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66" r:id="rId4"/>
    <p:sldId id="268" r:id="rId5"/>
    <p:sldId id="267" r:id="rId6"/>
    <p:sldId id="292" r:id="rId7"/>
    <p:sldId id="261" r:id="rId8"/>
    <p:sldId id="291" r:id="rId9"/>
    <p:sldId id="290" r:id="rId10"/>
    <p:sldId id="289" r:id="rId11"/>
    <p:sldId id="288" r:id="rId12"/>
    <p:sldId id="287" r:id="rId13"/>
    <p:sldId id="286" r:id="rId14"/>
    <p:sldId id="285" r:id="rId15"/>
    <p:sldId id="284" r:id="rId16"/>
    <p:sldId id="283" r:id="rId17"/>
    <p:sldId id="282" r:id="rId18"/>
    <p:sldId id="281" r:id="rId19"/>
    <p:sldId id="280" r:id="rId20"/>
    <p:sldId id="279" r:id="rId21"/>
    <p:sldId id="311" r:id="rId22"/>
    <p:sldId id="277" r:id="rId23"/>
    <p:sldId id="276" r:id="rId24"/>
    <p:sldId id="308" r:id="rId25"/>
    <p:sldId id="274" r:id="rId26"/>
    <p:sldId id="309" r:id="rId27"/>
    <p:sldId id="310" r:id="rId28"/>
    <p:sldId id="271" r:id="rId29"/>
    <p:sldId id="270" r:id="rId30"/>
    <p:sldId id="269" r:id="rId31"/>
    <p:sldId id="264" r:id="rId32"/>
  </p:sldIdLst>
  <p:sldSz cx="9144000" cy="6858000" type="screen4x3"/>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0" autoAdjust="0"/>
    <p:restoredTop sz="95904" autoAdjust="0"/>
  </p:normalViewPr>
  <p:slideViewPr>
    <p:cSldViewPr snapToGrid="0" snapToObjects="1">
      <p:cViewPr varScale="1">
        <p:scale>
          <a:sx n="53" d="100"/>
          <a:sy n="53" d="100"/>
        </p:scale>
        <p:origin x="52" y="2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 Id="rId4" Type="http://schemas.openxmlformats.org/officeDocument/2006/relationships/image" Target="../media/image7.jpg"/></Relationships>
</file>

<file path=ppt/diagrams/_rels/data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ata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g"/><Relationship Id="rId4" Type="http://schemas.openxmlformats.org/officeDocument/2006/relationships/image" Target="../media/image7.jpg"/></Relationships>
</file>

<file path=ppt/diagrams/_rels/drawing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A413F-DA7E-4D18-BE69-E789108937A7}"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lv-LV"/>
        </a:p>
      </dgm:t>
    </dgm:pt>
    <dgm:pt modelId="{6BBBA6D8-0EE8-4DCB-99D4-5ADF66ED9E67}">
      <dgm:prSet custT="1"/>
      <dgm:spPr>
        <a:xfrm rot="10800000">
          <a:off x="918457" y="246"/>
          <a:ext cx="6416721"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rtl="0"/>
          <a:r>
            <a:rPr lang="en-US" sz="1800" b="1" noProof="0" dirty="0" smtClean="0">
              <a:solidFill>
                <a:sysClr val="windowText" lastClr="000000">
                  <a:hueOff val="0"/>
                  <a:satOff val="0"/>
                  <a:lumOff val="0"/>
                  <a:alphaOff val="0"/>
                </a:sysClr>
              </a:solidFill>
              <a:effectLst/>
              <a:latin typeface="Franklin Gothic Book"/>
              <a:ea typeface="+mn-ea"/>
              <a:cs typeface="+mn-cs"/>
            </a:rPr>
            <a:t>Budget is a tool for implementation of the </a:t>
          </a:r>
          <a:r>
            <a:rPr lang="lv-LV" sz="1800" b="1" u="sng" noProof="0" dirty="0" smtClean="0">
              <a:solidFill>
                <a:srgbClr val="9BBB59">
                  <a:lumMod val="50000"/>
                </a:srgbClr>
              </a:solidFill>
              <a:effectLst/>
              <a:latin typeface="Franklin Gothic Book"/>
              <a:ea typeface="+mn-ea"/>
              <a:cs typeface="+mn-cs"/>
            </a:rPr>
            <a:t>s</a:t>
          </a:r>
          <a:r>
            <a:rPr lang="en-US" sz="1800" b="1" u="sng" noProof="0" dirty="0" err="1" smtClean="0">
              <a:solidFill>
                <a:srgbClr val="9BBB59">
                  <a:lumMod val="50000"/>
                </a:srgbClr>
              </a:solidFill>
              <a:effectLst/>
              <a:latin typeface="Franklin Gothic Book"/>
              <a:ea typeface="+mn-ea"/>
              <a:cs typeface="+mn-cs"/>
            </a:rPr>
            <a:t>tate</a:t>
          </a:r>
          <a:r>
            <a:rPr lang="en-US" sz="1800" b="1" u="sng" noProof="0" dirty="0" smtClean="0">
              <a:solidFill>
                <a:srgbClr val="9BBB59">
                  <a:lumMod val="50000"/>
                </a:srgbClr>
              </a:solidFill>
              <a:effectLst/>
              <a:latin typeface="Franklin Gothic Book"/>
              <a:ea typeface="+mn-ea"/>
              <a:cs typeface="+mn-cs"/>
            </a:rPr>
            <a:t> policy through financial methods </a:t>
          </a:r>
          <a:endParaRPr lang="en-US" sz="1800" u="sng" noProof="0" dirty="0">
            <a:solidFill>
              <a:srgbClr val="9BBB59">
                <a:lumMod val="50000"/>
              </a:srgbClr>
            </a:solidFill>
            <a:effectLst/>
            <a:latin typeface="Franklin Gothic Book"/>
            <a:ea typeface="+mn-ea"/>
            <a:cs typeface="+mn-cs"/>
          </a:endParaRPr>
        </a:p>
      </dgm:t>
    </dgm:pt>
    <dgm:pt modelId="{1E0D0CA1-A7F0-4962-A91E-8FF97CB86079}" type="parTrans" cxnId="{7CB1F11E-E80A-445E-A757-10FCB6F5A5CA}">
      <dgm:prSet/>
      <dgm:spPr/>
      <dgm:t>
        <a:bodyPr/>
        <a:lstStyle/>
        <a:p>
          <a:endParaRPr lang="en-US" noProof="0" dirty="0"/>
        </a:p>
      </dgm:t>
    </dgm:pt>
    <dgm:pt modelId="{57A6EBA9-B7CC-4B38-A9E0-7E8F69260DFD}" type="sibTrans" cxnId="{7CB1F11E-E80A-445E-A757-10FCB6F5A5CA}">
      <dgm:prSet/>
      <dgm:spPr/>
      <dgm:t>
        <a:bodyPr/>
        <a:lstStyle/>
        <a:p>
          <a:endParaRPr lang="en-US" noProof="0" dirty="0"/>
        </a:p>
      </dgm:t>
    </dgm:pt>
    <dgm:pt modelId="{A140F206-83F1-4F7C-AF41-F660E029D712}">
      <dgm:prSet custT="1"/>
      <dgm:spPr>
        <a:xfrm rot="10800000">
          <a:off x="874451" y="1288512"/>
          <a:ext cx="6480697"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rtl="0"/>
          <a:r>
            <a:rPr lang="en-US" sz="1800" b="1" noProof="0" dirty="0" smtClean="0">
              <a:solidFill>
                <a:sysClr val="windowText" lastClr="000000">
                  <a:hueOff val="0"/>
                  <a:satOff val="0"/>
                  <a:lumOff val="0"/>
                  <a:alphaOff val="0"/>
                </a:sysClr>
              </a:solidFill>
              <a:effectLst/>
              <a:latin typeface="Franklin Gothic Book"/>
              <a:ea typeface="+mn-ea"/>
              <a:cs typeface="+mn-cs"/>
            </a:rPr>
            <a:t>The budget is the </a:t>
          </a:r>
          <a:r>
            <a:rPr lang="en-US" sz="1800" b="1" u="sng" noProof="0" dirty="0" smtClean="0">
              <a:solidFill>
                <a:srgbClr val="9BBB59">
                  <a:lumMod val="50000"/>
                </a:srgbClr>
              </a:solidFill>
              <a:effectLst/>
              <a:latin typeface="Franklin Gothic Book"/>
              <a:ea typeface="+mn-ea"/>
              <a:cs typeface="+mn-cs"/>
            </a:rPr>
            <a:t>foundation</a:t>
          </a:r>
          <a:r>
            <a:rPr lang="en-US" sz="1800" b="1" noProof="0" dirty="0" smtClean="0">
              <a:solidFill>
                <a:sysClr val="windowText" lastClr="000000">
                  <a:hueOff val="0"/>
                  <a:satOff val="0"/>
                  <a:lumOff val="0"/>
                  <a:alphaOff val="0"/>
                </a:sysClr>
              </a:solidFill>
              <a:effectLst/>
              <a:latin typeface="Franklin Gothic Book"/>
              <a:ea typeface="+mn-ea"/>
              <a:cs typeface="+mn-cs"/>
            </a:rPr>
            <a:t> for financial activities and management of the government</a:t>
          </a:r>
          <a:endParaRPr lang="en-US" sz="1800" noProof="0" dirty="0">
            <a:solidFill>
              <a:sysClr val="windowText" lastClr="000000">
                <a:hueOff val="0"/>
                <a:satOff val="0"/>
                <a:lumOff val="0"/>
                <a:alphaOff val="0"/>
              </a:sysClr>
            </a:solidFill>
            <a:effectLst/>
            <a:latin typeface="Franklin Gothic Book"/>
            <a:ea typeface="+mn-ea"/>
            <a:cs typeface="+mn-cs"/>
          </a:endParaRPr>
        </a:p>
      </dgm:t>
    </dgm:pt>
    <dgm:pt modelId="{DB4BD963-928C-4473-B1EA-79AEBA8434A7}" type="parTrans" cxnId="{E77C7F6E-1835-4A3F-9747-27C2BC3CD70F}">
      <dgm:prSet/>
      <dgm:spPr/>
      <dgm:t>
        <a:bodyPr/>
        <a:lstStyle/>
        <a:p>
          <a:endParaRPr lang="en-US" noProof="0" dirty="0"/>
        </a:p>
      </dgm:t>
    </dgm:pt>
    <dgm:pt modelId="{EC75FA4A-03EB-4735-A38E-8AE0761E65D4}" type="sibTrans" cxnId="{E77C7F6E-1835-4A3F-9747-27C2BC3CD70F}">
      <dgm:prSet/>
      <dgm:spPr/>
      <dgm:t>
        <a:bodyPr/>
        <a:lstStyle/>
        <a:p>
          <a:endParaRPr lang="en-US" noProof="0" dirty="0"/>
        </a:p>
      </dgm:t>
    </dgm:pt>
    <dgm:pt modelId="{F8DA2340-7381-4876-AA12-A7271AEB5620}">
      <dgm:prSet/>
      <dgm:spPr>
        <a:xfrm rot="10800000">
          <a:off x="874451" y="2576778"/>
          <a:ext cx="6480697"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rtl="0"/>
          <a:r>
            <a:rPr lang="en-US" b="1" noProof="0" dirty="0" smtClean="0">
              <a:solidFill>
                <a:sysClr val="windowText" lastClr="000000">
                  <a:hueOff val="0"/>
                  <a:satOff val="0"/>
                  <a:lumOff val="0"/>
                  <a:alphaOff val="0"/>
                </a:sysClr>
              </a:solidFill>
              <a:effectLst/>
              <a:latin typeface="Franklin Gothic Book"/>
              <a:ea typeface="+mn-ea"/>
              <a:cs typeface="+mn-cs"/>
            </a:rPr>
            <a:t>The purpose of the budget is to </a:t>
          </a:r>
          <a:r>
            <a:rPr lang="en-US" b="1" u="sng" noProof="0" dirty="0" smtClean="0">
              <a:solidFill>
                <a:srgbClr val="9BBB59">
                  <a:lumMod val="50000"/>
                </a:srgbClr>
              </a:solidFill>
              <a:effectLst/>
              <a:latin typeface="Franklin Gothic Book"/>
              <a:ea typeface="+mn-ea"/>
              <a:cs typeface="+mn-cs"/>
            </a:rPr>
            <a:t>determine and substantiate the resources required</a:t>
          </a:r>
          <a:r>
            <a:rPr lang="en-US" b="1" noProof="0" dirty="0" smtClean="0">
              <a:solidFill>
                <a:sysClr val="windowText" lastClr="000000">
                  <a:hueOff val="0"/>
                  <a:satOff val="0"/>
                  <a:lumOff val="0"/>
                  <a:alphaOff val="0"/>
                </a:sysClr>
              </a:solidFill>
              <a:effectLst/>
              <a:latin typeface="Franklin Gothic Book"/>
              <a:ea typeface="+mn-ea"/>
              <a:cs typeface="+mn-cs"/>
            </a:rPr>
            <a:t> for the</a:t>
          </a:r>
          <a:r>
            <a:rPr lang="lv-LV" b="1" noProof="0" dirty="0" smtClean="0">
              <a:solidFill>
                <a:sysClr val="windowText" lastClr="000000">
                  <a:hueOff val="0"/>
                  <a:satOff val="0"/>
                  <a:lumOff val="0"/>
                  <a:alphaOff val="0"/>
                </a:sysClr>
              </a:solidFill>
              <a:effectLst/>
              <a:latin typeface="Franklin Gothic Book"/>
              <a:ea typeface="+mn-ea"/>
              <a:cs typeface="+mn-cs"/>
            </a:rPr>
            <a:t> </a:t>
          </a:r>
          <a:r>
            <a:rPr lang="lv-LV" b="1" noProof="0" dirty="0" err="1" smtClean="0">
              <a:solidFill>
                <a:sysClr val="windowText" lastClr="000000">
                  <a:hueOff val="0"/>
                  <a:satOff val="0"/>
                  <a:lumOff val="0"/>
                  <a:alphaOff val="0"/>
                </a:sysClr>
              </a:solidFill>
              <a:effectLst/>
              <a:latin typeface="Franklin Gothic Book"/>
              <a:ea typeface="+mn-ea"/>
              <a:cs typeface="+mn-cs"/>
            </a:rPr>
            <a:t>central</a:t>
          </a:r>
          <a:r>
            <a:rPr lang="lv-LV" b="1" noProof="0" dirty="0" smtClean="0">
              <a:solidFill>
                <a:sysClr val="windowText" lastClr="000000">
                  <a:hueOff val="0"/>
                  <a:satOff val="0"/>
                  <a:lumOff val="0"/>
                  <a:alphaOff val="0"/>
                </a:sysClr>
              </a:solidFill>
              <a:effectLst/>
              <a:latin typeface="Franklin Gothic Book"/>
              <a:ea typeface="+mn-ea"/>
              <a:cs typeface="+mn-cs"/>
            </a:rPr>
            <a:t> </a:t>
          </a:r>
          <a:r>
            <a:rPr lang="en-US" b="1" noProof="0" dirty="0" smtClean="0">
              <a:solidFill>
                <a:sysClr val="windowText" lastClr="000000">
                  <a:hueOff val="0"/>
                  <a:satOff val="0"/>
                  <a:lumOff val="0"/>
                  <a:alphaOff val="0"/>
                </a:sysClr>
              </a:solidFill>
              <a:effectLst/>
              <a:latin typeface="Franklin Gothic Book"/>
              <a:ea typeface="+mn-ea"/>
              <a:cs typeface="+mn-cs"/>
            </a:rPr>
            <a:t>government</a:t>
          </a:r>
          <a:r>
            <a:rPr lang="lv-LV" b="1" noProof="0" dirty="0" smtClean="0">
              <a:solidFill>
                <a:sysClr val="windowText" lastClr="000000">
                  <a:hueOff val="0"/>
                  <a:satOff val="0"/>
                  <a:lumOff val="0"/>
                  <a:alphaOff val="0"/>
                </a:sysClr>
              </a:solidFill>
              <a:effectLst/>
              <a:latin typeface="Franklin Gothic Book"/>
              <a:ea typeface="+mn-ea"/>
              <a:cs typeface="+mn-cs"/>
            </a:rPr>
            <a:t> </a:t>
          </a:r>
          <a:r>
            <a:rPr lang="en-US" b="1" noProof="0" dirty="0" smtClean="0">
              <a:solidFill>
                <a:sysClr val="windowText" lastClr="000000">
                  <a:hueOff val="0"/>
                  <a:satOff val="0"/>
                  <a:lumOff val="0"/>
                  <a:alphaOff val="0"/>
                </a:sysClr>
              </a:solidFill>
              <a:effectLst/>
              <a:latin typeface="Franklin Gothic Book"/>
              <a:ea typeface="+mn-ea"/>
              <a:cs typeface="+mn-cs"/>
            </a:rPr>
            <a:t>and local governments </a:t>
          </a:r>
          <a:r>
            <a:rPr lang="en-US" b="1" u="sng" noProof="0" dirty="0" smtClean="0">
              <a:solidFill>
                <a:srgbClr val="9BBB59">
                  <a:lumMod val="50000"/>
                </a:srgbClr>
              </a:solidFill>
              <a:effectLst/>
              <a:latin typeface="Franklin Gothic Book"/>
              <a:ea typeface="+mn-ea"/>
              <a:cs typeface="+mn-cs"/>
            </a:rPr>
            <a:t>to perform the </a:t>
          </a:r>
          <a:r>
            <a:rPr lang="lv-LV" b="1" u="sng" noProof="0" dirty="0" smtClean="0">
              <a:solidFill>
                <a:srgbClr val="9BBB59">
                  <a:lumMod val="50000"/>
                </a:srgbClr>
              </a:solidFill>
              <a:effectLst/>
              <a:latin typeface="Franklin Gothic Book"/>
              <a:ea typeface="+mn-ea"/>
              <a:cs typeface="+mn-cs"/>
            </a:rPr>
            <a:t>s</a:t>
          </a:r>
          <a:r>
            <a:rPr lang="en-US" b="1" u="sng" noProof="0" dirty="0" err="1" smtClean="0">
              <a:solidFill>
                <a:srgbClr val="9BBB59">
                  <a:lumMod val="50000"/>
                </a:srgbClr>
              </a:solidFill>
              <a:effectLst/>
              <a:latin typeface="Franklin Gothic Book"/>
              <a:ea typeface="+mn-ea"/>
              <a:cs typeface="+mn-cs"/>
            </a:rPr>
            <a:t>tate</a:t>
          </a:r>
          <a:r>
            <a:rPr lang="en-US" b="1" u="sng" noProof="0" dirty="0" smtClean="0">
              <a:solidFill>
                <a:srgbClr val="9BBB59">
                  <a:lumMod val="50000"/>
                </a:srgbClr>
              </a:solidFill>
              <a:effectLst/>
              <a:latin typeface="Franklin Gothic Book"/>
              <a:ea typeface="+mn-ea"/>
              <a:cs typeface="+mn-cs"/>
            </a:rPr>
            <a:t> duties</a:t>
          </a:r>
          <a:r>
            <a:rPr lang="en-US" b="1" noProof="0" dirty="0" smtClean="0">
              <a:solidFill>
                <a:sysClr val="windowText" lastClr="000000">
                  <a:hueOff val="0"/>
                  <a:satOff val="0"/>
                  <a:lumOff val="0"/>
                  <a:alphaOff val="0"/>
                </a:sysClr>
              </a:solidFill>
              <a:effectLst/>
              <a:latin typeface="Franklin Gothic Book"/>
              <a:ea typeface="+mn-ea"/>
              <a:cs typeface="+mn-cs"/>
            </a:rPr>
            <a:t> whose financing is determined by legislative acts </a:t>
          </a:r>
          <a:endParaRPr lang="lv-LV" b="1" noProof="0" dirty="0" smtClean="0">
            <a:solidFill>
              <a:sysClr val="windowText" lastClr="000000">
                <a:hueOff val="0"/>
                <a:satOff val="0"/>
                <a:lumOff val="0"/>
                <a:alphaOff val="0"/>
              </a:sysClr>
            </a:solidFill>
            <a:effectLst/>
            <a:latin typeface="Franklin Gothic Book"/>
            <a:ea typeface="+mn-ea"/>
            <a:cs typeface="+mn-cs"/>
          </a:endParaRPr>
        </a:p>
        <a:p>
          <a:pPr rtl="0"/>
          <a:r>
            <a:rPr lang="en-US" b="1" noProof="0" dirty="0" smtClean="0">
              <a:solidFill>
                <a:sysClr val="windowText" lastClr="000000">
                  <a:hueOff val="0"/>
                  <a:satOff val="0"/>
                  <a:lumOff val="0"/>
                  <a:alphaOff val="0"/>
                </a:sysClr>
              </a:solidFill>
              <a:effectLst/>
              <a:latin typeface="Franklin Gothic Book"/>
              <a:ea typeface="+mn-ea"/>
              <a:cs typeface="+mn-cs"/>
            </a:rPr>
            <a:t>It is necessary to ensure that </a:t>
          </a:r>
          <a:r>
            <a:rPr lang="en-US" b="1" u="sng" noProof="0" dirty="0" smtClean="0">
              <a:solidFill>
                <a:srgbClr val="9BBB59">
                  <a:lumMod val="50000"/>
                </a:srgbClr>
              </a:solidFill>
              <a:effectLst/>
              <a:latin typeface="Franklin Gothic Book"/>
              <a:ea typeface="+mn-ea"/>
              <a:cs typeface="+mn-cs"/>
            </a:rPr>
            <a:t>expenditure is covered by corresponding revenues</a:t>
          </a:r>
          <a:r>
            <a:rPr lang="en-US" b="1" noProof="0" dirty="0" smtClean="0">
              <a:solidFill>
                <a:sysClr val="windowText" lastClr="000000">
                  <a:hueOff val="0"/>
                  <a:satOff val="0"/>
                  <a:lumOff val="0"/>
                  <a:alphaOff val="0"/>
                </a:sysClr>
              </a:solidFill>
              <a:effectLst/>
              <a:latin typeface="Franklin Gothic Book"/>
              <a:ea typeface="+mn-ea"/>
              <a:cs typeface="+mn-cs"/>
            </a:rPr>
            <a:t> </a:t>
          </a:r>
          <a:endParaRPr lang="en-US" noProof="0" dirty="0">
            <a:solidFill>
              <a:sysClr val="windowText" lastClr="000000">
                <a:hueOff val="0"/>
                <a:satOff val="0"/>
                <a:lumOff val="0"/>
                <a:alphaOff val="0"/>
              </a:sysClr>
            </a:solidFill>
            <a:effectLst/>
            <a:latin typeface="Franklin Gothic Book"/>
            <a:ea typeface="+mn-ea"/>
            <a:cs typeface="+mn-cs"/>
          </a:endParaRPr>
        </a:p>
      </dgm:t>
    </dgm:pt>
    <dgm:pt modelId="{D291B8F2-657A-4D3A-B71F-1EC8C8AED597}" type="parTrans" cxnId="{54CB022B-F46B-49DB-9659-57C6134D2BD8}">
      <dgm:prSet/>
      <dgm:spPr/>
      <dgm:t>
        <a:bodyPr/>
        <a:lstStyle/>
        <a:p>
          <a:endParaRPr lang="en-US" noProof="0" dirty="0"/>
        </a:p>
      </dgm:t>
    </dgm:pt>
    <dgm:pt modelId="{A6919054-5A35-4AD6-A3E9-ABF54CD102A7}" type="sibTrans" cxnId="{54CB022B-F46B-49DB-9659-57C6134D2BD8}">
      <dgm:prSet/>
      <dgm:spPr/>
      <dgm:t>
        <a:bodyPr/>
        <a:lstStyle/>
        <a:p>
          <a:endParaRPr lang="en-US" noProof="0" dirty="0"/>
        </a:p>
      </dgm:t>
    </dgm:pt>
    <dgm:pt modelId="{A415F917-B849-4A15-AFA3-D5A0FDD8AC66}">
      <dgm:prSet custT="1"/>
      <dgm:spPr>
        <a:xfrm rot="10800000">
          <a:off x="874451" y="3865043"/>
          <a:ext cx="6480697"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rtl="0"/>
          <a:r>
            <a:rPr lang="en-US" sz="1800" b="1" noProof="0" dirty="0" smtClean="0">
              <a:solidFill>
                <a:sysClr val="windowText" lastClr="000000">
                  <a:hueOff val="0"/>
                  <a:satOff val="0"/>
                  <a:lumOff val="0"/>
                  <a:alphaOff val="0"/>
                </a:sysClr>
              </a:solidFill>
              <a:effectLst/>
              <a:latin typeface="Franklin Gothic Book"/>
              <a:ea typeface="+mn-ea"/>
              <a:cs typeface="+mn-cs"/>
            </a:rPr>
            <a:t>When formulating the budget, the necessity of </a:t>
          </a:r>
          <a:r>
            <a:rPr lang="en-US" sz="1800" b="1" u="sng" noProof="0" dirty="0" smtClean="0">
              <a:solidFill>
                <a:srgbClr val="9BBB59">
                  <a:lumMod val="50000"/>
                </a:srgbClr>
              </a:solidFill>
              <a:effectLst/>
              <a:latin typeface="Franklin Gothic Book"/>
              <a:ea typeface="+mn-ea"/>
              <a:cs typeface="+mn-cs"/>
            </a:rPr>
            <a:t>ensuring an overall economic balance</a:t>
          </a:r>
          <a:r>
            <a:rPr lang="en-US" sz="1800" b="1" noProof="0" dirty="0" smtClean="0">
              <a:solidFill>
                <a:sysClr val="windowText" lastClr="000000">
                  <a:hueOff val="0"/>
                  <a:satOff val="0"/>
                  <a:lumOff val="0"/>
                  <a:alphaOff val="0"/>
                </a:sysClr>
              </a:solidFill>
              <a:effectLst/>
              <a:latin typeface="Franklin Gothic Book"/>
              <a:ea typeface="+mn-ea"/>
              <a:cs typeface="+mn-cs"/>
            </a:rPr>
            <a:t> shall be taken into account </a:t>
          </a:r>
          <a:endParaRPr lang="en-US" sz="1800" noProof="0" dirty="0">
            <a:solidFill>
              <a:sysClr val="windowText" lastClr="000000">
                <a:hueOff val="0"/>
                <a:satOff val="0"/>
                <a:lumOff val="0"/>
                <a:alphaOff val="0"/>
              </a:sysClr>
            </a:solidFill>
            <a:effectLst/>
            <a:latin typeface="Franklin Gothic Book"/>
            <a:ea typeface="+mn-ea"/>
            <a:cs typeface="+mn-cs"/>
          </a:endParaRPr>
        </a:p>
      </dgm:t>
    </dgm:pt>
    <dgm:pt modelId="{D3AFEEAA-1AC8-4C29-B095-4749754C1B36}" type="parTrans" cxnId="{7DB17C0C-42F2-4D03-BB57-BB5713132003}">
      <dgm:prSet/>
      <dgm:spPr/>
      <dgm:t>
        <a:bodyPr/>
        <a:lstStyle/>
        <a:p>
          <a:endParaRPr lang="en-US" noProof="0" dirty="0"/>
        </a:p>
      </dgm:t>
    </dgm:pt>
    <dgm:pt modelId="{BC6832A5-8473-40B4-8C76-06E55592B811}" type="sibTrans" cxnId="{7DB17C0C-42F2-4D03-BB57-BB5713132003}">
      <dgm:prSet/>
      <dgm:spPr/>
      <dgm:t>
        <a:bodyPr/>
        <a:lstStyle/>
        <a:p>
          <a:endParaRPr lang="en-US" noProof="0" dirty="0"/>
        </a:p>
      </dgm:t>
    </dgm:pt>
    <dgm:pt modelId="{0E77CBCA-2F15-40A1-A814-3F6B768DBDE2}" type="pres">
      <dgm:prSet presAssocID="{745A413F-DA7E-4D18-BE69-E789108937A7}" presName="linearFlow" presStyleCnt="0">
        <dgm:presLayoutVars>
          <dgm:dir/>
          <dgm:resizeHandles val="exact"/>
        </dgm:presLayoutVars>
      </dgm:prSet>
      <dgm:spPr/>
      <dgm:t>
        <a:bodyPr/>
        <a:lstStyle/>
        <a:p>
          <a:endParaRPr lang="lv-LV"/>
        </a:p>
      </dgm:t>
    </dgm:pt>
    <dgm:pt modelId="{CC88E583-84BD-4CEC-BB2E-B32C5445C3D0}" type="pres">
      <dgm:prSet presAssocID="{6BBBA6D8-0EE8-4DCB-99D4-5ADF66ED9E67}" presName="composite" presStyleCnt="0"/>
      <dgm:spPr/>
    </dgm:pt>
    <dgm:pt modelId="{01E69566-9419-4FA8-BC1A-F0DCC00C99C7}" type="pres">
      <dgm:prSet presAssocID="{6BBBA6D8-0EE8-4DCB-99D4-5ADF66ED9E67}" presName="imgShp" presStyleLbl="fgImgPlace1" presStyleIdx="0" presStyleCnt="4" custAng="16200000" custLinFactNeighborX="-31046"/>
      <dgm:spPr>
        <a:xfrm rot="16200000">
          <a:off x="586408" y="246"/>
          <a:ext cx="992112" cy="9921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rgbClr val="9BBB59">
              <a:shade val="80000"/>
              <a:hueOff val="0"/>
              <a:satOff val="0"/>
              <a:lumOff val="0"/>
              <a:alphaOff val="0"/>
            </a:srgbClr>
          </a:solidFill>
          <a:prstDash val="solid"/>
        </a:ln>
        <a:effectLst/>
      </dgm:spPr>
      <dgm:t>
        <a:bodyPr/>
        <a:lstStyle/>
        <a:p>
          <a:endParaRPr lang="lv-LV"/>
        </a:p>
      </dgm:t>
    </dgm:pt>
    <dgm:pt modelId="{EB17A4A8-6C77-458B-9403-C3CCB519CE6A}" type="pres">
      <dgm:prSet presAssocID="{6BBBA6D8-0EE8-4DCB-99D4-5ADF66ED9E67}" presName="txShp" presStyleLbl="node1" presStyleIdx="0" presStyleCnt="4" custScaleX="117250" custLinFactNeighborX="-220" custLinFactNeighborY="-25">
        <dgm:presLayoutVars>
          <dgm:bulletEnabled val="1"/>
        </dgm:presLayoutVars>
      </dgm:prSet>
      <dgm:spPr/>
      <dgm:t>
        <a:bodyPr/>
        <a:lstStyle/>
        <a:p>
          <a:endParaRPr lang="lv-LV"/>
        </a:p>
      </dgm:t>
    </dgm:pt>
    <dgm:pt modelId="{C66466EB-C746-4D14-9426-FC4EA5B699B9}" type="pres">
      <dgm:prSet presAssocID="{57A6EBA9-B7CC-4B38-A9E0-7E8F69260DFD}" presName="spacing" presStyleCnt="0"/>
      <dgm:spPr/>
    </dgm:pt>
    <dgm:pt modelId="{9EACCB43-B611-45FE-A557-A31E832FC5E7}" type="pres">
      <dgm:prSet presAssocID="{A140F206-83F1-4F7C-AF41-F660E029D712}" presName="composite" presStyleCnt="0"/>
      <dgm:spPr/>
    </dgm:pt>
    <dgm:pt modelId="{2F204811-9BA9-4131-A6EC-76B0785B231F}" type="pres">
      <dgm:prSet presAssocID="{A140F206-83F1-4F7C-AF41-F660E029D712}" presName="imgShp" presStyleLbl="fgImgPlace1" presStyleIdx="1" presStyleCnt="4" custLinFactNeighborX="-37096"/>
      <dgm:spPr>
        <a:xfrm>
          <a:off x="514367" y="1288512"/>
          <a:ext cx="992112" cy="9921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rgbClr val="9BBB59">
              <a:shade val="80000"/>
              <a:hueOff val="0"/>
              <a:satOff val="0"/>
              <a:lumOff val="0"/>
              <a:alphaOff val="0"/>
            </a:srgbClr>
          </a:solidFill>
          <a:prstDash val="solid"/>
        </a:ln>
        <a:effectLst/>
      </dgm:spPr>
      <dgm:t>
        <a:bodyPr/>
        <a:lstStyle/>
        <a:p>
          <a:endParaRPr lang="lv-LV"/>
        </a:p>
      </dgm:t>
    </dgm:pt>
    <dgm:pt modelId="{BB0C7551-A2B6-477E-9DA9-85D51263B691}" type="pres">
      <dgm:prSet presAssocID="{A140F206-83F1-4F7C-AF41-F660E029D712}" presName="txShp" presStyleLbl="node1" presStyleIdx="1" presStyleCnt="4" custScaleX="118419">
        <dgm:presLayoutVars>
          <dgm:bulletEnabled val="1"/>
        </dgm:presLayoutVars>
      </dgm:prSet>
      <dgm:spPr/>
      <dgm:t>
        <a:bodyPr/>
        <a:lstStyle/>
        <a:p>
          <a:endParaRPr lang="lv-LV"/>
        </a:p>
      </dgm:t>
    </dgm:pt>
    <dgm:pt modelId="{C801F076-2C5A-43CA-B085-B26014612464}" type="pres">
      <dgm:prSet presAssocID="{EC75FA4A-03EB-4735-A38E-8AE0761E65D4}" presName="spacing" presStyleCnt="0"/>
      <dgm:spPr/>
    </dgm:pt>
    <dgm:pt modelId="{7B1FD476-A4E6-4453-86C8-5641037F6538}" type="pres">
      <dgm:prSet presAssocID="{F8DA2340-7381-4876-AA12-A7271AEB5620}" presName="composite" presStyleCnt="0"/>
      <dgm:spPr/>
    </dgm:pt>
    <dgm:pt modelId="{E6BCA813-3D52-43E8-A7F4-399716E67D0C}" type="pres">
      <dgm:prSet presAssocID="{F8DA2340-7381-4876-AA12-A7271AEB5620}" presName="imgShp" presStyleLbl="fgImgPlace1" presStyleIdx="2" presStyleCnt="4" custLinFactNeighborX="-37093"/>
      <dgm:spPr>
        <a:xfrm>
          <a:off x="514397" y="2576778"/>
          <a:ext cx="992112" cy="9921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rgbClr val="9BBB59">
              <a:shade val="80000"/>
              <a:hueOff val="0"/>
              <a:satOff val="0"/>
              <a:lumOff val="0"/>
              <a:alphaOff val="0"/>
            </a:srgbClr>
          </a:solidFill>
          <a:prstDash val="solid"/>
        </a:ln>
        <a:effectLst/>
      </dgm:spPr>
      <dgm:t>
        <a:bodyPr/>
        <a:lstStyle/>
        <a:p>
          <a:endParaRPr lang="lv-LV"/>
        </a:p>
      </dgm:t>
    </dgm:pt>
    <dgm:pt modelId="{60E28DF6-8759-4190-9B25-73BED4BF14B4}" type="pres">
      <dgm:prSet presAssocID="{F8DA2340-7381-4876-AA12-A7271AEB5620}" presName="txShp" presStyleLbl="node1" presStyleIdx="2" presStyleCnt="4" custScaleX="118419">
        <dgm:presLayoutVars>
          <dgm:bulletEnabled val="1"/>
        </dgm:presLayoutVars>
      </dgm:prSet>
      <dgm:spPr/>
      <dgm:t>
        <a:bodyPr/>
        <a:lstStyle/>
        <a:p>
          <a:endParaRPr lang="lv-LV"/>
        </a:p>
      </dgm:t>
    </dgm:pt>
    <dgm:pt modelId="{8FECF6B7-C831-4A13-8DE6-AB746A8A21DC}" type="pres">
      <dgm:prSet presAssocID="{A6919054-5A35-4AD6-A3E9-ABF54CD102A7}" presName="spacing" presStyleCnt="0"/>
      <dgm:spPr/>
    </dgm:pt>
    <dgm:pt modelId="{D32567FA-A7EF-46CE-88F5-C2BE8B5A95A0}" type="pres">
      <dgm:prSet presAssocID="{A415F917-B849-4A15-AFA3-D5A0FDD8AC66}" presName="composite" presStyleCnt="0"/>
      <dgm:spPr/>
    </dgm:pt>
    <dgm:pt modelId="{E6D4A24C-7A20-4891-8926-AE47226BABC7}" type="pres">
      <dgm:prSet presAssocID="{A415F917-B849-4A15-AFA3-D5A0FDD8AC66}" presName="imgShp" presStyleLbl="fgImgPlace1" presStyleIdx="3" presStyleCnt="4" custLinFactNeighborX="-37093"/>
      <dgm:spPr>
        <a:xfrm>
          <a:off x="514397" y="3865043"/>
          <a:ext cx="992112" cy="9921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rgbClr val="9BBB59">
              <a:shade val="80000"/>
              <a:hueOff val="0"/>
              <a:satOff val="0"/>
              <a:lumOff val="0"/>
              <a:alphaOff val="0"/>
            </a:srgbClr>
          </a:solidFill>
          <a:prstDash val="solid"/>
        </a:ln>
        <a:effectLst/>
      </dgm:spPr>
      <dgm:t>
        <a:bodyPr/>
        <a:lstStyle/>
        <a:p>
          <a:endParaRPr lang="lv-LV"/>
        </a:p>
      </dgm:t>
    </dgm:pt>
    <dgm:pt modelId="{11772B2C-95C4-40C1-9D62-5C389729A3C5}" type="pres">
      <dgm:prSet presAssocID="{A415F917-B849-4A15-AFA3-D5A0FDD8AC66}" presName="txShp" presStyleLbl="node1" presStyleIdx="3" presStyleCnt="4" custScaleX="118419">
        <dgm:presLayoutVars>
          <dgm:bulletEnabled val="1"/>
        </dgm:presLayoutVars>
      </dgm:prSet>
      <dgm:spPr/>
      <dgm:t>
        <a:bodyPr/>
        <a:lstStyle/>
        <a:p>
          <a:endParaRPr lang="lv-LV"/>
        </a:p>
      </dgm:t>
    </dgm:pt>
  </dgm:ptLst>
  <dgm:cxnLst>
    <dgm:cxn modelId="{54CB022B-F46B-49DB-9659-57C6134D2BD8}" srcId="{745A413F-DA7E-4D18-BE69-E789108937A7}" destId="{F8DA2340-7381-4876-AA12-A7271AEB5620}" srcOrd="2" destOrd="0" parTransId="{D291B8F2-657A-4D3A-B71F-1EC8C8AED597}" sibTransId="{A6919054-5A35-4AD6-A3E9-ABF54CD102A7}"/>
    <dgm:cxn modelId="{E77C7F6E-1835-4A3F-9747-27C2BC3CD70F}" srcId="{745A413F-DA7E-4D18-BE69-E789108937A7}" destId="{A140F206-83F1-4F7C-AF41-F660E029D712}" srcOrd="1" destOrd="0" parTransId="{DB4BD963-928C-4473-B1EA-79AEBA8434A7}" sibTransId="{EC75FA4A-03EB-4735-A38E-8AE0761E65D4}"/>
    <dgm:cxn modelId="{6AA98A47-4DB9-49BA-A7DF-C0AC4426426D}" type="presOf" srcId="{A140F206-83F1-4F7C-AF41-F660E029D712}" destId="{BB0C7551-A2B6-477E-9DA9-85D51263B691}" srcOrd="0" destOrd="0" presId="urn:microsoft.com/office/officeart/2005/8/layout/vList3"/>
    <dgm:cxn modelId="{2A2A7069-6A59-454B-BE0B-1A96ECAF4B03}" type="presOf" srcId="{A415F917-B849-4A15-AFA3-D5A0FDD8AC66}" destId="{11772B2C-95C4-40C1-9D62-5C389729A3C5}" srcOrd="0" destOrd="0" presId="urn:microsoft.com/office/officeart/2005/8/layout/vList3"/>
    <dgm:cxn modelId="{A4BC704D-8D3F-4AA7-9C7B-B840741C2751}" type="presOf" srcId="{745A413F-DA7E-4D18-BE69-E789108937A7}" destId="{0E77CBCA-2F15-40A1-A814-3F6B768DBDE2}" srcOrd="0" destOrd="0" presId="urn:microsoft.com/office/officeart/2005/8/layout/vList3"/>
    <dgm:cxn modelId="{E24D5EA8-D276-44C9-9CE7-C1CBED975AA3}" type="presOf" srcId="{F8DA2340-7381-4876-AA12-A7271AEB5620}" destId="{60E28DF6-8759-4190-9B25-73BED4BF14B4}" srcOrd="0" destOrd="0" presId="urn:microsoft.com/office/officeart/2005/8/layout/vList3"/>
    <dgm:cxn modelId="{7DB17C0C-42F2-4D03-BB57-BB5713132003}" srcId="{745A413F-DA7E-4D18-BE69-E789108937A7}" destId="{A415F917-B849-4A15-AFA3-D5A0FDD8AC66}" srcOrd="3" destOrd="0" parTransId="{D3AFEEAA-1AC8-4C29-B095-4749754C1B36}" sibTransId="{BC6832A5-8473-40B4-8C76-06E55592B811}"/>
    <dgm:cxn modelId="{3F792DE7-5E1B-42D6-8D6F-9A98ED3ACE8D}" type="presOf" srcId="{6BBBA6D8-0EE8-4DCB-99D4-5ADF66ED9E67}" destId="{EB17A4A8-6C77-458B-9403-C3CCB519CE6A}" srcOrd="0" destOrd="0" presId="urn:microsoft.com/office/officeart/2005/8/layout/vList3"/>
    <dgm:cxn modelId="{7CB1F11E-E80A-445E-A757-10FCB6F5A5CA}" srcId="{745A413F-DA7E-4D18-BE69-E789108937A7}" destId="{6BBBA6D8-0EE8-4DCB-99D4-5ADF66ED9E67}" srcOrd="0" destOrd="0" parTransId="{1E0D0CA1-A7F0-4962-A91E-8FF97CB86079}" sibTransId="{57A6EBA9-B7CC-4B38-A9E0-7E8F69260DFD}"/>
    <dgm:cxn modelId="{8DBE51E7-BEE8-4923-977D-65C57549C526}" type="presParOf" srcId="{0E77CBCA-2F15-40A1-A814-3F6B768DBDE2}" destId="{CC88E583-84BD-4CEC-BB2E-B32C5445C3D0}" srcOrd="0" destOrd="0" presId="urn:microsoft.com/office/officeart/2005/8/layout/vList3"/>
    <dgm:cxn modelId="{5F83F9AD-3C83-43FD-BFD7-62C1E29B9B01}" type="presParOf" srcId="{CC88E583-84BD-4CEC-BB2E-B32C5445C3D0}" destId="{01E69566-9419-4FA8-BC1A-F0DCC00C99C7}" srcOrd="0" destOrd="0" presId="urn:microsoft.com/office/officeart/2005/8/layout/vList3"/>
    <dgm:cxn modelId="{9C88CC31-4C48-425F-BC5E-A5B70711C0BF}" type="presParOf" srcId="{CC88E583-84BD-4CEC-BB2E-B32C5445C3D0}" destId="{EB17A4A8-6C77-458B-9403-C3CCB519CE6A}" srcOrd="1" destOrd="0" presId="urn:microsoft.com/office/officeart/2005/8/layout/vList3"/>
    <dgm:cxn modelId="{7D2D765A-4608-484B-97A6-C7002A5A04BA}" type="presParOf" srcId="{0E77CBCA-2F15-40A1-A814-3F6B768DBDE2}" destId="{C66466EB-C746-4D14-9426-FC4EA5B699B9}" srcOrd="1" destOrd="0" presId="urn:microsoft.com/office/officeart/2005/8/layout/vList3"/>
    <dgm:cxn modelId="{863EE0AF-9EDD-4138-BA62-5C29A41DFF89}" type="presParOf" srcId="{0E77CBCA-2F15-40A1-A814-3F6B768DBDE2}" destId="{9EACCB43-B611-45FE-A557-A31E832FC5E7}" srcOrd="2" destOrd="0" presId="urn:microsoft.com/office/officeart/2005/8/layout/vList3"/>
    <dgm:cxn modelId="{5F1C92FB-621C-47F4-8675-18F0D8EC8447}" type="presParOf" srcId="{9EACCB43-B611-45FE-A557-A31E832FC5E7}" destId="{2F204811-9BA9-4131-A6EC-76B0785B231F}" srcOrd="0" destOrd="0" presId="urn:microsoft.com/office/officeart/2005/8/layout/vList3"/>
    <dgm:cxn modelId="{F883D35D-22BD-4692-90CC-565B08C966D6}" type="presParOf" srcId="{9EACCB43-B611-45FE-A557-A31E832FC5E7}" destId="{BB0C7551-A2B6-477E-9DA9-85D51263B691}" srcOrd="1" destOrd="0" presId="urn:microsoft.com/office/officeart/2005/8/layout/vList3"/>
    <dgm:cxn modelId="{1DDAA03F-8E45-408A-BD94-0E01067F23F0}" type="presParOf" srcId="{0E77CBCA-2F15-40A1-A814-3F6B768DBDE2}" destId="{C801F076-2C5A-43CA-B085-B26014612464}" srcOrd="3" destOrd="0" presId="urn:microsoft.com/office/officeart/2005/8/layout/vList3"/>
    <dgm:cxn modelId="{4037B28E-ACE5-4965-9A65-DD05456D06A5}" type="presParOf" srcId="{0E77CBCA-2F15-40A1-A814-3F6B768DBDE2}" destId="{7B1FD476-A4E6-4453-86C8-5641037F6538}" srcOrd="4" destOrd="0" presId="urn:microsoft.com/office/officeart/2005/8/layout/vList3"/>
    <dgm:cxn modelId="{063BC634-F813-4416-B7A4-13DE0E02ACEC}" type="presParOf" srcId="{7B1FD476-A4E6-4453-86C8-5641037F6538}" destId="{E6BCA813-3D52-43E8-A7F4-399716E67D0C}" srcOrd="0" destOrd="0" presId="urn:microsoft.com/office/officeart/2005/8/layout/vList3"/>
    <dgm:cxn modelId="{8AC7F1C1-9E88-44D6-BB0E-2BE7CFA7BE40}" type="presParOf" srcId="{7B1FD476-A4E6-4453-86C8-5641037F6538}" destId="{60E28DF6-8759-4190-9B25-73BED4BF14B4}" srcOrd="1" destOrd="0" presId="urn:microsoft.com/office/officeart/2005/8/layout/vList3"/>
    <dgm:cxn modelId="{75404B09-B8C1-4799-BBDB-9EEA05C25608}" type="presParOf" srcId="{0E77CBCA-2F15-40A1-A814-3F6B768DBDE2}" destId="{8FECF6B7-C831-4A13-8DE6-AB746A8A21DC}" srcOrd="5" destOrd="0" presId="urn:microsoft.com/office/officeart/2005/8/layout/vList3"/>
    <dgm:cxn modelId="{50693F01-25D2-4605-9CEC-33BF9BCAB2AA}" type="presParOf" srcId="{0E77CBCA-2F15-40A1-A814-3F6B768DBDE2}" destId="{D32567FA-A7EF-46CE-88F5-C2BE8B5A95A0}" srcOrd="6" destOrd="0" presId="urn:microsoft.com/office/officeart/2005/8/layout/vList3"/>
    <dgm:cxn modelId="{1690638C-1027-4F91-9336-2888C54C7B9A}" type="presParOf" srcId="{D32567FA-A7EF-46CE-88F5-C2BE8B5A95A0}" destId="{E6D4A24C-7A20-4891-8926-AE47226BABC7}" srcOrd="0" destOrd="0" presId="urn:microsoft.com/office/officeart/2005/8/layout/vList3"/>
    <dgm:cxn modelId="{EA732665-A5C7-4566-89A8-95C91CD65F66}" type="presParOf" srcId="{D32567FA-A7EF-46CE-88F5-C2BE8B5A95A0}" destId="{11772B2C-95C4-40C1-9D62-5C389729A3C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2F679E-D5BA-4D8E-86A8-9B098398E1D9}"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lv-LV"/>
        </a:p>
      </dgm:t>
    </dgm:pt>
    <dgm:pt modelId="{03358D6C-9E41-498F-AA83-B89A97B7DECC}">
      <dgm:prSet phldrT="[Text]"/>
      <dgm:spPr/>
      <dgm:t>
        <a:bodyPr/>
        <a:lstStyle/>
        <a:p>
          <a:r>
            <a:rPr lang="en-US" b="1" noProof="0" dirty="0" smtClean="0">
              <a:solidFill>
                <a:srgbClr val="C00000"/>
              </a:solidFill>
            </a:rPr>
            <a:t>Goal</a:t>
          </a:r>
          <a:r>
            <a:rPr lang="en-US" noProof="0" dirty="0" smtClean="0"/>
            <a:t> and description</a:t>
          </a:r>
          <a:endParaRPr lang="en-US" noProof="0" dirty="0"/>
        </a:p>
      </dgm:t>
    </dgm:pt>
    <dgm:pt modelId="{C05F9FDF-5F57-4F59-BEED-51B5C02B5FA7}" type="parTrans" cxnId="{9CB34892-3C0B-4BCC-B3BB-8AFDB6C3AE85}">
      <dgm:prSet/>
      <dgm:spPr/>
      <dgm:t>
        <a:bodyPr/>
        <a:lstStyle/>
        <a:p>
          <a:endParaRPr lang="en-US" noProof="0" dirty="0"/>
        </a:p>
      </dgm:t>
    </dgm:pt>
    <dgm:pt modelId="{4722AE05-3A7D-4CCE-8AC2-ED2ABC23683E}" type="sibTrans" cxnId="{9CB34892-3C0B-4BCC-B3BB-8AFDB6C3AE85}">
      <dgm:prSet/>
      <dgm:spPr/>
      <dgm:t>
        <a:bodyPr/>
        <a:lstStyle/>
        <a:p>
          <a:endParaRPr lang="en-US" noProof="0" dirty="0"/>
        </a:p>
      </dgm:t>
    </dgm:pt>
    <dgm:pt modelId="{BF7B8D92-5363-4278-A95B-52CDF3C6B673}">
      <dgm:prSet phldrT="[Text]"/>
      <dgm:spPr/>
      <dgm:t>
        <a:bodyPr/>
        <a:lstStyle/>
        <a:p>
          <a:r>
            <a:rPr lang="en-US" noProof="0" dirty="0" smtClean="0"/>
            <a:t>Correspondence to </a:t>
          </a:r>
          <a:r>
            <a:rPr lang="en-US" b="1" noProof="0" dirty="0" smtClean="0">
              <a:solidFill>
                <a:srgbClr val="C00000"/>
              </a:solidFill>
            </a:rPr>
            <a:t>Government declaration</a:t>
          </a:r>
          <a:endParaRPr lang="en-US" b="1" noProof="0" dirty="0">
            <a:solidFill>
              <a:srgbClr val="C00000"/>
            </a:solidFill>
          </a:endParaRPr>
        </a:p>
      </dgm:t>
    </dgm:pt>
    <dgm:pt modelId="{24F08F72-77BB-4991-9060-3BFE30C4339A}" type="parTrans" cxnId="{BFEB7DC7-7F4E-4159-8FB7-E860E5230FA8}">
      <dgm:prSet/>
      <dgm:spPr/>
      <dgm:t>
        <a:bodyPr/>
        <a:lstStyle/>
        <a:p>
          <a:endParaRPr lang="en-US" noProof="0" dirty="0"/>
        </a:p>
      </dgm:t>
    </dgm:pt>
    <dgm:pt modelId="{8438F723-2845-4DC0-8B65-1249FC6EBA64}" type="sibTrans" cxnId="{BFEB7DC7-7F4E-4159-8FB7-E860E5230FA8}">
      <dgm:prSet/>
      <dgm:spPr/>
      <dgm:t>
        <a:bodyPr/>
        <a:lstStyle/>
        <a:p>
          <a:endParaRPr lang="en-US" noProof="0" dirty="0"/>
        </a:p>
      </dgm:t>
    </dgm:pt>
    <dgm:pt modelId="{A72CD97C-7F39-466A-8F9B-738EBCA1669C}">
      <dgm:prSet phldrT="[Text]"/>
      <dgm:spPr/>
      <dgm:t>
        <a:bodyPr/>
        <a:lstStyle/>
        <a:p>
          <a:r>
            <a:rPr lang="en-US" noProof="0" dirty="0" smtClean="0"/>
            <a:t>Correspondence to </a:t>
          </a:r>
          <a:r>
            <a:rPr lang="en-US" b="1" noProof="0" dirty="0" smtClean="0">
              <a:solidFill>
                <a:srgbClr val="C00000"/>
              </a:solidFill>
            </a:rPr>
            <a:t>medium term priorities </a:t>
          </a:r>
          <a:r>
            <a:rPr lang="en-US" noProof="0" dirty="0" smtClean="0"/>
            <a:t>according to MTEF</a:t>
          </a:r>
          <a:endParaRPr lang="en-US" noProof="0" dirty="0"/>
        </a:p>
      </dgm:t>
    </dgm:pt>
    <dgm:pt modelId="{1457FD25-7B46-444D-8657-D6EF0B3A3FA5}" type="parTrans" cxnId="{A950BC50-5664-4C91-936C-36F15E39D203}">
      <dgm:prSet/>
      <dgm:spPr/>
      <dgm:t>
        <a:bodyPr/>
        <a:lstStyle/>
        <a:p>
          <a:endParaRPr lang="en-US" noProof="0" dirty="0"/>
        </a:p>
      </dgm:t>
    </dgm:pt>
    <dgm:pt modelId="{F689884A-FB31-476E-8503-754EB452D621}" type="sibTrans" cxnId="{A950BC50-5664-4C91-936C-36F15E39D203}">
      <dgm:prSet/>
      <dgm:spPr/>
      <dgm:t>
        <a:bodyPr/>
        <a:lstStyle/>
        <a:p>
          <a:endParaRPr lang="en-US" noProof="0" dirty="0"/>
        </a:p>
      </dgm:t>
    </dgm:pt>
    <dgm:pt modelId="{E1877276-5BBA-448C-930D-4F7C4AC17410}">
      <dgm:prSet phldrT="[Text]"/>
      <dgm:spPr/>
      <dgm:t>
        <a:bodyPr/>
        <a:lstStyle/>
        <a:p>
          <a:r>
            <a:rPr lang="en-US" noProof="0" dirty="0" smtClean="0"/>
            <a:t>Related </a:t>
          </a:r>
          <a:r>
            <a:rPr lang="en-US" b="1" noProof="0" dirty="0" smtClean="0">
              <a:solidFill>
                <a:srgbClr val="C00000"/>
              </a:solidFill>
            </a:rPr>
            <a:t>policy performance </a:t>
          </a:r>
          <a:r>
            <a:rPr lang="en-US" noProof="0" dirty="0" smtClean="0"/>
            <a:t>indicators</a:t>
          </a:r>
          <a:r>
            <a:rPr lang="lv-LV" noProof="0" dirty="0" smtClean="0"/>
            <a:t> (</a:t>
          </a:r>
          <a:r>
            <a:rPr lang="lv-LV" i="1" noProof="0" dirty="0" err="1" smtClean="0"/>
            <a:t>outcomes</a:t>
          </a:r>
          <a:r>
            <a:rPr lang="lv-LV" noProof="0" dirty="0" smtClean="0"/>
            <a:t>)</a:t>
          </a:r>
          <a:endParaRPr lang="en-US" noProof="0" dirty="0"/>
        </a:p>
      </dgm:t>
    </dgm:pt>
    <dgm:pt modelId="{F8E6558E-9DDF-49CF-8747-613B84F1C2C3}" type="parTrans" cxnId="{2569E9A5-923A-4B9C-A792-FA08A9B404E2}">
      <dgm:prSet/>
      <dgm:spPr/>
      <dgm:t>
        <a:bodyPr/>
        <a:lstStyle/>
        <a:p>
          <a:endParaRPr lang="en-US" noProof="0" dirty="0"/>
        </a:p>
      </dgm:t>
    </dgm:pt>
    <dgm:pt modelId="{895FC61A-6854-4CB8-BE1D-D61A59CA0279}" type="sibTrans" cxnId="{2569E9A5-923A-4B9C-A792-FA08A9B404E2}">
      <dgm:prSet/>
      <dgm:spPr/>
      <dgm:t>
        <a:bodyPr/>
        <a:lstStyle/>
        <a:p>
          <a:endParaRPr lang="en-US" noProof="0" dirty="0"/>
        </a:p>
      </dgm:t>
    </dgm:pt>
    <dgm:pt modelId="{AAC9E955-C4CC-4086-A5D5-3F423A354E83}">
      <dgm:prSet phldrT="[Text]"/>
      <dgm:spPr/>
      <dgm:t>
        <a:bodyPr/>
        <a:lstStyle/>
        <a:p>
          <a:r>
            <a:rPr lang="en-US" noProof="0" dirty="0" smtClean="0"/>
            <a:t>Expected </a:t>
          </a:r>
          <a:r>
            <a:rPr lang="en-US" b="1" noProof="0" dirty="0" smtClean="0">
              <a:solidFill>
                <a:srgbClr val="C00000"/>
              </a:solidFill>
            </a:rPr>
            <a:t>operational performance </a:t>
          </a:r>
          <a:r>
            <a:rPr lang="en-US" noProof="0" dirty="0" smtClean="0"/>
            <a:t>indicators</a:t>
          </a:r>
          <a:r>
            <a:rPr lang="lv-LV" noProof="0" dirty="0" smtClean="0"/>
            <a:t> (</a:t>
          </a:r>
          <a:r>
            <a:rPr lang="lv-LV" i="1" noProof="0" dirty="0" err="1" smtClean="0"/>
            <a:t>outputs</a:t>
          </a:r>
          <a:r>
            <a:rPr lang="lv-LV" noProof="0" dirty="0" smtClean="0"/>
            <a:t>)</a:t>
          </a:r>
          <a:endParaRPr lang="en-US" noProof="0" dirty="0"/>
        </a:p>
      </dgm:t>
    </dgm:pt>
    <dgm:pt modelId="{6247AF97-2495-4FC6-8827-429D75A428C9}" type="parTrans" cxnId="{226A4AEE-5EB0-4660-BBFE-E81ADA738888}">
      <dgm:prSet/>
      <dgm:spPr/>
      <dgm:t>
        <a:bodyPr/>
        <a:lstStyle/>
        <a:p>
          <a:endParaRPr lang="en-US" noProof="0" dirty="0"/>
        </a:p>
      </dgm:t>
    </dgm:pt>
    <dgm:pt modelId="{A9E99466-0948-4D19-B971-50A077FB78D3}" type="sibTrans" cxnId="{226A4AEE-5EB0-4660-BBFE-E81ADA738888}">
      <dgm:prSet/>
      <dgm:spPr/>
      <dgm:t>
        <a:bodyPr/>
        <a:lstStyle/>
        <a:p>
          <a:endParaRPr lang="en-US" noProof="0" dirty="0"/>
        </a:p>
      </dgm:t>
    </dgm:pt>
    <dgm:pt modelId="{D1242A5B-F842-4F16-9893-6C2C9AEF2CEC}">
      <dgm:prSet phldrT="[Text]"/>
      <dgm:spPr/>
      <dgm:t>
        <a:bodyPr/>
        <a:lstStyle/>
        <a:p>
          <a:r>
            <a:rPr lang="en-US" noProof="0" dirty="0" smtClean="0"/>
            <a:t>Required </a:t>
          </a:r>
          <a:r>
            <a:rPr lang="en-US" b="1" noProof="0" dirty="0" smtClean="0">
              <a:solidFill>
                <a:srgbClr val="C00000"/>
              </a:solidFill>
            </a:rPr>
            <a:t>f</a:t>
          </a:r>
          <a:r>
            <a:rPr lang="lv-LV" b="1" noProof="0" dirty="0" err="1" smtClean="0">
              <a:solidFill>
                <a:srgbClr val="C00000"/>
              </a:solidFill>
            </a:rPr>
            <a:t>unding</a:t>
          </a:r>
          <a:endParaRPr lang="en-US" b="1" noProof="0" dirty="0">
            <a:solidFill>
              <a:srgbClr val="C00000"/>
            </a:solidFill>
          </a:endParaRPr>
        </a:p>
      </dgm:t>
    </dgm:pt>
    <dgm:pt modelId="{7713943C-87E1-425D-B80D-8863C434D9E6}" type="parTrans" cxnId="{323D9678-5F94-4575-BB89-6EE4156BF789}">
      <dgm:prSet/>
      <dgm:spPr/>
      <dgm:t>
        <a:bodyPr/>
        <a:lstStyle/>
        <a:p>
          <a:endParaRPr lang="en-US" noProof="0" dirty="0"/>
        </a:p>
      </dgm:t>
    </dgm:pt>
    <dgm:pt modelId="{8D59FAE0-5A77-4ECB-A3FF-1B14FE2DD74C}" type="sibTrans" cxnId="{323D9678-5F94-4575-BB89-6EE4156BF789}">
      <dgm:prSet/>
      <dgm:spPr/>
      <dgm:t>
        <a:bodyPr/>
        <a:lstStyle/>
        <a:p>
          <a:endParaRPr lang="en-US" noProof="0" dirty="0"/>
        </a:p>
      </dgm:t>
    </dgm:pt>
    <dgm:pt modelId="{0005A116-FE7F-4341-9470-D9407E255CA7}">
      <dgm:prSet phldrT="[Text]"/>
      <dgm:spPr/>
      <dgm:t>
        <a:bodyPr/>
        <a:lstStyle/>
        <a:p>
          <a:r>
            <a:rPr lang="en-US" noProof="0" dirty="0" smtClean="0"/>
            <a:t>Impact on </a:t>
          </a:r>
          <a:r>
            <a:rPr lang="en-US" b="1" noProof="0" dirty="0" err="1" smtClean="0">
              <a:solidFill>
                <a:srgbClr val="C00000"/>
              </a:solidFill>
            </a:rPr>
            <a:t>econom</a:t>
          </a:r>
          <a:r>
            <a:rPr lang="lv-LV" b="1" noProof="0" dirty="0" err="1" smtClean="0">
              <a:solidFill>
                <a:srgbClr val="C00000"/>
              </a:solidFill>
            </a:rPr>
            <a:t>ic</a:t>
          </a:r>
          <a:r>
            <a:rPr lang="en-US" b="1" noProof="0" dirty="0" smtClean="0">
              <a:solidFill>
                <a:srgbClr val="C00000"/>
              </a:solidFill>
            </a:rPr>
            <a:t> development </a:t>
          </a:r>
          <a:r>
            <a:rPr lang="en-US" noProof="0" dirty="0" smtClean="0"/>
            <a:t>and </a:t>
          </a:r>
          <a:r>
            <a:rPr lang="lv-LV" b="1" noProof="0" dirty="0" err="1" smtClean="0">
              <a:solidFill>
                <a:srgbClr val="C00000"/>
              </a:solidFill>
            </a:rPr>
            <a:t>structural</a:t>
          </a:r>
          <a:r>
            <a:rPr lang="lv-LV" noProof="0" dirty="0" smtClean="0">
              <a:solidFill>
                <a:srgbClr val="C00000"/>
              </a:solidFill>
            </a:rPr>
            <a:t> </a:t>
          </a:r>
          <a:r>
            <a:rPr lang="en-US" b="1" noProof="0" dirty="0" smtClean="0">
              <a:solidFill>
                <a:srgbClr val="C00000"/>
              </a:solidFill>
            </a:rPr>
            <a:t>reform</a:t>
          </a:r>
          <a:r>
            <a:rPr lang="lv-LV" b="1" noProof="0" dirty="0" smtClean="0">
              <a:solidFill>
                <a:srgbClr val="C00000"/>
              </a:solidFill>
            </a:rPr>
            <a:t>s</a:t>
          </a:r>
          <a:endParaRPr lang="en-US" noProof="0" dirty="0"/>
        </a:p>
      </dgm:t>
    </dgm:pt>
    <dgm:pt modelId="{1B391AFD-80FE-4023-8B94-42DB83DCDC70}" type="parTrans" cxnId="{5F8A81BC-32BD-49E9-B120-C22C34873AF0}">
      <dgm:prSet/>
      <dgm:spPr/>
      <dgm:t>
        <a:bodyPr/>
        <a:lstStyle/>
        <a:p>
          <a:endParaRPr lang="en-US" noProof="0" dirty="0"/>
        </a:p>
      </dgm:t>
    </dgm:pt>
    <dgm:pt modelId="{0FD000FC-2F33-466D-BD18-6B16E404DB77}" type="sibTrans" cxnId="{5F8A81BC-32BD-49E9-B120-C22C34873AF0}">
      <dgm:prSet/>
      <dgm:spPr/>
      <dgm:t>
        <a:bodyPr/>
        <a:lstStyle/>
        <a:p>
          <a:endParaRPr lang="en-US" noProof="0" dirty="0"/>
        </a:p>
      </dgm:t>
    </dgm:pt>
    <dgm:pt modelId="{F2F8C4E3-79E2-4079-A2A0-C14F7CCC9CB7}">
      <dgm:prSet phldrT="[Text]"/>
      <dgm:spPr/>
      <dgm:t>
        <a:bodyPr/>
        <a:lstStyle/>
        <a:p>
          <a:r>
            <a:rPr lang="en-GB" noProof="0" dirty="0" smtClean="0"/>
            <a:t>Available f</a:t>
          </a:r>
          <a:r>
            <a:rPr lang="lv-LV" noProof="0" dirty="0" err="1" smtClean="0"/>
            <a:t>unding</a:t>
          </a:r>
          <a:r>
            <a:rPr lang="en-GB" noProof="0" dirty="0" smtClean="0"/>
            <a:t> within ministries’ budget</a:t>
          </a:r>
          <a:endParaRPr lang="en-GB" noProof="0" dirty="0"/>
        </a:p>
      </dgm:t>
    </dgm:pt>
    <dgm:pt modelId="{79CA8CD2-5D71-46F2-AA67-F225D1E622B1}" type="parTrans" cxnId="{697910BA-2FDA-41DD-BEAE-45BF5C6B1E26}">
      <dgm:prSet/>
      <dgm:spPr/>
      <dgm:t>
        <a:bodyPr/>
        <a:lstStyle/>
        <a:p>
          <a:endParaRPr lang="en-US" noProof="0" dirty="0"/>
        </a:p>
      </dgm:t>
    </dgm:pt>
    <dgm:pt modelId="{C6FC3A7D-5333-4980-B326-B374B409F952}" type="sibTrans" cxnId="{697910BA-2FDA-41DD-BEAE-45BF5C6B1E26}">
      <dgm:prSet/>
      <dgm:spPr/>
      <dgm:t>
        <a:bodyPr/>
        <a:lstStyle/>
        <a:p>
          <a:endParaRPr lang="en-US" noProof="0" dirty="0"/>
        </a:p>
      </dgm:t>
    </dgm:pt>
    <dgm:pt modelId="{1264C0FB-02A8-4DBC-AE83-D5A55C5BA5B4}">
      <dgm:prSet phldrT="[Text]"/>
      <dgm:spPr/>
      <dgm:t>
        <a:bodyPr/>
        <a:lstStyle/>
        <a:p>
          <a:r>
            <a:rPr lang="en-US" noProof="0" dirty="0" smtClean="0"/>
            <a:t>Other important information</a:t>
          </a:r>
          <a:endParaRPr lang="en-US" noProof="0" dirty="0"/>
        </a:p>
      </dgm:t>
    </dgm:pt>
    <dgm:pt modelId="{7DDAFFB6-6000-4688-AF0F-882C57EF1FB3}" type="parTrans" cxnId="{374ED41E-CF5C-4457-AF02-837103C13490}">
      <dgm:prSet/>
      <dgm:spPr/>
      <dgm:t>
        <a:bodyPr/>
        <a:lstStyle/>
        <a:p>
          <a:endParaRPr lang="en-US" noProof="0" dirty="0"/>
        </a:p>
      </dgm:t>
    </dgm:pt>
    <dgm:pt modelId="{5F631DE0-934D-411D-9ECA-4F5EA173B52E}" type="sibTrans" cxnId="{374ED41E-CF5C-4457-AF02-837103C13490}">
      <dgm:prSet/>
      <dgm:spPr/>
      <dgm:t>
        <a:bodyPr/>
        <a:lstStyle/>
        <a:p>
          <a:endParaRPr lang="en-US" noProof="0" dirty="0"/>
        </a:p>
      </dgm:t>
    </dgm:pt>
    <dgm:pt modelId="{DAF48761-3981-4BB6-8146-403EE81C621B}">
      <dgm:prSet phldrT="[Text]" custT="1"/>
      <dgm:spPr/>
      <dgm:t>
        <a:bodyPr/>
        <a:lstStyle/>
        <a:p>
          <a:r>
            <a:rPr lang="en-GB" sz="2400" noProof="0" dirty="0" smtClean="0"/>
            <a:t>Proposal for priority measure</a:t>
          </a:r>
          <a:endParaRPr lang="en-GB" sz="2400" noProof="0" dirty="0"/>
        </a:p>
      </dgm:t>
    </dgm:pt>
    <dgm:pt modelId="{82F19A35-6C93-4DF7-B284-A0BA77FCCA94}" type="parTrans" cxnId="{4A060893-45F4-47CA-9EC3-B20E0A37E6A1}">
      <dgm:prSet/>
      <dgm:spPr/>
      <dgm:t>
        <a:bodyPr/>
        <a:lstStyle/>
        <a:p>
          <a:endParaRPr lang="en-US" noProof="0" dirty="0"/>
        </a:p>
      </dgm:t>
    </dgm:pt>
    <dgm:pt modelId="{AABBF44F-C0B1-4274-A5A8-5588632DF0D8}" type="sibTrans" cxnId="{4A060893-45F4-47CA-9EC3-B20E0A37E6A1}">
      <dgm:prSet/>
      <dgm:spPr/>
      <dgm:t>
        <a:bodyPr/>
        <a:lstStyle/>
        <a:p>
          <a:endParaRPr lang="en-US" noProof="0" dirty="0"/>
        </a:p>
      </dgm:t>
    </dgm:pt>
    <dgm:pt modelId="{30DDB3F3-0A53-4050-9418-D8A5ED429200}" type="pres">
      <dgm:prSet presAssocID="{CA2F679E-D5BA-4D8E-86A8-9B098398E1D9}" presName="vert0" presStyleCnt="0">
        <dgm:presLayoutVars>
          <dgm:dir/>
          <dgm:animOne val="branch"/>
          <dgm:animLvl val="lvl"/>
        </dgm:presLayoutVars>
      </dgm:prSet>
      <dgm:spPr/>
      <dgm:t>
        <a:bodyPr/>
        <a:lstStyle/>
        <a:p>
          <a:endParaRPr lang="lv-LV"/>
        </a:p>
      </dgm:t>
    </dgm:pt>
    <dgm:pt modelId="{9C4D14D8-D219-4C63-9FB0-FAFA846662D0}" type="pres">
      <dgm:prSet presAssocID="{DAF48761-3981-4BB6-8146-403EE81C621B}" presName="thickLine" presStyleLbl="alignNode1" presStyleIdx="0" presStyleCnt="1"/>
      <dgm:spPr/>
      <dgm:t>
        <a:bodyPr/>
        <a:lstStyle/>
        <a:p>
          <a:endParaRPr lang="en-US"/>
        </a:p>
      </dgm:t>
    </dgm:pt>
    <dgm:pt modelId="{DE615D30-D5D2-4B7D-A9B7-13AF4536C93D}" type="pres">
      <dgm:prSet presAssocID="{DAF48761-3981-4BB6-8146-403EE81C621B}" presName="horz1" presStyleCnt="0"/>
      <dgm:spPr/>
    </dgm:pt>
    <dgm:pt modelId="{421F7764-B2DE-4E41-AF07-E58D54138643}" type="pres">
      <dgm:prSet presAssocID="{DAF48761-3981-4BB6-8146-403EE81C621B}" presName="tx1" presStyleLbl="revTx" presStyleIdx="0" presStyleCnt="10" custScaleX="83979"/>
      <dgm:spPr/>
      <dgm:t>
        <a:bodyPr/>
        <a:lstStyle/>
        <a:p>
          <a:endParaRPr lang="lv-LV"/>
        </a:p>
      </dgm:t>
    </dgm:pt>
    <dgm:pt modelId="{E3306CCB-1250-41F7-9D99-080A3DAFAA45}" type="pres">
      <dgm:prSet presAssocID="{DAF48761-3981-4BB6-8146-403EE81C621B}" presName="vert1" presStyleCnt="0"/>
      <dgm:spPr/>
    </dgm:pt>
    <dgm:pt modelId="{187DA825-A94E-4CB1-9177-F1FCCA4BF056}" type="pres">
      <dgm:prSet presAssocID="{03358D6C-9E41-498F-AA83-B89A97B7DECC}" presName="vertSpace2a" presStyleCnt="0"/>
      <dgm:spPr/>
    </dgm:pt>
    <dgm:pt modelId="{19415B48-940D-4803-BA72-332CF9B166FB}" type="pres">
      <dgm:prSet presAssocID="{03358D6C-9E41-498F-AA83-B89A97B7DECC}" presName="horz2" presStyleCnt="0"/>
      <dgm:spPr/>
    </dgm:pt>
    <dgm:pt modelId="{945FF74B-E367-47CB-BBD3-942FC6EC11E4}" type="pres">
      <dgm:prSet presAssocID="{03358D6C-9E41-498F-AA83-B89A97B7DECC}" presName="horzSpace2" presStyleCnt="0"/>
      <dgm:spPr/>
    </dgm:pt>
    <dgm:pt modelId="{A637D5D0-18F1-4EE5-877A-2B4E7D9D968C}" type="pres">
      <dgm:prSet presAssocID="{03358D6C-9E41-498F-AA83-B89A97B7DECC}" presName="tx2" presStyleLbl="revTx" presStyleIdx="1" presStyleCnt="10"/>
      <dgm:spPr/>
      <dgm:t>
        <a:bodyPr/>
        <a:lstStyle/>
        <a:p>
          <a:endParaRPr lang="lv-LV"/>
        </a:p>
      </dgm:t>
    </dgm:pt>
    <dgm:pt modelId="{FA75A0DD-8D80-4FFE-A22F-13BE9F62D228}" type="pres">
      <dgm:prSet presAssocID="{03358D6C-9E41-498F-AA83-B89A97B7DECC}" presName="vert2" presStyleCnt="0"/>
      <dgm:spPr/>
    </dgm:pt>
    <dgm:pt modelId="{738F854A-6324-491C-8D7B-9E5CD081553E}" type="pres">
      <dgm:prSet presAssocID="{03358D6C-9E41-498F-AA83-B89A97B7DECC}" presName="thinLine2b" presStyleLbl="callout" presStyleIdx="0" presStyleCnt="9"/>
      <dgm:spPr/>
    </dgm:pt>
    <dgm:pt modelId="{2DA58370-4943-4CA6-B31A-EE9C8A24F5BC}" type="pres">
      <dgm:prSet presAssocID="{03358D6C-9E41-498F-AA83-B89A97B7DECC}" presName="vertSpace2b" presStyleCnt="0"/>
      <dgm:spPr/>
    </dgm:pt>
    <dgm:pt modelId="{AC162174-D9B5-4566-932B-9528A30D7CBC}" type="pres">
      <dgm:prSet presAssocID="{BF7B8D92-5363-4278-A95B-52CDF3C6B673}" presName="horz2" presStyleCnt="0"/>
      <dgm:spPr/>
    </dgm:pt>
    <dgm:pt modelId="{4DF39C84-4214-42C0-8367-0AD5EC575D3F}" type="pres">
      <dgm:prSet presAssocID="{BF7B8D92-5363-4278-A95B-52CDF3C6B673}" presName="horzSpace2" presStyleCnt="0"/>
      <dgm:spPr/>
    </dgm:pt>
    <dgm:pt modelId="{B3F5B195-1088-442E-818F-273265017224}" type="pres">
      <dgm:prSet presAssocID="{BF7B8D92-5363-4278-A95B-52CDF3C6B673}" presName="tx2" presStyleLbl="revTx" presStyleIdx="2" presStyleCnt="10"/>
      <dgm:spPr/>
      <dgm:t>
        <a:bodyPr/>
        <a:lstStyle/>
        <a:p>
          <a:endParaRPr lang="lv-LV"/>
        </a:p>
      </dgm:t>
    </dgm:pt>
    <dgm:pt modelId="{02398468-23FF-451F-949F-3D7C6067888B}" type="pres">
      <dgm:prSet presAssocID="{BF7B8D92-5363-4278-A95B-52CDF3C6B673}" presName="vert2" presStyleCnt="0"/>
      <dgm:spPr/>
    </dgm:pt>
    <dgm:pt modelId="{23182A96-2BAE-4822-BA49-EF26653DC010}" type="pres">
      <dgm:prSet presAssocID="{BF7B8D92-5363-4278-A95B-52CDF3C6B673}" presName="thinLine2b" presStyleLbl="callout" presStyleIdx="1" presStyleCnt="9"/>
      <dgm:spPr/>
    </dgm:pt>
    <dgm:pt modelId="{52937436-D57C-484C-A606-6B480061A0A9}" type="pres">
      <dgm:prSet presAssocID="{BF7B8D92-5363-4278-A95B-52CDF3C6B673}" presName="vertSpace2b" presStyleCnt="0"/>
      <dgm:spPr/>
    </dgm:pt>
    <dgm:pt modelId="{5C93431F-1098-4CC0-8464-79E41D7BD3C2}" type="pres">
      <dgm:prSet presAssocID="{A72CD97C-7F39-466A-8F9B-738EBCA1669C}" presName="horz2" presStyleCnt="0"/>
      <dgm:spPr/>
    </dgm:pt>
    <dgm:pt modelId="{9CA305B6-67DC-4B38-A2D1-6F3C70D816EA}" type="pres">
      <dgm:prSet presAssocID="{A72CD97C-7F39-466A-8F9B-738EBCA1669C}" presName="horzSpace2" presStyleCnt="0"/>
      <dgm:spPr/>
    </dgm:pt>
    <dgm:pt modelId="{2A68EAF3-4392-40BE-A2AD-1508352B6508}" type="pres">
      <dgm:prSet presAssocID="{A72CD97C-7F39-466A-8F9B-738EBCA1669C}" presName="tx2" presStyleLbl="revTx" presStyleIdx="3" presStyleCnt="10"/>
      <dgm:spPr/>
      <dgm:t>
        <a:bodyPr/>
        <a:lstStyle/>
        <a:p>
          <a:endParaRPr lang="lv-LV"/>
        </a:p>
      </dgm:t>
    </dgm:pt>
    <dgm:pt modelId="{142CAEE0-8B90-4D9C-90D9-E138451BCB58}" type="pres">
      <dgm:prSet presAssocID="{A72CD97C-7F39-466A-8F9B-738EBCA1669C}" presName="vert2" presStyleCnt="0"/>
      <dgm:spPr/>
    </dgm:pt>
    <dgm:pt modelId="{A2908A76-DB04-49B9-98E9-2E69654C966B}" type="pres">
      <dgm:prSet presAssocID="{A72CD97C-7F39-466A-8F9B-738EBCA1669C}" presName="thinLine2b" presStyleLbl="callout" presStyleIdx="2" presStyleCnt="9"/>
      <dgm:spPr/>
    </dgm:pt>
    <dgm:pt modelId="{1E94BA39-8FF9-4A9D-82D6-D69C16C2DA5F}" type="pres">
      <dgm:prSet presAssocID="{A72CD97C-7F39-466A-8F9B-738EBCA1669C}" presName="vertSpace2b" presStyleCnt="0"/>
      <dgm:spPr/>
    </dgm:pt>
    <dgm:pt modelId="{F7F0DEA6-45A8-414D-8182-37B246FFDA3D}" type="pres">
      <dgm:prSet presAssocID="{0005A116-FE7F-4341-9470-D9407E255CA7}" presName="horz2" presStyleCnt="0"/>
      <dgm:spPr/>
    </dgm:pt>
    <dgm:pt modelId="{315020A5-C07D-475B-9C54-FA7C03908437}" type="pres">
      <dgm:prSet presAssocID="{0005A116-FE7F-4341-9470-D9407E255CA7}" presName="horzSpace2" presStyleCnt="0"/>
      <dgm:spPr/>
    </dgm:pt>
    <dgm:pt modelId="{C4998A93-DF2A-4872-974F-234F51B8401D}" type="pres">
      <dgm:prSet presAssocID="{0005A116-FE7F-4341-9470-D9407E255CA7}" presName="tx2" presStyleLbl="revTx" presStyleIdx="4" presStyleCnt="10"/>
      <dgm:spPr/>
      <dgm:t>
        <a:bodyPr/>
        <a:lstStyle/>
        <a:p>
          <a:endParaRPr lang="lv-LV"/>
        </a:p>
      </dgm:t>
    </dgm:pt>
    <dgm:pt modelId="{5D0100B6-5778-4B9F-84A4-65F95FED2C6B}" type="pres">
      <dgm:prSet presAssocID="{0005A116-FE7F-4341-9470-D9407E255CA7}" presName="vert2" presStyleCnt="0"/>
      <dgm:spPr/>
    </dgm:pt>
    <dgm:pt modelId="{48AFB852-3A5F-4745-AA09-B7B259DBD01A}" type="pres">
      <dgm:prSet presAssocID="{0005A116-FE7F-4341-9470-D9407E255CA7}" presName="thinLine2b" presStyleLbl="callout" presStyleIdx="3" presStyleCnt="9"/>
      <dgm:spPr/>
    </dgm:pt>
    <dgm:pt modelId="{618BFBA2-9FD9-4D8A-B9DF-BC1B8C786751}" type="pres">
      <dgm:prSet presAssocID="{0005A116-FE7F-4341-9470-D9407E255CA7}" presName="vertSpace2b" presStyleCnt="0"/>
      <dgm:spPr/>
    </dgm:pt>
    <dgm:pt modelId="{A343D915-93D0-4348-AA0D-9D8E46AC0D07}" type="pres">
      <dgm:prSet presAssocID="{E1877276-5BBA-448C-930D-4F7C4AC17410}" presName="horz2" presStyleCnt="0"/>
      <dgm:spPr/>
    </dgm:pt>
    <dgm:pt modelId="{B3A1405E-A58F-4D83-A796-0E238EF439B1}" type="pres">
      <dgm:prSet presAssocID="{E1877276-5BBA-448C-930D-4F7C4AC17410}" presName="horzSpace2" presStyleCnt="0"/>
      <dgm:spPr/>
    </dgm:pt>
    <dgm:pt modelId="{A6ACCF02-1588-4014-9D73-DD44E77D7046}" type="pres">
      <dgm:prSet presAssocID="{E1877276-5BBA-448C-930D-4F7C4AC17410}" presName="tx2" presStyleLbl="revTx" presStyleIdx="5" presStyleCnt="10"/>
      <dgm:spPr/>
      <dgm:t>
        <a:bodyPr/>
        <a:lstStyle/>
        <a:p>
          <a:endParaRPr lang="lv-LV"/>
        </a:p>
      </dgm:t>
    </dgm:pt>
    <dgm:pt modelId="{E3343AD3-EA58-4749-ACB4-3C121C8BEE67}" type="pres">
      <dgm:prSet presAssocID="{E1877276-5BBA-448C-930D-4F7C4AC17410}" presName="vert2" presStyleCnt="0"/>
      <dgm:spPr/>
    </dgm:pt>
    <dgm:pt modelId="{45FB6B56-83AB-460E-A244-D1663F2248C4}" type="pres">
      <dgm:prSet presAssocID="{E1877276-5BBA-448C-930D-4F7C4AC17410}" presName="thinLine2b" presStyleLbl="callout" presStyleIdx="4" presStyleCnt="9"/>
      <dgm:spPr/>
    </dgm:pt>
    <dgm:pt modelId="{C848FBD9-56B0-43FE-8A35-F515E37410CC}" type="pres">
      <dgm:prSet presAssocID="{E1877276-5BBA-448C-930D-4F7C4AC17410}" presName="vertSpace2b" presStyleCnt="0"/>
      <dgm:spPr/>
    </dgm:pt>
    <dgm:pt modelId="{6E384A21-619C-498D-95C2-A6A16B1CAA5C}" type="pres">
      <dgm:prSet presAssocID="{AAC9E955-C4CC-4086-A5D5-3F423A354E83}" presName="horz2" presStyleCnt="0"/>
      <dgm:spPr/>
    </dgm:pt>
    <dgm:pt modelId="{F8988F39-CFDD-421D-98D3-6354132B9692}" type="pres">
      <dgm:prSet presAssocID="{AAC9E955-C4CC-4086-A5D5-3F423A354E83}" presName="horzSpace2" presStyleCnt="0"/>
      <dgm:spPr/>
    </dgm:pt>
    <dgm:pt modelId="{50CF97D5-37CB-48F1-88CE-4B28A24D9C82}" type="pres">
      <dgm:prSet presAssocID="{AAC9E955-C4CC-4086-A5D5-3F423A354E83}" presName="tx2" presStyleLbl="revTx" presStyleIdx="6" presStyleCnt="10"/>
      <dgm:spPr/>
      <dgm:t>
        <a:bodyPr/>
        <a:lstStyle/>
        <a:p>
          <a:endParaRPr lang="lv-LV"/>
        </a:p>
      </dgm:t>
    </dgm:pt>
    <dgm:pt modelId="{1200E5B3-C91F-4D55-9294-2D50824BA303}" type="pres">
      <dgm:prSet presAssocID="{AAC9E955-C4CC-4086-A5D5-3F423A354E83}" presName="vert2" presStyleCnt="0"/>
      <dgm:spPr/>
    </dgm:pt>
    <dgm:pt modelId="{F2D5A4AB-E611-4C25-8A95-97A208A914F3}" type="pres">
      <dgm:prSet presAssocID="{AAC9E955-C4CC-4086-A5D5-3F423A354E83}" presName="thinLine2b" presStyleLbl="callout" presStyleIdx="5" presStyleCnt="9"/>
      <dgm:spPr/>
    </dgm:pt>
    <dgm:pt modelId="{589FE3F2-BBF7-490B-9326-3E6DB9C55A73}" type="pres">
      <dgm:prSet presAssocID="{AAC9E955-C4CC-4086-A5D5-3F423A354E83}" presName="vertSpace2b" presStyleCnt="0"/>
      <dgm:spPr/>
    </dgm:pt>
    <dgm:pt modelId="{EFCC3AFC-C53E-429F-AFA2-67F5B9662121}" type="pres">
      <dgm:prSet presAssocID="{D1242A5B-F842-4F16-9893-6C2C9AEF2CEC}" presName="horz2" presStyleCnt="0"/>
      <dgm:spPr/>
    </dgm:pt>
    <dgm:pt modelId="{1986632B-F2B8-4883-895E-05BBAFC8C9D9}" type="pres">
      <dgm:prSet presAssocID="{D1242A5B-F842-4F16-9893-6C2C9AEF2CEC}" presName="horzSpace2" presStyleCnt="0"/>
      <dgm:spPr/>
    </dgm:pt>
    <dgm:pt modelId="{EC772CD6-B857-4DC2-9ED6-B9AB0049ED11}" type="pres">
      <dgm:prSet presAssocID="{D1242A5B-F842-4F16-9893-6C2C9AEF2CEC}" presName="tx2" presStyleLbl="revTx" presStyleIdx="7" presStyleCnt="10"/>
      <dgm:spPr/>
      <dgm:t>
        <a:bodyPr/>
        <a:lstStyle/>
        <a:p>
          <a:endParaRPr lang="lv-LV"/>
        </a:p>
      </dgm:t>
    </dgm:pt>
    <dgm:pt modelId="{86BF58D7-FDD0-4CF4-BD61-7E89F1F4D0D8}" type="pres">
      <dgm:prSet presAssocID="{D1242A5B-F842-4F16-9893-6C2C9AEF2CEC}" presName="vert2" presStyleCnt="0"/>
      <dgm:spPr/>
    </dgm:pt>
    <dgm:pt modelId="{04F5528C-05D1-4FBE-9404-71A79D3CCF96}" type="pres">
      <dgm:prSet presAssocID="{D1242A5B-F842-4F16-9893-6C2C9AEF2CEC}" presName="thinLine2b" presStyleLbl="callout" presStyleIdx="6" presStyleCnt="9"/>
      <dgm:spPr/>
    </dgm:pt>
    <dgm:pt modelId="{63F62C0C-E2DF-48B3-A388-58194392378B}" type="pres">
      <dgm:prSet presAssocID="{D1242A5B-F842-4F16-9893-6C2C9AEF2CEC}" presName="vertSpace2b" presStyleCnt="0"/>
      <dgm:spPr/>
    </dgm:pt>
    <dgm:pt modelId="{03303E42-7E83-437D-8D11-D86BFB7757B9}" type="pres">
      <dgm:prSet presAssocID="{F2F8C4E3-79E2-4079-A2A0-C14F7CCC9CB7}" presName="horz2" presStyleCnt="0"/>
      <dgm:spPr/>
    </dgm:pt>
    <dgm:pt modelId="{1BDE9E12-3F01-4E81-8240-C8B76BC2CD80}" type="pres">
      <dgm:prSet presAssocID="{F2F8C4E3-79E2-4079-A2A0-C14F7CCC9CB7}" presName="horzSpace2" presStyleCnt="0"/>
      <dgm:spPr/>
    </dgm:pt>
    <dgm:pt modelId="{F4B7E862-27A0-46EF-B90D-422E296AFFE2}" type="pres">
      <dgm:prSet presAssocID="{F2F8C4E3-79E2-4079-A2A0-C14F7CCC9CB7}" presName="tx2" presStyleLbl="revTx" presStyleIdx="8" presStyleCnt="10"/>
      <dgm:spPr/>
      <dgm:t>
        <a:bodyPr/>
        <a:lstStyle/>
        <a:p>
          <a:endParaRPr lang="lv-LV"/>
        </a:p>
      </dgm:t>
    </dgm:pt>
    <dgm:pt modelId="{B899E79C-C024-4746-875E-1E1CE4AFB7A5}" type="pres">
      <dgm:prSet presAssocID="{F2F8C4E3-79E2-4079-A2A0-C14F7CCC9CB7}" presName="vert2" presStyleCnt="0"/>
      <dgm:spPr/>
    </dgm:pt>
    <dgm:pt modelId="{64553A03-7418-4ECC-83F3-8F4B12D5E4DB}" type="pres">
      <dgm:prSet presAssocID="{F2F8C4E3-79E2-4079-A2A0-C14F7CCC9CB7}" presName="thinLine2b" presStyleLbl="callout" presStyleIdx="7" presStyleCnt="9"/>
      <dgm:spPr/>
    </dgm:pt>
    <dgm:pt modelId="{3449B858-DB6F-4716-BA44-975D09FB2F1A}" type="pres">
      <dgm:prSet presAssocID="{F2F8C4E3-79E2-4079-A2A0-C14F7CCC9CB7}" presName="vertSpace2b" presStyleCnt="0"/>
      <dgm:spPr/>
    </dgm:pt>
    <dgm:pt modelId="{0B7BFD07-EDF4-492D-92E6-C4D462FE57E8}" type="pres">
      <dgm:prSet presAssocID="{1264C0FB-02A8-4DBC-AE83-D5A55C5BA5B4}" presName="horz2" presStyleCnt="0"/>
      <dgm:spPr/>
    </dgm:pt>
    <dgm:pt modelId="{32ACC295-E537-4F70-9BB1-3E63F8DF353E}" type="pres">
      <dgm:prSet presAssocID="{1264C0FB-02A8-4DBC-AE83-D5A55C5BA5B4}" presName="horzSpace2" presStyleCnt="0"/>
      <dgm:spPr/>
    </dgm:pt>
    <dgm:pt modelId="{186CBE65-2F5A-48A0-97B7-E3F23A0D97EB}" type="pres">
      <dgm:prSet presAssocID="{1264C0FB-02A8-4DBC-AE83-D5A55C5BA5B4}" presName="tx2" presStyleLbl="revTx" presStyleIdx="9" presStyleCnt="10"/>
      <dgm:spPr/>
      <dgm:t>
        <a:bodyPr/>
        <a:lstStyle/>
        <a:p>
          <a:endParaRPr lang="lv-LV"/>
        </a:p>
      </dgm:t>
    </dgm:pt>
    <dgm:pt modelId="{644D6CB7-CFCA-4F94-8CCC-0FF506D6C655}" type="pres">
      <dgm:prSet presAssocID="{1264C0FB-02A8-4DBC-AE83-D5A55C5BA5B4}" presName="vert2" presStyleCnt="0"/>
      <dgm:spPr/>
    </dgm:pt>
    <dgm:pt modelId="{409C6623-A680-449D-84CD-9A6C5556A644}" type="pres">
      <dgm:prSet presAssocID="{1264C0FB-02A8-4DBC-AE83-D5A55C5BA5B4}" presName="thinLine2b" presStyleLbl="callout" presStyleIdx="8" presStyleCnt="9"/>
      <dgm:spPr/>
    </dgm:pt>
    <dgm:pt modelId="{8F7BDFA9-7A9B-4BE5-BE16-5956DEF7281E}" type="pres">
      <dgm:prSet presAssocID="{1264C0FB-02A8-4DBC-AE83-D5A55C5BA5B4}" presName="vertSpace2b" presStyleCnt="0"/>
      <dgm:spPr/>
    </dgm:pt>
  </dgm:ptLst>
  <dgm:cxnLst>
    <dgm:cxn modelId="{697910BA-2FDA-41DD-BEAE-45BF5C6B1E26}" srcId="{DAF48761-3981-4BB6-8146-403EE81C621B}" destId="{F2F8C4E3-79E2-4079-A2A0-C14F7CCC9CB7}" srcOrd="7" destOrd="0" parTransId="{79CA8CD2-5D71-46F2-AA67-F225D1E622B1}" sibTransId="{C6FC3A7D-5333-4980-B326-B374B409F952}"/>
    <dgm:cxn modelId="{374ED41E-CF5C-4457-AF02-837103C13490}" srcId="{DAF48761-3981-4BB6-8146-403EE81C621B}" destId="{1264C0FB-02A8-4DBC-AE83-D5A55C5BA5B4}" srcOrd="8" destOrd="0" parTransId="{7DDAFFB6-6000-4688-AF0F-882C57EF1FB3}" sibTransId="{5F631DE0-934D-411D-9ECA-4F5EA173B52E}"/>
    <dgm:cxn modelId="{0C81F162-C321-4F07-9FA3-88FDBBEA8A3E}" type="presOf" srcId="{D1242A5B-F842-4F16-9893-6C2C9AEF2CEC}" destId="{EC772CD6-B857-4DC2-9ED6-B9AB0049ED11}" srcOrd="0" destOrd="0" presId="urn:microsoft.com/office/officeart/2008/layout/LinedList"/>
    <dgm:cxn modelId="{CE98FBE1-8ED1-45DD-8C11-CDCA0046ADD8}" type="presOf" srcId="{E1877276-5BBA-448C-930D-4F7C4AC17410}" destId="{A6ACCF02-1588-4014-9D73-DD44E77D7046}" srcOrd="0" destOrd="0" presId="urn:microsoft.com/office/officeart/2008/layout/LinedList"/>
    <dgm:cxn modelId="{323D9678-5F94-4575-BB89-6EE4156BF789}" srcId="{DAF48761-3981-4BB6-8146-403EE81C621B}" destId="{D1242A5B-F842-4F16-9893-6C2C9AEF2CEC}" srcOrd="6" destOrd="0" parTransId="{7713943C-87E1-425D-B80D-8863C434D9E6}" sibTransId="{8D59FAE0-5A77-4ECB-A3FF-1B14FE2DD74C}"/>
    <dgm:cxn modelId="{2569E9A5-923A-4B9C-A792-FA08A9B404E2}" srcId="{DAF48761-3981-4BB6-8146-403EE81C621B}" destId="{E1877276-5BBA-448C-930D-4F7C4AC17410}" srcOrd="4" destOrd="0" parTransId="{F8E6558E-9DDF-49CF-8747-613B84F1C2C3}" sibTransId="{895FC61A-6854-4CB8-BE1D-D61A59CA0279}"/>
    <dgm:cxn modelId="{845D9D7C-6943-4330-B891-D6BFC3F7F0E0}" type="presOf" srcId="{CA2F679E-D5BA-4D8E-86A8-9B098398E1D9}" destId="{30DDB3F3-0A53-4050-9418-D8A5ED429200}" srcOrd="0" destOrd="0" presId="urn:microsoft.com/office/officeart/2008/layout/LinedList"/>
    <dgm:cxn modelId="{08493913-8DD4-46EB-88BB-0F92E5B95D4D}" type="presOf" srcId="{BF7B8D92-5363-4278-A95B-52CDF3C6B673}" destId="{B3F5B195-1088-442E-818F-273265017224}" srcOrd="0" destOrd="0" presId="urn:microsoft.com/office/officeart/2008/layout/LinedList"/>
    <dgm:cxn modelId="{2504954C-5C70-448D-9FA5-BAA11DD507C2}" type="presOf" srcId="{1264C0FB-02A8-4DBC-AE83-D5A55C5BA5B4}" destId="{186CBE65-2F5A-48A0-97B7-E3F23A0D97EB}" srcOrd="0" destOrd="0" presId="urn:microsoft.com/office/officeart/2008/layout/LinedList"/>
    <dgm:cxn modelId="{5F8A81BC-32BD-49E9-B120-C22C34873AF0}" srcId="{DAF48761-3981-4BB6-8146-403EE81C621B}" destId="{0005A116-FE7F-4341-9470-D9407E255CA7}" srcOrd="3" destOrd="0" parTransId="{1B391AFD-80FE-4023-8B94-42DB83DCDC70}" sibTransId="{0FD000FC-2F33-466D-BD18-6B16E404DB77}"/>
    <dgm:cxn modelId="{A0F87D15-481D-4B74-AF6A-897F1D5D0CE0}" type="presOf" srcId="{DAF48761-3981-4BB6-8146-403EE81C621B}" destId="{421F7764-B2DE-4E41-AF07-E58D54138643}" srcOrd="0" destOrd="0" presId="urn:microsoft.com/office/officeart/2008/layout/LinedList"/>
    <dgm:cxn modelId="{BFEB7DC7-7F4E-4159-8FB7-E860E5230FA8}" srcId="{DAF48761-3981-4BB6-8146-403EE81C621B}" destId="{BF7B8D92-5363-4278-A95B-52CDF3C6B673}" srcOrd="1" destOrd="0" parTransId="{24F08F72-77BB-4991-9060-3BFE30C4339A}" sibTransId="{8438F723-2845-4DC0-8B65-1249FC6EBA64}"/>
    <dgm:cxn modelId="{6E4DE00C-600C-4F06-B9AF-9E55EE18F8E7}" type="presOf" srcId="{AAC9E955-C4CC-4086-A5D5-3F423A354E83}" destId="{50CF97D5-37CB-48F1-88CE-4B28A24D9C82}" srcOrd="0" destOrd="0" presId="urn:microsoft.com/office/officeart/2008/layout/LinedList"/>
    <dgm:cxn modelId="{226A4AEE-5EB0-4660-BBFE-E81ADA738888}" srcId="{DAF48761-3981-4BB6-8146-403EE81C621B}" destId="{AAC9E955-C4CC-4086-A5D5-3F423A354E83}" srcOrd="5" destOrd="0" parTransId="{6247AF97-2495-4FC6-8827-429D75A428C9}" sibTransId="{A9E99466-0948-4D19-B971-50A077FB78D3}"/>
    <dgm:cxn modelId="{9CB34892-3C0B-4BCC-B3BB-8AFDB6C3AE85}" srcId="{DAF48761-3981-4BB6-8146-403EE81C621B}" destId="{03358D6C-9E41-498F-AA83-B89A97B7DECC}" srcOrd="0" destOrd="0" parTransId="{C05F9FDF-5F57-4F59-BEED-51B5C02B5FA7}" sibTransId="{4722AE05-3A7D-4CCE-8AC2-ED2ABC23683E}"/>
    <dgm:cxn modelId="{9A27D05B-1475-41A7-A44F-3B831116D06D}" type="presOf" srcId="{0005A116-FE7F-4341-9470-D9407E255CA7}" destId="{C4998A93-DF2A-4872-974F-234F51B8401D}" srcOrd="0" destOrd="0" presId="urn:microsoft.com/office/officeart/2008/layout/LinedList"/>
    <dgm:cxn modelId="{AF2A0ED3-F19B-4E94-9DE7-9230889DA197}" type="presOf" srcId="{A72CD97C-7F39-466A-8F9B-738EBCA1669C}" destId="{2A68EAF3-4392-40BE-A2AD-1508352B6508}" srcOrd="0" destOrd="0" presId="urn:microsoft.com/office/officeart/2008/layout/LinedList"/>
    <dgm:cxn modelId="{4A060893-45F4-47CA-9EC3-B20E0A37E6A1}" srcId="{CA2F679E-D5BA-4D8E-86A8-9B098398E1D9}" destId="{DAF48761-3981-4BB6-8146-403EE81C621B}" srcOrd="0" destOrd="0" parTransId="{82F19A35-6C93-4DF7-B284-A0BA77FCCA94}" sibTransId="{AABBF44F-C0B1-4274-A5A8-5588632DF0D8}"/>
    <dgm:cxn modelId="{C29AB730-B557-4317-A9DD-E08B865B3950}" type="presOf" srcId="{F2F8C4E3-79E2-4079-A2A0-C14F7CCC9CB7}" destId="{F4B7E862-27A0-46EF-B90D-422E296AFFE2}" srcOrd="0" destOrd="0" presId="urn:microsoft.com/office/officeart/2008/layout/LinedList"/>
    <dgm:cxn modelId="{A950BC50-5664-4C91-936C-36F15E39D203}" srcId="{DAF48761-3981-4BB6-8146-403EE81C621B}" destId="{A72CD97C-7F39-466A-8F9B-738EBCA1669C}" srcOrd="2" destOrd="0" parTransId="{1457FD25-7B46-444D-8657-D6EF0B3A3FA5}" sibTransId="{F689884A-FB31-476E-8503-754EB452D621}"/>
    <dgm:cxn modelId="{1E516FB2-7550-42A6-88DD-D4D6627EB898}" type="presOf" srcId="{03358D6C-9E41-498F-AA83-B89A97B7DECC}" destId="{A637D5D0-18F1-4EE5-877A-2B4E7D9D968C}" srcOrd="0" destOrd="0" presId="urn:microsoft.com/office/officeart/2008/layout/LinedList"/>
    <dgm:cxn modelId="{BD565EAF-751D-4261-8D53-2128EAF1C488}" type="presParOf" srcId="{30DDB3F3-0A53-4050-9418-D8A5ED429200}" destId="{9C4D14D8-D219-4C63-9FB0-FAFA846662D0}" srcOrd="0" destOrd="0" presId="urn:microsoft.com/office/officeart/2008/layout/LinedList"/>
    <dgm:cxn modelId="{5BA16F2E-D6BC-43D4-8884-34AF196142DA}" type="presParOf" srcId="{30DDB3F3-0A53-4050-9418-D8A5ED429200}" destId="{DE615D30-D5D2-4B7D-A9B7-13AF4536C93D}" srcOrd="1" destOrd="0" presId="urn:microsoft.com/office/officeart/2008/layout/LinedList"/>
    <dgm:cxn modelId="{876989A1-D445-4A14-B298-4036F68A9D55}" type="presParOf" srcId="{DE615D30-D5D2-4B7D-A9B7-13AF4536C93D}" destId="{421F7764-B2DE-4E41-AF07-E58D54138643}" srcOrd="0" destOrd="0" presId="urn:microsoft.com/office/officeart/2008/layout/LinedList"/>
    <dgm:cxn modelId="{746C982A-6EC2-4BDB-8A9A-D6D11352E52F}" type="presParOf" srcId="{DE615D30-D5D2-4B7D-A9B7-13AF4536C93D}" destId="{E3306CCB-1250-41F7-9D99-080A3DAFAA45}" srcOrd="1" destOrd="0" presId="urn:microsoft.com/office/officeart/2008/layout/LinedList"/>
    <dgm:cxn modelId="{82F983D5-C007-4C4E-993F-D1DE7F9DE5B1}" type="presParOf" srcId="{E3306CCB-1250-41F7-9D99-080A3DAFAA45}" destId="{187DA825-A94E-4CB1-9177-F1FCCA4BF056}" srcOrd="0" destOrd="0" presId="urn:microsoft.com/office/officeart/2008/layout/LinedList"/>
    <dgm:cxn modelId="{DCBE01E8-F0E3-4AB2-8A8B-2F3FEA0D66DA}" type="presParOf" srcId="{E3306CCB-1250-41F7-9D99-080A3DAFAA45}" destId="{19415B48-940D-4803-BA72-332CF9B166FB}" srcOrd="1" destOrd="0" presId="urn:microsoft.com/office/officeart/2008/layout/LinedList"/>
    <dgm:cxn modelId="{D1C96E13-0C36-4D3F-B28F-A2F05FC0FF13}" type="presParOf" srcId="{19415B48-940D-4803-BA72-332CF9B166FB}" destId="{945FF74B-E367-47CB-BBD3-942FC6EC11E4}" srcOrd="0" destOrd="0" presId="urn:microsoft.com/office/officeart/2008/layout/LinedList"/>
    <dgm:cxn modelId="{38E64CE7-693C-4D10-AB7C-124EDA07AFF4}" type="presParOf" srcId="{19415B48-940D-4803-BA72-332CF9B166FB}" destId="{A637D5D0-18F1-4EE5-877A-2B4E7D9D968C}" srcOrd="1" destOrd="0" presId="urn:microsoft.com/office/officeart/2008/layout/LinedList"/>
    <dgm:cxn modelId="{5430DB99-E924-4334-8306-F7BC3D8F4FAC}" type="presParOf" srcId="{19415B48-940D-4803-BA72-332CF9B166FB}" destId="{FA75A0DD-8D80-4FFE-A22F-13BE9F62D228}" srcOrd="2" destOrd="0" presId="urn:microsoft.com/office/officeart/2008/layout/LinedList"/>
    <dgm:cxn modelId="{9EB62F80-0A95-4BEC-934E-AAC91E2DEF3A}" type="presParOf" srcId="{E3306CCB-1250-41F7-9D99-080A3DAFAA45}" destId="{738F854A-6324-491C-8D7B-9E5CD081553E}" srcOrd="2" destOrd="0" presId="urn:microsoft.com/office/officeart/2008/layout/LinedList"/>
    <dgm:cxn modelId="{B1A15ABC-D01E-4691-B7CA-CFE2F11E9689}" type="presParOf" srcId="{E3306CCB-1250-41F7-9D99-080A3DAFAA45}" destId="{2DA58370-4943-4CA6-B31A-EE9C8A24F5BC}" srcOrd="3" destOrd="0" presId="urn:microsoft.com/office/officeart/2008/layout/LinedList"/>
    <dgm:cxn modelId="{2D88C1DF-2A20-437C-8766-D2847E985C45}" type="presParOf" srcId="{E3306CCB-1250-41F7-9D99-080A3DAFAA45}" destId="{AC162174-D9B5-4566-932B-9528A30D7CBC}" srcOrd="4" destOrd="0" presId="urn:microsoft.com/office/officeart/2008/layout/LinedList"/>
    <dgm:cxn modelId="{076208C6-B3EB-408A-8C00-1D1DFAA97B16}" type="presParOf" srcId="{AC162174-D9B5-4566-932B-9528A30D7CBC}" destId="{4DF39C84-4214-42C0-8367-0AD5EC575D3F}" srcOrd="0" destOrd="0" presId="urn:microsoft.com/office/officeart/2008/layout/LinedList"/>
    <dgm:cxn modelId="{774F31B5-E8EE-4134-A757-07711163DE48}" type="presParOf" srcId="{AC162174-D9B5-4566-932B-9528A30D7CBC}" destId="{B3F5B195-1088-442E-818F-273265017224}" srcOrd="1" destOrd="0" presId="urn:microsoft.com/office/officeart/2008/layout/LinedList"/>
    <dgm:cxn modelId="{4B4F9C84-743F-46ED-BE21-556EFAEE74A8}" type="presParOf" srcId="{AC162174-D9B5-4566-932B-9528A30D7CBC}" destId="{02398468-23FF-451F-949F-3D7C6067888B}" srcOrd="2" destOrd="0" presId="urn:microsoft.com/office/officeart/2008/layout/LinedList"/>
    <dgm:cxn modelId="{D9A687C6-F521-4231-90E4-8593E4A55F37}" type="presParOf" srcId="{E3306CCB-1250-41F7-9D99-080A3DAFAA45}" destId="{23182A96-2BAE-4822-BA49-EF26653DC010}" srcOrd="5" destOrd="0" presId="urn:microsoft.com/office/officeart/2008/layout/LinedList"/>
    <dgm:cxn modelId="{953C5F38-5EEE-471F-A2BE-2BFE2C945975}" type="presParOf" srcId="{E3306CCB-1250-41F7-9D99-080A3DAFAA45}" destId="{52937436-D57C-484C-A606-6B480061A0A9}" srcOrd="6" destOrd="0" presId="urn:microsoft.com/office/officeart/2008/layout/LinedList"/>
    <dgm:cxn modelId="{9AF98C54-E5AA-4FAD-95CF-570A4A5EEC79}" type="presParOf" srcId="{E3306CCB-1250-41F7-9D99-080A3DAFAA45}" destId="{5C93431F-1098-4CC0-8464-79E41D7BD3C2}" srcOrd="7" destOrd="0" presId="urn:microsoft.com/office/officeart/2008/layout/LinedList"/>
    <dgm:cxn modelId="{D076C48B-8CA2-4782-B9AC-4BB78B17BB48}" type="presParOf" srcId="{5C93431F-1098-4CC0-8464-79E41D7BD3C2}" destId="{9CA305B6-67DC-4B38-A2D1-6F3C70D816EA}" srcOrd="0" destOrd="0" presId="urn:microsoft.com/office/officeart/2008/layout/LinedList"/>
    <dgm:cxn modelId="{E3FE48D6-D86C-4569-AFBA-C40100C60D85}" type="presParOf" srcId="{5C93431F-1098-4CC0-8464-79E41D7BD3C2}" destId="{2A68EAF3-4392-40BE-A2AD-1508352B6508}" srcOrd="1" destOrd="0" presId="urn:microsoft.com/office/officeart/2008/layout/LinedList"/>
    <dgm:cxn modelId="{D4C5BBDA-86D5-457A-B60B-46B57E3BF2DB}" type="presParOf" srcId="{5C93431F-1098-4CC0-8464-79E41D7BD3C2}" destId="{142CAEE0-8B90-4D9C-90D9-E138451BCB58}" srcOrd="2" destOrd="0" presId="urn:microsoft.com/office/officeart/2008/layout/LinedList"/>
    <dgm:cxn modelId="{60B37F06-9165-4A17-A847-E6505FDDB7D1}" type="presParOf" srcId="{E3306CCB-1250-41F7-9D99-080A3DAFAA45}" destId="{A2908A76-DB04-49B9-98E9-2E69654C966B}" srcOrd="8" destOrd="0" presId="urn:microsoft.com/office/officeart/2008/layout/LinedList"/>
    <dgm:cxn modelId="{47BD7623-DDC1-4C1F-BD6D-F1A69C8C7A94}" type="presParOf" srcId="{E3306CCB-1250-41F7-9D99-080A3DAFAA45}" destId="{1E94BA39-8FF9-4A9D-82D6-D69C16C2DA5F}" srcOrd="9" destOrd="0" presId="urn:microsoft.com/office/officeart/2008/layout/LinedList"/>
    <dgm:cxn modelId="{086F355A-0DB0-4FE4-A3B3-50A5076B9D3D}" type="presParOf" srcId="{E3306CCB-1250-41F7-9D99-080A3DAFAA45}" destId="{F7F0DEA6-45A8-414D-8182-37B246FFDA3D}" srcOrd="10" destOrd="0" presId="urn:microsoft.com/office/officeart/2008/layout/LinedList"/>
    <dgm:cxn modelId="{2527F292-D1A9-47A4-9091-B839160C08BC}" type="presParOf" srcId="{F7F0DEA6-45A8-414D-8182-37B246FFDA3D}" destId="{315020A5-C07D-475B-9C54-FA7C03908437}" srcOrd="0" destOrd="0" presId="urn:microsoft.com/office/officeart/2008/layout/LinedList"/>
    <dgm:cxn modelId="{91D24629-D795-47B1-A4B0-D3B79AC83834}" type="presParOf" srcId="{F7F0DEA6-45A8-414D-8182-37B246FFDA3D}" destId="{C4998A93-DF2A-4872-974F-234F51B8401D}" srcOrd="1" destOrd="0" presId="urn:microsoft.com/office/officeart/2008/layout/LinedList"/>
    <dgm:cxn modelId="{17FE33B7-8F8F-42BB-9968-03B4D3C066B8}" type="presParOf" srcId="{F7F0DEA6-45A8-414D-8182-37B246FFDA3D}" destId="{5D0100B6-5778-4B9F-84A4-65F95FED2C6B}" srcOrd="2" destOrd="0" presId="urn:microsoft.com/office/officeart/2008/layout/LinedList"/>
    <dgm:cxn modelId="{084A5FE9-5CF4-4129-B31E-F3F582172CC5}" type="presParOf" srcId="{E3306CCB-1250-41F7-9D99-080A3DAFAA45}" destId="{48AFB852-3A5F-4745-AA09-B7B259DBD01A}" srcOrd="11" destOrd="0" presId="urn:microsoft.com/office/officeart/2008/layout/LinedList"/>
    <dgm:cxn modelId="{85FF1853-9091-4407-832C-0FAFBBD2FB09}" type="presParOf" srcId="{E3306CCB-1250-41F7-9D99-080A3DAFAA45}" destId="{618BFBA2-9FD9-4D8A-B9DF-BC1B8C786751}" srcOrd="12" destOrd="0" presId="urn:microsoft.com/office/officeart/2008/layout/LinedList"/>
    <dgm:cxn modelId="{99D6BE5B-1DED-44BE-A3CD-551AE52480EE}" type="presParOf" srcId="{E3306CCB-1250-41F7-9D99-080A3DAFAA45}" destId="{A343D915-93D0-4348-AA0D-9D8E46AC0D07}" srcOrd="13" destOrd="0" presId="urn:microsoft.com/office/officeart/2008/layout/LinedList"/>
    <dgm:cxn modelId="{F1F0A9E0-1BE8-4C64-A21F-66A834DED2F8}" type="presParOf" srcId="{A343D915-93D0-4348-AA0D-9D8E46AC0D07}" destId="{B3A1405E-A58F-4D83-A796-0E238EF439B1}" srcOrd="0" destOrd="0" presId="urn:microsoft.com/office/officeart/2008/layout/LinedList"/>
    <dgm:cxn modelId="{46542775-E16C-4CA4-8D5C-62667748F3CE}" type="presParOf" srcId="{A343D915-93D0-4348-AA0D-9D8E46AC0D07}" destId="{A6ACCF02-1588-4014-9D73-DD44E77D7046}" srcOrd="1" destOrd="0" presId="urn:microsoft.com/office/officeart/2008/layout/LinedList"/>
    <dgm:cxn modelId="{87EC6354-CBFF-4BCD-AC8A-CAD398EB9D74}" type="presParOf" srcId="{A343D915-93D0-4348-AA0D-9D8E46AC0D07}" destId="{E3343AD3-EA58-4749-ACB4-3C121C8BEE67}" srcOrd="2" destOrd="0" presId="urn:microsoft.com/office/officeart/2008/layout/LinedList"/>
    <dgm:cxn modelId="{4572020B-633C-42AF-BDFC-68FBA79C49A9}" type="presParOf" srcId="{E3306CCB-1250-41F7-9D99-080A3DAFAA45}" destId="{45FB6B56-83AB-460E-A244-D1663F2248C4}" srcOrd="14" destOrd="0" presId="urn:microsoft.com/office/officeart/2008/layout/LinedList"/>
    <dgm:cxn modelId="{8A50FBE5-9EF3-440D-A842-0FCA6834077D}" type="presParOf" srcId="{E3306CCB-1250-41F7-9D99-080A3DAFAA45}" destId="{C848FBD9-56B0-43FE-8A35-F515E37410CC}" srcOrd="15" destOrd="0" presId="urn:microsoft.com/office/officeart/2008/layout/LinedList"/>
    <dgm:cxn modelId="{5BAAE0B3-A116-4B50-86E8-5128E26C9B9E}" type="presParOf" srcId="{E3306CCB-1250-41F7-9D99-080A3DAFAA45}" destId="{6E384A21-619C-498D-95C2-A6A16B1CAA5C}" srcOrd="16" destOrd="0" presId="urn:microsoft.com/office/officeart/2008/layout/LinedList"/>
    <dgm:cxn modelId="{D9B4B26D-8C76-462F-93B5-F5C01D4B5EDB}" type="presParOf" srcId="{6E384A21-619C-498D-95C2-A6A16B1CAA5C}" destId="{F8988F39-CFDD-421D-98D3-6354132B9692}" srcOrd="0" destOrd="0" presId="urn:microsoft.com/office/officeart/2008/layout/LinedList"/>
    <dgm:cxn modelId="{030BF721-DC71-438B-8D4E-4B76B0CED155}" type="presParOf" srcId="{6E384A21-619C-498D-95C2-A6A16B1CAA5C}" destId="{50CF97D5-37CB-48F1-88CE-4B28A24D9C82}" srcOrd="1" destOrd="0" presId="urn:microsoft.com/office/officeart/2008/layout/LinedList"/>
    <dgm:cxn modelId="{A91DE6A7-F101-495A-BC7D-049A1D7717AB}" type="presParOf" srcId="{6E384A21-619C-498D-95C2-A6A16B1CAA5C}" destId="{1200E5B3-C91F-4D55-9294-2D50824BA303}" srcOrd="2" destOrd="0" presId="urn:microsoft.com/office/officeart/2008/layout/LinedList"/>
    <dgm:cxn modelId="{EDB69771-D91E-4C52-8AC5-CDE78AF4DE65}" type="presParOf" srcId="{E3306CCB-1250-41F7-9D99-080A3DAFAA45}" destId="{F2D5A4AB-E611-4C25-8A95-97A208A914F3}" srcOrd="17" destOrd="0" presId="urn:microsoft.com/office/officeart/2008/layout/LinedList"/>
    <dgm:cxn modelId="{F46DD721-D6FE-425C-8BC1-50E22DF38F54}" type="presParOf" srcId="{E3306CCB-1250-41F7-9D99-080A3DAFAA45}" destId="{589FE3F2-BBF7-490B-9326-3E6DB9C55A73}" srcOrd="18" destOrd="0" presId="urn:microsoft.com/office/officeart/2008/layout/LinedList"/>
    <dgm:cxn modelId="{46797CBE-4C71-4D1E-8E6E-3C726B9A6509}" type="presParOf" srcId="{E3306CCB-1250-41F7-9D99-080A3DAFAA45}" destId="{EFCC3AFC-C53E-429F-AFA2-67F5B9662121}" srcOrd="19" destOrd="0" presId="urn:microsoft.com/office/officeart/2008/layout/LinedList"/>
    <dgm:cxn modelId="{2BBDA435-877F-4AB0-A474-07B277FCA860}" type="presParOf" srcId="{EFCC3AFC-C53E-429F-AFA2-67F5B9662121}" destId="{1986632B-F2B8-4883-895E-05BBAFC8C9D9}" srcOrd="0" destOrd="0" presId="urn:microsoft.com/office/officeart/2008/layout/LinedList"/>
    <dgm:cxn modelId="{CFC71E09-905E-4AC2-97E9-A343DC2935F2}" type="presParOf" srcId="{EFCC3AFC-C53E-429F-AFA2-67F5B9662121}" destId="{EC772CD6-B857-4DC2-9ED6-B9AB0049ED11}" srcOrd="1" destOrd="0" presId="urn:microsoft.com/office/officeart/2008/layout/LinedList"/>
    <dgm:cxn modelId="{02FA3635-D63A-4412-94B6-28263C2462B7}" type="presParOf" srcId="{EFCC3AFC-C53E-429F-AFA2-67F5B9662121}" destId="{86BF58D7-FDD0-4CF4-BD61-7E89F1F4D0D8}" srcOrd="2" destOrd="0" presId="urn:microsoft.com/office/officeart/2008/layout/LinedList"/>
    <dgm:cxn modelId="{F57F36A1-801F-4BD0-83C7-9B07E8D6A76F}" type="presParOf" srcId="{E3306CCB-1250-41F7-9D99-080A3DAFAA45}" destId="{04F5528C-05D1-4FBE-9404-71A79D3CCF96}" srcOrd="20" destOrd="0" presId="urn:microsoft.com/office/officeart/2008/layout/LinedList"/>
    <dgm:cxn modelId="{5F32F4AF-1053-4F0A-9DDF-F3307EA6C055}" type="presParOf" srcId="{E3306CCB-1250-41F7-9D99-080A3DAFAA45}" destId="{63F62C0C-E2DF-48B3-A388-58194392378B}" srcOrd="21" destOrd="0" presId="urn:microsoft.com/office/officeart/2008/layout/LinedList"/>
    <dgm:cxn modelId="{4558EEBC-5FEC-4285-9482-BF802516AD76}" type="presParOf" srcId="{E3306CCB-1250-41F7-9D99-080A3DAFAA45}" destId="{03303E42-7E83-437D-8D11-D86BFB7757B9}" srcOrd="22" destOrd="0" presId="urn:microsoft.com/office/officeart/2008/layout/LinedList"/>
    <dgm:cxn modelId="{8ED98487-F28E-4EC4-98A9-89110D77E7F7}" type="presParOf" srcId="{03303E42-7E83-437D-8D11-D86BFB7757B9}" destId="{1BDE9E12-3F01-4E81-8240-C8B76BC2CD80}" srcOrd="0" destOrd="0" presId="urn:microsoft.com/office/officeart/2008/layout/LinedList"/>
    <dgm:cxn modelId="{9E065CC4-7DB9-4B71-8C9E-489FE6DF1BE6}" type="presParOf" srcId="{03303E42-7E83-437D-8D11-D86BFB7757B9}" destId="{F4B7E862-27A0-46EF-B90D-422E296AFFE2}" srcOrd="1" destOrd="0" presId="urn:microsoft.com/office/officeart/2008/layout/LinedList"/>
    <dgm:cxn modelId="{D3564A08-1F30-49C0-B584-B1DFD7E8660F}" type="presParOf" srcId="{03303E42-7E83-437D-8D11-D86BFB7757B9}" destId="{B899E79C-C024-4746-875E-1E1CE4AFB7A5}" srcOrd="2" destOrd="0" presId="urn:microsoft.com/office/officeart/2008/layout/LinedList"/>
    <dgm:cxn modelId="{AD9CB472-AE2A-40E8-B390-8DCA604937E8}" type="presParOf" srcId="{E3306CCB-1250-41F7-9D99-080A3DAFAA45}" destId="{64553A03-7418-4ECC-83F3-8F4B12D5E4DB}" srcOrd="23" destOrd="0" presId="urn:microsoft.com/office/officeart/2008/layout/LinedList"/>
    <dgm:cxn modelId="{53686E6E-5A8D-47CF-B1A3-0A8AC86E1D0B}" type="presParOf" srcId="{E3306CCB-1250-41F7-9D99-080A3DAFAA45}" destId="{3449B858-DB6F-4716-BA44-975D09FB2F1A}" srcOrd="24" destOrd="0" presId="urn:microsoft.com/office/officeart/2008/layout/LinedList"/>
    <dgm:cxn modelId="{8BFF7AB3-B08E-4372-87EA-D73D8A5A70AC}" type="presParOf" srcId="{E3306CCB-1250-41F7-9D99-080A3DAFAA45}" destId="{0B7BFD07-EDF4-492D-92E6-C4D462FE57E8}" srcOrd="25" destOrd="0" presId="urn:microsoft.com/office/officeart/2008/layout/LinedList"/>
    <dgm:cxn modelId="{FD848BA2-7B10-46D8-B57D-D628D69F08EC}" type="presParOf" srcId="{0B7BFD07-EDF4-492D-92E6-C4D462FE57E8}" destId="{32ACC295-E537-4F70-9BB1-3E63F8DF353E}" srcOrd="0" destOrd="0" presId="urn:microsoft.com/office/officeart/2008/layout/LinedList"/>
    <dgm:cxn modelId="{AD8A732C-B5AC-4930-BF82-A860EBB700B0}" type="presParOf" srcId="{0B7BFD07-EDF4-492D-92E6-C4D462FE57E8}" destId="{186CBE65-2F5A-48A0-97B7-E3F23A0D97EB}" srcOrd="1" destOrd="0" presId="urn:microsoft.com/office/officeart/2008/layout/LinedList"/>
    <dgm:cxn modelId="{830309C2-1938-4CB2-B89D-3986039972BE}" type="presParOf" srcId="{0B7BFD07-EDF4-492D-92E6-C4D462FE57E8}" destId="{644D6CB7-CFCA-4F94-8CCC-0FF506D6C655}" srcOrd="2" destOrd="0" presId="urn:microsoft.com/office/officeart/2008/layout/LinedList"/>
    <dgm:cxn modelId="{3D88B531-6B3F-4EFC-978E-C6B06F7ECEC4}" type="presParOf" srcId="{E3306CCB-1250-41F7-9D99-080A3DAFAA45}" destId="{409C6623-A680-449D-84CD-9A6C5556A644}" srcOrd="26" destOrd="0" presId="urn:microsoft.com/office/officeart/2008/layout/LinedList"/>
    <dgm:cxn modelId="{3F281BBE-360C-441E-A43B-0F3A8647081B}" type="presParOf" srcId="{E3306CCB-1250-41F7-9D99-080A3DAFAA45}" destId="{8F7BDFA9-7A9B-4BE5-BE16-5956DEF7281E}"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65DFD9-8E29-4A70-8693-831684B44839}" type="doc">
      <dgm:prSet loTypeId="urn:microsoft.com/office/officeart/2005/8/layout/cycle4" loCatId="cycle" qsTypeId="urn:microsoft.com/office/officeart/2005/8/quickstyle/simple1" qsCatId="simple" csTypeId="urn:microsoft.com/office/officeart/2005/8/colors/accent1_3" csCatId="accent1" phldr="1"/>
      <dgm:spPr/>
      <dgm:t>
        <a:bodyPr/>
        <a:lstStyle/>
        <a:p>
          <a:endParaRPr lang="en-GB"/>
        </a:p>
      </dgm:t>
    </dgm:pt>
    <dgm:pt modelId="{6FE41E77-78A7-4B3D-879C-06460B491878}">
      <dgm:prSet phldrT="[Text]" custT="1"/>
      <dgm:spPr/>
      <dgm:t>
        <a:bodyPr lIns="0" tIns="0" rIns="0" bIns="0"/>
        <a:lstStyle/>
        <a:p>
          <a:r>
            <a:rPr lang="en-US" sz="1900" noProof="0" dirty="0" smtClean="0"/>
            <a:t>After Parliamentary Adoption</a:t>
          </a:r>
          <a:endParaRPr lang="en-US" sz="1900" noProof="0" dirty="0"/>
        </a:p>
      </dgm:t>
    </dgm:pt>
    <dgm:pt modelId="{44B105B6-851F-4475-975F-6CD89358A291}" type="parTrans" cxnId="{DFB6EA80-AC3E-4B52-8977-131112DB6676}">
      <dgm:prSet/>
      <dgm:spPr/>
      <dgm:t>
        <a:bodyPr/>
        <a:lstStyle/>
        <a:p>
          <a:endParaRPr lang="en-GB"/>
        </a:p>
      </dgm:t>
    </dgm:pt>
    <dgm:pt modelId="{AB0BE78F-93DE-4A22-BC83-C73743992EF9}" type="sibTrans" cxnId="{DFB6EA80-AC3E-4B52-8977-131112DB6676}">
      <dgm:prSet/>
      <dgm:spPr/>
      <dgm:t>
        <a:bodyPr/>
        <a:lstStyle/>
        <a:p>
          <a:endParaRPr lang="en-GB"/>
        </a:p>
      </dgm:t>
    </dgm:pt>
    <dgm:pt modelId="{A6C036BE-83DE-4B85-B83B-D934AFE39153}">
      <dgm:prSet phldrT="[Text]" custT="1"/>
      <dgm:spPr/>
      <dgm:t>
        <a:bodyPr lIns="0" tIns="0" rIns="0" bIns="0"/>
        <a:lstStyle/>
        <a:p>
          <a:r>
            <a:rPr lang="en-US" sz="1900" noProof="0" dirty="0" smtClean="0"/>
            <a:t>Annual Spending Reviews</a:t>
          </a:r>
          <a:endParaRPr lang="en-US" sz="1900" noProof="0" dirty="0"/>
        </a:p>
      </dgm:t>
    </dgm:pt>
    <dgm:pt modelId="{33FE1739-8400-482E-B963-E1A6BB6ABB15}" type="parTrans" cxnId="{0972A167-C80B-45A5-952E-5AB4E0762EE8}">
      <dgm:prSet/>
      <dgm:spPr/>
      <dgm:t>
        <a:bodyPr/>
        <a:lstStyle/>
        <a:p>
          <a:endParaRPr lang="en-GB"/>
        </a:p>
      </dgm:t>
    </dgm:pt>
    <dgm:pt modelId="{4833259E-E96A-46FD-B38C-C7B25AB84853}" type="sibTrans" cxnId="{0972A167-C80B-45A5-952E-5AB4E0762EE8}">
      <dgm:prSet/>
      <dgm:spPr/>
      <dgm:t>
        <a:bodyPr/>
        <a:lstStyle/>
        <a:p>
          <a:endParaRPr lang="en-GB"/>
        </a:p>
      </dgm:t>
    </dgm:pt>
    <dgm:pt modelId="{2E51C5CC-29EE-42B3-A4E2-EC92D1E5B9CC}">
      <dgm:prSet phldrT="[Text]" custT="1"/>
      <dgm:spPr/>
      <dgm:t>
        <a:bodyPr lIns="0" tIns="0" rIns="0" bIns="0"/>
        <a:lstStyle/>
        <a:p>
          <a:r>
            <a:rPr lang="en-US" sz="1300" noProof="0" dirty="0" smtClean="0"/>
            <a:t>Previous spending measures – actual outputs, outcomes &amp; costs VS planned –</a:t>
          </a:r>
          <a:r>
            <a:rPr lang="en-US" sz="1300" noProof="0" dirty="0" smtClean="0">
              <a:solidFill>
                <a:srgbClr val="00B050"/>
              </a:solidFill>
            </a:rPr>
            <a:t> as of 2016</a:t>
          </a:r>
          <a:endParaRPr lang="en-US" sz="1300" noProof="0" dirty="0">
            <a:solidFill>
              <a:srgbClr val="00B050"/>
            </a:solidFill>
          </a:endParaRPr>
        </a:p>
      </dgm:t>
    </dgm:pt>
    <dgm:pt modelId="{1553E18E-4635-4CE5-8CD9-32B33FBB0DF1}" type="parTrans" cxnId="{A5B5779D-098E-4118-8E42-70FEA145A46B}">
      <dgm:prSet/>
      <dgm:spPr/>
      <dgm:t>
        <a:bodyPr/>
        <a:lstStyle/>
        <a:p>
          <a:endParaRPr lang="en-GB"/>
        </a:p>
      </dgm:t>
    </dgm:pt>
    <dgm:pt modelId="{F5CBCE6D-7145-4AE2-A043-98CA325F6747}" type="sibTrans" cxnId="{A5B5779D-098E-4118-8E42-70FEA145A46B}">
      <dgm:prSet/>
      <dgm:spPr/>
      <dgm:t>
        <a:bodyPr/>
        <a:lstStyle/>
        <a:p>
          <a:endParaRPr lang="en-GB"/>
        </a:p>
      </dgm:t>
    </dgm:pt>
    <dgm:pt modelId="{44F61F88-855B-421D-B7E8-8E7F5ECF530C}">
      <dgm:prSet phldrT="[Text]" custT="1"/>
      <dgm:spPr/>
      <dgm:t>
        <a:bodyPr lIns="0" tIns="0" rIns="0" bIns="0"/>
        <a:lstStyle/>
        <a:p>
          <a:r>
            <a:rPr lang="en-US" sz="1900" noProof="0" dirty="0" smtClean="0"/>
            <a:t>New Spending Measures &amp; Initiatives</a:t>
          </a:r>
          <a:endParaRPr lang="en-US" sz="1900" noProof="0" dirty="0"/>
        </a:p>
      </dgm:t>
    </dgm:pt>
    <dgm:pt modelId="{AE3AA721-71C0-4816-8C13-CBD522B6767D}" type="parTrans" cxnId="{413E718B-1463-467E-81A4-F770B3C68B2D}">
      <dgm:prSet/>
      <dgm:spPr/>
      <dgm:t>
        <a:bodyPr/>
        <a:lstStyle/>
        <a:p>
          <a:endParaRPr lang="en-GB"/>
        </a:p>
      </dgm:t>
    </dgm:pt>
    <dgm:pt modelId="{DBDBE549-9934-498D-A1C1-25CC1D9B66EC}" type="sibTrans" cxnId="{413E718B-1463-467E-81A4-F770B3C68B2D}">
      <dgm:prSet/>
      <dgm:spPr/>
      <dgm:t>
        <a:bodyPr/>
        <a:lstStyle/>
        <a:p>
          <a:endParaRPr lang="en-GB"/>
        </a:p>
      </dgm:t>
    </dgm:pt>
    <dgm:pt modelId="{38BCC5F9-6EBC-4B2E-9EBA-EAFA75C4E3B3}">
      <dgm:prSet phldrT="[Text]" custT="1"/>
      <dgm:spPr/>
      <dgm:t>
        <a:bodyPr lIns="0" tIns="0" rIns="0" bIns="0" anchor="b" anchorCtr="0"/>
        <a:lstStyle/>
        <a:p>
          <a:r>
            <a:rPr lang="en-US" sz="1300" noProof="0" dirty="0" smtClean="0"/>
            <a:t>Specific &amp; measurable objectives</a:t>
          </a:r>
          <a:endParaRPr lang="en-US" sz="1300" noProof="0" dirty="0"/>
        </a:p>
      </dgm:t>
    </dgm:pt>
    <dgm:pt modelId="{0240F147-E901-400C-9867-AEFA253B35C3}" type="parTrans" cxnId="{2603675D-89DC-4B29-8BBD-330AE41191EE}">
      <dgm:prSet/>
      <dgm:spPr/>
      <dgm:t>
        <a:bodyPr/>
        <a:lstStyle/>
        <a:p>
          <a:endParaRPr lang="en-GB"/>
        </a:p>
      </dgm:t>
    </dgm:pt>
    <dgm:pt modelId="{3E06E03C-5972-4047-82ED-1EC57A614DB9}" type="sibTrans" cxnId="{2603675D-89DC-4B29-8BBD-330AE41191EE}">
      <dgm:prSet/>
      <dgm:spPr/>
      <dgm:t>
        <a:bodyPr/>
        <a:lstStyle/>
        <a:p>
          <a:endParaRPr lang="en-GB"/>
        </a:p>
      </dgm:t>
    </dgm:pt>
    <dgm:pt modelId="{7D3DFF64-DCA8-4C6C-A822-F3D307FF75A2}">
      <dgm:prSet phldrT="[Text]" custT="1"/>
      <dgm:spPr/>
      <dgm:t>
        <a:bodyPr lIns="0" tIns="0" rIns="0" bIns="0"/>
        <a:lstStyle/>
        <a:p>
          <a:r>
            <a:rPr lang="en-US" sz="1900" noProof="0" dirty="0" smtClean="0"/>
            <a:t>Budgetary Requests &amp; Parliament</a:t>
          </a:r>
          <a:endParaRPr lang="en-US" sz="1900" noProof="0" dirty="0"/>
        </a:p>
      </dgm:t>
    </dgm:pt>
    <dgm:pt modelId="{0A3A0A88-53EC-4D5C-9810-62B2DF319F64}" type="parTrans" cxnId="{FA7F70D9-D0C7-4DF0-8B97-8B24C47B53FA}">
      <dgm:prSet/>
      <dgm:spPr/>
      <dgm:t>
        <a:bodyPr/>
        <a:lstStyle/>
        <a:p>
          <a:endParaRPr lang="en-GB"/>
        </a:p>
      </dgm:t>
    </dgm:pt>
    <dgm:pt modelId="{F9F0F1D6-66E2-4B28-BF8A-4D7FCA5911AE}" type="sibTrans" cxnId="{FA7F70D9-D0C7-4DF0-8B97-8B24C47B53FA}">
      <dgm:prSet/>
      <dgm:spPr/>
      <dgm:t>
        <a:bodyPr/>
        <a:lstStyle/>
        <a:p>
          <a:endParaRPr lang="en-GB"/>
        </a:p>
      </dgm:t>
    </dgm:pt>
    <dgm:pt modelId="{6738123E-2672-4088-8D3D-2C9704E7E184}">
      <dgm:prSet phldrT="[Text]" custT="1"/>
      <dgm:spPr/>
      <dgm:t>
        <a:bodyPr lIns="0" tIns="0" rIns="0" bIns="0" anchor="b" anchorCtr="0"/>
        <a:lstStyle/>
        <a:p>
          <a:r>
            <a:rPr lang="en-US" sz="1300" b="1" noProof="0" dirty="0" smtClean="0">
              <a:solidFill>
                <a:srgbClr val="C00000"/>
              </a:solidFill>
            </a:rPr>
            <a:t>Policy and resource management scorecards</a:t>
          </a:r>
          <a:r>
            <a:rPr lang="en-US" sz="1300" noProof="0" dirty="0" smtClean="0">
              <a:solidFill>
                <a:schemeClr val="tx1"/>
              </a:solidFill>
            </a:rPr>
            <a:t> –</a:t>
          </a:r>
          <a:r>
            <a:rPr lang="en-US" sz="1300" noProof="0" dirty="0" smtClean="0">
              <a:solidFill>
                <a:srgbClr val="00B050"/>
              </a:solidFill>
            </a:rPr>
            <a:t> as of 2016</a:t>
          </a:r>
          <a:endParaRPr lang="en-US" sz="1300" noProof="0" dirty="0">
            <a:solidFill>
              <a:srgbClr val="00B050"/>
            </a:solidFill>
          </a:endParaRPr>
        </a:p>
      </dgm:t>
    </dgm:pt>
    <dgm:pt modelId="{86DF1E8C-73E9-4DF6-801D-AA9AF22527A4}" type="parTrans" cxnId="{BC89B700-E0BD-42A5-AB4A-72BB22F50CCF}">
      <dgm:prSet/>
      <dgm:spPr/>
      <dgm:t>
        <a:bodyPr/>
        <a:lstStyle/>
        <a:p>
          <a:endParaRPr lang="en-GB"/>
        </a:p>
      </dgm:t>
    </dgm:pt>
    <dgm:pt modelId="{E5DC82A9-BC56-42E6-BE02-C077DBBF439A}" type="sibTrans" cxnId="{BC89B700-E0BD-42A5-AB4A-72BB22F50CCF}">
      <dgm:prSet/>
      <dgm:spPr/>
      <dgm:t>
        <a:bodyPr/>
        <a:lstStyle/>
        <a:p>
          <a:endParaRPr lang="en-GB"/>
        </a:p>
      </dgm:t>
    </dgm:pt>
    <dgm:pt modelId="{8869432B-B681-4544-804F-7258A80BC9EA}">
      <dgm:prSet phldrT="[Text]" custT="1"/>
      <dgm:spPr/>
      <dgm:t>
        <a:bodyPr lIns="0" tIns="0" rIns="0" bIns="0" anchor="b" anchorCtr="0"/>
        <a:lstStyle/>
        <a:p>
          <a:r>
            <a:rPr lang="en-US" sz="1300" noProof="0" dirty="0" smtClean="0"/>
            <a:t>Estimated effects on policy outcomes </a:t>
          </a:r>
          <a:r>
            <a:rPr lang="lv-LV" sz="1300" noProof="0" dirty="0" smtClean="0"/>
            <a:t>&amp; </a:t>
          </a:r>
          <a:r>
            <a:rPr lang="en-US" sz="1300" noProof="0" dirty="0" smtClean="0"/>
            <a:t>expected outputs</a:t>
          </a:r>
          <a:endParaRPr lang="en-US" sz="1300" noProof="0" dirty="0"/>
        </a:p>
      </dgm:t>
    </dgm:pt>
    <dgm:pt modelId="{BB45DE00-8733-4164-A3AA-113256F1AA5D}" type="parTrans" cxnId="{5F1FE88C-9311-49C8-8BAE-3C21F5825012}">
      <dgm:prSet/>
      <dgm:spPr/>
      <dgm:t>
        <a:bodyPr/>
        <a:lstStyle/>
        <a:p>
          <a:endParaRPr lang="en-GB"/>
        </a:p>
      </dgm:t>
    </dgm:pt>
    <dgm:pt modelId="{476AB3B4-2A7D-48B3-AA09-B1CA939D298A}" type="sibTrans" cxnId="{5F1FE88C-9311-49C8-8BAE-3C21F5825012}">
      <dgm:prSet/>
      <dgm:spPr/>
      <dgm:t>
        <a:bodyPr/>
        <a:lstStyle/>
        <a:p>
          <a:endParaRPr lang="en-GB"/>
        </a:p>
      </dgm:t>
    </dgm:pt>
    <dgm:pt modelId="{058FDBD9-255A-4F51-97AE-A174587F3AA4}">
      <dgm:prSet phldrT="[Text]" custT="1"/>
      <dgm:spPr/>
      <dgm:t>
        <a:bodyPr lIns="0" tIns="0" rIns="0" bIns="0"/>
        <a:lstStyle/>
        <a:p>
          <a:r>
            <a:rPr lang="en-US" sz="1300" noProof="0" dirty="0" smtClean="0"/>
            <a:t>Relevance &amp; topicality of historical spending measures– </a:t>
          </a:r>
          <a:r>
            <a:rPr lang="en-US" sz="1300" noProof="0" dirty="0" smtClean="0">
              <a:solidFill>
                <a:srgbClr val="00B050"/>
              </a:solidFill>
            </a:rPr>
            <a:t>as of 2017</a:t>
          </a:r>
          <a:endParaRPr lang="en-US" sz="1300" noProof="0" dirty="0">
            <a:solidFill>
              <a:srgbClr val="00B050"/>
            </a:solidFill>
          </a:endParaRPr>
        </a:p>
      </dgm:t>
    </dgm:pt>
    <dgm:pt modelId="{747B1588-2DD9-47B6-9C7A-8CD852D00266}" type="parTrans" cxnId="{50439498-CE53-4B28-B7F2-13817BC75E04}">
      <dgm:prSet/>
      <dgm:spPr/>
      <dgm:t>
        <a:bodyPr/>
        <a:lstStyle/>
        <a:p>
          <a:endParaRPr lang="en-GB"/>
        </a:p>
      </dgm:t>
    </dgm:pt>
    <dgm:pt modelId="{B253F100-C216-4FA6-86E0-D041ADD12C4D}" type="sibTrans" cxnId="{50439498-CE53-4B28-B7F2-13817BC75E04}">
      <dgm:prSet/>
      <dgm:spPr/>
      <dgm:t>
        <a:bodyPr/>
        <a:lstStyle/>
        <a:p>
          <a:endParaRPr lang="en-GB"/>
        </a:p>
      </dgm:t>
    </dgm:pt>
    <dgm:pt modelId="{47944FD5-A225-4075-8BEA-65A3EB1F2FBC}">
      <dgm:prSet phldrT="[Text]" custT="1"/>
      <dgm:spPr/>
      <dgm:t>
        <a:bodyPr lIns="0" tIns="0" rIns="0" bIns="0" anchor="b" anchorCtr="0"/>
        <a:lstStyle/>
        <a:p>
          <a:r>
            <a:rPr lang="en-US" sz="1300" noProof="0" dirty="0" smtClean="0"/>
            <a:t>Shifting performance analytics from budget programs to policy areas</a:t>
          </a:r>
          <a:r>
            <a:rPr lang="en-US" sz="1300" noProof="0" dirty="0" smtClean="0">
              <a:solidFill>
                <a:schemeClr val="tx1"/>
              </a:solidFill>
            </a:rPr>
            <a:t>–</a:t>
          </a:r>
          <a:r>
            <a:rPr lang="en-US" sz="1300" noProof="0" dirty="0" smtClean="0">
              <a:solidFill>
                <a:srgbClr val="00B050"/>
              </a:solidFill>
            </a:rPr>
            <a:t> as of 2016</a:t>
          </a:r>
          <a:endParaRPr lang="en-US" sz="1300" noProof="0" dirty="0"/>
        </a:p>
      </dgm:t>
    </dgm:pt>
    <dgm:pt modelId="{F941B421-DD06-4A13-BF88-5FCB4509BD1A}" type="parTrans" cxnId="{5EF0928D-2777-43AF-A2FB-C19A337A9FDC}">
      <dgm:prSet/>
      <dgm:spPr/>
      <dgm:t>
        <a:bodyPr/>
        <a:lstStyle/>
        <a:p>
          <a:endParaRPr lang="en-GB"/>
        </a:p>
      </dgm:t>
    </dgm:pt>
    <dgm:pt modelId="{AE725054-08D6-464D-A0F8-A344F57BFF70}" type="sibTrans" cxnId="{5EF0928D-2777-43AF-A2FB-C19A337A9FDC}">
      <dgm:prSet/>
      <dgm:spPr/>
      <dgm:t>
        <a:bodyPr/>
        <a:lstStyle/>
        <a:p>
          <a:endParaRPr lang="en-GB"/>
        </a:p>
      </dgm:t>
    </dgm:pt>
    <dgm:pt modelId="{6199CFB6-2FFD-441B-B5F2-A768A5F6DAC6}">
      <dgm:prSet phldrT="[Text]" custT="1"/>
      <dgm:spPr/>
      <dgm:t>
        <a:bodyPr lIns="0" tIns="0" rIns="0" bIns="0"/>
        <a:lstStyle/>
        <a:p>
          <a:r>
            <a:rPr lang="en-US" sz="1300" noProof="0" dirty="0" smtClean="0"/>
            <a:t>Easy-to-understand info graphs about spending and public benefits (outcomes &amp; outputs</a:t>
          </a:r>
          <a:r>
            <a:rPr lang="lv-LV" sz="1300" noProof="0" dirty="0" smtClean="0"/>
            <a:t> – </a:t>
          </a:r>
          <a:r>
            <a:rPr lang="en-US" sz="1300" noProof="0" dirty="0" smtClean="0">
              <a:solidFill>
                <a:srgbClr val="00B050"/>
              </a:solidFill>
            </a:rPr>
            <a:t>as of 201</a:t>
          </a:r>
          <a:r>
            <a:rPr lang="lv-LV" sz="1300" noProof="0" dirty="0" smtClean="0">
              <a:solidFill>
                <a:srgbClr val="00B050"/>
              </a:solidFill>
            </a:rPr>
            <a:t>6</a:t>
          </a:r>
          <a:r>
            <a:rPr lang="en-US" sz="1300" noProof="0" dirty="0" smtClean="0"/>
            <a:t>) </a:t>
          </a:r>
          <a:endParaRPr lang="en-US" sz="1300" noProof="0" dirty="0"/>
        </a:p>
      </dgm:t>
    </dgm:pt>
    <dgm:pt modelId="{4D46DDB0-8839-44A3-8C56-458A0D2D788C}" type="parTrans" cxnId="{C1D33CFE-9956-42D7-A66C-0A52760CEF2F}">
      <dgm:prSet/>
      <dgm:spPr/>
      <dgm:t>
        <a:bodyPr/>
        <a:lstStyle/>
        <a:p>
          <a:endParaRPr lang="en-GB"/>
        </a:p>
      </dgm:t>
    </dgm:pt>
    <dgm:pt modelId="{6EB3C24F-484E-4859-ACCA-65123AF23F6F}" type="sibTrans" cxnId="{C1D33CFE-9956-42D7-A66C-0A52760CEF2F}">
      <dgm:prSet/>
      <dgm:spPr/>
      <dgm:t>
        <a:bodyPr/>
        <a:lstStyle/>
        <a:p>
          <a:endParaRPr lang="en-GB"/>
        </a:p>
      </dgm:t>
    </dgm:pt>
    <dgm:pt modelId="{51D71763-3965-4CBB-A945-F5E5F2355704}">
      <dgm:prSet phldrT="[Text]" custT="1"/>
      <dgm:spPr/>
      <dgm:t>
        <a:bodyPr lIns="0" tIns="0" rIns="0" bIns="0"/>
        <a:lstStyle/>
        <a:p>
          <a:r>
            <a:rPr lang="en-US" sz="1300" noProof="0" dirty="0" smtClean="0">
              <a:solidFill>
                <a:schemeClr val="tx1"/>
              </a:solidFill>
            </a:rPr>
            <a:t>Interactive budget – </a:t>
          </a:r>
          <a:r>
            <a:rPr lang="en-US" sz="1300" noProof="0" dirty="0" smtClean="0">
              <a:solidFill>
                <a:srgbClr val="00B050"/>
              </a:solidFill>
            </a:rPr>
            <a:t>as of 2017</a:t>
          </a:r>
          <a:endParaRPr lang="en-US" sz="1300" noProof="0" dirty="0">
            <a:solidFill>
              <a:srgbClr val="00B050"/>
            </a:solidFill>
          </a:endParaRPr>
        </a:p>
      </dgm:t>
    </dgm:pt>
    <dgm:pt modelId="{68B442FE-FEE8-4290-9638-B47CCF491EBE}" type="parTrans" cxnId="{0BD56D83-9CCC-4369-8C9D-5F990B840B16}">
      <dgm:prSet/>
      <dgm:spPr/>
      <dgm:t>
        <a:bodyPr/>
        <a:lstStyle/>
        <a:p>
          <a:endParaRPr lang="en-GB"/>
        </a:p>
      </dgm:t>
    </dgm:pt>
    <dgm:pt modelId="{1411AB6C-3C6E-461C-B6FD-DA6AE0A21D2C}" type="sibTrans" cxnId="{0BD56D83-9CCC-4369-8C9D-5F990B840B16}">
      <dgm:prSet/>
      <dgm:spPr/>
      <dgm:t>
        <a:bodyPr/>
        <a:lstStyle/>
        <a:p>
          <a:endParaRPr lang="en-GB"/>
        </a:p>
      </dgm:t>
    </dgm:pt>
    <dgm:pt modelId="{D7CC9FC9-DC5E-414E-B272-C3620A7B632E}">
      <dgm:prSet phldrT="[Text]" custT="1"/>
      <dgm:spPr/>
      <dgm:t>
        <a:bodyPr lIns="0" tIns="0" rIns="0" bIns="0" anchor="b" anchorCtr="0"/>
        <a:lstStyle/>
        <a:p>
          <a:r>
            <a:rPr lang="en-US" sz="1300" noProof="0" dirty="0" smtClean="0">
              <a:solidFill>
                <a:srgbClr val="00B050"/>
              </a:solidFill>
            </a:rPr>
            <a:t>Framework revised in 2017</a:t>
          </a:r>
          <a:endParaRPr lang="en-US" sz="1300" noProof="0" dirty="0">
            <a:solidFill>
              <a:srgbClr val="00B050"/>
            </a:solidFill>
          </a:endParaRPr>
        </a:p>
      </dgm:t>
    </dgm:pt>
    <dgm:pt modelId="{B0BFDAC9-08D6-4B58-997B-96DF8E775307}" type="parTrans" cxnId="{7E7C3849-7527-4059-AD2D-4B967D04BC76}">
      <dgm:prSet/>
      <dgm:spPr/>
      <dgm:t>
        <a:bodyPr/>
        <a:lstStyle/>
        <a:p>
          <a:endParaRPr lang="en-GB"/>
        </a:p>
      </dgm:t>
    </dgm:pt>
    <dgm:pt modelId="{1B26A547-2C25-422D-9C31-3B1AB6E6BBA8}" type="sibTrans" cxnId="{7E7C3849-7527-4059-AD2D-4B967D04BC76}">
      <dgm:prSet/>
      <dgm:spPr/>
      <dgm:t>
        <a:bodyPr/>
        <a:lstStyle/>
        <a:p>
          <a:endParaRPr lang="en-GB"/>
        </a:p>
      </dgm:t>
    </dgm:pt>
    <dgm:pt modelId="{11BA1B2C-1416-455D-9792-92264BE69A44}">
      <dgm:prSet phldrT="[Text]" custScaleX="112189" custScaleY="100816" custLinFactNeighborX="16526" custLinFactNeighborY="6543"/>
      <dgm:spPr/>
      <dgm:t>
        <a:bodyPr/>
        <a:lstStyle/>
        <a:p>
          <a:endParaRPr lang="en-GB"/>
        </a:p>
      </dgm:t>
    </dgm:pt>
    <dgm:pt modelId="{B3CBF87F-C0A7-4323-B99A-4246567EAF05}" type="parTrans" cxnId="{AA79F727-A009-49C7-BC15-C65657EC72DB}">
      <dgm:prSet/>
      <dgm:spPr/>
      <dgm:t>
        <a:bodyPr/>
        <a:lstStyle/>
        <a:p>
          <a:endParaRPr lang="en-GB"/>
        </a:p>
      </dgm:t>
    </dgm:pt>
    <dgm:pt modelId="{95B70C10-7B63-4F47-9B1F-2633291EDBE4}" type="sibTrans" cxnId="{AA79F727-A009-49C7-BC15-C65657EC72DB}">
      <dgm:prSet/>
      <dgm:spPr/>
      <dgm:t>
        <a:bodyPr/>
        <a:lstStyle/>
        <a:p>
          <a:endParaRPr lang="en-GB"/>
        </a:p>
      </dgm:t>
    </dgm:pt>
    <dgm:pt modelId="{162907E2-E043-44DD-9CF1-2667546EB848}">
      <dgm:prSet phldrT="[Text]" custScaleX="112189" custScaleY="100816" custLinFactNeighborX="16526" custLinFactNeighborY="6543"/>
      <dgm:spPr/>
      <dgm:t>
        <a:bodyPr/>
        <a:lstStyle/>
        <a:p>
          <a:endParaRPr lang="en-GB"/>
        </a:p>
      </dgm:t>
    </dgm:pt>
    <dgm:pt modelId="{BB3D30A5-EB49-4433-B07C-9581F41CB2FE}" type="parTrans" cxnId="{F341BE2F-222B-467C-A5F2-BBE168B4B1F5}">
      <dgm:prSet/>
      <dgm:spPr/>
      <dgm:t>
        <a:bodyPr/>
        <a:lstStyle/>
        <a:p>
          <a:endParaRPr lang="en-GB"/>
        </a:p>
      </dgm:t>
    </dgm:pt>
    <dgm:pt modelId="{8E805E64-D125-4A1F-9D85-010024FC9932}" type="sibTrans" cxnId="{F341BE2F-222B-467C-A5F2-BBE168B4B1F5}">
      <dgm:prSet/>
      <dgm:spPr/>
      <dgm:t>
        <a:bodyPr/>
        <a:lstStyle/>
        <a:p>
          <a:endParaRPr lang="en-GB"/>
        </a:p>
      </dgm:t>
    </dgm:pt>
    <dgm:pt modelId="{863691A0-758B-4FAA-ADBC-D034E80988B2}">
      <dgm:prSet phldrT="[Text]" custT="1"/>
      <dgm:spPr/>
      <dgm:t>
        <a:bodyPr lIns="0" tIns="0" rIns="0" bIns="0"/>
        <a:lstStyle/>
        <a:p>
          <a:r>
            <a:rPr lang="en-US" sz="1300" noProof="0" dirty="0" smtClean="0"/>
            <a:t>Intensive public communication, emphasis on visualizations</a:t>
          </a:r>
          <a:endParaRPr lang="en-US" sz="1300" noProof="0" dirty="0"/>
        </a:p>
      </dgm:t>
    </dgm:pt>
    <dgm:pt modelId="{DE1BCEB1-AE79-4A21-A9F1-2C47F0EACC3E}" type="parTrans" cxnId="{D5BB5D0C-8558-4E73-83DF-02F73C30F71B}">
      <dgm:prSet/>
      <dgm:spPr/>
      <dgm:t>
        <a:bodyPr/>
        <a:lstStyle/>
        <a:p>
          <a:endParaRPr lang="en-US"/>
        </a:p>
      </dgm:t>
    </dgm:pt>
    <dgm:pt modelId="{44D82434-06CE-4056-8784-19F6E20270A6}" type="sibTrans" cxnId="{D5BB5D0C-8558-4E73-83DF-02F73C30F71B}">
      <dgm:prSet/>
      <dgm:spPr/>
      <dgm:t>
        <a:bodyPr/>
        <a:lstStyle/>
        <a:p>
          <a:endParaRPr lang="en-US"/>
        </a:p>
      </dgm:t>
    </dgm:pt>
    <dgm:pt modelId="{28D572A0-801F-4CD6-97BB-C4F9BD7F1DC9}" type="pres">
      <dgm:prSet presAssocID="{5465DFD9-8E29-4A70-8693-831684B44839}" presName="cycleMatrixDiagram" presStyleCnt="0">
        <dgm:presLayoutVars>
          <dgm:chMax val="1"/>
          <dgm:dir/>
          <dgm:animLvl val="lvl"/>
          <dgm:resizeHandles val="exact"/>
        </dgm:presLayoutVars>
      </dgm:prSet>
      <dgm:spPr/>
      <dgm:t>
        <a:bodyPr/>
        <a:lstStyle/>
        <a:p>
          <a:endParaRPr lang="en-GB"/>
        </a:p>
      </dgm:t>
    </dgm:pt>
    <dgm:pt modelId="{2528CFF7-7766-4605-B93B-5158916D27C8}" type="pres">
      <dgm:prSet presAssocID="{5465DFD9-8E29-4A70-8693-831684B44839}" presName="children" presStyleCnt="0"/>
      <dgm:spPr/>
    </dgm:pt>
    <dgm:pt modelId="{66919EA7-07D3-4CCF-9A80-3B627160D474}" type="pres">
      <dgm:prSet presAssocID="{5465DFD9-8E29-4A70-8693-831684B44839}" presName="child1group" presStyleCnt="0"/>
      <dgm:spPr/>
    </dgm:pt>
    <dgm:pt modelId="{7249A72F-DC84-4E8B-8528-A4AF44299089}" type="pres">
      <dgm:prSet presAssocID="{5465DFD9-8E29-4A70-8693-831684B44839}" presName="child1" presStyleLbl="bgAcc1" presStyleIdx="0" presStyleCnt="4" custScaleX="132411" custScaleY="114366" custLinFactNeighborX="-28497" custLinFactNeighborY="11373"/>
      <dgm:spPr/>
      <dgm:t>
        <a:bodyPr/>
        <a:lstStyle/>
        <a:p>
          <a:endParaRPr lang="en-GB"/>
        </a:p>
      </dgm:t>
    </dgm:pt>
    <dgm:pt modelId="{CF6DC765-FC65-40D4-AE6C-070E3E732577}" type="pres">
      <dgm:prSet presAssocID="{5465DFD9-8E29-4A70-8693-831684B44839}" presName="child1Text" presStyleLbl="bgAcc1" presStyleIdx="0" presStyleCnt="4">
        <dgm:presLayoutVars>
          <dgm:bulletEnabled val="1"/>
        </dgm:presLayoutVars>
      </dgm:prSet>
      <dgm:spPr/>
      <dgm:t>
        <a:bodyPr/>
        <a:lstStyle/>
        <a:p>
          <a:endParaRPr lang="en-GB"/>
        </a:p>
      </dgm:t>
    </dgm:pt>
    <dgm:pt modelId="{DC93161E-3978-4D42-A15F-D636B0C8FAE7}" type="pres">
      <dgm:prSet presAssocID="{5465DFD9-8E29-4A70-8693-831684B44839}" presName="child2group" presStyleCnt="0"/>
      <dgm:spPr/>
    </dgm:pt>
    <dgm:pt modelId="{B1E6826A-A78F-4DB4-88BC-E1021C6BAC71}" type="pres">
      <dgm:prSet presAssocID="{5465DFD9-8E29-4A70-8693-831684B44839}" presName="child2" presStyleLbl="bgAcc1" presStyleIdx="1" presStyleCnt="4" custScaleX="122293" custScaleY="100816" custLinFactNeighborX="28396" custLinFactNeighborY="4598"/>
      <dgm:spPr/>
      <dgm:t>
        <a:bodyPr/>
        <a:lstStyle/>
        <a:p>
          <a:endParaRPr lang="en-GB"/>
        </a:p>
      </dgm:t>
    </dgm:pt>
    <dgm:pt modelId="{6521A3E7-F8F6-47E9-80B2-C4FC20D9AB68}" type="pres">
      <dgm:prSet presAssocID="{5465DFD9-8E29-4A70-8693-831684B44839}" presName="child2Text" presStyleLbl="bgAcc1" presStyleIdx="1" presStyleCnt="4">
        <dgm:presLayoutVars>
          <dgm:bulletEnabled val="1"/>
        </dgm:presLayoutVars>
      </dgm:prSet>
      <dgm:spPr/>
      <dgm:t>
        <a:bodyPr/>
        <a:lstStyle/>
        <a:p>
          <a:endParaRPr lang="en-GB"/>
        </a:p>
      </dgm:t>
    </dgm:pt>
    <dgm:pt modelId="{CB942F0C-45F0-4E0F-8AC5-C6E467D5E046}" type="pres">
      <dgm:prSet presAssocID="{5465DFD9-8E29-4A70-8693-831684B44839}" presName="child3group" presStyleCnt="0"/>
      <dgm:spPr/>
    </dgm:pt>
    <dgm:pt modelId="{504D16DB-BC2E-4957-9DC0-7FE9DF850FD4}" type="pres">
      <dgm:prSet presAssocID="{5465DFD9-8E29-4A70-8693-831684B44839}" presName="child3" presStyleLbl="bgAcc1" presStyleIdx="2" presStyleCnt="4" custScaleX="121890" custScaleY="96647" custLinFactNeighborX="27024" custLinFactNeighborY="-31490"/>
      <dgm:spPr/>
      <dgm:t>
        <a:bodyPr/>
        <a:lstStyle/>
        <a:p>
          <a:endParaRPr lang="en-GB"/>
        </a:p>
      </dgm:t>
    </dgm:pt>
    <dgm:pt modelId="{90EB41B0-A068-4802-B3AE-734EEC39FEF4}" type="pres">
      <dgm:prSet presAssocID="{5465DFD9-8E29-4A70-8693-831684B44839}" presName="child3Text" presStyleLbl="bgAcc1" presStyleIdx="2" presStyleCnt="4">
        <dgm:presLayoutVars>
          <dgm:bulletEnabled val="1"/>
        </dgm:presLayoutVars>
      </dgm:prSet>
      <dgm:spPr/>
      <dgm:t>
        <a:bodyPr/>
        <a:lstStyle/>
        <a:p>
          <a:endParaRPr lang="en-GB"/>
        </a:p>
      </dgm:t>
    </dgm:pt>
    <dgm:pt modelId="{5604710E-7078-42DA-AFCE-5DD55F9F0EB0}" type="pres">
      <dgm:prSet presAssocID="{5465DFD9-8E29-4A70-8693-831684B44839}" presName="child4group" presStyleCnt="0"/>
      <dgm:spPr/>
    </dgm:pt>
    <dgm:pt modelId="{62E5403C-8283-4968-A217-0C2807FB6592}" type="pres">
      <dgm:prSet presAssocID="{5465DFD9-8E29-4A70-8693-831684B44839}" presName="child4" presStyleLbl="bgAcc1" presStyleIdx="3" presStyleCnt="4" custScaleX="124210" custScaleY="101070" custLinFactNeighborX="-31140" custLinFactNeighborY="-33855"/>
      <dgm:spPr/>
      <dgm:t>
        <a:bodyPr/>
        <a:lstStyle/>
        <a:p>
          <a:endParaRPr lang="en-GB"/>
        </a:p>
      </dgm:t>
    </dgm:pt>
    <dgm:pt modelId="{86BFDF34-1776-49FE-AC9A-320C32F9F08C}" type="pres">
      <dgm:prSet presAssocID="{5465DFD9-8E29-4A70-8693-831684B44839}" presName="child4Text" presStyleLbl="bgAcc1" presStyleIdx="3" presStyleCnt="4">
        <dgm:presLayoutVars>
          <dgm:bulletEnabled val="1"/>
        </dgm:presLayoutVars>
      </dgm:prSet>
      <dgm:spPr/>
      <dgm:t>
        <a:bodyPr/>
        <a:lstStyle/>
        <a:p>
          <a:endParaRPr lang="en-GB"/>
        </a:p>
      </dgm:t>
    </dgm:pt>
    <dgm:pt modelId="{AF27C454-2113-48FF-AEA8-EF86C44A8524}" type="pres">
      <dgm:prSet presAssocID="{5465DFD9-8E29-4A70-8693-831684B44839}" presName="childPlaceholder" presStyleCnt="0"/>
      <dgm:spPr/>
    </dgm:pt>
    <dgm:pt modelId="{5575A71A-D076-4DCB-8F24-474AECF01127}" type="pres">
      <dgm:prSet presAssocID="{5465DFD9-8E29-4A70-8693-831684B44839}" presName="circle" presStyleCnt="0"/>
      <dgm:spPr/>
    </dgm:pt>
    <dgm:pt modelId="{B8DAD4A5-2D3B-4B8A-9410-B593F2E9F73E}" type="pres">
      <dgm:prSet presAssocID="{5465DFD9-8E29-4A70-8693-831684B44839}" presName="quadrant1" presStyleLbl="node1" presStyleIdx="0" presStyleCnt="4">
        <dgm:presLayoutVars>
          <dgm:chMax val="1"/>
          <dgm:bulletEnabled val="1"/>
        </dgm:presLayoutVars>
      </dgm:prSet>
      <dgm:spPr/>
      <dgm:t>
        <a:bodyPr/>
        <a:lstStyle/>
        <a:p>
          <a:endParaRPr lang="en-GB"/>
        </a:p>
      </dgm:t>
    </dgm:pt>
    <dgm:pt modelId="{20D67C52-1A5E-4ECD-ADD5-64CA35175FE0}" type="pres">
      <dgm:prSet presAssocID="{5465DFD9-8E29-4A70-8693-831684B44839}" presName="quadrant2" presStyleLbl="node1" presStyleIdx="1" presStyleCnt="4">
        <dgm:presLayoutVars>
          <dgm:chMax val="1"/>
          <dgm:bulletEnabled val="1"/>
        </dgm:presLayoutVars>
      </dgm:prSet>
      <dgm:spPr/>
      <dgm:t>
        <a:bodyPr/>
        <a:lstStyle/>
        <a:p>
          <a:endParaRPr lang="en-GB"/>
        </a:p>
      </dgm:t>
    </dgm:pt>
    <dgm:pt modelId="{3744E0D8-DD52-4000-A0FB-E9AD6C14DF27}" type="pres">
      <dgm:prSet presAssocID="{5465DFD9-8E29-4A70-8693-831684B44839}" presName="quadrant3" presStyleLbl="node1" presStyleIdx="2" presStyleCnt="4">
        <dgm:presLayoutVars>
          <dgm:chMax val="1"/>
          <dgm:bulletEnabled val="1"/>
        </dgm:presLayoutVars>
      </dgm:prSet>
      <dgm:spPr/>
      <dgm:t>
        <a:bodyPr/>
        <a:lstStyle/>
        <a:p>
          <a:endParaRPr lang="en-GB"/>
        </a:p>
      </dgm:t>
    </dgm:pt>
    <dgm:pt modelId="{E51524AB-7E85-40C0-BE6C-E724C7153CDC}" type="pres">
      <dgm:prSet presAssocID="{5465DFD9-8E29-4A70-8693-831684B44839}" presName="quadrant4" presStyleLbl="node1" presStyleIdx="3" presStyleCnt="4">
        <dgm:presLayoutVars>
          <dgm:chMax val="1"/>
          <dgm:bulletEnabled val="1"/>
        </dgm:presLayoutVars>
      </dgm:prSet>
      <dgm:spPr/>
      <dgm:t>
        <a:bodyPr/>
        <a:lstStyle/>
        <a:p>
          <a:endParaRPr lang="en-GB"/>
        </a:p>
      </dgm:t>
    </dgm:pt>
    <dgm:pt modelId="{74DF4F33-3BA5-4242-B46C-F7ED3B279EB9}" type="pres">
      <dgm:prSet presAssocID="{5465DFD9-8E29-4A70-8693-831684B44839}" presName="quadrantPlaceholder" presStyleCnt="0"/>
      <dgm:spPr/>
    </dgm:pt>
    <dgm:pt modelId="{8D3D9CF2-F274-4ADE-A6A2-A502EE0C31F8}" type="pres">
      <dgm:prSet presAssocID="{5465DFD9-8E29-4A70-8693-831684B44839}" presName="center1" presStyleLbl="fgShp" presStyleIdx="0" presStyleCnt="2"/>
      <dgm:spPr/>
    </dgm:pt>
    <dgm:pt modelId="{5182DAE1-A4B6-4E94-97E3-28CEB478F4EE}" type="pres">
      <dgm:prSet presAssocID="{5465DFD9-8E29-4A70-8693-831684B44839}" presName="center2" presStyleLbl="fgShp" presStyleIdx="1" presStyleCnt="2"/>
      <dgm:spPr/>
    </dgm:pt>
  </dgm:ptLst>
  <dgm:cxnLst>
    <dgm:cxn modelId="{9695B4E0-D289-4388-AC6F-F6DDEEE8CCE4}" type="presOf" srcId="{51D71763-3965-4CBB-A945-F5E5F2355704}" destId="{CF6DC765-FC65-40D4-AE6C-070E3E732577}" srcOrd="1" destOrd="1" presId="urn:microsoft.com/office/officeart/2005/8/layout/cycle4"/>
    <dgm:cxn modelId="{3AF706B7-A6A7-4E1B-A8E4-4B1C59510584}" type="presOf" srcId="{5465DFD9-8E29-4A70-8693-831684B44839}" destId="{28D572A0-801F-4CD6-97BB-C4F9BD7F1DC9}" srcOrd="0" destOrd="0" presId="urn:microsoft.com/office/officeart/2005/8/layout/cycle4"/>
    <dgm:cxn modelId="{EE9DD2CA-3652-412E-A561-F17713D8E81A}" type="presOf" srcId="{38BCC5F9-6EBC-4B2E-9EBA-EAFA75C4E3B3}" destId="{504D16DB-BC2E-4957-9DC0-7FE9DF850FD4}" srcOrd="0" destOrd="0" presId="urn:microsoft.com/office/officeart/2005/8/layout/cycle4"/>
    <dgm:cxn modelId="{E6749E73-9D60-4A6A-826D-8D52F70E5D3D}" type="presOf" srcId="{D7CC9FC9-DC5E-414E-B272-C3620A7B632E}" destId="{504D16DB-BC2E-4957-9DC0-7FE9DF850FD4}" srcOrd="0" destOrd="2" presId="urn:microsoft.com/office/officeart/2005/8/layout/cycle4"/>
    <dgm:cxn modelId="{7E7C3849-7527-4059-AD2D-4B967D04BC76}" srcId="{44F61F88-855B-421D-B7E8-8E7F5ECF530C}" destId="{D7CC9FC9-DC5E-414E-B272-C3620A7B632E}" srcOrd="2" destOrd="0" parTransId="{B0BFDAC9-08D6-4B58-997B-96DF8E775307}" sibTransId="{1B26A547-2C25-422D-9C31-3B1AB6E6BBA8}"/>
    <dgm:cxn modelId="{413E718B-1463-467E-81A4-F770B3C68B2D}" srcId="{5465DFD9-8E29-4A70-8693-831684B44839}" destId="{44F61F88-855B-421D-B7E8-8E7F5ECF530C}" srcOrd="2" destOrd="0" parTransId="{AE3AA721-71C0-4816-8C13-CBD522B6767D}" sibTransId="{DBDBE549-9934-498D-A1C1-25CC1D9B66EC}"/>
    <dgm:cxn modelId="{AA79F727-A009-49C7-BC15-C65657EC72DB}" srcId="{5465DFD9-8E29-4A70-8693-831684B44839}" destId="{11BA1B2C-1416-455D-9792-92264BE69A44}" srcOrd="4" destOrd="0" parTransId="{B3CBF87F-C0A7-4323-B99A-4246567EAF05}" sibTransId="{95B70C10-7B63-4F47-9B1F-2633291EDBE4}"/>
    <dgm:cxn modelId="{0972A167-C80B-45A5-952E-5AB4E0762EE8}" srcId="{5465DFD9-8E29-4A70-8693-831684B44839}" destId="{A6C036BE-83DE-4B85-B83B-D934AFE39153}" srcOrd="1" destOrd="0" parTransId="{33FE1739-8400-482E-B963-E1A6BB6ABB15}" sibTransId="{4833259E-E96A-46FD-B38C-C7B25AB84853}"/>
    <dgm:cxn modelId="{0CF61F99-697C-4CED-8EBA-B1628D03BC39}" type="presOf" srcId="{058FDBD9-255A-4F51-97AE-A174587F3AA4}" destId="{B1E6826A-A78F-4DB4-88BC-E1021C6BAC71}" srcOrd="0" destOrd="1" presId="urn:microsoft.com/office/officeart/2005/8/layout/cycle4"/>
    <dgm:cxn modelId="{BC89B700-E0BD-42A5-AB4A-72BB22F50CCF}" srcId="{7D3DFF64-DCA8-4C6C-A822-F3D307FF75A2}" destId="{6738123E-2672-4088-8D3D-2C9704E7E184}" srcOrd="0" destOrd="0" parTransId="{86DF1E8C-73E9-4DF6-801D-AA9AF22527A4}" sibTransId="{E5DC82A9-BC56-42E6-BE02-C077DBBF439A}"/>
    <dgm:cxn modelId="{4528291B-4D3B-4B91-ABB7-3F7251E92886}" type="presOf" srcId="{44F61F88-855B-421D-B7E8-8E7F5ECF530C}" destId="{3744E0D8-DD52-4000-A0FB-E9AD6C14DF27}" srcOrd="0" destOrd="0" presId="urn:microsoft.com/office/officeart/2005/8/layout/cycle4"/>
    <dgm:cxn modelId="{C80C6D63-C88C-4B6B-8BE7-FA740693DA5A}" type="presOf" srcId="{863691A0-758B-4FAA-ADBC-D034E80988B2}" destId="{CF6DC765-FC65-40D4-AE6C-070E3E732577}" srcOrd="1" destOrd="0" presId="urn:microsoft.com/office/officeart/2005/8/layout/cycle4"/>
    <dgm:cxn modelId="{9679E5D4-B4A7-4328-9284-B82638FD443A}" type="presOf" srcId="{A6C036BE-83DE-4B85-B83B-D934AFE39153}" destId="{20D67C52-1A5E-4ECD-ADD5-64CA35175FE0}" srcOrd="0" destOrd="0" presId="urn:microsoft.com/office/officeart/2005/8/layout/cycle4"/>
    <dgm:cxn modelId="{5EF0928D-2777-43AF-A2FB-C19A337A9FDC}" srcId="{7D3DFF64-DCA8-4C6C-A822-F3D307FF75A2}" destId="{47944FD5-A225-4075-8BEA-65A3EB1F2FBC}" srcOrd="1" destOrd="0" parTransId="{F941B421-DD06-4A13-BF88-5FCB4509BD1A}" sibTransId="{AE725054-08D6-464D-A0F8-A344F57BFF70}"/>
    <dgm:cxn modelId="{DFB6EA80-AC3E-4B52-8977-131112DB6676}" srcId="{5465DFD9-8E29-4A70-8693-831684B44839}" destId="{6FE41E77-78A7-4B3D-879C-06460B491878}" srcOrd="0" destOrd="0" parTransId="{44B105B6-851F-4475-975F-6CD89358A291}" sibTransId="{AB0BE78F-93DE-4A22-BC83-C73743992EF9}"/>
    <dgm:cxn modelId="{5F1FE88C-9311-49C8-8BAE-3C21F5825012}" srcId="{44F61F88-855B-421D-B7E8-8E7F5ECF530C}" destId="{8869432B-B681-4544-804F-7258A80BC9EA}" srcOrd="1" destOrd="0" parTransId="{BB45DE00-8733-4164-A3AA-113256F1AA5D}" sibTransId="{476AB3B4-2A7D-48B3-AA09-B1CA939D298A}"/>
    <dgm:cxn modelId="{D5BB5D0C-8558-4E73-83DF-02F73C30F71B}" srcId="{6FE41E77-78A7-4B3D-879C-06460B491878}" destId="{863691A0-758B-4FAA-ADBC-D034E80988B2}" srcOrd="0" destOrd="0" parTransId="{DE1BCEB1-AE79-4A21-A9F1-2C47F0EACC3E}" sibTransId="{44D82434-06CE-4056-8784-19F6E20270A6}"/>
    <dgm:cxn modelId="{FECD0321-FDC9-4723-8797-C4C0EFEAD708}" type="presOf" srcId="{7D3DFF64-DCA8-4C6C-A822-F3D307FF75A2}" destId="{E51524AB-7E85-40C0-BE6C-E724C7153CDC}" srcOrd="0" destOrd="0" presId="urn:microsoft.com/office/officeart/2005/8/layout/cycle4"/>
    <dgm:cxn modelId="{EDF39635-6DD8-4AF3-BC84-1581D7C07C26}" type="presOf" srcId="{6199CFB6-2FFD-441B-B5F2-A768A5F6DAC6}" destId="{7249A72F-DC84-4E8B-8528-A4AF44299089}" srcOrd="0" destOrd="2" presId="urn:microsoft.com/office/officeart/2005/8/layout/cycle4"/>
    <dgm:cxn modelId="{FA7F70D9-D0C7-4DF0-8B97-8B24C47B53FA}" srcId="{5465DFD9-8E29-4A70-8693-831684B44839}" destId="{7D3DFF64-DCA8-4C6C-A822-F3D307FF75A2}" srcOrd="3" destOrd="0" parTransId="{0A3A0A88-53EC-4D5C-9810-62B2DF319F64}" sibTransId="{F9F0F1D6-66E2-4B28-BF8A-4D7FCA5911AE}"/>
    <dgm:cxn modelId="{C1D33CFE-9956-42D7-A66C-0A52760CEF2F}" srcId="{6FE41E77-78A7-4B3D-879C-06460B491878}" destId="{6199CFB6-2FFD-441B-B5F2-A768A5F6DAC6}" srcOrd="2" destOrd="0" parTransId="{4D46DDB0-8839-44A3-8C56-458A0D2D788C}" sibTransId="{6EB3C24F-484E-4859-ACCA-65123AF23F6F}"/>
    <dgm:cxn modelId="{96607F4D-3317-4AB0-B3D1-2ECA0B309BC1}" type="presOf" srcId="{8869432B-B681-4544-804F-7258A80BC9EA}" destId="{90EB41B0-A068-4802-B3AE-734EEC39FEF4}" srcOrd="1" destOrd="1" presId="urn:microsoft.com/office/officeart/2005/8/layout/cycle4"/>
    <dgm:cxn modelId="{1E6425AF-596E-417F-A1BE-3BDA76B4F01F}" type="presOf" srcId="{6199CFB6-2FFD-441B-B5F2-A768A5F6DAC6}" destId="{CF6DC765-FC65-40D4-AE6C-070E3E732577}" srcOrd="1" destOrd="2" presId="urn:microsoft.com/office/officeart/2005/8/layout/cycle4"/>
    <dgm:cxn modelId="{B09A869A-1CCB-4515-AF39-95E0CA49B762}" type="presOf" srcId="{863691A0-758B-4FAA-ADBC-D034E80988B2}" destId="{7249A72F-DC84-4E8B-8528-A4AF44299089}" srcOrd="0" destOrd="0" presId="urn:microsoft.com/office/officeart/2005/8/layout/cycle4"/>
    <dgm:cxn modelId="{755030B8-01DB-4D95-8FE8-3CBE37BCC647}" type="presOf" srcId="{47944FD5-A225-4075-8BEA-65A3EB1F2FBC}" destId="{62E5403C-8283-4968-A217-0C2807FB6592}" srcOrd="0" destOrd="1" presId="urn:microsoft.com/office/officeart/2005/8/layout/cycle4"/>
    <dgm:cxn modelId="{5AD4BCED-AA21-4088-AF10-DA5FBE51912F}" type="presOf" srcId="{6738123E-2672-4088-8D3D-2C9704E7E184}" destId="{62E5403C-8283-4968-A217-0C2807FB6592}" srcOrd="0" destOrd="0" presId="urn:microsoft.com/office/officeart/2005/8/layout/cycle4"/>
    <dgm:cxn modelId="{10C8125B-DB4C-4040-90A3-D0F7BF93CC35}" type="presOf" srcId="{38BCC5F9-6EBC-4B2E-9EBA-EAFA75C4E3B3}" destId="{90EB41B0-A068-4802-B3AE-734EEC39FEF4}" srcOrd="1" destOrd="0" presId="urn:microsoft.com/office/officeart/2005/8/layout/cycle4"/>
    <dgm:cxn modelId="{A5B5779D-098E-4118-8E42-70FEA145A46B}" srcId="{A6C036BE-83DE-4B85-B83B-D934AFE39153}" destId="{2E51C5CC-29EE-42B3-A4E2-EC92D1E5B9CC}" srcOrd="0" destOrd="0" parTransId="{1553E18E-4635-4CE5-8CD9-32B33FBB0DF1}" sibTransId="{F5CBCE6D-7145-4AE2-A043-98CA325F6747}"/>
    <dgm:cxn modelId="{033FE542-7DCA-44CC-88EB-517D8D47BFDE}" type="presOf" srcId="{6FE41E77-78A7-4B3D-879C-06460B491878}" destId="{B8DAD4A5-2D3B-4B8A-9410-B593F2E9F73E}" srcOrd="0" destOrd="0" presId="urn:microsoft.com/office/officeart/2005/8/layout/cycle4"/>
    <dgm:cxn modelId="{5A13B580-753C-4864-B221-B84663231918}" type="presOf" srcId="{D7CC9FC9-DC5E-414E-B272-C3620A7B632E}" destId="{90EB41B0-A068-4802-B3AE-734EEC39FEF4}" srcOrd="1" destOrd="2" presId="urn:microsoft.com/office/officeart/2005/8/layout/cycle4"/>
    <dgm:cxn modelId="{4C47052E-822C-4B77-B287-ACB54F5AF0DE}" type="presOf" srcId="{47944FD5-A225-4075-8BEA-65A3EB1F2FBC}" destId="{86BFDF34-1776-49FE-AC9A-320C32F9F08C}" srcOrd="1" destOrd="1" presId="urn:microsoft.com/office/officeart/2005/8/layout/cycle4"/>
    <dgm:cxn modelId="{114DE9B4-81AA-494A-B945-6CA8AF39B968}" type="presOf" srcId="{2E51C5CC-29EE-42B3-A4E2-EC92D1E5B9CC}" destId="{6521A3E7-F8F6-47E9-80B2-C4FC20D9AB68}" srcOrd="1" destOrd="0" presId="urn:microsoft.com/office/officeart/2005/8/layout/cycle4"/>
    <dgm:cxn modelId="{30DE93E3-9BBB-4EB3-80EE-C2C42412BE0B}" type="presOf" srcId="{2E51C5CC-29EE-42B3-A4E2-EC92D1E5B9CC}" destId="{B1E6826A-A78F-4DB4-88BC-E1021C6BAC71}" srcOrd="0" destOrd="0" presId="urn:microsoft.com/office/officeart/2005/8/layout/cycle4"/>
    <dgm:cxn modelId="{0BD56D83-9CCC-4369-8C9D-5F990B840B16}" srcId="{6FE41E77-78A7-4B3D-879C-06460B491878}" destId="{51D71763-3965-4CBB-A945-F5E5F2355704}" srcOrd="1" destOrd="0" parTransId="{68B442FE-FEE8-4290-9638-B47CCF491EBE}" sibTransId="{1411AB6C-3C6E-461C-B6FD-DA6AE0A21D2C}"/>
    <dgm:cxn modelId="{2603675D-89DC-4B29-8BBD-330AE41191EE}" srcId="{44F61F88-855B-421D-B7E8-8E7F5ECF530C}" destId="{38BCC5F9-6EBC-4B2E-9EBA-EAFA75C4E3B3}" srcOrd="0" destOrd="0" parTransId="{0240F147-E901-400C-9867-AEFA253B35C3}" sibTransId="{3E06E03C-5972-4047-82ED-1EC57A614DB9}"/>
    <dgm:cxn modelId="{50439498-CE53-4B28-B7F2-13817BC75E04}" srcId="{A6C036BE-83DE-4B85-B83B-D934AFE39153}" destId="{058FDBD9-255A-4F51-97AE-A174587F3AA4}" srcOrd="1" destOrd="0" parTransId="{747B1588-2DD9-47B6-9C7A-8CD852D00266}" sibTransId="{B253F100-C216-4FA6-86E0-D041ADD12C4D}"/>
    <dgm:cxn modelId="{0B38BD0A-E14D-4417-8AB6-BC17528228E5}" type="presOf" srcId="{6738123E-2672-4088-8D3D-2C9704E7E184}" destId="{86BFDF34-1776-49FE-AC9A-320C32F9F08C}" srcOrd="1" destOrd="0" presId="urn:microsoft.com/office/officeart/2005/8/layout/cycle4"/>
    <dgm:cxn modelId="{A0FBCFE9-7BEC-45B5-AC32-6B0DB7553B33}" type="presOf" srcId="{8869432B-B681-4544-804F-7258A80BC9EA}" destId="{504D16DB-BC2E-4957-9DC0-7FE9DF850FD4}" srcOrd="0" destOrd="1" presId="urn:microsoft.com/office/officeart/2005/8/layout/cycle4"/>
    <dgm:cxn modelId="{F341BE2F-222B-467C-A5F2-BBE168B4B1F5}" srcId="{5465DFD9-8E29-4A70-8693-831684B44839}" destId="{162907E2-E043-44DD-9CF1-2667546EB848}" srcOrd="5" destOrd="0" parTransId="{BB3D30A5-EB49-4433-B07C-9581F41CB2FE}" sibTransId="{8E805E64-D125-4A1F-9D85-010024FC9932}"/>
    <dgm:cxn modelId="{124C9BE3-CE14-4247-B6E0-FF4706048017}" type="presOf" srcId="{51D71763-3965-4CBB-A945-F5E5F2355704}" destId="{7249A72F-DC84-4E8B-8528-A4AF44299089}" srcOrd="0" destOrd="1" presId="urn:microsoft.com/office/officeart/2005/8/layout/cycle4"/>
    <dgm:cxn modelId="{6FE4C329-F867-4D08-85A3-0FF22053B982}" type="presOf" srcId="{058FDBD9-255A-4F51-97AE-A174587F3AA4}" destId="{6521A3E7-F8F6-47E9-80B2-C4FC20D9AB68}" srcOrd="1" destOrd="1" presId="urn:microsoft.com/office/officeart/2005/8/layout/cycle4"/>
    <dgm:cxn modelId="{45617573-DC33-4BC0-81E9-B41BA310730D}" type="presParOf" srcId="{28D572A0-801F-4CD6-97BB-C4F9BD7F1DC9}" destId="{2528CFF7-7766-4605-B93B-5158916D27C8}" srcOrd="0" destOrd="0" presId="urn:microsoft.com/office/officeart/2005/8/layout/cycle4"/>
    <dgm:cxn modelId="{A3A65594-99EC-4356-8546-7E4ED5AC12E8}" type="presParOf" srcId="{2528CFF7-7766-4605-B93B-5158916D27C8}" destId="{66919EA7-07D3-4CCF-9A80-3B627160D474}" srcOrd="0" destOrd="0" presId="urn:microsoft.com/office/officeart/2005/8/layout/cycle4"/>
    <dgm:cxn modelId="{0AA375D5-D2A3-4494-8F24-CF3131287A9D}" type="presParOf" srcId="{66919EA7-07D3-4CCF-9A80-3B627160D474}" destId="{7249A72F-DC84-4E8B-8528-A4AF44299089}" srcOrd="0" destOrd="0" presId="urn:microsoft.com/office/officeart/2005/8/layout/cycle4"/>
    <dgm:cxn modelId="{13A23A58-AA0F-4503-9445-C3734EE17F9E}" type="presParOf" srcId="{66919EA7-07D3-4CCF-9A80-3B627160D474}" destId="{CF6DC765-FC65-40D4-AE6C-070E3E732577}" srcOrd="1" destOrd="0" presId="urn:microsoft.com/office/officeart/2005/8/layout/cycle4"/>
    <dgm:cxn modelId="{3257F9A4-F228-4259-A246-CA0EA2F03760}" type="presParOf" srcId="{2528CFF7-7766-4605-B93B-5158916D27C8}" destId="{DC93161E-3978-4D42-A15F-D636B0C8FAE7}" srcOrd="1" destOrd="0" presId="urn:microsoft.com/office/officeart/2005/8/layout/cycle4"/>
    <dgm:cxn modelId="{B53739A5-7CCD-44D2-A762-AA569A5FD5F2}" type="presParOf" srcId="{DC93161E-3978-4D42-A15F-D636B0C8FAE7}" destId="{B1E6826A-A78F-4DB4-88BC-E1021C6BAC71}" srcOrd="0" destOrd="0" presId="urn:microsoft.com/office/officeart/2005/8/layout/cycle4"/>
    <dgm:cxn modelId="{6C5D2656-8805-49E5-B953-6718808F3E83}" type="presParOf" srcId="{DC93161E-3978-4D42-A15F-D636B0C8FAE7}" destId="{6521A3E7-F8F6-47E9-80B2-C4FC20D9AB68}" srcOrd="1" destOrd="0" presId="urn:microsoft.com/office/officeart/2005/8/layout/cycle4"/>
    <dgm:cxn modelId="{E4BD21EE-2457-47A6-AF41-3D38EF64D7FA}" type="presParOf" srcId="{2528CFF7-7766-4605-B93B-5158916D27C8}" destId="{CB942F0C-45F0-4E0F-8AC5-C6E467D5E046}" srcOrd="2" destOrd="0" presId="urn:microsoft.com/office/officeart/2005/8/layout/cycle4"/>
    <dgm:cxn modelId="{920F1187-F0D2-4CED-BD96-D0902DB7CEDA}" type="presParOf" srcId="{CB942F0C-45F0-4E0F-8AC5-C6E467D5E046}" destId="{504D16DB-BC2E-4957-9DC0-7FE9DF850FD4}" srcOrd="0" destOrd="0" presId="urn:microsoft.com/office/officeart/2005/8/layout/cycle4"/>
    <dgm:cxn modelId="{9D5EAB55-2D76-4BD8-B2A5-ED0FC5A30586}" type="presParOf" srcId="{CB942F0C-45F0-4E0F-8AC5-C6E467D5E046}" destId="{90EB41B0-A068-4802-B3AE-734EEC39FEF4}" srcOrd="1" destOrd="0" presId="urn:microsoft.com/office/officeart/2005/8/layout/cycle4"/>
    <dgm:cxn modelId="{1A3DB6EA-0181-4CE4-8A26-56237320BA84}" type="presParOf" srcId="{2528CFF7-7766-4605-B93B-5158916D27C8}" destId="{5604710E-7078-42DA-AFCE-5DD55F9F0EB0}" srcOrd="3" destOrd="0" presId="urn:microsoft.com/office/officeart/2005/8/layout/cycle4"/>
    <dgm:cxn modelId="{90009974-7668-422F-B105-A254D7F2A713}" type="presParOf" srcId="{5604710E-7078-42DA-AFCE-5DD55F9F0EB0}" destId="{62E5403C-8283-4968-A217-0C2807FB6592}" srcOrd="0" destOrd="0" presId="urn:microsoft.com/office/officeart/2005/8/layout/cycle4"/>
    <dgm:cxn modelId="{3E6DBCDE-56FF-4CA6-B221-2A1206398714}" type="presParOf" srcId="{5604710E-7078-42DA-AFCE-5DD55F9F0EB0}" destId="{86BFDF34-1776-49FE-AC9A-320C32F9F08C}" srcOrd="1" destOrd="0" presId="urn:microsoft.com/office/officeart/2005/8/layout/cycle4"/>
    <dgm:cxn modelId="{86117BDA-3C5A-48A1-9771-EF86656F3D88}" type="presParOf" srcId="{2528CFF7-7766-4605-B93B-5158916D27C8}" destId="{AF27C454-2113-48FF-AEA8-EF86C44A8524}" srcOrd="4" destOrd="0" presId="urn:microsoft.com/office/officeart/2005/8/layout/cycle4"/>
    <dgm:cxn modelId="{CD9F6750-F8C2-4530-A63B-A2858D35B907}" type="presParOf" srcId="{28D572A0-801F-4CD6-97BB-C4F9BD7F1DC9}" destId="{5575A71A-D076-4DCB-8F24-474AECF01127}" srcOrd="1" destOrd="0" presId="urn:microsoft.com/office/officeart/2005/8/layout/cycle4"/>
    <dgm:cxn modelId="{3730A6C5-1573-49AC-B63E-FABA1D3F47A8}" type="presParOf" srcId="{5575A71A-D076-4DCB-8F24-474AECF01127}" destId="{B8DAD4A5-2D3B-4B8A-9410-B593F2E9F73E}" srcOrd="0" destOrd="0" presId="urn:microsoft.com/office/officeart/2005/8/layout/cycle4"/>
    <dgm:cxn modelId="{0DFA6803-B681-451C-92C9-8BDDB47F2BF4}" type="presParOf" srcId="{5575A71A-D076-4DCB-8F24-474AECF01127}" destId="{20D67C52-1A5E-4ECD-ADD5-64CA35175FE0}" srcOrd="1" destOrd="0" presId="urn:microsoft.com/office/officeart/2005/8/layout/cycle4"/>
    <dgm:cxn modelId="{2666CF79-3BDC-4D7A-A5A0-9290DD958F9F}" type="presParOf" srcId="{5575A71A-D076-4DCB-8F24-474AECF01127}" destId="{3744E0D8-DD52-4000-A0FB-E9AD6C14DF27}" srcOrd="2" destOrd="0" presId="urn:microsoft.com/office/officeart/2005/8/layout/cycle4"/>
    <dgm:cxn modelId="{C8B59C6D-74CF-44CF-9770-2C935772C4A4}" type="presParOf" srcId="{5575A71A-D076-4DCB-8F24-474AECF01127}" destId="{E51524AB-7E85-40C0-BE6C-E724C7153CDC}" srcOrd="3" destOrd="0" presId="urn:microsoft.com/office/officeart/2005/8/layout/cycle4"/>
    <dgm:cxn modelId="{2ED9E9AD-76DA-43A6-849F-A823C77E4653}" type="presParOf" srcId="{5575A71A-D076-4DCB-8F24-474AECF01127}" destId="{74DF4F33-3BA5-4242-B46C-F7ED3B279EB9}" srcOrd="4" destOrd="0" presId="urn:microsoft.com/office/officeart/2005/8/layout/cycle4"/>
    <dgm:cxn modelId="{FD526830-D14D-4D71-AA89-56944D6283CB}" type="presParOf" srcId="{28D572A0-801F-4CD6-97BB-C4F9BD7F1DC9}" destId="{8D3D9CF2-F274-4ADE-A6A2-A502EE0C31F8}" srcOrd="2" destOrd="0" presId="urn:microsoft.com/office/officeart/2005/8/layout/cycle4"/>
    <dgm:cxn modelId="{249854AB-0EAC-4076-A135-D317D5B6B355}" type="presParOf" srcId="{28D572A0-801F-4CD6-97BB-C4F9BD7F1DC9}" destId="{5182DAE1-A4B6-4E94-97E3-28CEB478F4E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0D7000-6EC9-47D5-B6D7-9E761E7B557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06F6AC7-3DC3-4C8C-B895-9A6D5CBF2522}">
      <dgm:prSet phldrT="[Text]" custT="1"/>
      <dgm:spPr/>
      <dgm:t>
        <a:bodyPr/>
        <a:lstStyle/>
        <a:p>
          <a:pPr rtl="0"/>
          <a:r>
            <a:rPr lang="en-US" sz="3000" b="1" noProof="0" dirty="0" smtClean="0">
              <a:solidFill>
                <a:schemeClr val="tx1"/>
              </a:solidFill>
            </a:rPr>
            <a:t>Law (text)</a:t>
          </a:r>
          <a:endParaRPr lang="en-US" sz="3000" dirty="0"/>
        </a:p>
      </dgm:t>
    </dgm:pt>
    <dgm:pt modelId="{6E33553D-458F-4786-BE8F-BAF65BACC879}" type="parTrans" cxnId="{DF7CFD30-0120-4432-8722-20C281B9D91E}">
      <dgm:prSet/>
      <dgm:spPr/>
      <dgm:t>
        <a:bodyPr/>
        <a:lstStyle/>
        <a:p>
          <a:endParaRPr lang="en-US"/>
        </a:p>
      </dgm:t>
    </dgm:pt>
    <dgm:pt modelId="{304DD23F-80CC-4399-B532-A701EF806579}" type="sibTrans" cxnId="{DF7CFD30-0120-4432-8722-20C281B9D91E}">
      <dgm:prSet/>
      <dgm:spPr/>
      <dgm:t>
        <a:bodyPr/>
        <a:lstStyle/>
        <a:p>
          <a:endParaRPr lang="en-US"/>
        </a:p>
      </dgm:t>
    </dgm:pt>
    <dgm:pt modelId="{4EF9C321-E8E2-4DFE-910F-430B05C153E8}">
      <dgm:prSet phldrT="[Text]" custT="1"/>
      <dgm:spPr/>
      <dgm:t>
        <a:bodyPr/>
        <a:lstStyle/>
        <a:p>
          <a:pPr algn="l">
            <a:spcBef>
              <a:spcPts val="600"/>
            </a:spcBef>
            <a:spcAft>
              <a:spcPts val="600"/>
            </a:spcAft>
          </a:pPr>
          <a:r>
            <a:rPr lang="en-US" sz="1500" dirty="0" smtClean="0"/>
            <a:t>Budget financial </a:t>
          </a:r>
          <a:r>
            <a:rPr lang="en-US" sz="1500" b="1" dirty="0" smtClean="0"/>
            <a:t>balance</a:t>
          </a:r>
          <a:r>
            <a:rPr lang="en-US" sz="1500" dirty="0" smtClean="0"/>
            <a:t> and the maximum permissible amount of the national </a:t>
          </a:r>
          <a:r>
            <a:rPr lang="en-US" sz="1500" b="1" dirty="0" smtClean="0"/>
            <a:t>debt</a:t>
          </a:r>
          <a:endParaRPr lang="en-US" sz="1500" dirty="0"/>
        </a:p>
      </dgm:t>
    </dgm:pt>
    <dgm:pt modelId="{2F1175BB-A704-4FA2-AE5E-5EC65CD161C2}" type="parTrans" cxnId="{34F8655B-62C1-4A37-925E-EB4C1F4156A4}">
      <dgm:prSet/>
      <dgm:spPr/>
      <dgm:t>
        <a:bodyPr/>
        <a:lstStyle/>
        <a:p>
          <a:endParaRPr lang="en-US"/>
        </a:p>
      </dgm:t>
    </dgm:pt>
    <dgm:pt modelId="{57681EF8-462D-4631-B991-857CD2A149AE}" type="sibTrans" cxnId="{34F8655B-62C1-4A37-925E-EB4C1F4156A4}">
      <dgm:prSet/>
      <dgm:spPr/>
      <dgm:t>
        <a:bodyPr/>
        <a:lstStyle/>
        <a:p>
          <a:endParaRPr lang="en-US"/>
        </a:p>
      </dgm:t>
    </dgm:pt>
    <dgm:pt modelId="{F2D3BA30-3BC0-4769-A10F-13009DB2EDE5}">
      <dgm:prSet phldrT="[Text]" custT="1"/>
      <dgm:spPr/>
      <dgm:t>
        <a:bodyPr/>
        <a:lstStyle/>
        <a:p>
          <a:pPr rtl="0"/>
          <a:r>
            <a:rPr lang="en-US" sz="2400" b="1" noProof="0" dirty="0" smtClean="0">
              <a:solidFill>
                <a:schemeClr val="tx1"/>
              </a:solidFill>
            </a:rPr>
            <a:t>Law (Annexes)</a:t>
          </a:r>
          <a:endParaRPr lang="en-US" sz="2400" dirty="0"/>
        </a:p>
      </dgm:t>
    </dgm:pt>
    <dgm:pt modelId="{CBFCCAFB-AE8A-419D-A188-0BACFA6D0800}" type="parTrans" cxnId="{3A8CDEA3-73EC-408D-A552-652DD97B5E99}">
      <dgm:prSet/>
      <dgm:spPr/>
      <dgm:t>
        <a:bodyPr/>
        <a:lstStyle/>
        <a:p>
          <a:endParaRPr lang="en-US"/>
        </a:p>
      </dgm:t>
    </dgm:pt>
    <dgm:pt modelId="{8175836F-8C3F-4644-B8FA-ADAF4D344ADB}" type="sibTrans" cxnId="{3A8CDEA3-73EC-408D-A552-652DD97B5E99}">
      <dgm:prSet/>
      <dgm:spPr/>
      <dgm:t>
        <a:bodyPr/>
        <a:lstStyle/>
        <a:p>
          <a:endParaRPr lang="en-US"/>
        </a:p>
      </dgm:t>
    </dgm:pt>
    <dgm:pt modelId="{4703CF1A-AA0A-45C2-9BE5-7CF7CDA7F62B}">
      <dgm:prSet phldrT="[Text]" custT="1"/>
      <dgm:spPr/>
      <dgm:t>
        <a:bodyPr/>
        <a:lstStyle/>
        <a:p>
          <a:pPr algn="ctr">
            <a:spcBef>
              <a:spcPct val="0"/>
            </a:spcBef>
            <a:spcAft>
              <a:spcPct val="15000"/>
            </a:spcAft>
          </a:pPr>
          <a:r>
            <a:rPr lang="lv-LV" sz="1500" b="1" dirty="0" smtClean="0">
              <a:solidFill>
                <a:srgbClr val="FF0000"/>
              </a:solidFill>
            </a:rPr>
            <a:t>14</a:t>
          </a:r>
          <a:r>
            <a:rPr lang="en-US" sz="1500" b="1" dirty="0" smtClean="0">
              <a:solidFill>
                <a:srgbClr val="FF0000"/>
              </a:solidFill>
            </a:rPr>
            <a:t> annexes, approx. </a:t>
          </a:r>
          <a:r>
            <a:rPr lang="lv-LV" sz="1500" b="1" dirty="0" smtClean="0">
              <a:solidFill>
                <a:srgbClr val="FF0000"/>
              </a:solidFill>
            </a:rPr>
            <a:t>362</a:t>
          </a:r>
          <a:r>
            <a:rPr lang="en-US" sz="1500" b="1" dirty="0" smtClean="0">
              <a:solidFill>
                <a:srgbClr val="FF0000"/>
              </a:solidFill>
            </a:rPr>
            <a:t> pages, 5</a:t>
          </a:r>
          <a:r>
            <a:rPr lang="lv-LV" sz="1500" b="1" dirty="0" smtClean="0">
              <a:solidFill>
                <a:srgbClr val="FF0000"/>
              </a:solidFill>
            </a:rPr>
            <a:t>26</a:t>
          </a:r>
          <a:r>
            <a:rPr lang="en-US" sz="1500" b="1" dirty="0" smtClean="0">
              <a:solidFill>
                <a:srgbClr val="FF0000"/>
              </a:solidFill>
            </a:rPr>
            <a:t> budget programs</a:t>
          </a:r>
          <a:endParaRPr lang="en-US" sz="1500" b="1" dirty="0">
            <a:solidFill>
              <a:srgbClr val="FF0000"/>
            </a:solidFill>
          </a:endParaRPr>
        </a:p>
      </dgm:t>
    </dgm:pt>
    <dgm:pt modelId="{48653E43-1724-4044-8C5F-213D268422FF}" type="parTrans" cxnId="{08C9DB63-CF83-4357-99C2-1852B91028DD}">
      <dgm:prSet/>
      <dgm:spPr/>
      <dgm:t>
        <a:bodyPr/>
        <a:lstStyle/>
        <a:p>
          <a:endParaRPr lang="en-US"/>
        </a:p>
      </dgm:t>
    </dgm:pt>
    <dgm:pt modelId="{DF95BFEA-8DB2-4A07-9DE0-2CB5E8D729ED}" type="sibTrans" cxnId="{08C9DB63-CF83-4357-99C2-1852B91028DD}">
      <dgm:prSet/>
      <dgm:spPr/>
      <dgm:t>
        <a:bodyPr/>
        <a:lstStyle/>
        <a:p>
          <a:endParaRPr lang="en-US"/>
        </a:p>
      </dgm:t>
    </dgm:pt>
    <dgm:pt modelId="{94E35240-53FE-4867-8165-CCCCF5CB6837}">
      <dgm:prSet phldrT="[Text]" custT="1"/>
      <dgm:spPr/>
      <dgm:t>
        <a:bodyPr/>
        <a:lstStyle/>
        <a:p>
          <a:pPr algn="l">
            <a:spcBef>
              <a:spcPts val="600"/>
            </a:spcBef>
            <a:spcAft>
              <a:spcPts val="600"/>
            </a:spcAft>
          </a:pPr>
          <a:r>
            <a:rPr lang="en-US" sz="1500" dirty="0" smtClean="0"/>
            <a:t>Summary of tax and non-tax </a:t>
          </a:r>
          <a:r>
            <a:rPr lang="en-US" sz="1500" b="1" dirty="0" smtClean="0"/>
            <a:t>revenue</a:t>
          </a:r>
          <a:r>
            <a:rPr lang="en-US" sz="1500" dirty="0" smtClean="0"/>
            <a:t> and </a:t>
          </a:r>
          <a:r>
            <a:rPr lang="en-US" sz="1500" b="1" dirty="0" smtClean="0"/>
            <a:t>expenditure</a:t>
          </a:r>
          <a:endParaRPr lang="en-US" sz="1500" b="1" dirty="0"/>
        </a:p>
      </dgm:t>
    </dgm:pt>
    <dgm:pt modelId="{64C6D3AD-779A-491D-B8A9-93D4EFFF54D1}" type="parTrans" cxnId="{189C8EB3-B908-4BC6-9F3E-8F8E348B1F3B}">
      <dgm:prSet/>
      <dgm:spPr/>
      <dgm:t>
        <a:bodyPr/>
        <a:lstStyle/>
        <a:p>
          <a:endParaRPr lang="en-US"/>
        </a:p>
      </dgm:t>
    </dgm:pt>
    <dgm:pt modelId="{91EAE707-AB0E-4682-9B73-286D7400A0FF}" type="sibTrans" cxnId="{189C8EB3-B908-4BC6-9F3E-8F8E348B1F3B}">
      <dgm:prSet/>
      <dgm:spPr/>
      <dgm:t>
        <a:bodyPr/>
        <a:lstStyle/>
        <a:p>
          <a:endParaRPr lang="en-US"/>
        </a:p>
      </dgm:t>
    </dgm:pt>
    <dgm:pt modelId="{D3493777-C5B2-41AF-BDA4-52A51A3B99D2}">
      <dgm:prSet phldrT="[Text]" custT="1"/>
      <dgm:spPr/>
      <dgm:t>
        <a:bodyPr/>
        <a:lstStyle/>
        <a:p>
          <a:r>
            <a:rPr lang="en-US" sz="2800" b="1" noProof="0" dirty="0" smtClean="0">
              <a:solidFill>
                <a:schemeClr val="tx1"/>
              </a:solidFill>
            </a:rPr>
            <a:t>Explanations</a:t>
          </a:r>
          <a:endParaRPr lang="en-US" sz="2800" dirty="0"/>
        </a:p>
      </dgm:t>
    </dgm:pt>
    <dgm:pt modelId="{0D4609CE-A819-4799-B858-66E069325DF7}" type="parTrans" cxnId="{50A195CA-D616-4DEE-B3F2-8775D0537D9B}">
      <dgm:prSet/>
      <dgm:spPr/>
      <dgm:t>
        <a:bodyPr/>
        <a:lstStyle/>
        <a:p>
          <a:endParaRPr lang="en-US"/>
        </a:p>
      </dgm:t>
    </dgm:pt>
    <dgm:pt modelId="{CB83F3C1-A57F-4A18-BDFA-E77E9C8420F7}" type="sibTrans" cxnId="{50A195CA-D616-4DEE-B3F2-8775D0537D9B}">
      <dgm:prSet/>
      <dgm:spPr/>
      <dgm:t>
        <a:bodyPr/>
        <a:lstStyle/>
        <a:p>
          <a:endParaRPr lang="en-US"/>
        </a:p>
      </dgm:t>
    </dgm:pt>
    <dgm:pt modelId="{38D623C8-E9BC-4213-A8E6-81296D0194FD}">
      <dgm:prSet phldrT="[Text]" custT="1"/>
      <dgm:spPr/>
      <dgm:t>
        <a:bodyPr/>
        <a:lstStyle/>
        <a:p>
          <a:pPr algn="ctr">
            <a:spcBef>
              <a:spcPct val="0"/>
            </a:spcBef>
            <a:spcAft>
              <a:spcPts val="1200"/>
            </a:spcAft>
          </a:pPr>
          <a:r>
            <a:rPr lang="lv-LV" sz="1500" b="1" noProof="0" dirty="0" err="1" smtClean="0">
              <a:solidFill>
                <a:srgbClr val="FF0000"/>
              </a:solidFill>
            </a:rPr>
            <a:t>Approx</a:t>
          </a:r>
          <a:r>
            <a:rPr lang="lv-LV" sz="1500" b="1" noProof="0" dirty="0" smtClean="0">
              <a:solidFill>
                <a:srgbClr val="FF0000"/>
              </a:solidFill>
            </a:rPr>
            <a:t>. 1 000 </a:t>
          </a:r>
          <a:r>
            <a:rPr lang="lv-LV" sz="1500" b="1" noProof="0" dirty="0" err="1" smtClean="0">
              <a:solidFill>
                <a:srgbClr val="FF0000"/>
              </a:solidFill>
            </a:rPr>
            <a:t>pages</a:t>
          </a:r>
          <a:endParaRPr lang="en-US" sz="1500" b="1" noProof="0" dirty="0">
            <a:solidFill>
              <a:srgbClr val="FF0000"/>
            </a:solidFill>
          </a:endParaRPr>
        </a:p>
      </dgm:t>
    </dgm:pt>
    <dgm:pt modelId="{1F1B4380-9E84-460F-B12A-AEE19802743C}" type="parTrans" cxnId="{ECFFB2C5-C3B1-4455-8238-CD09570CAF8F}">
      <dgm:prSet/>
      <dgm:spPr/>
      <dgm:t>
        <a:bodyPr/>
        <a:lstStyle/>
        <a:p>
          <a:endParaRPr lang="en-US"/>
        </a:p>
      </dgm:t>
    </dgm:pt>
    <dgm:pt modelId="{5D364213-5862-482C-9473-6D1F633CA8B2}" type="sibTrans" cxnId="{ECFFB2C5-C3B1-4455-8238-CD09570CAF8F}">
      <dgm:prSet/>
      <dgm:spPr/>
      <dgm:t>
        <a:bodyPr/>
        <a:lstStyle/>
        <a:p>
          <a:endParaRPr lang="en-US"/>
        </a:p>
      </dgm:t>
    </dgm:pt>
    <dgm:pt modelId="{A39A891D-1B26-4669-9710-58ADA75F9B22}">
      <dgm:prSet phldrT="[Text]" custT="1"/>
      <dgm:spPr/>
      <dgm:t>
        <a:bodyPr/>
        <a:lstStyle/>
        <a:p>
          <a:pPr algn="l">
            <a:spcBef>
              <a:spcPts val="1200"/>
            </a:spcBef>
            <a:spcAft>
              <a:spcPts val="300"/>
            </a:spcAft>
          </a:pPr>
          <a:r>
            <a:rPr lang="en-US" sz="1500" noProof="0" dirty="0" smtClean="0"/>
            <a:t>Information concerning the </a:t>
          </a:r>
          <a:r>
            <a:rPr lang="en-US" sz="1500" b="1" noProof="0" dirty="0" smtClean="0"/>
            <a:t>economic situation </a:t>
          </a:r>
          <a:r>
            <a:rPr lang="en-US" sz="1500" noProof="0" dirty="0" smtClean="0"/>
            <a:t>and a description of the </a:t>
          </a:r>
          <a:r>
            <a:rPr lang="en-US" sz="1500" b="1" noProof="0" dirty="0" smtClean="0"/>
            <a:t>macroeconomic strategy</a:t>
          </a:r>
          <a:endParaRPr lang="en-US" sz="1500" b="1" noProof="0" dirty="0"/>
        </a:p>
      </dgm:t>
    </dgm:pt>
    <dgm:pt modelId="{0343BCED-B0B9-47C8-AD75-F0E0B3EA712C}" type="parTrans" cxnId="{921C0175-3F90-4E44-8790-C5168A16500B}">
      <dgm:prSet/>
      <dgm:spPr/>
      <dgm:t>
        <a:bodyPr/>
        <a:lstStyle/>
        <a:p>
          <a:endParaRPr lang="en-US"/>
        </a:p>
      </dgm:t>
    </dgm:pt>
    <dgm:pt modelId="{6B80FC6D-48DD-462F-BF4F-E0F21238E24A}" type="sibTrans" cxnId="{921C0175-3F90-4E44-8790-C5168A16500B}">
      <dgm:prSet/>
      <dgm:spPr/>
      <dgm:t>
        <a:bodyPr/>
        <a:lstStyle/>
        <a:p>
          <a:endParaRPr lang="en-US"/>
        </a:p>
      </dgm:t>
    </dgm:pt>
    <dgm:pt modelId="{4A5A6541-2DA5-4925-90FB-469CEAD38D91}">
      <dgm:prSet phldrT="[Text]" custT="1"/>
      <dgm:spPr/>
      <dgm:t>
        <a:bodyPr/>
        <a:lstStyle/>
        <a:p>
          <a:pPr algn="l">
            <a:spcBef>
              <a:spcPts val="600"/>
            </a:spcBef>
            <a:spcAft>
              <a:spcPts val="600"/>
            </a:spcAft>
          </a:pPr>
          <a:r>
            <a:rPr lang="en-US" sz="1500" b="1" dirty="0" smtClean="0"/>
            <a:t>GDP</a:t>
          </a:r>
          <a:r>
            <a:rPr lang="en-US" sz="1500" dirty="0" smtClean="0"/>
            <a:t> forecasts</a:t>
          </a:r>
          <a:endParaRPr lang="en-US" sz="1500" dirty="0"/>
        </a:p>
      </dgm:t>
    </dgm:pt>
    <dgm:pt modelId="{09E0545C-8BC1-4B1D-86FC-726A606EC95D}" type="parTrans" cxnId="{3AC76989-290D-4085-8423-34074078D8F4}">
      <dgm:prSet/>
      <dgm:spPr/>
      <dgm:t>
        <a:bodyPr/>
        <a:lstStyle/>
        <a:p>
          <a:endParaRPr lang="en-US"/>
        </a:p>
      </dgm:t>
    </dgm:pt>
    <dgm:pt modelId="{58484B7E-00E7-494B-822A-C293F4095FC8}" type="sibTrans" cxnId="{3AC76989-290D-4085-8423-34074078D8F4}">
      <dgm:prSet/>
      <dgm:spPr/>
      <dgm:t>
        <a:bodyPr/>
        <a:lstStyle/>
        <a:p>
          <a:endParaRPr lang="en-US"/>
        </a:p>
      </dgm:t>
    </dgm:pt>
    <dgm:pt modelId="{B3810F8E-974C-4563-906D-C2BBF2D6442D}">
      <dgm:prSet custT="1"/>
      <dgm:spPr/>
      <dgm:t>
        <a:bodyPr/>
        <a:lstStyle/>
        <a:p>
          <a:pPr algn="l">
            <a:spcBef>
              <a:spcPts val="600"/>
            </a:spcBef>
            <a:spcAft>
              <a:spcPts val="600"/>
            </a:spcAft>
          </a:pPr>
          <a:r>
            <a:rPr lang="en-US" sz="1500" dirty="0" smtClean="0"/>
            <a:t>Provisions to be attached to all or individual </a:t>
          </a:r>
          <a:r>
            <a:rPr lang="en-US" sz="1500" b="1" dirty="0" smtClean="0"/>
            <a:t>appropriations</a:t>
          </a:r>
          <a:endParaRPr lang="en-US" sz="1500" b="1" dirty="0"/>
        </a:p>
      </dgm:t>
    </dgm:pt>
    <dgm:pt modelId="{81A310DA-DACF-4163-94C6-04BF5E8A98A6}" type="parTrans" cxnId="{A6003410-1856-47A8-AF1E-905F4FB119AA}">
      <dgm:prSet/>
      <dgm:spPr/>
      <dgm:t>
        <a:bodyPr/>
        <a:lstStyle/>
        <a:p>
          <a:endParaRPr lang="en-US"/>
        </a:p>
      </dgm:t>
    </dgm:pt>
    <dgm:pt modelId="{DB43622B-65EA-460E-9DA8-1F09509B8CE0}" type="sibTrans" cxnId="{A6003410-1856-47A8-AF1E-905F4FB119AA}">
      <dgm:prSet/>
      <dgm:spPr/>
      <dgm:t>
        <a:bodyPr/>
        <a:lstStyle/>
        <a:p>
          <a:endParaRPr lang="en-US"/>
        </a:p>
      </dgm:t>
    </dgm:pt>
    <dgm:pt modelId="{1342CC69-25E4-4BF6-BCF5-0E7964684987}">
      <dgm:prSet custT="1"/>
      <dgm:spPr/>
      <dgm:t>
        <a:bodyPr/>
        <a:lstStyle/>
        <a:p>
          <a:pPr algn="l">
            <a:spcBef>
              <a:spcPts val="600"/>
            </a:spcBef>
            <a:spcAft>
              <a:spcPts val="600"/>
            </a:spcAft>
          </a:pPr>
          <a:r>
            <a:rPr lang="en-US" sz="1500" b="1" dirty="0" smtClean="0"/>
            <a:t>Specific rights and duties </a:t>
          </a:r>
          <a:r>
            <a:rPr lang="en-US" sz="1500" dirty="0" smtClean="0"/>
            <a:t>for particular budget institutions</a:t>
          </a:r>
          <a:endParaRPr lang="en-US" sz="1500" dirty="0"/>
        </a:p>
      </dgm:t>
    </dgm:pt>
    <dgm:pt modelId="{03BE1086-CC3C-4EA3-8102-52EB1D36EBA5}" type="parTrans" cxnId="{15C341D8-CB73-4D4E-A6B8-46B9970917DE}">
      <dgm:prSet/>
      <dgm:spPr/>
      <dgm:t>
        <a:bodyPr/>
        <a:lstStyle/>
        <a:p>
          <a:endParaRPr lang="en-US"/>
        </a:p>
      </dgm:t>
    </dgm:pt>
    <dgm:pt modelId="{BFE8C4D0-AD5E-49AA-BF66-10D15AD7B803}" type="sibTrans" cxnId="{15C341D8-CB73-4D4E-A6B8-46B9970917DE}">
      <dgm:prSet/>
      <dgm:spPr/>
      <dgm:t>
        <a:bodyPr/>
        <a:lstStyle/>
        <a:p>
          <a:endParaRPr lang="en-US"/>
        </a:p>
      </dgm:t>
    </dgm:pt>
    <dgm:pt modelId="{7FF0671C-9350-49CA-A0CB-915639E1258D}">
      <dgm:prSet custT="1"/>
      <dgm:spPr/>
      <dgm:t>
        <a:bodyPr/>
        <a:lstStyle/>
        <a:p>
          <a:pPr algn="l">
            <a:spcBef>
              <a:spcPts val="600"/>
            </a:spcBef>
            <a:spcAft>
              <a:spcPts val="600"/>
            </a:spcAft>
          </a:pPr>
          <a:r>
            <a:rPr lang="en-US" sz="1500" dirty="0" smtClean="0"/>
            <a:t>Provisions for </a:t>
          </a:r>
          <a:r>
            <a:rPr lang="en-US" sz="1500" b="1" dirty="0" smtClean="0"/>
            <a:t>social insurance budget </a:t>
          </a:r>
          <a:r>
            <a:rPr lang="en-US" sz="1500" dirty="0" smtClean="0"/>
            <a:t>revenue distributions</a:t>
          </a:r>
          <a:endParaRPr lang="en-US" sz="1500" dirty="0"/>
        </a:p>
      </dgm:t>
    </dgm:pt>
    <dgm:pt modelId="{DC821C1F-4B65-457E-BE0F-189D0E4E4A1E}" type="parTrans" cxnId="{7AAAD064-B6EC-463A-8390-834C0F5AB431}">
      <dgm:prSet/>
      <dgm:spPr/>
      <dgm:t>
        <a:bodyPr/>
        <a:lstStyle/>
        <a:p>
          <a:endParaRPr lang="en-US"/>
        </a:p>
      </dgm:t>
    </dgm:pt>
    <dgm:pt modelId="{0B907BAE-82FF-4C9B-B112-9168E8F77E8C}" type="sibTrans" cxnId="{7AAAD064-B6EC-463A-8390-834C0F5AB431}">
      <dgm:prSet/>
      <dgm:spPr/>
      <dgm:t>
        <a:bodyPr/>
        <a:lstStyle/>
        <a:p>
          <a:endParaRPr lang="en-US"/>
        </a:p>
      </dgm:t>
    </dgm:pt>
    <dgm:pt modelId="{A5A45AF9-6841-4AA3-9208-DB6FEA79C050}">
      <dgm:prSet custT="1"/>
      <dgm:spPr/>
      <dgm:t>
        <a:bodyPr/>
        <a:lstStyle/>
        <a:p>
          <a:pPr algn="l">
            <a:spcBef>
              <a:spcPts val="600"/>
            </a:spcBef>
            <a:spcAft>
              <a:spcPts val="600"/>
            </a:spcAft>
          </a:pPr>
          <a:r>
            <a:rPr lang="en-US" sz="1500" b="1" dirty="0" smtClean="0"/>
            <a:t>Other</a:t>
          </a:r>
          <a:r>
            <a:rPr lang="en-US" sz="1500" dirty="0" smtClean="0"/>
            <a:t> specific regulations for particular year</a:t>
          </a:r>
          <a:endParaRPr lang="en-US" sz="1500" dirty="0"/>
        </a:p>
      </dgm:t>
    </dgm:pt>
    <dgm:pt modelId="{AAF54665-2B59-4708-9583-649A21CD9427}" type="parTrans" cxnId="{901F66E1-2EC6-49B9-B1F0-0D19697B9ED0}">
      <dgm:prSet/>
      <dgm:spPr/>
      <dgm:t>
        <a:bodyPr/>
        <a:lstStyle/>
        <a:p>
          <a:endParaRPr lang="en-US"/>
        </a:p>
      </dgm:t>
    </dgm:pt>
    <dgm:pt modelId="{112703B3-2973-47F0-87A5-0921DF180111}" type="sibTrans" cxnId="{901F66E1-2EC6-49B9-B1F0-0D19697B9ED0}">
      <dgm:prSet/>
      <dgm:spPr/>
      <dgm:t>
        <a:bodyPr/>
        <a:lstStyle/>
        <a:p>
          <a:endParaRPr lang="en-US"/>
        </a:p>
      </dgm:t>
    </dgm:pt>
    <dgm:pt modelId="{DCE24F0E-3A0B-4468-87E8-39D8E2504C17}">
      <dgm:prSet phldrT="[Text]" custT="1"/>
      <dgm:spPr/>
      <dgm:t>
        <a:bodyPr/>
        <a:lstStyle/>
        <a:p>
          <a:pPr algn="ctr">
            <a:spcBef>
              <a:spcPts val="300"/>
            </a:spcBef>
            <a:spcAft>
              <a:spcPct val="15000"/>
            </a:spcAft>
          </a:pPr>
          <a:r>
            <a:rPr lang="lv-LV" sz="1500" b="1" dirty="0" smtClean="0">
              <a:solidFill>
                <a:srgbClr val="FF0000"/>
              </a:solidFill>
            </a:rPr>
            <a:t>A</a:t>
          </a:r>
          <a:r>
            <a:rPr lang="en-US" sz="1500" b="1" dirty="0" err="1" smtClean="0">
              <a:solidFill>
                <a:srgbClr val="FF0000"/>
              </a:solidFill>
            </a:rPr>
            <a:t>pprox</a:t>
          </a:r>
          <a:r>
            <a:rPr lang="en-US" sz="1500" b="1" dirty="0" smtClean="0">
              <a:solidFill>
                <a:srgbClr val="FF0000"/>
              </a:solidFill>
            </a:rPr>
            <a:t>. </a:t>
          </a:r>
          <a:r>
            <a:rPr lang="lv-LV" sz="1500" b="1" dirty="0" smtClean="0">
              <a:solidFill>
                <a:srgbClr val="FF0000"/>
              </a:solidFill>
            </a:rPr>
            <a:t>17</a:t>
          </a:r>
          <a:r>
            <a:rPr lang="en-US" sz="1500" b="1" dirty="0" smtClean="0">
              <a:solidFill>
                <a:srgbClr val="FF0000"/>
              </a:solidFill>
            </a:rPr>
            <a:t> pages,</a:t>
          </a:r>
          <a:r>
            <a:rPr lang="lv-LV" sz="1500" b="1" dirty="0" smtClean="0">
              <a:solidFill>
                <a:srgbClr val="FF0000"/>
              </a:solidFill>
            </a:rPr>
            <a:t>69</a:t>
          </a:r>
          <a:r>
            <a:rPr lang="en-US" sz="1500" b="1" dirty="0" smtClean="0">
              <a:solidFill>
                <a:srgbClr val="FF0000"/>
              </a:solidFill>
            </a:rPr>
            <a:t> Articles</a:t>
          </a:r>
          <a:endParaRPr lang="en-US" sz="1500" b="1" dirty="0">
            <a:solidFill>
              <a:srgbClr val="FF0000"/>
            </a:solidFill>
          </a:endParaRPr>
        </a:p>
      </dgm:t>
    </dgm:pt>
    <dgm:pt modelId="{2F86CC4D-FEA4-4942-AC78-AF4C3A684C5A}" type="parTrans" cxnId="{2DE21453-7577-426F-AB3F-683E16A813BE}">
      <dgm:prSet/>
      <dgm:spPr/>
      <dgm:t>
        <a:bodyPr/>
        <a:lstStyle/>
        <a:p>
          <a:endParaRPr lang="en-US"/>
        </a:p>
      </dgm:t>
    </dgm:pt>
    <dgm:pt modelId="{EC7C9654-B00A-41E8-9E5F-B35427DC58A0}" type="sibTrans" cxnId="{2DE21453-7577-426F-AB3F-683E16A813BE}">
      <dgm:prSet/>
      <dgm:spPr/>
      <dgm:t>
        <a:bodyPr/>
        <a:lstStyle/>
        <a:p>
          <a:endParaRPr lang="en-US"/>
        </a:p>
      </dgm:t>
    </dgm:pt>
    <dgm:pt modelId="{64205B89-5472-46DC-9931-E46BE44B4A02}">
      <dgm:prSet custT="1"/>
      <dgm:spPr/>
      <dgm:t>
        <a:bodyPr/>
        <a:lstStyle/>
        <a:p>
          <a:pPr algn="ctr">
            <a:spcBef>
              <a:spcPct val="0"/>
            </a:spcBef>
            <a:spcAft>
              <a:spcPct val="15000"/>
            </a:spcAft>
          </a:pPr>
          <a:endParaRPr lang="en-US" sz="1500" b="1" dirty="0">
            <a:solidFill>
              <a:srgbClr val="FF0000"/>
            </a:solidFill>
          </a:endParaRPr>
        </a:p>
      </dgm:t>
    </dgm:pt>
    <dgm:pt modelId="{72FA2A9C-B33D-4574-B0B4-14C851A88938}" type="parTrans" cxnId="{0258EBAC-0F2A-4AE2-81E9-9C3EE5BEE3DB}">
      <dgm:prSet/>
      <dgm:spPr/>
      <dgm:t>
        <a:bodyPr/>
        <a:lstStyle/>
        <a:p>
          <a:endParaRPr lang="en-US"/>
        </a:p>
      </dgm:t>
    </dgm:pt>
    <dgm:pt modelId="{AB0C698B-7176-4A64-AAF2-ED18E23348D0}" type="sibTrans" cxnId="{0258EBAC-0F2A-4AE2-81E9-9C3EE5BEE3DB}">
      <dgm:prSet/>
      <dgm:spPr/>
      <dgm:t>
        <a:bodyPr/>
        <a:lstStyle/>
        <a:p>
          <a:endParaRPr lang="en-US"/>
        </a:p>
      </dgm:t>
    </dgm:pt>
    <dgm:pt modelId="{75D7D515-1D2C-4731-A9F8-28B6D1CB962A}">
      <dgm:prSet phldrT="[Text]" custT="1"/>
      <dgm:spPr/>
      <dgm:t>
        <a:bodyPr/>
        <a:lstStyle/>
        <a:p>
          <a:pPr algn="l">
            <a:spcBef>
              <a:spcPts val="600"/>
            </a:spcBef>
            <a:spcAft>
              <a:spcPts val="600"/>
            </a:spcAft>
          </a:pPr>
          <a:r>
            <a:rPr lang="en-US" sz="1500" dirty="0" smtClean="0">
              <a:solidFill>
                <a:schemeClr val="tx1"/>
              </a:solidFill>
            </a:rPr>
            <a:t>Expenditures </a:t>
          </a:r>
          <a:r>
            <a:rPr lang="en-US" sz="1500" b="1" dirty="0" smtClean="0">
              <a:solidFill>
                <a:schemeClr val="tx1"/>
              </a:solidFill>
            </a:rPr>
            <a:t>(appropriations)</a:t>
          </a:r>
          <a:r>
            <a:rPr lang="en-US" sz="1500" dirty="0" smtClean="0">
              <a:solidFill>
                <a:schemeClr val="tx1"/>
              </a:solidFill>
            </a:rPr>
            <a:t> detailed by budget programs and economic classification codes</a:t>
          </a:r>
          <a:endParaRPr lang="en-US" sz="1500" dirty="0">
            <a:solidFill>
              <a:schemeClr val="tx1"/>
            </a:solidFill>
          </a:endParaRPr>
        </a:p>
      </dgm:t>
    </dgm:pt>
    <dgm:pt modelId="{1EFC8B0D-A126-45AF-8118-A7AD4925EF75}" type="parTrans" cxnId="{4A3F9395-499A-483A-BE9C-5E8CD43AE80C}">
      <dgm:prSet/>
      <dgm:spPr/>
      <dgm:t>
        <a:bodyPr/>
        <a:lstStyle/>
        <a:p>
          <a:endParaRPr lang="en-US"/>
        </a:p>
      </dgm:t>
    </dgm:pt>
    <dgm:pt modelId="{CADD6104-E175-43DB-BE99-D39AB2461BFC}" type="sibTrans" cxnId="{4A3F9395-499A-483A-BE9C-5E8CD43AE80C}">
      <dgm:prSet/>
      <dgm:spPr/>
      <dgm:t>
        <a:bodyPr/>
        <a:lstStyle/>
        <a:p>
          <a:endParaRPr lang="en-US"/>
        </a:p>
      </dgm:t>
    </dgm:pt>
    <dgm:pt modelId="{13AD056B-7F14-4B32-9CA7-FEB0C307AB6A}">
      <dgm:prSet custT="1"/>
      <dgm:spPr/>
      <dgm:t>
        <a:bodyPr/>
        <a:lstStyle/>
        <a:p>
          <a:pPr>
            <a:spcBef>
              <a:spcPts val="600"/>
            </a:spcBef>
            <a:spcAft>
              <a:spcPts val="600"/>
            </a:spcAft>
          </a:pPr>
          <a:r>
            <a:rPr lang="en-US" sz="1500" dirty="0" smtClean="0"/>
            <a:t>Dotation to </a:t>
          </a:r>
          <a:r>
            <a:rPr lang="en-US" sz="1500" b="1" dirty="0" smtClean="0"/>
            <a:t>local municipalities</a:t>
          </a:r>
          <a:endParaRPr lang="en-US" sz="1500" b="1" dirty="0"/>
        </a:p>
      </dgm:t>
    </dgm:pt>
    <dgm:pt modelId="{D42574B2-3115-45C3-B1B4-61ACCFF4A12F}" type="parTrans" cxnId="{1231C062-601C-4140-83EF-211425747A13}">
      <dgm:prSet/>
      <dgm:spPr/>
      <dgm:t>
        <a:bodyPr/>
        <a:lstStyle/>
        <a:p>
          <a:endParaRPr lang="en-US"/>
        </a:p>
      </dgm:t>
    </dgm:pt>
    <dgm:pt modelId="{5E392C7D-6BF9-4B6B-8E5B-34EF137A2304}" type="sibTrans" cxnId="{1231C062-601C-4140-83EF-211425747A13}">
      <dgm:prSet/>
      <dgm:spPr/>
      <dgm:t>
        <a:bodyPr/>
        <a:lstStyle/>
        <a:p>
          <a:endParaRPr lang="en-US"/>
        </a:p>
      </dgm:t>
    </dgm:pt>
    <dgm:pt modelId="{DC3F2D17-6873-4116-82C6-17BDE26D9CC0}">
      <dgm:prSet custT="1"/>
      <dgm:spPr/>
      <dgm:t>
        <a:bodyPr/>
        <a:lstStyle/>
        <a:p>
          <a:pPr>
            <a:spcBef>
              <a:spcPts val="600"/>
            </a:spcBef>
            <a:spcAft>
              <a:spcPts val="600"/>
            </a:spcAft>
          </a:pPr>
          <a:r>
            <a:rPr lang="en-US" sz="1500" dirty="0" smtClean="0"/>
            <a:t>Maximum permissible amount of </a:t>
          </a:r>
          <a:r>
            <a:rPr lang="en-US" sz="1500" b="1" dirty="0" smtClean="0"/>
            <a:t>state guarantees</a:t>
          </a:r>
          <a:endParaRPr lang="en-US" sz="1500" b="1" dirty="0"/>
        </a:p>
      </dgm:t>
    </dgm:pt>
    <dgm:pt modelId="{5E346F71-7DFD-47DE-9F96-96E6F9DC13DD}" type="parTrans" cxnId="{6E018417-F582-42C8-AE05-952E8C131F4D}">
      <dgm:prSet/>
      <dgm:spPr/>
      <dgm:t>
        <a:bodyPr/>
        <a:lstStyle/>
        <a:p>
          <a:endParaRPr lang="en-US"/>
        </a:p>
      </dgm:t>
    </dgm:pt>
    <dgm:pt modelId="{6FE5E369-9F7C-48FE-A9B6-F6BFEAA1850E}" type="sibTrans" cxnId="{6E018417-F582-42C8-AE05-952E8C131F4D}">
      <dgm:prSet/>
      <dgm:spPr/>
      <dgm:t>
        <a:bodyPr/>
        <a:lstStyle/>
        <a:p>
          <a:endParaRPr lang="en-US"/>
        </a:p>
      </dgm:t>
    </dgm:pt>
    <dgm:pt modelId="{8AB489EB-EC3C-4FF4-BD6D-F2F913BA242C}">
      <dgm:prSet custT="1"/>
      <dgm:spPr/>
      <dgm:t>
        <a:bodyPr/>
        <a:lstStyle/>
        <a:p>
          <a:pPr>
            <a:spcBef>
              <a:spcPts val="600"/>
            </a:spcBef>
            <a:spcAft>
              <a:spcPts val="600"/>
            </a:spcAft>
          </a:pPr>
          <a:r>
            <a:rPr lang="en-US" sz="1500" dirty="0" smtClean="0"/>
            <a:t>Central government budget </a:t>
          </a:r>
          <a:r>
            <a:rPr lang="en-US" sz="1500" b="1" dirty="0" smtClean="0"/>
            <a:t>long term liabilities</a:t>
          </a:r>
          <a:endParaRPr lang="en-US" sz="1500" b="1" dirty="0"/>
        </a:p>
      </dgm:t>
    </dgm:pt>
    <dgm:pt modelId="{39896C88-8600-4A8E-8E3D-604433BBA98E}" type="parTrans" cxnId="{F0EDF1C2-B9CB-427C-A296-20973257C8CB}">
      <dgm:prSet/>
      <dgm:spPr/>
      <dgm:t>
        <a:bodyPr/>
        <a:lstStyle/>
        <a:p>
          <a:endParaRPr lang="en-US"/>
        </a:p>
      </dgm:t>
    </dgm:pt>
    <dgm:pt modelId="{66BEE6F8-BADD-445B-B3AD-BC485DC03DC7}" type="sibTrans" cxnId="{F0EDF1C2-B9CB-427C-A296-20973257C8CB}">
      <dgm:prSet/>
      <dgm:spPr/>
      <dgm:t>
        <a:bodyPr/>
        <a:lstStyle/>
        <a:p>
          <a:endParaRPr lang="en-US"/>
        </a:p>
      </dgm:t>
    </dgm:pt>
    <dgm:pt modelId="{24DFBDC0-C055-4733-8E34-BDFA4C344945}">
      <dgm:prSet phldrT="[Text]" custT="1"/>
      <dgm:spPr/>
      <dgm:t>
        <a:bodyPr/>
        <a:lstStyle/>
        <a:p>
          <a:pPr algn="l">
            <a:spcBef>
              <a:spcPct val="0"/>
            </a:spcBef>
            <a:spcAft>
              <a:spcPts val="300"/>
            </a:spcAft>
          </a:pPr>
          <a:r>
            <a:rPr lang="en-US" sz="1500" b="1" noProof="0" dirty="0" smtClean="0"/>
            <a:t>Revenues analysis</a:t>
          </a:r>
          <a:endParaRPr lang="en-US" sz="1500" b="1" noProof="0" dirty="0"/>
        </a:p>
      </dgm:t>
    </dgm:pt>
    <dgm:pt modelId="{B36A107B-CDFB-4BD2-9498-CE171273D970}" type="parTrans" cxnId="{58BFA195-5C07-4DD7-9A7F-89EEA142865F}">
      <dgm:prSet/>
      <dgm:spPr/>
      <dgm:t>
        <a:bodyPr/>
        <a:lstStyle/>
        <a:p>
          <a:endParaRPr lang="en-US"/>
        </a:p>
      </dgm:t>
    </dgm:pt>
    <dgm:pt modelId="{F21F68A2-19D0-43C0-96EE-4F916CFBE9D5}" type="sibTrans" cxnId="{58BFA195-5C07-4DD7-9A7F-89EEA142865F}">
      <dgm:prSet/>
      <dgm:spPr/>
      <dgm:t>
        <a:bodyPr/>
        <a:lstStyle/>
        <a:p>
          <a:endParaRPr lang="en-US"/>
        </a:p>
      </dgm:t>
    </dgm:pt>
    <dgm:pt modelId="{A230B8F1-319A-4ED9-ABF6-7EF0785BDAEA}">
      <dgm:prSet custT="1"/>
      <dgm:spPr/>
      <dgm:t>
        <a:bodyPr/>
        <a:lstStyle/>
        <a:p>
          <a:pPr>
            <a:spcBef>
              <a:spcPct val="0"/>
            </a:spcBef>
            <a:spcAft>
              <a:spcPts val="300"/>
            </a:spcAft>
          </a:pPr>
          <a:r>
            <a:rPr lang="en-US" sz="1500" b="1" noProof="0" dirty="0" smtClean="0">
              <a:solidFill>
                <a:schemeClr val="tx1"/>
              </a:solidFill>
            </a:rPr>
            <a:t>Explanations</a:t>
          </a:r>
          <a:r>
            <a:rPr lang="en-US" sz="1500" noProof="0" dirty="0" smtClean="0">
              <a:solidFill>
                <a:schemeClr val="tx1"/>
              </a:solidFill>
            </a:rPr>
            <a:t> on expenditures and </a:t>
          </a:r>
          <a:r>
            <a:rPr lang="en-US" sz="1500" b="1" noProof="0" dirty="0" smtClean="0">
              <a:solidFill>
                <a:schemeClr val="tx1"/>
              </a:solidFill>
            </a:rPr>
            <a:t>new measures</a:t>
          </a:r>
          <a:endParaRPr lang="en-US" sz="1500" b="1" noProof="0" dirty="0">
            <a:solidFill>
              <a:schemeClr val="tx1"/>
            </a:solidFill>
          </a:endParaRPr>
        </a:p>
      </dgm:t>
    </dgm:pt>
    <dgm:pt modelId="{A79F1859-4D91-4BE5-BB9B-2818C883CF14}" type="parTrans" cxnId="{01FF4D34-1C0D-4F21-BEE1-41D6ABD1845C}">
      <dgm:prSet/>
      <dgm:spPr/>
      <dgm:t>
        <a:bodyPr/>
        <a:lstStyle/>
        <a:p>
          <a:endParaRPr lang="en-US"/>
        </a:p>
      </dgm:t>
    </dgm:pt>
    <dgm:pt modelId="{8409C0E0-D71B-4D86-9B79-E4A812409385}" type="sibTrans" cxnId="{01FF4D34-1C0D-4F21-BEE1-41D6ABD1845C}">
      <dgm:prSet/>
      <dgm:spPr/>
      <dgm:t>
        <a:bodyPr/>
        <a:lstStyle/>
        <a:p>
          <a:endParaRPr lang="en-US"/>
        </a:p>
      </dgm:t>
    </dgm:pt>
    <dgm:pt modelId="{EC809ECB-F733-40C3-AAEA-35CF47DA8EE9}">
      <dgm:prSet custT="1"/>
      <dgm:spPr/>
      <dgm:t>
        <a:bodyPr/>
        <a:lstStyle/>
        <a:p>
          <a:pPr>
            <a:spcBef>
              <a:spcPct val="0"/>
            </a:spcBef>
            <a:spcAft>
              <a:spcPts val="300"/>
            </a:spcAft>
          </a:pPr>
          <a:r>
            <a:rPr lang="en-US" sz="1500" noProof="0" dirty="0" smtClean="0">
              <a:solidFill>
                <a:schemeClr val="tx1"/>
              </a:solidFill>
            </a:rPr>
            <a:t>Results and </a:t>
          </a:r>
          <a:r>
            <a:rPr lang="en-US" sz="1500" b="1" noProof="0" dirty="0" smtClean="0">
              <a:solidFill>
                <a:schemeClr val="tx1"/>
              </a:solidFill>
            </a:rPr>
            <a:t>performance indicators</a:t>
          </a:r>
          <a:r>
            <a:rPr lang="en-US" sz="1500" noProof="0" dirty="0" smtClean="0">
              <a:solidFill>
                <a:schemeClr val="tx1"/>
              </a:solidFill>
            </a:rPr>
            <a:t> of budget programs</a:t>
          </a:r>
          <a:endParaRPr lang="en-US" sz="1500" noProof="0" dirty="0">
            <a:solidFill>
              <a:schemeClr val="tx1"/>
            </a:solidFill>
          </a:endParaRPr>
        </a:p>
      </dgm:t>
    </dgm:pt>
    <dgm:pt modelId="{09682B8F-1723-400F-8AD3-CCE1E0B6DDA0}" type="parTrans" cxnId="{236F257F-AC80-4404-B0F4-6B9FD8B25AB6}">
      <dgm:prSet/>
      <dgm:spPr/>
      <dgm:t>
        <a:bodyPr/>
        <a:lstStyle/>
        <a:p>
          <a:endParaRPr lang="en-US"/>
        </a:p>
      </dgm:t>
    </dgm:pt>
    <dgm:pt modelId="{07A1F40B-2F99-4512-A2BF-5F3F2C39BDAF}" type="sibTrans" cxnId="{236F257F-AC80-4404-B0F4-6B9FD8B25AB6}">
      <dgm:prSet/>
      <dgm:spPr/>
      <dgm:t>
        <a:bodyPr/>
        <a:lstStyle/>
        <a:p>
          <a:endParaRPr lang="en-US"/>
        </a:p>
      </dgm:t>
    </dgm:pt>
    <dgm:pt modelId="{0B7339D0-94FD-4AE6-A802-D16AEF325B52}">
      <dgm:prSet custT="1"/>
      <dgm:spPr/>
      <dgm:t>
        <a:bodyPr/>
        <a:lstStyle/>
        <a:p>
          <a:pPr>
            <a:spcBef>
              <a:spcPct val="0"/>
            </a:spcBef>
            <a:spcAft>
              <a:spcPts val="300"/>
            </a:spcAft>
          </a:pPr>
          <a:r>
            <a:rPr lang="en-US" sz="1500" noProof="0" dirty="0" smtClean="0">
              <a:solidFill>
                <a:schemeClr val="tx1"/>
              </a:solidFill>
            </a:rPr>
            <a:t>Summary of budget </a:t>
          </a:r>
          <a:r>
            <a:rPr lang="en-US" sz="1500" b="1" noProof="0" dirty="0" smtClean="0">
              <a:solidFill>
                <a:schemeClr val="tx1"/>
              </a:solidFill>
            </a:rPr>
            <a:t>expenditure by administrative and functional classification</a:t>
          </a:r>
          <a:endParaRPr lang="en-US" sz="1500" b="1" noProof="0" dirty="0">
            <a:solidFill>
              <a:schemeClr val="tx1"/>
            </a:solidFill>
          </a:endParaRPr>
        </a:p>
      </dgm:t>
    </dgm:pt>
    <dgm:pt modelId="{27375128-FA4E-4103-AA90-43012AC66F3C}" type="parTrans" cxnId="{103ACF16-0090-4F6A-A048-5864A154E03F}">
      <dgm:prSet/>
      <dgm:spPr/>
      <dgm:t>
        <a:bodyPr/>
        <a:lstStyle/>
        <a:p>
          <a:endParaRPr lang="en-US"/>
        </a:p>
      </dgm:t>
    </dgm:pt>
    <dgm:pt modelId="{6D156C75-7298-4136-9716-FE264596EBFD}" type="sibTrans" cxnId="{103ACF16-0090-4F6A-A048-5864A154E03F}">
      <dgm:prSet/>
      <dgm:spPr/>
      <dgm:t>
        <a:bodyPr/>
        <a:lstStyle/>
        <a:p>
          <a:endParaRPr lang="en-US"/>
        </a:p>
      </dgm:t>
    </dgm:pt>
    <dgm:pt modelId="{7F18E018-0CE2-4C96-A23F-FDCB6FF39186}">
      <dgm:prSet custT="1"/>
      <dgm:spPr/>
      <dgm:t>
        <a:bodyPr/>
        <a:lstStyle/>
        <a:p>
          <a:pPr>
            <a:spcBef>
              <a:spcPct val="0"/>
            </a:spcBef>
            <a:spcAft>
              <a:spcPts val="300"/>
            </a:spcAft>
          </a:pPr>
          <a:r>
            <a:rPr lang="en-US" sz="1500" noProof="0" dirty="0" smtClean="0"/>
            <a:t>Information about </a:t>
          </a:r>
          <a:r>
            <a:rPr lang="en-US" sz="1500" b="1" noProof="0" dirty="0" smtClean="0"/>
            <a:t>investment projects</a:t>
          </a:r>
          <a:endParaRPr lang="en-US" sz="1500" b="1" noProof="0" dirty="0"/>
        </a:p>
      </dgm:t>
    </dgm:pt>
    <dgm:pt modelId="{C702A283-42B4-4EAA-B45E-730963C5B70C}" type="parTrans" cxnId="{D98B39D5-E1CA-49EB-9589-3F716F6AF5A0}">
      <dgm:prSet/>
      <dgm:spPr/>
      <dgm:t>
        <a:bodyPr/>
        <a:lstStyle/>
        <a:p>
          <a:endParaRPr lang="en-US"/>
        </a:p>
      </dgm:t>
    </dgm:pt>
    <dgm:pt modelId="{CB0E0E6C-E58C-49E8-8EBB-15F58FC331B2}" type="sibTrans" cxnId="{D98B39D5-E1CA-49EB-9589-3F716F6AF5A0}">
      <dgm:prSet/>
      <dgm:spPr/>
      <dgm:t>
        <a:bodyPr/>
        <a:lstStyle/>
        <a:p>
          <a:endParaRPr lang="en-US"/>
        </a:p>
      </dgm:t>
    </dgm:pt>
    <dgm:pt modelId="{C0EE6500-ACE6-4F1A-8206-A4A9BF4AE9C8}">
      <dgm:prSet custT="1"/>
      <dgm:spPr/>
      <dgm:t>
        <a:bodyPr/>
        <a:lstStyle/>
        <a:p>
          <a:pPr>
            <a:spcBef>
              <a:spcPct val="0"/>
            </a:spcBef>
            <a:spcAft>
              <a:spcPts val="300"/>
            </a:spcAft>
          </a:pPr>
          <a:r>
            <a:rPr lang="en-US" sz="1500" noProof="0" dirty="0" smtClean="0"/>
            <a:t>Information about other laws included in </a:t>
          </a:r>
          <a:r>
            <a:rPr lang="en-US" sz="1500" b="1" noProof="0" dirty="0" smtClean="0"/>
            <a:t>budget law package</a:t>
          </a:r>
          <a:endParaRPr lang="en-US" sz="1500" b="1" noProof="0" dirty="0"/>
        </a:p>
      </dgm:t>
    </dgm:pt>
    <dgm:pt modelId="{78008E3A-375E-492F-B87D-386785557EDE}" type="parTrans" cxnId="{C275C759-761B-4528-81F7-3E30D4B0378C}">
      <dgm:prSet/>
      <dgm:spPr/>
      <dgm:t>
        <a:bodyPr/>
        <a:lstStyle/>
        <a:p>
          <a:endParaRPr lang="en-US"/>
        </a:p>
      </dgm:t>
    </dgm:pt>
    <dgm:pt modelId="{3B6CCA40-7E40-42AB-AFBB-24DF075B9BDC}" type="sibTrans" cxnId="{C275C759-761B-4528-81F7-3E30D4B0378C}">
      <dgm:prSet/>
      <dgm:spPr/>
      <dgm:t>
        <a:bodyPr/>
        <a:lstStyle/>
        <a:p>
          <a:endParaRPr lang="en-US"/>
        </a:p>
      </dgm:t>
    </dgm:pt>
    <dgm:pt modelId="{F40C193B-CC45-4424-A327-45EE2BD11D24}">
      <dgm:prSet phldrT="[Text]" custT="1"/>
      <dgm:spPr/>
      <dgm:t>
        <a:bodyPr/>
        <a:lstStyle/>
        <a:p>
          <a:pPr algn="ctr">
            <a:spcBef>
              <a:spcPts val="300"/>
            </a:spcBef>
            <a:spcAft>
              <a:spcPct val="15000"/>
            </a:spcAft>
          </a:pPr>
          <a:endParaRPr lang="en-US" sz="1500" b="1" dirty="0">
            <a:solidFill>
              <a:srgbClr val="FF0000"/>
            </a:solidFill>
          </a:endParaRPr>
        </a:p>
      </dgm:t>
    </dgm:pt>
    <dgm:pt modelId="{566DD779-F526-49AE-9B8E-B84B3D2E118C}" type="parTrans" cxnId="{BD800C01-F259-4E77-A58D-390C42784D9C}">
      <dgm:prSet/>
      <dgm:spPr/>
      <dgm:t>
        <a:bodyPr/>
        <a:lstStyle/>
        <a:p>
          <a:endParaRPr lang="en-GB"/>
        </a:p>
      </dgm:t>
    </dgm:pt>
    <dgm:pt modelId="{9029693A-0A49-434B-A0E0-607F9C7A9ADD}" type="sibTrans" cxnId="{BD800C01-F259-4E77-A58D-390C42784D9C}">
      <dgm:prSet/>
      <dgm:spPr/>
      <dgm:t>
        <a:bodyPr/>
        <a:lstStyle/>
        <a:p>
          <a:endParaRPr lang="en-GB"/>
        </a:p>
      </dgm:t>
    </dgm:pt>
    <dgm:pt modelId="{FB73BD26-D008-4C86-B9DE-C98F43A5152B}" type="pres">
      <dgm:prSet presAssocID="{FF0D7000-6EC9-47D5-B6D7-9E761E7B5574}" presName="Name0" presStyleCnt="0">
        <dgm:presLayoutVars>
          <dgm:dir/>
          <dgm:animLvl val="lvl"/>
          <dgm:resizeHandles val="exact"/>
        </dgm:presLayoutVars>
      </dgm:prSet>
      <dgm:spPr/>
      <dgm:t>
        <a:bodyPr/>
        <a:lstStyle/>
        <a:p>
          <a:endParaRPr lang="en-US"/>
        </a:p>
      </dgm:t>
    </dgm:pt>
    <dgm:pt modelId="{08EF9C56-70B8-464C-867F-8FC072CAD1CA}" type="pres">
      <dgm:prSet presAssocID="{B06F6AC7-3DC3-4C8C-B895-9A6D5CBF2522}" presName="composite" presStyleCnt="0"/>
      <dgm:spPr/>
    </dgm:pt>
    <dgm:pt modelId="{87B060A2-C796-4BE3-8530-A5BD13604B4B}" type="pres">
      <dgm:prSet presAssocID="{B06F6AC7-3DC3-4C8C-B895-9A6D5CBF2522}" presName="parTx" presStyleLbl="alignNode1" presStyleIdx="0" presStyleCnt="3">
        <dgm:presLayoutVars>
          <dgm:chMax val="0"/>
          <dgm:chPref val="0"/>
          <dgm:bulletEnabled val="1"/>
        </dgm:presLayoutVars>
      </dgm:prSet>
      <dgm:spPr/>
      <dgm:t>
        <a:bodyPr/>
        <a:lstStyle/>
        <a:p>
          <a:endParaRPr lang="en-US"/>
        </a:p>
      </dgm:t>
    </dgm:pt>
    <dgm:pt modelId="{60756658-9CD9-43CD-9447-814A072A08B3}" type="pres">
      <dgm:prSet presAssocID="{B06F6AC7-3DC3-4C8C-B895-9A6D5CBF2522}" presName="desTx" presStyleLbl="alignAccFollowNode1" presStyleIdx="0" presStyleCnt="3">
        <dgm:presLayoutVars>
          <dgm:bulletEnabled val="1"/>
        </dgm:presLayoutVars>
      </dgm:prSet>
      <dgm:spPr/>
      <dgm:t>
        <a:bodyPr/>
        <a:lstStyle/>
        <a:p>
          <a:endParaRPr lang="en-US"/>
        </a:p>
      </dgm:t>
    </dgm:pt>
    <dgm:pt modelId="{8D0A250B-9387-40C9-9F4B-1A726B3AD1FE}" type="pres">
      <dgm:prSet presAssocID="{304DD23F-80CC-4399-B532-A701EF806579}" presName="space" presStyleCnt="0"/>
      <dgm:spPr/>
    </dgm:pt>
    <dgm:pt modelId="{06177A18-14FE-48CD-9BEB-81FE0FFC558D}" type="pres">
      <dgm:prSet presAssocID="{F2D3BA30-3BC0-4769-A10F-13009DB2EDE5}" presName="composite" presStyleCnt="0"/>
      <dgm:spPr/>
    </dgm:pt>
    <dgm:pt modelId="{18903557-6141-41A3-9123-2BA27A6BFB35}" type="pres">
      <dgm:prSet presAssocID="{F2D3BA30-3BC0-4769-A10F-13009DB2EDE5}" presName="parTx" presStyleLbl="alignNode1" presStyleIdx="1" presStyleCnt="3" custScaleY="99906" custLinFactNeighborX="542" custLinFactNeighborY="5601">
        <dgm:presLayoutVars>
          <dgm:chMax val="0"/>
          <dgm:chPref val="0"/>
          <dgm:bulletEnabled val="1"/>
        </dgm:presLayoutVars>
      </dgm:prSet>
      <dgm:spPr/>
      <dgm:t>
        <a:bodyPr/>
        <a:lstStyle/>
        <a:p>
          <a:endParaRPr lang="en-US"/>
        </a:p>
      </dgm:t>
    </dgm:pt>
    <dgm:pt modelId="{74FE7BCE-B64F-49F5-A4BF-A396B60E9A88}" type="pres">
      <dgm:prSet presAssocID="{F2D3BA30-3BC0-4769-A10F-13009DB2EDE5}" presName="desTx" presStyleLbl="alignAccFollowNode1" presStyleIdx="1" presStyleCnt="3">
        <dgm:presLayoutVars>
          <dgm:bulletEnabled val="1"/>
        </dgm:presLayoutVars>
      </dgm:prSet>
      <dgm:spPr/>
      <dgm:t>
        <a:bodyPr/>
        <a:lstStyle/>
        <a:p>
          <a:endParaRPr lang="en-US"/>
        </a:p>
      </dgm:t>
    </dgm:pt>
    <dgm:pt modelId="{FC635027-8CCA-456C-9CFD-3D2F097CA724}" type="pres">
      <dgm:prSet presAssocID="{8175836F-8C3F-4644-B8FA-ADAF4D344ADB}" presName="space" presStyleCnt="0"/>
      <dgm:spPr/>
    </dgm:pt>
    <dgm:pt modelId="{A6A3CE6A-E701-4E63-B60C-42AD3551202C}" type="pres">
      <dgm:prSet presAssocID="{D3493777-C5B2-41AF-BDA4-52A51A3B99D2}" presName="composite" presStyleCnt="0"/>
      <dgm:spPr/>
    </dgm:pt>
    <dgm:pt modelId="{1434650A-0E94-44D6-8861-6944AC7A55E6}" type="pres">
      <dgm:prSet presAssocID="{D3493777-C5B2-41AF-BDA4-52A51A3B99D2}" presName="parTx" presStyleLbl="alignNode1" presStyleIdx="2" presStyleCnt="3" custLinFactNeighborX="375" custLinFactNeighborY="3146">
        <dgm:presLayoutVars>
          <dgm:chMax val="0"/>
          <dgm:chPref val="0"/>
          <dgm:bulletEnabled val="1"/>
        </dgm:presLayoutVars>
      </dgm:prSet>
      <dgm:spPr/>
      <dgm:t>
        <a:bodyPr/>
        <a:lstStyle/>
        <a:p>
          <a:endParaRPr lang="en-US"/>
        </a:p>
      </dgm:t>
    </dgm:pt>
    <dgm:pt modelId="{BCF1E52F-14B8-4F7A-8FC5-A381EE269500}" type="pres">
      <dgm:prSet presAssocID="{D3493777-C5B2-41AF-BDA4-52A51A3B99D2}" presName="desTx" presStyleLbl="alignAccFollowNode1" presStyleIdx="2" presStyleCnt="3">
        <dgm:presLayoutVars>
          <dgm:bulletEnabled val="1"/>
        </dgm:presLayoutVars>
      </dgm:prSet>
      <dgm:spPr/>
      <dgm:t>
        <a:bodyPr/>
        <a:lstStyle/>
        <a:p>
          <a:endParaRPr lang="en-US"/>
        </a:p>
      </dgm:t>
    </dgm:pt>
  </dgm:ptLst>
  <dgm:cxnLst>
    <dgm:cxn modelId="{08C9DB63-CF83-4357-99C2-1852B91028DD}" srcId="{F2D3BA30-3BC0-4769-A10F-13009DB2EDE5}" destId="{4703CF1A-AA0A-45C2-9BE5-7CF7CDA7F62B}" srcOrd="0" destOrd="0" parTransId="{48653E43-1724-4044-8C5F-213D268422FF}" sibTransId="{DF95BFEA-8DB2-4A07-9DE0-2CB5E8D729ED}"/>
    <dgm:cxn modelId="{6C5851C8-F030-4B55-B3D5-86734A81EDDE}" type="presOf" srcId="{EC809ECB-F733-40C3-AAEA-35CF47DA8EE9}" destId="{BCF1E52F-14B8-4F7A-8FC5-A381EE269500}" srcOrd="0" destOrd="4" presId="urn:microsoft.com/office/officeart/2005/8/layout/hList1"/>
    <dgm:cxn modelId="{25B0F8D2-7443-492A-94A7-DD8C48697D5F}" type="presOf" srcId="{B3810F8E-974C-4563-906D-C2BBF2D6442D}" destId="{60756658-9CD9-43CD-9447-814A072A08B3}" srcOrd="0" destOrd="4" presId="urn:microsoft.com/office/officeart/2005/8/layout/hList1"/>
    <dgm:cxn modelId="{4A3F9395-499A-483A-BE9C-5E8CD43AE80C}" srcId="{F2D3BA30-3BC0-4769-A10F-13009DB2EDE5}" destId="{75D7D515-1D2C-4731-A9F8-28B6D1CB962A}" srcOrd="3" destOrd="0" parTransId="{1EFC8B0D-A126-45AF-8118-A7AD4925EF75}" sibTransId="{CADD6104-E175-43DB-BE99-D39AB2461BFC}"/>
    <dgm:cxn modelId="{AE5D789F-8769-4CA1-B012-A1E3580336F5}" type="presOf" srcId="{A39A891D-1B26-4669-9710-58ADA75F9B22}" destId="{BCF1E52F-14B8-4F7A-8FC5-A381EE269500}" srcOrd="0" destOrd="1" presId="urn:microsoft.com/office/officeart/2005/8/layout/hList1"/>
    <dgm:cxn modelId="{189C8EB3-B908-4BC6-9F3E-8F8E348B1F3B}" srcId="{F2D3BA30-3BC0-4769-A10F-13009DB2EDE5}" destId="{94E35240-53FE-4867-8165-CCCCF5CB6837}" srcOrd="2" destOrd="0" parTransId="{64C6D3AD-779A-491D-B8A9-93D4EFFF54D1}" sibTransId="{91EAE707-AB0E-4682-9B73-286D7400A0FF}"/>
    <dgm:cxn modelId="{B7482265-AEEF-4F05-89C9-6EC88300C24D}" type="presOf" srcId="{7FF0671C-9350-49CA-A0CB-915639E1258D}" destId="{60756658-9CD9-43CD-9447-814A072A08B3}" srcOrd="0" destOrd="6" presId="urn:microsoft.com/office/officeart/2005/8/layout/hList1"/>
    <dgm:cxn modelId="{CDFE5CCA-ADB6-4B71-B543-92AEF3646121}" type="presOf" srcId="{C0EE6500-ACE6-4F1A-8206-A4A9BF4AE9C8}" destId="{BCF1E52F-14B8-4F7A-8FC5-A381EE269500}" srcOrd="0" destOrd="7" presId="urn:microsoft.com/office/officeart/2005/8/layout/hList1"/>
    <dgm:cxn modelId="{3AC76989-290D-4085-8423-34074078D8F4}" srcId="{B06F6AC7-3DC3-4C8C-B895-9A6D5CBF2522}" destId="{4A5A6541-2DA5-4925-90FB-469CEAD38D91}" srcOrd="3" destOrd="0" parTransId="{09E0545C-8BC1-4B1D-86FC-726A606EC95D}" sibTransId="{58484B7E-00E7-494B-822A-C293F4095FC8}"/>
    <dgm:cxn modelId="{6B9C0BC7-9E11-469D-9139-7AC6CAC955C7}" type="presOf" srcId="{A5A45AF9-6841-4AA3-9208-DB6FEA79C050}" destId="{60756658-9CD9-43CD-9447-814A072A08B3}" srcOrd="0" destOrd="7" presId="urn:microsoft.com/office/officeart/2005/8/layout/hList1"/>
    <dgm:cxn modelId="{C21DBD28-805E-45BC-AB18-120BEFA78D9F}" type="presOf" srcId="{4EF9C321-E8E2-4DFE-910F-430B05C153E8}" destId="{60756658-9CD9-43CD-9447-814A072A08B3}" srcOrd="0" destOrd="2" presId="urn:microsoft.com/office/officeart/2005/8/layout/hList1"/>
    <dgm:cxn modelId="{6E018417-F582-42C8-AE05-952E8C131F4D}" srcId="{F2D3BA30-3BC0-4769-A10F-13009DB2EDE5}" destId="{DC3F2D17-6873-4116-82C6-17BDE26D9CC0}" srcOrd="5" destOrd="0" parTransId="{5E346F71-7DFD-47DE-9F96-96E6F9DC13DD}" sibTransId="{6FE5E369-9F7C-48FE-A9B6-F6BFEAA1850E}"/>
    <dgm:cxn modelId="{D98B39D5-E1CA-49EB-9589-3F716F6AF5A0}" srcId="{D3493777-C5B2-41AF-BDA4-52A51A3B99D2}" destId="{7F18E018-0CE2-4C96-A23F-FDCB6FF39186}" srcOrd="6" destOrd="0" parTransId="{C702A283-42B4-4EAA-B45E-730963C5B70C}" sibTransId="{CB0E0E6C-E58C-49E8-8EBB-15F58FC331B2}"/>
    <dgm:cxn modelId="{AD87C7EF-382D-491E-A326-B85DE566E6D8}" type="presOf" srcId="{38D623C8-E9BC-4213-A8E6-81296D0194FD}" destId="{BCF1E52F-14B8-4F7A-8FC5-A381EE269500}" srcOrd="0" destOrd="0" presId="urn:microsoft.com/office/officeart/2005/8/layout/hList1"/>
    <dgm:cxn modelId="{1231C062-601C-4140-83EF-211425747A13}" srcId="{F2D3BA30-3BC0-4769-A10F-13009DB2EDE5}" destId="{13AD056B-7F14-4B32-9CA7-FEB0C307AB6A}" srcOrd="4" destOrd="0" parTransId="{D42574B2-3115-45C3-B1B4-61ACCFF4A12F}" sibTransId="{5E392C7D-6BF9-4B6B-8E5B-34EF137A2304}"/>
    <dgm:cxn modelId="{79524A59-5D91-43A7-9F6B-3CCBA08F66F2}" type="presOf" srcId="{4703CF1A-AA0A-45C2-9BE5-7CF7CDA7F62B}" destId="{74FE7BCE-B64F-49F5-A4BF-A396B60E9A88}" srcOrd="0" destOrd="0" presId="urn:microsoft.com/office/officeart/2005/8/layout/hList1"/>
    <dgm:cxn modelId="{68E4A7CC-E08B-4480-990C-CDCEFCF54A56}" type="presOf" srcId="{D3493777-C5B2-41AF-BDA4-52A51A3B99D2}" destId="{1434650A-0E94-44D6-8861-6944AC7A55E6}" srcOrd="0" destOrd="0" presId="urn:microsoft.com/office/officeart/2005/8/layout/hList1"/>
    <dgm:cxn modelId="{C275C759-761B-4528-81F7-3E30D4B0378C}" srcId="{D3493777-C5B2-41AF-BDA4-52A51A3B99D2}" destId="{C0EE6500-ACE6-4F1A-8206-A4A9BF4AE9C8}" srcOrd="7" destOrd="0" parTransId="{78008E3A-375E-492F-B87D-386785557EDE}" sibTransId="{3B6CCA40-7E40-42AB-AFBB-24DF075B9BDC}"/>
    <dgm:cxn modelId="{01FF4D34-1C0D-4F21-BEE1-41D6ABD1845C}" srcId="{D3493777-C5B2-41AF-BDA4-52A51A3B99D2}" destId="{A230B8F1-319A-4ED9-ABF6-7EF0785BDAEA}" srcOrd="3" destOrd="0" parTransId="{A79F1859-4D91-4BE5-BB9B-2818C883CF14}" sibTransId="{8409C0E0-D71B-4D86-9B79-E4A812409385}"/>
    <dgm:cxn modelId="{103ACF16-0090-4F6A-A048-5864A154E03F}" srcId="{D3493777-C5B2-41AF-BDA4-52A51A3B99D2}" destId="{0B7339D0-94FD-4AE6-A802-D16AEF325B52}" srcOrd="5" destOrd="0" parTransId="{27375128-FA4E-4103-AA90-43012AC66F3C}" sibTransId="{6D156C75-7298-4136-9716-FE264596EBFD}"/>
    <dgm:cxn modelId="{A6003410-1856-47A8-AF1E-905F4FB119AA}" srcId="{B06F6AC7-3DC3-4C8C-B895-9A6D5CBF2522}" destId="{B3810F8E-974C-4563-906D-C2BBF2D6442D}" srcOrd="4" destOrd="0" parTransId="{81A310DA-DACF-4163-94C6-04BF5E8A98A6}" sibTransId="{DB43622B-65EA-460E-9DA8-1F09509B8CE0}"/>
    <dgm:cxn modelId="{BD800C01-F259-4E77-A58D-390C42784D9C}" srcId="{B06F6AC7-3DC3-4C8C-B895-9A6D5CBF2522}" destId="{F40C193B-CC45-4424-A327-45EE2BD11D24}" srcOrd="1" destOrd="0" parTransId="{566DD779-F526-49AE-9B8E-B84B3D2E118C}" sibTransId="{9029693A-0A49-434B-A0E0-607F9C7A9ADD}"/>
    <dgm:cxn modelId="{14B59860-1BBE-4C87-BE33-6070968C5916}" type="presOf" srcId="{F2D3BA30-3BC0-4769-A10F-13009DB2EDE5}" destId="{18903557-6141-41A3-9123-2BA27A6BFB35}" srcOrd="0" destOrd="0" presId="urn:microsoft.com/office/officeart/2005/8/layout/hList1"/>
    <dgm:cxn modelId="{0258EBAC-0F2A-4AE2-81E9-9C3EE5BEE3DB}" srcId="{F2D3BA30-3BC0-4769-A10F-13009DB2EDE5}" destId="{64205B89-5472-46DC-9931-E46BE44B4A02}" srcOrd="1" destOrd="0" parTransId="{72FA2A9C-B33D-4574-B0B4-14C851A88938}" sibTransId="{AB0C698B-7176-4A64-AAF2-ED18E23348D0}"/>
    <dgm:cxn modelId="{16647AF4-A346-43CB-9034-6BB76A826464}" type="presOf" srcId="{B06F6AC7-3DC3-4C8C-B895-9A6D5CBF2522}" destId="{87B060A2-C796-4BE3-8530-A5BD13604B4B}" srcOrd="0" destOrd="0" presId="urn:microsoft.com/office/officeart/2005/8/layout/hList1"/>
    <dgm:cxn modelId="{34F8655B-62C1-4A37-925E-EB4C1F4156A4}" srcId="{B06F6AC7-3DC3-4C8C-B895-9A6D5CBF2522}" destId="{4EF9C321-E8E2-4DFE-910F-430B05C153E8}" srcOrd="2" destOrd="0" parTransId="{2F1175BB-A704-4FA2-AE5E-5EC65CD161C2}" sibTransId="{57681EF8-462D-4631-B991-857CD2A149AE}"/>
    <dgm:cxn modelId="{7AAAD064-B6EC-463A-8390-834C0F5AB431}" srcId="{B06F6AC7-3DC3-4C8C-B895-9A6D5CBF2522}" destId="{7FF0671C-9350-49CA-A0CB-915639E1258D}" srcOrd="6" destOrd="0" parTransId="{DC821C1F-4B65-457E-BE0F-189D0E4E4A1E}" sibTransId="{0B907BAE-82FF-4C9B-B112-9168E8F77E8C}"/>
    <dgm:cxn modelId="{0B83EE30-FEA9-4963-96CD-17D069DD5FF7}" type="presOf" srcId="{7F18E018-0CE2-4C96-A23F-FDCB6FF39186}" destId="{BCF1E52F-14B8-4F7A-8FC5-A381EE269500}" srcOrd="0" destOrd="6" presId="urn:microsoft.com/office/officeart/2005/8/layout/hList1"/>
    <dgm:cxn modelId="{901F66E1-2EC6-49B9-B1F0-0D19697B9ED0}" srcId="{B06F6AC7-3DC3-4C8C-B895-9A6D5CBF2522}" destId="{A5A45AF9-6841-4AA3-9208-DB6FEA79C050}" srcOrd="7" destOrd="0" parTransId="{AAF54665-2B59-4708-9583-649A21CD9427}" sibTransId="{112703B3-2973-47F0-87A5-0921DF180111}"/>
    <dgm:cxn modelId="{236F257F-AC80-4404-B0F4-6B9FD8B25AB6}" srcId="{D3493777-C5B2-41AF-BDA4-52A51A3B99D2}" destId="{EC809ECB-F733-40C3-AAEA-35CF47DA8EE9}" srcOrd="4" destOrd="0" parTransId="{09682B8F-1723-400F-8AD3-CCE1E0B6DDA0}" sibTransId="{07A1F40B-2F99-4512-A2BF-5F3F2C39BDAF}"/>
    <dgm:cxn modelId="{DF7CFD30-0120-4432-8722-20C281B9D91E}" srcId="{FF0D7000-6EC9-47D5-B6D7-9E761E7B5574}" destId="{B06F6AC7-3DC3-4C8C-B895-9A6D5CBF2522}" srcOrd="0" destOrd="0" parTransId="{6E33553D-458F-4786-BE8F-BAF65BACC879}" sibTransId="{304DD23F-80CC-4399-B532-A701EF806579}"/>
    <dgm:cxn modelId="{DA7F4564-5839-46CA-8AC6-D863825A64AB}" type="presOf" srcId="{A230B8F1-319A-4ED9-ABF6-7EF0785BDAEA}" destId="{BCF1E52F-14B8-4F7A-8FC5-A381EE269500}" srcOrd="0" destOrd="3" presId="urn:microsoft.com/office/officeart/2005/8/layout/hList1"/>
    <dgm:cxn modelId="{95BD3707-3616-41A2-A1FC-ADBFC3BE31C3}" type="presOf" srcId="{FF0D7000-6EC9-47D5-B6D7-9E761E7B5574}" destId="{FB73BD26-D008-4C86-B9DE-C98F43A5152B}" srcOrd="0" destOrd="0" presId="urn:microsoft.com/office/officeart/2005/8/layout/hList1"/>
    <dgm:cxn modelId="{2DE21453-7577-426F-AB3F-683E16A813BE}" srcId="{B06F6AC7-3DC3-4C8C-B895-9A6D5CBF2522}" destId="{DCE24F0E-3A0B-4468-87E8-39D8E2504C17}" srcOrd="0" destOrd="0" parTransId="{2F86CC4D-FEA4-4942-AC78-AF4C3A684C5A}" sibTransId="{EC7C9654-B00A-41E8-9E5F-B35427DC58A0}"/>
    <dgm:cxn modelId="{B61E03A4-4FEF-48EC-8E96-1D00822F412E}" type="presOf" srcId="{24DFBDC0-C055-4733-8E34-BDFA4C344945}" destId="{BCF1E52F-14B8-4F7A-8FC5-A381EE269500}" srcOrd="0" destOrd="2" presId="urn:microsoft.com/office/officeart/2005/8/layout/hList1"/>
    <dgm:cxn modelId="{1E921FB9-2EE9-41B3-B75A-1DAA4A8E497C}" type="presOf" srcId="{1342CC69-25E4-4BF6-BCF5-0E7964684987}" destId="{60756658-9CD9-43CD-9447-814A072A08B3}" srcOrd="0" destOrd="5" presId="urn:microsoft.com/office/officeart/2005/8/layout/hList1"/>
    <dgm:cxn modelId="{F05D97E4-802C-4E0C-B728-E5C44D28C5B0}" type="presOf" srcId="{94E35240-53FE-4867-8165-CCCCF5CB6837}" destId="{74FE7BCE-B64F-49F5-A4BF-A396B60E9A88}" srcOrd="0" destOrd="2" presId="urn:microsoft.com/office/officeart/2005/8/layout/hList1"/>
    <dgm:cxn modelId="{7E09972D-B1A0-4F6D-A3F0-55377EA291E7}" type="presOf" srcId="{DC3F2D17-6873-4116-82C6-17BDE26D9CC0}" destId="{74FE7BCE-B64F-49F5-A4BF-A396B60E9A88}" srcOrd="0" destOrd="5" presId="urn:microsoft.com/office/officeart/2005/8/layout/hList1"/>
    <dgm:cxn modelId="{84C554D3-9080-4C9B-B60B-C6B72042CDAA}" type="presOf" srcId="{75D7D515-1D2C-4731-A9F8-28B6D1CB962A}" destId="{74FE7BCE-B64F-49F5-A4BF-A396B60E9A88}" srcOrd="0" destOrd="3" presId="urn:microsoft.com/office/officeart/2005/8/layout/hList1"/>
    <dgm:cxn modelId="{D9E1CBAC-8452-46E9-8CF6-EB55BF6873AA}" type="presOf" srcId="{DCE24F0E-3A0B-4468-87E8-39D8E2504C17}" destId="{60756658-9CD9-43CD-9447-814A072A08B3}" srcOrd="0" destOrd="0" presId="urn:microsoft.com/office/officeart/2005/8/layout/hList1"/>
    <dgm:cxn modelId="{4ABEDF4C-F039-4650-A603-B6E3C1B9F44A}" type="presOf" srcId="{0B7339D0-94FD-4AE6-A802-D16AEF325B52}" destId="{BCF1E52F-14B8-4F7A-8FC5-A381EE269500}" srcOrd="0" destOrd="5" presId="urn:microsoft.com/office/officeart/2005/8/layout/hList1"/>
    <dgm:cxn modelId="{15C341D8-CB73-4D4E-A6B8-46B9970917DE}" srcId="{B06F6AC7-3DC3-4C8C-B895-9A6D5CBF2522}" destId="{1342CC69-25E4-4BF6-BCF5-0E7964684987}" srcOrd="5" destOrd="0" parTransId="{03BE1086-CC3C-4EA3-8102-52EB1D36EBA5}" sibTransId="{BFE8C4D0-AD5E-49AA-BF66-10D15AD7B803}"/>
    <dgm:cxn modelId="{ECFFB2C5-C3B1-4455-8238-CD09570CAF8F}" srcId="{D3493777-C5B2-41AF-BDA4-52A51A3B99D2}" destId="{38D623C8-E9BC-4213-A8E6-81296D0194FD}" srcOrd="0" destOrd="0" parTransId="{1F1B4380-9E84-460F-B12A-AEE19802743C}" sibTransId="{5D364213-5862-482C-9473-6D1F633CA8B2}"/>
    <dgm:cxn modelId="{4A0E1859-1864-4024-9AED-AD25E8957476}" type="presOf" srcId="{8AB489EB-EC3C-4FF4-BD6D-F2F913BA242C}" destId="{74FE7BCE-B64F-49F5-A4BF-A396B60E9A88}" srcOrd="0" destOrd="6" presId="urn:microsoft.com/office/officeart/2005/8/layout/hList1"/>
    <dgm:cxn modelId="{B920C775-B8A8-4808-A4F8-E99F0618516F}" type="presOf" srcId="{13AD056B-7F14-4B32-9CA7-FEB0C307AB6A}" destId="{74FE7BCE-B64F-49F5-A4BF-A396B60E9A88}" srcOrd="0" destOrd="4" presId="urn:microsoft.com/office/officeart/2005/8/layout/hList1"/>
    <dgm:cxn modelId="{14FACA1C-B459-4E55-988B-CDE3CE0EF03F}" type="presOf" srcId="{64205B89-5472-46DC-9931-E46BE44B4A02}" destId="{74FE7BCE-B64F-49F5-A4BF-A396B60E9A88}" srcOrd="0" destOrd="1" presId="urn:microsoft.com/office/officeart/2005/8/layout/hList1"/>
    <dgm:cxn modelId="{921C0175-3F90-4E44-8790-C5168A16500B}" srcId="{D3493777-C5B2-41AF-BDA4-52A51A3B99D2}" destId="{A39A891D-1B26-4669-9710-58ADA75F9B22}" srcOrd="1" destOrd="0" parTransId="{0343BCED-B0B9-47C8-AD75-F0E0B3EA712C}" sibTransId="{6B80FC6D-48DD-462F-BF4F-E0F21238E24A}"/>
    <dgm:cxn modelId="{58BFA195-5C07-4DD7-9A7F-89EEA142865F}" srcId="{D3493777-C5B2-41AF-BDA4-52A51A3B99D2}" destId="{24DFBDC0-C055-4733-8E34-BDFA4C344945}" srcOrd="2" destOrd="0" parTransId="{B36A107B-CDFB-4BD2-9498-CE171273D970}" sibTransId="{F21F68A2-19D0-43C0-96EE-4F916CFBE9D5}"/>
    <dgm:cxn modelId="{F0EDF1C2-B9CB-427C-A296-20973257C8CB}" srcId="{F2D3BA30-3BC0-4769-A10F-13009DB2EDE5}" destId="{8AB489EB-EC3C-4FF4-BD6D-F2F913BA242C}" srcOrd="6" destOrd="0" parTransId="{39896C88-8600-4A8E-8E3D-604433BBA98E}" sibTransId="{66BEE6F8-BADD-445B-B3AD-BC485DC03DC7}"/>
    <dgm:cxn modelId="{50A195CA-D616-4DEE-B3F2-8775D0537D9B}" srcId="{FF0D7000-6EC9-47D5-B6D7-9E761E7B5574}" destId="{D3493777-C5B2-41AF-BDA4-52A51A3B99D2}" srcOrd="2" destOrd="0" parTransId="{0D4609CE-A819-4799-B858-66E069325DF7}" sibTransId="{CB83F3C1-A57F-4A18-BDFA-E77E9C8420F7}"/>
    <dgm:cxn modelId="{3A8CDEA3-73EC-408D-A552-652DD97B5E99}" srcId="{FF0D7000-6EC9-47D5-B6D7-9E761E7B5574}" destId="{F2D3BA30-3BC0-4769-A10F-13009DB2EDE5}" srcOrd="1" destOrd="0" parTransId="{CBFCCAFB-AE8A-419D-A188-0BACFA6D0800}" sibTransId="{8175836F-8C3F-4644-B8FA-ADAF4D344ADB}"/>
    <dgm:cxn modelId="{1E24A37A-1F55-438B-820E-A78970A23EF6}" type="presOf" srcId="{F40C193B-CC45-4424-A327-45EE2BD11D24}" destId="{60756658-9CD9-43CD-9447-814A072A08B3}" srcOrd="0" destOrd="1" presId="urn:microsoft.com/office/officeart/2005/8/layout/hList1"/>
    <dgm:cxn modelId="{8B145CA5-DA0A-4574-B5F7-6E6B301D2B4E}" type="presOf" srcId="{4A5A6541-2DA5-4925-90FB-469CEAD38D91}" destId="{60756658-9CD9-43CD-9447-814A072A08B3}" srcOrd="0" destOrd="3" presId="urn:microsoft.com/office/officeart/2005/8/layout/hList1"/>
    <dgm:cxn modelId="{983E098F-8CB7-405E-A349-92384B3E1144}" type="presParOf" srcId="{FB73BD26-D008-4C86-B9DE-C98F43A5152B}" destId="{08EF9C56-70B8-464C-867F-8FC072CAD1CA}" srcOrd="0" destOrd="0" presId="urn:microsoft.com/office/officeart/2005/8/layout/hList1"/>
    <dgm:cxn modelId="{9F4D7B2D-A588-4DCA-90DB-A15BB77186DC}" type="presParOf" srcId="{08EF9C56-70B8-464C-867F-8FC072CAD1CA}" destId="{87B060A2-C796-4BE3-8530-A5BD13604B4B}" srcOrd="0" destOrd="0" presId="urn:microsoft.com/office/officeart/2005/8/layout/hList1"/>
    <dgm:cxn modelId="{5B98A1B9-5E5A-415A-A5AE-2ED0A1E62E2C}" type="presParOf" srcId="{08EF9C56-70B8-464C-867F-8FC072CAD1CA}" destId="{60756658-9CD9-43CD-9447-814A072A08B3}" srcOrd="1" destOrd="0" presId="urn:microsoft.com/office/officeart/2005/8/layout/hList1"/>
    <dgm:cxn modelId="{5A040394-F057-48BB-B67F-AF464A127A3C}" type="presParOf" srcId="{FB73BD26-D008-4C86-B9DE-C98F43A5152B}" destId="{8D0A250B-9387-40C9-9F4B-1A726B3AD1FE}" srcOrd="1" destOrd="0" presId="urn:microsoft.com/office/officeart/2005/8/layout/hList1"/>
    <dgm:cxn modelId="{447335F4-A032-48A3-93D1-813F43360318}" type="presParOf" srcId="{FB73BD26-D008-4C86-B9DE-C98F43A5152B}" destId="{06177A18-14FE-48CD-9BEB-81FE0FFC558D}" srcOrd="2" destOrd="0" presId="urn:microsoft.com/office/officeart/2005/8/layout/hList1"/>
    <dgm:cxn modelId="{3F370009-2467-4551-8402-9245734B6165}" type="presParOf" srcId="{06177A18-14FE-48CD-9BEB-81FE0FFC558D}" destId="{18903557-6141-41A3-9123-2BA27A6BFB35}" srcOrd="0" destOrd="0" presId="urn:microsoft.com/office/officeart/2005/8/layout/hList1"/>
    <dgm:cxn modelId="{1E079D19-B0D9-48FC-933B-3E41FE1B5463}" type="presParOf" srcId="{06177A18-14FE-48CD-9BEB-81FE0FFC558D}" destId="{74FE7BCE-B64F-49F5-A4BF-A396B60E9A88}" srcOrd="1" destOrd="0" presId="urn:microsoft.com/office/officeart/2005/8/layout/hList1"/>
    <dgm:cxn modelId="{A4AABEEC-B830-4D05-9A65-AF1C7F7BFEDB}" type="presParOf" srcId="{FB73BD26-D008-4C86-B9DE-C98F43A5152B}" destId="{FC635027-8CCA-456C-9CFD-3D2F097CA724}" srcOrd="3" destOrd="0" presId="urn:microsoft.com/office/officeart/2005/8/layout/hList1"/>
    <dgm:cxn modelId="{5FF9E045-0CFB-4EC1-839C-918133A88CF3}" type="presParOf" srcId="{FB73BD26-D008-4C86-B9DE-C98F43A5152B}" destId="{A6A3CE6A-E701-4E63-B60C-42AD3551202C}" srcOrd="4" destOrd="0" presId="urn:microsoft.com/office/officeart/2005/8/layout/hList1"/>
    <dgm:cxn modelId="{5F0BA5CE-3727-467A-8D1E-4ED0C00C9564}" type="presParOf" srcId="{A6A3CE6A-E701-4E63-B60C-42AD3551202C}" destId="{1434650A-0E94-44D6-8861-6944AC7A55E6}" srcOrd="0" destOrd="0" presId="urn:microsoft.com/office/officeart/2005/8/layout/hList1"/>
    <dgm:cxn modelId="{3626776C-236F-4365-89EC-3BDD50087F4C}" type="presParOf" srcId="{A6A3CE6A-E701-4E63-B60C-42AD3551202C}" destId="{BCF1E52F-14B8-4F7A-8FC5-A381EE2695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39E26-71B2-49FB-959B-4E45850FEE68}"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lv-LV"/>
        </a:p>
      </dgm:t>
    </dgm:pt>
    <dgm:pt modelId="{7694FC3C-CF7F-4C2A-93B1-CD3F222BE8A5}">
      <dgm:prSet custT="1"/>
      <dgm:spPr/>
      <dgm:t>
        <a:bodyPr/>
        <a:lstStyle/>
        <a:p>
          <a:pPr rtl="0"/>
          <a:r>
            <a:rPr lang="en-GB" sz="1800" b="1" noProof="0" dirty="0" smtClean="0">
              <a:solidFill>
                <a:schemeClr val="tx1"/>
              </a:solidFill>
            </a:rPr>
            <a:t>Constitution</a:t>
          </a:r>
          <a:endParaRPr lang="en-GB" sz="1800" b="1" noProof="0" dirty="0">
            <a:solidFill>
              <a:schemeClr val="tx1"/>
            </a:solidFill>
          </a:endParaRPr>
        </a:p>
      </dgm:t>
    </dgm:pt>
    <dgm:pt modelId="{6494122D-FE1A-4E8B-A6D5-7991C8D1EC30}" type="parTrans" cxnId="{FEDC5928-88B0-47D2-8593-46D948DFF0D0}">
      <dgm:prSet/>
      <dgm:spPr/>
      <dgm:t>
        <a:bodyPr/>
        <a:lstStyle/>
        <a:p>
          <a:endParaRPr lang="en-GB" b="1" noProof="0" dirty="0">
            <a:solidFill>
              <a:srgbClr val="C1218C"/>
            </a:solidFill>
          </a:endParaRPr>
        </a:p>
      </dgm:t>
    </dgm:pt>
    <dgm:pt modelId="{0AD98865-95B3-4601-8910-C9ACFEA92F51}" type="sibTrans" cxnId="{FEDC5928-88B0-47D2-8593-46D948DFF0D0}">
      <dgm:prSet/>
      <dgm:spPr/>
      <dgm:t>
        <a:bodyPr/>
        <a:lstStyle/>
        <a:p>
          <a:endParaRPr lang="en-GB" b="1" noProof="0" dirty="0">
            <a:solidFill>
              <a:srgbClr val="C1218C"/>
            </a:solidFill>
          </a:endParaRPr>
        </a:p>
      </dgm:t>
    </dgm:pt>
    <dgm:pt modelId="{755D8394-EE2B-4BE8-8CB2-5AB3B928637F}">
      <dgm:prSet custT="1"/>
      <dgm:spPr/>
      <dgm:t>
        <a:bodyPr/>
        <a:lstStyle/>
        <a:p>
          <a:pPr rtl="0"/>
          <a:r>
            <a:rPr lang="en-GB" sz="1800" b="1" noProof="0" dirty="0" smtClean="0">
              <a:solidFill>
                <a:srgbClr val="FF0000"/>
              </a:solidFill>
            </a:rPr>
            <a:t>Fiscal Discipline Law</a:t>
          </a:r>
          <a:endParaRPr lang="en-GB" sz="1800" b="1" noProof="0" dirty="0">
            <a:solidFill>
              <a:srgbClr val="FF0000"/>
            </a:solidFill>
          </a:endParaRPr>
        </a:p>
      </dgm:t>
    </dgm:pt>
    <dgm:pt modelId="{01EFAB50-EF72-44F3-9984-FF2BECAB99F4}" type="parTrans" cxnId="{7DCF6E7B-26CA-4EAB-9B5D-812D4F8EB44D}">
      <dgm:prSet/>
      <dgm:spPr/>
      <dgm:t>
        <a:bodyPr/>
        <a:lstStyle/>
        <a:p>
          <a:endParaRPr lang="en-GB" b="1" noProof="0" dirty="0">
            <a:solidFill>
              <a:srgbClr val="C1218C"/>
            </a:solidFill>
          </a:endParaRPr>
        </a:p>
      </dgm:t>
    </dgm:pt>
    <dgm:pt modelId="{50BE59DF-63F8-47AB-9AA3-AA16AF78803E}" type="sibTrans" cxnId="{7DCF6E7B-26CA-4EAB-9B5D-812D4F8EB44D}">
      <dgm:prSet/>
      <dgm:spPr/>
      <dgm:t>
        <a:bodyPr/>
        <a:lstStyle/>
        <a:p>
          <a:endParaRPr lang="en-GB" b="1" noProof="0" dirty="0">
            <a:solidFill>
              <a:srgbClr val="C1218C"/>
            </a:solidFill>
          </a:endParaRPr>
        </a:p>
      </dgm:t>
    </dgm:pt>
    <dgm:pt modelId="{C8CB21AA-0ECD-4A4A-978A-20C00EF285D7}">
      <dgm:prSet custT="1"/>
      <dgm:spPr/>
      <dgm:t>
        <a:bodyPr/>
        <a:lstStyle/>
        <a:p>
          <a:pPr rtl="0">
            <a:lnSpc>
              <a:spcPct val="100000"/>
            </a:lnSpc>
            <a:spcAft>
              <a:spcPts val="0"/>
            </a:spcAft>
          </a:pPr>
          <a:r>
            <a:rPr lang="en-GB" sz="1800" b="1" noProof="0" dirty="0" smtClean="0">
              <a:solidFill>
                <a:srgbClr val="00B050"/>
              </a:solidFill>
            </a:rPr>
            <a:t>Law on Budget and Financial Management</a:t>
          </a:r>
        </a:p>
      </dgm:t>
    </dgm:pt>
    <dgm:pt modelId="{79BAF443-EDCD-40DF-8B0D-9921782F1FC6}" type="parTrans" cxnId="{9CF393B8-D0F5-4F50-9357-E0B4BD345E1C}">
      <dgm:prSet/>
      <dgm:spPr/>
      <dgm:t>
        <a:bodyPr/>
        <a:lstStyle/>
        <a:p>
          <a:endParaRPr lang="en-GB" b="1" noProof="0" dirty="0">
            <a:solidFill>
              <a:srgbClr val="C1218C"/>
            </a:solidFill>
          </a:endParaRPr>
        </a:p>
      </dgm:t>
    </dgm:pt>
    <dgm:pt modelId="{9E501E46-073F-467F-93D5-E54523A1620D}" type="sibTrans" cxnId="{9CF393B8-D0F5-4F50-9357-E0B4BD345E1C}">
      <dgm:prSet/>
      <dgm:spPr/>
      <dgm:t>
        <a:bodyPr/>
        <a:lstStyle/>
        <a:p>
          <a:endParaRPr lang="en-GB" b="1" noProof="0" dirty="0">
            <a:solidFill>
              <a:srgbClr val="C1218C"/>
            </a:solidFill>
          </a:endParaRPr>
        </a:p>
      </dgm:t>
    </dgm:pt>
    <dgm:pt modelId="{03012886-5BBC-4727-A863-65166D79DFB8}">
      <dgm:prSet custT="1"/>
      <dgm:spPr/>
      <dgm:t>
        <a:bodyPr/>
        <a:lstStyle/>
        <a:p>
          <a:pPr rtl="0"/>
          <a:r>
            <a:rPr lang="en-GB" sz="1800" b="1" noProof="0" dirty="0" smtClean="0">
              <a:solidFill>
                <a:srgbClr val="C1218C"/>
              </a:solidFill>
            </a:rPr>
            <a:t>Regulation of Cabinet of Ministers</a:t>
          </a:r>
          <a:endParaRPr lang="en-GB" sz="1800" b="1" noProof="0" dirty="0">
            <a:solidFill>
              <a:srgbClr val="C1218C"/>
            </a:solidFill>
          </a:endParaRPr>
        </a:p>
      </dgm:t>
    </dgm:pt>
    <dgm:pt modelId="{CFA5D03E-F212-4210-91EF-3E65E9C818CB}" type="parTrans" cxnId="{7AA50150-FCEF-4D99-A248-07EDB3AEACEA}">
      <dgm:prSet/>
      <dgm:spPr/>
      <dgm:t>
        <a:bodyPr/>
        <a:lstStyle/>
        <a:p>
          <a:endParaRPr lang="en-GB" b="1" noProof="0" dirty="0">
            <a:solidFill>
              <a:srgbClr val="C1218C"/>
            </a:solidFill>
          </a:endParaRPr>
        </a:p>
      </dgm:t>
    </dgm:pt>
    <dgm:pt modelId="{7902DE8D-26EF-4AF2-8421-9F6E648843EB}" type="sibTrans" cxnId="{7AA50150-FCEF-4D99-A248-07EDB3AEACEA}">
      <dgm:prSet/>
      <dgm:spPr/>
      <dgm:t>
        <a:bodyPr/>
        <a:lstStyle/>
        <a:p>
          <a:endParaRPr lang="en-GB" b="1" noProof="0" dirty="0">
            <a:solidFill>
              <a:srgbClr val="C1218C"/>
            </a:solidFill>
          </a:endParaRPr>
        </a:p>
      </dgm:t>
    </dgm:pt>
    <dgm:pt modelId="{B2A9A581-799D-473B-939E-782E37C271E9}">
      <dgm:prSet custT="1"/>
      <dgm:spPr/>
      <dgm:t>
        <a:bodyPr/>
        <a:lstStyle/>
        <a:p>
          <a:pPr rtl="0"/>
          <a:r>
            <a:rPr lang="en-GB" sz="1800" b="1" noProof="0" dirty="0" smtClean="0">
              <a:solidFill>
                <a:srgbClr val="132777"/>
              </a:solidFill>
            </a:rPr>
            <a:t>Internal acts of institutions</a:t>
          </a:r>
          <a:endParaRPr lang="en-GB" sz="1800" b="1" noProof="0" dirty="0">
            <a:solidFill>
              <a:srgbClr val="132777"/>
            </a:solidFill>
          </a:endParaRPr>
        </a:p>
      </dgm:t>
    </dgm:pt>
    <dgm:pt modelId="{58694909-16FD-4B4B-A333-F69B5A9AEFDD}" type="parTrans" cxnId="{703ED80A-7E2C-469F-A6EB-752A71F63E33}">
      <dgm:prSet/>
      <dgm:spPr/>
      <dgm:t>
        <a:bodyPr/>
        <a:lstStyle/>
        <a:p>
          <a:endParaRPr lang="en-GB" b="1" noProof="0" dirty="0">
            <a:solidFill>
              <a:srgbClr val="C1218C"/>
            </a:solidFill>
          </a:endParaRPr>
        </a:p>
      </dgm:t>
    </dgm:pt>
    <dgm:pt modelId="{EF0A9C29-A78C-48BE-823E-843EF8AF81E9}" type="sibTrans" cxnId="{703ED80A-7E2C-469F-A6EB-752A71F63E33}">
      <dgm:prSet/>
      <dgm:spPr/>
      <dgm:t>
        <a:bodyPr/>
        <a:lstStyle/>
        <a:p>
          <a:endParaRPr lang="en-GB" b="1" noProof="0" dirty="0">
            <a:solidFill>
              <a:srgbClr val="C1218C"/>
            </a:solidFill>
          </a:endParaRPr>
        </a:p>
      </dgm:t>
    </dgm:pt>
    <dgm:pt modelId="{05314793-C561-4B6B-B9F1-D1762F841488}">
      <dgm:prSet custT="1"/>
      <dgm:spPr/>
      <dgm:t>
        <a:bodyPr/>
        <a:lstStyle/>
        <a:p>
          <a:pPr rtl="0"/>
          <a:r>
            <a:rPr lang="en-GB" sz="1800" b="1" i="1" noProof="0" dirty="0" smtClean="0">
              <a:solidFill>
                <a:srgbClr val="FFC000"/>
              </a:solidFill>
            </a:rPr>
            <a:t>International legal acts</a:t>
          </a:r>
          <a:endParaRPr lang="en-GB" sz="1800" b="1" i="1" noProof="0" dirty="0">
            <a:solidFill>
              <a:srgbClr val="FFC000"/>
            </a:solidFill>
          </a:endParaRPr>
        </a:p>
      </dgm:t>
    </dgm:pt>
    <dgm:pt modelId="{1679BB6E-D2DC-438C-BAAA-ECD0943FD83F}" type="parTrans" cxnId="{A8845B38-8264-4031-B8B6-5507FF419910}">
      <dgm:prSet/>
      <dgm:spPr/>
      <dgm:t>
        <a:bodyPr/>
        <a:lstStyle/>
        <a:p>
          <a:endParaRPr lang="en-GB" b="1" noProof="0" dirty="0">
            <a:solidFill>
              <a:srgbClr val="C1218C"/>
            </a:solidFill>
          </a:endParaRPr>
        </a:p>
      </dgm:t>
    </dgm:pt>
    <dgm:pt modelId="{3C6F44BF-D49C-45A8-AEFD-83A820982737}" type="sibTrans" cxnId="{A8845B38-8264-4031-B8B6-5507FF419910}">
      <dgm:prSet/>
      <dgm:spPr/>
      <dgm:t>
        <a:bodyPr/>
        <a:lstStyle/>
        <a:p>
          <a:endParaRPr lang="en-GB" b="1" noProof="0" dirty="0">
            <a:solidFill>
              <a:srgbClr val="C1218C"/>
            </a:solidFill>
          </a:endParaRPr>
        </a:p>
      </dgm:t>
    </dgm:pt>
    <dgm:pt modelId="{9F98162A-BA8A-4678-9389-7716B2813088}">
      <dgm:prSet custT="1"/>
      <dgm:spPr/>
      <dgm:t>
        <a:bodyPr/>
        <a:lstStyle/>
        <a:p>
          <a:pPr rtl="0">
            <a:lnSpc>
              <a:spcPct val="100000"/>
            </a:lnSpc>
            <a:spcAft>
              <a:spcPts val="0"/>
            </a:spcAft>
          </a:pPr>
          <a:r>
            <a:rPr lang="en-GB" sz="1800" b="1" noProof="0" dirty="0" smtClean="0">
              <a:solidFill>
                <a:srgbClr val="002060"/>
              </a:solidFill>
            </a:rPr>
            <a:t>Annual Budget Law</a:t>
          </a:r>
        </a:p>
      </dgm:t>
    </dgm:pt>
    <dgm:pt modelId="{8DE99A27-CA03-49B3-9D3E-CDBAFAB33AB5}" type="parTrans" cxnId="{BCD1A9AC-1FFD-433B-8F38-945357FC1105}">
      <dgm:prSet/>
      <dgm:spPr/>
      <dgm:t>
        <a:bodyPr/>
        <a:lstStyle/>
        <a:p>
          <a:endParaRPr lang="lv-LV"/>
        </a:p>
      </dgm:t>
    </dgm:pt>
    <dgm:pt modelId="{FEA97FC2-6065-43F8-9E02-379E68B3D351}" type="sibTrans" cxnId="{BCD1A9AC-1FFD-433B-8F38-945357FC1105}">
      <dgm:prSet/>
      <dgm:spPr/>
      <dgm:t>
        <a:bodyPr/>
        <a:lstStyle/>
        <a:p>
          <a:endParaRPr lang="lv-LV"/>
        </a:p>
      </dgm:t>
    </dgm:pt>
    <dgm:pt modelId="{24B0E107-B21A-4003-A51A-1F2D604D4DEB}">
      <dgm:prSet custT="1"/>
      <dgm:spPr/>
      <dgm:t>
        <a:bodyPr/>
        <a:lstStyle/>
        <a:p>
          <a:pPr rtl="0">
            <a:lnSpc>
              <a:spcPct val="100000"/>
            </a:lnSpc>
            <a:spcAft>
              <a:spcPts val="0"/>
            </a:spcAft>
          </a:pPr>
          <a:r>
            <a:rPr lang="lv-LV" sz="1800" b="1" noProof="0" dirty="0" err="1" smtClean="0">
              <a:solidFill>
                <a:srgbClr val="00B0F0"/>
              </a:solidFill>
            </a:rPr>
            <a:t>Medium</a:t>
          </a:r>
          <a:r>
            <a:rPr lang="lv-LV" sz="1800" b="1" noProof="0" dirty="0" smtClean="0">
              <a:solidFill>
                <a:srgbClr val="00B0F0"/>
              </a:solidFill>
            </a:rPr>
            <a:t> Term </a:t>
          </a:r>
          <a:r>
            <a:rPr lang="lv-LV" sz="1800" b="1" noProof="0" dirty="0" err="1" smtClean="0">
              <a:solidFill>
                <a:srgbClr val="00B0F0"/>
              </a:solidFill>
            </a:rPr>
            <a:t>Budget</a:t>
          </a:r>
          <a:r>
            <a:rPr lang="lv-LV" sz="1800" b="1" noProof="0" dirty="0" smtClean="0">
              <a:solidFill>
                <a:srgbClr val="00B0F0"/>
              </a:solidFill>
            </a:rPr>
            <a:t> </a:t>
          </a:r>
          <a:r>
            <a:rPr lang="lv-LV" sz="1800" b="1" noProof="0" dirty="0" err="1" smtClean="0">
              <a:solidFill>
                <a:srgbClr val="00B0F0"/>
              </a:solidFill>
            </a:rPr>
            <a:t>Framework</a:t>
          </a:r>
          <a:r>
            <a:rPr lang="lv-LV" sz="1800" b="1" noProof="0" dirty="0" smtClean="0">
              <a:solidFill>
                <a:srgbClr val="00B0F0"/>
              </a:solidFill>
            </a:rPr>
            <a:t> </a:t>
          </a:r>
          <a:r>
            <a:rPr lang="lv-LV" sz="1800" b="1" noProof="0" dirty="0" err="1" smtClean="0">
              <a:solidFill>
                <a:srgbClr val="00B0F0"/>
              </a:solidFill>
            </a:rPr>
            <a:t>Law</a:t>
          </a:r>
          <a:endParaRPr lang="en-GB" sz="1800" b="1" noProof="0" dirty="0" smtClean="0">
            <a:solidFill>
              <a:srgbClr val="00B0F0"/>
            </a:solidFill>
          </a:endParaRPr>
        </a:p>
      </dgm:t>
    </dgm:pt>
    <dgm:pt modelId="{B61A90BB-00F7-4670-96A0-6A9DBE6081E8}" type="parTrans" cxnId="{FEB59DF4-878D-49D7-902A-4660862D5507}">
      <dgm:prSet/>
      <dgm:spPr/>
      <dgm:t>
        <a:bodyPr/>
        <a:lstStyle/>
        <a:p>
          <a:endParaRPr lang="lv-LV"/>
        </a:p>
      </dgm:t>
    </dgm:pt>
    <dgm:pt modelId="{6BA6ECE6-C5B3-458F-88A1-F44FE59305C3}" type="sibTrans" cxnId="{FEB59DF4-878D-49D7-902A-4660862D5507}">
      <dgm:prSet/>
      <dgm:spPr/>
      <dgm:t>
        <a:bodyPr/>
        <a:lstStyle/>
        <a:p>
          <a:endParaRPr lang="lv-LV"/>
        </a:p>
      </dgm:t>
    </dgm:pt>
    <dgm:pt modelId="{4005FAF7-1B6A-4244-9DD0-D2B18B0E5216}" type="pres">
      <dgm:prSet presAssocID="{A0239E26-71B2-49FB-959B-4E45850FEE68}" presName="compositeShape" presStyleCnt="0">
        <dgm:presLayoutVars>
          <dgm:dir/>
          <dgm:resizeHandles/>
        </dgm:presLayoutVars>
      </dgm:prSet>
      <dgm:spPr/>
      <dgm:t>
        <a:bodyPr/>
        <a:lstStyle/>
        <a:p>
          <a:endParaRPr lang="lv-LV"/>
        </a:p>
      </dgm:t>
    </dgm:pt>
    <dgm:pt modelId="{A18BE176-9BF6-4981-AEE5-66001E9AA867}" type="pres">
      <dgm:prSet presAssocID="{A0239E26-71B2-49FB-959B-4E45850FEE68}" presName="pyramid" presStyleLbl="node1" presStyleIdx="0" presStyleCnt="1" custScaleX="38641" custLinFactNeighborX="-24789"/>
      <dgm:spPr/>
      <dgm:t>
        <a:bodyPr/>
        <a:lstStyle/>
        <a:p>
          <a:endParaRPr lang="lv-LV"/>
        </a:p>
      </dgm:t>
    </dgm:pt>
    <dgm:pt modelId="{B718C91F-BBF5-4F82-9D0B-75EB3CA36480}" type="pres">
      <dgm:prSet presAssocID="{A0239E26-71B2-49FB-959B-4E45850FEE68}" presName="theList" presStyleCnt="0"/>
      <dgm:spPr/>
    </dgm:pt>
    <dgm:pt modelId="{7750B70B-A720-44C0-9B35-AA2995879823}" type="pres">
      <dgm:prSet presAssocID="{7694FC3C-CF7F-4C2A-93B1-CD3F222BE8A5}" presName="aNode" presStyleLbl="fgAcc1" presStyleIdx="0" presStyleCnt="8" custScaleX="152298" custLinFactNeighborX="17070">
        <dgm:presLayoutVars>
          <dgm:bulletEnabled val="1"/>
        </dgm:presLayoutVars>
      </dgm:prSet>
      <dgm:spPr/>
      <dgm:t>
        <a:bodyPr/>
        <a:lstStyle/>
        <a:p>
          <a:endParaRPr lang="lv-LV"/>
        </a:p>
      </dgm:t>
    </dgm:pt>
    <dgm:pt modelId="{CEFF23BA-2DB2-4351-B67E-BD22B0AF3A23}" type="pres">
      <dgm:prSet presAssocID="{7694FC3C-CF7F-4C2A-93B1-CD3F222BE8A5}" presName="aSpace" presStyleCnt="0"/>
      <dgm:spPr/>
    </dgm:pt>
    <dgm:pt modelId="{95BD23A1-1903-48CF-8DA9-4FCD4678F6D1}" type="pres">
      <dgm:prSet presAssocID="{05314793-C561-4B6B-B9F1-D1762F841488}" presName="aNode" presStyleLbl="fgAcc1" presStyleIdx="1" presStyleCnt="8" custScaleX="151561" custLinFactNeighborX="17439">
        <dgm:presLayoutVars>
          <dgm:bulletEnabled val="1"/>
        </dgm:presLayoutVars>
      </dgm:prSet>
      <dgm:spPr/>
      <dgm:t>
        <a:bodyPr/>
        <a:lstStyle/>
        <a:p>
          <a:endParaRPr lang="lv-LV"/>
        </a:p>
      </dgm:t>
    </dgm:pt>
    <dgm:pt modelId="{4C806B46-2219-40DD-9673-92C6FDAC0FE2}" type="pres">
      <dgm:prSet presAssocID="{05314793-C561-4B6B-B9F1-D1762F841488}" presName="aSpace" presStyleCnt="0"/>
      <dgm:spPr/>
    </dgm:pt>
    <dgm:pt modelId="{5BE15443-4221-470E-B3DC-EEB4F1D39125}" type="pres">
      <dgm:prSet presAssocID="{755D8394-EE2B-4BE8-8CB2-5AB3B928637F}" presName="aNode" presStyleLbl="fgAcc1" presStyleIdx="2" presStyleCnt="8" custScaleX="152298" custLinFactNeighborX="17070">
        <dgm:presLayoutVars>
          <dgm:bulletEnabled val="1"/>
        </dgm:presLayoutVars>
      </dgm:prSet>
      <dgm:spPr/>
      <dgm:t>
        <a:bodyPr/>
        <a:lstStyle/>
        <a:p>
          <a:endParaRPr lang="lv-LV"/>
        </a:p>
      </dgm:t>
    </dgm:pt>
    <dgm:pt modelId="{1045B1C0-0F67-40CC-8D4C-61CC8B50E086}" type="pres">
      <dgm:prSet presAssocID="{755D8394-EE2B-4BE8-8CB2-5AB3B928637F}" presName="aSpace" presStyleCnt="0"/>
      <dgm:spPr/>
    </dgm:pt>
    <dgm:pt modelId="{2505CF45-C469-4BF8-B9DC-7816F14731AE}" type="pres">
      <dgm:prSet presAssocID="{C8CB21AA-0ECD-4A4A-978A-20C00EF285D7}" presName="aNode" presStyleLbl="fgAcc1" presStyleIdx="3" presStyleCnt="8" custScaleX="152298" custLinFactNeighborX="17070">
        <dgm:presLayoutVars>
          <dgm:bulletEnabled val="1"/>
        </dgm:presLayoutVars>
      </dgm:prSet>
      <dgm:spPr/>
      <dgm:t>
        <a:bodyPr/>
        <a:lstStyle/>
        <a:p>
          <a:endParaRPr lang="lv-LV"/>
        </a:p>
      </dgm:t>
    </dgm:pt>
    <dgm:pt modelId="{0C7D935A-E4CA-4184-BD99-6C6A8466B002}" type="pres">
      <dgm:prSet presAssocID="{C8CB21AA-0ECD-4A4A-978A-20C00EF285D7}" presName="aSpace" presStyleCnt="0"/>
      <dgm:spPr/>
    </dgm:pt>
    <dgm:pt modelId="{44B6F9FF-F676-4AA0-B418-E98A7CABBDB0}" type="pres">
      <dgm:prSet presAssocID="{24B0E107-B21A-4003-A51A-1F2D604D4DEB}" presName="aNode" presStyleLbl="fgAcc1" presStyleIdx="4" presStyleCnt="8" custScaleX="152206" custLinFactNeighborX="17891">
        <dgm:presLayoutVars>
          <dgm:bulletEnabled val="1"/>
        </dgm:presLayoutVars>
      </dgm:prSet>
      <dgm:spPr/>
      <dgm:t>
        <a:bodyPr/>
        <a:lstStyle/>
        <a:p>
          <a:endParaRPr lang="lv-LV"/>
        </a:p>
      </dgm:t>
    </dgm:pt>
    <dgm:pt modelId="{D7693B61-164E-4064-81F5-C6F45683D180}" type="pres">
      <dgm:prSet presAssocID="{24B0E107-B21A-4003-A51A-1F2D604D4DEB}" presName="aSpace" presStyleCnt="0"/>
      <dgm:spPr/>
    </dgm:pt>
    <dgm:pt modelId="{58CD076A-96F1-49BE-BBC7-E5065C876624}" type="pres">
      <dgm:prSet presAssocID="{9F98162A-BA8A-4678-9389-7716B2813088}" presName="aNode" presStyleLbl="fgAcc1" presStyleIdx="5" presStyleCnt="8" custScaleX="151966" custLinFactNeighborX="17416">
        <dgm:presLayoutVars>
          <dgm:bulletEnabled val="1"/>
        </dgm:presLayoutVars>
      </dgm:prSet>
      <dgm:spPr/>
      <dgm:t>
        <a:bodyPr/>
        <a:lstStyle/>
        <a:p>
          <a:endParaRPr lang="lv-LV"/>
        </a:p>
      </dgm:t>
    </dgm:pt>
    <dgm:pt modelId="{37475C3F-A83A-40C7-A614-60F1F7AE4B7D}" type="pres">
      <dgm:prSet presAssocID="{9F98162A-BA8A-4678-9389-7716B2813088}" presName="aSpace" presStyleCnt="0"/>
      <dgm:spPr/>
    </dgm:pt>
    <dgm:pt modelId="{D5103210-E7B3-4950-BC01-96D3D2045CB2}" type="pres">
      <dgm:prSet presAssocID="{03012886-5BBC-4727-A863-65166D79DFB8}" presName="aNode" presStyleLbl="fgAcc1" presStyleIdx="6" presStyleCnt="8" custScaleX="152298" custLinFactNeighborX="17070">
        <dgm:presLayoutVars>
          <dgm:bulletEnabled val="1"/>
        </dgm:presLayoutVars>
      </dgm:prSet>
      <dgm:spPr/>
      <dgm:t>
        <a:bodyPr/>
        <a:lstStyle/>
        <a:p>
          <a:endParaRPr lang="lv-LV"/>
        </a:p>
      </dgm:t>
    </dgm:pt>
    <dgm:pt modelId="{62FCCB5E-A277-4F31-B848-2ADC5777561F}" type="pres">
      <dgm:prSet presAssocID="{03012886-5BBC-4727-A863-65166D79DFB8}" presName="aSpace" presStyleCnt="0"/>
      <dgm:spPr/>
    </dgm:pt>
    <dgm:pt modelId="{9476B985-18BE-4683-9791-7C3FBAB9B98A}" type="pres">
      <dgm:prSet presAssocID="{B2A9A581-799D-473B-939E-782E37C271E9}" presName="aNode" presStyleLbl="fgAcc1" presStyleIdx="7" presStyleCnt="8" custScaleX="152298" custLinFactNeighborX="17520" custLinFactNeighborY="-505">
        <dgm:presLayoutVars>
          <dgm:bulletEnabled val="1"/>
        </dgm:presLayoutVars>
      </dgm:prSet>
      <dgm:spPr/>
      <dgm:t>
        <a:bodyPr/>
        <a:lstStyle/>
        <a:p>
          <a:endParaRPr lang="lv-LV"/>
        </a:p>
      </dgm:t>
    </dgm:pt>
    <dgm:pt modelId="{3967AD8B-2AA4-433C-8875-7E7171D56434}" type="pres">
      <dgm:prSet presAssocID="{B2A9A581-799D-473B-939E-782E37C271E9}" presName="aSpace" presStyleCnt="0"/>
      <dgm:spPr/>
    </dgm:pt>
  </dgm:ptLst>
  <dgm:cxnLst>
    <dgm:cxn modelId="{FEDC5928-88B0-47D2-8593-46D948DFF0D0}" srcId="{A0239E26-71B2-49FB-959B-4E45850FEE68}" destId="{7694FC3C-CF7F-4C2A-93B1-CD3F222BE8A5}" srcOrd="0" destOrd="0" parTransId="{6494122D-FE1A-4E8B-A6D5-7991C8D1EC30}" sibTransId="{0AD98865-95B3-4601-8910-C9ACFEA92F51}"/>
    <dgm:cxn modelId="{9CF393B8-D0F5-4F50-9357-E0B4BD345E1C}" srcId="{A0239E26-71B2-49FB-959B-4E45850FEE68}" destId="{C8CB21AA-0ECD-4A4A-978A-20C00EF285D7}" srcOrd="3" destOrd="0" parTransId="{79BAF443-EDCD-40DF-8B0D-9921782F1FC6}" sibTransId="{9E501E46-073F-467F-93D5-E54523A1620D}"/>
    <dgm:cxn modelId="{A8845B38-8264-4031-B8B6-5507FF419910}" srcId="{A0239E26-71B2-49FB-959B-4E45850FEE68}" destId="{05314793-C561-4B6B-B9F1-D1762F841488}" srcOrd="1" destOrd="0" parTransId="{1679BB6E-D2DC-438C-BAAA-ECD0943FD83F}" sibTransId="{3C6F44BF-D49C-45A8-AEFD-83A820982737}"/>
    <dgm:cxn modelId="{703ED80A-7E2C-469F-A6EB-752A71F63E33}" srcId="{A0239E26-71B2-49FB-959B-4E45850FEE68}" destId="{B2A9A581-799D-473B-939E-782E37C271E9}" srcOrd="7" destOrd="0" parTransId="{58694909-16FD-4B4B-A333-F69B5A9AEFDD}" sibTransId="{EF0A9C29-A78C-48BE-823E-843EF8AF81E9}"/>
    <dgm:cxn modelId="{8F3822B3-CA96-4549-A74E-E259F5ABEF02}" type="presOf" srcId="{9F98162A-BA8A-4678-9389-7716B2813088}" destId="{58CD076A-96F1-49BE-BBC7-E5065C876624}" srcOrd="0" destOrd="0" presId="urn:microsoft.com/office/officeart/2005/8/layout/pyramid2"/>
    <dgm:cxn modelId="{2B756F18-CB72-4E49-9A1A-5A42051FA4F9}" type="presOf" srcId="{B2A9A581-799D-473B-939E-782E37C271E9}" destId="{9476B985-18BE-4683-9791-7C3FBAB9B98A}" srcOrd="0" destOrd="0" presId="urn:microsoft.com/office/officeart/2005/8/layout/pyramid2"/>
    <dgm:cxn modelId="{7079F5E6-DD1F-4BAD-8C11-10D3FD3FBC44}" type="presOf" srcId="{05314793-C561-4B6B-B9F1-D1762F841488}" destId="{95BD23A1-1903-48CF-8DA9-4FCD4678F6D1}" srcOrd="0" destOrd="0" presId="urn:microsoft.com/office/officeart/2005/8/layout/pyramid2"/>
    <dgm:cxn modelId="{A5A59347-FC6A-4E5E-905A-7F2C7EE0EC91}" type="presOf" srcId="{A0239E26-71B2-49FB-959B-4E45850FEE68}" destId="{4005FAF7-1B6A-4244-9DD0-D2B18B0E5216}" srcOrd="0" destOrd="0" presId="urn:microsoft.com/office/officeart/2005/8/layout/pyramid2"/>
    <dgm:cxn modelId="{7AA50150-FCEF-4D99-A248-07EDB3AEACEA}" srcId="{A0239E26-71B2-49FB-959B-4E45850FEE68}" destId="{03012886-5BBC-4727-A863-65166D79DFB8}" srcOrd="6" destOrd="0" parTransId="{CFA5D03E-F212-4210-91EF-3E65E9C818CB}" sibTransId="{7902DE8D-26EF-4AF2-8421-9F6E648843EB}"/>
    <dgm:cxn modelId="{BCD1A9AC-1FFD-433B-8F38-945357FC1105}" srcId="{A0239E26-71B2-49FB-959B-4E45850FEE68}" destId="{9F98162A-BA8A-4678-9389-7716B2813088}" srcOrd="5" destOrd="0" parTransId="{8DE99A27-CA03-49B3-9D3E-CDBAFAB33AB5}" sibTransId="{FEA97FC2-6065-43F8-9E02-379E68B3D351}"/>
    <dgm:cxn modelId="{A5D13FD0-5AA3-4510-97CA-174F2D5EC387}" type="presOf" srcId="{24B0E107-B21A-4003-A51A-1F2D604D4DEB}" destId="{44B6F9FF-F676-4AA0-B418-E98A7CABBDB0}" srcOrd="0" destOrd="0" presId="urn:microsoft.com/office/officeart/2005/8/layout/pyramid2"/>
    <dgm:cxn modelId="{7DCF6E7B-26CA-4EAB-9B5D-812D4F8EB44D}" srcId="{A0239E26-71B2-49FB-959B-4E45850FEE68}" destId="{755D8394-EE2B-4BE8-8CB2-5AB3B928637F}" srcOrd="2" destOrd="0" parTransId="{01EFAB50-EF72-44F3-9984-FF2BECAB99F4}" sibTransId="{50BE59DF-63F8-47AB-9AA3-AA16AF78803E}"/>
    <dgm:cxn modelId="{74C2856A-76EC-492C-AF5F-000913FD19DC}" type="presOf" srcId="{03012886-5BBC-4727-A863-65166D79DFB8}" destId="{D5103210-E7B3-4950-BC01-96D3D2045CB2}" srcOrd="0" destOrd="0" presId="urn:microsoft.com/office/officeart/2005/8/layout/pyramid2"/>
    <dgm:cxn modelId="{1231409E-18D3-4D4A-84A6-791B2FE7833A}" type="presOf" srcId="{755D8394-EE2B-4BE8-8CB2-5AB3B928637F}" destId="{5BE15443-4221-470E-B3DC-EEB4F1D39125}" srcOrd="0" destOrd="0" presId="urn:microsoft.com/office/officeart/2005/8/layout/pyramid2"/>
    <dgm:cxn modelId="{C5589894-5328-4A75-911F-B31993F0E538}" type="presOf" srcId="{C8CB21AA-0ECD-4A4A-978A-20C00EF285D7}" destId="{2505CF45-C469-4BF8-B9DC-7816F14731AE}" srcOrd="0" destOrd="0" presId="urn:microsoft.com/office/officeart/2005/8/layout/pyramid2"/>
    <dgm:cxn modelId="{FEB59DF4-878D-49D7-902A-4660862D5507}" srcId="{A0239E26-71B2-49FB-959B-4E45850FEE68}" destId="{24B0E107-B21A-4003-A51A-1F2D604D4DEB}" srcOrd="4" destOrd="0" parTransId="{B61A90BB-00F7-4670-96A0-6A9DBE6081E8}" sibTransId="{6BA6ECE6-C5B3-458F-88A1-F44FE59305C3}"/>
    <dgm:cxn modelId="{7AE528B5-B5B2-43B2-A1C8-91254C1A820A}" type="presOf" srcId="{7694FC3C-CF7F-4C2A-93B1-CD3F222BE8A5}" destId="{7750B70B-A720-44C0-9B35-AA2995879823}" srcOrd="0" destOrd="0" presId="urn:microsoft.com/office/officeart/2005/8/layout/pyramid2"/>
    <dgm:cxn modelId="{2CB3ABCD-D682-4E6B-8D4F-0C21DB85F7D7}" type="presParOf" srcId="{4005FAF7-1B6A-4244-9DD0-D2B18B0E5216}" destId="{A18BE176-9BF6-4981-AEE5-66001E9AA867}" srcOrd="0" destOrd="0" presId="urn:microsoft.com/office/officeart/2005/8/layout/pyramid2"/>
    <dgm:cxn modelId="{3F0F129E-FA95-4CD5-8AB0-EF24882E9765}" type="presParOf" srcId="{4005FAF7-1B6A-4244-9DD0-D2B18B0E5216}" destId="{B718C91F-BBF5-4F82-9D0B-75EB3CA36480}" srcOrd="1" destOrd="0" presId="urn:microsoft.com/office/officeart/2005/8/layout/pyramid2"/>
    <dgm:cxn modelId="{AF6081A9-3D5C-4A48-AAB7-BFD229A9BC31}" type="presParOf" srcId="{B718C91F-BBF5-4F82-9D0B-75EB3CA36480}" destId="{7750B70B-A720-44C0-9B35-AA2995879823}" srcOrd="0" destOrd="0" presId="urn:microsoft.com/office/officeart/2005/8/layout/pyramid2"/>
    <dgm:cxn modelId="{A039D75A-1F75-483D-85E5-F1E22D85C7A2}" type="presParOf" srcId="{B718C91F-BBF5-4F82-9D0B-75EB3CA36480}" destId="{CEFF23BA-2DB2-4351-B67E-BD22B0AF3A23}" srcOrd="1" destOrd="0" presId="urn:microsoft.com/office/officeart/2005/8/layout/pyramid2"/>
    <dgm:cxn modelId="{4B9FC32E-1D41-4E67-B930-502311C0FC81}" type="presParOf" srcId="{B718C91F-BBF5-4F82-9D0B-75EB3CA36480}" destId="{95BD23A1-1903-48CF-8DA9-4FCD4678F6D1}" srcOrd="2" destOrd="0" presId="urn:microsoft.com/office/officeart/2005/8/layout/pyramid2"/>
    <dgm:cxn modelId="{5B082252-63D1-49AC-8B33-A498DB178ECD}" type="presParOf" srcId="{B718C91F-BBF5-4F82-9D0B-75EB3CA36480}" destId="{4C806B46-2219-40DD-9673-92C6FDAC0FE2}" srcOrd="3" destOrd="0" presId="urn:microsoft.com/office/officeart/2005/8/layout/pyramid2"/>
    <dgm:cxn modelId="{18D51A66-41A8-4292-A939-A762ADBF09BD}" type="presParOf" srcId="{B718C91F-BBF5-4F82-9D0B-75EB3CA36480}" destId="{5BE15443-4221-470E-B3DC-EEB4F1D39125}" srcOrd="4" destOrd="0" presId="urn:microsoft.com/office/officeart/2005/8/layout/pyramid2"/>
    <dgm:cxn modelId="{23DE27B5-B5CD-455A-9B4A-C6A84B050C02}" type="presParOf" srcId="{B718C91F-BBF5-4F82-9D0B-75EB3CA36480}" destId="{1045B1C0-0F67-40CC-8D4C-61CC8B50E086}" srcOrd="5" destOrd="0" presId="urn:microsoft.com/office/officeart/2005/8/layout/pyramid2"/>
    <dgm:cxn modelId="{DBB486B3-D42C-4E8E-98DE-B69112D20C9A}" type="presParOf" srcId="{B718C91F-BBF5-4F82-9D0B-75EB3CA36480}" destId="{2505CF45-C469-4BF8-B9DC-7816F14731AE}" srcOrd="6" destOrd="0" presId="urn:microsoft.com/office/officeart/2005/8/layout/pyramid2"/>
    <dgm:cxn modelId="{8216017C-2B07-4183-9D1C-C9EB6CA749BD}" type="presParOf" srcId="{B718C91F-BBF5-4F82-9D0B-75EB3CA36480}" destId="{0C7D935A-E4CA-4184-BD99-6C6A8466B002}" srcOrd="7" destOrd="0" presId="urn:microsoft.com/office/officeart/2005/8/layout/pyramid2"/>
    <dgm:cxn modelId="{67B41799-3A13-4F34-B496-D746FB9E207D}" type="presParOf" srcId="{B718C91F-BBF5-4F82-9D0B-75EB3CA36480}" destId="{44B6F9FF-F676-4AA0-B418-E98A7CABBDB0}" srcOrd="8" destOrd="0" presId="urn:microsoft.com/office/officeart/2005/8/layout/pyramid2"/>
    <dgm:cxn modelId="{F6BA529A-9A99-4BFB-AB10-7A68588E6705}" type="presParOf" srcId="{B718C91F-BBF5-4F82-9D0B-75EB3CA36480}" destId="{D7693B61-164E-4064-81F5-C6F45683D180}" srcOrd="9" destOrd="0" presId="urn:microsoft.com/office/officeart/2005/8/layout/pyramid2"/>
    <dgm:cxn modelId="{4906CFA4-2C97-4BD5-85DF-3B03EAAEE523}" type="presParOf" srcId="{B718C91F-BBF5-4F82-9D0B-75EB3CA36480}" destId="{58CD076A-96F1-49BE-BBC7-E5065C876624}" srcOrd="10" destOrd="0" presId="urn:microsoft.com/office/officeart/2005/8/layout/pyramid2"/>
    <dgm:cxn modelId="{2B4268C8-5678-427E-BA2B-8CC653A2BC0E}" type="presParOf" srcId="{B718C91F-BBF5-4F82-9D0B-75EB3CA36480}" destId="{37475C3F-A83A-40C7-A614-60F1F7AE4B7D}" srcOrd="11" destOrd="0" presId="urn:microsoft.com/office/officeart/2005/8/layout/pyramid2"/>
    <dgm:cxn modelId="{C7BCA239-ABBE-49DE-821C-E36270D6DF7C}" type="presParOf" srcId="{B718C91F-BBF5-4F82-9D0B-75EB3CA36480}" destId="{D5103210-E7B3-4950-BC01-96D3D2045CB2}" srcOrd="12" destOrd="0" presId="urn:microsoft.com/office/officeart/2005/8/layout/pyramid2"/>
    <dgm:cxn modelId="{388985D2-A6D3-4001-BAF2-61B946A4C054}" type="presParOf" srcId="{B718C91F-BBF5-4F82-9D0B-75EB3CA36480}" destId="{62FCCB5E-A277-4F31-B848-2ADC5777561F}" srcOrd="13" destOrd="0" presId="urn:microsoft.com/office/officeart/2005/8/layout/pyramid2"/>
    <dgm:cxn modelId="{4E809249-C516-44CD-94C6-CDF1ADFF8074}" type="presParOf" srcId="{B718C91F-BBF5-4F82-9D0B-75EB3CA36480}" destId="{9476B985-18BE-4683-9791-7C3FBAB9B98A}" srcOrd="14" destOrd="0" presId="urn:microsoft.com/office/officeart/2005/8/layout/pyramid2"/>
    <dgm:cxn modelId="{26600AF0-EA33-4808-A3C3-AC5007338498}" type="presParOf" srcId="{B718C91F-BBF5-4F82-9D0B-75EB3CA36480}" destId="{3967AD8B-2AA4-433C-8875-7E7171D56434}"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FF3CE-2C11-4D85-8185-B6CF9C3F2DE3}"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lv-LV"/>
        </a:p>
      </dgm:t>
    </dgm:pt>
    <dgm:pt modelId="{D0DF2369-5687-4503-82A9-D801E70E720F}">
      <dgm:prSet/>
      <dgm:spPr/>
      <dgm:t>
        <a:bodyPr/>
        <a:lstStyle/>
        <a:p>
          <a:pPr rtl="0"/>
          <a:r>
            <a:rPr lang="en-GB" dirty="0" smtClean="0">
              <a:solidFill>
                <a:schemeClr val="tx1"/>
              </a:solidFill>
            </a:rPr>
            <a:t>formulation</a:t>
          </a:r>
          <a:endParaRPr lang="lv-LV" dirty="0">
            <a:solidFill>
              <a:schemeClr val="tx1"/>
            </a:solidFill>
          </a:endParaRPr>
        </a:p>
      </dgm:t>
    </dgm:pt>
    <dgm:pt modelId="{7A9E758C-6F96-450C-A6A4-933050E10C48}" type="parTrans" cxnId="{1ADD2506-BC07-4679-ABBA-B650E495B02E}">
      <dgm:prSet/>
      <dgm:spPr/>
      <dgm:t>
        <a:bodyPr/>
        <a:lstStyle/>
        <a:p>
          <a:endParaRPr lang="lv-LV"/>
        </a:p>
      </dgm:t>
    </dgm:pt>
    <dgm:pt modelId="{CCD029EF-8ADB-47A6-93ED-1FA5389AFA3B}" type="sibTrans" cxnId="{1ADD2506-BC07-4679-ABBA-B650E495B02E}">
      <dgm:prSet/>
      <dgm:spPr/>
      <dgm:t>
        <a:bodyPr/>
        <a:lstStyle/>
        <a:p>
          <a:endParaRPr lang="lv-LV"/>
        </a:p>
      </dgm:t>
    </dgm:pt>
    <dgm:pt modelId="{E7418396-3F9D-4B97-8EF8-20894D79F271}">
      <dgm:prSet/>
      <dgm:spPr/>
      <dgm:t>
        <a:bodyPr/>
        <a:lstStyle/>
        <a:p>
          <a:pPr rtl="0"/>
          <a:r>
            <a:rPr lang="en-GB" dirty="0" smtClean="0">
              <a:solidFill>
                <a:schemeClr val="tx1"/>
              </a:solidFill>
            </a:rPr>
            <a:t>approval </a:t>
          </a:r>
          <a:endParaRPr lang="lv-LV" dirty="0">
            <a:solidFill>
              <a:schemeClr val="tx1"/>
            </a:solidFill>
          </a:endParaRPr>
        </a:p>
      </dgm:t>
    </dgm:pt>
    <dgm:pt modelId="{197C9654-C932-482F-A224-213FDB792D78}" type="parTrans" cxnId="{77D2CF4A-1404-49AB-9211-610F9A93DD0E}">
      <dgm:prSet/>
      <dgm:spPr/>
      <dgm:t>
        <a:bodyPr/>
        <a:lstStyle/>
        <a:p>
          <a:endParaRPr lang="lv-LV"/>
        </a:p>
      </dgm:t>
    </dgm:pt>
    <dgm:pt modelId="{2B273F2A-AC7C-4A6F-9538-9FEF8C3777BD}" type="sibTrans" cxnId="{77D2CF4A-1404-49AB-9211-610F9A93DD0E}">
      <dgm:prSet/>
      <dgm:spPr/>
      <dgm:t>
        <a:bodyPr/>
        <a:lstStyle/>
        <a:p>
          <a:endParaRPr lang="lv-LV"/>
        </a:p>
      </dgm:t>
    </dgm:pt>
    <dgm:pt modelId="{96582F41-7D74-468E-A3A9-C14388148F42}">
      <dgm:prSet/>
      <dgm:spPr/>
      <dgm:t>
        <a:bodyPr/>
        <a:lstStyle/>
        <a:p>
          <a:pPr rtl="0"/>
          <a:r>
            <a:rPr lang="lv-LV" dirty="0" smtClean="0">
              <a:solidFill>
                <a:schemeClr val="tx1"/>
              </a:solidFill>
            </a:rPr>
            <a:t>i</a:t>
          </a:r>
          <a:r>
            <a:rPr lang="en-GB" dirty="0" err="1" smtClean="0">
              <a:solidFill>
                <a:schemeClr val="tx1"/>
              </a:solidFill>
            </a:rPr>
            <a:t>mplementation</a:t>
          </a:r>
          <a:endParaRPr lang="lv-LV" dirty="0">
            <a:solidFill>
              <a:schemeClr val="tx1"/>
            </a:solidFill>
          </a:endParaRPr>
        </a:p>
      </dgm:t>
    </dgm:pt>
    <dgm:pt modelId="{AB74D787-1863-46CD-8C5E-23DDA0C1ABB1}" type="parTrans" cxnId="{70C32C40-28C9-4A62-A7ED-D4D254B5E0DD}">
      <dgm:prSet/>
      <dgm:spPr/>
      <dgm:t>
        <a:bodyPr/>
        <a:lstStyle/>
        <a:p>
          <a:endParaRPr lang="lv-LV"/>
        </a:p>
      </dgm:t>
    </dgm:pt>
    <dgm:pt modelId="{7F35400A-8AA4-46AC-98A7-52F9606BF2DE}" type="sibTrans" cxnId="{70C32C40-28C9-4A62-A7ED-D4D254B5E0DD}">
      <dgm:prSet/>
      <dgm:spPr/>
      <dgm:t>
        <a:bodyPr/>
        <a:lstStyle/>
        <a:p>
          <a:endParaRPr lang="lv-LV"/>
        </a:p>
      </dgm:t>
    </dgm:pt>
    <dgm:pt modelId="{83539468-370F-4895-AD41-AEC9A7BC0489}">
      <dgm:prSet/>
      <dgm:spPr/>
      <dgm:t>
        <a:bodyPr/>
        <a:lstStyle/>
        <a:p>
          <a:pPr rtl="0"/>
          <a:r>
            <a:rPr lang="en-GB" dirty="0" smtClean="0">
              <a:solidFill>
                <a:schemeClr val="tx1"/>
              </a:solidFill>
            </a:rPr>
            <a:t>responsibilities in the budget process</a:t>
          </a:r>
          <a:endParaRPr lang="lv-LV" dirty="0">
            <a:solidFill>
              <a:schemeClr val="tx1"/>
            </a:solidFill>
          </a:endParaRPr>
        </a:p>
      </dgm:t>
    </dgm:pt>
    <dgm:pt modelId="{8225937E-73A8-4C4F-9344-AF03D7A9616E}" type="parTrans" cxnId="{5A9A120D-66BB-4E52-879B-4EB2007BA9E8}">
      <dgm:prSet/>
      <dgm:spPr/>
      <dgm:t>
        <a:bodyPr/>
        <a:lstStyle/>
        <a:p>
          <a:endParaRPr lang="lv-LV"/>
        </a:p>
      </dgm:t>
    </dgm:pt>
    <dgm:pt modelId="{535FD36D-BA3A-4B52-A060-B7B48B73D054}" type="sibTrans" cxnId="{5A9A120D-66BB-4E52-879B-4EB2007BA9E8}">
      <dgm:prSet/>
      <dgm:spPr/>
      <dgm:t>
        <a:bodyPr/>
        <a:lstStyle/>
        <a:p>
          <a:endParaRPr lang="lv-LV"/>
        </a:p>
      </dgm:t>
    </dgm:pt>
    <dgm:pt modelId="{F952ADFF-5B84-4B58-B2F2-287202A662BB}">
      <dgm:prSet/>
      <dgm:spPr/>
      <dgm:t>
        <a:bodyPr/>
        <a:lstStyle/>
        <a:p>
          <a:pPr rtl="0"/>
          <a:r>
            <a:rPr lang="lv-LV" dirty="0" err="1" smtClean="0">
              <a:solidFill>
                <a:schemeClr val="tx1"/>
              </a:solidFill>
            </a:rPr>
            <a:t>reporting</a:t>
          </a:r>
          <a:endParaRPr lang="lv-LV" dirty="0">
            <a:solidFill>
              <a:schemeClr val="tx1"/>
            </a:solidFill>
          </a:endParaRPr>
        </a:p>
      </dgm:t>
    </dgm:pt>
    <dgm:pt modelId="{9F86FF57-7B10-4EDF-AFD6-25711A27C9D9}" type="parTrans" cxnId="{FA505155-4D8E-4746-ABC6-CFF9142B851B}">
      <dgm:prSet/>
      <dgm:spPr/>
      <dgm:t>
        <a:bodyPr/>
        <a:lstStyle/>
        <a:p>
          <a:endParaRPr lang="lv-LV"/>
        </a:p>
      </dgm:t>
    </dgm:pt>
    <dgm:pt modelId="{17AB8066-2BC1-446C-9DB0-105EB4C5BBE9}" type="sibTrans" cxnId="{FA505155-4D8E-4746-ABC6-CFF9142B851B}">
      <dgm:prSet/>
      <dgm:spPr/>
      <dgm:t>
        <a:bodyPr/>
        <a:lstStyle/>
        <a:p>
          <a:endParaRPr lang="lv-LV"/>
        </a:p>
      </dgm:t>
    </dgm:pt>
    <dgm:pt modelId="{2E67CDDA-93AA-4952-A9DA-1290D7CAFCFA}" type="pres">
      <dgm:prSet presAssocID="{670FF3CE-2C11-4D85-8185-B6CF9C3F2DE3}" presName="Name0" presStyleCnt="0">
        <dgm:presLayoutVars>
          <dgm:dir/>
          <dgm:resizeHandles val="exact"/>
        </dgm:presLayoutVars>
      </dgm:prSet>
      <dgm:spPr/>
      <dgm:t>
        <a:bodyPr/>
        <a:lstStyle/>
        <a:p>
          <a:endParaRPr lang="lv-LV"/>
        </a:p>
      </dgm:t>
    </dgm:pt>
    <dgm:pt modelId="{3ED37E51-3348-445A-9E27-D19BEF0EC11F}" type="pres">
      <dgm:prSet presAssocID="{670FF3CE-2C11-4D85-8185-B6CF9C3F2DE3}" presName="cycle" presStyleCnt="0"/>
      <dgm:spPr/>
    </dgm:pt>
    <dgm:pt modelId="{5941E10B-DD9F-4F27-A419-281DF71D2672}" type="pres">
      <dgm:prSet presAssocID="{D0DF2369-5687-4503-82A9-D801E70E720F}" presName="nodeFirstNode" presStyleLbl="node1" presStyleIdx="0" presStyleCnt="5">
        <dgm:presLayoutVars>
          <dgm:bulletEnabled val="1"/>
        </dgm:presLayoutVars>
      </dgm:prSet>
      <dgm:spPr/>
      <dgm:t>
        <a:bodyPr/>
        <a:lstStyle/>
        <a:p>
          <a:endParaRPr lang="lv-LV"/>
        </a:p>
      </dgm:t>
    </dgm:pt>
    <dgm:pt modelId="{0DCD8C8C-D5D4-4426-B45E-893F86A8437C}" type="pres">
      <dgm:prSet presAssocID="{CCD029EF-8ADB-47A6-93ED-1FA5389AFA3B}" presName="sibTransFirstNode" presStyleLbl="bgShp" presStyleIdx="0" presStyleCnt="1"/>
      <dgm:spPr/>
      <dgm:t>
        <a:bodyPr/>
        <a:lstStyle/>
        <a:p>
          <a:endParaRPr lang="lv-LV"/>
        </a:p>
      </dgm:t>
    </dgm:pt>
    <dgm:pt modelId="{7AAF413D-BED9-4D42-9259-3FD08AD61B4E}" type="pres">
      <dgm:prSet presAssocID="{E7418396-3F9D-4B97-8EF8-20894D79F271}" presName="nodeFollowingNodes" presStyleLbl="node1" presStyleIdx="1" presStyleCnt="5">
        <dgm:presLayoutVars>
          <dgm:bulletEnabled val="1"/>
        </dgm:presLayoutVars>
      </dgm:prSet>
      <dgm:spPr/>
      <dgm:t>
        <a:bodyPr/>
        <a:lstStyle/>
        <a:p>
          <a:endParaRPr lang="lv-LV"/>
        </a:p>
      </dgm:t>
    </dgm:pt>
    <dgm:pt modelId="{9492BD09-1C8D-4C1E-AC9D-A8F892D76A67}" type="pres">
      <dgm:prSet presAssocID="{96582F41-7D74-468E-A3A9-C14388148F42}" presName="nodeFollowingNodes" presStyleLbl="node1" presStyleIdx="2" presStyleCnt="5">
        <dgm:presLayoutVars>
          <dgm:bulletEnabled val="1"/>
        </dgm:presLayoutVars>
      </dgm:prSet>
      <dgm:spPr/>
      <dgm:t>
        <a:bodyPr/>
        <a:lstStyle/>
        <a:p>
          <a:endParaRPr lang="lv-LV"/>
        </a:p>
      </dgm:t>
    </dgm:pt>
    <dgm:pt modelId="{5B7D2931-51AC-43A1-885E-958FD9231B7F}" type="pres">
      <dgm:prSet presAssocID="{F952ADFF-5B84-4B58-B2F2-287202A662BB}" presName="nodeFollowingNodes" presStyleLbl="node1" presStyleIdx="3" presStyleCnt="5">
        <dgm:presLayoutVars>
          <dgm:bulletEnabled val="1"/>
        </dgm:presLayoutVars>
      </dgm:prSet>
      <dgm:spPr/>
      <dgm:t>
        <a:bodyPr/>
        <a:lstStyle/>
        <a:p>
          <a:endParaRPr lang="lv-LV"/>
        </a:p>
      </dgm:t>
    </dgm:pt>
    <dgm:pt modelId="{BE69BD46-BAEB-4B2D-8CF1-006DD6F8D104}" type="pres">
      <dgm:prSet presAssocID="{83539468-370F-4895-AD41-AEC9A7BC0489}" presName="nodeFollowingNodes" presStyleLbl="node1" presStyleIdx="4" presStyleCnt="5">
        <dgm:presLayoutVars>
          <dgm:bulletEnabled val="1"/>
        </dgm:presLayoutVars>
      </dgm:prSet>
      <dgm:spPr/>
      <dgm:t>
        <a:bodyPr/>
        <a:lstStyle/>
        <a:p>
          <a:endParaRPr lang="lv-LV"/>
        </a:p>
      </dgm:t>
    </dgm:pt>
  </dgm:ptLst>
  <dgm:cxnLst>
    <dgm:cxn modelId="{F728AC71-5867-4DD4-82D0-9FD07923FDD3}" type="presOf" srcId="{670FF3CE-2C11-4D85-8185-B6CF9C3F2DE3}" destId="{2E67CDDA-93AA-4952-A9DA-1290D7CAFCFA}" srcOrd="0" destOrd="0" presId="urn:microsoft.com/office/officeart/2005/8/layout/cycle3"/>
    <dgm:cxn modelId="{5D2E426B-0E34-4494-8A70-20828951DD17}" type="presOf" srcId="{E7418396-3F9D-4B97-8EF8-20894D79F271}" destId="{7AAF413D-BED9-4D42-9259-3FD08AD61B4E}" srcOrd="0" destOrd="0" presId="urn:microsoft.com/office/officeart/2005/8/layout/cycle3"/>
    <dgm:cxn modelId="{5C6D588D-507C-4E96-8866-422CF2BCBD13}" type="presOf" srcId="{D0DF2369-5687-4503-82A9-D801E70E720F}" destId="{5941E10B-DD9F-4F27-A419-281DF71D2672}" srcOrd="0" destOrd="0" presId="urn:microsoft.com/office/officeart/2005/8/layout/cycle3"/>
    <dgm:cxn modelId="{5A9A120D-66BB-4E52-879B-4EB2007BA9E8}" srcId="{670FF3CE-2C11-4D85-8185-B6CF9C3F2DE3}" destId="{83539468-370F-4895-AD41-AEC9A7BC0489}" srcOrd="4" destOrd="0" parTransId="{8225937E-73A8-4C4F-9344-AF03D7A9616E}" sibTransId="{535FD36D-BA3A-4B52-A060-B7B48B73D054}"/>
    <dgm:cxn modelId="{1ADD2506-BC07-4679-ABBA-B650E495B02E}" srcId="{670FF3CE-2C11-4D85-8185-B6CF9C3F2DE3}" destId="{D0DF2369-5687-4503-82A9-D801E70E720F}" srcOrd="0" destOrd="0" parTransId="{7A9E758C-6F96-450C-A6A4-933050E10C48}" sibTransId="{CCD029EF-8ADB-47A6-93ED-1FA5389AFA3B}"/>
    <dgm:cxn modelId="{FA505155-4D8E-4746-ABC6-CFF9142B851B}" srcId="{670FF3CE-2C11-4D85-8185-B6CF9C3F2DE3}" destId="{F952ADFF-5B84-4B58-B2F2-287202A662BB}" srcOrd="3" destOrd="0" parTransId="{9F86FF57-7B10-4EDF-AFD6-25711A27C9D9}" sibTransId="{17AB8066-2BC1-446C-9DB0-105EB4C5BBE9}"/>
    <dgm:cxn modelId="{E1C86B06-6941-4A82-9123-D4F7627E4A34}" type="presOf" srcId="{CCD029EF-8ADB-47A6-93ED-1FA5389AFA3B}" destId="{0DCD8C8C-D5D4-4426-B45E-893F86A8437C}" srcOrd="0" destOrd="0" presId="urn:microsoft.com/office/officeart/2005/8/layout/cycle3"/>
    <dgm:cxn modelId="{9443790F-B1B3-4461-94C2-BAABAD8A4898}" type="presOf" srcId="{F952ADFF-5B84-4B58-B2F2-287202A662BB}" destId="{5B7D2931-51AC-43A1-885E-958FD9231B7F}" srcOrd="0" destOrd="0" presId="urn:microsoft.com/office/officeart/2005/8/layout/cycle3"/>
    <dgm:cxn modelId="{E9AE70D0-4DC1-41DC-B4BB-3BF7B9489CD5}" type="presOf" srcId="{96582F41-7D74-468E-A3A9-C14388148F42}" destId="{9492BD09-1C8D-4C1E-AC9D-A8F892D76A67}" srcOrd="0" destOrd="0" presId="urn:microsoft.com/office/officeart/2005/8/layout/cycle3"/>
    <dgm:cxn modelId="{70C32C40-28C9-4A62-A7ED-D4D254B5E0DD}" srcId="{670FF3CE-2C11-4D85-8185-B6CF9C3F2DE3}" destId="{96582F41-7D74-468E-A3A9-C14388148F42}" srcOrd="2" destOrd="0" parTransId="{AB74D787-1863-46CD-8C5E-23DDA0C1ABB1}" sibTransId="{7F35400A-8AA4-46AC-98A7-52F9606BF2DE}"/>
    <dgm:cxn modelId="{E126F0D7-71CA-4A94-8852-C3019A7EA63A}" type="presOf" srcId="{83539468-370F-4895-AD41-AEC9A7BC0489}" destId="{BE69BD46-BAEB-4B2D-8CF1-006DD6F8D104}" srcOrd="0" destOrd="0" presId="urn:microsoft.com/office/officeart/2005/8/layout/cycle3"/>
    <dgm:cxn modelId="{77D2CF4A-1404-49AB-9211-610F9A93DD0E}" srcId="{670FF3CE-2C11-4D85-8185-B6CF9C3F2DE3}" destId="{E7418396-3F9D-4B97-8EF8-20894D79F271}" srcOrd="1" destOrd="0" parTransId="{197C9654-C932-482F-A224-213FDB792D78}" sibTransId="{2B273F2A-AC7C-4A6F-9538-9FEF8C3777BD}"/>
    <dgm:cxn modelId="{6BFAD2E7-C9BF-4DBD-B4EA-6289C206CD5C}" type="presParOf" srcId="{2E67CDDA-93AA-4952-A9DA-1290D7CAFCFA}" destId="{3ED37E51-3348-445A-9E27-D19BEF0EC11F}" srcOrd="0" destOrd="0" presId="urn:microsoft.com/office/officeart/2005/8/layout/cycle3"/>
    <dgm:cxn modelId="{ED0881B1-E057-4B0A-BFEE-5ED91A41AC5B}" type="presParOf" srcId="{3ED37E51-3348-445A-9E27-D19BEF0EC11F}" destId="{5941E10B-DD9F-4F27-A419-281DF71D2672}" srcOrd="0" destOrd="0" presId="urn:microsoft.com/office/officeart/2005/8/layout/cycle3"/>
    <dgm:cxn modelId="{884B9FC3-23F6-47B9-8CDD-A3804B151B61}" type="presParOf" srcId="{3ED37E51-3348-445A-9E27-D19BEF0EC11F}" destId="{0DCD8C8C-D5D4-4426-B45E-893F86A8437C}" srcOrd="1" destOrd="0" presId="urn:microsoft.com/office/officeart/2005/8/layout/cycle3"/>
    <dgm:cxn modelId="{2B2354FA-1059-4972-BB5F-F13259A785B7}" type="presParOf" srcId="{3ED37E51-3348-445A-9E27-D19BEF0EC11F}" destId="{7AAF413D-BED9-4D42-9259-3FD08AD61B4E}" srcOrd="2" destOrd="0" presId="urn:microsoft.com/office/officeart/2005/8/layout/cycle3"/>
    <dgm:cxn modelId="{182CDA5E-F2FA-45FA-BFA6-5665C928CE02}" type="presParOf" srcId="{3ED37E51-3348-445A-9E27-D19BEF0EC11F}" destId="{9492BD09-1C8D-4C1E-AC9D-A8F892D76A67}" srcOrd="3" destOrd="0" presId="urn:microsoft.com/office/officeart/2005/8/layout/cycle3"/>
    <dgm:cxn modelId="{C1EED6AF-DDFE-460C-9BEC-A911805B60E5}" type="presParOf" srcId="{3ED37E51-3348-445A-9E27-D19BEF0EC11F}" destId="{5B7D2931-51AC-43A1-885E-958FD9231B7F}" srcOrd="4" destOrd="0" presId="urn:microsoft.com/office/officeart/2005/8/layout/cycle3"/>
    <dgm:cxn modelId="{C0EE83A1-9845-4A0B-8D29-5727529F95A0}" type="presParOf" srcId="{3ED37E51-3348-445A-9E27-D19BEF0EC11F}" destId="{BE69BD46-BAEB-4B2D-8CF1-006DD6F8D10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CD543-EA3B-434E-BF97-3D9A71E65909}" type="doc">
      <dgm:prSet loTypeId="urn:microsoft.com/office/officeart/2005/8/layout/matrix3" loCatId="matrix" qsTypeId="urn:microsoft.com/office/officeart/2005/8/quickstyle/simple2" qsCatId="simple" csTypeId="urn:microsoft.com/office/officeart/2005/8/colors/accent3_1" csCatId="accent3" phldr="1"/>
      <dgm:spPr/>
      <dgm:t>
        <a:bodyPr/>
        <a:lstStyle/>
        <a:p>
          <a:endParaRPr lang="lv-LV"/>
        </a:p>
      </dgm:t>
    </dgm:pt>
    <dgm:pt modelId="{25D8ACFF-0A4E-4D92-A97D-20DEA549B8A9}">
      <dgm:prSet custT="1"/>
      <dgm:spPr/>
      <dgm:t>
        <a:bodyPr/>
        <a:lstStyle/>
        <a:p>
          <a:pPr rtl="0"/>
          <a:r>
            <a:rPr lang="en-GB" sz="1800" noProof="0" dirty="0" smtClean="0"/>
            <a:t>Is prepared every year on «rolling» basis for the next </a:t>
          </a:r>
          <a:r>
            <a:rPr lang="en-GB" sz="1800" b="1" u="sng" noProof="0" dirty="0" smtClean="0"/>
            <a:t>three year period </a:t>
          </a:r>
          <a:r>
            <a:rPr lang="en-GB" sz="1800" noProof="0" dirty="0" smtClean="0"/>
            <a:t>and approved by Parliament</a:t>
          </a:r>
          <a:endParaRPr lang="en-GB" sz="1800" noProof="0" dirty="0"/>
        </a:p>
      </dgm:t>
    </dgm:pt>
    <dgm:pt modelId="{33210BE2-527B-4AD0-85B8-BEC6D6B4FD4E}" type="parTrans" cxnId="{EF45B3C0-F981-4DC7-B8DC-F1F1AFB42ABB}">
      <dgm:prSet/>
      <dgm:spPr/>
      <dgm:t>
        <a:bodyPr/>
        <a:lstStyle/>
        <a:p>
          <a:endParaRPr lang="en-GB" noProof="0" dirty="0"/>
        </a:p>
      </dgm:t>
    </dgm:pt>
    <dgm:pt modelId="{25B92940-9C95-4209-918E-A0D7DA9A6040}" type="sibTrans" cxnId="{EF45B3C0-F981-4DC7-B8DC-F1F1AFB42ABB}">
      <dgm:prSet/>
      <dgm:spPr/>
      <dgm:t>
        <a:bodyPr/>
        <a:lstStyle/>
        <a:p>
          <a:endParaRPr lang="en-GB" noProof="0" dirty="0"/>
        </a:p>
      </dgm:t>
    </dgm:pt>
    <dgm:pt modelId="{1EFE672C-D955-4293-A1FE-413754064BB3}">
      <dgm:prSet custT="1"/>
      <dgm:spPr/>
      <dgm:t>
        <a:bodyPr/>
        <a:lstStyle/>
        <a:p>
          <a:pPr rtl="0"/>
          <a:r>
            <a:rPr lang="en-GB" sz="1800" noProof="0" dirty="0" smtClean="0"/>
            <a:t>Ensures strategic view and </a:t>
          </a:r>
          <a:r>
            <a:rPr lang="en-GB" sz="1800" u="sng" noProof="0" dirty="0" smtClean="0"/>
            <a:t>link between policies of the governments and budget resources available </a:t>
          </a:r>
          <a:r>
            <a:rPr lang="en-GB" sz="1800" u="none" noProof="0" dirty="0" smtClean="0"/>
            <a:t>(top-down budgeting)</a:t>
          </a:r>
          <a:endParaRPr lang="en-GB" sz="1800" u="none" noProof="0" dirty="0"/>
        </a:p>
      </dgm:t>
    </dgm:pt>
    <dgm:pt modelId="{CB90AD2D-4766-4168-9EF9-E59E2176303E}" type="parTrans" cxnId="{1253F935-12AB-4C00-B9C5-3397AE0E1BEC}">
      <dgm:prSet/>
      <dgm:spPr/>
      <dgm:t>
        <a:bodyPr/>
        <a:lstStyle/>
        <a:p>
          <a:endParaRPr lang="en-GB" noProof="0" dirty="0"/>
        </a:p>
      </dgm:t>
    </dgm:pt>
    <dgm:pt modelId="{E574B442-1BC6-4696-8DC0-3A5F32073F61}" type="sibTrans" cxnId="{1253F935-12AB-4C00-B9C5-3397AE0E1BEC}">
      <dgm:prSet/>
      <dgm:spPr/>
      <dgm:t>
        <a:bodyPr/>
        <a:lstStyle/>
        <a:p>
          <a:endParaRPr lang="en-GB" noProof="0" dirty="0"/>
        </a:p>
      </dgm:t>
    </dgm:pt>
    <dgm:pt modelId="{0ECB3ED3-CBAD-40A9-8288-4EDEC741FA3F}">
      <dgm:prSet custT="1"/>
      <dgm:spPr/>
      <dgm:t>
        <a:bodyPr/>
        <a:lstStyle/>
        <a:p>
          <a:pPr rtl="0"/>
          <a:r>
            <a:rPr lang="en-GB" sz="1800" noProof="0" dirty="0" smtClean="0"/>
            <a:t>Is subject to Fiscal Discipline Law requirements, thus ensuring implementation of </a:t>
          </a:r>
          <a:r>
            <a:rPr lang="en-GB" sz="1800" b="1" u="sng" noProof="0" dirty="0" smtClean="0"/>
            <a:t>responsible and sustainable fiscal policy</a:t>
          </a:r>
          <a:endParaRPr lang="en-GB" sz="1800" b="1" u="sng" noProof="0" dirty="0"/>
        </a:p>
      </dgm:t>
    </dgm:pt>
    <dgm:pt modelId="{D544E6BC-7A14-4AA6-B26C-9961CFD15959}" type="parTrans" cxnId="{171730C5-1708-4495-AF41-DA4352F2C1DD}">
      <dgm:prSet/>
      <dgm:spPr/>
      <dgm:t>
        <a:bodyPr/>
        <a:lstStyle/>
        <a:p>
          <a:endParaRPr lang="en-GB" noProof="0" dirty="0"/>
        </a:p>
      </dgm:t>
    </dgm:pt>
    <dgm:pt modelId="{32A570D9-C8CA-489F-84BA-5C3DE2CD720F}" type="sibTrans" cxnId="{171730C5-1708-4495-AF41-DA4352F2C1DD}">
      <dgm:prSet/>
      <dgm:spPr/>
      <dgm:t>
        <a:bodyPr/>
        <a:lstStyle/>
        <a:p>
          <a:endParaRPr lang="en-GB" noProof="0" dirty="0"/>
        </a:p>
      </dgm:t>
    </dgm:pt>
    <dgm:pt modelId="{95C806A8-E1F7-4025-97EE-C87B0F41B552}">
      <dgm:prSet custT="1"/>
      <dgm:spPr/>
      <dgm:t>
        <a:bodyPr/>
        <a:lstStyle/>
        <a:p>
          <a:pPr rtl="0"/>
          <a:r>
            <a:rPr lang="en-GB" sz="1800" noProof="0" dirty="0" smtClean="0"/>
            <a:t>Serves as a basis for preparation of Annual Budget Law</a:t>
          </a:r>
          <a:endParaRPr lang="en-GB" sz="1800" b="1" u="sng" noProof="0" dirty="0"/>
        </a:p>
      </dgm:t>
    </dgm:pt>
    <dgm:pt modelId="{C0B71211-A5E3-4CBF-8FAF-65BB84727815}" type="parTrans" cxnId="{C4B3AC37-A6BC-417C-AC89-04A0D0BFA4BC}">
      <dgm:prSet/>
      <dgm:spPr/>
      <dgm:t>
        <a:bodyPr/>
        <a:lstStyle/>
        <a:p>
          <a:endParaRPr lang="en-GB" noProof="0" dirty="0"/>
        </a:p>
      </dgm:t>
    </dgm:pt>
    <dgm:pt modelId="{5E595A29-356B-4B98-A248-9EAFB411511B}" type="sibTrans" cxnId="{C4B3AC37-A6BC-417C-AC89-04A0D0BFA4BC}">
      <dgm:prSet/>
      <dgm:spPr/>
      <dgm:t>
        <a:bodyPr/>
        <a:lstStyle/>
        <a:p>
          <a:endParaRPr lang="en-GB" noProof="0" dirty="0"/>
        </a:p>
      </dgm:t>
    </dgm:pt>
    <dgm:pt modelId="{FB974B9E-B617-47BE-AF7A-27B07F035459}" type="pres">
      <dgm:prSet presAssocID="{618CD543-EA3B-434E-BF97-3D9A71E65909}" presName="matrix" presStyleCnt="0">
        <dgm:presLayoutVars>
          <dgm:chMax val="1"/>
          <dgm:dir/>
          <dgm:resizeHandles val="exact"/>
        </dgm:presLayoutVars>
      </dgm:prSet>
      <dgm:spPr/>
      <dgm:t>
        <a:bodyPr/>
        <a:lstStyle/>
        <a:p>
          <a:endParaRPr lang="lv-LV"/>
        </a:p>
      </dgm:t>
    </dgm:pt>
    <dgm:pt modelId="{E8A373C8-8535-49A7-A9EA-97B225FE0ED2}" type="pres">
      <dgm:prSet presAssocID="{618CD543-EA3B-434E-BF97-3D9A71E65909}" presName="diamond" presStyleLbl="bgShp" presStyleIdx="0" presStyleCnt="1"/>
      <dgm:spPr/>
      <dgm:t>
        <a:bodyPr/>
        <a:lstStyle/>
        <a:p>
          <a:endParaRPr lang="lv-LV"/>
        </a:p>
      </dgm:t>
    </dgm:pt>
    <dgm:pt modelId="{30519CD5-695A-40CA-8C14-A8D982E2DF6D}" type="pres">
      <dgm:prSet presAssocID="{618CD543-EA3B-434E-BF97-3D9A71E65909}" presName="quad1" presStyleLbl="node1" presStyleIdx="0" presStyleCnt="4" custScaleX="152168" custScaleY="121000" custLinFactNeighborX="-26580" custLinFactNeighborY="-11000">
        <dgm:presLayoutVars>
          <dgm:chMax val="0"/>
          <dgm:chPref val="0"/>
          <dgm:bulletEnabled val="1"/>
        </dgm:presLayoutVars>
      </dgm:prSet>
      <dgm:spPr/>
      <dgm:t>
        <a:bodyPr/>
        <a:lstStyle/>
        <a:p>
          <a:endParaRPr lang="lv-LV"/>
        </a:p>
      </dgm:t>
    </dgm:pt>
    <dgm:pt modelId="{EFFD07BF-CA38-4F61-BB40-8E857CE15E0D}" type="pres">
      <dgm:prSet presAssocID="{618CD543-EA3B-434E-BF97-3D9A71E65909}" presName="quad2" presStyleLbl="node1" presStyleIdx="1" presStyleCnt="4" custScaleX="152168" custScaleY="121000" custLinFactNeighborX="26580" custLinFactNeighborY="-10320">
        <dgm:presLayoutVars>
          <dgm:chMax val="0"/>
          <dgm:chPref val="0"/>
          <dgm:bulletEnabled val="1"/>
        </dgm:presLayoutVars>
      </dgm:prSet>
      <dgm:spPr/>
      <dgm:t>
        <a:bodyPr/>
        <a:lstStyle/>
        <a:p>
          <a:endParaRPr lang="lv-LV"/>
        </a:p>
      </dgm:t>
    </dgm:pt>
    <dgm:pt modelId="{791ACB56-62DE-4C1F-9694-5C8936BC43E1}" type="pres">
      <dgm:prSet presAssocID="{618CD543-EA3B-434E-BF97-3D9A71E65909}" presName="quad3" presStyleLbl="node1" presStyleIdx="2" presStyleCnt="4" custScaleX="152168" custScaleY="121000" custLinFactNeighborX="-26580" custLinFactNeighborY="12244">
        <dgm:presLayoutVars>
          <dgm:chMax val="0"/>
          <dgm:chPref val="0"/>
          <dgm:bulletEnabled val="1"/>
        </dgm:presLayoutVars>
      </dgm:prSet>
      <dgm:spPr/>
      <dgm:t>
        <a:bodyPr/>
        <a:lstStyle/>
        <a:p>
          <a:endParaRPr lang="lv-LV"/>
        </a:p>
      </dgm:t>
    </dgm:pt>
    <dgm:pt modelId="{241D58AB-E0F6-43C7-ACF9-B642EB158CD2}" type="pres">
      <dgm:prSet presAssocID="{618CD543-EA3B-434E-BF97-3D9A71E65909}" presName="quad4" presStyleLbl="node1" presStyleIdx="3" presStyleCnt="4" custScaleX="152168" custScaleY="121000" custLinFactNeighborX="26580" custLinFactNeighborY="12244">
        <dgm:presLayoutVars>
          <dgm:chMax val="0"/>
          <dgm:chPref val="0"/>
          <dgm:bulletEnabled val="1"/>
        </dgm:presLayoutVars>
      </dgm:prSet>
      <dgm:spPr/>
      <dgm:t>
        <a:bodyPr/>
        <a:lstStyle/>
        <a:p>
          <a:endParaRPr lang="lv-LV"/>
        </a:p>
      </dgm:t>
    </dgm:pt>
  </dgm:ptLst>
  <dgm:cxnLst>
    <dgm:cxn modelId="{EF45B3C0-F981-4DC7-B8DC-F1F1AFB42ABB}" srcId="{618CD543-EA3B-434E-BF97-3D9A71E65909}" destId="{25D8ACFF-0A4E-4D92-A97D-20DEA549B8A9}" srcOrd="0" destOrd="0" parTransId="{33210BE2-527B-4AD0-85B8-BEC6D6B4FD4E}" sibTransId="{25B92940-9C95-4209-918E-A0D7DA9A6040}"/>
    <dgm:cxn modelId="{171730C5-1708-4495-AF41-DA4352F2C1DD}" srcId="{618CD543-EA3B-434E-BF97-3D9A71E65909}" destId="{0ECB3ED3-CBAD-40A9-8288-4EDEC741FA3F}" srcOrd="2" destOrd="0" parTransId="{D544E6BC-7A14-4AA6-B26C-9961CFD15959}" sibTransId="{32A570D9-C8CA-489F-84BA-5C3DE2CD720F}"/>
    <dgm:cxn modelId="{4C016B29-B3E8-4563-A71F-0F714E58FFE7}" type="presOf" srcId="{0ECB3ED3-CBAD-40A9-8288-4EDEC741FA3F}" destId="{791ACB56-62DE-4C1F-9694-5C8936BC43E1}" srcOrd="0" destOrd="0" presId="urn:microsoft.com/office/officeart/2005/8/layout/matrix3"/>
    <dgm:cxn modelId="{3233EC13-5B11-48B0-AFDB-47504DD9249B}" type="presOf" srcId="{25D8ACFF-0A4E-4D92-A97D-20DEA549B8A9}" destId="{30519CD5-695A-40CA-8C14-A8D982E2DF6D}" srcOrd="0" destOrd="0" presId="urn:microsoft.com/office/officeart/2005/8/layout/matrix3"/>
    <dgm:cxn modelId="{2B358006-F216-4989-87DF-5D126B57FCDB}" type="presOf" srcId="{618CD543-EA3B-434E-BF97-3D9A71E65909}" destId="{FB974B9E-B617-47BE-AF7A-27B07F035459}" srcOrd="0" destOrd="0" presId="urn:microsoft.com/office/officeart/2005/8/layout/matrix3"/>
    <dgm:cxn modelId="{93C717C1-E5B0-4C20-ABA5-E0985878CAAC}" type="presOf" srcId="{95C806A8-E1F7-4025-97EE-C87B0F41B552}" destId="{241D58AB-E0F6-43C7-ACF9-B642EB158CD2}" srcOrd="0" destOrd="0" presId="urn:microsoft.com/office/officeart/2005/8/layout/matrix3"/>
    <dgm:cxn modelId="{C4B3AC37-A6BC-417C-AC89-04A0D0BFA4BC}" srcId="{618CD543-EA3B-434E-BF97-3D9A71E65909}" destId="{95C806A8-E1F7-4025-97EE-C87B0F41B552}" srcOrd="3" destOrd="0" parTransId="{C0B71211-A5E3-4CBF-8FAF-65BB84727815}" sibTransId="{5E595A29-356B-4B98-A248-9EAFB411511B}"/>
    <dgm:cxn modelId="{1253F935-12AB-4C00-B9C5-3397AE0E1BEC}" srcId="{618CD543-EA3B-434E-BF97-3D9A71E65909}" destId="{1EFE672C-D955-4293-A1FE-413754064BB3}" srcOrd="1" destOrd="0" parTransId="{CB90AD2D-4766-4168-9EF9-E59E2176303E}" sibTransId="{E574B442-1BC6-4696-8DC0-3A5F32073F61}"/>
    <dgm:cxn modelId="{DA81D98A-B324-451B-8D16-6CCFE532D556}" type="presOf" srcId="{1EFE672C-D955-4293-A1FE-413754064BB3}" destId="{EFFD07BF-CA38-4F61-BB40-8E857CE15E0D}" srcOrd="0" destOrd="0" presId="urn:microsoft.com/office/officeart/2005/8/layout/matrix3"/>
    <dgm:cxn modelId="{B4DC8928-E9EA-4EA0-BB97-725427C9D10B}" type="presParOf" srcId="{FB974B9E-B617-47BE-AF7A-27B07F035459}" destId="{E8A373C8-8535-49A7-A9EA-97B225FE0ED2}" srcOrd="0" destOrd="0" presId="urn:microsoft.com/office/officeart/2005/8/layout/matrix3"/>
    <dgm:cxn modelId="{8C0B40A8-D88F-49AA-BD0D-03F44560B4C0}" type="presParOf" srcId="{FB974B9E-B617-47BE-AF7A-27B07F035459}" destId="{30519CD5-695A-40CA-8C14-A8D982E2DF6D}" srcOrd="1" destOrd="0" presId="urn:microsoft.com/office/officeart/2005/8/layout/matrix3"/>
    <dgm:cxn modelId="{73A4D522-AB34-4381-BE95-88E4CC8A30D2}" type="presParOf" srcId="{FB974B9E-B617-47BE-AF7A-27B07F035459}" destId="{EFFD07BF-CA38-4F61-BB40-8E857CE15E0D}" srcOrd="2" destOrd="0" presId="urn:microsoft.com/office/officeart/2005/8/layout/matrix3"/>
    <dgm:cxn modelId="{F890E95E-E7D1-4F5A-86C5-7AB54606F7CE}" type="presParOf" srcId="{FB974B9E-B617-47BE-AF7A-27B07F035459}" destId="{791ACB56-62DE-4C1F-9694-5C8936BC43E1}" srcOrd="3" destOrd="0" presId="urn:microsoft.com/office/officeart/2005/8/layout/matrix3"/>
    <dgm:cxn modelId="{71AC7753-6D26-4DDE-8A8D-34070388F79E}" type="presParOf" srcId="{FB974B9E-B617-47BE-AF7A-27B07F035459}" destId="{241D58AB-E0F6-43C7-ACF9-B642EB158CD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3A98AC-EAEF-427A-A415-F28B8DAC411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lv-LV"/>
        </a:p>
      </dgm:t>
    </dgm:pt>
    <dgm:pt modelId="{D4745F70-F1A5-4BA6-9726-316A1ACB9891}">
      <dgm:prSet custT="1"/>
      <dgm:spPr/>
      <dgm:t>
        <a:bodyPr/>
        <a:lstStyle/>
        <a:p>
          <a:pPr rtl="0"/>
          <a:r>
            <a:rPr lang="en-US" sz="2400" b="1" noProof="0" smtClean="0"/>
            <a:t>Rules:</a:t>
          </a:r>
          <a:endParaRPr lang="en-US" sz="2400" b="1" noProof="0"/>
        </a:p>
      </dgm:t>
    </dgm:pt>
    <dgm:pt modelId="{74219360-D908-49C1-B25D-D6DB075F1117}" type="parTrans" cxnId="{1017D6E3-175C-4B4A-A877-EA378B889CD7}">
      <dgm:prSet/>
      <dgm:spPr/>
      <dgm:t>
        <a:bodyPr/>
        <a:lstStyle/>
        <a:p>
          <a:endParaRPr lang="lv-LV"/>
        </a:p>
      </dgm:t>
    </dgm:pt>
    <dgm:pt modelId="{4D2E7630-070E-4C40-AF2C-15AFED883B05}" type="sibTrans" cxnId="{1017D6E3-175C-4B4A-A877-EA378B889CD7}">
      <dgm:prSet/>
      <dgm:spPr/>
      <dgm:t>
        <a:bodyPr/>
        <a:lstStyle/>
        <a:p>
          <a:endParaRPr lang="lv-LV"/>
        </a:p>
      </dgm:t>
    </dgm:pt>
    <dgm:pt modelId="{612A4EFC-02FA-4CAF-9931-8934CCFBF8EE}">
      <dgm:prSet/>
      <dgm:spPr/>
      <dgm:t>
        <a:bodyPr/>
        <a:lstStyle/>
        <a:p>
          <a:pPr rtl="0"/>
          <a:r>
            <a:rPr lang="en-US" b="1" dirty="0" smtClean="0"/>
            <a:t>budget balance rule </a:t>
          </a:r>
          <a:r>
            <a:rPr lang="en-US" dirty="0" smtClean="0"/>
            <a:t>– </a:t>
          </a:r>
          <a:r>
            <a:rPr lang="en-US" b="1" dirty="0" smtClean="0"/>
            <a:t>structural budget deficit </a:t>
          </a:r>
          <a:r>
            <a:rPr lang="en-US" dirty="0" smtClean="0"/>
            <a:t>of general government can not exceed 0,5% of GDP. If it does (escape clauses, unforeseen events), the future balances have to be planned in such amounts, to adjust the deviations to normal level </a:t>
          </a:r>
          <a:endParaRPr lang="lv-LV" dirty="0"/>
        </a:p>
      </dgm:t>
    </dgm:pt>
    <dgm:pt modelId="{E20BFA63-5569-49FF-8B72-72CE191FB297}" type="parTrans" cxnId="{1C2DAC19-4371-4453-BF49-9309B0189826}">
      <dgm:prSet/>
      <dgm:spPr/>
      <dgm:t>
        <a:bodyPr/>
        <a:lstStyle/>
        <a:p>
          <a:endParaRPr lang="lv-LV"/>
        </a:p>
      </dgm:t>
    </dgm:pt>
    <dgm:pt modelId="{142B1700-CDB6-419A-BCAB-325765BDAC6D}" type="sibTrans" cxnId="{1C2DAC19-4371-4453-BF49-9309B0189826}">
      <dgm:prSet/>
      <dgm:spPr/>
      <dgm:t>
        <a:bodyPr/>
        <a:lstStyle/>
        <a:p>
          <a:endParaRPr lang="lv-LV"/>
        </a:p>
      </dgm:t>
    </dgm:pt>
    <dgm:pt modelId="{D3F7D081-209D-4A71-9DBF-ED65E1242362}">
      <dgm:prSet/>
      <dgm:spPr/>
      <dgm:t>
        <a:bodyPr/>
        <a:lstStyle/>
        <a:p>
          <a:pPr rtl="0"/>
          <a:r>
            <a:rPr lang="en-US" b="1" dirty="0" smtClean="0"/>
            <a:t>expenditure rule</a:t>
          </a:r>
          <a:r>
            <a:rPr lang="lv-LV" b="1" dirty="0" smtClean="0"/>
            <a:t> </a:t>
          </a:r>
          <a:r>
            <a:rPr lang="en-US" b="1" dirty="0" smtClean="0"/>
            <a:t> </a:t>
          </a:r>
          <a:r>
            <a:rPr lang="en-US" dirty="0" smtClean="0"/>
            <a:t>-   general government </a:t>
          </a:r>
          <a:r>
            <a:rPr lang="lv-LV" dirty="0" err="1" smtClean="0"/>
            <a:t>real</a:t>
          </a:r>
          <a:r>
            <a:rPr lang="lv-LV" dirty="0" smtClean="0"/>
            <a:t> </a:t>
          </a:r>
          <a:r>
            <a:rPr lang="en-US" dirty="0" smtClean="0"/>
            <a:t>expenditure growth does not exceed average potential GDP growth</a:t>
          </a:r>
          <a:endParaRPr lang="lv-LV" dirty="0"/>
        </a:p>
      </dgm:t>
    </dgm:pt>
    <dgm:pt modelId="{31D9E4F7-D8F8-4BA7-9D9E-CC7735F97EA4}" type="parTrans" cxnId="{C6B6DD66-4DAC-40B3-AF9A-F7CE458ED316}">
      <dgm:prSet/>
      <dgm:spPr/>
      <dgm:t>
        <a:bodyPr/>
        <a:lstStyle/>
        <a:p>
          <a:endParaRPr lang="lv-LV"/>
        </a:p>
      </dgm:t>
    </dgm:pt>
    <dgm:pt modelId="{AC0210A0-1103-4943-BEA9-DCC13346B831}" type="sibTrans" cxnId="{C6B6DD66-4DAC-40B3-AF9A-F7CE458ED316}">
      <dgm:prSet/>
      <dgm:spPr/>
      <dgm:t>
        <a:bodyPr/>
        <a:lstStyle/>
        <a:p>
          <a:endParaRPr lang="lv-LV"/>
        </a:p>
      </dgm:t>
    </dgm:pt>
    <dgm:pt modelId="{3672EBA9-FA29-4D7B-9D25-4BE270FCA95C}">
      <dgm:prSet/>
      <dgm:spPr/>
      <dgm:t>
        <a:bodyPr/>
        <a:lstStyle/>
        <a:p>
          <a:pPr rtl="0"/>
          <a:r>
            <a:rPr lang="en-US" b="1" dirty="0" smtClean="0"/>
            <a:t>debt rule </a:t>
          </a:r>
          <a:r>
            <a:rPr lang="en-US" dirty="0" smtClean="0"/>
            <a:t>– </a:t>
          </a:r>
          <a:r>
            <a:rPr lang="en-US" b="1" dirty="0" smtClean="0"/>
            <a:t>general government debt </a:t>
          </a:r>
          <a:r>
            <a:rPr lang="en-US" dirty="0" smtClean="0"/>
            <a:t>must not exceed 60% of GDP</a:t>
          </a:r>
          <a:endParaRPr lang="lv-LV" dirty="0"/>
        </a:p>
      </dgm:t>
    </dgm:pt>
    <dgm:pt modelId="{722A4264-2930-4FF5-BABE-B699005D6D07}" type="parTrans" cxnId="{90B0F666-1666-4FB8-85D0-640AD1642031}">
      <dgm:prSet/>
      <dgm:spPr/>
      <dgm:t>
        <a:bodyPr/>
        <a:lstStyle/>
        <a:p>
          <a:endParaRPr lang="lv-LV"/>
        </a:p>
      </dgm:t>
    </dgm:pt>
    <dgm:pt modelId="{A518CD25-C6F8-4877-A701-B84F5FFA2D63}" type="sibTrans" cxnId="{90B0F666-1666-4FB8-85D0-640AD1642031}">
      <dgm:prSet/>
      <dgm:spPr/>
      <dgm:t>
        <a:bodyPr/>
        <a:lstStyle/>
        <a:p>
          <a:endParaRPr lang="lv-LV"/>
        </a:p>
      </dgm:t>
    </dgm:pt>
    <dgm:pt modelId="{3C2508F6-08C7-4E63-882F-F53B686441B9}">
      <dgm:prSet custT="1"/>
      <dgm:spPr/>
      <dgm:t>
        <a:bodyPr/>
        <a:lstStyle/>
        <a:p>
          <a:pPr rtl="0"/>
          <a:r>
            <a:rPr lang="en-US" sz="2400" b="1" noProof="0" smtClean="0"/>
            <a:t>Procedures:</a:t>
          </a:r>
          <a:endParaRPr lang="en-US" sz="2400" b="1" noProof="0"/>
        </a:p>
      </dgm:t>
    </dgm:pt>
    <dgm:pt modelId="{99FCC926-F918-40C0-AC12-409482CE662A}" type="parTrans" cxnId="{89EC071B-B0AE-4FC5-85D4-536B8C9F3E65}">
      <dgm:prSet/>
      <dgm:spPr/>
      <dgm:t>
        <a:bodyPr/>
        <a:lstStyle/>
        <a:p>
          <a:endParaRPr lang="lv-LV"/>
        </a:p>
      </dgm:t>
    </dgm:pt>
    <dgm:pt modelId="{9142ECDF-D822-4B86-A24E-0C398F4356CF}" type="sibTrans" cxnId="{89EC071B-B0AE-4FC5-85D4-536B8C9F3E65}">
      <dgm:prSet/>
      <dgm:spPr/>
      <dgm:t>
        <a:bodyPr/>
        <a:lstStyle/>
        <a:p>
          <a:endParaRPr lang="lv-LV"/>
        </a:p>
      </dgm:t>
    </dgm:pt>
    <dgm:pt modelId="{4182722B-6706-4150-A8DC-91AB59F3EED3}">
      <dgm:prSet/>
      <dgm:spPr/>
      <dgm:t>
        <a:bodyPr/>
        <a:lstStyle/>
        <a:p>
          <a:pPr rtl="0"/>
          <a:r>
            <a:rPr lang="en-US" dirty="0" smtClean="0"/>
            <a:t>inheritance principles getting from Framework Law in force to </a:t>
          </a:r>
          <a:r>
            <a:rPr lang="en-US" b="1" dirty="0" smtClean="0"/>
            <a:t>new draft Framework Law</a:t>
          </a:r>
          <a:endParaRPr lang="lv-LV" b="1" dirty="0"/>
        </a:p>
      </dgm:t>
    </dgm:pt>
    <dgm:pt modelId="{DCD12F0B-9818-4031-AB65-1534D539E6C7}" type="parTrans" cxnId="{9ED30F70-6BD7-4B08-BA14-C5958C79BB7C}">
      <dgm:prSet/>
      <dgm:spPr/>
      <dgm:t>
        <a:bodyPr/>
        <a:lstStyle/>
        <a:p>
          <a:endParaRPr lang="lv-LV"/>
        </a:p>
      </dgm:t>
    </dgm:pt>
    <dgm:pt modelId="{C15B9185-68EF-4160-8D85-D87931D30D9C}" type="sibTrans" cxnId="{9ED30F70-6BD7-4B08-BA14-C5958C79BB7C}">
      <dgm:prSet/>
      <dgm:spPr/>
      <dgm:t>
        <a:bodyPr/>
        <a:lstStyle/>
        <a:p>
          <a:endParaRPr lang="lv-LV"/>
        </a:p>
      </dgm:t>
    </dgm:pt>
    <dgm:pt modelId="{9888F80E-B682-4623-B923-E6CAD6C7AF53}">
      <dgm:prSet/>
      <dgm:spPr/>
      <dgm:t>
        <a:bodyPr/>
        <a:lstStyle/>
        <a:p>
          <a:pPr rtl="0"/>
          <a:r>
            <a:rPr lang="en-US" dirty="0" smtClean="0"/>
            <a:t>limitations on </a:t>
          </a:r>
          <a:r>
            <a:rPr lang="en-US" b="1" dirty="0" smtClean="0"/>
            <a:t>amendments to Framework Law </a:t>
          </a:r>
          <a:endParaRPr lang="lv-LV" b="1" dirty="0"/>
        </a:p>
      </dgm:t>
    </dgm:pt>
    <dgm:pt modelId="{D0BD5A5B-F843-4985-B494-FB7414FE820B}" type="parTrans" cxnId="{9917302A-C358-4713-A99D-635E95975F53}">
      <dgm:prSet/>
      <dgm:spPr/>
      <dgm:t>
        <a:bodyPr/>
        <a:lstStyle/>
        <a:p>
          <a:endParaRPr lang="lv-LV"/>
        </a:p>
      </dgm:t>
    </dgm:pt>
    <dgm:pt modelId="{8C10C3C6-DA6A-4810-93ED-D712970A7CC2}" type="sibTrans" cxnId="{9917302A-C358-4713-A99D-635E95975F53}">
      <dgm:prSet/>
      <dgm:spPr/>
      <dgm:t>
        <a:bodyPr/>
        <a:lstStyle/>
        <a:p>
          <a:endParaRPr lang="lv-LV"/>
        </a:p>
      </dgm:t>
    </dgm:pt>
    <dgm:pt modelId="{9F22C158-51CC-4864-92BE-2CFEEE45530D}">
      <dgm:prSet/>
      <dgm:spPr/>
      <dgm:t>
        <a:bodyPr/>
        <a:lstStyle/>
        <a:p>
          <a:pPr rtl="0"/>
          <a:r>
            <a:rPr lang="en-US" dirty="0" smtClean="0"/>
            <a:t>limitations on </a:t>
          </a:r>
          <a:r>
            <a:rPr lang="en-US" b="1" dirty="0" smtClean="0"/>
            <a:t>drafting Annual Budget Law </a:t>
          </a:r>
          <a:r>
            <a:rPr lang="en-US" dirty="0" smtClean="0"/>
            <a:t>with respect to requirements of Framework Law</a:t>
          </a:r>
          <a:endParaRPr lang="lv-LV" dirty="0"/>
        </a:p>
      </dgm:t>
    </dgm:pt>
    <dgm:pt modelId="{812D2C75-7F2A-4D15-8835-1DE471A486A8}" type="parTrans" cxnId="{3010A10D-4030-4267-8224-1B9768D78320}">
      <dgm:prSet/>
      <dgm:spPr/>
      <dgm:t>
        <a:bodyPr/>
        <a:lstStyle/>
        <a:p>
          <a:endParaRPr lang="lv-LV"/>
        </a:p>
      </dgm:t>
    </dgm:pt>
    <dgm:pt modelId="{19856E46-8968-4E04-A5EC-188BD5927559}" type="sibTrans" cxnId="{3010A10D-4030-4267-8224-1B9768D78320}">
      <dgm:prSet/>
      <dgm:spPr/>
      <dgm:t>
        <a:bodyPr/>
        <a:lstStyle/>
        <a:p>
          <a:endParaRPr lang="lv-LV"/>
        </a:p>
      </dgm:t>
    </dgm:pt>
    <dgm:pt modelId="{8B00D16A-3F41-4A75-A264-1A953E5E5557}">
      <dgm:prSet/>
      <dgm:spPr/>
      <dgm:t>
        <a:bodyPr/>
        <a:lstStyle/>
        <a:p>
          <a:pPr rtl="0"/>
          <a:r>
            <a:rPr lang="en-US" dirty="0" smtClean="0"/>
            <a:t>limitations on </a:t>
          </a:r>
          <a:r>
            <a:rPr lang="en-US" b="1" dirty="0" smtClean="0"/>
            <a:t>amending Annual Budget Law </a:t>
          </a:r>
          <a:r>
            <a:rPr lang="en-US" dirty="0" smtClean="0"/>
            <a:t>with respect to requirements of Framework Law</a:t>
          </a:r>
          <a:endParaRPr lang="lv-LV" dirty="0"/>
        </a:p>
      </dgm:t>
    </dgm:pt>
    <dgm:pt modelId="{112FA3C2-51F5-4E41-AC8D-7E21285F5974}" type="parTrans" cxnId="{1A56ED76-FF34-4476-A017-98BD6963A2E4}">
      <dgm:prSet/>
      <dgm:spPr/>
      <dgm:t>
        <a:bodyPr/>
        <a:lstStyle/>
        <a:p>
          <a:endParaRPr lang="lv-LV"/>
        </a:p>
      </dgm:t>
    </dgm:pt>
    <dgm:pt modelId="{C6A8ADD1-8183-4D97-894F-8B6FE8B5BFC0}" type="sibTrans" cxnId="{1A56ED76-FF34-4476-A017-98BD6963A2E4}">
      <dgm:prSet/>
      <dgm:spPr/>
      <dgm:t>
        <a:bodyPr/>
        <a:lstStyle/>
        <a:p>
          <a:endParaRPr lang="lv-LV"/>
        </a:p>
      </dgm:t>
    </dgm:pt>
    <dgm:pt modelId="{C30C8733-010A-4508-8734-87EA0874EA31}">
      <dgm:prSet/>
      <dgm:spPr/>
      <dgm:t>
        <a:bodyPr/>
        <a:lstStyle/>
        <a:p>
          <a:pPr rtl="0"/>
          <a:r>
            <a:rPr lang="en-US" dirty="0" smtClean="0"/>
            <a:t>limitations on </a:t>
          </a:r>
          <a:r>
            <a:rPr lang="en-US" b="1" dirty="0" smtClean="0"/>
            <a:t>budget</a:t>
          </a:r>
          <a:r>
            <a:rPr lang="en-US" dirty="0" smtClean="0"/>
            <a:t> </a:t>
          </a:r>
          <a:r>
            <a:rPr lang="en-US" b="1" dirty="0" smtClean="0"/>
            <a:t>execution</a:t>
          </a:r>
          <a:r>
            <a:rPr lang="en-US" dirty="0" smtClean="0"/>
            <a:t> with respect to requirements of Framework Law</a:t>
          </a:r>
          <a:endParaRPr lang="lv-LV" dirty="0"/>
        </a:p>
      </dgm:t>
    </dgm:pt>
    <dgm:pt modelId="{0D5638A7-1945-4ED9-864E-82CE4C6B209C}" type="parTrans" cxnId="{AC90F1DD-5B8A-42AE-B18F-C45750A17E6B}">
      <dgm:prSet/>
      <dgm:spPr/>
      <dgm:t>
        <a:bodyPr/>
        <a:lstStyle/>
        <a:p>
          <a:endParaRPr lang="lv-LV"/>
        </a:p>
      </dgm:t>
    </dgm:pt>
    <dgm:pt modelId="{63117F65-23C8-408B-AF61-DD31CEA97B3B}" type="sibTrans" cxnId="{AC90F1DD-5B8A-42AE-B18F-C45750A17E6B}">
      <dgm:prSet/>
      <dgm:spPr/>
      <dgm:t>
        <a:bodyPr/>
        <a:lstStyle/>
        <a:p>
          <a:endParaRPr lang="lv-LV"/>
        </a:p>
      </dgm:t>
    </dgm:pt>
    <dgm:pt modelId="{DC9F04A2-1F21-4557-9D51-64E698FA5BED}">
      <dgm:prSet/>
      <dgm:spPr/>
      <dgm:t>
        <a:bodyPr/>
        <a:lstStyle/>
        <a:p>
          <a:pPr rtl="0"/>
          <a:r>
            <a:rPr lang="en-US" dirty="0" smtClean="0"/>
            <a:t>limitations on </a:t>
          </a:r>
          <a:r>
            <a:rPr lang="en-US" b="1" dirty="0" smtClean="0"/>
            <a:t>interim decisions </a:t>
          </a:r>
          <a:r>
            <a:rPr lang="en-US" dirty="0" smtClean="0"/>
            <a:t>of the government with fiscal impact</a:t>
          </a:r>
          <a:endParaRPr lang="lv-LV" dirty="0"/>
        </a:p>
      </dgm:t>
    </dgm:pt>
    <dgm:pt modelId="{D63404A2-84DB-437B-BBAD-2B304603FA65}" type="parTrans" cxnId="{4759D46C-BD42-4901-9D09-F6F4B56C068C}">
      <dgm:prSet/>
      <dgm:spPr/>
      <dgm:t>
        <a:bodyPr/>
        <a:lstStyle/>
        <a:p>
          <a:endParaRPr lang="lv-LV"/>
        </a:p>
      </dgm:t>
    </dgm:pt>
    <dgm:pt modelId="{7C2C629F-1610-4E75-888B-2529B6BA62A7}" type="sibTrans" cxnId="{4759D46C-BD42-4901-9D09-F6F4B56C068C}">
      <dgm:prSet/>
      <dgm:spPr/>
      <dgm:t>
        <a:bodyPr/>
        <a:lstStyle/>
        <a:p>
          <a:endParaRPr lang="lv-LV"/>
        </a:p>
      </dgm:t>
    </dgm:pt>
    <dgm:pt modelId="{640E5724-EB58-4988-8367-51FD7541F5EE}">
      <dgm:prSet/>
      <dgm:spPr/>
      <dgm:t>
        <a:bodyPr/>
        <a:lstStyle/>
        <a:p>
          <a:pPr rtl="0"/>
          <a:r>
            <a:rPr lang="en-US" b="1" dirty="0" smtClean="0"/>
            <a:t>escape clauses </a:t>
          </a:r>
          <a:r>
            <a:rPr lang="en-US" dirty="0" smtClean="0"/>
            <a:t>for all aforementioned and mechanisms for getting “on road”  in cyclical terms. </a:t>
          </a:r>
          <a:endParaRPr lang="lv-LV" dirty="0"/>
        </a:p>
      </dgm:t>
    </dgm:pt>
    <dgm:pt modelId="{D86BB9D5-086F-4905-85FA-5742087F8DCB}" type="parTrans" cxnId="{D5052AE0-B62F-4F38-B3B0-242EBB8338C9}">
      <dgm:prSet/>
      <dgm:spPr/>
      <dgm:t>
        <a:bodyPr/>
        <a:lstStyle/>
        <a:p>
          <a:endParaRPr lang="lv-LV"/>
        </a:p>
      </dgm:t>
    </dgm:pt>
    <dgm:pt modelId="{CE169082-5D5C-4FDA-894B-5A3956EDFB14}" type="sibTrans" cxnId="{D5052AE0-B62F-4F38-B3B0-242EBB8338C9}">
      <dgm:prSet/>
      <dgm:spPr/>
      <dgm:t>
        <a:bodyPr/>
        <a:lstStyle/>
        <a:p>
          <a:endParaRPr lang="lv-LV"/>
        </a:p>
      </dgm:t>
    </dgm:pt>
    <dgm:pt modelId="{9B4A0963-7AFC-429E-918E-4757EFCD2264}" type="pres">
      <dgm:prSet presAssocID="{8E3A98AC-EAEF-427A-A415-F28B8DAC4116}" presName="linear" presStyleCnt="0">
        <dgm:presLayoutVars>
          <dgm:dir/>
          <dgm:animLvl val="lvl"/>
          <dgm:resizeHandles val="exact"/>
        </dgm:presLayoutVars>
      </dgm:prSet>
      <dgm:spPr/>
      <dgm:t>
        <a:bodyPr/>
        <a:lstStyle/>
        <a:p>
          <a:endParaRPr lang="lv-LV"/>
        </a:p>
      </dgm:t>
    </dgm:pt>
    <dgm:pt modelId="{B3F87625-9653-4AC6-96D6-F7FE709325E3}" type="pres">
      <dgm:prSet presAssocID="{D4745F70-F1A5-4BA6-9726-316A1ACB9891}" presName="parentLin" presStyleCnt="0"/>
      <dgm:spPr/>
    </dgm:pt>
    <dgm:pt modelId="{AC47DD8C-6C45-4FC6-BBE9-222CDE821F8F}" type="pres">
      <dgm:prSet presAssocID="{D4745F70-F1A5-4BA6-9726-316A1ACB9891}" presName="parentLeftMargin" presStyleLbl="node1" presStyleIdx="0" presStyleCnt="2"/>
      <dgm:spPr/>
      <dgm:t>
        <a:bodyPr/>
        <a:lstStyle/>
        <a:p>
          <a:endParaRPr lang="lv-LV"/>
        </a:p>
      </dgm:t>
    </dgm:pt>
    <dgm:pt modelId="{D1B2E0D9-ED43-478C-B67A-22E1A15CCEFC}" type="pres">
      <dgm:prSet presAssocID="{D4745F70-F1A5-4BA6-9726-316A1ACB9891}" presName="parentText" presStyleLbl="node1" presStyleIdx="0" presStyleCnt="2">
        <dgm:presLayoutVars>
          <dgm:chMax val="0"/>
          <dgm:bulletEnabled val="1"/>
        </dgm:presLayoutVars>
      </dgm:prSet>
      <dgm:spPr/>
      <dgm:t>
        <a:bodyPr/>
        <a:lstStyle/>
        <a:p>
          <a:endParaRPr lang="lv-LV"/>
        </a:p>
      </dgm:t>
    </dgm:pt>
    <dgm:pt modelId="{B72F4149-DA13-4D73-90AE-552A2F3DBB70}" type="pres">
      <dgm:prSet presAssocID="{D4745F70-F1A5-4BA6-9726-316A1ACB9891}" presName="negativeSpace" presStyleCnt="0"/>
      <dgm:spPr/>
    </dgm:pt>
    <dgm:pt modelId="{1B56E270-4E59-4E09-AD97-291EA9B1E917}" type="pres">
      <dgm:prSet presAssocID="{D4745F70-F1A5-4BA6-9726-316A1ACB9891}" presName="childText" presStyleLbl="conFgAcc1" presStyleIdx="0" presStyleCnt="2">
        <dgm:presLayoutVars>
          <dgm:bulletEnabled val="1"/>
        </dgm:presLayoutVars>
      </dgm:prSet>
      <dgm:spPr/>
      <dgm:t>
        <a:bodyPr/>
        <a:lstStyle/>
        <a:p>
          <a:endParaRPr lang="lv-LV"/>
        </a:p>
      </dgm:t>
    </dgm:pt>
    <dgm:pt modelId="{FBCCEE12-502F-4637-BF49-AD5653E41FDC}" type="pres">
      <dgm:prSet presAssocID="{4D2E7630-070E-4C40-AF2C-15AFED883B05}" presName="spaceBetweenRectangles" presStyleCnt="0"/>
      <dgm:spPr/>
    </dgm:pt>
    <dgm:pt modelId="{7842A71B-502F-46A3-9093-7FD289F9E6F1}" type="pres">
      <dgm:prSet presAssocID="{3C2508F6-08C7-4E63-882F-F53B686441B9}" presName="parentLin" presStyleCnt="0"/>
      <dgm:spPr/>
    </dgm:pt>
    <dgm:pt modelId="{6B070DA4-F340-448B-AF47-9F40CBACB001}" type="pres">
      <dgm:prSet presAssocID="{3C2508F6-08C7-4E63-882F-F53B686441B9}" presName="parentLeftMargin" presStyleLbl="node1" presStyleIdx="0" presStyleCnt="2"/>
      <dgm:spPr/>
      <dgm:t>
        <a:bodyPr/>
        <a:lstStyle/>
        <a:p>
          <a:endParaRPr lang="lv-LV"/>
        </a:p>
      </dgm:t>
    </dgm:pt>
    <dgm:pt modelId="{5593F6C4-4788-4878-9C81-FA1A2AC4FB51}" type="pres">
      <dgm:prSet presAssocID="{3C2508F6-08C7-4E63-882F-F53B686441B9}" presName="parentText" presStyleLbl="node1" presStyleIdx="1" presStyleCnt="2">
        <dgm:presLayoutVars>
          <dgm:chMax val="0"/>
          <dgm:bulletEnabled val="1"/>
        </dgm:presLayoutVars>
      </dgm:prSet>
      <dgm:spPr/>
      <dgm:t>
        <a:bodyPr/>
        <a:lstStyle/>
        <a:p>
          <a:endParaRPr lang="lv-LV"/>
        </a:p>
      </dgm:t>
    </dgm:pt>
    <dgm:pt modelId="{098CFF88-B915-4840-A45A-94ACFC81F234}" type="pres">
      <dgm:prSet presAssocID="{3C2508F6-08C7-4E63-882F-F53B686441B9}" presName="negativeSpace" presStyleCnt="0"/>
      <dgm:spPr/>
    </dgm:pt>
    <dgm:pt modelId="{F3C70055-52DB-48C8-8179-00D8AB8497D3}" type="pres">
      <dgm:prSet presAssocID="{3C2508F6-08C7-4E63-882F-F53B686441B9}" presName="childText" presStyleLbl="conFgAcc1" presStyleIdx="1" presStyleCnt="2" custScaleY="122539" custLinFactNeighborX="347" custLinFactNeighborY="65995">
        <dgm:presLayoutVars>
          <dgm:bulletEnabled val="1"/>
        </dgm:presLayoutVars>
      </dgm:prSet>
      <dgm:spPr/>
      <dgm:t>
        <a:bodyPr/>
        <a:lstStyle/>
        <a:p>
          <a:endParaRPr lang="lv-LV"/>
        </a:p>
      </dgm:t>
    </dgm:pt>
  </dgm:ptLst>
  <dgm:cxnLst>
    <dgm:cxn modelId="{E7C14183-6AB0-4698-BAE0-D1D9FF4FBFB4}" type="presOf" srcId="{3C2508F6-08C7-4E63-882F-F53B686441B9}" destId="{5593F6C4-4788-4878-9C81-FA1A2AC4FB51}" srcOrd="1" destOrd="0" presId="urn:microsoft.com/office/officeart/2005/8/layout/list1"/>
    <dgm:cxn modelId="{20434C61-9388-4CE2-957C-8FB61EE72890}" type="presOf" srcId="{8E3A98AC-EAEF-427A-A415-F28B8DAC4116}" destId="{9B4A0963-7AFC-429E-918E-4757EFCD2264}" srcOrd="0" destOrd="0" presId="urn:microsoft.com/office/officeart/2005/8/layout/list1"/>
    <dgm:cxn modelId="{D5052AE0-B62F-4F38-B3B0-242EBB8338C9}" srcId="{3C2508F6-08C7-4E63-882F-F53B686441B9}" destId="{640E5724-EB58-4988-8367-51FD7541F5EE}" srcOrd="6" destOrd="0" parTransId="{D86BB9D5-086F-4905-85FA-5742087F8DCB}" sibTransId="{CE169082-5D5C-4FDA-894B-5A3956EDFB14}"/>
    <dgm:cxn modelId="{43B6B151-2CBF-46C2-9BD9-EAFA0F786B49}" type="presOf" srcId="{8B00D16A-3F41-4A75-A264-1A953E5E5557}" destId="{F3C70055-52DB-48C8-8179-00D8AB8497D3}" srcOrd="0" destOrd="3" presId="urn:microsoft.com/office/officeart/2005/8/layout/list1"/>
    <dgm:cxn modelId="{9ED30F70-6BD7-4B08-BA14-C5958C79BB7C}" srcId="{3C2508F6-08C7-4E63-882F-F53B686441B9}" destId="{4182722B-6706-4150-A8DC-91AB59F3EED3}" srcOrd="0" destOrd="0" parTransId="{DCD12F0B-9818-4031-AB65-1534D539E6C7}" sibTransId="{C15B9185-68EF-4160-8D85-D87931D30D9C}"/>
    <dgm:cxn modelId="{C6B6DD66-4DAC-40B3-AF9A-F7CE458ED316}" srcId="{D4745F70-F1A5-4BA6-9726-316A1ACB9891}" destId="{D3F7D081-209D-4A71-9DBF-ED65E1242362}" srcOrd="1" destOrd="0" parTransId="{31D9E4F7-D8F8-4BA7-9D9E-CC7735F97EA4}" sibTransId="{AC0210A0-1103-4943-BEA9-DCC13346B831}"/>
    <dgm:cxn modelId="{623C9170-4A16-4220-8D29-590971460D8E}" type="presOf" srcId="{4182722B-6706-4150-A8DC-91AB59F3EED3}" destId="{F3C70055-52DB-48C8-8179-00D8AB8497D3}" srcOrd="0" destOrd="0" presId="urn:microsoft.com/office/officeart/2005/8/layout/list1"/>
    <dgm:cxn modelId="{9089550B-26BB-4405-AD73-AAD728040BAD}" type="presOf" srcId="{D3F7D081-209D-4A71-9DBF-ED65E1242362}" destId="{1B56E270-4E59-4E09-AD97-291EA9B1E917}" srcOrd="0" destOrd="1" presId="urn:microsoft.com/office/officeart/2005/8/layout/list1"/>
    <dgm:cxn modelId="{6ED5E23D-7A22-40F1-B65C-38645146E6A7}" type="presOf" srcId="{612A4EFC-02FA-4CAF-9931-8934CCFBF8EE}" destId="{1B56E270-4E59-4E09-AD97-291EA9B1E917}" srcOrd="0" destOrd="0" presId="urn:microsoft.com/office/officeart/2005/8/layout/list1"/>
    <dgm:cxn modelId="{320BFE92-86F5-4526-B800-0168A266478F}" type="presOf" srcId="{D4745F70-F1A5-4BA6-9726-316A1ACB9891}" destId="{D1B2E0D9-ED43-478C-B67A-22E1A15CCEFC}" srcOrd="1" destOrd="0" presId="urn:microsoft.com/office/officeart/2005/8/layout/list1"/>
    <dgm:cxn modelId="{AC90F1DD-5B8A-42AE-B18F-C45750A17E6B}" srcId="{3C2508F6-08C7-4E63-882F-F53B686441B9}" destId="{C30C8733-010A-4508-8734-87EA0874EA31}" srcOrd="4" destOrd="0" parTransId="{0D5638A7-1945-4ED9-864E-82CE4C6B209C}" sibTransId="{63117F65-23C8-408B-AF61-DD31CEA97B3B}"/>
    <dgm:cxn modelId="{7796EE9B-D0D9-47FD-BC91-4AD146421C2F}" type="presOf" srcId="{3C2508F6-08C7-4E63-882F-F53B686441B9}" destId="{6B070DA4-F340-448B-AF47-9F40CBACB001}" srcOrd="0" destOrd="0" presId="urn:microsoft.com/office/officeart/2005/8/layout/list1"/>
    <dgm:cxn modelId="{3010A10D-4030-4267-8224-1B9768D78320}" srcId="{3C2508F6-08C7-4E63-882F-F53B686441B9}" destId="{9F22C158-51CC-4864-92BE-2CFEEE45530D}" srcOrd="2" destOrd="0" parTransId="{812D2C75-7F2A-4D15-8835-1DE471A486A8}" sibTransId="{19856E46-8968-4E04-A5EC-188BD5927559}"/>
    <dgm:cxn modelId="{D0C7918F-0AA6-4EA4-8142-42AA67D3F737}" type="presOf" srcId="{9888F80E-B682-4623-B923-E6CAD6C7AF53}" destId="{F3C70055-52DB-48C8-8179-00D8AB8497D3}" srcOrd="0" destOrd="1" presId="urn:microsoft.com/office/officeart/2005/8/layout/list1"/>
    <dgm:cxn modelId="{9917302A-C358-4713-A99D-635E95975F53}" srcId="{3C2508F6-08C7-4E63-882F-F53B686441B9}" destId="{9888F80E-B682-4623-B923-E6CAD6C7AF53}" srcOrd="1" destOrd="0" parTransId="{D0BD5A5B-F843-4985-B494-FB7414FE820B}" sibTransId="{8C10C3C6-DA6A-4810-93ED-D712970A7CC2}"/>
    <dgm:cxn modelId="{1017D6E3-175C-4B4A-A877-EA378B889CD7}" srcId="{8E3A98AC-EAEF-427A-A415-F28B8DAC4116}" destId="{D4745F70-F1A5-4BA6-9726-316A1ACB9891}" srcOrd="0" destOrd="0" parTransId="{74219360-D908-49C1-B25D-D6DB075F1117}" sibTransId="{4D2E7630-070E-4C40-AF2C-15AFED883B05}"/>
    <dgm:cxn modelId="{90B0F666-1666-4FB8-85D0-640AD1642031}" srcId="{D4745F70-F1A5-4BA6-9726-316A1ACB9891}" destId="{3672EBA9-FA29-4D7B-9D25-4BE270FCA95C}" srcOrd="2" destOrd="0" parTransId="{722A4264-2930-4FF5-BABE-B699005D6D07}" sibTransId="{A518CD25-C6F8-4877-A701-B84F5FFA2D63}"/>
    <dgm:cxn modelId="{1C2DAC19-4371-4453-BF49-9309B0189826}" srcId="{D4745F70-F1A5-4BA6-9726-316A1ACB9891}" destId="{612A4EFC-02FA-4CAF-9931-8934CCFBF8EE}" srcOrd="0" destOrd="0" parTransId="{E20BFA63-5569-49FF-8B72-72CE191FB297}" sibTransId="{142B1700-CDB6-419A-BCAB-325765BDAC6D}"/>
    <dgm:cxn modelId="{9D0B801E-DB40-4413-8356-667A48C2088A}" type="presOf" srcId="{C30C8733-010A-4508-8734-87EA0874EA31}" destId="{F3C70055-52DB-48C8-8179-00D8AB8497D3}" srcOrd="0" destOrd="4" presId="urn:microsoft.com/office/officeart/2005/8/layout/list1"/>
    <dgm:cxn modelId="{B3197834-B0D8-4AA6-A9E0-8FBB8AF6BAB6}" type="presOf" srcId="{3672EBA9-FA29-4D7B-9D25-4BE270FCA95C}" destId="{1B56E270-4E59-4E09-AD97-291EA9B1E917}" srcOrd="0" destOrd="2" presId="urn:microsoft.com/office/officeart/2005/8/layout/list1"/>
    <dgm:cxn modelId="{4759D46C-BD42-4901-9D09-F6F4B56C068C}" srcId="{3C2508F6-08C7-4E63-882F-F53B686441B9}" destId="{DC9F04A2-1F21-4557-9D51-64E698FA5BED}" srcOrd="5" destOrd="0" parTransId="{D63404A2-84DB-437B-BBAD-2B304603FA65}" sibTransId="{7C2C629F-1610-4E75-888B-2529B6BA62A7}"/>
    <dgm:cxn modelId="{89EC071B-B0AE-4FC5-85D4-536B8C9F3E65}" srcId="{8E3A98AC-EAEF-427A-A415-F28B8DAC4116}" destId="{3C2508F6-08C7-4E63-882F-F53B686441B9}" srcOrd="1" destOrd="0" parTransId="{99FCC926-F918-40C0-AC12-409482CE662A}" sibTransId="{9142ECDF-D822-4B86-A24E-0C398F4356CF}"/>
    <dgm:cxn modelId="{53A90E5C-3326-467E-8BA8-BB128843F9B8}" type="presOf" srcId="{DC9F04A2-1F21-4557-9D51-64E698FA5BED}" destId="{F3C70055-52DB-48C8-8179-00D8AB8497D3}" srcOrd="0" destOrd="5" presId="urn:microsoft.com/office/officeart/2005/8/layout/list1"/>
    <dgm:cxn modelId="{9370B68A-A118-43C2-931D-57AEE9AC4AAF}" type="presOf" srcId="{9F22C158-51CC-4864-92BE-2CFEEE45530D}" destId="{F3C70055-52DB-48C8-8179-00D8AB8497D3}" srcOrd="0" destOrd="2" presId="urn:microsoft.com/office/officeart/2005/8/layout/list1"/>
    <dgm:cxn modelId="{82712662-15BE-412D-9BDA-9726EAEA4E15}" type="presOf" srcId="{D4745F70-F1A5-4BA6-9726-316A1ACB9891}" destId="{AC47DD8C-6C45-4FC6-BBE9-222CDE821F8F}" srcOrd="0" destOrd="0" presId="urn:microsoft.com/office/officeart/2005/8/layout/list1"/>
    <dgm:cxn modelId="{1A56ED76-FF34-4476-A017-98BD6963A2E4}" srcId="{3C2508F6-08C7-4E63-882F-F53B686441B9}" destId="{8B00D16A-3F41-4A75-A264-1A953E5E5557}" srcOrd="3" destOrd="0" parTransId="{112FA3C2-51F5-4E41-AC8D-7E21285F5974}" sibTransId="{C6A8ADD1-8183-4D97-894F-8B6FE8B5BFC0}"/>
    <dgm:cxn modelId="{1B983F4B-1B3D-44D3-A35C-0873B3546BC9}" type="presOf" srcId="{640E5724-EB58-4988-8367-51FD7541F5EE}" destId="{F3C70055-52DB-48C8-8179-00D8AB8497D3}" srcOrd="0" destOrd="6" presId="urn:microsoft.com/office/officeart/2005/8/layout/list1"/>
    <dgm:cxn modelId="{7FF94DDB-A584-4B97-A4FA-F763114B8079}" type="presParOf" srcId="{9B4A0963-7AFC-429E-918E-4757EFCD2264}" destId="{B3F87625-9653-4AC6-96D6-F7FE709325E3}" srcOrd="0" destOrd="0" presId="urn:microsoft.com/office/officeart/2005/8/layout/list1"/>
    <dgm:cxn modelId="{12F55915-D653-4940-9F41-01AC31DEF7E6}" type="presParOf" srcId="{B3F87625-9653-4AC6-96D6-F7FE709325E3}" destId="{AC47DD8C-6C45-4FC6-BBE9-222CDE821F8F}" srcOrd="0" destOrd="0" presId="urn:microsoft.com/office/officeart/2005/8/layout/list1"/>
    <dgm:cxn modelId="{85497491-8ECD-4F12-BEB0-C784C787889F}" type="presParOf" srcId="{B3F87625-9653-4AC6-96D6-F7FE709325E3}" destId="{D1B2E0D9-ED43-478C-B67A-22E1A15CCEFC}" srcOrd="1" destOrd="0" presId="urn:microsoft.com/office/officeart/2005/8/layout/list1"/>
    <dgm:cxn modelId="{3A3889A7-9C7C-492A-BEAE-B760CB03E8A5}" type="presParOf" srcId="{9B4A0963-7AFC-429E-918E-4757EFCD2264}" destId="{B72F4149-DA13-4D73-90AE-552A2F3DBB70}" srcOrd="1" destOrd="0" presId="urn:microsoft.com/office/officeart/2005/8/layout/list1"/>
    <dgm:cxn modelId="{2748EC0C-6BEB-43F1-B15A-ADE6A9F46455}" type="presParOf" srcId="{9B4A0963-7AFC-429E-918E-4757EFCD2264}" destId="{1B56E270-4E59-4E09-AD97-291EA9B1E917}" srcOrd="2" destOrd="0" presId="urn:microsoft.com/office/officeart/2005/8/layout/list1"/>
    <dgm:cxn modelId="{95BFAC2A-42F5-4354-812B-C354880864FD}" type="presParOf" srcId="{9B4A0963-7AFC-429E-918E-4757EFCD2264}" destId="{FBCCEE12-502F-4637-BF49-AD5653E41FDC}" srcOrd="3" destOrd="0" presId="urn:microsoft.com/office/officeart/2005/8/layout/list1"/>
    <dgm:cxn modelId="{1ECD6678-278A-4997-B115-BB87058A14B6}" type="presParOf" srcId="{9B4A0963-7AFC-429E-918E-4757EFCD2264}" destId="{7842A71B-502F-46A3-9093-7FD289F9E6F1}" srcOrd="4" destOrd="0" presId="urn:microsoft.com/office/officeart/2005/8/layout/list1"/>
    <dgm:cxn modelId="{A5244094-4A44-4CC2-BDA0-0146ADE423AA}" type="presParOf" srcId="{7842A71B-502F-46A3-9093-7FD289F9E6F1}" destId="{6B070DA4-F340-448B-AF47-9F40CBACB001}" srcOrd="0" destOrd="0" presId="urn:microsoft.com/office/officeart/2005/8/layout/list1"/>
    <dgm:cxn modelId="{B10770B5-E288-4E34-835A-165DBE223405}" type="presParOf" srcId="{7842A71B-502F-46A3-9093-7FD289F9E6F1}" destId="{5593F6C4-4788-4878-9C81-FA1A2AC4FB51}" srcOrd="1" destOrd="0" presId="urn:microsoft.com/office/officeart/2005/8/layout/list1"/>
    <dgm:cxn modelId="{1E1581B9-1F41-416A-8D42-0061D58D5747}" type="presParOf" srcId="{9B4A0963-7AFC-429E-918E-4757EFCD2264}" destId="{098CFF88-B915-4840-A45A-94ACFC81F234}" srcOrd="5" destOrd="0" presId="urn:microsoft.com/office/officeart/2005/8/layout/list1"/>
    <dgm:cxn modelId="{47DE8E71-417D-4C91-B2EE-83B4F50A03B0}" type="presParOf" srcId="{9B4A0963-7AFC-429E-918E-4757EFCD2264}" destId="{F3C70055-52DB-48C8-8179-00D8AB8497D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11C172-FE41-4547-803B-2AB569683BC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lv-LV"/>
        </a:p>
      </dgm:t>
    </dgm:pt>
    <dgm:pt modelId="{8A64D7BD-C6EF-4604-9222-FF4BBAE37D79}">
      <dgm:prSet custT="1"/>
      <dgm:spPr/>
      <dgm:t>
        <a:bodyPr/>
        <a:lstStyle/>
        <a:p>
          <a:pPr rtl="0"/>
          <a:r>
            <a:rPr lang="en-US" sz="2000" b="1" noProof="0" dirty="0" smtClean="0"/>
            <a:t>principle of being </a:t>
          </a:r>
          <a:r>
            <a:rPr lang="en-US" sz="2000" b="1" noProof="0" dirty="0" smtClean="0">
              <a:solidFill>
                <a:srgbClr val="FFC000"/>
              </a:solidFill>
            </a:rPr>
            <a:t>economical</a:t>
          </a:r>
          <a:endParaRPr lang="en-US" sz="2000" b="1" noProof="0" dirty="0">
            <a:solidFill>
              <a:srgbClr val="FFC000"/>
            </a:solidFill>
          </a:endParaRPr>
        </a:p>
      </dgm:t>
    </dgm:pt>
    <dgm:pt modelId="{8DF3A7B1-DEED-4D4A-A438-E9E6C84FD03C}" type="parTrans" cxnId="{729C5C09-6357-4B3E-A607-96927E77E124}">
      <dgm:prSet/>
      <dgm:spPr/>
      <dgm:t>
        <a:bodyPr/>
        <a:lstStyle/>
        <a:p>
          <a:endParaRPr lang="lv-LV"/>
        </a:p>
      </dgm:t>
    </dgm:pt>
    <dgm:pt modelId="{CE986FEB-75AC-4E27-88CA-648DC4E951DB}" type="sibTrans" cxnId="{729C5C09-6357-4B3E-A607-96927E77E124}">
      <dgm:prSet/>
      <dgm:spPr/>
      <dgm:t>
        <a:bodyPr/>
        <a:lstStyle/>
        <a:p>
          <a:endParaRPr lang="lv-LV"/>
        </a:p>
      </dgm:t>
    </dgm:pt>
    <dgm:pt modelId="{7E2CCC53-BECD-471B-A900-304FF12DF5AB}">
      <dgm:prSet custT="1"/>
      <dgm:spPr/>
      <dgm:t>
        <a:bodyPr/>
        <a:lstStyle/>
        <a:p>
          <a:pPr rtl="0"/>
          <a:r>
            <a:rPr lang="en-US" sz="1400" noProof="0" dirty="0" smtClean="0"/>
            <a:t>fiscal policy shall be implemented allocating available resources reasonably and efficiently</a:t>
          </a:r>
          <a:endParaRPr lang="en-US" sz="1400" noProof="0" dirty="0"/>
        </a:p>
      </dgm:t>
    </dgm:pt>
    <dgm:pt modelId="{37C39197-A252-45F2-9AAA-46464DA67ED0}" type="parTrans" cxnId="{5D058A13-955A-4798-B4D9-9C94C6DBC803}">
      <dgm:prSet/>
      <dgm:spPr/>
      <dgm:t>
        <a:bodyPr/>
        <a:lstStyle/>
        <a:p>
          <a:endParaRPr lang="lv-LV"/>
        </a:p>
      </dgm:t>
    </dgm:pt>
    <dgm:pt modelId="{512F8900-B6A8-46D1-A50A-6FDE8E81285E}" type="sibTrans" cxnId="{5D058A13-955A-4798-B4D9-9C94C6DBC803}">
      <dgm:prSet/>
      <dgm:spPr/>
      <dgm:t>
        <a:bodyPr/>
        <a:lstStyle/>
        <a:p>
          <a:endParaRPr lang="lv-LV"/>
        </a:p>
      </dgm:t>
    </dgm:pt>
    <dgm:pt modelId="{903E7F78-A965-46AD-BBDC-B718B9270E3F}">
      <dgm:prSet custT="1"/>
      <dgm:spPr/>
      <dgm:t>
        <a:bodyPr/>
        <a:lstStyle/>
        <a:p>
          <a:pPr rtl="0"/>
          <a:r>
            <a:rPr lang="en-US" sz="2000" b="1" noProof="0" smtClean="0"/>
            <a:t>principle of making </a:t>
          </a:r>
          <a:r>
            <a:rPr lang="en-US" sz="2000" b="1" noProof="0" smtClean="0">
              <a:solidFill>
                <a:srgbClr val="FFC000"/>
              </a:solidFill>
            </a:rPr>
            <a:t>savings</a:t>
          </a:r>
          <a:endParaRPr lang="en-US" sz="2000" noProof="0">
            <a:solidFill>
              <a:srgbClr val="FFC000"/>
            </a:solidFill>
          </a:endParaRPr>
        </a:p>
      </dgm:t>
    </dgm:pt>
    <dgm:pt modelId="{13334832-4C0D-4F51-AA34-ECD4F91C82C9}" type="parTrans" cxnId="{C55EF811-23CD-41E5-968C-DBF4A162B530}">
      <dgm:prSet/>
      <dgm:spPr/>
      <dgm:t>
        <a:bodyPr/>
        <a:lstStyle/>
        <a:p>
          <a:endParaRPr lang="lv-LV"/>
        </a:p>
      </dgm:t>
    </dgm:pt>
    <dgm:pt modelId="{CC441902-FA15-4A37-AD52-8A6DB832D805}" type="sibTrans" cxnId="{C55EF811-23CD-41E5-968C-DBF4A162B530}">
      <dgm:prSet/>
      <dgm:spPr/>
      <dgm:t>
        <a:bodyPr/>
        <a:lstStyle/>
        <a:p>
          <a:endParaRPr lang="lv-LV"/>
        </a:p>
      </dgm:t>
    </dgm:pt>
    <dgm:pt modelId="{5DEF8E4B-E20F-41E1-A5A0-FD0B9FA945A1}">
      <dgm:prSet custT="1"/>
      <dgm:spPr/>
      <dgm:t>
        <a:bodyPr/>
        <a:lstStyle/>
        <a:p>
          <a:pPr rtl="0"/>
          <a:r>
            <a:rPr lang="en-US" sz="1100" noProof="0" smtClean="0"/>
            <a:t>fiscal policy shall be implemented so that the budget is planned and implemented with surplus, if the economic situation allows, which allows covering future liabilities in case of worsening of the economic situation</a:t>
          </a:r>
          <a:endParaRPr lang="en-US" sz="1100" noProof="0"/>
        </a:p>
      </dgm:t>
    </dgm:pt>
    <dgm:pt modelId="{F6B3C05D-A6A7-493A-8E71-8245937397F0}" type="parTrans" cxnId="{095CFF2E-F130-48E2-A944-03F91151FBDA}">
      <dgm:prSet/>
      <dgm:spPr/>
      <dgm:t>
        <a:bodyPr/>
        <a:lstStyle/>
        <a:p>
          <a:endParaRPr lang="lv-LV"/>
        </a:p>
      </dgm:t>
    </dgm:pt>
    <dgm:pt modelId="{62FAE9BA-089B-423D-9F09-0161F3568EA3}" type="sibTrans" cxnId="{095CFF2E-F130-48E2-A944-03F91151FBDA}">
      <dgm:prSet/>
      <dgm:spPr/>
      <dgm:t>
        <a:bodyPr/>
        <a:lstStyle/>
        <a:p>
          <a:endParaRPr lang="lv-LV"/>
        </a:p>
      </dgm:t>
    </dgm:pt>
    <dgm:pt modelId="{1C6C1B87-B102-4DC6-BBC1-060A0B4D33B8}">
      <dgm:prSet custT="1"/>
      <dgm:spPr/>
      <dgm:t>
        <a:bodyPr/>
        <a:lstStyle/>
        <a:p>
          <a:pPr rtl="0"/>
          <a:r>
            <a:rPr lang="en-US" sz="2000" b="1" noProof="0" smtClean="0"/>
            <a:t>principle of </a:t>
          </a:r>
          <a:r>
            <a:rPr lang="en-US" sz="2000" b="1" noProof="0" smtClean="0">
              <a:solidFill>
                <a:srgbClr val="FFC000"/>
              </a:solidFill>
            </a:rPr>
            <a:t>counter-cyclical</a:t>
          </a:r>
          <a:r>
            <a:rPr lang="en-US" sz="2000" b="1" noProof="0" smtClean="0"/>
            <a:t> fiscal policy</a:t>
          </a:r>
          <a:r>
            <a:rPr lang="en-US" sz="2000" noProof="0" smtClean="0"/>
            <a:t> </a:t>
          </a:r>
          <a:endParaRPr lang="en-US" sz="2000" noProof="0"/>
        </a:p>
      </dgm:t>
    </dgm:pt>
    <dgm:pt modelId="{EF83EF42-F926-4C47-B6BA-74889766148A}" type="parTrans" cxnId="{A6FA73DE-45BD-4CFB-9352-A6EF17FEF63D}">
      <dgm:prSet/>
      <dgm:spPr/>
      <dgm:t>
        <a:bodyPr/>
        <a:lstStyle/>
        <a:p>
          <a:endParaRPr lang="lv-LV"/>
        </a:p>
      </dgm:t>
    </dgm:pt>
    <dgm:pt modelId="{B1B9F075-8F6F-4646-8445-5BA3CE2B9062}" type="sibTrans" cxnId="{A6FA73DE-45BD-4CFB-9352-A6EF17FEF63D}">
      <dgm:prSet/>
      <dgm:spPr/>
      <dgm:t>
        <a:bodyPr/>
        <a:lstStyle/>
        <a:p>
          <a:endParaRPr lang="lv-LV"/>
        </a:p>
      </dgm:t>
    </dgm:pt>
    <dgm:pt modelId="{0DB88CE2-6A94-4EB4-BA5C-8C566EC883EF}">
      <dgm:prSet custT="1"/>
      <dgm:spPr/>
      <dgm:t>
        <a:bodyPr/>
        <a:lstStyle/>
        <a:p>
          <a:pPr rtl="0"/>
          <a:r>
            <a:rPr lang="en-US" sz="1050" noProof="0" smtClean="0"/>
            <a:t>a counter-cyclical fiscal policy shall be implemented running counter to trends of the economic cycle</a:t>
          </a:r>
          <a:endParaRPr lang="en-US" sz="1050" noProof="0"/>
        </a:p>
      </dgm:t>
    </dgm:pt>
    <dgm:pt modelId="{FE0A78B9-A631-4700-8F49-54299112991A}" type="parTrans" cxnId="{CE3DDE66-3203-40E8-B7F7-27E6C50D2CCE}">
      <dgm:prSet/>
      <dgm:spPr/>
      <dgm:t>
        <a:bodyPr/>
        <a:lstStyle/>
        <a:p>
          <a:endParaRPr lang="lv-LV"/>
        </a:p>
      </dgm:t>
    </dgm:pt>
    <dgm:pt modelId="{14337D58-57A5-42BF-B355-55EE1DD89CDF}" type="sibTrans" cxnId="{CE3DDE66-3203-40E8-B7F7-27E6C50D2CCE}">
      <dgm:prSet/>
      <dgm:spPr/>
      <dgm:t>
        <a:bodyPr/>
        <a:lstStyle/>
        <a:p>
          <a:endParaRPr lang="lv-LV"/>
        </a:p>
      </dgm:t>
    </dgm:pt>
    <dgm:pt modelId="{0A8B5225-6F00-48E6-9710-C2F097F658FD}">
      <dgm:prSet custT="1"/>
      <dgm:spPr/>
      <dgm:t>
        <a:bodyPr/>
        <a:lstStyle/>
        <a:p>
          <a:pPr rtl="0"/>
          <a:r>
            <a:rPr lang="en-US" sz="2000" b="1" noProof="0" smtClean="0"/>
            <a:t>principle</a:t>
          </a:r>
          <a:r>
            <a:rPr lang="en-US" sz="2000" noProof="0" smtClean="0"/>
            <a:t> </a:t>
          </a:r>
          <a:r>
            <a:rPr lang="en-US" sz="2000" b="1" noProof="0" smtClean="0"/>
            <a:t>of</a:t>
          </a:r>
          <a:r>
            <a:rPr lang="en-US" sz="2000" noProof="0" smtClean="0"/>
            <a:t> </a:t>
          </a:r>
          <a:r>
            <a:rPr lang="en-US" sz="2000" b="1" noProof="0" smtClean="0">
              <a:solidFill>
                <a:srgbClr val="FFC000"/>
              </a:solidFill>
            </a:rPr>
            <a:t>stability </a:t>
          </a:r>
          <a:endParaRPr lang="en-US" sz="2000" noProof="0">
            <a:solidFill>
              <a:srgbClr val="FFC000"/>
            </a:solidFill>
          </a:endParaRPr>
        </a:p>
      </dgm:t>
    </dgm:pt>
    <dgm:pt modelId="{777DFE20-E2F7-4FEA-A279-D212E5129322}" type="parTrans" cxnId="{E3F5FD9E-99AD-4BDE-859B-63B89094439A}">
      <dgm:prSet/>
      <dgm:spPr/>
      <dgm:t>
        <a:bodyPr/>
        <a:lstStyle/>
        <a:p>
          <a:endParaRPr lang="lv-LV"/>
        </a:p>
      </dgm:t>
    </dgm:pt>
    <dgm:pt modelId="{701DF0B2-F8E8-457C-8219-329675AD088B}" type="sibTrans" cxnId="{E3F5FD9E-99AD-4BDE-859B-63B89094439A}">
      <dgm:prSet/>
      <dgm:spPr/>
      <dgm:t>
        <a:bodyPr/>
        <a:lstStyle/>
        <a:p>
          <a:endParaRPr lang="lv-LV"/>
        </a:p>
      </dgm:t>
    </dgm:pt>
    <dgm:pt modelId="{C59BA344-112E-4729-A307-EDE002F352E2}">
      <dgm:prSet custT="1"/>
      <dgm:spPr/>
      <dgm:t>
        <a:bodyPr/>
        <a:lstStyle/>
        <a:p>
          <a:pPr rtl="0"/>
          <a:r>
            <a:rPr lang="en-US" sz="1200" noProof="0" dirty="0" smtClean="0"/>
            <a:t>financial policy shall be implemented so that it contributes to the economic growth and financial stability  and is foreseeable and successive in medium term</a:t>
          </a:r>
          <a:endParaRPr lang="en-US" sz="1200" noProof="0" dirty="0"/>
        </a:p>
      </dgm:t>
    </dgm:pt>
    <dgm:pt modelId="{5FCE5D08-EE1B-43D6-9194-D7427FACCA03}" type="parTrans" cxnId="{B77CE383-74CE-48B3-9A96-D19786DE1F90}">
      <dgm:prSet/>
      <dgm:spPr/>
      <dgm:t>
        <a:bodyPr/>
        <a:lstStyle/>
        <a:p>
          <a:endParaRPr lang="lv-LV"/>
        </a:p>
      </dgm:t>
    </dgm:pt>
    <dgm:pt modelId="{8BAF938B-335B-41C5-AAC6-83A5AC9EC43E}" type="sibTrans" cxnId="{B77CE383-74CE-48B3-9A96-D19786DE1F90}">
      <dgm:prSet/>
      <dgm:spPr/>
      <dgm:t>
        <a:bodyPr/>
        <a:lstStyle/>
        <a:p>
          <a:endParaRPr lang="lv-LV"/>
        </a:p>
      </dgm:t>
    </dgm:pt>
    <dgm:pt modelId="{34057D34-5A84-45A7-B4C5-27E4143F34E3}">
      <dgm:prSet custT="1"/>
      <dgm:spPr/>
      <dgm:t>
        <a:bodyPr/>
        <a:lstStyle/>
        <a:p>
          <a:pPr rtl="0"/>
          <a:r>
            <a:rPr lang="en-US" sz="2000" b="1" noProof="0" smtClean="0"/>
            <a:t>principle of </a:t>
          </a:r>
          <a:r>
            <a:rPr lang="en-US" sz="2000" b="1" noProof="0" smtClean="0">
              <a:solidFill>
                <a:srgbClr val="FFC000"/>
              </a:solidFill>
            </a:rPr>
            <a:t>sustainable</a:t>
          </a:r>
          <a:r>
            <a:rPr lang="en-US" sz="2000" b="1" noProof="0" smtClean="0"/>
            <a:t> fiscal policy </a:t>
          </a:r>
          <a:endParaRPr lang="en-US" sz="2000" noProof="0"/>
        </a:p>
      </dgm:t>
    </dgm:pt>
    <dgm:pt modelId="{C1D68DB8-D84E-4BF2-A7C1-7EF698596919}" type="parTrans" cxnId="{B23A0760-C566-415C-A652-7A7F7A05D2E2}">
      <dgm:prSet/>
      <dgm:spPr/>
      <dgm:t>
        <a:bodyPr/>
        <a:lstStyle/>
        <a:p>
          <a:endParaRPr lang="lv-LV"/>
        </a:p>
      </dgm:t>
    </dgm:pt>
    <dgm:pt modelId="{899419E8-521A-4C1E-9EC3-ED791B41A7C8}" type="sibTrans" cxnId="{B23A0760-C566-415C-A652-7A7F7A05D2E2}">
      <dgm:prSet/>
      <dgm:spPr/>
      <dgm:t>
        <a:bodyPr/>
        <a:lstStyle/>
        <a:p>
          <a:endParaRPr lang="lv-LV"/>
        </a:p>
      </dgm:t>
    </dgm:pt>
    <dgm:pt modelId="{4A7FAC2F-5D0A-49A6-AFE5-6915075E7248}">
      <dgm:prSet custT="1"/>
      <dgm:spPr/>
      <dgm:t>
        <a:bodyPr/>
        <a:lstStyle/>
        <a:p>
          <a:pPr rtl="0"/>
          <a:r>
            <a:rPr lang="en-US" sz="1100" noProof="0" smtClean="0"/>
            <a:t>fiscal policy that focuses on the maintenance of the general government debt level which does not impose a disproportionate burden on the economy, but contributes to its long-term development.</a:t>
          </a:r>
          <a:endParaRPr lang="en-US" sz="1100" noProof="0"/>
        </a:p>
      </dgm:t>
    </dgm:pt>
    <dgm:pt modelId="{A24573D7-0E84-41F6-ACE1-F0332E6133BB}" type="parTrans" cxnId="{C3605A03-4EC2-46A2-B2DA-0AB542B1E8C9}">
      <dgm:prSet/>
      <dgm:spPr/>
      <dgm:t>
        <a:bodyPr/>
        <a:lstStyle/>
        <a:p>
          <a:endParaRPr lang="lv-LV"/>
        </a:p>
      </dgm:t>
    </dgm:pt>
    <dgm:pt modelId="{02160F82-A7BA-476E-AE53-D2D0AF325CF2}" type="sibTrans" cxnId="{C3605A03-4EC2-46A2-B2DA-0AB542B1E8C9}">
      <dgm:prSet/>
      <dgm:spPr/>
      <dgm:t>
        <a:bodyPr/>
        <a:lstStyle/>
        <a:p>
          <a:endParaRPr lang="lv-LV"/>
        </a:p>
      </dgm:t>
    </dgm:pt>
    <dgm:pt modelId="{224D451F-0D1E-451C-BCD0-DEC6A156FF87}">
      <dgm:prSet custT="1"/>
      <dgm:spPr/>
      <dgm:t>
        <a:bodyPr/>
        <a:lstStyle/>
        <a:p>
          <a:pPr rtl="0"/>
          <a:r>
            <a:rPr lang="en-US" sz="2000" b="1" noProof="0" smtClean="0"/>
            <a:t>principle of generation mutual </a:t>
          </a:r>
          <a:r>
            <a:rPr lang="en-US" sz="2000" b="1" noProof="0" smtClean="0">
              <a:solidFill>
                <a:srgbClr val="FFC000"/>
              </a:solidFill>
            </a:rPr>
            <a:t>responsibility</a:t>
          </a:r>
          <a:endParaRPr lang="en-US" sz="2000" noProof="0">
            <a:solidFill>
              <a:srgbClr val="FFC000"/>
            </a:solidFill>
          </a:endParaRPr>
        </a:p>
      </dgm:t>
    </dgm:pt>
    <dgm:pt modelId="{899BA09A-C7AF-4A7A-BC6C-A0A076A5B74C}" type="parTrans" cxnId="{A898B3EE-6F95-4E97-B166-AA214786C5DD}">
      <dgm:prSet/>
      <dgm:spPr/>
      <dgm:t>
        <a:bodyPr/>
        <a:lstStyle/>
        <a:p>
          <a:endParaRPr lang="lv-LV"/>
        </a:p>
      </dgm:t>
    </dgm:pt>
    <dgm:pt modelId="{5F1CE7D6-02B5-4E20-9FC8-D391C1EE93FE}" type="sibTrans" cxnId="{A898B3EE-6F95-4E97-B166-AA214786C5DD}">
      <dgm:prSet/>
      <dgm:spPr/>
      <dgm:t>
        <a:bodyPr/>
        <a:lstStyle/>
        <a:p>
          <a:endParaRPr lang="lv-LV"/>
        </a:p>
      </dgm:t>
    </dgm:pt>
    <dgm:pt modelId="{4B7E9C7D-1623-40F6-A49E-EA58FDB4E31C}">
      <dgm:prSet custT="1"/>
      <dgm:spPr/>
      <dgm:t>
        <a:bodyPr/>
        <a:lstStyle/>
        <a:p>
          <a:pPr rtl="0"/>
          <a:r>
            <a:rPr lang="en-US" sz="1400" noProof="0" dirty="0" smtClean="0"/>
            <a:t>a fiscal policy takes into account the financial impact on the society now and on future generations</a:t>
          </a:r>
          <a:endParaRPr lang="en-US" sz="1400" noProof="0" dirty="0"/>
        </a:p>
      </dgm:t>
    </dgm:pt>
    <dgm:pt modelId="{BBF84239-52E5-4C3B-A2AD-DE692158FAAF}" type="parTrans" cxnId="{70720B0A-DE30-4831-A0E0-94EC410CBAE6}">
      <dgm:prSet/>
      <dgm:spPr/>
      <dgm:t>
        <a:bodyPr/>
        <a:lstStyle/>
        <a:p>
          <a:endParaRPr lang="lv-LV"/>
        </a:p>
      </dgm:t>
    </dgm:pt>
    <dgm:pt modelId="{4B266A27-BCB5-4848-9452-BD73E8C5F345}" type="sibTrans" cxnId="{70720B0A-DE30-4831-A0E0-94EC410CBAE6}">
      <dgm:prSet/>
      <dgm:spPr/>
      <dgm:t>
        <a:bodyPr/>
        <a:lstStyle/>
        <a:p>
          <a:endParaRPr lang="lv-LV"/>
        </a:p>
      </dgm:t>
    </dgm:pt>
    <dgm:pt modelId="{DBF3E916-8560-473B-8053-D91837831A40}">
      <dgm:prSet custT="1"/>
      <dgm:spPr/>
      <dgm:t>
        <a:bodyPr/>
        <a:lstStyle/>
        <a:p>
          <a:pPr rtl="0"/>
          <a:r>
            <a:rPr lang="en-US" sz="2000" b="1" noProof="0" smtClean="0"/>
            <a:t>principle of </a:t>
          </a:r>
          <a:r>
            <a:rPr lang="en-US" sz="2000" b="1" noProof="0" smtClean="0">
              <a:solidFill>
                <a:srgbClr val="FFC000"/>
              </a:solidFill>
            </a:rPr>
            <a:t>transparency</a:t>
          </a:r>
          <a:r>
            <a:rPr lang="en-US" sz="2000" noProof="0" smtClean="0">
              <a:solidFill>
                <a:srgbClr val="FFC000"/>
              </a:solidFill>
            </a:rPr>
            <a:t> </a:t>
          </a:r>
          <a:endParaRPr lang="en-US" sz="2000" noProof="0">
            <a:solidFill>
              <a:srgbClr val="FFC000"/>
            </a:solidFill>
          </a:endParaRPr>
        </a:p>
      </dgm:t>
    </dgm:pt>
    <dgm:pt modelId="{73BC9483-E6F2-4A1B-82AF-5964752C9274}" type="parTrans" cxnId="{5966B848-0B70-4F7A-A7E9-DF2270F2B956}">
      <dgm:prSet/>
      <dgm:spPr/>
      <dgm:t>
        <a:bodyPr/>
        <a:lstStyle/>
        <a:p>
          <a:endParaRPr lang="lv-LV"/>
        </a:p>
      </dgm:t>
    </dgm:pt>
    <dgm:pt modelId="{BC330DF9-F02F-4F36-B44D-784C8C5516B2}" type="sibTrans" cxnId="{5966B848-0B70-4F7A-A7E9-DF2270F2B956}">
      <dgm:prSet/>
      <dgm:spPr/>
      <dgm:t>
        <a:bodyPr/>
        <a:lstStyle/>
        <a:p>
          <a:endParaRPr lang="lv-LV"/>
        </a:p>
      </dgm:t>
    </dgm:pt>
    <dgm:pt modelId="{F25BC6D0-7C19-4041-939A-306688B82A2D}">
      <dgm:prSet custT="1"/>
      <dgm:spPr/>
      <dgm:t>
        <a:bodyPr/>
        <a:lstStyle/>
        <a:p>
          <a:pPr rtl="0"/>
          <a:r>
            <a:rPr lang="en-US" sz="1400" noProof="0" smtClean="0"/>
            <a:t>information on fiscal policy objectives, methods for their achievement and results shall be publicly available</a:t>
          </a:r>
          <a:endParaRPr lang="en-US" sz="1400" noProof="0"/>
        </a:p>
      </dgm:t>
    </dgm:pt>
    <dgm:pt modelId="{2A5DBF38-08E1-49AC-87B5-2C75F3D2ED53}" type="parTrans" cxnId="{AC2881AD-8652-4347-B18C-6C1797BF4FD0}">
      <dgm:prSet/>
      <dgm:spPr/>
      <dgm:t>
        <a:bodyPr/>
        <a:lstStyle/>
        <a:p>
          <a:endParaRPr lang="lv-LV"/>
        </a:p>
      </dgm:t>
    </dgm:pt>
    <dgm:pt modelId="{88454DD2-08C4-4E93-8D62-2F216A1065F4}" type="sibTrans" cxnId="{AC2881AD-8652-4347-B18C-6C1797BF4FD0}">
      <dgm:prSet/>
      <dgm:spPr/>
      <dgm:t>
        <a:bodyPr/>
        <a:lstStyle/>
        <a:p>
          <a:endParaRPr lang="lv-LV"/>
        </a:p>
      </dgm:t>
    </dgm:pt>
    <dgm:pt modelId="{F6351FDC-AE28-457A-BD53-924E88CD172D}">
      <dgm:prSet custT="1"/>
      <dgm:spPr/>
      <dgm:t>
        <a:bodyPr/>
        <a:lstStyle/>
        <a:p>
          <a:pPr rtl="0"/>
          <a:r>
            <a:rPr lang="en-US" sz="2000" b="1" noProof="0" dirty="0" smtClean="0"/>
            <a:t>principle of fiscal discipline </a:t>
          </a:r>
          <a:r>
            <a:rPr lang="en-US" sz="2000" b="1" noProof="0" dirty="0" smtClean="0">
              <a:solidFill>
                <a:srgbClr val="FFC000"/>
              </a:solidFill>
            </a:rPr>
            <a:t>solidarity</a:t>
          </a:r>
          <a:r>
            <a:rPr lang="en-US" sz="2000" noProof="0" dirty="0" smtClean="0">
              <a:solidFill>
                <a:srgbClr val="FFC000"/>
              </a:solidFill>
            </a:rPr>
            <a:t> </a:t>
          </a:r>
          <a:endParaRPr lang="en-US" sz="2000" noProof="0" dirty="0">
            <a:solidFill>
              <a:srgbClr val="FFC000"/>
            </a:solidFill>
          </a:endParaRPr>
        </a:p>
      </dgm:t>
    </dgm:pt>
    <dgm:pt modelId="{7FECCE54-D25D-4528-9837-6820FBA761EF}" type="parTrans" cxnId="{EFA43536-7F90-49DD-A59D-1E8648DFF0D3}">
      <dgm:prSet/>
      <dgm:spPr/>
      <dgm:t>
        <a:bodyPr/>
        <a:lstStyle/>
        <a:p>
          <a:endParaRPr lang="lv-LV"/>
        </a:p>
      </dgm:t>
    </dgm:pt>
    <dgm:pt modelId="{C2252D44-454A-4BAC-A739-8792E38FEF96}" type="sibTrans" cxnId="{EFA43536-7F90-49DD-A59D-1E8648DFF0D3}">
      <dgm:prSet/>
      <dgm:spPr/>
      <dgm:t>
        <a:bodyPr/>
        <a:lstStyle/>
        <a:p>
          <a:endParaRPr lang="lv-LV"/>
        </a:p>
      </dgm:t>
    </dgm:pt>
    <dgm:pt modelId="{A6FC0FBE-1B59-4510-B55D-0E3F6F1C4B5E}">
      <dgm:prSet custT="1"/>
      <dgm:spPr/>
      <dgm:t>
        <a:bodyPr/>
        <a:lstStyle/>
        <a:p>
          <a:pPr rtl="0"/>
          <a:r>
            <a:rPr lang="en-US" sz="1400" noProof="0" smtClean="0"/>
            <a:t>institutions within general government assume the constraints derived from fiscal rules in solidarity manner</a:t>
          </a:r>
          <a:endParaRPr lang="en-US" sz="1400" noProof="0"/>
        </a:p>
      </dgm:t>
    </dgm:pt>
    <dgm:pt modelId="{87BF7F9D-B091-456D-8183-2E4CDD22D9B9}" type="parTrans" cxnId="{0FABDD08-C628-4045-A78C-9A2788BD478D}">
      <dgm:prSet/>
      <dgm:spPr/>
      <dgm:t>
        <a:bodyPr/>
        <a:lstStyle/>
        <a:p>
          <a:endParaRPr lang="lv-LV"/>
        </a:p>
      </dgm:t>
    </dgm:pt>
    <dgm:pt modelId="{827FB06E-2511-4266-A6D2-0B84DEF9F864}" type="sibTrans" cxnId="{0FABDD08-C628-4045-A78C-9A2788BD478D}">
      <dgm:prSet/>
      <dgm:spPr/>
      <dgm:t>
        <a:bodyPr/>
        <a:lstStyle/>
        <a:p>
          <a:endParaRPr lang="lv-LV"/>
        </a:p>
      </dgm:t>
    </dgm:pt>
    <dgm:pt modelId="{AFBED8E8-A354-4D9C-81A7-FB93A9520046}" type="pres">
      <dgm:prSet presAssocID="{D611C172-FE41-4547-803B-2AB569683BC0}" presName="Name0" presStyleCnt="0">
        <dgm:presLayoutVars>
          <dgm:dir/>
          <dgm:animLvl val="lvl"/>
          <dgm:resizeHandles val="exact"/>
        </dgm:presLayoutVars>
      </dgm:prSet>
      <dgm:spPr/>
      <dgm:t>
        <a:bodyPr/>
        <a:lstStyle/>
        <a:p>
          <a:endParaRPr lang="lv-LV"/>
        </a:p>
      </dgm:t>
    </dgm:pt>
    <dgm:pt modelId="{DA7B1A26-14B6-49FC-867A-344F28F6322D}" type="pres">
      <dgm:prSet presAssocID="{8A64D7BD-C6EF-4604-9222-FF4BBAE37D79}" presName="linNode" presStyleCnt="0"/>
      <dgm:spPr/>
    </dgm:pt>
    <dgm:pt modelId="{7A9E8B0E-A63B-44C9-9CD1-CC5E9CC3F103}" type="pres">
      <dgm:prSet presAssocID="{8A64D7BD-C6EF-4604-9222-FF4BBAE37D79}" presName="parentText" presStyleLbl="node1" presStyleIdx="0" presStyleCnt="8">
        <dgm:presLayoutVars>
          <dgm:chMax val="1"/>
          <dgm:bulletEnabled val="1"/>
        </dgm:presLayoutVars>
      </dgm:prSet>
      <dgm:spPr/>
      <dgm:t>
        <a:bodyPr/>
        <a:lstStyle/>
        <a:p>
          <a:endParaRPr lang="lv-LV"/>
        </a:p>
      </dgm:t>
    </dgm:pt>
    <dgm:pt modelId="{08350AF8-9818-4B51-A5B4-F50E01A4C329}" type="pres">
      <dgm:prSet presAssocID="{8A64D7BD-C6EF-4604-9222-FF4BBAE37D79}" presName="descendantText" presStyleLbl="alignAccFollowNode1" presStyleIdx="0" presStyleCnt="8" custLinFactNeighborX="1" custLinFactNeighborY="1757">
        <dgm:presLayoutVars>
          <dgm:bulletEnabled val="1"/>
        </dgm:presLayoutVars>
      </dgm:prSet>
      <dgm:spPr/>
      <dgm:t>
        <a:bodyPr/>
        <a:lstStyle/>
        <a:p>
          <a:endParaRPr lang="lv-LV"/>
        </a:p>
      </dgm:t>
    </dgm:pt>
    <dgm:pt modelId="{5FCFA3D4-C2BE-4F25-AB68-C605A4174123}" type="pres">
      <dgm:prSet presAssocID="{CE986FEB-75AC-4E27-88CA-648DC4E951DB}" presName="sp" presStyleCnt="0"/>
      <dgm:spPr/>
    </dgm:pt>
    <dgm:pt modelId="{E6706AB1-B3F1-419C-BDC5-B7F0BF09F853}" type="pres">
      <dgm:prSet presAssocID="{903E7F78-A965-46AD-BBDC-B718B9270E3F}" presName="linNode" presStyleCnt="0"/>
      <dgm:spPr/>
    </dgm:pt>
    <dgm:pt modelId="{3C180320-B1DD-45E2-AB4D-1B2BB0B62715}" type="pres">
      <dgm:prSet presAssocID="{903E7F78-A965-46AD-BBDC-B718B9270E3F}" presName="parentText" presStyleLbl="node1" presStyleIdx="1" presStyleCnt="8">
        <dgm:presLayoutVars>
          <dgm:chMax val="1"/>
          <dgm:bulletEnabled val="1"/>
        </dgm:presLayoutVars>
      </dgm:prSet>
      <dgm:spPr/>
      <dgm:t>
        <a:bodyPr/>
        <a:lstStyle/>
        <a:p>
          <a:endParaRPr lang="lv-LV"/>
        </a:p>
      </dgm:t>
    </dgm:pt>
    <dgm:pt modelId="{DBD3A613-30D6-47C1-B2EA-150FAC94D408}" type="pres">
      <dgm:prSet presAssocID="{903E7F78-A965-46AD-BBDC-B718B9270E3F}" presName="descendantText" presStyleLbl="alignAccFollowNode1" presStyleIdx="1" presStyleCnt="8">
        <dgm:presLayoutVars>
          <dgm:bulletEnabled val="1"/>
        </dgm:presLayoutVars>
      </dgm:prSet>
      <dgm:spPr/>
      <dgm:t>
        <a:bodyPr/>
        <a:lstStyle/>
        <a:p>
          <a:endParaRPr lang="lv-LV"/>
        </a:p>
      </dgm:t>
    </dgm:pt>
    <dgm:pt modelId="{3899E3C7-911A-43C6-AA1E-6A0D3D96BCB2}" type="pres">
      <dgm:prSet presAssocID="{CC441902-FA15-4A37-AD52-8A6DB832D805}" presName="sp" presStyleCnt="0"/>
      <dgm:spPr/>
    </dgm:pt>
    <dgm:pt modelId="{935F6313-51E7-44E0-B844-7DE73C4D65FE}" type="pres">
      <dgm:prSet presAssocID="{1C6C1B87-B102-4DC6-BBC1-060A0B4D33B8}" presName="linNode" presStyleCnt="0"/>
      <dgm:spPr/>
    </dgm:pt>
    <dgm:pt modelId="{B9154417-1C6A-4FE0-98C5-76F62BB5B72A}" type="pres">
      <dgm:prSet presAssocID="{1C6C1B87-B102-4DC6-BBC1-060A0B4D33B8}" presName="parentText" presStyleLbl="node1" presStyleIdx="2" presStyleCnt="8">
        <dgm:presLayoutVars>
          <dgm:chMax val="1"/>
          <dgm:bulletEnabled val="1"/>
        </dgm:presLayoutVars>
      </dgm:prSet>
      <dgm:spPr/>
      <dgm:t>
        <a:bodyPr/>
        <a:lstStyle/>
        <a:p>
          <a:endParaRPr lang="lv-LV"/>
        </a:p>
      </dgm:t>
    </dgm:pt>
    <dgm:pt modelId="{DD8B3602-BF1F-4090-8F1B-C56D2EA77DA9}" type="pres">
      <dgm:prSet presAssocID="{1C6C1B87-B102-4DC6-BBC1-060A0B4D33B8}" presName="descendantText" presStyleLbl="alignAccFollowNode1" presStyleIdx="2" presStyleCnt="8">
        <dgm:presLayoutVars>
          <dgm:bulletEnabled val="1"/>
        </dgm:presLayoutVars>
      </dgm:prSet>
      <dgm:spPr/>
      <dgm:t>
        <a:bodyPr/>
        <a:lstStyle/>
        <a:p>
          <a:endParaRPr lang="lv-LV"/>
        </a:p>
      </dgm:t>
    </dgm:pt>
    <dgm:pt modelId="{DF8C581A-1973-449F-8B78-4D68627E4AE4}" type="pres">
      <dgm:prSet presAssocID="{B1B9F075-8F6F-4646-8445-5BA3CE2B9062}" presName="sp" presStyleCnt="0"/>
      <dgm:spPr/>
    </dgm:pt>
    <dgm:pt modelId="{E50746EE-F794-41E5-BF16-0D5551732775}" type="pres">
      <dgm:prSet presAssocID="{0A8B5225-6F00-48E6-9710-C2F097F658FD}" presName="linNode" presStyleCnt="0"/>
      <dgm:spPr/>
    </dgm:pt>
    <dgm:pt modelId="{A2F0FBBA-B78E-47A0-AA44-CD4933D593A1}" type="pres">
      <dgm:prSet presAssocID="{0A8B5225-6F00-48E6-9710-C2F097F658FD}" presName="parentText" presStyleLbl="node1" presStyleIdx="3" presStyleCnt="8">
        <dgm:presLayoutVars>
          <dgm:chMax val="1"/>
          <dgm:bulletEnabled val="1"/>
        </dgm:presLayoutVars>
      </dgm:prSet>
      <dgm:spPr/>
      <dgm:t>
        <a:bodyPr/>
        <a:lstStyle/>
        <a:p>
          <a:endParaRPr lang="lv-LV"/>
        </a:p>
      </dgm:t>
    </dgm:pt>
    <dgm:pt modelId="{4CDA6365-66FE-427E-9996-E56B866E2511}" type="pres">
      <dgm:prSet presAssocID="{0A8B5225-6F00-48E6-9710-C2F097F658FD}" presName="descendantText" presStyleLbl="alignAccFollowNode1" presStyleIdx="3" presStyleCnt="8">
        <dgm:presLayoutVars>
          <dgm:bulletEnabled val="1"/>
        </dgm:presLayoutVars>
      </dgm:prSet>
      <dgm:spPr/>
      <dgm:t>
        <a:bodyPr/>
        <a:lstStyle/>
        <a:p>
          <a:endParaRPr lang="lv-LV"/>
        </a:p>
      </dgm:t>
    </dgm:pt>
    <dgm:pt modelId="{E3AAAB21-6C93-4DE5-9F86-FE4968F0558E}" type="pres">
      <dgm:prSet presAssocID="{701DF0B2-F8E8-457C-8219-329675AD088B}" presName="sp" presStyleCnt="0"/>
      <dgm:spPr/>
    </dgm:pt>
    <dgm:pt modelId="{980E9262-94B6-45B9-84F6-AE142078FACD}" type="pres">
      <dgm:prSet presAssocID="{34057D34-5A84-45A7-B4C5-27E4143F34E3}" presName="linNode" presStyleCnt="0"/>
      <dgm:spPr/>
    </dgm:pt>
    <dgm:pt modelId="{F998A302-AE62-4399-9473-66E0DC0AC3AB}" type="pres">
      <dgm:prSet presAssocID="{34057D34-5A84-45A7-B4C5-27E4143F34E3}" presName="parentText" presStyleLbl="node1" presStyleIdx="4" presStyleCnt="8">
        <dgm:presLayoutVars>
          <dgm:chMax val="1"/>
          <dgm:bulletEnabled val="1"/>
        </dgm:presLayoutVars>
      </dgm:prSet>
      <dgm:spPr/>
      <dgm:t>
        <a:bodyPr/>
        <a:lstStyle/>
        <a:p>
          <a:endParaRPr lang="lv-LV"/>
        </a:p>
      </dgm:t>
    </dgm:pt>
    <dgm:pt modelId="{E47A29EC-0C1B-4F9C-9769-C3897A68F035}" type="pres">
      <dgm:prSet presAssocID="{34057D34-5A84-45A7-B4C5-27E4143F34E3}" presName="descendantText" presStyleLbl="alignAccFollowNode1" presStyleIdx="4" presStyleCnt="8">
        <dgm:presLayoutVars>
          <dgm:bulletEnabled val="1"/>
        </dgm:presLayoutVars>
      </dgm:prSet>
      <dgm:spPr/>
      <dgm:t>
        <a:bodyPr/>
        <a:lstStyle/>
        <a:p>
          <a:endParaRPr lang="lv-LV"/>
        </a:p>
      </dgm:t>
    </dgm:pt>
    <dgm:pt modelId="{3A8D1284-8500-469A-B9B9-CBD0C9123266}" type="pres">
      <dgm:prSet presAssocID="{899419E8-521A-4C1E-9EC3-ED791B41A7C8}" presName="sp" presStyleCnt="0"/>
      <dgm:spPr/>
    </dgm:pt>
    <dgm:pt modelId="{0CCD2D4E-8876-4758-B8F2-65457B7B8725}" type="pres">
      <dgm:prSet presAssocID="{224D451F-0D1E-451C-BCD0-DEC6A156FF87}" presName="linNode" presStyleCnt="0"/>
      <dgm:spPr/>
    </dgm:pt>
    <dgm:pt modelId="{7E9B8C4C-ED9F-43D9-BC47-1AE9EC9C3382}" type="pres">
      <dgm:prSet presAssocID="{224D451F-0D1E-451C-BCD0-DEC6A156FF87}" presName="parentText" presStyleLbl="node1" presStyleIdx="5" presStyleCnt="8">
        <dgm:presLayoutVars>
          <dgm:chMax val="1"/>
          <dgm:bulletEnabled val="1"/>
        </dgm:presLayoutVars>
      </dgm:prSet>
      <dgm:spPr/>
      <dgm:t>
        <a:bodyPr/>
        <a:lstStyle/>
        <a:p>
          <a:endParaRPr lang="lv-LV"/>
        </a:p>
      </dgm:t>
    </dgm:pt>
    <dgm:pt modelId="{C10D190E-06F2-451B-B749-E0847DC94C7F}" type="pres">
      <dgm:prSet presAssocID="{224D451F-0D1E-451C-BCD0-DEC6A156FF87}" presName="descendantText" presStyleLbl="alignAccFollowNode1" presStyleIdx="5" presStyleCnt="8">
        <dgm:presLayoutVars>
          <dgm:bulletEnabled val="1"/>
        </dgm:presLayoutVars>
      </dgm:prSet>
      <dgm:spPr/>
      <dgm:t>
        <a:bodyPr/>
        <a:lstStyle/>
        <a:p>
          <a:endParaRPr lang="lv-LV"/>
        </a:p>
      </dgm:t>
    </dgm:pt>
    <dgm:pt modelId="{6A21F9FE-87C4-41A9-8327-BC6D5FE1F1FE}" type="pres">
      <dgm:prSet presAssocID="{5F1CE7D6-02B5-4E20-9FC8-D391C1EE93FE}" presName="sp" presStyleCnt="0"/>
      <dgm:spPr/>
    </dgm:pt>
    <dgm:pt modelId="{044C19E5-BC95-4AEA-B5F2-0EEABA9610D6}" type="pres">
      <dgm:prSet presAssocID="{DBF3E916-8560-473B-8053-D91837831A40}" presName="linNode" presStyleCnt="0"/>
      <dgm:spPr/>
    </dgm:pt>
    <dgm:pt modelId="{E06C82E2-6850-4896-91C2-A8E82BBB5201}" type="pres">
      <dgm:prSet presAssocID="{DBF3E916-8560-473B-8053-D91837831A40}" presName="parentText" presStyleLbl="node1" presStyleIdx="6" presStyleCnt="8">
        <dgm:presLayoutVars>
          <dgm:chMax val="1"/>
          <dgm:bulletEnabled val="1"/>
        </dgm:presLayoutVars>
      </dgm:prSet>
      <dgm:spPr/>
      <dgm:t>
        <a:bodyPr/>
        <a:lstStyle/>
        <a:p>
          <a:endParaRPr lang="lv-LV"/>
        </a:p>
      </dgm:t>
    </dgm:pt>
    <dgm:pt modelId="{05A74656-FD3E-4F71-A777-8E2EBEA126ED}" type="pres">
      <dgm:prSet presAssocID="{DBF3E916-8560-473B-8053-D91837831A40}" presName="descendantText" presStyleLbl="alignAccFollowNode1" presStyleIdx="6" presStyleCnt="8">
        <dgm:presLayoutVars>
          <dgm:bulletEnabled val="1"/>
        </dgm:presLayoutVars>
      </dgm:prSet>
      <dgm:spPr/>
      <dgm:t>
        <a:bodyPr/>
        <a:lstStyle/>
        <a:p>
          <a:endParaRPr lang="lv-LV"/>
        </a:p>
      </dgm:t>
    </dgm:pt>
    <dgm:pt modelId="{B010BA05-6028-4689-8389-941CC5766E49}" type="pres">
      <dgm:prSet presAssocID="{BC330DF9-F02F-4F36-B44D-784C8C5516B2}" presName="sp" presStyleCnt="0"/>
      <dgm:spPr/>
    </dgm:pt>
    <dgm:pt modelId="{91FFD359-7B8E-4B34-ADEE-9C08A364DF13}" type="pres">
      <dgm:prSet presAssocID="{F6351FDC-AE28-457A-BD53-924E88CD172D}" presName="linNode" presStyleCnt="0"/>
      <dgm:spPr/>
    </dgm:pt>
    <dgm:pt modelId="{12359D6E-36BA-4186-8359-452EF0EF3ACB}" type="pres">
      <dgm:prSet presAssocID="{F6351FDC-AE28-457A-BD53-924E88CD172D}" presName="parentText" presStyleLbl="node1" presStyleIdx="7" presStyleCnt="8">
        <dgm:presLayoutVars>
          <dgm:chMax val="1"/>
          <dgm:bulletEnabled val="1"/>
        </dgm:presLayoutVars>
      </dgm:prSet>
      <dgm:spPr/>
      <dgm:t>
        <a:bodyPr/>
        <a:lstStyle/>
        <a:p>
          <a:endParaRPr lang="lv-LV"/>
        </a:p>
      </dgm:t>
    </dgm:pt>
    <dgm:pt modelId="{54865C55-9929-465A-9857-A46EBC4ABE71}" type="pres">
      <dgm:prSet presAssocID="{F6351FDC-AE28-457A-BD53-924E88CD172D}" presName="descendantText" presStyleLbl="alignAccFollowNode1" presStyleIdx="7" presStyleCnt="8">
        <dgm:presLayoutVars>
          <dgm:bulletEnabled val="1"/>
        </dgm:presLayoutVars>
      </dgm:prSet>
      <dgm:spPr/>
      <dgm:t>
        <a:bodyPr/>
        <a:lstStyle/>
        <a:p>
          <a:endParaRPr lang="lv-LV"/>
        </a:p>
      </dgm:t>
    </dgm:pt>
  </dgm:ptLst>
  <dgm:cxnLst>
    <dgm:cxn modelId="{5D058A13-955A-4798-B4D9-9C94C6DBC803}" srcId="{8A64D7BD-C6EF-4604-9222-FF4BBAE37D79}" destId="{7E2CCC53-BECD-471B-A900-304FF12DF5AB}" srcOrd="0" destOrd="0" parTransId="{37C39197-A252-45F2-9AAA-46464DA67ED0}" sibTransId="{512F8900-B6A8-46D1-A50A-6FDE8E81285E}"/>
    <dgm:cxn modelId="{B23A0760-C566-415C-A652-7A7F7A05D2E2}" srcId="{D611C172-FE41-4547-803B-2AB569683BC0}" destId="{34057D34-5A84-45A7-B4C5-27E4143F34E3}" srcOrd="4" destOrd="0" parTransId="{C1D68DB8-D84E-4BF2-A7C1-7EF698596919}" sibTransId="{899419E8-521A-4C1E-9EC3-ED791B41A7C8}"/>
    <dgm:cxn modelId="{5966B848-0B70-4F7A-A7E9-DF2270F2B956}" srcId="{D611C172-FE41-4547-803B-2AB569683BC0}" destId="{DBF3E916-8560-473B-8053-D91837831A40}" srcOrd="6" destOrd="0" parTransId="{73BC9483-E6F2-4A1B-82AF-5964752C9274}" sibTransId="{BC330DF9-F02F-4F36-B44D-784C8C5516B2}"/>
    <dgm:cxn modelId="{0FABDD08-C628-4045-A78C-9A2788BD478D}" srcId="{F6351FDC-AE28-457A-BD53-924E88CD172D}" destId="{A6FC0FBE-1B59-4510-B55D-0E3F6F1C4B5E}" srcOrd="0" destOrd="0" parTransId="{87BF7F9D-B091-456D-8183-2E4CDD22D9B9}" sibTransId="{827FB06E-2511-4266-A6D2-0B84DEF9F864}"/>
    <dgm:cxn modelId="{CFDF221C-88E4-4E8C-B43B-3AE5784BE8F8}" type="presOf" srcId="{A6FC0FBE-1B59-4510-B55D-0E3F6F1C4B5E}" destId="{54865C55-9929-465A-9857-A46EBC4ABE71}" srcOrd="0" destOrd="0" presId="urn:microsoft.com/office/officeart/2005/8/layout/vList5"/>
    <dgm:cxn modelId="{5EE18B3C-2308-41FE-9B70-72CB117C07BC}" type="presOf" srcId="{1C6C1B87-B102-4DC6-BBC1-060A0B4D33B8}" destId="{B9154417-1C6A-4FE0-98C5-76F62BB5B72A}" srcOrd="0" destOrd="0" presId="urn:microsoft.com/office/officeart/2005/8/layout/vList5"/>
    <dgm:cxn modelId="{B7906F27-F436-412E-B3AD-2A4882897836}" type="presOf" srcId="{0DB88CE2-6A94-4EB4-BA5C-8C566EC883EF}" destId="{DD8B3602-BF1F-4090-8F1B-C56D2EA77DA9}" srcOrd="0" destOrd="0" presId="urn:microsoft.com/office/officeart/2005/8/layout/vList5"/>
    <dgm:cxn modelId="{951D41F5-5BF4-499D-BFD5-41DB76A826F2}" type="presOf" srcId="{8A64D7BD-C6EF-4604-9222-FF4BBAE37D79}" destId="{7A9E8B0E-A63B-44C9-9CD1-CC5E9CC3F103}" srcOrd="0" destOrd="0" presId="urn:microsoft.com/office/officeart/2005/8/layout/vList5"/>
    <dgm:cxn modelId="{F7DA355D-9CE4-4672-A927-84F2878286FE}" type="presOf" srcId="{DBF3E916-8560-473B-8053-D91837831A40}" destId="{E06C82E2-6850-4896-91C2-A8E82BBB5201}" srcOrd="0" destOrd="0" presId="urn:microsoft.com/office/officeart/2005/8/layout/vList5"/>
    <dgm:cxn modelId="{E3F5FD9E-99AD-4BDE-859B-63B89094439A}" srcId="{D611C172-FE41-4547-803B-2AB569683BC0}" destId="{0A8B5225-6F00-48E6-9710-C2F097F658FD}" srcOrd="3" destOrd="0" parTransId="{777DFE20-E2F7-4FEA-A279-D212E5129322}" sibTransId="{701DF0B2-F8E8-457C-8219-329675AD088B}"/>
    <dgm:cxn modelId="{C3605A03-4EC2-46A2-B2DA-0AB542B1E8C9}" srcId="{34057D34-5A84-45A7-B4C5-27E4143F34E3}" destId="{4A7FAC2F-5D0A-49A6-AFE5-6915075E7248}" srcOrd="0" destOrd="0" parTransId="{A24573D7-0E84-41F6-ACE1-F0332E6133BB}" sibTransId="{02160F82-A7BA-476E-AE53-D2D0AF325CF2}"/>
    <dgm:cxn modelId="{C55EF811-23CD-41E5-968C-DBF4A162B530}" srcId="{D611C172-FE41-4547-803B-2AB569683BC0}" destId="{903E7F78-A965-46AD-BBDC-B718B9270E3F}" srcOrd="1" destOrd="0" parTransId="{13334832-4C0D-4F51-AA34-ECD4F91C82C9}" sibTransId="{CC441902-FA15-4A37-AD52-8A6DB832D805}"/>
    <dgm:cxn modelId="{1988F119-1DC2-4B12-94EA-0C96F1C2DB82}" type="presOf" srcId="{34057D34-5A84-45A7-B4C5-27E4143F34E3}" destId="{F998A302-AE62-4399-9473-66E0DC0AC3AB}" srcOrd="0" destOrd="0" presId="urn:microsoft.com/office/officeart/2005/8/layout/vList5"/>
    <dgm:cxn modelId="{EFA43536-7F90-49DD-A59D-1E8648DFF0D3}" srcId="{D611C172-FE41-4547-803B-2AB569683BC0}" destId="{F6351FDC-AE28-457A-BD53-924E88CD172D}" srcOrd="7" destOrd="0" parTransId="{7FECCE54-D25D-4528-9837-6820FBA761EF}" sibTransId="{C2252D44-454A-4BAC-A739-8792E38FEF96}"/>
    <dgm:cxn modelId="{2FCA29B7-E773-4D67-A425-F6F7942AC9F6}" type="presOf" srcId="{D611C172-FE41-4547-803B-2AB569683BC0}" destId="{AFBED8E8-A354-4D9C-81A7-FB93A9520046}" srcOrd="0" destOrd="0" presId="urn:microsoft.com/office/officeart/2005/8/layout/vList5"/>
    <dgm:cxn modelId="{F01232F8-37B6-4ABF-8FC6-1BCC0165B5D5}" type="presOf" srcId="{224D451F-0D1E-451C-BCD0-DEC6A156FF87}" destId="{7E9B8C4C-ED9F-43D9-BC47-1AE9EC9C3382}" srcOrd="0" destOrd="0" presId="urn:microsoft.com/office/officeart/2005/8/layout/vList5"/>
    <dgm:cxn modelId="{AC2881AD-8652-4347-B18C-6C1797BF4FD0}" srcId="{DBF3E916-8560-473B-8053-D91837831A40}" destId="{F25BC6D0-7C19-4041-939A-306688B82A2D}" srcOrd="0" destOrd="0" parTransId="{2A5DBF38-08E1-49AC-87B5-2C75F3D2ED53}" sibTransId="{88454DD2-08C4-4E93-8D62-2F216A1065F4}"/>
    <dgm:cxn modelId="{2F4B529D-5B01-4BB5-A40F-7B0F98DEDFF4}" type="presOf" srcId="{C59BA344-112E-4729-A307-EDE002F352E2}" destId="{4CDA6365-66FE-427E-9996-E56B866E2511}" srcOrd="0" destOrd="0" presId="urn:microsoft.com/office/officeart/2005/8/layout/vList5"/>
    <dgm:cxn modelId="{A898B3EE-6F95-4E97-B166-AA214786C5DD}" srcId="{D611C172-FE41-4547-803B-2AB569683BC0}" destId="{224D451F-0D1E-451C-BCD0-DEC6A156FF87}" srcOrd="5" destOrd="0" parTransId="{899BA09A-C7AF-4A7A-BC6C-A0A076A5B74C}" sibTransId="{5F1CE7D6-02B5-4E20-9FC8-D391C1EE93FE}"/>
    <dgm:cxn modelId="{CE3DDE66-3203-40E8-B7F7-27E6C50D2CCE}" srcId="{1C6C1B87-B102-4DC6-BBC1-060A0B4D33B8}" destId="{0DB88CE2-6A94-4EB4-BA5C-8C566EC883EF}" srcOrd="0" destOrd="0" parTransId="{FE0A78B9-A631-4700-8F49-54299112991A}" sibTransId="{14337D58-57A5-42BF-B355-55EE1DD89CDF}"/>
    <dgm:cxn modelId="{26BA2996-D81D-4476-966C-51C1C70E6264}" type="presOf" srcId="{0A8B5225-6F00-48E6-9710-C2F097F658FD}" destId="{A2F0FBBA-B78E-47A0-AA44-CD4933D593A1}" srcOrd="0" destOrd="0" presId="urn:microsoft.com/office/officeart/2005/8/layout/vList5"/>
    <dgm:cxn modelId="{A0520A03-47EC-4375-936D-6EBA4CDEFE4E}" type="presOf" srcId="{F6351FDC-AE28-457A-BD53-924E88CD172D}" destId="{12359D6E-36BA-4186-8359-452EF0EF3ACB}" srcOrd="0" destOrd="0" presId="urn:microsoft.com/office/officeart/2005/8/layout/vList5"/>
    <dgm:cxn modelId="{1DE55E34-BF0C-466C-9FE4-77F911029336}" type="presOf" srcId="{903E7F78-A965-46AD-BBDC-B718B9270E3F}" destId="{3C180320-B1DD-45E2-AB4D-1B2BB0B62715}" srcOrd="0" destOrd="0" presId="urn:microsoft.com/office/officeart/2005/8/layout/vList5"/>
    <dgm:cxn modelId="{0FBC0D07-4A25-4701-A3F2-4B3ED98C7408}" type="presOf" srcId="{5DEF8E4B-E20F-41E1-A5A0-FD0B9FA945A1}" destId="{DBD3A613-30D6-47C1-B2EA-150FAC94D408}" srcOrd="0" destOrd="0" presId="urn:microsoft.com/office/officeart/2005/8/layout/vList5"/>
    <dgm:cxn modelId="{89188CBE-AB5A-485A-B03F-D1C7B53AE192}" type="presOf" srcId="{7E2CCC53-BECD-471B-A900-304FF12DF5AB}" destId="{08350AF8-9818-4B51-A5B4-F50E01A4C329}" srcOrd="0" destOrd="0" presId="urn:microsoft.com/office/officeart/2005/8/layout/vList5"/>
    <dgm:cxn modelId="{F299034F-D336-460F-BB7A-78BB4D5361DE}" type="presOf" srcId="{4B7E9C7D-1623-40F6-A49E-EA58FDB4E31C}" destId="{C10D190E-06F2-451B-B749-E0847DC94C7F}" srcOrd="0" destOrd="0" presId="urn:microsoft.com/office/officeart/2005/8/layout/vList5"/>
    <dgm:cxn modelId="{193B94BC-27CC-4FCB-AFD4-786FBDA28056}" type="presOf" srcId="{F25BC6D0-7C19-4041-939A-306688B82A2D}" destId="{05A74656-FD3E-4F71-A777-8E2EBEA126ED}" srcOrd="0" destOrd="0" presId="urn:microsoft.com/office/officeart/2005/8/layout/vList5"/>
    <dgm:cxn modelId="{A822BEB0-10F0-4F04-87BF-D11F8F6197B7}" type="presOf" srcId="{4A7FAC2F-5D0A-49A6-AFE5-6915075E7248}" destId="{E47A29EC-0C1B-4F9C-9769-C3897A68F035}" srcOrd="0" destOrd="0" presId="urn:microsoft.com/office/officeart/2005/8/layout/vList5"/>
    <dgm:cxn modelId="{B77CE383-74CE-48B3-9A96-D19786DE1F90}" srcId="{0A8B5225-6F00-48E6-9710-C2F097F658FD}" destId="{C59BA344-112E-4729-A307-EDE002F352E2}" srcOrd="0" destOrd="0" parTransId="{5FCE5D08-EE1B-43D6-9194-D7427FACCA03}" sibTransId="{8BAF938B-335B-41C5-AAC6-83A5AC9EC43E}"/>
    <dgm:cxn modelId="{70720B0A-DE30-4831-A0E0-94EC410CBAE6}" srcId="{224D451F-0D1E-451C-BCD0-DEC6A156FF87}" destId="{4B7E9C7D-1623-40F6-A49E-EA58FDB4E31C}" srcOrd="0" destOrd="0" parTransId="{BBF84239-52E5-4C3B-A2AD-DE692158FAAF}" sibTransId="{4B266A27-BCB5-4848-9452-BD73E8C5F345}"/>
    <dgm:cxn modelId="{729C5C09-6357-4B3E-A607-96927E77E124}" srcId="{D611C172-FE41-4547-803B-2AB569683BC0}" destId="{8A64D7BD-C6EF-4604-9222-FF4BBAE37D79}" srcOrd="0" destOrd="0" parTransId="{8DF3A7B1-DEED-4D4A-A438-E9E6C84FD03C}" sibTransId="{CE986FEB-75AC-4E27-88CA-648DC4E951DB}"/>
    <dgm:cxn modelId="{095CFF2E-F130-48E2-A944-03F91151FBDA}" srcId="{903E7F78-A965-46AD-BBDC-B718B9270E3F}" destId="{5DEF8E4B-E20F-41E1-A5A0-FD0B9FA945A1}" srcOrd="0" destOrd="0" parTransId="{F6B3C05D-A6A7-493A-8E71-8245937397F0}" sibTransId="{62FAE9BA-089B-423D-9F09-0161F3568EA3}"/>
    <dgm:cxn modelId="{A6FA73DE-45BD-4CFB-9352-A6EF17FEF63D}" srcId="{D611C172-FE41-4547-803B-2AB569683BC0}" destId="{1C6C1B87-B102-4DC6-BBC1-060A0B4D33B8}" srcOrd="2" destOrd="0" parTransId="{EF83EF42-F926-4C47-B6BA-74889766148A}" sibTransId="{B1B9F075-8F6F-4646-8445-5BA3CE2B9062}"/>
    <dgm:cxn modelId="{CD3D6B42-1E90-4A95-B845-475ED9936738}" type="presParOf" srcId="{AFBED8E8-A354-4D9C-81A7-FB93A9520046}" destId="{DA7B1A26-14B6-49FC-867A-344F28F6322D}" srcOrd="0" destOrd="0" presId="urn:microsoft.com/office/officeart/2005/8/layout/vList5"/>
    <dgm:cxn modelId="{B16135FD-D3AB-49B4-B33D-FE3ACC01FE1C}" type="presParOf" srcId="{DA7B1A26-14B6-49FC-867A-344F28F6322D}" destId="{7A9E8B0E-A63B-44C9-9CD1-CC5E9CC3F103}" srcOrd="0" destOrd="0" presId="urn:microsoft.com/office/officeart/2005/8/layout/vList5"/>
    <dgm:cxn modelId="{B27FDD62-B1EF-4072-A4E2-5418A49A5D07}" type="presParOf" srcId="{DA7B1A26-14B6-49FC-867A-344F28F6322D}" destId="{08350AF8-9818-4B51-A5B4-F50E01A4C329}" srcOrd="1" destOrd="0" presId="urn:microsoft.com/office/officeart/2005/8/layout/vList5"/>
    <dgm:cxn modelId="{53DC6D3A-027D-4E54-9E74-5E561930AF76}" type="presParOf" srcId="{AFBED8E8-A354-4D9C-81A7-FB93A9520046}" destId="{5FCFA3D4-C2BE-4F25-AB68-C605A4174123}" srcOrd="1" destOrd="0" presId="urn:microsoft.com/office/officeart/2005/8/layout/vList5"/>
    <dgm:cxn modelId="{6181B95D-967E-400B-A64D-9B68768F2603}" type="presParOf" srcId="{AFBED8E8-A354-4D9C-81A7-FB93A9520046}" destId="{E6706AB1-B3F1-419C-BDC5-B7F0BF09F853}" srcOrd="2" destOrd="0" presId="urn:microsoft.com/office/officeart/2005/8/layout/vList5"/>
    <dgm:cxn modelId="{6CBECE5F-5CFF-40C9-ADFC-4B1AA7B74673}" type="presParOf" srcId="{E6706AB1-B3F1-419C-BDC5-B7F0BF09F853}" destId="{3C180320-B1DD-45E2-AB4D-1B2BB0B62715}" srcOrd="0" destOrd="0" presId="urn:microsoft.com/office/officeart/2005/8/layout/vList5"/>
    <dgm:cxn modelId="{4CB39528-8189-425D-9F1F-ED022FFC84F5}" type="presParOf" srcId="{E6706AB1-B3F1-419C-BDC5-B7F0BF09F853}" destId="{DBD3A613-30D6-47C1-B2EA-150FAC94D408}" srcOrd="1" destOrd="0" presId="urn:microsoft.com/office/officeart/2005/8/layout/vList5"/>
    <dgm:cxn modelId="{9BC4DC7C-C802-4250-998E-E6BFD816E971}" type="presParOf" srcId="{AFBED8E8-A354-4D9C-81A7-FB93A9520046}" destId="{3899E3C7-911A-43C6-AA1E-6A0D3D96BCB2}" srcOrd="3" destOrd="0" presId="urn:microsoft.com/office/officeart/2005/8/layout/vList5"/>
    <dgm:cxn modelId="{B790D369-C11A-4351-9D0C-3A90065DCADB}" type="presParOf" srcId="{AFBED8E8-A354-4D9C-81A7-FB93A9520046}" destId="{935F6313-51E7-44E0-B844-7DE73C4D65FE}" srcOrd="4" destOrd="0" presId="urn:microsoft.com/office/officeart/2005/8/layout/vList5"/>
    <dgm:cxn modelId="{FA11FCD2-CABB-4092-8795-4CFAD5AFDFC7}" type="presParOf" srcId="{935F6313-51E7-44E0-B844-7DE73C4D65FE}" destId="{B9154417-1C6A-4FE0-98C5-76F62BB5B72A}" srcOrd="0" destOrd="0" presId="urn:microsoft.com/office/officeart/2005/8/layout/vList5"/>
    <dgm:cxn modelId="{4F49740B-9EB4-413D-BCC4-A3AD3E55C53B}" type="presParOf" srcId="{935F6313-51E7-44E0-B844-7DE73C4D65FE}" destId="{DD8B3602-BF1F-4090-8F1B-C56D2EA77DA9}" srcOrd="1" destOrd="0" presId="urn:microsoft.com/office/officeart/2005/8/layout/vList5"/>
    <dgm:cxn modelId="{8919DF41-9D39-4DBF-AD52-2D853CA77E9D}" type="presParOf" srcId="{AFBED8E8-A354-4D9C-81A7-FB93A9520046}" destId="{DF8C581A-1973-449F-8B78-4D68627E4AE4}" srcOrd="5" destOrd="0" presId="urn:microsoft.com/office/officeart/2005/8/layout/vList5"/>
    <dgm:cxn modelId="{EF3625F5-EDA1-4F4E-BFC8-A8CD27BE5F3A}" type="presParOf" srcId="{AFBED8E8-A354-4D9C-81A7-FB93A9520046}" destId="{E50746EE-F794-41E5-BF16-0D5551732775}" srcOrd="6" destOrd="0" presId="urn:microsoft.com/office/officeart/2005/8/layout/vList5"/>
    <dgm:cxn modelId="{48036BDD-0260-4F65-BF0A-15905B2C58ED}" type="presParOf" srcId="{E50746EE-F794-41E5-BF16-0D5551732775}" destId="{A2F0FBBA-B78E-47A0-AA44-CD4933D593A1}" srcOrd="0" destOrd="0" presId="urn:microsoft.com/office/officeart/2005/8/layout/vList5"/>
    <dgm:cxn modelId="{FEC8A158-4ECA-43BF-A2A3-80D29D85F230}" type="presParOf" srcId="{E50746EE-F794-41E5-BF16-0D5551732775}" destId="{4CDA6365-66FE-427E-9996-E56B866E2511}" srcOrd="1" destOrd="0" presId="urn:microsoft.com/office/officeart/2005/8/layout/vList5"/>
    <dgm:cxn modelId="{71613D0D-F3FF-44E6-A690-04E9755F3385}" type="presParOf" srcId="{AFBED8E8-A354-4D9C-81A7-FB93A9520046}" destId="{E3AAAB21-6C93-4DE5-9F86-FE4968F0558E}" srcOrd="7" destOrd="0" presId="urn:microsoft.com/office/officeart/2005/8/layout/vList5"/>
    <dgm:cxn modelId="{A5F141A7-1D5A-4324-8505-83E58C1400DF}" type="presParOf" srcId="{AFBED8E8-A354-4D9C-81A7-FB93A9520046}" destId="{980E9262-94B6-45B9-84F6-AE142078FACD}" srcOrd="8" destOrd="0" presId="urn:microsoft.com/office/officeart/2005/8/layout/vList5"/>
    <dgm:cxn modelId="{4A683262-A6D4-4B1F-A435-4DC3F3F88751}" type="presParOf" srcId="{980E9262-94B6-45B9-84F6-AE142078FACD}" destId="{F998A302-AE62-4399-9473-66E0DC0AC3AB}" srcOrd="0" destOrd="0" presId="urn:microsoft.com/office/officeart/2005/8/layout/vList5"/>
    <dgm:cxn modelId="{55D74762-FB1C-446D-A490-85B40A52CCDB}" type="presParOf" srcId="{980E9262-94B6-45B9-84F6-AE142078FACD}" destId="{E47A29EC-0C1B-4F9C-9769-C3897A68F035}" srcOrd="1" destOrd="0" presId="urn:microsoft.com/office/officeart/2005/8/layout/vList5"/>
    <dgm:cxn modelId="{C9173454-517F-468F-8BE2-973BB296814F}" type="presParOf" srcId="{AFBED8E8-A354-4D9C-81A7-FB93A9520046}" destId="{3A8D1284-8500-469A-B9B9-CBD0C9123266}" srcOrd="9" destOrd="0" presId="urn:microsoft.com/office/officeart/2005/8/layout/vList5"/>
    <dgm:cxn modelId="{9FF644BB-ADB6-40B5-B89C-4DB612E923A5}" type="presParOf" srcId="{AFBED8E8-A354-4D9C-81A7-FB93A9520046}" destId="{0CCD2D4E-8876-4758-B8F2-65457B7B8725}" srcOrd="10" destOrd="0" presId="urn:microsoft.com/office/officeart/2005/8/layout/vList5"/>
    <dgm:cxn modelId="{944B42F1-C034-4E14-92D1-47CA3B98DC31}" type="presParOf" srcId="{0CCD2D4E-8876-4758-B8F2-65457B7B8725}" destId="{7E9B8C4C-ED9F-43D9-BC47-1AE9EC9C3382}" srcOrd="0" destOrd="0" presId="urn:microsoft.com/office/officeart/2005/8/layout/vList5"/>
    <dgm:cxn modelId="{263DFEFF-92D9-4000-8D23-31E307991D50}" type="presParOf" srcId="{0CCD2D4E-8876-4758-B8F2-65457B7B8725}" destId="{C10D190E-06F2-451B-B749-E0847DC94C7F}" srcOrd="1" destOrd="0" presId="urn:microsoft.com/office/officeart/2005/8/layout/vList5"/>
    <dgm:cxn modelId="{7EC720C8-DE82-47B6-A532-7606D8F4CC59}" type="presParOf" srcId="{AFBED8E8-A354-4D9C-81A7-FB93A9520046}" destId="{6A21F9FE-87C4-41A9-8327-BC6D5FE1F1FE}" srcOrd="11" destOrd="0" presId="urn:microsoft.com/office/officeart/2005/8/layout/vList5"/>
    <dgm:cxn modelId="{211797E7-02A3-4981-BFD1-BE8B5F46A673}" type="presParOf" srcId="{AFBED8E8-A354-4D9C-81A7-FB93A9520046}" destId="{044C19E5-BC95-4AEA-B5F2-0EEABA9610D6}" srcOrd="12" destOrd="0" presId="urn:microsoft.com/office/officeart/2005/8/layout/vList5"/>
    <dgm:cxn modelId="{5C2893AE-58B7-4CFA-BC0F-D5EEE847555E}" type="presParOf" srcId="{044C19E5-BC95-4AEA-B5F2-0EEABA9610D6}" destId="{E06C82E2-6850-4896-91C2-A8E82BBB5201}" srcOrd="0" destOrd="0" presId="urn:microsoft.com/office/officeart/2005/8/layout/vList5"/>
    <dgm:cxn modelId="{EF6D23CE-2112-46E8-8F71-84E7909BAD5D}" type="presParOf" srcId="{044C19E5-BC95-4AEA-B5F2-0EEABA9610D6}" destId="{05A74656-FD3E-4F71-A777-8E2EBEA126ED}" srcOrd="1" destOrd="0" presId="urn:microsoft.com/office/officeart/2005/8/layout/vList5"/>
    <dgm:cxn modelId="{6E2F189D-0F00-4183-806A-DE4EC1ED5BA1}" type="presParOf" srcId="{AFBED8E8-A354-4D9C-81A7-FB93A9520046}" destId="{B010BA05-6028-4689-8389-941CC5766E49}" srcOrd="13" destOrd="0" presId="urn:microsoft.com/office/officeart/2005/8/layout/vList5"/>
    <dgm:cxn modelId="{DBE49FC2-D4C8-4EB2-9389-1C5CAD9CBF67}" type="presParOf" srcId="{AFBED8E8-A354-4D9C-81A7-FB93A9520046}" destId="{91FFD359-7B8E-4B34-ADEE-9C08A364DF13}" srcOrd="14" destOrd="0" presId="urn:microsoft.com/office/officeart/2005/8/layout/vList5"/>
    <dgm:cxn modelId="{ACDA493D-A4E7-412B-A5C9-DBB8EEC80812}" type="presParOf" srcId="{91FFD359-7B8E-4B34-ADEE-9C08A364DF13}" destId="{12359D6E-36BA-4186-8359-452EF0EF3ACB}" srcOrd="0" destOrd="0" presId="urn:microsoft.com/office/officeart/2005/8/layout/vList5"/>
    <dgm:cxn modelId="{12ABE65D-14A1-499A-855B-9B7113A7F1BF}" type="presParOf" srcId="{91FFD359-7B8E-4B34-ADEE-9C08A364DF13}" destId="{54865C55-9929-465A-9857-A46EBC4ABE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E73B00-C789-45DB-B0E3-A58AEAA542B8}"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lv-LV"/>
        </a:p>
      </dgm:t>
    </dgm:pt>
    <dgm:pt modelId="{8A121464-5F64-46EE-B4A8-65DA83EEB984}">
      <dgm:prSet custT="1"/>
      <dgm:spPr/>
      <dgm:t>
        <a:bodyPr/>
        <a:lstStyle/>
        <a:p>
          <a:pPr marL="0" indent="0" rtl="0"/>
          <a:r>
            <a:rPr lang="en-GB" sz="1600" noProof="0" dirty="0" err="1" smtClean="0">
              <a:solidFill>
                <a:schemeClr val="tx1"/>
              </a:solidFill>
              <a:latin typeface="+mn-lt"/>
              <a:ea typeface="+mn-ea"/>
              <a:cs typeface="+mn-cs"/>
            </a:rPr>
            <a:t>MoF</a:t>
          </a:r>
          <a:r>
            <a:rPr lang="en-GB" sz="1600" noProof="0" dirty="0" smtClean="0">
              <a:solidFill>
                <a:schemeClr val="tx1"/>
              </a:solidFill>
              <a:latin typeface="+mn-lt"/>
              <a:ea typeface="+mn-ea"/>
              <a:cs typeface="+mn-cs"/>
            </a:rPr>
            <a:t> prepares medium term </a:t>
          </a:r>
          <a:r>
            <a:rPr lang="en-GB" sz="1600" b="1" noProof="0" dirty="0" smtClean="0">
              <a:solidFill>
                <a:srgbClr val="C00000"/>
              </a:solidFill>
              <a:latin typeface="+mn-lt"/>
              <a:ea typeface="+mn-ea"/>
              <a:cs typeface="+mn-cs"/>
            </a:rPr>
            <a:t>macro development forecasts</a:t>
          </a:r>
          <a:r>
            <a:rPr lang="en-GB" sz="1600" noProof="0" dirty="0" smtClean="0">
              <a:solidFill>
                <a:schemeClr val="tx1"/>
              </a:solidFill>
              <a:latin typeface="+mn-lt"/>
              <a:ea typeface="+mn-ea"/>
              <a:cs typeface="+mn-cs"/>
            </a:rPr>
            <a:t>, calculates </a:t>
          </a:r>
          <a:r>
            <a:rPr lang="en-GB" sz="1600" b="1" noProof="0" dirty="0" smtClean="0">
              <a:solidFill>
                <a:srgbClr val="C00000"/>
              </a:solidFill>
              <a:latin typeface="+mn-lt"/>
              <a:ea typeface="+mn-ea"/>
              <a:cs typeface="+mn-cs"/>
            </a:rPr>
            <a:t>fiscal restrictions</a:t>
          </a:r>
          <a:r>
            <a:rPr lang="en-GB" sz="1600" noProof="0" dirty="0" smtClean="0">
              <a:solidFill>
                <a:schemeClr val="tx1"/>
              </a:solidFill>
              <a:latin typeface="+mn-lt"/>
              <a:ea typeface="+mn-ea"/>
              <a:cs typeface="+mn-cs"/>
            </a:rPr>
            <a:t> </a:t>
          </a:r>
          <a:r>
            <a:rPr lang="en-GB" sz="1600" dirty="0" smtClean="0"/>
            <a:t> </a:t>
          </a:r>
        </a:p>
        <a:p>
          <a:pPr marL="0" indent="0" rtl="0"/>
          <a:r>
            <a:rPr lang="en-GB" sz="1600" noProof="0" dirty="0" smtClean="0">
              <a:solidFill>
                <a:schemeClr val="tx1"/>
              </a:solidFill>
              <a:latin typeface="+mn-lt"/>
              <a:ea typeface="+mn-ea"/>
              <a:cs typeface="+mn-cs"/>
            </a:rPr>
            <a:t>In cooperation with line ministries performs </a:t>
          </a:r>
          <a:r>
            <a:rPr lang="en-GB" sz="1600" b="1" noProof="0" dirty="0" smtClean="0">
              <a:solidFill>
                <a:srgbClr val="C00000"/>
              </a:solidFill>
              <a:latin typeface="+mn-lt"/>
              <a:ea typeface="+mn-ea"/>
              <a:cs typeface="+mn-cs"/>
            </a:rPr>
            <a:t>spending</a:t>
          </a:r>
          <a:r>
            <a:rPr lang="en-GB" sz="1600" noProof="0" dirty="0" smtClean="0">
              <a:solidFill>
                <a:srgbClr val="C00000"/>
              </a:solidFill>
              <a:latin typeface="+mn-lt"/>
              <a:ea typeface="+mn-ea"/>
              <a:cs typeface="+mn-cs"/>
            </a:rPr>
            <a:t> </a:t>
          </a:r>
          <a:r>
            <a:rPr lang="en-GB" sz="1600" b="1" noProof="0" dirty="0" smtClean="0">
              <a:solidFill>
                <a:srgbClr val="C00000"/>
              </a:solidFill>
              <a:latin typeface="+mn-lt"/>
              <a:ea typeface="+mn-ea"/>
              <a:cs typeface="+mn-cs"/>
            </a:rPr>
            <a:t>review and calculation of base expenditure</a:t>
          </a:r>
          <a:r>
            <a:rPr lang="en-GB" sz="1600" dirty="0" smtClean="0"/>
            <a:t> </a:t>
          </a:r>
        </a:p>
        <a:p>
          <a:pPr marL="0" indent="0" rtl="0"/>
          <a:r>
            <a:rPr lang="en-GB" sz="1600" b="1" noProof="0" dirty="0" smtClean="0">
              <a:solidFill>
                <a:srgbClr val="C00000"/>
              </a:solidFill>
              <a:latin typeface="+mn-lt"/>
              <a:ea typeface="+mn-ea"/>
              <a:cs typeface="+mn-cs"/>
            </a:rPr>
            <a:t>Evaluates</a:t>
          </a:r>
          <a:r>
            <a:rPr lang="en-GB" sz="1600" noProof="0" dirty="0" smtClean="0">
              <a:solidFill>
                <a:schemeClr val="tx1"/>
              </a:solidFill>
              <a:latin typeface="+mn-lt"/>
              <a:ea typeface="+mn-ea"/>
              <a:cs typeface="+mn-cs"/>
            </a:rPr>
            <a:t> proposals for priority measures</a:t>
          </a:r>
        </a:p>
        <a:p>
          <a:pPr marL="0" indent="0" rtl="0"/>
          <a:r>
            <a:rPr lang="en-GB" sz="1600" b="1" noProof="0" dirty="0" smtClean="0">
              <a:solidFill>
                <a:srgbClr val="C00000"/>
              </a:solidFill>
              <a:latin typeface="+mn-lt"/>
              <a:ea typeface="+mn-ea"/>
              <a:cs typeface="+mn-cs"/>
            </a:rPr>
            <a:t>Aggregates</a:t>
          </a:r>
          <a:r>
            <a:rPr lang="en-GB" sz="1600" noProof="0" dirty="0" smtClean="0">
              <a:solidFill>
                <a:srgbClr val="C00000"/>
              </a:solidFill>
              <a:latin typeface="+mn-lt"/>
              <a:ea typeface="+mn-ea"/>
              <a:cs typeface="+mn-cs"/>
            </a:rPr>
            <a:t> </a:t>
          </a:r>
          <a:r>
            <a:rPr lang="en-GB" sz="1600" noProof="0" dirty="0" smtClean="0">
              <a:solidFill>
                <a:schemeClr val="tx1"/>
              </a:solidFill>
              <a:latin typeface="+mn-lt"/>
              <a:ea typeface="+mn-ea"/>
              <a:cs typeface="+mn-cs"/>
            </a:rPr>
            <a:t>budget requests received from line ministries</a:t>
          </a:r>
          <a:endParaRPr lang="en-GB" sz="1600" dirty="0" smtClean="0"/>
        </a:p>
        <a:p>
          <a:pPr marL="0" indent="0" rtl="0"/>
          <a:r>
            <a:rPr lang="en-GB" sz="1600" b="1" noProof="0" dirty="0" smtClean="0">
              <a:solidFill>
                <a:srgbClr val="C00000"/>
              </a:solidFill>
              <a:latin typeface="+mn-lt"/>
              <a:ea typeface="+mn-ea"/>
              <a:cs typeface="+mn-cs"/>
            </a:rPr>
            <a:t>Prepared draft budget law</a:t>
          </a:r>
          <a:r>
            <a:rPr lang="en-GB" sz="1600" noProof="0" dirty="0" smtClean="0">
              <a:solidFill>
                <a:schemeClr val="tx1"/>
              </a:solidFill>
              <a:latin typeface="+mn-lt"/>
              <a:ea typeface="+mn-ea"/>
              <a:cs typeface="+mn-cs"/>
            </a:rPr>
            <a:t> and medium term budget framework law and submits it to </a:t>
          </a:r>
          <a:r>
            <a:rPr lang="en-GB" sz="1600" noProof="0" dirty="0" err="1" smtClean="0">
              <a:solidFill>
                <a:schemeClr val="tx1"/>
              </a:solidFill>
              <a:latin typeface="+mn-lt"/>
              <a:ea typeface="+mn-ea"/>
              <a:cs typeface="+mn-cs"/>
            </a:rPr>
            <a:t>CoM</a:t>
          </a:r>
          <a:endParaRPr lang="en-GB" sz="1300" dirty="0"/>
        </a:p>
      </dgm:t>
    </dgm:pt>
    <dgm:pt modelId="{0237575F-BD9A-4D5F-8654-1912E2A62FBC}" type="parTrans" cxnId="{8E9853E4-40D5-4ADF-A6E7-4BF74B5B2E15}">
      <dgm:prSet/>
      <dgm:spPr/>
      <dgm:t>
        <a:bodyPr/>
        <a:lstStyle/>
        <a:p>
          <a:endParaRPr lang="lv-LV"/>
        </a:p>
      </dgm:t>
    </dgm:pt>
    <dgm:pt modelId="{276A5C6A-4282-42B2-B096-EED20EE658CA}" type="sibTrans" cxnId="{8E9853E4-40D5-4ADF-A6E7-4BF74B5B2E15}">
      <dgm:prSet/>
      <dgm:spPr/>
      <dgm:t>
        <a:bodyPr/>
        <a:lstStyle/>
        <a:p>
          <a:endParaRPr lang="lv-LV"/>
        </a:p>
      </dgm:t>
    </dgm:pt>
    <dgm:pt modelId="{9A9CBD11-5AF5-40AE-9935-A71AF5AB114F}">
      <dgm:prSet custT="1"/>
      <dgm:spPr/>
      <dgm:t>
        <a:bodyPr/>
        <a:lstStyle/>
        <a:p>
          <a:pPr rtl="0"/>
          <a:r>
            <a:rPr lang="en-GB" sz="1800" noProof="0" dirty="0" smtClean="0">
              <a:solidFill>
                <a:schemeClr val="tx1"/>
              </a:solidFill>
              <a:latin typeface="+mn-lt"/>
              <a:ea typeface="+mn-ea"/>
              <a:cs typeface="+mn-cs"/>
            </a:rPr>
            <a:t>Line ministries participate in </a:t>
          </a:r>
          <a:r>
            <a:rPr lang="en-GB" sz="1800" b="1" noProof="0" dirty="0" smtClean="0">
              <a:solidFill>
                <a:srgbClr val="C00000"/>
              </a:solidFill>
              <a:latin typeface="+mn-lt"/>
              <a:ea typeface="+mn-ea"/>
              <a:cs typeface="+mn-cs"/>
            </a:rPr>
            <a:t>calculation and review of base expenditures</a:t>
          </a:r>
          <a:r>
            <a:rPr lang="en-GB" sz="1800" b="1" dirty="0" smtClean="0">
              <a:solidFill>
                <a:srgbClr val="C00000"/>
              </a:solidFill>
            </a:rPr>
            <a:t> </a:t>
          </a:r>
        </a:p>
        <a:p>
          <a:pPr rtl="0"/>
          <a:r>
            <a:rPr lang="en-GB" sz="1800" b="0" noProof="0" dirty="0" smtClean="0">
              <a:solidFill>
                <a:schemeClr val="tx1"/>
              </a:solidFill>
              <a:latin typeface="+mn-lt"/>
              <a:ea typeface="+mn-ea"/>
              <a:cs typeface="+mn-cs"/>
            </a:rPr>
            <a:t>Prepare </a:t>
          </a:r>
          <a:r>
            <a:rPr lang="en-GB" sz="1800" b="1" noProof="0" dirty="0" smtClean="0">
              <a:solidFill>
                <a:srgbClr val="C00000"/>
              </a:solidFill>
              <a:latin typeface="+mn-lt"/>
              <a:ea typeface="+mn-ea"/>
              <a:cs typeface="+mn-cs"/>
            </a:rPr>
            <a:t>proposals for priority measures</a:t>
          </a:r>
        </a:p>
        <a:p>
          <a:pPr rtl="0"/>
          <a:r>
            <a:rPr lang="en-GB" sz="1800" noProof="0" dirty="0" smtClean="0">
              <a:solidFill>
                <a:schemeClr val="tx1"/>
              </a:solidFill>
              <a:latin typeface="+mn-lt"/>
              <a:ea typeface="+mn-ea"/>
              <a:cs typeface="+mn-cs"/>
            </a:rPr>
            <a:t>Prepare and submit </a:t>
          </a:r>
          <a:r>
            <a:rPr lang="en-GB" sz="1800" b="1" noProof="0" dirty="0" smtClean="0">
              <a:solidFill>
                <a:srgbClr val="C00000"/>
              </a:solidFill>
              <a:latin typeface="+mn-lt"/>
              <a:ea typeface="+mn-ea"/>
              <a:cs typeface="+mn-cs"/>
            </a:rPr>
            <a:t>budget requests </a:t>
          </a:r>
          <a:r>
            <a:rPr lang="en-GB" sz="1800" noProof="0" dirty="0" smtClean="0">
              <a:solidFill>
                <a:schemeClr val="tx1"/>
              </a:solidFill>
              <a:latin typeface="+mn-lt"/>
              <a:ea typeface="+mn-ea"/>
              <a:cs typeface="+mn-cs"/>
            </a:rPr>
            <a:t>according to decisions taken by </a:t>
          </a:r>
          <a:r>
            <a:rPr lang="en-GB" sz="1800" noProof="0" dirty="0" err="1" smtClean="0">
              <a:solidFill>
                <a:schemeClr val="tx1"/>
              </a:solidFill>
              <a:latin typeface="+mn-lt"/>
              <a:ea typeface="+mn-ea"/>
              <a:cs typeface="+mn-cs"/>
            </a:rPr>
            <a:t>CoM</a:t>
          </a:r>
          <a:r>
            <a:rPr lang="en-GB" sz="1800" dirty="0" smtClean="0"/>
            <a:t> </a:t>
          </a:r>
        </a:p>
        <a:p>
          <a:pPr rtl="0"/>
          <a:r>
            <a:rPr lang="en-GB" sz="1800" noProof="0" dirty="0" smtClean="0">
              <a:solidFill>
                <a:schemeClr val="tx1"/>
              </a:solidFill>
              <a:latin typeface="+mn-lt"/>
              <a:ea typeface="+mn-ea"/>
              <a:cs typeface="+mn-cs"/>
            </a:rPr>
            <a:t>Take part in </a:t>
          </a:r>
          <a:r>
            <a:rPr lang="en-GB" sz="1800" b="1" noProof="0" dirty="0" smtClean="0">
              <a:solidFill>
                <a:srgbClr val="C00000"/>
              </a:solidFill>
              <a:latin typeface="+mn-lt"/>
              <a:ea typeface="+mn-ea"/>
              <a:cs typeface="+mn-cs"/>
            </a:rPr>
            <a:t>debate</a:t>
          </a:r>
          <a:r>
            <a:rPr lang="en-GB" sz="1800" noProof="0" dirty="0" smtClean="0">
              <a:solidFill>
                <a:schemeClr val="tx1"/>
              </a:solidFill>
              <a:latin typeface="+mn-lt"/>
              <a:ea typeface="+mn-ea"/>
              <a:cs typeface="+mn-cs"/>
            </a:rPr>
            <a:t> on the draft budget law in the </a:t>
          </a:r>
          <a:r>
            <a:rPr lang="en-GB" sz="1800" noProof="0" dirty="0" err="1" smtClean="0">
              <a:solidFill>
                <a:schemeClr val="tx1"/>
              </a:solidFill>
              <a:latin typeface="+mn-lt"/>
              <a:ea typeface="+mn-ea"/>
              <a:cs typeface="+mn-cs"/>
            </a:rPr>
            <a:t>CoM</a:t>
          </a:r>
          <a:endParaRPr lang="en-GB" sz="1800" dirty="0"/>
        </a:p>
      </dgm:t>
    </dgm:pt>
    <dgm:pt modelId="{2C5BBD67-E382-4774-84E1-A62A57994306}" type="parTrans" cxnId="{9278A734-4B91-4DB5-A48F-D1E4089263E2}">
      <dgm:prSet/>
      <dgm:spPr/>
      <dgm:t>
        <a:bodyPr/>
        <a:lstStyle/>
        <a:p>
          <a:endParaRPr lang="lv-LV"/>
        </a:p>
      </dgm:t>
    </dgm:pt>
    <dgm:pt modelId="{CCF4BAAD-8A14-4150-A7B8-E8556A86D9FC}" type="sibTrans" cxnId="{9278A734-4B91-4DB5-A48F-D1E4089263E2}">
      <dgm:prSet/>
      <dgm:spPr/>
      <dgm:t>
        <a:bodyPr/>
        <a:lstStyle/>
        <a:p>
          <a:endParaRPr lang="lv-LV"/>
        </a:p>
      </dgm:t>
    </dgm:pt>
    <dgm:pt modelId="{9660DBB9-AE37-4C67-87CB-199FB6534914}" type="pres">
      <dgm:prSet presAssocID="{7FE73B00-C789-45DB-B0E3-A58AEAA542B8}" presName="linear" presStyleCnt="0">
        <dgm:presLayoutVars>
          <dgm:dir/>
          <dgm:resizeHandles val="exact"/>
        </dgm:presLayoutVars>
      </dgm:prSet>
      <dgm:spPr/>
      <dgm:t>
        <a:bodyPr/>
        <a:lstStyle/>
        <a:p>
          <a:endParaRPr lang="lv-LV"/>
        </a:p>
      </dgm:t>
    </dgm:pt>
    <dgm:pt modelId="{8FB9FC01-2DBE-4FF9-A6EA-45BA6DCD914B}" type="pres">
      <dgm:prSet presAssocID="{8A121464-5F64-46EE-B4A8-65DA83EEB984}" presName="comp" presStyleCnt="0"/>
      <dgm:spPr/>
    </dgm:pt>
    <dgm:pt modelId="{96B2D24B-3D62-43D4-8D94-F5B8EC74676D}" type="pres">
      <dgm:prSet presAssocID="{8A121464-5F64-46EE-B4A8-65DA83EEB984}" presName="box" presStyleLbl="node1" presStyleIdx="0" presStyleCnt="2" custScaleX="92722" custLinFactNeighborX="1167" custLinFactNeighborY="0"/>
      <dgm:spPr/>
      <dgm:t>
        <a:bodyPr/>
        <a:lstStyle/>
        <a:p>
          <a:endParaRPr lang="lv-LV"/>
        </a:p>
      </dgm:t>
    </dgm:pt>
    <dgm:pt modelId="{25BCEC6A-C2EE-4A55-BAF7-F65BF6D28EC0}" type="pres">
      <dgm:prSet presAssocID="{8A121464-5F64-46EE-B4A8-65DA83EEB984}" presName="img" presStyleLbl="fgImgPlace1" presStyleIdx="0" presStyleCnt="2" custScaleX="114018" custScaleY="91203" custLinFactNeighborX="-9098"/>
      <dgm:spPr>
        <a:blipFill rotWithShape="0">
          <a:blip xmlns:r="http://schemas.openxmlformats.org/officeDocument/2006/relationships" r:embed="rId1"/>
          <a:stretch>
            <a:fillRect/>
          </a:stretch>
        </a:blipFill>
      </dgm:spPr>
      <dgm:t>
        <a:bodyPr/>
        <a:lstStyle/>
        <a:p>
          <a:endParaRPr lang="lv-LV"/>
        </a:p>
      </dgm:t>
    </dgm:pt>
    <dgm:pt modelId="{57D4F76D-B790-4E35-B2BB-86F73671D168}" type="pres">
      <dgm:prSet presAssocID="{8A121464-5F64-46EE-B4A8-65DA83EEB984}" presName="text" presStyleLbl="node1" presStyleIdx="0" presStyleCnt="2">
        <dgm:presLayoutVars>
          <dgm:bulletEnabled val="1"/>
        </dgm:presLayoutVars>
      </dgm:prSet>
      <dgm:spPr/>
      <dgm:t>
        <a:bodyPr/>
        <a:lstStyle/>
        <a:p>
          <a:endParaRPr lang="lv-LV"/>
        </a:p>
      </dgm:t>
    </dgm:pt>
    <dgm:pt modelId="{CDF39C16-ACF3-4B6F-AA7E-83659A59D515}" type="pres">
      <dgm:prSet presAssocID="{276A5C6A-4282-42B2-B096-EED20EE658CA}" presName="spacer" presStyleCnt="0"/>
      <dgm:spPr/>
    </dgm:pt>
    <dgm:pt modelId="{E24615BC-9C07-4D12-AC88-7C634A2B7A2F}" type="pres">
      <dgm:prSet presAssocID="{9A9CBD11-5AF5-40AE-9935-A71AF5AB114F}" presName="comp" presStyleCnt="0"/>
      <dgm:spPr/>
    </dgm:pt>
    <dgm:pt modelId="{159032F6-21BE-4460-B425-52EE74801754}" type="pres">
      <dgm:prSet presAssocID="{9A9CBD11-5AF5-40AE-9935-A71AF5AB114F}" presName="box" presStyleLbl="node1" presStyleIdx="1" presStyleCnt="2" custScaleX="92791" custLinFactNeighborX="1048" custLinFactNeighborY="-6157"/>
      <dgm:spPr/>
      <dgm:t>
        <a:bodyPr/>
        <a:lstStyle/>
        <a:p>
          <a:endParaRPr lang="lv-LV"/>
        </a:p>
      </dgm:t>
    </dgm:pt>
    <dgm:pt modelId="{B77E5CA6-0EA8-4C8D-9829-1499F9FE9A47}" type="pres">
      <dgm:prSet presAssocID="{9A9CBD11-5AF5-40AE-9935-A71AF5AB114F}" presName="img" presStyleLbl="fgImgPlace1" presStyleIdx="1" presStyleCnt="2" custScaleX="116839" custScaleY="88233" custLinFactNeighborX="-12428" custLinFactNeighborY="-724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099" t="747" r="-3099" b="747"/>
          </a:stretch>
        </a:blipFill>
      </dgm:spPr>
      <dgm:t>
        <a:bodyPr/>
        <a:lstStyle/>
        <a:p>
          <a:endParaRPr lang="lv-LV"/>
        </a:p>
      </dgm:t>
    </dgm:pt>
    <dgm:pt modelId="{323DC4ED-8F61-4F3D-9351-7F772A9ECDCB}" type="pres">
      <dgm:prSet presAssocID="{9A9CBD11-5AF5-40AE-9935-A71AF5AB114F}" presName="text" presStyleLbl="node1" presStyleIdx="1" presStyleCnt="2">
        <dgm:presLayoutVars>
          <dgm:bulletEnabled val="1"/>
        </dgm:presLayoutVars>
      </dgm:prSet>
      <dgm:spPr/>
      <dgm:t>
        <a:bodyPr/>
        <a:lstStyle/>
        <a:p>
          <a:endParaRPr lang="lv-LV"/>
        </a:p>
      </dgm:t>
    </dgm:pt>
  </dgm:ptLst>
  <dgm:cxnLst>
    <dgm:cxn modelId="{8C2D9CB2-0A92-4506-8BBD-0C7334F9ACCF}" type="presOf" srcId="{8A121464-5F64-46EE-B4A8-65DA83EEB984}" destId="{57D4F76D-B790-4E35-B2BB-86F73671D168}" srcOrd="1" destOrd="0" presId="urn:microsoft.com/office/officeart/2005/8/layout/vList4#1"/>
    <dgm:cxn modelId="{4BC2E878-86DF-4E58-898A-B845BF6BBA3A}" type="presOf" srcId="{9A9CBD11-5AF5-40AE-9935-A71AF5AB114F}" destId="{323DC4ED-8F61-4F3D-9351-7F772A9ECDCB}" srcOrd="1" destOrd="0" presId="urn:microsoft.com/office/officeart/2005/8/layout/vList4#1"/>
    <dgm:cxn modelId="{8E9853E4-40D5-4ADF-A6E7-4BF74B5B2E15}" srcId="{7FE73B00-C789-45DB-B0E3-A58AEAA542B8}" destId="{8A121464-5F64-46EE-B4A8-65DA83EEB984}" srcOrd="0" destOrd="0" parTransId="{0237575F-BD9A-4D5F-8654-1912E2A62FBC}" sibTransId="{276A5C6A-4282-42B2-B096-EED20EE658CA}"/>
    <dgm:cxn modelId="{9278A734-4B91-4DB5-A48F-D1E4089263E2}" srcId="{7FE73B00-C789-45DB-B0E3-A58AEAA542B8}" destId="{9A9CBD11-5AF5-40AE-9935-A71AF5AB114F}" srcOrd="1" destOrd="0" parTransId="{2C5BBD67-E382-4774-84E1-A62A57994306}" sibTransId="{CCF4BAAD-8A14-4150-A7B8-E8556A86D9FC}"/>
    <dgm:cxn modelId="{A88EE83B-045A-485C-8091-98DC86746B48}" type="presOf" srcId="{8A121464-5F64-46EE-B4A8-65DA83EEB984}" destId="{96B2D24B-3D62-43D4-8D94-F5B8EC74676D}" srcOrd="0" destOrd="0" presId="urn:microsoft.com/office/officeart/2005/8/layout/vList4#1"/>
    <dgm:cxn modelId="{E1C6AE5A-91B7-4139-9CED-7F60EE743AE2}" type="presOf" srcId="{9A9CBD11-5AF5-40AE-9935-A71AF5AB114F}" destId="{159032F6-21BE-4460-B425-52EE74801754}" srcOrd="0" destOrd="0" presId="urn:microsoft.com/office/officeart/2005/8/layout/vList4#1"/>
    <dgm:cxn modelId="{19651D42-44F1-43A4-963C-7B22CC51213C}" type="presOf" srcId="{7FE73B00-C789-45DB-B0E3-A58AEAA542B8}" destId="{9660DBB9-AE37-4C67-87CB-199FB6534914}" srcOrd="0" destOrd="0" presId="urn:microsoft.com/office/officeart/2005/8/layout/vList4#1"/>
    <dgm:cxn modelId="{0B6C31DA-FD72-47B7-9CE7-EB0E9A9BE27B}" type="presParOf" srcId="{9660DBB9-AE37-4C67-87CB-199FB6534914}" destId="{8FB9FC01-2DBE-4FF9-A6EA-45BA6DCD914B}" srcOrd="0" destOrd="0" presId="urn:microsoft.com/office/officeart/2005/8/layout/vList4#1"/>
    <dgm:cxn modelId="{E83530CC-7F29-4AE4-9B04-44BAF36A44D8}" type="presParOf" srcId="{8FB9FC01-2DBE-4FF9-A6EA-45BA6DCD914B}" destId="{96B2D24B-3D62-43D4-8D94-F5B8EC74676D}" srcOrd="0" destOrd="0" presId="urn:microsoft.com/office/officeart/2005/8/layout/vList4#1"/>
    <dgm:cxn modelId="{47B8B83D-3357-445A-AE5C-E49E60C43DF0}" type="presParOf" srcId="{8FB9FC01-2DBE-4FF9-A6EA-45BA6DCD914B}" destId="{25BCEC6A-C2EE-4A55-BAF7-F65BF6D28EC0}" srcOrd="1" destOrd="0" presId="urn:microsoft.com/office/officeart/2005/8/layout/vList4#1"/>
    <dgm:cxn modelId="{CA8C035A-894F-4417-B5D3-60C58EF02CC5}" type="presParOf" srcId="{8FB9FC01-2DBE-4FF9-A6EA-45BA6DCD914B}" destId="{57D4F76D-B790-4E35-B2BB-86F73671D168}" srcOrd="2" destOrd="0" presId="urn:microsoft.com/office/officeart/2005/8/layout/vList4#1"/>
    <dgm:cxn modelId="{D88C8130-858D-44DE-BD66-E8A7D339AB23}" type="presParOf" srcId="{9660DBB9-AE37-4C67-87CB-199FB6534914}" destId="{CDF39C16-ACF3-4B6F-AA7E-83659A59D515}" srcOrd="1" destOrd="0" presId="urn:microsoft.com/office/officeart/2005/8/layout/vList4#1"/>
    <dgm:cxn modelId="{61733E7C-A9E2-45C5-9222-72C19E9250ED}" type="presParOf" srcId="{9660DBB9-AE37-4C67-87CB-199FB6534914}" destId="{E24615BC-9C07-4D12-AC88-7C634A2B7A2F}" srcOrd="2" destOrd="0" presId="urn:microsoft.com/office/officeart/2005/8/layout/vList4#1"/>
    <dgm:cxn modelId="{AA6C3B1B-DF9C-48D7-9AEE-EE9C438D5113}" type="presParOf" srcId="{E24615BC-9C07-4D12-AC88-7C634A2B7A2F}" destId="{159032F6-21BE-4460-B425-52EE74801754}" srcOrd="0" destOrd="0" presId="urn:microsoft.com/office/officeart/2005/8/layout/vList4#1"/>
    <dgm:cxn modelId="{E588D565-F454-4CA5-A655-70732A388DAC}" type="presParOf" srcId="{E24615BC-9C07-4D12-AC88-7C634A2B7A2F}" destId="{B77E5CA6-0EA8-4C8D-9829-1499F9FE9A47}" srcOrd="1" destOrd="0" presId="urn:microsoft.com/office/officeart/2005/8/layout/vList4#1"/>
    <dgm:cxn modelId="{E7309B1A-9BD9-4BBB-B4B0-7CE79C09C111}" type="presParOf" srcId="{E24615BC-9C07-4D12-AC88-7C634A2B7A2F}" destId="{323DC4ED-8F61-4F3D-9351-7F772A9ECDC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E73B00-C789-45DB-B0E3-A58AEAA542B8}"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lv-LV"/>
        </a:p>
      </dgm:t>
    </dgm:pt>
    <dgm:pt modelId="{AE0B99B9-7D28-42DE-9682-5809D13AD581}">
      <dgm:prSet custT="1"/>
      <dgm:spPr/>
      <dgm:t>
        <a:bodyPr/>
        <a:lstStyle/>
        <a:p>
          <a:pPr rtl="0"/>
          <a:r>
            <a:rPr lang="en-GB" sz="1600" noProof="0" dirty="0" err="1" smtClean="0">
              <a:solidFill>
                <a:schemeClr val="tx1"/>
              </a:solidFill>
              <a:latin typeface="+mn-lt"/>
              <a:ea typeface="+mn-ea"/>
              <a:cs typeface="+mn-cs"/>
            </a:rPr>
            <a:t>CoM</a:t>
          </a:r>
          <a:r>
            <a:rPr lang="en-GB" sz="1600" noProof="0" dirty="0" smtClean="0">
              <a:solidFill>
                <a:schemeClr val="tx1"/>
              </a:solidFill>
              <a:latin typeface="+mn-lt"/>
              <a:ea typeface="+mn-ea"/>
              <a:cs typeface="+mn-cs"/>
            </a:rPr>
            <a:t> approves </a:t>
          </a:r>
          <a:r>
            <a:rPr lang="en-GB" sz="1600" b="1" noProof="0" dirty="0" smtClean="0">
              <a:solidFill>
                <a:srgbClr val="C00000"/>
              </a:solidFill>
              <a:latin typeface="+mn-lt"/>
              <a:ea typeface="+mn-ea"/>
              <a:cs typeface="+mn-cs"/>
            </a:rPr>
            <a:t>fiscal goals </a:t>
          </a:r>
          <a:r>
            <a:rPr lang="en-GB" sz="1600" noProof="0" dirty="0" smtClean="0">
              <a:solidFill>
                <a:schemeClr val="tx1"/>
              </a:solidFill>
              <a:latin typeface="+mn-lt"/>
              <a:ea typeface="+mn-ea"/>
              <a:cs typeface="+mn-cs"/>
            </a:rPr>
            <a:t>of the state and </a:t>
          </a:r>
          <a:r>
            <a:rPr lang="en-GB" sz="1600" b="1" noProof="0" dirty="0" smtClean="0">
              <a:solidFill>
                <a:srgbClr val="C00000"/>
              </a:solidFill>
              <a:latin typeface="+mn-lt"/>
              <a:ea typeface="+mn-ea"/>
              <a:cs typeface="+mn-cs"/>
            </a:rPr>
            <a:t>the Stability Program </a:t>
          </a:r>
        </a:p>
        <a:p>
          <a:pPr rtl="0"/>
          <a:r>
            <a:rPr lang="en-GB" sz="1600" b="0" noProof="0" dirty="0" smtClean="0">
              <a:solidFill>
                <a:schemeClr val="tx1"/>
              </a:solidFill>
              <a:latin typeface="+mn-lt"/>
              <a:ea typeface="+mn-ea"/>
              <a:cs typeface="+mn-cs"/>
            </a:rPr>
            <a:t>Takes decision on results of </a:t>
          </a:r>
          <a:r>
            <a:rPr lang="en-GB" sz="1600" b="1" noProof="0" dirty="0" smtClean="0">
              <a:solidFill>
                <a:srgbClr val="C00000"/>
              </a:solidFill>
              <a:latin typeface="+mn-lt"/>
              <a:ea typeface="+mn-ea"/>
              <a:cs typeface="+mn-cs"/>
            </a:rPr>
            <a:t>spending review</a:t>
          </a:r>
        </a:p>
        <a:p>
          <a:pPr rtl="0"/>
          <a:r>
            <a:rPr lang="en-GB" sz="1600" b="0" noProof="0" dirty="0" smtClean="0">
              <a:solidFill>
                <a:schemeClr val="tx1"/>
              </a:solidFill>
              <a:latin typeface="+mn-lt"/>
              <a:ea typeface="+mn-ea"/>
              <a:cs typeface="+mn-cs"/>
            </a:rPr>
            <a:t>Takes decision on </a:t>
          </a:r>
          <a:r>
            <a:rPr lang="en-GB" sz="1600" b="1" noProof="0" dirty="0" smtClean="0">
              <a:solidFill>
                <a:srgbClr val="C00000"/>
              </a:solidFill>
              <a:latin typeface="+mn-lt"/>
              <a:ea typeface="+mn-ea"/>
              <a:cs typeface="+mn-cs"/>
            </a:rPr>
            <a:t>priority measures </a:t>
          </a:r>
          <a:r>
            <a:rPr lang="en-GB" sz="1600" b="0" noProof="0" dirty="0" smtClean="0">
              <a:solidFill>
                <a:schemeClr val="tx1"/>
              </a:solidFill>
              <a:latin typeface="+mn-lt"/>
              <a:ea typeface="+mn-ea"/>
              <a:cs typeface="+mn-cs"/>
            </a:rPr>
            <a:t>that should receive additional financing in future years </a:t>
          </a:r>
        </a:p>
        <a:p>
          <a:pPr rtl="0"/>
          <a:r>
            <a:rPr lang="en-GB" sz="1600" noProof="0" dirty="0" smtClean="0">
              <a:solidFill>
                <a:schemeClr val="tx1"/>
              </a:solidFill>
              <a:latin typeface="+mn-lt"/>
              <a:ea typeface="+mn-ea"/>
              <a:cs typeface="+mn-cs"/>
            </a:rPr>
            <a:t>Submits draft budget law and medium term budget framework law to Parliament</a:t>
          </a:r>
          <a:endParaRPr lang="en-GB" sz="1600" noProof="0" dirty="0"/>
        </a:p>
      </dgm:t>
    </dgm:pt>
    <dgm:pt modelId="{5F6897AE-40A6-41DB-8BE6-FCC1E5A84B93}" type="parTrans" cxnId="{19F20957-BEE2-4E5C-BCE9-6708D8CE4407}">
      <dgm:prSet/>
      <dgm:spPr/>
      <dgm:t>
        <a:bodyPr/>
        <a:lstStyle/>
        <a:p>
          <a:endParaRPr lang="lv-LV"/>
        </a:p>
      </dgm:t>
    </dgm:pt>
    <dgm:pt modelId="{E4A54017-76A2-41D6-A87C-ED52297E3EB6}" type="sibTrans" cxnId="{19F20957-BEE2-4E5C-BCE9-6708D8CE4407}">
      <dgm:prSet/>
      <dgm:spPr/>
      <dgm:t>
        <a:bodyPr/>
        <a:lstStyle/>
        <a:p>
          <a:endParaRPr lang="lv-LV"/>
        </a:p>
      </dgm:t>
    </dgm:pt>
    <dgm:pt modelId="{3F8396E9-92F5-4411-809E-9D6AA067A87D}">
      <dgm:prSet custT="1"/>
      <dgm:spPr/>
      <dgm:t>
        <a:bodyPr/>
        <a:lstStyle/>
        <a:p>
          <a:pPr rtl="0"/>
          <a:r>
            <a:rPr lang="en-GB" sz="1800" b="1" noProof="0" dirty="0" smtClean="0">
              <a:solidFill>
                <a:srgbClr val="C00000"/>
              </a:solidFill>
              <a:latin typeface="+mn-lt"/>
              <a:ea typeface="+mn-ea"/>
              <a:cs typeface="+mn-cs"/>
            </a:rPr>
            <a:t>Discussions</a:t>
          </a:r>
          <a:r>
            <a:rPr lang="en-GB" sz="1800" noProof="0" dirty="0" smtClean="0">
              <a:solidFill>
                <a:schemeClr val="tx1"/>
              </a:solidFill>
              <a:latin typeface="+mn-lt"/>
              <a:ea typeface="+mn-ea"/>
              <a:cs typeface="+mn-cs"/>
            </a:rPr>
            <a:t> in the Budget Committee. </a:t>
          </a:r>
        </a:p>
        <a:p>
          <a:pPr rtl="0"/>
          <a:r>
            <a:rPr lang="en-GB" sz="1800" noProof="0" dirty="0" smtClean="0">
              <a:solidFill>
                <a:schemeClr val="tx1"/>
              </a:solidFill>
              <a:latin typeface="+mn-lt"/>
              <a:ea typeface="+mn-ea"/>
              <a:cs typeface="+mn-cs"/>
            </a:rPr>
            <a:t>Parliamentarians formulate </a:t>
          </a:r>
          <a:r>
            <a:rPr lang="en-GB" sz="1800" b="1" noProof="0" dirty="0" smtClean="0">
              <a:solidFill>
                <a:srgbClr val="C00000"/>
              </a:solidFill>
              <a:latin typeface="+mn-lt"/>
              <a:ea typeface="+mn-ea"/>
              <a:cs typeface="+mn-cs"/>
            </a:rPr>
            <a:t>propositions</a:t>
          </a:r>
          <a:r>
            <a:rPr lang="en-GB" sz="1800" noProof="0" dirty="0" smtClean="0">
              <a:solidFill>
                <a:srgbClr val="C00000"/>
              </a:solidFill>
              <a:latin typeface="+mn-lt"/>
              <a:ea typeface="+mn-ea"/>
              <a:cs typeface="+mn-cs"/>
            </a:rPr>
            <a:t> </a:t>
          </a:r>
          <a:r>
            <a:rPr lang="en-GB" sz="1800" noProof="0" dirty="0" smtClean="0">
              <a:solidFill>
                <a:schemeClr val="tx1"/>
              </a:solidFill>
              <a:latin typeface="+mn-lt"/>
              <a:ea typeface="+mn-ea"/>
              <a:cs typeface="+mn-cs"/>
            </a:rPr>
            <a:t>to draft budget</a:t>
          </a:r>
        </a:p>
        <a:p>
          <a:pPr rtl="0"/>
          <a:r>
            <a:rPr lang="en-GB" sz="1800" noProof="0" dirty="0" smtClean="0">
              <a:solidFill>
                <a:schemeClr val="tx1"/>
              </a:solidFill>
              <a:latin typeface="+mn-lt"/>
              <a:ea typeface="+mn-ea"/>
              <a:cs typeface="+mn-cs"/>
            </a:rPr>
            <a:t>Parliament </a:t>
          </a:r>
          <a:r>
            <a:rPr lang="en-GB" sz="1800" b="1" noProof="0" dirty="0" smtClean="0">
              <a:solidFill>
                <a:srgbClr val="C00000"/>
              </a:solidFill>
              <a:latin typeface="+mn-lt"/>
              <a:ea typeface="+mn-ea"/>
              <a:cs typeface="+mn-cs"/>
            </a:rPr>
            <a:t>approves</a:t>
          </a:r>
          <a:r>
            <a:rPr lang="en-GB" sz="1800" noProof="0" dirty="0" smtClean="0">
              <a:solidFill>
                <a:schemeClr val="tx1"/>
              </a:solidFill>
              <a:latin typeface="+mn-lt"/>
              <a:ea typeface="+mn-ea"/>
              <a:cs typeface="+mn-cs"/>
            </a:rPr>
            <a:t> state budget law and medium term budget framework law  in two readings</a:t>
          </a:r>
        </a:p>
      </dgm:t>
    </dgm:pt>
    <dgm:pt modelId="{72F510B1-E49F-45EC-989E-755D66A91F2A}" type="parTrans" cxnId="{53C9938B-8D0D-4CCF-AE6E-598B1F956049}">
      <dgm:prSet/>
      <dgm:spPr/>
      <dgm:t>
        <a:bodyPr/>
        <a:lstStyle/>
        <a:p>
          <a:endParaRPr lang="lv-LV"/>
        </a:p>
      </dgm:t>
    </dgm:pt>
    <dgm:pt modelId="{A68D4F27-26C1-4AD2-9895-AD01D239FCC5}" type="sibTrans" cxnId="{53C9938B-8D0D-4CCF-AE6E-598B1F956049}">
      <dgm:prSet/>
      <dgm:spPr/>
      <dgm:t>
        <a:bodyPr/>
        <a:lstStyle/>
        <a:p>
          <a:endParaRPr lang="lv-LV"/>
        </a:p>
      </dgm:t>
    </dgm:pt>
    <dgm:pt modelId="{3EE02221-7D1D-4632-8F79-9CD08B40ACF2}">
      <dgm:prSet custT="1"/>
      <dgm:spPr/>
      <dgm:t>
        <a:bodyPr/>
        <a:lstStyle/>
        <a:p>
          <a:pPr rtl="0"/>
          <a:r>
            <a:rPr lang="en-GB" sz="1800" noProof="0" dirty="0" smtClean="0">
              <a:solidFill>
                <a:schemeClr val="tx1"/>
              </a:solidFill>
              <a:latin typeface="+mn-lt"/>
              <a:ea typeface="+mn-ea"/>
              <a:cs typeface="+mn-cs"/>
            </a:rPr>
            <a:t>President of the Republic of Latvia </a:t>
          </a:r>
          <a:r>
            <a:rPr lang="en-GB" sz="1800" b="1" noProof="0" dirty="0" smtClean="0">
              <a:solidFill>
                <a:srgbClr val="C00000"/>
              </a:solidFill>
              <a:latin typeface="+mn-lt"/>
              <a:ea typeface="+mn-ea"/>
              <a:cs typeface="+mn-cs"/>
            </a:rPr>
            <a:t>announces</a:t>
          </a:r>
          <a:r>
            <a:rPr lang="en-GB" sz="1800" noProof="0" dirty="0" smtClean="0">
              <a:solidFill>
                <a:schemeClr val="tx1"/>
              </a:solidFill>
              <a:latin typeface="+mn-lt"/>
              <a:ea typeface="+mn-ea"/>
              <a:cs typeface="+mn-cs"/>
            </a:rPr>
            <a:t> the state budget law and the medium term budget framework law</a:t>
          </a:r>
          <a:endParaRPr lang="en-GB" sz="1800" noProof="0" dirty="0"/>
        </a:p>
      </dgm:t>
    </dgm:pt>
    <dgm:pt modelId="{4D663F46-AA1C-4CC9-B7B9-201D2E0C75E9}" type="parTrans" cxnId="{C68D89E5-F75C-4A32-815F-179D32883285}">
      <dgm:prSet/>
      <dgm:spPr/>
      <dgm:t>
        <a:bodyPr/>
        <a:lstStyle/>
        <a:p>
          <a:endParaRPr lang="lv-LV"/>
        </a:p>
      </dgm:t>
    </dgm:pt>
    <dgm:pt modelId="{E84864D8-4D5E-4C14-AA18-9432249A47AE}" type="sibTrans" cxnId="{C68D89E5-F75C-4A32-815F-179D32883285}">
      <dgm:prSet/>
      <dgm:spPr/>
      <dgm:t>
        <a:bodyPr/>
        <a:lstStyle/>
        <a:p>
          <a:endParaRPr lang="lv-LV"/>
        </a:p>
      </dgm:t>
    </dgm:pt>
    <dgm:pt modelId="{9660DBB9-AE37-4C67-87CB-199FB6534914}" type="pres">
      <dgm:prSet presAssocID="{7FE73B00-C789-45DB-B0E3-A58AEAA542B8}" presName="linear" presStyleCnt="0">
        <dgm:presLayoutVars>
          <dgm:dir/>
          <dgm:resizeHandles val="exact"/>
        </dgm:presLayoutVars>
      </dgm:prSet>
      <dgm:spPr/>
      <dgm:t>
        <a:bodyPr/>
        <a:lstStyle/>
        <a:p>
          <a:endParaRPr lang="lv-LV"/>
        </a:p>
      </dgm:t>
    </dgm:pt>
    <dgm:pt modelId="{A6DF76DB-C3AD-4CDF-805C-DCE4E2B027ED}" type="pres">
      <dgm:prSet presAssocID="{AE0B99B9-7D28-42DE-9682-5809D13AD581}" presName="comp" presStyleCnt="0"/>
      <dgm:spPr/>
    </dgm:pt>
    <dgm:pt modelId="{8F2F3E3B-A241-4E11-9A5F-43638463447F}" type="pres">
      <dgm:prSet presAssocID="{AE0B99B9-7D28-42DE-9682-5809D13AD581}" presName="box" presStyleLbl="node1" presStyleIdx="0" presStyleCnt="3"/>
      <dgm:spPr/>
      <dgm:t>
        <a:bodyPr/>
        <a:lstStyle/>
        <a:p>
          <a:endParaRPr lang="lv-LV"/>
        </a:p>
      </dgm:t>
    </dgm:pt>
    <dgm:pt modelId="{56B9D447-1061-4DDE-BCC1-B9CF2CA0D88F}" type="pres">
      <dgm:prSet presAssocID="{AE0B99B9-7D28-42DE-9682-5809D13AD581}" presName="img" presStyleLbl="fgImgPlace1" presStyleIdx="0" presStyleCnt="3"/>
      <dgm:spPr>
        <a:blipFill rotWithShape="0">
          <a:blip xmlns:r="http://schemas.openxmlformats.org/officeDocument/2006/relationships" r:embed="rId1"/>
          <a:stretch>
            <a:fillRect/>
          </a:stretch>
        </a:blipFill>
      </dgm:spPr>
      <dgm:t>
        <a:bodyPr/>
        <a:lstStyle/>
        <a:p>
          <a:endParaRPr lang="lv-LV"/>
        </a:p>
      </dgm:t>
    </dgm:pt>
    <dgm:pt modelId="{7C128163-D9B9-4E0C-8DDE-39F8E46264A6}" type="pres">
      <dgm:prSet presAssocID="{AE0B99B9-7D28-42DE-9682-5809D13AD581}" presName="text" presStyleLbl="node1" presStyleIdx="0" presStyleCnt="3">
        <dgm:presLayoutVars>
          <dgm:bulletEnabled val="1"/>
        </dgm:presLayoutVars>
      </dgm:prSet>
      <dgm:spPr/>
      <dgm:t>
        <a:bodyPr/>
        <a:lstStyle/>
        <a:p>
          <a:endParaRPr lang="lv-LV"/>
        </a:p>
      </dgm:t>
    </dgm:pt>
    <dgm:pt modelId="{0A5170BB-C298-4C33-92D5-F52D90D685A7}" type="pres">
      <dgm:prSet presAssocID="{E4A54017-76A2-41D6-A87C-ED52297E3EB6}" presName="spacer" presStyleCnt="0"/>
      <dgm:spPr/>
    </dgm:pt>
    <dgm:pt modelId="{6B5E48FE-2951-4C6B-8EF4-DB3ECBEC36AE}" type="pres">
      <dgm:prSet presAssocID="{3F8396E9-92F5-4411-809E-9D6AA067A87D}" presName="comp" presStyleCnt="0"/>
      <dgm:spPr/>
    </dgm:pt>
    <dgm:pt modelId="{FC0708B6-7CB0-46AA-9549-82651A069AB0}" type="pres">
      <dgm:prSet presAssocID="{3F8396E9-92F5-4411-809E-9D6AA067A87D}" presName="box" presStyleLbl="node1" presStyleIdx="1" presStyleCnt="3"/>
      <dgm:spPr/>
      <dgm:t>
        <a:bodyPr/>
        <a:lstStyle/>
        <a:p>
          <a:endParaRPr lang="lv-LV"/>
        </a:p>
      </dgm:t>
    </dgm:pt>
    <dgm:pt modelId="{8220FAD9-6379-43BA-9017-BE2C7C2BA5C9}" type="pres">
      <dgm:prSet presAssocID="{3F8396E9-92F5-4411-809E-9D6AA067A87D}" presName="img" presStyleLbl="fgImgPlace1" presStyleIdx="1" presStyleCnt="3"/>
      <dgm:spPr>
        <a:blipFill rotWithShape="0">
          <a:blip xmlns:r="http://schemas.openxmlformats.org/officeDocument/2006/relationships" r:embed="rId2"/>
          <a:stretch>
            <a:fillRect/>
          </a:stretch>
        </a:blipFill>
      </dgm:spPr>
      <dgm:t>
        <a:bodyPr/>
        <a:lstStyle/>
        <a:p>
          <a:endParaRPr lang="lv-LV"/>
        </a:p>
      </dgm:t>
    </dgm:pt>
    <dgm:pt modelId="{68B9DF59-F9D0-4D57-95E8-6C29E468B225}" type="pres">
      <dgm:prSet presAssocID="{3F8396E9-92F5-4411-809E-9D6AA067A87D}" presName="text" presStyleLbl="node1" presStyleIdx="1" presStyleCnt="3">
        <dgm:presLayoutVars>
          <dgm:bulletEnabled val="1"/>
        </dgm:presLayoutVars>
      </dgm:prSet>
      <dgm:spPr/>
      <dgm:t>
        <a:bodyPr/>
        <a:lstStyle/>
        <a:p>
          <a:endParaRPr lang="lv-LV"/>
        </a:p>
      </dgm:t>
    </dgm:pt>
    <dgm:pt modelId="{26CAA0D0-6257-4667-9FC7-C6DEF985CFA9}" type="pres">
      <dgm:prSet presAssocID="{A68D4F27-26C1-4AD2-9895-AD01D239FCC5}" presName="spacer" presStyleCnt="0"/>
      <dgm:spPr/>
    </dgm:pt>
    <dgm:pt modelId="{EFA8EA15-C1CA-4ED8-AB56-75CA631524BA}" type="pres">
      <dgm:prSet presAssocID="{3EE02221-7D1D-4632-8F79-9CD08B40ACF2}" presName="comp" presStyleCnt="0"/>
      <dgm:spPr/>
    </dgm:pt>
    <dgm:pt modelId="{339545A0-77EA-485B-90D5-93BDD1130A50}" type="pres">
      <dgm:prSet presAssocID="{3EE02221-7D1D-4632-8F79-9CD08B40ACF2}" presName="box" presStyleLbl="node1" presStyleIdx="2" presStyleCnt="3"/>
      <dgm:spPr/>
      <dgm:t>
        <a:bodyPr/>
        <a:lstStyle/>
        <a:p>
          <a:endParaRPr lang="lv-LV"/>
        </a:p>
      </dgm:t>
    </dgm:pt>
    <dgm:pt modelId="{6EED8427-4392-42D8-A88A-0BE3711D2BDB}" type="pres">
      <dgm:prSet presAssocID="{3EE02221-7D1D-4632-8F79-9CD08B40ACF2}" presName="img" presStyleLbl="fgImgPlace1" presStyleIdx="2" presStyleCnt="3"/>
      <dgm:spPr>
        <a:blipFill rotWithShape="0">
          <a:blip xmlns:r="http://schemas.openxmlformats.org/officeDocument/2006/relationships" r:embed="rId3"/>
          <a:stretch>
            <a:fillRect/>
          </a:stretch>
        </a:blipFill>
      </dgm:spPr>
      <dgm:t>
        <a:bodyPr/>
        <a:lstStyle/>
        <a:p>
          <a:endParaRPr lang="lv-LV"/>
        </a:p>
      </dgm:t>
    </dgm:pt>
    <dgm:pt modelId="{1763E3AE-E653-4BA0-8B58-F79BE9417341}" type="pres">
      <dgm:prSet presAssocID="{3EE02221-7D1D-4632-8F79-9CD08B40ACF2}" presName="text" presStyleLbl="node1" presStyleIdx="2" presStyleCnt="3">
        <dgm:presLayoutVars>
          <dgm:bulletEnabled val="1"/>
        </dgm:presLayoutVars>
      </dgm:prSet>
      <dgm:spPr/>
      <dgm:t>
        <a:bodyPr/>
        <a:lstStyle/>
        <a:p>
          <a:endParaRPr lang="lv-LV"/>
        </a:p>
      </dgm:t>
    </dgm:pt>
  </dgm:ptLst>
  <dgm:cxnLst>
    <dgm:cxn modelId="{301F5483-4869-45A3-AA4C-727DE83CCF77}" type="presOf" srcId="{3EE02221-7D1D-4632-8F79-9CD08B40ACF2}" destId="{1763E3AE-E653-4BA0-8B58-F79BE9417341}" srcOrd="1" destOrd="0" presId="urn:microsoft.com/office/officeart/2005/8/layout/vList4#1"/>
    <dgm:cxn modelId="{E8188997-B25B-46BC-9D9D-60F5BABEF117}" type="presOf" srcId="{3F8396E9-92F5-4411-809E-9D6AA067A87D}" destId="{68B9DF59-F9D0-4D57-95E8-6C29E468B225}" srcOrd="1" destOrd="0" presId="urn:microsoft.com/office/officeart/2005/8/layout/vList4#1"/>
    <dgm:cxn modelId="{5187ED4C-50C0-4E08-9617-AF0E557F00B9}" type="presOf" srcId="{7FE73B00-C789-45DB-B0E3-A58AEAA542B8}" destId="{9660DBB9-AE37-4C67-87CB-199FB6534914}" srcOrd="0" destOrd="0" presId="urn:microsoft.com/office/officeart/2005/8/layout/vList4#1"/>
    <dgm:cxn modelId="{C68D89E5-F75C-4A32-815F-179D32883285}" srcId="{7FE73B00-C789-45DB-B0E3-A58AEAA542B8}" destId="{3EE02221-7D1D-4632-8F79-9CD08B40ACF2}" srcOrd="2" destOrd="0" parTransId="{4D663F46-AA1C-4CC9-B7B9-201D2E0C75E9}" sibTransId="{E84864D8-4D5E-4C14-AA18-9432249A47AE}"/>
    <dgm:cxn modelId="{74D81042-43C0-4C71-9834-B06BA3D0EDF8}" type="presOf" srcId="{3EE02221-7D1D-4632-8F79-9CD08B40ACF2}" destId="{339545A0-77EA-485B-90D5-93BDD1130A50}" srcOrd="0" destOrd="0" presId="urn:microsoft.com/office/officeart/2005/8/layout/vList4#1"/>
    <dgm:cxn modelId="{379008C3-C48D-42E9-8354-9431EB0E6153}" type="presOf" srcId="{3F8396E9-92F5-4411-809E-9D6AA067A87D}" destId="{FC0708B6-7CB0-46AA-9549-82651A069AB0}" srcOrd="0" destOrd="0" presId="urn:microsoft.com/office/officeart/2005/8/layout/vList4#1"/>
    <dgm:cxn modelId="{19F20957-BEE2-4E5C-BCE9-6708D8CE4407}" srcId="{7FE73B00-C789-45DB-B0E3-A58AEAA542B8}" destId="{AE0B99B9-7D28-42DE-9682-5809D13AD581}" srcOrd="0" destOrd="0" parTransId="{5F6897AE-40A6-41DB-8BE6-FCC1E5A84B93}" sibTransId="{E4A54017-76A2-41D6-A87C-ED52297E3EB6}"/>
    <dgm:cxn modelId="{DCF8BF8E-7659-4735-952E-F20FCD6EF7C0}" type="presOf" srcId="{AE0B99B9-7D28-42DE-9682-5809D13AD581}" destId="{7C128163-D9B9-4E0C-8DDE-39F8E46264A6}" srcOrd="1" destOrd="0" presId="urn:microsoft.com/office/officeart/2005/8/layout/vList4#1"/>
    <dgm:cxn modelId="{03BC900E-9146-4953-8563-ED8678AAFC12}" type="presOf" srcId="{AE0B99B9-7D28-42DE-9682-5809D13AD581}" destId="{8F2F3E3B-A241-4E11-9A5F-43638463447F}" srcOrd="0" destOrd="0" presId="urn:microsoft.com/office/officeart/2005/8/layout/vList4#1"/>
    <dgm:cxn modelId="{53C9938B-8D0D-4CCF-AE6E-598B1F956049}" srcId="{7FE73B00-C789-45DB-B0E3-A58AEAA542B8}" destId="{3F8396E9-92F5-4411-809E-9D6AA067A87D}" srcOrd="1" destOrd="0" parTransId="{72F510B1-E49F-45EC-989E-755D66A91F2A}" sibTransId="{A68D4F27-26C1-4AD2-9895-AD01D239FCC5}"/>
    <dgm:cxn modelId="{C02AEC89-D7D4-437D-AE1F-59D997633FE9}" type="presParOf" srcId="{9660DBB9-AE37-4C67-87CB-199FB6534914}" destId="{A6DF76DB-C3AD-4CDF-805C-DCE4E2B027ED}" srcOrd="0" destOrd="0" presId="urn:microsoft.com/office/officeart/2005/8/layout/vList4#1"/>
    <dgm:cxn modelId="{322E2916-9C34-44B0-B731-A2A9598DA5B0}" type="presParOf" srcId="{A6DF76DB-C3AD-4CDF-805C-DCE4E2B027ED}" destId="{8F2F3E3B-A241-4E11-9A5F-43638463447F}" srcOrd="0" destOrd="0" presId="urn:microsoft.com/office/officeart/2005/8/layout/vList4#1"/>
    <dgm:cxn modelId="{C040A9F5-2440-41BE-836D-76B04145020E}" type="presParOf" srcId="{A6DF76DB-C3AD-4CDF-805C-DCE4E2B027ED}" destId="{56B9D447-1061-4DDE-BCC1-B9CF2CA0D88F}" srcOrd="1" destOrd="0" presId="urn:microsoft.com/office/officeart/2005/8/layout/vList4#1"/>
    <dgm:cxn modelId="{DFC79339-5C89-4751-8453-BBDA462743D5}" type="presParOf" srcId="{A6DF76DB-C3AD-4CDF-805C-DCE4E2B027ED}" destId="{7C128163-D9B9-4E0C-8DDE-39F8E46264A6}" srcOrd="2" destOrd="0" presId="urn:microsoft.com/office/officeart/2005/8/layout/vList4#1"/>
    <dgm:cxn modelId="{B259405C-2AD0-4A91-B2DE-F15194F5190B}" type="presParOf" srcId="{9660DBB9-AE37-4C67-87CB-199FB6534914}" destId="{0A5170BB-C298-4C33-92D5-F52D90D685A7}" srcOrd="1" destOrd="0" presId="urn:microsoft.com/office/officeart/2005/8/layout/vList4#1"/>
    <dgm:cxn modelId="{D2CABD0B-BEBA-425F-8F2D-494E253E66ED}" type="presParOf" srcId="{9660DBB9-AE37-4C67-87CB-199FB6534914}" destId="{6B5E48FE-2951-4C6B-8EF4-DB3ECBEC36AE}" srcOrd="2" destOrd="0" presId="urn:microsoft.com/office/officeart/2005/8/layout/vList4#1"/>
    <dgm:cxn modelId="{64F08EBE-688C-40A7-8677-AA2EC51071E1}" type="presParOf" srcId="{6B5E48FE-2951-4C6B-8EF4-DB3ECBEC36AE}" destId="{FC0708B6-7CB0-46AA-9549-82651A069AB0}" srcOrd="0" destOrd="0" presId="urn:microsoft.com/office/officeart/2005/8/layout/vList4#1"/>
    <dgm:cxn modelId="{C3A56742-30B5-426F-9164-4D7E16D468C5}" type="presParOf" srcId="{6B5E48FE-2951-4C6B-8EF4-DB3ECBEC36AE}" destId="{8220FAD9-6379-43BA-9017-BE2C7C2BA5C9}" srcOrd="1" destOrd="0" presId="urn:microsoft.com/office/officeart/2005/8/layout/vList4#1"/>
    <dgm:cxn modelId="{8ED6C273-F4FA-4F00-BF91-CC28CDC463B0}" type="presParOf" srcId="{6B5E48FE-2951-4C6B-8EF4-DB3ECBEC36AE}" destId="{68B9DF59-F9D0-4D57-95E8-6C29E468B225}" srcOrd="2" destOrd="0" presId="urn:microsoft.com/office/officeart/2005/8/layout/vList4#1"/>
    <dgm:cxn modelId="{C31CB42C-17E6-420D-9D8A-80C33FE0B69E}" type="presParOf" srcId="{9660DBB9-AE37-4C67-87CB-199FB6534914}" destId="{26CAA0D0-6257-4667-9FC7-C6DEF985CFA9}" srcOrd="3" destOrd="0" presId="urn:microsoft.com/office/officeart/2005/8/layout/vList4#1"/>
    <dgm:cxn modelId="{938D4690-AF37-467A-9D64-C3928EE341AA}" type="presParOf" srcId="{9660DBB9-AE37-4C67-87CB-199FB6534914}" destId="{EFA8EA15-C1CA-4ED8-AB56-75CA631524BA}" srcOrd="4" destOrd="0" presId="urn:microsoft.com/office/officeart/2005/8/layout/vList4#1"/>
    <dgm:cxn modelId="{D27B21D2-7BCC-4A14-999A-A2F108B8D02B}" type="presParOf" srcId="{EFA8EA15-C1CA-4ED8-AB56-75CA631524BA}" destId="{339545A0-77EA-485B-90D5-93BDD1130A50}" srcOrd="0" destOrd="0" presId="urn:microsoft.com/office/officeart/2005/8/layout/vList4#1"/>
    <dgm:cxn modelId="{172905F6-DCDE-4E2D-BDDF-08FCFA9D9FCC}" type="presParOf" srcId="{EFA8EA15-C1CA-4ED8-AB56-75CA631524BA}" destId="{6EED8427-4392-42D8-A88A-0BE3711D2BDB}" srcOrd="1" destOrd="0" presId="urn:microsoft.com/office/officeart/2005/8/layout/vList4#1"/>
    <dgm:cxn modelId="{67F5BCA0-ED03-43B5-87D6-9F54CCE6E547}" type="presParOf" srcId="{EFA8EA15-C1CA-4ED8-AB56-75CA631524BA}" destId="{1763E3AE-E653-4BA0-8B58-F79BE9417341}"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B2BAEE-CA7E-4A8C-B7A3-344F2D214E72}" type="doc">
      <dgm:prSet loTypeId="urn:microsoft.com/office/officeart/2008/layout/LinedList" loCatId="list" qsTypeId="urn:microsoft.com/office/officeart/2005/8/quickstyle/simple3" qsCatId="simple" csTypeId="urn:microsoft.com/office/officeart/2005/8/colors/accent6_1" csCatId="accent6" phldr="1"/>
      <dgm:spPr/>
      <dgm:t>
        <a:bodyPr/>
        <a:lstStyle/>
        <a:p>
          <a:endParaRPr lang="lv-LV"/>
        </a:p>
      </dgm:t>
    </dgm:pt>
    <dgm:pt modelId="{05F9CBB5-3F8D-40A8-9CB1-0D893098AC7C}">
      <dgm:prSet phldrT="[Text]" custT="1">
        <dgm:style>
          <a:lnRef idx="1">
            <a:schemeClr val="accent6"/>
          </a:lnRef>
          <a:fillRef idx="2">
            <a:schemeClr val="accent6"/>
          </a:fillRef>
          <a:effectRef idx="1">
            <a:schemeClr val="accent6"/>
          </a:effectRef>
          <a:fontRef idx="minor">
            <a:schemeClr val="dk1"/>
          </a:fontRef>
        </dgm:style>
      </dgm:prSet>
      <dgm:spPr>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gradFill>
      </dgm:spPr>
      <dgm:t>
        <a:bodyPr anchor="t"/>
        <a:lstStyle/>
        <a:p>
          <a:pPr lvl="0" algn="l" defTabSz="711200">
            <a:lnSpc>
              <a:spcPct val="150000"/>
            </a:lnSpc>
            <a:spcBef>
              <a:spcPct val="0"/>
            </a:spcBef>
            <a:spcAft>
              <a:spcPts val="0"/>
            </a:spcAft>
          </a:pPr>
          <a:endParaRPr lang="en-GB" sz="1600" b="1" noProof="0" dirty="0" smtClean="0"/>
        </a:p>
        <a:p>
          <a:pPr marL="0" marR="0" lvl="0" indent="0" algn="l" defTabSz="914400" eaLnBrk="1" fontAlgn="auto" latinLnBrk="0" hangingPunct="1">
            <a:lnSpc>
              <a:spcPct val="150000"/>
            </a:lnSpc>
            <a:spcBef>
              <a:spcPts val="0"/>
            </a:spcBef>
            <a:spcAft>
              <a:spcPts val="0"/>
            </a:spcAft>
            <a:buClrTx/>
            <a:buSzTx/>
            <a:buFontTx/>
            <a:buNone/>
            <a:tabLst/>
            <a:defRPr/>
          </a:pPr>
          <a:endParaRPr lang="lv-LV" sz="2000" noProof="0" dirty="0" smtClean="0"/>
        </a:p>
        <a:p>
          <a:pPr marL="0" marR="0" lvl="0" indent="0" algn="ctr" defTabSz="914400" eaLnBrk="1" fontAlgn="auto" latinLnBrk="0" hangingPunct="1">
            <a:lnSpc>
              <a:spcPct val="150000"/>
            </a:lnSpc>
            <a:spcBef>
              <a:spcPts val="0"/>
            </a:spcBef>
            <a:spcAft>
              <a:spcPts val="0"/>
            </a:spcAft>
            <a:buClrTx/>
            <a:buSzTx/>
            <a:buFontTx/>
            <a:buNone/>
            <a:tabLst/>
            <a:defRPr/>
          </a:pPr>
          <a:r>
            <a:rPr lang="en-GB" sz="2000" noProof="0" dirty="0" smtClean="0"/>
            <a:t>Submission and evaluation – </a:t>
          </a:r>
          <a:endParaRPr lang="lv-LV" sz="2000" noProof="0" dirty="0" smtClean="0"/>
        </a:p>
        <a:p>
          <a:pPr lvl="0" algn="ctr" defTabSz="711200">
            <a:lnSpc>
              <a:spcPct val="150000"/>
            </a:lnSpc>
            <a:spcBef>
              <a:spcPct val="0"/>
            </a:spcBef>
            <a:spcAft>
              <a:spcPts val="0"/>
            </a:spcAft>
          </a:pPr>
          <a:r>
            <a:rPr lang="en-GB" sz="2000" b="1" u="sng" noProof="0" dirty="0" smtClean="0">
              <a:solidFill>
                <a:srgbClr val="0070C0"/>
              </a:solidFill>
            </a:rPr>
            <a:t>unified</a:t>
          </a:r>
          <a:r>
            <a:rPr lang="en-GB" sz="2000" noProof="0" dirty="0" smtClean="0"/>
            <a:t>, </a:t>
          </a:r>
        </a:p>
        <a:p>
          <a:pPr lvl="0" algn="ctr" defTabSz="711200">
            <a:lnSpc>
              <a:spcPct val="150000"/>
            </a:lnSpc>
            <a:spcBef>
              <a:spcPct val="0"/>
            </a:spcBef>
            <a:spcAft>
              <a:spcPts val="0"/>
            </a:spcAft>
          </a:pPr>
          <a:r>
            <a:rPr lang="en-GB" sz="2000" b="1" u="sng" noProof="0" dirty="0" smtClean="0">
              <a:solidFill>
                <a:srgbClr val="0070C0"/>
              </a:solidFill>
            </a:rPr>
            <a:t>simple</a:t>
          </a:r>
          <a:r>
            <a:rPr lang="en-GB" sz="2000" noProof="0" dirty="0" smtClean="0"/>
            <a:t> and </a:t>
          </a:r>
          <a:endParaRPr lang="lv-LV" sz="2000" noProof="0" dirty="0" smtClean="0"/>
        </a:p>
        <a:p>
          <a:pPr lvl="0" algn="ctr" defTabSz="711200">
            <a:lnSpc>
              <a:spcPct val="150000"/>
            </a:lnSpc>
            <a:spcBef>
              <a:spcPct val="0"/>
            </a:spcBef>
            <a:spcAft>
              <a:spcPts val="0"/>
            </a:spcAft>
          </a:pPr>
          <a:r>
            <a:rPr lang="en-GB" sz="2000" b="1" u="sng" noProof="0" dirty="0" smtClean="0">
              <a:solidFill>
                <a:srgbClr val="0070C0"/>
              </a:solidFill>
            </a:rPr>
            <a:t>effective</a:t>
          </a:r>
          <a:r>
            <a:rPr lang="en-GB" sz="2000" noProof="0" dirty="0" smtClean="0"/>
            <a:t> </a:t>
          </a:r>
          <a:endParaRPr lang="lv-LV" sz="2000" noProof="0" dirty="0" smtClean="0"/>
        </a:p>
        <a:p>
          <a:pPr lvl="0" algn="ctr" defTabSz="711200">
            <a:lnSpc>
              <a:spcPct val="150000"/>
            </a:lnSpc>
            <a:spcBef>
              <a:spcPct val="0"/>
            </a:spcBef>
            <a:spcAft>
              <a:spcPts val="0"/>
            </a:spcAft>
          </a:pPr>
          <a:r>
            <a:rPr lang="en-GB" sz="2000" noProof="0" dirty="0" smtClean="0"/>
            <a:t>approach</a:t>
          </a:r>
          <a:endParaRPr lang="en-GB" sz="2000" b="1" noProof="0" dirty="0"/>
        </a:p>
      </dgm:t>
    </dgm:pt>
    <dgm:pt modelId="{3E05CED6-3C20-4E43-B083-364C25243593}" type="parTrans" cxnId="{19E158EF-FECF-423C-9453-7E0F5406F1AE}">
      <dgm:prSet/>
      <dgm:spPr/>
      <dgm:t>
        <a:bodyPr/>
        <a:lstStyle/>
        <a:p>
          <a:endParaRPr lang="en-GB" noProof="0" dirty="0"/>
        </a:p>
      </dgm:t>
    </dgm:pt>
    <dgm:pt modelId="{A2B9B747-C4DC-4D58-9899-8FD7709C73DB}" type="sibTrans" cxnId="{19E158EF-FECF-423C-9453-7E0F5406F1AE}">
      <dgm:prSet/>
      <dgm:spPr/>
      <dgm:t>
        <a:bodyPr/>
        <a:lstStyle/>
        <a:p>
          <a:endParaRPr lang="en-GB" noProof="0" dirty="0"/>
        </a:p>
      </dgm:t>
    </dgm:pt>
    <dgm:pt modelId="{CD038D01-37B3-4B27-88A0-D011FAFFB31B}">
      <dgm:prSet custT="1"/>
      <dgm:spPr/>
      <dgm:t>
        <a:bodyPr anchor="ctr"/>
        <a:lstStyle/>
        <a:p>
          <a:pPr algn="ctr"/>
          <a:r>
            <a:rPr lang="en-GB" sz="1600" noProof="0" dirty="0" smtClean="0"/>
            <a:t>Emphasis put on priority measures </a:t>
          </a:r>
          <a:r>
            <a:rPr lang="en-GB" sz="1600" b="1" noProof="0" dirty="0" smtClean="0"/>
            <a:t>contribution to economic development</a:t>
          </a:r>
          <a:r>
            <a:rPr lang="en-GB" sz="1600" noProof="0" dirty="0" smtClean="0"/>
            <a:t> and structural reforms</a:t>
          </a:r>
        </a:p>
      </dgm:t>
    </dgm:pt>
    <dgm:pt modelId="{B98F8E71-A2E6-4D04-928E-39E8C42840A4}" type="parTrans" cxnId="{D5144039-189B-493C-99CC-248CA6FFD272}">
      <dgm:prSet/>
      <dgm:spPr/>
      <dgm:t>
        <a:bodyPr/>
        <a:lstStyle/>
        <a:p>
          <a:endParaRPr lang="en-GB" noProof="0" dirty="0"/>
        </a:p>
      </dgm:t>
    </dgm:pt>
    <dgm:pt modelId="{798D2163-9784-42E2-9336-061DF6410A86}" type="sibTrans" cxnId="{D5144039-189B-493C-99CC-248CA6FFD272}">
      <dgm:prSet/>
      <dgm:spPr/>
      <dgm:t>
        <a:bodyPr/>
        <a:lstStyle/>
        <a:p>
          <a:endParaRPr lang="en-GB" noProof="0" dirty="0"/>
        </a:p>
      </dgm:t>
    </dgm:pt>
    <dgm:pt modelId="{78230D49-7222-43CC-B1CF-717F037B3BB0}">
      <dgm:prSet custT="1"/>
      <dgm:spPr/>
      <dgm:t>
        <a:bodyPr anchor="ctr"/>
        <a:lstStyle/>
        <a:p>
          <a:pPr algn="ctr"/>
          <a:r>
            <a:rPr lang="en-GB" sz="1600" noProof="0" dirty="0" smtClean="0"/>
            <a:t>Highlighted a </a:t>
          </a:r>
          <a:r>
            <a:rPr lang="en-GB" sz="1600" b="1" noProof="0" dirty="0" smtClean="0"/>
            <a:t>link between policy measures and policy goals</a:t>
          </a:r>
          <a:r>
            <a:rPr lang="en-GB" sz="1600" noProof="0" dirty="0" smtClean="0"/>
            <a:t>, concrete measurable results, tasks in Government Declaration</a:t>
          </a:r>
        </a:p>
      </dgm:t>
    </dgm:pt>
    <dgm:pt modelId="{7D1795BE-F8F8-45BE-A452-70BF3E83E807}" type="parTrans" cxnId="{AD31F288-8E51-4316-8147-9F87EBB35829}">
      <dgm:prSet/>
      <dgm:spPr/>
      <dgm:t>
        <a:bodyPr/>
        <a:lstStyle/>
        <a:p>
          <a:endParaRPr lang="en-GB" noProof="0" dirty="0"/>
        </a:p>
      </dgm:t>
    </dgm:pt>
    <dgm:pt modelId="{F9BCEB05-F23D-498B-8000-A7544AE2BC5C}" type="sibTrans" cxnId="{AD31F288-8E51-4316-8147-9F87EBB35829}">
      <dgm:prSet/>
      <dgm:spPr/>
      <dgm:t>
        <a:bodyPr/>
        <a:lstStyle/>
        <a:p>
          <a:endParaRPr lang="en-GB" noProof="0" dirty="0"/>
        </a:p>
      </dgm:t>
    </dgm:pt>
    <dgm:pt modelId="{6F9ED5ED-61B4-46E5-B038-F26ABA336360}">
      <dgm:prSet custT="1"/>
      <dgm:spPr/>
      <dgm:t>
        <a:bodyPr anchor="ctr"/>
        <a:lstStyle/>
        <a:p>
          <a:pPr algn="ctr">
            <a:spcAft>
              <a:spcPts val="0"/>
            </a:spcAft>
          </a:pPr>
          <a:r>
            <a:rPr lang="en-GB" sz="1600" noProof="0" dirty="0" smtClean="0"/>
            <a:t>Within reasonable limits </a:t>
          </a:r>
          <a:r>
            <a:rPr lang="en-GB" sz="1600" b="1" noProof="0" dirty="0" smtClean="0"/>
            <a:t>stimulated re-prioritization of resources </a:t>
          </a:r>
          <a:r>
            <a:rPr lang="lv-LV" sz="1600" noProof="0" dirty="0" err="1" smtClean="0"/>
            <a:t>of</a:t>
          </a:r>
          <a:r>
            <a:rPr lang="en-GB" sz="1600" noProof="0" dirty="0" smtClean="0"/>
            <a:t> line ministries towards development of particular areas and the whole economy</a:t>
          </a:r>
        </a:p>
      </dgm:t>
    </dgm:pt>
    <dgm:pt modelId="{6F6895B1-B91B-4058-A7CF-DE36D644C1D1}" type="parTrans" cxnId="{BABDBA4A-B70A-41CB-B1AA-6234239A8641}">
      <dgm:prSet/>
      <dgm:spPr/>
      <dgm:t>
        <a:bodyPr/>
        <a:lstStyle/>
        <a:p>
          <a:endParaRPr lang="en-GB" noProof="0" dirty="0"/>
        </a:p>
      </dgm:t>
    </dgm:pt>
    <dgm:pt modelId="{0FEB1DD7-8689-44C9-AA93-41E1D1067DBD}" type="sibTrans" cxnId="{BABDBA4A-B70A-41CB-B1AA-6234239A8641}">
      <dgm:prSet/>
      <dgm:spPr/>
      <dgm:t>
        <a:bodyPr/>
        <a:lstStyle/>
        <a:p>
          <a:endParaRPr lang="en-GB" noProof="0" dirty="0"/>
        </a:p>
      </dgm:t>
    </dgm:pt>
    <dgm:pt modelId="{C8333B90-1094-4FB8-9A59-5F13385CA60E}" type="pres">
      <dgm:prSet presAssocID="{3AB2BAEE-CA7E-4A8C-B7A3-344F2D214E72}" presName="vert0" presStyleCnt="0">
        <dgm:presLayoutVars>
          <dgm:dir/>
          <dgm:animOne val="branch"/>
          <dgm:animLvl val="lvl"/>
        </dgm:presLayoutVars>
      </dgm:prSet>
      <dgm:spPr/>
      <dgm:t>
        <a:bodyPr/>
        <a:lstStyle/>
        <a:p>
          <a:endParaRPr lang="en-US"/>
        </a:p>
      </dgm:t>
    </dgm:pt>
    <dgm:pt modelId="{E73839E0-5873-4A1C-936E-2BA3B72E66B3}" type="pres">
      <dgm:prSet presAssocID="{05F9CBB5-3F8D-40A8-9CB1-0D893098AC7C}" presName="thickLine" presStyleLbl="alignNode1" presStyleIdx="0" presStyleCnt="1"/>
      <dgm:spPr/>
    </dgm:pt>
    <dgm:pt modelId="{149E6AB3-AE30-46B8-8568-073C700C1ECE}" type="pres">
      <dgm:prSet presAssocID="{05F9CBB5-3F8D-40A8-9CB1-0D893098AC7C}" presName="horz1" presStyleCnt="0"/>
      <dgm:spPr/>
    </dgm:pt>
    <dgm:pt modelId="{40749F51-CCBA-485B-99A9-1EC2AC652B67}" type="pres">
      <dgm:prSet presAssocID="{05F9CBB5-3F8D-40A8-9CB1-0D893098AC7C}" presName="tx1" presStyleLbl="revTx" presStyleIdx="0" presStyleCnt="4" custScaleX="143234"/>
      <dgm:spPr/>
      <dgm:t>
        <a:bodyPr/>
        <a:lstStyle/>
        <a:p>
          <a:endParaRPr lang="lv-LV"/>
        </a:p>
      </dgm:t>
    </dgm:pt>
    <dgm:pt modelId="{24415A26-6726-4B40-ADFE-80A798E56956}" type="pres">
      <dgm:prSet presAssocID="{05F9CBB5-3F8D-40A8-9CB1-0D893098AC7C}" presName="vert1" presStyleCnt="0"/>
      <dgm:spPr/>
    </dgm:pt>
    <dgm:pt modelId="{B9BDC65D-5233-4F7A-A065-54966853AB7B}" type="pres">
      <dgm:prSet presAssocID="{CD038D01-37B3-4B27-88A0-D011FAFFB31B}" presName="vertSpace2a" presStyleCnt="0"/>
      <dgm:spPr/>
    </dgm:pt>
    <dgm:pt modelId="{D3B43D99-DD48-43BF-8FF9-F3D20B19B17B}" type="pres">
      <dgm:prSet presAssocID="{CD038D01-37B3-4B27-88A0-D011FAFFB31B}" presName="horz2" presStyleCnt="0"/>
      <dgm:spPr/>
    </dgm:pt>
    <dgm:pt modelId="{D74F17AE-2C2C-465E-BA97-64AF2690F073}" type="pres">
      <dgm:prSet presAssocID="{CD038D01-37B3-4B27-88A0-D011FAFFB31B}" presName="horzSpace2" presStyleCnt="0"/>
      <dgm:spPr/>
    </dgm:pt>
    <dgm:pt modelId="{480C0888-21AA-4472-8167-930B67DC7719}" type="pres">
      <dgm:prSet presAssocID="{CD038D01-37B3-4B27-88A0-D011FAFFB31B}" presName="tx2" presStyleLbl="revTx" presStyleIdx="1" presStyleCnt="4"/>
      <dgm:spPr/>
      <dgm:t>
        <a:bodyPr/>
        <a:lstStyle/>
        <a:p>
          <a:endParaRPr lang="lv-LV"/>
        </a:p>
      </dgm:t>
    </dgm:pt>
    <dgm:pt modelId="{BED102D5-D50E-41D0-BE21-EED86A2D03F2}" type="pres">
      <dgm:prSet presAssocID="{CD038D01-37B3-4B27-88A0-D011FAFFB31B}" presName="vert2" presStyleCnt="0"/>
      <dgm:spPr/>
    </dgm:pt>
    <dgm:pt modelId="{DF9BA6B1-1ACC-43A1-9B91-FB2C1AC18FCF}" type="pres">
      <dgm:prSet presAssocID="{CD038D01-37B3-4B27-88A0-D011FAFFB31B}" presName="thinLine2b" presStyleLbl="callout" presStyleIdx="0" presStyleCnt="3"/>
      <dgm:spPr/>
    </dgm:pt>
    <dgm:pt modelId="{FEBD163D-F9C9-4C7D-9B70-2056A03B54A1}" type="pres">
      <dgm:prSet presAssocID="{CD038D01-37B3-4B27-88A0-D011FAFFB31B}" presName="vertSpace2b" presStyleCnt="0"/>
      <dgm:spPr/>
    </dgm:pt>
    <dgm:pt modelId="{B4D8B8D8-EF10-4CAB-991B-3179C9B4FE55}" type="pres">
      <dgm:prSet presAssocID="{78230D49-7222-43CC-B1CF-717F037B3BB0}" presName="horz2" presStyleCnt="0"/>
      <dgm:spPr/>
    </dgm:pt>
    <dgm:pt modelId="{BC21D372-B701-428D-81C4-B2D6FFA73992}" type="pres">
      <dgm:prSet presAssocID="{78230D49-7222-43CC-B1CF-717F037B3BB0}" presName="horzSpace2" presStyleCnt="0"/>
      <dgm:spPr/>
    </dgm:pt>
    <dgm:pt modelId="{5E63F23A-B837-4908-BA1A-D3A31CECA30A}" type="pres">
      <dgm:prSet presAssocID="{78230D49-7222-43CC-B1CF-717F037B3BB0}" presName="tx2" presStyleLbl="revTx" presStyleIdx="2" presStyleCnt="4"/>
      <dgm:spPr/>
      <dgm:t>
        <a:bodyPr/>
        <a:lstStyle/>
        <a:p>
          <a:endParaRPr lang="lv-LV"/>
        </a:p>
      </dgm:t>
    </dgm:pt>
    <dgm:pt modelId="{E1C1E0C3-A7C5-4059-8D8B-8C17B0BD2F23}" type="pres">
      <dgm:prSet presAssocID="{78230D49-7222-43CC-B1CF-717F037B3BB0}" presName="vert2" presStyleCnt="0"/>
      <dgm:spPr/>
    </dgm:pt>
    <dgm:pt modelId="{8352BEB1-79A7-4059-9388-BC2129CC1DFB}" type="pres">
      <dgm:prSet presAssocID="{78230D49-7222-43CC-B1CF-717F037B3BB0}" presName="thinLine2b" presStyleLbl="callout" presStyleIdx="1" presStyleCnt="3" custLinFactNeighborX="2217" custLinFactNeighborY="46210"/>
      <dgm:spPr/>
    </dgm:pt>
    <dgm:pt modelId="{96528E7F-A826-479A-BE31-D45775813570}" type="pres">
      <dgm:prSet presAssocID="{78230D49-7222-43CC-B1CF-717F037B3BB0}" presName="vertSpace2b" presStyleCnt="0"/>
      <dgm:spPr/>
    </dgm:pt>
    <dgm:pt modelId="{616426FB-FA43-4147-8B17-D64149E77F83}" type="pres">
      <dgm:prSet presAssocID="{6F9ED5ED-61B4-46E5-B038-F26ABA336360}" presName="horz2" presStyleCnt="0"/>
      <dgm:spPr/>
    </dgm:pt>
    <dgm:pt modelId="{4BF606F9-50E4-428B-9095-7B1FB67CAF96}" type="pres">
      <dgm:prSet presAssocID="{6F9ED5ED-61B4-46E5-B038-F26ABA336360}" presName="horzSpace2" presStyleCnt="0"/>
      <dgm:spPr/>
    </dgm:pt>
    <dgm:pt modelId="{E4DF30E9-F428-40FE-A4F3-3E5827BD00B1}" type="pres">
      <dgm:prSet presAssocID="{6F9ED5ED-61B4-46E5-B038-F26ABA336360}" presName="tx2" presStyleLbl="revTx" presStyleIdx="3" presStyleCnt="4" custScaleX="94187" custLinFactNeighborX="2867"/>
      <dgm:spPr/>
      <dgm:t>
        <a:bodyPr/>
        <a:lstStyle/>
        <a:p>
          <a:endParaRPr lang="lv-LV"/>
        </a:p>
      </dgm:t>
    </dgm:pt>
    <dgm:pt modelId="{D4A40E3E-7763-4D55-BD99-8F7ECB89E662}" type="pres">
      <dgm:prSet presAssocID="{6F9ED5ED-61B4-46E5-B038-F26ABA336360}" presName="vert2" presStyleCnt="0"/>
      <dgm:spPr/>
    </dgm:pt>
    <dgm:pt modelId="{081638E0-B2F6-403C-BC95-C7D04D179937}" type="pres">
      <dgm:prSet presAssocID="{6F9ED5ED-61B4-46E5-B038-F26ABA336360}" presName="thinLine2b" presStyleLbl="callout" presStyleIdx="2" presStyleCnt="3"/>
      <dgm:spPr/>
    </dgm:pt>
    <dgm:pt modelId="{663A5B46-5ED6-4EFE-BC68-8B1CBF753BD3}" type="pres">
      <dgm:prSet presAssocID="{6F9ED5ED-61B4-46E5-B038-F26ABA336360}" presName="vertSpace2b" presStyleCnt="0"/>
      <dgm:spPr/>
    </dgm:pt>
  </dgm:ptLst>
  <dgm:cxnLst>
    <dgm:cxn modelId="{D5144039-189B-493C-99CC-248CA6FFD272}" srcId="{05F9CBB5-3F8D-40A8-9CB1-0D893098AC7C}" destId="{CD038D01-37B3-4B27-88A0-D011FAFFB31B}" srcOrd="0" destOrd="0" parTransId="{B98F8E71-A2E6-4D04-928E-39E8C42840A4}" sibTransId="{798D2163-9784-42E2-9336-061DF6410A86}"/>
    <dgm:cxn modelId="{D90B9261-9CC7-4DDA-B0B9-A16FD473D647}" type="presOf" srcId="{6F9ED5ED-61B4-46E5-B038-F26ABA336360}" destId="{E4DF30E9-F428-40FE-A4F3-3E5827BD00B1}" srcOrd="0" destOrd="0" presId="urn:microsoft.com/office/officeart/2008/layout/LinedList"/>
    <dgm:cxn modelId="{8EB36605-9084-45CF-B1BC-E9F4105BF069}" type="presOf" srcId="{CD038D01-37B3-4B27-88A0-D011FAFFB31B}" destId="{480C0888-21AA-4472-8167-930B67DC7719}" srcOrd="0" destOrd="0" presId="urn:microsoft.com/office/officeart/2008/layout/LinedList"/>
    <dgm:cxn modelId="{D77041B0-9073-4853-824F-4ED70583EE3C}" type="presOf" srcId="{05F9CBB5-3F8D-40A8-9CB1-0D893098AC7C}" destId="{40749F51-CCBA-485B-99A9-1EC2AC652B67}" srcOrd="0" destOrd="0" presId="urn:microsoft.com/office/officeart/2008/layout/LinedList"/>
    <dgm:cxn modelId="{BABDBA4A-B70A-41CB-B1AA-6234239A8641}" srcId="{05F9CBB5-3F8D-40A8-9CB1-0D893098AC7C}" destId="{6F9ED5ED-61B4-46E5-B038-F26ABA336360}" srcOrd="2" destOrd="0" parTransId="{6F6895B1-B91B-4058-A7CF-DE36D644C1D1}" sibTransId="{0FEB1DD7-8689-44C9-AA93-41E1D1067DBD}"/>
    <dgm:cxn modelId="{19E158EF-FECF-423C-9453-7E0F5406F1AE}" srcId="{3AB2BAEE-CA7E-4A8C-B7A3-344F2D214E72}" destId="{05F9CBB5-3F8D-40A8-9CB1-0D893098AC7C}" srcOrd="0" destOrd="0" parTransId="{3E05CED6-3C20-4E43-B083-364C25243593}" sibTransId="{A2B9B747-C4DC-4D58-9899-8FD7709C73DB}"/>
    <dgm:cxn modelId="{BAB751A2-B899-4444-92EE-D5FF4E04F747}" type="presOf" srcId="{3AB2BAEE-CA7E-4A8C-B7A3-344F2D214E72}" destId="{C8333B90-1094-4FB8-9A59-5F13385CA60E}" srcOrd="0" destOrd="0" presId="urn:microsoft.com/office/officeart/2008/layout/LinedList"/>
    <dgm:cxn modelId="{AD31F288-8E51-4316-8147-9F87EBB35829}" srcId="{05F9CBB5-3F8D-40A8-9CB1-0D893098AC7C}" destId="{78230D49-7222-43CC-B1CF-717F037B3BB0}" srcOrd="1" destOrd="0" parTransId="{7D1795BE-F8F8-45BE-A452-70BF3E83E807}" sibTransId="{F9BCEB05-F23D-498B-8000-A7544AE2BC5C}"/>
    <dgm:cxn modelId="{39C36990-D1DE-4E5C-BB40-4F7CC54A7CCC}" type="presOf" srcId="{78230D49-7222-43CC-B1CF-717F037B3BB0}" destId="{5E63F23A-B837-4908-BA1A-D3A31CECA30A}" srcOrd="0" destOrd="0" presId="urn:microsoft.com/office/officeart/2008/layout/LinedList"/>
    <dgm:cxn modelId="{28FE94E2-3741-4900-8396-41305295DD21}" type="presParOf" srcId="{C8333B90-1094-4FB8-9A59-5F13385CA60E}" destId="{E73839E0-5873-4A1C-936E-2BA3B72E66B3}" srcOrd="0" destOrd="0" presId="urn:microsoft.com/office/officeart/2008/layout/LinedList"/>
    <dgm:cxn modelId="{D092BD27-883A-40A1-B890-BCCE914D0E5B}" type="presParOf" srcId="{C8333B90-1094-4FB8-9A59-5F13385CA60E}" destId="{149E6AB3-AE30-46B8-8568-073C700C1ECE}" srcOrd="1" destOrd="0" presId="urn:microsoft.com/office/officeart/2008/layout/LinedList"/>
    <dgm:cxn modelId="{197B822F-BE60-4C4C-A75A-9FD80628E7D9}" type="presParOf" srcId="{149E6AB3-AE30-46B8-8568-073C700C1ECE}" destId="{40749F51-CCBA-485B-99A9-1EC2AC652B67}" srcOrd="0" destOrd="0" presId="urn:microsoft.com/office/officeart/2008/layout/LinedList"/>
    <dgm:cxn modelId="{6ECED36F-46A4-4759-9F51-2A0C2D0B9A19}" type="presParOf" srcId="{149E6AB3-AE30-46B8-8568-073C700C1ECE}" destId="{24415A26-6726-4B40-ADFE-80A798E56956}" srcOrd="1" destOrd="0" presId="urn:microsoft.com/office/officeart/2008/layout/LinedList"/>
    <dgm:cxn modelId="{9F437F05-9D54-47FD-9586-B9C3509C0213}" type="presParOf" srcId="{24415A26-6726-4B40-ADFE-80A798E56956}" destId="{B9BDC65D-5233-4F7A-A065-54966853AB7B}" srcOrd="0" destOrd="0" presId="urn:microsoft.com/office/officeart/2008/layout/LinedList"/>
    <dgm:cxn modelId="{79CC0CCB-10A8-48C6-A6F9-2E7C4FD80AF6}" type="presParOf" srcId="{24415A26-6726-4B40-ADFE-80A798E56956}" destId="{D3B43D99-DD48-43BF-8FF9-F3D20B19B17B}" srcOrd="1" destOrd="0" presId="urn:microsoft.com/office/officeart/2008/layout/LinedList"/>
    <dgm:cxn modelId="{183CD8A2-7573-4346-8D0D-57E164CDCCBC}" type="presParOf" srcId="{D3B43D99-DD48-43BF-8FF9-F3D20B19B17B}" destId="{D74F17AE-2C2C-465E-BA97-64AF2690F073}" srcOrd="0" destOrd="0" presId="urn:microsoft.com/office/officeart/2008/layout/LinedList"/>
    <dgm:cxn modelId="{EFD0FE99-43F3-45CE-871F-85E7037A43F7}" type="presParOf" srcId="{D3B43D99-DD48-43BF-8FF9-F3D20B19B17B}" destId="{480C0888-21AA-4472-8167-930B67DC7719}" srcOrd="1" destOrd="0" presId="urn:microsoft.com/office/officeart/2008/layout/LinedList"/>
    <dgm:cxn modelId="{B2C3979D-98BF-49E2-ACF9-62444F5F9054}" type="presParOf" srcId="{D3B43D99-DD48-43BF-8FF9-F3D20B19B17B}" destId="{BED102D5-D50E-41D0-BE21-EED86A2D03F2}" srcOrd="2" destOrd="0" presId="urn:microsoft.com/office/officeart/2008/layout/LinedList"/>
    <dgm:cxn modelId="{664848F7-8BCB-4951-90DF-8A01B8599B3C}" type="presParOf" srcId="{24415A26-6726-4B40-ADFE-80A798E56956}" destId="{DF9BA6B1-1ACC-43A1-9B91-FB2C1AC18FCF}" srcOrd="2" destOrd="0" presId="urn:microsoft.com/office/officeart/2008/layout/LinedList"/>
    <dgm:cxn modelId="{265749FA-E5CC-458F-8929-9BDE83050669}" type="presParOf" srcId="{24415A26-6726-4B40-ADFE-80A798E56956}" destId="{FEBD163D-F9C9-4C7D-9B70-2056A03B54A1}" srcOrd="3" destOrd="0" presId="urn:microsoft.com/office/officeart/2008/layout/LinedList"/>
    <dgm:cxn modelId="{F8FF3BB0-9B4C-4DFC-BF8F-3E8A1551481F}" type="presParOf" srcId="{24415A26-6726-4B40-ADFE-80A798E56956}" destId="{B4D8B8D8-EF10-4CAB-991B-3179C9B4FE55}" srcOrd="4" destOrd="0" presId="urn:microsoft.com/office/officeart/2008/layout/LinedList"/>
    <dgm:cxn modelId="{FF0491C7-3CB3-4BEC-953F-A20DBAE4170C}" type="presParOf" srcId="{B4D8B8D8-EF10-4CAB-991B-3179C9B4FE55}" destId="{BC21D372-B701-428D-81C4-B2D6FFA73992}" srcOrd="0" destOrd="0" presId="urn:microsoft.com/office/officeart/2008/layout/LinedList"/>
    <dgm:cxn modelId="{48227167-D544-4CF4-AD50-C3DDEF4AF539}" type="presParOf" srcId="{B4D8B8D8-EF10-4CAB-991B-3179C9B4FE55}" destId="{5E63F23A-B837-4908-BA1A-D3A31CECA30A}" srcOrd="1" destOrd="0" presId="urn:microsoft.com/office/officeart/2008/layout/LinedList"/>
    <dgm:cxn modelId="{D2EC41E6-7D2E-4707-83FF-B0CDA9D2CF22}" type="presParOf" srcId="{B4D8B8D8-EF10-4CAB-991B-3179C9B4FE55}" destId="{E1C1E0C3-A7C5-4059-8D8B-8C17B0BD2F23}" srcOrd="2" destOrd="0" presId="urn:microsoft.com/office/officeart/2008/layout/LinedList"/>
    <dgm:cxn modelId="{6BE38025-C974-4975-8802-BC9EB45F2D3D}" type="presParOf" srcId="{24415A26-6726-4B40-ADFE-80A798E56956}" destId="{8352BEB1-79A7-4059-9388-BC2129CC1DFB}" srcOrd="5" destOrd="0" presId="urn:microsoft.com/office/officeart/2008/layout/LinedList"/>
    <dgm:cxn modelId="{B594F706-73DC-4639-979D-2274925D9FC3}" type="presParOf" srcId="{24415A26-6726-4B40-ADFE-80A798E56956}" destId="{96528E7F-A826-479A-BE31-D45775813570}" srcOrd="6" destOrd="0" presId="urn:microsoft.com/office/officeart/2008/layout/LinedList"/>
    <dgm:cxn modelId="{E1A5991D-DBF1-423B-BA33-AC45784C4CAE}" type="presParOf" srcId="{24415A26-6726-4B40-ADFE-80A798E56956}" destId="{616426FB-FA43-4147-8B17-D64149E77F83}" srcOrd="7" destOrd="0" presId="urn:microsoft.com/office/officeart/2008/layout/LinedList"/>
    <dgm:cxn modelId="{AB075BE3-7A56-49F0-A9E7-BC5D43302B6D}" type="presParOf" srcId="{616426FB-FA43-4147-8B17-D64149E77F83}" destId="{4BF606F9-50E4-428B-9095-7B1FB67CAF96}" srcOrd="0" destOrd="0" presId="urn:microsoft.com/office/officeart/2008/layout/LinedList"/>
    <dgm:cxn modelId="{7616FDB6-4486-469F-8213-7A4903968E33}" type="presParOf" srcId="{616426FB-FA43-4147-8B17-D64149E77F83}" destId="{E4DF30E9-F428-40FE-A4F3-3E5827BD00B1}" srcOrd="1" destOrd="0" presId="urn:microsoft.com/office/officeart/2008/layout/LinedList"/>
    <dgm:cxn modelId="{A8FDEC27-8093-4A21-A214-F68920ACCB53}" type="presParOf" srcId="{616426FB-FA43-4147-8B17-D64149E77F83}" destId="{D4A40E3E-7763-4D55-BD99-8F7ECB89E662}" srcOrd="2" destOrd="0" presId="urn:microsoft.com/office/officeart/2008/layout/LinedList"/>
    <dgm:cxn modelId="{3F24474A-6D73-4D61-BEF6-CFB6EDCD1CFA}" type="presParOf" srcId="{24415A26-6726-4B40-ADFE-80A798E56956}" destId="{081638E0-B2F6-403C-BC95-C7D04D179937}" srcOrd="8" destOrd="0" presId="urn:microsoft.com/office/officeart/2008/layout/LinedList"/>
    <dgm:cxn modelId="{6DE1EF83-71B6-4376-BA66-372F11377B65}" type="presParOf" srcId="{24415A26-6726-4B40-ADFE-80A798E56956}" destId="{663A5B46-5ED6-4EFE-BC68-8B1CBF753BD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A4A8-6C77-458B-9403-C3CCB519CE6A}">
      <dsp:nvSpPr>
        <dsp:cNvPr id="0" name=""/>
        <dsp:cNvSpPr/>
      </dsp:nvSpPr>
      <dsp:spPr>
        <a:xfrm rot="10800000">
          <a:off x="906417" y="0"/>
          <a:ext cx="6416721"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494" tIns="68580" rIns="128016" bIns="68580" numCol="1" spcCol="1270" anchor="ctr" anchorCtr="0">
          <a:noAutofit/>
        </a:bodyPr>
        <a:lstStyle/>
        <a:p>
          <a:pPr lvl="0" algn="ctr" defTabSz="800100" rtl="0">
            <a:lnSpc>
              <a:spcPct val="90000"/>
            </a:lnSpc>
            <a:spcBef>
              <a:spcPct val="0"/>
            </a:spcBef>
            <a:spcAft>
              <a:spcPct val="35000"/>
            </a:spcAft>
          </a:pPr>
          <a:r>
            <a:rPr lang="en-US" sz="1800" b="1" kern="1200" noProof="0" dirty="0" smtClean="0">
              <a:solidFill>
                <a:sysClr val="windowText" lastClr="000000">
                  <a:hueOff val="0"/>
                  <a:satOff val="0"/>
                  <a:lumOff val="0"/>
                  <a:alphaOff val="0"/>
                </a:sysClr>
              </a:solidFill>
              <a:effectLst/>
              <a:latin typeface="Franklin Gothic Book"/>
              <a:ea typeface="+mn-ea"/>
              <a:cs typeface="+mn-cs"/>
            </a:rPr>
            <a:t>Budget is a tool for implementation of the </a:t>
          </a:r>
          <a:r>
            <a:rPr lang="lv-LV" sz="1800" b="1" u="sng" kern="1200" noProof="0" dirty="0" smtClean="0">
              <a:solidFill>
                <a:srgbClr val="9BBB59">
                  <a:lumMod val="50000"/>
                </a:srgbClr>
              </a:solidFill>
              <a:effectLst/>
              <a:latin typeface="Franklin Gothic Book"/>
              <a:ea typeface="+mn-ea"/>
              <a:cs typeface="+mn-cs"/>
            </a:rPr>
            <a:t>s</a:t>
          </a:r>
          <a:r>
            <a:rPr lang="en-US" sz="1800" b="1" u="sng" kern="1200" noProof="0" dirty="0" err="1" smtClean="0">
              <a:solidFill>
                <a:srgbClr val="9BBB59">
                  <a:lumMod val="50000"/>
                </a:srgbClr>
              </a:solidFill>
              <a:effectLst/>
              <a:latin typeface="Franklin Gothic Book"/>
              <a:ea typeface="+mn-ea"/>
              <a:cs typeface="+mn-cs"/>
            </a:rPr>
            <a:t>tate</a:t>
          </a:r>
          <a:r>
            <a:rPr lang="en-US" sz="1800" b="1" u="sng" kern="1200" noProof="0" dirty="0" smtClean="0">
              <a:solidFill>
                <a:srgbClr val="9BBB59">
                  <a:lumMod val="50000"/>
                </a:srgbClr>
              </a:solidFill>
              <a:effectLst/>
              <a:latin typeface="Franklin Gothic Book"/>
              <a:ea typeface="+mn-ea"/>
              <a:cs typeface="+mn-cs"/>
            </a:rPr>
            <a:t> policy through financial methods </a:t>
          </a:r>
          <a:endParaRPr lang="en-US" sz="1800" u="sng" kern="1200" noProof="0" dirty="0">
            <a:solidFill>
              <a:srgbClr val="9BBB59">
                <a:lumMod val="50000"/>
              </a:srgbClr>
            </a:solidFill>
            <a:effectLst/>
            <a:latin typeface="Franklin Gothic Book"/>
            <a:ea typeface="+mn-ea"/>
            <a:cs typeface="+mn-cs"/>
          </a:endParaRPr>
        </a:p>
      </dsp:txBody>
      <dsp:txXfrm rot="10800000">
        <a:off x="1154445" y="0"/>
        <a:ext cx="6168693" cy="992112"/>
      </dsp:txXfrm>
    </dsp:sp>
    <dsp:sp modelId="{01E69566-9419-4FA8-BC1A-F0DCC00C99C7}">
      <dsp:nvSpPr>
        <dsp:cNvPr id="0" name=""/>
        <dsp:cNvSpPr/>
      </dsp:nvSpPr>
      <dsp:spPr>
        <a:xfrm rot="16200000">
          <a:off x="586408" y="246"/>
          <a:ext cx="992112" cy="9921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B0C7551-A2B6-477E-9DA9-85D51263B691}">
      <dsp:nvSpPr>
        <dsp:cNvPr id="0" name=""/>
        <dsp:cNvSpPr/>
      </dsp:nvSpPr>
      <dsp:spPr>
        <a:xfrm rot="10800000">
          <a:off x="874451" y="1288512"/>
          <a:ext cx="6480697"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494" tIns="68580" rIns="128016" bIns="68580" numCol="1" spcCol="1270" anchor="ctr" anchorCtr="0">
          <a:noAutofit/>
        </a:bodyPr>
        <a:lstStyle/>
        <a:p>
          <a:pPr lvl="0" algn="ctr" defTabSz="800100" rtl="0">
            <a:lnSpc>
              <a:spcPct val="90000"/>
            </a:lnSpc>
            <a:spcBef>
              <a:spcPct val="0"/>
            </a:spcBef>
            <a:spcAft>
              <a:spcPct val="35000"/>
            </a:spcAft>
          </a:pPr>
          <a:r>
            <a:rPr lang="en-US" sz="1800" b="1" kern="1200" noProof="0" dirty="0" smtClean="0">
              <a:solidFill>
                <a:sysClr val="windowText" lastClr="000000">
                  <a:hueOff val="0"/>
                  <a:satOff val="0"/>
                  <a:lumOff val="0"/>
                  <a:alphaOff val="0"/>
                </a:sysClr>
              </a:solidFill>
              <a:effectLst/>
              <a:latin typeface="Franklin Gothic Book"/>
              <a:ea typeface="+mn-ea"/>
              <a:cs typeface="+mn-cs"/>
            </a:rPr>
            <a:t>The budget is the </a:t>
          </a:r>
          <a:r>
            <a:rPr lang="en-US" sz="1800" b="1" u="sng" kern="1200" noProof="0" dirty="0" smtClean="0">
              <a:solidFill>
                <a:srgbClr val="9BBB59">
                  <a:lumMod val="50000"/>
                </a:srgbClr>
              </a:solidFill>
              <a:effectLst/>
              <a:latin typeface="Franklin Gothic Book"/>
              <a:ea typeface="+mn-ea"/>
              <a:cs typeface="+mn-cs"/>
            </a:rPr>
            <a:t>foundation</a:t>
          </a:r>
          <a:r>
            <a:rPr lang="en-US" sz="1800" b="1" kern="1200" noProof="0" dirty="0" smtClean="0">
              <a:solidFill>
                <a:sysClr val="windowText" lastClr="000000">
                  <a:hueOff val="0"/>
                  <a:satOff val="0"/>
                  <a:lumOff val="0"/>
                  <a:alphaOff val="0"/>
                </a:sysClr>
              </a:solidFill>
              <a:effectLst/>
              <a:latin typeface="Franklin Gothic Book"/>
              <a:ea typeface="+mn-ea"/>
              <a:cs typeface="+mn-cs"/>
            </a:rPr>
            <a:t> for financial activities and management of the government</a:t>
          </a:r>
          <a:endParaRPr lang="en-US" sz="1800" kern="1200" noProof="0" dirty="0">
            <a:solidFill>
              <a:sysClr val="windowText" lastClr="000000">
                <a:hueOff val="0"/>
                <a:satOff val="0"/>
                <a:lumOff val="0"/>
                <a:alphaOff val="0"/>
              </a:sysClr>
            </a:solidFill>
            <a:effectLst/>
            <a:latin typeface="Franklin Gothic Book"/>
            <a:ea typeface="+mn-ea"/>
            <a:cs typeface="+mn-cs"/>
          </a:endParaRPr>
        </a:p>
      </dsp:txBody>
      <dsp:txXfrm rot="10800000">
        <a:off x="1122479" y="1288512"/>
        <a:ext cx="6232669" cy="992112"/>
      </dsp:txXfrm>
    </dsp:sp>
    <dsp:sp modelId="{2F204811-9BA9-4131-A6EC-76B0785B231F}">
      <dsp:nvSpPr>
        <dsp:cNvPr id="0" name=""/>
        <dsp:cNvSpPr/>
      </dsp:nvSpPr>
      <dsp:spPr>
        <a:xfrm>
          <a:off x="514367" y="1288512"/>
          <a:ext cx="992112" cy="9921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0E28DF6-8759-4190-9B25-73BED4BF14B4}">
      <dsp:nvSpPr>
        <dsp:cNvPr id="0" name=""/>
        <dsp:cNvSpPr/>
      </dsp:nvSpPr>
      <dsp:spPr>
        <a:xfrm rot="10800000">
          <a:off x="874451" y="2576778"/>
          <a:ext cx="6480697"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494" tIns="45720" rIns="85344" bIns="45720" numCol="1" spcCol="1270" anchor="ctr" anchorCtr="0">
          <a:noAutofit/>
        </a:bodyPr>
        <a:lstStyle/>
        <a:p>
          <a:pPr lvl="0" algn="ctr" defTabSz="533400" rtl="0">
            <a:lnSpc>
              <a:spcPct val="90000"/>
            </a:lnSpc>
            <a:spcBef>
              <a:spcPct val="0"/>
            </a:spcBef>
            <a:spcAft>
              <a:spcPct val="35000"/>
            </a:spcAft>
          </a:pPr>
          <a:r>
            <a:rPr lang="en-US" sz="1200" b="1" kern="1200" noProof="0" dirty="0" smtClean="0">
              <a:solidFill>
                <a:sysClr val="windowText" lastClr="000000">
                  <a:hueOff val="0"/>
                  <a:satOff val="0"/>
                  <a:lumOff val="0"/>
                  <a:alphaOff val="0"/>
                </a:sysClr>
              </a:solidFill>
              <a:effectLst/>
              <a:latin typeface="Franklin Gothic Book"/>
              <a:ea typeface="+mn-ea"/>
              <a:cs typeface="+mn-cs"/>
            </a:rPr>
            <a:t>The purpose of the budget is to </a:t>
          </a:r>
          <a:r>
            <a:rPr lang="en-US" sz="1200" b="1" u="sng" kern="1200" noProof="0" dirty="0" smtClean="0">
              <a:solidFill>
                <a:srgbClr val="9BBB59">
                  <a:lumMod val="50000"/>
                </a:srgbClr>
              </a:solidFill>
              <a:effectLst/>
              <a:latin typeface="Franklin Gothic Book"/>
              <a:ea typeface="+mn-ea"/>
              <a:cs typeface="+mn-cs"/>
            </a:rPr>
            <a:t>determine and substantiate the resources required</a:t>
          </a:r>
          <a:r>
            <a:rPr lang="en-US" sz="1200" b="1" kern="1200" noProof="0" dirty="0" smtClean="0">
              <a:solidFill>
                <a:sysClr val="windowText" lastClr="000000">
                  <a:hueOff val="0"/>
                  <a:satOff val="0"/>
                  <a:lumOff val="0"/>
                  <a:alphaOff val="0"/>
                </a:sysClr>
              </a:solidFill>
              <a:effectLst/>
              <a:latin typeface="Franklin Gothic Book"/>
              <a:ea typeface="+mn-ea"/>
              <a:cs typeface="+mn-cs"/>
            </a:rPr>
            <a:t> for the</a:t>
          </a:r>
          <a:r>
            <a:rPr lang="lv-LV" sz="1200" b="1" kern="1200" noProof="0" dirty="0" smtClean="0">
              <a:solidFill>
                <a:sysClr val="windowText" lastClr="000000">
                  <a:hueOff val="0"/>
                  <a:satOff val="0"/>
                  <a:lumOff val="0"/>
                  <a:alphaOff val="0"/>
                </a:sysClr>
              </a:solidFill>
              <a:effectLst/>
              <a:latin typeface="Franklin Gothic Book"/>
              <a:ea typeface="+mn-ea"/>
              <a:cs typeface="+mn-cs"/>
            </a:rPr>
            <a:t> </a:t>
          </a:r>
          <a:r>
            <a:rPr lang="lv-LV" sz="1200" b="1" kern="1200" noProof="0" dirty="0" err="1" smtClean="0">
              <a:solidFill>
                <a:sysClr val="windowText" lastClr="000000">
                  <a:hueOff val="0"/>
                  <a:satOff val="0"/>
                  <a:lumOff val="0"/>
                  <a:alphaOff val="0"/>
                </a:sysClr>
              </a:solidFill>
              <a:effectLst/>
              <a:latin typeface="Franklin Gothic Book"/>
              <a:ea typeface="+mn-ea"/>
              <a:cs typeface="+mn-cs"/>
            </a:rPr>
            <a:t>central</a:t>
          </a:r>
          <a:r>
            <a:rPr lang="lv-LV" sz="1200" b="1" kern="1200" noProof="0" dirty="0" smtClean="0">
              <a:solidFill>
                <a:sysClr val="windowText" lastClr="000000">
                  <a:hueOff val="0"/>
                  <a:satOff val="0"/>
                  <a:lumOff val="0"/>
                  <a:alphaOff val="0"/>
                </a:sysClr>
              </a:solidFill>
              <a:effectLst/>
              <a:latin typeface="Franklin Gothic Book"/>
              <a:ea typeface="+mn-ea"/>
              <a:cs typeface="+mn-cs"/>
            </a:rPr>
            <a:t> </a:t>
          </a:r>
          <a:r>
            <a:rPr lang="en-US" sz="1200" b="1" kern="1200" noProof="0" dirty="0" smtClean="0">
              <a:solidFill>
                <a:sysClr val="windowText" lastClr="000000">
                  <a:hueOff val="0"/>
                  <a:satOff val="0"/>
                  <a:lumOff val="0"/>
                  <a:alphaOff val="0"/>
                </a:sysClr>
              </a:solidFill>
              <a:effectLst/>
              <a:latin typeface="Franklin Gothic Book"/>
              <a:ea typeface="+mn-ea"/>
              <a:cs typeface="+mn-cs"/>
            </a:rPr>
            <a:t>government</a:t>
          </a:r>
          <a:r>
            <a:rPr lang="lv-LV" sz="1200" b="1" kern="1200" noProof="0" dirty="0" smtClean="0">
              <a:solidFill>
                <a:sysClr val="windowText" lastClr="000000">
                  <a:hueOff val="0"/>
                  <a:satOff val="0"/>
                  <a:lumOff val="0"/>
                  <a:alphaOff val="0"/>
                </a:sysClr>
              </a:solidFill>
              <a:effectLst/>
              <a:latin typeface="Franklin Gothic Book"/>
              <a:ea typeface="+mn-ea"/>
              <a:cs typeface="+mn-cs"/>
            </a:rPr>
            <a:t> </a:t>
          </a:r>
          <a:r>
            <a:rPr lang="en-US" sz="1200" b="1" kern="1200" noProof="0" dirty="0" smtClean="0">
              <a:solidFill>
                <a:sysClr val="windowText" lastClr="000000">
                  <a:hueOff val="0"/>
                  <a:satOff val="0"/>
                  <a:lumOff val="0"/>
                  <a:alphaOff val="0"/>
                </a:sysClr>
              </a:solidFill>
              <a:effectLst/>
              <a:latin typeface="Franklin Gothic Book"/>
              <a:ea typeface="+mn-ea"/>
              <a:cs typeface="+mn-cs"/>
            </a:rPr>
            <a:t>and local governments </a:t>
          </a:r>
          <a:r>
            <a:rPr lang="en-US" sz="1200" b="1" u="sng" kern="1200" noProof="0" dirty="0" smtClean="0">
              <a:solidFill>
                <a:srgbClr val="9BBB59">
                  <a:lumMod val="50000"/>
                </a:srgbClr>
              </a:solidFill>
              <a:effectLst/>
              <a:latin typeface="Franklin Gothic Book"/>
              <a:ea typeface="+mn-ea"/>
              <a:cs typeface="+mn-cs"/>
            </a:rPr>
            <a:t>to perform the </a:t>
          </a:r>
          <a:r>
            <a:rPr lang="lv-LV" sz="1200" b="1" u="sng" kern="1200" noProof="0" dirty="0" smtClean="0">
              <a:solidFill>
                <a:srgbClr val="9BBB59">
                  <a:lumMod val="50000"/>
                </a:srgbClr>
              </a:solidFill>
              <a:effectLst/>
              <a:latin typeface="Franklin Gothic Book"/>
              <a:ea typeface="+mn-ea"/>
              <a:cs typeface="+mn-cs"/>
            </a:rPr>
            <a:t>s</a:t>
          </a:r>
          <a:r>
            <a:rPr lang="en-US" sz="1200" b="1" u="sng" kern="1200" noProof="0" dirty="0" err="1" smtClean="0">
              <a:solidFill>
                <a:srgbClr val="9BBB59">
                  <a:lumMod val="50000"/>
                </a:srgbClr>
              </a:solidFill>
              <a:effectLst/>
              <a:latin typeface="Franklin Gothic Book"/>
              <a:ea typeface="+mn-ea"/>
              <a:cs typeface="+mn-cs"/>
            </a:rPr>
            <a:t>tate</a:t>
          </a:r>
          <a:r>
            <a:rPr lang="en-US" sz="1200" b="1" u="sng" kern="1200" noProof="0" dirty="0" smtClean="0">
              <a:solidFill>
                <a:srgbClr val="9BBB59">
                  <a:lumMod val="50000"/>
                </a:srgbClr>
              </a:solidFill>
              <a:effectLst/>
              <a:latin typeface="Franklin Gothic Book"/>
              <a:ea typeface="+mn-ea"/>
              <a:cs typeface="+mn-cs"/>
            </a:rPr>
            <a:t> duties</a:t>
          </a:r>
          <a:r>
            <a:rPr lang="en-US" sz="1200" b="1" kern="1200" noProof="0" dirty="0" smtClean="0">
              <a:solidFill>
                <a:sysClr val="windowText" lastClr="000000">
                  <a:hueOff val="0"/>
                  <a:satOff val="0"/>
                  <a:lumOff val="0"/>
                  <a:alphaOff val="0"/>
                </a:sysClr>
              </a:solidFill>
              <a:effectLst/>
              <a:latin typeface="Franklin Gothic Book"/>
              <a:ea typeface="+mn-ea"/>
              <a:cs typeface="+mn-cs"/>
            </a:rPr>
            <a:t> whose financing is determined by legislative acts </a:t>
          </a:r>
          <a:endParaRPr lang="lv-LV" sz="1200" b="1" kern="1200" noProof="0" dirty="0" smtClean="0">
            <a:solidFill>
              <a:sysClr val="windowText" lastClr="000000">
                <a:hueOff val="0"/>
                <a:satOff val="0"/>
                <a:lumOff val="0"/>
                <a:alphaOff val="0"/>
              </a:sysClr>
            </a:solidFill>
            <a:effectLst/>
            <a:latin typeface="Franklin Gothic Book"/>
            <a:ea typeface="+mn-ea"/>
            <a:cs typeface="+mn-cs"/>
          </a:endParaRPr>
        </a:p>
        <a:p>
          <a:pPr lvl="0" algn="ctr" defTabSz="533400" rtl="0">
            <a:lnSpc>
              <a:spcPct val="90000"/>
            </a:lnSpc>
            <a:spcBef>
              <a:spcPct val="0"/>
            </a:spcBef>
            <a:spcAft>
              <a:spcPct val="35000"/>
            </a:spcAft>
          </a:pPr>
          <a:r>
            <a:rPr lang="en-US" sz="1200" b="1" kern="1200" noProof="0" dirty="0" smtClean="0">
              <a:solidFill>
                <a:sysClr val="windowText" lastClr="000000">
                  <a:hueOff val="0"/>
                  <a:satOff val="0"/>
                  <a:lumOff val="0"/>
                  <a:alphaOff val="0"/>
                </a:sysClr>
              </a:solidFill>
              <a:effectLst/>
              <a:latin typeface="Franklin Gothic Book"/>
              <a:ea typeface="+mn-ea"/>
              <a:cs typeface="+mn-cs"/>
            </a:rPr>
            <a:t>It is necessary to ensure that </a:t>
          </a:r>
          <a:r>
            <a:rPr lang="en-US" sz="1200" b="1" u="sng" kern="1200" noProof="0" dirty="0" smtClean="0">
              <a:solidFill>
                <a:srgbClr val="9BBB59">
                  <a:lumMod val="50000"/>
                </a:srgbClr>
              </a:solidFill>
              <a:effectLst/>
              <a:latin typeface="Franklin Gothic Book"/>
              <a:ea typeface="+mn-ea"/>
              <a:cs typeface="+mn-cs"/>
            </a:rPr>
            <a:t>expenditure is covered by corresponding revenues</a:t>
          </a:r>
          <a:r>
            <a:rPr lang="en-US" sz="1200" b="1" kern="1200" noProof="0" dirty="0" smtClean="0">
              <a:solidFill>
                <a:sysClr val="windowText" lastClr="000000">
                  <a:hueOff val="0"/>
                  <a:satOff val="0"/>
                  <a:lumOff val="0"/>
                  <a:alphaOff val="0"/>
                </a:sysClr>
              </a:solidFill>
              <a:effectLst/>
              <a:latin typeface="Franklin Gothic Book"/>
              <a:ea typeface="+mn-ea"/>
              <a:cs typeface="+mn-cs"/>
            </a:rPr>
            <a:t> </a:t>
          </a:r>
          <a:endParaRPr lang="en-US" sz="1200" kern="1200" noProof="0" dirty="0">
            <a:solidFill>
              <a:sysClr val="windowText" lastClr="000000">
                <a:hueOff val="0"/>
                <a:satOff val="0"/>
                <a:lumOff val="0"/>
                <a:alphaOff val="0"/>
              </a:sysClr>
            </a:solidFill>
            <a:effectLst/>
            <a:latin typeface="Franklin Gothic Book"/>
            <a:ea typeface="+mn-ea"/>
            <a:cs typeface="+mn-cs"/>
          </a:endParaRPr>
        </a:p>
      </dsp:txBody>
      <dsp:txXfrm rot="10800000">
        <a:off x="1122479" y="2576778"/>
        <a:ext cx="6232669" cy="992112"/>
      </dsp:txXfrm>
    </dsp:sp>
    <dsp:sp modelId="{E6BCA813-3D52-43E8-A7F4-399716E67D0C}">
      <dsp:nvSpPr>
        <dsp:cNvPr id="0" name=""/>
        <dsp:cNvSpPr/>
      </dsp:nvSpPr>
      <dsp:spPr>
        <a:xfrm>
          <a:off x="514397" y="2576778"/>
          <a:ext cx="992112" cy="9921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772B2C-95C4-40C1-9D62-5C389729A3C5}">
      <dsp:nvSpPr>
        <dsp:cNvPr id="0" name=""/>
        <dsp:cNvSpPr/>
      </dsp:nvSpPr>
      <dsp:spPr>
        <a:xfrm rot="10800000">
          <a:off x="874451" y="3865043"/>
          <a:ext cx="6480697" cy="992112"/>
        </a:xfrm>
        <a:prstGeom prst="homePlat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494" tIns="68580" rIns="128016" bIns="68580" numCol="1" spcCol="1270" anchor="ctr" anchorCtr="0">
          <a:noAutofit/>
        </a:bodyPr>
        <a:lstStyle/>
        <a:p>
          <a:pPr lvl="0" algn="ctr" defTabSz="800100" rtl="0">
            <a:lnSpc>
              <a:spcPct val="90000"/>
            </a:lnSpc>
            <a:spcBef>
              <a:spcPct val="0"/>
            </a:spcBef>
            <a:spcAft>
              <a:spcPct val="35000"/>
            </a:spcAft>
          </a:pPr>
          <a:r>
            <a:rPr lang="en-US" sz="1800" b="1" kern="1200" noProof="0" dirty="0" smtClean="0">
              <a:solidFill>
                <a:sysClr val="windowText" lastClr="000000">
                  <a:hueOff val="0"/>
                  <a:satOff val="0"/>
                  <a:lumOff val="0"/>
                  <a:alphaOff val="0"/>
                </a:sysClr>
              </a:solidFill>
              <a:effectLst/>
              <a:latin typeface="Franklin Gothic Book"/>
              <a:ea typeface="+mn-ea"/>
              <a:cs typeface="+mn-cs"/>
            </a:rPr>
            <a:t>When formulating the budget, the necessity of </a:t>
          </a:r>
          <a:r>
            <a:rPr lang="en-US" sz="1800" b="1" u="sng" kern="1200" noProof="0" dirty="0" smtClean="0">
              <a:solidFill>
                <a:srgbClr val="9BBB59">
                  <a:lumMod val="50000"/>
                </a:srgbClr>
              </a:solidFill>
              <a:effectLst/>
              <a:latin typeface="Franklin Gothic Book"/>
              <a:ea typeface="+mn-ea"/>
              <a:cs typeface="+mn-cs"/>
            </a:rPr>
            <a:t>ensuring an overall economic balance</a:t>
          </a:r>
          <a:r>
            <a:rPr lang="en-US" sz="1800" b="1" kern="1200" noProof="0" dirty="0" smtClean="0">
              <a:solidFill>
                <a:sysClr val="windowText" lastClr="000000">
                  <a:hueOff val="0"/>
                  <a:satOff val="0"/>
                  <a:lumOff val="0"/>
                  <a:alphaOff val="0"/>
                </a:sysClr>
              </a:solidFill>
              <a:effectLst/>
              <a:latin typeface="Franklin Gothic Book"/>
              <a:ea typeface="+mn-ea"/>
              <a:cs typeface="+mn-cs"/>
            </a:rPr>
            <a:t> shall be taken into account </a:t>
          </a:r>
          <a:endParaRPr lang="en-US" sz="1800" kern="1200" noProof="0" dirty="0">
            <a:solidFill>
              <a:sysClr val="windowText" lastClr="000000">
                <a:hueOff val="0"/>
                <a:satOff val="0"/>
                <a:lumOff val="0"/>
                <a:alphaOff val="0"/>
              </a:sysClr>
            </a:solidFill>
            <a:effectLst/>
            <a:latin typeface="Franklin Gothic Book"/>
            <a:ea typeface="+mn-ea"/>
            <a:cs typeface="+mn-cs"/>
          </a:endParaRPr>
        </a:p>
      </dsp:txBody>
      <dsp:txXfrm rot="10800000">
        <a:off x="1122479" y="3865043"/>
        <a:ext cx="6232669" cy="992112"/>
      </dsp:txXfrm>
    </dsp:sp>
    <dsp:sp modelId="{E6D4A24C-7A20-4891-8926-AE47226BABC7}">
      <dsp:nvSpPr>
        <dsp:cNvPr id="0" name=""/>
        <dsp:cNvSpPr/>
      </dsp:nvSpPr>
      <dsp:spPr>
        <a:xfrm>
          <a:off x="514397" y="3865043"/>
          <a:ext cx="992112" cy="9921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D14D8-D219-4C63-9FB0-FAFA846662D0}">
      <dsp:nvSpPr>
        <dsp:cNvPr id="0" name=""/>
        <dsp:cNvSpPr/>
      </dsp:nvSpPr>
      <dsp:spPr>
        <a:xfrm>
          <a:off x="0" y="0"/>
          <a:ext cx="8424936"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21F7764-B2DE-4E41-AF07-E58D54138643}">
      <dsp:nvSpPr>
        <dsp:cNvPr id="0" name=""/>
        <dsp:cNvSpPr/>
      </dsp:nvSpPr>
      <dsp:spPr>
        <a:xfrm>
          <a:off x="0" y="0"/>
          <a:ext cx="1415035" cy="48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noProof="0" dirty="0" smtClean="0"/>
            <a:t>Proposal for priority measure</a:t>
          </a:r>
          <a:endParaRPr lang="en-GB" sz="2400" kern="1200" noProof="0" dirty="0"/>
        </a:p>
      </dsp:txBody>
      <dsp:txXfrm>
        <a:off x="0" y="0"/>
        <a:ext cx="1415035" cy="4889862"/>
      </dsp:txXfrm>
    </dsp:sp>
    <dsp:sp modelId="{A637D5D0-18F1-4EE5-877A-2B4E7D9D968C}">
      <dsp:nvSpPr>
        <dsp:cNvPr id="0" name=""/>
        <dsp:cNvSpPr/>
      </dsp:nvSpPr>
      <dsp:spPr>
        <a:xfrm>
          <a:off x="1541409" y="25726"/>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noProof="0" dirty="0" smtClean="0">
              <a:solidFill>
                <a:srgbClr val="C00000"/>
              </a:solidFill>
            </a:rPr>
            <a:t>Goal</a:t>
          </a:r>
          <a:r>
            <a:rPr lang="en-US" sz="1900" kern="1200" noProof="0" dirty="0" smtClean="0"/>
            <a:t> and description</a:t>
          </a:r>
          <a:endParaRPr lang="en-US" sz="1900" kern="1200" noProof="0" dirty="0"/>
        </a:p>
      </dsp:txBody>
      <dsp:txXfrm>
        <a:off x="1541409" y="25726"/>
        <a:ext cx="6613574" cy="514533"/>
      </dsp:txXfrm>
    </dsp:sp>
    <dsp:sp modelId="{738F854A-6324-491C-8D7B-9E5CD081553E}">
      <dsp:nvSpPr>
        <dsp:cNvPr id="0" name=""/>
        <dsp:cNvSpPr/>
      </dsp:nvSpPr>
      <dsp:spPr>
        <a:xfrm>
          <a:off x="1415035" y="540260"/>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3F5B195-1088-442E-818F-273265017224}">
      <dsp:nvSpPr>
        <dsp:cNvPr id="0" name=""/>
        <dsp:cNvSpPr/>
      </dsp:nvSpPr>
      <dsp:spPr>
        <a:xfrm>
          <a:off x="1541409" y="565987"/>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Correspondence to </a:t>
          </a:r>
          <a:r>
            <a:rPr lang="en-US" sz="1900" b="1" kern="1200" noProof="0" dirty="0" smtClean="0">
              <a:solidFill>
                <a:srgbClr val="C00000"/>
              </a:solidFill>
            </a:rPr>
            <a:t>Government declaration</a:t>
          </a:r>
          <a:endParaRPr lang="en-US" sz="1900" b="1" kern="1200" noProof="0" dirty="0">
            <a:solidFill>
              <a:srgbClr val="C00000"/>
            </a:solidFill>
          </a:endParaRPr>
        </a:p>
      </dsp:txBody>
      <dsp:txXfrm>
        <a:off x="1541409" y="565987"/>
        <a:ext cx="6613574" cy="514533"/>
      </dsp:txXfrm>
    </dsp:sp>
    <dsp:sp modelId="{23182A96-2BAE-4822-BA49-EF26653DC010}">
      <dsp:nvSpPr>
        <dsp:cNvPr id="0" name=""/>
        <dsp:cNvSpPr/>
      </dsp:nvSpPr>
      <dsp:spPr>
        <a:xfrm>
          <a:off x="1415035" y="1080521"/>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68EAF3-4392-40BE-A2AD-1508352B6508}">
      <dsp:nvSpPr>
        <dsp:cNvPr id="0" name=""/>
        <dsp:cNvSpPr/>
      </dsp:nvSpPr>
      <dsp:spPr>
        <a:xfrm>
          <a:off x="1541409" y="1106247"/>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Correspondence to </a:t>
          </a:r>
          <a:r>
            <a:rPr lang="en-US" sz="1900" b="1" kern="1200" noProof="0" dirty="0" smtClean="0">
              <a:solidFill>
                <a:srgbClr val="C00000"/>
              </a:solidFill>
            </a:rPr>
            <a:t>medium term priorities </a:t>
          </a:r>
          <a:r>
            <a:rPr lang="en-US" sz="1900" kern="1200" noProof="0" dirty="0" smtClean="0"/>
            <a:t>according to MTEF</a:t>
          </a:r>
          <a:endParaRPr lang="en-US" sz="1900" kern="1200" noProof="0" dirty="0"/>
        </a:p>
      </dsp:txBody>
      <dsp:txXfrm>
        <a:off x="1541409" y="1106247"/>
        <a:ext cx="6613574" cy="514533"/>
      </dsp:txXfrm>
    </dsp:sp>
    <dsp:sp modelId="{A2908A76-DB04-49B9-98E9-2E69654C966B}">
      <dsp:nvSpPr>
        <dsp:cNvPr id="0" name=""/>
        <dsp:cNvSpPr/>
      </dsp:nvSpPr>
      <dsp:spPr>
        <a:xfrm>
          <a:off x="1415035" y="1620781"/>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4998A93-DF2A-4872-974F-234F51B8401D}">
      <dsp:nvSpPr>
        <dsp:cNvPr id="0" name=""/>
        <dsp:cNvSpPr/>
      </dsp:nvSpPr>
      <dsp:spPr>
        <a:xfrm>
          <a:off x="1541409" y="1646508"/>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Impact on </a:t>
          </a:r>
          <a:r>
            <a:rPr lang="en-US" sz="1900" b="1" kern="1200" noProof="0" dirty="0" err="1" smtClean="0">
              <a:solidFill>
                <a:srgbClr val="C00000"/>
              </a:solidFill>
            </a:rPr>
            <a:t>econom</a:t>
          </a:r>
          <a:r>
            <a:rPr lang="lv-LV" sz="1900" b="1" kern="1200" noProof="0" dirty="0" err="1" smtClean="0">
              <a:solidFill>
                <a:srgbClr val="C00000"/>
              </a:solidFill>
            </a:rPr>
            <a:t>ic</a:t>
          </a:r>
          <a:r>
            <a:rPr lang="en-US" sz="1900" b="1" kern="1200" noProof="0" dirty="0" smtClean="0">
              <a:solidFill>
                <a:srgbClr val="C00000"/>
              </a:solidFill>
            </a:rPr>
            <a:t> development </a:t>
          </a:r>
          <a:r>
            <a:rPr lang="en-US" sz="1900" kern="1200" noProof="0" dirty="0" smtClean="0"/>
            <a:t>and </a:t>
          </a:r>
          <a:r>
            <a:rPr lang="lv-LV" sz="1900" b="1" kern="1200" noProof="0" dirty="0" err="1" smtClean="0">
              <a:solidFill>
                <a:srgbClr val="C00000"/>
              </a:solidFill>
            </a:rPr>
            <a:t>structural</a:t>
          </a:r>
          <a:r>
            <a:rPr lang="lv-LV" sz="1900" kern="1200" noProof="0" dirty="0" smtClean="0">
              <a:solidFill>
                <a:srgbClr val="C00000"/>
              </a:solidFill>
            </a:rPr>
            <a:t> </a:t>
          </a:r>
          <a:r>
            <a:rPr lang="en-US" sz="1900" b="1" kern="1200" noProof="0" dirty="0" smtClean="0">
              <a:solidFill>
                <a:srgbClr val="C00000"/>
              </a:solidFill>
            </a:rPr>
            <a:t>reform</a:t>
          </a:r>
          <a:r>
            <a:rPr lang="lv-LV" sz="1900" b="1" kern="1200" noProof="0" dirty="0" smtClean="0">
              <a:solidFill>
                <a:srgbClr val="C00000"/>
              </a:solidFill>
            </a:rPr>
            <a:t>s</a:t>
          </a:r>
          <a:endParaRPr lang="en-US" sz="1900" kern="1200" noProof="0" dirty="0"/>
        </a:p>
      </dsp:txBody>
      <dsp:txXfrm>
        <a:off x="1541409" y="1646508"/>
        <a:ext cx="6613574" cy="514533"/>
      </dsp:txXfrm>
    </dsp:sp>
    <dsp:sp modelId="{48AFB852-3A5F-4745-AA09-B7B259DBD01A}">
      <dsp:nvSpPr>
        <dsp:cNvPr id="0" name=""/>
        <dsp:cNvSpPr/>
      </dsp:nvSpPr>
      <dsp:spPr>
        <a:xfrm>
          <a:off x="1415035" y="2161042"/>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6ACCF02-1588-4014-9D73-DD44E77D7046}">
      <dsp:nvSpPr>
        <dsp:cNvPr id="0" name=""/>
        <dsp:cNvSpPr/>
      </dsp:nvSpPr>
      <dsp:spPr>
        <a:xfrm>
          <a:off x="1541409" y="2186768"/>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Related </a:t>
          </a:r>
          <a:r>
            <a:rPr lang="en-US" sz="1900" b="1" kern="1200" noProof="0" dirty="0" smtClean="0">
              <a:solidFill>
                <a:srgbClr val="C00000"/>
              </a:solidFill>
            </a:rPr>
            <a:t>policy performance </a:t>
          </a:r>
          <a:r>
            <a:rPr lang="en-US" sz="1900" kern="1200" noProof="0" dirty="0" smtClean="0"/>
            <a:t>indicators</a:t>
          </a:r>
          <a:r>
            <a:rPr lang="lv-LV" sz="1900" kern="1200" noProof="0" dirty="0" smtClean="0"/>
            <a:t> (</a:t>
          </a:r>
          <a:r>
            <a:rPr lang="lv-LV" sz="1900" i="1" kern="1200" noProof="0" dirty="0" err="1" smtClean="0"/>
            <a:t>outcomes</a:t>
          </a:r>
          <a:r>
            <a:rPr lang="lv-LV" sz="1900" kern="1200" noProof="0" dirty="0" smtClean="0"/>
            <a:t>)</a:t>
          </a:r>
          <a:endParaRPr lang="en-US" sz="1900" kern="1200" noProof="0" dirty="0"/>
        </a:p>
      </dsp:txBody>
      <dsp:txXfrm>
        <a:off x="1541409" y="2186768"/>
        <a:ext cx="6613574" cy="514533"/>
      </dsp:txXfrm>
    </dsp:sp>
    <dsp:sp modelId="{45FB6B56-83AB-460E-A244-D1663F2248C4}">
      <dsp:nvSpPr>
        <dsp:cNvPr id="0" name=""/>
        <dsp:cNvSpPr/>
      </dsp:nvSpPr>
      <dsp:spPr>
        <a:xfrm>
          <a:off x="1415035" y="2701302"/>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0CF97D5-37CB-48F1-88CE-4B28A24D9C82}">
      <dsp:nvSpPr>
        <dsp:cNvPr id="0" name=""/>
        <dsp:cNvSpPr/>
      </dsp:nvSpPr>
      <dsp:spPr>
        <a:xfrm>
          <a:off x="1541409" y="2727029"/>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Expected </a:t>
          </a:r>
          <a:r>
            <a:rPr lang="en-US" sz="1900" b="1" kern="1200" noProof="0" dirty="0" smtClean="0">
              <a:solidFill>
                <a:srgbClr val="C00000"/>
              </a:solidFill>
            </a:rPr>
            <a:t>operational performance </a:t>
          </a:r>
          <a:r>
            <a:rPr lang="en-US" sz="1900" kern="1200" noProof="0" dirty="0" smtClean="0"/>
            <a:t>indicators</a:t>
          </a:r>
          <a:r>
            <a:rPr lang="lv-LV" sz="1900" kern="1200" noProof="0" dirty="0" smtClean="0"/>
            <a:t> (</a:t>
          </a:r>
          <a:r>
            <a:rPr lang="lv-LV" sz="1900" i="1" kern="1200" noProof="0" dirty="0" err="1" smtClean="0"/>
            <a:t>outputs</a:t>
          </a:r>
          <a:r>
            <a:rPr lang="lv-LV" sz="1900" kern="1200" noProof="0" dirty="0" smtClean="0"/>
            <a:t>)</a:t>
          </a:r>
          <a:endParaRPr lang="en-US" sz="1900" kern="1200" noProof="0" dirty="0"/>
        </a:p>
      </dsp:txBody>
      <dsp:txXfrm>
        <a:off x="1541409" y="2727029"/>
        <a:ext cx="6613574" cy="514533"/>
      </dsp:txXfrm>
    </dsp:sp>
    <dsp:sp modelId="{F2D5A4AB-E611-4C25-8A95-97A208A914F3}">
      <dsp:nvSpPr>
        <dsp:cNvPr id="0" name=""/>
        <dsp:cNvSpPr/>
      </dsp:nvSpPr>
      <dsp:spPr>
        <a:xfrm>
          <a:off x="1415035" y="3241563"/>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C772CD6-B857-4DC2-9ED6-B9AB0049ED11}">
      <dsp:nvSpPr>
        <dsp:cNvPr id="0" name=""/>
        <dsp:cNvSpPr/>
      </dsp:nvSpPr>
      <dsp:spPr>
        <a:xfrm>
          <a:off x="1541409" y="3267289"/>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Required </a:t>
          </a:r>
          <a:r>
            <a:rPr lang="en-US" sz="1900" b="1" kern="1200" noProof="0" dirty="0" smtClean="0">
              <a:solidFill>
                <a:srgbClr val="C00000"/>
              </a:solidFill>
            </a:rPr>
            <a:t>f</a:t>
          </a:r>
          <a:r>
            <a:rPr lang="lv-LV" sz="1900" b="1" kern="1200" noProof="0" dirty="0" err="1" smtClean="0">
              <a:solidFill>
                <a:srgbClr val="C00000"/>
              </a:solidFill>
            </a:rPr>
            <a:t>unding</a:t>
          </a:r>
          <a:endParaRPr lang="en-US" sz="1900" b="1" kern="1200" noProof="0" dirty="0">
            <a:solidFill>
              <a:srgbClr val="C00000"/>
            </a:solidFill>
          </a:endParaRPr>
        </a:p>
      </dsp:txBody>
      <dsp:txXfrm>
        <a:off x="1541409" y="3267289"/>
        <a:ext cx="6613574" cy="514533"/>
      </dsp:txXfrm>
    </dsp:sp>
    <dsp:sp modelId="{04F5528C-05D1-4FBE-9404-71A79D3CCF96}">
      <dsp:nvSpPr>
        <dsp:cNvPr id="0" name=""/>
        <dsp:cNvSpPr/>
      </dsp:nvSpPr>
      <dsp:spPr>
        <a:xfrm>
          <a:off x="1415035" y="3781823"/>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4B7E862-27A0-46EF-B90D-422E296AFFE2}">
      <dsp:nvSpPr>
        <dsp:cNvPr id="0" name=""/>
        <dsp:cNvSpPr/>
      </dsp:nvSpPr>
      <dsp:spPr>
        <a:xfrm>
          <a:off x="1541409" y="3807550"/>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noProof="0" dirty="0" smtClean="0"/>
            <a:t>Available f</a:t>
          </a:r>
          <a:r>
            <a:rPr lang="lv-LV" sz="1900" kern="1200" noProof="0" dirty="0" err="1" smtClean="0"/>
            <a:t>unding</a:t>
          </a:r>
          <a:r>
            <a:rPr lang="en-GB" sz="1900" kern="1200" noProof="0" dirty="0" smtClean="0"/>
            <a:t> within ministries’ budget</a:t>
          </a:r>
          <a:endParaRPr lang="en-GB" sz="1900" kern="1200" noProof="0" dirty="0"/>
        </a:p>
      </dsp:txBody>
      <dsp:txXfrm>
        <a:off x="1541409" y="3807550"/>
        <a:ext cx="6613574" cy="514533"/>
      </dsp:txXfrm>
    </dsp:sp>
    <dsp:sp modelId="{64553A03-7418-4ECC-83F3-8F4B12D5E4DB}">
      <dsp:nvSpPr>
        <dsp:cNvPr id="0" name=""/>
        <dsp:cNvSpPr/>
      </dsp:nvSpPr>
      <dsp:spPr>
        <a:xfrm>
          <a:off x="1415035" y="4322084"/>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86CBE65-2F5A-48A0-97B7-E3F23A0D97EB}">
      <dsp:nvSpPr>
        <dsp:cNvPr id="0" name=""/>
        <dsp:cNvSpPr/>
      </dsp:nvSpPr>
      <dsp:spPr>
        <a:xfrm>
          <a:off x="1541409" y="4347810"/>
          <a:ext cx="6613574" cy="51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Other important information</a:t>
          </a:r>
          <a:endParaRPr lang="en-US" sz="1900" kern="1200" noProof="0" dirty="0"/>
        </a:p>
      </dsp:txBody>
      <dsp:txXfrm>
        <a:off x="1541409" y="4347810"/>
        <a:ext cx="6613574" cy="514533"/>
      </dsp:txXfrm>
    </dsp:sp>
    <dsp:sp modelId="{409C6623-A680-449D-84CD-9A6C5556A644}">
      <dsp:nvSpPr>
        <dsp:cNvPr id="0" name=""/>
        <dsp:cNvSpPr/>
      </dsp:nvSpPr>
      <dsp:spPr>
        <a:xfrm>
          <a:off x="1415035" y="4862344"/>
          <a:ext cx="67399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D16DB-BC2E-4957-9DC0-7FE9DF850FD4}">
      <dsp:nvSpPr>
        <dsp:cNvPr id="0" name=""/>
        <dsp:cNvSpPr/>
      </dsp:nvSpPr>
      <dsp:spPr>
        <a:xfrm>
          <a:off x="5436593" y="2952675"/>
          <a:ext cx="2960466" cy="15205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04164"/>
              <a:satOff val="-2928"/>
              <a:lumOff val="17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114300" lvl="1" indent="-114300" algn="l" defTabSz="577850">
            <a:lnSpc>
              <a:spcPct val="90000"/>
            </a:lnSpc>
            <a:spcBef>
              <a:spcPct val="0"/>
            </a:spcBef>
            <a:spcAft>
              <a:spcPct val="15000"/>
            </a:spcAft>
            <a:buChar char="••"/>
          </a:pPr>
          <a:r>
            <a:rPr lang="en-US" sz="1300" kern="1200" noProof="0" dirty="0" smtClean="0"/>
            <a:t>Specific &amp; measurable objectives</a:t>
          </a:r>
          <a:endParaRPr lang="en-US" sz="1300" kern="1200" noProof="0" dirty="0"/>
        </a:p>
        <a:p>
          <a:pPr marL="114300" lvl="1" indent="-114300" algn="l" defTabSz="577850">
            <a:lnSpc>
              <a:spcPct val="90000"/>
            </a:lnSpc>
            <a:spcBef>
              <a:spcPct val="0"/>
            </a:spcBef>
            <a:spcAft>
              <a:spcPct val="15000"/>
            </a:spcAft>
            <a:buChar char="••"/>
          </a:pPr>
          <a:r>
            <a:rPr lang="en-US" sz="1300" kern="1200" noProof="0" dirty="0" smtClean="0"/>
            <a:t>Estimated effects on policy outcomes </a:t>
          </a:r>
          <a:r>
            <a:rPr lang="lv-LV" sz="1300" kern="1200" noProof="0" dirty="0" smtClean="0"/>
            <a:t>&amp; </a:t>
          </a:r>
          <a:r>
            <a:rPr lang="en-US" sz="1300" kern="1200" noProof="0" dirty="0" smtClean="0"/>
            <a:t>expected outputs</a:t>
          </a:r>
          <a:endParaRPr lang="en-US" sz="1300" kern="1200" noProof="0" dirty="0"/>
        </a:p>
        <a:p>
          <a:pPr marL="114300" lvl="1" indent="-114300" algn="l" defTabSz="577850">
            <a:lnSpc>
              <a:spcPct val="90000"/>
            </a:lnSpc>
            <a:spcBef>
              <a:spcPct val="0"/>
            </a:spcBef>
            <a:spcAft>
              <a:spcPct val="15000"/>
            </a:spcAft>
            <a:buChar char="••"/>
          </a:pPr>
          <a:r>
            <a:rPr lang="en-US" sz="1300" kern="1200" noProof="0" dirty="0" smtClean="0">
              <a:solidFill>
                <a:srgbClr val="00B050"/>
              </a:solidFill>
            </a:rPr>
            <a:t>Framework revised in 2017</a:t>
          </a:r>
          <a:endParaRPr lang="en-US" sz="1300" kern="1200" noProof="0" dirty="0">
            <a:solidFill>
              <a:srgbClr val="00B050"/>
            </a:solidFill>
          </a:endParaRPr>
        </a:p>
      </dsp:txBody>
      <dsp:txXfrm>
        <a:off x="6358135" y="3366217"/>
        <a:ext cx="2005522" cy="1073615"/>
      </dsp:txXfrm>
    </dsp:sp>
    <dsp:sp modelId="{62E5403C-8283-4968-A217-0C2807FB6592}">
      <dsp:nvSpPr>
        <dsp:cNvPr id="0" name=""/>
        <dsp:cNvSpPr/>
      </dsp:nvSpPr>
      <dsp:spPr>
        <a:xfrm>
          <a:off x="32949" y="2880672"/>
          <a:ext cx="3016814" cy="159014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114300" lvl="1" indent="-114300" algn="l" defTabSz="577850">
            <a:lnSpc>
              <a:spcPct val="90000"/>
            </a:lnSpc>
            <a:spcBef>
              <a:spcPct val="0"/>
            </a:spcBef>
            <a:spcAft>
              <a:spcPct val="15000"/>
            </a:spcAft>
            <a:buChar char="••"/>
          </a:pPr>
          <a:r>
            <a:rPr lang="en-US" sz="1300" b="1" kern="1200" noProof="0" dirty="0" smtClean="0">
              <a:solidFill>
                <a:srgbClr val="C00000"/>
              </a:solidFill>
            </a:rPr>
            <a:t>Policy and resource management scorecards</a:t>
          </a:r>
          <a:r>
            <a:rPr lang="en-US" sz="1300" kern="1200" noProof="0" dirty="0" smtClean="0">
              <a:solidFill>
                <a:schemeClr val="tx1"/>
              </a:solidFill>
            </a:rPr>
            <a:t> –</a:t>
          </a:r>
          <a:r>
            <a:rPr lang="en-US" sz="1300" kern="1200" noProof="0" dirty="0" smtClean="0">
              <a:solidFill>
                <a:srgbClr val="00B050"/>
              </a:solidFill>
            </a:rPr>
            <a:t> as of 2016</a:t>
          </a:r>
          <a:endParaRPr lang="en-US" sz="1300" kern="1200" noProof="0" dirty="0">
            <a:solidFill>
              <a:srgbClr val="00B050"/>
            </a:solidFill>
          </a:endParaRPr>
        </a:p>
        <a:p>
          <a:pPr marL="114300" lvl="1" indent="-114300" algn="l" defTabSz="577850">
            <a:lnSpc>
              <a:spcPct val="90000"/>
            </a:lnSpc>
            <a:spcBef>
              <a:spcPct val="0"/>
            </a:spcBef>
            <a:spcAft>
              <a:spcPct val="15000"/>
            </a:spcAft>
            <a:buChar char="••"/>
          </a:pPr>
          <a:r>
            <a:rPr lang="en-US" sz="1300" kern="1200" noProof="0" dirty="0" smtClean="0"/>
            <a:t>Shifting performance analytics from budget programs to policy areas</a:t>
          </a:r>
          <a:r>
            <a:rPr lang="en-US" sz="1300" kern="1200" noProof="0" dirty="0" smtClean="0">
              <a:solidFill>
                <a:schemeClr val="tx1"/>
              </a:solidFill>
            </a:rPr>
            <a:t>–</a:t>
          </a:r>
          <a:r>
            <a:rPr lang="en-US" sz="1300" kern="1200" noProof="0" dirty="0" smtClean="0">
              <a:solidFill>
                <a:srgbClr val="00B050"/>
              </a:solidFill>
            </a:rPr>
            <a:t> as of 2016</a:t>
          </a:r>
          <a:endParaRPr lang="en-US" sz="1300" kern="1200" noProof="0" dirty="0"/>
        </a:p>
      </dsp:txBody>
      <dsp:txXfrm>
        <a:off x="67879" y="3313139"/>
        <a:ext cx="2041909" cy="1122750"/>
      </dsp:txXfrm>
    </dsp:sp>
    <dsp:sp modelId="{B1E6826A-A78F-4DB4-88BC-E1021C6BAC71}">
      <dsp:nvSpPr>
        <dsp:cNvPr id="0" name=""/>
        <dsp:cNvSpPr/>
      </dsp:nvSpPr>
      <dsp:spPr>
        <a:xfrm>
          <a:off x="5465022" y="144367"/>
          <a:ext cx="2970254" cy="158615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02082"/>
              <a:satOff val="-1464"/>
              <a:lumOff val="8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noProof="0" dirty="0" smtClean="0"/>
            <a:t>Previous spending measures – actual outputs, outcomes &amp; costs VS planned –</a:t>
          </a:r>
          <a:r>
            <a:rPr lang="en-US" sz="1300" kern="1200" noProof="0" dirty="0" smtClean="0">
              <a:solidFill>
                <a:srgbClr val="00B050"/>
              </a:solidFill>
            </a:rPr>
            <a:t> as of 2016</a:t>
          </a:r>
          <a:endParaRPr lang="en-US" sz="1300" kern="1200" noProof="0" dirty="0">
            <a:solidFill>
              <a:srgbClr val="00B050"/>
            </a:solidFill>
          </a:endParaRPr>
        </a:p>
        <a:p>
          <a:pPr marL="114300" lvl="1" indent="-114300" algn="l" defTabSz="577850">
            <a:lnSpc>
              <a:spcPct val="90000"/>
            </a:lnSpc>
            <a:spcBef>
              <a:spcPct val="0"/>
            </a:spcBef>
            <a:spcAft>
              <a:spcPct val="15000"/>
            </a:spcAft>
            <a:buChar char="••"/>
          </a:pPr>
          <a:r>
            <a:rPr lang="en-US" sz="1300" kern="1200" noProof="0" dirty="0" smtClean="0"/>
            <a:t>Relevance &amp; topicality of historical spending measures– </a:t>
          </a:r>
          <a:r>
            <a:rPr lang="en-US" sz="1300" kern="1200" noProof="0" dirty="0" smtClean="0">
              <a:solidFill>
                <a:srgbClr val="00B050"/>
              </a:solidFill>
            </a:rPr>
            <a:t>as of 2017</a:t>
          </a:r>
          <a:endParaRPr lang="en-US" sz="1300" kern="1200" noProof="0" dirty="0">
            <a:solidFill>
              <a:srgbClr val="00B050"/>
            </a:solidFill>
          </a:endParaRPr>
        </a:p>
      </dsp:txBody>
      <dsp:txXfrm>
        <a:off x="6390941" y="179210"/>
        <a:ext cx="2009491" cy="1119927"/>
      </dsp:txXfrm>
    </dsp:sp>
    <dsp:sp modelId="{7249A72F-DC84-4E8B-8528-A4AF44299089}">
      <dsp:nvSpPr>
        <dsp:cNvPr id="0" name=""/>
        <dsp:cNvSpPr/>
      </dsp:nvSpPr>
      <dsp:spPr>
        <a:xfrm>
          <a:off x="0" y="144367"/>
          <a:ext cx="3216000" cy="179933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noProof="0" dirty="0" smtClean="0"/>
            <a:t>Intensive public communication, emphasis on visualizations</a:t>
          </a:r>
          <a:endParaRPr lang="en-US" sz="1300" kern="1200" noProof="0" dirty="0"/>
        </a:p>
        <a:p>
          <a:pPr marL="114300" lvl="1" indent="-114300" algn="l" defTabSz="577850">
            <a:lnSpc>
              <a:spcPct val="90000"/>
            </a:lnSpc>
            <a:spcBef>
              <a:spcPct val="0"/>
            </a:spcBef>
            <a:spcAft>
              <a:spcPct val="15000"/>
            </a:spcAft>
            <a:buChar char="••"/>
          </a:pPr>
          <a:r>
            <a:rPr lang="en-US" sz="1300" kern="1200" noProof="0" dirty="0" smtClean="0">
              <a:solidFill>
                <a:schemeClr val="tx1"/>
              </a:solidFill>
            </a:rPr>
            <a:t>Interactive budget – </a:t>
          </a:r>
          <a:r>
            <a:rPr lang="en-US" sz="1300" kern="1200" noProof="0" dirty="0" smtClean="0">
              <a:solidFill>
                <a:srgbClr val="00B050"/>
              </a:solidFill>
            </a:rPr>
            <a:t>as of 2017</a:t>
          </a:r>
          <a:endParaRPr lang="en-US" sz="1300" kern="1200" noProof="0" dirty="0">
            <a:solidFill>
              <a:srgbClr val="00B050"/>
            </a:solidFill>
          </a:endParaRPr>
        </a:p>
        <a:p>
          <a:pPr marL="114300" lvl="1" indent="-114300" algn="l" defTabSz="577850">
            <a:lnSpc>
              <a:spcPct val="90000"/>
            </a:lnSpc>
            <a:spcBef>
              <a:spcPct val="0"/>
            </a:spcBef>
            <a:spcAft>
              <a:spcPct val="15000"/>
            </a:spcAft>
            <a:buChar char="••"/>
          </a:pPr>
          <a:r>
            <a:rPr lang="en-US" sz="1300" kern="1200" noProof="0" dirty="0" smtClean="0"/>
            <a:t>Easy-to-understand info graphs about spending and public benefits (outcomes &amp; outputs</a:t>
          </a:r>
          <a:r>
            <a:rPr lang="lv-LV" sz="1300" kern="1200" noProof="0" dirty="0" smtClean="0"/>
            <a:t> – </a:t>
          </a:r>
          <a:r>
            <a:rPr lang="en-US" sz="1300" kern="1200" noProof="0" dirty="0" smtClean="0">
              <a:solidFill>
                <a:srgbClr val="00B050"/>
              </a:solidFill>
            </a:rPr>
            <a:t>as of 201</a:t>
          </a:r>
          <a:r>
            <a:rPr lang="lv-LV" sz="1300" kern="1200" noProof="0" dirty="0" smtClean="0">
              <a:solidFill>
                <a:srgbClr val="00B050"/>
              </a:solidFill>
            </a:rPr>
            <a:t>6</a:t>
          </a:r>
          <a:r>
            <a:rPr lang="en-US" sz="1300" kern="1200" noProof="0" dirty="0" smtClean="0"/>
            <a:t>) </a:t>
          </a:r>
          <a:endParaRPr lang="en-US" sz="1300" kern="1200" noProof="0" dirty="0"/>
        </a:p>
      </dsp:txBody>
      <dsp:txXfrm>
        <a:off x="39526" y="183893"/>
        <a:ext cx="2172148" cy="1270449"/>
      </dsp:txXfrm>
    </dsp:sp>
    <dsp:sp modelId="{B8DAD4A5-2D3B-4B8A-9410-B593F2E9F73E}">
      <dsp:nvSpPr>
        <dsp:cNvPr id="0" name=""/>
        <dsp:cNvSpPr/>
      </dsp:nvSpPr>
      <dsp:spPr>
        <a:xfrm>
          <a:off x="2039585" y="306394"/>
          <a:ext cx="2128888" cy="2128888"/>
        </a:xfrm>
        <a:prstGeom prst="pieWedg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noProof="0" dirty="0" smtClean="0"/>
            <a:t>After Parliamentary Adoption</a:t>
          </a:r>
          <a:endParaRPr lang="en-US" sz="1900" kern="1200" noProof="0" dirty="0"/>
        </a:p>
      </dsp:txBody>
      <dsp:txXfrm>
        <a:off x="2663122" y="929931"/>
        <a:ext cx="1505351" cy="1505351"/>
      </dsp:txXfrm>
    </dsp:sp>
    <dsp:sp modelId="{20D67C52-1A5E-4ECD-ADD5-64CA35175FE0}">
      <dsp:nvSpPr>
        <dsp:cNvPr id="0" name=""/>
        <dsp:cNvSpPr/>
      </dsp:nvSpPr>
      <dsp:spPr>
        <a:xfrm rot="5400000">
          <a:off x="4266806" y="306394"/>
          <a:ext cx="2128888" cy="2128888"/>
        </a:xfrm>
        <a:prstGeom prst="pieWedg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noProof="0" dirty="0" smtClean="0"/>
            <a:t>Annual Spending Reviews</a:t>
          </a:r>
          <a:endParaRPr lang="en-US" sz="1900" kern="1200" noProof="0" dirty="0"/>
        </a:p>
      </dsp:txBody>
      <dsp:txXfrm rot="-5400000">
        <a:off x="4266806" y="929931"/>
        <a:ext cx="1505351" cy="1505351"/>
      </dsp:txXfrm>
    </dsp:sp>
    <dsp:sp modelId="{3744E0D8-DD52-4000-A0FB-E9AD6C14DF27}">
      <dsp:nvSpPr>
        <dsp:cNvPr id="0" name=""/>
        <dsp:cNvSpPr/>
      </dsp:nvSpPr>
      <dsp:spPr>
        <a:xfrm rot="10800000">
          <a:off x="4266806" y="2533615"/>
          <a:ext cx="2128888" cy="2128888"/>
        </a:xfrm>
        <a:prstGeom prst="pieWedg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noProof="0" dirty="0" smtClean="0"/>
            <a:t>New Spending Measures &amp; Initiatives</a:t>
          </a:r>
          <a:endParaRPr lang="en-US" sz="1900" kern="1200" noProof="0" dirty="0"/>
        </a:p>
      </dsp:txBody>
      <dsp:txXfrm rot="10800000">
        <a:off x="4266806" y="2533615"/>
        <a:ext cx="1505351" cy="1505351"/>
      </dsp:txXfrm>
    </dsp:sp>
    <dsp:sp modelId="{E51524AB-7E85-40C0-BE6C-E724C7153CDC}">
      <dsp:nvSpPr>
        <dsp:cNvPr id="0" name=""/>
        <dsp:cNvSpPr/>
      </dsp:nvSpPr>
      <dsp:spPr>
        <a:xfrm rot="16200000">
          <a:off x="2039585" y="2533615"/>
          <a:ext cx="2128888" cy="2128888"/>
        </a:xfrm>
        <a:prstGeom prst="pieWedg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noProof="0" dirty="0" smtClean="0"/>
            <a:t>Budgetary Requests &amp; Parliament</a:t>
          </a:r>
          <a:endParaRPr lang="en-US" sz="1900" kern="1200" noProof="0" dirty="0"/>
        </a:p>
      </dsp:txBody>
      <dsp:txXfrm rot="5400000">
        <a:off x="2663122" y="2533615"/>
        <a:ext cx="1505351" cy="1505351"/>
      </dsp:txXfrm>
    </dsp:sp>
    <dsp:sp modelId="{8D3D9CF2-F274-4ADE-A6A2-A502EE0C31F8}">
      <dsp:nvSpPr>
        <dsp:cNvPr id="0" name=""/>
        <dsp:cNvSpPr/>
      </dsp:nvSpPr>
      <dsp:spPr>
        <a:xfrm>
          <a:off x="3850123" y="2041955"/>
          <a:ext cx="735032" cy="639158"/>
        </a:xfrm>
        <a:prstGeom prst="circular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2DAE1-A4B6-4E94-97E3-28CEB478F4EE}">
      <dsp:nvSpPr>
        <dsp:cNvPr id="0" name=""/>
        <dsp:cNvSpPr/>
      </dsp:nvSpPr>
      <dsp:spPr>
        <a:xfrm rot="10800000">
          <a:off x="3850123" y="2287785"/>
          <a:ext cx="735032" cy="639158"/>
        </a:xfrm>
        <a:prstGeom prst="circular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060A2-C796-4BE3-8530-A5BD13604B4B}">
      <dsp:nvSpPr>
        <dsp:cNvPr id="0" name=""/>
        <dsp:cNvSpPr/>
      </dsp:nvSpPr>
      <dsp:spPr>
        <a:xfrm>
          <a:off x="2745" y="4198"/>
          <a:ext cx="2676672" cy="892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b="1" kern="1200" noProof="0" dirty="0" smtClean="0">
              <a:solidFill>
                <a:schemeClr val="tx1"/>
              </a:solidFill>
            </a:rPr>
            <a:t>Law (text)</a:t>
          </a:r>
          <a:endParaRPr lang="en-US" sz="3000" kern="1200" dirty="0"/>
        </a:p>
      </dsp:txBody>
      <dsp:txXfrm>
        <a:off x="2745" y="4198"/>
        <a:ext cx="2676672" cy="892800"/>
      </dsp:txXfrm>
    </dsp:sp>
    <dsp:sp modelId="{60756658-9CD9-43CD-9447-814A072A08B3}">
      <dsp:nvSpPr>
        <dsp:cNvPr id="0" name=""/>
        <dsp:cNvSpPr/>
      </dsp:nvSpPr>
      <dsp:spPr>
        <a:xfrm>
          <a:off x="2745" y="896998"/>
          <a:ext cx="2676672" cy="434516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lv-LV" sz="1500" b="1" kern="1200" dirty="0" smtClean="0">
              <a:solidFill>
                <a:srgbClr val="FF0000"/>
              </a:solidFill>
            </a:rPr>
            <a:t>A</a:t>
          </a:r>
          <a:r>
            <a:rPr lang="en-US" sz="1500" b="1" kern="1200" dirty="0" err="1" smtClean="0">
              <a:solidFill>
                <a:srgbClr val="FF0000"/>
              </a:solidFill>
            </a:rPr>
            <a:t>pprox</a:t>
          </a:r>
          <a:r>
            <a:rPr lang="en-US" sz="1500" b="1" kern="1200" dirty="0" smtClean="0">
              <a:solidFill>
                <a:srgbClr val="FF0000"/>
              </a:solidFill>
            </a:rPr>
            <a:t>. </a:t>
          </a:r>
          <a:r>
            <a:rPr lang="lv-LV" sz="1500" b="1" kern="1200" dirty="0" smtClean="0">
              <a:solidFill>
                <a:srgbClr val="FF0000"/>
              </a:solidFill>
            </a:rPr>
            <a:t>17</a:t>
          </a:r>
          <a:r>
            <a:rPr lang="en-US" sz="1500" b="1" kern="1200" dirty="0" smtClean="0">
              <a:solidFill>
                <a:srgbClr val="FF0000"/>
              </a:solidFill>
            </a:rPr>
            <a:t> pages,</a:t>
          </a:r>
          <a:r>
            <a:rPr lang="lv-LV" sz="1500" b="1" kern="1200" dirty="0" smtClean="0">
              <a:solidFill>
                <a:srgbClr val="FF0000"/>
              </a:solidFill>
            </a:rPr>
            <a:t>69</a:t>
          </a:r>
          <a:r>
            <a:rPr lang="en-US" sz="1500" b="1" kern="1200" dirty="0" smtClean="0">
              <a:solidFill>
                <a:srgbClr val="FF0000"/>
              </a:solidFill>
            </a:rPr>
            <a:t> Articles</a:t>
          </a:r>
          <a:endParaRPr lang="en-US" sz="1500" b="1" kern="1200" dirty="0">
            <a:solidFill>
              <a:srgbClr val="FF0000"/>
            </a:solidFill>
          </a:endParaRPr>
        </a:p>
        <a:p>
          <a:pPr marL="114300" lvl="1" indent="-114300" algn="ctr" defTabSz="666750">
            <a:lnSpc>
              <a:spcPct val="90000"/>
            </a:lnSpc>
            <a:spcBef>
              <a:spcPct val="0"/>
            </a:spcBef>
            <a:spcAft>
              <a:spcPct val="15000"/>
            </a:spcAft>
            <a:buChar char="••"/>
          </a:pPr>
          <a:endParaRPr lang="en-US" sz="1500" b="1" kern="1200" dirty="0">
            <a:solidFill>
              <a:srgbClr val="FF0000"/>
            </a:solidFill>
          </a:endParaRPr>
        </a:p>
        <a:p>
          <a:pPr marL="114300" lvl="1" indent="-114300" algn="l" defTabSz="666750">
            <a:lnSpc>
              <a:spcPct val="90000"/>
            </a:lnSpc>
            <a:spcBef>
              <a:spcPct val="0"/>
            </a:spcBef>
            <a:spcAft>
              <a:spcPts val="600"/>
            </a:spcAft>
            <a:buChar char="••"/>
          </a:pPr>
          <a:r>
            <a:rPr lang="en-US" sz="1500" kern="1200" dirty="0" smtClean="0"/>
            <a:t>Budget financial </a:t>
          </a:r>
          <a:r>
            <a:rPr lang="en-US" sz="1500" b="1" kern="1200" dirty="0" smtClean="0"/>
            <a:t>balance</a:t>
          </a:r>
          <a:r>
            <a:rPr lang="en-US" sz="1500" kern="1200" dirty="0" smtClean="0"/>
            <a:t> and the maximum permissible amount of the national </a:t>
          </a:r>
          <a:r>
            <a:rPr lang="en-US" sz="1500" b="1" kern="1200" dirty="0" smtClean="0"/>
            <a:t>debt</a:t>
          </a:r>
          <a:endParaRPr lang="en-US" sz="1500" kern="1200" dirty="0"/>
        </a:p>
        <a:p>
          <a:pPr marL="114300" lvl="1" indent="-114300" algn="l" defTabSz="666750">
            <a:lnSpc>
              <a:spcPct val="90000"/>
            </a:lnSpc>
            <a:spcBef>
              <a:spcPct val="0"/>
            </a:spcBef>
            <a:spcAft>
              <a:spcPts val="600"/>
            </a:spcAft>
            <a:buChar char="••"/>
          </a:pPr>
          <a:r>
            <a:rPr lang="en-US" sz="1500" b="1" kern="1200" dirty="0" smtClean="0"/>
            <a:t>GDP</a:t>
          </a:r>
          <a:r>
            <a:rPr lang="en-US" sz="1500" kern="1200" dirty="0" smtClean="0"/>
            <a:t> forecasts</a:t>
          </a:r>
          <a:endParaRPr lang="en-US" sz="1500" kern="1200" dirty="0"/>
        </a:p>
        <a:p>
          <a:pPr marL="114300" lvl="1" indent="-114300" algn="l" defTabSz="666750">
            <a:lnSpc>
              <a:spcPct val="90000"/>
            </a:lnSpc>
            <a:spcBef>
              <a:spcPct val="0"/>
            </a:spcBef>
            <a:spcAft>
              <a:spcPts val="600"/>
            </a:spcAft>
            <a:buChar char="••"/>
          </a:pPr>
          <a:r>
            <a:rPr lang="en-US" sz="1500" kern="1200" dirty="0" smtClean="0"/>
            <a:t>Provisions to be attached to all or individual </a:t>
          </a:r>
          <a:r>
            <a:rPr lang="en-US" sz="1500" b="1" kern="1200" dirty="0" smtClean="0"/>
            <a:t>appropriations</a:t>
          </a:r>
          <a:endParaRPr lang="en-US" sz="1500" b="1" kern="1200" dirty="0"/>
        </a:p>
        <a:p>
          <a:pPr marL="114300" lvl="1" indent="-114300" algn="l" defTabSz="666750">
            <a:lnSpc>
              <a:spcPct val="90000"/>
            </a:lnSpc>
            <a:spcBef>
              <a:spcPct val="0"/>
            </a:spcBef>
            <a:spcAft>
              <a:spcPts val="600"/>
            </a:spcAft>
            <a:buChar char="••"/>
          </a:pPr>
          <a:r>
            <a:rPr lang="en-US" sz="1500" b="1" kern="1200" dirty="0" smtClean="0"/>
            <a:t>Specific rights and duties </a:t>
          </a:r>
          <a:r>
            <a:rPr lang="en-US" sz="1500" kern="1200" dirty="0" smtClean="0"/>
            <a:t>for particular budget institutions</a:t>
          </a:r>
          <a:endParaRPr lang="en-US" sz="1500" kern="1200" dirty="0"/>
        </a:p>
        <a:p>
          <a:pPr marL="114300" lvl="1" indent="-114300" algn="l" defTabSz="666750">
            <a:lnSpc>
              <a:spcPct val="90000"/>
            </a:lnSpc>
            <a:spcBef>
              <a:spcPct val="0"/>
            </a:spcBef>
            <a:spcAft>
              <a:spcPts val="600"/>
            </a:spcAft>
            <a:buChar char="••"/>
          </a:pPr>
          <a:r>
            <a:rPr lang="en-US" sz="1500" kern="1200" dirty="0" smtClean="0"/>
            <a:t>Provisions for </a:t>
          </a:r>
          <a:r>
            <a:rPr lang="en-US" sz="1500" b="1" kern="1200" dirty="0" smtClean="0"/>
            <a:t>social insurance budget </a:t>
          </a:r>
          <a:r>
            <a:rPr lang="en-US" sz="1500" kern="1200" dirty="0" smtClean="0"/>
            <a:t>revenue distributions</a:t>
          </a:r>
          <a:endParaRPr lang="en-US" sz="1500" kern="1200" dirty="0"/>
        </a:p>
        <a:p>
          <a:pPr marL="114300" lvl="1" indent="-114300" algn="l" defTabSz="666750">
            <a:lnSpc>
              <a:spcPct val="90000"/>
            </a:lnSpc>
            <a:spcBef>
              <a:spcPct val="0"/>
            </a:spcBef>
            <a:spcAft>
              <a:spcPts val="600"/>
            </a:spcAft>
            <a:buChar char="••"/>
          </a:pPr>
          <a:r>
            <a:rPr lang="en-US" sz="1500" b="1" kern="1200" dirty="0" smtClean="0"/>
            <a:t>Other</a:t>
          </a:r>
          <a:r>
            <a:rPr lang="en-US" sz="1500" kern="1200" dirty="0" smtClean="0"/>
            <a:t> specific regulations for particular year</a:t>
          </a:r>
          <a:endParaRPr lang="en-US" sz="1500" kern="1200" dirty="0"/>
        </a:p>
      </dsp:txBody>
      <dsp:txXfrm>
        <a:off x="2745" y="896998"/>
        <a:ext cx="2676672" cy="4345163"/>
      </dsp:txXfrm>
    </dsp:sp>
    <dsp:sp modelId="{18903557-6141-41A3-9123-2BA27A6BFB35}">
      <dsp:nvSpPr>
        <dsp:cNvPr id="0" name=""/>
        <dsp:cNvSpPr/>
      </dsp:nvSpPr>
      <dsp:spPr>
        <a:xfrm>
          <a:off x="3068659" y="54833"/>
          <a:ext cx="2676672" cy="89196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noProof="0" dirty="0" smtClean="0">
              <a:solidFill>
                <a:schemeClr val="tx1"/>
              </a:solidFill>
            </a:rPr>
            <a:t>Law (Annexes)</a:t>
          </a:r>
          <a:endParaRPr lang="en-US" sz="2400" kern="1200" dirty="0"/>
        </a:p>
      </dsp:txBody>
      <dsp:txXfrm>
        <a:off x="3068659" y="54833"/>
        <a:ext cx="2676672" cy="891960"/>
      </dsp:txXfrm>
    </dsp:sp>
    <dsp:sp modelId="{74FE7BCE-B64F-49F5-A4BF-A396B60E9A88}">
      <dsp:nvSpPr>
        <dsp:cNvPr id="0" name=""/>
        <dsp:cNvSpPr/>
      </dsp:nvSpPr>
      <dsp:spPr>
        <a:xfrm>
          <a:off x="3054151" y="896369"/>
          <a:ext cx="2676672" cy="4345163"/>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lv-LV" sz="1500" b="1" kern="1200" dirty="0" smtClean="0">
              <a:solidFill>
                <a:srgbClr val="FF0000"/>
              </a:solidFill>
            </a:rPr>
            <a:t>14</a:t>
          </a:r>
          <a:r>
            <a:rPr lang="en-US" sz="1500" b="1" kern="1200" dirty="0" smtClean="0">
              <a:solidFill>
                <a:srgbClr val="FF0000"/>
              </a:solidFill>
            </a:rPr>
            <a:t> annexes, approx. </a:t>
          </a:r>
          <a:r>
            <a:rPr lang="lv-LV" sz="1500" b="1" kern="1200" dirty="0" smtClean="0">
              <a:solidFill>
                <a:srgbClr val="FF0000"/>
              </a:solidFill>
            </a:rPr>
            <a:t>362</a:t>
          </a:r>
          <a:r>
            <a:rPr lang="en-US" sz="1500" b="1" kern="1200" dirty="0" smtClean="0">
              <a:solidFill>
                <a:srgbClr val="FF0000"/>
              </a:solidFill>
            </a:rPr>
            <a:t> pages, 5</a:t>
          </a:r>
          <a:r>
            <a:rPr lang="lv-LV" sz="1500" b="1" kern="1200" dirty="0" smtClean="0">
              <a:solidFill>
                <a:srgbClr val="FF0000"/>
              </a:solidFill>
            </a:rPr>
            <a:t>26</a:t>
          </a:r>
          <a:r>
            <a:rPr lang="en-US" sz="1500" b="1" kern="1200" dirty="0" smtClean="0">
              <a:solidFill>
                <a:srgbClr val="FF0000"/>
              </a:solidFill>
            </a:rPr>
            <a:t> budget programs</a:t>
          </a:r>
          <a:endParaRPr lang="en-US" sz="1500" b="1" kern="1200" dirty="0">
            <a:solidFill>
              <a:srgbClr val="FF0000"/>
            </a:solidFill>
          </a:endParaRPr>
        </a:p>
        <a:p>
          <a:pPr marL="114300" lvl="1" indent="-114300" algn="ctr" defTabSz="666750">
            <a:lnSpc>
              <a:spcPct val="90000"/>
            </a:lnSpc>
            <a:spcBef>
              <a:spcPct val="0"/>
            </a:spcBef>
            <a:spcAft>
              <a:spcPct val="15000"/>
            </a:spcAft>
            <a:buChar char="••"/>
          </a:pPr>
          <a:endParaRPr lang="en-US" sz="1500" b="1" kern="1200" dirty="0">
            <a:solidFill>
              <a:srgbClr val="FF0000"/>
            </a:solidFill>
          </a:endParaRPr>
        </a:p>
        <a:p>
          <a:pPr marL="114300" lvl="1" indent="-114300" algn="l" defTabSz="666750">
            <a:lnSpc>
              <a:spcPct val="90000"/>
            </a:lnSpc>
            <a:spcBef>
              <a:spcPct val="0"/>
            </a:spcBef>
            <a:spcAft>
              <a:spcPts val="600"/>
            </a:spcAft>
            <a:buChar char="••"/>
          </a:pPr>
          <a:r>
            <a:rPr lang="en-US" sz="1500" kern="1200" dirty="0" smtClean="0"/>
            <a:t>Summary of tax and non-tax </a:t>
          </a:r>
          <a:r>
            <a:rPr lang="en-US" sz="1500" b="1" kern="1200" dirty="0" smtClean="0"/>
            <a:t>revenue</a:t>
          </a:r>
          <a:r>
            <a:rPr lang="en-US" sz="1500" kern="1200" dirty="0" smtClean="0"/>
            <a:t> and </a:t>
          </a:r>
          <a:r>
            <a:rPr lang="en-US" sz="1500" b="1" kern="1200" dirty="0" smtClean="0"/>
            <a:t>expenditure</a:t>
          </a:r>
          <a:endParaRPr lang="en-US" sz="1500" b="1" kern="1200" dirty="0"/>
        </a:p>
        <a:p>
          <a:pPr marL="114300" lvl="1" indent="-114300" algn="l" defTabSz="666750">
            <a:lnSpc>
              <a:spcPct val="90000"/>
            </a:lnSpc>
            <a:spcBef>
              <a:spcPct val="0"/>
            </a:spcBef>
            <a:spcAft>
              <a:spcPts val="600"/>
            </a:spcAft>
            <a:buChar char="••"/>
          </a:pPr>
          <a:r>
            <a:rPr lang="en-US" sz="1500" kern="1200" dirty="0" smtClean="0">
              <a:solidFill>
                <a:schemeClr val="tx1"/>
              </a:solidFill>
            </a:rPr>
            <a:t>Expenditures </a:t>
          </a:r>
          <a:r>
            <a:rPr lang="en-US" sz="1500" b="1" kern="1200" dirty="0" smtClean="0">
              <a:solidFill>
                <a:schemeClr val="tx1"/>
              </a:solidFill>
            </a:rPr>
            <a:t>(appropriations)</a:t>
          </a:r>
          <a:r>
            <a:rPr lang="en-US" sz="1500" kern="1200" dirty="0" smtClean="0">
              <a:solidFill>
                <a:schemeClr val="tx1"/>
              </a:solidFill>
            </a:rPr>
            <a:t> detailed by budget programs and economic classification codes</a:t>
          </a:r>
          <a:endParaRPr lang="en-US" sz="1500" kern="1200" dirty="0">
            <a:solidFill>
              <a:schemeClr val="tx1"/>
            </a:solidFill>
          </a:endParaRPr>
        </a:p>
        <a:p>
          <a:pPr marL="114300" lvl="1" indent="-114300" algn="l" defTabSz="666750">
            <a:lnSpc>
              <a:spcPct val="90000"/>
            </a:lnSpc>
            <a:spcBef>
              <a:spcPct val="0"/>
            </a:spcBef>
            <a:spcAft>
              <a:spcPts val="600"/>
            </a:spcAft>
            <a:buChar char="••"/>
          </a:pPr>
          <a:r>
            <a:rPr lang="en-US" sz="1500" kern="1200" dirty="0" smtClean="0"/>
            <a:t>Dotation to </a:t>
          </a:r>
          <a:r>
            <a:rPr lang="en-US" sz="1500" b="1" kern="1200" dirty="0" smtClean="0"/>
            <a:t>local municipalities</a:t>
          </a:r>
          <a:endParaRPr lang="en-US" sz="1500" b="1" kern="1200" dirty="0"/>
        </a:p>
        <a:p>
          <a:pPr marL="114300" lvl="1" indent="-114300" algn="l" defTabSz="666750">
            <a:lnSpc>
              <a:spcPct val="90000"/>
            </a:lnSpc>
            <a:spcBef>
              <a:spcPct val="0"/>
            </a:spcBef>
            <a:spcAft>
              <a:spcPts val="600"/>
            </a:spcAft>
            <a:buChar char="••"/>
          </a:pPr>
          <a:r>
            <a:rPr lang="en-US" sz="1500" kern="1200" dirty="0" smtClean="0"/>
            <a:t>Maximum permissible amount of </a:t>
          </a:r>
          <a:r>
            <a:rPr lang="en-US" sz="1500" b="1" kern="1200" dirty="0" smtClean="0"/>
            <a:t>state guarantees</a:t>
          </a:r>
          <a:endParaRPr lang="en-US" sz="1500" b="1" kern="1200" dirty="0"/>
        </a:p>
        <a:p>
          <a:pPr marL="114300" lvl="1" indent="-114300" algn="l" defTabSz="666750">
            <a:lnSpc>
              <a:spcPct val="90000"/>
            </a:lnSpc>
            <a:spcBef>
              <a:spcPct val="0"/>
            </a:spcBef>
            <a:spcAft>
              <a:spcPts val="600"/>
            </a:spcAft>
            <a:buChar char="••"/>
          </a:pPr>
          <a:r>
            <a:rPr lang="en-US" sz="1500" kern="1200" dirty="0" smtClean="0"/>
            <a:t>Central government budget </a:t>
          </a:r>
          <a:r>
            <a:rPr lang="en-US" sz="1500" b="1" kern="1200" dirty="0" smtClean="0"/>
            <a:t>long term liabilities</a:t>
          </a:r>
          <a:endParaRPr lang="en-US" sz="1500" b="1" kern="1200" dirty="0"/>
        </a:p>
      </dsp:txBody>
      <dsp:txXfrm>
        <a:off x="3054151" y="896369"/>
        <a:ext cx="2676672" cy="4345163"/>
      </dsp:txXfrm>
    </dsp:sp>
    <dsp:sp modelId="{1434650A-0E94-44D6-8861-6944AC7A55E6}">
      <dsp:nvSpPr>
        <dsp:cNvPr id="0" name=""/>
        <dsp:cNvSpPr/>
      </dsp:nvSpPr>
      <dsp:spPr>
        <a:xfrm>
          <a:off x="6108303" y="32286"/>
          <a:ext cx="2676672" cy="8928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noProof="0" dirty="0" smtClean="0">
              <a:solidFill>
                <a:schemeClr val="tx1"/>
              </a:solidFill>
            </a:rPr>
            <a:t>Explanations</a:t>
          </a:r>
          <a:endParaRPr lang="en-US" sz="2800" kern="1200" dirty="0"/>
        </a:p>
      </dsp:txBody>
      <dsp:txXfrm>
        <a:off x="6108303" y="32286"/>
        <a:ext cx="2676672" cy="892800"/>
      </dsp:txXfrm>
    </dsp:sp>
    <dsp:sp modelId="{BCF1E52F-14B8-4F7A-8FC5-A381EE269500}">
      <dsp:nvSpPr>
        <dsp:cNvPr id="0" name=""/>
        <dsp:cNvSpPr/>
      </dsp:nvSpPr>
      <dsp:spPr>
        <a:xfrm>
          <a:off x="6105558" y="896998"/>
          <a:ext cx="2676672" cy="4345163"/>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ts val="1200"/>
            </a:spcAft>
            <a:buChar char="••"/>
          </a:pPr>
          <a:r>
            <a:rPr lang="lv-LV" sz="1500" b="1" kern="1200" noProof="0" dirty="0" err="1" smtClean="0">
              <a:solidFill>
                <a:srgbClr val="FF0000"/>
              </a:solidFill>
            </a:rPr>
            <a:t>Approx</a:t>
          </a:r>
          <a:r>
            <a:rPr lang="lv-LV" sz="1500" b="1" kern="1200" noProof="0" dirty="0" smtClean="0">
              <a:solidFill>
                <a:srgbClr val="FF0000"/>
              </a:solidFill>
            </a:rPr>
            <a:t>. 1 000 </a:t>
          </a:r>
          <a:r>
            <a:rPr lang="lv-LV" sz="1500" b="1" kern="1200" noProof="0" dirty="0" err="1" smtClean="0">
              <a:solidFill>
                <a:srgbClr val="FF0000"/>
              </a:solidFill>
            </a:rPr>
            <a:t>pages</a:t>
          </a:r>
          <a:endParaRPr lang="en-US" sz="1500" b="1" kern="1200" noProof="0" dirty="0">
            <a:solidFill>
              <a:srgbClr val="FF0000"/>
            </a:solidFill>
          </a:endParaRPr>
        </a:p>
        <a:p>
          <a:pPr marL="114300" lvl="1" indent="-114300" algn="l" defTabSz="666750">
            <a:lnSpc>
              <a:spcPct val="90000"/>
            </a:lnSpc>
            <a:spcBef>
              <a:spcPct val="0"/>
            </a:spcBef>
            <a:spcAft>
              <a:spcPts val="300"/>
            </a:spcAft>
            <a:buChar char="••"/>
          </a:pPr>
          <a:r>
            <a:rPr lang="en-US" sz="1500" kern="1200" noProof="0" dirty="0" smtClean="0"/>
            <a:t>Information concerning the </a:t>
          </a:r>
          <a:r>
            <a:rPr lang="en-US" sz="1500" b="1" kern="1200" noProof="0" dirty="0" smtClean="0"/>
            <a:t>economic situation </a:t>
          </a:r>
          <a:r>
            <a:rPr lang="en-US" sz="1500" kern="1200" noProof="0" dirty="0" smtClean="0"/>
            <a:t>and a description of the </a:t>
          </a:r>
          <a:r>
            <a:rPr lang="en-US" sz="1500" b="1" kern="1200" noProof="0" dirty="0" smtClean="0"/>
            <a:t>macroeconomic strategy</a:t>
          </a:r>
          <a:endParaRPr lang="en-US" sz="1500" b="1" kern="1200" noProof="0" dirty="0"/>
        </a:p>
        <a:p>
          <a:pPr marL="114300" lvl="1" indent="-114300" algn="l" defTabSz="666750">
            <a:lnSpc>
              <a:spcPct val="90000"/>
            </a:lnSpc>
            <a:spcBef>
              <a:spcPct val="0"/>
            </a:spcBef>
            <a:spcAft>
              <a:spcPts val="300"/>
            </a:spcAft>
            <a:buChar char="••"/>
          </a:pPr>
          <a:r>
            <a:rPr lang="en-US" sz="1500" b="1" kern="1200" noProof="0" dirty="0" smtClean="0"/>
            <a:t>Revenues analysis</a:t>
          </a:r>
          <a:endParaRPr lang="en-US" sz="1500" b="1" kern="1200" noProof="0" dirty="0"/>
        </a:p>
        <a:p>
          <a:pPr marL="114300" lvl="1" indent="-114300" algn="l" defTabSz="666750">
            <a:lnSpc>
              <a:spcPct val="90000"/>
            </a:lnSpc>
            <a:spcBef>
              <a:spcPct val="0"/>
            </a:spcBef>
            <a:spcAft>
              <a:spcPts val="300"/>
            </a:spcAft>
            <a:buChar char="••"/>
          </a:pPr>
          <a:r>
            <a:rPr lang="en-US" sz="1500" b="1" kern="1200" noProof="0" dirty="0" smtClean="0">
              <a:solidFill>
                <a:schemeClr val="tx1"/>
              </a:solidFill>
            </a:rPr>
            <a:t>Explanations</a:t>
          </a:r>
          <a:r>
            <a:rPr lang="en-US" sz="1500" kern="1200" noProof="0" dirty="0" smtClean="0">
              <a:solidFill>
                <a:schemeClr val="tx1"/>
              </a:solidFill>
            </a:rPr>
            <a:t> on expenditures and </a:t>
          </a:r>
          <a:r>
            <a:rPr lang="en-US" sz="1500" b="1" kern="1200" noProof="0" dirty="0" smtClean="0">
              <a:solidFill>
                <a:schemeClr val="tx1"/>
              </a:solidFill>
            </a:rPr>
            <a:t>new measures</a:t>
          </a:r>
          <a:endParaRPr lang="en-US" sz="1500" b="1" kern="1200" noProof="0" dirty="0">
            <a:solidFill>
              <a:schemeClr val="tx1"/>
            </a:solidFill>
          </a:endParaRPr>
        </a:p>
        <a:p>
          <a:pPr marL="114300" lvl="1" indent="-114300" algn="l" defTabSz="666750">
            <a:lnSpc>
              <a:spcPct val="90000"/>
            </a:lnSpc>
            <a:spcBef>
              <a:spcPct val="0"/>
            </a:spcBef>
            <a:spcAft>
              <a:spcPts val="300"/>
            </a:spcAft>
            <a:buChar char="••"/>
          </a:pPr>
          <a:r>
            <a:rPr lang="en-US" sz="1500" kern="1200" noProof="0" dirty="0" smtClean="0">
              <a:solidFill>
                <a:schemeClr val="tx1"/>
              </a:solidFill>
            </a:rPr>
            <a:t>Results and </a:t>
          </a:r>
          <a:r>
            <a:rPr lang="en-US" sz="1500" b="1" kern="1200" noProof="0" dirty="0" smtClean="0">
              <a:solidFill>
                <a:schemeClr val="tx1"/>
              </a:solidFill>
            </a:rPr>
            <a:t>performance indicators</a:t>
          </a:r>
          <a:r>
            <a:rPr lang="en-US" sz="1500" kern="1200" noProof="0" dirty="0" smtClean="0">
              <a:solidFill>
                <a:schemeClr val="tx1"/>
              </a:solidFill>
            </a:rPr>
            <a:t> of budget programs</a:t>
          </a:r>
          <a:endParaRPr lang="en-US" sz="1500" kern="1200" noProof="0" dirty="0">
            <a:solidFill>
              <a:schemeClr val="tx1"/>
            </a:solidFill>
          </a:endParaRPr>
        </a:p>
        <a:p>
          <a:pPr marL="114300" lvl="1" indent="-114300" algn="l" defTabSz="666750">
            <a:lnSpc>
              <a:spcPct val="90000"/>
            </a:lnSpc>
            <a:spcBef>
              <a:spcPct val="0"/>
            </a:spcBef>
            <a:spcAft>
              <a:spcPts val="300"/>
            </a:spcAft>
            <a:buChar char="••"/>
          </a:pPr>
          <a:r>
            <a:rPr lang="en-US" sz="1500" kern="1200" noProof="0" dirty="0" smtClean="0">
              <a:solidFill>
                <a:schemeClr val="tx1"/>
              </a:solidFill>
            </a:rPr>
            <a:t>Summary of budget </a:t>
          </a:r>
          <a:r>
            <a:rPr lang="en-US" sz="1500" b="1" kern="1200" noProof="0" dirty="0" smtClean="0">
              <a:solidFill>
                <a:schemeClr val="tx1"/>
              </a:solidFill>
            </a:rPr>
            <a:t>expenditure by administrative and functional classification</a:t>
          </a:r>
          <a:endParaRPr lang="en-US" sz="1500" b="1" kern="1200" noProof="0" dirty="0">
            <a:solidFill>
              <a:schemeClr val="tx1"/>
            </a:solidFill>
          </a:endParaRPr>
        </a:p>
        <a:p>
          <a:pPr marL="114300" lvl="1" indent="-114300" algn="l" defTabSz="666750">
            <a:lnSpc>
              <a:spcPct val="90000"/>
            </a:lnSpc>
            <a:spcBef>
              <a:spcPct val="0"/>
            </a:spcBef>
            <a:spcAft>
              <a:spcPts val="300"/>
            </a:spcAft>
            <a:buChar char="••"/>
          </a:pPr>
          <a:r>
            <a:rPr lang="en-US" sz="1500" kern="1200" noProof="0" dirty="0" smtClean="0"/>
            <a:t>Information about </a:t>
          </a:r>
          <a:r>
            <a:rPr lang="en-US" sz="1500" b="1" kern="1200" noProof="0" dirty="0" smtClean="0"/>
            <a:t>investment projects</a:t>
          </a:r>
          <a:endParaRPr lang="en-US" sz="1500" b="1" kern="1200" noProof="0" dirty="0"/>
        </a:p>
        <a:p>
          <a:pPr marL="114300" lvl="1" indent="-114300" algn="l" defTabSz="666750">
            <a:lnSpc>
              <a:spcPct val="90000"/>
            </a:lnSpc>
            <a:spcBef>
              <a:spcPct val="0"/>
            </a:spcBef>
            <a:spcAft>
              <a:spcPts val="300"/>
            </a:spcAft>
            <a:buChar char="••"/>
          </a:pPr>
          <a:r>
            <a:rPr lang="en-US" sz="1500" kern="1200" noProof="0" dirty="0" smtClean="0"/>
            <a:t>Information about other laws included in </a:t>
          </a:r>
          <a:r>
            <a:rPr lang="en-US" sz="1500" b="1" kern="1200" noProof="0" dirty="0" smtClean="0"/>
            <a:t>budget law package</a:t>
          </a:r>
          <a:endParaRPr lang="en-US" sz="1500" b="1" kern="1200" noProof="0" dirty="0"/>
        </a:p>
      </dsp:txBody>
      <dsp:txXfrm>
        <a:off x="6105558" y="896998"/>
        <a:ext cx="2676672" cy="4345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BE176-9BF6-4981-AEE5-66001E9AA867}">
      <dsp:nvSpPr>
        <dsp:cNvPr id="0" name=""/>
        <dsp:cNvSpPr/>
      </dsp:nvSpPr>
      <dsp:spPr>
        <a:xfrm>
          <a:off x="449739" y="0"/>
          <a:ext cx="1877083" cy="4857751"/>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50B70B-A720-44C0-9B35-AA2995879823}">
      <dsp:nvSpPr>
        <dsp:cNvPr id="0" name=""/>
        <dsp:cNvSpPr/>
      </dsp:nvSpPr>
      <dsp:spPr>
        <a:xfrm>
          <a:off x="2305796" y="486249"/>
          <a:ext cx="4808867"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noProof="0" dirty="0" smtClean="0">
              <a:solidFill>
                <a:schemeClr val="tx1"/>
              </a:solidFill>
            </a:rPr>
            <a:t>Constitution</a:t>
          </a:r>
          <a:endParaRPr lang="en-GB" sz="1800" b="1" kern="1200" noProof="0" dirty="0">
            <a:solidFill>
              <a:schemeClr val="tx1"/>
            </a:solidFill>
          </a:endParaRPr>
        </a:p>
      </dsp:txBody>
      <dsp:txXfrm>
        <a:off x="2326870" y="507323"/>
        <a:ext cx="4766719" cy="389546"/>
      </dsp:txXfrm>
    </dsp:sp>
    <dsp:sp modelId="{95BD23A1-1903-48CF-8DA9-4FCD4678F6D1}">
      <dsp:nvSpPr>
        <dsp:cNvPr id="0" name=""/>
        <dsp:cNvSpPr/>
      </dsp:nvSpPr>
      <dsp:spPr>
        <a:xfrm>
          <a:off x="2329083" y="971905"/>
          <a:ext cx="4785596"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i="1" kern="1200" noProof="0" dirty="0" smtClean="0">
              <a:solidFill>
                <a:srgbClr val="FFC000"/>
              </a:solidFill>
            </a:rPr>
            <a:t>International legal acts</a:t>
          </a:r>
          <a:endParaRPr lang="en-GB" sz="1800" b="1" i="1" kern="1200" noProof="0" dirty="0">
            <a:solidFill>
              <a:srgbClr val="FFC000"/>
            </a:solidFill>
          </a:endParaRPr>
        </a:p>
      </dsp:txBody>
      <dsp:txXfrm>
        <a:off x="2350157" y="992979"/>
        <a:ext cx="4743448" cy="389546"/>
      </dsp:txXfrm>
    </dsp:sp>
    <dsp:sp modelId="{5BE15443-4221-470E-B3DC-EEB4F1D39125}">
      <dsp:nvSpPr>
        <dsp:cNvPr id="0" name=""/>
        <dsp:cNvSpPr/>
      </dsp:nvSpPr>
      <dsp:spPr>
        <a:xfrm>
          <a:off x="2305796" y="1457562"/>
          <a:ext cx="4808867"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noProof="0" dirty="0" smtClean="0">
              <a:solidFill>
                <a:srgbClr val="FF0000"/>
              </a:solidFill>
            </a:rPr>
            <a:t>Fiscal Discipline Law</a:t>
          </a:r>
          <a:endParaRPr lang="en-GB" sz="1800" b="1" kern="1200" noProof="0" dirty="0">
            <a:solidFill>
              <a:srgbClr val="FF0000"/>
            </a:solidFill>
          </a:endParaRPr>
        </a:p>
      </dsp:txBody>
      <dsp:txXfrm>
        <a:off x="2326870" y="1478636"/>
        <a:ext cx="4766719" cy="389546"/>
      </dsp:txXfrm>
    </dsp:sp>
    <dsp:sp modelId="{2505CF45-C469-4BF8-B9DC-7816F14731AE}">
      <dsp:nvSpPr>
        <dsp:cNvPr id="0" name=""/>
        <dsp:cNvSpPr/>
      </dsp:nvSpPr>
      <dsp:spPr>
        <a:xfrm>
          <a:off x="2305796" y="1943218"/>
          <a:ext cx="4808867"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ts val="0"/>
            </a:spcAft>
          </a:pPr>
          <a:r>
            <a:rPr lang="en-GB" sz="1800" b="1" kern="1200" noProof="0" dirty="0" smtClean="0">
              <a:solidFill>
                <a:srgbClr val="00B050"/>
              </a:solidFill>
            </a:rPr>
            <a:t>Law on Budget and Financial Management</a:t>
          </a:r>
        </a:p>
      </dsp:txBody>
      <dsp:txXfrm>
        <a:off x="2326870" y="1964292"/>
        <a:ext cx="4766719" cy="389546"/>
      </dsp:txXfrm>
    </dsp:sp>
    <dsp:sp modelId="{44B6F9FF-F676-4AA0-B418-E98A7CABBDB0}">
      <dsp:nvSpPr>
        <dsp:cNvPr id="0" name=""/>
        <dsp:cNvSpPr/>
      </dsp:nvSpPr>
      <dsp:spPr>
        <a:xfrm>
          <a:off x="2333172" y="2428875"/>
          <a:ext cx="4805962"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ts val="0"/>
            </a:spcAft>
          </a:pPr>
          <a:r>
            <a:rPr lang="lv-LV" sz="1800" b="1" kern="1200" noProof="0" dirty="0" err="1" smtClean="0">
              <a:solidFill>
                <a:srgbClr val="00B0F0"/>
              </a:solidFill>
            </a:rPr>
            <a:t>Medium</a:t>
          </a:r>
          <a:r>
            <a:rPr lang="lv-LV" sz="1800" b="1" kern="1200" noProof="0" dirty="0" smtClean="0">
              <a:solidFill>
                <a:srgbClr val="00B0F0"/>
              </a:solidFill>
            </a:rPr>
            <a:t> Term </a:t>
          </a:r>
          <a:r>
            <a:rPr lang="lv-LV" sz="1800" b="1" kern="1200" noProof="0" dirty="0" err="1" smtClean="0">
              <a:solidFill>
                <a:srgbClr val="00B0F0"/>
              </a:solidFill>
            </a:rPr>
            <a:t>Budget</a:t>
          </a:r>
          <a:r>
            <a:rPr lang="lv-LV" sz="1800" b="1" kern="1200" noProof="0" dirty="0" smtClean="0">
              <a:solidFill>
                <a:srgbClr val="00B0F0"/>
              </a:solidFill>
            </a:rPr>
            <a:t> </a:t>
          </a:r>
          <a:r>
            <a:rPr lang="lv-LV" sz="1800" b="1" kern="1200" noProof="0" dirty="0" err="1" smtClean="0">
              <a:solidFill>
                <a:srgbClr val="00B0F0"/>
              </a:solidFill>
            </a:rPr>
            <a:t>Framework</a:t>
          </a:r>
          <a:r>
            <a:rPr lang="lv-LV" sz="1800" b="1" kern="1200" noProof="0" dirty="0" smtClean="0">
              <a:solidFill>
                <a:srgbClr val="00B0F0"/>
              </a:solidFill>
            </a:rPr>
            <a:t> </a:t>
          </a:r>
          <a:r>
            <a:rPr lang="lv-LV" sz="1800" b="1" kern="1200" noProof="0" dirty="0" err="1" smtClean="0">
              <a:solidFill>
                <a:srgbClr val="00B0F0"/>
              </a:solidFill>
            </a:rPr>
            <a:t>Law</a:t>
          </a:r>
          <a:endParaRPr lang="en-GB" sz="1800" b="1" kern="1200" noProof="0" dirty="0" smtClean="0">
            <a:solidFill>
              <a:srgbClr val="00B0F0"/>
            </a:solidFill>
          </a:endParaRPr>
        </a:p>
      </dsp:txBody>
      <dsp:txXfrm>
        <a:off x="2354246" y="2449949"/>
        <a:ext cx="4763814" cy="389546"/>
      </dsp:txXfrm>
    </dsp:sp>
    <dsp:sp modelId="{58CD076A-96F1-49BE-BBC7-E5065C876624}">
      <dsp:nvSpPr>
        <dsp:cNvPr id="0" name=""/>
        <dsp:cNvSpPr/>
      </dsp:nvSpPr>
      <dsp:spPr>
        <a:xfrm>
          <a:off x="2321963" y="2914532"/>
          <a:ext cx="4798384"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ts val="0"/>
            </a:spcAft>
          </a:pPr>
          <a:r>
            <a:rPr lang="en-GB" sz="1800" b="1" kern="1200" noProof="0" dirty="0" smtClean="0">
              <a:solidFill>
                <a:srgbClr val="002060"/>
              </a:solidFill>
            </a:rPr>
            <a:t>Annual Budget Law</a:t>
          </a:r>
        </a:p>
      </dsp:txBody>
      <dsp:txXfrm>
        <a:off x="2343037" y="2935606"/>
        <a:ext cx="4756236" cy="389546"/>
      </dsp:txXfrm>
    </dsp:sp>
    <dsp:sp modelId="{D5103210-E7B3-4950-BC01-96D3D2045CB2}">
      <dsp:nvSpPr>
        <dsp:cNvPr id="0" name=""/>
        <dsp:cNvSpPr/>
      </dsp:nvSpPr>
      <dsp:spPr>
        <a:xfrm>
          <a:off x="2305796" y="3400188"/>
          <a:ext cx="4808867"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noProof="0" dirty="0" smtClean="0">
              <a:solidFill>
                <a:srgbClr val="C1218C"/>
              </a:solidFill>
            </a:rPr>
            <a:t>Regulation of Cabinet of Ministers</a:t>
          </a:r>
          <a:endParaRPr lang="en-GB" sz="1800" b="1" kern="1200" noProof="0" dirty="0">
            <a:solidFill>
              <a:srgbClr val="C1218C"/>
            </a:solidFill>
          </a:endParaRPr>
        </a:p>
      </dsp:txBody>
      <dsp:txXfrm>
        <a:off x="2326870" y="3421262"/>
        <a:ext cx="4766719" cy="389546"/>
      </dsp:txXfrm>
    </dsp:sp>
    <dsp:sp modelId="{9476B985-18BE-4683-9791-7C3FBAB9B98A}">
      <dsp:nvSpPr>
        <dsp:cNvPr id="0" name=""/>
        <dsp:cNvSpPr/>
      </dsp:nvSpPr>
      <dsp:spPr>
        <a:xfrm>
          <a:off x="2320005" y="3885572"/>
          <a:ext cx="4808867" cy="43169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noProof="0" dirty="0" smtClean="0">
              <a:solidFill>
                <a:srgbClr val="132777"/>
              </a:solidFill>
            </a:rPr>
            <a:t>Internal acts of institutions</a:t>
          </a:r>
          <a:endParaRPr lang="en-GB" sz="1800" b="1" kern="1200" noProof="0" dirty="0">
            <a:solidFill>
              <a:srgbClr val="132777"/>
            </a:solidFill>
          </a:endParaRPr>
        </a:p>
      </dsp:txBody>
      <dsp:txXfrm>
        <a:off x="2341079" y="3906646"/>
        <a:ext cx="4766719" cy="38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D8C8C-D5D4-4426-B45E-893F86A8437C}">
      <dsp:nvSpPr>
        <dsp:cNvPr id="0" name=""/>
        <dsp:cNvSpPr/>
      </dsp:nvSpPr>
      <dsp:spPr>
        <a:xfrm>
          <a:off x="1666490" y="-24013"/>
          <a:ext cx="4011834" cy="4011834"/>
        </a:xfrm>
        <a:prstGeom prst="circularArrow">
          <a:avLst>
            <a:gd name="adj1" fmla="val 5544"/>
            <a:gd name="adj2" fmla="val 330680"/>
            <a:gd name="adj3" fmla="val 13783976"/>
            <a:gd name="adj4" fmla="val 17381067"/>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1E10B-DD9F-4F27-A419-281DF71D2672}">
      <dsp:nvSpPr>
        <dsp:cNvPr id="0" name=""/>
        <dsp:cNvSpPr/>
      </dsp:nvSpPr>
      <dsp:spPr>
        <a:xfrm>
          <a:off x="2736374" y="770"/>
          <a:ext cx="1872067" cy="9360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tx1"/>
              </a:solidFill>
            </a:rPr>
            <a:t>formulation</a:t>
          </a:r>
          <a:endParaRPr lang="lv-LV" sz="1700" kern="1200" dirty="0">
            <a:solidFill>
              <a:schemeClr val="tx1"/>
            </a:solidFill>
          </a:endParaRPr>
        </a:p>
      </dsp:txBody>
      <dsp:txXfrm>
        <a:off x="2782067" y="46463"/>
        <a:ext cx="1780681" cy="844647"/>
      </dsp:txXfrm>
    </dsp:sp>
    <dsp:sp modelId="{7AAF413D-BED9-4D42-9259-3FD08AD61B4E}">
      <dsp:nvSpPr>
        <dsp:cNvPr id="0" name=""/>
        <dsp:cNvSpPr/>
      </dsp:nvSpPr>
      <dsp:spPr>
        <a:xfrm>
          <a:off x="4363445" y="1182906"/>
          <a:ext cx="1872067" cy="936033"/>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tx1"/>
              </a:solidFill>
            </a:rPr>
            <a:t>approval </a:t>
          </a:r>
          <a:endParaRPr lang="lv-LV" sz="1700" kern="1200" dirty="0">
            <a:solidFill>
              <a:schemeClr val="tx1"/>
            </a:solidFill>
          </a:endParaRPr>
        </a:p>
      </dsp:txBody>
      <dsp:txXfrm>
        <a:off x="4409138" y="1228599"/>
        <a:ext cx="1780681" cy="844647"/>
      </dsp:txXfrm>
    </dsp:sp>
    <dsp:sp modelId="{9492BD09-1C8D-4C1E-AC9D-A8F892D76A67}">
      <dsp:nvSpPr>
        <dsp:cNvPr id="0" name=""/>
        <dsp:cNvSpPr/>
      </dsp:nvSpPr>
      <dsp:spPr>
        <a:xfrm>
          <a:off x="3741959" y="3095643"/>
          <a:ext cx="1872067" cy="93603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lv-LV" sz="1700" kern="1200" dirty="0" smtClean="0">
              <a:solidFill>
                <a:schemeClr val="tx1"/>
              </a:solidFill>
            </a:rPr>
            <a:t>i</a:t>
          </a:r>
          <a:r>
            <a:rPr lang="en-GB" sz="1700" kern="1200" dirty="0" err="1" smtClean="0">
              <a:solidFill>
                <a:schemeClr val="tx1"/>
              </a:solidFill>
            </a:rPr>
            <a:t>mplementation</a:t>
          </a:r>
          <a:endParaRPr lang="lv-LV" sz="1700" kern="1200" dirty="0">
            <a:solidFill>
              <a:schemeClr val="tx1"/>
            </a:solidFill>
          </a:endParaRPr>
        </a:p>
      </dsp:txBody>
      <dsp:txXfrm>
        <a:off x="3787652" y="3141336"/>
        <a:ext cx="1780681" cy="844647"/>
      </dsp:txXfrm>
    </dsp:sp>
    <dsp:sp modelId="{5B7D2931-51AC-43A1-885E-958FD9231B7F}">
      <dsp:nvSpPr>
        <dsp:cNvPr id="0" name=""/>
        <dsp:cNvSpPr/>
      </dsp:nvSpPr>
      <dsp:spPr>
        <a:xfrm>
          <a:off x="1730789" y="3095643"/>
          <a:ext cx="1872067" cy="93603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lv-LV" sz="1700" kern="1200" dirty="0" err="1" smtClean="0">
              <a:solidFill>
                <a:schemeClr val="tx1"/>
              </a:solidFill>
            </a:rPr>
            <a:t>reporting</a:t>
          </a:r>
          <a:endParaRPr lang="lv-LV" sz="1700" kern="1200" dirty="0">
            <a:solidFill>
              <a:schemeClr val="tx1"/>
            </a:solidFill>
          </a:endParaRPr>
        </a:p>
      </dsp:txBody>
      <dsp:txXfrm>
        <a:off x="1776482" y="3141336"/>
        <a:ext cx="1780681" cy="844647"/>
      </dsp:txXfrm>
    </dsp:sp>
    <dsp:sp modelId="{BE69BD46-BAEB-4B2D-8CF1-006DD6F8D104}">
      <dsp:nvSpPr>
        <dsp:cNvPr id="0" name=""/>
        <dsp:cNvSpPr/>
      </dsp:nvSpPr>
      <dsp:spPr>
        <a:xfrm>
          <a:off x="1109303" y="1182906"/>
          <a:ext cx="1872067" cy="93603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tx1"/>
              </a:solidFill>
            </a:rPr>
            <a:t>responsibilities in the budget process</a:t>
          </a:r>
          <a:endParaRPr lang="lv-LV" sz="1700" kern="1200" dirty="0">
            <a:solidFill>
              <a:schemeClr val="tx1"/>
            </a:solidFill>
          </a:endParaRPr>
        </a:p>
      </dsp:txBody>
      <dsp:txXfrm>
        <a:off x="1154996" y="1228599"/>
        <a:ext cx="1780681" cy="844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373C8-8535-49A7-A9EA-97B225FE0ED2}">
      <dsp:nvSpPr>
        <dsp:cNvPr id="0" name=""/>
        <dsp:cNvSpPr/>
      </dsp:nvSpPr>
      <dsp:spPr>
        <a:xfrm>
          <a:off x="1685924" y="0"/>
          <a:ext cx="4857751" cy="4857751"/>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19CD5-695A-40CA-8C14-A8D982E2DF6D}">
      <dsp:nvSpPr>
        <dsp:cNvPr id="0" name=""/>
        <dsp:cNvSpPr/>
      </dsp:nvSpPr>
      <dsp:spPr>
        <a:xfrm>
          <a:off x="1149679" y="54163"/>
          <a:ext cx="2882857"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dirty="0" smtClean="0"/>
            <a:t>Is prepared every year on «rolling» basis for the next </a:t>
          </a:r>
          <a:r>
            <a:rPr lang="en-GB" sz="1800" b="1" u="sng" kern="1200" noProof="0" dirty="0" smtClean="0"/>
            <a:t>three year period </a:t>
          </a:r>
          <a:r>
            <a:rPr lang="en-GB" sz="1800" kern="1200" noProof="0" dirty="0" smtClean="0"/>
            <a:t>and approved by Parliament</a:t>
          </a:r>
          <a:endParaRPr lang="en-GB" sz="1800" kern="1200" noProof="0" dirty="0"/>
        </a:p>
      </dsp:txBody>
      <dsp:txXfrm>
        <a:off x="1261583" y="166067"/>
        <a:ext cx="2659049" cy="2068564"/>
      </dsp:txXfrm>
    </dsp:sp>
    <dsp:sp modelId="{EFFD07BF-CA38-4F61-BB40-8E857CE15E0D}">
      <dsp:nvSpPr>
        <dsp:cNvPr id="0" name=""/>
        <dsp:cNvSpPr/>
      </dsp:nvSpPr>
      <dsp:spPr>
        <a:xfrm>
          <a:off x="4197063" y="67046"/>
          <a:ext cx="2882857"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dirty="0" smtClean="0"/>
            <a:t>Ensures strategic view and </a:t>
          </a:r>
          <a:r>
            <a:rPr lang="en-GB" sz="1800" u="sng" kern="1200" noProof="0" dirty="0" smtClean="0"/>
            <a:t>link between policies of the governments and budget resources available </a:t>
          </a:r>
          <a:r>
            <a:rPr lang="en-GB" sz="1800" u="none" kern="1200" noProof="0" dirty="0" smtClean="0"/>
            <a:t>(top-down budgeting)</a:t>
          </a:r>
          <a:endParaRPr lang="en-GB" sz="1800" u="none" kern="1200" noProof="0" dirty="0"/>
        </a:p>
      </dsp:txBody>
      <dsp:txXfrm>
        <a:off x="4308967" y="178950"/>
        <a:ext cx="2659049" cy="2068564"/>
      </dsp:txXfrm>
    </dsp:sp>
    <dsp:sp modelId="{791ACB56-62DE-4C1F-9694-5C8936BC43E1}">
      <dsp:nvSpPr>
        <dsp:cNvPr id="0" name=""/>
        <dsp:cNvSpPr/>
      </dsp:nvSpPr>
      <dsp:spPr>
        <a:xfrm>
          <a:off x="1149679" y="2534782"/>
          <a:ext cx="2882857"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dirty="0" smtClean="0"/>
            <a:t>Is subject to Fiscal Discipline Law requirements, thus ensuring implementation of </a:t>
          </a:r>
          <a:r>
            <a:rPr lang="en-GB" sz="1800" b="1" u="sng" kern="1200" noProof="0" dirty="0" smtClean="0"/>
            <a:t>responsible and sustainable fiscal policy</a:t>
          </a:r>
          <a:endParaRPr lang="en-GB" sz="1800" b="1" u="sng" kern="1200" noProof="0" dirty="0"/>
        </a:p>
      </dsp:txBody>
      <dsp:txXfrm>
        <a:off x="1261583" y="2646686"/>
        <a:ext cx="2659049" cy="2068564"/>
      </dsp:txXfrm>
    </dsp:sp>
    <dsp:sp modelId="{241D58AB-E0F6-43C7-ACF9-B642EB158CD2}">
      <dsp:nvSpPr>
        <dsp:cNvPr id="0" name=""/>
        <dsp:cNvSpPr/>
      </dsp:nvSpPr>
      <dsp:spPr>
        <a:xfrm>
          <a:off x="4197063" y="2534782"/>
          <a:ext cx="2882857" cy="229237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dirty="0" smtClean="0"/>
            <a:t>Serves as a basis for preparation of Annual Budget Law</a:t>
          </a:r>
          <a:endParaRPr lang="en-GB" sz="1800" b="1" u="sng" kern="1200" noProof="0" dirty="0"/>
        </a:p>
      </dsp:txBody>
      <dsp:txXfrm>
        <a:off x="4308967" y="2646686"/>
        <a:ext cx="2659049" cy="2068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E270-4E59-4E09-AD97-291EA9B1E917}">
      <dsp:nvSpPr>
        <dsp:cNvPr id="0" name=""/>
        <dsp:cNvSpPr/>
      </dsp:nvSpPr>
      <dsp:spPr>
        <a:xfrm>
          <a:off x="0" y="381605"/>
          <a:ext cx="7060683" cy="1474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7987" tIns="270764" rIns="547987" bIns="92456" numCol="1" spcCol="1270" anchor="t" anchorCtr="0">
          <a:noAutofit/>
        </a:bodyPr>
        <a:lstStyle/>
        <a:p>
          <a:pPr marL="114300" lvl="1" indent="-114300" algn="l" defTabSz="577850" rtl="0">
            <a:lnSpc>
              <a:spcPct val="90000"/>
            </a:lnSpc>
            <a:spcBef>
              <a:spcPct val="0"/>
            </a:spcBef>
            <a:spcAft>
              <a:spcPct val="15000"/>
            </a:spcAft>
            <a:buChar char="••"/>
          </a:pPr>
          <a:r>
            <a:rPr lang="en-US" sz="1300" b="1" kern="1200" dirty="0" smtClean="0"/>
            <a:t>budget balance rule </a:t>
          </a:r>
          <a:r>
            <a:rPr lang="en-US" sz="1300" kern="1200" dirty="0" smtClean="0"/>
            <a:t>– </a:t>
          </a:r>
          <a:r>
            <a:rPr lang="en-US" sz="1300" b="1" kern="1200" dirty="0" smtClean="0"/>
            <a:t>structural budget deficit </a:t>
          </a:r>
          <a:r>
            <a:rPr lang="en-US" sz="1300" kern="1200" dirty="0" smtClean="0"/>
            <a:t>of general government can not exceed 0,5% of GDP. If it does (escape clauses, unforeseen events), the future balances have to be planned in such amounts, to adjust the deviations to normal level </a:t>
          </a:r>
          <a:endParaRPr lang="lv-LV" sz="1300" kern="1200" dirty="0"/>
        </a:p>
        <a:p>
          <a:pPr marL="114300" lvl="1" indent="-114300" algn="l" defTabSz="577850" rtl="0">
            <a:lnSpc>
              <a:spcPct val="90000"/>
            </a:lnSpc>
            <a:spcBef>
              <a:spcPct val="0"/>
            </a:spcBef>
            <a:spcAft>
              <a:spcPct val="15000"/>
            </a:spcAft>
            <a:buChar char="••"/>
          </a:pPr>
          <a:r>
            <a:rPr lang="en-US" sz="1300" b="1" kern="1200" dirty="0" smtClean="0"/>
            <a:t>expenditure rule</a:t>
          </a:r>
          <a:r>
            <a:rPr lang="lv-LV" sz="1300" b="1" kern="1200" dirty="0" smtClean="0"/>
            <a:t> </a:t>
          </a:r>
          <a:r>
            <a:rPr lang="en-US" sz="1300" b="1" kern="1200" dirty="0" smtClean="0"/>
            <a:t> </a:t>
          </a:r>
          <a:r>
            <a:rPr lang="en-US" sz="1300" kern="1200" dirty="0" smtClean="0"/>
            <a:t>-   general government </a:t>
          </a:r>
          <a:r>
            <a:rPr lang="lv-LV" sz="1300" kern="1200" dirty="0" err="1" smtClean="0"/>
            <a:t>real</a:t>
          </a:r>
          <a:r>
            <a:rPr lang="lv-LV" sz="1300" kern="1200" dirty="0" smtClean="0"/>
            <a:t> </a:t>
          </a:r>
          <a:r>
            <a:rPr lang="en-US" sz="1300" kern="1200" dirty="0" smtClean="0"/>
            <a:t>expenditure growth does not exceed average potential GDP growth</a:t>
          </a:r>
          <a:endParaRPr lang="lv-LV" sz="1300" kern="1200" dirty="0"/>
        </a:p>
        <a:p>
          <a:pPr marL="114300" lvl="1" indent="-114300" algn="l" defTabSz="577850" rtl="0">
            <a:lnSpc>
              <a:spcPct val="90000"/>
            </a:lnSpc>
            <a:spcBef>
              <a:spcPct val="0"/>
            </a:spcBef>
            <a:spcAft>
              <a:spcPct val="15000"/>
            </a:spcAft>
            <a:buChar char="••"/>
          </a:pPr>
          <a:r>
            <a:rPr lang="en-US" sz="1300" b="1" kern="1200" dirty="0" smtClean="0"/>
            <a:t>debt rule </a:t>
          </a:r>
          <a:r>
            <a:rPr lang="en-US" sz="1300" kern="1200" dirty="0" smtClean="0"/>
            <a:t>– </a:t>
          </a:r>
          <a:r>
            <a:rPr lang="en-US" sz="1300" b="1" kern="1200" dirty="0" smtClean="0"/>
            <a:t>general government debt </a:t>
          </a:r>
          <a:r>
            <a:rPr lang="en-US" sz="1300" kern="1200" dirty="0" smtClean="0"/>
            <a:t>must not exceed 60% of GDP</a:t>
          </a:r>
          <a:endParaRPr lang="lv-LV" sz="1300" kern="1200" dirty="0"/>
        </a:p>
      </dsp:txBody>
      <dsp:txXfrm>
        <a:off x="0" y="381605"/>
        <a:ext cx="7060683" cy="1474200"/>
      </dsp:txXfrm>
    </dsp:sp>
    <dsp:sp modelId="{D1B2E0D9-ED43-478C-B67A-22E1A15CCEFC}">
      <dsp:nvSpPr>
        <dsp:cNvPr id="0" name=""/>
        <dsp:cNvSpPr/>
      </dsp:nvSpPr>
      <dsp:spPr>
        <a:xfrm>
          <a:off x="353034" y="189725"/>
          <a:ext cx="4942478"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14" tIns="0" rIns="186814" bIns="0" numCol="1" spcCol="1270" anchor="ctr" anchorCtr="0">
          <a:noAutofit/>
        </a:bodyPr>
        <a:lstStyle/>
        <a:p>
          <a:pPr lvl="0" algn="l" defTabSz="1066800" rtl="0">
            <a:lnSpc>
              <a:spcPct val="90000"/>
            </a:lnSpc>
            <a:spcBef>
              <a:spcPct val="0"/>
            </a:spcBef>
            <a:spcAft>
              <a:spcPct val="35000"/>
            </a:spcAft>
          </a:pPr>
          <a:r>
            <a:rPr lang="en-US" sz="2400" b="1" kern="1200" noProof="0" smtClean="0"/>
            <a:t>Rules:</a:t>
          </a:r>
          <a:endParaRPr lang="en-US" sz="2400" b="1" kern="1200" noProof="0"/>
        </a:p>
      </dsp:txBody>
      <dsp:txXfrm>
        <a:off x="371768" y="208459"/>
        <a:ext cx="4905010" cy="346292"/>
      </dsp:txXfrm>
    </dsp:sp>
    <dsp:sp modelId="{F3C70055-52DB-48C8-8179-00D8AB8497D3}">
      <dsp:nvSpPr>
        <dsp:cNvPr id="0" name=""/>
        <dsp:cNvSpPr/>
      </dsp:nvSpPr>
      <dsp:spPr>
        <a:xfrm>
          <a:off x="0" y="2244516"/>
          <a:ext cx="7060683" cy="2960603"/>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7987" tIns="270764" rIns="54798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inheritance principles getting from Framework Law in force to </a:t>
          </a:r>
          <a:r>
            <a:rPr lang="en-US" sz="1300" b="1" kern="1200" dirty="0" smtClean="0"/>
            <a:t>new draft Framework Law</a:t>
          </a:r>
          <a:endParaRPr lang="lv-LV" sz="1300" b="1" kern="1200" dirty="0"/>
        </a:p>
        <a:p>
          <a:pPr marL="114300" lvl="1" indent="-114300" algn="l" defTabSz="577850" rtl="0">
            <a:lnSpc>
              <a:spcPct val="90000"/>
            </a:lnSpc>
            <a:spcBef>
              <a:spcPct val="0"/>
            </a:spcBef>
            <a:spcAft>
              <a:spcPct val="15000"/>
            </a:spcAft>
            <a:buChar char="••"/>
          </a:pPr>
          <a:r>
            <a:rPr lang="en-US" sz="1300" kern="1200" dirty="0" smtClean="0"/>
            <a:t>limitations on </a:t>
          </a:r>
          <a:r>
            <a:rPr lang="en-US" sz="1300" b="1" kern="1200" dirty="0" smtClean="0"/>
            <a:t>amendments to Framework Law </a:t>
          </a:r>
          <a:endParaRPr lang="lv-LV" sz="1300" b="1" kern="1200" dirty="0"/>
        </a:p>
        <a:p>
          <a:pPr marL="114300" lvl="1" indent="-114300" algn="l" defTabSz="577850" rtl="0">
            <a:lnSpc>
              <a:spcPct val="90000"/>
            </a:lnSpc>
            <a:spcBef>
              <a:spcPct val="0"/>
            </a:spcBef>
            <a:spcAft>
              <a:spcPct val="15000"/>
            </a:spcAft>
            <a:buChar char="••"/>
          </a:pPr>
          <a:r>
            <a:rPr lang="en-US" sz="1300" kern="1200" dirty="0" smtClean="0"/>
            <a:t>limitations on </a:t>
          </a:r>
          <a:r>
            <a:rPr lang="en-US" sz="1300" b="1" kern="1200" dirty="0" smtClean="0"/>
            <a:t>drafting Annual Budget Law </a:t>
          </a:r>
          <a:r>
            <a:rPr lang="en-US" sz="1300" kern="1200" dirty="0" smtClean="0"/>
            <a:t>with respect to requirements of Framework Law</a:t>
          </a:r>
          <a:endParaRPr lang="lv-LV" sz="1300" kern="1200" dirty="0"/>
        </a:p>
        <a:p>
          <a:pPr marL="114300" lvl="1" indent="-114300" algn="l" defTabSz="577850" rtl="0">
            <a:lnSpc>
              <a:spcPct val="90000"/>
            </a:lnSpc>
            <a:spcBef>
              <a:spcPct val="0"/>
            </a:spcBef>
            <a:spcAft>
              <a:spcPct val="15000"/>
            </a:spcAft>
            <a:buChar char="••"/>
          </a:pPr>
          <a:r>
            <a:rPr lang="en-US" sz="1300" kern="1200" dirty="0" smtClean="0"/>
            <a:t>limitations on </a:t>
          </a:r>
          <a:r>
            <a:rPr lang="en-US" sz="1300" b="1" kern="1200" dirty="0" smtClean="0"/>
            <a:t>amending Annual Budget Law </a:t>
          </a:r>
          <a:r>
            <a:rPr lang="en-US" sz="1300" kern="1200" dirty="0" smtClean="0"/>
            <a:t>with respect to requirements of Framework Law</a:t>
          </a:r>
          <a:endParaRPr lang="lv-LV" sz="1300" kern="1200" dirty="0"/>
        </a:p>
        <a:p>
          <a:pPr marL="114300" lvl="1" indent="-114300" algn="l" defTabSz="577850" rtl="0">
            <a:lnSpc>
              <a:spcPct val="90000"/>
            </a:lnSpc>
            <a:spcBef>
              <a:spcPct val="0"/>
            </a:spcBef>
            <a:spcAft>
              <a:spcPct val="15000"/>
            </a:spcAft>
            <a:buChar char="••"/>
          </a:pPr>
          <a:r>
            <a:rPr lang="en-US" sz="1300" kern="1200" dirty="0" smtClean="0"/>
            <a:t>limitations on </a:t>
          </a:r>
          <a:r>
            <a:rPr lang="en-US" sz="1300" b="1" kern="1200" dirty="0" smtClean="0"/>
            <a:t>budget</a:t>
          </a:r>
          <a:r>
            <a:rPr lang="en-US" sz="1300" kern="1200" dirty="0" smtClean="0"/>
            <a:t> </a:t>
          </a:r>
          <a:r>
            <a:rPr lang="en-US" sz="1300" b="1" kern="1200" dirty="0" smtClean="0"/>
            <a:t>execution</a:t>
          </a:r>
          <a:r>
            <a:rPr lang="en-US" sz="1300" kern="1200" dirty="0" smtClean="0"/>
            <a:t> with respect to requirements of Framework Law</a:t>
          </a:r>
          <a:endParaRPr lang="lv-LV" sz="1300" kern="1200" dirty="0"/>
        </a:p>
        <a:p>
          <a:pPr marL="114300" lvl="1" indent="-114300" algn="l" defTabSz="577850" rtl="0">
            <a:lnSpc>
              <a:spcPct val="90000"/>
            </a:lnSpc>
            <a:spcBef>
              <a:spcPct val="0"/>
            </a:spcBef>
            <a:spcAft>
              <a:spcPct val="15000"/>
            </a:spcAft>
            <a:buChar char="••"/>
          </a:pPr>
          <a:r>
            <a:rPr lang="en-US" sz="1300" kern="1200" dirty="0" smtClean="0"/>
            <a:t>limitations on </a:t>
          </a:r>
          <a:r>
            <a:rPr lang="en-US" sz="1300" b="1" kern="1200" dirty="0" smtClean="0"/>
            <a:t>interim decisions </a:t>
          </a:r>
          <a:r>
            <a:rPr lang="en-US" sz="1300" kern="1200" dirty="0" smtClean="0"/>
            <a:t>of the government with fiscal impact</a:t>
          </a:r>
          <a:endParaRPr lang="lv-LV" sz="1300" kern="1200" dirty="0"/>
        </a:p>
        <a:p>
          <a:pPr marL="114300" lvl="1" indent="-114300" algn="l" defTabSz="577850" rtl="0">
            <a:lnSpc>
              <a:spcPct val="90000"/>
            </a:lnSpc>
            <a:spcBef>
              <a:spcPct val="0"/>
            </a:spcBef>
            <a:spcAft>
              <a:spcPct val="15000"/>
            </a:spcAft>
            <a:buChar char="••"/>
          </a:pPr>
          <a:r>
            <a:rPr lang="en-US" sz="1300" b="1" kern="1200" dirty="0" smtClean="0"/>
            <a:t>escape clauses </a:t>
          </a:r>
          <a:r>
            <a:rPr lang="en-US" sz="1300" kern="1200" dirty="0" smtClean="0"/>
            <a:t>for all aforementioned and mechanisms for getting “on road”  in cyclical terms. </a:t>
          </a:r>
          <a:endParaRPr lang="lv-LV" sz="1300" kern="1200" dirty="0"/>
        </a:p>
      </dsp:txBody>
      <dsp:txXfrm>
        <a:off x="0" y="2244516"/>
        <a:ext cx="7060683" cy="2960603"/>
      </dsp:txXfrm>
    </dsp:sp>
    <dsp:sp modelId="{5593F6C4-4788-4878-9C81-FA1A2AC4FB51}">
      <dsp:nvSpPr>
        <dsp:cNvPr id="0" name=""/>
        <dsp:cNvSpPr/>
      </dsp:nvSpPr>
      <dsp:spPr>
        <a:xfrm>
          <a:off x="353034" y="1926005"/>
          <a:ext cx="4942478"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14" tIns="0" rIns="186814" bIns="0" numCol="1" spcCol="1270" anchor="ctr" anchorCtr="0">
          <a:noAutofit/>
        </a:bodyPr>
        <a:lstStyle/>
        <a:p>
          <a:pPr lvl="0" algn="l" defTabSz="1066800" rtl="0">
            <a:lnSpc>
              <a:spcPct val="90000"/>
            </a:lnSpc>
            <a:spcBef>
              <a:spcPct val="0"/>
            </a:spcBef>
            <a:spcAft>
              <a:spcPct val="35000"/>
            </a:spcAft>
          </a:pPr>
          <a:r>
            <a:rPr lang="en-US" sz="2400" b="1" kern="1200" noProof="0" smtClean="0"/>
            <a:t>Procedures:</a:t>
          </a:r>
          <a:endParaRPr lang="en-US" sz="2400" b="1" kern="1200" noProof="0"/>
        </a:p>
      </dsp:txBody>
      <dsp:txXfrm>
        <a:off x="371768" y="1944739"/>
        <a:ext cx="4905010"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50AF8-9818-4B51-A5B4-F50E01A4C329}">
      <dsp:nvSpPr>
        <dsp:cNvPr id="0" name=""/>
        <dsp:cNvSpPr/>
      </dsp:nvSpPr>
      <dsp:spPr>
        <a:xfrm rot="5400000">
          <a:off x="5369705" y="-2342299"/>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dirty="0" smtClean="0"/>
            <a:t>fiscal policy shall be implemented allocating available resources reasonably and efficiently</a:t>
          </a:r>
          <a:endParaRPr lang="en-US" sz="1400" kern="1200" noProof="0" dirty="0"/>
        </a:p>
      </dsp:txBody>
      <dsp:txXfrm rot="-5400000">
        <a:off x="2962656" y="86856"/>
        <a:ext cx="5244838" cy="408633"/>
      </dsp:txXfrm>
    </dsp:sp>
    <dsp:sp modelId="{7A9E8B0E-A63B-44C9-9CD1-CC5E9CC3F103}">
      <dsp:nvSpPr>
        <dsp:cNvPr id="0" name=""/>
        <dsp:cNvSpPr/>
      </dsp:nvSpPr>
      <dsp:spPr>
        <a:xfrm>
          <a:off x="0" y="187"/>
          <a:ext cx="2962656" cy="566056"/>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dirty="0" smtClean="0"/>
            <a:t>principle of being </a:t>
          </a:r>
          <a:r>
            <a:rPr lang="en-US" sz="2000" b="1" kern="1200" noProof="0" dirty="0" smtClean="0">
              <a:solidFill>
                <a:srgbClr val="FFC000"/>
              </a:solidFill>
            </a:rPr>
            <a:t>economical</a:t>
          </a:r>
          <a:endParaRPr lang="en-US" sz="2000" b="1" kern="1200" noProof="0" dirty="0">
            <a:solidFill>
              <a:srgbClr val="FFC000"/>
            </a:solidFill>
          </a:endParaRPr>
        </a:p>
      </dsp:txBody>
      <dsp:txXfrm>
        <a:off x="27633" y="27820"/>
        <a:ext cx="2907390" cy="510790"/>
      </dsp:txXfrm>
    </dsp:sp>
    <dsp:sp modelId="{DBD3A613-30D6-47C1-B2EA-150FAC94D408}">
      <dsp:nvSpPr>
        <dsp:cNvPr id="0" name=""/>
        <dsp:cNvSpPr/>
      </dsp:nvSpPr>
      <dsp:spPr>
        <a:xfrm rot="5400000">
          <a:off x="5369705" y="-1755897"/>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kern="1200" noProof="0" smtClean="0"/>
            <a:t>fiscal policy shall be implemented so that the budget is planned and implemented with surplus, if the economic situation allows, which allows covering future liabilities in case of worsening of the economic situation</a:t>
          </a:r>
          <a:endParaRPr lang="en-US" sz="1100" kern="1200" noProof="0"/>
        </a:p>
      </dsp:txBody>
      <dsp:txXfrm rot="-5400000">
        <a:off x="2962656" y="673258"/>
        <a:ext cx="5244838" cy="408633"/>
      </dsp:txXfrm>
    </dsp:sp>
    <dsp:sp modelId="{3C180320-B1DD-45E2-AB4D-1B2BB0B62715}">
      <dsp:nvSpPr>
        <dsp:cNvPr id="0" name=""/>
        <dsp:cNvSpPr/>
      </dsp:nvSpPr>
      <dsp:spPr>
        <a:xfrm>
          <a:off x="0" y="594546"/>
          <a:ext cx="2962656" cy="566056"/>
        </a:xfrm>
        <a:prstGeom prst="roundRect">
          <a:avLst/>
        </a:prstGeom>
        <a:solidFill>
          <a:schemeClr val="accent5">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smtClean="0"/>
            <a:t>principle of making </a:t>
          </a:r>
          <a:r>
            <a:rPr lang="en-US" sz="2000" b="1" kern="1200" noProof="0" smtClean="0">
              <a:solidFill>
                <a:srgbClr val="FFC000"/>
              </a:solidFill>
            </a:rPr>
            <a:t>savings</a:t>
          </a:r>
          <a:endParaRPr lang="en-US" sz="2000" kern="1200" noProof="0">
            <a:solidFill>
              <a:srgbClr val="FFC000"/>
            </a:solidFill>
          </a:endParaRPr>
        </a:p>
      </dsp:txBody>
      <dsp:txXfrm>
        <a:off x="27633" y="622179"/>
        <a:ext cx="2907390" cy="510790"/>
      </dsp:txXfrm>
    </dsp:sp>
    <dsp:sp modelId="{DD8B3602-BF1F-4090-8F1B-C56D2EA77DA9}">
      <dsp:nvSpPr>
        <dsp:cNvPr id="0" name=""/>
        <dsp:cNvSpPr/>
      </dsp:nvSpPr>
      <dsp:spPr>
        <a:xfrm rot="5400000">
          <a:off x="5369705" y="-1161537"/>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rtl="0">
            <a:lnSpc>
              <a:spcPct val="90000"/>
            </a:lnSpc>
            <a:spcBef>
              <a:spcPct val="0"/>
            </a:spcBef>
            <a:spcAft>
              <a:spcPct val="15000"/>
            </a:spcAft>
            <a:buChar char="••"/>
          </a:pPr>
          <a:r>
            <a:rPr lang="en-US" sz="1050" kern="1200" noProof="0" smtClean="0"/>
            <a:t>a counter-cyclical fiscal policy shall be implemented running counter to trends of the economic cycle</a:t>
          </a:r>
          <a:endParaRPr lang="en-US" sz="1050" kern="1200" noProof="0"/>
        </a:p>
      </dsp:txBody>
      <dsp:txXfrm rot="-5400000">
        <a:off x="2962656" y="1267618"/>
        <a:ext cx="5244838" cy="408633"/>
      </dsp:txXfrm>
    </dsp:sp>
    <dsp:sp modelId="{B9154417-1C6A-4FE0-98C5-76F62BB5B72A}">
      <dsp:nvSpPr>
        <dsp:cNvPr id="0" name=""/>
        <dsp:cNvSpPr/>
      </dsp:nvSpPr>
      <dsp:spPr>
        <a:xfrm>
          <a:off x="0" y="1188905"/>
          <a:ext cx="2962656" cy="566056"/>
        </a:xfrm>
        <a:prstGeom prst="roundRect">
          <a:avLst/>
        </a:prstGeom>
        <a:solidFill>
          <a:schemeClr val="accent5">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smtClean="0"/>
            <a:t>principle of </a:t>
          </a:r>
          <a:r>
            <a:rPr lang="en-US" sz="2000" b="1" kern="1200" noProof="0" smtClean="0">
              <a:solidFill>
                <a:srgbClr val="FFC000"/>
              </a:solidFill>
            </a:rPr>
            <a:t>counter-cyclical</a:t>
          </a:r>
          <a:r>
            <a:rPr lang="en-US" sz="2000" b="1" kern="1200" noProof="0" smtClean="0"/>
            <a:t> fiscal policy</a:t>
          </a:r>
          <a:r>
            <a:rPr lang="en-US" sz="2000" kern="1200" noProof="0" smtClean="0"/>
            <a:t> </a:t>
          </a:r>
          <a:endParaRPr lang="en-US" sz="2000" kern="1200" noProof="0"/>
        </a:p>
      </dsp:txBody>
      <dsp:txXfrm>
        <a:off x="27633" y="1216538"/>
        <a:ext cx="2907390" cy="510790"/>
      </dsp:txXfrm>
    </dsp:sp>
    <dsp:sp modelId="{4CDA6365-66FE-427E-9996-E56B866E2511}">
      <dsp:nvSpPr>
        <dsp:cNvPr id="0" name=""/>
        <dsp:cNvSpPr/>
      </dsp:nvSpPr>
      <dsp:spPr>
        <a:xfrm rot="5400000">
          <a:off x="5369705" y="-567178"/>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noProof="0" dirty="0" smtClean="0"/>
            <a:t>financial policy shall be implemented so that it contributes to the economic growth and financial stability  and is foreseeable and successive in medium term</a:t>
          </a:r>
          <a:endParaRPr lang="en-US" sz="1200" kern="1200" noProof="0" dirty="0"/>
        </a:p>
      </dsp:txBody>
      <dsp:txXfrm rot="-5400000">
        <a:off x="2962656" y="1861977"/>
        <a:ext cx="5244838" cy="408633"/>
      </dsp:txXfrm>
    </dsp:sp>
    <dsp:sp modelId="{A2F0FBBA-B78E-47A0-AA44-CD4933D593A1}">
      <dsp:nvSpPr>
        <dsp:cNvPr id="0" name=""/>
        <dsp:cNvSpPr/>
      </dsp:nvSpPr>
      <dsp:spPr>
        <a:xfrm>
          <a:off x="0" y="1783265"/>
          <a:ext cx="2962656" cy="566056"/>
        </a:xfrm>
        <a:prstGeom prst="roundRect">
          <a:avLst/>
        </a:prstGeom>
        <a:solidFill>
          <a:schemeClr val="accent5">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smtClean="0"/>
            <a:t>principle</a:t>
          </a:r>
          <a:r>
            <a:rPr lang="en-US" sz="2000" kern="1200" noProof="0" smtClean="0"/>
            <a:t> </a:t>
          </a:r>
          <a:r>
            <a:rPr lang="en-US" sz="2000" b="1" kern="1200" noProof="0" smtClean="0"/>
            <a:t>of</a:t>
          </a:r>
          <a:r>
            <a:rPr lang="en-US" sz="2000" kern="1200" noProof="0" smtClean="0"/>
            <a:t> </a:t>
          </a:r>
          <a:r>
            <a:rPr lang="en-US" sz="2000" b="1" kern="1200" noProof="0" smtClean="0">
              <a:solidFill>
                <a:srgbClr val="FFC000"/>
              </a:solidFill>
            </a:rPr>
            <a:t>stability </a:t>
          </a:r>
          <a:endParaRPr lang="en-US" sz="2000" kern="1200" noProof="0">
            <a:solidFill>
              <a:srgbClr val="FFC000"/>
            </a:solidFill>
          </a:endParaRPr>
        </a:p>
      </dsp:txBody>
      <dsp:txXfrm>
        <a:off x="27633" y="1810898"/>
        <a:ext cx="2907390" cy="510790"/>
      </dsp:txXfrm>
    </dsp:sp>
    <dsp:sp modelId="{E47A29EC-0C1B-4F9C-9769-C3897A68F035}">
      <dsp:nvSpPr>
        <dsp:cNvPr id="0" name=""/>
        <dsp:cNvSpPr/>
      </dsp:nvSpPr>
      <dsp:spPr>
        <a:xfrm rot="5400000">
          <a:off x="5369705" y="27180"/>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kern="1200" noProof="0" smtClean="0"/>
            <a:t>fiscal policy that focuses on the maintenance of the general government debt level which does not impose a disproportionate burden on the economy, but contributes to its long-term development.</a:t>
          </a:r>
          <a:endParaRPr lang="en-US" sz="1100" kern="1200" noProof="0"/>
        </a:p>
      </dsp:txBody>
      <dsp:txXfrm rot="-5400000">
        <a:off x="2962656" y="2456335"/>
        <a:ext cx="5244838" cy="408633"/>
      </dsp:txXfrm>
    </dsp:sp>
    <dsp:sp modelId="{F998A302-AE62-4399-9473-66E0DC0AC3AB}">
      <dsp:nvSpPr>
        <dsp:cNvPr id="0" name=""/>
        <dsp:cNvSpPr/>
      </dsp:nvSpPr>
      <dsp:spPr>
        <a:xfrm>
          <a:off x="0" y="2377624"/>
          <a:ext cx="2962656" cy="566056"/>
        </a:xfrm>
        <a:prstGeom prst="roundRect">
          <a:avLst/>
        </a:prstGeom>
        <a:solidFill>
          <a:schemeClr val="accent5">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smtClean="0"/>
            <a:t>principle of </a:t>
          </a:r>
          <a:r>
            <a:rPr lang="en-US" sz="2000" b="1" kern="1200" noProof="0" smtClean="0">
              <a:solidFill>
                <a:srgbClr val="FFC000"/>
              </a:solidFill>
            </a:rPr>
            <a:t>sustainable</a:t>
          </a:r>
          <a:r>
            <a:rPr lang="en-US" sz="2000" b="1" kern="1200" noProof="0" smtClean="0"/>
            <a:t> fiscal policy </a:t>
          </a:r>
          <a:endParaRPr lang="en-US" sz="2000" kern="1200" noProof="0"/>
        </a:p>
      </dsp:txBody>
      <dsp:txXfrm>
        <a:off x="27633" y="2405257"/>
        <a:ext cx="2907390" cy="510790"/>
      </dsp:txXfrm>
    </dsp:sp>
    <dsp:sp modelId="{C10D190E-06F2-451B-B749-E0847DC94C7F}">
      <dsp:nvSpPr>
        <dsp:cNvPr id="0" name=""/>
        <dsp:cNvSpPr/>
      </dsp:nvSpPr>
      <dsp:spPr>
        <a:xfrm rot="5400000">
          <a:off x="5369705" y="621539"/>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dirty="0" smtClean="0"/>
            <a:t>a fiscal policy takes into account the financial impact on the society now and on future generations</a:t>
          </a:r>
          <a:endParaRPr lang="en-US" sz="1400" kern="1200" noProof="0" dirty="0"/>
        </a:p>
      </dsp:txBody>
      <dsp:txXfrm rot="-5400000">
        <a:off x="2962656" y="3050694"/>
        <a:ext cx="5244838" cy="408633"/>
      </dsp:txXfrm>
    </dsp:sp>
    <dsp:sp modelId="{7E9B8C4C-ED9F-43D9-BC47-1AE9EC9C3382}">
      <dsp:nvSpPr>
        <dsp:cNvPr id="0" name=""/>
        <dsp:cNvSpPr/>
      </dsp:nvSpPr>
      <dsp:spPr>
        <a:xfrm>
          <a:off x="0" y="2971983"/>
          <a:ext cx="2962656" cy="566056"/>
        </a:xfrm>
        <a:prstGeom prst="roundRect">
          <a:avLst/>
        </a:prstGeom>
        <a:solidFill>
          <a:schemeClr val="accent5">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smtClean="0"/>
            <a:t>principle of generation mutual </a:t>
          </a:r>
          <a:r>
            <a:rPr lang="en-US" sz="2000" b="1" kern="1200" noProof="0" smtClean="0">
              <a:solidFill>
                <a:srgbClr val="FFC000"/>
              </a:solidFill>
            </a:rPr>
            <a:t>responsibility</a:t>
          </a:r>
          <a:endParaRPr lang="en-US" sz="2000" kern="1200" noProof="0">
            <a:solidFill>
              <a:srgbClr val="FFC000"/>
            </a:solidFill>
          </a:endParaRPr>
        </a:p>
      </dsp:txBody>
      <dsp:txXfrm>
        <a:off x="27633" y="2999616"/>
        <a:ext cx="2907390" cy="510790"/>
      </dsp:txXfrm>
    </dsp:sp>
    <dsp:sp modelId="{05A74656-FD3E-4F71-A777-8E2EBEA126ED}">
      <dsp:nvSpPr>
        <dsp:cNvPr id="0" name=""/>
        <dsp:cNvSpPr/>
      </dsp:nvSpPr>
      <dsp:spPr>
        <a:xfrm rot="5400000">
          <a:off x="5369705" y="1215899"/>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smtClean="0"/>
            <a:t>information on fiscal policy objectives, methods for their achievement and results shall be publicly available</a:t>
          </a:r>
          <a:endParaRPr lang="en-US" sz="1400" kern="1200" noProof="0"/>
        </a:p>
      </dsp:txBody>
      <dsp:txXfrm rot="-5400000">
        <a:off x="2962656" y="3645054"/>
        <a:ext cx="5244838" cy="408633"/>
      </dsp:txXfrm>
    </dsp:sp>
    <dsp:sp modelId="{E06C82E2-6850-4896-91C2-A8E82BBB5201}">
      <dsp:nvSpPr>
        <dsp:cNvPr id="0" name=""/>
        <dsp:cNvSpPr/>
      </dsp:nvSpPr>
      <dsp:spPr>
        <a:xfrm>
          <a:off x="0" y="3566342"/>
          <a:ext cx="2962656" cy="566056"/>
        </a:xfrm>
        <a:prstGeom prst="roundRect">
          <a:avLst/>
        </a:prstGeom>
        <a:solidFill>
          <a:schemeClr val="accent5">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smtClean="0"/>
            <a:t>principle of </a:t>
          </a:r>
          <a:r>
            <a:rPr lang="en-US" sz="2000" b="1" kern="1200" noProof="0" smtClean="0">
              <a:solidFill>
                <a:srgbClr val="FFC000"/>
              </a:solidFill>
            </a:rPr>
            <a:t>transparency</a:t>
          </a:r>
          <a:r>
            <a:rPr lang="en-US" sz="2000" kern="1200" noProof="0" smtClean="0">
              <a:solidFill>
                <a:srgbClr val="FFC000"/>
              </a:solidFill>
            </a:rPr>
            <a:t> </a:t>
          </a:r>
          <a:endParaRPr lang="en-US" sz="2000" kern="1200" noProof="0">
            <a:solidFill>
              <a:srgbClr val="FFC000"/>
            </a:solidFill>
          </a:endParaRPr>
        </a:p>
      </dsp:txBody>
      <dsp:txXfrm>
        <a:off x="27633" y="3593975"/>
        <a:ext cx="2907390" cy="510790"/>
      </dsp:txXfrm>
    </dsp:sp>
    <dsp:sp modelId="{54865C55-9929-465A-9857-A46EBC4ABE71}">
      <dsp:nvSpPr>
        <dsp:cNvPr id="0" name=""/>
        <dsp:cNvSpPr/>
      </dsp:nvSpPr>
      <dsp:spPr>
        <a:xfrm rot="5400000">
          <a:off x="5369705" y="1810258"/>
          <a:ext cx="452845" cy="5266944"/>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smtClean="0"/>
            <a:t>institutions within general government assume the constraints derived from fiscal rules in solidarity manner</a:t>
          </a:r>
          <a:endParaRPr lang="en-US" sz="1400" kern="1200" noProof="0"/>
        </a:p>
      </dsp:txBody>
      <dsp:txXfrm rot="-5400000">
        <a:off x="2962656" y="4239413"/>
        <a:ext cx="5244838" cy="408633"/>
      </dsp:txXfrm>
    </dsp:sp>
    <dsp:sp modelId="{12359D6E-36BA-4186-8359-452EF0EF3ACB}">
      <dsp:nvSpPr>
        <dsp:cNvPr id="0" name=""/>
        <dsp:cNvSpPr/>
      </dsp:nvSpPr>
      <dsp:spPr>
        <a:xfrm>
          <a:off x="0" y="4160702"/>
          <a:ext cx="2962656" cy="566056"/>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noProof="0" dirty="0" smtClean="0"/>
            <a:t>principle of fiscal discipline </a:t>
          </a:r>
          <a:r>
            <a:rPr lang="en-US" sz="2000" b="1" kern="1200" noProof="0" dirty="0" smtClean="0">
              <a:solidFill>
                <a:srgbClr val="FFC000"/>
              </a:solidFill>
            </a:rPr>
            <a:t>solidarity</a:t>
          </a:r>
          <a:r>
            <a:rPr lang="en-US" sz="2000" kern="1200" noProof="0" dirty="0" smtClean="0">
              <a:solidFill>
                <a:srgbClr val="FFC000"/>
              </a:solidFill>
            </a:rPr>
            <a:t> </a:t>
          </a:r>
          <a:endParaRPr lang="en-US" sz="2000" kern="1200" noProof="0" dirty="0">
            <a:solidFill>
              <a:srgbClr val="FFC000"/>
            </a:solidFill>
          </a:endParaRPr>
        </a:p>
      </dsp:txBody>
      <dsp:txXfrm>
        <a:off x="27633" y="4188335"/>
        <a:ext cx="2907390" cy="510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D24B-3D62-43D4-8D94-F5B8EC74676D}">
      <dsp:nvSpPr>
        <dsp:cNvPr id="0" name=""/>
        <dsp:cNvSpPr/>
      </dsp:nvSpPr>
      <dsp:spPr>
        <a:xfrm>
          <a:off x="470746" y="0"/>
          <a:ext cx="7475386" cy="239837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pPr>
          <a:r>
            <a:rPr lang="en-GB" sz="1600" kern="1200" noProof="0" dirty="0" err="1" smtClean="0">
              <a:solidFill>
                <a:schemeClr val="tx1"/>
              </a:solidFill>
              <a:latin typeface="+mn-lt"/>
              <a:ea typeface="+mn-ea"/>
              <a:cs typeface="+mn-cs"/>
            </a:rPr>
            <a:t>MoF</a:t>
          </a:r>
          <a:r>
            <a:rPr lang="en-GB" sz="1600" kern="1200" noProof="0" dirty="0" smtClean="0">
              <a:solidFill>
                <a:schemeClr val="tx1"/>
              </a:solidFill>
              <a:latin typeface="+mn-lt"/>
              <a:ea typeface="+mn-ea"/>
              <a:cs typeface="+mn-cs"/>
            </a:rPr>
            <a:t> prepares medium term </a:t>
          </a:r>
          <a:r>
            <a:rPr lang="en-GB" sz="1600" b="1" kern="1200" noProof="0" dirty="0" smtClean="0">
              <a:solidFill>
                <a:srgbClr val="C00000"/>
              </a:solidFill>
              <a:latin typeface="+mn-lt"/>
              <a:ea typeface="+mn-ea"/>
              <a:cs typeface="+mn-cs"/>
            </a:rPr>
            <a:t>macro development forecasts</a:t>
          </a:r>
          <a:r>
            <a:rPr lang="en-GB" sz="1600" kern="1200" noProof="0" dirty="0" smtClean="0">
              <a:solidFill>
                <a:schemeClr val="tx1"/>
              </a:solidFill>
              <a:latin typeface="+mn-lt"/>
              <a:ea typeface="+mn-ea"/>
              <a:cs typeface="+mn-cs"/>
            </a:rPr>
            <a:t>, calculates </a:t>
          </a:r>
          <a:r>
            <a:rPr lang="en-GB" sz="1600" b="1" kern="1200" noProof="0" dirty="0" smtClean="0">
              <a:solidFill>
                <a:srgbClr val="C00000"/>
              </a:solidFill>
              <a:latin typeface="+mn-lt"/>
              <a:ea typeface="+mn-ea"/>
              <a:cs typeface="+mn-cs"/>
            </a:rPr>
            <a:t>fiscal restrictions</a:t>
          </a:r>
          <a:r>
            <a:rPr lang="en-GB" sz="1600" kern="1200" noProof="0" dirty="0" smtClean="0">
              <a:solidFill>
                <a:schemeClr val="tx1"/>
              </a:solidFill>
              <a:latin typeface="+mn-lt"/>
              <a:ea typeface="+mn-ea"/>
              <a:cs typeface="+mn-cs"/>
            </a:rPr>
            <a:t> </a:t>
          </a:r>
          <a:r>
            <a:rPr lang="en-GB" sz="1600" kern="1200" dirty="0" smtClean="0"/>
            <a:t> </a:t>
          </a:r>
        </a:p>
        <a:p>
          <a:pPr marL="0" lvl="0" indent="0" algn="l" defTabSz="711200" rtl="0">
            <a:lnSpc>
              <a:spcPct val="90000"/>
            </a:lnSpc>
            <a:spcBef>
              <a:spcPct val="0"/>
            </a:spcBef>
            <a:spcAft>
              <a:spcPct val="35000"/>
            </a:spcAft>
          </a:pPr>
          <a:r>
            <a:rPr lang="en-GB" sz="1600" kern="1200" noProof="0" dirty="0" smtClean="0">
              <a:solidFill>
                <a:schemeClr val="tx1"/>
              </a:solidFill>
              <a:latin typeface="+mn-lt"/>
              <a:ea typeface="+mn-ea"/>
              <a:cs typeface="+mn-cs"/>
            </a:rPr>
            <a:t>In cooperation with line ministries performs </a:t>
          </a:r>
          <a:r>
            <a:rPr lang="en-GB" sz="1600" b="1" kern="1200" noProof="0" dirty="0" smtClean="0">
              <a:solidFill>
                <a:srgbClr val="C00000"/>
              </a:solidFill>
              <a:latin typeface="+mn-lt"/>
              <a:ea typeface="+mn-ea"/>
              <a:cs typeface="+mn-cs"/>
            </a:rPr>
            <a:t>spending</a:t>
          </a:r>
          <a:r>
            <a:rPr lang="en-GB" sz="1600" kern="1200" noProof="0" dirty="0" smtClean="0">
              <a:solidFill>
                <a:srgbClr val="C00000"/>
              </a:solidFill>
              <a:latin typeface="+mn-lt"/>
              <a:ea typeface="+mn-ea"/>
              <a:cs typeface="+mn-cs"/>
            </a:rPr>
            <a:t> </a:t>
          </a:r>
          <a:r>
            <a:rPr lang="en-GB" sz="1600" b="1" kern="1200" noProof="0" dirty="0" smtClean="0">
              <a:solidFill>
                <a:srgbClr val="C00000"/>
              </a:solidFill>
              <a:latin typeface="+mn-lt"/>
              <a:ea typeface="+mn-ea"/>
              <a:cs typeface="+mn-cs"/>
            </a:rPr>
            <a:t>review and calculation of base expenditure</a:t>
          </a:r>
          <a:r>
            <a:rPr lang="en-GB" sz="1600" kern="1200" dirty="0" smtClean="0"/>
            <a:t> </a:t>
          </a:r>
        </a:p>
        <a:p>
          <a:pPr marL="0" lvl="0" indent="0" algn="l" defTabSz="711200" rtl="0">
            <a:lnSpc>
              <a:spcPct val="90000"/>
            </a:lnSpc>
            <a:spcBef>
              <a:spcPct val="0"/>
            </a:spcBef>
            <a:spcAft>
              <a:spcPct val="35000"/>
            </a:spcAft>
          </a:pPr>
          <a:r>
            <a:rPr lang="en-GB" sz="1600" b="1" kern="1200" noProof="0" dirty="0" smtClean="0">
              <a:solidFill>
                <a:srgbClr val="C00000"/>
              </a:solidFill>
              <a:latin typeface="+mn-lt"/>
              <a:ea typeface="+mn-ea"/>
              <a:cs typeface="+mn-cs"/>
            </a:rPr>
            <a:t>Evaluates</a:t>
          </a:r>
          <a:r>
            <a:rPr lang="en-GB" sz="1600" kern="1200" noProof="0" dirty="0" smtClean="0">
              <a:solidFill>
                <a:schemeClr val="tx1"/>
              </a:solidFill>
              <a:latin typeface="+mn-lt"/>
              <a:ea typeface="+mn-ea"/>
              <a:cs typeface="+mn-cs"/>
            </a:rPr>
            <a:t> proposals for priority measures</a:t>
          </a:r>
        </a:p>
        <a:p>
          <a:pPr marL="0" lvl="0" indent="0" algn="l" defTabSz="711200" rtl="0">
            <a:lnSpc>
              <a:spcPct val="90000"/>
            </a:lnSpc>
            <a:spcBef>
              <a:spcPct val="0"/>
            </a:spcBef>
            <a:spcAft>
              <a:spcPct val="35000"/>
            </a:spcAft>
          </a:pPr>
          <a:r>
            <a:rPr lang="en-GB" sz="1600" b="1" kern="1200" noProof="0" dirty="0" smtClean="0">
              <a:solidFill>
                <a:srgbClr val="C00000"/>
              </a:solidFill>
              <a:latin typeface="+mn-lt"/>
              <a:ea typeface="+mn-ea"/>
              <a:cs typeface="+mn-cs"/>
            </a:rPr>
            <a:t>Aggregates</a:t>
          </a:r>
          <a:r>
            <a:rPr lang="en-GB" sz="1600" kern="1200" noProof="0" dirty="0" smtClean="0">
              <a:solidFill>
                <a:srgbClr val="C00000"/>
              </a:solidFill>
              <a:latin typeface="+mn-lt"/>
              <a:ea typeface="+mn-ea"/>
              <a:cs typeface="+mn-cs"/>
            </a:rPr>
            <a:t> </a:t>
          </a:r>
          <a:r>
            <a:rPr lang="en-GB" sz="1600" kern="1200" noProof="0" dirty="0" smtClean="0">
              <a:solidFill>
                <a:schemeClr val="tx1"/>
              </a:solidFill>
              <a:latin typeface="+mn-lt"/>
              <a:ea typeface="+mn-ea"/>
              <a:cs typeface="+mn-cs"/>
            </a:rPr>
            <a:t>budget requests received from line ministries</a:t>
          </a:r>
          <a:endParaRPr lang="en-GB" sz="1600" kern="1200" dirty="0" smtClean="0"/>
        </a:p>
        <a:p>
          <a:pPr marL="0" lvl="0" indent="0" algn="l" defTabSz="711200" rtl="0">
            <a:lnSpc>
              <a:spcPct val="90000"/>
            </a:lnSpc>
            <a:spcBef>
              <a:spcPct val="0"/>
            </a:spcBef>
            <a:spcAft>
              <a:spcPct val="35000"/>
            </a:spcAft>
          </a:pPr>
          <a:r>
            <a:rPr lang="en-GB" sz="1600" b="1" kern="1200" noProof="0" dirty="0" smtClean="0">
              <a:solidFill>
                <a:srgbClr val="C00000"/>
              </a:solidFill>
              <a:latin typeface="+mn-lt"/>
              <a:ea typeface="+mn-ea"/>
              <a:cs typeface="+mn-cs"/>
            </a:rPr>
            <a:t>Prepared draft budget law</a:t>
          </a:r>
          <a:r>
            <a:rPr lang="en-GB" sz="1600" kern="1200" noProof="0" dirty="0" smtClean="0">
              <a:solidFill>
                <a:schemeClr val="tx1"/>
              </a:solidFill>
              <a:latin typeface="+mn-lt"/>
              <a:ea typeface="+mn-ea"/>
              <a:cs typeface="+mn-cs"/>
            </a:rPr>
            <a:t> and medium term budget framework law and submits it to </a:t>
          </a:r>
          <a:r>
            <a:rPr lang="en-GB" sz="1600" kern="1200" noProof="0" dirty="0" err="1" smtClean="0">
              <a:solidFill>
                <a:schemeClr val="tx1"/>
              </a:solidFill>
              <a:latin typeface="+mn-lt"/>
              <a:ea typeface="+mn-ea"/>
              <a:cs typeface="+mn-cs"/>
            </a:rPr>
            <a:t>CoM</a:t>
          </a:r>
          <a:endParaRPr lang="en-GB" sz="1300" kern="1200" dirty="0"/>
        </a:p>
      </dsp:txBody>
      <dsp:txXfrm>
        <a:off x="2188206" y="0"/>
        <a:ext cx="5757926" cy="2398378"/>
      </dsp:txXfrm>
    </dsp:sp>
    <dsp:sp modelId="{25BCEC6A-C2EE-4A55-BAF7-F65BF6D28EC0}">
      <dsp:nvSpPr>
        <dsp:cNvPr id="0" name=""/>
        <dsp:cNvSpPr/>
      </dsp:nvSpPr>
      <dsp:spPr>
        <a:xfrm>
          <a:off x="63403" y="324232"/>
          <a:ext cx="1838460" cy="174991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032F6-21BE-4460-B425-52EE74801754}">
      <dsp:nvSpPr>
        <dsp:cNvPr id="0" name=""/>
        <dsp:cNvSpPr/>
      </dsp:nvSpPr>
      <dsp:spPr>
        <a:xfrm>
          <a:off x="468351" y="2490548"/>
          <a:ext cx="7480949" cy="239837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noProof="0" dirty="0" smtClean="0">
              <a:solidFill>
                <a:schemeClr val="tx1"/>
              </a:solidFill>
              <a:latin typeface="+mn-lt"/>
              <a:ea typeface="+mn-ea"/>
              <a:cs typeface="+mn-cs"/>
            </a:rPr>
            <a:t>Line ministries participate in </a:t>
          </a:r>
          <a:r>
            <a:rPr lang="en-GB" sz="1800" b="1" kern="1200" noProof="0" dirty="0" smtClean="0">
              <a:solidFill>
                <a:srgbClr val="C00000"/>
              </a:solidFill>
              <a:latin typeface="+mn-lt"/>
              <a:ea typeface="+mn-ea"/>
              <a:cs typeface="+mn-cs"/>
            </a:rPr>
            <a:t>calculation and review of base expenditures</a:t>
          </a:r>
          <a:r>
            <a:rPr lang="en-GB" sz="1800" b="1" kern="1200" dirty="0" smtClean="0">
              <a:solidFill>
                <a:srgbClr val="C00000"/>
              </a:solidFill>
            </a:rPr>
            <a:t> </a:t>
          </a:r>
        </a:p>
        <a:p>
          <a:pPr lvl="0" algn="l" defTabSz="800100" rtl="0">
            <a:lnSpc>
              <a:spcPct val="90000"/>
            </a:lnSpc>
            <a:spcBef>
              <a:spcPct val="0"/>
            </a:spcBef>
            <a:spcAft>
              <a:spcPct val="35000"/>
            </a:spcAft>
          </a:pPr>
          <a:r>
            <a:rPr lang="en-GB" sz="1800" b="0" kern="1200" noProof="0" dirty="0" smtClean="0">
              <a:solidFill>
                <a:schemeClr val="tx1"/>
              </a:solidFill>
              <a:latin typeface="+mn-lt"/>
              <a:ea typeface="+mn-ea"/>
              <a:cs typeface="+mn-cs"/>
            </a:rPr>
            <a:t>Prepare </a:t>
          </a:r>
          <a:r>
            <a:rPr lang="en-GB" sz="1800" b="1" kern="1200" noProof="0" dirty="0" smtClean="0">
              <a:solidFill>
                <a:srgbClr val="C00000"/>
              </a:solidFill>
              <a:latin typeface="+mn-lt"/>
              <a:ea typeface="+mn-ea"/>
              <a:cs typeface="+mn-cs"/>
            </a:rPr>
            <a:t>proposals for priority measures</a:t>
          </a:r>
        </a:p>
        <a:p>
          <a:pPr lvl="0" algn="l" defTabSz="800100" rtl="0">
            <a:lnSpc>
              <a:spcPct val="90000"/>
            </a:lnSpc>
            <a:spcBef>
              <a:spcPct val="0"/>
            </a:spcBef>
            <a:spcAft>
              <a:spcPct val="35000"/>
            </a:spcAft>
          </a:pPr>
          <a:r>
            <a:rPr lang="en-GB" sz="1800" kern="1200" noProof="0" dirty="0" smtClean="0">
              <a:solidFill>
                <a:schemeClr val="tx1"/>
              </a:solidFill>
              <a:latin typeface="+mn-lt"/>
              <a:ea typeface="+mn-ea"/>
              <a:cs typeface="+mn-cs"/>
            </a:rPr>
            <a:t>Prepare and submit </a:t>
          </a:r>
          <a:r>
            <a:rPr lang="en-GB" sz="1800" b="1" kern="1200" noProof="0" dirty="0" smtClean="0">
              <a:solidFill>
                <a:srgbClr val="C00000"/>
              </a:solidFill>
              <a:latin typeface="+mn-lt"/>
              <a:ea typeface="+mn-ea"/>
              <a:cs typeface="+mn-cs"/>
            </a:rPr>
            <a:t>budget requests </a:t>
          </a:r>
          <a:r>
            <a:rPr lang="en-GB" sz="1800" kern="1200" noProof="0" dirty="0" smtClean="0">
              <a:solidFill>
                <a:schemeClr val="tx1"/>
              </a:solidFill>
              <a:latin typeface="+mn-lt"/>
              <a:ea typeface="+mn-ea"/>
              <a:cs typeface="+mn-cs"/>
            </a:rPr>
            <a:t>according to decisions taken by </a:t>
          </a:r>
          <a:r>
            <a:rPr lang="en-GB" sz="1800" kern="1200" noProof="0" dirty="0" err="1" smtClean="0">
              <a:solidFill>
                <a:schemeClr val="tx1"/>
              </a:solidFill>
              <a:latin typeface="+mn-lt"/>
              <a:ea typeface="+mn-ea"/>
              <a:cs typeface="+mn-cs"/>
            </a:rPr>
            <a:t>CoM</a:t>
          </a:r>
          <a:r>
            <a:rPr lang="en-GB" sz="1800" kern="1200" dirty="0" smtClean="0"/>
            <a:t> </a:t>
          </a:r>
        </a:p>
        <a:p>
          <a:pPr lvl="0" algn="l" defTabSz="800100" rtl="0">
            <a:lnSpc>
              <a:spcPct val="90000"/>
            </a:lnSpc>
            <a:spcBef>
              <a:spcPct val="0"/>
            </a:spcBef>
            <a:spcAft>
              <a:spcPct val="35000"/>
            </a:spcAft>
          </a:pPr>
          <a:r>
            <a:rPr lang="en-GB" sz="1800" kern="1200" noProof="0" dirty="0" smtClean="0">
              <a:solidFill>
                <a:schemeClr val="tx1"/>
              </a:solidFill>
              <a:latin typeface="+mn-lt"/>
              <a:ea typeface="+mn-ea"/>
              <a:cs typeface="+mn-cs"/>
            </a:rPr>
            <a:t>Take part in </a:t>
          </a:r>
          <a:r>
            <a:rPr lang="en-GB" sz="1800" b="1" kern="1200" noProof="0" dirty="0" smtClean="0">
              <a:solidFill>
                <a:srgbClr val="C00000"/>
              </a:solidFill>
              <a:latin typeface="+mn-lt"/>
              <a:ea typeface="+mn-ea"/>
              <a:cs typeface="+mn-cs"/>
            </a:rPr>
            <a:t>debate</a:t>
          </a:r>
          <a:r>
            <a:rPr lang="en-GB" sz="1800" kern="1200" noProof="0" dirty="0" smtClean="0">
              <a:solidFill>
                <a:schemeClr val="tx1"/>
              </a:solidFill>
              <a:latin typeface="+mn-lt"/>
              <a:ea typeface="+mn-ea"/>
              <a:cs typeface="+mn-cs"/>
            </a:rPr>
            <a:t> on the draft budget law in the </a:t>
          </a:r>
          <a:r>
            <a:rPr lang="en-GB" sz="1800" kern="1200" noProof="0" dirty="0" err="1" smtClean="0">
              <a:solidFill>
                <a:schemeClr val="tx1"/>
              </a:solidFill>
              <a:latin typeface="+mn-lt"/>
              <a:ea typeface="+mn-ea"/>
              <a:cs typeface="+mn-cs"/>
            </a:rPr>
            <a:t>CoM</a:t>
          </a:r>
          <a:endParaRPr lang="en-GB" sz="1800" kern="1200" dirty="0"/>
        </a:p>
      </dsp:txBody>
      <dsp:txXfrm>
        <a:off x="2187089" y="2490548"/>
        <a:ext cx="5762211" cy="2398378"/>
      </dsp:txXfrm>
    </dsp:sp>
    <dsp:sp modelId="{B77E5CA6-0EA8-4C8D-9829-1499F9FE9A47}">
      <dsp:nvSpPr>
        <dsp:cNvPr id="0" name=""/>
        <dsp:cNvSpPr/>
      </dsp:nvSpPr>
      <dsp:spPr>
        <a:xfrm>
          <a:off x="0" y="2851950"/>
          <a:ext cx="1883947" cy="1692929"/>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099" t="747" r="-3099" b="747"/>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F3E3B-A241-4E11-9A5F-43638463447F}">
      <dsp:nvSpPr>
        <dsp:cNvPr id="0" name=""/>
        <dsp:cNvSpPr/>
      </dsp:nvSpPr>
      <dsp:spPr>
        <a:xfrm>
          <a:off x="0" y="0"/>
          <a:ext cx="7837863" cy="14984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noProof="0" dirty="0" err="1" smtClean="0">
              <a:solidFill>
                <a:schemeClr val="tx1"/>
              </a:solidFill>
              <a:latin typeface="+mn-lt"/>
              <a:ea typeface="+mn-ea"/>
              <a:cs typeface="+mn-cs"/>
            </a:rPr>
            <a:t>CoM</a:t>
          </a:r>
          <a:r>
            <a:rPr lang="en-GB" sz="1600" kern="1200" noProof="0" dirty="0" smtClean="0">
              <a:solidFill>
                <a:schemeClr val="tx1"/>
              </a:solidFill>
              <a:latin typeface="+mn-lt"/>
              <a:ea typeface="+mn-ea"/>
              <a:cs typeface="+mn-cs"/>
            </a:rPr>
            <a:t> approves </a:t>
          </a:r>
          <a:r>
            <a:rPr lang="en-GB" sz="1600" b="1" kern="1200" noProof="0" dirty="0" smtClean="0">
              <a:solidFill>
                <a:srgbClr val="C00000"/>
              </a:solidFill>
              <a:latin typeface="+mn-lt"/>
              <a:ea typeface="+mn-ea"/>
              <a:cs typeface="+mn-cs"/>
            </a:rPr>
            <a:t>fiscal goals </a:t>
          </a:r>
          <a:r>
            <a:rPr lang="en-GB" sz="1600" kern="1200" noProof="0" dirty="0" smtClean="0">
              <a:solidFill>
                <a:schemeClr val="tx1"/>
              </a:solidFill>
              <a:latin typeface="+mn-lt"/>
              <a:ea typeface="+mn-ea"/>
              <a:cs typeface="+mn-cs"/>
            </a:rPr>
            <a:t>of the state and </a:t>
          </a:r>
          <a:r>
            <a:rPr lang="en-GB" sz="1600" b="1" kern="1200" noProof="0" dirty="0" smtClean="0">
              <a:solidFill>
                <a:srgbClr val="C00000"/>
              </a:solidFill>
              <a:latin typeface="+mn-lt"/>
              <a:ea typeface="+mn-ea"/>
              <a:cs typeface="+mn-cs"/>
            </a:rPr>
            <a:t>the Stability Program </a:t>
          </a:r>
        </a:p>
        <a:p>
          <a:pPr lvl="0" algn="l" defTabSz="711200" rtl="0">
            <a:lnSpc>
              <a:spcPct val="90000"/>
            </a:lnSpc>
            <a:spcBef>
              <a:spcPct val="0"/>
            </a:spcBef>
            <a:spcAft>
              <a:spcPct val="35000"/>
            </a:spcAft>
          </a:pPr>
          <a:r>
            <a:rPr lang="en-GB" sz="1600" b="0" kern="1200" noProof="0" dirty="0" smtClean="0">
              <a:solidFill>
                <a:schemeClr val="tx1"/>
              </a:solidFill>
              <a:latin typeface="+mn-lt"/>
              <a:ea typeface="+mn-ea"/>
              <a:cs typeface="+mn-cs"/>
            </a:rPr>
            <a:t>Takes decision on results of </a:t>
          </a:r>
          <a:r>
            <a:rPr lang="en-GB" sz="1600" b="1" kern="1200" noProof="0" dirty="0" smtClean="0">
              <a:solidFill>
                <a:srgbClr val="C00000"/>
              </a:solidFill>
              <a:latin typeface="+mn-lt"/>
              <a:ea typeface="+mn-ea"/>
              <a:cs typeface="+mn-cs"/>
            </a:rPr>
            <a:t>spending review</a:t>
          </a:r>
        </a:p>
        <a:p>
          <a:pPr lvl="0" algn="l" defTabSz="711200" rtl="0">
            <a:lnSpc>
              <a:spcPct val="90000"/>
            </a:lnSpc>
            <a:spcBef>
              <a:spcPct val="0"/>
            </a:spcBef>
            <a:spcAft>
              <a:spcPct val="35000"/>
            </a:spcAft>
          </a:pPr>
          <a:r>
            <a:rPr lang="en-GB" sz="1600" b="0" kern="1200" noProof="0" dirty="0" smtClean="0">
              <a:solidFill>
                <a:schemeClr val="tx1"/>
              </a:solidFill>
              <a:latin typeface="+mn-lt"/>
              <a:ea typeface="+mn-ea"/>
              <a:cs typeface="+mn-cs"/>
            </a:rPr>
            <a:t>Takes decision on </a:t>
          </a:r>
          <a:r>
            <a:rPr lang="en-GB" sz="1600" b="1" kern="1200" noProof="0" dirty="0" smtClean="0">
              <a:solidFill>
                <a:srgbClr val="C00000"/>
              </a:solidFill>
              <a:latin typeface="+mn-lt"/>
              <a:ea typeface="+mn-ea"/>
              <a:cs typeface="+mn-cs"/>
            </a:rPr>
            <a:t>priority measures </a:t>
          </a:r>
          <a:r>
            <a:rPr lang="en-GB" sz="1600" b="0" kern="1200" noProof="0" dirty="0" smtClean="0">
              <a:solidFill>
                <a:schemeClr val="tx1"/>
              </a:solidFill>
              <a:latin typeface="+mn-lt"/>
              <a:ea typeface="+mn-ea"/>
              <a:cs typeface="+mn-cs"/>
            </a:rPr>
            <a:t>that should receive additional financing in future years </a:t>
          </a:r>
        </a:p>
        <a:p>
          <a:pPr lvl="0" algn="l" defTabSz="711200" rtl="0">
            <a:lnSpc>
              <a:spcPct val="90000"/>
            </a:lnSpc>
            <a:spcBef>
              <a:spcPct val="0"/>
            </a:spcBef>
            <a:spcAft>
              <a:spcPct val="35000"/>
            </a:spcAft>
          </a:pPr>
          <a:r>
            <a:rPr lang="en-GB" sz="1600" kern="1200" noProof="0" dirty="0" smtClean="0">
              <a:solidFill>
                <a:schemeClr val="tx1"/>
              </a:solidFill>
              <a:latin typeface="+mn-lt"/>
              <a:ea typeface="+mn-ea"/>
              <a:cs typeface="+mn-cs"/>
            </a:rPr>
            <a:t>Submits draft budget law and medium term budget framework law to Parliament</a:t>
          </a:r>
          <a:endParaRPr lang="en-GB" sz="1600" kern="1200" noProof="0" dirty="0"/>
        </a:p>
      </dsp:txBody>
      <dsp:txXfrm>
        <a:off x="1717413" y="0"/>
        <a:ext cx="6120449" cy="1498409"/>
      </dsp:txXfrm>
    </dsp:sp>
    <dsp:sp modelId="{56B9D447-1061-4DDE-BCC1-B9CF2CA0D88F}">
      <dsp:nvSpPr>
        <dsp:cNvPr id="0" name=""/>
        <dsp:cNvSpPr/>
      </dsp:nvSpPr>
      <dsp:spPr>
        <a:xfrm>
          <a:off x="149840" y="149840"/>
          <a:ext cx="1567572" cy="11987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08B6-7CB0-46AA-9549-82651A069AB0}">
      <dsp:nvSpPr>
        <dsp:cNvPr id="0" name=""/>
        <dsp:cNvSpPr/>
      </dsp:nvSpPr>
      <dsp:spPr>
        <a:xfrm>
          <a:off x="0" y="1648250"/>
          <a:ext cx="7837863" cy="14984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noProof="0" dirty="0" smtClean="0">
              <a:solidFill>
                <a:srgbClr val="C00000"/>
              </a:solidFill>
              <a:latin typeface="+mn-lt"/>
              <a:ea typeface="+mn-ea"/>
              <a:cs typeface="+mn-cs"/>
            </a:rPr>
            <a:t>Discussions</a:t>
          </a:r>
          <a:r>
            <a:rPr lang="en-GB" sz="1800" kern="1200" noProof="0" dirty="0" smtClean="0">
              <a:solidFill>
                <a:schemeClr val="tx1"/>
              </a:solidFill>
              <a:latin typeface="+mn-lt"/>
              <a:ea typeface="+mn-ea"/>
              <a:cs typeface="+mn-cs"/>
            </a:rPr>
            <a:t> in the Budget Committee. </a:t>
          </a:r>
        </a:p>
        <a:p>
          <a:pPr lvl="0" algn="l" defTabSz="800100" rtl="0">
            <a:lnSpc>
              <a:spcPct val="90000"/>
            </a:lnSpc>
            <a:spcBef>
              <a:spcPct val="0"/>
            </a:spcBef>
            <a:spcAft>
              <a:spcPct val="35000"/>
            </a:spcAft>
          </a:pPr>
          <a:r>
            <a:rPr lang="en-GB" sz="1800" kern="1200" noProof="0" dirty="0" smtClean="0">
              <a:solidFill>
                <a:schemeClr val="tx1"/>
              </a:solidFill>
              <a:latin typeface="+mn-lt"/>
              <a:ea typeface="+mn-ea"/>
              <a:cs typeface="+mn-cs"/>
            </a:rPr>
            <a:t>Parliamentarians formulate </a:t>
          </a:r>
          <a:r>
            <a:rPr lang="en-GB" sz="1800" b="1" kern="1200" noProof="0" dirty="0" smtClean="0">
              <a:solidFill>
                <a:srgbClr val="C00000"/>
              </a:solidFill>
              <a:latin typeface="+mn-lt"/>
              <a:ea typeface="+mn-ea"/>
              <a:cs typeface="+mn-cs"/>
            </a:rPr>
            <a:t>propositions</a:t>
          </a:r>
          <a:r>
            <a:rPr lang="en-GB" sz="1800" kern="1200" noProof="0" dirty="0" smtClean="0">
              <a:solidFill>
                <a:srgbClr val="C00000"/>
              </a:solidFill>
              <a:latin typeface="+mn-lt"/>
              <a:ea typeface="+mn-ea"/>
              <a:cs typeface="+mn-cs"/>
            </a:rPr>
            <a:t> </a:t>
          </a:r>
          <a:r>
            <a:rPr lang="en-GB" sz="1800" kern="1200" noProof="0" dirty="0" smtClean="0">
              <a:solidFill>
                <a:schemeClr val="tx1"/>
              </a:solidFill>
              <a:latin typeface="+mn-lt"/>
              <a:ea typeface="+mn-ea"/>
              <a:cs typeface="+mn-cs"/>
            </a:rPr>
            <a:t>to draft budget</a:t>
          </a:r>
        </a:p>
        <a:p>
          <a:pPr lvl="0" algn="l" defTabSz="800100" rtl="0">
            <a:lnSpc>
              <a:spcPct val="90000"/>
            </a:lnSpc>
            <a:spcBef>
              <a:spcPct val="0"/>
            </a:spcBef>
            <a:spcAft>
              <a:spcPct val="35000"/>
            </a:spcAft>
          </a:pPr>
          <a:r>
            <a:rPr lang="en-GB" sz="1800" kern="1200" noProof="0" dirty="0" smtClean="0">
              <a:solidFill>
                <a:schemeClr val="tx1"/>
              </a:solidFill>
              <a:latin typeface="+mn-lt"/>
              <a:ea typeface="+mn-ea"/>
              <a:cs typeface="+mn-cs"/>
            </a:rPr>
            <a:t>Parliament </a:t>
          </a:r>
          <a:r>
            <a:rPr lang="en-GB" sz="1800" b="1" kern="1200" noProof="0" dirty="0" smtClean="0">
              <a:solidFill>
                <a:srgbClr val="C00000"/>
              </a:solidFill>
              <a:latin typeface="+mn-lt"/>
              <a:ea typeface="+mn-ea"/>
              <a:cs typeface="+mn-cs"/>
            </a:rPr>
            <a:t>approves</a:t>
          </a:r>
          <a:r>
            <a:rPr lang="en-GB" sz="1800" kern="1200" noProof="0" dirty="0" smtClean="0">
              <a:solidFill>
                <a:schemeClr val="tx1"/>
              </a:solidFill>
              <a:latin typeface="+mn-lt"/>
              <a:ea typeface="+mn-ea"/>
              <a:cs typeface="+mn-cs"/>
            </a:rPr>
            <a:t> state budget law and medium term budget framework law  in two readings</a:t>
          </a:r>
        </a:p>
      </dsp:txBody>
      <dsp:txXfrm>
        <a:off x="1717413" y="1648250"/>
        <a:ext cx="6120449" cy="1498409"/>
      </dsp:txXfrm>
    </dsp:sp>
    <dsp:sp modelId="{8220FAD9-6379-43BA-9017-BE2C7C2BA5C9}">
      <dsp:nvSpPr>
        <dsp:cNvPr id="0" name=""/>
        <dsp:cNvSpPr/>
      </dsp:nvSpPr>
      <dsp:spPr>
        <a:xfrm>
          <a:off x="149840" y="1798091"/>
          <a:ext cx="1567572" cy="119872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545A0-77EA-485B-90D5-93BDD1130A50}">
      <dsp:nvSpPr>
        <dsp:cNvPr id="0" name=""/>
        <dsp:cNvSpPr/>
      </dsp:nvSpPr>
      <dsp:spPr>
        <a:xfrm>
          <a:off x="0" y="3296500"/>
          <a:ext cx="7837863" cy="14984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noProof="0" dirty="0" smtClean="0">
              <a:solidFill>
                <a:schemeClr val="tx1"/>
              </a:solidFill>
              <a:latin typeface="+mn-lt"/>
              <a:ea typeface="+mn-ea"/>
              <a:cs typeface="+mn-cs"/>
            </a:rPr>
            <a:t>President of the Republic of Latvia </a:t>
          </a:r>
          <a:r>
            <a:rPr lang="en-GB" sz="1800" b="1" kern="1200" noProof="0" dirty="0" smtClean="0">
              <a:solidFill>
                <a:srgbClr val="C00000"/>
              </a:solidFill>
              <a:latin typeface="+mn-lt"/>
              <a:ea typeface="+mn-ea"/>
              <a:cs typeface="+mn-cs"/>
            </a:rPr>
            <a:t>announces</a:t>
          </a:r>
          <a:r>
            <a:rPr lang="en-GB" sz="1800" kern="1200" noProof="0" dirty="0" smtClean="0">
              <a:solidFill>
                <a:schemeClr val="tx1"/>
              </a:solidFill>
              <a:latin typeface="+mn-lt"/>
              <a:ea typeface="+mn-ea"/>
              <a:cs typeface="+mn-cs"/>
            </a:rPr>
            <a:t> the state budget law and the medium term budget framework law</a:t>
          </a:r>
          <a:endParaRPr lang="en-GB" sz="1800" kern="1200" noProof="0" dirty="0"/>
        </a:p>
      </dsp:txBody>
      <dsp:txXfrm>
        <a:off x="1717413" y="3296500"/>
        <a:ext cx="6120449" cy="1498409"/>
      </dsp:txXfrm>
    </dsp:sp>
    <dsp:sp modelId="{6EED8427-4392-42D8-A88A-0BE3711D2BDB}">
      <dsp:nvSpPr>
        <dsp:cNvPr id="0" name=""/>
        <dsp:cNvSpPr/>
      </dsp:nvSpPr>
      <dsp:spPr>
        <a:xfrm>
          <a:off x="149840" y="3446341"/>
          <a:ext cx="1567572" cy="119872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839E0-5873-4A1C-936E-2BA3B72E66B3}">
      <dsp:nvSpPr>
        <dsp:cNvPr id="0" name=""/>
        <dsp:cNvSpPr/>
      </dsp:nvSpPr>
      <dsp:spPr>
        <a:xfrm>
          <a:off x="0" y="0"/>
          <a:ext cx="819919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0749F51-CCBA-485B-99A9-1EC2AC652B67}">
      <dsp:nvSpPr>
        <dsp:cNvPr id="0" name=""/>
        <dsp:cNvSpPr/>
      </dsp:nvSpPr>
      <dsp:spPr>
        <a:xfrm>
          <a:off x="0" y="0"/>
          <a:ext cx="2160718" cy="4824536"/>
        </a:xfrm>
        <a:prstGeom prst="rect">
          <a:avLst/>
        </a:prstGeom>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150000"/>
            </a:lnSpc>
            <a:spcBef>
              <a:spcPct val="0"/>
            </a:spcBef>
            <a:spcAft>
              <a:spcPts val="0"/>
            </a:spcAft>
          </a:pPr>
          <a:endParaRPr lang="en-GB" sz="1600" b="1" kern="1200" noProof="0" dirty="0" smtClean="0"/>
        </a:p>
        <a:p>
          <a:pPr marL="0" marR="0" lvl="0" indent="0" algn="l" defTabSz="914400" eaLnBrk="1" fontAlgn="auto" latinLnBrk="0" hangingPunct="1">
            <a:lnSpc>
              <a:spcPct val="150000"/>
            </a:lnSpc>
            <a:spcBef>
              <a:spcPct val="0"/>
            </a:spcBef>
            <a:spcAft>
              <a:spcPts val="0"/>
            </a:spcAft>
            <a:buClrTx/>
            <a:buSzTx/>
            <a:buFontTx/>
            <a:buNone/>
            <a:tabLst/>
            <a:defRPr/>
          </a:pPr>
          <a:endParaRPr lang="lv-LV" sz="2000" kern="1200" noProof="0" dirty="0" smtClean="0"/>
        </a:p>
        <a:p>
          <a:pPr marL="0" marR="0" lvl="0" indent="0" algn="ctr" defTabSz="914400" eaLnBrk="1" fontAlgn="auto" latinLnBrk="0" hangingPunct="1">
            <a:lnSpc>
              <a:spcPct val="150000"/>
            </a:lnSpc>
            <a:spcBef>
              <a:spcPct val="0"/>
            </a:spcBef>
            <a:spcAft>
              <a:spcPts val="0"/>
            </a:spcAft>
            <a:buClrTx/>
            <a:buSzTx/>
            <a:buFontTx/>
            <a:buNone/>
            <a:tabLst/>
            <a:defRPr/>
          </a:pPr>
          <a:r>
            <a:rPr lang="en-GB" sz="2000" kern="1200" noProof="0" dirty="0" smtClean="0"/>
            <a:t>Submission and evaluation – </a:t>
          </a:r>
          <a:endParaRPr lang="lv-LV" sz="2000" kern="1200" noProof="0" dirty="0" smtClean="0"/>
        </a:p>
        <a:p>
          <a:pPr lvl="0" algn="ctr" defTabSz="711200">
            <a:lnSpc>
              <a:spcPct val="150000"/>
            </a:lnSpc>
            <a:spcBef>
              <a:spcPct val="0"/>
            </a:spcBef>
            <a:spcAft>
              <a:spcPts val="0"/>
            </a:spcAft>
          </a:pPr>
          <a:r>
            <a:rPr lang="en-GB" sz="2000" b="1" u="sng" kern="1200" noProof="0" dirty="0" smtClean="0">
              <a:solidFill>
                <a:srgbClr val="0070C0"/>
              </a:solidFill>
            </a:rPr>
            <a:t>unified</a:t>
          </a:r>
          <a:r>
            <a:rPr lang="en-GB" sz="2000" kern="1200" noProof="0" dirty="0" smtClean="0"/>
            <a:t>, </a:t>
          </a:r>
        </a:p>
        <a:p>
          <a:pPr lvl="0" algn="ctr" defTabSz="711200">
            <a:lnSpc>
              <a:spcPct val="150000"/>
            </a:lnSpc>
            <a:spcBef>
              <a:spcPct val="0"/>
            </a:spcBef>
            <a:spcAft>
              <a:spcPts val="0"/>
            </a:spcAft>
          </a:pPr>
          <a:r>
            <a:rPr lang="en-GB" sz="2000" b="1" u="sng" kern="1200" noProof="0" dirty="0" smtClean="0">
              <a:solidFill>
                <a:srgbClr val="0070C0"/>
              </a:solidFill>
            </a:rPr>
            <a:t>simple</a:t>
          </a:r>
          <a:r>
            <a:rPr lang="en-GB" sz="2000" kern="1200" noProof="0" dirty="0" smtClean="0"/>
            <a:t> and </a:t>
          </a:r>
          <a:endParaRPr lang="lv-LV" sz="2000" kern="1200" noProof="0" dirty="0" smtClean="0"/>
        </a:p>
        <a:p>
          <a:pPr lvl="0" algn="ctr" defTabSz="711200">
            <a:lnSpc>
              <a:spcPct val="150000"/>
            </a:lnSpc>
            <a:spcBef>
              <a:spcPct val="0"/>
            </a:spcBef>
            <a:spcAft>
              <a:spcPts val="0"/>
            </a:spcAft>
          </a:pPr>
          <a:r>
            <a:rPr lang="en-GB" sz="2000" b="1" u="sng" kern="1200" noProof="0" dirty="0" smtClean="0">
              <a:solidFill>
                <a:srgbClr val="0070C0"/>
              </a:solidFill>
            </a:rPr>
            <a:t>effective</a:t>
          </a:r>
          <a:r>
            <a:rPr lang="en-GB" sz="2000" kern="1200" noProof="0" dirty="0" smtClean="0"/>
            <a:t> </a:t>
          </a:r>
          <a:endParaRPr lang="lv-LV" sz="2000" kern="1200" noProof="0" dirty="0" smtClean="0"/>
        </a:p>
        <a:p>
          <a:pPr lvl="0" algn="ctr" defTabSz="711200">
            <a:lnSpc>
              <a:spcPct val="150000"/>
            </a:lnSpc>
            <a:spcBef>
              <a:spcPct val="0"/>
            </a:spcBef>
            <a:spcAft>
              <a:spcPts val="0"/>
            </a:spcAft>
          </a:pPr>
          <a:r>
            <a:rPr lang="en-GB" sz="2000" kern="1200" noProof="0" dirty="0" smtClean="0"/>
            <a:t>approach</a:t>
          </a:r>
          <a:endParaRPr lang="en-GB" sz="2000" b="1" kern="1200" noProof="0" dirty="0"/>
        </a:p>
      </dsp:txBody>
      <dsp:txXfrm>
        <a:off x="0" y="0"/>
        <a:ext cx="2160718" cy="4824536"/>
      </dsp:txXfrm>
    </dsp:sp>
    <dsp:sp modelId="{480C0888-21AA-4472-8167-930B67DC7719}">
      <dsp:nvSpPr>
        <dsp:cNvPr id="0" name=""/>
        <dsp:cNvSpPr/>
      </dsp:nvSpPr>
      <dsp:spPr>
        <a:xfrm>
          <a:off x="2273857" y="75383"/>
          <a:ext cx="5920953" cy="15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noProof="0" dirty="0" smtClean="0"/>
            <a:t>Emphasis put on priority measures </a:t>
          </a:r>
          <a:r>
            <a:rPr lang="en-GB" sz="1600" b="1" kern="1200" noProof="0" dirty="0" smtClean="0"/>
            <a:t>contribution to economic development</a:t>
          </a:r>
          <a:r>
            <a:rPr lang="en-GB" sz="1600" kern="1200" noProof="0" dirty="0" smtClean="0"/>
            <a:t> and structural reforms</a:t>
          </a:r>
        </a:p>
      </dsp:txBody>
      <dsp:txXfrm>
        <a:off x="2273857" y="75383"/>
        <a:ext cx="5920953" cy="1507667"/>
      </dsp:txXfrm>
    </dsp:sp>
    <dsp:sp modelId="{DF9BA6B1-1ACC-43A1-9B91-FB2C1AC18FCF}">
      <dsp:nvSpPr>
        <dsp:cNvPr id="0" name=""/>
        <dsp:cNvSpPr/>
      </dsp:nvSpPr>
      <dsp:spPr>
        <a:xfrm>
          <a:off x="2160718" y="1583050"/>
          <a:ext cx="6034092"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5E63F23A-B837-4908-BA1A-D3A31CECA30A}">
      <dsp:nvSpPr>
        <dsp:cNvPr id="0" name=""/>
        <dsp:cNvSpPr/>
      </dsp:nvSpPr>
      <dsp:spPr>
        <a:xfrm>
          <a:off x="2273857" y="1658434"/>
          <a:ext cx="5920953" cy="15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noProof="0" dirty="0" smtClean="0"/>
            <a:t>Highlighted a </a:t>
          </a:r>
          <a:r>
            <a:rPr lang="en-GB" sz="1600" b="1" kern="1200" noProof="0" dirty="0" smtClean="0"/>
            <a:t>link between policy measures and policy goals</a:t>
          </a:r>
          <a:r>
            <a:rPr lang="en-GB" sz="1600" kern="1200" noProof="0" dirty="0" smtClean="0"/>
            <a:t>, concrete measurable results, tasks in Government Declaration</a:t>
          </a:r>
        </a:p>
      </dsp:txBody>
      <dsp:txXfrm>
        <a:off x="2273857" y="1658434"/>
        <a:ext cx="5920953" cy="1507667"/>
      </dsp:txXfrm>
    </dsp:sp>
    <dsp:sp modelId="{8352BEB1-79A7-4059-9388-BC2129CC1DFB}">
      <dsp:nvSpPr>
        <dsp:cNvPr id="0" name=""/>
        <dsp:cNvSpPr/>
      </dsp:nvSpPr>
      <dsp:spPr>
        <a:xfrm>
          <a:off x="2165099" y="3200936"/>
          <a:ext cx="6034092"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4DF30E9-F428-40FE-A4F3-3E5827BD00B1}">
      <dsp:nvSpPr>
        <dsp:cNvPr id="0" name=""/>
        <dsp:cNvSpPr/>
      </dsp:nvSpPr>
      <dsp:spPr>
        <a:xfrm>
          <a:off x="2443611" y="3241485"/>
          <a:ext cx="5576768" cy="15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n-GB" sz="1600" kern="1200" noProof="0" dirty="0" smtClean="0"/>
            <a:t>Within reasonable limits </a:t>
          </a:r>
          <a:r>
            <a:rPr lang="en-GB" sz="1600" b="1" kern="1200" noProof="0" dirty="0" smtClean="0"/>
            <a:t>stimulated re-prioritization of resources </a:t>
          </a:r>
          <a:r>
            <a:rPr lang="lv-LV" sz="1600" kern="1200" noProof="0" dirty="0" err="1" smtClean="0"/>
            <a:t>of</a:t>
          </a:r>
          <a:r>
            <a:rPr lang="en-GB" sz="1600" kern="1200" noProof="0" dirty="0" smtClean="0"/>
            <a:t> line ministries towards development of particular areas and the whole economy</a:t>
          </a:r>
        </a:p>
      </dsp:txBody>
      <dsp:txXfrm>
        <a:off x="2443611" y="3241485"/>
        <a:ext cx="5576768" cy="1507667"/>
      </dsp:txXfrm>
    </dsp:sp>
    <dsp:sp modelId="{081638E0-B2F6-403C-BC95-C7D04D179937}">
      <dsp:nvSpPr>
        <dsp:cNvPr id="0" name=""/>
        <dsp:cNvSpPr/>
      </dsp:nvSpPr>
      <dsp:spPr>
        <a:xfrm>
          <a:off x="2160718" y="4749152"/>
          <a:ext cx="6034092"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EBA0D76-47CD-4535-A655-14125D15BCA0}" type="datetimeFigureOut">
              <a:rPr lang="lv-LV"/>
              <a:pPr>
                <a:defRPr/>
              </a:pPr>
              <a:t>14.05.2021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2D1A8CB-E49F-45B3-8AAD-22B39F1337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Tree>
    <p:extLst>
      <p:ext uri="{BB962C8B-B14F-4D97-AF65-F5344CB8AC3E}">
        <p14:creationId xmlns:p14="http://schemas.microsoft.com/office/powerpoint/2010/main" val="393931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25" name="Text Placeholder 19"/>
          <p:cNvSpPr>
            <a:spLocks noGrp="1"/>
          </p:cNvSpPr>
          <p:nvPr>
            <p:ph type="body" sz="quarter" idx="12"/>
          </p:nvPr>
        </p:nvSpPr>
        <p:spPr>
          <a:xfrm>
            <a:off x="4876800" y="6324600"/>
            <a:ext cx="354008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7" name="Slide Number Placeholder 22"/>
          <p:cNvSpPr>
            <a:spLocks noGrp="1"/>
          </p:cNvSpPr>
          <p:nvPr>
            <p:ph type="sldNum" sz="quarter" idx="13"/>
          </p:nvPr>
        </p:nvSpPr>
        <p:spPr>
          <a:xfrm>
            <a:off x="8416887" y="6324600"/>
            <a:ext cx="422313" cy="304800"/>
          </a:xfrm>
        </p:spPr>
        <p:txBody>
          <a:bodyPr/>
          <a:lstStyle>
            <a:lvl1pPr>
              <a:defRPr sz="1000">
                <a:latin typeface="Verdana" panose="020B0604030504040204" pitchFamily="34" charset="0"/>
              </a:defRPr>
            </a:lvl1pPr>
          </a:lstStyle>
          <a:p>
            <a:fld id="{488D313E-2000-476B-A18C-F5D14CEA870F}" type="slidenum">
              <a:rPr lang="en-US" altLang="lv-LV"/>
              <a:pPr/>
              <a:t>‹#›</a:t>
            </a:fld>
            <a:endParaRPr lang="en-US" altLang="lv-LV" dirty="0"/>
          </a:p>
        </p:txBody>
      </p:sp>
    </p:spTree>
    <p:extLst>
      <p:ext uri="{BB962C8B-B14F-4D97-AF65-F5344CB8AC3E}">
        <p14:creationId xmlns:p14="http://schemas.microsoft.com/office/powerpoint/2010/main" val="355465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1"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7"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F804BBB9-D345-4762-9A38-D33491889398}" type="slidenum">
              <a:rPr lang="en-US" altLang="lv-LV"/>
              <a:pPr/>
              <a:t>‹#›</a:t>
            </a:fld>
            <a:endParaRPr lang="en-US" altLang="lv-LV"/>
          </a:p>
        </p:txBody>
      </p:sp>
    </p:spTree>
    <p:extLst>
      <p:ext uri="{BB962C8B-B14F-4D97-AF65-F5344CB8AC3E}">
        <p14:creationId xmlns:p14="http://schemas.microsoft.com/office/powerpoint/2010/main" val="255114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2"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65608EB7-202B-4AFA-82F5-7AF681B157C2}" type="slidenum">
              <a:rPr lang="en-US" altLang="lv-LV"/>
              <a:pPr/>
              <a:t>‹#›</a:t>
            </a:fld>
            <a:endParaRPr lang="en-US" altLang="lv-LV"/>
          </a:p>
        </p:txBody>
      </p:sp>
    </p:spTree>
    <p:extLst>
      <p:ext uri="{BB962C8B-B14F-4D97-AF65-F5344CB8AC3E}">
        <p14:creationId xmlns:p14="http://schemas.microsoft.com/office/powerpoint/2010/main" val="366882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7"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0" name="Slide Number Placeholder 22"/>
          <p:cNvSpPr>
            <a:spLocks noGrp="1"/>
          </p:cNvSpPr>
          <p:nvPr>
            <p:ph type="sldNum" sz="quarter" idx="18"/>
          </p:nvPr>
        </p:nvSpPr>
        <p:spPr>
          <a:xfrm>
            <a:off x="8417607" y="6324600"/>
            <a:ext cx="421593" cy="304800"/>
          </a:xfrm>
        </p:spPr>
        <p:txBody>
          <a:bodyPr/>
          <a:lstStyle>
            <a:lvl1pPr>
              <a:defRPr sz="1000">
                <a:latin typeface="Verdana" panose="020B0604030504040204" pitchFamily="34" charset="0"/>
              </a:defRPr>
            </a:lvl1pPr>
          </a:lstStyle>
          <a:p>
            <a:fld id="{0628A8CE-7C57-40DE-A0F8-91D1987A2249}" type="slidenum">
              <a:rPr lang="en-US" altLang="lv-LV"/>
              <a:pPr/>
              <a:t>‹#›</a:t>
            </a:fld>
            <a:endParaRPr lang="en-US" altLang="lv-LV"/>
          </a:p>
        </p:txBody>
      </p:sp>
    </p:spTree>
    <p:extLst>
      <p:ext uri="{BB962C8B-B14F-4D97-AF65-F5344CB8AC3E}">
        <p14:creationId xmlns:p14="http://schemas.microsoft.com/office/powerpoint/2010/main" val="100310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0"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6"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5B5902CF-729C-4726-BDD1-940226CCFAF8}" type="slidenum">
              <a:rPr lang="en-US" altLang="lv-LV"/>
              <a:pPr/>
              <a:t>‹#›</a:t>
            </a:fld>
            <a:endParaRPr lang="en-US" altLang="lv-LV"/>
          </a:p>
        </p:txBody>
      </p:sp>
    </p:spTree>
    <p:extLst>
      <p:ext uri="{BB962C8B-B14F-4D97-AF65-F5344CB8AC3E}">
        <p14:creationId xmlns:p14="http://schemas.microsoft.com/office/powerpoint/2010/main" val="38200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7"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5"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221AECA0-07B1-45A7-A870-EA1875C70B6F}" type="slidenum">
              <a:rPr lang="en-US" altLang="lv-LV"/>
              <a:pPr/>
              <a:t>‹#›</a:t>
            </a:fld>
            <a:endParaRPr lang="en-US" altLang="lv-LV"/>
          </a:p>
        </p:txBody>
      </p:sp>
    </p:spTree>
    <p:extLst>
      <p:ext uri="{BB962C8B-B14F-4D97-AF65-F5344CB8AC3E}">
        <p14:creationId xmlns:p14="http://schemas.microsoft.com/office/powerpoint/2010/main" val="166197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0"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C0AF3B6F-5562-40C1-8A19-7E841FA45911}" type="slidenum">
              <a:rPr lang="en-US" altLang="lv-LV"/>
              <a:pPr/>
              <a:t>‹#›</a:t>
            </a:fld>
            <a:endParaRPr lang="en-US" altLang="lv-LV" dirty="0"/>
          </a:p>
        </p:txBody>
      </p:sp>
    </p:spTree>
    <p:extLst>
      <p:ext uri="{BB962C8B-B14F-4D97-AF65-F5344CB8AC3E}">
        <p14:creationId xmlns:p14="http://schemas.microsoft.com/office/powerpoint/2010/main" val="371993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Tree>
    <p:extLst>
      <p:ext uri="{BB962C8B-B14F-4D97-AF65-F5344CB8AC3E}">
        <p14:creationId xmlns:p14="http://schemas.microsoft.com/office/powerpoint/2010/main" val="108732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2156388" y="6356349"/>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AE299237-B350-496C-9405-AD3DFA3E094F}" type="datetime1">
              <a:rPr lang="en-US"/>
              <a:pPr>
                <a:defRPr/>
              </a:pPr>
              <a:t>5/14/2021</a:t>
            </a:fld>
            <a:endParaRPr lang="en-US"/>
          </a:p>
        </p:txBody>
      </p:sp>
      <p:sp>
        <p:nvSpPr>
          <p:cNvPr id="5" name="Footer Placeholder 4"/>
          <p:cNvSpPr>
            <a:spLocks noGrp="1"/>
          </p:cNvSpPr>
          <p:nvPr>
            <p:ph type="ftr" sz="quarter" idx="3"/>
          </p:nvPr>
        </p:nvSpPr>
        <p:spPr>
          <a:xfrm>
            <a:off x="4289988" y="6356350"/>
            <a:ext cx="3905427"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195416" y="6356350"/>
            <a:ext cx="491383"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381E0681-0E9D-47F9-AC38-AD07F0A83B0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iming>
    <p:tnLst>
      <p:par>
        <p:cTn id="1" dur="indefinite" restart="never" nodeType="tmRoot"/>
      </p:par>
    </p:tnLst>
  </p:timing>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jp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lv/url?sa=i&amp;rct=j&amp;q=&amp;esrc=s&amp;source=images&amp;cd=&amp;cad=rja&amp;uact=8&amp;ved=0ahUKEwjHm8yT9abNAhXHESwKHaJhDLkQjRwIBw&amp;url=https://commons.wikimedia.org/wiki/File:List_of_tools_icon.svg&amp;bvm=bv.124272578,d.bGg&amp;psig=AFQjCNGPiIsWFJONZOkZF4BXuXmWaknhNg&amp;ust=146597291779899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m.gov.lv/lv/interaktivais-budzets2020"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m.gov.lv/lv/2020-gada-valsts-budzeta-vizualizacija"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hyperlink" Target="http://www.fm.gov.lv/" TargetMode="External"/><Relationship Id="rId2" Type="http://schemas.openxmlformats.org/officeDocument/2006/relationships/hyperlink" Target="mailto:info@fm.gov.lv"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lstStyle/>
          <a:p>
            <a:r>
              <a:rPr lang="en-GB" dirty="0"/>
              <a:t>Budget </a:t>
            </a:r>
            <a:r>
              <a:rPr lang="lv-LV" dirty="0"/>
              <a:t>P</a:t>
            </a:r>
            <a:r>
              <a:rPr lang="en-GB" dirty="0"/>
              <a:t>rocess in Latvia</a:t>
            </a:r>
            <a:endParaRPr lang="lv-LV" altLang="lv-LV"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90939" y="304800"/>
            <a:ext cx="6495861" cy="1066800"/>
          </a:xfrm>
        </p:spPr>
        <p:txBody>
          <a:bodyPr>
            <a:noAutofit/>
          </a:bodyPr>
          <a:lstStyle/>
          <a:p>
            <a:r>
              <a:rPr lang="en-US" sz="2000" dirty="0"/>
              <a:t>By adopting Fiscal Discipline Law</a:t>
            </a:r>
            <a:r>
              <a:rPr lang="lv-LV" sz="2000" dirty="0"/>
              <a:t> (</a:t>
            </a:r>
            <a:r>
              <a:rPr lang="lv-LV" sz="2000" dirty="0" err="1"/>
              <a:t>in</a:t>
            </a:r>
            <a:r>
              <a:rPr lang="lv-LV" sz="2000" dirty="0"/>
              <a:t> 2013)</a:t>
            </a:r>
            <a:r>
              <a:rPr lang="en-US" sz="2000" dirty="0"/>
              <a:t>, the </a:t>
            </a:r>
            <a:r>
              <a:rPr lang="lv-LV" sz="2000" dirty="0" err="1"/>
              <a:t>CoM</a:t>
            </a:r>
            <a:r>
              <a:rPr lang="lv-LV" sz="2000" dirty="0"/>
              <a:t> </a:t>
            </a:r>
            <a:r>
              <a:rPr lang="en-US" sz="2000" dirty="0"/>
              <a:t>and Parliament have committed themselves to </a:t>
            </a:r>
            <a:r>
              <a:rPr lang="lv-LV" sz="2000" dirty="0" err="1"/>
              <a:t>the</a:t>
            </a:r>
            <a:r>
              <a:rPr lang="lv-LV" sz="2000" dirty="0"/>
              <a:t> </a:t>
            </a:r>
            <a:r>
              <a:rPr lang="en-US" sz="2000" dirty="0"/>
              <a:t>following principles </a:t>
            </a:r>
            <a:endParaRPr lang="lv-LV" altLang="lv-LV" sz="2000"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10</a:t>
            </a:fld>
            <a:endParaRPr lang="en-US" altLang="lv-LV"/>
          </a:p>
        </p:txBody>
      </p:sp>
      <p:graphicFrame>
        <p:nvGraphicFramePr>
          <p:cNvPr id="6" name="Content Placeholder 6"/>
          <p:cNvGraphicFramePr>
            <a:graphicFrameLocks/>
          </p:cNvGraphicFramePr>
          <p:nvPr>
            <p:extLst>
              <p:ext uri="{D42A27DB-BD31-4B8C-83A1-F6EECF244321}">
                <p14:modId xmlns:p14="http://schemas.microsoft.com/office/powerpoint/2010/main" val="2042238201"/>
              </p:ext>
            </p:extLst>
          </p:nvPr>
        </p:nvGraphicFramePr>
        <p:xfrm>
          <a:off x="457200" y="1665228"/>
          <a:ext cx="8229600" cy="4726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552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GB" dirty="0"/>
              <a:t>Budget Process and Parties Involved</a:t>
            </a:r>
            <a:r>
              <a:rPr lang="lv-LV" dirty="0"/>
              <a:t> (I)</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11</a:t>
            </a:fld>
            <a:endParaRPr lang="en-US" altLang="lv-LV"/>
          </a:p>
        </p:txBody>
      </p:sp>
      <p:graphicFrame>
        <p:nvGraphicFramePr>
          <p:cNvPr id="6" name="Content Placeholder 4"/>
          <p:cNvGraphicFramePr>
            <a:graphicFrameLocks/>
          </p:cNvGraphicFramePr>
          <p:nvPr>
            <p:extLst>
              <p:ext uri="{D42A27DB-BD31-4B8C-83A1-F6EECF244321}">
                <p14:modId xmlns:p14="http://schemas.microsoft.com/office/powerpoint/2010/main" val="1403807276"/>
              </p:ext>
            </p:extLst>
          </p:nvPr>
        </p:nvGraphicFramePr>
        <p:xfrm>
          <a:off x="923026" y="1492370"/>
          <a:ext cx="8062150" cy="503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39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GB" dirty="0"/>
              <a:t>Budget Process and Parties Involved</a:t>
            </a:r>
            <a:r>
              <a:rPr lang="lv-LV" dirty="0"/>
              <a:t> (II)</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12</a:t>
            </a:fld>
            <a:endParaRPr lang="en-US" altLang="lv-LV"/>
          </a:p>
        </p:txBody>
      </p:sp>
      <p:graphicFrame>
        <p:nvGraphicFramePr>
          <p:cNvPr id="6" name="Content Placeholder 4"/>
          <p:cNvGraphicFramePr>
            <a:graphicFrameLocks/>
          </p:cNvGraphicFramePr>
          <p:nvPr>
            <p:extLst>
              <p:ext uri="{D42A27DB-BD31-4B8C-83A1-F6EECF244321}">
                <p14:modId xmlns:p14="http://schemas.microsoft.com/office/powerpoint/2010/main" val="3999682614"/>
              </p:ext>
            </p:extLst>
          </p:nvPr>
        </p:nvGraphicFramePr>
        <p:xfrm>
          <a:off x="1147312" y="1529690"/>
          <a:ext cx="7837863" cy="479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305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27152" y="304800"/>
            <a:ext cx="6753886" cy="1066800"/>
          </a:xfrm>
        </p:spPr>
        <p:txBody>
          <a:bodyPr>
            <a:noAutofit/>
          </a:bodyPr>
          <a:lstStyle/>
          <a:p>
            <a:r>
              <a:rPr lang="en-US" dirty="0"/>
              <a:t>Preparation </a:t>
            </a:r>
            <a:r>
              <a:rPr lang="lv-LV" dirty="0" err="1" smtClean="0"/>
              <a:t>of</a:t>
            </a:r>
            <a:r>
              <a:rPr lang="lv-LV" dirty="0" smtClean="0"/>
              <a:t> </a:t>
            </a:r>
            <a:r>
              <a:rPr lang="lv-LV" dirty="0" err="1" smtClean="0"/>
              <a:t>draft</a:t>
            </a:r>
            <a:r>
              <a:rPr lang="lv-LV" dirty="0" smtClean="0"/>
              <a:t> </a:t>
            </a:r>
            <a:r>
              <a:rPr lang="lv-LV" dirty="0" err="1" smtClean="0"/>
              <a:t>framework</a:t>
            </a:r>
            <a:r>
              <a:rPr lang="lv-LV" dirty="0" smtClean="0"/>
              <a:t> </a:t>
            </a:r>
            <a:r>
              <a:rPr lang="lv-LV" dirty="0" err="1" smtClean="0"/>
              <a:t>law</a:t>
            </a:r>
            <a:r>
              <a:rPr lang="lv-LV" dirty="0" smtClean="0"/>
              <a:t> </a:t>
            </a:r>
            <a:r>
              <a:rPr lang="lv-LV" dirty="0" err="1" smtClean="0"/>
              <a:t>and</a:t>
            </a:r>
            <a:r>
              <a:rPr lang="lv-LV" dirty="0" smtClean="0"/>
              <a:t> </a:t>
            </a:r>
            <a:r>
              <a:rPr lang="lv-LV" dirty="0" err="1" smtClean="0"/>
              <a:t>draft</a:t>
            </a:r>
            <a:r>
              <a:rPr lang="lv-LV" dirty="0" smtClean="0"/>
              <a:t> </a:t>
            </a:r>
            <a:r>
              <a:rPr lang="lv-LV" dirty="0" err="1" smtClean="0"/>
              <a:t>annual</a:t>
            </a:r>
            <a:r>
              <a:rPr lang="lv-LV" dirty="0" smtClean="0"/>
              <a:t> </a:t>
            </a:r>
            <a:r>
              <a:rPr lang="lv-LV" dirty="0" err="1" smtClean="0"/>
              <a:t>budget</a:t>
            </a:r>
            <a:r>
              <a:rPr lang="lv-LV" dirty="0" smtClean="0"/>
              <a:t> </a:t>
            </a:r>
            <a:r>
              <a:rPr lang="lv-LV" dirty="0" err="1" smtClean="0"/>
              <a:t>law</a:t>
            </a:r>
            <a:r>
              <a:rPr lang="lv-LV" dirty="0" smtClean="0"/>
              <a:t> </a:t>
            </a:r>
            <a:r>
              <a:rPr lang="lv-LV" dirty="0" err="1" smtClean="0"/>
              <a:t>in</a:t>
            </a:r>
            <a:r>
              <a:rPr lang="lv-LV" dirty="0" smtClean="0"/>
              <a:t> </a:t>
            </a:r>
            <a:r>
              <a:rPr lang="lv-LV" dirty="0"/>
              <a:t>L</a:t>
            </a:r>
            <a:r>
              <a:rPr lang="lv-LV" dirty="0" smtClean="0"/>
              <a:t>atvia </a:t>
            </a:r>
            <a:r>
              <a:rPr lang="lv-LV" dirty="0"/>
              <a:t/>
            </a:r>
            <a:br>
              <a:rPr lang="lv-LV" dirty="0"/>
            </a:br>
            <a:endParaRPr lang="lv-LV" altLang="lv-LV" dirty="0"/>
          </a:p>
        </p:txBody>
      </p:sp>
      <p:sp>
        <p:nvSpPr>
          <p:cNvPr id="5" name="Slide Number Placeholder 4"/>
          <p:cNvSpPr>
            <a:spLocks noGrp="1"/>
          </p:cNvSpPr>
          <p:nvPr>
            <p:ph type="sldNum" sz="quarter" idx="13"/>
          </p:nvPr>
        </p:nvSpPr>
        <p:spPr/>
        <p:txBody>
          <a:bodyPr/>
          <a:lstStyle/>
          <a:p>
            <a:fld id="{5353D367-86FC-403A-803D-E03AE698EEFC}" type="slidenum">
              <a:rPr lang="en-US" altLang="lv-LV"/>
              <a:pPr/>
              <a:t>13</a:t>
            </a:fld>
            <a:endParaRPr lang="en-US" altLang="lv-LV"/>
          </a:p>
        </p:txBody>
      </p:sp>
      <p:pic>
        <p:nvPicPr>
          <p:cNvPr id="35" name="Picture 34"/>
          <p:cNvPicPr>
            <a:picLocks noChangeAspect="1"/>
          </p:cNvPicPr>
          <p:nvPr/>
        </p:nvPicPr>
        <p:blipFill rotWithShape="1">
          <a:blip r:embed="rId2"/>
          <a:srcRect t="6718" b="16878"/>
          <a:stretch/>
        </p:blipFill>
        <p:spPr>
          <a:xfrm>
            <a:off x="95524" y="1669609"/>
            <a:ext cx="8885514" cy="4807391"/>
          </a:xfrm>
          <a:prstGeom prst="rect">
            <a:avLst/>
          </a:prstGeom>
        </p:spPr>
      </p:pic>
    </p:spTree>
    <p:extLst>
      <p:ext uri="{BB962C8B-B14F-4D97-AF65-F5344CB8AC3E}">
        <p14:creationId xmlns:p14="http://schemas.microsoft.com/office/powerpoint/2010/main" val="2107671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US" dirty="0"/>
              <a:t>Planning System</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14</a:t>
            </a:fld>
            <a:endParaRPr lang="en-US" altLang="lv-LV"/>
          </a:p>
        </p:txBody>
      </p:sp>
      <p:sp>
        <p:nvSpPr>
          <p:cNvPr id="6" name="Rounded Rectangle 5"/>
          <p:cNvSpPr/>
          <p:nvPr/>
        </p:nvSpPr>
        <p:spPr>
          <a:xfrm>
            <a:off x="525033" y="1570481"/>
            <a:ext cx="3240360" cy="936104"/>
          </a:xfrm>
          <a:prstGeom prst="roundRect">
            <a:avLst/>
          </a:prstGeom>
          <a:solidFill>
            <a:srgbClr val="E3D7EB"/>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prstClr val="black"/>
                </a:solidFill>
                <a:latin typeface="Franklin Gothic Book"/>
              </a:rPr>
              <a:t>Fiscal Discipline Law</a:t>
            </a:r>
          </a:p>
          <a:p>
            <a:pPr algn="ctr"/>
            <a:r>
              <a:rPr lang="en-US" sz="1200">
                <a:solidFill>
                  <a:prstClr val="black"/>
                </a:solidFill>
                <a:latin typeface="Franklin Gothic Book"/>
              </a:rPr>
              <a:t>(fiscal rules and principles)</a:t>
            </a:r>
          </a:p>
        </p:txBody>
      </p:sp>
      <p:sp>
        <p:nvSpPr>
          <p:cNvPr id="7" name="Rounded Rectangle 6"/>
          <p:cNvSpPr/>
          <p:nvPr/>
        </p:nvSpPr>
        <p:spPr>
          <a:xfrm>
            <a:off x="539552" y="2585540"/>
            <a:ext cx="3240360" cy="1074900"/>
          </a:xfrm>
          <a:prstGeom prst="roundRect">
            <a:avLst/>
          </a:prstGeom>
          <a:solidFill>
            <a:schemeClr val="tx2">
              <a:lumMod val="20000"/>
              <a:lumOff val="80000"/>
            </a:schemeClr>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latin typeface="Franklin Gothic Book"/>
              </a:rPr>
              <a:t>National Development Plan</a:t>
            </a:r>
          </a:p>
          <a:p>
            <a:pPr algn="ctr"/>
            <a:r>
              <a:rPr lang="en-US" sz="1400" b="1" dirty="0">
                <a:solidFill>
                  <a:prstClr val="black"/>
                </a:solidFill>
                <a:latin typeface="Franklin Gothic Book"/>
              </a:rPr>
              <a:t>Other policy planning documents</a:t>
            </a:r>
            <a:endParaRPr lang="en-US" sz="1200" b="1" dirty="0">
              <a:solidFill>
                <a:prstClr val="black"/>
              </a:solidFill>
              <a:latin typeface="Franklin Gothic Book"/>
            </a:endParaRPr>
          </a:p>
          <a:p>
            <a:pPr algn="ctr"/>
            <a:r>
              <a:rPr lang="en-US" sz="1200" dirty="0">
                <a:solidFill>
                  <a:prstClr val="black"/>
                </a:solidFill>
                <a:latin typeface="Franklin Gothic Book"/>
              </a:rPr>
              <a:t>(medium term policies and expected results in different industries)</a:t>
            </a:r>
          </a:p>
        </p:txBody>
      </p:sp>
      <p:sp>
        <p:nvSpPr>
          <p:cNvPr id="8" name="Rounded Rectangle 7"/>
          <p:cNvSpPr/>
          <p:nvPr/>
        </p:nvSpPr>
        <p:spPr>
          <a:xfrm>
            <a:off x="539552" y="3782094"/>
            <a:ext cx="3240360" cy="936104"/>
          </a:xfrm>
          <a:prstGeom prst="roundRect">
            <a:avLst/>
          </a:prstGeom>
          <a:solidFill>
            <a:schemeClr val="accent5">
              <a:lumMod val="20000"/>
              <a:lumOff val="80000"/>
            </a:schemeClr>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latin typeface="Franklin Gothic Book"/>
              </a:rPr>
              <a:t>EU dimension</a:t>
            </a:r>
          </a:p>
          <a:p>
            <a:pPr algn="ctr"/>
            <a:r>
              <a:rPr lang="en-US" sz="1200" dirty="0">
                <a:solidFill>
                  <a:prstClr val="black"/>
                </a:solidFill>
                <a:latin typeface="Franklin Gothic Book"/>
              </a:rPr>
              <a:t>(</a:t>
            </a:r>
            <a:r>
              <a:rPr lang="lv-LV" sz="1200" dirty="0" err="1">
                <a:solidFill>
                  <a:prstClr val="black"/>
                </a:solidFill>
                <a:latin typeface="Franklin Gothic Book"/>
              </a:rPr>
              <a:t>Stability</a:t>
            </a:r>
            <a:r>
              <a:rPr lang="lv-LV" sz="1200" dirty="0">
                <a:solidFill>
                  <a:prstClr val="black"/>
                </a:solidFill>
                <a:latin typeface="Franklin Gothic Book"/>
              </a:rPr>
              <a:t> </a:t>
            </a:r>
            <a:r>
              <a:rPr lang="en-US" sz="1200" dirty="0">
                <a:solidFill>
                  <a:prstClr val="black"/>
                </a:solidFill>
                <a:latin typeface="Franklin Gothic Book"/>
              </a:rPr>
              <a:t>program, EU requirements)</a:t>
            </a:r>
          </a:p>
        </p:txBody>
      </p:sp>
      <p:sp>
        <p:nvSpPr>
          <p:cNvPr id="9" name="Rounded Rectangle 8"/>
          <p:cNvSpPr/>
          <p:nvPr/>
        </p:nvSpPr>
        <p:spPr>
          <a:xfrm>
            <a:off x="539552" y="4797153"/>
            <a:ext cx="3240360" cy="936104"/>
          </a:xfrm>
          <a:prstGeom prst="roundRect">
            <a:avLst/>
          </a:prstGeom>
          <a:solidFill>
            <a:schemeClr val="accent4">
              <a:lumMod val="20000"/>
              <a:lumOff val="8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latin typeface="Franklin Gothic Book"/>
              </a:rPr>
              <a:t>Law on Budget and Finance Management</a:t>
            </a:r>
          </a:p>
          <a:p>
            <a:pPr algn="ctr"/>
            <a:r>
              <a:rPr lang="en-US" sz="1200" dirty="0">
                <a:solidFill>
                  <a:prstClr val="black"/>
                </a:solidFill>
                <a:latin typeface="Franklin Gothic Book"/>
              </a:rPr>
              <a:t>(budget process)</a:t>
            </a:r>
          </a:p>
        </p:txBody>
      </p:sp>
      <p:sp>
        <p:nvSpPr>
          <p:cNvPr id="11" name="Right Arrow 10"/>
          <p:cNvSpPr/>
          <p:nvPr/>
        </p:nvSpPr>
        <p:spPr>
          <a:xfrm>
            <a:off x="3894889" y="1677359"/>
            <a:ext cx="2376264" cy="792088"/>
          </a:xfrm>
          <a:prstGeom prst="rightArrow">
            <a:avLst>
              <a:gd name="adj1" fmla="val 59844"/>
              <a:gd name="adj2" fmla="val 53281"/>
            </a:avLst>
          </a:prstGeom>
          <a:solidFill>
            <a:srgbClr val="E3D7EB"/>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Franklin Gothic Book"/>
              </a:rPr>
              <a:t>Fiscal requirements on state level</a:t>
            </a:r>
          </a:p>
        </p:txBody>
      </p:sp>
      <p:sp>
        <p:nvSpPr>
          <p:cNvPr id="12" name="Right Arrow 11"/>
          <p:cNvSpPr/>
          <p:nvPr/>
        </p:nvSpPr>
        <p:spPr>
          <a:xfrm>
            <a:off x="3894889" y="2726946"/>
            <a:ext cx="2376264" cy="792088"/>
          </a:xfrm>
          <a:prstGeom prst="rightArrow">
            <a:avLst>
              <a:gd name="adj1" fmla="val 59844"/>
              <a:gd name="adj2" fmla="val 53281"/>
            </a:avLst>
          </a:prstGeom>
          <a:solidFill>
            <a:schemeClr val="tx2">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black"/>
                </a:solidFill>
                <a:latin typeface="Franklin Gothic Book"/>
              </a:rPr>
              <a:t>State priorities</a:t>
            </a:r>
          </a:p>
        </p:txBody>
      </p:sp>
      <p:sp>
        <p:nvSpPr>
          <p:cNvPr id="13" name="Right Arrow 12"/>
          <p:cNvSpPr/>
          <p:nvPr/>
        </p:nvSpPr>
        <p:spPr>
          <a:xfrm>
            <a:off x="3894889" y="3782094"/>
            <a:ext cx="2376264" cy="792088"/>
          </a:xfrm>
          <a:prstGeom prst="rightArrow">
            <a:avLst>
              <a:gd name="adj1" fmla="val 59844"/>
              <a:gd name="adj2" fmla="val 53281"/>
            </a:avLst>
          </a:prstGeom>
          <a:solidFill>
            <a:schemeClr val="accent5">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black"/>
                </a:solidFill>
                <a:latin typeface="Franklin Gothic Book"/>
              </a:rPr>
              <a:t>Targets of the state</a:t>
            </a:r>
          </a:p>
        </p:txBody>
      </p:sp>
      <p:sp>
        <p:nvSpPr>
          <p:cNvPr id="14" name="Right Arrow 13"/>
          <p:cNvSpPr/>
          <p:nvPr/>
        </p:nvSpPr>
        <p:spPr>
          <a:xfrm>
            <a:off x="3923928" y="4788982"/>
            <a:ext cx="2376264" cy="792088"/>
          </a:xfrm>
          <a:prstGeom prst="rightArrow">
            <a:avLst>
              <a:gd name="adj1" fmla="val 59844"/>
              <a:gd name="adj2" fmla="val 53281"/>
            </a:avLst>
          </a:prstGeom>
          <a:solidFill>
            <a:schemeClr val="accent4">
              <a:lumMod val="20000"/>
              <a:lumOff val="80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latin typeface="Franklin Gothic Book"/>
              </a:rPr>
              <a:t>Budget preparation and execution procedures</a:t>
            </a:r>
          </a:p>
        </p:txBody>
      </p:sp>
      <p:sp>
        <p:nvSpPr>
          <p:cNvPr id="15" name="Rounded Rectangle 14"/>
          <p:cNvSpPr/>
          <p:nvPr/>
        </p:nvSpPr>
        <p:spPr>
          <a:xfrm>
            <a:off x="6433337" y="1268760"/>
            <a:ext cx="1944216" cy="468052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black"/>
                </a:solidFill>
                <a:latin typeface="Franklin Gothic Book"/>
              </a:rPr>
              <a:t>State budget for the next year and for the medium term</a:t>
            </a:r>
          </a:p>
        </p:txBody>
      </p:sp>
    </p:spTree>
    <p:extLst>
      <p:ext uri="{BB962C8B-B14F-4D97-AF65-F5344CB8AC3E}">
        <p14:creationId xmlns:p14="http://schemas.microsoft.com/office/powerpoint/2010/main" val="3209164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GB" dirty="0"/>
              <a:t>Central government budget maximum allowable expenditure</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15</a:t>
            </a:fld>
            <a:endParaRPr lang="en-US" altLang="lv-LV"/>
          </a:p>
        </p:txBody>
      </p:sp>
      <p:sp>
        <p:nvSpPr>
          <p:cNvPr id="6" name="TextBox 5"/>
          <p:cNvSpPr txBox="1"/>
          <p:nvPr/>
        </p:nvSpPr>
        <p:spPr>
          <a:xfrm>
            <a:off x="525467" y="1696188"/>
            <a:ext cx="8006975" cy="477054"/>
          </a:xfrm>
          <a:prstGeom prst="rect">
            <a:avLst/>
          </a:prstGeom>
          <a:noFill/>
          <a:ln w="50800">
            <a:solidFill>
              <a:schemeClr val="accent1"/>
            </a:solidFill>
          </a:ln>
        </p:spPr>
        <p:txBody>
          <a:bodyPr wrap="square" rtlCol="0">
            <a:spAutoFit/>
          </a:bodyPr>
          <a:lstStyle/>
          <a:p>
            <a:r>
              <a:rPr lang="en-GB" sz="2500" b="1" dirty="0">
                <a:solidFill>
                  <a:prstClr val="black"/>
                </a:solidFill>
                <a:latin typeface="Franklin Gothic Book"/>
              </a:rPr>
              <a:t>A+B</a:t>
            </a:r>
            <a:r>
              <a:rPr lang="en-GB" sz="2500" dirty="0">
                <a:solidFill>
                  <a:prstClr val="black"/>
                </a:solidFill>
                <a:latin typeface="Franklin Gothic Book"/>
              </a:rPr>
              <a:t> = </a:t>
            </a:r>
            <a:r>
              <a:rPr lang="en-GB" sz="2500" b="1" dirty="0">
                <a:solidFill>
                  <a:prstClr val="black"/>
                </a:solidFill>
                <a:latin typeface="Franklin Gothic Book"/>
              </a:rPr>
              <a:t>Maximum allowable expenditure</a:t>
            </a:r>
          </a:p>
        </p:txBody>
      </p:sp>
      <p:grpSp>
        <p:nvGrpSpPr>
          <p:cNvPr id="7" name="Group 6"/>
          <p:cNvGrpSpPr/>
          <p:nvPr/>
        </p:nvGrpSpPr>
        <p:grpSpPr>
          <a:xfrm>
            <a:off x="555580" y="2924946"/>
            <a:ext cx="2681229" cy="2902355"/>
            <a:chOff x="1547664" y="3131653"/>
            <a:chExt cx="2681229" cy="2902355"/>
          </a:xfrm>
        </p:grpSpPr>
        <p:grpSp>
          <p:nvGrpSpPr>
            <p:cNvPr id="8" name="Group 7"/>
            <p:cNvGrpSpPr/>
            <p:nvPr/>
          </p:nvGrpSpPr>
          <p:grpSpPr>
            <a:xfrm>
              <a:off x="1547664" y="3131653"/>
              <a:ext cx="1656184" cy="2902355"/>
              <a:chOff x="1115616" y="3600199"/>
              <a:chExt cx="720080" cy="2052885"/>
            </a:xfrm>
          </p:grpSpPr>
          <p:sp>
            <p:nvSpPr>
              <p:cNvPr id="11" name="Rectangle 10"/>
              <p:cNvSpPr/>
              <p:nvPr/>
            </p:nvSpPr>
            <p:spPr>
              <a:xfrm>
                <a:off x="1115616" y="3600199"/>
                <a:ext cx="720080" cy="692897"/>
              </a:xfrm>
              <a:prstGeom prst="rect">
                <a:avLst/>
              </a:prstGeom>
              <a:solidFill>
                <a:srgbClr val="00B05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500" b="1" dirty="0">
                    <a:solidFill>
                      <a:srgbClr val="F79646">
                        <a:lumMod val="50000"/>
                      </a:srgbClr>
                    </a:solidFill>
                    <a:latin typeface="Franklin Gothic Book"/>
                  </a:rPr>
                  <a:t>A</a:t>
                </a:r>
              </a:p>
            </p:txBody>
          </p:sp>
          <p:sp>
            <p:nvSpPr>
              <p:cNvPr id="12" name="Rectangle 11"/>
              <p:cNvSpPr/>
              <p:nvPr/>
            </p:nvSpPr>
            <p:spPr>
              <a:xfrm>
                <a:off x="1115616" y="4312787"/>
                <a:ext cx="720080" cy="13402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500" b="1" dirty="0">
                    <a:solidFill>
                      <a:srgbClr val="F79646">
                        <a:lumMod val="50000"/>
                      </a:srgbClr>
                    </a:solidFill>
                    <a:latin typeface="Franklin Gothic Book"/>
                  </a:rPr>
                  <a:t>B</a:t>
                </a:r>
              </a:p>
            </p:txBody>
          </p:sp>
        </p:grpSp>
        <p:sp>
          <p:nvSpPr>
            <p:cNvPr id="9" name="Striped Right Arrow 8"/>
            <p:cNvSpPr/>
            <p:nvPr/>
          </p:nvSpPr>
          <p:spPr>
            <a:xfrm>
              <a:off x="3220781" y="3244320"/>
              <a:ext cx="1008112" cy="7200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latin typeface="Franklin Gothic Book"/>
              </a:endParaRPr>
            </a:p>
          </p:txBody>
        </p:sp>
        <p:sp>
          <p:nvSpPr>
            <p:cNvPr id="10" name="Striped Right Arrow 9"/>
            <p:cNvSpPr/>
            <p:nvPr/>
          </p:nvSpPr>
          <p:spPr>
            <a:xfrm>
              <a:off x="3201643" y="4912908"/>
              <a:ext cx="1008112" cy="7200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latin typeface="Franklin Gothic Book"/>
              </a:endParaRPr>
            </a:p>
          </p:txBody>
        </p:sp>
      </p:grpSp>
      <p:sp>
        <p:nvSpPr>
          <p:cNvPr id="13" name="TextBox 12"/>
          <p:cNvSpPr txBox="1"/>
          <p:nvPr/>
        </p:nvSpPr>
        <p:spPr>
          <a:xfrm>
            <a:off x="3283746" y="2513010"/>
            <a:ext cx="5248697" cy="2062103"/>
          </a:xfrm>
          <a:prstGeom prst="rect">
            <a:avLst/>
          </a:prstGeom>
          <a:noFill/>
          <a:ln w="50800">
            <a:solidFill>
              <a:schemeClr val="accent1"/>
            </a:solidFill>
          </a:ln>
        </p:spPr>
        <p:txBody>
          <a:bodyPr wrap="square" rtlCol="0">
            <a:spAutoFit/>
          </a:bodyPr>
          <a:lstStyle/>
          <a:p>
            <a:r>
              <a:rPr lang="lv-LV" sz="2400" b="1" dirty="0">
                <a:solidFill>
                  <a:prstClr val="black"/>
                </a:solidFill>
                <a:latin typeface="Franklin Gothic Book"/>
              </a:rPr>
              <a:t>Incremental funding </a:t>
            </a:r>
            <a:r>
              <a:rPr lang="lv-LV" sz="2400" b="1" dirty="0" err="1">
                <a:solidFill>
                  <a:prstClr val="black"/>
                </a:solidFill>
                <a:latin typeface="Franklin Gothic Book"/>
              </a:rPr>
              <a:t>for</a:t>
            </a:r>
            <a:r>
              <a:rPr lang="lv-LV" sz="2400" b="1" dirty="0">
                <a:solidFill>
                  <a:prstClr val="black"/>
                </a:solidFill>
                <a:latin typeface="Franklin Gothic Book"/>
              </a:rPr>
              <a:t> </a:t>
            </a:r>
            <a:r>
              <a:rPr lang="lv-LV" sz="2400" b="1" dirty="0" err="1">
                <a:solidFill>
                  <a:prstClr val="black"/>
                </a:solidFill>
                <a:latin typeface="Franklin Gothic Book"/>
              </a:rPr>
              <a:t>government</a:t>
            </a:r>
            <a:r>
              <a:rPr lang="lv-LV" sz="2400" b="1" dirty="0">
                <a:solidFill>
                  <a:prstClr val="black"/>
                </a:solidFill>
                <a:latin typeface="Franklin Gothic Book"/>
              </a:rPr>
              <a:t> </a:t>
            </a:r>
            <a:r>
              <a:rPr lang="lv-LV" sz="2400" b="1" dirty="0" err="1" smtClean="0">
                <a:solidFill>
                  <a:prstClr val="black"/>
                </a:solidFill>
                <a:latin typeface="Franklin Gothic Book"/>
              </a:rPr>
              <a:t>priorities</a:t>
            </a:r>
            <a:r>
              <a:rPr lang="en-GB" sz="2400" b="1" dirty="0" smtClean="0">
                <a:solidFill>
                  <a:prstClr val="black"/>
                </a:solidFill>
                <a:latin typeface="Franklin Gothic Book"/>
              </a:rPr>
              <a:t>:</a:t>
            </a:r>
            <a:endParaRPr lang="en-GB" sz="2400" b="1" dirty="0">
              <a:solidFill>
                <a:prstClr val="black"/>
              </a:solidFill>
              <a:latin typeface="Franklin Gothic Book"/>
            </a:endParaRPr>
          </a:p>
          <a:p>
            <a:pPr marL="285744" indent="-285744">
              <a:buFont typeface="Wingdings" pitchFamily="2" charset="2"/>
              <a:buChar char="v"/>
            </a:pPr>
            <a:r>
              <a:rPr lang="en-GB" sz="2000" dirty="0">
                <a:solidFill>
                  <a:prstClr val="black"/>
                </a:solidFill>
                <a:latin typeface="Franklin Gothic Book"/>
              </a:rPr>
              <a:t>Priority measures, based on National Development Plan, Government declaration and sectoral planning documents</a:t>
            </a:r>
          </a:p>
        </p:txBody>
      </p:sp>
      <p:sp>
        <p:nvSpPr>
          <p:cNvPr id="14" name="TextBox 13"/>
          <p:cNvSpPr txBox="1"/>
          <p:nvPr/>
        </p:nvSpPr>
        <p:spPr>
          <a:xfrm>
            <a:off x="3283746" y="4625143"/>
            <a:ext cx="5248697" cy="1077218"/>
          </a:xfrm>
          <a:prstGeom prst="rect">
            <a:avLst/>
          </a:prstGeom>
          <a:noFill/>
          <a:ln w="50800">
            <a:solidFill>
              <a:schemeClr val="accent1"/>
            </a:solidFill>
          </a:ln>
        </p:spPr>
        <p:txBody>
          <a:bodyPr wrap="square" rtlCol="0">
            <a:spAutoFit/>
          </a:bodyPr>
          <a:lstStyle/>
          <a:p>
            <a:r>
              <a:rPr lang="en-GB" sz="2400" b="1" dirty="0">
                <a:solidFill>
                  <a:prstClr val="black"/>
                </a:solidFill>
                <a:latin typeface="Franklin Gothic Book"/>
              </a:rPr>
              <a:t>Base expenditure:</a:t>
            </a:r>
          </a:p>
          <a:p>
            <a:pPr marL="342891" indent="-342891">
              <a:buFont typeface="Wingdings" pitchFamily="2" charset="2"/>
              <a:buChar char="v"/>
            </a:pPr>
            <a:r>
              <a:rPr lang="en-GB" sz="2000" dirty="0">
                <a:solidFill>
                  <a:prstClr val="black"/>
                </a:solidFill>
                <a:latin typeface="Franklin Gothic Book"/>
              </a:rPr>
              <a:t>Resources needed to maintain functioning with no policy change</a:t>
            </a:r>
          </a:p>
        </p:txBody>
      </p:sp>
      <p:sp>
        <p:nvSpPr>
          <p:cNvPr id="15" name="Right Brace 14"/>
          <p:cNvSpPr/>
          <p:nvPr/>
        </p:nvSpPr>
        <p:spPr>
          <a:xfrm rot="16200000">
            <a:off x="1170899" y="1849738"/>
            <a:ext cx="432048" cy="1662691"/>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v-LV">
              <a:solidFill>
                <a:prstClr val="black"/>
              </a:solidFill>
              <a:latin typeface="Franklin Gothic Book"/>
            </a:endParaRPr>
          </a:p>
        </p:txBody>
      </p:sp>
    </p:spTree>
    <p:extLst>
      <p:ext uri="{BB962C8B-B14F-4D97-AF65-F5344CB8AC3E}">
        <p14:creationId xmlns:p14="http://schemas.microsoft.com/office/powerpoint/2010/main" val="345910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lv-LV" dirty="0"/>
              <a:t>Incremental </a:t>
            </a:r>
            <a:r>
              <a:rPr lang="lv-LV" dirty="0" smtClean="0"/>
              <a:t>funding </a:t>
            </a:r>
            <a:r>
              <a:rPr lang="en-GB" dirty="0" smtClean="0"/>
              <a:t>– </a:t>
            </a:r>
            <a:r>
              <a:rPr lang="en-GB" dirty="0"/>
              <a:t>priority measures</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16</a:t>
            </a:fld>
            <a:endParaRPr lang="en-US" altLang="lv-LV"/>
          </a:p>
        </p:txBody>
      </p:sp>
      <p:graphicFrame>
        <p:nvGraphicFramePr>
          <p:cNvPr id="6" name="Diagram 5"/>
          <p:cNvGraphicFramePr/>
          <p:nvPr>
            <p:extLst>
              <p:ext uri="{D42A27DB-BD31-4B8C-83A1-F6EECF244321}">
                <p14:modId xmlns:p14="http://schemas.microsoft.com/office/powerpoint/2010/main" val="2112162917"/>
              </p:ext>
            </p:extLst>
          </p:nvPr>
        </p:nvGraphicFramePr>
        <p:xfrm>
          <a:off x="358211" y="1500064"/>
          <a:ext cx="81991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2439192" y="1772816"/>
            <a:ext cx="555935" cy="720080"/>
          </a:xfrm>
          <a:prstGeom prst="rightArrow">
            <a:avLst>
              <a:gd name="adj1" fmla="val 50000"/>
              <a:gd name="adj2" fmla="val 6188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v-LV"/>
          </a:p>
        </p:txBody>
      </p:sp>
      <p:sp>
        <p:nvSpPr>
          <p:cNvPr id="8" name="Right Arrow 7"/>
          <p:cNvSpPr/>
          <p:nvPr/>
        </p:nvSpPr>
        <p:spPr>
          <a:xfrm>
            <a:off x="2439192" y="3488060"/>
            <a:ext cx="555935" cy="720080"/>
          </a:xfrm>
          <a:prstGeom prst="rightArrow">
            <a:avLst>
              <a:gd name="adj1" fmla="val 50000"/>
              <a:gd name="adj2" fmla="val 6188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v-LV"/>
          </a:p>
        </p:txBody>
      </p:sp>
      <p:sp>
        <p:nvSpPr>
          <p:cNvPr id="9" name="Right Arrow 8"/>
          <p:cNvSpPr/>
          <p:nvPr/>
        </p:nvSpPr>
        <p:spPr>
          <a:xfrm>
            <a:off x="2439191" y="5206914"/>
            <a:ext cx="555935" cy="720080"/>
          </a:xfrm>
          <a:prstGeom prst="rightArrow">
            <a:avLst>
              <a:gd name="adj1" fmla="val 50000"/>
              <a:gd name="adj2" fmla="val 6188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v-LV"/>
          </a:p>
        </p:txBody>
      </p:sp>
    </p:spTree>
    <p:extLst>
      <p:ext uri="{BB962C8B-B14F-4D97-AF65-F5344CB8AC3E}">
        <p14:creationId xmlns:p14="http://schemas.microsoft.com/office/powerpoint/2010/main" val="31399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Autofit/>
          </a:bodyPr>
          <a:lstStyle/>
          <a:p>
            <a:r>
              <a:rPr lang="en-GB" sz="1800" dirty="0"/>
              <a:t>Submission of proposals for priority measures</a:t>
            </a:r>
            <a:r>
              <a:rPr lang="lv-LV" sz="1800" dirty="0"/>
              <a:t> </a:t>
            </a:r>
            <a:r>
              <a:rPr lang="en-GB" sz="1800" dirty="0"/>
              <a:t>– simple, effective and oriented towards restructuring internal resources towards development of the economy</a:t>
            </a:r>
            <a:endParaRPr lang="lv-LV" altLang="lv-LV" sz="1800"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17</a:t>
            </a:fld>
            <a:endParaRPr lang="en-US" altLang="lv-LV"/>
          </a:p>
        </p:txBody>
      </p:sp>
      <p:grpSp>
        <p:nvGrpSpPr>
          <p:cNvPr id="15" name="Group 14"/>
          <p:cNvGrpSpPr/>
          <p:nvPr/>
        </p:nvGrpSpPr>
        <p:grpSpPr>
          <a:xfrm>
            <a:off x="484985" y="2049397"/>
            <a:ext cx="8228083" cy="3796368"/>
            <a:chOff x="459838" y="2060847"/>
            <a:chExt cx="8228083" cy="3132950"/>
          </a:xfrm>
        </p:grpSpPr>
        <p:sp>
          <p:nvSpPr>
            <p:cNvPr id="16" name="Freeform 15"/>
            <p:cNvSpPr/>
            <p:nvPr/>
          </p:nvSpPr>
          <p:spPr>
            <a:xfrm>
              <a:off x="459838" y="2060847"/>
              <a:ext cx="1242211" cy="3124347"/>
            </a:xfrm>
            <a:custGeom>
              <a:avLst/>
              <a:gdLst>
                <a:gd name="connsiteX0" fmla="*/ 0 w 1180578"/>
                <a:gd name="connsiteY0" fmla="*/ 118058 h 3124347"/>
                <a:gd name="connsiteX1" fmla="*/ 118058 w 1180578"/>
                <a:gd name="connsiteY1" fmla="*/ 0 h 3124347"/>
                <a:gd name="connsiteX2" fmla="*/ 1062520 w 1180578"/>
                <a:gd name="connsiteY2" fmla="*/ 0 h 3124347"/>
                <a:gd name="connsiteX3" fmla="*/ 1180578 w 1180578"/>
                <a:gd name="connsiteY3" fmla="*/ 118058 h 3124347"/>
                <a:gd name="connsiteX4" fmla="*/ 1180578 w 1180578"/>
                <a:gd name="connsiteY4" fmla="*/ 3006289 h 3124347"/>
                <a:gd name="connsiteX5" fmla="*/ 1062520 w 1180578"/>
                <a:gd name="connsiteY5" fmla="*/ 3124347 h 3124347"/>
                <a:gd name="connsiteX6" fmla="*/ 118058 w 1180578"/>
                <a:gd name="connsiteY6" fmla="*/ 3124347 h 3124347"/>
                <a:gd name="connsiteX7" fmla="*/ 0 w 1180578"/>
                <a:gd name="connsiteY7" fmla="*/ 3006289 h 3124347"/>
                <a:gd name="connsiteX8" fmla="*/ 0 w 1180578"/>
                <a:gd name="connsiteY8" fmla="*/ 118058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78" h="3124347">
                  <a:moveTo>
                    <a:pt x="0" y="118058"/>
                  </a:moveTo>
                  <a:cubicBezTo>
                    <a:pt x="0" y="52856"/>
                    <a:pt x="52856" y="0"/>
                    <a:pt x="118058" y="0"/>
                  </a:cubicBezTo>
                  <a:lnTo>
                    <a:pt x="1062520" y="0"/>
                  </a:lnTo>
                  <a:cubicBezTo>
                    <a:pt x="1127722" y="0"/>
                    <a:pt x="1180578" y="52856"/>
                    <a:pt x="1180578" y="118058"/>
                  </a:cubicBezTo>
                  <a:lnTo>
                    <a:pt x="1180578" y="3006289"/>
                  </a:lnTo>
                  <a:cubicBezTo>
                    <a:pt x="1180578" y="3071491"/>
                    <a:pt x="1127722" y="3124347"/>
                    <a:pt x="1062520" y="3124347"/>
                  </a:cubicBezTo>
                  <a:lnTo>
                    <a:pt x="118058" y="3124347"/>
                  </a:lnTo>
                  <a:cubicBezTo>
                    <a:pt x="52856" y="3124347"/>
                    <a:pt x="0" y="3071491"/>
                    <a:pt x="0" y="3006289"/>
                  </a:cubicBezTo>
                  <a:lnTo>
                    <a:pt x="0" y="11805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84108" tIns="84108" rIns="84108" bIns="84108" numCol="1" spcCol="1270" anchor="ctr" anchorCtr="0">
              <a:noAutofit/>
            </a:bodyPr>
            <a:lstStyle/>
            <a:p>
              <a:pPr algn="ctr" defTabSz="577836">
                <a:lnSpc>
                  <a:spcPct val="90000"/>
                </a:lnSpc>
                <a:spcBef>
                  <a:spcPct val="0"/>
                </a:spcBef>
                <a:spcAft>
                  <a:spcPct val="35000"/>
                </a:spcAft>
              </a:pPr>
              <a:r>
                <a:rPr lang="en-GB" sz="1400" dirty="0">
                  <a:solidFill>
                    <a:prstClr val="black"/>
                  </a:solidFill>
                  <a:latin typeface="Franklin Gothic Book"/>
                </a:rPr>
                <a:t>Ministries submit </a:t>
              </a:r>
              <a:r>
                <a:rPr lang="en-GB" sz="1400" b="1" dirty="0">
                  <a:solidFill>
                    <a:prstClr val="black"/>
                  </a:solidFill>
                  <a:latin typeface="Franklin Gothic Book"/>
                </a:rPr>
                <a:t>short and concise proposals for priority measures</a:t>
              </a:r>
            </a:p>
            <a:p>
              <a:pPr algn="ctr" defTabSz="577836">
                <a:lnSpc>
                  <a:spcPct val="90000"/>
                </a:lnSpc>
                <a:spcBef>
                  <a:spcPct val="0"/>
                </a:spcBef>
                <a:spcAft>
                  <a:spcPct val="35000"/>
                </a:spcAft>
              </a:pPr>
              <a:r>
                <a:rPr lang="en-GB" sz="1400" dirty="0">
                  <a:solidFill>
                    <a:prstClr val="black"/>
                  </a:solidFill>
                  <a:latin typeface="Franklin Gothic Book"/>
                </a:rPr>
                <a:t>(</a:t>
              </a:r>
              <a:r>
                <a:rPr lang="en-GB" sz="1400" i="1" dirty="0">
                  <a:solidFill>
                    <a:prstClr val="black"/>
                  </a:solidFill>
                  <a:latin typeface="Franklin Gothic Book"/>
                </a:rPr>
                <a:t>and indicate possibilities to finance them from internal resources</a:t>
              </a:r>
              <a:r>
                <a:rPr lang="en-GB" sz="1400" dirty="0">
                  <a:solidFill>
                    <a:prstClr val="black"/>
                  </a:solidFill>
                  <a:latin typeface="Franklin Gothic Book"/>
                </a:rPr>
                <a:t>)</a:t>
              </a:r>
              <a:endParaRPr lang="en-GB" sz="1400" i="1" dirty="0">
                <a:solidFill>
                  <a:prstClr val="black"/>
                </a:solidFill>
                <a:latin typeface="Franklin Gothic Book"/>
              </a:endParaRPr>
            </a:p>
          </p:txBody>
        </p:sp>
        <p:sp>
          <p:nvSpPr>
            <p:cNvPr id="17" name="Freeform 16"/>
            <p:cNvSpPr/>
            <p:nvPr/>
          </p:nvSpPr>
          <p:spPr>
            <a:xfrm rot="2184">
              <a:off x="1745978" y="3592533"/>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Franklin Gothic Book"/>
              </a:endParaRPr>
            </a:p>
          </p:txBody>
        </p:sp>
        <p:sp>
          <p:nvSpPr>
            <p:cNvPr id="18" name="Freeform 17"/>
            <p:cNvSpPr/>
            <p:nvPr/>
          </p:nvSpPr>
          <p:spPr>
            <a:xfrm>
              <a:off x="2072845" y="2060847"/>
              <a:ext cx="1451747" cy="3124347"/>
            </a:xfrm>
            <a:custGeom>
              <a:avLst/>
              <a:gdLst>
                <a:gd name="connsiteX0" fmla="*/ 0 w 1451747"/>
                <a:gd name="connsiteY0" fmla="*/ 145175 h 3124347"/>
                <a:gd name="connsiteX1" fmla="*/ 145175 w 1451747"/>
                <a:gd name="connsiteY1" fmla="*/ 0 h 3124347"/>
                <a:gd name="connsiteX2" fmla="*/ 1306572 w 1451747"/>
                <a:gd name="connsiteY2" fmla="*/ 0 h 3124347"/>
                <a:gd name="connsiteX3" fmla="*/ 1451747 w 1451747"/>
                <a:gd name="connsiteY3" fmla="*/ 145175 h 3124347"/>
                <a:gd name="connsiteX4" fmla="*/ 1451747 w 1451747"/>
                <a:gd name="connsiteY4" fmla="*/ 2979172 h 3124347"/>
                <a:gd name="connsiteX5" fmla="*/ 1306572 w 1451747"/>
                <a:gd name="connsiteY5" fmla="*/ 3124347 h 3124347"/>
                <a:gd name="connsiteX6" fmla="*/ 145175 w 1451747"/>
                <a:gd name="connsiteY6" fmla="*/ 3124347 h 3124347"/>
                <a:gd name="connsiteX7" fmla="*/ 0 w 1451747"/>
                <a:gd name="connsiteY7" fmla="*/ 2979172 h 3124347"/>
                <a:gd name="connsiteX8" fmla="*/ 0 w 1451747"/>
                <a:gd name="connsiteY8" fmla="*/ 145175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747" h="3124347">
                  <a:moveTo>
                    <a:pt x="0" y="145175"/>
                  </a:moveTo>
                  <a:cubicBezTo>
                    <a:pt x="0" y="64997"/>
                    <a:pt x="64997" y="0"/>
                    <a:pt x="145175" y="0"/>
                  </a:cubicBezTo>
                  <a:lnTo>
                    <a:pt x="1306572" y="0"/>
                  </a:lnTo>
                  <a:cubicBezTo>
                    <a:pt x="1386750" y="0"/>
                    <a:pt x="1451747" y="64997"/>
                    <a:pt x="1451747" y="145175"/>
                  </a:cubicBezTo>
                  <a:lnTo>
                    <a:pt x="1451747" y="2979172"/>
                  </a:lnTo>
                  <a:cubicBezTo>
                    <a:pt x="1451747" y="3059350"/>
                    <a:pt x="1386750" y="3124347"/>
                    <a:pt x="1306572" y="3124347"/>
                  </a:cubicBezTo>
                  <a:lnTo>
                    <a:pt x="145175" y="3124347"/>
                  </a:lnTo>
                  <a:cubicBezTo>
                    <a:pt x="64997" y="3124347"/>
                    <a:pt x="0" y="3059350"/>
                    <a:pt x="0" y="2979172"/>
                  </a:cubicBezTo>
                  <a:lnTo>
                    <a:pt x="0" y="14517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2340759"/>
                <a:satOff val="-2919"/>
                <a:lumOff val="686"/>
                <a:alphaOff val="0"/>
              </a:schemeClr>
            </a:fillRef>
            <a:effectRef idx="1">
              <a:schemeClr val="accent2">
                <a:hueOff val="2340759"/>
                <a:satOff val="-2919"/>
                <a:lumOff val="686"/>
                <a:alphaOff val="0"/>
              </a:schemeClr>
            </a:effectRef>
            <a:fontRef idx="minor">
              <a:schemeClr val="dk1"/>
            </a:fontRef>
          </p:style>
          <p:txBody>
            <a:bodyPr spcFirstLastPara="0" vert="horz" wrap="square" lIns="92051" tIns="92051" rIns="92051" bIns="92051" numCol="1" spcCol="1270" anchor="ctr" anchorCtr="0">
              <a:noAutofit/>
            </a:bodyPr>
            <a:lstStyle/>
            <a:p>
              <a:pPr algn="ctr" defTabSz="577836">
                <a:lnSpc>
                  <a:spcPct val="90000"/>
                </a:lnSpc>
                <a:spcBef>
                  <a:spcPct val="0"/>
                </a:spcBef>
                <a:spcAft>
                  <a:spcPct val="35000"/>
                </a:spcAft>
              </a:pPr>
              <a:r>
                <a:rPr lang="en-GB" sz="1400" dirty="0">
                  <a:solidFill>
                    <a:prstClr val="black"/>
                  </a:solidFill>
                  <a:latin typeface="Franklin Gothic Book"/>
                </a:rPr>
                <a:t>Minister of Finance </a:t>
              </a:r>
              <a:r>
                <a:rPr lang="en-GB" sz="1400" b="1" dirty="0">
                  <a:solidFill>
                    <a:prstClr val="black"/>
                  </a:solidFill>
                  <a:latin typeface="Franklin Gothic Book"/>
                </a:rPr>
                <a:t>is responsible for organizing the evaluation process</a:t>
              </a:r>
              <a:r>
                <a:rPr lang="en-GB" sz="1400" dirty="0">
                  <a:solidFill>
                    <a:prstClr val="black"/>
                  </a:solidFill>
                  <a:latin typeface="Franklin Gothic Book"/>
                </a:rPr>
                <a:t> of proposals for priority measures</a:t>
              </a:r>
              <a:endParaRPr lang="en-GB" sz="1400" b="1" dirty="0">
                <a:solidFill>
                  <a:prstClr val="black"/>
                </a:solidFill>
                <a:latin typeface="Franklin Gothic Book"/>
              </a:endParaRPr>
            </a:p>
            <a:p>
              <a:pPr algn="ctr" defTabSz="577836">
                <a:lnSpc>
                  <a:spcPct val="90000"/>
                </a:lnSpc>
                <a:spcBef>
                  <a:spcPct val="0"/>
                </a:spcBef>
                <a:spcAft>
                  <a:spcPct val="35000"/>
                </a:spcAft>
              </a:pPr>
              <a:r>
                <a:rPr lang="en-GB" sz="1400" dirty="0">
                  <a:solidFill>
                    <a:prstClr val="black"/>
                  </a:solidFill>
                  <a:latin typeface="Franklin Gothic Book"/>
                </a:rPr>
                <a:t>(</a:t>
              </a:r>
              <a:r>
                <a:rPr lang="en-GB" sz="1400" i="1" dirty="0">
                  <a:solidFill>
                    <a:prstClr val="black"/>
                  </a:solidFill>
                  <a:latin typeface="Franklin Gothic Book"/>
                </a:rPr>
                <a:t>discussion or working group</a:t>
              </a:r>
              <a:r>
                <a:rPr lang="en-GB" sz="1400" dirty="0">
                  <a:solidFill>
                    <a:prstClr val="black"/>
                  </a:solidFill>
                  <a:latin typeface="Franklin Gothic Book"/>
                </a:rPr>
                <a:t>) </a:t>
              </a:r>
            </a:p>
            <a:p>
              <a:pPr algn="ctr" defTabSz="577836">
                <a:lnSpc>
                  <a:spcPct val="90000"/>
                </a:lnSpc>
                <a:spcBef>
                  <a:spcPct val="0"/>
                </a:spcBef>
                <a:spcAft>
                  <a:spcPct val="35000"/>
                </a:spcAft>
              </a:pPr>
              <a:r>
                <a:rPr lang="en-GB" sz="1400" dirty="0">
                  <a:solidFill>
                    <a:prstClr val="black"/>
                  </a:solidFill>
                  <a:latin typeface="Franklin Gothic Book"/>
                </a:rPr>
                <a:t> </a:t>
              </a:r>
            </a:p>
            <a:p>
              <a:pPr algn="ctr" defTabSz="577836">
                <a:lnSpc>
                  <a:spcPct val="90000"/>
                </a:lnSpc>
                <a:spcBef>
                  <a:spcPct val="0"/>
                </a:spcBef>
                <a:spcAft>
                  <a:spcPct val="35000"/>
                </a:spcAft>
              </a:pPr>
              <a:r>
                <a:rPr lang="en-GB" sz="1400" dirty="0" err="1">
                  <a:solidFill>
                    <a:prstClr val="black"/>
                  </a:solidFill>
                  <a:latin typeface="Franklin Gothic Book"/>
                </a:rPr>
                <a:t>MoF</a:t>
              </a:r>
              <a:r>
                <a:rPr lang="en-GB" sz="1400" dirty="0">
                  <a:solidFill>
                    <a:prstClr val="black"/>
                  </a:solidFill>
                  <a:latin typeface="Franklin Gothic Book"/>
                </a:rPr>
                <a:t> acts as a secretariat</a:t>
              </a:r>
            </a:p>
          </p:txBody>
        </p:sp>
        <p:sp>
          <p:nvSpPr>
            <p:cNvPr id="19" name="Freeform 18"/>
            <p:cNvSpPr/>
            <p:nvPr/>
          </p:nvSpPr>
          <p:spPr>
            <a:xfrm>
              <a:off x="5802496" y="2069450"/>
              <a:ext cx="1284055" cy="3124347"/>
            </a:xfrm>
            <a:custGeom>
              <a:avLst/>
              <a:gdLst>
                <a:gd name="connsiteX0" fmla="*/ 0 w 1284055"/>
                <a:gd name="connsiteY0" fmla="*/ 128406 h 3124347"/>
                <a:gd name="connsiteX1" fmla="*/ 128406 w 1284055"/>
                <a:gd name="connsiteY1" fmla="*/ 0 h 3124347"/>
                <a:gd name="connsiteX2" fmla="*/ 1155650 w 1284055"/>
                <a:gd name="connsiteY2" fmla="*/ 0 h 3124347"/>
                <a:gd name="connsiteX3" fmla="*/ 1284056 w 1284055"/>
                <a:gd name="connsiteY3" fmla="*/ 128406 h 3124347"/>
                <a:gd name="connsiteX4" fmla="*/ 1284055 w 1284055"/>
                <a:gd name="connsiteY4" fmla="*/ 2995942 h 3124347"/>
                <a:gd name="connsiteX5" fmla="*/ 1155649 w 1284055"/>
                <a:gd name="connsiteY5" fmla="*/ 3124348 h 3124347"/>
                <a:gd name="connsiteX6" fmla="*/ 128406 w 1284055"/>
                <a:gd name="connsiteY6" fmla="*/ 3124347 h 3124347"/>
                <a:gd name="connsiteX7" fmla="*/ 0 w 1284055"/>
                <a:gd name="connsiteY7" fmla="*/ 2995941 h 3124347"/>
                <a:gd name="connsiteX8" fmla="*/ 0 w 1284055"/>
                <a:gd name="connsiteY8" fmla="*/ 128406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55" h="3124347">
                  <a:moveTo>
                    <a:pt x="0" y="128406"/>
                  </a:moveTo>
                  <a:cubicBezTo>
                    <a:pt x="0" y="57489"/>
                    <a:pt x="57489" y="0"/>
                    <a:pt x="128406" y="0"/>
                  </a:cubicBezTo>
                  <a:lnTo>
                    <a:pt x="1155650" y="0"/>
                  </a:lnTo>
                  <a:cubicBezTo>
                    <a:pt x="1226567" y="0"/>
                    <a:pt x="1284056" y="57489"/>
                    <a:pt x="1284056" y="128406"/>
                  </a:cubicBezTo>
                  <a:cubicBezTo>
                    <a:pt x="1284056" y="1084251"/>
                    <a:pt x="1284055" y="2040097"/>
                    <a:pt x="1284055" y="2995942"/>
                  </a:cubicBezTo>
                  <a:cubicBezTo>
                    <a:pt x="1284055" y="3066859"/>
                    <a:pt x="1226566" y="3124348"/>
                    <a:pt x="1155649" y="3124348"/>
                  </a:cubicBezTo>
                  <a:lnTo>
                    <a:pt x="128406" y="3124347"/>
                  </a:lnTo>
                  <a:cubicBezTo>
                    <a:pt x="57489" y="3124347"/>
                    <a:pt x="0" y="3066858"/>
                    <a:pt x="0" y="2995941"/>
                  </a:cubicBezTo>
                  <a:lnTo>
                    <a:pt x="0" y="1284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3511139"/>
                <a:satOff val="-4379"/>
                <a:lumOff val="1030"/>
                <a:alphaOff val="0"/>
              </a:schemeClr>
            </a:fillRef>
            <a:effectRef idx="1">
              <a:schemeClr val="accent2">
                <a:hueOff val="3511139"/>
                <a:satOff val="-4379"/>
                <a:lumOff val="1030"/>
                <a:alphaOff val="0"/>
              </a:schemeClr>
            </a:effectRef>
            <a:fontRef idx="minor">
              <a:schemeClr val="dk1"/>
            </a:fontRef>
          </p:style>
          <p:txBody>
            <a:bodyPr spcFirstLastPara="0" vert="horz" wrap="square" lIns="87139" tIns="87139" rIns="87139" bIns="87139" numCol="1" spcCol="1270" anchor="ctr" anchorCtr="0">
              <a:noAutofit/>
            </a:bodyPr>
            <a:lstStyle/>
            <a:p>
              <a:pPr algn="ctr" defTabSz="577836">
                <a:lnSpc>
                  <a:spcPct val="90000"/>
                </a:lnSpc>
                <a:spcBef>
                  <a:spcPct val="0"/>
                </a:spcBef>
                <a:spcAft>
                  <a:spcPct val="35000"/>
                </a:spcAft>
              </a:pPr>
              <a:r>
                <a:rPr lang="en-GB" sz="1400" dirty="0">
                  <a:solidFill>
                    <a:prstClr val="black"/>
                  </a:solidFill>
                  <a:latin typeface="Franklin Gothic Book"/>
                </a:rPr>
                <a:t>As a result of evaluation process, Minister of Finance </a:t>
              </a:r>
              <a:r>
                <a:rPr lang="en-GB" sz="1400" b="1" dirty="0">
                  <a:solidFill>
                    <a:prstClr val="black"/>
                  </a:solidFill>
                  <a:latin typeface="Franklin Gothic Book"/>
                </a:rPr>
                <a:t>formulates proposals for acceptable (financeable) priority measures</a:t>
              </a:r>
            </a:p>
          </p:txBody>
        </p:sp>
        <p:sp>
          <p:nvSpPr>
            <p:cNvPr id="20" name="Freeform 19"/>
            <p:cNvSpPr/>
            <p:nvPr/>
          </p:nvSpPr>
          <p:spPr>
            <a:xfrm>
              <a:off x="7411186" y="2069450"/>
              <a:ext cx="1276735" cy="3124347"/>
            </a:xfrm>
            <a:custGeom>
              <a:avLst/>
              <a:gdLst>
                <a:gd name="connsiteX0" fmla="*/ 0 w 1185778"/>
                <a:gd name="connsiteY0" fmla="*/ 118578 h 3124347"/>
                <a:gd name="connsiteX1" fmla="*/ 118578 w 1185778"/>
                <a:gd name="connsiteY1" fmla="*/ 0 h 3124347"/>
                <a:gd name="connsiteX2" fmla="*/ 1067200 w 1185778"/>
                <a:gd name="connsiteY2" fmla="*/ 0 h 3124347"/>
                <a:gd name="connsiteX3" fmla="*/ 1185778 w 1185778"/>
                <a:gd name="connsiteY3" fmla="*/ 118578 h 3124347"/>
                <a:gd name="connsiteX4" fmla="*/ 1185778 w 1185778"/>
                <a:gd name="connsiteY4" fmla="*/ 3005769 h 3124347"/>
                <a:gd name="connsiteX5" fmla="*/ 1067200 w 1185778"/>
                <a:gd name="connsiteY5" fmla="*/ 3124347 h 3124347"/>
                <a:gd name="connsiteX6" fmla="*/ 118578 w 1185778"/>
                <a:gd name="connsiteY6" fmla="*/ 3124347 h 3124347"/>
                <a:gd name="connsiteX7" fmla="*/ 0 w 1185778"/>
                <a:gd name="connsiteY7" fmla="*/ 3005769 h 3124347"/>
                <a:gd name="connsiteX8" fmla="*/ 0 w 1185778"/>
                <a:gd name="connsiteY8" fmla="*/ 118578 h 3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8" h="3124347">
                  <a:moveTo>
                    <a:pt x="0" y="118578"/>
                  </a:moveTo>
                  <a:cubicBezTo>
                    <a:pt x="0" y="53089"/>
                    <a:pt x="53089" y="0"/>
                    <a:pt x="118578" y="0"/>
                  </a:cubicBezTo>
                  <a:lnTo>
                    <a:pt x="1067200" y="0"/>
                  </a:lnTo>
                  <a:cubicBezTo>
                    <a:pt x="1132689" y="0"/>
                    <a:pt x="1185778" y="53089"/>
                    <a:pt x="1185778" y="118578"/>
                  </a:cubicBezTo>
                  <a:lnTo>
                    <a:pt x="1185778" y="3005769"/>
                  </a:lnTo>
                  <a:cubicBezTo>
                    <a:pt x="1185778" y="3071258"/>
                    <a:pt x="1132689" y="3124347"/>
                    <a:pt x="1067200" y="3124347"/>
                  </a:cubicBezTo>
                  <a:lnTo>
                    <a:pt x="118578" y="3124347"/>
                  </a:lnTo>
                  <a:cubicBezTo>
                    <a:pt x="53089" y="3124347"/>
                    <a:pt x="0" y="3071258"/>
                    <a:pt x="0" y="3005769"/>
                  </a:cubicBezTo>
                  <a:lnTo>
                    <a:pt x="0" y="1185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txBody>
            <a:bodyPr spcFirstLastPara="0" vert="horz" wrap="square" lIns="84260" tIns="84260" rIns="84260" bIns="84260" numCol="1" spcCol="1270" anchor="ctr" anchorCtr="0">
              <a:noAutofit/>
            </a:bodyPr>
            <a:lstStyle/>
            <a:p>
              <a:pPr algn="ctr" defTabSz="577836">
                <a:lnSpc>
                  <a:spcPct val="90000"/>
                </a:lnSpc>
                <a:spcBef>
                  <a:spcPct val="0"/>
                </a:spcBef>
                <a:spcAft>
                  <a:spcPct val="35000"/>
                </a:spcAft>
              </a:pPr>
              <a:r>
                <a:rPr lang="en-GB" sz="1400" dirty="0" err="1">
                  <a:solidFill>
                    <a:prstClr val="black"/>
                  </a:solidFill>
                  <a:latin typeface="Franklin Gothic Book"/>
                </a:rPr>
                <a:t>CoM</a:t>
              </a:r>
              <a:r>
                <a:rPr lang="en-GB" sz="1400" dirty="0">
                  <a:solidFill>
                    <a:prstClr val="black"/>
                  </a:solidFill>
                  <a:latin typeface="Franklin Gothic Book"/>
                </a:rPr>
                <a:t> </a:t>
              </a:r>
              <a:r>
                <a:rPr lang="en-GB" sz="1400" b="1" dirty="0">
                  <a:solidFill>
                    <a:prstClr val="black"/>
                  </a:solidFill>
                  <a:latin typeface="Franklin Gothic Book"/>
                </a:rPr>
                <a:t>approves priority measures </a:t>
              </a:r>
              <a:r>
                <a:rPr lang="en-GB" sz="1400" dirty="0">
                  <a:solidFill>
                    <a:prstClr val="black"/>
                  </a:solidFill>
                  <a:latin typeface="Franklin Gothic Book"/>
                </a:rPr>
                <a:t>for the next years</a:t>
              </a:r>
            </a:p>
            <a:p>
              <a:pPr algn="ctr" defTabSz="577836">
                <a:lnSpc>
                  <a:spcPct val="90000"/>
                </a:lnSpc>
                <a:spcBef>
                  <a:spcPct val="0"/>
                </a:spcBef>
                <a:spcAft>
                  <a:spcPct val="35000"/>
                </a:spcAft>
              </a:pPr>
              <a:r>
                <a:rPr lang="en-GB" sz="1400" dirty="0">
                  <a:solidFill>
                    <a:prstClr val="black"/>
                  </a:solidFill>
                  <a:latin typeface="Franklin Gothic Book"/>
                </a:rPr>
                <a:t>Ministries submit to </a:t>
              </a:r>
              <a:r>
                <a:rPr lang="en-GB" sz="1400" dirty="0" err="1">
                  <a:solidFill>
                    <a:prstClr val="black"/>
                  </a:solidFill>
                  <a:latin typeface="Franklin Gothic Book"/>
                </a:rPr>
                <a:t>MoF</a:t>
              </a:r>
              <a:r>
                <a:rPr lang="en-GB" sz="1400" dirty="0">
                  <a:solidFill>
                    <a:prstClr val="black"/>
                  </a:solidFill>
                  <a:latin typeface="Franklin Gothic Book"/>
                </a:rPr>
                <a:t> adjusted proposals according to taken decisions</a:t>
              </a:r>
            </a:p>
          </p:txBody>
        </p:sp>
        <p:sp>
          <p:nvSpPr>
            <p:cNvPr id="21" name="Freeform 20"/>
            <p:cNvSpPr/>
            <p:nvPr/>
          </p:nvSpPr>
          <p:spPr>
            <a:xfrm rot="2184">
              <a:off x="3568521" y="3592534"/>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a:solidFill>
              <a:schemeClr val="accent6">
                <a:lumMod val="40000"/>
                <a:lumOff val="60000"/>
              </a:schemeClr>
            </a:solidFill>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Franklin Gothic Book"/>
              </a:endParaRPr>
            </a:p>
          </p:txBody>
        </p:sp>
        <p:sp>
          <p:nvSpPr>
            <p:cNvPr id="22" name="Freeform 21"/>
            <p:cNvSpPr/>
            <p:nvPr/>
          </p:nvSpPr>
          <p:spPr>
            <a:xfrm rot="2184">
              <a:off x="5505102" y="3592532"/>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Franklin Gothic Book"/>
              </a:endParaRPr>
            </a:p>
          </p:txBody>
        </p:sp>
        <p:sp>
          <p:nvSpPr>
            <p:cNvPr id="23" name="Freeform 22"/>
            <p:cNvSpPr/>
            <p:nvPr/>
          </p:nvSpPr>
          <p:spPr>
            <a:xfrm rot="2184">
              <a:off x="7096020" y="3592533"/>
              <a:ext cx="287925" cy="282944"/>
            </a:xfrm>
            <a:custGeom>
              <a:avLst/>
              <a:gdLst>
                <a:gd name="connsiteX0" fmla="*/ 0 w 259697"/>
                <a:gd name="connsiteY0" fmla="*/ 56589 h 282944"/>
                <a:gd name="connsiteX1" fmla="*/ 129849 w 259697"/>
                <a:gd name="connsiteY1" fmla="*/ 56589 h 282944"/>
                <a:gd name="connsiteX2" fmla="*/ 129849 w 259697"/>
                <a:gd name="connsiteY2" fmla="*/ 0 h 282944"/>
                <a:gd name="connsiteX3" fmla="*/ 259697 w 259697"/>
                <a:gd name="connsiteY3" fmla="*/ 141472 h 282944"/>
                <a:gd name="connsiteX4" fmla="*/ 129849 w 259697"/>
                <a:gd name="connsiteY4" fmla="*/ 282944 h 282944"/>
                <a:gd name="connsiteX5" fmla="*/ 129849 w 259697"/>
                <a:gd name="connsiteY5" fmla="*/ 226355 h 282944"/>
                <a:gd name="connsiteX6" fmla="*/ 0 w 259697"/>
                <a:gd name="connsiteY6" fmla="*/ 226355 h 282944"/>
                <a:gd name="connsiteX7" fmla="*/ 0 w 259697"/>
                <a:gd name="connsiteY7" fmla="*/ 56589 h 28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97" h="282944">
                  <a:moveTo>
                    <a:pt x="0" y="56589"/>
                  </a:moveTo>
                  <a:lnTo>
                    <a:pt x="129849" y="56589"/>
                  </a:lnTo>
                  <a:lnTo>
                    <a:pt x="129849" y="0"/>
                  </a:lnTo>
                  <a:lnTo>
                    <a:pt x="259697" y="141472"/>
                  </a:lnTo>
                  <a:lnTo>
                    <a:pt x="129849" y="282944"/>
                  </a:lnTo>
                  <a:lnTo>
                    <a:pt x="129849" y="226355"/>
                  </a:lnTo>
                  <a:lnTo>
                    <a:pt x="0" y="226355"/>
                  </a:lnTo>
                  <a:lnTo>
                    <a:pt x="0" y="56589"/>
                  </a:lnTo>
                  <a:close/>
                </a:path>
              </a:pathLst>
            </a:custGeom>
            <a:gradFill>
              <a:gsLst>
                <a:gs pos="0">
                  <a:srgbClr val="FFFF00"/>
                </a:gs>
                <a:gs pos="100000">
                  <a:schemeClr val="accent2">
                    <a:hueOff val="0"/>
                    <a:satOff val="0"/>
                    <a:lumOff val="0"/>
                    <a:alphaOff val="0"/>
                    <a:tint val="37000"/>
                    <a:satMod val="300000"/>
                  </a:schemeClr>
                </a:gs>
                <a:gs pos="100000">
                  <a:schemeClr val="accent2">
                    <a:hueOff val="0"/>
                    <a:satOff val="0"/>
                    <a:lumOff val="0"/>
                    <a:alphaOff val="0"/>
                    <a:tint val="15000"/>
                    <a:satMod val="350000"/>
                  </a:schemeClr>
                </a:gs>
              </a:gsLst>
            </a:gradFill>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 tIns="56588" rIns="77909" bIns="56589" numCol="1" spcCol="1270" anchor="ctr" anchorCtr="0">
              <a:noAutofit/>
            </a:bodyPr>
            <a:lstStyle/>
            <a:p>
              <a:pPr algn="ctr" defTabSz="577836">
                <a:lnSpc>
                  <a:spcPct val="90000"/>
                </a:lnSpc>
                <a:spcBef>
                  <a:spcPct val="0"/>
                </a:spcBef>
                <a:spcAft>
                  <a:spcPct val="35000"/>
                </a:spcAft>
              </a:pPr>
              <a:endParaRPr lang="lv-LV" sz="1300" dirty="0">
                <a:solidFill>
                  <a:prstClr val="black"/>
                </a:solidFill>
                <a:latin typeface="Franklin Gothic Book"/>
              </a:endParaRPr>
            </a:p>
          </p:txBody>
        </p:sp>
      </p:grpSp>
      <p:sp>
        <p:nvSpPr>
          <p:cNvPr id="33" name="Freeform 32"/>
          <p:cNvSpPr/>
          <p:nvPr/>
        </p:nvSpPr>
        <p:spPr>
          <a:xfrm>
            <a:off x="3910004" y="2059822"/>
            <a:ext cx="1593004" cy="3789236"/>
          </a:xfrm>
          <a:custGeom>
            <a:avLst/>
            <a:gdLst>
              <a:gd name="connsiteX0" fmla="*/ 0 w 1494978"/>
              <a:gd name="connsiteY0" fmla="*/ 149498 h 3117481"/>
              <a:gd name="connsiteX1" fmla="*/ 149498 w 1494978"/>
              <a:gd name="connsiteY1" fmla="*/ 0 h 3117481"/>
              <a:gd name="connsiteX2" fmla="*/ 1345480 w 1494978"/>
              <a:gd name="connsiteY2" fmla="*/ 0 h 3117481"/>
              <a:gd name="connsiteX3" fmla="*/ 1494978 w 1494978"/>
              <a:gd name="connsiteY3" fmla="*/ 149498 h 3117481"/>
              <a:gd name="connsiteX4" fmla="*/ 1494978 w 1494978"/>
              <a:gd name="connsiteY4" fmla="*/ 2967983 h 3117481"/>
              <a:gd name="connsiteX5" fmla="*/ 1345480 w 1494978"/>
              <a:gd name="connsiteY5" fmla="*/ 3117481 h 3117481"/>
              <a:gd name="connsiteX6" fmla="*/ 149498 w 1494978"/>
              <a:gd name="connsiteY6" fmla="*/ 3117481 h 3117481"/>
              <a:gd name="connsiteX7" fmla="*/ 0 w 1494978"/>
              <a:gd name="connsiteY7" fmla="*/ 2967983 h 3117481"/>
              <a:gd name="connsiteX8" fmla="*/ 0 w 1494978"/>
              <a:gd name="connsiteY8" fmla="*/ 149498 h 311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4978" h="3117481">
                <a:moveTo>
                  <a:pt x="0" y="149498"/>
                </a:moveTo>
                <a:cubicBezTo>
                  <a:pt x="0" y="66933"/>
                  <a:pt x="66933" y="0"/>
                  <a:pt x="149498" y="0"/>
                </a:cubicBezTo>
                <a:lnTo>
                  <a:pt x="1345480" y="0"/>
                </a:lnTo>
                <a:cubicBezTo>
                  <a:pt x="1428045" y="0"/>
                  <a:pt x="1494978" y="66933"/>
                  <a:pt x="1494978" y="149498"/>
                </a:cubicBezTo>
                <a:lnTo>
                  <a:pt x="1494978" y="2967983"/>
                </a:lnTo>
                <a:cubicBezTo>
                  <a:pt x="1494978" y="3050548"/>
                  <a:pt x="1428045" y="3117481"/>
                  <a:pt x="1345480" y="3117481"/>
                </a:cubicBezTo>
                <a:lnTo>
                  <a:pt x="149498" y="3117481"/>
                </a:lnTo>
                <a:cubicBezTo>
                  <a:pt x="66933" y="3117481"/>
                  <a:pt x="0" y="3050548"/>
                  <a:pt x="0" y="2967983"/>
                </a:cubicBezTo>
                <a:lnTo>
                  <a:pt x="0" y="14949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170380"/>
              <a:satOff val="-1460"/>
              <a:lumOff val="343"/>
              <a:alphaOff val="0"/>
            </a:schemeClr>
          </a:fillRef>
          <a:effectRef idx="1">
            <a:schemeClr val="accent2">
              <a:hueOff val="1170380"/>
              <a:satOff val="-1460"/>
              <a:lumOff val="343"/>
              <a:alphaOff val="0"/>
            </a:schemeClr>
          </a:effectRef>
          <a:fontRef idx="minor">
            <a:schemeClr val="dk1"/>
          </a:fontRef>
        </p:style>
        <p:txBody>
          <a:bodyPr spcFirstLastPara="0" vert="horz" wrap="square" lIns="93316" tIns="93316" rIns="93316" bIns="93316" numCol="1" spcCol="1270" anchor="ctr" anchorCtr="0">
            <a:noAutofit/>
          </a:bodyPr>
          <a:lstStyle/>
          <a:p>
            <a:pPr algn="ctr" defTabSz="577836">
              <a:lnSpc>
                <a:spcPct val="90000"/>
              </a:lnSpc>
              <a:spcBef>
                <a:spcPct val="0"/>
              </a:spcBef>
              <a:spcAft>
                <a:spcPct val="35000"/>
              </a:spcAft>
            </a:pPr>
            <a:r>
              <a:rPr lang="en-GB" sz="1400" dirty="0">
                <a:solidFill>
                  <a:prstClr val="black"/>
                </a:solidFill>
                <a:latin typeface="Franklin Gothic Book"/>
              </a:rPr>
              <a:t>The proposals for priority measures should be oriented mainly towards </a:t>
            </a:r>
          </a:p>
          <a:p>
            <a:pPr algn="ctr" defTabSz="577836">
              <a:lnSpc>
                <a:spcPct val="90000"/>
              </a:lnSpc>
              <a:spcBef>
                <a:spcPct val="0"/>
              </a:spcBef>
              <a:spcAft>
                <a:spcPct val="35000"/>
              </a:spcAft>
            </a:pPr>
            <a:r>
              <a:rPr lang="en-GB" sz="1400" dirty="0">
                <a:solidFill>
                  <a:prstClr val="black"/>
                </a:solidFill>
                <a:latin typeface="Franklin Gothic Book"/>
              </a:rPr>
              <a:t>- </a:t>
            </a:r>
            <a:r>
              <a:rPr lang="en-GB" sz="1400" b="1" dirty="0">
                <a:solidFill>
                  <a:prstClr val="black"/>
                </a:solidFill>
                <a:latin typeface="Franklin Gothic Book"/>
              </a:rPr>
              <a:t>economic growth, </a:t>
            </a:r>
          </a:p>
          <a:p>
            <a:pPr algn="ctr" defTabSz="577836">
              <a:lnSpc>
                <a:spcPct val="90000"/>
              </a:lnSpc>
              <a:spcBef>
                <a:spcPct val="0"/>
              </a:spcBef>
              <a:spcAft>
                <a:spcPct val="35000"/>
              </a:spcAft>
            </a:pPr>
            <a:r>
              <a:rPr lang="en-GB" sz="1400" b="1" dirty="0">
                <a:solidFill>
                  <a:prstClr val="black"/>
                </a:solidFill>
                <a:latin typeface="Franklin Gothic Book"/>
              </a:rPr>
              <a:t>- development of sectoral activity</a:t>
            </a:r>
          </a:p>
          <a:p>
            <a:pPr algn="ctr" defTabSz="577836">
              <a:lnSpc>
                <a:spcPct val="90000"/>
              </a:lnSpc>
              <a:spcBef>
                <a:spcPct val="0"/>
              </a:spcBef>
              <a:spcAft>
                <a:spcPct val="35000"/>
              </a:spcAft>
            </a:pPr>
            <a:r>
              <a:rPr lang="en-GB" sz="1400" b="1" dirty="0">
                <a:solidFill>
                  <a:prstClr val="black"/>
                </a:solidFill>
                <a:latin typeface="Franklin Gothic Book"/>
              </a:rPr>
              <a:t>- implementation of structural reforms</a:t>
            </a:r>
            <a:endParaRPr lang="en-GB" sz="1400" i="1" dirty="0">
              <a:solidFill>
                <a:prstClr val="black"/>
              </a:solidFill>
              <a:latin typeface="Franklin Gothic Book"/>
            </a:endParaRPr>
          </a:p>
        </p:txBody>
      </p:sp>
      <p:grpSp>
        <p:nvGrpSpPr>
          <p:cNvPr id="34" name="Group 33"/>
          <p:cNvGrpSpPr/>
          <p:nvPr/>
        </p:nvGrpSpPr>
        <p:grpSpPr>
          <a:xfrm>
            <a:off x="444056" y="5908037"/>
            <a:ext cx="8334480" cy="354291"/>
            <a:chOff x="0" y="0"/>
            <a:chExt cx="8334480" cy="354291"/>
          </a:xfrm>
          <a:scene3d>
            <a:camera prst="orthographicFront"/>
            <a:lightRig rig="flat" dir="t"/>
          </a:scene3d>
        </p:grpSpPr>
        <p:sp>
          <p:nvSpPr>
            <p:cNvPr id="35" name="Pentagon 34"/>
            <p:cNvSpPr/>
            <p:nvPr/>
          </p:nvSpPr>
          <p:spPr>
            <a:xfrm>
              <a:off x="0" y="0"/>
              <a:ext cx="8334480" cy="354291"/>
            </a:xfrm>
            <a:prstGeom prst="homePlate">
              <a:avLst/>
            </a:prstGeom>
            <a:solidFill>
              <a:srgbClr val="66FF66"/>
            </a:solid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36" name="Pentagon 4"/>
            <p:cNvSpPr txBox="1"/>
            <p:nvPr/>
          </p:nvSpPr>
          <p:spPr>
            <a:xfrm>
              <a:off x="0" y="0"/>
              <a:ext cx="8245907" cy="35429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4676" tIns="37338" rIns="18669" bIns="37338" numCol="1" spcCol="1270" anchor="ctr" anchorCtr="0">
              <a:noAutofit/>
            </a:bodyPr>
            <a:lstStyle/>
            <a:p>
              <a:pPr lvl="0" algn="l" defTabSz="622300">
                <a:lnSpc>
                  <a:spcPct val="90000"/>
                </a:lnSpc>
                <a:spcBef>
                  <a:spcPct val="0"/>
                </a:spcBef>
                <a:spcAft>
                  <a:spcPct val="35000"/>
                </a:spcAft>
              </a:pPr>
              <a:r>
                <a:rPr lang="en-US" sz="1400" b="1" kern="1200" noProof="0" dirty="0" smtClean="0"/>
                <a:t> June</a:t>
              </a:r>
              <a:r>
                <a:rPr lang="en-US" sz="1500" b="1" kern="1200" noProof="0" dirty="0" smtClean="0"/>
                <a:t>	</a:t>
              </a:r>
              <a:r>
                <a:rPr lang="en-US" sz="1400" b="1" kern="1200" noProof="0" dirty="0" smtClean="0"/>
                <a:t>									</a:t>
              </a:r>
              <a:r>
                <a:rPr lang="en-US" sz="1500" b="1" kern="1200" noProof="0" dirty="0" smtClean="0"/>
                <a:t>September</a:t>
              </a:r>
              <a:endParaRPr lang="en-US" sz="1500" b="1" kern="1200" noProof="0" dirty="0"/>
            </a:p>
          </p:txBody>
        </p:sp>
      </p:grpSp>
    </p:spTree>
    <p:extLst>
      <p:ext uri="{BB962C8B-B14F-4D97-AF65-F5344CB8AC3E}">
        <p14:creationId xmlns:p14="http://schemas.microsoft.com/office/powerpoint/2010/main" val="3759664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rmAutofit fontScale="90000"/>
          </a:bodyPr>
          <a:lstStyle/>
          <a:p>
            <a:r>
              <a:rPr lang="en-GB" dirty="0">
                <a:latin typeface="Franklin Gothic Book"/>
              </a:rPr>
              <a:t>Content of proposal for priority measures</a:t>
            </a:r>
            <a:r>
              <a:rPr lang="en-GB" sz="2000" dirty="0">
                <a:latin typeface="Franklin Gothic Book"/>
              </a:rPr>
              <a:t/>
            </a:r>
            <a:br>
              <a:rPr lang="en-GB" sz="2000" dirty="0">
                <a:latin typeface="Franklin Gothic Book"/>
              </a:rPr>
            </a:b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18</a:t>
            </a:fld>
            <a:endParaRPr lang="en-US" altLang="lv-LV"/>
          </a:p>
        </p:txBody>
      </p:sp>
      <p:graphicFrame>
        <p:nvGraphicFramePr>
          <p:cNvPr id="8" name="Diagram 7"/>
          <p:cNvGraphicFramePr/>
          <p:nvPr>
            <p:extLst>
              <p:ext uri="{D42A27DB-BD31-4B8C-83A1-F6EECF244321}">
                <p14:modId xmlns:p14="http://schemas.microsoft.com/office/powerpoint/2010/main" val="2957605481"/>
              </p:ext>
            </p:extLst>
          </p:nvPr>
        </p:nvGraphicFramePr>
        <p:xfrm>
          <a:off x="467544" y="1466491"/>
          <a:ext cx="8424936" cy="488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5750" r="14951"/>
          <a:stretch/>
        </p:blipFill>
        <p:spPr>
          <a:xfrm>
            <a:off x="467544" y="2916175"/>
            <a:ext cx="1368152" cy="1952625"/>
          </a:xfrm>
          <a:prstGeom prst="rect">
            <a:avLst/>
          </a:prstGeom>
        </p:spPr>
      </p:pic>
    </p:spTree>
    <p:extLst>
      <p:ext uri="{BB962C8B-B14F-4D97-AF65-F5344CB8AC3E}">
        <p14:creationId xmlns:p14="http://schemas.microsoft.com/office/powerpoint/2010/main" val="270327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GB" dirty="0"/>
              <a:t>Budget Explanations (I)</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19</a:t>
            </a:fld>
            <a:endParaRPr lang="en-US" altLang="lv-LV"/>
          </a:p>
        </p:txBody>
      </p:sp>
      <p:sp>
        <p:nvSpPr>
          <p:cNvPr id="6" name="Title 4"/>
          <p:cNvSpPr txBox="1">
            <a:spLocks/>
          </p:cNvSpPr>
          <p:nvPr/>
        </p:nvSpPr>
        <p:spPr>
          <a:xfrm>
            <a:off x="350387" y="1494498"/>
            <a:ext cx="6229672" cy="100811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2200" b="1" kern="1200">
                <a:solidFill>
                  <a:srgbClr val="D39001"/>
                </a:solidFill>
                <a:effectLst>
                  <a:innerShdw blurRad="63500" dist="50800" dir="13500000">
                    <a:prstClr val="black">
                      <a:alpha val="50000"/>
                    </a:prstClr>
                  </a:innerShdw>
                </a:effectLst>
                <a:latin typeface="+mn-lt"/>
                <a:ea typeface="+mj-ea"/>
                <a:cs typeface="+mj-cs"/>
              </a:defRPr>
            </a:lvl1pPr>
          </a:lstStyle>
          <a:p>
            <a:r>
              <a:rPr lang="en-GB" sz="1700" b="0" dirty="0">
                <a:solidFill>
                  <a:prstClr val="black"/>
                </a:solidFill>
                <a:latin typeface="Franklin Gothic Book"/>
              </a:rPr>
              <a:t>Aim of budget explanations– to provide information on </a:t>
            </a:r>
            <a:r>
              <a:rPr lang="en-GB" sz="1700" u="sng" dirty="0">
                <a:solidFill>
                  <a:srgbClr val="F79646">
                    <a:lumMod val="75000"/>
                  </a:srgbClr>
                </a:solidFill>
                <a:latin typeface="Franklin Gothic Book"/>
              </a:rPr>
              <a:t>budget as a tool for realisation of government policy</a:t>
            </a:r>
          </a:p>
        </p:txBody>
      </p:sp>
      <p:pic>
        <p:nvPicPr>
          <p:cNvPr id="7" name="Picture 6"/>
          <p:cNvPicPr>
            <a:picLocks noChangeAspect="1"/>
          </p:cNvPicPr>
          <p:nvPr/>
        </p:nvPicPr>
        <p:blipFill>
          <a:blip r:embed="rId2"/>
          <a:stretch>
            <a:fillRect/>
          </a:stretch>
        </p:blipFill>
        <p:spPr>
          <a:xfrm>
            <a:off x="7020272" y="1124699"/>
            <a:ext cx="1656184" cy="1528785"/>
          </a:xfrm>
          <a:prstGeom prst="rect">
            <a:avLst/>
          </a:prstGeom>
        </p:spPr>
      </p:pic>
      <p:sp>
        <p:nvSpPr>
          <p:cNvPr id="8" name="Content Placeholder 3"/>
          <p:cNvSpPr txBox="1">
            <a:spLocks/>
          </p:cNvSpPr>
          <p:nvPr/>
        </p:nvSpPr>
        <p:spPr>
          <a:xfrm>
            <a:off x="350387" y="2653484"/>
            <a:ext cx="8548949" cy="4095792"/>
          </a:xfrm>
          <a:prstGeom prst="rect">
            <a:avLst/>
          </a:prstGeom>
        </p:spPr>
        <p:txBody>
          <a:bodyPr>
            <a:normAutofit fontScale="85000" lnSpcReduction="10000"/>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spcBef>
                <a:spcPct val="0"/>
              </a:spcBef>
              <a:spcAft>
                <a:spcPts val="1200"/>
              </a:spcAft>
              <a:buFont typeface="Arial" panose="020B0604020202020204" pitchFamily="34" charset="0"/>
              <a:buNone/>
            </a:pPr>
            <a:r>
              <a:rPr lang="en-GB" sz="2100" b="1" dirty="0">
                <a:latin typeface="Verdana" panose="020B0604030504040204" pitchFamily="34" charset="0"/>
                <a:ea typeface="Verdana" panose="020B0604030504040204" pitchFamily="34" charset="0"/>
                <a:cs typeface="Verdana" panose="020B0604030504040204" pitchFamily="34" charset="0"/>
              </a:rPr>
              <a:t>Result</a:t>
            </a:r>
          </a:p>
          <a:p>
            <a:pPr>
              <a:spcBef>
                <a:spcPts val="600"/>
              </a:spcBef>
              <a:spcAft>
                <a:spcPts val="1200"/>
              </a:spcAft>
              <a:buFont typeface="Wingdings" panose="05000000000000000000" pitchFamily="2" charset="2"/>
              <a:buChar char="v"/>
            </a:pPr>
            <a:r>
              <a:rPr lang="en-GB" sz="2000" dirty="0" smtClean="0"/>
              <a:t>Society is provided with </a:t>
            </a:r>
            <a:r>
              <a:rPr lang="en-GB" sz="2000" b="1" dirty="0" smtClean="0">
                <a:solidFill>
                  <a:schemeClr val="accent6">
                    <a:lumMod val="75000"/>
                  </a:schemeClr>
                </a:solidFill>
              </a:rPr>
              <a:t>understandable and wholesome information </a:t>
            </a:r>
            <a:r>
              <a:rPr lang="en-GB" sz="2000" dirty="0" smtClean="0"/>
              <a:t>about planned budgetary resources</a:t>
            </a:r>
            <a:endParaRPr lang="en-GB" sz="2000" u="sng" dirty="0" smtClean="0"/>
          </a:p>
          <a:p>
            <a:pPr>
              <a:spcBef>
                <a:spcPts val="600"/>
              </a:spcBef>
              <a:spcAft>
                <a:spcPts val="1200"/>
              </a:spcAft>
              <a:buFont typeface="Wingdings" panose="05000000000000000000" pitchFamily="2" charset="2"/>
              <a:buChar char="v"/>
            </a:pPr>
            <a:r>
              <a:rPr lang="en-GB" sz="2000" dirty="0" smtClean="0"/>
              <a:t>The </a:t>
            </a:r>
            <a:r>
              <a:rPr lang="en-GB" sz="2000" b="1" dirty="0" smtClean="0">
                <a:solidFill>
                  <a:schemeClr val="accent6">
                    <a:lumMod val="75000"/>
                  </a:schemeClr>
                </a:solidFill>
              </a:rPr>
              <a:t>link</a:t>
            </a:r>
            <a:r>
              <a:rPr lang="en-GB" sz="2000" dirty="0" smtClean="0">
                <a:solidFill>
                  <a:schemeClr val="accent6">
                    <a:lumMod val="75000"/>
                  </a:schemeClr>
                </a:solidFill>
              </a:rPr>
              <a:t> </a:t>
            </a:r>
            <a:r>
              <a:rPr lang="en-GB" sz="2000" dirty="0" smtClean="0"/>
              <a:t>between strategic planning documents and budgetary resources is revealed</a:t>
            </a:r>
          </a:p>
          <a:p>
            <a:pPr>
              <a:spcBef>
                <a:spcPts val="600"/>
              </a:spcBef>
              <a:spcAft>
                <a:spcPts val="1200"/>
              </a:spcAft>
              <a:buFont typeface="Wingdings" panose="05000000000000000000" pitchFamily="2" charset="2"/>
              <a:buChar char="v"/>
            </a:pPr>
            <a:r>
              <a:rPr lang="en-GB" sz="2000" dirty="0" smtClean="0"/>
              <a:t>Orientation towards </a:t>
            </a:r>
            <a:r>
              <a:rPr lang="en-GB" sz="2000" b="1" dirty="0" smtClean="0">
                <a:solidFill>
                  <a:schemeClr val="accent6">
                    <a:lumMod val="75000"/>
                  </a:schemeClr>
                </a:solidFill>
              </a:rPr>
              <a:t>achievement of political goals </a:t>
            </a:r>
          </a:p>
          <a:p>
            <a:pPr>
              <a:spcBef>
                <a:spcPts val="600"/>
              </a:spcBef>
              <a:spcAft>
                <a:spcPts val="1200"/>
              </a:spcAft>
              <a:buFont typeface="Wingdings" panose="05000000000000000000" pitchFamily="2" charset="2"/>
              <a:buChar char="v"/>
            </a:pPr>
            <a:r>
              <a:rPr lang="en-GB" sz="2000" dirty="0" smtClean="0"/>
              <a:t>Information on </a:t>
            </a:r>
            <a:r>
              <a:rPr lang="en-GB" sz="2000" b="1" dirty="0" smtClean="0">
                <a:solidFill>
                  <a:schemeClr val="accent6">
                    <a:lumMod val="75000"/>
                  </a:schemeClr>
                </a:solidFill>
              </a:rPr>
              <a:t>resources, goals and multi-level indicators </a:t>
            </a:r>
            <a:r>
              <a:rPr lang="en-GB" sz="2000" dirty="0" smtClean="0"/>
              <a:t>is available in one place, providing better possibility to perform analysis later on</a:t>
            </a:r>
          </a:p>
          <a:p>
            <a:pPr>
              <a:spcBef>
                <a:spcPts val="600"/>
              </a:spcBef>
              <a:spcAft>
                <a:spcPts val="1200"/>
              </a:spcAft>
              <a:buFont typeface="Wingdings" panose="05000000000000000000" pitchFamily="2" charset="2"/>
              <a:buChar char="v"/>
            </a:pPr>
            <a:r>
              <a:rPr lang="en-GB" sz="2000" dirty="0" smtClean="0"/>
              <a:t>Additional funding for </a:t>
            </a:r>
            <a:r>
              <a:rPr lang="lv-LV" sz="2000" dirty="0" err="1" smtClean="0"/>
              <a:t>priority</a:t>
            </a:r>
            <a:r>
              <a:rPr lang="lv-LV" sz="2000" dirty="0" smtClean="0"/>
              <a:t> </a:t>
            </a:r>
            <a:r>
              <a:rPr lang="lv-LV" sz="2000" dirty="0" err="1" smtClean="0"/>
              <a:t>measures</a:t>
            </a:r>
            <a:r>
              <a:rPr lang="lv-LV" sz="2000" dirty="0" smtClean="0"/>
              <a:t> </a:t>
            </a:r>
            <a:r>
              <a:rPr lang="en-GB" sz="2000" dirty="0" smtClean="0"/>
              <a:t>is supplemented by separate </a:t>
            </a:r>
            <a:r>
              <a:rPr lang="en-GB" sz="2000" b="1" dirty="0" smtClean="0">
                <a:solidFill>
                  <a:schemeClr val="accent6">
                    <a:lumMod val="75000"/>
                  </a:schemeClr>
                </a:solidFill>
              </a:rPr>
              <a:t>operating indicators </a:t>
            </a:r>
            <a:r>
              <a:rPr lang="en-GB" sz="2000" dirty="0" smtClean="0"/>
              <a:t>(with an aim later on to monitor factual execution of these) </a:t>
            </a:r>
          </a:p>
          <a:p>
            <a:pPr>
              <a:spcBef>
                <a:spcPts val="600"/>
              </a:spcBef>
              <a:spcAft>
                <a:spcPts val="1200"/>
              </a:spcAft>
              <a:buFont typeface="Wingdings" panose="05000000000000000000" pitchFamily="2" charset="2"/>
              <a:buChar char="v"/>
            </a:pPr>
            <a:r>
              <a:rPr lang="en-GB" sz="2000" dirty="0" smtClean="0"/>
              <a:t>Structure and </a:t>
            </a:r>
            <a:r>
              <a:rPr lang="en-GB" sz="2000" b="1" dirty="0" smtClean="0">
                <a:solidFill>
                  <a:schemeClr val="accent6">
                    <a:lumMod val="75000"/>
                  </a:schemeClr>
                </a:solidFill>
              </a:rPr>
              <a:t>content of budget explanations is optimal </a:t>
            </a:r>
            <a:r>
              <a:rPr lang="en-GB" sz="2000" dirty="0" smtClean="0"/>
              <a:t>and ensures fair administrative burden</a:t>
            </a:r>
            <a:endParaRPr lang="en-GB" sz="2400" dirty="0"/>
          </a:p>
        </p:txBody>
      </p:sp>
    </p:spTree>
    <p:extLst>
      <p:ext uri="{BB962C8B-B14F-4D97-AF65-F5344CB8AC3E}">
        <p14:creationId xmlns:p14="http://schemas.microsoft.com/office/powerpoint/2010/main" val="417272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81000"/>
            <a:ext cx="6096000" cy="1036638"/>
          </a:xfrm>
        </p:spPr>
        <p:txBody>
          <a:bodyPr/>
          <a:lstStyle/>
          <a:p>
            <a:r>
              <a:rPr lang="en-US" dirty="0"/>
              <a:t>Definition and Purpose of the Budget </a:t>
            </a:r>
            <a:endParaRPr lang="lv-LV" altLang="lv-LV" dirty="0" smtClean="0"/>
          </a:p>
        </p:txBody>
      </p:sp>
      <p:sp>
        <p:nvSpPr>
          <p:cNvPr id="6" name="Slide Number Placeholder 5"/>
          <p:cNvSpPr>
            <a:spLocks noGrp="1"/>
          </p:cNvSpPr>
          <p:nvPr>
            <p:ph type="sldNum" sz="quarter" idx="13"/>
          </p:nvPr>
        </p:nvSpPr>
        <p:spPr/>
        <p:txBody>
          <a:bodyPr/>
          <a:lstStyle/>
          <a:p>
            <a:fld id="{C96271DD-1E79-466E-B978-A66A697F303D}" type="slidenum">
              <a:rPr lang="en-US" altLang="lv-LV"/>
              <a:pPr/>
              <a:t>2</a:t>
            </a:fld>
            <a:endParaRPr lang="en-US" altLang="lv-LV"/>
          </a:p>
        </p:txBody>
      </p:sp>
      <p:graphicFrame>
        <p:nvGraphicFramePr>
          <p:cNvPr id="8" name="Content Placeholder 4"/>
          <p:cNvGraphicFramePr>
            <a:graphicFrameLocks/>
          </p:cNvGraphicFramePr>
          <p:nvPr>
            <p:extLst>
              <p:ext uri="{D42A27DB-BD31-4B8C-83A1-F6EECF244321}">
                <p14:modId xmlns:p14="http://schemas.microsoft.com/office/powerpoint/2010/main" val="22947678"/>
              </p:ext>
            </p:extLst>
          </p:nvPr>
        </p:nvGraphicFramePr>
        <p:xfrm>
          <a:off x="1121433" y="1441348"/>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GB" dirty="0"/>
              <a:t>Budget Explanations (I</a:t>
            </a:r>
            <a:r>
              <a:rPr lang="lv-LV" dirty="0"/>
              <a:t>I</a:t>
            </a:r>
            <a:r>
              <a:rPr lang="en-GB" dirty="0"/>
              <a:t>)</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20</a:t>
            </a:fld>
            <a:endParaRPr lang="en-US" altLang="lv-LV"/>
          </a:p>
        </p:txBody>
      </p:sp>
      <p:graphicFrame>
        <p:nvGraphicFramePr>
          <p:cNvPr id="6" name="Content Placeholder 9"/>
          <p:cNvGraphicFramePr>
            <a:graphicFrameLocks/>
          </p:cNvGraphicFramePr>
          <p:nvPr>
            <p:extLst>
              <p:ext uri="{D42A27DB-BD31-4B8C-83A1-F6EECF244321}">
                <p14:modId xmlns:p14="http://schemas.microsoft.com/office/powerpoint/2010/main" val="3518024396"/>
              </p:ext>
            </p:extLst>
          </p:nvPr>
        </p:nvGraphicFramePr>
        <p:xfrm>
          <a:off x="190044" y="2770215"/>
          <a:ext cx="8712968" cy="3324597"/>
        </p:xfrm>
        <a:graphic>
          <a:graphicData uri="http://schemas.openxmlformats.org/drawingml/2006/table">
            <a:tbl>
              <a:tblPr firstRow="1" firstCol="1" bandRow="1"/>
              <a:tblGrid>
                <a:gridCol w="2952328">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441084">
                <a:tc>
                  <a:txBody>
                    <a:bodyPr/>
                    <a:lstStyle/>
                    <a:p>
                      <a:pPr algn="r">
                        <a:lnSpc>
                          <a:spcPct val="107000"/>
                        </a:lnSpc>
                        <a:spcAft>
                          <a:spcPts val="0"/>
                        </a:spcAft>
                      </a:pPr>
                      <a:r>
                        <a:rPr lang="en-US" sz="1600" b="1" noProof="0" dirty="0" smtClean="0">
                          <a:effectLst/>
                          <a:latin typeface="Calibri" panose="020F0502020204030204" pitchFamily="34" charset="0"/>
                          <a:ea typeface="Calibri" panose="020F0502020204030204" pitchFamily="34" charset="0"/>
                          <a:cs typeface="Times New Roman" panose="02020603050405020304" pitchFamily="18" charset="0"/>
                        </a:rPr>
                        <a:t>Goal</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which is planned to be achieved in a particular activity area</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216">
                <a:tc>
                  <a:txBody>
                    <a:bodyPr/>
                    <a:lstStyle/>
                    <a:p>
                      <a:pPr algn="r">
                        <a:lnSpc>
                          <a:spcPct val="107000"/>
                        </a:lnSpc>
                        <a:spcAft>
                          <a:spcPts val="0"/>
                        </a:spcAft>
                      </a:pPr>
                      <a:r>
                        <a:rPr lang="en-US" sz="1600" b="1" noProof="0" dirty="0" smtClean="0">
                          <a:effectLst/>
                          <a:latin typeface="Calibri" panose="020F0502020204030204" pitchFamily="34" charset="0"/>
                          <a:ea typeface="Calibri" panose="020F0502020204030204" pitchFamily="34" charset="0"/>
                          <a:cs typeface="Times New Roman" panose="02020603050405020304" pitchFamily="18" charset="0"/>
                        </a:rPr>
                        <a:t>Policy performance indicators</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which are derived from policy planning</a:t>
                      </a:r>
                      <a:r>
                        <a:rPr lang="en-U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 documents and characterize to what extend the goal is achieved</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2499">
                <a:tc>
                  <a:txBody>
                    <a:bodyPr/>
                    <a:lstStyle/>
                    <a:p>
                      <a:pPr algn="r">
                        <a:lnSpc>
                          <a:spcPct val="107000"/>
                        </a:lnSpc>
                        <a:spcAft>
                          <a:spcPts val="0"/>
                        </a:spcAft>
                      </a:pPr>
                      <a:r>
                        <a:rPr lang="en-US" sz="1600" b="1" noProof="0" dirty="0" smtClean="0">
                          <a:effectLst/>
                          <a:latin typeface="Calibri" panose="020F0502020204030204" pitchFamily="34" charset="0"/>
                          <a:ea typeface="Calibri" panose="020F0502020204030204" pitchFamily="34" charset="0"/>
                          <a:cs typeface="Times New Roman" panose="02020603050405020304" pitchFamily="18" charset="0"/>
                        </a:rPr>
                        <a:t>Resources (inputs)</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expenditure</a:t>
                      </a:r>
                    </a:p>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number of employees</a:t>
                      </a:r>
                    </a:p>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infrastructure, tangible and intangible assets, which are significant for the achievement of goal</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3551">
                <a:tc>
                  <a:txBody>
                    <a:bodyPr/>
                    <a:lstStyle/>
                    <a:p>
                      <a:pPr algn="r">
                        <a:lnSpc>
                          <a:spcPct val="107000"/>
                        </a:lnSpc>
                        <a:spcAft>
                          <a:spcPts val="0"/>
                        </a:spcAft>
                      </a:pPr>
                      <a:r>
                        <a:rPr lang="en-US" sz="1600" b="1" noProof="0" dirty="0" smtClean="0">
                          <a:effectLst/>
                          <a:latin typeface="Calibri" panose="020F0502020204030204" pitchFamily="34" charset="0"/>
                          <a:ea typeface="Calibri" panose="020F0502020204030204" pitchFamily="34" charset="0"/>
                          <a:cs typeface="Times New Roman" panose="02020603050405020304" pitchFamily="18" charset="0"/>
                        </a:rPr>
                        <a:t>Operational performance indicators</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the most inclusive</a:t>
                      </a:r>
                      <a:r>
                        <a:rPr lang="en-U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 and concise</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4247">
                <a:tc>
                  <a:txBody>
                    <a:bodyPr/>
                    <a:lstStyle/>
                    <a:p>
                      <a:pPr algn="r">
                        <a:lnSpc>
                          <a:spcPct val="107000"/>
                        </a:lnSpc>
                        <a:spcAft>
                          <a:spcPts val="0"/>
                        </a:spcAft>
                      </a:pPr>
                      <a:r>
                        <a:rPr lang="en-US" sz="1600" b="1" noProof="0" dirty="0" smtClean="0">
                          <a:effectLst/>
                          <a:latin typeface="Calibri" panose="020F0502020204030204" pitchFamily="34" charset="0"/>
                          <a:ea typeface="Calibri" panose="020F0502020204030204" pitchFamily="34" charset="0"/>
                          <a:cs typeface="Times New Roman" panose="02020603050405020304" pitchFamily="18" charset="0"/>
                        </a:rPr>
                        <a:t>Quality indicators</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US" sz="1600" noProof="0" dirty="0" smtClean="0">
                          <a:effectLst/>
                          <a:latin typeface="Calibri" panose="020F0502020204030204" pitchFamily="34" charset="0"/>
                          <a:ea typeface="Calibri" panose="020F0502020204030204" pitchFamily="34" charset="0"/>
                          <a:cs typeface="Times New Roman" panose="02020603050405020304" pitchFamily="18" charset="0"/>
                        </a:rPr>
                        <a:t>Intangible evaluation of activity area </a:t>
                      </a:r>
                      <a:r>
                        <a:rPr lang="en-US" sz="1600" baseline="0" noProof="0" dirty="0" smtClean="0">
                          <a:effectLst/>
                          <a:latin typeface="Calibri" panose="020F0502020204030204" pitchFamily="34" charset="0"/>
                          <a:ea typeface="Calibri" panose="020F0502020204030204" pitchFamily="34" charset="0"/>
                          <a:cs typeface="Times New Roman" panose="02020603050405020304" pitchFamily="18" charset="0"/>
                        </a:rPr>
                        <a:t>(quality, satisfaction surveys)</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sp>
        <p:nvSpPr>
          <p:cNvPr id="7" name="Rectangle 6"/>
          <p:cNvSpPr/>
          <p:nvPr/>
        </p:nvSpPr>
        <p:spPr>
          <a:xfrm>
            <a:off x="243301" y="1587427"/>
            <a:ext cx="7488832" cy="64633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lv-LV"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Key</a:t>
            </a:r>
            <a:r>
              <a:rPr lang="lv-LV" dirty="0">
                <a:solidFill>
                  <a:prstClr val="black"/>
                </a:solidFill>
                <a:latin typeface="Calibri" panose="020F0502020204030204" pitchFamily="34" charset="0"/>
                <a:ea typeface="Calibri" panose="020F0502020204030204" pitchFamily="34" charset="0"/>
                <a:cs typeface="Times New Roman" panose="02020603050405020304" pitchFamily="18" charset="0"/>
              </a:rPr>
              <a:t> element </a:t>
            </a:r>
            <a:r>
              <a:rPr lang="lv-LV"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lv-LV" dirty="0">
                <a:solidFill>
                  <a:prstClr val="black"/>
                </a:solidFill>
                <a:latin typeface="Calibri" panose="020F0502020204030204" pitchFamily="34" charset="0"/>
                <a:ea typeface="Calibri" panose="020F0502020204030204" pitchFamily="34" charset="0"/>
                <a:cs typeface="Times New Roman" panose="02020603050405020304" pitchFamily="18" charset="0"/>
              </a:rPr>
              <a:t> budget </a:t>
            </a:r>
            <a:r>
              <a:rPr lang="lv-LV"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explanations</a:t>
            </a:r>
            <a:r>
              <a:rPr lang="lv-LV"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lv-LV" b="1" u="sng" dirty="0" err="1">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Policy</a:t>
            </a:r>
            <a:r>
              <a:rPr lang="lv-LV"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lv-LV" b="1" u="sng" dirty="0" err="1">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and</a:t>
            </a:r>
            <a:r>
              <a:rPr lang="lv-LV"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lv-LV" b="1" u="sng" dirty="0" err="1">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resource</a:t>
            </a:r>
            <a:r>
              <a:rPr lang="lv-LV"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lv-LV" b="1" u="sng" dirty="0" err="1">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management</a:t>
            </a:r>
            <a:r>
              <a:rPr lang="lv-LV"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lv-LV" b="1" u="sng" dirty="0" err="1" smtClean="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scorecard</a:t>
            </a:r>
            <a:endParaRPr lang="lv-LV" b="1" u="sng" dirty="0">
              <a:solidFill>
                <a:srgbClr val="F79646">
                  <a:lumMod val="75000"/>
                </a:srgbClr>
              </a:solidFill>
              <a:latin typeface="Franklin Gothic Book"/>
            </a:endParaRPr>
          </a:p>
        </p:txBody>
      </p:sp>
      <p:sp>
        <p:nvSpPr>
          <p:cNvPr id="8" name="TextBox 7"/>
          <p:cNvSpPr txBox="1"/>
          <p:nvPr/>
        </p:nvSpPr>
        <p:spPr>
          <a:xfrm>
            <a:off x="251520" y="2192252"/>
            <a:ext cx="4392488" cy="523220"/>
          </a:xfrm>
          <a:prstGeom prst="rect">
            <a:avLst/>
          </a:prstGeom>
          <a:noFill/>
        </p:spPr>
        <p:txBody>
          <a:bodyPr wrap="square" rtlCol="0">
            <a:spAutoFit/>
          </a:bodyPr>
          <a:lstStyle/>
          <a:p>
            <a:r>
              <a:rPr lang="en-GB" sz="1400" b="1" u="sng" dirty="0">
                <a:solidFill>
                  <a:prstClr val="black"/>
                </a:solidFill>
                <a:latin typeface="Franklin Gothic Book"/>
              </a:rPr>
              <a:t>Content of the Card for every activity areas</a:t>
            </a:r>
          </a:p>
          <a:p>
            <a:r>
              <a:rPr lang="en-GB" sz="1200" dirty="0">
                <a:solidFill>
                  <a:prstClr val="black"/>
                </a:solidFill>
                <a:latin typeface="Franklin Gothic Book"/>
              </a:rPr>
              <a:t>(plan for the medium term and fact for the previous year)</a:t>
            </a:r>
            <a:r>
              <a:rPr lang="en-GB" sz="1400" dirty="0">
                <a:solidFill>
                  <a:prstClr val="black"/>
                </a:solidFill>
                <a:latin typeface="Franklin Gothic Book"/>
              </a:rPr>
              <a:t>:</a:t>
            </a:r>
          </a:p>
        </p:txBody>
      </p:sp>
      <p:sp>
        <p:nvSpPr>
          <p:cNvPr id="9" name="Pentagon 8"/>
          <p:cNvSpPr/>
          <p:nvPr/>
        </p:nvSpPr>
        <p:spPr>
          <a:xfrm>
            <a:off x="467544" y="6184612"/>
            <a:ext cx="8136903" cy="584775"/>
          </a:xfrm>
          <a:prstGeom prst="homePlat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idea about creation of Policy and resource management </a:t>
            </a:r>
            <a:r>
              <a:rPr lang="lv-LV" sz="16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score</a:t>
            </a:r>
            <a:r>
              <a:rPr lang="en-US"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cards </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was </a:t>
            </a:r>
            <a:r>
              <a:rPr lang="en-US" sz="16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developed and tested during the </a:t>
            </a:r>
            <a:r>
              <a:rPr lang="en-US" sz="1600"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first budget </a:t>
            </a:r>
            <a:r>
              <a:rPr lang="lv-LV" sz="1600" b="1" u="sng" dirty="0" err="1">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spending</a:t>
            </a:r>
            <a:r>
              <a:rPr lang="lv-LV" sz="1600"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F79646">
                    <a:lumMod val="75000"/>
                  </a:srgbClr>
                </a:solidFill>
                <a:latin typeface="Calibri" panose="020F0502020204030204" pitchFamily="34" charset="0"/>
                <a:ea typeface="Calibri" panose="020F0502020204030204" pitchFamily="34" charset="0"/>
                <a:cs typeface="Times New Roman" panose="02020603050405020304" pitchFamily="18" charset="0"/>
              </a:rPr>
              <a:t>review process</a:t>
            </a:r>
            <a:endParaRPr lang="en-US" sz="1600" b="1" u="sng" dirty="0">
              <a:solidFill>
                <a:srgbClr val="F79646">
                  <a:lumMod val="75000"/>
                </a:srgbClr>
              </a:solidFill>
              <a:latin typeface="Franklin Gothic Book"/>
            </a:endParaRPr>
          </a:p>
        </p:txBody>
      </p:sp>
      <p:pic>
        <p:nvPicPr>
          <p:cNvPr id="10" name="Picture 9" descr="https://upload.wikimedia.org/wikipedia/commons/thumb/b/b5/List_of_tools_icon.svg/2000px-List_of_tools_icon.svg.png">
            <a:hlinkClick r:id="rId2"/>
          </p:cNvPr>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9002" y="1573374"/>
            <a:ext cx="1080120" cy="1226033"/>
          </a:xfrm>
          <a:prstGeom prst="rect">
            <a:avLst/>
          </a:prstGeom>
          <a:noFill/>
          <a:ln>
            <a:noFill/>
          </a:ln>
        </p:spPr>
      </p:pic>
    </p:spTree>
    <p:extLst>
      <p:ext uri="{BB962C8B-B14F-4D97-AF65-F5344CB8AC3E}">
        <p14:creationId xmlns:p14="http://schemas.microsoft.com/office/powerpoint/2010/main" val="1689061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12621" y="211995"/>
            <a:ext cx="7331379" cy="1066800"/>
          </a:xfrm>
        </p:spPr>
        <p:txBody>
          <a:bodyPr>
            <a:normAutofit fontScale="90000"/>
          </a:bodyPr>
          <a:lstStyle/>
          <a:p>
            <a:r>
              <a:rPr lang="en-US" dirty="0" smtClean="0"/>
              <a:t>Annual Spending Reviews:</a:t>
            </a:r>
            <a:br>
              <a:rPr lang="en-US" dirty="0" smtClean="0"/>
            </a:br>
            <a:r>
              <a:rPr lang="en-US" dirty="0" smtClean="0"/>
              <a:t>Procedure Framework for Linking Budget with Policy Planning</a:t>
            </a:r>
            <a:endParaRPr lang="en-US"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21</a:t>
            </a:fld>
            <a:endParaRPr lang="en-US" altLang="lv-LV"/>
          </a:p>
        </p:txBody>
      </p:sp>
      <p:pic>
        <p:nvPicPr>
          <p:cNvPr id="2" name="Picture 1"/>
          <p:cNvPicPr>
            <a:picLocks noChangeAspect="1"/>
          </p:cNvPicPr>
          <p:nvPr/>
        </p:nvPicPr>
        <p:blipFill rotWithShape="1">
          <a:blip r:embed="rId2"/>
          <a:srcRect t="11374" r="72161" b="68626"/>
          <a:stretch/>
        </p:blipFill>
        <p:spPr>
          <a:xfrm>
            <a:off x="676641" y="1657449"/>
            <a:ext cx="1447620" cy="1562210"/>
          </a:xfrm>
          <a:prstGeom prst="rect">
            <a:avLst/>
          </a:prstGeom>
        </p:spPr>
      </p:pic>
      <p:pic>
        <p:nvPicPr>
          <p:cNvPr id="9" name="Picture 8"/>
          <p:cNvPicPr>
            <a:picLocks noChangeAspect="1"/>
          </p:cNvPicPr>
          <p:nvPr/>
        </p:nvPicPr>
        <p:blipFill rotWithShape="1">
          <a:blip r:embed="rId2"/>
          <a:srcRect t="69423" r="70362" b="13505"/>
          <a:stretch/>
        </p:blipFill>
        <p:spPr>
          <a:xfrm>
            <a:off x="1225288" y="5149154"/>
            <a:ext cx="1365512" cy="1179819"/>
          </a:xfrm>
          <a:prstGeom prst="rect">
            <a:avLst/>
          </a:prstGeom>
        </p:spPr>
      </p:pic>
      <p:pic>
        <p:nvPicPr>
          <p:cNvPr id="3" name="Picture 2"/>
          <p:cNvPicPr>
            <a:picLocks noChangeAspect="1"/>
          </p:cNvPicPr>
          <p:nvPr/>
        </p:nvPicPr>
        <p:blipFill rotWithShape="1">
          <a:blip r:embed="rId2"/>
          <a:srcRect t="38535" r="68310" b="41440"/>
          <a:stretch/>
        </p:blipFill>
        <p:spPr>
          <a:xfrm>
            <a:off x="170484" y="3219659"/>
            <a:ext cx="1543067" cy="1462609"/>
          </a:xfrm>
          <a:prstGeom prst="rect">
            <a:avLst/>
          </a:prstGeom>
        </p:spPr>
      </p:pic>
      <p:pic>
        <p:nvPicPr>
          <p:cNvPr id="10" name="Picture 9"/>
          <p:cNvPicPr>
            <a:picLocks noChangeAspect="1"/>
          </p:cNvPicPr>
          <p:nvPr/>
        </p:nvPicPr>
        <p:blipFill rotWithShape="1">
          <a:blip r:embed="rId3"/>
          <a:srcRect l="12395" t="13966" b="73284"/>
          <a:stretch/>
        </p:blipFill>
        <p:spPr>
          <a:xfrm>
            <a:off x="2286705" y="1657449"/>
            <a:ext cx="6337426" cy="1383430"/>
          </a:xfrm>
          <a:prstGeom prst="rect">
            <a:avLst/>
          </a:prstGeom>
        </p:spPr>
      </p:pic>
      <p:pic>
        <p:nvPicPr>
          <p:cNvPr id="11" name="Picture 10"/>
          <p:cNvPicPr>
            <a:picLocks noChangeAspect="1"/>
          </p:cNvPicPr>
          <p:nvPr/>
        </p:nvPicPr>
        <p:blipFill rotWithShape="1">
          <a:blip r:embed="rId4"/>
          <a:srcRect l="17173" t="41782" b="45186"/>
          <a:stretch/>
        </p:blipFill>
        <p:spPr>
          <a:xfrm>
            <a:off x="1875995" y="3319051"/>
            <a:ext cx="5917846" cy="1396661"/>
          </a:xfrm>
          <a:prstGeom prst="rect">
            <a:avLst/>
          </a:prstGeom>
        </p:spPr>
      </p:pic>
      <p:pic>
        <p:nvPicPr>
          <p:cNvPr id="12" name="Picture 11"/>
          <p:cNvPicPr>
            <a:picLocks noChangeAspect="1"/>
          </p:cNvPicPr>
          <p:nvPr/>
        </p:nvPicPr>
        <p:blipFill rotWithShape="1">
          <a:blip r:embed="rId5"/>
          <a:srcRect l="17469" t="65999" r="3671" b="20109"/>
          <a:stretch/>
        </p:blipFill>
        <p:spPr>
          <a:xfrm>
            <a:off x="2621767" y="5081255"/>
            <a:ext cx="5858838" cy="1548145"/>
          </a:xfrm>
          <a:prstGeom prst="rect">
            <a:avLst/>
          </a:prstGeom>
        </p:spPr>
      </p:pic>
    </p:spTree>
    <p:extLst>
      <p:ext uri="{BB962C8B-B14F-4D97-AF65-F5344CB8AC3E}">
        <p14:creationId xmlns:p14="http://schemas.microsoft.com/office/powerpoint/2010/main" val="249330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rmAutofit fontScale="90000"/>
          </a:bodyPr>
          <a:lstStyle/>
          <a:p>
            <a:r>
              <a:rPr lang="en-US" dirty="0"/>
              <a:t>Most Characteristic Examples of Using Performance Information at all Stage of Budgeting</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22</a:t>
            </a:fld>
            <a:endParaRPr lang="en-US" altLang="lv-LV"/>
          </a:p>
        </p:txBody>
      </p:sp>
      <p:graphicFrame>
        <p:nvGraphicFramePr>
          <p:cNvPr id="8" name="Content Placeholder 6"/>
          <p:cNvGraphicFramePr>
            <a:graphicFrameLocks/>
          </p:cNvGraphicFramePr>
          <p:nvPr>
            <p:extLst>
              <p:ext uri="{D42A27DB-BD31-4B8C-83A1-F6EECF244321}">
                <p14:modId xmlns:p14="http://schemas.microsoft.com/office/powerpoint/2010/main" val="2519382132"/>
              </p:ext>
            </p:extLst>
          </p:nvPr>
        </p:nvGraphicFramePr>
        <p:xfrm>
          <a:off x="320532" y="1508101"/>
          <a:ext cx="8435280" cy="496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43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lv-LV" dirty="0" err="1"/>
              <a:t>Structure</a:t>
            </a:r>
            <a:r>
              <a:rPr lang="lv-LV" dirty="0"/>
              <a:t> </a:t>
            </a:r>
            <a:r>
              <a:rPr lang="lv-LV" dirty="0" err="1"/>
              <a:t>of</a:t>
            </a:r>
            <a:r>
              <a:rPr lang="lv-LV" dirty="0"/>
              <a:t> </a:t>
            </a:r>
            <a:r>
              <a:rPr lang="lv-LV" dirty="0" err="1"/>
              <a:t>State</a:t>
            </a:r>
            <a:r>
              <a:rPr lang="lv-LV" dirty="0"/>
              <a:t> </a:t>
            </a:r>
            <a:r>
              <a:rPr lang="lv-LV" dirty="0" err="1"/>
              <a:t>Budget</a:t>
            </a:r>
            <a:r>
              <a:rPr lang="lv-LV" dirty="0"/>
              <a:t> </a:t>
            </a:r>
            <a:r>
              <a:rPr lang="lv-LV" dirty="0" err="1"/>
              <a:t>Law</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23</a:t>
            </a:fld>
            <a:endParaRPr lang="en-US" altLang="lv-LV"/>
          </a:p>
        </p:txBody>
      </p:sp>
      <p:graphicFrame>
        <p:nvGraphicFramePr>
          <p:cNvPr id="6" name="Content Placeholder 9"/>
          <p:cNvGraphicFramePr>
            <a:graphicFrameLocks/>
          </p:cNvGraphicFramePr>
          <p:nvPr>
            <p:extLst>
              <p:ext uri="{D42A27DB-BD31-4B8C-83A1-F6EECF244321}">
                <p14:modId xmlns:p14="http://schemas.microsoft.com/office/powerpoint/2010/main" val="2349936667"/>
              </p:ext>
            </p:extLst>
          </p:nvPr>
        </p:nvGraphicFramePr>
        <p:xfrm>
          <a:off x="222556" y="1475116"/>
          <a:ext cx="8784976" cy="524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100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Interactive </a:t>
            </a:r>
            <a:r>
              <a:rPr lang="lv-LV" sz="1600" dirty="0" err="1"/>
              <a:t>Citizen’s</a:t>
            </a:r>
            <a:r>
              <a:rPr lang="lv-LV" sz="1600" dirty="0"/>
              <a:t> </a:t>
            </a:r>
            <a:r>
              <a:rPr lang="en-US" sz="1600" dirty="0"/>
              <a:t>Budget </a:t>
            </a:r>
            <a:r>
              <a:rPr lang="lv-LV" sz="1600" dirty="0" err="1"/>
              <a:t>from</a:t>
            </a:r>
            <a:r>
              <a:rPr lang="en-US" sz="1600" dirty="0"/>
              <a:t> 2017 – Presenting Numerical Annexes of Budget &amp; Public Benefits (Outcomes)</a:t>
            </a:r>
            <a:endParaRPr lang="lv-LV" sz="1600" dirty="0"/>
          </a:p>
        </p:txBody>
      </p:sp>
      <p:sp>
        <p:nvSpPr>
          <p:cNvPr id="4" name="Text Placeholder 3"/>
          <p:cNvSpPr>
            <a:spLocks noGrp="1"/>
          </p:cNvSpPr>
          <p:nvPr>
            <p:ph type="body" sz="quarter" idx="12"/>
          </p:nvPr>
        </p:nvSpPr>
        <p:spPr/>
        <p:txBody>
          <a:bodyPr>
            <a:normAutofit fontScale="92500"/>
          </a:bodyPr>
          <a:lstStyle/>
          <a:p>
            <a:r>
              <a:rPr lang="lv-LV" dirty="0">
                <a:hlinkClick r:id="rId2"/>
              </a:rPr>
              <a:t>https://www.fm.gov.lv/lv/interaktivais-budzets2020</a:t>
            </a:r>
            <a:endParaRPr lang="lv-LV" dirty="0"/>
          </a:p>
          <a:p>
            <a:endParaRPr lang="lv-LV" dirty="0"/>
          </a:p>
        </p:txBody>
      </p:sp>
      <p:sp>
        <p:nvSpPr>
          <p:cNvPr id="5" name="Slide Number Placeholder 4"/>
          <p:cNvSpPr>
            <a:spLocks noGrp="1"/>
          </p:cNvSpPr>
          <p:nvPr>
            <p:ph type="sldNum" sz="quarter" idx="13"/>
          </p:nvPr>
        </p:nvSpPr>
        <p:spPr/>
        <p:txBody>
          <a:bodyPr/>
          <a:lstStyle/>
          <a:p>
            <a:fld id="{5B5902CF-729C-4726-BDD1-940226CCFAF8}" type="slidenum">
              <a:rPr lang="en-US" altLang="lv-LV" smtClean="0"/>
              <a:pPr/>
              <a:t>24</a:t>
            </a:fld>
            <a:endParaRPr lang="en-US" altLang="lv-LV"/>
          </a:p>
        </p:txBody>
      </p:sp>
      <p:pic>
        <p:nvPicPr>
          <p:cNvPr id="7" name="Picture 6"/>
          <p:cNvPicPr>
            <a:picLocks noChangeAspect="1"/>
          </p:cNvPicPr>
          <p:nvPr/>
        </p:nvPicPr>
        <p:blipFill>
          <a:blip r:embed="rId3"/>
          <a:stretch>
            <a:fillRect/>
          </a:stretch>
        </p:blipFill>
        <p:spPr>
          <a:xfrm>
            <a:off x="372451" y="1623283"/>
            <a:ext cx="2022140" cy="3043074"/>
          </a:xfrm>
          <a:prstGeom prst="rect">
            <a:avLst/>
          </a:prstGeom>
          <a:ln>
            <a:solidFill>
              <a:schemeClr val="accent1"/>
            </a:solidFill>
          </a:ln>
        </p:spPr>
      </p:pic>
      <p:sp>
        <p:nvSpPr>
          <p:cNvPr id="8" name="TextBox 7"/>
          <p:cNvSpPr txBox="1"/>
          <p:nvPr/>
        </p:nvSpPr>
        <p:spPr>
          <a:xfrm>
            <a:off x="1713081" y="1623283"/>
            <a:ext cx="1014177" cy="67710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Step 1: €</a:t>
            </a:r>
          </a:p>
        </p:txBody>
      </p:sp>
      <p:pic>
        <p:nvPicPr>
          <p:cNvPr id="9" name="Picture 8"/>
          <p:cNvPicPr>
            <a:picLocks noChangeAspect="1"/>
          </p:cNvPicPr>
          <p:nvPr/>
        </p:nvPicPr>
        <p:blipFill>
          <a:blip r:embed="rId4"/>
          <a:stretch>
            <a:fillRect/>
          </a:stretch>
        </p:blipFill>
        <p:spPr>
          <a:xfrm>
            <a:off x="2745562" y="1623283"/>
            <a:ext cx="1826438" cy="2881713"/>
          </a:xfrm>
          <a:prstGeom prst="rect">
            <a:avLst/>
          </a:prstGeom>
          <a:ln>
            <a:solidFill>
              <a:schemeClr val="accent3">
                <a:shade val="95000"/>
                <a:satMod val="105000"/>
              </a:schemeClr>
            </a:solidFill>
          </a:ln>
        </p:spPr>
      </p:pic>
      <p:sp>
        <p:nvSpPr>
          <p:cNvPr id="10" name="TextBox 9"/>
          <p:cNvSpPr txBox="1"/>
          <p:nvPr/>
        </p:nvSpPr>
        <p:spPr>
          <a:xfrm>
            <a:off x="3735221" y="1842224"/>
            <a:ext cx="1090525" cy="67710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Step 2: €</a:t>
            </a:r>
          </a:p>
        </p:txBody>
      </p:sp>
      <p:pic>
        <p:nvPicPr>
          <p:cNvPr id="11" name="Picture 10"/>
          <p:cNvPicPr>
            <a:picLocks noChangeAspect="1"/>
          </p:cNvPicPr>
          <p:nvPr/>
        </p:nvPicPr>
        <p:blipFill>
          <a:blip r:embed="rId5"/>
          <a:stretch>
            <a:fillRect/>
          </a:stretch>
        </p:blipFill>
        <p:spPr>
          <a:xfrm>
            <a:off x="372451" y="5065076"/>
            <a:ext cx="3538370" cy="1232997"/>
          </a:xfrm>
          <a:prstGeom prst="rect">
            <a:avLst/>
          </a:prstGeom>
          <a:ln>
            <a:solidFill>
              <a:schemeClr val="accent3">
                <a:shade val="95000"/>
                <a:satMod val="105000"/>
              </a:schemeClr>
            </a:solidFill>
          </a:ln>
        </p:spPr>
      </p:pic>
      <p:sp>
        <p:nvSpPr>
          <p:cNvPr id="12" name="TextBox 11"/>
          <p:cNvSpPr txBox="1"/>
          <p:nvPr/>
        </p:nvSpPr>
        <p:spPr>
          <a:xfrm>
            <a:off x="2830700" y="4903715"/>
            <a:ext cx="1080121" cy="67710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Step 3: €</a:t>
            </a:r>
          </a:p>
        </p:txBody>
      </p:sp>
      <p:pic>
        <p:nvPicPr>
          <p:cNvPr id="13" name="Picture 12"/>
          <p:cNvPicPr>
            <a:picLocks noChangeAspect="1"/>
          </p:cNvPicPr>
          <p:nvPr/>
        </p:nvPicPr>
        <p:blipFill>
          <a:blip r:embed="rId6"/>
          <a:stretch>
            <a:fillRect/>
          </a:stretch>
        </p:blipFill>
        <p:spPr>
          <a:xfrm>
            <a:off x="5270933" y="1574509"/>
            <a:ext cx="3353281" cy="4482162"/>
          </a:xfrm>
          <a:prstGeom prst="rect">
            <a:avLst/>
          </a:prstGeom>
          <a:ln>
            <a:solidFill>
              <a:schemeClr val="accent3">
                <a:shade val="95000"/>
                <a:satMod val="105000"/>
              </a:schemeClr>
            </a:solidFill>
          </a:ln>
        </p:spPr>
      </p:pic>
      <p:sp>
        <p:nvSpPr>
          <p:cNvPr id="14" name="TextBox 13"/>
          <p:cNvSpPr txBox="1"/>
          <p:nvPr/>
        </p:nvSpPr>
        <p:spPr>
          <a:xfrm>
            <a:off x="6872544" y="1597727"/>
            <a:ext cx="2108407"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rPr>
              <a:t>Step 4: Outcome</a:t>
            </a:r>
          </a:p>
        </p:txBody>
      </p:sp>
    </p:spTree>
    <p:extLst>
      <p:ext uri="{BB962C8B-B14F-4D97-AF65-F5344CB8AC3E}">
        <p14:creationId xmlns:p14="http://schemas.microsoft.com/office/powerpoint/2010/main" val="326601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rmAutofit fontScale="90000"/>
          </a:bodyPr>
          <a:lstStyle/>
          <a:p>
            <a:r>
              <a:rPr lang="en-US" dirty="0"/>
              <a:t>Budget Explanations Until 2016 – Two Volumes Printed and Published, Scarcely Read by Anybody</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25</a:t>
            </a:fld>
            <a:endParaRPr lang="en-US" altLang="lv-LV"/>
          </a:p>
        </p:txBody>
      </p:sp>
      <p:pic>
        <p:nvPicPr>
          <p:cNvPr id="7" name="Content Placeholder 9"/>
          <p:cNvPicPr>
            <a:picLocks/>
          </p:cNvPicPr>
          <p:nvPr/>
        </p:nvPicPr>
        <p:blipFill rotWithShape="1">
          <a:blip r:embed="rId2" cstate="hqprint">
            <a:extLst>
              <a:ext uri="{28A0092B-C50C-407E-A947-70E740481C1C}">
                <a14:useLocalDpi xmlns:a14="http://schemas.microsoft.com/office/drawing/2010/main"/>
              </a:ext>
            </a:extLst>
          </a:blip>
          <a:srcRect/>
          <a:stretch/>
        </p:blipFill>
        <p:spPr bwMode="auto">
          <a:xfrm>
            <a:off x="291775" y="1556795"/>
            <a:ext cx="2304256" cy="2642789"/>
          </a:xfrm>
          <a:prstGeom prst="rect">
            <a:avLst/>
          </a:prstGeom>
          <a:ln>
            <a:noFill/>
          </a:ln>
          <a:extLst>
            <a:ext uri="{53640926-AAD7-44D8-BBD7-CCE9431645EC}">
              <a14:shadowObscured xmlns:a14="http://schemas.microsoft.com/office/drawing/2010/main"/>
            </a:ext>
          </a:extLst>
        </p:spPr>
      </p:pic>
      <p:sp>
        <p:nvSpPr>
          <p:cNvPr id="8" name="Oval 7"/>
          <p:cNvSpPr/>
          <p:nvPr/>
        </p:nvSpPr>
        <p:spPr>
          <a:xfrm>
            <a:off x="457200" y="2421948"/>
            <a:ext cx="79208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p:cNvPicPr/>
          <p:nvPr/>
        </p:nvPicPr>
        <p:blipFill rotWithShape="1">
          <a:blip r:embed="rId3" cstate="hqprint">
            <a:extLst>
              <a:ext uri="{28A0092B-C50C-407E-A947-70E740481C1C}">
                <a14:useLocalDpi xmlns:a14="http://schemas.microsoft.com/office/drawing/2010/main"/>
              </a:ext>
            </a:extLst>
          </a:blip>
          <a:srcRect/>
          <a:stretch/>
        </p:blipFill>
        <p:spPr bwMode="auto">
          <a:xfrm>
            <a:off x="3063494" y="1544327"/>
            <a:ext cx="2588627" cy="2655256"/>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a:off x="1249288" y="2564904"/>
            <a:ext cx="2098576" cy="864096"/>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11" name="Oval 10"/>
          <p:cNvSpPr/>
          <p:nvPr/>
        </p:nvSpPr>
        <p:spPr>
          <a:xfrm>
            <a:off x="3320547" y="3320035"/>
            <a:ext cx="1080120" cy="2869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p:cNvSpPr txBox="1"/>
          <p:nvPr/>
        </p:nvSpPr>
        <p:spPr>
          <a:xfrm>
            <a:off x="1275509" y="2069147"/>
            <a:ext cx="187565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a:solidFill>
                  <a:srgbClr val="C00000"/>
                </a:solidFill>
              </a:rPr>
              <a:t>Section for Budget</a:t>
            </a:r>
          </a:p>
        </p:txBody>
      </p:sp>
      <p:sp>
        <p:nvSpPr>
          <p:cNvPr id="13" name="TextBox 12"/>
          <p:cNvSpPr txBox="1"/>
          <p:nvPr/>
        </p:nvSpPr>
        <p:spPr>
          <a:xfrm>
            <a:off x="3657307" y="2324963"/>
            <a:ext cx="1994815"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srgbClr val="C00000"/>
                </a:solidFill>
              </a:rPr>
              <a:t>Subsection for Budget Explanations</a:t>
            </a:r>
          </a:p>
        </p:txBody>
      </p:sp>
      <p:pic>
        <p:nvPicPr>
          <p:cNvPr id="14" name="Picture 13"/>
          <p:cNvPicPr/>
          <p:nvPr/>
        </p:nvPicPr>
        <p:blipFill rotWithShape="1">
          <a:blip r:embed="rId4" cstate="hqprint">
            <a:extLst>
              <a:ext uri="{28A0092B-C50C-407E-A947-70E740481C1C}">
                <a14:useLocalDpi xmlns:a14="http://schemas.microsoft.com/office/drawing/2010/main"/>
              </a:ext>
            </a:extLst>
          </a:blip>
          <a:srcRect/>
          <a:stretch/>
        </p:blipFill>
        <p:spPr bwMode="auto">
          <a:xfrm>
            <a:off x="5909176" y="1544327"/>
            <a:ext cx="3127323" cy="4812024"/>
          </a:xfrm>
          <a:prstGeom prst="rect">
            <a:avLst/>
          </a:prstGeom>
          <a:ln>
            <a:noFill/>
          </a:ln>
          <a:extLst>
            <a:ext uri="{53640926-AAD7-44D8-BBD7-CCE9431645EC}">
              <a14:shadowObscured xmlns:a14="http://schemas.microsoft.com/office/drawing/2010/main"/>
            </a:ext>
          </a:extLst>
        </p:spPr>
      </p:pic>
      <p:cxnSp>
        <p:nvCxnSpPr>
          <p:cNvPr id="15" name="Straight Arrow Connector 14"/>
          <p:cNvCxnSpPr/>
          <p:nvPr/>
        </p:nvCxnSpPr>
        <p:spPr>
          <a:xfrm>
            <a:off x="4400669" y="3463521"/>
            <a:ext cx="1718917" cy="0"/>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6949039" y="1179205"/>
            <a:ext cx="1994815" cy="8771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700" dirty="0">
                <a:solidFill>
                  <a:srgbClr val="C00000"/>
                </a:solidFill>
              </a:rPr>
              <a:t>Table of Contents with Respective PDF Document</a:t>
            </a:r>
          </a:p>
        </p:txBody>
      </p:sp>
      <p:grpSp>
        <p:nvGrpSpPr>
          <p:cNvPr id="17" name="Group 16"/>
          <p:cNvGrpSpPr/>
          <p:nvPr/>
        </p:nvGrpSpPr>
        <p:grpSpPr>
          <a:xfrm>
            <a:off x="266290" y="4295231"/>
            <a:ext cx="5543855" cy="2307736"/>
            <a:chOff x="111166" y="1776844"/>
            <a:chExt cx="5904656" cy="2413231"/>
          </a:xfrm>
        </p:grpSpPr>
        <p:sp>
          <p:nvSpPr>
            <p:cNvPr id="18" name="Rectangle 17"/>
            <p:cNvSpPr/>
            <p:nvPr/>
          </p:nvSpPr>
          <p:spPr>
            <a:xfrm>
              <a:off x="111166" y="1776844"/>
              <a:ext cx="5904656" cy="2413231"/>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endParaRPr lang="lv-LV"/>
            </a:p>
          </p:txBody>
        </p:sp>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7685" y="2282205"/>
              <a:ext cx="2736304" cy="1824221"/>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21576" y="2296807"/>
              <a:ext cx="2728766" cy="1813916"/>
            </a:xfrm>
            <a:prstGeom prst="rect">
              <a:avLst/>
            </a:prstGeom>
          </p:spPr>
        </p:pic>
        <p:sp>
          <p:nvSpPr>
            <p:cNvPr id="21" name="TextBox 20"/>
            <p:cNvSpPr txBox="1"/>
            <p:nvPr/>
          </p:nvSpPr>
          <p:spPr>
            <a:xfrm>
              <a:off x="377980" y="1833826"/>
              <a:ext cx="5079729" cy="386216"/>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Printed Version</a:t>
              </a:r>
            </a:p>
          </p:txBody>
        </p:sp>
      </p:grpSp>
    </p:spTree>
    <p:extLst>
      <p:ext uri="{BB962C8B-B14F-4D97-AF65-F5344CB8AC3E}">
        <p14:creationId xmlns:p14="http://schemas.microsoft.com/office/powerpoint/2010/main" val="1385573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Explanations </a:t>
            </a:r>
            <a:r>
              <a:rPr lang="lv-LV" dirty="0" err="1"/>
              <a:t>from</a:t>
            </a:r>
            <a:r>
              <a:rPr lang="en-US" dirty="0"/>
              <a:t> 2017</a:t>
            </a:r>
            <a:r>
              <a:rPr lang="lv-LV" dirty="0"/>
              <a:t> (1)</a:t>
            </a:r>
          </a:p>
        </p:txBody>
      </p:sp>
      <p:sp>
        <p:nvSpPr>
          <p:cNvPr id="4" name="Text Placeholder 3"/>
          <p:cNvSpPr>
            <a:spLocks noGrp="1"/>
          </p:cNvSpPr>
          <p:nvPr>
            <p:ph type="body" sz="quarter" idx="12"/>
          </p:nvPr>
        </p:nvSpPr>
        <p:spPr>
          <a:xfrm>
            <a:off x="3824748" y="6324600"/>
            <a:ext cx="4584314" cy="283822"/>
          </a:xfrm>
        </p:spPr>
        <p:txBody>
          <a:bodyPr>
            <a:normAutofit/>
          </a:bodyPr>
          <a:lstStyle/>
          <a:p>
            <a:r>
              <a:rPr lang="lv-LV" dirty="0">
                <a:solidFill>
                  <a:prstClr val="black"/>
                </a:solidFill>
                <a:hlinkClick r:id="rId2"/>
              </a:rPr>
              <a:t>https://www.fm.gov.lv/lv/2020-gada-valsts-budzeta-vizualizacija</a:t>
            </a:r>
            <a:endParaRPr lang="lv-LV" dirty="0">
              <a:solidFill>
                <a:prstClr val="black"/>
              </a:solidFill>
            </a:endParaRPr>
          </a:p>
          <a:p>
            <a:endParaRPr lang="lv-LV" dirty="0"/>
          </a:p>
        </p:txBody>
      </p:sp>
      <p:sp>
        <p:nvSpPr>
          <p:cNvPr id="5" name="Slide Number Placeholder 4"/>
          <p:cNvSpPr>
            <a:spLocks noGrp="1"/>
          </p:cNvSpPr>
          <p:nvPr>
            <p:ph type="sldNum" sz="quarter" idx="13"/>
          </p:nvPr>
        </p:nvSpPr>
        <p:spPr/>
        <p:txBody>
          <a:bodyPr/>
          <a:lstStyle/>
          <a:p>
            <a:fld id="{5B5902CF-729C-4726-BDD1-940226CCFAF8}" type="slidenum">
              <a:rPr lang="en-US" altLang="lv-LV" smtClean="0"/>
              <a:pPr/>
              <a:t>26</a:t>
            </a:fld>
            <a:endParaRPr lang="en-US" altLang="lv-LV"/>
          </a:p>
        </p:txBody>
      </p:sp>
      <p:pic>
        <p:nvPicPr>
          <p:cNvPr id="6" name="Picture 5"/>
          <p:cNvPicPr>
            <a:picLocks noChangeAspect="1"/>
          </p:cNvPicPr>
          <p:nvPr/>
        </p:nvPicPr>
        <p:blipFill>
          <a:blip r:embed="rId3"/>
          <a:stretch>
            <a:fillRect/>
          </a:stretch>
        </p:blipFill>
        <p:spPr>
          <a:xfrm>
            <a:off x="2590800" y="1165734"/>
            <a:ext cx="5366026" cy="4915153"/>
          </a:xfrm>
          <a:prstGeom prst="rect">
            <a:avLst/>
          </a:prstGeom>
        </p:spPr>
      </p:pic>
      <p:sp>
        <p:nvSpPr>
          <p:cNvPr id="7" name="Left Brace 6"/>
          <p:cNvSpPr/>
          <p:nvPr/>
        </p:nvSpPr>
        <p:spPr>
          <a:xfrm rot="10800000">
            <a:off x="6642931" y="2142848"/>
            <a:ext cx="504056" cy="3694327"/>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lv-LV">
              <a:solidFill>
                <a:prstClr val="black"/>
              </a:solidFill>
              <a:latin typeface="Franklin Gothic Book"/>
            </a:endParaRPr>
          </a:p>
        </p:txBody>
      </p:sp>
      <p:sp>
        <p:nvSpPr>
          <p:cNvPr id="8" name="TextBox 7"/>
          <p:cNvSpPr txBox="1"/>
          <p:nvPr/>
        </p:nvSpPr>
        <p:spPr>
          <a:xfrm rot="10800000">
            <a:off x="7394944" y="2680535"/>
            <a:ext cx="384721" cy="2618952"/>
          </a:xfrm>
          <a:prstGeom prst="rect">
            <a:avLst/>
          </a:prstGeom>
        </p:spPr>
        <p:style>
          <a:lnRef idx="1">
            <a:schemeClr val="accent3"/>
          </a:lnRef>
          <a:fillRef idx="2">
            <a:schemeClr val="accent3"/>
          </a:fillRef>
          <a:effectRef idx="1">
            <a:schemeClr val="accent3"/>
          </a:effectRef>
          <a:fontRef idx="minor">
            <a:schemeClr val="dk1"/>
          </a:fontRef>
        </p:style>
        <p:txBody>
          <a:bodyPr vert="vert270" wrap="square" lIns="0" tIns="0" rIns="0" bIns="0" rtlCol="0">
            <a:spAutoFit/>
          </a:bodyPr>
          <a:lstStyle/>
          <a:p>
            <a:pPr algn="ctr"/>
            <a:r>
              <a:rPr lang="en-US" sz="2500" dirty="0">
                <a:solidFill>
                  <a:prstClr val="black">
                    <a:lumMod val="65000"/>
                    <a:lumOff val="35000"/>
                  </a:prstClr>
                </a:solidFill>
                <a:latin typeface="Franklin Gothic Book"/>
              </a:rPr>
              <a:t>Line Ministries</a:t>
            </a:r>
          </a:p>
        </p:txBody>
      </p:sp>
      <p:sp>
        <p:nvSpPr>
          <p:cNvPr id="9" name="TextBox 8"/>
          <p:cNvSpPr txBox="1"/>
          <p:nvPr/>
        </p:nvSpPr>
        <p:spPr>
          <a:xfrm>
            <a:off x="1633184" y="1515035"/>
            <a:ext cx="1104471"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lv-LV" sz="2200" dirty="0">
                <a:solidFill>
                  <a:srgbClr val="C00000"/>
                </a:solidFill>
                <a:latin typeface="Franklin Gothic Book"/>
              </a:rPr>
              <a:t>Step 1</a:t>
            </a:r>
          </a:p>
        </p:txBody>
      </p:sp>
    </p:spTree>
    <p:extLst>
      <p:ext uri="{BB962C8B-B14F-4D97-AF65-F5344CB8AC3E}">
        <p14:creationId xmlns:p14="http://schemas.microsoft.com/office/powerpoint/2010/main" val="991549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437411" y="1182175"/>
            <a:ext cx="3664138" cy="5238290"/>
          </a:xfrm>
          <a:prstGeom prst="rect">
            <a:avLst/>
          </a:prstGeom>
        </p:spPr>
      </p:pic>
      <p:sp>
        <p:nvSpPr>
          <p:cNvPr id="2" name="Title 1"/>
          <p:cNvSpPr>
            <a:spLocks noGrp="1"/>
          </p:cNvSpPr>
          <p:nvPr>
            <p:ph type="title"/>
          </p:nvPr>
        </p:nvSpPr>
        <p:spPr/>
        <p:txBody>
          <a:bodyPr/>
          <a:lstStyle/>
          <a:p>
            <a:r>
              <a:rPr lang="en-US" dirty="0"/>
              <a:t>Budget Explanations </a:t>
            </a:r>
            <a:r>
              <a:rPr lang="lv-LV" dirty="0" err="1"/>
              <a:t>from</a:t>
            </a:r>
            <a:r>
              <a:rPr lang="en-US" dirty="0"/>
              <a:t> 2017 </a:t>
            </a:r>
            <a:r>
              <a:rPr lang="lv-LV" dirty="0"/>
              <a:t>(2)</a:t>
            </a:r>
          </a:p>
        </p:txBody>
      </p:sp>
      <p:sp>
        <p:nvSpPr>
          <p:cNvPr id="5" name="Slide Number Placeholder 4"/>
          <p:cNvSpPr>
            <a:spLocks noGrp="1"/>
          </p:cNvSpPr>
          <p:nvPr>
            <p:ph type="sldNum" sz="quarter" idx="13"/>
          </p:nvPr>
        </p:nvSpPr>
        <p:spPr/>
        <p:txBody>
          <a:bodyPr/>
          <a:lstStyle/>
          <a:p>
            <a:fld id="{5B5902CF-729C-4726-BDD1-940226CCFAF8}" type="slidenum">
              <a:rPr lang="en-US" altLang="lv-LV" smtClean="0"/>
              <a:pPr/>
              <a:t>27</a:t>
            </a:fld>
            <a:endParaRPr lang="en-US" altLang="lv-LV"/>
          </a:p>
        </p:txBody>
      </p:sp>
      <p:pic>
        <p:nvPicPr>
          <p:cNvPr id="6" name="Picture 5"/>
          <p:cNvPicPr>
            <a:picLocks noChangeAspect="1"/>
          </p:cNvPicPr>
          <p:nvPr/>
        </p:nvPicPr>
        <p:blipFill>
          <a:blip r:embed="rId3"/>
          <a:stretch>
            <a:fillRect/>
          </a:stretch>
        </p:blipFill>
        <p:spPr>
          <a:xfrm>
            <a:off x="1760847" y="1159311"/>
            <a:ext cx="3822896" cy="2387723"/>
          </a:xfrm>
          <a:prstGeom prst="rect">
            <a:avLst/>
          </a:prstGeom>
        </p:spPr>
      </p:pic>
      <p:sp>
        <p:nvSpPr>
          <p:cNvPr id="10" name="TextBox 9"/>
          <p:cNvSpPr txBox="1"/>
          <p:nvPr/>
        </p:nvSpPr>
        <p:spPr>
          <a:xfrm>
            <a:off x="2950639" y="1129822"/>
            <a:ext cx="83143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latin typeface="Franklin Gothic Book"/>
              </a:rPr>
              <a:t>Step 2</a:t>
            </a:r>
          </a:p>
        </p:txBody>
      </p:sp>
      <p:sp>
        <p:nvSpPr>
          <p:cNvPr id="11" name="Oval 10"/>
          <p:cNvSpPr/>
          <p:nvPr/>
        </p:nvSpPr>
        <p:spPr>
          <a:xfrm>
            <a:off x="2808462" y="1727355"/>
            <a:ext cx="2411287" cy="711590"/>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lv-LV" sz="1500" b="1" dirty="0" smtClean="0">
                <a:solidFill>
                  <a:prstClr val="black"/>
                </a:solidFill>
                <a:latin typeface="Franklin Gothic Book"/>
              </a:rPr>
              <a:t>Policy areas</a:t>
            </a:r>
            <a:endParaRPr lang="lv-LV" sz="1500" b="1" dirty="0">
              <a:solidFill>
                <a:prstClr val="black"/>
              </a:solidFill>
              <a:latin typeface="Franklin Gothic Book"/>
            </a:endParaRPr>
          </a:p>
        </p:txBody>
      </p:sp>
      <p:pic>
        <p:nvPicPr>
          <p:cNvPr id="12" name="Picture 11"/>
          <p:cNvPicPr>
            <a:picLocks noChangeAspect="1"/>
          </p:cNvPicPr>
          <p:nvPr/>
        </p:nvPicPr>
        <p:blipFill>
          <a:blip r:embed="rId4"/>
          <a:stretch>
            <a:fillRect/>
          </a:stretch>
        </p:blipFill>
        <p:spPr>
          <a:xfrm>
            <a:off x="92471" y="3603701"/>
            <a:ext cx="2498329" cy="3095199"/>
          </a:xfrm>
          <a:prstGeom prst="rect">
            <a:avLst/>
          </a:prstGeom>
        </p:spPr>
      </p:pic>
      <p:sp>
        <p:nvSpPr>
          <p:cNvPr id="14" name="TextBox 13"/>
          <p:cNvSpPr txBox="1"/>
          <p:nvPr/>
        </p:nvSpPr>
        <p:spPr>
          <a:xfrm>
            <a:off x="2102435" y="4173170"/>
            <a:ext cx="84820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latin typeface="Franklin Gothic Book"/>
              </a:rPr>
              <a:t>Step 3</a:t>
            </a:r>
          </a:p>
        </p:txBody>
      </p:sp>
      <p:grpSp>
        <p:nvGrpSpPr>
          <p:cNvPr id="15" name="Group 14"/>
          <p:cNvGrpSpPr/>
          <p:nvPr/>
        </p:nvGrpSpPr>
        <p:grpSpPr>
          <a:xfrm>
            <a:off x="1744995" y="4662182"/>
            <a:ext cx="2411287" cy="784830"/>
            <a:chOff x="2842498" y="3713585"/>
            <a:chExt cx="1584176" cy="659126"/>
          </a:xfrm>
        </p:grpSpPr>
        <p:sp>
          <p:nvSpPr>
            <p:cNvPr id="16" name="Oval 15"/>
            <p:cNvSpPr/>
            <p:nvPr/>
          </p:nvSpPr>
          <p:spPr>
            <a:xfrm>
              <a:off x="2842498" y="3731666"/>
              <a:ext cx="1584176" cy="597617"/>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lv-LV" sz="1000" b="1" dirty="0">
                <a:solidFill>
                  <a:prstClr val="black"/>
                </a:solidFill>
                <a:latin typeface="Franklin Gothic Book"/>
              </a:endParaRPr>
            </a:p>
          </p:txBody>
        </p:sp>
        <p:sp>
          <p:nvSpPr>
            <p:cNvPr id="17" name="TextBox 16"/>
            <p:cNvSpPr txBox="1"/>
            <p:nvPr/>
          </p:nvSpPr>
          <p:spPr>
            <a:xfrm>
              <a:off x="3008427" y="3713585"/>
              <a:ext cx="1313766" cy="6591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500" b="1" dirty="0">
                  <a:solidFill>
                    <a:prstClr val="black"/>
                  </a:solidFill>
                  <a:latin typeface="Franklin Gothic Book"/>
                </a:rPr>
                <a:t>Policy &amp; Resource Management Scorecards</a:t>
              </a:r>
            </a:p>
          </p:txBody>
        </p:sp>
      </p:grpSp>
      <p:sp>
        <p:nvSpPr>
          <p:cNvPr id="18" name="Right Arrow 17"/>
          <p:cNvSpPr/>
          <p:nvPr/>
        </p:nvSpPr>
        <p:spPr>
          <a:xfrm rot="7897988">
            <a:off x="1572156" y="3516536"/>
            <a:ext cx="702527" cy="201979"/>
          </a:xfrm>
          <a:prstGeom prst="rightArrow">
            <a:avLst>
              <a:gd name="adj1" fmla="val 50000"/>
              <a:gd name="adj2" fmla="val 13954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solidFill>
                <a:prstClr val="white"/>
              </a:solidFill>
              <a:latin typeface="Franklin Gothic Book"/>
            </a:endParaRPr>
          </a:p>
        </p:txBody>
      </p:sp>
      <p:sp>
        <p:nvSpPr>
          <p:cNvPr id="20" name="TextBox 19"/>
          <p:cNvSpPr txBox="1"/>
          <p:nvPr/>
        </p:nvSpPr>
        <p:spPr>
          <a:xfrm>
            <a:off x="8208414" y="1202323"/>
            <a:ext cx="83143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lv-LV" sz="2200" dirty="0">
                <a:solidFill>
                  <a:srgbClr val="C00000"/>
                </a:solidFill>
                <a:latin typeface="Franklin Gothic Book"/>
              </a:rPr>
              <a:t>Step 4</a:t>
            </a:r>
          </a:p>
        </p:txBody>
      </p:sp>
      <p:grpSp>
        <p:nvGrpSpPr>
          <p:cNvPr id="21" name="Group 20"/>
          <p:cNvGrpSpPr/>
          <p:nvPr/>
        </p:nvGrpSpPr>
        <p:grpSpPr>
          <a:xfrm>
            <a:off x="5889471" y="1706660"/>
            <a:ext cx="3118151" cy="711591"/>
            <a:chOff x="2842498" y="3731666"/>
            <a:chExt cx="1584176" cy="597617"/>
          </a:xfrm>
        </p:grpSpPr>
        <p:sp>
          <p:nvSpPr>
            <p:cNvPr id="22" name="Oval 21"/>
            <p:cNvSpPr/>
            <p:nvPr/>
          </p:nvSpPr>
          <p:spPr>
            <a:xfrm>
              <a:off x="2842498" y="3731666"/>
              <a:ext cx="1584176" cy="597617"/>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lv-LV" sz="1000" b="1" dirty="0">
                <a:solidFill>
                  <a:prstClr val="black"/>
                </a:solidFill>
                <a:latin typeface="Franklin Gothic Book"/>
              </a:endParaRPr>
            </a:p>
          </p:txBody>
        </p:sp>
        <p:sp>
          <p:nvSpPr>
            <p:cNvPr id="23" name="TextBox 22"/>
            <p:cNvSpPr txBox="1"/>
            <p:nvPr/>
          </p:nvSpPr>
          <p:spPr>
            <a:xfrm>
              <a:off x="3016799" y="3797840"/>
              <a:ext cx="1229505" cy="4652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500" b="1" dirty="0">
                  <a:solidFill>
                    <a:prstClr val="black"/>
                  </a:solidFill>
                  <a:latin typeface="Franklin Gothic Book"/>
                </a:rPr>
                <a:t>Detailed Info About Inputs for Each Program</a:t>
              </a:r>
            </a:p>
          </p:txBody>
        </p:sp>
      </p:grpSp>
      <p:sp>
        <p:nvSpPr>
          <p:cNvPr id="24" name="Right Arrow 23"/>
          <p:cNvSpPr/>
          <p:nvPr/>
        </p:nvSpPr>
        <p:spPr>
          <a:xfrm rot="19902542">
            <a:off x="4453605" y="4066435"/>
            <a:ext cx="612696" cy="201979"/>
          </a:xfrm>
          <a:prstGeom prst="rightArrow">
            <a:avLst>
              <a:gd name="adj1" fmla="val 50000"/>
              <a:gd name="adj2" fmla="val 13954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solidFill>
                <a:prstClr val="white"/>
              </a:solidFill>
              <a:latin typeface="Franklin Gothic Book"/>
            </a:endParaRPr>
          </a:p>
        </p:txBody>
      </p:sp>
    </p:spTree>
    <p:extLst>
      <p:ext uri="{BB962C8B-B14F-4D97-AF65-F5344CB8AC3E}">
        <p14:creationId xmlns:p14="http://schemas.microsoft.com/office/powerpoint/2010/main" val="80178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US" dirty="0"/>
              <a:t>Way of Speaking Simple &amp; Short– Infographics &amp; Visualizations</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28</a:t>
            </a:fld>
            <a:endParaRPr lang="en-US" altLang="lv-LV"/>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5242" y="1132235"/>
            <a:ext cx="2371211" cy="270892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5939" y="3841157"/>
            <a:ext cx="2003711" cy="290538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79" y="1520981"/>
            <a:ext cx="3800143" cy="5200493"/>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28965" y="1059255"/>
            <a:ext cx="2982069" cy="5662220"/>
          </a:xfrm>
          <a:prstGeom prst="rect">
            <a:avLst/>
          </a:prstGeom>
        </p:spPr>
      </p:pic>
    </p:spTree>
    <p:extLst>
      <p:ext uri="{BB962C8B-B14F-4D97-AF65-F5344CB8AC3E}">
        <p14:creationId xmlns:p14="http://schemas.microsoft.com/office/powerpoint/2010/main" val="4279196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rmAutofit fontScale="90000"/>
          </a:bodyPr>
          <a:lstStyle/>
          <a:p>
            <a:r>
              <a:rPr lang="en-US" dirty="0"/>
              <a:t>Being Everywhere – Social Networks, Streets, Newspapers, Television etc.</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29</a:t>
            </a:fld>
            <a:endParaRPr lang="en-US" altLang="lv-LV"/>
          </a:p>
        </p:txBody>
      </p:sp>
      <p:pic>
        <p:nvPicPr>
          <p:cNvPr id="6" name="Picture 5"/>
          <p:cNvPicPr/>
          <p:nvPr/>
        </p:nvPicPr>
        <p:blipFill>
          <a:blip r:embed="rId2"/>
          <a:stretch>
            <a:fillRect/>
          </a:stretch>
        </p:blipFill>
        <p:spPr>
          <a:xfrm>
            <a:off x="251520" y="1523099"/>
            <a:ext cx="2880320" cy="4093087"/>
          </a:xfrm>
          <a:prstGeom prst="rect">
            <a:avLst/>
          </a:prstGeom>
        </p:spPr>
      </p:pic>
      <p:pic>
        <p:nvPicPr>
          <p:cNvPr id="7" name="Picture 6" descr="C:\Users\Ilzes dators\Desktop\Finmin infograf.jpg"/>
          <p:cNvPicPr/>
          <p:nvPr/>
        </p:nvPicPr>
        <p:blipFill rotWithShape="1">
          <a:blip r:embed="rId3">
            <a:extLst>
              <a:ext uri="{28A0092B-C50C-407E-A947-70E740481C1C}">
                <a14:useLocalDpi xmlns:a14="http://schemas.microsoft.com/office/drawing/2010/main" val="0"/>
              </a:ext>
            </a:extLst>
          </a:blip>
          <a:srcRect b="8808"/>
          <a:stretch/>
        </p:blipFill>
        <p:spPr bwMode="auto">
          <a:xfrm>
            <a:off x="6228187" y="3878416"/>
            <a:ext cx="2700113" cy="2875769"/>
          </a:xfrm>
          <a:prstGeom prst="rect">
            <a:avLst/>
          </a:prstGeom>
          <a:noFill/>
          <a:ln>
            <a:solidFill>
              <a:schemeClr val="accent1">
                <a:shade val="80000"/>
                <a:hueOff val="0"/>
                <a:satOff val="0"/>
                <a:lumOff val="0"/>
              </a:schemeClr>
            </a:solidFill>
          </a:ln>
        </p:spPr>
      </p:pic>
      <p:pic>
        <p:nvPicPr>
          <p:cNvPr id="8" name="Picture 7" descr="C:\Users\Ilzes dators\Desktop\TW piemērs.jpg"/>
          <p:cNvPicPr/>
          <p:nvPr/>
        </p:nvPicPr>
        <p:blipFill>
          <a:blip r:embed="rId4">
            <a:extLst>
              <a:ext uri="{28A0092B-C50C-407E-A947-70E740481C1C}">
                <a14:useLocalDpi xmlns:a14="http://schemas.microsoft.com/office/drawing/2010/main" val="0"/>
              </a:ext>
            </a:extLst>
          </a:blip>
          <a:srcRect/>
          <a:stretch>
            <a:fillRect/>
          </a:stretch>
        </p:blipFill>
        <p:spPr bwMode="auto">
          <a:xfrm>
            <a:off x="6228187" y="1233388"/>
            <a:ext cx="2700113" cy="2645027"/>
          </a:xfrm>
          <a:prstGeom prst="rect">
            <a:avLst/>
          </a:prstGeom>
          <a:noFill/>
          <a:ln>
            <a:solidFill>
              <a:schemeClr val="accent1">
                <a:shade val="80000"/>
                <a:hueOff val="0"/>
                <a:satOff val="0"/>
                <a:lumOff val="0"/>
              </a:schemeClr>
            </a:solidFill>
          </a:ln>
        </p:spPr>
      </p:pic>
      <p:pic>
        <p:nvPicPr>
          <p:cNvPr id="9" name="Picture 2" descr="Image may contain: one or more people, people standing, tree, car and outdoor"/>
          <p:cNvPicPr>
            <a:picLocks noChangeAspect="1" noChangeArrowheads="1"/>
          </p:cNvPicPr>
          <p:nvPr/>
        </p:nvPicPr>
        <p:blipFill rotWithShape="1">
          <a:blip r:embed="rId5">
            <a:extLst>
              <a:ext uri="{28A0092B-C50C-407E-A947-70E740481C1C}">
                <a14:useLocalDpi xmlns:a14="http://schemas.microsoft.com/office/drawing/2010/main" val="0"/>
              </a:ext>
            </a:extLst>
          </a:blip>
          <a:srcRect l="32346" t="17662" r="27057" b="4727"/>
          <a:stretch/>
        </p:blipFill>
        <p:spPr bwMode="auto">
          <a:xfrm>
            <a:off x="3203848" y="2110008"/>
            <a:ext cx="2967112" cy="464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81000"/>
            <a:ext cx="6096000" cy="1036638"/>
          </a:xfrm>
        </p:spPr>
        <p:txBody>
          <a:bodyPr/>
          <a:lstStyle/>
          <a:p>
            <a:r>
              <a:rPr lang="lv-LV" dirty="0" err="1"/>
              <a:t>Hierarchy</a:t>
            </a:r>
            <a:r>
              <a:rPr lang="lv-LV" dirty="0"/>
              <a:t> </a:t>
            </a:r>
            <a:r>
              <a:rPr lang="lv-LV" dirty="0" err="1"/>
              <a:t>of</a:t>
            </a:r>
            <a:r>
              <a:rPr lang="lv-LV" dirty="0"/>
              <a:t> Legal </a:t>
            </a:r>
            <a:r>
              <a:rPr lang="lv-LV" dirty="0" err="1"/>
              <a:t>Acts</a:t>
            </a:r>
            <a:endParaRPr lang="lv-LV" altLang="lv-LV" dirty="0" smtClean="0"/>
          </a:p>
        </p:txBody>
      </p:sp>
      <p:sp>
        <p:nvSpPr>
          <p:cNvPr id="6" name="Slide Number Placeholder 5"/>
          <p:cNvSpPr>
            <a:spLocks noGrp="1"/>
          </p:cNvSpPr>
          <p:nvPr>
            <p:ph type="sldNum" sz="quarter" idx="13"/>
          </p:nvPr>
        </p:nvSpPr>
        <p:spPr/>
        <p:txBody>
          <a:bodyPr/>
          <a:lstStyle/>
          <a:p>
            <a:fld id="{C96271DD-1E79-466E-B978-A66A697F303D}" type="slidenum">
              <a:rPr lang="en-US" altLang="lv-LV"/>
              <a:pPr/>
              <a:t>3</a:t>
            </a:fld>
            <a:endParaRPr lang="en-US" altLang="lv-LV"/>
          </a:p>
        </p:txBody>
      </p:sp>
      <p:graphicFrame>
        <p:nvGraphicFramePr>
          <p:cNvPr id="13" name="Content Placeholder 4"/>
          <p:cNvGraphicFramePr>
            <a:graphicFrameLocks/>
          </p:cNvGraphicFramePr>
          <p:nvPr>
            <p:extLst>
              <p:ext uri="{D42A27DB-BD31-4B8C-83A1-F6EECF244321}">
                <p14:modId xmlns:p14="http://schemas.microsoft.com/office/powerpoint/2010/main" val="3546158008"/>
              </p:ext>
            </p:extLst>
          </p:nvPr>
        </p:nvGraphicFramePr>
        <p:xfrm>
          <a:off x="457200" y="1288156"/>
          <a:ext cx="8229600" cy="485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Arrow Connector 13"/>
          <p:cNvCxnSpPr/>
          <p:nvPr/>
        </p:nvCxnSpPr>
        <p:spPr>
          <a:xfrm>
            <a:off x="1835696" y="1556792"/>
            <a:ext cx="0" cy="4320480"/>
          </a:xfrm>
          <a:prstGeom prst="straightConnector1">
            <a:avLst/>
          </a:prstGeom>
          <a:ln w="1587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585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rmAutofit fontScale="90000"/>
          </a:bodyPr>
          <a:lstStyle/>
          <a:p>
            <a:r>
              <a:rPr lang="en-US" dirty="0"/>
              <a:t>Involving and Speaking with Youth – «</a:t>
            </a:r>
            <a:r>
              <a:rPr lang="en-US" i="1" dirty="0"/>
              <a:t>Shadow Days</a:t>
            </a:r>
            <a:r>
              <a:rPr lang="en-US" dirty="0"/>
              <a:t>» and «</a:t>
            </a:r>
            <a:r>
              <a:rPr lang="en-US" i="1" dirty="0"/>
              <a:t>Open Door Days</a:t>
            </a:r>
            <a:r>
              <a:rPr lang="en-US" dirty="0"/>
              <a:t>»</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30</a:t>
            </a:fld>
            <a:endParaRPr lang="en-US" altLang="lv-LV"/>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12" y="1464361"/>
            <a:ext cx="3948164" cy="26321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52" y="4209816"/>
            <a:ext cx="3883715" cy="2589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248" y="1464359"/>
            <a:ext cx="4139952" cy="27599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129" y="4305869"/>
            <a:ext cx="3828195" cy="2552131"/>
          </a:xfrm>
          <a:prstGeom prst="rect">
            <a:avLst/>
          </a:prstGeom>
        </p:spPr>
      </p:pic>
    </p:spTree>
    <p:extLst>
      <p:ext uri="{BB962C8B-B14F-4D97-AF65-F5344CB8AC3E}">
        <p14:creationId xmlns:p14="http://schemas.microsoft.com/office/powerpoint/2010/main" val="308299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685800" y="3900534"/>
            <a:ext cx="7772400" cy="914400"/>
          </a:xfrm>
        </p:spPr>
        <p:txBody>
          <a:bodyPr>
            <a:normAutofit/>
          </a:bodyPr>
          <a:lstStyle/>
          <a:p>
            <a:r>
              <a:rPr lang="en-GB" sz="2400" dirty="0"/>
              <a:t>Thank you!</a:t>
            </a:r>
            <a:endParaRPr lang="lv-LV" altLang="lv-LV" sz="2400" dirty="0" smtClean="0"/>
          </a:p>
        </p:txBody>
      </p:sp>
      <p:sp>
        <p:nvSpPr>
          <p:cNvPr id="19459" name="Text Placeholder 2"/>
          <p:cNvSpPr>
            <a:spLocks noGrp="1"/>
          </p:cNvSpPr>
          <p:nvPr>
            <p:ph type="body" sz="quarter" idx="11"/>
          </p:nvPr>
        </p:nvSpPr>
        <p:spPr>
          <a:xfrm>
            <a:off x="685800" y="5378116"/>
            <a:ext cx="7772400" cy="1022684"/>
          </a:xfrm>
        </p:spPr>
        <p:txBody>
          <a:bodyPr>
            <a:normAutofit fontScale="85000" lnSpcReduction="20000"/>
          </a:bodyPr>
          <a:lstStyle/>
          <a:p>
            <a:r>
              <a:rPr lang="nn-NO" dirty="0" err="1">
                <a:solidFill>
                  <a:prstClr val="black"/>
                </a:solidFill>
                <a:latin typeface="Franklin Gothic Book"/>
              </a:rPr>
              <a:t>Smilšu</a:t>
            </a:r>
            <a:r>
              <a:rPr lang="nn-NO" dirty="0">
                <a:solidFill>
                  <a:prstClr val="black"/>
                </a:solidFill>
                <a:latin typeface="Franklin Gothic Book"/>
              </a:rPr>
              <a:t> </a:t>
            </a:r>
            <a:r>
              <a:rPr lang="lv-LV" dirty="0" err="1">
                <a:solidFill>
                  <a:prstClr val="black"/>
                </a:solidFill>
                <a:latin typeface="Franklin Gothic Book"/>
              </a:rPr>
              <a:t>street</a:t>
            </a:r>
            <a:r>
              <a:rPr lang="lv-LV" dirty="0">
                <a:solidFill>
                  <a:prstClr val="black"/>
                </a:solidFill>
                <a:latin typeface="Franklin Gothic Book"/>
              </a:rPr>
              <a:t> </a:t>
            </a:r>
            <a:r>
              <a:rPr lang="nn-NO" dirty="0">
                <a:solidFill>
                  <a:prstClr val="black"/>
                </a:solidFill>
                <a:latin typeface="Franklin Gothic Book"/>
              </a:rPr>
              <a:t>1, </a:t>
            </a:r>
            <a:r>
              <a:rPr lang="nn-NO" dirty="0" err="1">
                <a:solidFill>
                  <a:prstClr val="black"/>
                </a:solidFill>
                <a:latin typeface="Franklin Gothic Book"/>
              </a:rPr>
              <a:t>Rīga</a:t>
            </a:r>
            <a:r>
              <a:rPr lang="nn-NO" dirty="0">
                <a:solidFill>
                  <a:prstClr val="black"/>
                </a:solidFill>
                <a:latin typeface="Franklin Gothic Book"/>
              </a:rPr>
              <a:t>, LV-1919, Latvia</a:t>
            </a:r>
            <a:endParaRPr lang="lv-LV" dirty="0">
              <a:solidFill>
                <a:prstClr val="black"/>
              </a:solidFill>
              <a:latin typeface="Franklin Gothic Book"/>
            </a:endParaRPr>
          </a:p>
          <a:p>
            <a:r>
              <a:rPr lang="lv-LV" dirty="0" err="1">
                <a:solidFill>
                  <a:prstClr val="black"/>
                </a:solidFill>
                <a:latin typeface="Franklin Gothic Book"/>
              </a:rPr>
              <a:t>Phone</a:t>
            </a:r>
            <a:r>
              <a:rPr lang="lv-LV" dirty="0">
                <a:solidFill>
                  <a:prstClr val="black"/>
                </a:solidFill>
                <a:latin typeface="Franklin Gothic Book"/>
              </a:rPr>
              <a:t>: +371 67 095 405</a:t>
            </a:r>
          </a:p>
          <a:p>
            <a:r>
              <a:rPr lang="lv-LV" dirty="0">
                <a:solidFill>
                  <a:prstClr val="black"/>
                </a:solidFill>
                <a:latin typeface="Franklin Gothic Book"/>
              </a:rPr>
              <a:t>Fax: +371 67 095 503</a:t>
            </a:r>
          </a:p>
          <a:p>
            <a:r>
              <a:rPr lang="lv-LV" dirty="0">
                <a:solidFill>
                  <a:prstClr val="black"/>
                </a:solidFill>
                <a:latin typeface="Franklin Gothic Book"/>
              </a:rPr>
              <a:t>E-</a:t>
            </a:r>
            <a:r>
              <a:rPr lang="lv-LV" dirty="0" err="1">
                <a:solidFill>
                  <a:prstClr val="black"/>
                </a:solidFill>
                <a:latin typeface="Franklin Gothic Book"/>
              </a:rPr>
              <a:t>mail</a:t>
            </a:r>
            <a:r>
              <a:rPr lang="lv-LV" dirty="0">
                <a:solidFill>
                  <a:prstClr val="black"/>
                </a:solidFill>
                <a:latin typeface="Franklin Gothic Book"/>
              </a:rPr>
              <a:t>: </a:t>
            </a:r>
            <a:r>
              <a:rPr lang="lv-LV" dirty="0">
                <a:solidFill>
                  <a:prstClr val="black"/>
                </a:solidFill>
                <a:latin typeface="Franklin Gothic Book"/>
                <a:hlinkClick r:id="rId2"/>
              </a:rPr>
              <a:t>info@fm.gov.lv</a:t>
            </a:r>
            <a:endParaRPr lang="lv-LV" dirty="0">
              <a:solidFill>
                <a:prstClr val="black"/>
              </a:solidFill>
              <a:latin typeface="Franklin Gothic Book"/>
            </a:endParaRPr>
          </a:p>
          <a:p>
            <a:r>
              <a:rPr lang="lv-LV" dirty="0" err="1">
                <a:solidFill>
                  <a:prstClr val="black"/>
                </a:solidFill>
                <a:latin typeface="Franklin Gothic Book"/>
              </a:rPr>
              <a:t>Homepage</a:t>
            </a:r>
            <a:r>
              <a:rPr lang="lv-LV" dirty="0">
                <a:solidFill>
                  <a:prstClr val="black"/>
                </a:solidFill>
                <a:latin typeface="Franklin Gothic Book"/>
              </a:rPr>
              <a:t>: </a:t>
            </a:r>
            <a:r>
              <a:rPr lang="lv-LV" dirty="0">
                <a:solidFill>
                  <a:prstClr val="black"/>
                </a:solidFill>
                <a:latin typeface="Franklin Gothic Book"/>
                <a:hlinkClick r:id="rId3"/>
              </a:rPr>
              <a:t>www.fm.gov.l</a:t>
            </a:r>
            <a:r>
              <a:rPr lang="lv-LV" sz="1600" dirty="0">
                <a:solidFill>
                  <a:prstClr val="black"/>
                </a:solidFill>
                <a:latin typeface="Franklin Gothic Book"/>
                <a:hlinkClick r:id="rId3"/>
              </a:rPr>
              <a:t>v</a:t>
            </a:r>
            <a:endParaRPr lang="lv-LV" sz="1600" dirty="0">
              <a:solidFill>
                <a:prstClr val="black"/>
              </a:solidFill>
              <a:latin typeface="Franklin Gothic Book"/>
            </a:endParaRPr>
          </a:p>
          <a:p>
            <a:endParaRPr lang="lv-LV" altLang="lv-LV"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81000"/>
            <a:ext cx="6096000" cy="1036638"/>
          </a:xfrm>
        </p:spPr>
        <p:txBody>
          <a:bodyPr/>
          <a:lstStyle/>
          <a:p>
            <a:r>
              <a:rPr lang="en-US" dirty="0"/>
              <a:t>Definition and Purpose of the Budget </a:t>
            </a:r>
            <a:endParaRPr lang="lv-LV" altLang="lv-LV" dirty="0" smtClean="0"/>
          </a:p>
        </p:txBody>
      </p:sp>
      <p:sp>
        <p:nvSpPr>
          <p:cNvPr id="6" name="Slide Number Placeholder 5"/>
          <p:cNvSpPr>
            <a:spLocks noGrp="1"/>
          </p:cNvSpPr>
          <p:nvPr>
            <p:ph type="sldNum" sz="quarter" idx="13"/>
          </p:nvPr>
        </p:nvSpPr>
        <p:spPr/>
        <p:txBody>
          <a:bodyPr/>
          <a:lstStyle/>
          <a:p>
            <a:fld id="{C96271DD-1E79-466E-B978-A66A697F303D}" type="slidenum">
              <a:rPr lang="en-US" altLang="lv-LV"/>
              <a:pPr/>
              <a:t>4</a:t>
            </a:fld>
            <a:endParaRPr lang="en-US" altLang="lv-LV"/>
          </a:p>
        </p:txBody>
      </p:sp>
      <p:graphicFrame>
        <p:nvGraphicFramePr>
          <p:cNvPr id="5" name="Diagram 4"/>
          <p:cNvGraphicFramePr/>
          <p:nvPr>
            <p:extLst>
              <p:ext uri="{D42A27DB-BD31-4B8C-83A1-F6EECF244321}">
                <p14:modId xmlns:p14="http://schemas.microsoft.com/office/powerpoint/2010/main" val="4239871029"/>
              </p:ext>
            </p:extLst>
          </p:nvPr>
        </p:nvGraphicFramePr>
        <p:xfrm>
          <a:off x="974233" y="2143730"/>
          <a:ext cx="734481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3"/>
          <p:cNvSpPr>
            <a:spLocks noGrp="1"/>
          </p:cNvSpPr>
          <p:nvPr>
            <p:ph idx="1"/>
          </p:nvPr>
        </p:nvSpPr>
        <p:spPr>
          <a:xfrm>
            <a:off x="2012098" y="1203222"/>
            <a:ext cx="6924868" cy="792087"/>
          </a:xfrm>
        </p:spPr>
        <p:txBody>
          <a:bodyPr/>
          <a:lstStyle/>
          <a:p>
            <a:pPr marL="0" indent="0">
              <a:lnSpc>
                <a:spcPct val="80000"/>
              </a:lnSpc>
              <a:buNone/>
            </a:pPr>
            <a:r>
              <a:rPr lang="en-GB" u="sng" dirty="0">
                <a:solidFill>
                  <a:schemeClr val="tx1"/>
                </a:solidFill>
              </a:rPr>
              <a:t>Law on Budget and Financial </a:t>
            </a:r>
            <a:r>
              <a:rPr lang="en-GB" u="sng" dirty="0" smtClean="0">
                <a:solidFill>
                  <a:schemeClr val="tx1"/>
                </a:solidFill>
              </a:rPr>
              <a:t>Management</a:t>
            </a:r>
            <a:r>
              <a:rPr lang="lv-LV" u="sng" dirty="0">
                <a:solidFill>
                  <a:schemeClr val="tx1"/>
                </a:solidFill>
              </a:rPr>
              <a:t> </a:t>
            </a:r>
            <a:r>
              <a:rPr lang="en-GB" dirty="0" smtClean="0">
                <a:solidFill>
                  <a:schemeClr val="tx1"/>
                </a:solidFill>
              </a:rPr>
              <a:t>determines </a:t>
            </a:r>
            <a:r>
              <a:rPr lang="en-GB" dirty="0">
                <a:solidFill>
                  <a:schemeClr val="tx1"/>
                </a:solidFill>
              </a:rPr>
              <a:t>the procedures </a:t>
            </a:r>
            <a:r>
              <a:rPr lang="en-GB" dirty="0" smtClean="0">
                <a:solidFill>
                  <a:schemeClr val="tx1"/>
                </a:solidFill>
              </a:rPr>
              <a:t>for</a:t>
            </a:r>
            <a:r>
              <a:rPr lang="lv-LV" dirty="0" smtClean="0">
                <a:solidFill>
                  <a:schemeClr val="tx1"/>
                </a:solidFill>
              </a:rPr>
              <a:t>:</a:t>
            </a:r>
            <a:endParaRPr lang="en-GB" dirty="0">
              <a:solidFill>
                <a:schemeClr val="tx1"/>
              </a:solidFill>
            </a:endParaRPr>
          </a:p>
          <a:p>
            <a:endParaRPr lang="lv-LV" dirty="0"/>
          </a:p>
        </p:txBody>
      </p:sp>
    </p:spTree>
    <p:extLst>
      <p:ext uri="{BB962C8B-B14F-4D97-AF65-F5344CB8AC3E}">
        <p14:creationId xmlns:p14="http://schemas.microsoft.com/office/powerpoint/2010/main" val="8964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81000"/>
            <a:ext cx="6096000" cy="1036638"/>
          </a:xfrm>
        </p:spPr>
        <p:txBody>
          <a:bodyPr/>
          <a:lstStyle/>
          <a:p>
            <a:r>
              <a:rPr lang="en-GB" dirty="0"/>
              <a:t>Budget </a:t>
            </a:r>
            <a:r>
              <a:rPr lang="lv-LV" dirty="0"/>
              <a:t>S</a:t>
            </a:r>
            <a:r>
              <a:rPr lang="en-GB" dirty="0" err="1"/>
              <a:t>ystem</a:t>
            </a:r>
            <a:r>
              <a:rPr lang="en-GB" dirty="0"/>
              <a:t> in Latvia</a:t>
            </a:r>
            <a:endParaRPr lang="lv-LV" altLang="lv-LV" dirty="0" smtClean="0"/>
          </a:p>
        </p:txBody>
      </p:sp>
      <p:sp>
        <p:nvSpPr>
          <p:cNvPr id="6" name="Slide Number Placeholder 5"/>
          <p:cNvSpPr>
            <a:spLocks noGrp="1"/>
          </p:cNvSpPr>
          <p:nvPr>
            <p:ph type="sldNum" sz="quarter" idx="13"/>
          </p:nvPr>
        </p:nvSpPr>
        <p:spPr/>
        <p:txBody>
          <a:bodyPr/>
          <a:lstStyle/>
          <a:p>
            <a:fld id="{C96271DD-1E79-466E-B978-A66A697F303D}" type="slidenum">
              <a:rPr lang="en-US" altLang="lv-LV"/>
              <a:pPr/>
              <a:t>5</a:t>
            </a:fld>
            <a:endParaRPr lang="en-US" altLang="lv-LV"/>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0516" y="1089008"/>
            <a:ext cx="6924355" cy="5037156"/>
          </a:xfrm>
        </p:spPr>
      </p:pic>
    </p:spTree>
    <p:extLst>
      <p:ext uri="{BB962C8B-B14F-4D97-AF65-F5344CB8AC3E}">
        <p14:creationId xmlns:p14="http://schemas.microsoft.com/office/powerpoint/2010/main" val="3990682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lv-LV" dirty="0" err="1"/>
              <a:t>Budget</a:t>
            </a:r>
            <a:r>
              <a:rPr lang="lv-LV" dirty="0"/>
              <a:t> </a:t>
            </a:r>
            <a:r>
              <a:rPr lang="lv-LV" dirty="0" err="1"/>
              <a:t>Structure</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6</a:t>
            </a:fld>
            <a:endParaRPr lang="en-US" altLang="lv-LV"/>
          </a:p>
        </p:txBody>
      </p:sp>
      <p:sp>
        <p:nvSpPr>
          <p:cNvPr id="7" name="Content Placeholder 3"/>
          <p:cNvSpPr txBox="1">
            <a:spLocks/>
          </p:cNvSpPr>
          <p:nvPr/>
        </p:nvSpPr>
        <p:spPr>
          <a:xfrm>
            <a:off x="609600" y="1628900"/>
            <a:ext cx="8229600" cy="4857403"/>
          </a:xfrm>
          <a:prstGeom prst="rect">
            <a:avLst/>
          </a:prstGeom>
        </p:spPr>
        <p:txBody>
          <a:bodyPr>
            <a:normAutofit lnSpcReduction="10000"/>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r>
              <a:rPr lang="en-US" sz="1900" b="1" u="sng" dirty="0" smtClean="0"/>
              <a:t>Budget program</a:t>
            </a:r>
            <a:r>
              <a:rPr lang="en-US" sz="1900" u="sng" dirty="0" smtClean="0"/>
              <a:t> </a:t>
            </a:r>
            <a:r>
              <a:rPr lang="en-US" sz="1900" dirty="0" smtClean="0"/>
              <a:t>– a program of such </a:t>
            </a:r>
            <a:r>
              <a:rPr lang="en-US" sz="1900" b="1" dirty="0" smtClean="0"/>
              <a:t>mutually connected measures </a:t>
            </a:r>
            <a:r>
              <a:rPr lang="en-US" sz="1900" dirty="0" smtClean="0"/>
              <a:t>or services </a:t>
            </a:r>
            <a:r>
              <a:rPr lang="lv-LV" sz="1900" dirty="0" err="1" smtClean="0"/>
              <a:t>that</a:t>
            </a:r>
            <a:r>
              <a:rPr lang="lv-LV" sz="1900" dirty="0" smtClean="0"/>
              <a:t> </a:t>
            </a:r>
            <a:r>
              <a:rPr lang="en-US" sz="1900" dirty="0" smtClean="0"/>
              <a:t>are oriented to a </a:t>
            </a:r>
            <a:r>
              <a:rPr lang="en-US" sz="1900" b="1" dirty="0" smtClean="0"/>
              <a:t>common objective</a:t>
            </a:r>
            <a:r>
              <a:rPr lang="en-US" sz="1900" dirty="0" smtClean="0"/>
              <a:t>, which is planned, implemented, recorded and controlled by bodies financed from the budget in accordance with </a:t>
            </a:r>
            <a:r>
              <a:rPr lang="en-US" sz="1900" dirty="0" err="1" smtClean="0"/>
              <a:t>th</a:t>
            </a:r>
            <a:r>
              <a:rPr lang="lv-LV" sz="1900" dirty="0" smtClean="0"/>
              <a:t>e</a:t>
            </a:r>
            <a:r>
              <a:rPr lang="en-US" sz="1900" dirty="0" smtClean="0"/>
              <a:t> Law and regarding which implementation the </a:t>
            </a:r>
            <a:r>
              <a:rPr lang="en-US" sz="1900" b="1" dirty="0" smtClean="0"/>
              <a:t>persons implementing the budget are liable</a:t>
            </a:r>
            <a:r>
              <a:rPr lang="en-US" sz="1900" dirty="0" smtClean="0"/>
              <a:t>. The budget program may be divided into subprograms</a:t>
            </a:r>
            <a:r>
              <a:rPr lang="lv-LV" sz="1900" dirty="0" smtClean="0"/>
              <a:t> </a:t>
            </a:r>
            <a:r>
              <a:rPr lang="en-GB" sz="1900" dirty="0" smtClean="0"/>
              <a:t>(approximately 5</a:t>
            </a:r>
            <a:r>
              <a:rPr lang="lv-LV" sz="1900" dirty="0" smtClean="0"/>
              <a:t>0</a:t>
            </a:r>
            <a:r>
              <a:rPr lang="en-GB" sz="1900" dirty="0" smtClean="0"/>
              <a:t>0 budget </a:t>
            </a:r>
            <a:r>
              <a:rPr lang="en-GB" sz="1900" dirty="0" err="1" smtClean="0"/>
              <a:t>pr</a:t>
            </a:r>
            <a:r>
              <a:rPr lang="lv-LV" sz="1900" dirty="0" err="1" smtClean="0"/>
              <a:t>og</a:t>
            </a:r>
            <a:r>
              <a:rPr lang="en-GB" sz="1900" dirty="0" smtClean="0"/>
              <a:t>rams and subprograms)</a:t>
            </a:r>
          </a:p>
          <a:p>
            <a:pPr algn="just">
              <a:buFont typeface="Arial" panose="020B0604020202020204" pitchFamily="34" charset="0"/>
              <a:buNone/>
            </a:pPr>
            <a:endParaRPr lang="en-US" sz="2200" dirty="0" smtClean="0"/>
          </a:p>
          <a:p>
            <a:pPr algn="just"/>
            <a:r>
              <a:rPr lang="en-US" sz="1900" b="1" u="sng" dirty="0" smtClean="0"/>
              <a:t>Budget classifications</a:t>
            </a:r>
            <a:r>
              <a:rPr lang="en-US" sz="1900" dirty="0" smtClean="0"/>
              <a:t>:</a:t>
            </a:r>
          </a:p>
          <a:p>
            <a:pPr lvl="1" algn="just"/>
            <a:r>
              <a:rPr lang="en-US" sz="1900" b="1" dirty="0" smtClean="0">
                <a:solidFill>
                  <a:srgbClr val="0070C0"/>
                </a:solidFill>
              </a:rPr>
              <a:t>Revenues</a:t>
            </a:r>
            <a:r>
              <a:rPr lang="en-US" sz="1900" dirty="0" smtClean="0"/>
              <a:t> classification,</a:t>
            </a:r>
          </a:p>
          <a:p>
            <a:pPr lvl="1" algn="just"/>
            <a:r>
              <a:rPr lang="en-US" sz="1900" b="1" dirty="0" smtClean="0">
                <a:solidFill>
                  <a:srgbClr val="C00000"/>
                </a:solidFill>
              </a:rPr>
              <a:t>Expenditures</a:t>
            </a:r>
            <a:r>
              <a:rPr lang="en-US" sz="1900" dirty="0" smtClean="0"/>
              <a:t> classifications:</a:t>
            </a:r>
          </a:p>
          <a:p>
            <a:pPr lvl="2" algn="just"/>
            <a:r>
              <a:rPr lang="en-US" sz="1900" dirty="0" smtClean="0"/>
              <a:t>Economic,</a:t>
            </a:r>
          </a:p>
          <a:p>
            <a:pPr lvl="2" algn="just"/>
            <a:r>
              <a:rPr lang="en-US" sz="1900" dirty="0" smtClean="0"/>
              <a:t>Functional (COFOG 10 functions),</a:t>
            </a:r>
          </a:p>
          <a:p>
            <a:pPr lvl="2" algn="just"/>
            <a:r>
              <a:rPr lang="en-US" sz="1900" dirty="0" smtClean="0"/>
              <a:t>Institutional</a:t>
            </a:r>
          </a:p>
          <a:p>
            <a:pPr lvl="1" algn="just"/>
            <a:r>
              <a:rPr lang="en-US" sz="1900" dirty="0" smtClean="0"/>
              <a:t>Classification of </a:t>
            </a:r>
            <a:r>
              <a:rPr lang="en-US" sz="1900" b="1" dirty="0" smtClean="0">
                <a:solidFill>
                  <a:schemeClr val="accent6">
                    <a:lumMod val="75000"/>
                  </a:schemeClr>
                </a:solidFill>
              </a:rPr>
              <a:t>sectors</a:t>
            </a:r>
            <a:r>
              <a:rPr lang="en-US" sz="1900" dirty="0" smtClean="0"/>
              <a:t>;</a:t>
            </a:r>
          </a:p>
          <a:p>
            <a:pPr lvl="1" algn="just"/>
            <a:r>
              <a:rPr lang="en-US" sz="1900" b="1" dirty="0" smtClean="0">
                <a:solidFill>
                  <a:srgbClr val="00B050"/>
                </a:solidFill>
              </a:rPr>
              <a:t>Financing</a:t>
            </a:r>
            <a:r>
              <a:rPr lang="en-US" sz="1900" dirty="0" smtClean="0"/>
              <a:t> classification.</a:t>
            </a:r>
          </a:p>
          <a:p>
            <a:pPr algn="just"/>
            <a:endParaRPr lang="lv-LV" dirty="0"/>
          </a:p>
        </p:txBody>
      </p:sp>
    </p:spTree>
    <p:extLst>
      <p:ext uri="{BB962C8B-B14F-4D97-AF65-F5344CB8AC3E}">
        <p14:creationId xmlns:p14="http://schemas.microsoft.com/office/powerpoint/2010/main" val="328459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noAutofit/>
          </a:bodyPr>
          <a:lstStyle/>
          <a:p>
            <a:r>
              <a:rPr lang="en-US" sz="1800" dirty="0"/>
              <a:t>Strengthening </a:t>
            </a:r>
            <a:r>
              <a:rPr lang="lv-LV" sz="1800" dirty="0"/>
              <a:t>M</a:t>
            </a:r>
            <a:r>
              <a:rPr lang="en-US" sz="1800" dirty="0" err="1"/>
              <a:t>edium</a:t>
            </a:r>
            <a:r>
              <a:rPr lang="en-US" sz="1800" dirty="0"/>
              <a:t> </a:t>
            </a:r>
            <a:r>
              <a:rPr lang="lv-LV" sz="1800" dirty="0"/>
              <a:t>T</a:t>
            </a:r>
            <a:r>
              <a:rPr lang="en-US" sz="1800" dirty="0" err="1"/>
              <a:t>erm</a:t>
            </a:r>
            <a:r>
              <a:rPr lang="en-US" sz="1800" dirty="0"/>
              <a:t> </a:t>
            </a:r>
            <a:r>
              <a:rPr lang="lv-LV" sz="1800" dirty="0"/>
              <a:t>B</a:t>
            </a:r>
            <a:r>
              <a:rPr lang="en-US" sz="1800" dirty="0" err="1"/>
              <a:t>udget</a:t>
            </a:r>
            <a:r>
              <a:rPr lang="en-US" sz="1800" dirty="0"/>
              <a:t> </a:t>
            </a:r>
            <a:r>
              <a:rPr lang="lv-LV" sz="1800" dirty="0"/>
              <a:t>P</a:t>
            </a:r>
            <a:r>
              <a:rPr lang="en-US" sz="1800" dirty="0" err="1"/>
              <a:t>lanning</a:t>
            </a:r>
            <a:r>
              <a:rPr lang="en-US" sz="1800" dirty="0"/>
              <a:t> </a:t>
            </a:r>
            <a:r>
              <a:rPr lang="en-US" sz="1800" dirty="0" smtClean="0"/>
              <a:t>by</a:t>
            </a:r>
            <a:r>
              <a:rPr lang="lv-LV" sz="1800" dirty="0" smtClean="0"/>
              <a:t> I</a:t>
            </a:r>
            <a:r>
              <a:rPr lang="en-US" sz="1800" dirty="0" err="1"/>
              <a:t>ntroduction</a:t>
            </a:r>
            <a:r>
              <a:rPr lang="en-US" sz="1800" dirty="0"/>
              <a:t> of Medium Term Budget Framework Law (from 2012)</a:t>
            </a:r>
            <a:endParaRPr lang="lv-LV" altLang="lv-LV" sz="1800"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7</a:t>
            </a:fld>
            <a:endParaRPr lang="en-US" altLang="lv-LV"/>
          </a:p>
        </p:txBody>
      </p:sp>
      <p:graphicFrame>
        <p:nvGraphicFramePr>
          <p:cNvPr id="6" name="Content Placeholder 4"/>
          <p:cNvGraphicFramePr>
            <a:graphicFrameLocks/>
          </p:cNvGraphicFramePr>
          <p:nvPr>
            <p:extLst>
              <p:ext uri="{D42A27DB-BD31-4B8C-83A1-F6EECF244321}">
                <p14:modId xmlns:p14="http://schemas.microsoft.com/office/powerpoint/2010/main" val="3351023642"/>
              </p:ext>
            </p:extLst>
          </p:nvPr>
        </p:nvGraphicFramePr>
        <p:xfrm>
          <a:off x="457200" y="1619249"/>
          <a:ext cx="8229600" cy="485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US" dirty="0"/>
              <a:t>Medium Term Budget Planning System</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8</a:t>
            </a:fld>
            <a:endParaRPr lang="en-US" altLang="lv-LV"/>
          </a:p>
        </p:txBody>
      </p:sp>
      <p:pic>
        <p:nvPicPr>
          <p:cNvPr id="2" name="Picture 1"/>
          <p:cNvPicPr>
            <a:picLocks noChangeAspect="1"/>
          </p:cNvPicPr>
          <p:nvPr/>
        </p:nvPicPr>
        <p:blipFill>
          <a:blip r:embed="rId2"/>
          <a:stretch>
            <a:fillRect/>
          </a:stretch>
        </p:blipFill>
        <p:spPr>
          <a:xfrm>
            <a:off x="285136" y="1688514"/>
            <a:ext cx="8664510" cy="4022808"/>
          </a:xfrm>
          <a:prstGeom prst="rect">
            <a:avLst/>
          </a:prstGeom>
        </p:spPr>
      </p:pic>
    </p:spTree>
    <p:extLst>
      <p:ext uri="{BB962C8B-B14F-4D97-AF65-F5344CB8AC3E}">
        <p14:creationId xmlns:p14="http://schemas.microsoft.com/office/powerpoint/2010/main" val="1325847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04800"/>
            <a:ext cx="6096000" cy="1066800"/>
          </a:xfrm>
        </p:spPr>
        <p:txBody>
          <a:bodyPr/>
          <a:lstStyle/>
          <a:p>
            <a:r>
              <a:rPr lang="en-US" dirty="0"/>
              <a:t>Fiscal rules and procedures imposed by F</a:t>
            </a:r>
            <a:r>
              <a:rPr lang="lv-LV" dirty="0" err="1"/>
              <a:t>iscal</a:t>
            </a:r>
            <a:r>
              <a:rPr lang="lv-LV" dirty="0"/>
              <a:t> </a:t>
            </a:r>
            <a:r>
              <a:rPr lang="lv-LV" dirty="0" err="1"/>
              <a:t>Discipline</a:t>
            </a:r>
            <a:r>
              <a:rPr lang="lv-LV" dirty="0"/>
              <a:t> </a:t>
            </a:r>
            <a:r>
              <a:rPr lang="en-US" dirty="0"/>
              <a:t>L</a:t>
            </a:r>
            <a:r>
              <a:rPr lang="lv-LV" dirty="0" err="1"/>
              <a:t>aw</a:t>
            </a:r>
            <a:endParaRPr lang="lv-LV" altLang="lv-LV" dirty="0" smtClean="0"/>
          </a:p>
        </p:txBody>
      </p:sp>
      <p:sp>
        <p:nvSpPr>
          <p:cNvPr id="5" name="Slide Number Placeholder 4"/>
          <p:cNvSpPr>
            <a:spLocks noGrp="1"/>
          </p:cNvSpPr>
          <p:nvPr>
            <p:ph type="sldNum" sz="quarter" idx="13"/>
          </p:nvPr>
        </p:nvSpPr>
        <p:spPr/>
        <p:txBody>
          <a:bodyPr/>
          <a:lstStyle/>
          <a:p>
            <a:fld id="{5353D367-86FC-403A-803D-E03AE698EEFC}" type="slidenum">
              <a:rPr lang="en-US" altLang="lv-LV"/>
              <a:pPr/>
              <a:t>9</a:t>
            </a:fld>
            <a:endParaRPr lang="en-US" altLang="lv-LV"/>
          </a:p>
        </p:txBody>
      </p:sp>
      <p:graphicFrame>
        <p:nvGraphicFramePr>
          <p:cNvPr id="6" name="Content Placeholder 4"/>
          <p:cNvGraphicFramePr>
            <a:graphicFrameLocks/>
          </p:cNvGraphicFramePr>
          <p:nvPr>
            <p:extLst>
              <p:ext uri="{D42A27DB-BD31-4B8C-83A1-F6EECF244321}">
                <p14:modId xmlns:p14="http://schemas.microsoft.com/office/powerpoint/2010/main" val="1723861463"/>
              </p:ext>
            </p:extLst>
          </p:nvPr>
        </p:nvGraphicFramePr>
        <p:xfrm>
          <a:off x="1703754" y="1144276"/>
          <a:ext cx="7060683" cy="5268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278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EN.potx" id="{B6B7B414-A902-47A0-9EA3-A7FDDA0435DE}" vid="{A1CEC55F-7536-40F7-9B2A-DD3334E09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22_prezentacija_EN</Template>
  <TotalTime>2234</TotalTime>
  <Words>2100</Words>
  <Application>Microsoft Office PowerPoint</Application>
  <PresentationFormat>On-screen Show (4:3)</PresentationFormat>
  <Paragraphs>278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Franklin Gothic Book</vt:lpstr>
      <vt:lpstr>Times New Roman</vt:lpstr>
      <vt:lpstr>Verdana</vt:lpstr>
      <vt:lpstr>Wingdings</vt:lpstr>
      <vt:lpstr>89_Prezentacija_templateLV</vt:lpstr>
      <vt:lpstr>Budget Process in Latvia</vt:lpstr>
      <vt:lpstr>Definition and Purpose of the Budget </vt:lpstr>
      <vt:lpstr>Hierarchy of Legal Acts</vt:lpstr>
      <vt:lpstr>Definition and Purpose of the Budget </vt:lpstr>
      <vt:lpstr>Budget System in Latvia</vt:lpstr>
      <vt:lpstr>Budget Structure</vt:lpstr>
      <vt:lpstr>Strengthening Medium Term Budget Planning by Introduction of Medium Term Budget Framework Law (from 2012)</vt:lpstr>
      <vt:lpstr>Medium Term Budget Planning System</vt:lpstr>
      <vt:lpstr>Fiscal rules and procedures imposed by Fiscal Discipline Law</vt:lpstr>
      <vt:lpstr>By adopting Fiscal Discipline Law (in 2013), the CoM and Parliament have committed themselves to the following principles </vt:lpstr>
      <vt:lpstr>Budget Process and Parties Involved (I)</vt:lpstr>
      <vt:lpstr>Budget Process and Parties Involved (II)</vt:lpstr>
      <vt:lpstr>Preparation of draft framework law and draft annual budget law in Latvia  </vt:lpstr>
      <vt:lpstr>Planning System</vt:lpstr>
      <vt:lpstr>Central government budget maximum allowable expenditure</vt:lpstr>
      <vt:lpstr>Incremental funding – priority measures</vt:lpstr>
      <vt:lpstr>Submission of proposals for priority measures – simple, effective and oriented towards restructuring internal resources towards development of the economy</vt:lpstr>
      <vt:lpstr>Content of proposal for priority measures </vt:lpstr>
      <vt:lpstr>Budget Explanations (I)</vt:lpstr>
      <vt:lpstr>Budget Explanations (II)</vt:lpstr>
      <vt:lpstr>Annual Spending Reviews: Procedure Framework for Linking Budget with Policy Planning</vt:lpstr>
      <vt:lpstr>Most Characteristic Examples of Using Performance Information at all Stage of Budgeting</vt:lpstr>
      <vt:lpstr>Structure of State Budget Law</vt:lpstr>
      <vt:lpstr>Interactive Citizen’s Budget from 2017 – Presenting Numerical Annexes of Budget &amp; Public Benefits (Outcomes)</vt:lpstr>
      <vt:lpstr>Budget Explanations Until 2016 – Two Volumes Printed and Published, Scarcely Read by Anybody</vt:lpstr>
      <vt:lpstr>Budget Explanations from 2017 (1)</vt:lpstr>
      <vt:lpstr>Budget Explanations from 2017 (2)</vt:lpstr>
      <vt:lpstr>Way of Speaking Simple &amp; Short– Infographics &amp; Visualizations</vt:lpstr>
      <vt:lpstr>Being Everywhere – Social Networks, Streets, Newspapers, Television etc.</vt:lpstr>
      <vt:lpstr>Involving and Speaking with Youth – «Shadow Days» and «Open Door Days»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Process in Latvia</dc:title>
  <dc:creator>Inga Liepiņa</dc:creator>
  <cp:lastModifiedBy>Inga Liepiņa</cp:lastModifiedBy>
  <cp:revision>36</cp:revision>
  <dcterms:created xsi:type="dcterms:W3CDTF">2019-05-10T09:17:16Z</dcterms:created>
  <dcterms:modified xsi:type="dcterms:W3CDTF">2021-05-14T08:16:33Z</dcterms:modified>
</cp:coreProperties>
</file>