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sldIdLst>
    <p:sldId id="259" r:id="rId2"/>
    <p:sldId id="260" r:id="rId3"/>
    <p:sldId id="319" r:id="rId4"/>
    <p:sldId id="262" r:id="rId5"/>
    <p:sldId id="263" r:id="rId6"/>
    <p:sldId id="264" r:id="rId7"/>
    <p:sldId id="265" r:id="rId8"/>
    <p:sldId id="359" r:id="rId9"/>
    <p:sldId id="267" r:id="rId10"/>
    <p:sldId id="268" r:id="rId11"/>
    <p:sldId id="343" r:id="rId12"/>
    <p:sldId id="344" r:id="rId13"/>
    <p:sldId id="371" r:id="rId14"/>
    <p:sldId id="372" r:id="rId15"/>
    <p:sldId id="270" r:id="rId16"/>
    <p:sldId id="360" r:id="rId17"/>
    <p:sldId id="363" r:id="rId18"/>
    <p:sldId id="364" r:id="rId19"/>
    <p:sldId id="366" r:id="rId20"/>
    <p:sldId id="365" r:id="rId21"/>
    <p:sldId id="361" r:id="rId22"/>
    <p:sldId id="367" r:id="rId23"/>
    <p:sldId id="320" r:id="rId24"/>
    <p:sldId id="275" r:id="rId25"/>
    <p:sldId id="335" r:id="rId26"/>
    <p:sldId id="334" r:id="rId27"/>
    <p:sldId id="337" r:id="rId28"/>
    <p:sldId id="339" r:id="rId29"/>
    <p:sldId id="345" r:id="rId30"/>
    <p:sldId id="356" r:id="rId31"/>
    <p:sldId id="357" r:id="rId32"/>
    <p:sldId id="277" r:id="rId33"/>
    <p:sldId id="346" r:id="rId34"/>
    <p:sldId id="358" r:id="rId35"/>
  </p:sldIdLst>
  <p:sldSz cx="9144000" cy="6858000" type="screen4x3"/>
  <p:notesSz cx="6811963" cy="99425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ina Robežniece" initials="DR" lastIdx="1" clrIdx="0">
    <p:extLst>
      <p:ext uri="{19B8F6BF-5375-455C-9EA6-DF929625EA0E}">
        <p15:presenceInfo xmlns:p15="http://schemas.microsoft.com/office/powerpoint/2012/main" userId="Daina Robežni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0" autoAdjust="0"/>
    <p:restoredTop sz="94660"/>
  </p:normalViewPr>
  <p:slideViewPr>
    <p:cSldViewPr>
      <p:cViewPr varScale="1">
        <p:scale>
          <a:sx n="107" d="100"/>
          <a:sy n="107" d="100"/>
        </p:scale>
        <p:origin x="918"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one</a:t>
            </a:r>
            <a:r>
              <a:rPr lang="lv-LV" sz="1200" b="0" i="0" u="none" strike="noStrike" baseline="0" dirty="0">
                <a:effectLst/>
              </a:rPr>
              <a:t> </a:t>
            </a:r>
            <a:r>
              <a:rPr lang="lv-LV" sz="1200" b="0" i="0" u="none" strike="noStrike" baseline="0" dirty="0" err="1">
                <a:effectLst/>
              </a:rPr>
              <a:t>dependant</a:t>
            </a:r>
            <a:r>
              <a:rPr lang="lv-LV" sz="1200" baseline="0" dirty="0"/>
              <a:t>)</a:t>
            </a:r>
            <a:endParaRPr lang="lv-LV"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9.324462736275492E-2"/>
          <c:y val="0.20037596112356848"/>
          <c:w val="0.87495108126622512"/>
          <c:h val="0.50820500668453927"/>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salīdz.'!$L$85:$L$95</c:f>
              <c:numCache>
                <c:formatCode>0%</c:formatCode>
                <c:ptCount val="11"/>
                <c:pt idx="0">
                  <c:v>0.30746824176713328</c:v>
                </c:pt>
                <c:pt idx="1">
                  <c:v>0.35731624148971836</c:v>
                </c:pt>
                <c:pt idx="2">
                  <c:v>0.38224024135101081</c:v>
                </c:pt>
                <c:pt idx="3">
                  <c:v>0.39719464126778631</c:v>
                </c:pt>
                <c:pt idx="4">
                  <c:v>0.40594573455241795</c:v>
                </c:pt>
                <c:pt idx="5">
                  <c:v>0.41115208119011015</c:v>
                </c:pt>
                <c:pt idx="6">
                  <c:v>0.42052350513795611</c:v>
                </c:pt>
                <c:pt idx="7">
                  <c:v>0.43145683307710975</c:v>
                </c:pt>
                <c:pt idx="8">
                  <c:v>0.43510127572349433</c:v>
                </c:pt>
                <c:pt idx="9">
                  <c:v>0.43692349704668659</c:v>
                </c:pt>
                <c:pt idx="10">
                  <c:v>0.43801682984060197</c:v>
                </c:pt>
              </c:numCache>
            </c:numRef>
          </c:val>
          <c:smooth val="0"/>
          <c:extLst>
            <c:ext xmlns:c16="http://schemas.microsoft.com/office/drawing/2014/chart" uri="{C3380CC4-5D6E-409C-BE32-E72D297353CC}">
              <c16:uniqueId val="{00000000-3CDE-4222-A385-C64769078806}"/>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salīdz.'!$M$85:$M$95</c:f>
              <c:numCache>
                <c:formatCode>0%</c:formatCode>
                <c:ptCount val="11"/>
                <c:pt idx="0">
                  <c:v>0.28277862841486018</c:v>
                </c:pt>
                <c:pt idx="1">
                  <c:v>0.33412385020089108</c:v>
                </c:pt>
                <c:pt idx="2">
                  <c:v>0.37153909029160864</c:v>
                </c:pt>
                <c:pt idx="3">
                  <c:v>0.39398823434603913</c:v>
                </c:pt>
                <c:pt idx="4">
                  <c:v>0.39936067907701406</c:v>
                </c:pt>
                <c:pt idx="5">
                  <c:v>0.40319813959913892</c:v>
                </c:pt>
                <c:pt idx="6">
                  <c:v>0.41413490208719472</c:v>
                </c:pt>
                <c:pt idx="7">
                  <c:v>0.43226690305423476</c:v>
                </c:pt>
                <c:pt idx="8">
                  <c:v>0.43831090337658157</c:v>
                </c:pt>
                <c:pt idx="9">
                  <c:v>0.44133290353775478</c:v>
                </c:pt>
                <c:pt idx="10">
                  <c:v>0.44314610363445889</c:v>
                </c:pt>
              </c:numCache>
            </c:numRef>
          </c:val>
          <c:smooth val="0"/>
          <c:extLst>
            <c:ext xmlns:c16="http://schemas.microsoft.com/office/drawing/2014/chart" uri="{C3380CC4-5D6E-409C-BE32-E72D297353CC}">
              <c16:uniqueId val="{00000001-3CDE-4222-A385-C64769078806}"/>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salīdz.'!$P$85:$P$95</c:f>
              <c:numCache>
                <c:formatCode>0%</c:formatCode>
                <c:ptCount val="11"/>
                <c:pt idx="0">
                  <c:v>0.30624380574826565</c:v>
                </c:pt>
                <c:pt idx="1">
                  <c:v>0.34436227795989938</c:v>
                </c:pt>
                <c:pt idx="2">
                  <c:v>0.37771594114507895</c:v>
                </c:pt>
                <c:pt idx="3">
                  <c:v>0.39772813905618665</c:v>
                </c:pt>
                <c:pt idx="4">
                  <c:v>0.40153998627734999</c:v>
                </c:pt>
                <c:pt idx="5">
                  <c:v>0.40426273429246667</c:v>
                </c:pt>
                <c:pt idx="6">
                  <c:v>0.40916368071967679</c:v>
                </c:pt>
                <c:pt idx="7">
                  <c:v>0.41488145155142186</c:v>
                </c:pt>
                <c:pt idx="8">
                  <c:v>0.41678737516200348</c:v>
                </c:pt>
                <c:pt idx="9">
                  <c:v>0.41774033696729435</c:v>
                </c:pt>
                <c:pt idx="10">
                  <c:v>0.41831211405046886</c:v>
                </c:pt>
              </c:numCache>
            </c:numRef>
          </c:val>
          <c:smooth val="0"/>
          <c:extLst>
            <c:ext xmlns:c16="http://schemas.microsoft.com/office/drawing/2014/chart" uri="{C3380CC4-5D6E-409C-BE32-E72D297353CC}">
              <c16:uniqueId val="{00000002-3CDE-4222-A385-C64769078806}"/>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salīdz.'!$Q$85:$Q$95</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c:ext xmlns:c16="http://schemas.microsoft.com/office/drawing/2014/chart" uri="{C3380CC4-5D6E-409C-BE32-E72D297353CC}">
              <c16:uniqueId val="{00000003-3CDE-4222-A385-C64769078806}"/>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salīdz.'!$N$85:$N$95</c:f>
              <c:numCache>
                <c:formatCode>0%</c:formatCode>
                <c:ptCount val="11"/>
                <c:pt idx="0">
                  <c:v>0.28277862841486018</c:v>
                </c:pt>
                <c:pt idx="1">
                  <c:v>0.31763439862400294</c:v>
                </c:pt>
                <c:pt idx="2">
                  <c:v>0.35882314156147666</c:v>
                </c:pt>
                <c:pt idx="3">
                  <c:v>0.38353638732396078</c:v>
                </c:pt>
                <c:pt idx="4">
                  <c:v>0.39533134552878291</c:v>
                </c:pt>
                <c:pt idx="5">
                  <c:v>0.39974442512922653</c:v>
                </c:pt>
                <c:pt idx="6">
                  <c:v>0.41171730195825607</c:v>
                </c:pt>
                <c:pt idx="7">
                  <c:v>0.43105810298976543</c:v>
                </c:pt>
                <c:pt idx="8">
                  <c:v>0.4375050366669353</c:v>
                </c:pt>
                <c:pt idx="9">
                  <c:v>0.44072850350552012</c:v>
                </c:pt>
                <c:pt idx="10">
                  <c:v>0.44266258360867111</c:v>
                </c:pt>
              </c:numCache>
            </c:numRef>
          </c:val>
          <c:smooth val="0"/>
          <c:extLst>
            <c:ext xmlns:c16="http://schemas.microsoft.com/office/drawing/2014/chart" uri="{C3380CC4-5D6E-409C-BE32-E72D297353CC}">
              <c16:uniqueId val="{00000004-3CDE-4222-A385-C64769078806}"/>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salīdz.'!$O$85:$O$95</c:f>
              <c:numCache>
                <c:formatCode>0%</c:formatCode>
                <c:ptCount val="11"/>
                <c:pt idx="0">
                  <c:v>0.28277862841486018</c:v>
                </c:pt>
                <c:pt idx="1">
                  <c:v>0.30604979690745115</c:v>
                </c:pt>
                <c:pt idx="2">
                  <c:v>0.34934746003537337</c:v>
                </c:pt>
                <c:pt idx="3">
                  <c:v>0.37532605791212659</c:v>
                </c:pt>
                <c:pt idx="4">
                  <c:v>0.39264512316329553</c:v>
                </c:pt>
                <c:pt idx="5">
                  <c:v>0.39744194881595157</c:v>
                </c:pt>
                <c:pt idx="6">
                  <c:v>0.41010556853896363</c:v>
                </c:pt>
                <c:pt idx="7">
                  <c:v>0.43025223628011922</c:v>
                </c:pt>
                <c:pt idx="8">
                  <c:v>0.43696779219383786</c:v>
                </c:pt>
                <c:pt idx="9">
                  <c:v>0.44032557015069701</c:v>
                </c:pt>
                <c:pt idx="10">
                  <c:v>0.44234023692481261</c:v>
                </c:pt>
              </c:numCache>
            </c:numRef>
          </c:val>
          <c:smooth val="0"/>
          <c:extLst>
            <c:ext xmlns:c16="http://schemas.microsoft.com/office/drawing/2014/chart" uri="{C3380CC4-5D6E-409C-BE32-E72D297353CC}">
              <c16:uniqueId val="{00000005-3CDE-4222-A385-C64769078806}"/>
            </c:ext>
          </c:extLst>
        </c:ser>
        <c:dLbls>
          <c:showLegendKey val="0"/>
          <c:showVal val="0"/>
          <c:showCatName val="0"/>
          <c:showSerName val="0"/>
          <c:showPercent val="0"/>
          <c:showBubbleSize val="0"/>
        </c:dLbls>
        <c:smooth val="0"/>
        <c:axId val="178010928"/>
        <c:axId val="178011320"/>
      </c:lineChart>
      <c:catAx>
        <c:axId val="17801092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a:effectLst/>
                  </a:rPr>
                  <a:t>Gross </a:t>
                </a:r>
                <a:r>
                  <a:rPr lang="lv-LV" sz="1000" b="0" i="0" baseline="0" dirty="0" err="1">
                    <a:effectLst/>
                  </a:rPr>
                  <a:t>wage</a:t>
                </a:r>
                <a:r>
                  <a:rPr lang="en-US" sz="1000" b="0" i="0" baseline="0" dirty="0">
                    <a:effectLst/>
                  </a:rPr>
                  <a:t>, </a:t>
                </a:r>
                <a:r>
                  <a:rPr lang="en-US" sz="1000" b="0" i="1" baseline="0" dirty="0">
                    <a:effectLst/>
                  </a:rPr>
                  <a:t>EUR </a:t>
                </a:r>
                <a:r>
                  <a:rPr lang="lv-LV" sz="1000" b="0" i="1" baseline="0" dirty="0">
                    <a:effectLst/>
                  </a:rPr>
                  <a:t>per </a:t>
                </a:r>
                <a:r>
                  <a:rPr lang="lv-LV" sz="1000" b="0" i="1" baseline="0" dirty="0" err="1">
                    <a:effectLst/>
                  </a:rPr>
                  <a:t>month</a:t>
                </a:r>
                <a:endParaRPr lang="lv-LV" sz="1000" dirty="0">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8011320"/>
        <c:crosses val="autoZero"/>
        <c:auto val="1"/>
        <c:lblAlgn val="ctr"/>
        <c:lblOffset val="100"/>
        <c:noMultiLvlLbl val="0"/>
      </c:catAx>
      <c:valAx>
        <c:axId val="178011320"/>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8010928"/>
        <c:crosses val="autoZero"/>
        <c:crossBetween val="between"/>
      </c:valAx>
      <c:spPr>
        <a:noFill/>
        <a:ln>
          <a:noFill/>
        </a:ln>
        <a:effectLst/>
      </c:spPr>
    </c:plotArea>
    <c:legend>
      <c:legendPos val="b"/>
      <c:layout>
        <c:manualLayout>
          <c:xMode val="edge"/>
          <c:yMode val="edge"/>
          <c:x val="3.2113683153219059E-2"/>
          <c:y val="0.86345572995876096"/>
          <c:w val="0.93577240603220635"/>
          <c:h val="0.10959390539785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two</a:t>
            </a:r>
            <a:r>
              <a:rPr lang="lv-LV" sz="1200" b="0" i="0" u="none" strike="noStrike" baseline="0" dirty="0">
                <a:effectLst/>
              </a:rPr>
              <a:t> </a:t>
            </a:r>
            <a:r>
              <a:rPr lang="lv-LV" sz="1200" b="0" i="0" u="none" strike="noStrike" baseline="0" dirty="0" err="1">
                <a:effectLst/>
              </a:rPr>
              <a:t>dependants</a:t>
            </a:r>
            <a:r>
              <a:rPr lang="lv-LV" sz="1200" baseline="0" dirty="0"/>
              <a:t>)</a:t>
            </a:r>
            <a:endParaRPr lang="lv-LV"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8.7506516369975987E-2"/>
          <c:y val="0.21080693635803477"/>
          <c:w val="0.88264637262526391"/>
          <c:h val="0.46577755581943048"/>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salīdz.'!$L$99:$L$109</c:f>
              <c:numCache>
                <c:formatCode>0%</c:formatCode>
                <c:ptCount val="11"/>
                <c:pt idx="0">
                  <c:v>0.27583137794319929</c:v>
                </c:pt>
                <c:pt idx="1">
                  <c:v>0.30303730845845905</c:v>
                </c:pt>
                <c:pt idx="2">
                  <c:v>0.34153104157756636</c:v>
                </c:pt>
                <c:pt idx="3">
                  <c:v>0.36462728144903073</c:v>
                </c:pt>
                <c:pt idx="4">
                  <c:v>0.3788062680367883</c:v>
                </c:pt>
                <c:pt idx="5">
                  <c:v>0.38788968131957047</c:v>
                </c:pt>
                <c:pt idx="6">
                  <c:v>0.40423982522857838</c:v>
                </c:pt>
                <c:pt idx="7">
                  <c:v>0.42331499312242082</c:v>
                </c:pt>
                <c:pt idx="8">
                  <c:v>0.4296733824203684</c:v>
                </c:pt>
                <c:pt idx="9">
                  <c:v>0.4328525770693421</c:v>
                </c:pt>
                <c:pt idx="10">
                  <c:v>0.43476009385872644</c:v>
                </c:pt>
              </c:numCache>
            </c:numRef>
          </c:val>
          <c:smooth val="0"/>
          <c:extLst>
            <c:ext xmlns:c16="http://schemas.microsoft.com/office/drawing/2014/chart" uri="{C3380CC4-5D6E-409C-BE32-E72D297353CC}">
              <c16:uniqueId val="{00000000-C674-4CB4-8287-2821E95CD17F}"/>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salīdz.'!$M$99:$M$109</c:f>
              <c:numCache>
                <c:formatCode>0%</c:formatCode>
                <c:ptCount val="11"/>
                <c:pt idx="0">
                  <c:v>0.28277862841486018</c:v>
                </c:pt>
                <c:pt idx="1">
                  <c:v>0.28277862841486018</c:v>
                </c:pt>
                <c:pt idx="2">
                  <c:v>0.33124575480929741</c:v>
                </c:pt>
                <c:pt idx="3">
                  <c:v>0.36175356596019015</c:v>
                </c:pt>
                <c:pt idx="4">
                  <c:v>0.37249845542213983</c:v>
                </c:pt>
                <c:pt idx="5">
                  <c:v>0.3801733764663896</c:v>
                </c:pt>
                <c:pt idx="6">
                  <c:v>0.39801756789427023</c:v>
                </c:pt>
                <c:pt idx="7">
                  <c:v>0.42420823595777252</c:v>
                </c:pt>
                <c:pt idx="8">
                  <c:v>0.43293845864560671</c:v>
                </c:pt>
                <c:pt idx="9">
                  <c:v>0.43730356998952369</c:v>
                </c:pt>
                <c:pt idx="10">
                  <c:v>0.43992263679587396</c:v>
                </c:pt>
              </c:numCache>
            </c:numRef>
          </c:val>
          <c:smooth val="0"/>
          <c:extLst>
            <c:ext xmlns:c16="http://schemas.microsoft.com/office/drawing/2014/chart" uri="{C3380CC4-5D6E-409C-BE32-E72D297353CC}">
              <c16:uniqueId val="{00000001-C674-4CB4-8287-2821E95CD17F}"/>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salīdz.'!$P$99:$P$109</c:f>
              <c:numCache>
                <c:formatCode>0%</c:formatCode>
                <c:ptCount val="11"/>
                <c:pt idx="0">
                  <c:v>0.30624380574826565</c:v>
                </c:pt>
                <c:pt idx="1">
                  <c:v>0.3062438057482656</c:v>
                </c:pt>
                <c:pt idx="2">
                  <c:v>0.34912708698635364</c:v>
                </c:pt>
                <c:pt idx="3">
                  <c:v>0.37485705572920636</c:v>
                </c:pt>
                <c:pt idx="4">
                  <c:v>0.3824807501715331</c:v>
                </c:pt>
                <c:pt idx="5">
                  <c:v>0.38792624620176647</c:v>
                </c:pt>
                <c:pt idx="6">
                  <c:v>0.39772813905618665</c:v>
                </c:pt>
                <c:pt idx="7">
                  <c:v>0.40916368071967679</c:v>
                </c:pt>
                <c:pt idx="8">
                  <c:v>0.41297552794084014</c:v>
                </c:pt>
                <c:pt idx="9">
                  <c:v>0.41488145155142186</c:v>
                </c:pt>
                <c:pt idx="10">
                  <c:v>0.41602500571777085</c:v>
                </c:pt>
              </c:numCache>
            </c:numRef>
          </c:val>
          <c:smooth val="0"/>
          <c:extLst>
            <c:ext xmlns:c16="http://schemas.microsoft.com/office/drawing/2014/chart" uri="{C3380CC4-5D6E-409C-BE32-E72D297353CC}">
              <c16:uniqueId val="{00000002-C674-4CB4-8287-2821E95CD17F}"/>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salīdz.'!$Q$99:$Q$109</c:f>
              <c:numCache>
                <c:formatCode>0%</c:formatCode>
                <c:ptCount val="11"/>
                <c:pt idx="0">
                  <c:v>0.29880418535127057</c:v>
                </c:pt>
                <c:pt idx="1">
                  <c:v>0.34040857000498254</c:v>
                </c:pt>
                <c:pt idx="2">
                  <c:v>0.36121076233183858</c:v>
                </c:pt>
                <c:pt idx="3">
                  <c:v>0.37369207772795215</c:v>
                </c:pt>
                <c:pt idx="4">
                  <c:v>0.38201295465869461</c:v>
                </c:pt>
                <c:pt idx="5">
                  <c:v>0.38795643818065345</c:v>
                </c:pt>
                <c:pt idx="6">
                  <c:v>0.39865470852017937</c:v>
                </c:pt>
                <c:pt idx="7">
                  <c:v>0.411136023916293</c:v>
                </c:pt>
                <c:pt idx="8">
                  <c:v>0.41529646238166418</c:v>
                </c:pt>
                <c:pt idx="9">
                  <c:v>0.41737668161434982</c:v>
                </c:pt>
                <c:pt idx="10">
                  <c:v>0.41862481315396111</c:v>
                </c:pt>
              </c:numCache>
            </c:numRef>
          </c:val>
          <c:smooth val="0"/>
          <c:extLst>
            <c:ext xmlns:c16="http://schemas.microsoft.com/office/drawing/2014/chart" uri="{C3380CC4-5D6E-409C-BE32-E72D297353CC}">
              <c16:uniqueId val="{00000003-C674-4CB4-8287-2821E95CD17F}"/>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salīdz.'!$N$99:$N$109</c:f>
              <c:numCache>
                <c:formatCode>0%</c:formatCode>
                <c:ptCount val="11"/>
                <c:pt idx="0">
                  <c:v>0.28277862841486018</c:v>
                </c:pt>
                <c:pt idx="1">
                  <c:v>0.28277862841486018</c:v>
                </c:pt>
                <c:pt idx="2">
                  <c:v>0.31248580575681878</c:v>
                </c:pt>
                <c:pt idx="3">
                  <c:v>0.34646651868023448</c:v>
                </c:pt>
                <c:pt idx="4">
                  <c:v>0.36443978832567758</c:v>
                </c:pt>
                <c:pt idx="5">
                  <c:v>0.37326594752656483</c:v>
                </c:pt>
                <c:pt idx="6">
                  <c:v>0.39318236763639292</c:v>
                </c:pt>
                <c:pt idx="7">
                  <c:v>0.42179063582883386</c:v>
                </c:pt>
                <c:pt idx="8">
                  <c:v>0.43132672522631427</c:v>
                </c:pt>
                <c:pt idx="9">
                  <c:v>0.43609476992505436</c:v>
                </c:pt>
                <c:pt idx="10">
                  <c:v>0.43895559674429852</c:v>
                </c:pt>
              </c:numCache>
            </c:numRef>
          </c:val>
          <c:smooth val="0"/>
          <c:extLst>
            <c:ext xmlns:c16="http://schemas.microsoft.com/office/drawing/2014/chart" uri="{C3380CC4-5D6E-409C-BE32-E72D297353CC}">
              <c16:uniqueId val="{00000004-C674-4CB4-8287-2821E95CD17F}"/>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salīdz.'!$O$99:$O$109</c:f>
              <c:numCache>
                <c:formatCode>0%</c:formatCode>
                <c:ptCount val="11"/>
                <c:pt idx="0">
                  <c:v>0.28277862841486018</c:v>
                </c:pt>
                <c:pt idx="1">
                  <c:v>0.28277862841486018</c:v>
                </c:pt>
                <c:pt idx="2">
                  <c:v>0.29898079068248434</c:v>
                </c:pt>
                <c:pt idx="3">
                  <c:v>0.33503272242981536</c:v>
                </c:pt>
                <c:pt idx="4">
                  <c:v>0.35906734359470277</c:v>
                </c:pt>
                <c:pt idx="5">
                  <c:v>0.36866099490001497</c:v>
                </c:pt>
                <c:pt idx="6">
                  <c:v>0.38995890079780798</c:v>
                </c:pt>
                <c:pt idx="7">
                  <c:v>0.42017890240954142</c:v>
                </c:pt>
                <c:pt idx="8">
                  <c:v>0.43025223628011933</c:v>
                </c:pt>
                <c:pt idx="9">
                  <c:v>0.43528890321540814</c:v>
                </c:pt>
                <c:pt idx="10">
                  <c:v>0.43831090337658152</c:v>
                </c:pt>
              </c:numCache>
            </c:numRef>
          </c:val>
          <c:smooth val="0"/>
          <c:extLst>
            <c:ext xmlns:c16="http://schemas.microsoft.com/office/drawing/2014/chart" uri="{C3380CC4-5D6E-409C-BE32-E72D297353CC}">
              <c16:uniqueId val="{00000005-C674-4CB4-8287-2821E95CD17F}"/>
            </c:ext>
          </c:extLst>
        </c:ser>
        <c:dLbls>
          <c:showLegendKey val="0"/>
          <c:showVal val="0"/>
          <c:showCatName val="0"/>
          <c:showSerName val="0"/>
          <c:showPercent val="0"/>
          <c:showBubbleSize val="0"/>
        </c:dLbls>
        <c:smooth val="0"/>
        <c:axId val="178008576"/>
        <c:axId val="178008184"/>
      </c:lineChart>
      <c:catAx>
        <c:axId val="1780085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a:effectLst/>
                  </a:rPr>
                  <a:t>Gross wage</a:t>
                </a:r>
                <a:r>
                  <a:rPr lang="en-US" sz="1000" b="0" i="0" baseline="0">
                    <a:effectLst/>
                  </a:rPr>
                  <a:t>, </a:t>
                </a:r>
                <a:r>
                  <a:rPr lang="en-US" sz="1000" b="0" i="1" baseline="0">
                    <a:effectLst/>
                  </a:rPr>
                  <a:t>EUR </a:t>
                </a:r>
                <a:r>
                  <a:rPr lang="lv-LV" sz="1000" b="0" i="1" baseline="0">
                    <a:effectLst/>
                  </a:rPr>
                  <a:t>per month</a:t>
                </a:r>
                <a:endParaRPr lang="lv-LV" sz="1000">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8008184"/>
        <c:crosses val="autoZero"/>
        <c:auto val="1"/>
        <c:lblAlgn val="ctr"/>
        <c:lblOffset val="100"/>
        <c:noMultiLvlLbl val="0"/>
      </c:catAx>
      <c:valAx>
        <c:axId val="178008184"/>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8008576"/>
        <c:crosses val="autoZero"/>
        <c:crossBetween val="between"/>
      </c:valAx>
      <c:spPr>
        <a:noFill/>
        <a:ln>
          <a:noFill/>
        </a:ln>
        <a:effectLst/>
      </c:spPr>
    </c:plotArea>
    <c:legend>
      <c:legendPos val="b"/>
      <c:layout>
        <c:manualLayout>
          <c:xMode val="edge"/>
          <c:yMode val="edge"/>
          <c:x val="7.7186936494235678E-2"/>
          <c:y val="0.833913997926925"/>
          <c:w val="0.79135865245741932"/>
          <c:h val="0.1387084778707328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sz="1400" b="0" i="0" u="none" strike="noStrike" kern="1200" spc="0" baseline="0">
                <a:solidFill>
                  <a:schemeClr val="tx1">
                    <a:lumMod val="65000"/>
                    <a:lumOff val="35000"/>
                  </a:schemeClr>
                </a:solidFill>
                <a:latin typeface="+mn-lt"/>
                <a:ea typeface="+mn-ea"/>
                <a:cs typeface="+mn-cs"/>
              </a:defRPr>
            </a:pPr>
            <a:r>
              <a:rPr lang="lv-LV" sz="1200" baseline="0" dirty="0"/>
              <a:t>(</a:t>
            </a:r>
            <a:r>
              <a:rPr lang="lv-LV" sz="1200" baseline="0" dirty="0" err="1"/>
              <a:t>employee</a:t>
            </a:r>
            <a:r>
              <a:rPr lang="lv-LV" sz="1200" baseline="0" dirty="0"/>
              <a:t> </a:t>
            </a:r>
            <a:r>
              <a:rPr lang="lv-LV" sz="1200" baseline="0" dirty="0" err="1"/>
              <a:t>without</a:t>
            </a:r>
            <a:r>
              <a:rPr lang="lv-LV" sz="1200" baseline="0" dirty="0"/>
              <a:t> </a:t>
            </a:r>
            <a:r>
              <a:rPr lang="lv-LV" sz="1200" baseline="0" dirty="0" err="1"/>
              <a:t>dependants</a:t>
            </a:r>
            <a:r>
              <a:rPr lang="lv-LV" sz="1200" baseline="0" dirty="0"/>
              <a:t>)</a:t>
            </a:r>
            <a:endParaRPr lang="lv-LV" sz="1200" dirty="0"/>
          </a:p>
        </c:rich>
      </c:tx>
      <c:overlay val="0"/>
      <c:spPr>
        <a:noFill/>
        <a:ln>
          <a:noFill/>
        </a:ln>
        <a:effectLst/>
      </c:spPr>
    </c:title>
    <c:autoTitleDeleted val="0"/>
    <c:plotArea>
      <c:layout>
        <c:manualLayout>
          <c:layoutTarget val="inner"/>
          <c:xMode val="edge"/>
          <c:yMode val="edge"/>
          <c:x val="8.4456036745406818E-2"/>
          <c:y val="0.21450865787245726"/>
          <c:w val="0.88498840769903764"/>
          <c:h val="0.4670442389538475"/>
        </c:manualLayout>
      </c:layout>
      <c:lineChart>
        <c:grouping val="standard"/>
        <c:varyColors val="0"/>
        <c:ser>
          <c:idx val="1"/>
          <c:order val="5"/>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salīdz.'!$L$70:$L$80</c:f>
              <c:numCache>
                <c:formatCode>0%</c:formatCode>
                <c:ptCount val="11"/>
                <c:pt idx="0">
                  <c:v>0.38888664131402217</c:v>
                </c:pt>
                <c:pt idx="1">
                  <c:v>0.4115951745209776</c:v>
                </c:pt>
                <c:pt idx="2">
                  <c:v>0.42294944112445532</c:v>
                </c:pt>
                <c:pt idx="3">
                  <c:v>0.42976200108654183</c:v>
                </c:pt>
                <c:pt idx="4">
                  <c:v>0.43308520106804754</c:v>
                </c:pt>
                <c:pt idx="5">
                  <c:v>0.43441448106064984</c:v>
                </c:pt>
                <c:pt idx="6">
                  <c:v>0.4368071850473339</c:v>
                </c:pt>
                <c:pt idx="7">
                  <c:v>0.43959867303179861</c:v>
                </c:pt>
                <c:pt idx="8">
                  <c:v>0.44052916902662026</c:v>
                </c:pt>
                <c:pt idx="9">
                  <c:v>0.44099441702403103</c:v>
                </c:pt>
                <c:pt idx="10">
                  <c:v>0.44127356582247751</c:v>
                </c:pt>
              </c:numCache>
            </c:numRef>
          </c:val>
          <c:smooth val="0"/>
          <c:extLst>
            <c:ext xmlns:c16="http://schemas.microsoft.com/office/drawing/2014/chart" uri="{C3380CC4-5D6E-409C-BE32-E72D297353CC}">
              <c16:uniqueId val="{00000000-8DC2-4101-ABAD-6F7977617CDE}"/>
            </c:ext>
          </c:extLst>
        </c:ser>
        <c:ser>
          <c:idx val="2"/>
          <c:order val="6"/>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salīdz.'!$M$70:$M$80</c:f>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c:ext xmlns:c16="http://schemas.microsoft.com/office/drawing/2014/chart" uri="{C3380CC4-5D6E-409C-BE32-E72D297353CC}">
              <c16:uniqueId val="{00000001-8DC2-4101-ABAD-6F7977617CDE}"/>
            </c:ext>
          </c:extLst>
        </c:ser>
        <c:ser>
          <c:idx val="3"/>
          <c:order val="7"/>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salīdz.'!$P$70:$P$80</c:f>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c:ext xmlns:c16="http://schemas.microsoft.com/office/drawing/2014/chart" uri="{C3380CC4-5D6E-409C-BE32-E72D297353CC}">
              <c16:uniqueId val="{00000002-8DC2-4101-ABAD-6F7977617CDE}"/>
            </c:ext>
          </c:extLst>
        </c:ser>
        <c:ser>
          <c:idx val="4"/>
          <c:order val="8"/>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salīdz.'!$Q$70:$Q$80</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c:ext xmlns:c16="http://schemas.microsoft.com/office/drawing/2014/chart" uri="{C3380CC4-5D6E-409C-BE32-E72D297353CC}">
              <c16:uniqueId val="{00000003-8DC2-4101-ABAD-6F7977617CDE}"/>
            </c:ext>
          </c:extLst>
        </c:ser>
        <c:ser>
          <c:idx val="0"/>
          <c:order val="9"/>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salīdz.'!$N$70:$N$80</c:f>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c:ext xmlns:c16="http://schemas.microsoft.com/office/drawing/2014/chart" uri="{C3380CC4-5D6E-409C-BE32-E72D297353CC}">
              <c16:uniqueId val="{00000004-8DC2-4101-ABAD-6F7977617CDE}"/>
            </c:ext>
          </c:extLst>
        </c:ser>
        <c:ser>
          <c:idx val="5"/>
          <c:order val="10"/>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salīdz.'!$O$70:$O$80</c:f>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c:ext xmlns:c16="http://schemas.microsoft.com/office/drawing/2014/chart" uri="{C3380CC4-5D6E-409C-BE32-E72D297353CC}">
              <c16:uniqueId val="{00000005-8DC2-4101-ABAD-6F7977617CDE}"/>
            </c:ext>
          </c:extLst>
        </c:ser>
        <c:dLbls>
          <c:showLegendKey val="0"/>
          <c:showVal val="0"/>
          <c:showCatName val="0"/>
          <c:showSerName val="0"/>
          <c:showPercent val="0"/>
          <c:showBubbleSize val="0"/>
        </c:dLbls>
        <c:smooth val="0"/>
        <c:axId val="177700320"/>
        <c:axId val="177699928"/>
        <c:extLst>
          <c:ext xmlns:c15="http://schemas.microsoft.com/office/drawing/2012/chart" uri="{02D57815-91ED-43cb-92C2-25804820EDAC}">
            <c15:filteredLineSeries>
              <c15:ser>
                <c:idx val="7"/>
                <c:order val="0"/>
                <c:tx>
                  <c:strRef>
                    <c:extLst>
                      <c:ext uri="{02D57815-91ED-43cb-92C2-25804820EDAC}">
                        <c15:formulaRef>
                          <c15:sqref>'Baltijas valstu algu salīdz.'!$M$67</c15:sqref>
                        </c15:formulaRef>
                      </c:ext>
                    </c:extLst>
                    <c:strCache>
                      <c:ptCount val="1"/>
                      <c:pt idx="0">
                        <c:v>Latvija 2018</c:v>
                      </c:pt>
                    </c:strCache>
                  </c:strRef>
                </c:tx>
                <c:spPr>
                  <a:ln>
                    <a:solidFill>
                      <a:schemeClr val="accent2">
                        <a:lumMod val="75000"/>
                      </a:schemeClr>
                    </a:solidFill>
                    <a:prstDash val="sysDash"/>
                  </a:ln>
                </c:spPr>
                <c:marker>
                  <c:symbol val="none"/>
                </c:marker>
                <c:cat>
                  <c:numRef>
                    <c:extLst>
                      <c:ex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c:ext uri="{02D57815-91ED-43cb-92C2-25804820EDAC}">
                        <c15:formulaRef>
                          <c15:sqref>'Baltijas valstu algu salīdz.'!$M$70:$M$80</c15:sqref>
                        </c15:formulaRef>
                      </c:ext>
                    </c:extLst>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c:ext xmlns:c16="http://schemas.microsoft.com/office/drawing/2014/chart" uri="{C3380CC4-5D6E-409C-BE32-E72D297353CC}">
                    <c16:uniqueId val="{00000006-8DC2-4101-ABAD-6F7977617CDE}"/>
                  </c:ext>
                </c:extLst>
              </c15:ser>
            </c15:filteredLineSeries>
            <c15:filteredLineSeries>
              <c15:ser>
                <c:idx val="8"/>
                <c:order val="1"/>
                <c:tx>
                  <c:strRef>
                    <c:extLst xmlns:c15="http://schemas.microsoft.com/office/drawing/2012/chart">
                      <c:ext xmlns:c15="http://schemas.microsoft.com/office/drawing/2012/chart" uri="{02D57815-91ED-43cb-92C2-25804820EDAC}">
                        <c15:formulaRef>
                          <c15:sqref>'Baltijas valstu algu salīdz.'!$P$67</c15:sqref>
                        </c15:formulaRef>
                      </c:ext>
                    </c:extLst>
                    <c:strCache>
                      <c:ptCount val="1"/>
                      <c:pt idx="0">
                        <c:v>Lietuva 2017</c:v>
                      </c:pt>
                    </c:strCache>
                  </c:strRef>
                </c:tx>
                <c:spPr>
                  <a:ln w="22225">
                    <a:solidFill>
                      <a:srgbClr val="00B050"/>
                    </a:solidFill>
                  </a:ln>
                </c:spPr>
                <c:marker>
                  <c:symbol val="none"/>
                </c:marker>
                <c:cat>
                  <c:numRef>
                    <c:extLs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c:ext xmlns:c15="http://schemas.microsoft.com/office/drawing/2012/chart" uri="{02D57815-91ED-43cb-92C2-25804820EDAC}">
                        <c15:formulaRef>
                          <c15:sqref>'Baltijas valstu algu salīdz.'!$P$70:$P$80</c15:sqref>
                        </c15:formulaRef>
                      </c:ext>
                    </c:extLst>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xmlns:c15="http://schemas.microsoft.com/office/drawing/2012/chart">
                  <c:ext xmlns:c16="http://schemas.microsoft.com/office/drawing/2014/chart" uri="{C3380CC4-5D6E-409C-BE32-E72D297353CC}">
                    <c16:uniqueId val="{00000007-8DC2-4101-ABAD-6F7977617CDE}"/>
                  </c:ext>
                </c:extLst>
              </c15:ser>
            </c15:filteredLineSeries>
            <c15:filteredLineSeries>
              <c15:ser>
                <c:idx val="9"/>
                <c:order val="2"/>
                <c:tx>
                  <c:strRef>
                    <c:extLst xmlns:c15="http://schemas.microsoft.com/office/drawing/2012/chart">
                      <c:ext xmlns:c15="http://schemas.microsoft.com/office/drawing/2012/chart" uri="{02D57815-91ED-43cb-92C2-25804820EDAC}">
                        <c15:formulaRef>
                          <c15:sqref>'Baltijas valstu algu salīdz.'!$Q$67</c15:sqref>
                        </c15:formulaRef>
                      </c:ext>
                    </c:extLst>
                    <c:strCache>
                      <c:ptCount val="1"/>
                      <c:pt idx="0">
                        <c:v>Igaunija 2017</c:v>
                      </c:pt>
                    </c:strCache>
                  </c:strRef>
                </c:tx>
                <c:spPr>
                  <a:ln w="22225">
                    <a:solidFill>
                      <a:srgbClr val="002060"/>
                    </a:solidFill>
                  </a:ln>
                </c:spPr>
                <c:marker>
                  <c:symbol val="none"/>
                </c:marker>
                <c:cat>
                  <c:numRef>
                    <c:extLs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c:ext xmlns:c15="http://schemas.microsoft.com/office/drawing/2012/chart" uri="{02D57815-91ED-43cb-92C2-25804820EDAC}">
                        <c15:formulaRef>
                          <c15:sqref>'Baltijas valstu algu salīdz.'!$Q$70:$Q$80</c15:sqref>
                        </c15:formulaRef>
                      </c:ext>
                    </c:extLst>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5="http://schemas.microsoft.com/office/drawing/2012/chart">
                  <c:ext xmlns:c16="http://schemas.microsoft.com/office/drawing/2014/chart" uri="{C3380CC4-5D6E-409C-BE32-E72D297353CC}">
                    <c16:uniqueId val="{00000008-8DC2-4101-ABAD-6F7977617CDE}"/>
                  </c:ext>
                </c:extLst>
              </c15:ser>
            </c15:filteredLineSeries>
            <c15:filteredLineSeries>
              <c15:ser>
                <c:idx val="10"/>
                <c:order val="3"/>
                <c:tx>
                  <c:strRef>
                    <c:extLst xmlns:c15="http://schemas.microsoft.com/office/drawing/2012/chart">
                      <c:ext xmlns:c15="http://schemas.microsoft.com/office/drawing/2012/chart" uri="{02D57815-91ED-43cb-92C2-25804820EDAC}">
                        <c15:formulaRef>
                          <c15:sqref>'Baltijas valstu algu salīdz.'!$N$67:$N$68</c15:sqref>
                        </c15:formulaRef>
                      </c:ext>
                    </c:extLst>
                    <c:strCache>
                      <c:ptCount val="2"/>
                      <c:pt idx="0">
                        <c:v>Latvija 2019</c:v>
                      </c:pt>
                    </c:strCache>
                  </c:strRef>
                </c:tx>
                <c:spPr>
                  <a:ln>
                    <a:solidFill>
                      <a:schemeClr val="accent2">
                        <a:lumMod val="60000"/>
                        <a:lumOff val="40000"/>
                      </a:schemeClr>
                    </a:solidFill>
                    <a:prstDash val="dashDot"/>
                  </a:ln>
                </c:spPr>
                <c:marker>
                  <c:symbol val="none"/>
                </c:marker>
                <c:cat>
                  <c:numRef>
                    <c:extLs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c:ext xmlns:c15="http://schemas.microsoft.com/office/drawing/2012/chart" uri="{02D57815-91ED-43cb-92C2-25804820EDAC}">
                        <c15:formulaRef>
                          <c15:sqref>'Baltijas valstu algu salīdz.'!$N$70:$N$80</c15:sqref>
                        </c15:formulaRef>
                      </c:ext>
                    </c:extLst>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5="http://schemas.microsoft.com/office/drawing/2012/chart">
                  <c:ext xmlns:c16="http://schemas.microsoft.com/office/drawing/2014/chart" uri="{C3380CC4-5D6E-409C-BE32-E72D297353CC}">
                    <c16:uniqueId val="{00000009-8DC2-4101-ABAD-6F7977617CDE}"/>
                  </c:ext>
                </c:extLst>
              </c15:ser>
            </c15:filteredLineSeries>
            <c15:filteredLineSeries>
              <c15:ser>
                <c:idx val="11"/>
                <c:order val="4"/>
                <c:tx>
                  <c:strRef>
                    <c:extLst xmlns:c15="http://schemas.microsoft.com/office/drawing/2012/chart">
                      <c:ext xmlns:c15="http://schemas.microsoft.com/office/drawing/2012/chart" uri="{02D57815-91ED-43cb-92C2-25804820EDAC}">
                        <c15:formulaRef>
                          <c15:sqref>'Baltijas valstu algu salīdz.'!$O$67:$O$68</c15:sqref>
                        </c15:formulaRef>
                      </c:ext>
                    </c:extLst>
                    <c:strCache>
                      <c:ptCount val="2"/>
                      <c:pt idx="0">
                        <c:v>Latvija 2020</c:v>
                      </c:pt>
                    </c:strCache>
                  </c:strRef>
                </c:tx>
                <c:spPr>
                  <a:ln>
                    <a:solidFill>
                      <a:srgbClr val="C00000"/>
                    </a:solidFill>
                    <a:prstDash val="sysDot"/>
                  </a:ln>
                </c:spPr>
                <c:marker>
                  <c:symbol val="none"/>
                </c:marker>
                <c:cat>
                  <c:numRef>
                    <c:extLst xmlns:c15="http://schemas.microsoft.com/office/drawing/2012/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c:ext xmlns:c15="http://schemas.microsoft.com/office/drawing/2012/chart" uri="{02D57815-91ED-43cb-92C2-25804820EDAC}">
                        <c15:formulaRef>
                          <c15:sqref>'Baltijas valstu algu salīdz.'!$O$70:$O$80</c15:sqref>
                        </c15:formulaRef>
                      </c:ext>
                    </c:extLst>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5="http://schemas.microsoft.com/office/drawing/2012/chart">
                  <c:ext xmlns:c16="http://schemas.microsoft.com/office/drawing/2014/chart" uri="{C3380CC4-5D6E-409C-BE32-E72D297353CC}">
                    <c16:uniqueId val="{0000000A-8DC2-4101-ABAD-6F7977617CDE}"/>
                  </c:ext>
                </c:extLst>
              </c15:ser>
            </c15:filteredLineSeries>
          </c:ext>
        </c:extLst>
      </c:lineChart>
      <c:catAx>
        <c:axId val="17770032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smtClean="0">
                    <a:effectLst/>
                  </a:rPr>
                  <a:t>Gross </a:t>
                </a:r>
                <a:r>
                  <a:rPr lang="lv-LV" sz="1000" b="0" i="0" baseline="0" dirty="0" err="1" smtClean="0">
                    <a:effectLst/>
                  </a:rPr>
                  <a:t>wage</a:t>
                </a:r>
                <a:r>
                  <a:rPr lang="en-US" sz="1000" b="0" i="0" baseline="0" dirty="0" smtClean="0">
                    <a:effectLst/>
                  </a:rPr>
                  <a:t>, </a:t>
                </a:r>
                <a:r>
                  <a:rPr lang="en-US" sz="1000" b="0" i="1" baseline="0" dirty="0" smtClean="0">
                    <a:effectLst/>
                  </a:rPr>
                  <a:t>EUR </a:t>
                </a:r>
                <a:r>
                  <a:rPr lang="lv-LV" sz="1000" b="0" i="1" baseline="0" dirty="0" smtClean="0">
                    <a:effectLst/>
                  </a:rPr>
                  <a:t>per </a:t>
                </a:r>
                <a:r>
                  <a:rPr lang="lv-LV" sz="1000" b="0" i="1" baseline="0" dirty="0" err="1" smtClean="0">
                    <a:effectLst/>
                  </a:rPr>
                  <a:t>month</a:t>
                </a:r>
                <a:endParaRPr lang="lv-LV" sz="1000" dirty="0">
                  <a:effectLst/>
                </a:endParaRP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7699928"/>
        <c:crosses val="autoZero"/>
        <c:auto val="1"/>
        <c:lblAlgn val="ctr"/>
        <c:lblOffset val="100"/>
        <c:noMultiLvlLbl val="0"/>
      </c:catAx>
      <c:valAx>
        <c:axId val="177699928"/>
        <c:scaling>
          <c:orientation val="minMax"/>
          <c:min val="0.32000000000000006"/>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177700320"/>
        <c:crosses val="autoZero"/>
        <c:crossBetween val="between"/>
      </c:valAx>
    </c:plotArea>
    <c:legend>
      <c:legendPos val="b"/>
      <c:layout>
        <c:manualLayout>
          <c:xMode val="edge"/>
          <c:yMode val="edge"/>
          <c:x val="1.7459277214561995E-2"/>
          <c:y val="0.88320455335687664"/>
          <c:w val="0.95835850026441805"/>
          <c:h val="9.117171732117024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txPr>
    <a:bodyPr/>
    <a:lstStyle/>
    <a:p>
      <a:pPr>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04D75-9BBB-4547-98B5-94A687C28BD2}"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lv-LV"/>
        </a:p>
      </dgm:t>
    </dgm:pt>
    <dgm:pt modelId="{20DC5120-2612-4F19-B9DB-FA8149C304B0}">
      <dgm:prSet phldrT="[Text]" custT="1"/>
      <dgm:spPr>
        <a:solidFill>
          <a:srgbClr val="0070C0"/>
        </a:solidFill>
        <a:ln>
          <a:solidFill>
            <a:srgbClr val="0070C0"/>
          </a:solidFill>
        </a:ln>
        <a:scene3d>
          <a:camera prst="orthographicFront"/>
          <a:lightRig rig="threePt" dir="t"/>
        </a:scene3d>
        <a:sp3d>
          <a:bevelT w="114300" prst="artDeco"/>
          <a:bevelB w="114300" prst="artDeco"/>
        </a:sp3d>
      </dgm:spPr>
      <dgm:t>
        <a:bodyPr/>
        <a:lstStyle/>
        <a:p>
          <a:r>
            <a:rPr lang="en-US" sz="1600" noProof="0" dirty="0" smtClean="0"/>
            <a:t>National Development Plan: </a:t>
          </a:r>
          <a:endParaRPr lang="lv-LV" sz="1600" noProof="0" dirty="0" smtClean="0"/>
        </a:p>
        <a:p>
          <a:r>
            <a:rPr lang="en-US" sz="1600" b="1" noProof="0" dirty="0" smtClean="0"/>
            <a:t>average annual GDP growth of at least 5%</a:t>
          </a:r>
          <a:endParaRPr lang="en-US" sz="1600" b="1" u="sng" noProof="0" dirty="0"/>
        </a:p>
      </dgm:t>
    </dgm:pt>
    <dgm:pt modelId="{43325646-B9AB-437A-8C3C-6215D731445A}" type="parTrans" cxnId="{03E205D2-392A-40FB-893E-CE1B390182F1}">
      <dgm:prSet/>
      <dgm:spPr/>
      <dgm:t>
        <a:bodyPr/>
        <a:lstStyle/>
        <a:p>
          <a:endParaRPr lang="lv-LV"/>
        </a:p>
      </dgm:t>
    </dgm:pt>
    <dgm:pt modelId="{B76C8823-65CF-44E8-A515-FDE18234295E}" type="sibTrans" cxnId="{03E205D2-392A-40FB-893E-CE1B390182F1}">
      <dgm:prSet/>
      <dgm:spPr/>
      <dgm:t>
        <a:bodyPr/>
        <a:lstStyle/>
        <a:p>
          <a:endParaRPr lang="lv-LV"/>
        </a:p>
      </dgm:t>
    </dgm:pt>
    <dgm:pt modelId="{C429870A-B527-4401-9215-DF6AB4E8189E}">
      <dgm:prSet phldrT="[Text]" custT="1"/>
      <dgm:spPr>
        <a:solidFill>
          <a:srgbClr val="0070C0"/>
        </a:solidFill>
        <a:scene3d>
          <a:camera prst="orthographicFront"/>
          <a:lightRig rig="threePt" dir="t"/>
        </a:scene3d>
        <a:sp3d>
          <a:bevelT w="114300" prst="artDeco"/>
          <a:bevelB prst="angle"/>
        </a:sp3d>
      </dgm:spPr>
      <dgm:t>
        <a:bodyPr/>
        <a:lstStyle/>
        <a:p>
          <a:endParaRPr lang="lv-LV" sz="1600" dirty="0" smtClean="0"/>
        </a:p>
        <a:p>
          <a:r>
            <a:rPr lang="lv-LV" sz="1600" dirty="0" smtClean="0"/>
            <a:t>G</a:t>
          </a:r>
          <a:r>
            <a:rPr lang="en-US" sz="1600" dirty="0" err="1" smtClean="0"/>
            <a:t>overnment</a:t>
          </a:r>
          <a:r>
            <a:rPr lang="en-US" sz="1600" dirty="0" smtClean="0"/>
            <a:t> Action Plan: </a:t>
          </a:r>
          <a:r>
            <a:rPr lang="lv-LV" sz="1600" dirty="0" smtClean="0"/>
            <a:t> </a:t>
          </a:r>
        </a:p>
        <a:p>
          <a:r>
            <a:rPr lang="lv-LV" sz="1600" b="1" u="none" dirty="0" smtClean="0"/>
            <a:t>t</a:t>
          </a:r>
          <a:r>
            <a:rPr lang="en-US" sz="1600" b="1" u="none" noProof="0" dirty="0" smtClean="0"/>
            <a:t>he efficiency of the SRS increases </a:t>
          </a:r>
          <a:r>
            <a:rPr lang="en-US" sz="1600" noProof="0" dirty="0" smtClean="0"/>
            <a:t>– costs for one collected euro in 2016 </a:t>
          </a:r>
          <a:r>
            <a:rPr lang="lv-LV" sz="1600" noProof="0" dirty="0" err="1" smtClean="0"/>
            <a:t>was</a:t>
          </a:r>
          <a:r>
            <a:rPr lang="en-US" sz="1600" noProof="0" dirty="0" smtClean="0"/>
            <a:t> 0.0157 euros, in 2018 will be  0.0130 euros</a:t>
          </a:r>
        </a:p>
      </dgm:t>
    </dgm:pt>
    <dgm:pt modelId="{A0766CA6-57BE-4605-88EB-C3D7548AF415}" type="parTrans" cxnId="{E15805F6-65F8-4886-9C48-8F56C2CB2334}">
      <dgm:prSet/>
      <dgm:spPr/>
      <dgm:t>
        <a:bodyPr/>
        <a:lstStyle/>
        <a:p>
          <a:endParaRPr lang="lv-LV"/>
        </a:p>
      </dgm:t>
    </dgm:pt>
    <dgm:pt modelId="{63C12DBF-5EA3-4A06-9ABC-58AACD26965C}" type="sibTrans" cxnId="{E15805F6-65F8-4886-9C48-8F56C2CB2334}">
      <dgm:prSet/>
      <dgm:spPr/>
      <dgm:t>
        <a:bodyPr/>
        <a:lstStyle/>
        <a:p>
          <a:endParaRPr lang="lv-LV"/>
        </a:p>
      </dgm:t>
    </dgm:pt>
    <dgm:pt modelId="{E9E094B3-A4D7-49A4-BBBA-83EE50CBE375}">
      <dgm:prSet custT="1"/>
      <dgm:spPr>
        <a:solidFill>
          <a:srgbClr val="0070C0"/>
        </a:solidFill>
        <a:scene3d>
          <a:camera prst="orthographicFront"/>
          <a:lightRig rig="threePt" dir="t"/>
        </a:scene3d>
        <a:sp3d>
          <a:bevelT w="165100" prst="coolSlant"/>
          <a:bevelB w="114300" prst="artDeco"/>
        </a:sp3d>
      </dgm:spPr>
      <dgm:t>
        <a:bodyPr/>
        <a:lstStyle/>
        <a:p>
          <a:r>
            <a:rPr lang="en-US" sz="1600" noProof="0" dirty="0" smtClean="0"/>
            <a:t>In 2015, the Gini coefficient for Latvia was 35.4, which is one of the highest in the European Union</a:t>
          </a:r>
        </a:p>
        <a:p>
          <a:r>
            <a:rPr lang="en-US" sz="1600" dirty="0" smtClean="0"/>
            <a:t>Government Action Plan: </a:t>
          </a:r>
          <a:endParaRPr lang="lv-LV" sz="1600" dirty="0" smtClean="0"/>
        </a:p>
        <a:p>
          <a:r>
            <a:rPr lang="en-US" sz="1600" b="1" dirty="0" smtClean="0"/>
            <a:t>to </a:t>
          </a:r>
          <a:r>
            <a:rPr lang="en-US" sz="1600" b="1" u="none" dirty="0" smtClean="0"/>
            <a:t>reduce income </a:t>
          </a:r>
          <a:r>
            <a:rPr lang="en-US" sz="1600" b="1" u="none" dirty="0" err="1" smtClean="0"/>
            <a:t>inequalit</a:t>
          </a:r>
          <a:r>
            <a:rPr lang="lv-LV" sz="1600" b="1" u="none" dirty="0" smtClean="0"/>
            <a:t>y</a:t>
          </a:r>
          <a:r>
            <a:rPr lang="en-US" sz="1600" b="1" u="none" dirty="0" smtClean="0"/>
            <a:t> for employees</a:t>
          </a:r>
          <a:endParaRPr lang="en-US" sz="1600" b="1" u="none" noProof="0" dirty="0"/>
        </a:p>
      </dgm:t>
    </dgm:pt>
    <dgm:pt modelId="{9C8050D3-07BE-4E24-9BF4-85CC2BB0BE17}" type="parTrans" cxnId="{141F1369-CDB7-4DC9-B849-4B8B52A981DD}">
      <dgm:prSet/>
      <dgm:spPr/>
      <dgm:t>
        <a:bodyPr/>
        <a:lstStyle/>
        <a:p>
          <a:endParaRPr lang="lv-LV"/>
        </a:p>
      </dgm:t>
    </dgm:pt>
    <dgm:pt modelId="{65EBC8F3-5D10-4D85-AD1E-691931011EE2}" type="sibTrans" cxnId="{141F1369-CDB7-4DC9-B849-4B8B52A981DD}">
      <dgm:prSet/>
      <dgm:spPr/>
      <dgm:t>
        <a:bodyPr/>
        <a:lstStyle/>
        <a:p>
          <a:endParaRPr lang="lv-LV"/>
        </a:p>
      </dgm:t>
    </dgm:pt>
    <dgm:pt modelId="{3996D078-687F-4967-8741-E0173A974652}">
      <dgm:prSet custT="1"/>
      <dgm:spPr>
        <a:solidFill>
          <a:srgbClr val="0070C0"/>
        </a:solidFill>
        <a:scene3d>
          <a:camera prst="orthographicFront"/>
          <a:lightRig rig="threePt" dir="t"/>
        </a:scene3d>
        <a:sp3d>
          <a:bevelT w="114300" prst="artDeco"/>
          <a:bevelB w="114300" prst="artDeco"/>
        </a:sp3d>
      </dgm:spPr>
      <dgm:t>
        <a:bodyPr/>
        <a:lstStyle/>
        <a:p>
          <a:r>
            <a:rPr lang="en-GB" sz="1600" noProof="0" dirty="0" smtClean="0"/>
            <a:t>Government Action Plan: </a:t>
          </a:r>
        </a:p>
        <a:p>
          <a:r>
            <a:rPr lang="en-GB" sz="1600" noProof="0" dirty="0" smtClean="0"/>
            <a:t>in 2018 the </a:t>
          </a:r>
          <a:r>
            <a:rPr lang="en-GB" sz="1600" b="1" u="none" noProof="0" dirty="0" smtClean="0"/>
            <a:t>total amount of taxes revenues approaching 30% of GDP</a:t>
          </a:r>
          <a:endParaRPr lang="en-GB" sz="1600" b="1" u="none" noProof="0" dirty="0"/>
        </a:p>
      </dgm:t>
    </dgm:pt>
    <dgm:pt modelId="{FE35EF95-C76A-4A58-9303-6DA8BC663846}" type="parTrans" cxnId="{A25F9337-451B-4E9D-9D58-0C02F512BFCC}">
      <dgm:prSet/>
      <dgm:spPr/>
      <dgm:t>
        <a:bodyPr/>
        <a:lstStyle/>
        <a:p>
          <a:endParaRPr lang="lv-LV"/>
        </a:p>
      </dgm:t>
    </dgm:pt>
    <dgm:pt modelId="{AC41AC34-3F01-4AD5-B886-9551D373EDE1}" type="sibTrans" cxnId="{A25F9337-451B-4E9D-9D58-0C02F512BFCC}">
      <dgm:prSet/>
      <dgm:spPr/>
      <dgm:t>
        <a:bodyPr/>
        <a:lstStyle/>
        <a:p>
          <a:endParaRPr lang="lv-LV"/>
        </a:p>
      </dgm:t>
    </dgm:pt>
    <dgm:pt modelId="{5814953A-4563-45DA-9E84-63504044A618}">
      <dgm:prSet custT="1"/>
      <dgm:spPr>
        <a:solidFill>
          <a:srgbClr val="0070C0"/>
        </a:solidFill>
        <a:ln>
          <a:solidFill>
            <a:schemeClr val="lt1">
              <a:hueOff val="0"/>
              <a:satOff val="0"/>
              <a:lumOff val="0"/>
            </a:schemeClr>
          </a:solidFill>
          <a:bevel/>
        </a:ln>
        <a:effectLst>
          <a:outerShdw blurRad="50800" dist="38100" dir="10800000" algn="r" rotWithShape="0">
            <a:prstClr val="black">
              <a:alpha val="40000"/>
            </a:prstClr>
          </a:outerShdw>
          <a:softEdge rad="127000"/>
        </a:effectLst>
        <a:scene3d>
          <a:camera prst="orthographicFront"/>
          <a:lightRig rig="threePt" dir="t"/>
        </a:scene3d>
        <a:sp3d>
          <a:bevelT w="114300" prst="artDeco"/>
        </a:sp3d>
      </dgm:spPr>
      <dgm:t>
        <a:bodyPr/>
        <a:lstStyle/>
        <a:p>
          <a:r>
            <a:rPr lang="en-US" sz="1600" dirty="0" smtClean="0"/>
            <a:t>Government Action Plan</a:t>
          </a:r>
          <a:r>
            <a:rPr lang="lv-LV" sz="1600" dirty="0" smtClean="0"/>
            <a:t>: </a:t>
          </a:r>
        </a:p>
        <a:p>
          <a:r>
            <a:rPr lang="lv-LV" sz="1600" b="1" u="none" dirty="0" smtClean="0"/>
            <a:t>r</a:t>
          </a:r>
          <a:r>
            <a:rPr lang="en-US" sz="1600" b="1" u="none" dirty="0" smtClean="0"/>
            <a:t>educe the size of the </a:t>
          </a:r>
          <a:r>
            <a:rPr lang="lv-LV" sz="1600" b="1" u="none" dirty="0" err="1" smtClean="0"/>
            <a:t>shadow</a:t>
          </a:r>
          <a:r>
            <a:rPr lang="en-US" sz="1600" b="1" u="none" dirty="0" smtClean="0"/>
            <a:t> economy </a:t>
          </a:r>
          <a:r>
            <a:rPr lang="en-US" sz="1600" dirty="0" smtClean="0"/>
            <a:t>: from 23.6%</a:t>
          </a:r>
          <a:r>
            <a:rPr lang="lv-LV" sz="1600" dirty="0" smtClean="0"/>
            <a:t> </a:t>
          </a:r>
          <a:r>
            <a:rPr lang="lv-LV" sz="1600" dirty="0" err="1" smtClean="0"/>
            <a:t>of</a:t>
          </a:r>
          <a:r>
            <a:rPr lang="en-US" sz="1600" dirty="0" smtClean="0"/>
            <a:t> GDP (2015) to 21% </a:t>
          </a:r>
          <a:r>
            <a:rPr lang="lv-LV" sz="1600" dirty="0" err="1" smtClean="0"/>
            <a:t>of</a:t>
          </a:r>
          <a:r>
            <a:rPr lang="en-US" sz="1600" dirty="0" smtClean="0"/>
            <a:t> GDP (2018)</a:t>
          </a:r>
          <a:endParaRPr lang="lv-LV" sz="1600" dirty="0"/>
        </a:p>
      </dgm:t>
    </dgm:pt>
    <dgm:pt modelId="{5F63806C-67B6-431C-A8F0-95BED59B3111}" type="parTrans" cxnId="{4C26BE70-F87C-4C53-AEF4-715E56F6FF01}">
      <dgm:prSet/>
      <dgm:spPr/>
      <dgm:t>
        <a:bodyPr/>
        <a:lstStyle/>
        <a:p>
          <a:endParaRPr lang="lv-LV"/>
        </a:p>
      </dgm:t>
    </dgm:pt>
    <dgm:pt modelId="{0592564B-83EC-475F-9B02-A84177E8442C}" type="sibTrans" cxnId="{4C26BE70-F87C-4C53-AEF4-715E56F6FF01}">
      <dgm:prSet/>
      <dgm:spPr/>
      <dgm:t>
        <a:bodyPr/>
        <a:lstStyle/>
        <a:p>
          <a:endParaRPr lang="lv-LV"/>
        </a:p>
      </dgm:t>
    </dgm:pt>
    <dgm:pt modelId="{1FD62847-F301-4F3B-9573-A5BA0F392D8D}" type="pres">
      <dgm:prSet presAssocID="{D5E04D75-9BBB-4547-98B5-94A687C28BD2}" presName="diagram" presStyleCnt="0">
        <dgm:presLayoutVars>
          <dgm:dir/>
          <dgm:resizeHandles val="exact"/>
        </dgm:presLayoutVars>
      </dgm:prSet>
      <dgm:spPr/>
      <dgm:t>
        <a:bodyPr/>
        <a:lstStyle/>
        <a:p>
          <a:endParaRPr lang="lv-LV"/>
        </a:p>
      </dgm:t>
    </dgm:pt>
    <dgm:pt modelId="{59F1DA28-9EA7-4D2E-A095-F5F907B16997}" type="pres">
      <dgm:prSet presAssocID="{20DC5120-2612-4F19-B9DB-FA8149C304B0}" presName="node" presStyleLbl="node1" presStyleIdx="0" presStyleCnt="5" custScaleX="117620" custScaleY="149702">
        <dgm:presLayoutVars>
          <dgm:bulletEnabled val="1"/>
        </dgm:presLayoutVars>
      </dgm:prSet>
      <dgm:spPr/>
      <dgm:t>
        <a:bodyPr/>
        <a:lstStyle/>
        <a:p>
          <a:endParaRPr lang="lv-LV"/>
        </a:p>
      </dgm:t>
    </dgm:pt>
    <dgm:pt modelId="{04820C15-17A6-4018-8030-750FCC36B295}" type="pres">
      <dgm:prSet presAssocID="{B76C8823-65CF-44E8-A515-FDE18234295E}" presName="sibTrans" presStyleCnt="0"/>
      <dgm:spPr/>
      <dgm:t>
        <a:bodyPr/>
        <a:lstStyle/>
        <a:p>
          <a:endParaRPr lang="lv-LV"/>
        </a:p>
      </dgm:t>
    </dgm:pt>
    <dgm:pt modelId="{AE2DBF37-9FDA-4237-AC74-FDCD1AE09CC9}" type="pres">
      <dgm:prSet presAssocID="{E9E094B3-A4D7-49A4-BBBA-83EE50CBE375}" presName="node" presStyleLbl="node1" presStyleIdx="1" presStyleCnt="5" custScaleX="128947" custScaleY="149702">
        <dgm:presLayoutVars>
          <dgm:bulletEnabled val="1"/>
        </dgm:presLayoutVars>
      </dgm:prSet>
      <dgm:spPr/>
      <dgm:t>
        <a:bodyPr/>
        <a:lstStyle/>
        <a:p>
          <a:endParaRPr lang="lv-LV"/>
        </a:p>
      </dgm:t>
    </dgm:pt>
    <dgm:pt modelId="{91C625A0-F725-4C01-8538-7747E785290F}" type="pres">
      <dgm:prSet presAssocID="{65EBC8F3-5D10-4D85-AD1E-691931011EE2}" presName="sibTrans" presStyleCnt="0"/>
      <dgm:spPr/>
      <dgm:t>
        <a:bodyPr/>
        <a:lstStyle/>
        <a:p>
          <a:endParaRPr lang="lv-LV"/>
        </a:p>
      </dgm:t>
    </dgm:pt>
    <dgm:pt modelId="{53427CB5-789E-42DF-AC83-9C1257E2980B}" type="pres">
      <dgm:prSet presAssocID="{3996D078-687F-4967-8741-E0173A974652}" presName="node" presStyleLbl="node1" presStyleIdx="2" presStyleCnt="5" custScaleX="116192" custScaleY="149702">
        <dgm:presLayoutVars>
          <dgm:bulletEnabled val="1"/>
        </dgm:presLayoutVars>
      </dgm:prSet>
      <dgm:spPr/>
      <dgm:t>
        <a:bodyPr/>
        <a:lstStyle/>
        <a:p>
          <a:endParaRPr lang="lv-LV"/>
        </a:p>
      </dgm:t>
    </dgm:pt>
    <dgm:pt modelId="{2C8367AF-B0A7-4EAE-A6FE-6A330117E790}" type="pres">
      <dgm:prSet presAssocID="{AC41AC34-3F01-4AD5-B886-9551D373EDE1}" presName="sibTrans" presStyleCnt="0"/>
      <dgm:spPr/>
      <dgm:t>
        <a:bodyPr/>
        <a:lstStyle/>
        <a:p>
          <a:endParaRPr lang="lv-LV"/>
        </a:p>
      </dgm:t>
    </dgm:pt>
    <dgm:pt modelId="{35E4A069-BE3B-4EC5-A8A4-DB7DFEF97CDF}" type="pres">
      <dgm:prSet presAssocID="{C429870A-B527-4401-9215-DF6AB4E8189E}" presName="node" presStyleLbl="node1" presStyleIdx="3" presStyleCnt="5" custScaleX="123378" custScaleY="134913">
        <dgm:presLayoutVars>
          <dgm:bulletEnabled val="1"/>
        </dgm:presLayoutVars>
      </dgm:prSet>
      <dgm:spPr/>
      <dgm:t>
        <a:bodyPr/>
        <a:lstStyle/>
        <a:p>
          <a:endParaRPr lang="lv-LV"/>
        </a:p>
      </dgm:t>
    </dgm:pt>
    <dgm:pt modelId="{75180F8E-3283-454E-8572-370EAFE6B4D7}" type="pres">
      <dgm:prSet presAssocID="{63C12DBF-5EA3-4A06-9ABC-58AACD26965C}" presName="sibTrans" presStyleCnt="0"/>
      <dgm:spPr/>
      <dgm:t>
        <a:bodyPr/>
        <a:lstStyle/>
        <a:p>
          <a:endParaRPr lang="lv-LV"/>
        </a:p>
      </dgm:t>
    </dgm:pt>
    <dgm:pt modelId="{D5ECAD3B-9F5E-4A47-827C-499CDD9B5D71}" type="pres">
      <dgm:prSet presAssocID="{5814953A-4563-45DA-9E84-63504044A618}" presName="node" presStyleLbl="node1" presStyleIdx="4" presStyleCnt="5" custScaleX="123214" custScaleY="134090">
        <dgm:presLayoutVars>
          <dgm:bulletEnabled val="1"/>
        </dgm:presLayoutVars>
      </dgm:prSet>
      <dgm:spPr/>
      <dgm:t>
        <a:bodyPr/>
        <a:lstStyle/>
        <a:p>
          <a:endParaRPr lang="lv-LV"/>
        </a:p>
      </dgm:t>
    </dgm:pt>
  </dgm:ptLst>
  <dgm:cxnLst>
    <dgm:cxn modelId="{56DF4F57-1AA9-450E-A306-19BA4F820C2C}" type="presOf" srcId="{20DC5120-2612-4F19-B9DB-FA8149C304B0}" destId="{59F1DA28-9EA7-4D2E-A095-F5F907B16997}" srcOrd="0" destOrd="0" presId="urn:microsoft.com/office/officeart/2005/8/layout/default"/>
    <dgm:cxn modelId="{03E205D2-392A-40FB-893E-CE1B390182F1}" srcId="{D5E04D75-9BBB-4547-98B5-94A687C28BD2}" destId="{20DC5120-2612-4F19-B9DB-FA8149C304B0}" srcOrd="0" destOrd="0" parTransId="{43325646-B9AB-437A-8C3C-6215D731445A}" sibTransId="{B76C8823-65CF-44E8-A515-FDE18234295E}"/>
    <dgm:cxn modelId="{A25F9337-451B-4E9D-9D58-0C02F512BFCC}" srcId="{D5E04D75-9BBB-4547-98B5-94A687C28BD2}" destId="{3996D078-687F-4967-8741-E0173A974652}" srcOrd="2" destOrd="0" parTransId="{FE35EF95-C76A-4A58-9303-6DA8BC663846}" sibTransId="{AC41AC34-3F01-4AD5-B886-9551D373EDE1}"/>
    <dgm:cxn modelId="{4C26BE70-F87C-4C53-AEF4-715E56F6FF01}" srcId="{D5E04D75-9BBB-4547-98B5-94A687C28BD2}" destId="{5814953A-4563-45DA-9E84-63504044A618}" srcOrd="4" destOrd="0" parTransId="{5F63806C-67B6-431C-A8F0-95BED59B3111}" sibTransId="{0592564B-83EC-475F-9B02-A84177E8442C}"/>
    <dgm:cxn modelId="{1C2DE5FF-C182-4CD2-9F4C-E6BA54B9D7C0}" type="presOf" srcId="{5814953A-4563-45DA-9E84-63504044A618}" destId="{D5ECAD3B-9F5E-4A47-827C-499CDD9B5D71}" srcOrd="0" destOrd="0" presId="urn:microsoft.com/office/officeart/2005/8/layout/default"/>
    <dgm:cxn modelId="{CBBFE353-559C-4331-8CD7-8BE1D93C8947}" type="presOf" srcId="{C429870A-B527-4401-9215-DF6AB4E8189E}" destId="{35E4A069-BE3B-4EC5-A8A4-DB7DFEF97CDF}" srcOrd="0" destOrd="0" presId="urn:microsoft.com/office/officeart/2005/8/layout/default"/>
    <dgm:cxn modelId="{850B2B5A-B061-49CB-B6EE-D58FDA686F71}" type="presOf" srcId="{3996D078-687F-4967-8741-E0173A974652}" destId="{53427CB5-789E-42DF-AC83-9C1257E2980B}" srcOrd="0" destOrd="0" presId="urn:microsoft.com/office/officeart/2005/8/layout/default"/>
    <dgm:cxn modelId="{4A082A49-0AAD-43F8-B16B-92E3366CB011}" type="presOf" srcId="{E9E094B3-A4D7-49A4-BBBA-83EE50CBE375}" destId="{AE2DBF37-9FDA-4237-AC74-FDCD1AE09CC9}" srcOrd="0" destOrd="0" presId="urn:microsoft.com/office/officeart/2005/8/layout/default"/>
    <dgm:cxn modelId="{141F1369-CDB7-4DC9-B849-4B8B52A981DD}" srcId="{D5E04D75-9BBB-4547-98B5-94A687C28BD2}" destId="{E9E094B3-A4D7-49A4-BBBA-83EE50CBE375}" srcOrd="1" destOrd="0" parTransId="{9C8050D3-07BE-4E24-9BF4-85CC2BB0BE17}" sibTransId="{65EBC8F3-5D10-4D85-AD1E-691931011EE2}"/>
    <dgm:cxn modelId="{E15805F6-65F8-4886-9C48-8F56C2CB2334}" srcId="{D5E04D75-9BBB-4547-98B5-94A687C28BD2}" destId="{C429870A-B527-4401-9215-DF6AB4E8189E}" srcOrd="3" destOrd="0" parTransId="{A0766CA6-57BE-4605-88EB-C3D7548AF415}" sibTransId="{63C12DBF-5EA3-4A06-9ABC-58AACD26965C}"/>
    <dgm:cxn modelId="{C02486BE-D7A8-4A26-B8DA-14AB3837CE6A}" type="presOf" srcId="{D5E04D75-9BBB-4547-98B5-94A687C28BD2}" destId="{1FD62847-F301-4F3B-9573-A5BA0F392D8D}" srcOrd="0" destOrd="0" presId="urn:microsoft.com/office/officeart/2005/8/layout/default"/>
    <dgm:cxn modelId="{31C2840F-2E58-4412-B3AF-5C5126405A46}" type="presParOf" srcId="{1FD62847-F301-4F3B-9573-A5BA0F392D8D}" destId="{59F1DA28-9EA7-4D2E-A095-F5F907B16997}" srcOrd="0" destOrd="0" presId="urn:microsoft.com/office/officeart/2005/8/layout/default"/>
    <dgm:cxn modelId="{16D7F52D-E2BC-4793-A0DF-D7BD8BA4C34E}" type="presParOf" srcId="{1FD62847-F301-4F3B-9573-A5BA0F392D8D}" destId="{04820C15-17A6-4018-8030-750FCC36B295}" srcOrd="1" destOrd="0" presId="urn:microsoft.com/office/officeart/2005/8/layout/default"/>
    <dgm:cxn modelId="{95A0B0E5-DEFC-4FA3-9906-F509681153EA}" type="presParOf" srcId="{1FD62847-F301-4F3B-9573-A5BA0F392D8D}" destId="{AE2DBF37-9FDA-4237-AC74-FDCD1AE09CC9}" srcOrd="2" destOrd="0" presId="urn:microsoft.com/office/officeart/2005/8/layout/default"/>
    <dgm:cxn modelId="{26BFE889-8661-431F-85BC-A79401B3EDD8}" type="presParOf" srcId="{1FD62847-F301-4F3B-9573-A5BA0F392D8D}" destId="{91C625A0-F725-4C01-8538-7747E785290F}" srcOrd="3" destOrd="0" presId="urn:microsoft.com/office/officeart/2005/8/layout/default"/>
    <dgm:cxn modelId="{7CA253C6-F124-4CAC-9A6F-BC874A111FE1}" type="presParOf" srcId="{1FD62847-F301-4F3B-9573-A5BA0F392D8D}" destId="{53427CB5-789E-42DF-AC83-9C1257E2980B}" srcOrd="4" destOrd="0" presId="urn:microsoft.com/office/officeart/2005/8/layout/default"/>
    <dgm:cxn modelId="{D984C59F-A50C-46F9-9805-DE5997F376F9}" type="presParOf" srcId="{1FD62847-F301-4F3B-9573-A5BA0F392D8D}" destId="{2C8367AF-B0A7-4EAE-A6FE-6A330117E790}" srcOrd="5" destOrd="0" presId="urn:microsoft.com/office/officeart/2005/8/layout/default"/>
    <dgm:cxn modelId="{73582751-64E7-4B80-A68B-BA6352999B6B}" type="presParOf" srcId="{1FD62847-F301-4F3B-9573-A5BA0F392D8D}" destId="{35E4A069-BE3B-4EC5-A8A4-DB7DFEF97CDF}" srcOrd="6" destOrd="0" presId="urn:microsoft.com/office/officeart/2005/8/layout/default"/>
    <dgm:cxn modelId="{F5A215FB-7C0E-4926-A043-80226D04891A}" type="presParOf" srcId="{1FD62847-F301-4F3B-9573-A5BA0F392D8D}" destId="{75180F8E-3283-454E-8572-370EAFE6B4D7}" srcOrd="7" destOrd="0" presId="urn:microsoft.com/office/officeart/2005/8/layout/default"/>
    <dgm:cxn modelId="{69C19894-D0F3-4F92-9852-48805A56D0E9}" type="presParOf" srcId="{1FD62847-F301-4F3B-9573-A5BA0F392D8D}" destId="{D5ECAD3B-9F5E-4A47-827C-499CDD9B5D71}" srcOrd="8" destOrd="0" presId="urn:microsoft.com/office/officeart/2005/8/layout/default"/>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100" b="1" noProof="0" dirty="0" smtClean="0">
              <a:solidFill>
                <a:schemeClr val="bg1"/>
              </a:solidFill>
            </a:rPr>
            <a:t>Labor Tax </a:t>
          </a:r>
          <a:r>
            <a:rPr lang="lv-LV" sz="1100" b="1" noProof="0" dirty="0" smtClean="0">
              <a:solidFill>
                <a:schemeClr val="bg1"/>
              </a:solidFill>
            </a:rPr>
            <a:t>R</a:t>
          </a:r>
          <a:r>
            <a:rPr lang="en-US" sz="1100" b="1" noProof="0" dirty="0" err="1" smtClean="0">
              <a:solidFill>
                <a:schemeClr val="bg1"/>
              </a:solidFill>
            </a:rPr>
            <a:t>eform</a:t>
          </a:r>
          <a:endParaRPr lang="en-US" sz="1100" b="1" dirty="0">
            <a:solidFill>
              <a:schemeClr val="bg1"/>
            </a:solidFill>
          </a:endParaRPr>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Corporate Income Tax </a:t>
          </a:r>
          <a:r>
            <a:rPr lang="lv-LV" sz="1100" b="1" noProof="0" dirty="0" smtClean="0">
              <a:solidFill>
                <a:schemeClr val="bg1"/>
              </a:solidFill>
            </a:rPr>
            <a:t>R</a:t>
          </a:r>
          <a:r>
            <a:rPr lang="en-US" sz="1100" b="1" noProof="0" dirty="0" err="1" smtClean="0">
              <a:solidFill>
                <a:schemeClr val="bg1"/>
              </a:solidFill>
            </a:rPr>
            <a:t>eform</a:t>
          </a:r>
          <a:endParaRPr lang="lv-LV" sz="1100" b="1" dirty="0">
            <a:solidFill>
              <a:schemeClr val="bg1"/>
            </a:solidFill>
          </a:endParaRPr>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Decre</a:t>
          </a:r>
          <a:r>
            <a:rPr lang="lv-LV" sz="1100" b="1" noProof="0" dirty="0" smtClean="0">
              <a:solidFill>
                <a:schemeClr val="bg1"/>
              </a:solidFill>
            </a:rPr>
            <a:t>a</a:t>
          </a:r>
          <a:r>
            <a:rPr lang="en-US" sz="1100" b="1" noProof="0" dirty="0" smtClean="0">
              <a:solidFill>
                <a:schemeClr val="bg1"/>
              </a:solidFill>
            </a:rPr>
            <a:t>sing Shadow Economy</a:t>
          </a:r>
          <a:endParaRPr lang="en-US" sz="1100" b="1" noProof="0" dirty="0">
            <a:solidFill>
              <a:schemeClr val="bg1"/>
            </a:solidFill>
          </a:endParaRPr>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Compensa</a:t>
          </a:r>
          <a:r>
            <a:rPr lang="lv-LV" sz="1100" b="1" noProof="0" dirty="0" smtClean="0">
              <a:solidFill>
                <a:schemeClr val="bg1"/>
              </a:solidFill>
            </a:rPr>
            <a:t>-</a:t>
          </a:r>
          <a:r>
            <a:rPr lang="en-US" sz="1100" b="1" noProof="0" dirty="0" smtClean="0">
              <a:solidFill>
                <a:schemeClr val="bg1"/>
              </a:solidFill>
            </a:rPr>
            <a:t>tory Measures</a:t>
          </a:r>
          <a:endParaRPr lang="en-US" sz="1100" b="1" noProof="0" dirty="0">
            <a:solidFill>
              <a:schemeClr val="bg1"/>
            </a:solidFill>
          </a:endParaRPr>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100" b="1" noProof="0" dirty="0" smtClean="0">
              <a:solidFill>
                <a:schemeClr val="tx1"/>
              </a:solidFill>
            </a:rPr>
            <a:t>Improving Tax </a:t>
          </a:r>
          <a:r>
            <a:rPr lang="en-US" sz="1100" b="1" noProof="0" dirty="0" err="1" smtClean="0">
              <a:solidFill>
                <a:schemeClr val="tx1"/>
              </a:solidFill>
            </a:rPr>
            <a:t>Administra</a:t>
          </a:r>
          <a:r>
            <a:rPr lang="lv-LV" sz="1100" b="1" noProof="0" dirty="0" smtClean="0">
              <a:solidFill>
                <a:schemeClr val="tx1"/>
              </a:solidFill>
            </a:rPr>
            <a:t>-</a:t>
          </a:r>
          <a:r>
            <a:rPr lang="en-US" sz="1100" b="1" noProof="0" dirty="0" err="1" smtClean="0">
              <a:solidFill>
                <a:schemeClr val="tx1"/>
              </a:solidFill>
            </a:rPr>
            <a:t>tion</a:t>
          </a:r>
          <a:endParaRPr lang="en-US" sz="1100" b="1" noProof="0" dirty="0">
            <a:solidFill>
              <a:schemeClr val="tx1"/>
            </a:solidFill>
          </a:endParaRPr>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1300" b="1" dirty="0" err="1" smtClean="0">
              <a:solidFill>
                <a:srgbClr val="FF0000"/>
              </a:solidFill>
            </a:rPr>
            <a:t>Tax</a:t>
          </a:r>
          <a:r>
            <a:rPr lang="lv-LV" sz="1300" b="1" dirty="0" smtClean="0">
              <a:solidFill>
                <a:srgbClr val="FF0000"/>
              </a:solidFill>
            </a:rPr>
            <a:t> </a:t>
          </a:r>
        </a:p>
        <a:p>
          <a:r>
            <a:rPr lang="lv-LV" sz="1300" b="1" dirty="0" err="1" smtClean="0">
              <a:solidFill>
                <a:srgbClr val="FF0000"/>
              </a:solidFill>
            </a:rPr>
            <a:t>Reform</a:t>
          </a:r>
          <a:endParaRPr lang="en-US" sz="1300" b="1"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99899" custRadScaleInc="-2633">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47902" custScaleY="146025"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600" b="1" noProof="0" dirty="0" smtClean="0"/>
            <a:t>Labor Tax</a:t>
          </a:r>
          <a:r>
            <a:rPr lang="lv-LV" sz="1600" b="1" noProof="0" dirty="0" smtClean="0"/>
            <a:t> R</a:t>
          </a:r>
          <a:r>
            <a:rPr lang="en-US" sz="1600" b="1" noProof="0" dirty="0" err="1" smtClean="0"/>
            <a:t>eform</a:t>
          </a:r>
          <a:r>
            <a:rPr lang="en-US" sz="1600" b="1" noProof="0" dirty="0" smtClean="0"/>
            <a:t> </a:t>
          </a:r>
          <a:endParaRPr lang="lv-LV" sz="1600" b="1" noProof="0" dirty="0" smtClean="0"/>
        </a:p>
        <a:p>
          <a:r>
            <a:rPr lang="lv-LV" sz="1400" b="0" noProof="0" dirty="0" smtClean="0"/>
            <a:t>(PIT, SSC, </a:t>
          </a:r>
          <a:r>
            <a:rPr lang="lv-LV" sz="1400" b="0" noProof="0" dirty="0" err="1" smtClean="0"/>
            <a:t>solidarity</a:t>
          </a:r>
          <a:r>
            <a:rPr lang="lv-LV" sz="1400" b="0" noProof="0" dirty="0" smtClean="0"/>
            <a:t> </a:t>
          </a:r>
          <a:r>
            <a:rPr lang="lv-LV" sz="1400" b="0" noProof="0" dirty="0" err="1" smtClean="0"/>
            <a:t>tax</a:t>
          </a:r>
          <a:r>
            <a:rPr lang="lv-LV" sz="1400" b="0" noProof="0" dirty="0" smtClean="0"/>
            <a:t>)</a:t>
          </a:r>
          <a:endParaRPr lang="en-US" sz="1400" b="1" dirty="0"/>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600" b="1" noProof="0" dirty="0" smtClean="0"/>
            <a:t>Corporate Income Tax </a:t>
          </a:r>
          <a:r>
            <a:rPr lang="lv-LV" sz="1600" b="1" noProof="0" dirty="0" smtClean="0"/>
            <a:t>R</a:t>
          </a:r>
          <a:r>
            <a:rPr lang="en-US" sz="1600" b="1" noProof="0" dirty="0" err="1" smtClean="0"/>
            <a:t>eform</a:t>
          </a:r>
          <a:endParaRPr lang="lv-LV" sz="1600" b="1" dirty="0"/>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600" b="1" noProof="0" dirty="0" err="1" smtClean="0"/>
            <a:t>Decre</a:t>
          </a:r>
          <a:r>
            <a:rPr lang="lv-LV" sz="1600" b="1" noProof="0" dirty="0" smtClean="0"/>
            <a:t>a</a:t>
          </a:r>
          <a:r>
            <a:rPr lang="en-US" sz="1600" b="1" noProof="0" dirty="0" smtClean="0"/>
            <a:t>sing Shadow Economy</a:t>
          </a:r>
          <a:endParaRPr lang="en-US" sz="1600" b="1" noProof="0" dirty="0"/>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600" b="1" noProof="0" dirty="0" smtClean="0"/>
            <a:t>Compensatory Measures</a:t>
          </a:r>
          <a:endParaRPr lang="en-US" sz="1600" b="1" noProof="0" dirty="0"/>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600" b="1" noProof="0" dirty="0" smtClean="0"/>
            <a:t>Improving Tax Administration</a:t>
          </a:r>
          <a:endParaRPr lang="en-US" sz="1600" b="1" noProof="0" dirty="0"/>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4400" dirty="0" err="1" smtClean="0">
              <a:solidFill>
                <a:srgbClr val="FF0000"/>
              </a:solidFill>
            </a:rPr>
            <a:t>Tax</a:t>
          </a:r>
          <a:r>
            <a:rPr lang="lv-LV" sz="4400" dirty="0" smtClean="0">
              <a:solidFill>
                <a:srgbClr val="FF0000"/>
              </a:solidFill>
            </a:rPr>
            <a:t> </a:t>
          </a:r>
          <a:r>
            <a:rPr lang="lv-LV" sz="4400" dirty="0" err="1" smtClean="0">
              <a:solidFill>
                <a:srgbClr val="FF0000"/>
              </a:solidFill>
            </a:rPr>
            <a:t>Reform</a:t>
          </a:r>
          <a:endParaRPr lang="en-US" sz="4400"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101466" custRadScaleInc="-1708">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54846" custScaleY="150176"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100" b="1" noProof="0" dirty="0" smtClean="0"/>
            <a:t>Labor Tax </a:t>
          </a:r>
          <a:r>
            <a:rPr lang="lv-LV" sz="1100" b="1" noProof="0" dirty="0" smtClean="0"/>
            <a:t>R</a:t>
          </a:r>
          <a:r>
            <a:rPr lang="en-US" sz="1100" b="1" noProof="0" dirty="0" err="1" smtClean="0"/>
            <a:t>eform</a:t>
          </a:r>
          <a:endParaRPr lang="lv-LV" sz="1100" b="1" noProof="0" dirty="0" smtClean="0"/>
        </a:p>
        <a:p>
          <a:r>
            <a:rPr lang="lv-LV" sz="1000" b="0" noProof="0" dirty="0" smtClean="0"/>
            <a:t>(PIT, SSC, </a:t>
          </a:r>
          <a:r>
            <a:rPr lang="lv-LV" sz="1000" b="0" noProof="0" dirty="0" err="1" smtClean="0"/>
            <a:t>solidarity</a:t>
          </a:r>
          <a:r>
            <a:rPr lang="lv-LV" sz="1000" b="0" noProof="0" dirty="0" smtClean="0"/>
            <a:t> </a:t>
          </a:r>
          <a:r>
            <a:rPr lang="lv-LV" sz="1000" b="0" noProof="0" dirty="0" err="1" smtClean="0"/>
            <a:t>tax</a:t>
          </a:r>
          <a:r>
            <a:rPr lang="lv-LV" sz="1000" b="0" noProof="0" dirty="0" smtClean="0"/>
            <a:t>)</a:t>
          </a:r>
          <a:endParaRPr lang="en-US" sz="1000" b="1" dirty="0"/>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Corporate Income Tax </a:t>
          </a:r>
          <a:r>
            <a:rPr lang="lv-LV" sz="1100" b="1" noProof="0" dirty="0" smtClean="0">
              <a:solidFill>
                <a:schemeClr val="bg1"/>
              </a:solidFill>
            </a:rPr>
            <a:t>R</a:t>
          </a:r>
          <a:r>
            <a:rPr lang="en-US" sz="1100" b="1" noProof="0" dirty="0" err="1" smtClean="0">
              <a:solidFill>
                <a:schemeClr val="bg1"/>
              </a:solidFill>
            </a:rPr>
            <a:t>eform</a:t>
          </a:r>
          <a:endParaRPr lang="lv-LV" sz="1100" b="1" dirty="0">
            <a:solidFill>
              <a:schemeClr val="bg1"/>
            </a:solidFill>
          </a:endParaRPr>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Decre</a:t>
          </a:r>
          <a:r>
            <a:rPr lang="lv-LV" sz="1100" b="1" noProof="0" dirty="0" smtClean="0">
              <a:solidFill>
                <a:schemeClr val="bg1"/>
              </a:solidFill>
            </a:rPr>
            <a:t>a</a:t>
          </a:r>
          <a:r>
            <a:rPr lang="en-US" sz="1100" b="1" noProof="0" dirty="0" smtClean="0">
              <a:solidFill>
                <a:schemeClr val="bg1"/>
              </a:solidFill>
            </a:rPr>
            <a:t>sing Shadow Economy</a:t>
          </a:r>
          <a:endParaRPr lang="en-US" sz="1100" b="1" noProof="0" dirty="0">
            <a:solidFill>
              <a:schemeClr val="bg1"/>
            </a:solidFill>
          </a:endParaRPr>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Compensa</a:t>
          </a:r>
          <a:r>
            <a:rPr lang="lv-LV" sz="1100" b="1" noProof="0" dirty="0" smtClean="0">
              <a:solidFill>
                <a:schemeClr val="bg1"/>
              </a:solidFill>
            </a:rPr>
            <a:t>-</a:t>
          </a:r>
          <a:r>
            <a:rPr lang="en-US" sz="1100" b="1" noProof="0" dirty="0" smtClean="0">
              <a:solidFill>
                <a:schemeClr val="bg1"/>
              </a:solidFill>
            </a:rPr>
            <a:t>tory Measures</a:t>
          </a:r>
          <a:endParaRPr lang="en-US" sz="1100" b="1" noProof="0" dirty="0">
            <a:solidFill>
              <a:schemeClr val="bg1"/>
            </a:solidFill>
          </a:endParaRPr>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Improving Tax </a:t>
          </a:r>
          <a:r>
            <a:rPr lang="en-US" sz="1100" b="1" noProof="0" dirty="0" err="1" smtClean="0">
              <a:solidFill>
                <a:schemeClr val="bg1"/>
              </a:solidFill>
            </a:rPr>
            <a:t>Administra</a:t>
          </a:r>
          <a:r>
            <a:rPr lang="lv-LV" sz="1100" b="1" noProof="0" dirty="0" smtClean="0">
              <a:solidFill>
                <a:schemeClr val="bg1"/>
              </a:solidFill>
            </a:rPr>
            <a:t>-</a:t>
          </a:r>
          <a:r>
            <a:rPr lang="en-US" sz="1100" b="1" noProof="0" dirty="0" err="1" smtClean="0">
              <a:solidFill>
                <a:schemeClr val="bg1"/>
              </a:solidFill>
            </a:rPr>
            <a:t>tion</a:t>
          </a:r>
          <a:endParaRPr lang="en-US" sz="1100" b="1" noProof="0" dirty="0">
            <a:solidFill>
              <a:schemeClr val="bg1"/>
            </a:solidFill>
          </a:endParaRPr>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1300" b="1" dirty="0" err="1" smtClean="0">
              <a:solidFill>
                <a:srgbClr val="FF0000"/>
              </a:solidFill>
            </a:rPr>
            <a:t>Tax</a:t>
          </a:r>
          <a:r>
            <a:rPr lang="lv-LV" sz="1300" b="1" dirty="0" smtClean="0">
              <a:solidFill>
                <a:srgbClr val="FF0000"/>
              </a:solidFill>
            </a:rPr>
            <a:t> </a:t>
          </a:r>
        </a:p>
        <a:p>
          <a:r>
            <a:rPr lang="lv-LV" sz="1300" b="1" dirty="0" err="1" smtClean="0">
              <a:solidFill>
                <a:srgbClr val="FF0000"/>
              </a:solidFill>
            </a:rPr>
            <a:t>Reform</a:t>
          </a:r>
          <a:endParaRPr lang="en-US" sz="1300" b="1"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99899" custRadScaleInc="-2633">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47902" custScaleY="146025"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100" b="1" noProof="0" dirty="0" smtClean="0">
              <a:solidFill>
                <a:schemeClr val="bg1"/>
              </a:solidFill>
            </a:rPr>
            <a:t>Labor Tax </a:t>
          </a:r>
          <a:r>
            <a:rPr lang="lv-LV" sz="1100" b="1" noProof="0" dirty="0" smtClean="0">
              <a:solidFill>
                <a:schemeClr val="bg1"/>
              </a:solidFill>
            </a:rPr>
            <a:t>R</a:t>
          </a:r>
          <a:r>
            <a:rPr lang="en-US" sz="1100" b="1" noProof="0" dirty="0" err="1" smtClean="0">
              <a:solidFill>
                <a:schemeClr val="bg1"/>
              </a:solidFill>
            </a:rPr>
            <a:t>eform</a:t>
          </a:r>
          <a:endParaRPr lang="en-US" sz="1100" b="1" dirty="0">
            <a:solidFill>
              <a:schemeClr val="bg1"/>
            </a:solidFill>
          </a:endParaRPr>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100" b="1" noProof="0" dirty="0" smtClean="0">
              <a:solidFill>
                <a:schemeClr val="tx1"/>
              </a:solidFill>
            </a:rPr>
            <a:t>Corporate Income Tax </a:t>
          </a:r>
          <a:r>
            <a:rPr lang="lv-LV" sz="1100" b="1" noProof="0" dirty="0" smtClean="0">
              <a:solidFill>
                <a:schemeClr val="tx1"/>
              </a:solidFill>
            </a:rPr>
            <a:t>R</a:t>
          </a:r>
          <a:r>
            <a:rPr lang="en-US" sz="1100" b="1" noProof="0" dirty="0" err="1" smtClean="0">
              <a:solidFill>
                <a:schemeClr val="tx1"/>
              </a:solidFill>
            </a:rPr>
            <a:t>eform</a:t>
          </a:r>
          <a:endParaRPr lang="lv-LV" sz="1100" b="1" dirty="0">
            <a:solidFill>
              <a:schemeClr val="tx1"/>
            </a:solidFill>
          </a:endParaRPr>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Decre</a:t>
          </a:r>
          <a:r>
            <a:rPr lang="lv-LV" sz="1100" b="1" noProof="0" dirty="0" smtClean="0">
              <a:solidFill>
                <a:schemeClr val="bg1"/>
              </a:solidFill>
            </a:rPr>
            <a:t>a</a:t>
          </a:r>
          <a:r>
            <a:rPr lang="en-US" sz="1100" b="1" noProof="0" dirty="0" smtClean="0">
              <a:solidFill>
                <a:schemeClr val="bg1"/>
              </a:solidFill>
            </a:rPr>
            <a:t>sing Shadow Economy</a:t>
          </a:r>
          <a:endParaRPr lang="en-US" sz="1100" b="1" noProof="0" dirty="0">
            <a:solidFill>
              <a:schemeClr val="bg1"/>
            </a:solidFill>
          </a:endParaRPr>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Compensa</a:t>
          </a:r>
          <a:r>
            <a:rPr lang="lv-LV" sz="1100" b="1" noProof="0" dirty="0" smtClean="0">
              <a:solidFill>
                <a:schemeClr val="bg1"/>
              </a:solidFill>
            </a:rPr>
            <a:t>-</a:t>
          </a:r>
          <a:r>
            <a:rPr lang="en-US" sz="1100" b="1" noProof="0" dirty="0" smtClean="0">
              <a:solidFill>
                <a:schemeClr val="bg1"/>
              </a:solidFill>
            </a:rPr>
            <a:t>tory Measures</a:t>
          </a:r>
          <a:endParaRPr lang="en-US" sz="1100" b="1" noProof="0" dirty="0">
            <a:solidFill>
              <a:schemeClr val="bg1"/>
            </a:solidFill>
          </a:endParaRPr>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Improving Tax </a:t>
          </a:r>
          <a:r>
            <a:rPr lang="en-US" sz="1100" b="1" noProof="0" dirty="0" err="1" smtClean="0">
              <a:solidFill>
                <a:schemeClr val="bg1"/>
              </a:solidFill>
            </a:rPr>
            <a:t>Administra</a:t>
          </a:r>
          <a:r>
            <a:rPr lang="lv-LV" sz="1100" b="1" noProof="0" dirty="0" smtClean="0">
              <a:solidFill>
                <a:schemeClr val="bg1"/>
              </a:solidFill>
            </a:rPr>
            <a:t>-</a:t>
          </a:r>
          <a:r>
            <a:rPr lang="en-US" sz="1100" b="1" noProof="0" dirty="0" err="1" smtClean="0">
              <a:solidFill>
                <a:schemeClr val="bg1"/>
              </a:solidFill>
            </a:rPr>
            <a:t>tion</a:t>
          </a:r>
          <a:endParaRPr lang="en-US" sz="1100" b="1" noProof="0" dirty="0">
            <a:solidFill>
              <a:schemeClr val="bg1"/>
            </a:solidFill>
          </a:endParaRPr>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1300" b="1" dirty="0" err="1" smtClean="0">
              <a:solidFill>
                <a:srgbClr val="FF0000"/>
              </a:solidFill>
            </a:rPr>
            <a:t>Tax</a:t>
          </a:r>
          <a:r>
            <a:rPr lang="lv-LV" sz="1300" b="1" dirty="0" smtClean="0">
              <a:solidFill>
                <a:srgbClr val="FF0000"/>
              </a:solidFill>
            </a:rPr>
            <a:t> </a:t>
          </a:r>
        </a:p>
        <a:p>
          <a:r>
            <a:rPr lang="lv-LV" sz="1300" b="1" dirty="0" err="1" smtClean="0">
              <a:solidFill>
                <a:srgbClr val="FF0000"/>
              </a:solidFill>
            </a:rPr>
            <a:t>Reform</a:t>
          </a:r>
          <a:endParaRPr lang="en-US" sz="1300" b="1"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99899" custRadScaleInc="-2633">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47902" custScaleY="146025"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100" b="1" noProof="0" dirty="0" smtClean="0">
              <a:solidFill>
                <a:schemeClr val="bg1"/>
              </a:solidFill>
            </a:rPr>
            <a:t>Labor Tax </a:t>
          </a:r>
          <a:r>
            <a:rPr lang="lv-LV" sz="1100" b="1" noProof="0" dirty="0" smtClean="0">
              <a:solidFill>
                <a:schemeClr val="bg1"/>
              </a:solidFill>
            </a:rPr>
            <a:t>R</a:t>
          </a:r>
          <a:r>
            <a:rPr lang="en-US" sz="1100" b="1" noProof="0" dirty="0" err="1" smtClean="0">
              <a:solidFill>
                <a:schemeClr val="bg1"/>
              </a:solidFill>
            </a:rPr>
            <a:t>eform</a:t>
          </a:r>
          <a:endParaRPr lang="en-US" sz="1100" b="1" dirty="0">
            <a:solidFill>
              <a:schemeClr val="bg1"/>
            </a:solidFill>
          </a:endParaRPr>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Corporate Income Tax </a:t>
          </a:r>
          <a:r>
            <a:rPr lang="lv-LV" sz="1100" b="1" noProof="0" dirty="0" smtClean="0">
              <a:solidFill>
                <a:schemeClr val="bg1"/>
              </a:solidFill>
            </a:rPr>
            <a:t>R</a:t>
          </a:r>
          <a:r>
            <a:rPr lang="en-US" sz="1100" b="1" noProof="0" dirty="0" err="1" smtClean="0">
              <a:solidFill>
                <a:schemeClr val="bg1"/>
              </a:solidFill>
            </a:rPr>
            <a:t>eform</a:t>
          </a:r>
          <a:endParaRPr lang="lv-LV" sz="1100" b="1" dirty="0">
            <a:solidFill>
              <a:schemeClr val="bg1"/>
            </a:solidFill>
          </a:endParaRPr>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Decre</a:t>
          </a:r>
          <a:r>
            <a:rPr lang="lv-LV" sz="1100" b="1" noProof="0" dirty="0" smtClean="0">
              <a:solidFill>
                <a:schemeClr val="bg1"/>
              </a:solidFill>
            </a:rPr>
            <a:t>a</a:t>
          </a:r>
          <a:r>
            <a:rPr lang="en-US" sz="1100" b="1" noProof="0" dirty="0" smtClean="0">
              <a:solidFill>
                <a:schemeClr val="bg1"/>
              </a:solidFill>
            </a:rPr>
            <a:t>sing Shadow Economy</a:t>
          </a:r>
          <a:endParaRPr lang="en-US" sz="1100" b="1" noProof="0" dirty="0">
            <a:solidFill>
              <a:schemeClr val="bg1"/>
            </a:solidFill>
          </a:endParaRPr>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tx1"/>
              </a:solidFill>
            </a:rPr>
            <a:t>Compensa</a:t>
          </a:r>
          <a:r>
            <a:rPr lang="lv-LV" sz="1100" b="1" noProof="0" dirty="0" smtClean="0">
              <a:solidFill>
                <a:schemeClr val="tx1"/>
              </a:solidFill>
            </a:rPr>
            <a:t>-</a:t>
          </a:r>
          <a:r>
            <a:rPr lang="en-US" sz="1100" b="1" noProof="0" dirty="0" smtClean="0">
              <a:solidFill>
                <a:schemeClr val="tx1"/>
              </a:solidFill>
            </a:rPr>
            <a:t>tory Measures</a:t>
          </a:r>
          <a:endParaRPr lang="en-US" sz="1100" b="1" noProof="0" dirty="0">
            <a:solidFill>
              <a:schemeClr val="tx1"/>
            </a:solidFill>
          </a:endParaRPr>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Improving Tax </a:t>
          </a:r>
          <a:r>
            <a:rPr lang="en-US" sz="1100" b="1" noProof="0" dirty="0" err="1" smtClean="0">
              <a:solidFill>
                <a:schemeClr val="bg1"/>
              </a:solidFill>
            </a:rPr>
            <a:t>Administra</a:t>
          </a:r>
          <a:r>
            <a:rPr lang="lv-LV" sz="1100" b="1" noProof="0" dirty="0" smtClean="0">
              <a:solidFill>
                <a:schemeClr val="bg1"/>
              </a:solidFill>
            </a:rPr>
            <a:t>-</a:t>
          </a:r>
          <a:r>
            <a:rPr lang="en-US" sz="1100" b="1" noProof="0" dirty="0" err="1" smtClean="0">
              <a:solidFill>
                <a:schemeClr val="bg1"/>
              </a:solidFill>
            </a:rPr>
            <a:t>tion</a:t>
          </a:r>
          <a:endParaRPr lang="en-US" sz="1100" b="1" noProof="0" dirty="0">
            <a:solidFill>
              <a:schemeClr val="bg1"/>
            </a:solidFill>
          </a:endParaRPr>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1300" b="1" dirty="0" err="1" smtClean="0">
              <a:solidFill>
                <a:srgbClr val="FF0000"/>
              </a:solidFill>
            </a:rPr>
            <a:t>Tax</a:t>
          </a:r>
          <a:r>
            <a:rPr lang="lv-LV" sz="1300" b="1" dirty="0" smtClean="0">
              <a:solidFill>
                <a:srgbClr val="FF0000"/>
              </a:solidFill>
            </a:rPr>
            <a:t> </a:t>
          </a:r>
        </a:p>
        <a:p>
          <a:r>
            <a:rPr lang="lv-LV" sz="1300" b="1" dirty="0" err="1" smtClean="0">
              <a:solidFill>
                <a:srgbClr val="FF0000"/>
              </a:solidFill>
            </a:rPr>
            <a:t>Reform</a:t>
          </a:r>
          <a:endParaRPr lang="en-US" sz="1300" b="1"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99899" custRadScaleInc="-2633">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47902" custScaleY="146025"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BB6F2B-6584-47A4-88FC-4260117E1C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E8F1F87-AE38-4BB0-BFE8-66D4093B915E}">
      <dgm:prSet phldrT="[Text]"/>
      <dgm:spPr>
        <a:solidFill>
          <a:srgbClr val="0070C0"/>
        </a:solidFill>
        <a:scene3d>
          <a:camera prst="orthographicFront"/>
          <a:lightRig rig="threePt" dir="t"/>
        </a:scene3d>
        <a:sp3d>
          <a:bevelT/>
          <a:bevelB w="114300" prst="artDeco"/>
        </a:sp3d>
      </dgm:spPr>
      <dgm:t>
        <a:bodyPr/>
        <a:lstStyle/>
        <a:p>
          <a:r>
            <a:rPr lang="en-US" b="1" dirty="0" smtClean="0"/>
            <a:t>Increasing </a:t>
          </a:r>
          <a:r>
            <a:rPr lang="lv-LV" b="1" dirty="0" smtClean="0"/>
            <a:t>PIT </a:t>
          </a:r>
          <a:r>
            <a:rPr lang="lv-LV" b="1" dirty="0" err="1" smtClean="0"/>
            <a:t>rate</a:t>
          </a:r>
          <a:r>
            <a:rPr lang="lv-LV" b="1" dirty="0" smtClean="0"/>
            <a:t> </a:t>
          </a:r>
          <a:r>
            <a:rPr lang="en-US" b="1" dirty="0" smtClean="0"/>
            <a:t>from capital (10/15% =&gt; 20%)</a:t>
          </a:r>
          <a:endParaRPr lang="en-US" b="1" dirty="0"/>
        </a:p>
      </dgm:t>
    </dgm:pt>
    <dgm:pt modelId="{3C856B17-EF08-4271-9B49-92650DFB95F1}" type="parTrans" cxnId="{9A73D9E1-EAEC-48DE-A2E3-F8E024268C1A}">
      <dgm:prSet/>
      <dgm:spPr/>
      <dgm:t>
        <a:bodyPr/>
        <a:lstStyle/>
        <a:p>
          <a:endParaRPr lang="en-US"/>
        </a:p>
      </dgm:t>
    </dgm:pt>
    <dgm:pt modelId="{830D28D5-7DF0-4DBC-A57B-2CF4F107D0F6}" type="sibTrans" cxnId="{9A73D9E1-EAEC-48DE-A2E3-F8E024268C1A}">
      <dgm:prSet/>
      <dgm:spPr/>
      <dgm:t>
        <a:bodyPr/>
        <a:lstStyle/>
        <a:p>
          <a:endParaRPr lang="en-US"/>
        </a:p>
      </dgm:t>
    </dgm:pt>
    <dgm:pt modelId="{3C2935F6-634D-434C-9CD7-F301D334B912}">
      <dgm:prSet phldrT="[Text]"/>
      <dgm:spPr>
        <a:solidFill>
          <a:srgbClr val="0070C0"/>
        </a:solidFill>
        <a:scene3d>
          <a:camera prst="orthographicFront"/>
          <a:lightRig rig="threePt" dir="t"/>
        </a:scene3d>
        <a:sp3d>
          <a:bevelT w="114300" prst="artDeco"/>
          <a:bevelB w="114300" prst="artDeco"/>
        </a:sp3d>
      </dgm:spPr>
      <dgm:t>
        <a:bodyPr/>
        <a:lstStyle/>
        <a:p>
          <a:r>
            <a:rPr lang="en-GB" b="1" noProof="0" dirty="0" smtClean="0"/>
            <a:t>Increasing excise duties rates</a:t>
          </a:r>
          <a:endParaRPr lang="en-GB" b="1" noProof="0" dirty="0"/>
        </a:p>
      </dgm:t>
    </dgm:pt>
    <dgm:pt modelId="{84904F02-F4F3-4E26-9C48-65EF5A57DCBD}" type="parTrans" cxnId="{0B03393E-EFCB-430D-93C8-4034AC0C8F92}">
      <dgm:prSet/>
      <dgm:spPr/>
      <dgm:t>
        <a:bodyPr/>
        <a:lstStyle/>
        <a:p>
          <a:endParaRPr lang="en-US"/>
        </a:p>
      </dgm:t>
    </dgm:pt>
    <dgm:pt modelId="{036B06BD-45C3-4A94-AEAD-7D63CF884BB9}" type="sibTrans" cxnId="{0B03393E-EFCB-430D-93C8-4034AC0C8F92}">
      <dgm:prSet/>
      <dgm:spPr/>
      <dgm:t>
        <a:bodyPr/>
        <a:lstStyle/>
        <a:p>
          <a:endParaRPr lang="en-US"/>
        </a:p>
      </dgm:t>
    </dgm:pt>
    <dgm:pt modelId="{D6337CF7-AEAD-4EC6-B1A8-5034909BCAD4}">
      <dgm:prSet phldrT="[Text]"/>
      <dgm:spPr>
        <a:solidFill>
          <a:srgbClr val="0070C0"/>
        </a:solidFill>
        <a:scene3d>
          <a:camera prst="orthographicFront"/>
          <a:lightRig rig="threePt" dir="t"/>
        </a:scene3d>
        <a:sp3d>
          <a:bevelT w="114300" prst="artDeco"/>
          <a:bevelB w="114300" prst="artDeco"/>
        </a:sp3d>
      </dgm:spPr>
      <dgm:t>
        <a:bodyPr/>
        <a:lstStyle/>
        <a:p>
          <a:r>
            <a:rPr lang="en-US" b="1" noProof="0" dirty="0" smtClean="0"/>
            <a:t>Increasing gambling tax rates (30% for gaming machines and tables; PIT for wins over EUR 3</a:t>
          </a:r>
          <a:r>
            <a:rPr lang="lv-LV" b="1" noProof="0" dirty="0" smtClean="0"/>
            <a:t>,</a:t>
          </a:r>
          <a:r>
            <a:rPr lang="en-US" b="1" noProof="0" dirty="0" smtClean="0"/>
            <a:t>000)</a:t>
          </a:r>
          <a:endParaRPr lang="en-US" b="1" noProof="0" dirty="0"/>
        </a:p>
      </dgm:t>
    </dgm:pt>
    <dgm:pt modelId="{5AB6FA11-7EEE-4418-89D5-CEDCDF0F8F00}" type="parTrans" cxnId="{173A586F-3CCC-4986-A2E4-77E988BF655F}">
      <dgm:prSet/>
      <dgm:spPr/>
      <dgm:t>
        <a:bodyPr/>
        <a:lstStyle/>
        <a:p>
          <a:endParaRPr lang="en-US"/>
        </a:p>
      </dgm:t>
    </dgm:pt>
    <dgm:pt modelId="{7B264F5D-58B2-4128-BF7C-136235F7B93F}" type="sibTrans" cxnId="{173A586F-3CCC-4986-A2E4-77E988BF655F}">
      <dgm:prSet/>
      <dgm:spPr/>
      <dgm:t>
        <a:bodyPr/>
        <a:lstStyle/>
        <a:p>
          <a:endParaRPr lang="en-US"/>
        </a:p>
      </dgm:t>
    </dgm:pt>
    <dgm:pt modelId="{263D4C41-9F6C-4C36-828E-8827669F01E8}">
      <dgm:prSet phldrT="[Text]"/>
      <dgm:spPr>
        <a:solidFill>
          <a:srgbClr val="0070C0"/>
        </a:solidFill>
        <a:scene3d>
          <a:camera prst="orthographicFront"/>
          <a:lightRig rig="threePt" dir="t"/>
        </a:scene3d>
        <a:sp3d>
          <a:bevelT w="114300" prst="artDeco"/>
          <a:bevelB w="114300" prst="artDeco"/>
        </a:sp3d>
      </dgm:spPr>
      <dgm:t>
        <a:bodyPr/>
        <a:lstStyle/>
        <a:p>
          <a:r>
            <a:rPr lang="en-US" b="1" noProof="0" dirty="0" smtClean="0"/>
            <a:t>Restriction of MET activity (turnover </a:t>
          </a:r>
          <a:r>
            <a:rPr lang="lv-LV" b="1" noProof="0" dirty="0" smtClean="0"/>
            <a:t>EUR </a:t>
          </a:r>
          <a:r>
            <a:rPr lang="en-US" b="1" noProof="0" dirty="0" smtClean="0"/>
            <a:t>100,000 =&gt; </a:t>
          </a:r>
          <a:endParaRPr lang="lv-LV" b="1" noProof="0" dirty="0" smtClean="0"/>
        </a:p>
        <a:p>
          <a:r>
            <a:rPr lang="lv-LV" b="1" noProof="0" dirty="0" smtClean="0"/>
            <a:t>EUR </a:t>
          </a:r>
          <a:r>
            <a:rPr lang="en-US" b="1" noProof="0" dirty="0" smtClean="0"/>
            <a:t>40,000)</a:t>
          </a:r>
          <a:endParaRPr lang="en-US" b="1" noProof="0" dirty="0"/>
        </a:p>
      </dgm:t>
    </dgm:pt>
    <dgm:pt modelId="{689E0E81-7B04-4ED9-AA81-ED4FFB6A9D5A}" type="parTrans" cxnId="{0F260F07-153C-41E5-82EA-6725452373D7}">
      <dgm:prSet/>
      <dgm:spPr/>
      <dgm:t>
        <a:bodyPr/>
        <a:lstStyle/>
        <a:p>
          <a:endParaRPr lang="en-US"/>
        </a:p>
      </dgm:t>
    </dgm:pt>
    <dgm:pt modelId="{E4AD859B-E5CA-4D65-8C0E-88A8A3291517}" type="sibTrans" cxnId="{0F260F07-153C-41E5-82EA-6725452373D7}">
      <dgm:prSet/>
      <dgm:spPr/>
      <dgm:t>
        <a:bodyPr/>
        <a:lstStyle/>
        <a:p>
          <a:endParaRPr lang="en-US"/>
        </a:p>
      </dgm:t>
    </dgm:pt>
    <dgm:pt modelId="{B7F96042-4112-49DA-897E-B012371D343B}">
      <dgm:prSet phldrT="[Text]"/>
      <dgm:spPr>
        <a:solidFill>
          <a:srgbClr val="0070C0"/>
        </a:solidFill>
        <a:scene3d>
          <a:camera prst="orthographicFront"/>
          <a:lightRig rig="threePt" dir="t"/>
        </a:scene3d>
        <a:sp3d>
          <a:bevelT w="114300" prst="artDeco"/>
          <a:bevelB w="114300" prst="artDeco"/>
        </a:sp3d>
      </dgm:spPr>
      <dgm:t>
        <a:bodyPr/>
        <a:lstStyle/>
        <a:p>
          <a:r>
            <a:rPr lang="en-US" b="1" noProof="0" dirty="0" smtClean="0"/>
            <a:t>Restricting PIT eligible expenses</a:t>
          </a:r>
          <a:endParaRPr lang="en-US" b="1" noProof="0" dirty="0"/>
        </a:p>
      </dgm:t>
    </dgm:pt>
    <dgm:pt modelId="{7EEFFEA6-5983-4822-A4DA-1B0BF607EE02}" type="sibTrans" cxnId="{0A9BFBC6-49DA-45C6-9E64-0E8D29348926}">
      <dgm:prSet/>
      <dgm:spPr/>
      <dgm:t>
        <a:bodyPr/>
        <a:lstStyle/>
        <a:p>
          <a:endParaRPr lang="en-US"/>
        </a:p>
      </dgm:t>
    </dgm:pt>
    <dgm:pt modelId="{B470373A-21F4-45F9-A1D3-752381B6C8BF}" type="parTrans" cxnId="{0A9BFBC6-49DA-45C6-9E64-0E8D29348926}">
      <dgm:prSet/>
      <dgm:spPr/>
      <dgm:t>
        <a:bodyPr/>
        <a:lstStyle/>
        <a:p>
          <a:endParaRPr lang="en-US"/>
        </a:p>
      </dgm:t>
    </dgm:pt>
    <dgm:pt modelId="{742A69F6-4842-49D1-811D-1E206934F033}" type="pres">
      <dgm:prSet presAssocID="{2DBB6F2B-6584-47A4-88FC-4260117E1C0D}" presName="diagram" presStyleCnt="0">
        <dgm:presLayoutVars>
          <dgm:dir/>
          <dgm:resizeHandles val="exact"/>
        </dgm:presLayoutVars>
      </dgm:prSet>
      <dgm:spPr/>
      <dgm:t>
        <a:bodyPr/>
        <a:lstStyle/>
        <a:p>
          <a:endParaRPr lang="en-US"/>
        </a:p>
      </dgm:t>
    </dgm:pt>
    <dgm:pt modelId="{7AC33698-ED3E-40AA-A294-32B0EB5A1CE6}" type="pres">
      <dgm:prSet presAssocID="{CE8F1F87-AE38-4BB0-BFE8-66D4093B915E}" presName="node" presStyleLbl="node1" presStyleIdx="0" presStyleCnt="5">
        <dgm:presLayoutVars>
          <dgm:bulletEnabled val="1"/>
        </dgm:presLayoutVars>
      </dgm:prSet>
      <dgm:spPr/>
      <dgm:t>
        <a:bodyPr/>
        <a:lstStyle/>
        <a:p>
          <a:endParaRPr lang="en-US"/>
        </a:p>
      </dgm:t>
    </dgm:pt>
    <dgm:pt modelId="{B69CD2AA-566F-4EED-B13E-36AFD688087D}" type="pres">
      <dgm:prSet presAssocID="{830D28D5-7DF0-4DBC-A57B-2CF4F107D0F6}" presName="sibTrans" presStyleCnt="0"/>
      <dgm:spPr/>
    </dgm:pt>
    <dgm:pt modelId="{F5D3D880-7920-441A-B176-9B59850BF522}" type="pres">
      <dgm:prSet presAssocID="{3C2935F6-634D-434C-9CD7-F301D334B912}" presName="node" presStyleLbl="node1" presStyleIdx="1" presStyleCnt="5">
        <dgm:presLayoutVars>
          <dgm:bulletEnabled val="1"/>
        </dgm:presLayoutVars>
      </dgm:prSet>
      <dgm:spPr/>
      <dgm:t>
        <a:bodyPr/>
        <a:lstStyle/>
        <a:p>
          <a:endParaRPr lang="en-US"/>
        </a:p>
      </dgm:t>
    </dgm:pt>
    <dgm:pt modelId="{8062EF97-7093-4AE5-8AC3-CE18797A220E}" type="pres">
      <dgm:prSet presAssocID="{036B06BD-45C3-4A94-AEAD-7D63CF884BB9}" presName="sibTrans" presStyleCnt="0"/>
      <dgm:spPr/>
    </dgm:pt>
    <dgm:pt modelId="{DF6DD82E-5C03-476E-A9EE-5ABC5E25EF3D}" type="pres">
      <dgm:prSet presAssocID="{D6337CF7-AEAD-4EC6-B1A8-5034909BCAD4}" presName="node" presStyleLbl="node1" presStyleIdx="2" presStyleCnt="5">
        <dgm:presLayoutVars>
          <dgm:bulletEnabled val="1"/>
        </dgm:presLayoutVars>
      </dgm:prSet>
      <dgm:spPr/>
      <dgm:t>
        <a:bodyPr/>
        <a:lstStyle/>
        <a:p>
          <a:endParaRPr lang="en-US"/>
        </a:p>
      </dgm:t>
    </dgm:pt>
    <dgm:pt modelId="{DD5C9859-6722-42E7-A492-4CB0E30408E6}" type="pres">
      <dgm:prSet presAssocID="{7B264F5D-58B2-4128-BF7C-136235F7B93F}" presName="sibTrans" presStyleCnt="0"/>
      <dgm:spPr/>
    </dgm:pt>
    <dgm:pt modelId="{5EC941C8-EB2A-4CD9-A09F-793D096E0832}" type="pres">
      <dgm:prSet presAssocID="{263D4C41-9F6C-4C36-828E-8827669F01E8}" presName="node" presStyleLbl="node1" presStyleIdx="3" presStyleCnt="5">
        <dgm:presLayoutVars>
          <dgm:bulletEnabled val="1"/>
        </dgm:presLayoutVars>
      </dgm:prSet>
      <dgm:spPr/>
      <dgm:t>
        <a:bodyPr/>
        <a:lstStyle/>
        <a:p>
          <a:endParaRPr lang="en-US"/>
        </a:p>
      </dgm:t>
    </dgm:pt>
    <dgm:pt modelId="{4956E454-C886-47C3-9635-A7956CA3DC63}" type="pres">
      <dgm:prSet presAssocID="{E4AD859B-E5CA-4D65-8C0E-88A8A3291517}" presName="sibTrans" presStyleCnt="0"/>
      <dgm:spPr/>
    </dgm:pt>
    <dgm:pt modelId="{7E49F6CD-1A91-4FFC-B9CF-57AECCFBA273}" type="pres">
      <dgm:prSet presAssocID="{B7F96042-4112-49DA-897E-B012371D343B}" presName="node" presStyleLbl="node1" presStyleIdx="4" presStyleCnt="5" custLinFactNeighborX="1027" custLinFactNeighborY="-2901">
        <dgm:presLayoutVars>
          <dgm:bulletEnabled val="1"/>
        </dgm:presLayoutVars>
      </dgm:prSet>
      <dgm:spPr/>
      <dgm:t>
        <a:bodyPr/>
        <a:lstStyle/>
        <a:p>
          <a:endParaRPr lang="en-US"/>
        </a:p>
      </dgm:t>
    </dgm:pt>
  </dgm:ptLst>
  <dgm:cxnLst>
    <dgm:cxn modelId="{0B03393E-EFCB-430D-93C8-4034AC0C8F92}" srcId="{2DBB6F2B-6584-47A4-88FC-4260117E1C0D}" destId="{3C2935F6-634D-434C-9CD7-F301D334B912}" srcOrd="1" destOrd="0" parTransId="{84904F02-F4F3-4E26-9C48-65EF5A57DCBD}" sibTransId="{036B06BD-45C3-4A94-AEAD-7D63CF884BB9}"/>
    <dgm:cxn modelId="{9A73D9E1-EAEC-48DE-A2E3-F8E024268C1A}" srcId="{2DBB6F2B-6584-47A4-88FC-4260117E1C0D}" destId="{CE8F1F87-AE38-4BB0-BFE8-66D4093B915E}" srcOrd="0" destOrd="0" parTransId="{3C856B17-EF08-4271-9B49-92650DFB95F1}" sibTransId="{830D28D5-7DF0-4DBC-A57B-2CF4F107D0F6}"/>
    <dgm:cxn modelId="{0F260F07-153C-41E5-82EA-6725452373D7}" srcId="{2DBB6F2B-6584-47A4-88FC-4260117E1C0D}" destId="{263D4C41-9F6C-4C36-828E-8827669F01E8}" srcOrd="3" destOrd="0" parTransId="{689E0E81-7B04-4ED9-AA81-ED4FFB6A9D5A}" sibTransId="{E4AD859B-E5CA-4D65-8C0E-88A8A3291517}"/>
    <dgm:cxn modelId="{2C3ED5A0-C7D7-4C5D-9B14-B64EF5FCBA94}" type="presOf" srcId="{D6337CF7-AEAD-4EC6-B1A8-5034909BCAD4}" destId="{DF6DD82E-5C03-476E-A9EE-5ABC5E25EF3D}" srcOrd="0" destOrd="0" presId="urn:microsoft.com/office/officeart/2005/8/layout/default"/>
    <dgm:cxn modelId="{0A9BFBC6-49DA-45C6-9E64-0E8D29348926}" srcId="{2DBB6F2B-6584-47A4-88FC-4260117E1C0D}" destId="{B7F96042-4112-49DA-897E-B012371D343B}" srcOrd="4" destOrd="0" parTransId="{B470373A-21F4-45F9-A1D3-752381B6C8BF}" sibTransId="{7EEFFEA6-5983-4822-A4DA-1B0BF607EE02}"/>
    <dgm:cxn modelId="{85BDCF91-7E01-4892-91C0-71A78EC4F11C}" type="presOf" srcId="{3C2935F6-634D-434C-9CD7-F301D334B912}" destId="{F5D3D880-7920-441A-B176-9B59850BF522}" srcOrd="0" destOrd="0" presId="urn:microsoft.com/office/officeart/2005/8/layout/default"/>
    <dgm:cxn modelId="{173A586F-3CCC-4986-A2E4-77E988BF655F}" srcId="{2DBB6F2B-6584-47A4-88FC-4260117E1C0D}" destId="{D6337CF7-AEAD-4EC6-B1A8-5034909BCAD4}" srcOrd="2" destOrd="0" parTransId="{5AB6FA11-7EEE-4418-89D5-CEDCDF0F8F00}" sibTransId="{7B264F5D-58B2-4128-BF7C-136235F7B93F}"/>
    <dgm:cxn modelId="{794FC178-1BDD-4C1F-9799-CB351E08FA55}" type="presOf" srcId="{263D4C41-9F6C-4C36-828E-8827669F01E8}" destId="{5EC941C8-EB2A-4CD9-A09F-793D096E0832}" srcOrd="0" destOrd="0" presId="urn:microsoft.com/office/officeart/2005/8/layout/default"/>
    <dgm:cxn modelId="{21802620-BAF0-41B8-B919-E4B11014DDAC}" type="presOf" srcId="{B7F96042-4112-49DA-897E-B012371D343B}" destId="{7E49F6CD-1A91-4FFC-B9CF-57AECCFBA273}" srcOrd="0" destOrd="0" presId="urn:microsoft.com/office/officeart/2005/8/layout/default"/>
    <dgm:cxn modelId="{687DA330-2E50-4B9C-8CFC-5D3FEBCDBBC2}" type="presOf" srcId="{2DBB6F2B-6584-47A4-88FC-4260117E1C0D}" destId="{742A69F6-4842-49D1-811D-1E206934F033}" srcOrd="0" destOrd="0" presId="urn:microsoft.com/office/officeart/2005/8/layout/default"/>
    <dgm:cxn modelId="{8E49F376-7049-4B69-B5EB-F97278E842FE}" type="presOf" srcId="{CE8F1F87-AE38-4BB0-BFE8-66D4093B915E}" destId="{7AC33698-ED3E-40AA-A294-32B0EB5A1CE6}" srcOrd="0" destOrd="0" presId="urn:microsoft.com/office/officeart/2005/8/layout/default"/>
    <dgm:cxn modelId="{2677023A-6A3B-4AB8-AD51-BD97F3C6D817}" type="presParOf" srcId="{742A69F6-4842-49D1-811D-1E206934F033}" destId="{7AC33698-ED3E-40AA-A294-32B0EB5A1CE6}" srcOrd="0" destOrd="0" presId="urn:microsoft.com/office/officeart/2005/8/layout/default"/>
    <dgm:cxn modelId="{FA1A4E4F-B55D-42A4-BF2D-E34C259B5CB3}" type="presParOf" srcId="{742A69F6-4842-49D1-811D-1E206934F033}" destId="{B69CD2AA-566F-4EED-B13E-36AFD688087D}" srcOrd="1" destOrd="0" presId="urn:microsoft.com/office/officeart/2005/8/layout/default"/>
    <dgm:cxn modelId="{C44EFFD7-571C-4A55-A3C4-595BE208F315}" type="presParOf" srcId="{742A69F6-4842-49D1-811D-1E206934F033}" destId="{F5D3D880-7920-441A-B176-9B59850BF522}" srcOrd="2" destOrd="0" presId="urn:microsoft.com/office/officeart/2005/8/layout/default"/>
    <dgm:cxn modelId="{A5D92996-C847-444B-A2E2-BB3DF037986F}" type="presParOf" srcId="{742A69F6-4842-49D1-811D-1E206934F033}" destId="{8062EF97-7093-4AE5-8AC3-CE18797A220E}" srcOrd="3" destOrd="0" presId="urn:microsoft.com/office/officeart/2005/8/layout/default"/>
    <dgm:cxn modelId="{CCB460E4-160A-403E-90A5-C051A458B6F5}" type="presParOf" srcId="{742A69F6-4842-49D1-811D-1E206934F033}" destId="{DF6DD82E-5C03-476E-A9EE-5ABC5E25EF3D}" srcOrd="4" destOrd="0" presId="urn:microsoft.com/office/officeart/2005/8/layout/default"/>
    <dgm:cxn modelId="{6C5F1C84-AA46-4122-8C16-8F5167F4FAE2}" type="presParOf" srcId="{742A69F6-4842-49D1-811D-1E206934F033}" destId="{DD5C9859-6722-42E7-A492-4CB0E30408E6}" srcOrd="5" destOrd="0" presId="urn:microsoft.com/office/officeart/2005/8/layout/default"/>
    <dgm:cxn modelId="{997B4BEC-CF46-4135-AF92-74926367462D}" type="presParOf" srcId="{742A69F6-4842-49D1-811D-1E206934F033}" destId="{5EC941C8-EB2A-4CD9-A09F-793D096E0832}" srcOrd="6" destOrd="0" presId="urn:microsoft.com/office/officeart/2005/8/layout/default"/>
    <dgm:cxn modelId="{AE9CAE8B-30B7-47CE-8AD0-3F5DF84ABCB8}" type="presParOf" srcId="{742A69F6-4842-49D1-811D-1E206934F033}" destId="{4956E454-C886-47C3-9635-A7956CA3DC63}" srcOrd="7" destOrd="0" presId="urn:microsoft.com/office/officeart/2005/8/layout/default"/>
    <dgm:cxn modelId="{95CEE760-BB22-49D3-80BC-A65FDDD6042F}" type="presParOf" srcId="{742A69F6-4842-49D1-811D-1E206934F033}" destId="{7E49F6CD-1A91-4FFC-B9CF-57AECCFBA27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accent3_2" csCatId="accent3" phldr="1"/>
      <dgm:spPr/>
      <dgm:t>
        <a:bodyPr/>
        <a:lstStyle/>
        <a:p>
          <a:endParaRPr lang="en-US"/>
        </a:p>
      </dgm:t>
    </dgm:pt>
    <dgm:pt modelId="{C33D4744-D10B-4131-A01C-0D7FD29DA75F}">
      <dgm:prSet phldrT="[Text]" custT="1"/>
      <dgm:spPr>
        <a:effectLst>
          <a:outerShdw blurRad="50800" dist="38100" dir="5400000" algn="t" rotWithShape="0">
            <a:prstClr val="black">
              <a:alpha val="40000"/>
            </a:prstClr>
          </a:outerShdw>
        </a:effectLst>
      </dgm:spPr>
      <dgm:t>
        <a:bodyPr/>
        <a:lstStyle/>
        <a:p>
          <a:r>
            <a:rPr lang="en-US" sz="1100" b="1" noProof="0" dirty="0" smtClean="0">
              <a:solidFill>
                <a:schemeClr val="bg1"/>
              </a:solidFill>
            </a:rPr>
            <a:t>Labor Tax </a:t>
          </a:r>
          <a:r>
            <a:rPr lang="lv-LV" sz="1100" b="1" noProof="0" dirty="0" smtClean="0">
              <a:solidFill>
                <a:schemeClr val="bg1"/>
              </a:solidFill>
            </a:rPr>
            <a:t>R</a:t>
          </a:r>
          <a:r>
            <a:rPr lang="en-US" sz="1100" b="1" noProof="0" dirty="0" err="1" smtClean="0">
              <a:solidFill>
                <a:schemeClr val="bg1"/>
              </a:solidFill>
            </a:rPr>
            <a:t>eform</a:t>
          </a:r>
          <a:endParaRPr lang="en-US" sz="1100" b="1" dirty="0">
            <a:solidFill>
              <a:schemeClr val="bg1"/>
            </a:solidFill>
          </a:endParaRPr>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Corporate Income Tax </a:t>
          </a:r>
          <a:r>
            <a:rPr lang="lv-LV" sz="1100" b="1" noProof="0" dirty="0" smtClean="0">
              <a:solidFill>
                <a:schemeClr val="bg1"/>
              </a:solidFill>
            </a:rPr>
            <a:t>R</a:t>
          </a:r>
          <a:r>
            <a:rPr lang="en-US" sz="1100" b="1" noProof="0" dirty="0" err="1" smtClean="0">
              <a:solidFill>
                <a:schemeClr val="bg1"/>
              </a:solidFill>
            </a:rPr>
            <a:t>eform</a:t>
          </a:r>
          <a:endParaRPr lang="lv-LV" sz="1100" b="1" dirty="0">
            <a:solidFill>
              <a:schemeClr val="bg1"/>
            </a:solidFill>
          </a:endParaRPr>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tx1"/>
              </a:solidFill>
            </a:rPr>
            <a:t>Decre</a:t>
          </a:r>
          <a:r>
            <a:rPr lang="lv-LV" sz="1100" b="1" noProof="0" dirty="0" smtClean="0">
              <a:solidFill>
                <a:schemeClr val="tx1"/>
              </a:solidFill>
            </a:rPr>
            <a:t>a</a:t>
          </a:r>
          <a:r>
            <a:rPr lang="en-US" sz="1100" b="1" noProof="0" dirty="0" smtClean="0">
              <a:solidFill>
                <a:schemeClr val="tx1"/>
              </a:solidFill>
            </a:rPr>
            <a:t>sing Shadow Economy</a:t>
          </a:r>
          <a:endParaRPr lang="en-US" sz="1100" b="1" noProof="0" dirty="0">
            <a:solidFill>
              <a:schemeClr val="tx1"/>
            </a:solidFill>
          </a:endParaRPr>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a:effectLst>
          <a:outerShdw blurRad="50800" dist="38100" dir="2700000" algn="tl" rotWithShape="0">
            <a:prstClr val="black">
              <a:alpha val="40000"/>
            </a:prstClr>
          </a:outerShdw>
        </a:effectLst>
      </dgm:spPr>
      <dgm:t>
        <a:bodyPr/>
        <a:lstStyle/>
        <a:p>
          <a:r>
            <a:rPr lang="en-US" sz="1100" b="1" noProof="0" dirty="0" err="1" smtClean="0">
              <a:solidFill>
                <a:schemeClr val="bg1"/>
              </a:solidFill>
            </a:rPr>
            <a:t>Compensa</a:t>
          </a:r>
          <a:r>
            <a:rPr lang="lv-LV" sz="1100" b="1" noProof="0" dirty="0" smtClean="0">
              <a:solidFill>
                <a:schemeClr val="bg1"/>
              </a:solidFill>
            </a:rPr>
            <a:t>-</a:t>
          </a:r>
          <a:r>
            <a:rPr lang="en-US" sz="1100" b="1" noProof="0" dirty="0" smtClean="0">
              <a:solidFill>
                <a:schemeClr val="bg1"/>
              </a:solidFill>
            </a:rPr>
            <a:t>tory Measures</a:t>
          </a:r>
          <a:endParaRPr lang="en-US" sz="1100" b="1" noProof="0" dirty="0">
            <a:solidFill>
              <a:schemeClr val="bg1"/>
            </a:solidFill>
          </a:endParaRPr>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a:effectLst>
          <a:outerShdw blurRad="50800" dist="38100" dir="2700000" algn="tl" rotWithShape="0">
            <a:prstClr val="black">
              <a:alpha val="40000"/>
            </a:prstClr>
          </a:outerShdw>
        </a:effectLst>
      </dgm:spPr>
      <dgm:t>
        <a:bodyPr/>
        <a:lstStyle/>
        <a:p>
          <a:r>
            <a:rPr lang="en-US" sz="1100" b="1" noProof="0" dirty="0" smtClean="0">
              <a:solidFill>
                <a:schemeClr val="bg1"/>
              </a:solidFill>
            </a:rPr>
            <a:t>Improving Tax </a:t>
          </a:r>
          <a:r>
            <a:rPr lang="en-US" sz="1100" b="1" noProof="0" dirty="0" err="1" smtClean="0">
              <a:solidFill>
                <a:schemeClr val="bg1"/>
              </a:solidFill>
            </a:rPr>
            <a:t>Administra</a:t>
          </a:r>
          <a:r>
            <a:rPr lang="lv-LV" sz="1100" b="1" noProof="0" dirty="0" smtClean="0">
              <a:solidFill>
                <a:schemeClr val="bg1"/>
              </a:solidFill>
            </a:rPr>
            <a:t>-</a:t>
          </a:r>
          <a:r>
            <a:rPr lang="en-US" sz="1100" b="1" noProof="0" dirty="0" err="1" smtClean="0">
              <a:solidFill>
                <a:schemeClr val="bg1"/>
              </a:solidFill>
            </a:rPr>
            <a:t>tion</a:t>
          </a:r>
          <a:endParaRPr lang="en-US" sz="1100" b="1" noProof="0" dirty="0">
            <a:solidFill>
              <a:schemeClr val="bg1"/>
            </a:solidFill>
          </a:endParaRPr>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1300" b="1" dirty="0" err="1" smtClean="0">
              <a:solidFill>
                <a:srgbClr val="FF0000"/>
              </a:solidFill>
            </a:rPr>
            <a:t>Tax</a:t>
          </a:r>
          <a:r>
            <a:rPr lang="lv-LV" sz="1300" b="1" dirty="0" smtClean="0">
              <a:solidFill>
                <a:srgbClr val="FF0000"/>
              </a:solidFill>
            </a:rPr>
            <a:t> </a:t>
          </a:r>
        </a:p>
        <a:p>
          <a:r>
            <a:rPr lang="lv-LV" sz="1300" b="1" dirty="0" err="1" smtClean="0">
              <a:solidFill>
                <a:srgbClr val="FF0000"/>
              </a:solidFill>
            </a:rPr>
            <a:t>Reform</a:t>
          </a:r>
          <a:endParaRPr lang="en-US" sz="1300" b="1" dirty="0">
            <a:solidFill>
              <a:srgbClr val="FF0000"/>
            </a:solidFill>
          </a:endParaRPr>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99899" custRadScaleInc="-2633">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47902" custScaleY="146025" custRadScaleRad="105892" custRadScaleInc="-530">
        <dgm:presLayoutVars>
          <dgm:bulletEnabled val="1"/>
        </dgm:presLayoutVars>
      </dgm:prSet>
      <dgm:spPr/>
      <dgm:t>
        <a:bodyPr/>
        <a:lstStyle/>
        <a:p>
          <a:endParaRPr lang="en-US"/>
        </a:p>
      </dgm:t>
    </dgm:pt>
  </dgm:ptLst>
  <dgm:cxnLst>
    <dgm:cxn modelId="{649A856A-1F29-484D-9721-54E1613A9024}" type="presOf" srcId="{C33D4744-D10B-4131-A01C-0D7FD29DA75F}" destId="{C3781C73-9B53-4322-B640-91EDCF4E1448}" srcOrd="0" destOrd="0" presId="urn:microsoft.com/office/officeart/2005/8/layout/radial3"/>
    <dgm:cxn modelId="{E01AFDD9-1553-4182-A229-19DE8F313638}" type="presOf" srcId="{13E4E76A-D3E7-4372-91A6-87833DF5BD35}" destId="{A431D8CF-8C55-4CD5-ADF0-57264B25744C}"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AD0D42BC-994E-4CA9-9FBC-92FA4EDCF43A}" type="presOf" srcId="{EA70BC38-B6B7-41D4-A46A-0E820ACB6830}" destId="{C59171C6-1F36-4CFE-BEE9-0A91AC30AB52}"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FF03506D-DF36-443A-8C19-C13D35452F68}" srcId="{A85EA12D-F0D1-4A83-BAD2-981E80F53BAF}" destId="{C69EE9D0-97DE-4A00-B24F-3187B7E2D4AB}" srcOrd="1" destOrd="0" parTransId="{25DC6A8C-CB5F-48CF-8247-A4210D91646D}" sibTransId="{2CE3048F-B6D5-4221-A4E2-0A16E8C8471E}"/>
    <dgm:cxn modelId="{D2B9C574-36D9-4D68-B142-84484EBA3D51}" type="presOf" srcId="{A85EA12D-F0D1-4A83-BAD2-981E80F53BAF}" destId="{4DFA8924-DD9C-401D-BBF3-0D2A752557E2}" srcOrd="0" destOrd="0" presId="urn:microsoft.com/office/officeart/2005/8/layout/radial3"/>
    <dgm:cxn modelId="{0300E04C-A860-4F04-8660-29BB926746FE}" type="presOf" srcId="{E08214AC-BDAB-4957-93AB-703CCE4DDF48}" destId="{C7E9D53C-3B03-4EE1-8412-818021FD1F71}" srcOrd="0" destOrd="0" presId="urn:microsoft.com/office/officeart/2005/8/layout/radial3"/>
    <dgm:cxn modelId="{06674747-4B1D-46A7-A490-8DE307C593C4}" type="presOf" srcId="{C69EE9D0-97DE-4A00-B24F-3187B7E2D4AB}" destId="{2A7257FB-78A2-44C6-9696-82DF74D92573}"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E156653F-CB03-4C30-8D3F-B63A8917C16A}" srcId="{A85EA12D-F0D1-4A83-BAD2-981E80F53BAF}" destId="{E08214AC-BDAB-4957-93AB-703CCE4DDF48}" srcOrd="4" destOrd="0" parTransId="{F23CDCED-13D0-46B6-86D0-27FB006BC881}" sibTransId="{44074B1F-6807-450B-B676-E76C3E410BE5}"/>
    <dgm:cxn modelId="{10C2C150-B4AE-48EF-9D9B-3C2F375B9FE3}" type="presOf" srcId="{B17F87E9-D24B-497E-865B-591DD6CF331E}" destId="{0BC8863D-F583-4425-BD30-848966A669B4}" srcOrd="0" destOrd="0" presId="urn:microsoft.com/office/officeart/2005/8/layout/radial3"/>
    <dgm:cxn modelId="{4878E9C9-71FE-4F1E-B5C5-256A09D1E4F0}" type="presParOf" srcId="{0BC8863D-F583-4425-BD30-848966A669B4}" destId="{E10B6AF9-BA81-43B8-A2B4-7D0173B74365}" srcOrd="0" destOrd="0" presId="urn:microsoft.com/office/officeart/2005/8/layout/radial3"/>
    <dgm:cxn modelId="{E67A5087-68A8-4598-9F30-FEF0B06499C4}" type="presParOf" srcId="{E10B6AF9-BA81-43B8-A2B4-7D0173B74365}" destId="{4DFA8924-DD9C-401D-BBF3-0D2A752557E2}" srcOrd="0" destOrd="0" presId="urn:microsoft.com/office/officeart/2005/8/layout/radial3"/>
    <dgm:cxn modelId="{3493B1E7-4F01-412C-826F-461DCD62E072}" type="presParOf" srcId="{E10B6AF9-BA81-43B8-A2B4-7D0173B74365}" destId="{C3781C73-9B53-4322-B640-91EDCF4E1448}" srcOrd="1" destOrd="0" presId="urn:microsoft.com/office/officeart/2005/8/layout/radial3"/>
    <dgm:cxn modelId="{422C71B6-F78A-477C-93D0-37F3311AE557}" type="presParOf" srcId="{E10B6AF9-BA81-43B8-A2B4-7D0173B74365}" destId="{2A7257FB-78A2-44C6-9696-82DF74D92573}" srcOrd="2" destOrd="0" presId="urn:microsoft.com/office/officeart/2005/8/layout/radial3"/>
    <dgm:cxn modelId="{E42DD8D2-55EB-4998-AAF0-00CC846818CE}" type="presParOf" srcId="{E10B6AF9-BA81-43B8-A2B4-7D0173B74365}" destId="{C59171C6-1F36-4CFE-BEE9-0A91AC30AB52}" srcOrd="3" destOrd="0" presId="urn:microsoft.com/office/officeart/2005/8/layout/radial3"/>
    <dgm:cxn modelId="{A7CBFC9F-387B-46EB-9B6D-7B12A998DBED}" type="presParOf" srcId="{E10B6AF9-BA81-43B8-A2B4-7D0173B74365}" destId="{A431D8CF-8C55-4CD5-ADF0-57264B25744C}" srcOrd="4" destOrd="0" presId="urn:microsoft.com/office/officeart/2005/8/layout/radial3"/>
    <dgm:cxn modelId="{C51DBD2F-1B5A-4529-AFBD-732A17EBCE47}"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671E80-BF88-4D9C-8AC5-DA0E39330A03}">
      <dgm:prSet phldrT="[Tex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Improvement of the supervision of the taxation of individuals by imposing an obligation on credit institutions and payment service providers to provide information on a </a:t>
          </a:r>
          <a:r>
            <a:rPr lang="en-US" sz="1200" b="1" noProof="0" dirty="0" err="1" smtClean="0"/>
            <a:t>i</a:t>
          </a:r>
          <a:r>
            <a:rPr lang="lv-LV" sz="1200" b="1" noProof="0" dirty="0" smtClean="0"/>
            <a:t>n</a:t>
          </a:r>
          <a:r>
            <a:rPr lang="en-US" sz="1200" b="1" noProof="0" dirty="0" err="1" smtClean="0"/>
            <a:t>dividual</a:t>
          </a:r>
          <a:r>
            <a:rPr lang="en-US" sz="1200" b="1" noProof="0" dirty="0" smtClean="0"/>
            <a:t> if his account turnover exceeded EUR 15 000 in the previous year</a:t>
          </a:r>
          <a:endParaRPr lang="en-US" sz="1200" b="1" noProof="0" dirty="0"/>
        </a:p>
      </dgm:t>
    </dgm:pt>
    <dgm:pt modelId="{A5EB3FD7-A159-41B0-8A5D-695DDF1DA914}" type="parTrans" cxnId="{EA8C5157-507C-45A0-BD41-08ABD84D4E09}">
      <dgm:prSet/>
      <dgm:spPr/>
      <dgm:t>
        <a:bodyPr/>
        <a:lstStyle/>
        <a:p>
          <a:endParaRPr lang="en-US" sz="1200"/>
        </a:p>
      </dgm:t>
    </dgm:pt>
    <dgm:pt modelId="{5F645FCE-8912-458B-B69A-AE3286BD8973}" type="sibTrans" cxnId="{EA8C5157-507C-45A0-BD41-08ABD84D4E09}">
      <dgm:prSet/>
      <dgm:spPr/>
      <dgm:t>
        <a:bodyPr/>
        <a:lstStyle/>
        <a:p>
          <a:endParaRPr lang="en-US" sz="1200"/>
        </a:p>
      </dgm:t>
    </dgm:pt>
    <dgm:pt modelId="{6A36204E-3443-4525-9A78-EBD4B7118B3F}">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Promoting information disclosure and public participation by publishing information on taxpayers who fail to comply with their statutory obligations</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A715F6A9-FF47-413D-A4DD-5A78A68B55DA}" type="parTrans" cxnId="{F5A779A9-B5B8-41E0-9645-90F3FA130A64}">
      <dgm:prSet/>
      <dgm:spPr/>
      <dgm:t>
        <a:bodyPr/>
        <a:lstStyle/>
        <a:p>
          <a:endParaRPr lang="en-US" sz="1200"/>
        </a:p>
      </dgm:t>
    </dgm:pt>
    <dgm:pt modelId="{967EE245-6AEC-4645-817A-4B7CFE815969}" type="sibTrans" cxnId="{F5A779A9-B5B8-41E0-9645-90F3FA130A64}">
      <dgm:prSet/>
      <dgm:spPr/>
      <dgm:t>
        <a:bodyPr/>
        <a:lstStyle/>
        <a:p>
          <a:endParaRPr lang="en-US" sz="1200"/>
        </a:p>
      </dgm:t>
    </dgm:pt>
    <dgm:pt modelId="{2714C6ED-C301-4697-A492-186A91D7DEBE}">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Improvement of the registration stage of commercial companies by limiting the registration of dummy entities in the Enterprise Register</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72DCA6D9-4DD2-47D8-8FAF-7A1276E1934D}" type="parTrans" cxnId="{EA6C73EA-8E50-4952-AF29-6A6521C706DA}">
      <dgm:prSet/>
      <dgm:spPr/>
      <dgm:t>
        <a:bodyPr/>
        <a:lstStyle/>
        <a:p>
          <a:endParaRPr lang="en-US" sz="1200"/>
        </a:p>
      </dgm:t>
    </dgm:pt>
    <dgm:pt modelId="{9D907D38-2424-4D81-9F78-26655145BA36}" type="sibTrans" cxnId="{EA6C73EA-8E50-4952-AF29-6A6521C706DA}">
      <dgm:prSet/>
      <dgm:spPr/>
      <dgm:t>
        <a:bodyPr/>
        <a:lstStyle/>
        <a:p>
          <a:endParaRPr lang="en-US" sz="1200"/>
        </a:p>
      </dgm:t>
    </dgm:pt>
    <dgm:pt modelId="{6FBEE729-DE18-47E7-BCDC-CB15AC53FB76}">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Fine increase of interference in taxes and other payments for the authorization of electronic devices and equipment in the software, as well as distinguishing between responsibility for machinery and equipment control tape failure to store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D03E6A7B-97DA-4BB1-9777-9949298B63B2}" type="parTrans" cxnId="{2BAE326E-1866-44BE-9718-3F59ADCFB32B}">
      <dgm:prSet/>
      <dgm:spPr/>
      <dgm:t>
        <a:bodyPr/>
        <a:lstStyle/>
        <a:p>
          <a:endParaRPr lang="en-US" sz="1200"/>
        </a:p>
      </dgm:t>
    </dgm:pt>
    <dgm:pt modelId="{3D679F39-6461-4C21-AEAF-A438C2C019C8}" type="sibTrans" cxnId="{2BAE326E-1866-44BE-9718-3F59ADCFB32B}">
      <dgm:prSet/>
      <dgm:spPr/>
      <dgm:t>
        <a:bodyPr/>
        <a:lstStyle/>
        <a:p>
          <a:endParaRPr lang="en-US" sz="1200"/>
        </a:p>
      </dgm:t>
    </dgm:pt>
    <dgm:pt modelId="{4F6A8FD7-7B11-46D2-B749-AED42D5D4EDD}">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Introducing a VAT reverse charge mechanism for supplies of construction products, hardware, household electronic appliances, household electrical equipment and game consoles and extension of this mechanism to all con</a:t>
          </a:r>
          <a:r>
            <a:rPr lang="lv-LV" sz="1200" b="1" noProof="0" dirty="0" smtClean="0"/>
            <a:t>s</a:t>
          </a:r>
          <a:r>
            <a:rPr lang="en-US" sz="1200" b="1" noProof="0" dirty="0" err="1" smtClean="0"/>
            <a:t>truction</a:t>
          </a:r>
          <a:r>
            <a:rPr lang="en-US" sz="1200" b="1" noProof="0" dirty="0" smtClean="0"/>
            <a:t> services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D0FEEF2F-98B0-47F5-9B88-9D6B14DEACB7}" type="parTrans" cxnId="{C7B80440-8349-47CC-A8D9-B1532C4F6E67}">
      <dgm:prSet/>
      <dgm:spPr/>
      <dgm:t>
        <a:bodyPr/>
        <a:lstStyle/>
        <a:p>
          <a:endParaRPr lang="en-US" sz="1200"/>
        </a:p>
      </dgm:t>
    </dgm:pt>
    <dgm:pt modelId="{F875A7A0-2DFA-4D62-BC4A-BB3B4DB27A41}" type="sibTrans" cxnId="{C7B80440-8349-47CC-A8D9-B1532C4F6E67}">
      <dgm:prSet/>
      <dgm:spPr/>
      <dgm:t>
        <a:bodyPr/>
        <a:lstStyle/>
        <a:p>
          <a:endParaRPr lang="en-US" sz="1200"/>
        </a:p>
      </dgm:t>
    </dgm:pt>
    <dgm:pt modelId="{4EC2E216-E06B-4E01-9F87-BEE5C1294C75}">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Reducing the threshold for decoding the VAT declaration from EUR 1,430 to EUR 150, only for transactions with registered taxable persons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36EFD138-0D23-4E4A-9625-C744C53DD4FD}" type="parTrans" cxnId="{EFCB13F6-E662-4AD4-8F43-3A9134F14822}">
      <dgm:prSet/>
      <dgm:spPr/>
      <dgm:t>
        <a:bodyPr/>
        <a:lstStyle/>
        <a:p>
          <a:endParaRPr lang="en-US" sz="1200"/>
        </a:p>
      </dgm:t>
    </dgm:pt>
    <dgm:pt modelId="{56865325-D667-40C6-816C-D994373028C4}" type="sibTrans" cxnId="{EFCB13F6-E662-4AD4-8F43-3A9134F14822}">
      <dgm:prSet/>
      <dgm:spPr/>
      <dgm:t>
        <a:bodyPr/>
        <a:lstStyle/>
        <a:p>
          <a:endParaRPr lang="en-US" sz="1200"/>
        </a:p>
      </dgm:t>
    </dgm:pt>
    <dgm:pt modelId="{F42A1B99-A23A-4FF7-A58E-B90477A3920A}">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Disclosure of information on employers who pay average salaries that are lover than state minimal wage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2AA24AA8-4673-4BCB-9114-5DA6F9BC60DD}" type="parTrans" cxnId="{45C8CEE8-4207-449C-8C77-387F0AAD7880}">
      <dgm:prSet/>
      <dgm:spPr/>
      <dgm:t>
        <a:bodyPr/>
        <a:lstStyle/>
        <a:p>
          <a:endParaRPr lang="en-US" sz="1200"/>
        </a:p>
      </dgm:t>
    </dgm:pt>
    <dgm:pt modelId="{5A6D95DE-2E83-46E9-8DC5-B0A47626383D}" type="sibTrans" cxnId="{45C8CEE8-4207-449C-8C77-387F0AAD7880}">
      <dgm:prSet/>
      <dgm:spPr/>
      <dgm:t>
        <a:bodyPr/>
        <a:lstStyle/>
        <a:p>
          <a:endParaRPr lang="en-US" sz="1200"/>
        </a:p>
      </dgm:t>
    </dgm:pt>
    <dgm:pt modelId="{A4DBF453-C6C6-4150-8C5C-0FD82829915A}">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employers who are penalized for paying “envelope wages”</a:t>
          </a:r>
          <a:endParaRPr lang="lv-LV" sz="1200" b="1" dirty="0" smtClean="0"/>
        </a:p>
      </dgm:t>
    </dgm:pt>
    <dgm:pt modelId="{E9E289DB-5262-4C19-AF07-C8F3B11CC78E}" type="parTrans" cxnId="{E56D36C5-A6C1-457C-BD5C-2969FF2E1E3A}">
      <dgm:prSet/>
      <dgm:spPr/>
      <dgm:t>
        <a:bodyPr/>
        <a:lstStyle/>
        <a:p>
          <a:endParaRPr lang="en-US" sz="1200"/>
        </a:p>
      </dgm:t>
    </dgm:pt>
    <dgm:pt modelId="{B7C593ED-50AB-4726-97B6-E5FC4F74C2BF}" type="sibTrans" cxnId="{E56D36C5-A6C1-457C-BD5C-2969FF2E1E3A}">
      <dgm:prSet/>
      <dgm:spPr/>
      <dgm:t>
        <a:bodyPr/>
        <a:lstStyle/>
        <a:p>
          <a:endParaRPr lang="en-US" sz="1200"/>
        </a:p>
      </dgm:t>
    </dgm:pt>
    <dgm:pt modelId="{DA157858-E370-42D7-A02D-5A8CCF78383E}">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taxpayers who failed to comply with submitting tax returns on </a:t>
          </a:r>
          <a:r>
            <a:rPr lang="en-GB" sz="1200" b="1" dirty="0" err="1" smtClean="0"/>
            <a:t>tim</a:t>
          </a:r>
          <a:r>
            <a:rPr lang="lv-LV" sz="1200" b="1" dirty="0" smtClean="0"/>
            <a:t>e</a:t>
          </a:r>
        </a:p>
      </dgm:t>
    </dgm:pt>
    <dgm:pt modelId="{226EFBBD-C3D5-4591-B62B-2DF204579407}" type="parTrans" cxnId="{22AD8475-963F-4B2B-8D7B-904E119EEF11}">
      <dgm:prSet/>
      <dgm:spPr/>
      <dgm:t>
        <a:bodyPr/>
        <a:lstStyle/>
        <a:p>
          <a:endParaRPr lang="en-US" sz="1200"/>
        </a:p>
      </dgm:t>
    </dgm:pt>
    <dgm:pt modelId="{EB54BD50-0598-487B-9029-B2C18A75CE11}" type="sibTrans" cxnId="{22AD8475-963F-4B2B-8D7B-904E119EEF11}">
      <dgm:prSet/>
      <dgm:spPr/>
      <dgm:t>
        <a:bodyPr/>
        <a:lstStyle/>
        <a:p>
          <a:endParaRPr lang="en-US" sz="1200"/>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1711EA60-C0DB-4F50-8EA7-C5B853D6436F}" type="pres">
      <dgm:prSet presAssocID="{9B671E80-BF88-4D9C-8AC5-DA0E39330A03}" presName="node" presStyleLbl="node1" presStyleIdx="0" presStyleCnt="9">
        <dgm:presLayoutVars>
          <dgm:bulletEnabled val="1"/>
        </dgm:presLayoutVars>
      </dgm:prSet>
      <dgm:spPr/>
      <dgm:t>
        <a:bodyPr/>
        <a:lstStyle/>
        <a:p>
          <a:endParaRPr lang="en-US"/>
        </a:p>
      </dgm:t>
    </dgm:pt>
    <dgm:pt modelId="{A208E6C3-FB1D-46A0-803E-5251620B4128}" type="pres">
      <dgm:prSet presAssocID="{5F645FCE-8912-458B-B69A-AE3286BD8973}" presName="sibTrans" presStyleCnt="0"/>
      <dgm:spPr/>
    </dgm:pt>
    <dgm:pt modelId="{EB543A0F-16A4-4701-8215-B29304B55B0E}" type="pres">
      <dgm:prSet presAssocID="{6A36204E-3443-4525-9A78-EBD4B7118B3F}" presName="node" presStyleLbl="node1" presStyleIdx="1" presStyleCnt="9">
        <dgm:presLayoutVars>
          <dgm:bulletEnabled val="1"/>
        </dgm:presLayoutVars>
      </dgm:prSet>
      <dgm:spPr/>
      <dgm:t>
        <a:bodyPr/>
        <a:lstStyle/>
        <a:p>
          <a:endParaRPr lang="en-US"/>
        </a:p>
      </dgm:t>
    </dgm:pt>
    <dgm:pt modelId="{2BFD5F6A-E52C-4C29-B457-B32F98C06FEA}" type="pres">
      <dgm:prSet presAssocID="{967EE245-6AEC-4645-817A-4B7CFE815969}" presName="sibTrans" presStyleCnt="0"/>
      <dgm:spPr/>
    </dgm:pt>
    <dgm:pt modelId="{5872AEB0-A23E-4F6B-B8AB-F99A310721BE}" type="pres">
      <dgm:prSet presAssocID="{2714C6ED-C301-4697-A492-186A91D7DEBE}" presName="node" presStyleLbl="node1" presStyleIdx="2" presStyleCnt="9">
        <dgm:presLayoutVars>
          <dgm:bulletEnabled val="1"/>
        </dgm:presLayoutVars>
      </dgm:prSet>
      <dgm:spPr/>
      <dgm:t>
        <a:bodyPr/>
        <a:lstStyle/>
        <a:p>
          <a:endParaRPr lang="en-US"/>
        </a:p>
      </dgm:t>
    </dgm:pt>
    <dgm:pt modelId="{FD3BC39E-98BE-4793-9511-C10FE9B07EB2}" type="pres">
      <dgm:prSet presAssocID="{9D907D38-2424-4D81-9F78-26655145BA36}" presName="sibTrans" presStyleCnt="0"/>
      <dgm:spPr/>
    </dgm:pt>
    <dgm:pt modelId="{85F31238-8D7B-45E1-BB39-ECA92206D877}" type="pres">
      <dgm:prSet presAssocID="{6FBEE729-DE18-47E7-BCDC-CB15AC53FB76}" presName="node" presStyleLbl="node1" presStyleIdx="3" presStyleCnt="9" custLinFactNeighborX="-758" custLinFactNeighborY="-10663">
        <dgm:presLayoutVars>
          <dgm:bulletEnabled val="1"/>
        </dgm:presLayoutVars>
      </dgm:prSet>
      <dgm:spPr/>
      <dgm:t>
        <a:bodyPr/>
        <a:lstStyle/>
        <a:p>
          <a:endParaRPr lang="en-US"/>
        </a:p>
      </dgm:t>
    </dgm:pt>
    <dgm:pt modelId="{11B4B888-909F-42F0-9571-435A3847DE29}" type="pres">
      <dgm:prSet presAssocID="{3D679F39-6461-4C21-AEAF-A438C2C019C8}" presName="sibTrans" presStyleCnt="0"/>
      <dgm:spPr/>
    </dgm:pt>
    <dgm:pt modelId="{299985A9-F83B-435C-815E-2E0AABE97EB1}" type="pres">
      <dgm:prSet presAssocID="{4F6A8FD7-7B11-46D2-B749-AED42D5D4EDD}" presName="node" presStyleLbl="node1" presStyleIdx="4" presStyleCnt="9" custLinFactNeighborX="-1564" custLinFactNeighborY="-10663">
        <dgm:presLayoutVars>
          <dgm:bulletEnabled val="1"/>
        </dgm:presLayoutVars>
      </dgm:prSet>
      <dgm:spPr/>
      <dgm:t>
        <a:bodyPr/>
        <a:lstStyle/>
        <a:p>
          <a:endParaRPr lang="en-US"/>
        </a:p>
      </dgm:t>
    </dgm:pt>
    <dgm:pt modelId="{E16860A7-ED8E-4C43-B0DC-6E3541B52FE9}" type="pres">
      <dgm:prSet presAssocID="{F875A7A0-2DFA-4D62-BC4A-BB3B4DB27A41}" presName="sibTrans" presStyleCnt="0"/>
      <dgm:spPr/>
    </dgm:pt>
    <dgm:pt modelId="{C415E1B6-EBA7-47FA-8872-AFF8567F826A}" type="pres">
      <dgm:prSet presAssocID="{4EC2E216-E06B-4E01-9F87-BEE5C1294C75}" presName="node" presStyleLbl="node1" presStyleIdx="5" presStyleCnt="9" custLinFactNeighborX="663" custLinFactNeighborY="-10663">
        <dgm:presLayoutVars>
          <dgm:bulletEnabled val="1"/>
        </dgm:presLayoutVars>
      </dgm:prSet>
      <dgm:spPr/>
      <dgm:t>
        <a:bodyPr/>
        <a:lstStyle/>
        <a:p>
          <a:endParaRPr lang="en-US"/>
        </a:p>
      </dgm:t>
    </dgm:pt>
    <dgm:pt modelId="{959EDDE5-1D98-409B-B6ED-1DE225E516A2}" type="pres">
      <dgm:prSet presAssocID="{56865325-D667-40C6-816C-D994373028C4}" presName="sibTrans" presStyleCnt="0"/>
      <dgm:spPr/>
    </dgm:pt>
    <dgm:pt modelId="{7F0177F1-35F4-4937-B944-4256BBF0E784}" type="pres">
      <dgm:prSet presAssocID="{F42A1B99-A23A-4FF7-A58E-B90477A3920A}" presName="node" presStyleLbl="node1" presStyleIdx="6" presStyleCnt="9" custScaleY="54569" custLinFactX="-10758" custLinFactNeighborX="-100000" custLinFactNeighborY="-21169">
        <dgm:presLayoutVars>
          <dgm:bulletEnabled val="1"/>
        </dgm:presLayoutVars>
      </dgm:prSet>
      <dgm:spPr/>
      <dgm:t>
        <a:bodyPr/>
        <a:lstStyle/>
        <a:p>
          <a:endParaRPr lang="en-US"/>
        </a:p>
      </dgm:t>
    </dgm:pt>
    <dgm:pt modelId="{9D9F149B-B60B-46B9-82E5-5662BB38116B}" type="pres">
      <dgm:prSet presAssocID="{5A6D95DE-2E83-46E9-8DC5-B0A47626383D}" presName="sibTrans" presStyleCnt="0"/>
      <dgm:spPr/>
    </dgm:pt>
    <dgm:pt modelId="{5BA99A44-BEDB-4185-B116-2B9300DC6791}" type="pres">
      <dgm:prSet presAssocID="{A4DBF453-C6C6-4150-8C5C-0FD82829915A}" presName="node" presStyleLbl="node1" presStyleIdx="7" presStyleCnt="9" custScaleY="54569" custLinFactNeighborX="-1564" custLinFactNeighborY="-21169">
        <dgm:presLayoutVars>
          <dgm:bulletEnabled val="1"/>
        </dgm:presLayoutVars>
      </dgm:prSet>
      <dgm:spPr/>
      <dgm:t>
        <a:bodyPr/>
        <a:lstStyle/>
        <a:p>
          <a:endParaRPr lang="en-US"/>
        </a:p>
      </dgm:t>
    </dgm:pt>
    <dgm:pt modelId="{2080CF31-B6D2-4ABF-B5FD-AA22534C3D14}" type="pres">
      <dgm:prSet presAssocID="{B7C593ED-50AB-4726-97B6-E5FC4F74C2BF}" presName="sibTrans" presStyleCnt="0"/>
      <dgm:spPr/>
    </dgm:pt>
    <dgm:pt modelId="{2D173FEE-D70F-44EE-897B-A3F5F4A3C7D6}" type="pres">
      <dgm:prSet presAssocID="{DA157858-E370-42D7-A02D-5A8CCF78383E}" presName="node" presStyleLbl="node1" presStyleIdx="8" presStyleCnt="9" custScaleY="54569" custLinFactNeighborX="663" custLinFactNeighborY="-21169">
        <dgm:presLayoutVars>
          <dgm:bulletEnabled val="1"/>
        </dgm:presLayoutVars>
      </dgm:prSet>
      <dgm:spPr/>
      <dgm:t>
        <a:bodyPr/>
        <a:lstStyle/>
        <a:p>
          <a:endParaRPr lang="en-US"/>
        </a:p>
      </dgm:t>
    </dgm:pt>
  </dgm:ptLst>
  <dgm:cxnLst>
    <dgm:cxn modelId="{A001CB86-E03B-4905-BCDC-300D6126DEC7}" type="presOf" srcId="{F42A1B99-A23A-4FF7-A58E-B90477A3920A}" destId="{7F0177F1-35F4-4937-B944-4256BBF0E784}" srcOrd="0" destOrd="0" presId="urn:microsoft.com/office/officeart/2005/8/layout/default"/>
    <dgm:cxn modelId="{B76E0F98-8856-4DED-8F61-B9EA6DCFD55B}" type="presOf" srcId="{DA157858-E370-42D7-A02D-5A8CCF78383E}" destId="{2D173FEE-D70F-44EE-897B-A3F5F4A3C7D6}" srcOrd="0" destOrd="0" presId="urn:microsoft.com/office/officeart/2005/8/layout/default"/>
    <dgm:cxn modelId="{DFFA2C41-62CD-4D91-AF24-BDC639C54155}" type="presOf" srcId="{6A36204E-3443-4525-9A78-EBD4B7118B3F}" destId="{EB543A0F-16A4-4701-8215-B29304B55B0E}" srcOrd="0" destOrd="0" presId="urn:microsoft.com/office/officeart/2005/8/layout/default"/>
    <dgm:cxn modelId="{EFCB13F6-E662-4AD4-8F43-3A9134F14822}" srcId="{4120419A-23C3-4C3A-A8CD-3BE8FD97CBE4}" destId="{4EC2E216-E06B-4E01-9F87-BEE5C1294C75}" srcOrd="5" destOrd="0" parTransId="{36EFD138-0D23-4E4A-9625-C744C53DD4FD}" sibTransId="{56865325-D667-40C6-816C-D994373028C4}"/>
    <dgm:cxn modelId="{F5A779A9-B5B8-41E0-9645-90F3FA130A64}" srcId="{4120419A-23C3-4C3A-A8CD-3BE8FD97CBE4}" destId="{6A36204E-3443-4525-9A78-EBD4B7118B3F}" srcOrd="1" destOrd="0" parTransId="{A715F6A9-FF47-413D-A4DD-5A78A68B55DA}" sibTransId="{967EE245-6AEC-4645-817A-4B7CFE815969}"/>
    <dgm:cxn modelId="{22AD8475-963F-4B2B-8D7B-904E119EEF11}" srcId="{4120419A-23C3-4C3A-A8CD-3BE8FD97CBE4}" destId="{DA157858-E370-42D7-A02D-5A8CCF78383E}" srcOrd="8" destOrd="0" parTransId="{226EFBBD-C3D5-4591-B62B-2DF204579407}" sibTransId="{EB54BD50-0598-487B-9029-B2C18A75CE11}"/>
    <dgm:cxn modelId="{C7B80440-8349-47CC-A8D9-B1532C4F6E67}" srcId="{4120419A-23C3-4C3A-A8CD-3BE8FD97CBE4}" destId="{4F6A8FD7-7B11-46D2-B749-AED42D5D4EDD}" srcOrd="4" destOrd="0" parTransId="{D0FEEF2F-98B0-47F5-9B88-9D6B14DEACB7}" sibTransId="{F875A7A0-2DFA-4D62-BC4A-BB3B4DB27A41}"/>
    <dgm:cxn modelId="{C62A9E1E-51CC-45F9-A725-72177D060455}" type="presOf" srcId="{4120419A-23C3-4C3A-A8CD-3BE8FD97CBE4}" destId="{A9394243-5F4D-41E5-A97A-6822E2A4ED88}" srcOrd="0" destOrd="0" presId="urn:microsoft.com/office/officeart/2005/8/layout/default"/>
    <dgm:cxn modelId="{2BAE326E-1866-44BE-9718-3F59ADCFB32B}" srcId="{4120419A-23C3-4C3A-A8CD-3BE8FD97CBE4}" destId="{6FBEE729-DE18-47E7-BCDC-CB15AC53FB76}" srcOrd="3" destOrd="0" parTransId="{D03E6A7B-97DA-4BB1-9777-9949298B63B2}" sibTransId="{3D679F39-6461-4C21-AEAF-A438C2C019C8}"/>
    <dgm:cxn modelId="{45C8CEE8-4207-449C-8C77-387F0AAD7880}" srcId="{4120419A-23C3-4C3A-A8CD-3BE8FD97CBE4}" destId="{F42A1B99-A23A-4FF7-A58E-B90477A3920A}" srcOrd="6" destOrd="0" parTransId="{2AA24AA8-4673-4BCB-9114-5DA6F9BC60DD}" sibTransId="{5A6D95DE-2E83-46E9-8DC5-B0A47626383D}"/>
    <dgm:cxn modelId="{E56D36C5-A6C1-457C-BD5C-2969FF2E1E3A}" srcId="{4120419A-23C3-4C3A-A8CD-3BE8FD97CBE4}" destId="{A4DBF453-C6C6-4150-8C5C-0FD82829915A}" srcOrd="7" destOrd="0" parTransId="{E9E289DB-5262-4C19-AF07-C8F3B11CC78E}" sibTransId="{B7C593ED-50AB-4726-97B6-E5FC4F74C2BF}"/>
    <dgm:cxn modelId="{EA6C73EA-8E50-4952-AF29-6A6521C706DA}" srcId="{4120419A-23C3-4C3A-A8CD-3BE8FD97CBE4}" destId="{2714C6ED-C301-4697-A492-186A91D7DEBE}" srcOrd="2" destOrd="0" parTransId="{72DCA6D9-4DD2-47D8-8FAF-7A1276E1934D}" sibTransId="{9D907D38-2424-4D81-9F78-26655145BA36}"/>
    <dgm:cxn modelId="{EA8C5157-507C-45A0-BD41-08ABD84D4E09}" srcId="{4120419A-23C3-4C3A-A8CD-3BE8FD97CBE4}" destId="{9B671E80-BF88-4D9C-8AC5-DA0E39330A03}" srcOrd="0" destOrd="0" parTransId="{A5EB3FD7-A159-41B0-8A5D-695DDF1DA914}" sibTransId="{5F645FCE-8912-458B-B69A-AE3286BD8973}"/>
    <dgm:cxn modelId="{9F057CF2-32FD-4A8A-94CC-A51ABEDAA90C}" type="presOf" srcId="{4EC2E216-E06B-4E01-9F87-BEE5C1294C75}" destId="{C415E1B6-EBA7-47FA-8872-AFF8567F826A}" srcOrd="0" destOrd="0" presId="urn:microsoft.com/office/officeart/2005/8/layout/default"/>
    <dgm:cxn modelId="{DCB1209F-8BF5-4FBE-8D2A-4F4CB2B959C8}" type="presOf" srcId="{6FBEE729-DE18-47E7-BCDC-CB15AC53FB76}" destId="{85F31238-8D7B-45E1-BB39-ECA92206D877}" srcOrd="0" destOrd="0" presId="urn:microsoft.com/office/officeart/2005/8/layout/default"/>
    <dgm:cxn modelId="{41C02F8E-5E59-4922-B830-89290A4ADDC8}" type="presOf" srcId="{9B671E80-BF88-4D9C-8AC5-DA0E39330A03}" destId="{1711EA60-C0DB-4F50-8EA7-C5B853D6436F}" srcOrd="0" destOrd="0" presId="urn:microsoft.com/office/officeart/2005/8/layout/default"/>
    <dgm:cxn modelId="{CF12E189-9CAD-4F92-83F4-AF571A0A82B8}" type="presOf" srcId="{2714C6ED-C301-4697-A492-186A91D7DEBE}" destId="{5872AEB0-A23E-4F6B-B8AB-F99A310721BE}" srcOrd="0" destOrd="0" presId="urn:microsoft.com/office/officeart/2005/8/layout/default"/>
    <dgm:cxn modelId="{066FEFFB-DC86-427C-9D0B-3E8571FCB6DD}" type="presOf" srcId="{A4DBF453-C6C6-4150-8C5C-0FD82829915A}" destId="{5BA99A44-BEDB-4185-B116-2B9300DC6791}" srcOrd="0" destOrd="0" presId="urn:microsoft.com/office/officeart/2005/8/layout/default"/>
    <dgm:cxn modelId="{4F79A630-B5D4-41CA-99E6-F219E58A1554}" type="presOf" srcId="{4F6A8FD7-7B11-46D2-B749-AED42D5D4EDD}" destId="{299985A9-F83B-435C-815E-2E0AABE97EB1}" srcOrd="0" destOrd="0" presId="urn:microsoft.com/office/officeart/2005/8/layout/default"/>
    <dgm:cxn modelId="{F389CFFD-27AB-40A5-992E-332C03C39BC1}" type="presParOf" srcId="{A9394243-5F4D-41E5-A97A-6822E2A4ED88}" destId="{1711EA60-C0DB-4F50-8EA7-C5B853D6436F}" srcOrd="0" destOrd="0" presId="urn:microsoft.com/office/officeart/2005/8/layout/default"/>
    <dgm:cxn modelId="{55FCAFB6-56E5-4710-B46B-A8AD9A3CBAFC}" type="presParOf" srcId="{A9394243-5F4D-41E5-A97A-6822E2A4ED88}" destId="{A208E6C3-FB1D-46A0-803E-5251620B4128}" srcOrd="1" destOrd="0" presId="urn:microsoft.com/office/officeart/2005/8/layout/default"/>
    <dgm:cxn modelId="{4C1F61AD-785D-424E-BE2D-E67DE9D8D265}" type="presParOf" srcId="{A9394243-5F4D-41E5-A97A-6822E2A4ED88}" destId="{EB543A0F-16A4-4701-8215-B29304B55B0E}" srcOrd="2" destOrd="0" presId="urn:microsoft.com/office/officeart/2005/8/layout/default"/>
    <dgm:cxn modelId="{861C9C60-A717-4D96-A783-F42D18CE609D}" type="presParOf" srcId="{A9394243-5F4D-41E5-A97A-6822E2A4ED88}" destId="{2BFD5F6A-E52C-4C29-B457-B32F98C06FEA}" srcOrd="3" destOrd="0" presId="urn:microsoft.com/office/officeart/2005/8/layout/default"/>
    <dgm:cxn modelId="{4A27540E-4113-4595-A548-28C2B4892D7E}" type="presParOf" srcId="{A9394243-5F4D-41E5-A97A-6822E2A4ED88}" destId="{5872AEB0-A23E-4F6B-B8AB-F99A310721BE}" srcOrd="4" destOrd="0" presId="urn:microsoft.com/office/officeart/2005/8/layout/default"/>
    <dgm:cxn modelId="{BB735D39-1144-4572-B5B1-51A1A3D26214}" type="presParOf" srcId="{A9394243-5F4D-41E5-A97A-6822E2A4ED88}" destId="{FD3BC39E-98BE-4793-9511-C10FE9B07EB2}" srcOrd="5" destOrd="0" presId="urn:microsoft.com/office/officeart/2005/8/layout/default"/>
    <dgm:cxn modelId="{D36B4027-024D-4B38-979D-9591A5F2AB44}" type="presParOf" srcId="{A9394243-5F4D-41E5-A97A-6822E2A4ED88}" destId="{85F31238-8D7B-45E1-BB39-ECA92206D877}" srcOrd="6" destOrd="0" presId="urn:microsoft.com/office/officeart/2005/8/layout/default"/>
    <dgm:cxn modelId="{22F5DA39-2196-4B2C-9BB1-16C8C55597FF}" type="presParOf" srcId="{A9394243-5F4D-41E5-A97A-6822E2A4ED88}" destId="{11B4B888-909F-42F0-9571-435A3847DE29}" srcOrd="7" destOrd="0" presId="urn:microsoft.com/office/officeart/2005/8/layout/default"/>
    <dgm:cxn modelId="{B0C5C60D-1490-44A9-8229-1C6CBFE08422}" type="presParOf" srcId="{A9394243-5F4D-41E5-A97A-6822E2A4ED88}" destId="{299985A9-F83B-435C-815E-2E0AABE97EB1}" srcOrd="8" destOrd="0" presId="urn:microsoft.com/office/officeart/2005/8/layout/default"/>
    <dgm:cxn modelId="{AC7D52B5-52E9-477E-ABD0-FA8030CB1214}" type="presParOf" srcId="{A9394243-5F4D-41E5-A97A-6822E2A4ED88}" destId="{E16860A7-ED8E-4C43-B0DC-6E3541B52FE9}" srcOrd="9" destOrd="0" presId="urn:microsoft.com/office/officeart/2005/8/layout/default"/>
    <dgm:cxn modelId="{F966BD13-7739-419B-9623-0DE2E7289D33}" type="presParOf" srcId="{A9394243-5F4D-41E5-A97A-6822E2A4ED88}" destId="{C415E1B6-EBA7-47FA-8872-AFF8567F826A}" srcOrd="10" destOrd="0" presId="urn:microsoft.com/office/officeart/2005/8/layout/default"/>
    <dgm:cxn modelId="{2DC728D8-32FC-4CB5-B951-01E1D9F69995}" type="presParOf" srcId="{A9394243-5F4D-41E5-A97A-6822E2A4ED88}" destId="{959EDDE5-1D98-409B-B6ED-1DE225E516A2}" srcOrd="11" destOrd="0" presId="urn:microsoft.com/office/officeart/2005/8/layout/default"/>
    <dgm:cxn modelId="{1E36C81C-AF0D-47BE-A17D-7093D1CB4427}" type="presParOf" srcId="{A9394243-5F4D-41E5-A97A-6822E2A4ED88}" destId="{7F0177F1-35F4-4937-B944-4256BBF0E784}" srcOrd="12" destOrd="0" presId="urn:microsoft.com/office/officeart/2005/8/layout/default"/>
    <dgm:cxn modelId="{8CB3C325-8B8D-4A04-ABC0-8A27665B3513}" type="presParOf" srcId="{A9394243-5F4D-41E5-A97A-6822E2A4ED88}" destId="{9D9F149B-B60B-46B9-82E5-5662BB38116B}" srcOrd="13" destOrd="0" presId="urn:microsoft.com/office/officeart/2005/8/layout/default"/>
    <dgm:cxn modelId="{CFAFE32D-1436-4867-84F7-CD2CC4DFEEAD}" type="presParOf" srcId="{A9394243-5F4D-41E5-A97A-6822E2A4ED88}" destId="{5BA99A44-BEDB-4185-B116-2B9300DC6791}" srcOrd="14" destOrd="0" presId="urn:microsoft.com/office/officeart/2005/8/layout/default"/>
    <dgm:cxn modelId="{25210648-C416-4606-8703-D734293F7D02}" type="presParOf" srcId="{A9394243-5F4D-41E5-A97A-6822E2A4ED88}" destId="{2080CF31-B6D2-4ABF-B5FD-AA22534C3D14}" srcOrd="15" destOrd="0" presId="urn:microsoft.com/office/officeart/2005/8/layout/default"/>
    <dgm:cxn modelId="{AB453914-3B42-4DE6-9314-C98D774DA188}" type="presParOf" srcId="{A9394243-5F4D-41E5-A97A-6822E2A4ED88}" destId="{2D173FEE-D70F-44EE-897B-A3F5F4A3C7D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0EB3B78-9004-46EB-84DF-0E9F299E2F3A}">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Promoting information disclosure and public participation by publishing a summary of the decision on data compliance or tax audits (audits) for legal entities</a:t>
          </a:r>
          <a:endParaRPr lang="lv-LV" sz="1400" b="1" dirty="0">
            <a:solidFill>
              <a:schemeClr val="tx1"/>
            </a:solidFill>
            <a:latin typeface="Times New Roman" panose="02020603050405020304" pitchFamily="18" charset="0"/>
            <a:cs typeface="Times New Roman" panose="02020603050405020304" pitchFamily="18" charset="0"/>
          </a:endParaRPr>
        </a:p>
      </dgm:t>
    </dgm:pt>
    <dgm:pt modelId="{56D58A34-9014-425D-BF1F-DD16A2663052}" type="parTrans" cxnId="{E3E2A72B-F27A-48DB-B84F-BACC734E092B}">
      <dgm:prSet/>
      <dgm:spPr/>
      <dgm:t>
        <a:bodyPr/>
        <a:lstStyle/>
        <a:p>
          <a:endParaRPr lang="en-US"/>
        </a:p>
      </dgm:t>
    </dgm:pt>
    <dgm:pt modelId="{01B4535E-B480-4F43-8F30-FB7FD065041C}" type="sibTrans" cxnId="{E3E2A72B-F27A-48DB-B84F-BACC734E092B}">
      <dgm:prSet/>
      <dgm:spPr/>
      <dgm:t>
        <a:bodyPr/>
        <a:lstStyle/>
        <a:p>
          <a:endParaRPr lang="en-US"/>
        </a:p>
      </dgm:t>
    </dgm:pt>
    <dgm:pt modelId="{BDCDFF3C-ECAB-4D1F-AED0-433394F66458}">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Improvement of the tax control process by developing a regulatory framework for the digitization of tax monitoring</a:t>
          </a:r>
          <a:endParaRPr lang="lv-LV" sz="1400" b="1" dirty="0">
            <a:solidFill>
              <a:schemeClr val="bg1"/>
            </a:solidFill>
            <a:latin typeface="+mn-lt"/>
            <a:cs typeface="Times New Roman" panose="02020603050405020304" pitchFamily="18" charset="0"/>
          </a:endParaRPr>
        </a:p>
      </dgm:t>
    </dgm:pt>
    <dgm:pt modelId="{95AEB182-76FC-45F0-B062-0DBA0C393A2C}" type="parTrans" cxnId="{3677A1AA-352D-446B-996E-8E654EC66549}">
      <dgm:prSet/>
      <dgm:spPr/>
      <dgm:t>
        <a:bodyPr/>
        <a:lstStyle/>
        <a:p>
          <a:endParaRPr lang="en-US"/>
        </a:p>
      </dgm:t>
    </dgm:pt>
    <dgm:pt modelId="{8247E6CA-C1B3-46AE-8952-66418EBB0A79}" type="sibTrans" cxnId="{3677A1AA-352D-446B-996E-8E654EC66549}">
      <dgm:prSet/>
      <dgm:spPr/>
      <dgm:t>
        <a:bodyPr/>
        <a:lstStyle/>
        <a:p>
          <a:endParaRPr lang="en-US"/>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7F7DABC4-BC0F-40BB-9AAE-4990AFC0E758}" type="pres">
      <dgm:prSet presAssocID="{C0EB3B78-9004-46EB-84DF-0E9F299E2F3A}" presName="node" presStyleLbl="node1" presStyleIdx="0" presStyleCnt="2">
        <dgm:presLayoutVars>
          <dgm:bulletEnabled val="1"/>
        </dgm:presLayoutVars>
      </dgm:prSet>
      <dgm:spPr/>
      <dgm:t>
        <a:bodyPr/>
        <a:lstStyle/>
        <a:p>
          <a:endParaRPr lang="en-US"/>
        </a:p>
      </dgm:t>
    </dgm:pt>
    <dgm:pt modelId="{08C924E3-9D44-48C9-AB11-7B698C2CC7D4}" type="pres">
      <dgm:prSet presAssocID="{01B4535E-B480-4F43-8F30-FB7FD065041C}" presName="sibTrans" presStyleCnt="0"/>
      <dgm:spPr/>
    </dgm:pt>
    <dgm:pt modelId="{D02AAC59-282E-42E2-8AFC-C74E3EF90332}" type="pres">
      <dgm:prSet presAssocID="{BDCDFF3C-ECAB-4D1F-AED0-433394F66458}" presName="node" presStyleLbl="node1" presStyleIdx="1" presStyleCnt="2">
        <dgm:presLayoutVars>
          <dgm:bulletEnabled val="1"/>
        </dgm:presLayoutVars>
      </dgm:prSet>
      <dgm:spPr/>
      <dgm:t>
        <a:bodyPr/>
        <a:lstStyle/>
        <a:p>
          <a:endParaRPr lang="en-US"/>
        </a:p>
      </dgm:t>
    </dgm:pt>
  </dgm:ptLst>
  <dgm:cxnLst>
    <dgm:cxn modelId="{3677A1AA-352D-446B-996E-8E654EC66549}" srcId="{4120419A-23C3-4C3A-A8CD-3BE8FD97CBE4}" destId="{BDCDFF3C-ECAB-4D1F-AED0-433394F66458}" srcOrd="1" destOrd="0" parTransId="{95AEB182-76FC-45F0-B062-0DBA0C393A2C}" sibTransId="{8247E6CA-C1B3-46AE-8952-66418EBB0A79}"/>
    <dgm:cxn modelId="{1279616C-F533-4FF0-B10E-5FBD60C69AFA}" type="presOf" srcId="{BDCDFF3C-ECAB-4D1F-AED0-433394F66458}" destId="{D02AAC59-282E-42E2-8AFC-C74E3EF90332}" srcOrd="0" destOrd="0" presId="urn:microsoft.com/office/officeart/2005/8/layout/default"/>
    <dgm:cxn modelId="{E3E2A72B-F27A-48DB-B84F-BACC734E092B}" srcId="{4120419A-23C3-4C3A-A8CD-3BE8FD97CBE4}" destId="{C0EB3B78-9004-46EB-84DF-0E9F299E2F3A}" srcOrd="0" destOrd="0" parTransId="{56D58A34-9014-425D-BF1F-DD16A2663052}" sibTransId="{01B4535E-B480-4F43-8F30-FB7FD065041C}"/>
    <dgm:cxn modelId="{0291AF4C-2757-4952-9646-B68E73350CCB}" type="presOf" srcId="{C0EB3B78-9004-46EB-84DF-0E9F299E2F3A}" destId="{7F7DABC4-BC0F-40BB-9AAE-4990AFC0E758}" srcOrd="0" destOrd="0" presId="urn:microsoft.com/office/officeart/2005/8/layout/default"/>
    <dgm:cxn modelId="{C62A9E1E-51CC-45F9-A725-72177D060455}" type="presOf" srcId="{4120419A-23C3-4C3A-A8CD-3BE8FD97CBE4}" destId="{A9394243-5F4D-41E5-A97A-6822E2A4ED88}" srcOrd="0" destOrd="0" presId="urn:microsoft.com/office/officeart/2005/8/layout/default"/>
    <dgm:cxn modelId="{B13E9B93-F156-4789-9BE3-8EA9F0B6269E}" type="presParOf" srcId="{A9394243-5F4D-41E5-A97A-6822E2A4ED88}" destId="{7F7DABC4-BC0F-40BB-9AAE-4990AFC0E758}" srcOrd="0" destOrd="0" presId="urn:microsoft.com/office/officeart/2005/8/layout/default"/>
    <dgm:cxn modelId="{B27158B0-4B75-4ECF-9FC4-B116810A838A}" type="presParOf" srcId="{A9394243-5F4D-41E5-A97A-6822E2A4ED88}" destId="{08C924E3-9D44-48C9-AB11-7B698C2CC7D4}" srcOrd="1" destOrd="0" presId="urn:microsoft.com/office/officeart/2005/8/layout/default"/>
    <dgm:cxn modelId="{10EDB68C-9A71-47BB-9199-70C396EB6AB8}" type="presParOf" srcId="{A9394243-5F4D-41E5-A97A-6822E2A4ED88}" destId="{D02AAC59-282E-42E2-8AFC-C74E3EF9033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1DA28-9EA7-4D2E-A095-F5F907B16997}">
      <dsp:nvSpPr>
        <dsp:cNvPr id="0" name=""/>
        <dsp:cNvSpPr/>
      </dsp:nvSpPr>
      <dsp:spPr>
        <a:xfrm>
          <a:off x="467" y="541196"/>
          <a:ext cx="2456491" cy="1875913"/>
        </a:xfrm>
        <a:prstGeom prst="rect">
          <a:avLst/>
        </a:prstGeom>
        <a:solidFill>
          <a:srgbClr val="0070C0"/>
        </a:solidFill>
        <a:ln w="25400" cap="flat" cmpd="sng" algn="ctr">
          <a:solidFill>
            <a:srgbClr val="0070C0"/>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National Development Plan: </a:t>
          </a:r>
          <a:endParaRPr lang="lv-LV" sz="1600" kern="1200" noProof="0" dirty="0" smtClean="0"/>
        </a:p>
        <a:p>
          <a:pPr lvl="0" algn="ctr" defTabSz="711200">
            <a:lnSpc>
              <a:spcPct val="90000"/>
            </a:lnSpc>
            <a:spcBef>
              <a:spcPct val="0"/>
            </a:spcBef>
            <a:spcAft>
              <a:spcPct val="35000"/>
            </a:spcAft>
          </a:pPr>
          <a:r>
            <a:rPr lang="en-US" sz="1600" b="1" kern="1200" noProof="0" dirty="0" smtClean="0"/>
            <a:t>average annual GDP growth of at least 5%</a:t>
          </a:r>
          <a:endParaRPr lang="en-US" sz="1600" b="1" u="sng" kern="1200" noProof="0" dirty="0"/>
        </a:p>
      </dsp:txBody>
      <dsp:txXfrm>
        <a:off x="467" y="541196"/>
        <a:ext cx="2456491" cy="1875913"/>
      </dsp:txXfrm>
    </dsp:sp>
    <dsp:sp modelId="{AE2DBF37-9FDA-4237-AC74-FDCD1AE09CC9}">
      <dsp:nvSpPr>
        <dsp:cNvPr id="0" name=""/>
        <dsp:cNvSpPr/>
      </dsp:nvSpPr>
      <dsp:spPr>
        <a:xfrm>
          <a:off x="2665808" y="541196"/>
          <a:ext cx="2693055" cy="1875913"/>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65100" prst="coolSlant"/>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noProof="0" dirty="0" smtClean="0"/>
            <a:t>In 2015, the Gini coefficient for Latvia was 35.4, which is one of the highest in the European Union</a:t>
          </a:r>
        </a:p>
        <a:p>
          <a:pPr lvl="0" algn="ctr" defTabSz="711200">
            <a:lnSpc>
              <a:spcPct val="90000"/>
            </a:lnSpc>
            <a:spcBef>
              <a:spcPct val="0"/>
            </a:spcBef>
            <a:spcAft>
              <a:spcPct val="35000"/>
            </a:spcAft>
          </a:pPr>
          <a:r>
            <a:rPr lang="en-US" sz="1600" kern="1200" dirty="0" smtClean="0"/>
            <a:t>Government Action Plan: </a:t>
          </a:r>
          <a:endParaRPr lang="lv-LV" sz="1600" kern="1200" dirty="0" smtClean="0"/>
        </a:p>
        <a:p>
          <a:pPr lvl="0" algn="ctr" defTabSz="711200">
            <a:lnSpc>
              <a:spcPct val="90000"/>
            </a:lnSpc>
            <a:spcBef>
              <a:spcPct val="0"/>
            </a:spcBef>
            <a:spcAft>
              <a:spcPct val="35000"/>
            </a:spcAft>
          </a:pPr>
          <a:r>
            <a:rPr lang="en-US" sz="1600" b="1" kern="1200" dirty="0" smtClean="0"/>
            <a:t>to </a:t>
          </a:r>
          <a:r>
            <a:rPr lang="en-US" sz="1600" b="1" u="none" kern="1200" dirty="0" smtClean="0"/>
            <a:t>reduce income </a:t>
          </a:r>
          <a:r>
            <a:rPr lang="en-US" sz="1600" b="1" u="none" kern="1200" dirty="0" err="1" smtClean="0"/>
            <a:t>inequalit</a:t>
          </a:r>
          <a:r>
            <a:rPr lang="lv-LV" sz="1600" b="1" u="none" kern="1200" dirty="0" smtClean="0"/>
            <a:t>y</a:t>
          </a:r>
          <a:r>
            <a:rPr lang="en-US" sz="1600" b="1" u="none" kern="1200" dirty="0" smtClean="0"/>
            <a:t> for employees</a:t>
          </a:r>
          <a:endParaRPr lang="en-US" sz="1600" b="1" u="none" kern="1200" noProof="0" dirty="0"/>
        </a:p>
      </dsp:txBody>
      <dsp:txXfrm>
        <a:off x="2665808" y="541196"/>
        <a:ext cx="2693055" cy="1875913"/>
      </dsp:txXfrm>
    </dsp:sp>
    <dsp:sp modelId="{53427CB5-789E-42DF-AC83-9C1257E2980B}">
      <dsp:nvSpPr>
        <dsp:cNvPr id="0" name=""/>
        <dsp:cNvSpPr/>
      </dsp:nvSpPr>
      <dsp:spPr>
        <a:xfrm>
          <a:off x="5567713" y="541196"/>
          <a:ext cx="2426667" cy="1875913"/>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kern="1200" noProof="0" dirty="0" smtClean="0"/>
            <a:t>Government Action Plan: </a:t>
          </a:r>
        </a:p>
        <a:p>
          <a:pPr lvl="0" algn="ctr" defTabSz="711200">
            <a:lnSpc>
              <a:spcPct val="90000"/>
            </a:lnSpc>
            <a:spcBef>
              <a:spcPct val="0"/>
            </a:spcBef>
            <a:spcAft>
              <a:spcPct val="35000"/>
            </a:spcAft>
          </a:pPr>
          <a:r>
            <a:rPr lang="en-GB" sz="1600" kern="1200" noProof="0" dirty="0" smtClean="0"/>
            <a:t>in 2018 the </a:t>
          </a:r>
          <a:r>
            <a:rPr lang="en-GB" sz="1600" b="1" u="none" kern="1200" noProof="0" dirty="0" smtClean="0"/>
            <a:t>total amount of taxes revenues approaching 30% of GDP</a:t>
          </a:r>
          <a:endParaRPr lang="en-GB" sz="1600" b="1" u="none" kern="1200" noProof="0" dirty="0"/>
        </a:p>
      </dsp:txBody>
      <dsp:txXfrm>
        <a:off x="5567713" y="541196"/>
        <a:ext cx="2426667" cy="1875913"/>
      </dsp:txXfrm>
    </dsp:sp>
    <dsp:sp modelId="{35E4A069-BE3B-4EC5-A8A4-DB7DFEF97CDF}">
      <dsp:nvSpPr>
        <dsp:cNvPr id="0" name=""/>
        <dsp:cNvSpPr/>
      </dsp:nvSpPr>
      <dsp:spPr>
        <a:xfrm>
          <a:off x="1317964" y="2625960"/>
          <a:ext cx="2576746" cy="1690593"/>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prst="angle"/>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endParaRPr lang="lv-LV" sz="1600" kern="1200" dirty="0" smtClean="0"/>
        </a:p>
        <a:p>
          <a:pPr lvl="0" algn="ctr" defTabSz="711200">
            <a:lnSpc>
              <a:spcPct val="90000"/>
            </a:lnSpc>
            <a:spcBef>
              <a:spcPct val="0"/>
            </a:spcBef>
            <a:spcAft>
              <a:spcPct val="35000"/>
            </a:spcAft>
          </a:pPr>
          <a:r>
            <a:rPr lang="lv-LV" sz="1600" kern="1200" dirty="0" smtClean="0"/>
            <a:t>G</a:t>
          </a:r>
          <a:r>
            <a:rPr lang="en-US" sz="1600" kern="1200" dirty="0" err="1" smtClean="0"/>
            <a:t>overnment</a:t>
          </a:r>
          <a:r>
            <a:rPr lang="en-US" sz="1600" kern="1200" dirty="0" smtClean="0"/>
            <a:t> Action Plan: </a:t>
          </a:r>
          <a:r>
            <a:rPr lang="lv-LV" sz="1600" kern="1200" dirty="0" smtClean="0"/>
            <a:t> </a:t>
          </a:r>
        </a:p>
        <a:p>
          <a:pPr lvl="0" algn="ctr" defTabSz="711200">
            <a:lnSpc>
              <a:spcPct val="90000"/>
            </a:lnSpc>
            <a:spcBef>
              <a:spcPct val="0"/>
            </a:spcBef>
            <a:spcAft>
              <a:spcPct val="35000"/>
            </a:spcAft>
          </a:pPr>
          <a:r>
            <a:rPr lang="lv-LV" sz="1600" b="1" u="none" kern="1200" dirty="0" smtClean="0"/>
            <a:t>t</a:t>
          </a:r>
          <a:r>
            <a:rPr lang="en-US" sz="1600" b="1" u="none" kern="1200" noProof="0" dirty="0" smtClean="0"/>
            <a:t>he efficiency of the SRS increases </a:t>
          </a:r>
          <a:r>
            <a:rPr lang="en-US" sz="1600" kern="1200" noProof="0" dirty="0" smtClean="0"/>
            <a:t>– costs for one collected euro in 2016 </a:t>
          </a:r>
          <a:r>
            <a:rPr lang="lv-LV" sz="1600" kern="1200" noProof="0" dirty="0" err="1" smtClean="0"/>
            <a:t>was</a:t>
          </a:r>
          <a:r>
            <a:rPr lang="en-US" sz="1600" kern="1200" noProof="0" dirty="0" smtClean="0"/>
            <a:t> 0.0157 euros, in 2018 will be  0.0130 euros</a:t>
          </a:r>
        </a:p>
      </dsp:txBody>
      <dsp:txXfrm>
        <a:off x="1317964" y="2625960"/>
        <a:ext cx="2576746" cy="1690593"/>
      </dsp:txXfrm>
    </dsp:sp>
    <dsp:sp modelId="{D5ECAD3B-9F5E-4A47-827C-499CDD9B5D71}">
      <dsp:nvSpPr>
        <dsp:cNvPr id="0" name=""/>
        <dsp:cNvSpPr/>
      </dsp:nvSpPr>
      <dsp:spPr>
        <a:xfrm>
          <a:off x="4103561" y="2631116"/>
          <a:ext cx="2573321" cy="1680280"/>
        </a:xfrm>
        <a:prstGeom prst="rect">
          <a:avLst/>
        </a:prstGeom>
        <a:solidFill>
          <a:srgbClr val="0070C0"/>
        </a:solidFill>
        <a:ln w="25400" cap="flat" cmpd="sng" algn="ctr">
          <a:solidFill>
            <a:schemeClr val="lt1">
              <a:hueOff val="0"/>
              <a:satOff val="0"/>
              <a:lumOff val="0"/>
            </a:schemeClr>
          </a:solidFill>
          <a:prstDash val="solid"/>
          <a:bevel/>
        </a:ln>
        <a:effectLst>
          <a:outerShdw blurRad="50800" dist="38100" dir="10800000" algn="r" rotWithShape="0">
            <a:prstClr val="black">
              <a:alpha val="40000"/>
            </a:prstClr>
          </a:outerShdw>
          <a:softEdge rad="127000"/>
        </a:effectLst>
        <a:scene3d>
          <a:camera prst="orthographicFront"/>
          <a:lightRig rig="threePt" dir="t"/>
        </a:scene3d>
        <a:sp3d>
          <a:bevelT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Government Action Plan</a:t>
          </a:r>
          <a:r>
            <a:rPr lang="lv-LV" sz="1600" kern="1200" dirty="0" smtClean="0"/>
            <a:t>: </a:t>
          </a:r>
        </a:p>
        <a:p>
          <a:pPr lvl="0" algn="ctr" defTabSz="711200">
            <a:lnSpc>
              <a:spcPct val="90000"/>
            </a:lnSpc>
            <a:spcBef>
              <a:spcPct val="0"/>
            </a:spcBef>
            <a:spcAft>
              <a:spcPct val="35000"/>
            </a:spcAft>
          </a:pPr>
          <a:r>
            <a:rPr lang="lv-LV" sz="1600" b="1" u="none" kern="1200" dirty="0" smtClean="0"/>
            <a:t>r</a:t>
          </a:r>
          <a:r>
            <a:rPr lang="en-US" sz="1600" b="1" u="none" kern="1200" dirty="0" smtClean="0"/>
            <a:t>educe the size of the </a:t>
          </a:r>
          <a:r>
            <a:rPr lang="lv-LV" sz="1600" b="1" u="none" kern="1200" dirty="0" err="1" smtClean="0"/>
            <a:t>shadow</a:t>
          </a:r>
          <a:r>
            <a:rPr lang="en-US" sz="1600" b="1" u="none" kern="1200" dirty="0" smtClean="0"/>
            <a:t> economy </a:t>
          </a:r>
          <a:r>
            <a:rPr lang="en-US" sz="1600" kern="1200" dirty="0" smtClean="0"/>
            <a:t>: from 23.6%</a:t>
          </a:r>
          <a:r>
            <a:rPr lang="lv-LV" sz="1600" kern="1200" dirty="0" smtClean="0"/>
            <a:t> </a:t>
          </a:r>
          <a:r>
            <a:rPr lang="lv-LV" sz="1600" kern="1200" dirty="0" err="1" smtClean="0"/>
            <a:t>of</a:t>
          </a:r>
          <a:r>
            <a:rPr lang="en-US" sz="1600" kern="1200" dirty="0" smtClean="0"/>
            <a:t> GDP (2015) to 21% </a:t>
          </a:r>
          <a:r>
            <a:rPr lang="lv-LV" sz="1600" kern="1200" dirty="0" err="1" smtClean="0"/>
            <a:t>of</a:t>
          </a:r>
          <a:r>
            <a:rPr lang="en-US" sz="1600" kern="1200" dirty="0" smtClean="0"/>
            <a:t> GDP (2018)</a:t>
          </a:r>
          <a:endParaRPr lang="lv-LV" sz="1600" kern="1200" dirty="0"/>
        </a:p>
      </dsp:txBody>
      <dsp:txXfrm>
        <a:off x="4103561" y="2631116"/>
        <a:ext cx="2573321" cy="168028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927981" y="717480"/>
          <a:ext cx="1479880" cy="136625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b="1" kern="1200" dirty="0" err="1" smtClean="0">
              <a:solidFill>
                <a:srgbClr val="FF0000"/>
              </a:solidFill>
            </a:rPr>
            <a:t>Tax</a:t>
          </a:r>
          <a:r>
            <a:rPr lang="lv-LV" sz="1300" b="1" kern="1200" dirty="0" smtClean="0">
              <a:solidFill>
                <a:srgbClr val="FF0000"/>
              </a:solidFill>
            </a:rPr>
            <a:t> </a:t>
          </a:r>
        </a:p>
        <a:p>
          <a:pPr lvl="0" algn="ctr" defTabSz="577850">
            <a:lnSpc>
              <a:spcPct val="90000"/>
            </a:lnSpc>
            <a:spcBef>
              <a:spcPct val="0"/>
            </a:spcBef>
            <a:spcAft>
              <a:spcPct val="35000"/>
            </a:spcAft>
          </a:pPr>
          <a:r>
            <a:rPr lang="lv-LV" sz="1300" b="1" kern="1200" dirty="0" err="1" smtClean="0">
              <a:solidFill>
                <a:srgbClr val="FF0000"/>
              </a:solidFill>
            </a:rPr>
            <a:t>Reform</a:t>
          </a:r>
          <a:endParaRPr lang="en-US" sz="1300" b="1" kern="1200" dirty="0">
            <a:solidFill>
              <a:srgbClr val="FF0000"/>
            </a:solidFill>
          </a:endParaRPr>
        </a:p>
      </dsp:txBody>
      <dsp:txXfrm>
        <a:off x="1144704" y="917563"/>
        <a:ext cx="1046434" cy="966086"/>
      </dsp:txXfrm>
    </dsp:sp>
    <dsp:sp modelId="{C3781C73-9B53-4322-B640-91EDCF4E1448}">
      <dsp:nvSpPr>
        <dsp:cNvPr id="0" name=""/>
        <dsp:cNvSpPr/>
      </dsp:nvSpPr>
      <dsp:spPr>
        <a:xfrm>
          <a:off x="1075973" y="-126270"/>
          <a:ext cx="1175317" cy="110858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Labor Tax </a:t>
          </a:r>
          <a:r>
            <a:rPr lang="lv-LV" sz="1100" b="1" kern="1200" noProof="0" dirty="0" smtClean="0">
              <a:solidFill>
                <a:schemeClr val="bg1"/>
              </a:solidFill>
            </a:rPr>
            <a:t>R</a:t>
          </a:r>
          <a:r>
            <a:rPr lang="en-US" sz="1100" b="1" kern="1200" noProof="0" dirty="0" err="1" smtClean="0">
              <a:solidFill>
                <a:schemeClr val="bg1"/>
              </a:solidFill>
            </a:rPr>
            <a:t>eform</a:t>
          </a:r>
          <a:endParaRPr lang="en-US" sz="1100" b="1" kern="1200" dirty="0">
            <a:solidFill>
              <a:schemeClr val="bg1"/>
            </a:solidFill>
          </a:endParaRPr>
        </a:p>
      </dsp:txBody>
      <dsp:txXfrm>
        <a:off x="1248094" y="36078"/>
        <a:ext cx="831075" cy="783888"/>
      </dsp:txXfrm>
    </dsp:sp>
    <dsp:sp modelId="{2A7257FB-78A2-44C6-9696-82DF74D92573}">
      <dsp:nvSpPr>
        <dsp:cNvPr id="0" name=""/>
        <dsp:cNvSpPr/>
      </dsp:nvSpPr>
      <dsp:spPr>
        <a:xfrm>
          <a:off x="2038533" y="608724"/>
          <a:ext cx="1133404" cy="10828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Corporate Income Tax </a:t>
          </a:r>
          <a:r>
            <a:rPr lang="lv-LV" sz="1100" b="1" kern="1200" noProof="0" dirty="0" smtClean="0">
              <a:solidFill>
                <a:schemeClr val="bg1"/>
              </a:solidFill>
            </a:rPr>
            <a:t>R</a:t>
          </a:r>
          <a:r>
            <a:rPr lang="en-US" sz="1100" b="1" kern="1200" noProof="0" dirty="0" err="1" smtClean="0">
              <a:solidFill>
                <a:schemeClr val="bg1"/>
              </a:solidFill>
            </a:rPr>
            <a:t>eform</a:t>
          </a:r>
          <a:endParaRPr lang="lv-LV" sz="1100" b="1" kern="1200" dirty="0">
            <a:solidFill>
              <a:schemeClr val="bg1"/>
            </a:solidFill>
          </a:endParaRPr>
        </a:p>
      </dsp:txBody>
      <dsp:txXfrm>
        <a:off x="2204516" y="767309"/>
        <a:ext cx="801438" cy="765713"/>
      </dsp:txXfrm>
    </dsp:sp>
    <dsp:sp modelId="{C59171C6-1F36-4CFE-BEE9-0A91AC30AB52}">
      <dsp:nvSpPr>
        <dsp:cNvPr id="0" name=""/>
        <dsp:cNvSpPr/>
      </dsp:nvSpPr>
      <dsp:spPr>
        <a:xfrm>
          <a:off x="516741" y="1635937"/>
          <a:ext cx="1157835" cy="115481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Decre</a:t>
          </a:r>
          <a:r>
            <a:rPr lang="lv-LV" sz="1100" b="1" kern="1200" noProof="0" dirty="0" smtClean="0">
              <a:solidFill>
                <a:schemeClr val="bg1"/>
              </a:solidFill>
            </a:rPr>
            <a:t>a</a:t>
          </a:r>
          <a:r>
            <a:rPr lang="en-US" sz="1100" b="1" kern="1200" noProof="0" dirty="0" smtClean="0">
              <a:solidFill>
                <a:schemeClr val="bg1"/>
              </a:solidFill>
            </a:rPr>
            <a:t>sing Shadow Economy</a:t>
          </a:r>
          <a:endParaRPr lang="en-US" sz="1100" b="1" kern="1200" noProof="0" dirty="0">
            <a:solidFill>
              <a:schemeClr val="bg1"/>
            </a:solidFill>
          </a:endParaRPr>
        </a:p>
      </dsp:txBody>
      <dsp:txXfrm>
        <a:off x="686302" y="1805056"/>
        <a:ext cx="818713" cy="816579"/>
      </dsp:txXfrm>
    </dsp:sp>
    <dsp:sp modelId="{A431D8CF-8C55-4CD5-ADF0-57264B25744C}">
      <dsp:nvSpPr>
        <dsp:cNvPr id="0" name=""/>
        <dsp:cNvSpPr/>
      </dsp:nvSpPr>
      <dsp:spPr>
        <a:xfrm>
          <a:off x="1696135" y="1634514"/>
          <a:ext cx="1143495" cy="111794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Compensa</a:t>
          </a:r>
          <a:r>
            <a:rPr lang="lv-LV" sz="1100" b="1" kern="1200" noProof="0" dirty="0" smtClean="0">
              <a:solidFill>
                <a:schemeClr val="bg1"/>
              </a:solidFill>
            </a:rPr>
            <a:t>-</a:t>
          </a:r>
          <a:r>
            <a:rPr lang="en-US" sz="1100" b="1" kern="1200" noProof="0" dirty="0" smtClean="0">
              <a:solidFill>
                <a:schemeClr val="bg1"/>
              </a:solidFill>
            </a:rPr>
            <a:t>tory Measures</a:t>
          </a:r>
          <a:endParaRPr lang="en-US" sz="1100" b="1" kern="1200" noProof="0" dirty="0">
            <a:solidFill>
              <a:schemeClr val="bg1"/>
            </a:solidFill>
          </a:endParaRPr>
        </a:p>
      </dsp:txBody>
      <dsp:txXfrm>
        <a:off x="1863596" y="1798233"/>
        <a:ext cx="808573" cy="790504"/>
      </dsp:txXfrm>
    </dsp:sp>
    <dsp:sp modelId="{C7E9D53C-3B03-4EE1-8412-818021FD1F71}">
      <dsp:nvSpPr>
        <dsp:cNvPr id="0" name=""/>
        <dsp:cNvSpPr/>
      </dsp:nvSpPr>
      <dsp:spPr>
        <a:xfrm>
          <a:off x="96586" y="546484"/>
          <a:ext cx="1153296" cy="113866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tx1"/>
              </a:solidFill>
            </a:rPr>
            <a:t>Improving Tax </a:t>
          </a:r>
          <a:r>
            <a:rPr lang="en-US" sz="1100" b="1" kern="1200" noProof="0" dirty="0" err="1" smtClean="0">
              <a:solidFill>
                <a:schemeClr val="tx1"/>
              </a:solidFill>
            </a:rPr>
            <a:t>Administra</a:t>
          </a:r>
          <a:r>
            <a:rPr lang="lv-LV" sz="1100" b="1" kern="1200" noProof="0" dirty="0" smtClean="0">
              <a:solidFill>
                <a:schemeClr val="tx1"/>
              </a:solidFill>
            </a:rPr>
            <a:t>-</a:t>
          </a:r>
          <a:r>
            <a:rPr lang="en-US" sz="1100" b="1" kern="1200" noProof="0" dirty="0" err="1" smtClean="0">
              <a:solidFill>
                <a:schemeClr val="tx1"/>
              </a:solidFill>
            </a:rPr>
            <a:t>tion</a:t>
          </a:r>
          <a:endParaRPr lang="en-US" sz="1100" b="1" kern="1200" noProof="0" dirty="0">
            <a:solidFill>
              <a:schemeClr val="tx1"/>
            </a:solidFill>
          </a:endParaRPr>
        </a:p>
      </dsp:txBody>
      <dsp:txXfrm>
        <a:off x="265482" y="713237"/>
        <a:ext cx="815504" cy="805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1858486" y="1357980"/>
          <a:ext cx="2800982" cy="258591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5880" tIns="55880" rIns="55880" bIns="55880" numCol="1" spcCol="1270" anchor="ctr" anchorCtr="0">
          <a:noAutofit/>
        </a:bodyPr>
        <a:lstStyle/>
        <a:p>
          <a:pPr lvl="0" algn="ctr" defTabSz="1955800">
            <a:lnSpc>
              <a:spcPct val="90000"/>
            </a:lnSpc>
            <a:spcBef>
              <a:spcPct val="0"/>
            </a:spcBef>
            <a:spcAft>
              <a:spcPct val="35000"/>
            </a:spcAft>
          </a:pPr>
          <a:r>
            <a:rPr lang="lv-LV" sz="4400" kern="1200" dirty="0" err="1" smtClean="0">
              <a:solidFill>
                <a:srgbClr val="FF0000"/>
              </a:solidFill>
            </a:rPr>
            <a:t>Tax</a:t>
          </a:r>
          <a:r>
            <a:rPr lang="lv-LV" sz="4400" kern="1200" dirty="0" smtClean="0">
              <a:solidFill>
                <a:srgbClr val="FF0000"/>
              </a:solidFill>
            </a:rPr>
            <a:t> </a:t>
          </a:r>
          <a:r>
            <a:rPr lang="lv-LV" sz="4400" kern="1200" dirty="0" err="1" smtClean="0">
              <a:solidFill>
                <a:srgbClr val="FF0000"/>
              </a:solidFill>
            </a:rPr>
            <a:t>Reform</a:t>
          </a:r>
          <a:endParaRPr lang="en-US" sz="4400" kern="1200" dirty="0">
            <a:solidFill>
              <a:srgbClr val="FF0000"/>
            </a:solidFill>
          </a:endParaRPr>
        </a:p>
      </dsp:txBody>
      <dsp:txXfrm>
        <a:off x="2268680" y="1736679"/>
        <a:ext cx="1980594" cy="1828519"/>
      </dsp:txXfrm>
    </dsp:sp>
    <dsp:sp modelId="{C3781C73-9B53-4322-B640-91EDCF4E1448}">
      <dsp:nvSpPr>
        <dsp:cNvPr id="0" name=""/>
        <dsp:cNvSpPr/>
      </dsp:nvSpPr>
      <dsp:spPr>
        <a:xfrm>
          <a:off x="2160236" y="-241981"/>
          <a:ext cx="2224533" cy="2098228"/>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Labor Tax</a:t>
          </a:r>
          <a:r>
            <a:rPr lang="lv-LV" sz="1600" b="1" kern="1200" noProof="0" dirty="0" smtClean="0"/>
            <a:t> R</a:t>
          </a:r>
          <a:r>
            <a:rPr lang="en-US" sz="1600" b="1" kern="1200" noProof="0" dirty="0" err="1" smtClean="0"/>
            <a:t>eform</a:t>
          </a:r>
          <a:r>
            <a:rPr lang="en-US" sz="1600" b="1" kern="1200" noProof="0" dirty="0" smtClean="0"/>
            <a:t> </a:t>
          </a:r>
          <a:endParaRPr lang="lv-LV" sz="1600" b="1" kern="1200" noProof="0" dirty="0" smtClean="0"/>
        </a:p>
        <a:p>
          <a:pPr lvl="0" algn="ctr" defTabSz="711200">
            <a:lnSpc>
              <a:spcPct val="90000"/>
            </a:lnSpc>
            <a:spcBef>
              <a:spcPct val="0"/>
            </a:spcBef>
            <a:spcAft>
              <a:spcPct val="35000"/>
            </a:spcAft>
          </a:pPr>
          <a:r>
            <a:rPr lang="lv-LV" sz="1400" b="0" kern="1200" noProof="0" dirty="0" smtClean="0"/>
            <a:t>(PIT, SSC, </a:t>
          </a:r>
          <a:r>
            <a:rPr lang="lv-LV" sz="1400" b="0" kern="1200" noProof="0" dirty="0" err="1" smtClean="0"/>
            <a:t>solidarity</a:t>
          </a:r>
          <a:r>
            <a:rPr lang="lv-LV" sz="1400" b="0" kern="1200" noProof="0" dirty="0" smtClean="0"/>
            <a:t> </a:t>
          </a:r>
          <a:r>
            <a:rPr lang="lv-LV" sz="1400" b="0" kern="1200" noProof="0" dirty="0" err="1" smtClean="0"/>
            <a:t>tax</a:t>
          </a:r>
          <a:r>
            <a:rPr lang="lv-LV" sz="1400" b="0" kern="1200" noProof="0" dirty="0" smtClean="0"/>
            <a:t>)</a:t>
          </a:r>
          <a:endParaRPr lang="en-US" sz="1400" b="1" kern="1200" dirty="0"/>
        </a:p>
      </dsp:txBody>
      <dsp:txXfrm>
        <a:off x="2486011" y="65297"/>
        <a:ext cx="1572983" cy="1483672"/>
      </dsp:txXfrm>
    </dsp:sp>
    <dsp:sp modelId="{2A7257FB-78A2-44C6-9696-82DF74D92573}">
      <dsp:nvSpPr>
        <dsp:cNvPr id="0" name=""/>
        <dsp:cNvSpPr/>
      </dsp:nvSpPr>
      <dsp:spPr>
        <a:xfrm>
          <a:off x="3960438" y="1152138"/>
          <a:ext cx="2145205" cy="20495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Corporate Income Tax </a:t>
          </a:r>
          <a:r>
            <a:rPr lang="lv-LV" sz="1600" b="1" kern="1200" noProof="0" dirty="0" smtClean="0"/>
            <a:t>R</a:t>
          </a:r>
          <a:r>
            <a:rPr lang="en-US" sz="1600" b="1" kern="1200" noProof="0" dirty="0" err="1" smtClean="0"/>
            <a:t>eform</a:t>
          </a:r>
          <a:endParaRPr lang="lv-LV" sz="1600" b="1" kern="1200" dirty="0"/>
        </a:p>
      </dsp:txBody>
      <dsp:txXfrm>
        <a:off x="4274596" y="1452292"/>
        <a:ext cx="1516889" cy="1449275"/>
      </dsp:txXfrm>
    </dsp:sp>
    <dsp:sp modelId="{C59171C6-1F36-4CFE-BEE9-0A91AC30AB52}">
      <dsp:nvSpPr>
        <dsp:cNvPr id="0" name=""/>
        <dsp:cNvSpPr/>
      </dsp:nvSpPr>
      <dsp:spPr>
        <a:xfrm>
          <a:off x="1080128" y="3096352"/>
          <a:ext cx="2191444" cy="218573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err="1" smtClean="0"/>
            <a:t>Decre</a:t>
          </a:r>
          <a:r>
            <a:rPr lang="lv-LV" sz="1600" b="1" kern="1200" noProof="0" dirty="0" smtClean="0"/>
            <a:t>a</a:t>
          </a:r>
          <a:r>
            <a:rPr lang="en-US" sz="1600" b="1" kern="1200" noProof="0" dirty="0" smtClean="0"/>
            <a:t>sing Shadow Economy</a:t>
          </a:r>
          <a:endParaRPr lang="en-US" sz="1600" b="1" kern="1200" noProof="0" dirty="0"/>
        </a:p>
      </dsp:txBody>
      <dsp:txXfrm>
        <a:off x="1401058" y="3416445"/>
        <a:ext cx="1549584" cy="1545546"/>
      </dsp:txXfrm>
    </dsp:sp>
    <dsp:sp modelId="{A431D8CF-8C55-4CD5-ADF0-57264B25744C}">
      <dsp:nvSpPr>
        <dsp:cNvPr id="0" name=""/>
        <dsp:cNvSpPr/>
      </dsp:nvSpPr>
      <dsp:spPr>
        <a:xfrm>
          <a:off x="3312378" y="3093659"/>
          <a:ext cx="2164303" cy="2115938"/>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Compensatory Measures</a:t>
          </a:r>
          <a:endParaRPr lang="en-US" sz="1600" b="1" kern="1200" noProof="0" dirty="0"/>
        </a:p>
      </dsp:txBody>
      <dsp:txXfrm>
        <a:off x="3629333" y="3403531"/>
        <a:ext cx="1530393" cy="1496194"/>
      </dsp:txXfrm>
    </dsp:sp>
    <dsp:sp modelId="{C7E9D53C-3B03-4EE1-8412-818021FD1F71}">
      <dsp:nvSpPr>
        <dsp:cNvPr id="0" name=""/>
        <dsp:cNvSpPr/>
      </dsp:nvSpPr>
      <dsp:spPr>
        <a:xfrm>
          <a:off x="233654" y="1003703"/>
          <a:ext cx="2285340" cy="2216416"/>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noProof="0" dirty="0" smtClean="0"/>
            <a:t>Improving Tax Administration</a:t>
          </a:r>
          <a:endParaRPr lang="en-US" sz="1600" b="1" kern="1200" noProof="0" dirty="0"/>
        </a:p>
      </dsp:txBody>
      <dsp:txXfrm>
        <a:off x="568334" y="1328290"/>
        <a:ext cx="1615980" cy="15672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939101" y="774645"/>
          <a:ext cx="1597789" cy="1475108"/>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b="1" kern="1200" dirty="0" err="1" smtClean="0">
              <a:solidFill>
                <a:srgbClr val="FF0000"/>
              </a:solidFill>
            </a:rPr>
            <a:t>Tax</a:t>
          </a:r>
          <a:r>
            <a:rPr lang="lv-LV" sz="1300" b="1" kern="1200" dirty="0" smtClean="0">
              <a:solidFill>
                <a:srgbClr val="FF0000"/>
              </a:solidFill>
            </a:rPr>
            <a:t> </a:t>
          </a:r>
        </a:p>
        <a:p>
          <a:pPr lvl="0" algn="ctr" defTabSz="577850">
            <a:lnSpc>
              <a:spcPct val="90000"/>
            </a:lnSpc>
            <a:spcBef>
              <a:spcPct val="0"/>
            </a:spcBef>
            <a:spcAft>
              <a:spcPct val="35000"/>
            </a:spcAft>
          </a:pPr>
          <a:r>
            <a:rPr lang="lv-LV" sz="1300" b="1" kern="1200" dirty="0" err="1" smtClean="0">
              <a:solidFill>
                <a:srgbClr val="FF0000"/>
              </a:solidFill>
            </a:rPr>
            <a:t>Reform</a:t>
          </a:r>
          <a:endParaRPr lang="en-US" sz="1300" b="1" kern="1200" dirty="0">
            <a:solidFill>
              <a:srgbClr val="FF0000"/>
            </a:solidFill>
          </a:endParaRPr>
        </a:p>
      </dsp:txBody>
      <dsp:txXfrm>
        <a:off x="1173092" y="990670"/>
        <a:ext cx="1129807" cy="1043058"/>
      </dsp:txXfrm>
    </dsp:sp>
    <dsp:sp modelId="{C3781C73-9B53-4322-B640-91EDCF4E1448}">
      <dsp:nvSpPr>
        <dsp:cNvPr id="0" name=""/>
        <dsp:cNvSpPr/>
      </dsp:nvSpPr>
      <dsp:spPr>
        <a:xfrm>
          <a:off x="1098885" y="-136330"/>
          <a:ext cx="1268960" cy="119691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t>Labor Tax </a:t>
          </a:r>
          <a:r>
            <a:rPr lang="lv-LV" sz="1100" b="1" kern="1200" noProof="0" dirty="0" smtClean="0"/>
            <a:t>R</a:t>
          </a:r>
          <a:r>
            <a:rPr lang="en-US" sz="1100" b="1" kern="1200" noProof="0" dirty="0" err="1" smtClean="0"/>
            <a:t>eform</a:t>
          </a:r>
          <a:endParaRPr lang="lv-LV" sz="1100" b="1" kern="1200" noProof="0" dirty="0" smtClean="0"/>
        </a:p>
        <a:p>
          <a:pPr lvl="0" algn="ctr" defTabSz="488950">
            <a:lnSpc>
              <a:spcPct val="90000"/>
            </a:lnSpc>
            <a:spcBef>
              <a:spcPct val="0"/>
            </a:spcBef>
            <a:spcAft>
              <a:spcPct val="35000"/>
            </a:spcAft>
          </a:pPr>
          <a:r>
            <a:rPr lang="lv-LV" sz="1000" b="0" kern="1200" noProof="0" dirty="0" smtClean="0"/>
            <a:t>(PIT, SSC, </a:t>
          </a:r>
          <a:r>
            <a:rPr lang="lv-LV" sz="1000" b="0" kern="1200" noProof="0" dirty="0" err="1" smtClean="0"/>
            <a:t>solidarity</a:t>
          </a:r>
          <a:r>
            <a:rPr lang="lv-LV" sz="1000" b="0" kern="1200" noProof="0" dirty="0" smtClean="0"/>
            <a:t> </a:t>
          </a:r>
          <a:r>
            <a:rPr lang="lv-LV" sz="1000" b="0" kern="1200" noProof="0" dirty="0" err="1" smtClean="0"/>
            <a:t>tax</a:t>
          </a:r>
          <a:r>
            <a:rPr lang="lv-LV" sz="1000" b="0" kern="1200" noProof="0" dirty="0" smtClean="0"/>
            <a:t>)</a:t>
          </a:r>
          <a:endParaRPr lang="en-US" sz="1000" b="1" kern="1200" dirty="0"/>
        </a:p>
      </dsp:txBody>
      <dsp:txXfrm>
        <a:off x="1284720" y="38953"/>
        <a:ext cx="897290" cy="846344"/>
      </dsp:txXfrm>
    </dsp:sp>
    <dsp:sp modelId="{2A7257FB-78A2-44C6-9696-82DF74D92573}">
      <dsp:nvSpPr>
        <dsp:cNvPr id="0" name=""/>
        <dsp:cNvSpPr/>
      </dsp:nvSpPr>
      <dsp:spPr>
        <a:xfrm>
          <a:off x="2138136" y="657224"/>
          <a:ext cx="1223708" cy="1169161"/>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Corporate Income Tax </a:t>
          </a:r>
          <a:r>
            <a:rPr lang="lv-LV" sz="1100" b="1" kern="1200" noProof="0" dirty="0" smtClean="0">
              <a:solidFill>
                <a:schemeClr val="bg1"/>
              </a:solidFill>
            </a:rPr>
            <a:t>R</a:t>
          </a:r>
          <a:r>
            <a:rPr lang="en-US" sz="1100" b="1" kern="1200" noProof="0" dirty="0" err="1" smtClean="0">
              <a:solidFill>
                <a:schemeClr val="bg1"/>
              </a:solidFill>
            </a:rPr>
            <a:t>eform</a:t>
          </a:r>
          <a:endParaRPr lang="lv-LV" sz="1100" b="1" kern="1200" dirty="0">
            <a:solidFill>
              <a:schemeClr val="bg1"/>
            </a:solidFill>
          </a:endParaRPr>
        </a:p>
      </dsp:txBody>
      <dsp:txXfrm>
        <a:off x="2317344" y="828444"/>
        <a:ext cx="865292" cy="826721"/>
      </dsp:txXfrm>
    </dsp:sp>
    <dsp:sp modelId="{C59171C6-1F36-4CFE-BEE9-0A91AC30AB52}">
      <dsp:nvSpPr>
        <dsp:cNvPr id="0" name=""/>
        <dsp:cNvSpPr/>
      </dsp:nvSpPr>
      <dsp:spPr>
        <a:xfrm>
          <a:off x="495095" y="1766280"/>
          <a:ext cx="1250085" cy="124682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Decre</a:t>
          </a:r>
          <a:r>
            <a:rPr lang="lv-LV" sz="1100" b="1" kern="1200" noProof="0" dirty="0" smtClean="0">
              <a:solidFill>
                <a:schemeClr val="bg1"/>
              </a:solidFill>
            </a:rPr>
            <a:t>a</a:t>
          </a:r>
          <a:r>
            <a:rPr lang="en-US" sz="1100" b="1" kern="1200" noProof="0" dirty="0" smtClean="0">
              <a:solidFill>
                <a:schemeClr val="bg1"/>
              </a:solidFill>
            </a:rPr>
            <a:t>sing Shadow Economy</a:t>
          </a:r>
          <a:endParaRPr lang="en-US" sz="1100" b="1" kern="1200" noProof="0" dirty="0">
            <a:solidFill>
              <a:schemeClr val="bg1"/>
            </a:solidFill>
          </a:endParaRPr>
        </a:p>
      </dsp:txBody>
      <dsp:txXfrm>
        <a:off x="678166" y="1948874"/>
        <a:ext cx="883943" cy="881639"/>
      </dsp:txXfrm>
    </dsp:sp>
    <dsp:sp modelId="{A431D8CF-8C55-4CD5-ADF0-57264B25744C}">
      <dsp:nvSpPr>
        <dsp:cNvPr id="0" name=""/>
        <dsp:cNvSpPr/>
      </dsp:nvSpPr>
      <dsp:spPr>
        <a:xfrm>
          <a:off x="1768458" y="1764743"/>
          <a:ext cx="1234602" cy="120701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Compensa</a:t>
          </a:r>
          <a:r>
            <a:rPr lang="lv-LV" sz="1100" b="1" kern="1200" noProof="0" dirty="0" smtClean="0">
              <a:solidFill>
                <a:schemeClr val="bg1"/>
              </a:solidFill>
            </a:rPr>
            <a:t>-</a:t>
          </a:r>
          <a:r>
            <a:rPr lang="en-US" sz="1100" b="1" kern="1200" noProof="0" dirty="0" smtClean="0">
              <a:solidFill>
                <a:schemeClr val="bg1"/>
              </a:solidFill>
            </a:rPr>
            <a:t>tory Measures</a:t>
          </a:r>
          <a:endParaRPr lang="en-US" sz="1100" b="1" kern="1200" noProof="0" dirty="0">
            <a:solidFill>
              <a:schemeClr val="bg1"/>
            </a:solidFill>
          </a:endParaRPr>
        </a:p>
      </dsp:txBody>
      <dsp:txXfrm>
        <a:off x="1949261" y="1941506"/>
        <a:ext cx="872996" cy="853487"/>
      </dsp:txXfrm>
    </dsp:sp>
    <dsp:sp modelId="{C7E9D53C-3B03-4EE1-8412-818021FD1F71}">
      <dsp:nvSpPr>
        <dsp:cNvPr id="0" name=""/>
        <dsp:cNvSpPr/>
      </dsp:nvSpPr>
      <dsp:spPr>
        <a:xfrm>
          <a:off x="41465" y="590025"/>
          <a:ext cx="1245185" cy="12293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Improving Tax </a:t>
          </a:r>
          <a:r>
            <a:rPr lang="en-US" sz="1100" b="1" kern="1200" noProof="0" dirty="0" err="1" smtClean="0">
              <a:solidFill>
                <a:schemeClr val="bg1"/>
              </a:solidFill>
            </a:rPr>
            <a:t>Administra</a:t>
          </a:r>
          <a:r>
            <a:rPr lang="lv-LV" sz="1100" b="1" kern="1200" noProof="0" dirty="0" smtClean="0">
              <a:solidFill>
                <a:schemeClr val="bg1"/>
              </a:solidFill>
            </a:rPr>
            <a:t>-</a:t>
          </a:r>
          <a:r>
            <a:rPr lang="en-US" sz="1100" b="1" kern="1200" noProof="0" dirty="0" err="1" smtClean="0">
              <a:solidFill>
                <a:schemeClr val="bg1"/>
              </a:solidFill>
            </a:rPr>
            <a:t>tion</a:t>
          </a:r>
          <a:endParaRPr lang="en-US" sz="1100" b="1" kern="1200" noProof="0" dirty="0">
            <a:solidFill>
              <a:schemeClr val="bg1"/>
            </a:solidFill>
          </a:endParaRPr>
        </a:p>
      </dsp:txBody>
      <dsp:txXfrm>
        <a:off x="223818" y="770064"/>
        <a:ext cx="880479" cy="8693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927981" y="717480"/>
          <a:ext cx="1479880" cy="136625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b="1" kern="1200" dirty="0" err="1" smtClean="0">
              <a:solidFill>
                <a:srgbClr val="FF0000"/>
              </a:solidFill>
            </a:rPr>
            <a:t>Tax</a:t>
          </a:r>
          <a:r>
            <a:rPr lang="lv-LV" sz="1300" b="1" kern="1200" dirty="0" smtClean="0">
              <a:solidFill>
                <a:srgbClr val="FF0000"/>
              </a:solidFill>
            </a:rPr>
            <a:t> </a:t>
          </a:r>
        </a:p>
        <a:p>
          <a:pPr lvl="0" algn="ctr" defTabSz="577850">
            <a:lnSpc>
              <a:spcPct val="90000"/>
            </a:lnSpc>
            <a:spcBef>
              <a:spcPct val="0"/>
            </a:spcBef>
            <a:spcAft>
              <a:spcPct val="35000"/>
            </a:spcAft>
          </a:pPr>
          <a:r>
            <a:rPr lang="lv-LV" sz="1300" b="1" kern="1200" dirty="0" err="1" smtClean="0">
              <a:solidFill>
                <a:srgbClr val="FF0000"/>
              </a:solidFill>
            </a:rPr>
            <a:t>Reform</a:t>
          </a:r>
          <a:endParaRPr lang="en-US" sz="1300" b="1" kern="1200" dirty="0">
            <a:solidFill>
              <a:srgbClr val="FF0000"/>
            </a:solidFill>
          </a:endParaRPr>
        </a:p>
      </dsp:txBody>
      <dsp:txXfrm>
        <a:off x="1144704" y="917563"/>
        <a:ext cx="1046434" cy="966086"/>
      </dsp:txXfrm>
    </dsp:sp>
    <dsp:sp modelId="{C3781C73-9B53-4322-B640-91EDCF4E1448}">
      <dsp:nvSpPr>
        <dsp:cNvPr id="0" name=""/>
        <dsp:cNvSpPr/>
      </dsp:nvSpPr>
      <dsp:spPr>
        <a:xfrm>
          <a:off x="1075973" y="-126270"/>
          <a:ext cx="1175317" cy="110858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Labor Tax </a:t>
          </a:r>
          <a:r>
            <a:rPr lang="lv-LV" sz="1100" b="1" kern="1200" noProof="0" dirty="0" smtClean="0">
              <a:solidFill>
                <a:schemeClr val="bg1"/>
              </a:solidFill>
            </a:rPr>
            <a:t>R</a:t>
          </a:r>
          <a:r>
            <a:rPr lang="en-US" sz="1100" b="1" kern="1200" noProof="0" dirty="0" err="1" smtClean="0">
              <a:solidFill>
                <a:schemeClr val="bg1"/>
              </a:solidFill>
            </a:rPr>
            <a:t>eform</a:t>
          </a:r>
          <a:endParaRPr lang="en-US" sz="1100" b="1" kern="1200" dirty="0">
            <a:solidFill>
              <a:schemeClr val="bg1"/>
            </a:solidFill>
          </a:endParaRPr>
        </a:p>
      </dsp:txBody>
      <dsp:txXfrm>
        <a:off x="1248094" y="36078"/>
        <a:ext cx="831075" cy="783888"/>
      </dsp:txXfrm>
    </dsp:sp>
    <dsp:sp modelId="{2A7257FB-78A2-44C6-9696-82DF74D92573}">
      <dsp:nvSpPr>
        <dsp:cNvPr id="0" name=""/>
        <dsp:cNvSpPr/>
      </dsp:nvSpPr>
      <dsp:spPr>
        <a:xfrm>
          <a:off x="2038533" y="608724"/>
          <a:ext cx="1133404" cy="10828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tx1"/>
              </a:solidFill>
            </a:rPr>
            <a:t>Corporate Income Tax </a:t>
          </a:r>
          <a:r>
            <a:rPr lang="lv-LV" sz="1100" b="1" kern="1200" noProof="0" dirty="0" smtClean="0">
              <a:solidFill>
                <a:schemeClr val="tx1"/>
              </a:solidFill>
            </a:rPr>
            <a:t>R</a:t>
          </a:r>
          <a:r>
            <a:rPr lang="en-US" sz="1100" b="1" kern="1200" noProof="0" dirty="0" err="1" smtClean="0">
              <a:solidFill>
                <a:schemeClr val="tx1"/>
              </a:solidFill>
            </a:rPr>
            <a:t>eform</a:t>
          </a:r>
          <a:endParaRPr lang="lv-LV" sz="1100" b="1" kern="1200" dirty="0">
            <a:solidFill>
              <a:schemeClr val="tx1"/>
            </a:solidFill>
          </a:endParaRPr>
        </a:p>
      </dsp:txBody>
      <dsp:txXfrm>
        <a:off x="2204516" y="767309"/>
        <a:ext cx="801438" cy="765713"/>
      </dsp:txXfrm>
    </dsp:sp>
    <dsp:sp modelId="{C59171C6-1F36-4CFE-BEE9-0A91AC30AB52}">
      <dsp:nvSpPr>
        <dsp:cNvPr id="0" name=""/>
        <dsp:cNvSpPr/>
      </dsp:nvSpPr>
      <dsp:spPr>
        <a:xfrm>
          <a:off x="516741" y="1635937"/>
          <a:ext cx="1157835" cy="115481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Decre</a:t>
          </a:r>
          <a:r>
            <a:rPr lang="lv-LV" sz="1100" b="1" kern="1200" noProof="0" dirty="0" smtClean="0">
              <a:solidFill>
                <a:schemeClr val="bg1"/>
              </a:solidFill>
            </a:rPr>
            <a:t>a</a:t>
          </a:r>
          <a:r>
            <a:rPr lang="en-US" sz="1100" b="1" kern="1200" noProof="0" dirty="0" smtClean="0">
              <a:solidFill>
                <a:schemeClr val="bg1"/>
              </a:solidFill>
            </a:rPr>
            <a:t>sing Shadow Economy</a:t>
          </a:r>
          <a:endParaRPr lang="en-US" sz="1100" b="1" kern="1200" noProof="0" dirty="0">
            <a:solidFill>
              <a:schemeClr val="bg1"/>
            </a:solidFill>
          </a:endParaRPr>
        </a:p>
      </dsp:txBody>
      <dsp:txXfrm>
        <a:off x="686302" y="1805056"/>
        <a:ext cx="818713" cy="816579"/>
      </dsp:txXfrm>
    </dsp:sp>
    <dsp:sp modelId="{A431D8CF-8C55-4CD5-ADF0-57264B25744C}">
      <dsp:nvSpPr>
        <dsp:cNvPr id="0" name=""/>
        <dsp:cNvSpPr/>
      </dsp:nvSpPr>
      <dsp:spPr>
        <a:xfrm>
          <a:off x="1696135" y="1634514"/>
          <a:ext cx="1143495" cy="111794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Compensa</a:t>
          </a:r>
          <a:r>
            <a:rPr lang="lv-LV" sz="1100" b="1" kern="1200" noProof="0" dirty="0" smtClean="0">
              <a:solidFill>
                <a:schemeClr val="bg1"/>
              </a:solidFill>
            </a:rPr>
            <a:t>-</a:t>
          </a:r>
          <a:r>
            <a:rPr lang="en-US" sz="1100" b="1" kern="1200" noProof="0" dirty="0" smtClean="0">
              <a:solidFill>
                <a:schemeClr val="bg1"/>
              </a:solidFill>
            </a:rPr>
            <a:t>tory Measures</a:t>
          </a:r>
          <a:endParaRPr lang="en-US" sz="1100" b="1" kern="1200" noProof="0" dirty="0">
            <a:solidFill>
              <a:schemeClr val="bg1"/>
            </a:solidFill>
          </a:endParaRPr>
        </a:p>
      </dsp:txBody>
      <dsp:txXfrm>
        <a:off x="1863596" y="1798233"/>
        <a:ext cx="808573" cy="790504"/>
      </dsp:txXfrm>
    </dsp:sp>
    <dsp:sp modelId="{C7E9D53C-3B03-4EE1-8412-818021FD1F71}">
      <dsp:nvSpPr>
        <dsp:cNvPr id="0" name=""/>
        <dsp:cNvSpPr/>
      </dsp:nvSpPr>
      <dsp:spPr>
        <a:xfrm>
          <a:off x="96586" y="546484"/>
          <a:ext cx="1153296" cy="113866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Improving Tax </a:t>
          </a:r>
          <a:r>
            <a:rPr lang="en-US" sz="1100" b="1" kern="1200" noProof="0" dirty="0" err="1" smtClean="0">
              <a:solidFill>
                <a:schemeClr val="bg1"/>
              </a:solidFill>
            </a:rPr>
            <a:t>Administra</a:t>
          </a:r>
          <a:r>
            <a:rPr lang="lv-LV" sz="1100" b="1" kern="1200" noProof="0" dirty="0" smtClean="0">
              <a:solidFill>
                <a:schemeClr val="bg1"/>
              </a:solidFill>
            </a:rPr>
            <a:t>-</a:t>
          </a:r>
          <a:r>
            <a:rPr lang="en-US" sz="1100" b="1" kern="1200" noProof="0" dirty="0" err="1" smtClean="0">
              <a:solidFill>
                <a:schemeClr val="bg1"/>
              </a:solidFill>
            </a:rPr>
            <a:t>tion</a:t>
          </a:r>
          <a:endParaRPr lang="en-US" sz="1100" b="1" kern="1200" noProof="0" dirty="0">
            <a:solidFill>
              <a:schemeClr val="bg1"/>
            </a:solidFill>
          </a:endParaRPr>
        </a:p>
      </dsp:txBody>
      <dsp:txXfrm>
        <a:off x="265482" y="713237"/>
        <a:ext cx="815504" cy="80515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927981" y="717480"/>
          <a:ext cx="1479880" cy="136625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b="1" kern="1200" dirty="0" err="1" smtClean="0">
              <a:solidFill>
                <a:srgbClr val="FF0000"/>
              </a:solidFill>
            </a:rPr>
            <a:t>Tax</a:t>
          </a:r>
          <a:r>
            <a:rPr lang="lv-LV" sz="1300" b="1" kern="1200" dirty="0" smtClean="0">
              <a:solidFill>
                <a:srgbClr val="FF0000"/>
              </a:solidFill>
            </a:rPr>
            <a:t> </a:t>
          </a:r>
        </a:p>
        <a:p>
          <a:pPr lvl="0" algn="ctr" defTabSz="577850">
            <a:lnSpc>
              <a:spcPct val="90000"/>
            </a:lnSpc>
            <a:spcBef>
              <a:spcPct val="0"/>
            </a:spcBef>
            <a:spcAft>
              <a:spcPct val="35000"/>
            </a:spcAft>
          </a:pPr>
          <a:r>
            <a:rPr lang="lv-LV" sz="1300" b="1" kern="1200" dirty="0" err="1" smtClean="0">
              <a:solidFill>
                <a:srgbClr val="FF0000"/>
              </a:solidFill>
            </a:rPr>
            <a:t>Reform</a:t>
          </a:r>
          <a:endParaRPr lang="en-US" sz="1300" b="1" kern="1200" dirty="0">
            <a:solidFill>
              <a:srgbClr val="FF0000"/>
            </a:solidFill>
          </a:endParaRPr>
        </a:p>
      </dsp:txBody>
      <dsp:txXfrm>
        <a:off x="1144704" y="917563"/>
        <a:ext cx="1046434" cy="966086"/>
      </dsp:txXfrm>
    </dsp:sp>
    <dsp:sp modelId="{C3781C73-9B53-4322-B640-91EDCF4E1448}">
      <dsp:nvSpPr>
        <dsp:cNvPr id="0" name=""/>
        <dsp:cNvSpPr/>
      </dsp:nvSpPr>
      <dsp:spPr>
        <a:xfrm>
          <a:off x="1075973" y="-126270"/>
          <a:ext cx="1175317" cy="110858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Labor Tax </a:t>
          </a:r>
          <a:r>
            <a:rPr lang="lv-LV" sz="1100" b="1" kern="1200" noProof="0" dirty="0" smtClean="0">
              <a:solidFill>
                <a:schemeClr val="bg1"/>
              </a:solidFill>
            </a:rPr>
            <a:t>R</a:t>
          </a:r>
          <a:r>
            <a:rPr lang="en-US" sz="1100" b="1" kern="1200" noProof="0" dirty="0" err="1" smtClean="0">
              <a:solidFill>
                <a:schemeClr val="bg1"/>
              </a:solidFill>
            </a:rPr>
            <a:t>eform</a:t>
          </a:r>
          <a:endParaRPr lang="en-US" sz="1100" b="1" kern="1200" dirty="0">
            <a:solidFill>
              <a:schemeClr val="bg1"/>
            </a:solidFill>
          </a:endParaRPr>
        </a:p>
      </dsp:txBody>
      <dsp:txXfrm>
        <a:off x="1248094" y="36078"/>
        <a:ext cx="831075" cy="783888"/>
      </dsp:txXfrm>
    </dsp:sp>
    <dsp:sp modelId="{2A7257FB-78A2-44C6-9696-82DF74D92573}">
      <dsp:nvSpPr>
        <dsp:cNvPr id="0" name=""/>
        <dsp:cNvSpPr/>
      </dsp:nvSpPr>
      <dsp:spPr>
        <a:xfrm>
          <a:off x="2038533" y="608724"/>
          <a:ext cx="1133404" cy="10828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Corporate Income Tax </a:t>
          </a:r>
          <a:r>
            <a:rPr lang="lv-LV" sz="1100" b="1" kern="1200" noProof="0" dirty="0" smtClean="0">
              <a:solidFill>
                <a:schemeClr val="bg1"/>
              </a:solidFill>
            </a:rPr>
            <a:t>R</a:t>
          </a:r>
          <a:r>
            <a:rPr lang="en-US" sz="1100" b="1" kern="1200" noProof="0" dirty="0" err="1" smtClean="0">
              <a:solidFill>
                <a:schemeClr val="bg1"/>
              </a:solidFill>
            </a:rPr>
            <a:t>eform</a:t>
          </a:r>
          <a:endParaRPr lang="lv-LV" sz="1100" b="1" kern="1200" dirty="0">
            <a:solidFill>
              <a:schemeClr val="bg1"/>
            </a:solidFill>
          </a:endParaRPr>
        </a:p>
      </dsp:txBody>
      <dsp:txXfrm>
        <a:off x="2204516" y="767309"/>
        <a:ext cx="801438" cy="765713"/>
      </dsp:txXfrm>
    </dsp:sp>
    <dsp:sp modelId="{C59171C6-1F36-4CFE-BEE9-0A91AC30AB52}">
      <dsp:nvSpPr>
        <dsp:cNvPr id="0" name=""/>
        <dsp:cNvSpPr/>
      </dsp:nvSpPr>
      <dsp:spPr>
        <a:xfrm>
          <a:off x="516741" y="1635937"/>
          <a:ext cx="1157835" cy="115481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Decre</a:t>
          </a:r>
          <a:r>
            <a:rPr lang="lv-LV" sz="1100" b="1" kern="1200" noProof="0" dirty="0" smtClean="0">
              <a:solidFill>
                <a:schemeClr val="bg1"/>
              </a:solidFill>
            </a:rPr>
            <a:t>a</a:t>
          </a:r>
          <a:r>
            <a:rPr lang="en-US" sz="1100" b="1" kern="1200" noProof="0" dirty="0" smtClean="0">
              <a:solidFill>
                <a:schemeClr val="bg1"/>
              </a:solidFill>
            </a:rPr>
            <a:t>sing Shadow Economy</a:t>
          </a:r>
          <a:endParaRPr lang="en-US" sz="1100" b="1" kern="1200" noProof="0" dirty="0">
            <a:solidFill>
              <a:schemeClr val="bg1"/>
            </a:solidFill>
          </a:endParaRPr>
        </a:p>
      </dsp:txBody>
      <dsp:txXfrm>
        <a:off x="686302" y="1805056"/>
        <a:ext cx="818713" cy="816579"/>
      </dsp:txXfrm>
    </dsp:sp>
    <dsp:sp modelId="{A431D8CF-8C55-4CD5-ADF0-57264B25744C}">
      <dsp:nvSpPr>
        <dsp:cNvPr id="0" name=""/>
        <dsp:cNvSpPr/>
      </dsp:nvSpPr>
      <dsp:spPr>
        <a:xfrm>
          <a:off x="1696135" y="1634514"/>
          <a:ext cx="1143495" cy="111794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tx1"/>
              </a:solidFill>
            </a:rPr>
            <a:t>Compensa</a:t>
          </a:r>
          <a:r>
            <a:rPr lang="lv-LV" sz="1100" b="1" kern="1200" noProof="0" dirty="0" smtClean="0">
              <a:solidFill>
                <a:schemeClr val="tx1"/>
              </a:solidFill>
            </a:rPr>
            <a:t>-</a:t>
          </a:r>
          <a:r>
            <a:rPr lang="en-US" sz="1100" b="1" kern="1200" noProof="0" dirty="0" smtClean="0">
              <a:solidFill>
                <a:schemeClr val="tx1"/>
              </a:solidFill>
            </a:rPr>
            <a:t>tory Measures</a:t>
          </a:r>
          <a:endParaRPr lang="en-US" sz="1100" b="1" kern="1200" noProof="0" dirty="0">
            <a:solidFill>
              <a:schemeClr val="tx1"/>
            </a:solidFill>
          </a:endParaRPr>
        </a:p>
      </dsp:txBody>
      <dsp:txXfrm>
        <a:off x="1863596" y="1798233"/>
        <a:ext cx="808573" cy="790504"/>
      </dsp:txXfrm>
    </dsp:sp>
    <dsp:sp modelId="{C7E9D53C-3B03-4EE1-8412-818021FD1F71}">
      <dsp:nvSpPr>
        <dsp:cNvPr id="0" name=""/>
        <dsp:cNvSpPr/>
      </dsp:nvSpPr>
      <dsp:spPr>
        <a:xfrm>
          <a:off x="96586" y="546484"/>
          <a:ext cx="1153296" cy="113866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Improving Tax </a:t>
          </a:r>
          <a:r>
            <a:rPr lang="en-US" sz="1100" b="1" kern="1200" noProof="0" dirty="0" err="1" smtClean="0">
              <a:solidFill>
                <a:schemeClr val="bg1"/>
              </a:solidFill>
            </a:rPr>
            <a:t>Administra</a:t>
          </a:r>
          <a:r>
            <a:rPr lang="lv-LV" sz="1100" b="1" kern="1200" noProof="0" dirty="0" smtClean="0">
              <a:solidFill>
                <a:schemeClr val="bg1"/>
              </a:solidFill>
            </a:rPr>
            <a:t>-</a:t>
          </a:r>
          <a:r>
            <a:rPr lang="en-US" sz="1100" b="1" kern="1200" noProof="0" dirty="0" err="1" smtClean="0">
              <a:solidFill>
                <a:schemeClr val="bg1"/>
              </a:solidFill>
            </a:rPr>
            <a:t>tion</a:t>
          </a:r>
          <a:endParaRPr lang="en-US" sz="1100" b="1" kern="1200" noProof="0" dirty="0">
            <a:solidFill>
              <a:schemeClr val="bg1"/>
            </a:solidFill>
          </a:endParaRPr>
        </a:p>
      </dsp:txBody>
      <dsp:txXfrm>
        <a:off x="265482" y="713237"/>
        <a:ext cx="815504" cy="8051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C33698-ED3E-40AA-A294-32B0EB5A1CE6}">
      <dsp:nvSpPr>
        <dsp:cNvPr id="0" name=""/>
        <dsp:cNvSpPr/>
      </dsp:nvSpPr>
      <dsp:spPr>
        <a:xfrm>
          <a:off x="478928" y="1537"/>
          <a:ext cx="2446734" cy="1468040"/>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dirty="0" smtClean="0"/>
            <a:t>Increasing </a:t>
          </a:r>
          <a:r>
            <a:rPr lang="lv-LV" sz="1900" b="1" kern="1200" dirty="0" smtClean="0"/>
            <a:t>PIT </a:t>
          </a:r>
          <a:r>
            <a:rPr lang="lv-LV" sz="1900" b="1" kern="1200" dirty="0" err="1" smtClean="0"/>
            <a:t>rate</a:t>
          </a:r>
          <a:r>
            <a:rPr lang="lv-LV" sz="1900" b="1" kern="1200" dirty="0" smtClean="0"/>
            <a:t> </a:t>
          </a:r>
          <a:r>
            <a:rPr lang="en-US" sz="1900" b="1" kern="1200" dirty="0" smtClean="0"/>
            <a:t>from capital (10/15% =&gt; 20%)</a:t>
          </a:r>
          <a:endParaRPr lang="en-US" sz="1900" b="1" kern="1200" dirty="0"/>
        </a:p>
      </dsp:txBody>
      <dsp:txXfrm>
        <a:off x="478928" y="1537"/>
        <a:ext cx="2446734" cy="1468040"/>
      </dsp:txXfrm>
    </dsp:sp>
    <dsp:sp modelId="{F5D3D880-7920-441A-B176-9B59850BF522}">
      <dsp:nvSpPr>
        <dsp:cNvPr id="0" name=""/>
        <dsp:cNvSpPr/>
      </dsp:nvSpPr>
      <dsp:spPr>
        <a:xfrm>
          <a:off x="3170336" y="1537"/>
          <a:ext cx="2446734" cy="1468040"/>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GB" sz="1900" b="1" kern="1200" noProof="0" dirty="0" smtClean="0"/>
            <a:t>Increasing excise duties rates</a:t>
          </a:r>
          <a:endParaRPr lang="en-GB" sz="1900" b="1" kern="1200" noProof="0" dirty="0"/>
        </a:p>
      </dsp:txBody>
      <dsp:txXfrm>
        <a:off x="3170336" y="1537"/>
        <a:ext cx="2446734" cy="1468040"/>
      </dsp:txXfrm>
    </dsp:sp>
    <dsp:sp modelId="{DF6DD82E-5C03-476E-A9EE-5ABC5E25EF3D}">
      <dsp:nvSpPr>
        <dsp:cNvPr id="0" name=""/>
        <dsp:cNvSpPr/>
      </dsp:nvSpPr>
      <dsp:spPr>
        <a:xfrm>
          <a:off x="478928" y="1714251"/>
          <a:ext cx="2446734" cy="1468040"/>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noProof="0" dirty="0" smtClean="0"/>
            <a:t>Increasing gambling tax rates (30% for gaming machines and tables; PIT for wins over EUR 3</a:t>
          </a:r>
          <a:r>
            <a:rPr lang="lv-LV" sz="1900" b="1" kern="1200" noProof="0" dirty="0" smtClean="0"/>
            <a:t>,</a:t>
          </a:r>
          <a:r>
            <a:rPr lang="en-US" sz="1900" b="1" kern="1200" noProof="0" dirty="0" smtClean="0"/>
            <a:t>000)</a:t>
          </a:r>
          <a:endParaRPr lang="en-US" sz="1900" b="1" kern="1200" noProof="0" dirty="0"/>
        </a:p>
      </dsp:txBody>
      <dsp:txXfrm>
        <a:off x="478928" y="1714251"/>
        <a:ext cx="2446734" cy="1468040"/>
      </dsp:txXfrm>
    </dsp:sp>
    <dsp:sp modelId="{5EC941C8-EB2A-4CD9-A09F-793D096E0832}">
      <dsp:nvSpPr>
        <dsp:cNvPr id="0" name=""/>
        <dsp:cNvSpPr/>
      </dsp:nvSpPr>
      <dsp:spPr>
        <a:xfrm>
          <a:off x="3170336" y="1714251"/>
          <a:ext cx="2446734" cy="1468040"/>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noProof="0" dirty="0" smtClean="0"/>
            <a:t>Restriction of MET activity (turnover </a:t>
          </a:r>
          <a:r>
            <a:rPr lang="lv-LV" sz="1900" b="1" kern="1200" noProof="0" dirty="0" smtClean="0"/>
            <a:t>EUR </a:t>
          </a:r>
          <a:r>
            <a:rPr lang="en-US" sz="1900" b="1" kern="1200" noProof="0" dirty="0" smtClean="0"/>
            <a:t>100,000 =&gt; </a:t>
          </a:r>
          <a:endParaRPr lang="lv-LV" sz="1900" b="1" kern="1200" noProof="0" dirty="0" smtClean="0"/>
        </a:p>
        <a:p>
          <a:pPr lvl="0" algn="ctr" defTabSz="844550">
            <a:lnSpc>
              <a:spcPct val="90000"/>
            </a:lnSpc>
            <a:spcBef>
              <a:spcPct val="0"/>
            </a:spcBef>
            <a:spcAft>
              <a:spcPct val="35000"/>
            </a:spcAft>
          </a:pPr>
          <a:r>
            <a:rPr lang="lv-LV" sz="1900" b="1" kern="1200" noProof="0" dirty="0" smtClean="0"/>
            <a:t>EUR </a:t>
          </a:r>
          <a:r>
            <a:rPr lang="en-US" sz="1900" b="1" kern="1200" noProof="0" dirty="0" smtClean="0"/>
            <a:t>40,000)</a:t>
          </a:r>
          <a:endParaRPr lang="en-US" sz="1900" b="1" kern="1200" noProof="0" dirty="0"/>
        </a:p>
      </dsp:txBody>
      <dsp:txXfrm>
        <a:off x="3170336" y="1714251"/>
        <a:ext cx="2446734" cy="1468040"/>
      </dsp:txXfrm>
    </dsp:sp>
    <dsp:sp modelId="{7E49F6CD-1A91-4FFC-B9CF-57AECCFBA273}">
      <dsp:nvSpPr>
        <dsp:cNvPr id="0" name=""/>
        <dsp:cNvSpPr/>
      </dsp:nvSpPr>
      <dsp:spPr>
        <a:xfrm>
          <a:off x="1849760" y="3384377"/>
          <a:ext cx="2446734" cy="1468040"/>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b="1" kern="1200" noProof="0" dirty="0" smtClean="0"/>
            <a:t>Restricting PIT eligible expenses</a:t>
          </a:r>
          <a:endParaRPr lang="en-US" sz="1900" b="1" kern="1200" noProof="0" dirty="0"/>
        </a:p>
      </dsp:txBody>
      <dsp:txXfrm>
        <a:off x="1849760" y="3384377"/>
        <a:ext cx="2446734" cy="14680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A8924-DD9C-401D-BBF3-0D2A752557E2}">
      <dsp:nvSpPr>
        <dsp:cNvPr id="0" name=""/>
        <dsp:cNvSpPr/>
      </dsp:nvSpPr>
      <dsp:spPr>
        <a:xfrm>
          <a:off x="927981" y="717480"/>
          <a:ext cx="1479880" cy="136625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lv-LV" sz="1300" b="1" kern="1200" dirty="0" err="1" smtClean="0">
              <a:solidFill>
                <a:srgbClr val="FF0000"/>
              </a:solidFill>
            </a:rPr>
            <a:t>Tax</a:t>
          </a:r>
          <a:r>
            <a:rPr lang="lv-LV" sz="1300" b="1" kern="1200" dirty="0" smtClean="0">
              <a:solidFill>
                <a:srgbClr val="FF0000"/>
              </a:solidFill>
            </a:rPr>
            <a:t> </a:t>
          </a:r>
        </a:p>
        <a:p>
          <a:pPr lvl="0" algn="ctr" defTabSz="577850">
            <a:lnSpc>
              <a:spcPct val="90000"/>
            </a:lnSpc>
            <a:spcBef>
              <a:spcPct val="0"/>
            </a:spcBef>
            <a:spcAft>
              <a:spcPct val="35000"/>
            </a:spcAft>
          </a:pPr>
          <a:r>
            <a:rPr lang="lv-LV" sz="1300" b="1" kern="1200" dirty="0" err="1" smtClean="0">
              <a:solidFill>
                <a:srgbClr val="FF0000"/>
              </a:solidFill>
            </a:rPr>
            <a:t>Reform</a:t>
          </a:r>
          <a:endParaRPr lang="en-US" sz="1300" b="1" kern="1200" dirty="0">
            <a:solidFill>
              <a:srgbClr val="FF0000"/>
            </a:solidFill>
          </a:endParaRPr>
        </a:p>
      </dsp:txBody>
      <dsp:txXfrm>
        <a:off x="1144704" y="917563"/>
        <a:ext cx="1046434" cy="966086"/>
      </dsp:txXfrm>
    </dsp:sp>
    <dsp:sp modelId="{C3781C73-9B53-4322-B640-91EDCF4E1448}">
      <dsp:nvSpPr>
        <dsp:cNvPr id="0" name=""/>
        <dsp:cNvSpPr/>
      </dsp:nvSpPr>
      <dsp:spPr>
        <a:xfrm>
          <a:off x="1075973" y="-126270"/>
          <a:ext cx="1175317" cy="110858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5400000" algn="t"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Labor Tax </a:t>
          </a:r>
          <a:r>
            <a:rPr lang="lv-LV" sz="1100" b="1" kern="1200" noProof="0" dirty="0" smtClean="0">
              <a:solidFill>
                <a:schemeClr val="bg1"/>
              </a:solidFill>
            </a:rPr>
            <a:t>R</a:t>
          </a:r>
          <a:r>
            <a:rPr lang="en-US" sz="1100" b="1" kern="1200" noProof="0" dirty="0" err="1" smtClean="0">
              <a:solidFill>
                <a:schemeClr val="bg1"/>
              </a:solidFill>
            </a:rPr>
            <a:t>eform</a:t>
          </a:r>
          <a:endParaRPr lang="en-US" sz="1100" b="1" kern="1200" dirty="0">
            <a:solidFill>
              <a:schemeClr val="bg1"/>
            </a:solidFill>
          </a:endParaRPr>
        </a:p>
      </dsp:txBody>
      <dsp:txXfrm>
        <a:off x="1248094" y="36078"/>
        <a:ext cx="831075" cy="783888"/>
      </dsp:txXfrm>
    </dsp:sp>
    <dsp:sp modelId="{2A7257FB-78A2-44C6-9696-82DF74D92573}">
      <dsp:nvSpPr>
        <dsp:cNvPr id="0" name=""/>
        <dsp:cNvSpPr/>
      </dsp:nvSpPr>
      <dsp:spPr>
        <a:xfrm>
          <a:off x="2038533" y="608724"/>
          <a:ext cx="1133404" cy="1082883"/>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Corporate Income Tax </a:t>
          </a:r>
          <a:r>
            <a:rPr lang="lv-LV" sz="1100" b="1" kern="1200" noProof="0" dirty="0" smtClean="0">
              <a:solidFill>
                <a:schemeClr val="bg1"/>
              </a:solidFill>
            </a:rPr>
            <a:t>R</a:t>
          </a:r>
          <a:r>
            <a:rPr lang="en-US" sz="1100" b="1" kern="1200" noProof="0" dirty="0" err="1" smtClean="0">
              <a:solidFill>
                <a:schemeClr val="bg1"/>
              </a:solidFill>
            </a:rPr>
            <a:t>eform</a:t>
          </a:r>
          <a:endParaRPr lang="lv-LV" sz="1100" b="1" kern="1200" dirty="0">
            <a:solidFill>
              <a:schemeClr val="bg1"/>
            </a:solidFill>
          </a:endParaRPr>
        </a:p>
      </dsp:txBody>
      <dsp:txXfrm>
        <a:off x="2204516" y="767309"/>
        <a:ext cx="801438" cy="765713"/>
      </dsp:txXfrm>
    </dsp:sp>
    <dsp:sp modelId="{C59171C6-1F36-4CFE-BEE9-0A91AC30AB52}">
      <dsp:nvSpPr>
        <dsp:cNvPr id="0" name=""/>
        <dsp:cNvSpPr/>
      </dsp:nvSpPr>
      <dsp:spPr>
        <a:xfrm>
          <a:off x="516741" y="1635937"/>
          <a:ext cx="1157835" cy="1154817"/>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tx1"/>
              </a:solidFill>
            </a:rPr>
            <a:t>Decre</a:t>
          </a:r>
          <a:r>
            <a:rPr lang="lv-LV" sz="1100" b="1" kern="1200" noProof="0" dirty="0" smtClean="0">
              <a:solidFill>
                <a:schemeClr val="tx1"/>
              </a:solidFill>
            </a:rPr>
            <a:t>a</a:t>
          </a:r>
          <a:r>
            <a:rPr lang="en-US" sz="1100" b="1" kern="1200" noProof="0" dirty="0" smtClean="0">
              <a:solidFill>
                <a:schemeClr val="tx1"/>
              </a:solidFill>
            </a:rPr>
            <a:t>sing Shadow Economy</a:t>
          </a:r>
          <a:endParaRPr lang="en-US" sz="1100" b="1" kern="1200" noProof="0" dirty="0">
            <a:solidFill>
              <a:schemeClr val="tx1"/>
            </a:solidFill>
          </a:endParaRPr>
        </a:p>
      </dsp:txBody>
      <dsp:txXfrm>
        <a:off x="686302" y="1805056"/>
        <a:ext cx="818713" cy="816579"/>
      </dsp:txXfrm>
    </dsp:sp>
    <dsp:sp modelId="{A431D8CF-8C55-4CD5-ADF0-57264B25744C}">
      <dsp:nvSpPr>
        <dsp:cNvPr id="0" name=""/>
        <dsp:cNvSpPr/>
      </dsp:nvSpPr>
      <dsp:spPr>
        <a:xfrm>
          <a:off x="1696135" y="1634514"/>
          <a:ext cx="1143495" cy="1117942"/>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err="1" smtClean="0">
              <a:solidFill>
                <a:schemeClr val="bg1"/>
              </a:solidFill>
            </a:rPr>
            <a:t>Compensa</a:t>
          </a:r>
          <a:r>
            <a:rPr lang="lv-LV" sz="1100" b="1" kern="1200" noProof="0" dirty="0" smtClean="0">
              <a:solidFill>
                <a:schemeClr val="bg1"/>
              </a:solidFill>
            </a:rPr>
            <a:t>-</a:t>
          </a:r>
          <a:r>
            <a:rPr lang="en-US" sz="1100" b="1" kern="1200" noProof="0" dirty="0" smtClean="0">
              <a:solidFill>
                <a:schemeClr val="bg1"/>
              </a:solidFill>
            </a:rPr>
            <a:t>tory Measures</a:t>
          </a:r>
          <a:endParaRPr lang="en-US" sz="1100" b="1" kern="1200" noProof="0" dirty="0">
            <a:solidFill>
              <a:schemeClr val="bg1"/>
            </a:solidFill>
          </a:endParaRPr>
        </a:p>
      </dsp:txBody>
      <dsp:txXfrm>
        <a:off x="1863596" y="1798233"/>
        <a:ext cx="808573" cy="790504"/>
      </dsp:txXfrm>
    </dsp:sp>
    <dsp:sp modelId="{C7E9D53C-3B03-4EE1-8412-818021FD1F71}">
      <dsp:nvSpPr>
        <dsp:cNvPr id="0" name=""/>
        <dsp:cNvSpPr/>
      </dsp:nvSpPr>
      <dsp:spPr>
        <a:xfrm>
          <a:off x="96586" y="546484"/>
          <a:ext cx="1153296" cy="1138660"/>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tx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US" sz="1100" b="1" kern="1200" noProof="0" dirty="0" smtClean="0">
              <a:solidFill>
                <a:schemeClr val="bg1"/>
              </a:solidFill>
            </a:rPr>
            <a:t>Improving Tax </a:t>
          </a:r>
          <a:r>
            <a:rPr lang="en-US" sz="1100" b="1" kern="1200" noProof="0" dirty="0" err="1" smtClean="0">
              <a:solidFill>
                <a:schemeClr val="bg1"/>
              </a:solidFill>
            </a:rPr>
            <a:t>Administra</a:t>
          </a:r>
          <a:r>
            <a:rPr lang="lv-LV" sz="1100" b="1" kern="1200" noProof="0" dirty="0" smtClean="0">
              <a:solidFill>
                <a:schemeClr val="bg1"/>
              </a:solidFill>
            </a:rPr>
            <a:t>-</a:t>
          </a:r>
          <a:r>
            <a:rPr lang="en-US" sz="1100" b="1" kern="1200" noProof="0" dirty="0" err="1" smtClean="0">
              <a:solidFill>
                <a:schemeClr val="bg1"/>
              </a:solidFill>
            </a:rPr>
            <a:t>tion</a:t>
          </a:r>
          <a:endParaRPr lang="en-US" sz="1100" b="1" kern="1200" noProof="0" dirty="0">
            <a:solidFill>
              <a:schemeClr val="bg1"/>
            </a:solidFill>
          </a:endParaRPr>
        </a:p>
      </dsp:txBody>
      <dsp:txXfrm>
        <a:off x="265482" y="713237"/>
        <a:ext cx="815504" cy="8051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11EA60-C0DB-4F50-8EA7-C5B853D6436F}">
      <dsp:nvSpPr>
        <dsp:cNvPr id="0" name=""/>
        <dsp:cNvSpPr/>
      </dsp:nvSpPr>
      <dsp:spPr>
        <a:xfrm>
          <a:off x="0"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Improvement of the supervision of the taxation of individuals by imposing an obligation on credit institutions and payment service providers to provide information on a </a:t>
          </a:r>
          <a:r>
            <a:rPr lang="en-US" sz="1200" b="1" kern="1200" noProof="0" dirty="0" err="1" smtClean="0"/>
            <a:t>i</a:t>
          </a:r>
          <a:r>
            <a:rPr lang="lv-LV" sz="1200" b="1" kern="1200" noProof="0" dirty="0" smtClean="0"/>
            <a:t>n</a:t>
          </a:r>
          <a:r>
            <a:rPr lang="en-US" sz="1200" b="1" kern="1200" noProof="0" dirty="0" err="1" smtClean="0"/>
            <a:t>dividual</a:t>
          </a:r>
          <a:r>
            <a:rPr lang="en-US" sz="1200" b="1" kern="1200" noProof="0" dirty="0" smtClean="0"/>
            <a:t> if his account turnover exceeded EUR 15 000 in the previous year</a:t>
          </a:r>
          <a:endParaRPr lang="en-US" sz="1200" b="1" kern="1200" noProof="0" dirty="0"/>
        </a:p>
      </dsp:txBody>
      <dsp:txXfrm>
        <a:off x="0" y="388782"/>
        <a:ext cx="2411702" cy="1447021"/>
      </dsp:txXfrm>
    </dsp:sp>
    <dsp:sp modelId="{EB543A0F-16A4-4701-8215-B29304B55B0E}">
      <dsp:nvSpPr>
        <dsp:cNvPr id="0" name=""/>
        <dsp:cNvSpPr/>
      </dsp:nvSpPr>
      <dsp:spPr>
        <a:xfrm>
          <a:off x="2652872"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Promoting information disclosure and public participation by publishing information on taxpayers who fail to comply with their statutory obligations</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2652872" y="388782"/>
        <a:ext cx="2411702" cy="1447021"/>
      </dsp:txXfrm>
    </dsp:sp>
    <dsp:sp modelId="{5872AEB0-A23E-4F6B-B8AB-F99A310721BE}">
      <dsp:nvSpPr>
        <dsp:cNvPr id="0" name=""/>
        <dsp:cNvSpPr/>
      </dsp:nvSpPr>
      <dsp:spPr>
        <a:xfrm>
          <a:off x="5305745" y="388782"/>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Improvement of the registration stage of commercial companies by limiting the registration of dummy entities in the Enterprise Register</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5305745" y="388782"/>
        <a:ext cx="2411702" cy="1447021"/>
      </dsp:txXfrm>
    </dsp:sp>
    <dsp:sp modelId="{85F31238-8D7B-45E1-BB39-ECA92206D877}">
      <dsp:nvSpPr>
        <dsp:cNvPr id="0" name=""/>
        <dsp:cNvSpPr/>
      </dsp:nvSpPr>
      <dsp:spPr>
        <a:xfrm>
          <a:off x="0"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Fine increase of interference in taxes and other payments for the authorization of electronic devices and equipment in the software, as well as distinguishing between responsibility for machinery and equipment control tape failure to store</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0" y="1922678"/>
        <a:ext cx="2411702" cy="1447021"/>
      </dsp:txXfrm>
    </dsp:sp>
    <dsp:sp modelId="{299985A9-F83B-435C-815E-2E0AABE97EB1}">
      <dsp:nvSpPr>
        <dsp:cNvPr id="0" name=""/>
        <dsp:cNvSpPr/>
      </dsp:nvSpPr>
      <dsp:spPr>
        <a:xfrm>
          <a:off x="2615153"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Introducing a VAT reverse charge mechanism for supplies of construction products, hardware, household electronic appliances, household electrical equipment and game consoles and extension of this mechanism to all con</a:t>
          </a:r>
          <a:r>
            <a:rPr lang="lv-LV" sz="1200" b="1" kern="1200" noProof="0" dirty="0" smtClean="0"/>
            <a:t>s</a:t>
          </a:r>
          <a:r>
            <a:rPr lang="en-US" sz="1200" b="1" kern="1200" noProof="0" dirty="0" err="1" smtClean="0"/>
            <a:t>truction</a:t>
          </a:r>
          <a:r>
            <a:rPr lang="en-US" sz="1200" b="1" kern="1200" noProof="0" dirty="0" smtClean="0"/>
            <a:t> services</a:t>
          </a:r>
          <a:endParaRPr lang="en-US" sz="1200" b="1" kern="1200" noProof="0" dirty="0" smtClean="0">
            <a:solidFill>
              <a:schemeClr val="tx1"/>
            </a:solidFill>
            <a:latin typeface="Times New Roman" panose="02020603050405020304" pitchFamily="18" charset="0"/>
            <a:cs typeface="Times New Roman" panose="02020603050405020304" pitchFamily="18" charset="0"/>
          </a:endParaRPr>
        </a:p>
      </dsp:txBody>
      <dsp:txXfrm>
        <a:off x="2615153" y="1922678"/>
        <a:ext cx="2411702" cy="1447021"/>
      </dsp:txXfrm>
    </dsp:sp>
    <dsp:sp modelId="{C415E1B6-EBA7-47FA-8872-AFF8567F826A}">
      <dsp:nvSpPr>
        <dsp:cNvPr id="0" name=""/>
        <dsp:cNvSpPr/>
      </dsp:nvSpPr>
      <dsp:spPr>
        <a:xfrm>
          <a:off x="5305745" y="1922678"/>
          <a:ext cx="2411702" cy="1447021"/>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noProof="0" dirty="0" smtClean="0"/>
            <a:t>Reducing the threshold for decoding the VAT declaration from EUR 1,430 to EUR 150, only for transactions with registered taxable persons</a:t>
          </a:r>
          <a:endParaRPr lang="en-US" sz="1200" b="1" kern="1200" noProof="0" dirty="0" smtClean="0">
            <a:solidFill>
              <a:schemeClr val="tx1"/>
            </a:solidFill>
            <a:latin typeface="Times New Roman" panose="02020603050405020304" pitchFamily="18" charset="0"/>
            <a:cs typeface="Times New Roman" panose="02020603050405020304" pitchFamily="18" charset="0"/>
          </a:endParaRPr>
        </a:p>
      </dsp:txBody>
      <dsp:txXfrm>
        <a:off x="5305745" y="1922678"/>
        <a:ext cx="2411702" cy="1447021"/>
      </dsp:txXfrm>
    </dsp:sp>
    <dsp:sp modelId="{7F0177F1-35F4-4937-B944-4256BBF0E784}">
      <dsp:nvSpPr>
        <dsp:cNvPr id="0" name=""/>
        <dsp:cNvSpPr/>
      </dsp:nvSpPr>
      <dsp:spPr>
        <a:xfrm>
          <a:off x="0"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Disclosure of information on employers who pay average salaries that are lover than state minimal wage</a:t>
          </a:r>
          <a:endParaRPr lang="lv-LV" sz="1200" b="1" kern="1200" dirty="0" smtClean="0">
            <a:solidFill>
              <a:schemeClr val="tx1"/>
            </a:solidFill>
            <a:latin typeface="Times New Roman" panose="02020603050405020304" pitchFamily="18" charset="0"/>
            <a:cs typeface="Times New Roman" panose="02020603050405020304" pitchFamily="18" charset="0"/>
          </a:endParaRPr>
        </a:p>
      </dsp:txBody>
      <dsp:txXfrm>
        <a:off x="0" y="3458846"/>
        <a:ext cx="2411702" cy="789625"/>
      </dsp:txXfrm>
    </dsp:sp>
    <dsp:sp modelId="{5BA99A44-BEDB-4185-B116-2B9300DC6791}">
      <dsp:nvSpPr>
        <dsp:cNvPr id="0" name=""/>
        <dsp:cNvSpPr/>
      </dsp:nvSpPr>
      <dsp:spPr>
        <a:xfrm>
          <a:off x="2615153"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Disclosure of  information on employers who are penalized for paying “envelope wages”</a:t>
          </a:r>
          <a:endParaRPr lang="lv-LV" sz="1200" b="1" kern="1200" dirty="0" smtClean="0"/>
        </a:p>
      </dsp:txBody>
      <dsp:txXfrm>
        <a:off x="2615153" y="3458846"/>
        <a:ext cx="2411702" cy="789625"/>
      </dsp:txXfrm>
    </dsp:sp>
    <dsp:sp modelId="{2D173FEE-D70F-44EE-897B-A3F5F4A3C7D6}">
      <dsp:nvSpPr>
        <dsp:cNvPr id="0" name=""/>
        <dsp:cNvSpPr/>
      </dsp:nvSpPr>
      <dsp:spPr>
        <a:xfrm>
          <a:off x="5305745" y="3458846"/>
          <a:ext cx="2411702" cy="789625"/>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GB" sz="1200" b="1" kern="1200" dirty="0" smtClean="0"/>
            <a:t>Disclosure of  information on taxpayers who failed to comply with submitting tax returns on </a:t>
          </a:r>
          <a:r>
            <a:rPr lang="en-GB" sz="1200" b="1" kern="1200" dirty="0" err="1" smtClean="0"/>
            <a:t>tim</a:t>
          </a:r>
          <a:r>
            <a:rPr lang="lv-LV" sz="1200" b="1" kern="1200" dirty="0" smtClean="0"/>
            <a:t>e</a:t>
          </a:r>
        </a:p>
      </dsp:txBody>
      <dsp:txXfrm>
        <a:off x="5305745" y="3458846"/>
        <a:ext cx="2411702" cy="78962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DABC4-BC0F-40BB-9AAE-4990AFC0E758}">
      <dsp:nvSpPr>
        <dsp:cNvPr id="0" name=""/>
        <dsp:cNvSpPr/>
      </dsp:nvSpPr>
      <dsp:spPr>
        <a:xfrm>
          <a:off x="796" y="889585"/>
          <a:ext cx="3106903" cy="1864142"/>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Promoting information disclosure and public participation by publishing a summary of the decision on data compliance or tax audits (audits) for legal entities</a:t>
          </a:r>
          <a:endParaRPr lang="lv-LV" sz="1400" b="1" kern="1200" dirty="0">
            <a:solidFill>
              <a:schemeClr val="tx1"/>
            </a:solidFill>
            <a:latin typeface="Times New Roman" panose="02020603050405020304" pitchFamily="18" charset="0"/>
            <a:cs typeface="Times New Roman" panose="02020603050405020304" pitchFamily="18" charset="0"/>
          </a:endParaRPr>
        </a:p>
      </dsp:txBody>
      <dsp:txXfrm>
        <a:off x="796" y="889585"/>
        <a:ext cx="3106903" cy="1864142"/>
      </dsp:txXfrm>
    </dsp:sp>
    <dsp:sp modelId="{D02AAC59-282E-42E2-8AFC-C74E3EF90332}">
      <dsp:nvSpPr>
        <dsp:cNvPr id="0" name=""/>
        <dsp:cNvSpPr/>
      </dsp:nvSpPr>
      <dsp:spPr>
        <a:xfrm>
          <a:off x="3418390" y="889585"/>
          <a:ext cx="3106903" cy="1864142"/>
        </a:xfrm>
        <a:prstGeom prst="rect">
          <a:avLst/>
        </a:prstGeom>
        <a:solidFill>
          <a:srgbClr val="0070C0"/>
        </a:solidFill>
        <a:ln w="25400" cap="flat" cmpd="sng" algn="ctr">
          <a:solidFill>
            <a:schemeClr val="lt1">
              <a:hueOff val="0"/>
              <a:satOff val="0"/>
              <a:lumOff val="0"/>
              <a:alphaOff val="0"/>
            </a:schemeClr>
          </a:solidFill>
          <a:prstDash val="solid"/>
        </a:ln>
        <a:effectLst/>
        <a:scene3d>
          <a:camera prst="orthographicFront"/>
          <a:lightRig rig="threePt" dir="t"/>
        </a:scene3d>
        <a:sp3d>
          <a:bevelT w="114300" prst="artDeco"/>
          <a:bevelB w="114300" prst="artDeco"/>
        </a:sp3d>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t>Improvement of the tax control process by developing a regulatory framework for the digitization of tax monitoring</a:t>
          </a:r>
          <a:endParaRPr lang="lv-LV" sz="1400" b="1" kern="1200" dirty="0">
            <a:solidFill>
              <a:schemeClr val="bg1"/>
            </a:solidFill>
            <a:latin typeface="+mn-lt"/>
            <a:cs typeface="Times New Roman" panose="02020603050405020304" pitchFamily="18" charset="0"/>
          </a:endParaRPr>
        </a:p>
      </dsp:txBody>
      <dsp:txXfrm>
        <a:off x="3418390" y="889585"/>
        <a:ext cx="3106903" cy="186414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850" cy="497126"/>
          </a:xfrm>
          <a:prstGeom prst="rect">
            <a:avLst/>
          </a:prstGeom>
        </p:spPr>
        <p:txBody>
          <a:bodyPr vert="horz" lIns="91623" tIns="45811" rIns="91623" bIns="45811" rtlCol="0"/>
          <a:lstStyle>
            <a:lvl1pPr algn="l">
              <a:defRPr sz="1200"/>
            </a:lvl1pPr>
          </a:lstStyle>
          <a:p>
            <a:endParaRPr lang="lv-LV" dirty="0"/>
          </a:p>
        </p:txBody>
      </p:sp>
      <p:sp>
        <p:nvSpPr>
          <p:cNvPr id="3" name="Date Placeholder 2"/>
          <p:cNvSpPr>
            <a:spLocks noGrp="1"/>
          </p:cNvSpPr>
          <p:nvPr>
            <p:ph type="dt" idx="1"/>
          </p:nvPr>
        </p:nvSpPr>
        <p:spPr>
          <a:xfrm>
            <a:off x="3858537" y="1"/>
            <a:ext cx="2951850" cy="497126"/>
          </a:xfrm>
          <a:prstGeom prst="rect">
            <a:avLst/>
          </a:prstGeom>
        </p:spPr>
        <p:txBody>
          <a:bodyPr vert="horz" lIns="91623" tIns="45811" rIns="91623" bIns="45811" rtlCol="0"/>
          <a:lstStyle>
            <a:lvl1pPr algn="r">
              <a:defRPr sz="1200"/>
            </a:lvl1pPr>
          </a:lstStyle>
          <a:p>
            <a:fld id="{30D7EF8A-8F42-45CC-9010-7ECE206F8CD5}" type="datetimeFigureOut">
              <a:rPr lang="lv-LV" smtClean="0"/>
              <a:t>13.02.2018</a:t>
            </a:fld>
            <a:endParaRPr lang="lv-LV" dirty="0"/>
          </a:p>
        </p:txBody>
      </p:sp>
      <p:sp>
        <p:nvSpPr>
          <p:cNvPr id="4" name="Slide Image Placeholder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623" tIns="45811" rIns="91623" bIns="45811" rtlCol="0" anchor="ctr"/>
          <a:lstStyle/>
          <a:p>
            <a:endParaRPr lang="lv-LV" dirty="0"/>
          </a:p>
        </p:txBody>
      </p:sp>
      <p:sp>
        <p:nvSpPr>
          <p:cNvPr id="5" name="Notes Placeholder 4"/>
          <p:cNvSpPr>
            <a:spLocks noGrp="1"/>
          </p:cNvSpPr>
          <p:nvPr>
            <p:ph type="body" sz="quarter" idx="3"/>
          </p:nvPr>
        </p:nvSpPr>
        <p:spPr>
          <a:xfrm>
            <a:off x="681197" y="4722695"/>
            <a:ext cx="5449570" cy="4474131"/>
          </a:xfrm>
          <a:prstGeom prst="rect">
            <a:avLst/>
          </a:prstGeom>
        </p:spPr>
        <p:txBody>
          <a:bodyPr vert="horz" lIns="91623" tIns="45811" rIns="91623" bIns="458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443662"/>
            <a:ext cx="2951850" cy="497126"/>
          </a:xfrm>
          <a:prstGeom prst="rect">
            <a:avLst/>
          </a:prstGeom>
        </p:spPr>
        <p:txBody>
          <a:bodyPr vert="horz" lIns="91623" tIns="45811" rIns="91623" bIns="45811"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8537" y="9443662"/>
            <a:ext cx="2951850" cy="497126"/>
          </a:xfrm>
          <a:prstGeom prst="rect">
            <a:avLst/>
          </a:prstGeom>
        </p:spPr>
        <p:txBody>
          <a:bodyPr vert="horz" lIns="91623" tIns="45811" rIns="91623" bIns="45811" rtlCol="0" anchor="b"/>
          <a:lstStyle>
            <a:lvl1pPr algn="r">
              <a:defRPr sz="1200"/>
            </a:lvl1pPr>
          </a:lstStyle>
          <a:p>
            <a:fld id="{56151646-2DFC-4BCA-ABE7-8C058D6330D0}" type="slidenum">
              <a:rPr lang="lv-LV" smtClean="0"/>
              <a:t>‹#›</a:t>
            </a:fld>
            <a:endParaRPr lang="lv-LV"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2961FA10-5BD2-479C-B24B-03CF6BCF966C}" type="slidenum">
              <a:rPr lang="lv-LV" smtClean="0">
                <a:solidFill>
                  <a:prstClr val="black"/>
                </a:solidFill>
              </a:rPr>
              <a:pPr/>
              <a:t>20</a:t>
            </a:fld>
            <a:endParaRPr lang="lv-LV">
              <a:solidFill>
                <a:prstClr val="black"/>
              </a:solidFill>
            </a:endParaRPr>
          </a:p>
        </p:txBody>
      </p:sp>
    </p:spTree>
    <p:extLst>
      <p:ext uri="{BB962C8B-B14F-4D97-AF65-F5344CB8AC3E}">
        <p14:creationId xmlns:p14="http://schemas.microsoft.com/office/powerpoint/2010/main" val="11797278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342EA1-D469-4391-963A-C6C9C36BBDAF}" type="datetime1">
              <a:rPr lang="lv-LV" smtClean="0"/>
              <a:t>13.02.2018</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dirty="0"/>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FE25B-79E2-4B63-A60B-9252C96AA23D}" type="datetime1">
              <a:rPr lang="lv-LV" smtClean="0"/>
              <a:t>13.02.2018</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2800" dirty="0"/>
              <a:t>T</a:t>
            </a:r>
            <a:r>
              <a:rPr lang="en-US" sz="2800" dirty="0"/>
              <a:t>ax Reform</a:t>
            </a:r>
            <a:r>
              <a:rPr lang="lv-LV" sz="2800" dirty="0"/>
              <a:t> </a:t>
            </a:r>
            <a:r>
              <a:rPr lang="lv-LV" sz="2800" dirty="0" err="1"/>
              <a:t>in</a:t>
            </a:r>
            <a:r>
              <a:rPr lang="lv-LV" sz="2800" dirty="0"/>
              <a:t> Latvia</a:t>
            </a:r>
            <a:r>
              <a:rPr lang="en-US" sz="2800" dirty="0"/>
              <a:t> </a:t>
            </a:r>
            <a:endParaRPr lang="lv-LV" dirty="0"/>
          </a:p>
        </p:txBody>
      </p:sp>
      <p:sp>
        <p:nvSpPr>
          <p:cNvPr id="5" name="Content Placeholder 4"/>
          <p:cNvSpPr>
            <a:spLocks noGrp="1"/>
          </p:cNvSpPr>
          <p:nvPr>
            <p:ph sz="quarter" idx="10"/>
          </p:nvPr>
        </p:nvSpPr>
        <p:spPr/>
        <p:txBody>
          <a:bodyPr/>
          <a:lstStyle/>
          <a:p>
            <a:r>
              <a:rPr lang="lv-LV" dirty="0" smtClean="0"/>
              <a:t>2017, August</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10</a:t>
            </a:fld>
            <a:endParaRPr lang="lv-LV"/>
          </a:p>
        </p:txBody>
      </p:sp>
      <p:sp>
        <p:nvSpPr>
          <p:cNvPr id="9" name="Title 1"/>
          <p:cNvSpPr>
            <a:spLocks noGrp="1"/>
          </p:cNvSpPr>
          <p:nvPr>
            <p:ph type="title"/>
          </p:nvPr>
        </p:nvSpPr>
        <p:spPr>
          <a:xfrm>
            <a:off x="381891" y="476672"/>
            <a:ext cx="5846293" cy="504056"/>
          </a:xfrm>
          <a:solidFill>
            <a:schemeClr val="bg1"/>
          </a:solidFill>
        </p:spPr>
        <p:txBody>
          <a:bodyPr>
            <a:noAutofit/>
          </a:bodyPr>
          <a:lstStyle/>
          <a:p>
            <a:r>
              <a:rPr lang="en-US" sz="2800" dirty="0" smtClean="0"/>
              <a:t>Labor Tax Wedge in Baltic States</a:t>
            </a:r>
            <a:endParaRPr lang="en-US" sz="2800" dirty="0"/>
          </a:p>
        </p:txBody>
      </p:sp>
      <p:graphicFrame>
        <p:nvGraphicFramePr>
          <p:cNvPr id="19" name="Chart 18"/>
          <p:cNvGraphicFramePr>
            <a:graphicFrameLocks/>
          </p:cNvGraphicFramePr>
          <p:nvPr>
            <p:extLst>
              <p:ext uri="{D42A27DB-BD31-4B8C-83A1-F6EECF244321}">
                <p14:modId xmlns:p14="http://schemas.microsoft.com/office/powerpoint/2010/main" val="2217605063"/>
              </p:ext>
            </p:extLst>
          </p:nvPr>
        </p:nvGraphicFramePr>
        <p:xfrm>
          <a:off x="4427983" y="1136671"/>
          <a:ext cx="4392489" cy="2827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385255326"/>
              </p:ext>
            </p:extLst>
          </p:nvPr>
        </p:nvGraphicFramePr>
        <p:xfrm>
          <a:off x="2123728" y="3988372"/>
          <a:ext cx="4392488" cy="27331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4253087612"/>
              </p:ext>
            </p:extLst>
          </p:nvPr>
        </p:nvGraphicFramePr>
        <p:xfrm>
          <a:off x="381891" y="1167099"/>
          <a:ext cx="4046092" cy="2796992"/>
        </p:xfrm>
        <a:graphic>
          <a:graphicData uri="http://schemas.openxmlformats.org/drawingml/2006/chart">
            <c:chart xmlns:c="http://schemas.openxmlformats.org/drawingml/2006/chart" xmlns:r="http://schemas.openxmlformats.org/officeDocument/2006/relationships" r:id="rId4"/>
          </a:graphicData>
        </a:graphic>
      </p:graphicFrame>
      <p:sp>
        <p:nvSpPr>
          <p:cNvPr id="2" name="Date Placeholder 1"/>
          <p:cNvSpPr>
            <a:spLocks noGrp="1"/>
          </p:cNvSpPr>
          <p:nvPr>
            <p:ph type="dt" sz="half" idx="10"/>
          </p:nvPr>
        </p:nvSpPr>
        <p:spPr/>
        <p:txBody>
          <a:bodyPr/>
          <a:lstStyle/>
          <a:p>
            <a:fld id="{372D2378-A772-4592-B3DB-9708F6BA0843}" type="datetime1">
              <a:rPr lang="lv-LV" smtClean="0"/>
              <a:t>13.02.2018</a:t>
            </a:fld>
            <a:endParaRPr lang="lv-LV" dirty="0"/>
          </a:p>
        </p:txBody>
      </p:sp>
    </p:spTree>
    <p:extLst>
      <p:ext uri="{BB962C8B-B14F-4D97-AF65-F5344CB8AC3E}">
        <p14:creationId xmlns:p14="http://schemas.microsoft.com/office/powerpoint/2010/main" val="130900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5" name="Title 4"/>
          <p:cNvSpPr>
            <a:spLocks noGrp="1"/>
          </p:cNvSpPr>
          <p:nvPr>
            <p:ph type="title"/>
          </p:nvPr>
        </p:nvSpPr>
        <p:spPr>
          <a:xfrm>
            <a:off x="467544" y="476672"/>
            <a:ext cx="6264696" cy="432048"/>
          </a:xfrm>
          <a:solidFill>
            <a:schemeClr val="bg1"/>
          </a:solidFill>
        </p:spPr>
        <p:txBody>
          <a:bodyPr>
            <a:noAutofit/>
          </a:bodyPr>
          <a:lstStyle/>
          <a:p>
            <a:r>
              <a:rPr lang="en-US" sz="2800" dirty="0"/>
              <a:t>Performers of </a:t>
            </a:r>
            <a:r>
              <a:rPr lang="lv-LV" sz="2800" dirty="0" smtClean="0"/>
              <a:t>E</a:t>
            </a:r>
            <a:r>
              <a:rPr lang="en-US" sz="2800" dirty="0" err="1" smtClean="0"/>
              <a:t>conomic</a:t>
            </a:r>
            <a:r>
              <a:rPr lang="en-US" sz="2800" dirty="0" smtClean="0"/>
              <a:t> </a:t>
            </a:r>
            <a:r>
              <a:rPr lang="lv-LV" sz="2800" dirty="0" smtClean="0"/>
              <a:t>A</a:t>
            </a:r>
            <a:r>
              <a:rPr lang="en-US" sz="2800" dirty="0" err="1" smtClean="0"/>
              <a:t>ctivity</a:t>
            </a:r>
            <a:r>
              <a:rPr lang="lv-LV" sz="2800" dirty="0" smtClean="0"/>
              <a:t> (I)</a:t>
            </a:r>
            <a:endParaRPr lang="en-US" sz="2800" dirty="0"/>
          </a:p>
        </p:txBody>
      </p:sp>
      <p:sp>
        <p:nvSpPr>
          <p:cNvPr id="8" name="Rectangle 7"/>
          <p:cNvSpPr/>
          <p:nvPr/>
        </p:nvSpPr>
        <p:spPr>
          <a:xfrm>
            <a:off x="395536" y="980728"/>
            <a:ext cx="8291264" cy="5478423"/>
          </a:xfrm>
          <a:prstGeom prst="rect">
            <a:avLst/>
          </a:prstGeom>
        </p:spPr>
        <p:txBody>
          <a:bodyPr wrap="square">
            <a:spAutoFit/>
          </a:bodyPr>
          <a:lstStyle/>
          <a:p>
            <a:pPr>
              <a:spcAft>
                <a:spcPts val="600"/>
              </a:spcAft>
            </a:pPr>
            <a:r>
              <a:rPr lang="en-US" b="1" dirty="0" smtClean="0">
                <a:solidFill>
                  <a:srgbClr val="FF0000"/>
                </a:solidFill>
              </a:rPr>
              <a:t>The same progressive income tax system as for labor incomes.</a:t>
            </a:r>
          </a:p>
          <a:p>
            <a:pPr>
              <a:spcAft>
                <a:spcPts val="600"/>
              </a:spcAft>
            </a:pPr>
            <a:r>
              <a:rPr lang="en-US" sz="1600" b="1" dirty="0" smtClean="0"/>
              <a:t>Determination </a:t>
            </a:r>
            <a:r>
              <a:rPr lang="en-US" sz="1600" b="1" dirty="0"/>
              <a:t>of the expenses of </a:t>
            </a:r>
            <a:r>
              <a:rPr lang="en-US" sz="1600" b="1" dirty="0" smtClean="0"/>
              <a:t>economic </a:t>
            </a:r>
            <a:r>
              <a:rPr lang="en-US" sz="1600" b="1" dirty="0"/>
              <a:t>activity</a:t>
            </a:r>
            <a:r>
              <a:rPr lang="lv-LV" sz="1600" b="1" dirty="0"/>
              <a:t> </a:t>
            </a:r>
            <a:r>
              <a:rPr lang="lv-LV" sz="1600" dirty="0"/>
              <a:t>(EA</a:t>
            </a:r>
            <a:r>
              <a:rPr lang="lv-LV" sz="1600" dirty="0" smtClean="0"/>
              <a:t>):</a:t>
            </a:r>
          </a:p>
          <a:p>
            <a:pPr marL="285750" indent="-285750" algn="just">
              <a:buFont typeface="Arial" panose="020B0604020202020204" pitchFamily="34" charset="0"/>
              <a:buChar char="•"/>
            </a:pPr>
            <a:r>
              <a:rPr lang="en-US" sz="1600" dirty="0" smtClean="0"/>
              <a:t>A taxpayer is entitled to include in the expenses of EA the expenses related to EA in the amount </a:t>
            </a:r>
            <a:r>
              <a:rPr lang="en-US" sz="1600" b="1" dirty="0" smtClean="0"/>
              <a:t>not exceeding 80% </a:t>
            </a:r>
            <a:r>
              <a:rPr lang="en-US" sz="1600" dirty="0" smtClean="0"/>
              <a:t>of the total annual </a:t>
            </a:r>
            <a:r>
              <a:rPr lang="lv-LV" sz="1600" dirty="0" err="1" smtClean="0"/>
              <a:t>revenue</a:t>
            </a:r>
            <a:r>
              <a:rPr lang="en-US" sz="1600" dirty="0" smtClean="0"/>
              <a:t> of performer of EA.</a:t>
            </a:r>
          </a:p>
          <a:p>
            <a:pPr algn="just"/>
            <a:endParaRPr lang="en-US" sz="1600" dirty="0" smtClean="0"/>
          </a:p>
          <a:p>
            <a:pPr marL="285750" indent="-285750" algn="just">
              <a:buFont typeface="Arial" panose="020B0604020202020204" pitchFamily="34" charset="0"/>
              <a:buChar char="•"/>
            </a:pPr>
            <a:r>
              <a:rPr lang="en-US" sz="1600" dirty="0" smtClean="0"/>
              <a:t>Types of expenses of EA, which may be included in the expenses of EA in full amount:</a:t>
            </a:r>
          </a:p>
          <a:p>
            <a:pPr marL="447675" indent="-447675" algn="just"/>
            <a:r>
              <a:rPr lang="en-US" sz="1600" dirty="0" smtClean="0"/>
              <a:t>	1) salary and SSIMC of employer, including Solidarity tax</a:t>
            </a:r>
            <a:r>
              <a:rPr lang="en-US" dirty="0" smtClean="0"/>
              <a:t> </a:t>
            </a:r>
            <a:r>
              <a:rPr lang="en-US" sz="1200" dirty="0" smtClean="0"/>
              <a:t>(that performer of EA pays for its employees);</a:t>
            </a:r>
          </a:p>
          <a:p>
            <a:pPr marL="447675" indent="-447675" algn="just"/>
            <a:r>
              <a:rPr lang="en-US" dirty="0" smtClean="0"/>
              <a:t>	</a:t>
            </a:r>
            <a:r>
              <a:rPr lang="en-US" sz="1600" dirty="0" smtClean="0"/>
              <a:t>2) real estate tax;</a:t>
            </a:r>
          </a:p>
          <a:p>
            <a:pPr marL="447675" indent="-447675" algn="just"/>
            <a:r>
              <a:rPr lang="en-US" sz="1600" dirty="0" smtClean="0"/>
              <a:t>	3) depreciation of fixed assets;</a:t>
            </a:r>
          </a:p>
          <a:p>
            <a:pPr marL="447675" indent="-447675" algn="just"/>
            <a:r>
              <a:rPr lang="en-US" sz="1600" dirty="0" smtClean="0"/>
              <a:t>	4) compensation for tenants regarding the release of living premises and the cancellation of tenancy agreements</a:t>
            </a:r>
            <a:r>
              <a:rPr lang="en-US" dirty="0" smtClean="0"/>
              <a:t> </a:t>
            </a:r>
            <a:r>
              <a:rPr lang="en-US" sz="1200" dirty="0" smtClean="0"/>
              <a:t>(in relation to the capital repair of living premises or the reconstruction the premises for the performance of EA)</a:t>
            </a:r>
            <a:r>
              <a:rPr lang="en-US" dirty="0" smtClean="0"/>
              <a:t>.</a:t>
            </a:r>
          </a:p>
          <a:p>
            <a:pPr marL="447675" indent="-447675" algn="just"/>
            <a:endParaRPr lang="en-US" sz="1400" dirty="0" smtClean="0"/>
          </a:p>
          <a:p>
            <a:pPr marL="360363" indent="-360363" algn="just"/>
            <a:r>
              <a:rPr lang="en-US" sz="1400" dirty="0" smtClean="0">
                <a:solidFill>
                  <a:srgbClr val="FF0000"/>
                </a:solidFill>
              </a:rPr>
              <a:t>!!!</a:t>
            </a:r>
            <a:r>
              <a:rPr lang="en-US" dirty="0" smtClean="0"/>
              <a:t> </a:t>
            </a:r>
            <a:r>
              <a:rPr lang="lv-LV" dirty="0" smtClean="0"/>
              <a:t>	</a:t>
            </a:r>
            <a:r>
              <a:rPr lang="en-US" sz="1400" dirty="0" smtClean="0"/>
              <a:t>The amount of limitation of the expenses of EA is not applied to the payers for the first taxation year (registration of EA is carried out) and the next taxation year, as well as for the taxation year, in which EA is terminated or the liquidation process is completed.</a:t>
            </a:r>
          </a:p>
          <a:p>
            <a:pPr marL="360363" indent="-360363" algn="just"/>
            <a:endParaRPr lang="en-US" sz="1400" dirty="0" smtClean="0"/>
          </a:p>
          <a:p>
            <a:pPr marL="360363" indent="-360363" algn="just"/>
            <a:r>
              <a:rPr lang="en-US" sz="1400" dirty="0" smtClean="0">
                <a:solidFill>
                  <a:srgbClr val="FF0000"/>
                </a:solidFill>
              </a:rPr>
              <a:t>!!!</a:t>
            </a:r>
            <a:r>
              <a:rPr lang="en-US" sz="1400" dirty="0" smtClean="0"/>
              <a:t> </a:t>
            </a:r>
            <a:r>
              <a:rPr lang="lv-LV" sz="1400" dirty="0" smtClean="0"/>
              <a:t>	</a:t>
            </a:r>
            <a:r>
              <a:rPr lang="en-US" sz="1400" dirty="0" smtClean="0"/>
              <a:t>Losses of EA of the taxation year shall be covered in a chronological order from the taxable income of EA of the following three taxation years.</a:t>
            </a:r>
          </a:p>
          <a:p>
            <a:endParaRPr lang="en-US" dirty="0"/>
          </a:p>
        </p:txBody>
      </p:sp>
      <p:sp>
        <p:nvSpPr>
          <p:cNvPr id="2" name="Date Placeholder 1"/>
          <p:cNvSpPr>
            <a:spLocks noGrp="1"/>
          </p:cNvSpPr>
          <p:nvPr>
            <p:ph type="dt" sz="half" idx="10"/>
          </p:nvPr>
        </p:nvSpPr>
        <p:spPr/>
        <p:txBody>
          <a:bodyPr/>
          <a:lstStyle/>
          <a:p>
            <a:fld id="{5C206EA7-A9AD-49FC-8F9B-7CFB4330C6E6}" type="datetime1">
              <a:rPr lang="lv-LV" smtClean="0"/>
              <a:t>13.02.2018</a:t>
            </a:fld>
            <a:endParaRPr lang="lv-LV" dirty="0"/>
          </a:p>
        </p:txBody>
      </p:sp>
    </p:spTree>
    <p:extLst>
      <p:ext uri="{BB962C8B-B14F-4D97-AF65-F5344CB8AC3E}">
        <p14:creationId xmlns:p14="http://schemas.microsoft.com/office/powerpoint/2010/main" val="333372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12</a:t>
            </a:fld>
            <a:endParaRPr lang="lv-LV"/>
          </a:p>
        </p:txBody>
      </p:sp>
      <p:sp>
        <p:nvSpPr>
          <p:cNvPr id="4" name="Content Placeholder 3"/>
          <p:cNvSpPr>
            <a:spLocks noGrp="1"/>
          </p:cNvSpPr>
          <p:nvPr>
            <p:ph idx="1"/>
          </p:nvPr>
        </p:nvSpPr>
        <p:spPr>
          <a:xfrm>
            <a:off x="477888" y="1196752"/>
            <a:ext cx="8208912" cy="5159598"/>
          </a:xfrm>
        </p:spPr>
        <p:txBody>
          <a:bodyPr>
            <a:normAutofit fontScale="62500" lnSpcReduction="20000"/>
          </a:bodyPr>
          <a:lstStyle/>
          <a:p>
            <a:pPr marL="0" indent="0" algn="ctr">
              <a:lnSpc>
                <a:spcPct val="120000"/>
              </a:lnSpc>
              <a:spcBef>
                <a:spcPts val="0"/>
              </a:spcBef>
              <a:buNone/>
            </a:pPr>
            <a:r>
              <a:rPr lang="en-US" sz="2600" b="1" dirty="0">
                <a:solidFill>
                  <a:schemeClr val="tx1"/>
                </a:solidFill>
              </a:rPr>
              <a:t>Determination of</a:t>
            </a:r>
            <a:r>
              <a:rPr lang="lv-LV" sz="2600" b="1" dirty="0">
                <a:solidFill>
                  <a:schemeClr val="tx1"/>
                </a:solidFill>
              </a:rPr>
              <a:t> </a:t>
            </a:r>
            <a:r>
              <a:rPr lang="en-US" sz="2600" b="1" dirty="0">
                <a:solidFill>
                  <a:schemeClr val="tx1"/>
                </a:solidFill>
              </a:rPr>
              <a:t>depreciation of </a:t>
            </a:r>
            <a:r>
              <a:rPr lang="lv-LV" sz="2600" b="1" dirty="0" err="1">
                <a:solidFill>
                  <a:schemeClr val="tx1"/>
                </a:solidFill>
              </a:rPr>
              <a:t>fixed</a:t>
            </a:r>
            <a:r>
              <a:rPr lang="en-US" sz="2600" b="1" dirty="0">
                <a:solidFill>
                  <a:schemeClr val="tx1"/>
                </a:solidFill>
              </a:rPr>
              <a:t> </a:t>
            </a:r>
            <a:r>
              <a:rPr lang="en-US" sz="2600" b="1" dirty="0" smtClean="0">
                <a:solidFill>
                  <a:schemeClr val="tx1"/>
                </a:solidFill>
              </a:rPr>
              <a:t>assets</a:t>
            </a:r>
            <a:endParaRPr lang="lv-LV" sz="2600" b="1" dirty="0" smtClean="0">
              <a:solidFill>
                <a:schemeClr val="tx1"/>
              </a:solidFill>
            </a:endParaRPr>
          </a:p>
          <a:p>
            <a:pPr marL="0" indent="0" algn="ctr">
              <a:lnSpc>
                <a:spcPct val="120000"/>
              </a:lnSpc>
              <a:spcBef>
                <a:spcPts val="0"/>
              </a:spcBef>
              <a:buNone/>
            </a:pPr>
            <a:endParaRPr lang="lv-LV" sz="2300" b="1" i="1" dirty="0" smtClean="0">
              <a:solidFill>
                <a:schemeClr val="tx1"/>
              </a:solidFill>
            </a:endParaRPr>
          </a:p>
          <a:p>
            <a:pPr marL="0" indent="0" algn="just">
              <a:lnSpc>
                <a:spcPct val="120000"/>
              </a:lnSpc>
              <a:spcBef>
                <a:spcPts val="0"/>
              </a:spcBef>
              <a:buNone/>
            </a:pPr>
            <a:r>
              <a:rPr lang="en-US" sz="2200" i="1" dirty="0" smtClean="0">
                <a:solidFill>
                  <a:schemeClr val="tx1"/>
                </a:solidFill>
              </a:rPr>
              <a:t>Rules from section 13 of </a:t>
            </a:r>
            <a:r>
              <a:rPr lang="lv-LV" sz="2200" i="1" dirty="0" smtClean="0">
                <a:solidFill>
                  <a:schemeClr val="tx1"/>
                </a:solidFill>
              </a:rPr>
              <a:t>the </a:t>
            </a:r>
            <a:r>
              <a:rPr lang="en-US" sz="2200" i="1" dirty="0" smtClean="0">
                <a:solidFill>
                  <a:schemeClr val="tx1"/>
                </a:solidFill>
              </a:rPr>
              <a:t>law </a:t>
            </a:r>
            <a:r>
              <a:rPr lang="lv-LV" sz="2200" i="1" dirty="0" smtClean="0">
                <a:solidFill>
                  <a:schemeClr val="tx1"/>
                </a:solidFill>
              </a:rPr>
              <a:t>«</a:t>
            </a:r>
            <a:r>
              <a:rPr lang="en-US" sz="2200" i="1" dirty="0" smtClean="0">
                <a:solidFill>
                  <a:schemeClr val="tx1"/>
                </a:solidFill>
              </a:rPr>
              <a:t>On Enterprise Income Tax</a:t>
            </a:r>
            <a:r>
              <a:rPr lang="lv-LV" sz="2200" i="1" dirty="0" smtClean="0">
                <a:solidFill>
                  <a:schemeClr val="tx1"/>
                </a:solidFill>
              </a:rPr>
              <a:t>»</a:t>
            </a:r>
            <a:r>
              <a:rPr lang="en-US" sz="2200" i="1" dirty="0" smtClean="0">
                <a:solidFill>
                  <a:schemeClr val="tx1"/>
                </a:solidFill>
              </a:rPr>
              <a:t> shall be integrated in </a:t>
            </a:r>
            <a:r>
              <a:rPr lang="lv-LV" sz="2200" i="1" dirty="0" smtClean="0">
                <a:solidFill>
                  <a:schemeClr val="tx1"/>
                </a:solidFill>
              </a:rPr>
              <a:t>the </a:t>
            </a:r>
            <a:r>
              <a:rPr lang="en-US" sz="2200" i="1" dirty="0" smtClean="0">
                <a:solidFill>
                  <a:schemeClr val="tx1"/>
                </a:solidFill>
              </a:rPr>
              <a:t>law </a:t>
            </a:r>
            <a:r>
              <a:rPr lang="lv-LV" sz="2200" i="1" dirty="0" smtClean="0">
                <a:solidFill>
                  <a:schemeClr val="tx1"/>
                </a:solidFill>
              </a:rPr>
              <a:t>«</a:t>
            </a:r>
            <a:r>
              <a:rPr lang="en-US" sz="2200" i="1" dirty="0" smtClean="0">
                <a:solidFill>
                  <a:schemeClr val="tx1"/>
                </a:solidFill>
              </a:rPr>
              <a:t>On Personal Income Tax</a:t>
            </a:r>
            <a:r>
              <a:rPr lang="lv-LV" sz="2200" i="1" dirty="0" smtClean="0">
                <a:solidFill>
                  <a:schemeClr val="tx1"/>
                </a:solidFill>
              </a:rPr>
              <a:t>»</a:t>
            </a:r>
            <a:r>
              <a:rPr lang="en-US" sz="2200" i="1" dirty="0" smtClean="0">
                <a:solidFill>
                  <a:schemeClr val="tx1"/>
                </a:solidFill>
              </a:rPr>
              <a:t> and in Regulations No.899 issued by the Cabinet</a:t>
            </a:r>
            <a:r>
              <a:rPr lang="lv-LV" sz="2000" i="1" dirty="0" smtClean="0">
                <a:solidFill>
                  <a:schemeClr val="tx1"/>
                </a:solidFill>
              </a:rPr>
              <a:t>.</a:t>
            </a:r>
          </a:p>
          <a:p>
            <a:pPr algn="just">
              <a:lnSpc>
                <a:spcPct val="120000"/>
              </a:lnSpc>
              <a:spcBef>
                <a:spcPts val="0"/>
              </a:spcBef>
            </a:pPr>
            <a:endParaRPr lang="lv-LV" dirty="0">
              <a:solidFill>
                <a:schemeClr val="tx1"/>
              </a:solidFill>
            </a:endParaRPr>
          </a:p>
          <a:p>
            <a:pPr marL="0" indent="0" algn="just">
              <a:lnSpc>
                <a:spcPct val="120000"/>
              </a:lnSpc>
              <a:spcBef>
                <a:spcPts val="0"/>
              </a:spcBef>
              <a:buNone/>
            </a:pPr>
            <a:r>
              <a:rPr lang="en-US" sz="2300" b="1" u="sng" dirty="0" smtClean="0">
                <a:solidFill>
                  <a:schemeClr val="tx1"/>
                </a:solidFill>
              </a:rPr>
              <a:t>Acquired fixed assets after December 31, 2017</a:t>
            </a:r>
            <a:r>
              <a:rPr lang="lv-LV" sz="2300" b="1" u="sng" dirty="0" smtClean="0">
                <a:solidFill>
                  <a:schemeClr val="tx1"/>
                </a:solidFill>
              </a:rPr>
              <a:t>:</a:t>
            </a:r>
          </a:p>
          <a:p>
            <a:pPr marL="447675" indent="-174625" algn="just">
              <a:lnSpc>
                <a:spcPct val="120000"/>
              </a:lnSpc>
              <a:spcBef>
                <a:spcPts val="300"/>
              </a:spcBef>
            </a:pPr>
            <a:r>
              <a:rPr lang="en-US" sz="2300" dirty="0" smtClean="0">
                <a:solidFill>
                  <a:schemeClr val="tx1"/>
                </a:solidFill>
              </a:rPr>
              <a:t>depreciation of fixed assets is written of, if its purchase price exceeds </a:t>
            </a:r>
            <a:r>
              <a:rPr lang="en-US" sz="2300" b="1" dirty="0" smtClean="0">
                <a:solidFill>
                  <a:schemeClr val="tx1"/>
                </a:solidFill>
              </a:rPr>
              <a:t>1000 euro</a:t>
            </a:r>
            <a:r>
              <a:rPr lang="en-US" sz="2300" dirty="0" smtClean="0">
                <a:solidFill>
                  <a:schemeClr val="tx1"/>
                </a:solidFill>
              </a:rPr>
              <a:t>, </a:t>
            </a:r>
          </a:p>
          <a:p>
            <a:pPr marL="447675" indent="-174625" algn="just">
              <a:lnSpc>
                <a:spcPct val="120000"/>
              </a:lnSpc>
              <a:spcBef>
                <a:spcPts val="300"/>
              </a:spcBef>
            </a:pPr>
            <a:r>
              <a:rPr lang="lv-LV" sz="2300" dirty="0" smtClean="0">
                <a:solidFill>
                  <a:schemeClr val="tx1"/>
                </a:solidFill>
              </a:rPr>
              <a:t>A </a:t>
            </a:r>
            <a:r>
              <a:rPr lang="en-US" sz="2300" dirty="0" smtClean="0">
                <a:solidFill>
                  <a:schemeClr val="tx1"/>
                </a:solidFill>
              </a:rPr>
              <a:t>taxpayer shall be entitled to choose one of two mentioned method</a:t>
            </a:r>
            <a:r>
              <a:rPr lang="lv-LV" sz="2300" dirty="0" smtClean="0">
                <a:solidFill>
                  <a:schemeClr val="tx1"/>
                </a:solidFill>
              </a:rPr>
              <a:t>s:</a:t>
            </a:r>
          </a:p>
          <a:p>
            <a:pPr marL="447675" indent="-174625" algn="just">
              <a:lnSpc>
                <a:spcPct val="120000"/>
              </a:lnSpc>
              <a:spcBef>
                <a:spcPts val="300"/>
              </a:spcBef>
              <a:buNone/>
            </a:pPr>
            <a:r>
              <a:rPr lang="lv-LV" sz="2300" dirty="0" smtClean="0">
                <a:solidFill>
                  <a:schemeClr val="tx1"/>
                </a:solidFill>
              </a:rPr>
              <a:t>	– </a:t>
            </a:r>
            <a:r>
              <a:rPr lang="en-US" sz="2300" b="1" dirty="0" smtClean="0">
                <a:solidFill>
                  <a:schemeClr val="tx1"/>
                </a:solidFill>
              </a:rPr>
              <a:t>reducing balance depreciation</a:t>
            </a:r>
            <a:r>
              <a:rPr lang="lv-LV" sz="2300" dirty="0" smtClean="0">
                <a:solidFill>
                  <a:schemeClr val="tx1"/>
                </a:solidFill>
              </a:rPr>
              <a:t> (</a:t>
            </a:r>
            <a:r>
              <a:rPr lang="en-US" sz="2300" dirty="0" smtClean="0">
                <a:solidFill>
                  <a:schemeClr val="tx1"/>
                </a:solidFill>
              </a:rPr>
              <a:t>depreciation of the taxation year in per cent</a:t>
            </a:r>
            <a:r>
              <a:rPr lang="lv-LV" sz="2300" dirty="0" smtClean="0">
                <a:solidFill>
                  <a:schemeClr val="tx1"/>
                </a:solidFill>
              </a:rPr>
              <a:t>), </a:t>
            </a:r>
            <a:r>
              <a:rPr lang="en-US" sz="2300" dirty="0" smtClean="0">
                <a:solidFill>
                  <a:schemeClr val="tx1"/>
                </a:solidFill>
              </a:rPr>
              <a:t>or</a:t>
            </a:r>
            <a:r>
              <a:rPr lang="lv-LV" sz="2300" dirty="0" smtClean="0">
                <a:solidFill>
                  <a:schemeClr val="tx1"/>
                </a:solidFill>
              </a:rPr>
              <a:t> </a:t>
            </a:r>
          </a:p>
          <a:p>
            <a:pPr marL="447675" indent="-174625" algn="just">
              <a:lnSpc>
                <a:spcPct val="120000"/>
              </a:lnSpc>
              <a:spcBef>
                <a:spcPts val="300"/>
              </a:spcBef>
              <a:buNone/>
            </a:pPr>
            <a:r>
              <a:rPr lang="lv-LV" sz="2300" dirty="0">
                <a:solidFill>
                  <a:schemeClr val="tx1"/>
                </a:solidFill>
              </a:rPr>
              <a:t>	– </a:t>
            </a:r>
            <a:r>
              <a:rPr lang="en-US" sz="2300" b="1" dirty="0" smtClean="0">
                <a:solidFill>
                  <a:schemeClr val="tx1"/>
                </a:solidFill>
              </a:rPr>
              <a:t>linear depreciation</a:t>
            </a:r>
            <a:r>
              <a:rPr lang="en-US" sz="2300" dirty="0" smtClean="0">
                <a:solidFill>
                  <a:schemeClr val="tx1"/>
                </a:solidFill>
              </a:rPr>
              <a:t> </a:t>
            </a:r>
            <a:r>
              <a:rPr lang="lv-LV" sz="2300" dirty="0" smtClean="0">
                <a:solidFill>
                  <a:schemeClr val="tx1"/>
                </a:solidFill>
              </a:rPr>
              <a:t>(</a:t>
            </a:r>
            <a:r>
              <a:rPr lang="en-US" sz="2300" dirty="0" smtClean="0">
                <a:solidFill>
                  <a:schemeClr val="tx1"/>
                </a:solidFill>
              </a:rPr>
              <a:t>productive time in years</a:t>
            </a:r>
            <a:r>
              <a:rPr lang="lv-LV" sz="2300" dirty="0" smtClean="0">
                <a:solidFill>
                  <a:schemeClr val="tx1"/>
                </a:solidFill>
              </a:rPr>
              <a:t>) </a:t>
            </a:r>
            <a:r>
              <a:rPr lang="en-US" sz="2300" dirty="0" smtClean="0">
                <a:solidFill>
                  <a:schemeClr val="tx1"/>
                </a:solidFill>
              </a:rPr>
              <a:t>method</a:t>
            </a:r>
            <a:r>
              <a:rPr lang="lv-LV" sz="2300" dirty="0" smtClean="0">
                <a:solidFill>
                  <a:schemeClr val="tx1"/>
                </a:solidFill>
              </a:rPr>
              <a:t>, </a:t>
            </a:r>
          </a:p>
          <a:p>
            <a:pPr marL="447675" indent="-174625" algn="just">
              <a:lnSpc>
                <a:spcPct val="120000"/>
              </a:lnSpc>
              <a:spcBef>
                <a:spcPts val="300"/>
              </a:spcBef>
            </a:pPr>
            <a:r>
              <a:rPr lang="en-US" sz="2300" dirty="0" smtClean="0">
                <a:solidFill>
                  <a:schemeClr val="tx1"/>
                </a:solidFill>
              </a:rPr>
              <a:t>A taxpayer shall be entitled to change the procedure for depreciation chosen no</a:t>
            </a:r>
            <a:r>
              <a:rPr lang="lv-LV" sz="2300" dirty="0" smtClean="0">
                <a:solidFill>
                  <a:schemeClr val="tx1"/>
                </a:solidFill>
              </a:rPr>
              <a:t>t</a:t>
            </a:r>
            <a:r>
              <a:rPr lang="en-US" sz="2300" dirty="0" smtClean="0">
                <a:solidFill>
                  <a:schemeClr val="tx1"/>
                </a:solidFill>
              </a:rPr>
              <a:t> more often than </a:t>
            </a:r>
            <a:r>
              <a:rPr lang="en-US" sz="2300" b="1" dirty="0" smtClean="0">
                <a:solidFill>
                  <a:schemeClr val="tx1"/>
                </a:solidFill>
              </a:rPr>
              <a:t>once in </a:t>
            </a:r>
            <a:r>
              <a:rPr lang="lv-LV" sz="2300" b="1" dirty="0" smtClean="0">
                <a:solidFill>
                  <a:schemeClr val="tx1"/>
                </a:solidFill>
              </a:rPr>
              <a:t>10</a:t>
            </a:r>
            <a:r>
              <a:rPr lang="en-US" sz="2300" b="1" dirty="0" smtClean="0">
                <a:solidFill>
                  <a:schemeClr val="tx1"/>
                </a:solidFill>
              </a:rPr>
              <a:t> years</a:t>
            </a:r>
            <a:r>
              <a:rPr lang="lv-LV" sz="2300" dirty="0" smtClean="0">
                <a:solidFill>
                  <a:schemeClr val="tx1"/>
                </a:solidFill>
              </a:rPr>
              <a:t>.</a:t>
            </a:r>
            <a:endParaRPr lang="lv-LV" sz="2300" dirty="0">
              <a:solidFill>
                <a:schemeClr val="tx1"/>
              </a:solidFill>
            </a:endParaRPr>
          </a:p>
          <a:p>
            <a:pPr marL="0" indent="0" algn="just">
              <a:lnSpc>
                <a:spcPct val="120000"/>
              </a:lnSpc>
              <a:spcBef>
                <a:spcPts val="0"/>
              </a:spcBef>
              <a:buNone/>
            </a:pPr>
            <a:endParaRPr lang="lv-LV" sz="2300" dirty="0" smtClean="0">
              <a:solidFill>
                <a:schemeClr val="tx1"/>
              </a:solidFill>
            </a:endParaRPr>
          </a:p>
          <a:p>
            <a:pPr marL="0" indent="0" algn="just">
              <a:lnSpc>
                <a:spcPct val="120000"/>
              </a:lnSpc>
              <a:spcBef>
                <a:spcPts val="300"/>
              </a:spcBef>
              <a:buNone/>
            </a:pPr>
            <a:r>
              <a:rPr lang="lv-LV" sz="2300" b="1" u="sng" dirty="0" err="1" smtClean="0">
                <a:solidFill>
                  <a:schemeClr val="tx1"/>
                </a:solidFill>
              </a:rPr>
              <a:t>Acquired</a:t>
            </a:r>
            <a:r>
              <a:rPr lang="lv-LV" sz="2300" b="1" u="sng" dirty="0" smtClean="0">
                <a:solidFill>
                  <a:schemeClr val="tx1"/>
                </a:solidFill>
              </a:rPr>
              <a:t> </a:t>
            </a:r>
            <a:r>
              <a:rPr lang="lv-LV" sz="2300" b="1" u="sng" dirty="0" err="1" smtClean="0">
                <a:solidFill>
                  <a:schemeClr val="tx1"/>
                </a:solidFill>
              </a:rPr>
              <a:t>fixed</a:t>
            </a:r>
            <a:r>
              <a:rPr lang="lv-LV" sz="2300" b="1" u="sng" dirty="0" smtClean="0">
                <a:solidFill>
                  <a:schemeClr val="tx1"/>
                </a:solidFill>
              </a:rPr>
              <a:t> </a:t>
            </a:r>
            <a:r>
              <a:rPr lang="lv-LV" sz="2300" b="1" u="sng" dirty="0" err="1" smtClean="0">
                <a:solidFill>
                  <a:schemeClr val="tx1"/>
                </a:solidFill>
              </a:rPr>
              <a:t>assets</a:t>
            </a:r>
            <a:r>
              <a:rPr lang="lv-LV" sz="2300" b="1" u="sng" dirty="0" smtClean="0">
                <a:solidFill>
                  <a:schemeClr val="tx1"/>
                </a:solidFill>
              </a:rPr>
              <a:t> </a:t>
            </a:r>
            <a:r>
              <a:rPr lang="lv-LV" sz="2300" b="1" u="sng" dirty="0" err="1" smtClean="0">
                <a:solidFill>
                  <a:schemeClr val="tx1"/>
                </a:solidFill>
              </a:rPr>
              <a:t>untill</a:t>
            </a:r>
            <a:r>
              <a:rPr lang="lv-LV" sz="2300" b="1" u="sng" dirty="0" smtClean="0">
                <a:solidFill>
                  <a:schemeClr val="tx1"/>
                </a:solidFill>
              </a:rPr>
              <a:t> </a:t>
            </a:r>
            <a:r>
              <a:rPr lang="en-US" sz="2300" b="1" u="sng" dirty="0">
                <a:solidFill>
                  <a:schemeClr val="tx1"/>
                </a:solidFill>
              </a:rPr>
              <a:t>December 31, </a:t>
            </a:r>
            <a:r>
              <a:rPr lang="en-US" sz="2300" b="1" u="sng" dirty="0" smtClean="0">
                <a:solidFill>
                  <a:schemeClr val="tx1"/>
                </a:solidFill>
              </a:rPr>
              <a:t>2017</a:t>
            </a:r>
            <a:r>
              <a:rPr lang="lv-LV" sz="2300" b="1" u="sng" dirty="0" smtClean="0">
                <a:solidFill>
                  <a:schemeClr val="tx1"/>
                </a:solidFill>
              </a:rPr>
              <a:t>:</a:t>
            </a:r>
          </a:p>
          <a:p>
            <a:pPr marL="447675" indent="-174625" algn="just">
              <a:lnSpc>
                <a:spcPct val="120000"/>
              </a:lnSpc>
              <a:spcBef>
                <a:spcPts val="300"/>
              </a:spcBef>
            </a:pPr>
            <a:r>
              <a:rPr lang="lv-LV" sz="2300" dirty="0" smtClean="0">
                <a:solidFill>
                  <a:schemeClr val="tx1"/>
                </a:solidFill>
              </a:rPr>
              <a:t>A </a:t>
            </a:r>
            <a:r>
              <a:rPr lang="en-US" sz="2300" dirty="0" smtClean="0">
                <a:solidFill>
                  <a:schemeClr val="tx1"/>
                </a:solidFill>
              </a:rPr>
              <a:t>taxpayer shall be entitled to choose one of two mentioned methods</a:t>
            </a:r>
            <a:r>
              <a:rPr lang="lv-LV" sz="2300" dirty="0" smtClean="0">
                <a:solidFill>
                  <a:schemeClr val="tx1"/>
                </a:solidFill>
              </a:rPr>
              <a:t>:</a:t>
            </a:r>
          </a:p>
          <a:p>
            <a:pPr marL="623888" indent="-176213" algn="just" defTabSz="447675">
              <a:lnSpc>
                <a:spcPct val="120000"/>
              </a:lnSpc>
              <a:spcBef>
                <a:spcPts val="300"/>
              </a:spcBef>
              <a:buNone/>
            </a:pPr>
            <a:r>
              <a:rPr lang="lv-LV" sz="2300" dirty="0" smtClean="0">
                <a:solidFill>
                  <a:schemeClr val="tx1"/>
                </a:solidFill>
              </a:rPr>
              <a:t>– </a:t>
            </a:r>
            <a:r>
              <a:rPr lang="en-US" sz="2100" dirty="0" smtClean="0">
                <a:solidFill>
                  <a:schemeClr val="tx1"/>
                </a:solidFill>
              </a:rPr>
              <a:t>continues to apply the </a:t>
            </a:r>
            <a:r>
              <a:rPr lang="en-US" sz="2100" dirty="0">
                <a:solidFill>
                  <a:schemeClr val="tx1"/>
                </a:solidFill>
              </a:rPr>
              <a:t>procedure for depreciation</a:t>
            </a:r>
            <a:r>
              <a:rPr lang="en-US" sz="2100" dirty="0" smtClean="0">
                <a:solidFill>
                  <a:schemeClr val="tx1"/>
                </a:solidFill>
              </a:rPr>
              <a:t> applied until</a:t>
            </a:r>
            <a:r>
              <a:rPr lang="lv-LV" sz="2100" dirty="0" smtClean="0">
                <a:solidFill>
                  <a:schemeClr val="tx1"/>
                </a:solidFill>
              </a:rPr>
              <a:t> </a:t>
            </a:r>
            <a:r>
              <a:rPr lang="en-US" sz="2100" dirty="0" smtClean="0">
                <a:solidFill>
                  <a:schemeClr val="tx1"/>
                </a:solidFill>
              </a:rPr>
              <a:t>December 31, 2017 </a:t>
            </a:r>
            <a:r>
              <a:rPr lang="lv-LV" sz="1900" dirty="0" smtClean="0">
                <a:solidFill>
                  <a:schemeClr val="tx1"/>
                </a:solidFill>
              </a:rPr>
              <a:t>(S</a:t>
            </a:r>
            <a:r>
              <a:rPr lang="en-US" sz="1900" dirty="0" err="1" smtClean="0">
                <a:solidFill>
                  <a:schemeClr val="tx1"/>
                </a:solidFill>
              </a:rPr>
              <a:t>ection</a:t>
            </a:r>
            <a:r>
              <a:rPr lang="en-US" sz="1900" dirty="0" smtClean="0">
                <a:solidFill>
                  <a:schemeClr val="tx1"/>
                </a:solidFill>
              </a:rPr>
              <a:t> 13</a:t>
            </a:r>
            <a:r>
              <a:rPr lang="lv-LV" sz="1900" dirty="0" smtClean="0">
                <a:solidFill>
                  <a:schemeClr val="tx1"/>
                </a:solidFill>
              </a:rPr>
              <a:t> </a:t>
            </a:r>
            <a:r>
              <a:rPr lang="en-US" sz="1900" dirty="0" smtClean="0">
                <a:solidFill>
                  <a:schemeClr val="tx1"/>
                </a:solidFill>
              </a:rPr>
              <a:t>of </a:t>
            </a:r>
            <a:r>
              <a:rPr lang="lv-LV" sz="1900" dirty="0" smtClean="0">
                <a:solidFill>
                  <a:schemeClr val="tx1"/>
                </a:solidFill>
              </a:rPr>
              <a:t>the </a:t>
            </a:r>
            <a:r>
              <a:rPr lang="en-US" sz="1900" dirty="0" smtClean="0">
                <a:solidFill>
                  <a:schemeClr val="tx1"/>
                </a:solidFill>
              </a:rPr>
              <a:t>law </a:t>
            </a:r>
            <a:r>
              <a:rPr lang="lv-LV" sz="1900" dirty="0" smtClean="0">
                <a:solidFill>
                  <a:schemeClr val="tx1"/>
                </a:solidFill>
              </a:rPr>
              <a:t>«</a:t>
            </a:r>
            <a:r>
              <a:rPr lang="en-US" sz="1900" dirty="0" smtClean="0">
                <a:solidFill>
                  <a:schemeClr val="tx1"/>
                </a:solidFill>
              </a:rPr>
              <a:t>On Enterprise Income</a:t>
            </a:r>
            <a:r>
              <a:rPr lang="lv-LV" sz="1900" dirty="0" smtClean="0">
                <a:solidFill>
                  <a:schemeClr val="tx1"/>
                </a:solidFill>
              </a:rPr>
              <a:t>»</a:t>
            </a:r>
            <a:r>
              <a:rPr lang="lv-LV" sz="2100" dirty="0" smtClean="0">
                <a:solidFill>
                  <a:schemeClr val="tx1"/>
                </a:solidFill>
              </a:rPr>
              <a:t> </a:t>
            </a:r>
            <a:r>
              <a:rPr lang="lv-LV" dirty="0" smtClean="0">
                <a:solidFill>
                  <a:schemeClr val="tx1"/>
                </a:solidFill>
              </a:rPr>
              <a:t>(</a:t>
            </a:r>
            <a:r>
              <a:rPr lang="en-US" dirty="0" smtClean="0">
                <a:solidFill>
                  <a:schemeClr val="tx1"/>
                </a:solidFill>
              </a:rPr>
              <a:t>in force until December </a:t>
            </a:r>
            <a:r>
              <a:rPr lang="lv-LV" dirty="0" smtClean="0">
                <a:solidFill>
                  <a:schemeClr val="tx1"/>
                </a:solidFill>
              </a:rPr>
              <a:t>31, 2017))</a:t>
            </a:r>
            <a:r>
              <a:rPr lang="lv-LV" sz="2300" dirty="0" smtClean="0">
                <a:solidFill>
                  <a:schemeClr val="tx1"/>
                </a:solidFill>
              </a:rPr>
              <a:t>, </a:t>
            </a:r>
            <a:r>
              <a:rPr lang="en-US" sz="2300" dirty="0" smtClean="0">
                <a:solidFill>
                  <a:schemeClr val="tx1"/>
                </a:solidFill>
              </a:rPr>
              <a:t>or</a:t>
            </a:r>
            <a:r>
              <a:rPr lang="lv-LV" sz="2300" dirty="0" smtClean="0">
                <a:solidFill>
                  <a:schemeClr val="tx1"/>
                </a:solidFill>
              </a:rPr>
              <a:t> </a:t>
            </a:r>
            <a:endParaRPr lang="lv-LV" sz="2300" dirty="0">
              <a:solidFill>
                <a:schemeClr val="tx1"/>
              </a:solidFill>
            </a:endParaRPr>
          </a:p>
          <a:p>
            <a:pPr marL="623888" indent="-176213" algn="just" defTabSz="447675">
              <a:lnSpc>
                <a:spcPct val="120000"/>
              </a:lnSpc>
              <a:spcBef>
                <a:spcPts val="0"/>
              </a:spcBef>
              <a:buNone/>
            </a:pPr>
            <a:r>
              <a:rPr lang="lv-LV" sz="2300" dirty="0" smtClean="0">
                <a:solidFill>
                  <a:schemeClr val="tx1"/>
                </a:solidFill>
              </a:rPr>
              <a:t>– </a:t>
            </a:r>
            <a:r>
              <a:rPr lang="en-US" sz="2100" dirty="0" smtClean="0">
                <a:solidFill>
                  <a:schemeClr val="tx1"/>
                </a:solidFill>
              </a:rPr>
              <a:t>chooses the above mentioned </a:t>
            </a:r>
            <a:r>
              <a:rPr lang="en-US" sz="2100" dirty="0">
                <a:solidFill>
                  <a:schemeClr val="tx1"/>
                </a:solidFill>
              </a:rPr>
              <a:t>procedure for depreciation</a:t>
            </a:r>
            <a:r>
              <a:rPr lang="en-US" sz="2100" dirty="0" smtClean="0">
                <a:solidFill>
                  <a:schemeClr val="tx1"/>
                </a:solidFill>
              </a:rPr>
              <a:t> under which </a:t>
            </a:r>
            <a:r>
              <a:rPr lang="en-US" sz="2100" b="1" dirty="0" smtClean="0">
                <a:solidFill>
                  <a:schemeClr val="tx1"/>
                </a:solidFill>
              </a:rPr>
              <a:t>the double amount and coefficient determined for the rate</a:t>
            </a:r>
            <a:r>
              <a:rPr lang="en-US" sz="2100" dirty="0" smtClean="0">
                <a:solidFill>
                  <a:schemeClr val="tx1"/>
                </a:solidFill>
              </a:rPr>
              <a:t> </a:t>
            </a:r>
            <a:r>
              <a:rPr lang="en-US" sz="2100" b="1" dirty="0" smtClean="0">
                <a:solidFill>
                  <a:schemeClr val="tx1"/>
                </a:solidFill>
              </a:rPr>
              <a:t>is not applied</a:t>
            </a:r>
            <a:r>
              <a:rPr lang="lv-LV" sz="2400" dirty="0" smtClean="0">
                <a:solidFill>
                  <a:schemeClr val="tx1"/>
                </a:solidFill>
              </a:rPr>
              <a:t>.</a:t>
            </a:r>
            <a:r>
              <a:rPr lang="lv-LV" sz="2300" dirty="0" smtClean="0">
                <a:solidFill>
                  <a:schemeClr val="tx1"/>
                </a:solidFill>
              </a:rPr>
              <a:t> </a:t>
            </a:r>
            <a:endParaRPr lang="lv-LV" sz="2300" dirty="0">
              <a:solidFill>
                <a:schemeClr val="tx1"/>
              </a:solidFill>
            </a:endParaRPr>
          </a:p>
          <a:p>
            <a:pPr marL="447675" indent="-174625" algn="just">
              <a:lnSpc>
                <a:spcPct val="120000"/>
              </a:lnSpc>
              <a:spcBef>
                <a:spcPts val="300"/>
              </a:spcBef>
            </a:pPr>
            <a:r>
              <a:rPr lang="lv-LV" sz="2300" dirty="0" smtClean="0">
                <a:solidFill>
                  <a:schemeClr val="tx1"/>
                </a:solidFill>
              </a:rPr>
              <a:t>A </a:t>
            </a:r>
            <a:r>
              <a:rPr lang="en-US" sz="2300" dirty="0" smtClean="0">
                <a:solidFill>
                  <a:schemeClr val="tx1"/>
                </a:solidFill>
              </a:rPr>
              <a:t>taxpayer shall not be entitled to change procedure </a:t>
            </a:r>
            <a:r>
              <a:rPr lang="lv-LV" sz="2300" dirty="0" err="1" smtClean="0">
                <a:solidFill>
                  <a:schemeClr val="tx1"/>
                </a:solidFill>
              </a:rPr>
              <a:t>for</a:t>
            </a:r>
            <a:r>
              <a:rPr lang="lv-LV" sz="2300" dirty="0" smtClean="0">
                <a:solidFill>
                  <a:schemeClr val="tx1"/>
                </a:solidFill>
              </a:rPr>
              <a:t> </a:t>
            </a:r>
            <a:r>
              <a:rPr lang="en-US" sz="2300" dirty="0" smtClean="0">
                <a:solidFill>
                  <a:schemeClr val="tx1"/>
                </a:solidFill>
              </a:rPr>
              <a:t>depreciation</a:t>
            </a:r>
            <a:r>
              <a:rPr lang="lv-LV" sz="2300" dirty="0" smtClean="0">
                <a:solidFill>
                  <a:schemeClr val="tx1"/>
                </a:solidFill>
              </a:rPr>
              <a:t> </a:t>
            </a:r>
            <a:r>
              <a:rPr lang="en-US" sz="2300" dirty="0" smtClean="0">
                <a:solidFill>
                  <a:schemeClr val="tx1"/>
                </a:solidFill>
              </a:rPr>
              <a:t>of fixed assets after choosing one method</a:t>
            </a:r>
            <a:r>
              <a:rPr lang="lv-LV" sz="2300" dirty="0" smtClean="0">
                <a:solidFill>
                  <a:schemeClr val="tx1"/>
                </a:solidFill>
              </a:rPr>
              <a:t>.</a:t>
            </a:r>
            <a:endParaRPr lang="lv-LV" sz="2300" dirty="0">
              <a:solidFill>
                <a:schemeClr val="tx1"/>
              </a:solidFill>
            </a:endParaRPr>
          </a:p>
        </p:txBody>
      </p:sp>
      <p:sp>
        <p:nvSpPr>
          <p:cNvPr id="5" name="Title 4"/>
          <p:cNvSpPr>
            <a:spLocks noGrp="1"/>
          </p:cNvSpPr>
          <p:nvPr>
            <p:ph type="title"/>
          </p:nvPr>
        </p:nvSpPr>
        <p:spPr>
          <a:xfrm>
            <a:off x="467544" y="476672"/>
            <a:ext cx="6408712" cy="451941"/>
          </a:xfrm>
          <a:solidFill>
            <a:schemeClr val="bg1"/>
          </a:solidFill>
        </p:spPr>
        <p:txBody>
          <a:bodyPr>
            <a:noAutofit/>
          </a:bodyPr>
          <a:lstStyle/>
          <a:p>
            <a:r>
              <a:rPr lang="en-US" sz="2800" dirty="0"/>
              <a:t>Performers of </a:t>
            </a:r>
            <a:r>
              <a:rPr lang="lv-LV" sz="2800" dirty="0"/>
              <a:t>E</a:t>
            </a:r>
            <a:r>
              <a:rPr lang="en-US" sz="2800" dirty="0" err="1"/>
              <a:t>conomic</a:t>
            </a:r>
            <a:r>
              <a:rPr lang="en-US" sz="2800" dirty="0"/>
              <a:t> </a:t>
            </a:r>
            <a:r>
              <a:rPr lang="lv-LV" sz="2800" dirty="0"/>
              <a:t>A</a:t>
            </a:r>
            <a:r>
              <a:rPr lang="en-US" sz="2800" dirty="0" err="1"/>
              <a:t>ctivity</a:t>
            </a:r>
            <a:r>
              <a:rPr lang="lv-LV" sz="2800" dirty="0"/>
              <a:t> (</a:t>
            </a:r>
            <a:r>
              <a:rPr lang="lv-LV" sz="2800" dirty="0" smtClean="0"/>
              <a:t>II)</a:t>
            </a:r>
            <a:endParaRPr lang="lv-LV" sz="2800" dirty="0"/>
          </a:p>
        </p:txBody>
      </p:sp>
      <p:sp>
        <p:nvSpPr>
          <p:cNvPr id="2" name="Date Placeholder 1"/>
          <p:cNvSpPr>
            <a:spLocks noGrp="1"/>
          </p:cNvSpPr>
          <p:nvPr>
            <p:ph type="dt" sz="half" idx="10"/>
          </p:nvPr>
        </p:nvSpPr>
        <p:spPr/>
        <p:txBody>
          <a:bodyPr/>
          <a:lstStyle/>
          <a:p>
            <a:fld id="{FAC9CBDF-7117-47D6-8E7E-9ADDF1C2DB1A}" type="datetime1">
              <a:rPr lang="lv-LV" smtClean="0"/>
              <a:t>13.02.2018</a:t>
            </a:fld>
            <a:endParaRPr lang="lv-LV" dirty="0"/>
          </a:p>
        </p:txBody>
      </p:sp>
    </p:spTree>
    <p:extLst>
      <p:ext uri="{BB962C8B-B14F-4D97-AF65-F5344CB8AC3E}">
        <p14:creationId xmlns:p14="http://schemas.microsoft.com/office/powerpoint/2010/main" val="186183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B67CA9-2230-4DD6-A953-0E179D3C4D65}" type="datetime1">
              <a:rPr lang="lv-LV" smtClean="0"/>
              <a:t>13.02.2018</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13</a:t>
            </a:fld>
            <a:endParaRPr lang="lv-LV"/>
          </a:p>
        </p:txBody>
      </p:sp>
      <p:sp>
        <p:nvSpPr>
          <p:cNvPr id="4" name="Content Placeholder 3"/>
          <p:cNvSpPr>
            <a:spLocks noGrp="1"/>
          </p:cNvSpPr>
          <p:nvPr>
            <p:ph idx="1"/>
          </p:nvPr>
        </p:nvSpPr>
        <p:spPr>
          <a:xfrm>
            <a:off x="539552" y="1340768"/>
            <a:ext cx="7862394" cy="4320480"/>
          </a:xfrm>
        </p:spPr>
        <p:txBody>
          <a:bodyPr>
            <a:noAutofit/>
          </a:bodyPr>
          <a:lstStyle/>
          <a:p>
            <a:pPr marL="0" indent="0" algn="just">
              <a:buNone/>
            </a:pPr>
            <a:r>
              <a:rPr lang="en-US" dirty="0" smtClean="0">
                <a:solidFill>
                  <a:schemeClr val="tx1"/>
                </a:solidFill>
              </a:rPr>
              <a:t>For performers of economic activity and self-employed the SSC rate and object will be determined as follows:</a:t>
            </a:r>
          </a:p>
          <a:p>
            <a:pPr lvl="1" algn="just">
              <a:buFont typeface="Wingdings" panose="05000000000000000000" pitchFamily="2" charset="2"/>
              <a:buChar char="ü"/>
            </a:pPr>
            <a:r>
              <a:rPr lang="en-US" dirty="0" smtClean="0">
                <a:solidFill>
                  <a:schemeClr val="tx1"/>
                </a:solidFill>
              </a:rPr>
              <a:t>if a taxable income exceeds 430 € per month – according to the current procedure, namely, freely determined object of contributions, but not less than the amount of minimum salary (in 2018 – 430 € per month) and rate – current (31,13%) (depending on the status of the self-employed person), but SSIMC in the amount of 5% shall be paid (for pension insurance) for the difference between the freely selected object of contributions and the actual taxable income of economic activity;</a:t>
            </a:r>
          </a:p>
          <a:p>
            <a:pPr lvl="1" algn="just">
              <a:buFont typeface="Wingdings" panose="05000000000000000000" pitchFamily="2" charset="2"/>
              <a:buChar char="ü"/>
            </a:pPr>
            <a:r>
              <a:rPr lang="lv-LV" dirty="0" smtClean="0">
                <a:solidFill>
                  <a:schemeClr val="tx1"/>
                </a:solidFill>
              </a:rPr>
              <a:t>f</a:t>
            </a:r>
            <a:r>
              <a:rPr lang="en-US" dirty="0" smtClean="0">
                <a:solidFill>
                  <a:schemeClr val="tx1"/>
                </a:solidFill>
              </a:rPr>
              <a:t>rom the taxable income not exceeding 430 € per month, contributions to NDC scheme (1st pension pillar) shall be made at least in the amount of 5%. </a:t>
            </a:r>
          </a:p>
          <a:p>
            <a:pPr marL="0" indent="0">
              <a:buNone/>
            </a:pPr>
            <a:endParaRPr lang="en-US" dirty="0"/>
          </a:p>
        </p:txBody>
      </p:sp>
      <p:sp>
        <p:nvSpPr>
          <p:cNvPr id="7" name="Title 1"/>
          <p:cNvSpPr txBox="1">
            <a:spLocks/>
          </p:cNvSpPr>
          <p:nvPr/>
        </p:nvSpPr>
        <p:spPr>
          <a:xfrm>
            <a:off x="323528" y="379072"/>
            <a:ext cx="6336704" cy="601656"/>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en-US" sz="2800" dirty="0"/>
              <a:t>Performers of </a:t>
            </a:r>
            <a:r>
              <a:rPr lang="lv-LV" sz="2800" dirty="0"/>
              <a:t>E</a:t>
            </a:r>
            <a:r>
              <a:rPr lang="en-US" sz="2800" dirty="0" err="1"/>
              <a:t>conomic</a:t>
            </a:r>
            <a:r>
              <a:rPr lang="en-US" sz="2800" dirty="0"/>
              <a:t> </a:t>
            </a:r>
            <a:r>
              <a:rPr lang="lv-LV" sz="2800" dirty="0"/>
              <a:t>A</a:t>
            </a:r>
            <a:r>
              <a:rPr lang="en-US" sz="2800" dirty="0" err="1"/>
              <a:t>ctivity</a:t>
            </a:r>
            <a:r>
              <a:rPr lang="lv-LV" sz="2800" dirty="0"/>
              <a:t> (</a:t>
            </a:r>
            <a:r>
              <a:rPr lang="lv-LV" sz="2800" dirty="0" smtClean="0"/>
              <a:t>III</a:t>
            </a:r>
            <a:r>
              <a:rPr lang="lv-LV" sz="2800" dirty="0"/>
              <a:t>)</a:t>
            </a:r>
            <a:endParaRPr lang="en-US" sz="2800" dirty="0"/>
          </a:p>
        </p:txBody>
      </p:sp>
    </p:spTree>
    <p:extLst>
      <p:ext uri="{BB962C8B-B14F-4D97-AF65-F5344CB8AC3E}">
        <p14:creationId xmlns:p14="http://schemas.microsoft.com/office/powerpoint/2010/main" val="7976283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B990F1-96E3-4E5E-96AD-C2676EE16C8D}" type="datetime1">
              <a:rPr lang="lv-LV" smtClean="0"/>
              <a:t>13.02.2018</a:t>
            </a:fld>
            <a:endParaRPr lang="lv-LV"/>
          </a:p>
        </p:txBody>
      </p:sp>
      <p:sp>
        <p:nvSpPr>
          <p:cNvPr id="3" name="Slide Number Placeholder 2"/>
          <p:cNvSpPr>
            <a:spLocks noGrp="1"/>
          </p:cNvSpPr>
          <p:nvPr>
            <p:ph type="sldNum" sz="quarter" idx="12"/>
          </p:nvPr>
        </p:nvSpPr>
        <p:spPr/>
        <p:txBody>
          <a:bodyPr/>
          <a:lstStyle/>
          <a:p>
            <a:fld id="{952464FB-6FA6-4E80-ACB1-F4B9846AA373}" type="slidenum">
              <a:rPr lang="lv-LV" smtClean="0"/>
              <a:t>14</a:t>
            </a:fld>
            <a:endParaRPr lang="lv-LV"/>
          </a:p>
        </p:txBody>
      </p:sp>
      <p:sp>
        <p:nvSpPr>
          <p:cNvPr id="4" name="Content Placeholder 3"/>
          <p:cNvSpPr>
            <a:spLocks noGrp="1"/>
          </p:cNvSpPr>
          <p:nvPr>
            <p:ph idx="1"/>
          </p:nvPr>
        </p:nvSpPr>
        <p:spPr/>
        <p:txBody>
          <a:bodyPr/>
          <a:lstStyle/>
          <a:p>
            <a:pPr marL="0" indent="0" algn="just">
              <a:buNone/>
            </a:pPr>
            <a:endParaRPr lang="lv-LV" dirty="0" smtClean="0"/>
          </a:p>
          <a:p>
            <a:pPr algn="just"/>
            <a:r>
              <a:rPr lang="en-US" dirty="0" smtClean="0">
                <a:solidFill>
                  <a:schemeClr val="tx1"/>
                </a:solidFill>
              </a:rPr>
              <a:t>For the recipients of royalties, in addition to the current SSC model (by not reducing current social security)</a:t>
            </a:r>
            <a:r>
              <a:rPr lang="lv-LV" dirty="0" smtClean="0">
                <a:solidFill>
                  <a:schemeClr val="tx1"/>
                </a:solidFill>
              </a:rPr>
              <a:t>, </a:t>
            </a:r>
            <a:r>
              <a:rPr lang="lv-LV" dirty="0">
                <a:solidFill>
                  <a:schemeClr val="tx1"/>
                </a:solidFill>
              </a:rPr>
              <a:t>5% </a:t>
            </a:r>
            <a:r>
              <a:rPr lang="lv-LV" dirty="0" smtClean="0">
                <a:solidFill>
                  <a:schemeClr val="tx1"/>
                </a:solidFill>
              </a:rPr>
              <a:t>SSC </a:t>
            </a:r>
            <a:r>
              <a:rPr lang="en-US" dirty="0" smtClean="0">
                <a:solidFill>
                  <a:schemeClr val="tx1"/>
                </a:solidFill>
              </a:rPr>
              <a:t>rate from the payers resources (for pension insurance) shall be determined for the royalties, which will be withheld at the moment the royalties is paid out. The amount withheld shall be transfer to the</a:t>
            </a:r>
            <a:r>
              <a:rPr lang="lv-LV" dirty="0" smtClean="0">
                <a:solidFill>
                  <a:schemeClr val="tx1"/>
                </a:solidFill>
              </a:rPr>
              <a:t> </a:t>
            </a:r>
            <a:r>
              <a:rPr lang="en-US" dirty="0">
                <a:solidFill>
                  <a:schemeClr val="tx1"/>
                </a:solidFill>
              </a:rPr>
              <a:t>NDC scheme </a:t>
            </a:r>
            <a:r>
              <a:rPr lang="lv-LV" dirty="0">
                <a:solidFill>
                  <a:schemeClr val="tx1"/>
                </a:solidFill>
              </a:rPr>
              <a:t>(1st </a:t>
            </a:r>
            <a:r>
              <a:rPr lang="en-US" dirty="0" smtClean="0">
                <a:solidFill>
                  <a:schemeClr val="tx1"/>
                </a:solidFill>
              </a:rPr>
              <a:t>pillar</a:t>
            </a:r>
            <a:r>
              <a:rPr lang="lv-LV" dirty="0" smtClean="0">
                <a:solidFill>
                  <a:schemeClr val="tx1"/>
                </a:solidFill>
              </a:rPr>
              <a:t>). </a:t>
            </a:r>
            <a:endParaRPr lang="lv-LV" dirty="0">
              <a:solidFill>
                <a:schemeClr val="tx1"/>
              </a:solidFill>
            </a:endParaRPr>
          </a:p>
          <a:p>
            <a:pPr marL="0" indent="0" algn="just">
              <a:buNone/>
            </a:pPr>
            <a:endParaRPr lang="lv-LV" dirty="0">
              <a:solidFill>
                <a:schemeClr val="tx1"/>
              </a:solidFill>
            </a:endParaRPr>
          </a:p>
          <a:p>
            <a:pPr algn="just"/>
            <a:r>
              <a:rPr lang="en-US" dirty="0" smtClean="0">
                <a:solidFill>
                  <a:schemeClr val="tx1"/>
                </a:solidFill>
              </a:rPr>
              <a:t>Concerning heirs of copyrights – current procedure remains, namely, SSC are not due</a:t>
            </a:r>
            <a:r>
              <a:rPr lang="lv-LV" dirty="0" smtClean="0">
                <a:solidFill>
                  <a:schemeClr val="tx1"/>
                </a:solidFill>
              </a:rPr>
              <a:t>.</a:t>
            </a:r>
            <a:endParaRPr lang="lv-LV" dirty="0">
              <a:solidFill>
                <a:schemeClr val="tx1"/>
              </a:solidFill>
            </a:endParaRPr>
          </a:p>
          <a:p>
            <a:pPr marL="0" indent="0">
              <a:buNone/>
            </a:pPr>
            <a:endParaRPr lang="lv-LV" dirty="0"/>
          </a:p>
        </p:txBody>
      </p:sp>
      <p:sp>
        <p:nvSpPr>
          <p:cNvPr id="5" name="Title 4"/>
          <p:cNvSpPr>
            <a:spLocks noGrp="1"/>
          </p:cNvSpPr>
          <p:nvPr>
            <p:ph type="title"/>
          </p:nvPr>
        </p:nvSpPr>
        <p:spPr>
          <a:xfrm>
            <a:off x="502024" y="563971"/>
            <a:ext cx="6051176" cy="344750"/>
          </a:xfrm>
          <a:solidFill>
            <a:schemeClr val="bg1"/>
          </a:solidFill>
        </p:spPr>
        <p:txBody>
          <a:bodyPr>
            <a:noAutofit/>
          </a:bodyPr>
          <a:lstStyle/>
          <a:p>
            <a:r>
              <a:rPr lang="lv-LV" sz="2800" dirty="0" smtClean="0"/>
              <a:t>R</a:t>
            </a:r>
            <a:r>
              <a:rPr lang="en-US" sz="2800" dirty="0" err="1" smtClean="0"/>
              <a:t>ecipients</a:t>
            </a:r>
            <a:r>
              <a:rPr lang="en-US" sz="2800" dirty="0" smtClean="0"/>
              <a:t> </a:t>
            </a:r>
            <a:r>
              <a:rPr lang="en-US" sz="2800" dirty="0"/>
              <a:t>of </a:t>
            </a:r>
            <a:r>
              <a:rPr lang="lv-LV" sz="2800" dirty="0" smtClean="0"/>
              <a:t>R</a:t>
            </a:r>
            <a:r>
              <a:rPr lang="en-US" sz="2800" dirty="0" err="1" smtClean="0"/>
              <a:t>oyalties</a:t>
            </a:r>
            <a:endParaRPr lang="lv-LV" sz="2800" dirty="0"/>
          </a:p>
        </p:txBody>
      </p:sp>
    </p:spTree>
    <p:extLst>
      <p:ext uri="{BB962C8B-B14F-4D97-AF65-F5344CB8AC3E}">
        <p14:creationId xmlns:p14="http://schemas.microsoft.com/office/powerpoint/2010/main" val="26205405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93912" y="2629855"/>
            <a:ext cx="5904656" cy="1008064"/>
          </a:xfrm>
        </p:spPr>
        <p:txBody>
          <a:bodyPr>
            <a:noAutofit/>
          </a:bodyPr>
          <a:lstStyle/>
          <a:p>
            <a:pPr algn="ctr"/>
            <a:r>
              <a:rPr lang="en-US" sz="3200" dirty="0" smtClean="0"/>
              <a:t>Corporate Income Tax Reform</a:t>
            </a:r>
            <a:endParaRPr lang="en-US" sz="3200" dirty="0"/>
          </a:p>
        </p:txBody>
      </p:sp>
      <p:sp>
        <p:nvSpPr>
          <p:cNvPr id="5" name="Date Placeholder 4"/>
          <p:cNvSpPr>
            <a:spLocks noGrp="1"/>
          </p:cNvSpPr>
          <p:nvPr>
            <p:ph type="dt" sz="half" idx="10"/>
          </p:nvPr>
        </p:nvSpPr>
        <p:spPr/>
        <p:txBody>
          <a:bodyPr/>
          <a:lstStyle/>
          <a:p>
            <a:fld id="{F671387A-F01E-47CC-ADC4-0152E628EC16}"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15</a:t>
            </a:fld>
            <a:endParaRPr lang="lv-LV"/>
          </a:p>
        </p:txBody>
      </p:sp>
      <p:graphicFrame>
        <p:nvGraphicFramePr>
          <p:cNvPr id="8" name="Content Placeholder 3"/>
          <p:cNvGraphicFramePr>
            <a:graphicFrameLocks/>
          </p:cNvGraphicFramePr>
          <p:nvPr>
            <p:extLst>
              <p:ext uri="{D42A27DB-BD31-4B8C-83A1-F6EECF244321}">
                <p14:modId xmlns:p14="http://schemas.microsoft.com/office/powerpoint/2010/main" val="2335024046"/>
              </p:ext>
            </p:extLst>
          </p:nvPr>
        </p:nvGraphicFramePr>
        <p:xfrm>
          <a:off x="5309973" y="3637919"/>
          <a:ext cx="3384376" cy="271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p:cNvSpPr txBox="1">
            <a:spLocks/>
          </p:cNvSpPr>
          <p:nvPr/>
        </p:nvSpPr>
        <p:spPr>
          <a:xfrm>
            <a:off x="0" y="0"/>
            <a:ext cx="6156176" cy="1408969"/>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endParaRPr lang="lv-LV" sz="3200" dirty="0"/>
          </a:p>
        </p:txBody>
      </p:sp>
    </p:spTree>
    <p:extLst>
      <p:ext uri="{BB962C8B-B14F-4D97-AF65-F5344CB8AC3E}">
        <p14:creationId xmlns:p14="http://schemas.microsoft.com/office/powerpoint/2010/main" val="3754710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A28D00-3DAD-4034-A472-7B230E3E2071}"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dirty="0"/>
          </a:p>
        </p:txBody>
      </p:sp>
      <p:sp>
        <p:nvSpPr>
          <p:cNvPr id="4" name="Content Placeholder 3"/>
          <p:cNvSpPr>
            <a:spLocks noGrp="1"/>
          </p:cNvSpPr>
          <p:nvPr>
            <p:ph idx="1"/>
          </p:nvPr>
        </p:nvSpPr>
        <p:spPr/>
        <p:txBody>
          <a:bodyPr/>
          <a:lstStyle/>
          <a:p>
            <a:pPr marL="0" indent="0">
              <a:buNone/>
            </a:pPr>
            <a:r>
              <a:rPr lang="en-US" sz="2400" b="1" dirty="0" smtClean="0">
                <a:solidFill>
                  <a:schemeClr val="tx1"/>
                </a:solidFill>
              </a:rPr>
              <a:t>Main elements:</a:t>
            </a:r>
          </a:p>
          <a:p>
            <a:endParaRPr lang="en-US" b="1" dirty="0" smtClean="0">
              <a:solidFill>
                <a:schemeClr val="tx1"/>
              </a:solidFill>
            </a:endParaRPr>
          </a:p>
          <a:p>
            <a:pPr>
              <a:buFontTx/>
              <a:buChar char="-"/>
            </a:pPr>
            <a:r>
              <a:rPr lang="en-US" dirty="0" smtClean="0">
                <a:solidFill>
                  <a:schemeClr val="tx1"/>
                </a:solidFill>
              </a:rPr>
              <a:t>CIT is payable on distributed profits (including deemed profit distributions);</a:t>
            </a:r>
          </a:p>
          <a:p>
            <a:pPr>
              <a:buFontTx/>
              <a:buChar char="-"/>
            </a:pPr>
            <a:endParaRPr lang="en-US" dirty="0" smtClean="0">
              <a:solidFill>
                <a:schemeClr val="tx1"/>
              </a:solidFill>
            </a:endParaRPr>
          </a:p>
          <a:p>
            <a:pPr>
              <a:buFontTx/>
              <a:buChar char="-"/>
            </a:pPr>
            <a:r>
              <a:rPr lang="en-US" dirty="0" smtClean="0">
                <a:solidFill>
                  <a:schemeClr val="tx1"/>
                </a:solidFill>
              </a:rPr>
              <a:t>No CIT is payable on undistributed profits;</a:t>
            </a:r>
          </a:p>
          <a:p>
            <a:pPr>
              <a:buFontTx/>
              <a:buChar char="-"/>
            </a:pPr>
            <a:endParaRPr lang="en-US" dirty="0" smtClean="0">
              <a:solidFill>
                <a:schemeClr val="tx1"/>
              </a:solidFill>
            </a:endParaRPr>
          </a:p>
          <a:p>
            <a:pPr>
              <a:buFontTx/>
              <a:buChar char="-"/>
            </a:pPr>
            <a:r>
              <a:rPr lang="en-US" dirty="0" smtClean="0">
                <a:solidFill>
                  <a:schemeClr val="tx1"/>
                </a:solidFill>
              </a:rPr>
              <a:t>CIT is payable on net amount of expenditures not related to business activity;</a:t>
            </a:r>
          </a:p>
          <a:p>
            <a:pPr>
              <a:buFontTx/>
              <a:buChar char="-"/>
            </a:pPr>
            <a:endParaRPr lang="en-US" dirty="0" smtClean="0">
              <a:solidFill>
                <a:schemeClr val="tx1"/>
              </a:solidFill>
            </a:endParaRPr>
          </a:p>
          <a:p>
            <a:pPr>
              <a:buFontTx/>
              <a:buChar char="-"/>
            </a:pPr>
            <a:r>
              <a:rPr lang="en-US" dirty="0" smtClean="0">
                <a:solidFill>
                  <a:schemeClr val="tx1"/>
                </a:solidFill>
              </a:rPr>
              <a:t>CIT rate is 20% on the gross distributed amount or 20/80 on the net income; In case of dividends distributed to individuals no personal income tax (PIT) apply;</a:t>
            </a:r>
          </a:p>
          <a:p>
            <a:pPr>
              <a:buFontTx/>
              <a:buChar char="-"/>
            </a:pPr>
            <a:endParaRPr lang="en-US" dirty="0" smtClean="0">
              <a:solidFill>
                <a:schemeClr val="tx1"/>
              </a:solidFill>
            </a:endParaRPr>
          </a:p>
          <a:p>
            <a:pPr>
              <a:buFontTx/>
              <a:buChar char="-"/>
            </a:pPr>
            <a:r>
              <a:rPr lang="en-US" dirty="0" smtClean="0">
                <a:solidFill>
                  <a:schemeClr val="tx1"/>
                </a:solidFill>
              </a:rPr>
              <a:t>CIT taxable period is one month. </a:t>
            </a:r>
          </a:p>
          <a:p>
            <a:pPr>
              <a:buFontTx/>
              <a:buChar char="-"/>
            </a:pPr>
            <a:endParaRPr lang="en-US" dirty="0" smtClean="0">
              <a:solidFill>
                <a:schemeClr val="tx1"/>
              </a:solidFill>
            </a:endParaRPr>
          </a:p>
          <a:p>
            <a:pPr marL="0" indent="0">
              <a:buNone/>
            </a:pPr>
            <a:endParaRPr lang="en-US" dirty="0" smtClean="0">
              <a:solidFill>
                <a:schemeClr val="tx1"/>
              </a:solidFill>
            </a:endParaRPr>
          </a:p>
          <a:p>
            <a:pPr marL="0" indent="0">
              <a:buNone/>
            </a:pPr>
            <a:endParaRPr lang="en-US" dirty="0">
              <a:solidFill>
                <a:schemeClr val="tx1"/>
              </a:solidFill>
            </a:endParaRPr>
          </a:p>
        </p:txBody>
      </p:sp>
      <p:sp>
        <p:nvSpPr>
          <p:cNvPr id="5" name="Title 4"/>
          <p:cNvSpPr>
            <a:spLocks noGrp="1"/>
          </p:cNvSpPr>
          <p:nvPr>
            <p:ph type="title"/>
          </p:nvPr>
        </p:nvSpPr>
        <p:spPr/>
        <p:txBody>
          <a:bodyPr>
            <a:noAutofit/>
          </a:bodyPr>
          <a:lstStyle/>
          <a:p>
            <a:r>
              <a:rPr lang="en-US" sz="2800" dirty="0"/>
              <a:t>Corporate Income Tax </a:t>
            </a:r>
            <a:r>
              <a:rPr lang="lv-LV" sz="2800" dirty="0"/>
              <a:t>(CIT</a:t>
            </a:r>
            <a:r>
              <a:rPr lang="lv-LV" sz="2800" dirty="0" smtClean="0"/>
              <a:t>)</a:t>
            </a:r>
            <a:endParaRPr lang="lv-LV" sz="2800" dirty="0"/>
          </a:p>
        </p:txBody>
      </p:sp>
    </p:spTree>
    <p:extLst>
      <p:ext uri="{BB962C8B-B14F-4D97-AF65-F5344CB8AC3E}">
        <p14:creationId xmlns:p14="http://schemas.microsoft.com/office/powerpoint/2010/main" val="3694968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solidFill>
                  <a:prstClr val="black">
                    <a:tint val="75000"/>
                  </a:prstClr>
                </a:solidFill>
              </a:rPr>
              <a:pPr/>
              <a:t>17</a:t>
            </a:fld>
            <a:endParaRPr lang="lv-LV">
              <a:solidFill>
                <a:prstClr val="black">
                  <a:tint val="75000"/>
                </a:prstClr>
              </a:solidFill>
            </a:endParaRPr>
          </a:p>
        </p:txBody>
      </p:sp>
      <p:sp>
        <p:nvSpPr>
          <p:cNvPr id="3" name="Content Placeholder 2"/>
          <p:cNvSpPr>
            <a:spLocks noGrp="1"/>
          </p:cNvSpPr>
          <p:nvPr>
            <p:ph idx="1"/>
          </p:nvPr>
        </p:nvSpPr>
        <p:spPr/>
        <p:txBody>
          <a:bodyPr>
            <a:normAutofit/>
          </a:bodyPr>
          <a:lstStyle/>
          <a:p>
            <a:pPr fontAlgn="t">
              <a:buFont typeface="Wingdings" panose="05000000000000000000" pitchFamily="2" charset="2"/>
              <a:buChar char="ü"/>
            </a:pPr>
            <a:endParaRPr lang="lv-LV" dirty="0" smtClean="0">
              <a:solidFill>
                <a:schemeClr val="tx1"/>
              </a:solidFill>
            </a:endParaRPr>
          </a:p>
          <a:p>
            <a:pPr fontAlgn="t">
              <a:buFont typeface="Wingdings" panose="05000000000000000000" pitchFamily="2" charset="2"/>
              <a:buChar char="ü"/>
            </a:pPr>
            <a:r>
              <a:rPr lang="en-GB" dirty="0" smtClean="0">
                <a:solidFill>
                  <a:schemeClr val="tx1"/>
                </a:solidFill>
              </a:rPr>
              <a:t>Dividends</a:t>
            </a:r>
            <a:endParaRPr lang="lv-LV" dirty="0" smtClean="0">
              <a:solidFill>
                <a:schemeClr val="tx1"/>
              </a:solidFill>
            </a:endParaRPr>
          </a:p>
          <a:p>
            <a:pPr fontAlgn="t">
              <a:buFont typeface="Wingdings" panose="05000000000000000000" pitchFamily="2" charset="2"/>
              <a:buChar char="ü"/>
            </a:pPr>
            <a:r>
              <a:rPr lang="lv-LV" dirty="0" smtClean="0">
                <a:solidFill>
                  <a:schemeClr val="tx1"/>
                </a:solidFill>
              </a:rPr>
              <a:t>L</a:t>
            </a:r>
            <a:r>
              <a:rPr lang="en-GB" dirty="0" err="1" smtClean="0">
                <a:solidFill>
                  <a:schemeClr val="tx1"/>
                </a:solidFill>
              </a:rPr>
              <a:t>iquidation</a:t>
            </a:r>
            <a:r>
              <a:rPr lang="en-GB" dirty="0" smtClean="0">
                <a:solidFill>
                  <a:schemeClr val="tx1"/>
                </a:solidFill>
              </a:rPr>
              <a:t> quota</a:t>
            </a:r>
          </a:p>
          <a:p>
            <a:pPr fontAlgn="t">
              <a:buFont typeface="Wingdings" panose="05000000000000000000" pitchFamily="2" charset="2"/>
              <a:buChar char="ü"/>
            </a:pPr>
            <a:r>
              <a:rPr lang="en-GB" dirty="0" smtClean="0">
                <a:solidFill>
                  <a:schemeClr val="tx1"/>
                </a:solidFill>
              </a:rPr>
              <a:t>Expenses not related to economic activity, incl., expenses for acquisition and maintenance of the representation vehicle</a:t>
            </a:r>
          </a:p>
          <a:p>
            <a:pPr fontAlgn="t">
              <a:buFont typeface="Wingdings" panose="05000000000000000000" pitchFamily="2" charset="2"/>
              <a:buChar char="ü"/>
            </a:pPr>
            <a:r>
              <a:rPr lang="en-GB" dirty="0" smtClean="0">
                <a:solidFill>
                  <a:schemeClr val="tx1"/>
                </a:solidFill>
              </a:rPr>
              <a:t>Transfer pricing difference</a:t>
            </a:r>
          </a:p>
          <a:p>
            <a:pPr fontAlgn="t">
              <a:buFont typeface="Wingdings" panose="05000000000000000000" pitchFamily="2" charset="2"/>
              <a:buChar char="ü"/>
            </a:pPr>
            <a:r>
              <a:rPr lang="en-GB" dirty="0" smtClean="0">
                <a:solidFill>
                  <a:schemeClr val="tx1"/>
                </a:solidFill>
              </a:rPr>
              <a:t>Payments made to non-residents, from which CIT was not withheld (</a:t>
            </a:r>
            <a:r>
              <a:rPr lang="lv-LV" dirty="0" err="1" smtClean="0">
                <a:solidFill>
                  <a:schemeClr val="tx1"/>
                </a:solidFill>
              </a:rPr>
              <a:t>if</a:t>
            </a:r>
            <a:r>
              <a:rPr lang="lv-LV" smtClean="0">
                <a:solidFill>
                  <a:schemeClr val="tx1"/>
                </a:solidFill>
              </a:rPr>
              <a:t> </a:t>
            </a:r>
            <a:r>
              <a:rPr lang="en-GB" smtClean="0">
                <a:solidFill>
                  <a:schemeClr val="tx1"/>
                </a:solidFill>
              </a:rPr>
              <a:t>was </a:t>
            </a:r>
            <a:r>
              <a:rPr lang="en-GB" dirty="0" smtClean="0">
                <a:solidFill>
                  <a:schemeClr val="tx1"/>
                </a:solidFill>
              </a:rPr>
              <a:t>to be withheld) </a:t>
            </a:r>
          </a:p>
          <a:p>
            <a:pPr fontAlgn="t">
              <a:buFont typeface="Wingdings" panose="05000000000000000000" pitchFamily="2" charset="2"/>
              <a:buChar char="ü"/>
            </a:pPr>
            <a:r>
              <a:rPr lang="en-GB" dirty="0" smtClean="0">
                <a:solidFill>
                  <a:schemeClr val="tx1"/>
                </a:solidFill>
              </a:rPr>
              <a:t>Doubtful-debts written-off, in case law enforcement measures are not carried out – artificial forgiveness of debts</a:t>
            </a:r>
          </a:p>
          <a:p>
            <a:pPr>
              <a:buFont typeface="Wingdings" panose="05000000000000000000" pitchFamily="2" charset="2"/>
              <a:buChar char="ü"/>
            </a:pPr>
            <a:r>
              <a:rPr lang="en-GB" dirty="0" smtClean="0">
                <a:solidFill>
                  <a:schemeClr val="tx1"/>
                </a:solidFill>
              </a:rPr>
              <a:t>Cession of debts (to related persons or </a:t>
            </a:r>
            <a:r>
              <a:rPr lang="lv-LV" dirty="0" smtClean="0">
                <a:solidFill>
                  <a:schemeClr val="tx1"/>
                </a:solidFill>
              </a:rPr>
              <a:t>at </a:t>
            </a:r>
            <a:r>
              <a:rPr lang="en-GB" dirty="0" smtClean="0">
                <a:solidFill>
                  <a:schemeClr val="tx1"/>
                </a:solidFill>
              </a:rPr>
              <a:t>value not corresponding to the market value) </a:t>
            </a:r>
          </a:p>
          <a:p>
            <a:pPr>
              <a:buFont typeface="Wingdings" panose="05000000000000000000" pitchFamily="2" charset="2"/>
              <a:buChar char="ü"/>
            </a:pPr>
            <a:r>
              <a:rPr lang="en-GB" dirty="0" smtClean="0">
                <a:solidFill>
                  <a:schemeClr val="tx1"/>
                </a:solidFill>
              </a:rPr>
              <a:t>Disproportionate interest payments (thin capitalisation</a:t>
            </a:r>
            <a:r>
              <a:rPr lang="lv-LV" dirty="0" smtClean="0">
                <a:solidFill>
                  <a:schemeClr val="tx1"/>
                </a:solidFill>
              </a:rPr>
              <a:t> </a:t>
            </a:r>
            <a:r>
              <a:rPr lang="lv-LV" dirty="0" err="1" smtClean="0">
                <a:solidFill>
                  <a:schemeClr val="tx1"/>
                </a:solidFill>
              </a:rPr>
              <a:t>rule</a:t>
            </a:r>
            <a:r>
              <a:rPr lang="en-GB" dirty="0" smtClean="0">
                <a:solidFill>
                  <a:schemeClr val="tx1"/>
                </a:solidFill>
              </a:rPr>
              <a:t>)</a:t>
            </a:r>
          </a:p>
          <a:p>
            <a:pPr>
              <a:buFont typeface="Wingdings" panose="05000000000000000000" pitchFamily="2" charset="2"/>
              <a:buChar char="ü"/>
            </a:pPr>
            <a:r>
              <a:rPr lang="en-GB" dirty="0" smtClean="0">
                <a:solidFill>
                  <a:schemeClr val="tx1"/>
                </a:solidFill>
              </a:rPr>
              <a:t>Loan to related persons – deemed profit distribution</a:t>
            </a:r>
          </a:p>
          <a:p>
            <a:endParaRPr lang="lv-LV" dirty="0"/>
          </a:p>
        </p:txBody>
      </p:sp>
      <p:sp>
        <p:nvSpPr>
          <p:cNvPr id="4" name="Title 3"/>
          <p:cNvSpPr>
            <a:spLocks noGrp="1"/>
          </p:cNvSpPr>
          <p:nvPr>
            <p:ph type="title"/>
          </p:nvPr>
        </p:nvSpPr>
        <p:spPr>
          <a:xfrm>
            <a:off x="457402" y="548680"/>
            <a:ext cx="5688632" cy="432000"/>
          </a:xfrm>
        </p:spPr>
        <p:txBody>
          <a:bodyPr>
            <a:noAutofit/>
          </a:bodyPr>
          <a:lstStyle/>
          <a:p>
            <a:r>
              <a:rPr lang="lv-LV" sz="2800" dirty="0" smtClean="0"/>
              <a:t>CIT </a:t>
            </a:r>
            <a:r>
              <a:rPr lang="lv-LV" sz="2800" dirty="0" err="1" smtClean="0"/>
              <a:t>base</a:t>
            </a:r>
            <a:endParaRPr lang="lv-LV" sz="2800" dirty="0"/>
          </a:p>
        </p:txBody>
      </p:sp>
      <p:sp>
        <p:nvSpPr>
          <p:cNvPr id="5" name="Date Placeholder 4"/>
          <p:cNvSpPr>
            <a:spLocks noGrp="1"/>
          </p:cNvSpPr>
          <p:nvPr>
            <p:ph type="dt" sz="half" idx="10"/>
          </p:nvPr>
        </p:nvSpPr>
        <p:spPr/>
        <p:txBody>
          <a:bodyPr/>
          <a:lstStyle/>
          <a:p>
            <a:fld id="{B969BAFE-4F90-485F-AC87-D02ABA1130F3}" type="datetime1">
              <a:rPr lang="lv-LV" smtClean="0"/>
              <a:t>13.02.2018</a:t>
            </a:fld>
            <a:endParaRPr lang="lv-LV" dirty="0"/>
          </a:p>
        </p:txBody>
      </p:sp>
    </p:spTree>
    <p:extLst>
      <p:ext uri="{BB962C8B-B14F-4D97-AF65-F5344CB8AC3E}">
        <p14:creationId xmlns:p14="http://schemas.microsoft.com/office/powerpoint/2010/main" val="4067012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solidFill>
                  <a:prstClr val="black">
                    <a:tint val="75000"/>
                  </a:prstClr>
                </a:solidFill>
              </a:rPr>
              <a:pPr/>
              <a:t>18</a:t>
            </a:fld>
            <a:endParaRPr lang="lv-LV">
              <a:solidFill>
                <a:prstClr val="black">
                  <a:tint val="75000"/>
                </a:prstClr>
              </a:solidFill>
            </a:endParaRPr>
          </a:p>
        </p:txBody>
      </p:sp>
      <p:sp>
        <p:nvSpPr>
          <p:cNvPr id="3" name="Content Placeholder 2"/>
          <p:cNvSpPr>
            <a:spLocks noGrp="1"/>
          </p:cNvSpPr>
          <p:nvPr>
            <p:ph idx="1"/>
          </p:nvPr>
        </p:nvSpPr>
        <p:spPr>
          <a:xfrm>
            <a:off x="395536" y="1196752"/>
            <a:ext cx="8424936" cy="5040560"/>
          </a:xfrm>
        </p:spPr>
        <p:txBody>
          <a:bodyPr>
            <a:noAutofit/>
          </a:bodyPr>
          <a:lstStyle/>
          <a:p>
            <a:pPr marL="0" indent="0">
              <a:buNone/>
            </a:pPr>
            <a:r>
              <a:rPr lang="lv-LV" dirty="0" err="1" smtClean="0">
                <a:solidFill>
                  <a:schemeClr val="tx1"/>
                </a:solidFill>
              </a:rPr>
              <a:t>Expenses</a:t>
            </a:r>
            <a:r>
              <a:rPr lang="lv-LV" dirty="0" smtClean="0">
                <a:solidFill>
                  <a:schemeClr val="tx1"/>
                </a:solidFill>
              </a:rPr>
              <a:t> </a:t>
            </a:r>
            <a:r>
              <a:rPr lang="lv-LV" dirty="0" err="1" smtClean="0">
                <a:solidFill>
                  <a:schemeClr val="tx1"/>
                </a:solidFill>
              </a:rPr>
              <a:t>that</a:t>
            </a:r>
            <a:r>
              <a:rPr lang="lv-LV" dirty="0" smtClean="0">
                <a:solidFill>
                  <a:schemeClr val="tx1"/>
                </a:solidFill>
              </a:rPr>
              <a:t> </a:t>
            </a:r>
            <a:r>
              <a:rPr lang="lv-LV" dirty="0" err="1" smtClean="0">
                <a:solidFill>
                  <a:schemeClr val="tx1"/>
                </a:solidFill>
              </a:rPr>
              <a:t>are</a:t>
            </a:r>
            <a:r>
              <a:rPr lang="lv-LV" dirty="0" smtClean="0">
                <a:solidFill>
                  <a:schemeClr val="tx1"/>
                </a:solidFill>
              </a:rPr>
              <a:t> n</a:t>
            </a:r>
            <a:r>
              <a:rPr lang="en-GB" dirty="0" err="1" smtClean="0">
                <a:solidFill>
                  <a:schemeClr val="tx1"/>
                </a:solidFill>
              </a:rPr>
              <a:t>ot</a:t>
            </a:r>
            <a:r>
              <a:rPr lang="en-GB" dirty="0" smtClean="0">
                <a:solidFill>
                  <a:schemeClr val="tx1"/>
                </a:solidFill>
              </a:rPr>
              <a:t> directly related to a taxpayer’s economic activity.</a:t>
            </a:r>
          </a:p>
          <a:p>
            <a:pPr>
              <a:buFont typeface="Wingdings" panose="05000000000000000000" pitchFamily="2" charset="2"/>
              <a:buChar char="ü"/>
            </a:pPr>
            <a:r>
              <a:rPr lang="en-GB" dirty="0" smtClean="0">
                <a:solidFill>
                  <a:schemeClr val="tx1"/>
                </a:solidFill>
              </a:rPr>
              <a:t>Such expenses include: </a:t>
            </a:r>
          </a:p>
          <a:p>
            <a:pPr marL="644525" indent="-285750">
              <a:buFontTx/>
              <a:buChar char="-"/>
              <a:tabLst>
                <a:tab pos="627063" algn="l"/>
              </a:tabLst>
            </a:pPr>
            <a:r>
              <a:rPr lang="en-GB" dirty="0" smtClean="0">
                <a:solidFill>
                  <a:schemeClr val="tx1"/>
                </a:solidFill>
              </a:rPr>
              <a:t>expenses for relaxation, entertainment activities for owners or employees and other benefits;</a:t>
            </a:r>
            <a:endParaRPr lang="lv-LV" dirty="0" smtClean="0">
              <a:solidFill>
                <a:schemeClr val="tx1"/>
              </a:solidFill>
            </a:endParaRPr>
          </a:p>
          <a:p>
            <a:pPr marL="644525" indent="-285750">
              <a:buFontTx/>
              <a:buChar char="-"/>
              <a:tabLst>
                <a:tab pos="627063" algn="l"/>
              </a:tabLst>
            </a:pPr>
            <a:r>
              <a:rPr lang="en-GB" dirty="0" smtClean="0">
                <a:solidFill>
                  <a:schemeClr val="tx1"/>
                </a:solidFill>
              </a:rPr>
              <a:t>deductions from profits, turnover or other base quantity – upon a taxpayer’s initiative or an order of  a shareholder;</a:t>
            </a:r>
            <a:endParaRPr lang="lv-LV" dirty="0" smtClean="0">
              <a:solidFill>
                <a:schemeClr val="tx1"/>
              </a:solidFill>
            </a:endParaRPr>
          </a:p>
          <a:p>
            <a:pPr marL="644525" indent="-285750">
              <a:buFontTx/>
              <a:buChar char="-"/>
              <a:tabLst>
                <a:tab pos="627063" algn="l"/>
              </a:tabLst>
            </a:pPr>
            <a:r>
              <a:rPr lang="en-GB" dirty="0" smtClean="0">
                <a:solidFill>
                  <a:schemeClr val="tx1"/>
                </a:solidFill>
              </a:rPr>
              <a:t>gifts, credits and loans converted to gifts;</a:t>
            </a:r>
            <a:endParaRPr lang="lv-LV" dirty="0" smtClean="0">
              <a:solidFill>
                <a:schemeClr val="tx1"/>
              </a:solidFill>
            </a:endParaRPr>
          </a:p>
          <a:p>
            <a:pPr marL="644525" indent="-285750">
              <a:buFontTx/>
              <a:buChar char="-"/>
              <a:tabLst>
                <a:tab pos="627063" algn="l"/>
              </a:tabLst>
            </a:pPr>
            <a:r>
              <a:rPr lang="en-GB" dirty="0" smtClean="0">
                <a:solidFill>
                  <a:schemeClr val="tx1"/>
                </a:solidFill>
              </a:rPr>
              <a:t>donations;</a:t>
            </a:r>
            <a:endParaRPr lang="lv-LV" dirty="0" smtClean="0">
              <a:solidFill>
                <a:schemeClr val="tx1"/>
              </a:solidFill>
            </a:endParaRPr>
          </a:p>
          <a:p>
            <a:pPr marL="644525" indent="-285750">
              <a:buFontTx/>
              <a:buChar char="-"/>
              <a:tabLst>
                <a:tab pos="627063" algn="l"/>
              </a:tabLst>
            </a:pPr>
            <a:r>
              <a:rPr lang="lv-LV" dirty="0" err="1" smtClean="0">
                <a:solidFill>
                  <a:schemeClr val="tx1"/>
                </a:solidFill>
              </a:rPr>
              <a:t>value</a:t>
            </a:r>
            <a:r>
              <a:rPr lang="lv-LV" dirty="0" smtClean="0">
                <a:solidFill>
                  <a:schemeClr val="tx1"/>
                </a:solidFill>
              </a:rPr>
              <a:t> </a:t>
            </a:r>
            <a:r>
              <a:rPr lang="lv-LV" dirty="0" err="1" smtClean="0">
                <a:solidFill>
                  <a:schemeClr val="tx1"/>
                </a:solidFill>
              </a:rPr>
              <a:t>of</a:t>
            </a:r>
            <a:r>
              <a:rPr lang="lv-LV" dirty="0" smtClean="0">
                <a:solidFill>
                  <a:schemeClr val="tx1"/>
                </a:solidFill>
              </a:rPr>
              <a:t> </a:t>
            </a:r>
            <a:r>
              <a:rPr lang="en-GB" dirty="0" smtClean="0">
                <a:solidFill>
                  <a:schemeClr val="tx1"/>
                </a:solidFill>
              </a:rPr>
              <a:t>assets used for other purposes, acquisition costs or remaining value of this asset, maintenance costs</a:t>
            </a:r>
            <a:r>
              <a:rPr lang="lv-LV" dirty="0" smtClean="0">
                <a:solidFill>
                  <a:schemeClr val="tx1"/>
                </a:solidFill>
              </a:rPr>
              <a:t> </a:t>
            </a:r>
            <a:r>
              <a:rPr lang="en-GB" dirty="0" smtClean="0">
                <a:solidFill>
                  <a:schemeClr val="tx1"/>
                </a:solidFill>
              </a:rPr>
              <a:t>of this asset;</a:t>
            </a:r>
            <a:endParaRPr lang="lv-LV" dirty="0" smtClean="0">
              <a:solidFill>
                <a:schemeClr val="tx1"/>
              </a:solidFill>
            </a:endParaRPr>
          </a:p>
          <a:p>
            <a:pPr marL="644525" indent="-285750">
              <a:buFontTx/>
              <a:buChar char="-"/>
              <a:tabLst>
                <a:tab pos="627063" algn="l"/>
              </a:tabLst>
            </a:pPr>
            <a:r>
              <a:rPr lang="en-GB" dirty="0" smtClean="0">
                <a:solidFill>
                  <a:schemeClr val="tx1"/>
                </a:solidFill>
              </a:rPr>
              <a:t>representation and personnel sustainability expenses &gt; 5% of the salary fund of the pre-taxation</a:t>
            </a:r>
            <a:r>
              <a:rPr lang="lv-LV" dirty="0" smtClean="0">
                <a:solidFill>
                  <a:schemeClr val="tx1"/>
                </a:solidFill>
              </a:rPr>
              <a:t> </a:t>
            </a:r>
            <a:r>
              <a:rPr lang="en-GB" dirty="0" smtClean="0">
                <a:solidFill>
                  <a:schemeClr val="tx1"/>
                </a:solidFill>
              </a:rPr>
              <a:t>year, for which state social insurance mandatory contributions made</a:t>
            </a:r>
            <a:r>
              <a:rPr lang="lv-LV" dirty="0" smtClean="0">
                <a:solidFill>
                  <a:schemeClr val="tx1"/>
                </a:solidFill>
              </a:rPr>
              <a:t>;</a:t>
            </a:r>
          </a:p>
          <a:p>
            <a:pPr marL="644525" indent="-285750">
              <a:buFontTx/>
              <a:buChar char="-"/>
              <a:tabLst>
                <a:tab pos="627063" algn="l"/>
              </a:tabLst>
            </a:pPr>
            <a:r>
              <a:rPr lang="lv-LV" dirty="0" smtClean="0">
                <a:solidFill>
                  <a:prstClr val="black"/>
                </a:solidFill>
              </a:rPr>
              <a:t>f</a:t>
            </a:r>
            <a:r>
              <a:rPr lang="en-GB" dirty="0" err="1" smtClean="0">
                <a:solidFill>
                  <a:prstClr val="black"/>
                </a:solidFill>
              </a:rPr>
              <a:t>ine</a:t>
            </a:r>
            <a:r>
              <a:rPr lang="en-GB" dirty="0" smtClean="0">
                <a:solidFill>
                  <a:prstClr val="black"/>
                </a:solidFill>
              </a:rPr>
              <a:t>, contractual penalties and amounts of deficits or plundering not indemnified, amounts of deficits exceeding limits</a:t>
            </a:r>
            <a:r>
              <a:rPr lang="lv-LV" dirty="0" smtClean="0">
                <a:solidFill>
                  <a:prstClr val="black"/>
                </a:solidFill>
              </a:rPr>
              <a:t>;</a:t>
            </a:r>
          </a:p>
          <a:p>
            <a:pPr marL="644525" indent="-285750">
              <a:buFontTx/>
              <a:buChar char="-"/>
              <a:tabLst>
                <a:tab pos="627063" algn="l"/>
              </a:tabLst>
            </a:pPr>
            <a:r>
              <a:rPr lang="lv-LV" dirty="0" smtClean="0">
                <a:solidFill>
                  <a:schemeClr val="tx1"/>
                </a:solidFill>
              </a:rPr>
              <a:t>t</a:t>
            </a:r>
            <a:r>
              <a:rPr lang="en-GB" dirty="0" err="1" smtClean="0">
                <a:solidFill>
                  <a:schemeClr val="tx1"/>
                </a:solidFill>
              </a:rPr>
              <a:t>ransactions</a:t>
            </a:r>
            <a:r>
              <a:rPr lang="en-GB" dirty="0" smtClean="0">
                <a:solidFill>
                  <a:schemeClr val="tx1"/>
                </a:solidFill>
              </a:rPr>
              <a:t> </a:t>
            </a:r>
            <a:r>
              <a:rPr lang="en-GB" dirty="0">
                <a:solidFill>
                  <a:schemeClr val="tx1"/>
                </a:solidFill>
              </a:rPr>
              <a:t>– </a:t>
            </a:r>
            <a:r>
              <a:rPr lang="lv-LV" dirty="0" err="1" smtClean="0">
                <a:solidFill>
                  <a:schemeClr val="tx1"/>
                </a:solidFill>
              </a:rPr>
              <a:t>evaluated</a:t>
            </a:r>
            <a:r>
              <a:rPr lang="lv-LV" dirty="0" smtClean="0">
                <a:solidFill>
                  <a:schemeClr val="tx1"/>
                </a:solidFill>
              </a:rPr>
              <a:t> </a:t>
            </a:r>
            <a:r>
              <a:rPr lang="lv-LV" dirty="0" err="1" smtClean="0">
                <a:solidFill>
                  <a:schemeClr val="tx1"/>
                </a:solidFill>
              </a:rPr>
              <a:t>through</a:t>
            </a:r>
            <a:r>
              <a:rPr lang="lv-LV" dirty="0" smtClean="0">
                <a:solidFill>
                  <a:schemeClr val="tx1"/>
                </a:solidFill>
              </a:rPr>
              <a:t> </a:t>
            </a:r>
            <a:r>
              <a:rPr lang="en-GB" dirty="0" smtClean="0">
                <a:solidFill>
                  <a:schemeClr val="tx1"/>
                </a:solidFill>
              </a:rPr>
              <a:t>economic </a:t>
            </a:r>
            <a:r>
              <a:rPr lang="en-GB" dirty="0">
                <a:solidFill>
                  <a:schemeClr val="tx1"/>
                </a:solidFill>
              </a:rPr>
              <a:t>substance over legal form.</a:t>
            </a:r>
            <a:endParaRPr lang="lv-LV" dirty="0" smtClean="0">
              <a:solidFill>
                <a:schemeClr val="tx1"/>
              </a:solidFill>
            </a:endParaRPr>
          </a:p>
          <a:p>
            <a:pPr marL="538163" indent="-179388">
              <a:buNone/>
              <a:tabLst>
                <a:tab pos="538163" algn="l"/>
              </a:tabLst>
            </a:pPr>
            <a:endParaRPr lang="en-GB" dirty="0" smtClean="0">
              <a:solidFill>
                <a:schemeClr val="tx1"/>
              </a:solidFill>
            </a:endParaRPr>
          </a:p>
          <a:p>
            <a:pPr marL="0" indent="0">
              <a:buNone/>
            </a:pPr>
            <a:r>
              <a:rPr lang="lv-LV" dirty="0" smtClean="0">
                <a:solidFill>
                  <a:schemeClr val="tx1"/>
                </a:solidFill>
              </a:rPr>
              <a:t>                </a:t>
            </a:r>
          </a:p>
          <a:p>
            <a:pPr marL="0" indent="0">
              <a:buNone/>
            </a:pPr>
            <a:r>
              <a:rPr lang="lv-LV" dirty="0" smtClean="0"/>
              <a:t> </a:t>
            </a:r>
          </a:p>
          <a:p>
            <a:pPr marL="0" indent="0">
              <a:buNone/>
            </a:pPr>
            <a:r>
              <a:rPr lang="lv-LV" dirty="0" smtClean="0"/>
              <a:t>  </a:t>
            </a:r>
            <a:endParaRPr lang="lv-LV" dirty="0"/>
          </a:p>
        </p:txBody>
      </p:sp>
      <p:sp>
        <p:nvSpPr>
          <p:cNvPr id="4" name="Title 3"/>
          <p:cNvSpPr>
            <a:spLocks noGrp="1"/>
          </p:cNvSpPr>
          <p:nvPr>
            <p:ph type="title"/>
          </p:nvPr>
        </p:nvSpPr>
        <p:spPr>
          <a:xfrm>
            <a:off x="395536" y="332656"/>
            <a:ext cx="5904656" cy="648072"/>
          </a:xfrm>
          <a:solidFill>
            <a:schemeClr val="bg1"/>
          </a:solidFill>
        </p:spPr>
        <p:txBody>
          <a:bodyPr>
            <a:noAutofit/>
          </a:bodyPr>
          <a:lstStyle/>
          <a:p>
            <a:r>
              <a:rPr lang="lv-LV" sz="2800" dirty="0" err="1" smtClean="0"/>
              <a:t>Expenses</a:t>
            </a:r>
            <a:r>
              <a:rPr lang="lv-LV" sz="2800" dirty="0" smtClean="0"/>
              <a:t> </a:t>
            </a:r>
            <a:r>
              <a:rPr lang="lv-LV" sz="2800" dirty="0" err="1" smtClean="0"/>
              <a:t>that</a:t>
            </a:r>
            <a:r>
              <a:rPr lang="lv-LV" sz="2800" dirty="0" smtClean="0"/>
              <a:t> </a:t>
            </a:r>
            <a:r>
              <a:rPr lang="lv-LV" sz="2800" dirty="0" err="1" smtClean="0"/>
              <a:t>are</a:t>
            </a:r>
            <a:r>
              <a:rPr lang="lv-LV" sz="2800" dirty="0" smtClean="0"/>
              <a:t> </a:t>
            </a:r>
            <a:r>
              <a:rPr lang="lv-LV" sz="2800" dirty="0" err="1" smtClean="0"/>
              <a:t>not</a:t>
            </a:r>
            <a:r>
              <a:rPr lang="lv-LV" sz="2800" dirty="0" smtClean="0"/>
              <a:t> </a:t>
            </a:r>
            <a:r>
              <a:rPr lang="lv-LV" sz="2800" dirty="0" err="1" smtClean="0"/>
              <a:t>Related</a:t>
            </a:r>
            <a:r>
              <a:rPr lang="lv-LV" sz="2800" dirty="0" smtClean="0"/>
              <a:t> to </a:t>
            </a:r>
            <a:r>
              <a:rPr lang="lv-LV" sz="2800" dirty="0" err="1" smtClean="0"/>
              <a:t>Economic</a:t>
            </a:r>
            <a:r>
              <a:rPr lang="lv-LV" sz="2800" dirty="0" smtClean="0"/>
              <a:t> </a:t>
            </a:r>
            <a:r>
              <a:rPr lang="lv-LV" sz="2800" dirty="0" err="1" smtClean="0"/>
              <a:t>Activity</a:t>
            </a:r>
            <a:endParaRPr lang="lv-LV" sz="2800" dirty="0"/>
          </a:p>
        </p:txBody>
      </p:sp>
      <p:sp>
        <p:nvSpPr>
          <p:cNvPr id="5" name="Date Placeholder 4"/>
          <p:cNvSpPr>
            <a:spLocks noGrp="1"/>
          </p:cNvSpPr>
          <p:nvPr>
            <p:ph type="dt" sz="half" idx="10"/>
          </p:nvPr>
        </p:nvSpPr>
        <p:spPr/>
        <p:txBody>
          <a:bodyPr/>
          <a:lstStyle/>
          <a:p>
            <a:fld id="{5BA050A8-D6B0-4CE6-B7F9-001D103C559D}" type="datetime1">
              <a:rPr lang="lv-LV" smtClean="0"/>
              <a:t>13.02.2018</a:t>
            </a:fld>
            <a:endParaRPr lang="lv-LV" dirty="0"/>
          </a:p>
        </p:txBody>
      </p:sp>
    </p:spTree>
    <p:extLst>
      <p:ext uri="{BB962C8B-B14F-4D97-AF65-F5344CB8AC3E}">
        <p14:creationId xmlns:p14="http://schemas.microsoft.com/office/powerpoint/2010/main" val="247640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FFB8A-3D81-4B20-8F4E-EDE26E1CCFD9}"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dirty="0"/>
          </a:p>
        </p:txBody>
      </p:sp>
      <p:sp>
        <p:nvSpPr>
          <p:cNvPr id="4" name="Content Placeholder 3"/>
          <p:cNvSpPr>
            <a:spLocks noGrp="1"/>
          </p:cNvSpPr>
          <p:nvPr>
            <p:ph idx="1"/>
          </p:nvPr>
        </p:nvSpPr>
        <p:spPr/>
        <p:txBody>
          <a:bodyPr/>
          <a:lstStyle/>
          <a:p>
            <a:endParaRPr lang="en-US" dirty="0" smtClean="0"/>
          </a:p>
          <a:p>
            <a:r>
              <a:rPr lang="en-US" sz="2000" dirty="0" smtClean="0">
                <a:solidFill>
                  <a:schemeClr val="tx1"/>
                </a:solidFill>
              </a:rPr>
              <a:t>Donations to public benefit organizations (PBO)</a:t>
            </a:r>
          </a:p>
          <a:p>
            <a:endParaRPr lang="en-US" sz="2000" dirty="0" smtClean="0">
              <a:solidFill>
                <a:schemeClr val="tx1"/>
              </a:solidFill>
            </a:endParaRPr>
          </a:p>
          <a:p>
            <a:r>
              <a:rPr lang="en-US" sz="2000" dirty="0" smtClean="0">
                <a:solidFill>
                  <a:schemeClr val="tx1"/>
                </a:solidFill>
              </a:rPr>
              <a:t>Flowing through dividends</a:t>
            </a:r>
          </a:p>
          <a:p>
            <a:endParaRPr lang="en-US" sz="2000" dirty="0" smtClean="0">
              <a:solidFill>
                <a:schemeClr val="tx1"/>
              </a:solidFill>
            </a:endParaRPr>
          </a:p>
          <a:p>
            <a:r>
              <a:rPr lang="en-US" sz="2000" dirty="0" smtClean="0">
                <a:solidFill>
                  <a:schemeClr val="tx1"/>
                </a:solidFill>
              </a:rPr>
              <a:t>Holding regime</a:t>
            </a:r>
          </a:p>
          <a:p>
            <a:endParaRPr lang="en-US" sz="2000" dirty="0" smtClean="0">
              <a:solidFill>
                <a:schemeClr val="tx1"/>
              </a:solidFill>
            </a:endParaRPr>
          </a:p>
          <a:p>
            <a:r>
              <a:rPr lang="en-US" sz="2000" dirty="0" smtClean="0">
                <a:solidFill>
                  <a:schemeClr val="tx1"/>
                </a:solidFill>
              </a:rPr>
              <a:t>Representation expenses</a:t>
            </a:r>
          </a:p>
          <a:p>
            <a:endParaRPr lang="en-US" sz="2000" dirty="0" smtClean="0">
              <a:solidFill>
                <a:schemeClr val="tx1"/>
              </a:solidFill>
            </a:endParaRPr>
          </a:p>
          <a:p>
            <a:r>
              <a:rPr lang="en-US" sz="2000" dirty="0" smtClean="0">
                <a:solidFill>
                  <a:schemeClr val="tx1"/>
                </a:solidFill>
              </a:rPr>
              <a:t>Transition periods </a:t>
            </a:r>
          </a:p>
          <a:p>
            <a:endParaRPr lang="en-US" sz="2000" dirty="0" smtClean="0">
              <a:solidFill>
                <a:schemeClr val="tx1"/>
              </a:solidFill>
            </a:endParaRPr>
          </a:p>
          <a:p>
            <a:r>
              <a:rPr lang="en-US" sz="2000" dirty="0" smtClean="0">
                <a:solidFill>
                  <a:schemeClr val="tx1"/>
                </a:solidFill>
              </a:rPr>
              <a:t>Investment projects/ special economic zones/ accumulated losses</a:t>
            </a:r>
          </a:p>
          <a:p>
            <a:endParaRPr lang="en-US" dirty="0" smtClean="0">
              <a:solidFill>
                <a:schemeClr val="tx1"/>
              </a:solidFill>
            </a:endParaRPr>
          </a:p>
          <a:p>
            <a:endParaRPr lang="en-US" dirty="0" smtClean="0"/>
          </a:p>
          <a:p>
            <a:endParaRPr lang="en-US" dirty="0"/>
          </a:p>
        </p:txBody>
      </p:sp>
      <p:sp>
        <p:nvSpPr>
          <p:cNvPr id="5" name="Title 4"/>
          <p:cNvSpPr>
            <a:spLocks noGrp="1"/>
          </p:cNvSpPr>
          <p:nvPr>
            <p:ph type="title"/>
          </p:nvPr>
        </p:nvSpPr>
        <p:spPr>
          <a:xfrm>
            <a:off x="457200" y="505667"/>
            <a:ext cx="5688632" cy="432000"/>
          </a:xfrm>
        </p:spPr>
        <p:txBody>
          <a:bodyPr>
            <a:noAutofit/>
          </a:bodyPr>
          <a:lstStyle/>
          <a:p>
            <a:r>
              <a:rPr lang="en-US" sz="2800" dirty="0" smtClean="0"/>
              <a:t>CIT Special Provisions</a:t>
            </a:r>
            <a:endParaRPr lang="en-US" sz="2800" dirty="0"/>
          </a:p>
        </p:txBody>
      </p:sp>
    </p:spTree>
    <p:extLst>
      <p:ext uri="{BB962C8B-B14F-4D97-AF65-F5344CB8AC3E}">
        <p14:creationId xmlns:p14="http://schemas.microsoft.com/office/powerpoint/2010/main" val="226317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Reasons for Tax Reform </a:t>
            </a:r>
            <a:endParaRPr lang="en-US" sz="2800" dirty="0"/>
          </a:p>
        </p:txBody>
      </p:sp>
      <p:sp>
        <p:nvSpPr>
          <p:cNvPr id="5" name="Date Placeholder 4"/>
          <p:cNvSpPr>
            <a:spLocks noGrp="1"/>
          </p:cNvSpPr>
          <p:nvPr>
            <p:ph type="dt" sz="half" idx="10"/>
          </p:nvPr>
        </p:nvSpPr>
        <p:spPr/>
        <p:txBody>
          <a:bodyPr/>
          <a:lstStyle/>
          <a:p>
            <a:fld id="{6AA42CA7-CB74-42F0-BB12-6A734B739D52}"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graphicFrame>
        <p:nvGraphicFramePr>
          <p:cNvPr id="7" name="Content Placeholder 5"/>
          <p:cNvGraphicFramePr>
            <a:graphicFrameLocks/>
          </p:cNvGraphicFramePr>
          <p:nvPr>
            <p:extLst>
              <p:ext uri="{D42A27DB-BD31-4B8C-83A1-F6EECF244321}">
                <p14:modId xmlns:p14="http://schemas.microsoft.com/office/powerpoint/2010/main" val="4138761984"/>
              </p:ext>
            </p:extLst>
          </p:nvPr>
        </p:nvGraphicFramePr>
        <p:xfrm>
          <a:off x="609600" y="1268413"/>
          <a:ext cx="7994848" cy="4857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fontAlgn="base">
              <a:spcBef>
                <a:spcPct val="0"/>
              </a:spcBef>
              <a:spcAft>
                <a:spcPct val="0"/>
              </a:spcAft>
            </a:pPr>
            <a:fld id="{952464FB-6FA6-4E80-ACB1-F4B9846AA373}" type="slidenum">
              <a:rPr lang="lv-LV">
                <a:solidFill>
                  <a:prstClr val="black">
                    <a:tint val="75000"/>
                  </a:prstClr>
                </a:solidFill>
                <a:latin typeface="Arial" charset="0"/>
              </a:rPr>
              <a:pPr fontAlgn="base">
                <a:spcBef>
                  <a:spcPct val="0"/>
                </a:spcBef>
                <a:spcAft>
                  <a:spcPct val="0"/>
                </a:spcAft>
              </a:pPr>
              <a:t>20</a:t>
            </a:fld>
            <a:endParaRPr lang="lv-LV" dirty="0">
              <a:solidFill>
                <a:prstClr val="black">
                  <a:tint val="75000"/>
                </a:prstClr>
              </a:solidFill>
              <a:latin typeface="Arial" charset="0"/>
            </a:endParaRPr>
          </a:p>
        </p:txBody>
      </p:sp>
      <p:sp>
        <p:nvSpPr>
          <p:cNvPr id="4" name="Content Placeholder 3"/>
          <p:cNvSpPr>
            <a:spLocks noGrp="1"/>
          </p:cNvSpPr>
          <p:nvPr>
            <p:ph idx="1"/>
          </p:nvPr>
        </p:nvSpPr>
        <p:spPr>
          <a:xfrm>
            <a:off x="251520" y="1193130"/>
            <a:ext cx="8446166" cy="4828158"/>
          </a:xfrm>
        </p:spPr>
        <p:txBody>
          <a:bodyPr>
            <a:noAutofit/>
          </a:bodyPr>
          <a:lstStyle/>
          <a:p>
            <a:pPr lvl="1" algn="just">
              <a:buFont typeface="Wingdings" panose="05000000000000000000" pitchFamily="2" charset="2"/>
              <a:buChar char="ü"/>
            </a:pPr>
            <a:r>
              <a:rPr lang="en-US" dirty="0" smtClean="0">
                <a:solidFill>
                  <a:schemeClr val="tx1"/>
                </a:solidFill>
              </a:rPr>
              <a:t>Taxpayer who has donated to PBO* is entitled to use one of three alternative incentive models:</a:t>
            </a:r>
          </a:p>
          <a:p>
            <a:pPr marL="1165225" lvl="1" indent="-268288" algn="just">
              <a:buNone/>
              <a:tabLst>
                <a:tab pos="1165225" algn="l"/>
              </a:tabLst>
            </a:pPr>
            <a:r>
              <a:rPr lang="en-US" dirty="0" smtClean="0">
                <a:solidFill>
                  <a:schemeClr val="tx1"/>
                </a:solidFill>
              </a:rPr>
              <a:t>1</a:t>
            </a:r>
            <a:r>
              <a:rPr lang="en-US" sz="1600" dirty="0" smtClean="0">
                <a:solidFill>
                  <a:schemeClr val="tx1"/>
                </a:solidFill>
              </a:rPr>
              <a:t>) not to include the donated amount in CIT applicable base of the taxation period but not more than 5% from profit of previous reporting year after taxes; or  </a:t>
            </a:r>
          </a:p>
          <a:p>
            <a:pPr marL="1165225" lvl="1" indent="-268288" algn="just">
              <a:buNone/>
              <a:tabLst>
                <a:tab pos="1165225" algn="l"/>
              </a:tabLst>
            </a:pPr>
            <a:r>
              <a:rPr lang="en-US" sz="1600" dirty="0" smtClean="0">
                <a:solidFill>
                  <a:schemeClr val="tx1"/>
                </a:solidFill>
              </a:rPr>
              <a:t>2) not to include the donated amount in CIT applicable base of the taxation period but not more than 2% from the total gross wage calculated for the employees (with paid state mandatory social insurance contributions) in the previous reporting year; or </a:t>
            </a:r>
          </a:p>
          <a:p>
            <a:pPr marL="1165225" lvl="1" indent="-268288" algn="just">
              <a:buNone/>
              <a:tabLst>
                <a:tab pos="1165225" algn="l"/>
              </a:tabLst>
            </a:pPr>
            <a:r>
              <a:rPr lang="en-US" sz="1600" dirty="0" smtClean="0">
                <a:solidFill>
                  <a:schemeClr val="tx1"/>
                </a:solidFill>
              </a:rPr>
              <a:t>3) to decrease CIT which is calculated for the dividends in the reporting year. Decreasing - 75% from the donated amount but not exceeding 20% from the calculated CIT amount for the calculated dividends </a:t>
            </a:r>
          </a:p>
          <a:p>
            <a:pPr lvl="1" algn="just">
              <a:buFont typeface="Wingdings" panose="05000000000000000000" pitchFamily="2" charset="2"/>
              <a:buChar char="ü"/>
            </a:pPr>
            <a:endParaRPr lang="en-US" sz="1600" dirty="0" smtClean="0"/>
          </a:p>
          <a:p>
            <a:pPr marL="457200" lvl="1" indent="0" algn="just">
              <a:buNone/>
            </a:pPr>
            <a:r>
              <a:rPr lang="en-US" sz="1400" dirty="0" smtClean="0"/>
              <a:t>*</a:t>
            </a:r>
            <a:r>
              <a:rPr lang="en-US" sz="1400" dirty="0" smtClean="0">
                <a:solidFill>
                  <a:prstClr val="black"/>
                </a:solidFill>
              </a:rPr>
              <a:t> As well state institutions or to the State capital companies, carrying out the state culture functions delegated by the Ministry of Culture</a:t>
            </a:r>
            <a:endParaRPr lang="en-US" sz="1400" dirty="0" smtClean="0"/>
          </a:p>
          <a:p>
            <a:pPr lvl="1" algn="just">
              <a:buFont typeface="Wingdings" panose="05000000000000000000" pitchFamily="2" charset="2"/>
              <a:buChar char="ü"/>
            </a:pPr>
            <a:endParaRPr lang="en-US" dirty="0" smtClean="0"/>
          </a:p>
          <a:p>
            <a:pPr lvl="1" algn="just">
              <a:buFont typeface="Wingdings" panose="05000000000000000000" pitchFamily="2" charset="2"/>
              <a:buChar char=""/>
            </a:pPr>
            <a:endParaRPr lang="en-US" dirty="0" smtClean="0"/>
          </a:p>
          <a:p>
            <a:pPr marL="342900" lvl="1" indent="0" algn="just">
              <a:buNone/>
            </a:pPr>
            <a:endParaRPr lang="en-US" dirty="0"/>
          </a:p>
        </p:txBody>
      </p:sp>
      <p:sp>
        <p:nvSpPr>
          <p:cNvPr id="5" name="Title 4"/>
          <p:cNvSpPr>
            <a:spLocks noGrp="1"/>
          </p:cNvSpPr>
          <p:nvPr>
            <p:ph type="title"/>
          </p:nvPr>
        </p:nvSpPr>
        <p:spPr>
          <a:xfrm>
            <a:off x="611560" y="188640"/>
            <a:ext cx="5688632" cy="763852"/>
          </a:xfrm>
          <a:solidFill>
            <a:schemeClr val="bg1"/>
          </a:solidFill>
        </p:spPr>
        <p:txBody>
          <a:bodyPr>
            <a:noAutofit/>
          </a:bodyPr>
          <a:lstStyle/>
          <a:p>
            <a:r>
              <a:rPr lang="lv-LV" sz="2800" dirty="0"/>
              <a:t/>
            </a:r>
            <a:br>
              <a:rPr lang="lv-LV" sz="2800" dirty="0"/>
            </a:br>
            <a:r>
              <a:rPr lang="en-GB" sz="2800" dirty="0"/>
              <a:t>Donations to </a:t>
            </a:r>
            <a:r>
              <a:rPr lang="lv-LV" sz="2800" dirty="0" smtClean="0"/>
              <a:t>P</a:t>
            </a:r>
            <a:r>
              <a:rPr lang="en-GB" sz="2800" dirty="0" err="1" smtClean="0"/>
              <a:t>ublic</a:t>
            </a:r>
            <a:r>
              <a:rPr lang="en-GB" sz="2800" dirty="0" smtClean="0"/>
              <a:t> </a:t>
            </a:r>
            <a:r>
              <a:rPr lang="lv-LV" sz="2800" dirty="0" smtClean="0"/>
              <a:t>B</a:t>
            </a:r>
            <a:r>
              <a:rPr lang="en-GB" sz="2800" dirty="0" err="1" smtClean="0"/>
              <a:t>enefit</a:t>
            </a:r>
            <a:r>
              <a:rPr lang="en-GB" sz="2800" dirty="0" smtClean="0"/>
              <a:t> </a:t>
            </a:r>
            <a:r>
              <a:rPr lang="lv-LV" sz="2800" dirty="0" smtClean="0"/>
              <a:t>O</a:t>
            </a:r>
            <a:r>
              <a:rPr lang="en-GB" sz="2800" dirty="0" err="1" smtClean="0"/>
              <a:t>rgani</a:t>
            </a:r>
            <a:r>
              <a:rPr lang="lv-LV" sz="2800" dirty="0"/>
              <a:t>s</a:t>
            </a:r>
            <a:r>
              <a:rPr lang="en-GB" sz="2800" dirty="0" err="1"/>
              <a:t>ation</a:t>
            </a:r>
            <a:r>
              <a:rPr lang="lv-LV" sz="2800" dirty="0" smtClean="0"/>
              <a:t>s (PBO)</a:t>
            </a:r>
            <a:r>
              <a:rPr lang="lv-LV" sz="2800" dirty="0"/>
              <a:t/>
            </a:r>
            <a:br>
              <a:rPr lang="lv-LV" sz="2800" dirty="0"/>
            </a:br>
            <a:endParaRPr lang="en-GB" sz="2800" dirty="0"/>
          </a:p>
        </p:txBody>
      </p:sp>
      <p:sp>
        <p:nvSpPr>
          <p:cNvPr id="2" name="Date Placeholder 1"/>
          <p:cNvSpPr>
            <a:spLocks noGrp="1"/>
          </p:cNvSpPr>
          <p:nvPr>
            <p:ph type="dt" sz="half" idx="10"/>
          </p:nvPr>
        </p:nvSpPr>
        <p:spPr/>
        <p:txBody>
          <a:bodyPr/>
          <a:lstStyle/>
          <a:p>
            <a:fld id="{7502F45E-952B-494B-9ECB-408A22B213D2}" type="datetime1">
              <a:rPr lang="lv-LV" smtClean="0"/>
              <a:t>13.02.2018</a:t>
            </a:fld>
            <a:endParaRPr lang="lv-LV" dirty="0"/>
          </a:p>
        </p:txBody>
      </p:sp>
    </p:spTree>
    <p:extLst>
      <p:ext uri="{BB962C8B-B14F-4D97-AF65-F5344CB8AC3E}">
        <p14:creationId xmlns:p14="http://schemas.microsoft.com/office/powerpoint/2010/main" val="1291594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D577A-29B1-401B-B58F-903BFAC30CFD}"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21</a:t>
            </a:fld>
            <a:endParaRPr lang="lv-LV" dirty="0"/>
          </a:p>
        </p:txBody>
      </p:sp>
      <p:sp>
        <p:nvSpPr>
          <p:cNvPr id="4" name="Content Placeholder 3"/>
          <p:cNvSpPr>
            <a:spLocks noGrp="1"/>
          </p:cNvSpPr>
          <p:nvPr>
            <p:ph idx="1"/>
          </p:nvPr>
        </p:nvSpPr>
        <p:spPr>
          <a:xfrm>
            <a:off x="462813" y="2204864"/>
            <a:ext cx="8229600" cy="4151486"/>
          </a:xfrm>
        </p:spPr>
        <p:txBody>
          <a:bodyPr>
            <a:normAutofit lnSpcReduction="10000"/>
          </a:bodyPr>
          <a:lstStyle/>
          <a:p>
            <a:pPr algn="just"/>
            <a:r>
              <a:rPr lang="en-US" dirty="0" smtClean="0">
                <a:solidFill>
                  <a:schemeClr val="tx1"/>
                </a:solidFill>
              </a:rPr>
              <a:t>Flowing through dividends – the CIT is not applicable, if the income from which the dividends have been paid has already been subjected to CIT or withholding tax. </a:t>
            </a:r>
          </a:p>
          <a:p>
            <a:pPr marL="0" indent="0" algn="just">
              <a:buNone/>
            </a:pPr>
            <a:r>
              <a:rPr lang="en-US" dirty="0" smtClean="0">
                <a:solidFill>
                  <a:schemeClr val="tx1"/>
                </a:solidFill>
              </a:rPr>
              <a:t> </a:t>
            </a:r>
          </a:p>
          <a:p>
            <a:pPr algn="just"/>
            <a:r>
              <a:rPr lang="en-US" dirty="0" smtClean="0">
                <a:solidFill>
                  <a:schemeClr val="tx1"/>
                </a:solidFill>
              </a:rPr>
              <a:t>Holding regime -  the exemption for income from alienation of shares has been maintained, in case if holding lasts for a period of at least 36 months.</a:t>
            </a:r>
          </a:p>
          <a:p>
            <a:pPr algn="just"/>
            <a:endParaRPr lang="en-US" dirty="0" smtClean="0">
              <a:solidFill>
                <a:schemeClr val="tx1"/>
              </a:solidFill>
            </a:endParaRPr>
          </a:p>
          <a:p>
            <a:pPr algn="just"/>
            <a:r>
              <a:rPr lang="en-US" dirty="0" smtClean="0">
                <a:solidFill>
                  <a:schemeClr val="tx1"/>
                </a:solidFill>
              </a:rPr>
              <a:t>Representation expenses -  not sub</a:t>
            </a:r>
            <a:r>
              <a:rPr lang="lv-LV" dirty="0" smtClean="0">
                <a:solidFill>
                  <a:schemeClr val="tx1"/>
                </a:solidFill>
              </a:rPr>
              <a:t>j</a:t>
            </a:r>
            <a:r>
              <a:rPr lang="en-US" dirty="0" smtClean="0">
                <a:solidFill>
                  <a:schemeClr val="tx1"/>
                </a:solidFill>
              </a:rPr>
              <a:t>et to CIT, provided they do not exceed 5% of the total gross wage calculated for the employees. </a:t>
            </a:r>
          </a:p>
          <a:p>
            <a:pPr algn="just"/>
            <a:endParaRPr lang="en-US" dirty="0" smtClean="0">
              <a:solidFill>
                <a:schemeClr val="tx1"/>
              </a:solidFill>
            </a:endParaRPr>
          </a:p>
          <a:p>
            <a:pPr algn="just"/>
            <a:r>
              <a:rPr lang="en-US" dirty="0" smtClean="0">
                <a:solidFill>
                  <a:schemeClr val="tx1"/>
                </a:solidFill>
              </a:rPr>
              <a:t>Transition period – profits made in the previous years (until 2018) are not subject to the new CIT at 20% rate, regardless when such profits are distributed. If distributions are made to individuals, the 10% PIT rate apply during the first two years, and the 20% PIT rate after such transitional period. </a:t>
            </a:r>
            <a:endParaRPr lang="en-US" dirty="0" smtClean="0"/>
          </a:p>
          <a:p>
            <a:pPr algn="just"/>
            <a:endParaRPr lang="en-US" dirty="0"/>
          </a:p>
        </p:txBody>
      </p:sp>
      <p:sp>
        <p:nvSpPr>
          <p:cNvPr id="5" name="Title 4"/>
          <p:cNvSpPr>
            <a:spLocks noGrp="1"/>
          </p:cNvSpPr>
          <p:nvPr>
            <p:ph type="title"/>
          </p:nvPr>
        </p:nvSpPr>
        <p:spPr>
          <a:xfrm>
            <a:off x="457200" y="188640"/>
            <a:ext cx="7211144" cy="2016224"/>
          </a:xfrm>
          <a:solidFill>
            <a:schemeClr val="bg1"/>
          </a:solidFill>
        </p:spPr>
        <p:txBody>
          <a:bodyPr>
            <a:noAutofit/>
          </a:bodyPr>
          <a:lstStyle/>
          <a:p>
            <a:r>
              <a:rPr lang="lv-LV" sz="2800" dirty="0" smtClean="0"/>
              <a:t>CIT- </a:t>
            </a:r>
            <a:r>
              <a:rPr lang="lv-LV" sz="2800" dirty="0" err="1" smtClean="0"/>
              <a:t>Flowing</a:t>
            </a:r>
            <a:r>
              <a:rPr lang="lv-LV" sz="2800" dirty="0" smtClean="0"/>
              <a:t> </a:t>
            </a:r>
            <a:r>
              <a:rPr lang="lv-LV" sz="2800" dirty="0" err="1" smtClean="0"/>
              <a:t>Through</a:t>
            </a:r>
            <a:r>
              <a:rPr lang="lv-LV" sz="2800" dirty="0" smtClean="0"/>
              <a:t> Dividends/</a:t>
            </a:r>
            <a:br>
              <a:rPr lang="lv-LV" sz="2800" dirty="0" smtClean="0"/>
            </a:br>
            <a:r>
              <a:rPr lang="lv-LV" sz="2800" dirty="0" smtClean="0"/>
              <a:t>Holding </a:t>
            </a:r>
            <a:r>
              <a:rPr lang="lv-LV" sz="2800" dirty="0" err="1" smtClean="0"/>
              <a:t>Regime</a:t>
            </a:r>
            <a:r>
              <a:rPr lang="lv-LV" sz="2800" dirty="0" smtClean="0"/>
              <a:t>/ </a:t>
            </a:r>
            <a:br>
              <a:rPr lang="lv-LV" sz="2800" dirty="0" smtClean="0"/>
            </a:br>
            <a:r>
              <a:rPr lang="lv-LV" sz="2800" dirty="0" err="1" smtClean="0"/>
              <a:t>Representation</a:t>
            </a:r>
            <a:r>
              <a:rPr lang="lv-LV" sz="2800" dirty="0" smtClean="0"/>
              <a:t> </a:t>
            </a:r>
            <a:r>
              <a:rPr lang="lv-LV" sz="2800" dirty="0" err="1" smtClean="0"/>
              <a:t>Expenses</a:t>
            </a:r>
            <a:r>
              <a:rPr lang="lv-LV" sz="2800" dirty="0" smtClean="0"/>
              <a:t>/ </a:t>
            </a:r>
            <a:br>
              <a:rPr lang="lv-LV" sz="2800" dirty="0" smtClean="0"/>
            </a:br>
            <a:r>
              <a:rPr lang="lv-LV" sz="2800" dirty="0" err="1" smtClean="0"/>
              <a:t>Transition</a:t>
            </a:r>
            <a:r>
              <a:rPr lang="lv-LV" sz="2800" dirty="0" smtClean="0"/>
              <a:t> period </a:t>
            </a:r>
            <a:endParaRPr lang="lv-LV" sz="2800" dirty="0"/>
          </a:p>
        </p:txBody>
      </p:sp>
    </p:spTree>
    <p:extLst>
      <p:ext uri="{BB962C8B-B14F-4D97-AF65-F5344CB8AC3E}">
        <p14:creationId xmlns:p14="http://schemas.microsoft.com/office/powerpoint/2010/main" val="92974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1267D-DBA5-47E7-A3CF-137540F9BEA6}"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22</a:t>
            </a:fld>
            <a:endParaRPr lang="lv-LV" dirty="0"/>
          </a:p>
        </p:txBody>
      </p:sp>
      <p:sp>
        <p:nvSpPr>
          <p:cNvPr id="4" name="Content Placeholder 3"/>
          <p:cNvSpPr>
            <a:spLocks noGrp="1"/>
          </p:cNvSpPr>
          <p:nvPr>
            <p:ph idx="1"/>
          </p:nvPr>
        </p:nvSpPr>
        <p:spPr>
          <a:xfrm>
            <a:off x="457200" y="1844824"/>
            <a:ext cx="8229600" cy="4281339"/>
          </a:xfrm>
        </p:spPr>
        <p:txBody>
          <a:bodyPr/>
          <a:lstStyle/>
          <a:p>
            <a:pPr algn="just"/>
            <a:r>
              <a:rPr lang="en-US" dirty="0" smtClean="0">
                <a:solidFill>
                  <a:schemeClr val="tx1"/>
                </a:solidFill>
              </a:rPr>
              <a:t>The CIT allowance for Cabinet of Ministers approved investment projects is maintained for projects to be approved within a specified period after their submission.</a:t>
            </a:r>
          </a:p>
          <a:p>
            <a:endParaRPr lang="en-US" dirty="0" smtClean="0">
              <a:solidFill>
                <a:schemeClr val="tx1"/>
              </a:solidFill>
            </a:endParaRPr>
          </a:p>
          <a:p>
            <a:pPr algn="just"/>
            <a:r>
              <a:rPr lang="en-US" dirty="0" smtClean="0">
                <a:solidFill>
                  <a:schemeClr val="tx1"/>
                </a:solidFill>
              </a:rPr>
              <a:t>The 80% CIT allowance for companies operating in Special economic zones and Freeport's is maintained also under the new CIT regime.  </a:t>
            </a:r>
          </a:p>
          <a:p>
            <a:endParaRPr lang="en-US" dirty="0" smtClean="0">
              <a:solidFill>
                <a:schemeClr val="tx1"/>
              </a:solidFill>
            </a:endParaRPr>
          </a:p>
          <a:p>
            <a:pPr algn="just"/>
            <a:r>
              <a:rPr lang="en-US" dirty="0" smtClean="0">
                <a:solidFill>
                  <a:schemeClr val="tx1"/>
                </a:solidFill>
              </a:rPr>
              <a:t>CIT payable on dividends may be reduced in the amount of 15% of tax losses accumulated in the previous years (until 2018). Such reduction is applicable during the first five years, starting from 2018.   </a:t>
            </a:r>
          </a:p>
          <a:p>
            <a:endParaRPr lang="en-US" dirty="0">
              <a:solidFill>
                <a:schemeClr val="tx1"/>
              </a:solidFill>
            </a:endParaRPr>
          </a:p>
        </p:txBody>
      </p:sp>
      <p:sp>
        <p:nvSpPr>
          <p:cNvPr id="5" name="Title 4"/>
          <p:cNvSpPr>
            <a:spLocks noGrp="1"/>
          </p:cNvSpPr>
          <p:nvPr>
            <p:ph type="title"/>
          </p:nvPr>
        </p:nvSpPr>
        <p:spPr>
          <a:xfrm>
            <a:off x="457200" y="404664"/>
            <a:ext cx="5688632" cy="1224136"/>
          </a:xfrm>
          <a:solidFill>
            <a:schemeClr val="bg1"/>
          </a:solidFill>
        </p:spPr>
        <p:txBody>
          <a:bodyPr>
            <a:noAutofit/>
          </a:bodyPr>
          <a:lstStyle/>
          <a:p>
            <a:r>
              <a:rPr lang="lv-LV" sz="2800" dirty="0" smtClean="0"/>
              <a:t>CIT – </a:t>
            </a:r>
            <a:r>
              <a:rPr lang="lv-LV" sz="2800" dirty="0" err="1" smtClean="0"/>
              <a:t>Investment</a:t>
            </a:r>
            <a:r>
              <a:rPr lang="lv-LV" sz="2800" dirty="0" smtClean="0"/>
              <a:t> </a:t>
            </a:r>
            <a:r>
              <a:rPr lang="lv-LV" sz="2800" dirty="0" err="1" smtClean="0"/>
              <a:t>Projects</a:t>
            </a:r>
            <a:r>
              <a:rPr lang="lv-LV" sz="2800" dirty="0" smtClean="0"/>
              <a:t>/ </a:t>
            </a:r>
            <a:r>
              <a:rPr lang="lv-LV" sz="2800" dirty="0" err="1" smtClean="0"/>
              <a:t>Special</a:t>
            </a:r>
            <a:r>
              <a:rPr lang="lv-LV" sz="2800" dirty="0" smtClean="0"/>
              <a:t> </a:t>
            </a:r>
            <a:r>
              <a:rPr lang="lv-LV" sz="2800" dirty="0" err="1" smtClean="0"/>
              <a:t>Economic</a:t>
            </a:r>
            <a:r>
              <a:rPr lang="lv-LV" sz="2800" dirty="0" smtClean="0"/>
              <a:t> </a:t>
            </a:r>
            <a:r>
              <a:rPr lang="lv-LV" sz="2800" dirty="0" err="1" smtClean="0"/>
              <a:t>Zones</a:t>
            </a:r>
            <a:r>
              <a:rPr lang="lv-LV" sz="2800" dirty="0" smtClean="0"/>
              <a:t>/ </a:t>
            </a:r>
            <a:r>
              <a:rPr lang="lv-LV" sz="2800" dirty="0" err="1" smtClean="0"/>
              <a:t>Accumulated</a:t>
            </a:r>
            <a:r>
              <a:rPr lang="lv-LV" sz="2800" dirty="0" smtClean="0"/>
              <a:t> </a:t>
            </a:r>
            <a:r>
              <a:rPr lang="lv-LV" sz="2800" dirty="0" err="1" smtClean="0"/>
              <a:t>Losses</a:t>
            </a:r>
            <a:r>
              <a:rPr lang="lv-LV" sz="2800" dirty="0" smtClean="0"/>
              <a:t> </a:t>
            </a:r>
            <a:endParaRPr lang="lv-LV" sz="2800" dirty="0"/>
          </a:p>
        </p:txBody>
      </p:sp>
    </p:spTree>
    <p:extLst>
      <p:ext uri="{BB962C8B-B14F-4D97-AF65-F5344CB8AC3E}">
        <p14:creationId xmlns:p14="http://schemas.microsoft.com/office/powerpoint/2010/main" val="2503131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02296" y="2348880"/>
            <a:ext cx="5904656" cy="936104"/>
          </a:xfrm>
        </p:spPr>
        <p:txBody>
          <a:bodyPr>
            <a:noAutofit/>
          </a:bodyPr>
          <a:lstStyle/>
          <a:p>
            <a:pPr lvl="0" algn="ctr"/>
            <a:r>
              <a:rPr lang="lv-LV" sz="3200" dirty="0" err="1"/>
              <a:t>Compensatory</a:t>
            </a:r>
            <a:r>
              <a:rPr lang="lv-LV" sz="3200" dirty="0"/>
              <a:t> </a:t>
            </a:r>
            <a:r>
              <a:rPr lang="lv-LV" sz="3200" dirty="0" err="1"/>
              <a:t>measures</a:t>
            </a:r>
            <a:endParaRPr lang="lv-LV" sz="3200" dirty="0"/>
          </a:p>
        </p:txBody>
      </p:sp>
      <p:sp>
        <p:nvSpPr>
          <p:cNvPr id="5" name="Date Placeholder 4"/>
          <p:cNvSpPr>
            <a:spLocks noGrp="1"/>
          </p:cNvSpPr>
          <p:nvPr>
            <p:ph type="dt" sz="half" idx="10"/>
          </p:nvPr>
        </p:nvSpPr>
        <p:spPr/>
        <p:txBody>
          <a:bodyPr/>
          <a:lstStyle/>
          <a:p>
            <a:fld id="{2444C55A-466C-48FC-B470-1E72A5226140}"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23</a:t>
            </a:fld>
            <a:endParaRPr lang="lv-LV"/>
          </a:p>
        </p:txBody>
      </p:sp>
      <p:graphicFrame>
        <p:nvGraphicFramePr>
          <p:cNvPr id="8" name="Content Placeholder 3"/>
          <p:cNvGraphicFramePr>
            <a:graphicFrameLocks/>
          </p:cNvGraphicFramePr>
          <p:nvPr>
            <p:extLst>
              <p:ext uri="{D42A27DB-BD31-4B8C-83A1-F6EECF244321}">
                <p14:modId xmlns:p14="http://schemas.microsoft.com/office/powerpoint/2010/main" val="426761526"/>
              </p:ext>
            </p:extLst>
          </p:nvPr>
        </p:nvGraphicFramePr>
        <p:xfrm>
          <a:off x="5309973" y="3637919"/>
          <a:ext cx="3384376" cy="271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p:cNvSpPr txBox="1">
            <a:spLocks/>
          </p:cNvSpPr>
          <p:nvPr/>
        </p:nvSpPr>
        <p:spPr>
          <a:xfrm>
            <a:off x="0" y="0"/>
            <a:ext cx="6156176" cy="1408969"/>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endParaRPr lang="lv-LV" sz="3200" dirty="0"/>
          </a:p>
        </p:txBody>
      </p:sp>
    </p:spTree>
    <p:extLst>
      <p:ext uri="{BB962C8B-B14F-4D97-AF65-F5344CB8AC3E}">
        <p14:creationId xmlns:p14="http://schemas.microsoft.com/office/powerpoint/2010/main" val="1103891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E32820-5F1E-4A4E-8815-8430F857CF7D}" type="slidenum">
              <a:rPr lang="lv-LV" smtClean="0"/>
              <a:t>24</a:t>
            </a:fld>
            <a:endParaRPr lang="lv-LV"/>
          </a:p>
        </p:txBody>
      </p:sp>
      <p:sp>
        <p:nvSpPr>
          <p:cNvPr id="5" name="Title 4"/>
          <p:cNvSpPr>
            <a:spLocks noGrp="1"/>
          </p:cNvSpPr>
          <p:nvPr>
            <p:ph type="title"/>
          </p:nvPr>
        </p:nvSpPr>
        <p:spPr/>
        <p:txBody>
          <a:bodyPr>
            <a:noAutofit/>
          </a:bodyPr>
          <a:lstStyle/>
          <a:p>
            <a:r>
              <a:rPr lang="lv-LV" sz="2800" dirty="0" err="1"/>
              <a:t>Compensatory</a:t>
            </a:r>
            <a:r>
              <a:rPr lang="lv-LV" sz="2800" dirty="0"/>
              <a:t> </a:t>
            </a:r>
            <a:r>
              <a:rPr lang="lv-LV" sz="2800" dirty="0" err="1" smtClean="0"/>
              <a:t>Measures</a:t>
            </a:r>
            <a:endParaRPr lang="lv-LV" sz="2800" dirty="0"/>
          </a:p>
        </p:txBody>
      </p:sp>
      <p:graphicFrame>
        <p:nvGraphicFramePr>
          <p:cNvPr id="4" name="Diagram 3"/>
          <p:cNvGraphicFramePr/>
          <p:nvPr>
            <p:extLst>
              <p:ext uri="{D42A27DB-BD31-4B8C-83A1-F6EECF244321}">
                <p14:modId xmlns:p14="http://schemas.microsoft.com/office/powerpoint/2010/main" val="1735507419"/>
              </p:ext>
            </p:extLst>
          </p:nvPr>
        </p:nvGraphicFramePr>
        <p:xfrm>
          <a:off x="1187624" y="1268760"/>
          <a:ext cx="6096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Date Placeholder 1"/>
          <p:cNvSpPr>
            <a:spLocks noGrp="1"/>
          </p:cNvSpPr>
          <p:nvPr>
            <p:ph type="dt" sz="half" idx="10"/>
          </p:nvPr>
        </p:nvSpPr>
        <p:spPr/>
        <p:txBody>
          <a:bodyPr/>
          <a:lstStyle/>
          <a:p>
            <a:fld id="{C4148615-4871-4985-8BCB-6FB54C841763}" type="datetime1">
              <a:rPr lang="lv-LV" smtClean="0"/>
              <a:t>13.02.2018</a:t>
            </a:fld>
            <a:endParaRPr lang="lv-LV" dirty="0"/>
          </a:p>
        </p:txBody>
      </p:sp>
    </p:spTree>
    <p:extLst>
      <p:ext uri="{BB962C8B-B14F-4D97-AF65-F5344CB8AC3E}">
        <p14:creationId xmlns:p14="http://schemas.microsoft.com/office/powerpoint/2010/main" val="37432923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25</a:t>
            </a:fld>
            <a:endParaRPr lang="lv-LV">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1463178"/>
              </p:ext>
            </p:extLst>
          </p:nvPr>
        </p:nvGraphicFramePr>
        <p:xfrm>
          <a:off x="540749" y="1591792"/>
          <a:ext cx="5471411" cy="2075769"/>
        </p:xfrm>
        <a:graphic>
          <a:graphicData uri="http://schemas.openxmlformats.org/drawingml/2006/table">
            <a:tbl>
              <a:tblPr>
                <a:tableStyleId>{5C22544A-7EE6-4342-B048-85BDC9FD1C3A}</a:tableStyleId>
              </a:tblPr>
              <a:tblGrid>
                <a:gridCol w="2447075">
                  <a:extLst>
                    <a:ext uri="{9D8B030D-6E8A-4147-A177-3AD203B41FA5}">
                      <a16:colId xmlns:a16="http://schemas.microsoft.com/office/drawing/2014/main" val="20000"/>
                    </a:ext>
                  </a:extLst>
                </a:gridCol>
                <a:gridCol w="720080">
                  <a:extLst>
                    <a:ext uri="{9D8B030D-6E8A-4147-A177-3AD203B41FA5}">
                      <a16:colId xmlns:a16="http://schemas.microsoft.com/office/drawing/2014/main" val="2817274248"/>
                    </a:ext>
                  </a:extLst>
                </a:gridCol>
                <a:gridCol w="792088">
                  <a:extLst>
                    <a:ext uri="{9D8B030D-6E8A-4147-A177-3AD203B41FA5}">
                      <a16:colId xmlns:a16="http://schemas.microsoft.com/office/drawing/2014/main" val="682678381"/>
                    </a:ext>
                  </a:extLst>
                </a:gridCol>
                <a:gridCol w="792088">
                  <a:extLst>
                    <a:ext uri="{9D8B030D-6E8A-4147-A177-3AD203B41FA5}">
                      <a16:colId xmlns:a16="http://schemas.microsoft.com/office/drawing/2014/main" val="1182403749"/>
                    </a:ext>
                  </a:extLst>
                </a:gridCol>
                <a:gridCol w="720080">
                  <a:extLst>
                    <a:ext uri="{9D8B030D-6E8A-4147-A177-3AD203B41FA5}">
                      <a16:colId xmlns:a16="http://schemas.microsoft.com/office/drawing/2014/main" val="949837309"/>
                    </a:ext>
                  </a:extLst>
                </a:gridCol>
              </a:tblGrid>
              <a:tr h="250744">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250744">
                <a:tc>
                  <a:txBody>
                    <a:bodyPr/>
                    <a:lstStyle/>
                    <a:p>
                      <a:pPr marL="88900" indent="0">
                        <a:lnSpc>
                          <a:spcPct val="115000"/>
                        </a:lnSpc>
                        <a:spcAft>
                          <a:spcPts val="0"/>
                        </a:spcAft>
                      </a:pPr>
                      <a:r>
                        <a:rPr lang="en-GB" sz="1200" b="1" dirty="0">
                          <a:effectLst/>
                        </a:rPr>
                        <a:t>Cigarettes</a:t>
                      </a:r>
                      <a:r>
                        <a:rPr lang="en-GB" sz="1200" b="1" dirty="0" smtClean="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5438">
                <a:tc>
                  <a:txBody>
                    <a:bodyPr/>
                    <a:lstStyle/>
                    <a:p>
                      <a:pPr marL="179388" indent="0">
                        <a:lnSpc>
                          <a:spcPct val="115000"/>
                        </a:lnSpc>
                        <a:spcAft>
                          <a:spcPts val="0"/>
                        </a:spcAft>
                      </a:pPr>
                      <a:r>
                        <a:rPr lang="en-GB" sz="1200" spc="-15" dirty="0">
                          <a:effectLst/>
                        </a:rPr>
                        <a:t>specific tax, per 1000 items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smtClean="0">
                          <a:effectLst/>
                        </a:rPr>
                        <a:t>67</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4.6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8.7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78</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28379">
                <a:tc>
                  <a:txBody>
                    <a:bodyPr/>
                    <a:lstStyle/>
                    <a:p>
                      <a:pPr marL="179388" indent="0">
                        <a:lnSpc>
                          <a:spcPct val="115000"/>
                        </a:lnSpc>
                        <a:spcAft>
                          <a:spcPts val="0"/>
                        </a:spcAft>
                      </a:pPr>
                      <a:r>
                        <a:rPr lang="en-GB" sz="1200" dirty="0">
                          <a:effectLst/>
                        </a:rPr>
                        <a:t>ad valorem,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Bef>
                          <a:spcPts val="0"/>
                        </a:spcBef>
                        <a:spcAft>
                          <a:spcPts val="0"/>
                        </a:spcAft>
                      </a:pPr>
                      <a:r>
                        <a:rPr lang="en-GB" sz="1200" dirty="0" smtClean="0">
                          <a:effectLst/>
                        </a:rPr>
                        <a:t>20</a:t>
                      </a:r>
                      <a:r>
                        <a:rPr lang="lv-LV" sz="1200" dirty="0" smtClean="0">
                          <a:effectLst/>
                        </a:rPr>
                        <a: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a:solidFill>
                            <a:srgbClr val="FF0000"/>
                          </a:solidFill>
                          <a:effectLst/>
                        </a:rPr>
                        <a:t> </a:t>
                      </a: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677008">
                <a:tc>
                  <a:txBody>
                    <a:bodyPr/>
                    <a:lstStyle/>
                    <a:p>
                      <a:pPr marL="88900" indent="0">
                        <a:lnSpc>
                          <a:spcPct val="115000"/>
                        </a:lnSpc>
                        <a:spcAft>
                          <a:spcPts val="0"/>
                        </a:spcAft>
                      </a:pPr>
                      <a:r>
                        <a:rPr lang="en-GB" sz="1200" spc="-5" dirty="0">
                          <a:effectLst/>
                        </a:rPr>
                        <a:t>Minimum excise duty level per 1000 cigarettes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0000"/>
                        </a:lnSpc>
                        <a:spcBef>
                          <a:spcPts val="1200"/>
                        </a:spcBef>
                        <a:spcAft>
                          <a:spcPts val="0"/>
                        </a:spcAft>
                      </a:pPr>
                      <a:r>
                        <a:rPr lang="en-GB" sz="1200" dirty="0" smtClean="0">
                          <a:effectLst/>
                        </a:rPr>
                        <a:t>99</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00000"/>
                        </a:lnSpc>
                        <a:spcBef>
                          <a:spcPts val="1200"/>
                        </a:spcBef>
                        <a:spcAft>
                          <a:spcPts val="0"/>
                        </a:spcAft>
                      </a:pPr>
                      <a:r>
                        <a:rPr lang="en-GB" sz="1200" b="1" dirty="0" smtClean="0">
                          <a:solidFill>
                            <a:srgbClr val="FF0000"/>
                          </a:solidFill>
                          <a:effectLst/>
                        </a:rPr>
                        <a:t>10</a:t>
                      </a:r>
                      <a:r>
                        <a:rPr lang="lv-LV" sz="1200" b="1" dirty="0" smtClean="0">
                          <a:solidFill>
                            <a:srgbClr val="FF0000"/>
                          </a:solidFill>
                          <a:effectLst/>
                        </a:rPr>
                        <a:t>9.2</a:t>
                      </a:r>
                      <a:endParaRPr lang="lv-LV" sz="1200" b="1" dirty="0">
                        <a:solidFill>
                          <a:srgbClr val="FF0000"/>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lv-LV" sz="1200" b="1" dirty="0" smtClean="0">
                          <a:solidFill>
                            <a:srgbClr val="FF0000"/>
                          </a:solidFill>
                          <a:effectLst/>
                        </a:rPr>
                        <a:t>114.7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en-GB" sz="1200" b="1" dirty="0" smtClean="0">
                          <a:solidFill>
                            <a:srgbClr val="FF0000"/>
                          </a:solidFill>
                          <a:effectLst/>
                        </a:rPr>
                        <a:t>114</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692377740"/>
                  </a:ext>
                </a:extLst>
              </a:tr>
            </a:tbl>
          </a:graphicData>
        </a:graphic>
      </p:graphicFrame>
      <p:sp>
        <p:nvSpPr>
          <p:cNvPr id="5" name="Title 4"/>
          <p:cNvSpPr>
            <a:spLocks noGrp="1"/>
          </p:cNvSpPr>
          <p:nvPr>
            <p:ph type="title"/>
          </p:nvPr>
        </p:nvSpPr>
        <p:spPr>
          <a:xfrm>
            <a:off x="457200" y="476672"/>
            <a:ext cx="5987008" cy="504056"/>
          </a:xfrm>
          <a:solidFill>
            <a:schemeClr val="bg1"/>
          </a:solidFill>
        </p:spPr>
        <p:txBody>
          <a:bodyPr>
            <a:noAutofit/>
          </a:bodyPr>
          <a:lstStyle/>
          <a:p>
            <a:r>
              <a:rPr lang="en-GB" sz="2800" dirty="0" smtClean="0"/>
              <a:t>Excise Duty on Tobacco Products</a:t>
            </a:r>
            <a:endParaRPr lang="en-GB" sz="2800" dirty="0"/>
          </a:p>
        </p:txBody>
      </p:sp>
      <p:graphicFrame>
        <p:nvGraphicFramePr>
          <p:cNvPr id="8" name="Content Placeholder 5"/>
          <p:cNvGraphicFramePr>
            <a:graphicFrameLocks/>
          </p:cNvGraphicFramePr>
          <p:nvPr>
            <p:extLst>
              <p:ext uri="{D42A27DB-BD31-4B8C-83A1-F6EECF244321}">
                <p14:modId xmlns:p14="http://schemas.microsoft.com/office/powerpoint/2010/main" val="4105790778"/>
              </p:ext>
            </p:extLst>
          </p:nvPr>
        </p:nvGraphicFramePr>
        <p:xfrm>
          <a:off x="540748" y="4072141"/>
          <a:ext cx="5521536" cy="2480296"/>
        </p:xfrm>
        <a:graphic>
          <a:graphicData uri="http://schemas.openxmlformats.org/drawingml/2006/table">
            <a:tbl>
              <a:tblPr>
                <a:tableStyleId>{5C22544A-7EE6-4342-B048-85BDC9FD1C3A}</a:tableStyleId>
              </a:tblPr>
              <a:tblGrid>
                <a:gridCol w="2447076">
                  <a:extLst>
                    <a:ext uri="{9D8B030D-6E8A-4147-A177-3AD203B41FA5}">
                      <a16:colId xmlns:a16="http://schemas.microsoft.com/office/drawing/2014/main" val="20000"/>
                    </a:ext>
                  </a:extLst>
                </a:gridCol>
                <a:gridCol w="720080">
                  <a:extLst>
                    <a:ext uri="{9D8B030D-6E8A-4147-A177-3AD203B41FA5}">
                      <a16:colId xmlns:a16="http://schemas.microsoft.com/office/drawing/2014/main" val="450705251"/>
                    </a:ext>
                  </a:extLst>
                </a:gridCol>
                <a:gridCol w="736792">
                  <a:extLst>
                    <a:ext uri="{9D8B030D-6E8A-4147-A177-3AD203B41FA5}">
                      <a16:colId xmlns:a16="http://schemas.microsoft.com/office/drawing/2014/main" val="135453846"/>
                    </a:ext>
                  </a:extLst>
                </a:gridCol>
                <a:gridCol w="792088">
                  <a:extLst>
                    <a:ext uri="{9D8B030D-6E8A-4147-A177-3AD203B41FA5}">
                      <a16:colId xmlns:a16="http://schemas.microsoft.com/office/drawing/2014/main" val="3327512916"/>
                    </a:ext>
                  </a:extLst>
                </a:gridCol>
                <a:gridCol w="825500">
                  <a:extLst>
                    <a:ext uri="{9D8B030D-6E8A-4147-A177-3AD203B41FA5}">
                      <a16:colId xmlns:a16="http://schemas.microsoft.com/office/drawing/2014/main" val="389275899"/>
                    </a:ext>
                  </a:extLst>
                </a:gridCol>
              </a:tblGrid>
              <a:tr h="158982">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lv-LV" sz="1200" b="1" spc="-5" dirty="0" smtClean="0">
                          <a:solidFill>
                            <a:schemeClr val="bg1"/>
                          </a:solidFill>
                          <a:effectLst/>
                        </a:rPr>
                        <a:t>2</a:t>
                      </a:r>
                      <a:r>
                        <a:rPr lang="en-GB" sz="1200" b="1" spc="-5" dirty="0" smtClean="0">
                          <a:solidFill>
                            <a:schemeClr val="bg1"/>
                          </a:solidFill>
                          <a:effectLst/>
                        </a:rPr>
                        <a:t>017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17082">
                <a:tc>
                  <a:txBody>
                    <a:bodyPr/>
                    <a:lstStyle/>
                    <a:p>
                      <a:pPr marL="88900" indent="0">
                        <a:lnSpc>
                          <a:spcPct val="115000"/>
                        </a:lnSpc>
                        <a:spcAft>
                          <a:spcPts val="0"/>
                        </a:spcAft>
                      </a:pPr>
                      <a:r>
                        <a:rPr lang="en-GB" sz="1200" spc="-10" dirty="0">
                          <a:effectLst/>
                        </a:rPr>
                        <a:t> </a:t>
                      </a:r>
                      <a:r>
                        <a:rPr lang="en-GB" sz="1200" b="1" spc="-10" dirty="0" smtClean="0">
                          <a:effectLst/>
                        </a:rPr>
                        <a:t>Cigars </a:t>
                      </a:r>
                      <a:r>
                        <a:rPr lang="en-GB" sz="1200" b="1" spc="-10" dirty="0">
                          <a:effectLst/>
                        </a:rPr>
                        <a:t>and cigarillos</a:t>
                      </a:r>
                      <a:r>
                        <a:rPr lang="en-GB" sz="1200" spc="-10" dirty="0">
                          <a:effectLst/>
                        </a:rPr>
                        <a:t>, per 1000 </a:t>
                      </a:r>
                      <a:r>
                        <a:rPr lang="en-GB" sz="1200" spc="-10" dirty="0" smtClean="0">
                          <a:effectLst/>
                        </a:rPr>
                        <a:t>items</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58</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smtClean="0">
                          <a:solidFill>
                            <a:srgbClr val="FF0000"/>
                          </a:solidFill>
                          <a:effectLst/>
                        </a:rPr>
                        <a:t>73 </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88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95</a:t>
                      </a:r>
                      <a:r>
                        <a:rPr lang="lv-LV" sz="1200" b="1" dirty="0" smtClean="0">
                          <a:solidFill>
                            <a:srgbClr val="FF0000"/>
                          </a:solidFill>
                          <a:effectLst/>
                        </a:rPr>
                        <a:t>.</a:t>
                      </a:r>
                      <a:r>
                        <a:rPr lang="en-GB" sz="1200" b="1" dirty="0" smtClean="0">
                          <a:solidFill>
                            <a:srgbClr val="FF0000"/>
                          </a:solidFill>
                          <a:effectLst/>
                        </a:rPr>
                        <a:t>20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284604">
                <a:tc gridSpan="5">
                  <a:txBody>
                    <a:bodyPr/>
                    <a:lstStyle/>
                    <a:p>
                      <a:pPr marL="88900" indent="0">
                        <a:lnSpc>
                          <a:spcPct val="115000"/>
                        </a:lnSpc>
                        <a:spcBef>
                          <a:spcPts val="600"/>
                        </a:spcBef>
                        <a:spcAft>
                          <a:spcPts val="0"/>
                        </a:spcAft>
                      </a:pPr>
                      <a:r>
                        <a:rPr lang="en-GB" sz="1200" b="1" dirty="0">
                          <a:effectLst/>
                        </a:rPr>
                        <a:t>Smoking tobacco</a:t>
                      </a:r>
                      <a:r>
                        <a:rPr lang="en-GB" sz="120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2"/>
                  </a:ext>
                </a:extLst>
              </a:tr>
              <a:tr h="363468">
                <a:tc>
                  <a:txBody>
                    <a:bodyPr/>
                    <a:lstStyle/>
                    <a:p>
                      <a:pPr marL="179388" indent="0">
                        <a:lnSpc>
                          <a:spcPct val="115000"/>
                        </a:lnSpc>
                        <a:spcAft>
                          <a:spcPts val="0"/>
                        </a:spcAft>
                      </a:pPr>
                      <a:r>
                        <a:rPr lang="en-GB" sz="1200" spc="-10" dirty="0" smtClean="0">
                          <a:effectLst/>
                        </a:rPr>
                        <a:t>fine </a:t>
                      </a:r>
                      <a:r>
                        <a:rPr lang="en-GB" sz="1200" spc="-10" dirty="0">
                          <a:effectLst/>
                        </a:rPr>
                        <a:t>cut smoking </a:t>
                      </a:r>
                      <a:r>
                        <a:rPr lang="en-GB" sz="1200" spc="-10" dirty="0" smtClean="0">
                          <a:effectLst/>
                        </a:rPr>
                        <a:t>tobacco</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60040">
                <a:tc>
                  <a:txBody>
                    <a:bodyPr/>
                    <a:lstStyle/>
                    <a:p>
                      <a:pPr marL="179388" indent="0">
                        <a:lnSpc>
                          <a:spcPct val="115000"/>
                        </a:lnSpc>
                        <a:spcAft>
                          <a:spcPts val="0"/>
                        </a:spcAft>
                      </a:pPr>
                      <a:r>
                        <a:rPr lang="en-GB" sz="1200" dirty="0">
                          <a:effectLst/>
                        </a:rPr>
                        <a:t>other smoking tobacco</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630936">
                <a:tc>
                  <a:txBody>
                    <a:bodyPr/>
                    <a:lstStyle/>
                    <a:p>
                      <a:pPr marL="88900" indent="0">
                        <a:lnSpc>
                          <a:spcPct val="115000"/>
                        </a:lnSpc>
                        <a:spcAft>
                          <a:spcPts val="0"/>
                        </a:spcAft>
                      </a:pPr>
                      <a:r>
                        <a:rPr lang="en-GB" sz="1200" b="1" spc="-10" dirty="0">
                          <a:effectLst/>
                        </a:rPr>
                        <a:t>Other tobacco product (tobacco leaves, heated tobacco)</a:t>
                      </a:r>
                      <a:r>
                        <a:rPr lang="en-GB" sz="1200" spc="-1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727685506"/>
              </p:ext>
            </p:extLst>
          </p:nvPr>
        </p:nvGraphicFramePr>
        <p:xfrm>
          <a:off x="6444208" y="1301740"/>
          <a:ext cx="1807605" cy="2357437"/>
        </p:xfrm>
        <a:graphic>
          <a:graphicData uri="http://schemas.openxmlformats.org/drawingml/2006/table">
            <a:tbl>
              <a:tblPr>
                <a:tableStyleId>{5C22544A-7EE6-4342-B048-85BDC9FD1C3A}</a:tableStyleId>
              </a:tblPr>
              <a:tblGrid>
                <a:gridCol w="899625">
                  <a:extLst>
                    <a:ext uri="{9D8B030D-6E8A-4147-A177-3AD203B41FA5}">
                      <a16:colId xmlns:a16="http://schemas.microsoft.com/office/drawing/2014/main" val="1703692587"/>
                    </a:ext>
                  </a:extLst>
                </a:gridCol>
                <a:gridCol w="907980">
                  <a:extLst>
                    <a:ext uri="{9D8B030D-6E8A-4147-A177-3AD203B41FA5}">
                      <a16:colId xmlns:a16="http://schemas.microsoft.com/office/drawing/2014/main" val="804282008"/>
                    </a:ext>
                  </a:extLst>
                </a:gridCol>
              </a:tblGrid>
              <a:tr h="250744">
                <a:tc>
                  <a:txBody>
                    <a:bodyPr/>
                    <a:lstStyle/>
                    <a:p>
                      <a:pPr marL="92075" marR="0" lvl="0" indent="-92075"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451548">
                <a:tc>
                  <a:txBody>
                    <a:bodyPr/>
                    <a:lstStyle/>
                    <a:p>
                      <a:pPr algn="ctr">
                        <a:lnSpc>
                          <a:spcPct val="115000"/>
                        </a:lnSpc>
                        <a:spcAft>
                          <a:spcPts val="0"/>
                        </a:spcAft>
                      </a:pPr>
                      <a:r>
                        <a:rPr lang="lv-LV" sz="1200" b="1" dirty="0" smtClean="0">
                          <a:solidFill>
                            <a:schemeClr val="bg1"/>
                          </a:solidFill>
                          <a:effectLst/>
                        </a:rPr>
                        <a:t>01/01/ </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01/03/</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7589399"/>
                  </a:ext>
                </a:extLst>
              </a:tr>
              <a:tr h="250744">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75438">
                <a:tc>
                  <a:txBody>
                    <a:bodyPr/>
                    <a:lstStyle/>
                    <a:p>
                      <a:pPr algn="ctr">
                        <a:lnSpc>
                          <a:spcPct val="115000"/>
                        </a:lnSpc>
                        <a:spcAft>
                          <a:spcPts val="0"/>
                        </a:spcAft>
                      </a:pPr>
                      <a:r>
                        <a:rPr lang="en-GB" sz="1200" b="0" dirty="0" smtClean="0">
                          <a:solidFill>
                            <a:schemeClr val="tx1"/>
                          </a:solidFill>
                          <a:effectLst/>
                        </a:rPr>
                        <a:t>6</a:t>
                      </a:r>
                      <a:r>
                        <a:rPr lang="lv-LV" sz="1200" b="0" dirty="0" smtClean="0">
                          <a:solidFill>
                            <a:schemeClr val="tx1"/>
                          </a:solidFill>
                          <a:effectLst/>
                        </a:rPr>
                        <a:t>3.5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lv-LV" sz="1200" b="0" dirty="0" smtClean="0">
                          <a:solidFill>
                            <a:schemeClr val="tx1"/>
                          </a:solidFill>
                          <a:effectLst/>
                        </a:rPr>
                        <a:t>58.68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28379">
                <a:tc>
                  <a:txBody>
                    <a:bodyPr/>
                    <a:lstStyle/>
                    <a:p>
                      <a:pPr algn="ctr">
                        <a:lnSpc>
                          <a:spcPct val="115000"/>
                        </a:lnSpc>
                        <a:spcBef>
                          <a:spcPts val="0"/>
                        </a:spcBef>
                        <a:spcAft>
                          <a:spcPts val="0"/>
                        </a:spcAft>
                      </a:pPr>
                      <a:r>
                        <a:rPr lang="lv-LV" sz="1200" b="0" dirty="0" smtClean="0">
                          <a:solidFill>
                            <a:schemeClr val="tx1"/>
                          </a:solidFill>
                          <a:effectLst/>
                        </a:rPr>
                        <a:t>3</a:t>
                      </a:r>
                      <a:r>
                        <a:rPr lang="en-GB" sz="1200" b="0" dirty="0" smtClean="0">
                          <a:solidFill>
                            <a:schemeClr val="tx1"/>
                          </a:solidFill>
                          <a:effectLst/>
                        </a:rPr>
                        <a:t>0</a:t>
                      </a:r>
                      <a:r>
                        <a:rPr lang="lv-LV" sz="1200" b="0" dirty="0" smtClean="0">
                          <a:solidFill>
                            <a:schemeClr val="tx1"/>
                          </a:solidFill>
                          <a:effectLst/>
                        </a:rPr>
                        <a: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Bef>
                          <a:spcPts val="0"/>
                        </a:spcBef>
                        <a:spcAft>
                          <a:spcPts val="0"/>
                        </a:spcAft>
                      </a:pPr>
                      <a:r>
                        <a:rPr lang="en-GB" sz="1200" b="0" dirty="0" smtClean="0">
                          <a:solidFill>
                            <a:schemeClr val="tx1"/>
                          </a:solidFill>
                          <a:effectLst/>
                        </a:rPr>
                        <a:t>2</a:t>
                      </a:r>
                      <a:r>
                        <a:rPr lang="lv-LV" sz="1200" b="0" dirty="0" smtClean="0">
                          <a:solidFill>
                            <a:schemeClr val="tx1"/>
                          </a:solidFill>
                          <a:effectLst/>
                        </a:rPr>
                        <a:t>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677008">
                <a:tc>
                  <a:txBody>
                    <a:bodyPr/>
                    <a:lstStyle/>
                    <a:p>
                      <a:pPr algn="ctr">
                        <a:lnSpc>
                          <a:spcPct val="100000"/>
                        </a:lnSpc>
                        <a:spcBef>
                          <a:spcPts val="1200"/>
                        </a:spcBef>
                        <a:spcAft>
                          <a:spcPts val="0"/>
                        </a:spcAft>
                      </a:pPr>
                      <a:r>
                        <a:rPr lang="lv-LV" sz="1200" b="0" dirty="0" smtClean="0">
                          <a:solidFill>
                            <a:schemeClr val="tx1"/>
                          </a:solidFill>
                          <a:effectLst/>
                        </a:rPr>
                        <a:t>104.98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Bef>
                          <a:spcPts val="1200"/>
                        </a:spcBef>
                        <a:spcAft>
                          <a:spcPts val="0"/>
                        </a:spcAft>
                      </a:pPr>
                      <a:r>
                        <a:rPr lang="lv-LV" sz="1200" b="0" dirty="0" smtClean="0">
                          <a:solidFill>
                            <a:schemeClr val="tx1"/>
                          </a:solidFill>
                          <a:effectLst/>
                        </a:rPr>
                        <a:t>85.</a:t>
                      </a:r>
                      <a:r>
                        <a:rPr lang="en-GB" sz="1200" b="0" dirty="0" smtClean="0">
                          <a:solidFill>
                            <a:schemeClr val="tx1"/>
                          </a:solidFill>
                          <a:effectLst/>
                        </a:rPr>
                        <a:t>0</a:t>
                      </a:r>
                      <a:endParaRPr lang="lv-LV" sz="1200" b="0" dirty="0">
                        <a:solidFill>
                          <a:schemeClr val="tx1"/>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692377740"/>
                  </a:ext>
                </a:extLst>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3069663475"/>
              </p:ext>
            </p:extLst>
          </p:nvPr>
        </p:nvGraphicFramePr>
        <p:xfrm>
          <a:off x="6408714" y="3851846"/>
          <a:ext cx="1843099" cy="2687066"/>
        </p:xfrm>
        <a:graphic>
          <a:graphicData uri="http://schemas.openxmlformats.org/drawingml/2006/table">
            <a:tbl>
              <a:tblPr>
                <a:tableStyleId>{5C22544A-7EE6-4342-B048-85BDC9FD1C3A}</a:tableStyleId>
              </a:tblPr>
              <a:tblGrid>
                <a:gridCol w="906995">
                  <a:extLst>
                    <a:ext uri="{9D8B030D-6E8A-4147-A177-3AD203B41FA5}">
                      <a16:colId xmlns:a16="http://schemas.microsoft.com/office/drawing/2014/main" val="728491769"/>
                    </a:ext>
                  </a:extLst>
                </a:gridCol>
                <a:gridCol w="936104">
                  <a:extLst>
                    <a:ext uri="{9D8B030D-6E8A-4147-A177-3AD203B41FA5}">
                      <a16:colId xmlns:a16="http://schemas.microsoft.com/office/drawing/2014/main" val="3327512916"/>
                    </a:ext>
                  </a:extLst>
                </a:gridCol>
              </a:tblGrid>
              <a:tr h="158982">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19231808"/>
                  </a:ext>
                </a:extLst>
              </a:tr>
              <a:tr h="158982">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a:t>
                      </a:r>
                      <a:r>
                        <a:rPr lang="lv-LV" sz="1200" b="1" spc="-5" dirty="0" smtClean="0">
                          <a:solidFill>
                            <a:schemeClr val="bg1"/>
                          </a:solidFill>
                          <a:effectLst/>
                        </a:rPr>
                        <a:t>3/</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417082">
                <a:tc>
                  <a:txBody>
                    <a:bodyPr/>
                    <a:lstStyle/>
                    <a:p>
                      <a:pPr algn="ctr">
                        <a:lnSpc>
                          <a:spcPct val="115000"/>
                        </a:lnSpc>
                        <a:spcAft>
                          <a:spcPts val="0"/>
                        </a:spcAft>
                      </a:pPr>
                      <a:r>
                        <a:rPr lang="lv-LV" sz="1200" b="0" dirty="0" smtClean="0">
                          <a:solidFill>
                            <a:schemeClr val="tx1"/>
                          </a:solidFill>
                          <a:effectLst/>
                        </a:rPr>
                        <a:t>211</a:t>
                      </a:r>
                      <a:r>
                        <a:rPr lang="en-GB" sz="1200" b="0" dirty="0" smtClean="0">
                          <a:solidFill>
                            <a:schemeClr val="tx1"/>
                          </a:solidFill>
                          <a:effectLst/>
                        </a:rPr>
                        <a:t>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29</a:t>
                      </a:r>
                      <a:r>
                        <a:rPr lang="lv-LV" sz="1200" dirty="0" smtClean="0">
                          <a:effectLst/>
                        </a:rPr>
                        <a:t>.</a:t>
                      </a:r>
                      <a:r>
                        <a:rPr lang="en-GB" sz="1200" dirty="0" smtClean="0">
                          <a:effectLst/>
                        </a:rPr>
                        <a:t>54 </a:t>
                      </a:r>
                      <a:endParaRPr lang="lv-LV" sz="1200" dirty="0" smtClean="0">
                        <a:effectLst/>
                      </a:endParaRPr>
                    </a:p>
                    <a:p>
                      <a:pPr algn="ctr">
                        <a:lnSpc>
                          <a:spcPct val="115000"/>
                        </a:lnSpc>
                        <a:spcAft>
                          <a:spcPts val="1200"/>
                        </a:spcAft>
                      </a:pPr>
                      <a:r>
                        <a:rPr lang="en-GB" sz="900" dirty="0" smtClean="0">
                          <a:effectLst/>
                        </a:rPr>
                        <a:t>(p</a:t>
                      </a:r>
                      <a:r>
                        <a:rPr lang="lv-LV" sz="900" dirty="0" smtClean="0">
                          <a:effectLst/>
                        </a:rPr>
                        <a:t>e</a:t>
                      </a:r>
                      <a:r>
                        <a:rPr lang="en-GB" sz="900" dirty="0" smtClean="0">
                          <a:effectLst/>
                        </a:rPr>
                        <a:t>r 1000 g)</a:t>
                      </a:r>
                      <a:endParaRPr lang="lv-LV"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284604">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63468">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60040">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630936">
                <a:tc>
                  <a:txBody>
                    <a:bodyPr/>
                    <a:lstStyle/>
                    <a:p>
                      <a:pPr algn="ctr">
                        <a:lnSpc>
                          <a:spcPct val="115000"/>
                        </a:lnSpc>
                        <a:spcAft>
                          <a:spcPts val="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fld id="{913210DE-6F0C-4DB6-8DB1-93DA762A9029}" type="datetime1">
              <a:rPr lang="lv-LV" smtClean="0"/>
              <a:t>13.02.2018</a:t>
            </a:fld>
            <a:endParaRPr lang="lv-LV" dirty="0"/>
          </a:p>
        </p:txBody>
      </p:sp>
    </p:spTree>
    <p:extLst>
      <p:ext uri="{BB962C8B-B14F-4D97-AF65-F5344CB8AC3E}">
        <p14:creationId xmlns:p14="http://schemas.microsoft.com/office/powerpoint/2010/main" val="22083449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56896" y="4958054"/>
            <a:ext cx="8074326" cy="1567290"/>
          </a:xfrm>
        </p:spPr>
        <p:txBody>
          <a:bodyPr/>
          <a:lstStyle/>
          <a:p>
            <a:fld id="{3B6FB22F-6ADF-4A49-9032-4B26CAAC2558}" type="datetime1">
              <a:rPr lang="lv-LV" sz="1000" smtClean="0">
                <a:solidFill>
                  <a:schemeClr val="tx1"/>
                </a:solidFill>
              </a:rPr>
              <a:t>13.02.2018</a:t>
            </a:fld>
            <a:endParaRPr lang="lv-LV" sz="1000" dirty="0">
              <a:solidFill>
                <a:schemeClr val="tx1"/>
              </a:solidFill>
            </a:endParaRPr>
          </a:p>
        </p:txBody>
      </p:sp>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26</a:t>
            </a:fld>
            <a:endParaRPr lang="lv-LV">
              <a:solidFill>
                <a:prstClr val="black">
                  <a:tint val="75000"/>
                </a:prst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5744518"/>
              </p:ext>
            </p:extLst>
          </p:nvPr>
        </p:nvGraphicFramePr>
        <p:xfrm>
          <a:off x="484929" y="1418736"/>
          <a:ext cx="5887271" cy="3575304"/>
        </p:xfrm>
        <a:graphic>
          <a:graphicData uri="http://schemas.openxmlformats.org/drawingml/2006/table">
            <a:tbl>
              <a:tblPr firstRow="1" firstCol="1" bandRow="1">
                <a:tableStyleId>{5C22544A-7EE6-4342-B048-85BDC9FD1C3A}</a:tableStyleId>
              </a:tblPr>
              <a:tblGrid>
                <a:gridCol w="3456384">
                  <a:extLst>
                    <a:ext uri="{9D8B030D-6E8A-4147-A177-3AD203B41FA5}">
                      <a16:colId xmlns:a16="http://schemas.microsoft.com/office/drawing/2014/main" val="20000"/>
                    </a:ext>
                  </a:extLst>
                </a:gridCol>
                <a:gridCol w="558679">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tblGrid>
              <a:tr h="381207">
                <a:tc>
                  <a:txBody>
                    <a:bodyPr/>
                    <a:lstStyle/>
                    <a:p>
                      <a:pPr indent="-5080" algn="ctr">
                        <a:lnSpc>
                          <a:spcPct val="115000"/>
                        </a:lnSpc>
                        <a:spcAft>
                          <a:spcPts val="0"/>
                        </a:spcAft>
                      </a:pPr>
                      <a:r>
                        <a:rPr lang="en-GB" sz="1200" dirty="0">
                          <a:effectLst/>
                        </a:rPr>
                        <a:t>Product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2017</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2018</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2019</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a:t>
                      </a:r>
                      <a:r>
                        <a:rPr lang="lv-LV" sz="1200" b="1" dirty="0" smtClean="0">
                          <a:effectLst/>
                        </a:rPr>
                        <a:t>20</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184301">
                <a:tc>
                  <a:txBody>
                    <a:bodyPr/>
                    <a:lstStyle/>
                    <a:p>
                      <a:pPr marL="93663" indent="-4763">
                        <a:lnSpc>
                          <a:spcPct val="115000"/>
                        </a:lnSpc>
                        <a:spcAft>
                          <a:spcPts val="0"/>
                        </a:spcAft>
                      </a:pPr>
                      <a:r>
                        <a:rPr lang="en-GB" sz="1200" b="0" dirty="0">
                          <a:solidFill>
                            <a:schemeClr val="tx1"/>
                          </a:solidFill>
                          <a:effectLst/>
                        </a:rPr>
                        <a:t>Wine,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a:solidFill>
                            <a:srgbClr val="FF0000"/>
                          </a:solidFill>
                          <a:effectLst/>
                        </a:rPr>
                        <a:t>101</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81207">
                <a:tc>
                  <a:txBody>
                    <a:bodyPr/>
                    <a:lstStyle/>
                    <a:p>
                      <a:pPr marL="88900" indent="-4763">
                        <a:lnSpc>
                          <a:spcPct val="115000"/>
                        </a:lnSpc>
                        <a:spcAft>
                          <a:spcPts val="0"/>
                        </a:spcAft>
                      </a:pPr>
                      <a:r>
                        <a:rPr lang="en-GB" sz="1200" b="0" dirty="0">
                          <a:solidFill>
                            <a:schemeClr val="tx1"/>
                          </a:solidFill>
                          <a:effectLst/>
                        </a:rPr>
                        <a:t>Fermented products (not exceeding 6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64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81207">
                <a:tc>
                  <a:txBody>
                    <a:bodyPr/>
                    <a:lstStyle/>
                    <a:p>
                      <a:pPr marL="93663" indent="-4763">
                        <a:lnSpc>
                          <a:spcPct val="115000"/>
                        </a:lnSpc>
                        <a:spcAft>
                          <a:spcPts val="0"/>
                        </a:spcAft>
                      </a:pPr>
                      <a:r>
                        <a:rPr lang="en-GB" sz="1200" b="0" dirty="0">
                          <a:solidFill>
                            <a:schemeClr val="tx1"/>
                          </a:solidFill>
                          <a:effectLst/>
                        </a:rPr>
                        <a:t>Fermented products (exceeding 6 per cent  of  alcohol content),per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a:solidFill>
                            <a:srgbClr val="FF0000"/>
                          </a:solidFill>
                          <a:effectLst/>
                        </a:rPr>
                        <a:t>92</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81207">
                <a:tc>
                  <a:txBody>
                    <a:bodyPr/>
                    <a:lstStyle/>
                    <a:p>
                      <a:pPr marL="88900" indent="0">
                        <a:lnSpc>
                          <a:spcPct val="115000"/>
                        </a:lnSpc>
                        <a:spcAft>
                          <a:spcPts val="0"/>
                        </a:spcAft>
                      </a:pPr>
                      <a:r>
                        <a:rPr lang="en-GB" sz="1200" b="0" dirty="0">
                          <a:solidFill>
                            <a:schemeClr val="tx1"/>
                          </a:solidFill>
                          <a:effectLst/>
                        </a:rPr>
                        <a:t>Intermediate products (not exceeding 15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81207">
                <a:tc>
                  <a:txBody>
                    <a:bodyPr/>
                    <a:lstStyle/>
                    <a:p>
                      <a:pPr marL="88900" indent="0">
                        <a:lnSpc>
                          <a:spcPct val="115000"/>
                        </a:lnSpc>
                        <a:spcAft>
                          <a:spcPts val="0"/>
                        </a:spcAft>
                      </a:pPr>
                      <a:r>
                        <a:rPr lang="en-GB" sz="1200" b="0" dirty="0">
                          <a:solidFill>
                            <a:schemeClr val="tx1"/>
                          </a:solidFill>
                          <a:effectLst/>
                        </a:rPr>
                        <a:t>Intermediate products (from 15 to 22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130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150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168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185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81207">
                <a:tc>
                  <a:txBody>
                    <a:bodyPr/>
                    <a:lstStyle/>
                    <a:p>
                      <a:pPr marL="88900" indent="0">
                        <a:lnSpc>
                          <a:spcPct val="115000"/>
                        </a:lnSpc>
                        <a:spcAft>
                          <a:spcPts val="0"/>
                        </a:spcAft>
                      </a:pPr>
                      <a:r>
                        <a:rPr lang="en-GB" sz="1200" b="0" dirty="0">
                          <a:solidFill>
                            <a:schemeClr val="tx1"/>
                          </a:solidFill>
                          <a:effectLst/>
                        </a:rPr>
                        <a:t>Other alcoholic beverages (ethyl alcohol), per 100 litres of absolute alcohol</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1450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1670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1840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2025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r h="381207">
                <a:tc>
                  <a:txBody>
                    <a:bodyPr/>
                    <a:lstStyle/>
                    <a:p>
                      <a:pPr marL="88900"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4,5</a:t>
                      </a:r>
                      <a:r>
                        <a:rPr lang="en-GB" sz="1200" baseline="30000" dirty="0">
                          <a:solidFill>
                            <a:schemeClr val="tx1"/>
                          </a:solidFill>
                          <a:effectLst/>
                        </a:rPr>
                        <a:t>1</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6.8</a:t>
                      </a:r>
                      <a:r>
                        <a:rPr lang="en-GB" sz="1200" b="1" baseline="30000" dirty="0" smtClean="0">
                          <a:solidFill>
                            <a:srgbClr val="FF0000"/>
                          </a:solidFill>
                          <a:effectLst/>
                        </a:rPr>
                        <a:t>3</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7.4</a:t>
                      </a:r>
                      <a:r>
                        <a:rPr lang="en-GB" sz="1200" b="1" baseline="30000" dirty="0" smtClean="0">
                          <a:solidFill>
                            <a:srgbClr val="FF0000"/>
                          </a:solidFill>
                          <a:effectLst/>
                        </a:rPr>
                        <a:t>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8.1</a:t>
                      </a:r>
                      <a:r>
                        <a:rPr lang="lv-LV" sz="1200" b="1" baseline="30000"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7"/>
                  </a:ext>
                </a:extLst>
              </a:tr>
              <a:tr h="381207">
                <a:tc>
                  <a:txBody>
                    <a:bodyPr/>
                    <a:lstStyle/>
                    <a:p>
                      <a:pPr marL="93663"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2,25</a:t>
                      </a:r>
                      <a:r>
                        <a:rPr lang="en-GB" sz="1200" baseline="30000" dirty="0">
                          <a:solidFill>
                            <a:schemeClr val="tx1"/>
                          </a:solidFill>
                          <a:effectLst/>
                        </a:rPr>
                        <a:t>2</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3.4</a:t>
                      </a:r>
                      <a:r>
                        <a:rPr lang="en-GB" sz="1200" b="1" baseline="30000" dirty="0" smtClean="0">
                          <a:solidFill>
                            <a:srgbClr val="FF0000"/>
                          </a:solidFill>
                          <a:effectLst/>
                        </a:rPr>
                        <a:t>4</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3.7</a:t>
                      </a:r>
                      <a:r>
                        <a:rPr lang="en-GB" sz="1200" b="1" baseline="30000" dirty="0" smtClean="0">
                          <a:solidFill>
                            <a:srgbClr val="FF0000"/>
                          </a:solidFill>
                          <a:effectLst/>
                        </a:rPr>
                        <a:t>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4.05</a:t>
                      </a:r>
                      <a:r>
                        <a:rPr lang="lv-LV" sz="1200" b="1" baseline="30000" dirty="0" smtClean="0">
                          <a:solidFill>
                            <a:srgbClr val="FF0000"/>
                          </a:solidFill>
                          <a:effectLst/>
                        </a:rPr>
                        <a:t>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8"/>
                  </a:ext>
                </a:extLst>
              </a:tr>
            </a:tbl>
          </a:graphicData>
        </a:graphic>
      </p:graphicFrame>
      <p:sp>
        <p:nvSpPr>
          <p:cNvPr id="5" name="Title 4"/>
          <p:cNvSpPr>
            <a:spLocks noGrp="1"/>
          </p:cNvSpPr>
          <p:nvPr>
            <p:ph type="title"/>
          </p:nvPr>
        </p:nvSpPr>
        <p:spPr>
          <a:xfrm>
            <a:off x="467544" y="476672"/>
            <a:ext cx="6552728" cy="504056"/>
          </a:xfrm>
          <a:solidFill>
            <a:schemeClr val="bg1"/>
          </a:solidFill>
        </p:spPr>
        <p:txBody>
          <a:bodyPr>
            <a:noAutofit/>
          </a:bodyPr>
          <a:lstStyle/>
          <a:p>
            <a:r>
              <a:rPr lang="en-GB" sz="2800" dirty="0" smtClean="0"/>
              <a:t>Excise Duty on Alcoholic Beverages</a:t>
            </a:r>
            <a:endParaRPr lang="en-GB" sz="2800" dirty="0"/>
          </a:p>
        </p:txBody>
      </p:sp>
      <p:graphicFrame>
        <p:nvGraphicFramePr>
          <p:cNvPr id="9" name="Content Placeholder 7"/>
          <p:cNvGraphicFramePr>
            <a:graphicFrameLocks/>
          </p:cNvGraphicFramePr>
          <p:nvPr>
            <p:extLst>
              <p:ext uri="{D42A27DB-BD31-4B8C-83A1-F6EECF244321}">
                <p14:modId xmlns:p14="http://schemas.microsoft.com/office/powerpoint/2010/main" val="1794115508"/>
              </p:ext>
            </p:extLst>
          </p:nvPr>
        </p:nvGraphicFramePr>
        <p:xfrm>
          <a:off x="6553200" y="1229736"/>
          <a:ext cx="2430887" cy="3764303"/>
        </p:xfrm>
        <a:graphic>
          <a:graphicData uri="http://schemas.openxmlformats.org/drawingml/2006/table">
            <a:tbl>
              <a:tblPr firstRow="1" firstCol="1" bandRow="1">
                <a:tableStyleId>{5C22544A-7EE6-4342-B048-85BDC9FD1C3A}</a:tableStyleId>
              </a:tblPr>
              <a:tblGrid>
                <a:gridCol w="558679">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76064">
                  <a:extLst>
                    <a:ext uri="{9D8B030D-6E8A-4147-A177-3AD203B41FA5}">
                      <a16:colId xmlns:a16="http://schemas.microsoft.com/office/drawing/2014/main" val="20004"/>
                    </a:ext>
                  </a:extLst>
                </a:gridCol>
              </a:tblGrid>
              <a:tr h="214580">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Estonia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4154235627"/>
                  </a:ext>
                </a:extLst>
              </a:tr>
              <a:tr h="429160">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a:t>
                      </a:r>
                      <a:r>
                        <a:rPr lang="lv-LV" sz="1200" b="1" dirty="0" smtClean="0">
                          <a:effectLst/>
                        </a:rPr>
                        <a:t>2/</a:t>
                      </a:r>
                    </a:p>
                    <a:p>
                      <a:pPr algn="ctr">
                        <a:lnSpc>
                          <a:spcPct val="115000"/>
                        </a:lnSpc>
                        <a:spcAft>
                          <a:spcPts val="0"/>
                        </a:spcAft>
                      </a:pPr>
                      <a:r>
                        <a:rPr lang="en-GB" sz="1200" b="1" dirty="0" smtClean="0">
                          <a:effectLst/>
                        </a:rPr>
                        <a:t>201</a:t>
                      </a:r>
                      <a:r>
                        <a:rPr lang="lv-LV" sz="1200" b="1" dirty="0" smtClean="0">
                          <a:effectLst/>
                        </a:rPr>
                        <a:t>6</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10000"/>
                  </a:ext>
                </a:extLst>
              </a:tr>
              <a:tr h="205089">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88943">
                <a:tc>
                  <a:txBody>
                    <a:bodyPr/>
                    <a:lstStyle/>
                    <a:p>
                      <a:pPr algn="ctr">
                        <a:lnSpc>
                          <a:spcPct val="106000"/>
                        </a:lnSpc>
                        <a:spcAft>
                          <a:spcPts val="0"/>
                        </a:spcAft>
                      </a:pPr>
                      <a:r>
                        <a:rPr lang="lv-LV" sz="1200" b="0" dirty="0" smtClean="0">
                          <a:solidFill>
                            <a:schemeClr val="tx1"/>
                          </a:solidFill>
                          <a:effectLst/>
                        </a:rPr>
                        <a:t>48.55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latin typeface="+mn-lt"/>
                          <a:ea typeface="+mn-ea"/>
                          <a:cs typeface="+mn-cs"/>
                        </a:rPr>
                        <a:t>77.44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rPr>
                        <a:t>30.96</a:t>
                      </a:r>
                      <a:r>
                        <a:rPr lang="lv-LV" sz="1200" baseline="30000" dirty="0" smtClean="0">
                          <a:solidFill>
                            <a:schemeClr val="tx1"/>
                          </a:solidFill>
                          <a:effectLst/>
                        </a:rPr>
                        <a:t> </a:t>
                      </a:r>
                      <a:r>
                        <a:rPr lang="lv-LV" sz="1200" dirty="0" smtClean="0">
                          <a:solidFill>
                            <a:schemeClr val="tx1"/>
                          </a:solidFill>
                          <a:effectLst/>
                        </a:rPr>
                        <a:t> </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dirty="0" smtClean="0">
                          <a:solidFill>
                            <a:schemeClr val="tx1"/>
                          </a:solidFill>
                          <a:effectLst/>
                        </a:rPr>
                        <a:t>65.46</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418368">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440816">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96.65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185.82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448645">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136.37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264.52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440816">
                <a:tc>
                  <a:txBody>
                    <a:bodyPr/>
                    <a:lstStyle/>
                    <a:p>
                      <a:pPr algn="ctr">
                        <a:lnSpc>
                          <a:spcPct val="106000"/>
                        </a:lnSpc>
                        <a:spcAft>
                          <a:spcPts val="0"/>
                        </a:spcAft>
                      </a:pPr>
                      <a:r>
                        <a:rPr lang="lv-LV" sz="1200" b="0" dirty="0" smtClean="0">
                          <a:solidFill>
                            <a:schemeClr val="tx1"/>
                          </a:solidFill>
                          <a:effectLst/>
                        </a:rPr>
                        <a:t>2172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a:solidFill>
                            <a:schemeClr val="tx1"/>
                          </a:solidFill>
                          <a:effectLst/>
                        </a:rPr>
                        <a:t>2389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1352.69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1665.04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388943">
                <a:tc>
                  <a:txBody>
                    <a:bodyPr/>
                    <a:lstStyle/>
                    <a:p>
                      <a:pPr algn="ctr">
                        <a:lnSpc>
                          <a:spcPct val="106000"/>
                        </a:lnSpc>
                        <a:spcAft>
                          <a:spcPts val="0"/>
                        </a:spcAft>
                      </a:pPr>
                      <a:r>
                        <a:rPr lang="lv-LV" sz="1200" b="0" dirty="0" smtClean="0">
                          <a:solidFill>
                            <a:schemeClr val="tx1"/>
                          </a:solidFill>
                          <a:effectLst/>
                        </a:rPr>
                        <a:t>8.30</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15.52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r h="388943">
                <a:tc>
                  <a:txBody>
                    <a:bodyPr/>
                    <a:lstStyle/>
                    <a:p>
                      <a:pPr algn="ctr">
                        <a:lnSpc>
                          <a:spcPct val="106000"/>
                        </a:lnSpc>
                        <a:spcAft>
                          <a:spcPts val="0"/>
                        </a:spcAft>
                      </a:pPr>
                      <a:r>
                        <a:rPr lang="lv-LV" sz="1200" b="0" dirty="0" smtClean="0">
                          <a:solidFill>
                            <a:schemeClr val="tx1"/>
                          </a:solidFill>
                          <a:effectLst/>
                        </a:rPr>
                        <a:t>4.15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583375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27</a:t>
            </a:fld>
            <a:endParaRPr lang="lv-LV">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3972070"/>
              </p:ext>
            </p:extLst>
          </p:nvPr>
        </p:nvGraphicFramePr>
        <p:xfrm>
          <a:off x="524847" y="1787979"/>
          <a:ext cx="5919361" cy="2393430"/>
        </p:xfrm>
        <a:graphic>
          <a:graphicData uri="http://schemas.openxmlformats.org/drawingml/2006/table">
            <a:tbl>
              <a:tblPr>
                <a:tableStyleId>{5C22544A-7EE6-4342-B048-85BDC9FD1C3A}</a:tableStyleId>
              </a:tblPr>
              <a:tblGrid>
                <a:gridCol w="3327073">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864096">
                  <a:extLst>
                    <a:ext uri="{9D8B030D-6E8A-4147-A177-3AD203B41FA5}">
                      <a16:colId xmlns:a16="http://schemas.microsoft.com/office/drawing/2014/main" val="20003"/>
                    </a:ext>
                  </a:extLst>
                </a:gridCol>
              </a:tblGrid>
              <a:tr h="265240">
                <a:tc>
                  <a:txBody>
                    <a:bodyPr/>
                    <a:lstStyle/>
                    <a:p>
                      <a:pPr algn="ctr">
                        <a:spcAft>
                          <a:spcPts val="0"/>
                        </a:spcAft>
                      </a:pPr>
                      <a:r>
                        <a:rPr lang="en-GB" sz="1200" b="1" dirty="0" smtClean="0">
                          <a:solidFill>
                            <a:schemeClr val="bg1"/>
                          </a:solidFill>
                          <a:effectLst/>
                        </a:rPr>
                        <a:t>Product</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2018</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2020</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extLst>
                  <a:ext uri="{0D108BD9-81ED-4DB2-BD59-A6C34878D82A}">
                    <a16:rowId xmlns:a16="http://schemas.microsoft.com/office/drawing/2014/main" val="10000"/>
                  </a:ext>
                </a:extLst>
              </a:tr>
              <a:tr h="317810">
                <a:tc>
                  <a:txBody>
                    <a:bodyPr/>
                    <a:lstStyle/>
                    <a:p>
                      <a:pPr>
                        <a:spcAft>
                          <a:spcPts val="0"/>
                        </a:spcAft>
                      </a:pPr>
                      <a:r>
                        <a:rPr lang="en-GB" sz="1200" dirty="0">
                          <a:effectLst/>
                        </a:rPr>
                        <a:t>Unleaded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436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47</a:t>
                      </a:r>
                      <a:r>
                        <a:rPr lang="lv-LV" sz="1200" b="1" dirty="0" smtClean="0">
                          <a:solidFill>
                            <a:srgbClr val="FF0000"/>
                          </a:solidFill>
                          <a:effectLst/>
                        </a:rPr>
                        <a:t>6</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509</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1"/>
                  </a:ext>
                </a:extLst>
              </a:tr>
              <a:tr h="362501">
                <a:tc>
                  <a:txBody>
                    <a:bodyPr/>
                    <a:lstStyle/>
                    <a:p>
                      <a:pPr>
                        <a:spcAft>
                          <a:spcPts val="0"/>
                        </a:spcAft>
                      </a:pPr>
                      <a:r>
                        <a:rPr lang="en-GB" sz="1200" dirty="0">
                          <a:effectLst/>
                        </a:rPr>
                        <a:t>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smtClean="0">
                          <a:effectLst/>
                        </a:rPr>
                        <a:t>455</a:t>
                      </a:r>
                      <a:r>
                        <a:rPr lang="lv-LV" sz="1200" dirty="0" smtClean="0">
                          <a:effectLst/>
                        </a:rPr>
                        <a:t>.</a:t>
                      </a:r>
                      <a:r>
                        <a:rPr lang="en-GB" sz="1200" dirty="0" smtClean="0">
                          <a:effectLst/>
                        </a:rPr>
                        <a:t>32</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5</a:t>
                      </a:r>
                      <a:r>
                        <a:rPr lang="lv-LV" sz="1200" b="1" dirty="0" smtClean="0">
                          <a:solidFill>
                            <a:srgbClr val="FF0000"/>
                          </a:solidFill>
                          <a:effectLst/>
                        </a:rPr>
                        <a:t>9</a:t>
                      </a:r>
                      <a:r>
                        <a:rPr lang="en-GB" sz="1200" b="1" dirty="0" smtClean="0">
                          <a:solidFill>
                            <a:srgbClr val="FF0000"/>
                          </a:solidFill>
                          <a:effectLst/>
                        </a:rPr>
                        <a:t>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a:solidFill>
                            <a:srgbClr val="FF0000"/>
                          </a:solidFill>
                          <a:effectLst/>
                        </a:rPr>
                        <a:t>594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2"/>
                  </a:ext>
                </a:extLst>
              </a:tr>
              <a:tr h="320817">
                <a:tc>
                  <a:txBody>
                    <a:bodyPr/>
                    <a:lstStyle/>
                    <a:p>
                      <a:pPr>
                        <a:spcAft>
                          <a:spcPts val="0"/>
                        </a:spcAft>
                      </a:pPr>
                      <a:r>
                        <a:rPr lang="en-GB" sz="1200" dirty="0">
                          <a:effectLst/>
                        </a:rPr>
                        <a:t>Diesel fuel (gas oil),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414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3"/>
                  </a:ext>
                </a:extLst>
              </a:tr>
              <a:tr h="334592">
                <a:tc>
                  <a:txBody>
                    <a:bodyPr/>
                    <a:lstStyle/>
                    <a:p>
                      <a:pPr>
                        <a:lnSpc>
                          <a:spcPct val="115000"/>
                        </a:lnSpc>
                        <a:spcAft>
                          <a:spcPts val="0"/>
                        </a:spcAft>
                      </a:pPr>
                      <a:r>
                        <a:rPr lang="en-GB" sz="1200" dirty="0">
                          <a:effectLst/>
                        </a:rPr>
                        <a:t>Kerosene, per 1000 litres </a:t>
                      </a:r>
                      <a:endParaRPr lang="lv-LV" sz="1200" dirty="0">
                        <a:solidFill>
                          <a:srgbClr val="083064"/>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4</a:t>
                      </a:r>
                      <a:r>
                        <a:rPr lang="lv-LV" sz="1200" b="1" dirty="0" smtClean="0">
                          <a:solidFill>
                            <a:srgbClr val="FF0000"/>
                          </a:solidFill>
                          <a:effectLst/>
                        </a:rPr>
                        <a:t>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4"/>
                  </a:ext>
                </a:extLst>
              </a:tr>
              <a:tr h="306550">
                <a:tc>
                  <a:txBody>
                    <a:bodyPr/>
                    <a:lstStyle/>
                    <a:p>
                      <a:pPr>
                        <a:spcAft>
                          <a:spcPts val="0"/>
                        </a:spcAft>
                      </a:pPr>
                      <a:r>
                        <a:rPr lang="en-GB" sz="1200" dirty="0">
                          <a:effectLst/>
                        </a:rPr>
                        <a:t>Liquefied petroleum gas (LPG), per 1000 kg</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206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44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85</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5"/>
                  </a:ext>
                </a:extLst>
              </a:tr>
              <a:tr h="385400">
                <a:tc>
                  <a:txBody>
                    <a:bodyPr/>
                    <a:lstStyle/>
                    <a:p>
                      <a:pPr>
                        <a:spcAft>
                          <a:spcPts val="0"/>
                        </a:spcAft>
                      </a:pPr>
                      <a:r>
                        <a:rPr lang="en-GB" sz="1200" dirty="0">
                          <a:effectLst/>
                        </a:rPr>
                        <a:t>Diesel fuel (gas oil) used for agricultural works,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50</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Bef>
                          <a:spcPts val="1200"/>
                        </a:spcBef>
                        <a:spcAft>
                          <a:spcPts val="0"/>
                        </a:spcAft>
                      </a:pPr>
                      <a:r>
                        <a:rPr lang="lv-LV" sz="1200" b="1" dirty="0" smtClean="0">
                          <a:solidFill>
                            <a:srgbClr val="FF0000"/>
                          </a:solidFill>
                          <a:effectLst/>
                        </a:rPr>
                        <a:t>55.8*</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Bef>
                          <a:spcPts val="1200"/>
                        </a:spcBef>
                        <a:spcAft>
                          <a:spcPts val="0"/>
                        </a:spcAft>
                      </a:pPr>
                      <a:r>
                        <a:rPr lang="lv-LV" sz="1200" b="1" dirty="0" smtClean="0">
                          <a:solidFill>
                            <a:srgbClr val="FF0000"/>
                          </a:solidFill>
                          <a:effectLst/>
                        </a:rPr>
                        <a:t>62.1*</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0006"/>
                  </a:ext>
                </a:extLst>
              </a:tr>
            </a:tbl>
          </a:graphicData>
        </a:graphic>
      </p:graphicFrame>
      <p:sp>
        <p:nvSpPr>
          <p:cNvPr id="5" name="Title 4"/>
          <p:cNvSpPr>
            <a:spLocks noGrp="1"/>
          </p:cNvSpPr>
          <p:nvPr>
            <p:ph type="title"/>
          </p:nvPr>
        </p:nvSpPr>
        <p:spPr>
          <a:xfrm>
            <a:off x="500862" y="481752"/>
            <a:ext cx="5439290" cy="498976"/>
          </a:xfrm>
          <a:solidFill>
            <a:schemeClr val="bg1"/>
          </a:solidFill>
        </p:spPr>
        <p:txBody>
          <a:bodyPr>
            <a:noAutofit/>
          </a:bodyPr>
          <a:lstStyle/>
          <a:p>
            <a:r>
              <a:rPr lang="en-GB" sz="2800" dirty="0" smtClean="0"/>
              <a:t>Excise Duty on Mineral Oils</a:t>
            </a:r>
            <a:endParaRPr lang="en-GB" sz="2800" dirty="0"/>
          </a:p>
        </p:txBody>
      </p:sp>
      <p:sp>
        <p:nvSpPr>
          <p:cNvPr id="7" name="Rectangle 1"/>
          <p:cNvSpPr>
            <a:spLocks noChangeArrowheads="1"/>
          </p:cNvSpPr>
          <p:nvPr/>
        </p:nvSpPr>
        <p:spPr bwMode="auto">
          <a:xfrm>
            <a:off x="-3990570" y="890201"/>
            <a:ext cx="13134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lv-LV" sz="1350"/>
          </a:p>
        </p:txBody>
      </p:sp>
      <p:sp>
        <p:nvSpPr>
          <p:cNvPr id="4" name="TextBox 3"/>
          <p:cNvSpPr txBox="1"/>
          <p:nvPr/>
        </p:nvSpPr>
        <p:spPr>
          <a:xfrm>
            <a:off x="524847" y="4221088"/>
            <a:ext cx="864339" cy="230832"/>
          </a:xfrm>
          <a:prstGeom prst="rect">
            <a:avLst/>
          </a:prstGeom>
          <a:noFill/>
        </p:spPr>
        <p:txBody>
          <a:bodyPr wrap="none" rtlCol="0">
            <a:spAutoFit/>
          </a:bodyPr>
          <a:lstStyle/>
          <a:p>
            <a:r>
              <a:rPr lang="en-GB" sz="900" dirty="0"/>
              <a:t>* From 1 July</a:t>
            </a:r>
          </a:p>
        </p:txBody>
      </p:sp>
      <p:sp>
        <p:nvSpPr>
          <p:cNvPr id="9" name="Rectangle 1"/>
          <p:cNvSpPr>
            <a:spLocks noChangeArrowheads="1"/>
          </p:cNvSpPr>
          <p:nvPr/>
        </p:nvSpPr>
        <p:spPr bwMode="auto">
          <a:xfrm>
            <a:off x="6514728" y="4336504"/>
            <a:ext cx="2017712"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lv-LV" altLang="lv-LV" sz="900" dirty="0" smtClean="0">
                <a:solidFill>
                  <a:srgbClr val="000000"/>
                </a:solidFill>
                <a:latin typeface="Arial" panose="020B0604020202020204" pitchFamily="34" charset="0"/>
                <a:ea typeface="Franklin Gothic Book" panose="020B0503020102020204" pitchFamily="34" charset="0"/>
              </a:rPr>
              <a:t>*</a:t>
            </a:r>
            <a:r>
              <a:rPr lang="en-US" sz="900" dirty="0"/>
              <a:t> </a:t>
            </a:r>
            <a:r>
              <a:rPr lang="en-GB" sz="900" dirty="0" smtClean="0"/>
              <a:t>The excise duty for </a:t>
            </a:r>
            <a:r>
              <a:rPr lang="en-US" sz="900" dirty="0" smtClean="0"/>
              <a:t>LPG </a:t>
            </a:r>
            <a:r>
              <a:rPr lang="en-US" sz="900" dirty="0"/>
              <a:t>in Estonia came into force on 01.07.2017</a:t>
            </a:r>
            <a:r>
              <a:rPr lang="lv-LV" altLang="lv-LV" sz="900" dirty="0" smtClean="0">
                <a:solidFill>
                  <a:srgbClr val="000000"/>
                </a:solidFill>
                <a:latin typeface="Arial" panose="020B0604020202020204" pitchFamily="34" charset="0"/>
                <a:ea typeface="Franklin Gothic Book" panose="020B0503020102020204" pitchFamily="34" charset="0"/>
              </a:rPr>
              <a:t>.</a:t>
            </a:r>
            <a:endParaRPr lang="lv-LV" altLang="lv-LV" sz="1350" dirty="0">
              <a:latin typeface="Arial" panose="020B0604020202020204" pitchFamily="34" charset="0"/>
            </a:endParaRPr>
          </a:p>
        </p:txBody>
      </p:sp>
      <p:graphicFrame>
        <p:nvGraphicFramePr>
          <p:cNvPr id="10" name="Content Placeholder 5"/>
          <p:cNvGraphicFramePr>
            <a:graphicFrameLocks/>
          </p:cNvGraphicFramePr>
          <p:nvPr>
            <p:extLst>
              <p:ext uri="{D42A27DB-BD31-4B8C-83A1-F6EECF244321}">
                <p14:modId xmlns:p14="http://schemas.microsoft.com/office/powerpoint/2010/main" val="2742804990"/>
              </p:ext>
            </p:extLst>
          </p:nvPr>
        </p:nvGraphicFramePr>
        <p:xfrm>
          <a:off x="6660232" y="1522739"/>
          <a:ext cx="1728192" cy="2658670"/>
        </p:xfrm>
        <a:graphic>
          <a:graphicData uri="http://schemas.openxmlformats.org/drawingml/2006/table">
            <a:tbl>
              <a:tblPr>
                <a:tableStyleId>{5C22544A-7EE6-4342-B048-85BDC9FD1C3A}</a:tableStyleId>
              </a:tblPr>
              <a:tblGrid>
                <a:gridCol w="864096">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tblGrid>
              <a:tr h="265240">
                <a:tc>
                  <a:txBody>
                    <a:bodyPr/>
                    <a:lstStyle/>
                    <a:p>
                      <a:pPr algn="ctr">
                        <a:spcAft>
                          <a:spcPts val="0"/>
                        </a:spcAft>
                      </a:pPr>
                      <a:r>
                        <a:rPr lang="lv-LV" sz="1200" b="1" dirty="0" err="1" smtClean="0">
                          <a:solidFill>
                            <a:schemeClr val="tx1"/>
                          </a:solidFill>
                          <a:effectLst/>
                          <a:latin typeface="+mn-lt"/>
                          <a:ea typeface="Times New Roman" panose="02020603050405020304" pitchFamily="18" charset="0"/>
                        </a:rPr>
                        <a:t>Estonia</a:t>
                      </a:r>
                      <a:endParaRPr lang="lv-LV" sz="1200" b="1" dirty="0">
                        <a:solidFill>
                          <a:schemeClr val="tx1"/>
                        </a:solidFill>
                        <a:effectLst/>
                        <a:latin typeface="+mn-lt"/>
                        <a:ea typeface="Times New Roman" panose="02020603050405020304" pitchFamily="18" charset="0"/>
                      </a:endParaRPr>
                    </a:p>
                  </a:txBody>
                  <a:tcPr marL="19050" marR="1905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tc>
                  <a:txBody>
                    <a:bodyPr/>
                    <a:lstStyle/>
                    <a:p>
                      <a:pPr algn="ctr">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3717089659"/>
                  </a:ext>
                </a:extLst>
              </a:tr>
              <a:tr h="265240">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2/</a:t>
                      </a:r>
                    </a:p>
                    <a:p>
                      <a:pPr algn="ctr">
                        <a:spcAft>
                          <a:spcPts val="0"/>
                        </a:spcAft>
                      </a:pPr>
                      <a:r>
                        <a:rPr lang="en-GB" sz="1200" b="1" dirty="0" smtClean="0">
                          <a:solidFill>
                            <a:schemeClr val="bg1"/>
                          </a:solidFill>
                          <a:effectLst/>
                        </a:rPr>
                        <a:t>2017</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extLst>
                  <a:ext uri="{0D108BD9-81ED-4DB2-BD59-A6C34878D82A}">
                    <a16:rowId xmlns:a16="http://schemas.microsoft.com/office/drawing/2014/main" val="10000"/>
                  </a:ext>
                </a:extLst>
              </a:tr>
              <a:tr h="317810">
                <a:tc>
                  <a:txBody>
                    <a:bodyPr/>
                    <a:lstStyle/>
                    <a:p>
                      <a:pPr algn="ctr">
                        <a:lnSpc>
                          <a:spcPct val="115000"/>
                        </a:lnSpc>
                        <a:spcAft>
                          <a:spcPts val="1000"/>
                        </a:spcAft>
                      </a:pPr>
                      <a:r>
                        <a:rPr lang="lv-LV" sz="1200" dirty="0">
                          <a:effectLst/>
                          <a:latin typeface="+mn-lt"/>
                        </a:rPr>
                        <a:t>512</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434.43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62501">
                <a:tc>
                  <a:txBody>
                    <a:bodyPr/>
                    <a:lstStyle/>
                    <a:p>
                      <a:pPr algn="ctr">
                        <a:spcAft>
                          <a:spcPts val="0"/>
                        </a:spcAft>
                      </a:pPr>
                      <a:r>
                        <a:rPr lang="lv-LV" sz="1200" dirty="0" smtClean="0">
                          <a:solidFill>
                            <a:srgbClr val="083064"/>
                          </a:solidFill>
                          <a:effectLst/>
                          <a:latin typeface="+mn-lt"/>
                          <a:ea typeface="Times New Roman" panose="02020603050405020304" pitchFamily="18" charset="0"/>
                        </a:rPr>
                        <a:t>512</a:t>
                      </a:r>
                      <a:endParaRPr lang="lv-LV" sz="1200" dirty="0">
                        <a:solidFill>
                          <a:srgbClr val="083064"/>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v-LV" sz="1200" b="0" dirty="0" smtClean="0">
                          <a:solidFill>
                            <a:schemeClr val="tx1"/>
                          </a:solidFill>
                          <a:effectLst/>
                          <a:latin typeface="+mn-lt"/>
                          <a:ea typeface="Times New Roman" panose="02020603050405020304" pitchFamily="18" charset="0"/>
                        </a:rPr>
                        <a:t>579.24</a:t>
                      </a:r>
                      <a:endParaRPr lang="lv-LV" sz="1200" b="0"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320817">
                <a:tc>
                  <a:txBody>
                    <a:bodyPr/>
                    <a:lstStyle/>
                    <a:p>
                      <a:pPr algn="ctr">
                        <a:lnSpc>
                          <a:spcPct val="115000"/>
                        </a:lnSpc>
                        <a:spcAft>
                          <a:spcPts val="1000"/>
                        </a:spcAft>
                      </a:pPr>
                      <a:r>
                        <a:rPr lang="lv-LV" sz="1200" dirty="0">
                          <a:effectLst/>
                          <a:latin typeface="+mn-lt"/>
                        </a:rPr>
                        <a:t>493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334592">
                <a:tc>
                  <a:txBody>
                    <a:bodyPr/>
                    <a:lstStyle/>
                    <a:p>
                      <a:pPr algn="ctr">
                        <a:lnSpc>
                          <a:spcPct val="115000"/>
                        </a:lnSpc>
                        <a:spcAft>
                          <a:spcPts val="1000"/>
                        </a:spcAft>
                      </a:pPr>
                      <a:r>
                        <a:rPr lang="lv-LV" sz="1200" dirty="0" smtClean="0">
                          <a:effectLst/>
                          <a:latin typeface="+mn-lt"/>
                        </a:rPr>
                        <a:t>330.10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30655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smtClean="0">
                          <a:effectLst/>
                          <a:latin typeface="+mn-lt"/>
                          <a:ea typeface="Calibri" panose="020F0502020204030204" pitchFamily="34" charset="0"/>
                          <a:cs typeface="Times New Roman" panose="02020603050405020304" pitchFamily="18" charset="0"/>
                        </a:rPr>
                        <a:t>304.10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38540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133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21</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bl>
          </a:graphicData>
        </a:graphic>
      </p:graphicFrame>
      <p:sp>
        <p:nvSpPr>
          <p:cNvPr id="2" name="Date Placeholder 1"/>
          <p:cNvSpPr>
            <a:spLocks noGrp="1"/>
          </p:cNvSpPr>
          <p:nvPr>
            <p:ph type="dt" sz="half" idx="10"/>
          </p:nvPr>
        </p:nvSpPr>
        <p:spPr/>
        <p:txBody>
          <a:bodyPr/>
          <a:lstStyle/>
          <a:p>
            <a:fld id="{F4296A6C-5D01-4097-B4CC-AE05B2C76417}" type="datetime1">
              <a:rPr lang="lv-LV" smtClean="0"/>
              <a:t>13.02.2018</a:t>
            </a:fld>
            <a:endParaRPr lang="lv-LV" dirty="0"/>
          </a:p>
        </p:txBody>
      </p:sp>
    </p:spTree>
    <p:extLst>
      <p:ext uri="{BB962C8B-B14F-4D97-AF65-F5344CB8AC3E}">
        <p14:creationId xmlns:p14="http://schemas.microsoft.com/office/powerpoint/2010/main" val="5286317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72689-4B70-4E16-8AC2-A7AE7938D823}"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28</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5833602"/>
              </p:ext>
            </p:extLst>
          </p:nvPr>
        </p:nvGraphicFramePr>
        <p:xfrm>
          <a:off x="872698" y="1912132"/>
          <a:ext cx="7587734" cy="4121539"/>
        </p:xfrm>
        <a:graphic>
          <a:graphicData uri="http://schemas.openxmlformats.org/drawingml/2006/table">
            <a:tbl>
              <a:tblPr firstRow="1" bandRow="1">
                <a:tableStyleId>{5C22544A-7EE6-4342-B048-85BDC9FD1C3A}</a:tableStyleId>
              </a:tblPr>
              <a:tblGrid>
                <a:gridCol w="3454577">
                  <a:extLst>
                    <a:ext uri="{9D8B030D-6E8A-4147-A177-3AD203B41FA5}">
                      <a16:colId xmlns:a16="http://schemas.microsoft.com/office/drawing/2014/main" val="3189184333"/>
                    </a:ext>
                  </a:extLst>
                </a:gridCol>
                <a:gridCol w="2188941">
                  <a:extLst>
                    <a:ext uri="{9D8B030D-6E8A-4147-A177-3AD203B41FA5}">
                      <a16:colId xmlns:a16="http://schemas.microsoft.com/office/drawing/2014/main" val="2472190377"/>
                    </a:ext>
                  </a:extLst>
                </a:gridCol>
                <a:gridCol w="1944216">
                  <a:extLst>
                    <a:ext uri="{9D8B030D-6E8A-4147-A177-3AD203B41FA5}">
                      <a16:colId xmlns:a16="http://schemas.microsoft.com/office/drawing/2014/main" val="750231500"/>
                    </a:ext>
                  </a:extLst>
                </a:gridCol>
              </a:tblGrid>
              <a:tr h="352213">
                <a:tc>
                  <a:txBody>
                    <a:bodyPr/>
                    <a:lstStyle/>
                    <a:p>
                      <a:pPr algn="ctr" fontAlgn="ctr"/>
                      <a:r>
                        <a:rPr lang="en-US" sz="1200" u="none" strike="noStrike" dirty="0" smtClean="0">
                          <a:effectLst/>
                        </a:rPr>
                        <a:t>Eligible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dirty="0" smtClean="0">
                          <a:effectLst/>
                        </a:rPr>
                        <a:t>Current limitation of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noProof="0" dirty="0" smtClean="0">
                          <a:effectLst/>
                        </a:rPr>
                        <a:t>Limitation of expenses</a:t>
                      </a:r>
                      <a:r>
                        <a:rPr lang="en-US" sz="1200" u="none" strike="noStrike" baseline="0" noProof="0" dirty="0" smtClean="0">
                          <a:effectLst/>
                        </a:rPr>
                        <a:t> as of 1 January </a:t>
                      </a:r>
                      <a:r>
                        <a:rPr lang="en-US" sz="1200" u="none" strike="noStrike" dirty="0" smtClean="0">
                          <a:effectLst/>
                        </a:rPr>
                        <a:t>2018</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994153087"/>
                  </a:ext>
                </a:extLst>
              </a:tr>
              <a:tr h="352213">
                <a:tc>
                  <a:txBody>
                    <a:bodyPr/>
                    <a:lstStyle/>
                    <a:p>
                      <a:pPr marL="88900" indent="0" algn="l" fontAlgn="ctr"/>
                      <a:r>
                        <a:rPr lang="lv-LV" sz="1200" u="none" strike="noStrike" dirty="0" smtClean="0">
                          <a:effectLst/>
                        </a:rPr>
                        <a:t>S</a:t>
                      </a:r>
                      <a:r>
                        <a:rPr lang="en-US" sz="1200" u="none" strike="noStrike" dirty="0" err="1" smtClean="0">
                          <a:effectLst/>
                        </a:rPr>
                        <a:t>ocial</a:t>
                      </a:r>
                      <a:r>
                        <a:rPr lang="en-US" sz="1200" u="none" strike="noStrike" dirty="0" smtClean="0">
                          <a:effectLst/>
                        </a:rPr>
                        <a:t> </a:t>
                      </a:r>
                      <a:r>
                        <a:rPr lang="lv-LV" sz="1200" u="none" strike="noStrike" dirty="0" err="1" smtClean="0">
                          <a:effectLst/>
                        </a:rPr>
                        <a:t>security</a:t>
                      </a:r>
                      <a:r>
                        <a:rPr lang="en-US" sz="1200" u="none" strike="noStrike" dirty="0" smtClean="0">
                          <a:effectLst/>
                        </a:rPr>
                        <a:t> contributions</a:t>
                      </a:r>
                      <a:r>
                        <a:rPr lang="lv-LV" sz="1200" u="none" strike="noStrike" dirty="0" smtClean="0">
                          <a:effectLst/>
                        </a:rPr>
                        <a:t> (SSC)</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652369442"/>
                  </a:ext>
                </a:extLst>
              </a:tr>
              <a:tr h="266030">
                <a:tc>
                  <a:txBody>
                    <a:bodyPr/>
                    <a:lstStyle/>
                    <a:p>
                      <a:pPr marL="88900" indent="0" algn="l" fontAlgn="ctr"/>
                      <a:r>
                        <a:rPr lang="en-US" sz="1200" u="none" strike="noStrike" dirty="0" smtClean="0">
                          <a:effectLst/>
                        </a:rPr>
                        <a:t>Solidarity tax</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146888313"/>
                  </a:ext>
                </a:extLst>
              </a:tr>
              <a:tr h="381048">
                <a:tc>
                  <a:txBody>
                    <a:bodyPr/>
                    <a:lstStyle/>
                    <a:p>
                      <a:pPr marL="88900" indent="0" algn="l" fontAlgn="ctr"/>
                      <a:r>
                        <a:rPr lang="en-US" sz="1200" u="none" strike="noStrike" dirty="0" smtClean="0">
                          <a:effectLst/>
                        </a:rPr>
                        <a:t>Contributions to private</a:t>
                      </a:r>
                      <a:r>
                        <a:rPr lang="en-US" sz="1200" u="none" strike="noStrike" baseline="0" dirty="0" smtClean="0">
                          <a:effectLst/>
                        </a:rPr>
                        <a:t> pension funds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baseline="0"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Total amount of expenses shall not exceed 20% from</a:t>
                      </a:r>
                      <a:r>
                        <a:rPr lang="en-US" sz="1200" u="none" strike="noStrike" baseline="0" dirty="0" smtClean="0">
                          <a:effectLst/>
                          <a:latin typeface="+mn-lt"/>
                        </a:rPr>
                        <a:t> the annual taxable income</a:t>
                      </a:r>
                      <a:endParaRPr lang="en-US" sz="1200" u="none" strike="noStrike" dirty="0" smtClean="0">
                        <a:effectLst/>
                        <a:latin typeface="+mn-lt"/>
                      </a:endParaRPr>
                    </a:p>
                    <a:p>
                      <a:pPr algn="ctr" fontAlgn="ctr"/>
                      <a:endParaRPr lang="en-US" sz="1200" b="0" i="0" u="none" strike="noStrike" dirty="0" smtClean="0">
                        <a:solidFill>
                          <a:srgbClr val="000000"/>
                        </a:solidFill>
                        <a:effectLst/>
                        <a:latin typeface="Times New Roman" panose="02020603050405020304" pitchFamily="18" charset="0"/>
                      </a:endParaRPr>
                    </a:p>
                    <a:p>
                      <a:pPr algn="ctr" fontAlgn="ctr"/>
                      <a:r>
                        <a:rPr lang="en-US" sz="1200" u="none" strike="noStrike" dirty="0" smtClean="0">
                          <a:effectLst/>
                        </a:rPr>
                        <a:t>215 </a:t>
                      </a:r>
                      <a:r>
                        <a:rPr lang="en-US" sz="1200" dirty="0" smtClean="0"/>
                        <a:t>€</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ctr" fontAlgn="b"/>
                      <a:r>
                        <a:rPr lang="en-US" sz="1200" u="none" strike="noStrike" dirty="0" smtClean="0">
                          <a:effectLst/>
                        </a:rPr>
                        <a:t>Total amount</a:t>
                      </a:r>
                      <a:r>
                        <a:rPr lang="en-US" sz="1200" u="none" strike="noStrike" baseline="0" dirty="0" smtClean="0">
                          <a:effectLst/>
                        </a:rPr>
                        <a:t> of expenses shall not exceed </a:t>
                      </a:r>
                      <a:r>
                        <a:rPr lang="en-US" sz="1200" u="none" strike="noStrike" dirty="0" smtClean="0">
                          <a:effectLst/>
                        </a:rPr>
                        <a:t>10% from the annual</a:t>
                      </a:r>
                      <a:r>
                        <a:rPr lang="en-US" sz="1200" u="none" strike="noStrike" baseline="0" dirty="0" smtClean="0">
                          <a:effectLst/>
                        </a:rPr>
                        <a:t> taxable income, but not more than </a:t>
                      </a:r>
                      <a:r>
                        <a:rPr lang="en-US" sz="1200" u="none" strike="noStrike" dirty="0" smtClean="0">
                          <a:effectLst/>
                        </a:rPr>
                        <a:t>4 000 €  for a taxation year</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56397486"/>
                  </a:ext>
                </a:extLst>
              </a:tr>
              <a:tr h="521610">
                <a:tc>
                  <a:txBody>
                    <a:bodyPr/>
                    <a:lstStyle/>
                    <a:p>
                      <a:pPr marL="88900" indent="0" algn="l" fontAlgn="ctr"/>
                      <a:r>
                        <a:rPr lang="en-US" sz="1200" u="none" strike="noStrike" dirty="0" smtClean="0">
                          <a:effectLst/>
                        </a:rPr>
                        <a:t>Payments of life insurance premiums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1200324445"/>
                  </a:ext>
                </a:extLst>
              </a:tr>
              <a:tr h="392410">
                <a:tc>
                  <a:txBody>
                    <a:bodyPr/>
                    <a:lstStyle/>
                    <a:p>
                      <a:pPr marL="88900" indent="0" algn="l" fontAlgn="b"/>
                      <a:r>
                        <a:rPr lang="en-US" sz="1200" u="none" strike="noStrike" dirty="0" smtClean="0">
                          <a:effectLst/>
                        </a:rPr>
                        <a:t>Donations</a:t>
                      </a:r>
                      <a:r>
                        <a:rPr lang="en-US" sz="1200" u="none" strike="noStrike" baseline="0" dirty="0" smtClean="0">
                          <a:effectLst/>
                        </a:rPr>
                        <a:t> and gifts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row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Total amount of expenses shall not exceed 50% from the annual taxable income,</a:t>
                      </a:r>
                      <a:r>
                        <a:rPr lang="en-US" sz="1200" u="none" strike="noStrike" baseline="0" dirty="0" smtClean="0">
                          <a:effectLst/>
                        </a:rPr>
                        <a:t> but not more than </a:t>
                      </a:r>
                      <a:r>
                        <a:rPr lang="en-US" sz="1200" u="none" strike="noStrike" dirty="0" smtClean="0">
                          <a:effectLst/>
                        </a:rPr>
                        <a:t>600 € for a taxation year, it is allowed to attribute the</a:t>
                      </a:r>
                      <a:r>
                        <a:rPr lang="en-GB" sz="1200" u="none" strike="noStrike" noProof="0" dirty="0" smtClean="0">
                          <a:effectLst/>
                        </a:rPr>
                        <a:t> </a:t>
                      </a:r>
                      <a:r>
                        <a:rPr lang="en-GB" sz="1200" u="none" strike="noStrike" noProof="0" dirty="0" err="1" smtClean="0">
                          <a:effectLst/>
                        </a:rPr>
                        <a:t>eductional</a:t>
                      </a:r>
                      <a:r>
                        <a:rPr lang="en-GB" sz="1200" u="none" strike="noStrike" noProof="0" dirty="0" smtClean="0">
                          <a:effectLst/>
                        </a:rPr>
                        <a:t> and medical treatment expenses to </a:t>
                      </a:r>
                      <a:r>
                        <a:rPr lang="en-GB" sz="1200" u="none" strike="noStrike" noProof="0" dirty="0" err="1" smtClean="0">
                          <a:effectLst/>
                        </a:rPr>
                        <a:t>th</a:t>
                      </a:r>
                      <a:r>
                        <a:rPr lang="en-US" sz="1200" u="none" strike="noStrike" dirty="0" smtClean="0">
                          <a:effectLst/>
                        </a:rPr>
                        <a:t>e income of the following 3 taxation years</a:t>
                      </a:r>
                      <a:endParaRPr lang="en-US" sz="1200" b="0" i="0" u="none" strike="noStrike" dirty="0" smtClean="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11052442"/>
                  </a:ext>
                </a:extLst>
              </a:tr>
              <a:tr h="487551">
                <a:tc>
                  <a:txBody>
                    <a:bodyPr/>
                    <a:lstStyle/>
                    <a:p>
                      <a:pPr marL="88900" indent="0" algn="l" fontAlgn="b"/>
                      <a:r>
                        <a:rPr lang="en-US" sz="1200" u="none" strike="noStrike" dirty="0" smtClean="0">
                          <a:effectLst/>
                        </a:rPr>
                        <a:t>Donations</a:t>
                      </a:r>
                      <a:r>
                        <a:rPr lang="en-US" sz="1200" u="none" strike="noStrike" baseline="0" dirty="0" smtClean="0">
                          <a:effectLst/>
                        </a:rPr>
                        <a:t> to political parties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a16="http://schemas.microsoft.com/office/drawing/2014/main" val="2751358987"/>
                  </a:ext>
                </a:extLst>
              </a:tr>
              <a:tr h="492278">
                <a:tc>
                  <a:txBody>
                    <a:bodyPr/>
                    <a:lstStyle/>
                    <a:p>
                      <a:pPr marL="88900" indent="0" algn="l" fontAlgn="b"/>
                      <a:r>
                        <a:rPr lang="en-US" sz="1200" u="none" strike="noStrike" dirty="0" smtClean="0">
                          <a:effectLst/>
                        </a:rPr>
                        <a:t>Expenses for the use of educational, medical and medical treatment services by a taxpayer and its family members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rPr>
                        <a:t>215</a:t>
                      </a:r>
                      <a:r>
                        <a:rPr lang="en-US" sz="1200" u="none" strike="noStrike" baseline="0" dirty="0" smtClean="0">
                          <a:effectLst/>
                        </a:rPr>
                        <a:t> </a:t>
                      </a:r>
                      <a:r>
                        <a:rPr lang="en-US" sz="1200" dirty="0" smtClean="0"/>
                        <a:t>€</a:t>
                      </a:r>
                      <a:r>
                        <a:rPr lang="en-US" sz="1200" u="none" strike="noStrike" dirty="0" smtClean="0">
                          <a:effectLst/>
                        </a:rPr>
                        <a:t>, it is allowed to attribute expenses to the following 5 taxation years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extLst>
                  <a:ext uri="{0D108BD9-81ED-4DB2-BD59-A6C34878D82A}">
                    <a16:rowId xmlns:a16="http://schemas.microsoft.com/office/drawing/2014/main" val="1696839221"/>
                  </a:ext>
                </a:extLst>
              </a:tr>
              <a:tr h="352213">
                <a:tc>
                  <a:txBody>
                    <a:bodyPr/>
                    <a:lstStyle/>
                    <a:p>
                      <a:pPr marL="88900" indent="0" algn="l" fontAlgn="b">
                        <a:tabLst/>
                      </a:pPr>
                      <a:r>
                        <a:rPr lang="en-US" sz="1200" u="none" strike="noStrike" dirty="0" smtClean="0">
                          <a:effectLst/>
                        </a:rPr>
                        <a:t>Expenses of authors of works of science, literature and art, discoveries, inventions and industrial models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From 15% to 40%, depending on the type of activity</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25% and 50%, depending on the type of activity</a:t>
                      </a:r>
                      <a:endParaRPr lang="en-US" sz="1200" b="0" i="0" u="none" strike="noStrike" noProof="0"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237472264"/>
                  </a:ext>
                </a:extLst>
              </a:tr>
            </a:tbl>
          </a:graphicData>
        </a:graphic>
      </p:graphicFrame>
      <p:sp>
        <p:nvSpPr>
          <p:cNvPr id="5" name="Title 4"/>
          <p:cNvSpPr>
            <a:spLocks noGrp="1"/>
          </p:cNvSpPr>
          <p:nvPr>
            <p:ph type="title"/>
          </p:nvPr>
        </p:nvSpPr>
        <p:spPr>
          <a:xfrm>
            <a:off x="755576" y="548680"/>
            <a:ext cx="4968552" cy="396008"/>
          </a:xfrm>
        </p:spPr>
        <p:txBody>
          <a:bodyPr>
            <a:noAutofit/>
          </a:bodyPr>
          <a:lstStyle/>
          <a:p>
            <a:r>
              <a:rPr lang="en-US" sz="2800" dirty="0" smtClean="0"/>
              <a:t>Eligible </a:t>
            </a:r>
            <a:r>
              <a:rPr lang="lv-LV" sz="2800" dirty="0" smtClean="0"/>
              <a:t>E</a:t>
            </a:r>
            <a:r>
              <a:rPr lang="en-US" sz="2800" dirty="0" err="1" smtClean="0"/>
              <a:t>xpenses</a:t>
            </a:r>
            <a:r>
              <a:rPr lang="lv-LV" sz="2800" dirty="0" smtClean="0"/>
              <a:t> </a:t>
            </a:r>
            <a:r>
              <a:rPr lang="lv-LV" sz="2800" dirty="0" err="1" smtClean="0"/>
              <a:t>for</a:t>
            </a:r>
            <a:r>
              <a:rPr lang="lv-LV" sz="2800" dirty="0" smtClean="0"/>
              <a:t> PIT</a:t>
            </a:r>
            <a:endParaRPr lang="en-US" sz="2800" dirty="0"/>
          </a:p>
        </p:txBody>
      </p:sp>
      <p:sp>
        <p:nvSpPr>
          <p:cNvPr id="4" name="Rectangle 3"/>
          <p:cNvSpPr/>
          <p:nvPr/>
        </p:nvSpPr>
        <p:spPr>
          <a:xfrm>
            <a:off x="899592" y="1285193"/>
            <a:ext cx="7056784" cy="507831"/>
          </a:xfrm>
          <a:prstGeom prst="rect">
            <a:avLst/>
          </a:prstGeom>
        </p:spPr>
        <p:txBody>
          <a:bodyPr wrap="square">
            <a:spAutoFit/>
          </a:bodyPr>
          <a:lstStyle/>
          <a:p>
            <a:pPr lvl="0" algn="just">
              <a:spcBef>
                <a:spcPct val="20000"/>
              </a:spcBef>
            </a:pPr>
            <a:r>
              <a:rPr lang="en-US" sz="1350" dirty="0" smtClean="0"/>
              <a:t>By determining the amount of eligible </a:t>
            </a:r>
            <a:r>
              <a:rPr lang="en-US" sz="1350" dirty="0" err="1" smtClean="0"/>
              <a:t>expen</a:t>
            </a:r>
            <a:r>
              <a:rPr lang="lv-LV" sz="1350" dirty="0" smtClean="0"/>
              <a:t>s</a:t>
            </a:r>
            <a:r>
              <a:rPr lang="en-US" sz="1350" dirty="0" smtClean="0"/>
              <a:t>e</a:t>
            </a:r>
            <a:r>
              <a:rPr lang="lv-LV" sz="1350" dirty="0" smtClean="0"/>
              <a:t>s</a:t>
            </a:r>
            <a:r>
              <a:rPr lang="en-US" sz="1350" dirty="0" smtClean="0"/>
              <a:t>, the percentage, as well as summary limitation of the eligible expenditure shall be applied.</a:t>
            </a:r>
            <a:endParaRPr lang="en-US" sz="1350" dirty="0"/>
          </a:p>
        </p:txBody>
      </p:sp>
    </p:spTree>
    <p:extLst>
      <p:ext uri="{BB962C8B-B14F-4D97-AF65-F5344CB8AC3E}">
        <p14:creationId xmlns:p14="http://schemas.microsoft.com/office/powerpoint/2010/main" val="13739572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19672" y="2564904"/>
            <a:ext cx="5904656" cy="936104"/>
          </a:xfrm>
        </p:spPr>
        <p:txBody>
          <a:bodyPr>
            <a:noAutofit/>
          </a:bodyPr>
          <a:lstStyle/>
          <a:p>
            <a:pPr lvl="0" algn="ctr"/>
            <a:r>
              <a:rPr lang="lv-LV" sz="3200" dirty="0" err="1" smtClean="0"/>
              <a:t>Decreasing</a:t>
            </a:r>
            <a:r>
              <a:rPr lang="lv-LV" sz="3200" dirty="0" smtClean="0"/>
              <a:t> </a:t>
            </a:r>
            <a:r>
              <a:rPr lang="lv-LV" sz="3200" dirty="0" err="1" smtClean="0"/>
              <a:t>of</a:t>
            </a:r>
            <a:r>
              <a:rPr lang="lv-LV" sz="3200" dirty="0" smtClean="0"/>
              <a:t> </a:t>
            </a:r>
            <a:r>
              <a:rPr lang="lv-LV" sz="3200" dirty="0" err="1" smtClean="0"/>
              <a:t>Shadow</a:t>
            </a:r>
            <a:r>
              <a:rPr lang="lv-LV" sz="3200" dirty="0" smtClean="0"/>
              <a:t> </a:t>
            </a:r>
            <a:r>
              <a:rPr lang="lv-LV" sz="3200" dirty="0" err="1" smtClean="0"/>
              <a:t>Economy</a:t>
            </a:r>
            <a:endParaRPr lang="lv-LV" sz="3200" dirty="0"/>
          </a:p>
        </p:txBody>
      </p:sp>
      <p:sp>
        <p:nvSpPr>
          <p:cNvPr id="5" name="Date Placeholder 4"/>
          <p:cNvSpPr>
            <a:spLocks noGrp="1"/>
          </p:cNvSpPr>
          <p:nvPr>
            <p:ph type="dt" sz="half" idx="10"/>
          </p:nvPr>
        </p:nvSpPr>
        <p:spPr/>
        <p:txBody>
          <a:bodyPr/>
          <a:lstStyle/>
          <a:p>
            <a:fld id="{8F897BF5-0FC0-4B02-95A7-A92FFE7095A4}"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29</a:t>
            </a:fld>
            <a:endParaRPr lang="lv-LV"/>
          </a:p>
        </p:txBody>
      </p:sp>
      <p:graphicFrame>
        <p:nvGraphicFramePr>
          <p:cNvPr id="8" name="Content Placeholder 3"/>
          <p:cNvGraphicFramePr>
            <a:graphicFrameLocks/>
          </p:cNvGraphicFramePr>
          <p:nvPr>
            <p:extLst>
              <p:ext uri="{D42A27DB-BD31-4B8C-83A1-F6EECF244321}">
                <p14:modId xmlns:p14="http://schemas.microsoft.com/office/powerpoint/2010/main" val="1075275398"/>
              </p:ext>
            </p:extLst>
          </p:nvPr>
        </p:nvGraphicFramePr>
        <p:xfrm>
          <a:off x="5309973" y="3637919"/>
          <a:ext cx="3384376" cy="271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p:cNvSpPr txBox="1">
            <a:spLocks/>
          </p:cNvSpPr>
          <p:nvPr/>
        </p:nvSpPr>
        <p:spPr>
          <a:xfrm>
            <a:off x="0" y="0"/>
            <a:ext cx="6156176" cy="1408969"/>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endParaRPr lang="lv-LV" sz="3200" dirty="0"/>
          </a:p>
        </p:txBody>
      </p:sp>
    </p:spTree>
    <p:extLst>
      <p:ext uri="{BB962C8B-B14F-4D97-AF65-F5344CB8AC3E}">
        <p14:creationId xmlns:p14="http://schemas.microsoft.com/office/powerpoint/2010/main" val="3633057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E6C9C6C-1BA7-48A7-9399-B8BFFF6F031D}" type="slidenum">
              <a:rPr lang="en-US" altLang="lv-LV" smtClean="0"/>
              <a:pPr/>
              <a:t>3</a:t>
            </a:fld>
            <a:endParaRPr lang="en-US" alt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535855"/>
              </p:ext>
            </p:extLst>
          </p:nvPr>
        </p:nvGraphicFramePr>
        <p:xfrm>
          <a:off x="971600" y="1340768"/>
          <a:ext cx="6558571" cy="5131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467544" y="404664"/>
            <a:ext cx="5688632" cy="648072"/>
          </a:xfrm>
          <a:solidFill>
            <a:schemeClr val="bg1"/>
          </a:solidFill>
        </p:spPr>
        <p:txBody>
          <a:bodyPr>
            <a:noAutofit/>
          </a:bodyPr>
          <a:lstStyle/>
          <a:p>
            <a:r>
              <a:rPr lang="en-US" sz="2400" dirty="0"/>
              <a:t>Tax Policy </a:t>
            </a:r>
            <a:r>
              <a:rPr lang="lv-LV" sz="2400" dirty="0" smtClean="0"/>
              <a:t>C</a:t>
            </a:r>
            <a:r>
              <a:rPr lang="en-US" sz="2400" dirty="0" err="1" smtClean="0"/>
              <a:t>hanges</a:t>
            </a:r>
            <a:r>
              <a:rPr lang="en-US" sz="2400" dirty="0" smtClean="0"/>
              <a:t> </a:t>
            </a:r>
            <a:r>
              <a:rPr lang="lv-LV" sz="2400" dirty="0" smtClean="0"/>
              <a:t>a</a:t>
            </a:r>
            <a:r>
              <a:rPr lang="en-US" sz="2400" dirty="0" smtClean="0"/>
              <a:t>s </a:t>
            </a:r>
            <a:r>
              <a:rPr lang="lv-LV" sz="2400" dirty="0" smtClean="0"/>
              <a:t>a</a:t>
            </a:r>
            <a:r>
              <a:rPr lang="en-US" sz="2400" dirty="0" smtClean="0"/>
              <a:t> </a:t>
            </a:r>
            <a:r>
              <a:rPr lang="lv-LV" sz="2400" dirty="0" smtClean="0"/>
              <a:t>C</a:t>
            </a:r>
            <a:r>
              <a:rPr lang="en-US" sz="2400" dirty="0" err="1" smtClean="0"/>
              <a:t>omplex</a:t>
            </a:r>
            <a:r>
              <a:rPr lang="en-US" sz="2400" dirty="0" smtClean="0"/>
              <a:t> </a:t>
            </a:r>
            <a:r>
              <a:rPr lang="lv-LV" sz="2400" dirty="0" smtClean="0"/>
              <a:t>S</a:t>
            </a:r>
            <a:r>
              <a:rPr lang="en-US" sz="2400" dirty="0" err="1" smtClean="0"/>
              <a:t>olution</a:t>
            </a:r>
            <a:endParaRPr lang="lv-LV" sz="2400" dirty="0"/>
          </a:p>
        </p:txBody>
      </p:sp>
      <p:sp>
        <p:nvSpPr>
          <p:cNvPr id="5" name="Date Placeholder 4"/>
          <p:cNvSpPr>
            <a:spLocks noGrp="1"/>
          </p:cNvSpPr>
          <p:nvPr>
            <p:ph type="dt" sz="half" idx="10"/>
          </p:nvPr>
        </p:nvSpPr>
        <p:spPr/>
        <p:txBody>
          <a:bodyPr/>
          <a:lstStyle/>
          <a:p>
            <a:fld id="{D376DD92-2EB1-43B1-9C63-D1620498C84F}" type="datetime1">
              <a:rPr lang="lv-LV" smtClean="0"/>
              <a:t>13.02.2018</a:t>
            </a:fld>
            <a:endParaRPr lang="lv-LV" dirty="0"/>
          </a:p>
        </p:txBody>
      </p:sp>
    </p:spTree>
    <p:extLst>
      <p:ext uri="{BB962C8B-B14F-4D97-AF65-F5344CB8AC3E}">
        <p14:creationId xmlns:p14="http://schemas.microsoft.com/office/powerpoint/2010/main" val="4296209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464FB-6FA6-4E80-ACB1-F4B9846AA373}" type="slidenum">
              <a:rPr kumimoji="0" lang="lv-LV" sz="1200" b="0" i="0" u="none" strike="noStrike" kern="1200" cap="none" spc="0" normalizeH="0" baseline="0" noProof="0" smtClean="0">
                <a:ln>
                  <a:noFill/>
                </a:ln>
                <a:solidFill>
                  <a:prstClr val="black">
                    <a:tint val="75000"/>
                  </a:prst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lv-LV" sz="1200" b="0" i="0" u="none" strike="noStrike" kern="1200" cap="none" spc="0" normalizeH="0" baseline="0" noProof="0">
              <a:ln>
                <a:noFill/>
              </a:ln>
              <a:solidFill>
                <a:prstClr val="black">
                  <a:tint val="75000"/>
                </a:prstClr>
              </a:solidFill>
              <a:effectLst/>
              <a:uLnTx/>
              <a:uFillTx/>
              <a:ea typeface="+mn-ea"/>
              <a:cs typeface="+mn-cs"/>
            </a:endParaRPr>
          </a:p>
        </p:txBody>
      </p:sp>
      <p:sp>
        <p:nvSpPr>
          <p:cNvPr id="4" name="Title 3"/>
          <p:cNvSpPr>
            <a:spLocks noGrp="1"/>
          </p:cNvSpPr>
          <p:nvPr>
            <p:ph type="title"/>
          </p:nvPr>
        </p:nvSpPr>
        <p:spPr>
          <a:xfrm>
            <a:off x="467544" y="476672"/>
            <a:ext cx="6696744" cy="630876"/>
          </a:xfrm>
        </p:spPr>
        <p:txBody>
          <a:bodyPr>
            <a:noAutofit/>
          </a:bodyPr>
          <a:lstStyle/>
          <a:p>
            <a:r>
              <a:rPr lang="en-US" sz="2800" dirty="0" smtClean="0"/>
              <a:t>Combating of the shadow economy</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8470962"/>
              </p:ext>
            </p:extLst>
          </p:nvPr>
        </p:nvGraphicFramePr>
        <p:xfrm>
          <a:off x="713276" y="1412776"/>
          <a:ext cx="7717448" cy="4943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635896" y="1071689"/>
            <a:ext cx="1620180" cy="300082"/>
          </a:xfrm>
          <a:prstGeom prst="rect">
            <a:avLst/>
          </a:prstGeom>
          <a:solidFill>
            <a:srgbClr val="88C858"/>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350" b="0" i="0" u="none" strike="noStrike" kern="1200" cap="none" spc="0" normalizeH="0" baseline="0" noProof="0" dirty="0">
                <a:ln>
                  <a:noFill/>
                </a:ln>
                <a:solidFill>
                  <a:prstClr val="black"/>
                </a:solidFill>
                <a:effectLst/>
                <a:uLnTx/>
                <a:uFillTx/>
                <a:ea typeface="+mn-ea"/>
                <a:cs typeface="+mn-cs"/>
              </a:rPr>
              <a:t>2018</a:t>
            </a:r>
          </a:p>
        </p:txBody>
      </p:sp>
      <p:grpSp>
        <p:nvGrpSpPr>
          <p:cNvPr id="8" name="Group 7"/>
          <p:cNvGrpSpPr/>
          <p:nvPr/>
        </p:nvGrpSpPr>
        <p:grpSpPr>
          <a:xfrm>
            <a:off x="3275856" y="5733256"/>
            <a:ext cx="2520280" cy="792088"/>
            <a:chOff x="3240362" y="3384377"/>
            <a:chExt cx="2446734" cy="1468040"/>
          </a:xfrm>
          <a:scene3d>
            <a:camera prst="orthographicFront"/>
            <a:lightRig rig="threePt" dir="t"/>
          </a:scene3d>
        </p:grpSpPr>
        <p:sp>
          <p:nvSpPr>
            <p:cNvPr id="9" name="Rectangle 8"/>
            <p:cNvSpPr/>
            <p:nvPr/>
          </p:nvSpPr>
          <p:spPr>
            <a:xfrm>
              <a:off x="3240362" y="3384377"/>
              <a:ext cx="2446734" cy="1468040"/>
            </a:xfrm>
            <a:prstGeom prst="rect">
              <a:avLst/>
            </a:prstGeom>
            <a:solidFill>
              <a:srgbClr val="0070C0"/>
            </a:solidFill>
            <a:sp3d>
              <a:bevelT w="114300" prst="artDeco"/>
              <a:bevelB w="114300" prst="artDeco"/>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TextBox 9"/>
            <p:cNvSpPr txBox="1"/>
            <p:nvPr/>
          </p:nvSpPr>
          <p:spPr>
            <a:xfrm>
              <a:off x="3240362" y="3384377"/>
              <a:ext cx="2446734" cy="14680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200" b="1" kern="1200" dirty="0" smtClean="0"/>
                <a:t>R</a:t>
              </a:r>
              <a:r>
                <a:rPr lang="en-US" sz="1200" b="1" kern="1200" dirty="0" err="1" smtClean="0"/>
                <a:t>eduction</a:t>
              </a:r>
              <a:r>
                <a:rPr lang="en-US" sz="1200" b="1" kern="1200" dirty="0" smtClean="0"/>
                <a:t> of the </a:t>
              </a:r>
              <a:r>
                <a:rPr lang="lv-LV" sz="1200" b="1" kern="1200" dirty="0" smtClean="0"/>
                <a:t>VAT </a:t>
              </a:r>
              <a:r>
                <a:rPr lang="en-US" sz="1200" b="1" kern="1200" dirty="0" smtClean="0"/>
                <a:t>registration threshold from EUR 50</a:t>
              </a:r>
              <a:r>
                <a:rPr lang="lv-LV" sz="1200" b="1" kern="1200" dirty="0" smtClean="0"/>
                <a:t>,</a:t>
              </a:r>
              <a:r>
                <a:rPr lang="en-US" sz="1200" b="1" kern="1200" dirty="0" smtClean="0"/>
                <a:t>000 to EUR 40</a:t>
              </a:r>
              <a:r>
                <a:rPr lang="lv-LV" sz="1200" b="1" kern="1200" dirty="0" smtClean="0"/>
                <a:t>,</a:t>
              </a:r>
              <a:r>
                <a:rPr lang="en-US" sz="1200" b="1" kern="1200" dirty="0" smtClean="0"/>
                <a:t>000 </a:t>
              </a:r>
              <a:endParaRPr lang="en-US" sz="1200" b="1" kern="1200" noProof="0" dirty="0"/>
            </a:p>
          </p:txBody>
        </p:sp>
      </p:grpSp>
      <p:sp>
        <p:nvSpPr>
          <p:cNvPr id="3" name="Date Placeholder 2"/>
          <p:cNvSpPr>
            <a:spLocks noGrp="1"/>
          </p:cNvSpPr>
          <p:nvPr>
            <p:ph type="dt" sz="half" idx="10"/>
          </p:nvPr>
        </p:nvSpPr>
        <p:spPr/>
        <p:txBody>
          <a:bodyPr/>
          <a:lstStyle/>
          <a:p>
            <a:fld id="{2D4CEDC2-B04A-448D-A7AB-635234C5FB4C}" type="datetime1">
              <a:rPr lang="lv-LV" smtClean="0"/>
              <a:t>13.02.2018</a:t>
            </a:fld>
            <a:endParaRPr lang="lv-LV" dirty="0"/>
          </a:p>
        </p:txBody>
      </p:sp>
    </p:spTree>
    <p:extLst>
      <p:ext uri="{BB962C8B-B14F-4D97-AF65-F5344CB8AC3E}">
        <p14:creationId xmlns:p14="http://schemas.microsoft.com/office/powerpoint/2010/main" val="4036665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294967295"/>
          </p:nvPr>
        </p:nvSpPr>
        <p:spPr/>
        <p:txBody>
          <a:bodyPr/>
          <a:lstStyle/>
          <a:p>
            <a:fld id="{86CB4B4D-7CA3-9044-876B-883B54F8677D}" type="slidenum">
              <a:rPr lang="lv-LV" smtClean="0"/>
              <a:pPr/>
              <a:t>31</a:t>
            </a:fld>
            <a:endParaRPr lang="lv-LV"/>
          </a:p>
        </p:txBody>
      </p:sp>
      <p:sp>
        <p:nvSpPr>
          <p:cNvPr id="3" name="Text Placeholder 2"/>
          <p:cNvSpPr>
            <a:spLocks noGrp="1"/>
          </p:cNvSpPr>
          <p:nvPr>
            <p:ph type="body" idx="1"/>
          </p:nvPr>
        </p:nvSpPr>
        <p:spPr>
          <a:xfrm>
            <a:off x="827584" y="1340768"/>
            <a:ext cx="7848872" cy="4896543"/>
          </a:xfrm>
        </p:spPr>
        <p:txBody>
          <a:bodyPr>
            <a:normAutofit fontScale="92500" lnSpcReduction="20000"/>
          </a:bodyPr>
          <a:lstStyle/>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pPr marL="0" indent="0" algn="just">
              <a:buNone/>
            </a:pPr>
            <a:r>
              <a:rPr lang="en-GB" b="1" dirty="0" smtClean="0">
                <a:solidFill>
                  <a:schemeClr val="accent1">
                    <a:lumMod val="50000"/>
                  </a:schemeClr>
                </a:solidFill>
              </a:rPr>
              <a:t>Electronic working hours have to be registered</a:t>
            </a:r>
            <a:r>
              <a:rPr lang="lv-LV" b="1" dirty="0" smtClean="0">
                <a:solidFill>
                  <a:schemeClr val="accent1">
                    <a:lumMod val="50000"/>
                  </a:schemeClr>
                </a:solidFill>
              </a:rPr>
              <a:t>:</a:t>
            </a:r>
            <a:endParaRPr lang="lv-LV" dirty="0" smtClean="0">
              <a:solidFill>
                <a:schemeClr val="accent1">
                  <a:lumMod val="50000"/>
                </a:schemeClr>
              </a:solidFill>
            </a:endParaRPr>
          </a:p>
          <a:p>
            <a:pPr algn="just">
              <a:buFontTx/>
              <a:buChar char="-"/>
            </a:pPr>
            <a:r>
              <a:rPr lang="en-GB" dirty="0" smtClean="0">
                <a:solidFill>
                  <a:schemeClr val="accent1">
                    <a:lumMod val="50000"/>
                  </a:schemeClr>
                </a:solidFill>
              </a:rPr>
              <a:t>On the new building sites of third category</a:t>
            </a:r>
          </a:p>
          <a:p>
            <a:pPr algn="just">
              <a:buFontTx/>
              <a:buChar char="-"/>
            </a:pPr>
            <a:r>
              <a:rPr lang="en-GB" dirty="0" smtClean="0">
                <a:solidFill>
                  <a:schemeClr val="accent1">
                    <a:lumMod val="50000"/>
                  </a:schemeClr>
                </a:solidFill>
              </a:rPr>
              <a:t>On the building sites if the costs of constructions exceeds 1 million euro</a:t>
            </a:r>
          </a:p>
          <a:p>
            <a:pPr marL="0" indent="0" algn="just">
              <a:buNone/>
            </a:pPr>
            <a:endParaRPr lang="lv-LV" dirty="0">
              <a:solidFill>
                <a:schemeClr val="accent1">
                  <a:lumMod val="50000"/>
                </a:schemeClr>
              </a:solidFill>
            </a:endParaRPr>
          </a:p>
          <a:p>
            <a:pPr marL="0" lvl="2" indent="0">
              <a:buNone/>
            </a:pPr>
            <a:r>
              <a:rPr lang="en-GB" b="1" dirty="0" smtClean="0">
                <a:solidFill>
                  <a:schemeClr val="accent1">
                    <a:lumMod val="50000"/>
                  </a:schemeClr>
                </a:solidFill>
              </a:rPr>
              <a:t>The following data to be registered in the electronic system:</a:t>
            </a:r>
          </a:p>
          <a:p>
            <a:pPr marL="0" indent="0">
              <a:buNone/>
            </a:pPr>
            <a:r>
              <a:rPr lang="lv-LV" b="1" dirty="0">
                <a:solidFill>
                  <a:schemeClr val="accent1">
                    <a:lumMod val="50000"/>
                  </a:schemeClr>
                </a:solidFill>
              </a:rPr>
              <a:t>	</a:t>
            </a:r>
          </a:p>
          <a:p>
            <a:pPr>
              <a:buFontTx/>
              <a:buChar char="-"/>
            </a:pPr>
            <a:r>
              <a:rPr lang="en-GB" dirty="0" smtClean="0">
                <a:solidFill>
                  <a:schemeClr val="accent1">
                    <a:lumMod val="50000"/>
                  </a:schemeClr>
                </a:solidFill>
              </a:rPr>
              <a:t>Natural persons, working (on the basic of an employment contract) on the building site</a:t>
            </a:r>
            <a:endParaRPr lang="lv-LV" dirty="0" smtClean="0">
              <a:solidFill>
                <a:schemeClr val="accent1">
                  <a:lumMod val="50000"/>
                </a:schemeClr>
              </a:solidFill>
            </a:endParaRPr>
          </a:p>
          <a:p>
            <a:pPr algn="just">
              <a:buFontTx/>
              <a:buChar char="-"/>
            </a:pPr>
            <a:r>
              <a:rPr lang="en-GB" dirty="0" smtClean="0">
                <a:solidFill>
                  <a:schemeClr val="accent1">
                    <a:lumMod val="50000"/>
                  </a:schemeClr>
                </a:solidFill>
              </a:rPr>
              <a:t>On the persons</a:t>
            </a:r>
            <a:r>
              <a:rPr lang="lv-LV" dirty="0" smtClean="0">
                <a:solidFill>
                  <a:schemeClr val="accent1">
                    <a:lumMod val="50000"/>
                  </a:schemeClr>
                </a:solidFill>
              </a:rPr>
              <a:t> </a:t>
            </a:r>
            <a:r>
              <a:rPr lang="en-GB" dirty="0" smtClean="0">
                <a:solidFill>
                  <a:schemeClr val="accent1">
                    <a:lumMod val="50000"/>
                  </a:schemeClr>
                </a:solidFill>
              </a:rPr>
              <a:t>staying on the construction site, if they do not have an employment contract)</a:t>
            </a:r>
          </a:p>
          <a:p>
            <a:pPr algn="just">
              <a:buFontTx/>
              <a:buChar char="-"/>
            </a:pPr>
            <a:r>
              <a:rPr lang="en-GB" dirty="0" smtClean="0">
                <a:solidFill>
                  <a:schemeClr val="accent1">
                    <a:lumMod val="50000"/>
                  </a:schemeClr>
                </a:solidFill>
              </a:rPr>
              <a:t>on the contract between the main building contractor and the customer</a:t>
            </a:r>
          </a:p>
        </p:txBody>
      </p:sp>
      <p:sp>
        <p:nvSpPr>
          <p:cNvPr id="4" name="Title 3"/>
          <p:cNvSpPr>
            <a:spLocks noGrp="1"/>
          </p:cNvSpPr>
          <p:nvPr>
            <p:ph type="title"/>
          </p:nvPr>
        </p:nvSpPr>
        <p:spPr>
          <a:xfrm>
            <a:off x="467544" y="576080"/>
            <a:ext cx="6624736" cy="404228"/>
          </a:xfrm>
          <a:solidFill>
            <a:schemeClr val="bg1"/>
          </a:solidFill>
        </p:spPr>
        <p:txBody>
          <a:bodyPr>
            <a:noAutofit/>
          </a:bodyPr>
          <a:lstStyle/>
          <a:p>
            <a:pPr>
              <a:spcAft>
                <a:spcPts val="450"/>
              </a:spcAft>
              <a:defRPr/>
            </a:pPr>
            <a:r>
              <a:rPr lang="lv-LV" sz="2800" dirty="0" err="1" smtClean="0"/>
              <a:t>Detailed</a:t>
            </a:r>
            <a:r>
              <a:rPr lang="lv-LV" sz="2800" dirty="0" smtClean="0"/>
              <a:t> </a:t>
            </a:r>
            <a:r>
              <a:rPr lang="lv-LV" sz="2800" dirty="0" err="1" smtClean="0"/>
              <a:t>information</a:t>
            </a:r>
            <a:r>
              <a:rPr lang="lv-LV" sz="2800" dirty="0" smtClean="0"/>
              <a:t> </a:t>
            </a:r>
            <a:r>
              <a:rPr lang="lv-LV" sz="2800" dirty="0" err="1" smtClean="0"/>
              <a:t>in</a:t>
            </a:r>
            <a:r>
              <a:rPr lang="lv-LV" sz="2800" dirty="0" smtClean="0"/>
              <a:t> </a:t>
            </a:r>
            <a:r>
              <a:rPr lang="lv-LV" sz="2800" dirty="0" err="1" smtClean="0"/>
              <a:t>the</a:t>
            </a:r>
            <a:r>
              <a:rPr lang="en-GB" sz="2800" dirty="0" smtClean="0"/>
              <a:t> </a:t>
            </a:r>
            <a:r>
              <a:rPr lang="en-GB" sz="2800" dirty="0"/>
              <a:t>construction </a:t>
            </a:r>
            <a:r>
              <a:rPr lang="en-GB" sz="2800" dirty="0" smtClean="0"/>
              <a:t>industry</a:t>
            </a:r>
            <a:endParaRPr lang="lv-LV" sz="2800" dirty="0"/>
          </a:p>
        </p:txBody>
      </p:sp>
      <p:sp>
        <p:nvSpPr>
          <p:cNvPr id="5" name="Curved Down Arrow 4"/>
          <p:cNvSpPr/>
          <p:nvPr/>
        </p:nvSpPr>
        <p:spPr>
          <a:xfrm>
            <a:off x="3934229" y="1669094"/>
            <a:ext cx="1542584" cy="485286"/>
          </a:xfrm>
          <a:prstGeom prst="curvedDownArrow">
            <a:avLst>
              <a:gd name="adj1" fmla="val 25000"/>
              <a:gd name="adj2" fmla="val 42772"/>
              <a:gd name="adj3" fmla="val 25000"/>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sz="1350" kern="0">
              <a:solidFill>
                <a:srgbClr val="000000"/>
              </a:solidFill>
              <a:sym typeface="Franklin Gothic Book"/>
            </a:endParaRPr>
          </a:p>
        </p:txBody>
      </p:sp>
      <p:sp>
        <p:nvSpPr>
          <p:cNvPr id="7" name="Slide Number Placeholder 2"/>
          <p:cNvSpPr txBox="1">
            <a:spLocks/>
          </p:cNvSpPr>
          <p:nvPr/>
        </p:nvSpPr>
        <p:spPr>
          <a:xfrm>
            <a:off x="6057900" y="5646019"/>
            <a:ext cx="1600200" cy="230832"/>
          </a:xfrm>
          <a:prstGeom prst="rect">
            <a:avLst/>
          </a:prstGeom>
          <a:ln w="12700">
            <a:miter lim="400000"/>
          </a:ln>
        </p:spPr>
        <p:txBody>
          <a:bodyPr lIns="34289" rIns="34289" anchor="ctr">
            <a:spAutoFit/>
          </a:bodyPr>
          <a:lstStyle>
            <a:lvl1pPr algn="r">
              <a:defRPr sz="1200">
                <a:solidFill>
                  <a:srgbClr val="888888"/>
                </a:solidFill>
                <a:latin typeface="Franklin Gothic Book"/>
                <a:ea typeface="Franklin Gothic Book"/>
                <a:cs typeface="Franklin Gothic Book"/>
                <a:sym typeface="Franklin Gothic Book"/>
              </a:defRPr>
            </a:lvl1pPr>
            <a:lvl2pPr indent="457200">
              <a:defRPr>
                <a:latin typeface="Franklin Gothic Book"/>
                <a:ea typeface="Franklin Gothic Book"/>
                <a:cs typeface="Franklin Gothic Book"/>
                <a:sym typeface="Franklin Gothic Book"/>
              </a:defRPr>
            </a:lvl2pPr>
            <a:lvl3pPr indent="914400">
              <a:defRPr>
                <a:latin typeface="Franklin Gothic Book"/>
                <a:ea typeface="Franklin Gothic Book"/>
                <a:cs typeface="Franklin Gothic Book"/>
                <a:sym typeface="Franklin Gothic Book"/>
              </a:defRPr>
            </a:lvl3pPr>
            <a:lvl4pPr indent="1371600">
              <a:defRPr>
                <a:latin typeface="Franklin Gothic Book"/>
                <a:ea typeface="Franklin Gothic Book"/>
                <a:cs typeface="Franklin Gothic Book"/>
                <a:sym typeface="Franklin Gothic Book"/>
              </a:defRPr>
            </a:lvl4pPr>
            <a:lvl5pPr indent="1828800">
              <a:defRPr>
                <a:latin typeface="Franklin Gothic Book"/>
                <a:ea typeface="Franklin Gothic Book"/>
                <a:cs typeface="Franklin Gothic Book"/>
                <a:sym typeface="Franklin Gothic Book"/>
              </a:defRPr>
            </a:lvl5pPr>
            <a:lvl6pPr indent="2286000">
              <a:defRPr>
                <a:latin typeface="Franklin Gothic Book"/>
                <a:ea typeface="Franklin Gothic Book"/>
                <a:cs typeface="Franklin Gothic Book"/>
                <a:sym typeface="Franklin Gothic Book"/>
              </a:defRPr>
            </a:lvl6pPr>
            <a:lvl7pPr indent="2743200">
              <a:defRPr>
                <a:latin typeface="Franklin Gothic Book"/>
                <a:ea typeface="Franklin Gothic Book"/>
                <a:cs typeface="Franklin Gothic Book"/>
                <a:sym typeface="Franklin Gothic Book"/>
              </a:defRPr>
            </a:lvl7pPr>
            <a:lvl8pPr indent="3200400">
              <a:defRPr>
                <a:latin typeface="Franklin Gothic Book"/>
                <a:ea typeface="Franklin Gothic Book"/>
                <a:cs typeface="Franklin Gothic Book"/>
                <a:sym typeface="Franklin Gothic Book"/>
              </a:defRPr>
            </a:lvl8pPr>
            <a:lvl9pPr indent="3657600">
              <a:defRPr>
                <a:latin typeface="Franklin Gothic Book"/>
                <a:ea typeface="Franklin Gothic Book"/>
                <a:cs typeface="Franklin Gothic Book"/>
                <a:sym typeface="Franklin Gothic Book"/>
              </a:defRPr>
            </a:lvl9pPr>
          </a:lstStyle>
          <a:p>
            <a:fld id="{952464FB-6FA6-4E80-ACB1-F4B9846AA373}" type="slidenum">
              <a:rPr lang="lv-LV" sz="900" kern="0">
                <a:solidFill>
                  <a:srgbClr val="000000"/>
                </a:solidFill>
                <a:latin typeface="Times New Roman" panose="02020603050405020304" pitchFamily="18" charset="0"/>
                <a:cs typeface="Times New Roman" panose="02020603050405020304" pitchFamily="18" charset="0"/>
              </a:rPr>
              <a:pPr/>
              <a:t>31</a:t>
            </a:fld>
            <a:endParaRPr lang="lv-LV" sz="900" kern="0" dirty="0">
              <a:solidFill>
                <a:srgbClr val="00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627849" y="2249935"/>
            <a:ext cx="2278775" cy="784830"/>
          </a:xfrm>
          <a:prstGeom prst="rect">
            <a:avLst/>
          </a:prstGeom>
        </p:spPr>
        <p:txBody>
          <a:bodyPr wrap="square">
            <a:spAutoFit/>
          </a:bodyPr>
          <a:lstStyle/>
          <a:p>
            <a:pPr algn="just"/>
            <a:r>
              <a:rPr lang="en-GB" sz="1500" b="1" kern="0" dirty="0">
                <a:solidFill>
                  <a:srgbClr val="4F81BD">
                    <a:lumMod val="50000"/>
                  </a:srgbClr>
                </a:solidFill>
                <a:latin typeface="Calibri" panose="020F0502020204030204" pitchFamily="34" charset="0"/>
                <a:sym typeface="Franklin Gothic Book"/>
              </a:rPr>
              <a:t>Registration of </a:t>
            </a:r>
            <a:r>
              <a:rPr lang="lv-LV" sz="1500" b="1" kern="0" dirty="0" err="1">
                <a:solidFill>
                  <a:srgbClr val="4F81BD">
                    <a:lumMod val="50000"/>
                  </a:srgbClr>
                </a:solidFill>
                <a:latin typeface="Calibri" panose="020F0502020204030204" pitchFamily="34" charset="0"/>
                <a:sym typeface="Franklin Gothic Book"/>
              </a:rPr>
              <a:t>working</a:t>
            </a:r>
            <a:r>
              <a:rPr lang="en-GB" sz="1500" b="1" kern="0" dirty="0">
                <a:solidFill>
                  <a:srgbClr val="4F81BD">
                    <a:lumMod val="50000"/>
                  </a:srgbClr>
                </a:solidFill>
                <a:latin typeface="Calibri" panose="020F0502020204030204" pitchFamily="34" charset="0"/>
                <a:sym typeface="Franklin Gothic Book"/>
              </a:rPr>
              <a:t> hours </a:t>
            </a:r>
            <a:r>
              <a:rPr lang="lv-LV" sz="1500" b="1" kern="0" dirty="0" err="1" smtClean="0">
                <a:solidFill>
                  <a:srgbClr val="4F81BD">
                    <a:lumMod val="50000"/>
                  </a:srgbClr>
                </a:solidFill>
                <a:latin typeface="Calibri" panose="020F0502020204030204" pitchFamily="34" charset="0"/>
                <a:sym typeface="Franklin Gothic Book"/>
              </a:rPr>
              <a:t>at</a:t>
            </a:r>
            <a:r>
              <a:rPr lang="en-GB" sz="1500" b="1" kern="0" dirty="0" smtClean="0">
                <a:solidFill>
                  <a:srgbClr val="4F81BD">
                    <a:lumMod val="50000"/>
                  </a:srgbClr>
                </a:solidFill>
                <a:latin typeface="Calibri" panose="020F0502020204030204" pitchFamily="34" charset="0"/>
                <a:sym typeface="Franklin Gothic Book"/>
              </a:rPr>
              <a:t> </a:t>
            </a:r>
            <a:r>
              <a:rPr lang="en-GB" sz="1500" b="1" kern="0" dirty="0">
                <a:solidFill>
                  <a:srgbClr val="4F81BD">
                    <a:lumMod val="50000"/>
                  </a:srgbClr>
                </a:solidFill>
                <a:latin typeface="Calibri" panose="020F0502020204030204" pitchFamily="34" charset="0"/>
                <a:sym typeface="Franklin Gothic Book"/>
              </a:rPr>
              <a:t>building sites </a:t>
            </a:r>
            <a:r>
              <a:rPr lang="lv-LV" sz="1500" b="1" kern="0" dirty="0" err="1" smtClean="0">
                <a:solidFill>
                  <a:srgbClr val="4F81BD">
                    <a:lumMod val="50000"/>
                  </a:srgbClr>
                </a:solidFill>
                <a:latin typeface="Calibri" panose="020F0502020204030204" pitchFamily="34" charset="0"/>
                <a:sym typeface="Franklin Gothic Book"/>
              </a:rPr>
              <a:t>as</a:t>
            </a:r>
            <a:r>
              <a:rPr lang="lv-LV" sz="1500" b="1" kern="0" dirty="0" smtClean="0">
                <a:solidFill>
                  <a:srgbClr val="4F81BD">
                    <a:lumMod val="50000"/>
                  </a:srgbClr>
                </a:solidFill>
                <a:latin typeface="Calibri" panose="020F0502020204030204" pitchFamily="34" charset="0"/>
                <a:sym typeface="Franklin Gothic Book"/>
              </a:rPr>
              <a:t> </a:t>
            </a:r>
            <a:r>
              <a:rPr lang="lv-LV" sz="1500" b="1" kern="0" dirty="0" err="1" smtClean="0">
                <a:solidFill>
                  <a:srgbClr val="4F81BD">
                    <a:lumMod val="50000"/>
                  </a:srgbClr>
                </a:solidFill>
                <a:latin typeface="Calibri" panose="020F0502020204030204" pitchFamily="34" charset="0"/>
                <a:sym typeface="Franklin Gothic Book"/>
              </a:rPr>
              <a:t>of</a:t>
            </a:r>
            <a:r>
              <a:rPr lang="en-GB" sz="1500" b="1" kern="0" dirty="0" smtClean="0">
                <a:solidFill>
                  <a:srgbClr val="4F81BD">
                    <a:lumMod val="50000"/>
                  </a:srgbClr>
                </a:solidFill>
                <a:latin typeface="Calibri" panose="020F0502020204030204" pitchFamily="34" charset="0"/>
                <a:sym typeface="Franklin Gothic Book"/>
              </a:rPr>
              <a:t> </a:t>
            </a:r>
            <a:r>
              <a:rPr lang="en-GB" sz="1500" b="1" kern="0" dirty="0">
                <a:solidFill>
                  <a:srgbClr val="4F81BD">
                    <a:lumMod val="50000"/>
                  </a:srgbClr>
                </a:solidFill>
                <a:latin typeface="Calibri" panose="020F0502020204030204" pitchFamily="34" charset="0"/>
                <a:sym typeface="Franklin Gothic Book"/>
              </a:rPr>
              <a:t>1 October, 2017</a:t>
            </a:r>
            <a:endParaRPr lang="lv-LV" sz="1500" kern="0" dirty="0">
              <a:solidFill>
                <a:sysClr val="windowText" lastClr="000000"/>
              </a:solidFill>
              <a:latin typeface="Franklin Gothic Book"/>
              <a:sym typeface="Franklin Gothic Book"/>
            </a:endParaRPr>
          </a:p>
        </p:txBody>
      </p:sp>
      <p:sp>
        <p:nvSpPr>
          <p:cNvPr id="12" name="Rectangle 11"/>
          <p:cNvSpPr/>
          <p:nvPr/>
        </p:nvSpPr>
        <p:spPr>
          <a:xfrm>
            <a:off x="1272013" y="2249935"/>
            <a:ext cx="606256" cy="784830"/>
          </a:xfrm>
          <a:prstGeom prst="rect">
            <a:avLst/>
          </a:prstGeom>
        </p:spPr>
        <p:txBody>
          <a:bodyPr wrap="none">
            <a:spAutoFit/>
          </a:bodyPr>
          <a:lstStyle/>
          <a:p>
            <a:r>
              <a:rPr lang="lv-LV" sz="4500" b="1" kern="0" dirty="0">
                <a:solidFill>
                  <a:srgbClr val="4F81BD">
                    <a:lumMod val="50000"/>
                  </a:srgbClr>
                </a:solidFill>
                <a:latin typeface="Calibri" panose="020F0502020204030204" pitchFamily="34" charset="0"/>
                <a:sym typeface="Franklin Gothic Book"/>
              </a:rPr>
              <a:t>1 </a:t>
            </a:r>
            <a:endParaRPr lang="lv-LV" sz="4500" kern="0" dirty="0">
              <a:solidFill>
                <a:sysClr val="windowText" lastClr="000000"/>
              </a:solidFill>
              <a:latin typeface="Franklin Gothic Book"/>
              <a:sym typeface="Franklin Gothic Book"/>
            </a:endParaRPr>
          </a:p>
        </p:txBody>
      </p:sp>
      <p:sp>
        <p:nvSpPr>
          <p:cNvPr id="13" name="Rectangle 12"/>
          <p:cNvSpPr/>
          <p:nvPr/>
        </p:nvSpPr>
        <p:spPr>
          <a:xfrm>
            <a:off x="4705522" y="1899777"/>
            <a:ext cx="684803" cy="1200329"/>
          </a:xfrm>
          <a:prstGeom prst="rect">
            <a:avLst/>
          </a:prstGeom>
        </p:spPr>
        <p:txBody>
          <a:bodyPr wrap="none">
            <a:spAutoFit/>
          </a:bodyPr>
          <a:lstStyle/>
          <a:p>
            <a:r>
              <a:rPr lang="lv-LV" sz="4500" b="1" kern="0" dirty="0">
                <a:solidFill>
                  <a:srgbClr val="00B0F0"/>
                </a:solidFill>
                <a:latin typeface="Calibri" panose="020F0502020204030204" pitchFamily="34" charset="0"/>
                <a:sym typeface="Franklin Gothic Book"/>
              </a:rPr>
              <a:t>2</a:t>
            </a:r>
            <a:r>
              <a:rPr lang="lv-LV" sz="7200" b="1" kern="0" dirty="0">
                <a:solidFill>
                  <a:srgbClr val="00B0F0"/>
                </a:solidFill>
                <a:latin typeface="Calibri" panose="020F0502020204030204" pitchFamily="34" charset="0"/>
                <a:sym typeface="Franklin Gothic Book"/>
              </a:rPr>
              <a:t> </a:t>
            </a:r>
            <a:endParaRPr lang="lv-LV" sz="7200" kern="0" dirty="0">
              <a:solidFill>
                <a:srgbClr val="00B0F0"/>
              </a:solidFill>
              <a:latin typeface="Franklin Gothic Book"/>
              <a:sym typeface="Franklin Gothic Book"/>
            </a:endParaRPr>
          </a:p>
        </p:txBody>
      </p:sp>
      <p:sp>
        <p:nvSpPr>
          <p:cNvPr id="14" name="Rectangle 13"/>
          <p:cNvSpPr/>
          <p:nvPr/>
        </p:nvSpPr>
        <p:spPr>
          <a:xfrm>
            <a:off x="5166414" y="2181264"/>
            <a:ext cx="2432038" cy="1200329"/>
          </a:xfrm>
          <a:prstGeom prst="rect">
            <a:avLst/>
          </a:prstGeom>
        </p:spPr>
        <p:txBody>
          <a:bodyPr wrap="square">
            <a:spAutoFit/>
          </a:bodyPr>
          <a:lstStyle/>
          <a:p>
            <a:pPr algn="just"/>
            <a:r>
              <a:rPr lang="en-GB" sz="1350" b="1" kern="0" dirty="0">
                <a:solidFill>
                  <a:srgbClr val="00B0F0"/>
                </a:solidFill>
                <a:latin typeface="Calibri" panose="020F0502020204030204" pitchFamily="34" charset="0"/>
                <a:sym typeface="Franklin Gothic Book"/>
              </a:rPr>
              <a:t>The COMMON electronic database will operate </a:t>
            </a:r>
            <a:r>
              <a:rPr lang="lv-LV" sz="1350" b="1" kern="0" dirty="0" err="1" smtClean="0">
                <a:solidFill>
                  <a:srgbClr val="00B0F0"/>
                </a:solidFill>
                <a:latin typeface="Calibri" panose="020F0502020204030204" pitchFamily="34" charset="0"/>
                <a:sym typeface="Franklin Gothic Book"/>
              </a:rPr>
              <a:t>as</a:t>
            </a:r>
            <a:r>
              <a:rPr lang="lv-LV" sz="1350" b="1" kern="0" dirty="0" smtClean="0">
                <a:solidFill>
                  <a:srgbClr val="00B0F0"/>
                </a:solidFill>
                <a:latin typeface="Calibri" panose="020F0502020204030204" pitchFamily="34" charset="0"/>
                <a:sym typeface="Franklin Gothic Book"/>
              </a:rPr>
              <a:t> </a:t>
            </a:r>
            <a:r>
              <a:rPr lang="lv-LV" sz="1350" b="1" kern="0" dirty="0" err="1" smtClean="0">
                <a:solidFill>
                  <a:srgbClr val="00B0F0"/>
                </a:solidFill>
                <a:latin typeface="Calibri" panose="020F0502020204030204" pitchFamily="34" charset="0"/>
                <a:sym typeface="Franklin Gothic Book"/>
              </a:rPr>
              <a:t>of</a:t>
            </a:r>
            <a:r>
              <a:rPr lang="en-GB" sz="1350" b="1" kern="0" dirty="0" smtClean="0">
                <a:solidFill>
                  <a:srgbClr val="00B0F0"/>
                </a:solidFill>
                <a:latin typeface="Calibri" panose="020F0502020204030204" pitchFamily="34" charset="0"/>
                <a:sym typeface="Franklin Gothic Book"/>
              </a:rPr>
              <a:t> </a:t>
            </a:r>
            <a:r>
              <a:rPr lang="en-GB" sz="1350" b="1" kern="0" dirty="0">
                <a:solidFill>
                  <a:srgbClr val="00B0F0"/>
                </a:solidFill>
                <a:latin typeface="Calibri" panose="020F0502020204030204" pitchFamily="34" charset="0"/>
                <a:sym typeface="Franklin Gothic Book"/>
              </a:rPr>
              <a:t>1 January, 2019</a:t>
            </a:r>
            <a:r>
              <a:rPr lang="lv-LV" sz="1350" b="1" kern="0" dirty="0">
                <a:solidFill>
                  <a:srgbClr val="00B0F0"/>
                </a:solidFill>
                <a:latin typeface="Calibri" panose="020F0502020204030204" pitchFamily="34" charset="0"/>
                <a:sym typeface="Franklin Gothic Book"/>
              </a:rPr>
              <a:t> </a:t>
            </a:r>
            <a:r>
              <a:rPr lang="lv-LV" sz="1050" b="1" kern="0" dirty="0">
                <a:solidFill>
                  <a:srgbClr val="00B0F0"/>
                </a:solidFill>
                <a:latin typeface="Calibri" panose="020F0502020204030204" pitchFamily="34" charset="0"/>
                <a:sym typeface="Franklin Gothic Book"/>
              </a:rPr>
              <a:t>(</a:t>
            </a:r>
            <a:r>
              <a:rPr lang="en-GB" sz="1050" b="1" kern="0" dirty="0">
                <a:solidFill>
                  <a:srgbClr val="00B0F0"/>
                </a:solidFill>
                <a:latin typeface="Calibri" panose="020F0502020204030204" pitchFamily="34" charset="0"/>
                <a:sym typeface="Franklin Gothic Book"/>
              </a:rPr>
              <a:t>the data will be provided by main building contractors and </a:t>
            </a:r>
            <a:r>
              <a:rPr lang="en-GB" sz="1050" b="1" kern="0" dirty="0" smtClean="0">
                <a:solidFill>
                  <a:srgbClr val="00B0F0"/>
                </a:solidFill>
                <a:latin typeface="Calibri" panose="020F0502020204030204" pitchFamily="34" charset="0"/>
                <a:sym typeface="Franklin Gothic Book"/>
              </a:rPr>
              <a:t>subcontractors</a:t>
            </a:r>
            <a:r>
              <a:rPr lang="lv-LV" sz="1050" b="1" kern="0" dirty="0" smtClean="0">
                <a:solidFill>
                  <a:srgbClr val="00B0F0"/>
                </a:solidFill>
                <a:latin typeface="Calibri" panose="020F0502020204030204" pitchFamily="34" charset="0"/>
                <a:sym typeface="Franklin Gothic Book"/>
              </a:rPr>
              <a:t>)</a:t>
            </a:r>
            <a:r>
              <a:rPr lang="lv-LV" sz="1050" b="1" kern="0" dirty="0">
                <a:solidFill>
                  <a:srgbClr val="00B0F0"/>
                </a:solidFill>
                <a:latin typeface="Calibri" panose="020F0502020204030204" pitchFamily="34" charset="0"/>
                <a:sym typeface="Franklin Gothic Book"/>
              </a:rPr>
              <a:t/>
            </a:r>
            <a:br>
              <a:rPr lang="lv-LV" sz="1050" b="1" kern="0" dirty="0">
                <a:solidFill>
                  <a:srgbClr val="00B0F0"/>
                </a:solidFill>
                <a:latin typeface="Calibri" panose="020F0502020204030204" pitchFamily="34" charset="0"/>
                <a:sym typeface="Franklin Gothic Book"/>
              </a:rPr>
            </a:br>
            <a:endParaRPr lang="lv-LV" sz="1050" kern="0" dirty="0">
              <a:solidFill>
                <a:srgbClr val="00B0F0"/>
              </a:solidFill>
              <a:latin typeface="Franklin Gothic Book"/>
              <a:sym typeface="Franklin Gothic Book"/>
            </a:endParaRPr>
          </a:p>
        </p:txBody>
      </p:sp>
      <p:sp>
        <p:nvSpPr>
          <p:cNvPr id="6" name="Date Placeholder 5"/>
          <p:cNvSpPr>
            <a:spLocks noGrp="1"/>
          </p:cNvSpPr>
          <p:nvPr>
            <p:ph type="dt" sz="half" idx="10"/>
          </p:nvPr>
        </p:nvSpPr>
        <p:spPr/>
        <p:txBody>
          <a:bodyPr/>
          <a:lstStyle/>
          <a:p>
            <a:fld id="{5FCF6865-6F65-4821-9C8C-5F638513C5EF}" type="datetime1">
              <a:rPr lang="lv-LV" smtClean="0"/>
              <a:t>13.02.2018</a:t>
            </a:fld>
            <a:endParaRPr lang="lv-LV" dirty="0"/>
          </a:p>
        </p:txBody>
      </p:sp>
    </p:spTree>
    <p:extLst>
      <p:ext uri="{BB962C8B-B14F-4D97-AF65-F5344CB8AC3E}">
        <p14:creationId xmlns:p14="http://schemas.microsoft.com/office/powerpoint/2010/main" val="1387548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32</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9889359"/>
              </p:ext>
            </p:extLst>
          </p:nvPr>
        </p:nvGraphicFramePr>
        <p:xfrm>
          <a:off x="1393581" y="1801966"/>
          <a:ext cx="6526091" cy="3643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761910" y="1862826"/>
            <a:ext cx="1620180" cy="300082"/>
          </a:xfrm>
          <a:prstGeom prst="rect">
            <a:avLst/>
          </a:prstGeom>
          <a:solidFill>
            <a:srgbClr val="88C858"/>
          </a:solidFill>
        </p:spPr>
        <p:txBody>
          <a:bodyPr wrap="square" rtlCol="0">
            <a:spAutoFit/>
          </a:bodyPr>
          <a:lstStyle/>
          <a:p>
            <a:pPr algn="ctr"/>
            <a:r>
              <a:rPr lang="lv-LV" sz="1350" dirty="0"/>
              <a:t>2019</a:t>
            </a:r>
          </a:p>
        </p:txBody>
      </p:sp>
      <p:sp>
        <p:nvSpPr>
          <p:cNvPr id="8" name="Title 3"/>
          <p:cNvSpPr txBox="1">
            <a:spLocks/>
          </p:cNvSpPr>
          <p:nvPr/>
        </p:nvSpPr>
        <p:spPr>
          <a:xfrm>
            <a:off x="683568" y="476672"/>
            <a:ext cx="6264696" cy="630876"/>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en-US" sz="2800" dirty="0" smtClean="0"/>
              <a:t>Combating of the shadow economy</a:t>
            </a:r>
            <a:endParaRPr lang="en-US" sz="2800" dirty="0"/>
          </a:p>
        </p:txBody>
      </p:sp>
      <p:sp>
        <p:nvSpPr>
          <p:cNvPr id="3" name="Date Placeholder 2"/>
          <p:cNvSpPr>
            <a:spLocks noGrp="1"/>
          </p:cNvSpPr>
          <p:nvPr>
            <p:ph type="dt" sz="half" idx="10"/>
          </p:nvPr>
        </p:nvSpPr>
        <p:spPr/>
        <p:txBody>
          <a:bodyPr/>
          <a:lstStyle/>
          <a:p>
            <a:fld id="{F130AC44-6817-4091-8F19-E05B45591E53}" type="datetime1">
              <a:rPr lang="lv-LV" smtClean="0"/>
              <a:t>13.02.2018</a:t>
            </a:fld>
            <a:endParaRPr lang="lv-LV" dirty="0"/>
          </a:p>
        </p:txBody>
      </p:sp>
    </p:spTree>
    <p:extLst>
      <p:ext uri="{BB962C8B-B14F-4D97-AF65-F5344CB8AC3E}">
        <p14:creationId xmlns:p14="http://schemas.microsoft.com/office/powerpoint/2010/main" val="28084827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45432" y="2708920"/>
            <a:ext cx="5904656" cy="936104"/>
          </a:xfrm>
        </p:spPr>
        <p:txBody>
          <a:bodyPr>
            <a:noAutofit/>
          </a:bodyPr>
          <a:lstStyle/>
          <a:p>
            <a:pPr lvl="0" algn="ctr"/>
            <a:r>
              <a:rPr lang="en-US" sz="3200" dirty="0" smtClean="0"/>
              <a:t>Improving Tax Administration</a:t>
            </a:r>
            <a:endParaRPr lang="en-US" sz="3200" dirty="0"/>
          </a:p>
        </p:txBody>
      </p:sp>
      <p:sp>
        <p:nvSpPr>
          <p:cNvPr id="5" name="Date Placeholder 4"/>
          <p:cNvSpPr>
            <a:spLocks noGrp="1"/>
          </p:cNvSpPr>
          <p:nvPr>
            <p:ph type="dt" sz="half" idx="10"/>
          </p:nvPr>
        </p:nvSpPr>
        <p:spPr/>
        <p:txBody>
          <a:bodyPr/>
          <a:lstStyle/>
          <a:p>
            <a:fld id="{B43E6EAD-81AA-4D89-A2F6-8A99A18DEB90}"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33</a:t>
            </a:fld>
            <a:endParaRPr lang="lv-LV"/>
          </a:p>
        </p:txBody>
      </p:sp>
      <p:graphicFrame>
        <p:nvGraphicFramePr>
          <p:cNvPr id="8" name="Content Placeholder 3"/>
          <p:cNvGraphicFramePr>
            <a:graphicFrameLocks/>
          </p:cNvGraphicFramePr>
          <p:nvPr>
            <p:extLst>
              <p:ext uri="{D42A27DB-BD31-4B8C-83A1-F6EECF244321}">
                <p14:modId xmlns:p14="http://schemas.microsoft.com/office/powerpoint/2010/main" val="3393775657"/>
              </p:ext>
            </p:extLst>
          </p:nvPr>
        </p:nvGraphicFramePr>
        <p:xfrm>
          <a:off x="5309973" y="3637919"/>
          <a:ext cx="3384376" cy="2711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p:cNvSpPr txBox="1">
            <a:spLocks/>
          </p:cNvSpPr>
          <p:nvPr/>
        </p:nvSpPr>
        <p:spPr>
          <a:xfrm>
            <a:off x="0" y="0"/>
            <a:ext cx="6156176" cy="1408969"/>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endParaRPr lang="lv-LV" sz="3200" dirty="0"/>
          </a:p>
        </p:txBody>
      </p:sp>
    </p:spTree>
    <p:extLst>
      <p:ext uri="{BB962C8B-B14F-4D97-AF65-F5344CB8AC3E}">
        <p14:creationId xmlns:p14="http://schemas.microsoft.com/office/powerpoint/2010/main" val="41798072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57E5C-7A61-4095-9984-C07F54EA8A02}" type="datetime1">
              <a:rPr lang="lv-LV" smtClean="0"/>
              <a:t>13.02.2018</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34</a:t>
            </a:fld>
            <a:endParaRPr lang="lv-LV" dirty="0"/>
          </a:p>
        </p:txBody>
      </p:sp>
      <p:sp>
        <p:nvSpPr>
          <p:cNvPr id="4" name="Content Placeholder 3"/>
          <p:cNvSpPr>
            <a:spLocks noGrp="1"/>
          </p:cNvSpPr>
          <p:nvPr>
            <p:ph idx="1"/>
          </p:nvPr>
        </p:nvSpPr>
        <p:spPr/>
        <p:txBody>
          <a:bodyPr/>
          <a:lstStyle/>
          <a:p>
            <a:pPr marL="0" indent="0">
              <a:buNone/>
            </a:pPr>
            <a:r>
              <a:rPr lang="en-GB" b="1" dirty="0" smtClean="0"/>
              <a:t>Purpose – </a:t>
            </a:r>
            <a:r>
              <a:rPr lang="en-GB" dirty="0" smtClean="0"/>
              <a:t>to alleviate the tax debt burden of the taxpayers, and to increase the budget revenues</a:t>
            </a:r>
          </a:p>
          <a:p>
            <a:pPr marL="0" indent="0" algn="ctr">
              <a:buNone/>
            </a:pPr>
            <a:r>
              <a:rPr lang="en-GB" altLang="lv-LV" b="1" dirty="0" smtClean="0">
                <a:solidFill>
                  <a:schemeClr val="tx1"/>
                </a:solidFill>
                <a:cs typeface="Times New Roman" panose="02020603050405020304" pitchFamily="18" charset="0"/>
              </a:rPr>
              <a:t>The principal debt to be alleviated</a:t>
            </a:r>
            <a:endParaRPr lang="lv-LV" b="1" dirty="0"/>
          </a:p>
        </p:txBody>
      </p:sp>
      <p:sp>
        <p:nvSpPr>
          <p:cNvPr id="5" name="Title 4"/>
          <p:cNvSpPr>
            <a:spLocks noGrp="1"/>
          </p:cNvSpPr>
          <p:nvPr>
            <p:ph type="title"/>
          </p:nvPr>
        </p:nvSpPr>
        <p:spPr>
          <a:xfrm>
            <a:off x="498951" y="523504"/>
            <a:ext cx="6696744" cy="432000"/>
          </a:xfrm>
          <a:solidFill>
            <a:schemeClr val="bg1"/>
          </a:solidFill>
        </p:spPr>
        <p:txBody>
          <a:bodyPr>
            <a:noAutofit/>
          </a:bodyPr>
          <a:lstStyle/>
          <a:p>
            <a:r>
              <a:rPr lang="en-GB" sz="2800" dirty="0" smtClean="0"/>
              <a:t>The promotion of payment of tax debt</a:t>
            </a:r>
            <a:endParaRPr lang="lv-LV" sz="2800" dirty="0"/>
          </a:p>
        </p:txBody>
      </p:sp>
      <p:sp>
        <p:nvSpPr>
          <p:cNvPr id="6" name="Rectangle 5"/>
          <p:cNvSpPr/>
          <p:nvPr/>
        </p:nvSpPr>
        <p:spPr>
          <a:xfrm>
            <a:off x="827584" y="4058581"/>
            <a:ext cx="6624736" cy="1754326"/>
          </a:xfrm>
          <a:prstGeom prst="rect">
            <a:avLst/>
          </a:prstGeom>
        </p:spPr>
        <p:txBody>
          <a:bodyPr wrap="square">
            <a:spAutoFit/>
          </a:bodyPr>
          <a:lstStyle/>
          <a:p>
            <a:pPr marL="214313" indent="-214313" algn="just">
              <a:buFont typeface="Arial" panose="020B0604020202020204" pitchFamily="34" charset="0"/>
              <a:buChar char="•"/>
            </a:pPr>
            <a:r>
              <a:rPr lang="en-US" dirty="0" smtClean="0">
                <a:solidFill>
                  <a:schemeClr val="tx1">
                    <a:lumMod val="75000"/>
                    <a:lumOff val="25000"/>
                  </a:schemeClr>
                </a:solidFill>
              </a:rPr>
              <a:t>Division </a:t>
            </a:r>
            <a:r>
              <a:rPr lang="en-US" dirty="0">
                <a:solidFill>
                  <a:schemeClr val="tx1">
                    <a:lumMod val="75000"/>
                    <a:lumOff val="25000"/>
                  </a:schemeClr>
                </a:solidFill>
              </a:rPr>
              <a:t>the term for the payments of principal debt in instalments for a period of up to 24 months</a:t>
            </a:r>
            <a:endParaRPr lang="en-GB" dirty="0">
              <a:solidFill>
                <a:schemeClr val="tx1">
                  <a:lumMod val="75000"/>
                  <a:lumOff val="25000"/>
                </a:schemeClr>
              </a:solidFill>
            </a:endParaRPr>
          </a:p>
          <a:p>
            <a:pPr marL="214313" indent="-214313" algn="just">
              <a:buFont typeface="Arial" panose="020B0604020202020204" pitchFamily="34" charset="0"/>
              <a:buChar char="•"/>
            </a:pPr>
            <a:r>
              <a:rPr lang="en-GB" dirty="0">
                <a:solidFill>
                  <a:schemeClr val="tx1">
                    <a:lumMod val="75000"/>
                    <a:lumOff val="25000"/>
                  </a:schemeClr>
                </a:solidFill>
              </a:rPr>
              <a:t>Extinguishing of the late payment charge and penalties after paying off the principal </a:t>
            </a:r>
            <a:r>
              <a:rPr lang="en-GB" dirty="0" smtClean="0">
                <a:solidFill>
                  <a:schemeClr val="tx1">
                    <a:lumMod val="75000"/>
                    <a:lumOff val="25000"/>
                  </a:schemeClr>
                </a:solidFill>
              </a:rPr>
              <a:t>debt</a:t>
            </a:r>
          </a:p>
          <a:p>
            <a:pPr marL="214313" indent="-214313" algn="just">
              <a:buFont typeface="Arial" panose="020B0604020202020204" pitchFamily="34" charset="0"/>
              <a:buChar char="•"/>
            </a:pPr>
            <a:r>
              <a:rPr lang="en-GB" dirty="0" smtClean="0">
                <a:solidFill>
                  <a:schemeClr val="tx1">
                    <a:lumMod val="75000"/>
                    <a:lumOff val="25000"/>
                  </a:schemeClr>
                </a:solidFill>
              </a:rPr>
              <a:t>The procedure starts on 1 October, 2017, and ends on 31 December, 2019</a:t>
            </a:r>
            <a:endParaRPr lang="lv-LV" dirty="0">
              <a:solidFill>
                <a:schemeClr val="tx1">
                  <a:lumMod val="75000"/>
                  <a:lumOff val="25000"/>
                </a:schemeClr>
              </a:solidFill>
            </a:endParaRPr>
          </a:p>
        </p:txBody>
      </p:sp>
      <p:sp>
        <p:nvSpPr>
          <p:cNvPr id="8" name="Flowchart: Alternate Process 7"/>
          <p:cNvSpPr/>
          <p:nvPr/>
        </p:nvSpPr>
        <p:spPr>
          <a:xfrm>
            <a:off x="498951" y="2478810"/>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lv-LV" altLang="lv-LV" sz="1500" dirty="0">
                <a:solidFill>
                  <a:schemeClr val="tx1"/>
                </a:solidFill>
                <a:cs typeface="Times New Roman" panose="02020603050405020304" pitchFamily="18" charset="0"/>
              </a:rPr>
              <a:t> </a:t>
            </a:r>
            <a:r>
              <a:rPr lang="en-GB" altLang="lv-LV" sz="1500" dirty="0">
                <a:solidFill>
                  <a:schemeClr val="tx1"/>
                </a:solidFill>
                <a:cs typeface="Times New Roman" panose="02020603050405020304" pitchFamily="18" charset="0"/>
              </a:rPr>
              <a:t>a) in </a:t>
            </a:r>
            <a:r>
              <a:rPr lang="en-GB" altLang="lv-LV" sz="1500" dirty="0" smtClean="0">
                <a:solidFill>
                  <a:schemeClr val="tx1"/>
                </a:solidFill>
                <a:cs typeface="Times New Roman" panose="02020603050405020304" pitchFamily="18" charset="0"/>
              </a:rPr>
              <a:t>case of a natural person – a tax debt on the date of the application submitted to the State Revenue Service</a:t>
            </a:r>
            <a:endParaRPr lang="lv-LV" sz="1500" dirty="0">
              <a:solidFill>
                <a:schemeClr val="tx1"/>
              </a:solidFill>
            </a:endParaRPr>
          </a:p>
        </p:txBody>
      </p:sp>
      <p:sp>
        <p:nvSpPr>
          <p:cNvPr id="9" name="Flowchart: Alternate Process 8"/>
          <p:cNvSpPr/>
          <p:nvPr/>
        </p:nvSpPr>
        <p:spPr>
          <a:xfrm>
            <a:off x="4265368" y="2486094"/>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GB" sz="1500" dirty="0" smtClean="0">
                <a:solidFill>
                  <a:schemeClr val="tx1"/>
                </a:solidFill>
                <a:cs typeface="Times New Roman" panose="02020603050405020304" pitchFamily="18" charset="0"/>
              </a:rPr>
              <a:t>b</a:t>
            </a:r>
            <a:r>
              <a:rPr lang="en-GB" sz="1500" dirty="0">
                <a:solidFill>
                  <a:schemeClr val="tx1"/>
                </a:solidFill>
                <a:cs typeface="Times New Roman" panose="02020603050405020304" pitchFamily="18" charset="0"/>
              </a:rPr>
              <a:t>) in case of a legal person – a tax debt on 1 June, 2017</a:t>
            </a:r>
            <a:endParaRPr lang="lv-LV" sz="15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16086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0" y="2623558"/>
            <a:ext cx="5904656" cy="432000"/>
          </a:xfrm>
        </p:spPr>
        <p:txBody>
          <a:bodyPr>
            <a:noAutofit/>
          </a:bodyPr>
          <a:lstStyle/>
          <a:p>
            <a:pPr algn="ctr"/>
            <a:r>
              <a:rPr lang="lv-LV" sz="3200" dirty="0" err="1" smtClean="0"/>
              <a:t>Labor</a:t>
            </a:r>
            <a:r>
              <a:rPr lang="lv-LV" sz="3200" dirty="0" smtClean="0"/>
              <a:t> </a:t>
            </a:r>
            <a:r>
              <a:rPr lang="lv-LV" sz="3200" dirty="0" err="1" smtClean="0"/>
              <a:t>Tax</a:t>
            </a:r>
            <a:r>
              <a:rPr lang="lv-LV" sz="3200" dirty="0" smtClean="0"/>
              <a:t> </a:t>
            </a:r>
            <a:r>
              <a:rPr lang="lv-LV" sz="3200" dirty="0" err="1" smtClean="0"/>
              <a:t>Reform</a:t>
            </a:r>
            <a:endParaRPr lang="lv-LV" sz="3200" dirty="0"/>
          </a:p>
        </p:txBody>
      </p:sp>
      <p:sp>
        <p:nvSpPr>
          <p:cNvPr id="5" name="Date Placeholder 4"/>
          <p:cNvSpPr>
            <a:spLocks noGrp="1"/>
          </p:cNvSpPr>
          <p:nvPr>
            <p:ph type="dt" sz="half" idx="10"/>
          </p:nvPr>
        </p:nvSpPr>
        <p:spPr/>
        <p:txBody>
          <a:bodyPr/>
          <a:lstStyle/>
          <a:p>
            <a:fld id="{43198FB2-5FDD-4117-B0CF-C9DFD2F7ADB9}"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4</a:t>
            </a:fld>
            <a:endParaRPr lang="lv-LV"/>
          </a:p>
        </p:txBody>
      </p:sp>
      <p:graphicFrame>
        <p:nvGraphicFramePr>
          <p:cNvPr id="8" name="Content Placeholder 3"/>
          <p:cNvGraphicFramePr>
            <a:graphicFrameLocks/>
          </p:cNvGraphicFramePr>
          <p:nvPr>
            <p:extLst>
              <p:ext uri="{D42A27DB-BD31-4B8C-83A1-F6EECF244321}">
                <p14:modId xmlns:p14="http://schemas.microsoft.com/office/powerpoint/2010/main" val="3158897459"/>
              </p:ext>
            </p:extLst>
          </p:nvPr>
        </p:nvGraphicFramePr>
        <p:xfrm>
          <a:off x="4860032" y="3429000"/>
          <a:ext cx="3528392" cy="2927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2"/>
          <p:cNvSpPr txBox="1">
            <a:spLocks/>
          </p:cNvSpPr>
          <p:nvPr/>
        </p:nvSpPr>
        <p:spPr>
          <a:xfrm>
            <a:off x="0" y="0"/>
            <a:ext cx="6156176" cy="1408969"/>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pPr algn="ctr"/>
            <a:endParaRPr lang="lv-LV" sz="3200" dirty="0"/>
          </a:p>
        </p:txBody>
      </p:sp>
    </p:spTree>
    <p:extLst>
      <p:ext uri="{BB962C8B-B14F-4D97-AF65-F5344CB8AC3E}">
        <p14:creationId xmlns:p14="http://schemas.microsoft.com/office/powerpoint/2010/main" val="3573683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5FE36B6-3783-4BDA-A021-183F08B647DE}"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5</a:t>
            </a:fld>
            <a:endParaRPr lang="lv-LV"/>
          </a:p>
        </p:txBody>
      </p:sp>
      <p:sp>
        <p:nvSpPr>
          <p:cNvPr id="7" name="TextBox 6"/>
          <p:cNvSpPr txBox="1"/>
          <p:nvPr/>
        </p:nvSpPr>
        <p:spPr>
          <a:xfrm>
            <a:off x="467544" y="1172696"/>
            <a:ext cx="7391400" cy="5093702"/>
          </a:xfrm>
          <a:prstGeom prst="rect">
            <a:avLst/>
          </a:prstGeom>
          <a:noFill/>
          <a:ln>
            <a:noFill/>
          </a:ln>
        </p:spPr>
        <p:txBody>
          <a:bodyPr wrap="square" rtlCol="0">
            <a:spAutoFit/>
          </a:bodyPr>
          <a:lstStyle/>
          <a:p>
            <a:pPr marL="342900" indent="-342900" fontAlgn="ctr">
              <a:buAutoNum type="arabicParenR"/>
            </a:pPr>
            <a:r>
              <a:rPr lang="en-US" b="1" dirty="0" smtClean="0"/>
              <a:t>Introduction of progressive income tax system</a:t>
            </a:r>
            <a:r>
              <a:rPr lang="lv-LV" b="1" dirty="0" smtClean="0"/>
              <a:t> </a:t>
            </a:r>
            <a:r>
              <a:rPr lang="en-US" b="1" dirty="0"/>
              <a:t>(exception - income from capital and capital gains)</a:t>
            </a:r>
            <a:endParaRPr lang="en-US" b="1" dirty="0" smtClean="0"/>
          </a:p>
          <a:p>
            <a:pPr fontAlgn="ctr"/>
            <a:endParaRPr lang="en-US" sz="900" b="1" dirty="0" smtClean="0"/>
          </a:p>
          <a:p>
            <a:pPr algn="ctr" fontAlgn="ctr"/>
            <a:r>
              <a:rPr lang="en-US" sz="1600" b="1" dirty="0" smtClean="0"/>
              <a:t>PIT rate</a:t>
            </a:r>
          </a:p>
          <a:p>
            <a:pPr algn="ctr" fontAlgn="ctr"/>
            <a:endParaRPr lang="en-US" sz="2000"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r>
              <a:rPr lang="en-US" sz="1200" i="1" dirty="0" smtClean="0"/>
              <a:t>* 	</a:t>
            </a:r>
            <a:r>
              <a:rPr lang="en-US" sz="1000" dirty="0" smtClean="0"/>
              <a:t>The third PIT rate (31.4%) will be calculated only in annual tax return, but during a year the tax will be paid as Solidarity tax (rate 10.5%) for revenue above 55,000 euro per year (it will be transferred to PIT revenues as payment for third PIT rate). SSC from incomes above 55,000 euro per year is not be pa</a:t>
            </a:r>
            <a:r>
              <a:rPr lang="lv-LV" sz="1000" dirty="0" smtClean="0"/>
              <a:t>i</a:t>
            </a:r>
            <a:r>
              <a:rPr lang="en-US" sz="1000" dirty="0" smtClean="0"/>
              <a:t>d. </a:t>
            </a:r>
            <a:endParaRPr lang="en-US" sz="1000" i="1" dirty="0" smtClean="0"/>
          </a:p>
          <a:p>
            <a:pPr marL="271463" indent="-271463" fontAlgn="ctr">
              <a:tabLst>
                <a:tab pos="271463" algn="l"/>
              </a:tabLst>
            </a:pPr>
            <a:endParaRPr lang="en-US" sz="800" i="1" dirty="0" smtClean="0"/>
          </a:p>
          <a:p>
            <a:pPr fontAlgn="ctr"/>
            <a:r>
              <a:rPr lang="en-US" b="1" dirty="0" smtClean="0"/>
              <a:t>2</a:t>
            </a:r>
            <a:r>
              <a:rPr lang="en-US" b="1" dirty="0"/>
              <a:t>) Increasing the differential non-taxable </a:t>
            </a:r>
            <a:r>
              <a:rPr lang="en-US" b="1" dirty="0" smtClean="0"/>
              <a:t>minimum</a:t>
            </a:r>
          </a:p>
          <a:p>
            <a:pPr fontAlgn="ctr"/>
            <a:endParaRPr lang="en-US" dirty="0" smtClean="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en-US" dirty="0" smtClean="0"/>
          </a:p>
        </p:txBody>
      </p:sp>
      <p:sp>
        <p:nvSpPr>
          <p:cNvPr id="2" name="Title 1"/>
          <p:cNvSpPr>
            <a:spLocks noGrp="1"/>
          </p:cNvSpPr>
          <p:nvPr>
            <p:ph type="title"/>
          </p:nvPr>
        </p:nvSpPr>
        <p:spPr>
          <a:xfrm>
            <a:off x="467544" y="476672"/>
            <a:ext cx="5688632" cy="513462"/>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a:t>
            </a:r>
            <a:r>
              <a:rPr lang="lv-LV" sz="2800" dirty="0"/>
              <a:t>) </a:t>
            </a:r>
            <a:r>
              <a:rPr lang="lv-LV" sz="2800" dirty="0" smtClean="0"/>
              <a:t>(I)</a:t>
            </a:r>
            <a:endParaRPr lang="lv-LV" sz="2800" dirty="0"/>
          </a:p>
        </p:txBody>
      </p:sp>
      <p:graphicFrame>
        <p:nvGraphicFramePr>
          <p:cNvPr id="8" name="Table 7"/>
          <p:cNvGraphicFramePr>
            <a:graphicFrameLocks noGrp="1"/>
          </p:cNvGraphicFramePr>
          <p:nvPr>
            <p:extLst>
              <p:ext uri="{D42A27DB-BD31-4B8C-83A1-F6EECF244321}">
                <p14:modId xmlns:p14="http://schemas.microsoft.com/office/powerpoint/2010/main" val="1287916207"/>
              </p:ext>
            </p:extLst>
          </p:nvPr>
        </p:nvGraphicFramePr>
        <p:xfrm>
          <a:off x="748391" y="4369916"/>
          <a:ext cx="7959666" cy="2168996"/>
        </p:xfrm>
        <a:graphic>
          <a:graphicData uri="http://schemas.openxmlformats.org/drawingml/2006/table">
            <a:tbl>
              <a:tblPr firstRow="1" bandRow="1">
                <a:tableStyleId>{5C22544A-7EE6-4342-B048-85BDC9FD1C3A}</a:tableStyleId>
              </a:tblPr>
              <a:tblGrid>
                <a:gridCol w="5078895">
                  <a:extLst>
                    <a:ext uri="{9D8B030D-6E8A-4147-A177-3AD203B41FA5}">
                      <a16:colId xmlns:a16="http://schemas.microsoft.com/office/drawing/2014/main" val="1309037473"/>
                    </a:ext>
                  </a:extLst>
                </a:gridCol>
                <a:gridCol w="720080">
                  <a:extLst>
                    <a:ext uri="{9D8B030D-6E8A-4147-A177-3AD203B41FA5}">
                      <a16:colId xmlns:a16="http://schemas.microsoft.com/office/drawing/2014/main" val="1000778086"/>
                    </a:ext>
                  </a:extLst>
                </a:gridCol>
                <a:gridCol w="720080">
                  <a:extLst>
                    <a:ext uri="{9D8B030D-6E8A-4147-A177-3AD203B41FA5}">
                      <a16:colId xmlns:a16="http://schemas.microsoft.com/office/drawing/2014/main" val="3605970194"/>
                    </a:ext>
                  </a:extLst>
                </a:gridCol>
                <a:gridCol w="720080">
                  <a:extLst>
                    <a:ext uri="{9D8B030D-6E8A-4147-A177-3AD203B41FA5}">
                      <a16:colId xmlns:a16="http://schemas.microsoft.com/office/drawing/2014/main" val="237165783"/>
                    </a:ext>
                  </a:extLst>
                </a:gridCol>
                <a:gridCol w="720531">
                  <a:extLst>
                    <a:ext uri="{9D8B030D-6E8A-4147-A177-3AD203B41FA5}">
                      <a16:colId xmlns:a16="http://schemas.microsoft.com/office/drawing/2014/main" val="661548314"/>
                    </a:ext>
                  </a:extLst>
                </a:gridCol>
              </a:tblGrid>
              <a:tr h="370840">
                <a:tc>
                  <a:txBody>
                    <a:bodyPr/>
                    <a:lstStyle/>
                    <a:p>
                      <a:endParaRPr lang="en-US"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2017</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2018</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2019</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2020</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540896930"/>
                  </a:ext>
                </a:extLst>
              </a:tr>
              <a:tr h="370840">
                <a:tc>
                  <a:txBody>
                    <a:bodyPr/>
                    <a:lstStyle/>
                    <a:p>
                      <a:r>
                        <a:rPr lang="en-US" sz="1400" b="0" noProof="0" dirty="0" smtClean="0"/>
                        <a:t>Maximum differential non-taxable minimum, EUR per month</a:t>
                      </a:r>
                      <a:endParaRPr lang="en-US" sz="1400" b="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FF0000"/>
                          </a:solidFill>
                        </a:rPr>
                        <a:t>115</a:t>
                      </a:r>
                      <a:endParaRPr lang="en-US" sz="1400"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FF0000"/>
                          </a:solidFill>
                        </a:rPr>
                        <a:t>200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230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250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374516417"/>
                  </a:ext>
                </a:extLst>
              </a:tr>
              <a:tr h="390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Minimum non-taxable minimum,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00B0F0"/>
                          </a:solidFill>
                        </a:rPr>
                        <a:t>60</a:t>
                      </a:r>
                      <a:endParaRPr lang="en-US" sz="1400"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852084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a:t>
                      </a:r>
                      <a:r>
                        <a:rPr lang="lv-LV" sz="1400" b="0" noProof="0" dirty="0" smtClean="0"/>
                        <a:t>till</a:t>
                      </a:r>
                      <a:r>
                        <a:rPr lang="en-US" sz="1400" b="0" baseline="0" noProof="0" dirty="0" smtClean="0"/>
                        <a:t> which maximum </a:t>
                      </a:r>
                      <a:r>
                        <a:rPr lang="en-US" sz="1400" b="0" noProof="0" dirty="0" smtClean="0"/>
                        <a:t>non-taxable minimum will be applied,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t>400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62461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till </a:t>
                      </a:r>
                      <a:r>
                        <a:rPr lang="en-US" sz="1400" b="0" baseline="0" noProof="0" dirty="0" smtClean="0"/>
                        <a:t>which n</a:t>
                      </a:r>
                      <a:r>
                        <a:rPr lang="en-US" sz="1400" b="0" noProof="0" dirty="0" smtClean="0"/>
                        <a:t>on-taxable minimum according to formula will be gradually decreased,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noProof="0" dirty="0" smtClean="0"/>
                        <a:t>1 000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1 200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75083035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46480836"/>
              </p:ext>
            </p:extLst>
          </p:nvPr>
        </p:nvGraphicFramePr>
        <p:xfrm>
          <a:off x="748391" y="1844824"/>
          <a:ext cx="6829705" cy="1472246"/>
        </p:xfrm>
        <a:graphic>
          <a:graphicData uri="http://schemas.openxmlformats.org/drawingml/2006/table">
            <a:tbl>
              <a:tblPr firstRow="1" bandRow="1">
                <a:tableStyleId>{5C22544A-7EE6-4342-B048-85BDC9FD1C3A}</a:tableStyleId>
              </a:tblPr>
              <a:tblGrid>
                <a:gridCol w="3844458">
                  <a:extLst>
                    <a:ext uri="{9D8B030D-6E8A-4147-A177-3AD203B41FA5}">
                      <a16:colId xmlns:a16="http://schemas.microsoft.com/office/drawing/2014/main" val="2469539123"/>
                    </a:ext>
                  </a:extLst>
                </a:gridCol>
                <a:gridCol w="1165412">
                  <a:extLst>
                    <a:ext uri="{9D8B030D-6E8A-4147-A177-3AD203B41FA5}">
                      <a16:colId xmlns:a16="http://schemas.microsoft.com/office/drawing/2014/main" val="1377358937"/>
                    </a:ext>
                  </a:extLst>
                </a:gridCol>
                <a:gridCol w="1819835">
                  <a:extLst>
                    <a:ext uri="{9D8B030D-6E8A-4147-A177-3AD203B41FA5}">
                      <a16:colId xmlns:a16="http://schemas.microsoft.com/office/drawing/2014/main" val="4093264699"/>
                    </a:ext>
                  </a:extLst>
                </a:gridCol>
              </a:tblGrid>
              <a:tr h="359726">
                <a:tc>
                  <a:txBody>
                    <a:bodyPr/>
                    <a:lstStyle/>
                    <a:p>
                      <a:pPr algn="ctr"/>
                      <a:r>
                        <a:rPr lang="en-GB" sz="1600" noProof="0" dirty="0" smtClean="0"/>
                        <a:t>Incomes, EUR</a:t>
                      </a:r>
                      <a:r>
                        <a:rPr lang="en-GB" sz="1600" baseline="0" noProof="0" dirty="0" smtClean="0"/>
                        <a:t> per year</a:t>
                      </a:r>
                      <a:endParaRPr lang="en-GB"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2017</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2018</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162974380"/>
                  </a:ext>
                </a:extLst>
              </a:tr>
              <a:tr h="370840">
                <a:tc>
                  <a:txBody>
                    <a:bodyPr/>
                    <a:lstStyle/>
                    <a:p>
                      <a:r>
                        <a:rPr lang="en-GB" sz="1400" noProof="0" dirty="0" smtClean="0"/>
                        <a:t>Bellow 20</a:t>
                      </a:r>
                      <a:r>
                        <a:rPr lang="lv-LV" sz="1400" noProof="0" dirty="0" smtClean="0"/>
                        <a:t>,</a:t>
                      </a:r>
                      <a:r>
                        <a:rPr lang="en-GB" sz="1400" noProof="0" dirty="0" smtClean="0"/>
                        <a:t>00</a:t>
                      </a:r>
                      <a:r>
                        <a:rPr lang="lv-LV" sz="1400" noProof="0" dirty="0" smtClean="0"/>
                        <a:t>4</a:t>
                      </a:r>
                      <a:r>
                        <a:rPr lang="en-GB" sz="1400" noProof="0" dirty="0" smtClean="0"/>
                        <a:t> </a:t>
                      </a:r>
                      <a:r>
                        <a:rPr lang="en-GB" sz="1400" noProof="0" dirty="0" smtClean="0"/>
                        <a:t>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algn="ctr"/>
                      <a:r>
                        <a:rPr lang="en-GB" sz="1400" noProof="0" dirty="0" smtClean="0"/>
                        <a:t>23%</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GB" sz="1400" b="1" noProof="0" dirty="0" smtClean="0">
                          <a:solidFill>
                            <a:srgbClr val="FF0000"/>
                          </a:solidFill>
                        </a:rPr>
                        <a:t>20%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00695751"/>
                  </a:ext>
                </a:extLst>
              </a:tr>
              <a:tr h="370840">
                <a:tc>
                  <a:txBody>
                    <a:bodyPr/>
                    <a:lstStyle/>
                    <a:p>
                      <a:r>
                        <a:rPr lang="en-GB" sz="1400" noProof="0" dirty="0" smtClean="0"/>
                        <a:t>From 20</a:t>
                      </a:r>
                      <a:r>
                        <a:rPr lang="lv-LV" sz="1400" noProof="0" dirty="0" smtClean="0"/>
                        <a:t>,</a:t>
                      </a:r>
                      <a:r>
                        <a:rPr lang="en-GB" sz="1400" noProof="0" dirty="0" smtClean="0"/>
                        <a:t>00</a:t>
                      </a:r>
                      <a:r>
                        <a:rPr lang="lv-LV" sz="1400" noProof="0" dirty="0" smtClean="0"/>
                        <a:t>4</a:t>
                      </a:r>
                      <a:r>
                        <a:rPr lang="en-GB" sz="1400" noProof="0" dirty="0" smtClean="0"/>
                        <a:t> to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23%</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915779335"/>
                  </a:ext>
                </a:extLst>
              </a:tr>
              <a:tr h="370840">
                <a:tc>
                  <a:txBody>
                    <a:bodyPr/>
                    <a:lstStyle/>
                    <a:p>
                      <a:r>
                        <a:rPr lang="en-GB" sz="1400" noProof="0" dirty="0" smtClean="0"/>
                        <a:t>Above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31</a:t>
                      </a:r>
                      <a:r>
                        <a:rPr lang="lv-LV" sz="1400" b="1" noProof="0" dirty="0" smtClean="0">
                          <a:solidFill>
                            <a:srgbClr val="FF0000"/>
                          </a:solidFill>
                        </a:rPr>
                        <a:t>.</a:t>
                      </a:r>
                      <a:r>
                        <a:rPr lang="en-GB" sz="1400" b="1" noProof="0" dirty="0" smtClean="0">
                          <a:solidFill>
                            <a:srgbClr val="FF0000"/>
                          </a:solidFill>
                        </a:rPr>
                        <a:t>4%</a:t>
                      </a:r>
                      <a:r>
                        <a:rPr lang="lv-LV" sz="1400" b="1" noProof="0" dirty="0" smtClean="0">
                          <a:solidFill>
                            <a:srgbClr val="FF0000"/>
                          </a:solidFill>
                        </a:rPr>
                        <a:t>*</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749568096"/>
                  </a:ext>
                </a:extLst>
              </a:tr>
            </a:tbl>
          </a:graphicData>
        </a:graphic>
      </p:graphicFrame>
    </p:spTree>
    <p:extLst>
      <p:ext uri="{BB962C8B-B14F-4D97-AF65-F5344CB8AC3E}">
        <p14:creationId xmlns:p14="http://schemas.microsoft.com/office/powerpoint/2010/main" val="78618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B87D415-6CFC-4AA6-8EBB-CA311BC5488A}"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6</a:t>
            </a:fld>
            <a:endParaRPr lang="lv-LV"/>
          </a:p>
        </p:txBody>
      </p:sp>
      <p:sp>
        <p:nvSpPr>
          <p:cNvPr id="2" name="Title 1"/>
          <p:cNvSpPr>
            <a:spLocks noGrp="1"/>
          </p:cNvSpPr>
          <p:nvPr>
            <p:ph type="title"/>
          </p:nvPr>
        </p:nvSpPr>
        <p:spPr>
          <a:xfrm>
            <a:off x="446314" y="427616"/>
            <a:ext cx="5688632" cy="517108"/>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 (II)</a:t>
            </a:r>
            <a:endParaRPr lang="lv-LV" sz="2800" dirty="0"/>
          </a:p>
        </p:txBody>
      </p:sp>
      <p:sp>
        <p:nvSpPr>
          <p:cNvPr id="10" name="TextBox 9"/>
          <p:cNvSpPr txBox="1"/>
          <p:nvPr/>
        </p:nvSpPr>
        <p:spPr>
          <a:xfrm>
            <a:off x="446314" y="1052736"/>
            <a:ext cx="8374158" cy="4570482"/>
          </a:xfrm>
          <a:prstGeom prst="rect">
            <a:avLst/>
          </a:prstGeom>
          <a:noFill/>
          <a:ln>
            <a:noFill/>
          </a:ln>
        </p:spPr>
        <p:txBody>
          <a:bodyPr wrap="square" rtlCol="0">
            <a:spAutoFit/>
          </a:bodyPr>
          <a:lstStyle/>
          <a:p>
            <a:pPr fontAlgn="ctr"/>
            <a:r>
              <a:rPr lang="en-US" b="1" dirty="0" smtClean="0"/>
              <a:t>3) Increasing of allowance for dependents</a:t>
            </a:r>
          </a:p>
          <a:p>
            <a:pPr fontAlgn="ctr"/>
            <a:endParaRPr lang="en-US" sz="900" b="1" dirty="0" smtClean="0"/>
          </a:p>
          <a:p>
            <a:pPr algn="ctr" fontAlgn="ctr"/>
            <a:endParaRPr lang="en-US" sz="1600" b="1"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endParaRPr lang="en-US" sz="800" i="1" dirty="0" smtClean="0"/>
          </a:p>
          <a:p>
            <a:pPr fontAlgn="ctr"/>
            <a:r>
              <a:rPr lang="en-US" b="1" dirty="0" smtClean="0"/>
              <a:t>4) Increasing of non-taxable minimum income for pensioners</a:t>
            </a:r>
          </a:p>
          <a:p>
            <a:pPr fontAlgn="ctr"/>
            <a:endParaRPr lang="en-US" b="1" dirty="0" smtClean="0"/>
          </a:p>
          <a:p>
            <a:pPr fontAlgn="ctr"/>
            <a:endParaRPr lang="en-US" b="1" dirty="0" smtClean="0"/>
          </a:p>
          <a:p>
            <a:pPr fontAlgn="ctr"/>
            <a:endParaRPr lang="en-US" b="1" dirty="0" smtClean="0"/>
          </a:p>
          <a:p>
            <a:pPr fontAlgn="ctr"/>
            <a:endParaRPr lang="en-US" b="1" dirty="0" smtClean="0"/>
          </a:p>
          <a:p>
            <a:pPr fontAlgn="ctr"/>
            <a:endParaRPr lang="en-US" b="1" dirty="0" smtClean="0"/>
          </a:p>
          <a:p>
            <a:pPr marL="271463" indent="-271463" fontAlgn="ctr">
              <a:tabLst>
                <a:tab pos="271463" algn="l"/>
              </a:tabLst>
            </a:pPr>
            <a:r>
              <a:rPr lang="en-US" b="1" dirty="0" smtClean="0"/>
              <a:t>5) Raising of minimum monthly wage from 380 in 2017 to </a:t>
            </a:r>
            <a:r>
              <a:rPr lang="en-US" b="1" dirty="0" smtClean="0">
                <a:solidFill>
                  <a:srgbClr val="FF0000"/>
                </a:solidFill>
              </a:rPr>
              <a:t>430</a:t>
            </a:r>
            <a:r>
              <a:rPr lang="en-US" b="1" dirty="0" smtClean="0"/>
              <a:t> euro in 2018</a:t>
            </a:r>
            <a:endParaRPr lang="lv-LV" b="1" dirty="0" smtClean="0"/>
          </a:p>
          <a:p>
            <a:pPr marL="271463" indent="-271463" fontAlgn="ctr">
              <a:tabLst>
                <a:tab pos="271463" algn="l"/>
              </a:tabLst>
            </a:pPr>
            <a:endParaRPr lang="lv-LV" b="1" dirty="0"/>
          </a:p>
          <a:p>
            <a:pPr marL="271463" indent="-271463" fontAlgn="ctr">
              <a:tabLst>
                <a:tab pos="271463" algn="l"/>
              </a:tabLst>
            </a:pPr>
            <a:r>
              <a:rPr lang="lv-LV" b="1" dirty="0" smtClean="0"/>
              <a:t>6) </a:t>
            </a:r>
            <a:r>
              <a:rPr lang="en-US" b="1" dirty="0"/>
              <a:t>PIT rate for income from capital and capital gain</a:t>
            </a:r>
            <a:r>
              <a:rPr lang="lv-LV" b="1" dirty="0"/>
              <a:t>s – 20% (</a:t>
            </a:r>
            <a:r>
              <a:rPr lang="en-US" b="1" dirty="0"/>
              <a:t>exception – dividends taxed by CIT</a:t>
            </a:r>
            <a:r>
              <a:rPr lang="lv-LV" b="1" dirty="0" smtClean="0"/>
              <a:t>)</a:t>
            </a:r>
            <a:endParaRPr lang="en-US" b="1" dirty="0"/>
          </a:p>
        </p:txBody>
      </p:sp>
      <p:graphicFrame>
        <p:nvGraphicFramePr>
          <p:cNvPr id="11" name="Table 10"/>
          <p:cNvGraphicFramePr>
            <a:graphicFrameLocks noGrp="1"/>
          </p:cNvGraphicFramePr>
          <p:nvPr>
            <p:extLst>
              <p:ext uri="{D42A27DB-BD31-4B8C-83A1-F6EECF244321}">
                <p14:modId xmlns:p14="http://schemas.microsoft.com/office/powerpoint/2010/main" val="1249556952"/>
              </p:ext>
            </p:extLst>
          </p:nvPr>
        </p:nvGraphicFramePr>
        <p:xfrm>
          <a:off x="838200" y="1476079"/>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a16="http://schemas.microsoft.com/office/drawing/2014/main" val="2469539123"/>
                    </a:ext>
                  </a:extLst>
                </a:gridCol>
                <a:gridCol w="1012372">
                  <a:extLst>
                    <a:ext uri="{9D8B030D-6E8A-4147-A177-3AD203B41FA5}">
                      <a16:colId xmlns:a16="http://schemas.microsoft.com/office/drawing/2014/main" val="1377358937"/>
                    </a:ext>
                  </a:extLst>
                </a:gridCol>
                <a:gridCol w="1045028">
                  <a:extLst>
                    <a:ext uri="{9D8B030D-6E8A-4147-A177-3AD203B41FA5}">
                      <a16:colId xmlns:a16="http://schemas.microsoft.com/office/drawing/2014/main" val="4093264699"/>
                    </a:ext>
                  </a:extLst>
                </a:gridCol>
                <a:gridCol w="903515">
                  <a:extLst>
                    <a:ext uri="{9D8B030D-6E8A-4147-A177-3AD203B41FA5}">
                      <a16:colId xmlns:a16="http://schemas.microsoft.com/office/drawing/2014/main" val="2510525653"/>
                    </a:ext>
                  </a:extLst>
                </a:gridCol>
                <a:gridCol w="907877">
                  <a:extLst>
                    <a:ext uri="{9D8B030D-6E8A-4147-A177-3AD203B41FA5}">
                      <a16:colId xmlns:a16="http://schemas.microsoft.com/office/drawing/2014/main"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162974380"/>
                  </a:ext>
                </a:extLst>
              </a:tr>
              <a:tr h="370840">
                <a:tc>
                  <a:txBody>
                    <a:bodyPr/>
                    <a:lstStyle/>
                    <a:p>
                      <a:r>
                        <a:rPr lang="en-US" sz="1400" b="0" dirty="0" smtClean="0"/>
                        <a:t>Allowance for dependents,</a:t>
                      </a:r>
                      <a:r>
                        <a:rPr lang="en-US" sz="1400" b="1" dirty="0" smtClean="0"/>
                        <a:t> </a:t>
                      </a:r>
                      <a:r>
                        <a:rPr lang="en-US" sz="1400" noProof="0" dirty="0" smtClean="0"/>
                        <a:t>EUR per month</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175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230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0069575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78141385"/>
              </p:ext>
            </p:extLst>
          </p:nvPr>
        </p:nvGraphicFramePr>
        <p:xfrm>
          <a:off x="838200" y="3188811"/>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a16="http://schemas.microsoft.com/office/drawing/2014/main" val="2469539123"/>
                    </a:ext>
                  </a:extLst>
                </a:gridCol>
                <a:gridCol w="1012372">
                  <a:extLst>
                    <a:ext uri="{9D8B030D-6E8A-4147-A177-3AD203B41FA5}">
                      <a16:colId xmlns:a16="http://schemas.microsoft.com/office/drawing/2014/main" val="1377358937"/>
                    </a:ext>
                  </a:extLst>
                </a:gridCol>
                <a:gridCol w="1045028">
                  <a:extLst>
                    <a:ext uri="{9D8B030D-6E8A-4147-A177-3AD203B41FA5}">
                      <a16:colId xmlns:a16="http://schemas.microsoft.com/office/drawing/2014/main" val="4093264699"/>
                    </a:ext>
                  </a:extLst>
                </a:gridCol>
                <a:gridCol w="903515">
                  <a:extLst>
                    <a:ext uri="{9D8B030D-6E8A-4147-A177-3AD203B41FA5}">
                      <a16:colId xmlns:a16="http://schemas.microsoft.com/office/drawing/2014/main" val="2510525653"/>
                    </a:ext>
                  </a:extLst>
                </a:gridCol>
                <a:gridCol w="907877">
                  <a:extLst>
                    <a:ext uri="{9D8B030D-6E8A-4147-A177-3AD203B41FA5}">
                      <a16:colId xmlns:a16="http://schemas.microsoft.com/office/drawing/2014/main"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3162974380"/>
                  </a:ext>
                </a:extLst>
              </a:tr>
              <a:tr h="370840">
                <a:tc>
                  <a:txBody>
                    <a:bodyPr/>
                    <a:lstStyle/>
                    <a:p>
                      <a:r>
                        <a:rPr lang="lv-LV" sz="1400" dirty="0" smtClean="0"/>
                        <a:t>N</a:t>
                      </a:r>
                      <a:r>
                        <a:rPr lang="en-US" sz="1400" dirty="0" smtClean="0"/>
                        <a:t>on-taxable minimum income for pensioners</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235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270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300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00695751"/>
                  </a:ext>
                </a:extLst>
              </a:tr>
            </a:tbl>
          </a:graphicData>
        </a:graphic>
      </p:graphicFrame>
    </p:spTree>
    <p:extLst>
      <p:ext uri="{BB962C8B-B14F-4D97-AF65-F5344CB8AC3E}">
        <p14:creationId xmlns:p14="http://schemas.microsoft.com/office/powerpoint/2010/main" val="409978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3066B52-3CA7-4BF9-B954-557A4C1F8647}" type="datetime1">
              <a:rPr lang="lv-LV" smtClean="0"/>
              <a:t>13.02.2018</a:t>
            </a:fld>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7</a:t>
            </a:fld>
            <a:endParaRPr lang="lv-LV"/>
          </a:p>
        </p:txBody>
      </p:sp>
      <p:sp>
        <p:nvSpPr>
          <p:cNvPr id="2" name="Title 1"/>
          <p:cNvSpPr>
            <a:spLocks noGrp="1"/>
          </p:cNvSpPr>
          <p:nvPr>
            <p:ph type="title"/>
          </p:nvPr>
        </p:nvSpPr>
        <p:spPr>
          <a:xfrm>
            <a:off x="323528" y="379072"/>
            <a:ext cx="6696744" cy="601656"/>
          </a:xfrm>
          <a:solidFill>
            <a:schemeClr val="bg1"/>
          </a:solidFill>
        </p:spPr>
        <p:txBody>
          <a:bodyPr>
            <a:noAutofit/>
          </a:bodyPr>
          <a:lstStyle/>
          <a:p>
            <a:r>
              <a:rPr lang="en-US" sz="2800" dirty="0" smtClean="0"/>
              <a:t>Social Security Contributions (SSC) (I)</a:t>
            </a:r>
            <a:r>
              <a:rPr lang="en-US" sz="2800" dirty="0" smtClean="0">
                <a:effectLst/>
              </a:rPr>
              <a:t> </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12040569"/>
              </p:ext>
            </p:extLst>
          </p:nvPr>
        </p:nvGraphicFramePr>
        <p:xfrm>
          <a:off x="742437" y="2517531"/>
          <a:ext cx="7329826" cy="1184528"/>
        </p:xfrm>
        <a:graphic>
          <a:graphicData uri="http://schemas.openxmlformats.org/drawingml/2006/table">
            <a:tbl>
              <a:tblPr firstRow="1" bandRow="1">
                <a:tableStyleId>{5C22544A-7EE6-4342-B048-85BDC9FD1C3A}</a:tableStyleId>
              </a:tblPr>
              <a:tblGrid>
                <a:gridCol w="2759786">
                  <a:extLst>
                    <a:ext uri="{9D8B030D-6E8A-4147-A177-3AD203B41FA5}">
                      <a16:colId xmlns:a16="http://schemas.microsoft.com/office/drawing/2014/main" val="176061855"/>
                    </a:ext>
                  </a:extLst>
                </a:gridCol>
                <a:gridCol w="2008634">
                  <a:extLst>
                    <a:ext uri="{9D8B030D-6E8A-4147-A177-3AD203B41FA5}">
                      <a16:colId xmlns:a16="http://schemas.microsoft.com/office/drawing/2014/main" val="775433781"/>
                    </a:ext>
                  </a:extLst>
                </a:gridCol>
                <a:gridCol w="2561406">
                  <a:extLst>
                    <a:ext uri="{9D8B030D-6E8A-4147-A177-3AD203B41FA5}">
                      <a16:colId xmlns:a16="http://schemas.microsoft.com/office/drawing/2014/main" val="2455169795"/>
                    </a:ext>
                  </a:extLst>
                </a:gridCol>
              </a:tblGrid>
              <a:tr h="331088">
                <a:tc>
                  <a:txBody>
                    <a:bodyPr/>
                    <a:lstStyle/>
                    <a:p>
                      <a:endParaRPr lang="lv-LV"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2017</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2018</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583753521"/>
                  </a:ext>
                </a:extLst>
              </a:tr>
              <a:tr h="127564">
                <a:tc>
                  <a:txBody>
                    <a:bodyPr/>
                    <a:lstStyle/>
                    <a:p>
                      <a:r>
                        <a:rPr lang="en-US" sz="1400" b="1" noProof="0" dirty="0" smtClean="0"/>
                        <a:t>SSC rate</a:t>
                      </a:r>
                      <a:r>
                        <a:rPr lang="en-US" sz="1400" noProof="0" dirty="0" smtClean="0"/>
                        <a:t>, of it:</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b="1" noProof="0" dirty="0" smtClean="0"/>
                        <a:t>34.09%</a:t>
                      </a:r>
                      <a:endParaRPr lang="en-US" sz="14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400" b="1" noProof="0" dirty="0" smtClean="0">
                          <a:solidFill>
                            <a:srgbClr val="FF0000"/>
                          </a:solidFill>
                        </a:rPr>
                        <a:t>35.09%</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72439412"/>
                  </a:ext>
                </a:extLst>
              </a:tr>
              <a:tr h="0">
                <a:tc>
                  <a:txBody>
                    <a:bodyPr/>
                    <a:lstStyle/>
                    <a:p>
                      <a:pPr marL="358775" indent="0"/>
                      <a:r>
                        <a:rPr lang="en-US" sz="1200" b="1" noProof="0" dirty="0" smtClean="0"/>
                        <a:t>Employer rate</a:t>
                      </a:r>
                      <a:endParaRPr lang="en-US" sz="12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23.59%</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24.09%</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711663408"/>
                  </a:ext>
                </a:extLst>
              </a:tr>
              <a:tr h="160944">
                <a:tc>
                  <a:txBody>
                    <a:bodyPr/>
                    <a:lstStyle/>
                    <a:p>
                      <a:pPr marL="358775" marR="0" lvl="0" indent="0" algn="l" defTabSz="914400" rtl="0" eaLnBrk="1" fontAlgn="auto" latinLnBrk="0" hangingPunct="1">
                        <a:lnSpc>
                          <a:spcPct val="100000"/>
                        </a:lnSpc>
                        <a:spcBef>
                          <a:spcPts val="0"/>
                        </a:spcBef>
                        <a:spcAft>
                          <a:spcPts val="0"/>
                        </a:spcAft>
                        <a:buClrTx/>
                        <a:buSzTx/>
                        <a:buFontTx/>
                        <a:buNone/>
                        <a:tabLst/>
                        <a:defRPr/>
                      </a:pPr>
                      <a:r>
                        <a:rPr lang="en-US" sz="1200" b="1" noProof="0" dirty="0" smtClean="0"/>
                        <a:t>Employee</a:t>
                      </a:r>
                      <a:r>
                        <a:rPr lang="en-US" sz="1200" b="1" baseline="0" noProof="0" dirty="0" smtClean="0"/>
                        <a:t> rate</a:t>
                      </a:r>
                      <a:endParaRPr lang="en-US" sz="1200" noProof="0" dirty="0" smtClean="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10,5%</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11%</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059041561"/>
                  </a:ext>
                </a:extLst>
              </a:tr>
            </a:tbl>
          </a:graphicData>
        </a:graphic>
      </p:graphicFrame>
      <p:sp>
        <p:nvSpPr>
          <p:cNvPr id="3" name="Rectangle 2"/>
          <p:cNvSpPr/>
          <p:nvPr/>
        </p:nvSpPr>
        <p:spPr>
          <a:xfrm>
            <a:off x="539552" y="1340768"/>
            <a:ext cx="7681991" cy="923330"/>
          </a:xfrm>
          <a:prstGeom prst="rect">
            <a:avLst/>
          </a:prstGeom>
        </p:spPr>
        <p:txBody>
          <a:bodyPr wrap="square">
            <a:spAutoFit/>
          </a:bodyPr>
          <a:lstStyle/>
          <a:p>
            <a:pPr algn="just"/>
            <a:r>
              <a:rPr lang="en-US" dirty="0" smtClean="0"/>
              <a:t>In order to increase </a:t>
            </a:r>
            <a:r>
              <a:rPr lang="en-GB" dirty="0"/>
              <a:t>financing </a:t>
            </a:r>
            <a:r>
              <a:rPr lang="lv-LV" dirty="0" err="1" smtClean="0"/>
              <a:t>of</a:t>
            </a:r>
            <a:r>
              <a:rPr lang="lv-LV" dirty="0" smtClean="0"/>
              <a:t> </a:t>
            </a:r>
            <a:r>
              <a:rPr lang="en-GB" dirty="0" smtClean="0"/>
              <a:t>health </a:t>
            </a:r>
            <a:r>
              <a:rPr lang="en-GB" dirty="0"/>
              <a:t>care services </a:t>
            </a:r>
            <a:r>
              <a:rPr lang="en-US" dirty="0" smtClean="0"/>
              <a:t>from 2018 SSC </a:t>
            </a:r>
            <a:r>
              <a:rPr lang="lv-LV" dirty="0" err="1" smtClean="0"/>
              <a:t>rate</a:t>
            </a:r>
            <a:r>
              <a:rPr lang="lv-LV" dirty="0" smtClean="0"/>
              <a:t> </a:t>
            </a:r>
            <a:r>
              <a:rPr lang="en-US" dirty="0" smtClean="0"/>
              <a:t>will be increased by 1 percentage point, of which 0.5% for the employer and 0.5% for the employee.</a:t>
            </a:r>
            <a:endParaRPr lang="en-US" dirty="0">
              <a:effectLst/>
            </a:endParaRPr>
          </a:p>
        </p:txBody>
      </p:sp>
      <p:sp>
        <p:nvSpPr>
          <p:cNvPr id="7" name="Rectangle 6"/>
          <p:cNvSpPr/>
          <p:nvPr/>
        </p:nvSpPr>
        <p:spPr>
          <a:xfrm>
            <a:off x="566354" y="3848559"/>
            <a:ext cx="7681991" cy="369332"/>
          </a:xfrm>
          <a:prstGeom prst="rect">
            <a:avLst/>
          </a:prstGeom>
        </p:spPr>
        <p:txBody>
          <a:bodyPr wrap="square">
            <a:spAutoFit/>
          </a:bodyPr>
          <a:lstStyle/>
          <a:p>
            <a:pPr algn="just"/>
            <a:r>
              <a:rPr lang="en-US" dirty="0" smtClean="0"/>
              <a:t>Revenues will be transferred to budget for health care expenditures.</a:t>
            </a:r>
            <a:endParaRPr lang="en-US" dirty="0">
              <a:effectLst/>
            </a:endParaRPr>
          </a:p>
        </p:txBody>
      </p:sp>
    </p:spTree>
    <p:extLst>
      <p:ext uri="{BB962C8B-B14F-4D97-AF65-F5344CB8AC3E}">
        <p14:creationId xmlns:p14="http://schemas.microsoft.com/office/powerpoint/2010/main" val="301934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3FBAD2F-F932-4BD7-AB0E-2D0BA7B42595}" type="datetime1">
              <a:rPr lang="lv-LV" smtClean="0"/>
              <a:t>13.02.2018</a:t>
            </a:fld>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8</a:t>
            </a:fld>
            <a:endParaRPr lang="lv-LV" dirty="0"/>
          </a:p>
        </p:txBody>
      </p:sp>
      <p:sp>
        <p:nvSpPr>
          <p:cNvPr id="3" name="Content Placeholder 2"/>
          <p:cNvSpPr>
            <a:spLocks noGrp="1"/>
          </p:cNvSpPr>
          <p:nvPr>
            <p:ph idx="1"/>
          </p:nvPr>
        </p:nvSpPr>
        <p:spPr/>
        <p:txBody>
          <a:bodyPr>
            <a:normAutofit fontScale="92500" lnSpcReduction="10000"/>
          </a:bodyPr>
          <a:lstStyle/>
          <a:p>
            <a:pPr lvl="0"/>
            <a:r>
              <a:rPr lang="en-GB" sz="2200" dirty="0" smtClean="0">
                <a:solidFill>
                  <a:schemeClr val="tx1"/>
                </a:solidFill>
              </a:rPr>
              <a:t>is applied to income that exceeds the maximum amount of the object of the State social insurance mandatory contributions (social contributions) – 55 thousand € in 2018 </a:t>
            </a:r>
          </a:p>
          <a:p>
            <a:pPr lvl="0"/>
            <a:r>
              <a:rPr lang="en-GB" sz="2200" dirty="0" smtClean="0">
                <a:solidFill>
                  <a:schemeClr val="tx1"/>
                </a:solidFill>
              </a:rPr>
              <a:t>tax rate is the same as social contributions rate determined by Law On State Social Insurance (Article 18) – in general an employer’s rate will be 24.09% and an employee’s rate 11% in 2018 </a:t>
            </a:r>
          </a:p>
          <a:p>
            <a:pPr lvl="0"/>
            <a:r>
              <a:rPr lang="en-GB" sz="2200" dirty="0" smtClean="0">
                <a:solidFill>
                  <a:schemeClr val="tx1"/>
                </a:solidFill>
              </a:rPr>
              <a:t>tax revenue (in 2016 and 2017 transferred to state budget as a whole) starting with 2018 shall be transferred to:</a:t>
            </a:r>
          </a:p>
          <a:p>
            <a:pPr lvl="1">
              <a:buFont typeface="Arial" panose="020B0604020202020204" pitchFamily="34" charset="0"/>
              <a:buChar char="•"/>
            </a:pPr>
            <a:r>
              <a:rPr lang="lv-LV" sz="1900" dirty="0" smtClean="0">
                <a:solidFill>
                  <a:schemeClr val="tx1"/>
                </a:solidFill>
              </a:rPr>
              <a:t>s</a:t>
            </a:r>
            <a:r>
              <a:rPr lang="en-GB" sz="1900" dirty="0" err="1" smtClean="0">
                <a:solidFill>
                  <a:schemeClr val="tx1"/>
                </a:solidFill>
              </a:rPr>
              <a:t>tate</a:t>
            </a:r>
            <a:r>
              <a:rPr lang="en-GB" sz="1900" dirty="0" smtClean="0">
                <a:solidFill>
                  <a:schemeClr val="tx1"/>
                </a:solidFill>
              </a:rPr>
              <a:t> budget for financing health care services – 1 percentage point;</a:t>
            </a:r>
          </a:p>
          <a:p>
            <a:pPr lvl="1">
              <a:buFont typeface="Arial" panose="020B0604020202020204" pitchFamily="34" charset="0"/>
              <a:buChar char="•"/>
            </a:pPr>
            <a:r>
              <a:rPr lang="lv-LV" sz="1900" dirty="0">
                <a:solidFill>
                  <a:schemeClr val="tx1"/>
                </a:solidFill>
              </a:rPr>
              <a:t>s</a:t>
            </a:r>
            <a:r>
              <a:rPr lang="en-GB" sz="1900" dirty="0" err="1" smtClean="0">
                <a:solidFill>
                  <a:schemeClr val="tx1"/>
                </a:solidFill>
              </a:rPr>
              <a:t>tate</a:t>
            </a:r>
            <a:r>
              <a:rPr lang="en-GB" sz="1900" dirty="0" smtClean="0">
                <a:solidFill>
                  <a:schemeClr val="tx1"/>
                </a:solidFill>
              </a:rPr>
              <a:t> funded pension scheme on behalf of payer (2</a:t>
            </a:r>
            <a:r>
              <a:rPr lang="en-GB" sz="1900" baseline="30000" dirty="0" smtClean="0">
                <a:solidFill>
                  <a:schemeClr val="tx1"/>
                </a:solidFill>
              </a:rPr>
              <a:t>nd</a:t>
            </a:r>
            <a:r>
              <a:rPr lang="en-GB" sz="1900" dirty="0" smtClean="0">
                <a:solidFill>
                  <a:schemeClr val="tx1"/>
                </a:solidFill>
              </a:rPr>
              <a:t> pillar) – 6 percentage points;</a:t>
            </a:r>
          </a:p>
          <a:p>
            <a:pPr lvl="1">
              <a:buFont typeface="Arial" panose="020B0604020202020204" pitchFamily="34" charset="0"/>
              <a:buChar char="•"/>
            </a:pPr>
            <a:r>
              <a:rPr lang="en-GB" sz="1900" dirty="0" smtClean="0">
                <a:solidFill>
                  <a:schemeClr val="tx1"/>
                </a:solidFill>
              </a:rPr>
              <a:t>pension scheme of the private pension fund on behalf of payer (3</a:t>
            </a:r>
            <a:r>
              <a:rPr lang="en-GB" sz="1900" baseline="30000" dirty="0" smtClean="0">
                <a:solidFill>
                  <a:schemeClr val="tx1"/>
                </a:solidFill>
              </a:rPr>
              <a:t>rd</a:t>
            </a:r>
            <a:r>
              <a:rPr lang="en-GB" sz="1900" dirty="0" smtClean="0">
                <a:solidFill>
                  <a:schemeClr val="tx1"/>
                </a:solidFill>
              </a:rPr>
              <a:t> pillar) – 4 percentage points;</a:t>
            </a:r>
          </a:p>
          <a:p>
            <a:pPr lvl="1">
              <a:buFont typeface="Arial" panose="020B0604020202020204" pitchFamily="34" charset="0"/>
              <a:buChar char="•"/>
            </a:pPr>
            <a:r>
              <a:rPr lang="en-GB" sz="1900" dirty="0" smtClean="0">
                <a:solidFill>
                  <a:schemeClr val="tx1"/>
                </a:solidFill>
              </a:rPr>
              <a:t>local government budget and state budget as a part of Personal Income tax – 10.5 percentage points;</a:t>
            </a:r>
          </a:p>
          <a:p>
            <a:pPr lvl="1">
              <a:buFont typeface="Arial" panose="020B0604020202020204" pitchFamily="34" charset="0"/>
              <a:buChar char="•"/>
            </a:pPr>
            <a:r>
              <a:rPr lang="en-GB" sz="1900" dirty="0" smtClean="0">
                <a:solidFill>
                  <a:schemeClr val="tx1"/>
                </a:solidFill>
              </a:rPr>
              <a:t>the rest – state pension special budget as a solidarity input</a:t>
            </a:r>
            <a:endParaRPr lang="en-GB" sz="1900" dirty="0">
              <a:solidFill>
                <a:schemeClr val="tx1"/>
              </a:solidFill>
            </a:endParaRPr>
          </a:p>
        </p:txBody>
      </p:sp>
      <p:sp>
        <p:nvSpPr>
          <p:cNvPr id="2" name="Title 1"/>
          <p:cNvSpPr>
            <a:spLocks noGrp="1"/>
          </p:cNvSpPr>
          <p:nvPr>
            <p:ph type="title"/>
          </p:nvPr>
        </p:nvSpPr>
        <p:spPr/>
        <p:txBody>
          <a:bodyPr>
            <a:noAutofit/>
          </a:bodyPr>
          <a:lstStyle/>
          <a:p>
            <a:r>
              <a:rPr lang="en-GB" sz="2800" dirty="0" smtClean="0"/>
              <a:t>Solidarity </a:t>
            </a:r>
            <a:r>
              <a:rPr lang="lv-LV" sz="2800" dirty="0" smtClean="0"/>
              <a:t>T</a:t>
            </a:r>
            <a:r>
              <a:rPr lang="en-GB" sz="2800" dirty="0" err="1" smtClean="0"/>
              <a:t>ax</a:t>
            </a:r>
            <a:endParaRPr lang="en-GB" sz="2800" dirty="0"/>
          </a:p>
        </p:txBody>
      </p:sp>
    </p:spTree>
    <p:extLst>
      <p:ext uri="{BB962C8B-B14F-4D97-AF65-F5344CB8AC3E}">
        <p14:creationId xmlns:p14="http://schemas.microsoft.com/office/powerpoint/2010/main" val="2750894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9</a:t>
            </a:fld>
            <a:endParaRPr lang="lv-LV"/>
          </a:p>
        </p:txBody>
      </p:sp>
      <p:graphicFrame>
        <p:nvGraphicFramePr>
          <p:cNvPr id="6" name="Table 5"/>
          <p:cNvGraphicFramePr>
            <a:graphicFrameLocks noGrp="1"/>
          </p:cNvGraphicFramePr>
          <p:nvPr>
            <p:extLst>
              <p:ext uri="{D42A27DB-BD31-4B8C-83A1-F6EECF244321}">
                <p14:modId xmlns:p14="http://schemas.microsoft.com/office/powerpoint/2010/main" val="3116414081"/>
              </p:ext>
            </p:extLst>
          </p:nvPr>
        </p:nvGraphicFramePr>
        <p:xfrm>
          <a:off x="283302" y="1830069"/>
          <a:ext cx="3928655" cy="2870200"/>
        </p:xfrm>
        <a:graphic>
          <a:graphicData uri="http://schemas.openxmlformats.org/drawingml/2006/table">
            <a:tbl>
              <a:tblPr firstRow="1" bandRow="1">
                <a:tableStyleId>{5C22544A-7EE6-4342-B048-85BDC9FD1C3A}</a:tableStyleId>
              </a:tblPr>
              <a:tblGrid>
                <a:gridCol w="1186009">
                  <a:extLst>
                    <a:ext uri="{9D8B030D-6E8A-4147-A177-3AD203B41FA5}">
                      <a16:colId xmlns:a16="http://schemas.microsoft.com/office/drawing/2014/main" val="1560551682"/>
                    </a:ext>
                  </a:extLst>
                </a:gridCol>
                <a:gridCol w="741256">
                  <a:extLst>
                    <a:ext uri="{9D8B030D-6E8A-4147-A177-3AD203B41FA5}">
                      <a16:colId xmlns:a16="http://schemas.microsoft.com/office/drawing/2014/main" val="3985303057"/>
                    </a:ext>
                  </a:extLst>
                </a:gridCol>
                <a:gridCol w="667131">
                  <a:extLst>
                    <a:ext uri="{9D8B030D-6E8A-4147-A177-3AD203B41FA5}">
                      <a16:colId xmlns:a16="http://schemas.microsoft.com/office/drawing/2014/main" val="167480844"/>
                    </a:ext>
                  </a:extLst>
                </a:gridCol>
                <a:gridCol w="667131">
                  <a:extLst>
                    <a:ext uri="{9D8B030D-6E8A-4147-A177-3AD203B41FA5}">
                      <a16:colId xmlns:a16="http://schemas.microsoft.com/office/drawing/2014/main" val="1755186275"/>
                    </a:ext>
                  </a:extLst>
                </a:gridCol>
                <a:gridCol w="667128">
                  <a:extLst>
                    <a:ext uri="{9D8B030D-6E8A-4147-A177-3AD203B41FA5}">
                      <a16:colId xmlns:a16="http://schemas.microsoft.com/office/drawing/2014/main" val="589852231"/>
                    </a:ext>
                  </a:extLst>
                </a:gridCol>
              </a:tblGrid>
              <a:tr h="230779">
                <a:tc rowSpan="2">
                  <a:txBody>
                    <a:bodyPr/>
                    <a:lstStyle/>
                    <a:p>
                      <a:pPr algn="ctr"/>
                      <a:r>
                        <a:rPr lang="en-US" sz="1100" noProof="0" dirty="0" smtClean="0">
                          <a:latin typeface="+mn-lt"/>
                        </a:rPr>
                        <a:t>Gross income, 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a16="http://schemas.microsoft.com/office/drawing/2014/main"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537904844"/>
                  </a:ext>
                </a:extLst>
              </a:tr>
              <a:tr h="233691">
                <a:tc>
                  <a:txBody>
                    <a:bodyPr/>
                    <a:lstStyle/>
                    <a:p>
                      <a:pPr algn="ctr"/>
                      <a:r>
                        <a:rPr lang="en-US" sz="1100" b="1" noProof="0" dirty="0" smtClean="0">
                          <a:latin typeface="+mn-lt"/>
                        </a:rPr>
                        <a:t>Minimum wage</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288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+44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+66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+70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436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+26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+31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571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+25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705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+7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+14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841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979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1392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2770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4159883342"/>
                  </a:ext>
                </a:extLst>
              </a:tr>
            </a:tbl>
          </a:graphicData>
        </a:graphic>
      </p:graphicFrame>
      <p:sp>
        <p:nvSpPr>
          <p:cNvPr id="9" name="Title 1"/>
          <p:cNvSpPr>
            <a:spLocks noGrp="1"/>
          </p:cNvSpPr>
          <p:nvPr>
            <p:ph type="title"/>
          </p:nvPr>
        </p:nvSpPr>
        <p:spPr>
          <a:xfrm>
            <a:off x="381890" y="404664"/>
            <a:ext cx="5688632" cy="766674"/>
          </a:xfrm>
          <a:solidFill>
            <a:schemeClr val="bg1"/>
          </a:solidFill>
        </p:spPr>
        <p:txBody>
          <a:bodyPr>
            <a:noAutofit/>
          </a:bodyPr>
          <a:lstStyle/>
          <a:p>
            <a:r>
              <a:rPr lang="en-US" sz="2800" dirty="0" smtClean="0">
                <a:effectLst/>
              </a:rPr>
              <a:t>Labor Tax </a:t>
            </a:r>
            <a:r>
              <a:rPr lang="lv-LV" sz="2800" dirty="0" smtClean="0">
                <a:effectLst/>
              </a:rPr>
              <a:t>C</a:t>
            </a:r>
            <a:r>
              <a:rPr lang="en-US" sz="2800" dirty="0" err="1" smtClean="0">
                <a:effectLst/>
              </a:rPr>
              <a:t>hange</a:t>
            </a:r>
            <a:r>
              <a:rPr lang="lv-LV" sz="2800" dirty="0" smtClean="0">
                <a:effectLst/>
              </a:rPr>
              <a:t>s</a:t>
            </a:r>
            <a:r>
              <a:rPr lang="en-US" sz="2800" dirty="0" smtClean="0">
                <a:effectLst/>
              </a:rPr>
              <a:t> </a:t>
            </a:r>
            <a:r>
              <a:rPr lang="lv-LV" sz="2800" dirty="0" smtClean="0">
                <a:effectLst/>
              </a:rPr>
              <a:t>I</a:t>
            </a:r>
            <a:r>
              <a:rPr lang="en-US" sz="2800" dirty="0" err="1" smtClean="0">
                <a:effectLst/>
              </a:rPr>
              <a:t>mpact</a:t>
            </a:r>
            <a:r>
              <a:rPr lang="en-US" sz="2800" dirty="0" smtClean="0">
                <a:effectLst/>
              </a:rPr>
              <a:t> on </a:t>
            </a:r>
            <a:r>
              <a:rPr lang="lv-LV" sz="2800" dirty="0" smtClean="0">
                <a:effectLst/>
              </a:rPr>
              <a:t>W</a:t>
            </a:r>
            <a:r>
              <a:rPr lang="en-US" sz="2800" dirty="0" smtClean="0">
                <a:effectLst/>
              </a:rPr>
              <a:t>age </a:t>
            </a:r>
            <a:r>
              <a:rPr lang="lv-LV" sz="2800" dirty="0" smtClean="0">
                <a:effectLst/>
              </a:rPr>
              <a:t>R</a:t>
            </a:r>
            <a:r>
              <a:rPr lang="en-US" sz="2800" dirty="0" err="1" smtClean="0">
                <a:effectLst/>
              </a:rPr>
              <a:t>ecipients</a:t>
            </a:r>
            <a:endParaRPr lang="en-US" sz="2800" dirty="0"/>
          </a:p>
        </p:txBody>
      </p:sp>
      <p:sp>
        <p:nvSpPr>
          <p:cNvPr id="10" name="Rectangle 9"/>
          <p:cNvSpPr/>
          <p:nvPr/>
        </p:nvSpPr>
        <p:spPr>
          <a:xfrm>
            <a:off x="5499686" y="1522292"/>
            <a:ext cx="2262158" cy="307777"/>
          </a:xfrm>
          <a:prstGeom prst="rect">
            <a:avLst/>
          </a:prstGeom>
        </p:spPr>
        <p:txBody>
          <a:bodyPr wrap="none">
            <a:spAutoFit/>
          </a:bodyPr>
          <a:lstStyle/>
          <a:p>
            <a:r>
              <a:rPr lang="en-ZA" sz="1400" b="1" dirty="0" smtClean="0"/>
              <a:t>Family with two children</a:t>
            </a:r>
            <a:endParaRPr lang="en-ZA" sz="1400" dirty="0"/>
          </a:p>
        </p:txBody>
      </p:sp>
      <p:sp>
        <p:nvSpPr>
          <p:cNvPr id="12" name="Rectangle 11"/>
          <p:cNvSpPr/>
          <p:nvPr/>
        </p:nvSpPr>
        <p:spPr>
          <a:xfrm>
            <a:off x="283302" y="5094107"/>
            <a:ext cx="4040890" cy="246221"/>
          </a:xfrm>
          <a:prstGeom prst="rect">
            <a:avLst/>
          </a:prstGeom>
        </p:spPr>
        <p:txBody>
          <a:bodyPr wrap="square">
            <a:spAutoFit/>
          </a:bodyPr>
          <a:lstStyle/>
          <a:p>
            <a:pPr algn="ctr"/>
            <a:r>
              <a:rPr lang="en-US" sz="1000" b="1" dirty="0" smtClean="0"/>
              <a:t>Non-taxable minimum and allowance for dependents changes</a:t>
            </a:r>
          </a:p>
        </p:txBody>
      </p:sp>
      <p:graphicFrame>
        <p:nvGraphicFramePr>
          <p:cNvPr id="13" name="Table 12"/>
          <p:cNvGraphicFramePr>
            <a:graphicFrameLocks noGrp="1"/>
          </p:cNvGraphicFramePr>
          <p:nvPr>
            <p:extLst>
              <p:ext uri="{D42A27DB-BD31-4B8C-83A1-F6EECF244321}">
                <p14:modId xmlns:p14="http://schemas.microsoft.com/office/powerpoint/2010/main" val="1826794254"/>
              </p:ext>
            </p:extLst>
          </p:nvPr>
        </p:nvGraphicFramePr>
        <p:xfrm>
          <a:off x="355591" y="5391607"/>
          <a:ext cx="3819595" cy="243840"/>
        </p:xfrm>
        <a:graphic>
          <a:graphicData uri="http://schemas.openxmlformats.org/drawingml/2006/table">
            <a:tbl>
              <a:tblPr firstRow="1" bandRow="1">
                <a:tableStyleId>{5C22544A-7EE6-4342-B048-85BDC9FD1C3A}</a:tableStyleId>
              </a:tblPr>
              <a:tblGrid>
                <a:gridCol w="1199773">
                  <a:extLst>
                    <a:ext uri="{9D8B030D-6E8A-4147-A177-3AD203B41FA5}">
                      <a16:colId xmlns:a16="http://schemas.microsoft.com/office/drawing/2014/main" val="3672509321"/>
                    </a:ext>
                  </a:extLst>
                </a:gridCol>
                <a:gridCol w="230295">
                  <a:extLst>
                    <a:ext uri="{9D8B030D-6E8A-4147-A177-3AD203B41FA5}">
                      <a16:colId xmlns:a16="http://schemas.microsoft.com/office/drawing/2014/main" val="2000242823"/>
                    </a:ext>
                  </a:extLst>
                </a:gridCol>
                <a:gridCol w="1080120">
                  <a:extLst>
                    <a:ext uri="{9D8B030D-6E8A-4147-A177-3AD203B41FA5}">
                      <a16:colId xmlns:a16="http://schemas.microsoft.com/office/drawing/2014/main" val="2775158071"/>
                    </a:ext>
                  </a:extLst>
                </a:gridCol>
                <a:gridCol w="216024">
                  <a:extLst>
                    <a:ext uri="{9D8B030D-6E8A-4147-A177-3AD203B41FA5}">
                      <a16:colId xmlns:a16="http://schemas.microsoft.com/office/drawing/2014/main" val="386058312"/>
                    </a:ext>
                  </a:extLst>
                </a:gridCol>
                <a:gridCol w="1093383">
                  <a:extLst>
                    <a:ext uri="{9D8B030D-6E8A-4147-A177-3AD203B41FA5}">
                      <a16:colId xmlns:a16="http://schemas.microsoft.com/office/drawing/2014/main" val="1051675390"/>
                    </a:ext>
                  </a:extLst>
                </a:gridCol>
              </a:tblGrid>
              <a:tr h="0">
                <a:tc>
                  <a:txBody>
                    <a:bodyPr/>
                    <a:lstStyle/>
                    <a:p>
                      <a:pPr algn="ctr"/>
                      <a:r>
                        <a:rPr lang="lv-LV" sz="1000" b="1" dirty="0" smtClean="0">
                          <a:solidFill>
                            <a:schemeClr val="bg1"/>
                          </a:solidFill>
                          <a:latin typeface="+mn-lt"/>
                        </a:rPr>
                        <a:t>200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2019</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250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2020</a:t>
                      </a:r>
                      <a:endParaRPr lang="lv-LV" sz="1000" b="1" dirty="0" smtClean="0">
                        <a:solidFill>
                          <a:schemeClr val="bg1"/>
                        </a:solidFill>
                        <a:latin typeface="+mn-lt"/>
                      </a:endParaRPr>
                    </a:p>
                  </a:txBody>
                  <a:tcPr>
                    <a:lnL w="12700" cmpd="sng">
                      <a:noFill/>
                    </a:lnL>
                    <a:solidFill>
                      <a:srgbClr val="002060"/>
                    </a:solidFill>
                  </a:tcPr>
                </a:tc>
                <a:extLst>
                  <a:ext uri="{0D108BD9-81ED-4DB2-BD59-A6C34878D82A}">
                    <a16:rowId xmlns:a16="http://schemas.microsoft.com/office/drawing/2014/main" val="2972899929"/>
                  </a:ext>
                </a:extLst>
              </a:tr>
            </a:tbl>
          </a:graphicData>
        </a:graphic>
      </p:graphicFrame>
      <p:sp>
        <p:nvSpPr>
          <p:cNvPr id="14" name="Rectangle 13"/>
          <p:cNvSpPr/>
          <p:nvPr/>
        </p:nvSpPr>
        <p:spPr>
          <a:xfrm>
            <a:off x="88329" y="5660291"/>
            <a:ext cx="3766120" cy="246221"/>
          </a:xfrm>
          <a:prstGeom prst="rect">
            <a:avLst/>
          </a:prstGeom>
        </p:spPr>
        <p:txBody>
          <a:bodyPr wrap="square">
            <a:spAutoFit/>
          </a:bodyPr>
          <a:lstStyle/>
          <a:p>
            <a:pPr algn="ctr"/>
            <a:r>
              <a:rPr lang="lv-LV" sz="1000" b="1" dirty="0"/>
              <a:t>M</a:t>
            </a:r>
            <a:r>
              <a:rPr lang="en-US" sz="1000" b="1" dirty="0" err="1" smtClean="0"/>
              <a:t>inimum</a:t>
            </a:r>
            <a:r>
              <a:rPr lang="en-US" sz="1000" b="1" dirty="0" smtClean="0"/>
              <a:t> </a:t>
            </a:r>
            <a:r>
              <a:rPr lang="lv-LV" sz="1000" b="1" dirty="0" err="1" smtClean="0"/>
              <a:t>wage</a:t>
            </a:r>
            <a:r>
              <a:rPr lang="lv-LV" sz="1000" b="1" dirty="0" smtClean="0"/>
              <a:t> </a:t>
            </a:r>
            <a:r>
              <a:rPr lang="en-US" sz="1000" b="1" dirty="0" smtClean="0"/>
              <a:t>changes</a:t>
            </a:r>
          </a:p>
        </p:txBody>
      </p:sp>
      <p:graphicFrame>
        <p:nvGraphicFramePr>
          <p:cNvPr id="15" name="Table 14"/>
          <p:cNvGraphicFramePr>
            <a:graphicFrameLocks noGrp="1"/>
          </p:cNvGraphicFramePr>
          <p:nvPr>
            <p:extLst>
              <p:ext uri="{D42A27DB-BD31-4B8C-83A1-F6EECF244321}">
                <p14:modId xmlns:p14="http://schemas.microsoft.com/office/powerpoint/2010/main" val="3856663059"/>
              </p:ext>
            </p:extLst>
          </p:nvPr>
        </p:nvGraphicFramePr>
        <p:xfrm>
          <a:off x="405627" y="5949280"/>
          <a:ext cx="3131524" cy="243840"/>
        </p:xfrm>
        <a:graphic>
          <a:graphicData uri="http://schemas.openxmlformats.org/drawingml/2006/table">
            <a:tbl>
              <a:tblPr firstRow="1" bandRow="1">
                <a:tableStyleId>{5C22544A-7EE6-4342-B048-85BDC9FD1C3A}</a:tableStyleId>
              </a:tblPr>
              <a:tblGrid>
                <a:gridCol w="1378146">
                  <a:extLst>
                    <a:ext uri="{9D8B030D-6E8A-4147-A177-3AD203B41FA5}">
                      <a16:colId xmlns:a16="http://schemas.microsoft.com/office/drawing/2014/main" val="3672509321"/>
                    </a:ext>
                  </a:extLst>
                </a:gridCol>
                <a:gridCol w="264533">
                  <a:extLst>
                    <a:ext uri="{9D8B030D-6E8A-4147-A177-3AD203B41FA5}">
                      <a16:colId xmlns:a16="http://schemas.microsoft.com/office/drawing/2014/main" val="2000242823"/>
                    </a:ext>
                  </a:extLst>
                </a:gridCol>
                <a:gridCol w="1209993">
                  <a:extLst>
                    <a:ext uri="{9D8B030D-6E8A-4147-A177-3AD203B41FA5}">
                      <a16:colId xmlns:a16="http://schemas.microsoft.com/office/drawing/2014/main" val="2775158071"/>
                    </a:ext>
                  </a:extLst>
                </a:gridCol>
                <a:gridCol w="278852">
                  <a:extLst>
                    <a:ext uri="{9D8B030D-6E8A-4147-A177-3AD203B41FA5}">
                      <a16:colId xmlns:a16="http://schemas.microsoft.com/office/drawing/2014/main" val="386058312"/>
                    </a:ext>
                  </a:extLst>
                </a:gridCol>
              </a:tblGrid>
              <a:tr h="0">
                <a:tc>
                  <a:txBody>
                    <a:bodyPr/>
                    <a:lstStyle/>
                    <a:p>
                      <a:pPr algn="ctr"/>
                      <a:r>
                        <a:rPr lang="lv-LV" sz="1000" b="1" dirty="0" smtClean="0">
                          <a:solidFill>
                            <a:schemeClr val="bg1"/>
                          </a:solidFill>
                          <a:latin typeface="+mn-lt"/>
                        </a:rPr>
                        <a:t>380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2017</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430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2018-20</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72899929"/>
                  </a:ext>
                </a:extLst>
              </a:tr>
            </a:tbl>
          </a:graphicData>
        </a:graphic>
      </p:graphicFrame>
      <p:sp>
        <p:nvSpPr>
          <p:cNvPr id="17" name="Rectangle 16"/>
          <p:cNvSpPr/>
          <p:nvPr/>
        </p:nvSpPr>
        <p:spPr>
          <a:xfrm>
            <a:off x="881837" y="1565176"/>
            <a:ext cx="2767104" cy="307777"/>
          </a:xfrm>
          <a:prstGeom prst="rect">
            <a:avLst/>
          </a:prstGeom>
        </p:spPr>
        <p:txBody>
          <a:bodyPr wrap="none">
            <a:spAutoFit/>
          </a:bodyPr>
          <a:lstStyle/>
          <a:p>
            <a:r>
              <a:rPr lang="en-US" sz="1400" b="1" dirty="0" smtClean="0"/>
              <a:t>Employee without dependents</a:t>
            </a:r>
            <a:endParaRPr lang="en-US" sz="1400" dirty="0"/>
          </a:p>
        </p:txBody>
      </p:sp>
      <p:graphicFrame>
        <p:nvGraphicFramePr>
          <p:cNvPr id="18" name="Table 17"/>
          <p:cNvGraphicFramePr>
            <a:graphicFrameLocks noGrp="1"/>
          </p:cNvGraphicFramePr>
          <p:nvPr>
            <p:extLst>
              <p:ext uri="{D42A27DB-BD31-4B8C-83A1-F6EECF244321}">
                <p14:modId xmlns:p14="http://schemas.microsoft.com/office/powerpoint/2010/main" val="529122471"/>
              </p:ext>
            </p:extLst>
          </p:nvPr>
        </p:nvGraphicFramePr>
        <p:xfrm>
          <a:off x="4427984" y="1838363"/>
          <a:ext cx="4405563" cy="2870200"/>
        </p:xfrm>
        <a:graphic>
          <a:graphicData uri="http://schemas.openxmlformats.org/drawingml/2006/table">
            <a:tbl>
              <a:tblPr firstRow="1" bandRow="1">
                <a:tableStyleId>{5C22544A-7EE6-4342-B048-85BDC9FD1C3A}</a:tableStyleId>
              </a:tblPr>
              <a:tblGrid>
                <a:gridCol w="1597251">
                  <a:extLst>
                    <a:ext uri="{9D8B030D-6E8A-4147-A177-3AD203B41FA5}">
                      <a16:colId xmlns:a16="http://schemas.microsoft.com/office/drawing/2014/main" val="1560551682"/>
                    </a:ext>
                  </a:extLst>
                </a:gridCol>
                <a:gridCol w="792088">
                  <a:extLst>
                    <a:ext uri="{9D8B030D-6E8A-4147-A177-3AD203B41FA5}">
                      <a16:colId xmlns:a16="http://schemas.microsoft.com/office/drawing/2014/main" val="3985303057"/>
                    </a:ext>
                  </a:extLst>
                </a:gridCol>
                <a:gridCol w="648072">
                  <a:extLst>
                    <a:ext uri="{9D8B030D-6E8A-4147-A177-3AD203B41FA5}">
                      <a16:colId xmlns:a16="http://schemas.microsoft.com/office/drawing/2014/main" val="167480844"/>
                    </a:ext>
                  </a:extLst>
                </a:gridCol>
                <a:gridCol w="618738">
                  <a:extLst>
                    <a:ext uri="{9D8B030D-6E8A-4147-A177-3AD203B41FA5}">
                      <a16:colId xmlns:a16="http://schemas.microsoft.com/office/drawing/2014/main" val="1755186275"/>
                    </a:ext>
                  </a:extLst>
                </a:gridCol>
                <a:gridCol w="749414">
                  <a:extLst>
                    <a:ext uri="{9D8B030D-6E8A-4147-A177-3AD203B41FA5}">
                      <a16:colId xmlns:a16="http://schemas.microsoft.com/office/drawing/2014/main" val="589852231"/>
                    </a:ext>
                  </a:extLst>
                </a:gridCol>
              </a:tblGrid>
              <a:tr h="230779">
                <a:tc rowSpan="2">
                  <a:txBody>
                    <a:bodyPr/>
                    <a:lstStyle/>
                    <a:p>
                      <a:pPr algn="ctr"/>
                      <a:r>
                        <a:rPr lang="en-US" sz="1100" noProof="0" dirty="0" smtClean="0">
                          <a:latin typeface="+mn-lt"/>
                        </a:rPr>
                        <a:t>Gross income, </a:t>
                      </a:r>
                      <a:endParaRPr lang="lv-LV" sz="1100" noProof="0" dirty="0" smtClean="0">
                        <a:latin typeface="+mn-lt"/>
                      </a:endParaRPr>
                    </a:p>
                    <a:p>
                      <a:pPr algn="ctr"/>
                      <a:r>
                        <a:rPr lang="en-US" sz="1100" noProof="0" dirty="0" smtClean="0">
                          <a:latin typeface="+mn-lt"/>
                        </a:rPr>
                        <a:t>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a16="http://schemas.microsoft.com/office/drawing/2014/main"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a16="http://schemas.microsoft.com/office/drawing/2014/main" val="1537904844"/>
                  </a:ext>
                </a:extLst>
              </a:tr>
              <a:tr h="233691">
                <a:tc>
                  <a:txBody>
                    <a:bodyPr/>
                    <a:lstStyle/>
                    <a:p>
                      <a:pPr algn="ctr"/>
                      <a:r>
                        <a:rPr lang="en-US" sz="1100" b="1" noProof="0" dirty="0" smtClean="0">
                          <a:latin typeface="+mn-lt"/>
                        </a:rPr>
                        <a:t>Minimum wage</a:t>
                      </a:r>
                      <a:r>
                        <a:rPr lang="lv-LV" sz="1100" b="1" noProof="0" dirty="0" smtClean="0">
                          <a:latin typeface="+mn-lt"/>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657</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73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113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113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953</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38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80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1222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26</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51</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70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1490</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14</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+4</a:t>
                      </a:r>
                      <a:r>
                        <a:rPr lang="lv-LV" sz="1100" b="1" noProof="0" dirty="0" smtClean="0">
                          <a:latin typeface="+mn-lt"/>
                        </a:rPr>
                        <a:t>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a:t>
                      </a:r>
                      <a:r>
                        <a:rPr lang="en-US" sz="1100" b="1" noProof="0" dirty="0" smtClean="0">
                          <a:latin typeface="+mn-lt"/>
                        </a:rPr>
                        <a:t>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1762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a:t>
                      </a:r>
                      <a:r>
                        <a:rPr lang="lv-LV" sz="1100" b="1" noProof="0" dirty="0" smtClean="0">
                          <a:latin typeface="+mn-lt"/>
                        </a:rPr>
                        <a:t>9</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47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2176</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40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52</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a:t>
                      </a:r>
                      <a:r>
                        <a:rPr lang="lv-LV" sz="1100" b="1" baseline="0" noProof="0" dirty="0" smtClean="0">
                          <a:latin typeface="+mn-lt"/>
                          <a:cs typeface="Times New Roman" panose="02020603050405020304" pitchFamily="18" charset="0"/>
                        </a:rPr>
                        <a:t>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2865</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43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r>
                        <a:rPr lang="lv-LV" sz="1100" b="1" noProof="0" dirty="0" smtClean="0">
                          <a:latin typeface="Times New Roman" panose="02020603050405020304" pitchFamily="18" charset="0"/>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5621</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35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a16="http://schemas.microsoft.com/office/drawing/2014/main" val="4159883342"/>
                  </a:ext>
                </a:extLst>
              </a:tr>
            </a:tbl>
          </a:graphicData>
        </a:graphic>
      </p:graphicFrame>
      <p:sp>
        <p:nvSpPr>
          <p:cNvPr id="2" name="Date Placeholder 1"/>
          <p:cNvSpPr>
            <a:spLocks noGrp="1"/>
          </p:cNvSpPr>
          <p:nvPr>
            <p:ph type="dt" sz="half" idx="10"/>
          </p:nvPr>
        </p:nvSpPr>
        <p:spPr/>
        <p:txBody>
          <a:bodyPr/>
          <a:lstStyle/>
          <a:p>
            <a:fld id="{CE9C3210-8B40-4EC3-9A76-5960537DE074}" type="datetime1">
              <a:rPr lang="lv-LV" smtClean="0"/>
              <a:t>13.02.2018</a:t>
            </a:fld>
            <a:endParaRPr lang="lv-LV" dirty="0"/>
          </a:p>
        </p:txBody>
      </p:sp>
    </p:spTree>
    <p:extLst>
      <p:ext uri="{BB962C8B-B14F-4D97-AF65-F5344CB8AC3E}">
        <p14:creationId xmlns:p14="http://schemas.microsoft.com/office/powerpoint/2010/main" val="39534356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1271</TotalTime>
  <Words>3789</Words>
  <Application>Microsoft Office PowerPoint</Application>
  <PresentationFormat>On-screen Show (4:3)</PresentationFormat>
  <Paragraphs>781</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Franklin Gothic Book</vt:lpstr>
      <vt:lpstr>Times New Roman</vt:lpstr>
      <vt:lpstr>Wingdings</vt:lpstr>
      <vt:lpstr>1_Custom Design</vt:lpstr>
      <vt:lpstr>Tax Reform in Latvia </vt:lpstr>
      <vt:lpstr>Reasons for Tax Reform </vt:lpstr>
      <vt:lpstr>Tax Policy Changes as a Complex Solution</vt:lpstr>
      <vt:lpstr>Labor Tax Reform</vt:lpstr>
      <vt:lpstr>Personal Income Tax (PIT) (I)</vt:lpstr>
      <vt:lpstr>Personal Income Tax (PIT) (II)</vt:lpstr>
      <vt:lpstr>Social Security Contributions (SSC) (I) </vt:lpstr>
      <vt:lpstr>Solidarity Tax</vt:lpstr>
      <vt:lpstr>Labor Tax Changes Impact on Wage Recipients</vt:lpstr>
      <vt:lpstr>Labor Tax Wedge in Baltic States</vt:lpstr>
      <vt:lpstr>Performers of Economic Activity (I)</vt:lpstr>
      <vt:lpstr>Performers of Economic Activity (II)</vt:lpstr>
      <vt:lpstr>PowerPoint Presentation</vt:lpstr>
      <vt:lpstr>Recipients of Royalties</vt:lpstr>
      <vt:lpstr>Corporate Income Tax Reform</vt:lpstr>
      <vt:lpstr>Corporate Income Tax (CIT)</vt:lpstr>
      <vt:lpstr>CIT base</vt:lpstr>
      <vt:lpstr>Expenses that are not Related to Economic Activity</vt:lpstr>
      <vt:lpstr>CIT Special Provisions</vt:lpstr>
      <vt:lpstr> Donations to Public Benefit Organisations (PBO) </vt:lpstr>
      <vt:lpstr>CIT- Flowing Through Dividends/ Holding Regime/  Representation Expenses/  Transition period </vt:lpstr>
      <vt:lpstr>CIT – Investment Projects/ Special Economic Zones/ Accumulated Losses </vt:lpstr>
      <vt:lpstr>Compensatory measures</vt:lpstr>
      <vt:lpstr>Compensatory Measures</vt:lpstr>
      <vt:lpstr>Excise Duty on Tobacco Products</vt:lpstr>
      <vt:lpstr>Excise Duty on Alcoholic Beverages</vt:lpstr>
      <vt:lpstr>Excise Duty on Mineral Oils</vt:lpstr>
      <vt:lpstr>Eligible Expenses for PIT</vt:lpstr>
      <vt:lpstr>Decreasing of Shadow Economy</vt:lpstr>
      <vt:lpstr>Combating of the shadow economy</vt:lpstr>
      <vt:lpstr>Detailed information in the construction industry</vt:lpstr>
      <vt:lpstr>PowerPoint Presentation</vt:lpstr>
      <vt:lpstr>Improving Tax Administration</vt:lpstr>
      <vt:lpstr>The promotion of payment of tax debt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 in Latvia</dc:title>
  <dc:creator>Ieva Kodoliņa-Miglāne</dc:creator>
  <cp:lastModifiedBy>Zaiga Puškina</cp:lastModifiedBy>
  <cp:revision>127</cp:revision>
  <cp:lastPrinted>2017-08-10T16:22:01Z</cp:lastPrinted>
  <dcterms:created xsi:type="dcterms:W3CDTF">2017-08-01T13:31:08Z</dcterms:created>
  <dcterms:modified xsi:type="dcterms:W3CDTF">2018-02-13T08:41:48Z</dcterms:modified>
</cp:coreProperties>
</file>