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6"/>
  </p:notesMasterIdLst>
  <p:sldIdLst>
    <p:sldId id="259" r:id="rId2"/>
    <p:sldId id="260" r:id="rId3"/>
    <p:sldId id="319" r:id="rId4"/>
    <p:sldId id="262" r:id="rId5"/>
    <p:sldId id="263" r:id="rId6"/>
    <p:sldId id="264" r:id="rId7"/>
    <p:sldId id="265" r:id="rId8"/>
    <p:sldId id="359" r:id="rId9"/>
    <p:sldId id="267" r:id="rId10"/>
    <p:sldId id="268" r:id="rId11"/>
    <p:sldId id="343" r:id="rId12"/>
    <p:sldId id="344" r:id="rId13"/>
    <p:sldId id="371" r:id="rId14"/>
    <p:sldId id="372" r:id="rId15"/>
    <p:sldId id="270" r:id="rId16"/>
    <p:sldId id="360" r:id="rId17"/>
    <p:sldId id="363" r:id="rId18"/>
    <p:sldId id="364" r:id="rId19"/>
    <p:sldId id="366" r:id="rId20"/>
    <p:sldId id="365" r:id="rId21"/>
    <p:sldId id="361" r:id="rId22"/>
    <p:sldId id="367" r:id="rId23"/>
    <p:sldId id="320" r:id="rId24"/>
    <p:sldId id="275" r:id="rId25"/>
    <p:sldId id="335" r:id="rId26"/>
    <p:sldId id="334" r:id="rId27"/>
    <p:sldId id="337" r:id="rId28"/>
    <p:sldId id="339" r:id="rId29"/>
    <p:sldId id="345" r:id="rId30"/>
    <p:sldId id="356" r:id="rId31"/>
    <p:sldId id="357" r:id="rId32"/>
    <p:sldId id="277" r:id="rId33"/>
    <p:sldId id="346" r:id="rId34"/>
    <p:sldId id="358" r:id="rId35"/>
  </p:sldIdLst>
  <p:sldSz cx="9144000" cy="6858000" type="screen4x3"/>
  <p:notesSz cx="6811963" cy="9942513"/>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aina Robežniece" initials="DR" lastIdx="1" clrIdx="0">
    <p:extLst>
      <p:ext uri="{19B8F6BF-5375-455C-9EA6-DF929625EA0E}">
        <p15:presenceInfo xmlns:p15="http://schemas.microsoft.com/office/powerpoint/2012/main" userId="Daina Robežniece"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D390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220" autoAdjust="0"/>
    <p:restoredTop sz="94660"/>
  </p:normalViewPr>
  <p:slideViewPr>
    <p:cSldViewPr>
      <p:cViewPr varScale="1">
        <p:scale>
          <a:sx n="107" d="100"/>
          <a:sy n="107" d="100"/>
        </p:scale>
        <p:origin x="918"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charts/_rels/chart1.xml.rels><?xml version="1.0" encoding="UTF-8" standalone="yes"?>
<Relationships xmlns="http://schemas.openxmlformats.org/package/2006/relationships"><Relationship Id="rId3" Type="http://schemas.openxmlformats.org/officeDocument/2006/relationships/oleObject" Target="file:///\\fs\nad\_NODOK&#315;U%20POLITIKAS%20PAMATNOST&#256;DNES%202017%20-%202020\Apr&#275;&#311;ini%20Jurija%20uzdevumiem%2012.01.2017\varianti_veselibas_finansejumam_30052017\IIN%20modelis_varianti\IIN%20modelis_2%20likmes%20ar%20VSAOI_27%2006%202017.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fs\nad\_NODOK&#315;U%20POLITIKAS%20PAMATNOST&#256;DNES%202017%20-%202020\Apr&#275;&#311;ini%20Jurija%20uzdevumiem%2012.01.2017\varianti_veselibas_finansejumam_30052017\IIN%20modelis_varianti\IIN%20modelis_2%20likmes%20ar%20VSAOI_27%2006%202017.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1" Type="http://schemas.openxmlformats.org/officeDocument/2006/relationships/oleObject" Target="file:///\\fs\nad\_NODOK&#315;U%20POLITIKAS%20PAMATNOST&#256;DNES%202017%20-%202020\Apr&#275;&#311;ini%20Jurija%20uzdevumiem%2012.01.2017\varianti_veselibas_finansejumam_30052017\IIN%20modelis_varianti\IIN%20modelis_2%20likmes%20ar%20VSAOI_27%2006%202017.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v-LV" sz="1200" b="1" dirty="0" err="1"/>
              <a:t>Tax</a:t>
            </a:r>
            <a:r>
              <a:rPr lang="lv-LV" sz="1200" b="1" dirty="0"/>
              <a:t> </a:t>
            </a:r>
            <a:r>
              <a:rPr lang="lv-LV" sz="1200" b="1" dirty="0" err="1"/>
              <a:t>Wedge</a:t>
            </a:r>
            <a:endParaRPr lang="lv-LV" sz="1200" b="1" baseline="0" dirty="0"/>
          </a:p>
          <a:p>
            <a:pPr>
              <a:defRPr/>
            </a:pPr>
            <a:r>
              <a:rPr lang="lv-LV" sz="1200" baseline="0" dirty="0"/>
              <a:t>(</a:t>
            </a:r>
            <a:r>
              <a:rPr lang="lv-LV" sz="1200" b="0" i="0" u="none" strike="noStrike" baseline="0" dirty="0" err="1">
                <a:effectLst/>
              </a:rPr>
              <a:t>employee</a:t>
            </a:r>
            <a:r>
              <a:rPr lang="lv-LV" sz="1200" b="0" i="0" u="none" strike="noStrike" baseline="0" dirty="0">
                <a:effectLst/>
              </a:rPr>
              <a:t> </a:t>
            </a:r>
            <a:r>
              <a:rPr lang="lv-LV" sz="1200" b="0" i="0" u="none" strike="noStrike" baseline="0" dirty="0" err="1">
                <a:effectLst/>
              </a:rPr>
              <a:t>with</a:t>
            </a:r>
            <a:r>
              <a:rPr lang="lv-LV" sz="1200" b="0" i="0" u="none" strike="noStrike" baseline="0" dirty="0">
                <a:effectLst/>
              </a:rPr>
              <a:t> </a:t>
            </a:r>
            <a:r>
              <a:rPr lang="lv-LV" sz="1200" b="0" i="0" u="none" strike="noStrike" baseline="0" dirty="0" err="1">
                <a:effectLst/>
              </a:rPr>
              <a:t>one</a:t>
            </a:r>
            <a:r>
              <a:rPr lang="lv-LV" sz="1200" b="0" i="0" u="none" strike="noStrike" baseline="0" dirty="0">
                <a:effectLst/>
              </a:rPr>
              <a:t> </a:t>
            </a:r>
            <a:r>
              <a:rPr lang="lv-LV" sz="1200" b="0" i="0" u="none" strike="noStrike" baseline="0" dirty="0" err="1">
                <a:effectLst/>
              </a:rPr>
              <a:t>dependant</a:t>
            </a:r>
            <a:r>
              <a:rPr lang="lv-LV" sz="1200" baseline="0" dirty="0"/>
              <a:t>)</a:t>
            </a:r>
            <a:endParaRPr lang="lv-LV" sz="1200"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v-LV"/>
        </a:p>
      </c:txPr>
    </c:title>
    <c:autoTitleDeleted val="0"/>
    <c:plotArea>
      <c:layout>
        <c:manualLayout>
          <c:layoutTarget val="inner"/>
          <c:xMode val="edge"/>
          <c:yMode val="edge"/>
          <c:x val="9.324462736275492E-2"/>
          <c:y val="0.20037596112356848"/>
          <c:w val="0.87495108126622512"/>
          <c:h val="0.50820500668453927"/>
        </c:manualLayout>
      </c:layout>
      <c:lineChart>
        <c:grouping val="standard"/>
        <c:varyColors val="0"/>
        <c:ser>
          <c:idx val="1"/>
          <c:order val="0"/>
          <c:tx>
            <c:strRef>
              <c:f>'Baltijas valstu algu salīdz.'!$L$69</c:f>
              <c:strCache>
                <c:ptCount val="1"/>
                <c:pt idx="0">
                  <c:v>Latvia 2017</c:v>
                </c:pt>
              </c:strCache>
            </c:strRef>
          </c:tx>
          <c:spPr>
            <a:ln w="31750" cap="rnd">
              <a:solidFill>
                <a:srgbClr val="FF0000"/>
              </a:solidFill>
              <a:round/>
            </a:ln>
            <a:effectLst/>
          </c:spPr>
          <c:marker>
            <c:symbol val="none"/>
          </c:marker>
          <c:cat>
            <c:numRef>
              <c:f>'Baltijas valstu algu salīdz.'!$K$85:$K$95</c:f>
              <c:numCache>
                <c:formatCode>General</c:formatCode>
                <c:ptCount val="11"/>
                <c:pt idx="0">
                  <c:v>400</c:v>
                </c:pt>
                <c:pt idx="1">
                  <c:v>600</c:v>
                </c:pt>
                <c:pt idx="2">
                  <c:v>800</c:v>
                </c:pt>
                <c:pt idx="3">
                  <c:v>1000</c:v>
                </c:pt>
                <c:pt idx="4">
                  <c:v>1200</c:v>
                </c:pt>
                <c:pt idx="5">
                  <c:v>1400</c:v>
                </c:pt>
                <c:pt idx="6">
                  <c:v>2000</c:v>
                </c:pt>
                <c:pt idx="7">
                  <c:v>4000</c:v>
                </c:pt>
                <c:pt idx="8">
                  <c:v>6000</c:v>
                </c:pt>
                <c:pt idx="9">
                  <c:v>8000</c:v>
                </c:pt>
                <c:pt idx="10">
                  <c:v>10000</c:v>
                </c:pt>
              </c:numCache>
            </c:numRef>
          </c:cat>
          <c:val>
            <c:numRef>
              <c:f>'Baltijas valstu algu salīdz.'!$L$85:$L$95</c:f>
              <c:numCache>
                <c:formatCode>0%</c:formatCode>
                <c:ptCount val="11"/>
                <c:pt idx="0">
                  <c:v>0.30746824176713328</c:v>
                </c:pt>
                <c:pt idx="1">
                  <c:v>0.35731624148971836</c:v>
                </c:pt>
                <c:pt idx="2">
                  <c:v>0.38224024135101081</c:v>
                </c:pt>
                <c:pt idx="3">
                  <c:v>0.39719464126778631</c:v>
                </c:pt>
                <c:pt idx="4">
                  <c:v>0.40594573455241795</c:v>
                </c:pt>
                <c:pt idx="5">
                  <c:v>0.41115208119011015</c:v>
                </c:pt>
                <c:pt idx="6">
                  <c:v>0.42052350513795611</c:v>
                </c:pt>
                <c:pt idx="7">
                  <c:v>0.43145683307710975</c:v>
                </c:pt>
                <c:pt idx="8">
                  <c:v>0.43510127572349433</c:v>
                </c:pt>
                <c:pt idx="9">
                  <c:v>0.43692349704668659</c:v>
                </c:pt>
                <c:pt idx="10">
                  <c:v>0.43801682984060197</c:v>
                </c:pt>
              </c:numCache>
            </c:numRef>
          </c:val>
          <c:smooth val="0"/>
          <c:extLst>
            <c:ext xmlns:c16="http://schemas.microsoft.com/office/drawing/2014/chart" uri="{C3380CC4-5D6E-409C-BE32-E72D297353CC}">
              <c16:uniqueId val="{00000000-3CDE-4222-A385-C64769078806}"/>
            </c:ext>
          </c:extLst>
        </c:ser>
        <c:ser>
          <c:idx val="2"/>
          <c:order val="1"/>
          <c:tx>
            <c:strRef>
              <c:f>'Baltijas valstu algu salīdz.'!$M$69</c:f>
              <c:strCache>
                <c:ptCount val="1"/>
                <c:pt idx="0">
                  <c:v>Latvia 2018</c:v>
                </c:pt>
              </c:strCache>
            </c:strRef>
          </c:tx>
          <c:spPr>
            <a:ln w="28575" cap="rnd">
              <a:solidFill>
                <a:schemeClr val="accent2">
                  <a:lumMod val="75000"/>
                </a:schemeClr>
              </a:solidFill>
              <a:prstDash val="sysDash"/>
              <a:round/>
            </a:ln>
            <a:effectLst/>
          </c:spPr>
          <c:marker>
            <c:symbol val="none"/>
          </c:marker>
          <c:cat>
            <c:numRef>
              <c:f>'Baltijas valstu algu salīdz.'!$K$85:$K$95</c:f>
              <c:numCache>
                <c:formatCode>General</c:formatCode>
                <c:ptCount val="11"/>
                <c:pt idx="0">
                  <c:v>400</c:v>
                </c:pt>
                <c:pt idx="1">
                  <c:v>600</c:v>
                </c:pt>
                <c:pt idx="2">
                  <c:v>800</c:v>
                </c:pt>
                <c:pt idx="3">
                  <c:v>1000</c:v>
                </c:pt>
                <c:pt idx="4">
                  <c:v>1200</c:v>
                </c:pt>
                <c:pt idx="5">
                  <c:v>1400</c:v>
                </c:pt>
                <c:pt idx="6">
                  <c:v>2000</c:v>
                </c:pt>
                <c:pt idx="7">
                  <c:v>4000</c:v>
                </c:pt>
                <c:pt idx="8">
                  <c:v>6000</c:v>
                </c:pt>
                <c:pt idx="9">
                  <c:v>8000</c:v>
                </c:pt>
                <c:pt idx="10">
                  <c:v>10000</c:v>
                </c:pt>
              </c:numCache>
            </c:numRef>
          </c:cat>
          <c:val>
            <c:numRef>
              <c:f>'Baltijas valstu algu salīdz.'!$M$85:$M$95</c:f>
              <c:numCache>
                <c:formatCode>0%</c:formatCode>
                <c:ptCount val="11"/>
                <c:pt idx="0">
                  <c:v>0.28277862841486018</c:v>
                </c:pt>
                <c:pt idx="1">
                  <c:v>0.33412385020089108</c:v>
                </c:pt>
                <c:pt idx="2">
                  <c:v>0.37153909029160864</c:v>
                </c:pt>
                <c:pt idx="3">
                  <c:v>0.39398823434603913</c:v>
                </c:pt>
                <c:pt idx="4">
                  <c:v>0.39936067907701406</c:v>
                </c:pt>
                <c:pt idx="5">
                  <c:v>0.40319813959913892</c:v>
                </c:pt>
                <c:pt idx="6">
                  <c:v>0.41413490208719472</c:v>
                </c:pt>
                <c:pt idx="7">
                  <c:v>0.43226690305423476</c:v>
                </c:pt>
                <c:pt idx="8">
                  <c:v>0.43831090337658157</c:v>
                </c:pt>
                <c:pt idx="9">
                  <c:v>0.44133290353775478</c:v>
                </c:pt>
                <c:pt idx="10">
                  <c:v>0.44314610363445889</c:v>
                </c:pt>
              </c:numCache>
            </c:numRef>
          </c:val>
          <c:smooth val="0"/>
          <c:extLst>
            <c:ext xmlns:c16="http://schemas.microsoft.com/office/drawing/2014/chart" uri="{C3380CC4-5D6E-409C-BE32-E72D297353CC}">
              <c16:uniqueId val="{00000001-3CDE-4222-A385-C64769078806}"/>
            </c:ext>
          </c:extLst>
        </c:ser>
        <c:ser>
          <c:idx val="3"/>
          <c:order val="2"/>
          <c:tx>
            <c:strRef>
              <c:f>'Baltijas valstu algu salīdz.'!$P$69</c:f>
              <c:strCache>
                <c:ptCount val="1"/>
                <c:pt idx="0">
                  <c:v>Lithuania 2017</c:v>
                </c:pt>
              </c:strCache>
            </c:strRef>
          </c:tx>
          <c:spPr>
            <a:ln w="22225" cap="rnd">
              <a:solidFill>
                <a:srgbClr val="00B050"/>
              </a:solidFill>
              <a:round/>
            </a:ln>
            <a:effectLst/>
          </c:spPr>
          <c:marker>
            <c:symbol val="triangle"/>
            <c:size val="6"/>
            <c:spPr>
              <a:solidFill>
                <a:srgbClr val="00B050"/>
              </a:solidFill>
              <a:ln w="9525">
                <a:solidFill>
                  <a:srgbClr val="00B050"/>
                </a:solidFill>
              </a:ln>
              <a:effectLst/>
            </c:spPr>
          </c:marker>
          <c:cat>
            <c:numRef>
              <c:f>'Baltijas valstu algu salīdz.'!$K$85:$K$95</c:f>
              <c:numCache>
                <c:formatCode>General</c:formatCode>
                <c:ptCount val="11"/>
                <c:pt idx="0">
                  <c:v>400</c:v>
                </c:pt>
                <c:pt idx="1">
                  <c:v>600</c:v>
                </c:pt>
                <c:pt idx="2">
                  <c:v>800</c:v>
                </c:pt>
                <c:pt idx="3">
                  <c:v>1000</c:v>
                </c:pt>
                <c:pt idx="4">
                  <c:v>1200</c:v>
                </c:pt>
                <c:pt idx="5">
                  <c:v>1400</c:v>
                </c:pt>
                <c:pt idx="6">
                  <c:v>2000</c:v>
                </c:pt>
                <c:pt idx="7">
                  <c:v>4000</c:v>
                </c:pt>
                <c:pt idx="8">
                  <c:v>6000</c:v>
                </c:pt>
                <c:pt idx="9">
                  <c:v>8000</c:v>
                </c:pt>
                <c:pt idx="10">
                  <c:v>10000</c:v>
                </c:pt>
              </c:numCache>
            </c:numRef>
          </c:cat>
          <c:val>
            <c:numRef>
              <c:f>'Baltijas valstu algu salīdz.'!$P$85:$P$95</c:f>
              <c:numCache>
                <c:formatCode>0%</c:formatCode>
                <c:ptCount val="11"/>
                <c:pt idx="0">
                  <c:v>0.30624380574826565</c:v>
                </c:pt>
                <c:pt idx="1">
                  <c:v>0.34436227795989938</c:v>
                </c:pt>
                <c:pt idx="2">
                  <c:v>0.37771594114507895</c:v>
                </c:pt>
                <c:pt idx="3">
                  <c:v>0.39772813905618665</c:v>
                </c:pt>
                <c:pt idx="4">
                  <c:v>0.40153998627734999</c:v>
                </c:pt>
                <c:pt idx="5">
                  <c:v>0.40426273429246667</c:v>
                </c:pt>
                <c:pt idx="6">
                  <c:v>0.40916368071967679</c:v>
                </c:pt>
                <c:pt idx="7">
                  <c:v>0.41488145155142186</c:v>
                </c:pt>
                <c:pt idx="8">
                  <c:v>0.41678737516200348</c:v>
                </c:pt>
                <c:pt idx="9">
                  <c:v>0.41774033696729435</c:v>
                </c:pt>
                <c:pt idx="10">
                  <c:v>0.41831211405046886</c:v>
                </c:pt>
              </c:numCache>
            </c:numRef>
          </c:val>
          <c:smooth val="0"/>
          <c:extLst>
            <c:ext xmlns:c16="http://schemas.microsoft.com/office/drawing/2014/chart" uri="{C3380CC4-5D6E-409C-BE32-E72D297353CC}">
              <c16:uniqueId val="{00000002-3CDE-4222-A385-C64769078806}"/>
            </c:ext>
          </c:extLst>
        </c:ser>
        <c:ser>
          <c:idx val="4"/>
          <c:order val="3"/>
          <c:tx>
            <c:strRef>
              <c:f>'Baltijas valstu algu salīdz.'!$Q$69</c:f>
              <c:strCache>
                <c:ptCount val="1"/>
                <c:pt idx="0">
                  <c:v>Estonia 2017</c:v>
                </c:pt>
              </c:strCache>
            </c:strRef>
          </c:tx>
          <c:spPr>
            <a:ln w="22225" cap="rnd">
              <a:solidFill>
                <a:srgbClr val="002060"/>
              </a:solidFill>
              <a:round/>
            </a:ln>
            <a:effectLst/>
          </c:spPr>
          <c:marker>
            <c:symbol val="square"/>
            <c:size val="6"/>
            <c:spPr>
              <a:solidFill>
                <a:srgbClr val="002060"/>
              </a:solidFill>
              <a:ln w="9525">
                <a:solidFill>
                  <a:srgbClr val="002060"/>
                </a:solidFill>
              </a:ln>
              <a:effectLst/>
            </c:spPr>
          </c:marker>
          <c:cat>
            <c:numRef>
              <c:f>'Baltijas valstu algu salīdz.'!$K$85:$K$95</c:f>
              <c:numCache>
                <c:formatCode>General</c:formatCode>
                <c:ptCount val="11"/>
                <c:pt idx="0">
                  <c:v>400</c:v>
                </c:pt>
                <c:pt idx="1">
                  <c:v>600</c:v>
                </c:pt>
                <c:pt idx="2">
                  <c:v>800</c:v>
                </c:pt>
                <c:pt idx="3">
                  <c:v>1000</c:v>
                </c:pt>
                <c:pt idx="4">
                  <c:v>1200</c:v>
                </c:pt>
                <c:pt idx="5">
                  <c:v>1400</c:v>
                </c:pt>
                <c:pt idx="6">
                  <c:v>2000</c:v>
                </c:pt>
                <c:pt idx="7">
                  <c:v>4000</c:v>
                </c:pt>
                <c:pt idx="8">
                  <c:v>6000</c:v>
                </c:pt>
                <c:pt idx="9">
                  <c:v>8000</c:v>
                </c:pt>
                <c:pt idx="10">
                  <c:v>10000</c:v>
                </c:pt>
              </c:numCache>
            </c:numRef>
          </c:cat>
          <c:val>
            <c:numRef>
              <c:f>'Baltijas valstu algu salīdz.'!$Q$85:$Q$95</c:f>
              <c:numCache>
                <c:formatCode>0%</c:formatCode>
                <c:ptCount val="11"/>
                <c:pt idx="0">
                  <c:v>0.35635276532137522</c:v>
                </c:pt>
                <c:pt idx="1">
                  <c:v>0.37877428998505241</c:v>
                </c:pt>
                <c:pt idx="2">
                  <c:v>0.3899850523168909</c:v>
                </c:pt>
                <c:pt idx="3">
                  <c:v>0.396711509715994</c:v>
                </c:pt>
                <c:pt idx="4">
                  <c:v>0.4011958146487295</c:v>
                </c:pt>
                <c:pt idx="5">
                  <c:v>0.40439888960068332</c:v>
                </c:pt>
                <c:pt idx="6">
                  <c:v>0.41016442451420027</c:v>
                </c:pt>
                <c:pt idx="7">
                  <c:v>0.41689088191330342</c:v>
                </c:pt>
                <c:pt idx="8">
                  <c:v>0.4191330343796712</c:v>
                </c:pt>
                <c:pt idx="9">
                  <c:v>0.42025411061285495</c:v>
                </c:pt>
                <c:pt idx="10">
                  <c:v>0.42092675635276533</c:v>
                </c:pt>
              </c:numCache>
            </c:numRef>
          </c:val>
          <c:smooth val="0"/>
          <c:extLst>
            <c:ext xmlns:c16="http://schemas.microsoft.com/office/drawing/2014/chart" uri="{C3380CC4-5D6E-409C-BE32-E72D297353CC}">
              <c16:uniqueId val="{00000003-3CDE-4222-A385-C64769078806}"/>
            </c:ext>
          </c:extLst>
        </c:ser>
        <c:ser>
          <c:idx val="0"/>
          <c:order val="4"/>
          <c:tx>
            <c:strRef>
              <c:f>'Baltijas valstu algu salīdz.'!$N$69</c:f>
              <c:strCache>
                <c:ptCount val="1"/>
                <c:pt idx="0">
                  <c:v>Latvia 2019</c:v>
                </c:pt>
              </c:strCache>
            </c:strRef>
          </c:tx>
          <c:spPr>
            <a:ln w="28575" cap="rnd">
              <a:solidFill>
                <a:schemeClr val="accent2">
                  <a:lumMod val="60000"/>
                  <a:lumOff val="40000"/>
                </a:schemeClr>
              </a:solidFill>
              <a:prstDash val="dashDot"/>
              <a:round/>
            </a:ln>
            <a:effectLst/>
          </c:spPr>
          <c:marker>
            <c:symbol val="none"/>
          </c:marker>
          <c:cat>
            <c:numRef>
              <c:f>'Baltijas valstu algu salīdz.'!$K$85:$K$95</c:f>
              <c:numCache>
                <c:formatCode>General</c:formatCode>
                <c:ptCount val="11"/>
                <c:pt idx="0">
                  <c:v>400</c:v>
                </c:pt>
                <c:pt idx="1">
                  <c:v>600</c:v>
                </c:pt>
                <c:pt idx="2">
                  <c:v>800</c:v>
                </c:pt>
                <c:pt idx="3">
                  <c:v>1000</c:v>
                </c:pt>
                <c:pt idx="4">
                  <c:v>1200</c:v>
                </c:pt>
                <c:pt idx="5">
                  <c:v>1400</c:v>
                </c:pt>
                <c:pt idx="6">
                  <c:v>2000</c:v>
                </c:pt>
                <c:pt idx="7">
                  <c:v>4000</c:v>
                </c:pt>
                <c:pt idx="8">
                  <c:v>6000</c:v>
                </c:pt>
                <c:pt idx="9">
                  <c:v>8000</c:v>
                </c:pt>
                <c:pt idx="10">
                  <c:v>10000</c:v>
                </c:pt>
              </c:numCache>
            </c:numRef>
          </c:cat>
          <c:val>
            <c:numRef>
              <c:f>'Baltijas valstu algu salīdz.'!$N$85:$N$95</c:f>
              <c:numCache>
                <c:formatCode>0%</c:formatCode>
                <c:ptCount val="11"/>
                <c:pt idx="0">
                  <c:v>0.28277862841486018</c:v>
                </c:pt>
                <c:pt idx="1">
                  <c:v>0.31763439862400294</c:v>
                </c:pt>
                <c:pt idx="2">
                  <c:v>0.35882314156147666</c:v>
                </c:pt>
                <c:pt idx="3">
                  <c:v>0.38353638732396078</c:v>
                </c:pt>
                <c:pt idx="4">
                  <c:v>0.39533134552878291</c:v>
                </c:pt>
                <c:pt idx="5">
                  <c:v>0.39974442512922653</c:v>
                </c:pt>
                <c:pt idx="6">
                  <c:v>0.41171730195825607</c:v>
                </c:pt>
                <c:pt idx="7">
                  <c:v>0.43105810298976543</c:v>
                </c:pt>
                <c:pt idx="8">
                  <c:v>0.4375050366669353</c:v>
                </c:pt>
                <c:pt idx="9">
                  <c:v>0.44072850350552012</c:v>
                </c:pt>
                <c:pt idx="10">
                  <c:v>0.44266258360867111</c:v>
                </c:pt>
              </c:numCache>
            </c:numRef>
          </c:val>
          <c:smooth val="0"/>
          <c:extLst>
            <c:ext xmlns:c16="http://schemas.microsoft.com/office/drawing/2014/chart" uri="{C3380CC4-5D6E-409C-BE32-E72D297353CC}">
              <c16:uniqueId val="{00000004-3CDE-4222-A385-C64769078806}"/>
            </c:ext>
          </c:extLst>
        </c:ser>
        <c:ser>
          <c:idx val="5"/>
          <c:order val="5"/>
          <c:tx>
            <c:strRef>
              <c:f>'Baltijas valstu algu salīdz.'!$O$69</c:f>
              <c:strCache>
                <c:ptCount val="1"/>
                <c:pt idx="0">
                  <c:v>Latvia 2020</c:v>
                </c:pt>
              </c:strCache>
            </c:strRef>
          </c:tx>
          <c:spPr>
            <a:ln w="28575" cap="rnd">
              <a:solidFill>
                <a:srgbClr val="C00000"/>
              </a:solidFill>
              <a:prstDash val="sysDot"/>
              <a:round/>
            </a:ln>
            <a:effectLst/>
          </c:spPr>
          <c:marker>
            <c:symbol val="none"/>
          </c:marker>
          <c:cat>
            <c:numRef>
              <c:f>'Baltijas valstu algu salīdz.'!$K$85:$K$95</c:f>
              <c:numCache>
                <c:formatCode>General</c:formatCode>
                <c:ptCount val="11"/>
                <c:pt idx="0">
                  <c:v>400</c:v>
                </c:pt>
                <c:pt idx="1">
                  <c:v>600</c:v>
                </c:pt>
                <c:pt idx="2">
                  <c:v>800</c:v>
                </c:pt>
                <c:pt idx="3">
                  <c:v>1000</c:v>
                </c:pt>
                <c:pt idx="4">
                  <c:v>1200</c:v>
                </c:pt>
                <c:pt idx="5">
                  <c:v>1400</c:v>
                </c:pt>
                <c:pt idx="6">
                  <c:v>2000</c:v>
                </c:pt>
                <c:pt idx="7">
                  <c:v>4000</c:v>
                </c:pt>
                <c:pt idx="8">
                  <c:v>6000</c:v>
                </c:pt>
                <c:pt idx="9">
                  <c:v>8000</c:v>
                </c:pt>
                <c:pt idx="10">
                  <c:v>10000</c:v>
                </c:pt>
              </c:numCache>
            </c:numRef>
          </c:cat>
          <c:val>
            <c:numRef>
              <c:f>'Baltijas valstu algu salīdz.'!$O$85:$O$95</c:f>
              <c:numCache>
                <c:formatCode>0%</c:formatCode>
                <c:ptCount val="11"/>
                <c:pt idx="0">
                  <c:v>0.28277862841486018</c:v>
                </c:pt>
                <c:pt idx="1">
                  <c:v>0.30604979690745115</c:v>
                </c:pt>
                <c:pt idx="2">
                  <c:v>0.34934746003537337</c:v>
                </c:pt>
                <c:pt idx="3">
                  <c:v>0.37532605791212659</c:v>
                </c:pt>
                <c:pt idx="4">
                  <c:v>0.39264512316329553</c:v>
                </c:pt>
                <c:pt idx="5">
                  <c:v>0.39744194881595157</c:v>
                </c:pt>
                <c:pt idx="6">
                  <c:v>0.41010556853896363</c:v>
                </c:pt>
                <c:pt idx="7">
                  <c:v>0.43025223628011922</c:v>
                </c:pt>
                <c:pt idx="8">
                  <c:v>0.43696779219383786</c:v>
                </c:pt>
                <c:pt idx="9">
                  <c:v>0.44032557015069701</c:v>
                </c:pt>
                <c:pt idx="10">
                  <c:v>0.44234023692481261</c:v>
                </c:pt>
              </c:numCache>
            </c:numRef>
          </c:val>
          <c:smooth val="0"/>
          <c:extLst>
            <c:ext xmlns:c16="http://schemas.microsoft.com/office/drawing/2014/chart" uri="{C3380CC4-5D6E-409C-BE32-E72D297353CC}">
              <c16:uniqueId val="{00000005-3CDE-4222-A385-C64769078806}"/>
            </c:ext>
          </c:extLst>
        </c:ser>
        <c:dLbls>
          <c:showLegendKey val="0"/>
          <c:showVal val="0"/>
          <c:showCatName val="0"/>
          <c:showSerName val="0"/>
          <c:showPercent val="0"/>
          <c:showBubbleSize val="0"/>
        </c:dLbls>
        <c:smooth val="0"/>
        <c:axId val="178010928"/>
        <c:axId val="178011320"/>
      </c:lineChart>
      <c:catAx>
        <c:axId val="178010928"/>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lv-LV" sz="1000" b="0" i="0" baseline="0" dirty="0">
                    <a:effectLst/>
                  </a:rPr>
                  <a:t>Gross </a:t>
                </a:r>
                <a:r>
                  <a:rPr lang="lv-LV" sz="1000" b="0" i="0" baseline="0" dirty="0" err="1">
                    <a:effectLst/>
                  </a:rPr>
                  <a:t>wage</a:t>
                </a:r>
                <a:r>
                  <a:rPr lang="en-US" sz="1000" b="0" i="0" baseline="0" dirty="0">
                    <a:effectLst/>
                  </a:rPr>
                  <a:t>, </a:t>
                </a:r>
                <a:r>
                  <a:rPr lang="en-US" sz="1000" b="0" i="1" baseline="0" dirty="0">
                    <a:effectLst/>
                  </a:rPr>
                  <a:t>EUR </a:t>
                </a:r>
                <a:r>
                  <a:rPr lang="lv-LV" sz="1000" b="0" i="1" baseline="0" dirty="0">
                    <a:effectLst/>
                  </a:rPr>
                  <a:t>per </a:t>
                </a:r>
                <a:r>
                  <a:rPr lang="lv-LV" sz="1000" b="0" i="1" baseline="0" dirty="0" err="1">
                    <a:effectLst/>
                  </a:rPr>
                  <a:t>month</a:t>
                </a:r>
                <a:endParaRPr lang="lv-LV" sz="1000" dirty="0">
                  <a:effectLst/>
                </a:endParaRP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lv-LV"/>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178011320"/>
        <c:crosses val="autoZero"/>
        <c:auto val="1"/>
        <c:lblAlgn val="ctr"/>
        <c:lblOffset val="100"/>
        <c:noMultiLvlLbl val="0"/>
      </c:catAx>
      <c:valAx>
        <c:axId val="178011320"/>
        <c:scaling>
          <c:orientation val="minMax"/>
          <c:max val="0.45"/>
          <c:min val="0.25"/>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178010928"/>
        <c:crosses val="autoZero"/>
        <c:crossBetween val="between"/>
      </c:valAx>
      <c:spPr>
        <a:noFill/>
        <a:ln>
          <a:noFill/>
        </a:ln>
        <a:effectLst/>
      </c:spPr>
    </c:plotArea>
    <c:legend>
      <c:legendPos val="b"/>
      <c:layout>
        <c:manualLayout>
          <c:xMode val="edge"/>
          <c:yMode val="edge"/>
          <c:x val="3.2113683153219059E-2"/>
          <c:y val="0.86345572995876096"/>
          <c:w val="0.93577240603220635"/>
          <c:h val="0.10959390539785389"/>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legend>
    <c:plotVisOnly val="1"/>
    <c:dispBlanksAs val="gap"/>
    <c:showDLblsOverMax val="0"/>
  </c:chart>
  <c:spPr>
    <a:noFill/>
    <a:ln>
      <a:noFill/>
    </a:ln>
    <a:effectLst/>
  </c:spPr>
  <c:txPr>
    <a:bodyPr/>
    <a:lstStyle/>
    <a:p>
      <a:pPr>
        <a:defRPr/>
      </a:pPr>
      <a:endParaRPr lang="lv-LV"/>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v-LV" sz="1200" b="1" dirty="0" err="1"/>
              <a:t>Tax</a:t>
            </a:r>
            <a:r>
              <a:rPr lang="lv-LV" sz="1200" b="1" dirty="0"/>
              <a:t> </a:t>
            </a:r>
            <a:r>
              <a:rPr lang="lv-LV" sz="1200" b="1" dirty="0" err="1"/>
              <a:t>Wedge</a:t>
            </a:r>
            <a:endParaRPr lang="lv-LV" sz="1200" b="1" baseline="0" dirty="0"/>
          </a:p>
          <a:p>
            <a:pPr>
              <a:defRPr/>
            </a:pPr>
            <a:r>
              <a:rPr lang="lv-LV" sz="1200" baseline="0" dirty="0"/>
              <a:t>(</a:t>
            </a:r>
            <a:r>
              <a:rPr lang="lv-LV" sz="1200" b="0" i="0" u="none" strike="noStrike" baseline="0" dirty="0" err="1">
                <a:effectLst/>
              </a:rPr>
              <a:t>employee</a:t>
            </a:r>
            <a:r>
              <a:rPr lang="lv-LV" sz="1200" b="0" i="0" u="none" strike="noStrike" baseline="0" dirty="0">
                <a:effectLst/>
              </a:rPr>
              <a:t> </a:t>
            </a:r>
            <a:r>
              <a:rPr lang="lv-LV" sz="1200" b="0" i="0" u="none" strike="noStrike" baseline="0" dirty="0" err="1">
                <a:effectLst/>
              </a:rPr>
              <a:t>with</a:t>
            </a:r>
            <a:r>
              <a:rPr lang="lv-LV" sz="1200" b="0" i="0" u="none" strike="noStrike" baseline="0" dirty="0">
                <a:effectLst/>
              </a:rPr>
              <a:t> </a:t>
            </a:r>
            <a:r>
              <a:rPr lang="lv-LV" sz="1200" b="0" i="0" u="none" strike="noStrike" baseline="0" dirty="0" err="1">
                <a:effectLst/>
              </a:rPr>
              <a:t>two</a:t>
            </a:r>
            <a:r>
              <a:rPr lang="lv-LV" sz="1200" b="0" i="0" u="none" strike="noStrike" baseline="0" dirty="0">
                <a:effectLst/>
              </a:rPr>
              <a:t> </a:t>
            </a:r>
            <a:r>
              <a:rPr lang="lv-LV" sz="1200" b="0" i="0" u="none" strike="noStrike" baseline="0" dirty="0" err="1">
                <a:effectLst/>
              </a:rPr>
              <a:t>dependants</a:t>
            </a:r>
            <a:r>
              <a:rPr lang="lv-LV" sz="1200" baseline="0" dirty="0"/>
              <a:t>)</a:t>
            </a:r>
            <a:endParaRPr lang="lv-LV" sz="1200"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v-LV"/>
        </a:p>
      </c:txPr>
    </c:title>
    <c:autoTitleDeleted val="0"/>
    <c:plotArea>
      <c:layout>
        <c:manualLayout>
          <c:layoutTarget val="inner"/>
          <c:xMode val="edge"/>
          <c:yMode val="edge"/>
          <c:x val="8.7506516369975987E-2"/>
          <c:y val="0.21080693635803477"/>
          <c:w val="0.88264637262526391"/>
          <c:h val="0.46577755581943048"/>
        </c:manualLayout>
      </c:layout>
      <c:lineChart>
        <c:grouping val="standard"/>
        <c:varyColors val="0"/>
        <c:ser>
          <c:idx val="1"/>
          <c:order val="0"/>
          <c:tx>
            <c:strRef>
              <c:f>'Baltijas valstu algu salīdz.'!$L$69</c:f>
              <c:strCache>
                <c:ptCount val="1"/>
                <c:pt idx="0">
                  <c:v>Latvia 2017</c:v>
                </c:pt>
              </c:strCache>
            </c:strRef>
          </c:tx>
          <c:spPr>
            <a:ln w="31750" cap="rnd">
              <a:solidFill>
                <a:srgbClr val="FF0000"/>
              </a:solidFill>
              <a:round/>
            </a:ln>
            <a:effectLst/>
          </c:spPr>
          <c:marker>
            <c:symbol val="none"/>
          </c:marker>
          <c:cat>
            <c:numRef>
              <c:f>'Baltijas valstu algu salīdz.'!$K$99:$K$109</c:f>
              <c:numCache>
                <c:formatCode>General</c:formatCode>
                <c:ptCount val="11"/>
                <c:pt idx="0">
                  <c:v>400</c:v>
                </c:pt>
                <c:pt idx="1">
                  <c:v>600</c:v>
                </c:pt>
                <c:pt idx="2">
                  <c:v>800</c:v>
                </c:pt>
                <c:pt idx="3">
                  <c:v>1000</c:v>
                </c:pt>
                <c:pt idx="4">
                  <c:v>1200</c:v>
                </c:pt>
                <c:pt idx="5">
                  <c:v>1400</c:v>
                </c:pt>
                <c:pt idx="6">
                  <c:v>2000</c:v>
                </c:pt>
                <c:pt idx="7">
                  <c:v>4000</c:v>
                </c:pt>
                <c:pt idx="8">
                  <c:v>6000</c:v>
                </c:pt>
                <c:pt idx="9">
                  <c:v>8000</c:v>
                </c:pt>
                <c:pt idx="10">
                  <c:v>10000</c:v>
                </c:pt>
              </c:numCache>
            </c:numRef>
          </c:cat>
          <c:val>
            <c:numRef>
              <c:f>'Baltijas valstu algu salīdz.'!$L$99:$L$109</c:f>
              <c:numCache>
                <c:formatCode>0%</c:formatCode>
                <c:ptCount val="11"/>
                <c:pt idx="0">
                  <c:v>0.27583137794319929</c:v>
                </c:pt>
                <c:pt idx="1">
                  <c:v>0.30303730845845905</c:v>
                </c:pt>
                <c:pt idx="2">
                  <c:v>0.34153104157756636</c:v>
                </c:pt>
                <c:pt idx="3">
                  <c:v>0.36462728144903073</c:v>
                </c:pt>
                <c:pt idx="4">
                  <c:v>0.3788062680367883</c:v>
                </c:pt>
                <c:pt idx="5">
                  <c:v>0.38788968131957047</c:v>
                </c:pt>
                <c:pt idx="6">
                  <c:v>0.40423982522857838</c:v>
                </c:pt>
                <c:pt idx="7">
                  <c:v>0.42331499312242082</c:v>
                </c:pt>
                <c:pt idx="8">
                  <c:v>0.4296733824203684</c:v>
                </c:pt>
                <c:pt idx="9">
                  <c:v>0.4328525770693421</c:v>
                </c:pt>
                <c:pt idx="10">
                  <c:v>0.43476009385872644</c:v>
                </c:pt>
              </c:numCache>
            </c:numRef>
          </c:val>
          <c:smooth val="0"/>
          <c:extLst>
            <c:ext xmlns:c16="http://schemas.microsoft.com/office/drawing/2014/chart" uri="{C3380CC4-5D6E-409C-BE32-E72D297353CC}">
              <c16:uniqueId val="{00000000-C674-4CB4-8287-2821E95CD17F}"/>
            </c:ext>
          </c:extLst>
        </c:ser>
        <c:ser>
          <c:idx val="2"/>
          <c:order val="1"/>
          <c:tx>
            <c:strRef>
              <c:f>'Baltijas valstu algu salīdz.'!$M$69</c:f>
              <c:strCache>
                <c:ptCount val="1"/>
                <c:pt idx="0">
                  <c:v>Latvia 2018</c:v>
                </c:pt>
              </c:strCache>
            </c:strRef>
          </c:tx>
          <c:spPr>
            <a:ln w="28575" cap="rnd">
              <a:solidFill>
                <a:schemeClr val="accent2">
                  <a:lumMod val="75000"/>
                </a:schemeClr>
              </a:solidFill>
              <a:prstDash val="sysDash"/>
              <a:round/>
            </a:ln>
            <a:effectLst/>
          </c:spPr>
          <c:marker>
            <c:symbol val="none"/>
          </c:marker>
          <c:cat>
            <c:numRef>
              <c:f>'Baltijas valstu algu salīdz.'!$K$99:$K$109</c:f>
              <c:numCache>
                <c:formatCode>General</c:formatCode>
                <c:ptCount val="11"/>
                <c:pt idx="0">
                  <c:v>400</c:v>
                </c:pt>
                <c:pt idx="1">
                  <c:v>600</c:v>
                </c:pt>
                <c:pt idx="2">
                  <c:v>800</c:v>
                </c:pt>
                <c:pt idx="3">
                  <c:v>1000</c:v>
                </c:pt>
                <c:pt idx="4">
                  <c:v>1200</c:v>
                </c:pt>
                <c:pt idx="5">
                  <c:v>1400</c:v>
                </c:pt>
                <c:pt idx="6">
                  <c:v>2000</c:v>
                </c:pt>
                <c:pt idx="7">
                  <c:v>4000</c:v>
                </c:pt>
                <c:pt idx="8">
                  <c:v>6000</c:v>
                </c:pt>
                <c:pt idx="9">
                  <c:v>8000</c:v>
                </c:pt>
                <c:pt idx="10">
                  <c:v>10000</c:v>
                </c:pt>
              </c:numCache>
            </c:numRef>
          </c:cat>
          <c:val>
            <c:numRef>
              <c:f>'Baltijas valstu algu salīdz.'!$M$99:$M$109</c:f>
              <c:numCache>
                <c:formatCode>0%</c:formatCode>
                <c:ptCount val="11"/>
                <c:pt idx="0">
                  <c:v>0.28277862841486018</c:v>
                </c:pt>
                <c:pt idx="1">
                  <c:v>0.28277862841486018</c:v>
                </c:pt>
                <c:pt idx="2">
                  <c:v>0.33124575480929741</c:v>
                </c:pt>
                <c:pt idx="3">
                  <c:v>0.36175356596019015</c:v>
                </c:pt>
                <c:pt idx="4">
                  <c:v>0.37249845542213983</c:v>
                </c:pt>
                <c:pt idx="5">
                  <c:v>0.3801733764663896</c:v>
                </c:pt>
                <c:pt idx="6">
                  <c:v>0.39801756789427023</c:v>
                </c:pt>
                <c:pt idx="7">
                  <c:v>0.42420823595777252</c:v>
                </c:pt>
                <c:pt idx="8">
                  <c:v>0.43293845864560671</c:v>
                </c:pt>
                <c:pt idx="9">
                  <c:v>0.43730356998952369</c:v>
                </c:pt>
                <c:pt idx="10">
                  <c:v>0.43992263679587396</c:v>
                </c:pt>
              </c:numCache>
            </c:numRef>
          </c:val>
          <c:smooth val="0"/>
          <c:extLst>
            <c:ext xmlns:c16="http://schemas.microsoft.com/office/drawing/2014/chart" uri="{C3380CC4-5D6E-409C-BE32-E72D297353CC}">
              <c16:uniqueId val="{00000001-C674-4CB4-8287-2821E95CD17F}"/>
            </c:ext>
          </c:extLst>
        </c:ser>
        <c:ser>
          <c:idx val="3"/>
          <c:order val="2"/>
          <c:tx>
            <c:strRef>
              <c:f>'Baltijas valstu algu salīdz.'!$P$69</c:f>
              <c:strCache>
                <c:ptCount val="1"/>
                <c:pt idx="0">
                  <c:v>Lithuania 2017</c:v>
                </c:pt>
              </c:strCache>
            </c:strRef>
          </c:tx>
          <c:spPr>
            <a:ln w="22225" cap="rnd">
              <a:solidFill>
                <a:srgbClr val="00B050"/>
              </a:solidFill>
              <a:round/>
            </a:ln>
            <a:effectLst/>
          </c:spPr>
          <c:marker>
            <c:symbol val="triangle"/>
            <c:size val="6"/>
            <c:spPr>
              <a:solidFill>
                <a:srgbClr val="00B050"/>
              </a:solidFill>
              <a:ln w="9525">
                <a:solidFill>
                  <a:srgbClr val="00B050"/>
                </a:solidFill>
              </a:ln>
              <a:effectLst/>
            </c:spPr>
          </c:marker>
          <c:cat>
            <c:numRef>
              <c:f>'Baltijas valstu algu salīdz.'!$K$99:$K$109</c:f>
              <c:numCache>
                <c:formatCode>General</c:formatCode>
                <c:ptCount val="11"/>
                <c:pt idx="0">
                  <c:v>400</c:v>
                </c:pt>
                <c:pt idx="1">
                  <c:v>600</c:v>
                </c:pt>
                <c:pt idx="2">
                  <c:v>800</c:v>
                </c:pt>
                <c:pt idx="3">
                  <c:v>1000</c:v>
                </c:pt>
                <c:pt idx="4">
                  <c:v>1200</c:v>
                </c:pt>
                <c:pt idx="5">
                  <c:v>1400</c:v>
                </c:pt>
                <c:pt idx="6">
                  <c:v>2000</c:v>
                </c:pt>
                <c:pt idx="7">
                  <c:v>4000</c:v>
                </c:pt>
                <c:pt idx="8">
                  <c:v>6000</c:v>
                </c:pt>
                <c:pt idx="9">
                  <c:v>8000</c:v>
                </c:pt>
                <c:pt idx="10">
                  <c:v>10000</c:v>
                </c:pt>
              </c:numCache>
            </c:numRef>
          </c:cat>
          <c:val>
            <c:numRef>
              <c:f>'Baltijas valstu algu salīdz.'!$P$99:$P$109</c:f>
              <c:numCache>
                <c:formatCode>0%</c:formatCode>
                <c:ptCount val="11"/>
                <c:pt idx="0">
                  <c:v>0.30624380574826565</c:v>
                </c:pt>
                <c:pt idx="1">
                  <c:v>0.3062438057482656</c:v>
                </c:pt>
                <c:pt idx="2">
                  <c:v>0.34912708698635364</c:v>
                </c:pt>
                <c:pt idx="3">
                  <c:v>0.37485705572920636</c:v>
                </c:pt>
                <c:pt idx="4">
                  <c:v>0.3824807501715331</c:v>
                </c:pt>
                <c:pt idx="5">
                  <c:v>0.38792624620176647</c:v>
                </c:pt>
                <c:pt idx="6">
                  <c:v>0.39772813905618665</c:v>
                </c:pt>
                <c:pt idx="7">
                  <c:v>0.40916368071967679</c:v>
                </c:pt>
                <c:pt idx="8">
                  <c:v>0.41297552794084014</c:v>
                </c:pt>
                <c:pt idx="9">
                  <c:v>0.41488145155142186</c:v>
                </c:pt>
                <c:pt idx="10">
                  <c:v>0.41602500571777085</c:v>
                </c:pt>
              </c:numCache>
            </c:numRef>
          </c:val>
          <c:smooth val="0"/>
          <c:extLst>
            <c:ext xmlns:c16="http://schemas.microsoft.com/office/drawing/2014/chart" uri="{C3380CC4-5D6E-409C-BE32-E72D297353CC}">
              <c16:uniqueId val="{00000002-C674-4CB4-8287-2821E95CD17F}"/>
            </c:ext>
          </c:extLst>
        </c:ser>
        <c:ser>
          <c:idx val="4"/>
          <c:order val="3"/>
          <c:tx>
            <c:strRef>
              <c:f>'Baltijas valstu algu salīdz.'!$Q$69</c:f>
              <c:strCache>
                <c:ptCount val="1"/>
                <c:pt idx="0">
                  <c:v>Estonia 2017</c:v>
                </c:pt>
              </c:strCache>
            </c:strRef>
          </c:tx>
          <c:spPr>
            <a:ln w="22225" cap="rnd">
              <a:solidFill>
                <a:srgbClr val="002060"/>
              </a:solidFill>
              <a:round/>
            </a:ln>
            <a:effectLst/>
          </c:spPr>
          <c:marker>
            <c:symbol val="square"/>
            <c:size val="6"/>
            <c:spPr>
              <a:solidFill>
                <a:srgbClr val="002060"/>
              </a:solidFill>
              <a:ln w="9525">
                <a:solidFill>
                  <a:srgbClr val="002060"/>
                </a:solidFill>
              </a:ln>
              <a:effectLst/>
            </c:spPr>
          </c:marker>
          <c:cat>
            <c:numRef>
              <c:f>'Baltijas valstu algu salīdz.'!$K$99:$K$109</c:f>
              <c:numCache>
                <c:formatCode>General</c:formatCode>
                <c:ptCount val="11"/>
                <c:pt idx="0">
                  <c:v>400</c:v>
                </c:pt>
                <c:pt idx="1">
                  <c:v>600</c:v>
                </c:pt>
                <c:pt idx="2">
                  <c:v>800</c:v>
                </c:pt>
                <c:pt idx="3">
                  <c:v>1000</c:v>
                </c:pt>
                <c:pt idx="4">
                  <c:v>1200</c:v>
                </c:pt>
                <c:pt idx="5">
                  <c:v>1400</c:v>
                </c:pt>
                <c:pt idx="6">
                  <c:v>2000</c:v>
                </c:pt>
                <c:pt idx="7">
                  <c:v>4000</c:v>
                </c:pt>
                <c:pt idx="8">
                  <c:v>6000</c:v>
                </c:pt>
                <c:pt idx="9">
                  <c:v>8000</c:v>
                </c:pt>
                <c:pt idx="10">
                  <c:v>10000</c:v>
                </c:pt>
              </c:numCache>
            </c:numRef>
          </c:cat>
          <c:val>
            <c:numRef>
              <c:f>'Baltijas valstu algu salīdz.'!$Q$99:$Q$109</c:f>
              <c:numCache>
                <c:formatCode>0%</c:formatCode>
                <c:ptCount val="11"/>
                <c:pt idx="0">
                  <c:v>0.29880418535127057</c:v>
                </c:pt>
                <c:pt idx="1">
                  <c:v>0.34040857000498254</c:v>
                </c:pt>
                <c:pt idx="2">
                  <c:v>0.36121076233183858</c:v>
                </c:pt>
                <c:pt idx="3">
                  <c:v>0.37369207772795215</c:v>
                </c:pt>
                <c:pt idx="4">
                  <c:v>0.38201295465869461</c:v>
                </c:pt>
                <c:pt idx="5">
                  <c:v>0.38795643818065345</c:v>
                </c:pt>
                <c:pt idx="6">
                  <c:v>0.39865470852017937</c:v>
                </c:pt>
                <c:pt idx="7">
                  <c:v>0.411136023916293</c:v>
                </c:pt>
                <c:pt idx="8">
                  <c:v>0.41529646238166418</c:v>
                </c:pt>
                <c:pt idx="9">
                  <c:v>0.41737668161434982</c:v>
                </c:pt>
                <c:pt idx="10">
                  <c:v>0.41862481315396111</c:v>
                </c:pt>
              </c:numCache>
            </c:numRef>
          </c:val>
          <c:smooth val="0"/>
          <c:extLst>
            <c:ext xmlns:c16="http://schemas.microsoft.com/office/drawing/2014/chart" uri="{C3380CC4-5D6E-409C-BE32-E72D297353CC}">
              <c16:uniqueId val="{00000003-C674-4CB4-8287-2821E95CD17F}"/>
            </c:ext>
          </c:extLst>
        </c:ser>
        <c:ser>
          <c:idx val="0"/>
          <c:order val="4"/>
          <c:tx>
            <c:strRef>
              <c:f>'Baltijas valstu algu salīdz.'!$N$69</c:f>
              <c:strCache>
                <c:ptCount val="1"/>
                <c:pt idx="0">
                  <c:v>Latvia 2019</c:v>
                </c:pt>
              </c:strCache>
            </c:strRef>
          </c:tx>
          <c:spPr>
            <a:ln w="28575" cap="rnd">
              <a:solidFill>
                <a:schemeClr val="accent2">
                  <a:lumMod val="60000"/>
                  <a:lumOff val="40000"/>
                </a:schemeClr>
              </a:solidFill>
              <a:prstDash val="dashDot"/>
              <a:round/>
            </a:ln>
            <a:effectLst/>
          </c:spPr>
          <c:marker>
            <c:symbol val="none"/>
          </c:marker>
          <c:cat>
            <c:numRef>
              <c:f>'Baltijas valstu algu salīdz.'!$K$99:$K$109</c:f>
              <c:numCache>
                <c:formatCode>General</c:formatCode>
                <c:ptCount val="11"/>
                <c:pt idx="0">
                  <c:v>400</c:v>
                </c:pt>
                <c:pt idx="1">
                  <c:v>600</c:v>
                </c:pt>
                <c:pt idx="2">
                  <c:v>800</c:v>
                </c:pt>
                <c:pt idx="3">
                  <c:v>1000</c:v>
                </c:pt>
                <c:pt idx="4">
                  <c:v>1200</c:v>
                </c:pt>
                <c:pt idx="5">
                  <c:v>1400</c:v>
                </c:pt>
                <c:pt idx="6">
                  <c:v>2000</c:v>
                </c:pt>
                <c:pt idx="7">
                  <c:v>4000</c:v>
                </c:pt>
                <c:pt idx="8">
                  <c:v>6000</c:v>
                </c:pt>
                <c:pt idx="9">
                  <c:v>8000</c:v>
                </c:pt>
                <c:pt idx="10">
                  <c:v>10000</c:v>
                </c:pt>
              </c:numCache>
            </c:numRef>
          </c:cat>
          <c:val>
            <c:numRef>
              <c:f>'Baltijas valstu algu salīdz.'!$N$99:$N$109</c:f>
              <c:numCache>
                <c:formatCode>0%</c:formatCode>
                <c:ptCount val="11"/>
                <c:pt idx="0">
                  <c:v>0.28277862841486018</c:v>
                </c:pt>
                <c:pt idx="1">
                  <c:v>0.28277862841486018</c:v>
                </c:pt>
                <c:pt idx="2">
                  <c:v>0.31248580575681878</c:v>
                </c:pt>
                <c:pt idx="3">
                  <c:v>0.34646651868023448</c:v>
                </c:pt>
                <c:pt idx="4">
                  <c:v>0.36443978832567758</c:v>
                </c:pt>
                <c:pt idx="5">
                  <c:v>0.37326594752656483</c:v>
                </c:pt>
                <c:pt idx="6">
                  <c:v>0.39318236763639292</c:v>
                </c:pt>
                <c:pt idx="7">
                  <c:v>0.42179063582883386</c:v>
                </c:pt>
                <c:pt idx="8">
                  <c:v>0.43132672522631427</c:v>
                </c:pt>
                <c:pt idx="9">
                  <c:v>0.43609476992505436</c:v>
                </c:pt>
                <c:pt idx="10">
                  <c:v>0.43895559674429852</c:v>
                </c:pt>
              </c:numCache>
            </c:numRef>
          </c:val>
          <c:smooth val="0"/>
          <c:extLst>
            <c:ext xmlns:c16="http://schemas.microsoft.com/office/drawing/2014/chart" uri="{C3380CC4-5D6E-409C-BE32-E72D297353CC}">
              <c16:uniqueId val="{00000004-C674-4CB4-8287-2821E95CD17F}"/>
            </c:ext>
          </c:extLst>
        </c:ser>
        <c:ser>
          <c:idx val="5"/>
          <c:order val="5"/>
          <c:tx>
            <c:strRef>
              <c:f>'Baltijas valstu algu salīdz.'!$O$69</c:f>
              <c:strCache>
                <c:ptCount val="1"/>
                <c:pt idx="0">
                  <c:v>Latvia 2020</c:v>
                </c:pt>
              </c:strCache>
            </c:strRef>
          </c:tx>
          <c:spPr>
            <a:ln w="28575" cap="rnd">
              <a:solidFill>
                <a:srgbClr val="C00000"/>
              </a:solidFill>
              <a:prstDash val="sysDot"/>
              <a:round/>
            </a:ln>
            <a:effectLst/>
          </c:spPr>
          <c:marker>
            <c:symbol val="none"/>
          </c:marker>
          <c:cat>
            <c:numRef>
              <c:f>'Baltijas valstu algu salīdz.'!$K$99:$K$109</c:f>
              <c:numCache>
                <c:formatCode>General</c:formatCode>
                <c:ptCount val="11"/>
                <c:pt idx="0">
                  <c:v>400</c:v>
                </c:pt>
                <c:pt idx="1">
                  <c:v>600</c:v>
                </c:pt>
                <c:pt idx="2">
                  <c:v>800</c:v>
                </c:pt>
                <c:pt idx="3">
                  <c:v>1000</c:v>
                </c:pt>
                <c:pt idx="4">
                  <c:v>1200</c:v>
                </c:pt>
                <c:pt idx="5">
                  <c:v>1400</c:v>
                </c:pt>
                <c:pt idx="6">
                  <c:v>2000</c:v>
                </c:pt>
                <c:pt idx="7">
                  <c:v>4000</c:v>
                </c:pt>
                <c:pt idx="8">
                  <c:v>6000</c:v>
                </c:pt>
                <c:pt idx="9">
                  <c:v>8000</c:v>
                </c:pt>
                <c:pt idx="10">
                  <c:v>10000</c:v>
                </c:pt>
              </c:numCache>
            </c:numRef>
          </c:cat>
          <c:val>
            <c:numRef>
              <c:f>'Baltijas valstu algu salīdz.'!$O$99:$O$109</c:f>
              <c:numCache>
                <c:formatCode>0%</c:formatCode>
                <c:ptCount val="11"/>
                <c:pt idx="0">
                  <c:v>0.28277862841486018</c:v>
                </c:pt>
                <c:pt idx="1">
                  <c:v>0.28277862841486018</c:v>
                </c:pt>
                <c:pt idx="2">
                  <c:v>0.29898079068248434</c:v>
                </c:pt>
                <c:pt idx="3">
                  <c:v>0.33503272242981536</c:v>
                </c:pt>
                <c:pt idx="4">
                  <c:v>0.35906734359470277</c:v>
                </c:pt>
                <c:pt idx="5">
                  <c:v>0.36866099490001497</c:v>
                </c:pt>
                <c:pt idx="6">
                  <c:v>0.38995890079780798</c:v>
                </c:pt>
                <c:pt idx="7">
                  <c:v>0.42017890240954142</c:v>
                </c:pt>
                <c:pt idx="8">
                  <c:v>0.43025223628011933</c:v>
                </c:pt>
                <c:pt idx="9">
                  <c:v>0.43528890321540814</c:v>
                </c:pt>
                <c:pt idx="10">
                  <c:v>0.43831090337658152</c:v>
                </c:pt>
              </c:numCache>
            </c:numRef>
          </c:val>
          <c:smooth val="0"/>
          <c:extLst>
            <c:ext xmlns:c16="http://schemas.microsoft.com/office/drawing/2014/chart" uri="{C3380CC4-5D6E-409C-BE32-E72D297353CC}">
              <c16:uniqueId val="{00000005-C674-4CB4-8287-2821E95CD17F}"/>
            </c:ext>
          </c:extLst>
        </c:ser>
        <c:dLbls>
          <c:showLegendKey val="0"/>
          <c:showVal val="0"/>
          <c:showCatName val="0"/>
          <c:showSerName val="0"/>
          <c:showPercent val="0"/>
          <c:showBubbleSize val="0"/>
        </c:dLbls>
        <c:smooth val="0"/>
        <c:axId val="178008576"/>
        <c:axId val="178008184"/>
      </c:lineChart>
      <c:catAx>
        <c:axId val="178008576"/>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lv-LV" sz="1000" b="0" i="0" baseline="0">
                    <a:effectLst/>
                  </a:rPr>
                  <a:t>Gross wage</a:t>
                </a:r>
                <a:r>
                  <a:rPr lang="en-US" sz="1000" b="0" i="0" baseline="0">
                    <a:effectLst/>
                  </a:rPr>
                  <a:t>, </a:t>
                </a:r>
                <a:r>
                  <a:rPr lang="en-US" sz="1000" b="0" i="1" baseline="0">
                    <a:effectLst/>
                  </a:rPr>
                  <a:t>EUR </a:t>
                </a:r>
                <a:r>
                  <a:rPr lang="lv-LV" sz="1000" b="0" i="1" baseline="0">
                    <a:effectLst/>
                  </a:rPr>
                  <a:t>per month</a:t>
                </a:r>
                <a:endParaRPr lang="lv-LV" sz="1000">
                  <a:effectLst/>
                </a:endParaRP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lv-LV"/>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178008184"/>
        <c:crosses val="autoZero"/>
        <c:auto val="1"/>
        <c:lblAlgn val="ctr"/>
        <c:lblOffset val="100"/>
        <c:noMultiLvlLbl val="0"/>
      </c:catAx>
      <c:valAx>
        <c:axId val="178008184"/>
        <c:scaling>
          <c:orientation val="minMax"/>
          <c:max val="0.45"/>
          <c:min val="0.25"/>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178008576"/>
        <c:crosses val="autoZero"/>
        <c:crossBetween val="between"/>
      </c:valAx>
      <c:spPr>
        <a:noFill/>
        <a:ln>
          <a:noFill/>
        </a:ln>
        <a:effectLst/>
      </c:spPr>
    </c:plotArea>
    <c:legend>
      <c:legendPos val="b"/>
      <c:layout>
        <c:manualLayout>
          <c:xMode val="edge"/>
          <c:yMode val="edge"/>
          <c:x val="7.7186936494235678E-2"/>
          <c:y val="0.833913997926925"/>
          <c:w val="0.79135865245741932"/>
          <c:h val="0.1387084778707328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legend>
    <c:plotVisOnly val="1"/>
    <c:dispBlanksAs val="gap"/>
    <c:showDLblsOverMax val="0"/>
  </c:chart>
  <c:spPr>
    <a:noFill/>
    <a:ln>
      <a:noFill/>
    </a:ln>
    <a:effectLst/>
  </c:spPr>
  <c:txPr>
    <a:bodyPr/>
    <a:lstStyle/>
    <a:p>
      <a:pPr>
        <a:defRPr/>
      </a:pPr>
      <a:endParaRPr lang="lv-LV"/>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v-LV" sz="1200" b="1" dirty="0" err="1"/>
              <a:t>Tax</a:t>
            </a:r>
            <a:r>
              <a:rPr lang="lv-LV" sz="1200" b="1" dirty="0"/>
              <a:t> </a:t>
            </a:r>
            <a:r>
              <a:rPr lang="lv-LV" sz="1200" b="1" dirty="0" err="1"/>
              <a:t>Wedge</a:t>
            </a:r>
            <a:endParaRPr lang="lv-LV" sz="1200" b="1" baseline="0" dirty="0"/>
          </a:p>
          <a:p>
            <a:pPr>
              <a:defRPr sz="1400" b="0" i="0" u="none" strike="noStrike" kern="1200" spc="0" baseline="0">
                <a:solidFill>
                  <a:schemeClr val="tx1">
                    <a:lumMod val="65000"/>
                    <a:lumOff val="35000"/>
                  </a:schemeClr>
                </a:solidFill>
                <a:latin typeface="+mn-lt"/>
                <a:ea typeface="+mn-ea"/>
                <a:cs typeface="+mn-cs"/>
              </a:defRPr>
            </a:pPr>
            <a:r>
              <a:rPr lang="lv-LV" sz="1200" baseline="0" dirty="0"/>
              <a:t>(</a:t>
            </a:r>
            <a:r>
              <a:rPr lang="lv-LV" sz="1200" baseline="0" dirty="0" err="1"/>
              <a:t>employee</a:t>
            </a:r>
            <a:r>
              <a:rPr lang="lv-LV" sz="1200" baseline="0" dirty="0"/>
              <a:t> </a:t>
            </a:r>
            <a:r>
              <a:rPr lang="lv-LV" sz="1200" baseline="0" dirty="0" err="1"/>
              <a:t>without</a:t>
            </a:r>
            <a:r>
              <a:rPr lang="lv-LV" sz="1200" baseline="0" dirty="0"/>
              <a:t> </a:t>
            </a:r>
            <a:r>
              <a:rPr lang="lv-LV" sz="1200" baseline="0" dirty="0" err="1"/>
              <a:t>dependants</a:t>
            </a:r>
            <a:r>
              <a:rPr lang="lv-LV" sz="1200" baseline="0" dirty="0"/>
              <a:t>)</a:t>
            </a:r>
            <a:endParaRPr lang="lv-LV" sz="1200" dirty="0"/>
          </a:p>
        </c:rich>
      </c:tx>
      <c:overlay val="0"/>
      <c:spPr>
        <a:noFill/>
        <a:ln>
          <a:noFill/>
        </a:ln>
        <a:effectLst/>
      </c:spPr>
    </c:title>
    <c:autoTitleDeleted val="0"/>
    <c:plotArea>
      <c:layout>
        <c:manualLayout>
          <c:layoutTarget val="inner"/>
          <c:xMode val="edge"/>
          <c:yMode val="edge"/>
          <c:x val="8.4456036745406818E-2"/>
          <c:y val="0.21450865787245726"/>
          <c:w val="0.88498840769903764"/>
          <c:h val="0.4670442389538475"/>
        </c:manualLayout>
      </c:layout>
      <c:lineChart>
        <c:grouping val="standard"/>
        <c:varyColors val="0"/>
        <c:ser>
          <c:idx val="1"/>
          <c:order val="5"/>
          <c:tx>
            <c:strRef>
              <c:f>'Baltijas valstu algu salīdz.'!$L$69</c:f>
              <c:strCache>
                <c:ptCount val="1"/>
                <c:pt idx="0">
                  <c:v>Latvia 2017</c:v>
                </c:pt>
              </c:strCache>
            </c:strRef>
          </c:tx>
          <c:spPr>
            <a:ln w="31750" cap="rnd">
              <a:solidFill>
                <a:srgbClr val="FF0000"/>
              </a:solidFill>
              <a:round/>
            </a:ln>
            <a:effectLst/>
          </c:spPr>
          <c:marker>
            <c:symbol val="none"/>
          </c:marker>
          <c:cat>
            <c:numRef>
              <c:f>'Baltijas valstu algu salīdz.'!$K$70:$K$80</c:f>
              <c:numCache>
                <c:formatCode>General</c:formatCode>
                <c:ptCount val="11"/>
                <c:pt idx="0">
                  <c:v>400</c:v>
                </c:pt>
                <c:pt idx="1">
                  <c:v>600</c:v>
                </c:pt>
                <c:pt idx="2">
                  <c:v>800</c:v>
                </c:pt>
                <c:pt idx="3">
                  <c:v>1000</c:v>
                </c:pt>
                <c:pt idx="4">
                  <c:v>1200</c:v>
                </c:pt>
                <c:pt idx="5">
                  <c:v>1400</c:v>
                </c:pt>
                <c:pt idx="6">
                  <c:v>2000</c:v>
                </c:pt>
                <c:pt idx="7">
                  <c:v>4000</c:v>
                </c:pt>
                <c:pt idx="8">
                  <c:v>6000</c:v>
                </c:pt>
                <c:pt idx="9">
                  <c:v>8000</c:v>
                </c:pt>
                <c:pt idx="10">
                  <c:v>10000</c:v>
                </c:pt>
              </c:numCache>
            </c:numRef>
          </c:cat>
          <c:val>
            <c:numRef>
              <c:f>'Baltijas valstu algu salīdz.'!$L$70:$L$80</c:f>
              <c:numCache>
                <c:formatCode>0%</c:formatCode>
                <c:ptCount val="11"/>
                <c:pt idx="0">
                  <c:v>0.38888664131402217</c:v>
                </c:pt>
                <c:pt idx="1">
                  <c:v>0.4115951745209776</c:v>
                </c:pt>
                <c:pt idx="2">
                  <c:v>0.42294944112445532</c:v>
                </c:pt>
                <c:pt idx="3">
                  <c:v>0.42976200108654183</c:v>
                </c:pt>
                <c:pt idx="4">
                  <c:v>0.43308520106804754</c:v>
                </c:pt>
                <c:pt idx="5">
                  <c:v>0.43441448106064984</c:v>
                </c:pt>
                <c:pt idx="6">
                  <c:v>0.4368071850473339</c:v>
                </c:pt>
                <c:pt idx="7">
                  <c:v>0.43959867303179861</c:v>
                </c:pt>
                <c:pt idx="8">
                  <c:v>0.44052916902662026</c:v>
                </c:pt>
                <c:pt idx="9">
                  <c:v>0.44099441702403103</c:v>
                </c:pt>
                <c:pt idx="10">
                  <c:v>0.44127356582247751</c:v>
                </c:pt>
              </c:numCache>
            </c:numRef>
          </c:val>
          <c:smooth val="0"/>
          <c:extLst>
            <c:ext xmlns:c16="http://schemas.microsoft.com/office/drawing/2014/chart" uri="{C3380CC4-5D6E-409C-BE32-E72D297353CC}">
              <c16:uniqueId val="{00000000-8DC2-4101-ABAD-6F7977617CDE}"/>
            </c:ext>
          </c:extLst>
        </c:ser>
        <c:ser>
          <c:idx val="2"/>
          <c:order val="6"/>
          <c:tx>
            <c:strRef>
              <c:f>'Baltijas valstu algu salīdz.'!$M$69</c:f>
              <c:strCache>
                <c:ptCount val="1"/>
                <c:pt idx="0">
                  <c:v>Latvia 2018</c:v>
                </c:pt>
              </c:strCache>
            </c:strRef>
          </c:tx>
          <c:spPr>
            <a:ln w="28575" cap="rnd">
              <a:solidFill>
                <a:schemeClr val="accent2">
                  <a:lumMod val="75000"/>
                </a:schemeClr>
              </a:solidFill>
              <a:prstDash val="sysDash"/>
              <a:round/>
            </a:ln>
            <a:effectLst/>
          </c:spPr>
          <c:marker>
            <c:symbol val="none"/>
          </c:marker>
          <c:cat>
            <c:numRef>
              <c:f>'Baltijas valstu algu salīdz.'!$K$70:$K$80</c:f>
              <c:numCache>
                <c:formatCode>General</c:formatCode>
                <c:ptCount val="11"/>
                <c:pt idx="0">
                  <c:v>400</c:v>
                </c:pt>
                <c:pt idx="1">
                  <c:v>600</c:v>
                </c:pt>
                <c:pt idx="2">
                  <c:v>800</c:v>
                </c:pt>
                <c:pt idx="3">
                  <c:v>1000</c:v>
                </c:pt>
                <c:pt idx="4">
                  <c:v>1200</c:v>
                </c:pt>
                <c:pt idx="5">
                  <c:v>1400</c:v>
                </c:pt>
                <c:pt idx="6">
                  <c:v>2000</c:v>
                </c:pt>
                <c:pt idx="7">
                  <c:v>4000</c:v>
                </c:pt>
                <c:pt idx="8">
                  <c:v>6000</c:v>
                </c:pt>
                <c:pt idx="9">
                  <c:v>8000</c:v>
                </c:pt>
                <c:pt idx="10">
                  <c:v>10000</c:v>
                </c:pt>
              </c:numCache>
            </c:numRef>
          </c:cat>
          <c:val>
            <c:numRef>
              <c:f>'Baltijas valstu algu salīdz.'!$M$70:$M$80</c:f>
              <c:numCache>
                <c:formatCode>0%</c:formatCode>
                <c:ptCount val="11"/>
                <c:pt idx="0">
                  <c:v>0.34563623176726571</c:v>
                </c:pt>
                <c:pt idx="1">
                  <c:v>0.38784829751063937</c:v>
                </c:pt>
                <c:pt idx="2">
                  <c:v>0.41183242577391993</c:v>
                </c:pt>
                <c:pt idx="3">
                  <c:v>0.42622290273188812</c:v>
                </c:pt>
                <c:pt idx="4">
                  <c:v>0.42622290273188823</c:v>
                </c:pt>
                <c:pt idx="5">
                  <c:v>0.42622290273188818</c:v>
                </c:pt>
                <c:pt idx="6">
                  <c:v>0.43025223628011922</c:v>
                </c:pt>
                <c:pt idx="7">
                  <c:v>0.44032557015069701</c:v>
                </c:pt>
                <c:pt idx="8">
                  <c:v>0.44368334810755639</c:v>
                </c:pt>
                <c:pt idx="9">
                  <c:v>0.44536223708598593</c:v>
                </c:pt>
                <c:pt idx="10">
                  <c:v>0.44636957047304376</c:v>
                </c:pt>
              </c:numCache>
            </c:numRef>
          </c:val>
          <c:smooth val="0"/>
          <c:extLst>
            <c:ext xmlns:c16="http://schemas.microsoft.com/office/drawing/2014/chart" uri="{C3380CC4-5D6E-409C-BE32-E72D297353CC}">
              <c16:uniqueId val="{00000001-8DC2-4101-ABAD-6F7977617CDE}"/>
            </c:ext>
          </c:extLst>
        </c:ser>
        <c:ser>
          <c:idx val="3"/>
          <c:order val="7"/>
          <c:tx>
            <c:strRef>
              <c:f>'Baltijas valstu algu salīdz.'!$P$69</c:f>
              <c:strCache>
                <c:ptCount val="1"/>
                <c:pt idx="0">
                  <c:v>Lithuania 2017</c:v>
                </c:pt>
              </c:strCache>
            </c:strRef>
          </c:tx>
          <c:spPr>
            <a:ln w="22225" cap="rnd">
              <a:solidFill>
                <a:srgbClr val="00B050"/>
              </a:solidFill>
              <a:round/>
            </a:ln>
            <a:effectLst/>
          </c:spPr>
          <c:marker>
            <c:symbol val="triangle"/>
            <c:size val="6"/>
            <c:spPr>
              <a:solidFill>
                <a:srgbClr val="00B050"/>
              </a:solidFill>
              <a:ln w="9525">
                <a:solidFill>
                  <a:srgbClr val="00B050"/>
                </a:solidFill>
              </a:ln>
              <a:effectLst/>
            </c:spPr>
          </c:marker>
          <c:cat>
            <c:numRef>
              <c:f>'Baltijas valstu algu salīdz.'!$K$70:$K$80</c:f>
              <c:numCache>
                <c:formatCode>General</c:formatCode>
                <c:ptCount val="11"/>
                <c:pt idx="0">
                  <c:v>400</c:v>
                </c:pt>
                <c:pt idx="1">
                  <c:v>600</c:v>
                </c:pt>
                <c:pt idx="2">
                  <c:v>800</c:v>
                </c:pt>
                <c:pt idx="3">
                  <c:v>1000</c:v>
                </c:pt>
                <c:pt idx="4">
                  <c:v>1200</c:v>
                </c:pt>
                <c:pt idx="5">
                  <c:v>1400</c:v>
                </c:pt>
                <c:pt idx="6">
                  <c:v>2000</c:v>
                </c:pt>
                <c:pt idx="7">
                  <c:v>4000</c:v>
                </c:pt>
                <c:pt idx="8">
                  <c:v>6000</c:v>
                </c:pt>
                <c:pt idx="9">
                  <c:v>8000</c:v>
                </c:pt>
                <c:pt idx="10">
                  <c:v>10000</c:v>
                </c:pt>
              </c:numCache>
            </c:numRef>
          </c:cat>
          <c:val>
            <c:numRef>
              <c:f>'Baltijas valstu algu salīdz.'!$P$70:$P$80</c:f>
              <c:numCache>
                <c:formatCode>0%</c:formatCode>
                <c:ptCount val="11"/>
                <c:pt idx="0">
                  <c:v>0.33483265990699096</c:v>
                </c:pt>
                <c:pt idx="1">
                  <c:v>0.3824807501715331</c:v>
                </c:pt>
                <c:pt idx="2">
                  <c:v>0.40630479530380426</c:v>
                </c:pt>
                <c:pt idx="3">
                  <c:v>0.42059922238316688</c:v>
                </c:pt>
                <c:pt idx="4">
                  <c:v>0.42059922238316688</c:v>
                </c:pt>
                <c:pt idx="5">
                  <c:v>0.42059922238316688</c:v>
                </c:pt>
                <c:pt idx="6">
                  <c:v>0.42059922238316688</c:v>
                </c:pt>
                <c:pt idx="7">
                  <c:v>0.42059922238316688</c:v>
                </c:pt>
                <c:pt idx="8">
                  <c:v>0.42059922238316688</c:v>
                </c:pt>
                <c:pt idx="9">
                  <c:v>0.42059922238316688</c:v>
                </c:pt>
                <c:pt idx="10">
                  <c:v>0.42059922238316688</c:v>
                </c:pt>
              </c:numCache>
            </c:numRef>
          </c:val>
          <c:smooth val="0"/>
          <c:extLst>
            <c:ext xmlns:c16="http://schemas.microsoft.com/office/drawing/2014/chart" uri="{C3380CC4-5D6E-409C-BE32-E72D297353CC}">
              <c16:uniqueId val="{00000002-8DC2-4101-ABAD-6F7977617CDE}"/>
            </c:ext>
          </c:extLst>
        </c:ser>
        <c:ser>
          <c:idx val="4"/>
          <c:order val="8"/>
          <c:tx>
            <c:strRef>
              <c:f>'Baltijas valstu algu salīdz.'!$Q$69</c:f>
              <c:strCache>
                <c:ptCount val="1"/>
                <c:pt idx="0">
                  <c:v>Estonia 2017</c:v>
                </c:pt>
              </c:strCache>
            </c:strRef>
          </c:tx>
          <c:spPr>
            <a:ln w="22225" cap="rnd">
              <a:solidFill>
                <a:srgbClr val="002060"/>
              </a:solidFill>
              <a:round/>
            </a:ln>
            <a:effectLst/>
          </c:spPr>
          <c:marker>
            <c:symbol val="square"/>
            <c:size val="6"/>
            <c:spPr>
              <a:solidFill>
                <a:srgbClr val="002060"/>
              </a:solidFill>
              <a:ln w="9525">
                <a:solidFill>
                  <a:srgbClr val="002060"/>
                </a:solidFill>
              </a:ln>
              <a:effectLst/>
            </c:spPr>
          </c:marker>
          <c:cat>
            <c:numRef>
              <c:f>'Baltijas valstu algu salīdz.'!$K$70:$K$80</c:f>
              <c:numCache>
                <c:formatCode>General</c:formatCode>
                <c:ptCount val="11"/>
                <c:pt idx="0">
                  <c:v>400</c:v>
                </c:pt>
                <c:pt idx="1">
                  <c:v>600</c:v>
                </c:pt>
                <c:pt idx="2">
                  <c:v>800</c:v>
                </c:pt>
                <c:pt idx="3">
                  <c:v>1000</c:v>
                </c:pt>
                <c:pt idx="4">
                  <c:v>1200</c:v>
                </c:pt>
                <c:pt idx="5">
                  <c:v>1400</c:v>
                </c:pt>
                <c:pt idx="6">
                  <c:v>2000</c:v>
                </c:pt>
                <c:pt idx="7">
                  <c:v>4000</c:v>
                </c:pt>
                <c:pt idx="8">
                  <c:v>6000</c:v>
                </c:pt>
                <c:pt idx="9">
                  <c:v>8000</c:v>
                </c:pt>
                <c:pt idx="10">
                  <c:v>10000</c:v>
                </c:pt>
              </c:numCache>
            </c:numRef>
          </c:cat>
          <c:val>
            <c:numRef>
              <c:f>'Baltijas valstu algu salīdz.'!$Q$70:$Q$80</c:f>
              <c:numCache>
                <c:formatCode>0%</c:formatCode>
                <c:ptCount val="11"/>
                <c:pt idx="0">
                  <c:v>0.35635276532137522</c:v>
                </c:pt>
                <c:pt idx="1">
                  <c:v>0.37877428998505241</c:v>
                </c:pt>
                <c:pt idx="2">
                  <c:v>0.3899850523168909</c:v>
                </c:pt>
                <c:pt idx="3">
                  <c:v>0.396711509715994</c:v>
                </c:pt>
                <c:pt idx="4">
                  <c:v>0.4011958146487295</c:v>
                </c:pt>
                <c:pt idx="5">
                  <c:v>0.40439888960068332</c:v>
                </c:pt>
                <c:pt idx="6">
                  <c:v>0.41016442451420027</c:v>
                </c:pt>
                <c:pt idx="7">
                  <c:v>0.41689088191330342</c:v>
                </c:pt>
                <c:pt idx="8">
                  <c:v>0.4191330343796712</c:v>
                </c:pt>
                <c:pt idx="9">
                  <c:v>0.42025411061285495</c:v>
                </c:pt>
                <c:pt idx="10">
                  <c:v>0.42092675635276533</c:v>
                </c:pt>
              </c:numCache>
            </c:numRef>
          </c:val>
          <c:smooth val="0"/>
          <c:extLst>
            <c:ext xmlns:c16="http://schemas.microsoft.com/office/drawing/2014/chart" uri="{C3380CC4-5D6E-409C-BE32-E72D297353CC}">
              <c16:uniqueId val="{00000003-8DC2-4101-ABAD-6F7977617CDE}"/>
            </c:ext>
          </c:extLst>
        </c:ser>
        <c:ser>
          <c:idx val="0"/>
          <c:order val="9"/>
          <c:tx>
            <c:strRef>
              <c:f>'Baltijas valstu algu salīdz.'!$N$69</c:f>
              <c:strCache>
                <c:ptCount val="1"/>
                <c:pt idx="0">
                  <c:v>Latvia 2019</c:v>
                </c:pt>
              </c:strCache>
            </c:strRef>
          </c:tx>
          <c:spPr>
            <a:ln w="28575" cap="rnd">
              <a:solidFill>
                <a:schemeClr val="accent2">
                  <a:lumMod val="60000"/>
                  <a:lumOff val="40000"/>
                </a:schemeClr>
              </a:solidFill>
              <a:prstDash val="dashDot"/>
              <a:round/>
            </a:ln>
            <a:effectLst/>
          </c:spPr>
          <c:marker>
            <c:symbol val="none"/>
          </c:marker>
          <c:cat>
            <c:numRef>
              <c:f>'Baltijas valstu algu salīdz.'!$K$70:$K$80</c:f>
              <c:numCache>
                <c:formatCode>General</c:formatCode>
                <c:ptCount val="11"/>
                <c:pt idx="0">
                  <c:v>400</c:v>
                </c:pt>
                <c:pt idx="1">
                  <c:v>600</c:v>
                </c:pt>
                <c:pt idx="2">
                  <c:v>800</c:v>
                </c:pt>
                <c:pt idx="3">
                  <c:v>1000</c:v>
                </c:pt>
                <c:pt idx="4">
                  <c:v>1200</c:v>
                </c:pt>
                <c:pt idx="5">
                  <c:v>1400</c:v>
                </c:pt>
                <c:pt idx="6">
                  <c:v>2000</c:v>
                </c:pt>
                <c:pt idx="7">
                  <c:v>4000</c:v>
                </c:pt>
                <c:pt idx="8">
                  <c:v>6000</c:v>
                </c:pt>
                <c:pt idx="9">
                  <c:v>8000</c:v>
                </c:pt>
                <c:pt idx="10">
                  <c:v>10000</c:v>
                </c:pt>
              </c:numCache>
            </c:numRef>
          </c:cat>
          <c:val>
            <c:numRef>
              <c:f>'Baltijas valstu algu salīdz.'!$N$70:$N$80</c:f>
              <c:numCache>
                <c:formatCode>0%</c:formatCode>
                <c:ptCount val="11"/>
                <c:pt idx="0">
                  <c:v>0.33354823112257231</c:v>
                </c:pt>
                <c:pt idx="1">
                  <c:v>0.37941751303021354</c:v>
                </c:pt>
                <c:pt idx="2">
                  <c:v>0.40516047736613459</c:v>
                </c:pt>
                <c:pt idx="3">
                  <c:v>0.42060625596768714</c:v>
                </c:pt>
                <c:pt idx="4">
                  <c:v>0.42622290273188823</c:v>
                </c:pt>
                <c:pt idx="5">
                  <c:v>0.42622290273188818</c:v>
                </c:pt>
                <c:pt idx="6">
                  <c:v>0.43025223628011922</c:v>
                </c:pt>
                <c:pt idx="7">
                  <c:v>0.44032557015069701</c:v>
                </c:pt>
                <c:pt idx="8">
                  <c:v>0.44368334810755639</c:v>
                </c:pt>
                <c:pt idx="9">
                  <c:v>0.44536223708598593</c:v>
                </c:pt>
                <c:pt idx="10">
                  <c:v>0.44636957047304376</c:v>
                </c:pt>
              </c:numCache>
            </c:numRef>
          </c:val>
          <c:smooth val="0"/>
          <c:extLst>
            <c:ext xmlns:c16="http://schemas.microsoft.com/office/drawing/2014/chart" uri="{C3380CC4-5D6E-409C-BE32-E72D297353CC}">
              <c16:uniqueId val="{00000004-8DC2-4101-ABAD-6F7977617CDE}"/>
            </c:ext>
          </c:extLst>
        </c:ser>
        <c:ser>
          <c:idx val="5"/>
          <c:order val="10"/>
          <c:tx>
            <c:strRef>
              <c:f>'Baltijas valstu algu salīdz.'!$O$69</c:f>
              <c:strCache>
                <c:ptCount val="1"/>
                <c:pt idx="0">
                  <c:v>Latvia 2020</c:v>
                </c:pt>
              </c:strCache>
            </c:strRef>
          </c:tx>
          <c:spPr>
            <a:ln w="28575" cap="rnd">
              <a:solidFill>
                <a:srgbClr val="C00000"/>
              </a:solidFill>
              <a:prstDash val="sysDot"/>
              <a:round/>
            </a:ln>
            <a:effectLst/>
          </c:spPr>
          <c:marker>
            <c:symbol val="none"/>
          </c:marker>
          <c:cat>
            <c:numRef>
              <c:f>'Baltijas valstu algu salīdz.'!$K$70:$K$80</c:f>
              <c:numCache>
                <c:formatCode>General</c:formatCode>
                <c:ptCount val="11"/>
                <c:pt idx="0">
                  <c:v>400</c:v>
                </c:pt>
                <c:pt idx="1">
                  <c:v>600</c:v>
                </c:pt>
                <c:pt idx="2">
                  <c:v>800</c:v>
                </c:pt>
                <c:pt idx="3">
                  <c:v>1000</c:v>
                </c:pt>
                <c:pt idx="4">
                  <c:v>1200</c:v>
                </c:pt>
                <c:pt idx="5">
                  <c:v>1400</c:v>
                </c:pt>
                <c:pt idx="6">
                  <c:v>2000</c:v>
                </c:pt>
                <c:pt idx="7">
                  <c:v>4000</c:v>
                </c:pt>
                <c:pt idx="8">
                  <c:v>6000</c:v>
                </c:pt>
                <c:pt idx="9">
                  <c:v>8000</c:v>
                </c:pt>
                <c:pt idx="10">
                  <c:v>10000</c:v>
                </c:pt>
              </c:numCache>
            </c:numRef>
          </c:cat>
          <c:val>
            <c:numRef>
              <c:f>'Baltijas valstu algu salīdz.'!$O$70:$O$80</c:f>
              <c:numCache>
                <c:formatCode>0%</c:formatCode>
                <c:ptCount val="11"/>
                <c:pt idx="0">
                  <c:v>0.32548956402611007</c:v>
                </c:pt>
                <c:pt idx="1">
                  <c:v>0.37320535604463656</c:v>
                </c:pt>
                <c:pt idx="2">
                  <c:v>0.3997141293882624</c:v>
                </c:pt>
                <c:pt idx="3">
                  <c:v>0.41561939339443782</c:v>
                </c:pt>
                <c:pt idx="4">
                  <c:v>0.42622290273188823</c:v>
                </c:pt>
                <c:pt idx="5">
                  <c:v>0.42622290273188818</c:v>
                </c:pt>
                <c:pt idx="6">
                  <c:v>0.43025223628011922</c:v>
                </c:pt>
                <c:pt idx="7">
                  <c:v>0.44032557015069701</c:v>
                </c:pt>
                <c:pt idx="8">
                  <c:v>0.44368334810755639</c:v>
                </c:pt>
                <c:pt idx="9">
                  <c:v>0.44536223708598593</c:v>
                </c:pt>
                <c:pt idx="10">
                  <c:v>0.44636957047304376</c:v>
                </c:pt>
              </c:numCache>
            </c:numRef>
          </c:val>
          <c:smooth val="0"/>
          <c:extLst>
            <c:ext xmlns:c16="http://schemas.microsoft.com/office/drawing/2014/chart" uri="{C3380CC4-5D6E-409C-BE32-E72D297353CC}">
              <c16:uniqueId val="{00000005-8DC2-4101-ABAD-6F7977617CDE}"/>
            </c:ext>
          </c:extLst>
        </c:ser>
        <c:dLbls>
          <c:showLegendKey val="0"/>
          <c:showVal val="0"/>
          <c:showCatName val="0"/>
          <c:showSerName val="0"/>
          <c:showPercent val="0"/>
          <c:showBubbleSize val="0"/>
        </c:dLbls>
        <c:smooth val="0"/>
        <c:axId val="177700320"/>
        <c:axId val="177699928"/>
        <c:extLst>
          <c:ext xmlns:c15="http://schemas.microsoft.com/office/drawing/2012/chart" uri="{02D57815-91ED-43cb-92C2-25804820EDAC}">
            <c15:filteredLineSeries>
              <c15:ser>
                <c:idx val="7"/>
                <c:order val="0"/>
                <c:tx>
                  <c:strRef>
                    <c:extLst>
                      <c:ext uri="{02D57815-91ED-43cb-92C2-25804820EDAC}">
                        <c15:formulaRef>
                          <c15:sqref>'Baltijas valstu algu salīdz.'!$M$67</c15:sqref>
                        </c15:formulaRef>
                      </c:ext>
                    </c:extLst>
                    <c:strCache>
                      <c:ptCount val="1"/>
                      <c:pt idx="0">
                        <c:v>Latvija 2018</c:v>
                      </c:pt>
                    </c:strCache>
                  </c:strRef>
                </c:tx>
                <c:spPr>
                  <a:ln>
                    <a:solidFill>
                      <a:schemeClr val="accent2">
                        <a:lumMod val="75000"/>
                      </a:schemeClr>
                    </a:solidFill>
                    <a:prstDash val="sysDash"/>
                  </a:ln>
                </c:spPr>
                <c:marker>
                  <c:symbol val="none"/>
                </c:marker>
                <c:cat>
                  <c:numRef>
                    <c:extLst>
                      <c:ext uri="{02D57815-91ED-43cb-92C2-25804820EDAC}">
                        <c15:formulaRef>
                          <c15:sqref>'Baltijas valstu algu salīdz.'!$K$70:$K$80</c15:sqref>
                        </c15:formulaRef>
                      </c:ext>
                    </c:extLst>
                    <c:numCache>
                      <c:formatCode>General</c:formatCode>
                      <c:ptCount val="11"/>
                      <c:pt idx="0">
                        <c:v>400</c:v>
                      </c:pt>
                      <c:pt idx="1">
                        <c:v>600</c:v>
                      </c:pt>
                      <c:pt idx="2">
                        <c:v>800</c:v>
                      </c:pt>
                      <c:pt idx="3">
                        <c:v>1000</c:v>
                      </c:pt>
                      <c:pt idx="4">
                        <c:v>1200</c:v>
                      </c:pt>
                      <c:pt idx="5">
                        <c:v>1400</c:v>
                      </c:pt>
                      <c:pt idx="6">
                        <c:v>2000</c:v>
                      </c:pt>
                      <c:pt idx="7">
                        <c:v>4000</c:v>
                      </c:pt>
                      <c:pt idx="8">
                        <c:v>6000</c:v>
                      </c:pt>
                      <c:pt idx="9">
                        <c:v>8000</c:v>
                      </c:pt>
                      <c:pt idx="10">
                        <c:v>10000</c:v>
                      </c:pt>
                    </c:numCache>
                  </c:numRef>
                </c:cat>
                <c:val>
                  <c:numRef>
                    <c:extLst>
                      <c:ext uri="{02D57815-91ED-43cb-92C2-25804820EDAC}">
                        <c15:formulaRef>
                          <c15:sqref>'Baltijas valstu algu salīdz.'!$M$70:$M$80</c15:sqref>
                        </c15:formulaRef>
                      </c:ext>
                    </c:extLst>
                    <c:numCache>
                      <c:formatCode>0%</c:formatCode>
                      <c:ptCount val="11"/>
                      <c:pt idx="0">
                        <c:v>0.34563623176726571</c:v>
                      </c:pt>
                      <c:pt idx="1">
                        <c:v>0.38784829751063937</c:v>
                      </c:pt>
                      <c:pt idx="2">
                        <c:v>0.41183242577391993</c:v>
                      </c:pt>
                      <c:pt idx="3">
                        <c:v>0.42622290273188812</c:v>
                      </c:pt>
                      <c:pt idx="4">
                        <c:v>0.42622290273188823</c:v>
                      </c:pt>
                      <c:pt idx="5">
                        <c:v>0.42622290273188818</c:v>
                      </c:pt>
                      <c:pt idx="6">
                        <c:v>0.43025223628011922</c:v>
                      </c:pt>
                      <c:pt idx="7">
                        <c:v>0.44032557015069701</c:v>
                      </c:pt>
                      <c:pt idx="8">
                        <c:v>0.44368334810755639</c:v>
                      </c:pt>
                      <c:pt idx="9">
                        <c:v>0.44536223708598593</c:v>
                      </c:pt>
                      <c:pt idx="10">
                        <c:v>0.44636957047304376</c:v>
                      </c:pt>
                    </c:numCache>
                  </c:numRef>
                </c:val>
                <c:smooth val="0"/>
                <c:extLst>
                  <c:ext xmlns:c16="http://schemas.microsoft.com/office/drawing/2014/chart" uri="{C3380CC4-5D6E-409C-BE32-E72D297353CC}">
                    <c16:uniqueId val="{00000006-8DC2-4101-ABAD-6F7977617CDE}"/>
                  </c:ext>
                </c:extLst>
              </c15:ser>
            </c15:filteredLineSeries>
            <c15:filteredLineSeries>
              <c15:ser>
                <c:idx val="8"/>
                <c:order val="1"/>
                <c:tx>
                  <c:strRef>
                    <c:extLst xmlns:c15="http://schemas.microsoft.com/office/drawing/2012/chart">
                      <c:ext xmlns:c15="http://schemas.microsoft.com/office/drawing/2012/chart" uri="{02D57815-91ED-43cb-92C2-25804820EDAC}">
                        <c15:formulaRef>
                          <c15:sqref>'Baltijas valstu algu salīdz.'!$P$67</c15:sqref>
                        </c15:formulaRef>
                      </c:ext>
                    </c:extLst>
                    <c:strCache>
                      <c:ptCount val="1"/>
                      <c:pt idx="0">
                        <c:v>Lietuva 2017</c:v>
                      </c:pt>
                    </c:strCache>
                  </c:strRef>
                </c:tx>
                <c:spPr>
                  <a:ln w="22225">
                    <a:solidFill>
                      <a:srgbClr val="00B050"/>
                    </a:solidFill>
                  </a:ln>
                </c:spPr>
                <c:marker>
                  <c:symbol val="none"/>
                </c:marker>
                <c:cat>
                  <c:numRef>
                    <c:extLst xmlns:c15="http://schemas.microsoft.com/office/drawing/2012/chart">
                      <c:ext xmlns:c15="http://schemas.microsoft.com/office/drawing/2012/chart" uri="{02D57815-91ED-43cb-92C2-25804820EDAC}">
                        <c15:formulaRef>
                          <c15:sqref>'Baltijas valstu algu salīdz.'!$K$70:$K$80</c15:sqref>
                        </c15:formulaRef>
                      </c:ext>
                    </c:extLst>
                    <c:numCache>
                      <c:formatCode>General</c:formatCode>
                      <c:ptCount val="11"/>
                      <c:pt idx="0">
                        <c:v>400</c:v>
                      </c:pt>
                      <c:pt idx="1">
                        <c:v>600</c:v>
                      </c:pt>
                      <c:pt idx="2">
                        <c:v>800</c:v>
                      </c:pt>
                      <c:pt idx="3">
                        <c:v>1000</c:v>
                      </c:pt>
                      <c:pt idx="4">
                        <c:v>1200</c:v>
                      </c:pt>
                      <c:pt idx="5">
                        <c:v>1400</c:v>
                      </c:pt>
                      <c:pt idx="6">
                        <c:v>2000</c:v>
                      </c:pt>
                      <c:pt idx="7">
                        <c:v>4000</c:v>
                      </c:pt>
                      <c:pt idx="8">
                        <c:v>6000</c:v>
                      </c:pt>
                      <c:pt idx="9">
                        <c:v>8000</c:v>
                      </c:pt>
                      <c:pt idx="10">
                        <c:v>10000</c:v>
                      </c:pt>
                    </c:numCache>
                  </c:numRef>
                </c:cat>
                <c:val>
                  <c:numRef>
                    <c:extLst xmlns:c15="http://schemas.microsoft.com/office/drawing/2012/chart">
                      <c:ext xmlns:c15="http://schemas.microsoft.com/office/drawing/2012/chart" uri="{02D57815-91ED-43cb-92C2-25804820EDAC}">
                        <c15:formulaRef>
                          <c15:sqref>'Baltijas valstu algu salīdz.'!$P$70:$P$80</c15:sqref>
                        </c15:formulaRef>
                      </c:ext>
                    </c:extLst>
                    <c:numCache>
                      <c:formatCode>0%</c:formatCode>
                      <c:ptCount val="11"/>
                      <c:pt idx="0">
                        <c:v>0.33483265990699096</c:v>
                      </c:pt>
                      <c:pt idx="1">
                        <c:v>0.3824807501715331</c:v>
                      </c:pt>
                      <c:pt idx="2">
                        <c:v>0.40630479530380426</c:v>
                      </c:pt>
                      <c:pt idx="3">
                        <c:v>0.42059922238316688</c:v>
                      </c:pt>
                      <c:pt idx="4">
                        <c:v>0.42059922238316688</c:v>
                      </c:pt>
                      <c:pt idx="5">
                        <c:v>0.42059922238316688</c:v>
                      </c:pt>
                      <c:pt idx="6">
                        <c:v>0.42059922238316688</c:v>
                      </c:pt>
                      <c:pt idx="7">
                        <c:v>0.42059922238316688</c:v>
                      </c:pt>
                      <c:pt idx="8">
                        <c:v>0.42059922238316688</c:v>
                      </c:pt>
                      <c:pt idx="9">
                        <c:v>0.42059922238316688</c:v>
                      </c:pt>
                      <c:pt idx="10">
                        <c:v>0.42059922238316688</c:v>
                      </c:pt>
                    </c:numCache>
                  </c:numRef>
                </c:val>
                <c:smooth val="0"/>
                <c:extLst xmlns:c15="http://schemas.microsoft.com/office/drawing/2012/chart">
                  <c:ext xmlns:c16="http://schemas.microsoft.com/office/drawing/2014/chart" uri="{C3380CC4-5D6E-409C-BE32-E72D297353CC}">
                    <c16:uniqueId val="{00000007-8DC2-4101-ABAD-6F7977617CDE}"/>
                  </c:ext>
                </c:extLst>
              </c15:ser>
            </c15:filteredLineSeries>
            <c15:filteredLineSeries>
              <c15:ser>
                <c:idx val="9"/>
                <c:order val="2"/>
                <c:tx>
                  <c:strRef>
                    <c:extLst xmlns:c15="http://schemas.microsoft.com/office/drawing/2012/chart">
                      <c:ext xmlns:c15="http://schemas.microsoft.com/office/drawing/2012/chart" uri="{02D57815-91ED-43cb-92C2-25804820EDAC}">
                        <c15:formulaRef>
                          <c15:sqref>'Baltijas valstu algu salīdz.'!$Q$67</c15:sqref>
                        </c15:formulaRef>
                      </c:ext>
                    </c:extLst>
                    <c:strCache>
                      <c:ptCount val="1"/>
                      <c:pt idx="0">
                        <c:v>Igaunija 2017</c:v>
                      </c:pt>
                    </c:strCache>
                  </c:strRef>
                </c:tx>
                <c:spPr>
                  <a:ln w="22225">
                    <a:solidFill>
                      <a:srgbClr val="002060"/>
                    </a:solidFill>
                  </a:ln>
                </c:spPr>
                <c:marker>
                  <c:symbol val="none"/>
                </c:marker>
                <c:cat>
                  <c:numRef>
                    <c:extLst xmlns:c15="http://schemas.microsoft.com/office/drawing/2012/chart">
                      <c:ext xmlns:c15="http://schemas.microsoft.com/office/drawing/2012/chart" uri="{02D57815-91ED-43cb-92C2-25804820EDAC}">
                        <c15:formulaRef>
                          <c15:sqref>'Baltijas valstu algu salīdz.'!$K$70:$K$80</c15:sqref>
                        </c15:formulaRef>
                      </c:ext>
                    </c:extLst>
                    <c:numCache>
                      <c:formatCode>General</c:formatCode>
                      <c:ptCount val="11"/>
                      <c:pt idx="0">
                        <c:v>400</c:v>
                      </c:pt>
                      <c:pt idx="1">
                        <c:v>600</c:v>
                      </c:pt>
                      <c:pt idx="2">
                        <c:v>800</c:v>
                      </c:pt>
                      <c:pt idx="3">
                        <c:v>1000</c:v>
                      </c:pt>
                      <c:pt idx="4">
                        <c:v>1200</c:v>
                      </c:pt>
                      <c:pt idx="5">
                        <c:v>1400</c:v>
                      </c:pt>
                      <c:pt idx="6">
                        <c:v>2000</c:v>
                      </c:pt>
                      <c:pt idx="7">
                        <c:v>4000</c:v>
                      </c:pt>
                      <c:pt idx="8">
                        <c:v>6000</c:v>
                      </c:pt>
                      <c:pt idx="9">
                        <c:v>8000</c:v>
                      </c:pt>
                      <c:pt idx="10">
                        <c:v>10000</c:v>
                      </c:pt>
                    </c:numCache>
                  </c:numRef>
                </c:cat>
                <c:val>
                  <c:numRef>
                    <c:extLst xmlns:c15="http://schemas.microsoft.com/office/drawing/2012/chart">
                      <c:ext xmlns:c15="http://schemas.microsoft.com/office/drawing/2012/chart" uri="{02D57815-91ED-43cb-92C2-25804820EDAC}">
                        <c15:formulaRef>
                          <c15:sqref>'Baltijas valstu algu salīdz.'!$Q$70:$Q$80</c15:sqref>
                        </c15:formulaRef>
                      </c:ext>
                    </c:extLst>
                    <c:numCache>
                      <c:formatCode>0%</c:formatCode>
                      <c:ptCount val="11"/>
                      <c:pt idx="0">
                        <c:v>0.35635276532137522</c:v>
                      </c:pt>
                      <c:pt idx="1">
                        <c:v>0.37877428998505241</c:v>
                      </c:pt>
                      <c:pt idx="2">
                        <c:v>0.3899850523168909</c:v>
                      </c:pt>
                      <c:pt idx="3">
                        <c:v>0.396711509715994</c:v>
                      </c:pt>
                      <c:pt idx="4">
                        <c:v>0.4011958146487295</c:v>
                      </c:pt>
                      <c:pt idx="5">
                        <c:v>0.40439888960068332</c:v>
                      </c:pt>
                      <c:pt idx="6">
                        <c:v>0.41016442451420027</c:v>
                      </c:pt>
                      <c:pt idx="7">
                        <c:v>0.41689088191330342</c:v>
                      </c:pt>
                      <c:pt idx="8">
                        <c:v>0.4191330343796712</c:v>
                      </c:pt>
                      <c:pt idx="9">
                        <c:v>0.42025411061285495</c:v>
                      </c:pt>
                      <c:pt idx="10">
                        <c:v>0.42092675635276533</c:v>
                      </c:pt>
                    </c:numCache>
                  </c:numRef>
                </c:val>
                <c:smooth val="0"/>
                <c:extLst xmlns:c15="http://schemas.microsoft.com/office/drawing/2012/chart">
                  <c:ext xmlns:c16="http://schemas.microsoft.com/office/drawing/2014/chart" uri="{C3380CC4-5D6E-409C-BE32-E72D297353CC}">
                    <c16:uniqueId val="{00000008-8DC2-4101-ABAD-6F7977617CDE}"/>
                  </c:ext>
                </c:extLst>
              </c15:ser>
            </c15:filteredLineSeries>
            <c15:filteredLineSeries>
              <c15:ser>
                <c:idx val="10"/>
                <c:order val="3"/>
                <c:tx>
                  <c:strRef>
                    <c:extLst xmlns:c15="http://schemas.microsoft.com/office/drawing/2012/chart">
                      <c:ext xmlns:c15="http://schemas.microsoft.com/office/drawing/2012/chart" uri="{02D57815-91ED-43cb-92C2-25804820EDAC}">
                        <c15:formulaRef>
                          <c15:sqref>'Baltijas valstu algu salīdz.'!$N$67:$N$68</c15:sqref>
                        </c15:formulaRef>
                      </c:ext>
                    </c:extLst>
                    <c:strCache>
                      <c:ptCount val="2"/>
                      <c:pt idx="0">
                        <c:v>Latvija 2019</c:v>
                      </c:pt>
                    </c:strCache>
                  </c:strRef>
                </c:tx>
                <c:spPr>
                  <a:ln>
                    <a:solidFill>
                      <a:schemeClr val="accent2">
                        <a:lumMod val="60000"/>
                        <a:lumOff val="40000"/>
                      </a:schemeClr>
                    </a:solidFill>
                    <a:prstDash val="dashDot"/>
                  </a:ln>
                </c:spPr>
                <c:marker>
                  <c:symbol val="none"/>
                </c:marker>
                <c:cat>
                  <c:numRef>
                    <c:extLst xmlns:c15="http://schemas.microsoft.com/office/drawing/2012/chart">
                      <c:ext xmlns:c15="http://schemas.microsoft.com/office/drawing/2012/chart" uri="{02D57815-91ED-43cb-92C2-25804820EDAC}">
                        <c15:formulaRef>
                          <c15:sqref>'Baltijas valstu algu salīdz.'!$K$70:$K$80</c15:sqref>
                        </c15:formulaRef>
                      </c:ext>
                    </c:extLst>
                    <c:numCache>
                      <c:formatCode>General</c:formatCode>
                      <c:ptCount val="11"/>
                      <c:pt idx="0">
                        <c:v>400</c:v>
                      </c:pt>
                      <c:pt idx="1">
                        <c:v>600</c:v>
                      </c:pt>
                      <c:pt idx="2">
                        <c:v>800</c:v>
                      </c:pt>
                      <c:pt idx="3">
                        <c:v>1000</c:v>
                      </c:pt>
                      <c:pt idx="4">
                        <c:v>1200</c:v>
                      </c:pt>
                      <c:pt idx="5">
                        <c:v>1400</c:v>
                      </c:pt>
                      <c:pt idx="6">
                        <c:v>2000</c:v>
                      </c:pt>
                      <c:pt idx="7">
                        <c:v>4000</c:v>
                      </c:pt>
                      <c:pt idx="8">
                        <c:v>6000</c:v>
                      </c:pt>
                      <c:pt idx="9">
                        <c:v>8000</c:v>
                      </c:pt>
                      <c:pt idx="10">
                        <c:v>10000</c:v>
                      </c:pt>
                    </c:numCache>
                  </c:numRef>
                </c:cat>
                <c:val>
                  <c:numRef>
                    <c:extLst xmlns:c15="http://schemas.microsoft.com/office/drawing/2012/chart">
                      <c:ext xmlns:c15="http://schemas.microsoft.com/office/drawing/2012/chart" uri="{02D57815-91ED-43cb-92C2-25804820EDAC}">
                        <c15:formulaRef>
                          <c15:sqref>'Baltijas valstu algu salīdz.'!$N$70:$N$80</c15:sqref>
                        </c15:formulaRef>
                      </c:ext>
                    </c:extLst>
                    <c:numCache>
                      <c:formatCode>0%</c:formatCode>
                      <c:ptCount val="11"/>
                      <c:pt idx="0">
                        <c:v>0.33354823112257231</c:v>
                      </c:pt>
                      <c:pt idx="1">
                        <c:v>0.37941751303021354</c:v>
                      </c:pt>
                      <c:pt idx="2">
                        <c:v>0.40516047736613459</c:v>
                      </c:pt>
                      <c:pt idx="3">
                        <c:v>0.42060625596768714</c:v>
                      </c:pt>
                      <c:pt idx="4">
                        <c:v>0.42622290273188823</c:v>
                      </c:pt>
                      <c:pt idx="5">
                        <c:v>0.42622290273188818</c:v>
                      </c:pt>
                      <c:pt idx="6">
                        <c:v>0.43025223628011922</c:v>
                      </c:pt>
                      <c:pt idx="7">
                        <c:v>0.44032557015069701</c:v>
                      </c:pt>
                      <c:pt idx="8">
                        <c:v>0.44368334810755639</c:v>
                      </c:pt>
                      <c:pt idx="9">
                        <c:v>0.44536223708598593</c:v>
                      </c:pt>
                      <c:pt idx="10">
                        <c:v>0.44636957047304376</c:v>
                      </c:pt>
                    </c:numCache>
                  </c:numRef>
                </c:val>
                <c:smooth val="0"/>
                <c:extLst xmlns:c15="http://schemas.microsoft.com/office/drawing/2012/chart">
                  <c:ext xmlns:c16="http://schemas.microsoft.com/office/drawing/2014/chart" uri="{C3380CC4-5D6E-409C-BE32-E72D297353CC}">
                    <c16:uniqueId val="{00000009-8DC2-4101-ABAD-6F7977617CDE}"/>
                  </c:ext>
                </c:extLst>
              </c15:ser>
            </c15:filteredLineSeries>
            <c15:filteredLineSeries>
              <c15:ser>
                <c:idx val="11"/>
                <c:order val="4"/>
                <c:tx>
                  <c:strRef>
                    <c:extLst xmlns:c15="http://schemas.microsoft.com/office/drawing/2012/chart">
                      <c:ext xmlns:c15="http://schemas.microsoft.com/office/drawing/2012/chart" uri="{02D57815-91ED-43cb-92C2-25804820EDAC}">
                        <c15:formulaRef>
                          <c15:sqref>'Baltijas valstu algu salīdz.'!$O$67:$O$68</c15:sqref>
                        </c15:formulaRef>
                      </c:ext>
                    </c:extLst>
                    <c:strCache>
                      <c:ptCount val="2"/>
                      <c:pt idx="0">
                        <c:v>Latvija 2020</c:v>
                      </c:pt>
                    </c:strCache>
                  </c:strRef>
                </c:tx>
                <c:spPr>
                  <a:ln>
                    <a:solidFill>
                      <a:srgbClr val="C00000"/>
                    </a:solidFill>
                    <a:prstDash val="sysDot"/>
                  </a:ln>
                </c:spPr>
                <c:marker>
                  <c:symbol val="none"/>
                </c:marker>
                <c:cat>
                  <c:numRef>
                    <c:extLst xmlns:c15="http://schemas.microsoft.com/office/drawing/2012/chart">
                      <c:ext xmlns:c15="http://schemas.microsoft.com/office/drawing/2012/chart" uri="{02D57815-91ED-43cb-92C2-25804820EDAC}">
                        <c15:formulaRef>
                          <c15:sqref>'Baltijas valstu algu salīdz.'!$K$70:$K$80</c15:sqref>
                        </c15:formulaRef>
                      </c:ext>
                    </c:extLst>
                    <c:numCache>
                      <c:formatCode>General</c:formatCode>
                      <c:ptCount val="11"/>
                      <c:pt idx="0">
                        <c:v>400</c:v>
                      </c:pt>
                      <c:pt idx="1">
                        <c:v>600</c:v>
                      </c:pt>
                      <c:pt idx="2">
                        <c:v>800</c:v>
                      </c:pt>
                      <c:pt idx="3">
                        <c:v>1000</c:v>
                      </c:pt>
                      <c:pt idx="4">
                        <c:v>1200</c:v>
                      </c:pt>
                      <c:pt idx="5">
                        <c:v>1400</c:v>
                      </c:pt>
                      <c:pt idx="6">
                        <c:v>2000</c:v>
                      </c:pt>
                      <c:pt idx="7">
                        <c:v>4000</c:v>
                      </c:pt>
                      <c:pt idx="8">
                        <c:v>6000</c:v>
                      </c:pt>
                      <c:pt idx="9">
                        <c:v>8000</c:v>
                      </c:pt>
                      <c:pt idx="10">
                        <c:v>10000</c:v>
                      </c:pt>
                    </c:numCache>
                  </c:numRef>
                </c:cat>
                <c:val>
                  <c:numRef>
                    <c:extLst xmlns:c15="http://schemas.microsoft.com/office/drawing/2012/chart">
                      <c:ext xmlns:c15="http://schemas.microsoft.com/office/drawing/2012/chart" uri="{02D57815-91ED-43cb-92C2-25804820EDAC}">
                        <c15:formulaRef>
                          <c15:sqref>'Baltijas valstu algu salīdz.'!$O$70:$O$80</c15:sqref>
                        </c15:formulaRef>
                      </c:ext>
                    </c:extLst>
                    <c:numCache>
                      <c:formatCode>0%</c:formatCode>
                      <c:ptCount val="11"/>
                      <c:pt idx="0">
                        <c:v>0.32548956402611007</c:v>
                      </c:pt>
                      <c:pt idx="1">
                        <c:v>0.37320535604463656</c:v>
                      </c:pt>
                      <c:pt idx="2">
                        <c:v>0.3997141293882624</c:v>
                      </c:pt>
                      <c:pt idx="3">
                        <c:v>0.41561939339443782</c:v>
                      </c:pt>
                      <c:pt idx="4">
                        <c:v>0.42622290273188823</c:v>
                      </c:pt>
                      <c:pt idx="5">
                        <c:v>0.42622290273188818</c:v>
                      </c:pt>
                      <c:pt idx="6">
                        <c:v>0.43025223628011922</c:v>
                      </c:pt>
                      <c:pt idx="7">
                        <c:v>0.44032557015069701</c:v>
                      </c:pt>
                      <c:pt idx="8">
                        <c:v>0.44368334810755639</c:v>
                      </c:pt>
                      <c:pt idx="9">
                        <c:v>0.44536223708598593</c:v>
                      </c:pt>
                      <c:pt idx="10">
                        <c:v>0.44636957047304376</c:v>
                      </c:pt>
                    </c:numCache>
                  </c:numRef>
                </c:val>
                <c:smooth val="0"/>
                <c:extLst xmlns:c15="http://schemas.microsoft.com/office/drawing/2012/chart">
                  <c:ext xmlns:c16="http://schemas.microsoft.com/office/drawing/2014/chart" uri="{C3380CC4-5D6E-409C-BE32-E72D297353CC}">
                    <c16:uniqueId val="{0000000A-8DC2-4101-ABAD-6F7977617CDE}"/>
                  </c:ext>
                </c:extLst>
              </c15:ser>
            </c15:filteredLineSeries>
          </c:ext>
        </c:extLst>
      </c:lineChart>
      <c:catAx>
        <c:axId val="177700320"/>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lv-LV" sz="1000" b="0" i="0" baseline="0" dirty="0" smtClean="0">
                    <a:effectLst/>
                  </a:rPr>
                  <a:t>Gross </a:t>
                </a:r>
                <a:r>
                  <a:rPr lang="lv-LV" sz="1000" b="0" i="0" baseline="0" dirty="0" err="1" smtClean="0">
                    <a:effectLst/>
                  </a:rPr>
                  <a:t>wage</a:t>
                </a:r>
                <a:r>
                  <a:rPr lang="en-US" sz="1000" b="0" i="0" baseline="0" dirty="0" smtClean="0">
                    <a:effectLst/>
                  </a:rPr>
                  <a:t>, </a:t>
                </a:r>
                <a:r>
                  <a:rPr lang="en-US" sz="1000" b="0" i="1" baseline="0" dirty="0" smtClean="0">
                    <a:effectLst/>
                  </a:rPr>
                  <a:t>EUR </a:t>
                </a:r>
                <a:r>
                  <a:rPr lang="lv-LV" sz="1000" b="0" i="1" baseline="0" dirty="0" smtClean="0">
                    <a:effectLst/>
                  </a:rPr>
                  <a:t>per </a:t>
                </a:r>
                <a:r>
                  <a:rPr lang="lv-LV" sz="1000" b="0" i="1" baseline="0" dirty="0" err="1" smtClean="0">
                    <a:effectLst/>
                  </a:rPr>
                  <a:t>month</a:t>
                </a:r>
                <a:endParaRPr lang="lv-LV" sz="1000" dirty="0">
                  <a:effectLst/>
                </a:endParaRPr>
              </a:p>
            </c:rich>
          </c:tx>
          <c:overlay val="0"/>
          <c:spPr>
            <a:noFill/>
            <a:ln>
              <a:noFill/>
            </a:ln>
            <a:effectLst/>
          </c:sp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177699928"/>
        <c:crosses val="autoZero"/>
        <c:auto val="1"/>
        <c:lblAlgn val="ctr"/>
        <c:lblOffset val="100"/>
        <c:noMultiLvlLbl val="0"/>
      </c:catAx>
      <c:valAx>
        <c:axId val="177699928"/>
        <c:scaling>
          <c:orientation val="minMax"/>
          <c:min val="0.32000000000000006"/>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177700320"/>
        <c:crosses val="autoZero"/>
        <c:crossBetween val="between"/>
      </c:valAx>
    </c:plotArea>
    <c:legend>
      <c:legendPos val="b"/>
      <c:layout>
        <c:manualLayout>
          <c:xMode val="edge"/>
          <c:yMode val="edge"/>
          <c:x val="1.7459277214561995E-2"/>
          <c:y val="0.88320455335687664"/>
          <c:w val="0.95835850026441805"/>
          <c:h val="9.1171717321170243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legend>
    <c:plotVisOnly val="1"/>
    <c:dispBlanksAs val="gap"/>
    <c:showDLblsOverMax val="0"/>
  </c:chart>
  <c:txPr>
    <a:bodyPr/>
    <a:lstStyle/>
    <a:p>
      <a:pPr>
        <a:defRPr/>
      </a:pPr>
      <a:endParaRPr lang="lv-LV"/>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5E04D75-9BBB-4547-98B5-94A687C28BD2}"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lv-LV"/>
        </a:p>
      </dgm:t>
    </dgm:pt>
    <dgm:pt modelId="{20DC5120-2612-4F19-B9DB-FA8149C304B0}">
      <dgm:prSet phldrT="[Text]" custT="1"/>
      <dgm:spPr>
        <a:solidFill>
          <a:srgbClr val="0070C0"/>
        </a:solidFill>
        <a:ln>
          <a:solidFill>
            <a:srgbClr val="0070C0"/>
          </a:solidFill>
        </a:ln>
        <a:scene3d>
          <a:camera prst="orthographicFront"/>
          <a:lightRig rig="threePt" dir="t"/>
        </a:scene3d>
        <a:sp3d>
          <a:bevelT w="114300" prst="artDeco"/>
          <a:bevelB w="114300" prst="artDeco"/>
        </a:sp3d>
      </dgm:spPr>
      <dgm:t>
        <a:bodyPr/>
        <a:lstStyle/>
        <a:p>
          <a:r>
            <a:rPr lang="en-US" sz="1600" noProof="0" dirty="0" smtClean="0"/>
            <a:t>National Development Plan: </a:t>
          </a:r>
          <a:endParaRPr lang="lv-LV" sz="1600" noProof="0" dirty="0" smtClean="0"/>
        </a:p>
        <a:p>
          <a:r>
            <a:rPr lang="en-US" sz="1600" b="1" noProof="0" dirty="0" smtClean="0"/>
            <a:t>average annual GDP growth of at least 5%</a:t>
          </a:r>
          <a:endParaRPr lang="en-US" sz="1600" b="1" u="sng" noProof="0" dirty="0"/>
        </a:p>
      </dgm:t>
    </dgm:pt>
    <dgm:pt modelId="{43325646-B9AB-437A-8C3C-6215D731445A}" type="parTrans" cxnId="{03E205D2-392A-40FB-893E-CE1B390182F1}">
      <dgm:prSet/>
      <dgm:spPr/>
      <dgm:t>
        <a:bodyPr/>
        <a:lstStyle/>
        <a:p>
          <a:endParaRPr lang="lv-LV"/>
        </a:p>
      </dgm:t>
    </dgm:pt>
    <dgm:pt modelId="{B76C8823-65CF-44E8-A515-FDE18234295E}" type="sibTrans" cxnId="{03E205D2-392A-40FB-893E-CE1B390182F1}">
      <dgm:prSet/>
      <dgm:spPr/>
      <dgm:t>
        <a:bodyPr/>
        <a:lstStyle/>
        <a:p>
          <a:endParaRPr lang="lv-LV"/>
        </a:p>
      </dgm:t>
    </dgm:pt>
    <dgm:pt modelId="{C429870A-B527-4401-9215-DF6AB4E8189E}">
      <dgm:prSet phldrT="[Text]" custT="1"/>
      <dgm:spPr>
        <a:solidFill>
          <a:srgbClr val="0070C0"/>
        </a:solidFill>
        <a:scene3d>
          <a:camera prst="orthographicFront"/>
          <a:lightRig rig="threePt" dir="t"/>
        </a:scene3d>
        <a:sp3d>
          <a:bevelT w="114300" prst="artDeco"/>
          <a:bevelB prst="angle"/>
        </a:sp3d>
      </dgm:spPr>
      <dgm:t>
        <a:bodyPr/>
        <a:lstStyle/>
        <a:p>
          <a:endParaRPr lang="lv-LV" sz="1600" dirty="0" smtClean="0"/>
        </a:p>
        <a:p>
          <a:r>
            <a:rPr lang="lv-LV" sz="1600" dirty="0" smtClean="0"/>
            <a:t>G</a:t>
          </a:r>
          <a:r>
            <a:rPr lang="en-US" sz="1600" dirty="0" err="1" smtClean="0"/>
            <a:t>overnment</a:t>
          </a:r>
          <a:r>
            <a:rPr lang="en-US" sz="1600" dirty="0" smtClean="0"/>
            <a:t> Action Plan: </a:t>
          </a:r>
          <a:r>
            <a:rPr lang="lv-LV" sz="1600" dirty="0" smtClean="0"/>
            <a:t> </a:t>
          </a:r>
        </a:p>
        <a:p>
          <a:r>
            <a:rPr lang="lv-LV" sz="1600" b="1" u="none" dirty="0" smtClean="0"/>
            <a:t>t</a:t>
          </a:r>
          <a:r>
            <a:rPr lang="en-US" sz="1600" b="1" u="none" noProof="0" dirty="0" smtClean="0"/>
            <a:t>he efficiency of the SRS increases </a:t>
          </a:r>
          <a:r>
            <a:rPr lang="en-US" sz="1600" noProof="0" dirty="0" smtClean="0"/>
            <a:t>– costs for one collected euro in 2016 </a:t>
          </a:r>
          <a:r>
            <a:rPr lang="lv-LV" sz="1600" noProof="0" dirty="0" err="1" smtClean="0"/>
            <a:t>was</a:t>
          </a:r>
          <a:r>
            <a:rPr lang="en-US" sz="1600" noProof="0" dirty="0" smtClean="0"/>
            <a:t> 0.0157 euros, in 2018 will be  0.0130 euros</a:t>
          </a:r>
        </a:p>
      </dgm:t>
    </dgm:pt>
    <dgm:pt modelId="{A0766CA6-57BE-4605-88EB-C3D7548AF415}" type="parTrans" cxnId="{E15805F6-65F8-4886-9C48-8F56C2CB2334}">
      <dgm:prSet/>
      <dgm:spPr/>
      <dgm:t>
        <a:bodyPr/>
        <a:lstStyle/>
        <a:p>
          <a:endParaRPr lang="lv-LV"/>
        </a:p>
      </dgm:t>
    </dgm:pt>
    <dgm:pt modelId="{63C12DBF-5EA3-4A06-9ABC-58AACD26965C}" type="sibTrans" cxnId="{E15805F6-65F8-4886-9C48-8F56C2CB2334}">
      <dgm:prSet/>
      <dgm:spPr/>
      <dgm:t>
        <a:bodyPr/>
        <a:lstStyle/>
        <a:p>
          <a:endParaRPr lang="lv-LV"/>
        </a:p>
      </dgm:t>
    </dgm:pt>
    <dgm:pt modelId="{E9E094B3-A4D7-49A4-BBBA-83EE50CBE375}">
      <dgm:prSet custT="1"/>
      <dgm:spPr>
        <a:solidFill>
          <a:srgbClr val="0070C0"/>
        </a:solidFill>
        <a:scene3d>
          <a:camera prst="orthographicFront"/>
          <a:lightRig rig="threePt" dir="t"/>
        </a:scene3d>
        <a:sp3d>
          <a:bevelT w="165100" prst="coolSlant"/>
          <a:bevelB w="114300" prst="artDeco"/>
        </a:sp3d>
      </dgm:spPr>
      <dgm:t>
        <a:bodyPr/>
        <a:lstStyle/>
        <a:p>
          <a:r>
            <a:rPr lang="en-US" sz="1600" noProof="0" dirty="0" smtClean="0"/>
            <a:t>In 2015, the Gini coefficient for Latvia was 35.4, which is one of the highest in the European Union</a:t>
          </a:r>
        </a:p>
        <a:p>
          <a:r>
            <a:rPr lang="en-US" sz="1600" dirty="0" smtClean="0"/>
            <a:t>Government Action Plan: </a:t>
          </a:r>
          <a:endParaRPr lang="lv-LV" sz="1600" dirty="0" smtClean="0"/>
        </a:p>
        <a:p>
          <a:r>
            <a:rPr lang="en-US" sz="1600" b="1" dirty="0" smtClean="0"/>
            <a:t>to </a:t>
          </a:r>
          <a:r>
            <a:rPr lang="en-US" sz="1600" b="1" u="none" dirty="0" smtClean="0"/>
            <a:t>reduce income </a:t>
          </a:r>
          <a:r>
            <a:rPr lang="en-US" sz="1600" b="1" u="none" dirty="0" err="1" smtClean="0"/>
            <a:t>inequalit</a:t>
          </a:r>
          <a:r>
            <a:rPr lang="lv-LV" sz="1600" b="1" u="none" dirty="0" smtClean="0"/>
            <a:t>y</a:t>
          </a:r>
          <a:r>
            <a:rPr lang="en-US" sz="1600" b="1" u="none" dirty="0" smtClean="0"/>
            <a:t> for employees</a:t>
          </a:r>
          <a:endParaRPr lang="en-US" sz="1600" b="1" u="none" noProof="0" dirty="0"/>
        </a:p>
      </dgm:t>
    </dgm:pt>
    <dgm:pt modelId="{9C8050D3-07BE-4E24-9BF4-85CC2BB0BE17}" type="parTrans" cxnId="{141F1369-CDB7-4DC9-B849-4B8B52A981DD}">
      <dgm:prSet/>
      <dgm:spPr/>
      <dgm:t>
        <a:bodyPr/>
        <a:lstStyle/>
        <a:p>
          <a:endParaRPr lang="lv-LV"/>
        </a:p>
      </dgm:t>
    </dgm:pt>
    <dgm:pt modelId="{65EBC8F3-5D10-4D85-AD1E-691931011EE2}" type="sibTrans" cxnId="{141F1369-CDB7-4DC9-B849-4B8B52A981DD}">
      <dgm:prSet/>
      <dgm:spPr/>
      <dgm:t>
        <a:bodyPr/>
        <a:lstStyle/>
        <a:p>
          <a:endParaRPr lang="lv-LV"/>
        </a:p>
      </dgm:t>
    </dgm:pt>
    <dgm:pt modelId="{3996D078-687F-4967-8741-E0173A974652}">
      <dgm:prSet custT="1"/>
      <dgm:spPr>
        <a:solidFill>
          <a:srgbClr val="0070C0"/>
        </a:solidFill>
        <a:scene3d>
          <a:camera prst="orthographicFront"/>
          <a:lightRig rig="threePt" dir="t"/>
        </a:scene3d>
        <a:sp3d>
          <a:bevelT w="114300" prst="artDeco"/>
          <a:bevelB w="114300" prst="artDeco"/>
        </a:sp3d>
      </dgm:spPr>
      <dgm:t>
        <a:bodyPr/>
        <a:lstStyle/>
        <a:p>
          <a:r>
            <a:rPr lang="en-GB" sz="1600" noProof="0" dirty="0" smtClean="0"/>
            <a:t>Government Action Plan: </a:t>
          </a:r>
        </a:p>
        <a:p>
          <a:r>
            <a:rPr lang="en-GB" sz="1600" noProof="0" dirty="0" smtClean="0"/>
            <a:t>in 2018 the </a:t>
          </a:r>
          <a:r>
            <a:rPr lang="en-GB" sz="1600" b="1" u="none" noProof="0" dirty="0" smtClean="0"/>
            <a:t>total amount of taxes revenues approaching 30% of GDP</a:t>
          </a:r>
          <a:endParaRPr lang="en-GB" sz="1600" b="1" u="none" noProof="0" dirty="0"/>
        </a:p>
      </dgm:t>
    </dgm:pt>
    <dgm:pt modelId="{FE35EF95-C76A-4A58-9303-6DA8BC663846}" type="parTrans" cxnId="{A25F9337-451B-4E9D-9D58-0C02F512BFCC}">
      <dgm:prSet/>
      <dgm:spPr/>
      <dgm:t>
        <a:bodyPr/>
        <a:lstStyle/>
        <a:p>
          <a:endParaRPr lang="lv-LV"/>
        </a:p>
      </dgm:t>
    </dgm:pt>
    <dgm:pt modelId="{AC41AC34-3F01-4AD5-B886-9551D373EDE1}" type="sibTrans" cxnId="{A25F9337-451B-4E9D-9D58-0C02F512BFCC}">
      <dgm:prSet/>
      <dgm:spPr/>
      <dgm:t>
        <a:bodyPr/>
        <a:lstStyle/>
        <a:p>
          <a:endParaRPr lang="lv-LV"/>
        </a:p>
      </dgm:t>
    </dgm:pt>
    <dgm:pt modelId="{5814953A-4563-45DA-9E84-63504044A618}">
      <dgm:prSet custT="1"/>
      <dgm:spPr>
        <a:solidFill>
          <a:srgbClr val="0070C0"/>
        </a:solidFill>
        <a:ln>
          <a:solidFill>
            <a:schemeClr val="lt1">
              <a:hueOff val="0"/>
              <a:satOff val="0"/>
              <a:lumOff val="0"/>
            </a:schemeClr>
          </a:solidFill>
          <a:bevel/>
        </a:ln>
        <a:effectLst>
          <a:outerShdw blurRad="50800" dist="38100" dir="10800000" algn="r" rotWithShape="0">
            <a:prstClr val="black">
              <a:alpha val="40000"/>
            </a:prstClr>
          </a:outerShdw>
          <a:softEdge rad="127000"/>
        </a:effectLst>
        <a:scene3d>
          <a:camera prst="orthographicFront"/>
          <a:lightRig rig="threePt" dir="t"/>
        </a:scene3d>
        <a:sp3d>
          <a:bevelT w="114300" prst="artDeco"/>
        </a:sp3d>
      </dgm:spPr>
      <dgm:t>
        <a:bodyPr/>
        <a:lstStyle/>
        <a:p>
          <a:r>
            <a:rPr lang="en-US" sz="1600" dirty="0" smtClean="0"/>
            <a:t>Government Action Plan</a:t>
          </a:r>
          <a:r>
            <a:rPr lang="lv-LV" sz="1600" dirty="0" smtClean="0"/>
            <a:t>: </a:t>
          </a:r>
        </a:p>
        <a:p>
          <a:r>
            <a:rPr lang="lv-LV" sz="1600" b="1" u="none" dirty="0" smtClean="0"/>
            <a:t>r</a:t>
          </a:r>
          <a:r>
            <a:rPr lang="en-US" sz="1600" b="1" u="none" dirty="0" smtClean="0"/>
            <a:t>educe the size of the </a:t>
          </a:r>
          <a:r>
            <a:rPr lang="lv-LV" sz="1600" b="1" u="none" dirty="0" err="1" smtClean="0"/>
            <a:t>shadow</a:t>
          </a:r>
          <a:r>
            <a:rPr lang="en-US" sz="1600" b="1" u="none" dirty="0" smtClean="0"/>
            <a:t> economy </a:t>
          </a:r>
          <a:r>
            <a:rPr lang="en-US" sz="1600" dirty="0" smtClean="0"/>
            <a:t>: from 23.6%</a:t>
          </a:r>
          <a:r>
            <a:rPr lang="lv-LV" sz="1600" dirty="0" smtClean="0"/>
            <a:t> </a:t>
          </a:r>
          <a:r>
            <a:rPr lang="lv-LV" sz="1600" dirty="0" err="1" smtClean="0"/>
            <a:t>of</a:t>
          </a:r>
          <a:r>
            <a:rPr lang="en-US" sz="1600" dirty="0" smtClean="0"/>
            <a:t> GDP (2015) to 21% </a:t>
          </a:r>
          <a:r>
            <a:rPr lang="lv-LV" sz="1600" dirty="0" err="1" smtClean="0"/>
            <a:t>of</a:t>
          </a:r>
          <a:r>
            <a:rPr lang="en-US" sz="1600" dirty="0" smtClean="0"/>
            <a:t> GDP (2018)</a:t>
          </a:r>
          <a:endParaRPr lang="lv-LV" sz="1600" dirty="0"/>
        </a:p>
      </dgm:t>
    </dgm:pt>
    <dgm:pt modelId="{5F63806C-67B6-431C-A8F0-95BED59B3111}" type="parTrans" cxnId="{4C26BE70-F87C-4C53-AEF4-715E56F6FF01}">
      <dgm:prSet/>
      <dgm:spPr/>
      <dgm:t>
        <a:bodyPr/>
        <a:lstStyle/>
        <a:p>
          <a:endParaRPr lang="lv-LV"/>
        </a:p>
      </dgm:t>
    </dgm:pt>
    <dgm:pt modelId="{0592564B-83EC-475F-9B02-A84177E8442C}" type="sibTrans" cxnId="{4C26BE70-F87C-4C53-AEF4-715E56F6FF01}">
      <dgm:prSet/>
      <dgm:spPr/>
      <dgm:t>
        <a:bodyPr/>
        <a:lstStyle/>
        <a:p>
          <a:endParaRPr lang="lv-LV"/>
        </a:p>
      </dgm:t>
    </dgm:pt>
    <dgm:pt modelId="{1FD62847-F301-4F3B-9573-A5BA0F392D8D}" type="pres">
      <dgm:prSet presAssocID="{D5E04D75-9BBB-4547-98B5-94A687C28BD2}" presName="diagram" presStyleCnt="0">
        <dgm:presLayoutVars>
          <dgm:dir/>
          <dgm:resizeHandles val="exact"/>
        </dgm:presLayoutVars>
      </dgm:prSet>
      <dgm:spPr/>
      <dgm:t>
        <a:bodyPr/>
        <a:lstStyle/>
        <a:p>
          <a:endParaRPr lang="lv-LV"/>
        </a:p>
      </dgm:t>
    </dgm:pt>
    <dgm:pt modelId="{59F1DA28-9EA7-4D2E-A095-F5F907B16997}" type="pres">
      <dgm:prSet presAssocID="{20DC5120-2612-4F19-B9DB-FA8149C304B0}" presName="node" presStyleLbl="node1" presStyleIdx="0" presStyleCnt="5" custScaleX="117620" custScaleY="149702">
        <dgm:presLayoutVars>
          <dgm:bulletEnabled val="1"/>
        </dgm:presLayoutVars>
      </dgm:prSet>
      <dgm:spPr/>
      <dgm:t>
        <a:bodyPr/>
        <a:lstStyle/>
        <a:p>
          <a:endParaRPr lang="lv-LV"/>
        </a:p>
      </dgm:t>
    </dgm:pt>
    <dgm:pt modelId="{04820C15-17A6-4018-8030-750FCC36B295}" type="pres">
      <dgm:prSet presAssocID="{B76C8823-65CF-44E8-A515-FDE18234295E}" presName="sibTrans" presStyleCnt="0"/>
      <dgm:spPr/>
      <dgm:t>
        <a:bodyPr/>
        <a:lstStyle/>
        <a:p>
          <a:endParaRPr lang="lv-LV"/>
        </a:p>
      </dgm:t>
    </dgm:pt>
    <dgm:pt modelId="{AE2DBF37-9FDA-4237-AC74-FDCD1AE09CC9}" type="pres">
      <dgm:prSet presAssocID="{E9E094B3-A4D7-49A4-BBBA-83EE50CBE375}" presName="node" presStyleLbl="node1" presStyleIdx="1" presStyleCnt="5" custScaleX="128947" custScaleY="149702">
        <dgm:presLayoutVars>
          <dgm:bulletEnabled val="1"/>
        </dgm:presLayoutVars>
      </dgm:prSet>
      <dgm:spPr/>
      <dgm:t>
        <a:bodyPr/>
        <a:lstStyle/>
        <a:p>
          <a:endParaRPr lang="lv-LV"/>
        </a:p>
      </dgm:t>
    </dgm:pt>
    <dgm:pt modelId="{91C625A0-F725-4C01-8538-7747E785290F}" type="pres">
      <dgm:prSet presAssocID="{65EBC8F3-5D10-4D85-AD1E-691931011EE2}" presName="sibTrans" presStyleCnt="0"/>
      <dgm:spPr/>
      <dgm:t>
        <a:bodyPr/>
        <a:lstStyle/>
        <a:p>
          <a:endParaRPr lang="lv-LV"/>
        </a:p>
      </dgm:t>
    </dgm:pt>
    <dgm:pt modelId="{53427CB5-789E-42DF-AC83-9C1257E2980B}" type="pres">
      <dgm:prSet presAssocID="{3996D078-687F-4967-8741-E0173A974652}" presName="node" presStyleLbl="node1" presStyleIdx="2" presStyleCnt="5" custScaleX="116192" custScaleY="149702">
        <dgm:presLayoutVars>
          <dgm:bulletEnabled val="1"/>
        </dgm:presLayoutVars>
      </dgm:prSet>
      <dgm:spPr/>
      <dgm:t>
        <a:bodyPr/>
        <a:lstStyle/>
        <a:p>
          <a:endParaRPr lang="lv-LV"/>
        </a:p>
      </dgm:t>
    </dgm:pt>
    <dgm:pt modelId="{2C8367AF-B0A7-4EAE-A6FE-6A330117E790}" type="pres">
      <dgm:prSet presAssocID="{AC41AC34-3F01-4AD5-B886-9551D373EDE1}" presName="sibTrans" presStyleCnt="0"/>
      <dgm:spPr/>
      <dgm:t>
        <a:bodyPr/>
        <a:lstStyle/>
        <a:p>
          <a:endParaRPr lang="lv-LV"/>
        </a:p>
      </dgm:t>
    </dgm:pt>
    <dgm:pt modelId="{35E4A069-BE3B-4EC5-A8A4-DB7DFEF97CDF}" type="pres">
      <dgm:prSet presAssocID="{C429870A-B527-4401-9215-DF6AB4E8189E}" presName="node" presStyleLbl="node1" presStyleIdx="3" presStyleCnt="5" custScaleX="123378" custScaleY="134913">
        <dgm:presLayoutVars>
          <dgm:bulletEnabled val="1"/>
        </dgm:presLayoutVars>
      </dgm:prSet>
      <dgm:spPr/>
      <dgm:t>
        <a:bodyPr/>
        <a:lstStyle/>
        <a:p>
          <a:endParaRPr lang="lv-LV"/>
        </a:p>
      </dgm:t>
    </dgm:pt>
    <dgm:pt modelId="{75180F8E-3283-454E-8572-370EAFE6B4D7}" type="pres">
      <dgm:prSet presAssocID="{63C12DBF-5EA3-4A06-9ABC-58AACD26965C}" presName="sibTrans" presStyleCnt="0"/>
      <dgm:spPr/>
      <dgm:t>
        <a:bodyPr/>
        <a:lstStyle/>
        <a:p>
          <a:endParaRPr lang="lv-LV"/>
        </a:p>
      </dgm:t>
    </dgm:pt>
    <dgm:pt modelId="{D5ECAD3B-9F5E-4A47-827C-499CDD9B5D71}" type="pres">
      <dgm:prSet presAssocID="{5814953A-4563-45DA-9E84-63504044A618}" presName="node" presStyleLbl="node1" presStyleIdx="4" presStyleCnt="5" custScaleX="123214" custScaleY="134090">
        <dgm:presLayoutVars>
          <dgm:bulletEnabled val="1"/>
        </dgm:presLayoutVars>
      </dgm:prSet>
      <dgm:spPr/>
      <dgm:t>
        <a:bodyPr/>
        <a:lstStyle/>
        <a:p>
          <a:endParaRPr lang="lv-LV"/>
        </a:p>
      </dgm:t>
    </dgm:pt>
  </dgm:ptLst>
  <dgm:cxnLst>
    <dgm:cxn modelId="{56DF4F57-1AA9-450E-A306-19BA4F820C2C}" type="presOf" srcId="{20DC5120-2612-4F19-B9DB-FA8149C304B0}" destId="{59F1DA28-9EA7-4D2E-A095-F5F907B16997}" srcOrd="0" destOrd="0" presId="urn:microsoft.com/office/officeart/2005/8/layout/default"/>
    <dgm:cxn modelId="{03E205D2-392A-40FB-893E-CE1B390182F1}" srcId="{D5E04D75-9BBB-4547-98B5-94A687C28BD2}" destId="{20DC5120-2612-4F19-B9DB-FA8149C304B0}" srcOrd="0" destOrd="0" parTransId="{43325646-B9AB-437A-8C3C-6215D731445A}" sibTransId="{B76C8823-65CF-44E8-A515-FDE18234295E}"/>
    <dgm:cxn modelId="{A25F9337-451B-4E9D-9D58-0C02F512BFCC}" srcId="{D5E04D75-9BBB-4547-98B5-94A687C28BD2}" destId="{3996D078-687F-4967-8741-E0173A974652}" srcOrd="2" destOrd="0" parTransId="{FE35EF95-C76A-4A58-9303-6DA8BC663846}" sibTransId="{AC41AC34-3F01-4AD5-B886-9551D373EDE1}"/>
    <dgm:cxn modelId="{4C26BE70-F87C-4C53-AEF4-715E56F6FF01}" srcId="{D5E04D75-9BBB-4547-98B5-94A687C28BD2}" destId="{5814953A-4563-45DA-9E84-63504044A618}" srcOrd="4" destOrd="0" parTransId="{5F63806C-67B6-431C-A8F0-95BED59B3111}" sibTransId="{0592564B-83EC-475F-9B02-A84177E8442C}"/>
    <dgm:cxn modelId="{1C2DE5FF-C182-4CD2-9F4C-E6BA54B9D7C0}" type="presOf" srcId="{5814953A-4563-45DA-9E84-63504044A618}" destId="{D5ECAD3B-9F5E-4A47-827C-499CDD9B5D71}" srcOrd="0" destOrd="0" presId="urn:microsoft.com/office/officeart/2005/8/layout/default"/>
    <dgm:cxn modelId="{CBBFE353-559C-4331-8CD7-8BE1D93C8947}" type="presOf" srcId="{C429870A-B527-4401-9215-DF6AB4E8189E}" destId="{35E4A069-BE3B-4EC5-A8A4-DB7DFEF97CDF}" srcOrd="0" destOrd="0" presId="urn:microsoft.com/office/officeart/2005/8/layout/default"/>
    <dgm:cxn modelId="{850B2B5A-B061-49CB-B6EE-D58FDA686F71}" type="presOf" srcId="{3996D078-687F-4967-8741-E0173A974652}" destId="{53427CB5-789E-42DF-AC83-9C1257E2980B}" srcOrd="0" destOrd="0" presId="urn:microsoft.com/office/officeart/2005/8/layout/default"/>
    <dgm:cxn modelId="{4A082A49-0AAD-43F8-B16B-92E3366CB011}" type="presOf" srcId="{E9E094B3-A4D7-49A4-BBBA-83EE50CBE375}" destId="{AE2DBF37-9FDA-4237-AC74-FDCD1AE09CC9}" srcOrd="0" destOrd="0" presId="urn:microsoft.com/office/officeart/2005/8/layout/default"/>
    <dgm:cxn modelId="{141F1369-CDB7-4DC9-B849-4B8B52A981DD}" srcId="{D5E04D75-9BBB-4547-98B5-94A687C28BD2}" destId="{E9E094B3-A4D7-49A4-BBBA-83EE50CBE375}" srcOrd="1" destOrd="0" parTransId="{9C8050D3-07BE-4E24-9BF4-85CC2BB0BE17}" sibTransId="{65EBC8F3-5D10-4D85-AD1E-691931011EE2}"/>
    <dgm:cxn modelId="{E15805F6-65F8-4886-9C48-8F56C2CB2334}" srcId="{D5E04D75-9BBB-4547-98B5-94A687C28BD2}" destId="{C429870A-B527-4401-9215-DF6AB4E8189E}" srcOrd="3" destOrd="0" parTransId="{A0766CA6-57BE-4605-88EB-C3D7548AF415}" sibTransId="{63C12DBF-5EA3-4A06-9ABC-58AACD26965C}"/>
    <dgm:cxn modelId="{C02486BE-D7A8-4A26-B8DA-14AB3837CE6A}" type="presOf" srcId="{D5E04D75-9BBB-4547-98B5-94A687C28BD2}" destId="{1FD62847-F301-4F3B-9573-A5BA0F392D8D}" srcOrd="0" destOrd="0" presId="urn:microsoft.com/office/officeart/2005/8/layout/default"/>
    <dgm:cxn modelId="{31C2840F-2E58-4412-B3AF-5C5126405A46}" type="presParOf" srcId="{1FD62847-F301-4F3B-9573-A5BA0F392D8D}" destId="{59F1DA28-9EA7-4D2E-A095-F5F907B16997}" srcOrd="0" destOrd="0" presId="urn:microsoft.com/office/officeart/2005/8/layout/default"/>
    <dgm:cxn modelId="{16D7F52D-E2BC-4793-A0DF-D7BD8BA4C34E}" type="presParOf" srcId="{1FD62847-F301-4F3B-9573-A5BA0F392D8D}" destId="{04820C15-17A6-4018-8030-750FCC36B295}" srcOrd="1" destOrd="0" presId="urn:microsoft.com/office/officeart/2005/8/layout/default"/>
    <dgm:cxn modelId="{95A0B0E5-DEFC-4FA3-9906-F509681153EA}" type="presParOf" srcId="{1FD62847-F301-4F3B-9573-A5BA0F392D8D}" destId="{AE2DBF37-9FDA-4237-AC74-FDCD1AE09CC9}" srcOrd="2" destOrd="0" presId="urn:microsoft.com/office/officeart/2005/8/layout/default"/>
    <dgm:cxn modelId="{26BFE889-8661-431F-85BC-A79401B3EDD8}" type="presParOf" srcId="{1FD62847-F301-4F3B-9573-A5BA0F392D8D}" destId="{91C625A0-F725-4C01-8538-7747E785290F}" srcOrd="3" destOrd="0" presId="urn:microsoft.com/office/officeart/2005/8/layout/default"/>
    <dgm:cxn modelId="{7CA253C6-F124-4CAC-9A6F-BC874A111FE1}" type="presParOf" srcId="{1FD62847-F301-4F3B-9573-A5BA0F392D8D}" destId="{53427CB5-789E-42DF-AC83-9C1257E2980B}" srcOrd="4" destOrd="0" presId="urn:microsoft.com/office/officeart/2005/8/layout/default"/>
    <dgm:cxn modelId="{D984C59F-A50C-46F9-9805-DE5997F376F9}" type="presParOf" srcId="{1FD62847-F301-4F3B-9573-A5BA0F392D8D}" destId="{2C8367AF-B0A7-4EAE-A6FE-6A330117E790}" srcOrd="5" destOrd="0" presId="urn:microsoft.com/office/officeart/2005/8/layout/default"/>
    <dgm:cxn modelId="{73582751-64E7-4B80-A68B-BA6352999B6B}" type="presParOf" srcId="{1FD62847-F301-4F3B-9573-A5BA0F392D8D}" destId="{35E4A069-BE3B-4EC5-A8A4-DB7DFEF97CDF}" srcOrd="6" destOrd="0" presId="urn:microsoft.com/office/officeart/2005/8/layout/default"/>
    <dgm:cxn modelId="{F5A215FB-7C0E-4926-A043-80226D04891A}" type="presParOf" srcId="{1FD62847-F301-4F3B-9573-A5BA0F392D8D}" destId="{75180F8E-3283-454E-8572-370EAFE6B4D7}" srcOrd="7" destOrd="0" presId="urn:microsoft.com/office/officeart/2005/8/layout/default"/>
    <dgm:cxn modelId="{69C19894-D0F3-4F92-9852-48805A56D0E9}" type="presParOf" srcId="{1FD62847-F301-4F3B-9573-A5BA0F392D8D}" destId="{D5ECAD3B-9F5E-4A47-827C-499CDD9B5D71}" srcOrd="8" destOrd="0" presId="urn:microsoft.com/office/officeart/2005/8/layout/default"/>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B17F87E9-D24B-497E-865B-591DD6CF331E}" type="doc">
      <dgm:prSet loTypeId="urn:microsoft.com/office/officeart/2005/8/layout/radial3" loCatId="cycle" qsTypeId="urn:microsoft.com/office/officeart/2005/8/quickstyle/simple1" qsCatId="simple" csTypeId="urn:microsoft.com/office/officeart/2005/8/colors/accent3_2" csCatId="accent3" phldr="1"/>
      <dgm:spPr/>
      <dgm:t>
        <a:bodyPr/>
        <a:lstStyle/>
        <a:p>
          <a:endParaRPr lang="en-US"/>
        </a:p>
      </dgm:t>
    </dgm:pt>
    <dgm:pt modelId="{C33D4744-D10B-4131-A01C-0D7FD29DA75F}">
      <dgm:prSet phldrT="[Text]" custT="1"/>
      <dgm:spPr>
        <a:effectLst>
          <a:outerShdw blurRad="50800" dist="38100" dir="5400000" algn="t" rotWithShape="0">
            <a:prstClr val="black">
              <a:alpha val="40000"/>
            </a:prstClr>
          </a:outerShdw>
        </a:effectLst>
      </dgm:spPr>
      <dgm:t>
        <a:bodyPr/>
        <a:lstStyle/>
        <a:p>
          <a:r>
            <a:rPr lang="en-US" sz="1100" b="1" noProof="0" dirty="0" smtClean="0">
              <a:solidFill>
                <a:schemeClr val="bg1"/>
              </a:solidFill>
            </a:rPr>
            <a:t>Labor Tax </a:t>
          </a:r>
          <a:r>
            <a:rPr lang="lv-LV" sz="1100" b="1" noProof="0" dirty="0" smtClean="0">
              <a:solidFill>
                <a:schemeClr val="bg1"/>
              </a:solidFill>
            </a:rPr>
            <a:t>R</a:t>
          </a:r>
          <a:r>
            <a:rPr lang="en-US" sz="1100" b="1" noProof="0" dirty="0" err="1" smtClean="0">
              <a:solidFill>
                <a:schemeClr val="bg1"/>
              </a:solidFill>
            </a:rPr>
            <a:t>eform</a:t>
          </a:r>
          <a:endParaRPr lang="en-US" sz="1100" b="1" dirty="0">
            <a:solidFill>
              <a:schemeClr val="bg1"/>
            </a:solidFill>
          </a:endParaRPr>
        </a:p>
      </dgm:t>
    </dgm:pt>
    <dgm:pt modelId="{A3AA3527-7A70-45F6-93E7-C3C2FE8DA88E}" type="parTrans" cxnId="{CDD5C5E4-BED9-428B-B55E-89A35B1D6361}">
      <dgm:prSet/>
      <dgm:spPr/>
      <dgm:t>
        <a:bodyPr/>
        <a:lstStyle/>
        <a:p>
          <a:endParaRPr lang="en-US"/>
        </a:p>
      </dgm:t>
    </dgm:pt>
    <dgm:pt modelId="{21C07A15-378C-4579-8E98-6FF3E453C049}" type="sibTrans" cxnId="{CDD5C5E4-BED9-428B-B55E-89A35B1D6361}">
      <dgm:prSet/>
      <dgm:spPr/>
      <dgm:t>
        <a:bodyPr/>
        <a:lstStyle/>
        <a:p>
          <a:endParaRPr lang="en-US"/>
        </a:p>
      </dgm:t>
    </dgm:pt>
    <dgm:pt modelId="{C69EE9D0-97DE-4A00-B24F-3187B7E2D4AB}">
      <dgm:prSet custT="1"/>
      <dgm:spPr>
        <a:effectLst>
          <a:outerShdw blurRad="50800" dist="38100" dir="2700000" algn="tl" rotWithShape="0">
            <a:prstClr val="black">
              <a:alpha val="40000"/>
            </a:prstClr>
          </a:outerShdw>
        </a:effectLst>
      </dgm:spPr>
      <dgm:t>
        <a:bodyPr/>
        <a:lstStyle/>
        <a:p>
          <a:r>
            <a:rPr lang="en-US" sz="1100" b="1" noProof="0" dirty="0" smtClean="0">
              <a:solidFill>
                <a:schemeClr val="bg1"/>
              </a:solidFill>
            </a:rPr>
            <a:t>Corporate Income Tax </a:t>
          </a:r>
          <a:r>
            <a:rPr lang="lv-LV" sz="1100" b="1" noProof="0" dirty="0" smtClean="0">
              <a:solidFill>
                <a:schemeClr val="bg1"/>
              </a:solidFill>
            </a:rPr>
            <a:t>R</a:t>
          </a:r>
          <a:r>
            <a:rPr lang="en-US" sz="1100" b="1" noProof="0" dirty="0" err="1" smtClean="0">
              <a:solidFill>
                <a:schemeClr val="bg1"/>
              </a:solidFill>
            </a:rPr>
            <a:t>eform</a:t>
          </a:r>
          <a:endParaRPr lang="lv-LV" sz="1100" b="1" dirty="0">
            <a:solidFill>
              <a:schemeClr val="bg1"/>
            </a:solidFill>
          </a:endParaRPr>
        </a:p>
      </dgm:t>
    </dgm:pt>
    <dgm:pt modelId="{25DC6A8C-CB5F-48CF-8247-A4210D91646D}" type="parTrans" cxnId="{FF03506D-DF36-443A-8C19-C13D35452F68}">
      <dgm:prSet/>
      <dgm:spPr/>
      <dgm:t>
        <a:bodyPr/>
        <a:lstStyle/>
        <a:p>
          <a:endParaRPr lang="en-US"/>
        </a:p>
      </dgm:t>
    </dgm:pt>
    <dgm:pt modelId="{2CE3048F-B6D5-4221-A4E2-0A16E8C8471E}" type="sibTrans" cxnId="{FF03506D-DF36-443A-8C19-C13D35452F68}">
      <dgm:prSet/>
      <dgm:spPr/>
      <dgm:t>
        <a:bodyPr/>
        <a:lstStyle/>
        <a:p>
          <a:endParaRPr lang="en-US"/>
        </a:p>
      </dgm:t>
    </dgm:pt>
    <dgm:pt modelId="{EA70BC38-B6B7-41D4-A46A-0E820ACB6830}">
      <dgm:prSet custT="1"/>
      <dgm:spPr>
        <a:effectLst>
          <a:outerShdw blurRad="50800" dist="38100" dir="2700000" algn="tl" rotWithShape="0">
            <a:prstClr val="black">
              <a:alpha val="40000"/>
            </a:prstClr>
          </a:outerShdw>
        </a:effectLst>
      </dgm:spPr>
      <dgm:t>
        <a:bodyPr/>
        <a:lstStyle/>
        <a:p>
          <a:r>
            <a:rPr lang="en-US" sz="1100" b="1" noProof="0" dirty="0" err="1" smtClean="0">
              <a:solidFill>
                <a:schemeClr val="bg1"/>
              </a:solidFill>
            </a:rPr>
            <a:t>Decre</a:t>
          </a:r>
          <a:r>
            <a:rPr lang="lv-LV" sz="1100" b="1" noProof="0" dirty="0" smtClean="0">
              <a:solidFill>
                <a:schemeClr val="bg1"/>
              </a:solidFill>
            </a:rPr>
            <a:t>a</a:t>
          </a:r>
          <a:r>
            <a:rPr lang="en-US" sz="1100" b="1" noProof="0" dirty="0" smtClean="0">
              <a:solidFill>
                <a:schemeClr val="bg1"/>
              </a:solidFill>
            </a:rPr>
            <a:t>sing Shadow Economy</a:t>
          </a:r>
          <a:endParaRPr lang="en-US" sz="1100" b="1" noProof="0" dirty="0">
            <a:solidFill>
              <a:schemeClr val="bg1"/>
            </a:solidFill>
          </a:endParaRPr>
        </a:p>
      </dgm:t>
    </dgm:pt>
    <dgm:pt modelId="{DAEF6D3A-165F-4A5F-9316-9FB1D0F247EE}" type="parTrans" cxnId="{295FB4F7-9837-43DC-95C6-F17C7C56F1C0}">
      <dgm:prSet/>
      <dgm:spPr/>
      <dgm:t>
        <a:bodyPr/>
        <a:lstStyle/>
        <a:p>
          <a:endParaRPr lang="en-US"/>
        </a:p>
      </dgm:t>
    </dgm:pt>
    <dgm:pt modelId="{2B0B5F3F-66DB-493C-BBB7-933D2C2B86F7}" type="sibTrans" cxnId="{295FB4F7-9837-43DC-95C6-F17C7C56F1C0}">
      <dgm:prSet/>
      <dgm:spPr/>
      <dgm:t>
        <a:bodyPr/>
        <a:lstStyle/>
        <a:p>
          <a:endParaRPr lang="en-US"/>
        </a:p>
      </dgm:t>
    </dgm:pt>
    <dgm:pt modelId="{13E4E76A-D3E7-4372-91A6-87833DF5BD35}">
      <dgm:prSet custT="1"/>
      <dgm:spPr>
        <a:effectLst>
          <a:outerShdw blurRad="50800" dist="38100" dir="2700000" algn="tl" rotWithShape="0">
            <a:prstClr val="black">
              <a:alpha val="40000"/>
            </a:prstClr>
          </a:outerShdw>
        </a:effectLst>
      </dgm:spPr>
      <dgm:t>
        <a:bodyPr/>
        <a:lstStyle/>
        <a:p>
          <a:r>
            <a:rPr lang="en-US" sz="1100" b="1" noProof="0" dirty="0" err="1" smtClean="0">
              <a:solidFill>
                <a:schemeClr val="bg1"/>
              </a:solidFill>
            </a:rPr>
            <a:t>Compensa</a:t>
          </a:r>
          <a:r>
            <a:rPr lang="lv-LV" sz="1100" b="1" noProof="0" dirty="0" smtClean="0">
              <a:solidFill>
                <a:schemeClr val="bg1"/>
              </a:solidFill>
            </a:rPr>
            <a:t>-</a:t>
          </a:r>
          <a:r>
            <a:rPr lang="en-US" sz="1100" b="1" noProof="0" dirty="0" smtClean="0">
              <a:solidFill>
                <a:schemeClr val="bg1"/>
              </a:solidFill>
            </a:rPr>
            <a:t>tory Measures</a:t>
          </a:r>
          <a:endParaRPr lang="en-US" sz="1100" b="1" noProof="0" dirty="0">
            <a:solidFill>
              <a:schemeClr val="bg1"/>
            </a:solidFill>
          </a:endParaRPr>
        </a:p>
      </dgm:t>
    </dgm:pt>
    <dgm:pt modelId="{B055B569-AD42-441D-88D2-08526308DD7E}" type="parTrans" cxnId="{6EE9D022-8FC5-44DC-A5D7-D016C28F78BC}">
      <dgm:prSet/>
      <dgm:spPr/>
      <dgm:t>
        <a:bodyPr/>
        <a:lstStyle/>
        <a:p>
          <a:endParaRPr lang="en-US"/>
        </a:p>
      </dgm:t>
    </dgm:pt>
    <dgm:pt modelId="{F5F3164E-F6DF-45FF-ADA0-C45BE1508F6F}" type="sibTrans" cxnId="{6EE9D022-8FC5-44DC-A5D7-D016C28F78BC}">
      <dgm:prSet/>
      <dgm:spPr/>
      <dgm:t>
        <a:bodyPr/>
        <a:lstStyle/>
        <a:p>
          <a:endParaRPr lang="en-US"/>
        </a:p>
      </dgm:t>
    </dgm:pt>
    <dgm:pt modelId="{E08214AC-BDAB-4957-93AB-703CCE4DDF48}">
      <dgm:prSet custT="1"/>
      <dgm:spPr>
        <a:effectLst>
          <a:outerShdw blurRad="50800" dist="38100" dir="2700000" algn="tl" rotWithShape="0">
            <a:prstClr val="black">
              <a:alpha val="40000"/>
            </a:prstClr>
          </a:outerShdw>
        </a:effectLst>
      </dgm:spPr>
      <dgm:t>
        <a:bodyPr/>
        <a:lstStyle/>
        <a:p>
          <a:r>
            <a:rPr lang="en-US" sz="1100" b="1" noProof="0" dirty="0" smtClean="0">
              <a:solidFill>
                <a:schemeClr val="tx1"/>
              </a:solidFill>
            </a:rPr>
            <a:t>Improving Tax </a:t>
          </a:r>
          <a:r>
            <a:rPr lang="en-US" sz="1100" b="1" noProof="0" dirty="0" err="1" smtClean="0">
              <a:solidFill>
                <a:schemeClr val="tx1"/>
              </a:solidFill>
            </a:rPr>
            <a:t>Administra</a:t>
          </a:r>
          <a:r>
            <a:rPr lang="lv-LV" sz="1100" b="1" noProof="0" dirty="0" smtClean="0">
              <a:solidFill>
                <a:schemeClr val="tx1"/>
              </a:solidFill>
            </a:rPr>
            <a:t>-</a:t>
          </a:r>
          <a:r>
            <a:rPr lang="en-US" sz="1100" b="1" noProof="0" dirty="0" err="1" smtClean="0">
              <a:solidFill>
                <a:schemeClr val="tx1"/>
              </a:solidFill>
            </a:rPr>
            <a:t>tion</a:t>
          </a:r>
          <a:endParaRPr lang="en-US" sz="1100" b="1" noProof="0" dirty="0">
            <a:solidFill>
              <a:schemeClr val="tx1"/>
            </a:solidFill>
          </a:endParaRPr>
        </a:p>
      </dgm:t>
    </dgm:pt>
    <dgm:pt modelId="{F23CDCED-13D0-46B6-86D0-27FB006BC881}" type="parTrans" cxnId="{E156653F-CB03-4C30-8D3F-B63A8917C16A}">
      <dgm:prSet/>
      <dgm:spPr/>
      <dgm:t>
        <a:bodyPr/>
        <a:lstStyle/>
        <a:p>
          <a:endParaRPr lang="en-US"/>
        </a:p>
      </dgm:t>
    </dgm:pt>
    <dgm:pt modelId="{44074B1F-6807-450B-B676-E76C3E410BE5}" type="sibTrans" cxnId="{E156653F-CB03-4C30-8D3F-B63A8917C16A}">
      <dgm:prSet/>
      <dgm:spPr/>
      <dgm:t>
        <a:bodyPr/>
        <a:lstStyle/>
        <a:p>
          <a:endParaRPr lang="en-US"/>
        </a:p>
      </dgm:t>
    </dgm:pt>
    <dgm:pt modelId="{A85EA12D-F0D1-4A83-BAD2-981E80F53BAF}">
      <dgm:prSet phldrT="[Text]" custT="1"/>
      <dgm:spPr/>
      <dgm:t>
        <a:bodyPr/>
        <a:lstStyle/>
        <a:p>
          <a:r>
            <a:rPr lang="lv-LV" sz="1300" b="1" dirty="0" err="1" smtClean="0">
              <a:solidFill>
                <a:srgbClr val="FF0000"/>
              </a:solidFill>
            </a:rPr>
            <a:t>Tax</a:t>
          </a:r>
          <a:r>
            <a:rPr lang="lv-LV" sz="1300" b="1" dirty="0" smtClean="0">
              <a:solidFill>
                <a:srgbClr val="FF0000"/>
              </a:solidFill>
            </a:rPr>
            <a:t> </a:t>
          </a:r>
        </a:p>
        <a:p>
          <a:r>
            <a:rPr lang="lv-LV" sz="1300" b="1" dirty="0" err="1" smtClean="0">
              <a:solidFill>
                <a:srgbClr val="FF0000"/>
              </a:solidFill>
            </a:rPr>
            <a:t>Reform</a:t>
          </a:r>
          <a:endParaRPr lang="en-US" sz="1300" b="1" dirty="0">
            <a:solidFill>
              <a:srgbClr val="FF0000"/>
            </a:solidFill>
          </a:endParaRPr>
        </a:p>
      </dgm:t>
    </dgm:pt>
    <dgm:pt modelId="{9B1F507B-9AB9-4FDC-A5E3-26850B9A3115}" type="parTrans" cxnId="{8512D0D8-DC78-42D8-8AC0-070DAC2036AC}">
      <dgm:prSet/>
      <dgm:spPr/>
      <dgm:t>
        <a:bodyPr/>
        <a:lstStyle/>
        <a:p>
          <a:endParaRPr lang="en-US"/>
        </a:p>
      </dgm:t>
    </dgm:pt>
    <dgm:pt modelId="{EC1833C2-54D6-47AD-B16C-412396218448}" type="sibTrans" cxnId="{8512D0D8-DC78-42D8-8AC0-070DAC2036AC}">
      <dgm:prSet/>
      <dgm:spPr/>
      <dgm:t>
        <a:bodyPr/>
        <a:lstStyle/>
        <a:p>
          <a:endParaRPr lang="en-US"/>
        </a:p>
      </dgm:t>
    </dgm:pt>
    <dgm:pt modelId="{0BC8863D-F583-4425-BD30-848966A669B4}" type="pres">
      <dgm:prSet presAssocID="{B17F87E9-D24B-497E-865B-591DD6CF331E}" presName="composite" presStyleCnt="0">
        <dgm:presLayoutVars>
          <dgm:chMax val="1"/>
          <dgm:dir/>
          <dgm:resizeHandles val="exact"/>
        </dgm:presLayoutVars>
      </dgm:prSet>
      <dgm:spPr/>
      <dgm:t>
        <a:bodyPr/>
        <a:lstStyle/>
        <a:p>
          <a:endParaRPr lang="en-US"/>
        </a:p>
      </dgm:t>
    </dgm:pt>
    <dgm:pt modelId="{E10B6AF9-BA81-43B8-A2B4-7D0173B74365}" type="pres">
      <dgm:prSet presAssocID="{B17F87E9-D24B-497E-865B-591DD6CF331E}" presName="radial" presStyleCnt="0">
        <dgm:presLayoutVars>
          <dgm:animLvl val="ctr"/>
        </dgm:presLayoutVars>
      </dgm:prSet>
      <dgm:spPr/>
      <dgm:t>
        <a:bodyPr/>
        <a:lstStyle/>
        <a:p>
          <a:endParaRPr lang="en-US"/>
        </a:p>
      </dgm:t>
    </dgm:pt>
    <dgm:pt modelId="{4DFA8924-DD9C-401D-BBF3-0D2A752557E2}" type="pres">
      <dgm:prSet presAssocID="{A85EA12D-F0D1-4A83-BAD2-981E80F53BAF}" presName="centerShape" presStyleLbl="vennNode1" presStyleIdx="0" presStyleCnt="6" custScaleX="94892" custScaleY="87606" custLinFactNeighborX="-1441" custLinFactNeighborY="-1990"/>
      <dgm:spPr/>
      <dgm:t>
        <a:bodyPr/>
        <a:lstStyle/>
        <a:p>
          <a:endParaRPr lang="en-US"/>
        </a:p>
      </dgm:t>
    </dgm:pt>
    <dgm:pt modelId="{C3781C73-9B53-4322-B640-91EDCF4E1448}" type="pres">
      <dgm:prSet presAssocID="{C33D4744-D10B-4131-A01C-0D7FD29DA75F}" presName="node" presStyleLbl="vennNode1" presStyleIdx="1" presStyleCnt="6" custScaleX="150726" custScaleY="142168" custRadScaleRad="99899" custRadScaleInc="-2633">
        <dgm:presLayoutVars>
          <dgm:bulletEnabled val="1"/>
        </dgm:presLayoutVars>
      </dgm:prSet>
      <dgm:spPr/>
      <dgm:t>
        <a:bodyPr/>
        <a:lstStyle/>
        <a:p>
          <a:endParaRPr lang="en-US"/>
        </a:p>
      </dgm:t>
    </dgm:pt>
    <dgm:pt modelId="{2A7257FB-78A2-44C6-9696-82DF74D92573}" type="pres">
      <dgm:prSet presAssocID="{C69EE9D0-97DE-4A00-B24F-3187B7E2D4AB}" presName="node" presStyleLbl="vennNode1" presStyleIdx="2" presStyleCnt="6" custScaleX="145351" custScaleY="138872" custRadScaleRad="93984" custRadScaleInc="336">
        <dgm:presLayoutVars>
          <dgm:bulletEnabled val="1"/>
        </dgm:presLayoutVars>
      </dgm:prSet>
      <dgm:spPr/>
      <dgm:t>
        <a:bodyPr/>
        <a:lstStyle/>
        <a:p>
          <a:endParaRPr lang="en-US"/>
        </a:p>
      </dgm:t>
    </dgm:pt>
    <dgm:pt modelId="{C59171C6-1F36-4CFE-BEE9-0A91AC30AB52}" type="pres">
      <dgm:prSet presAssocID="{EA70BC38-B6B7-41D4-A46A-0E820ACB6830}" presName="node" presStyleLbl="vennNode1" presStyleIdx="3" presStyleCnt="6" custScaleX="148484" custScaleY="148097" custRadScaleRad="96492" custRadScaleInc="102654">
        <dgm:presLayoutVars>
          <dgm:bulletEnabled val="1"/>
        </dgm:presLayoutVars>
      </dgm:prSet>
      <dgm:spPr/>
      <dgm:t>
        <a:bodyPr/>
        <a:lstStyle/>
        <a:p>
          <a:endParaRPr lang="en-US"/>
        </a:p>
      </dgm:t>
    </dgm:pt>
    <dgm:pt modelId="{A431D8CF-8C55-4CD5-ADF0-57264B25744C}" type="pres">
      <dgm:prSet presAssocID="{13E4E76A-D3E7-4372-91A6-87833DF5BD35}" presName="node" presStyleLbl="vennNode1" presStyleIdx="4" presStyleCnt="6" custScaleX="146645" custScaleY="143368" custRadScaleRad="93091" custRadScaleInc="-101636">
        <dgm:presLayoutVars>
          <dgm:bulletEnabled val="1"/>
        </dgm:presLayoutVars>
      </dgm:prSet>
      <dgm:spPr/>
      <dgm:t>
        <a:bodyPr/>
        <a:lstStyle/>
        <a:p>
          <a:endParaRPr lang="en-US"/>
        </a:p>
      </dgm:t>
    </dgm:pt>
    <dgm:pt modelId="{C7E9D53C-3B03-4EE1-8412-818021FD1F71}" type="pres">
      <dgm:prSet presAssocID="{E08214AC-BDAB-4957-93AB-703CCE4DDF48}" presName="node" presStyleLbl="vennNode1" presStyleIdx="5" presStyleCnt="6" custScaleX="147902" custScaleY="146025" custRadScaleRad="105892" custRadScaleInc="-530">
        <dgm:presLayoutVars>
          <dgm:bulletEnabled val="1"/>
        </dgm:presLayoutVars>
      </dgm:prSet>
      <dgm:spPr/>
      <dgm:t>
        <a:bodyPr/>
        <a:lstStyle/>
        <a:p>
          <a:endParaRPr lang="en-US"/>
        </a:p>
      </dgm:t>
    </dgm:pt>
  </dgm:ptLst>
  <dgm:cxnLst>
    <dgm:cxn modelId="{649A856A-1F29-484D-9721-54E1613A9024}" type="presOf" srcId="{C33D4744-D10B-4131-A01C-0D7FD29DA75F}" destId="{C3781C73-9B53-4322-B640-91EDCF4E1448}" srcOrd="0" destOrd="0" presId="urn:microsoft.com/office/officeart/2005/8/layout/radial3"/>
    <dgm:cxn modelId="{E01AFDD9-1553-4182-A229-19DE8F313638}" type="presOf" srcId="{13E4E76A-D3E7-4372-91A6-87833DF5BD35}" destId="{A431D8CF-8C55-4CD5-ADF0-57264B25744C}" srcOrd="0" destOrd="0" presId="urn:microsoft.com/office/officeart/2005/8/layout/radial3"/>
    <dgm:cxn modelId="{8512D0D8-DC78-42D8-8AC0-070DAC2036AC}" srcId="{B17F87E9-D24B-497E-865B-591DD6CF331E}" destId="{A85EA12D-F0D1-4A83-BAD2-981E80F53BAF}" srcOrd="0" destOrd="0" parTransId="{9B1F507B-9AB9-4FDC-A5E3-26850B9A3115}" sibTransId="{EC1833C2-54D6-47AD-B16C-412396218448}"/>
    <dgm:cxn modelId="{6EE9D022-8FC5-44DC-A5D7-D016C28F78BC}" srcId="{A85EA12D-F0D1-4A83-BAD2-981E80F53BAF}" destId="{13E4E76A-D3E7-4372-91A6-87833DF5BD35}" srcOrd="3" destOrd="0" parTransId="{B055B569-AD42-441D-88D2-08526308DD7E}" sibTransId="{F5F3164E-F6DF-45FF-ADA0-C45BE1508F6F}"/>
    <dgm:cxn modelId="{AD0D42BC-994E-4CA9-9FBC-92FA4EDCF43A}" type="presOf" srcId="{EA70BC38-B6B7-41D4-A46A-0E820ACB6830}" destId="{C59171C6-1F36-4CFE-BEE9-0A91AC30AB52}" srcOrd="0" destOrd="0" presId="urn:microsoft.com/office/officeart/2005/8/layout/radial3"/>
    <dgm:cxn modelId="{295FB4F7-9837-43DC-95C6-F17C7C56F1C0}" srcId="{A85EA12D-F0D1-4A83-BAD2-981E80F53BAF}" destId="{EA70BC38-B6B7-41D4-A46A-0E820ACB6830}" srcOrd="2" destOrd="0" parTransId="{DAEF6D3A-165F-4A5F-9316-9FB1D0F247EE}" sibTransId="{2B0B5F3F-66DB-493C-BBB7-933D2C2B86F7}"/>
    <dgm:cxn modelId="{FF03506D-DF36-443A-8C19-C13D35452F68}" srcId="{A85EA12D-F0D1-4A83-BAD2-981E80F53BAF}" destId="{C69EE9D0-97DE-4A00-B24F-3187B7E2D4AB}" srcOrd="1" destOrd="0" parTransId="{25DC6A8C-CB5F-48CF-8247-A4210D91646D}" sibTransId="{2CE3048F-B6D5-4221-A4E2-0A16E8C8471E}"/>
    <dgm:cxn modelId="{D2B9C574-36D9-4D68-B142-84484EBA3D51}" type="presOf" srcId="{A85EA12D-F0D1-4A83-BAD2-981E80F53BAF}" destId="{4DFA8924-DD9C-401D-BBF3-0D2A752557E2}" srcOrd="0" destOrd="0" presId="urn:microsoft.com/office/officeart/2005/8/layout/radial3"/>
    <dgm:cxn modelId="{0300E04C-A860-4F04-8660-29BB926746FE}" type="presOf" srcId="{E08214AC-BDAB-4957-93AB-703CCE4DDF48}" destId="{C7E9D53C-3B03-4EE1-8412-818021FD1F71}" srcOrd="0" destOrd="0" presId="urn:microsoft.com/office/officeart/2005/8/layout/radial3"/>
    <dgm:cxn modelId="{06674747-4B1D-46A7-A490-8DE307C593C4}" type="presOf" srcId="{C69EE9D0-97DE-4A00-B24F-3187B7E2D4AB}" destId="{2A7257FB-78A2-44C6-9696-82DF74D92573}" srcOrd="0" destOrd="0" presId="urn:microsoft.com/office/officeart/2005/8/layout/radial3"/>
    <dgm:cxn modelId="{CDD5C5E4-BED9-428B-B55E-89A35B1D6361}" srcId="{A85EA12D-F0D1-4A83-BAD2-981E80F53BAF}" destId="{C33D4744-D10B-4131-A01C-0D7FD29DA75F}" srcOrd="0" destOrd="0" parTransId="{A3AA3527-7A70-45F6-93E7-C3C2FE8DA88E}" sibTransId="{21C07A15-378C-4579-8E98-6FF3E453C049}"/>
    <dgm:cxn modelId="{E156653F-CB03-4C30-8D3F-B63A8917C16A}" srcId="{A85EA12D-F0D1-4A83-BAD2-981E80F53BAF}" destId="{E08214AC-BDAB-4957-93AB-703CCE4DDF48}" srcOrd="4" destOrd="0" parTransId="{F23CDCED-13D0-46B6-86D0-27FB006BC881}" sibTransId="{44074B1F-6807-450B-B676-E76C3E410BE5}"/>
    <dgm:cxn modelId="{10C2C150-B4AE-48EF-9D9B-3C2F375B9FE3}" type="presOf" srcId="{B17F87E9-D24B-497E-865B-591DD6CF331E}" destId="{0BC8863D-F583-4425-BD30-848966A669B4}" srcOrd="0" destOrd="0" presId="urn:microsoft.com/office/officeart/2005/8/layout/radial3"/>
    <dgm:cxn modelId="{4878E9C9-71FE-4F1E-B5C5-256A09D1E4F0}" type="presParOf" srcId="{0BC8863D-F583-4425-BD30-848966A669B4}" destId="{E10B6AF9-BA81-43B8-A2B4-7D0173B74365}" srcOrd="0" destOrd="0" presId="urn:microsoft.com/office/officeart/2005/8/layout/radial3"/>
    <dgm:cxn modelId="{E67A5087-68A8-4598-9F30-FEF0B06499C4}" type="presParOf" srcId="{E10B6AF9-BA81-43B8-A2B4-7D0173B74365}" destId="{4DFA8924-DD9C-401D-BBF3-0D2A752557E2}" srcOrd="0" destOrd="0" presId="urn:microsoft.com/office/officeart/2005/8/layout/radial3"/>
    <dgm:cxn modelId="{3493B1E7-4F01-412C-826F-461DCD62E072}" type="presParOf" srcId="{E10B6AF9-BA81-43B8-A2B4-7D0173B74365}" destId="{C3781C73-9B53-4322-B640-91EDCF4E1448}" srcOrd="1" destOrd="0" presId="urn:microsoft.com/office/officeart/2005/8/layout/radial3"/>
    <dgm:cxn modelId="{422C71B6-F78A-477C-93D0-37F3311AE557}" type="presParOf" srcId="{E10B6AF9-BA81-43B8-A2B4-7D0173B74365}" destId="{2A7257FB-78A2-44C6-9696-82DF74D92573}" srcOrd="2" destOrd="0" presId="urn:microsoft.com/office/officeart/2005/8/layout/radial3"/>
    <dgm:cxn modelId="{E42DD8D2-55EB-4998-AAF0-00CC846818CE}" type="presParOf" srcId="{E10B6AF9-BA81-43B8-A2B4-7D0173B74365}" destId="{C59171C6-1F36-4CFE-BEE9-0A91AC30AB52}" srcOrd="3" destOrd="0" presId="urn:microsoft.com/office/officeart/2005/8/layout/radial3"/>
    <dgm:cxn modelId="{A7CBFC9F-387B-46EB-9B6D-7B12A998DBED}" type="presParOf" srcId="{E10B6AF9-BA81-43B8-A2B4-7D0173B74365}" destId="{A431D8CF-8C55-4CD5-ADF0-57264B25744C}" srcOrd="4" destOrd="0" presId="urn:microsoft.com/office/officeart/2005/8/layout/radial3"/>
    <dgm:cxn modelId="{C51DBD2F-1B5A-4529-AFBD-732A17EBCE47}" type="presParOf" srcId="{E10B6AF9-BA81-43B8-A2B4-7D0173B74365}" destId="{C7E9D53C-3B03-4EE1-8412-818021FD1F71}" srcOrd="5" destOrd="0" presId="urn:microsoft.com/office/officeart/2005/8/layout/radial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17F87E9-D24B-497E-865B-591DD6CF331E}" type="doc">
      <dgm:prSet loTypeId="urn:microsoft.com/office/officeart/2005/8/layout/radial3" loCatId="cycle" qsTypeId="urn:microsoft.com/office/officeart/2005/8/quickstyle/simple1" qsCatId="simple" csTypeId="urn:microsoft.com/office/officeart/2005/8/colors/accent3_2" csCatId="accent3" phldr="1"/>
      <dgm:spPr/>
      <dgm:t>
        <a:bodyPr/>
        <a:lstStyle/>
        <a:p>
          <a:endParaRPr lang="en-US"/>
        </a:p>
      </dgm:t>
    </dgm:pt>
    <dgm:pt modelId="{C33D4744-D10B-4131-A01C-0D7FD29DA75F}">
      <dgm:prSet phldrT="[Text]" custT="1"/>
      <dgm:spPr>
        <a:effectLst>
          <a:outerShdw blurRad="50800" dist="38100" dir="5400000" algn="t" rotWithShape="0">
            <a:prstClr val="black">
              <a:alpha val="40000"/>
            </a:prstClr>
          </a:outerShdw>
        </a:effectLst>
      </dgm:spPr>
      <dgm:t>
        <a:bodyPr/>
        <a:lstStyle/>
        <a:p>
          <a:r>
            <a:rPr lang="en-US" sz="1600" b="1" noProof="0" dirty="0" smtClean="0"/>
            <a:t>Labor Tax</a:t>
          </a:r>
          <a:r>
            <a:rPr lang="lv-LV" sz="1600" b="1" noProof="0" dirty="0" smtClean="0"/>
            <a:t> R</a:t>
          </a:r>
          <a:r>
            <a:rPr lang="en-US" sz="1600" b="1" noProof="0" dirty="0" err="1" smtClean="0"/>
            <a:t>eform</a:t>
          </a:r>
          <a:r>
            <a:rPr lang="en-US" sz="1600" b="1" noProof="0" dirty="0" smtClean="0"/>
            <a:t> </a:t>
          </a:r>
          <a:endParaRPr lang="lv-LV" sz="1600" b="1" noProof="0" dirty="0" smtClean="0"/>
        </a:p>
        <a:p>
          <a:r>
            <a:rPr lang="lv-LV" sz="1400" b="0" noProof="0" dirty="0" smtClean="0"/>
            <a:t>(PIT, SSC, </a:t>
          </a:r>
          <a:r>
            <a:rPr lang="lv-LV" sz="1400" b="0" noProof="0" dirty="0" err="1" smtClean="0"/>
            <a:t>solidarity</a:t>
          </a:r>
          <a:r>
            <a:rPr lang="lv-LV" sz="1400" b="0" noProof="0" dirty="0" smtClean="0"/>
            <a:t> </a:t>
          </a:r>
          <a:r>
            <a:rPr lang="lv-LV" sz="1400" b="0" noProof="0" dirty="0" err="1" smtClean="0"/>
            <a:t>tax</a:t>
          </a:r>
          <a:r>
            <a:rPr lang="lv-LV" sz="1400" b="0" noProof="0" dirty="0" smtClean="0"/>
            <a:t>)</a:t>
          </a:r>
          <a:endParaRPr lang="en-US" sz="1400" b="1" dirty="0"/>
        </a:p>
      </dgm:t>
    </dgm:pt>
    <dgm:pt modelId="{A3AA3527-7A70-45F6-93E7-C3C2FE8DA88E}" type="parTrans" cxnId="{CDD5C5E4-BED9-428B-B55E-89A35B1D6361}">
      <dgm:prSet/>
      <dgm:spPr/>
      <dgm:t>
        <a:bodyPr/>
        <a:lstStyle/>
        <a:p>
          <a:endParaRPr lang="en-US"/>
        </a:p>
      </dgm:t>
    </dgm:pt>
    <dgm:pt modelId="{21C07A15-378C-4579-8E98-6FF3E453C049}" type="sibTrans" cxnId="{CDD5C5E4-BED9-428B-B55E-89A35B1D6361}">
      <dgm:prSet/>
      <dgm:spPr/>
      <dgm:t>
        <a:bodyPr/>
        <a:lstStyle/>
        <a:p>
          <a:endParaRPr lang="en-US"/>
        </a:p>
      </dgm:t>
    </dgm:pt>
    <dgm:pt modelId="{C69EE9D0-97DE-4A00-B24F-3187B7E2D4AB}">
      <dgm:prSet custT="1"/>
      <dgm:spPr>
        <a:effectLst>
          <a:outerShdw blurRad="50800" dist="38100" dir="2700000" algn="tl" rotWithShape="0">
            <a:prstClr val="black">
              <a:alpha val="40000"/>
            </a:prstClr>
          </a:outerShdw>
        </a:effectLst>
      </dgm:spPr>
      <dgm:t>
        <a:bodyPr/>
        <a:lstStyle/>
        <a:p>
          <a:r>
            <a:rPr lang="en-US" sz="1600" b="1" noProof="0" dirty="0" smtClean="0"/>
            <a:t>Corporate Income Tax </a:t>
          </a:r>
          <a:r>
            <a:rPr lang="lv-LV" sz="1600" b="1" noProof="0" dirty="0" smtClean="0"/>
            <a:t>R</a:t>
          </a:r>
          <a:r>
            <a:rPr lang="en-US" sz="1600" b="1" noProof="0" dirty="0" err="1" smtClean="0"/>
            <a:t>eform</a:t>
          </a:r>
          <a:endParaRPr lang="lv-LV" sz="1600" b="1" dirty="0"/>
        </a:p>
      </dgm:t>
    </dgm:pt>
    <dgm:pt modelId="{25DC6A8C-CB5F-48CF-8247-A4210D91646D}" type="parTrans" cxnId="{FF03506D-DF36-443A-8C19-C13D35452F68}">
      <dgm:prSet/>
      <dgm:spPr/>
      <dgm:t>
        <a:bodyPr/>
        <a:lstStyle/>
        <a:p>
          <a:endParaRPr lang="en-US"/>
        </a:p>
      </dgm:t>
    </dgm:pt>
    <dgm:pt modelId="{2CE3048F-B6D5-4221-A4E2-0A16E8C8471E}" type="sibTrans" cxnId="{FF03506D-DF36-443A-8C19-C13D35452F68}">
      <dgm:prSet/>
      <dgm:spPr/>
      <dgm:t>
        <a:bodyPr/>
        <a:lstStyle/>
        <a:p>
          <a:endParaRPr lang="en-US"/>
        </a:p>
      </dgm:t>
    </dgm:pt>
    <dgm:pt modelId="{EA70BC38-B6B7-41D4-A46A-0E820ACB6830}">
      <dgm:prSet custT="1"/>
      <dgm:spPr>
        <a:effectLst>
          <a:outerShdw blurRad="50800" dist="38100" dir="2700000" algn="tl" rotWithShape="0">
            <a:prstClr val="black">
              <a:alpha val="40000"/>
            </a:prstClr>
          </a:outerShdw>
        </a:effectLst>
      </dgm:spPr>
      <dgm:t>
        <a:bodyPr/>
        <a:lstStyle/>
        <a:p>
          <a:r>
            <a:rPr lang="en-US" sz="1600" b="1" noProof="0" dirty="0" err="1" smtClean="0"/>
            <a:t>Decre</a:t>
          </a:r>
          <a:r>
            <a:rPr lang="lv-LV" sz="1600" b="1" noProof="0" dirty="0" smtClean="0"/>
            <a:t>a</a:t>
          </a:r>
          <a:r>
            <a:rPr lang="en-US" sz="1600" b="1" noProof="0" dirty="0" smtClean="0"/>
            <a:t>sing Shadow Economy</a:t>
          </a:r>
          <a:endParaRPr lang="en-US" sz="1600" b="1" noProof="0" dirty="0"/>
        </a:p>
      </dgm:t>
    </dgm:pt>
    <dgm:pt modelId="{DAEF6D3A-165F-4A5F-9316-9FB1D0F247EE}" type="parTrans" cxnId="{295FB4F7-9837-43DC-95C6-F17C7C56F1C0}">
      <dgm:prSet/>
      <dgm:spPr/>
      <dgm:t>
        <a:bodyPr/>
        <a:lstStyle/>
        <a:p>
          <a:endParaRPr lang="en-US"/>
        </a:p>
      </dgm:t>
    </dgm:pt>
    <dgm:pt modelId="{2B0B5F3F-66DB-493C-BBB7-933D2C2B86F7}" type="sibTrans" cxnId="{295FB4F7-9837-43DC-95C6-F17C7C56F1C0}">
      <dgm:prSet/>
      <dgm:spPr/>
      <dgm:t>
        <a:bodyPr/>
        <a:lstStyle/>
        <a:p>
          <a:endParaRPr lang="en-US"/>
        </a:p>
      </dgm:t>
    </dgm:pt>
    <dgm:pt modelId="{13E4E76A-D3E7-4372-91A6-87833DF5BD35}">
      <dgm:prSet custT="1"/>
      <dgm:spPr>
        <a:effectLst>
          <a:outerShdw blurRad="50800" dist="38100" dir="2700000" algn="tl" rotWithShape="0">
            <a:prstClr val="black">
              <a:alpha val="40000"/>
            </a:prstClr>
          </a:outerShdw>
        </a:effectLst>
      </dgm:spPr>
      <dgm:t>
        <a:bodyPr/>
        <a:lstStyle/>
        <a:p>
          <a:r>
            <a:rPr lang="en-US" sz="1600" b="1" noProof="0" dirty="0" smtClean="0"/>
            <a:t>Compensatory Measures</a:t>
          </a:r>
          <a:endParaRPr lang="en-US" sz="1600" b="1" noProof="0" dirty="0"/>
        </a:p>
      </dgm:t>
    </dgm:pt>
    <dgm:pt modelId="{B055B569-AD42-441D-88D2-08526308DD7E}" type="parTrans" cxnId="{6EE9D022-8FC5-44DC-A5D7-D016C28F78BC}">
      <dgm:prSet/>
      <dgm:spPr/>
      <dgm:t>
        <a:bodyPr/>
        <a:lstStyle/>
        <a:p>
          <a:endParaRPr lang="en-US"/>
        </a:p>
      </dgm:t>
    </dgm:pt>
    <dgm:pt modelId="{F5F3164E-F6DF-45FF-ADA0-C45BE1508F6F}" type="sibTrans" cxnId="{6EE9D022-8FC5-44DC-A5D7-D016C28F78BC}">
      <dgm:prSet/>
      <dgm:spPr/>
      <dgm:t>
        <a:bodyPr/>
        <a:lstStyle/>
        <a:p>
          <a:endParaRPr lang="en-US"/>
        </a:p>
      </dgm:t>
    </dgm:pt>
    <dgm:pt modelId="{E08214AC-BDAB-4957-93AB-703CCE4DDF48}">
      <dgm:prSet custT="1"/>
      <dgm:spPr>
        <a:effectLst>
          <a:outerShdw blurRad="50800" dist="38100" dir="2700000" algn="tl" rotWithShape="0">
            <a:prstClr val="black">
              <a:alpha val="40000"/>
            </a:prstClr>
          </a:outerShdw>
        </a:effectLst>
      </dgm:spPr>
      <dgm:t>
        <a:bodyPr/>
        <a:lstStyle/>
        <a:p>
          <a:r>
            <a:rPr lang="en-US" sz="1600" b="1" noProof="0" dirty="0" smtClean="0"/>
            <a:t>Improving Tax Administration</a:t>
          </a:r>
          <a:endParaRPr lang="en-US" sz="1600" b="1" noProof="0" dirty="0"/>
        </a:p>
      </dgm:t>
    </dgm:pt>
    <dgm:pt modelId="{F23CDCED-13D0-46B6-86D0-27FB006BC881}" type="parTrans" cxnId="{E156653F-CB03-4C30-8D3F-B63A8917C16A}">
      <dgm:prSet/>
      <dgm:spPr/>
      <dgm:t>
        <a:bodyPr/>
        <a:lstStyle/>
        <a:p>
          <a:endParaRPr lang="en-US"/>
        </a:p>
      </dgm:t>
    </dgm:pt>
    <dgm:pt modelId="{44074B1F-6807-450B-B676-E76C3E410BE5}" type="sibTrans" cxnId="{E156653F-CB03-4C30-8D3F-B63A8917C16A}">
      <dgm:prSet/>
      <dgm:spPr/>
      <dgm:t>
        <a:bodyPr/>
        <a:lstStyle/>
        <a:p>
          <a:endParaRPr lang="en-US"/>
        </a:p>
      </dgm:t>
    </dgm:pt>
    <dgm:pt modelId="{A85EA12D-F0D1-4A83-BAD2-981E80F53BAF}">
      <dgm:prSet phldrT="[Text]" custT="1"/>
      <dgm:spPr/>
      <dgm:t>
        <a:bodyPr/>
        <a:lstStyle/>
        <a:p>
          <a:r>
            <a:rPr lang="lv-LV" sz="4400" dirty="0" err="1" smtClean="0">
              <a:solidFill>
                <a:srgbClr val="FF0000"/>
              </a:solidFill>
            </a:rPr>
            <a:t>Tax</a:t>
          </a:r>
          <a:r>
            <a:rPr lang="lv-LV" sz="4400" dirty="0" smtClean="0">
              <a:solidFill>
                <a:srgbClr val="FF0000"/>
              </a:solidFill>
            </a:rPr>
            <a:t> </a:t>
          </a:r>
          <a:r>
            <a:rPr lang="lv-LV" sz="4400" dirty="0" err="1" smtClean="0">
              <a:solidFill>
                <a:srgbClr val="FF0000"/>
              </a:solidFill>
            </a:rPr>
            <a:t>Reform</a:t>
          </a:r>
          <a:endParaRPr lang="en-US" sz="4400" dirty="0">
            <a:solidFill>
              <a:srgbClr val="FF0000"/>
            </a:solidFill>
          </a:endParaRPr>
        </a:p>
      </dgm:t>
    </dgm:pt>
    <dgm:pt modelId="{9B1F507B-9AB9-4FDC-A5E3-26850B9A3115}" type="parTrans" cxnId="{8512D0D8-DC78-42D8-8AC0-070DAC2036AC}">
      <dgm:prSet/>
      <dgm:spPr/>
      <dgm:t>
        <a:bodyPr/>
        <a:lstStyle/>
        <a:p>
          <a:endParaRPr lang="en-US"/>
        </a:p>
      </dgm:t>
    </dgm:pt>
    <dgm:pt modelId="{EC1833C2-54D6-47AD-B16C-412396218448}" type="sibTrans" cxnId="{8512D0D8-DC78-42D8-8AC0-070DAC2036AC}">
      <dgm:prSet/>
      <dgm:spPr/>
      <dgm:t>
        <a:bodyPr/>
        <a:lstStyle/>
        <a:p>
          <a:endParaRPr lang="en-US"/>
        </a:p>
      </dgm:t>
    </dgm:pt>
    <dgm:pt modelId="{0BC8863D-F583-4425-BD30-848966A669B4}" type="pres">
      <dgm:prSet presAssocID="{B17F87E9-D24B-497E-865B-591DD6CF331E}" presName="composite" presStyleCnt="0">
        <dgm:presLayoutVars>
          <dgm:chMax val="1"/>
          <dgm:dir/>
          <dgm:resizeHandles val="exact"/>
        </dgm:presLayoutVars>
      </dgm:prSet>
      <dgm:spPr/>
      <dgm:t>
        <a:bodyPr/>
        <a:lstStyle/>
        <a:p>
          <a:endParaRPr lang="en-US"/>
        </a:p>
      </dgm:t>
    </dgm:pt>
    <dgm:pt modelId="{E10B6AF9-BA81-43B8-A2B4-7D0173B74365}" type="pres">
      <dgm:prSet presAssocID="{B17F87E9-D24B-497E-865B-591DD6CF331E}" presName="radial" presStyleCnt="0">
        <dgm:presLayoutVars>
          <dgm:animLvl val="ctr"/>
        </dgm:presLayoutVars>
      </dgm:prSet>
      <dgm:spPr/>
      <dgm:t>
        <a:bodyPr/>
        <a:lstStyle/>
        <a:p>
          <a:endParaRPr lang="en-US"/>
        </a:p>
      </dgm:t>
    </dgm:pt>
    <dgm:pt modelId="{4DFA8924-DD9C-401D-BBF3-0D2A752557E2}" type="pres">
      <dgm:prSet presAssocID="{A85EA12D-F0D1-4A83-BAD2-981E80F53BAF}" presName="centerShape" presStyleLbl="vennNode1" presStyleIdx="0" presStyleCnt="6" custScaleX="94892" custScaleY="87606" custLinFactNeighborX="-1441" custLinFactNeighborY="-1990"/>
      <dgm:spPr/>
      <dgm:t>
        <a:bodyPr/>
        <a:lstStyle/>
        <a:p>
          <a:endParaRPr lang="en-US"/>
        </a:p>
      </dgm:t>
    </dgm:pt>
    <dgm:pt modelId="{C3781C73-9B53-4322-B640-91EDCF4E1448}" type="pres">
      <dgm:prSet presAssocID="{C33D4744-D10B-4131-A01C-0D7FD29DA75F}" presName="node" presStyleLbl="vennNode1" presStyleIdx="1" presStyleCnt="6" custScaleX="150726" custScaleY="142168" custRadScaleRad="101466" custRadScaleInc="-1708">
        <dgm:presLayoutVars>
          <dgm:bulletEnabled val="1"/>
        </dgm:presLayoutVars>
      </dgm:prSet>
      <dgm:spPr/>
      <dgm:t>
        <a:bodyPr/>
        <a:lstStyle/>
        <a:p>
          <a:endParaRPr lang="en-US"/>
        </a:p>
      </dgm:t>
    </dgm:pt>
    <dgm:pt modelId="{2A7257FB-78A2-44C6-9696-82DF74D92573}" type="pres">
      <dgm:prSet presAssocID="{C69EE9D0-97DE-4A00-B24F-3187B7E2D4AB}" presName="node" presStyleLbl="vennNode1" presStyleIdx="2" presStyleCnt="6" custScaleX="145351" custScaleY="138872" custRadScaleRad="93984" custRadScaleInc="336">
        <dgm:presLayoutVars>
          <dgm:bulletEnabled val="1"/>
        </dgm:presLayoutVars>
      </dgm:prSet>
      <dgm:spPr/>
      <dgm:t>
        <a:bodyPr/>
        <a:lstStyle/>
        <a:p>
          <a:endParaRPr lang="en-US"/>
        </a:p>
      </dgm:t>
    </dgm:pt>
    <dgm:pt modelId="{C59171C6-1F36-4CFE-BEE9-0A91AC30AB52}" type="pres">
      <dgm:prSet presAssocID="{EA70BC38-B6B7-41D4-A46A-0E820ACB6830}" presName="node" presStyleLbl="vennNode1" presStyleIdx="3" presStyleCnt="6" custScaleX="148484" custScaleY="148097" custRadScaleRad="96492" custRadScaleInc="102654">
        <dgm:presLayoutVars>
          <dgm:bulletEnabled val="1"/>
        </dgm:presLayoutVars>
      </dgm:prSet>
      <dgm:spPr/>
      <dgm:t>
        <a:bodyPr/>
        <a:lstStyle/>
        <a:p>
          <a:endParaRPr lang="en-US"/>
        </a:p>
      </dgm:t>
    </dgm:pt>
    <dgm:pt modelId="{A431D8CF-8C55-4CD5-ADF0-57264B25744C}" type="pres">
      <dgm:prSet presAssocID="{13E4E76A-D3E7-4372-91A6-87833DF5BD35}" presName="node" presStyleLbl="vennNode1" presStyleIdx="4" presStyleCnt="6" custScaleX="146645" custScaleY="143368" custRadScaleRad="93091" custRadScaleInc="-101636">
        <dgm:presLayoutVars>
          <dgm:bulletEnabled val="1"/>
        </dgm:presLayoutVars>
      </dgm:prSet>
      <dgm:spPr/>
      <dgm:t>
        <a:bodyPr/>
        <a:lstStyle/>
        <a:p>
          <a:endParaRPr lang="en-US"/>
        </a:p>
      </dgm:t>
    </dgm:pt>
    <dgm:pt modelId="{C7E9D53C-3B03-4EE1-8412-818021FD1F71}" type="pres">
      <dgm:prSet presAssocID="{E08214AC-BDAB-4957-93AB-703CCE4DDF48}" presName="node" presStyleLbl="vennNode1" presStyleIdx="5" presStyleCnt="6" custScaleX="154846" custScaleY="150176" custRadScaleRad="105892" custRadScaleInc="-530">
        <dgm:presLayoutVars>
          <dgm:bulletEnabled val="1"/>
        </dgm:presLayoutVars>
      </dgm:prSet>
      <dgm:spPr/>
      <dgm:t>
        <a:bodyPr/>
        <a:lstStyle/>
        <a:p>
          <a:endParaRPr lang="en-US"/>
        </a:p>
      </dgm:t>
    </dgm:pt>
  </dgm:ptLst>
  <dgm:cxnLst>
    <dgm:cxn modelId="{649A856A-1F29-484D-9721-54E1613A9024}" type="presOf" srcId="{C33D4744-D10B-4131-A01C-0D7FD29DA75F}" destId="{C3781C73-9B53-4322-B640-91EDCF4E1448}" srcOrd="0" destOrd="0" presId="urn:microsoft.com/office/officeart/2005/8/layout/radial3"/>
    <dgm:cxn modelId="{E01AFDD9-1553-4182-A229-19DE8F313638}" type="presOf" srcId="{13E4E76A-D3E7-4372-91A6-87833DF5BD35}" destId="{A431D8CF-8C55-4CD5-ADF0-57264B25744C}" srcOrd="0" destOrd="0" presId="urn:microsoft.com/office/officeart/2005/8/layout/radial3"/>
    <dgm:cxn modelId="{8512D0D8-DC78-42D8-8AC0-070DAC2036AC}" srcId="{B17F87E9-D24B-497E-865B-591DD6CF331E}" destId="{A85EA12D-F0D1-4A83-BAD2-981E80F53BAF}" srcOrd="0" destOrd="0" parTransId="{9B1F507B-9AB9-4FDC-A5E3-26850B9A3115}" sibTransId="{EC1833C2-54D6-47AD-B16C-412396218448}"/>
    <dgm:cxn modelId="{6EE9D022-8FC5-44DC-A5D7-D016C28F78BC}" srcId="{A85EA12D-F0D1-4A83-BAD2-981E80F53BAF}" destId="{13E4E76A-D3E7-4372-91A6-87833DF5BD35}" srcOrd="3" destOrd="0" parTransId="{B055B569-AD42-441D-88D2-08526308DD7E}" sibTransId="{F5F3164E-F6DF-45FF-ADA0-C45BE1508F6F}"/>
    <dgm:cxn modelId="{AD0D42BC-994E-4CA9-9FBC-92FA4EDCF43A}" type="presOf" srcId="{EA70BC38-B6B7-41D4-A46A-0E820ACB6830}" destId="{C59171C6-1F36-4CFE-BEE9-0A91AC30AB52}" srcOrd="0" destOrd="0" presId="urn:microsoft.com/office/officeart/2005/8/layout/radial3"/>
    <dgm:cxn modelId="{295FB4F7-9837-43DC-95C6-F17C7C56F1C0}" srcId="{A85EA12D-F0D1-4A83-BAD2-981E80F53BAF}" destId="{EA70BC38-B6B7-41D4-A46A-0E820ACB6830}" srcOrd="2" destOrd="0" parTransId="{DAEF6D3A-165F-4A5F-9316-9FB1D0F247EE}" sibTransId="{2B0B5F3F-66DB-493C-BBB7-933D2C2B86F7}"/>
    <dgm:cxn modelId="{FF03506D-DF36-443A-8C19-C13D35452F68}" srcId="{A85EA12D-F0D1-4A83-BAD2-981E80F53BAF}" destId="{C69EE9D0-97DE-4A00-B24F-3187B7E2D4AB}" srcOrd="1" destOrd="0" parTransId="{25DC6A8C-CB5F-48CF-8247-A4210D91646D}" sibTransId="{2CE3048F-B6D5-4221-A4E2-0A16E8C8471E}"/>
    <dgm:cxn modelId="{D2B9C574-36D9-4D68-B142-84484EBA3D51}" type="presOf" srcId="{A85EA12D-F0D1-4A83-BAD2-981E80F53BAF}" destId="{4DFA8924-DD9C-401D-BBF3-0D2A752557E2}" srcOrd="0" destOrd="0" presId="urn:microsoft.com/office/officeart/2005/8/layout/radial3"/>
    <dgm:cxn modelId="{0300E04C-A860-4F04-8660-29BB926746FE}" type="presOf" srcId="{E08214AC-BDAB-4957-93AB-703CCE4DDF48}" destId="{C7E9D53C-3B03-4EE1-8412-818021FD1F71}" srcOrd="0" destOrd="0" presId="urn:microsoft.com/office/officeart/2005/8/layout/radial3"/>
    <dgm:cxn modelId="{06674747-4B1D-46A7-A490-8DE307C593C4}" type="presOf" srcId="{C69EE9D0-97DE-4A00-B24F-3187B7E2D4AB}" destId="{2A7257FB-78A2-44C6-9696-82DF74D92573}" srcOrd="0" destOrd="0" presId="urn:microsoft.com/office/officeart/2005/8/layout/radial3"/>
    <dgm:cxn modelId="{CDD5C5E4-BED9-428B-B55E-89A35B1D6361}" srcId="{A85EA12D-F0D1-4A83-BAD2-981E80F53BAF}" destId="{C33D4744-D10B-4131-A01C-0D7FD29DA75F}" srcOrd="0" destOrd="0" parTransId="{A3AA3527-7A70-45F6-93E7-C3C2FE8DA88E}" sibTransId="{21C07A15-378C-4579-8E98-6FF3E453C049}"/>
    <dgm:cxn modelId="{E156653F-CB03-4C30-8D3F-B63A8917C16A}" srcId="{A85EA12D-F0D1-4A83-BAD2-981E80F53BAF}" destId="{E08214AC-BDAB-4957-93AB-703CCE4DDF48}" srcOrd="4" destOrd="0" parTransId="{F23CDCED-13D0-46B6-86D0-27FB006BC881}" sibTransId="{44074B1F-6807-450B-B676-E76C3E410BE5}"/>
    <dgm:cxn modelId="{10C2C150-B4AE-48EF-9D9B-3C2F375B9FE3}" type="presOf" srcId="{B17F87E9-D24B-497E-865B-591DD6CF331E}" destId="{0BC8863D-F583-4425-BD30-848966A669B4}" srcOrd="0" destOrd="0" presId="urn:microsoft.com/office/officeart/2005/8/layout/radial3"/>
    <dgm:cxn modelId="{4878E9C9-71FE-4F1E-B5C5-256A09D1E4F0}" type="presParOf" srcId="{0BC8863D-F583-4425-BD30-848966A669B4}" destId="{E10B6AF9-BA81-43B8-A2B4-7D0173B74365}" srcOrd="0" destOrd="0" presId="urn:microsoft.com/office/officeart/2005/8/layout/radial3"/>
    <dgm:cxn modelId="{E67A5087-68A8-4598-9F30-FEF0B06499C4}" type="presParOf" srcId="{E10B6AF9-BA81-43B8-A2B4-7D0173B74365}" destId="{4DFA8924-DD9C-401D-BBF3-0D2A752557E2}" srcOrd="0" destOrd="0" presId="urn:microsoft.com/office/officeart/2005/8/layout/radial3"/>
    <dgm:cxn modelId="{3493B1E7-4F01-412C-826F-461DCD62E072}" type="presParOf" srcId="{E10B6AF9-BA81-43B8-A2B4-7D0173B74365}" destId="{C3781C73-9B53-4322-B640-91EDCF4E1448}" srcOrd="1" destOrd="0" presId="urn:microsoft.com/office/officeart/2005/8/layout/radial3"/>
    <dgm:cxn modelId="{422C71B6-F78A-477C-93D0-37F3311AE557}" type="presParOf" srcId="{E10B6AF9-BA81-43B8-A2B4-7D0173B74365}" destId="{2A7257FB-78A2-44C6-9696-82DF74D92573}" srcOrd="2" destOrd="0" presId="urn:microsoft.com/office/officeart/2005/8/layout/radial3"/>
    <dgm:cxn modelId="{E42DD8D2-55EB-4998-AAF0-00CC846818CE}" type="presParOf" srcId="{E10B6AF9-BA81-43B8-A2B4-7D0173B74365}" destId="{C59171C6-1F36-4CFE-BEE9-0A91AC30AB52}" srcOrd="3" destOrd="0" presId="urn:microsoft.com/office/officeart/2005/8/layout/radial3"/>
    <dgm:cxn modelId="{A7CBFC9F-387B-46EB-9B6D-7B12A998DBED}" type="presParOf" srcId="{E10B6AF9-BA81-43B8-A2B4-7D0173B74365}" destId="{A431D8CF-8C55-4CD5-ADF0-57264B25744C}" srcOrd="4" destOrd="0" presId="urn:microsoft.com/office/officeart/2005/8/layout/radial3"/>
    <dgm:cxn modelId="{C51DBD2F-1B5A-4529-AFBD-732A17EBCE47}" type="presParOf" srcId="{E10B6AF9-BA81-43B8-A2B4-7D0173B74365}" destId="{C7E9D53C-3B03-4EE1-8412-818021FD1F71}" srcOrd="5" destOrd="0" presId="urn:microsoft.com/office/officeart/2005/8/layout/radial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17F87E9-D24B-497E-865B-591DD6CF331E}" type="doc">
      <dgm:prSet loTypeId="urn:microsoft.com/office/officeart/2005/8/layout/radial3" loCatId="cycle" qsTypeId="urn:microsoft.com/office/officeart/2005/8/quickstyle/simple1" qsCatId="simple" csTypeId="urn:microsoft.com/office/officeart/2005/8/colors/accent3_2" csCatId="accent3" phldr="1"/>
      <dgm:spPr/>
      <dgm:t>
        <a:bodyPr/>
        <a:lstStyle/>
        <a:p>
          <a:endParaRPr lang="en-US"/>
        </a:p>
      </dgm:t>
    </dgm:pt>
    <dgm:pt modelId="{C33D4744-D10B-4131-A01C-0D7FD29DA75F}">
      <dgm:prSet phldrT="[Text]" custT="1"/>
      <dgm:spPr>
        <a:effectLst>
          <a:outerShdw blurRad="50800" dist="38100" dir="5400000" algn="t" rotWithShape="0">
            <a:prstClr val="black">
              <a:alpha val="40000"/>
            </a:prstClr>
          </a:outerShdw>
        </a:effectLst>
      </dgm:spPr>
      <dgm:t>
        <a:bodyPr/>
        <a:lstStyle/>
        <a:p>
          <a:r>
            <a:rPr lang="en-US" sz="1100" b="1" noProof="0" dirty="0" smtClean="0"/>
            <a:t>Labor Tax </a:t>
          </a:r>
          <a:r>
            <a:rPr lang="lv-LV" sz="1100" b="1" noProof="0" dirty="0" smtClean="0"/>
            <a:t>R</a:t>
          </a:r>
          <a:r>
            <a:rPr lang="en-US" sz="1100" b="1" noProof="0" dirty="0" err="1" smtClean="0"/>
            <a:t>eform</a:t>
          </a:r>
          <a:endParaRPr lang="lv-LV" sz="1100" b="1" noProof="0" dirty="0" smtClean="0"/>
        </a:p>
        <a:p>
          <a:r>
            <a:rPr lang="lv-LV" sz="1000" b="0" noProof="0" dirty="0" smtClean="0"/>
            <a:t>(PIT, SSC, </a:t>
          </a:r>
          <a:r>
            <a:rPr lang="lv-LV" sz="1000" b="0" noProof="0" dirty="0" err="1" smtClean="0"/>
            <a:t>solidarity</a:t>
          </a:r>
          <a:r>
            <a:rPr lang="lv-LV" sz="1000" b="0" noProof="0" dirty="0" smtClean="0"/>
            <a:t> </a:t>
          </a:r>
          <a:r>
            <a:rPr lang="lv-LV" sz="1000" b="0" noProof="0" dirty="0" err="1" smtClean="0"/>
            <a:t>tax</a:t>
          </a:r>
          <a:r>
            <a:rPr lang="lv-LV" sz="1000" b="0" noProof="0" dirty="0" smtClean="0"/>
            <a:t>)</a:t>
          </a:r>
          <a:endParaRPr lang="en-US" sz="1000" b="1" dirty="0"/>
        </a:p>
      </dgm:t>
    </dgm:pt>
    <dgm:pt modelId="{A3AA3527-7A70-45F6-93E7-C3C2FE8DA88E}" type="parTrans" cxnId="{CDD5C5E4-BED9-428B-B55E-89A35B1D6361}">
      <dgm:prSet/>
      <dgm:spPr/>
      <dgm:t>
        <a:bodyPr/>
        <a:lstStyle/>
        <a:p>
          <a:endParaRPr lang="en-US"/>
        </a:p>
      </dgm:t>
    </dgm:pt>
    <dgm:pt modelId="{21C07A15-378C-4579-8E98-6FF3E453C049}" type="sibTrans" cxnId="{CDD5C5E4-BED9-428B-B55E-89A35B1D6361}">
      <dgm:prSet/>
      <dgm:spPr/>
      <dgm:t>
        <a:bodyPr/>
        <a:lstStyle/>
        <a:p>
          <a:endParaRPr lang="en-US"/>
        </a:p>
      </dgm:t>
    </dgm:pt>
    <dgm:pt modelId="{C69EE9D0-97DE-4A00-B24F-3187B7E2D4AB}">
      <dgm:prSet custT="1"/>
      <dgm:spPr>
        <a:effectLst>
          <a:outerShdw blurRad="50800" dist="38100" dir="2700000" algn="tl" rotWithShape="0">
            <a:prstClr val="black">
              <a:alpha val="40000"/>
            </a:prstClr>
          </a:outerShdw>
        </a:effectLst>
      </dgm:spPr>
      <dgm:t>
        <a:bodyPr/>
        <a:lstStyle/>
        <a:p>
          <a:r>
            <a:rPr lang="en-US" sz="1100" b="1" noProof="0" dirty="0" smtClean="0">
              <a:solidFill>
                <a:schemeClr val="bg1"/>
              </a:solidFill>
            </a:rPr>
            <a:t>Corporate Income Tax </a:t>
          </a:r>
          <a:r>
            <a:rPr lang="lv-LV" sz="1100" b="1" noProof="0" dirty="0" smtClean="0">
              <a:solidFill>
                <a:schemeClr val="bg1"/>
              </a:solidFill>
            </a:rPr>
            <a:t>R</a:t>
          </a:r>
          <a:r>
            <a:rPr lang="en-US" sz="1100" b="1" noProof="0" dirty="0" err="1" smtClean="0">
              <a:solidFill>
                <a:schemeClr val="bg1"/>
              </a:solidFill>
            </a:rPr>
            <a:t>eform</a:t>
          </a:r>
          <a:endParaRPr lang="lv-LV" sz="1100" b="1" dirty="0">
            <a:solidFill>
              <a:schemeClr val="bg1"/>
            </a:solidFill>
          </a:endParaRPr>
        </a:p>
      </dgm:t>
    </dgm:pt>
    <dgm:pt modelId="{25DC6A8C-CB5F-48CF-8247-A4210D91646D}" type="parTrans" cxnId="{FF03506D-DF36-443A-8C19-C13D35452F68}">
      <dgm:prSet/>
      <dgm:spPr/>
      <dgm:t>
        <a:bodyPr/>
        <a:lstStyle/>
        <a:p>
          <a:endParaRPr lang="en-US"/>
        </a:p>
      </dgm:t>
    </dgm:pt>
    <dgm:pt modelId="{2CE3048F-B6D5-4221-A4E2-0A16E8C8471E}" type="sibTrans" cxnId="{FF03506D-DF36-443A-8C19-C13D35452F68}">
      <dgm:prSet/>
      <dgm:spPr/>
      <dgm:t>
        <a:bodyPr/>
        <a:lstStyle/>
        <a:p>
          <a:endParaRPr lang="en-US"/>
        </a:p>
      </dgm:t>
    </dgm:pt>
    <dgm:pt modelId="{EA70BC38-B6B7-41D4-A46A-0E820ACB6830}">
      <dgm:prSet custT="1"/>
      <dgm:spPr>
        <a:effectLst>
          <a:outerShdw blurRad="50800" dist="38100" dir="2700000" algn="tl" rotWithShape="0">
            <a:prstClr val="black">
              <a:alpha val="40000"/>
            </a:prstClr>
          </a:outerShdw>
        </a:effectLst>
      </dgm:spPr>
      <dgm:t>
        <a:bodyPr/>
        <a:lstStyle/>
        <a:p>
          <a:r>
            <a:rPr lang="en-US" sz="1100" b="1" noProof="0" dirty="0" err="1" smtClean="0">
              <a:solidFill>
                <a:schemeClr val="bg1"/>
              </a:solidFill>
            </a:rPr>
            <a:t>Decre</a:t>
          </a:r>
          <a:r>
            <a:rPr lang="lv-LV" sz="1100" b="1" noProof="0" dirty="0" smtClean="0">
              <a:solidFill>
                <a:schemeClr val="bg1"/>
              </a:solidFill>
            </a:rPr>
            <a:t>a</a:t>
          </a:r>
          <a:r>
            <a:rPr lang="en-US" sz="1100" b="1" noProof="0" dirty="0" smtClean="0">
              <a:solidFill>
                <a:schemeClr val="bg1"/>
              </a:solidFill>
            </a:rPr>
            <a:t>sing Shadow Economy</a:t>
          </a:r>
          <a:endParaRPr lang="en-US" sz="1100" b="1" noProof="0" dirty="0">
            <a:solidFill>
              <a:schemeClr val="bg1"/>
            </a:solidFill>
          </a:endParaRPr>
        </a:p>
      </dgm:t>
    </dgm:pt>
    <dgm:pt modelId="{DAEF6D3A-165F-4A5F-9316-9FB1D0F247EE}" type="parTrans" cxnId="{295FB4F7-9837-43DC-95C6-F17C7C56F1C0}">
      <dgm:prSet/>
      <dgm:spPr/>
      <dgm:t>
        <a:bodyPr/>
        <a:lstStyle/>
        <a:p>
          <a:endParaRPr lang="en-US"/>
        </a:p>
      </dgm:t>
    </dgm:pt>
    <dgm:pt modelId="{2B0B5F3F-66DB-493C-BBB7-933D2C2B86F7}" type="sibTrans" cxnId="{295FB4F7-9837-43DC-95C6-F17C7C56F1C0}">
      <dgm:prSet/>
      <dgm:spPr/>
      <dgm:t>
        <a:bodyPr/>
        <a:lstStyle/>
        <a:p>
          <a:endParaRPr lang="en-US"/>
        </a:p>
      </dgm:t>
    </dgm:pt>
    <dgm:pt modelId="{13E4E76A-D3E7-4372-91A6-87833DF5BD35}">
      <dgm:prSet custT="1"/>
      <dgm:spPr>
        <a:effectLst>
          <a:outerShdw blurRad="50800" dist="38100" dir="2700000" algn="tl" rotWithShape="0">
            <a:prstClr val="black">
              <a:alpha val="40000"/>
            </a:prstClr>
          </a:outerShdw>
        </a:effectLst>
      </dgm:spPr>
      <dgm:t>
        <a:bodyPr/>
        <a:lstStyle/>
        <a:p>
          <a:r>
            <a:rPr lang="en-US" sz="1100" b="1" noProof="0" dirty="0" err="1" smtClean="0">
              <a:solidFill>
                <a:schemeClr val="bg1"/>
              </a:solidFill>
            </a:rPr>
            <a:t>Compensa</a:t>
          </a:r>
          <a:r>
            <a:rPr lang="lv-LV" sz="1100" b="1" noProof="0" dirty="0" smtClean="0">
              <a:solidFill>
                <a:schemeClr val="bg1"/>
              </a:solidFill>
            </a:rPr>
            <a:t>-</a:t>
          </a:r>
          <a:r>
            <a:rPr lang="en-US" sz="1100" b="1" noProof="0" dirty="0" smtClean="0">
              <a:solidFill>
                <a:schemeClr val="bg1"/>
              </a:solidFill>
            </a:rPr>
            <a:t>tory Measures</a:t>
          </a:r>
          <a:endParaRPr lang="en-US" sz="1100" b="1" noProof="0" dirty="0">
            <a:solidFill>
              <a:schemeClr val="bg1"/>
            </a:solidFill>
          </a:endParaRPr>
        </a:p>
      </dgm:t>
    </dgm:pt>
    <dgm:pt modelId="{B055B569-AD42-441D-88D2-08526308DD7E}" type="parTrans" cxnId="{6EE9D022-8FC5-44DC-A5D7-D016C28F78BC}">
      <dgm:prSet/>
      <dgm:spPr/>
      <dgm:t>
        <a:bodyPr/>
        <a:lstStyle/>
        <a:p>
          <a:endParaRPr lang="en-US"/>
        </a:p>
      </dgm:t>
    </dgm:pt>
    <dgm:pt modelId="{F5F3164E-F6DF-45FF-ADA0-C45BE1508F6F}" type="sibTrans" cxnId="{6EE9D022-8FC5-44DC-A5D7-D016C28F78BC}">
      <dgm:prSet/>
      <dgm:spPr/>
      <dgm:t>
        <a:bodyPr/>
        <a:lstStyle/>
        <a:p>
          <a:endParaRPr lang="en-US"/>
        </a:p>
      </dgm:t>
    </dgm:pt>
    <dgm:pt modelId="{E08214AC-BDAB-4957-93AB-703CCE4DDF48}">
      <dgm:prSet custT="1"/>
      <dgm:spPr>
        <a:effectLst>
          <a:outerShdw blurRad="50800" dist="38100" dir="2700000" algn="tl" rotWithShape="0">
            <a:prstClr val="black">
              <a:alpha val="40000"/>
            </a:prstClr>
          </a:outerShdw>
        </a:effectLst>
      </dgm:spPr>
      <dgm:t>
        <a:bodyPr/>
        <a:lstStyle/>
        <a:p>
          <a:r>
            <a:rPr lang="en-US" sz="1100" b="1" noProof="0" dirty="0" smtClean="0">
              <a:solidFill>
                <a:schemeClr val="bg1"/>
              </a:solidFill>
            </a:rPr>
            <a:t>Improving Tax </a:t>
          </a:r>
          <a:r>
            <a:rPr lang="en-US" sz="1100" b="1" noProof="0" dirty="0" err="1" smtClean="0">
              <a:solidFill>
                <a:schemeClr val="bg1"/>
              </a:solidFill>
            </a:rPr>
            <a:t>Administra</a:t>
          </a:r>
          <a:r>
            <a:rPr lang="lv-LV" sz="1100" b="1" noProof="0" dirty="0" smtClean="0">
              <a:solidFill>
                <a:schemeClr val="bg1"/>
              </a:solidFill>
            </a:rPr>
            <a:t>-</a:t>
          </a:r>
          <a:r>
            <a:rPr lang="en-US" sz="1100" b="1" noProof="0" dirty="0" err="1" smtClean="0">
              <a:solidFill>
                <a:schemeClr val="bg1"/>
              </a:solidFill>
            </a:rPr>
            <a:t>tion</a:t>
          </a:r>
          <a:endParaRPr lang="en-US" sz="1100" b="1" noProof="0" dirty="0">
            <a:solidFill>
              <a:schemeClr val="bg1"/>
            </a:solidFill>
          </a:endParaRPr>
        </a:p>
      </dgm:t>
    </dgm:pt>
    <dgm:pt modelId="{F23CDCED-13D0-46B6-86D0-27FB006BC881}" type="parTrans" cxnId="{E156653F-CB03-4C30-8D3F-B63A8917C16A}">
      <dgm:prSet/>
      <dgm:spPr/>
      <dgm:t>
        <a:bodyPr/>
        <a:lstStyle/>
        <a:p>
          <a:endParaRPr lang="en-US"/>
        </a:p>
      </dgm:t>
    </dgm:pt>
    <dgm:pt modelId="{44074B1F-6807-450B-B676-E76C3E410BE5}" type="sibTrans" cxnId="{E156653F-CB03-4C30-8D3F-B63A8917C16A}">
      <dgm:prSet/>
      <dgm:spPr/>
      <dgm:t>
        <a:bodyPr/>
        <a:lstStyle/>
        <a:p>
          <a:endParaRPr lang="en-US"/>
        </a:p>
      </dgm:t>
    </dgm:pt>
    <dgm:pt modelId="{A85EA12D-F0D1-4A83-BAD2-981E80F53BAF}">
      <dgm:prSet phldrT="[Text]" custT="1"/>
      <dgm:spPr/>
      <dgm:t>
        <a:bodyPr/>
        <a:lstStyle/>
        <a:p>
          <a:r>
            <a:rPr lang="lv-LV" sz="1300" b="1" dirty="0" err="1" smtClean="0">
              <a:solidFill>
                <a:srgbClr val="FF0000"/>
              </a:solidFill>
            </a:rPr>
            <a:t>Tax</a:t>
          </a:r>
          <a:r>
            <a:rPr lang="lv-LV" sz="1300" b="1" dirty="0" smtClean="0">
              <a:solidFill>
                <a:srgbClr val="FF0000"/>
              </a:solidFill>
            </a:rPr>
            <a:t> </a:t>
          </a:r>
        </a:p>
        <a:p>
          <a:r>
            <a:rPr lang="lv-LV" sz="1300" b="1" dirty="0" err="1" smtClean="0">
              <a:solidFill>
                <a:srgbClr val="FF0000"/>
              </a:solidFill>
            </a:rPr>
            <a:t>Reform</a:t>
          </a:r>
          <a:endParaRPr lang="en-US" sz="1300" b="1" dirty="0">
            <a:solidFill>
              <a:srgbClr val="FF0000"/>
            </a:solidFill>
          </a:endParaRPr>
        </a:p>
      </dgm:t>
    </dgm:pt>
    <dgm:pt modelId="{9B1F507B-9AB9-4FDC-A5E3-26850B9A3115}" type="parTrans" cxnId="{8512D0D8-DC78-42D8-8AC0-070DAC2036AC}">
      <dgm:prSet/>
      <dgm:spPr/>
      <dgm:t>
        <a:bodyPr/>
        <a:lstStyle/>
        <a:p>
          <a:endParaRPr lang="en-US"/>
        </a:p>
      </dgm:t>
    </dgm:pt>
    <dgm:pt modelId="{EC1833C2-54D6-47AD-B16C-412396218448}" type="sibTrans" cxnId="{8512D0D8-DC78-42D8-8AC0-070DAC2036AC}">
      <dgm:prSet/>
      <dgm:spPr/>
      <dgm:t>
        <a:bodyPr/>
        <a:lstStyle/>
        <a:p>
          <a:endParaRPr lang="en-US"/>
        </a:p>
      </dgm:t>
    </dgm:pt>
    <dgm:pt modelId="{0BC8863D-F583-4425-BD30-848966A669B4}" type="pres">
      <dgm:prSet presAssocID="{B17F87E9-D24B-497E-865B-591DD6CF331E}" presName="composite" presStyleCnt="0">
        <dgm:presLayoutVars>
          <dgm:chMax val="1"/>
          <dgm:dir/>
          <dgm:resizeHandles val="exact"/>
        </dgm:presLayoutVars>
      </dgm:prSet>
      <dgm:spPr/>
      <dgm:t>
        <a:bodyPr/>
        <a:lstStyle/>
        <a:p>
          <a:endParaRPr lang="en-US"/>
        </a:p>
      </dgm:t>
    </dgm:pt>
    <dgm:pt modelId="{E10B6AF9-BA81-43B8-A2B4-7D0173B74365}" type="pres">
      <dgm:prSet presAssocID="{B17F87E9-D24B-497E-865B-591DD6CF331E}" presName="radial" presStyleCnt="0">
        <dgm:presLayoutVars>
          <dgm:animLvl val="ctr"/>
        </dgm:presLayoutVars>
      </dgm:prSet>
      <dgm:spPr/>
      <dgm:t>
        <a:bodyPr/>
        <a:lstStyle/>
        <a:p>
          <a:endParaRPr lang="en-US"/>
        </a:p>
      </dgm:t>
    </dgm:pt>
    <dgm:pt modelId="{4DFA8924-DD9C-401D-BBF3-0D2A752557E2}" type="pres">
      <dgm:prSet presAssocID="{A85EA12D-F0D1-4A83-BAD2-981E80F53BAF}" presName="centerShape" presStyleLbl="vennNode1" presStyleIdx="0" presStyleCnt="6" custScaleX="94892" custScaleY="87606" custLinFactNeighborX="-1441" custLinFactNeighborY="-1990"/>
      <dgm:spPr/>
      <dgm:t>
        <a:bodyPr/>
        <a:lstStyle/>
        <a:p>
          <a:endParaRPr lang="en-US"/>
        </a:p>
      </dgm:t>
    </dgm:pt>
    <dgm:pt modelId="{C3781C73-9B53-4322-B640-91EDCF4E1448}" type="pres">
      <dgm:prSet presAssocID="{C33D4744-D10B-4131-A01C-0D7FD29DA75F}" presName="node" presStyleLbl="vennNode1" presStyleIdx="1" presStyleCnt="6" custScaleX="150726" custScaleY="142168" custRadScaleRad="99899" custRadScaleInc="-2633">
        <dgm:presLayoutVars>
          <dgm:bulletEnabled val="1"/>
        </dgm:presLayoutVars>
      </dgm:prSet>
      <dgm:spPr/>
      <dgm:t>
        <a:bodyPr/>
        <a:lstStyle/>
        <a:p>
          <a:endParaRPr lang="en-US"/>
        </a:p>
      </dgm:t>
    </dgm:pt>
    <dgm:pt modelId="{2A7257FB-78A2-44C6-9696-82DF74D92573}" type="pres">
      <dgm:prSet presAssocID="{C69EE9D0-97DE-4A00-B24F-3187B7E2D4AB}" presName="node" presStyleLbl="vennNode1" presStyleIdx="2" presStyleCnt="6" custScaleX="145351" custScaleY="138872" custRadScaleRad="93984" custRadScaleInc="336">
        <dgm:presLayoutVars>
          <dgm:bulletEnabled val="1"/>
        </dgm:presLayoutVars>
      </dgm:prSet>
      <dgm:spPr/>
      <dgm:t>
        <a:bodyPr/>
        <a:lstStyle/>
        <a:p>
          <a:endParaRPr lang="en-US"/>
        </a:p>
      </dgm:t>
    </dgm:pt>
    <dgm:pt modelId="{C59171C6-1F36-4CFE-BEE9-0A91AC30AB52}" type="pres">
      <dgm:prSet presAssocID="{EA70BC38-B6B7-41D4-A46A-0E820ACB6830}" presName="node" presStyleLbl="vennNode1" presStyleIdx="3" presStyleCnt="6" custScaleX="148484" custScaleY="148097" custRadScaleRad="96492" custRadScaleInc="102654">
        <dgm:presLayoutVars>
          <dgm:bulletEnabled val="1"/>
        </dgm:presLayoutVars>
      </dgm:prSet>
      <dgm:spPr/>
      <dgm:t>
        <a:bodyPr/>
        <a:lstStyle/>
        <a:p>
          <a:endParaRPr lang="en-US"/>
        </a:p>
      </dgm:t>
    </dgm:pt>
    <dgm:pt modelId="{A431D8CF-8C55-4CD5-ADF0-57264B25744C}" type="pres">
      <dgm:prSet presAssocID="{13E4E76A-D3E7-4372-91A6-87833DF5BD35}" presName="node" presStyleLbl="vennNode1" presStyleIdx="4" presStyleCnt="6" custScaleX="146645" custScaleY="143368" custRadScaleRad="93091" custRadScaleInc="-101636">
        <dgm:presLayoutVars>
          <dgm:bulletEnabled val="1"/>
        </dgm:presLayoutVars>
      </dgm:prSet>
      <dgm:spPr/>
      <dgm:t>
        <a:bodyPr/>
        <a:lstStyle/>
        <a:p>
          <a:endParaRPr lang="en-US"/>
        </a:p>
      </dgm:t>
    </dgm:pt>
    <dgm:pt modelId="{C7E9D53C-3B03-4EE1-8412-818021FD1F71}" type="pres">
      <dgm:prSet presAssocID="{E08214AC-BDAB-4957-93AB-703CCE4DDF48}" presName="node" presStyleLbl="vennNode1" presStyleIdx="5" presStyleCnt="6" custScaleX="147902" custScaleY="146025" custRadScaleRad="105892" custRadScaleInc="-530">
        <dgm:presLayoutVars>
          <dgm:bulletEnabled val="1"/>
        </dgm:presLayoutVars>
      </dgm:prSet>
      <dgm:spPr/>
      <dgm:t>
        <a:bodyPr/>
        <a:lstStyle/>
        <a:p>
          <a:endParaRPr lang="en-US"/>
        </a:p>
      </dgm:t>
    </dgm:pt>
  </dgm:ptLst>
  <dgm:cxnLst>
    <dgm:cxn modelId="{649A856A-1F29-484D-9721-54E1613A9024}" type="presOf" srcId="{C33D4744-D10B-4131-A01C-0D7FD29DA75F}" destId="{C3781C73-9B53-4322-B640-91EDCF4E1448}" srcOrd="0" destOrd="0" presId="urn:microsoft.com/office/officeart/2005/8/layout/radial3"/>
    <dgm:cxn modelId="{E01AFDD9-1553-4182-A229-19DE8F313638}" type="presOf" srcId="{13E4E76A-D3E7-4372-91A6-87833DF5BD35}" destId="{A431D8CF-8C55-4CD5-ADF0-57264B25744C}" srcOrd="0" destOrd="0" presId="urn:microsoft.com/office/officeart/2005/8/layout/radial3"/>
    <dgm:cxn modelId="{8512D0D8-DC78-42D8-8AC0-070DAC2036AC}" srcId="{B17F87E9-D24B-497E-865B-591DD6CF331E}" destId="{A85EA12D-F0D1-4A83-BAD2-981E80F53BAF}" srcOrd="0" destOrd="0" parTransId="{9B1F507B-9AB9-4FDC-A5E3-26850B9A3115}" sibTransId="{EC1833C2-54D6-47AD-B16C-412396218448}"/>
    <dgm:cxn modelId="{6EE9D022-8FC5-44DC-A5D7-D016C28F78BC}" srcId="{A85EA12D-F0D1-4A83-BAD2-981E80F53BAF}" destId="{13E4E76A-D3E7-4372-91A6-87833DF5BD35}" srcOrd="3" destOrd="0" parTransId="{B055B569-AD42-441D-88D2-08526308DD7E}" sibTransId="{F5F3164E-F6DF-45FF-ADA0-C45BE1508F6F}"/>
    <dgm:cxn modelId="{AD0D42BC-994E-4CA9-9FBC-92FA4EDCF43A}" type="presOf" srcId="{EA70BC38-B6B7-41D4-A46A-0E820ACB6830}" destId="{C59171C6-1F36-4CFE-BEE9-0A91AC30AB52}" srcOrd="0" destOrd="0" presId="urn:microsoft.com/office/officeart/2005/8/layout/radial3"/>
    <dgm:cxn modelId="{295FB4F7-9837-43DC-95C6-F17C7C56F1C0}" srcId="{A85EA12D-F0D1-4A83-BAD2-981E80F53BAF}" destId="{EA70BC38-B6B7-41D4-A46A-0E820ACB6830}" srcOrd="2" destOrd="0" parTransId="{DAEF6D3A-165F-4A5F-9316-9FB1D0F247EE}" sibTransId="{2B0B5F3F-66DB-493C-BBB7-933D2C2B86F7}"/>
    <dgm:cxn modelId="{FF03506D-DF36-443A-8C19-C13D35452F68}" srcId="{A85EA12D-F0D1-4A83-BAD2-981E80F53BAF}" destId="{C69EE9D0-97DE-4A00-B24F-3187B7E2D4AB}" srcOrd="1" destOrd="0" parTransId="{25DC6A8C-CB5F-48CF-8247-A4210D91646D}" sibTransId="{2CE3048F-B6D5-4221-A4E2-0A16E8C8471E}"/>
    <dgm:cxn modelId="{D2B9C574-36D9-4D68-B142-84484EBA3D51}" type="presOf" srcId="{A85EA12D-F0D1-4A83-BAD2-981E80F53BAF}" destId="{4DFA8924-DD9C-401D-BBF3-0D2A752557E2}" srcOrd="0" destOrd="0" presId="urn:microsoft.com/office/officeart/2005/8/layout/radial3"/>
    <dgm:cxn modelId="{0300E04C-A860-4F04-8660-29BB926746FE}" type="presOf" srcId="{E08214AC-BDAB-4957-93AB-703CCE4DDF48}" destId="{C7E9D53C-3B03-4EE1-8412-818021FD1F71}" srcOrd="0" destOrd="0" presId="urn:microsoft.com/office/officeart/2005/8/layout/radial3"/>
    <dgm:cxn modelId="{06674747-4B1D-46A7-A490-8DE307C593C4}" type="presOf" srcId="{C69EE9D0-97DE-4A00-B24F-3187B7E2D4AB}" destId="{2A7257FB-78A2-44C6-9696-82DF74D92573}" srcOrd="0" destOrd="0" presId="urn:microsoft.com/office/officeart/2005/8/layout/radial3"/>
    <dgm:cxn modelId="{CDD5C5E4-BED9-428B-B55E-89A35B1D6361}" srcId="{A85EA12D-F0D1-4A83-BAD2-981E80F53BAF}" destId="{C33D4744-D10B-4131-A01C-0D7FD29DA75F}" srcOrd="0" destOrd="0" parTransId="{A3AA3527-7A70-45F6-93E7-C3C2FE8DA88E}" sibTransId="{21C07A15-378C-4579-8E98-6FF3E453C049}"/>
    <dgm:cxn modelId="{E156653F-CB03-4C30-8D3F-B63A8917C16A}" srcId="{A85EA12D-F0D1-4A83-BAD2-981E80F53BAF}" destId="{E08214AC-BDAB-4957-93AB-703CCE4DDF48}" srcOrd="4" destOrd="0" parTransId="{F23CDCED-13D0-46B6-86D0-27FB006BC881}" sibTransId="{44074B1F-6807-450B-B676-E76C3E410BE5}"/>
    <dgm:cxn modelId="{10C2C150-B4AE-48EF-9D9B-3C2F375B9FE3}" type="presOf" srcId="{B17F87E9-D24B-497E-865B-591DD6CF331E}" destId="{0BC8863D-F583-4425-BD30-848966A669B4}" srcOrd="0" destOrd="0" presId="urn:microsoft.com/office/officeart/2005/8/layout/radial3"/>
    <dgm:cxn modelId="{4878E9C9-71FE-4F1E-B5C5-256A09D1E4F0}" type="presParOf" srcId="{0BC8863D-F583-4425-BD30-848966A669B4}" destId="{E10B6AF9-BA81-43B8-A2B4-7D0173B74365}" srcOrd="0" destOrd="0" presId="urn:microsoft.com/office/officeart/2005/8/layout/radial3"/>
    <dgm:cxn modelId="{E67A5087-68A8-4598-9F30-FEF0B06499C4}" type="presParOf" srcId="{E10B6AF9-BA81-43B8-A2B4-7D0173B74365}" destId="{4DFA8924-DD9C-401D-BBF3-0D2A752557E2}" srcOrd="0" destOrd="0" presId="urn:microsoft.com/office/officeart/2005/8/layout/radial3"/>
    <dgm:cxn modelId="{3493B1E7-4F01-412C-826F-461DCD62E072}" type="presParOf" srcId="{E10B6AF9-BA81-43B8-A2B4-7D0173B74365}" destId="{C3781C73-9B53-4322-B640-91EDCF4E1448}" srcOrd="1" destOrd="0" presId="urn:microsoft.com/office/officeart/2005/8/layout/radial3"/>
    <dgm:cxn modelId="{422C71B6-F78A-477C-93D0-37F3311AE557}" type="presParOf" srcId="{E10B6AF9-BA81-43B8-A2B4-7D0173B74365}" destId="{2A7257FB-78A2-44C6-9696-82DF74D92573}" srcOrd="2" destOrd="0" presId="urn:microsoft.com/office/officeart/2005/8/layout/radial3"/>
    <dgm:cxn modelId="{E42DD8D2-55EB-4998-AAF0-00CC846818CE}" type="presParOf" srcId="{E10B6AF9-BA81-43B8-A2B4-7D0173B74365}" destId="{C59171C6-1F36-4CFE-BEE9-0A91AC30AB52}" srcOrd="3" destOrd="0" presId="urn:microsoft.com/office/officeart/2005/8/layout/radial3"/>
    <dgm:cxn modelId="{A7CBFC9F-387B-46EB-9B6D-7B12A998DBED}" type="presParOf" srcId="{E10B6AF9-BA81-43B8-A2B4-7D0173B74365}" destId="{A431D8CF-8C55-4CD5-ADF0-57264B25744C}" srcOrd="4" destOrd="0" presId="urn:microsoft.com/office/officeart/2005/8/layout/radial3"/>
    <dgm:cxn modelId="{C51DBD2F-1B5A-4529-AFBD-732A17EBCE47}" type="presParOf" srcId="{E10B6AF9-BA81-43B8-A2B4-7D0173B74365}" destId="{C7E9D53C-3B03-4EE1-8412-818021FD1F71}" srcOrd="5" destOrd="0" presId="urn:microsoft.com/office/officeart/2005/8/layout/radial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17F87E9-D24B-497E-865B-591DD6CF331E}" type="doc">
      <dgm:prSet loTypeId="urn:microsoft.com/office/officeart/2005/8/layout/radial3" loCatId="cycle" qsTypeId="urn:microsoft.com/office/officeart/2005/8/quickstyle/simple1" qsCatId="simple" csTypeId="urn:microsoft.com/office/officeart/2005/8/colors/accent3_2" csCatId="accent3" phldr="1"/>
      <dgm:spPr/>
      <dgm:t>
        <a:bodyPr/>
        <a:lstStyle/>
        <a:p>
          <a:endParaRPr lang="en-US"/>
        </a:p>
      </dgm:t>
    </dgm:pt>
    <dgm:pt modelId="{C33D4744-D10B-4131-A01C-0D7FD29DA75F}">
      <dgm:prSet phldrT="[Text]" custT="1"/>
      <dgm:spPr>
        <a:effectLst>
          <a:outerShdw blurRad="50800" dist="38100" dir="5400000" algn="t" rotWithShape="0">
            <a:prstClr val="black">
              <a:alpha val="40000"/>
            </a:prstClr>
          </a:outerShdw>
        </a:effectLst>
      </dgm:spPr>
      <dgm:t>
        <a:bodyPr/>
        <a:lstStyle/>
        <a:p>
          <a:r>
            <a:rPr lang="en-US" sz="1100" b="1" noProof="0" dirty="0" smtClean="0">
              <a:solidFill>
                <a:schemeClr val="bg1"/>
              </a:solidFill>
            </a:rPr>
            <a:t>Labor Tax </a:t>
          </a:r>
          <a:r>
            <a:rPr lang="lv-LV" sz="1100" b="1" noProof="0" dirty="0" smtClean="0">
              <a:solidFill>
                <a:schemeClr val="bg1"/>
              </a:solidFill>
            </a:rPr>
            <a:t>R</a:t>
          </a:r>
          <a:r>
            <a:rPr lang="en-US" sz="1100" b="1" noProof="0" dirty="0" err="1" smtClean="0">
              <a:solidFill>
                <a:schemeClr val="bg1"/>
              </a:solidFill>
            </a:rPr>
            <a:t>eform</a:t>
          </a:r>
          <a:endParaRPr lang="en-US" sz="1100" b="1" dirty="0">
            <a:solidFill>
              <a:schemeClr val="bg1"/>
            </a:solidFill>
          </a:endParaRPr>
        </a:p>
      </dgm:t>
    </dgm:pt>
    <dgm:pt modelId="{A3AA3527-7A70-45F6-93E7-C3C2FE8DA88E}" type="parTrans" cxnId="{CDD5C5E4-BED9-428B-B55E-89A35B1D6361}">
      <dgm:prSet/>
      <dgm:spPr/>
      <dgm:t>
        <a:bodyPr/>
        <a:lstStyle/>
        <a:p>
          <a:endParaRPr lang="en-US"/>
        </a:p>
      </dgm:t>
    </dgm:pt>
    <dgm:pt modelId="{21C07A15-378C-4579-8E98-6FF3E453C049}" type="sibTrans" cxnId="{CDD5C5E4-BED9-428B-B55E-89A35B1D6361}">
      <dgm:prSet/>
      <dgm:spPr/>
      <dgm:t>
        <a:bodyPr/>
        <a:lstStyle/>
        <a:p>
          <a:endParaRPr lang="en-US"/>
        </a:p>
      </dgm:t>
    </dgm:pt>
    <dgm:pt modelId="{C69EE9D0-97DE-4A00-B24F-3187B7E2D4AB}">
      <dgm:prSet custT="1"/>
      <dgm:spPr>
        <a:effectLst>
          <a:outerShdw blurRad="50800" dist="38100" dir="2700000" algn="tl" rotWithShape="0">
            <a:prstClr val="black">
              <a:alpha val="40000"/>
            </a:prstClr>
          </a:outerShdw>
        </a:effectLst>
      </dgm:spPr>
      <dgm:t>
        <a:bodyPr/>
        <a:lstStyle/>
        <a:p>
          <a:r>
            <a:rPr lang="en-US" sz="1100" b="1" noProof="0" dirty="0" smtClean="0">
              <a:solidFill>
                <a:schemeClr val="tx1"/>
              </a:solidFill>
            </a:rPr>
            <a:t>Corporate Income Tax </a:t>
          </a:r>
          <a:r>
            <a:rPr lang="lv-LV" sz="1100" b="1" noProof="0" dirty="0" smtClean="0">
              <a:solidFill>
                <a:schemeClr val="tx1"/>
              </a:solidFill>
            </a:rPr>
            <a:t>R</a:t>
          </a:r>
          <a:r>
            <a:rPr lang="en-US" sz="1100" b="1" noProof="0" dirty="0" err="1" smtClean="0">
              <a:solidFill>
                <a:schemeClr val="tx1"/>
              </a:solidFill>
            </a:rPr>
            <a:t>eform</a:t>
          </a:r>
          <a:endParaRPr lang="lv-LV" sz="1100" b="1" dirty="0">
            <a:solidFill>
              <a:schemeClr val="tx1"/>
            </a:solidFill>
          </a:endParaRPr>
        </a:p>
      </dgm:t>
    </dgm:pt>
    <dgm:pt modelId="{25DC6A8C-CB5F-48CF-8247-A4210D91646D}" type="parTrans" cxnId="{FF03506D-DF36-443A-8C19-C13D35452F68}">
      <dgm:prSet/>
      <dgm:spPr/>
      <dgm:t>
        <a:bodyPr/>
        <a:lstStyle/>
        <a:p>
          <a:endParaRPr lang="en-US"/>
        </a:p>
      </dgm:t>
    </dgm:pt>
    <dgm:pt modelId="{2CE3048F-B6D5-4221-A4E2-0A16E8C8471E}" type="sibTrans" cxnId="{FF03506D-DF36-443A-8C19-C13D35452F68}">
      <dgm:prSet/>
      <dgm:spPr/>
      <dgm:t>
        <a:bodyPr/>
        <a:lstStyle/>
        <a:p>
          <a:endParaRPr lang="en-US"/>
        </a:p>
      </dgm:t>
    </dgm:pt>
    <dgm:pt modelId="{EA70BC38-B6B7-41D4-A46A-0E820ACB6830}">
      <dgm:prSet custT="1"/>
      <dgm:spPr>
        <a:effectLst>
          <a:outerShdw blurRad="50800" dist="38100" dir="2700000" algn="tl" rotWithShape="0">
            <a:prstClr val="black">
              <a:alpha val="40000"/>
            </a:prstClr>
          </a:outerShdw>
        </a:effectLst>
      </dgm:spPr>
      <dgm:t>
        <a:bodyPr/>
        <a:lstStyle/>
        <a:p>
          <a:r>
            <a:rPr lang="en-US" sz="1100" b="1" noProof="0" dirty="0" err="1" smtClean="0">
              <a:solidFill>
                <a:schemeClr val="bg1"/>
              </a:solidFill>
            </a:rPr>
            <a:t>Decre</a:t>
          </a:r>
          <a:r>
            <a:rPr lang="lv-LV" sz="1100" b="1" noProof="0" dirty="0" smtClean="0">
              <a:solidFill>
                <a:schemeClr val="bg1"/>
              </a:solidFill>
            </a:rPr>
            <a:t>a</a:t>
          </a:r>
          <a:r>
            <a:rPr lang="en-US" sz="1100" b="1" noProof="0" dirty="0" smtClean="0">
              <a:solidFill>
                <a:schemeClr val="bg1"/>
              </a:solidFill>
            </a:rPr>
            <a:t>sing Shadow Economy</a:t>
          </a:r>
          <a:endParaRPr lang="en-US" sz="1100" b="1" noProof="0" dirty="0">
            <a:solidFill>
              <a:schemeClr val="bg1"/>
            </a:solidFill>
          </a:endParaRPr>
        </a:p>
      </dgm:t>
    </dgm:pt>
    <dgm:pt modelId="{DAEF6D3A-165F-4A5F-9316-9FB1D0F247EE}" type="parTrans" cxnId="{295FB4F7-9837-43DC-95C6-F17C7C56F1C0}">
      <dgm:prSet/>
      <dgm:spPr/>
      <dgm:t>
        <a:bodyPr/>
        <a:lstStyle/>
        <a:p>
          <a:endParaRPr lang="en-US"/>
        </a:p>
      </dgm:t>
    </dgm:pt>
    <dgm:pt modelId="{2B0B5F3F-66DB-493C-BBB7-933D2C2B86F7}" type="sibTrans" cxnId="{295FB4F7-9837-43DC-95C6-F17C7C56F1C0}">
      <dgm:prSet/>
      <dgm:spPr/>
      <dgm:t>
        <a:bodyPr/>
        <a:lstStyle/>
        <a:p>
          <a:endParaRPr lang="en-US"/>
        </a:p>
      </dgm:t>
    </dgm:pt>
    <dgm:pt modelId="{13E4E76A-D3E7-4372-91A6-87833DF5BD35}">
      <dgm:prSet custT="1"/>
      <dgm:spPr>
        <a:effectLst>
          <a:outerShdw blurRad="50800" dist="38100" dir="2700000" algn="tl" rotWithShape="0">
            <a:prstClr val="black">
              <a:alpha val="40000"/>
            </a:prstClr>
          </a:outerShdw>
        </a:effectLst>
      </dgm:spPr>
      <dgm:t>
        <a:bodyPr/>
        <a:lstStyle/>
        <a:p>
          <a:r>
            <a:rPr lang="en-US" sz="1100" b="1" noProof="0" dirty="0" err="1" smtClean="0">
              <a:solidFill>
                <a:schemeClr val="bg1"/>
              </a:solidFill>
            </a:rPr>
            <a:t>Compensa</a:t>
          </a:r>
          <a:r>
            <a:rPr lang="lv-LV" sz="1100" b="1" noProof="0" dirty="0" smtClean="0">
              <a:solidFill>
                <a:schemeClr val="bg1"/>
              </a:solidFill>
            </a:rPr>
            <a:t>-</a:t>
          </a:r>
          <a:r>
            <a:rPr lang="en-US" sz="1100" b="1" noProof="0" dirty="0" smtClean="0">
              <a:solidFill>
                <a:schemeClr val="bg1"/>
              </a:solidFill>
            </a:rPr>
            <a:t>tory Measures</a:t>
          </a:r>
          <a:endParaRPr lang="en-US" sz="1100" b="1" noProof="0" dirty="0">
            <a:solidFill>
              <a:schemeClr val="bg1"/>
            </a:solidFill>
          </a:endParaRPr>
        </a:p>
      </dgm:t>
    </dgm:pt>
    <dgm:pt modelId="{B055B569-AD42-441D-88D2-08526308DD7E}" type="parTrans" cxnId="{6EE9D022-8FC5-44DC-A5D7-D016C28F78BC}">
      <dgm:prSet/>
      <dgm:spPr/>
      <dgm:t>
        <a:bodyPr/>
        <a:lstStyle/>
        <a:p>
          <a:endParaRPr lang="en-US"/>
        </a:p>
      </dgm:t>
    </dgm:pt>
    <dgm:pt modelId="{F5F3164E-F6DF-45FF-ADA0-C45BE1508F6F}" type="sibTrans" cxnId="{6EE9D022-8FC5-44DC-A5D7-D016C28F78BC}">
      <dgm:prSet/>
      <dgm:spPr/>
      <dgm:t>
        <a:bodyPr/>
        <a:lstStyle/>
        <a:p>
          <a:endParaRPr lang="en-US"/>
        </a:p>
      </dgm:t>
    </dgm:pt>
    <dgm:pt modelId="{E08214AC-BDAB-4957-93AB-703CCE4DDF48}">
      <dgm:prSet custT="1"/>
      <dgm:spPr>
        <a:effectLst>
          <a:outerShdw blurRad="50800" dist="38100" dir="2700000" algn="tl" rotWithShape="0">
            <a:prstClr val="black">
              <a:alpha val="40000"/>
            </a:prstClr>
          </a:outerShdw>
        </a:effectLst>
      </dgm:spPr>
      <dgm:t>
        <a:bodyPr/>
        <a:lstStyle/>
        <a:p>
          <a:r>
            <a:rPr lang="en-US" sz="1100" b="1" noProof="0" dirty="0" smtClean="0">
              <a:solidFill>
                <a:schemeClr val="bg1"/>
              </a:solidFill>
            </a:rPr>
            <a:t>Improving Tax </a:t>
          </a:r>
          <a:r>
            <a:rPr lang="en-US" sz="1100" b="1" noProof="0" dirty="0" err="1" smtClean="0">
              <a:solidFill>
                <a:schemeClr val="bg1"/>
              </a:solidFill>
            </a:rPr>
            <a:t>Administra</a:t>
          </a:r>
          <a:r>
            <a:rPr lang="lv-LV" sz="1100" b="1" noProof="0" dirty="0" smtClean="0">
              <a:solidFill>
                <a:schemeClr val="bg1"/>
              </a:solidFill>
            </a:rPr>
            <a:t>-</a:t>
          </a:r>
          <a:r>
            <a:rPr lang="en-US" sz="1100" b="1" noProof="0" dirty="0" err="1" smtClean="0">
              <a:solidFill>
                <a:schemeClr val="bg1"/>
              </a:solidFill>
            </a:rPr>
            <a:t>tion</a:t>
          </a:r>
          <a:endParaRPr lang="en-US" sz="1100" b="1" noProof="0" dirty="0">
            <a:solidFill>
              <a:schemeClr val="bg1"/>
            </a:solidFill>
          </a:endParaRPr>
        </a:p>
      </dgm:t>
    </dgm:pt>
    <dgm:pt modelId="{F23CDCED-13D0-46B6-86D0-27FB006BC881}" type="parTrans" cxnId="{E156653F-CB03-4C30-8D3F-B63A8917C16A}">
      <dgm:prSet/>
      <dgm:spPr/>
      <dgm:t>
        <a:bodyPr/>
        <a:lstStyle/>
        <a:p>
          <a:endParaRPr lang="en-US"/>
        </a:p>
      </dgm:t>
    </dgm:pt>
    <dgm:pt modelId="{44074B1F-6807-450B-B676-E76C3E410BE5}" type="sibTrans" cxnId="{E156653F-CB03-4C30-8D3F-B63A8917C16A}">
      <dgm:prSet/>
      <dgm:spPr/>
      <dgm:t>
        <a:bodyPr/>
        <a:lstStyle/>
        <a:p>
          <a:endParaRPr lang="en-US"/>
        </a:p>
      </dgm:t>
    </dgm:pt>
    <dgm:pt modelId="{A85EA12D-F0D1-4A83-BAD2-981E80F53BAF}">
      <dgm:prSet phldrT="[Text]" custT="1"/>
      <dgm:spPr/>
      <dgm:t>
        <a:bodyPr/>
        <a:lstStyle/>
        <a:p>
          <a:r>
            <a:rPr lang="lv-LV" sz="1300" b="1" dirty="0" err="1" smtClean="0">
              <a:solidFill>
                <a:srgbClr val="FF0000"/>
              </a:solidFill>
            </a:rPr>
            <a:t>Tax</a:t>
          </a:r>
          <a:r>
            <a:rPr lang="lv-LV" sz="1300" b="1" dirty="0" smtClean="0">
              <a:solidFill>
                <a:srgbClr val="FF0000"/>
              </a:solidFill>
            </a:rPr>
            <a:t> </a:t>
          </a:r>
        </a:p>
        <a:p>
          <a:r>
            <a:rPr lang="lv-LV" sz="1300" b="1" dirty="0" err="1" smtClean="0">
              <a:solidFill>
                <a:srgbClr val="FF0000"/>
              </a:solidFill>
            </a:rPr>
            <a:t>Reform</a:t>
          </a:r>
          <a:endParaRPr lang="en-US" sz="1300" b="1" dirty="0">
            <a:solidFill>
              <a:srgbClr val="FF0000"/>
            </a:solidFill>
          </a:endParaRPr>
        </a:p>
      </dgm:t>
    </dgm:pt>
    <dgm:pt modelId="{9B1F507B-9AB9-4FDC-A5E3-26850B9A3115}" type="parTrans" cxnId="{8512D0D8-DC78-42D8-8AC0-070DAC2036AC}">
      <dgm:prSet/>
      <dgm:spPr/>
      <dgm:t>
        <a:bodyPr/>
        <a:lstStyle/>
        <a:p>
          <a:endParaRPr lang="en-US"/>
        </a:p>
      </dgm:t>
    </dgm:pt>
    <dgm:pt modelId="{EC1833C2-54D6-47AD-B16C-412396218448}" type="sibTrans" cxnId="{8512D0D8-DC78-42D8-8AC0-070DAC2036AC}">
      <dgm:prSet/>
      <dgm:spPr/>
      <dgm:t>
        <a:bodyPr/>
        <a:lstStyle/>
        <a:p>
          <a:endParaRPr lang="en-US"/>
        </a:p>
      </dgm:t>
    </dgm:pt>
    <dgm:pt modelId="{0BC8863D-F583-4425-BD30-848966A669B4}" type="pres">
      <dgm:prSet presAssocID="{B17F87E9-D24B-497E-865B-591DD6CF331E}" presName="composite" presStyleCnt="0">
        <dgm:presLayoutVars>
          <dgm:chMax val="1"/>
          <dgm:dir/>
          <dgm:resizeHandles val="exact"/>
        </dgm:presLayoutVars>
      </dgm:prSet>
      <dgm:spPr/>
      <dgm:t>
        <a:bodyPr/>
        <a:lstStyle/>
        <a:p>
          <a:endParaRPr lang="en-US"/>
        </a:p>
      </dgm:t>
    </dgm:pt>
    <dgm:pt modelId="{E10B6AF9-BA81-43B8-A2B4-7D0173B74365}" type="pres">
      <dgm:prSet presAssocID="{B17F87E9-D24B-497E-865B-591DD6CF331E}" presName="radial" presStyleCnt="0">
        <dgm:presLayoutVars>
          <dgm:animLvl val="ctr"/>
        </dgm:presLayoutVars>
      </dgm:prSet>
      <dgm:spPr/>
      <dgm:t>
        <a:bodyPr/>
        <a:lstStyle/>
        <a:p>
          <a:endParaRPr lang="en-US"/>
        </a:p>
      </dgm:t>
    </dgm:pt>
    <dgm:pt modelId="{4DFA8924-DD9C-401D-BBF3-0D2A752557E2}" type="pres">
      <dgm:prSet presAssocID="{A85EA12D-F0D1-4A83-BAD2-981E80F53BAF}" presName="centerShape" presStyleLbl="vennNode1" presStyleIdx="0" presStyleCnt="6" custScaleX="94892" custScaleY="87606" custLinFactNeighborX="-1441" custLinFactNeighborY="-1990"/>
      <dgm:spPr/>
      <dgm:t>
        <a:bodyPr/>
        <a:lstStyle/>
        <a:p>
          <a:endParaRPr lang="en-US"/>
        </a:p>
      </dgm:t>
    </dgm:pt>
    <dgm:pt modelId="{C3781C73-9B53-4322-B640-91EDCF4E1448}" type="pres">
      <dgm:prSet presAssocID="{C33D4744-D10B-4131-A01C-0D7FD29DA75F}" presName="node" presStyleLbl="vennNode1" presStyleIdx="1" presStyleCnt="6" custScaleX="150726" custScaleY="142168" custRadScaleRad="99899" custRadScaleInc="-2633">
        <dgm:presLayoutVars>
          <dgm:bulletEnabled val="1"/>
        </dgm:presLayoutVars>
      </dgm:prSet>
      <dgm:spPr/>
      <dgm:t>
        <a:bodyPr/>
        <a:lstStyle/>
        <a:p>
          <a:endParaRPr lang="en-US"/>
        </a:p>
      </dgm:t>
    </dgm:pt>
    <dgm:pt modelId="{2A7257FB-78A2-44C6-9696-82DF74D92573}" type="pres">
      <dgm:prSet presAssocID="{C69EE9D0-97DE-4A00-B24F-3187B7E2D4AB}" presName="node" presStyleLbl="vennNode1" presStyleIdx="2" presStyleCnt="6" custScaleX="145351" custScaleY="138872" custRadScaleRad="93984" custRadScaleInc="336">
        <dgm:presLayoutVars>
          <dgm:bulletEnabled val="1"/>
        </dgm:presLayoutVars>
      </dgm:prSet>
      <dgm:spPr/>
      <dgm:t>
        <a:bodyPr/>
        <a:lstStyle/>
        <a:p>
          <a:endParaRPr lang="en-US"/>
        </a:p>
      </dgm:t>
    </dgm:pt>
    <dgm:pt modelId="{C59171C6-1F36-4CFE-BEE9-0A91AC30AB52}" type="pres">
      <dgm:prSet presAssocID="{EA70BC38-B6B7-41D4-A46A-0E820ACB6830}" presName="node" presStyleLbl="vennNode1" presStyleIdx="3" presStyleCnt="6" custScaleX="148484" custScaleY="148097" custRadScaleRad="96492" custRadScaleInc="102654">
        <dgm:presLayoutVars>
          <dgm:bulletEnabled val="1"/>
        </dgm:presLayoutVars>
      </dgm:prSet>
      <dgm:spPr/>
      <dgm:t>
        <a:bodyPr/>
        <a:lstStyle/>
        <a:p>
          <a:endParaRPr lang="en-US"/>
        </a:p>
      </dgm:t>
    </dgm:pt>
    <dgm:pt modelId="{A431D8CF-8C55-4CD5-ADF0-57264B25744C}" type="pres">
      <dgm:prSet presAssocID="{13E4E76A-D3E7-4372-91A6-87833DF5BD35}" presName="node" presStyleLbl="vennNode1" presStyleIdx="4" presStyleCnt="6" custScaleX="146645" custScaleY="143368" custRadScaleRad="93091" custRadScaleInc="-101636">
        <dgm:presLayoutVars>
          <dgm:bulletEnabled val="1"/>
        </dgm:presLayoutVars>
      </dgm:prSet>
      <dgm:spPr/>
      <dgm:t>
        <a:bodyPr/>
        <a:lstStyle/>
        <a:p>
          <a:endParaRPr lang="en-US"/>
        </a:p>
      </dgm:t>
    </dgm:pt>
    <dgm:pt modelId="{C7E9D53C-3B03-4EE1-8412-818021FD1F71}" type="pres">
      <dgm:prSet presAssocID="{E08214AC-BDAB-4957-93AB-703CCE4DDF48}" presName="node" presStyleLbl="vennNode1" presStyleIdx="5" presStyleCnt="6" custScaleX="147902" custScaleY="146025" custRadScaleRad="105892" custRadScaleInc="-530">
        <dgm:presLayoutVars>
          <dgm:bulletEnabled val="1"/>
        </dgm:presLayoutVars>
      </dgm:prSet>
      <dgm:spPr/>
      <dgm:t>
        <a:bodyPr/>
        <a:lstStyle/>
        <a:p>
          <a:endParaRPr lang="en-US"/>
        </a:p>
      </dgm:t>
    </dgm:pt>
  </dgm:ptLst>
  <dgm:cxnLst>
    <dgm:cxn modelId="{649A856A-1F29-484D-9721-54E1613A9024}" type="presOf" srcId="{C33D4744-D10B-4131-A01C-0D7FD29DA75F}" destId="{C3781C73-9B53-4322-B640-91EDCF4E1448}" srcOrd="0" destOrd="0" presId="urn:microsoft.com/office/officeart/2005/8/layout/radial3"/>
    <dgm:cxn modelId="{E01AFDD9-1553-4182-A229-19DE8F313638}" type="presOf" srcId="{13E4E76A-D3E7-4372-91A6-87833DF5BD35}" destId="{A431D8CF-8C55-4CD5-ADF0-57264B25744C}" srcOrd="0" destOrd="0" presId="urn:microsoft.com/office/officeart/2005/8/layout/radial3"/>
    <dgm:cxn modelId="{8512D0D8-DC78-42D8-8AC0-070DAC2036AC}" srcId="{B17F87E9-D24B-497E-865B-591DD6CF331E}" destId="{A85EA12D-F0D1-4A83-BAD2-981E80F53BAF}" srcOrd="0" destOrd="0" parTransId="{9B1F507B-9AB9-4FDC-A5E3-26850B9A3115}" sibTransId="{EC1833C2-54D6-47AD-B16C-412396218448}"/>
    <dgm:cxn modelId="{6EE9D022-8FC5-44DC-A5D7-D016C28F78BC}" srcId="{A85EA12D-F0D1-4A83-BAD2-981E80F53BAF}" destId="{13E4E76A-D3E7-4372-91A6-87833DF5BD35}" srcOrd="3" destOrd="0" parTransId="{B055B569-AD42-441D-88D2-08526308DD7E}" sibTransId="{F5F3164E-F6DF-45FF-ADA0-C45BE1508F6F}"/>
    <dgm:cxn modelId="{AD0D42BC-994E-4CA9-9FBC-92FA4EDCF43A}" type="presOf" srcId="{EA70BC38-B6B7-41D4-A46A-0E820ACB6830}" destId="{C59171C6-1F36-4CFE-BEE9-0A91AC30AB52}" srcOrd="0" destOrd="0" presId="urn:microsoft.com/office/officeart/2005/8/layout/radial3"/>
    <dgm:cxn modelId="{295FB4F7-9837-43DC-95C6-F17C7C56F1C0}" srcId="{A85EA12D-F0D1-4A83-BAD2-981E80F53BAF}" destId="{EA70BC38-B6B7-41D4-A46A-0E820ACB6830}" srcOrd="2" destOrd="0" parTransId="{DAEF6D3A-165F-4A5F-9316-9FB1D0F247EE}" sibTransId="{2B0B5F3F-66DB-493C-BBB7-933D2C2B86F7}"/>
    <dgm:cxn modelId="{FF03506D-DF36-443A-8C19-C13D35452F68}" srcId="{A85EA12D-F0D1-4A83-BAD2-981E80F53BAF}" destId="{C69EE9D0-97DE-4A00-B24F-3187B7E2D4AB}" srcOrd="1" destOrd="0" parTransId="{25DC6A8C-CB5F-48CF-8247-A4210D91646D}" sibTransId="{2CE3048F-B6D5-4221-A4E2-0A16E8C8471E}"/>
    <dgm:cxn modelId="{D2B9C574-36D9-4D68-B142-84484EBA3D51}" type="presOf" srcId="{A85EA12D-F0D1-4A83-BAD2-981E80F53BAF}" destId="{4DFA8924-DD9C-401D-BBF3-0D2A752557E2}" srcOrd="0" destOrd="0" presId="urn:microsoft.com/office/officeart/2005/8/layout/radial3"/>
    <dgm:cxn modelId="{0300E04C-A860-4F04-8660-29BB926746FE}" type="presOf" srcId="{E08214AC-BDAB-4957-93AB-703CCE4DDF48}" destId="{C7E9D53C-3B03-4EE1-8412-818021FD1F71}" srcOrd="0" destOrd="0" presId="urn:microsoft.com/office/officeart/2005/8/layout/radial3"/>
    <dgm:cxn modelId="{06674747-4B1D-46A7-A490-8DE307C593C4}" type="presOf" srcId="{C69EE9D0-97DE-4A00-B24F-3187B7E2D4AB}" destId="{2A7257FB-78A2-44C6-9696-82DF74D92573}" srcOrd="0" destOrd="0" presId="urn:microsoft.com/office/officeart/2005/8/layout/radial3"/>
    <dgm:cxn modelId="{CDD5C5E4-BED9-428B-B55E-89A35B1D6361}" srcId="{A85EA12D-F0D1-4A83-BAD2-981E80F53BAF}" destId="{C33D4744-D10B-4131-A01C-0D7FD29DA75F}" srcOrd="0" destOrd="0" parTransId="{A3AA3527-7A70-45F6-93E7-C3C2FE8DA88E}" sibTransId="{21C07A15-378C-4579-8E98-6FF3E453C049}"/>
    <dgm:cxn modelId="{E156653F-CB03-4C30-8D3F-B63A8917C16A}" srcId="{A85EA12D-F0D1-4A83-BAD2-981E80F53BAF}" destId="{E08214AC-BDAB-4957-93AB-703CCE4DDF48}" srcOrd="4" destOrd="0" parTransId="{F23CDCED-13D0-46B6-86D0-27FB006BC881}" sibTransId="{44074B1F-6807-450B-B676-E76C3E410BE5}"/>
    <dgm:cxn modelId="{10C2C150-B4AE-48EF-9D9B-3C2F375B9FE3}" type="presOf" srcId="{B17F87E9-D24B-497E-865B-591DD6CF331E}" destId="{0BC8863D-F583-4425-BD30-848966A669B4}" srcOrd="0" destOrd="0" presId="urn:microsoft.com/office/officeart/2005/8/layout/radial3"/>
    <dgm:cxn modelId="{4878E9C9-71FE-4F1E-B5C5-256A09D1E4F0}" type="presParOf" srcId="{0BC8863D-F583-4425-BD30-848966A669B4}" destId="{E10B6AF9-BA81-43B8-A2B4-7D0173B74365}" srcOrd="0" destOrd="0" presId="urn:microsoft.com/office/officeart/2005/8/layout/radial3"/>
    <dgm:cxn modelId="{E67A5087-68A8-4598-9F30-FEF0B06499C4}" type="presParOf" srcId="{E10B6AF9-BA81-43B8-A2B4-7D0173B74365}" destId="{4DFA8924-DD9C-401D-BBF3-0D2A752557E2}" srcOrd="0" destOrd="0" presId="urn:microsoft.com/office/officeart/2005/8/layout/radial3"/>
    <dgm:cxn modelId="{3493B1E7-4F01-412C-826F-461DCD62E072}" type="presParOf" srcId="{E10B6AF9-BA81-43B8-A2B4-7D0173B74365}" destId="{C3781C73-9B53-4322-B640-91EDCF4E1448}" srcOrd="1" destOrd="0" presId="urn:microsoft.com/office/officeart/2005/8/layout/radial3"/>
    <dgm:cxn modelId="{422C71B6-F78A-477C-93D0-37F3311AE557}" type="presParOf" srcId="{E10B6AF9-BA81-43B8-A2B4-7D0173B74365}" destId="{2A7257FB-78A2-44C6-9696-82DF74D92573}" srcOrd="2" destOrd="0" presId="urn:microsoft.com/office/officeart/2005/8/layout/radial3"/>
    <dgm:cxn modelId="{E42DD8D2-55EB-4998-AAF0-00CC846818CE}" type="presParOf" srcId="{E10B6AF9-BA81-43B8-A2B4-7D0173B74365}" destId="{C59171C6-1F36-4CFE-BEE9-0A91AC30AB52}" srcOrd="3" destOrd="0" presId="urn:microsoft.com/office/officeart/2005/8/layout/radial3"/>
    <dgm:cxn modelId="{A7CBFC9F-387B-46EB-9B6D-7B12A998DBED}" type="presParOf" srcId="{E10B6AF9-BA81-43B8-A2B4-7D0173B74365}" destId="{A431D8CF-8C55-4CD5-ADF0-57264B25744C}" srcOrd="4" destOrd="0" presId="urn:microsoft.com/office/officeart/2005/8/layout/radial3"/>
    <dgm:cxn modelId="{C51DBD2F-1B5A-4529-AFBD-732A17EBCE47}" type="presParOf" srcId="{E10B6AF9-BA81-43B8-A2B4-7D0173B74365}" destId="{C7E9D53C-3B03-4EE1-8412-818021FD1F71}" srcOrd="5" destOrd="0" presId="urn:microsoft.com/office/officeart/2005/8/layout/radial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17F87E9-D24B-497E-865B-591DD6CF331E}" type="doc">
      <dgm:prSet loTypeId="urn:microsoft.com/office/officeart/2005/8/layout/radial3" loCatId="cycle" qsTypeId="urn:microsoft.com/office/officeart/2005/8/quickstyle/simple1" qsCatId="simple" csTypeId="urn:microsoft.com/office/officeart/2005/8/colors/accent3_2" csCatId="accent3" phldr="1"/>
      <dgm:spPr/>
      <dgm:t>
        <a:bodyPr/>
        <a:lstStyle/>
        <a:p>
          <a:endParaRPr lang="en-US"/>
        </a:p>
      </dgm:t>
    </dgm:pt>
    <dgm:pt modelId="{C33D4744-D10B-4131-A01C-0D7FD29DA75F}">
      <dgm:prSet phldrT="[Text]" custT="1"/>
      <dgm:spPr>
        <a:effectLst>
          <a:outerShdw blurRad="50800" dist="38100" dir="5400000" algn="t" rotWithShape="0">
            <a:prstClr val="black">
              <a:alpha val="40000"/>
            </a:prstClr>
          </a:outerShdw>
        </a:effectLst>
      </dgm:spPr>
      <dgm:t>
        <a:bodyPr/>
        <a:lstStyle/>
        <a:p>
          <a:r>
            <a:rPr lang="en-US" sz="1100" b="1" noProof="0" dirty="0" smtClean="0">
              <a:solidFill>
                <a:schemeClr val="bg1"/>
              </a:solidFill>
            </a:rPr>
            <a:t>Labor Tax </a:t>
          </a:r>
          <a:r>
            <a:rPr lang="lv-LV" sz="1100" b="1" noProof="0" dirty="0" smtClean="0">
              <a:solidFill>
                <a:schemeClr val="bg1"/>
              </a:solidFill>
            </a:rPr>
            <a:t>R</a:t>
          </a:r>
          <a:r>
            <a:rPr lang="en-US" sz="1100" b="1" noProof="0" dirty="0" err="1" smtClean="0">
              <a:solidFill>
                <a:schemeClr val="bg1"/>
              </a:solidFill>
            </a:rPr>
            <a:t>eform</a:t>
          </a:r>
          <a:endParaRPr lang="en-US" sz="1100" b="1" dirty="0">
            <a:solidFill>
              <a:schemeClr val="bg1"/>
            </a:solidFill>
          </a:endParaRPr>
        </a:p>
      </dgm:t>
    </dgm:pt>
    <dgm:pt modelId="{A3AA3527-7A70-45F6-93E7-C3C2FE8DA88E}" type="parTrans" cxnId="{CDD5C5E4-BED9-428B-B55E-89A35B1D6361}">
      <dgm:prSet/>
      <dgm:spPr/>
      <dgm:t>
        <a:bodyPr/>
        <a:lstStyle/>
        <a:p>
          <a:endParaRPr lang="en-US"/>
        </a:p>
      </dgm:t>
    </dgm:pt>
    <dgm:pt modelId="{21C07A15-378C-4579-8E98-6FF3E453C049}" type="sibTrans" cxnId="{CDD5C5E4-BED9-428B-B55E-89A35B1D6361}">
      <dgm:prSet/>
      <dgm:spPr/>
      <dgm:t>
        <a:bodyPr/>
        <a:lstStyle/>
        <a:p>
          <a:endParaRPr lang="en-US"/>
        </a:p>
      </dgm:t>
    </dgm:pt>
    <dgm:pt modelId="{C69EE9D0-97DE-4A00-B24F-3187B7E2D4AB}">
      <dgm:prSet custT="1"/>
      <dgm:spPr>
        <a:effectLst>
          <a:outerShdw blurRad="50800" dist="38100" dir="2700000" algn="tl" rotWithShape="0">
            <a:prstClr val="black">
              <a:alpha val="40000"/>
            </a:prstClr>
          </a:outerShdw>
        </a:effectLst>
      </dgm:spPr>
      <dgm:t>
        <a:bodyPr/>
        <a:lstStyle/>
        <a:p>
          <a:r>
            <a:rPr lang="en-US" sz="1100" b="1" noProof="0" dirty="0" smtClean="0">
              <a:solidFill>
                <a:schemeClr val="bg1"/>
              </a:solidFill>
            </a:rPr>
            <a:t>Corporate Income Tax </a:t>
          </a:r>
          <a:r>
            <a:rPr lang="lv-LV" sz="1100" b="1" noProof="0" dirty="0" smtClean="0">
              <a:solidFill>
                <a:schemeClr val="bg1"/>
              </a:solidFill>
            </a:rPr>
            <a:t>R</a:t>
          </a:r>
          <a:r>
            <a:rPr lang="en-US" sz="1100" b="1" noProof="0" dirty="0" err="1" smtClean="0">
              <a:solidFill>
                <a:schemeClr val="bg1"/>
              </a:solidFill>
            </a:rPr>
            <a:t>eform</a:t>
          </a:r>
          <a:endParaRPr lang="lv-LV" sz="1100" b="1" dirty="0">
            <a:solidFill>
              <a:schemeClr val="bg1"/>
            </a:solidFill>
          </a:endParaRPr>
        </a:p>
      </dgm:t>
    </dgm:pt>
    <dgm:pt modelId="{25DC6A8C-CB5F-48CF-8247-A4210D91646D}" type="parTrans" cxnId="{FF03506D-DF36-443A-8C19-C13D35452F68}">
      <dgm:prSet/>
      <dgm:spPr/>
      <dgm:t>
        <a:bodyPr/>
        <a:lstStyle/>
        <a:p>
          <a:endParaRPr lang="en-US"/>
        </a:p>
      </dgm:t>
    </dgm:pt>
    <dgm:pt modelId="{2CE3048F-B6D5-4221-A4E2-0A16E8C8471E}" type="sibTrans" cxnId="{FF03506D-DF36-443A-8C19-C13D35452F68}">
      <dgm:prSet/>
      <dgm:spPr/>
      <dgm:t>
        <a:bodyPr/>
        <a:lstStyle/>
        <a:p>
          <a:endParaRPr lang="en-US"/>
        </a:p>
      </dgm:t>
    </dgm:pt>
    <dgm:pt modelId="{EA70BC38-B6B7-41D4-A46A-0E820ACB6830}">
      <dgm:prSet custT="1"/>
      <dgm:spPr>
        <a:effectLst>
          <a:outerShdw blurRad="50800" dist="38100" dir="2700000" algn="tl" rotWithShape="0">
            <a:prstClr val="black">
              <a:alpha val="40000"/>
            </a:prstClr>
          </a:outerShdw>
        </a:effectLst>
      </dgm:spPr>
      <dgm:t>
        <a:bodyPr/>
        <a:lstStyle/>
        <a:p>
          <a:r>
            <a:rPr lang="en-US" sz="1100" b="1" noProof="0" dirty="0" err="1" smtClean="0">
              <a:solidFill>
                <a:schemeClr val="bg1"/>
              </a:solidFill>
            </a:rPr>
            <a:t>Decre</a:t>
          </a:r>
          <a:r>
            <a:rPr lang="lv-LV" sz="1100" b="1" noProof="0" dirty="0" smtClean="0">
              <a:solidFill>
                <a:schemeClr val="bg1"/>
              </a:solidFill>
            </a:rPr>
            <a:t>a</a:t>
          </a:r>
          <a:r>
            <a:rPr lang="en-US" sz="1100" b="1" noProof="0" dirty="0" smtClean="0">
              <a:solidFill>
                <a:schemeClr val="bg1"/>
              </a:solidFill>
            </a:rPr>
            <a:t>sing Shadow Economy</a:t>
          </a:r>
          <a:endParaRPr lang="en-US" sz="1100" b="1" noProof="0" dirty="0">
            <a:solidFill>
              <a:schemeClr val="bg1"/>
            </a:solidFill>
          </a:endParaRPr>
        </a:p>
      </dgm:t>
    </dgm:pt>
    <dgm:pt modelId="{DAEF6D3A-165F-4A5F-9316-9FB1D0F247EE}" type="parTrans" cxnId="{295FB4F7-9837-43DC-95C6-F17C7C56F1C0}">
      <dgm:prSet/>
      <dgm:spPr/>
      <dgm:t>
        <a:bodyPr/>
        <a:lstStyle/>
        <a:p>
          <a:endParaRPr lang="en-US"/>
        </a:p>
      </dgm:t>
    </dgm:pt>
    <dgm:pt modelId="{2B0B5F3F-66DB-493C-BBB7-933D2C2B86F7}" type="sibTrans" cxnId="{295FB4F7-9837-43DC-95C6-F17C7C56F1C0}">
      <dgm:prSet/>
      <dgm:spPr/>
      <dgm:t>
        <a:bodyPr/>
        <a:lstStyle/>
        <a:p>
          <a:endParaRPr lang="en-US"/>
        </a:p>
      </dgm:t>
    </dgm:pt>
    <dgm:pt modelId="{13E4E76A-D3E7-4372-91A6-87833DF5BD35}">
      <dgm:prSet custT="1"/>
      <dgm:spPr>
        <a:effectLst>
          <a:outerShdw blurRad="50800" dist="38100" dir="2700000" algn="tl" rotWithShape="0">
            <a:prstClr val="black">
              <a:alpha val="40000"/>
            </a:prstClr>
          </a:outerShdw>
        </a:effectLst>
      </dgm:spPr>
      <dgm:t>
        <a:bodyPr/>
        <a:lstStyle/>
        <a:p>
          <a:r>
            <a:rPr lang="en-US" sz="1100" b="1" noProof="0" dirty="0" err="1" smtClean="0">
              <a:solidFill>
                <a:schemeClr val="tx1"/>
              </a:solidFill>
            </a:rPr>
            <a:t>Compensa</a:t>
          </a:r>
          <a:r>
            <a:rPr lang="lv-LV" sz="1100" b="1" noProof="0" dirty="0" smtClean="0">
              <a:solidFill>
                <a:schemeClr val="tx1"/>
              </a:solidFill>
            </a:rPr>
            <a:t>-</a:t>
          </a:r>
          <a:r>
            <a:rPr lang="en-US" sz="1100" b="1" noProof="0" dirty="0" smtClean="0">
              <a:solidFill>
                <a:schemeClr val="tx1"/>
              </a:solidFill>
            </a:rPr>
            <a:t>tory Measures</a:t>
          </a:r>
          <a:endParaRPr lang="en-US" sz="1100" b="1" noProof="0" dirty="0">
            <a:solidFill>
              <a:schemeClr val="tx1"/>
            </a:solidFill>
          </a:endParaRPr>
        </a:p>
      </dgm:t>
    </dgm:pt>
    <dgm:pt modelId="{B055B569-AD42-441D-88D2-08526308DD7E}" type="parTrans" cxnId="{6EE9D022-8FC5-44DC-A5D7-D016C28F78BC}">
      <dgm:prSet/>
      <dgm:spPr/>
      <dgm:t>
        <a:bodyPr/>
        <a:lstStyle/>
        <a:p>
          <a:endParaRPr lang="en-US"/>
        </a:p>
      </dgm:t>
    </dgm:pt>
    <dgm:pt modelId="{F5F3164E-F6DF-45FF-ADA0-C45BE1508F6F}" type="sibTrans" cxnId="{6EE9D022-8FC5-44DC-A5D7-D016C28F78BC}">
      <dgm:prSet/>
      <dgm:spPr/>
      <dgm:t>
        <a:bodyPr/>
        <a:lstStyle/>
        <a:p>
          <a:endParaRPr lang="en-US"/>
        </a:p>
      </dgm:t>
    </dgm:pt>
    <dgm:pt modelId="{E08214AC-BDAB-4957-93AB-703CCE4DDF48}">
      <dgm:prSet custT="1"/>
      <dgm:spPr>
        <a:effectLst>
          <a:outerShdw blurRad="50800" dist="38100" dir="2700000" algn="tl" rotWithShape="0">
            <a:prstClr val="black">
              <a:alpha val="40000"/>
            </a:prstClr>
          </a:outerShdw>
        </a:effectLst>
      </dgm:spPr>
      <dgm:t>
        <a:bodyPr/>
        <a:lstStyle/>
        <a:p>
          <a:r>
            <a:rPr lang="en-US" sz="1100" b="1" noProof="0" dirty="0" smtClean="0">
              <a:solidFill>
                <a:schemeClr val="bg1"/>
              </a:solidFill>
            </a:rPr>
            <a:t>Improving Tax </a:t>
          </a:r>
          <a:r>
            <a:rPr lang="en-US" sz="1100" b="1" noProof="0" dirty="0" err="1" smtClean="0">
              <a:solidFill>
                <a:schemeClr val="bg1"/>
              </a:solidFill>
            </a:rPr>
            <a:t>Administra</a:t>
          </a:r>
          <a:r>
            <a:rPr lang="lv-LV" sz="1100" b="1" noProof="0" dirty="0" smtClean="0">
              <a:solidFill>
                <a:schemeClr val="bg1"/>
              </a:solidFill>
            </a:rPr>
            <a:t>-</a:t>
          </a:r>
          <a:r>
            <a:rPr lang="en-US" sz="1100" b="1" noProof="0" dirty="0" err="1" smtClean="0">
              <a:solidFill>
                <a:schemeClr val="bg1"/>
              </a:solidFill>
            </a:rPr>
            <a:t>tion</a:t>
          </a:r>
          <a:endParaRPr lang="en-US" sz="1100" b="1" noProof="0" dirty="0">
            <a:solidFill>
              <a:schemeClr val="bg1"/>
            </a:solidFill>
          </a:endParaRPr>
        </a:p>
      </dgm:t>
    </dgm:pt>
    <dgm:pt modelId="{F23CDCED-13D0-46B6-86D0-27FB006BC881}" type="parTrans" cxnId="{E156653F-CB03-4C30-8D3F-B63A8917C16A}">
      <dgm:prSet/>
      <dgm:spPr/>
      <dgm:t>
        <a:bodyPr/>
        <a:lstStyle/>
        <a:p>
          <a:endParaRPr lang="en-US"/>
        </a:p>
      </dgm:t>
    </dgm:pt>
    <dgm:pt modelId="{44074B1F-6807-450B-B676-E76C3E410BE5}" type="sibTrans" cxnId="{E156653F-CB03-4C30-8D3F-B63A8917C16A}">
      <dgm:prSet/>
      <dgm:spPr/>
      <dgm:t>
        <a:bodyPr/>
        <a:lstStyle/>
        <a:p>
          <a:endParaRPr lang="en-US"/>
        </a:p>
      </dgm:t>
    </dgm:pt>
    <dgm:pt modelId="{A85EA12D-F0D1-4A83-BAD2-981E80F53BAF}">
      <dgm:prSet phldrT="[Text]" custT="1"/>
      <dgm:spPr/>
      <dgm:t>
        <a:bodyPr/>
        <a:lstStyle/>
        <a:p>
          <a:r>
            <a:rPr lang="lv-LV" sz="1300" b="1" dirty="0" err="1" smtClean="0">
              <a:solidFill>
                <a:srgbClr val="FF0000"/>
              </a:solidFill>
            </a:rPr>
            <a:t>Tax</a:t>
          </a:r>
          <a:r>
            <a:rPr lang="lv-LV" sz="1300" b="1" dirty="0" smtClean="0">
              <a:solidFill>
                <a:srgbClr val="FF0000"/>
              </a:solidFill>
            </a:rPr>
            <a:t> </a:t>
          </a:r>
        </a:p>
        <a:p>
          <a:r>
            <a:rPr lang="lv-LV" sz="1300" b="1" dirty="0" err="1" smtClean="0">
              <a:solidFill>
                <a:srgbClr val="FF0000"/>
              </a:solidFill>
            </a:rPr>
            <a:t>Reform</a:t>
          </a:r>
          <a:endParaRPr lang="en-US" sz="1300" b="1" dirty="0">
            <a:solidFill>
              <a:srgbClr val="FF0000"/>
            </a:solidFill>
          </a:endParaRPr>
        </a:p>
      </dgm:t>
    </dgm:pt>
    <dgm:pt modelId="{9B1F507B-9AB9-4FDC-A5E3-26850B9A3115}" type="parTrans" cxnId="{8512D0D8-DC78-42D8-8AC0-070DAC2036AC}">
      <dgm:prSet/>
      <dgm:spPr/>
      <dgm:t>
        <a:bodyPr/>
        <a:lstStyle/>
        <a:p>
          <a:endParaRPr lang="en-US"/>
        </a:p>
      </dgm:t>
    </dgm:pt>
    <dgm:pt modelId="{EC1833C2-54D6-47AD-B16C-412396218448}" type="sibTrans" cxnId="{8512D0D8-DC78-42D8-8AC0-070DAC2036AC}">
      <dgm:prSet/>
      <dgm:spPr/>
      <dgm:t>
        <a:bodyPr/>
        <a:lstStyle/>
        <a:p>
          <a:endParaRPr lang="en-US"/>
        </a:p>
      </dgm:t>
    </dgm:pt>
    <dgm:pt modelId="{0BC8863D-F583-4425-BD30-848966A669B4}" type="pres">
      <dgm:prSet presAssocID="{B17F87E9-D24B-497E-865B-591DD6CF331E}" presName="composite" presStyleCnt="0">
        <dgm:presLayoutVars>
          <dgm:chMax val="1"/>
          <dgm:dir/>
          <dgm:resizeHandles val="exact"/>
        </dgm:presLayoutVars>
      </dgm:prSet>
      <dgm:spPr/>
      <dgm:t>
        <a:bodyPr/>
        <a:lstStyle/>
        <a:p>
          <a:endParaRPr lang="en-US"/>
        </a:p>
      </dgm:t>
    </dgm:pt>
    <dgm:pt modelId="{E10B6AF9-BA81-43B8-A2B4-7D0173B74365}" type="pres">
      <dgm:prSet presAssocID="{B17F87E9-D24B-497E-865B-591DD6CF331E}" presName="radial" presStyleCnt="0">
        <dgm:presLayoutVars>
          <dgm:animLvl val="ctr"/>
        </dgm:presLayoutVars>
      </dgm:prSet>
      <dgm:spPr/>
      <dgm:t>
        <a:bodyPr/>
        <a:lstStyle/>
        <a:p>
          <a:endParaRPr lang="en-US"/>
        </a:p>
      </dgm:t>
    </dgm:pt>
    <dgm:pt modelId="{4DFA8924-DD9C-401D-BBF3-0D2A752557E2}" type="pres">
      <dgm:prSet presAssocID="{A85EA12D-F0D1-4A83-BAD2-981E80F53BAF}" presName="centerShape" presStyleLbl="vennNode1" presStyleIdx="0" presStyleCnt="6" custScaleX="94892" custScaleY="87606" custLinFactNeighborX="-1441" custLinFactNeighborY="-1990"/>
      <dgm:spPr/>
      <dgm:t>
        <a:bodyPr/>
        <a:lstStyle/>
        <a:p>
          <a:endParaRPr lang="en-US"/>
        </a:p>
      </dgm:t>
    </dgm:pt>
    <dgm:pt modelId="{C3781C73-9B53-4322-B640-91EDCF4E1448}" type="pres">
      <dgm:prSet presAssocID="{C33D4744-D10B-4131-A01C-0D7FD29DA75F}" presName="node" presStyleLbl="vennNode1" presStyleIdx="1" presStyleCnt="6" custScaleX="150726" custScaleY="142168" custRadScaleRad="99899" custRadScaleInc="-2633">
        <dgm:presLayoutVars>
          <dgm:bulletEnabled val="1"/>
        </dgm:presLayoutVars>
      </dgm:prSet>
      <dgm:spPr/>
      <dgm:t>
        <a:bodyPr/>
        <a:lstStyle/>
        <a:p>
          <a:endParaRPr lang="en-US"/>
        </a:p>
      </dgm:t>
    </dgm:pt>
    <dgm:pt modelId="{2A7257FB-78A2-44C6-9696-82DF74D92573}" type="pres">
      <dgm:prSet presAssocID="{C69EE9D0-97DE-4A00-B24F-3187B7E2D4AB}" presName="node" presStyleLbl="vennNode1" presStyleIdx="2" presStyleCnt="6" custScaleX="145351" custScaleY="138872" custRadScaleRad="93984" custRadScaleInc="336">
        <dgm:presLayoutVars>
          <dgm:bulletEnabled val="1"/>
        </dgm:presLayoutVars>
      </dgm:prSet>
      <dgm:spPr/>
      <dgm:t>
        <a:bodyPr/>
        <a:lstStyle/>
        <a:p>
          <a:endParaRPr lang="en-US"/>
        </a:p>
      </dgm:t>
    </dgm:pt>
    <dgm:pt modelId="{C59171C6-1F36-4CFE-BEE9-0A91AC30AB52}" type="pres">
      <dgm:prSet presAssocID="{EA70BC38-B6B7-41D4-A46A-0E820ACB6830}" presName="node" presStyleLbl="vennNode1" presStyleIdx="3" presStyleCnt="6" custScaleX="148484" custScaleY="148097" custRadScaleRad="96492" custRadScaleInc="102654">
        <dgm:presLayoutVars>
          <dgm:bulletEnabled val="1"/>
        </dgm:presLayoutVars>
      </dgm:prSet>
      <dgm:spPr/>
      <dgm:t>
        <a:bodyPr/>
        <a:lstStyle/>
        <a:p>
          <a:endParaRPr lang="en-US"/>
        </a:p>
      </dgm:t>
    </dgm:pt>
    <dgm:pt modelId="{A431D8CF-8C55-4CD5-ADF0-57264B25744C}" type="pres">
      <dgm:prSet presAssocID="{13E4E76A-D3E7-4372-91A6-87833DF5BD35}" presName="node" presStyleLbl="vennNode1" presStyleIdx="4" presStyleCnt="6" custScaleX="146645" custScaleY="143368" custRadScaleRad="93091" custRadScaleInc="-101636">
        <dgm:presLayoutVars>
          <dgm:bulletEnabled val="1"/>
        </dgm:presLayoutVars>
      </dgm:prSet>
      <dgm:spPr/>
      <dgm:t>
        <a:bodyPr/>
        <a:lstStyle/>
        <a:p>
          <a:endParaRPr lang="en-US"/>
        </a:p>
      </dgm:t>
    </dgm:pt>
    <dgm:pt modelId="{C7E9D53C-3B03-4EE1-8412-818021FD1F71}" type="pres">
      <dgm:prSet presAssocID="{E08214AC-BDAB-4957-93AB-703CCE4DDF48}" presName="node" presStyleLbl="vennNode1" presStyleIdx="5" presStyleCnt="6" custScaleX="147902" custScaleY="146025" custRadScaleRad="105892" custRadScaleInc="-530">
        <dgm:presLayoutVars>
          <dgm:bulletEnabled val="1"/>
        </dgm:presLayoutVars>
      </dgm:prSet>
      <dgm:spPr/>
      <dgm:t>
        <a:bodyPr/>
        <a:lstStyle/>
        <a:p>
          <a:endParaRPr lang="en-US"/>
        </a:p>
      </dgm:t>
    </dgm:pt>
  </dgm:ptLst>
  <dgm:cxnLst>
    <dgm:cxn modelId="{649A856A-1F29-484D-9721-54E1613A9024}" type="presOf" srcId="{C33D4744-D10B-4131-A01C-0D7FD29DA75F}" destId="{C3781C73-9B53-4322-B640-91EDCF4E1448}" srcOrd="0" destOrd="0" presId="urn:microsoft.com/office/officeart/2005/8/layout/radial3"/>
    <dgm:cxn modelId="{E01AFDD9-1553-4182-A229-19DE8F313638}" type="presOf" srcId="{13E4E76A-D3E7-4372-91A6-87833DF5BD35}" destId="{A431D8CF-8C55-4CD5-ADF0-57264B25744C}" srcOrd="0" destOrd="0" presId="urn:microsoft.com/office/officeart/2005/8/layout/radial3"/>
    <dgm:cxn modelId="{8512D0D8-DC78-42D8-8AC0-070DAC2036AC}" srcId="{B17F87E9-D24B-497E-865B-591DD6CF331E}" destId="{A85EA12D-F0D1-4A83-BAD2-981E80F53BAF}" srcOrd="0" destOrd="0" parTransId="{9B1F507B-9AB9-4FDC-A5E3-26850B9A3115}" sibTransId="{EC1833C2-54D6-47AD-B16C-412396218448}"/>
    <dgm:cxn modelId="{6EE9D022-8FC5-44DC-A5D7-D016C28F78BC}" srcId="{A85EA12D-F0D1-4A83-BAD2-981E80F53BAF}" destId="{13E4E76A-D3E7-4372-91A6-87833DF5BD35}" srcOrd="3" destOrd="0" parTransId="{B055B569-AD42-441D-88D2-08526308DD7E}" sibTransId="{F5F3164E-F6DF-45FF-ADA0-C45BE1508F6F}"/>
    <dgm:cxn modelId="{AD0D42BC-994E-4CA9-9FBC-92FA4EDCF43A}" type="presOf" srcId="{EA70BC38-B6B7-41D4-A46A-0E820ACB6830}" destId="{C59171C6-1F36-4CFE-BEE9-0A91AC30AB52}" srcOrd="0" destOrd="0" presId="urn:microsoft.com/office/officeart/2005/8/layout/radial3"/>
    <dgm:cxn modelId="{295FB4F7-9837-43DC-95C6-F17C7C56F1C0}" srcId="{A85EA12D-F0D1-4A83-BAD2-981E80F53BAF}" destId="{EA70BC38-B6B7-41D4-A46A-0E820ACB6830}" srcOrd="2" destOrd="0" parTransId="{DAEF6D3A-165F-4A5F-9316-9FB1D0F247EE}" sibTransId="{2B0B5F3F-66DB-493C-BBB7-933D2C2B86F7}"/>
    <dgm:cxn modelId="{FF03506D-DF36-443A-8C19-C13D35452F68}" srcId="{A85EA12D-F0D1-4A83-BAD2-981E80F53BAF}" destId="{C69EE9D0-97DE-4A00-B24F-3187B7E2D4AB}" srcOrd="1" destOrd="0" parTransId="{25DC6A8C-CB5F-48CF-8247-A4210D91646D}" sibTransId="{2CE3048F-B6D5-4221-A4E2-0A16E8C8471E}"/>
    <dgm:cxn modelId="{D2B9C574-36D9-4D68-B142-84484EBA3D51}" type="presOf" srcId="{A85EA12D-F0D1-4A83-BAD2-981E80F53BAF}" destId="{4DFA8924-DD9C-401D-BBF3-0D2A752557E2}" srcOrd="0" destOrd="0" presId="urn:microsoft.com/office/officeart/2005/8/layout/radial3"/>
    <dgm:cxn modelId="{0300E04C-A860-4F04-8660-29BB926746FE}" type="presOf" srcId="{E08214AC-BDAB-4957-93AB-703CCE4DDF48}" destId="{C7E9D53C-3B03-4EE1-8412-818021FD1F71}" srcOrd="0" destOrd="0" presId="urn:microsoft.com/office/officeart/2005/8/layout/radial3"/>
    <dgm:cxn modelId="{06674747-4B1D-46A7-A490-8DE307C593C4}" type="presOf" srcId="{C69EE9D0-97DE-4A00-B24F-3187B7E2D4AB}" destId="{2A7257FB-78A2-44C6-9696-82DF74D92573}" srcOrd="0" destOrd="0" presId="urn:microsoft.com/office/officeart/2005/8/layout/radial3"/>
    <dgm:cxn modelId="{CDD5C5E4-BED9-428B-B55E-89A35B1D6361}" srcId="{A85EA12D-F0D1-4A83-BAD2-981E80F53BAF}" destId="{C33D4744-D10B-4131-A01C-0D7FD29DA75F}" srcOrd="0" destOrd="0" parTransId="{A3AA3527-7A70-45F6-93E7-C3C2FE8DA88E}" sibTransId="{21C07A15-378C-4579-8E98-6FF3E453C049}"/>
    <dgm:cxn modelId="{E156653F-CB03-4C30-8D3F-B63A8917C16A}" srcId="{A85EA12D-F0D1-4A83-BAD2-981E80F53BAF}" destId="{E08214AC-BDAB-4957-93AB-703CCE4DDF48}" srcOrd="4" destOrd="0" parTransId="{F23CDCED-13D0-46B6-86D0-27FB006BC881}" sibTransId="{44074B1F-6807-450B-B676-E76C3E410BE5}"/>
    <dgm:cxn modelId="{10C2C150-B4AE-48EF-9D9B-3C2F375B9FE3}" type="presOf" srcId="{B17F87E9-D24B-497E-865B-591DD6CF331E}" destId="{0BC8863D-F583-4425-BD30-848966A669B4}" srcOrd="0" destOrd="0" presId="urn:microsoft.com/office/officeart/2005/8/layout/radial3"/>
    <dgm:cxn modelId="{4878E9C9-71FE-4F1E-B5C5-256A09D1E4F0}" type="presParOf" srcId="{0BC8863D-F583-4425-BD30-848966A669B4}" destId="{E10B6AF9-BA81-43B8-A2B4-7D0173B74365}" srcOrd="0" destOrd="0" presId="urn:microsoft.com/office/officeart/2005/8/layout/radial3"/>
    <dgm:cxn modelId="{E67A5087-68A8-4598-9F30-FEF0B06499C4}" type="presParOf" srcId="{E10B6AF9-BA81-43B8-A2B4-7D0173B74365}" destId="{4DFA8924-DD9C-401D-BBF3-0D2A752557E2}" srcOrd="0" destOrd="0" presId="urn:microsoft.com/office/officeart/2005/8/layout/radial3"/>
    <dgm:cxn modelId="{3493B1E7-4F01-412C-826F-461DCD62E072}" type="presParOf" srcId="{E10B6AF9-BA81-43B8-A2B4-7D0173B74365}" destId="{C3781C73-9B53-4322-B640-91EDCF4E1448}" srcOrd="1" destOrd="0" presId="urn:microsoft.com/office/officeart/2005/8/layout/radial3"/>
    <dgm:cxn modelId="{422C71B6-F78A-477C-93D0-37F3311AE557}" type="presParOf" srcId="{E10B6AF9-BA81-43B8-A2B4-7D0173B74365}" destId="{2A7257FB-78A2-44C6-9696-82DF74D92573}" srcOrd="2" destOrd="0" presId="urn:microsoft.com/office/officeart/2005/8/layout/radial3"/>
    <dgm:cxn modelId="{E42DD8D2-55EB-4998-AAF0-00CC846818CE}" type="presParOf" srcId="{E10B6AF9-BA81-43B8-A2B4-7D0173B74365}" destId="{C59171C6-1F36-4CFE-BEE9-0A91AC30AB52}" srcOrd="3" destOrd="0" presId="urn:microsoft.com/office/officeart/2005/8/layout/radial3"/>
    <dgm:cxn modelId="{A7CBFC9F-387B-46EB-9B6D-7B12A998DBED}" type="presParOf" srcId="{E10B6AF9-BA81-43B8-A2B4-7D0173B74365}" destId="{A431D8CF-8C55-4CD5-ADF0-57264B25744C}" srcOrd="4" destOrd="0" presId="urn:microsoft.com/office/officeart/2005/8/layout/radial3"/>
    <dgm:cxn modelId="{C51DBD2F-1B5A-4529-AFBD-732A17EBCE47}" type="presParOf" srcId="{E10B6AF9-BA81-43B8-A2B4-7D0173B74365}" destId="{C7E9D53C-3B03-4EE1-8412-818021FD1F71}" srcOrd="5" destOrd="0" presId="urn:microsoft.com/office/officeart/2005/8/layout/radial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DBB6F2B-6584-47A4-88FC-4260117E1C0D}"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CE8F1F87-AE38-4BB0-BFE8-66D4093B915E}">
      <dgm:prSet phldrT="[Text]"/>
      <dgm:spPr>
        <a:solidFill>
          <a:srgbClr val="0070C0"/>
        </a:solidFill>
        <a:scene3d>
          <a:camera prst="orthographicFront"/>
          <a:lightRig rig="threePt" dir="t"/>
        </a:scene3d>
        <a:sp3d>
          <a:bevelT/>
          <a:bevelB w="114300" prst="artDeco"/>
        </a:sp3d>
      </dgm:spPr>
      <dgm:t>
        <a:bodyPr/>
        <a:lstStyle/>
        <a:p>
          <a:r>
            <a:rPr lang="en-US" b="1" dirty="0" smtClean="0"/>
            <a:t>Increasing </a:t>
          </a:r>
          <a:r>
            <a:rPr lang="lv-LV" b="1" dirty="0" smtClean="0"/>
            <a:t>PIT </a:t>
          </a:r>
          <a:r>
            <a:rPr lang="lv-LV" b="1" dirty="0" err="1" smtClean="0"/>
            <a:t>rate</a:t>
          </a:r>
          <a:r>
            <a:rPr lang="lv-LV" b="1" dirty="0" smtClean="0"/>
            <a:t> </a:t>
          </a:r>
          <a:r>
            <a:rPr lang="en-US" b="1" dirty="0" smtClean="0"/>
            <a:t>from capital (10/15% =&gt; 20%)</a:t>
          </a:r>
          <a:endParaRPr lang="en-US" b="1" dirty="0"/>
        </a:p>
      </dgm:t>
    </dgm:pt>
    <dgm:pt modelId="{3C856B17-EF08-4271-9B49-92650DFB95F1}" type="parTrans" cxnId="{9A73D9E1-EAEC-48DE-A2E3-F8E024268C1A}">
      <dgm:prSet/>
      <dgm:spPr/>
      <dgm:t>
        <a:bodyPr/>
        <a:lstStyle/>
        <a:p>
          <a:endParaRPr lang="en-US"/>
        </a:p>
      </dgm:t>
    </dgm:pt>
    <dgm:pt modelId="{830D28D5-7DF0-4DBC-A57B-2CF4F107D0F6}" type="sibTrans" cxnId="{9A73D9E1-EAEC-48DE-A2E3-F8E024268C1A}">
      <dgm:prSet/>
      <dgm:spPr/>
      <dgm:t>
        <a:bodyPr/>
        <a:lstStyle/>
        <a:p>
          <a:endParaRPr lang="en-US"/>
        </a:p>
      </dgm:t>
    </dgm:pt>
    <dgm:pt modelId="{3C2935F6-634D-434C-9CD7-F301D334B912}">
      <dgm:prSet phldrT="[Text]"/>
      <dgm:spPr>
        <a:solidFill>
          <a:srgbClr val="0070C0"/>
        </a:solidFill>
        <a:scene3d>
          <a:camera prst="orthographicFront"/>
          <a:lightRig rig="threePt" dir="t"/>
        </a:scene3d>
        <a:sp3d>
          <a:bevelT w="114300" prst="artDeco"/>
          <a:bevelB w="114300" prst="artDeco"/>
        </a:sp3d>
      </dgm:spPr>
      <dgm:t>
        <a:bodyPr/>
        <a:lstStyle/>
        <a:p>
          <a:r>
            <a:rPr lang="en-GB" b="1" noProof="0" dirty="0" smtClean="0"/>
            <a:t>Increasing excise duties rates</a:t>
          </a:r>
          <a:endParaRPr lang="en-GB" b="1" noProof="0" dirty="0"/>
        </a:p>
      </dgm:t>
    </dgm:pt>
    <dgm:pt modelId="{84904F02-F4F3-4E26-9C48-65EF5A57DCBD}" type="parTrans" cxnId="{0B03393E-EFCB-430D-93C8-4034AC0C8F92}">
      <dgm:prSet/>
      <dgm:spPr/>
      <dgm:t>
        <a:bodyPr/>
        <a:lstStyle/>
        <a:p>
          <a:endParaRPr lang="en-US"/>
        </a:p>
      </dgm:t>
    </dgm:pt>
    <dgm:pt modelId="{036B06BD-45C3-4A94-AEAD-7D63CF884BB9}" type="sibTrans" cxnId="{0B03393E-EFCB-430D-93C8-4034AC0C8F92}">
      <dgm:prSet/>
      <dgm:spPr/>
      <dgm:t>
        <a:bodyPr/>
        <a:lstStyle/>
        <a:p>
          <a:endParaRPr lang="en-US"/>
        </a:p>
      </dgm:t>
    </dgm:pt>
    <dgm:pt modelId="{D6337CF7-AEAD-4EC6-B1A8-5034909BCAD4}">
      <dgm:prSet phldrT="[Text]"/>
      <dgm:spPr>
        <a:solidFill>
          <a:srgbClr val="0070C0"/>
        </a:solidFill>
        <a:scene3d>
          <a:camera prst="orthographicFront"/>
          <a:lightRig rig="threePt" dir="t"/>
        </a:scene3d>
        <a:sp3d>
          <a:bevelT w="114300" prst="artDeco"/>
          <a:bevelB w="114300" prst="artDeco"/>
        </a:sp3d>
      </dgm:spPr>
      <dgm:t>
        <a:bodyPr/>
        <a:lstStyle/>
        <a:p>
          <a:r>
            <a:rPr lang="en-US" b="1" noProof="0" dirty="0" smtClean="0"/>
            <a:t>Increasing gambling tax rates (30% for gaming machines and tables; PIT for wins over EUR 3</a:t>
          </a:r>
          <a:r>
            <a:rPr lang="lv-LV" b="1" noProof="0" dirty="0" smtClean="0"/>
            <a:t>,</a:t>
          </a:r>
          <a:r>
            <a:rPr lang="en-US" b="1" noProof="0" dirty="0" smtClean="0"/>
            <a:t>000)</a:t>
          </a:r>
          <a:endParaRPr lang="en-US" b="1" noProof="0" dirty="0"/>
        </a:p>
      </dgm:t>
    </dgm:pt>
    <dgm:pt modelId="{5AB6FA11-7EEE-4418-89D5-CEDCDF0F8F00}" type="parTrans" cxnId="{173A586F-3CCC-4986-A2E4-77E988BF655F}">
      <dgm:prSet/>
      <dgm:spPr/>
      <dgm:t>
        <a:bodyPr/>
        <a:lstStyle/>
        <a:p>
          <a:endParaRPr lang="en-US"/>
        </a:p>
      </dgm:t>
    </dgm:pt>
    <dgm:pt modelId="{7B264F5D-58B2-4128-BF7C-136235F7B93F}" type="sibTrans" cxnId="{173A586F-3CCC-4986-A2E4-77E988BF655F}">
      <dgm:prSet/>
      <dgm:spPr/>
      <dgm:t>
        <a:bodyPr/>
        <a:lstStyle/>
        <a:p>
          <a:endParaRPr lang="en-US"/>
        </a:p>
      </dgm:t>
    </dgm:pt>
    <dgm:pt modelId="{263D4C41-9F6C-4C36-828E-8827669F01E8}">
      <dgm:prSet phldrT="[Text]"/>
      <dgm:spPr>
        <a:solidFill>
          <a:srgbClr val="0070C0"/>
        </a:solidFill>
        <a:scene3d>
          <a:camera prst="orthographicFront"/>
          <a:lightRig rig="threePt" dir="t"/>
        </a:scene3d>
        <a:sp3d>
          <a:bevelT w="114300" prst="artDeco"/>
          <a:bevelB w="114300" prst="artDeco"/>
        </a:sp3d>
      </dgm:spPr>
      <dgm:t>
        <a:bodyPr/>
        <a:lstStyle/>
        <a:p>
          <a:r>
            <a:rPr lang="en-US" b="1" noProof="0" dirty="0" smtClean="0"/>
            <a:t>Restriction of MET activity (turnover </a:t>
          </a:r>
          <a:r>
            <a:rPr lang="lv-LV" b="1" noProof="0" dirty="0" smtClean="0"/>
            <a:t>EUR </a:t>
          </a:r>
          <a:r>
            <a:rPr lang="en-US" b="1" noProof="0" dirty="0" smtClean="0"/>
            <a:t>100,000 =&gt; </a:t>
          </a:r>
          <a:endParaRPr lang="lv-LV" b="1" noProof="0" dirty="0" smtClean="0"/>
        </a:p>
        <a:p>
          <a:r>
            <a:rPr lang="lv-LV" b="1" noProof="0" dirty="0" smtClean="0"/>
            <a:t>EUR </a:t>
          </a:r>
          <a:r>
            <a:rPr lang="en-US" b="1" noProof="0" dirty="0" smtClean="0"/>
            <a:t>40,000)</a:t>
          </a:r>
          <a:endParaRPr lang="en-US" b="1" noProof="0" dirty="0"/>
        </a:p>
      </dgm:t>
    </dgm:pt>
    <dgm:pt modelId="{689E0E81-7B04-4ED9-AA81-ED4FFB6A9D5A}" type="parTrans" cxnId="{0F260F07-153C-41E5-82EA-6725452373D7}">
      <dgm:prSet/>
      <dgm:spPr/>
      <dgm:t>
        <a:bodyPr/>
        <a:lstStyle/>
        <a:p>
          <a:endParaRPr lang="en-US"/>
        </a:p>
      </dgm:t>
    </dgm:pt>
    <dgm:pt modelId="{E4AD859B-E5CA-4D65-8C0E-88A8A3291517}" type="sibTrans" cxnId="{0F260F07-153C-41E5-82EA-6725452373D7}">
      <dgm:prSet/>
      <dgm:spPr/>
      <dgm:t>
        <a:bodyPr/>
        <a:lstStyle/>
        <a:p>
          <a:endParaRPr lang="en-US"/>
        </a:p>
      </dgm:t>
    </dgm:pt>
    <dgm:pt modelId="{B7F96042-4112-49DA-897E-B012371D343B}">
      <dgm:prSet phldrT="[Text]"/>
      <dgm:spPr>
        <a:solidFill>
          <a:srgbClr val="0070C0"/>
        </a:solidFill>
        <a:scene3d>
          <a:camera prst="orthographicFront"/>
          <a:lightRig rig="threePt" dir="t"/>
        </a:scene3d>
        <a:sp3d>
          <a:bevelT w="114300" prst="artDeco"/>
          <a:bevelB w="114300" prst="artDeco"/>
        </a:sp3d>
      </dgm:spPr>
      <dgm:t>
        <a:bodyPr/>
        <a:lstStyle/>
        <a:p>
          <a:r>
            <a:rPr lang="en-US" b="1" noProof="0" dirty="0" smtClean="0"/>
            <a:t>Restricting PIT eligible expenses</a:t>
          </a:r>
          <a:endParaRPr lang="en-US" b="1" noProof="0" dirty="0"/>
        </a:p>
      </dgm:t>
    </dgm:pt>
    <dgm:pt modelId="{7EEFFEA6-5983-4822-A4DA-1B0BF607EE02}" type="sibTrans" cxnId="{0A9BFBC6-49DA-45C6-9E64-0E8D29348926}">
      <dgm:prSet/>
      <dgm:spPr/>
      <dgm:t>
        <a:bodyPr/>
        <a:lstStyle/>
        <a:p>
          <a:endParaRPr lang="en-US"/>
        </a:p>
      </dgm:t>
    </dgm:pt>
    <dgm:pt modelId="{B470373A-21F4-45F9-A1D3-752381B6C8BF}" type="parTrans" cxnId="{0A9BFBC6-49DA-45C6-9E64-0E8D29348926}">
      <dgm:prSet/>
      <dgm:spPr/>
      <dgm:t>
        <a:bodyPr/>
        <a:lstStyle/>
        <a:p>
          <a:endParaRPr lang="en-US"/>
        </a:p>
      </dgm:t>
    </dgm:pt>
    <dgm:pt modelId="{742A69F6-4842-49D1-811D-1E206934F033}" type="pres">
      <dgm:prSet presAssocID="{2DBB6F2B-6584-47A4-88FC-4260117E1C0D}" presName="diagram" presStyleCnt="0">
        <dgm:presLayoutVars>
          <dgm:dir/>
          <dgm:resizeHandles val="exact"/>
        </dgm:presLayoutVars>
      </dgm:prSet>
      <dgm:spPr/>
      <dgm:t>
        <a:bodyPr/>
        <a:lstStyle/>
        <a:p>
          <a:endParaRPr lang="en-US"/>
        </a:p>
      </dgm:t>
    </dgm:pt>
    <dgm:pt modelId="{7AC33698-ED3E-40AA-A294-32B0EB5A1CE6}" type="pres">
      <dgm:prSet presAssocID="{CE8F1F87-AE38-4BB0-BFE8-66D4093B915E}" presName="node" presStyleLbl="node1" presStyleIdx="0" presStyleCnt="5">
        <dgm:presLayoutVars>
          <dgm:bulletEnabled val="1"/>
        </dgm:presLayoutVars>
      </dgm:prSet>
      <dgm:spPr/>
      <dgm:t>
        <a:bodyPr/>
        <a:lstStyle/>
        <a:p>
          <a:endParaRPr lang="en-US"/>
        </a:p>
      </dgm:t>
    </dgm:pt>
    <dgm:pt modelId="{B69CD2AA-566F-4EED-B13E-36AFD688087D}" type="pres">
      <dgm:prSet presAssocID="{830D28D5-7DF0-4DBC-A57B-2CF4F107D0F6}" presName="sibTrans" presStyleCnt="0"/>
      <dgm:spPr/>
    </dgm:pt>
    <dgm:pt modelId="{F5D3D880-7920-441A-B176-9B59850BF522}" type="pres">
      <dgm:prSet presAssocID="{3C2935F6-634D-434C-9CD7-F301D334B912}" presName="node" presStyleLbl="node1" presStyleIdx="1" presStyleCnt="5">
        <dgm:presLayoutVars>
          <dgm:bulletEnabled val="1"/>
        </dgm:presLayoutVars>
      </dgm:prSet>
      <dgm:spPr/>
      <dgm:t>
        <a:bodyPr/>
        <a:lstStyle/>
        <a:p>
          <a:endParaRPr lang="en-US"/>
        </a:p>
      </dgm:t>
    </dgm:pt>
    <dgm:pt modelId="{8062EF97-7093-4AE5-8AC3-CE18797A220E}" type="pres">
      <dgm:prSet presAssocID="{036B06BD-45C3-4A94-AEAD-7D63CF884BB9}" presName="sibTrans" presStyleCnt="0"/>
      <dgm:spPr/>
    </dgm:pt>
    <dgm:pt modelId="{DF6DD82E-5C03-476E-A9EE-5ABC5E25EF3D}" type="pres">
      <dgm:prSet presAssocID="{D6337CF7-AEAD-4EC6-B1A8-5034909BCAD4}" presName="node" presStyleLbl="node1" presStyleIdx="2" presStyleCnt="5">
        <dgm:presLayoutVars>
          <dgm:bulletEnabled val="1"/>
        </dgm:presLayoutVars>
      </dgm:prSet>
      <dgm:spPr/>
      <dgm:t>
        <a:bodyPr/>
        <a:lstStyle/>
        <a:p>
          <a:endParaRPr lang="en-US"/>
        </a:p>
      </dgm:t>
    </dgm:pt>
    <dgm:pt modelId="{DD5C9859-6722-42E7-A492-4CB0E30408E6}" type="pres">
      <dgm:prSet presAssocID="{7B264F5D-58B2-4128-BF7C-136235F7B93F}" presName="sibTrans" presStyleCnt="0"/>
      <dgm:spPr/>
    </dgm:pt>
    <dgm:pt modelId="{5EC941C8-EB2A-4CD9-A09F-793D096E0832}" type="pres">
      <dgm:prSet presAssocID="{263D4C41-9F6C-4C36-828E-8827669F01E8}" presName="node" presStyleLbl="node1" presStyleIdx="3" presStyleCnt="5">
        <dgm:presLayoutVars>
          <dgm:bulletEnabled val="1"/>
        </dgm:presLayoutVars>
      </dgm:prSet>
      <dgm:spPr/>
      <dgm:t>
        <a:bodyPr/>
        <a:lstStyle/>
        <a:p>
          <a:endParaRPr lang="en-US"/>
        </a:p>
      </dgm:t>
    </dgm:pt>
    <dgm:pt modelId="{4956E454-C886-47C3-9635-A7956CA3DC63}" type="pres">
      <dgm:prSet presAssocID="{E4AD859B-E5CA-4D65-8C0E-88A8A3291517}" presName="sibTrans" presStyleCnt="0"/>
      <dgm:spPr/>
    </dgm:pt>
    <dgm:pt modelId="{7E49F6CD-1A91-4FFC-B9CF-57AECCFBA273}" type="pres">
      <dgm:prSet presAssocID="{B7F96042-4112-49DA-897E-B012371D343B}" presName="node" presStyleLbl="node1" presStyleIdx="4" presStyleCnt="5" custLinFactNeighborX="1027" custLinFactNeighborY="-2901">
        <dgm:presLayoutVars>
          <dgm:bulletEnabled val="1"/>
        </dgm:presLayoutVars>
      </dgm:prSet>
      <dgm:spPr/>
      <dgm:t>
        <a:bodyPr/>
        <a:lstStyle/>
        <a:p>
          <a:endParaRPr lang="en-US"/>
        </a:p>
      </dgm:t>
    </dgm:pt>
  </dgm:ptLst>
  <dgm:cxnLst>
    <dgm:cxn modelId="{0B03393E-EFCB-430D-93C8-4034AC0C8F92}" srcId="{2DBB6F2B-6584-47A4-88FC-4260117E1C0D}" destId="{3C2935F6-634D-434C-9CD7-F301D334B912}" srcOrd="1" destOrd="0" parTransId="{84904F02-F4F3-4E26-9C48-65EF5A57DCBD}" sibTransId="{036B06BD-45C3-4A94-AEAD-7D63CF884BB9}"/>
    <dgm:cxn modelId="{9A73D9E1-EAEC-48DE-A2E3-F8E024268C1A}" srcId="{2DBB6F2B-6584-47A4-88FC-4260117E1C0D}" destId="{CE8F1F87-AE38-4BB0-BFE8-66D4093B915E}" srcOrd="0" destOrd="0" parTransId="{3C856B17-EF08-4271-9B49-92650DFB95F1}" sibTransId="{830D28D5-7DF0-4DBC-A57B-2CF4F107D0F6}"/>
    <dgm:cxn modelId="{0F260F07-153C-41E5-82EA-6725452373D7}" srcId="{2DBB6F2B-6584-47A4-88FC-4260117E1C0D}" destId="{263D4C41-9F6C-4C36-828E-8827669F01E8}" srcOrd="3" destOrd="0" parTransId="{689E0E81-7B04-4ED9-AA81-ED4FFB6A9D5A}" sibTransId="{E4AD859B-E5CA-4D65-8C0E-88A8A3291517}"/>
    <dgm:cxn modelId="{2C3ED5A0-C7D7-4C5D-9B14-B64EF5FCBA94}" type="presOf" srcId="{D6337CF7-AEAD-4EC6-B1A8-5034909BCAD4}" destId="{DF6DD82E-5C03-476E-A9EE-5ABC5E25EF3D}" srcOrd="0" destOrd="0" presId="urn:microsoft.com/office/officeart/2005/8/layout/default"/>
    <dgm:cxn modelId="{0A9BFBC6-49DA-45C6-9E64-0E8D29348926}" srcId="{2DBB6F2B-6584-47A4-88FC-4260117E1C0D}" destId="{B7F96042-4112-49DA-897E-B012371D343B}" srcOrd="4" destOrd="0" parTransId="{B470373A-21F4-45F9-A1D3-752381B6C8BF}" sibTransId="{7EEFFEA6-5983-4822-A4DA-1B0BF607EE02}"/>
    <dgm:cxn modelId="{85BDCF91-7E01-4892-91C0-71A78EC4F11C}" type="presOf" srcId="{3C2935F6-634D-434C-9CD7-F301D334B912}" destId="{F5D3D880-7920-441A-B176-9B59850BF522}" srcOrd="0" destOrd="0" presId="urn:microsoft.com/office/officeart/2005/8/layout/default"/>
    <dgm:cxn modelId="{173A586F-3CCC-4986-A2E4-77E988BF655F}" srcId="{2DBB6F2B-6584-47A4-88FC-4260117E1C0D}" destId="{D6337CF7-AEAD-4EC6-B1A8-5034909BCAD4}" srcOrd="2" destOrd="0" parTransId="{5AB6FA11-7EEE-4418-89D5-CEDCDF0F8F00}" sibTransId="{7B264F5D-58B2-4128-BF7C-136235F7B93F}"/>
    <dgm:cxn modelId="{794FC178-1BDD-4C1F-9799-CB351E08FA55}" type="presOf" srcId="{263D4C41-9F6C-4C36-828E-8827669F01E8}" destId="{5EC941C8-EB2A-4CD9-A09F-793D096E0832}" srcOrd="0" destOrd="0" presId="urn:microsoft.com/office/officeart/2005/8/layout/default"/>
    <dgm:cxn modelId="{21802620-BAF0-41B8-B919-E4B11014DDAC}" type="presOf" srcId="{B7F96042-4112-49DA-897E-B012371D343B}" destId="{7E49F6CD-1A91-4FFC-B9CF-57AECCFBA273}" srcOrd="0" destOrd="0" presId="urn:microsoft.com/office/officeart/2005/8/layout/default"/>
    <dgm:cxn modelId="{687DA330-2E50-4B9C-8CFC-5D3FEBCDBBC2}" type="presOf" srcId="{2DBB6F2B-6584-47A4-88FC-4260117E1C0D}" destId="{742A69F6-4842-49D1-811D-1E206934F033}" srcOrd="0" destOrd="0" presId="urn:microsoft.com/office/officeart/2005/8/layout/default"/>
    <dgm:cxn modelId="{8E49F376-7049-4B69-B5EB-F97278E842FE}" type="presOf" srcId="{CE8F1F87-AE38-4BB0-BFE8-66D4093B915E}" destId="{7AC33698-ED3E-40AA-A294-32B0EB5A1CE6}" srcOrd="0" destOrd="0" presId="urn:microsoft.com/office/officeart/2005/8/layout/default"/>
    <dgm:cxn modelId="{2677023A-6A3B-4AB8-AD51-BD97F3C6D817}" type="presParOf" srcId="{742A69F6-4842-49D1-811D-1E206934F033}" destId="{7AC33698-ED3E-40AA-A294-32B0EB5A1CE6}" srcOrd="0" destOrd="0" presId="urn:microsoft.com/office/officeart/2005/8/layout/default"/>
    <dgm:cxn modelId="{FA1A4E4F-B55D-42A4-BF2D-E34C259B5CB3}" type="presParOf" srcId="{742A69F6-4842-49D1-811D-1E206934F033}" destId="{B69CD2AA-566F-4EED-B13E-36AFD688087D}" srcOrd="1" destOrd="0" presId="urn:microsoft.com/office/officeart/2005/8/layout/default"/>
    <dgm:cxn modelId="{C44EFFD7-571C-4A55-A3C4-595BE208F315}" type="presParOf" srcId="{742A69F6-4842-49D1-811D-1E206934F033}" destId="{F5D3D880-7920-441A-B176-9B59850BF522}" srcOrd="2" destOrd="0" presId="urn:microsoft.com/office/officeart/2005/8/layout/default"/>
    <dgm:cxn modelId="{A5D92996-C847-444B-A2E2-BB3DF037986F}" type="presParOf" srcId="{742A69F6-4842-49D1-811D-1E206934F033}" destId="{8062EF97-7093-4AE5-8AC3-CE18797A220E}" srcOrd="3" destOrd="0" presId="urn:microsoft.com/office/officeart/2005/8/layout/default"/>
    <dgm:cxn modelId="{CCB460E4-160A-403E-90A5-C051A458B6F5}" type="presParOf" srcId="{742A69F6-4842-49D1-811D-1E206934F033}" destId="{DF6DD82E-5C03-476E-A9EE-5ABC5E25EF3D}" srcOrd="4" destOrd="0" presId="urn:microsoft.com/office/officeart/2005/8/layout/default"/>
    <dgm:cxn modelId="{6C5F1C84-AA46-4122-8C16-8F5167F4FAE2}" type="presParOf" srcId="{742A69F6-4842-49D1-811D-1E206934F033}" destId="{DD5C9859-6722-42E7-A492-4CB0E30408E6}" srcOrd="5" destOrd="0" presId="urn:microsoft.com/office/officeart/2005/8/layout/default"/>
    <dgm:cxn modelId="{997B4BEC-CF46-4135-AF92-74926367462D}" type="presParOf" srcId="{742A69F6-4842-49D1-811D-1E206934F033}" destId="{5EC941C8-EB2A-4CD9-A09F-793D096E0832}" srcOrd="6" destOrd="0" presId="urn:microsoft.com/office/officeart/2005/8/layout/default"/>
    <dgm:cxn modelId="{AE9CAE8B-30B7-47CE-8AD0-3F5DF84ABCB8}" type="presParOf" srcId="{742A69F6-4842-49D1-811D-1E206934F033}" destId="{4956E454-C886-47C3-9635-A7956CA3DC63}" srcOrd="7" destOrd="0" presId="urn:microsoft.com/office/officeart/2005/8/layout/default"/>
    <dgm:cxn modelId="{95CEE760-BB22-49D3-80BC-A65FDDD6042F}" type="presParOf" srcId="{742A69F6-4842-49D1-811D-1E206934F033}" destId="{7E49F6CD-1A91-4FFC-B9CF-57AECCFBA273}"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B17F87E9-D24B-497E-865B-591DD6CF331E}" type="doc">
      <dgm:prSet loTypeId="urn:microsoft.com/office/officeart/2005/8/layout/radial3" loCatId="cycle" qsTypeId="urn:microsoft.com/office/officeart/2005/8/quickstyle/simple1" qsCatId="simple" csTypeId="urn:microsoft.com/office/officeart/2005/8/colors/accent3_2" csCatId="accent3" phldr="1"/>
      <dgm:spPr/>
      <dgm:t>
        <a:bodyPr/>
        <a:lstStyle/>
        <a:p>
          <a:endParaRPr lang="en-US"/>
        </a:p>
      </dgm:t>
    </dgm:pt>
    <dgm:pt modelId="{C33D4744-D10B-4131-A01C-0D7FD29DA75F}">
      <dgm:prSet phldrT="[Text]" custT="1"/>
      <dgm:spPr>
        <a:effectLst>
          <a:outerShdw blurRad="50800" dist="38100" dir="5400000" algn="t" rotWithShape="0">
            <a:prstClr val="black">
              <a:alpha val="40000"/>
            </a:prstClr>
          </a:outerShdw>
        </a:effectLst>
      </dgm:spPr>
      <dgm:t>
        <a:bodyPr/>
        <a:lstStyle/>
        <a:p>
          <a:r>
            <a:rPr lang="en-US" sz="1100" b="1" noProof="0" dirty="0" smtClean="0">
              <a:solidFill>
                <a:schemeClr val="bg1"/>
              </a:solidFill>
            </a:rPr>
            <a:t>Labor Tax </a:t>
          </a:r>
          <a:r>
            <a:rPr lang="lv-LV" sz="1100" b="1" noProof="0" dirty="0" smtClean="0">
              <a:solidFill>
                <a:schemeClr val="bg1"/>
              </a:solidFill>
            </a:rPr>
            <a:t>R</a:t>
          </a:r>
          <a:r>
            <a:rPr lang="en-US" sz="1100" b="1" noProof="0" dirty="0" err="1" smtClean="0">
              <a:solidFill>
                <a:schemeClr val="bg1"/>
              </a:solidFill>
            </a:rPr>
            <a:t>eform</a:t>
          </a:r>
          <a:endParaRPr lang="en-US" sz="1100" b="1" dirty="0">
            <a:solidFill>
              <a:schemeClr val="bg1"/>
            </a:solidFill>
          </a:endParaRPr>
        </a:p>
      </dgm:t>
    </dgm:pt>
    <dgm:pt modelId="{A3AA3527-7A70-45F6-93E7-C3C2FE8DA88E}" type="parTrans" cxnId="{CDD5C5E4-BED9-428B-B55E-89A35B1D6361}">
      <dgm:prSet/>
      <dgm:spPr/>
      <dgm:t>
        <a:bodyPr/>
        <a:lstStyle/>
        <a:p>
          <a:endParaRPr lang="en-US"/>
        </a:p>
      </dgm:t>
    </dgm:pt>
    <dgm:pt modelId="{21C07A15-378C-4579-8E98-6FF3E453C049}" type="sibTrans" cxnId="{CDD5C5E4-BED9-428B-B55E-89A35B1D6361}">
      <dgm:prSet/>
      <dgm:spPr/>
      <dgm:t>
        <a:bodyPr/>
        <a:lstStyle/>
        <a:p>
          <a:endParaRPr lang="en-US"/>
        </a:p>
      </dgm:t>
    </dgm:pt>
    <dgm:pt modelId="{C69EE9D0-97DE-4A00-B24F-3187B7E2D4AB}">
      <dgm:prSet custT="1"/>
      <dgm:spPr>
        <a:effectLst>
          <a:outerShdw blurRad="50800" dist="38100" dir="2700000" algn="tl" rotWithShape="0">
            <a:prstClr val="black">
              <a:alpha val="40000"/>
            </a:prstClr>
          </a:outerShdw>
        </a:effectLst>
      </dgm:spPr>
      <dgm:t>
        <a:bodyPr/>
        <a:lstStyle/>
        <a:p>
          <a:r>
            <a:rPr lang="en-US" sz="1100" b="1" noProof="0" dirty="0" smtClean="0">
              <a:solidFill>
                <a:schemeClr val="bg1"/>
              </a:solidFill>
            </a:rPr>
            <a:t>Corporate Income Tax </a:t>
          </a:r>
          <a:r>
            <a:rPr lang="lv-LV" sz="1100" b="1" noProof="0" dirty="0" smtClean="0">
              <a:solidFill>
                <a:schemeClr val="bg1"/>
              </a:solidFill>
            </a:rPr>
            <a:t>R</a:t>
          </a:r>
          <a:r>
            <a:rPr lang="en-US" sz="1100" b="1" noProof="0" dirty="0" err="1" smtClean="0">
              <a:solidFill>
                <a:schemeClr val="bg1"/>
              </a:solidFill>
            </a:rPr>
            <a:t>eform</a:t>
          </a:r>
          <a:endParaRPr lang="lv-LV" sz="1100" b="1" dirty="0">
            <a:solidFill>
              <a:schemeClr val="bg1"/>
            </a:solidFill>
          </a:endParaRPr>
        </a:p>
      </dgm:t>
    </dgm:pt>
    <dgm:pt modelId="{25DC6A8C-CB5F-48CF-8247-A4210D91646D}" type="parTrans" cxnId="{FF03506D-DF36-443A-8C19-C13D35452F68}">
      <dgm:prSet/>
      <dgm:spPr/>
      <dgm:t>
        <a:bodyPr/>
        <a:lstStyle/>
        <a:p>
          <a:endParaRPr lang="en-US"/>
        </a:p>
      </dgm:t>
    </dgm:pt>
    <dgm:pt modelId="{2CE3048F-B6D5-4221-A4E2-0A16E8C8471E}" type="sibTrans" cxnId="{FF03506D-DF36-443A-8C19-C13D35452F68}">
      <dgm:prSet/>
      <dgm:spPr/>
      <dgm:t>
        <a:bodyPr/>
        <a:lstStyle/>
        <a:p>
          <a:endParaRPr lang="en-US"/>
        </a:p>
      </dgm:t>
    </dgm:pt>
    <dgm:pt modelId="{EA70BC38-B6B7-41D4-A46A-0E820ACB6830}">
      <dgm:prSet custT="1"/>
      <dgm:spPr>
        <a:effectLst>
          <a:outerShdw blurRad="50800" dist="38100" dir="2700000" algn="tl" rotWithShape="0">
            <a:prstClr val="black">
              <a:alpha val="40000"/>
            </a:prstClr>
          </a:outerShdw>
        </a:effectLst>
      </dgm:spPr>
      <dgm:t>
        <a:bodyPr/>
        <a:lstStyle/>
        <a:p>
          <a:r>
            <a:rPr lang="en-US" sz="1100" b="1" noProof="0" dirty="0" err="1" smtClean="0">
              <a:solidFill>
                <a:schemeClr val="tx1"/>
              </a:solidFill>
            </a:rPr>
            <a:t>Decre</a:t>
          </a:r>
          <a:r>
            <a:rPr lang="lv-LV" sz="1100" b="1" noProof="0" dirty="0" smtClean="0">
              <a:solidFill>
                <a:schemeClr val="tx1"/>
              </a:solidFill>
            </a:rPr>
            <a:t>a</a:t>
          </a:r>
          <a:r>
            <a:rPr lang="en-US" sz="1100" b="1" noProof="0" dirty="0" smtClean="0">
              <a:solidFill>
                <a:schemeClr val="tx1"/>
              </a:solidFill>
            </a:rPr>
            <a:t>sing Shadow Economy</a:t>
          </a:r>
          <a:endParaRPr lang="en-US" sz="1100" b="1" noProof="0" dirty="0">
            <a:solidFill>
              <a:schemeClr val="tx1"/>
            </a:solidFill>
          </a:endParaRPr>
        </a:p>
      </dgm:t>
    </dgm:pt>
    <dgm:pt modelId="{DAEF6D3A-165F-4A5F-9316-9FB1D0F247EE}" type="parTrans" cxnId="{295FB4F7-9837-43DC-95C6-F17C7C56F1C0}">
      <dgm:prSet/>
      <dgm:spPr/>
      <dgm:t>
        <a:bodyPr/>
        <a:lstStyle/>
        <a:p>
          <a:endParaRPr lang="en-US"/>
        </a:p>
      </dgm:t>
    </dgm:pt>
    <dgm:pt modelId="{2B0B5F3F-66DB-493C-BBB7-933D2C2B86F7}" type="sibTrans" cxnId="{295FB4F7-9837-43DC-95C6-F17C7C56F1C0}">
      <dgm:prSet/>
      <dgm:spPr/>
      <dgm:t>
        <a:bodyPr/>
        <a:lstStyle/>
        <a:p>
          <a:endParaRPr lang="en-US"/>
        </a:p>
      </dgm:t>
    </dgm:pt>
    <dgm:pt modelId="{13E4E76A-D3E7-4372-91A6-87833DF5BD35}">
      <dgm:prSet custT="1"/>
      <dgm:spPr>
        <a:effectLst>
          <a:outerShdw blurRad="50800" dist="38100" dir="2700000" algn="tl" rotWithShape="0">
            <a:prstClr val="black">
              <a:alpha val="40000"/>
            </a:prstClr>
          </a:outerShdw>
        </a:effectLst>
      </dgm:spPr>
      <dgm:t>
        <a:bodyPr/>
        <a:lstStyle/>
        <a:p>
          <a:r>
            <a:rPr lang="en-US" sz="1100" b="1" noProof="0" dirty="0" err="1" smtClean="0">
              <a:solidFill>
                <a:schemeClr val="bg1"/>
              </a:solidFill>
            </a:rPr>
            <a:t>Compensa</a:t>
          </a:r>
          <a:r>
            <a:rPr lang="lv-LV" sz="1100" b="1" noProof="0" dirty="0" smtClean="0">
              <a:solidFill>
                <a:schemeClr val="bg1"/>
              </a:solidFill>
            </a:rPr>
            <a:t>-</a:t>
          </a:r>
          <a:r>
            <a:rPr lang="en-US" sz="1100" b="1" noProof="0" dirty="0" smtClean="0">
              <a:solidFill>
                <a:schemeClr val="bg1"/>
              </a:solidFill>
            </a:rPr>
            <a:t>tory Measures</a:t>
          </a:r>
          <a:endParaRPr lang="en-US" sz="1100" b="1" noProof="0" dirty="0">
            <a:solidFill>
              <a:schemeClr val="bg1"/>
            </a:solidFill>
          </a:endParaRPr>
        </a:p>
      </dgm:t>
    </dgm:pt>
    <dgm:pt modelId="{B055B569-AD42-441D-88D2-08526308DD7E}" type="parTrans" cxnId="{6EE9D022-8FC5-44DC-A5D7-D016C28F78BC}">
      <dgm:prSet/>
      <dgm:spPr/>
      <dgm:t>
        <a:bodyPr/>
        <a:lstStyle/>
        <a:p>
          <a:endParaRPr lang="en-US"/>
        </a:p>
      </dgm:t>
    </dgm:pt>
    <dgm:pt modelId="{F5F3164E-F6DF-45FF-ADA0-C45BE1508F6F}" type="sibTrans" cxnId="{6EE9D022-8FC5-44DC-A5D7-D016C28F78BC}">
      <dgm:prSet/>
      <dgm:spPr/>
      <dgm:t>
        <a:bodyPr/>
        <a:lstStyle/>
        <a:p>
          <a:endParaRPr lang="en-US"/>
        </a:p>
      </dgm:t>
    </dgm:pt>
    <dgm:pt modelId="{E08214AC-BDAB-4957-93AB-703CCE4DDF48}">
      <dgm:prSet custT="1"/>
      <dgm:spPr>
        <a:effectLst>
          <a:outerShdw blurRad="50800" dist="38100" dir="2700000" algn="tl" rotWithShape="0">
            <a:prstClr val="black">
              <a:alpha val="40000"/>
            </a:prstClr>
          </a:outerShdw>
        </a:effectLst>
      </dgm:spPr>
      <dgm:t>
        <a:bodyPr/>
        <a:lstStyle/>
        <a:p>
          <a:r>
            <a:rPr lang="en-US" sz="1100" b="1" noProof="0" dirty="0" smtClean="0">
              <a:solidFill>
                <a:schemeClr val="bg1"/>
              </a:solidFill>
            </a:rPr>
            <a:t>Improving Tax </a:t>
          </a:r>
          <a:r>
            <a:rPr lang="en-US" sz="1100" b="1" noProof="0" dirty="0" err="1" smtClean="0">
              <a:solidFill>
                <a:schemeClr val="bg1"/>
              </a:solidFill>
            </a:rPr>
            <a:t>Administra</a:t>
          </a:r>
          <a:r>
            <a:rPr lang="lv-LV" sz="1100" b="1" noProof="0" dirty="0" smtClean="0">
              <a:solidFill>
                <a:schemeClr val="bg1"/>
              </a:solidFill>
            </a:rPr>
            <a:t>-</a:t>
          </a:r>
          <a:r>
            <a:rPr lang="en-US" sz="1100" b="1" noProof="0" dirty="0" err="1" smtClean="0">
              <a:solidFill>
                <a:schemeClr val="bg1"/>
              </a:solidFill>
            </a:rPr>
            <a:t>tion</a:t>
          </a:r>
          <a:endParaRPr lang="en-US" sz="1100" b="1" noProof="0" dirty="0">
            <a:solidFill>
              <a:schemeClr val="bg1"/>
            </a:solidFill>
          </a:endParaRPr>
        </a:p>
      </dgm:t>
    </dgm:pt>
    <dgm:pt modelId="{F23CDCED-13D0-46B6-86D0-27FB006BC881}" type="parTrans" cxnId="{E156653F-CB03-4C30-8D3F-B63A8917C16A}">
      <dgm:prSet/>
      <dgm:spPr/>
      <dgm:t>
        <a:bodyPr/>
        <a:lstStyle/>
        <a:p>
          <a:endParaRPr lang="en-US"/>
        </a:p>
      </dgm:t>
    </dgm:pt>
    <dgm:pt modelId="{44074B1F-6807-450B-B676-E76C3E410BE5}" type="sibTrans" cxnId="{E156653F-CB03-4C30-8D3F-B63A8917C16A}">
      <dgm:prSet/>
      <dgm:spPr/>
      <dgm:t>
        <a:bodyPr/>
        <a:lstStyle/>
        <a:p>
          <a:endParaRPr lang="en-US"/>
        </a:p>
      </dgm:t>
    </dgm:pt>
    <dgm:pt modelId="{A85EA12D-F0D1-4A83-BAD2-981E80F53BAF}">
      <dgm:prSet phldrT="[Text]" custT="1"/>
      <dgm:spPr/>
      <dgm:t>
        <a:bodyPr/>
        <a:lstStyle/>
        <a:p>
          <a:r>
            <a:rPr lang="lv-LV" sz="1300" b="1" dirty="0" err="1" smtClean="0">
              <a:solidFill>
                <a:srgbClr val="FF0000"/>
              </a:solidFill>
            </a:rPr>
            <a:t>Tax</a:t>
          </a:r>
          <a:r>
            <a:rPr lang="lv-LV" sz="1300" b="1" dirty="0" smtClean="0">
              <a:solidFill>
                <a:srgbClr val="FF0000"/>
              </a:solidFill>
            </a:rPr>
            <a:t> </a:t>
          </a:r>
        </a:p>
        <a:p>
          <a:r>
            <a:rPr lang="lv-LV" sz="1300" b="1" dirty="0" err="1" smtClean="0">
              <a:solidFill>
                <a:srgbClr val="FF0000"/>
              </a:solidFill>
            </a:rPr>
            <a:t>Reform</a:t>
          </a:r>
          <a:endParaRPr lang="en-US" sz="1300" b="1" dirty="0">
            <a:solidFill>
              <a:srgbClr val="FF0000"/>
            </a:solidFill>
          </a:endParaRPr>
        </a:p>
      </dgm:t>
    </dgm:pt>
    <dgm:pt modelId="{9B1F507B-9AB9-4FDC-A5E3-26850B9A3115}" type="parTrans" cxnId="{8512D0D8-DC78-42D8-8AC0-070DAC2036AC}">
      <dgm:prSet/>
      <dgm:spPr/>
      <dgm:t>
        <a:bodyPr/>
        <a:lstStyle/>
        <a:p>
          <a:endParaRPr lang="en-US"/>
        </a:p>
      </dgm:t>
    </dgm:pt>
    <dgm:pt modelId="{EC1833C2-54D6-47AD-B16C-412396218448}" type="sibTrans" cxnId="{8512D0D8-DC78-42D8-8AC0-070DAC2036AC}">
      <dgm:prSet/>
      <dgm:spPr/>
      <dgm:t>
        <a:bodyPr/>
        <a:lstStyle/>
        <a:p>
          <a:endParaRPr lang="en-US"/>
        </a:p>
      </dgm:t>
    </dgm:pt>
    <dgm:pt modelId="{0BC8863D-F583-4425-BD30-848966A669B4}" type="pres">
      <dgm:prSet presAssocID="{B17F87E9-D24B-497E-865B-591DD6CF331E}" presName="composite" presStyleCnt="0">
        <dgm:presLayoutVars>
          <dgm:chMax val="1"/>
          <dgm:dir/>
          <dgm:resizeHandles val="exact"/>
        </dgm:presLayoutVars>
      </dgm:prSet>
      <dgm:spPr/>
      <dgm:t>
        <a:bodyPr/>
        <a:lstStyle/>
        <a:p>
          <a:endParaRPr lang="en-US"/>
        </a:p>
      </dgm:t>
    </dgm:pt>
    <dgm:pt modelId="{E10B6AF9-BA81-43B8-A2B4-7D0173B74365}" type="pres">
      <dgm:prSet presAssocID="{B17F87E9-D24B-497E-865B-591DD6CF331E}" presName="radial" presStyleCnt="0">
        <dgm:presLayoutVars>
          <dgm:animLvl val="ctr"/>
        </dgm:presLayoutVars>
      </dgm:prSet>
      <dgm:spPr/>
      <dgm:t>
        <a:bodyPr/>
        <a:lstStyle/>
        <a:p>
          <a:endParaRPr lang="en-US"/>
        </a:p>
      </dgm:t>
    </dgm:pt>
    <dgm:pt modelId="{4DFA8924-DD9C-401D-BBF3-0D2A752557E2}" type="pres">
      <dgm:prSet presAssocID="{A85EA12D-F0D1-4A83-BAD2-981E80F53BAF}" presName="centerShape" presStyleLbl="vennNode1" presStyleIdx="0" presStyleCnt="6" custScaleX="94892" custScaleY="87606" custLinFactNeighborX="-1441" custLinFactNeighborY="-1990"/>
      <dgm:spPr/>
      <dgm:t>
        <a:bodyPr/>
        <a:lstStyle/>
        <a:p>
          <a:endParaRPr lang="en-US"/>
        </a:p>
      </dgm:t>
    </dgm:pt>
    <dgm:pt modelId="{C3781C73-9B53-4322-B640-91EDCF4E1448}" type="pres">
      <dgm:prSet presAssocID="{C33D4744-D10B-4131-A01C-0D7FD29DA75F}" presName="node" presStyleLbl="vennNode1" presStyleIdx="1" presStyleCnt="6" custScaleX="150726" custScaleY="142168" custRadScaleRad="99899" custRadScaleInc="-2633">
        <dgm:presLayoutVars>
          <dgm:bulletEnabled val="1"/>
        </dgm:presLayoutVars>
      </dgm:prSet>
      <dgm:spPr/>
      <dgm:t>
        <a:bodyPr/>
        <a:lstStyle/>
        <a:p>
          <a:endParaRPr lang="en-US"/>
        </a:p>
      </dgm:t>
    </dgm:pt>
    <dgm:pt modelId="{2A7257FB-78A2-44C6-9696-82DF74D92573}" type="pres">
      <dgm:prSet presAssocID="{C69EE9D0-97DE-4A00-B24F-3187B7E2D4AB}" presName="node" presStyleLbl="vennNode1" presStyleIdx="2" presStyleCnt="6" custScaleX="145351" custScaleY="138872" custRadScaleRad="93984" custRadScaleInc="336">
        <dgm:presLayoutVars>
          <dgm:bulletEnabled val="1"/>
        </dgm:presLayoutVars>
      </dgm:prSet>
      <dgm:spPr/>
      <dgm:t>
        <a:bodyPr/>
        <a:lstStyle/>
        <a:p>
          <a:endParaRPr lang="en-US"/>
        </a:p>
      </dgm:t>
    </dgm:pt>
    <dgm:pt modelId="{C59171C6-1F36-4CFE-BEE9-0A91AC30AB52}" type="pres">
      <dgm:prSet presAssocID="{EA70BC38-B6B7-41D4-A46A-0E820ACB6830}" presName="node" presStyleLbl="vennNode1" presStyleIdx="3" presStyleCnt="6" custScaleX="148484" custScaleY="148097" custRadScaleRad="96492" custRadScaleInc="102654">
        <dgm:presLayoutVars>
          <dgm:bulletEnabled val="1"/>
        </dgm:presLayoutVars>
      </dgm:prSet>
      <dgm:spPr/>
      <dgm:t>
        <a:bodyPr/>
        <a:lstStyle/>
        <a:p>
          <a:endParaRPr lang="en-US"/>
        </a:p>
      </dgm:t>
    </dgm:pt>
    <dgm:pt modelId="{A431D8CF-8C55-4CD5-ADF0-57264B25744C}" type="pres">
      <dgm:prSet presAssocID="{13E4E76A-D3E7-4372-91A6-87833DF5BD35}" presName="node" presStyleLbl="vennNode1" presStyleIdx="4" presStyleCnt="6" custScaleX="146645" custScaleY="143368" custRadScaleRad="93091" custRadScaleInc="-101636">
        <dgm:presLayoutVars>
          <dgm:bulletEnabled val="1"/>
        </dgm:presLayoutVars>
      </dgm:prSet>
      <dgm:spPr/>
      <dgm:t>
        <a:bodyPr/>
        <a:lstStyle/>
        <a:p>
          <a:endParaRPr lang="en-US"/>
        </a:p>
      </dgm:t>
    </dgm:pt>
    <dgm:pt modelId="{C7E9D53C-3B03-4EE1-8412-818021FD1F71}" type="pres">
      <dgm:prSet presAssocID="{E08214AC-BDAB-4957-93AB-703CCE4DDF48}" presName="node" presStyleLbl="vennNode1" presStyleIdx="5" presStyleCnt="6" custScaleX="147902" custScaleY="146025" custRadScaleRad="105892" custRadScaleInc="-530">
        <dgm:presLayoutVars>
          <dgm:bulletEnabled val="1"/>
        </dgm:presLayoutVars>
      </dgm:prSet>
      <dgm:spPr/>
      <dgm:t>
        <a:bodyPr/>
        <a:lstStyle/>
        <a:p>
          <a:endParaRPr lang="en-US"/>
        </a:p>
      </dgm:t>
    </dgm:pt>
  </dgm:ptLst>
  <dgm:cxnLst>
    <dgm:cxn modelId="{649A856A-1F29-484D-9721-54E1613A9024}" type="presOf" srcId="{C33D4744-D10B-4131-A01C-0D7FD29DA75F}" destId="{C3781C73-9B53-4322-B640-91EDCF4E1448}" srcOrd="0" destOrd="0" presId="urn:microsoft.com/office/officeart/2005/8/layout/radial3"/>
    <dgm:cxn modelId="{E01AFDD9-1553-4182-A229-19DE8F313638}" type="presOf" srcId="{13E4E76A-D3E7-4372-91A6-87833DF5BD35}" destId="{A431D8CF-8C55-4CD5-ADF0-57264B25744C}" srcOrd="0" destOrd="0" presId="urn:microsoft.com/office/officeart/2005/8/layout/radial3"/>
    <dgm:cxn modelId="{8512D0D8-DC78-42D8-8AC0-070DAC2036AC}" srcId="{B17F87E9-D24B-497E-865B-591DD6CF331E}" destId="{A85EA12D-F0D1-4A83-BAD2-981E80F53BAF}" srcOrd="0" destOrd="0" parTransId="{9B1F507B-9AB9-4FDC-A5E3-26850B9A3115}" sibTransId="{EC1833C2-54D6-47AD-B16C-412396218448}"/>
    <dgm:cxn modelId="{6EE9D022-8FC5-44DC-A5D7-D016C28F78BC}" srcId="{A85EA12D-F0D1-4A83-BAD2-981E80F53BAF}" destId="{13E4E76A-D3E7-4372-91A6-87833DF5BD35}" srcOrd="3" destOrd="0" parTransId="{B055B569-AD42-441D-88D2-08526308DD7E}" sibTransId="{F5F3164E-F6DF-45FF-ADA0-C45BE1508F6F}"/>
    <dgm:cxn modelId="{AD0D42BC-994E-4CA9-9FBC-92FA4EDCF43A}" type="presOf" srcId="{EA70BC38-B6B7-41D4-A46A-0E820ACB6830}" destId="{C59171C6-1F36-4CFE-BEE9-0A91AC30AB52}" srcOrd="0" destOrd="0" presId="urn:microsoft.com/office/officeart/2005/8/layout/radial3"/>
    <dgm:cxn modelId="{295FB4F7-9837-43DC-95C6-F17C7C56F1C0}" srcId="{A85EA12D-F0D1-4A83-BAD2-981E80F53BAF}" destId="{EA70BC38-B6B7-41D4-A46A-0E820ACB6830}" srcOrd="2" destOrd="0" parTransId="{DAEF6D3A-165F-4A5F-9316-9FB1D0F247EE}" sibTransId="{2B0B5F3F-66DB-493C-BBB7-933D2C2B86F7}"/>
    <dgm:cxn modelId="{FF03506D-DF36-443A-8C19-C13D35452F68}" srcId="{A85EA12D-F0D1-4A83-BAD2-981E80F53BAF}" destId="{C69EE9D0-97DE-4A00-B24F-3187B7E2D4AB}" srcOrd="1" destOrd="0" parTransId="{25DC6A8C-CB5F-48CF-8247-A4210D91646D}" sibTransId="{2CE3048F-B6D5-4221-A4E2-0A16E8C8471E}"/>
    <dgm:cxn modelId="{D2B9C574-36D9-4D68-B142-84484EBA3D51}" type="presOf" srcId="{A85EA12D-F0D1-4A83-BAD2-981E80F53BAF}" destId="{4DFA8924-DD9C-401D-BBF3-0D2A752557E2}" srcOrd="0" destOrd="0" presId="urn:microsoft.com/office/officeart/2005/8/layout/radial3"/>
    <dgm:cxn modelId="{0300E04C-A860-4F04-8660-29BB926746FE}" type="presOf" srcId="{E08214AC-BDAB-4957-93AB-703CCE4DDF48}" destId="{C7E9D53C-3B03-4EE1-8412-818021FD1F71}" srcOrd="0" destOrd="0" presId="urn:microsoft.com/office/officeart/2005/8/layout/radial3"/>
    <dgm:cxn modelId="{06674747-4B1D-46A7-A490-8DE307C593C4}" type="presOf" srcId="{C69EE9D0-97DE-4A00-B24F-3187B7E2D4AB}" destId="{2A7257FB-78A2-44C6-9696-82DF74D92573}" srcOrd="0" destOrd="0" presId="urn:microsoft.com/office/officeart/2005/8/layout/radial3"/>
    <dgm:cxn modelId="{CDD5C5E4-BED9-428B-B55E-89A35B1D6361}" srcId="{A85EA12D-F0D1-4A83-BAD2-981E80F53BAF}" destId="{C33D4744-D10B-4131-A01C-0D7FD29DA75F}" srcOrd="0" destOrd="0" parTransId="{A3AA3527-7A70-45F6-93E7-C3C2FE8DA88E}" sibTransId="{21C07A15-378C-4579-8E98-6FF3E453C049}"/>
    <dgm:cxn modelId="{E156653F-CB03-4C30-8D3F-B63A8917C16A}" srcId="{A85EA12D-F0D1-4A83-BAD2-981E80F53BAF}" destId="{E08214AC-BDAB-4957-93AB-703CCE4DDF48}" srcOrd="4" destOrd="0" parTransId="{F23CDCED-13D0-46B6-86D0-27FB006BC881}" sibTransId="{44074B1F-6807-450B-B676-E76C3E410BE5}"/>
    <dgm:cxn modelId="{10C2C150-B4AE-48EF-9D9B-3C2F375B9FE3}" type="presOf" srcId="{B17F87E9-D24B-497E-865B-591DD6CF331E}" destId="{0BC8863D-F583-4425-BD30-848966A669B4}" srcOrd="0" destOrd="0" presId="urn:microsoft.com/office/officeart/2005/8/layout/radial3"/>
    <dgm:cxn modelId="{4878E9C9-71FE-4F1E-B5C5-256A09D1E4F0}" type="presParOf" srcId="{0BC8863D-F583-4425-BD30-848966A669B4}" destId="{E10B6AF9-BA81-43B8-A2B4-7D0173B74365}" srcOrd="0" destOrd="0" presId="urn:microsoft.com/office/officeart/2005/8/layout/radial3"/>
    <dgm:cxn modelId="{E67A5087-68A8-4598-9F30-FEF0B06499C4}" type="presParOf" srcId="{E10B6AF9-BA81-43B8-A2B4-7D0173B74365}" destId="{4DFA8924-DD9C-401D-BBF3-0D2A752557E2}" srcOrd="0" destOrd="0" presId="urn:microsoft.com/office/officeart/2005/8/layout/radial3"/>
    <dgm:cxn modelId="{3493B1E7-4F01-412C-826F-461DCD62E072}" type="presParOf" srcId="{E10B6AF9-BA81-43B8-A2B4-7D0173B74365}" destId="{C3781C73-9B53-4322-B640-91EDCF4E1448}" srcOrd="1" destOrd="0" presId="urn:microsoft.com/office/officeart/2005/8/layout/radial3"/>
    <dgm:cxn modelId="{422C71B6-F78A-477C-93D0-37F3311AE557}" type="presParOf" srcId="{E10B6AF9-BA81-43B8-A2B4-7D0173B74365}" destId="{2A7257FB-78A2-44C6-9696-82DF74D92573}" srcOrd="2" destOrd="0" presId="urn:microsoft.com/office/officeart/2005/8/layout/radial3"/>
    <dgm:cxn modelId="{E42DD8D2-55EB-4998-AAF0-00CC846818CE}" type="presParOf" srcId="{E10B6AF9-BA81-43B8-A2B4-7D0173B74365}" destId="{C59171C6-1F36-4CFE-BEE9-0A91AC30AB52}" srcOrd="3" destOrd="0" presId="urn:microsoft.com/office/officeart/2005/8/layout/radial3"/>
    <dgm:cxn modelId="{A7CBFC9F-387B-46EB-9B6D-7B12A998DBED}" type="presParOf" srcId="{E10B6AF9-BA81-43B8-A2B4-7D0173B74365}" destId="{A431D8CF-8C55-4CD5-ADF0-57264B25744C}" srcOrd="4" destOrd="0" presId="urn:microsoft.com/office/officeart/2005/8/layout/radial3"/>
    <dgm:cxn modelId="{C51DBD2F-1B5A-4529-AFBD-732A17EBCE47}" type="presParOf" srcId="{E10B6AF9-BA81-43B8-A2B4-7D0173B74365}" destId="{C7E9D53C-3B03-4EE1-8412-818021FD1F71}" srcOrd="5" destOrd="0" presId="urn:microsoft.com/office/officeart/2005/8/layout/radial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4120419A-23C3-4C3A-A8CD-3BE8FD97CBE4}"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9B671E80-BF88-4D9C-8AC5-DA0E39330A03}">
      <dgm:prSet phldrT="[Text]" custT="1"/>
      <dgm:spPr>
        <a:solidFill>
          <a:srgbClr val="0070C0"/>
        </a:solidFill>
        <a:scene3d>
          <a:camera prst="orthographicFront"/>
          <a:lightRig rig="threePt" dir="t"/>
        </a:scene3d>
        <a:sp3d>
          <a:bevelT w="114300" prst="artDeco"/>
          <a:bevelB w="114300" prst="artDeco"/>
        </a:sp3d>
      </dgm:spPr>
      <dgm:t>
        <a:bodyPr/>
        <a:lstStyle/>
        <a:p>
          <a:r>
            <a:rPr lang="en-US" sz="1200" b="1" noProof="0" dirty="0" smtClean="0"/>
            <a:t>Improvement of the supervision of the taxation of individuals by imposing an obligation on credit institutions and payment service providers to provide information on a </a:t>
          </a:r>
          <a:r>
            <a:rPr lang="en-US" sz="1200" b="1" noProof="0" dirty="0" err="1" smtClean="0"/>
            <a:t>i</a:t>
          </a:r>
          <a:r>
            <a:rPr lang="lv-LV" sz="1200" b="1" noProof="0" dirty="0" smtClean="0"/>
            <a:t>n</a:t>
          </a:r>
          <a:r>
            <a:rPr lang="en-US" sz="1200" b="1" noProof="0" dirty="0" err="1" smtClean="0"/>
            <a:t>dividual</a:t>
          </a:r>
          <a:r>
            <a:rPr lang="en-US" sz="1200" b="1" noProof="0" dirty="0" smtClean="0"/>
            <a:t> if his account turnover exceeded EUR 15 000 in the previous year</a:t>
          </a:r>
          <a:endParaRPr lang="en-US" sz="1200" b="1" noProof="0" dirty="0"/>
        </a:p>
      </dgm:t>
    </dgm:pt>
    <dgm:pt modelId="{A5EB3FD7-A159-41B0-8A5D-695DDF1DA914}" type="parTrans" cxnId="{EA8C5157-507C-45A0-BD41-08ABD84D4E09}">
      <dgm:prSet/>
      <dgm:spPr/>
      <dgm:t>
        <a:bodyPr/>
        <a:lstStyle/>
        <a:p>
          <a:endParaRPr lang="en-US" sz="1200"/>
        </a:p>
      </dgm:t>
    </dgm:pt>
    <dgm:pt modelId="{5F645FCE-8912-458B-B69A-AE3286BD8973}" type="sibTrans" cxnId="{EA8C5157-507C-45A0-BD41-08ABD84D4E09}">
      <dgm:prSet/>
      <dgm:spPr/>
      <dgm:t>
        <a:bodyPr/>
        <a:lstStyle/>
        <a:p>
          <a:endParaRPr lang="en-US" sz="1200"/>
        </a:p>
      </dgm:t>
    </dgm:pt>
    <dgm:pt modelId="{6A36204E-3443-4525-9A78-EBD4B7118B3F}">
      <dgm:prSet custT="1"/>
      <dgm:spPr>
        <a:solidFill>
          <a:srgbClr val="0070C0"/>
        </a:solidFill>
        <a:scene3d>
          <a:camera prst="orthographicFront"/>
          <a:lightRig rig="threePt" dir="t"/>
        </a:scene3d>
        <a:sp3d>
          <a:bevelT w="114300" prst="artDeco"/>
          <a:bevelB w="114300" prst="artDeco"/>
        </a:sp3d>
      </dgm:spPr>
      <dgm:t>
        <a:bodyPr/>
        <a:lstStyle/>
        <a:p>
          <a:r>
            <a:rPr lang="en-US" sz="1200" b="1" dirty="0" smtClean="0"/>
            <a:t>Promoting information disclosure and public participation by publishing information on taxpayers who fail to comply with their statutory obligations</a:t>
          </a:r>
          <a:endParaRPr lang="lv-LV" sz="1200" b="1" dirty="0" smtClean="0">
            <a:solidFill>
              <a:schemeClr val="tx1"/>
            </a:solidFill>
            <a:latin typeface="Times New Roman" panose="02020603050405020304" pitchFamily="18" charset="0"/>
            <a:cs typeface="Times New Roman" panose="02020603050405020304" pitchFamily="18" charset="0"/>
          </a:endParaRPr>
        </a:p>
      </dgm:t>
    </dgm:pt>
    <dgm:pt modelId="{A715F6A9-FF47-413D-A4DD-5A78A68B55DA}" type="parTrans" cxnId="{F5A779A9-B5B8-41E0-9645-90F3FA130A64}">
      <dgm:prSet/>
      <dgm:spPr/>
      <dgm:t>
        <a:bodyPr/>
        <a:lstStyle/>
        <a:p>
          <a:endParaRPr lang="en-US" sz="1200"/>
        </a:p>
      </dgm:t>
    </dgm:pt>
    <dgm:pt modelId="{967EE245-6AEC-4645-817A-4B7CFE815969}" type="sibTrans" cxnId="{F5A779A9-B5B8-41E0-9645-90F3FA130A64}">
      <dgm:prSet/>
      <dgm:spPr/>
      <dgm:t>
        <a:bodyPr/>
        <a:lstStyle/>
        <a:p>
          <a:endParaRPr lang="en-US" sz="1200"/>
        </a:p>
      </dgm:t>
    </dgm:pt>
    <dgm:pt modelId="{2714C6ED-C301-4697-A492-186A91D7DEBE}">
      <dgm:prSet custT="1"/>
      <dgm:spPr>
        <a:solidFill>
          <a:srgbClr val="0070C0"/>
        </a:solidFill>
        <a:scene3d>
          <a:camera prst="orthographicFront"/>
          <a:lightRig rig="threePt" dir="t"/>
        </a:scene3d>
        <a:sp3d>
          <a:bevelT w="114300" prst="artDeco"/>
          <a:bevelB w="114300" prst="artDeco"/>
        </a:sp3d>
      </dgm:spPr>
      <dgm:t>
        <a:bodyPr/>
        <a:lstStyle/>
        <a:p>
          <a:r>
            <a:rPr lang="en-US" sz="1200" b="1" dirty="0" smtClean="0"/>
            <a:t>Improvement of the registration stage of commercial companies by limiting the registration of dummy entities in the Enterprise Register</a:t>
          </a:r>
          <a:endParaRPr lang="lv-LV" sz="1200" b="1" dirty="0" smtClean="0">
            <a:solidFill>
              <a:schemeClr val="tx1"/>
            </a:solidFill>
            <a:latin typeface="Times New Roman" panose="02020603050405020304" pitchFamily="18" charset="0"/>
            <a:cs typeface="Times New Roman" panose="02020603050405020304" pitchFamily="18" charset="0"/>
          </a:endParaRPr>
        </a:p>
      </dgm:t>
    </dgm:pt>
    <dgm:pt modelId="{72DCA6D9-4DD2-47D8-8FAF-7A1276E1934D}" type="parTrans" cxnId="{EA6C73EA-8E50-4952-AF29-6A6521C706DA}">
      <dgm:prSet/>
      <dgm:spPr/>
      <dgm:t>
        <a:bodyPr/>
        <a:lstStyle/>
        <a:p>
          <a:endParaRPr lang="en-US" sz="1200"/>
        </a:p>
      </dgm:t>
    </dgm:pt>
    <dgm:pt modelId="{9D907D38-2424-4D81-9F78-26655145BA36}" type="sibTrans" cxnId="{EA6C73EA-8E50-4952-AF29-6A6521C706DA}">
      <dgm:prSet/>
      <dgm:spPr/>
      <dgm:t>
        <a:bodyPr/>
        <a:lstStyle/>
        <a:p>
          <a:endParaRPr lang="en-US" sz="1200"/>
        </a:p>
      </dgm:t>
    </dgm:pt>
    <dgm:pt modelId="{6FBEE729-DE18-47E7-BCDC-CB15AC53FB76}">
      <dgm:prSet custT="1"/>
      <dgm:spPr>
        <a:solidFill>
          <a:srgbClr val="0070C0"/>
        </a:solidFill>
        <a:scene3d>
          <a:camera prst="orthographicFront"/>
          <a:lightRig rig="threePt" dir="t"/>
        </a:scene3d>
        <a:sp3d>
          <a:bevelT w="114300" prst="artDeco"/>
          <a:bevelB w="114300" prst="artDeco"/>
        </a:sp3d>
      </dgm:spPr>
      <dgm:t>
        <a:bodyPr/>
        <a:lstStyle/>
        <a:p>
          <a:r>
            <a:rPr lang="en-US" sz="1200" b="1" dirty="0" smtClean="0"/>
            <a:t>Fine increase of interference in taxes and other payments for the authorization of electronic devices and equipment in the software, as well as distinguishing between responsibility for machinery and equipment control tape failure to store</a:t>
          </a:r>
          <a:endParaRPr lang="lv-LV" sz="1200" b="1" dirty="0" smtClean="0">
            <a:solidFill>
              <a:schemeClr val="tx1"/>
            </a:solidFill>
            <a:latin typeface="Times New Roman" panose="02020603050405020304" pitchFamily="18" charset="0"/>
            <a:cs typeface="Times New Roman" panose="02020603050405020304" pitchFamily="18" charset="0"/>
          </a:endParaRPr>
        </a:p>
      </dgm:t>
    </dgm:pt>
    <dgm:pt modelId="{D03E6A7B-97DA-4BB1-9777-9949298B63B2}" type="parTrans" cxnId="{2BAE326E-1866-44BE-9718-3F59ADCFB32B}">
      <dgm:prSet/>
      <dgm:spPr/>
      <dgm:t>
        <a:bodyPr/>
        <a:lstStyle/>
        <a:p>
          <a:endParaRPr lang="en-US" sz="1200"/>
        </a:p>
      </dgm:t>
    </dgm:pt>
    <dgm:pt modelId="{3D679F39-6461-4C21-AEAF-A438C2C019C8}" type="sibTrans" cxnId="{2BAE326E-1866-44BE-9718-3F59ADCFB32B}">
      <dgm:prSet/>
      <dgm:spPr/>
      <dgm:t>
        <a:bodyPr/>
        <a:lstStyle/>
        <a:p>
          <a:endParaRPr lang="en-US" sz="1200"/>
        </a:p>
      </dgm:t>
    </dgm:pt>
    <dgm:pt modelId="{4F6A8FD7-7B11-46D2-B749-AED42D5D4EDD}">
      <dgm:prSet custT="1"/>
      <dgm:spPr>
        <a:solidFill>
          <a:srgbClr val="0070C0"/>
        </a:solidFill>
        <a:scene3d>
          <a:camera prst="orthographicFront"/>
          <a:lightRig rig="threePt" dir="t"/>
        </a:scene3d>
        <a:sp3d>
          <a:bevelT w="114300" prst="artDeco"/>
          <a:bevelB w="114300" prst="artDeco"/>
        </a:sp3d>
      </dgm:spPr>
      <dgm:t>
        <a:bodyPr/>
        <a:lstStyle/>
        <a:p>
          <a:r>
            <a:rPr lang="en-US" sz="1200" b="1" noProof="0" dirty="0" smtClean="0"/>
            <a:t>Introducing a VAT reverse charge mechanism for supplies of construction products, hardware, household electronic appliances, household electrical equipment and game consoles and extension of this mechanism to all con</a:t>
          </a:r>
          <a:r>
            <a:rPr lang="lv-LV" sz="1200" b="1" noProof="0" dirty="0" smtClean="0"/>
            <a:t>s</a:t>
          </a:r>
          <a:r>
            <a:rPr lang="en-US" sz="1200" b="1" noProof="0" dirty="0" err="1" smtClean="0"/>
            <a:t>truction</a:t>
          </a:r>
          <a:r>
            <a:rPr lang="en-US" sz="1200" b="1" noProof="0" dirty="0" smtClean="0"/>
            <a:t> services</a:t>
          </a:r>
          <a:endParaRPr lang="en-US" sz="1200" b="1" noProof="0" dirty="0" smtClean="0">
            <a:solidFill>
              <a:schemeClr val="tx1"/>
            </a:solidFill>
            <a:latin typeface="Times New Roman" panose="02020603050405020304" pitchFamily="18" charset="0"/>
            <a:cs typeface="Times New Roman" panose="02020603050405020304" pitchFamily="18" charset="0"/>
          </a:endParaRPr>
        </a:p>
      </dgm:t>
    </dgm:pt>
    <dgm:pt modelId="{D0FEEF2F-98B0-47F5-9B88-9D6B14DEACB7}" type="parTrans" cxnId="{C7B80440-8349-47CC-A8D9-B1532C4F6E67}">
      <dgm:prSet/>
      <dgm:spPr/>
      <dgm:t>
        <a:bodyPr/>
        <a:lstStyle/>
        <a:p>
          <a:endParaRPr lang="en-US" sz="1200"/>
        </a:p>
      </dgm:t>
    </dgm:pt>
    <dgm:pt modelId="{F875A7A0-2DFA-4D62-BC4A-BB3B4DB27A41}" type="sibTrans" cxnId="{C7B80440-8349-47CC-A8D9-B1532C4F6E67}">
      <dgm:prSet/>
      <dgm:spPr/>
      <dgm:t>
        <a:bodyPr/>
        <a:lstStyle/>
        <a:p>
          <a:endParaRPr lang="en-US" sz="1200"/>
        </a:p>
      </dgm:t>
    </dgm:pt>
    <dgm:pt modelId="{4EC2E216-E06B-4E01-9F87-BEE5C1294C75}">
      <dgm:prSet custT="1"/>
      <dgm:spPr>
        <a:solidFill>
          <a:srgbClr val="0070C0"/>
        </a:solidFill>
        <a:scene3d>
          <a:camera prst="orthographicFront"/>
          <a:lightRig rig="threePt" dir="t"/>
        </a:scene3d>
        <a:sp3d>
          <a:bevelT w="114300" prst="artDeco"/>
          <a:bevelB w="114300" prst="artDeco"/>
        </a:sp3d>
      </dgm:spPr>
      <dgm:t>
        <a:bodyPr/>
        <a:lstStyle/>
        <a:p>
          <a:r>
            <a:rPr lang="en-US" sz="1200" b="1" noProof="0" dirty="0" smtClean="0"/>
            <a:t>Reducing the threshold for decoding the VAT declaration from EUR 1,430 to EUR 150, only for transactions with registered taxable persons</a:t>
          </a:r>
          <a:endParaRPr lang="en-US" sz="1200" b="1" noProof="0" dirty="0" smtClean="0">
            <a:solidFill>
              <a:schemeClr val="tx1"/>
            </a:solidFill>
            <a:latin typeface="Times New Roman" panose="02020603050405020304" pitchFamily="18" charset="0"/>
            <a:cs typeface="Times New Roman" panose="02020603050405020304" pitchFamily="18" charset="0"/>
          </a:endParaRPr>
        </a:p>
      </dgm:t>
    </dgm:pt>
    <dgm:pt modelId="{36EFD138-0D23-4E4A-9625-C744C53DD4FD}" type="parTrans" cxnId="{EFCB13F6-E662-4AD4-8F43-3A9134F14822}">
      <dgm:prSet/>
      <dgm:spPr/>
      <dgm:t>
        <a:bodyPr/>
        <a:lstStyle/>
        <a:p>
          <a:endParaRPr lang="en-US" sz="1200"/>
        </a:p>
      </dgm:t>
    </dgm:pt>
    <dgm:pt modelId="{56865325-D667-40C6-816C-D994373028C4}" type="sibTrans" cxnId="{EFCB13F6-E662-4AD4-8F43-3A9134F14822}">
      <dgm:prSet/>
      <dgm:spPr/>
      <dgm:t>
        <a:bodyPr/>
        <a:lstStyle/>
        <a:p>
          <a:endParaRPr lang="en-US" sz="1200"/>
        </a:p>
      </dgm:t>
    </dgm:pt>
    <dgm:pt modelId="{F42A1B99-A23A-4FF7-A58E-B90477A3920A}">
      <dgm:prSet custT="1"/>
      <dgm:spPr>
        <a:solidFill>
          <a:srgbClr val="0070C0"/>
        </a:solidFill>
        <a:scene3d>
          <a:camera prst="orthographicFront"/>
          <a:lightRig rig="threePt" dir="t"/>
        </a:scene3d>
        <a:sp3d>
          <a:bevelT w="114300" prst="artDeco"/>
          <a:bevelB w="114300" prst="artDeco"/>
        </a:sp3d>
      </dgm:spPr>
      <dgm:t>
        <a:bodyPr/>
        <a:lstStyle/>
        <a:p>
          <a:r>
            <a:rPr lang="en-US" sz="1200" b="1" dirty="0" smtClean="0"/>
            <a:t>Disclosure of information on employers who pay average salaries that are lover than state minimal wage</a:t>
          </a:r>
          <a:endParaRPr lang="lv-LV" sz="1200" b="1" dirty="0" smtClean="0">
            <a:solidFill>
              <a:schemeClr val="tx1"/>
            </a:solidFill>
            <a:latin typeface="Times New Roman" panose="02020603050405020304" pitchFamily="18" charset="0"/>
            <a:cs typeface="Times New Roman" panose="02020603050405020304" pitchFamily="18" charset="0"/>
          </a:endParaRPr>
        </a:p>
      </dgm:t>
    </dgm:pt>
    <dgm:pt modelId="{2AA24AA8-4673-4BCB-9114-5DA6F9BC60DD}" type="parTrans" cxnId="{45C8CEE8-4207-449C-8C77-387F0AAD7880}">
      <dgm:prSet/>
      <dgm:spPr/>
      <dgm:t>
        <a:bodyPr/>
        <a:lstStyle/>
        <a:p>
          <a:endParaRPr lang="en-US" sz="1200"/>
        </a:p>
      </dgm:t>
    </dgm:pt>
    <dgm:pt modelId="{5A6D95DE-2E83-46E9-8DC5-B0A47626383D}" type="sibTrans" cxnId="{45C8CEE8-4207-449C-8C77-387F0AAD7880}">
      <dgm:prSet/>
      <dgm:spPr/>
      <dgm:t>
        <a:bodyPr/>
        <a:lstStyle/>
        <a:p>
          <a:endParaRPr lang="en-US" sz="1200"/>
        </a:p>
      </dgm:t>
    </dgm:pt>
    <dgm:pt modelId="{A4DBF453-C6C6-4150-8C5C-0FD82829915A}">
      <dgm:prSet custT="1"/>
      <dgm:spPr>
        <a:solidFill>
          <a:srgbClr val="0070C0"/>
        </a:solidFill>
        <a:scene3d>
          <a:camera prst="orthographicFront"/>
          <a:lightRig rig="threePt" dir="t"/>
        </a:scene3d>
        <a:sp3d>
          <a:bevelT w="114300" prst="artDeco"/>
          <a:bevelB w="114300" prst="artDeco"/>
        </a:sp3d>
      </dgm:spPr>
      <dgm:t>
        <a:bodyPr/>
        <a:lstStyle/>
        <a:p>
          <a:r>
            <a:rPr lang="en-GB" sz="1200" b="1" dirty="0" smtClean="0"/>
            <a:t>Disclosure of  information on employers who are penalized for paying “envelope wages”</a:t>
          </a:r>
          <a:endParaRPr lang="lv-LV" sz="1200" b="1" dirty="0" smtClean="0"/>
        </a:p>
      </dgm:t>
    </dgm:pt>
    <dgm:pt modelId="{E9E289DB-5262-4C19-AF07-C8F3B11CC78E}" type="parTrans" cxnId="{E56D36C5-A6C1-457C-BD5C-2969FF2E1E3A}">
      <dgm:prSet/>
      <dgm:spPr/>
      <dgm:t>
        <a:bodyPr/>
        <a:lstStyle/>
        <a:p>
          <a:endParaRPr lang="en-US" sz="1200"/>
        </a:p>
      </dgm:t>
    </dgm:pt>
    <dgm:pt modelId="{B7C593ED-50AB-4726-97B6-E5FC4F74C2BF}" type="sibTrans" cxnId="{E56D36C5-A6C1-457C-BD5C-2969FF2E1E3A}">
      <dgm:prSet/>
      <dgm:spPr/>
      <dgm:t>
        <a:bodyPr/>
        <a:lstStyle/>
        <a:p>
          <a:endParaRPr lang="en-US" sz="1200"/>
        </a:p>
      </dgm:t>
    </dgm:pt>
    <dgm:pt modelId="{DA157858-E370-42D7-A02D-5A8CCF78383E}">
      <dgm:prSet custT="1"/>
      <dgm:spPr>
        <a:solidFill>
          <a:srgbClr val="0070C0"/>
        </a:solidFill>
        <a:scene3d>
          <a:camera prst="orthographicFront"/>
          <a:lightRig rig="threePt" dir="t"/>
        </a:scene3d>
        <a:sp3d>
          <a:bevelT w="114300" prst="artDeco"/>
          <a:bevelB w="114300" prst="artDeco"/>
        </a:sp3d>
      </dgm:spPr>
      <dgm:t>
        <a:bodyPr/>
        <a:lstStyle/>
        <a:p>
          <a:r>
            <a:rPr lang="en-GB" sz="1200" b="1" dirty="0" smtClean="0"/>
            <a:t>Disclosure of  information on taxpayers who failed to comply with submitting tax returns on </a:t>
          </a:r>
          <a:r>
            <a:rPr lang="en-GB" sz="1200" b="1" dirty="0" err="1" smtClean="0"/>
            <a:t>tim</a:t>
          </a:r>
          <a:r>
            <a:rPr lang="lv-LV" sz="1200" b="1" dirty="0" smtClean="0"/>
            <a:t>e</a:t>
          </a:r>
        </a:p>
      </dgm:t>
    </dgm:pt>
    <dgm:pt modelId="{226EFBBD-C3D5-4591-B62B-2DF204579407}" type="parTrans" cxnId="{22AD8475-963F-4B2B-8D7B-904E119EEF11}">
      <dgm:prSet/>
      <dgm:spPr/>
      <dgm:t>
        <a:bodyPr/>
        <a:lstStyle/>
        <a:p>
          <a:endParaRPr lang="en-US" sz="1200"/>
        </a:p>
      </dgm:t>
    </dgm:pt>
    <dgm:pt modelId="{EB54BD50-0598-487B-9029-B2C18A75CE11}" type="sibTrans" cxnId="{22AD8475-963F-4B2B-8D7B-904E119EEF11}">
      <dgm:prSet/>
      <dgm:spPr/>
      <dgm:t>
        <a:bodyPr/>
        <a:lstStyle/>
        <a:p>
          <a:endParaRPr lang="en-US" sz="1200"/>
        </a:p>
      </dgm:t>
    </dgm:pt>
    <dgm:pt modelId="{A9394243-5F4D-41E5-A97A-6822E2A4ED88}" type="pres">
      <dgm:prSet presAssocID="{4120419A-23C3-4C3A-A8CD-3BE8FD97CBE4}" presName="diagram" presStyleCnt="0">
        <dgm:presLayoutVars>
          <dgm:dir/>
          <dgm:resizeHandles val="exact"/>
        </dgm:presLayoutVars>
      </dgm:prSet>
      <dgm:spPr/>
      <dgm:t>
        <a:bodyPr/>
        <a:lstStyle/>
        <a:p>
          <a:endParaRPr lang="en-US"/>
        </a:p>
      </dgm:t>
    </dgm:pt>
    <dgm:pt modelId="{1711EA60-C0DB-4F50-8EA7-C5B853D6436F}" type="pres">
      <dgm:prSet presAssocID="{9B671E80-BF88-4D9C-8AC5-DA0E39330A03}" presName="node" presStyleLbl="node1" presStyleIdx="0" presStyleCnt="9">
        <dgm:presLayoutVars>
          <dgm:bulletEnabled val="1"/>
        </dgm:presLayoutVars>
      </dgm:prSet>
      <dgm:spPr/>
      <dgm:t>
        <a:bodyPr/>
        <a:lstStyle/>
        <a:p>
          <a:endParaRPr lang="en-US"/>
        </a:p>
      </dgm:t>
    </dgm:pt>
    <dgm:pt modelId="{A208E6C3-FB1D-46A0-803E-5251620B4128}" type="pres">
      <dgm:prSet presAssocID="{5F645FCE-8912-458B-B69A-AE3286BD8973}" presName="sibTrans" presStyleCnt="0"/>
      <dgm:spPr/>
    </dgm:pt>
    <dgm:pt modelId="{EB543A0F-16A4-4701-8215-B29304B55B0E}" type="pres">
      <dgm:prSet presAssocID="{6A36204E-3443-4525-9A78-EBD4B7118B3F}" presName="node" presStyleLbl="node1" presStyleIdx="1" presStyleCnt="9">
        <dgm:presLayoutVars>
          <dgm:bulletEnabled val="1"/>
        </dgm:presLayoutVars>
      </dgm:prSet>
      <dgm:spPr/>
      <dgm:t>
        <a:bodyPr/>
        <a:lstStyle/>
        <a:p>
          <a:endParaRPr lang="en-US"/>
        </a:p>
      </dgm:t>
    </dgm:pt>
    <dgm:pt modelId="{2BFD5F6A-E52C-4C29-B457-B32F98C06FEA}" type="pres">
      <dgm:prSet presAssocID="{967EE245-6AEC-4645-817A-4B7CFE815969}" presName="sibTrans" presStyleCnt="0"/>
      <dgm:spPr/>
    </dgm:pt>
    <dgm:pt modelId="{5872AEB0-A23E-4F6B-B8AB-F99A310721BE}" type="pres">
      <dgm:prSet presAssocID="{2714C6ED-C301-4697-A492-186A91D7DEBE}" presName="node" presStyleLbl="node1" presStyleIdx="2" presStyleCnt="9">
        <dgm:presLayoutVars>
          <dgm:bulletEnabled val="1"/>
        </dgm:presLayoutVars>
      </dgm:prSet>
      <dgm:spPr/>
      <dgm:t>
        <a:bodyPr/>
        <a:lstStyle/>
        <a:p>
          <a:endParaRPr lang="en-US"/>
        </a:p>
      </dgm:t>
    </dgm:pt>
    <dgm:pt modelId="{FD3BC39E-98BE-4793-9511-C10FE9B07EB2}" type="pres">
      <dgm:prSet presAssocID="{9D907D38-2424-4D81-9F78-26655145BA36}" presName="sibTrans" presStyleCnt="0"/>
      <dgm:spPr/>
    </dgm:pt>
    <dgm:pt modelId="{85F31238-8D7B-45E1-BB39-ECA92206D877}" type="pres">
      <dgm:prSet presAssocID="{6FBEE729-DE18-47E7-BCDC-CB15AC53FB76}" presName="node" presStyleLbl="node1" presStyleIdx="3" presStyleCnt="9" custLinFactNeighborX="-758" custLinFactNeighborY="-10663">
        <dgm:presLayoutVars>
          <dgm:bulletEnabled val="1"/>
        </dgm:presLayoutVars>
      </dgm:prSet>
      <dgm:spPr/>
      <dgm:t>
        <a:bodyPr/>
        <a:lstStyle/>
        <a:p>
          <a:endParaRPr lang="en-US"/>
        </a:p>
      </dgm:t>
    </dgm:pt>
    <dgm:pt modelId="{11B4B888-909F-42F0-9571-435A3847DE29}" type="pres">
      <dgm:prSet presAssocID="{3D679F39-6461-4C21-AEAF-A438C2C019C8}" presName="sibTrans" presStyleCnt="0"/>
      <dgm:spPr/>
    </dgm:pt>
    <dgm:pt modelId="{299985A9-F83B-435C-815E-2E0AABE97EB1}" type="pres">
      <dgm:prSet presAssocID="{4F6A8FD7-7B11-46D2-B749-AED42D5D4EDD}" presName="node" presStyleLbl="node1" presStyleIdx="4" presStyleCnt="9" custLinFactNeighborX="-1564" custLinFactNeighborY="-10663">
        <dgm:presLayoutVars>
          <dgm:bulletEnabled val="1"/>
        </dgm:presLayoutVars>
      </dgm:prSet>
      <dgm:spPr/>
      <dgm:t>
        <a:bodyPr/>
        <a:lstStyle/>
        <a:p>
          <a:endParaRPr lang="en-US"/>
        </a:p>
      </dgm:t>
    </dgm:pt>
    <dgm:pt modelId="{E16860A7-ED8E-4C43-B0DC-6E3541B52FE9}" type="pres">
      <dgm:prSet presAssocID="{F875A7A0-2DFA-4D62-BC4A-BB3B4DB27A41}" presName="sibTrans" presStyleCnt="0"/>
      <dgm:spPr/>
    </dgm:pt>
    <dgm:pt modelId="{C415E1B6-EBA7-47FA-8872-AFF8567F826A}" type="pres">
      <dgm:prSet presAssocID="{4EC2E216-E06B-4E01-9F87-BEE5C1294C75}" presName="node" presStyleLbl="node1" presStyleIdx="5" presStyleCnt="9" custLinFactNeighborX="663" custLinFactNeighborY="-10663">
        <dgm:presLayoutVars>
          <dgm:bulletEnabled val="1"/>
        </dgm:presLayoutVars>
      </dgm:prSet>
      <dgm:spPr/>
      <dgm:t>
        <a:bodyPr/>
        <a:lstStyle/>
        <a:p>
          <a:endParaRPr lang="en-US"/>
        </a:p>
      </dgm:t>
    </dgm:pt>
    <dgm:pt modelId="{959EDDE5-1D98-409B-B6ED-1DE225E516A2}" type="pres">
      <dgm:prSet presAssocID="{56865325-D667-40C6-816C-D994373028C4}" presName="sibTrans" presStyleCnt="0"/>
      <dgm:spPr/>
    </dgm:pt>
    <dgm:pt modelId="{7F0177F1-35F4-4937-B944-4256BBF0E784}" type="pres">
      <dgm:prSet presAssocID="{F42A1B99-A23A-4FF7-A58E-B90477A3920A}" presName="node" presStyleLbl="node1" presStyleIdx="6" presStyleCnt="9" custScaleY="54569" custLinFactX="-10758" custLinFactNeighborX="-100000" custLinFactNeighborY="-21169">
        <dgm:presLayoutVars>
          <dgm:bulletEnabled val="1"/>
        </dgm:presLayoutVars>
      </dgm:prSet>
      <dgm:spPr/>
      <dgm:t>
        <a:bodyPr/>
        <a:lstStyle/>
        <a:p>
          <a:endParaRPr lang="en-US"/>
        </a:p>
      </dgm:t>
    </dgm:pt>
    <dgm:pt modelId="{9D9F149B-B60B-46B9-82E5-5662BB38116B}" type="pres">
      <dgm:prSet presAssocID="{5A6D95DE-2E83-46E9-8DC5-B0A47626383D}" presName="sibTrans" presStyleCnt="0"/>
      <dgm:spPr/>
    </dgm:pt>
    <dgm:pt modelId="{5BA99A44-BEDB-4185-B116-2B9300DC6791}" type="pres">
      <dgm:prSet presAssocID="{A4DBF453-C6C6-4150-8C5C-0FD82829915A}" presName="node" presStyleLbl="node1" presStyleIdx="7" presStyleCnt="9" custScaleY="54569" custLinFactNeighborX="-1564" custLinFactNeighborY="-21169">
        <dgm:presLayoutVars>
          <dgm:bulletEnabled val="1"/>
        </dgm:presLayoutVars>
      </dgm:prSet>
      <dgm:spPr/>
      <dgm:t>
        <a:bodyPr/>
        <a:lstStyle/>
        <a:p>
          <a:endParaRPr lang="en-US"/>
        </a:p>
      </dgm:t>
    </dgm:pt>
    <dgm:pt modelId="{2080CF31-B6D2-4ABF-B5FD-AA22534C3D14}" type="pres">
      <dgm:prSet presAssocID="{B7C593ED-50AB-4726-97B6-E5FC4F74C2BF}" presName="sibTrans" presStyleCnt="0"/>
      <dgm:spPr/>
    </dgm:pt>
    <dgm:pt modelId="{2D173FEE-D70F-44EE-897B-A3F5F4A3C7D6}" type="pres">
      <dgm:prSet presAssocID="{DA157858-E370-42D7-A02D-5A8CCF78383E}" presName="node" presStyleLbl="node1" presStyleIdx="8" presStyleCnt="9" custScaleY="54569" custLinFactNeighborX="663" custLinFactNeighborY="-21169">
        <dgm:presLayoutVars>
          <dgm:bulletEnabled val="1"/>
        </dgm:presLayoutVars>
      </dgm:prSet>
      <dgm:spPr/>
      <dgm:t>
        <a:bodyPr/>
        <a:lstStyle/>
        <a:p>
          <a:endParaRPr lang="en-US"/>
        </a:p>
      </dgm:t>
    </dgm:pt>
  </dgm:ptLst>
  <dgm:cxnLst>
    <dgm:cxn modelId="{A001CB86-E03B-4905-BCDC-300D6126DEC7}" type="presOf" srcId="{F42A1B99-A23A-4FF7-A58E-B90477A3920A}" destId="{7F0177F1-35F4-4937-B944-4256BBF0E784}" srcOrd="0" destOrd="0" presId="urn:microsoft.com/office/officeart/2005/8/layout/default"/>
    <dgm:cxn modelId="{B76E0F98-8856-4DED-8F61-B9EA6DCFD55B}" type="presOf" srcId="{DA157858-E370-42D7-A02D-5A8CCF78383E}" destId="{2D173FEE-D70F-44EE-897B-A3F5F4A3C7D6}" srcOrd="0" destOrd="0" presId="urn:microsoft.com/office/officeart/2005/8/layout/default"/>
    <dgm:cxn modelId="{DFFA2C41-62CD-4D91-AF24-BDC639C54155}" type="presOf" srcId="{6A36204E-3443-4525-9A78-EBD4B7118B3F}" destId="{EB543A0F-16A4-4701-8215-B29304B55B0E}" srcOrd="0" destOrd="0" presId="urn:microsoft.com/office/officeart/2005/8/layout/default"/>
    <dgm:cxn modelId="{EFCB13F6-E662-4AD4-8F43-3A9134F14822}" srcId="{4120419A-23C3-4C3A-A8CD-3BE8FD97CBE4}" destId="{4EC2E216-E06B-4E01-9F87-BEE5C1294C75}" srcOrd="5" destOrd="0" parTransId="{36EFD138-0D23-4E4A-9625-C744C53DD4FD}" sibTransId="{56865325-D667-40C6-816C-D994373028C4}"/>
    <dgm:cxn modelId="{F5A779A9-B5B8-41E0-9645-90F3FA130A64}" srcId="{4120419A-23C3-4C3A-A8CD-3BE8FD97CBE4}" destId="{6A36204E-3443-4525-9A78-EBD4B7118B3F}" srcOrd="1" destOrd="0" parTransId="{A715F6A9-FF47-413D-A4DD-5A78A68B55DA}" sibTransId="{967EE245-6AEC-4645-817A-4B7CFE815969}"/>
    <dgm:cxn modelId="{22AD8475-963F-4B2B-8D7B-904E119EEF11}" srcId="{4120419A-23C3-4C3A-A8CD-3BE8FD97CBE4}" destId="{DA157858-E370-42D7-A02D-5A8CCF78383E}" srcOrd="8" destOrd="0" parTransId="{226EFBBD-C3D5-4591-B62B-2DF204579407}" sibTransId="{EB54BD50-0598-487B-9029-B2C18A75CE11}"/>
    <dgm:cxn modelId="{C7B80440-8349-47CC-A8D9-B1532C4F6E67}" srcId="{4120419A-23C3-4C3A-A8CD-3BE8FD97CBE4}" destId="{4F6A8FD7-7B11-46D2-B749-AED42D5D4EDD}" srcOrd="4" destOrd="0" parTransId="{D0FEEF2F-98B0-47F5-9B88-9D6B14DEACB7}" sibTransId="{F875A7A0-2DFA-4D62-BC4A-BB3B4DB27A41}"/>
    <dgm:cxn modelId="{C62A9E1E-51CC-45F9-A725-72177D060455}" type="presOf" srcId="{4120419A-23C3-4C3A-A8CD-3BE8FD97CBE4}" destId="{A9394243-5F4D-41E5-A97A-6822E2A4ED88}" srcOrd="0" destOrd="0" presId="urn:microsoft.com/office/officeart/2005/8/layout/default"/>
    <dgm:cxn modelId="{2BAE326E-1866-44BE-9718-3F59ADCFB32B}" srcId="{4120419A-23C3-4C3A-A8CD-3BE8FD97CBE4}" destId="{6FBEE729-DE18-47E7-BCDC-CB15AC53FB76}" srcOrd="3" destOrd="0" parTransId="{D03E6A7B-97DA-4BB1-9777-9949298B63B2}" sibTransId="{3D679F39-6461-4C21-AEAF-A438C2C019C8}"/>
    <dgm:cxn modelId="{45C8CEE8-4207-449C-8C77-387F0AAD7880}" srcId="{4120419A-23C3-4C3A-A8CD-3BE8FD97CBE4}" destId="{F42A1B99-A23A-4FF7-A58E-B90477A3920A}" srcOrd="6" destOrd="0" parTransId="{2AA24AA8-4673-4BCB-9114-5DA6F9BC60DD}" sibTransId="{5A6D95DE-2E83-46E9-8DC5-B0A47626383D}"/>
    <dgm:cxn modelId="{E56D36C5-A6C1-457C-BD5C-2969FF2E1E3A}" srcId="{4120419A-23C3-4C3A-A8CD-3BE8FD97CBE4}" destId="{A4DBF453-C6C6-4150-8C5C-0FD82829915A}" srcOrd="7" destOrd="0" parTransId="{E9E289DB-5262-4C19-AF07-C8F3B11CC78E}" sibTransId="{B7C593ED-50AB-4726-97B6-E5FC4F74C2BF}"/>
    <dgm:cxn modelId="{EA6C73EA-8E50-4952-AF29-6A6521C706DA}" srcId="{4120419A-23C3-4C3A-A8CD-3BE8FD97CBE4}" destId="{2714C6ED-C301-4697-A492-186A91D7DEBE}" srcOrd="2" destOrd="0" parTransId="{72DCA6D9-4DD2-47D8-8FAF-7A1276E1934D}" sibTransId="{9D907D38-2424-4D81-9F78-26655145BA36}"/>
    <dgm:cxn modelId="{EA8C5157-507C-45A0-BD41-08ABD84D4E09}" srcId="{4120419A-23C3-4C3A-A8CD-3BE8FD97CBE4}" destId="{9B671E80-BF88-4D9C-8AC5-DA0E39330A03}" srcOrd="0" destOrd="0" parTransId="{A5EB3FD7-A159-41B0-8A5D-695DDF1DA914}" sibTransId="{5F645FCE-8912-458B-B69A-AE3286BD8973}"/>
    <dgm:cxn modelId="{9F057CF2-32FD-4A8A-94CC-A51ABEDAA90C}" type="presOf" srcId="{4EC2E216-E06B-4E01-9F87-BEE5C1294C75}" destId="{C415E1B6-EBA7-47FA-8872-AFF8567F826A}" srcOrd="0" destOrd="0" presId="urn:microsoft.com/office/officeart/2005/8/layout/default"/>
    <dgm:cxn modelId="{DCB1209F-8BF5-4FBE-8D2A-4F4CB2B959C8}" type="presOf" srcId="{6FBEE729-DE18-47E7-BCDC-CB15AC53FB76}" destId="{85F31238-8D7B-45E1-BB39-ECA92206D877}" srcOrd="0" destOrd="0" presId="urn:microsoft.com/office/officeart/2005/8/layout/default"/>
    <dgm:cxn modelId="{41C02F8E-5E59-4922-B830-89290A4ADDC8}" type="presOf" srcId="{9B671E80-BF88-4D9C-8AC5-DA0E39330A03}" destId="{1711EA60-C0DB-4F50-8EA7-C5B853D6436F}" srcOrd="0" destOrd="0" presId="urn:microsoft.com/office/officeart/2005/8/layout/default"/>
    <dgm:cxn modelId="{CF12E189-9CAD-4F92-83F4-AF571A0A82B8}" type="presOf" srcId="{2714C6ED-C301-4697-A492-186A91D7DEBE}" destId="{5872AEB0-A23E-4F6B-B8AB-F99A310721BE}" srcOrd="0" destOrd="0" presId="urn:microsoft.com/office/officeart/2005/8/layout/default"/>
    <dgm:cxn modelId="{066FEFFB-DC86-427C-9D0B-3E8571FCB6DD}" type="presOf" srcId="{A4DBF453-C6C6-4150-8C5C-0FD82829915A}" destId="{5BA99A44-BEDB-4185-B116-2B9300DC6791}" srcOrd="0" destOrd="0" presId="urn:microsoft.com/office/officeart/2005/8/layout/default"/>
    <dgm:cxn modelId="{4F79A630-B5D4-41CA-99E6-F219E58A1554}" type="presOf" srcId="{4F6A8FD7-7B11-46D2-B749-AED42D5D4EDD}" destId="{299985A9-F83B-435C-815E-2E0AABE97EB1}" srcOrd="0" destOrd="0" presId="urn:microsoft.com/office/officeart/2005/8/layout/default"/>
    <dgm:cxn modelId="{F389CFFD-27AB-40A5-992E-332C03C39BC1}" type="presParOf" srcId="{A9394243-5F4D-41E5-A97A-6822E2A4ED88}" destId="{1711EA60-C0DB-4F50-8EA7-C5B853D6436F}" srcOrd="0" destOrd="0" presId="urn:microsoft.com/office/officeart/2005/8/layout/default"/>
    <dgm:cxn modelId="{55FCAFB6-56E5-4710-B46B-A8AD9A3CBAFC}" type="presParOf" srcId="{A9394243-5F4D-41E5-A97A-6822E2A4ED88}" destId="{A208E6C3-FB1D-46A0-803E-5251620B4128}" srcOrd="1" destOrd="0" presId="urn:microsoft.com/office/officeart/2005/8/layout/default"/>
    <dgm:cxn modelId="{4C1F61AD-785D-424E-BE2D-E67DE9D8D265}" type="presParOf" srcId="{A9394243-5F4D-41E5-A97A-6822E2A4ED88}" destId="{EB543A0F-16A4-4701-8215-B29304B55B0E}" srcOrd="2" destOrd="0" presId="urn:microsoft.com/office/officeart/2005/8/layout/default"/>
    <dgm:cxn modelId="{861C9C60-A717-4D96-A783-F42D18CE609D}" type="presParOf" srcId="{A9394243-5F4D-41E5-A97A-6822E2A4ED88}" destId="{2BFD5F6A-E52C-4C29-B457-B32F98C06FEA}" srcOrd="3" destOrd="0" presId="urn:microsoft.com/office/officeart/2005/8/layout/default"/>
    <dgm:cxn modelId="{4A27540E-4113-4595-A548-28C2B4892D7E}" type="presParOf" srcId="{A9394243-5F4D-41E5-A97A-6822E2A4ED88}" destId="{5872AEB0-A23E-4F6B-B8AB-F99A310721BE}" srcOrd="4" destOrd="0" presId="urn:microsoft.com/office/officeart/2005/8/layout/default"/>
    <dgm:cxn modelId="{BB735D39-1144-4572-B5B1-51A1A3D26214}" type="presParOf" srcId="{A9394243-5F4D-41E5-A97A-6822E2A4ED88}" destId="{FD3BC39E-98BE-4793-9511-C10FE9B07EB2}" srcOrd="5" destOrd="0" presId="urn:microsoft.com/office/officeart/2005/8/layout/default"/>
    <dgm:cxn modelId="{D36B4027-024D-4B38-979D-9591A5F2AB44}" type="presParOf" srcId="{A9394243-5F4D-41E5-A97A-6822E2A4ED88}" destId="{85F31238-8D7B-45E1-BB39-ECA92206D877}" srcOrd="6" destOrd="0" presId="urn:microsoft.com/office/officeart/2005/8/layout/default"/>
    <dgm:cxn modelId="{22F5DA39-2196-4B2C-9BB1-16C8C55597FF}" type="presParOf" srcId="{A9394243-5F4D-41E5-A97A-6822E2A4ED88}" destId="{11B4B888-909F-42F0-9571-435A3847DE29}" srcOrd="7" destOrd="0" presId="urn:microsoft.com/office/officeart/2005/8/layout/default"/>
    <dgm:cxn modelId="{B0C5C60D-1490-44A9-8229-1C6CBFE08422}" type="presParOf" srcId="{A9394243-5F4D-41E5-A97A-6822E2A4ED88}" destId="{299985A9-F83B-435C-815E-2E0AABE97EB1}" srcOrd="8" destOrd="0" presId="urn:microsoft.com/office/officeart/2005/8/layout/default"/>
    <dgm:cxn modelId="{AC7D52B5-52E9-477E-ABD0-FA8030CB1214}" type="presParOf" srcId="{A9394243-5F4D-41E5-A97A-6822E2A4ED88}" destId="{E16860A7-ED8E-4C43-B0DC-6E3541B52FE9}" srcOrd="9" destOrd="0" presId="urn:microsoft.com/office/officeart/2005/8/layout/default"/>
    <dgm:cxn modelId="{F966BD13-7739-419B-9623-0DE2E7289D33}" type="presParOf" srcId="{A9394243-5F4D-41E5-A97A-6822E2A4ED88}" destId="{C415E1B6-EBA7-47FA-8872-AFF8567F826A}" srcOrd="10" destOrd="0" presId="urn:microsoft.com/office/officeart/2005/8/layout/default"/>
    <dgm:cxn modelId="{2DC728D8-32FC-4CB5-B951-01E1D9F69995}" type="presParOf" srcId="{A9394243-5F4D-41E5-A97A-6822E2A4ED88}" destId="{959EDDE5-1D98-409B-B6ED-1DE225E516A2}" srcOrd="11" destOrd="0" presId="urn:microsoft.com/office/officeart/2005/8/layout/default"/>
    <dgm:cxn modelId="{1E36C81C-AF0D-47BE-A17D-7093D1CB4427}" type="presParOf" srcId="{A9394243-5F4D-41E5-A97A-6822E2A4ED88}" destId="{7F0177F1-35F4-4937-B944-4256BBF0E784}" srcOrd="12" destOrd="0" presId="urn:microsoft.com/office/officeart/2005/8/layout/default"/>
    <dgm:cxn modelId="{8CB3C325-8B8D-4A04-ABC0-8A27665B3513}" type="presParOf" srcId="{A9394243-5F4D-41E5-A97A-6822E2A4ED88}" destId="{9D9F149B-B60B-46B9-82E5-5662BB38116B}" srcOrd="13" destOrd="0" presId="urn:microsoft.com/office/officeart/2005/8/layout/default"/>
    <dgm:cxn modelId="{CFAFE32D-1436-4867-84F7-CD2CC4DFEEAD}" type="presParOf" srcId="{A9394243-5F4D-41E5-A97A-6822E2A4ED88}" destId="{5BA99A44-BEDB-4185-B116-2B9300DC6791}" srcOrd="14" destOrd="0" presId="urn:microsoft.com/office/officeart/2005/8/layout/default"/>
    <dgm:cxn modelId="{25210648-C416-4606-8703-D734293F7D02}" type="presParOf" srcId="{A9394243-5F4D-41E5-A97A-6822E2A4ED88}" destId="{2080CF31-B6D2-4ABF-B5FD-AA22534C3D14}" srcOrd="15" destOrd="0" presId="urn:microsoft.com/office/officeart/2005/8/layout/default"/>
    <dgm:cxn modelId="{AB453914-3B42-4DE6-9314-C98D774DA188}" type="presParOf" srcId="{A9394243-5F4D-41E5-A97A-6822E2A4ED88}" destId="{2D173FEE-D70F-44EE-897B-A3F5F4A3C7D6}" srcOrd="1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4120419A-23C3-4C3A-A8CD-3BE8FD97CBE4}"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C0EB3B78-9004-46EB-84DF-0E9F299E2F3A}">
      <dgm:prSet custT="1"/>
      <dgm:spPr>
        <a:solidFill>
          <a:srgbClr val="0070C0"/>
        </a:solidFill>
        <a:scene3d>
          <a:camera prst="orthographicFront"/>
          <a:lightRig rig="threePt" dir="t"/>
        </a:scene3d>
        <a:sp3d>
          <a:bevelT w="114300" prst="artDeco"/>
          <a:bevelB w="114300" prst="artDeco"/>
        </a:sp3d>
      </dgm:spPr>
      <dgm:t>
        <a:bodyPr/>
        <a:lstStyle/>
        <a:p>
          <a:r>
            <a:rPr lang="en-US" sz="1400" b="1" dirty="0" smtClean="0"/>
            <a:t>Promoting information disclosure and public participation by publishing a summary of the decision on data compliance or tax audits (audits) for legal entities</a:t>
          </a:r>
          <a:endParaRPr lang="lv-LV" sz="1400" b="1" dirty="0">
            <a:solidFill>
              <a:schemeClr val="tx1"/>
            </a:solidFill>
            <a:latin typeface="Times New Roman" panose="02020603050405020304" pitchFamily="18" charset="0"/>
            <a:cs typeface="Times New Roman" panose="02020603050405020304" pitchFamily="18" charset="0"/>
          </a:endParaRPr>
        </a:p>
      </dgm:t>
    </dgm:pt>
    <dgm:pt modelId="{56D58A34-9014-425D-BF1F-DD16A2663052}" type="parTrans" cxnId="{E3E2A72B-F27A-48DB-B84F-BACC734E092B}">
      <dgm:prSet/>
      <dgm:spPr/>
      <dgm:t>
        <a:bodyPr/>
        <a:lstStyle/>
        <a:p>
          <a:endParaRPr lang="en-US"/>
        </a:p>
      </dgm:t>
    </dgm:pt>
    <dgm:pt modelId="{01B4535E-B480-4F43-8F30-FB7FD065041C}" type="sibTrans" cxnId="{E3E2A72B-F27A-48DB-B84F-BACC734E092B}">
      <dgm:prSet/>
      <dgm:spPr/>
      <dgm:t>
        <a:bodyPr/>
        <a:lstStyle/>
        <a:p>
          <a:endParaRPr lang="en-US"/>
        </a:p>
      </dgm:t>
    </dgm:pt>
    <dgm:pt modelId="{BDCDFF3C-ECAB-4D1F-AED0-433394F66458}">
      <dgm:prSet custT="1"/>
      <dgm:spPr>
        <a:solidFill>
          <a:srgbClr val="0070C0"/>
        </a:solidFill>
        <a:scene3d>
          <a:camera prst="orthographicFront"/>
          <a:lightRig rig="threePt" dir="t"/>
        </a:scene3d>
        <a:sp3d>
          <a:bevelT w="114300" prst="artDeco"/>
          <a:bevelB w="114300" prst="artDeco"/>
        </a:sp3d>
      </dgm:spPr>
      <dgm:t>
        <a:bodyPr/>
        <a:lstStyle/>
        <a:p>
          <a:r>
            <a:rPr lang="en-US" sz="1400" b="1" dirty="0" smtClean="0"/>
            <a:t>Improvement of the tax control process by developing a regulatory framework for the digitization of tax monitoring</a:t>
          </a:r>
          <a:endParaRPr lang="lv-LV" sz="1400" b="1" dirty="0">
            <a:solidFill>
              <a:schemeClr val="bg1"/>
            </a:solidFill>
            <a:latin typeface="+mn-lt"/>
            <a:cs typeface="Times New Roman" panose="02020603050405020304" pitchFamily="18" charset="0"/>
          </a:endParaRPr>
        </a:p>
      </dgm:t>
    </dgm:pt>
    <dgm:pt modelId="{95AEB182-76FC-45F0-B062-0DBA0C393A2C}" type="parTrans" cxnId="{3677A1AA-352D-446B-996E-8E654EC66549}">
      <dgm:prSet/>
      <dgm:spPr/>
      <dgm:t>
        <a:bodyPr/>
        <a:lstStyle/>
        <a:p>
          <a:endParaRPr lang="en-US"/>
        </a:p>
      </dgm:t>
    </dgm:pt>
    <dgm:pt modelId="{8247E6CA-C1B3-46AE-8952-66418EBB0A79}" type="sibTrans" cxnId="{3677A1AA-352D-446B-996E-8E654EC66549}">
      <dgm:prSet/>
      <dgm:spPr/>
      <dgm:t>
        <a:bodyPr/>
        <a:lstStyle/>
        <a:p>
          <a:endParaRPr lang="en-US"/>
        </a:p>
      </dgm:t>
    </dgm:pt>
    <dgm:pt modelId="{A9394243-5F4D-41E5-A97A-6822E2A4ED88}" type="pres">
      <dgm:prSet presAssocID="{4120419A-23C3-4C3A-A8CD-3BE8FD97CBE4}" presName="diagram" presStyleCnt="0">
        <dgm:presLayoutVars>
          <dgm:dir/>
          <dgm:resizeHandles val="exact"/>
        </dgm:presLayoutVars>
      </dgm:prSet>
      <dgm:spPr/>
      <dgm:t>
        <a:bodyPr/>
        <a:lstStyle/>
        <a:p>
          <a:endParaRPr lang="en-US"/>
        </a:p>
      </dgm:t>
    </dgm:pt>
    <dgm:pt modelId="{7F7DABC4-BC0F-40BB-9AAE-4990AFC0E758}" type="pres">
      <dgm:prSet presAssocID="{C0EB3B78-9004-46EB-84DF-0E9F299E2F3A}" presName="node" presStyleLbl="node1" presStyleIdx="0" presStyleCnt="2">
        <dgm:presLayoutVars>
          <dgm:bulletEnabled val="1"/>
        </dgm:presLayoutVars>
      </dgm:prSet>
      <dgm:spPr/>
      <dgm:t>
        <a:bodyPr/>
        <a:lstStyle/>
        <a:p>
          <a:endParaRPr lang="en-US"/>
        </a:p>
      </dgm:t>
    </dgm:pt>
    <dgm:pt modelId="{08C924E3-9D44-48C9-AB11-7B698C2CC7D4}" type="pres">
      <dgm:prSet presAssocID="{01B4535E-B480-4F43-8F30-FB7FD065041C}" presName="sibTrans" presStyleCnt="0"/>
      <dgm:spPr/>
    </dgm:pt>
    <dgm:pt modelId="{D02AAC59-282E-42E2-8AFC-C74E3EF90332}" type="pres">
      <dgm:prSet presAssocID="{BDCDFF3C-ECAB-4D1F-AED0-433394F66458}" presName="node" presStyleLbl="node1" presStyleIdx="1" presStyleCnt="2">
        <dgm:presLayoutVars>
          <dgm:bulletEnabled val="1"/>
        </dgm:presLayoutVars>
      </dgm:prSet>
      <dgm:spPr/>
      <dgm:t>
        <a:bodyPr/>
        <a:lstStyle/>
        <a:p>
          <a:endParaRPr lang="en-US"/>
        </a:p>
      </dgm:t>
    </dgm:pt>
  </dgm:ptLst>
  <dgm:cxnLst>
    <dgm:cxn modelId="{3677A1AA-352D-446B-996E-8E654EC66549}" srcId="{4120419A-23C3-4C3A-A8CD-3BE8FD97CBE4}" destId="{BDCDFF3C-ECAB-4D1F-AED0-433394F66458}" srcOrd="1" destOrd="0" parTransId="{95AEB182-76FC-45F0-B062-0DBA0C393A2C}" sibTransId="{8247E6CA-C1B3-46AE-8952-66418EBB0A79}"/>
    <dgm:cxn modelId="{1279616C-F533-4FF0-B10E-5FBD60C69AFA}" type="presOf" srcId="{BDCDFF3C-ECAB-4D1F-AED0-433394F66458}" destId="{D02AAC59-282E-42E2-8AFC-C74E3EF90332}" srcOrd="0" destOrd="0" presId="urn:microsoft.com/office/officeart/2005/8/layout/default"/>
    <dgm:cxn modelId="{E3E2A72B-F27A-48DB-B84F-BACC734E092B}" srcId="{4120419A-23C3-4C3A-A8CD-3BE8FD97CBE4}" destId="{C0EB3B78-9004-46EB-84DF-0E9F299E2F3A}" srcOrd="0" destOrd="0" parTransId="{56D58A34-9014-425D-BF1F-DD16A2663052}" sibTransId="{01B4535E-B480-4F43-8F30-FB7FD065041C}"/>
    <dgm:cxn modelId="{0291AF4C-2757-4952-9646-B68E73350CCB}" type="presOf" srcId="{C0EB3B78-9004-46EB-84DF-0E9F299E2F3A}" destId="{7F7DABC4-BC0F-40BB-9AAE-4990AFC0E758}" srcOrd="0" destOrd="0" presId="urn:microsoft.com/office/officeart/2005/8/layout/default"/>
    <dgm:cxn modelId="{C62A9E1E-51CC-45F9-A725-72177D060455}" type="presOf" srcId="{4120419A-23C3-4C3A-A8CD-3BE8FD97CBE4}" destId="{A9394243-5F4D-41E5-A97A-6822E2A4ED88}" srcOrd="0" destOrd="0" presId="urn:microsoft.com/office/officeart/2005/8/layout/default"/>
    <dgm:cxn modelId="{B13E9B93-F156-4789-9BE3-8EA9F0B6269E}" type="presParOf" srcId="{A9394243-5F4D-41E5-A97A-6822E2A4ED88}" destId="{7F7DABC4-BC0F-40BB-9AAE-4990AFC0E758}" srcOrd="0" destOrd="0" presId="urn:microsoft.com/office/officeart/2005/8/layout/default"/>
    <dgm:cxn modelId="{B27158B0-4B75-4ECF-9FC4-B116810A838A}" type="presParOf" srcId="{A9394243-5F4D-41E5-A97A-6822E2A4ED88}" destId="{08C924E3-9D44-48C9-AB11-7B698C2CC7D4}" srcOrd="1" destOrd="0" presId="urn:microsoft.com/office/officeart/2005/8/layout/default"/>
    <dgm:cxn modelId="{10EDB68C-9A71-47BB-9199-70C396EB6AB8}" type="presParOf" srcId="{A9394243-5F4D-41E5-A97A-6822E2A4ED88}" destId="{D02AAC59-282E-42E2-8AFC-C74E3EF90332}"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F1DA28-9EA7-4D2E-A095-F5F907B16997}">
      <dsp:nvSpPr>
        <dsp:cNvPr id="0" name=""/>
        <dsp:cNvSpPr/>
      </dsp:nvSpPr>
      <dsp:spPr>
        <a:xfrm>
          <a:off x="467" y="541196"/>
          <a:ext cx="2456491" cy="1875913"/>
        </a:xfrm>
        <a:prstGeom prst="rect">
          <a:avLst/>
        </a:prstGeom>
        <a:solidFill>
          <a:srgbClr val="0070C0"/>
        </a:solidFill>
        <a:ln w="25400" cap="flat" cmpd="sng" algn="ctr">
          <a:solidFill>
            <a:srgbClr val="0070C0"/>
          </a:solidFill>
          <a:prstDash val="solid"/>
        </a:ln>
        <a:effectLst/>
        <a:scene3d>
          <a:camera prst="orthographicFront"/>
          <a:lightRig rig="threePt" dir="t"/>
        </a:scene3d>
        <a:sp3d>
          <a:bevelT w="114300" prst="artDeco"/>
          <a:bevelB w="114300" prst="artDeco"/>
        </a:sp3d>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noProof="0" dirty="0" smtClean="0"/>
            <a:t>National Development Plan: </a:t>
          </a:r>
          <a:endParaRPr lang="lv-LV" sz="1600" kern="1200" noProof="0" dirty="0" smtClean="0"/>
        </a:p>
        <a:p>
          <a:pPr lvl="0" algn="ctr" defTabSz="711200">
            <a:lnSpc>
              <a:spcPct val="90000"/>
            </a:lnSpc>
            <a:spcBef>
              <a:spcPct val="0"/>
            </a:spcBef>
            <a:spcAft>
              <a:spcPct val="35000"/>
            </a:spcAft>
          </a:pPr>
          <a:r>
            <a:rPr lang="en-US" sz="1600" b="1" kern="1200" noProof="0" dirty="0" smtClean="0"/>
            <a:t>average annual GDP growth of at least 5%</a:t>
          </a:r>
          <a:endParaRPr lang="en-US" sz="1600" b="1" u="sng" kern="1200" noProof="0" dirty="0"/>
        </a:p>
      </dsp:txBody>
      <dsp:txXfrm>
        <a:off x="467" y="541196"/>
        <a:ext cx="2456491" cy="1875913"/>
      </dsp:txXfrm>
    </dsp:sp>
    <dsp:sp modelId="{AE2DBF37-9FDA-4237-AC74-FDCD1AE09CC9}">
      <dsp:nvSpPr>
        <dsp:cNvPr id="0" name=""/>
        <dsp:cNvSpPr/>
      </dsp:nvSpPr>
      <dsp:spPr>
        <a:xfrm>
          <a:off x="2665808" y="541196"/>
          <a:ext cx="2693055" cy="1875913"/>
        </a:xfrm>
        <a:prstGeom prst="rect">
          <a:avLst/>
        </a:prstGeom>
        <a:solidFill>
          <a:srgbClr val="0070C0"/>
        </a:solidFill>
        <a:ln w="25400" cap="flat" cmpd="sng" algn="ctr">
          <a:solidFill>
            <a:schemeClr val="lt1">
              <a:hueOff val="0"/>
              <a:satOff val="0"/>
              <a:lumOff val="0"/>
              <a:alphaOff val="0"/>
            </a:schemeClr>
          </a:solidFill>
          <a:prstDash val="solid"/>
        </a:ln>
        <a:effectLst/>
        <a:scene3d>
          <a:camera prst="orthographicFront"/>
          <a:lightRig rig="threePt" dir="t"/>
        </a:scene3d>
        <a:sp3d>
          <a:bevelT w="165100" prst="coolSlant"/>
          <a:bevelB w="114300" prst="artDeco"/>
        </a:sp3d>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noProof="0" dirty="0" smtClean="0"/>
            <a:t>In 2015, the Gini coefficient for Latvia was 35.4, which is one of the highest in the European Union</a:t>
          </a:r>
        </a:p>
        <a:p>
          <a:pPr lvl="0" algn="ctr" defTabSz="711200">
            <a:lnSpc>
              <a:spcPct val="90000"/>
            </a:lnSpc>
            <a:spcBef>
              <a:spcPct val="0"/>
            </a:spcBef>
            <a:spcAft>
              <a:spcPct val="35000"/>
            </a:spcAft>
          </a:pPr>
          <a:r>
            <a:rPr lang="en-US" sz="1600" kern="1200" dirty="0" smtClean="0"/>
            <a:t>Government Action Plan: </a:t>
          </a:r>
          <a:endParaRPr lang="lv-LV" sz="1600" kern="1200" dirty="0" smtClean="0"/>
        </a:p>
        <a:p>
          <a:pPr lvl="0" algn="ctr" defTabSz="711200">
            <a:lnSpc>
              <a:spcPct val="90000"/>
            </a:lnSpc>
            <a:spcBef>
              <a:spcPct val="0"/>
            </a:spcBef>
            <a:spcAft>
              <a:spcPct val="35000"/>
            </a:spcAft>
          </a:pPr>
          <a:r>
            <a:rPr lang="en-US" sz="1600" b="1" kern="1200" dirty="0" smtClean="0"/>
            <a:t>to </a:t>
          </a:r>
          <a:r>
            <a:rPr lang="en-US" sz="1600" b="1" u="none" kern="1200" dirty="0" smtClean="0"/>
            <a:t>reduce income </a:t>
          </a:r>
          <a:r>
            <a:rPr lang="en-US" sz="1600" b="1" u="none" kern="1200" dirty="0" err="1" smtClean="0"/>
            <a:t>inequalit</a:t>
          </a:r>
          <a:r>
            <a:rPr lang="lv-LV" sz="1600" b="1" u="none" kern="1200" dirty="0" smtClean="0"/>
            <a:t>y</a:t>
          </a:r>
          <a:r>
            <a:rPr lang="en-US" sz="1600" b="1" u="none" kern="1200" dirty="0" smtClean="0"/>
            <a:t> for employees</a:t>
          </a:r>
          <a:endParaRPr lang="en-US" sz="1600" b="1" u="none" kern="1200" noProof="0" dirty="0"/>
        </a:p>
      </dsp:txBody>
      <dsp:txXfrm>
        <a:off x="2665808" y="541196"/>
        <a:ext cx="2693055" cy="1875913"/>
      </dsp:txXfrm>
    </dsp:sp>
    <dsp:sp modelId="{53427CB5-789E-42DF-AC83-9C1257E2980B}">
      <dsp:nvSpPr>
        <dsp:cNvPr id="0" name=""/>
        <dsp:cNvSpPr/>
      </dsp:nvSpPr>
      <dsp:spPr>
        <a:xfrm>
          <a:off x="5567713" y="541196"/>
          <a:ext cx="2426667" cy="1875913"/>
        </a:xfrm>
        <a:prstGeom prst="rect">
          <a:avLst/>
        </a:prstGeom>
        <a:solidFill>
          <a:srgbClr val="0070C0"/>
        </a:solidFill>
        <a:ln w="25400" cap="flat" cmpd="sng" algn="ctr">
          <a:solidFill>
            <a:schemeClr val="lt1">
              <a:hueOff val="0"/>
              <a:satOff val="0"/>
              <a:lumOff val="0"/>
              <a:alphaOff val="0"/>
            </a:schemeClr>
          </a:solidFill>
          <a:prstDash val="solid"/>
        </a:ln>
        <a:effectLst/>
        <a:scene3d>
          <a:camera prst="orthographicFront"/>
          <a:lightRig rig="threePt" dir="t"/>
        </a:scene3d>
        <a:sp3d>
          <a:bevelT w="114300" prst="artDeco"/>
          <a:bevelB w="114300" prst="artDeco"/>
        </a:sp3d>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GB" sz="1600" kern="1200" noProof="0" dirty="0" smtClean="0"/>
            <a:t>Government Action Plan: </a:t>
          </a:r>
        </a:p>
        <a:p>
          <a:pPr lvl="0" algn="ctr" defTabSz="711200">
            <a:lnSpc>
              <a:spcPct val="90000"/>
            </a:lnSpc>
            <a:spcBef>
              <a:spcPct val="0"/>
            </a:spcBef>
            <a:spcAft>
              <a:spcPct val="35000"/>
            </a:spcAft>
          </a:pPr>
          <a:r>
            <a:rPr lang="en-GB" sz="1600" kern="1200" noProof="0" dirty="0" smtClean="0"/>
            <a:t>in 2018 the </a:t>
          </a:r>
          <a:r>
            <a:rPr lang="en-GB" sz="1600" b="1" u="none" kern="1200" noProof="0" dirty="0" smtClean="0"/>
            <a:t>total amount of taxes revenues approaching 30% of GDP</a:t>
          </a:r>
          <a:endParaRPr lang="en-GB" sz="1600" b="1" u="none" kern="1200" noProof="0" dirty="0"/>
        </a:p>
      </dsp:txBody>
      <dsp:txXfrm>
        <a:off x="5567713" y="541196"/>
        <a:ext cx="2426667" cy="1875913"/>
      </dsp:txXfrm>
    </dsp:sp>
    <dsp:sp modelId="{35E4A069-BE3B-4EC5-A8A4-DB7DFEF97CDF}">
      <dsp:nvSpPr>
        <dsp:cNvPr id="0" name=""/>
        <dsp:cNvSpPr/>
      </dsp:nvSpPr>
      <dsp:spPr>
        <a:xfrm>
          <a:off x="1317964" y="2625960"/>
          <a:ext cx="2576746" cy="1690593"/>
        </a:xfrm>
        <a:prstGeom prst="rect">
          <a:avLst/>
        </a:prstGeom>
        <a:solidFill>
          <a:srgbClr val="0070C0"/>
        </a:solidFill>
        <a:ln w="25400" cap="flat" cmpd="sng" algn="ctr">
          <a:solidFill>
            <a:schemeClr val="lt1">
              <a:hueOff val="0"/>
              <a:satOff val="0"/>
              <a:lumOff val="0"/>
              <a:alphaOff val="0"/>
            </a:schemeClr>
          </a:solidFill>
          <a:prstDash val="solid"/>
        </a:ln>
        <a:effectLst/>
        <a:scene3d>
          <a:camera prst="orthographicFront"/>
          <a:lightRig rig="threePt" dir="t"/>
        </a:scene3d>
        <a:sp3d>
          <a:bevelT w="114300" prst="artDeco"/>
          <a:bevelB prst="angle"/>
        </a:sp3d>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endParaRPr lang="lv-LV" sz="1600" kern="1200" dirty="0" smtClean="0"/>
        </a:p>
        <a:p>
          <a:pPr lvl="0" algn="ctr" defTabSz="711200">
            <a:lnSpc>
              <a:spcPct val="90000"/>
            </a:lnSpc>
            <a:spcBef>
              <a:spcPct val="0"/>
            </a:spcBef>
            <a:spcAft>
              <a:spcPct val="35000"/>
            </a:spcAft>
          </a:pPr>
          <a:r>
            <a:rPr lang="lv-LV" sz="1600" kern="1200" dirty="0" smtClean="0"/>
            <a:t>G</a:t>
          </a:r>
          <a:r>
            <a:rPr lang="en-US" sz="1600" kern="1200" dirty="0" err="1" smtClean="0"/>
            <a:t>overnment</a:t>
          </a:r>
          <a:r>
            <a:rPr lang="en-US" sz="1600" kern="1200" dirty="0" smtClean="0"/>
            <a:t> Action Plan: </a:t>
          </a:r>
          <a:r>
            <a:rPr lang="lv-LV" sz="1600" kern="1200" dirty="0" smtClean="0"/>
            <a:t> </a:t>
          </a:r>
        </a:p>
        <a:p>
          <a:pPr lvl="0" algn="ctr" defTabSz="711200">
            <a:lnSpc>
              <a:spcPct val="90000"/>
            </a:lnSpc>
            <a:spcBef>
              <a:spcPct val="0"/>
            </a:spcBef>
            <a:spcAft>
              <a:spcPct val="35000"/>
            </a:spcAft>
          </a:pPr>
          <a:r>
            <a:rPr lang="lv-LV" sz="1600" b="1" u="none" kern="1200" dirty="0" smtClean="0"/>
            <a:t>t</a:t>
          </a:r>
          <a:r>
            <a:rPr lang="en-US" sz="1600" b="1" u="none" kern="1200" noProof="0" dirty="0" smtClean="0"/>
            <a:t>he efficiency of the SRS increases </a:t>
          </a:r>
          <a:r>
            <a:rPr lang="en-US" sz="1600" kern="1200" noProof="0" dirty="0" smtClean="0"/>
            <a:t>– costs for one collected euro in 2016 </a:t>
          </a:r>
          <a:r>
            <a:rPr lang="lv-LV" sz="1600" kern="1200" noProof="0" dirty="0" err="1" smtClean="0"/>
            <a:t>was</a:t>
          </a:r>
          <a:r>
            <a:rPr lang="en-US" sz="1600" kern="1200" noProof="0" dirty="0" smtClean="0"/>
            <a:t> 0.0157 euros, in 2018 will be  0.0130 euros</a:t>
          </a:r>
        </a:p>
      </dsp:txBody>
      <dsp:txXfrm>
        <a:off x="1317964" y="2625960"/>
        <a:ext cx="2576746" cy="1690593"/>
      </dsp:txXfrm>
    </dsp:sp>
    <dsp:sp modelId="{D5ECAD3B-9F5E-4A47-827C-499CDD9B5D71}">
      <dsp:nvSpPr>
        <dsp:cNvPr id="0" name=""/>
        <dsp:cNvSpPr/>
      </dsp:nvSpPr>
      <dsp:spPr>
        <a:xfrm>
          <a:off x="4103561" y="2631116"/>
          <a:ext cx="2573321" cy="1680280"/>
        </a:xfrm>
        <a:prstGeom prst="rect">
          <a:avLst/>
        </a:prstGeom>
        <a:solidFill>
          <a:srgbClr val="0070C0"/>
        </a:solidFill>
        <a:ln w="25400" cap="flat" cmpd="sng" algn="ctr">
          <a:solidFill>
            <a:schemeClr val="lt1">
              <a:hueOff val="0"/>
              <a:satOff val="0"/>
              <a:lumOff val="0"/>
            </a:schemeClr>
          </a:solidFill>
          <a:prstDash val="solid"/>
          <a:bevel/>
        </a:ln>
        <a:effectLst>
          <a:outerShdw blurRad="50800" dist="38100" dir="10800000" algn="r" rotWithShape="0">
            <a:prstClr val="black">
              <a:alpha val="40000"/>
            </a:prstClr>
          </a:outerShdw>
          <a:softEdge rad="127000"/>
        </a:effectLst>
        <a:scene3d>
          <a:camera prst="orthographicFront"/>
          <a:lightRig rig="threePt" dir="t"/>
        </a:scene3d>
        <a:sp3d>
          <a:bevelT w="114300" prst="artDeco"/>
        </a:sp3d>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Government Action Plan</a:t>
          </a:r>
          <a:r>
            <a:rPr lang="lv-LV" sz="1600" kern="1200" dirty="0" smtClean="0"/>
            <a:t>: </a:t>
          </a:r>
        </a:p>
        <a:p>
          <a:pPr lvl="0" algn="ctr" defTabSz="711200">
            <a:lnSpc>
              <a:spcPct val="90000"/>
            </a:lnSpc>
            <a:spcBef>
              <a:spcPct val="0"/>
            </a:spcBef>
            <a:spcAft>
              <a:spcPct val="35000"/>
            </a:spcAft>
          </a:pPr>
          <a:r>
            <a:rPr lang="lv-LV" sz="1600" b="1" u="none" kern="1200" dirty="0" smtClean="0"/>
            <a:t>r</a:t>
          </a:r>
          <a:r>
            <a:rPr lang="en-US" sz="1600" b="1" u="none" kern="1200" dirty="0" smtClean="0"/>
            <a:t>educe the size of the </a:t>
          </a:r>
          <a:r>
            <a:rPr lang="lv-LV" sz="1600" b="1" u="none" kern="1200" dirty="0" err="1" smtClean="0"/>
            <a:t>shadow</a:t>
          </a:r>
          <a:r>
            <a:rPr lang="en-US" sz="1600" b="1" u="none" kern="1200" dirty="0" smtClean="0"/>
            <a:t> economy </a:t>
          </a:r>
          <a:r>
            <a:rPr lang="en-US" sz="1600" kern="1200" dirty="0" smtClean="0"/>
            <a:t>: from 23.6%</a:t>
          </a:r>
          <a:r>
            <a:rPr lang="lv-LV" sz="1600" kern="1200" dirty="0" smtClean="0"/>
            <a:t> </a:t>
          </a:r>
          <a:r>
            <a:rPr lang="lv-LV" sz="1600" kern="1200" dirty="0" err="1" smtClean="0"/>
            <a:t>of</a:t>
          </a:r>
          <a:r>
            <a:rPr lang="en-US" sz="1600" kern="1200" dirty="0" smtClean="0"/>
            <a:t> GDP (2015) to 21% </a:t>
          </a:r>
          <a:r>
            <a:rPr lang="lv-LV" sz="1600" kern="1200" dirty="0" err="1" smtClean="0"/>
            <a:t>of</a:t>
          </a:r>
          <a:r>
            <a:rPr lang="en-US" sz="1600" kern="1200" dirty="0" smtClean="0"/>
            <a:t> GDP (2018)</a:t>
          </a:r>
          <a:endParaRPr lang="lv-LV" sz="1600" kern="1200" dirty="0"/>
        </a:p>
      </dsp:txBody>
      <dsp:txXfrm>
        <a:off x="4103561" y="2631116"/>
        <a:ext cx="2573321" cy="168028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FA8924-DD9C-401D-BBF3-0D2A752557E2}">
      <dsp:nvSpPr>
        <dsp:cNvPr id="0" name=""/>
        <dsp:cNvSpPr/>
      </dsp:nvSpPr>
      <dsp:spPr>
        <a:xfrm>
          <a:off x="927981" y="717480"/>
          <a:ext cx="1479880" cy="1366252"/>
        </a:xfrm>
        <a:prstGeom prst="ellipse">
          <a:avLst/>
        </a:prstGeom>
        <a:solidFill>
          <a:schemeClr val="accent3">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lv-LV" sz="1300" b="1" kern="1200" dirty="0" err="1" smtClean="0">
              <a:solidFill>
                <a:srgbClr val="FF0000"/>
              </a:solidFill>
            </a:rPr>
            <a:t>Tax</a:t>
          </a:r>
          <a:r>
            <a:rPr lang="lv-LV" sz="1300" b="1" kern="1200" dirty="0" smtClean="0">
              <a:solidFill>
                <a:srgbClr val="FF0000"/>
              </a:solidFill>
            </a:rPr>
            <a:t> </a:t>
          </a:r>
        </a:p>
        <a:p>
          <a:pPr lvl="0" algn="ctr" defTabSz="577850">
            <a:lnSpc>
              <a:spcPct val="90000"/>
            </a:lnSpc>
            <a:spcBef>
              <a:spcPct val="0"/>
            </a:spcBef>
            <a:spcAft>
              <a:spcPct val="35000"/>
            </a:spcAft>
          </a:pPr>
          <a:r>
            <a:rPr lang="lv-LV" sz="1300" b="1" kern="1200" dirty="0" err="1" smtClean="0">
              <a:solidFill>
                <a:srgbClr val="FF0000"/>
              </a:solidFill>
            </a:rPr>
            <a:t>Reform</a:t>
          </a:r>
          <a:endParaRPr lang="en-US" sz="1300" b="1" kern="1200" dirty="0">
            <a:solidFill>
              <a:srgbClr val="FF0000"/>
            </a:solidFill>
          </a:endParaRPr>
        </a:p>
      </dsp:txBody>
      <dsp:txXfrm>
        <a:off x="1144704" y="917563"/>
        <a:ext cx="1046434" cy="966086"/>
      </dsp:txXfrm>
    </dsp:sp>
    <dsp:sp modelId="{C3781C73-9B53-4322-B640-91EDCF4E1448}">
      <dsp:nvSpPr>
        <dsp:cNvPr id="0" name=""/>
        <dsp:cNvSpPr/>
      </dsp:nvSpPr>
      <dsp:spPr>
        <a:xfrm>
          <a:off x="1075973" y="-126270"/>
          <a:ext cx="1175317" cy="1108584"/>
        </a:xfrm>
        <a:prstGeom prst="ellipse">
          <a:avLst/>
        </a:prstGeom>
        <a:solidFill>
          <a:schemeClr val="accent3">
            <a:alpha val="50000"/>
            <a:hueOff val="0"/>
            <a:satOff val="0"/>
            <a:lumOff val="0"/>
            <a:alphaOff val="0"/>
          </a:schemeClr>
        </a:solidFill>
        <a:ln w="25400" cap="flat" cmpd="sng" algn="ctr">
          <a:solidFill>
            <a:schemeClr val="lt1">
              <a:hueOff val="0"/>
              <a:satOff val="0"/>
              <a:lumOff val="0"/>
              <a:alphaOff val="0"/>
            </a:schemeClr>
          </a:solidFill>
          <a:prstDash val="solid"/>
        </a:ln>
        <a:effectLst>
          <a:outerShdw blurRad="50800" dist="38100" dir="5400000" algn="t" rotWithShape="0">
            <a:prstClr val="black">
              <a:alpha val="40000"/>
            </a:prstClr>
          </a:outerShdw>
        </a:effectLst>
      </dsp:spPr>
      <dsp:style>
        <a:lnRef idx="2">
          <a:scrgbClr r="0" g="0" b="0"/>
        </a:lnRef>
        <a:fillRef idx="1">
          <a:scrgbClr r="0" g="0" b="0"/>
        </a:fillRef>
        <a:effectRef idx="0">
          <a:scrgbClr r="0" g="0" b="0"/>
        </a:effectRef>
        <a:fontRef idx="minor">
          <a:schemeClr val="tx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n-US" sz="1100" b="1" kern="1200" noProof="0" dirty="0" smtClean="0">
              <a:solidFill>
                <a:schemeClr val="bg1"/>
              </a:solidFill>
            </a:rPr>
            <a:t>Labor Tax </a:t>
          </a:r>
          <a:r>
            <a:rPr lang="lv-LV" sz="1100" b="1" kern="1200" noProof="0" dirty="0" smtClean="0">
              <a:solidFill>
                <a:schemeClr val="bg1"/>
              </a:solidFill>
            </a:rPr>
            <a:t>R</a:t>
          </a:r>
          <a:r>
            <a:rPr lang="en-US" sz="1100" b="1" kern="1200" noProof="0" dirty="0" err="1" smtClean="0">
              <a:solidFill>
                <a:schemeClr val="bg1"/>
              </a:solidFill>
            </a:rPr>
            <a:t>eform</a:t>
          </a:r>
          <a:endParaRPr lang="en-US" sz="1100" b="1" kern="1200" dirty="0">
            <a:solidFill>
              <a:schemeClr val="bg1"/>
            </a:solidFill>
          </a:endParaRPr>
        </a:p>
      </dsp:txBody>
      <dsp:txXfrm>
        <a:off x="1248094" y="36078"/>
        <a:ext cx="831075" cy="783888"/>
      </dsp:txXfrm>
    </dsp:sp>
    <dsp:sp modelId="{2A7257FB-78A2-44C6-9696-82DF74D92573}">
      <dsp:nvSpPr>
        <dsp:cNvPr id="0" name=""/>
        <dsp:cNvSpPr/>
      </dsp:nvSpPr>
      <dsp:spPr>
        <a:xfrm>
          <a:off x="2038533" y="608724"/>
          <a:ext cx="1133404" cy="1082883"/>
        </a:xfrm>
        <a:prstGeom prst="ellipse">
          <a:avLst/>
        </a:prstGeom>
        <a:solidFill>
          <a:schemeClr val="accent3">
            <a:alpha val="50000"/>
            <a:hueOff val="0"/>
            <a:satOff val="0"/>
            <a:lumOff val="0"/>
            <a:alphaOff val="0"/>
          </a:schemeClr>
        </a:solidFill>
        <a:ln w="25400" cap="flat" cmpd="sng" algn="ctr">
          <a:solidFill>
            <a:schemeClr val="lt1">
              <a:hueOff val="0"/>
              <a:satOff val="0"/>
              <a:lumOff val="0"/>
              <a:alphaOff val="0"/>
            </a:schemeClr>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tx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n-US" sz="1100" b="1" kern="1200" noProof="0" dirty="0" smtClean="0">
              <a:solidFill>
                <a:schemeClr val="bg1"/>
              </a:solidFill>
            </a:rPr>
            <a:t>Corporate Income Tax </a:t>
          </a:r>
          <a:r>
            <a:rPr lang="lv-LV" sz="1100" b="1" kern="1200" noProof="0" dirty="0" smtClean="0">
              <a:solidFill>
                <a:schemeClr val="bg1"/>
              </a:solidFill>
            </a:rPr>
            <a:t>R</a:t>
          </a:r>
          <a:r>
            <a:rPr lang="en-US" sz="1100" b="1" kern="1200" noProof="0" dirty="0" err="1" smtClean="0">
              <a:solidFill>
                <a:schemeClr val="bg1"/>
              </a:solidFill>
            </a:rPr>
            <a:t>eform</a:t>
          </a:r>
          <a:endParaRPr lang="lv-LV" sz="1100" b="1" kern="1200" dirty="0">
            <a:solidFill>
              <a:schemeClr val="bg1"/>
            </a:solidFill>
          </a:endParaRPr>
        </a:p>
      </dsp:txBody>
      <dsp:txXfrm>
        <a:off x="2204516" y="767309"/>
        <a:ext cx="801438" cy="765713"/>
      </dsp:txXfrm>
    </dsp:sp>
    <dsp:sp modelId="{C59171C6-1F36-4CFE-BEE9-0A91AC30AB52}">
      <dsp:nvSpPr>
        <dsp:cNvPr id="0" name=""/>
        <dsp:cNvSpPr/>
      </dsp:nvSpPr>
      <dsp:spPr>
        <a:xfrm>
          <a:off x="516741" y="1635937"/>
          <a:ext cx="1157835" cy="1154817"/>
        </a:xfrm>
        <a:prstGeom prst="ellipse">
          <a:avLst/>
        </a:prstGeom>
        <a:solidFill>
          <a:schemeClr val="accent3">
            <a:alpha val="50000"/>
            <a:hueOff val="0"/>
            <a:satOff val="0"/>
            <a:lumOff val="0"/>
            <a:alphaOff val="0"/>
          </a:schemeClr>
        </a:solidFill>
        <a:ln w="25400" cap="flat" cmpd="sng" algn="ctr">
          <a:solidFill>
            <a:schemeClr val="lt1">
              <a:hueOff val="0"/>
              <a:satOff val="0"/>
              <a:lumOff val="0"/>
              <a:alphaOff val="0"/>
            </a:schemeClr>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tx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n-US" sz="1100" b="1" kern="1200" noProof="0" dirty="0" err="1" smtClean="0">
              <a:solidFill>
                <a:schemeClr val="bg1"/>
              </a:solidFill>
            </a:rPr>
            <a:t>Decre</a:t>
          </a:r>
          <a:r>
            <a:rPr lang="lv-LV" sz="1100" b="1" kern="1200" noProof="0" dirty="0" smtClean="0">
              <a:solidFill>
                <a:schemeClr val="bg1"/>
              </a:solidFill>
            </a:rPr>
            <a:t>a</a:t>
          </a:r>
          <a:r>
            <a:rPr lang="en-US" sz="1100" b="1" kern="1200" noProof="0" dirty="0" smtClean="0">
              <a:solidFill>
                <a:schemeClr val="bg1"/>
              </a:solidFill>
            </a:rPr>
            <a:t>sing Shadow Economy</a:t>
          </a:r>
          <a:endParaRPr lang="en-US" sz="1100" b="1" kern="1200" noProof="0" dirty="0">
            <a:solidFill>
              <a:schemeClr val="bg1"/>
            </a:solidFill>
          </a:endParaRPr>
        </a:p>
      </dsp:txBody>
      <dsp:txXfrm>
        <a:off x="686302" y="1805056"/>
        <a:ext cx="818713" cy="816579"/>
      </dsp:txXfrm>
    </dsp:sp>
    <dsp:sp modelId="{A431D8CF-8C55-4CD5-ADF0-57264B25744C}">
      <dsp:nvSpPr>
        <dsp:cNvPr id="0" name=""/>
        <dsp:cNvSpPr/>
      </dsp:nvSpPr>
      <dsp:spPr>
        <a:xfrm>
          <a:off x="1696135" y="1634514"/>
          <a:ext cx="1143495" cy="1117942"/>
        </a:xfrm>
        <a:prstGeom prst="ellipse">
          <a:avLst/>
        </a:prstGeom>
        <a:solidFill>
          <a:schemeClr val="accent3">
            <a:alpha val="50000"/>
            <a:hueOff val="0"/>
            <a:satOff val="0"/>
            <a:lumOff val="0"/>
            <a:alphaOff val="0"/>
          </a:schemeClr>
        </a:solidFill>
        <a:ln w="25400" cap="flat" cmpd="sng" algn="ctr">
          <a:solidFill>
            <a:schemeClr val="lt1">
              <a:hueOff val="0"/>
              <a:satOff val="0"/>
              <a:lumOff val="0"/>
              <a:alphaOff val="0"/>
            </a:schemeClr>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tx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n-US" sz="1100" b="1" kern="1200" noProof="0" dirty="0" err="1" smtClean="0">
              <a:solidFill>
                <a:schemeClr val="bg1"/>
              </a:solidFill>
            </a:rPr>
            <a:t>Compensa</a:t>
          </a:r>
          <a:r>
            <a:rPr lang="lv-LV" sz="1100" b="1" kern="1200" noProof="0" dirty="0" smtClean="0">
              <a:solidFill>
                <a:schemeClr val="bg1"/>
              </a:solidFill>
            </a:rPr>
            <a:t>-</a:t>
          </a:r>
          <a:r>
            <a:rPr lang="en-US" sz="1100" b="1" kern="1200" noProof="0" dirty="0" smtClean="0">
              <a:solidFill>
                <a:schemeClr val="bg1"/>
              </a:solidFill>
            </a:rPr>
            <a:t>tory Measures</a:t>
          </a:r>
          <a:endParaRPr lang="en-US" sz="1100" b="1" kern="1200" noProof="0" dirty="0">
            <a:solidFill>
              <a:schemeClr val="bg1"/>
            </a:solidFill>
          </a:endParaRPr>
        </a:p>
      </dsp:txBody>
      <dsp:txXfrm>
        <a:off x="1863596" y="1798233"/>
        <a:ext cx="808573" cy="790504"/>
      </dsp:txXfrm>
    </dsp:sp>
    <dsp:sp modelId="{C7E9D53C-3B03-4EE1-8412-818021FD1F71}">
      <dsp:nvSpPr>
        <dsp:cNvPr id="0" name=""/>
        <dsp:cNvSpPr/>
      </dsp:nvSpPr>
      <dsp:spPr>
        <a:xfrm>
          <a:off x="96586" y="546484"/>
          <a:ext cx="1153296" cy="1138660"/>
        </a:xfrm>
        <a:prstGeom prst="ellipse">
          <a:avLst/>
        </a:prstGeom>
        <a:solidFill>
          <a:schemeClr val="accent3">
            <a:alpha val="50000"/>
            <a:hueOff val="0"/>
            <a:satOff val="0"/>
            <a:lumOff val="0"/>
            <a:alphaOff val="0"/>
          </a:schemeClr>
        </a:solidFill>
        <a:ln w="25400" cap="flat" cmpd="sng" algn="ctr">
          <a:solidFill>
            <a:schemeClr val="lt1">
              <a:hueOff val="0"/>
              <a:satOff val="0"/>
              <a:lumOff val="0"/>
              <a:alphaOff val="0"/>
            </a:schemeClr>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tx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n-US" sz="1100" b="1" kern="1200" noProof="0" dirty="0" smtClean="0">
              <a:solidFill>
                <a:schemeClr val="tx1"/>
              </a:solidFill>
            </a:rPr>
            <a:t>Improving Tax </a:t>
          </a:r>
          <a:r>
            <a:rPr lang="en-US" sz="1100" b="1" kern="1200" noProof="0" dirty="0" err="1" smtClean="0">
              <a:solidFill>
                <a:schemeClr val="tx1"/>
              </a:solidFill>
            </a:rPr>
            <a:t>Administra</a:t>
          </a:r>
          <a:r>
            <a:rPr lang="lv-LV" sz="1100" b="1" kern="1200" noProof="0" dirty="0" smtClean="0">
              <a:solidFill>
                <a:schemeClr val="tx1"/>
              </a:solidFill>
            </a:rPr>
            <a:t>-</a:t>
          </a:r>
          <a:r>
            <a:rPr lang="en-US" sz="1100" b="1" kern="1200" noProof="0" dirty="0" err="1" smtClean="0">
              <a:solidFill>
                <a:schemeClr val="tx1"/>
              </a:solidFill>
            </a:rPr>
            <a:t>tion</a:t>
          </a:r>
          <a:endParaRPr lang="en-US" sz="1100" b="1" kern="1200" noProof="0" dirty="0">
            <a:solidFill>
              <a:schemeClr val="tx1"/>
            </a:solidFill>
          </a:endParaRPr>
        </a:p>
      </dsp:txBody>
      <dsp:txXfrm>
        <a:off x="265482" y="713237"/>
        <a:ext cx="815504" cy="80515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FA8924-DD9C-401D-BBF3-0D2A752557E2}">
      <dsp:nvSpPr>
        <dsp:cNvPr id="0" name=""/>
        <dsp:cNvSpPr/>
      </dsp:nvSpPr>
      <dsp:spPr>
        <a:xfrm>
          <a:off x="1858486" y="1357980"/>
          <a:ext cx="2800982" cy="2585917"/>
        </a:xfrm>
        <a:prstGeom prst="ellipse">
          <a:avLst/>
        </a:prstGeom>
        <a:solidFill>
          <a:schemeClr val="accent3">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55880" tIns="55880" rIns="55880" bIns="55880" numCol="1" spcCol="1270" anchor="ctr" anchorCtr="0">
          <a:noAutofit/>
        </a:bodyPr>
        <a:lstStyle/>
        <a:p>
          <a:pPr lvl="0" algn="ctr" defTabSz="1955800">
            <a:lnSpc>
              <a:spcPct val="90000"/>
            </a:lnSpc>
            <a:spcBef>
              <a:spcPct val="0"/>
            </a:spcBef>
            <a:spcAft>
              <a:spcPct val="35000"/>
            </a:spcAft>
          </a:pPr>
          <a:r>
            <a:rPr lang="lv-LV" sz="4400" kern="1200" dirty="0" err="1" smtClean="0">
              <a:solidFill>
                <a:srgbClr val="FF0000"/>
              </a:solidFill>
            </a:rPr>
            <a:t>Tax</a:t>
          </a:r>
          <a:r>
            <a:rPr lang="lv-LV" sz="4400" kern="1200" dirty="0" smtClean="0">
              <a:solidFill>
                <a:srgbClr val="FF0000"/>
              </a:solidFill>
            </a:rPr>
            <a:t> </a:t>
          </a:r>
          <a:r>
            <a:rPr lang="lv-LV" sz="4400" kern="1200" dirty="0" err="1" smtClean="0">
              <a:solidFill>
                <a:srgbClr val="FF0000"/>
              </a:solidFill>
            </a:rPr>
            <a:t>Reform</a:t>
          </a:r>
          <a:endParaRPr lang="en-US" sz="4400" kern="1200" dirty="0">
            <a:solidFill>
              <a:srgbClr val="FF0000"/>
            </a:solidFill>
          </a:endParaRPr>
        </a:p>
      </dsp:txBody>
      <dsp:txXfrm>
        <a:off x="2268680" y="1736679"/>
        <a:ext cx="1980594" cy="1828519"/>
      </dsp:txXfrm>
    </dsp:sp>
    <dsp:sp modelId="{C3781C73-9B53-4322-B640-91EDCF4E1448}">
      <dsp:nvSpPr>
        <dsp:cNvPr id="0" name=""/>
        <dsp:cNvSpPr/>
      </dsp:nvSpPr>
      <dsp:spPr>
        <a:xfrm>
          <a:off x="2160236" y="-241981"/>
          <a:ext cx="2224533" cy="2098228"/>
        </a:xfrm>
        <a:prstGeom prst="ellipse">
          <a:avLst/>
        </a:prstGeom>
        <a:solidFill>
          <a:schemeClr val="accent3">
            <a:alpha val="50000"/>
            <a:hueOff val="0"/>
            <a:satOff val="0"/>
            <a:lumOff val="0"/>
            <a:alphaOff val="0"/>
          </a:schemeClr>
        </a:solidFill>
        <a:ln w="25400" cap="flat" cmpd="sng" algn="ctr">
          <a:solidFill>
            <a:schemeClr val="lt1">
              <a:hueOff val="0"/>
              <a:satOff val="0"/>
              <a:lumOff val="0"/>
              <a:alphaOff val="0"/>
            </a:schemeClr>
          </a:solidFill>
          <a:prstDash val="solid"/>
        </a:ln>
        <a:effectLst>
          <a:outerShdw blurRad="50800" dist="38100" dir="5400000" algn="t" rotWithShape="0">
            <a:prstClr val="black">
              <a:alpha val="40000"/>
            </a:prstClr>
          </a:outerShdw>
        </a:effectLst>
      </dsp:spPr>
      <dsp:style>
        <a:lnRef idx="2">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b="1" kern="1200" noProof="0" dirty="0" smtClean="0"/>
            <a:t>Labor Tax</a:t>
          </a:r>
          <a:r>
            <a:rPr lang="lv-LV" sz="1600" b="1" kern="1200" noProof="0" dirty="0" smtClean="0"/>
            <a:t> R</a:t>
          </a:r>
          <a:r>
            <a:rPr lang="en-US" sz="1600" b="1" kern="1200" noProof="0" dirty="0" err="1" smtClean="0"/>
            <a:t>eform</a:t>
          </a:r>
          <a:r>
            <a:rPr lang="en-US" sz="1600" b="1" kern="1200" noProof="0" dirty="0" smtClean="0"/>
            <a:t> </a:t>
          </a:r>
          <a:endParaRPr lang="lv-LV" sz="1600" b="1" kern="1200" noProof="0" dirty="0" smtClean="0"/>
        </a:p>
        <a:p>
          <a:pPr lvl="0" algn="ctr" defTabSz="711200">
            <a:lnSpc>
              <a:spcPct val="90000"/>
            </a:lnSpc>
            <a:spcBef>
              <a:spcPct val="0"/>
            </a:spcBef>
            <a:spcAft>
              <a:spcPct val="35000"/>
            </a:spcAft>
          </a:pPr>
          <a:r>
            <a:rPr lang="lv-LV" sz="1400" b="0" kern="1200" noProof="0" dirty="0" smtClean="0"/>
            <a:t>(PIT, SSC, </a:t>
          </a:r>
          <a:r>
            <a:rPr lang="lv-LV" sz="1400" b="0" kern="1200" noProof="0" dirty="0" err="1" smtClean="0"/>
            <a:t>solidarity</a:t>
          </a:r>
          <a:r>
            <a:rPr lang="lv-LV" sz="1400" b="0" kern="1200" noProof="0" dirty="0" smtClean="0"/>
            <a:t> </a:t>
          </a:r>
          <a:r>
            <a:rPr lang="lv-LV" sz="1400" b="0" kern="1200" noProof="0" dirty="0" err="1" smtClean="0"/>
            <a:t>tax</a:t>
          </a:r>
          <a:r>
            <a:rPr lang="lv-LV" sz="1400" b="0" kern="1200" noProof="0" dirty="0" smtClean="0"/>
            <a:t>)</a:t>
          </a:r>
          <a:endParaRPr lang="en-US" sz="1400" b="1" kern="1200" dirty="0"/>
        </a:p>
      </dsp:txBody>
      <dsp:txXfrm>
        <a:off x="2486011" y="65297"/>
        <a:ext cx="1572983" cy="1483672"/>
      </dsp:txXfrm>
    </dsp:sp>
    <dsp:sp modelId="{2A7257FB-78A2-44C6-9696-82DF74D92573}">
      <dsp:nvSpPr>
        <dsp:cNvPr id="0" name=""/>
        <dsp:cNvSpPr/>
      </dsp:nvSpPr>
      <dsp:spPr>
        <a:xfrm>
          <a:off x="3960438" y="1152138"/>
          <a:ext cx="2145205" cy="2049583"/>
        </a:xfrm>
        <a:prstGeom prst="ellipse">
          <a:avLst/>
        </a:prstGeom>
        <a:solidFill>
          <a:schemeClr val="accent3">
            <a:alpha val="50000"/>
            <a:hueOff val="0"/>
            <a:satOff val="0"/>
            <a:lumOff val="0"/>
            <a:alphaOff val="0"/>
          </a:schemeClr>
        </a:solidFill>
        <a:ln w="25400" cap="flat" cmpd="sng" algn="ctr">
          <a:solidFill>
            <a:schemeClr val="lt1">
              <a:hueOff val="0"/>
              <a:satOff val="0"/>
              <a:lumOff val="0"/>
              <a:alphaOff val="0"/>
            </a:schemeClr>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b="1" kern="1200" noProof="0" dirty="0" smtClean="0"/>
            <a:t>Corporate Income Tax </a:t>
          </a:r>
          <a:r>
            <a:rPr lang="lv-LV" sz="1600" b="1" kern="1200" noProof="0" dirty="0" smtClean="0"/>
            <a:t>R</a:t>
          </a:r>
          <a:r>
            <a:rPr lang="en-US" sz="1600" b="1" kern="1200" noProof="0" dirty="0" err="1" smtClean="0"/>
            <a:t>eform</a:t>
          </a:r>
          <a:endParaRPr lang="lv-LV" sz="1600" b="1" kern="1200" dirty="0"/>
        </a:p>
      </dsp:txBody>
      <dsp:txXfrm>
        <a:off x="4274596" y="1452292"/>
        <a:ext cx="1516889" cy="1449275"/>
      </dsp:txXfrm>
    </dsp:sp>
    <dsp:sp modelId="{C59171C6-1F36-4CFE-BEE9-0A91AC30AB52}">
      <dsp:nvSpPr>
        <dsp:cNvPr id="0" name=""/>
        <dsp:cNvSpPr/>
      </dsp:nvSpPr>
      <dsp:spPr>
        <a:xfrm>
          <a:off x="1080128" y="3096352"/>
          <a:ext cx="2191444" cy="2185732"/>
        </a:xfrm>
        <a:prstGeom prst="ellipse">
          <a:avLst/>
        </a:prstGeom>
        <a:solidFill>
          <a:schemeClr val="accent3">
            <a:alpha val="50000"/>
            <a:hueOff val="0"/>
            <a:satOff val="0"/>
            <a:lumOff val="0"/>
            <a:alphaOff val="0"/>
          </a:schemeClr>
        </a:solidFill>
        <a:ln w="25400" cap="flat" cmpd="sng" algn="ctr">
          <a:solidFill>
            <a:schemeClr val="lt1">
              <a:hueOff val="0"/>
              <a:satOff val="0"/>
              <a:lumOff val="0"/>
              <a:alphaOff val="0"/>
            </a:schemeClr>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b="1" kern="1200" noProof="0" dirty="0" err="1" smtClean="0"/>
            <a:t>Decre</a:t>
          </a:r>
          <a:r>
            <a:rPr lang="lv-LV" sz="1600" b="1" kern="1200" noProof="0" dirty="0" smtClean="0"/>
            <a:t>a</a:t>
          </a:r>
          <a:r>
            <a:rPr lang="en-US" sz="1600" b="1" kern="1200" noProof="0" dirty="0" smtClean="0"/>
            <a:t>sing Shadow Economy</a:t>
          </a:r>
          <a:endParaRPr lang="en-US" sz="1600" b="1" kern="1200" noProof="0" dirty="0"/>
        </a:p>
      </dsp:txBody>
      <dsp:txXfrm>
        <a:off x="1401058" y="3416445"/>
        <a:ext cx="1549584" cy="1545546"/>
      </dsp:txXfrm>
    </dsp:sp>
    <dsp:sp modelId="{A431D8CF-8C55-4CD5-ADF0-57264B25744C}">
      <dsp:nvSpPr>
        <dsp:cNvPr id="0" name=""/>
        <dsp:cNvSpPr/>
      </dsp:nvSpPr>
      <dsp:spPr>
        <a:xfrm>
          <a:off x="3312378" y="3093659"/>
          <a:ext cx="2164303" cy="2115938"/>
        </a:xfrm>
        <a:prstGeom prst="ellipse">
          <a:avLst/>
        </a:prstGeom>
        <a:solidFill>
          <a:schemeClr val="accent3">
            <a:alpha val="50000"/>
            <a:hueOff val="0"/>
            <a:satOff val="0"/>
            <a:lumOff val="0"/>
            <a:alphaOff val="0"/>
          </a:schemeClr>
        </a:solidFill>
        <a:ln w="25400" cap="flat" cmpd="sng" algn="ctr">
          <a:solidFill>
            <a:schemeClr val="lt1">
              <a:hueOff val="0"/>
              <a:satOff val="0"/>
              <a:lumOff val="0"/>
              <a:alphaOff val="0"/>
            </a:schemeClr>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b="1" kern="1200" noProof="0" dirty="0" smtClean="0"/>
            <a:t>Compensatory Measures</a:t>
          </a:r>
          <a:endParaRPr lang="en-US" sz="1600" b="1" kern="1200" noProof="0" dirty="0"/>
        </a:p>
      </dsp:txBody>
      <dsp:txXfrm>
        <a:off x="3629333" y="3403531"/>
        <a:ext cx="1530393" cy="1496194"/>
      </dsp:txXfrm>
    </dsp:sp>
    <dsp:sp modelId="{C7E9D53C-3B03-4EE1-8412-818021FD1F71}">
      <dsp:nvSpPr>
        <dsp:cNvPr id="0" name=""/>
        <dsp:cNvSpPr/>
      </dsp:nvSpPr>
      <dsp:spPr>
        <a:xfrm>
          <a:off x="233654" y="1003703"/>
          <a:ext cx="2285340" cy="2216416"/>
        </a:xfrm>
        <a:prstGeom prst="ellipse">
          <a:avLst/>
        </a:prstGeom>
        <a:solidFill>
          <a:schemeClr val="accent3">
            <a:alpha val="50000"/>
            <a:hueOff val="0"/>
            <a:satOff val="0"/>
            <a:lumOff val="0"/>
            <a:alphaOff val="0"/>
          </a:schemeClr>
        </a:solidFill>
        <a:ln w="25400" cap="flat" cmpd="sng" algn="ctr">
          <a:solidFill>
            <a:schemeClr val="lt1">
              <a:hueOff val="0"/>
              <a:satOff val="0"/>
              <a:lumOff val="0"/>
              <a:alphaOff val="0"/>
            </a:schemeClr>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b="1" kern="1200" noProof="0" dirty="0" smtClean="0"/>
            <a:t>Improving Tax Administration</a:t>
          </a:r>
          <a:endParaRPr lang="en-US" sz="1600" b="1" kern="1200" noProof="0" dirty="0"/>
        </a:p>
      </dsp:txBody>
      <dsp:txXfrm>
        <a:off x="568334" y="1328290"/>
        <a:ext cx="1615980" cy="156724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FA8924-DD9C-401D-BBF3-0D2A752557E2}">
      <dsp:nvSpPr>
        <dsp:cNvPr id="0" name=""/>
        <dsp:cNvSpPr/>
      </dsp:nvSpPr>
      <dsp:spPr>
        <a:xfrm>
          <a:off x="939101" y="774645"/>
          <a:ext cx="1597789" cy="1475108"/>
        </a:xfrm>
        <a:prstGeom prst="ellipse">
          <a:avLst/>
        </a:prstGeom>
        <a:solidFill>
          <a:schemeClr val="accent3">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lv-LV" sz="1300" b="1" kern="1200" dirty="0" err="1" smtClean="0">
              <a:solidFill>
                <a:srgbClr val="FF0000"/>
              </a:solidFill>
            </a:rPr>
            <a:t>Tax</a:t>
          </a:r>
          <a:r>
            <a:rPr lang="lv-LV" sz="1300" b="1" kern="1200" dirty="0" smtClean="0">
              <a:solidFill>
                <a:srgbClr val="FF0000"/>
              </a:solidFill>
            </a:rPr>
            <a:t> </a:t>
          </a:r>
        </a:p>
        <a:p>
          <a:pPr lvl="0" algn="ctr" defTabSz="577850">
            <a:lnSpc>
              <a:spcPct val="90000"/>
            </a:lnSpc>
            <a:spcBef>
              <a:spcPct val="0"/>
            </a:spcBef>
            <a:spcAft>
              <a:spcPct val="35000"/>
            </a:spcAft>
          </a:pPr>
          <a:r>
            <a:rPr lang="lv-LV" sz="1300" b="1" kern="1200" dirty="0" err="1" smtClean="0">
              <a:solidFill>
                <a:srgbClr val="FF0000"/>
              </a:solidFill>
            </a:rPr>
            <a:t>Reform</a:t>
          </a:r>
          <a:endParaRPr lang="en-US" sz="1300" b="1" kern="1200" dirty="0">
            <a:solidFill>
              <a:srgbClr val="FF0000"/>
            </a:solidFill>
          </a:endParaRPr>
        </a:p>
      </dsp:txBody>
      <dsp:txXfrm>
        <a:off x="1173092" y="990670"/>
        <a:ext cx="1129807" cy="1043058"/>
      </dsp:txXfrm>
    </dsp:sp>
    <dsp:sp modelId="{C3781C73-9B53-4322-B640-91EDCF4E1448}">
      <dsp:nvSpPr>
        <dsp:cNvPr id="0" name=""/>
        <dsp:cNvSpPr/>
      </dsp:nvSpPr>
      <dsp:spPr>
        <a:xfrm>
          <a:off x="1098885" y="-136330"/>
          <a:ext cx="1268960" cy="1196910"/>
        </a:xfrm>
        <a:prstGeom prst="ellipse">
          <a:avLst/>
        </a:prstGeom>
        <a:solidFill>
          <a:schemeClr val="accent3">
            <a:alpha val="50000"/>
            <a:hueOff val="0"/>
            <a:satOff val="0"/>
            <a:lumOff val="0"/>
            <a:alphaOff val="0"/>
          </a:schemeClr>
        </a:solidFill>
        <a:ln w="25400" cap="flat" cmpd="sng" algn="ctr">
          <a:solidFill>
            <a:schemeClr val="lt1">
              <a:hueOff val="0"/>
              <a:satOff val="0"/>
              <a:lumOff val="0"/>
              <a:alphaOff val="0"/>
            </a:schemeClr>
          </a:solidFill>
          <a:prstDash val="solid"/>
        </a:ln>
        <a:effectLst>
          <a:outerShdw blurRad="50800" dist="38100" dir="5400000" algn="t" rotWithShape="0">
            <a:prstClr val="black">
              <a:alpha val="40000"/>
            </a:prstClr>
          </a:outerShdw>
        </a:effectLst>
      </dsp:spPr>
      <dsp:style>
        <a:lnRef idx="2">
          <a:scrgbClr r="0" g="0" b="0"/>
        </a:lnRef>
        <a:fillRef idx="1">
          <a:scrgbClr r="0" g="0" b="0"/>
        </a:fillRef>
        <a:effectRef idx="0">
          <a:scrgbClr r="0" g="0" b="0"/>
        </a:effectRef>
        <a:fontRef idx="minor">
          <a:schemeClr val="tx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n-US" sz="1100" b="1" kern="1200" noProof="0" dirty="0" smtClean="0"/>
            <a:t>Labor Tax </a:t>
          </a:r>
          <a:r>
            <a:rPr lang="lv-LV" sz="1100" b="1" kern="1200" noProof="0" dirty="0" smtClean="0"/>
            <a:t>R</a:t>
          </a:r>
          <a:r>
            <a:rPr lang="en-US" sz="1100" b="1" kern="1200" noProof="0" dirty="0" err="1" smtClean="0"/>
            <a:t>eform</a:t>
          </a:r>
          <a:endParaRPr lang="lv-LV" sz="1100" b="1" kern="1200" noProof="0" dirty="0" smtClean="0"/>
        </a:p>
        <a:p>
          <a:pPr lvl="0" algn="ctr" defTabSz="488950">
            <a:lnSpc>
              <a:spcPct val="90000"/>
            </a:lnSpc>
            <a:spcBef>
              <a:spcPct val="0"/>
            </a:spcBef>
            <a:spcAft>
              <a:spcPct val="35000"/>
            </a:spcAft>
          </a:pPr>
          <a:r>
            <a:rPr lang="lv-LV" sz="1000" b="0" kern="1200" noProof="0" dirty="0" smtClean="0"/>
            <a:t>(PIT, SSC, </a:t>
          </a:r>
          <a:r>
            <a:rPr lang="lv-LV" sz="1000" b="0" kern="1200" noProof="0" dirty="0" err="1" smtClean="0"/>
            <a:t>solidarity</a:t>
          </a:r>
          <a:r>
            <a:rPr lang="lv-LV" sz="1000" b="0" kern="1200" noProof="0" dirty="0" smtClean="0"/>
            <a:t> </a:t>
          </a:r>
          <a:r>
            <a:rPr lang="lv-LV" sz="1000" b="0" kern="1200" noProof="0" dirty="0" err="1" smtClean="0"/>
            <a:t>tax</a:t>
          </a:r>
          <a:r>
            <a:rPr lang="lv-LV" sz="1000" b="0" kern="1200" noProof="0" dirty="0" smtClean="0"/>
            <a:t>)</a:t>
          </a:r>
          <a:endParaRPr lang="en-US" sz="1000" b="1" kern="1200" dirty="0"/>
        </a:p>
      </dsp:txBody>
      <dsp:txXfrm>
        <a:off x="1284720" y="38953"/>
        <a:ext cx="897290" cy="846344"/>
      </dsp:txXfrm>
    </dsp:sp>
    <dsp:sp modelId="{2A7257FB-78A2-44C6-9696-82DF74D92573}">
      <dsp:nvSpPr>
        <dsp:cNvPr id="0" name=""/>
        <dsp:cNvSpPr/>
      </dsp:nvSpPr>
      <dsp:spPr>
        <a:xfrm>
          <a:off x="2138136" y="657224"/>
          <a:ext cx="1223708" cy="1169161"/>
        </a:xfrm>
        <a:prstGeom prst="ellipse">
          <a:avLst/>
        </a:prstGeom>
        <a:solidFill>
          <a:schemeClr val="accent3">
            <a:alpha val="50000"/>
            <a:hueOff val="0"/>
            <a:satOff val="0"/>
            <a:lumOff val="0"/>
            <a:alphaOff val="0"/>
          </a:schemeClr>
        </a:solidFill>
        <a:ln w="25400" cap="flat" cmpd="sng" algn="ctr">
          <a:solidFill>
            <a:schemeClr val="lt1">
              <a:hueOff val="0"/>
              <a:satOff val="0"/>
              <a:lumOff val="0"/>
              <a:alphaOff val="0"/>
            </a:schemeClr>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tx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n-US" sz="1100" b="1" kern="1200" noProof="0" dirty="0" smtClean="0">
              <a:solidFill>
                <a:schemeClr val="bg1"/>
              </a:solidFill>
            </a:rPr>
            <a:t>Corporate Income Tax </a:t>
          </a:r>
          <a:r>
            <a:rPr lang="lv-LV" sz="1100" b="1" kern="1200" noProof="0" dirty="0" smtClean="0">
              <a:solidFill>
                <a:schemeClr val="bg1"/>
              </a:solidFill>
            </a:rPr>
            <a:t>R</a:t>
          </a:r>
          <a:r>
            <a:rPr lang="en-US" sz="1100" b="1" kern="1200" noProof="0" dirty="0" err="1" smtClean="0">
              <a:solidFill>
                <a:schemeClr val="bg1"/>
              </a:solidFill>
            </a:rPr>
            <a:t>eform</a:t>
          </a:r>
          <a:endParaRPr lang="lv-LV" sz="1100" b="1" kern="1200" dirty="0">
            <a:solidFill>
              <a:schemeClr val="bg1"/>
            </a:solidFill>
          </a:endParaRPr>
        </a:p>
      </dsp:txBody>
      <dsp:txXfrm>
        <a:off x="2317344" y="828444"/>
        <a:ext cx="865292" cy="826721"/>
      </dsp:txXfrm>
    </dsp:sp>
    <dsp:sp modelId="{C59171C6-1F36-4CFE-BEE9-0A91AC30AB52}">
      <dsp:nvSpPr>
        <dsp:cNvPr id="0" name=""/>
        <dsp:cNvSpPr/>
      </dsp:nvSpPr>
      <dsp:spPr>
        <a:xfrm>
          <a:off x="495095" y="1766280"/>
          <a:ext cx="1250085" cy="1246827"/>
        </a:xfrm>
        <a:prstGeom prst="ellipse">
          <a:avLst/>
        </a:prstGeom>
        <a:solidFill>
          <a:schemeClr val="accent3">
            <a:alpha val="50000"/>
            <a:hueOff val="0"/>
            <a:satOff val="0"/>
            <a:lumOff val="0"/>
            <a:alphaOff val="0"/>
          </a:schemeClr>
        </a:solidFill>
        <a:ln w="25400" cap="flat" cmpd="sng" algn="ctr">
          <a:solidFill>
            <a:schemeClr val="lt1">
              <a:hueOff val="0"/>
              <a:satOff val="0"/>
              <a:lumOff val="0"/>
              <a:alphaOff val="0"/>
            </a:schemeClr>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tx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n-US" sz="1100" b="1" kern="1200" noProof="0" dirty="0" err="1" smtClean="0">
              <a:solidFill>
                <a:schemeClr val="bg1"/>
              </a:solidFill>
            </a:rPr>
            <a:t>Decre</a:t>
          </a:r>
          <a:r>
            <a:rPr lang="lv-LV" sz="1100" b="1" kern="1200" noProof="0" dirty="0" smtClean="0">
              <a:solidFill>
                <a:schemeClr val="bg1"/>
              </a:solidFill>
            </a:rPr>
            <a:t>a</a:t>
          </a:r>
          <a:r>
            <a:rPr lang="en-US" sz="1100" b="1" kern="1200" noProof="0" dirty="0" smtClean="0">
              <a:solidFill>
                <a:schemeClr val="bg1"/>
              </a:solidFill>
            </a:rPr>
            <a:t>sing Shadow Economy</a:t>
          </a:r>
          <a:endParaRPr lang="en-US" sz="1100" b="1" kern="1200" noProof="0" dirty="0">
            <a:solidFill>
              <a:schemeClr val="bg1"/>
            </a:solidFill>
          </a:endParaRPr>
        </a:p>
      </dsp:txBody>
      <dsp:txXfrm>
        <a:off x="678166" y="1948874"/>
        <a:ext cx="883943" cy="881639"/>
      </dsp:txXfrm>
    </dsp:sp>
    <dsp:sp modelId="{A431D8CF-8C55-4CD5-ADF0-57264B25744C}">
      <dsp:nvSpPr>
        <dsp:cNvPr id="0" name=""/>
        <dsp:cNvSpPr/>
      </dsp:nvSpPr>
      <dsp:spPr>
        <a:xfrm>
          <a:off x="1768458" y="1764743"/>
          <a:ext cx="1234602" cy="1207013"/>
        </a:xfrm>
        <a:prstGeom prst="ellipse">
          <a:avLst/>
        </a:prstGeom>
        <a:solidFill>
          <a:schemeClr val="accent3">
            <a:alpha val="50000"/>
            <a:hueOff val="0"/>
            <a:satOff val="0"/>
            <a:lumOff val="0"/>
            <a:alphaOff val="0"/>
          </a:schemeClr>
        </a:solidFill>
        <a:ln w="25400" cap="flat" cmpd="sng" algn="ctr">
          <a:solidFill>
            <a:schemeClr val="lt1">
              <a:hueOff val="0"/>
              <a:satOff val="0"/>
              <a:lumOff val="0"/>
              <a:alphaOff val="0"/>
            </a:schemeClr>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tx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n-US" sz="1100" b="1" kern="1200" noProof="0" dirty="0" err="1" smtClean="0">
              <a:solidFill>
                <a:schemeClr val="bg1"/>
              </a:solidFill>
            </a:rPr>
            <a:t>Compensa</a:t>
          </a:r>
          <a:r>
            <a:rPr lang="lv-LV" sz="1100" b="1" kern="1200" noProof="0" dirty="0" smtClean="0">
              <a:solidFill>
                <a:schemeClr val="bg1"/>
              </a:solidFill>
            </a:rPr>
            <a:t>-</a:t>
          </a:r>
          <a:r>
            <a:rPr lang="en-US" sz="1100" b="1" kern="1200" noProof="0" dirty="0" smtClean="0">
              <a:solidFill>
                <a:schemeClr val="bg1"/>
              </a:solidFill>
            </a:rPr>
            <a:t>tory Measures</a:t>
          </a:r>
          <a:endParaRPr lang="en-US" sz="1100" b="1" kern="1200" noProof="0" dirty="0">
            <a:solidFill>
              <a:schemeClr val="bg1"/>
            </a:solidFill>
          </a:endParaRPr>
        </a:p>
      </dsp:txBody>
      <dsp:txXfrm>
        <a:off x="1949261" y="1941506"/>
        <a:ext cx="872996" cy="853487"/>
      </dsp:txXfrm>
    </dsp:sp>
    <dsp:sp modelId="{C7E9D53C-3B03-4EE1-8412-818021FD1F71}">
      <dsp:nvSpPr>
        <dsp:cNvPr id="0" name=""/>
        <dsp:cNvSpPr/>
      </dsp:nvSpPr>
      <dsp:spPr>
        <a:xfrm>
          <a:off x="41465" y="590025"/>
          <a:ext cx="1245185" cy="1229383"/>
        </a:xfrm>
        <a:prstGeom prst="ellipse">
          <a:avLst/>
        </a:prstGeom>
        <a:solidFill>
          <a:schemeClr val="accent3">
            <a:alpha val="50000"/>
            <a:hueOff val="0"/>
            <a:satOff val="0"/>
            <a:lumOff val="0"/>
            <a:alphaOff val="0"/>
          </a:schemeClr>
        </a:solidFill>
        <a:ln w="25400" cap="flat" cmpd="sng" algn="ctr">
          <a:solidFill>
            <a:schemeClr val="lt1">
              <a:hueOff val="0"/>
              <a:satOff val="0"/>
              <a:lumOff val="0"/>
              <a:alphaOff val="0"/>
            </a:schemeClr>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tx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n-US" sz="1100" b="1" kern="1200" noProof="0" dirty="0" smtClean="0">
              <a:solidFill>
                <a:schemeClr val="bg1"/>
              </a:solidFill>
            </a:rPr>
            <a:t>Improving Tax </a:t>
          </a:r>
          <a:r>
            <a:rPr lang="en-US" sz="1100" b="1" kern="1200" noProof="0" dirty="0" err="1" smtClean="0">
              <a:solidFill>
                <a:schemeClr val="bg1"/>
              </a:solidFill>
            </a:rPr>
            <a:t>Administra</a:t>
          </a:r>
          <a:r>
            <a:rPr lang="lv-LV" sz="1100" b="1" kern="1200" noProof="0" dirty="0" smtClean="0">
              <a:solidFill>
                <a:schemeClr val="bg1"/>
              </a:solidFill>
            </a:rPr>
            <a:t>-</a:t>
          </a:r>
          <a:r>
            <a:rPr lang="en-US" sz="1100" b="1" kern="1200" noProof="0" dirty="0" err="1" smtClean="0">
              <a:solidFill>
                <a:schemeClr val="bg1"/>
              </a:solidFill>
            </a:rPr>
            <a:t>tion</a:t>
          </a:r>
          <a:endParaRPr lang="en-US" sz="1100" b="1" kern="1200" noProof="0" dirty="0">
            <a:solidFill>
              <a:schemeClr val="bg1"/>
            </a:solidFill>
          </a:endParaRPr>
        </a:p>
      </dsp:txBody>
      <dsp:txXfrm>
        <a:off x="223818" y="770064"/>
        <a:ext cx="880479" cy="86930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FA8924-DD9C-401D-BBF3-0D2A752557E2}">
      <dsp:nvSpPr>
        <dsp:cNvPr id="0" name=""/>
        <dsp:cNvSpPr/>
      </dsp:nvSpPr>
      <dsp:spPr>
        <a:xfrm>
          <a:off x="927981" y="717480"/>
          <a:ext cx="1479880" cy="1366252"/>
        </a:xfrm>
        <a:prstGeom prst="ellipse">
          <a:avLst/>
        </a:prstGeom>
        <a:solidFill>
          <a:schemeClr val="accent3">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lv-LV" sz="1300" b="1" kern="1200" dirty="0" err="1" smtClean="0">
              <a:solidFill>
                <a:srgbClr val="FF0000"/>
              </a:solidFill>
            </a:rPr>
            <a:t>Tax</a:t>
          </a:r>
          <a:r>
            <a:rPr lang="lv-LV" sz="1300" b="1" kern="1200" dirty="0" smtClean="0">
              <a:solidFill>
                <a:srgbClr val="FF0000"/>
              </a:solidFill>
            </a:rPr>
            <a:t> </a:t>
          </a:r>
        </a:p>
        <a:p>
          <a:pPr lvl="0" algn="ctr" defTabSz="577850">
            <a:lnSpc>
              <a:spcPct val="90000"/>
            </a:lnSpc>
            <a:spcBef>
              <a:spcPct val="0"/>
            </a:spcBef>
            <a:spcAft>
              <a:spcPct val="35000"/>
            </a:spcAft>
          </a:pPr>
          <a:r>
            <a:rPr lang="lv-LV" sz="1300" b="1" kern="1200" dirty="0" err="1" smtClean="0">
              <a:solidFill>
                <a:srgbClr val="FF0000"/>
              </a:solidFill>
            </a:rPr>
            <a:t>Reform</a:t>
          </a:r>
          <a:endParaRPr lang="en-US" sz="1300" b="1" kern="1200" dirty="0">
            <a:solidFill>
              <a:srgbClr val="FF0000"/>
            </a:solidFill>
          </a:endParaRPr>
        </a:p>
      </dsp:txBody>
      <dsp:txXfrm>
        <a:off x="1144704" y="917563"/>
        <a:ext cx="1046434" cy="966086"/>
      </dsp:txXfrm>
    </dsp:sp>
    <dsp:sp modelId="{C3781C73-9B53-4322-B640-91EDCF4E1448}">
      <dsp:nvSpPr>
        <dsp:cNvPr id="0" name=""/>
        <dsp:cNvSpPr/>
      </dsp:nvSpPr>
      <dsp:spPr>
        <a:xfrm>
          <a:off x="1075973" y="-126270"/>
          <a:ext cx="1175317" cy="1108584"/>
        </a:xfrm>
        <a:prstGeom prst="ellipse">
          <a:avLst/>
        </a:prstGeom>
        <a:solidFill>
          <a:schemeClr val="accent3">
            <a:alpha val="50000"/>
            <a:hueOff val="0"/>
            <a:satOff val="0"/>
            <a:lumOff val="0"/>
            <a:alphaOff val="0"/>
          </a:schemeClr>
        </a:solidFill>
        <a:ln w="25400" cap="flat" cmpd="sng" algn="ctr">
          <a:solidFill>
            <a:schemeClr val="lt1">
              <a:hueOff val="0"/>
              <a:satOff val="0"/>
              <a:lumOff val="0"/>
              <a:alphaOff val="0"/>
            </a:schemeClr>
          </a:solidFill>
          <a:prstDash val="solid"/>
        </a:ln>
        <a:effectLst>
          <a:outerShdw blurRad="50800" dist="38100" dir="5400000" algn="t" rotWithShape="0">
            <a:prstClr val="black">
              <a:alpha val="40000"/>
            </a:prstClr>
          </a:outerShdw>
        </a:effectLst>
      </dsp:spPr>
      <dsp:style>
        <a:lnRef idx="2">
          <a:scrgbClr r="0" g="0" b="0"/>
        </a:lnRef>
        <a:fillRef idx="1">
          <a:scrgbClr r="0" g="0" b="0"/>
        </a:fillRef>
        <a:effectRef idx="0">
          <a:scrgbClr r="0" g="0" b="0"/>
        </a:effectRef>
        <a:fontRef idx="minor">
          <a:schemeClr val="tx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n-US" sz="1100" b="1" kern="1200" noProof="0" dirty="0" smtClean="0">
              <a:solidFill>
                <a:schemeClr val="bg1"/>
              </a:solidFill>
            </a:rPr>
            <a:t>Labor Tax </a:t>
          </a:r>
          <a:r>
            <a:rPr lang="lv-LV" sz="1100" b="1" kern="1200" noProof="0" dirty="0" smtClean="0">
              <a:solidFill>
                <a:schemeClr val="bg1"/>
              </a:solidFill>
            </a:rPr>
            <a:t>R</a:t>
          </a:r>
          <a:r>
            <a:rPr lang="en-US" sz="1100" b="1" kern="1200" noProof="0" dirty="0" err="1" smtClean="0">
              <a:solidFill>
                <a:schemeClr val="bg1"/>
              </a:solidFill>
            </a:rPr>
            <a:t>eform</a:t>
          </a:r>
          <a:endParaRPr lang="en-US" sz="1100" b="1" kern="1200" dirty="0">
            <a:solidFill>
              <a:schemeClr val="bg1"/>
            </a:solidFill>
          </a:endParaRPr>
        </a:p>
      </dsp:txBody>
      <dsp:txXfrm>
        <a:off x="1248094" y="36078"/>
        <a:ext cx="831075" cy="783888"/>
      </dsp:txXfrm>
    </dsp:sp>
    <dsp:sp modelId="{2A7257FB-78A2-44C6-9696-82DF74D92573}">
      <dsp:nvSpPr>
        <dsp:cNvPr id="0" name=""/>
        <dsp:cNvSpPr/>
      </dsp:nvSpPr>
      <dsp:spPr>
        <a:xfrm>
          <a:off x="2038533" y="608724"/>
          <a:ext cx="1133404" cy="1082883"/>
        </a:xfrm>
        <a:prstGeom prst="ellipse">
          <a:avLst/>
        </a:prstGeom>
        <a:solidFill>
          <a:schemeClr val="accent3">
            <a:alpha val="50000"/>
            <a:hueOff val="0"/>
            <a:satOff val="0"/>
            <a:lumOff val="0"/>
            <a:alphaOff val="0"/>
          </a:schemeClr>
        </a:solidFill>
        <a:ln w="25400" cap="flat" cmpd="sng" algn="ctr">
          <a:solidFill>
            <a:schemeClr val="lt1">
              <a:hueOff val="0"/>
              <a:satOff val="0"/>
              <a:lumOff val="0"/>
              <a:alphaOff val="0"/>
            </a:schemeClr>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tx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n-US" sz="1100" b="1" kern="1200" noProof="0" dirty="0" smtClean="0">
              <a:solidFill>
                <a:schemeClr val="tx1"/>
              </a:solidFill>
            </a:rPr>
            <a:t>Corporate Income Tax </a:t>
          </a:r>
          <a:r>
            <a:rPr lang="lv-LV" sz="1100" b="1" kern="1200" noProof="0" dirty="0" smtClean="0">
              <a:solidFill>
                <a:schemeClr val="tx1"/>
              </a:solidFill>
            </a:rPr>
            <a:t>R</a:t>
          </a:r>
          <a:r>
            <a:rPr lang="en-US" sz="1100" b="1" kern="1200" noProof="0" dirty="0" err="1" smtClean="0">
              <a:solidFill>
                <a:schemeClr val="tx1"/>
              </a:solidFill>
            </a:rPr>
            <a:t>eform</a:t>
          </a:r>
          <a:endParaRPr lang="lv-LV" sz="1100" b="1" kern="1200" dirty="0">
            <a:solidFill>
              <a:schemeClr val="tx1"/>
            </a:solidFill>
          </a:endParaRPr>
        </a:p>
      </dsp:txBody>
      <dsp:txXfrm>
        <a:off x="2204516" y="767309"/>
        <a:ext cx="801438" cy="765713"/>
      </dsp:txXfrm>
    </dsp:sp>
    <dsp:sp modelId="{C59171C6-1F36-4CFE-BEE9-0A91AC30AB52}">
      <dsp:nvSpPr>
        <dsp:cNvPr id="0" name=""/>
        <dsp:cNvSpPr/>
      </dsp:nvSpPr>
      <dsp:spPr>
        <a:xfrm>
          <a:off x="516741" y="1635937"/>
          <a:ext cx="1157835" cy="1154817"/>
        </a:xfrm>
        <a:prstGeom prst="ellipse">
          <a:avLst/>
        </a:prstGeom>
        <a:solidFill>
          <a:schemeClr val="accent3">
            <a:alpha val="50000"/>
            <a:hueOff val="0"/>
            <a:satOff val="0"/>
            <a:lumOff val="0"/>
            <a:alphaOff val="0"/>
          </a:schemeClr>
        </a:solidFill>
        <a:ln w="25400" cap="flat" cmpd="sng" algn="ctr">
          <a:solidFill>
            <a:schemeClr val="lt1">
              <a:hueOff val="0"/>
              <a:satOff val="0"/>
              <a:lumOff val="0"/>
              <a:alphaOff val="0"/>
            </a:schemeClr>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tx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n-US" sz="1100" b="1" kern="1200" noProof="0" dirty="0" err="1" smtClean="0">
              <a:solidFill>
                <a:schemeClr val="bg1"/>
              </a:solidFill>
            </a:rPr>
            <a:t>Decre</a:t>
          </a:r>
          <a:r>
            <a:rPr lang="lv-LV" sz="1100" b="1" kern="1200" noProof="0" dirty="0" smtClean="0">
              <a:solidFill>
                <a:schemeClr val="bg1"/>
              </a:solidFill>
            </a:rPr>
            <a:t>a</a:t>
          </a:r>
          <a:r>
            <a:rPr lang="en-US" sz="1100" b="1" kern="1200" noProof="0" dirty="0" smtClean="0">
              <a:solidFill>
                <a:schemeClr val="bg1"/>
              </a:solidFill>
            </a:rPr>
            <a:t>sing Shadow Economy</a:t>
          </a:r>
          <a:endParaRPr lang="en-US" sz="1100" b="1" kern="1200" noProof="0" dirty="0">
            <a:solidFill>
              <a:schemeClr val="bg1"/>
            </a:solidFill>
          </a:endParaRPr>
        </a:p>
      </dsp:txBody>
      <dsp:txXfrm>
        <a:off x="686302" y="1805056"/>
        <a:ext cx="818713" cy="816579"/>
      </dsp:txXfrm>
    </dsp:sp>
    <dsp:sp modelId="{A431D8CF-8C55-4CD5-ADF0-57264B25744C}">
      <dsp:nvSpPr>
        <dsp:cNvPr id="0" name=""/>
        <dsp:cNvSpPr/>
      </dsp:nvSpPr>
      <dsp:spPr>
        <a:xfrm>
          <a:off x="1696135" y="1634514"/>
          <a:ext cx="1143495" cy="1117942"/>
        </a:xfrm>
        <a:prstGeom prst="ellipse">
          <a:avLst/>
        </a:prstGeom>
        <a:solidFill>
          <a:schemeClr val="accent3">
            <a:alpha val="50000"/>
            <a:hueOff val="0"/>
            <a:satOff val="0"/>
            <a:lumOff val="0"/>
            <a:alphaOff val="0"/>
          </a:schemeClr>
        </a:solidFill>
        <a:ln w="25400" cap="flat" cmpd="sng" algn="ctr">
          <a:solidFill>
            <a:schemeClr val="lt1">
              <a:hueOff val="0"/>
              <a:satOff val="0"/>
              <a:lumOff val="0"/>
              <a:alphaOff val="0"/>
            </a:schemeClr>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tx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n-US" sz="1100" b="1" kern="1200" noProof="0" dirty="0" err="1" smtClean="0">
              <a:solidFill>
                <a:schemeClr val="bg1"/>
              </a:solidFill>
            </a:rPr>
            <a:t>Compensa</a:t>
          </a:r>
          <a:r>
            <a:rPr lang="lv-LV" sz="1100" b="1" kern="1200" noProof="0" dirty="0" smtClean="0">
              <a:solidFill>
                <a:schemeClr val="bg1"/>
              </a:solidFill>
            </a:rPr>
            <a:t>-</a:t>
          </a:r>
          <a:r>
            <a:rPr lang="en-US" sz="1100" b="1" kern="1200" noProof="0" dirty="0" smtClean="0">
              <a:solidFill>
                <a:schemeClr val="bg1"/>
              </a:solidFill>
            </a:rPr>
            <a:t>tory Measures</a:t>
          </a:r>
          <a:endParaRPr lang="en-US" sz="1100" b="1" kern="1200" noProof="0" dirty="0">
            <a:solidFill>
              <a:schemeClr val="bg1"/>
            </a:solidFill>
          </a:endParaRPr>
        </a:p>
      </dsp:txBody>
      <dsp:txXfrm>
        <a:off x="1863596" y="1798233"/>
        <a:ext cx="808573" cy="790504"/>
      </dsp:txXfrm>
    </dsp:sp>
    <dsp:sp modelId="{C7E9D53C-3B03-4EE1-8412-818021FD1F71}">
      <dsp:nvSpPr>
        <dsp:cNvPr id="0" name=""/>
        <dsp:cNvSpPr/>
      </dsp:nvSpPr>
      <dsp:spPr>
        <a:xfrm>
          <a:off x="96586" y="546484"/>
          <a:ext cx="1153296" cy="1138660"/>
        </a:xfrm>
        <a:prstGeom prst="ellipse">
          <a:avLst/>
        </a:prstGeom>
        <a:solidFill>
          <a:schemeClr val="accent3">
            <a:alpha val="50000"/>
            <a:hueOff val="0"/>
            <a:satOff val="0"/>
            <a:lumOff val="0"/>
            <a:alphaOff val="0"/>
          </a:schemeClr>
        </a:solidFill>
        <a:ln w="25400" cap="flat" cmpd="sng" algn="ctr">
          <a:solidFill>
            <a:schemeClr val="lt1">
              <a:hueOff val="0"/>
              <a:satOff val="0"/>
              <a:lumOff val="0"/>
              <a:alphaOff val="0"/>
            </a:schemeClr>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tx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n-US" sz="1100" b="1" kern="1200" noProof="0" dirty="0" smtClean="0">
              <a:solidFill>
                <a:schemeClr val="bg1"/>
              </a:solidFill>
            </a:rPr>
            <a:t>Improving Tax </a:t>
          </a:r>
          <a:r>
            <a:rPr lang="en-US" sz="1100" b="1" kern="1200" noProof="0" dirty="0" err="1" smtClean="0">
              <a:solidFill>
                <a:schemeClr val="bg1"/>
              </a:solidFill>
            </a:rPr>
            <a:t>Administra</a:t>
          </a:r>
          <a:r>
            <a:rPr lang="lv-LV" sz="1100" b="1" kern="1200" noProof="0" dirty="0" smtClean="0">
              <a:solidFill>
                <a:schemeClr val="bg1"/>
              </a:solidFill>
            </a:rPr>
            <a:t>-</a:t>
          </a:r>
          <a:r>
            <a:rPr lang="en-US" sz="1100" b="1" kern="1200" noProof="0" dirty="0" err="1" smtClean="0">
              <a:solidFill>
                <a:schemeClr val="bg1"/>
              </a:solidFill>
            </a:rPr>
            <a:t>tion</a:t>
          </a:r>
          <a:endParaRPr lang="en-US" sz="1100" b="1" kern="1200" noProof="0" dirty="0">
            <a:solidFill>
              <a:schemeClr val="bg1"/>
            </a:solidFill>
          </a:endParaRPr>
        </a:p>
      </dsp:txBody>
      <dsp:txXfrm>
        <a:off x="265482" y="713237"/>
        <a:ext cx="815504" cy="80515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FA8924-DD9C-401D-BBF3-0D2A752557E2}">
      <dsp:nvSpPr>
        <dsp:cNvPr id="0" name=""/>
        <dsp:cNvSpPr/>
      </dsp:nvSpPr>
      <dsp:spPr>
        <a:xfrm>
          <a:off x="927981" y="717480"/>
          <a:ext cx="1479880" cy="1366252"/>
        </a:xfrm>
        <a:prstGeom prst="ellipse">
          <a:avLst/>
        </a:prstGeom>
        <a:solidFill>
          <a:schemeClr val="accent3">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lv-LV" sz="1300" b="1" kern="1200" dirty="0" err="1" smtClean="0">
              <a:solidFill>
                <a:srgbClr val="FF0000"/>
              </a:solidFill>
            </a:rPr>
            <a:t>Tax</a:t>
          </a:r>
          <a:r>
            <a:rPr lang="lv-LV" sz="1300" b="1" kern="1200" dirty="0" smtClean="0">
              <a:solidFill>
                <a:srgbClr val="FF0000"/>
              </a:solidFill>
            </a:rPr>
            <a:t> </a:t>
          </a:r>
        </a:p>
        <a:p>
          <a:pPr lvl="0" algn="ctr" defTabSz="577850">
            <a:lnSpc>
              <a:spcPct val="90000"/>
            </a:lnSpc>
            <a:spcBef>
              <a:spcPct val="0"/>
            </a:spcBef>
            <a:spcAft>
              <a:spcPct val="35000"/>
            </a:spcAft>
          </a:pPr>
          <a:r>
            <a:rPr lang="lv-LV" sz="1300" b="1" kern="1200" dirty="0" err="1" smtClean="0">
              <a:solidFill>
                <a:srgbClr val="FF0000"/>
              </a:solidFill>
            </a:rPr>
            <a:t>Reform</a:t>
          </a:r>
          <a:endParaRPr lang="en-US" sz="1300" b="1" kern="1200" dirty="0">
            <a:solidFill>
              <a:srgbClr val="FF0000"/>
            </a:solidFill>
          </a:endParaRPr>
        </a:p>
      </dsp:txBody>
      <dsp:txXfrm>
        <a:off x="1144704" y="917563"/>
        <a:ext cx="1046434" cy="966086"/>
      </dsp:txXfrm>
    </dsp:sp>
    <dsp:sp modelId="{C3781C73-9B53-4322-B640-91EDCF4E1448}">
      <dsp:nvSpPr>
        <dsp:cNvPr id="0" name=""/>
        <dsp:cNvSpPr/>
      </dsp:nvSpPr>
      <dsp:spPr>
        <a:xfrm>
          <a:off x="1075973" y="-126270"/>
          <a:ext cx="1175317" cy="1108584"/>
        </a:xfrm>
        <a:prstGeom prst="ellipse">
          <a:avLst/>
        </a:prstGeom>
        <a:solidFill>
          <a:schemeClr val="accent3">
            <a:alpha val="50000"/>
            <a:hueOff val="0"/>
            <a:satOff val="0"/>
            <a:lumOff val="0"/>
            <a:alphaOff val="0"/>
          </a:schemeClr>
        </a:solidFill>
        <a:ln w="25400" cap="flat" cmpd="sng" algn="ctr">
          <a:solidFill>
            <a:schemeClr val="lt1">
              <a:hueOff val="0"/>
              <a:satOff val="0"/>
              <a:lumOff val="0"/>
              <a:alphaOff val="0"/>
            </a:schemeClr>
          </a:solidFill>
          <a:prstDash val="solid"/>
        </a:ln>
        <a:effectLst>
          <a:outerShdw blurRad="50800" dist="38100" dir="5400000" algn="t" rotWithShape="0">
            <a:prstClr val="black">
              <a:alpha val="40000"/>
            </a:prstClr>
          </a:outerShdw>
        </a:effectLst>
      </dsp:spPr>
      <dsp:style>
        <a:lnRef idx="2">
          <a:scrgbClr r="0" g="0" b="0"/>
        </a:lnRef>
        <a:fillRef idx="1">
          <a:scrgbClr r="0" g="0" b="0"/>
        </a:fillRef>
        <a:effectRef idx="0">
          <a:scrgbClr r="0" g="0" b="0"/>
        </a:effectRef>
        <a:fontRef idx="minor">
          <a:schemeClr val="tx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n-US" sz="1100" b="1" kern="1200" noProof="0" dirty="0" smtClean="0">
              <a:solidFill>
                <a:schemeClr val="bg1"/>
              </a:solidFill>
            </a:rPr>
            <a:t>Labor Tax </a:t>
          </a:r>
          <a:r>
            <a:rPr lang="lv-LV" sz="1100" b="1" kern="1200" noProof="0" dirty="0" smtClean="0">
              <a:solidFill>
                <a:schemeClr val="bg1"/>
              </a:solidFill>
            </a:rPr>
            <a:t>R</a:t>
          </a:r>
          <a:r>
            <a:rPr lang="en-US" sz="1100" b="1" kern="1200" noProof="0" dirty="0" err="1" smtClean="0">
              <a:solidFill>
                <a:schemeClr val="bg1"/>
              </a:solidFill>
            </a:rPr>
            <a:t>eform</a:t>
          </a:r>
          <a:endParaRPr lang="en-US" sz="1100" b="1" kern="1200" dirty="0">
            <a:solidFill>
              <a:schemeClr val="bg1"/>
            </a:solidFill>
          </a:endParaRPr>
        </a:p>
      </dsp:txBody>
      <dsp:txXfrm>
        <a:off x="1248094" y="36078"/>
        <a:ext cx="831075" cy="783888"/>
      </dsp:txXfrm>
    </dsp:sp>
    <dsp:sp modelId="{2A7257FB-78A2-44C6-9696-82DF74D92573}">
      <dsp:nvSpPr>
        <dsp:cNvPr id="0" name=""/>
        <dsp:cNvSpPr/>
      </dsp:nvSpPr>
      <dsp:spPr>
        <a:xfrm>
          <a:off x="2038533" y="608724"/>
          <a:ext cx="1133404" cy="1082883"/>
        </a:xfrm>
        <a:prstGeom prst="ellipse">
          <a:avLst/>
        </a:prstGeom>
        <a:solidFill>
          <a:schemeClr val="accent3">
            <a:alpha val="50000"/>
            <a:hueOff val="0"/>
            <a:satOff val="0"/>
            <a:lumOff val="0"/>
            <a:alphaOff val="0"/>
          </a:schemeClr>
        </a:solidFill>
        <a:ln w="25400" cap="flat" cmpd="sng" algn="ctr">
          <a:solidFill>
            <a:schemeClr val="lt1">
              <a:hueOff val="0"/>
              <a:satOff val="0"/>
              <a:lumOff val="0"/>
              <a:alphaOff val="0"/>
            </a:schemeClr>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tx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n-US" sz="1100" b="1" kern="1200" noProof="0" dirty="0" smtClean="0">
              <a:solidFill>
                <a:schemeClr val="bg1"/>
              </a:solidFill>
            </a:rPr>
            <a:t>Corporate Income Tax </a:t>
          </a:r>
          <a:r>
            <a:rPr lang="lv-LV" sz="1100" b="1" kern="1200" noProof="0" dirty="0" smtClean="0">
              <a:solidFill>
                <a:schemeClr val="bg1"/>
              </a:solidFill>
            </a:rPr>
            <a:t>R</a:t>
          </a:r>
          <a:r>
            <a:rPr lang="en-US" sz="1100" b="1" kern="1200" noProof="0" dirty="0" err="1" smtClean="0">
              <a:solidFill>
                <a:schemeClr val="bg1"/>
              </a:solidFill>
            </a:rPr>
            <a:t>eform</a:t>
          </a:r>
          <a:endParaRPr lang="lv-LV" sz="1100" b="1" kern="1200" dirty="0">
            <a:solidFill>
              <a:schemeClr val="bg1"/>
            </a:solidFill>
          </a:endParaRPr>
        </a:p>
      </dsp:txBody>
      <dsp:txXfrm>
        <a:off x="2204516" y="767309"/>
        <a:ext cx="801438" cy="765713"/>
      </dsp:txXfrm>
    </dsp:sp>
    <dsp:sp modelId="{C59171C6-1F36-4CFE-BEE9-0A91AC30AB52}">
      <dsp:nvSpPr>
        <dsp:cNvPr id="0" name=""/>
        <dsp:cNvSpPr/>
      </dsp:nvSpPr>
      <dsp:spPr>
        <a:xfrm>
          <a:off x="516741" y="1635937"/>
          <a:ext cx="1157835" cy="1154817"/>
        </a:xfrm>
        <a:prstGeom prst="ellipse">
          <a:avLst/>
        </a:prstGeom>
        <a:solidFill>
          <a:schemeClr val="accent3">
            <a:alpha val="50000"/>
            <a:hueOff val="0"/>
            <a:satOff val="0"/>
            <a:lumOff val="0"/>
            <a:alphaOff val="0"/>
          </a:schemeClr>
        </a:solidFill>
        <a:ln w="25400" cap="flat" cmpd="sng" algn="ctr">
          <a:solidFill>
            <a:schemeClr val="lt1">
              <a:hueOff val="0"/>
              <a:satOff val="0"/>
              <a:lumOff val="0"/>
              <a:alphaOff val="0"/>
            </a:schemeClr>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tx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n-US" sz="1100" b="1" kern="1200" noProof="0" dirty="0" err="1" smtClean="0">
              <a:solidFill>
                <a:schemeClr val="bg1"/>
              </a:solidFill>
            </a:rPr>
            <a:t>Decre</a:t>
          </a:r>
          <a:r>
            <a:rPr lang="lv-LV" sz="1100" b="1" kern="1200" noProof="0" dirty="0" smtClean="0">
              <a:solidFill>
                <a:schemeClr val="bg1"/>
              </a:solidFill>
            </a:rPr>
            <a:t>a</a:t>
          </a:r>
          <a:r>
            <a:rPr lang="en-US" sz="1100" b="1" kern="1200" noProof="0" dirty="0" smtClean="0">
              <a:solidFill>
                <a:schemeClr val="bg1"/>
              </a:solidFill>
            </a:rPr>
            <a:t>sing Shadow Economy</a:t>
          </a:r>
          <a:endParaRPr lang="en-US" sz="1100" b="1" kern="1200" noProof="0" dirty="0">
            <a:solidFill>
              <a:schemeClr val="bg1"/>
            </a:solidFill>
          </a:endParaRPr>
        </a:p>
      </dsp:txBody>
      <dsp:txXfrm>
        <a:off x="686302" y="1805056"/>
        <a:ext cx="818713" cy="816579"/>
      </dsp:txXfrm>
    </dsp:sp>
    <dsp:sp modelId="{A431D8CF-8C55-4CD5-ADF0-57264B25744C}">
      <dsp:nvSpPr>
        <dsp:cNvPr id="0" name=""/>
        <dsp:cNvSpPr/>
      </dsp:nvSpPr>
      <dsp:spPr>
        <a:xfrm>
          <a:off x="1696135" y="1634514"/>
          <a:ext cx="1143495" cy="1117942"/>
        </a:xfrm>
        <a:prstGeom prst="ellipse">
          <a:avLst/>
        </a:prstGeom>
        <a:solidFill>
          <a:schemeClr val="accent3">
            <a:alpha val="50000"/>
            <a:hueOff val="0"/>
            <a:satOff val="0"/>
            <a:lumOff val="0"/>
            <a:alphaOff val="0"/>
          </a:schemeClr>
        </a:solidFill>
        <a:ln w="25400" cap="flat" cmpd="sng" algn="ctr">
          <a:solidFill>
            <a:schemeClr val="lt1">
              <a:hueOff val="0"/>
              <a:satOff val="0"/>
              <a:lumOff val="0"/>
              <a:alphaOff val="0"/>
            </a:schemeClr>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tx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n-US" sz="1100" b="1" kern="1200" noProof="0" dirty="0" err="1" smtClean="0">
              <a:solidFill>
                <a:schemeClr val="tx1"/>
              </a:solidFill>
            </a:rPr>
            <a:t>Compensa</a:t>
          </a:r>
          <a:r>
            <a:rPr lang="lv-LV" sz="1100" b="1" kern="1200" noProof="0" dirty="0" smtClean="0">
              <a:solidFill>
                <a:schemeClr val="tx1"/>
              </a:solidFill>
            </a:rPr>
            <a:t>-</a:t>
          </a:r>
          <a:r>
            <a:rPr lang="en-US" sz="1100" b="1" kern="1200" noProof="0" dirty="0" smtClean="0">
              <a:solidFill>
                <a:schemeClr val="tx1"/>
              </a:solidFill>
            </a:rPr>
            <a:t>tory Measures</a:t>
          </a:r>
          <a:endParaRPr lang="en-US" sz="1100" b="1" kern="1200" noProof="0" dirty="0">
            <a:solidFill>
              <a:schemeClr val="tx1"/>
            </a:solidFill>
          </a:endParaRPr>
        </a:p>
      </dsp:txBody>
      <dsp:txXfrm>
        <a:off x="1863596" y="1798233"/>
        <a:ext cx="808573" cy="790504"/>
      </dsp:txXfrm>
    </dsp:sp>
    <dsp:sp modelId="{C7E9D53C-3B03-4EE1-8412-818021FD1F71}">
      <dsp:nvSpPr>
        <dsp:cNvPr id="0" name=""/>
        <dsp:cNvSpPr/>
      </dsp:nvSpPr>
      <dsp:spPr>
        <a:xfrm>
          <a:off x="96586" y="546484"/>
          <a:ext cx="1153296" cy="1138660"/>
        </a:xfrm>
        <a:prstGeom prst="ellipse">
          <a:avLst/>
        </a:prstGeom>
        <a:solidFill>
          <a:schemeClr val="accent3">
            <a:alpha val="50000"/>
            <a:hueOff val="0"/>
            <a:satOff val="0"/>
            <a:lumOff val="0"/>
            <a:alphaOff val="0"/>
          </a:schemeClr>
        </a:solidFill>
        <a:ln w="25400" cap="flat" cmpd="sng" algn="ctr">
          <a:solidFill>
            <a:schemeClr val="lt1">
              <a:hueOff val="0"/>
              <a:satOff val="0"/>
              <a:lumOff val="0"/>
              <a:alphaOff val="0"/>
            </a:schemeClr>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tx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n-US" sz="1100" b="1" kern="1200" noProof="0" dirty="0" smtClean="0">
              <a:solidFill>
                <a:schemeClr val="bg1"/>
              </a:solidFill>
            </a:rPr>
            <a:t>Improving Tax </a:t>
          </a:r>
          <a:r>
            <a:rPr lang="en-US" sz="1100" b="1" kern="1200" noProof="0" dirty="0" err="1" smtClean="0">
              <a:solidFill>
                <a:schemeClr val="bg1"/>
              </a:solidFill>
            </a:rPr>
            <a:t>Administra</a:t>
          </a:r>
          <a:r>
            <a:rPr lang="lv-LV" sz="1100" b="1" kern="1200" noProof="0" dirty="0" smtClean="0">
              <a:solidFill>
                <a:schemeClr val="bg1"/>
              </a:solidFill>
            </a:rPr>
            <a:t>-</a:t>
          </a:r>
          <a:r>
            <a:rPr lang="en-US" sz="1100" b="1" kern="1200" noProof="0" dirty="0" err="1" smtClean="0">
              <a:solidFill>
                <a:schemeClr val="bg1"/>
              </a:solidFill>
            </a:rPr>
            <a:t>tion</a:t>
          </a:r>
          <a:endParaRPr lang="en-US" sz="1100" b="1" kern="1200" noProof="0" dirty="0">
            <a:solidFill>
              <a:schemeClr val="bg1"/>
            </a:solidFill>
          </a:endParaRPr>
        </a:p>
      </dsp:txBody>
      <dsp:txXfrm>
        <a:off x="265482" y="713237"/>
        <a:ext cx="815504" cy="80515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C33698-ED3E-40AA-A294-32B0EB5A1CE6}">
      <dsp:nvSpPr>
        <dsp:cNvPr id="0" name=""/>
        <dsp:cNvSpPr/>
      </dsp:nvSpPr>
      <dsp:spPr>
        <a:xfrm>
          <a:off x="478928" y="1537"/>
          <a:ext cx="2446734" cy="1468040"/>
        </a:xfrm>
        <a:prstGeom prst="rect">
          <a:avLst/>
        </a:prstGeom>
        <a:solidFill>
          <a:srgbClr val="0070C0"/>
        </a:solidFill>
        <a:ln w="25400" cap="flat" cmpd="sng" algn="ctr">
          <a:solidFill>
            <a:schemeClr val="lt1">
              <a:hueOff val="0"/>
              <a:satOff val="0"/>
              <a:lumOff val="0"/>
              <a:alphaOff val="0"/>
            </a:schemeClr>
          </a:solidFill>
          <a:prstDash val="solid"/>
        </a:ln>
        <a:effectLst/>
        <a:scene3d>
          <a:camera prst="orthographicFront"/>
          <a:lightRig rig="threePt" dir="t"/>
        </a:scene3d>
        <a:sp3d>
          <a:bevelT/>
          <a:bevelB w="114300" prst="artDeco"/>
        </a:sp3d>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b="1" kern="1200" dirty="0" smtClean="0"/>
            <a:t>Increasing </a:t>
          </a:r>
          <a:r>
            <a:rPr lang="lv-LV" sz="1900" b="1" kern="1200" dirty="0" smtClean="0"/>
            <a:t>PIT </a:t>
          </a:r>
          <a:r>
            <a:rPr lang="lv-LV" sz="1900" b="1" kern="1200" dirty="0" err="1" smtClean="0"/>
            <a:t>rate</a:t>
          </a:r>
          <a:r>
            <a:rPr lang="lv-LV" sz="1900" b="1" kern="1200" dirty="0" smtClean="0"/>
            <a:t> </a:t>
          </a:r>
          <a:r>
            <a:rPr lang="en-US" sz="1900" b="1" kern="1200" dirty="0" smtClean="0"/>
            <a:t>from capital (10/15% =&gt; 20%)</a:t>
          </a:r>
          <a:endParaRPr lang="en-US" sz="1900" b="1" kern="1200" dirty="0"/>
        </a:p>
      </dsp:txBody>
      <dsp:txXfrm>
        <a:off x="478928" y="1537"/>
        <a:ext cx="2446734" cy="1468040"/>
      </dsp:txXfrm>
    </dsp:sp>
    <dsp:sp modelId="{F5D3D880-7920-441A-B176-9B59850BF522}">
      <dsp:nvSpPr>
        <dsp:cNvPr id="0" name=""/>
        <dsp:cNvSpPr/>
      </dsp:nvSpPr>
      <dsp:spPr>
        <a:xfrm>
          <a:off x="3170336" y="1537"/>
          <a:ext cx="2446734" cy="1468040"/>
        </a:xfrm>
        <a:prstGeom prst="rect">
          <a:avLst/>
        </a:prstGeom>
        <a:solidFill>
          <a:srgbClr val="0070C0"/>
        </a:solidFill>
        <a:ln w="25400" cap="flat" cmpd="sng" algn="ctr">
          <a:solidFill>
            <a:schemeClr val="lt1">
              <a:hueOff val="0"/>
              <a:satOff val="0"/>
              <a:lumOff val="0"/>
              <a:alphaOff val="0"/>
            </a:schemeClr>
          </a:solidFill>
          <a:prstDash val="solid"/>
        </a:ln>
        <a:effectLst/>
        <a:scene3d>
          <a:camera prst="orthographicFront"/>
          <a:lightRig rig="threePt" dir="t"/>
        </a:scene3d>
        <a:sp3d>
          <a:bevelT w="114300" prst="artDeco"/>
          <a:bevelB w="114300" prst="artDeco"/>
        </a:sp3d>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GB" sz="1900" b="1" kern="1200" noProof="0" dirty="0" smtClean="0"/>
            <a:t>Increasing excise duties rates</a:t>
          </a:r>
          <a:endParaRPr lang="en-GB" sz="1900" b="1" kern="1200" noProof="0" dirty="0"/>
        </a:p>
      </dsp:txBody>
      <dsp:txXfrm>
        <a:off x="3170336" y="1537"/>
        <a:ext cx="2446734" cy="1468040"/>
      </dsp:txXfrm>
    </dsp:sp>
    <dsp:sp modelId="{DF6DD82E-5C03-476E-A9EE-5ABC5E25EF3D}">
      <dsp:nvSpPr>
        <dsp:cNvPr id="0" name=""/>
        <dsp:cNvSpPr/>
      </dsp:nvSpPr>
      <dsp:spPr>
        <a:xfrm>
          <a:off x="478928" y="1714251"/>
          <a:ext cx="2446734" cy="1468040"/>
        </a:xfrm>
        <a:prstGeom prst="rect">
          <a:avLst/>
        </a:prstGeom>
        <a:solidFill>
          <a:srgbClr val="0070C0"/>
        </a:solidFill>
        <a:ln w="25400" cap="flat" cmpd="sng" algn="ctr">
          <a:solidFill>
            <a:schemeClr val="lt1">
              <a:hueOff val="0"/>
              <a:satOff val="0"/>
              <a:lumOff val="0"/>
              <a:alphaOff val="0"/>
            </a:schemeClr>
          </a:solidFill>
          <a:prstDash val="solid"/>
        </a:ln>
        <a:effectLst/>
        <a:scene3d>
          <a:camera prst="orthographicFront"/>
          <a:lightRig rig="threePt" dir="t"/>
        </a:scene3d>
        <a:sp3d>
          <a:bevelT w="114300" prst="artDeco"/>
          <a:bevelB w="114300" prst="artDeco"/>
        </a:sp3d>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b="1" kern="1200" noProof="0" dirty="0" smtClean="0"/>
            <a:t>Increasing gambling tax rates (30% for gaming machines and tables; PIT for wins over EUR 3</a:t>
          </a:r>
          <a:r>
            <a:rPr lang="lv-LV" sz="1900" b="1" kern="1200" noProof="0" dirty="0" smtClean="0"/>
            <a:t>,</a:t>
          </a:r>
          <a:r>
            <a:rPr lang="en-US" sz="1900" b="1" kern="1200" noProof="0" dirty="0" smtClean="0"/>
            <a:t>000)</a:t>
          </a:r>
          <a:endParaRPr lang="en-US" sz="1900" b="1" kern="1200" noProof="0" dirty="0"/>
        </a:p>
      </dsp:txBody>
      <dsp:txXfrm>
        <a:off x="478928" y="1714251"/>
        <a:ext cx="2446734" cy="1468040"/>
      </dsp:txXfrm>
    </dsp:sp>
    <dsp:sp modelId="{5EC941C8-EB2A-4CD9-A09F-793D096E0832}">
      <dsp:nvSpPr>
        <dsp:cNvPr id="0" name=""/>
        <dsp:cNvSpPr/>
      </dsp:nvSpPr>
      <dsp:spPr>
        <a:xfrm>
          <a:off x="3170336" y="1714251"/>
          <a:ext cx="2446734" cy="1468040"/>
        </a:xfrm>
        <a:prstGeom prst="rect">
          <a:avLst/>
        </a:prstGeom>
        <a:solidFill>
          <a:srgbClr val="0070C0"/>
        </a:solidFill>
        <a:ln w="25400" cap="flat" cmpd="sng" algn="ctr">
          <a:solidFill>
            <a:schemeClr val="lt1">
              <a:hueOff val="0"/>
              <a:satOff val="0"/>
              <a:lumOff val="0"/>
              <a:alphaOff val="0"/>
            </a:schemeClr>
          </a:solidFill>
          <a:prstDash val="solid"/>
        </a:ln>
        <a:effectLst/>
        <a:scene3d>
          <a:camera prst="orthographicFront"/>
          <a:lightRig rig="threePt" dir="t"/>
        </a:scene3d>
        <a:sp3d>
          <a:bevelT w="114300" prst="artDeco"/>
          <a:bevelB w="114300" prst="artDeco"/>
        </a:sp3d>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b="1" kern="1200" noProof="0" dirty="0" smtClean="0"/>
            <a:t>Restriction of MET activity (turnover </a:t>
          </a:r>
          <a:r>
            <a:rPr lang="lv-LV" sz="1900" b="1" kern="1200" noProof="0" dirty="0" smtClean="0"/>
            <a:t>EUR </a:t>
          </a:r>
          <a:r>
            <a:rPr lang="en-US" sz="1900" b="1" kern="1200" noProof="0" dirty="0" smtClean="0"/>
            <a:t>100,000 =&gt; </a:t>
          </a:r>
          <a:endParaRPr lang="lv-LV" sz="1900" b="1" kern="1200" noProof="0" dirty="0" smtClean="0"/>
        </a:p>
        <a:p>
          <a:pPr lvl="0" algn="ctr" defTabSz="844550">
            <a:lnSpc>
              <a:spcPct val="90000"/>
            </a:lnSpc>
            <a:spcBef>
              <a:spcPct val="0"/>
            </a:spcBef>
            <a:spcAft>
              <a:spcPct val="35000"/>
            </a:spcAft>
          </a:pPr>
          <a:r>
            <a:rPr lang="lv-LV" sz="1900" b="1" kern="1200" noProof="0" dirty="0" smtClean="0"/>
            <a:t>EUR </a:t>
          </a:r>
          <a:r>
            <a:rPr lang="en-US" sz="1900" b="1" kern="1200" noProof="0" dirty="0" smtClean="0"/>
            <a:t>40,000)</a:t>
          </a:r>
          <a:endParaRPr lang="en-US" sz="1900" b="1" kern="1200" noProof="0" dirty="0"/>
        </a:p>
      </dsp:txBody>
      <dsp:txXfrm>
        <a:off x="3170336" y="1714251"/>
        <a:ext cx="2446734" cy="1468040"/>
      </dsp:txXfrm>
    </dsp:sp>
    <dsp:sp modelId="{7E49F6CD-1A91-4FFC-B9CF-57AECCFBA273}">
      <dsp:nvSpPr>
        <dsp:cNvPr id="0" name=""/>
        <dsp:cNvSpPr/>
      </dsp:nvSpPr>
      <dsp:spPr>
        <a:xfrm>
          <a:off x="1849760" y="3384377"/>
          <a:ext cx="2446734" cy="1468040"/>
        </a:xfrm>
        <a:prstGeom prst="rect">
          <a:avLst/>
        </a:prstGeom>
        <a:solidFill>
          <a:srgbClr val="0070C0"/>
        </a:solidFill>
        <a:ln w="25400" cap="flat" cmpd="sng" algn="ctr">
          <a:solidFill>
            <a:schemeClr val="lt1">
              <a:hueOff val="0"/>
              <a:satOff val="0"/>
              <a:lumOff val="0"/>
              <a:alphaOff val="0"/>
            </a:schemeClr>
          </a:solidFill>
          <a:prstDash val="solid"/>
        </a:ln>
        <a:effectLst/>
        <a:scene3d>
          <a:camera prst="orthographicFront"/>
          <a:lightRig rig="threePt" dir="t"/>
        </a:scene3d>
        <a:sp3d>
          <a:bevelT w="114300" prst="artDeco"/>
          <a:bevelB w="114300" prst="artDeco"/>
        </a:sp3d>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b="1" kern="1200" noProof="0" dirty="0" smtClean="0"/>
            <a:t>Restricting PIT eligible expenses</a:t>
          </a:r>
          <a:endParaRPr lang="en-US" sz="1900" b="1" kern="1200" noProof="0" dirty="0"/>
        </a:p>
      </dsp:txBody>
      <dsp:txXfrm>
        <a:off x="1849760" y="3384377"/>
        <a:ext cx="2446734" cy="146804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FA8924-DD9C-401D-BBF3-0D2A752557E2}">
      <dsp:nvSpPr>
        <dsp:cNvPr id="0" name=""/>
        <dsp:cNvSpPr/>
      </dsp:nvSpPr>
      <dsp:spPr>
        <a:xfrm>
          <a:off x="927981" y="717480"/>
          <a:ext cx="1479880" cy="1366252"/>
        </a:xfrm>
        <a:prstGeom prst="ellipse">
          <a:avLst/>
        </a:prstGeom>
        <a:solidFill>
          <a:schemeClr val="accent3">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lv-LV" sz="1300" b="1" kern="1200" dirty="0" err="1" smtClean="0">
              <a:solidFill>
                <a:srgbClr val="FF0000"/>
              </a:solidFill>
            </a:rPr>
            <a:t>Tax</a:t>
          </a:r>
          <a:r>
            <a:rPr lang="lv-LV" sz="1300" b="1" kern="1200" dirty="0" smtClean="0">
              <a:solidFill>
                <a:srgbClr val="FF0000"/>
              </a:solidFill>
            </a:rPr>
            <a:t> </a:t>
          </a:r>
        </a:p>
        <a:p>
          <a:pPr lvl="0" algn="ctr" defTabSz="577850">
            <a:lnSpc>
              <a:spcPct val="90000"/>
            </a:lnSpc>
            <a:spcBef>
              <a:spcPct val="0"/>
            </a:spcBef>
            <a:spcAft>
              <a:spcPct val="35000"/>
            </a:spcAft>
          </a:pPr>
          <a:r>
            <a:rPr lang="lv-LV" sz="1300" b="1" kern="1200" dirty="0" err="1" smtClean="0">
              <a:solidFill>
                <a:srgbClr val="FF0000"/>
              </a:solidFill>
            </a:rPr>
            <a:t>Reform</a:t>
          </a:r>
          <a:endParaRPr lang="en-US" sz="1300" b="1" kern="1200" dirty="0">
            <a:solidFill>
              <a:srgbClr val="FF0000"/>
            </a:solidFill>
          </a:endParaRPr>
        </a:p>
      </dsp:txBody>
      <dsp:txXfrm>
        <a:off x="1144704" y="917563"/>
        <a:ext cx="1046434" cy="966086"/>
      </dsp:txXfrm>
    </dsp:sp>
    <dsp:sp modelId="{C3781C73-9B53-4322-B640-91EDCF4E1448}">
      <dsp:nvSpPr>
        <dsp:cNvPr id="0" name=""/>
        <dsp:cNvSpPr/>
      </dsp:nvSpPr>
      <dsp:spPr>
        <a:xfrm>
          <a:off x="1075973" y="-126270"/>
          <a:ext cx="1175317" cy="1108584"/>
        </a:xfrm>
        <a:prstGeom prst="ellipse">
          <a:avLst/>
        </a:prstGeom>
        <a:solidFill>
          <a:schemeClr val="accent3">
            <a:alpha val="50000"/>
            <a:hueOff val="0"/>
            <a:satOff val="0"/>
            <a:lumOff val="0"/>
            <a:alphaOff val="0"/>
          </a:schemeClr>
        </a:solidFill>
        <a:ln w="25400" cap="flat" cmpd="sng" algn="ctr">
          <a:solidFill>
            <a:schemeClr val="lt1">
              <a:hueOff val="0"/>
              <a:satOff val="0"/>
              <a:lumOff val="0"/>
              <a:alphaOff val="0"/>
            </a:schemeClr>
          </a:solidFill>
          <a:prstDash val="solid"/>
        </a:ln>
        <a:effectLst>
          <a:outerShdw blurRad="50800" dist="38100" dir="5400000" algn="t" rotWithShape="0">
            <a:prstClr val="black">
              <a:alpha val="40000"/>
            </a:prstClr>
          </a:outerShdw>
        </a:effectLst>
      </dsp:spPr>
      <dsp:style>
        <a:lnRef idx="2">
          <a:scrgbClr r="0" g="0" b="0"/>
        </a:lnRef>
        <a:fillRef idx="1">
          <a:scrgbClr r="0" g="0" b="0"/>
        </a:fillRef>
        <a:effectRef idx="0">
          <a:scrgbClr r="0" g="0" b="0"/>
        </a:effectRef>
        <a:fontRef idx="minor">
          <a:schemeClr val="tx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n-US" sz="1100" b="1" kern="1200" noProof="0" dirty="0" smtClean="0">
              <a:solidFill>
                <a:schemeClr val="bg1"/>
              </a:solidFill>
            </a:rPr>
            <a:t>Labor Tax </a:t>
          </a:r>
          <a:r>
            <a:rPr lang="lv-LV" sz="1100" b="1" kern="1200" noProof="0" dirty="0" smtClean="0">
              <a:solidFill>
                <a:schemeClr val="bg1"/>
              </a:solidFill>
            </a:rPr>
            <a:t>R</a:t>
          </a:r>
          <a:r>
            <a:rPr lang="en-US" sz="1100" b="1" kern="1200" noProof="0" dirty="0" err="1" smtClean="0">
              <a:solidFill>
                <a:schemeClr val="bg1"/>
              </a:solidFill>
            </a:rPr>
            <a:t>eform</a:t>
          </a:r>
          <a:endParaRPr lang="en-US" sz="1100" b="1" kern="1200" dirty="0">
            <a:solidFill>
              <a:schemeClr val="bg1"/>
            </a:solidFill>
          </a:endParaRPr>
        </a:p>
      </dsp:txBody>
      <dsp:txXfrm>
        <a:off x="1248094" y="36078"/>
        <a:ext cx="831075" cy="783888"/>
      </dsp:txXfrm>
    </dsp:sp>
    <dsp:sp modelId="{2A7257FB-78A2-44C6-9696-82DF74D92573}">
      <dsp:nvSpPr>
        <dsp:cNvPr id="0" name=""/>
        <dsp:cNvSpPr/>
      </dsp:nvSpPr>
      <dsp:spPr>
        <a:xfrm>
          <a:off x="2038533" y="608724"/>
          <a:ext cx="1133404" cy="1082883"/>
        </a:xfrm>
        <a:prstGeom prst="ellipse">
          <a:avLst/>
        </a:prstGeom>
        <a:solidFill>
          <a:schemeClr val="accent3">
            <a:alpha val="50000"/>
            <a:hueOff val="0"/>
            <a:satOff val="0"/>
            <a:lumOff val="0"/>
            <a:alphaOff val="0"/>
          </a:schemeClr>
        </a:solidFill>
        <a:ln w="25400" cap="flat" cmpd="sng" algn="ctr">
          <a:solidFill>
            <a:schemeClr val="lt1">
              <a:hueOff val="0"/>
              <a:satOff val="0"/>
              <a:lumOff val="0"/>
              <a:alphaOff val="0"/>
            </a:schemeClr>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tx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n-US" sz="1100" b="1" kern="1200" noProof="0" dirty="0" smtClean="0">
              <a:solidFill>
                <a:schemeClr val="bg1"/>
              </a:solidFill>
            </a:rPr>
            <a:t>Corporate Income Tax </a:t>
          </a:r>
          <a:r>
            <a:rPr lang="lv-LV" sz="1100" b="1" kern="1200" noProof="0" dirty="0" smtClean="0">
              <a:solidFill>
                <a:schemeClr val="bg1"/>
              </a:solidFill>
            </a:rPr>
            <a:t>R</a:t>
          </a:r>
          <a:r>
            <a:rPr lang="en-US" sz="1100" b="1" kern="1200" noProof="0" dirty="0" err="1" smtClean="0">
              <a:solidFill>
                <a:schemeClr val="bg1"/>
              </a:solidFill>
            </a:rPr>
            <a:t>eform</a:t>
          </a:r>
          <a:endParaRPr lang="lv-LV" sz="1100" b="1" kern="1200" dirty="0">
            <a:solidFill>
              <a:schemeClr val="bg1"/>
            </a:solidFill>
          </a:endParaRPr>
        </a:p>
      </dsp:txBody>
      <dsp:txXfrm>
        <a:off x="2204516" y="767309"/>
        <a:ext cx="801438" cy="765713"/>
      </dsp:txXfrm>
    </dsp:sp>
    <dsp:sp modelId="{C59171C6-1F36-4CFE-BEE9-0A91AC30AB52}">
      <dsp:nvSpPr>
        <dsp:cNvPr id="0" name=""/>
        <dsp:cNvSpPr/>
      </dsp:nvSpPr>
      <dsp:spPr>
        <a:xfrm>
          <a:off x="516741" y="1635937"/>
          <a:ext cx="1157835" cy="1154817"/>
        </a:xfrm>
        <a:prstGeom prst="ellipse">
          <a:avLst/>
        </a:prstGeom>
        <a:solidFill>
          <a:schemeClr val="accent3">
            <a:alpha val="50000"/>
            <a:hueOff val="0"/>
            <a:satOff val="0"/>
            <a:lumOff val="0"/>
            <a:alphaOff val="0"/>
          </a:schemeClr>
        </a:solidFill>
        <a:ln w="25400" cap="flat" cmpd="sng" algn="ctr">
          <a:solidFill>
            <a:schemeClr val="lt1">
              <a:hueOff val="0"/>
              <a:satOff val="0"/>
              <a:lumOff val="0"/>
              <a:alphaOff val="0"/>
            </a:schemeClr>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tx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n-US" sz="1100" b="1" kern="1200" noProof="0" dirty="0" err="1" smtClean="0">
              <a:solidFill>
                <a:schemeClr val="tx1"/>
              </a:solidFill>
            </a:rPr>
            <a:t>Decre</a:t>
          </a:r>
          <a:r>
            <a:rPr lang="lv-LV" sz="1100" b="1" kern="1200" noProof="0" dirty="0" smtClean="0">
              <a:solidFill>
                <a:schemeClr val="tx1"/>
              </a:solidFill>
            </a:rPr>
            <a:t>a</a:t>
          </a:r>
          <a:r>
            <a:rPr lang="en-US" sz="1100" b="1" kern="1200" noProof="0" dirty="0" smtClean="0">
              <a:solidFill>
                <a:schemeClr val="tx1"/>
              </a:solidFill>
            </a:rPr>
            <a:t>sing Shadow Economy</a:t>
          </a:r>
          <a:endParaRPr lang="en-US" sz="1100" b="1" kern="1200" noProof="0" dirty="0">
            <a:solidFill>
              <a:schemeClr val="tx1"/>
            </a:solidFill>
          </a:endParaRPr>
        </a:p>
      </dsp:txBody>
      <dsp:txXfrm>
        <a:off x="686302" y="1805056"/>
        <a:ext cx="818713" cy="816579"/>
      </dsp:txXfrm>
    </dsp:sp>
    <dsp:sp modelId="{A431D8CF-8C55-4CD5-ADF0-57264B25744C}">
      <dsp:nvSpPr>
        <dsp:cNvPr id="0" name=""/>
        <dsp:cNvSpPr/>
      </dsp:nvSpPr>
      <dsp:spPr>
        <a:xfrm>
          <a:off x="1696135" y="1634514"/>
          <a:ext cx="1143495" cy="1117942"/>
        </a:xfrm>
        <a:prstGeom prst="ellipse">
          <a:avLst/>
        </a:prstGeom>
        <a:solidFill>
          <a:schemeClr val="accent3">
            <a:alpha val="50000"/>
            <a:hueOff val="0"/>
            <a:satOff val="0"/>
            <a:lumOff val="0"/>
            <a:alphaOff val="0"/>
          </a:schemeClr>
        </a:solidFill>
        <a:ln w="25400" cap="flat" cmpd="sng" algn="ctr">
          <a:solidFill>
            <a:schemeClr val="lt1">
              <a:hueOff val="0"/>
              <a:satOff val="0"/>
              <a:lumOff val="0"/>
              <a:alphaOff val="0"/>
            </a:schemeClr>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tx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n-US" sz="1100" b="1" kern="1200" noProof="0" dirty="0" err="1" smtClean="0">
              <a:solidFill>
                <a:schemeClr val="bg1"/>
              </a:solidFill>
            </a:rPr>
            <a:t>Compensa</a:t>
          </a:r>
          <a:r>
            <a:rPr lang="lv-LV" sz="1100" b="1" kern="1200" noProof="0" dirty="0" smtClean="0">
              <a:solidFill>
                <a:schemeClr val="bg1"/>
              </a:solidFill>
            </a:rPr>
            <a:t>-</a:t>
          </a:r>
          <a:r>
            <a:rPr lang="en-US" sz="1100" b="1" kern="1200" noProof="0" dirty="0" smtClean="0">
              <a:solidFill>
                <a:schemeClr val="bg1"/>
              </a:solidFill>
            </a:rPr>
            <a:t>tory Measures</a:t>
          </a:r>
          <a:endParaRPr lang="en-US" sz="1100" b="1" kern="1200" noProof="0" dirty="0">
            <a:solidFill>
              <a:schemeClr val="bg1"/>
            </a:solidFill>
          </a:endParaRPr>
        </a:p>
      </dsp:txBody>
      <dsp:txXfrm>
        <a:off x="1863596" y="1798233"/>
        <a:ext cx="808573" cy="790504"/>
      </dsp:txXfrm>
    </dsp:sp>
    <dsp:sp modelId="{C7E9D53C-3B03-4EE1-8412-818021FD1F71}">
      <dsp:nvSpPr>
        <dsp:cNvPr id="0" name=""/>
        <dsp:cNvSpPr/>
      </dsp:nvSpPr>
      <dsp:spPr>
        <a:xfrm>
          <a:off x="96586" y="546484"/>
          <a:ext cx="1153296" cy="1138660"/>
        </a:xfrm>
        <a:prstGeom prst="ellipse">
          <a:avLst/>
        </a:prstGeom>
        <a:solidFill>
          <a:schemeClr val="accent3">
            <a:alpha val="50000"/>
            <a:hueOff val="0"/>
            <a:satOff val="0"/>
            <a:lumOff val="0"/>
            <a:alphaOff val="0"/>
          </a:schemeClr>
        </a:solidFill>
        <a:ln w="25400" cap="flat" cmpd="sng" algn="ctr">
          <a:solidFill>
            <a:schemeClr val="lt1">
              <a:hueOff val="0"/>
              <a:satOff val="0"/>
              <a:lumOff val="0"/>
              <a:alphaOff val="0"/>
            </a:schemeClr>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tx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n-US" sz="1100" b="1" kern="1200" noProof="0" dirty="0" smtClean="0">
              <a:solidFill>
                <a:schemeClr val="bg1"/>
              </a:solidFill>
            </a:rPr>
            <a:t>Improving Tax </a:t>
          </a:r>
          <a:r>
            <a:rPr lang="en-US" sz="1100" b="1" kern="1200" noProof="0" dirty="0" err="1" smtClean="0">
              <a:solidFill>
                <a:schemeClr val="bg1"/>
              </a:solidFill>
            </a:rPr>
            <a:t>Administra</a:t>
          </a:r>
          <a:r>
            <a:rPr lang="lv-LV" sz="1100" b="1" kern="1200" noProof="0" dirty="0" smtClean="0">
              <a:solidFill>
                <a:schemeClr val="bg1"/>
              </a:solidFill>
            </a:rPr>
            <a:t>-</a:t>
          </a:r>
          <a:r>
            <a:rPr lang="en-US" sz="1100" b="1" kern="1200" noProof="0" dirty="0" err="1" smtClean="0">
              <a:solidFill>
                <a:schemeClr val="bg1"/>
              </a:solidFill>
            </a:rPr>
            <a:t>tion</a:t>
          </a:r>
          <a:endParaRPr lang="en-US" sz="1100" b="1" kern="1200" noProof="0" dirty="0">
            <a:solidFill>
              <a:schemeClr val="bg1"/>
            </a:solidFill>
          </a:endParaRPr>
        </a:p>
      </dsp:txBody>
      <dsp:txXfrm>
        <a:off x="265482" y="713237"/>
        <a:ext cx="815504" cy="805154"/>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11EA60-C0DB-4F50-8EA7-C5B853D6436F}">
      <dsp:nvSpPr>
        <dsp:cNvPr id="0" name=""/>
        <dsp:cNvSpPr/>
      </dsp:nvSpPr>
      <dsp:spPr>
        <a:xfrm>
          <a:off x="0" y="388782"/>
          <a:ext cx="2411702" cy="1447021"/>
        </a:xfrm>
        <a:prstGeom prst="rect">
          <a:avLst/>
        </a:prstGeom>
        <a:solidFill>
          <a:srgbClr val="0070C0"/>
        </a:solidFill>
        <a:ln w="25400" cap="flat" cmpd="sng" algn="ctr">
          <a:solidFill>
            <a:schemeClr val="lt1">
              <a:hueOff val="0"/>
              <a:satOff val="0"/>
              <a:lumOff val="0"/>
              <a:alphaOff val="0"/>
            </a:schemeClr>
          </a:solidFill>
          <a:prstDash val="solid"/>
        </a:ln>
        <a:effectLst/>
        <a:scene3d>
          <a:camera prst="orthographicFront"/>
          <a:lightRig rig="threePt" dir="t"/>
        </a:scene3d>
        <a:sp3d>
          <a:bevelT w="114300" prst="artDeco"/>
          <a:bevelB w="114300" prst="artDeco"/>
        </a:sp3d>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b="1" kern="1200" noProof="0" dirty="0" smtClean="0"/>
            <a:t>Improvement of the supervision of the taxation of individuals by imposing an obligation on credit institutions and payment service providers to provide information on a </a:t>
          </a:r>
          <a:r>
            <a:rPr lang="en-US" sz="1200" b="1" kern="1200" noProof="0" dirty="0" err="1" smtClean="0"/>
            <a:t>i</a:t>
          </a:r>
          <a:r>
            <a:rPr lang="lv-LV" sz="1200" b="1" kern="1200" noProof="0" dirty="0" smtClean="0"/>
            <a:t>n</a:t>
          </a:r>
          <a:r>
            <a:rPr lang="en-US" sz="1200" b="1" kern="1200" noProof="0" dirty="0" err="1" smtClean="0"/>
            <a:t>dividual</a:t>
          </a:r>
          <a:r>
            <a:rPr lang="en-US" sz="1200" b="1" kern="1200" noProof="0" dirty="0" smtClean="0"/>
            <a:t> if his account turnover exceeded EUR 15 000 in the previous year</a:t>
          </a:r>
          <a:endParaRPr lang="en-US" sz="1200" b="1" kern="1200" noProof="0" dirty="0"/>
        </a:p>
      </dsp:txBody>
      <dsp:txXfrm>
        <a:off x="0" y="388782"/>
        <a:ext cx="2411702" cy="1447021"/>
      </dsp:txXfrm>
    </dsp:sp>
    <dsp:sp modelId="{EB543A0F-16A4-4701-8215-B29304B55B0E}">
      <dsp:nvSpPr>
        <dsp:cNvPr id="0" name=""/>
        <dsp:cNvSpPr/>
      </dsp:nvSpPr>
      <dsp:spPr>
        <a:xfrm>
          <a:off x="2652872" y="388782"/>
          <a:ext cx="2411702" cy="1447021"/>
        </a:xfrm>
        <a:prstGeom prst="rect">
          <a:avLst/>
        </a:prstGeom>
        <a:solidFill>
          <a:srgbClr val="0070C0"/>
        </a:solidFill>
        <a:ln w="25400" cap="flat" cmpd="sng" algn="ctr">
          <a:solidFill>
            <a:schemeClr val="lt1">
              <a:hueOff val="0"/>
              <a:satOff val="0"/>
              <a:lumOff val="0"/>
              <a:alphaOff val="0"/>
            </a:schemeClr>
          </a:solidFill>
          <a:prstDash val="solid"/>
        </a:ln>
        <a:effectLst/>
        <a:scene3d>
          <a:camera prst="orthographicFront"/>
          <a:lightRig rig="threePt" dir="t"/>
        </a:scene3d>
        <a:sp3d>
          <a:bevelT w="114300" prst="artDeco"/>
          <a:bevelB w="114300" prst="artDeco"/>
        </a:sp3d>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b="1" kern="1200" dirty="0" smtClean="0"/>
            <a:t>Promoting information disclosure and public participation by publishing information on taxpayers who fail to comply with their statutory obligations</a:t>
          </a:r>
          <a:endParaRPr lang="lv-LV" sz="1200" b="1" kern="1200" dirty="0" smtClean="0">
            <a:solidFill>
              <a:schemeClr val="tx1"/>
            </a:solidFill>
            <a:latin typeface="Times New Roman" panose="02020603050405020304" pitchFamily="18" charset="0"/>
            <a:cs typeface="Times New Roman" panose="02020603050405020304" pitchFamily="18" charset="0"/>
          </a:endParaRPr>
        </a:p>
      </dsp:txBody>
      <dsp:txXfrm>
        <a:off x="2652872" y="388782"/>
        <a:ext cx="2411702" cy="1447021"/>
      </dsp:txXfrm>
    </dsp:sp>
    <dsp:sp modelId="{5872AEB0-A23E-4F6B-B8AB-F99A310721BE}">
      <dsp:nvSpPr>
        <dsp:cNvPr id="0" name=""/>
        <dsp:cNvSpPr/>
      </dsp:nvSpPr>
      <dsp:spPr>
        <a:xfrm>
          <a:off x="5305745" y="388782"/>
          <a:ext cx="2411702" cy="1447021"/>
        </a:xfrm>
        <a:prstGeom prst="rect">
          <a:avLst/>
        </a:prstGeom>
        <a:solidFill>
          <a:srgbClr val="0070C0"/>
        </a:solidFill>
        <a:ln w="25400" cap="flat" cmpd="sng" algn="ctr">
          <a:solidFill>
            <a:schemeClr val="lt1">
              <a:hueOff val="0"/>
              <a:satOff val="0"/>
              <a:lumOff val="0"/>
              <a:alphaOff val="0"/>
            </a:schemeClr>
          </a:solidFill>
          <a:prstDash val="solid"/>
        </a:ln>
        <a:effectLst/>
        <a:scene3d>
          <a:camera prst="orthographicFront"/>
          <a:lightRig rig="threePt" dir="t"/>
        </a:scene3d>
        <a:sp3d>
          <a:bevelT w="114300" prst="artDeco"/>
          <a:bevelB w="114300" prst="artDeco"/>
        </a:sp3d>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b="1" kern="1200" dirty="0" smtClean="0"/>
            <a:t>Improvement of the registration stage of commercial companies by limiting the registration of dummy entities in the Enterprise Register</a:t>
          </a:r>
          <a:endParaRPr lang="lv-LV" sz="1200" b="1" kern="1200" dirty="0" smtClean="0">
            <a:solidFill>
              <a:schemeClr val="tx1"/>
            </a:solidFill>
            <a:latin typeface="Times New Roman" panose="02020603050405020304" pitchFamily="18" charset="0"/>
            <a:cs typeface="Times New Roman" panose="02020603050405020304" pitchFamily="18" charset="0"/>
          </a:endParaRPr>
        </a:p>
      </dsp:txBody>
      <dsp:txXfrm>
        <a:off x="5305745" y="388782"/>
        <a:ext cx="2411702" cy="1447021"/>
      </dsp:txXfrm>
    </dsp:sp>
    <dsp:sp modelId="{85F31238-8D7B-45E1-BB39-ECA92206D877}">
      <dsp:nvSpPr>
        <dsp:cNvPr id="0" name=""/>
        <dsp:cNvSpPr/>
      </dsp:nvSpPr>
      <dsp:spPr>
        <a:xfrm>
          <a:off x="0" y="1922678"/>
          <a:ext cx="2411702" cy="1447021"/>
        </a:xfrm>
        <a:prstGeom prst="rect">
          <a:avLst/>
        </a:prstGeom>
        <a:solidFill>
          <a:srgbClr val="0070C0"/>
        </a:solidFill>
        <a:ln w="25400" cap="flat" cmpd="sng" algn="ctr">
          <a:solidFill>
            <a:schemeClr val="lt1">
              <a:hueOff val="0"/>
              <a:satOff val="0"/>
              <a:lumOff val="0"/>
              <a:alphaOff val="0"/>
            </a:schemeClr>
          </a:solidFill>
          <a:prstDash val="solid"/>
        </a:ln>
        <a:effectLst/>
        <a:scene3d>
          <a:camera prst="orthographicFront"/>
          <a:lightRig rig="threePt" dir="t"/>
        </a:scene3d>
        <a:sp3d>
          <a:bevelT w="114300" prst="artDeco"/>
          <a:bevelB w="114300" prst="artDeco"/>
        </a:sp3d>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b="1" kern="1200" dirty="0" smtClean="0"/>
            <a:t>Fine increase of interference in taxes and other payments for the authorization of electronic devices and equipment in the software, as well as distinguishing between responsibility for machinery and equipment control tape failure to store</a:t>
          </a:r>
          <a:endParaRPr lang="lv-LV" sz="1200" b="1" kern="1200" dirty="0" smtClean="0">
            <a:solidFill>
              <a:schemeClr val="tx1"/>
            </a:solidFill>
            <a:latin typeface="Times New Roman" panose="02020603050405020304" pitchFamily="18" charset="0"/>
            <a:cs typeface="Times New Roman" panose="02020603050405020304" pitchFamily="18" charset="0"/>
          </a:endParaRPr>
        </a:p>
      </dsp:txBody>
      <dsp:txXfrm>
        <a:off x="0" y="1922678"/>
        <a:ext cx="2411702" cy="1447021"/>
      </dsp:txXfrm>
    </dsp:sp>
    <dsp:sp modelId="{299985A9-F83B-435C-815E-2E0AABE97EB1}">
      <dsp:nvSpPr>
        <dsp:cNvPr id="0" name=""/>
        <dsp:cNvSpPr/>
      </dsp:nvSpPr>
      <dsp:spPr>
        <a:xfrm>
          <a:off x="2615153" y="1922678"/>
          <a:ext cx="2411702" cy="1447021"/>
        </a:xfrm>
        <a:prstGeom prst="rect">
          <a:avLst/>
        </a:prstGeom>
        <a:solidFill>
          <a:srgbClr val="0070C0"/>
        </a:solidFill>
        <a:ln w="25400" cap="flat" cmpd="sng" algn="ctr">
          <a:solidFill>
            <a:schemeClr val="lt1">
              <a:hueOff val="0"/>
              <a:satOff val="0"/>
              <a:lumOff val="0"/>
              <a:alphaOff val="0"/>
            </a:schemeClr>
          </a:solidFill>
          <a:prstDash val="solid"/>
        </a:ln>
        <a:effectLst/>
        <a:scene3d>
          <a:camera prst="orthographicFront"/>
          <a:lightRig rig="threePt" dir="t"/>
        </a:scene3d>
        <a:sp3d>
          <a:bevelT w="114300" prst="artDeco"/>
          <a:bevelB w="114300" prst="artDeco"/>
        </a:sp3d>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b="1" kern="1200" noProof="0" dirty="0" smtClean="0"/>
            <a:t>Introducing a VAT reverse charge mechanism for supplies of construction products, hardware, household electronic appliances, household electrical equipment and game consoles and extension of this mechanism to all con</a:t>
          </a:r>
          <a:r>
            <a:rPr lang="lv-LV" sz="1200" b="1" kern="1200" noProof="0" dirty="0" smtClean="0"/>
            <a:t>s</a:t>
          </a:r>
          <a:r>
            <a:rPr lang="en-US" sz="1200" b="1" kern="1200" noProof="0" dirty="0" err="1" smtClean="0"/>
            <a:t>truction</a:t>
          </a:r>
          <a:r>
            <a:rPr lang="en-US" sz="1200" b="1" kern="1200" noProof="0" dirty="0" smtClean="0"/>
            <a:t> services</a:t>
          </a:r>
          <a:endParaRPr lang="en-US" sz="1200" b="1" kern="1200" noProof="0" dirty="0" smtClean="0">
            <a:solidFill>
              <a:schemeClr val="tx1"/>
            </a:solidFill>
            <a:latin typeface="Times New Roman" panose="02020603050405020304" pitchFamily="18" charset="0"/>
            <a:cs typeface="Times New Roman" panose="02020603050405020304" pitchFamily="18" charset="0"/>
          </a:endParaRPr>
        </a:p>
      </dsp:txBody>
      <dsp:txXfrm>
        <a:off x="2615153" y="1922678"/>
        <a:ext cx="2411702" cy="1447021"/>
      </dsp:txXfrm>
    </dsp:sp>
    <dsp:sp modelId="{C415E1B6-EBA7-47FA-8872-AFF8567F826A}">
      <dsp:nvSpPr>
        <dsp:cNvPr id="0" name=""/>
        <dsp:cNvSpPr/>
      </dsp:nvSpPr>
      <dsp:spPr>
        <a:xfrm>
          <a:off x="5305745" y="1922678"/>
          <a:ext cx="2411702" cy="1447021"/>
        </a:xfrm>
        <a:prstGeom prst="rect">
          <a:avLst/>
        </a:prstGeom>
        <a:solidFill>
          <a:srgbClr val="0070C0"/>
        </a:solidFill>
        <a:ln w="25400" cap="flat" cmpd="sng" algn="ctr">
          <a:solidFill>
            <a:schemeClr val="lt1">
              <a:hueOff val="0"/>
              <a:satOff val="0"/>
              <a:lumOff val="0"/>
              <a:alphaOff val="0"/>
            </a:schemeClr>
          </a:solidFill>
          <a:prstDash val="solid"/>
        </a:ln>
        <a:effectLst/>
        <a:scene3d>
          <a:camera prst="orthographicFront"/>
          <a:lightRig rig="threePt" dir="t"/>
        </a:scene3d>
        <a:sp3d>
          <a:bevelT w="114300" prst="artDeco"/>
          <a:bevelB w="114300" prst="artDeco"/>
        </a:sp3d>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b="1" kern="1200" noProof="0" dirty="0" smtClean="0"/>
            <a:t>Reducing the threshold for decoding the VAT declaration from EUR 1,430 to EUR 150, only for transactions with registered taxable persons</a:t>
          </a:r>
          <a:endParaRPr lang="en-US" sz="1200" b="1" kern="1200" noProof="0" dirty="0" smtClean="0">
            <a:solidFill>
              <a:schemeClr val="tx1"/>
            </a:solidFill>
            <a:latin typeface="Times New Roman" panose="02020603050405020304" pitchFamily="18" charset="0"/>
            <a:cs typeface="Times New Roman" panose="02020603050405020304" pitchFamily="18" charset="0"/>
          </a:endParaRPr>
        </a:p>
      </dsp:txBody>
      <dsp:txXfrm>
        <a:off x="5305745" y="1922678"/>
        <a:ext cx="2411702" cy="1447021"/>
      </dsp:txXfrm>
    </dsp:sp>
    <dsp:sp modelId="{7F0177F1-35F4-4937-B944-4256BBF0E784}">
      <dsp:nvSpPr>
        <dsp:cNvPr id="0" name=""/>
        <dsp:cNvSpPr/>
      </dsp:nvSpPr>
      <dsp:spPr>
        <a:xfrm>
          <a:off x="0" y="3458846"/>
          <a:ext cx="2411702" cy="789625"/>
        </a:xfrm>
        <a:prstGeom prst="rect">
          <a:avLst/>
        </a:prstGeom>
        <a:solidFill>
          <a:srgbClr val="0070C0"/>
        </a:solidFill>
        <a:ln w="25400" cap="flat" cmpd="sng" algn="ctr">
          <a:solidFill>
            <a:schemeClr val="lt1">
              <a:hueOff val="0"/>
              <a:satOff val="0"/>
              <a:lumOff val="0"/>
              <a:alphaOff val="0"/>
            </a:schemeClr>
          </a:solidFill>
          <a:prstDash val="solid"/>
        </a:ln>
        <a:effectLst/>
        <a:scene3d>
          <a:camera prst="orthographicFront"/>
          <a:lightRig rig="threePt" dir="t"/>
        </a:scene3d>
        <a:sp3d>
          <a:bevelT w="114300" prst="artDeco"/>
          <a:bevelB w="114300" prst="artDeco"/>
        </a:sp3d>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b="1" kern="1200" dirty="0" smtClean="0"/>
            <a:t>Disclosure of information on employers who pay average salaries that are lover than state minimal wage</a:t>
          </a:r>
          <a:endParaRPr lang="lv-LV" sz="1200" b="1" kern="1200" dirty="0" smtClean="0">
            <a:solidFill>
              <a:schemeClr val="tx1"/>
            </a:solidFill>
            <a:latin typeface="Times New Roman" panose="02020603050405020304" pitchFamily="18" charset="0"/>
            <a:cs typeface="Times New Roman" panose="02020603050405020304" pitchFamily="18" charset="0"/>
          </a:endParaRPr>
        </a:p>
      </dsp:txBody>
      <dsp:txXfrm>
        <a:off x="0" y="3458846"/>
        <a:ext cx="2411702" cy="789625"/>
      </dsp:txXfrm>
    </dsp:sp>
    <dsp:sp modelId="{5BA99A44-BEDB-4185-B116-2B9300DC6791}">
      <dsp:nvSpPr>
        <dsp:cNvPr id="0" name=""/>
        <dsp:cNvSpPr/>
      </dsp:nvSpPr>
      <dsp:spPr>
        <a:xfrm>
          <a:off x="2615153" y="3458846"/>
          <a:ext cx="2411702" cy="789625"/>
        </a:xfrm>
        <a:prstGeom prst="rect">
          <a:avLst/>
        </a:prstGeom>
        <a:solidFill>
          <a:srgbClr val="0070C0"/>
        </a:solidFill>
        <a:ln w="25400" cap="flat" cmpd="sng" algn="ctr">
          <a:solidFill>
            <a:schemeClr val="lt1">
              <a:hueOff val="0"/>
              <a:satOff val="0"/>
              <a:lumOff val="0"/>
              <a:alphaOff val="0"/>
            </a:schemeClr>
          </a:solidFill>
          <a:prstDash val="solid"/>
        </a:ln>
        <a:effectLst/>
        <a:scene3d>
          <a:camera prst="orthographicFront"/>
          <a:lightRig rig="threePt" dir="t"/>
        </a:scene3d>
        <a:sp3d>
          <a:bevelT w="114300" prst="artDeco"/>
          <a:bevelB w="114300" prst="artDeco"/>
        </a:sp3d>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GB" sz="1200" b="1" kern="1200" dirty="0" smtClean="0"/>
            <a:t>Disclosure of  information on employers who are penalized for paying “envelope wages”</a:t>
          </a:r>
          <a:endParaRPr lang="lv-LV" sz="1200" b="1" kern="1200" dirty="0" smtClean="0"/>
        </a:p>
      </dsp:txBody>
      <dsp:txXfrm>
        <a:off x="2615153" y="3458846"/>
        <a:ext cx="2411702" cy="789625"/>
      </dsp:txXfrm>
    </dsp:sp>
    <dsp:sp modelId="{2D173FEE-D70F-44EE-897B-A3F5F4A3C7D6}">
      <dsp:nvSpPr>
        <dsp:cNvPr id="0" name=""/>
        <dsp:cNvSpPr/>
      </dsp:nvSpPr>
      <dsp:spPr>
        <a:xfrm>
          <a:off x="5305745" y="3458846"/>
          <a:ext cx="2411702" cy="789625"/>
        </a:xfrm>
        <a:prstGeom prst="rect">
          <a:avLst/>
        </a:prstGeom>
        <a:solidFill>
          <a:srgbClr val="0070C0"/>
        </a:solidFill>
        <a:ln w="25400" cap="flat" cmpd="sng" algn="ctr">
          <a:solidFill>
            <a:schemeClr val="lt1">
              <a:hueOff val="0"/>
              <a:satOff val="0"/>
              <a:lumOff val="0"/>
              <a:alphaOff val="0"/>
            </a:schemeClr>
          </a:solidFill>
          <a:prstDash val="solid"/>
        </a:ln>
        <a:effectLst/>
        <a:scene3d>
          <a:camera prst="orthographicFront"/>
          <a:lightRig rig="threePt" dir="t"/>
        </a:scene3d>
        <a:sp3d>
          <a:bevelT w="114300" prst="artDeco"/>
          <a:bevelB w="114300" prst="artDeco"/>
        </a:sp3d>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GB" sz="1200" b="1" kern="1200" dirty="0" smtClean="0"/>
            <a:t>Disclosure of  information on taxpayers who failed to comply with submitting tax returns on </a:t>
          </a:r>
          <a:r>
            <a:rPr lang="en-GB" sz="1200" b="1" kern="1200" dirty="0" err="1" smtClean="0"/>
            <a:t>tim</a:t>
          </a:r>
          <a:r>
            <a:rPr lang="lv-LV" sz="1200" b="1" kern="1200" dirty="0" smtClean="0"/>
            <a:t>e</a:t>
          </a:r>
        </a:p>
      </dsp:txBody>
      <dsp:txXfrm>
        <a:off x="5305745" y="3458846"/>
        <a:ext cx="2411702" cy="789625"/>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F7DABC4-BC0F-40BB-9AAE-4990AFC0E758}">
      <dsp:nvSpPr>
        <dsp:cNvPr id="0" name=""/>
        <dsp:cNvSpPr/>
      </dsp:nvSpPr>
      <dsp:spPr>
        <a:xfrm>
          <a:off x="796" y="889585"/>
          <a:ext cx="3106903" cy="1864142"/>
        </a:xfrm>
        <a:prstGeom prst="rect">
          <a:avLst/>
        </a:prstGeom>
        <a:solidFill>
          <a:srgbClr val="0070C0"/>
        </a:solidFill>
        <a:ln w="25400" cap="flat" cmpd="sng" algn="ctr">
          <a:solidFill>
            <a:schemeClr val="lt1">
              <a:hueOff val="0"/>
              <a:satOff val="0"/>
              <a:lumOff val="0"/>
              <a:alphaOff val="0"/>
            </a:schemeClr>
          </a:solidFill>
          <a:prstDash val="solid"/>
        </a:ln>
        <a:effectLst/>
        <a:scene3d>
          <a:camera prst="orthographicFront"/>
          <a:lightRig rig="threePt" dir="t"/>
        </a:scene3d>
        <a:sp3d>
          <a:bevelT w="114300" prst="artDeco"/>
          <a:bevelB w="114300" prst="artDeco"/>
        </a:sp3d>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dirty="0" smtClean="0"/>
            <a:t>Promoting information disclosure and public participation by publishing a summary of the decision on data compliance or tax audits (audits) for legal entities</a:t>
          </a:r>
          <a:endParaRPr lang="lv-LV" sz="1400" b="1" kern="1200" dirty="0">
            <a:solidFill>
              <a:schemeClr val="tx1"/>
            </a:solidFill>
            <a:latin typeface="Times New Roman" panose="02020603050405020304" pitchFamily="18" charset="0"/>
            <a:cs typeface="Times New Roman" panose="02020603050405020304" pitchFamily="18" charset="0"/>
          </a:endParaRPr>
        </a:p>
      </dsp:txBody>
      <dsp:txXfrm>
        <a:off x="796" y="889585"/>
        <a:ext cx="3106903" cy="1864142"/>
      </dsp:txXfrm>
    </dsp:sp>
    <dsp:sp modelId="{D02AAC59-282E-42E2-8AFC-C74E3EF90332}">
      <dsp:nvSpPr>
        <dsp:cNvPr id="0" name=""/>
        <dsp:cNvSpPr/>
      </dsp:nvSpPr>
      <dsp:spPr>
        <a:xfrm>
          <a:off x="3418390" y="889585"/>
          <a:ext cx="3106903" cy="1864142"/>
        </a:xfrm>
        <a:prstGeom prst="rect">
          <a:avLst/>
        </a:prstGeom>
        <a:solidFill>
          <a:srgbClr val="0070C0"/>
        </a:solidFill>
        <a:ln w="25400" cap="flat" cmpd="sng" algn="ctr">
          <a:solidFill>
            <a:schemeClr val="lt1">
              <a:hueOff val="0"/>
              <a:satOff val="0"/>
              <a:lumOff val="0"/>
              <a:alphaOff val="0"/>
            </a:schemeClr>
          </a:solidFill>
          <a:prstDash val="solid"/>
        </a:ln>
        <a:effectLst/>
        <a:scene3d>
          <a:camera prst="orthographicFront"/>
          <a:lightRig rig="threePt" dir="t"/>
        </a:scene3d>
        <a:sp3d>
          <a:bevelT w="114300" prst="artDeco"/>
          <a:bevelB w="114300" prst="artDeco"/>
        </a:sp3d>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dirty="0" smtClean="0"/>
            <a:t>Improvement of the tax control process by developing a regulatory framework for the digitization of tax monitoring</a:t>
          </a:r>
          <a:endParaRPr lang="lv-LV" sz="1400" b="1" kern="1200" dirty="0">
            <a:solidFill>
              <a:schemeClr val="bg1"/>
            </a:solidFill>
            <a:latin typeface="+mn-lt"/>
            <a:cs typeface="Times New Roman" panose="02020603050405020304" pitchFamily="18" charset="0"/>
          </a:endParaRPr>
        </a:p>
      </dsp:txBody>
      <dsp:txXfrm>
        <a:off x="3418390" y="889585"/>
        <a:ext cx="3106903" cy="1864142"/>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6.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8.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51850" cy="497126"/>
          </a:xfrm>
          <a:prstGeom prst="rect">
            <a:avLst/>
          </a:prstGeom>
        </p:spPr>
        <p:txBody>
          <a:bodyPr vert="horz" lIns="91623" tIns="45811" rIns="91623" bIns="45811" rtlCol="0"/>
          <a:lstStyle>
            <a:lvl1pPr algn="l">
              <a:defRPr sz="1200"/>
            </a:lvl1pPr>
          </a:lstStyle>
          <a:p>
            <a:endParaRPr lang="lv-LV" dirty="0"/>
          </a:p>
        </p:txBody>
      </p:sp>
      <p:sp>
        <p:nvSpPr>
          <p:cNvPr id="3" name="Date Placeholder 2"/>
          <p:cNvSpPr>
            <a:spLocks noGrp="1"/>
          </p:cNvSpPr>
          <p:nvPr>
            <p:ph type="dt" idx="1"/>
          </p:nvPr>
        </p:nvSpPr>
        <p:spPr>
          <a:xfrm>
            <a:off x="3858537" y="1"/>
            <a:ext cx="2951850" cy="497126"/>
          </a:xfrm>
          <a:prstGeom prst="rect">
            <a:avLst/>
          </a:prstGeom>
        </p:spPr>
        <p:txBody>
          <a:bodyPr vert="horz" lIns="91623" tIns="45811" rIns="91623" bIns="45811" rtlCol="0"/>
          <a:lstStyle>
            <a:lvl1pPr algn="r">
              <a:defRPr sz="1200"/>
            </a:lvl1pPr>
          </a:lstStyle>
          <a:p>
            <a:fld id="{30D7EF8A-8F42-45CC-9010-7ECE206F8CD5}" type="datetimeFigureOut">
              <a:rPr lang="lv-LV" smtClean="0"/>
              <a:t>13.02.2018</a:t>
            </a:fld>
            <a:endParaRPr lang="lv-LV" dirty="0"/>
          </a:p>
        </p:txBody>
      </p:sp>
      <p:sp>
        <p:nvSpPr>
          <p:cNvPr id="4" name="Slide Image Placeholder 3"/>
          <p:cNvSpPr>
            <a:spLocks noGrp="1" noRot="1" noChangeAspect="1"/>
          </p:cNvSpPr>
          <p:nvPr>
            <p:ph type="sldImg" idx="2"/>
          </p:nvPr>
        </p:nvSpPr>
        <p:spPr>
          <a:xfrm>
            <a:off x="920750" y="746125"/>
            <a:ext cx="4970463" cy="3727450"/>
          </a:xfrm>
          <a:prstGeom prst="rect">
            <a:avLst/>
          </a:prstGeom>
          <a:noFill/>
          <a:ln w="12700">
            <a:solidFill>
              <a:prstClr val="black"/>
            </a:solidFill>
          </a:ln>
        </p:spPr>
        <p:txBody>
          <a:bodyPr vert="horz" lIns="91623" tIns="45811" rIns="91623" bIns="45811" rtlCol="0" anchor="ctr"/>
          <a:lstStyle/>
          <a:p>
            <a:endParaRPr lang="lv-LV" dirty="0"/>
          </a:p>
        </p:txBody>
      </p:sp>
      <p:sp>
        <p:nvSpPr>
          <p:cNvPr id="5" name="Notes Placeholder 4"/>
          <p:cNvSpPr>
            <a:spLocks noGrp="1"/>
          </p:cNvSpPr>
          <p:nvPr>
            <p:ph type="body" sz="quarter" idx="3"/>
          </p:nvPr>
        </p:nvSpPr>
        <p:spPr>
          <a:xfrm>
            <a:off x="681197" y="4722695"/>
            <a:ext cx="5449570" cy="4474131"/>
          </a:xfrm>
          <a:prstGeom prst="rect">
            <a:avLst/>
          </a:prstGeom>
        </p:spPr>
        <p:txBody>
          <a:bodyPr vert="horz" lIns="91623" tIns="45811" rIns="91623" bIns="45811"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6" name="Footer Placeholder 5"/>
          <p:cNvSpPr>
            <a:spLocks noGrp="1"/>
          </p:cNvSpPr>
          <p:nvPr>
            <p:ph type="ftr" sz="quarter" idx="4"/>
          </p:nvPr>
        </p:nvSpPr>
        <p:spPr>
          <a:xfrm>
            <a:off x="1" y="9443662"/>
            <a:ext cx="2951850" cy="497126"/>
          </a:xfrm>
          <a:prstGeom prst="rect">
            <a:avLst/>
          </a:prstGeom>
        </p:spPr>
        <p:txBody>
          <a:bodyPr vert="horz" lIns="91623" tIns="45811" rIns="91623" bIns="45811" rtlCol="0" anchor="b"/>
          <a:lstStyle>
            <a:lvl1pPr algn="l">
              <a:defRPr sz="1200"/>
            </a:lvl1pPr>
          </a:lstStyle>
          <a:p>
            <a:endParaRPr lang="lv-LV" dirty="0"/>
          </a:p>
        </p:txBody>
      </p:sp>
      <p:sp>
        <p:nvSpPr>
          <p:cNvPr id="7" name="Slide Number Placeholder 6"/>
          <p:cNvSpPr>
            <a:spLocks noGrp="1"/>
          </p:cNvSpPr>
          <p:nvPr>
            <p:ph type="sldNum" sz="quarter" idx="5"/>
          </p:nvPr>
        </p:nvSpPr>
        <p:spPr>
          <a:xfrm>
            <a:off x="3858537" y="9443662"/>
            <a:ext cx="2951850" cy="497126"/>
          </a:xfrm>
          <a:prstGeom prst="rect">
            <a:avLst/>
          </a:prstGeom>
        </p:spPr>
        <p:txBody>
          <a:bodyPr vert="horz" lIns="91623" tIns="45811" rIns="91623" bIns="45811" rtlCol="0" anchor="b"/>
          <a:lstStyle>
            <a:lvl1pPr algn="r">
              <a:defRPr sz="1200"/>
            </a:lvl1pPr>
          </a:lstStyle>
          <a:p>
            <a:fld id="{56151646-2DFC-4BCA-ABE7-8C058D6330D0}" type="slidenum">
              <a:rPr lang="lv-LV" smtClean="0"/>
              <a:t>‹#›</a:t>
            </a:fld>
            <a:endParaRPr lang="lv-LV" dirty="0"/>
          </a:p>
        </p:txBody>
      </p:sp>
    </p:spTree>
    <p:extLst>
      <p:ext uri="{BB962C8B-B14F-4D97-AF65-F5344CB8AC3E}">
        <p14:creationId xmlns:p14="http://schemas.microsoft.com/office/powerpoint/2010/main" val="15798224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2961FA10-5BD2-479C-B24B-03CF6BCF966C}" type="slidenum">
              <a:rPr lang="lv-LV" smtClean="0">
                <a:solidFill>
                  <a:prstClr val="black"/>
                </a:solidFill>
              </a:rPr>
              <a:pPr/>
              <a:t>20</a:t>
            </a:fld>
            <a:endParaRPr lang="lv-LV">
              <a:solidFill>
                <a:prstClr val="black"/>
              </a:solidFill>
            </a:endParaRPr>
          </a:p>
        </p:txBody>
      </p:sp>
    </p:spTree>
    <p:extLst>
      <p:ext uri="{BB962C8B-B14F-4D97-AF65-F5344CB8AC3E}">
        <p14:creationId xmlns:p14="http://schemas.microsoft.com/office/powerpoint/2010/main" val="117972783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9" name="Picture 2" descr="C:\Users\Nauris\Desktop\divkrāsu versija-2.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539552" y="404664"/>
            <a:ext cx="4040777" cy="1440000"/>
          </a:xfrm>
          <a:prstGeom prst="rect">
            <a:avLst/>
          </a:prstGeom>
          <a:noFill/>
          <a:extLst>
            <a:ext uri="{909E8E84-426E-40DD-AFC4-6F175D3DCCD1}">
              <a14:hiddenFill xmlns:a14="http://schemas.microsoft.com/office/drawing/2010/main">
                <a:solidFill>
                  <a:srgbClr val="FFFFFF"/>
                </a:solidFill>
              </a14:hiddenFill>
            </a:ext>
          </a:extLst>
        </p:spPr>
      </p:pic>
      <p:sp>
        <p:nvSpPr>
          <p:cNvPr id="10" name="Title 9"/>
          <p:cNvSpPr>
            <a:spLocks noGrp="1"/>
          </p:cNvSpPr>
          <p:nvPr>
            <p:ph type="title" hasCustomPrompt="1"/>
          </p:nvPr>
        </p:nvSpPr>
        <p:spPr>
          <a:xfrm>
            <a:off x="2411760" y="4086200"/>
            <a:ext cx="5760640" cy="854968"/>
          </a:xfrm>
        </p:spPr>
        <p:txBody>
          <a:bodyPr/>
          <a:lstStyle>
            <a:lvl1pPr>
              <a:defRPr>
                <a:effectLst>
                  <a:innerShdw blurRad="63500" dist="50800" dir="13500000">
                    <a:prstClr val="black">
                      <a:alpha val="50000"/>
                    </a:prstClr>
                  </a:innerShdw>
                </a:effectLst>
              </a:defRPr>
            </a:lvl1pPr>
          </a:lstStyle>
          <a:p>
            <a:r>
              <a:rPr lang="en-US" dirty="0" smtClean="0"/>
              <a:t>PRESENTATION TITLE,</a:t>
            </a:r>
            <a:br>
              <a:rPr lang="en-US" dirty="0" smtClean="0"/>
            </a:br>
            <a:r>
              <a:rPr lang="en-US" dirty="0" smtClean="0"/>
              <a:t>IF NECESSARY SECOND ROW.</a:t>
            </a:r>
          </a:p>
        </p:txBody>
      </p:sp>
      <p:sp>
        <p:nvSpPr>
          <p:cNvPr id="15" name="Content Placeholder 14"/>
          <p:cNvSpPr>
            <a:spLocks noGrp="1"/>
          </p:cNvSpPr>
          <p:nvPr>
            <p:ph sz="quarter" idx="10" hasCustomPrompt="1"/>
          </p:nvPr>
        </p:nvSpPr>
        <p:spPr>
          <a:xfrm>
            <a:off x="2411759" y="5013176"/>
            <a:ext cx="5760641" cy="360363"/>
          </a:xfrm>
        </p:spPr>
        <p:txBody>
          <a:bodyPr>
            <a:noAutofit/>
          </a:bodyPr>
          <a:lstStyle>
            <a:lvl1pPr marL="0" indent="0" algn="ctr">
              <a:buNone/>
              <a:defRPr sz="1600">
                <a:effectLst>
                  <a:innerShdw blurRad="63500" dist="50800" dir="13500000">
                    <a:prstClr val="black">
                      <a:alpha val="50000"/>
                    </a:prstClr>
                  </a:innerShdw>
                </a:effectLst>
              </a:defRPr>
            </a:lvl1pPr>
          </a:lstStyle>
          <a:p>
            <a:pPr lvl="0"/>
            <a:r>
              <a:rPr lang="en-US" dirty="0" smtClean="0"/>
              <a:t>(AUTHOR, YEAR, OTHER INFORMATION).</a:t>
            </a:r>
          </a:p>
        </p:txBody>
      </p:sp>
    </p:spTree>
    <p:extLst>
      <p:ext uri="{BB962C8B-B14F-4D97-AF65-F5344CB8AC3E}">
        <p14:creationId xmlns:p14="http://schemas.microsoft.com/office/powerpoint/2010/main" val="225164854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7342EA1-D469-4391-963A-C6C9C36BBDAF}" type="datetime1">
              <a:rPr lang="lv-LV" smtClean="0"/>
              <a:t>13.02.2018</a:t>
            </a:fld>
            <a:endParaRPr lang="lv-LV" dirty="0"/>
          </a:p>
        </p:txBody>
      </p:sp>
      <p:sp>
        <p:nvSpPr>
          <p:cNvPr id="5" name="Footer Placeholder 4"/>
          <p:cNvSpPr>
            <a:spLocks noGrp="1"/>
          </p:cNvSpPr>
          <p:nvPr>
            <p:ph type="ftr" sz="quarter" idx="11"/>
          </p:nvPr>
        </p:nvSpPr>
        <p:spPr/>
        <p:txBody>
          <a:bodyPr/>
          <a:lstStyle/>
          <a:p>
            <a:endParaRPr lang="lv-LV" dirty="0"/>
          </a:p>
        </p:txBody>
      </p:sp>
      <p:sp>
        <p:nvSpPr>
          <p:cNvPr id="6" name="Slide Number Placeholder 5"/>
          <p:cNvSpPr>
            <a:spLocks noGrp="1"/>
          </p:cNvSpPr>
          <p:nvPr>
            <p:ph type="sldNum" sz="quarter" idx="12"/>
          </p:nvPr>
        </p:nvSpPr>
        <p:spPr/>
        <p:txBody>
          <a:bodyPr/>
          <a:lstStyle/>
          <a:p>
            <a:fld id="{952464FB-6FA6-4E80-ACB1-F4B9846AA373}" type="slidenum">
              <a:rPr lang="lv-LV" smtClean="0"/>
              <a:t>‹#›</a:t>
            </a:fld>
            <a:endParaRPr lang="lv-LV" dirty="0"/>
          </a:p>
        </p:txBody>
      </p:sp>
      <p:pic>
        <p:nvPicPr>
          <p:cNvPr id="7" name="Picture 2" descr="C:\Users\Nauris\Desktop\divkrāsu versija-2.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588224" y="72480"/>
            <a:ext cx="2424466" cy="864000"/>
          </a:xfrm>
          <a:prstGeom prst="rect">
            <a:avLst/>
          </a:prstGeom>
          <a:noFill/>
          <a:extLst>
            <a:ext uri="{909E8E84-426E-40DD-AFC4-6F175D3DCCD1}">
              <a14:hiddenFill xmlns:a14="http://schemas.microsoft.com/office/drawing/2010/main">
                <a:solidFill>
                  <a:srgbClr val="FFFFFF"/>
                </a:solidFill>
              </a14:hiddenFill>
            </a:ext>
          </a:extLst>
        </p:spPr>
      </p:pic>
      <p:sp>
        <p:nvSpPr>
          <p:cNvPr id="9" name="Content Placeholder 2"/>
          <p:cNvSpPr>
            <a:spLocks noGrp="1"/>
          </p:cNvSpPr>
          <p:nvPr>
            <p:ph idx="1"/>
          </p:nvPr>
        </p:nvSpPr>
        <p:spPr>
          <a:xfrm>
            <a:off x="457200" y="1268760"/>
            <a:ext cx="8229600" cy="4857403"/>
          </a:xfrm>
        </p:spPr>
        <p:txBody>
          <a:bodyPr/>
          <a:lstStyle>
            <a:lvl1pPr>
              <a:defRPr sz="1800"/>
            </a:lvl1pPr>
            <a:lvl2pPr>
              <a:defRPr sz="1800"/>
            </a:lvl2pPr>
            <a:lvl3pPr>
              <a:defRPr sz="1600"/>
            </a:lvl3pPr>
            <a:lvl4pPr>
              <a:defRPr sz="1600"/>
            </a:lvl4pPr>
            <a:lvl5pPr>
              <a:defRPr sz="1600"/>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dirty="0"/>
          </a:p>
        </p:txBody>
      </p:sp>
      <p:sp>
        <p:nvSpPr>
          <p:cNvPr id="10" name="Title 9"/>
          <p:cNvSpPr>
            <a:spLocks noGrp="1"/>
          </p:cNvSpPr>
          <p:nvPr>
            <p:ph type="title"/>
          </p:nvPr>
        </p:nvSpPr>
        <p:spPr>
          <a:xfrm>
            <a:off x="467544" y="620736"/>
            <a:ext cx="5688632" cy="432000"/>
          </a:xfrm>
        </p:spPr>
        <p:txBody>
          <a:bodyPr>
            <a:normAutofit/>
          </a:bodyPr>
          <a:lstStyle>
            <a:lvl1pPr algn="l">
              <a:defRPr sz="2200" b="1">
                <a:effectLst>
                  <a:innerShdw blurRad="63500" dist="50800" dir="13500000">
                    <a:prstClr val="black">
                      <a:alpha val="50000"/>
                    </a:prstClr>
                  </a:innerShdw>
                </a:effectLst>
              </a:defRPr>
            </a:lvl1pPr>
          </a:lstStyle>
          <a:p>
            <a:r>
              <a:rPr lang="en-US" smtClean="0"/>
              <a:t>Click to edit Master title style</a:t>
            </a:r>
            <a:endParaRPr lang="lv-LV" dirty="0"/>
          </a:p>
        </p:txBody>
      </p:sp>
    </p:spTree>
    <p:extLst>
      <p:ext uri="{BB962C8B-B14F-4D97-AF65-F5344CB8AC3E}">
        <p14:creationId xmlns:p14="http://schemas.microsoft.com/office/powerpoint/2010/main" val="259185019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lv-LV"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6FE25B-79E2-4B63-A60B-9252C96AA23D}" type="datetime1">
              <a:rPr lang="lv-LV" smtClean="0"/>
              <a:t>13.02.2018</a:t>
            </a:fld>
            <a:endParaRPr lang="lv-LV"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2464FB-6FA6-4E80-ACB1-F4B9846AA373}" type="slidenum">
              <a:rPr lang="lv-LV" smtClean="0"/>
              <a:t>‹#›</a:t>
            </a:fld>
            <a:endParaRPr lang="lv-LV" dirty="0"/>
          </a:p>
        </p:txBody>
      </p:sp>
    </p:spTree>
    <p:extLst>
      <p:ext uri="{BB962C8B-B14F-4D97-AF65-F5344CB8AC3E}">
        <p14:creationId xmlns:p14="http://schemas.microsoft.com/office/powerpoint/2010/main" val="2580775643"/>
      </p:ext>
    </p:extLst>
  </p:cSld>
  <p:clrMap bg1="lt1" tx1="dk1" bg2="lt2" tx2="dk2" accent1="accent1" accent2="accent2" accent3="accent3" accent4="accent4" accent5="accent5" accent6="accent6" hlink="hlink" folHlink="folHlink"/>
  <p:sldLayoutIdLst>
    <p:sldLayoutId id="2147483674" r:id="rId1"/>
    <p:sldLayoutId id="2147483673" r:id="rId2"/>
  </p:sldLayoutIdLst>
  <p:timing>
    <p:tnLst>
      <p:par>
        <p:cTn id="1" dur="indefinite" restart="never" nodeType="tmRoot"/>
      </p:par>
    </p:tnLst>
  </p:timing>
  <p:hf hdr="0" ftr="0"/>
  <p:txStyles>
    <p:titleStyle>
      <a:lvl1pPr algn="ctr" defTabSz="914400" rtl="0" eaLnBrk="1" latinLnBrk="0" hangingPunct="1">
        <a:spcBef>
          <a:spcPct val="0"/>
        </a:spcBef>
        <a:buNone/>
        <a:defRPr sz="2600" kern="1200">
          <a:solidFill>
            <a:srgbClr val="D39001"/>
          </a:solidFill>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lumMod val="65000"/>
              <a:lumOff val="3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lumMod val="65000"/>
              <a:lumOff val="3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lumMod val="65000"/>
              <a:lumOff val="3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lumMod val="65000"/>
              <a:lumOff val="3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lumMod val="65000"/>
              <a:lumOff val="3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33.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lv-LV" sz="2800" dirty="0"/>
              <a:t>T</a:t>
            </a:r>
            <a:r>
              <a:rPr lang="en-US" sz="2800" dirty="0"/>
              <a:t>ax Reform</a:t>
            </a:r>
            <a:r>
              <a:rPr lang="lv-LV" sz="2800" dirty="0"/>
              <a:t> </a:t>
            </a:r>
            <a:r>
              <a:rPr lang="lv-LV" sz="2800" dirty="0" err="1"/>
              <a:t>in</a:t>
            </a:r>
            <a:r>
              <a:rPr lang="lv-LV" sz="2800" dirty="0"/>
              <a:t> Latvia</a:t>
            </a:r>
            <a:r>
              <a:rPr lang="en-US" sz="2800" dirty="0"/>
              <a:t> </a:t>
            </a:r>
            <a:endParaRPr lang="lv-LV" dirty="0"/>
          </a:p>
        </p:txBody>
      </p:sp>
      <p:sp>
        <p:nvSpPr>
          <p:cNvPr id="5" name="Content Placeholder 4"/>
          <p:cNvSpPr>
            <a:spLocks noGrp="1"/>
          </p:cNvSpPr>
          <p:nvPr>
            <p:ph sz="quarter" idx="10"/>
          </p:nvPr>
        </p:nvSpPr>
        <p:spPr/>
        <p:txBody>
          <a:bodyPr/>
          <a:lstStyle/>
          <a:p>
            <a:r>
              <a:rPr lang="lv-LV" dirty="0" smtClean="0"/>
              <a:t>2017, August</a:t>
            </a:r>
            <a:endParaRPr lang="lv-LV" dirty="0"/>
          </a:p>
        </p:txBody>
      </p:sp>
    </p:spTree>
    <p:extLst>
      <p:ext uri="{BB962C8B-B14F-4D97-AF65-F5344CB8AC3E}">
        <p14:creationId xmlns:p14="http://schemas.microsoft.com/office/powerpoint/2010/main" val="15718683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42EC06CD-37B1-4412-967F-6EDE16C03223}" type="slidenum">
              <a:rPr lang="lv-LV" smtClean="0"/>
              <a:pPr/>
              <a:t>10</a:t>
            </a:fld>
            <a:endParaRPr lang="lv-LV"/>
          </a:p>
        </p:txBody>
      </p:sp>
      <p:sp>
        <p:nvSpPr>
          <p:cNvPr id="9" name="Title 1"/>
          <p:cNvSpPr>
            <a:spLocks noGrp="1"/>
          </p:cNvSpPr>
          <p:nvPr>
            <p:ph type="title"/>
          </p:nvPr>
        </p:nvSpPr>
        <p:spPr>
          <a:xfrm>
            <a:off x="381891" y="476672"/>
            <a:ext cx="5846293" cy="504056"/>
          </a:xfrm>
          <a:solidFill>
            <a:schemeClr val="bg1"/>
          </a:solidFill>
        </p:spPr>
        <p:txBody>
          <a:bodyPr>
            <a:noAutofit/>
          </a:bodyPr>
          <a:lstStyle/>
          <a:p>
            <a:r>
              <a:rPr lang="en-US" sz="2800" dirty="0" smtClean="0"/>
              <a:t>Labor Tax Wedge in Baltic States</a:t>
            </a:r>
            <a:endParaRPr lang="en-US" sz="2800" dirty="0"/>
          </a:p>
        </p:txBody>
      </p:sp>
      <p:graphicFrame>
        <p:nvGraphicFramePr>
          <p:cNvPr id="19" name="Chart 18"/>
          <p:cNvGraphicFramePr>
            <a:graphicFrameLocks/>
          </p:cNvGraphicFramePr>
          <p:nvPr>
            <p:extLst>
              <p:ext uri="{D42A27DB-BD31-4B8C-83A1-F6EECF244321}">
                <p14:modId xmlns:p14="http://schemas.microsoft.com/office/powerpoint/2010/main" val="2217605063"/>
              </p:ext>
            </p:extLst>
          </p:nvPr>
        </p:nvGraphicFramePr>
        <p:xfrm>
          <a:off x="4427983" y="1136671"/>
          <a:ext cx="4392489" cy="282742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0" name="Chart 19"/>
          <p:cNvGraphicFramePr>
            <a:graphicFrameLocks/>
          </p:cNvGraphicFramePr>
          <p:nvPr>
            <p:extLst>
              <p:ext uri="{D42A27DB-BD31-4B8C-83A1-F6EECF244321}">
                <p14:modId xmlns:p14="http://schemas.microsoft.com/office/powerpoint/2010/main" val="385255326"/>
              </p:ext>
            </p:extLst>
          </p:nvPr>
        </p:nvGraphicFramePr>
        <p:xfrm>
          <a:off x="2123728" y="3988372"/>
          <a:ext cx="4392488" cy="273310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1" name="Chart 20"/>
          <p:cNvGraphicFramePr>
            <a:graphicFrameLocks/>
          </p:cNvGraphicFramePr>
          <p:nvPr>
            <p:extLst>
              <p:ext uri="{D42A27DB-BD31-4B8C-83A1-F6EECF244321}">
                <p14:modId xmlns:p14="http://schemas.microsoft.com/office/powerpoint/2010/main" val="4253087612"/>
              </p:ext>
            </p:extLst>
          </p:nvPr>
        </p:nvGraphicFramePr>
        <p:xfrm>
          <a:off x="381891" y="1167099"/>
          <a:ext cx="4046092" cy="2796992"/>
        </p:xfrm>
        <a:graphic>
          <a:graphicData uri="http://schemas.openxmlformats.org/drawingml/2006/chart">
            <c:chart xmlns:c="http://schemas.openxmlformats.org/drawingml/2006/chart" xmlns:r="http://schemas.openxmlformats.org/officeDocument/2006/relationships" r:id="rId4"/>
          </a:graphicData>
        </a:graphic>
      </p:graphicFrame>
      <p:sp>
        <p:nvSpPr>
          <p:cNvPr id="2" name="Date Placeholder 1"/>
          <p:cNvSpPr>
            <a:spLocks noGrp="1"/>
          </p:cNvSpPr>
          <p:nvPr>
            <p:ph type="dt" sz="half" idx="10"/>
          </p:nvPr>
        </p:nvSpPr>
        <p:spPr/>
        <p:txBody>
          <a:bodyPr/>
          <a:lstStyle/>
          <a:p>
            <a:fld id="{372D2378-A772-4592-B3DB-9708F6BA0843}" type="datetime1">
              <a:rPr lang="lv-LV" smtClean="0"/>
              <a:t>13.02.2018</a:t>
            </a:fld>
            <a:endParaRPr lang="lv-LV" dirty="0"/>
          </a:p>
        </p:txBody>
      </p:sp>
    </p:spTree>
    <p:extLst>
      <p:ext uri="{BB962C8B-B14F-4D97-AF65-F5344CB8AC3E}">
        <p14:creationId xmlns:p14="http://schemas.microsoft.com/office/powerpoint/2010/main" val="13090032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952464FB-6FA6-4E80-ACB1-F4B9846AA373}" type="slidenum">
              <a:rPr lang="lv-LV" smtClean="0"/>
              <a:t>11</a:t>
            </a:fld>
            <a:endParaRPr lang="lv-LV"/>
          </a:p>
        </p:txBody>
      </p:sp>
      <p:sp>
        <p:nvSpPr>
          <p:cNvPr id="5" name="Title 4"/>
          <p:cNvSpPr>
            <a:spLocks noGrp="1"/>
          </p:cNvSpPr>
          <p:nvPr>
            <p:ph type="title"/>
          </p:nvPr>
        </p:nvSpPr>
        <p:spPr>
          <a:xfrm>
            <a:off x="467544" y="476672"/>
            <a:ext cx="6264696" cy="432048"/>
          </a:xfrm>
          <a:solidFill>
            <a:schemeClr val="bg1"/>
          </a:solidFill>
        </p:spPr>
        <p:txBody>
          <a:bodyPr>
            <a:noAutofit/>
          </a:bodyPr>
          <a:lstStyle/>
          <a:p>
            <a:r>
              <a:rPr lang="en-US" sz="2800" dirty="0"/>
              <a:t>Performers of </a:t>
            </a:r>
            <a:r>
              <a:rPr lang="lv-LV" sz="2800" dirty="0" smtClean="0"/>
              <a:t>E</a:t>
            </a:r>
            <a:r>
              <a:rPr lang="en-US" sz="2800" dirty="0" err="1" smtClean="0"/>
              <a:t>conomic</a:t>
            </a:r>
            <a:r>
              <a:rPr lang="en-US" sz="2800" dirty="0" smtClean="0"/>
              <a:t> </a:t>
            </a:r>
            <a:r>
              <a:rPr lang="lv-LV" sz="2800" dirty="0" smtClean="0"/>
              <a:t>A</a:t>
            </a:r>
            <a:r>
              <a:rPr lang="en-US" sz="2800" dirty="0" err="1" smtClean="0"/>
              <a:t>ctivity</a:t>
            </a:r>
            <a:r>
              <a:rPr lang="lv-LV" sz="2800" dirty="0" smtClean="0"/>
              <a:t> (I)</a:t>
            </a:r>
            <a:endParaRPr lang="en-US" sz="2800" dirty="0"/>
          </a:p>
        </p:txBody>
      </p:sp>
      <p:sp>
        <p:nvSpPr>
          <p:cNvPr id="8" name="Rectangle 7"/>
          <p:cNvSpPr/>
          <p:nvPr/>
        </p:nvSpPr>
        <p:spPr>
          <a:xfrm>
            <a:off x="395536" y="980728"/>
            <a:ext cx="8291264" cy="5478423"/>
          </a:xfrm>
          <a:prstGeom prst="rect">
            <a:avLst/>
          </a:prstGeom>
        </p:spPr>
        <p:txBody>
          <a:bodyPr wrap="square">
            <a:spAutoFit/>
          </a:bodyPr>
          <a:lstStyle/>
          <a:p>
            <a:pPr>
              <a:spcAft>
                <a:spcPts val="600"/>
              </a:spcAft>
            </a:pPr>
            <a:r>
              <a:rPr lang="en-US" b="1" dirty="0" smtClean="0">
                <a:solidFill>
                  <a:srgbClr val="FF0000"/>
                </a:solidFill>
              </a:rPr>
              <a:t>The same progressive income tax system as for labor incomes.</a:t>
            </a:r>
          </a:p>
          <a:p>
            <a:pPr>
              <a:spcAft>
                <a:spcPts val="600"/>
              </a:spcAft>
            </a:pPr>
            <a:r>
              <a:rPr lang="en-US" sz="1600" b="1" dirty="0" smtClean="0"/>
              <a:t>Determination </a:t>
            </a:r>
            <a:r>
              <a:rPr lang="en-US" sz="1600" b="1" dirty="0"/>
              <a:t>of the expenses of </a:t>
            </a:r>
            <a:r>
              <a:rPr lang="en-US" sz="1600" b="1" dirty="0" smtClean="0"/>
              <a:t>economic </a:t>
            </a:r>
            <a:r>
              <a:rPr lang="en-US" sz="1600" b="1" dirty="0"/>
              <a:t>activity</a:t>
            </a:r>
            <a:r>
              <a:rPr lang="lv-LV" sz="1600" b="1" dirty="0"/>
              <a:t> </a:t>
            </a:r>
            <a:r>
              <a:rPr lang="lv-LV" sz="1600" dirty="0"/>
              <a:t>(EA</a:t>
            </a:r>
            <a:r>
              <a:rPr lang="lv-LV" sz="1600" dirty="0" smtClean="0"/>
              <a:t>):</a:t>
            </a:r>
          </a:p>
          <a:p>
            <a:pPr marL="285750" indent="-285750" algn="just">
              <a:buFont typeface="Arial" panose="020B0604020202020204" pitchFamily="34" charset="0"/>
              <a:buChar char="•"/>
            </a:pPr>
            <a:r>
              <a:rPr lang="en-US" sz="1600" dirty="0" smtClean="0"/>
              <a:t>A taxpayer is entitled to include in the expenses of EA the expenses related to EA in the amount </a:t>
            </a:r>
            <a:r>
              <a:rPr lang="en-US" sz="1600" b="1" dirty="0" smtClean="0"/>
              <a:t>not exceeding 80% </a:t>
            </a:r>
            <a:r>
              <a:rPr lang="en-US" sz="1600" dirty="0" smtClean="0"/>
              <a:t>of the total annual </a:t>
            </a:r>
            <a:r>
              <a:rPr lang="lv-LV" sz="1600" dirty="0" err="1" smtClean="0"/>
              <a:t>revenue</a:t>
            </a:r>
            <a:r>
              <a:rPr lang="en-US" sz="1600" dirty="0" smtClean="0"/>
              <a:t> of performer of EA.</a:t>
            </a:r>
          </a:p>
          <a:p>
            <a:pPr algn="just"/>
            <a:endParaRPr lang="en-US" sz="1600" dirty="0" smtClean="0"/>
          </a:p>
          <a:p>
            <a:pPr marL="285750" indent="-285750" algn="just">
              <a:buFont typeface="Arial" panose="020B0604020202020204" pitchFamily="34" charset="0"/>
              <a:buChar char="•"/>
            </a:pPr>
            <a:r>
              <a:rPr lang="en-US" sz="1600" dirty="0" smtClean="0"/>
              <a:t>Types of expenses of EA, which may be included in the expenses of EA in full amount:</a:t>
            </a:r>
          </a:p>
          <a:p>
            <a:pPr marL="447675" indent="-447675" algn="just"/>
            <a:r>
              <a:rPr lang="en-US" sz="1600" dirty="0" smtClean="0"/>
              <a:t>	1) salary and SSIMC of employer, including Solidarity tax</a:t>
            </a:r>
            <a:r>
              <a:rPr lang="en-US" dirty="0" smtClean="0"/>
              <a:t> </a:t>
            </a:r>
            <a:r>
              <a:rPr lang="en-US" sz="1200" dirty="0" smtClean="0"/>
              <a:t>(that performer of EA pays for its employees);</a:t>
            </a:r>
          </a:p>
          <a:p>
            <a:pPr marL="447675" indent="-447675" algn="just"/>
            <a:r>
              <a:rPr lang="en-US" dirty="0" smtClean="0"/>
              <a:t>	</a:t>
            </a:r>
            <a:r>
              <a:rPr lang="en-US" sz="1600" dirty="0" smtClean="0"/>
              <a:t>2) real estate tax;</a:t>
            </a:r>
          </a:p>
          <a:p>
            <a:pPr marL="447675" indent="-447675" algn="just"/>
            <a:r>
              <a:rPr lang="en-US" sz="1600" dirty="0" smtClean="0"/>
              <a:t>	3) depreciation of fixed assets;</a:t>
            </a:r>
          </a:p>
          <a:p>
            <a:pPr marL="447675" indent="-447675" algn="just"/>
            <a:r>
              <a:rPr lang="en-US" sz="1600" dirty="0" smtClean="0"/>
              <a:t>	4) compensation for tenants regarding the release of living premises and the cancellation of tenancy agreements</a:t>
            </a:r>
            <a:r>
              <a:rPr lang="en-US" dirty="0" smtClean="0"/>
              <a:t> </a:t>
            </a:r>
            <a:r>
              <a:rPr lang="en-US" sz="1200" dirty="0" smtClean="0"/>
              <a:t>(in relation to the capital repair of living premises or the reconstruction the premises for the performance of EA)</a:t>
            </a:r>
            <a:r>
              <a:rPr lang="en-US" dirty="0" smtClean="0"/>
              <a:t>.</a:t>
            </a:r>
          </a:p>
          <a:p>
            <a:pPr marL="447675" indent="-447675" algn="just"/>
            <a:endParaRPr lang="en-US" sz="1400" dirty="0" smtClean="0"/>
          </a:p>
          <a:p>
            <a:pPr marL="360363" indent="-360363" algn="just"/>
            <a:r>
              <a:rPr lang="en-US" sz="1400" dirty="0" smtClean="0">
                <a:solidFill>
                  <a:srgbClr val="FF0000"/>
                </a:solidFill>
              </a:rPr>
              <a:t>!!!</a:t>
            </a:r>
            <a:r>
              <a:rPr lang="en-US" dirty="0" smtClean="0"/>
              <a:t> </a:t>
            </a:r>
            <a:r>
              <a:rPr lang="lv-LV" dirty="0" smtClean="0"/>
              <a:t>	</a:t>
            </a:r>
            <a:r>
              <a:rPr lang="en-US" sz="1400" dirty="0" smtClean="0"/>
              <a:t>The amount of limitation of the expenses of EA is not applied to the payers for the first taxation year (registration of EA is carried out) and the next taxation year, as well as for the taxation year, in which EA is terminated or the liquidation process is completed.</a:t>
            </a:r>
          </a:p>
          <a:p>
            <a:pPr marL="360363" indent="-360363" algn="just"/>
            <a:endParaRPr lang="en-US" sz="1400" dirty="0" smtClean="0"/>
          </a:p>
          <a:p>
            <a:pPr marL="360363" indent="-360363" algn="just"/>
            <a:r>
              <a:rPr lang="en-US" sz="1400" dirty="0" smtClean="0">
                <a:solidFill>
                  <a:srgbClr val="FF0000"/>
                </a:solidFill>
              </a:rPr>
              <a:t>!!!</a:t>
            </a:r>
            <a:r>
              <a:rPr lang="en-US" sz="1400" dirty="0" smtClean="0"/>
              <a:t> </a:t>
            </a:r>
            <a:r>
              <a:rPr lang="lv-LV" sz="1400" dirty="0" smtClean="0"/>
              <a:t>	</a:t>
            </a:r>
            <a:r>
              <a:rPr lang="en-US" sz="1400" dirty="0" smtClean="0"/>
              <a:t>Losses of EA of the taxation year shall be covered in a chronological order from the taxable income of EA of the following three taxation years.</a:t>
            </a:r>
          </a:p>
          <a:p>
            <a:endParaRPr lang="en-US" dirty="0"/>
          </a:p>
        </p:txBody>
      </p:sp>
      <p:sp>
        <p:nvSpPr>
          <p:cNvPr id="2" name="Date Placeholder 1"/>
          <p:cNvSpPr>
            <a:spLocks noGrp="1"/>
          </p:cNvSpPr>
          <p:nvPr>
            <p:ph type="dt" sz="half" idx="10"/>
          </p:nvPr>
        </p:nvSpPr>
        <p:spPr/>
        <p:txBody>
          <a:bodyPr/>
          <a:lstStyle/>
          <a:p>
            <a:fld id="{5C206EA7-A9AD-49FC-8F9B-7CFB4330C6E6}" type="datetime1">
              <a:rPr lang="lv-LV" smtClean="0"/>
              <a:t>13.02.2018</a:t>
            </a:fld>
            <a:endParaRPr lang="lv-LV" dirty="0"/>
          </a:p>
        </p:txBody>
      </p:sp>
    </p:spTree>
    <p:extLst>
      <p:ext uri="{BB962C8B-B14F-4D97-AF65-F5344CB8AC3E}">
        <p14:creationId xmlns:p14="http://schemas.microsoft.com/office/powerpoint/2010/main" val="33337215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952464FB-6FA6-4E80-ACB1-F4B9846AA373}" type="slidenum">
              <a:rPr lang="lv-LV" smtClean="0"/>
              <a:t>12</a:t>
            </a:fld>
            <a:endParaRPr lang="lv-LV"/>
          </a:p>
        </p:txBody>
      </p:sp>
      <p:sp>
        <p:nvSpPr>
          <p:cNvPr id="4" name="Content Placeholder 3"/>
          <p:cNvSpPr>
            <a:spLocks noGrp="1"/>
          </p:cNvSpPr>
          <p:nvPr>
            <p:ph idx="1"/>
          </p:nvPr>
        </p:nvSpPr>
        <p:spPr>
          <a:xfrm>
            <a:off x="477888" y="1196752"/>
            <a:ext cx="8208912" cy="5159598"/>
          </a:xfrm>
        </p:spPr>
        <p:txBody>
          <a:bodyPr>
            <a:normAutofit fontScale="62500" lnSpcReduction="20000"/>
          </a:bodyPr>
          <a:lstStyle/>
          <a:p>
            <a:pPr marL="0" indent="0" algn="ctr">
              <a:lnSpc>
                <a:spcPct val="120000"/>
              </a:lnSpc>
              <a:spcBef>
                <a:spcPts val="0"/>
              </a:spcBef>
              <a:buNone/>
            </a:pPr>
            <a:r>
              <a:rPr lang="en-US" sz="2600" b="1" dirty="0">
                <a:solidFill>
                  <a:schemeClr val="tx1"/>
                </a:solidFill>
              </a:rPr>
              <a:t>Determination of</a:t>
            </a:r>
            <a:r>
              <a:rPr lang="lv-LV" sz="2600" b="1" dirty="0">
                <a:solidFill>
                  <a:schemeClr val="tx1"/>
                </a:solidFill>
              </a:rPr>
              <a:t> </a:t>
            </a:r>
            <a:r>
              <a:rPr lang="en-US" sz="2600" b="1" dirty="0">
                <a:solidFill>
                  <a:schemeClr val="tx1"/>
                </a:solidFill>
              </a:rPr>
              <a:t>depreciation of </a:t>
            </a:r>
            <a:r>
              <a:rPr lang="lv-LV" sz="2600" b="1" dirty="0" err="1">
                <a:solidFill>
                  <a:schemeClr val="tx1"/>
                </a:solidFill>
              </a:rPr>
              <a:t>fixed</a:t>
            </a:r>
            <a:r>
              <a:rPr lang="en-US" sz="2600" b="1" dirty="0">
                <a:solidFill>
                  <a:schemeClr val="tx1"/>
                </a:solidFill>
              </a:rPr>
              <a:t> </a:t>
            </a:r>
            <a:r>
              <a:rPr lang="en-US" sz="2600" b="1" dirty="0" smtClean="0">
                <a:solidFill>
                  <a:schemeClr val="tx1"/>
                </a:solidFill>
              </a:rPr>
              <a:t>assets</a:t>
            </a:r>
            <a:endParaRPr lang="lv-LV" sz="2600" b="1" dirty="0" smtClean="0">
              <a:solidFill>
                <a:schemeClr val="tx1"/>
              </a:solidFill>
            </a:endParaRPr>
          </a:p>
          <a:p>
            <a:pPr marL="0" indent="0" algn="ctr">
              <a:lnSpc>
                <a:spcPct val="120000"/>
              </a:lnSpc>
              <a:spcBef>
                <a:spcPts val="0"/>
              </a:spcBef>
              <a:buNone/>
            </a:pPr>
            <a:endParaRPr lang="lv-LV" sz="2300" b="1" i="1" dirty="0" smtClean="0">
              <a:solidFill>
                <a:schemeClr val="tx1"/>
              </a:solidFill>
            </a:endParaRPr>
          </a:p>
          <a:p>
            <a:pPr marL="0" indent="0" algn="just">
              <a:lnSpc>
                <a:spcPct val="120000"/>
              </a:lnSpc>
              <a:spcBef>
                <a:spcPts val="0"/>
              </a:spcBef>
              <a:buNone/>
            </a:pPr>
            <a:r>
              <a:rPr lang="en-US" sz="2200" i="1" dirty="0" smtClean="0">
                <a:solidFill>
                  <a:schemeClr val="tx1"/>
                </a:solidFill>
              </a:rPr>
              <a:t>Rules from section 13 of </a:t>
            </a:r>
            <a:r>
              <a:rPr lang="lv-LV" sz="2200" i="1" dirty="0" smtClean="0">
                <a:solidFill>
                  <a:schemeClr val="tx1"/>
                </a:solidFill>
              </a:rPr>
              <a:t>the </a:t>
            </a:r>
            <a:r>
              <a:rPr lang="en-US" sz="2200" i="1" dirty="0" smtClean="0">
                <a:solidFill>
                  <a:schemeClr val="tx1"/>
                </a:solidFill>
              </a:rPr>
              <a:t>law </a:t>
            </a:r>
            <a:r>
              <a:rPr lang="lv-LV" sz="2200" i="1" dirty="0" smtClean="0">
                <a:solidFill>
                  <a:schemeClr val="tx1"/>
                </a:solidFill>
              </a:rPr>
              <a:t>«</a:t>
            </a:r>
            <a:r>
              <a:rPr lang="en-US" sz="2200" i="1" dirty="0" smtClean="0">
                <a:solidFill>
                  <a:schemeClr val="tx1"/>
                </a:solidFill>
              </a:rPr>
              <a:t>On Enterprise Income Tax</a:t>
            </a:r>
            <a:r>
              <a:rPr lang="lv-LV" sz="2200" i="1" dirty="0" smtClean="0">
                <a:solidFill>
                  <a:schemeClr val="tx1"/>
                </a:solidFill>
              </a:rPr>
              <a:t>»</a:t>
            </a:r>
            <a:r>
              <a:rPr lang="en-US" sz="2200" i="1" dirty="0" smtClean="0">
                <a:solidFill>
                  <a:schemeClr val="tx1"/>
                </a:solidFill>
              </a:rPr>
              <a:t> shall be integrated in </a:t>
            </a:r>
            <a:r>
              <a:rPr lang="lv-LV" sz="2200" i="1" dirty="0" smtClean="0">
                <a:solidFill>
                  <a:schemeClr val="tx1"/>
                </a:solidFill>
              </a:rPr>
              <a:t>the </a:t>
            </a:r>
            <a:r>
              <a:rPr lang="en-US" sz="2200" i="1" dirty="0" smtClean="0">
                <a:solidFill>
                  <a:schemeClr val="tx1"/>
                </a:solidFill>
              </a:rPr>
              <a:t>law </a:t>
            </a:r>
            <a:r>
              <a:rPr lang="lv-LV" sz="2200" i="1" dirty="0" smtClean="0">
                <a:solidFill>
                  <a:schemeClr val="tx1"/>
                </a:solidFill>
              </a:rPr>
              <a:t>«</a:t>
            </a:r>
            <a:r>
              <a:rPr lang="en-US" sz="2200" i="1" dirty="0" smtClean="0">
                <a:solidFill>
                  <a:schemeClr val="tx1"/>
                </a:solidFill>
              </a:rPr>
              <a:t>On Personal Income Tax</a:t>
            </a:r>
            <a:r>
              <a:rPr lang="lv-LV" sz="2200" i="1" dirty="0" smtClean="0">
                <a:solidFill>
                  <a:schemeClr val="tx1"/>
                </a:solidFill>
              </a:rPr>
              <a:t>»</a:t>
            </a:r>
            <a:r>
              <a:rPr lang="en-US" sz="2200" i="1" dirty="0" smtClean="0">
                <a:solidFill>
                  <a:schemeClr val="tx1"/>
                </a:solidFill>
              </a:rPr>
              <a:t> and in Regulations No.899 issued by the Cabinet</a:t>
            </a:r>
            <a:r>
              <a:rPr lang="lv-LV" sz="2000" i="1" dirty="0" smtClean="0">
                <a:solidFill>
                  <a:schemeClr val="tx1"/>
                </a:solidFill>
              </a:rPr>
              <a:t>.</a:t>
            </a:r>
          </a:p>
          <a:p>
            <a:pPr algn="just">
              <a:lnSpc>
                <a:spcPct val="120000"/>
              </a:lnSpc>
              <a:spcBef>
                <a:spcPts val="0"/>
              </a:spcBef>
            </a:pPr>
            <a:endParaRPr lang="lv-LV" dirty="0">
              <a:solidFill>
                <a:schemeClr val="tx1"/>
              </a:solidFill>
            </a:endParaRPr>
          </a:p>
          <a:p>
            <a:pPr marL="0" indent="0" algn="just">
              <a:lnSpc>
                <a:spcPct val="120000"/>
              </a:lnSpc>
              <a:spcBef>
                <a:spcPts val="0"/>
              </a:spcBef>
              <a:buNone/>
            </a:pPr>
            <a:r>
              <a:rPr lang="en-US" sz="2300" b="1" u="sng" dirty="0" smtClean="0">
                <a:solidFill>
                  <a:schemeClr val="tx1"/>
                </a:solidFill>
              </a:rPr>
              <a:t>Acquired fixed assets after December 31, 2017</a:t>
            </a:r>
            <a:r>
              <a:rPr lang="lv-LV" sz="2300" b="1" u="sng" dirty="0" smtClean="0">
                <a:solidFill>
                  <a:schemeClr val="tx1"/>
                </a:solidFill>
              </a:rPr>
              <a:t>:</a:t>
            </a:r>
          </a:p>
          <a:p>
            <a:pPr marL="447675" indent="-174625" algn="just">
              <a:lnSpc>
                <a:spcPct val="120000"/>
              </a:lnSpc>
              <a:spcBef>
                <a:spcPts val="300"/>
              </a:spcBef>
            </a:pPr>
            <a:r>
              <a:rPr lang="en-US" sz="2300" dirty="0" smtClean="0">
                <a:solidFill>
                  <a:schemeClr val="tx1"/>
                </a:solidFill>
              </a:rPr>
              <a:t>depreciation of fixed assets is written of, if its purchase price exceeds </a:t>
            </a:r>
            <a:r>
              <a:rPr lang="en-US" sz="2300" b="1" dirty="0" smtClean="0">
                <a:solidFill>
                  <a:schemeClr val="tx1"/>
                </a:solidFill>
              </a:rPr>
              <a:t>1000 euro</a:t>
            </a:r>
            <a:r>
              <a:rPr lang="en-US" sz="2300" dirty="0" smtClean="0">
                <a:solidFill>
                  <a:schemeClr val="tx1"/>
                </a:solidFill>
              </a:rPr>
              <a:t>, </a:t>
            </a:r>
          </a:p>
          <a:p>
            <a:pPr marL="447675" indent="-174625" algn="just">
              <a:lnSpc>
                <a:spcPct val="120000"/>
              </a:lnSpc>
              <a:spcBef>
                <a:spcPts val="300"/>
              </a:spcBef>
            </a:pPr>
            <a:r>
              <a:rPr lang="lv-LV" sz="2300" dirty="0" smtClean="0">
                <a:solidFill>
                  <a:schemeClr val="tx1"/>
                </a:solidFill>
              </a:rPr>
              <a:t>A </a:t>
            </a:r>
            <a:r>
              <a:rPr lang="en-US" sz="2300" dirty="0" smtClean="0">
                <a:solidFill>
                  <a:schemeClr val="tx1"/>
                </a:solidFill>
              </a:rPr>
              <a:t>taxpayer shall be entitled to choose one of two mentioned method</a:t>
            </a:r>
            <a:r>
              <a:rPr lang="lv-LV" sz="2300" dirty="0" smtClean="0">
                <a:solidFill>
                  <a:schemeClr val="tx1"/>
                </a:solidFill>
              </a:rPr>
              <a:t>s:</a:t>
            </a:r>
          </a:p>
          <a:p>
            <a:pPr marL="447675" indent="-174625" algn="just">
              <a:lnSpc>
                <a:spcPct val="120000"/>
              </a:lnSpc>
              <a:spcBef>
                <a:spcPts val="300"/>
              </a:spcBef>
              <a:buNone/>
            </a:pPr>
            <a:r>
              <a:rPr lang="lv-LV" sz="2300" dirty="0" smtClean="0">
                <a:solidFill>
                  <a:schemeClr val="tx1"/>
                </a:solidFill>
              </a:rPr>
              <a:t>	– </a:t>
            </a:r>
            <a:r>
              <a:rPr lang="en-US" sz="2300" b="1" dirty="0" smtClean="0">
                <a:solidFill>
                  <a:schemeClr val="tx1"/>
                </a:solidFill>
              </a:rPr>
              <a:t>reducing balance depreciation</a:t>
            </a:r>
            <a:r>
              <a:rPr lang="lv-LV" sz="2300" dirty="0" smtClean="0">
                <a:solidFill>
                  <a:schemeClr val="tx1"/>
                </a:solidFill>
              </a:rPr>
              <a:t> (</a:t>
            </a:r>
            <a:r>
              <a:rPr lang="en-US" sz="2300" dirty="0" smtClean="0">
                <a:solidFill>
                  <a:schemeClr val="tx1"/>
                </a:solidFill>
              </a:rPr>
              <a:t>depreciation of the taxation year in per cent</a:t>
            </a:r>
            <a:r>
              <a:rPr lang="lv-LV" sz="2300" dirty="0" smtClean="0">
                <a:solidFill>
                  <a:schemeClr val="tx1"/>
                </a:solidFill>
              </a:rPr>
              <a:t>), </a:t>
            </a:r>
            <a:r>
              <a:rPr lang="en-US" sz="2300" dirty="0" smtClean="0">
                <a:solidFill>
                  <a:schemeClr val="tx1"/>
                </a:solidFill>
              </a:rPr>
              <a:t>or</a:t>
            </a:r>
            <a:r>
              <a:rPr lang="lv-LV" sz="2300" dirty="0" smtClean="0">
                <a:solidFill>
                  <a:schemeClr val="tx1"/>
                </a:solidFill>
              </a:rPr>
              <a:t> </a:t>
            </a:r>
          </a:p>
          <a:p>
            <a:pPr marL="447675" indent="-174625" algn="just">
              <a:lnSpc>
                <a:spcPct val="120000"/>
              </a:lnSpc>
              <a:spcBef>
                <a:spcPts val="300"/>
              </a:spcBef>
              <a:buNone/>
            </a:pPr>
            <a:r>
              <a:rPr lang="lv-LV" sz="2300" dirty="0">
                <a:solidFill>
                  <a:schemeClr val="tx1"/>
                </a:solidFill>
              </a:rPr>
              <a:t>	– </a:t>
            </a:r>
            <a:r>
              <a:rPr lang="en-US" sz="2300" b="1" dirty="0" smtClean="0">
                <a:solidFill>
                  <a:schemeClr val="tx1"/>
                </a:solidFill>
              </a:rPr>
              <a:t>linear depreciation</a:t>
            </a:r>
            <a:r>
              <a:rPr lang="en-US" sz="2300" dirty="0" smtClean="0">
                <a:solidFill>
                  <a:schemeClr val="tx1"/>
                </a:solidFill>
              </a:rPr>
              <a:t> </a:t>
            </a:r>
            <a:r>
              <a:rPr lang="lv-LV" sz="2300" dirty="0" smtClean="0">
                <a:solidFill>
                  <a:schemeClr val="tx1"/>
                </a:solidFill>
              </a:rPr>
              <a:t>(</a:t>
            </a:r>
            <a:r>
              <a:rPr lang="en-US" sz="2300" dirty="0" smtClean="0">
                <a:solidFill>
                  <a:schemeClr val="tx1"/>
                </a:solidFill>
              </a:rPr>
              <a:t>productive time in years</a:t>
            </a:r>
            <a:r>
              <a:rPr lang="lv-LV" sz="2300" dirty="0" smtClean="0">
                <a:solidFill>
                  <a:schemeClr val="tx1"/>
                </a:solidFill>
              </a:rPr>
              <a:t>) </a:t>
            </a:r>
            <a:r>
              <a:rPr lang="en-US" sz="2300" dirty="0" smtClean="0">
                <a:solidFill>
                  <a:schemeClr val="tx1"/>
                </a:solidFill>
              </a:rPr>
              <a:t>method</a:t>
            </a:r>
            <a:r>
              <a:rPr lang="lv-LV" sz="2300" dirty="0" smtClean="0">
                <a:solidFill>
                  <a:schemeClr val="tx1"/>
                </a:solidFill>
              </a:rPr>
              <a:t>, </a:t>
            </a:r>
          </a:p>
          <a:p>
            <a:pPr marL="447675" indent="-174625" algn="just">
              <a:lnSpc>
                <a:spcPct val="120000"/>
              </a:lnSpc>
              <a:spcBef>
                <a:spcPts val="300"/>
              </a:spcBef>
            </a:pPr>
            <a:r>
              <a:rPr lang="en-US" sz="2300" dirty="0" smtClean="0">
                <a:solidFill>
                  <a:schemeClr val="tx1"/>
                </a:solidFill>
              </a:rPr>
              <a:t>A taxpayer shall be entitled to change the procedure for depreciation chosen no</a:t>
            </a:r>
            <a:r>
              <a:rPr lang="lv-LV" sz="2300" dirty="0" smtClean="0">
                <a:solidFill>
                  <a:schemeClr val="tx1"/>
                </a:solidFill>
              </a:rPr>
              <a:t>t</a:t>
            </a:r>
            <a:r>
              <a:rPr lang="en-US" sz="2300" dirty="0" smtClean="0">
                <a:solidFill>
                  <a:schemeClr val="tx1"/>
                </a:solidFill>
              </a:rPr>
              <a:t> more often than </a:t>
            </a:r>
            <a:r>
              <a:rPr lang="en-US" sz="2300" b="1" dirty="0" smtClean="0">
                <a:solidFill>
                  <a:schemeClr val="tx1"/>
                </a:solidFill>
              </a:rPr>
              <a:t>once in </a:t>
            </a:r>
            <a:r>
              <a:rPr lang="lv-LV" sz="2300" b="1" dirty="0" smtClean="0">
                <a:solidFill>
                  <a:schemeClr val="tx1"/>
                </a:solidFill>
              </a:rPr>
              <a:t>10</a:t>
            </a:r>
            <a:r>
              <a:rPr lang="en-US" sz="2300" b="1" dirty="0" smtClean="0">
                <a:solidFill>
                  <a:schemeClr val="tx1"/>
                </a:solidFill>
              </a:rPr>
              <a:t> years</a:t>
            </a:r>
            <a:r>
              <a:rPr lang="lv-LV" sz="2300" dirty="0" smtClean="0">
                <a:solidFill>
                  <a:schemeClr val="tx1"/>
                </a:solidFill>
              </a:rPr>
              <a:t>.</a:t>
            </a:r>
            <a:endParaRPr lang="lv-LV" sz="2300" dirty="0">
              <a:solidFill>
                <a:schemeClr val="tx1"/>
              </a:solidFill>
            </a:endParaRPr>
          </a:p>
          <a:p>
            <a:pPr marL="0" indent="0" algn="just">
              <a:lnSpc>
                <a:spcPct val="120000"/>
              </a:lnSpc>
              <a:spcBef>
                <a:spcPts val="0"/>
              </a:spcBef>
              <a:buNone/>
            </a:pPr>
            <a:endParaRPr lang="lv-LV" sz="2300" dirty="0" smtClean="0">
              <a:solidFill>
                <a:schemeClr val="tx1"/>
              </a:solidFill>
            </a:endParaRPr>
          </a:p>
          <a:p>
            <a:pPr marL="0" indent="0" algn="just">
              <a:lnSpc>
                <a:spcPct val="120000"/>
              </a:lnSpc>
              <a:spcBef>
                <a:spcPts val="300"/>
              </a:spcBef>
              <a:buNone/>
            </a:pPr>
            <a:r>
              <a:rPr lang="lv-LV" sz="2300" b="1" u="sng" dirty="0" err="1" smtClean="0">
                <a:solidFill>
                  <a:schemeClr val="tx1"/>
                </a:solidFill>
              </a:rPr>
              <a:t>Acquired</a:t>
            </a:r>
            <a:r>
              <a:rPr lang="lv-LV" sz="2300" b="1" u="sng" dirty="0" smtClean="0">
                <a:solidFill>
                  <a:schemeClr val="tx1"/>
                </a:solidFill>
              </a:rPr>
              <a:t> </a:t>
            </a:r>
            <a:r>
              <a:rPr lang="lv-LV" sz="2300" b="1" u="sng" dirty="0" err="1" smtClean="0">
                <a:solidFill>
                  <a:schemeClr val="tx1"/>
                </a:solidFill>
              </a:rPr>
              <a:t>fixed</a:t>
            </a:r>
            <a:r>
              <a:rPr lang="lv-LV" sz="2300" b="1" u="sng" dirty="0" smtClean="0">
                <a:solidFill>
                  <a:schemeClr val="tx1"/>
                </a:solidFill>
              </a:rPr>
              <a:t> </a:t>
            </a:r>
            <a:r>
              <a:rPr lang="lv-LV" sz="2300" b="1" u="sng" dirty="0" err="1" smtClean="0">
                <a:solidFill>
                  <a:schemeClr val="tx1"/>
                </a:solidFill>
              </a:rPr>
              <a:t>assets</a:t>
            </a:r>
            <a:r>
              <a:rPr lang="lv-LV" sz="2300" b="1" u="sng" dirty="0" smtClean="0">
                <a:solidFill>
                  <a:schemeClr val="tx1"/>
                </a:solidFill>
              </a:rPr>
              <a:t> </a:t>
            </a:r>
            <a:r>
              <a:rPr lang="lv-LV" sz="2300" b="1" u="sng" dirty="0" err="1" smtClean="0">
                <a:solidFill>
                  <a:schemeClr val="tx1"/>
                </a:solidFill>
              </a:rPr>
              <a:t>untill</a:t>
            </a:r>
            <a:r>
              <a:rPr lang="lv-LV" sz="2300" b="1" u="sng" dirty="0" smtClean="0">
                <a:solidFill>
                  <a:schemeClr val="tx1"/>
                </a:solidFill>
              </a:rPr>
              <a:t> </a:t>
            </a:r>
            <a:r>
              <a:rPr lang="en-US" sz="2300" b="1" u="sng" dirty="0">
                <a:solidFill>
                  <a:schemeClr val="tx1"/>
                </a:solidFill>
              </a:rPr>
              <a:t>December 31, </a:t>
            </a:r>
            <a:r>
              <a:rPr lang="en-US" sz="2300" b="1" u="sng" dirty="0" smtClean="0">
                <a:solidFill>
                  <a:schemeClr val="tx1"/>
                </a:solidFill>
              </a:rPr>
              <a:t>2017</a:t>
            </a:r>
            <a:r>
              <a:rPr lang="lv-LV" sz="2300" b="1" u="sng" dirty="0" smtClean="0">
                <a:solidFill>
                  <a:schemeClr val="tx1"/>
                </a:solidFill>
              </a:rPr>
              <a:t>:</a:t>
            </a:r>
          </a:p>
          <a:p>
            <a:pPr marL="447675" indent="-174625" algn="just">
              <a:lnSpc>
                <a:spcPct val="120000"/>
              </a:lnSpc>
              <a:spcBef>
                <a:spcPts val="300"/>
              </a:spcBef>
            </a:pPr>
            <a:r>
              <a:rPr lang="lv-LV" sz="2300" dirty="0" smtClean="0">
                <a:solidFill>
                  <a:schemeClr val="tx1"/>
                </a:solidFill>
              </a:rPr>
              <a:t>A </a:t>
            </a:r>
            <a:r>
              <a:rPr lang="en-US" sz="2300" dirty="0" smtClean="0">
                <a:solidFill>
                  <a:schemeClr val="tx1"/>
                </a:solidFill>
              </a:rPr>
              <a:t>taxpayer shall be entitled to choose one of two mentioned methods</a:t>
            </a:r>
            <a:r>
              <a:rPr lang="lv-LV" sz="2300" dirty="0" smtClean="0">
                <a:solidFill>
                  <a:schemeClr val="tx1"/>
                </a:solidFill>
              </a:rPr>
              <a:t>:</a:t>
            </a:r>
          </a:p>
          <a:p>
            <a:pPr marL="623888" indent="-176213" algn="just" defTabSz="447675">
              <a:lnSpc>
                <a:spcPct val="120000"/>
              </a:lnSpc>
              <a:spcBef>
                <a:spcPts val="300"/>
              </a:spcBef>
              <a:buNone/>
            </a:pPr>
            <a:r>
              <a:rPr lang="lv-LV" sz="2300" dirty="0" smtClean="0">
                <a:solidFill>
                  <a:schemeClr val="tx1"/>
                </a:solidFill>
              </a:rPr>
              <a:t>– </a:t>
            </a:r>
            <a:r>
              <a:rPr lang="en-US" sz="2100" dirty="0" smtClean="0">
                <a:solidFill>
                  <a:schemeClr val="tx1"/>
                </a:solidFill>
              </a:rPr>
              <a:t>continues to apply the </a:t>
            </a:r>
            <a:r>
              <a:rPr lang="en-US" sz="2100" dirty="0">
                <a:solidFill>
                  <a:schemeClr val="tx1"/>
                </a:solidFill>
              </a:rPr>
              <a:t>procedure for depreciation</a:t>
            </a:r>
            <a:r>
              <a:rPr lang="en-US" sz="2100" dirty="0" smtClean="0">
                <a:solidFill>
                  <a:schemeClr val="tx1"/>
                </a:solidFill>
              </a:rPr>
              <a:t> applied until</a:t>
            </a:r>
            <a:r>
              <a:rPr lang="lv-LV" sz="2100" dirty="0" smtClean="0">
                <a:solidFill>
                  <a:schemeClr val="tx1"/>
                </a:solidFill>
              </a:rPr>
              <a:t> </a:t>
            </a:r>
            <a:r>
              <a:rPr lang="en-US" sz="2100" dirty="0" smtClean="0">
                <a:solidFill>
                  <a:schemeClr val="tx1"/>
                </a:solidFill>
              </a:rPr>
              <a:t>December 31, 2017 </a:t>
            </a:r>
            <a:r>
              <a:rPr lang="lv-LV" sz="1900" dirty="0" smtClean="0">
                <a:solidFill>
                  <a:schemeClr val="tx1"/>
                </a:solidFill>
              </a:rPr>
              <a:t>(S</a:t>
            </a:r>
            <a:r>
              <a:rPr lang="en-US" sz="1900" dirty="0" err="1" smtClean="0">
                <a:solidFill>
                  <a:schemeClr val="tx1"/>
                </a:solidFill>
              </a:rPr>
              <a:t>ection</a:t>
            </a:r>
            <a:r>
              <a:rPr lang="en-US" sz="1900" dirty="0" smtClean="0">
                <a:solidFill>
                  <a:schemeClr val="tx1"/>
                </a:solidFill>
              </a:rPr>
              <a:t> 13</a:t>
            </a:r>
            <a:r>
              <a:rPr lang="lv-LV" sz="1900" dirty="0" smtClean="0">
                <a:solidFill>
                  <a:schemeClr val="tx1"/>
                </a:solidFill>
              </a:rPr>
              <a:t> </a:t>
            </a:r>
            <a:r>
              <a:rPr lang="en-US" sz="1900" dirty="0" smtClean="0">
                <a:solidFill>
                  <a:schemeClr val="tx1"/>
                </a:solidFill>
              </a:rPr>
              <a:t>of </a:t>
            </a:r>
            <a:r>
              <a:rPr lang="lv-LV" sz="1900" dirty="0" smtClean="0">
                <a:solidFill>
                  <a:schemeClr val="tx1"/>
                </a:solidFill>
              </a:rPr>
              <a:t>the </a:t>
            </a:r>
            <a:r>
              <a:rPr lang="en-US" sz="1900" dirty="0" smtClean="0">
                <a:solidFill>
                  <a:schemeClr val="tx1"/>
                </a:solidFill>
              </a:rPr>
              <a:t>law </a:t>
            </a:r>
            <a:r>
              <a:rPr lang="lv-LV" sz="1900" dirty="0" smtClean="0">
                <a:solidFill>
                  <a:schemeClr val="tx1"/>
                </a:solidFill>
              </a:rPr>
              <a:t>«</a:t>
            </a:r>
            <a:r>
              <a:rPr lang="en-US" sz="1900" dirty="0" smtClean="0">
                <a:solidFill>
                  <a:schemeClr val="tx1"/>
                </a:solidFill>
              </a:rPr>
              <a:t>On Enterprise Income</a:t>
            </a:r>
            <a:r>
              <a:rPr lang="lv-LV" sz="1900" dirty="0" smtClean="0">
                <a:solidFill>
                  <a:schemeClr val="tx1"/>
                </a:solidFill>
              </a:rPr>
              <a:t>»</a:t>
            </a:r>
            <a:r>
              <a:rPr lang="lv-LV" sz="2100" dirty="0" smtClean="0">
                <a:solidFill>
                  <a:schemeClr val="tx1"/>
                </a:solidFill>
              </a:rPr>
              <a:t> </a:t>
            </a:r>
            <a:r>
              <a:rPr lang="lv-LV" dirty="0" smtClean="0">
                <a:solidFill>
                  <a:schemeClr val="tx1"/>
                </a:solidFill>
              </a:rPr>
              <a:t>(</a:t>
            </a:r>
            <a:r>
              <a:rPr lang="en-US" dirty="0" smtClean="0">
                <a:solidFill>
                  <a:schemeClr val="tx1"/>
                </a:solidFill>
              </a:rPr>
              <a:t>in force until December </a:t>
            </a:r>
            <a:r>
              <a:rPr lang="lv-LV" dirty="0" smtClean="0">
                <a:solidFill>
                  <a:schemeClr val="tx1"/>
                </a:solidFill>
              </a:rPr>
              <a:t>31, 2017))</a:t>
            </a:r>
            <a:r>
              <a:rPr lang="lv-LV" sz="2300" dirty="0" smtClean="0">
                <a:solidFill>
                  <a:schemeClr val="tx1"/>
                </a:solidFill>
              </a:rPr>
              <a:t>, </a:t>
            </a:r>
            <a:r>
              <a:rPr lang="en-US" sz="2300" dirty="0" smtClean="0">
                <a:solidFill>
                  <a:schemeClr val="tx1"/>
                </a:solidFill>
              </a:rPr>
              <a:t>or</a:t>
            </a:r>
            <a:r>
              <a:rPr lang="lv-LV" sz="2300" dirty="0" smtClean="0">
                <a:solidFill>
                  <a:schemeClr val="tx1"/>
                </a:solidFill>
              </a:rPr>
              <a:t> </a:t>
            </a:r>
            <a:endParaRPr lang="lv-LV" sz="2300" dirty="0">
              <a:solidFill>
                <a:schemeClr val="tx1"/>
              </a:solidFill>
            </a:endParaRPr>
          </a:p>
          <a:p>
            <a:pPr marL="623888" indent="-176213" algn="just" defTabSz="447675">
              <a:lnSpc>
                <a:spcPct val="120000"/>
              </a:lnSpc>
              <a:spcBef>
                <a:spcPts val="0"/>
              </a:spcBef>
              <a:buNone/>
            </a:pPr>
            <a:r>
              <a:rPr lang="lv-LV" sz="2300" dirty="0" smtClean="0">
                <a:solidFill>
                  <a:schemeClr val="tx1"/>
                </a:solidFill>
              </a:rPr>
              <a:t>– </a:t>
            </a:r>
            <a:r>
              <a:rPr lang="en-US" sz="2100" dirty="0" smtClean="0">
                <a:solidFill>
                  <a:schemeClr val="tx1"/>
                </a:solidFill>
              </a:rPr>
              <a:t>chooses the above mentioned </a:t>
            </a:r>
            <a:r>
              <a:rPr lang="en-US" sz="2100" dirty="0">
                <a:solidFill>
                  <a:schemeClr val="tx1"/>
                </a:solidFill>
              </a:rPr>
              <a:t>procedure for depreciation</a:t>
            </a:r>
            <a:r>
              <a:rPr lang="en-US" sz="2100" dirty="0" smtClean="0">
                <a:solidFill>
                  <a:schemeClr val="tx1"/>
                </a:solidFill>
              </a:rPr>
              <a:t> under which </a:t>
            </a:r>
            <a:r>
              <a:rPr lang="en-US" sz="2100" b="1" dirty="0" smtClean="0">
                <a:solidFill>
                  <a:schemeClr val="tx1"/>
                </a:solidFill>
              </a:rPr>
              <a:t>the double amount and coefficient determined for the rate</a:t>
            </a:r>
            <a:r>
              <a:rPr lang="en-US" sz="2100" dirty="0" smtClean="0">
                <a:solidFill>
                  <a:schemeClr val="tx1"/>
                </a:solidFill>
              </a:rPr>
              <a:t> </a:t>
            </a:r>
            <a:r>
              <a:rPr lang="en-US" sz="2100" b="1" dirty="0" smtClean="0">
                <a:solidFill>
                  <a:schemeClr val="tx1"/>
                </a:solidFill>
              </a:rPr>
              <a:t>is not applied</a:t>
            </a:r>
            <a:r>
              <a:rPr lang="lv-LV" sz="2400" dirty="0" smtClean="0">
                <a:solidFill>
                  <a:schemeClr val="tx1"/>
                </a:solidFill>
              </a:rPr>
              <a:t>.</a:t>
            </a:r>
            <a:r>
              <a:rPr lang="lv-LV" sz="2300" dirty="0" smtClean="0">
                <a:solidFill>
                  <a:schemeClr val="tx1"/>
                </a:solidFill>
              </a:rPr>
              <a:t> </a:t>
            </a:r>
            <a:endParaRPr lang="lv-LV" sz="2300" dirty="0">
              <a:solidFill>
                <a:schemeClr val="tx1"/>
              </a:solidFill>
            </a:endParaRPr>
          </a:p>
          <a:p>
            <a:pPr marL="447675" indent="-174625" algn="just">
              <a:lnSpc>
                <a:spcPct val="120000"/>
              </a:lnSpc>
              <a:spcBef>
                <a:spcPts val="300"/>
              </a:spcBef>
            </a:pPr>
            <a:r>
              <a:rPr lang="lv-LV" sz="2300" dirty="0" smtClean="0">
                <a:solidFill>
                  <a:schemeClr val="tx1"/>
                </a:solidFill>
              </a:rPr>
              <a:t>A </a:t>
            </a:r>
            <a:r>
              <a:rPr lang="en-US" sz="2300" dirty="0" smtClean="0">
                <a:solidFill>
                  <a:schemeClr val="tx1"/>
                </a:solidFill>
              </a:rPr>
              <a:t>taxpayer shall not be entitled to change procedure </a:t>
            </a:r>
            <a:r>
              <a:rPr lang="lv-LV" sz="2300" dirty="0" err="1" smtClean="0">
                <a:solidFill>
                  <a:schemeClr val="tx1"/>
                </a:solidFill>
              </a:rPr>
              <a:t>for</a:t>
            </a:r>
            <a:r>
              <a:rPr lang="lv-LV" sz="2300" dirty="0" smtClean="0">
                <a:solidFill>
                  <a:schemeClr val="tx1"/>
                </a:solidFill>
              </a:rPr>
              <a:t> </a:t>
            </a:r>
            <a:r>
              <a:rPr lang="en-US" sz="2300" dirty="0" smtClean="0">
                <a:solidFill>
                  <a:schemeClr val="tx1"/>
                </a:solidFill>
              </a:rPr>
              <a:t>depreciation</a:t>
            </a:r>
            <a:r>
              <a:rPr lang="lv-LV" sz="2300" dirty="0" smtClean="0">
                <a:solidFill>
                  <a:schemeClr val="tx1"/>
                </a:solidFill>
              </a:rPr>
              <a:t> </a:t>
            </a:r>
            <a:r>
              <a:rPr lang="en-US" sz="2300" dirty="0" smtClean="0">
                <a:solidFill>
                  <a:schemeClr val="tx1"/>
                </a:solidFill>
              </a:rPr>
              <a:t>of fixed assets after choosing one method</a:t>
            </a:r>
            <a:r>
              <a:rPr lang="lv-LV" sz="2300" dirty="0" smtClean="0">
                <a:solidFill>
                  <a:schemeClr val="tx1"/>
                </a:solidFill>
              </a:rPr>
              <a:t>.</a:t>
            </a:r>
            <a:endParaRPr lang="lv-LV" sz="2300" dirty="0">
              <a:solidFill>
                <a:schemeClr val="tx1"/>
              </a:solidFill>
            </a:endParaRPr>
          </a:p>
        </p:txBody>
      </p:sp>
      <p:sp>
        <p:nvSpPr>
          <p:cNvPr id="5" name="Title 4"/>
          <p:cNvSpPr>
            <a:spLocks noGrp="1"/>
          </p:cNvSpPr>
          <p:nvPr>
            <p:ph type="title"/>
          </p:nvPr>
        </p:nvSpPr>
        <p:spPr>
          <a:xfrm>
            <a:off x="467544" y="476672"/>
            <a:ext cx="6408712" cy="451941"/>
          </a:xfrm>
          <a:solidFill>
            <a:schemeClr val="bg1"/>
          </a:solidFill>
        </p:spPr>
        <p:txBody>
          <a:bodyPr>
            <a:noAutofit/>
          </a:bodyPr>
          <a:lstStyle/>
          <a:p>
            <a:r>
              <a:rPr lang="en-US" sz="2800" dirty="0"/>
              <a:t>Performers of </a:t>
            </a:r>
            <a:r>
              <a:rPr lang="lv-LV" sz="2800" dirty="0"/>
              <a:t>E</a:t>
            </a:r>
            <a:r>
              <a:rPr lang="en-US" sz="2800" dirty="0" err="1"/>
              <a:t>conomic</a:t>
            </a:r>
            <a:r>
              <a:rPr lang="en-US" sz="2800" dirty="0"/>
              <a:t> </a:t>
            </a:r>
            <a:r>
              <a:rPr lang="lv-LV" sz="2800" dirty="0"/>
              <a:t>A</a:t>
            </a:r>
            <a:r>
              <a:rPr lang="en-US" sz="2800" dirty="0" err="1"/>
              <a:t>ctivity</a:t>
            </a:r>
            <a:r>
              <a:rPr lang="lv-LV" sz="2800" dirty="0"/>
              <a:t> (</a:t>
            </a:r>
            <a:r>
              <a:rPr lang="lv-LV" sz="2800" dirty="0" smtClean="0"/>
              <a:t>II)</a:t>
            </a:r>
            <a:endParaRPr lang="lv-LV" sz="2800" dirty="0"/>
          </a:p>
        </p:txBody>
      </p:sp>
      <p:sp>
        <p:nvSpPr>
          <p:cNvPr id="2" name="Date Placeholder 1"/>
          <p:cNvSpPr>
            <a:spLocks noGrp="1"/>
          </p:cNvSpPr>
          <p:nvPr>
            <p:ph type="dt" sz="half" idx="10"/>
          </p:nvPr>
        </p:nvSpPr>
        <p:spPr/>
        <p:txBody>
          <a:bodyPr/>
          <a:lstStyle/>
          <a:p>
            <a:fld id="{FAC9CBDF-7117-47D6-8E7E-9ADDF1C2DB1A}" type="datetime1">
              <a:rPr lang="lv-LV" smtClean="0"/>
              <a:t>13.02.2018</a:t>
            </a:fld>
            <a:endParaRPr lang="lv-LV" dirty="0"/>
          </a:p>
        </p:txBody>
      </p:sp>
    </p:spTree>
    <p:extLst>
      <p:ext uri="{BB962C8B-B14F-4D97-AF65-F5344CB8AC3E}">
        <p14:creationId xmlns:p14="http://schemas.microsoft.com/office/powerpoint/2010/main" val="18618374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B67CA9-2230-4DD6-A953-0E179D3C4D65}" type="datetime1">
              <a:rPr lang="lv-LV" smtClean="0"/>
              <a:t>13.02.2018</a:t>
            </a:fld>
            <a:endParaRPr lang="lv-LV"/>
          </a:p>
        </p:txBody>
      </p:sp>
      <p:sp>
        <p:nvSpPr>
          <p:cNvPr id="3" name="Slide Number Placeholder 2"/>
          <p:cNvSpPr>
            <a:spLocks noGrp="1"/>
          </p:cNvSpPr>
          <p:nvPr>
            <p:ph type="sldNum" sz="quarter" idx="12"/>
          </p:nvPr>
        </p:nvSpPr>
        <p:spPr/>
        <p:txBody>
          <a:bodyPr/>
          <a:lstStyle/>
          <a:p>
            <a:fld id="{952464FB-6FA6-4E80-ACB1-F4B9846AA373}" type="slidenum">
              <a:rPr lang="lv-LV" smtClean="0"/>
              <a:t>13</a:t>
            </a:fld>
            <a:endParaRPr lang="lv-LV"/>
          </a:p>
        </p:txBody>
      </p:sp>
      <p:sp>
        <p:nvSpPr>
          <p:cNvPr id="4" name="Content Placeholder 3"/>
          <p:cNvSpPr>
            <a:spLocks noGrp="1"/>
          </p:cNvSpPr>
          <p:nvPr>
            <p:ph idx="1"/>
          </p:nvPr>
        </p:nvSpPr>
        <p:spPr>
          <a:xfrm>
            <a:off x="539552" y="1340768"/>
            <a:ext cx="7862394" cy="4320480"/>
          </a:xfrm>
        </p:spPr>
        <p:txBody>
          <a:bodyPr>
            <a:noAutofit/>
          </a:bodyPr>
          <a:lstStyle/>
          <a:p>
            <a:pPr marL="0" indent="0" algn="just">
              <a:buNone/>
            </a:pPr>
            <a:r>
              <a:rPr lang="en-US" dirty="0" smtClean="0">
                <a:solidFill>
                  <a:schemeClr val="tx1"/>
                </a:solidFill>
              </a:rPr>
              <a:t>For performers of economic activity and self-employed the SSC rate and object will be determined as follows:</a:t>
            </a:r>
          </a:p>
          <a:p>
            <a:pPr lvl="1" algn="just">
              <a:buFont typeface="Wingdings" panose="05000000000000000000" pitchFamily="2" charset="2"/>
              <a:buChar char="ü"/>
            </a:pPr>
            <a:r>
              <a:rPr lang="en-US" dirty="0" smtClean="0">
                <a:solidFill>
                  <a:schemeClr val="tx1"/>
                </a:solidFill>
              </a:rPr>
              <a:t>if a taxable income exceeds 430 € per month – according to the current procedure, namely, freely determined object of contributions, but not less than the amount of minimum salary (in 2018 – 430 € per month) and rate – current (31,13%) (depending on the status of the self-employed person), but SSIMC in the amount of 5% shall be paid (for pension insurance) for the difference between the freely selected object of contributions and the actual taxable income of economic activity;</a:t>
            </a:r>
          </a:p>
          <a:p>
            <a:pPr lvl="1" algn="just">
              <a:buFont typeface="Wingdings" panose="05000000000000000000" pitchFamily="2" charset="2"/>
              <a:buChar char="ü"/>
            </a:pPr>
            <a:r>
              <a:rPr lang="lv-LV" dirty="0" smtClean="0">
                <a:solidFill>
                  <a:schemeClr val="tx1"/>
                </a:solidFill>
              </a:rPr>
              <a:t>f</a:t>
            </a:r>
            <a:r>
              <a:rPr lang="en-US" dirty="0" smtClean="0">
                <a:solidFill>
                  <a:schemeClr val="tx1"/>
                </a:solidFill>
              </a:rPr>
              <a:t>rom the taxable income not exceeding 430 € per month, contributions to NDC scheme (1st pension pillar) shall be made at least in the amount of 5%. </a:t>
            </a:r>
          </a:p>
          <a:p>
            <a:pPr marL="0" indent="0">
              <a:buNone/>
            </a:pPr>
            <a:endParaRPr lang="en-US" dirty="0"/>
          </a:p>
        </p:txBody>
      </p:sp>
      <p:sp>
        <p:nvSpPr>
          <p:cNvPr id="7" name="Title 1"/>
          <p:cNvSpPr txBox="1">
            <a:spLocks/>
          </p:cNvSpPr>
          <p:nvPr/>
        </p:nvSpPr>
        <p:spPr>
          <a:xfrm>
            <a:off x="323528" y="379072"/>
            <a:ext cx="6336704" cy="601656"/>
          </a:xfrm>
          <a:prstGeom prst="rect">
            <a:avLst/>
          </a:prstGeom>
          <a:solidFill>
            <a:schemeClr val="bg1"/>
          </a:solidFill>
        </p:spPr>
        <p:txBody>
          <a:bodyPr vert="horz" lIns="91440" tIns="45720" rIns="91440" bIns="45720" rtlCol="0" anchor="ctr">
            <a:noAutofit/>
          </a:bodyPr>
          <a:lstStyle>
            <a:lvl1pPr algn="l" defTabSz="914400" rtl="0" eaLnBrk="1" latinLnBrk="0" hangingPunct="1">
              <a:spcBef>
                <a:spcPct val="0"/>
              </a:spcBef>
              <a:buNone/>
              <a:defRPr sz="2200" b="1" kern="1200">
                <a:solidFill>
                  <a:srgbClr val="D39001"/>
                </a:solidFill>
                <a:effectLst>
                  <a:innerShdw blurRad="63500" dist="50800" dir="13500000">
                    <a:prstClr val="black">
                      <a:alpha val="50000"/>
                    </a:prstClr>
                  </a:innerShdw>
                </a:effectLst>
                <a:latin typeface="+mn-lt"/>
                <a:ea typeface="+mj-ea"/>
                <a:cs typeface="+mj-cs"/>
              </a:defRPr>
            </a:lvl1pPr>
          </a:lstStyle>
          <a:p>
            <a:r>
              <a:rPr lang="en-US" sz="2800" dirty="0"/>
              <a:t>Performers of </a:t>
            </a:r>
            <a:r>
              <a:rPr lang="lv-LV" sz="2800" dirty="0"/>
              <a:t>E</a:t>
            </a:r>
            <a:r>
              <a:rPr lang="en-US" sz="2800" dirty="0" err="1"/>
              <a:t>conomic</a:t>
            </a:r>
            <a:r>
              <a:rPr lang="en-US" sz="2800" dirty="0"/>
              <a:t> </a:t>
            </a:r>
            <a:r>
              <a:rPr lang="lv-LV" sz="2800" dirty="0"/>
              <a:t>A</a:t>
            </a:r>
            <a:r>
              <a:rPr lang="en-US" sz="2800" dirty="0" err="1"/>
              <a:t>ctivity</a:t>
            </a:r>
            <a:r>
              <a:rPr lang="lv-LV" sz="2800" dirty="0"/>
              <a:t> (</a:t>
            </a:r>
            <a:r>
              <a:rPr lang="lv-LV" sz="2800" dirty="0" smtClean="0"/>
              <a:t>III</a:t>
            </a:r>
            <a:r>
              <a:rPr lang="lv-LV" sz="2800" dirty="0"/>
              <a:t>)</a:t>
            </a:r>
            <a:endParaRPr lang="en-US" sz="2800" dirty="0"/>
          </a:p>
        </p:txBody>
      </p:sp>
    </p:spTree>
    <p:extLst>
      <p:ext uri="{BB962C8B-B14F-4D97-AF65-F5344CB8AC3E}">
        <p14:creationId xmlns:p14="http://schemas.microsoft.com/office/powerpoint/2010/main" val="79762837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B990F1-96E3-4E5E-96AD-C2676EE16C8D}" type="datetime1">
              <a:rPr lang="lv-LV" smtClean="0"/>
              <a:t>13.02.2018</a:t>
            </a:fld>
            <a:endParaRPr lang="lv-LV"/>
          </a:p>
        </p:txBody>
      </p:sp>
      <p:sp>
        <p:nvSpPr>
          <p:cNvPr id="3" name="Slide Number Placeholder 2"/>
          <p:cNvSpPr>
            <a:spLocks noGrp="1"/>
          </p:cNvSpPr>
          <p:nvPr>
            <p:ph type="sldNum" sz="quarter" idx="12"/>
          </p:nvPr>
        </p:nvSpPr>
        <p:spPr/>
        <p:txBody>
          <a:bodyPr/>
          <a:lstStyle/>
          <a:p>
            <a:fld id="{952464FB-6FA6-4E80-ACB1-F4B9846AA373}" type="slidenum">
              <a:rPr lang="lv-LV" smtClean="0"/>
              <a:t>14</a:t>
            </a:fld>
            <a:endParaRPr lang="lv-LV"/>
          </a:p>
        </p:txBody>
      </p:sp>
      <p:sp>
        <p:nvSpPr>
          <p:cNvPr id="4" name="Content Placeholder 3"/>
          <p:cNvSpPr>
            <a:spLocks noGrp="1"/>
          </p:cNvSpPr>
          <p:nvPr>
            <p:ph idx="1"/>
          </p:nvPr>
        </p:nvSpPr>
        <p:spPr/>
        <p:txBody>
          <a:bodyPr/>
          <a:lstStyle/>
          <a:p>
            <a:pPr marL="0" indent="0" algn="just">
              <a:buNone/>
            </a:pPr>
            <a:endParaRPr lang="lv-LV" dirty="0" smtClean="0"/>
          </a:p>
          <a:p>
            <a:pPr algn="just"/>
            <a:r>
              <a:rPr lang="en-US" dirty="0" smtClean="0">
                <a:solidFill>
                  <a:schemeClr val="tx1"/>
                </a:solidFill>
              </a:rPr>
              <a:t>For the recipients of royalties, in addition to the current SSC model (by not reducing current social security)</a:t>
            </a:r>
            <a:r>
              <a:rPr lang="lv-LV" dirty="0" smtClean="0">
                <a:solidFill>
                  <a:schemeClr val="tx1"/>
                </a:solidFill>
              </a:rPr>
              <a:t>, </a:t>
            </a:r>
            <a:r>
              <a:rPr lang="lv-LV" dirty="0">
                <a:solidFill>
                  <a:schemeClr val="tx1"/>
                </a:solidFill>
              </a:rPr>
              <a:t>5% </a:t>
            </a:r>
            <a:r>
              <a:rPr lang="lv-LV" dirty="0" smtClean="0">
                <a:solidFill>
                  <a:schemeClr val="tx1"/>
                </a:solidFill>
              </a:rPr>
              <a:t>SSC </a:t>
            </a:r>
            <a:r>
              <a:rPr lang="en-US" dirty="0" smtClean="0">
                <a:solidFill>
                  <a:schemeClr val="tx1"/>
                </a:solidFill>
              </a:rPr>
              <a:t>rate from the payers resources (for pension insurance) shall be determined for the royalties, which will be withheld at the moment the royalties is paid out. The amount withheld shall be transfer to the</a:t>
            </a:r>
            <a:r>
              <a:rPr lang="lv-LV" dirty="0" smtClean="0">
                <a:solidFill>
                  <a:schemeClr val="tx1"/>
                </a:solidFill>
              </a:rPr>
              <a:t> </a:t>
            </a:r>
            <a:r>
              <a:rPr lang="en-US" dirty="0">
                <a:solidFill>
                  <a:schemeClr val="tx1"/>
                </a:solidFill>
              </a:rPr>
              <a:t>NDC scheme </a:t>
            </a:r>
            <a:r>
              <a:rPr lang="lv-LV" dirty="0">
                <a:solidFill>
                  <a:schemeClr val="tx1"/>
                </a:solidFill>
              </a:rPr>
              <a:t>(1st </a:t>
            </a:r>
            <a:r>
              <a:rPr lang="en-US" dirty="0" smtClean="0">
                <a:solidFill>
                  <a:schemeClr val="tx1"/>
                </a:solidFill>
              </a:rPr>
              <a:t>pillar</a:t>
            </a:r>
            <a:r>
              <a:rPr lang="lv-LV" dirty="0" smtClean="0">
                <a:solidFill>
                  <a:schemeClr val="tx1"/>
                </a:solidFill>
              </a:rPr>
              <a:t>). </a:t>
            </a:r>
            <a:endParaRPr lang="lv-LV" dirty="0">
              <a:solidFill>
                <a:schemeClr val="tx1"/>
              </a:solidFill>
            </a:endParaRPr>
          </a:p>
          <a:p>
            <a:pPr marL="0" indent="0" algn="just">
              <a:buNone/>
            </a:pPr>
            <a:endParaRPr lang="lv-LV" dirty="0">
              <a:solidFill>
                <a:schemeClr val="tx1"/>
              </a:solidFill>
            </a:endParaRPr>
          </a:p>
          <a:p>
            <a:pPr algn="just"/>
            <a:r>
              <a:rPr lang="en-US" dirty="0" smtClean="0">
                <a:solidFill>
                  <a:schemeClr val="tx1"/>
                </a:solidFill>
              </a:rPr>
              <a:t>Concerning heirs of copyrights – current procedure remains, namely, SSC are not due</a:t>
            </a:r>
            <a:r>
              <a:rPr lang="lv-LV" dirty="0" smtClean="0">
                <a:solidFill>
                  <a:schemeClr val="tx1"/>
                </a:solidFill>
              </a:rPr>
              <a:t>.</a:t>
            </a:r>
            <a:endParaRPr lang="lv-LV" dirty="0">
              <a:solidFill>
                <a:schemeClr val="tx1"/>
              </a:solidFill>
            </a:endParaRPr>
          </a:p>
          <a:p>
            <a:pPr marL="0" indent="0">
              <a:buNone/>
            </a:pPr>
            <a:endParaRPr lang="lv-LV" dirty="0"/>
          </a:p>
        </p:txBody>
      </p:sp>
      <p:sp>
        <p:nvSpPr>
          <p:cNvPr id="5" name="Title 4"/>
          <p:cNvSpPr>
            <a:spLocks noGrp="1"/>
          </p:cNvSpPr>
          <p:nvPr>
            <p:ph type="title"/>
          </p:nvPr>
        </p:nvSpPr>
        <p:spPr>
          <a:xfrm>
            <a:off x="502024" y="563971"/>
            <a:ext cx="6051176" cy="344750"/>
          </a:xfrm>
          <a:solidFill>
            <a:schemeClr val="bg1"/>
          </a:solidFill>
        </p:spPr>
        <p:txBody>
          <a:bodyPr>
            <a:noAutofit/>
          </a:bodyPr>
          <a:lstStyle/>
          <a:p>
            <a:r>
              <a:rPr lang="lv-LV" sz="2800" dirty="0" smtClean="0"/>
              <a:t>R</a:t>
            </a:r>
            <a:r>
              <a:rPr lang="en-US" sz="2800" dirty="0" err="1" smtClean="0"/>
              <a:t>ecipients</a:t>
            </a:r>
            <a:r>
              <a:rPr lang="en-US" sz="2800" dirty="0" smtClean="0"/>
              <a:t> </a:t>
            </a:r>
            <a:r>
              <a:rPr lang="en-US" sz="2800" dirty="0"/>
              <a:t>of </a:t>
            </a:r>
            <a:r>
              <a:rPr lang="lv-LV" sz="2800" dirty="0" smtClean="0"/>
              <a:t>R</a:t>
            </a:r>
            <a:r>
              <a:rPr lang="en-US" sz="2800" dirty="0" err="1" smtClean="0"/>
              <a:t>oyalties</a:t>
            </a:r>
            <a:endParaRPr lang="lv-LV" sz="2800" dirty="0"/>
          </a:p>
        </p:txBody>
      </p:sp>
    </p:spTree>
    <p:extLst>
      <p:ext uri="{BB962C8B-B14F-4D97-AF65-F5344CB8AC3E}">
        <p14:creationId xmlns:p14="http://schemas.microsoft.com/office/powerpoint/2010/main" val="262054054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493912" y="2629855"/>
            <a:ext cx="5904656" cy="1008064"/>
          </a:xfrm>
        </p:spPr>
        <p:txBody>
          <a:bodyPr>
            <a:noAutofit/>
          </a:bodyPr>
          <a:lstStyle/>
          <a:p>
            <a:pPr algn="ctr"/>
            <a:r>
              <a:rPr lang="en-US" sz="3200" dirty="0" smtClean="0"/>
              <a:t>Corporate Income Tax Reform</a:t>
            </a:r>
            <a:endParaRPr lang="en-US" sz="3200" dirty="0"/>
          </a:p>
        </p:txBody>
      </p:sp>
      <p:sp>
        <p:nvSpPr>
          <p:cNvPr id="5" name="Date Placeholder 4"/>
          <p:cNvSpPr>
            <a:spLocks noGrp="1"/>
          </p:cNvSpPr>
          <p:nvPr>
            <p:ph type="dt" sz="half" idx="10"/>
          </p:nvPr>
        </p:nvSpPr>
        <p:spPr/>
        <p:txBody>
          <a:bodyPr/>
          <a:lstStyle/>
          <a:p>
            <a:fld id="{F671387A-F01E-47CC-ADC4-0152E628EC16}" type="datetime1">
              <a:rPr lang="lv-LV" smtClean="0"/>
              <a:t>13.02.2018</a:t>
            </a:fld>
            <a:endParaRPr lang="lv-LV"/>
          </a:p>
        </p:txBody>
      </p:sp>
      <p:sp>
        <p:nvSpPr>
          <p:cNvPr id="6" name="Slide Number Placeholder 5"/>
          <p:cNvSpPr>
            <a:spLocks noGrp="1"/>
          </p:cNvSpPr>
          <p:nvPr>
            <p:ph type="sldNum" sz="quarter" idx="12"/>
          </p:nvPr>
        </p:nvSpPr>
        <p:spPr/>
        <p:txBody>
          <a:bodyPr/>
          <a:lstStyle/>
          <a:p>
            <a:fld id="{952464FB-6FA6-4E80-ACB1-F4B9846AA373}" type="slidenum">
              <a:rPr lang="lv-LV" smtClean="0"/>
              <a:t>15</a:t>
            </a:fld>
            <a:endParaRPr lang="lv-LV"/>
          </a:p>
        </p:txBody>
      </p:sp>
      <p:graphicFrame>
        <p:nvGraphicFramePr>
          <p:cNvPr id="8" name="Content Placeholder 3"/>
          <p:cNvGraphicFramePr>
            <a:graphicFrameLocks/>
          </p:cNvGraphicFramePr>
          <p:nvPr>
            <p:extLst>
              <p:ext uri="{D42A27DB-BD31-4B8C-83A1-F6EECF244321}">
                <p14:modId xmlns:p14="http://schemas.microsoft.com/office/powerpoint/2010/main" val="2335024046"/>
              </p:ext>
            </p:extLst>
          </p:nvPr>
        </p:nvGraphicFramePr>
        <p:xfrm>
          <a:off x="5309973" y="3637919"/>
          <a:ext cx="3384376" cy="27113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itle 2"/>
          <p:cNvSpPr txBox="1">
            <a:spLocks/>
          </p:cNvSpPr>
          <p:nvPr/>
        </p:nvSpPr>
        <p:spPr>
          <a:xfrm>
            <a:off x="0" y="0"/>
            <a:ext cx="6156176" cy="1408969"/>
          </a:xfrm>
          <a:prstGeom prst="rect">
            <a:avLst/>
          </a:prstGeom>
          <a:solidFill>
            <a:schemeClr val="bg1"/>
          </a:solidFill>
        </p:spPr>
        <p:txBody>
          <a:bodyPr vert="horz" lIns="91440" tIns="45720" rIns="91440" bIns="45720" rtlCol="0" anchor="ctr">
            <a:noAutofit/>
          </a:bodyPr>
          <a:lstStyle>
            <a:lvl1pPr algn="l" defTabSz="914400" rtl="0" eaLnBrk="1" latinLnBrk="0" hangingPunct="1">
              <a:spcBef>
                <a:spcPct val="0"/>
              </a:spcBef>
              <a:buNone/>
              <a:defRPr sz="2200" b="1" kern="1200">
                <a:solidFill>
                  <a:srgbClr val="D39001"/>
                </a:solidFill>
                <a:effectLst>
                  <a:innerShdw blurRad="63500" dist="50800" dir="13500000">
                    <a:prstClr val="black">
                      <a:alpha val="50000"/>
                    </a:prstClr>
                  </a:innerShdw>
                </a:effectLst>
                <a:latin typeface="+mn-lt"/>
                <a:ea typeface="+mj-ea"/>
                <a:cs typeface="+mj-cs"/>
              </a:defRPr>
            </a:lvl1pPr>
          </a:lstStyle>
          <a:p>
            <a:pPr algn="ctr"/>
            <a:endParaRPr lang="lv-LV" sz="3200" dirty="0"/>
          </a:p>
        </p:txBody>
      </p:sp>
    </p:spTree>
    <p:extLst>
      <p:ext uri="{BB962C8B-B14F-4D97-AF65-F5344CB8AC3E}">
        <p14:creationId xmlns:p14="http://schemas.microsoft.com/office/powerpoint/2010/main" val="375471074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A28D00-3DAD-4034-A472-7B230E3E2071}" type="datetime1">
              <a:rPr lang="lv-LV" smtClean="0"/>
              <a:t>13.02.2018</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16</a:t>
            </a:fld>
            <a:endParaRPr lang="lv-LV" dirty="0"/>
          </a:p>
        </p:txBody>
      </p:sp>
      <p:sp>
        <p:nvSpPr>
          <p:cNvPr id="4" name="Content Placeholder 3"/>
          <p:cNvSpPr>
            <a:spLocks noGrp="1"/>
          </p:cNvSpPr>
          <p:nvPr>
            <p:ph idx="1"/>
          </p:nvPr>
        </p:nvSpPr>
        <p:spPr/>
        <p:txBody>
          <a:bodyPr/>
          <a:lstStyle/>
          <a:p>
            <a:pPr marL="0" indent="0">
              <a:buNone/>
            </a:pPr>
            <a:r>
              <a:rPr lang="en-US" sz="2400" b="1" dirty="0" smtClean="0">
                <a:solidFill>
                  <a:schemeClr val="tx1"/>
                </a:solidFill>
              </a:rPr>
              <a:t>Main elements:</a:t>
            </a:r>
          </a:p>
          <a:p>
            <a:endParaRPr lang="en-US" b="1" dirty="0" smtClean="0">
              <a:solidFill>
                <a:schemeClr val="tx1"/>
              </a:solidFill>
            </a:endParaRPr>
          </a:p>
          <a:p>
            <a:pPr>
              <a:buFontTx/>
              <a:buChar char="-"/>
            </a:pPr>
            <a:r>
              <a:rPr lang="en-US" dirty="0" smtClean="0">
                <a:solidFill>
                  <a:schemeClr val="tx1"/>
                </a:solidFill>
              </a:rPr>
              <a:t>CIT is payable on distributed profits (including deemed profit distributions);</a:t>
            </a:r>
          </a:p>
          <a:p>
            <a:pPr>
              <a:buFontTx/>
              <a:buChar char="-"/>
            </a:pPr>
            <a:endParaRPr lang="en-US" dirty="0" smtClean="0">
              <a:solidFill>
                <a:schemeClr val="tx1"/>
              </a:solidFill>
            </a:endParaRPr>
          </a:p>
          <a:p>
            <a:pPr>
              <a:buFontTx/>
              <a:buChar char="-"/>
            </a:pPr>
            <a:r>
              <a:rPr lang="en-US" dirty="0" smtClean="0">
                <a:solidFill>
                  <a:schemeClr val="tx1"/>
                </a:solidFill>
              </a:rPr>
              <a:t>No CIT is payable on undistributed profits;</a:t>
            </a:r>
          </a:p>
          <a:p>
            <a:pPr>
              <a:buFontTx/>
              <a:buChar char="-"/>
            </a:pPr>
            <a:endParaRPr lang="en-US" dirty="0" smtClean="0">
              <a:solidFill>
                <a:schemeClr val="tx1"/>
              </a:solidFill>
            </a:endParaRPr>
          </a:p>
          <a:p>
            <a:pPr>
              <a:buFontTx/>
              <a:buChar char="-"/>
            </a:pPr>
            <a:r>
              <a:rPr lang="en-US" dirty="0" smtClean="0">
                <a:solidFill>
                  <a:schemeClr val="tx1"/>
                </a:solidFill>
              </a:rPr>
              <a:t>CIT is payable on net amount of expenditures not related to business activity;</a:t>
            </a:r>
          </a:p>
          <a:p>
            <a:pPr>
              <a:buFontTx/>
              <a:buChar char="-"/>
            </a:pPr>
            <a:endParaRPr lang="en-US" dirty="0" smtClean="0">
              <a:solidFill>
                <a:schemeClr val="tx1"/>
              </a:solidFill>
            </a:endParaRPr>
          </a:p>
          <a:p>
            <a:pPr>
              <a:buFontTx/>
              <a:buChar char="-"/>
            </a:pPr>
            <a:r>
              <a:rPr lang="en-US" dirty="0" smtClean="0">
                <a:solidFill>
                  <a:schemeClr val="tx1"/>
                </a:solidFill>
              </a:rPr>
              <a:t>CIT rate is 20% on the gross distributed amount or 20/80 on the net income; In case of dividends distributed to individuals no personal income tax (PIT) apply;</a:t>
            </a:r>
          </a:p>
          <a:p>
            <a:pPr>
              <a:buFontTx/>
              <a:buChar char="-"/>
            </a:pPr>
            <a:endParaRPr lang="en-US" dirty="0" smtClean="0">
              <a:solidFill>
                <a:schemeClr val="tx1"/>
              </a:solidFill>
            </a:endParaRPr>
          </a:p>
          <a:p>
            <a:pPr>
              <a:buFontTx/>
              <a:buChar char="-"/>
            </a:pPr>
            <a:r>
              <a:rPr lang="en-US" dirty="0" smtClean="0">
                <a:solidFill>
                  <a:schemeClr val="tx1"/>
                </a:solidFill>
              </a:rPr>
              <a:t>CIT taxable period is one month. </a:t>
            </a:r>
          </a:p>
          <a:p>
            <a:pPr>
              <a:buFontTx/>
              <a:buChar char="-"/>
            </a:pPr>
            <a:endParaRPr lang="en-US" dirty="0" smtClean="0">
              <a:solidFill>
                <a:schemeClr val="tx1"/>
              </a:solidFill>
            </a:endParaRPr>
          </a:p>
          <a:p>
            <a:pPr marL="0" indent="0">
              <a:buNone/>
            </a:pPr>
            <a:endParaRPr lang="en-US" dirty="0" smtClean="0">
              <a:solidFill>
                <a:schemeClr val="tx1"/>
              </a:solidFill>
            </a:endParaRPr>
          </a:p>
          <a:p>
            <a:pPr marL="0" indent="0">
              <a:buNone/>
            </a:pPr>
            <a:endParaRPr lang="en-US" dirty="0">
              <a:solidFill>
                <a:schemeClr val="tx1"/>
              </a:solidFill>
            </a:endParaRPr>
          </a:p>
        </p:txBody>
      </p:sp>
      <p:sp>
        <p:nvSpPr>
          <p:cNvPr id="5" name="Title 4"/>
          <p:cNvSpPr>
            <a:spLocks noGrp="1"/>
          </p:cNvSpPr>
          <p:nvPr>
            <p:ph type="title"/>
          </p:nvPr>
        </p:nvSpPr>
        <p:spPr/>
        <p:txBody>
          <a:bodyPr>
            <a:noAutofit/>
          </a:bodyPr>
          <a:lstStyle/>
          <a:p>
            <a:r>
              <a:rPr lang="en-US" sz="2800" dirty="0"/>
              <a:t>Corporate Income Tax </a:t>
            </a:r>
            <a:r>
              <a:rPr lang="lv-LV" sz="2800" dirty="0"/>
              <a:t>(CIT</a:t>
            </a:r>
            <a:r>
              <a:rPr lang="lv-LV" sz="2800" dirty="0" smtClean="0"/>
              <a:t>)</a:t>
            </a:r>
            <a:endParaRPr lang="lv-LV" sz="2800" dirty="0"/>
          </a:p>
        </p:txBody>
      </p:sp>
    </p:spTree>
    <p:extLst>
      <p:ext uri="{BB962C8B-B14F-4D97-AF65-F5344CB8AC3E}">
        <p14:creationId xmlns:p14="http://schemas.microsoft.com/office/powerpoint/2010/main" val="36949680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952464FB-6FA6-4E80-ACB1-F4B9846AA373}" type="slidenum">
              <a:rPr lang="lv-LV" smtClean="0">
                <a:solidFill>
                  <a:prstClr val="black">
                    <a:tint val="75000"/>
                  </a:prstClr>
                </a:solidFill>
              </a:rPr>
              <a:pPr/>
              <a:t>17</a:t>
            </a:fld>
            <a:endParaRPr lang="lv-LV">
              <a:solidFill>
                <a:prstClr val="black">
                  <a:tint val="75000"/>
                </a:prstClr>
              </a:solidFill>
            </a:endParaRPr>
          </a:p>
        </p:txBody>
      </p:sp>
      <p:sp>
        <p:nvSpPr>
          <p:cNvPr id="3" name="Content Placeholder 2"/>
          <p:cNvSpPr>
            <a:spLocks noGrp="1"/>
          </p:cNvSpPr>
          <p:nvPr>
            <p:ph idx="1"/>
          </p:nvPr>
        </p:nvSpPr>
        <p:spPr/>
        <p:txBody>
          <a:bodyPr>
            <a:normAutofit/>
          </a:bodyPr>
          <a:lstStyle/>
          <a:p>
            <a:pPr fontAlgn="t">
              <a:buFont typeface="Wingdings" panose="05000000000000000000" pitchFamily="2" charset="2"/>
              <a:buChar char="ü"/>
            </a:pPr>
            <a:endParaRPr lang="lv-LV" dirty="0" smtClean="0">
              <a:solidFill>
                <a:schemeClr val="tx1"/>
              </a:solidFill>
            </a:endParaRPr>
          </a:p>
          <a:p>
            <a:pPr fontAlgn="t">
              <a:buFont typeface="Wingdings" panose="05000000000000000000" pitchFamily="2" charset="2"/>
              <a:buChar char="ü"/>
            </a:pPr>
            <a:r>
              <a:rPr lang="en-GB" dirty="0" smtClean="0">
                <a:solidFill>
                  <a:schemeClr val="tx1"/>
                </a:solidFill>
              </a:rPr>
              <a:t>Dividends</a:t>
            </a:r>
            <a:endParaRPr lang="lv-LV" dirty="0" smtClean="0">
              <a:solidFill>
                <a:schemeClr val="tx1"/>
              </a:solidFill>
            </a:endParaRPr>
          </a:p>
          <a:p>
            <a:pPr fontAlgn="t">
              <a:buFont typeface="Wingdings" panose="05000000000000000000" pitchFamily="2" charset="2"/>
              <a:buChar char="ü"/>
            </a:pPr>
            <a:r>
              <a:rPr lang="lv-LV" dirty="0" smtClean="0">
                <a:solidFill>
                  <a:schemeClr val="tx1"/>
                </a:solidFill>
              </a:rPr>
              <a:t>L</a:t>
            </a:r>
            <a:r>
              <a:rPr lang="en-GB" dirty="0" err="1" smtClean="0">
                <a:solidFill>
                  <a:schemeClr val="tx1"/>
                </a:solidFill>
              </a:rPr>
              <a:t>iquidation</a:t>
            </a:r>
            <a:r>
              <a:rPr lang="en-GB" dirty="0" smtClean="0">
                <a:solidFill>
                  <a:schemeClr val="tx1"/>
                </a:solidFill>
              </a:rPr>
              <a:t> quota</a:t>
            </a:r>
          </a:p>
          <a:p>
            <a:pPr fontAlgn="t">
              <a:buFont typeface="Wingdings" panose="05000000000000000000" pitchFamily="2" charset="2"/>
              <a:buChar char="ü"/>
            </a:pPr>
            <a:r>
              <a:rPr lang="en-GB" dirty="0" smtClean="0">
                <a:solidFill>
                  <a:schemeClr val="tx1"/>
                </a:solidFill>
              </a:rPr>
              <a:t>Expenses not related to economic activity, incl., expenses for acquisition and maintenance of the representation vehicle</a:t>
            </a:r>
          </a:p>
          <a:p>
            <a:pPr fontAlgn="t">
              <a:buFont typeface="Wingdings" panose="05000000000000000000" pitchFamily="2" charset="2"/>
              <a:buChar char="ü"/>
            </a:pPr>
            <a:r>
              <a:rPr lang="en-GB" dirty="0" smtClean="0">
                <a:solidFill>
                  <a:schemeClr val="tx1"/>
                </a:solidFill>
              </a:rPr>
              <a:t>Transfer pricing difference</a:t>
            </a:r>
          </a:p>
          <a:p>
            <a:pPr fontAlgn="t">
              <a:buFont typeface="Wingdings" panose="05000000000000000000" pitchFamily="2" charset="2"/>
              <a:buChar char="ü"/>
            </a:pPr>
            <a:r>
              <a:rPr lang="en-GB" dirty="0" smtClean="0">
                <a:solidFill>
                  <a:schemeClr val="tx1"/>
                </a:solidFill>
              </a:rPr>
              <a:t>Payments made to non-residents, from which CIT was not withheld (</a:t>
            </a:r>
            <a:r>
              <a:rPr lang="lv-LV" dirty="0" err="1" smtClean="0">
                <a:solidFill>
                  <a:schemeClr val="tx1"/>
                </a:solidFill>
              </a:rPr>
              <a:t>if</a:t>
            </a:r>
            <a:r>
              <a:rPr lang="lv-LV" smtClean="0">
                <a:solidFill>
                  <a:schemeClr val="tx1"/>
                </a:solidFill>
              </a:rPr>
              <a:t> </a:t>
            </a:r>
            <a:r>
              <a:rPr lang="en-GB" smtClean="0">
                <a:solidFill>
                  <a:schemeClr val="tx1"/>
                </a:solidFill>
              </a:rPr>
              <a:t>was </a:t>
            </a:r>
            <a:r>
              <a:rPr lang="en-GB" dirty="0" smtClean="0">
                <a:solidFill>
                  <a:schemeClr val="tx1"/>
                </a:solidFill>
              </a:rPr>
              <a:t>to be withheld) </a:t>
            </a:r>
          </a:p>
          <a:p>
            <a:pPr fontAlgn="t">
              <a:buFont typeface="Wingdings" panose="05000000000000000000" pitchFamily="2" charset="2"/>
              <a:buChar char="ü"/>
            </a:pPr>
            <a:r>
              <a:rPr lang="en-GB" dirty="0" smtClean="0">
                <a:solidFill>
                  <a:schemeClr val="tx1"/>
                </a:solidFill>
              </a:rPr>
              <a:t>Doubtful-debts written-off, in case law enforcement measures are not carried out – artificial forgiveness of debts</a:t>
            </a:r>
          </a:p>
          <a:p>
            <a:pPr>
              <a:buFont typeface="Wingdings" panose="05000000000000000000" pitchFamily="2" charset="2"/>
              <a:buChar char="ü"/>
            </a:pPr>
            <a:r>
              <a:rPr lang="en-GB" dirty="0" smtClean="0">
                <a:solidFill>
                  <a:schemeClr val="tx1"/>
                </a:solidFill>
              </a:rPr>
              <a:t>Cession of debts (to related persons or </a:t>
            </a:r>
            <a:r>
              <a:rPr lang="lv-LV" dirty="0" smtClean="0">
                <a:solidFill>
                  <a:schemeClr val="tx1"/>
                </a:solidFill>
              </a:rPr>
              <a:t>at </a:t>
            </a:r>
            <a:r>
              <a:rPr lang="en-GB" dirty="0" smtClean="0">
                <a:solidFill>
                  <a:schemeClr val="tx1"/>
                </a:solidFill>
              </a:rPr>
              <a:t>value not corresponding to the market value) </a:t>
            </a:r>
          </a:p>
          <a:p>
            <a:pPr>
              <a:buFont typeface="Wingdings" panose="05000000000000000000" pitchFamily="2" charset="2"/>
              <a:buChar char="ü"/>
            </a:pPr>
            <a:r>
              <a:rPr lang="en-GB" dirty="0" smtClean="0">
                <a:solidFill>
                  <a:schemeClr val="tx1"/>
                </a:solidFill>
              </a:rPr>
              <a:t>Disproportionate interest payments (thin capitalisation</a:t>
            </a:r>
            <a:r>
              <a:rPr lang="lv-LV" dirty="0" smtClean="0">
                <a:solidFill>
                  <a:schemeClr val="tx1"/>
                </a:solidFill>
              </a:rPr>
              <a:t> </a:t>
            </a:r>
            <a:r>
              <a:rPr lang="lv-LV" dirty="0" err="1" smtClean="0">
                <a:solidFill>
                  <a:schemeClr val="tx1"/>
                </a:solidFill>
              </a:rPr>
              <a:t>rule</a:t>
            </a:r>
            <a:r>
              <a:rPr lang="en-GB" dirty="0" smtClean="0">
                <a:solidFill>
                  <a:schemeClr val="tx1"/>
                </a:solidFill>
              </a:rPr>
              <a:t>)</a:t>
            </a:r>
          </a:p>
          <a:p>
            <a:pPr>
              <a:buFont typeface="Wingdings" panose="05000000000000000000" pitchFamily="2" charset="2"/>
              <a:buChar char="ü"/>
            </a:pPr>
            <a:r>
              <a:rPr lang="en-GB" dirty="0" smtClean="0">
                <a:solidFill>
                  <a:schemeClr val="tx1"/>
                </a:solidFill>
              </a:rPr>
              <a:t>Loan to related persons – deemed profit distribution</a:t>
            </a:r>
          </a:p>
          <a:p>
            <a:endParaRPr lang="lv-LV" dirty="0"/>
          </a:p>
        </p:txBody>
      </p:sp>
      <p:sp>
        <p:nvSpPr>
          <p:cNvPr id="4" name="Title 3"/>
          <p:cNvSpPr>
            <a:spLocks noGrp="1"/>
          </p:cNvSpPr>
          <p:nvPr>
            <p:ph type="title"/>
          </p:nvPr>
        </p:nvSpPr>
        <p:spPr>
          <a:xfrm>
            <a:off x="457402" y="548680"/>
            <a:ext cx="5688632" cy="432000"/>
          </a:xfrm>
        </p:spPr>
        <p:txBody>
          <a:bodyPr>
            <a:noAutofit/>
          </a:bodyPr>
          <a:lstStyle/>
          <a:p>
            <a:r>
              <a:rPr lang="lv-LV" sz="2800" dirty="0" smtClean="0"/>
              <a:t>CIT </a:t>
            </a:r>
            <a:r>
              <a:rPr lang="lv-LV" sz="2800" dirty="0" err="1" smtClean="0"/>
              <a:t>base</a:t>
            </a:r>
            <a:endParaRPr lang="lv-LV" sz="2800" dirty="0"/>
          </a:p>
        </p:txBody>
      </p:sp>
      <p:sp>
        <p:nvSpPr>
          <p:cNvPr id="5" name="Date Placeholder 4"/>
          <p:cNvSpPr>
            <a:spLocks noGrp="1"/>
          </p:cNvSpPr>
          <p:nvPr>
            <p:ph type="dt" sz="half" idx="10"/>
          </p:nvPr>
        </p:nvSpPr>
        <p:spPr/>
        <p:txBody>
          <a:bodyPr/>
          <a:lstStyle/>
          <a:p>
            <a:fld id="{B969BAFE-4F90-485F-AC87-D02ABA1130F3}" type="datetime1">
              <a:rPr lang="lv-LV" smtClean="0"/>
              <a:t>13.02.2018</a:t>
            </a:fld>
            <a:endParaRPr lang="lv-LV" dirty="0"/>
          </a:p>
        </p:txBody>
      </p:sp>
    </p:spTree>
    <p:extLst>
      <p:ext uri="{BB962C8B-B14F-4D97-AF65-F5344CB8AC3E}">
        <p14:creationId xmlns:p14="http://schemas.microsoft.com/office/powerpoint/2010/main" val="40670127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952464FB-6FA6-4E80-ACB1-F4B9846AA373}" type="slidenum">
              <a:rPr lang="lv-LV" smtClean="0">
                <a:solidFill>
                  <a:prstClr val="black">
                    <a:tint val="75000"/>
                  </a:prstClr>
                </a:solidFill>
              </a:rPr>
              <a:pPr/>
              <a:t>18</a:t>
            </a:fld>
            <a:endParaRPr lang="lv-LV">
              <a:solidFill>
                <a:prstClr val="black">
                  <a:tint val="75000"/>
                </a:prstClr>
              </a:solidFill>
            </a:endParaRPr>
          </a:p>
        </p:txBody>
      </p:sp>
      <p:sp>
        <p:nvSpPr>
          <p:cNvPr id="3" name="Content Placeholder 2"/>
          <p:cNvSpPr>
            <a:spLocks noGrp="1"/>
          </p:cNvSpPr>
          <p:nvPr>
            <p:ph idx="1"/>
          </p:nvPr>
        </p:nvSpPr>
        <p:spPr>
          <a:xfrm>
            <a:off x="395536" y="1196752"/>
            <a:ext cx="8424936" cy="5040560"/>
          </a:xfrm>
        </p:spPr>
        <p:txBody>
          <a:bodyPr>
            <a:noAutofit/>
          </a:bodyPr>
          <a:lstStyle/>
          <a:p>
            <a:pPr marL="0" indent="0">
              <a:buNone/>
            </a:pPr>
            <a:r>
              <a:rPr lang="lv-LV" dirty="0" err="1" smtClean="0">
                <a:solidFill>
                  <a:schemeClr val="tx1"/>
                </a:solidFill>
              </a:rPr>
              <a:t>Expenses</a:t>
            </a:r>
            <a:r>
              <a:rPr lang="lv-LV" dirty="0" smtClean="0">
                <a:solidFill>
                  <a:schemeClr val="tx1"/>
                </a:solidFill>
              </a:rPr>
              <a:t> </a:t>
            </a:r>
            <a:r>
              <a:rPr lang="lv-LV" dirty="0" err="1" smtClean="0">
                <a:solidFill>
                  <a:schemeClr val="tx1"/>
                </a:solidFill>
              </a:rPr>
              <a:t>that</a:t>
            </a:r>
            <a:r>
              <a:rPr lang="lv-LV" dirty="0" smtClean="0">
                <a:solidFill>
                  <a:schemeClr val="tx1"/>
                </a:solidFill>
              </a:rPr>
              <a:t> </a:t>
            </a:r>
            <a:r>
              <a:rPr lang="lv-LV" dirty="0" err="1" smtClean="0">
                <a:solidFill>
                  <a:schemeClr val="tx1"/>
                </a:solidFill>
              </a:rPr>
              <a:t>are</a:t>
            </a:r>
            <a:r>
              <a:rPr lang="lv-LV" dirty="0" smtClean="0">
                <a:solidFill>
                  <a:schemeClr val="tx1"/>
                </a:solidFill>
              </a:rPr>
              <a:t> n</a:t>
            </a:r>
            <a:r>
              <a:rPr lang="en-GB" dirty="0" err="1" smtClean="0">
                <a:solidFill>
                  <a:schemeClr val="tx1"/>
                </a:solidFill>
              </a:rPr>
              <a:t>ot</a:t>
            </a:r>
            <a:r>
              <a:rPr lang="en-GB" dirty="0" smtClean="0">
                <a:solidFill>
                  <a:schemeClr val="tx1"/>
                </a:solidFill>
              </a:rPr>
              <a:t> directly related to a taxpayer’s economic activity.</a:t>
            </a:r>
          </a:p>
          <a:p>
            <a:pPr>
              <a:buFont typeface="Wingdings" panose="05000000000000000000" pitchFamily="2" charset="2"/>
              <a:buChar char="ü"/>
            </a:pPr>
            <a:r>
              <a:rPr lang="en-GB" dirty="0" smtClean="0">
                <a:solidFill>
                  <a:schemeClr val="tx1"/>
                </a:solidFill>
              </a:rPr>
              <a:t>Such expenses include: </a:t>
            </a:r>
          </a:p>
          <a:p>
            <a:pPr marL="644525" indent="-285750">
              <a:buFontTx/>
              <a:buChar char="-"/>
              <a:tabLst>
                <a:tab pos="627063" algn="l"/>
              </a:tabLst>
            </a:pPr>
            <a:r>
              <a:rPr lang="en-GB" dirty="0" smtClean="0">
                <a:solidFill>
                  <a:schemeClr val="tx1"/>
                </a:solidFill>
              </a:rPr>
              <a:t>expenses for relaxation, entertainment activities for owners or employees and other benefits;</a:t>
            </a:r>
            <a:endParaRPr lang="lv-LV" dirty="0" smtClean="0">
              <a:solidFill>
                <a:schemeClr val="tx1"/>
              </a:solidFill>
            </a:endParaRPr>
          </a:p>
          <a:p>
            <a:pPr marL="644525" indent="-285750">
              <a:buFontTx/>
              <a:buChar char="-"/>
              <a:tabLst>
                <a:tab pos="627063" algn="l"/>
              </a:tabLst>
            </a:pPr>
            <a:r>
              <a:rPr lang="en-GB" dirty="0" smtClean="0">
                <a:solidFill>
                  <a:schemeClr val="tx1"/>
                </a:solidFill>
              </a:rPr>
              <a:t>deductions from profits, turnover or other base quantity – upon a taxpayer’s initiative or an order of  a shareholder;</a:t>
            </a:r>
            <a:endParaRPr lang="lv-LV" dirty="0" smtClean="0">
              <a:solidFill>
                <a:schemeClr val="tx1"/>
              </a:solidFill>
            </a:endParaRPr>
          </a:p>
          <a:p>
            <a:pPr marL="644525" indent="-285750">
              <a:buFontTx/>
              <a:buChar char="-"/>
              <a:tabLst>
                <a:tab pos="627063" algn="l"/>
              </a:tabLst>
            </a:pPr>
            <a:r>
              <a:rPr lang="en-GB" dirty="0" smtClean="0">
                <a:solidFill>
                  <a:schemeClr val="tx1"/>
                </a:solidFill>
              </a:rPr>
              <a:t>gifts, credits and loans converted to gifts;</a:t>
            </a:r>
            <a:endParaRPr lang="lv-LV" dirty="0" smtClean="0">
              <a:solidFill>
                <a:schemeClr val="tx1"/>
              </a:solidFill>
            </a:endParaRPr>
          </a:p>
          <a:p>
            <a:pPr marL="644525" indent="-285750">
              <a:buFontTx/>
              <a:buChar char="-"/>
              <a:tabLst>
                <a:tab pos="627063" algn="l"/>
              </a:tabLst>
            </a:pPr>
            <a:r>
              <a:rPr lang="en-GB" dirty="0" smtClean="0">
                <a:solidFill>
                  <a:schemeClr val="tx1"/>
                </a:solidFill>
              </a:rPr>
              <a:t>donations;</a:t>
            </a:r>
            <a:endParaRPr lang="lv-LV" dirty="0" smtClean="0">
              <a:solidFill>
                <a:schemeClr val="tx1"/>
              </a:solidFill>
            </a:endParaRPr>
          </a:p>
          <a:p>
            <a:pPr marL="644525" indent="-285750">
              <a:buFontTx/>
              <a:buChar char="-"/>
              <a:tabLst>
                <a:tab pos="627063" algn="l"/>
              </a:tabLst>
            </a:pPr>
            <a:r>
              <a:rPr lang="lv-LV" dirty="0" err="1" smtClean="0">
                <a:solidFill>
                  <a:schemeClr val="tx1"/>
                </a:solidFill>
              </a:rPr>
              <a:t>value</a:t>
            </a:r>
            <a:r>
              <a:rPr lang="lv-LV" dirty="0" smtClean="0">
                <a:solidFill>
                  <a:schemeClr val="tx1"/>
                </a:solidFill>
              </a:rPr>
              <a:t> </a:t>
            </a:r>
            <a:r>
              <a:rPr lang="lv-LV" dirty="0" err="1" smtClean="0">
                <a:solidFill>
                  <a:schemeClr val="tx1"/>
                </a:solidFill>
              </a:rPr>
              <a:t>of</a:t>
            </a:r>
            <a:r>
              <a:rPr lang="lv-LV" dirty="0" smtClean="0">
                <a:solidFill>
                  <a:schemeClr val="tx1"/>
                </a:solidFill>
              </a:rPr>
              <a:t> </a:t>
            </a:r>
            <a:r>
              <a:rPr lang="en-GB" dirty="0" smtClean="0">
                <a:solidFill>
                  <a:schemeClr val="tx1"/>
                </a:solidFill>
              </a:rPr>
              <a:t>assets used for other purposes, acquisition costs or remaining value of this asset, maintenance costs</a:t>
            </a:r>
            <a:r>
              <a:rPr lang="lv-LV" dirty="0" smtClean="0">
                <a:solidFill>
                  <a:schemeClr val="tx1"/>
                </a:solidFill>
              </a:rPr>
              <a:t> </a:t>
            </a:r>
            <a:r>
              <a:rPr lang="en-GB" dirty="0" smtClean="0">
                <a:solidFill>
                  <a:schemeClr val="tx1"/>
                </a:solidFill>
              </a:rPr>
              <a:t>of this asset;</a:t>
            </a:r>
            <a:endParaRPr lang="lv-LV" dirty="0" smtClean="0">
              <a:solidFill>
                <a:schemeClr val="tx1"/>
              </a:solidFill>
            </a:endParaRPr>
          </a:p>
          <a:p>
            <a:pPr marL="644525" indent="-285750">
              <a:buFontTx/>
              <a:buChar char="-"/>
              <a:tabLst>
                <a:tab pos="627063" algn="l"/>
              </a:tabLst>
            </a:pPr>
            <a:r>
              <a:rPr lang="en-GB" dirty="0" smtClean="0">
                <a:solidFill>
                  <a:schemeClr val="tx1"/>
                </a:solidFill>
              </a:rPr>
              <a:t>representation and personnel sustainability expenses &gt; 5% of the salary fund of the pre-taxation</a:t>
            </a:r>
            <a:r>
              <a:rPr lang="lv-LV" dirty="0" smtClean="0">
                <a:solidFill>
                  <a:schemeClr val="tx1"/>
                </a:solidFill>
              </a:rPr>
              <a:t> </a:t>
            </a:r>
            <a:r>
              <a:rPr lang="en-GB" dirty="0" smtClean="0">
                <a:solidFill>
                  <a:schemeClr val="tx1"/>
                </a:solidFill>
              </a:rPr>
              <a:t>year, for which state social insurance mandatory contributions made</a:t>
            </a:r>
            <a:r>
              <a:rPr lang="lv-LV" dirty="0" smtClean="0">
                <a:solidFill>
                  <a:schemeClr val="tx1"/>
                </a:solidFill>
              </a:rPr>
              <a:t>;</a:t>
            </a:r>
          </a:p>
          <a:p>
            <a:pPr marL="644525" indent="-285750">
              <a:buFontTx/>
              <a:buChar char="-"/>
              <a:tabLst>
                <a:tab pos="627063" algn="l"/>
              </a:tabLst>
            </a:pPr>
            <a:r>
              <a:rPr lang="lv-LV" dirty="0" smtClean="0">
                <a:solidFill>
                  <a:prstClr val="black"/>
                </a:solidFill>
              </a:rPr>
              <a:t>f</a:t>
            </a:r>
            <a:r>
              <a:rPr lang="en-GB" dirty="0" err="1" smtClean="0">
                <a:solidFill>
                  <a:prstClr val="black"/>
                </a:solidFill>
              </a:rPr>
              <a:t>ine</a:t>
            </a:r>
            <a:r>
              <a:rPr lang="en-GB" dirty="0" smtClean="0">
                <a:solidFill>
                  <a:prstClr val="black"/>
                </a:solidFill>
              </a:rPr>
              <a:t>, contractual penalties and amounts of deficits or plundering not indemnified, amounts of deficits exceeding limits</a:t>
            </a:r>
            <a:r>
              <a:rPr lang="lv-LV" dirty="0" smtClean="0">
                <a:solidFill>
                  <a:prstClr val="black"/>
                </a:solidFill>
              </a:rPr>
              <a:t>;</a:t>
            </a:r>
          </a:p>
          <a:p>
            <a:pPr marL="644525" indent="-285750">
              <a:buFontTx/>
              <a:buChar char="-"/>
              <a:tabLst>
                <a:tab pos="627063" algn="l"/>
              </a:tabLst>
            </a:pPr>
            <a:r>
              <a:rPr lang="lv-LV" dirty="0" smtClean="0">
                <a:solidFill>
                  <a:schemeClr val="tx1"/>
                </a:solidFill>
              </a:rPr>
              <a:t>t</a:t>
            </a:r>
            <a:r>
              <a:rPr lang="en-GB" dirty="0" err="1" smtClean="0">
                <a:solidFill>
                  <a:schemeClr val="tx1"/>
                </a:solidFill>
              </a:rPr>
              <a:t>ransactions</a:t>
            </a:r>
            <a:r>
              <a:rPr lang="en-GB" dirty="0" smtClean="0">
                <a:solidFill>
                  <a:schemeClr val="tx1"/>
                </a:solidFill>
              </a:rPr>
              <a:t> </a:t>
            </a:r>
            <a:r>
              <a:rPr lang="en-GB" dirty="0">
                <a:solidFill>
                  <a:schemeClr val="tx1"/>
                </a:solidFill>
              </a:rPr>
              <a:t>– </a:t>
            </a:r>
            <a:r>
              <a:rPr lang="lv-LV" dirty="0" err="1" smtClean="0">
                <a:solidFill>
                  <a:schemeClr val="tx1"/>
                </a:solidFill>
              </a:rPr>
              <a:t>evaluated</a:t>
            </a:r>
            <a:r>
              <a:rPr lang="lv-LV" dirty="0" smtClean="0">
                <a:solidFill>
                  <a:schemeClr val="tx1"/>
                </a:solidFill>
              </a:rPr>
              <a:t> </a:t>
            </a:r>
            <a:r>
              <a:rPr lang="lv-LV" dirty="0" err="1" smtClean="0">
                <a:solidFill>
                  <a:schemeClr val="tx1"/>
                </a:solidFill>
              </a:rPr>
              <a:t>through</a:t>
            </a:r>
            <a:r>
              <a:rPr lang="lv-LV" dirty="0" smtClean="0">
                <a:solidFill>
                  <a:schemeClr val="tx1"/>
                </a:solidFill>
              </a:rPr>
              <a:t> </a:t>
            </a:r>
            <a:r>
              <a:rPr lang="en-GB" dirty="0" smtClean="0">
                <a:solidFill>
                  <a:schemeClr val="tx1"/>
                </a:solidFill>
              </a:rPr>
              <a:t>economic </a:t>
            </a:r>
            <a:r>
              <a:rPr lang="en-GB" dirty="0">
                <a:solidFill>
                  <a:schemeClr val="tx1"/>
                </a:solidFill>
              </a:rPr>
              <a:t>substance over legal form.</a:t>
            </a:r>
            <a:endParaRPr lang="lv-LV" dirty="0" smtClean="0">
              <a:solidFill>
                <a:schemeClr val="tx1"/>
              </a:solidFill>
            </a:endParaRPr>
          </a:p>
          <a:p>
            <a:pPr marL="538163" indent="-179388">
              <a:buNone/>
              <a:tabLst>
                <a:tab pos="538163" algn="l"/>
              </a:tabLst>
            </a:pPr>
            <a:endParaRPr lang="en-GB" dirty="0" smtClean="0">
              <a:solidFill>
                <a:schemeClr val="tx1"/>
              </a:solidFill>
            </a:endParaRPr>
          </a:p>
          <a:p>
            <a:pPr marL="0" indent="0">
              <a:buNone/>
            </a:pPr>
            <a:r>
              <a:rPr lang="lv-LV" dirty="0" smtClean="0">
                <a:solidFill>
                  <a:schemeClr val="tx1"/>
                </a:solidFill>
              </a:rPr>
              <a:t>                </a:t>
            </a:r>
          </a:p>
          <a:p>
            <a:pPr marL="0" indent="0">
              <a:buNone/>
            </a:pPr>
            <a:r>
              <a:rPr lang="lv-LV" dirty="0" smtClean="0"/>
              <a:t> </a:t>
            </a:r>
          </a:p>
          <a:p>
            <a:pPr marL="0" indent="0">
              <a:buNone/>
            </a:pPr>
            <a:r>
              <a:rPr lang="lv-LV" dirty="0" smtClean="0"/>
              <a:t>  </a:t>
            </a:r>
            <a:endParaRPr lang="lv-LV" dirty="0"/>
          </a:p>
        </p:txBody>
      </p:sp>
      <p:sp>
        <p:nvSpPr>
          <p:cNvPr id="4" name="Title 3"/>
          <p:cNvSpPr>
            <a:spLocks noGrp="1"/>
          </p:cNvSpPr>
          <p:nvPr>
            <p:ph type="title"/>
          </p:nvPr>
        </p:nvSpPr>
        <p:spPr>
          <a:xfrm>
            <a:off x="395536" y="332656"/>
            <a:ext cx="5904656" cy="648072"/>
          </a:xfrm>
          <a:solidFill>
            <a:schemeClr val="bg1"/>
          </a:solidFill>
        </p:spPr>
        <p:txBody>
          <a:bodyPr>
            <a:noAutofit/>
          </a:bodyPr>
          <a:lstStyle/>
          <a:p>
            <a:r>
              <a:rPr lang="lv-LV" sz="2800" dirty="0" err="1" smtClean="0"/>
              <a:t>Expenses</a:t>
            </a:r>
            <a:r>
              <a:rPr lang="lv-LV" sz="2800" dirty="0" smtClean="0"/>
              <a:t> </a:t>
            </a:r>
            <a:r>
              <a:rPr lang="lv-LV" sz="2800" dirty="0" err="1" smtClean="0"/>
              <a:t>that</a:t>
            </a:r>
            <a:r>
              <a:rPr lang="lv-LV" sz="2800" dirty="0" smtClean="0"/>
              <a:t> </a:t>
            </a:r>
            <a:r>
              <a:rPr lang="lv-LV" sz="2800" dirty="0" err="1" smtClean="0"/>
              <a:t>are</a:t>
            </a:r>
            <a:r>
              <a:rPr lang="lv-LV" sz="2800" dirty="0" smtClean="0"/>
              <a:t> </a:t>
            </a:r>
            <a:r>
              <a:rPr lang="lv-LV" sz="2800" dirty="0" err="1" smtClean="0"/>
              <a:t>not</a:t>
            </a:r>
            <a:r>
              <a:rPr lang="lv-LV" sz="2800" dirty="0" smtClean="0"/>
              <a:t> </a:t>
            </a:r>
            <a:r>
              <a:rPr lang="lv-LV" sz="2800" dirty="0" err="1" smtClean="0"/>
              <a:t>Related</a:t>
            </a:r>
            <a:r>
              <a:rPr lang="lv-LV" sz="2800" dirty="0" smtClean="0"/>
              <a:t> to </a:t>
            </a:r>
            <a:r>
              <a:rPr lang="lv-LV" sz="2800" dirty="0" err="1" smtClean="0"/>
              <a:t>Economic</a:t>
            </a:r>
            <a:r>
              <a:rPr lang="lv-LV" sz="2800" dirty="0" smtClean="0"/>
              <a:t> </a:t>
            </a:r>
            <a:r>
              <a:rPr lang="lv-LV" sz="2800" dirty="0" err="1" smtClean="0"/>
              <a:t>Activity</a:t>
            </a:r>
            <a:endParaRPr lang="lv-LV" sz="2800" dirty="0"/>
          </a:p>
        </p:txBody>
      </p:sp>
      <p:sp>
        <p:nvSpPr>
          <p:cNvPr id="5" name="Date Placeholder 4"/>
          <p:cNvSpPr>
            <a:spLocks noGrp="1"/>
          </p:cNvSpPr>
          <p:nvPr>
            <p:ph type="dt" sz="half" idx="10"/>
          </p:nvPr>
        </p:nvSpPr>
        <p:spPr/>
        <p:txBody>
          <a:bodyPr/>
          <a:lstStyle/>
          <a:p>
            <a:fld id="{5BA050A8-D6B0-4CE6-B7F9-001D103C559D}" type="datetime1">
              <a:rPr lang="lv-LV" smtClean="0"/>
              <a:t>13.02.2018</a:t>
            </a:fld>
            <a:endParaRPr lang="lv-LV" dirty="0"/>
          </a:p>
        </p:txBody>
      </p:sp>
    </p:spTree>
    <p:extLst>
      <p:ext uri="{BB962C8B-B14F-4D97-AF65-F5344CB8AC3E}">
        <p14:creationId xmlns:p14="http://schemas.microsoft.com/office/powerpoint/2010/main" val="2476405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CFFB8A-3D81-4B20-8F4E-EDE26E1CCFD9}" type="datetime1">
              <a:rPr lang="lv-LV" smtClean="0"/>
              <a:t>13.02.2018</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19</a:t>
            </a:fld>
            <a:endParaRPr lang="lv-LV" dirty="0"/>
          </a:p>
        </p:txBody>
      </p:sp>
      <p:sp>
        <p:nvSpPr>
          <p:cNvPr id="4" name="Content Placeholder 3"/>
          <p:cNvSpPr>
            <a:spLocks noGrp="1"/>
          </p:cNvSpPr>
          <p:nvPr>
            <p:ph idx="1"/>
          </p:nvPr>
        </p:nvSpPr>
        <p:spPr/>
        <p:txBody>
          <a:bodyPr/>
          <a:lstStyle/>
          <a:p>
            <a:endParaRPr lang="en-US" dirty="0" smtClean="0"/>
          </a:p>
          <a:p>
            <a:r>
              <a:rPr lang="en-US" sz="2000" dirty="0" smtClean="0">
                <a:solidFill>
                  <a:schemeClr val="tx1"/>
                </a:solidFill>
              </a:rPr>
              <a:t>Donations to public benefit organizations (PBO)</a:t>
            </a:r>
          </a:p>
          <a:p>
            <a:endParaRPr lang="en-US" sz="2000" dirty="0" smtClean="0">
              <a:solidFill>
                <a:schemeClr val="tx1"/>
              </a:solidFill>
            </a:endParaRPr>
          </a:p>
          <a:p>
            <a:r>
              <a:rPr lang="en-US" sz="2000" dirty="0" smtClean="0">
                <a:solidFill>
                  <a:schemeClr val="tx1"/>
                </a:solidFill>
              </a:rPr>
              <a:t>Flowing through dividends</a:t>
            </a:r>
          </a:p>
          <a:p>
            <a:endParaRPr lang="en-US" sz="2000" dirty="0" smtClean="0">
              <a:solidFill>
                <a:schemeClr val="tx1"/>
              </a:solidFill>
            </a:endParaRPr>
          </a:p>
          <a:p>
            <a:r>
              <a:rPr lang="en-US" sz="2000" dirty="0" smtClean="0">
                <a:solidFill>
                  <a:schemeClr val="tx1"/>
                </a:solidFill>
              </a:rPr>
              <a:t>Holding regime</a:t>
            </a:r>
          </a:p>
          <a:p>
            <a:endParaRPr lang="en-US" sz="2000" dirty="0" smtClean="0">
              <a:solidFill>
                <a:schemeClr val="tx1"/>
              </a:solidFill>
            </a:endParaRPr>
          </a:p>
          <a:p>
            <a:r>
              <a:rPr lang="en-US" sz="2000" dirty="0" smtClean="0">
                <a:solidFill>
                  <a:schemeClr val="tx1"/>
                </a:solidFill>
              </a:rPr>
              <a:t>Representation expenses</a:t>
            </a:r>
          </a:p>
          <a:p>
            <a:endParaRPr lang="en-US" sz="2000" dirty="0" smtClean="0">
              <a:solidFill>
                <a:schemeClr val="tx1"/>
              </a:solidFill>
            </a:endParaRPr>
          </a:p>
          <a:p>
            <a:r>
              <a:rPr lang="en-US" sz="2000" dirty="0" smtClean="0">
                <a:solidFill>
                  <a:schemeClr val="tx1"/>
                </a:solidFill>
              </a:rPr>
              <a:t>Transition periods </a:t>
            </a:r>
          </a:p>
          <a:p>
            <a:endParaRPr lang="en-US" sz="2000" dirty="0" smtClean="0">
              <a:solidFill>
                <a:schemeClr val="tx1"/>
              </a:solidFill>
            </a:endParaRPr>
          </a:p>
          <a:p>
            <a:r>
              <a:rPr lang="en-US" sz="2000" dirty="0" smtClean="0">
                <a:solidFill>
                  <a:schemeClr val="tx1"/>
                </a:solidFill>
              </a:rPr>
              <a:t>Investment projects/ special economic zones/ accumulated losses</a:t>
            </a:r>
          </a:p>
          <a:p>
            <a:endParaRPr lang="en-US" dirty="0" smtClean="0">
              <a:solidFill>
                <a:schemeClr val="tx1"/>
              </a:solidFill>
            </a:endParaRPr>
          </a:p>
          <a:p>
            <a:endParaRPr lang="en-US" dirty="0" smtClean="0"/>
          </a:p>
          <a:p>
            <a:endParaRPr lang="en-US" dirty="0"/>
          </a:p>
        </p:txBody>
      </p:sp>
      <p:sp>
        <p:nvSpPr>
          <p:cNvPr id="5" name="Title 4"/>
          <p:cNvSpPr>
            <a:spLocks noGrp="1"/>
          </p:cNvSpPr>
          <p:nvPr>
            <p:ph type="title"/>
          </p:nvPr>
        </p:nvSpPr>
        <p:spPr>
          <a:xfrm>
            <a:off x="457200" y="505667"/>
            <a:ext cx="5688632" cy="432000"/>
          </a:xfrm>
        </p:spPr>
        <p:txBody>
          <a:bodyPr>
            <a:noAutofit/>
          </a:bodyPr>
          <a:lstStyle/>
          <a:p>
            <a:r>
              <a:rPr lang="en-US" sz="2800" dirty="0" smtClean="0"/>
              <a:t>CIT Special Provisions</a:t>
            </a:r>
            <a:endParaRPr lang="en-US" sz="2800" dirty="0"/>
          </a:p>
        </p:txBody>
      </p:sp>
    </p:spTree>
    <p:extLst>
      <p:ext uri="{BB962C8B-B14F-4D97-AF65-F5344CB8AC3E}">
        <p14:creationId xmlns:p14="http://schemas.microsoft.com/office/powerpoint/2010/main" val="22631766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US" sz="2800" dirty="0" smtClean="0"/>
              <a:t>Reasons for Tax Reform </a:t>
            </a:r>
            <a:endParaRPr lang="en-US" sz="2800" dirty="0"/>
          </a:p>
        </p:txBody>
      </p:sp>
      <p:sp>
        <p:nvSpPr>
          <p:cNvPr id="5" name="Date Placeholder 4"/>
          <p:cNvSpPr>
            <a:spLocks noGrp="1"/>
          </p:cNvSpPr>
          <p:nvPr>
            <p:ph type="dt" sz="half" idx="10"/>
          </p:nvPr>
        </p:nvSpPr>
        <p:spPr/>
        <p:txBody>
          <a:bodyPr/>
          <a:lstStyle/>
          <a:p>
            <a:fld id="{6AA42CA7-CB74-42F0-BB12-6A734B739D52}" type="datetime1">
              <a:rPr lang="lv-LV" smtClean="0"/>
              <a:t>13.02.2018</a:t>
            </a:fld>
            <a:endParaRPr lang="lv-LV"/>
          </a:p>
        </p:txBody>
      </p:sp>
      <p:sp>
        <p:nvSpPr>
          <p:cNvPr id="6" name="Slide Number Placeholder 5"/>
          <p:cNvSpPr>
            <a:spLocks noGrp="1"/>
          </p:cNvSpPr>
          <p:nvPr>
            <p:ph type="sldNum" sz="quarter" idx="12"/>
          </p:nvPr>
        </p:nvSpPr>
        <p:spPr/>
        <p:txBody>
          <a:bodyPr/>
          <a:lstStyle/>
          <a:p>
            <a:fld id="{952464FB-6FA6-4E80-ACB1-F4B9846AA373}" type="slidenum">
              <a:rPr lang="lv-LV" smtClean="0"/>
              <a:t>2</a:t>
            </a:fld>
            <a:endParaRPr lang="lv-LV"/>
          </a:p>
        </p:txBody>
      </p:sp>
      <p:graphicFrame>
        <p:nvGraphicFramePr>
          <p:cNvPr id="7" name="Content Placeholder 5"/>
          <p:cNvGraphicFramePr>
            <a:graphicFrameLocks/>
          </p:cNvGraphicFramePr>
          <p:nvPr>
            <p:extLst>
              <p:ext uri="{D42A27DB-BD31-4B8C-83A1-F6EECF244321}">
                <p14:modId xmlns:p14="http://schemas.microsoft.com/office/powerpoint/2010/main" val="4138761984"/>
              </p:ext>
            </p:extLst>
          </p:nvPr>
        </p:nvGraphicFramePr>
        <p:xfrm>
          <a:off x="609600" y="1268413"/>
          <a:ext cx="7994848" cy="48577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152532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fontAlgn="base">
              <a:spcBef>
                <a:spcPct val="0"/>
              </a:spcBef>
              <a:spcAft>
                <a:spcPct val="0"/>
              </a:spcAft>
            </a:pPr>
            <a:fld id="{952464FB-6FA6-4E80-ACB1-F4B9846AA373}" type="slidenum">
              <a:rPr lang="lv-LV">
                <a:solidFill>
                  <a:prstClr val="black">
                    <a:tint val="75000"/>
                  </a:prstClr>
                </a:solidFill>
                <a:latin typeface="Arial" charset="0"/>
              </a:rPr>
              <a:pPr fontAlgn="base">
                <a:spcBef>
                  <a:spcPct val="0"/>
                </a:spcBef>
                <a:spcAft>
                  <a:spcPct val="0"/>
                </a:spcAft>
              </a:pPr>
              <a:t>20</a:t>
            </a:fld>
            <a:endParaRPr lang="lv-LV" dirty="0">
              <a:solidFill>
                <a:prstClr val="black">
                  <a:tint val="75000"/>
                </a:prstClr>
              </a:solidFill>
              <a:latin typeface="Arial" charset="0"/>
            </a:endParaRPr>
          </a:p>
        </p:txBody>
      </p:sp>
      <p:sp>
        <p:nvSpPr>
          <p:cNvPr id="4" name="Content Placeholder 3"/>
          <p:cNvSpPr>
            <a:spLocks noGrp="1"/>
          </p:cNvSpPr>
          <p:nvPr>
            <p:ph idx="1"/>
          </p:nvPr>
        </p:nvSpPr>
        <p:spPr>
          <a:xfrm>
            <a:off x="251520" y="1193130"/>
            <a:ext cx="8446166" cy="4828158"/>
          </a:xfrm>
        </p:spPr>
        <p:txBody>
          <a:bodyPr>
            <a:noAutofit/>
          </a:bodyPr>
          <a:lstStyle/>
          <a:p>
            <a:pPr lvl="1" algn="just">
              <a:buFont typeface="Wingdings" panose="05000000000000000000" pitchFamily="2" charset="2"/>
              <a:buChar char="ü"/>
            </a:pPr>
            <a:r>
              <a:rPr lang="en-US" dirty="0" smtClean="0">
                <a:solidFill>
                  <a:schemeClr val="tx1"/>
                </a:solidFill>
              </a:rPr>
              <a:t>Taxpayer who has donated to PBO* is entitled to use one of three alternative incentive models:</a:t>
            </a:r>
          </a:p>
          <a:p>
            <a:pPr marL="1165225" lvl="1" indent="-268288" algn="just">
              <a:buNone/>
              <a:tabLst>
                <a:tab pos="1165225" algn="l"/>
              </a:tabLst>
            </a:pPr>
            <a:r>
              <a:rPr lang="en-US" dirty="0" smtClean="0">
                <a:solidFill>
                  <a:schemeClr val="tx1"/>
                </a:solidFill>
              </a:rPr>
              <a:t>1</a:t>
            </a:r>
            <a:r>
              <a:rPr lang="en-US" sz="1600" dirty="0" smtClean="0">
                <a:solidFill>
                  <a:schemeClr val="tx1"/>
                </a:solidFill>
              </a:rPr>
              <a:t>) not to include the donated amount in CIT applicable base of the taxation period but not more than 5% from profit of previous reporting year after taxes; or  </a:t>
            </a:r>
          </a:p>
          <a:p>
            <a:pPr marL="1165225" lvl="1" indent="-268288" algn="just">
              <a:buNone/>
              <a:tabLst>
                <a:tab pos="1165225" algn="l"/>
              </a:tabLst>
            </a:pPr>
            <a:r>
              <a:rPr lang="en-US" sz="1600" dirty="0" smtClean="0">
                <a:solidFill>
                  <a:schemeClr val="tx1"/>
                </a:solidFill>
              </a:rPr>
              <a:t>2) not to include the donated amount in CIT applicable base of the taxation period but not more than 2% from the total gross wage calculated for the employees (with paid state mandatory social insurance contributions) in the previous reporting year; or </a:t>
            </a:r>
          </a:p>
          <a:p>
            <a:pPr marL="1165225" lvl="1" indent="-268288" algn="just">
              <a:buNone/>
              <a:tabLst>
                <a:tab pos="1165225" algn="l"/>
              </a:tabLst>
            </a:pPr>
            <a:r>
              <a:rPr lang="en-US" sz="1600" dirty="0" smtClean="0">
                <a:solidFill>
                  <a:schemeClr val="tx1"/>
                </a:solidFill>
              </a:rPr>
              <a:t>3) to decrease CIT which is calculated for the dividends in the reporting year. Decreasing - 75% from the donated amount but not exceeding 20% from the calculated CIT amount for the calculated dividends </a:t>
            </a:r>
          </a:p>
          <a:p>
            <a:pPr lvl="1" algn="just">
              <a:buFont typeface="Wingdings" panose="05000000000000000000" pitchFamily="2" charset="2"/>
              <a:buChar char="ü"/>
            </a:pPr>
            <a:endParaRPr lang="en-US" sz="1600" dirty="0" smtClean="0"/>
          </a:p>
          <a:p>
            <a:pPr marL="457200" lvl="1" indent="0" algn="just">
              <a:buNone/>
            </a:pPr>
            <a:r>
              <a:rPr lang="en-US" sz="1400" dirty="0" smtClean="0"/>
              <a:t>*</a:t>
            </a:r>
            <a:r>
              <a:rPr lang="en-US" sz="1400" dirty="0" smtClean="0">
                <a:solidFill>
                  <a:prstClr val="black"/>
                </a:solidFill>
              </a:rPr>
              <a:t> As well state institutions or to the State capital companies, carrying out the state culture functions delegated by the Ministry of Culture</a:t>
            </a:r>
            <a:endParaRPr lang="en-US" sz="1400" dirty="0" smtClean="0"/>
          </a:p>
          <a:p>
            <a:pPr lvl="1" algn="just">
              <a:buFont typeface="Wingdings" panose="05000000000000000000" pitchFamily="2" charset="2"/>
              <a:buChar char="ü"/>
            </a:pPr>
            <a:endParaRPr lang="en-US" dirty="0" smtClean="0"/>
          </a:p>
          <a:p>
            <a:pPr lvl="1" algn="just">
              <a:buFont typeface="Wingdings" panose="05000000000000000000" pitchFamily="2" charset="2"/>
              <a:buChar char=""/>
            </a:pPr>
            <a:endParaRPr lang="en-US" dirty="0" smtClean="0"/>
          </a:p>
          <a:p>
            <a:pPr marL="342900" lvl="1" indent="0" algn="just">
              <a:buNone/>
            </a:pPr>
            <a:endParaRPr lang="en-US" dirty="0"/>
          </a:p>
        </p:txBody>
      </p:sp>
      <p:sp>
        <p:nvSpPr>
          <p:cNvPr id="5" name="Title 4"/>
          <p:cNvSpPr>
            <a:spLocks noGrp="1"/>
          </p:cNvSpPr>
          <p:nvPr>
            <p:ph type="title"/>
          </p:nvPr>
        </p:nvSpPr>
        <p:spPr>
          <a:xfrm>
            <a:off x="611560" y="188640"/>
            <a:ext cx="5688632" cy="763852"/>
          </a:xfrm>
          <a:solidFill>
            <a:schemeClr val="bg1"/>
          </a:solidFill>
        </p:spPr>
        <p:txBody>
          <a:bodyPr>
            <a:noAutofit/>
          </a:bodyPr>
          <a:lstStyle/>
          <a:p>
            <a:r>
              <a:rPr lang="lv-LV" sz="2800" dirty="0"/>
              <a:t/>
            </a:r>
            <a:br>
              <a:rPr lang="lv-LV" sz="2800" dirty="0"/>
            </a:br>
            <a:r>
              <a:rPr lang="en-GB" sz="2800" dirty="0"/>
              <a:t>Donations to </a:t>
            </a:r>
            <a:r>
              <a:rPr lang="lv-LV" sz="2800" dirty="0" smtClean="0"/>
              <a:t>P</a:t>
            </a:r>
            <a:r>
              <a:rPr lang="en-GB" sz="2800" dirty="0" err="1" smtClean="0"/>
              <a:t>ublic</a:t>
            </a:r>
            <a:r>
              <a:rPr lang="en-GB" sz="2800" dirty="0" smtClean="0"/>
              <a:t> </a:t>
            </a:r>
            <a:r>
              <a:rPr lang="lv-LV" sz="2800" dirty="0" smtClean="0"/>
              <a:t>B</a:t>
            </a:r>
            <a:r>
              <a:rPr lang="en-GB" sz="2800" dirty="0" err="1" smtClean="0"/>
              <a:t>enefit</a:t>
            </a:r>
            <a:r>
              <a:rPr lang="en-GB" sz="2800" dirty="0" smtClean="0"/>
              <a:t> </a:t>
            </a:r>
            <a:r>
              <a:rPr lang="lv-LV" sz="2800" dirty="0" smtClean="0"/>
              <a:t>O</a:t>
            </a:r>
            <a:r>
              <a:rPr lang="en-GB" sz="2800" dirty="0" err="1" smtClean="0"/>
              <a:t>rgani</a:t>
            </a:r>
            <a:r>
              <a:rPr lang="lv-LV" sz="2800" dirty="0"/>
              <a:t>s</a:t>
            </a:r>
            <a:r>
              <a:rPr lang="en-GB" sz="2800" dirty="0" err="1"/>
              <a:t>ation</a:t>
            </a:r>
            <a:r>
              <a:rPr lang="lv-LV" sz="2800" dirty="0" smtClean="0"/>
              <a:t>s (PBO)</a:t>
            </a:r>
            <a:r>
              <a:rPr lang="lv-LV" sz="2800" dirty="0"/>
              <a:t/>
            </a:r>
            <a:br>
              <a:rPr lang="lv-LV" sz="2800" dirty="0"/>
            </a:br>
            <a:endParaRPr lang="en-GB" sz="2800" dirty="0"/>
          </a:p>
        </p:txBody>
      </p:sp>
      <p:sp>
        <p:nvSpPr>
          <p:cNvPr id="2" name="Date Placeholder 1"/>
          <p:cNvSpPr>
            <a:spLocks noGrp="1"/>
          </p:cNvSpPr>
          <p:nvPr>
            <p:ph type="dt" sz="half" idx="10"/>
          </p:nvPr>
        </p:nvSpPr>
        <p:spPr/>
        <p:txBody>
          <a:bodyPr/>
          <a:lstStyle/>
          <a:p>
            <a:fld id="{7502F45E-952B-494B-9ECB-408A22B213D2}" type="datetime1">
              <a:rPr lang="lv-LV" smtClean="0"/>
              <a:t>13.02.2018</a:t>
            </a:fld>
            <a:endParaRPr lang="lv-LV" dirty="0"/>
          </a:p>
        </p:txBody>
      </p:sp>
    </p:spTree>
    <p:extLst>
      <p:ext uri="{BB962C8B-B14F-4D97-AF65-F5344CB8AC3E}">
        <p14:creationId xmlns:p14="http://schemas.microsoft.com/office/powerpoint/2010/main" val="12915945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ED577A-29B1-401B-B58F-903BFAC30CFD}" type="datetime1">
              <a:rPr lang="lv-LV" smtClean="0"/>
              <a:t>13.02.2018</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21</a:t>
            </a:fld>
            <a:endParaRPr lang="lv-LV" dirty="0"/>
          </a:p>
        </p:txBody>
      </p:sp>
      <p:sp>
        <p:nvSpPr>
          <p:cNvPr id="4" name="Content Placeholder 3"/>
          <p:cNvSpPr>
            <a:spLocks noGrp="1"/>
          </p:cNvSpPr>
          <p:nvPr>
            <p:ph idx="1"/>
          </p:nvPr>
        </p:nvSpPr>
        <p:spPr>
          <a:xfrm>
            <a:off x="462813" y="2204864"/>
            <a:ext cx="8229600" cy="4151486"/>
          </a:xfrm>
        </p:spPr>
        <p:txBody>
          <a:bodyPr>
            <a:normAutofit lnSpcReduction="10000"/>
          </a:bodyPr>
          <a:lstStyle/>
          <a:p>
            <a:pPr algn="just"/>
            <a:r>
              <a:rPr lang="en-US" dirty="0" smtClean="0">
                <a:solidFill>
                  <a:schemeClr val="tx1"/>
                </a:solidFill>
              </a:rPr>
              <a:t>Flowing through dividends – the CIT is not applicable, if the income from which the dividends have been paid has already been subjected to CIT or withholding tax. </a:t>
            </a:r>
          </a:p>
          <a:p>
            <a:pPr marL="0" indent="0" algn="just">
              <a:buNone/>
            </a:pPr>
            <a:r>
              <a:rPr lang="en-US" dirty="0" smtClean="0">
                <a:solidFill>
                  <a:schemeClr val="tx1"/>
                </a:solidFill>
              </a:rPr>
              <a:t> </a:t>
            </a:r>
          </a:p>
          <a:p>
            <a:pPr algn="just"/>
            <a:r>
              <a:rPr lang="en-US" dirty="0" smtClean="0">
                <a:solidFill>
                  <a:schemeClr val="tx1"/>
                </a:solidFill>
              </a:rPr>
              <a:t>Holding regime -  the exemption for income from alienation of shares has been maintained, in case if holding lasts for a period of at least 36 months.</a:t>
            </a:r>
          </a:p>
          <a:p>
            <a:pPr algn="just"/>
            <a:endParaRPr lang="en-US" dirty="0" smtClean="0">
              <a:solidFill>
                <a:schemeClr val="tx1"/>
              </a:solidFill>
            </a:endParaRPr>
          </a:p>
          <a:p>
            <a:pPr algn="just"/>
            <a:r>
              <a:rPr lang="en-US" dirty="0" smtClean="0">
                <a:solidFill>
                  <a:schemeClr val="tx1"/>
                </a:solidFill>
              </a:rPr>
              <a:t>Representation expenses -  not sub</a:t>
            </a:r>
            <a:r>
              <a:rPr lang="lv-LV" dirty="0" smtClean="0">
                <a:solidFill>
                  <a:schemeClr val="tx1"/>
                </a:solidFill>
              </a:rPr>
              <a:t>j</a:t>
            </a:r>
            <a:r>
              <a:rPr lang="en-US" dirty="0" smtClean="0">
                <a:solidFill>
                  <a:schemeClr val="tx1"/>
                </a:solidFill>
              </a:rPr>
              <a:t>et to CIT, provided they do not exceed 5% of the total gross wage calculated for the employees. </a:t>
            </a:r>
          </a:p>
          <a:p>
            <a:pPr algn="just"/>
            <a:endParaRPr lang="en-US" dirty="0" smtClean="0">
              <a:solidFill>
                <a:schemeClr val="tx1"/>
              </a:solidFill>
            </a:endParaRPr>
          </a:p>
          <a:p>
            <a:pPr algn="just"/>
            <a:r>
              <a:rPr lang="en-US" dirty="0" smtClean="0">
                <a:solidFill>
                  <a:schemeClr val="tx1"/>
                </a:solidFill>
              </a:rPr>
              <a:t>Transition period – profits made in the previous years (until 2018) are not subject to the new CIT at 20% rate, regardless when such profits are distributed. If distributions are made to individuals, the 10% PIT rate apply during the first two years, and the 20% PIT rate after such transitional period. </a:t>
            </a:r>
            <a:endParaRPr lang="en-US" dirty="0" smtClean="0"/>
          </a:p>
          <a:p>
            <a:pPr algn="just"/>
            <a:endParaRPr lang="en-US" dirty="0"/>
          </a:p>
        </p:txBody>
      </p:sp>
      <p:sp>
        <p:nvSpPr>
          <p:cNvPr id="5" name="Title 4"/>
          <p:cNvSpPr>
            <a:spLocks noGrp="1"/>
          </p:cNvSpPr>
          <p:nvPr>
            <p:ph type="title"/>
          </p:nvPr>
        </p:nvSpPr>
        <p:spPr>
          <a:xfrm>
            <a:off x="457200" y="188640"/>
            <a:ext cx="7211144" cy="2016224"/>
          </a:xfrm>
          <a:solidFill>
            <a:schemeClr val="bg1"/>
          </a:solidFill>
        </p:spPr>
        <p:txBody>
          <a:bodyPr>
            <a:noAutofit/>
          </a:bodyPr>
          <a:lstStyle/>
          <a:p>
            <a:r>
              <a:rPr lang="lv-LV" sz="2800" dirty="0" smtClean="0"/>
              <a:t>CIT- </a:t>
            </a:r>
            <a:r>
              <a:rPr lang="lv-LV" sz="2800" dirty="0" err="1" smtClean="0"/>
              <a:t>Flowing</a:t>
            </a:r>
            <a:r>
              <a:rPr lang="lv-LV" sz="2800" dirty="0" smtClean="0"/>
              <a:t> </a:t>
            </a:r>
            <a:r>
              <a:rPr lang="lv-LV" sz="2800" dirty="0" err="1" smtClean="0"/>
              <a:t>Through</a:t>
            </a:r>
            <a:r>
              <a:rPr lang="lv-LV" sz="2800" dirty="0" smtClean="0"/>
              <a:t> Dividends/</a:t>
            </a:r>
            <a:br>
              <a:rPr lang="lv-LV" sz="2800" dirty="0" smtClean="0"/>
            </a:br>
            <a:r>
              <a:rPr lang="lv-LV" sz="2800" dirty="0" smtClean="0"/>
              <a:t>Holding </a:t>
            </a:r>
            <a:r>
              <a:rPr lang="lv-LV" sz="2800" dirty="0" err="1" smtClean="0"/>
              <a:t>Regime</a:t>
            </a:r>
            <a:r>
              <a:rPr lang="lv-LV" sz="2800" dirty="0" smtClean="0"/>
              <a:t>/ </a:t>
            </a:r>
            <a:br>
              <a:rPr lang="lv-LV" sz="2800" dirty="0" smtClean="0"/>
            </a:br>
            <a:r>
              <a:rPr lang="lv-LV" sz="2800" dirty="0" err="1" smtClean="0"/>
              <a:t>Representation</a:t>
            </a:r>
            <a:r>
              <a:rPr lang="lv-LV" sz="2800" dirty="0" smtClean="0"/>
              <a:t> </a:t>
            </a:r>
            <a:r>
              <a:rPr lang="lv-LV" sz="2800" dirty="0" err="1" smtClean="0"/>
              <a:t>Expenses</a:t>
            </a:r>
            <a:r>
              <a:rPr lang="lv-LV" sz="2800" dirty="0" smtClean="0"/>
              <a:t>/ </a:t>
            </a:r>
            <a:br>
              <a:rPr lang="lv-LV" sz="2800" dirty="0" smtClean="0"/>
            </a:br>
            <a:r>
              <a:rPr lang="lv-LV" sz="2800" dirty="0" err="1" smtClean="0"/>
              <a:t>Transition</a:t>
            </a:r>
            <a:r>
              <a:rPr lang="lv-LV" sz="2800" dirty="0" smtClean="0"/>
              <a:t> period </a:t>
            </a:r>
            <a:endParaRPr lang="lv-LV" sz="2800" dirty="0"/>
          </a:p>
        </p:txBody>
      </p:sp>
    </p:spTree>
    <p:extLst>
      <p:ext uri="{BB962C8B-B14F-4D97-AF65-F5344CB8AC3E}">
        <p14:creationId xmlns:p14="http://schemas.microsoft.com/office/powerpoint/2010/main" val="929740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D1267D-DBA5-47E7-A3CF-137540F9BEA6}" type="datetime1">
              <a:rPr lang="lv-LV" smtClean="0"/>
              <a:t>13.02.2018</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22</a:t>
            </a:fld>
            <a:endParaRPr lang="lv-LV" dirty="0"/>
          </a:p>
        </p:txBody>
      </p:sp>
      <p:sp>
        <p:nvSpPr>
          <p:cNvPr id="4" name="Content Placeholder 3"/>
          <p:cNvSpPr>
            <a:spLocks noGrp="1"/>
          </p:cNvSpPr>
          <p:nvPr>
            <p:ph idx="1"/>
          </p:nvPr>
        </p:nvSpPr>
        <p:spPr>
          <a:xfrm>
            <a:off x="457200" y="1844824"/>
            <a:ext cx="8229600" cy="4281339"/>
          </a:xfrm>
        </p:spPr>
        <p:txBody>
          <a:bodyPr/>
          <a:lstStyle/>
          <a:p>
            <a:pPr algn="just"/>
            <a:r>
              <a:rPr lang="en-US" dirty="0" smtClean="0">
                <a:solidFill>
                  <a:schemeClr val="tx1"/>
                </a:solidFill>
              </a:rPr>
              <a:t>The CIT allowance for Cabinet of Ministers approved investment projects is maintained for projects to be approved within a specified period after their submission.</a:t>
            </a:r>
          </a:p>
          <a:p>
            <a:endParaRPr lang="en-US" dirty="0" smtClean="0">
              <a:solidFill>
                <a:schemeClr val="tx1"/>
              </a:solidFill>
            </a:endParaRPr>
          </a:p>
          <a:p>
            <a:pPr algn="just"/>
            <a:r>
              <a:rPr lang="en-US" dirty="0" smtClean="0">
                <a:solidFill>
                  <a:schemeClr val="tx1"/>
                </a:solidFill>
              </a:rPr>
              <a:t>The 80% CIT allowance for companies operating in Special economic zones and Freeport's is maintained also under the new CIT regime.  </a:t>
            </a:r>
          </a:p>
          <a:p>
            <a:endParaRPr lang="en-US" dirty="0" smtClean="0">
              <a:solidFill>
                <a:schemeClr val="tx1"/>
              </a:solidFill>
            </a:endParaRPr>
          </a:p>
          <a:p>
            <a:pPr algn="just"/>
            <a:r>
              <a:rPr lang="en-US" dirty="0" smtClean="0">
                <a:solidFill>
                  <a:schemeClr val="tx1"/>
                </a:solidFill>
              </a:rPr>
              <a:t>CIT payable on dividends may be reduced in the amount of 15% of tax losses accumulated in the previous years (until 2018). Such reduction is applicable during the first five years, starting from 2018.   </a:t>
            </a:r>
          </a:p>
          <a:p>
            <a:endParaRPr lang="en-US" dirty="0">
              <a:solidFill>
                <a:schemeClr val="tx1"/>
              </a:solidFill>
            </a:endParaRPr>
          </a:p>
        </p:txBody>
      </p:sp>
      <p:sp>
        <p:nvSpPr>
          <p:cNvPr id="5" name="Title 4"/>
          <p:cNvSpPr>
            <a:spLocks noGrp="1"/>
          </p:cNvSpPr>
          <p:nvPr>
            <p:ph type="title"/>
          </p:nvPr>
        </p:nvSpPr>
        <p:spPr>
          <a:xfrm>
            <a:off x="457200" y="404664"/>
            <a:ext cx="5688632" cy="1224136"/>
          </a:xfrm>
          <a:solidFill>
            <a:schemeClr val="bg1"/>
          </a:solidFill>
        </p:spPr>
        <p:txBody>
          <a:bodyPr>
            <a:noAutofit/>
          </a:bodyPr>
          <a:lstStyle/>
          <a:p>
            <a:r>
              <a:rPr lang="lv-LV" sz="2800" dirty="0" smtClean="0"/>
              <a:t>CIT – </a:t>
            </a:r>
            <a:r>
              <a:rPr lang="lv-LV" sz="2800" dirty="0" err="1" smtClean="0"/>
              <a:t>Investment</a:t>
            </a:r>
            <a:r>
              <a:rPr lang="lv-LV" sz="2800" dirty="0" smtClean="0"/>
              <a:t> </a:t>
            </a:r>
            <a:r>
              <a:rPr lang="lv-LV" sz="2800" dirty="0" err="1" smtClean="0"/>
              <a:t>Projects</a:t>
            </a:r>
            <a:r>
              <a:rPr lang="lv-LV" sz="2800" dirty="0" smtClean="0"/>
              <a:t>/ </a:t>
            </a:r>
            <a:r>
              <a:rPr lang="lv-LV" sz="2800" dirty="0" err="1" smtClean="0"/>
              <a:t>Special</a:t>
            </a:r>
            <a:r>
              <a:rPr lang="lv-LV" sz="2800" dirty="0" smtClean="0"/>
              <a:t> </a:t>
            </a:r>
            <a:r>
              <a:rPr lang="lv-LV" sz="2800" dirty="0" err="1" smtClean="0"/>
              <a:t>Economic</a:t>
            </a:r>
            <a:r>
              <a:rPr lang="lv-LV" sz="2800" dirty="0" smtClean="0"/>
              <a:t> </a:t>
            </a:r>
            <a:r>
              <a:rPr lang="lv-LV" sz="2800" dirty="0" err="1" smtClean="0"/>
              <a:t>Zones</a:t>
            </a:r>
            <a:r>
              <a:rPr lang="lv-LV" sz="2800" dirty="0" smtClean="0"/>
              <a:t>/ </a:t>
            </a:r>
            <a:r>
              <a:rPr lang="lv-LV" sz="2800" dirty="0" err="1" smtClean="0"/>
              <a:t>Accumulated</a:t>
            </a:r>
            <a:r>
              <a:rPr lang="lv-LV" sz="2800" dirty="0" smtClean="0"/>
              <a:t> </a:t>
            </a:r>
            <a:r>
              <a:rPr lang="lv-LV" sz="2800" dirty="0" err="1" smtClean="0"/>
              <a:t>Losses</a:t>
            </a:r>
            <a:r>
              <a:rPr lang="lv-LV" sz="2800" dirty="0" smtClean="0"/>
              <a:t> </a:t>
            </a:r>
            <a:endParaRPr lang="lv-LV" sz="2800" dirty="0"/>
          </a:p>
        </p:txBody>
      </p:sp>
    </p:spTree>
    <p:extLst>
      <p:ext uri="{BB962C8B-B14F-4D97-AF65-F5344CB8AC3E}">
        <p14:creationId xmlns:p14="http://schemas.microsoft.com/office/powerpoint/2010/main" val="25031319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02296" y="2348880"/>
            <a:ext cx="5904656" cy="936104"/>
          </a:xfrm>
        </p:spPr>
        <p:txBody>
          <a:bodyPr>
            <a:noAutofit/>
          </a:bodyPr>
          <a:lstStyle/>
          <a:p>
            <a:pPr lvl="0" algn="ctr"/>
            <a:r>
              <a:rPr lang="lv-LV" sz="3200" dirty="0" err="1"/>
              <a:t>Compensatory</a:t>
            </a:r>
            <a:r>
              <a:rPr lang="lv-LV" sz="3200" dirty="0"/>
              <a:t> </a:t>
            </a:r>
            <a:r>
              <a:rPr lang="lv-LV" sz="3200" dirty="0" err="1"/>
              <a:t>measures</a:t>
            </a:r>
            <a:endParaRPr lang="lv-LV" sz="3200" dirty="0"/>
          </a:p>
        </p:txBody>
      </p:sp>
      <p:sp>
        <p:nvSpPr>
          <p:cNvPr id="5" name="Date Placeholder 4"/>
          <p:cNvSpPr>
            <a:spLocks noGrp="1"/>
          </p:cNvSpPr>
          <p:nvPr>
            <p:ph type="dt" sz="half" idx="10"/>
          </p:nvPr>
        </p:nvSpPr>
        <p:spPr/>
        <p:txBody>
          <a:bodyPr/>
          <a:lstStyle/>
          <a:p>
            <a:fld id="{2444C55A-466C-48FC-B470-1E72A5226140}" type="datetime1">
              <a:rPr lang="lv-LV" smtClean="0"/>
              <a:t>13.02.2018</a:t>
            </a:fld>
            <a:endParaRPr lang="lv-LV"/>
          </a:p>
        </p:txBody>
      </p:sp>
      <p:sp>
        <p:nvSpPr>
          <p:cNvPr id="6" name="Slide Number Placeholder 5"/>
          <p:cNvSpPr>
            <a:spLocks noGrp="1"/>
          </p:cNvSpPr>
          <p:nvPr>
            <p:ph type="sldNum" sz="quarter" idx="12"/>
          </p:nvPr>
        </p:nvSpPr>
        <p:spPr/>
        <p:txBody>
          <a:bodyPr/>
          <a:lstStyle/>
          <a:p>
            <a:fld id="{952464FB-6FA6-4E80-ACB1-F4B9846AA373}" type="slidenum">
              <a:rPr lang="lv-LV" smtClean="0"/>
              <a:t>23</a:t>
            </a:fld>
            <a:endParaRPr lang="lv-LV"/>
          </a:p>
        </p:txBody>
      </p:sp>
      <p:graphicFrame>
        <p:nvGraphicFramePr>
          <p:cNvPr id="8" name="Content Placeholder 3"/>
          <p:cNvGraphicFramePr>
            <a:graphicFrameLocks/>
          </p:cNvGraphicFramePr>
          <p:nvPr>
            <p:extLst>
              <p:ext uri="{D42A27DB-BD31-4B8C-83A1-F6EECF244321}">
                <p14:modId xmlns:p14="http://schemas.microsoft.com/office/powerpoint/2010/main" val="426761526"/>
              </p:ext>
            </p:extLst>
          </p:nvPr>
        </p:nvGraphicFramePr>
        <p:xfrm>
          <a:off x="5309973" y="3637919"/>
          <a:ext cx="3384376" cy="27113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itle 2"/>
          <p:cNvSpPr txBox="1">
            <a:spLocks/>
          </p:cNvSpPr>
          <p:nvPr/>
        </p:nvSpPr>
        <p:spPr>
          <a:xfrm>
            <a:off x="0" y="0"/>
            <a:ext cx="6156176" cy="1408969"/>
          </a:xfrm>
          <a:prstGeom prst="rect">
            <a:avLst/>
          </a:prstGeom>
          <a:solidFill>
            <a:schemeClr val="bg1"/>
          </a:solidFill>
        </p:spPr>
        <p:txBody>
          <a:bodyPr vert="horz" lIns="91440" tIns="45720" rIns="91440" bIns="45720" rtlCol="0" anchor="ctr">
            <a:noAutofit/>
          </a:bodyPr>
          <a:lstStyle>
            <a:lvl1pPr algn="l" defTabSz="914400" rtl="0" eaLnBrk="1" latinLnBrk="0" hangingPunct="1">
              <a:spcBef>
                <a:spcPct val="0"/>
              </a:spcBef>
              <a:buNone/>
              <a:defRPr sz="2200" b="1" kern="1200">
                <a:solidFill>
                  <a:srgbClr val="D39001"/>
                </a:solidFill>
                <a:effectLst>
                  <a:innerShdw blurRad="63500" dist="50800" dir="13500000">
                    <a:prstClr val="black">
                      <a:alpha val="50000"/>
                    </a:prstClr>
                  </a:innerShdw>
                </a:effectLst>
                <a:latin typeface="+mn-lt"/>
                <a:ea typeface="+mj-ea"/>
                <a:cs typeface="+mj-cs"/>
              </a:defRPr>
            </a:lvl1pPr>
          </a:lstStyle>
          <a:p>
            <a:pPr algn="ctr"/>
            <a:endParaRPr lang="lv-LV" sz="3200" dirty="0"/>
          </a:p>
        </p:txBody>
      </p:sp>
    </p:spTree>
    <p:extLst>
      <p:ext uri="{BB962C8B-B14F-4D97-AF65-F5344CB8AC3E}">
        <p14:creationId xmlns:p14="http://schemas.microsoft.com/office/powerpoint/2010/main" val="110389124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93E32820-5F1E-4A4E-8815-8430F857CF7D}" type="slidenum">
              <a:rPr lang="lv-LV" smtClean="0"/>
              <a:t>24</a:t>
            </a:fld>
            <a:endParaRPr lang="lv-LV"/>
          </a:p>
        </p:txBody>
      </p:sp>
      <p:sp>
        <p:nvSpPr>
          <p:cNvPr id="5" name="Title 4"/>
          <p:cNvSpPr>
            <a:spLocks noGrp="1"/>
          </p:cNvSpPr>
          <p:nvPr>
            <p:ph type="title"/>
          </p:nvPr>
        </p:nvSpPr>
        <p:spPr/>
        <p:txBody>
          <a:bodyPr>
            <a:noAutofit/>
          </a:bodyPr>
          <a:lstStyle/>
          <a:p>
            <a:r>
              <a:rPr lang="lv-LV" sz="2800" dirty="0" err="1"/>
              <a:t>Compensatory</a:t>
            </a:r>
            <a:r>
              <a:rPr lang="lv-LV" sz="2800" dirty="0"/>
              <a:t> </a:t>
            </a:r>
            <a:r>
              <a:rPr lang="lv-LV" sz="2800" dirty="0" err="1" smtClean="0"/>
              <a:t>Measures</a:t>
            </a:r>
            <a:endParaRPr lang="lv-LV" sz="2800" dirty="0"/>
          </a:p>
        </p:txBody>
      </p:sp>
      <p:graphicFrame>
        <p:nvGraphicFramePr>
          <p:cNvPr id="4" name="Diagram 3"/>
          <p:cNvGraphicFramePr/>
          <p:nvPr>
            <p:extLst>
              <p:ext uri="{D42A27DB-BD31-4B8C-83A1-F6EECF244321}">
                <p14:modId xmlns:p14="http://schemas.microsoft.com/office/powerpoint/2010/main" val="1735507419"/>
              </p:ext>
            </p:extLst>
          </p:nvPr>
        </p:nvGraphicFramePr>
        <p:xfrm>
          <a:off x="1187624" y="1268760"/>
          <a:ext cx="6096000" cy="4896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Date Placeholder 1"/>
          <p:cNvSpPr>
            <a:spLocks noGrp="1"/>
          </p:cNvSpPr>
          <p:nvPr>
            <p:ph type="dt" sz="half" idx="10"/>
          </p:nvPr>
        </p:nvSpPr>
        <p:spPr/>
        <p:txBody>
          <a:bodyPr/>
          <a:lstStyle/>
          <a:p>
            <a:fld id="{C4148615-4871-4985-8BCB-6FB54C841763}" type="datetime1">
              <a:rPr lang="lv-LV" smtClean="0"/>
              <a:t>13.02.2018</a:t>
            </a:fld>
            <a:endParaRPr lang="lv-LV" dirty="0"/>
          </a:p>
        </p:txBody>
      </p:sp>
    </p:spTree>
    <p:extLst>
      <p:ext uri="{BB962C8B-B14F-4D97-AF65-F5344CB8AC3E}">
        <p14:creationId xmlns:p14="http://schemas.microsoft.com/office/powerpoint/2010/main" val="37432923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952464FB-6FA6-4E80-ACB1-F4B9846AA373}" type="slidenum">
              <a:rPr lang="lv-LV" smtClean="0">
                <a:solidFill>
                  <a:prstClr val="black">
                    <a:tint val="75000"/>
                  </a:prstClr>
                </a:solidFill>
              </a:rPr>
              <a:pPr/>
              <a:t>25</a:t>
            </a:fld>
            <a:endParaRPr lang="lv-LV">
              <a:solidFill>
                <a:prstClr val="black">
                  <a:tint val="75000"/>
                </a:prstClr>
              </a:solidFill>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531463178"/>
              </p:ext>
            </p:extLst>
          </p:nvPr>
        </p:nvGraphicFramePr>
        <p:xfrm>
          <a:off x="540749" y="1591792"/>
          <a:ext cx="5471411" cy="2075769"/>
        </p:xfrm>
        <a:graphic>
          <a:graphicData uri="http://schemas.openxmlformats.org/drawingml/2006/table">
            <a:tbl>
              <a:tblPr>
                <a:tableStyleId>{5C22544A-7EE6-4342-B048-85BDC9FD1C3A}</a:tableStyleId>
              </a:tblPr>
              <a:tblGrid>
                <a:gridCol w="2447075">
                  <a:extLst>
                    <a:ext uri="{9D8B030D-6E8A-4147-A177-3AD203B41FA5}">
                      <a16:colId xmlns:a16="http://schemas.microsoft.com/office/drawing/2014/main" val="20000"/>
                    </a:ext>
                  </a:extLst>
                </a:gridCol>
                <a:gridCol w="720080">
                  <a:extLst>
                    <a:ext uri="{9D8B030D-6E8A-4147-A177-3AD203B41FA5}">
                      <a16:colId xmlns:a16="http://schemas.microsoft.com/office/drawing/2014/main" val="2817274248"/>
                    </a:ext>
                  </a:extLst>
                </a:gridCol>
                <a:gridCol w="792088">
                  <a:extLst>
                    <a:ext uri="{9D8B030D-6E8A-4147-A177-3AD203B41FA5}">
                      <a16:colId xmlns:a16="http://schemas.microsoft.com/office/drawing/2014/main" val="682678381"/>
                    </a:ext>
                  </a:extLst>
                </a:gridCol>
                <a:gridCol w="792088">
                  <a:extLst>
                    <a:ext uri="{9D8B030D-6E8A-4147-A177-3AD203B41FA5}">
                      <a16:colId xmlns:a16="http://schemas.microsoft.com/office/drawing/2014/main" val="1182403749"/>
                    </a:ext>
                  </a:extLst>
                </a:gridCol>
                <a:gridCol w="720080">
                  <a:extLst>
                    <a:ext uri="{9D8B030D-6E8A-4147-A177-3AD203B41FA5}">
                      <a16:colId xmlns:a16="http://schemas.microsoft.com/office/drawing/2014/main" val="949837309"/>
                    </a:ext>
                  </a:extLst>
                </a:gridCol>
              </a:tblGrid>
              <a:tr h="250744">
                <a:tc>
                  <a:txBody>
                    <a:bodyPr/>
                    <a:lstStyle/>
                    <a:p>
                      <a:pPr algn="ctr">
                        <a:lnSpc>
                          <a:spcPct val="115000"/>
                        </a:lnSpc>
                        <a:spcAft>
                          <a:spcPts val="0"/>
                        </a:spcAft>
                      </a:pPr>
                      <a:r>
                        <a:rPr lang="en-GB" sz="1200" b="1" dirty="0">
                          <a:solidFill>
                            <a:schemeClr val="bg1"/>
                          </a:solidFill>
                          <a:effectLst/>
                        </a:rPr>
                        <a:t>Product</a:t>
                      </a:r>
                      <a:endParaRPr lang="lv-LV"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lnSpc>
                          <a:spcPct val="115000"/>
                        </a:lnSpc>
                        <a:spcAft>
                          <a:spcPts val="0"/>
                        </a:spcAft>
                      </a:pPr>
                      <a:r>
                        <a:rPr lang="lv-LV" sz="1200" b="1" dirty="0" smtClean="0">
                          <a:solidFill>
                            <a:schemeClr val="bg1"/>
                          </a:solidFill>
                          <a:effectLst/>
                        </a:rPr>
                        <a:t>01/07/</a:t>
                      </a:r>
                    </a:p>
                    <a:p>
                      <a:pPr algn="ctr">
                        <a:lnSpc>
                          <a:spcPct val="115000"/>
                        </a:lnSpc>
                        <a:spcAft>
                          <a:spcPts val="0"/>
                        </a:spcAft>
                      </a:pPr>
                      <a:r>
                        <a:rPr lang="en-GB" sz="1200" b="1" dirty="0" smtClean="0">
                          <a:solidFill>
                            <a:schemeClr val="bg1"/>
                          </a:solidFill>
                          <a:effectLst/>
                        </a:rPr>
                        <a:t>201</a:t>
                      </a:r>
                      <a:r>
                        <a:rPr lang="lv-LV" sz="1200" b="1" dirty="0" smtClean="0">
                          <a:solidFill>
                            <a:schemeClr val="bg1"/>
                          </a:solidFill>
                          <a:effectLst/>
                        </a:rPr>
                        <a:t>7</a:t>
                      </a:r>
                      <a:endParaRPr lang="lv-LV"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lv-LV" sz="1200" b="1" dirty="0" smtClean="0">
                          <a:solidFill>
                            <a:schemeClr val="bg1"/>
                          </a:solidFill>
                          <a:effectLst/>
                        </a:rPr>
                        <a:t>01/07/</a:t>
                      </a:r>
                    </a:p>
                    <a:p>
                      <a:pPr algn="ctr">
                        <a:lnSpc>
                          <a:spcPct val="115000"/>
                        </a:lnSpc>
                        <a:spcAft>
                          <a:spcPts val="0"/>
                        </a:spcAft>
                      </a:pPr>
                      <a:r>
                        <a:rPr lang="lv-LV" sz="1200" b="1" dirty="0" smtClean="0">
                          <a:solidFill>
                            <a:schemeClr val="bg1"/>
                          </a:solidFill>
                          <a:effectLst/>
                        </a:rPr>
                        <a:t> </a:t>
                      </a:r>
                      <a:r>
                        <a:rPr lang="en-GB" sz="1200" b="1" dirty="0" smtClean="0">
                          <a:solidFill>
                            <a:schemeClr val="bg1"/>
                          </a:solidFill>
                          <a:effectLst/>
                        </a:rPr>
                        <a:t>201</a:t>
                      </a:r>
                      <a:r>
                        <a:rPr lang="lv-LV" sz="1200" b="1" dirty="0" smtClean="0">
                          <a:solidFill>
                            <a:schemeClr val="bg1"/>
                          </a:solidFill>
                          <a:effectLst/>
                        </a:rPr>
                        <a:t>8</a:t>
                      </a:r>
                      <a:endParaRPr lang="lv-LV"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lv-LV" sz="1200" b="1" dirty="0" smtClean="0">
                          <a:solidFill>
                            <a:schemeClr val="bg1"/>
                          </a:solidFill>
                          <a:effectLst/>
                        </a:rPr>
                        <a:t>01/07/</a:t>
                      </a:r>
                    </a:p>
                    <a:p>
                      <a:pPr algn="ctr">
                        <a:lnSpc>
                          <a:spcPct val="115000"/>
                        </a:lnSpc>
                        <a:spcAft>
                          <a:spcPts val="0"/>
                        </a:spcAft>
                      </a:pPr>
                      <a:r>
                        <a:rPr lang="lv-LV" sz="1200" b="1" dirty="0" smtClean="0">
                          <a:solidFill>
                            <a:schemeClr val="bg1"/>
                          </a:solidFill>
                          <a:effectLst/>
                        </a:rPr>
                        <a:t> </a:t>
                      </a:r>
                      <a:r>
                        <a:rPr lang="en-GB" sz="1200" b="1" dirty="0" smtClean="0">
                          <a:solidFill>
                            <a:schemeClr val="bg1"/>
                          </a:solidFill>
                          <a:effectLst/>
                        </a:rPr>
                        <a:t>201</a:t>
                      </a:r>
                      <a:r>
                        <a:rPr lang="lv-LV" sz="1200" b="1" dirty="0" smtClean="0">
                          <a:solidFill>
                            <a:schemeClr val="bg1"/>
                          </a:solidFill>
                          <a:effectLst/>
                        </a:rPr>
                        <a:t>9</a:t>
                      </a:r>
                      <a:endParaRPr lang="lv-LV"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lv-LV" sz="1200" b="1" dirty="0" smtClean="0">
                          <a:solidFill>
                            <a:schemeClr val="bg1"/>
                          </a:solidFill>
                          <a:effectLst/>
                        </a:rPr>
                        <a:t>01/07/</a:t>
                      </a:r>
                    </a:p>
                    <a:p>
                      <a:pPr algn="ctr">
                        <a:lnSpc>
                          <a:spcPct val="115000"/>
                        </a:lnSpc>
                        <a:spcAft>
                          <a:spcPts val="0"/>
                        </a:spcAft>
                      </a:pPr>
                      <a:r>
                        <a:rPr lang="en-GB" sz="1200" b="1" dirty="0" smtClean="0">
                          <a:solidFill>
                            <a:schemeClr val="bg1"/>
                          </a:solidFill>
                          <a:effectLst/>
                        </a:rPr>
                        <a:t>20</a:t>
                      </a:r>
                      <a:r>
                        <a:rPr lang="lv-LV" sz="1200" b="1" dirty="0" smtClean="0">
                          <a:solidFill>
                            <a:schemeClr val="bg1"/>
                          </a:solidFill>
                          <a:effectLst/>
                        </a:rPr>
                        <a:t>20</a:t>
                      </a:r>
                      <a:endParaRPr lang="lv-LV"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lnL w="12700" cap="flat" cmpd="sng" algn="ctr">
                      <a:solidFill>
                        <a:schemeClr val="bg1"/>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extLst>
                  <a:ext uri="{0D108BD9-81ED-4DB2-BD59-A6C34878D82A}">
                    <a16:rowId xmlns:a16="http://schemas.microsoft.com/office/drawing/2014/main" val="10000"/>
                  </a:ext>
                </a:extLst>
              </a:tr>
              <a:tr h="250744">
                <a:tc>
                  <a:txBody>
                    <a:bodyPr/>
                    <a:lstStyle/>
                    <a:p>
                      <a:pPr marL="88900" indent="0">
                        <a:lnSpc>
                          <a:spcPct val="115000"/>
                        </a:lnSpc>
                        <a:spcAft>
                          <a:spcPts val="0"/>
                        </a:spcAft>
                      </a:pPr>
                      <a:r>
                        <a:rPr lang="en-GB" sz="1200" b="1" dirty="0">
                          <a:effectLst/>
                        </a:rPr>
                        <a:t>Cigarettes</a:t>
                      </a:r>
                      <a:r>
                        <a:rPr lang="en-GB" sz="1200" b="1" dirty="0" smtClean="0">
                          <a:effectLst/>
                        </a:rPr>
                        <a:t>:</a:t>
                      </a:r>
                      <a:endParaRPr lang="lv-LV"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endParaRPr lang="lv-LV" dirty="0"/>
                    </a:p>
                  </a:txBody>
                  <a:tcPr marL="19050" marR="1905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endParaRPr lang="lv-LV" dirty="0"/>
                    </a:p>
                  </a:txBody>
                  <a:tcPr marL="19050" marR="1905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endParaRPr lang="lv-LV" dirty="0"/>
                    </a:p>
                  </a:txBody>
                  <a:tcPr marL="19050" marR="1905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endParaRPr lang="lv-LV" dirty="0"/>
                    </a:p>
                  </a:txBody>
                  <a:tcPr marL="19050" marR="1905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2"/>
                  </a:ext>
                </a:extLst>
              </a:tr>
              <a:tr h="375438">
                <a:tc>
                  <a:txBody>
                    <a:bodyPr/>
                    <a:lstStyle/>
                    <a:p>
                      <a:pPr marL="179388" indent="0">
                        <a:lnSpc>
                          <a:spcPct val="115000"/>
                        </a:lnSpc>
                        <a:spcAft>
                          <a:spcPts val="0"/>
                        </a:spcAft>
                      </a:pPr>
                      <a:r>
                        <a:rPr lang="en-GB" sz="1200" spc="-15" dirty="0">
                          <a:effectLst/>
                        </a:rPr>
                        <a:t>specific tax, per 1000 items</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lnSpc>
                          <a:spcPct val="115000"/>
                        </a:lnSpc>
                        <a:spcAft>
                          <a:spcPts val="0"/>
                        </a:spcAft>
                      </a:pPr>
                      <a:r>
                        <a:rPr lang="en-GB" sz="1200" dirty="0" smtClean="0">
                          <a:effectLst/>
                        </a:rPr>
                        <a:t>67</a:t>
                      </a:r>
                      <a:r>
                        <a:rPr lang="lv-LV" sz="1200" dirty="0" smtClean="0">
                          <a:effectLst/>
                        </a:rPr>
                        <a:t>.</a:t>
                      </a:r>
                      <a:r>
                        <a:rPr lang="en-GB" sz="1200" dirty="0" smtClean="0">
                          <a:effectLst/>
                        </a:rPr>
                        <a:t>0</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lnSpc>
                          <a:spcPct val="115000"/>
                        </a:lnSpc>
                        <a:spcAft>
                          <a:spcPts val="1200"/>
                        </a:spcAft>
                      </a:pPr>
                      <a:r>
                        <a:rPr lang="en-GB" sz="1200" b="1" dirty="0" smtClean="0">
                          <a:solidFill>
                            <a:srgbClr val="FF0000"/>
                          </a:solidFill>
                          <a:effectLst/>
                        </a:rPr>
                        <a:t>7</a:t>
                      </a:r>
                      <a:r>
                        <a:rPr lang="lv-LV" sz="1200" b="1" dirty="0" smtClean="0">
                          <a:solidFill>
                            <a:srgbClr val="FF0000"/>
                          </a:solidFill>
                          <a:effectLst/>
                        </a:rPr>
                        <a:t>4.6</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lnSpc>
                          <a:spcPct val="115000"/>
                        </a:lnSpc>
                        <a:spcAft>
                          <a:spcPts val="1200"/>
                        </a:spcAft>
                      </a:pPr>
                      <a:r>
                        <a:rPr lang="en-GB" sz="1200" b="1" dirty="0" smtClean="0">
                          <a:solidFill>
                            <a:srgbClr val="FF0000"/>
                          </a:solidFill>
                          <a:effectLst/>
                        </a:rPr>
                        <a:t>7</a:t>
                      </a:r>
                      <a:r>
                        <a:rPr lang="lv-LV" sz="1200" b="1" dirty="0" smtClean="0">
                          <a:solidFill>
                            <a:srgbClr val="FF0000"/>
                          </a:solidFill>
                          <a:effectLst/>
                        </a:rPr>
                        <a:t>8.7</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lnSpc>
                          <a:spcPct val="115000"/>
                        </a:lnSpc>
                        <a:spcBef>
                          <a:spcPts val="0"/>
                        </a:spcBef>
                        <a:spcAft>
                          <a:spcPts val="0"/>
                        </a:spcAft>
                      </a:pPr>
                      <a:r>
                        <a:rPr lang="en-GB" sz="1200" b="1" dirty="0" smtClean="0">
                          <a:solidFill>
                            <a:srgbClr val="FF0000"/>
                          </a:solidFill>
                          <a:effectLst/>
                        </a:rPr>
                        <a:t>78</a:t>
                      </a:r>
                      <a:r>
                        <a:rPr lang="lv-LV" sz="1200" b="1" dirty="0" smtClean="0">
                          <a:solidFill>
                            <a:srgbClr val="FF0000"/>
                          </a:solidFill>
                          <a:effectLst/>
                        </a:rPr>
                        <a:t>.</a:t>
                      </a:r>
                      <a:r>
                        <a:rPr lang="en-GB" sz="1200" b="1" dirty="0" smtClean="0">
                          <a:solidFill>
                            <a:srgbClr val="FF0000"/>
                          </a:solidFill>
                          <a:effectLst/>
                        </a:rPr>
                        <a:t>7</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10003"/>
                  </a:ext>
                </a:extLst>
              </a:tr>
              <a:tr h="328379">
                <a:tc>
                  <a:txBody>
                    <a:bodyPr/>
                    <a:lstStyle/>
                    <a:p>
                      <a:pPr marL="179388" indent="0">
                        <a:lnSpc>
                          <a:spcPct val="115000"/>
                        </a:lnSpc>
                        <a:spcAft>
                          <a:spcPts val="0"/>
                        </a:spcAft>
                      </a:pPr>
                      <a:r>
                        <a:rPr lang="en-GB" sz="1200" dirty="0">
                          <a:effectLst/>
                        </a:rPr>
                        <a:t>ad valorem, %</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lnSpc>
                          <a:spcPct val="115000"/>
                        </a:lnSpc>
                        <a:spcBef>
                          <a:spcPts val="0"/>
                        </a:spcBef>
                        <a:spcAft>
                          <a:spcPts val="0"/>
                        </a:spcAft>
                      </a:pPr>
                      <a:r>
                        <a:rPr lang="en-GB" sz="1200" dirty="0" smtClean="0">
                          <a:effectLst/>
                        </a:rPr>
                        <a:t>20</a:t>
                      </a:r>
                      <a:r>
                        <a:rPr lang="lv-LV" sz="1200" dirty="0" smtClean="0">
                          <a:effectLst/>
                        </a:rPr>
                        <a:t>%</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lnSpc>
                          <a:spcPct val="115000"/>
                        </a:lnSpc>
                        <a:spcBef>
                          <a:spcPts val="0"/>
                        </a:spcBef>
                        <a:spcAft>
                          <a:spcPts val="0"/>
                        </a:spcAft>
                      </a:pPr>
                      <a:r>
                        <a:rPr lang="en-GB" sz="1200" b="1" dirty="0" smtClean="0">
                          <a:solidFill>
                            <a:srgbClr val="FF0000"/>
                          </a:solidFill>
                          <a:effectLst/>
                        </a:rPr>
                        <a:t>20</a:t>
                      </a:r>
                      <a:r>
                        <a:rPr lang="lv-LV" sz="1200" b="1" dirty="0" smtClean="0">
                          <a:solidFill>
                            <a:srgbClr val="FF0000"/>
                          </a:solidFill>
                          <a:effectLst/>
                        </a:rPr>
                        <a:t>%</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lnSpc>
                          <a:spcPct val="115000"/>
                        </a:lnSpc>
                        <a:spcBef>
                          <a:spcPts val="0"/>
                        </a:spcBef>
                        <a:spcAft>
                          <a:spcPts val="0"/>
                        </a:spcAft>
                      </a:pPr>
                      <a:r>
                        <a:rPr lang="en-GB" sz="1200" b="1" dirty="0">
                          <a:solidFill>
                            <a:srgbClr val="FF0000"/>
                          </a:solidFill>
                          <a:effectLst/>
                        </a:rPr>
                        <a:t> </a:t>
                      </a:r>
                      <a:r>
                        <a:rPr lang="en-GB" sz="1200" b="1" dirty="0" smtClean="0">
                          <a:solidFill>
                            <a:srgbClr val="FF0000"/>
                          </a:solidFill>
                          <a:effectLst/>
                        </a:rPr>
                        <a:t>20</a:t>
                      </a:r>
                      <a:r>
                        <a:rPr lang="lv-LV" sz="1200" b="1" dirty="0" smtClean="0">
                          <a:solidFill>
                            <a:srgbClr val="FF0000"/>
                          </a:solidFill>
                          <a:effectLst/>
                        </a:rPr>
                        <a:t>%</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lnSpc>
                          <a:spcPct val="115000"/>
                        </a:lnSpc>
                        <a:spcBef>
                          <a:spcPts val="0"/>
                        </a:spcBef>
                        <a:spcAft>
                          <a:spcPts val="0"/>
                        </a:spcAft>
                      </a:pPr>
                      <a:r>
                        <a:rPr lang="en-GB" sz="1200" b="1" dirty="0" smtClean="0">
                          <a:solidFill>
                            <a:srgbClr val="FF0000"/>
                          </a:solidFill>
                          <a:effectLst/>
                        </a:rPr>
                        <a:t>20</a:t>
                      </a:r>
                      <a:r>
                        <a:rPr lang="lv-LV" sz="1200" b="1" dirty="0" smtClean="0">
                          <a:solidFill>
                            <a:srgbClr val="FF0000"/>
                          </a:solidFill>
                          <a:effectLst/>
                        </a:rPr>
                        <a:t>%</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10004"/>
                  </a:ext>
                </a:extLst>
              </a:tr>
              <a:tr h="677008">
                <a:tc>
                  <a:txBody>
                    <a:bodyPr/>
                    <a:lstStyle/>
                    <a:p>
                      <a:pPr marL="88900" indent="0">
                        <a:lnSpc>
                          <a:spcPct val="115000"/>
                        </a:lnSpc>
                        <a:spcAft>
                          <a:spcPts val="0"/>
                        </a:spcAft>
                      </a:pPr>
                      <a:r>
                        <a:rPr lang="en-GB" sz="1200" spc="-5" dirty="0">
                          <a:effectLst/>
                        </a:rPr>
                        <a:t>Minimum excise duty level per 1000 cigarettes</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lnSpc>
                          <a:spcPct val="100000"/>
                        </a:lnSpc>
                        <a:spcBef>
                          <a:spcPts val="1200"/>
                        </a:spcBef>
                        <a:spcAft>
                          <a:spcPts val="0"/>
                        </a:spcAft>
                      </a:pPr>
                      <a:r>
                        <a:rPr lang="en-GB" sz="1200" dirty="0" smtClean="0">
                          <a:effectLst/>
                        </a:rPr>
                        <a:t>99</a:t>
                      </a:r>
                      <a:r>
                        <a:rPr lang="lv-LV" sz="1200" dirty="0" smtClean="0">
                          <a:effectLst/>
                        </a:rPr>
                        <a:t>.</a:t>
                      </a:r>
                      <a:r>
                        <a:rPr lang="en-GB" sz="1200" dirty="0" smtClean="0">
                          <a:effectLst/>
                        </a:rPr>
                        <a:t>0</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lnSpc>
                          <a:spcPct val="100000"/>
                        </a:lnSpc>
                        <a:spcBef>
                          <a:spcPts val="1200"/>
                        </a:spcBef>
                        <a:spcAft>
                          <a:spcPts val="0"/>
                        </a:spcAft>
                      </a:pPr>
                      <a:r>
                        <a:rPr lang="en-GB" sz="1200" b="1" dirty="0" smtClean="0">
                          <a:solidFill>
                            <a:srgbClr val="FF0000"/>
                          </a:solidFill>
                          <a:effectLst/>
                        </a:rPr>
                        <a:t>10</a:t>
                      </a:r>
                      <a:r>
                        <a:rPr lang="lv-LV" sz="1200" b="1" dirty="0" smtClean="0">
                          <a:solidFill>
                            <a:srgbClr val="FF0000"/>
                          </a:solidFill>
                          <a:effectLst/>
                        </a:rPr>
                        <a:t>9.2</a:t>
                      </a:r>
                      <a:endParaRPr lang="lv-LV" sz="1200" b="1" dirty="0">
                        <a:solidFill>
                          <a:srgbClr val="FF0000"/>
                        </a:solidFill>
                        <a:effectLst/>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lnSpc>
                          <a:spcPct val="100000"/>
                        </a:lnSpc>
                        <a:spcBef>
                          <a:spcPts val="1200"/>
                        </a:spcBef>
                        <a:spcAft>
                          <a:spcPts val="0"/>
                        </a:spcAft>
                      </a:pPr>
                      <a:r>
                        <a:rPr lang="lv-LV" sz="1200" b="1" dirty="0" smtClean="0">
                          <a:solidFill>
                            <a:srgbClr val="FF0000"/>
                          </a:solidFill>
                          <a:effectLst/>
                        </a:rPr>
                        <a:t>114.7</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lnSpc>
                          <a:spcPct val="100000"/>
                        </a:lnSpc>
                        <a:spcBef>
                          <a:spcPts val="1200"/>
                        </a:spcBef>
                        <a:spcAft>
                          <a:spcPts val="0"/>
                        </a:spcAft>
                      </a:pPr>
                      <a:r>
                        <a:rPr lang="en-GB" sz="1200" b="1" dirty="0" smtClean="0">
                          <a:solidFill>
                            <a:srgbClr val="FF0000"/>
                          </a:solidFill>
                          <a:effectLst/>
                        </a:rPr>
                        <a:t>114</a:t>
                      </a:r>
                      <a:r>
                        <a:rPr lang="lv-LV" sz="1200" b="1" dirty="0" smtClean="0">
                          <a:solidFill>
                            <a:srgbClr val="FF0000"/>
                          </a:solidFill>
                          <a:effectLst/>
                        </a:rPr>
                        <a:t>.</a:t>
                      </a:r>
                      <a:r>
                        <a:rPr lang="en-GB" sz="1200" b="1" dirty="0" smtClean="0">
                          <a:solidFill>
                            <a:srgbClr val="FF0000"/>
                          </a:solidFill>
                          <a:effectLst/>
                        </a:rPr>
                        <a:t>7</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3692377740"/>
                  </a:ext>
                </a:extLst>
              </a:tr>
            </a:tbl>
          </a:graphicData>
        </a:graphic>
      </p:graphicFrame>
      <p:sp>
        <p:nvSpPr>
          <p:cNvPr id="5" name="Title 4"/>
          <p:cNvSpPr>
            <a:spLocks noGrp="1"/>
          </p:cNvSpPr>
          <p:nvPr>
            <p:ph type="title"/>
          </p:nvPr>
        </p:nvSpPr>
        <p:spPr>
          <a:xfrm>
            <a:off x="457200" y="476672"/>
            <a:ext cx="5987008" cy="504056"/>
          </a:xfrm>
          <a:solidFill>
            <a:schemeClr val="bg1"/>
          </a:solidFill>
        </p:spPr>
        <p:txBody>
          <a:bodyPr>
            <a:noAutofit/>
          </a:bodyPr>
          <a:lstStyle/>
          <a:p>
            <a:r>
              <a:rPr lang="en-GB" sz="2800" dirty="0" smtClean="0"/>
              <a:t>Excise Duty on Tobacco Products</a:t>
            </a:r>
            <a:endParaRPr lang="en-GB" sz="2800" dirty="0"/>
          </a:p>
        </p:txBody>
      </p:sp>
      <p:graphicFrame>
        <p:nvGraphicFramePr>
          <p:cNvPr id="8" name="Content Placeholder 5"/>
          <p:cNvGraphicFramePr>
            <a:graphicFrameLocks/>
          </p:cNvGraphicFramePr>
          <p:nvPr>
            <p:extLst>
              <p:ext uri="{D42A27DB-BD31-4B8C-83A1-F6EECF244321}">
                <p14:modId xmlns:p14="http://schemas.microsoft.com/office/powerpoint/2010/main" val="4105790778"/>
              </p:ext>
            </p:extLst>
          </p:nvPr>
        </p:nvGraphicFramePr>
        <p:xfrm>
          <a:off x="540748" y="4072141"/>
          <a:ext cx="5521536" cy="2480296"/>
        </p:xfrm>
        <a:graphic>
          <a:graphicData uri="http://schemas.openxmlformats.org/drawingml/2006/table">
            <a:tbl>
              <a:tblPr>
                <a:tableStyleId>{5C22544A-7EE6-4342-B048-85BDC9FD1C3A}</a:tableStyleId>
              </a:tblPr>
              <a:tblGrid>
                <a:gridCol w="2447076">
                  <a:extLst>
                    <a:ext uri="{9D8B030D-6E8A-4147-A177-3AD203B41FA5}">
                      <a16:colId xmlns:a16="http://schemas.microsoft.com/office/drawing/2014/main" val="20000"/>
                    </a:ext>
                  </a:extLst>
                </a:gridCol>
                <a:gridCol w="720080">
                  <a:extLst>
                    <a:ext uri="{9D8B030D-6E8A-4147-A177-3AD203B41FA5}">
                      <a16:colId xmlns:a16="http://schemas.microsoft.com/office/drawing/2014/main" val="450705251"/>
                    </a:ext>
                  </a:extLst>
                </a:gridCol>
                <a:gridCol w="736792">
                  <a:extLst>
                    <a:ext uri="{9D8B030D-6E8A-4147-A177-3AD203B41FA5}">
                      <a16:colId xmlns:a16="http://schemas.microsoft.com/office/drawing/2014/main" val="135453846"/>
                    </a:ext>
                  </a:extLst>
                </a:gridCol>
                <a:gridCol w="792088">
                  <a:extLst>
                    <a:ext uri="{9D8B030D-6E8A-4147-A177-3AD203B41FA5}">
                      <a16:colId xmlns:a16="http://schemas.microsoft.com/office/drawing/2014/main" val="3327512916"/>
                    </a:ext>
                  </a:extLst>
                </a:gridCol>
                <a:gridCol w="825500">
                  <a:extLst>
                    <a:ext uri="{9D8B030D-6E8A-4147-A177-3AD203B41FA5}">
                      <a16:colId xmlns:a16="http://schemas.microsoft.com/office/drawing/2014/main" val="389275899"/>
                    </a:ext>
                  </a:extLst>
                </a:gridCol>
              </a:tblGrid>
              <a:tr h="158982">
                <a:tc>
                  <a:txBody>
                    <a:bodyPr/>
                    <a:lstStyle/>
                    <a:p>
                      <a:pPr algn="ctr">
                        <a:lnSpc>
                          <a:spcPct val="115000"/>
                        </a:lnSpc>
                        <a:spcAft>
                          <a:spcPts val="0"/>
                        </a:spcAft>
                      </a:pPr>
                      <a:r>
                        <a:rPr lang="en-GB" sz="1200" b="1" dirty="0">
                          <a:solidFill>
                            <a:schemeClr val="bg1"/>
                          </a:solidFill>
                          <a:effectLst/>
                        </a:rPr>
                        <a:t>Product</a:t>
                      </a:r>
                      <a:endParaRPr lang="lv-LV"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lnSpc>
                          <a:spcPct val="115000"/>
                        </a:lnSpc>
                        <a:spcAft>
                          <a:spcPts val="0"/>
                        </a:spcAft>
                      </a:pPr>
                      <a:r>
                        <a:rPr lang="en-GB" sz="1200" b="1" spc="-5" dirty="0" smtClean="0">
                          <a:solidFill>
                            <a:schemeClr val="bg1"/>
                          </a:solidFill>
                          <a:effectLst/>
                        </a:rPr>
                        <a:t>01</a:t>
                      </a:r>
                      <a:r>
                        <a:rPr lang="lv-LV" sz="1200" b="1" spc="-5" dirty="0" smtClean="0">
                          <a:solidFill>
                            <a:schemeClr val="bg1"/>
                          </a:solidFill>
                          <a:effectLst/>
                        </a:rPr>
                        <a:t>/</a:t>
                      </a:r>
                      <a:r>
                        <a:rPr lang="en-GB" sz="1200" b="1" spc="-5" dirty="0" smtClean="0">
                          <a:solidFill>
                            <a:schemeClr val="bg1"/>
                          </a:solidFill>
                          <a:effectLst/>
                        </a:rPr>
                        <a:t>01</a:t>
                      </a:r>
                      <a:r>
                        <a:rPr lang="lv-LV" sz="1200" b="1" spc="-5" dirty="0" smtClean="0">
                          <a:solidFill>
                            <a:schemeClr val="bg1"/>
                          </a:solidFill>
                          <a:effectLst/>
                        </a:rPr>
                        <a:t>/</a:t>
                      </a:r>
                    </a:p>
                    <a:p>
                      <a:pPr algn="ctr">
                        <a:lnSpc>
                          <a:spcPct val="115000"/>
                        </a:lnSpc>
                        <a:spcAft>
                          <a:spcPts val="0"/>
                        </a:spcAft>
                      </a:pPr>
                      <a:r>
                        <a:rPr lang="lv-LV" sz="1200" b="1" spc="-5" dirty="0" smtClean="0">
                          <a:solidFill>
                            <a:schemeClr val="bg1"/>
                          </a:solidFill>
                          <a:effectLst/>
                        </a:rPr>
                        <a:t>2</a:t>
                      </a:r>
                      <a:r>
                        <a:rPr lang="en-GB" sz="1200" b="1" spc="-5" dirty="0" smtClean="0">
                          <a:solidFill>
                            <a:schemeClr val="bg1"/>
                          </a:solidFill>
                          <a:effectLst/>
                        </a:rPr>
                        <a:t>017</a:t>
                      </a:r>
                      <a:endParaRPr lang="lv-LV"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lnSpc>
                          <a:spcPct val="115000"/>
                        </a:lnSpc>
                        <a:spcAft>
                          <a:spcPts val="0"/>
                        </a:spcAft>
                      </a:pPr>
                      <a:r>
                        <a:rPr lang="en-GB" sz="1200" b="1" spc="-5" dirty="0" smtClean="0">
                          <a:solidFill>
                            <a:schemeClr val="bg1"/>
                          </a:solidFill>
                          <a:effectLst/>
                        </a:rPr>
                        <a:t>01</a:t>
                      </a:r>
                      <a:r>
                        <a:rPr lang="lv-LV" sz="1200" b="1" spc="-5" dirty="0" smtClean="0">
                          <a:solidFill>
                            <a:schemeClr val="bg1"/>
                          </a:solidFill>
                          <a:effectLst/>
                        </a:rPr>
                        <a:t>/</a:t>
                      </a:r>
                      <a:r>
                        <a:rPr lang="en-GB" sz="1200" b="1" spc="-5" dirty="0" smtClean="0">
                          <a:solidFill>
                            <a:schemeClr val="bg1"/>
                          </a:solidFill>
                          <a:effectLst/>
                        </a:rPr>
                        <a:t>01</a:t>
                      </a:r>
                      <a:r>
                        <a:rPr lang="lv-LV" sz="1200" b="1" spc="-5" dirty="0" smtClean="0">
                          <a:solidFill>
                            <a:schemeClr val="bg1"/>
                          </a:solidFill>
                          <a:effectLst/>
                        </a:rPr>
                        <a:t>/</a:t>
                      </a:r>
                    </a:p>
                    <a:p>
                      <a:pPr algn="ctr">
                        <a:lnSpc>
                          <a:spcPct val="115000"/>
                        </a:lnSpc>
                        <a:spcAft>
                          <a:spcPts val="0"/>
                        </a:spcAft>
                      </a:pPr>
                      <a:r>
                        <a:rPr lang="en-GB" sz="1200" b="1" spc="-5" dirty="0" smtClean="0">
                          <a:solidFill>
                            <a:schemeClr val="bg1"/>
                          </a:solidFill>
                          <a:effectLst/>
                        </a:rPr>
                        <a:t>2018</a:t>
                      </a:r>
                      <a:endParaRPr lang="lv-LV"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lnSpc>
                          <a:spcPct val="115000"/>
                        </a:lnSpc>
                        <a:spcAft>
                          <a:spcPts val="0"/>
                        </a:spcAft>
                      </a:pPr>
                      <a:r>
                        <a:rPr lang="en-GB" sz="1200" b="1" spc="-5" dirty="0" smtClean="0">
                          <a:solidFill>
                            <a:schemeClr val="bg1"/>
                          </a:solidFill>
                          <a:effectLst/>
                        </a:rPr>
                        <a:t>01</a:t>
                      </a:r>
                      <a:r>
                        <a:rPr lang="lv-LV" sz="1200" b="1" spc="-5" dirty="0" smtClean="0">
                          <a:solidFill>
                            <a:schemeClr val="bg1"/>
                          </a:solidFill>
                          <a:effectLst/>
                        </a:rPr>
                        <a:t>/</a:t>
                      </a:r>
                      <a:r>
                        <a:rPr lang="en-GB" sz="1200" b="1" spc="-5" dirty="0" smtClean="0">
                          <a:solidFill>
                            <a:schemeClr val="bg1"/>
                          </a:solidFill>
                          <a:effectLst/>
                        </a:rPr>
                        <a:t>01</a:t>
                      </a:r>
                      <a:r>
                        <a:rPr lang="lv-LV" sz="1200" b="1" spc="-5" dirty="0" smtClean="0">
                          <a:solidFill>
                            <a:schemeClr val="bg1"/>
                          </a:solidFill>
                          <a:effectLst/>
                        </a:rPr>
                        <a:t>/</a:t>
                      </a:r>
                    </a:p>
                    <a:p>
                      <a:pPr algn="ctr">
                        <a:lnSpc>
                          <a:spcPct val="115000"/>
                        </a:lnSpc>
                        <a:spcAft>
                          <a:spcPts val="0"/>
                        </a:spcAft>
                      </a:pPr>
                      <a:r>
                        <a:rPr lang="en-GB" sz="1200" b="1" spc="-5" dirty="0" smtClean="0">
                          <a:solidFill>
                            <a:schemeClr val="bg1"/>
                          </a:solidFill>
                          <a:effectLst/>
                        </a:rPr>
                        <a:t>2019</a:t>
                      </a:r>
                      <a:endParaRPr lang="lv-LV"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lnSpc>
                          <a:spcPct val="115000"/>
                        </a:lnSpc>
                        <a:spcAft>
                          <a:spcPts val="0"/>
                        </a:spcAft>
                      </a:pPr>
                      <a:r>
                        <a:rPr lang="en-GB" sz="1200" b="1" spc="-5" dirty="0" smtClean="0">
                          <a:solidFill>
                            <a:schemeClr val="bg1"/>
                          </a:solidFill>
                          <a:effectLst/>
                        </a:rPr>
                        <a:t>01</a:t>
                      </a:r>
                      <a:r>
                        <a:rPr lang="lv-LV" sz="1200" b="1" spc="-5" dirty="0" smtClean="0">
                          <a:solidFill>
                            <a:schemeClr val="bg1"/>
                          </a:solidFill>
                          <a:effectLst/>
                        </a:rPr>
                        <a:t>/</a:t>
                      </a:r>
                      <a:r>
                        <a:rPr lang="en-GB" sz="1200" b="1" spc="-5" dirty="0" smtClean="0">
                          <a:solidFill>
                            <a:schemeClr val="bg1"/>
                          </a:solidFill>
                          <a:effectLst/>
                        </a:rPr>
                        <a:t>01</a:t>
                      </a:r>
                      <a:r>
                        <a:rPr lang="lv-LV" sz="1200" b="1" spc="-5" dirty="0" smtClean="0">
                          <a:solidFill>
                            <a:schemeClr val="bg1"/>
                          </a:solidFill>
                          <a:effectLst/>
                        </a:rPr>
                        <a:t>/</a:t>
                      </a:r>
                    </a:p>
                    <a:p>
                      <a:pPr algn="ctr">
                        <a:lnSpc>
                          <a:spcPct val="115000"/>
                        </a:lnSpc>
                        <a:spcAft>
                          <a:spcPts val="0"/>
                        </a:spcAft>
                      </a:pPr>
                      <a:r>
                        <a:rPr lang="en-GB" sz="1200" b="1" spc="-5" dirty="0" smtClean="0">
                          <a:solidFill>
                            <a:schemeClr val="bg1"/>
                          </a:solidFill>
                          <a:effectLst/>
                        </a:rPr>
                        <a:t>2020</a:t>
                      </a:r>
                      <a:endParaRPr lang="lv-LV"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lnL w="12700" cap="flat" cmpd="sng" algn="ctr">
                      <a:solidFill>
                        <a:schemeClr val="bg1"/>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extLst>
                  <a:ext uri="{0D108BD9-81ED-4DB2-BD59-A6C34878D82A}">
                    <a16:rowId xmlns:a16="http://schemas.microsoft.com/office/drawing/2014/main" val="10000"/>
                  </a:ext>
                </a:extLst>
              </a:tr>
              <a:tr h="417082">
                <a:tc>
                  <a:txBody>
                    <a:bodyPr/>
                    <a:lstStyle/>
                    <a:p>
                      <a:pPr marL="88900" indent="0">
                        <a:lnSpc>
                          <a:spcPct val="115000"/>
                        </a:lnSpc>
                        <a:spcAft>
                          <a:spcPts val="0"/>
                        </a:spcAft>
                      </a:pPr>
                      <a:r>
                        <a:rPr lang="en-GB" sz="1200" spc="-10" dirty="0">
                          <a:effectLst/>
                        </a:rPr>
                        <a:t> </a:t>
                      </a:r>
                      <a:r>
                        <a:rPr lang="en-GB" sz="1200" b="1" spc="-10" dirty="0" smtClean="0">
                          <a:effectLst/>
                        </a:rPr>
                        <a:t>Cigars </a:t>
                      </a:r>
                      <a:r>
                        <a:rPr lang="en-GB" sz="1200" b="1" spc="-10" dirty="0">
                          <a:effectLst/>
                        </a:rPr>
                        <a:t>and cigarillos</a:t>
                      </a:r>
                      <a:r>
                        <a:rPr lang="en-GB" sz="1200" spc="-10" dirty="0">
                          <a:effectLst/>
                        </a:rPr>
                        <a:t>, per 1000 </a:t>
                      </a:r>
                      <a:r>
                        <a:rPr lang="en-GB" sz="1200" spc="-10" dirty="0" smtClean="0">
                          <a:effectLst/>
                        </a:rPr>
                        <a:t>items</a:t>
                      </a:r>
                      <a:endParaRPr lang="lv-LV" sz="1200" dirty="0">
                        <a:effectLst/>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lnSpc>
                          <a:spcPct val="115000"/>
                        </a:lnSpc>
                        <a:spcAft>
                          <a:spcPts val="0"/>
                        </a:spcAft>
                      </a:pPr>
                      <a:r>
                        <a:rPr lang="en-GB" sz="1200" dirty="0">
                          <a:effectLst/>
                        </a:rPr>
                        <a:t>58</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lnSpc>
                          <a:spcPct val="115000"/>
                        </a:lnSpc>
                        <a:spcAft>
                          <a:spcPts val="0"/>
                        </a:spcAft>
                      </a:pPr>
                      <a:r>
                        <a:rPr lang="en-GB" sz="1200" b="1" dirty="0" smtClean="0">
                          <a:solidFill>
                            <a:srgbClr val="FF0000"/>
                          </a:solidFill>
                          <a:effectLst/>
                        </a:rPr>
                        <a:t>73 </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lnSpc>
                          <a:spcPct val="115000"/>
                        </a:lnSpc>
                        <a:spcAft>
                          <a:spcPts val="1200"/>
                        </a:spcAft>
                      </a:pPr>
                      <a:r>
                        <a:rPr lang="en-GB" sz="1200" b="1" dirty="0" smtClean="0">
                          <a:solidFill>
                            <a:srgbClr val="FF0000"/>
                          </a:solidFill>
                          <a:effectLst/>
                        </a:rPr>
                        <a:t>88</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lnSpc>
                          <a:spcPct val="115000"/>
                        </a:lnSpc>
                        <a:spcAft>
                          <a:spcPts val="0"/>
                        </a:spcAft>
                      </a:pPr>
                      <a:r>
                        <a:rPr lang="en-GB" sz="1200" b="1" dirty="0" smtClean="0">
                          <a:solidFill>
                            <a:srgbClr val="FF0000"/>
                          </a:solidFill>
                          <a:effectLst/>
                        </a:rPr>
                        <a:t>95</a:t>
                      </a:r>
                      <a:r>
                        <a:rPr lang="lv-LV" sz="1200" b="1" dirty="0" smtClean="0">
                          <a:solidFill>
                            <a:srgbClr val="FF0000"/>
                          </a:solidFill>
                          <a:effectLst/>
                        </a:rPr>
                        <a:t>.</a:t>
                      </a:r>
                      <a:r>
                        <a:rPr lang="en-GB" sz="1200" b="1" dirty="0" smtClean="0">
                          <a:solidFill>
                            <a:srgbClr val="FF0000"/>
                          </a:solidFill>
                          <a:effectLst/>
                        </a:rPr>
                        <a:t>20</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10001"/>
                  </a:ext>
                </a:extLst>
              </a:tr>
              <a:tr h="284604">
                <a:tc gridSpan="5">
                  <a:txBody>
                    <a:bodyPr/>
                    <a:lstStyle/>
                    <a:p>
                      <a:pPr marL="88900" indent="0">
                        <a:lnSpc>
                          <a:spcPct val="115000"/>
                        </a:lnSpc>
                        <a:spcBef>
                          <a:spcPts val="600"/>
                        </a:spcBef>
                        <a:spcAft>
                          <a:spcPts val="0"/>
                        </a:spcAft>
                      </a:pPr>
                      <a:r>
                        <a:rPr lang="en-GB" sz="1200" b="1" dirty="0">
                          <a:effectLst/>
                        </a:rPr>
                        <a:t>Smoking tobacco</a:t>
                      </a:r>
                      <a:r>
                        <a:rPr lang="en-GB" sz="1200" dirty="0">
                          <a:effectLst/>
                        </a:rPr>
                        <a:t>, per 1000 grams:</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10002"/>
                  </a:ext>
                </a:extLst>
              </a:tr>
              <a:tr h="363468">
                <a:tc>
                  <a:txBody>
                    <a:bodyPr/>
                    <a:lstStyle/>
                    <a:p>
                      <a:pPr marL="179388" indent="0">
                        <a:lnSpc>
                          <a:spcPct val="115000"/>
                        </a:lnSpc>
                        <a:spcAft>
                          <a:spcPts val="0"/>
                        </a:spcAft>
                      </a:pPr>
                      <a:r>
                        <a:rPr lang="en-GB" sz="1200" spc="-10" dirty="0" smtClean="0">
                          <a:effectLst/>
                        </a:rPr>
                        <a:t>fine </a:t>
                      </a:r>
                      <a:r>
                        <a:rPr lang="en-GB" sz="1200" spc="-10" dirty="0">
                          <a:effectLst/>
                        </a:rPr>
                        <a:t>cut smoking </a:t>
                      </a:r>
                      <a:r>
                        <a:rPr lang="en-GB" sz="1200" spc="-10" dirty="0" smtClean="0">
                          <a:effectLst/>
                        </a:rPr>
                        <a:t>tobacco</a:t>
                      </a:r>
                      <a:endParaRPr lang="lv-LV" sz="1200" dirty="0">
                        <a:effectLst/>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lnSpc>
                          <a:spcPct val="115000"/>
                        </a:lnSpc>
                        <a:spcAft>
                          <a:spcPts val="0"/>
                        </a:spcAft>
                      </a:pPr>
                      <a:r>
                        <a:rPr lang="en-GB" sz="1200" dirty="0">
                          <a:effectLst/>
                        </a:rPr>
                        <a:t>62</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lnSpc>
                          <a:spcPct val="115000"/>
                        </a:lnSpc>
                        <a:spcAft>
                          <a:spcPts val="1200"/>
                        </a:spcAft>
                      </a:pPr>
                      <a:r>
                        <a:rPr lang="en-GB" sz="1200" b="1" dirty="0" smtClean="0">
                          <a:solidFill>
                            <a:srgbClr val="FF0000"/>
                          </a:solidFill>
                          <a:effectLst/>
                        </a:rPr>
                        <a:t>66</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lnSpc>
                          <a:spcPct val="115000"/>
                        </a:lnSpc>
                        <a:spcAft>
                          <a:spcPts val="1200"/>
                        </a:spcAft>
                      </a:pPr>
                      <a:r>
                        <a:rPr lang="en-GB" sz="1200" b="1" dirty="0" smtClean="0">
                          <a:solidFill>
                            <a:srgbClr val="FF0000"/>
                          </a:solidFill>
                          <a:effectLst/>
                        </a:rPr>
                        <a:t>70</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lnSpc>
                          <a:spcPct val="115000"/>
                        </a:lnSpc>
                        <a:spcAft>
                          <a:spcPts val="0"/>
                        </a:spcAft>
                      </a:pPr>
                      <a:r>
                        <a:rPr lang="en-GB" sz="1200" b="1" dirty="0">
                          <a:solidFill>
                            <a:srgbClr val="FF0000"/>
                          </a:solidFill>
                          <a:effectLst/>
                        </a:rPr>
                        <a:t>75</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10003"/>
                  </a:ext>
                </a:extLst>
              </a:tr>
              <a:tr h="360040">
                <a:tc>
                  <a:txBody>
                    <a:bodyPr/>
                    <a:lstStyle/>
                    <a:p>
                      <a:pPr marL="179388" indent="0">
                        <a:lnSpc>
                          <a:spcPct val="115000"/>
                        </a:lnSpc>
                        <a:spcAft>
                          <a:spcPts val="0"/>
                        </a:spcAft>
                      </a:pPr>
                      <a:r>
                        <a:rPr lang="en-GB" sz="1200" dirty="0">
                          <a:effectLst/>
                        </a:rPr>
                        <a:t>other smoking tobacco</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lnSpc>
                          <a:spcPct val="115000"/>
                        </a:lnSpc>
                        <a:spcAft>
                          <a:spcPts val="0"/>
                        </a:spcAft>
                      </a:pPr>
                      <a:r>
                        <a:rPr lang="en-GB" sz="1200" dirty="0">
                          <a:effectLst/>
                        </a:rPr>
                        <a:t>62</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lnSpc>
                          <a:spcPct val="115000"/>
                        </a:lnSpc>
                        <a:spcAft>
                          <a:spcPts val="1200"/>
                        </a:spcAft>
                      </a:pPr>
                      <a:r>
                        <a:rPr lang="en-GB" sz="1200" b="1" dirty="0" smtClean="0">
                          <a:solidFill>
                            <a:srgbClr val="FF0000"/>
                          </a:solidFill>
                          <a:effectLst/>
                        </a:rPr>
                        <a:t>66</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lnSpc>
                          <a:spcPct val="115000"/>
                        </a:lnSpc>
                        <a:spcAft>
                          <a:spcPts val="1200"/>
                        </a:spcAft>
                      </a:pPr>
                      <a:r>
                        <a:rPr lang="en-GB" sz="1200" b="1" dirty="0" smtClean="0">
                          <a:solidFill>
                            <a:srgbClr val="FF0000"/>
                          </a:solidFill>
                          <a:effectLst/>
                        </a:rPr>
                        <a:t>70</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lnSpc>
                          <a:spcPct val="115000"/>
                        </a:lnSpc>
                        <a:spcAft>
                          <a:spcPts val="0"/>
                        </a:spcAft>
                      </a:pPr>
                      <a:r>
                        <a:rPr lang="en-GB" sz="1200" b="1" dirty="0">
                          <a:solidFill>
                            <a:srgbClr val="FF0000"/>
                          </a:solidFill>
                          <a:effectLst/>
                        </a:rPr>
                        <a:t>75</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10004"/>
                  </a:ext>
                </a:extLst>
              </a:tr>
              <a:tr h="630936">
                <a:tc>
                  <a:txBody>
                    <a:bodyPr/>
                    <a:lstStyle/>
                    <a:p>
                      <a:pPr marL="88900" indent="0">
                        <a:lnSpc>
                          <a:spcPct val="115000"/>
                        </a:lnSpc>
                        <a:spcAft>
                          <a:spcPts val="0"/>
                        </a:spcAft>
                      </a:pPr>
                      <a:r>
                        <a:rPr lang="en-GB" sz="1200" b="1" spc="-10" dirty="0">
                          <a:effectLst/>
                        </a:rPr>
                        <a:t>Other tobacco product (tobacco leaves, heated tobacco)</a:t>
                      </a:r>
                      <a:r>
                        <a:rPr lang="en-GB" sz="1200" spc="-10" dirty="0">
                          <a:effectLst/>
                        </a:rPr>
                        <a:t>, per 1000 grams</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lnSpc>
                          <a:spcPct val="115000"/>
                        </a:lnSpc>
                        <a:spcAft>
                          <a:spcPts val="0"/>
                        </a:spcAft>
                      </a:pPr>
                      <a:r>
                        <a:rPr lang="en-GB" sz="1200" dirty="0">
                          <a:effectLst/>
                        </a:rPr>
                        <a:t>62</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lnSpc>
                          <a:spcPct val="115000"/>
                        </a:lnSpc>
                        <a:spcAft>
                          <a:spcPts val="0"/>
                        </a:spcAft>
                      </a:pPr>
                      <a:r>
                        <a:rPr lang="en-GB" sz="1200" b="1" dirty="0">
                          <a:solidFill>
                            <a:srgbClr val="FF0000"/>
                          </a:solidFill>
                          <a:effectLst/>
                        </a:rPr>
                        <a:t>66</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lnSpc>
                          <a:spcPct val="115000"/>
                        </a:lnSpc>
                        <a:spcAft>
                          <a:spcPts val="0"/>
                        </a:spcAft>
                      </a:pPr>
                      <a:r>
                        <a:rPr lang="en-GB" sz="1200" b="1" dirty="0">
                          <a:solidFill>
                            <a:srgbClr val="FF0000"/>
                          </a:solidFill>
                          <a:effectLst/>
                        </a:rPr>
                        <a:t>70</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lnSpc>
                          <a:spcPct val="115000"/>
                        </a:lnSpc>
                        <a:spcAft>
                          <a:spcPts val="0"/>
                        </a:spcAft>
                      </a:pPr>
                      <a:r>
                        <a:rPr lang="en-GB" sz="1200" b="1" dirty="0">
                          <a:solidFill>
                            <a:srgbClr val="FF0000"/>
                          </a:solidFill>
                          <a:effectLst/>
                        </a:rPr>
                        <a:t>75</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10005"/>
                  </a:ext>
                </a:extLst>
              </a:tr>
            </a:tbl>
          </a:graphicData>
        </a:graphic>
      </p:graphicFrame>
      <p:graphicFrame>
        <p:nvGraphicFramePr>
          <p:cNvPr id="9" name="Content Placeholder 6"/>
          <p:cNvGraphicFramePr>
            <a:graphicFrameLocks/>
          </p:cNvGraphicFramePr>
          <p:nvPr>
            <p:extLst>
              <p:ext uri="{D42A27DB-BD31-4B8C-83A1-F6EECF244321}">
                <p14:modId xmlns:p14="http://schemas.microsoft.com/office/powerpoint/2010/main" val="727685506"/>
              </p:ext>
            </p:extLst>
          </p:nvPr>
        </p:nvGraphicFramePr>
        <p:xfrm>
          <a:off x="6444208" y="1301740"/>
          <a:ext cx="1807605" cy="2357437"/>
        </p:xfrm>
        <a:graphic>
          <a:graphicData uri="http://schemas.openxmlformats.org/drawingml/2006/table">
            <a:tbl>
              <a:tblPr>
                <a:tableStyleId>{5C22544A-7EE6-4342-B048-85BDC9FD1C3A}</a:tableStyleId>
              </a:tblPr>
              <a:tblGrid>
                <a:gridCol w="899625">
                  <a:extLst>
                    <a:ext uri="{9D8B030D-6E8A-4147-A177-3AD203B41FA5}">
                      <a16:colId xmlns:a16="http://schemas.microsoft.com/office/drawing/2014/main" val="1703692587"/>
                    </a:ext>
                  </a:extLst>
                </a:gridCol>
                <a:gridCol w="907980">
                  <a:extLst>
                    <a:ext uri="{9D8B030D-6E8A-4147-A177-3AD203B41FA5}">
                      <a16:colId xmlns:a16="http://schemas.microsoft.com/office/drawing/2014/main" val="804282008"/>
                    </a:ext>
                  </a:extLst>
                </a:gridCol>
              </a:tblGrid>
              <a:tr h="250744">
                <a:tc>
                  <a:txBody>
                    <a:bodyPr/>
                    <a:lstStyle/>
                    <a:p>
                      <a:pPr marL="92075" marR="0" lvl="0" indent="-92075" algn="ctr" defTabSz="914400" rtl="0" eaLnBrk="1" fontAlgn="auto" latinLnBrk="0" hangingPunct="1">
                        <a:lnSpc>
                          <a:spcPct val="100000"/>
                        </a:lnSpc>
                        <a:spcBef>
                          <a:spcPts val="0"/>
                        </a:spcBef>
                        <a:spcAft>
                          <a:spcPts val="0"/>
                        </a:spcAft>
                        <a:buClrTx/>
                        <a:buSzTx/>
                        <a:buFontTx/>
                        <a:buNone/>
                        <a:tabLst/>
                        <a:defRPr/>
                      </a:pPr>
                      <a:r>
                        <a:rPr lang="lv-LV" sz="1200" b="1" dirty="0" err="1" smtClean="0">
                          <a:solidFill>
                            <a:schemeClr val="tx1"/>
                          </a:solidFill>
                        </a:rPr>
                        <a:t>Estonia</a:t>
                      </a:r>
                      <a:endParaRPr lang="lv-LV" sz="1200" b="1" dirty="0" smtClean="0">
                        <a:solidFill>
                          <a:schemeClr val="tx1"/>
                        </a:solidFill>
                      </a:endParaRPr>
                    </a:p>
                  </a:txBody>
                  <a:tcPr marL="19050" marR="19050" marT="0" marB="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b="1" dirty="0" err="1" smtClean="0">
                          <a:solidFill>
                            <a:schemeClr val="tx1"/>
                          </a:solidFill>
                        </a:rPr>
                        <a:t>Lithuania</a:t>
                      </a:r>
                      <a:endParaRPr lang="lv-LV" sz="1200" b="1" dirty="0" smtClean="0">
                        <a:solidFill>
                          <a:schemeClr val="tx1"/>
                        </a:solidFill>
                      </a:endParaRPr>
                    </a:p>
                  </a:txBody>
                  <a:tcPr marL="19050" marR="19050" marT="0" marB="0"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451548">
                <a:tc>
                  <a:txBody>
                    <a:bodyPr/>
                    <a:lstStyle/>
                    <a:p>
                      <a:pPr algn="ctr">
                        <a:lnSpc>
                          <a:spcPct val="115000"/>
                        </a:lnSpc>
                        <a:spcAft>
                          <a:spcPts val="0"/>
                        </a:spcAft>
                      </a:pPr>
                      <a:r>
                        <a:rPr lang="lv-LV" sz="1200" b="1" dirty="0" smtClean="0">
                          <a:solidFill>
                            <a:schemeClr val="bg1"/>
                          </a:solidFill>
                          <a:effectLst/>
                        </a:rPr>
                        <a:t>01/01/ </a:t>
                      </a:r>
                    </a:p>
                    <a:p>
                      <a:pPr algn="ctr">
                        <a:lnSpc>
                          <a:spcPct val="115000"/>
                        </a:lnSpc>
                        <a:spcAft>
                          <a:spcPts val="0"/>
                        </a:spcAft>
                      </a:pPr>
                      <a:r>
                        <a:rPr lang="en-GB" sz="1200" b="1" dirty="0" smtClean="0">
                          <a:solidFill>
                            <a:schemeClr val="bg1"/>
                          </a:solidFill>
                          <a:effectLst/>
                        </a:rPr>
                        <a:t>201</a:t>
                      </a:r>
                      <a:r>
                        <a:rPr lang="lv-LV" sz="1200" b="1" dirty="0" smtClean="0">
                          <a:solidFill>
                            <a:schemeClr val="bg1"/>
                          </a:solidFill>
                          <a:effectLst/>
                        </a:rPr>
                        <a:t>7</a:t>
                      </a:r>
                      <a:endParaRPr lang="lv-LV"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lnSpc>
                          <a:spcPct val="115000"/>
                        </a:lnSpc>
                        <a:spcAft>
                          <a:spcPts val="0"/>
                        </a:spcAft>
                      </a:pPr>
                      <a:r>
                        <a:rPr lang="lv-LV" sz="1200" b="1" dirty="0" smtClean="0">
                          <a:solidFill>
                            <a:schemeClr val="bg1"/>
                          </a:solidFill>
                          <a:effectLst/>
                        </a:rPr>
                        <a:t>01/03/</a:t>
                      </a:r>
                    </a:p>
                    <a:p>
                      <a:pPr algn="ctr">
                        <a:lnSpc>
                          <a:spcPct val="115000"/>
                        </a:lnSpc>
                        <a:spcAft>
                          <a:spcPts val="0"/>
                        </a:spcAft>
                      </a:pPr>
                      <a:r>
                        <a:rPr lang="en-GB" sz="1200" b="1" dirty="0" smtClean="0">
                          <a:solidFill>
                            <a:schemeClr val="bg1"/>
                          </a:solidFill>
                          <a:effectLst/>
                        </a:rPr>
                        <a:t>201</a:t>
                      </a:r>
                      <a:r>
                        <a:rPr lang="lv-LV" sz="1200" b="1" dirty="0" smtClean="0">
                          <a:solidFill>
                            <a:schemeClr val="bg1"/>
                          </a:solidFill>
                          <a:effectLst/>
                        </a:rPr>
                        <a:t>6</a:t>
                      </a:r>
                      <a:endParaRPr lang="lv-LV"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extLst>
                  <a:ext uri="{0D108BD9-81ED-4DB2-BD59-A6C34878D82A}">
                    <a16:rowId xmlns:a16="http://schemas.microsoft.com/office/drawing/2014/main" val="1007589399"/>
                  </a:ext>
                </a:extLst>
              </a:tr>
              <a:tr h="250744">
                <a:tc>
                  <a:txBody>
                    <a:bodyPr/>
                    <a:lstStyle/>
                    <a:p>
                      <a:endParaRPr lang="lv-LV" dirty="0"/>
                    </a:p>
                  </a:txBody>
                  <a:tcPr marL="19050" marR="1905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4">
                        <a:lumMod val="20000"/>
                        <a:lumOff val="80000"/>
                      </a:schemeClr>
                    </a:solidFill>
                  </a:tcPr>
                </a:tc>
                <a:tc>
                  <a:txBody>
                    <a:bodyPr/>
                    <a:lstStyle/>
                    <a:p>
                      <a:endParaRPr lang="lv-LV" dirty="0"/>
                    </a:p>
                  </a:txBody>
                  <a:tcPr marL="19050" marR="1905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2"/>
                  </a:ext>
                </a:extLst>
              </a:tr>
              <a:tr h="375438">
                <a:tc>
                  <a:txBody>
                    <a:bodyPr/>
                    <a:lstStyle/>
                    <a:p>
                      <a:pPr algn="ctr">
                        <a:lnSpc>
                          <a:spcPct val="115000"/>
                        </a:lnSpc>
                        <a:spcAft>
                          <a:spcPts val="0"/>
                        </a:spcAft>
                      </a:pPr>
                      <a:r>
                        <a:rPr lang="en-GB" sz="1200" b="0" dirty="0" smtClean="0">
                          <a:solidFill>
                            <a:schemeClr val="tx1"/>
                          </a:solidFill>
                          <a:effectLst/>
                        </a:rPr>
                        <a:t>6</a:t>
                      </a:r>
                      <a:r>
                        <a:rPr lang="lv-LV" sz="1200" b="0" dirty="0" smtClean="0">
                          <a:solidFill>
                            <a:schemeClr val="tx1"/>
                          </a:solidFill>
                          <a:effectLst/>
                        </a:rPr>
                        <a:t>3.5</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4">
                        <a:lumMod val="20000"/>
                        <a:lumOff val="80000"/>
                      </a:schemeClr>
                    </a:solidFill>
                  </a:tcPr>
                </a:tc>
                <a:tc>
                  <a:txBody>
                    <a:bodyPr/>
                    <a:lstStyle/>
                    <a:p>
                      <a:pPr algn="ctr">
                        <a:lnSpc>
                          <a:spcPct val="115000"/>
                        </a:lnSpc>
                        <a:spcAft>
                          <a:spcPts val="1200"/>
                        </a:spcAft>
                      </a:pPr>
                      <a:r>
                        <a:rPr lang="lv-LV" sz="1200" b="0" dirty="0" smtClean="0">
                          <a:solidFill>
                            <a:schemeClr val="tx1"/>
                          </a:solidFill>
                          <a:effectLst/>
                        </a:rPr>
                        <a:t>58.68</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3"/>
                  </a:ext>
                </a:extLst>
              </a:tr>
              <a:tr h="328379">
                <a:tc>
                  <a:txBody>
                    <a:bodyPr/>
                    <a:lstStyle/>
                    <a:p>
                      <a:pPr algn="ctr">
                        <a:lnSpc>
                          <a:spcPct val="115000"/>
                        </a:lnSpc>
                        <a:spcBef>
                          <a:spcPts val="0"/>
                        </a:spcBef>
                        <a:spcAft>
                          <a:spcPts val="0"/>
                        </a:spcAft>
                      </a:pPr>
                      <a:r>
                        <a:rPr lang="lv-LV" sz="1200" b="0" dirty="0" smtClean="0">
                          <a:solidFill>
                            <a:schemeClr val="tx1"/>
                          </a:solidFill>
                          <a:effectLst/>
                        </a:rPr>
                        <a:t>3</a:t>
                      </a:r>
                      <a:r>
                        <a:rPr lang="en-GB" sz="1200" b="0" dirty="0" smtClean="0">
                          <a:solidFill>
                            <a:schemeClr val="tx1"/>
                          </a:solidFill>
                          <a:effectLst/>
                        </a:rPr>
                        <a:t>0</a:t>
                      </a:r>
                      <a:r>
                        <a:rPr lang="lv-LV" sz="1200" b="0" dirty="0" smtClean="0">
                          <a:solidFill>
                            <a:schemeClr val="tx1"/>
                          </a:solidFill>
                          <a:effectLst/>
                        </a:rPr>
                        <a:t>%</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4">
                        <a:lumMod val="20000"/>
                        <a:lumOff val="80000"/>
                      </a:schemeClr>
                    </a:solidFill>
                  </a:tcPr>
                </a:tc>
                <a:tc>
                  <a:txBody>
                    <a:bodyPr/>
                    <a:lstStyle/>
                    <a:p>
                      <a:pPr algn="ctr">
                        <a:lnSpc>
                          <a:spcPct val="115000"/>
                        </a:lnSpc>
                        <a:spcBef>
                          <a:spcPts val="0"/>
                        </a:spcBef>
                        <a:spcAft>
                          <a:spcPts val="0"/>
                        </a:spcAft>
                      </a:pPr>
                      <a:r>
                        <a:rPr lang="en-GB" sz="1200" b="0" dirty="0" smtClean="0">
                          <a:solidFill>
                            <a:schemeClr val="tx1"/>
                          </a:solidFill>
                          <a:effectLst/>
                        </a:rPr>
                        <a:t>2</a:t>
                      </a:r>
                      <a:r>
                        <a:rPr lang="lv-LV" sz="1200" b="0" dirty="0" smtClean="0">
                          <a:solidFill>
                            <a:schemeClr val="tx1"/>
                          </a:solidFill>
                          <a:effectLst/>
                        </a:rPr>
                        <a:t>5%</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4"/>
                  </a:ext>
                </a:extLst>
              </a:tr>
              <a:tr h="677008">
                <a:tc>
                  <a:txBody>
                    <a:bodyPr/>
                    <a:lstStyle/>
                    <a:p>
                      <a:pPr algn="ctr">
                        <a:lnSpc>
                          <a:spcPct val="100000"/>
                        </a:lnSpc>
                        <a:spcBef>
                          <a:spcPts val="1200"/>
                        </a:spcBef>
                        <a:spcAft>
                          <a:spcPts val="0"/>
                        </a:spcAft>
                      </a:pPr>
                      <a:r>
                        <a:rPr lang="lv-LV" sz="1200" b="0" dirty="0" smtClean="0">
                          <a:solidFill>
                            <a:schemeClr val="tx1"/>
                          </a:solidFill>
                          <a:effectLst/>
                        </a:rPr>
                        <a:t>104.98</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4">
                        <a:lumMod val="20000"/>
                        <a:lumOff val="80000"/>
                      </a:schemeClr>
                    </a:solidFill>
                  </a:tcPr>
                </a:tc>
                <a:tc>
                  <a:txBody>
                    <a:bodyPr/>
                    <a:lstStyle/>
                    <a:p>
                      <a:pPr algn="ctr">
                        <a:lnSpc>
                          <a:spcPct val="100000"/>
                        </a:lnSpc>
                        <a:spcBef>
                          <a:spcPts val="1200"/>
                        </a:spcBef>
                        <a:spcAft>
                          <a:spcPts val="0"/>
                        </a:spcAft>
                      </a:pPr>
                      <a:r>
                        <a:rPr lang="lv-LV" sz="1200" b="0" dirty="0" smtClean="0">
                          <a:solidFill>
                            <a:schemeClr val="tx1"/>
                          </a:solidFill>
                          <a:effectLst/>
                        </a:rPr>
                        <a:t>85.</a:t>
                      </a:r>
                      <a:r>
                        <a:rPr lang="en-GB" sz="1200" b="0" dirty="0" smtClean="0">
                          <a:solidFill>
                            <a:schemeClr val="tx1"/>
                          </a:solidFill>
                          <a:effectLst/>
                        </a:rPr>
                        <a:t>0</a:t>
                      </a:r>
                      <a:endParaRPr lang="lv-LV" sz="1200" b="0" dirty="0">
                        <a:solidFill>
                          <a:schemeClr val="tx1"/>
                        </a:solidFill>
                        <a:effectLst/>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692377740"/>
                  </a:ext>
                </a:extLst>
              </a:tr>
            </a:tbl>
          </a:graphicData>
        </a:graphic>
      </p:graphicFrame>
      <p:graphicFrame>
        <p:nvGraphicFramePr>
          <p:cNvPr id="11" name="Content Placeholder 5"/>
          <p:cNvGraphicFramePr>
            <a:graphicFrameLocks/>
          </p:cNvGraphicFramePr>
          <p:nvPr>
            <p:extLst>
              <p:ext uri="{D42A27DB-BD31-4B8C-83A1-F6EECF244321}">
                <p14:modId xmlns:p14="http://schemas.microsoft.com/office/powerpoint/2010/main" val="3069663475"/>
              </p:ext>
            </p:extLst>
          </p:nvPr>
        </p:nvGraphicFramePr>
        <p:xfrm>
          <a:off x="6408714" y="3851846"/>
          <a:ext cx="1843099" cy="2687066"/>
        </p:xfrm>
        <a:graphic>
          <a:graphicData uri="http://schemas.openxmlformats.org/drawingml/2006/table">
            <a:tbl>
              <a:tblPr>
                <a:tableStyleId>{5C22544A-7EE6-4342-B048-85BDC9FD1C3A}</a:tableStyleId>
              </a:tblPr>
              <a:tblGrid>
                <a:gridCol w="906995">
                  <a:extLst>
                    <a:ext uri="{9D8B030D-6E8A-4147-A177-3AD203B41FA5}">
                      <a16:colId xmlns:a16="http://schemas.microsoft.com/office/drawing/2014/main" val="728491769"/>
                    </a:ext>
                  </a:extLst>
                </a:gridCol>
                <a:gridCol w="936104">
                  <a:extLst>
                    <a:ext uri="{9D8B030D-6E8A-4147-A177-3AD203B41FA5}">
                      <a16:colId xmlns:a16="http://schemas.microsoft.com/office/drawing/2014/main" val="3327512916"/>
                    </a:ext>
                  </a:extLst>
                </a:gridCol>
              </a:tblGrid>
              <a:tr h="158982">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lv-LV" sz="1200" b="1" dirty="0" err="1" smtClean="0">
                          <a:solidFill>
                            <a:schemeClr val="tx1"/>
                          </a:solidFill>
                        </a:rPr>
                        <a:t>Estonia</a:t>
                      </a:r>
                      <a:endParaRPr lang="lv-LV" sz="1200" b="1" dirty="0" smtClean="0">
                        <a:solidFill>
                          <a:schemeClr val="tx1"/>
                        </a:solidFill>
                      </a:endParaRPr>
                    </a:p>
                  </a:txBody>
                  <a:tcPr marL="19050" marR="19050" marT="0" marB="0">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lv-LV" sz="1200" b="1" dirty="0" err="1" smtClean="0">
                          <a:solidFill>
                            <a:schemeClr val="tx1"/>
                          </a:solidFill>
                        </a:rPr>
                        <a:t>Lithuania</a:t>
                      </a:r>
                      <a:endParaRPr lang="lv-LV" sz="1200" b="1" dirty="0" smtClean="0">
                        <a:solidFill>
                          <a:schemeClr val="tx1"/>
                        </a:solidFill>
                      </a:endParaRPr>
                    </a:p>
                  </a:txBody>
                  <a:tcPr marL="19050" marR="19050" marT="0" marB="0">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819231808"/>
                  </a:ext>
                </a:extLst>
              </a:tr>
              <a:tr h="158982">
                <a:tc>
                  <a:txBody>
                    <a:bodyPr/>
                    <a:lstStyle/>
                    <a:p>
                      <a:pPr algn="ctr">
                        <a:lnSpc>
                          <a:spcPct val="115000"/>
                        </a:lnSpc>
                        <a:spcAft>
                          <a:spcPts val="0"/>
                        </a:spcAft>
                      </a:pPr>
                      <a:r>
                        <a:rPr lang="en-GB" sz="1200" b="1" spc="-5" dirty="0" smtClean="0">
                          <a:solidFill>
                            <a:schemeClr val="bg1"/>
                          </a:solidFill>
                          <a:effectLst/>
                        </a:rPr>
                        <a:t>01</a:t>
                      </a:r>
                      <a:r>
                        <a:rPr lang="lv-LV" sz="1200" b="1" spc="-5" dirty="0" smtClean="0">
                          <a:solidFill>
                            <a:schemeClr val="bg1"/>
                          </a:solidFill>
                          <a:effectLst/>
                        </a:rPr>
                        <a:t>/</a:t>
                      </a:r>
                      <a:r>
                        <a:rPr lang="en-GB" sz="1200" b="1" spc="-5" dirty="0" smtClean="0">
                          <a:solidFill>
                            <a:schemeClr val="bg1"/>
                          </a:solidFill>
                          <a:effectLst/>
                        </a:rPr>
                        <a:t>01</a:t>
                      </a:r>
                      <a:r>
                        <a:rPr lang="lv-LV" sz="1200" b="1" spc="-5" dirty="0" smtClean="0">
                          <a:solidFill>
                            <a:schemeClr val="bg1"/>
                          </a:solidFill>
                          <a:effectLst/>
                        </a:rPr>
                        <a:t>/</a:t>
                      </a:r>
                    </a:p>
                    <a:p>
                      <a:pPr algn="ctr">
                        <a:lnSpc>
                          <a:spcPct val="115000"/>
                        </a:lnSpc>
                        <a:spcAft>
                          <a:spcPts val="0"/>
                        </a:spcAft>
                      </a:pPr>
                      <a:r>
                        <a:rPr lang="en-GB" sz="1200" b="1" spc="-5" dirty="0" smtClean="0">
                          <a:solidFill>
                            <a:schemeClr val="bg1"/>
                          </a:solidFill>
                          <a:effectLst/>
                        </a:rPr>
                        <a:t>201</a:t>
                      </a:r>
                      <a:r>
                        <a:rPr lang="lv-LV" sz="1200" b="1" spc="-5" dirty="0" smtClean="0">
                          <a:solidFill>
                            <a:schemeClr val="bg1"/>
                          </a:solidFill>
                          <a:effectLst/>
                        </a:rPr>
                        <a:t>7</a:t>
                      </a:r>
                      <a:endParaRPr lang="lv-LV"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lnSpc>
                          <a:spcPct val="115000"/>
                        </a:lnSpc>
                        <a:spcAft>
                          <a:spcPts val="0"/>
                        </a:spcAft>
                      </a:pPr>
                      <a:r>
                        <a:rPr lang="en-GB" sz="1200" b="1" spc="-5" dirty="0" smtClean="0">
                          <a:solidFill>
                            <a:schemeClr val="bg1"/>
                          </a:solidFill>
                          <a:effectLst/>
                        </a:rPr>
                        <a:t>01</a:t>
                      </a:r>
                      <a:r>
                        <a:rPr lang="lv-LV" sz="1200" b="1" spc="-5" dirty="0" smtClean="0">
                          <a:solidFill>
                            <a:schemeClr val="bg1"/>
                          </a:solidFill>
                          <a:effectLst/>
                        </a:rPr>
                        <a:t>/</a:t>
                      </a:r>
                      <a:r>
                        <a:rPr lang="en-GB" sz="1200" b="1" spc="-5" dirty="0" smtClean="0">
                          <a:solidFill>
                            <a:schemeClr val="bg1"/>
                          </a:solidFill>
                          <a:effectLst/>
                        </a:rPr>
                        <a:t>0</a:t>
                      </a:r>
                      <a:r>
                        <a:rPr lang="lv-LV" sz="1200" b="1" spc="-5" dirty="0" smtClean="0">
                          <a:solidFill>
                            <a:schemeClr val="bg1"/>
                          </a:solidFill>
                          <a:effectLst/>
                        </a:rPr>
                        <a:t>3/</a:t>
                      </a:r>
                    </a:p>
                    <a:p>
                      <a:pPr algn="ctr">
                        <a:lnSpc>
                          <a:spcPct val="115000"/>
                        </a:lnSpc>
                        <a:spcAft>
                          <a:spcPts val="0"/>
                        </a:spcAft>
                      </a:pPr>
                      <a:r>
                        <a:rPr lang="en-GB" sz="1200" b="1" spc="-5" dirty="0" smtClean="0">
                          <a:solidFill>
                            <a:schemeClr val="bg1"/>
                          </a:solidFill>
                          <a:effectLst/>
                        </a:rPr>
                        <a:t>201</a:t>
                      </a:r>
                      <a:r>
                        <a:rPr lang="lv-LV" sz="1200" b="1" spc="-5" dirty="0" smtClean="0">
                          <a:solidFill>
                            <a:schemeClr val="bg1"/>
                          </a:solidFill>
                          <a:effectLst/>
                        </a:rPr>
                        <a:t>6</a:t>
                      </a:r>
                      <a:endParaRPr lang="lv-LV"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extLst>
                  <a:ext uri="{0D108BD9-81ED-4DB2-BD59-A6C34878D82A}">
                    <a16:rowId xmlns:a16="http://schemas.microsoft.com/office/drawing/2014/main" val="10000"/>
                  </a:ext>
                </a:extLst>
              </a:tr>
              <a:tr h="417082">
                <a:tc>
                  <a:txBody>
                    <a:bodyPr/>
                    <a:lstStyle/>
                    <a:p>
                      <a:pPr algn="ctr">
                        <a:lnSpc>
                          <a:spcPct val="115000"/>
                        </a:lnSpc>
                        <a:spcAft>
                          <a:spcPts val="0"/>
                        </a:spcAft>
                      </a:pPr>
                      <a:r>
                        <a:rPr lang="lv-LV" sz="1200" b="0" dirty="0" smtClean="0">
                          <a:solidFill>
                            <a:schemeClr val="tx1"/>
                          </a:solidFill>
                          <a:effectLst/>
                        </a:rPr>
                        <a:t>211</a:t>
                      </a:r>
                      <a:r>
                        <a:rPr lang="en-GB" sz="1200" b="0" dirty="0" smtClean="0">
                          <a:solidFill>
                            <a:schemeClr val="tx1"/>
                          </a:solidFill>
                          <a:effectLst/>
                        </a:rPr>
                        <a:t> </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4">
                        <a:lumMod val="20000"/>
                        <a:lumOff val="80000"/>
                      </a:schemeClr>
                    </a:solidFill>
                  </a:tcPr>
                </a:tc>
                <a:tc>
                  <a:txBody>
                    <a:bodyPr/>
                    <a:lstStyle/>
                    <a:p>
                      <a:pPr algn="ctr">
                        <a:lnSpc>
                          <a:spcPct val="115000"/>
                        </a:lnSpc>
                        <a:spcAft>
                          <a:spcPts val="0"/>
                        </a:spcAft>
                      </a:pPr>
                      <a:r>
                        <a:rPr lang="en-GB" sz="1200" dirty="0" smtClean="0">
                          <a:effectLst/>
                        </a:rPr>
                        <a:t>29</a:t>
                      </a:r>
                      <a:r>
                        <a:rPr lang="lv-LV" sz="1200" dirty="0" smtClean="0">
                          <a:effectLst/>
                        </a:rPr>
                        <a:t>.</a:t>
                      </a:r>
                      <a:r>
                        <a:rPr lang="en-GB" sz="1200" dirty="0" smtClean="0">
                          <a:effectLst/>
                        </a:rPr>
                        <a:t>54 </a:t>
                      </a:r>
                      <a:endParaRPr lang="lv-LV" sz="1200" dirty="0" smtClean="0">
                        <a:effectLst/>
                      </a:endParaRPr>
                    </a:p>
                    <a:p>
                      <a:pPr algn="ctr">
                        <a:lnSpc>
                          <a:spcPct val="115000"/>
                        </a:lnSpc>
                        <a:spcAft>
                          <a:spcPts val="1200"/>
                        </a:spcAft>
                      </a:pPr>
                      <a:r>
                        <a:rPr lang="en-GB" sz="900" dirty="0" smtClean="0">
                          <a:effectLst/>
                        </a:rPr>
                        <a:t>(p</a:t>
                      </a:r>
                      <a:r>
                        <a:rPr lang="lv-LV" sz="900" dirty="0" smtClean="0">
                          <a:effectLst/>
                        </a:rPr>
                        <a:t>e</a:t>
                      </a:r>
                      <a:r>
                        <a:rPr lang="en-GB" sz="900" dirty="0" smtClean="0">
                          <a:effectLst/>
                        </a:rPr>
                        <a:t>r 1000 g)</a:t>
                      </a:r>
                      <a:endParaRPr lang="lv-LV" sz="900" dirty="0">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1"/>
                  </a:ext>
                </a:extLst>
              </a:tr>
              <a:tr h="284604">
                <a:tc>
                  <a:txBody>
                    <a:bodyPr/>
                    <a:lstStyle/>
                    <a:p>
                      <a:endParaRPr lang="lv-LV" b="0" dirty="0">
                        <a:solidFill>
                          <a:schemeClr val="tx1"/>
                        </a:solidFill>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4">
                        <a:lumMod val="20000"/>
                        <a:lumOff val="80000"/>
                      </a:schemeClr>
                    </a:solidFill>
                  </a:tcPr>
                </a:tc>
                <a:tc>
                  <a:txBody>
                    <a:bodyPr/>
                    <a:lstStyle/>
                    <a:p>
                      <a:endParaRPr lang="lv-LV" b="0" dirty="0">
                        <a:solidFill>
                          <a:schemeClr val="tx1"/>
                        </a:solidFill>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2"/>
                  </a:ext>
                </a:extLst>
              </a:tr>
              <a:tr h="363468">
                <a:tc>
                  <a:txBody>
                    <a:bodyPr/>
                    <a:lstStyle/>
                    <a:p>
                      <a:pPr algn="ctr">
                        <a:lnSpc>
                          <a:spcPct val="115000"/>
                        </a:lnSpc>
                        <a:spcAft>
                          <a:spcPts val="1200"/>
                        </a:spcAft>
                      </a:pPr>
                      <a:r>
                        <a:rPr lang="en-GB" sz="1200" dirty="0" smtClean="0">
                          <a:effectLst/>
                        </a:rPr>
                        <a:t>71</a:t>
                      </a:r>
                      <a:r>
                        <a:rPr lang="lv-LV" sz="1200" dirty="0" smtClean="0">
                          <a:effectLst/>
                        </a:rPr>
                        <a:t>.</a:t>
                      </a:r>
                      <a:r>
                        <a:rPr lang="en-GB" sz="1200" dirty="0" smtClean="0">
                          <a:effectLst/>
                        </a:rPr>
                        <a:t>15</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4">
                        <a:lumMod val="20000"/>
                        <a:lumOff val="80000"/>
                      </a:schemeClr>
                    </a:solidFill>
                  </a:tcPr>
                </a:tc>
                <a:tc>
                  <a:txBody>
                    <a:bodyPr/>
                    <a:lstStyle/>
                    <a:p>
                      <a:pPr algn="ctr">
                        <a:lnSpc>
                          <a:spcPct val="115000"/>
                        </a:lnSpc>
                        <a:spcAft>
                          <a:spcPts val="1200"/>
                        </a:spcAft>
                      </a:pPr>
                      <a:r>
                        <a:rPr lang="en-GB" sz="1200" dirty="0" smtClean="0">
                          <a:effectLst/>
                        </a:rPr>
                        <a:t>54</a:t>
                      </a:r>
                      <a:r>
                        <a:rPr lang="lv-LV" sz="1200" dirty="0" smtClean="0">
                          <a:effectLst/>
                        </a:rPr>
                        <a:t>.</a:t>
                      </a:r>
                      <a:r>
                        <a:rPr lang="en-GB" sz="1200" dirty="0" smtClean="0">
                          <a:effectLst/>
                        </a:rPr>
                        <a:t>16</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3"/>
                  </a:ext>
                </a:extLst>
              </a:tr>
              <a:tr h="360040">
                <a:tc>
                  <a:txBody>
                    <a:bodyPr/>
                    <a:lstStyle/>
                    <a:p>
                      <a:pPr algn="ctr">
                        <a:lnSpc>
                          <a:spcPct val="115000"/>
                        </a:lnSpc>
                        <a:spcAft>
                          <a:spcPts val="1200"/>
                        </a:spcAft>
                      </a:pPr>
                      <a:r>
                        <a:rPr lang="en-GB" sz="1200" dirty="0" smtClean="0">
                          <a:effectLst/>
                        </a:rPr>
                        <a:t>71</a:t>
                      </a:r>
                      <a:r>
                        <a:rPr lang="lv-LV" sz="1200" dirty="0" smtClean="0">
                          <a:effectLst/>
                        </a:rPr>
                        <a:t>.</a:t>
                      </a:r>
                      <a:r>
                        <a:rPr lang="en-GB" sz="1200" dirty="0" smtClean="0">
                          <a:effectLst/>
                        </a:rPr>
                        <a:t>15</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4">
                        <a:lumMod val="20000"/>
                        <a:lumOff val="80000"/>
                      </a:schemeClr>
                    </a:solidFill>
                  </a:tcPr>
                </a:tc>
                <a:tc>
                  <a:txBody>
                    <a:bodyPr/>
                    <a:lstStyle/>
                    <a:p>
                      <a:pPr algn="ctr">
                        <a:lnSpc>
                          <a:spcPct val="115000"/>
                        </a:lnSpc>
                        <a:spcAft>
                          <a:spcPts val="1200"/>
                        </a:spcAft>
                      </a:pPr>
                      <a:r>
                        <a:rPr lang="en-GB" sz="1200" dirty="0" smtClean="0">
                          <a:effectLst/>
                        </a:rPr>
                        <a:t>54</a:t>
                      </a:r>
                      <a:r>
                        <a:rPr lang="lv-LV" sz="1200" dirty="0" smtClean="0">
                          <a:effectLst/>
                        </a:rPr>
                        <a:t>.</a:t>
                      </a:r>
                      <a:r>
                        <a:rPr lang="en-GB" sz="1200" dirty="0" smtClean="0">
                          <a:effectLst/>
                        </a:rPr>
                        <a:t>16</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4"/>
                  </a:ext>
                </a:extLst>
              </a:tr>
              <a:tr h="630936">
                <a:tc>
                  <a:txBody>
                    <a:bodyPr/>
                    <a:lstStyle/>
                    <a:p>
                      <a:pPr algn="ctr">
                        <a:lnSpc>
                          <a:spcPct val="115000"/>
                        </a:lnSpc>
                        <a:spcAft>
                          <a:spcPts val="0"/>
                        </a:spcAft>
                      </a:pPr>
                      <a:r>
                        <a:rPr lang="en-GB" sz="1200" dirty="0" smtClean="0">
                          <a:effectLst/>
                        </a:rPr>
                        <a:t>71</a:t>
                      </a:r>
                      <a:r>
                        <a:rPr lang="lv-LV" sz="1200" dirty="0" smtClean="0">
                          <a:effectLst/>
                        </a:rPr>
                        <a:t>.</a:t>
                      </a:r>
                      <a:r>
                        <a:rPr lang="en-GB" sz="1200" dirty="0" smtClean="0">
                          <a:effectLst/>
                        </a:rPr>
                        <a:t>15</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4">
                        <a:lumMod val="20000"/>
                        <a:lumOff val="80000"/>
                      </a:schemeClr>
                    </a:solidFill>
                  </a:tcPr>
                </a:tc>
                <a:tc>
                  <a:txBody>
                    <a:bodyPr/>
                    <a:lstStyle/>
                    <a:p>
                      <a:pPr algn="ctr">
                        <a:lnSpc>
                          <a:spcPct val="115000"/>
                        </a:lnSpc>
                        <a:spcAft>
                          <a:spcPts val="0"/>
                        </a:spcAft>
                      </a:pPr>
                      <a:r>
                        <a:rPr lang="en-GB" sz="1200" dirty="0" smtClean="0">
                          <a:effectLst/>
                        </a:rPr>
                        <a:t>54</a:t>
                      </a:r>
                      <a:r>
                        <a:rPr lang="lv-LV" sz="1200" dirty="0" smtClean="0">
                          <a:effectLst/>
                        </a:rPr>
                        <a:t>.</a:t>
                      </a:r>
                      <a:r>
                        <a:rPr lang="en-GB" sz="1200" dirty="0" smtClean="0">
                          <a:effectLst/>
                        </a:rPr>
                        <a:t>16</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5"/>
                  </a:ext>
                </a:extLst>
              </a:tr>
            </a:tbl>
          </a:graphicData>
        </a:graphic>
      </p:graphicFrame>
      <p:sp>
        <p:nvSpPr>
          <p:cNvPr id="2" name="Date Placeholder 1"/>
          <p:cNvSpPr>
            <a:spLocks noGrp="1"/>
          </p:cNvSpPr>
          <p:nvPr>
            <p:ph type="dt" sz="half" idx="10"/>
          </p:nvPr>
        </p:nvSpPr>
        <p:spPr/>
        <p:txBody>
          <a:bodyPr/>
          <a:lstStyle/>
          <a:p>
            <a:fld id="{913210DE-6F0C-4DB6-8DB1-93DA762A9029}" type="datetime1">
              <a:rPr lang="lv-LV" smtClean="0"/>
              <a:t>13.02.2018</a:t>
            </a:fld>
            <a:endParaRPr lang="lv-LV" dirty="0"/>
          </a:p>
        </p:txBody>
      </p:sp>
    </p:spTree>
    <p:extLst>
      <p:ext uri="{BB962C8B-B14F-4D97-AF65-F5344CB8AC3E}">
        <p14:creationId xmlns:p14="http://schemas.microsoft.com/office/powerpoint/2010/main" val="220834492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356896" y="4958054"/>
            <a:ext cx="8074326" cy="1567290"/>
          </a:xfrm>
        </p:spPr>
        <p:txBody>
          <a:bodyPr/>
          <a:lstStyle/>
          <a:p>
            <a:fld id="{3B6FB22F-6ADF-4A49-9032-4B26CAAC2558}" type="datetime1">
              <a:rPr lang="lv-LV" sz="1000" smtClean="0">
                <a:solidFill>
                  <a:schemeClr val="tx1"/>
                </a:solidFill>
              </a:rPr>
              <a:t>13.02.2018</a:t>
            </a:fld>
            <a:endParaRPr lang="lv-LV" sz="1000" dirty="0">
              <a:solidFill>
                <a:schemeClr val="tx1"/>
              </a:solidFill>
            </a:endParaRPr>
          </a:p>
        </p:txBody>
      </p:sp>
      <p:sp>
        <p:nvSpPr>
          <p:cNvPr id="3" name="Slide Number Placeholder 2"/>
          <p:cNvSpPr>
            <a:spLocks noGrp="1"/>
          </p:cNvSpPr>
          <p:nvPr>
            <p:ph type="sldNum" sz="quarter" idx="12"/>
          </p:nvPr>
        </p:nvSpPr>
        <p:spPr/>
        <p:txBody>
          <a:bodyPr/>
          <a:lstStyle/>
          <a:p>
            <a:fld id="{952464FB-6FA6-4E80-ACB1-F4B9846AA373}" type="slidenum">
              <a:rPr lang="lv-LV" smtClean="0">
                <a:solidFill>
                  <a:prstClr val="black">
                    <a:tint val="75000"/>
                  </a:prstClr>
                </a:solidFill>
              </a:rPr>
              <a:pPr/>
              <a:t>26</a:t>
            </a:fld>
            <a:endParaRPr lang="lv-LV">
              <a:solidFill>
                <a:prstClr val="black">
                  <a:tint val="75000"/>
                </a:prstClr>
              </a:solidFill>
            </a:endParaRP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1275744518"/>
              </p:ext>
            </p:extLst>
          </p:nvPr>
        </p:nvGraphicFramePr>
        <p:xfrm>
          <a:off x="484929" y="1418736"/>
          <a:ext cx="5887271" cy="3575304"/>
        </p:xfrm>
        <a:graphic>
          <a:graphicData uri="http://schemas.openxmlformats.org/drawingml/2006/table">
            <a:tbl>
              <a:tblPr firstRow="1" firstCol="1" bandRow="1">
                <a:tableStyleId>{5C22544A-7EE6-4342-B048-85BDC9FD1C3A}</a:tableStyleId>
              </a:tblPr>
              <a:tblGrid>
                <a:gridCol w="3456384">
                  <a:extLst>
                    <a:ext uri="{9D8B030D-6E8A-4147-A177-3AD203B41FA5}">
                      <a16:colId xmlns:a16="http://schemas.microsoft.com/office/drawing/2014/main" val="20000"/>
                    </a:ext>
                  </a:extLst>
                </a:gridCol>
                <a:gridCol w="558679">
                  <a:extLst>
                    <a:ext uri="{9D8B030D-6E8A-4147-A177-3AD203B41FA5}">
                      <a16:colId xmlns:a16="http://schemas.microsoft.com/office/drawing/2014/main" val="20001"/>
                    </a:ext>
                  </a:extLst>
                </a:gridCol>
                <a:gridCol w="648072">
                  <a:extLst>
                    <a:ext uri="{9D8B030D-6E8A-4147-A177-3AD203B41FA5}">
                      <a16:colId xmlns:a16="http://schemas.microsoft.com/office/drawing/2014/main" val="20002"/>
                    </a:ext>
                  </a:extLst>
                </a:gridCol>
                <a:gridCol w="648072">
                  <a:extLst>
                    <a:ext uri="{9D8B030D-6E8A-4147-A177-3AD203B41FA5}">
                      <a16:colId xmlns:a16="http://schemas.microsoft.com/office/drawing/2014/main" val="20003"/>
                    </a:ext>
                  </a:extLst>
                </a:gridCol>
                <a:gridCol w="576064">
                  <a:extLst>
                    <a:ext uri="{9D8B030D-6E8A-4147-A177-3AD203B41FA5}">
                      <a16:colId xmlns:a16="http://schemas.microsoft.com/office/drawing/2014/main" val="20004"/>
                    </a:ext>
                  </a:extLst>
                </a:gridCol>
              </a:tblGrid>
              <a:tr h="381207">
                <a:tc>
                  <a:txBody>
                    <a:bodyPr/>
                    <a:lstStyle/>
                    <a:p>
                      <a:pPr indent="-5080" algn="ctr">
                        <a:lnSpc>
                          <a:spcPct val="115000"/>
                        </a:lnSpc>
                        <a:spcAft>
                          <a:spcPts val="0"/>
                        </a:spcAft>
                      </a:pPr>
                      <a:r>
                        <a:rPr lang="en-GB" sz="1200" dirty="0">
                          <a:effectLst/>
                        </a:rPr>
                        <a:t>Product</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lnSpc>
                          <a:spcPct val="115000"/>
                        </a:lnSpc>
                        <a:spcAft>
                          <a:spcPts val="0"/>
                        </a:spcAft>
                      </a:pPr>
                      <a:r>
                        <a:rPr lang="en-GB" sz="1200" b="1" dirty="0" smtClean="0">
                          <a:effectLst/>
                        </a:rPr>
                        <a:t>01</a:t>
                      </a:r>
                      <a:r>
                        <a:rPr lang="lv-LV" sz="1200" b="1" dirty="0" smtClean="0">
                          <a:effectLst/>
                        </a:rPr>
                        <a:t>/</a:t>
                      </a:r>
                      <a:r>
                        <a:rPr lang="en-GB" sz="1200" b="1" dirty="0" smtClean="0">
                          <a:effectLst/>
                        </a:rPr>
                        <a:t>03</a:t>
                      </a:r>
                      <a:r>
                        <a:rPr lang="lv-LV" sz="1200" b="1" dirty="0" smtClean="0">
                          <a:effectLst/>
                        </a:rPr>
                        <a:t>/</a:t>
                      </a:r>
                    </a:p>
                    <a:p>
                      <a:pPr algn="ctr">
                        <a:lnSpc>
                          <a:spcPct val="115000"/>
                        </a:lnSpc>
                        <a:spcAft>
                          <a:spcPts val="0"/>
                        </a:spcAft>
                      </a:pPr>
                      <a:r>
                        <a:rPr lang="en-GB" sz="1200" b="1" dirty="0" smtClean="0">
                          <a:effectLst/>
                        </a:rPr>
                        <a:t>2017</a:t>
                      </a:r>
                      <a:endParaRPr lang="lv-LV"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lnSpc>
                          <a:spcPct val="115000"/>
                        </a:lnSpc>
                        <a:spcAft>
                          <a:spcPts val="0"/>
                        </a:spcAft>
                      </a:pPr>
                      <a:r>
                        <a:rPr lang="en-GB" sz="1200" b="1" dirty="0" smtClean="0">
                          <a:effectLst/>
                        </a:rPr>
                        <a:t>01</a:t>
                      </a:r>
                      <a:r>
                        <a:rPr lang="lv-LV" sz="1200" b="1" dirty="0" smtClean="0">
                          <a:effectLst/>
                        </a:rPr>
                        <a:t>/</a:t>
                      </a:r>
                      <a:r>
                        <a:rPr lang="en-GB" sz="1200" b="1" dirty="0" smtClean="0">
                          <a:effectLst/>
                        </a:rPr>
                        <a:t>03</a:t>
                      </a:r>
                      <a:r>
                        <a:rPr lang="lv-LV" sz="1200" b="1" dirty="0" smtClean="0">
                          <a:effectLst/>
                        </a:rPr>
                        <a:t>/</a:t>
                      </a:r>
                    </a:p>
                    <a:p>
                      <a:pPr algn="ctr">
                        <a:lnSpc>
                          <a:spcPct val="115000"/>
                        </a:lnSpc>
                        <a:spcAft>
                          <a:spcPts val="0"/>
                        </a:spcAft>
                      </a:pPr>
                      <a:r>
                        <a:rPr lang="en-GB" sz="1200" b="1" dirty="0" smtClean="0">
                          <a:effectLst/>
                        </a:rPr>
                        <a:t>2018</a:t>
                      </a:r>
                      <a:endParaRPr lang="lv-LV"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lnSpc>
                          <a:spcPct val="115000"/>
                        </a:lnSpc>
                        <a:spcAft>
                          <a:spcPts val="0"/>
                        </a:spcAft>
                      </a:pPr>
                      <a:r>
                        <a:rPr lang="en-GB" sz="1200" b="1" dirty="0" smtClean="0">
                          <a:effectLst/>
                        </a:rPr>
                        <a:t>01</a:t>
                      </a:r>
                      <a:r>
                        <a:rPr lang="lv-LV" sz="1200" b="1" dirty="0" smtClean="0">
                          <a:effectLst/>
                        </a:rPr>
                        <a:t>/</a:t>
                      </a:r>
                      <a:r>
                        <a:rPr lang="en-GB" sz="1200" b="1" dirty="0" smtClean="0">
                          <a:effectLst/>
                        </a:rPr>
                        <a:t>03</a:t>
                      </a:r>
                      <a:r>
                        <a:rPr lang="lv-LV" sz="1200" b="1" dirty="0" smtClean="0">
                          <a:effectLst/>
                        </a:rPr>
                        <a:t>/</a:t>
                      </a:r>
                    </a:p>
                    <a:p>
                      <a:pPr algn="ctr">
                        <a:lnSpc>
                          <a:spcPct val="115000"/>
                        </a:lnSpc>
                        <a:spcAft>
                          <a:spcPts val="0"/>
                        </a:spcAft>
                      </a:pPr>
                      <a:r>
                        <a:rPr lang="en-GB" sz="1200" b="1" dirty="0" smtClean="0">
                          <a:effectLst/>
                        </a:rPr>
                        <a:t>2019</a:t>
                      </a:r>
                      <a:endParaRPr lang="lv-LV"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lnSpc>
                          <a:spcPct val="115000"/>
                        </a:lnSpc>
                        <a:spcAft>
                          <a:spcPts val="0"/>
                        </a:spcAft>
                      </a:pPr>
                      <a:r>
                        <a:rPr lang="en-GB" sz="1200" b="1" dirty="0" smtClean="0">
                          <a:effectLst/>
                        </a:rPr>
                        <a:t>01</a:t>
                      </a:r>
                      <a:r>
                        <a:rPr lang="lv-LV" sz="1200" b="1" dirty="0" smtClean="0">
                          <a:effectLst/>
                        </a:rPr>
                        <a:t>/</a:t>
                      </a:r>
                      <a:r>
                        <a:rPr lang="en-GB" sz="1200" b="1" dirty="0" smtClean="0">
                          <a:effectLst/>
                        </a:rPr>
                        <a:t>03</a:t>
                      </a:r>
                      <a:r>
                        <a:rPr lang="lv-LV" sz="1200" b="1" dirty="0" smtClean="0">
                          <a:effectLst/>
                        </a:rPr>
                        <a:t>/</a:t>
                      </a:r>
                    </a:p>
                    <a:p>
                      <a:pPr algn="ctr">
                        <a:lnSpc>
                          <a:spcPct val="115000"/>
                        </a:lnSpc>
                        <a:spcAft>
                          <a:spcPts val="0"/>
                        </a:spcAft>
                      </a:pPr>
                      <a:r>
                        <a:rPr lang="en-GB" sz="1200" b="1" dirty="0" smtClean="0">
                          <a:effectLst/>
                        </a:rPr>
                        <a:t>20</a:t>
                      </a:r>
                      <a:r>
                        <a:rPr lang="lv-LV" sz="1200" b="1" dirty="0" smtClean="0">
                          <a:effectLst/>
                        </a:rPr>
                        <a:t>20</a:t>
                      </a:r>
                      <a:endParaRPr lang="lv-LV"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extLst>
                  <a:ext uri="{0D108BD9-81ED-4DB2-BD59-A6C34878D82A}">
                    <a16:rowId xmlns:a16="http://schemas.microsoft.com/office/drawing/2014/main" val="10000"/>
                  </a:ext>
                </a:extLst>
              </a:tr>
              <a:tr h="184301">
                <a:tc>
                  <a:txBody>
                    <a:bodyPr/>
                    <a:lstStyle/>
                    <a:p>
                      <a:pPr marL="93663" indent="-4763">
                        <a:lnSpc>
                          <a:spcPct val="115000"/>
                        </a:lnSpc>
                        <a:spcAft>
                          <a:spcPts val="0"/>
                        </a:spcAft>
                      </a:pPr>
                      <a:r>
                        <a:rPr lang="en-GB" sz="1200" b="0" dirty="0">
                          <a:solidFill>
                            <a:schemeClr val="tx1"/>
                          </a:solidFill>
                          <a:effectLst/>
                        </a:rPr>
                        <a:t>Wine, per 100 litres</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lnSpc>
                          <a:spcPct val="115000"/>
                        </a:lnSpc>
                        <a:spcAft>
                          <a:spcPts val="0"/>
                        </a:spcAft>
                      </a:pPr>
                      <a:r>
                        <a:rPr lang="en-GB" sz="1200" dirty="0">
                          <a:solidFill>
                            <a:schemeClr val="tx1"/>
                          </a:solidFill>
                          <a:effectLst/>
                        </a:rPr>
                        <a:t>78</a:t>
                      </a:r>
                      <a:endParaRPr lang="lv-LV"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lnSpc>
                          <a:spcPct val="115000"/>
                        </a:lnSpc>
                        <a:spcAft>
                          <a:spcPts val="0"/>
                        </a:spcAft>
                      </a:pPr>
                      <a:r>
                        <a:rPr lang="en-GB" sz="1200" b="1" dirty="0">
                          <a:solidFill>
                            <a:srgbClr val="FF0000"/>
                          </a:solidFill>
                          <a:effectLst/>
                        </a:rPr>
                        <a:t>92</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lnSpc>
                          <a:spcPct val="115000"/>
                        </a:lnSpc>
                        <a:spcAft>
                          <a:spcPts val="0"/>
                        </a:spcAft>
                      </a:pPr>
                      <a:r>
                        <a:rPr lang="en-GB" sz="1200" b="1">
                          <a:solidFill>
                            <a:srgbClr val="FF0000"/>
                          </a:solidFill>
                          <a:effectLst/>
                        </a:rPr>
                        <a:t>101</a:t>
                      </a:r>
                      <a:endParaRPr lang="lv-LV" sz="1200" b="1">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lnSpc>
                          <a:spcPct val="115000"/>
                        </a:lnSpc>
                        <a:spcAft>
                          <a:spcPts val="0"/>
                        </a:spcAft>
                      </a:pPr>
                      <a:r>
                        <a:rPr lang="en-GB" sz="1200" b="1" dirty="0" smtClean="0">
                          <a:solidFill>
                            <a:srgbClr val="FF0000"/>
                          </a:solidFill>
                          <a:effectLst/>
                        </a:rPr>
                        <a:t>1</a:t>
                      </a:r>
                      <a:r>
                        <a:rPr lang="lv-LV" sz="1200" b="1" dirty="0" smtClean="0">
                          <a:solidFill>
                            <a:srgbClr val="FF0000"/>
                          </a:solidFill>
                          <a:effectLst/>
                        </a:rPr>
                        <a:t>1</a:t>
                      </a:r>
                      <a:r>
                        <a:rPr lang="en-GB" sz="1200" b="1" dirty="0" smtClean="0">
                          <a:solidFill>
                            <a:srgbClr val="FF0000"/>
                          </a:solidFill>
                          <a:effectLst/>
                        </a:rPr>
                        <a:t>1</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10001"/>
                  </a:ext>
                </a:extLst>
              </a:tr>
              <a:tr h="381207">
                <a:tc>
                  <a:txBody>
                    <a:bodyPr/>
                    <a:lstStyle/>
                    <a:p>
                      <a:pPr marL="88900" indent="-4763">
                        <a:lnSpc>
                          <a:spcPct val="115000"/>
                        </a:lnSpc>
                        <a:spcAft>
                          <a:spcPts val="0"/>
                        </a:spcAft>
                      </a:pPr>
                      <a:r>
                        <a:rPr lang="en-GB" sz="1200" b="0" dirty="0">
                          <a:solidFill>
                            <a:schemeClr val="tx1"/>
                          </a:solidFill>
                          <a:effectLst/>
                        </a:rPr>
                        <a:t>Fermented products (not exceeding 6 per cent  of  alcohol content), per 100 litres</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lnSpc>
                          <a:spcPct val="115000"/>
                        </a:lnSpc>
                        <a:spcAft>
                          <a:spcPts val="0"/>
                        </a:spcAft>
                      </a:pPr>
                      <a:r>
                        <a:rPr lang="en-GB" sz="1200" dirty="0">
                          <a:solidFill>
                            <a:schemeClr val="tx1"/>
                          </a:solidFill>
                          <a:effectLst/>
                        </a:rPr>
                        <a:t>64</a:t>
                      </a:r>
                      <a:endParaRPr lang="lv-LV"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lnSpc>
                          <a:spcPct val="115000"/>
                        </a:lnSpc>
                        <a:spcAft>
                          <a:spcPts val="0"/>
                        </a:spcAft>
                      </a:pPr>
                      <a:r>
                        <a:rPr lang="en-GB" sz="1200" b="0" dirty="0">
                          <a:solidFill>
                            <a:schemeClr val="tx1"/>
                          </a:solidFill>
                          <a:effectLst/>
                        </a:rPr>
                        <a:t>64</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lnSpc>
                          <a:spcPct val="115000"/>
                        </a:lnSpc>
                        <a:spcAft>
                          <a:spcPts val="0"/>
                        </a:spcAft>
                      </a:pPr>
                      <a:r>
                        <a:rPr lang="en-GB" sz="1200" b="0" dirty="0">
                          <a:solidFill>
                            <a:schemeClr val="tx1"/>
                          </a:solidFill>
                          <a:effectLst/>
                        </a:rPr>
                        <a:t>64</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lnSpc>
                          <a:spcPct val="115000"/>
                        </a:lnSpc>
                        <a:spcAft>
                          <a:spcPts val="0"/>
                        </a:spcAft>
                      </a:pPr>
                      <a:r>
                        <a:rPr lang="en-GB" sz="1200" b="0" dirty="0">
                          <a:solidFill>
                            <a:schemeClr val="tx1"/>
                          </a:solidFill>
                          <a:effectLst/>
                        </a:rPr>
                        <a:t>64</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10002"/>
                  </a:ext>
                </a:extLst>
              </a:tr>
              <a:tr h="381207">
                <a:tc>
                  <a:txBody>
                    <a:bodyPr/>
                    <a:lstStyle/>
                    <a:p>
                      <a:pPr marL="93663" indent="-4763">
                        <a:lnSpc>
                          <a:spcPct val="115000"/>
                        </a:lnSpc>
                        <a:spcAft>
                          <a:spcPts val="0"/>
                        </a:spcAft>
                      </a:pPr>
                      <a:r>
                        <a:rPr lang="en-GB" sz="1200" b="0" dirty="0">
                          <a:solidFill>
                            <a:schemeClr val="tx1"/>
                          </a:solidFill>
                          <a:effectLst/>
                        </a:rPr>
                        <a:t>Fermented products (exceeding 6 per cent  of  alcohol content),per 100 litres</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lnSpc>
                          <a:spcPct val="115000"/>
                        </a:lnSpc>
                        <a:spcAft>
                          <a:spcPts val="0"/>
                        </a:spcAft>
                      </a:pPr>
                      <a:r>
                        <a:rPr lang="en-GB" sz="1200" dirty="0">
                          <a:solidFill>
                            <a:schemeClr val="tx1"/>
                          </a:solidFill>
                          <a:effectLst/>
                        </a:rPr>
                        <a:t>78</a:t>
                      </a:r>
                      <a:endParaRPr lang="lv-LV"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lnSpc>
                          <a:spcPct val="115000"/>
                        </a:lnSpc>
                        <a:spcAft>
                          <a:spcPts val="0"/>
                        </a:spcAft>
                      </a:pPr>
                      <a:r>
                        <a:rPr lang="en-GB" sz="1200" b="1">
                          <a:solidFill>
                            <a:srgbClr val="FF0000"/>
                          </a:solidFill>
                          <a:effectLst/>
                        </a:rPr>
                        <a:t>92</a:t>
                      </a:r>
                      <a:endParaRPr lang="lv-LV" sz="1200" b="1">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lnSpc>
                          <a:spcPct val="115000"/>
                        </a:lnSpc>
                        <a:spcAft>
                          <a:spcPts val="0"/>
                        </a:spcAft>
                      </a:pPr>
                      <a:r>
                        <a:rPr lang="en-GB" sz="1200" b="1" dirty="0">
                          <a:solidFill>
                            <a:srgbClr val="FF0000"/>
                          </a:solidFill>
                          <a:effectLst/>
                        </a:rPr>
                        <a:t>101</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lnSpc>
                          <a:spcPct val="115000"/>
                        </a:lnSpc>
                        <a:spcAft>
                          <a:spcPts val="0"/>
                        </a:spcAft>
                      </a:pPr>
                      <a:r>
                        <a:rPr lang="en-GB" sz="1200" b="1" dirty="0" smtClean="0">
                          <a:solidFill>
                            <a:srgbClr val="FF0000"/>
                          </a:solidFill>
                          <a:effectLst/>
                        </a:rPr>
                        <a:t>1</a:t>
                      </a:r>
                      <a:r>
                        <a:rPr lang="lv-LV" sz="1200" b="1" dirty="0" smtClean="0">
                          <a:solidFill>
                            <a:srgbClr val="FF0000"/>
                          </a:solidFill>
                          <a:effectLst/>
                        </a:rPr>
                        <a:t>1</a:t>
                      </a:r>
                      <a:r>
                        <a:rPr lang="en-GB" sz="1200" b="1" dirty="0" smtClean="0">
                          <a:solidFill>
                            <a:srgbClr val="FF0000"/>
                          </a:solidFill>
                          <a:effectLst/>
                        </a:rPr>
                        <a:t>1</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10003"/>
                  </a:ext>
                </a:extLst>
              </a:tr>
              <a:tr h="381207">
                <a:tc>
                  <a:txBody>
                    <a:bodyPr/>
                    <a:lstStyle/>
                    <a:p>
                      <a:pPr marL="88900" indent="0">
                        <a:lnSpc>
                          <a:spcPct val="115000"/>
                        </a:lnSpc>
                        <a:spcAft>
                          <a:spcPts val="0"/>
                        </a:spcAft>
                      </a:pPr>
                      <a:r>
                        <a:rPr lang="en-GB" sz="1200" b="0" dirty="0">
                          <a:solidFill>
                            <a:schemeClr val="tx1"/>
                          </a:solidFill>
                          <a:effectLst/>
                        </a:rPr>
                        <a:t>Intermediate products (not exceeding 15 per cent  of  alcohol content), per 100 litres</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lnSpc>
                          <a:spcPct val="115000"/>
                        </a:lnSpc>
                        <a:spcAft>
                          <a:spcPts val="0"/>
                        </a:spcAft>
                      </a:pPr>
                      <a:r>
                        <a:rPr lang="en-GB" sz="1200" dirty="0">
                          <a:solidFill>
                            <a:schemeClr val="tx1"/>
                          </a:solidFill>
                          <a:effectLst/>
                        </a:rPr>
                        <a:t>78</a:t>
                      </a:r>
                      <a:endParaRPr lang="lv-LV"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lnSpc>
                          <a:spcPct val="115000"/>
                        </a:lnSpc>
                        <a:spcAft>
                          <a:spcPts val="0"/>
                        </a:spcAft>
                      </a:pPr>
                      <a:r>
                        <a:rPr lang="en-GB" sz="1200" b="1" dirty="0">
                          <a:solidFill>
                            <a:srgbClr val="FF0000"/>
                          </a:solidFill>
                          <a:effectLst/>
                        </a:rPr>
                        <a:t>92</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lnSpc>
                          <a:spcPct val="115000"/>
                        </a:lnSpc>
                        <a:spcAft>
                          <a:spcPts val="0"/>
                        </a:spcAft>
                      </a:pPr>
                      <a:r>
                        <a:rPr lang="en-GB" sz="1200" b="1" dirty="0">
                          <a:solidFill>
                            <a:srgbClr val="FF0000"/>
                          </a:solidFill>
                          <a:effectLst/>
                        </a:rPr>
                        <a:t>101</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lnSpc>
                          <a:spcPct val="115000"/>
                        </a:lnSpc>
                        <a:spcAft>
                          <a:spcPts val="0"/>
                        </a:spcAft>
                      </a:pPr>
                      <a:r>
                        <a:rPr lang="en-GB" sz="1200" b="1" dirty="0" smtClean="0">
                          <a:solidFill>
                            <a:srgbClr val="FF0000"/>
                          </a:solidFill>
                          <a:effectLst/>
                        </a:rPr>
                        <a:t>1</a:t>
                      </a:r>
                      <a:r>
                        <a:rPr lang="lv-LV" sz="1200" b="1" dirty="0" smtClean="0">
                          <a:solidFill>
                            <a:srgbClr val="FF0000"/>
                          </a:solidFill>
                          <a:effectLst/>
                        </a:rPr>
                        <a:t>1</a:t>
                      </a:r>
                      <a:r>
                        <a:rPr lang="en-GB" sz="1200" b="1" dirty="0" smtClean="0">
                          <a:solidFill>
                            <a:srgbClr val="FF0000"/>
                          </a:solidFill>
                          <a:effectLst/>
                        </a:rPr>
                        <a:t>1</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10004"/>
                  </a:ext>
                </a:extLst>
              </a:tr>
              <a:tr h="381207">
                <a:tc>
                  <a:txBody>
                    <a:bodyPr/>
                    <a:lstStyle/>
                    <a:p>
                      <a:pPr marL="88900" indent="0">
                        <a:lnSpc>
                          <a:spcPct val="115000"/>
                        </a:lnSpc>
                        <a:spcAft>
                          <a:spcPts val="0"/>
                        </a:spcAft>
                      </a:pPr>
                      <a:r>
                        <a:rPr lang="en-GB" sz="1200" b="0" dirty="0">
                          <a:solidFill>
                            <a:schemeClr val="tx1"/>
                          </a:solidFill>
                          <a:effectLst/>
                        </a:rPr>
                        <a:t>Intermediate products (from 15 to 22 per cent of  alcohol content), per 100 litres</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lnSpc>
                          <a:spcPct val="115000"/>
                        </a:lnSpc>
                        <a:spcAft>
                          <a:spcPts val="0"/>
                        </a:spcAft>
                      </a:pPr>
                      <a:r>
                        <a:rPr lang="en-GB" sz="1200" dirty="0">
                          <a:solidFill>
                            <a:schemeClr val="tx1"/>
                          </a:solidFill>
                          <a:effectLst/>
                        </a:rPr>
                        <a:t>130</a:t>
                      </a:r>
                      <a:endParaRPr lang="lv-LV"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lnSpc>
                          <a:spcPct val="115000"/>
                        </a:lnSpc>
                        <a:spcAft>
                          <a:spcPts val="0"/>
                        </a:spcAft>
                      </a:pPr>
                      <a:r>
                        <a:rPr lang="en-GB" sz="1200" b="1" dirty="0">
                          <a:solidFill>
                            <a:srgbClr val="FF0000"/>
                          </a:solidFill>
                          <a:effectLst/>
                        </a:rPr>
                        <a:t>150</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lnSpc>
                          <a:spcPct val="115000"/>
                        </a:lnSpc>
                        <a:spcAft>
                          <a:spcPts val="0"/>
                        </a:spcAft>
                      </a:pPr>
                      <a:r>
                        <a:rPr lang="en-GB" sz="1200" b="1" dirty="0">
                          <a:solidFill>
                            <a:srgbClr val="FF0000"/>
                          </a:solidFill>
                          <a:effectLst/>
                        </a:rPr>
                        <a:t>168</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lnSpc>
                          <a:spcPct val="115000"/>
                        </a:lnSpc>
                        <a:spcAft>
                          <a:spcPts val="0"/>
                        </a:spcAft>
                      </a:pPr>
                      <a:r>
                        <a:rPr lang="lv-LV" sz="1200" b="1" dirty="0" smtClean="0">
                          <a:solidFill>
                            <a:srgbClr val="FF0000"/>
                          </a:solidFill>
                          <a:effectLst/>
                        </a:rPr>
                        <a:t>185</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10005"/>
                  </a:ext>
                </a:extLst>
              </a:tr>
              <a:tr h="381207">
                <a:tc>
                  <a:txBody>
                    <a:bodyPr/>
                    <a:lstStyle/>
                    <a:p>
                      <a:pPr marL="88900" indent="0">
                        <a:lnSpc>
                          <a:spcPct val="115000"/>
                        </a:lnSpc>
                        <a:spcAft>
                          <a:spcPts val="0"/>
                        </a:spcAft>
                      </a:pPr>
                      <a:r>
                        <a:rPr lang="en-GB" sz="1200" b="0" dirty="0">
                          <a:solidFill>
                            <a:schemeClr val="tx1"/>
                          </a:solidFill>
                          <a:effectLst/>
                        </a:rPr>
                        <a:t>Other alcoholic beverages (ethyl alcohol), per 100 litres of absolute alcohol</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lnSpc>
                          <a:spcPct val="115000"/>
                        </a:lnSpc>
                        <a:spcAft>
                          <a:spcPts val="0"/>
                        </a:spcAft>
                      </a:pPr>
                      <a:r>
                        <a:rPr lang="en-GB" sz="1200" dirty="0">
                          <a:solidFill>
                            <a:schemeClr val="tx1"/>
                          </a:solidFill>
                          <a:effectLst/>
                        </a:rPr>
                        <a:t>1450</a:t>
                      </a:r>
                      <a:endParaRPr lang="lv-LV"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lnSpc>
                          <a:spcPct val="115000"/>
                        </a:lnSpc>
                        <a:spcAft>
                          <a:spcPts val="0"/>
                        </a:spcAft>
                      </a:pPr>
                      <a:r>
                        <a:rPr lang="en-GB" sz="1200" b="1" dirty="0">
                          <a:solidFill>
                            <a:srgbClr val="FF0000"/>
                          </a:solidFill>
                          <a:effectLst/>
                        </a:rPr>
                        <a:t>1670</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lnSpc>
                          <a:spcPct val="115000"/>
                        </a:lnSpc>
                        <a:spcAft>
                          <a:spcPts val="0"/>
                        </a:spcAft>
                      </a:pPr>
                      <a:r>
                        <a:rPr lang="en-GB" sz="1200" b="1" dirty="0">
                          <a:solidFill>
                            <a:srgbClr val="FF0000"/>
                          </a:solidFill>
                          <a:effectLst/>
                        </a:rPr>
                        <a:t>1840</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lnSpc>
                          <a:spcPct val="115000"/>
                        </a:lnSpc>
                        <a:spcAft>
                          <a:spcPts val="0"/>
                        </a:spcAft>
                      </a:pPr>
                      <a:r>
                        <a:rPr lang="lv-LV" sz="1200" b="1" dirty="0" smtClean="0">
                          <a:solidFill>
                            <a:srgbClr val="FF0000"/>
                          </a:solidFill>
                          <a:effectLst/>
                        </a:rPr>
                        <a:t>2025</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10006"/>
                  </a:ext>
                </a:extLst>
              </a:tr>
              <a:tr h="381207">
                <a:tc>
                  <a:txBody>
                    <a:bodyPr/>
                    <a:lstStyle/>
                    <a:p>
                      <a:pPr marL="88900" indent="-4763">
                        <a:lnSpc>
                          <a:spcPct val="115000"/>
                        </a:lnSpc>
                        <a:spcAft>
                          <a:spcPts val="0"/>
                        </a:spcAft>
                      </a:pPr>
                      <a:r>
                        <a:rPr lang="en-GB" sz="1200" b="0" dirty="0">
                          <a:solidFill>
                            <a:schemeClr val="tx1"/>
                          </a:solidFill>
                          <a:effectLst/>
                        </a:rPr>
                        <a:t>Beer, per hectolitre/degree of alcohol of finished product</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lnSpc>
                          <a:spcPct val="115000"/>
                        </a:lnSpc>
                        <a:spcAft>
                          <a:spcPts val="0"/>
                        </a:spcAft>
                      </a:pPr>
                      <a:r>
                        <a:rPr lang="en-GB" sz="1200" dirty="0">
                          <a:solidFill>
                            <a:schemeClr val="tx1"/>
                          </a:solidFill>
                          <a:effectLst/>
                        </a:rPr>
                        <a:t>4,5</a:t>
                      </a:r>
                      <a:r>
                        <a:rPr lang="en-GB" sz="1200" baseline="30000" dirty="0">
                          <a:solidFill>
                            <a:schemeClr val="tx1"/>
                          </a:solidFill>
                          <a:effectLst/>
                        </a:rPr>
                        <a:t>1</a:t>
                      </a:r>
                      <a:endParaRPr lang="lv-LV"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lnSpc>
                          <a:spcPct val="115000"/>
                        </a:lnSpc>
                        <a:spcAft>
                          <a:spcPts val="0"/>
                        </a:spcAft>
                      </a:pPr>
                      <a:r>
                        <a:rPr lang="lv-LV" sz="1200" b="1" dirty="0" smtClean="0">
                          <a:solidFill>
                            <a:srgbClr val="FF0000"/>
                          </a:solidFill>
                          <a:effectLst/>
                        </a:rPr>
                        <a:t>6.8</a:t>
                      </a:r>
                      <a:r>
                        <a:rPr lang="en-GB" sz="1200" b="1" baseline="30000" dirty="0" smtClean="0">
                          <a:solidFill>
                            <a:srgbClr val="FF0000"/>
                          </a:solidFill>
                          <a:effectLst/>
                        </a:rPr>
                        <a:t>3</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lnSpc>
                          <a:spcPct val="115000"/>
                        </a:lnSpc>
                        <a:spcAft>
                          <a:spcPts val="0"/>
                        </a:spcAft>
                      </a:pPr>
                      <a:r>
                        <a:rPr lang="lv-LV" sz="1200" b="1" baseline="0" dirty="0" smtClean="0">
                          <a:solidFill>
                            <a:srgbClr val="FF0000"/>
                          </a:solidFill>
                          <a:effectLst/>
                        </a:rPr>
                        <a:t>7.4</a:t>
                      </a:r>
                      <a:r>
                        <a:rPr lang="en-GB" sz="1200" b="1" baseline="30000" dirty="0" smtClean="0">
                          <a:solidFill>
                            <a:srgbClr val="FF0000"/>
                          </a:solidFill>
                          <a:effectLst/>
                        </a:rPr>
                        <a:t>5</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lnSpc>
                          <a:spcPct val="115000"/>
                        </a:lnSpc>
                        <a:spcAft>
                          <a:spcPts val="0"/>
                        </a:spcAft>
                      </a:pPr>
                      <a:r>
                        <a:rPr lang="lv-LV" sz="1200" b="1" baseline="0" dirty="0" smtClean="0">
                          <a:solidFill>
                            <a:srgbClr val="FF0000"/>
                          </a:solidFill>
                          <a:effectLst/>
                        </a:rPr>
                        <a:t>8.1</a:t>
                      </a:r>
                      <a:r>
                        <a:rPr lang="lv-LV" sz="1200" b="1" baseline="30000" dirty="0" smtClean="0">
                          <a:solidFill>
                            <a:srgbClr val="FF0000"/>
                          </a:solidFill>
                          <a:effectLst/>
                        </a:rPr>
                        <a:t>7</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10007"/>
                  </a:ext>
                </a:extLst>
              </a:tr>
              <a:tr h="381207">
                <a:tc>
                  <a:txBody>
                    <a:bodyPr/>
                    <a:lstStyle/>
                    <a:p>
                      <a:pPr marL="93663" indent="-4763">
                        <a:lnSpc>
                          <a:spcPct val="115000"/>
                        </a:lnSpc>
                        <a:spcAft>
                          <a:spcPts val="0"/>
                        </a:spcAft>
                      </a:pPr>
                      <a:r>
                        <a:rPr lang="en-GB" sz="1200" b="0" dirty="0">
                          <a:solidFill>
                            <a:schemeClr val="tx1"/>
                          </a:solidFill>
                          <a:effectLst/>
                        </a:rPr>
                        <a:t>Beer, per hectolitre/degree of alcohol of finished product</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lnSpc>
                          <a:spcPct val="115000"/>
                        </a:lnSpc>
                        <a:spcAft>
                          <a:spcPts val="0"/>
                        </a:spcAft>
                      </a:pPr>
                      <a:r>
                        <a:rPr lang="en-GB" sz="1200" dirty="0">
                          <a:solidFill>
                            <a:schemeClr val="tx1"/>
                          </a:solidFill>
                          <a:effectLst/>
                        </a:rPr>
                        <a:t>2,25</a:t>
                      </a:r>
                      <a:r>
                        <a:rPr lang="en-GB" sz="1200" baseline="30000" dirty="0">
                          <a:solidFill>
                            <a:schemeClr val="tx1"/>
                          </a:solidFill>
                          <a:effectLst/>
                        </a:rPr>
                        <a:t>2</a:t>
                      </a:r>
                      <a:endParaRPr lang="lv-LV"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lnSpc>
                          <a:spcPct val="115000"/>
                        </a:lnSpc>
                        <a:spcAft>
                          <a:spcPts val="0"/>
                        </a:spcAft>
                      </a:pPr>
                      <a:r>
                        <a:rPr lang="lv-LV" sz="1200" b="1" dirty="0" smtClean="0">
                          <a:solidFill>
                            <a:srgbClr val="FF0000"/>
                          </a:solidFill>
                          <a:effectLst/>
                        </a:rPr>
                        <a:t>3.4</a:t>
                      </a:r>
                      <a:r>
                        <a:rPr lang="en-GB" sz="1200" b="1" baseline="30000" dirty="0" smtClean="0">
                          <a:solidFill>
                            <a:srgbClr val="FF0000"/>
                          </a:solidFill>
                          <a:effectLst/>
                        </a:rPr>
                        <a:t>4</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lnSpc>
                          <a:spcPct val="115000"/>
                        </a:lnSpc>
                        <a:spcAft>
                          <a:spcPts val="0"/>
                        </a:spcAft>
                      </a:pPr>
                      <a:r>
                        <a:rPr lang="lv-LV" sz="1200" b="1" dirty="0" smtClean="0">
                          <a:solidFill>
                            <a:srgbClr val="FF0000"/>
                          </a:solidFill>
                          <a:effectLst/>
                        </a:rPr>
                        <a:t>3.7</a:t>
                      </a:r>
                      <a:r>
                        <a:rPr lang="en-GB" sz="1200" b="1" baseline="30000" dirty="0" smtClean="0">
                          <a:solidFill>
                            <a:srgbClr val="FF0000"/>
                          </a:solidFill>
                          <a:effectLst/>
                        </a:rPr>
                        <a:t>6</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lnSpc>
                          <a:spcPct val="115000"/>
                        </a:lnSpc>
                        <a:spcAft>
                          <a:spcPts val="0"/>
                        </a:spcAft>
                      </a:pPr>
                      <a:r>
                        <a:rPr lang="lv-LV" sz="1200" b="1" baseline="0" dirty="0" smtClean="0">
                          <a:solidFill>
                            <a:srgbClr val="FF0000"/>
                          </a:solidFill>
                          <a:effectLst/>
                        </a:rPr>
                        <a:t>4.05</a:t>
                      </a:r>
                      <a:r>
                        <a:rPr lang="lv-LV" sz="1200" b="1" baseline="30000" dirty="0" smtClean="0">
                          <a:solidFill>
                            <a:srgbClr val="FF0000"/>
                          </a:solidFill>
                          <a:effectLst/>
                        </a:rPr>
                        <a:t>8</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10008"/>
                  </a:ext>
                </a:extLst>
              </a:tr>
            </a:tbl>
          </a:graphicData>
        </a:graphic>
      </p:graphicFrame>
      <p:sp>
        <p:nvSpPr>
          <p:cNvPr id="5" name="Title 4"/>
          <p:cNvSpPr>
            <a:spLocks noGrp="1"/>
          </p:cNvSpPr>
          <p:nvPr>
            <p:ph type="title"/>
          </p:nvPr>
        </p:nvSpPr>
        <p:spPr>
          <a:xfrm>
            <a:off x="467544" y="476672"/>
            <a:ext cx="6552728" cy="504056"/>
          </a:xfrm>
          <a:solidFill>
            <a:schemeClr val="bg1"/>
          </a:solidFill>
        </p:spPr>
        <p:txBody>
          <a:bodyPr>
            <a:noAutofit/>
          </a:bodyPr>
          <a:lstStyle/>
          <a:p>
            <a:r>
              <a:rPr lang="en-GB" sz="2800" dirty="0" smtClean="0"/>
              <a:t>Excise Duty on Alcoholic Beverages</a:t>
            </a:r>
            <a:endParaRPr lang="en-GB" sz="2800" dirty="0"/>
          </a:p>
        </p:txBody>
      </p:sp>
      <p:graphicFrame>
        <p:nvGraphicFramePr>
          <p:cNvPr id="9" name="Content Placeholder 7"/>
          <p:cNvGraphicFramePr>
            <a:graphicFrameLocks/>
          </p:cNvGraphicFramePr>
          <p:nvPr>
            <p:extLst>
              <p:ext uri="{D42A27DB-BD31-4B8C-83A1-F6EECF244321}">
                <p14:modId xmlns:p14="http://schemas.microsoft.com/office/powerpoint/2010/main" val="1794115508"/>
              </p:ext>
            </p:extLst>
          </p:nvPr>
        </p:nvGraphicFramePr>
        <p:xfrm>
          <a:off x="6553200" y="1229736"/>
          <a:ext cx="2430887" cy="3764303"/>
        </p:xfrm>
        <a:graphic>
          <a:graphicData uri="http://schemas.openxmlformats.org/drawingml/2006/table">
            <a:tbl>
              <a:tblPr firstRow="1" firstCol="1" bandRow="1">
                <a:tableStyleId>{5C22544A-7EE6-4342-B048-85BDC9FD1C3A}</a:tableStyleId>
              </a:tblPr>
              <a:tblGrid>
                <a:gridCol w="558679">
                  <a:extLst>
                    <a:ext uri="{9D8B030D-6E8A-4147-A177-3AD203B41FA5}">
                      <a16:colId xmlns:a16="http://schemas.microsoft.com/office/drawing/2014/main" val="20001"/>
                    </a:ext>
                  </a:extLst>
                </a:gridCol>
                <a:gridCol w="648072">
                  <a:extLst>
                    <a:ext uri="{9D8B030D-6E8A-4147-A177-3AD203B41FA5}">
                      <a16:colId xmlns:a16="http://schemas.microsoft.com/office/drawing/2014/main" val="20002"/>
                    </a:ext>
                  </a:extLst>
                </a:gridCol>
                <a:gridCol w="648072">
                  <a:extLst>
                    <a:ext uri="{9D8B030D-6E8A-4147-A177-3AD203B41FA5}">
                      <a16:colId xmlns:a16="http://schemas.microsoft.com/office/drawing/2014/main" val="20003"/>
                    </a:ext>
                  </a:extLst>
                </a:gridCol>
                <a:gridCol w="576064">
                  <a:extLst>
                    <a:ext uri="{9D8B030D-6E8A-4147-A177-3AD203B41FA5}">
                      <a16:colId xmlns:a16="http://schemas.microsoft.com/office/drawing/2014/main" val="20004"/>
                    </a:ext>
                  </a:extLst>
                </a:gridCol>
              </a:tblGrid>
              <a:tr h="214580">
                <a:tc gridSpan="2">
                  <a:txBody>
                    <a:bodyPr/>
                    <a:lstStyle/>
                    <a:p>
                      <a:pPr algn="ctr">
                        <a:lnSpc>
                          <a:spcPct val="115000"/>
                        </a:lnSpc>
                        <a:spcAft>
                          <a:spcPts val="0"/>
                        </a:spcAft>
                      </a:pPr>
                      <a:r>
                        <a:rPr lang="lv-LV" sz="1200" b="1" dirty="0" err="1" smtClean="0">
                          <a:solidFill>
                            <a:schemeClr val="tx1"/>
                          </a:solidFill>
                          <a:effectLst/>
                          <a:latin typeface="+mn-lt"/>
                          <a:ea typeface="Calibri" panose="020F0502020204030204" pitchFamily="34" charset="0"/>
                          <a:cs typeface="Times New Roman" panose="02020603050405020304" pitchFamily="18" charset="0"/>
                        </a:rPr>
                        <a:t>Estonia</a:t>
                      </a:r>
                      <a:endParaRPr lang="lv-LV" sz="1200" b="1" dirty="0">
                        <a:solidFill>
                          <a:schemeClr val="tx1"/>
                        </a:solidFill>
                        <a:effectLst/>
                        <a:latin typeface="+mn-lt"/>
                        <a:ea typeface="Calibri" panose="020F0502020204030204" pitchFamily="34" charset="0"/>
                        <a:cs typeface="Times New Roman" panose="02020603050405020304" pitchFamily="18" charset="0"/>
                      </a:endParaRPr>
                    </a:p>
                  </a:txBody>
                  <a:tcPr marL="0" marR="0" marT="0" marB="0">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solidFill>
                  </a:tcPr>
                </a:tc>
                <a:tc hMerge="1">
                  <a:txBody>
                    <a:bodyPr/>
                    <a:lstStyle/>
                    <a:p>
                      <a:pPr algn="ctr">
                        <a:lnSpc>
                          <a:spcPct val="115000"/>
                        </a:lnSpc>
                        <a:spcAft>
                          <a:spcPts val="0"/>
                        </a:spcAft>
                      </a:pPr>
                      <a:endParaRPr lang="lv-LV"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gridSpan="2">
                  <a:txBody>
                    <a:bodyPr/>
                    <a:lstStyle/>
                    <a:p>
                      <a:pPr algn="ctr">
                        <a:lnSpc>
                          <a:spcPct val="115000"/>
                        </a:lnSpc>
                        <a:spcAft>
                          <a:spcPts val="0"/>
                        </a:spcAft>
                      </a:pPr>
                      <a:r>
                        <a:rPr lang="lv-LV" sz="1200" b="1" dirty="0" err="1" smtClean="0">
                          <a:solidFill>
                            <a:schemeClr val="tx1"/>
                          </a:solidFill>
                          <a:effectLst/>
                          <a:latin typeface="+mn-lt"/>
                          <a:ea typeface="Calibri" panose="020F0502020204030204" pitchFamily="34" charset="0"/>
                          <a:cs typeface="Times New Roman" panose="02020603050405020304" pitchFamily="18" charset="0"/>
                        </a:rPr>
                        <a:t>Lithuania</a:t>
                      </a:r>
                      <a:endParaRPr lang="lv-LV" sz="1200" b="1" dirty="0">
                        <a:solidFill>
                          <a:schemeClr val="tx1"/>
                        </a:solidFill>
                        <a:effectLst/>
                        <a:latin typeface="+mn-lt"/>
                        <a:ea typeface="Calibri" panose="020F0502020204030204" pitchFamily="34" charset="0"/>
                        <a:cs typeface="Times New Roman" panose="02020603050405020304" pitchFamily="18" charset="0"/>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solidFill>
                  </a:tcPr>
                </a:tc>
                <a:tc hMerge="1">
                  <a:txBody>
                    <a:bodyPr/>
                    <a:lstStyle/>
                    <a:p>
                      <a:pPr algn="ctr">
                        <a:lnSpc>
                          <a:spcPct val="115000"/>
                        </a:lnSpc>
                        <a:spcAft>
                          <a:spcPts val="0"/>
                        </a:spcAft>
                      </a:pPr>
                      <a:endParaRPr lang="lv-LV"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extLst>
                  <a:ext uri="{0D108BD9-81ED-4DB2-BD59-A6C34878D82A}">
                    <a16:rowId xmlns:a16="http://schemas.microsoft.com/office/drawing/2014/main" val="4154235627"/>
                  </a:ext>
                </a:extLst>
              </a:tr>
              <a:tr h="429160">
                <a:tc>
                  <a:txBody>
                    <a:bodyPr/>
                    <a:lstStyle/>
                    <a:p>
                      <a:pPr algn="ctr">
                        <a:lnSpc>
                          <a:spcPct val="115000"/>
                        </a:lnSpc>
                        <a:spcAft>
                          <a:spcPts val="0"/>
                        </a:spcAft>
                      </a:pPr>
                      <a:r>
                        <a:rPr lang="en-GB" sz="1200" b="1" dirty="0" smtClean="0">
                          <a:effectLst/>
                        </a:rPr>
                        <a:t>01</a:t>
                      </a:r>
                      <a:r>
                        <a:rPr lang="lv-LV" sz="1200" b="1" dirty="0" smtClean="0">
                          <a:effectLst/>
                        </a:rPr>
                        <a:t>/</a:t>
                      </a:r>
                      <a:r>
                        <a:rPr lang="en-GB" sz="1200" b="1" dirty="0" smtClean="0">
                          <a:effectLst/>
                        </a:rPr>
                        <a:t>0</a:t>
                      </a:r>
                      <a:r>
                        <a:rPr lang="lv-LV" sz="1200" b="1" dirty="0" smtClean="0">
                          <a:effectLst/>
                        </a:rPr>
                        <a:t>2/</a:t>
                      </a:r>
                    </a:p>
                    <a:p>
                      <a:pPr algn="ctr">
                        <a:lnSpc>
                          <a:spcPct val="115000"/>
                        </a:lnSpc>
                        <a:spcAft>
                          <a:spcPts val="0"/>
                        </a:spcAft>
                      </a:pPr>
                      <a:r>
                        <a:rPr lang="en-GB" sz="1200" b="1" dirty="0" smtClean="0">
                          <a:effectLst/>
                        </a:rPr>
                        <a:t>201</a:t>
                      </a:r>
                      <a:r>
                        <a:rPr lang="lv-LV" sz="1200" b="1" dirty="0" smtClean="0">
                          <a:effectLst/>
                        </a:rPr>
                        <a:t>6</a:t>
                      </a:r>
                      <a:endParaRPr lang="lv-LV"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noFill/>
                      <a:prstDash val="solid"/>
                      <a:round/>
                      <a:headEnd type="none" w="med" len="med"/>
                      <a:tailEnd type="none" w="med" len="med"/>
                    </a:lnB>
                    <a:solidFill>
                      <a:srgbClr val="002060"/>
                    </a:solidFill>
                  </a:tcPr>
                </a:tc>
                <a:tc>
                  <a:txBody>
                    <a:bodyPr/>
                    <a:lstStyle/>
                    <a:p>
                      <a:pPr algn="ctr">
                        <a:lnSpc>
                          <a:spcPct val="115000"/>
                        </a:lnSpc>
                        <a:spcAft>
                          <a:spcPts val="0"/>
                        </a:spcAft>
                      </a:pPr>
                      <a:r>
                        <a:rPr lang="en-GB" sz="1200" b="1" dirty="0" smtClean="0">
                          <a:solidFill>
                            <a:schemeClr val="bg1"/>
                          </a:solidFill>
                          <a:effectLst/>
                        </a:rPr>
                        <a:t>01</a:t>
                      </a:r>
                      <a:r>
                        <a:rPr lang="lv-LV" sz="1200" b="1" dirty="0" smtClean="0">
                          <a:solidFill>
                            <a:schemeClr val="bg1"/>
                          </a:solidFill>
                          <a:effectLst/>
                        </a:rPr>
                        <a:t>/</a:t>
                      </a:r>
                      <a:r>
                        <a:rPr lang="en-GB" sz="1200" b="1" dirty="0" smtClean="0">
                          <a:solidFill>
                            <a:schemeClr val="bg1"/>
                          </a:solidFill>
                          <a:effectLst/>
                        </a:rPr>
                        <a:t>0</a:t>
                      </a:r>
                      <a:r>
                        <a:rPr lang="lv-LV" sz="1200" b="1" dirty="0" smtClean="0">
                          <a:solidFill>
                            <a:schemeClr val="bg1"/>
                          </a:solidFill>
                          <a:effectLst/>
                        </a:rPr>
                        <a:t>7/</a:t>
                      </a:r>
                    </a:p>
                    <a:p>
                      <a:pPr algn="ctr">
                        <a:lnSpc>
                          <a:spcPct val="115000"/>
                        </a:lnSpc>
                        <a:spcAft>
                          <a:spcPts val="0"/>
                        </a:spcAft>
                      </a:pPr>
                      <a:r>
                        <a:rPr lang="en-GB" sz="1200" b="1" dirty="0" smtClean="0">
                          <a:solidFill>
                            <a:schemeClr val="bg1"/>
                          </a:solidFill>
                          <a:effectLst/>
                        </a:rPr>
                        <a:t>201</a:t>
                      </a:r>
                      <a:r>
                        <a:rPr lang="lv-LV" sz="1200" b="1" dirty="0" smtClean="0">
                          <a:solidFill>
                            <a:schemeClr val="bg1"/>
                          </a:solidFill>
                          <a:effectLst/>
                        </a:rPr>
                        <a:t>7</a:t>
                      </a:r>
                      <a:endParaRPr lang="lv-LV"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noFill/>
                      <a:prstDash val="solid"/>
                      <a:round/>
                      <a:headEnd type="none" w="med" len="med"/>
                      <a:tailEnd type="none" w="med" len="med"/>
                    </a:lnB>
                    <a:solidFill>
                      <a:srgbClr val="002060"/>
                    </a:solidFill>
                  </a:tcPr>
                </a:tc>
                <a:tc>
                  <a:txBody>
                    <a:bodyPr/>
                    <a:lstStyle/>
                    <a:p>
                      <a:pPr algn="ctr">
                        <a:lnSpc>
                          <a:spcPct val="115000"/>
                        </a:lnSpc>
                        <a:spcAft>
                          <a:spcPts val="0"/>
                        </a:spcAft>
                      </a:pPr>
                      <a:r>
                        <a:rPr lang="en-GB" sz="1200" b="1" dirty="0" smtClean="0">
                          <a:solidFill>
                            <a:schemeClr val="bg1"/>
                          </a:solidFill>
                          <a:effectLst/>
                        </a:rPr>
                        <a:t>01</a:t>
                      </a:r>
                      <a:r>
                        <a:rPr lang="lv-LV" sz="1200" b="1" dirty="0" smtClean="0">
                          <a:solidFill>
                            <a:schemeClr val="bg1"/>
                          </a:solidFill>
                          <a:effectLst/>
                        </a:rPr>
                        <a:t>/</a:t>
                      </a:r>
                      <a:r>
                        <a:rPr lang="en-GB" sz="1200" b="1" dirty="0" smtClean="0">
                          <a:solidFill>
                            <a:schemeClr val="bg1"/>
                          </a:solidFill>
                          <a:effectLst/>
                        </a:rPr>
                        <a:t>03</a:t>
                      </a:r>
                      <a:r>
                        <a:rPr lang="lv-LV" sz="1200" b="1" dirty="0" smtClean="0">
                          <a:solidFill>
                            <a:schemeClr val="bg1"/>
                          </a:solidFill>
                          <a:effectLst/>
                        </a:rPr>
                        <a:t>/</a:t>
                      </a:r>
                    </a:p>
                    <a:p>
                      <a:pPr algn="ctr">
                        <a:lnSpc>
                          <a:spcPct val="115000"/>
                        </a:lnSpc>
                        <a:spcAft>
                          <a:spcPts val="0"/>
                        </a:spcAft>
                      </a:pPr>
                      <a:r>
                        <a:rPr lang="en-GB" sz="1200" b="1" dirty="0" smtClean="0">
                          <a:solidFill>
                            <a:schemeClr val="bg1"/>
                          </a:solidFill>
                          <a:effectLst/>
                        </a:rPr>
                        <a:t>201</a:t>
                      </a:r>
                      <a:r>
                        <a:rPr lang="lv-LV" sz="1200" b="1" dirty="0" smtClean="0">
                          <a:solidFill>
                            <a:schemeClr val="bg1"/>
                          </a:solidFill>
                          <a:effectLst/>
                        </a:rPr>
                        <a:t>6</a:t>
                      </a:r>
                      <a:endParaRPr lang="lv-LV"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noFill/>
                      <a:prstDash val="solid"/>
                      <a:round/>
                      <a:headEnd type="none" w="med" len="med"/>
                      <a:tailEnd type="none" w="med" len="med"/>
                    </a:lnB>
                    <a:solidFill>
                      <a:srgbClr val="002060"/>
                    </a:solidFill>
                  </a:tcPr>
                </a:tc>
                <a:tc>
                  <a:txBody>
                    <a:bodyPr/>
                    <a:lstStyle/>
                    <a:p>
                      <a:pPr algn="ctr">
                        <a:lnSpc>
                          <a:spcPct val="115000"/>
                        </a:lnSpc>
                        <a:spcAft>
                          <a:spcPts val="0"/>
                        </a:spcAft>
                      </a:pPr>
                      <a:r>
                        <a:rPr lang="en-GB" sz="1200" b="1" dirty="0" smtClean="0">
                          <a:solidFill>
                            <a:schemeClr val="bg1"/>
                          </a:solidFill>
                          <a:effectLst/>
                        </a:rPr>
                        <a:t>01</a:t>
                      </a:r>
                      <a:r>
                        <a:rPr lang="lv-LV" sz="1200" b="1" dirty="0" smtClean="0">
                          <a:solidFill>
                            <a:schemeClr val="bg1"/>
                          </a:solidFill>
                          <a:effectLst/>
                        </a:rPr>
                        <a:t>/</a:t>
                      </a:r>
                      <a:r>
                        <a:rPr lang="en-GB" sz="1200" b="1" dirty="0" smtClean="0">
                          <a:solidFill>
                            <a:schemeClr val="bg1"/>
                          </a:solidFill>
                          <a:effectLst/>
                        </a:rPr>
                        <a:t>03</a:t>
                      </a:r>
                      <a:r>
                        <a:rPr lang="lv-LV" sz="1200" b="1" dirty="0" smtClean="0">
                          <a:solidFill>
                            <a:schemeClr val="bg1"/>
                          </a:solidFill>
                          <a:effectLst/>
                        </a:rPr>
                        <a:t>/</a:t>
                      </a:r>
                    </a:p>
                    <a:p>
                      <a:pPr algn="ctr">
                        <a:lnSpc>
                          <a:spcPct val="115000"/>
                        </a:lnSpc>
                        <a:spcAft>
                          <a:spcPts val="0"/>
                        </a:spcAft>
                      </a:pPr>
                      <a:r>
                        <a:rPr lang="en-GB" sz="1200" b="1" dirty="0" smtClean="0">
                          <a:solidFill>
                            <a:schemeClr val="bg1"/>
                          </a:solidFill>
                          <a:effectLst/>
                        </a:rPr>
                        <a:t>20</a:t>
                      </a:r>
                      <a:r>
                        <a:rPr lang="lv-LV" sz="1200" b="1" dirty="0" smtClean="0">
                          <a:solidFill>
                            <a:schemeClr val="bg1"/>
                          </a:solidFill>
                          <a:effectLst/>
                        </a:rPr>
                        <a:t>17</a:t>
                      </a:r>
                      <a:endParaRPr lang="lv-LV"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noFill/>
                      <a:prstDash val="solid"/>
                      <a:round/>
                      <a:headEnd type="none" w="med" len="med"/>
                      <a:tailEnd type="none" w="med" len="med"/>
                    </a:lnB>
                    <a:solidFill>
                      <a:srgbClr val="002060"/>
                    </a:solidFill>
                  </a:tcPr>
                </a:tc>
                <a:extLst>
                  <a:ext uri="{0D108BD9-81ED-4DB2-BD59-A6C34878D82A}">
                    <a16:rowId xmlns:a16="http://schemas.microsoft.com/office/drawing/2014/main" val="10000"/>
                  </a:ext>
                </a:extLst>
              </a:tr>
              <a:tr h="205089">
                <a:tc>
                  <a:txBody>
                    <a:bodyPr/>
                    <a:lstStyle/>
                    <a:p>
                      <a:pPr algn="ctr">
                        <a:lnSpc>
                          <a:spcPct val="106000"/>
                        </a:lnSpc>
                        <a:spcAft>
                          <a:spcPts val="0"/>
                        </a:spcAft>
                      </a:pPr>
                      <a:r>
                        <a:rPr lang="lv-LV" sz="1200" b="0" dirty="0" smtClean="0">
                          <a:solidFill>
                            <a:schemeClr val="tx1"/>
                          </a:solidFill>
                          <a:effectLst/>
                        </a:rPr>
                        <a:t>111.98</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4">
                        <a:lumMod val="20000"/>
                        <a:lumOff val="80000"/>
                      </a:schemeClr>
                    </a:solidFill>
                  </a:tcPr>
                </a:tc>
                <a:tc>
                  <a:txBody>
                    <a:bodyPr/>
                    <a:lstStyle/>
                    <a:p>
                      <a:pPr algn="ctr">
                        <a:lnSpc>
                          <a:spcPct val="106000"/>
                        </a:lnSpc>
                        <a:spcAft>
                          <a:spcPts val="0"/>
                        </a:spcAft>
                      </a:pPr>
                      <a:r>
                        <a:rPr lang="lv-LV" sz="1200" b="0" dirty="0" smtClean="0">
                          <a:solidFill>
                            <a:schemeClr val="tx1"/>
                          </a:solidFill>
                          <a:effectLst/>
                        </a:rPr>
                        <a:t>123.18</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4">
                        <a:lumMod val="20000"/>
                        <a:lumOff val="80000"/>
                      </a:schemeClr>
                    </a:solidFill>
                  </a:tcPr>
                </a:tc>
                <a:tc>
                  <a:txBody>
                    <a:bodyPr/>
                    <a:lstStyle/>
                    <a:p>
                      <a:pPr algn="ctr">
                        <a:lnSpc>
                          <a:spcPct val="106000"/>
                        </a:lnSpc>
                        <a:spcAft>
                          <a:spcPts val="0"/>
                        </a:spcAft>
                      </a:pPr>
                      <a:r>
                        <a:rPr lang="lv-LV" sz="1200" b="0" dirty="0" smtClean="0">
                          <a:solidFill>
                            <a:schemeClr val="tx1"/>
                          </a:solidFill>
                          <a:effectLst/>
                        </a:rPr>
                        <a:t>77.89</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lnSpc>
                          <a:spcPct val="106000"/>
                        </a:lnSpc>
                        <a:spcAft>
                          <a:spcPts val="0"/>
                        </a:spcAft>
                      </a:pPr>
                      <a:r>
                        <a:rPr lang="lv-LV" sz="1200" b="0" dirty="0" smtClean="0">
                          <a:solidFill>
                            <a:schemeClr val="tx1"/>
                          </a:solidFill>
                          <a:effectLst/>
                        </a:rPr>
                        <a:t>164.67</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1"/>
                  </a:ext>
                </a:extLst>
              </a:tr>
              <a:tr h="388943">
                <a:tc>
                  <a:txBody>
                    <a:bodyPr/>
                    <a:lstStyle/>
                    <a:p>
                      <a:pPr algn="ctr">
                        <a:lnSpc>
                          <a:spcPct val="106000"/>
                        </a:lnSpc>
                        <a:spcAft>
                          <a:spcPts val="0"/>
                        </a:spcAft>
                      </a:pPr>
                      <a:r>
                        <a:rPr lang="lv-LV" sz="1200" b="0" dirty="0" smtClean="0">
                          <a:solidFill>
                            <a:schemeClr val="tx1"/>
                          </a:solidFill>
                          <a:effectLst/>
                        </a:rPr>
                        <a:t>48.55</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4">
                        <a:lumMod val="20000"/>
                        <a:lumOff val="80000"/>
                      </a:schemeClr>
                    </a:solidFill>
                  </a:tcPr>
                </a:tc>
                <a:tc>
                  <a:txBody>
                    <a:bodyPr/>
                    <a:lstStyle/>
                    <a:p>
                      <a:pPr algn="ctr">
                        <a:lnSpc>
                          <a:spcPct val="106000"/>
                        </a:lnSpc>
                        <a:spcAft>
                          <a:spcPts val="0"/>
                        </a:spcAft>
                      </a:pPr>
                      <a:r>
                        <a:rPr lang="lv-LV" sz="1200" dirty="0" smtClean="0">
                          <a:solidFill>
                            <a:schemeClr val="tx1"/>
                          </a:solidFill>
                          <a:effectLst/>
                          <a:latin typeface="+mn-lt"/>
                          <a:ea typeface="+mn-ea"/>
                          <a:cs typeface="+mn-cs"/>
                        </a:rPr>
                        <a:t>77.44</a:t>
                      </a:r>
                      <a:endParaRPr lang="lv-LV"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4">
                        <a:lumMod val="20000"/>
                        <a:lumOff val="80000"/>
                      </a:schemeClr>
                    </a:solidFill>
                  </a:tcPr>
                </a:tc>
                <a:tc>
                  <a:txBody>
                    <a:bodyPr/>
                    <a:lstStyle/>
                    <a:p>
                      <a:pPr algn="ctr">
                        <a:lnSpc>
                          <a:spcPct val="106000"/>
                        </a:lnSpc>
                        <a:spcAft>
                          <a:spcPts val="0"/>
                        </a:spcAft>
                      </a:pPr>
                      <a:r>
                        <a:rPr lang="lv-LV" sz="1200" dirty="0" smtClean="0">
                          <a:solidFill>
                            <a:schemeClr val="tx1"/>
                          </a:solidFill>
                          <a:effectLst/>
                        </a:rPr>
                        <a:t>30.96</a:t>
                      </a:r>
                      <a:r>
                        <a:rPr lang="lv-LV" sz="1200" baseline="30000" dirty="0" smtClean="0">
                          <a:solidFill>
                            <a:schemeClr val="tx1"/>
                          </a:solidFill>
                          <a:effectLst/>
                        </a:rPr>
                        <a:t> </a:t>
                      </a:r>
                      <a:r>
                        <a:rPr lang="lv-LV" sz="1200" dirty="0" smtClean="0">
                          <a:solidFill>
                            <a:schemeClr val="tx1"/>
                          </a:solidFill>
                          <a:effectLst/>
                        </a:rPr>
                        <a:t> </a:t>
                      </a:r>
                    </a:p>
                    <a:p>
                      <a:pPr algn="ctr">
                        <a:lnSpc>
                          <a:spcPct val="106000"/>
                        </a:lnSpc>
                        <a:spcAft>
                          <a:spcPts val="0"/>
                        </a:spcAft>
                      </a:pPr>
                      <a:r>
                        <a:rPr lang="lv-LV" sz="900" dirty="0" smtClean="0">
                          <a:solidFill>
                            <a:schemeClr val="tx1"/>
                          </a:solidFill>
                          <a:effectLst/>
                        </a:rPr>
                        <a:t>(till 8.5 %)</a:t>
                      </a:r>
                      <a:endParaRPr lang="lv-LV"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lnSpc>
                          <a:spcPct val="106000"/>
                        </a:lnSpc>
                        <a:spcAft>
                          <a:spcPts val="0"/>
                        </a:spcAft>
                      </a:pPr>
                      <a:r>
                        <a:rPr lang="lv-LV" sz="1200" dirty="0" smtClean="0">
                          <a:solidFill>
                            <a:schemeClr val="tx1"/>
                          </a:solidFill>
                          <a:effectLst/>
                        </a:rPr>
                        <a:t>65.46</a:t>
                      </a:r>
                    </a:p>
                    <a:p>
                      <a:pPr algn="ctr">
                        <a:lnSpc>
                          <a:spcPct val="106000"/>
                        </a:lnSpc>
                        <a:spcAft>
                          <a:spcPts val="0"/>
                        </a:spcAft>
                      </a:pPr>
                      <a:r>
                        <a:rPr lang="lv-LV" sz="900" dirty="0" smtClean="0">
                          <a:solidFill>
                            <a:schemeClr val="tx1"/>
                          </a:solidFill>
                          <a:effectLst/>
                        </a:rPr>
                        <a:t>(till 8.5 %)</a:t>
                      </a:r>
                      <a:endParaRPr lang="lv-LV"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2"/>
                  </a:ext>
                </a:extLst>
              </a:tr>
              <a:tr h="418368">
                <a:tc>
                  <a:txBody>
                    <a:bodyPr/>
                    <a:lstStyle/>
                    <a:p>
                      <a:pPr algn="ctr">
                        <a:lnSpc>
                          <a:spcPct val="106000"/>
                        </a:lnSpc>
                        <a:spcAft>
                          <a:spcPts val="0"/>
                        </a:spcAft>
                      </a:pPr>
                      <a:r>
                        <a:rPr lang="lv-LV" sz="1200" b="0" dirty="0" smtClean="0">
                          <a:solidFill>
                            <a:schemeClr val="tx1"/>
                          </a:solidFill>
                          <a:effectLst/>
                        </a:rPr>
                        <a:t>111.98</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4">
                        <a:lumMod val="20000"/>
                        <a:lumOff val="80000"/>
                      </a:schemeClr>
                    </a:solidFill>
                  </a:tcPr>
                </a:tc>
                <a:tc>
                  <a:txBody>
                    <a:bodyPr/>
                    <a:lstStyle/>
                    <a:p>
                      <a:pPr algn="ctr">
                        <a:lnSpc>
                          <a:spcPct val="106000"/>
                        </a:lnSpc>
                        <a:spcAft>
                          <a:spcPts val="0"/>
                        </a:spcAft>
                      </a:pPr>
                      <a:r>
                        <a:rPr lang="lv-LV" sz="1200" b="0" dirty="0" smtClean="0">
                          <a:solidFill>
                            <a:schemeClr val="tx1"/>
                          </a:solidFill>
                          <a:effectLst/>
                        </a:rPr>
                        <a:t>123.18</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4">
                        <a:lumMod val="20000"/>
                        <a:lumOff val="80000"/>
                      </a:schemeClr>
                    </a:solidFill>
                  </a:tcPr>
                </a:tc>
                <a:tc>
                  <a:txBody>
                    <a:bodyPr/>
                    <a:lstStyle/>
                    <a:p>
                      <a:pPr algn="ctr">
                        <a:lnSpc>
                          <a:spcPct val="106000"/>
                        </a:lnSpc>
                        <a:spcAft>
                          <a:spcPts val="0"/>
                        </a:spcAft>
                      </a:pPr>
                      <a:r>
                        <a:rPr lang="lv-LV" sz="1200" b="0" dirty="0" smtClean="0">
                          <a:solidFill>
                            <a:schemeClr val="tx1"/>
                          </a:solidFill>
                          <a:effectLst/>
                        </a:rPr>
                        <a:t>77.89</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lnSpc>
                          <a:spcPct val="106000"/>
                        </a:lnSpc>
                        <a:spcAft>
                          <a:spcPts val="0"/>
                        </a:spcAft>
                      </a:pPr>
                      <a:r>
                        <a:rPr lang="lv-LV" sz="1200" b="0" dirty="0" smtClean="0">
                          <a:solidFill>
                            <a:schemeClr val="tx1"/>
                          </a:solidFill>
                          <a:effectLst/>
                        </a:rPr>
                        <a:t>164.67</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3"/>
                  </a:ext>
                </a:extLst>
              </a:tr>
              <a:tr h="440816">
                <a:tc>
                  <a:txBody>
                    <a:bodyPr/>
                    <a:lstStyle/>
                    <a:p>
                      <a:pPr algn="ctr">
                        <a:lnSpc>
                          <a:spcPct val="106000"/>
                        </a:lnSpc>
                        <a:spcAft>
                          <a:spcPts val="0"/>
                        </a:spcAft>
                      </a:pPr>
                      <a:r>
                        <a:rPr lang="lv-LV" sz="1200" b="0" dirty="0" smtClean="0">
                          <a:solidFill>
                            <a:schemeClr val="tx1"/>
                          </a:solidFill>
                          <a:effectLst/>
                        </a:rPr>
                        <a:t>239.12</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4">
                        <a:lumMod val="20000"/>
                        <a:lumOff val="80000"/>
                      </a:schemeClr>
                    </a:solidFill>
                  </a:tcPr>
                </a:tc>
                <a:tc>
                  <a:txBody>
                    <a:bodyPr/>
                    <a:lstStyle/>
                    <a:p>
                      <a:pPr algn="ctr">
                        <a:lnSpc>
                          <a:spcPct val="106000"/>
                        </a:lnSpc>
                        <a:spcAft>
                          <a:spcPts val="0"/>
                        </a:spcAft>
                      </a:pPr>
                      <a:r>
                        <a:rPr lang="lv-LV" sz="1200" b="0" dirty="0" smtClean="0">
                          <a:solidFill>
                            <a:schemeClr val="tx1"/>
                          </a:solidFill>
                          <a:effectLst/>
                        </a:rPr>
                        <a:t>263.03</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4">
                        <a:lumMod val="20000"/>
                        <a:lumOff val="80000"/>
                      </a:schemeClr>
                    </a:solidFill>
                  </a:tcPr>
                </a:tc>
                <a:tc>
                  <a:txBody>
                    <a:bodyPr/>
                    <a:lstStyle/>
                    <a:p>
                      <a:pPr algn="ctr">
                        <a:lnSpc>
                          <a:spcPct val="106000"/>
                        </a:lnSpc>
                        <a:spcAft>
                          <a:spcPts val="0"/>
                        </a:spcAft>
                      </a:pPr>
                      <a:r>
                        <a:rPr lang="lv-LV" sz="1200" b="0" dirty="0" smtClean="0">
                          <a:solidFill>
                            <a:schemeClr val="tx1"/>
                          </a:solidFill>
                          <a:effectLst/>
                        </a:rPr>
                        <a:t>96.65</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lnSpc>
                          <a:spcPct val="106000"/>
                        </a:lnSpc>
                        <a:spcAft>
                          <a:spcPts val="0"/>
                        </a:spcAft>
                      </a:pPr>
                      <a:r>
                        <a:rPr lang="lv-LV" sz="1200" b="0" dirty="0" smtClean="0">
                          <a:solidFill>
                            <a:schemeClr val="tx1"/>
                          </a:solidFill>
                          <a:effectLst/>
                        </a:rPr>
                        <a:t>185.82</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4"/>
                  </a:ext>
                </a:extLst>
              </a:tr>
              <a:tr h="448645">
                <a:tc>
                  <a:txBody>
                    <a:bodyPr/>
                    <a:lstStyle/>
                    <a:p>
                      <a:pPr algn="ctr">
                        <a:lnSpc>
                          <a:spcPct val="106000"/>
                        </a:lnSpc>
                        <a:spcAft>
                          <a:spcPts val="0"/>
                        </a:spcAft>
                      </a:pPr>
                      <a:r>
                        <a:rPr lang="lv-LV" sz="1200" b="0" dirty="0" smtClean="0">
                          <a:solidFill>
                            <a:schemeClr val="tx1"/>
                          </a:solidFill>
                          <a:effectLst/>
                        </a:rPr>
                        <a:t>239.12</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4">
                        <a:lumMod val="20000"/>
                        <a:lumOff val="80000"/>
                      </a:schemeClr>
                    </a:solidFill>
                  </a:tcPr>
                </a:tc>
                <a:tc>
                  <a:txBody>
                    <a:bodyPr/>
                    <a:lstStyle/>
                    <a:p>
                      <a:pPr algn="ctr">
                        <a:lnSpc>
                          <a:spcPct val="106000"/>
                        </a:lnSpc>
                        <a:spcAft>
                          <a:spcPts val="0"/>
                        </a:spcAft>
                      </a:pPr>
                      <a:r>
                        <a:rPr lang="lv-LV" sz="1200" b="0" dirty="0" smtClean="0">
                          <a:solidFill>
                            <a:schemeClr val="tx1"/>
                          </a:solidFill>
                          <a:effectLst/>
                        </a:rPr>
                        <a:t>263.03</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4">
                        <a:lumMod val="20000"/>
                        <a:lumOff val="80000"/>
                      </a:schemeClr>
                    </a:solidFill>
                  </a:tcPr>
                </a:tc>
                <a:tc>
                  <a:txBody>
                    <a:bodyPr/>
                    <a:lstStyle/>
                    <a:p>
                      <a:pPr algn="ctr">
                        <a:lnSpc>
                          <a:spcPct val="106000"/>
                        </a:lnSpc>
                        <a:spcAft>
                          <a:spcPts val="0"/>
                        </a:spcAft>
                      </a:pPr>
                      <a:r>
                        <a:rPr lang="lv-LV" sz="1200" b="0" dirty="0" smtClean="0">
                          <a:solidFill>
                            <a:schemeClr val="tx1"/>
                          </a:solidFill>
                          <a:effectLst/>
                        </a:rPr>
                        <a:t>136.37</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lnSpc>
                          <a:spcPct val="106000"/>
                        </a:lnSpc>
                        <a:spcAft>
                          <a:spcPts val="0"/>
                        </a:spcAft>
                      </a:pPr>
                      <a:r>
                        <a:rPr lang="lv-LV" sz="1200" b="0" dirty="0" smtClean="0">
                          <a:solidFill>
                            <a:schemeClr val="tx1"/>
                          </a:solidFill>
                          <a:effectLst/>
                        </a:rPr>
                        <a:t>264.52                                                 </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5"/>
                  </a:ext>
                </a:extLst>
              </a:tr>
              <a:tr h="440816">
                <a:tc>
                  <a:txBody>
                    <a:bodyPr/>
                    <a:lstStyle/>
                    <a:p>
                      <a:pPr algn="ctr">
                        <a:lnSpc>
                          <a:spcPct val="106000"/>
                        </a:lnSpc>
                        <a:spcAft>
                          <a:spcPts val="0"/>
                        </a:spcAft>
                      </a:pPr>
                      <a:r>
                        <a:rPr lang="lv-LV" sz="1200" b="0" dirty="0" smtClean="0">
                          <a:solidFill>
                            <a:schemeClr val="tx1"/>
                          </a:solidFill>
                          <a:effectLst/>
                        </a:rPr>
                        <a:t>2172</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4">
                        <a:lumMod val="20000"/>
                        <a:lumOff val="80000"/>
                      </a:schemeClr>
                    </a:solidFill>
                  </a:tcPr>
                </a:tc>
                <a:tc>
                  <a:txBody>
                    <a:bodyPr/>
                    <a:lstStyle/>
                    <a:p>
                      <a:pPr algn="ctr">
                        <a:lnSpc>
                          <a:spcPct val="106000"/>
                        </a:lnSpc>
                        <a:spcAft>
                          <a:spcPts val="0"/>
                        </a:spcAft>
                      </a:pPr>
                      <a:r>
                        <a:rPr lang="lv-LV" sz="1200" b="0" dirty="0">
                          <a:solidFill>
                            <a:schemeClr val="tx1"/>
                          </a:solidFill>
                          <a:effectLst/>
                        </a:rPr>
                        <a:t>2389</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4">
                        <a:lumMod val="20000"/>
                        <a:lumOff val="80000"/>
                      </a:schemeClr>
                    </a:solidFill>
                  </a:tcPr>
                </a:tc>
                <a:tc>
                  <a:txBody>
                    <a:bodyPr/>
                    <a:lstStyle/>
                    <a:p>
                      <a:pPr algn="ctr">
                        <a:lnSpc>
                          <a:spcPct val="106000"/>
                        </a:lnSpc>
                        <a:spcAft>
                          <a:spcPts val="0"/>
                        </a:spcAft>
                      </a:pPr>
                      <a:r>
                        <a:rPr lang="lv-LV" sz="1200" b="0" dirty="0" smtClean="0">
                          <a:solidFill>
                            <a:schemeClr val="tx1"/>
                          </a:solidFill>
                          <a:effectLst/>
                        </a:rPr>
                        <a:t>1352.69</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lnSpc>
                          <a:spcPct val="106000"/>
                        </a:lnSpc>
                        <a:spcAft>
                          <a:spcPts val="0"/>
                        </a:spcAft>
                      </a:pPr>
                      <a:r>
                        <a:rPr lang="lv-LV" sz="1200" b="0" dirty="0" smtClean="0">
                          <a:solidFill>
                            <a:schemeClr val="tx1"/>
                          </a:solidFill>
                          <a:effectLst/>
                        </a:rPr>
                        <a:t>1665.04</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6"/>
                  </a:ext>
                </a:extLst>
              </a:tr>
              <a:tr h="388943">
                <a:tc>
                  <a:txBody>
                    <a:bodyPr/>
                    <a:lstStyle/>
                    <a:p>
                      <a:pPr algn="ctr">
                        <a:lnSpc>
                          <a:spcPct val="106000"/>
                        </a:lnSpc>
                        <a:spcAft>
                          <a:spcPts val="0"/>
                        </a:spcAft>
                      </a:pPr>
                      <a:r>
                        <a:rPr lang="lv-LV" sz="1200" b="0" dirty="0" smtClean="0">
                          <a:solidFill>
                            <a:schemeClr val="tx1"/>
                          </a:solidFill>
                          <a:effectLst/>
                        </a:rPr>
                        <a:t>8.30</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4">
                        <a:lumMod val="20000"/>
                        <a:lumOff val="80000"/>
                      </a:schemeClr>
                    </a:solidFill>
                  </a:tcPr>
                </a:tc>
                <a:tc>
                  <a:txBody>
                    <a:bodyPr/>
                    <a:lstStyle/>
                    <a:p>
                      <a:pPr algn="ctr">
                        <a:lnSpc>
                          <a:spcPct val="106000"/>
                        </a:lnSpc>
                        <a:spcAft>
                          <a:spcPts val="0"/>
                        </a:spcAft>
                      </a:pPr>
                      <a:r>
                        <a:rPr lang="lv-LV" sz="1200" b="0" dirty="0" smtClean="0">
                          <a:solidFill>
                            <a:schemeClr val="tx1"/>
                          </a:solidFill>
                          <a:effectLst/>
                        </a:rPr>
                        <a:t>15.52</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4">
                        <a:lumMod val="20000"/>
                        <a:lumOff val="80000"/>
                      </a:schemeClr>
                    </a:solidFill>
                  </a:tcPr>
                </a:tc>
                <a:tc>
                  <a:txBody>
                    <a:bodyPr/>
                    <a:lstStyle/>
                    <a:p>
                      <a:pPr algn="ctr">
                        <a:lnSpc>
                          <a:spcPct val="106000"/>
                        </a:lnSpc>
                        <a:spcAft>
                          <a:spcPts val="0"/>
                        </a:spcAft>
                      </a:pPr>
                      <a:r>
                        <a:rPr lang="lv-LV" sz="1200" b="0" dirty="0" smtClean="0">
                          <a:solidFill>
                            <a:schemeClr val="tx1"/>
                          </a:solidFill>
                          <a:effectLst/>
                        </a:rPr>
                        <a:t>3.36</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lnSpc>
                          <a:spcPct val="106000"/>
                        </a:lnSpc>
                        <a:spcAft>
                          <a:spcPts val="0"/>
                        </a:spcAft>
                      </a:pPr>
                      <a:r>
                        <a:rPr lang="lv-LV" sz="1200" b="0" dirty="0" smtClean="0">
                          <a:solidFill>
                            <a:schemeClr val="tx1"/>
                          </a:solidFill>
                          <a:effectLst/>
                        </a:rPr>
                        <a:t>7.11</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7"/>
                  </a:ext>
                </a:extLst>
              </a:tr>
              <a:tr h="388943">
                <a:tc>
                  <a:txBody>
                    <a:bodyPr/>
                    <a:lstStyle/>
                    <a:p>
                      <a:pPr algn="ctr">
                        <a:lnSpc>
                          <a:spcPct val="106000"/>
                        </a:lnSpc>
                        <a:spcAft>
                          <a:spcPts val="0"/>
                        </a:spcAft>
                      </a:pPr>
                      <a:r>
                        <a:rPr lang="lv-LV" sz="1200" b="0" dirty="0" smtClean="0">
                          <a:solidFill>
                            <a:schemeClr val="tx1"/>
                          </a:solidFill>
                          <a:effectLst/>
                        </a:rPr>
                        <a:t>4.15</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4">
                        <a:lumMod val="20000"/>
                        <a:lumOff val="80000"/>
                      </a:schemeClr>
                    </a:solidFill>
                  </a:tcPr>
                </a:tc>
                <a:tc>
                  <a:txBody>
                    <a:bodyPr/>
                    <a:lstStyle/>
                    <a:p>
                      <a:pPr algn="ctr">
                        <a:lnSpc>
                          <a:spcPct val="106000"/>
                        </a:lnSpc>
                        <a:spcAft>
                          <a:spcPts val="0"/>
                        </a:spcAft>
                      </a:pPr>
                      <a:r>
                        <a:rPr lang="lv-LV" sz="1200" b="0" dirty="0" smtClean="0">
                          <a:solidFill>
                            <a:schemeClr val="tx1"/>
                          </a:solidFill>
                          <a:effectLst/>
                        </a:rPr>
                        <a:t>7.76</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4">
                        <a:lumMod val="20000"/>
                        <a:lumOff val="80000"/>
                      </a:schemeClr>
                    </a:solidFill>
                  </a:tcPr>
                </a:tc>
                <a:tc>
                  <a:txBody>
                    <a:bodyPr/>
                    <a:lstStyle/>
                    <a:p>
                      <a:pPr algn="ctr">
                        <a:lnSpc>
                          <a:spcPct val="106000"/>
                        </a:lnSpc>
                        <a:spcAft>
                          <a:spcPts val="0"/>
                        </a:spcAft>
                      </a:pPr>
                      <a:r>
                        <a:rPr lang="lv-LV" sz="1200" b="0" dirty="0" smtClean="0">
                          <a:solidFill>
                            <a:schemeClr val="tx1"/>
                          </a:solidFill>
                          <a:effectLst/>
                        </a:rPr>
                        <a:t>3.36</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lnSpc>
                          <a:spcPct val="106000"/>
                        </a:lnSpc>
                        <a:spcAft>
                          <a:spcPts val="0"/>
                        </a:spcAft>
                      </a:pPr>
                      <a:r>
                        <a:rPr lang="lv-LV" sz="1200" b="0" dirty="0" smtClean="0">
                          <a:solidFill>
                            <a:schemeClr val="tx1"/>
                          </a:solidFill>
                          <a:effectLst/>
                        </a:rPr>
                        <a:t>7.11</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45833751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952464FB-6FA6-4E80-ACB1-F4B9846AA373}" type="slidenum">
              <a:rPr lang="lv-LV" smtClean="0">
                <a:solidFill>
                  <a:prstClr val="black">
                    <a:tint val="75000"/>
                  </a:prstClr>
                </a:solidFill>
              </a:rPr>
              <a:pPr/>
              <a:t>27</a:t>
            </a:fld>
            <a:endParaRPr lang="lv-LV">
              <a:solidFill>
                <a:prstClr val="black">
                  <a:tint val="75000"/>
                </a:prstClr>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413972070"/>
              </p:ext>
            </p:extLst>
          </p:nvPr>
        </p:nvGraphicFramePr>
        <p:xfrm>
          <a:off x="524847" y="1787979"/>
          <a:ext cx="5919361" cy="2393430"/>
        </p:xfrm>
        <a:graphic>
          <a:graphicData uri="http://schemas.openxmlformats.org/drawingml/2006/table">
            <a:tbl>
              <a:tblPr>
                <a:tableStyleId>{5C22544A-7EE6-4342-B048-85BDC9FD1C3A}</a:tableStyleId>
              </a:tblPr>
              <a:tblGrid>
                <a:gridCol w="3327073">
                  <a:extLst>
                    <a:ext uri="{9D8B030D-6E8A-4147-A177-3AD203B41FA5}">
                      <a16:colId xmlns:a16="http://schemas.microsoft.com/office/drawing/2014/main" val="20000"/>
                    </a:ext>
                  </a:extLst>
                </a:gridCol>
                <a:gridCol w="864096">
                  <a:extLst>
                    <a:ext uri="{9D8B030D-6E8A-4147-A177-3AD203B41FA5}">
                      <a16:colId xmlns:a16="http://schemas.microsoft.com/office/drawing/2014/main" val="20001"/>
                    </a:ext>
                  </a:extLst>
                </a:gridCol>
                <a:gridCol w="864096">
                  <a:extLst>
                    <a:ext uri="{9D8B030D-6E8A-4147-A177-3AD203B41FA5}">
                      <a16:colId xmlns:a16="http://schemas.microsoft.com/office/drawing/2014/main" val="20002"/>
                    </a:ext>
                  </a:extLst>
                </a:gridCol>
                <a:gridCol w="864096">
                  <a:extLst>
                    <a:ext uri="{9D8B030D-6E8A-4147-A177-3AD203B41FA5}">
                      <a16:colId xmlns:a16="http://schemas.microsoft.com/office/drawing/2014/main" val="20003"/>
                    </a:ext>
                  </a:extLst>
                </a:gridCol>
              </a:tblGrid>
              <a:tr h="265240">
                <a:tc>
                  <a:txBody>
                    <a:bodyPr/>
                    <a:lstStyle/>
                    <a:p>
                      <a:pPr algn="ctr">
                        <a:spcAft>
                          <a:spcPts val="0"/>
                        </a:spcAft>
                      </a:pPr>
                      <a:r>
                        <a:rPr lang="en-GB" sz="1200" b="1" dirty="0" smtClean="0">
                          <a:solidFill>
                            <a:schemeClr val="bg1"/>
                          </a:solidFill>
                          <a:effectLst/>
                        </a:rPr>
                        <a:t>Product</a:t>
                      </a:r>
                      <a:endParaRPr lang="lv-LV" sz="1200" b="1" dirty="0">
                        <a:solidFill>
                          <a:schemeClr val="bg1"/>
                        </a:solidFill>
                        <a:effectLst/>
                        <a:latin typeface="Times New Roman" panose="02020603050405020304" pitchFamily="18" charset="0"/>
                        <a:ea typeface="Times New Roman" panose="02020603050405020304" pitchFamily="18" charset="0"/>
                      </a:endParaRPr>
                    </a:p>
                  </a:txBody>
                  <a:tcPr marL="19050" marR="1905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solidFill>
                      <a:srgbClr val="002060"/>
                    </a:solidFill>
                  </a:tcPr>
                </a:tc>
                <a:tc>
                  <a:txBody>
                    <a:bodyPr/>
                    <a:lstStyle/>
                    <a:p>
                      <a:pPr algn="ctr">
                        <a:spcAft>
                          <a:spcPts val="0"/>
                        </a:spcAft>
                      </a:pPr>
                      <a:r>
                        <a:rPr lang="en-GB" sz="1200" b="1" dirty="0" smtClean="0">
                          <a:solidFill>
                            <a:schemeClr val="bg1"/>
                          </a:solidFill>
                          <a:effectLst/>
                        </a:rPr>
                        <a:t>01</a:t>
                      </a:r>
                      <a:r>
                        <a:rPr lang="lv-LV" sz="1200" b="1" dirty="0" smtClean="0">
                          <a:solidFill>
                            <a:schemeClr val="bg1"/>
                          </a:solidFill>
                          <a:effectLst/>
                        </a:rPr>
                        <a:t>/</a:t>
                      </a:r>
                      <a:r>
                        <a:rPr lang="en-GB" sz="1200" b="1" dirty="0" smtClean="0">
                          <a:solidFill>
                            <a:schemeClr val="bg1"/>
                          </a:solidFill>
                          <a:effectLst/>
                        </a:rPr>
                        <a:t>01</a:t>
                      </a:r>
                      <a:r>
                        <a:rPr lang="lv-LV" sz="1200" b="1" dirty="0" smtClean="0">
                          <a:solidFill>
                            <a:schemeClr val="bg1"/>
                          </a:solidFill>
                          <a:effectLst/>
                        </a:rPr>
                        <a:t>/</a:t>
                      </a:r>
                    </a:p>
                    <a:p>
                      <a:pPr algn="ctr">
                        <a:spcAft>
                          <a:spcPts val="0"/>
                        </a:spcAft>
                      </a:pPr>
                      <a:r>
                        <a:rPr lang="en-GB" sz="1200" b="1" dirty="0" smtClean="0">
                          <a:solidFill>
                            <a:schemeClr val="bg1"/>
                          </a:solidFill>
                          <a:effectLst/>
                        </a:rPr>
                        <a:t>201</a:t>
                      </a:r>
                      <a:r>
                        <a:rPr lang="lv-LV" sz="1200" b="1" dirty="0" smtClean="0">
                          <a:solidFill>
                            <a:schemeClr val="bg1"/>
                          </a:solidFill>
                          <a:effectLst/>
                        </a:rPr>
                        <a:t>6</a:t>
                      </a:r>
                      <a:endParaRPr lang="lv-LV" sz="1200" b="1" dirty="0">
                        <a:solidFill>
                          <a:schemeClr val="bg1"/>
                        </a:solidFill>
                        <a:effectLst/>
                        <a:latin typeface="Times New Roman" panose="02020603050405020304" pitchFamily="18" charset="0"/>
                        <a:ea typeface="Times New Roman" panose="02020603050405020304" pitchFamily="18" charset="0"/>
                      </a:endParaRPr>
                    </a:p>
                  </a:txBody>
                  <a:tcPr marL="19050" marR="1905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solidFill>
                      <a:srgbClr val="002060"/>
                    </a:solidFill>
                  </a:tcPr>
                </a:tc>
                <a:tc>
                  <a:txBody>
                    <a:bodyPr/>
                    <a:lstStyle/>
                    <a:p>
                      <a:pPr algn="ctr">
                        <a:spcAft>
                          <a:spcPts val="0"/>
                        </a:spcAft>
                      </a:pPr>
                      <a:r>
                        <a:rPr lang="en-GB" sz="1200" b="1" dirty="0" smtClean="0">
                          <a:solidFill>
                            <a:schemeClr val="bg1"/>
                          </a:solidFill>
                          <a:effectLst/>
                        </a:rPr>
                        <a:t>01</a:t>
                      </a:r>
                      <a:r>
                        <a:rPr lang="lv-LV" sz="1200" b="1" dirty="0" smtClean="0">
                          <a:solidFill>
                            <a:schemeClr val="bg1"/>
                          </a:solidFill>
                          <a:effectLst/>
                        </a:rPr>
                        <a:t>/</a:t>
                      </a:r>
                      <a:r>
                        <a:rPr lang="en-GB" sz="1200" b="1" dirty="0" smtClean="0">
                          <a:solidFill>
                            <a:schemeClr val="bg1"/>
                          </a:solidFill>
                          <a:effectLst/>
                        </a:rPr>
                        <a:t>01</a:t>
                      </a:r>
                      <a:r>
                        <a:rPr lang="lv-LV" sz="1200" b="1" dirty="0" smtClean="0">
                          <a:solidFill>
                            <a:schemeClr val="bg1"/>
                          </a:solidFill>
                          <a:effectLst/>
                        </a:rPr>
                        <a:t>/</a:t>
                      </a:r>
                    </a:p>
                    <a:p>
                      <a:pPr algn="ctr">
                        <a:spcAft>
                          <a:spcPts val="0"/>
                        </a:spcAft>
                      </a:pPr>
                      <a:r>
                        <a:rPr lang="en-GB" sz="1200" b="1" dirty="0" smtClean="0">
                          <a:solidFill>
                            <a:schemeClr val="bg1"/>
                          </a:solidFill>
                          <a:effectLst/>
                        </a:rPr>
                        <a:t>2018</a:t>
                      </a:r>
                      <a:endParaRPr lang="lv-LV" sz="1200" b="1" dirty="0">
                        <a:solidFill>
                          <a:schemeClr val="bg1"/>
                        </a:solidFill>
                        <a:effectLst/>
                        <a:latin typeface="Times New Roman" panose="02020603050405020304" pitchFamily="18" charset="0"/>
                        <a:ea typeface="Times New Roman" panose="02020603050405020304" pitchFamily="18" charset="0"/>
                      </a:endParaRPr>
                    </a:p>
                  </a:txBody>
                  <a:tcPr marL="19050" marR="1905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solidFill>
                      <a:srgbClr val="002060"/>
                    </a:solidFill>
                  </a:tcPr>
                </a:tc>
                <a:tc>
                  <a:txBody>
                    <a:bodyPr/>
                    <a:lstStyle/>
                    <a:p>
                      <a:pPr algn="ctr">
                        <a:spcAft>
                          <a:spcPts val="0"/>
                        </a:spcAft>
                      </a:pPr>
                      <a:r>
                        <a:rPr lang="en-GB" sz="1200" b="1" dirty="0" smtClean="0">
                          <a:solidFill>
                            <a:schemeClr val="bg1"/>
                          </a:solidFill>
                          <a:effectLst/>
                        </a:rPr>
                        <a:t>01</a:t>
                      </a:r>
                      <a:r>
                        <a:rPr lang="lv-LV" sz="1200" b="1" dirty="0" smtClean="0">
                          <a:solidFill>
                            <a:schemeClr val="bg1"/>
                          </a:solidFill>
                          <a:effectLst/>
                        </a:rPr>
                        <a:t>/</a:t>
                      </a:r>
                      <a:r>
                        <a:rPr lang="en-GB" sz="1200" b="1" dirty="0" smtClean="0">
                          <a:solidFill>
                            <a:schemeClr val="bg1"/>
                          </a:solidFill>
                          <a:effectLst/>
                        </a:rPr>
                        <a:t>01</a:t>
                      </a:r>
                      <a:r>
                        <a:rPr lang="lv-LV" sz="1200" b="1" dirty="0" smtClean="0">
                          <a:solidFill>
                            <a:schemeClr val="bg1"/>
                          </a:solidFill>
                          <a:effectLst/>
                        </a:rPr>
                        <a:t>/</a:t>
                      </a:r>
                    </a:p>
                    <a:p>
                      <a:pPr algn="ctr">
                        <a:spcAft>
                          <a:spcPts val="0"/>
                        </a:spcAft>
                      </a:pPr>
                      <a:r>
                        <a:rPr lang="en-GB" sz="1200" b="1" dirty="0" smtClean="0">
                          <a:solidFill>
                            <a:schemeClr val="bg1"/>
                          </a:solidFill>
                          <a:effectLst/>
                        </a:rPr>
                        <a:t>2020</a:t>
                      </a:r>
                      <a:endParaRPr lang="lv-LV" sz="1200" b="1" dirty="0">
                        <a:solidFill>
                          <a:schemeClr val="bg1"/>
                        </a:solidFill>
                        <a:effectLst/>
                        <a:latin typeface="Times New Roman" panose="02020603050405020304" pitchFamily="18" charset="0"/>
                        <a:ea typeface="Times New Roman" panose="02020603050405020304" pitchFamily="18" charset="0"/>
                      </a:endParaRPr>
                    </a:p>
                  </a:txBody>
                  <a:tcPr marL="19050" marR="19050" marT="0" marB="0">
                    <a:lnL w="12700" cap="flat" cmpd="sng" algn="ctr">
                      <a:solidFill>
                        <a:schemeClr val="bg1"/>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solidFill>
                      <a:srgbClr val="002060"/>
                    </a:solidFill>
                  </a:tcPr>
                </a:tc>
                <a:extLst>
                  <a:ext uri="{0D108BD9-81ED-4DB2-BD59-A6C34878D82A}">
                    <a16:rowId xmlns:a16="http://schemas.microsoft.com/office/drawing/2014/main" val="10000"/>
                  </a:ext>
                </a:extLst>
              </a:tr>
              <a:tr h="317810">
                <a:tc>
                  <a:txBody>
                    <a:bodyPr/>
                    <a:lstStyle/>
                    <a:p>
                      <a:pPr>
                        <a:spcAft>
                          <a:spcPts val="0"/>
                        </a:spcAft>
                      </a:pPr>
                      <a:r>
                        <a:rPr lang="en-GB" sz="1200" dirty="0">
                          <a:effectLst/>
                        </a:rPr>
                        <a:t>Unleaded petrol, per 1000 litres</a:t>
                      </a:r>
                      <a:endParaRPr lang="lv-LV" sz="1200" dirty="0">
                        <a:solidFill>
                          <a:srgbClr val="083064"/>
                        </a:solidFill>
                        <a:effectLst/>
                        <a:latin typeface="Times New Roman" panose="02020603050405020304" pitchFamily="18" charset="0"/>
                        <a:ea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spcAft>
                          <a:spcPts val="0"/>
                        </a:spcAft>
                      </a:pPr>
                      <a:r>
                        <a:rPr lang="en-GB" sz="1200" dirty="0">
                          <a:effectLst/>
                        </a:rPr>
                        <a:t>436</a:t>
                      </a:r>
                      <a:endParaRPr lang="lv-LV" sz="1200" dirty="0">
                        <a:solidFill>
                          <a:srgbClr val="083064"/>
                        </a:solidFill>
                        <a:effectLst/>
                        <a:latin typeface="Times New Roman" panose="02020603050405020304" pitchFamily="18" charset="0"/>
                        <a:ea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spcAft>
                          <a:spcPts val="0"/>
                        </a:spcAft>
                      </a:pPr>
                      <a:r>
                        <a:rPr lang="en-GB" sz="1200" b="1" dirty="0" smtClean="0">
                          <a:solidFill>
                            <a:srgbClr val="FF0000"/>
                          </a:solidFill>
                          <a:effectLst/>
                        </a:rPr>
                        <a:t>47</a:t>
                      </a:r>
                      <a:r>
                        <a:rPr lang="lv-LV" sz="1200" b="1" dirty="0" smtClean="0">
                          <a:solidFill>
                            <a:srgbClr val="FF0000"/>
                          </a:solidFill>
                          <a:effectLst/>
                        </a:rPr>
                        <a:t>6</a:t>
                      </a:r>
                      <a:endParaRPr lang="lv-LV" sz="1200" b="1" dirty="0">
                        <a:solidFill>
                          <a:srgbClr val="FF0000"/>
                        </a:solidFill>
                        <a:effectLst/>
                        <a:latin typeface="Times New Roman" panose="02020603050405020304" pitchFamily="18" charset="0"/>
                        <a:ea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spcAft>
                          <a:spcPts val="0"/>
                        </a:spcAft>
                      </a:pPr>
                      <a:r>
                        <a:rPr lang="lv-LV" sz="1200" b="1" dirty="0" smtClean="0">
                          <a:solidFill>
                            <a:srgbClr val="FF0000"/>
                          </a:solidFill>
                          <a:effectLst/>
                        </a:rPr>
                        <a:t>509</a:t>
                      </a:r>
                      <a:endParaRPr lang="lv-LV" sz="1200" b="1" dirty="0">
                        <a:solidFill>
                          <a:srgbClr val="FF0000"/>
                        </a:solidFill>
                        <a:effectLst/>
                        <a:latin typeface="Times New Roman" panose="02020603050405020304" pitchFamily="18" charset="0"/>
                        <a:ea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10001"/>
                  </a:ext>
                </a:extLst>
              </a:tr>
              <a:tr h="362501">
                <a:tc>
                  <a:txBody>
                    <a:bodyPr/>
                    <a:lstStyle/>
                    <a:p>
                      <a:pPr>
                        <a:spcAft>
                          <a:spcPts val="0"/>
                        </a:spcAft>
                      </a:pPr>
                      <a:r>
                        <a:rPr lang="en-GB" sz="1200" dirty="0">
                          <a:effectLst/>
                        </a:rPr>
                        <a:t>Leaded petrol, per 1000 litres</a:t>
                      </a:r>
                      <a:endParaRPr lang="lv-LV" sz="1200" dirty="0">
                        <a:solidFill>
                          <a:srgbClr val="083064"/>
                        </a:solidFill>
                        <a:effectLst/>
                        <a:latin typeface="Times New Roman" panose="02020603050405020304" pitchFamily="18" charset="0"/>
                        <a:ea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spcAft>
                          <a:spcPts val="0"/>
                        </a:spcAft>
                      </a:pPr>
                      <a:r>
                        <a:rPr lang="en-GB" sz="1200" dirty="0" smtClean="0">
                          <a:effectLst/>
                        </a:rPr>
                        <a:t>455</a:t>
                      </a:r>
                      <a:r>
                        <a:rPr lang="lv-LV" sz="1200" dirty="0" smtClean="0">
                          <a:effectLst/>
                        </a:rPr>
                        <a:t>.</a:t>
                      </a:r>
                      <a:r>
                        <a:rPr lang="en-GB" sz="1200" dirty="0" smtClean="0">
                          <a:effectLst/>
                        </a:rPr>
                        <a:t>32</a:t>
                      </a:r>
                      <a:endParaRPr lang="lv-LV" sz="1200" dirty="0">
                        <a:solidFill>
                          <a:srgbClr val="083064"/>
                        </a:solidFill>
                        <a:effectLst/>
                        <a:latin typeface="Times New Roman" panose="02020603050405020304" pitchFamily="18" charset="0"/>
                        <a:ea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spcAft>
                          <a:spcPts val="0"/>
                        </a:spcAft>
                      </a:pPr>
                      <a:r>
                        <a:rPr lang="en-GB" sz="1200" b="1" dirty="0" smtClean="0">
                          <a:solidFill>
                            <a:srgbClr val="FF0000"/>
                          </a:solidFill>
                          <a:effectLst/>
                        </a:rPr>
                        <a:t>5</a:t>
                      </a:r>
                      <a:r>
                        <a:rPr lang="lv-LV" sz="1200" b="1" dirty="0" smtClean="0">
                          <a:solidFill>
                            <a:srgbClr val="FF0000"/>
                          </a:solidFill>
                          <a:effectLst/>
                        </a:rPr>
                        <a:t>9</a:t>
                      </a:r>
                      <a:r>
                        <a:rPr lang="en-GB" sz="1200" b="1" dirty="0" smtClean="0">
                          <a:solidFill>
                            <a:srgbClr val="FF0000"/>
                          </a:solidFill>
                          <a:effectLst/>
                        </a:rPr>
                        <a:t>4</a:t>
                      </a:r>
                      <a:endParaRPr lang="lv-LV" sz="1200" b="1" dirty="0">
                        <a:solidFill>
                          <a:srgbClr val="FF0000"/>
                        </a:solidFill>
                        <a:effectLst/>
                        <a:latin typeface="Times New Roman" panose="02020603050405020304" pitchFamily="18" charset="0"/>
                        <a:ea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spcAft>
                          <a:spcPts val="0"/>
                        </a:spcAft>
                      </a:pPr>
                      <a:r>
                        <a:rPr lang="en-GB" sz="1200" b="1" dirty="0">
                          <a:solidFill>
                            <a:srgbClr val="FF0000"/>
                          </a:solidFill>
                          <a:effectLst/>
                        </a:rPr>
                        <a:t>594</a:t>
                      </a:r>
                      <a:endParaRPr lang="lv-LV" sz="1200" b="1" dirty="0">
                        <a:solidFill>
                          <a:srgbClr val="FF0000"/>
                        </a:solidFill>
                        <a:effectLst/>
                        <a:latin typeface="Times New Roman" panose="02020603050405020304" pitchFamily="18" charset="0"/>
                        <a:ea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10002"/>
                  </a:ext>
                </a:extLst>
              </a:tr>
              <a:tr h="320817">
                <a:tc>
                  <a:txBody>
                    <a:bodyPr/>
                    <a:lstStyle/>
                    <a:p>
                      <a:pPr>
                        <a:spcAft>
                          <a:spcPts val="0"/>
                        </a:spcAft>
                      </a:pPr>
                      <a:r>
                        <a:rPr lang="en-GB" sz="1200" dirty="0">
                          <a:effectLst/>
                        </a:rPr>
                        <a:t>Diesel fuel (gas oil), per 1000 litres</a:t>
                      </a:r>
                      <a:endParaRPr lang="lv-LV" sz="1200" dirty="0">
                        <a:solidFill>
                          <a:srgbClr val="083064"/>
                        </a:solidFill>
                        <a:effectLst/>
                        <a:latin typeface="Times New Roman" panose="02020603050405020304" pitchFamily="18" charset="0"/>
                        <a:ea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spcAft>
                          <a:spcPts val="0"/>
                        </a:spcAft>
                      </a:pPr>
                      <a:r>
                        <a:rPr lang="en-GB" sz="1200" dirty="0">
                          <a:effectLst/>
                        </a:rPr>
                        <a:t>341</a:t>
                      </a:r>
                      <a:endParaRPr lang="lv-LV" sz="1200" dirty="0">
                        <a:solidFill>
                          <a:srgbClr val="083064"/>
                        </a:solidFill>
                        <a:effectLst/>
                        <a:latin typeface="Times New Roman" panose="02020603050405020304" pitchFamily="18" charset="0"/>
                        <a:ea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spcAft>
                          <a:spcPts val="0"/>
                        </a:spcAft>
                      </a:pPr>
                      <a:r>
                        <a:rPr lang="en-GB" sz="1200" b="1" dirty="0" smtClean="0">
                          <a:solidFill>
                            <a:srgbClr val="FF0000"/>
                          </a:solidFill>
                          <a:effectLst/>
                        </a:rPr>
                        <a:t>37</a:t>
                      </a:r>
                      <a:r>
                        <a:rPr lang="lv-LV" sz="1200" b="1" dirty="0" smtClean="0">
                          <a:solidFill>
                            <a:srgbClr val="FF0000"/>
                          </a:solidFill>
                          <a:effectLst/>
                        </a:rPr>
                        <a:t>2</a:t>
                      </a:r>
                      <a:endParaRPr lang="lv-LV" sz="1200" b="1" dirty="0">
                        <a:solidFill>
                          <a:srgbClr val="FF0000"/>
                        </a:solidFill>
                        <a:effectLst/>
                        <a:latin typeface="Times New Roman" panose="02020603050405020304" pitchFamily="18" charset="0"/>
                        <a:ea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spcAft>
                          <a:spcPts val="0"/>
                        </a:spcAft>
                      </a:pPr>
                      <a:r>
                        <a:rPr lang="lv-LV" sz="1200" b="1" dirty="0" smtClean="0">
                          <a:solidFill>
                            <a:srgbClr val="FF0000"/>
                          </a:solidFill>
                          <a:effectLst/>
                        </a:rPr>
                        <a:t>414</a:t>
                      </a:r>
                      <a:endParaRPr lang="lv-LV" sz="1200" b="1" dirty="0">
                        <a:solidFill>
                          <a:srgbClr val="FF0000"/>
                        </a:solidFill>
                        <a:effectLst/>
                        <a:latin typeface="Times New Roman" panose="02020603050405020304" pitchFamily="18" charset="0"/>
                        <a:ea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10003"/>
                  </a:ext>
                </a:extLst>
              </a:tr>
              <a:tr h="334592">
                <a:tc>
                  <a:txBody>
                    <a:bodyPr/>
                    <a:lstStyle/>
                    <a:p>
                      <a:pPr>
                        <a:lnSpc>
                          <a:spcPct val="115000"/>
                        </a:lnSpc>
                        <a:spcAft>
                          <a:spcPts val="0"/>
                        </a:spcAft>
                      </a:pPr>
                      <a:r>
                        <a:rPr lang="en-GB" sz="1200" dirty="0">
                          <a:effectLst/>
                        </a:rPr>
                        <a:t>Kerosene, per 1000 litres </a:t>
                      </a:r>
                      <a:endParaRPr lang="lv-LV" sz="1200" dirty="0">
                        <a:solidFill>
                          <a:srgbClr val="083064"/>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spcAft>
                          <a:spcPts val="0"/>
                        </a:spcAft>
                      </a:pPr>
                      <a:r>
                        <a:rPr lang="en-GB" sz="1200" dirty="0">
                          <a:effectLst/>
                        </a:rPr>
                        <a:t>341</a:t>
                      </a:r>
                      <a:endParaRPr lang="lv-LV" sz="1200" dirty="0">
                        <a:solidFill>
                          <a:srgbClr val="083064"/>
                        </a:solidFill>
                        <a:effectLst/>
                        <a:latin typeface="Times New Roman" panose="02020603050405020304" pitchFamily="18" charset="0"/>
                        <a:ea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spcAft>
                          <a:spcPts val="0"/>
                        </a:spcAft>
                      </a:pPr>
                      <a:r>
                        <a:rPr lang="en-GB" sz="1200" b="1" dirty="0" smtClean="0">
                          <a:solidFill>
                            <a:srgbClr val="FF0000"/>
                          </a:solidFill>
                          <a:effectLst/>
                        </a:rPr>
                        <a:t>37</a:t>
                      </a:r>
                      <a:r>
                        <a:rPr lang="lv-LV" sz="1200" b="1" dirty="0" smtClean="0">
                          <a:solidFill>
                            <a:srgbClr val="FF0000"/>
                          </a:solidFill>
                          <a:effectLst/>
                        </a:rPr>
                        <a:t>2</a:t>
                      </a:r>
                      <a:endParaRPr lang="lv-LV" sz="1200" b="1" dirty="0">
                        <a:solidFill>
                          <a:srgbClr val="FF0000"/>
                        </a:solidFill>
                        <a:effectLst/>
                        <a:latin typeface="Times New Roman" panose="02020603050405020304" pitchFamily="18" charset="0"/>
                        <a:ea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spcAft>
                          <a:spcPts val="0"/>
                        </a:spcAft>
                      </a:pPr>
                      <a:r>
                        <a:rPr lang="en-GB" sz="1200" b="1" dirty="0" smtClean="0">
                          <a:solidFill>
                            <a:srgbClr val="FF0000"/>
                          </a:solidFill>
                          <a:effectLst/>
                        </a:rPr>
                        <a:t>4</a:t>
                      </a:r>
                      <a:r>
                        <a:rPr lang="lv-LV" sz="1200" b="1" dirty="0" smtClean="0">
                          <a:solidFill>
                            <a:srgbClr val="FF0000"/>
                          </a:solidFill>
                          <a:effectLst/>
                        </a:rPr>
                        <a:t>14</a:t>
                      </a:r>
                      <a:endParaRPr lang="lv-LV" sz="1200" b="1" dirty="0">
                        <a:solidFill>
                          <a:srgbClr val="FF0000"/>
                        </a:solidFill>
                        <a:effectLst/>
                        <a:latin typeface="Times New Roman" panose="02020603050405020304" pitchFamily="18" charset="0"/>
                        <a:ea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10004"/>
                  </a:ext>
                </a:extLst>
              </a:tr>
              <a:tr h="306550">
                <a:tc>
                  <a:txBody>
                    <a:bodyPr/>
                    <a:lstStyle/>
                    <a:p>
                      <a:pPr>
                        <a:spcAft>
                          <a:spcPts val="0"/>
                        </a:spcAft>
                      </a:pPr>
                      <a:r>
                        <a:rPr lang="en-GB" sz="1200" dirty="0">
                          <a:effectLst/>
                        </a:rPr>
                        <a:t>Liquefied petroleum gas (LPG), per 1000 kg</a:t>
                      </a:r>
                      <a:endParaRPr lang="lv-LV" sz="1200" dirty="0">
                        <a:solidFill>
                          <a:srgbClr val="083064"/>
                        </a:solidFill>
                        <a:effectLst/>
                        <a:latin typeface="Times New Roman" panose="02020603050405020304" pitchFamily="18" charset="0"/>
                        <a:ea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spcAft>
                          <a:spcPts val="0"/>
                        </a:spcAft>
                      </a:pPr>
                      <a:r>
                        <a:rPr lang="en-GB" sz="1200" dirty="0">
                          <a:effectLst/>
                        </a:rPr>
                        <a:t>206</a:t>
                      </a:r>
                      <a:endParaRPr lang="lv-LV" sz="1200" dirty="0">
                        <a:solidFill>
                          <a:srgbClr val="083064"/>
                        </a:solidFill>
                        <a:effectLst/>
                        <a:latin typeface="Times New Roman" panose="02020603050405020304" pitchFamily="18" charset="0"/>
                        <a:ea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spcAft>
                          <a:spcPts val="0"/>
                        </a:spcAft>
                      </a:pPr>
                      <a:r>
                        <a:rPr lang="en-GB" sz="1200" b="1" dirty="0" smtClean="0">
                          <a:solidFill>
                            <a:srgbClr val="FF0000"/>
                          </a:solidFill>
                          <a:effectLst/>
                        </a:rPr>
                        <a:t>2</a:t>
                      </a:r>
                      <a:r>
                        <a:rPr lang="lv-LV" sz="1200" b="1" dirty="0" smtClean="0">
                          <a:solidFill>
                            <a:srgbClr val="FF0000"/>
                          </a:solidFill>
                          <a:effectLst/>
                        </a:rPr>
                        <a:t>44</a:t>
                      </a:r>
                      <a:endParaRPr lang="lv-LV" sz="1200" b="1" dirty="0">
                        <a:solidFill>
                          <a:srgbClr val="FF0000"/>
                        </a:solidFill>
                        <a:effectLst/>
                        <a:latin typeface="Times New Roman" panose="02020603050405020304" pitchFamily="18" charset="0"/>
                        <a:ea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spcAft>
                          <a:spcPts val="0"/>
                        </a:spcAft>
                      </a:pPr>
                      <a:r>
                        <a:rPr lang="en-GB" sz="1200" b="1" dirty="0" smtClean="0">
                          <a:solidFill>
                            <a:srgbClr val="FF0000"/>
                          </a:solidFill>
                          <a:effectLst/>
                        </a:rPr>
                        <a:t>2</a:t>
                      </a:r>
                      <a:r>
                        <a:rPr lang="lv-LV" sz="1200" b="1" dirty="0" smtClean="0">
                          <a:solidFill>
                            <a:srgbClr val="FF0000"/>
                          </a:solidFill>
                          <a:effectLst/>
                        </a:rPr>
                        <a:t>85</a:t>
                      </a:r>
                      <a:endParaRPr lang="lv-LV" sz="1200" b="1" dirty="0">
                        <a:solidFill>
                          <a:srgbClr val="FF0000"/>
                        </a:solidFill>
                        <a:effectLst/>
                        <a:latin typeface="Times New Roman" panose="02020603050405020304" pitchFamily="18" charset="0"/>
                        <a:ea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10005"/>
                  </a:ext>
                </a:extLst>
              </a:tr>
              <a:tr h="385400">
                <a:tc>
                  <a:txBody>
                    <a:bodyPr/>
                    <a:lstStyle/>
                    <a:p>
                      <a:pPr>
                        <a:spcAft>
                          <a:spcPts val="0"/>
                        </a:spcAft>
                      </a:pPr>
                      <a:r>
                        <a:rPr lang="en-GB" sz="1200" dirty="0">
                          <a:effectLst/>
                        </a:rPr>
                        <a:t>Diesel fuel (gas oil) used for agricultural works, per 1000 litres</a:t>
                      </a:r>
                      <a:endParaRPr lang="lv-LV" sz="1200" dirty="0">
                        <a:solidFill>
                          <a:srgbClr val="083064"/>
                        </a:solidFill>
                        <a:effectLst/>
                        <a:latin typeface="Times New Roman" panose="02020603050405020304" pitchFamily="18" charset="0"/>
                        <a:ea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spcAft>
                          <a:spcPts val="0"/>
                        </a:spcAft>
                      </a:pPr>
                      <a:r>
                        <a:rPr lang="en-GB" sz="1200" dirty="0">
                          <a:effectLst/>
                        </a:rPr>
                        <a:t>50</a:t>
                      </a:r>
                      <a:endParaRPr lang="lv-LV" sz="1200" dirty="0">
                        <a:solidFill>
                          <a:srgbClr val="083064"/>
                        </a:solidFill>
                        <a:effectLst/>
                        <a:latin typeface="Times New Roman" panose="02020603050405020304" pitchFamily="18" charset="0"/>
                        <a:ea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spcBef>
                          <a:spcPts val="1200"/>
                        </a:spcBef>
                        <a:spcAft>
                          <a:spcPts val="0"/>
                        </a:spcAft>
                      </a:pPr>
                      <a:r>
                        <a:rPr lang="lv-LV" sz="1200" b="1" dirty="0" smtClean="0">
                          <a:solidFill>
                            <a:srgbClr val="FF0000"/>
                          </a:solidFill>
                          <a:effectLst/>
                        </a:rPr>
                        <a:t>55.8*</a:t>
                      </a:r>
                      <a:endParaRPr lang="lv-LV" sz="1200" b="1" dirty="0">
                        <a:solidFill>
                          <a:srgbClr val="FF0000"/>
                        </a:solidFill>
                        <a:effectLst/>
                        <a:latin typeface="Times New Roman" panose="02020603050405020304" pitchFamily="18" charset="0"/>
                        <a:ea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spcBef>
                          <a:spcPts val="1200"/>
                        </a:spcBef>
                        <a:spcAft>
                          <a:spcPts val="0"/>
                        </a:spcAft>
                      </a:pPr>
                      <a:r>
                        <a:rPr lang="lv-LV" sz="1200" b="1" dirty="0" smtClean="0">
                          <a:solidFill>
                            <a:srgbClr val="FF0000"/>
                          </a:solidFill>
                          <a:effectLst/>
                        </a:rPr>
                        <a:t>62.1*</a:t>
                      </a:r>
                      <a:endParaRPr lang="lv-LV" sz="1200" b="1" dirty="0">
                        <a:solidFill>
                          <a:srgbClr val="FF0000"/>
                        </a:solidFill>
                        <a:effectLst/>
                        <a:latin typeface="Times New Roman" panose="02020603050405020304" pitchFamily="18" charset="0"/>
                        <a:ea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10006"/>
                  </a:ext>
                </a:extLst>
              </a:tr>
            </a:tbl>
          </a:graphicData>
        </a:graphic>
      </p:graphicFrame>
      <p:sp>
        <p:nvSpPr>
          <p:cNvPr id="5" name="Title 4"/>
          <p:cNvSpPr>
            <a:spLocks noGrp="1"/>
          </p:cNvSpPr>
          <p:nvPr>
            <p:ph type="title"/>
          </p:nvPr>
        </p:nvSpPr>
        <p:spPr>
          <a:xfrm>
            <a:off x="500862" y="481752"/>
            <a:ext cx="5439290" cy="498976"/>
          </a:xfrm>
          <a:solidFill>
            <a:schemeClr val="bg1"/>
          </a:solidFill>
        </p:spPr>
        <p:txBody>
          <a:bodyPr>
            <a:noAutofit/>
          </a:bodyPr>
          <a:lstStyle/>
          <a:p>
            <a:r>
              <a:rPr lang="en-GB" sz="2800" dirty="0" smtClean="0"/>
              <a:t>Excise Duty on Mineral Oils</a:t>
            </a:r>
            <a:endParaRPr lang="en-GB" sz="2800" dirty="0"/>
          </a:p>
        </p:txBody>
      </p:sp>
      <p:sp>
        <p:nvSpPr>
          <p:cNvPr id="7" name="Rectangle 1"/>
          <p:cNvSpPr>
            <a:spLocks noChangeArrowheads="1"/>
          </p:cNvSpPr>
          <p:nvPr/>
        </p:nvSpPr>
        <p:spPr bwMode="auto">
          <a:xfrm>
            <a:off x="-3990570" y="890201"/>
            <a:ext cx="1313457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8580" tIns="34290" rIns="68580" bIns="34290" numCol="1" anchor="ctr" anchorCtr="0" compatLnSpc="1">
            <a:prstTxWarp prst="textNoShape">
              <a:avLst/>
            </a:prstTxWarp>
            <a:spAutoFit/>
          </a:bodyPr>
          <a:lstStyle/>
          <a:p>
            <a:endParaRPr lang="lv-LV" sz="1350"/>
          </a:p>
        </p:txBody>
      </p:sp>
      <p:sp>
        <p:nvSpPr>
          <p:cNvPr id="4" name="TextBox 3"/>
          <p:cNvSpPr txBox="1"/>
          <p:nvPr/>
        </p:nvSpPr>
        <p:spPr>
          <a:xfrm>
            <a:off x="524847" y="4221088"/>
            <a:ext cx="864339" cy="230832"/>
          </a:xfrm>
          <a:prstGeom prst="rect">
            <a:avLst/>
          </a:prstGeom>
          <a:noFill/>
        </p:spPr>
        <p:txBody>
          <a:bodyPr wrap="none" rtlCol="0">
            <a:spAutoFit/>
          </a:bodyPr>
          <a:lstStyle/>
          <a:p>
            <a:r>
              <a:rPr lang="en-GB" sz="900" dirty="0"/>
              <a:t>* From 1 July</a:t>
            </a:r>
          </a:p>
        </p:txBody>
      </p:sp>
      <p:sp>
        <p:nvSpPr>
          <p:cNvPr id="9" name="Rectangle 1"/>
          <p:cNvSpPr>
            <a:spLocks noChangeArrowheads="1"/>
          </p:cNvSpPr>
          <p:nvPr/>
        </p:nvSpPr>
        <p:spPr bwMode="auto">
          <a:xfrm>
            <a:off x="6514728" y="4336504"/>
            <a:ext cx="2017712" cy="346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8580" tIns="34290" rIns="68580" bIns="34290" numCol="1" anchor="ctr" anchorCtr="0" compatLnSpc="1">
            <a:prstTxWarp prst="textNoShape">
              <a:avLst/>
            </a:prstTxWarp>
            <a:spAutoFit/>
          </a:bodyPr>
          <a:lstStyle/>
          <a:p>
            <a:pPr defTabSz="685800" eaLnBrk="0" fontAlgn="base" hangingPunct="0">
              <a:spcBef>
                <a:spcPct val="0"/>
              </a:spcBef>
              <a:spcAft>
                <a:spcPct val="0"/>
              </a:spcAft>
            </a:pPr>
            <a:r>
              <a:rPr lang="lv-LV" altLang="lv-LV" sz="900" dirty="0" smtClean="0">
                <a:solidFill>
                  <a:srgbClr val="000000"/>
                </a:solidFill>
                <a:latin typeface="Arial" panose="020B0604020202020204" pitchFamily="34" charset="0"/>
                <a:ea typeface="Franklin Gothic Book" panose="020B0503020102020204" pitchFamily="34" charset="0"/>
              </a:rPr>
              <a:t>*</a:t>
            </a:r>
            <a:r>
              <a:rPr lang="en-US" sz="900" dirty="0"/>
              <a:t> </a:t>
            </a:r>
            <a:r>
              <a:rPr lang="en-GB" sz="900" dirty="0" smtClean="0"/>
              <a:t>The excise duty for </a:t>
            </a:r>
            <a:r>
              <a:rPr lang="en-US" sz="900" dirty="0" smtClean="0"/>
              <a:t>LPG </a:t>
            </a:r>
            <a:r>
              <a:rPr lang="en-US" sz="900" dirty="0"/>
              <a:t>in Estonia came into force on 01.07.2017</a:t>
            </a:r>
            <a:r>
              <a:rPr lang="lv-LV" altLang="lv-LV" sz="900" dirty="0" smtClean="0">
                <a:solidFill>
                  <a:srgbClr val="000000"/>
                </a:solidFill>
                <a:latin typeface="Arial" panose="020B0604020202020204" pitchFamily="34" charset="0"/>
                <a:ea typeface="Franklin Gothic Book" panose="020B0503020102020204" pitchFamily="34" charset="0"/>
              </a:rPr>
              <a:t>.</a:t>
            </a:r>
            <a:endParaRPr lang="lv-LV" altLang="lv-LV" sz="1350" dirty="0">
              <a:latin typeface="Arial" panose="020B0604020202020204" pitchFamily="34" charset="0"/>
            </a:endParaRPr>
          </a:p>
        </p:txBody>
      </p:sp>
      <p:graphicFrame>
        <p:nvGraphicFramePr>
          <p:cNvPr id="10" name="Content Placeholder 5"/>
          <p:cNvGraphicFramePr>
            <a:graphicFrameLocks/>
          </p:cNvGraphicFramePr>
          <p:nvPr>
            <p:extLst>
              <p:ext uri="{D42A27DB-BD31-4B8C-83A1-F6EECF244321}">
                <p14:modId xmlns:p14="http://schemas.microsoft.com/office/powerpoint/2010/main" val="2742804990"/>
              </p:ext>
            </p:extLst>
          </p:nvPr>
        </p:nvGraphicFramePr>
        <p:xfrm>
          <a:off x="6660232" y="1522739"/>
          <a:ext cx="1728192" cy="2658670"/>
        </p:xfrm>
        <a:graphic>
          <a:graphicData uri="http://schemas.openxmlformats.org/drawingml/2006/table">
            <a:tbl>
              <a:tblPr>
                <a:tableStyleId>{5C22544A-7EE6-4342-B048-85BDC9FD1C3A}</a:tableStyleId>
              </a:tblPr>
              <a:tblGrid>
                <a:gridCol w="864096">
                  <a:extLst>
                    <a:ext uri="{9D8B030D-6E8A-4147-A177-3AD203B41FA5}">
                      <a16:colId xmlns:a16="http://schemas.microsoft.com/office/drawing/2014/main" val="20001"/>
                    </a:ext>
                  </a:extLst>
                </a:gridCol>
                <a:gridCol w="864096">
                  <a:extLst>
                    <a:ext uri="{9D8B030D-6E8A-4147-A177-3AD203B41FA5}">
                      <a16:colId xmlns:a16="http://schemas.microsoft.com/office/drawing/2014/main" val="20002"/>
                    </a:ext>
                  </a:extLst>
                </a:gridCol>
              </a:tblGrid>
              <a:tr h="265240">
                <a:tc>
                  <a:txBody>
                    <a:bodyPr/>
                    <a:lstStyle/>
                    <a:p>
                      <a:pPr algn="ctr">
                        <a:spcAft>
                          <a:spcPts val="0"/>
                        </a:spcAft>
                      </a:pPr>
                      <a:r>
                        <a:rPr lang="lv-LV" sz="1200" b="1" dirty="0" err="1" smtClean="0">
                          <a:solidFill>
                            <a:schemeClr val="tx1"/>
                          </a:solidFill>
                          <a:effectLst/>
                          <a:latin typeface="+mn-lt"/>
                          <a:ea typeface="Times New Roman" panose="02020603050405020304" pitchFamily="18" charset="0"/>
                        </a:rPr>
                        <a:t>Estonia</a:t>
                      </a:r>
                      <a:endParaRPr lang="lv-LV" sz="1200" b="1" dirty="0">
                        <a:solidFill>
                          <a:schemeClr val="tx1"/>
                        </a:solidFill>
                        <a:effectLst/>
                        <a:latin typeface="+mn-lt"/>
                        <a:ea typeface="Times New Roman" panose="02020603050405020304" pitchFamily="18" charset="0"/>
                      </a:endParaRPr>
                    </a:p>
                  </a:txBody>
                  <a:tcPr marL="19050" marR="19050" marT="0" marB="0" anchor="ctr">
                    <a:lnL w="635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solidFill>
                      <a:schemeClr val="bg1"/>
                    </a:solidFill>
                  </a:tcPr>
                </a:tc>
                <a:tc>
                  <a:txBody>
                    <a:bodyPr/>
                    <a:lstStyle/>
                    <a:p>
                      <a:pPr algn="ctr">
                        <a:spcAft>
                          <a:spcPts val="0"/>
                        </a:spcAft>
                      </a:pPr>
                      <a:r>
                        <a:rPr lang="lv-LV" sz="1200" b="1" dirty="0" err="1" smtClean="0">
                          <a:solidFill>
                            <a:schemeClr val="tx1"/>
                          </a:solidFill>
                          <a:effectLst/>
                          <a:latin typeface="+mn-lt"/>
                          <a:ea typeface="Calibri" panose="020F0502020204030204" pitchFamily="34" charset="0"/>
                          <a:cs typeface="Times New Roman" panose="02020603050405020304" pitchFamily="18" charset="0"/>
                        </a:rPr>
                        <a:t>Lithuania</a:t>
                      </a:r>
                      <a:endParaRPr lang="lv-LV" sz="1200" b="1" dirty="0">
                        <a:solidFill>
                          <a:schemeClr val="tx1"/>
                        </a:solidFill>
                        <a:effectLst/>
                        <a:latin typeface="+mn-lt"/>
                        <a:ea typeface="Times New Roman" panose="02020603050405020304" pitchFamily="18" charset="0"/>
                      </a:endParaRPr>
                    </a:p>
                  </a:txBody>
                  <a:tcPr marL="19050" marR="19050" marT="0" marB="0" anchor="ctr">
                    <a:lnL w="1270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solidFill>
                      <a:schemeClr val="bg1"/>
                    </a:solidFill>
                  </a:tcPr>
                </a:tc>
                <a:extLst>
                  <a:ext uri="{0D108BD9-81ED-4DB2-BD59-A6C34878D82A}">
                    <a16:rowId xmlns:a16="http://schemas.microsoft.com/office/drawing/2014/main" val="3717089659"/>
                  </a:ext>
                </a:extLst>
              </a:tr>
              <a:tr h="265240">
                <a:tc>
                  <a:txBody>
                    <a:bodyPr/>
                    <a:lstStyle/>
                    <a:p>
                      <a:pPr algn="ctr">
                        <a:spcAft>
                          <a:spcPts val="0"/>
                        </a:spcAft>
                      </a:pPr>
                      <a:r>
                        <a:rPr lang="en-GB" sz="1200" b="1" dirty="0" smtClean="0">
                          <a:solidFill>
                            <a:schemeClr val="bg1"/>
                          </a:solidFill>
                          <a:effectLst/>
                        </a:rPr>
                        <a:t>01</a:t>
                      </a:r>
                      <a:r>
                        <a:rPr lang="lv-LV" sz="1200" b="1" dirty="0" smtClean="0">
                          <a:solidFill>
                            <a:schemeClr val="bg1"/>
                          </a:solidFill>
                          <a:effectLst/>
                        </a:rPr>
                        <a:t>/</a:t>
                      </a:r>
                      <a:r>
                        <a:rPr lang="en-GB" sz="1200" b="1" dirty="0" smtClean="0">
                          <a:solidFill>
                            <a:schemeClr val="bg1"/>
                          </a:solidFill>
                          <a:effectLst/>
                        </a:rPr>
                        <a:t>0</a:t>
                      </a:r>
                      <a:r>
                        <a:rPr lang="lv-LV" sz="1200" b="1" dirty="0" smtClean="0">
                          <a:solidFill>
                            <a:schemeClr val="bg1"/>
                          </a:solidFill>
                          <a:effectLst/>
                        </a:rPr>
                        <a:t>2/</a:t>
                      </a:r>
                    </a:p>
                    <a:p>
                      <a:pPr algn="ctr">
                        <a:spcAft>
                          <a:spcPts val="0"/>
                        </a:spcAft>
                      </a:pPr>
                      <a:r>
                        <a:rPr lang="en-GB" sz="1200" b="1" dirty="0" smtClean="0">
                          <a:solidFill>
                            <a:schemeClr val="bg1"/>
                          </a:solidFill>
                          <a:effectLst/>
                        </a:rPr>
                        <a:t>2017</a:t>
                      </a:r>
                      <a:endParaRPr lang="lv-LV" sz="1200" b="1" dirty="0">
                        <a:solidFill>
                          <a:schemeClr val="bg1"/>
                        </a:solidFill>
                        <a:effectLst/>
                        <a:latin typeface="Times New Roman" panose="02020603050405020304" pitchFamily="18" charset="0"/>
                        <a:ea typeface="Times New Roman" panose="02020603050405020304" pitchFamily="18" charset="0"/>
                      </a:endParaRPr>
                    </a:p>
                  </a:txBody>
                  <a:tcPr marL="19050" marR="1905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solidFill>
                      <a:srgbClr val="002060"/>
                    </a:solidFill>
                  </a:tcPr>
                </a:tc>
                <a:tc>
                  <a:txBody>
                    <a:bodyPr/>
                    <a:lstStyle/>
                    <a:p>
                      <a:pPr algn="ctr">
                        <a:spcAft>
                          <a:spcPts val="0"/>
                        </a:spcAft>
                      </a:pPr>
                      <a:r>
                        <a:rPr lang="en-GB" sz="1200" b="1" dirty="0" smtClean="0">
                          <a:solidFill>
                            <a:schemeClr val="bg1"/>
                          </a:solidFill>
                          <a:effectLst/>
                        </a:rPr>
                        <a:t>01</a:t>
                      </a:r>
                      <a:r>
                        <a:rPr lang="lv-LV" sz="1200" b="1" dirty="0" smtClean="0">
                          <a:solidFill>
                            <a:schemeClr val="bg1"/>
                          </a:solidFill>
                          <a:effectLst/>
                        </a:rPr>
                        <a:t>/</a:t>
                      </a:r>
                      <a:r>
                        <a:rPr lang="en-GB" sz="1200" b="1" dirty="0" smtClean="0">
                          <a:solidFill>
                            <a:schemeClr val="bg1"/>
                          </a:solidFill>
                          <a:effectLst/>
                        </a:rPr>
                        <a:t>01</a:t>
                      </a:r>
                      <a:r>
                        <a:rPr lang="lv-LV" sz="1200" b="1" dirty="0" smtClean="0">
                          <a:solidFill>
                            <a:schemeClr val="bg1"/>
                          </a:solidFill>
                          <a:effectLst/>
                        </a:rPr>
                        <a:t>/</a:t>
                      </a:r>
                    </a:p>
                    <a:p>
                      <a:pPr algn="ctr">
                        <a:spcAft>
                          <a:spcPts val="0"/>
                        </a:spcAft>
                      </a:pPr>
                      <a:r>
                        <a:rPr lang="en-GB" sz="1200" b="1" dirty="0" smtClean="0">
                          <a:solidFill>
                            <a:schemeClr val="bg1"/>
                          </a:solidFill>
                          <a:effectLst/>
                        </a:rPr>
                        <a:t>201</a:t>
                      </a:r>
                      <a:r>
                        <a:rPr lang="lv-LV" sz="1200" b="1" dirty="0" smtClean="0">
                          <a:solidFill>
                            <a:schemeClr val="bg1"/>
                          </a:solidFill>
                          <a:effectLst/>
                        </a:rPr>
                        <a:t>6</a:t>
                      </a:r>
                      <a:endParaRPr lang="lv-LV" sz="1200" b="1" dirty="0">
                        <a:solidFill>
                          <a:schemeClr val="bg1"/>
                        </a:solidFill>
                        <a:effectLst/>
                        <a:latin typeface="Times New Roman" panose="02020603050405020304" pitchFamily="18" charset="0"/>
                        <a:ea typeface="Times New Roman" panose="02020603050405020304" pitchFamily="18" charset="0"/>
                      </a:endParaRPr>
                    </a:p>
                  </a:txBody>
                  <a:tcPr marL="19050" marR="1905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solidFill>
                      <a:srgbClr val="002060"/>
                    </a:solidFill>
                  </a:tcPr>
                </a:tc>
                <a:extLst>
                  <a:ext uri="{0D108BD9-81ED-4DB2-BD59-A6C34878D82A}">
                    <a16:rowId xmlns:a16="http://schemas.microsoft.com/office/drawing/2014/main" val="10000"/>
                  </a:ext>
                </a:extLst>
              </a:tr>
              <a:tr h="317810">
                <a:tc>
                  <a:txBody>
                    <a:bodyPr/>
                    <a:lstStyle/>
                    <a:p>
                      <a:pPr algn="ctr">
                        <a:lnSpc>
                          <a:spcPct val="115000"/>
                        </a:lnSpc>
                        <a:spcAft>
                          <a:spcPts val="1000"/>
                        </a:spcAft>
                      </a:pPr>
                      <a:r>
                        <a:rPr lang="lv-LV" sz="1200" dirty="0">
                          <a:effectLst/>
                          <a:latin typeface="+mn-lt"/>
                        </a:rPr>
                        <a:t>512</a:t>
                      </a:r>
                      <a:endParaRPr lang="lv-LV" sz="1200" dirty="0">
                        <a:effectLst/>
                        <a:latin typeface="+mn-lt"/>
                        <a:ea typeface="Calibri" panose="020F0502020204030204" pitchFamily="34" charset="0"/>
                        <a:cs typeface="Times New Roman" panose="02020603050405020304" pitchFamily="18" charset="0"/>
                      </a:endParaRPr>
                    </a:p>
                  </a:txBody>
                  <a:tcPr marL="51435" marR="51435"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B w="6350" cap="flat" cmpd="sng" algn="ctr">
                      <a:solidFill>
                        <a:schemeClr val="tx1">
                          <a:lumMod val="50000"/>
                          <a:lumOff val="50000"/>
                        </a:schemeClr>
                      </a:solidFill>
                      <a:prstDash val="solid"/>
                      <a:round/>
                      <a:headEnd type="none" w="med" len="med"/>
                      <a:tailEnd type="none" w="med" len="med"/>
                    </a:lnB>
                    <a:solidFill>
                      <a:schemeClr val="accent4">
                        <a:lumMod val="20000"/>
                        <a:lumOff val="80000"/>
                      </a:schemeClr>
                    </a:solidFill>
                  </a:tcPr>
                </a:tc>
                <a:tc>
                  <a:txBody>
                    <a:bodyPr/>
                    <a:lstStyle/>
                    <a:p>
                      <a:pPr algn="ctr">
                        <a:lnSpc>
                          <a:spcPct val="115000"/>
                        </a:lnSpc>
                        <a:spcAft>
                          <a:spcPts val="1000"/>
                        </a:spcAft>
                      </a:pPr>
                      <a:r>
                        <a:rPr lang="lv-LV" sz="1200" dirty="0" smtClean="0">
                          <a:effectLst/>
                          <a:latin typeface="+mn-lt"/>
                        </a:rPr>
                        <a:t>434.43</a:t>
                      </a:r>
                      <a:endParaRPr lang="lv-LV" sz="1200" dirty="0">
                        <a:effectLst/>
                        <a:latin typeface="+mn-lt"/>
                        <a:ea typeface="Calibri" panose="020F0502020204030204" pitchFamily="34" charset="0"/>
                        <a:cs typeface="Times New Roman" panose="02020603050405020304" pitchFamily="18" charset="0"/>
                      </a:endParaRPr>
                    </a:p>
                  </a:txBody>
                  <a:tcPr marL="51435" marR="51435"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1"/>
                  </a:ext>
                </a:extLst>
              </a:tr>
              <a:tr h="362501">
                <a:tc>
                  <a:txBody>
                    <a:bodyPr/>
                    <a:lstStyle/>
                    <a:p>
                      <a:pPr algn="ctr">
                        <a:spcAft>
                          <a:spcPts val="0"/>
                        </a:spcAft>
                      </a:pPr>
                      <a:r>
                        <a:rPr lang="lv-LV" sz="1200" dirty="0" smtClean="0">
                          <a:solidFill>
                            <a:srgbClr val="083064"/>
                          </a:solidFill>
                          <a:effectLst/>
                          <a:latin typeface="+mn-lt"/>
                          <a:ea typeface="Times New Roman" panose="02020603050405020304" pitchFamily="18" charset="0"/>
                        </a:rPr>
                        <a:t>512</a:t>
                      </a:r>
                      <a:endParaRPr lang="lv-LV" sz="1200" dirty="0">
                        <a:solidFill>
                          <a:srgbClr val="083064"/>
                        </a:solidFill>
                        <a:effectLst/>
                        <a:latin typeface="+mn-lt"/>
                        <a:ea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4">
                        <a:lumMod val="20000"/>
                        <a:lumOff val="80000"/>
                      </a:schemeClr>
                    </a:solidFill>
                  </a:tcPr>
                </a:tc>
                <a:tc>
                  <a:txBody>
                    <a:bodyPr/>
                    <a:lstStyle/>
                    <a:p>
                      <a:pPr algn="ctr">
                        <a:spcAft>
                          <a:spcPts val="0"/>
                        </a:spcAft>
                      </a:pPr>
                      <a:r>
                        <a:rPr lang="lv-LV" sz="1200" b="0" dirty="0" smtClean="0">
                          <a:solidFill>
                            <a:schemeClr val="tx1"/>
                          </a:solidFill>
                          <a:effectLst/>
                          <a:latin typeface="+mn-lt"/>
                          <a:ea typeface="Times New Roman" panose="02020603050405020304" pitchFamily="18" charset="0"/>
                        </a:rPr>
                        <a:t>579.24</a:t>
                      </a:r>
                      <a:endParaRPr lang="lv-LV" sz="1200" b="0" dirty="0">
                        <a:solidFill>
                          <a:schemeClr val="tx1"/>
                        </a:solidFill>
                        <a:effectLst/>
                        <a:latin typeface="+mn-lt"/>
                        <a:ea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2"/>
                  </a:ext>
                </a:extLst>
              </a:tr>
              <a:tr h="320817">
                <a:tc>
                  <a:txBody>
                    <a:bodyPr/>
                    <a:lstStyle/>
                    <a:p>
                      <a:pPr algn="ctr">
                        <a:lnSpc>
                          <a:spcPct val="115000"/>
                        </a:lnSpc>
                        <a:spcAft>
                          <a:spcPts val="1000"/>
                        </a:spcAft>
                      </a:pPr>
                      <a:r>
                        <a:rPr lang="lv-LV" sz="1200" dirty="0">
                          <a:effectLst/>
                          <a:latin typeface="+mn-lt"/>
                        </a:rPr>
                        <a:t>493</a:t>
                      </a:r>
                      <a:endParaRPr lang="lv-LV" sz="1200" dirty="0">
                        <a:effectLst/>
                        <a:latin typeface="+mn-lt"/>
                        <a:ea typeface="Calibri" panose="020F0502020204030204" pitchFamily="34" charset="0"/>
                        <a:cs typeface="Times New Roman" panose="02020603050405020304" pitchFamily="18" charset="0"/>
                      </a:endParaRPr>
                    </a:p>
                  </a:txBody>
                  <a:tcPr marL="51435" marR="51435"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4">
                        <a:lumMod val="20000"/>
                        <a:lumOff val="80000"/>
                      </a:schemeClr>
                    </a:solidFill>
                  </a:tcPr>
                </a:tc>
                <a:tc>
                  <a:txBody>
                    <a:bodyPr/>
                    <a:lstStyle/>
                    <a:p>
                      <a:pPr algn="ctr">
                        <a:lnSpc>
                          <a:spcPct val="115000"/>
                        </a:lnSpc>
                        <a:spcAft>
                          <a:spcPts val="1000"/>
                        </a:spcAft>
                      </a:pPr>
                      <a:r>
                        <a:rPr lang="lv-LV" sz="1200" dirty="0" smtClean="0">
                          <a:effectLst/>
                          <a:latin typeface="+mn-lt"/>
                        </a:rPr>
                        <a:t>330.17</a:t>
                      </a:r>
                      <a:endParaRPr lang="lv-LV" sz="1200" dirty="0">
                        <a:effectLst/>
                        <a:latin typeface="+mn-lt"/>
                        <a:ea typeface="Calibri" panose="020F0502020204030204" pitchFamily="34" charset="0"/>
                        <a:cs typeface="Times New Roman" panose="02020603050405020304" pitchFamily="18" charset="0"/>
                      </a:endParaRPr>
                    </a:p>
                  </a:txBody>
                  <a:tcPr marL="51435" marR="51435"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3"/>
                  </a:ext>
                </a:extLst>
              </a:tr>
              <a:tr h="334592">
                <a:tc>
                  <a:txBody>
                    <a:bodyPr/>
                    <a:lstStyle/>
                    <a:p>
                      <a:pPr algn="ctr">
                        <a:lnSpc>
                          <a:spcPct val="115000"/>
                        </a:lnSpc>
                        <a:spcAft>
                          <a:spcPts val="1000"/>
                        </a:spcAft>
                      </a:pPr>
                      <a:r>
                        <a:rPr lang="lv-LV" sz="1200" dirty="0" smtClean="0">
                          <a:effectLst/>
                          <a:latin typeface="+mn-lt"/>
                        </a:rPr>
                        <a:t>330.10</a:t>
                      </a:r>
                      <a:endParaRPr lang="lv-LV" sz="1200" dirty="0">
                        <a:effectLst/>
                        <a:latin typeface="+mn-lt"/>
                        <a:ea typeface="Calibri" panose="020F0502020204030204" pitchFamily="34" charset="0"/>
                        <a:cs typeface="Times New Roman" panose="02020603050405020304" pitchFamily="18" charset="0"/>
                      </a:endParaRPr>
                    </a:p>
                  </a:txBody>
                  <a:tcPr marL="51435" marR="51435"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4">
                        <a:lumMod val="20000"/>
                        <a:lumOff val="80000"/>
                      </a:schemeClr>
                    </a:solidFill>
                  </a:tcPr>
                </a:tc>
                <a:tc>
                  <a:txBody>
                    <a:bodyPr/>
                    <a:lstStyle/>
                    <a:p>
                      <a:pPr algn="ctr">
                        <a:lnSpc>
                          <a:spcPct val="115000"/>
                        </a:lnSpc>
                        <a:spcAft>
                          <a:spcPts val="1000"/>
                        </a:spcAft>
                      </a:pPr>
                      <a:r>
                        <a:rPr lang="lv-LV" sz="1200" dirty="0" smtClean="0">
                          <a:effectLst/>
                          <a:latin typeface="+mn-lt"/>
                        </a:rPr>
                        <a:t>330.17</a:t>
                      </a:r>
                      <a:endParaRPr lang="lv-LV" sz="1200" dirty="0">
                        <a:effectLst/>
                        <a:latin typeface="+mn-lt"/>
                        <a:ea typeface="Calibri" panose="020F0502020204030204" pitchFamily="34" charset="0"/>
                        <a:cs typeface="Times New Roman" panose="02020603050405020304" pitchFamily="18" charset="0"/>
                      </a:endParaRPr>
                    </a:p>
                  </a:txBody>
                  <a:tcPr marL="51435" marR="51435"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4"/>
                  </a:ext>
                </a:extLst>
              </a:tr>
              <a:tr h="306550">
                <a:tc>
                  <a:txBody>
                    <a:bodyPr/>
                    <a:lstStyle/>
                    <a:p>
                      <a:pPr algn="ctr">
                        <a:lnSpc>
                          <a:spcPct val="115000"/>
                        </a:lnSpc>
                        <a:spcAft>
                          <a:spcPts val="1000"/>
                        </a:spcAft>
                      </a:pPr>
                      <a:r>
                        <a:rPr lang="lv-LV" sz="1200" dirty="0" smtClean="0">
                          <a:effectLst/>
                          <a:latin typeface="+mn-lt"/>
                          <a:ea typeface="Calibri" panose="020F0502020204030204" pitchFamily="34" charset="0"/>
                          <a:cs typeface="Times New Roman" panose="02020603050405020304" pitchFamily="18" charset="0"/>
                        </a:rPr>
                        <a:t>193*</a:t>
                      </a:r>
                      <a:endParaRPr lang="lv-LV" sz="1200" dirty="0">
                        <a:effectLst/>
                        <a:latin typeface="+mn-lt"/>
                        <a:ea typeface="Calibri" panose="020F0502020204030204" pitchFamily="34" charset="0"/>
                        <a:cs typeface="Times New Roman" panose="02020603050405020304" pitchFamily="18" charset="0"/>
                      </a:endParaRPr>
                    </a:p>
                  </a:txBody>
                  <a:tcPr marL="51435" marR="51435"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4">
                        <a:lumMod val="20000"/>
                        <a:lumOff val="80000"/>
                      </a:schemeClr>
                    </a:solidFill>
                  </a:tcPr>
                </a:tc>
                <a:tc>
                  <a:txBody>
                    <a:bodyPr/>
                    <a:lstStyle/>
                    <a:p>
                      <a:pPr algn="ctr">
                        <a:lnSpc>
                          <a:spcPct val="115000"/>
                        </a:lnSpc>
                        <a:spcAft>
                          <a:spcPts val="1000"/>
                        </a:spcAft>
                      </a:pPr>
                      <a:r>
                        <a:rPr lang="lv-LV" sz="1200" smtClean="0">
                          <a:effectLst/>
                          <a:latin typeface="+mn-lt"/>
                          <a:ea typeface="Calibri" panose="020F0502020204030204" pitchFamily="34" charset="0"/>
                          <a:cs typeface="Times New Roman" panose="02020603050405020304" pitchFamily="18" charset="0"/>
                        </a:rPr>
                        <a:t>304.10</a:t>
                      </a:r>
                      <a:endParaRPr lang="lv-LV" sz="1200" dirty="0">
                        <a:effectLst/>
                        <a:latin typeface="+mn-lt"/>
                        <a:ea typeface="Calibri" panose="020F0502020204030204" pitchFamily="34" charset="0"/>
                        <a:cs typeface="Times New Roman" panose="02020603050405020304" pitchFamily="18" charset="0"/>
                      </a:endParaRPr>
                    </a:p>
                  </a:txBody>
                  <a:tcPr marL="51435" marR="51435"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5"/>
                  </a:ext>
                </a:extLst>
              </a:tr>
              <a:tr h="385400">
                <a:tc>
                  <a:txBody>
                    <a:bodyPr/>
                    <a:lstStyle/>
                    <a:p>
                      <a:pPr algn="ctr">
                        <a:lnSpc>
                          <a:spcPct val="115000"/>
                        </a:lnSpc>
                        <a:spcAft>
                          <a:spcPts val="1000"/>
                        </a:spcAft>
                      </a:pPr>
                      <a:r>
                        <a:rPr lang="lv-LV" sz="1200" dirty="0" smtClean="0">
                          <a:effectLst/>
                          <a:latin typeface="+mn-lt"/>
                          <a:ea typeface="Calibri" panose="020F0502020204030204" pitchFamily="34" charset="0"/>
                          <a:cs typeface="Times New Roman" panose="02020603050405020304" pitchFamily="18" charset="0"/>
                        </a:rPr>
                        <a:t>133</a:t>
                      </a:r>
                      <a:endParaRPr lang="lv-LV" sz="1200" dirty="0">
                        <a:effectLst/>
                        <a:latin typeface="+mn-lt"/>
                        <a:ea typeface="Calibri" panose="020F0502020204030204" pitchFamily="34" charset="0"/>
                        <a:cs typeface="Times New Roman" panose="02020603050405020304" pitchFamily="18" charset="0"/>
                      </a:endParaRPr>
                    </a:p>
                  </a:txBody>
                  <a:tcPr marL="51435" marR="51435"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4">
                        <a:lumMod val="20000"/>
                        <a:lumOff val="80000"/>
                      </a:schemeClr>
                    </a:solidFill>
                  </a:tcPr>
                </a:tc>
                <a:tc>
                  <a:txBody>
                    <a:bodyPr/>
                    <a:lstStyle/>
                    <a:p>
                      <a:pPr algn="ctr">
                        <a:lnSpc>
                          <a:spcPct val="115000"/>
                        </a:lnSpc>
                        <a:spcAft>
                          <a:spcPts val="1000"/>
                        </a:spcAft>
                      </a:pPr>
                      <a:r>
                        <a:rPr lang="lv-LV" sz="1200" dirty="0" smtClean="0">
                          <a:effectLst/>
                          <a:latin typeface="+mn-lt"/>
                          <a:ea typeface="Calibri" panose="020F0502020204030204" pitchFamily="34" charset="0"/>
                          <a:cs typeface="Times New Roman" panose="02020603050405020304" pitchFamily="18" charset="0"/>
                        </a:rPr>
                        <a:t>21</a:t>
                      </a:r>
                      <a:endParaRPr lang="lv-LV" sz="1200" dirty="0">
                        <a:effectLst/>
                        <a:latin typeface="+mn-lt"/>
                        <a:ea typeface="Calibri" panose="020F0502020204030204" pitchFamily="34" charset="0"/>
                        <a:cs typeface="Times New Roman" panose="02020603050405020304" pitchFamily="18" charset="0"/>
                      </a:endParaRPr>
                    </a:p>
                  </a:txBody>
                  <a:tcPr marL="51435" marR="51435"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6"/>
                  </a:ext>
                </a:extLst>
              </a:tr>
            </a:tbl>
          </a:graphicData>
        </a:graphic>
      </p:graphicFrame>
      <p:sp>
        <p:nvSpPr>
          <p:cNvPr id="2" name="Date Placeholder 1"/>
          <p:cNvSpPr>
            <a:spLocks noGrp="1"/>
          </p:cNvSpPr>
          <p:nvPr>
            <p:ph type="dt" sz="half" idx="10"/>
          </p:nvPr>
        </p:nvSpPr>
        <p:spPr/>
        <p:txBody>
          <a:bodyPr/>
          <a:lstStyle/>
          <a:p>
            <a:fld id="{F4296A6C-5D01-4097-B4CC-AE05B2C76417}" type="datetime1">
              <a:rPr lang="lv-LV" smtClean="0"/>
              <a:t>13.02.2018</a:t>
            </a:fld>
            <a:endParaRPr lang="lv-LV" dirty="0"/>
          </a:p>
        </p:txBody>
      </p:sp>
    </p:spTree>
    <p:extLst>
      <p:ext uri="{BB962C8B-B14F-4D97-AF65-F5344CB8AC3E}">
        <p14:creationId xmlns:p14="http://schemas.microsoft.com/office/powerpoint/2010/main" val="52863177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372689-4B70-4E16-8AC2-A7AE7938D823}" type="datetime1">
              <a:rPr lang="lv-LV" smtClean="0"/>
              <a:t>13.02.2018</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28</a:t>
            </a:fld>
            <a:endParaRPr lang="lv-LV"/>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135833602"/>
              </p:ext>
            </p:extLst>
          </p:nvPr>
        </p:nvGraphicFramePr>
        <p:xfrm>
          <a:off x="872698" y="1912132"/>
          <a:ext cx="7587734" cy="4121539"/>
        </p:xfrm>
        <a:graphic>
          <a:graphicData uri="http://schemas.openxmlformats.org/drawingml/2006/table">
            <a:tbl>
              <a:tblPr firstRow="1" bandRow="1">
                <a:tableStyleId>{5C22544A-7EE6-4342-B048-85BDC9FD1C3A}</a:tableStyleId>
              </a:tblPr>
              <a:tblGrid>
                <a:gridCol w="3454577">
                  <a:extLst>
                    <a:ext uri="{9D8B030D-6E8A-4147-A177-3AD203B41FA5}">
                      <a16:colId xmlns:a16="http://schemas.microsoft.com/office/drawing/2014/main" val="3189184333"/>
                    </a:ext>
                  </a:extLst>
                </a:gridCol>
                <a:gridCol w="2188941">
                  <a:extLst>
                    <a:ext uri="{9D8B030D-6E8A-4147-A177-3AD203B41FA5}">
                      <a16:colId xmlns:a16="http://schemas.microsoft.com/office/drawing/2014/main" val="2472190377"/>
                    </a:ext>
                  </a:extLst>
                </a:gridCol>
                <a:gridCol w="1944216">
                  <a:extLst>
                    <a:ext uri="{9D8B030D-6E8A-4147-A177-3AD203B41FA5}">
                      <a16:colId xmlns:a16="http://schemas.microsoft.com/office/drawing/2014/main" val="750231500"/>
                    </a:ext>
                  </a:extLst>
                </a:gridCol>
              </a:tblGrid>
              <a:tr h="352213">
                <a:tc>
                  <a:txBody>
                    <a:bodyPr/>
                    <a:lstStyle/>
                    <a:p>
                      <a:pPr algn="ctr" fontAlgn="ctr"/>
                      <a:r>
                        <a:rPr lang="en-US" sz="1200" u="none" strike="noStrike" dirty="0" smtClean="0">
                          <a:effectLst/>
                        </a:rPr>
                        <a:t>Eligible expenses</a:t>
                      </a:r>
                      <a:endParaRPr lang="en-US" sz="1200" b="0" i="0" u="none" strike="noStrike" dirty="0">
                        <a:solidFill>
                          <a:srgbClr val="000000"/>
                        </a:solidFill>
                        <a:effectLst/>
                        <a:latin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fontAlgn="ctr"/>
                      <a:r>
                        <a:rPr lang="en-US" sz="1200" u="none" strike="noStrike" dirty="0" smtClean="0">
                          <a:effectLst/>
                        </a:rPr>
                        <a:t>Current limitation of expenses</a:t>
                      </a:r>
                      <a:endParaRPr lang="en-US" sz="1200" b="0" i="0" u="none" strike="noStrike" dirty="0">
                        <a:solidFill>
                          <a:srgbClr val="000000"/>
                        </a:solidFill>
                        <a:effectLst/>
                        <a:latin typeface="Times New Roman" panose="02020603050405020304" pitchFamily="18" charset="0"/>
                      </a:endParaRPr>
                    </a:p>
                  </a:txBody>
                  <a:tcPr marL="7144" marR="7144" marT="7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fontAlgn="ctr"/>
                      <a:r>
                        <a:rPr lang="en-US" sz="1200" u="none" strike="noStrike" noProof="0" dirty="0" smtClean="0">
                          <a:effectLst/>
                        </a:rPr>
                        <a:t>Limitation of expenses</a:t>
                      </a:r>
                      <a:r>
                        <a:rPr lang="en-US" sz="1200" u="none" strike="noStrike" baseline="0" noProof="0" dirty="0" smtClean="0">
                          <a:effectLst/>
                        </a:rPr>
                        <a:t> as of 1 January </a:t>
                      </a:r>
                      <a:r>
                        <a:rPr lang="en-US" sz="1200" u="none" strike="noStrike" dirty="0" smtClean="0">
                          <a:effectLst/>
                        </a:rPr>
                        <a:t>2018</a:t>
                      </a:r>
                      <a:endParaRPr lang="en-US" sz="1200" b="0" i="0" u="none" strike="noStrike" dirty="0">
                        <a:solidFill>
                          <a:srgbClr val="000000"/>
                        </a:solidFill>
                        <a:effectLst/>
                        <a:latin typeface="Times New Roman" panose="02020603050405020304" pitchFamily="18" charset="0"/>
                      </a:endParaRPr>
                    </a:p>
                  </a:txBody>
                  <a:tcPr marL="7144" marR="7144" marT="7144" marB="0" anchor="ctr">
                    <a:lnL w="12700" cap="flat" cmpd="sng" algn="ctr">
                      <a:solidFill>
                        <a:schemeClr val="bg1"/>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extLst>
                  <a:ext uri="{0D108BD9-81ED-4DB2-BD59-A6C34878D82A}">
                    <a16:rowId xmlns:a16="http://schemas.microsoft.com/office/drawing/2014/main" val="994153087"/>
                  </a:ext>
                </a:extLst>
              </a:tr>
              <a:tr h="352213">
                <a:tc>
                  <a:txBody>
                    <a:bodyPr/>
                    <a:lstStyle/>
                    <a:p>
                      <a:pPr marL="88900" indent="0" algn="l" fontAlgn="ctr"/>
                      <a:r>
                        <a:rPr lang="lv-LV" sz="1200" u="none" strike="noStrike" dirty="0" smtClean="0">
                          <a:effectLst/>
                        </a:rPr>
                        <a:t>S</a:t>
                      </a:r>
                      <a:r>
                        <a:rPr lang="en-US" sz="1200" u="none" strike="noStrike" dirty="0" err="1" smtClean="0">
                          <a:effectLst/>
                        </a:rPr>
                        <a:t>ocial</a:t>
                      </a:r>
                      <a:r>
                        <a:rPr lang="en-US" sz="1200" u="none" strike="noStrike" dirty="0" smtClean="0">
                          <a:effectLst/>
                        </a:rPr>
                        <a:t> </a:t>
                      </a:r>
                      <a:r>
                        <a:rPr lang="lv-LV" sz="1200" u="none" strike="noStrike" dirty="0" err="1" smtClean="0">
                          <a:effectLst/>
                        </a:rPr>
                        <a:t>security</a:t>
                      </a:r>
                      <a:r>
                        <a:rPr lang="en-US" sz="1200" u="none" strike="noStrike" dirty="0" smtClean="0">
                          <a:effectLst/>
                        </a:rPr>
                        <a:t> contributions</a:t>
                      </a:r>
                      <a:r>
                        <a:rPr lang="lv-LV" sz="1200" u="none" strike="noStrike" dirty="0" smtClean="0">
                          <a:effectLst/>
                        </a:rPr>
                        <a:t> (SSC)</a:t>
                      </a:r>
                      <a:endParaRPr lang="en-US" sz="1200" b="0" i="0" u="none" strike="noStrike" dirty="0">
                        <a:solidFill>
                          <a:srgbClr val="000000"/>
                        </a:solidFill>
                        <a:effectLst/>
                        <a:latin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fontAlgn="b"/>
                      <a:r>
                        <a:rPr lang="en-US" sz="1200" u="none" strike="noStrike" dirty="0" smtClean="0">
                          <a:effectLst/>
                        </a:rPr>
                        <a:t>None</a:t>
                      </a:r>
                      <a:endParaRPr lang="en-US" sz="1200" b="0" i="0" u="none" strike="noStrike" dirty="0">
                        <a:solidFill>
                          <a:srgbClr val="000000"/>
                        </a:solidFill>
                        <a:effectLst/>
                        <a:latin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fontAlgn="b"/>
                      <a:r>
                        <a:rPr lang="en-US" sz="1200" u="none" strike="noStrike" dirty="0" smtClean="0">
                          <a:effectLst/>
                        </a:rPr>
                        <a:t>None</a:t>
                      </a:r>
                      <a:endParaRPr lang="en-US" sz="1200" b="0" i="0" u="none" strike="noStrike" dirty="0">
                        <a:solidFill>
                          <a:srgbClr val="000000"/>
                        </a:solidFill>
                        <a:effectLst/>
                        <a:latin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652369442"/>
                  </a:ext>
                </a:extLst>
              </a:tr>
              <a:tr h="266030">
                <a:tc>
                  <a:txBody>
                    <a:bodyPr/>
                    <a:lstStyle/>
                    <a:p>
                      <a:pPr marL="88900" indent="0" algn="l" fontAlgn="ctr"/>
                      <a:r>
                        <a:rPr lang="en-US" sz="1200" u="none" strike="noStrike" dirty="0" smtClean="0">
                          <a:effectLst/>
                        </a:rPr>
                        <a:t>Solidarity tax</a:t>
                      </a:r>
                      <a:endParaRPr lang="en-US" sz="1200" b="0" i="0" u="none" strike="noStrike" dirty="0">
                        <a:solidFill>
                          <a:srgbClr val="000000"/>
                        </a:solidFill>
                        <a:effectLst/>
                        <a:latin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fontAlgn="b"/>
                      <a:r>
                        <a:rPr lang="en-US" sz="1200" u="none" strike="noStrike" dirty="0" smtClean="0">
                          <a:effectLst/>
                        </a:rPr>
                        <a:t>None</a:t>
                      </a:r>
                      <a:endParaRPr lang="en-US" sz="1200" b="0" i="0" u="none" strike="noStrike" dirty="0">
                        <a:solidFill>
                          <a:srgbClr val="000000"/>
                        </a:solidFill>
                        <a:effectLst/>
                        <a:latin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fontAlgn="b"/>
                      <a:r>
                        <a:rPr lang="en-US" sz="1200" u="none" strike="noStrike" dirty="0" smtClean="0">
                          <a:effectLst/>
                        </a:rPr>
                        <a:t>None</a:t>
                      </a:r>
                      <a:endParaRPr lang="en-US" sz="1200" b="0" i="0" u="none" strike="noStrike" dirty="0">
                        <a:solidFill>
                          <a:srgbClr val="000000"/>
                        </a:solidFill>
                        <a:effectLst/>
                        <a:latin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146888313"/>
                  </a:ext>
                </a:extLst>
              </a:tr>
              <a:tr h="381048">
                <a:tc>
                  <a:txBody>
                    <a:bodyPr/>
                    <a:lstStyle/>
                    <a:p>
                      <a:pPr marL="88900" indent="0" algn="l" fontAlgn="ctr"/>
                      <a:r>
                        <a:rPr lang="en-US" sz="1200" u="none" strike="noStrike" dirty="0" smtClean="0">
                          <a:effectLst/>
                        </a:rPr>
                        <a:t>Contributions to private</a:t>
                      </a:r>
                      <a:r>
                        <a:rPr lang="en-US" sz="1200" u="none" strike="noStrike" baseline="0" dirty="0" smtClean="0">
                          <a:effectLst/>
                        </a:rPr>
                        <a:t> pension funds</a:t>
                      </a:r>
                      <a:endParaRPr lang="en-US" sz="1200" b="0" i="0" u="none" strike="noStrike" dirty="0">
                        <a:solidFill>
                          <a:srgbClr val="000000"/>
                        </a:solidFill>
                        <a:effectLst/>
                        <a:latin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rowSpan="4">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sz="1200" u="none" strike="noStrike" dirty="0" smtClean="0">
                          <a:effectLst/>
                          <a:latin typeface="+mn-lt"/>
                        </a:rPr>
                        <a:t>10% from the annual</a:t>
                      </a:r>
                      <a:r>
                        <a:rPr lang="en-US" sz="1200" u="none" strike="noStrike" baseline="0" dirty="0" smtClean="0">
                          <a:effectLst/>
                          <a:latin typeface="+mn-lt"/>
                        </a:rPr>
                        <a:t> taxable income</a:t>
                      </a:r>
                    </a:p>
                    <a:p>
                      <a:pPr marL="0" marR="0" indent="0" algn="ctr" defTabSz="914400" rtl="0" eaLnBrk="1" fontAlgn="ctr" latinLnBrk="0" hangingPunct="1">
                        <a:lnSpc>
                          <a:spcPct val="100000"/>
                        </a:lnSpc>
                        <a:spcBef>
                          <a:spcPts val="0"/>
                        </a:spcBef>
                        <a:spcAft>
                          <a:spcPts val="0"/>
                        </a:spcAft>
                        <a:buClrTx/>
                        <a:buSzTx/>
                        <a:buFontTx/>
                        <a:buNone/>
                        <a:tabLst/>
                        <a:defRPr/>
                      </a:pPr>
                      <a:endParaRPr lang="en-US" sz="1200" u="none" strike="noStrike" dirty="0" smtClean="0">
                        <a:effectLst/>
                        <a:latin typeface="+mn-lt"/>
                      </a:endParaRPr>
                    </a:p>
                    <a:p>
                      <a:pPr marL="0" marR="0" indent="0" algn="ctr" defTabSz="914400" rtl="0" eaLnBrk="1" fontAlgn="ctr" latinLnBrk="0" hangingPunct="1">
                        <a:lnSpc>
                          <a:spcPct val="100000"/>
                        </a:lnSpc>
                        <a:spcBef>
                          <a:spcPts val="0"/>
                        </a:spcBef>
                        <a:spcAft>
                          <a:spcPts val="0"/>
                        </a:spcAft>
                        <a:buClrTx/>
                        <a:buSzTx/>
                        <a:buFontTx/>
                        <a:buNone/>
                        <a:tabLst/>
                        <a:defRPr/>
                      </a:pPr>
                      <a:r>
                        <a:rPr lang="en-US" sz="1200" u="none" strike="noStrike" dirty="0" smtClean="0">
                          <a:effectLst/>
                          <a:latin typeface="+mn-lt"/>
                        </a:rPr>
                        <a:t>10% from the annual</a:t>
                      </a:r>
                      <a:r>
                        <a:rPr lang="en-US" sz="1200" u="none" strike="noStrike" baseline="0" dirty="0" smtClean="0">
                          <a:effectLst/>
                          <a:latin typeface="+mn-lt"/>
                        </a:rPr>
                        <a:t> taxable income</a:t>
                      </a:r>
                    </a:p>
                    <a:p>
                      <a:pPr marL="0" marR="0" indent="0" algn="ctr" defTabSz="914400" rtl="0" eaLnBrk="1" fontAlgn="ctr" latinLnBrk="0" hangingPunct="1">
                        <a:lnSpc>
                          <a:spcPct val="100000"/>
                        </a:lnSpc>
                        <a:spcBef>
                          <a:spcPts val="0"/>
                        </a:spcBef>
                        <a:spcAft>
                          <a:spcPts val="0"/>
                        </a:spcAft>
                        <a:buClrTx/>
                        <a:buSzTx/>
                        <a:buFontTx/>
                        <a:buNone/>
                        <a:tabLst/>
                        <a:defRPr/>
                      </a:pPr>
                      <a:endParaRPr lang="en-US" sz="1200" u="none" strike="noStrike" baseline="0" dirty="0" smtClean="0">
                        <a:effectLst/>
                        <a:latin typeface="+mn-lt"/>
                      </a:endParaRPr>
                    </a:p>
                    <a:p>
                      <a:pPr marL="0" marR="0" indent="0" algn="ctr" defTabSz="914400" rtl="0" eaLnBrk="1" fontAlgn="ctr" latinLnBrk="0" hangingPunct="1">
                        <a:lnSpc>
                          <a:spcPct val="100000"/>
                        </a:lnSpc>
                        <a:spcBef>
                          <a:spcPts val="0"/>
                        </a:spcBef>
                        <a:spcAft>
                          <a:spcPts val="0"/>
                        </a:spcAft>
                        <a:buClrTx/>
                        <a:buSzTx/>
                        <a:buFontTx/>
                        <a:buNone/>
                        <a:tabLst/>
                        <a:defRPr/>
                      </a:pPr>
                      <a:r>
                        <a:rPr lang="en-US" sz="1200" u="none" strike="noStrike" dirty="0" smtClean="0">
                          <a:effectLst/>
                          <a:latin typeface="+mn-lt"/>
                        </a:rPr>
                        <a:t>Total amount of expenses shall not exceed 20% from</a:t>
                      </a:r>
                      <a:r>
                        <a:rPr lang="en-US" sz="1200" u="none" strike="noStrike" baseline="0" dirty="0" smtClean="0">
                          <a:effectLst/>
                          <a:latin typeface="+mn-lt"/>
                        </a:rPr>
                        <a:t> the annual taxable income</a:t>
                      </a:r>
                      <a:endParaRPr lang="en-US" sz="1200" u="none" strike="noStrike" dirty="0" smtClean="0">
                        <a:effectLst/>
                        <a:latin typeface="+mn-lt"/>
                      </a:endParaRPr>
                    </a:p>
                    <a:p>
                      <a:pPr algn="ctr" fontAlgn="ctr"/>
                      <a:endParaRPr lang="en-US" sz="1200" b="0" i="0" u="none" strike="noStrike" dirty="0" smtClean="0">
                        <a:solidFill>
                          <a:srgbClr val="000000"/>
                        </a:solidFill>
                        <a:effectLst/>
                        <a:latin typeface="Times New Roman" panose="02020603050405020304" pitchFamily="18" charset="0"/>
                      </a:endParaRPr>
                    </a:p>
                    <a:p>
                      <a:pPr algn="ctr" fontAlgn="ctr"/>
                      <a:r>
                        <a:rPr lang="en-US" sz="1200" u="none" strike="noStrike" dirty="0" smtClean="0">
                          <a:effectLst/>
                        </a:rPr>
                        <a:t>215 </a:t>
                      </a:r>
                      <a:r>
                        <a:rPr lang="en-US" sz="1200" dirty="0" smtClean="0"/>
                        <a:t>€</a:t>
                      </a:r>
                      <a:endParaRPr lang="en-US" sz="1200" b="0" i="0" u="none" strike="noStrike" dirty="0">
                        <a:solidFill>
                          <a:srgbClr val="000000"/>
                        </a:solidFill>
                        <a:effectLst/>
                        <a:latin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rowSpan="2">
                  <a:txBody>
                    <a:bodyPr/>
                    <a:lstStyle/>
                    <a:p>
                      <a:pPr algn="ctr" fontAlgn="b"/>
                      <a:r>
                        <a:rPr lang="en-US" sz="1200" u="none" strike="noStrike" dirty="0" smtClean="0">
                          <a:effectLst/>
                        </a:rPr>
                        <a:t>Total amount</a:t>
                      </a:r>
                      <a:r>
                        <a:rPr lang="en-US" sz="1200" u="none" strike="noStrike" baseline="0" dirty="0" smtClean="0">
                          <a:effectLst/>
                        </a:rPr>
                        <a:t> of expenses shall not exceed </a:t>
                      </a:r>
                      <a:r>
                        <a:rPr lang="en-US" sz="1200" u="none" strike="noStrike" dirty="0" smtClean="0">
                          <a:effectLst/>
                        </a:rPr>
                        <a:t>10% from the annual</a:t>
                      </a:r>
                      <a:r>
                        <a:rPr lang="en-US" sz="1200" u="none" strike="noStrike" baseline="0" dirty="0" smtClean="0">
                          <a:effectLst/>
                        </a:rPr>
                        <a:t> taxable income, but not more than </a:t>
                      </a:r>
                      <a:r>
                        <a:rPr lang="en-US" sz="1200" u="none" strike="noStrike" dirty="0" smtClean="0">
                          <a:effectLst/>
                        </a:rPr>
                        <a:t>4 000 €  for a taxation year</a:t>
                      </a:r>
                      <a:endParaRPr lang="en-US" sz="1200" b="0" i="0" u="none" strike="noStrike" dirty="0">
                        <a:solidFill>
                          <a:srgbClr val="000000"/>
                        </a:solidFill>
                        <a:effectLst/>
                        <a:latin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056397486"/>
                  </a:ext>
                </a:extLst>
              </a:tr>
              <a:tr h="521610">
                <a:tc>
                  <a:txBody>
                    <a:bodyPr/>
                    <a:lstStyle/>
                    <a:p>
                      <a:pPr marL="88900" indent="0" algn="l" fontAlgn="ctr"/>
                      <a:r>
                        <a:rPr lang="en-US" sz="1200" u="none" strike="noStrike" dirty="0" smtClean="0">
                          <a:effectLst/>
                        </a:rPr>
                        <a:t>Payments of life insurance premiums</a:t>
                      </a:r>
                      <a:endParaRPr lang="en-US" sz="1200" b="0" i="0" u="none" strike="noStrike" dirty="0">
                        <a:solidFill>
                          <a:srgbClr val="000000"/>
                        </a:solidFill>
                        <a:effectLst/>
                        <a:latin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vMerge="1">
                  <a:txBody>
                    <a:bodyPr/>
                    <a:lstStyle/>
                    <a:p>
                      <a:endParaRPr lang="lv-LV"/>
                    </a:p>
                  </a:txBody>
                  <a:tcPr/>
                </a:tc>
                <a:tc vMerge="1">
                  <a:txBody>
                    <a:bodyPr/>
                    <a:lstStyle/>
                    <a:p>
                      <a:endParaRPr lang="lv-LV"/>
                    </a:p>
                  </a:txBody>
                  <a:tcPr/>
                </a:tc>
                <a:extLst>
                  <a:ext uri="{0D108BD9-81ED-4DB2-BD59-A6C34878D82A}">
                    <a16:rowId xmlns:a16="http://schemas.microsoft.com/office/drawing/2014/main" val="1200324445"/>
                  </a:ext>
                </a:extLst>
              </a:tr>
              <a:tr h="392410">
                <a:tc>
                  <a:txBody>
                    <a:bodyPr/>
                    <a:lstStyle/>
                    <a:p>
                      <a:pPr marL="88900" indent="0" algn="l" fontAlgn="b"/>
                      <a:r>
                        <a:rPr lang="en-US" sz="1200" u="none" strike="noStrike" dirty="0" smtClean="0">
                          <a:effectLst/>
                        </a:rPr>
                        <a:t>Donations</a:t>
                      </a:r>
                      <a:r>
                        <a:rPr lang="en-US" sz="1200" u="none" strike="noStrike" baseline="0" dirty="0" smtClean="0">
                          <a:effectLst/>
                        </a:rPr>
                        <a:t> and gifts</a:t>
                      </a:r>
                      <a:endParaRPr lang="en-US" sz="1200" b="0" i="0" u="none" strike="noStrike" dirty="0">
                        <a:solidFill>
                          <a:srgbClr val="000000"/>
                        </a:solidFill>
                        <a:effectLst/>
                        <a:latin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vMerge="1">
                  <a:txBody>
                    <a:bodyPr/>
                    <a:lstStyle/>
                    <a:p>
                      <a:endParaRPr lang="lv-LV"/>
                    </a:p>
                  </a:txBody>
                  <a:tcPr/>
                </a:tc>
                <a:tc rowSpan="3">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200" u="none" strike="noStrike" dirty="0" smtClean="0">
                          <a:effectLst/>
                        </a:rPr>
                        <a:t>Total amount of expenses shall not exceed 50% from the annual taxable income,</a:t>
                      </a:r>
                      <a:r>
                        <a:rPr lang="en-US" sz="1200" u="none" strike="noStrike" baseline="0" dirty="0" smtClean="0">
                          <a:effectLst/>
                        </a:rPr>
                        <a:t> but not more than </a:t>
                      </a:r>
                      <a:r>
                        <a:rPr lang="en-US" sz="1200" u="none" strike="noStrike" dirty="0" smtClean="0">
                          <a:effectLst/>
                        </a:rPr>
                        <a:t>600 € for a taxation year, it is allowed to attribute the</a:t>
                      </a:r>
                      <a:r>
                        <a:rPr lang="en-GB" sz="1200" u="none" strike="noStrike" noProof="0" dirty="0" smtClean="0">
                          <a:effectLst/>
                        </a:rPr>
                        <a:t> </a:t>
                      </a:r>
                      <a:r>
                        <a:rPr lang="en-GB" sz="1200" u="none" strike="noStrike" noProof="0" dirty="0" err="1" smtClean="0">
                          <a:effectLst/>
                        </a:rPr>
                        <a:t>eductional</a:t>
                      </a:r>
                      <a:r>
                        <a:rPr lang="en-GB" sz="1200" u="none" strike="noStrike" noProof="0" dirty="0" smtClean="0">
                          <a:effectLst/>
                        </a:rPr>
                        <a:t> and medical treatment expenses to </a:t>
                      </a:r>
                      <a:r>
                        <a:rPr lang="en-GB" sz="1200" u="none" strike="noStrike" noProof="0" dirty="0" err="1" smtClean="0">
                          <a:effectLst/>
                        </a:rPr>
                        <a:t>th</a:t>
                      </a:r>
                      <a:r>
                        <a:rPr lang="en-US" sz="1200" u="none" strike="noStrike" dirty="0" smtClean="0">
                          <a:effectLst/>
                        </a:rPr>
                        <a:t>e income of the following 3 taxation years</a:t>
                      </a:r>
                      <a:endParaRPr lang="en-US" sz="1200" b="0" i="0" u="none" strike="noStrike" dirty="0" smtClean="0">
                        <a:solidFill>
                          <a:srgbClr val="000000"/>
                        </a:solidFill>
                        <a:effectLst/>
                        <a:latin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311052442"/>
                  </a:ext>
                </a:extLst>
              </a:tr>
              <a:tr h="487551">
                <a:tc>
                  <a:txBody>
                    <a:bodyPr/>
                    <a:lstStyle/>
                    <a:p>
                      <a:pPr marL="88900" indent="0" algn="l" fontAlgn="b"/>
                      <a:r>
                        <a:rPr lang="en-US" sz="1200" u="none" strike="noStrike" dirty="0" smtClean="0">
                          <a:effectLst/>
                        </a:rPr>
                        <a:t>Donations</a:t>
                      </a:r>
                      <a:r>
                        <a:rPr lang="en-US" sz="1200" u="none" strike="noStrike" baseline="0" dirty="0" smtClean="0">
                          <a:effectLst/>
                        </a:rPr>
                        <a:t> to political parties</a:t>
                      </a:r>
                      <a:endParaRPr lang="en-US" sz="1200" b="0" i="0" u="none" strike="noStrike" dirty="0">
                        <a:solidFill>
                          <a:srgbClr val="000000"/>
                        </a:solidFill>
                        <a:effectLst/>
                        <a:latin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vMerge="1">
                  <a:txBody>
                    <a:bodyPr/>
                    <a:lstStyle/>
                    <a:p>
                      <a:endParaRPr lang="lv-LV"/>
                    </a:p>
                  </a:txBody>
                  <a:tcPr/>
                </a:tc>
                <a:tc vMerge="1">
                  <a:txBody>
                    <a:bodyPr/>
                    <a:lstStyle/>
                    <a:p>
                      <a:endParaRPr lang="lv-LV"/>
                    </a:p>
                  </a:txBody>
                  <a:tcPr/>
                </a:tc>
                <a:extLst>
                  <a:ext uri="{0D108BD9-81ED-4DB2-BD59-A6C34878D82A}">
                    <a16:rowId xmlns:a16="http://schemas.microsoft.com/office/drawing/2014/main" val="2751358987"/>
                  </a:ext>
                </a:extLst>
              </a:tr>
              <a:tr h="492278">
                <a:tc>
                  <a:txBody>
                    <a:bodyPr/>
                    <a:lstStyle/>
                    <a:p>
                      <a:pPr marL="88900" indent="0" algn="l" fontAlgn="b"/>
                      <a:r>
                        <a:rPr lang="en-US" sz="1200" u="none" strike="noStrike" dirty="0" smtClean="0">
                          <a:effectLst/>
                        </a:rPr>
                        <a:t>Expenses for the use of educational, medical and medical treatment services by a taxpayer and its family members</a:t>
                      </a:r>
                      <a:endParaRPr lang="en-US" sz="1200" b="0" i="0" u="none" strike="noStrike" dirty="0">
                        <a:solidFill>
                          <a:srgbClr val="000000"/>
                        </a:solidFill>
                        <a:effectLst/>
                        <a:latin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200" u="none" strike="noStrike" dirty="0" smtClean="0">
                          <a:effectLst/>
                        </a:rPr>
                        <a:t>215</a:t>
                      </a:r>
                      <a:r>
                        <a:rPr lang="en-US" sz="1200" u="none" strike="noStrike" baseline="0" dirty="0" smtClean="0">
                          <a:effectLst/>
                        </a:rPr>
                        <a:t> </a:t>
                      </a:r>
                      <a:r>
                        <a:rPr lang="en-US" sz="1200" dirty="0" smtClean="0"/>
                        <a:t>€</a:t>
                      </a:r>
                      <a:r>
                        <a:rPr lang="en-US" sz="1200" u="none" strike="noStrike" dirty="0" smtClean="0">
                          <a:effectLst/>
                        </a:rPr>
                        <a:t>, it is allowed to attribute expenses to the following 5 taxation years</a:t>
                      </a:r>
                      <a:endParaRPr lang="en-US" sz="1200" b="0" i="0" u="none" strike="noStrike" dirty="0">
                        <a:solidFill>
                          <a:srgbClr val="000000"/>
                        </a:solidFill>
                        <a:effectLst/>
                        <a:latin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vMerge="1">
                  <a:txBody>
                    <a:bodyPr/>
                    <a:lstStyle/>
                    <a:p>
                      <a:endParaRPr lang="lv-LV"/>
                    </a:p>
                  </a:txBody>
                  <a:tcPr/>
                </a:tc>
                <a:extLst>
                  <a:ext uri="{0D108BD9-81ED-4DB2-BD59-A6C34878D82A}">
                    <a16:rowId xmlns:a16="http://schemas.microsoft.com/office/drawing/2014/main" val="1696839221"/>
                  </a:ext>
                </a:extLst>
              </a:tr>
              <a:tr h="352213">
                <a:tc>
                  <a:txBody>
                    <a:bodyPr/>
                    <a:lstStyle/>
                    <a:p>
                      <a:pPr marL="88900" indent="0" algn="l" fontAlgn="b">
                        <a:tabLst/>
                      </a:pPr>
                      <a:r>
                        <a:rPr lang="en-US" sz="1200" u="none" strike="noStrike" dirty="0" smtClean="0">
                          <a:effectLst/>
                        </a:rPr>
                        <a:t>Expenses of authors of works of science, literature and art, discoveries, inventions and industrial models</a:t>
                      </a:r>
                      <a:endParaRPr lang="en-US" sz="1200" b="0" i="0" u="none" strike="noStrike" dirty="0">
                        <a:solidFill>
                          <a:srgbClr val="000000"/>
                        </a:solidFill>
                        <a:effectLst/>
                        <a:latin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fontAlgn="b"/>
                      <a:r>
                        <a:rPr lang="en-US" sz="1200" u="none" strike="noStrike" dirty="0" smtClean="0">
                          <a:effectLst/>
                        </a:rPr>
                        <a:t>From 15% to 40%, depending on the type of activity</a:t>
                      </a:r>
                      <a:endParaRPr lang="en-US" sz="1200" b="0" i="0" u="none" strike="noStrike" dirty="0">
                        <a:solidFill>
                          <a:srgbClr val="000000"/>
                        </a:solidFill>
                        <a:effectLst/>
                        <a:latin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fontAlgn="b"/>
                      <a:r>
                        <a:rPr lang="en-US" sz="1200" u="none" strike="noStrike" dirty="0" smtClean="0">
                          <a:effectLst/>
                        </a:rPr>
                        <a:t>25% and 50%, depending on the type of activity</a:t>
                      </a:r>
                      <a:endParaRPr lang="en-US" sz="1200" b="0" i="0" u="none" strike="noStrike" noProof="0" dirty="0">
                        <a:solidFill>
                          <a:srgbClr val="000000"/>
                        </a:solidFill>
                        <a:effectLst/>
                        <a:latin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237472264"/>
                  </a:ext>
                </a:extLst>
              </a:tr>
            </a:tbl>
          </a:graphicData>
        </a:graphic>
      </p:graphicFrame>
      <p:sp>
        <p:nvSpPr>
          <p:cNvPr id="5" name="Title 4"/>
          <p:cNvSpPr>
            <a:spLocks noGrp="1"/>
          </p:cNvSpPr>
          <p:nvPr>
            <p:ph type="title"/>
          </p:nvPr>
        </p:nvSpPr>
        <p:spPr>
          <a:xfrm>
            <a:off x="755576" y="548680"/>
            <a:ext cx="4968552" cy="396008"/>
          </a:xfrm>
        </p:spPr>
        <p:txBody>
          <a:bodyPr>
            <a:noAutofit/>
          </a:bodyPr>
          <a:lstStyle/>
          <a:p>
            <a:r>
              <a:rPr lang="en-US" sz="2800" dirty="0" smtClean="0"/>
              <a:t>Eligible </a:t>
            </a:r>
            <a:r>
              <a:rPr lang="lv-LV" sz="2800" dirty="0" smtClean="0"/>
              <a:t>E</a:t>
            </a:r>
            <a:r>
              <a:rPr lang="en-US" sz="2800" dirty="0" err="1" smtClean="0"/>
              <a:t>xpenses</a:t>
            </a:r>
            <a:r>
              <a:rPr lang="lv-LV" sz="2800" dirty="0" smtClean="0"/>
              <a:t> </a:t>
            </a:r>
            <a:r>
              <a:rPr lang="lv-LV" sz="2800" dirty="0" err="1" smtClean="0"/>
              <a:t>for</a:t>
            </a:r>
            <a:r>
              <a:rPr lang="lv-LV" sz="2800" dirty="0" smtClean="0"/>
              <a:t> PIT</a:t>
            </a:r>
            <a:endParaRPr lang="en-US" sz="2800" dirty="0"/>
          </a:p>
        </p:txBody>
      </p:sp>
      <p:sp>
        <p:nvSpPr>
          <p:cNvPr id="4" name="Rectangle 3"/>
          <p:cNvSpPr/>
          <p:nvPr/>
        </p:nvSpPr>
        <p:spPr>
          <a:xfrm>
            <a:off x="899592" y="1285193"/>
            <a:ext cx="7056784" cy="507831"/>
          </a:xfrm>
          <a:prstGeom prst="rect">
            <a:avLst/>
          </a:prstGeom>
        </p:spPr>
        <p:txBody>
          <a:bodyPr wrap="square">
            <a:spAutoFit/>
          </a:bodyPr>
          <a:lstStyle/>
          <a:p>
            <a:pPr lvl="0" algn="just">
              <a:spcBef>
                <a:spcPct val="20000"/>
              </a:spcBef>
            </a:pPr>
            <a:r>
              <a:rPr lang="en-US" sz="1350" dirty="0" smtClean="0"/>
              <a:t>By determining the amount of eligible </a:t>
            </a:r>
            <a:r>
              <a:rPr lang="en-US" sz="1350" dirty="0" err="1" smtClean="0"/>
              <a:t>expen</a:t>
            </a:r>
            <a:r>
              <a:rPr lang="lv-LV" sz="1350" dirty="0" smtClean="0"/>
              <a:t>s</a:t>
            </a:r>
            <a:r>
              <a:rPr lang="en-US" sz="1350" dirty="0" smtClean="0"/>
              <a:t>e</a:t>
            </a:r>
            <a:r>
              <a:rPr lang="lv-LV" sz="1350" dirty="0" smtClean="0"/>
              <a:t>s</a:t>
            </a:r>
            <a:r>
              <a:rPr lang="en-US" sz="1350" dirty="0" smtClean="0"/>
              <a:t>, the percentage, as well as summary limitation of the eligible expenditure shall be applied.</a:t>
            </a:r>
            <a:endParaRPr lang="en-US" sz="1350" dirty="0"/>
          </a:p>
        </p:txBody>
      </p:sp>
    </p:spTree>
    <p:extLst>
      <p:ext uri="{BB962C8B-B14F-4D97-AF65-F5344CB8AC3E}">
        <p14:creationId xmlns:p14="http://schemas.microsoft.com/office/powerpoint/2010/main" val="137395726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619672" y="2564904"/>
            <a:ext cx="5904656" cy="936104"/>
          </a:xfrm>
        </p:spPr>
        <p:txBody>
          <a:bodyPr>
            <a:noAutofit/>
          </a:bodyPr>
          <a:lstStyle/>
          <a:p>
            <a:pPr lvl="0" algn="ctr"/>
            <a:r>
              <a:rPr lang="lv-LV" sz="3200" dirty="0" err="1" smtClean="0"/>
              <a:t>Decreasing</a:t>
            </a:r>
            <a:r>
              <a:rPr lang="lv-LV" sz="3200" dirty="0" smtClean="0"/>
              <a:t> </a:t>
            </a:r>
            <a:r>
              <a:rPr lang="lv-LV" sz="3200" dirty="0" err="1" smtClean="0"/>
              <a:t>of</a:t>
            </a:r>
            <a:r>
              <a:rPr lang="lv-LV" sz="3200" dirty="0" smtClean="0"/>
              <a:t> </a:t>
            </a:r>
            <a:r>
              <a:rPr lang="lv-LV" sz="3200" dirty="0" err="1" smtClean="0"/>
              <a:t>Shadow</a:t>
            </a:r>
            <a:r>
              <a:rPr lang="lv-LV" sz="3200" dirty="0" smtClean="0"/>
              <a:t> </a:t>
            </a:r>
            <a:r>
              <a:rPr lang="lv-LV" sz="3200" dirty="0" err="1" smtClean="0"/>
              <a:t>Economy</a:t>
            </a:r>
            <a:endParaRPr lang="lv-LV" sz="3200" dirty="0"/>
          </a:p>
        </p:txBody>
      </p:sp>
      <p:sp>
        <p:nvSpPr>
          <p:cNvPr id="5" name="Date Placeholder 4"/>
          <p:cNvSpPr>
            <a:spLocks noGrp="1"/>
          </p:cNvSpPr>
          <p:nvPr>
            <p:ph type="dt" sz="half" idx="10"/>
          </p:nvPr>
        </p:nvSpPr>
        <p:spPr/>
        <p:txBody>
          <a:bodyPr/>
          <a:lstStyle/>
          <a:p>
            <a:fld id="{8F897BF5-0FC0-4B02-95A7-A92FFE7095A4}" type="datetime1">
              <a:rPr lang="lv-LV" smtClean="0"/>
              <a:t>13.02.2018</a:t>
            </a:fld>
            <a:endParaRPr lang="lv-LV"/>
          </a:p>
        </p:txBody>
      </p:sp>
      <p:sp>
        <p:nvSpPr>
          <p:cNvPr id="6" name="Slide Number Placeholder 5"/>
          <p:cNvSpPr>
            <a:spLocks noGrp="1"/>
          </p:cNvSpPr>
          <p:nvPr>
            <p:ph type="sldNum" sz="quarter" idx="12"/>
          </p:nvPr>
        </p:nvSpPr>
        <p:spPr/>
        <p:txBody>
          <a:bodyPr/>
          <a:lstStyle/>
          <a:p>
            <a:fld id="{952464FB-6FA6-4E80-ACB1-F4B9846AA373}" type="slidenum">
              <a:rPr lang="lv-LV" smtClean="0"/>
              <a:t>29</a:t>
            </a:fld>
            <a:endParaRPr lang="lv-LV"/>
          </a:p>
        </p:txBody>
      </p:sp>
      <p:graphicFrame>
        <p:nvGraphicFramePr>
          <p:cNvPr id="8" name="Content Placeholder 3"/>
          <p:cNvGraphicFramePr>
            <a:graphicFrameLocks/>
          </p:cNvGraphicFramePr>
          <p:nvPr>
            <p:extLst>
              <p:ext uri="{D42A27DB-BD31-4B8C-83A1-F6EECF244321}">
                <p14:modId xmlns:p14="http://schemas.microsoft.com/office/powerpoint/2010/main" val="1075275398"/>
              </p:ext>
            </p:extLst>
          </p:nvPr>
        </p:nvGraphicFramePr>
        <p:xfrm>
          <a:off x="5309973" y="3637919"/>
          <a:ext cx="3384376" cy="27113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itle 2"/>
          <p:cNvSpPr txBox="1">
            <a:spLocks/>
          </p:cNvSpPr>
          <p:nvPr/>
        </p:nvSpPr>
        <p:spPr>
          <a:xfrm>
            <a:off x="0" y="0"/>
            <a:ext cx="6156176" cy="1408969"/>
          </a:xfrm>
          <a:prstGeom prst="rect">
            <a:avLst/>
          </a:prstGeom>
          <a:solidFill>
            <a:schemeClr val="bg1"/>
          </a:solidFill>
        </p:spPr>
        <p:txBody>
          <a:bodyPr vert="horz" lIns="91440" tIns="45720" rIns="91440" bIns="45720" rtlCol="0" anchor="ctr">
            <a:noAutofit/>
          </a:bodyPr>
          <a:lstStyle>
            <a:lvl1pPr algn="l" defTabSz="914400" rtl="0" eaLnBrk="1" latinLnBrk="0" hangingPunct="1">
              <a:spcBef>
                <a:spcPct val="0"/>
              </a:spcBef>
              <a:buNone/>
              <a:defRPr sz="2200" b="1" kern="1200">
                <a:solidFill>
                  <a:srgbClr val="D39001"/>
                </a:solidFill>
                <a:effectLst>
                  <a:innerShdw blurRad="63500" dist="50800" dir="13500000">
                    <a:prstClr val="black">
                      <a:alpha val="50000"/>
                    </a:prstClr>
                  </a:innerShdw>
                </a:effectLst>
                <a:latin typeface="+mn-lt"/>
                <a:ea typeface="+mj-ea"/>
                <a:cs typeface="+mj-cs"/>
              </a:defRPr>
            </a:lvl1pPr>
          </a:lstStyle>
          <a:p>
            <a:pPr algn="ctr"/>
            <a:endParaRPr lang="lv-LV" sz="3200" dirty="0"/>
          </a:p>
        </p:txBody>
      </p:sp>
    </p:spTree>
    <p:extLst>
      <p:ext uri="{BB962C8B-B14F-4D97-AF65-F5344CB8AC3E}">
        <p14:creationId xmlns:p14="http://schemas.microsoft.com/office/powerpoint/2010/main" val="36330570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9E6C9C6C-1BA7-48A7-9399-B8BFFF6F031D}" type="slidenum">
              <a:rPr lang="en-US" altLang="lv-LV" smtClean="0"/>
              <a:pPr/>
              <a:t>3</a:t>
            </a:fld>
            <a:endParaRPr lang="en-US" altLang="lv-LV"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24535855"/>
              </p:ext>
            </p:extLst>
          </p:nvPr>
        </p:nvGraphicFramePr>
        <p:xfrm>
          <a:off x="971600" y="1340768"/>
          <a:ext cx="6558571" cy="51317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p:cNvSpPr>
            <a:spLocks noGrp="1"/>
          </p:cNvSpPr>
          <p:nvPr>
            <p:ph type="title"/>
          </p:nvPr>
        </p:nvSpPr>
        <p:spPr>
          <a:xfrm>
            <a:off x="467544" y="404664"/>
            <a:ext cx="5688632" cy="648072"/>
          </a:xfrm>
          <a:solidFill>
            <a:schemeClr val="bg1"/>
          </a:solidFill>
        </p:spPr>
        <p:txBody>
          <a:bodyPr>
            <a:noAutofit/>
          </a:bodyPr>
          <a:lstStyle/>
          <a:p>
            <a:r>
              <a:rPr lang="en-US" sz="2400" dirty="0"/>
              <a:t>Tax Policy </a:t>
            </a:r>
            <a:r>
              <a:rPr lang="lv-LV" sz="2400" dirty="0" smtClean="0"/>
              <a:t>C</a:t>
            </a:r>
            <a:r>
              <a:rPr lang="en-US" sz="2400" dirty="0" err="1" smtClean="0"/>
              <a:t>hanges</a:t>
            </a:r>
            <a:r>
              <a:rPr lang="en-US" sz="2400" dirty="0" smtClean="0"/>
              <a:t> </a:t>
            </a:r>
            <a:r>
              <a:rPr lang="lv-LV" sz="2400" dirty="0" smtClean="0"/>
              <a:t>a</a:t>
            </a:r>
            <a:r>
              <a:rPr lang="en-US" sz="2400" dirty="0" smtClean="0"/>
              <a:t>s </a:t>
            </a:r>
            <a:r>
              <a:rPr lang="lv-LV" sz="2400" dirty="0" smtClean="0"/>
              <a:t>a</a:t>
            </a:r>
            <a:r>
              <a:rPr lang="en-US" sz="2400" dirty="0" smtClean="0"/>
              <a:t> </a:t>
            </a:r>
            <a:r>
              <a:rPr lang="lv-LV" sz="2400" dirty="0" smtClean="0"/>
              <a:t>C</a:t>
            </a:r>
            <a:r>
              <a:rPr lang="en-US" sz="2400" dirty="0" err="1" smtClean="0"/>
              <a:t>omplex</a:t>
            </a:r>
            <a:r>
              <a:rPr lang="en-US" sz="2400" dirty="0" smtClean="0"/>
              <a:t> </a:t>
            </a:r>
            <a:r>
              <a:rPr lang="lv-LV" sz="2400" dirty="0" smtClean="0"/>
              <a:t>S</a:t>
            </a:r>
            <a:r>
              <a:rPr lang="en-US" sz="2400" dirty="0" err="1" smtClean="0"/>
              <a:t>olution</a:t>
            </a:r>
            <a:endParaRPr lang="lv-LV" sz="2400" dirty="0"/>
          </a:p>
        </p:txBody>
      </p:sp>
      <p:sp>
        <p:nvSpPr>
          <p:cNvPr id="5" name="Date Placeholder 4"/>
          <p:cNvSpPr>
            <a:spLocks noGrp="1"/>
          </p:cNvSpPr>
          <p:nvPr>
            <p:ph type="dt" sz="half" idx="10"/>
          </p:nvPr>
        </p:nvSpPr>
        <p:spPr/>
        <p:txBody>
          <a:bodyPr/>
          <a:lstStyle/>
          <a:p>
            <a:fld id="{D376DD92-2EB1-43B1-9C63-D1620498C84F}" type="datetime1">
              <a:rPr lang="lv-LV" smtClean="0"/>
              <a:t>13.02.2018</a:t>
            </a:fld>
            <a:endParaRPr lang="lv-LV" dirty="0"/>
          </a:p>
        </p:txBody>
      </p:sp>
    </p:spTree>
    <p:extLst>
      <p:ext uri="{BB962C8B-B14F-4D97-AF65-F5344CB8AC3E}">
        <p14:creationId xmlns:p14="http://schemas.microsoft.com/office/powerpoint/2010/main" val="42962096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2464FB-6FA6-4E80-ACB1-F4B9846AA373}" type="slidenum">
              <a:rPr kumimoji="0" lang="lv-LV" sz="1200" b="0" i="0" u="none" strike="noStrike" kern="1200" cap="none" spc="0" normalizeH="0" baseline="0" noProof="0" smtClean="0">
                <a:ln>
                  <a:noFill/>
                </a:ln>
                <a:solidFill>
                  <a:prstClr val="black">
                    <a:tint val="75000"/>
                  </a:prstClr>
                </a:solidFill>
                <a:effectLst/>
                <a:uLnTx/>
                <a:uFillTx/>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lv-LV" sz="1200" b="0" i="0" u="none" strike="noStrike" kern="1200" cap="none" spc="0" normalizeH="0" baseline="0" noProof="0">
              <a:ln>
                <a:noFill/>
              </a:ln>
              <a:solidFill>
                <a:prstClr val="black">
                  <a:tint val="75000"/>
                </a:prstClr>
              </a:solidFill>
              <a:effectLst/>
              <a:uLnTx/>
              <a:uFillTx/>
              <a:ea typeface="+mn-ea"/>
              <a:cs typeface="+mn-cs"/>
            </a:endParaRPr>
          </a:p>
        </p:txBody>
      </p:sp>
      <p:sp>
        <p:nvSpPr>
          <p:cNvPr id="4" name="Title 3"/>
          <p:cNvSpPr>
            <a:spLocks noGrp="1"/>
          </p:cNvSpPr>
          <p:nvPr>
            <p:ph type="title"/>
          </p:nvPr>
        </p:nvSpPr>
        <p:spPr>
          <a:xfrm>
            <a:off x="467544" y="476672"/>
            <a:ext cx="6696744" cy="630876"/>
          </a:xfrm>
        </p:spPr>
        <p:txBody>
          <a:bodyPr>
            <a:noAutofit/>
          </a:bodyPr>
          <a:lstStyle/>
          <a:p>
            <a:r>
              <a:rPr lang="en-US" sz="2800" dirty="0" smtClean="0"/>
              <a:t>Combating of the shadow economy</a:t>
            </a:r>
            <a:endParaRPr lang="en-US" sz="28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478470962"/>
              </p:ext>
            </p:extLst>
          </p:nvPr>
        </p:nvGraphicFramePr>
        <p:xfrm>
          <a:off x="713276" y="1412776"/>
          <a:ext cx="7717448" cy="49435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xtBox 6"/>
          <p:cNvSpPr txBox="1"/>
          <p:nvPr/>
        </p:nvSpPr>
        <p:spPr>
          <a:xfrm>
            <a:off x="3635896" y="1071689"/>
            <a:ext cx="1620180" cy="300082"/>
          </a:xfrm>
          <a:prstGeom prst="rect">
            <a:avLst/>
          </a:prstGeom>
          <a:solidFill>
            <a:srgbClr val="88C858"/>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lv-LV" sz="1350" b="0" i="0" u="none" strike="noStrike" kern="1200" cap="none" spc="0" normalizeH="0" baseline="0" noProof="0" dirty="0">
                <a:ln>
                  <a:noFill/>
                </a:ln>
                <a:solidFill>
                  <a:prstClr val="black"/>
                </a:solidFill>
                <a:effectLst/>
                <a:uLnTx/>
                <a:uFillTx/>
                <a:ea typeface="+mn-ea"/>
                <a:cs typeface="+mn-cs"/>
              </a:rPr>
              <a:t>2018</a:t>
            </a:r>
          </a:p>
        </p:txBody>
      </p:sp>
      <p:grpSp>
        <p:nvGrpSpPr>
          <p:cNvPr id="8" name="Group 7"/>
          <p:cNvGrpSpPr/>
          <p:nvPr/>
        </p:nvGrpSpPr>
        <p:grpSpPr>
          <a:xfrm>
            <a:off x="3275856" y="5733256"/>
            <a:ext cx="2520280" cy="792088"/>
            <a:chOff x="3240362" y="3384377"/>
            <a:chExt cx="2446734" cy="1468040"/>
          </a:xfrm>
          <a:scene3d>
            <a:camera prst="orthographicFront"/>
            <a:lightRig rig="threePt" dir="t"/>
          </a:scene3d>
        </p:grpSpPr>
        <p:sp>
          <p:nvSpPr>
            <p:cNvPr id="9" name="Rectangle 8"/>
            <p:cNvSpPr/>
            <p:nvPr/>
          </p:nvSpPr>
          <p:spPr>
            <a:xfrm>
              <a:off x="3240362" y="3384377"/>
              <a:ext cx="2446734" cy="1468040"/>
            </a:xfrm>
            <a:prstGeom prst="rect">
              <a:avLst/>
            </a:prstGeom>
            <a:solidFill>
              <a:srgbClr val="0070C0"/>
            </a:solidFill>
            <a:sp3d>
              <a:bevelT w="114300" prst="artDeco"/>
              <a:bevelB w="114300" prst="artDeco"/>
            </a:sp3d>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0" name="TextBox 9"/>
            <p:cNvSpPr txBox="1"/>
            <p:nvPr/>
          </p:nvSpPr>
          <p:spPr>
            <a:xfrm>
              <a:off x="3240362" y="3384377"/>
              <a:ext cx="2446734" cy="1468040"/>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lv-LV" sz="1200" b="1" kern="1200" dirty="0" smtClean="0"/>
                <a:t>R</a:t>
              </a:r>
              <a:r>
                <a:rPr lang="en-US" sz="1200" b="1" kern="1200" dirty="0" err="1" smtClean="0"/>
                <a:t>eduction</a:t>
              </a:r>
              <a:r>
                <a:rPr lang="en-US" sz="1200" b="1" kern="1200" dirty="0" smtClean="0"/>
                <a:t> of the </a:t>
              </a:r>
              <a:r>
                <a:rPr lang="lv-LV" sz="1200" b="1" kern="1200" dirty="0" smtClean="0"/>
                <a:t>VAT </a:t>
              </a:r>
              <a:r>
                <a:rPr lang="en-US" sz="1200" b="1" kern="1200" dirty="0" smtClean="0"/>
                <a:t>registration threshold from EUR 50</a:t>
              </a:r>
              <a:r>
                <a:rPr lang="lv-LV" sz="1200" b="1" kern="1200" dirty="0" smtClean="0"/>
                <a:t>,</a:t>
              </a:r>
              <a:r>
                <a:rPr lang="en-US" sz="1200" b="1" kern="1200" dirty="0" smtClean="0"/>
                <a:t>000 to EUR 40</a:t>
              </a:r>
              <a:r>
                <a:rPr lang="lv-LV" sz="1200" b="1" kern="1200" dirty="0" smtClean="0"/>
                <a:t>,</a:t>
              </a:r>
              <a:r>
                <a:rPr lang="en-US" sz="1200" b="1" kern="1200" dirty="0" smtClean="0"/>
                <a:t>000 </a:t>
              </a:r>
              <a:endParaRPr lang="en-US" sz="1200" b="1" kern="1200" noProof="0" dirty="0"/>
            </a:p>
          </p:txBody>
        </p:sp>
      </p:grpSp>
      <p:sp>
        <p:nvSpPr>
          <p:cNvPr id="3" name="Date Placeholder 2"/>
          <p:cNvSpPr>
            <a:spLocks noGrp="1"/>
          </p:cNvSpPr>
          <p:nvPr>
            <p:ph type="dt" sz="half" idx="10"/>
          </p:nvPr>
        </p:nvSpPr>
        <p:spPr/>
        <p:txBody>
          <a:bodyPr/>
          <a:lstStyle/>
          <a:p>
            <a:fld id="{2D4CEDC2-B04A-448D-A7AB-635234C5FB4C}" type="datetime1">
              <a:rPr lang="lv-LV" smtClean="0"/>
              <a:t>13.02.2018</a:t>
            </a:fld>
            <a:endParaRPr lang="lv-LV" dirty="0"/>
          </a:p>
        </p:txBody>
      </p:sp>
    </p:spTree>
    <p:extLst>
      <p:ext uri="{BB962C8B-B14F-4D97-AF65-F5344CB8AC3E}">
        <p14:creationId xmlns:p14="http://schemas.microsoft.com/office/powerpoint/2010/main" val="40366652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4294967295"/>
          </p:nvPr>
        </p:nvSpPr>
        <p:spPr/>
        <p:txBody>
          <a:bodyPr/>
          <a:lstStyle/>
          <a:p>
            <a:fld id="{86CB4B4D-7CA3-9044-876B-883B54F8677D}" type="slidenum">
              <a:rPr lang="lv-LV" smtClean="0"/>
              <a:pPr/>
              <a:t>31</a:t>
            </a:fld>
            <a:endParaRPr lang="lv-LV"/>
          </a:p>
        </p:txBody>
      </p:sp>
      <p:sp>
        <p:nvSpPr>
          <p:cNvPr id="3" name="Text Placeholder 2"/>
          <p:cNvSpPr>
            <a:spLocks noGrp="1"/>
          </p:cNvSpPr>
          <p:nvPr>
            <p:ph type="body" idx="1"/>
          </p:nvPr>
        </p:nvSpPr>
        <p:spPr>
          <a:xfrm>
            <a:off x="827584" y="1340768"/>
            <a:ext cx="7848872" cy="4896543"/>
          </a:xfrm>
        </p:spPr>
        <p:txBody>
          <a:bodyPr>
            <a:normAutofit fontScale="92500" lnSpcReduction="20000"/>
          </a:bodyPr>
          <a:lstStyle/>
          <a:p>
            <a:endParaRPr lang="lv-LV" dirty="0" smtClean="0"/>
          </a:p>
          <a:p>
            <a:endParaRPr lang="lv-LV" dirty="0"/>
          </a:p>
          <a:p>
            <a:endParaRPr lang="lv-LV" dirty="0" smtClean="0"/>
          </a:p>
          <a:p>
            <a:endParaRPr lang="lv-LV" dirty="0"/>
          </a:p>
          <a:p>
            <a:endParaRPr lang="lv-LV" dirty="0" smtClean="0"/>
          </a:p>
          <a:p>
            <a:endParaRPr lang="lv-LV" dirty="0"/>
          </a:p>
          <a:p>
            <a:endParaRPr lang="lv-LV" dirty="0" smtClean="0"/>
          </a:p>
          <a:p>
            <a:endParaRPr lang="lv-LV" dirty="0"/>
          </a:p>
          <a:p>
            <a:pPr marL="0" indent="0" algn="just">
              <a:buNone/>
            </a:pPr>
            <a:r>
              <a:rPr lang="en-GB" b="1" dirty="0" smtClean="0">
                <a:solidFill>
                  <a:schemeClr val="accent1">
                    <a:lumMod val="50000"/>
                  </a:schemeClr>
                </a:solidFill>
              </a:rPr>
              <a:t>Electronic working hours have to be registered</a:t>
            </a:r>
            <a:r>
              <a:rPr lang="lv-LV" b="1" dirty="0" smtClean="0">
                <a:solidFill>
                  <a:schemeClr val="accent1">
                    <a:lumMod val="50000"/>
                  </a:schemeClr>
                </a:solidFill>
              </a:rPr>
              <a:t>:</a:t>
            </a:r>
            <a:endParaRPr lang="lv-LV" dirty="0" smtClean="0">
              <a:solidFill>
                <a:schemeClr val="accent1">
                  <a:lumMod val="50000"/>
                </a:schemeClr>
              </a:solidFill>
            </a:endParaRPr>
          </a:p>
          <a:p>
            <a:pPr algn="just">
              <a:buFontTx/>
              <a:buChar char="-"/>
            </a:pPr>
            <a:r>
              <a:rPr lang="en-GB" dirty="0" smtClean="0">
                <a:solidFill>
                  <a:schemeClr val="accent1">
                    <a:lumMod val="50000"/>
                  </a:schemeClr>
                </a:solidFill>
              </a:rPr>
              <a:t>On the new building sites of third category</a:t>
            </a:r>
          </a:p>
          <a:p>
            <a:pPr algn="just">
              <a:buFontTx/>
              <a:buChar char="-"/>
            </a:pPr>
            <a:r>
              <a:rPr lang="en-GB" dirty="0" smtClean="0">
                <a:solidFill>
                  <a:schemeClr val="accent1">
                    <a:lumMod val="50000"/>
                  </a:schemeClr>
                </a:solidFill>
              </a:rPr>
              <a:t>On the building sites if the costs of constructions exceeds 1 million euro</a:t>
            </a:r>
          </a:p>
          <a:p>
            <a:pPr marL="0" indent="0" algn="just">
              <a:buNone/>
            </a:pPr>
            <a:endParaRPr lang="lv-LV" dirty="0">
              <a:solidFill>
                <a:schemeClr val="accent1">
                  <a:lumMod val="50000"/>
                </a:schemeClr>
              </a:solidFill>
            </a:endParaRPr>
          </a:p>
          <a:p>
            <a:pPr marL="0" lvl="2" indent="0">
              <a:buNone/>
            </a:pPr>
            <a:r>
              <a:rPr lang="en-GB" b="1" dirty="0" smtClean="0">
                <a:solidFill>
                  <a:schemeClr val="accent1">
                    <a:lumMod val="50000"/>
                  </a:schemeClr>
                </a:solidFill>
              </a:rPr>
              <a:t>The following data to be registered in the electronic system:</a:t>
            </a:r>
          </a:p>
          <a:p>
            <a:pPr marL="0" indent="0">
              <a:buNone/>
            </a:pPr>
            <a:r>
              <a:rPr lang="lv-LV" b="1" dirty="0">
                <a:solidFill>
                  <a:schemeClr val="accent1">
                    <a:lumMod val="50000"/>
                  </a:schemeClr>
                </a:solidFill>
              </a:rPr>
              <a:t>	</a:t>
            </a:r>
          </a:p>
          <a:p>
            <a:pPr>
              <a:buFontTx/>
              <a:buChar char="-"/>
            </a:pPr>
            <a:r>
              <a:rPr lang="en-GB" dirty="0" smtClean="0">
                <a:solidFill>
                  <a:schemeClr val="accent1">
                    <a:lumMod val="50000"/>
                  </a:schemeClr>
                </a:solidFill>
              </a:rPr>
              <a:t>Natural persons, working (on the basic of an employment contract) on the building site</a:t>
            </a:r>
            <a:endParaRPr lang="lv-LV" dirty="0" smtClean="0">
              <a:solidFill>
                <a:schemeClr val="accent1">
                  <a:lumMod val="50000"/>
                </a:schemeClr>
              </a:solidFill>
            </a:endParaRPr>
          </a:p>
          <a:p>
            <a:pPr algn="just">
              <a:buFontTx/>
              <a:buChar char="-"/>
            </a:pPr>
            <a:r>
              <a:rPr lang="en-GB" dirty="0" smtClean="0">
                <a:solidFill>
                  <a:schemeClr val="accent1">
                    <a:lumMod val="50000"/>
                  </a:schemeClr>
                </a:solidFill>
              </a:rPr>
              <a:t>On the persons</a:t>
            </a:r>
            <a:r>
              <a:rPr lang="lv-LV" dirty="0" smtClean="0">
                <a:solidFill>
                  <a:schemeClr val="accent1">
                    <a:lumMod val="50000"/>
                  </a:schemeClr>
                </a:solidFill>
              </a:rPr>
              <a:t> </a:t>
            </a:r>
            <a:r>
              <a:rPr lang="en-GB" dirty="0" smtClean="0">
                <a:solidFill>
                  <a:schemeClr val="accent1">
                    <a:lumMod val="50000"/>
                  </a:schemeClr>
                </a:solidFill>
              </a:rPr>
              <a:t>staying on the construction site, if they do not have an employment contract)</a:t>
            </a:r>
          </a:p>
          <a:p>
            <a:pPr algn="just">
              <a:buFontTx/>
              <a:buChar char="-"/>
            </a:pPr>
            <a:r>
              <a:rPr lang="en-GB" dirty="0" smtClean="0">
                <a:solidFill>
                  <a:schemeClr val="accent1">
                    <a:lumMod val="50000"/>
                  </a:schemeClr>
                </a:solidFill>
              </a:rPr>
              <a:t>on the contract between the main building contractor and the customer</a:t>
            </a:r>
          </a:p>
        </p:txBody>
      </p:sp>
      <p:sp>
        <p:nvSpPr>
          <p:cNvPr id="4" name="Title 3"/>
          <p:cNvSpPr>
            <a:spLocks noGrp="1"/>
          </p:cNvSpPr>
          <p:nvPr>
            <p:ph type="title"/>
          </p:nvPr>
        </p:nvSpPr>
        <p:spPr>
          <a:xfrm>
            <a:off x="467544" y="576080"/>
            <a:ext cx="6624736" cy="404228"/>
          </a:xfrm>
          <a:solidFill>
            <a:schemeClr val="bg1"/>
          </a:solidFill>
        </p:spPr>
        <p:txBody>
          <a:bodyPr>
            <a:noAutofit/>
          </a:bodyPr>
          <a:lstStyle/>
          <a:p>
            <a:pPr>
              <a:spcAft>
                <a:spcPts val="450"/>
              </a:spcAft>
              <a:defRPr/>
            </a:pPr>
            <a:r>
              <a:rPr lang="lv-LV" sz="2800" dirty="0" err="1" smtClean="0"/>
              <a:t>Detailed</a:t>
            </a:r>
            <a:r>
              <a:rPr lang="lv-LV" sz="2800" dirty="0" smtClean="0"/>
              <a:t> </a:t>
            </a:r>
            <a:r>
              <a:rPr lang="lv-LV" sz="2800" dirty="0" err="1" smtClean="0"/>
              <a:t>information</a:t>
            </a:r>
            <a:r>
              <a:rPr lang="lv-LV" sz="2800" dirty="0" smtClean="0"/>
              <a:t> </a:t>
            </a:r>
            <a:r>
              <a:rPr lang="lv-LV" sz="2800" dirty="0" err="1" smtClean="0"/>
              <a:t>in</a:t>
            </a:r>
            <a:r>
              <a:rPr lang="lv-LV" sz="2800" dirty="0" smtClean="0"/>
              <a:t> </a:t>
            </a:r>
            <a:r>
              <a:rPr lang="lv-LV" sz="2800" dirty="0" err="1" smtClean="0"/>
              <a:t>the</a:t>
            </a:r>
            <a:r>
              <a:rPr lang="en-GB" sz="2800" dirty="0" smtClean="0"/>
              <a:t> </a:t>
            </a:r>
            <a:r>
              <a:rPr lang="en-GB" sz="2800" dirty="0"/>
              <a:t>construction </a:t>
            </a:r>
            <a:r>
              <a:rPr lang="en-GB" sz="2800" dirty="0" smtClean="0"/>
              <a:t>industry</a:t>
            </a:r>
            <a:endParaRPr lang="lv-LV" sz="2800" dirty="0"/>
          </a:p>
        </p:txBody>
      </p:sp>
      <p:sp>
        <p:nvSpPr>
          <p:cNvPr id="5" name="Curved Down Arrow 4"/>
          <p:cNvSpPr/>
          <p:nvPr/>
        </p:nvSpPr>
        <p:spPr>
          <a:xfrm>
            <a:off x="3934229" y="1669094"/>
            <a:ext cx="1542584" cy="485286"/>
          </a:xfrm>
          <a:prstGeom prst="curvedDownArrow">
            <a:avLst>
              <a:gd name="adj1" fmla="val 25000"/>
              <a:gd name="adj2" fmla="val 42772"/>
              <a:gd name="adj3" fmla="val 2500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sz="1350" kern="0">
              <a:solidFill>
                <a:srgbClr val="000000"/>
              </a:solidFill>
              <a:sym typeface="Franklin Gothic Book"/>
            </a:endParaRPr>
          </a:p>
        </p:txBody>
      </p:sp>
      <p:sp>
        <p:nvSpPr>
          <p:cNvPr id="7" name="Slide Number Placeholder 2"/>
          <p:cNvSpPr txBox="1">
            <a:spLocks/>
          </p:cNvSpPr>
          <p:nvPr/>
        </p:nvSpPr>
        <p:spPr>
          <a:xfrm>
            <a:off x="6057900" y="5646019"/>
            <a:ext cx="1600200" cy="230832"/>
          </a:xfrm>
          <a:prstGeom prst="rect">
            <a:avLst/>
          </a:prstGeom>
          <a:ln w="12700">
            <a:miter lim="400000"/>
          </a:ln>
        </p:spPr>
        <p:txBody>
          <a:bodyPr lIns="34289" rIns="34289" anchor="ctr">
            <a:spAutoFit/>
          </a:bodyPr>
          <a:lstStyle>
            <a:lvl1pPr algn="r">
              <a:defRPr sz="1200">
                <a:solidFill>
                  <a:srgbClr val="888888"/>
                </a:solidFill>
                <a:latin typeface="Franklin Gothic Book"/>
                <a:ea typeface="Franklin Gothic Book"/>
                <a:cs typeface="Franklin Gothic Book"/>
                <a:sym typeface="Franklin Gothic Book"/>
              </a:defRPr>
            </a:lvl1pPr>
            <a:lvl2pPr indent="457200">
              <a:defRPr>
                <a:latin typeface="Franklin Gothic Book"/>
                <a:ea typeface="Franklin Gothic Book"/>
                <a:cs typeface="Franklin Gothic Book"/>
                <a:sym typeface="Franklin Gothic Book"/>
              </a:defRPr>
            </a:lvl2pPr>
            <a:lvl3pPr indent="914400">
              <a:defRPr>
                <a:latin typeface="Franklin Gothic Book"/>
                <a:ea typeface="Franklin Gothic Book"/>
                <a:cs typeface="Franklin Gothic Book"/>
                <a:sym typeface="Franklin Gothic Book"/>
              </a:defRPr>
            </a:lvl3pPr>
            <a:lvl4pPr indent="1371600">
              <a:defRPr>
                <a:latin typeface="Franklin Gothic Book"/>
                <a:ea typeface="Franklin Gothic Book"/>
                <a:cs typeface="Franklin Gothic Book"/>
                <a:sym typeface="Franklin Gothic Book"/>
              </a:defRPr>
            </a:lvl4pPr>
            <a:lvl5pPr indent="1828800">
              <a:defRPr>
                <a:latin typeface="Franklin Gothic Book"/>
                <a:ea typeface="Franklin Gothic Book"/>
                <a:cs typeface="Franklin Gothic Book"/>
                <a:sym typeface="Franklin Gothic Book"/>
              </a:defRPr>
            </a:lvl5pPr>
            <a:lvl6pPr indent="2286000">
              <a:defRPr>
                <a:latin typeface="Franklin Gothic Book"/>
                <a:ea typeface="Franklin Gothic Book"/>
                <a:cs typeface="Franklin Gothic Book"/>
                <a:sym typeface="Franklin Gothic Book"/>
              </a:defRPr>
            </a:lvl6pPr>
            <a:lvl7pPr indent="2743200">
              <a:defRPr>
                <a:latin typeface="Franklin Gothic Book"/>
                <a:ea typeface="Franklin Gothic Book"/>
                <a:cs typeface="Franklin Gothic Book"/>
                <a:sym typeface="Franklin Gothic Book"/>
              </a:defRPr>
            </a:lvl7pPr>
            <a:lvl8pPr indent="3200400">
              <a:defRPr>
                <a:latin typeface="Franklin Gothic Book"/>
                <a:ea typeface="Franklin Gothic Book"/>
                <a:cs typeface="Franklin Gothic Book"/>
                <a:sym typeface="Franklin Gothic Book"/>
              </a:defRPr>
            </a:lvl8pPr>
            <a:lvl9pPr indent="3657600">
              <a:defRPr>
                <a:latin typeface="Franklin Gothic Book"/>
                <a:ea typeface="Franklin Gothic Book"/>
                <a:cs typeface="Franklin Gothic Book"/>
                <a:sym typeface="Franklin Gothic Book"/>
              </a:defRPr>
            </a:lvl9pPr>
          </a:lstStyle>
          <a:p>
            <a:fld id="{952464FB-6FA6-4E80-ACB1-F4B9846AA373}" type="slidenum">
              <a:rPr lang="lv-LV" sz="900" kern="0">
                <a:solidFill>
                  <a:srgbClr val="000000"/>
                </a:solidFill>
                <a:latin typeface="Times New Roman" panose="02020603050405020304" pitchFamily="18" charset="0"/>
                <a:cs typeface="Times New Roman" panose="02020603050405020304" pitchFamily="18" charset="0"/>
              </a:rPr>
              <a:pPr/>
              <a:t>31</a:t>
            </a:fld>
            <a:endParaRPr lang="lv-LV" sz="900" kern="0" dirty="0">
              <a:solidFill>
                <a:srgbClr val="000000"/>
              </a:solidFill>
              <a:latin typeface="Times New Roman" panose="02020603050405020304" pitchFamily="18" charset="0"/>
              <a:cs typeface="Times New Roman" panose="02020603050405020304" pitchFamily="18" charset="0"/>
            </a:endParaRPr>
          </a:p>
        </p:txBody>
      </p:sp>
      <p:sp>
        <p:nvSpPr>
          <p:cNvPr id="11" name="Rectangle 10"/>
          <p:cNvSpPr/>
          <p:nvPr/>
        </p:nvSpPr>
        <p:spPr>
          <a:xfrm>
            <a:off x="1627849" y="2249935"/>
            <a:ext cx="2278775" cy="784830"/>
          </a:xfrm>
          <a:prstGeom prst="rect">
            <a:avLst/>
          </a:prstGeom>
        </p:spPr>
        <p:txBody>
          <a:bodyPr wrap="square">
            <a:spAutoFit/>
          </a:bodyPr>
          <a:lstStyle/>
          <a:p>
            <a:pPr algn="just"/>
            <a:r>
              <a:rPr lang="en-GB" sz="1500" b="1" kern="0" dirty="0">
                <a:solidFill>
                  <a:srgbClr val="4F81BD">
                    <a:lumMod val="50000"/>
                  </a:srgbClr>
                </a:solidFill>
                <a:latin typeface="Calibri" panose="020F0502020204030204" pitchFamily="34" charset="0"/>
                <a:sym typeface="Franklin Gothic Book"/>
              </a:rPr>
              <a:t>Registration of </a:t>
            </a:r>
            <a:r>
              <a:rPr lang="lv-LV" sz="1500" b="1" kern="0" dirty="0" err="1">
                <a:solidFill>
                  <a:srgbClr val="4F81BD">
                    <a:lumMod val="50000"/>
                  </a:srgbClr>
                </a:solidFill>
                <a:latin typeface="Calibri" panose="020F0502020204030204" pitchFamily="34" charset="0"/>
                <a:sym typeface="Franklin Gothic Book"/>
              </a:rPr>
              <a:t>working</a:t>
            </a:r>
            <a:r>
              <a:rPr lang="en-GB" sz="1500" b="1" kern="0" dirty="0">
                <a:solidFill>
                  <a:srgbClr val="4F81BD">
                    <a:lumMod val="50000"/>
                  </a:srgbClr>
                </a:solidFill>
                <a:latin typeface="Calibri" panose="020F0502020204030204" pitchFamily="34" charset="0"/>
                <a:sym typeface="Franklin Gothic Book"/>
              </a:rPr>
              <a:t> hours </a:t>
            </a:r>
            <a:r>
              <a:rPr lang="lv-LV" sz="1500" b="1" kern="0" dirty="0" err="1" smtClean="0">
                <a:solidFill>
                  <a:srgbClr val="4F81BD">
                    <a:lumMod val="50000"/>
                  </a:srgbClr>
                </a:solidFill>
                <a:latin typeface="Calibri" panose="020F0502020204030204" pitchFamily="34" charset="0"/>
                <a:sym typeface="Franklin Gothic Book"/>
              </a:rPr>
              <a:t>at</a:t>
            </a:r>
            <a:r>
              <a:rPr lang="en-GB" sz="1500" b="1" kern="0" dirty="0" smtClean="0">
                <a:solidFill>
                  <a:srgbClr val="4F81BD">
                    <a:lumMod val="50000"/>
                  </a:srgbClr>
                </a:solidFill>
                <a:latin typeface="Calibri" panose="020F0502020204030204" pitchFamily="34" charset="0"/>
                <a:sym typeface="Franklin Gothic Book"/>
              </a:rPr>
              <a:t> </a:t>
            </a:r>
            <a:r>
              <a:rPr lang="en-GB" sz="1500" b="1" kern="0" dirty="0">
                <a:solidFill>
                  <a:srgbClr val="4F81BD">
                    <a:lumMod val="50000"/>
                  </a:srgbClr>
                </a:solidFill>
                <a:latin typeface="Calibri" panose="020F0502020204030204" pitchFamily="34" charset="0"/>
                <a:sym typeface="Franklin Gothic Book"/>
              </a:rPr>
              <a:t>building sites </a:t>
            </a:r>
            <a:r>
              <a:rPr lang="lv-LV" sz="1500" b="1" kern="0" dirty="0" err="1" smtClean="0">
                <a:solidFill>
                  <a:srgbClr val="4F81BD">
                    <a:lumMod val="50000"/>
                  </a:srgbClr>
                </a:solidFill>
                <a:latin typeface="Calibri" panose="020F0502020204030204" pitchFamily="34" charset="0"/>
                <a:sym typeface="Franklin Gothic Book"/>
              </a:rPr>
              <a:t>as</a:t>
            </a:r>
            <a:r>
              <a:rPr lang="lv-LV" sz="1500" b="1" kern="0" dirty="0" smtClean="0">
                <a:solidFill>
                  <a:srgbClr val="4F81BD">
                    <a:lumMod val="50000"/>
                  </a:srgbClr>
                </a:solidFill>
                <a:latin typeface="Calibri" panose="020F0502020204030204" pitchFamily="34" charset="0"/>
                <a:sym typeface="Franklin Gothic Book"/>
              </a:rPr>
              <a:t> </a:t>
            </a:r>
            <a:r>
              <a:rPr lang="lv-LV" sz="1500" b="1" kern="0" dirty="0" err="1" smtClean="0">
                <a:solidFill>
                  <a:srgbClr val="4F81BD">
                    <a:lumMod val="50000"/>
                  </a:srgbClr>
                </a:solidFill>
                <a:latin typeface="Calibri" panose="020F0502020204030204" pitchFamily="34" charset="0"/>
                <a:sym typeface="Franklin Gothic Book"/>
              </a:rPr>
              <a:t>of</a:t>
            </a:r>
            <a:r>
              <a:rPr lang="en-GB" sz="1500" b="1" kern="0" dirty="0" smtClean="0">
                <a:solidFill>
                  <a:srgbClr val="4F81BD">
                    <a:lumMod val="50000"/>
                  </a:srgbClr>
                </a:solidFill>
                <a:latin typeface="Calibri" panose="020F0502020204030204" pitchFamily="34" charset="0"/>
                <a:sym typeface="Franklin Gothic Book"/>
              </a:rPr>
              <a:t> </a:t>
            </a:r>
            <a:r>
              <a:rPr lang="en-GB" sz="1500" b="1" kern="0" dirty="0">
                <a:solidFill>
                  <a:srgbClr val="4F81BD">
                    <a:lumMod val="50000"/>
                  </a:srgbClr>
                </a:solidFill>
                <a:latin typeface="Calibri" panose="020F0502020204030204" pitchFamily="34" charset="0"/>
                <a:sym typeface="Franklin Gothic Book"/>
              </a:rPr>
              <a:t>1 October, 2017</a:t>
            </a:r>
            <a:endParaRPr lang="lv-LV" sz="1500" kern="0" dirty="0">
              <a:solidFill>
                <a:sysClr val="windowText" lastClr="000000"/>
              </a:solidFill>
              <a:latin typeface="Franklin Gothic Book"/>
              <a:sym typeface="Franklin Gothic Book"/>
            </a:endParaRPr>
          </a:p>
        </p:txBody>
      </p:sp>
      <p:sp>
        <p:nvSpPr>
          <p:cNvPr id="12" name="Rectangle 11"/>
          <p:cNvSpPr/>
          <p:nvPr/>
        </p:nvSpPr>
        <p:spPr>
          <a:xfrm>
            <a:off x="1272013" y="2249935"/>
            <a:ext cx="606256" cy="784830"/>
          </a:xfrm>
          <a:prstGeom prst="rect">
            <a:avLst/>
          </a:prstGeom>
        </p:spPr>
        <p:txBody>
          <a:bodyPr wrap="none">
            <a:spAutoFit/>
          </a:bodyPr>
          <a:lstStyle/>
          <a:p>
            <a:r>
              <a:rPr lang="lv-LV" sz="4500" b="1" kern="0" dirty="0">
                <a:solidFill>
                  <a:srgbClr val="4F81BD">
                    <a:lumMod val="50000"/>
                  </a:srgbClr>
                </a:solidFill>
                <a:latin typeface="Calibri" panose="020F0502020204030204" pitchFamily="34" charset="0"/>
                <a:sym typeface="Franklin Gothic Book"/>
              </a:rPr>
              <a:t>1 </a:t>
            </a:r>
            <a:endParaRPr lang="lv-LV" sz="4500" kern="0" dirty="0">
              <a:solidFill>
                <a:sysClr val="windowText" lastClr="000000"/>
              </a:solidFill>
              <a:latin typeface="Franklin Gothic Book"/>
              <a:sym typeface="Franklin Gothic Book"/>
            </a:endParaRPr>
          </a:p>
        </p:txBody>
      </p:sp>
      <p:sp>
        <p:nvSpPr>
          <p:cNvPr id="13" name="Rectangle 12"/>
          <p:cNvSpPr/>
          <p:nvPr/>
        </p:nvSpPr>
        <p:spPr>
          <a:xfrm>
            <a:off x="4705522" y="1899777"/>
            <a:ext cx="684803" cy="1200329"/>
          </a:xfrm>
          <a:prstGeom prst="rect">
            <a:avLst/>
          </a:prstGeom>
        </p:spPr>
        <p:txBody>
          <a:bodyPr wrap="none">
            <a:spAutoFit/>
          </a:bodyPr>
          <a:lstStyle/>
          <a:p>
            <a:r>
              <a:rPr lang="lv-LV" sz="4500" b="1" kern="0" dirty="0">
                <a:solidFill>
                  <a:srgbClr val="00B0F0"/>
                </a:solidFill>
                <a:latin typeface="Calibri" panose="020F0502020204030204" pitchFamily="34" charset="0"/>
                <a:sym typeface="Franklin Gothic Book"/>
              </a:rPr>
              <a:t>2</a:t>
            </a:r>
            <a:r>
              <a:rPr lang="lv-LV" sz="7200" b="1" kern="0" dirty="0">
                <a:solidFill>
                  <a:srgbClr val="00B0F0"/>
                </a:solidFill>
                <a:latin typeface="Calibri" panose="020F0502020204030204" pitchFamily="34" charset="0"/>
                <a:sym typeface="Franklin Gothic Book"/>
              </a:rPr>
              <a:t> </a:t>
            </a:r>
            <a:endParaRPr lang="lv-LV" sz="7200" kern="0" dirty="0">
              <a:solidFill>
                <a:srgbClr val="00B0F0"/>
              </a:solidFill>
              <a:latin typeface="Franklin Gothic Book"/>
              <a:sym typeface="Franklin Gothic Book"/>
            </a:endParaRPr>
          </a:p>
        </p:txBody>
      </p:sp>
      <p:sp>
        <p:nvSpPr>
          <p:cNvPr id="14" name="Rectangle 13"/>
          <p:cNvSpPr/>
          <p:nvPr/>
        </p:nvSpPr>
        <p:spPr>
          <a:xfrm>
            <a:off x="5166414" y="2181264"/>
            <a:ext cx="2432038" cy="1200329"/>
          </a:xfrm>
          <a:prstGeom prst="rect">
            <a:avLst/>
          </a:prstGeom>
        </p:spPr>
        <p:txBody>
          <a:bodyPr wrap="square">
            <a:spAutoFit/>
          </a:bodyPr>
          <a:lstStyle/>
          <a:p>
            <a:pPr algn="just"/>
            <a:r>
              <a:rPr lang="en-GB" sz="1350" b="1" kern="0" dirty="0">
                <a:solidFill>
                  <a:srgbClr val="00B0F0"/>
                </a:solidFill>
                <a:latin typeface="Calibri" panose="020F0502020204030204" pitchFamily="34" charset="0"/>
                <a:sym typeface="Franklin Gothic Book"/>
              </a:rPr>
              <a:t>The COMMON electronic database will operate </a:t>
            </a:r>
            <a:r>
              <a:rPr lang="lv-LV" sz="1350" b="1" kern="0" dirty="0" err="1" smtClean="0">
                <a:solidFill>
                  <a:srgbClr val="00B0F0"/>
                </a:solidFill>
                <a:latin typeface="Calibri" panose="020F0502020204030204" pitchFamily="34" charset="0"/>
                <a:sym typeface="Franklin Gothic Book"/>
              </a:rPr>
              <a:t>as</a:t>
            </a:r>
            <a:r>
              <a:rPr lang="lv-LV" sz="1350" b="1" kern="0" dirty="0" smtClean="0">
                <a:solidFill>
                  <a:srgbClr val="00B0F0"/>
                </a:solidFill>
                <a:latin typeface="Calibri" panose="020F0502020204030204" pitchFamily="34" charset="0"/>
                <a:sym typeface="Franklin Gothic Book"/>
              </a:rPr>
              <a:t> </a:t>
            </a:r>
            <a:r>
              <a:rPr lang="lv-LV" sz="1350" b="1" kern="0" dirty="0" err="1" smtClean="0">
                <a:solidFill>
                  <a:srgbClr val="00B0F0"/>
                </a:solidFill>
                <a:latin typeface="Calibri" panose="020F0502020204030204" pitchFamily="34" charset="0"/>
                <a:sym typeface="Franklin Gothic Book"/>
              </a:rPr>
              <a:t>of</a:t>
            </a:r>
            <a:r>
              <a:rPr lang="en-GB" sz="1350" b="1" kern="0" dirty="0" smtClean="0">
                <a:solidFill>
                  <a:srgbClr val="00B0F0"/>
                </a:solidFill>
                <a:latin typeface="Calibri" panose="020F0502020204030204" pitchFamily="34" charset="0"/>
                <a:sym typeface="Franklin Gothic Book"/>
              </a:rPr>
              <a:t> </a:t>
            </a:r>
            <a:r>
              <a:rPr lang="en-GB" sz="1350" b="1" kern="0" dirty="0">
                <a:solidFill>
                  <a:srgbClr val="00B0F0"/>
                </a:solidFill>
                <a:latin typeface="Calibri" panose="020F0502020204030204" pitchFamily="34" charset="0"/>
                <a:sym typeface="Franklin Gothic Book"/>
              </a:rPr>
              <a:t>1 January, 2019</a:t>
            </a:r>
            <a:r>
              <a:rPr lang="lv-LV" sz="1350" b="1" kern="0" dirty="0">
                <a:solidFill>
                  <a:srgbClr val="00B0F0"/>
                </a:solidFill>
                <a:latin typeface="Calibri" panose="020F0502020204030204" pitchFamily="34" charset="0"/>
                <a:sym typeface="Franklin Gothic Book"/>
              </a:rPr>
              <a:t> </a:t>
            </a:r>
            <a:r>
              <a:rPr lang="lv-LV" sz="1050" b="1" kern="0" dirty="0">
                <a:solidFill>
                  <a:srgbClr val="00B0F0"/>
                </a:solidFill>
                <a:latin typeface="Calibri" panose="020F0502020204030204" pitchFamily="34" charset="0"/>
                <a:sym typeface="Franklin Gothic Book"/>
              </a:rPr>
              <a:t>(</a:t>
            </a:r>
            <a:r>
              <a:rPr lang="en-GB" sz="1050" b="1" kern="0" dirty="0">
                <a:solidFill>
                  <a:srgbClr val="00B0F0"/>
                </a:solidFill>
                <a:latin typeface="Calibri" panose="020F0502020204030204" pitchFamily="34" charset="0"/>
                <a:sym typeface="Franklin Gothic Book"/>
              </a:rPr>
              <a:t>the data will be provided by main building contractors and </a:t>
            </a:r>
            <a:r>
              <a:rPr lang="en-GB" sz="1050" b="1" kern="0" dirty="0" smtClean="0">
                <a:solidFill>
                  <a:srgbClr val="00B0F0"/>
                </a:solidFill>
                <a:latin typeface="Calibri" panose="020F0502020204030204" pitchFamily="34" charset="0"/>
                <a:sym typeface="Franklin Gothic Book"/>
              </a:rPr>
              <a:t>subcontractors</a:t>
            </a:r>
            <a:r>
              <a:rPr lang="lv-LV" sz="1050" b="1" kern="0" dirty="0" smtClean="0">
                <a:solidFill>
                  <a:srgbClr val="00B0F0"/>
                </a:solidFill>
                <a:latin typeface="Calibri" panose="020F0502020204030204" pitchFamily="34" charset="0"/>
                <a:sym typeface="Franklin Gothic Book"/>
              </a:rPr>
              <a:t>)</a:t>
            </a:r>
            <a:r>
              <a:rPr lang="lv-LV" sz="1050" b="1" kern="0" dirty="0">
                <a:solidFill>
                  <a:srgbClr val="00B0F0"/>
                </a:solidFill>
                <a:latin typeface="Calibri" panose="020F0502020204030204" pitchFamily="34" charset="0"/>
                <a:sym typeface="Franklin Gothic Book"/>
              </a:rPr>
              <a:t/>
            </a:r>
            <a:br>
              <a:rPr lang="lv-LV" sz="1050" b="1" kern="0" dirty="0">
                <a:solidFill>
                  <a:srgbClr val="00B0F0"/>
                </a:solidFill>
                <a:latin typeface="Calibri" panose="020F0502020204030204" pitchFamily="34" charset="0"/>
                <a:sym typeface="Franklin Gothic Book"/>
              </a:rPr>
            </a:br>
            <a:endParaRPr lang="lv-LV" sz="1050" kern="0" dirty="0">
              <a:solidFill>
                <a:srgbClr val="00B0F0"/>
              </a:solidFill>
              <a:latin typeface="Franklin Gothic Book"/>
              <a:sym typeface="Franklin Gothic Book"/>
            </a:endParaRPr>
          </a:p>
        </p:txBody>
      </p:sp>
      <p:sp>
        <p:nvSpPr>
          <p:cNvPr id="6" name="Date Placeholder 5"/>
          <p:cNvSpPr>
            <a:spLocks noGrp="1"/>
          </p:cNvSpPr>
          <p:nvPr>
            <p:ph type="dt" sz="half" idx="10"/>
          </p:nvPr>
        </p:nvSpPr>
        <p:spPr/>
        <p:txBody>
          <a:bodyPr/>
          <a:lstStyle/>
          <a:p>
            <a:fld id="{5FCF6865-6F65-4821-9C8C-5F638513C5EF}" type="datetime1">
              <a:rPr lang="lv-LV" smtClean="0"/>
              <a:t>13.02.2018</a:t>
            </a:fld>
            <a:endParaRPr lang="lv-LV" dirty="0"/>
          </a:p>
        </p:txBody>
      </p:sp>
    </p:spTree>
    <p:extLst>
      <p:ext uri="{BB962C8B-B14F-4D97-AF65-F5344CB8AC3E}">
        <p14:creationId xmlns:p14="http://schemas.microsoft.com/office/powerpoint/2010/main" val="13875483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952464FB-6FA6-4E80-ACB1-F4B9846AA373}" type="slidenum">
              <a:rPr lang="lv-LV" smtClean="0"/>
              <a:t>32</a:t>
            </a:fld>
            <a:endParaRPr lang="lv-LV"/>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919889359"/>
              </p:ext>
            </p:extLst>
          </p:nvPr>
        </p:nvGraphicFramePr>
        <p:xfrm>
          <a:off x="1393581" y="1801966"/>
          <a:ext cx="6526091" cy="36433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xtBox 6"/>
          <p:cNvSpPr txBox="1"/>
          <p:nvPr/>
        </p:nvSpPr>
        <p:spPr>
          <a:xfrm>
            <a:off x="3761910" y="1862826"/>
            <a:ext cx="1620180" cy="300082"/>
          </a:xfrm>
          <a:prstGeom prst="rect">
            <a:avLst/>
          </a:prstGeom>
          <a:solidFill>
            <a:srgbClr val="88C858"/>
          </a:solidFill>
        </p:spPr>
        <p:txBody>
          <a:bodyPr wrap="square" rtlCol="0">
            <a:spAutoFit/>
          </a:bodyPr>
          <a:lstStyle/>
          <a:p>
            <a:pPr algn="ctr"/>
            <a:r>
              <a:rPr lang="lv-LV" sz="1350" dirty="0"/>
              <a:t>2019</a:t>
            </a:r>
          </a:p>
        </p:txBody>
      </p:sp>
      <p:sp>
        <p:nvSpPr>
          <p:cNvPr id="8" name="Title 3"/>
          <p:cNvSpPr txBox="1">
            <a:spLocks/>
          </p:cNvSpPr>
          <p:nvPr/>
        </p:nvSpPr>
        <p:spPr>
          <a:xfrm>
            <a:off x="683568" y="476672"/>
            <a:ext cx="6264696" cy="630876"/>
          </a:xfrm>
          <a:prstGeom prst="rect">
            <a:avLst/>
          </a:prstGeom>
          <a:solidFill>
            <a:schemeClr val="bg1"/>
          </a:solidFill>
        </p:spPr>
        <p:txBody>
          <a:bodyPr vert="horz" lIns="91440" tIns="45720" rIns="91440" bIns="45720" rtlCol="0" anchor="ctr">
            <a:noAutofit/>
          </a:bodyPr>
          <a:lstStyle>
            <a:lvl1pPr algn="l" defTabSz="914400" rtl="0" eaLnBrk="1" latinLnBrk="0" hangingPunct="1">
              <a:spcBef>
                <a:spcPct val="0"/>
              </a:spcBef>
              <a:buNone/>
              <a:defRPr sz="2200" b="1" kern="1200">
                <a:solidFill>
                  <a:srgbClr val="D39001"/>
                </a:solidFill>
                <a:effectLst>
                  <a:innerShdw blurRad="63500" dist="50800" dir="13500000">
                    <a:prstClr val="black">
                      <a:alpha val="50000"/>
                    </a:prstClr>
                  </a:innerShdw>
                </a:effectLst>
                <a:latin typeface="+mn-lt"/>
                <a:ea typeface="+mj-ea"/>
                <a:cs typeface="+mj-cs"/>
              </a:defRPr>
            </a:lvl1pPr>
          </a:lstStyle>
          <a:p>
            <a:r>
              <a:rPr lang="en-US" sz="2800" dirty="0" smtClean="0"/>
              <a:t>Combating of the shadow economy</a:t>
            </a:r>
            <a:endParaRPr lang="en-US" sz="2800" dirty="0"/>
          </a:p>
        </p:txBody>
      </p:sp>
      <p:sp>
        <p:nvSpPr>
          <p:cNvPr id="3" name="Date Placeholder 2"/>
          <p:cNvSpPr>
            <a:spLocks noGrp="1"/>
          </p:cNvSpPr>
          <p:nvPr>
            <p:ph type="dt" sz="half" idx="10"/>
          </p:nvPr>
        </p:nvSpPr>
        <p:spPr/>
        <p:txBody>
          <a:bodyPr/>
          <a:lstStyle/>
          <a:p>
            <a:fld id="{F130AC44-6817-4091-8F19-E05B45591E53}" type="datetime1">
              <a:rPr lang="lv-LV" smtClean="0"/>
              <a:t>13.02.2018</a:t>
            </a:fld>
            <a:endParaRPr lang="lv-LV" dirty="0"/>
          </a:p>
        </p:txBody>
      </p:sp>
    </p:spTree>
    <p:extLst>
      <p:ext uri="{BB962C8B-B14F-4D97-AF65-F5344CB8AC3E}">
        <p14:creationId xmlns:p14="http://schemas.microsoft.com/office/powerpoint/2010/main" val="280848276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745432" y="2708920"/>
            <a:ext cx="5904656" cy="936104"/>
          </a:xfrm>
        </p:spPr>
        <p:txBody>
          <a:bodyPr>
            <a:noAutofit/>
          </a:bodyPr>
          <a:lstStyle/>
          <a:p>
            <a:pPr lvl="0" algn="ctr"/>
            <a:r>
              <a:rPr lang="en-US" sz="3200" dirty="0" smtClean="0"/>
              <a:t>Improving Tax Administration</a:t>
            </a:r>
            <a:endParaRPr lang="en-US" sz="3200" dirty="0"/>
          </a:p>
        </p:txBody>
      </p:sp>
      <p:sp>
        <p:nvSpPr>
          <p:cNvPr id="5" name="Date Placeholder 4"/>
          <p:cNvSpPr>
            <a:spLocks noGrp="1"/>
          </p:cNvSpPr>
          <p:nvPr>
            <p:ph type="dt" sz="half" idx="10"/>
          </p:nvPr>
        </p:nvSpPr>
        <p:spPr/>
        <p:txBody>
          <a:bodyPr/>
          <a:lstStyle/>
          <a:p>
            <a:fld id="{B43E6EAD-81AA-4D89-A2F6-8A99A18DEB90}" type="datetime1">
              <a:rPr lang="lv-LV" smtClean="0"/>
              <a:t>13.02.2018</a:t>
            </a:fld>
            <a:endParaRPr lang="lv-LV"/>
          </a:p>
        </p:txBody>
      </p:sp>
      <p:sp>
        <p:nvSpPr>
          <p:cNvPr id="6" name="Slide Number Placeholder 5"/>
          <p:cNvSpPr>
            <a:spLocks noGrp="1"/>
          </p:cNvSpPr>
          <p:nvPr>
            <p:ph type="sldNum" sz="quarter" idx="12"/>
          </p:nvPr>
        </p:nvSpPr>
        <p:spPr/>
        <p:txBody>
          <a:bodyPr/>
          <a:lstStyle/>
          <a:p>
            <a:fld id="{952464FB-6FA6-4E80-ACB1-F4B9846AA373}" type="slidenum">
              <a:rPr lang="lv-LV" smtClean="0"/>
              <a:t>33</a:t>
            </a:fld>
            <a:endParaRPr lang="lv-LV"/>
          </a:p>
        </p:txBody>
      </p:sp>
      <p:graphicFrame>
        <p:nvGraphicFramePr>
          <p:cNvPr id="8" name="Content Placeholder 3"/>
          <p:cNvGraphicFramePr>
            <a:graphicFrameLocks/>
          </p:cNvGraphicFramePr>
          <p:nvPr>
            <p:extLst>
              <p:ext uri="{D42A27DB-BD31-4B8C-83A1-F6EECF244321}">
                <p14:modId xmlns:p14="http://schemas.microsoft.com/office/powerpoint/2010/main" val="3393775657"/>
              </p:ext>
            </p:extLst>
          </p:nvPr>
        </p:nvGraphicFramePr>
        <p:xfrm>
          <a:off x="5309973" y="3637919"/>
          <a:ext cx="3384376" cy="27113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itle 2"/>
          <p:cNvSpPr txBox="1">
            <a:spLocks/>
          </p:cNvSpPr>
          <p:nvPr/>
        </p:nvSpPr>
        <p:spPr>
          <a:xfrm>
            <a:off x="0" y="0"/>
            <a:ext cx="6156176" cy="1408969"/>
          </a:xfrm>
          <a:prstGeom prst="rect">
            <a:avLst/>
          </a:prstGeom>
          <a:solidFill>
            <a:schemeClr val="bg1"/>
          </a:solidFill>
        </p:spPr>
        <p:txBody>
          <a:bodyPr vert="horz" lIns="91440" tIns="45720" rIns="91440" bIns="45720" rtlCol="0" anchor="ctr">
            <a:noAutofit/>
          </a:bodyPr>
          <a:lstStyle>
            <a:lvl1pPr algn="l" defTabSz="914400" rtl="0" eaLnBrk="1" latinLnBrk="0" hangingPunct="1">
              <a:spcBef>
                <a:spcPct val="0"/>
              </a:spcBef>
              <a:buNone/>
              <a:defRPr sz="2200" b="1" kern="1200">
                <a:solidFill>
                  <a:srgbClr val="D39001"/>
                </a:solidFill>
                <a:effectLst>
                  <a:innerShdw blurRad="63500" dist="50800" dir="13500000">
                    <a:prstClr val="black">
                      <a:alpha val="50000"/>
                    </a:prstClr>
                  </a:innerShdw>
                </a:effectLst>
                <a:latin typeface="+mn-lt"/>
                <a:ea typeface="+mj-ea"/>
                <a:cs typeface="+mj-cs"/>
              </a:defRPr>
            </a:lvl1pPr>
          </a:lstStyle>
          <a:p>
            <a:pPr algn="ctr"/>
            <a:endParaRPr lang="lv-LV" sz="3200" dirty="0"/>
          </a:p>
        </p:txBody>
      </p:sp>
    </p:spTree>
    <p:extLst>
      <p:ext uri="{BB962C8B-B14F-4D97-AF65-F5344CB8AC3E}">
        <p14:creationId xmlns:p14="http://schemas.microsoft.com/office/powerpoint/2010/main" val="417980721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157E5C-7A61-4095-9984-C07F54EA8A02}" type="datetime1">
              <a:rPr lang="lv-LV" smtClean="0"/>
              <a:t>13.02.2018</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34</a:t>
            </a:fld>
            <a:endParaRPr lang="lv-LV" dirty="0"/>
          </a:p>
        </p:txBody>
      </p:sp>
      <p:sp>
        <p:nvSpPr>
          <p:cNvPr id="4" name="Content Placeholder 3"/>
          <p:cNvSpPr>
            <a:spLocks noGrp="1"/>
          </p:cNvSpPr>
          <p:nvPr>
            <p:ph idx="1"/>
          </p:nvPr>
        </p:nvSpPr>
        <p:spPr/>
        <p:txBody>
          <a:bodyPr/>
          <a:lstStyle/>
          <a:p>
            <a:pPr marL="0" indent="0">
              <a:buNone/>
            </a:pPr>
            <a:r>
              <a:rPr lang="en-GB" b="1" dirty="0" smtClean="0"/>
              <a:t>Purpose – </a:t>
            </a:r>
            <a:r>
              <a:rPr lang="en-GB" dirty="0" smtClean="0"/>
              <a:t>to alleviate the tax debt burden of the taxpayers, and to increase the budget revenues</a:t>
            </a:r>
          </a:p>
          <a:p>
            <a:pPr marL="0" indent="0" algn="ctr">
              <a:buNone/>
            </a:pPr>
            <a:r>
              <a:rPr lang="en-GB" altLang="lv-LV" b="1" dirty="0" smtClean="0">
                <a:solidFill>
                  <a:schemeClr val="tx1"/>
                </a:solidFill>
                <a:cs typeface="Times New Roman" panose="02020603050405020304" pitchFamily="18" charset="0"/>
              </a:rPr>
              <a:t>The principal debt to be alleviated</a:t>
            </a:r>
            <a:endParaRPr lang="lv-LV" b="1" dirty="0"/>
          </a:p>
        </p:txBody>
      </p:sp>
      <p:sp>
        <p:nvSpPr>
          <p:cNvPr id="5" name="Title 4"/>
          <p:cNvSpPr>
            <a:spLocks noGrp="1"/>
          </p:cNvSpPr>
          <p:nvPr>
            <p:ph type="title"/>
          </p:nvPr>
        </p:nvSpPr>
        <p:spPr>
          <a:xfrm>
            <a:off x="498951" y="523504"/>
            <a:ext cx="6696744" cy="432000"/>
          </a:xfrm>
          <a:solidFill>
            <a:schemeClr val="bg1"/>
          </a:solidFill>
        </p:spPr>
        <p:txBody>
          <a:bodyPr>
            <a:noAutofit/>
          </a:bodyPr>
          <a:lstStyle/>
          <a:p>
            <a:r>
              <a:rPr lang="en-GB" sz="2800" dirty="0" smtClean="0"/>
              <a:t>The promotion of payment of tax debt</a:t>
            </a:r>
            <a:endParaRPr lang="lv-LV" sz="2800" dirty="0"/>
          </a:p>
        </p:txBody>
      </p:sp>
      <p:sp>
        <p:nvSpPr>
          <p:cNvPr id="6" name="Rectangle 5"/>
          <p:cNvSpPr/>
          <p:nvPr/>
        </p:nvSpPr>
        <p:spPr>
          <a:xfrm>
            <a:off x="827584" y="4058581"/>
            <a:ext cx="6624736" cy="1754326"/>
          </a:xfrm>
          <a:prstGeom prst="rect">
            <a:avLst/>
          </a:prstGeom>
        </p:spPr>
        <p:txBody>
          <a:bodyPr wrap="square">
            <a:spAutoFit/>
          </a:bodyPr>
          <a:lstStyle/>
          <a:p>
            <a:pPr marL="214313" indent="-214313" algn="just">
              <a:buFont typeface="Arial" panose="020B0604020202020204" pitchFamily="34" charset="0"/>
              <a:buChar char="•"/>
            </a:pPr>
            <a:r>
              <a:rPr lang="en-US" dirty="0" smtClean="0">
                <a:solidFill>
                  <a:schemeClr val="tx1">
                    <a:lumMod val="75000"/>
                    <a:lumOff val="25000"/>
                  </a:schemeClr>
                </a:solidFill>
              </a:rPr>
              <a:t>Division </a:t>
            </a:r>
            <a:r>
              <a:rPr lang="en-US" dirty="0">
                <a:solidFill>
                  <a:schemeClr val="tx1">
                    <a:lumMod val="75000"/>
                    <a:lumOff val="25000"/>
                  </a:schemeClr>
                </a:solidFill>
              </a:rPr>
              <a:t>the term for the payments of principal debt in instalments for a period of up to 24 months</a:t>
            </a:r>
            <a:endParaRPr lang="en-GB" dirty="0">
              <a:solidFill>
                <a:schemeClr val="tx1">
                  <a:lumMod val="75000"/>
                  <a:lumOff val="25000"/>
                </a:schemeClr>
              </a:solidFill>
            </a:endParaRPr>
          </a:p>
          <a:p>
            <a:pPr marL="214313" indent="-214313" algn="just">
              <a:buFont typeface="Arial" panose="020B0604020202020204" pitchFamily="34" charset="0"/>
              <a:buChar char="•"/>
            </a:pPr>
            <a:r>
              <a:rPr lang="en-GB" dirty="0">
                <a:solidFill>
                  <a:schemeClr val="tx1">
                    <a:lumMod val="75000"/>
                    <a:lumOff val="25000"/>
                  </a:schemeClr>
                </a:solidFill>
              </a:rPr>
              <a:t>Extinguishing of the late payment charge and penalties after paying off the principal </a:t>
            </a:r>
            <a:r>
              <a:rPr lang="en-GB" dirty="0" smtClean="0">
                <a:solidFill>
                  <a:schemeClr val="tx1">
                    <a:lumMod val="75000"/>
                    <a:lumOff val="25000"/>
                  </a:schemeClr>
                </a:solidFill>
              </a:rPr>
              <a:t>debt</a:t>
            </a:r>
          </a:p>
          <a:p>
            <a:pPr marL="214313" indent="-214313" algn="just">
              <a:buFont typeface="Arial" panose="020B0604020202020204" pitchFamily="34" charset="0"/>
              <a:buChar char="•"/>
            </a:pPr>
            <a:r>
              <a:rPr lang="en-GB" dirty="0" smtClean="0">
                <a:solidFill>
                  <a:schemeClr val="tx1">
                    <a:lumMod val="75000"/>
                    <a:lumOff val="25000"/>
                  </a:schemeClr>
                </a:solidFill>
              </a:rPr>
              <a:t>The procedure starts on 1 October, 2017, and ends on 31 December, 2019</a:t>
            </a:r>
            <a:endParaRPr lang="lv-LV" dirty="0">
              <a:solidFill>
                <a:schemeClr val="tx1">
                  <a:lumMod val="75000"/>
                  <a:lumOff val="25000"/>
                </a:schemeClr>
              </a:solidFill>
            </a:endParaRPr>
          </a:p>
        </p:txBody>
      </p:sp>
      <p:sp>
        <p:nvSpPr>
          <p:cNvPr id="8" name="Flowchart: Alternate Process 7"/>
          <p:cNvSpPr/>
          <p:nvPr/>
        </p:nvSpPr>
        <p:spPr>
          <a:xfrm>
            <a:off x="498951" y="2478810"/>
            <a:ext cx="3495589" cy="1224136"/>
          </a:xfrm>
          <a:prstGeom prst="flowChartAlternateProcess">
            <a:avLst/>
          </a:prstGeom>
        </p:spPr>
        <p:style>
          <a:lnRef idx="1">
            <a:schemeClr val="accent6"/>
          </a:lnRef>
          <a:fillRef idx="2">
            <a:schemeClr val="accent6"/>
          </a:fillRef>
          <a:effectRef idx="1">
            <a:schemeClr val="accent6"/>
          </a:effectRef>
          <a:fontRef idx="minor">
            <a:schemeClr val="dk1"/>
          </a:fontRef>
        </p:style>
        <p:txBody>
          <a:bodyPr rtlCol="0" anchor="ctr"/>
          <a:lstStyle/>
          <a:p>
            <a:pPr algn="just"/>
            <a:r>
              <a:rPr lang="lv-LV" altLang="lv-LV" sz="1500" dirty="0">
                <a:solidFill>
                  <a:schemeClr val="tx1"/>
                </a:solidFill>
                <a:cs typeface="Times New Roman" panose="02020603050405020304" pitchFamily="18" charset="0"/>
              </a:rPr>
              <a:t> </a:t>
            </a:r>
            <a:r>
              <a:rPr lang="en-GB" altLang="lv-LV" sz="1500" dirty="0">
                <a:solidFill>
                  <a:schemeClr val="tx1"/>
                </a:solidFill>
                <a:cs typeface="Times New Roman" panose="02020603050405020304" pitchFamily="18" charset="0"/>
              </a:rPr>
              <a:t>a) in </a:t>
            </a:r>
            <a:r>
              <a:rPr lang="en-GB" altLang="lv-LV" sz="1500" dirty="0" smtClean="0">
                <a:solidFill>
                  <a:schemeClr val="tx1"/>
                </a:solidFill>
                <a:cs typeface="Times New Roman" panose="02020603050405020304" pitchFamily="18" charset="0"/>
              </a:rPr>
              <a:t>case of a natural person – a tax debt on the date of the application submitted to the State Revenue Service</a:t>
            </a:r>
            <a:endParaRPr lang="lv-LV" sz="1500" dirty="0">
              <a:solidFill>
                <a:schemeClr val="tx1"/>
              </a:solidFill>
            </a:endParaRPr>
          </a:p>
        </p:txBody>
      </p:sp>
      <p:sp>
        <p:nvSpPr>
          <p:cNvPr id="9" name="Flowchart: Alternate Process 8"/>
          <p:cNvSpPr/>
          <p:nvPr/>
        </p:nvSpPr>
        <p:spPr>
          <a:xfrm>
            <a:off x="4265368" y="2486094"/>
            <a:ext cx="3495589" cy="1224136"/>
          </a:xfrm>
          <a:prstGeom prst="flowChartAlternateProcess">
            <a:avLst/>
          </a:prstGeom>
        </p:spPr>
        <p:style>
          <a:lnRef idx="1">
            <a:schemeClr val="accent6"/>
          </a:lnRef>
          <a:fillRef idx="2">
            <a:schemeClr val="accent6"/>
          </a:fillRef>
          <a:effectRef idx="1">
            <a:schemeClr val="accent6"/>
          </a:effectRef>
          <a:fontRef idx="minor">
            <a:schemeClr val="dk1"/>
          </a:fontRef>
        </p:style>
        <p:txBody>
          <a:bodyPr rtlCol="0" anchor="ctr"/>
          <a:lstStyle/>
          <a:p>
            <a:pPr algn="just"/>
            <a:r>
              <a:rPr lang="en-GB" sz="1500" dirty="0" smtClean="0">
                <a:solidFill>
                  <a:schemeClr val="tx1"/>
                </a:solidFill>
                <a:cs typeface="Times New Roman" panose="02020603050405020304" pitchFamily="18" charset="0"/>
              </a:rPr>
              <a:t>b</a:t>
            </a:r>
            <a:r>
              <a:rPr lang="en-GB" sz="1500" dirty="0">
                <a:solidFill>
                  <a:schemeClr val="tx1"/>
                </a:solidFill>
                <a:cs typeface="Times New Roman" panose="02020603050405020304" pitchFamily="18" charset="0"/>
              </a:rPr>
              <a:t>) in case of a legal person – a tax debt on 1 June, 2017</a:t>
            </a:r>
            <a:endParaRPr lang="lv-LV" sz="1500" dirty="0">
              <a:solidFill>
                <a:schemeClr val="tx1"/>
              </a:solidFill>
              <a:cs typeface="Times New Roman" panose="02020603050405020304" pitchFamily="18" charset="0"/>
            </a:endParaRPr>
          </a:p>
        </p:txBody>
      </p:sp>
    </p:spTree>
    <p:extLst>
      <p:ext uri="{BB962C8B-B14F-4D97-AF65-F5344CB8AC3E}">
        <p14:creationId xmlns:p14="http://schemas.microsoft.com/office/powerpoint/2010/main" val="41608694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24000" y="2623558"/>
            <a:ext cx="5904656" cy="432000"/>
          </a:xfrm>
        </p:spPr>
        <p:txBody>
          <a:bodyPr>
            <a:noAutofit/>
          </a:bodyPr>
          <a:lstStyle/>
          <a:p>
            <a:pPr algn="ctr"/>
            <a:r>
              <a:rPr lang="lv-LV" sz="3200" dirty="0" err="1" smtClean="0"/>
              <a:t>Labor</a:t>
            </a:r>
            <a:r>
              <a:rPr lang="lv-LV" sz="3200" dirty="0" smtClean="0"/>
              <a:t> </a:t>
            </a:r>
            <a:r>
              <a:rPr lang="lv-LV" sz="3200" dirty="0" err="1" smtClean="0"/>
              <a:t>Tax</a:t>
            </a:r>
            <a:r>
              <a:rPr lang="lv-LV" sz="3200" dirty="0" smtClean="0"/>
              <a:t> </a:t>
            </a:r>
            <a:r>
              <a:rPr lang="lv-LV" sz="3200" dirty="0" err="1" smtClean="0"/>
              <a:t>Reform</a:t>
            </a:r>
            <a:endParaRPr lang="lv-LV" sz="3200" dirty="0"/>
          </a:p>
        </p:txBody>
      </p:sp>
      <p:sp>
        <p:nvSpPr>
          <p:cNvPr id="5" name="Date Placeholder 4"/>
          <p:cNvSpPr>
            <a:spLocks noGrp="1"/>
          </p:cNvSpPr>
          <p:nvPr>
            <p:ph type="dt" sz="half" idx="10"/>
          </p:nvPr>
        </p:nvSpPr>
        <p:spPr/>
        <p:txBody>
          <a:bodyPr/>
          <a:lstStyle/>
          <a:p>
            <a:fld id="{43198FB2-5FDD-4117-B0CF-C9DFD2F7ADB9}" type="datetime1">
              <a:rPr lang="lv-LV" smtClean="0"/>
              <a:t>13.02.2018</a:t>
            </a:fld>
            <a:endParaRPr lang="lv-LV"/>
          </a:p>
        </p:txBody>
      </p:sp>
      <p:sp>
        <p:nvSpPr>
          <p:cNvPr id="6" name="Slide Number Placeholder 5"/>
          <p:cNvSpPr>
            <a:spLocks noGrp="1"/>
          </p:cNvSpPr>
          <p:nvPr>
            <p:ph type="sldNum" sz="quarter" idx="12"/>
          </p:nvPr>
        </p:nvSpPr>
        <p:spPr/>
        <p:txBody>
          <a:bodyPr/>
          <a:lstStyle/>
          <a:p>
            <a:fld id="{952464FB-6FA6-4E80-ACB1-F4B9846AA373}" type="slidenum">
              <a:rPr lang="lv-LV" smtClean="0"/>
              <a:t>4</a:t>
            </a:fld>
            <a:endParaRPr lang="lv-LV"/>
          </a:p>
        </p:txBody>
      </p:sp>
      <p:graphicFrame>
        <p:nvGraphicFramePr>
          <p:cNvPr id="8" name="Content Placeholder 3"/>
          <p:cNvGraphicFramePr>
            <a:graphicFrameLocks/>
          </p:cNvGraphicFramePr>
          <p:nvPr>
            <p:extLst>
              <p:ext uri="{D42A27DB-BD31-4B8C-83A1-F6EECF244321}">
                <p14:modId xmlns:p14="http://schemas.microsoft.com/office/powerpoint/2010/main" val="3158897459"/>
              </p:ext>
            </p:extLst>
          </p:nvPr>
        </p:nvGraphicFramePr>
        <p:xfrm>
          <a:off x="4860032" y="3429000"/>
          <a:ext cx="3528392" cy="29273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itle 2"/>
          <p:cNvSpPr txBox="1">
            <a:spLocks/>
          </p:cNvSpPr>
          <p:nvPr/>
        </p:nvSpPr>
        <p:spPr>
          <a:xfrm>
            <a:off x="0" y="0"/>
            <a:ext cx="6156176" cy="1408969"/>
          </a:xfrm>
          <a:prstGeom prst="rect">
            <a:avLst/>
          </a:prstGeom>
          <a:solidFill>
            <a:schemeClr val="bg1"/>
          </a:solidFill>
        </p:spPr>
        <p:txBody>
          <a:bodyPr vert="horz" lIns="91440" tIns="45720" rIns="91440" bIns="45720" rtlCol="0" anchor="ctr">
            <a:noAutofit/>
          </a:bodyPr>
          <a:lstStyle>
            <a:lvl1pPr algn="l" defTabSz="914400" rtl="0" eaLnBrk="1" latinLnBrk="0" hangingPunct="1">
              <a:spcBef>
                <a:spcPct val="0"/>
              </a:spcBef>
              <a:buNone/>
              <a:defRPr sz="2200" b="1" kern="1200">
                <a:solidFill>
                  <a:srgbClr val="D39001"/>
                </a:solidFill>
                <a:effectLst>
                  <a:innerShdw blurRad="63500" dist="50800" dir="13500000">
                    <a:prstClr val="black">
                      <a:alpha val="50000"/>
                    </a:prstClr>
                  </a:innerShdw>
                </a:effectLst>
                <a:latin typeface="+mn-lt"/>
                <a:ea typeface="+mj-ea"/>
                <a:cs typeface="+mj-cs"/>
              </a:defRPr>
            </a:lvl1pPr>
          </a:lstStyle>
          <a:p>
            <a:pPr algn="ctr"/>
            <a:endParaRPr lang="lv-LV" sz="3200" dirty="0"/>
          </a:p>
        </p:txBody>
      </p:sp>
    </p:spTree>
    <p:extLst>
      <p:ext uri="{BB962C8B-B14F-4D97-AF65-F5344CB8AC3E}">
        <p14:creationId xmlns:p14="http://schemas.microsoft.com/office/powerpoint/2010/main" val="35736831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5FE36B6-3783-4BDA-A021-183F08B647DE}" type="datetime1">
              <a:rPr lang="lv-LV" smtClean="0"/>
              <a:t>13.02.2018</a:t>
            </a:fld>
            <a:endParaRPr lang="lv-LV"/>
          </a:p>
        </p:txBody>
      </p:sp>
      <p:sp>
        <p:nvSpPr>
          <p:cNvPr id="6" name="Slide Number Placeholder 5"/>
          <p:cNvSpPr>
            <a:spLocks noGrp="1"/>
          </p:cNvSpPr>
          <p:nvPr>
            <p:ph type="sldNum" sz="quarter" idx="12"/>
          </p:nvPr>
        </p:nvSpPr>
        <p:spPr/>
        <p:txBody>
          <a:bodyPr/>
          <a:lstStyle/>
          <a:p>
            <a:fld id="{952464FB-6FA6-4E80-ACB1-F4B9846AA373}" type="slidenum">
              <a:rPr lang="lv-LV" smtClean="0"/>
              <a:t>5</a:t>
            </a:fld>
            <a:endParaRPr lang="lv-LV"/>
          </a:p>
        </p:txBody>
      </p:sp>
      <p:sp>
        <p:nvSpPr>
          <p:cNvPr id="7" name="TextBox 6"/>
          <p:cNvSpPr txBox="1"/>
          <p:nvPr/>
        </p:nvSpPr>
        <p:spPr>
          <a:xfrm>
            <a:off x="467544" y="1172696"/>
            <a:ext cx="7391400" cy="5093702"/>
          </a:xfrm>
          <a:prstGeom prst="rect">
            <a:avLst/>
          </a:prstGeom>
          <a:noFill/>
          <a:ln>
            <a:noFill/>
          </a:ln>
        </p:spPr>
        <p:txBody>
          <a:bodyPr wrap="square" rtlCol="0">
            <a:spAutoFit/>
          </a:bodyPr>
          <a:lstStyle/>
          <a:p>
            <a:pPr marL="342900" indent="-342900" fontAlgn="ctr">
              <a:buAutoNum type="arabicParenR"/>
            </a:pPr>
            <a:r>
              <a:rPr lang="en-US" b="1" dirty="0" smtClean="0"/>
              <a:t>Introduction of progressive income tax system</a:t>
            </a:r>
            <a:r>
              <a:rPr lang="lv-LV" b="1" dirty="0" smtClean="0"/>
              <a:t> </a:t>
            </a:r>
            <a:r>
              <a:rPr lang="en-US" b="1" dirty="0"/>
              <a:t>(exception - income from capital and capital gains)</a:t>
            </a:r>
            <a:endParaRPr lang="en-US" b="1" dirty="0" smtClean="0"/>
          </a:p>
          <a:p>
            <a:pPr fontAlgn="ctr"/>
            <a:endParaRPr lang="en-US" sz="900" b="1" dirty="0" smtClean="0"/>
          </a:p>
          <a:p>
            <a:pPr algn="ctr" fontAlgn="ctr"/>
            <a:r>
              <a:rPr lang="en-US" sz="1600" b="1" dirty="0" smtClean="0"/>
              <a:t>PIT rate</a:t>
            </a:r>
          </a:p>
          <a:p>
            <a:pPr algn="ctr" fontAlgn="ctr"/>
            <a:endParaRPr lang="en-US" sz="2000" dirty="0" smtClean="0"/>
          </a:p>
          <a:p>
            <a:pPr algn="ctr" fontAlgn="ctr"/>
            <a:endParaRPr lang="en-US" sz="2000" dirty="0" smtClean="0"/>
          </a:p>
          <a:p>
            <a:pPr algn="ctr" fontAlgn="ctr"/>
            <a:endParaRPr lang="en-US" sz="2000" dirty="0" smtClean="0"/>
          </a:p>
          <a:p>
            <a:pPr algn="ctr" fontAlgn="ctr"/>
            <a:endParaRPr lang="en-US" sz="2000" dirty="0" smtClean="0"/>
          </a:p>
          <a:p>
            <a:pPr marL="533400" indent="-261938" algn="just" fontAlgn="ctr">
              <a:tabLst>
                <a:tab pos="533400" algn="l"/>
              </a:tabLst>
            </a:pPr>
            <a:r>
              <a:rPr lang="en-US" sz="1200" i="1" dirty="0" smtClean="0"/>
              <a:t>* 	</a:t>
            </a:r>
            <a:r>
              <a:rPr lang="en-US" sz="1000" dirty="0" smtClean="0"/>
              <a:t>The third PIT rate (31.4%) will be calculated only in annual tax return, but during a year the tax will be paid as Solidarity tax (rate 10.5%) for revenue above 55,000 euro per year (it will be transferred to PIT revenues as payment for third PIT rate). SSC from incomes above 55,000 euro per year is not be pa</a:t>
            </a:r>
            <a:r>
              <a:rPr lang="lv-LV" sz="1000" dirty="0" smtClean="0"/>
              <a:t>i</a:t>
            </a:r>
            <a:r>
              <a:rPr lang="en-US" sz="1000" dirty="0" smtClean="0"/>
              <a:t>d. </a:t>
            </a:r>
            <a:endParaRPr lang="en-US" sz="1000" i="1" dirty="0" smtClean="0"/>
          </a:p>
          <a:p>
            <a:pPr marL="271463" indent="-271463" fontAlgn="ctr">
              <a:tabLst>
                <a:tab pos="271463" algn="l"/>
              </a:tabLst>
            </a:pPr>
            <a:endParaRPr lang="en-US" sz="800" i="1" dirty="0" smtClean="0"/>
          </a:p>
          <a:p>
            <a:pPr fontAlgn="ctr"/>
            <a:r>
              <a:rPr lang="en-US" b="1" dirty="0" smtClean="0"/>
              <a:t>2</a:t>
            </a:r>
            <a:r>
              <a:rPr lang="en-US" b="1" dirty="0"/>
              <a:t>) Increasing the differential non-taxable </a:t>
            </a:r>
            <a:r>
              <a:rPr lang="en-US" b="1" dirty="0" smtClean="0"/>
              <a:t>minimum</a:t>
            </a:r>
          </a:p>
          <a:p>
            <a:pPr fontAlgn="ctr"/>
            <a:endParaRPr lang="en-US" dirty="0" smtClean="0"/>
          </a:p>
          <a:p>
            <a:pPr marL="342900" indent="-342900" fontAlgn="ctr">
              <a:buAutoNum type="arabicParenR"/>
            </a:pPr>
            <a:endParaRPr lang="lv-LV" dirty="0" smtClean="0"/>
          </a:p>
          <a:p>
            <a:pPr marL="342900" indent="-342900" fontAlgn="ctr">
              <a:buAutoNum type="arabicParenR"/>
            </a:pPr>
            <a:endParaRPr lang="lv-LV" dirty="0"/>
          </a:p>
          <a:p>
            <a:pPr marL="342900" indent="-342900" fontAlgn="ctr">
              <a:buAutoNum type="arabicParenR"/>
            </a:pPr>
            <a:endParaRPr lang="lv-LV" dirty="0" smtClean="0"/>
          </a:p>
          <a:p>
            <a:pPr marL="342900" indent="-342900" fontAlgn="ctr">
              <a:buAutoNum type="arabicParenR"/>
            </a:pPr>
            <a:endParaRPr lang="lv-LV" dirty="0"/>
          </a:p>
          <a:p>
            <a:pPr marL="342900" indent="-342900" fontAlgn="ctr">
              <a:buAutoNum type="arabicParenR"/>
            </a:pPr>
            <a:endParaRPr lang="lv-LV" dirty="0" smtClean="0"/>
          </a:p>
          <a:p>
            <a:pPr marL="342900" indent="-342900" fontAlgn="ctr">
              <a:buAutoNum type="arabicParenR"/>
            </a:pPr>
            <a:endParaRPr lang="en-US" dirty="0" smtClean="0"/>
          </a:p>
        </p:txBody>
      </p:sp>
      <p:sp>
        <p:nvSpPr>
          <p:cNvPr id="2" name="Title 1"/>
          <p:cNvSpPr>
            <a:spLocks noGrp="1"/>
          </p:cNvSpPr>
          <p:nvPr>
            <p:ph type="title"/>
          </p:nvPr>
        </p:nvSpPr>
        <p:spPr>
          <a:xfrm>
            <a:off x="467544" y="476672"/>
            <a:ext cx="5688632" cy="513462"/>
          </a:xfrm>
          <a:solidFill>
            <a:schemeClr val="bg1"/>
          </a:solidFill>
        </p:spPr>
        <p:txBody>
          <a:bodyPr>
            <a:noAutofit/>
          </a:bodyPr>
          <a:lstStyle/>
          <a:p>
            <a:r>
              <a:rPr lang="lv-LV" sz="2800" dirty="0" err="1" smtClean="0"/>
              <a:t>Personal</a:t>
            </a:r>
            <a:r>
              <a:rPr lang="lv-LV" sz="2800" dirty="0" smtClean="0"/>
              <a:t> </a:t>
            </a:r>
            <a:r>
              <a:rPr lang="lv-LV" sz="2800" dirty="0" err="1" smtClean="0"/>
              <a:t>Income</a:t>
            </a:r>
            <a:r>
              <a:rPr lang="lv-LV" sz="2800" dirty="0" smtClean="0"/>
              <a:t> </a:t>
            </a:r>
            <a:r>
              <a:rPr lang="lv-LV" sz="2800" dirty="0" err="1" smtClean="0"/>
              <a:t>Tax</a:t>
            </a:r>
            <a:r>
              <a:rPr lang="lv-LV" sz="2800" dirty="0" smtClean="0"/>
              <a:t> (PIT</a:t>
            </a:r>
            <a:r>
              <a:rPr lang="lv-LV" sz="2800" dirty="0"/>
              <a:t>) </a:t>
            </a:r>
            <a:r>
              <a:rPr lang="lv-LV" sz="2800" dirty="0" smtClean="0"/>
              <a:t>(I)</a:t>
            </a:r>
            <a:endParaRPr lang="lv-LV" sz="2800" dirty="0"/>
          </a:p>
        </p:txBody>
      </p:sp>
      <p:graphicFrame>
        <p:nvGraphicFramePr>
          <p:cNvPr id="8" name="Table 7"/>
          <p:cNvGraphicFramePr>
            <a:graphicFrameLocks noGrp="1"/>
          </p:cNvGraphicFramePr>
          <p:nvPr>
            <p:extLst>
              <p:ext uri="{D42A27DB-BD31-4B8C-83A1-F6EECF244321}">
                <p14:modId xmlns:p14="http://schemas.microsoft.com/office/powerpoint/2010/main" val="1287916207"/>
              </p:ext>
            </p:extLst>
          </p:nvPr>
        </p:nvGraphicFramePr>
        <p:xfrm>
          <a:off x="748391" y="4369916"/>
          <a:ext cx="7959666" cy="2168996"/>
        </p:xfrm>
        <a:graphic>
          <a:graphicData uri="http://schemas.openxmlformats.org/drawingml/2006/table">
            <a:tbl>
              <a:tblPr firstRow="1" bandRow="1">
                <a:tableStyleId>{5C22544A-7EE6-4342-B048-85BDC9FD1C3A}</a:tableStyleId>
              </a:tblPr>
              <a:tblGrid>
                <a:gridCol w="5078895">
                  <a:extLst>
                    <a:ext uri="{9D8B030D-6E8A-4147-A177-3AD203B41FA5}">
                      <a16:colId xmlns:a16="http://schemas.microsoft.com/office/drawing/2014/main" val="1309037473"/>
                    </a:ext>
                  </a:extLst>
                </a:gridCol>
                <a:gridCol w="720080">
                  <a:extLst>
                    <a:ext uri="{9D8B030D-6E8A-4147-A177-3AD203B41FA5}">
                      <a16:colId xmlns:a16="http://schemas.microsoft.com/office/drawing/2014/main" val="1000778086"/>
                    </a:ext>
                  </a:extLst>
                </a:gridCol>
                <a:gridCol w="720080">
                  <a:extLst>
                    <a:ext uri="{9D8B030D-6E8A-4147-A177-3AD203B41FA5}">
                      <a16:colId xmlns:a16="http://schemas.microsoft.com/office/drawing/2014/main" val="3605970194"/>
                    </a:ext>
                  </a:extLst>
                </a:gridCol>
                <a:gridCol w="720080">
                  <a:extLst>
                    <a:ext uri="{9D8B030D-6E8A-4147-A177-3AD203B41FA5}">
                      <a16:colId xmlns:a16="http://schemas.microsoft.com/office/drawing/2014/main" val="237165783"/>
                    </a:ext>
                  </a:extLst>
                </a:gridCol>
                <a:gridCol w="720531">
                  <a:extLst>
                    <a:ext uri="{9D8B030D-6E8A-4147-A177-3AD203B41FA5}">
                      <a16:colId xmlns:a16="http://schemas.microsoft.com/office/drawing/2014/main" val="661548314"/>
                    </a:ext>
                  </a:extLst>
                </a:gridCol>
              </a:tblGrid>
              <a:tr h="370840">
                <a:tc>
                  <a:txBody>
                    <a:bodyPr/>
                    <a:lstStyle/>
                    <a:p>
                      <a:endParaRPr lang="en-US" sz="1600" noProof="0" dirty="0"/>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r>
                        <a:rPr lang="en-US" sz="1600" noProof="0" dirty="0" smtClean="0"/>
                        <a:t>2017</a:t>
                      </a:r>
                      <a:endParaRPr lang="en-US" sz="1600" noProof="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r>
                        <a:rPr lang="en-US" sz="1600" noProof="0" dirty="0" smtClean="0"/>
                        <a:t>2018</a:t>
                      </a:r>
                      <a:endParaRPr lang="en-US" sz="1600" noProof="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r>
                        <a:rPr lang="en-US" sz="1600" noProof="0" dirty="0" smtClean="0"/>
                        <a:t>2019</a:t>
                      </a:r>
                      <a:endParaRPr lang="en-US" sz="1600" noProof="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r>
                        <a:rPr lang="en-US" sz="1600" noProof="0" dirty="0" smtClean="0"/>
                        <a:t>2020</a:t>
                      </a:r>
                      <a:endParaRPr lang="en-US" sz="1600" noProof="0" dirty="0"/>
                    </a:p>
                  </a:txBody>
                  <a:tcPr>
                    <a:lnL w="12700" cap="flat" cmpd="sng" algn="ctr">
                      <a:solidFill>
                        <a:schemeClr val="bg1"/>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extLst>
                  <a:ext uri="{0D108BD9-81ED-4DB2-BD59-A6C34878D82A}">
                    <a16:rowId xmlns:a16="http://schemas.microsoft.com/office/drawing/2014/main" val="3540896930"/>
                  </a:ext>
                </a:extLst>
              </a:tr>
              <a:tr h="370840">
                <a:tc>
                  <a:txBody>
                    <a:bodyPr/>
                    <a:lstStyle/>
                    <a:p>
                      <a:r>
                        <a:rPr lang="en-US" sz="1400" b="0" noProof="0" dirty="0" smtClean="0"/>
                        <a:t>Maximum differential non-taxable minimum, EUR per month</a:t>
                      </a:r>
                      <a:endParaRPr lang="en-US" sz="1400" b="0" noProof="0" dirty="0"/>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r>
                        <a:rPr lang="en-US" sz="1400" noProof="0" dirty="0" smtClean="0">
                          <a:solidFill>
                            <a:srgbClr val="FF0000"/>
                          </a:solidFill>
                        </a:rPr>
                        <a:t>115</a:t>
                      </a:r>
                      <a:endParaRPr lang="en-US" sz="1400" noProof="0" dirty="0">
                        <a:solidFill>
                          <a:srgbClr val="FF0000"/>
                        </a:solidFill>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r>
                        <a:rPr lang="en-US" sz="1400" b="1" noProof="0" dirty="0" smtClean="0">
                          <a:solidFill>
                            <a:srgbClr val="FF0000"/>
                          </a:solidFill>
                        </a:rPr>
                        <a:t>200</a:t>
                      </a:r>
                      <a:endParaRPr lang="en-US" sz="1400" b="1" noProof="0" dirty="0">
                        <a:solidFill>
                          <a:srgbClr val="FF0000"/>
                        </a:solidFill>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400" b="1" noProof="0" dirty="0" smtClean="0">
                          <a:solidFill>
                            <a:srgbClr val="FF0000"/>
                          </a:solidFill>
                        </a:rPr>
                        <a:t>230</a:t>
                      </a:r>
                      <a:endParaRPr lang="en-US" sz="1400" b="1" noProof="0" dirty="0">
                        <a:solidFill>
                          <a:srgbClr val="FF0000"/>
                        </a:solidFill>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400" b="1" noProof="0" dirty="0" smtClean="0">
                          <a:solidFill>
                            <a:srgbClr val="FF0000"/>
                          </a:solidFill>
                        </a:rPr>
                        <a:t>250</a:t>
                      </a:r>
                      <a:endParaRPr lang="en-US" sz="1400" b="1" noProof="0" dirty="0">
                        <a:solidFill>
                          <a:srgbClr val="FF0000"/>
                        </a:solidFill>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2374516417"/>
                  </a:ext>
                </a:extLst>
              </a:tr>
              <a:tr h="39099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noProof="0" dirty="0" smtClean="0"/>
                        <a:t>Minimum non-taxable minimum, EUR per month</a:t>
                      </a: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r>
                        <a:rPr lang="en-US" sz="1400" noProof="0" dirty="0" smtClean="0">
                          <a:solidFill>
                            <a:srgbClr val="00B0F0"/>
                          </a:solidFill>
                        </a:rPr>
                        <a:t>60</a:t>
                      </a:r>
                      <a:endParaRPr lang="en-US" sz="1400" noProof="0" dirty="0">
                        <a:solidFill>
                          <a:srgbClr val="00B0F0"/>
                        </a:solidFill>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r>
                        <a:rPr lang="en-US" sz="1400" b="1" noProof="0" dirty="0" smtClean="0">
                          <a:solidFill>
                            <a:srgbClr val="00B0F0"/>
                          </a:solidFill>
                        </a:rPr>
                        <a:t>0</a:t>
                      </a:r>
                      <a:endParaRPr lang="en-US" sz="1400" b="1" noProof="0" dirty="0">
                        <a:solidFill>
                          <a:srgbClr val="00B0F0"/>
                        </a:solidFill>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400" b="1" noProof="0" dirty="0" smtClean="0">
                          <a:solidFill>
                            <a:srgbClr val="00B0F0"/>
                          </a:solidFill>
                        </a:rPr>
                        <a:t>0</a:t>
                      </a:r>
                      <a:endParaRPr lang="en-US" sz="1400" b="1" noProof="0" dirty="0">
                        <a:solidFill>
                          <a:srgbClr val="00B0F0"/>
                        </a:solidFill>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400" b="1" noProof="0" dirty="0" smtClean="0">
                          <a:solidFill>
                            <a:srgbClr val="00B0F0"/>
                          </a:solidFill>
                        </a:rPr>
                        <a:t>0</a:t>
                      </a:r>
                      <a:endParaRPr lang="en-US" sz="1400" b="1" noProof="0" dirty="0">
                        <a:solidFill>
                          <a:srgbClr val="00B0F0"/>
                        </a:solidFill>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185208463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noProof="0" dirty="0" smtClean="0"/>
                        <a:t>Incomes </a:t>
                      </a:r>
                      <a:r>
                        <a:rPr lang="lv-LV" sz="1400" b="0" noProof="0" dirty="0" smtClean="0"/>
                        <a:t>till</a:t>
                      </a:r>
                      <a:r>
                        <a:rPr lang="en-US" sz="1400" b="0" baseline="0" noProof="0" dirty="0" smtClean="0"/>
                        <a:t> which maximum </a:t>
                      </a:r>
                      <a:r>
                        <a:rPr lang="en-US" sz="1400" b="0" noProof="0" dirty="0" smtClean="0"/>
                        <a:t>non-taxable minimum will be applied, EUR per month</a:t>
                      </a: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r>
                        <a:rPr lang="en-US" sz="1400" noProof="0" dirty="0" smtClean="0"/>
                        <a:t>400</a:t>
                      </a:r>
                      <a:endParaRPr lang="en-US" sz="1400" noProof="0" dirty="0"/>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r>
                        <a:rPr lang="en-US" sz="1400" noProof="0" dirty="0" smtClean="0"/>
                        <a:t>440</a:t>
                      </a:r>
                      <a:endParaRPr lang="en-US" sz="1400" noProof="0" dirty="0"/>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400" noProof="0" dirty="0" smtClean="0"/>
                        <a:t>440</a:t>
                      </a:r>
                      <a:endParaRPr lang="en-US" sz="1400" noProof="0" dirty="0"/>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400" noProof="0" dirty="0" smtClean="0"/>
                        <a:t>440</a:t>
                      </a:r>
                      <a:endParaRPr lang="en-US" sz="1400" noProof="0" dirty="0"/>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16246186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noProof="0" dirty="0" smtClean="0"/>
                        <a:t>Incomes till </a:t>
                      </a:r>
                      <a:r>
                        <a:rPr lang="en-US" sz="1400" b="0" baseline="0" noProof="0" dirty="0" smtClean="0"/>
                        <a:t>which n</a:t>
                      </a:r>
                      <a:r>
                        <a:rPr lang="en-US" sz="1400" b="0" noProof="0" dirty="0" smtClean="0"/>
                        <a:t>on-taxable minimum according to formula will be gradually decreased, EUR per month</a:t>
                      </a: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r>
                        <a:rPr lang="lv-LV" sz="1400" noProof="0" dirty="0" smtClean="0"/>
                        <a:t>1 100</a:t>
                      </a:r>
                      <a:endParaRPr lang="en-US" sz="1400" noProof="0" dirty="0"/>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r>
                        <a:rPr lang="lv-LV" sz="1400" noProof="0" dirty="0" smtClean="0"/>
                        <a:t>1 000</a:t>
                      </a:r>
                      <a:endParaRPr lang="en-US" sz="1400" noProof="0" dirty="0"/>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lv-LV" sz="1400" noProof="0" dirty="0" smtClean="0"/>
                        <a:t>1 100</a:t>
                      </a:r>
                      <a:endParaRPr lang="en-US" sz="1400" noProof="0" dirty="0"/>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lv-LV" sz="1400" noProof="0" dirty="0" smtClean="0"/>
                        <a:t>1 200</a:t>
                      </a:r>
                      <a:endParaRPr lang="en-US" sz="1400" noProof="0" dirty="0"/>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750830353"/>
                  </a:ext>
                </a:extLst>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346480836"/>
              </p:ext>
            </p:extLst>
          </p:nvPr>
        </p:nvGraphicFramePr>
        <p:xfrm>
          <a:off x="748391" y="1844824"/>
          <a:ext cx="6829705" cy="1472246"/>
        </p:xfrm>
        <a:graphic>
          <a:graphicData uri="http://schemas.openxmlformats.org/drawingml/2006/table">
            <a:tbl>
              <a:tblPr firstRow="1" bandRow="1">
                <a:tableStyleId>{5C22544A-7EE6-4342-B048-85BDC9FD1C3A}</a:tableStyleId>
              </a:tblPr>
              <a:tblGrid>
                <a:gridCol w="3844458">
                  <a:extLst>
                    <a:ext uri="{9D8B030D-6E8A-4147-A177-3AD203B41FA5}">
                      <a16:colId xmlns:a16="http://schemas.microsoft.com/office/drawing/2014/main" val="2469539123"/>
                    </a:ext>
                  </a:extLst>
                </a:gridCol>
                <a:gridCol w="1165412">
                  <a:extLst>
                    <a:ext uri="{9D8B030D-6E8A-4147-A177-3AD203B41FA5}">
                      <a16:colId xmlns:a16="http://schemas.microsoft.com/office/drawing/2014/main" val="1377358937"/>
                    </a:ext>
                  </a:extLst>
                </a:gridCol>
                <a:gridCol w="1819835">
                  <a:extLst>
                    <a:ext uri="{9D8B030D-6E8A-4147-A177-3AD203B41FA5}">
                      <a16:colId xmlns:a16="http://schemas.microsoft.com/office/drawing/2014/main" val="4093264699"/>
                    </a:ext>
                  </a:extLst>
                </a:gridCol>
              </a:tblGrid>
              <a:tr h="359726">
                <a:tc>
                  <a:txBody>
                    <a:bodyPr/>
                    <a:lstStyle/>
                    <a:p>
                      <a:pPr algn="ctr"/>
                      <a:r>
                        <a:rPr lang="en-GB" sz="1600" noProof="0" dirty="0" smtClean="0"/>
                        <a:t>Incomes, EUR</a:t>
                      </a:r>
                      <a:r>
                        <a:rPr lang="en-GB" sz="1600" baseline="0" noProof="0" dirty="0" smtClean="0"/>
                        <a:t> per year</a:t>
                      </a:r>
                      <a:endParaRPr lang="en-GB" sz="1600" noProof="0" dirty="0"/>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r>
                        <a:rPr lang="en-GB" sz="1600" noProof="0" dirty="0" smtClean="0"/>
                        <a:t>2017</a:t>
                      </a:r>
                      <a:endParaRPr lang="en-GB" sz="1600" noProof="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r>
                        <a:rPr lang="en-GB" sz="1600" noProof="0" dirty="0" smtClean="0"/>
                        <a:t>2018</a:t>
                      </a:r>
                      <a:endParaRPr lang="en-GB" sz="1600" noProof="0" dirty="0"/>
                    </a:p>
                  </a:txBody>
                  <a:tcPr>
                    <a:lnL w="12700" cap="flat" cmpd="sng" algn="ctr">
                      <a:solidFill>
                        <a:schemeClr val="bg1"/>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extLst>
                  <a:ext uri="{0D108BD9-81ED-4DB2-BD59-A6C34878D82A}">
                    <a16:rowId xmlns:a16="http://schemas.microsoft.com/office/drawing/2014/main" val="3162974380"/>
                  </a:ext>
                </a:extLst>
              </a:tr>
              <a:tr h="370840">
                <a:tc>
                  <a:txBody>
                    <a:bodyPr/>
                    <a:lstStyle/>
                    <a:p>
                      <a:r>
                        <a:rPr lang="en-GB" sz="1400" noProof="0" dirty="0" smtClean="0"/>
                        <a:t>Bellow 20</a:t>
                      </a:r>
                      <a:r>
                        <a:rPr lang="lv-LV" sz="1400" noProof="0" dirty="0" smtClean="0"/>
                        <a:t>,</a:t>
                      </a:r>
                      <a:r>
                        <a:rPr lang="en-GB" sz="1400" noProof="0" dirty="0" smtClean="0"/>
                        <a:t>00</a:t>
                      </a:r>
                      <a:r>
                        <a:rPr lang="lv-LV" sz="1400" noProof="0" dirty="0" smtClean="0"/>
                        <a:t>4</a:t>
                      </a:r>
                      <a:r>
                        <a:rPr lang="en-GB" sz="1400" noProof="0" dirty="0" smtClean="0"/>
                        <a:t> </a:t>
                      </a:r>
                      <a:r>
                        <a:rPr lang="en-GB" sz="1400" noProof="0" dirty="0" smtClean="0"/>
                        <a:t>EUR per year</a:t>
                      </a:r>
                      <a:endParaRPr lang="en-GB" sz="1400" noProof="0" dirty="0"/>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rowSpan="3">
                  <a:txBody>
                    <a:bodyPr/>
                    <a:lstStyle/>
                    <a:p>
                      <a:pPr algn="ctr"/>
                      <a:r>
                        <a:rPr lang="en-GB" sz="1400" noProof="0" dirty="0" smtClean="0"/>
                        <a:t>23%</a:t>
                      </a:r>
                      <a:endParaRPr lang="en-GB" sz="1400" noProof="0" dirty="0"/>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r>
                        <a:rPr lang="en-GB" sz="1400" b="1" noProof="0" dirty="0" smtClean="0">
                          <a:solidFill>
                            <a:srgbClr val="FF0000"/>
                          </a:solidFill>
                        </a:rPr>
                        <a:t>20%</a:t>
                      </a:r>
                      <a:endParaRPr lang="en-GB" sz="1400" b="1" noProof="0" dirty="0">
                        <a:solidFill>
                          <a:srgbClr val="FF0000"/>
                        </a:solidFill>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3400695751"/>
                  </a:ext>
                </a:extLst>
              </a:tr>
              <a:tr h="370840">
                <a:tc>
                  <a:txBody>
                    <a:bodyPr/>
                    <a:lstStyle/>
                    <a:p>
                      <a:r>
                        <a:rPr lang="en-GB" sz="1400" noProof="0" dirty="0" smtClean="0"/>
                        <a:t>From 20</a:t>
                      </a:r>
                      <a:r>
                        <a:rPr lang="lv-LV" sz="1400" noProof="0" dirty="0" smtClean="0"/>
                        <a:t>,</a:t>
                      </a:r>
                      <a:r>
                        <a:rPr lang="en-GB" sz="1400" noProof="0" dirty="0" smtClean="0"/>
                        <a:t>00</a:t>
                      </a:r>
                      <a:r>
                        <a:rPr lang="lv-LV" sz="1400" noProof="0" dirty="0" smtClean="0"/>
                        <a:t>4</a:t>
                      </a:r>
                      <a:r>
                        <a:rPr lang="en-GB" sz="1400" noProof="0" dirty="0" smtClean="0"/>
                        <a:t> to 55</a:t>
                      </a:r>
                      <a:r>
                        <a:rPr lang="lv-LV" sz="1400" noProof="0" dirty="0" smtClean="0"/>
                        <a:t>,</a:t>
                      </a:r>
                      <a:r>
                        <a:rPr lang="en-GB" sz="1400" noProof="0" dirty="0" smtClean="0"/>
                        <a:t>000 EUR per year</a:t>
                      </a:r>
                      <a:endParaRPr lang="en-GB" sz="1400" noProof="0" dirty="0"/>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vMerge="1">
                  <a:txBody>
                    <a:bodyPr/>
                    <a:lstStyle/>
                    <a:p>
                      <a:endParaRPr lang="lv-LV" dirty="0"/>
                    </a:p>
                  </a:txBody>
                  <a:tcPr/>
                </a:tc>
                <a:tc>
                  <a:txBody>
                    <a:bodyPr/>
                    <a:lstStyle/>
                    <a:p>
                      <a:pPr algn="ctr"/>
                      <a:r>
                        <a:rPr lang="en-GB" sz="1400" b="1" noProof="0" dirty="0" smtClean="0">
                          <a:solidFill>
                            <a:srgbClr val="FF0000"/>
                          </a:solidFill>
                        </a:rPr>
                        <a:t>23%</a:t>
                      </a:r>
                      <a:endParaRPr lang="en-GB" sz="1400" b="1" noProof="0" dirty="0">
                        <a:solidFill>
                          <a:srgbClr val="FF0000"/>
                        </a:solidFill>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2915779335"/>
                  </a:ext>
                </a:extLst>
              </a:tr>
              <a:tr h="370840">
                <a:tc>
                  <a:txBody>
                    <a:bodyPr/>
                    <a:lstStyle/>
                    <a:p>
                      <a:r>
                        <a:rPr lang="en-GB" sz="1400" noProof="0" dirty="0" smtClean="0"/>
                        <a:t>Above 55</a:t>
                      </a:r>
                      <a:r>
                        <a:rPr lang="lv-LV" sz="1400" noProof="0" dirty="0" smtClean="0"/>
                        <a:t>,</a:t>
                      </a:r>
                      <a:r>
                        <a:rPr lang="en-GB" sz="1400" noProof="0" dirty="0" smtClean="0"/>
                        <a:t>000 EUR per year</a:t>
                      </a:r>
                      <a:endParaRPr lang="en-GB" sz="1400" noProof="0" dirty="0"/>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vMerge="1">
                  <a:txBody>
                    <a:bodyPr/>
                    <a:lstStyle/>
                    <a:p>
                      <a:endParaRPr lang="lv-LV" dirty="0"/>
                    </a:p>
                  </a:txBody>
                  <a:tcPr/>
                </a:tc>
                <a:tc>
                  <a:txBody>
                    <a:bodyPr/>
                    <a:lstStyle/>
                    <a:p>
                      <a:pPr algn="ctr"/>
                      <a:r>
                        <a:rPr lang="en-GB" sz="1400" b="1" noProof="0" dirty="0" smtClean="0">
                          <a:solidFill>
                            <a:srgbClr val="FF0000"/>
                          </a:solidFill>
                        </a:rPr>
                        <a:t>31</a:t>
                      </a:r>
                      <a:r>
                        <a:rPr lang="lv-LV" sz="1400" b="1" noProof="0" dirty="0" smtClean="0">
                          <a:solidFill>
                            <a:srgbClr val="FF0000"/>
                          </a:solidFill>
                        </a:rPr>
                        <a:t>.</a:t>
                      </a:r>
                      <a:r>
                        <a:rPr lang="en-GB" sz="1400" b="1" noProof="0" dirty="0" smtClean="0">
                          <a:solidFill>
                            <a:srgbClr val="FF0000"/>
                          </a:solidFill>
                        </a:rPr>
                        <a:t>4%</a:t>
                      </a:r>
                      <a:r>
                        <a:rPr lang="lv-LV" sz="1400" b="1" noProof="0" dirty="0" smtClean="0">
                          <a:solidFill>
                            <a:srgbClr val="FF0000"/>
                          </a:solidFill>
                        </a:rPr>
                        <a:t>*</a:t>
                      </a:r>
                      <a:endParaRPr lang="en-GB" sz="1400" b="1" noProof="0" dirty="0">
                        <a:solidFill>
                          <a:srgbClr val="FF0000"/>
                        </a:solidFill>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749568096"/>
                  </a:ext>
                </a:extLst>
              </a:tr>
            </a:tbl>
          </a:graphicData>
        </a:graphic>
      </p:graphicFrame>
    </p:spTree>
    <p:extLst>
      <p:ext uri="{BB962C8B-B14F-4D97-AF65-F5344CB8AC3E}">
        <p14:creationId xmlns:p14="http://schemas.microsoft.com/office/powerpoint/2010/main" val="7861843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AB87D415-6CFC-4AA6-8EBB-CA311BC5488A}" type="datetime1">
              <a:rPr lang="lv-LV" smtClean="0"/>
              <a:t>13.02.2018</a:t>
            </a:fld>
            <a:endParaRPr lang="lv-LV"/>
          </a:p>
        </p:txBody>
      </p:sp>
      <p:sp>
        <p:nvSpPr>
          <p:cNvPr id="6" name="Slide Number Placeholder 5"/>
          <p:cNvSpPr>
            <a:spLocks noGrp="1"/>
          </p:cNvSpPr>
          <p:nvPr>
            <p:ph type="sldNum" sz="quarter" idx="12"/>
          </p:nvPr>
        </p:nvSpPr>
        <p:spPr/>
        <p:txBody>
          <a:bodyPr/>
          <a:lstStyle/>
          <a:p>
            <a:fld id="{952464FB-6FA6-4E80-ACB1-F4B9846AA373}" type="slidenum">
              <a:rPr lang="lv-LV" smtClean="0"/>
              <a:t>6</a:t>
            </a:fld>
            <a:endParaRPr lang="lv-LV"/>
          </a:p>
        </p:txBody>
      </p:sp>
      <p:sp>
        <p:nvSpPr>
          <p:cNvPr id="2" name="Title 1"/>
          <p:cNvSpPr>
            <a:spLocks noGrp="1"/>
          </p:cNvSpPr>
          <p:nvPr>
            <p:ph type="title"/>
          </p:nvPr>
        </p:nvSpPr>
        <p:spPr>
          <a:xfrm>
            <a:off x="446314" y="427616"/>
            <a:ext cx="5688632" cy="517108"/>
          </a:xfrm>
          <a:solidFill>
            <a:schemeClr val="bg1"/>
          </a:solidFill>
        </p:spPr>
        <p:txBody>
          <a:bodyPr>
            <a:noAutofit/>
          </a:bodyPr>
          <a:lstStyle/>
          <a:p>
            <a:r>
              <a:rPr lang="lv-LV" sz="2800" dirty="0" err="1" smtClean="0"/>
              <a:t>Personal</a:t>
            </a:r>
            <a:r>
              <a:rPr lang="lv-LV" sz="2800" dirty="0" smtClean="0"/>
              <a:t> </a:t>
            </a:r>
            <a:r>
              <a:rPr lang="lv-LV" sz="2800" dirty="0" err="1" smtClean="0"/>
              <a:t>Income</a:t>
            </a:r>
            <a:r>
              <a:rPr lang="lv-LV" sz="2800" dirty="0" smtClean="0"/>
              <a:t> </a:t>
            </a:r>
            <a:r>
              <a:rPr lang="lv-LV" sz="2800" dirty="0" err="1" smtClean="0"/>
              <a:t>Tax</a:t>
            </a:r>
            <a:r>
              <a:rPr lang="lv-LV" sz="2800" dirty="0" smtClean="0"/>
              <a:t> (PIT) (II)</a:t>
            </a:r>
            <a:endParaRPr lang="lv-LV" sz="2800" dirty="0"/>
          </a:p>
        </p:txBody>
      </p:sp>
      <p:sp>
        <p:nvSpPr>
          <p:cNvPr id="10" name="TextBox 9"/>
          <p:cNvSpPr txBox="1"/>
          <p:nvPr/>
        </p:nvSpPr>
        <p:spPr>
          <a:xfrm>
            <a:off x="446314" y="1052736"/>
            <a:ext cx="8374158" cy="4570482"/>
          </a:xfrm>
          <a:prstGeom prst="rect">
            <a:avLst/>
          </a:prstGeom>
          <a:noFill/>
          <a:ln>
            <a:noFill/>
          </a:ln>
        </p:spPr>
        <p:txBody>
          <a:bodyPr wrap="square" rtlCol="0">
            <a:spAutoFit/>
          </a:bodyPr>
          <a:lstStyle/>
          <a:p>
            <a:pPr fontAlgn="ctr"/>
            <a:r>
              <a:rPr lang="en-US" b="1" dirty="0" smtClean="0"/>
              <a:t>3) Increasing of allowance for dependents</a:t>
            </a:r>
          </a:p>
          <a:p>
            <a:pPr fontAlgn="ctr"/>
            <a:endParaRPr lang="en-US" sz="900" b="1" dirty="0" smtClean="0"/>
          </a:p>
          <a:p>
            <a:pPr algn="ctr" fontAlgn="ctr"/>
            <a:endParaRPr lang="en-US" sz="1600" b="1" dirty="0" smtClean="0"/>
          </a:p>
          <a:p>
            <a:pPr algn="ctr" fontAlgn="ctr"/>
            <a:endParaRPr lang="en-US" sz="2000" dirty="0" smtClean="0"/>
          </a:p>
          <a:p>
            <a:pPr algn="ctr" fontAlgn="ctr"/>
            <a:endParaRPr lang="en-US" sz="2000" dirty="0" smtClean="0"/>
          </a:p>
          <a:p>
            <a:pPr algn="ctr" fontAlgn="ctr"/>
            <a:endParaRPr lang="en-US" sz="2000" dirty="0" smtClean="0"/>
          </a:p>
          <a:p>
            <a:pPr marL="533400" indent="-261938" algn="just" fontAlgn="ctr">
              <a:tabLst>
                <a:tab pos="533400" algn="l"/>
              </a:tabLst>
            </a:pPr>
            <a:endParaRPr lang="en-US" sz="800" i="1" dirty="0" smtClean="0"/>
          </a:p>
          <a:p>
            <a:pPr fontAlgn="ctr"/>
            <a:r>
              <a:rPr lang="en-US" b="1" dirty="0" smtClean="0"/>
              <a:t>4) Increasing of non-taxable minimum income for pensioners</a:t>
            </a:r>
          </a:p>
          <a:p>
            <a:pPr fontAlgn="ctr"/>
            <a:endParaRPr lang="en-US" b="1" dirty="0" smtClean="0"/>
          </a:p>
          <a:p>
            <a:pPr fontAlgn="ctr"/>
            <a:endParaRPr lang="en-US" b="1" dirty="0" smtClean="0"/>
          </a:p>
          <a:p>
            <a:pPr fontAlgn="ctr"/>
            <a:endParaRPr lang="en-US" b="1" dirty="0" smtClean="0"/>
          </a:p>
          <a:p>
            <a:pPr fontAlgn="ctr"/>
            <a:endParaRPr lang="en-US" b="1" dirty="0" smtClean="0"/>
          </a:p>
          <a:p>
            <a:pPr fontAlgn="ctr"/>
            <a:endParaRPr lang="en-US" b="1" dirty="0" smtClean="0"/>
          </a:p>
          <a:p>
            <a:pPr marL="271463" indent="-271463" fontAlgn="ctr">
              <a:tabLst>
                <a:tab pos="271463" algn="l"/>
              </a:tabLst>
            </a:pPr>
            <a:r>
              <a:rPr lang="en-US" b="1" dirty="0" smtClean="0"/>
              <a:t>5) Raising of minimum monthly wage from 380 in 2017 to </a:t>
            </a:r>
            <a:r>
              <a:rPr lang="en-US" b="1" dirty="0" smtClean="0">
                <a:solidFill>
                  <a:srgbClr val="FF0000"/>
                </a:solidFill>
              </a:rPr>
              <a:t>430</a:t>
            </a:r>
            <a:r>
              <a:rPr lang="en-US" b="1" dirty="0" smtClean="0"/>
              <a:t> euro in 2018</a:t>
            </a:r>
            <a:endParaRPr lang="lv-LV" b="1" dirty="0" smtClean="0"/>
          </a:p>
          <a:p>
            <a:pPr marL="271463" indent="-271463" fontAlgn="ctr">
              <a:tabLst>
                <a:tab pos="271463" algn="l"/>
              </a:tabLst>
            </a:pPr>
            <a:endParaRPr lang="lv-LV" b="1" dirty="0"/>
          </a:p>
          <a:p>
            <a:pPr marL="271463" indent="-271463" fontAlgn="ctr">
              <a:tabLst>
                <a:tab pos="271463" algn="l"/>
              </a:tabLst>
            </a:pPr>
            <a:r>
              <a:rPr lang="lv-LV" b="1" dirty="0" smtClean="0"/>
              <a:t>6) </a:t>
            </a:r>
            <a:r>
              <a:rPr lang="en-US" b="1" dirty="0"/>
              <a:t>PIT rate for income from capital and capital gain</a:t>
            </a:r>
            <a:r>
              <a:rPr lang="lv-LV" b="1" dirty="0"/>
              <a:t>s – 20% (</a:t>
            </a:r>
            <a:r>
              <a:rPr lang="en-US" b="1" dirty="0"/>
              <a:t>exception – dividends taxed by CIT</a:t>
            </a:r>
            <a:r>
              <a:rPr lang="lv-LV" b="1" dirty="0" smtClean="0"/>
              <a:t>)</a:t>
            </a:r>
            <a:endParaRPr lang="en-US" b="1" dirty="0"/>
          </a:p>
        </p:txBody>
      </p:sp>
      <p:graphicFrame>
        <p:nvGraphicFramePr>
          <p:cNvPr id="11" name="Table 10"/>
          <p:cNvGraphicFramePr>
            <a:graphicFrameLocks noGrp="1"/>
          </p:cNvGraphicFramePr>
          <p:nvPr>
            <p:extLst>
              <p:ext uri="{D42A27DB-BD31-4B8C-83A1-F6EECF244321}">
                <p14:modId xmlns:p14="http://schemas.microsoft.com/office/powerpoint/2010/main" val="1249556952"/>
              </p:ext>
            </p:extLst>
          </p:nvPr>
        </p:nvGraphicFramePr>
        <p:xfrm>
          <a:off x="838200" y="1476079"/>
          <a:ext cx="6829706" cy="877886"/>
        </p:xfrm>
        <a:graphic>
          <a:graphicData uri="http://schemas.openxmlformats.org/drawingml/2006/table">
            <a:tbl>
              <a:tblPr firstRow="1" bandRow="1">
                <a:tableStyleId>{5C22544A-7EE6-4342-B048-85BDC9FD1C3A}</a:tableStyleId>
              </a:tblPr>
              <a:tblGrid>
                <a:gridCol w="2960914">
                  <a:extLst>
                    <a:ext uri="{9D8B030D-6E8A-4147-A177-3AD203B41FA5}">
                      <a16:colId xmlns:a16="http://schemas.microsoft.com/office/drawing/2014/main" val="2469539123"/>
                    </a:ext>
                  </a:extLst>
                </a:gridCol>
                <a:gridCol w="1012372">
                  <a:extLst>
                    <a:ext uri="{9D8B030D-6E8A-4147-A177-3AD203B41FA5}">
                      <a16:colId xmlns:a16="http://schemas.microsoft.com/office/drawing/2014/main" val="1377358937"/>
                    </a:ext>
                  </a:extLst>
                </a:gridCol>
                <a:gridCol w="1045028">
                  <a:extLst>
                    <a:ext uri="{9D8B030D-6E8A-4147-A177-3AD203B41FA5}">
                      <a16:colId xmlns:a16="http://schemas.microsoft.com/office/drawing/2014/main" val="4093264699"/>
                    </a:ext>
                  </a:extLst>
                </a:gridCol>
                <a:gridCol w="903515">
                  <a:extLst>
                    <a:ext uri="{9D8B030D-6E8A-4147-A177-3AD203B41FA5}">
                      <a16:colId xmlns:a16="http://schemas.microsoft.com/office/drawing/2014/main" val="2510525653"/>
                    </a:ext>
                  </a:extLst>
                </a:gridCol>
                <a:gridCol w="907877">
                  <a:extLst>
                    <a:ext uri="{9D8B030D-6E8A-4147-A177-3AD203B41FA5}">
                      <a16:colId xmlns:a16="http://schemas.microsoft.com/office/drawing/2014/main" val="22102018"/>
                    </a:ext>
                  </a:extLst>
                </a:gridCol>
              </a:tblGrid>
              <a:tr h="359726">
                <a:tc>
                  <a:txBody>
                    <a:bodyPr/>
                    <a:lstStyle/>
                    <a:p>
                      <a:pPr algn="ctr"/>
                      <a:endParaRPr lang="en-GB" sz="1400" noProof="0" dirty="0"/>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r>
                        <a:rPr lang="en-GB" sz="1400" noProof="0" dirty="0" smtClean="0"/>
                        <a:t>2017</a:t>
                      </a:r>
                      <a:endParaRPr lang="en-GB" sz="1400" noProof="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r>
                        <a:rPr lang="en-GB" sz="1400" noProof="0" dirty="0" smtClean="0"/>
                        <a:t>2018</a:t>
                      </a:r>
                      <a:endParaRPr lang="en-GB" sz="1400" noProof="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r>
                        <a:rPr lang="lv-LV" sz="1400" noProof="0" dirty="0" smtClean="0"/>
                        <a:t>2019</a:t>
                      </a:r>
                      <a:endParaRPr lang="en-GB" sz="1400" noProof="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r>
                        <a:rPr lang="lv-LV" sz="1400" noProof="0" dirty="0" smtClean="0"/>
                        <a:t>2020</a:t>
                      </a:r>
                      <a:endParaRPr lang="en-GB" sz="1400" noProof="0" dirty="0"/>
                    </a:p>
                  </a:txBody>
                  <a:tcPr>
                    <a:lnL w="12700" cap="flat" cmpd="sng" algn="ctr">
                      <a:solidFill>
                        <a:schemeClr val="bg1"/>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extLst>
                  <a:ext uri="{0D108BD9-81ED-4DB2-BD59-A6C34878D82A}">
                    <a16:rowId xmlns:a16="http://schemas.microsoft.com/office/drawing/2014/main" val="3162974380"/>
                  </a:ext>
                </a:extLst>
              </a:tr>
              <a:tr h="370840">
                <a:tc>
                  <a:txBody>
                    <a:bodyPr/>
                    <a:lstStyle/>
                    <a:p>
                      <a:r>
                        <a:rPr lang="en-US" sz="1400" b="0" dirty="0" smtClean="0"/>
                        <a:t>Allowance for dependents,</a:t>
                      </a:r>
                      <a:r>
                        <a:rPr lang="en-US" sz="1400" b="1" dirty="0" smtClean="0"/>
                        <a:t> </a:t>
                      </a:r>
                      <a:r>
                        <a:rPr lang="en-US" sz="1400" noProof="0" dirty="0" smtClean="0"/>
                        <a:t>EUR per month</a:t>
                      </a:r>
                      <a:endParaRPr lang="en-US" sz="1400" noProof="0" dirty="0"/>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r>
                        <a:rPr lang="lv-LV" sz="1400" noProof="0" dirty="0" smtClean="0"/>
                        <a:t>175</a:t>
                      </a:r>
                      <a:endParaRPr lang="en-GB" sz="1400" noProof="0" dirty="0"/>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r>
                        <a:rPr lang="lv-LV" sz="1400" b="1" noProof="0" dirty="0" smtClean="0">
                          <a:solidFill>
                            <a:srgbClr val="FF0000"/>
                          </a:solidFill>
                        </a:rPr>
                        <a:t>200</a:t>
                      </a:r>
                      <a:endParaRPr lang="en-GB" sz="1400" b="1" noProof="0" dirty="0">
                        <a:solidFill>
                          <a:srgbClr val="FF0000"/>
                        </a:solidFill>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lv-LV" sz="1400" b="1" noProof="0" dirty="0" smtClean="0">
                          <a:solidFill>
                            <a:srgbClr val="FF0000"/>
                          </a:solidFill>
                        </a:rPr>
                        <a:t>230</a:t>
                      </a:r>
                      <a:endParaRPr lang="en-GB" sz="1400" b="1" noProof="0" dirty="0">
                        <a:solidFill>
                          <a:srgbClr val="FF0000"/>
                        </a:solidFill>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lv-LV" sz="1400" b="1" noProof="0" dirty="0" smtClean="0">
                          <a:solidFill>
                            <a:srgbClr val="FF0000"/>
                          </a:solidFill>
                        </a:rPr>
                        <a:t>250</a:t>
                      </a:r>
                      <a:endParaRPr lang="en-GB" sz="1400" b="1" noProof="0" dirty="0">
                        <a:solidFill>
                          <a:srgbClr val="FF0000"/>
                        </a:solidFill>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3400695751"/>
                  </a:ext>
                </a:extLst>
              </a:tr>
            </a:tbl>
          </a:graphicData>
        </a:graphic>
      </p:graphicFrame>
      <p:graphicFrame>
        <p:nvGraphicFramePr>
          <p:cNvPr id="12" name="Table 11"/>
          <p:cNvGraphicFramePr>
            <a:graphicFrameLocks noGrp="1"/>
          </p:cNvGraphicFramePr>
          <p:nvPr>
            <p:extLst>
              <p:ext uri="{D42A27DB-BD31-4B8C-83A1-F6EECF244321}">
                <p14:modId xmlns:p14="http://schemas.microsoft.com/office/powerpoint/2010/main" val="4078141385"/>
              </p:ext>
            </p:extLst>
          </p:nvPr>
        </p:nvGraphicFramePr>
        <p:xfrm>
          <a:off x="838200" y="3188811"/>
          <a:ext cx="6829706" cy="877886"/>
        </p:xfrm>
        <a:graphic>
          <a:graphicData uri="http://schemas.openxmlformats.org/drawingml/2006/table">
            <a:tbl>
              <a:tblPr firstRow="1" bandRow="1">
                <a:tableStyleId>{5C22544A-7EE6-4342-B048-85BDC9FD1C3A}</a:tableStyleId>
              </a:tblPr>
              <a:tblGrid>
                <a:gridCol w="2960914">
                  <a:extLst>
                    <a:ext uri="{9D8B030D-6E8A-4147-A177-3AD203B41FA5}">
                      <a16:colId xmlns:a16="http://schemas.microsoft.com/office/drawing/2014/main" val="2469539123"/>
                    </a:ext>
                  </a:extLst>
                </a:gridCol>
                <a:gridCol w="1012372">
                  <a:extLst>
                    <a:ext uri="{9D8B030D-6E8A-4147-A177-3AD203B41FA5}">
                      <a16:colId xmlns:a16="http://schemas.microsoft.com/office/drawing/2014/main" val="1377358937"/>
                    </a:ext>
                  </a:extLst>
                </a:gridCol>
                <a:gridCol w="1045028">
                  <a:extLst>
                    <a:ext uri="{9D8B030D-6E8A-4147-A177-3AD203B41FA5}">
                      <a16:colId xmlns:a16="http://schemas.microsoft.com/office/drawing/2014/main" val="4093264699"/>
                    </a:ext>
                  </a:extLst>
                </a:gridCol>
                <a:gridCol w="903515">
                  <a:extLst>
                    <a:ext uri="{9D8B030D-6E8A-4147-A177-3AD203B41FA5}">
                      <a16:colId xmlns:a16="http://schemas.microsoft.com/office/drawing/2014/main" val="2510525653"/>
                    </a:ext>
                  </a:extLst>
                </a:gridCol>
                <a:gridCol w="907877">
                  <a:extLst>
                    <a:ext uri="{9D8B030D-6E8A-4147-A177-3AD203B41FA5}">
                      <a16:colId xmlns:a16="http://schemas.microsoft.com/office/drawing/2014/main" val="22102018"/>
                    </a:ext>
                  </a:extLst>
                </a:gridCol>
              </a:tblGrid>
              <a:tr h="359726">
                <a:tc>
                  <a:txBody>
                    <a:bodyPr/>
                    <a:lstStyle/>
                    <a:p>
                      <a:pPr algn="ctr"/>
                      <a:endParaRPr lang="en-GB" sz="1400" noProof="0" dirty="0"/>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r>
                        <a:rPr lang="en-GB" sz="1400" noProof="0" dirty="0" smtClean="0"/>
                        <a:t>2017</a:t>
                      </a:r>
                      <a:endParaRPr lang="en-GB" sz="1400" noProof="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r>
                        <a:rPr lang="en-GB" sz="1400" noProof="0" dirty="0" smtClean="0"/>
                        <a:t>2018</a:t>
                      </a:r>
                      <a:endParaRPr lang="en-GB" sz="1400" noProof="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r>
                        <a:rPr lang="lv-LV" sz="1400" noProof="0" dirty="0" smtClean="0"/>
                        <a:t>2019</a:t>
                      </a:r>
                      <a:endParaRPr lang="en-GB" sz="1400" noProof="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r>
                        <a:rPr lang="lv-LV" sz="1400" noProof="0" dirty="0" smtClean="0"/>
                        <a:t>2020</a:t>
                      </a:r>
                      <a:endParaRPr lang="en-GB" sz="1400" noProof="0" dirty="0"/>
                    </a:p>
                  </a:txBody>
                  <a:tcPr>
                    <a:lnL w="12700" cap="flat" cmpd="sng" algn="ctr">
                      <a:solidFill>
                        <a:schemeClr val="bg1"/>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extLst>
                  <a:ext uri="{0D108BD9-81ED-4DB2-BD59-A6C34878D82A}">
                    <a16:rowId xmlns:a16="http://schemas.microsoft.com/office/drawing/2014/main" val="3162974380"/>
                  </a:ext>
                </a:extLst>
              </a:tr>
              <a:tr h="370840">
                <a:tc>
                  <a:txBody>
                    <a:bodyPr/>
                    <a:lstStyle/>
                    <a:p>
                      <a:r>
                        <a:rPr lang="lv-LV" sz="1400" dirty="0" smtClean="0"/>
                        <a:t>N</a:t>
                      </a:r>
                      <a:r>
                        <a:rPr lang="en-US" sz="1400" dirty="0" smtClean="0"/>
                        <a:t>on-taxable minimum income for pensioners</a:t>
                      </a:r>
                      <a:endParaRPr lang="en-US" sz="1400" noProof="0" dirty="0"/>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r>
                        <a:rPr lang="lv-LV" sz="1400" noProof="0" dirty="0" smtClean="0"/>
                        <a:t>235</a:t>
                      </a:r>
                      <a:endParaRPr lang="en-GB" sz="1400" noProof="0" dirty="0"/>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r>
                        <a:rPr lang="lv-LV" sz="1400" b="1" noProof="0" dirty="0" smtClean="0">
                          <a:solidFill>
                            <a:srgbClr val="FF0000"/>
                          </a:solidFill>
                        </a:rPr>
                        <a:t>250</a:t>
                      </a:r>
                      <a:endParaRPr lang="en-GB" sz="1400" b="1" noProof="0" dirty="0">
                        <a:solidFill>
                          <a:srgbClr val="FF0000"/>
                        </a:solidFill>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lv-LV" sz="1400" b="1" noProof="0" dirty="0" smtClean="0">
                          <a:solidFill>
                            <a:srgbClr val="FF0000"/>
                          </a:solidFill>
                        </a:rPr>
                        <a:t>270</a:t>
                      </a:r>
                      <a:endParaRPr lang="en-GB" sz="1400" b="1" noProof="0" dirty="0">
                        <a:solidFill>
                          <a:srgbClr val="FF0000"/>
                        </a:solidFill>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lv-LV" sz="1400" b="1" noProof="0" dirty="0" smtClean="0">
                          <a:solidFill>
                            <a:srgbClr val="FF0000"/>
                          </a:solidFill>
                        </a:rPr>
                        <a:t>300</a:t>
                      </a:r>
                      <a:endParaRPr lang="en-GB" sz="1400" b="1" noProof="0" dirty="0">
                        <a:solidFill>
                          <a:srgbClr val="FF0000"/>
                        </a:solidFill>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3400695751"/>
                  </a:ext>
                </a:extLst>
              </a:tr>
            </a:tbl>
          </a:graphicData>
        </a:graphic>
      </p:graphicFrame>
    </p:spTree>
    <p:extLst>
      <p:ext uri="{BB962C8B-B14F-4D97-AF65-F5344CB8AC3E}">
        <p14:creationId xmlns:p14="http://schemas.microsoft.com/office/powerpoint/2010/main" val="4099784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73066B52-3CA7-4BF9-B954-557A4C1F8647}" type="datetime1">
              <a:rPr lang="lv-LV" smtClean="0"/>
              <a:t>13.02.2018</a:t>
            </a:fld>
            <a:endParaRPr lang="lv-LV"/>
          </a:p>
        </p:txBody>
      </p:sp>
      <p:sp>
        <p:nvSpPr>
          <p:cNvPr id="6" name="Slide Number Placeholder 5"/>
          <p:cNvSpPr>
            <a:spLocks noGrp="1"/>
          </p:cNvSpPr>
          <p:nvPr>
            <p:ph type="sldNum" sz="quarter" idx="12"/>
          </p:nvPr>
        </p:nvSpPr>
        <p:spPr/>
        <p:txBody>
          <a:bodyPr/>
          <a:lstStyle/>
          <a:p>
            <a:fld id="{952464FB-6FA6-4E80-ACB1-F4B9846AA373}" type="slidenum">
              <a:rPr lang="lv-LV" smtClean="0"/>
              <a:t>7</a:t>
            </a:fld>
            <a:endParaRPr lang="lv-LV"/>
          </a:p>
        </p:txBody>
      </p:sp>
      <p:sp>
        <p:nvSpPr>
          <p:cNvPr id="2" name="Title 1"/>
          <p:cNvSpPr>
            <a:spLocks noGrp="1"/>
          </p:cNvSpPr>
          <p:nvPr>
            <p:ph type="title"/>
          </p:nvPr>
        </p:nvSpPr>
        <p:spPr>
          <a:xfrm>
            <a:off x="323528" y="379072"/>
            <a:ext cx="6696744" cy="601656"/>
          </a:xfrm>
          <a:solidFill>
            <a:schemeClr val="bg1"/>
          </a:solidFill>
        </p:spPr>
        <p:txBody>
          <a:bodyPr>
            <a:noAutofit/>
          </a:bodyPr>
          <a:lstStyle/>
          <a:p>
            <a:r>
              <a:rPr lang="en-US" sz="2800" dirty="0" smtClean="0"/>
              <a:t>Social Security Contributions (SSC) (I)</a:t>
            </a:r>
            <a:r>
              <a:rPr lang="en-US" sz="2800" dirty="0" smtClean="0">
                <a:effectLst/>
              </a:rPr>
              <a:t> </a:t>
            </a:r>
            <a:endParaRPr lang="en-US" sz="2800" dirty="0"/>
          </a:p>
        </p:txBody>
      </p:sp>
      <p:graphicFrame>
        <p:nvGraphicFramePr>
          <p:cNvPr id="8" name="Table 7"/>
          <p:cNvGraphicFramePr>
            <a:graphicFrameLocks noGrp="1"/>
          </p:cNvGraphicFramePr>
          <p:nvPr>
            <p:extLst>
              <p:ext uri="{D42A27DB-BD31-4B8C-83A1-F6EECF244321}">
                <p14:modId xmlns:p14="http://schemas.microsoft.com/office/powerpoint/2010/main" val="312040569"/>
              </p:ext>
            </p:extLst>
          </p:nvPr>
        </p:nvGraphicFramePr>
        <p:xfrm>
          <a:off x="742437" y="2517531"/>
          <a:ext cx="7329826" cy="1184528"/>
        </p:xfrm>
        <a:graphic>
          <a:graphicData uri="http://schemas.openxmlformats.org/drawingml/2006/table">
            <a:tbl>
              <a:tblPr firstRow="1" bandRow="1">
                <a:tableStyleId>{5C22544A-7EE6-4342-B048-85BDC9FD1C3A}</a:tableStyleId>
              </a:tblPr>
              <a:tblGrid>
                <a:gridCol w="2759786">
                  <a:extLst>
                    <a:ext uri="{9D8B030D-6E8A-4147-A177-3AD203B41FA5}">
                      <a16:colId xmlns:a16="http://schemas.microsoft.com/office/drawing/2014/main" val="176061855"/>
                    </a:ext>
                  </a:extLst>
                </a:gridCol>
                <a:gridCol w="2008634">
                  <a:extLst>
                    <a:ext uri="{9D8B030D-6E8A-4147-A177-3AD203B41FA5}">
                      <a16:colId xmlns:a16="http://schemas.microsoft.com/office/drawing/2014/main" val="775433781"/>
                    </a:ext>
                  </a:extLst>
                </a:gridCol>
                <a:gridCol w="2561406">
                  <a:extLst>
                    <a:ext uri="{9D8B030D-6E8A-4147-A177-3AD203B41FA5}">
                      <a16:colId xmlns:a16="http://schemas.microsoft.com/office/drawing/2014/main" val="2455169795"/>
                    </a:ext>
                  </a:extLst>
                </a:gridCol>
              </a:tblGrid>
              <a:tr h="331088">
                <a:tc>
                  <a:txBody>
                    <a:bodyPr/>
                    <a:lstStyle/>
                    <a:p>
                      <a:endParaRPr lang="lv-LV" sz="1400" dirty="0"/>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r>
                        <a:rPr lang="lv-LV" sz="1400" dirty="0" smtClean="0"/>
                        <a:t>2017</a:t>
                      </a:r>
                      <a:endParaRPr lang="lv-LV" sz="140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r>
                        <a:rPr lang="lv-LV" sz="1400" dirty="0" smtClean="0"/>
                        <a:t>2018</a:t>
                      </a:r>
                      <a:endParaRPr lang="lv-LV" sz="1400" dirty="0"/>
                    </a:p>
                  </a:txBody>
                  <a:tcPr>
                    <a:lnL w="12700" cap="flat" cmpd="sng" algn="ctr">
                      <a:solidFill>
                        <a:schemeClr val="bg1"/>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extLst>
                  <a:ext uri="{0D108BD9-81ED-4DB2-BD59-A6C34878D82A}">
                    <a16:rowId xmlns:a16="http://schemas.microsoft.com/office/drawing/2014/main" val="583753521"/>
                  </a:ext>
                </a:extLst>
              </a:tr>
              <a:tr h="127564">
                <a:tc>
                  <a:txBody>
                    <a:bodyPr/>
                    <a:lstStyle/>
                    <a:p>
                      <a:r>
                        <a:rPr lang="en-US" sz="1400" b="1" noProof="0" dirty="0" smtClean="0"/>
                        <a:t>SSC rate</a:t>
                      </a:r>
                      <a:r>
                        <a:rPr lang="en-US" sz="1400" noProof="0" dirty="0" smtClean="0"/>
                        <a:t>, of it:</a:t>
                      </a:r>
                      <a:endParaRPr lang="en-US" sz="1400" noProof="0" dirty="0"/>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r>
                        <a:rPr lang="en-US" sz="1400" b="1" noProof="0" dirty="0" smtClean="0"/>
                        <a:t>34.09%</a:t>
                      </a:r>
                      <a:endParaRPr lang="en-US" sz="1400" b="1" noProof="0" dirty="0"/>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40000"/>
                        <a:lumOff val="60000"/>
                      </a:schemeClr>
                    </a:solidFill>
                  </a:tcPr>
                </a:tc>
                <a:tc>
                  <a:txBody>
                    <a:bodyPr/>
                    <a:lstStyle/>
                    <a:p>
                      <a:pPr algn="ctr"/>
                      <a:r>
                        <a:rPr lang="en-US" sz="1400" b="1" noProof="0" dirty="0" smtClean="0">
                          <a:solidFill>
                            <a:srgbClr val="FF0000"/>
                          </a:solidFill>
                        </a:rPr>
                        <a:t>35.09%</a:t>
                      </a:r>
                      <a:endParaRPr lang="en-US" sz="1400" b="1" noProof="0" dirty="0">
                        <a:solidFill>
                          <a:srgbClr val="FF0000"/>
                        </a:solidFill>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572439412"/>
                  </a:ext>
                </a:extLst>
              </a:tr>
              <a:tr h="0">
                <a:tc>
                  <a:txBody>
                    <a:bodyPr/>
                    <a:lstStyle/>
                    <a:p>
                      <a:pPr marL="358775" indent="0"/>
                      <a:r>
                        <a:rPr lang="en-US" sz="1200" b="1" noProof="0" dirty="0" smtClean="0"/>
                        <a:t>Employer rate</a:t>
                      </a:r>
                      <a:endParaRPr lang="en-US" sz="1200" noProof="0" dirty="0"/>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r>
                        <a:rPr lang="en-US" sz="1200" b="1" noProof="0" dirty="0" smtClean="0"/>
                        <a:t>23.59%</a:t>
                      </a:r>
                      <a:endParaRPr lang="en-US" sz="1200" b="1" noProof="0" dirty="0"/>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40000"/>
                        <a:lumOff val="60000"/>
                      </a:schemeClr>
                    </a:solidFill>
                  </a:tcPr>
                </a:tc>
                <a:tc>
                  <a:txBody>
                    <a:bodyPr/>
                    <a:lstStyle/>
                    <a:p>
                      <a:pPr algn="ctr"/>
                      <a:r>
                        <a:rPr lang="en-US" sz="1200" b="1" noProof="0" dirty="0" smtClean="0">
                          <a:solidFill>
                            <a:srgbClr val="FF0000"/>
                          </a:solidFill>
                        </a:rPr>
                        <a:t>24.09%</a:t>
                      </a:r>
                      <a:endParaRPr lang="en-US" sz="1200" b="1" noProof="0" dirty="0">
                        <a:solidFill>
                          <a:srgbClr val="FF0000"/>
                        </a:solidFill>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3711663408"/>
                  </a:ext>
                </a:extLst>
              </a:tr>
              <a:tr h="160944">
                <a:tc>
                  <a:txBody>
                    <a:bodyPr/>
                    <a:lstStyle/>
                    <a:p>
                      <a:pPr marL="358775" marR="0" lvl="0" indent="0" algn="l" defTabSz="914400" rtl="0" eaLnBrk="1" fontAlgn="auto" latinLnBrk="0" hangingPunct="1">
                        <a:lnSpc>
                          <a:spcPct val="100000"/>
                        </a:lnSpc>
                        <a:spcBef>
                          <a:spcPts val="0"/>
                        </a:spcBef>
                        <a:spcAft>
                          <a:spcPts val="0"/>
                        </a:spcAft>
                        <a:buClrTx/>
                        <a:buSzTx/>
                        <a:buFontTx/>
                        <a:buNone/>
                        <a:tabLst/>
                        <a:defRPr/>
                      </a:pPr>
                      <a:r>
                        <a:rPr lang="en-US" sz="1200" b="1" noProof="0" dirty="0" smtClean="0"/>
                        <a:t>Employee</a:t>
                      </a:r>
                      <a:r>
                        <a:rPr lang="en-US" sz="1200" b="1" baseline="0" noProof="0" dirty="0" smtClean="0"/>
                        <a:t> rate</a:t>
                      </a:r>
                      <a:endParaRPr lang="en-US" sz="1200" noProof="0" dirty="0" smtClean="0"/>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r>
                        <a:rPr lang="en-US" sz="1200" b="1" noProof="0" dirty="0" smtClean="0"/>
                        <a:t>10,5%</a:t>
                      </a:r>
                      <a:endParaRPr lang="en-US" sz="1200" b="1" noProof="0" dirty="0"/>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40000"/>
                        <a:lumOff val="60000"/>
                      </a:schemeClr>
                    </a:solidFill>
                  </a:tcPr>
                </a:tc>
                <a:tc>
                  <a:txBody>
                    <a:bodyPr/>
                    <a:lstStyle/>
                    <a:p>
                      <a:pPr algn="ctr"/>
                      <a:r>
                        <a:rPr lang="en-US" sz="1200" b="1" noProof="0" dirty="0" smtClean="0">
                          <a:solidFill>
                            <a:srgbClr val="FF0000"/>
                          </a:solidFill>
                        </a:rPr>
                        <a:t>11%</a:t>
                      </a:r>
                      <a:endParaRPr lang="en-US" sz="1200" b="1" noProof="0" dirty="0">
                        <a:solidFill>
                          <a:srgbClr val="FF0000"/>
                        </a:solidFill>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2059041561"/>
                  </a:ext>
                </a:extLst>
              </a:tr>
            </a:tbl>
          </a:graphicData>
        </a:graphic>
      </p:graphicFrame>
      <p:sp>
        <p:nvSpPr>
          <p:cNvPr id="3" name="Rectangle 2"/>
          <p:cNvSpPr/>
          <p:nvPr/>
        </p:nvSpPr>
        <p:spPr>
          <a:xfrm>
            <a:off x="539552" y="1340768"/>
            <a:ext cx="7681991" cy="923330"/>
          </a:xfrm>
          <a:prstGeom prst="rect">
            <a:avLst/>
          </a:prstGeom>
        </p:spPr>
        <p:txBody>
          <a:bodyPr wrap="square">
            <a:spAutoFit/>
          </a:bodyPr>
          <a:lstStyle/>
          <a:p>
            <a:pPr algn="just"/>
            <a:r>
              <a:rPr lang="en-US" dirty="0" smtClean="0"/>
              <a:t>In order to increase </a:t>
            </a:r>
            <a:r>
              <a:rPr lang="en-GB" dirty="0"/>
              <a:t>financing </a:t>
            </a:r>
            <a:r>
              <a:rPr lang="lv-LV" dirty="0" err="1" smtClean="0"/>
              <a:t>of</a:t>
            </a:r>
            <a:r>
              <a:rPr lang="lv-LV" dirty="0" smtClean="0"/>
              <a:t> </a:t>
            </a:r>
            <a:r>
              <a:rPr lang="en-GB" dirty="0" smtClean="0"/>
              <a:t>health </a:t>
            </a:r>
            <a:r>
              <a:rPr lang="en-GB" dirty="0"/>
              <a:t>care services </a:t>
            </a:r>
            <a:r>
              <a:rPr lang="en-US" dirty="0" smtClean="0"/>
              <a:t>from 2018 SSC </a:t>
            </a:r>
            <a:r>
              <a:rPr lang="lv-LV" dirty="0" err="1" smtClean="0"/>
              <a:t>rate</a:t>
            </a:r>
            <a:r>
              <a:rPr lang="lv-LV" dirty="0" smtClean="0"/>
              <a:t> </a:t>
            </a:r>
            <a:r>
              <a:rPr lang="en-US" dirty="0" smtClean="0"/>
              <a:t>will be increased by 1 percentage point, of which 0.5% for the employer and 0.5% for the employee.</a:t>
            </a:r>
            <a:endParaRPr lang="en-US" dirty="0">
              <a:effectLst/>
            </a:endParaRPr>
          </a:p>
        </p:txBody>
      </p:sp>
      <p:sp>
        <p:nvSpPr>
          <p:cNvPr id="7" name="Rectangle 6"/>
          <p:cNvSpPr/>
          <p:nvPr/>
        </p:nvSpPr>
        <p:spPr>
          <a:xfrm>
            <a:off x="566354" y="3848559"/>
            <a:ext cx="7681991" cy="369332"/>
          </a:xfrm>
          <a:prstGeom prst="rect">
            <a:avLst/>
          </a:prstGeom>
        </p:spPr>
        <p:txBody>
          <a:bodyPr wrap="square">
            <a:spAutoFit/>
          </a:bodyPr>
          <a:lstStyle/>
          <a:p>
            <a:pPr algn="just"/>
            <a:r>
              <a:rPr lang="en-US" dirty="0" smtClean="0"/>
              <a:t>Revenues will be transferred to budget for health care expenditures.</a:t>
            </a:r>
            <a:endParaRPr lang="en-US" dirty="0">
              <a:effectLst/>
            </a:endParaRPr>
          </a:p>
        </p:txBody>
      </p:sp>
    </p:spTree>
    <p:extLst>
      <p:ext uri="{BB962C8B-B14F-4D97-AF65-F5344CB8AC3E}">
        <p14:creationId xmlns:p14="http://schemas.microsoft.com/office/powerpoint/2010/main" val="30193425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3FBAD2F-F932-4BD7-AB0E-2D0BA7B42595}" type="datetime1">
              <a:rPr lang="lv-LV" smtClean="0"/>
              <a:t>13.02.2018</a:t>
            </a:fld>
            <a:endParaRPr lang="lv-LV" dirty="0"/>
          </a:p>
        </p:txBody>
      </p:sp>
      <p:sp>
        <p:nvSpPr>
          <p:cNvPr id="6" name="Slide Number Placeholder 5"/>
          <p:cNvSpPr>
            <a:spLocks noGrp="1"/>
          </p:cNvSpPr>
          <p:nvPr>
            <p:ph type="sldNum" sz="quarter" idx="12"/>
          </p:nvPr>
        </p:nvSpPr>
        <p:spPr/>
        <p:txBody>
          <a:bodyPr/>
          <a:lstStyle/>
          <a:p>
            <a:fld id="{952464FB-6FA6-4E80-ACB1-F4B9846AA373}" type="slidenum">
              <a:rPr lang="lv-LV" smtClean="0"/>
              <a:t>8</a:t>
            </a:fld>
            <a:endParaRPr lang="lv-LV" dirty="0"/>
          </a:p>
        </p:txBody>
      </p:sp>
      <p:sp>
        <p:nvSpPr>
          <p:cNvPr id="3" name="Content Placeholder 2"/>
          <p:cNvSpPr>
            <a:spLocks noGrp="1"/>
          </p:cNvSpPr>
          <p:nvPr>
            <p:ph idx="1"/>
          </p:nvPr>
        </p:nvSpPr>
        <p:spPr/>
        <p:txBody>
          <a:bodyPr>
            <a:normAutofit fontScale="92500" lnSpcReduction="10000"/>
          </a:bodyPr>
          <a:lstStyle/>
          <a:p>
            <a:pPr lvl="0"/>
            <a:r>
              <a:rPr lang="en-GB" sz="2200" dirty="0" smtClean="0">
                <a:solidFill>
                  <a:schemeClr val="tx1"/>
                </a:solidFill>
              </a:rPr>
              <a:t>is applied to income that exceeds the maximum amount of the object of the State social insurance mandatory contributions (social contributions) – 55 thousand € in 2018 </a:t>
            </a:r>
          </a:p>
          <a:p>
            <a:pPr lvl="0"/>
            <a:r>
              <a:rPr lang="en-GB" sz="2200" dirty="0" smtClean="0">
                <a:solidFill>
                  <a:schemeClr val="tx1"/>
                </a:solidFill>
              </a:rPr>
              <a:t>tax rate is the same as social contributions rate determined by Law On State Social Insurance (Article 18) – in general an employer’s rate will be 24.09% and an employee’s rate 11% in 2018 </a:t>
            </a:r>
          </a:p>
          <a:p>
            <a:pPr lvl="0"/>
            <a:r>
              <a:rPr lang="en-GB" sz="2200" dirty="0" smtClean="0">
                <a:solidFill>
                  <a:schemeClr val="tx1"/>
                </a:solidFill>
              </a:rPr>
              <a:t>tax revenue (in 2016 and 2017 transferred to state budget as a whole) starting with 2018 shall be transferred to:</a:t>
            </a:r>
          </a:p>
          <a:p>
            <a:pPr lvl="1">
              <a:buFont typeface="Arial" panose="020B0604020202020204" pitchFamily="34" charset="0"/>
              <a:buChar char="•"/>
            </a:pPr>
            <a:r>
              <a:rPr lang="lv-LV" sz="1900" dirty="0" smtClean="0">
                <a:solidFill>
                  <a:schemeClr val="tx1"/>
                </a:solidFill>
              </a:rPr>
              <a:t>s</a:t>
            </a:r>
            <a:r>
              <a:rPr lang="en-GB" sz="1900" dirty="0" err="1" smtClean="0">
                <a:solidFill>
                  <a:schemeClr val="tx1"/>
                </a:solidFill>
              </a:rPr>
              <a:t>tate</a:t>
            </a:r>
            <a:r>
              <a:rPr lang="en-GB" sz="1900" dirty="0" smtClean="0">
                <a:solidFill>
                  <a:schemeClr val="tx1"/>
                </a:solidFill>
              </a:rPr>
              <a:t> budget for financing health care services – 1 percentage point;</a:t>
            </a:r>
          </a:p>
          <a:p>
            <a:pPr lvl="1">
              <a:buFont typeface="Arial" panose="020B0604020202020204" pitchFamily="34" charset="0"/>
              <a:buChar char="•"/>
            </a:pPr>
            <a:r>
              <a:rPr lang="lv-LV" sz="1900" dirty="0">
                <a:solidFill>
                  <a:schemeClr val="tx1"/>
                </a:solidFill>
              </a:rPr>
              <a:t>s</a:t>
            </a:r>
            <a:r>
              <a:rPr lang="en-GB" sz="1900" dirty="0" err="1" smtClean="0">
                <a:solidFill>
                  <a:schemeClr val="tx1"/>
                </a:solidFill>
              </a:rPr>
              <a:t>tate</a:t>
            </a:r>
            <a:r>
              <a:rPr lang="en-GB" sz="1900" dirty="0" smtClean="0">
                <a:solidFill>
                  <a:schemeClr val="tx1"/>
                </a:solidFill>
              </a:rPr>
              <a:t> funded pension scheme on behalf of payer (2</a:t>
            </a:r>
            <a:r>
              <a:rPr lang="en-GB" sz="1900" baseline="30000" dirty="0" smtClean="0">
                <a:solidFill>
                  <a:schemeClr val="tx1"/>
                </a:solidFill>
              </a:rPr>
              <a:t>nd</a:t>
            </a:r>
            <a:r>
              <a:rPr lang="en-GB" sz="1900" dirty="0" smtClean="0">
                <a:solidFill>
                  <a:schemeClr val="tx1"/>
                </a:solidFill>
              </a:rPr>
              <a:t> pillar) – 6 percentage points;</a:t>
            </a:r>
          </a:p>
          <a:p>
            <a:pPr lvl="1">
              <a:buFont typeface="Arial" panose="020B0604020202020204" pitchFamily="34" charset="0"/>
              <a:buChar char="•"/>
            </a:pPr>
            <a:r>
              <a:rPr lang="en-GB" sz="1900" dirty="0" smtClean="0">
                <a:solidFill>
                  <a:schemeClr val="tx1"/>
                </a:solidFill>
              </a:rPr>
              <a:t>pension scheme of the private pension fund on behalf of payer (3</a:t>
            </a:r>
            <a:r>
              <a:rPr lang="en-GB" sz="1900" baseline="30000" dirty="0" smtClean="0">
                <a:solidFill>
                  <a:schemeClr val="tx1"/>
                </a:solidFill>
              </a:rPr>
              <a:t>rd</a:t>
            </a:r>
            <a:r>
              <a:rPr lang="en-GB" sz="1900" dirty="0" smtClean="0">
                <a:solidFill>
                  <a:schemeClr val="tx1"/>
                </a:solidFill>
              </a:rPr>
              <a:t> pillar) – 4 percentage points;</a:t>
            </a:r>
          </a:p>
          <a:p>
            <a:pPr lvl="1">
              <a:buFont typeface="Arial" panose="020B0604020202020204" pitchFamily="34" charset="0"/>
              <a:buChar char="•"/>
            </a:pPr>
            <a:r>
              <a:rPr lang="en-GB" sz="1900" dirty="0" smtClean="0">
                <a:solidFill>
                  <a:schemeClr val="tx1"/>
                </a:solidFill>
              </a:rPr>
              <a:t>local government budget and state budget as a part of Personal Income tax – 10.5 percentage points;</a:t>
            </a:r>
          </a:p>
          <a:p>
            <a:pPr lvl="1">
              <a:buFont typeface="Arial" panose="020B0604020202020204" pitchFamily="34" charset="0"/>
              <a:buChar char="•"/>
            </a:pPr>
            <a:r>
              <a:rPr lang="en-GB" sz="1900" dirty="0" smtClean="0">
                <a:solidFill>
                  <a:schemeClr val="tx1"/>
                </a:solidFill>
              </a:rPr>
              <a:t>the rest – state pension special budget as a solidarity input</a:t>
            </a:r>
            <a:endParaRPr lang="en-GB" sz="1900" dirty="0">
              <a:solidFill>
                <a:schemeClr val="tx1"/>
              </a:solidFill>
            </a:endParaRPr>
          </a:p>
        </p:txBody>
      </p:sp>
      <p:sp>
        <p:nvSpPr>
          <p:cNvPr id="2" name="Title 1"/>
          <p:cNvSpPr>
            <a:spLocks noGrp="1"/>
          </p:cNvSpPr>
          <p:nvPr>
            <p:ph type="title"/>
          </p:nvPr>
        </p:nvSpPr>
        <p:spPr/>
        <p:txBody>
          <a:bodyPr>
            <a:noAutofit/>
          </a:bodyPr>
          <a:lstStyle/>
          <a:p>
            <a:r>
              <a:rPr lang="en-GB" sz="2800" dirty="0" smtClean="0"/>
              <a:t>Solidarity </a:t>
            </a:r>
            <a:r>
              <a:rPr lang="lv-LV" sz="2800" dirty="0" smtClean="0"/>
              <a:t>T</a:t>
            </a:r>
            <a:r>
              <a:rPr lang="en-GB" sz="2800" dirty="0" err="1" smtClean="0"/>
              <a:t>ax</a:t>
            </a:r>
            <a:endParaRPr lang="en-GB" sz="2800" dirty="0"/>
          </a:p>
        </p:txBody>
      </p:sp>
    </p:spTree>
    <p:extLst>
      <p:ext uri="{BB962C8B-B14F-4D97-AF65-F5344CB8AC3E}">
        <p14:creationId xmlns:p14="http://schemas.microsoft.com/office/powerpoint/2010/main" val="27508943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42EC06CD-37B1-4412-967F-6EDE16C03223}" type="slidenum">
              <a:rPr lang="lv-LV" smtClean="0"/>
              <a:pPr/>
              <a:t>9</a:t>
            </a:fld>
            <a:endParaRPr lang="lv-LV"/>
          </a:p>
        </p:txBody>
      </p:sp>
      <p:graphicFrame>
        <p:nvGraphicFramePr>
          <p:cNvPr id="6" name="Table 5"/>
          <p:cNvGraphicFramePr>
            <a:graphicFrameLocks noGrp="1"/>
          </p:cNvGraphicFramePr>
          <p:nvPr>
            <p:extLst>
              <p:ext uri="{D42A27DB-BD31-4B8C-83A1-F6EECF244321}">
                <p14:modId xmlns:p14="http://schemas.microsoft.com/office/powerpoint/2010/main" val="3116414081"/>
              </p:ext>
            </p:extLst>
          </p:nvPr>
        </p:nvGraphicFramePr>
        <p:xfrm>
          <a:off x="283302" y="1830069"/>
          <a:ext cx="3928655" cy="2870200"/>
        </p:xfrm>
        <a:graphic>
          <a:graphicData uri="http://schemas.openxmlformats.org/drawingml/2006/table">
            <a:tbl>
              <a:tblPr firstRow="1" bandRow="1">
                <a:tableStyleId>{5C22544A-7EE6-4342-B048-85BDC9FD1C3A}</a:tableStyleId>
              </a:tblPr>
              <a:tblGrid>
                <a:gridCol w="1186009">
                  <a:extLst>
                    <a:ext uri="{9D8B030D-6E8A-4147-A177-3AD203B41FA5}">
                      <a16:colId xmlns:a16="http://schemas.microsoft.com/office/drawing/2014/main" val="1560551682"/>
                    </a:ext>
                  </a:extLst>
                </a:gridCol>
                <a:gridCol w="741256">
                  <a:extLst>
                    <a:ext uri="{9D8B030D-6E8A-4147-A177-3AD203B41FA5}">
                      <a16:colId xmlns:a16="http://schemas.microsoft.com/office/drawing/2014/main" val="3985303057"/>
                    </a:ext>
                  </a:extLst>
                </a:gridCol>
                <a:gridCol w="667131">
                  <a:extLst>
                    <a:ext uri="{9D8B030D-6E8A-4147-A177-3AD203B41FA5}">
                      <a16:colId xmlns:a16="http://schemas.microsoft.com/office/drawing/2014/main" val="167480844"/>
                    </a:ext>
                  </a:extLst>
                </a:gridCol>
                <a:gridCol w="667131">
                  <a:extLst>
                    <a:ext uri="{9D8B030D-6E8A-4147-A177-3AD203B41FA5}">
                      <a16:colId xmlns:a16="http://schemas.microsoft.com/office/drawing/2014/main" val="1755186275"/>
                    </a:ext>
                  </a:extLst>
                </a:gridCol>
                <a:gridCol w="667128">
                  <a:extLst>
                    <a:ext uri="{9D8B030D-6E8A-4147-A177-3AD203B41FA5}">
                      <a16:colId xmlns:a16="http://schemas.microsoft.com/office/drawing/2014/main" val="589852231"/>
                    </a:ext>
                  </a:extLst>
                </a:gridCol>
              </a:tblGrid>
              <a:tr h="230779">
                <a:tc rowSpan="2">
                  <a:txBody>
                    <a:bodyPr/>
                    <a:lstStyle/>
                    <a:p>
                      <a:pPr algn="ctr"/>
                      <a:r>
                        <a:rPr lang="en-US" sz="1100" noProof="0" dirty="0" smtClean="0">
                          <a:latin typeface="+mn-lt"/>
                        </a:rPr>
                        <a:t>Gross income, euro per month</a:t>
                      </a:r>
                      <a:endParaRPr lang="en-US" sz="1100" noProof="0" dirty="0">
                        <a:latin typeface="+mn-lt"/>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rowSpan="2">
                  <a:txBody>
                    <a:bodyPr/>
                    <a:lstStyle/>
                    <a:p>
                      <a:pPr algn="ctr"/>
                      <a:r>
                        <a:rPr lang="en-US" sz="1100" noProof="0" dirty="0" smtClean="0">
                          <a:latin typeface="+mn-lt"/>
                        </a:rPr>
                        <a:t>Net income in 2017</a:t>
                      </a:r>
                      <a:endParaRPr lang="en-US" sz="1100" noProof="0" dirty="0">
                        <a:latin typeface="+mn-lt"/>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gridSpan="3">
                  <a:txBody>
                    <a:bodyPr/>
                    <a:lstStyle/>
                    <a:p>
                      <a:pPr algn="ctr"/>
                      <a:r>
                        <a:rPr lang="en-US" sz="1100" noProof="0" dirty="0" smtClean="0">
                          <a:latin typeface="+mn-lt"/>
                        </a:rPr>
                        <a:t>Benefit </a:t>
                      </a:r>
                    </a:p>
                    <a:p>
                      <a:pPr algn="ctr"/>
                      <a:r>
                        <a:rPr lang="en-US" sz="1100" noProof="0" dirty="0" smtClean="0">
                          <a:latin typeface="+mn-lt"/>
                        </a:rPr>
                        <a:t>(in comparison</a:t>
                      </a:r>
                      <a:r>
                        <a:rPr lang="en-US" sz="1100" baseline="0" noProof="0" dirty="0" smtClean="0">
                          <a:latin typeface="+mn-lt"/>
                        </a:rPr>
                        <a:t> with 2017)</a:t>
                      </a:r>
                      <a:endParaRPr lang="en-US" sz="1100" noProof="0" dirty="0">
                        <a:latin typeface="+mn-lt"/>
                      </a:endParaRPr>
                    </a:p>
                  </a:txBody>
                  <a:tcPr anchor="ctr">
                    <a:lnL w="12700" cap="flat" cmpd="sng" algn="ctr">
                      <a:solidFill>
                        <a:schemeClr val="bg1"/>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2060"/>
                    </a:solidFill>
                  </a:tcPr>
                </a:tc>
                <a:tc hMerge="1">
                  <a:txBody>
                    <a:bodyPr/>
                    <a:lstStyle/>
                    <a:p>
                      <a:endParaRPr lang="lv-LV" sz="1200" dirty="0">
                        <a:latin typeface="Baskerville Old Face" panose="02020602080505020303" pitchFamily="18" charset="0"/>
                      </a:endParaRPr>
                    </a:p>
                  </a:txBody>
                  <a:tcPr/>
                </a:tc>
                <a:tc hMerge="1">
                  <a:txBody>
                    <a:bodyPr/>
                    <a:lstStyle/>
                    <a:p>
                      <a:endParaRPr lang="lv-LV" sz="1200" dirty="0">
                        <a:latin typeface="Baskerville Old Face" panose="02020602080505020303" pitchFamily="18" charset="0"/>
                      </a:endParaRPr>
                    </a:p>
                  </a:txBody>
                  <a:tcPr/>
                </a:tc>
                <a:extLst>
                  <a:ext uri="{0D108BD9-81ED-4DB2-BD59-A6C34878D82A}">
                    <a16:rowId xmlns:a16="http://schemas.microsoft.com/office/drawing/2014/main" val="3455038408"/>
                  </a:ext>
                </a:extLst>
              </a:tr>
              <a:tr h="370840">
                <a:tc vMerge="1">
                  <a:txBody>
                    <a:bodyPr/>
                    <a:lstStyle/>
                    <a:p>
                      <a:endParaRPr lang="lv-LV" sz="1200" dirty="0">
                        <a:latin typeface="Baskerville Old Face" panose="02020602080505020303" pitchFamily="18"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002060"/>
                    </a:solidFill>
                  </a:tcPr>
                </a:tc>
                <a:tc vMerge="1">
                  <a:txBody>
                    <a:bodyPr/>
                    <a:lstStyle/>
                    <a:p>
                      <a:endParaRPr lang="lv-LV" sz="1200" dirty="0">
                        <a:latin typeface="Baskerville Old Face" panose="02020602080505020303" pitchFamily="18"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002060"/>
                    </a:solidFill>
                  </a:tcPr>
                </a:tc>
                <a:tc>
                  <a:txBody>
                    <a:bodyPr/>
                    <a:lstStyle/>
                    <a:p>
                      <a:pPr algn="ctr"/>
                      <a:r>
                        <a:rPr lang="en-US" sz="1100" b="1" noProof="0" dirty="0" smtClean="0">
                          <a:solidFill>
                            <a:schemeClr val="bg1"/>
                          </a:solidFill>
                          <a:latin typeface="+mn-lt"/>
                        </a:rPr>
                        <a:t>2018</a:t>
                      </a:r>
                      <a:endParaRPr lang="en-US" sz="1100" b="1" noProof="0" dirty="0">
                        <a:solidFill>
                          <a:schemeClr val="bg1"/>
                        </a:solidFill>
                        <a:latin typeface="+mn-lt"/>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r>
                        <a:rPr lang="en-US" sz="1100" b="1" noProof="0" dirty="0" smtClean="0">
                          <a:solidFill>
                            <a:schemeClr val="bg1"/>
                          </a:solidFill>
                          <a:latin typeface="+mn-lt"/>
                        </a:rPr>
                        <a:t>2019</a:t>
                      </a:r>
                      <a:endParaRPr lang="en-US" sz="1100" b="1" noProof="0" dirty="0">
                        <a:solidFill>
                          <a:schemeClr val="bg1"/>
                        </a:solidFill>
                        <a:latin typeface="+mn-lt"/>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r>
                        <a:rPr lang="en-US" sz="1100" b="1" noProof="0" dirty="0" smtClean="0">
                          <a:solidFill>
                            <a:schemeClr val="bg1"/>
                          </a:solidFill>
                          <a:latin typeface="+mn-lt"/>
                        </a:rPr>
                        <a:t>2020</a:t>
                      </a:r>
                      <a:endParaRPr lang="en-US" sz="1100" b="1" noProof="0" dirty="0">
                        <a:solidFill>
                          <a:schemeClr val="bg1"/>
                        </a:solidFill>
                        <a:latin typeface="+mn-lt"/>
                      </a:endParaRPr>
                    </a:p>
                  </a:txBody>
                  <a:tcPr anchor="ctr">
                    <a:lnL w="12700" cap="flat" cmpd="sng" algn="ctr">
                      <a:solidFill>
                        <a:schemeClr val="bg1"/>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extLst>
                  <a:ext uri="{0D108BD9-81ED-4DB2-BD59-A6C34878D82A}">
                    <a16:rowId xmlns:a16="http://schemas.microsoft.com/office/drawing/2014/main" val="1537904844"/>
                  </a:ext>
                </a:extLst>
              </a:tr>
              <a:tr h="233691">
                <a:tc>
                  <a:txBody>
                    <a:bodyPr/>
                    <a:lstStyle/>
                    <a:p>
                      <a:pPr algn="ctr"/>
                      <a:r>
                        <a:rPr lang="en-US" sz="1100" b="1" noProof="0" dirty="0" smtClean="0">
                          <a:latin typeface="+mn-lt"/>
                        </a:rPr>
                        <a:t>Minimum wage</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r>
                        <a:rPr lang="en-US" sz="1100" b="1" noProof="0" dirty="0" smtClean="0">
                          <a:solidFill>
                            <a:schemeClr val="tx1">
                              <a:lumMod val="75000"/>
                              <a:lumOff val="25000"/>
                            </a:schemeClr>
                          </a:solidFill>
                          <a:latin typeface="+mn-lt"/>
                        </a:rPr>
                        <a:t>288 </a:t>
                      </a:r>
                      <a:r>
                        <a:rPr lang="en-US" sz="1100" b="1" noProof="0" dirty="0" smtClean="0">
                          <a:solidFill>
                            <a:schemeClr val="tx1">
                              <a:lumMod val="75000"/>
                              <a:lumOff val="25000"/>
                            </a:schemeClr>
                          </a:solidFill>
                          <a:latin typeface="Times New Roman" panose="02020603050405020304" pitchFamily="18" charset="0"/>
                          <a:cs typeface="Times New Roman" panose="02020603050405020304" pitchFamily="18" charset="0"/>
                        </a:rPr>
                        <a:t>€</a:t>
                      </a:r>
                      <a:endParaRPr lang="en-US" sz="1100" b="1" noProof="0" dirty="0">
                        <a:solidFill>
                          <a:schemeClr val="tx1">
                            <a:lumMod val="75000"/>
                            <a:lumOff val="25000"/>
                          </a:schemeClr>
                        </a:solidFill>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r>
                        <a:rPr lang="en-US" sz="1100" b="1" noProof="0" dirty="0" smtClean="0">
                          <a:latin typeface="+mn-lt"/>
                        </a:rPr>
                        <a:t>+44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100" b="1" noProof="0" dirty="0" smtClean="0">
                          <a:latin typeface="+mn-lt"/>
                        </a:rPr>
                        <a:t>+66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100" b="1" noProof="0" dirty="0" smtClean="0">
                          <a:latin typeface="+mn-lt"/>
                        </a:rPr>
                        <a:t>+70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2643321287"/>
                  </a:ext>
                </a:extLst>
              </a:tr>
              <a:tr h="175395">
                <a:tc>
                  <a:txBody>
                    <a:bodyPr/>
                    <a:lstStyle/>
                    <a:p>
                      <a:pPr algn="ctr"/>
                      <a:r>
                        <a:rPr lang="en-US" sz="1100" b="1" noProof="0" dirty="0" smtClean="0">
                          <a:latin typeface="+mn-lt"/>
                        </a:rPr>
                        <a:t>600 </a:t>
                      </a:r>
                      <a:r>
                        <a:rPr lang="en-US" sz="1100" b="1" noProof="0" dirty="0" smtClean="0">
                          <a:latin typeface="+mn-lt"/>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r>
                        <a:rPr lang="en-US" sz="1100" b="1" noProof="0" dirty="0" smtClean="0">
                          <a:solidFill>
                            <a:schemeClr val="tx1">
                              <a:lumMod val="75000"/>
                              <a:lumOff val="25000"/>
                            </a:schemeClr>
                          </a:solidFill>
                          <a:latin typeface="+mn-lt"/>
                        </a:rPr>
                        <a:t>436 </a:t>
                      </a:r>
                      <a:r>
                        <a:rPr lang="en-US" sz="1100" b="1" noProof="0" dirty="0" smtClean="0">
                          <a:solidFill>
                            <a:schemeClr val="tx1">
                              <a:lumMod val="75000"/>
                              <a:lumOff val="25000"/>
                            </a:schemeClr>
                          </a:solidFill>
                          <a:latin typeface="Times New Roman" panose="02020603050405020304" pitchFamily="18" charset="0"/>
                          <a:cs typeface="Times New Roman" panose="02020603050405020304" pitchFamily="18" charset="0"/>
                        </a:rPr>
                        <a:t>€</a:t>
                      </a:r>
                      <a:endParaRPr lang="en-US" sz="1100" b="1" noProof="0" dirty="0">
                        <a:solidFill>
                          <a:schemeClr val="tx1">
                            <a:lumMod val="75000"/>
                            <a:lumOff val="25000"/>
                          </a:schemeClr>
                        </a:solidFill>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r>
                        <a:rPr lang="en-US" sz="1100" b="1" noProof="0" dirty="0" smtClean="0">
                          <a:latin typeface="+mn-lt"/>
                        </a:rPr>
                        <a:t>+20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100" b="1" noProof="0" dirty="0" smtClean="0">
                          <a:latin typeface="+mn-lt"/>
                        </a:rPr>
                        <a:t>+26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100" b="1" noProof="0" dirty="0" smtClean="0">
                          <a:latin typeface="+mn-lt"/>
                        </a:rPr>
                        <a:t>+31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558466885"/>
                  </a:ext>
                </a:extLst>
              </a:tr>
              <a:tr h="11709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noProof="0" dirty="0" smtClean="0">
                          <a:latin typeface="+mn-lt"/>
                        </a:rPr>
                        <a:t>800 </a:t>
                      </a:r>
                      <a:r>
                        <a:rPr lang="en-US" sz="1100" b="1" noProof="0" dirty="0" smtClean="0">
                          <a:latin typeface="+mn-lt"/>
                          <a:cs typeface="Times New Roman" panose="02020603050405020304" pitchFamily="18" charset="0"/>
                        </a:rPr>
                        <a:t>€</a:t>
                      </a:r>
                      <a:endParaRPr lang="en-US" sz="1100" b="1" noProof="0" dirty="0" smtClean="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r>
                        <a:rPr lang="en-US" sz="1100" b="1" noProof="0" dirty="0" smtClean="0">
                          <a:solidFill>
                            <a:schemeClr val="tx1">
                              <a:lumMod val="75000"/>
                              <a:lumOff val="25000"/>
                            </a:schemeClr>
                          </a:solidFill>
                          <a:latin typeface="+mn-lt"/>
                        </a:rPr>
                        <a:t>571 </a:t>
                      </a:r>
                      <a:r>
                        <a:rPr lang="en-US" sz="1100" b="1" noProof="0" dirty="0" smtClean="0">
                          <a:solidFill>
                            <a:schemeClr val="tx1">
                              <a:lumMod val="75000"/>
                              <a:lumOff val="25000"/>
                            </a:schemeClr>
                          </a:solidFill>
                          <a:latin typeface="Times New Roman" panose="02020603050405020304" pitchFamily="18" charset="0"/>
                          <a:cs typeface="Times New Roman" panose="02020603050405020304" pitchFamily="18" charset="0"/>
                        </a:rPr>
                        <a:t>€</a:t>
                      </a:r>
                      <a:endParaRPr lang="en-US" sz="1100" b="1" noProof="0" dirty="0">
                        <a:solidFill>
                          <a:schemeClr val="tx1">
                            <a:lumMod val="75000"/>
                            <a:lumOff val="25000"/>
                          </a:schemeClr>
                        </a:solidFill>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r>
                        <a:rPr lang="en-US" sz="1100" b="1" noProof="0" dirty="0" smtClean="0">
                          <a:latin typeface="+mn-lt"/>
                        </a:rPr>
                        <a:t>+13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100" b="1" noProof="0" dirty="0" smtClean="0">
                          <a:latin typeface="+mn-lt"/>
                        </a:rPr>
                        <a:t>+20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100" b="1" noProof="0" dirty="0" smtClean="0">
                          <a:latin typeface="+mn-lt"/>
                        </a:rPr>
                        <a:t>+25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1424251384"/>
                  </a:ext>
                </a:extLst>
              </a:tr>
              <a:tr h="13081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noProof="0" dirty="0" smtClean="0">
                          <a:latin typeface="+mn-lt"/>
                        </a:rPr>
                        <a:t>1000 </a:t>
                      </a:r>
                      <a:r>
                        <a:rPr lang="en-US" sz="1100" b="1" noProof="0" dirty="0" smtClean="0">
                          <a:latin typeface="+mn-lt"/>
                          <a:cs typeface="Times New Roman" panose="02020603050405020304" pitchFamily="18" charset="0"/>
                        </a:rPr>
                        <a:t>€</a:t>
                      </a:r>
                      <a:endParaRPr lang="en-US" sz="1100" b="1" noProof="0" dirty="0" smtClean="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r>
                        <a:rPr lang="en-US" sz="1100" b="1" noProof="0" dirty="0" smtClean="0">
                          <a:solidFill>
                            <a:schemeClr val="tx1">
                              <a:lumMod val="75000"/>
                              <a:lumOff val="25000"/>
                            </a:schemeClr>
                          </a:solidFill>
                          <a:latin typeface="+mn-lt"/>
                        </a:rPr>
                        <a:t>705 </a:t>
                      </a:r>
                      <a:r>
                        <a:rPr lang="en-US" sz="1100" b="1" noProof="0" dirty="0" smtClean="0">
                          <a:solidFill>
                            <a:schemeClr val="tx1">
                              <a:lumMod val="75000"/>
                              <a:lumOff val="25000"/>
                            </a:schemeClr>
                          </a:solidFill>
                          <a:latin typeface="Times New Roman" panose="02020603050405020304" pitchFamily="18" charset="0"/>
                          <a:cs typeface="Times New Roman" panose="02020603050405020304" pitchFamily="18" charset="0"/>
                        </a:rPr>
                        <a:t>€</a:t>
                      </a:r>
                      <a:endParaRPr lang="en-US" sz="1100" b="1" noProof="0" dirty="0">
                        <a:solidFill>
                          <a:schemeClr val="tx1">
                            <a:lumMod val="75000"/>
                            <a:lumOff val="25000"/>
                          </a:schemeClr>
                        </a:solidFill>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r>
                        <a:rPr lang="en-US" sz="1100" b="1" noProof="0" dirty="0" smtClean="0">
                          <a:latin typeface="+mn-lt"/>
                        </a:rPr>
                        <a:t>+7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100" b="1" noProof="0" dirty="0" smtClean="0">
                          <a:latin typeface="+mn-lt"/>
                        </a:rPr>
                        <a:t>+14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100" b="1" noProof="0" dirty="0" smtClean="0">
                          <a:latin typeface="+mn-lt"/>
                        </a:rPr>
                        <a:t>+20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198225669"/>
                  </a:ext>
                </a:extLst>
              </a:tr>
              <a:tr h="21653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noProof="0" dirty="0" smtClean="0">
                          <a:latin typeface="+mn-lt"/>
                        </a:rPr>
                        <a:t>1200 </a:t>
                      </a:r>
                      <a:r>
                        <a:rPr lang="en-US" sz="1100" b="1" noProof="0" dirty="0" smtClean="0">
                          <a:latin typeface="+mn-lt"/>
                          <a:cs typeface="Times New Roman" panose="02020603050405020304" pitchFamily="18" charset="0"/>
                        </a:rPr>
                        <a:t>€</a:t>
                      </a:r>
                      <a:endParaRPr lang="en-US" sz="1100" b="1" noProof="0" dirty="0" smtClean="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r>
                        <a:rPr lang="en-US" sz="1100" b="1" noProof="0" dirty="0" smtClean="0">
                          <a:solidFill>
                            <a:schemeClr val="tx1">
                              <a:lumMod val="75000"/>
                              <a:lumOff val="25000"/>
                            </a:schemeClr>
                          </a:solidFill>
                          <a:latin typeface="+mn-lt"/>
                        </a:rPr>
                        <a:t>841 </a:t>
                      </a:r>
                      <a:r>
                        <a:rPr lang="en-US" sz="1100" b="1" noProof="0" dirty="0" smtClean="0">
                          <a:solidFill>
                            <a:schemeClr val="tx1">
                              <a:lumMod val="75000"/>
                              <a:lumOff val="25000"/>
                            </a:schemeClr>
                          </a:solidFill>
                          <a:latin typeface="Times New Roman" panose="02020603050405020304" pitchFamily="18" charset="0"/>
                          <a:cs typeface="Times New Roman" panose="02020603050405020304" pitchFamily="18" charset="0"/>
                        </a:rPr>
                        <a:t>€</a:t>
                      </a:r>
                      <a:endParaRPr lang="en-US" sz="1100" b="1" noProof="0" dirty="0">
                        <a:solidFill>
                          <a:schemeClr val="tx1">
                            <a:lumMod val="75000"/>
                            <a:lumOff val="25000"/>
                          </a:schemeClr>
                        </a:solidFill>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r>
                        <a:rPr lang="en-US" sz="1100" b="1" noProof="0" dirty="0" smtClean="0">
                          <a:latin typeface="+mn-lt"/>
                        </a:rPr>
                        <a:t>+13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100" b="1" noProof="0" dirty="0" smtClean="0">
                          <a:latin typeface="+mn-lt"/>
                        </a:rPr>
                        <a:t>+13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100" b="1" noProof="0" dirty="0" smtClean="0">
                          <a:latin typeface="+mn-lt"/>
                        </a:rPr>
                        <a:t>+13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4171414566"/>
                  </a:ext>
                </a:extLst>
              </a:tr>
              <a:tr h="19709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noProof="0" dirty="0" smtClean="0">
                          <a:latin typeface="+mn-lt"/>
                        </a:rPr>
                        <a:t>1400 </a:t>
                      </a:r>
                      <a:r>
                        <a:rPr lang="en-US" sz="1100" b="1" noProof="0" dirty="0" smtClean="0">
                          <a:latin typeface="+mn-lt"/>
                          <a:cs typeface="Times New Roman" panose="02020603050405020304" pitchFamily="18" charset="0"/>
                        </a:rPr>
                        <a:t>€</a:t>
                      </a:r>
                      <a:endParaRPr lang="en-US" sz="1100" b="1" noProof="0" dirty="0" smtClean="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r>
                        <a:rPr lang="en-US" sz="1100" b="1" noProof="0" dirty="0" smtClean="0">
                          <a:solidFill>
                            <a:schemeClr val="tx1">
                              <a:lumMod val="75000"/>
                              <a:lumOff val="25000"/>
                            </a:schemeClr>
                          </a:solidFill>
                          <a:latin typeface="+mn-lt"/>
                        </a:rPr>
                        <a:t>979 </a:t>
                      </a:r>
                      <a:r>
                        <a:rPr lang="en-US" sz="1100" b="1" noProof="0" dirty="0" smtClean="0">
                          <a:solidFill>
                            <a:schemeClr val="tx1">
                              <a:lumMod val="75000"/>
                              <a:lumOff val="25000"/>
                            </a:schemeClr>
                          </a:solidFill>
                          <a:latin typeface="Times New Roman" panose="02020603050405020304" pitchFamily="18" charset="0"/>
                          <a:cs typeface="Times New Roman" panose="02020603050405020304" pitchFamily="18" charset="0"/>
                        </a:rPr>
                        <a:t>€</a:t>
                      </a:r>
                      <a:endParaRPr lang="en-US" sz="1100" b="1" noProof="0" dirty="0">
                        <a:solidFill>
                          <a:schemeClr val="tx1">
                            <a:lumMod val="75000"/>
                            <a:lumOff val="25000"/>
                          </a:schemeClr>
                        </a:solidFill>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r>
                        <a:rPr lang="en-US" sz="1100" b="1" noProof="0" dirty="0" smtClean="0">
                          <a:latin typeface="+mn-lt"/>
                        </a:rPr>
                        <a:t>+18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100" b="1" noProof="0" dirty="0" smtClean="0">
                          <a:latin typeface="+mn-lt"/>
                        </a:rPr>
                        <a:t>+18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100" b="1" noProof="0" dirty="0" smtClean="0">
                          <a:latin typeface="+mn-lt"/>
                        </a:rPr>
                        <a:t>+18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3429012749"/>
                  </a:ext>
                </a:extLst>
              </a:tr>
              <a:tr h="16928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noProof="0" dirty="0" smtClean="0">
                          <a:latin typeface="+mn-lt"/>
                        </a:rPr>
                        <a:t>2000 </a:t>
                      </a:r>
                      <a:r>
                        <a:rPr lang="en-US" sz="1100" b="1" noProof="0" dirty="0" smtClean="0">
                          <a:latin typeface="+mn-lt"/>
                          <a:cs typeface="Times New Roman" panose="02020603050405020304" pitchFamily="18" charset="0"/>
                        </a:rPr>
                        <a:t>€</a:t>
                      </a:r>
                      <a:endParaRPr lang="en-US" sz="1100" b="1" noProof="0" dirty="0" smtClean="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r>
                        <a:rPr lang="en-US" sz="1100" b="1" noProof="0" dirty="0" smtClean="0">
                          <a:solidFill>
                            <a:schemeClr val="tx1">
                              <a:lumMod val="75000"/>
                              <a:lumOff val="25000"/>
                            </a:schemeClr>
                          </a:solidFill>
                          <a:latin typeface="+mn-lt"/>
                        </a:rPr>
                        <a:t>1392 </a:t>
                      </a:r>
                      <a:r>
                        <a:rPr lang="en-US" sz="1100" b="1" noProof="0" dirty="0" smtClean="0">
                          <a:solidFill>
                            <a:schemeClr val="tx1">
                              <a:lumMod val="75000"/>
                              <a:lumOff val="25000"/>
                            </a:schemeClr>
                          </a:solidFill>
                          <a:latin typeface="Times New Roman" panose="02020603050405020304" pitchFamily="18" charset="0"/>
                          <a:cs typeface="Times New Roman" panose="02020603050405020304" pitchFamily="18" charset="0"/>
                        </a:rPr>
                        <a:t>€</a:t>
                      </a:r>
                      <a:endParaRPr lang="en-US" sz="1100" b="1" noProof="0" dirty="0">
                        <a:solidFill>
                          <a:schemeClr val="tx1">
                            <a:lumMod val="75000"/>
                            <a:lumOff val="25000"/>
                          </a:schemeClr>
                        </a:solidFill>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r>
                        <a:rPr lang="en-US" sz="1100" b="1" noProof="0" dirty="0" smtClean="0">
                          <a:latin typeface="+mn-lt"/>
                        </a:rPr>
                        <a:t>+22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100" b="1" noProof="0" dirty="0" smtClean="0">
                          <a:latin typeface="+mn-lt"/>
                        </a:rPr>
                        <a:t>+22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100" b="1" noProof="0" dirty="0" smtClean="0">
                          <a:latin typeface="+mn-lt"/>
                        </a:rPr>
                        <a:t>+22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2909841291"/>
                  </a:ext>
                </a:extLst>
              </a:tr>
              <a:tr h="21347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noProof="0" dirty="0" smtClean="0">
                          <a:latin typeface="+mn-lt"/>
                        </a:rPr>
                        <a:t>4000 </a:t>
                      </a:r>
                      <a:r>
                        <a:rPr lang="en-US" sz="1100" b="1" noProof="0" dirty="0" smtClean="0">
                          <a:latin typeface="Times New Roman" panose="02020603050405020304" pitchFamily="18" charset="0"/>
                          <a:cs typeface="Times New Roman" panose="02020603050405020304" pitchFamily="18" charset="0"/>
                        </a:rPr>
                        <a:t>€</a:t>
                      </a:r>
                      <a:endParaRPr lang="en-US" sz="1100" b="1" noProof="0" dirty="0" smtClean="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r>
                        <a:rPr lang="en-US" sz="1100" b="1" noProof="0" dirty="0" smtClean="0">
                          <a:solidFill>
                            <a:schemeClr val="tx1">
                              <a:lumMod val="75000"/>
                              <a:lumOff val="25000"/>
                            </a:schemeClr>
                          </a:solidFill>
                          <a:latin typeface="+mn-lt"/>
                        </a:rPr>
                        <a:t>2770 </a:t>
                      </a:r>
                      <a:r>
                        <a:rPr lang="en-US" sz="1100" b="1" noProof="0" dirty="0" smtClean="0">
                          <a:solidFill>
                            <a:schemeClr val="tx1">
                              <a:lumMod val="75000"/>
                              <a:lumOff val="25000"/>
                            </a:schemeClr>
                          </a:solidFill>
                          <a:latin typeface="Times New Roman" panose="02020603050405020304" pitchFamily="18" charset="0"/>
                          <a:cs typeface="Times New Roman" panose="02020603050405020304" pitchFamily="18" charset="0"/>
                        </a:rPr>
                        <a:t>€</a:t>
                      </a:r>
                      <a:endParaRPr lang="en-US" sz="1100" b="1" noProof="0" dirty="0">
                        <a:solidFill>
                          <a:schemeClr val="tx1">
                            <a:lumMod val="75000"/>
                            <a:lumOff val="25000"/>
                          </a:schemeClr>
                        </a:solidFill>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r>
                        <a:rPr lang="en-US" sz="1100" b="1" noProof="0" dirty="0" smtClean="0">
                          <a:latin typeface="+mn-lt"/>
                        </a:rPr>
                        <a:t>+8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100" b="1" noProof="0" dirty="0" smtClean="0">
                          <a:latin typeface="+mn-lt"/>
                        </a:rPr>
                        <a:t>+8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100" b="1" noProof="0" dirty="0" smtClean="0">
                          <a:latin typeface="+mn-lt"/>
                        </a:rPr>
                        <a:t>+8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4159883342"/>
                  </a:ext>
                </a:extLst>
              </a:tr>
            </a:tbl>
          </a:graphicData>
        </a:graphic>
      </p:graphicFrame>
      <p:sp>
        <p:nvSpPr>
          <p:cNvPr id="9" name="Title 1"/>
          <p:cNvSpPr>
            <a:spLocks noGrp="1"/>
          </p:cNvSpPr>
          <p:nvPr>
            <p:ph type="title"/>
          </p:nvPr>
        </p:nvSpPr>
        <p:spPr>
          <a:xfrm>
            <a:off x="381890" y="404664"/>
            <a:ext cx="5688632" cy="766674"/>
          </a:xfrm>
          <a:solidFill>
            <a:schemeClr val="bg1"/>
          </a:solidFill>
        </p:spPr>
        <p:txBody>
          <a:bodyPr>
            <a:noAutofit/>
          </a:bodyPr>
          <a:lstStyle/>
          <a:p>
            <a:r>
              <a:rPr lang="en-US" sz="2800" dirty="0" smtClean="0">
                <a:effectLst/>
              </a:rPr>
              <a:t>Labor Tax </a:t>
            </a:r>
            <a:r>
              <a:rPr lang="lv-LV" sz="2800" dirty="0" smtClean="0">
                <a:effectLst/>
              </a:rPr>
              <a:t>C</a:t>
            </a:r>
            <a:r>
              <a:rPr lang="en-US" sz="2800" dirty="0" err="1" smtClean="0">
                <a:effectLst/>
              </a:rPr>
              <a:t>hange</a:t>
            </a:r>
            <a:r>
              <a:rPr lang="lv-LV" sz="2800" dirty="0" smtClean="0">
                <a:effectLst/>
              </a:rPr>
              <a:t>s</a:t>
            </a:r>
            <a:r>
              <a:rPr lang="en-US" sz="2800" dirty="0" smtClean="0">
                <a:effectLst/>
              </a:rPr>
              <a:t> </a:t>
            </a:r>
            <a:r>
              <a:rPr lang="lv-LV" sz="2800" dirty="0" smtClean="0">
                <a:effectLst/>
              </a:rPr>
              <a:t>I</a:t>
            </a:r>
            <a:r>
              <a:rPr lang="en-US" sz="2800" dirty="0" err="1" smtClean="0">
                <a:effectLst/>
              </a:rPr>
              <a:t>mpact</a:t>
            </a:r>
            <a:r>
              <a:rPr lang="en-US" sz="2800" dirty="0" smtClean="0">
                <a:effectLst/>
              </a:rPr>
              <a:t> on </a:t>
            </a:r>
            <a:r>
              <a:rPr lang="lv-LV" sz="2800" dirty="0" smtClean="0">
                <a:effectLst/>
              </a:rPr>
              <a:t>W</a:t>
            </a:r>
            <a:r>
              <a:rPr lang="en-US" sz="2800" dirty="0" smtClean="0">
                <a:effectLst/>
              </a:rPr>
              <a:t>age </a:t>
            </a:r>
            <a:r>
              <a:rPr lang="lv-LV" sz="2800" dirty="0" smtClean="0">
                <a:effectLst/>
              </a:rPr>
              <a:t>R</a:t>
            </a:r>
            <a:r>
              <a:rPr lang="en-US" sz="2800" dirty="0" err="1" smtClean="0">
                <a:effectLst/>
              </a:rPr>
              <a:t>ecipients</a:t>
            </a:r>
            <a:endParaRPr lang="en-US" sz="2800" dirty="0"/>
          </a:p>
        </p:txBody>
      </p:sp>
      <p:sp>
        <p:nvSpPr>
          <p:cNvPr id="10" name="Rectangle 9"/>
          <p:cNvSpPr/>
          <p:nvPr/>
        </p:nvSpPr>
        <p:spPr>
          <a:xfrm>
            <a:off x="5499686" y="1522292"/>
            <a:ext cx="2262158" cy="307777"/>
          </a:xfrm>
          <a:prstGeom prst="rect">
            <a:avLst/>
          </a:prstGeom>
        </p:spPr>
        <p:txBody>
          <a:bodyPr wrap="none">
            <a:spAutoFit/>
          </a:bodyPr>
          <a:lstStyle/>
          <a:p>
            <a:r>
              <a:rPr lang="en-ZA" sz="1400" b="1" dirty="0" smtClean="0"/>
              <a:t>Family with two children</a:t>
            </a:r>
            <a:endParaRPr lang="en-ZA" sz="1400" dirty="0"/>
          </a:p>
        </p:txBody>
      </p:sp>
      <p:sp>
        <p:nvSpPr>
          <p:cNvPr id="12" name="Rectangle 11"/>
          <p:cNvSpPr/>
          <p:nvPr/>
        </p:nvSpPr>
        <p:spPr>
          <a:xfrm>
            <a:off x="283302" y="5094107"/>
            <a:ext cx="4040890" cy="246221"/>
          </a:xfrm>
          <a:prstGeom prst="rect">
            <a:avLst/>
          </a:prstGeom>
        </p:spPr>
        <p:txBody>
          <a:bodyPr wrap="square">
            <a:spAutoFit/>
          </a:bodyPr>
          <a:lstStyle/>
          <a:p>
            <a:pPr algn="ctr"/>
            <a:r>
              <a:rPr lang="en-US" sz="1000" b="1" dirty="0" smtClean="0"/>
              <a:t>Non-taxable minimum and allowance for dependents changes</a:t>
            </a:r>
          </a:p>
        </p:txBody>
      </p:sp>
      <p:graphicFrame>
        <p:nvGraphicFramePr>
          <p:cNvPr id="13" name="Table 12"/>
          <p:cNvGraphicFramePr>
            <a:graphicFrameLocks noGrp="1"/>
          </p:cNvGraphicFramePr>
          <p:nvPr>
            <p:extLst>
              <p:ext uri="{D42A27DB-BD31-4B8C-83A1-F6EECF244321}">
                <p14:modId xmlns:p14="http://schemas.microsoft.com/office/powerpoint/2010/main" val="1826794254"/>
              </p:ext>
            </p:extLst>
          </p:nvPr>
        </p:nvGraphicFramePr>
        <p:xfrm>
          <a:off x="355591" y="5391607"/>
          <a:ext cx="3819595" cy="243840"/>
        </p:xfrm>
        <a:graphic>
          <a:graphicData uri="http://schemas.openxmlformats.org/drawingml/2006/table">
            <a:tbl>
              <a:tblPr firstRow="1" bandRow="1">
                <a:tableStyleId>{5C22544A-7EE6-4342-B048-85BDC9FD1C3A}</a:tableStyleId>
              </a:tblPr>
              <a:tblGrid>
                <a:gridCol w="1199773">
                  <a:extLst>
                    <a:ext uri="{9D8B030D-6E8A-4147-A177-3AD203B41FA5}">
                      <a16:colId xmlns:a16="http://schemas.microsoft.com/office/drawing/2014/main" val="3672509321"/>
                    </a:ext>
                  </a:extLst>
                </a:gridCol>
                <a:gridCol w="230295">
                  <a:extLst>
                    <a:ext uri="{9D8B030D-6E8A-4147-A177-3AD203B41FA5}">
                      <a16:colId xmlns:a16="http://schemas.microsoft.com/office/drawing/2014/main" val="2000242823"/>
                    </a:ext>
                  </a:extLst>
                </a:gridCol>
                <a:gridCol w="1080120">
                  <a:extLst>
                    <a:ext uri="{9D8B030D-6E8A-4147-A177-3AD203B41FA5}">
                      <a16:colId xmlns:a16="http://schemas.microsoft.com/office/drawing/2014/main" val="2775158071"/>
                    </a:ext>
                  </a:extLst>
                </a:gridCol>
                <a:gridCol w="216024">
                  <a:extLst>
                    <a:ext uri="{9D8B030D-6E8A-4147-A177-3AD203B41FA5}">
                      <a16:colId xmlns:a16="http://schemas.microsoft.com/office/drawing/2014/main" val="386058312"/>
                    </a:ext>
                  </a:extLst>
                </a:gridCol>
                <a:gridCol w="1093383">
                  <a:extLst>
                    <a:ext uri="{9D8B030D-6E8A-4147-A177-3AD203B41FA5}">
                      <a16:colId xmlns:a16="http://schemas.microsoft.com/office/drawing/2014/main" val="1051675390"/>
                    </a:ext>
                  </a:extLst>
                </a:gridCol>
              </a:tblGrid>
              <a:tr h="0">
                <a:tc>
                  <a:txBody>
                    <a:bodyPr/>
                    <a:lstStyle/>
                    <a:p>
                      <a:pPr algn="ctr"/>
                      <a:r>
                        <a:rPr lang="lv-LV" sz="1000" b="1" dirty="0" smtClean="0">
                          <a:solidFill>
                            <a:schemeClr val="bg1"/>
                          </a:solidFill>
                          <a:latin typeface="+mn-lt"/>
                        </a:rPr>
                        <a:t>200 </a:t>
                      </a:r>
                      <a:r>
                        <a:rPr lang="lv-LV" sz="1000" b="1" dirty="0" smtClean="0">
                          <a:solidFill>
                            <a:schemeClr val="bg1"/>
                          </a:solidFill>
                          <a:latin typeface="+mn-lt"/>
                          <a:cs typeface="Times New Roman" panose="02020603050405020304" pitchFamily="18" charset="0"/>
                        </a:rPr>
                        <a:t>€</a:t>
                      </a:r>
                      <a:r>
                        <a:rPr lang="lv-LV" sz="1000" b="1" baseline="0" dirty="0" smtClean="0">
                          <a:solidFill>
                            <a:schemeClr val="bg1"/>
                          </a:solidFill>
                          <a:latin typeface="+mn-lt"/>
                          <a:cs typeface="Times New Roman" panose="02020603050405020304" pitchFamily="18" charset="0"/>
                        </a:rPr>
                        <a:t> </a:t>
                      </a:r>
                      <a:r>
                        <a:rPr lang="lv-LV" sz="1000" b="1" baseline="0" dirty="0" err="1" smtClean="0">
                          <a:solidFill>
                            <a:schemeClr val="bg1"/>
                          </a:solidFill>
                          <a:latin typeface="+mn-lt"/>
                          <a:cs typeface="Times New Roman" panose="02020603050405020304" pitchFamily="18" charset="0"/>
                        </a:rPr>
                        <a:t>in</a:t>
                      </a:r>
                      <a:r>
                        <a:rPr lang="lv-LV" sz="1000" b="1" baseline="0" dirty="0" smtClean="0">
                          <a:solidFill>
                            <a:schemeClr val="bg1"/>
                          </a:solidFill>
                          <a:latin typeface="+mn-lt"/>
                          <a:cs typeface="Times New Roman" panose="02020603050405020304" pitchFamily="18" charset="0"/>
                        </a:rPr>
                        <a:t> 2018</a:t>
                      </a:r>
                      <a:endParaRPr lang="lv-LV" sz="1000" b="1" dirty="0">
                        <a:solidFill>
                          <a:schemeClr val="bg1"/>
                        </a:solidFill>
                        <a:latin typeface="+mn-lt"/>
                      </a:endParaRPr>
                    </a:p>
                  </a:txBody>
                  <a:tcPr>
                    <a:lnR w="12700" cmpd="sng">
                      <a:noFill/>
                    </a:lnR>
                    <a:solidFill>
                      <a:srgbClr val="002060"/>
                    </a:solidFill>
                  </a:tcPr>
                </a:tc>
                <a:tc>
                  <a:txBody>
                    <a:bodyPr/>
                    <a:lstStyle/>
                    <a:p>
                      <a:endParaRPr lang="lv-LV" sz="1000" b="1" dirty="0">
                        <a:solidFill>
                          <a:schemeClr val="bg1"/>
                        </a:solidFill>
                        <a:latin typeface="+mn-lt"/>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000" b="1" dirty="0" smtClean="0">
                          <a:solidFill>
                            <a:schemeClr val="bg1"/>
                          </a:solidFill>
                          <a:latin typeface="+mn-lt"/>
                        </a:rPr>
                        <a:t>230 </a:t>
                      </a:r>
                      <a:r>
                        <a:rPr lang="lv-LV" sz="1000" b="1" dirty="0" smtClean="0">
                          <a:solidFill>
                            <a:schemeClr val="bg1"/>
                          </a:solidFill>
                          <a:latin typeface="+mn-lt"/>
                          <a:cs typeface="Times New Roman" panose="02020603050405020304" pitchFamily="18" charset="0"/>
                        </a:rPr>
                        <a:t>€</a:t>
                      </a:r>
                      <a:r>
                        <a:rPr lang="lv-LV" sz="1000" b="1" baseline="0" dirty="0" smtClean="0">
                          <a:solidFill>
                            <a:schemeClr val="bg1"/>
                          </a:solidFill>
                          <a:latin typeface="+mn-lt"/>
                          <a:cs typeface="Times New Roman" panose="02020603050405020304" pitchFamily="18" charset="0"/>
                        </a:rPr>
                        <a:t> </a:t>
                      </a:r>
                      <a:r>
                        <a:rPr lang="lv-LV" sz="1000" b="1" baseline="0" dirty="0" err="1" smtClean="0">
                          <a:solidFill>
                            <a:schemeClr val="bg1"/>
                          </a:solidFill>
                          <a:latin typeface="+mn-lt"/>
                          <a:cs typeface="Times New Roman" panose="02020603050405020304" pitchFamily="18" charset="0"/>
                        </a:rPr>
                        <a:t>in</a:t>
                      </a:r>
                      <a:r>
                        <a:rPr lang="lv-LV" sz="1000" b="1" baseline="0" dirty="0" smtClean="0">
                          <a:solidFill>
                            <a:schemeClr val="bg1"/>
                          </a:solidFill>
                          <a:latin typeface="+mn-lt"/>
                          <a:cs typeface="Times New Roman" panose="02020603050405020304" pitchFamily="18" charset="0"/>
                        </a:rPr>
                        <a:t> 2019</a:t>
                      </a:r>
                      <a:endParaRPr lang="lv-LV" sz="1000" b="1" dirty="0" smtClean="0">
                        <a:solidFill>
                          <a:schemeClr val="bg1"/>
                        </a:solidFill>
                        <a:latin typeface="+mn-lt"/>
                      </a:endParaRPr>
                    </a:p>
                  </a:txBody>
                  <a:tcPr>
                    <a:lnL w="12700" cmpd="sng">
                      <a:noFill/>
                    </a:lnL>
                    <a:lnR w="12700" cmpd="sng">
                      <a:noFill/>
                    </a:lnR>
                    <a:solidFill>
                      <a:srgbClr val="002060"/>
                    </a:solidFill>
                  </a:tcPr>
                </a:tc>
                <a:tc>
                  <a:txBody>
                    <a:bodyPr/>
                    <a:lstStyle/>
                    <a:p>
                      <a:endParaRPr lang="lv-LV" sz="1000" b="1" dirty="0">
                        <a:solidFill>
                          <a:schemeClr val="bg1"/>
                        </a:solidFill>
                        <a:latin typeface="+mn-lt"/>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000" b="1" dirty="0" smtClean="0">
                          <a:solidFill>
                            <a:schemeClr val="bg1"/>
                          </a:solidFill>
                          <a:latin typeface="+mn-lt"/>
                        </a:rPr>
                        <a:t>250 </a:t>
                      </a:r>
                      <a:r>
                        <a:rPr lang="lv-LV" sz="1000" b="1" dirty="0" smtClean="0">
                          <a:solidFill>
                            <a:schemeClr val="bg1"/>
                          </a:solidFill>
                          <a:latin typeface="+mn-lt"/>
                          <a:cs typeface="Times New Roman" panose="02020603050405020304" pitchFamily="18" charset="0"/>
                        </a:rPr>
                        <a:t>€</a:t>
                      </a:r>
                      <a:r>
                        <a:rPr lang="lv-LV" sz="1000" b="1" baseline="0" dirty="0" smtClean="0">
                          <a:solidFill>
                            <a:schemeClr val="bg1"/>
                          </a:solidFill>
                          <a:latin typeface="+mn-lt"/>
                          <a:cs typeface="Times New Roman" panose="02020603050405020304" pitchFamily="18" charset="0"/>
                        </a:rPr>
                        <a:t> </a:t>
                      </a:r>
                      <a:r>
                        <a:rPr lang="lv-LV" sz="1000" b="1" baseline="0" dirty="0" err="1" smtClean="0">
                          <a:solidFill>
                            <a:schemeClr val="bg1"/>
                          </a:solidFill>
                          <a:latin typeface="+mn-lt"/>
                          <a:cs typeface="Times New Roman" panose="02020603050405020304" pitchFamily="18" charset="0"/>
                        </a:rPr>
                        <a:t>in</a:t>
                      </a:r>
                      <a:r>
                        <a:rPr lang="lv-LV" sz="1000" b="1" baseline="0" dirty="0" smtClean="0">
                          <a:solidFill>
                            <a:schemeClr val="bg1"/>
                          </a:solidFill>
                          <a:latin typeface="+mn-lt"/>
                          <a:cs typeface="Times New Roman" panose="02020603050405020304" pitchFamily="18" charset="0"/>
                        </a:rPr>
                        <a:t> 2020</a:t>
                      </a:r>
                      <a:endParaRPr lang="lv-LV" sz="1000" b="1" dirty="0" smtClean="0">
                        <a:solidFill>
                          <a:schemeClr val="bg1"/>
                        </a:solidFill>
                        <a:latin typeface="+mn-lt"/>
                      </a:endParaRPr>
                    </a:p>
                  </a:txBody>
                  <a:tcPr>
                    <a:lnL w="12700" cmpd="sng">
                      <a:noFill/>
                    </a:lnL>
                    <a:solidFill>
                      <a:srgbClr val="002060"/>
                    </a:solidFill>
                  </a:tcPr>
                </a:tc>
                <a:extLst>
                  <a:ext uri="{0D108BD9-81ED-4DB2-BD59-A6C34878D82A}">
                    <a16:rowId xmlns:a16="http://schemas.microsoft.com/office/drawing/2014/main" val="2972899929"/>
                  </a:ext>
                </a:extLst>
              </a:tr>
            </a:tbl>
          </a:graphicData>
        </a:graphic>
      </p:graphicFrame>
      <p:sp>
        <p:nvSpPr>
          <p:cNvPr id="14" name="Rectangle 13"/>
          <p:cNvSpPr/>
          <p:nvPr/>
        </p:nvSpPr>
        <p:spPr>
          <a:xfrm>
            <a:off x="88329" y="5660291"/>
            <a:ext cx="3766120" cy="246221"/>
          </a:xfrm>
          <a:prstGeom prst="rect">
            <a:avLst/>
          </a:prstGeom>
        </p:spPr>
        <p:txBody>
          <a:bodyPr wrap="square">
            <a:spAutoFit/>
          </a:bodyPr>
          <a:lstStyle/>
          <a:p>
            <a:pPr algn="ctr"/>
            <a:r>
              <a:rPr lang="lv-LV" sz="1000" b="1" dirty="0"/>
              <a:t>M</a:t>
            </a:r>
            <a:r>
              <a:rPr lang="en-US" sz="1000" b="1" dirty="0" err="1" smtClean="0"/>
              <a:t>inimum</a:t>
            </a:r>
            <a:r>
              <a:rPr lang="en-US" sz="1000" b="1" dirty="0" smtClean="0"/>
              <a:t> </a:t>
            </a:r>
            <a:r>
              <a:rPr lang="lv-LV" sz="1000" b="1" dirty="0" err="1" smtClean="0"/>
              <a:t>wage</a:t>
            </a:r>
            <a:r>
              <a:rPr lang="lv-LV" sz="1000" b="1" dirty="0" smtClean="0"/>
              <a:t> </a:t>
            </a:r>
            <a:r>
              <a:rPr lang="en-US" sz="1000" b="1" dirty="0" smtClean="0"/>
              <a:t>changes</a:t>
            </a:r>
          </a:p>
        </p:txBody>
      </p:sp>
      <p:graphicFrame>
        <p:nvGraphicFramePr>
          <p:cNvPr id="15" name="Table 14"/>
          <p:cNvGraphicFramePr>
            <a:graphicFrameLocks noGrp="1"/>
          </p:cNvGraphicFramePr>
          <p:nvPr>
            <p:extLst>
              <p:ext uri="{D42A27DB-BD31-4B8C-83A1-F6EECF244321}">
                <p14:modId xmlns:p14="http://schemas.microsoft.com/office/powerpoint/2010/main" val="3856663059"/>
              </p:ext>
            </p:extLst>
          </p:nvPr>
        </p:nvGraphicFramePr>
        <p:xfrm>
          <a:off x="405627" y="5949280"/>
          <a:ext cx="3131524" cy="243840"/>
        </p:xfrm>
        <a:graphic>
          <a:graphicData uri="http://schemas.openxmlformats.org/drawingml/2006/table">
            <a:tbl>
              <a:tblPr firstRow="1" bandRow="1">
                <a:tableStyleId>{5C22544A-7EE6-4342-B048-85BDC9FD1C3A}</a:tableStyleId>
              </a:tblPr>
              <a:tblGrid>
                <a:gridCol w="1378146">
                  <a:extLst>
                    <a:ext uri="{9D8B030D-6E8A-4147-A177-3AD203B41FA5}">
                      <a16:colId xmlns:a16="http://schemas.microsoft.com/office/drawing/2014/main" val="3672509321"/>
                    </a:ext>
                  </a:extLst>
                </a:gridCol>
                <a:gridCol w="264533">
                  <a:extLst>
                    <a:ext uri="{9D8B030D-6E8A-4147-A177-3AD203B41FA5}">
                      <a16:colId xmlns:a16="http://schemas.microsoft.com/office/drawing/2014/main" val="2000242823"/>
                    </a:ext>
                  </a:extLst>
                </a:gridCol>
                <a:gridCol w="1209993">
                  <a:extLst>
                    <a:ext uri="{9D8B030D-6E8A-4147-A177-3AD203B41FA5}">
                      <a16:colId xmlns:a16="http://schemas.microsoft.com/office/drawing/2014/main" val="2775158071"/>
                    </a:ext>
                  </a:extLst>
                </a:gridCol>
                <a:gridCol w="278852">
                  <a:extLst>
                    <a:ext uri="{9D8B030D-6E8A-4147-A177-3AD203B41FA5}">
                      <a16:colId xmlns:a16="http://schemas.microsoft.com/office/drawing/2014/main" val="386058312"/>
                    </a:ext>
                  </a:extLst>
                </a:gridCol>
              </a:tblGrid>
              <a:tr h="0">
                <a:tc>
                  <a:txBody>
                    <a:bodyPr/>
                    <a:lstStyle/>
                    <a:p>
                      <a:pPr algn="ctr"/>
                      <a:r>
                        <a:rPr lang="lv-LV" sz="1000" b="1" dirty="0" smtClean="0">
                          <a:solidFill>
                            <a:schemeClr val="bg1"/>
                          </a:solidFill>
                          <a:latin typeface="+mn-lt"/>
                        </a:rPr>
                        <a:t>380 </a:t>
                      </a:r>
                      <a:r>
                        <a:rPr lang="lv-LV" sz="1000" b="1" dirty="0" smtClean="0">
                          <a:solidFill>
                            <a:schemeClr val="bg1"/>
                          </a:solidFill>
                          <a:latin typeface="+mn-lt"/>
                          <a:cs typeface="Times New Roman" panose="02020603050405020304" pitchFamily="18" charset="0"/>
                        </a:rPr>
                        <a:t>€</a:t>
                      </a:r>
                      <a:r>
                        <a:rPr lang="lv-LV" sz="1000" b="1" baseline="0" dirty="0" smtClean="0">
                          <a:solidFill>
                            <a:schemeClr val="bg1"/>
                          </a:solidFill>
                          <a:latin typeface="+mn-lt"/>
                          <a:cs typeface="Times New Roman" panose="02020603050405020304" pitchFamily="18" charset="0"/>
                        </a:rPr>
                        <a:t> </a:t>
                      </a:r>
                      <a:r>
                        <a:rPr lang="lv-LV" sz="1000" b="1" baseline="0" dirty="0" err="1" smtClean="0">
                          <a:solidFill>
                            <a:schemeClr val="bg1"/>
                          </a:solidFill>
                          <a:latin typeface="+mn-lt"/>
                          <a:cs typeface="Times New Roman" panose="02020603050405020304" pitchFamily="18" charset="0"/>
                        </a:rPr>
                        <a:t>in</a:t>
                      </a:r>
                      <a:r>
                        <a:rPr lang="lv-LV" sz="1000" b="1" baseline="0" dirty="0" smtClean="0">
                          <a:solidFill>
                            <a:schemeClr val="bg1"/>
                          </a:solidFill>
                          <a:latin typeface="+mn-lt"/>
                          <a:cs typeface="Times New Roman" panose="02020603050405020304" pitchFamily="18" charset="0"/>
                        </a:rPr>
                        <a:t> 2017</a:t>
                      </a:r>
                      <a:endParaRPr lang="lv-LV" sz="1000" b="1" dirty="0">
                        <a:solidFill>
                          <a:schemeClr val="bg1"/>
                        </a:solidFill>
                        <a:latin typeface="+mn-lt"/>
                      </a:endParaRPr>
                    </a:p>
                  </a:txBody>
                  <a:tcPr>
                    <a:lnR w="12700" cmpd="sng">
                      <a:noFill/>
                    </a:lnR>
                    <a:solidFill>
                      <a:srgbClr val="002060"/>
                    </a:solidFill>
                  </a:tcPr>
                </a:tc>
                <a:tc>
                  <a:txBody>
                    <a:bodyPr/>
                    <a:lstStyle/>
                    <a:p>
                      <a:endParaRPr lang="lv-LV" sz="1000" b="1" dirty="0">
                        <a:solidFill>
                          <a:schemeClr val="bg1"/>
                        </a:solidFill>
                        <a:latin typeface="+mn-lt"/>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000" b="1" dirty="0" smtClean="0">
                          <a:solidFill>
                            <a:schemeClr val="bg1"/>
                          </a:solidFill>
                          <a:latin typeface="+mn-lt"/>
                        </a:rPr>
                        <a:t>430 </a:t>
                      </a:r>
                      <a:r>
                        <a:rPr lang="lv-LV" sz="1000" b="1" dirty="0" smtClean="0">
                          <a:solidFill>
                            <a:schemeClr val="bg1"/>
                          </a:solidFill>
                          <a:latin typeface="+mn-lt"/>
                          <a:cs typeface="Times New Roman" panose="02020603050405020304" pitchFamily="18" charset="0"/>
                        </a:rPr>
                        <a:t>€</a:t>
                      </a:r>
                      <a:r>
                        <a:rPr lang="lv-LV" sz="1000" b="1" baseline="0" dirty="0" smtClean="0">
                          <a:solidFill>
                            <a:schemeClr val="bg1"/>
                          </a:solidFill>
                          <a:latin typeface="+mn-lt"/>
                          <a:cs typeface="Times New Roman" panose="02020603050405020304" pitchFamily="18" charset="0"/>
                        </a:rPr>
                        <a:t> </a:t>
                      </a:r>
                      <a:r>
                        <a:rPr lang="lv-LV" sz="1000" b="1" baseline="0" dirty="0" err="1" smtClean="0">
                          <a:solidFill>
                            <a:schemeClr val="bg1"/>
                          </a:solidFill>
                          <a:latin typeface="+mn-lt"/>
                          <a:cs typeface="Times New Roman" panose="02020603050405020304" pitchFamily="18" charset="0"/>
                        </a:rPr>
                        <a:t>in</a:t>
                      </a:r>
                      <a:r>
                        <a:rPr lang="lv-LV" sz="1000" b="1" baseline="0" dirty="0" smtClean="0">
                          <a:solidFill>
                            <a:schemeClr val="bg1"/>
                          </a:solidFill>
                          <a:latin typeface="+mn-lt"/>
                          <a:cs typeface="Times New Roman" panose="02020603050405020304" pitchFamily="18" charset="0"/>
                        </a:rPr>
                        <a:t> 2018-20</a:t>
                      </a:r>
                      <a:endParaRPr lang="lv-LV" sz="1000" b="1" dirty="0" smtClean="0">
                        <a:solidFill>
                          <a:schemeClr val="bg1"/>
                        </a:solidFill>
                        <a:latin typeface="+mn-lt"/>
                      </a:endParaRPr>
                    </a:p>
                  </a:txBody>
                  <a:tcPr>
                    <a:lnL w="12700" cmpd="sng">
                      <a:noFill/>
                    </a:lnL>
                    <a:lnR w="12700" cmpd="sng">
                      <a:noFill/>
                    </a:lnR>
                    <a:solidFill>
                      <a:srgbClr val="002060"/>
                    </a:solidFill>
                  </a:tcPr>
                </a:tc>
                <a:tc>
                  <a:txBody>
                    <a:bodyPr/>
                    <a:lstStyle/>
                    <a:p>
                      <a:endParaRPr lang="lv-LV" sz="1000" b="1" dirty="0">
                        <a:solidFill>
                          <a:schemeClr val="bg1"/>
                        </a:solidFill>
                        <a:latin typeface="+mn-lt"/>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72899929"/>
                  </a:ext>
                </a:extLst>
              </a:tr>
            </a:tbl>
          </a:graphicData>
        </a:graphic>
      </p:graphicFrame>
      <p:sp>
        <p:nvSpPr>
          <p:cNvPr id="17" name="Rectangle 16"/>
          <p:cNvSpPr/>
          <p:nvPr/>
        </p:nvSpPr>
        <p:spPr>
          <a:xfrm>
            <a:off x="881837" y="1565176"/>
            <a:ext cx="2767104" cy="307777"/>
          </a:xfrm>
          <a:prstGeom prst="rect">
            <a:avLst/>
          </a:prstGeom>
        </p:spPr>
        <p:txBody>
          <a:bodyPr wrap="none">
            <a:spAutoFit/>
          </a:bodyPr>
          <a:lstStyle/>
          <a:p>
            <a:r>
              <a:rPr lang="en-US" sz="1400" b="1" dirty="0" smtClean="0"/>
              <a:t>Employee without dependents</a:t>
            </a:r>
            <a:endParaRPr lang="en-US" sz="1400" dirty="0"/>
          </a:p>
        </p:txBody>
      </p:sp>
      <p:graphicFrame>
        <p:nvGraphicFramePr>
          <p:cNvPr id="18" name="Table 17"/>
          <p:cNvGraphicFramePr>
            <a:graphicFrameLocks noGrp="1"/>
          </p:cNvGraphicFramePr>
          <p:nvPr>
            <p:extLst>
              <p:ext uri="{D42A27DB-BD31-4B8C-83A1-F6EECF244321}">
                <p14:modId xmlns:p14="http://schemas.microsoft.com/office/powerpoint/2010/main" val="529122471"/>
              </p:ext>
            </p:extLst>
          </p:nvPr>
        </p:nvGraphicFramePr>
        <p:xfrm>
          <a:off x="4427984" y="1838363"/>
          <a:ext cx="4405563" cy="2870200"/>
        </p:xfrm>
        <a:graphic>
          <a:graphicData uri="http://schemas.openxmlformats.org/drawingml/2006/table">
            <a:tbl>
              <a:tblPr firstRow="1" bandRow="1">
                <a:tableStyleId>{5C22544A-7EE6-4342-B048-85BDC9FD1C3A}</a:tableStyleId>
              </a:tblPr>
              <a:tblGrid>
                <a:gridCol w="1597251">
                  <a:extLst>
                    <a:ext uri="{9D8B030D-6E8A-4147-A177-3AD203B41FA5}">
                      <a16:colId xmlns:a16="http://schemas.microsoft.com/office/drawing/2014/main" val="1560551682"/>
                    </a:ext>
                  </a:extLst>
                </a:gridCol>
                <a:gridCol w="792088">
                  <a:extLst>
                    <a:ext uri="{9D8B030D-6E8A-4147-A177-3AD203B41FA5}">
                      <a16:colId xmlns:a16="http://schemas.microsoft.com/office/drawing/2014/main" val="3985303057"/>
                    </a:ext>
                  </a:extLst>
                </a:gridCol>
                <a:gridCol w="648072">
                  <a:extLst>
                    <a:ext uri="{9D8B030D-6E8A-4147-A177-3AD203B41FA5}">
                      <a16:colId xmlns:a16="http://schemas.microsoft.com/office/drawing/2014/main" val="167480844"/>
                    </a:ext>
                  </a:extLst>
                </a:gridCol>
                <a:gridCol w="618738">
                  <a:extLst>
                    <a:ext uri="{9D8B030D-6E8A-4147-A177-3AD203B41FA5}">
                      <a16:colId xmlns:a16="http://schemas.microsoft.com/office/drawing/2014/main" val="1755186275"/>
                    </a:ext>
                  </a:extLst>
                </a:gridCol>
                <a:gridCol w="749414">
                  <a:extLst>
                    <a:ext uri="{9D8B030D-6E8A-4147-A177-3AD203B41FA5}">
                      <a16:colId xmlns:a16="http://schemas.microsoft.com/office/drawing/2014/main" val="589852231"/>
                    </a:ext>
                  </a:extLst>
                </a:gridCol>
              </a:tblGrid>
              <a:tr h="230779">
                <a:tc rowSpan="2">
                  <a:txBody>
                    <a:bodyPr/>
                    <a:lstStyle/>
                    <a:p>
                      <a:pPr algn="ctr"/>
                      <a:r>
                        <a:rPr lang="en-US" sz="1100" noProof="0" dirty="0" smtClean="0">
                          <a:latin typeface="+mn-lt"/>
                        </a:rPr>
                        <a:t>Gross income, </a:t>
                      </a:r>
                      <a:endParaRPr lang="lv-LV" sz="1100" noProof="0" dirty="0" smtClean="0">
                        <a:latin typeface="+mn-lt"/>
                      </a:endParaRPr>
                    </a:p>
                    <a:p>
                      <a:pPr algn="ctr"/>
                      <a:r>
                        <a:rPr lang="en-US" sz="1100" noProof="0" dirty="0" smtClean="0">
                          <a:latin typeface="+mn-lt"/>
                        </a:rPr>
                        <a:t>euro per month</a:t>
                      </a:r>
                      <a:endParaRPr lang="en-US" sz="1100" noProof="0" dirty="0">
                        <a:latin typeface="+mn-lt"/>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rowSpan="2">
                  <a:txBody>
                    <a:bodyPr/>
                    <a:lstStyle/>
                    <a:p>
                      <a:pPr algn="ctr"/>
                      <a:r>
                        <a:rPr lang="en-US" sz="1100" noProof="0" dirty="0" smtClean="0">
                          <a:latin typeface="+mn-lt"/>
                        </a:rPr>
                        <a:t>Net income in 2017</a:t>
                      </a:r>
                      <a:endParaRPr lang="en-US" sz="1100" noProof="0" dirty="0">
                        <a:latin typeface="+mn-lt"/>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gridSpan="3">
                  <a:txBody>
                    <a:bodyPr/>
                    <a:lstStyle/>
                    <a:p>
                      <a:pPr algn="ctr"/>
                      <a:r>
                        <a:rPr lang="en-US" sz="1100" noProof="0" dirty="0" smtClean="0">
                          <a:latin typeface="+mn-lt"/>
                        </a:rPr>
                        <a:t>Benefit </a:t>
                      </a:r>
                    </a:p>
                    <a:p>
                      <a:pPr algn="ctr"/>
                      <a:r>
                        <a:rPr lang="en-US" sz="1100" noProof="0" dirty="0" smtClean="0">
                          <a:latin typeface="+mn-lt"/>
                        </a:rPr>
                        <a:t>(in comparison</a:t>
                      </a:r>
                      <a:r>
                        <a:rPr lang="en-US" sz="1100" baseline="0" noProof="0" dirty="0" smtClean="0">
                          <a:latin typeface="+mn-lt"/>
                        </a:rPr>
                        <a:t> with 2017)</a:t>
                      </a:r>
                      <a:endParaRPr lang="en-US" sz="1100" noProof="0" dirty="0">
                        <a:latin typeface="+mn-lt"/>
                      </a:endParaRPr>
                    </a:p>
                  </a:txBody>
                  <a:tcPr anchor="ctr">
                    <a:lnL w="12700" cap="flat" cmpd="sng" algn="ctr">
                      <a:solidFill>
                        <a:schemeClr val="bg1"/>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2060"/>
                    </a:solidFill>
                  </a:tcPr>
                </a:tc>
                <a:tc hMerge="1">
                  <a:txBody>
                    <a:bodyPr/>
                    <a:lstStyle/>
                    <a:p>
                      <a:endParaRPr lang="lv-LV" sz="1200" dirty="0">
                        <a:latin typeface="Baskerville Old Face" panose="02020602080505020303" pitchFamily="18" charset="0"/>
                      </a:endParaRPr>
                    </a:p>
                  </a:txBody>
                  <a:tcPr/>
                </a:tc>
                <a:tc hMerge="1">
                  <a:txBody>
                    <a:bodyPr/>
                    <a:lstStyle/>
                    <a:p>
                      <a:endParaRPr lang="lv-LV" sz="1200" dirty="0">
                        <a:latin typeface="Baskerville Old Face" panose="02020602080505020303" pitchFamily="18" charset="0"/>
                      </a:endParaRPr>
                    </a:p>
                  </a:txBody>
                  <a:tcPr/>
                </a:tc>
                <a:extLst>
                  <a:ext uri="{0D108BD9-81ED-4DB2-BD59-A6C34878D82A}">
                    <a16:rowId xmlns:a16="http://schemas.microsoft.com/office/drawing/2014/main" val="3455038408"/>
                  </a:ext>
                </a:extLst>
              </a:tr>
              <a:tr h="370840">
                <a:tc vMerge="1">
                  <a:txBody>
                    <a:bodyPr/>
                    <a:lstStyle/>
                    <a:p>
                      <a:endParaRPr lang="lv-LV" sz="1200" dirty="0">
                        <a:latin typeface="Baskerville Old Face" panose="02020602080505020303" pitchFamily="18"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002060"/>
                    </a:solidFill>
                  </a:tcPr>
                </a:tc>
                <a:tc vMerge="1">
                  <a:txBody>
                    <a:bodyPr/>
                    <a:lstStyle/>
                    <a:p>
                      <a:endParaRPr lang="lv-LV" sz="1200" dirty="0">
                        <a:latin typeface="Baskerville Old Face" panose="02020602080505020303" pitchFamily="18"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002060"/>
                    </a:solidFill>
                  </a:tcPr>
                </a:tc>
                <a:tc>
                  <a:txBody>
                    <a:bodyPr/>
                    <a:lstStyle/>
                    <a:p>
                      <a:pPr algn="ctr"/>
                      <a:r>
                        <a:rPr lang="en-US" sz="1100" b="1" noProof="0" dirty="0" smtClean="0">
                          <a:solidFill>
                            <a:schemeClr val="bg1"/>
                          </a:solidFill>
                          <a:latin typeface="+mn-lt"/>
                        </a:rPr>
                        <a:t>2018</a:t>
                      </a:r>
                      <a:endParaRPr lang="en-US" sz="1100" b="1" noProof="0" dirty="0">
                        <a:solidFill>
                          <a:schemeClr val="bg1"/>
                        </a:solidFill>
                        <a:latin typeface="+mn-lt"/>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r>
                        <a:rPr lang="en-US" sz="1100" b="1" noProof="0" dirty="0" smtClean="0">
                          <a:solidFill>
                            <a:schemeClr val="bg1"/>
                          </a:solidFill>
                          <a:latin typeface="+mn-lt"/>
                        </a:rPr>
                        <a:t>2019</a:t>
                      </a:r>
                      <a:endParaRPr lang="en-US" sz="1100" b="1" noProof="0" dirty="0">
                        <a:solidFill>
                          <a:schemeClr val="bg1"/>
                        </a:solidFill>
                        <a:latin typeface="+mn-lt"/>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r>
                        <a:rPr lang="en-US" sz="1100" b="1" noProof="0" dirty="0" smtClean="0">
                          <a:solidFill>
                            <a:schemeClr val="bg1"/>
                          </a:solidFill>
                          <a:latin typeface="+mn-lt"/>
                        </a:rPr>
                        <a:t>2020</a:t>
                      </a:r>
                      <a:endParaRPr lang="en-US" sz="1100" b="1" noProof="0" dirty="0">
                        <a:solidFill>
                          <a:schemeClr val="bg1"/>
                        </a:solidFill>
                        <a:latin typeface="+mn-lt"/>
                      </a:endParaRPr>
                    </a:p>
                  </a:txBody>
                  <a:tcPr anchor="ctr">
                    <a:lnL w="12700" cap="flat" cmpd="sng" algn="ctr">
                      <a:solidFill>
                        <a:schemeClr val="bg1"/>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extLst>
                  <a:ext uri="{0D108BD9-81ED-4DB2-BD59-A6C34878D82A}">
                    <a16:rowId xmlns:a16="http://schemas.microsoft.com/office/drawing/2014/main" val="1537904844"/>
                  </a:ext>
                </a:extLst>
              </a:tr>
              <a:tr h="233691">
                <a:tc>
                  <a:txBody>
                    <a:bodyPr/>
                    <a:lstStyle/>
                    <a:p>
                      <a:pPr algn="ctr"/>
                      <a:r>
                        <a:rPr lang="en-US" sz="1100" b="1" noProof="0" dirty="0" smtClean="0">
                          <a:latin typeface="+mn-lt"/>
                        </a:rPr>
                        <a:t>Minimum wage</a:t>
                      </a:r>
                      <a:r>
                        <a:rPr lang="lv-LV" sz="1100" b="1" noProof="0" dirty="0" smtClean="0">
                          <a:latin typeface="+mn-lt"/>
                        </a:rPr>
                        <a:t> x 2</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r>
                        <a:rPr lang="lv-LV" sz="1100" b="1" noProof="0" dirty="0" smtClean="0">
                          <a:solidFill>
                            <a:schemeClr val="tx1">
                              <a:lumMod val="75000"/>
                              <a:lumOff val="25000"/>
                            </a:schemeClr>
                          </a:solidFill>
                          <a:latin typeface="+mn-lt"/>
                        </a:rPr>
                        <a:t>657</a:t>
                      </a:r>
                      <a:r>
                        <a:rPr lang="en-US" sz="1100" b="1" noProof="0" dirty="0" smtClean="0">
                          <a:solidFill>
                            <a:schemeClr val="tx1">
                              <a:lumMod val="75000"/>
                              <a:lumOff val="25000"/>
                            </a:schemeClr>
                          </a:solidFill>
                          <a:latin typeface="+mn-lt"/>
                        </a:rPr>
                        <a:t> </a:t>
                      </a:r>
                      <a:r>
                        <a:rPr lang="en-US" sz="1100" b="1" noProof="0" dirty="0" smtClean="0">
                          <a:solidFill>
                            <a:schemeClr val="tx1">
                              <a:lumMod val="75000"/>
                              <a:lumOff val="25000"/>
                            </a:schemeClr>
                          </a:solidFill>
                          <a:latin typeface="Times New Roman" panose="02020603050405020304" pitchFamily="18" charset="0"/>
                          <a:cs typeface="Times New Roman" panose="02020603050405020304" pitchFamily="18" charset="0"/>
                        </a:rPr>
                        <a:t>€</a:t>
                      </a:r>
                      <a:endParaRPr lang="en-US" sz="1100" b="1" noProof="0" dirty="0">
                        <a:solidFill>
                          <a:schemeClr val="tx1">
                            <a:lumMod val="75000"/>
                            <a:lumOff val="25000"/>
                          </a:schemeClr>
                        </a:solidFill>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r>
                        <a:rPr lang="en-US" sz="1100" b="1" noProof="0" dirty="0" smtClean="0">
                          <a:latin typeface="+mn-lt"/>
                        </a:rPr>
                        <a:t>+</a:t>
                      </a:r>
                      <a:r>
                        <a:rPr lang="lv-LV" sz="1100" b="1" noProof="0" dirty="0" smtClean="0">
                          <a:latin typeface="+mn-lt"/>
                        </a:rPr>
                        <a:t>73</a:t>
                      </a:r>
                      <a:r>
                        <a:rPr lang="en-US" sz="1100" b="1" noProof="0" dirty="0" smtClean="0">
                          <a:latin typeface="+mn-lt"/>
                        </a:rPr>
                        <a:t>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100" b="1" noProof="0" dirty="0" smtClean="0">
                          <a:latin typeface="+mn-lt"/>
                        </a:rPr>
                        <a:t>+</a:t>
                      </a:r>
                      <a:r>
                        <a:rPr lang="lv-LV" sz="1100" b="1" noProof="0" dirty="0" smtClean="0">
                          <a:latin typeface="+mn-lt"/>
                        </a:rPr>
                        <a:t>113</a:t>
                      </a:r>
                      <a:r>
                        <a:rPr lang="en-US" sz="1100" b="1" noProof="0" dirty="0" smtClean="0">
                          <a:latin typeface="+mn-lt"/>
                        </a:rPr>
                        <a:t>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100" b="1" noProof="0" dirty="0" smtClean="0">
                          <a:latin typeface="+mn-lt"/>
                        </a:rPr>
                        <a:t>+</a:t>
                      </a:r>
                      <a:r>
                        <a:rPr lang="lv-LV" sz="1100" b="1" noProof="0" dirty="0" smtClean="0">
                          <a:latin typeface="+mn-lt"/>
                        </a:rPr>
                        <a:t>113</a:t>
                      </a:r>
                      <a:r>
                        <a:rPr lang="en-US" sz="1100" b="1" noProof="0" dirty="0" smtClean="0">
                          <a:latin typeface="+mn-lt"/>
                        </a:rPr>
                        <a:t>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2643321287"/>
                  </a:ext>
                </a:extLst>
              </a:tr>
              <a:tr h="175395">
                <a:tc>
                  <a:txBody>
                    <a:bodyPr/>
                    <a:lstStyle/>
                    <a:p>
                      <a:pPr algn="ctr"/>
                      <a:r>
                        <a:rPr lang="en-US" sz="1100" b="1" noProof="0" dirty="0" smtClean="0">
                          <a:latin typeface="+mn-lt"/>
                        </a:rPr>
                        <a:t>600 </a:t>
                      </a:r>
                      <a:r>
                        <a:rPr lang="en-US" sz="1100" b="1" noProof="0" dirty="0" smtClean="0">
                          <a:latin typeface="+mn-lt"/>
                          <a:cs typeface="Times New Roman" panose="02020603050405020304" pitchFamily="18" charset="0"/>
                        </a:rPr>
                        <a:t>€</a:t>
                      </a:r>
                      <a:r>
                        <a:rPr lang="lv-LV" sz="1100" b="1" noProof="0" dirty="0" smtClean="0">
                          <a:latin typeface="+mn-lt"/>
                          <a:cs typeface="Times New Roman" panose="02020603050405020304" pitchFamily="18" charset="0"/>
                        </a:rPr>
                        <a:t> x 2</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r>
                        <a:rPr lang="lv-LV" sz="1100" b="1" noProof="0" dirty="0" smtClean="0">
                          <a:solidFill>
                            <a:schemeClr val="tx1">
                              <a:lumMod val="75000"/>
                              <a:lumOff val="25000"/>
                            </a:schemeClr>
                          </a:solidFill>
                          <a:latin typeface="+mn-lt"/>
                        </a:rPr>
                        <a:t>953</a:t>
                      </a:r>
                      <a:r>
                        <a:rPr lang="en-US" sz="1100" b="1" noProof="0" dirty="0" smtClean="0">
                          <a:solidFill>
                            <a:schemeClr val="tx1">
                              <a:lumMod val="75000"/>
                              <a:lumOff val="25000"/>
                            </a:schemeClr>
                          </a:solidFill>
                          <a:latin typeface="+mn-lt"/>
                        </a:rPr>
                        <a:t> </a:t>
                      </a:r>
                      <a:r>
                        <a:rPr lang="en-US" sz="1100" b="1" noProof="0" dirty="0" smtClean="0">
                          <a:solidFill>
                            <a:schemeClr val="tx1">
                              <a:lumMod val="75000"/>
                              <a:lumOff val="25000"/>
                            </a:schemeClr>
                          </a:solidFill>
                          <a:latin typeface="Times New Roman" panose="02020603050405020304" pitchFamily="18" charset="0"/>
                          <a:cs typeface="Times New Roman" panose="02020603050405020304" pitchFamily="18" charset="0"/>
                        </a:rPr>
                        <a:t>€</a:t>
                      </a:r>
                      <a:endParaRPr lang="en-US" sz="1100" b="1" noProof="0" dirty="0">
                        <a:solidFill>
                          <a:schemeClr val="tx1">
                            <a:lumMod val="75000"/>
                            <a:lumOff val="25000"/>
                          </a:schemeClr>
                        </a:solidFill>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r>
                        <a:rPr lang="en-US" sz="1100" b="1" noProof="0" dirty="0" smtClean="0">
                          <a:latin typeface="+mn-lt"/>
                        </a:rPr>
                        <a:t>+</a:t>
                      </a:r>
                      <a:r>
                        <a:rPr lang="lv-LV" sz="1100" b="1" noProof="0" dirty="0" smtClean="0">
                          <a:latin typeface="+mn-lt"/>
                        </a:rPr>
                        <a:t>38</a:t>
                      </a:r>
                      <a:r>
                        <a:rPr lang="en-US" sz="1100" b="1" noProof="0" dirty="0" smtClean="0">
                          <a:latin typeface="+mn-lt"/>
                        </a:rPr>
                        <a:t>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100" b="1" noProof="0" dirty="0" smtClean="0">
                          <a:latin typeface="+mn-lt"/>
                        </a:rPr>
                        <a:t>+</a:t>
                      </a:r>
                      <a:r>
                        <a:rPr lang="lv-LV" sz="1100" b="1" noProof="0" dirty="0" smtClean="0">
                          <a:latin typeface="+mn-lt"/>
                        </a:rPr>
                        <a:t>63</a:t>
                      </a:r>
                      <a:r>
                        <a:rPr lang="en-US" sz="1100" b="1" noProof="0" dirty="0" smtClean="0">
                          <a:latin typeface="+mn-lt"/>
                        </a:rPr>
                        <a:t>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100" b="1" noProof="0" dirty="0" smtClean="0">
                          <a:latin typeface="+mn-lt"/>
                        </a:rPr>
                        <a:t>+</a:t>
                      </a:r>
                      <a:r>
                        <a:rPr lang="lv-LV" sz="1100" b="1" noProof="0" dirty="0" smtClean="0">
                          <a:latin typeface="+mn-lt"/>
                        </a:rPr>
                        <a:t>80</a:t>
                      </a:r>
                      <a:r>
                        <a:rPr lang="en-US" sz="1100" b="1" noProof="0" dirty="0" smtClean="0">
                          <a:latin typeface="+mn-lt"/>
                        </a:rPr>
                        <a:t>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558466885"/>
                  </a:ext>
                </a:extLst>
              </a:tr>
              <a:tr h="11709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noProof="0" dirty="0" smtClean="0">
                          <a:latin typeface="+mn-lt"/>
                        </a:rPr>
                        <a:t>800 </a:t>
                      </a:r>
                      <a:r>
                        <a:rPr lang="en-US" sz="1100" b="1" noProof="0" dirty="0" smtClean="0">
                          <a:latin typeface="+mn-lt"/>
                          <a:cs typeface="Times New Roman" panose="02020603050405020304" pitchFamily="18" charset="0"/>
                        </a:rPr>
                        <a:t>€</a:t>
                      </a:r>
                      <a:r>
                        <a:rPr lang="lv-LV" sz="1100" b="1" noProof="0" dirty="0" smtClean="0">
                          <a:latin typeface="+mn-lt"/>
                          <a:cs typeface="Times New Roman" panose="02020603050405020304" pitchFamily="18" charset="0"/>
                        </a:rPr>
                        <a:t> x 2</a:t>
                      </a:r>
                      <a:endParaRPr lang="en-US" sz="1100" b="1" noProof="0" dirty="0" smtClean="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r>
                        <a:rPr lang="lv-LV" sz="1100" b="1" noProof="0" dirty="0" smtClean="0">
                          <a:solidFill>
                            <a:schemeClr val="tx1">
                              <a:lumMod val="75000"/>
                              <a:lumOff val="25000"/>
                            </a:schemeClr>
                          </a:solidFill>
                          <a:latin typeface="+mn-lt"/>
                        </a:rPr>
                        <a:t>1222</a:t>
                      </a:r>
                      <a:r>
                        <a:rPr lang="en-US" sz="1100" b="1" noProof="0" dirty="0" smtClean="0">
                          <a:solidFill>
                            <a:schemeClr val="tx1">
                              <a:lumMod val="75000"/>
                              <a:lumOff val="25000"/>
                            </a:schemeClr>
                          </a:solidFill>
                          <a:latin typeface="+mn-lt"/>
                        </a:rPr>
                        <a:t> </a:t>
                      </a:r>
                      <a:r>
                        <a:rPr lang="en-US" sz="1100" b="1" noProof="0" dirty="0" smtClean="0">
                          <a:solidFill>
                            <a:schemeClr val="tx1">
                              <a:lumMod val="75000"/>
                              <a:lumOff val="25000"/>
                            </a:schemeClr>
                          </a:solidFill>
                          <a:latin typeface="Times New Roman" panose="02020603050405020304" pitchFamily="18" charset="0"/>
                          <a:cs typeface="Times New Roman" panose="02020603050405020304" pitchFamily="18" charset="0"/>
                        </a:rPr>
                        <a:t>€</a:t>
                      </a:r>
                      <a:endParaRPr lang="en-US" sz="1100" b="1" noProof="0" dirty="0">
                        <a:solidFill>
                          <a:schemeClr val="tx1">
                            <a:lumMod val="75000"/>
                            <a:lumOff val="25000"/>
                          </a:schemeClr>
                        </a:solidFill>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r>
                        <a:rPr lang="en-US" sz="1100" b="1" noProof="0" dirty="0" smtClean="0">
                          <a:latin typeface="+mn-lt"/>
                        </a:rPr>
                        <a:t>+</a:t>
                      </a:r>
                      <a:r>
                        <a:rPr lang="lv-LV" sz="1100" b="1" noProof="0" dirty="0" smtClean="0">
                          <a:latin typeface="+mn-lt"/>
                        </a:rPr>
                        <a:t>26</a:t>
                      </a:r>
                      <a:r>
                        <a:rPr lang="en-US" sz="1100" b="1" noProof="0" dirty="0" smtClean="0">
                          <a:latin typeface="+mn-lt"/>
                        </a:rPr>
                        <a:t>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100" b="1" noProof="0" dirty="0" smtClean="0">
                          <a:latin typeface="+mn-lt"/>
                        </a:rPr>
                        <a:t>+</a:t>
                      </a:r>
                      <a:r>
                        <a:rPr lang="lv-LV" sz="1100" b="1" noProof="0" dirty="0" smtClean="0">
                          <a:latin typeface="+mn-lt"/>
                        </a:rPr>
                        <a:t>51</a:t>
                      </a:r>
                      <a:r>
                        <a:rPr lang="en-US" sz="1100" b="1" noProof="0" dirty="0" smtClean="0">
                          <a:latin typeface="+mn-lt"/>
                        </a:rPr>
                        <a:t>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100" b="1" noProof="0" dirty="0" smtClean="0">
                          <a:latin typeface="+mn-lt"/>
                        </a:rPr>
                        <a:t>+</a:t>
                      </a:r>
                      <a:r>
                        <a:rPr lang="lv-LV" sz="1100" b="1" noProof="0" dirty="0" smtClean="0">
                          <a:latin typeface="+mn-lt"/>
                        </a:rPr>
                        <a:t>70</a:t>
                      </a:r>
                      <a:r>
                        <a:rPr lang="en-US" sz="1100" b="1" noProof="0" dirty="0" smtClean="0">
                          <a:latin typeface="+mn-lt"/>
                        </a:rPr>
                        <a:t>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1424251384"/>
                  </a:ext>
                </a:extLst>
              </a:tr>
              <a:tr h="13081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noProof="0" dirty="0" smtClean="0">
                          <a:latin typeface="+mn-lt"/>
                        </a:rPr>
                        <a:t>1000 </a:t>
                      </a:r>
                      <a:r>
                        <a:rPr lang="en-US" sz="1100" b="1" noProof="0" dirty="0" smtClean="0">
                          <a:latin typeface="+mn-lt"/>
                          <a:cs typeface="Times New Roman" panose="02020603050405020304" pitchFamily="18" charset="0"/>
                        </a:rPr>
                        <a:t>€</a:t>
                      </a:r>
                      <a:r>
                        <a:rPr lang="lv-LV" sz="1100" b="1" noProof="0" dirty="0" smtClean="0">
                          <a:latin typeface="+mn-lt"/>
                          <a:cs typeface="Times New Roman" panose="02020603050405020304" pitchFamily="18" charset="0"/>
                        </a:rPr>
                        <a:t> x 2</a:t>
                      </a:r>
                      <a:endParaRPr lang="en-US" sz="1100" b="1" noProof="0" dirty="0" smtClean="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r>
                        <a:rPr lang="lv-LV" sz="1100" b="1" noProof="0" dirty="0" smtClean="0">
                          <a:solidFill>
                            <a:schemeClr val="tx1">
                              <a:lumMod val="75000"/>
                              <a:lumOff val="25000"/>
                            </a:schemeClr>
                          </a:solidFill>
                          <a:latin typeface="+mn-lt"/>
                        </a:rPr>
                        <a:t>1490</a:t>
                      </a:r>
                      <a:r>
                        <a:rPr lang="en-US" sz="1100" b="1" noProof="0" dirty="0" smtClean="0">
                          <a:solidFill>
                            <a:schemeClr val="tx1">
                              <a:lumMod val="75000"/>
                              <a:lumOff val="25000"/>
                            </a:schemeClr>
                          </a:solidFill>
                          <a:latin typeface="+mn-lt"/>
                        </a:rPr>
                        <a:t> </a:t>
                      </a:r>
                      <a:r>
                        <a:rPr lang="en-US" sz="1100" b="1" noProof="0" dirty="0" smtClean="0">
                          <a:solidFill>
                            <a:schemeClr val="tx1">
                              <a:lumMod val="75000"/>
                              <a:lumOff val="25000"/>
                            </a:schemeClr>
                          </a:solidFill>
                          <a:latin typeface="Times New Roman" panose="02020603050405020304" pitchFamily="18" charset="0"/>
                          <a:cs typeface="Times New Roman" panose="02020603050405020304" pitchFamily="18" charset="0"/>
                        </a:rPr>
                        <a:t>€</a:t>
                      </a:r>
                      <a:endParaRPr lang="en-US" sz="1100" b="1" noProof="0" dirty="0">
                        <a:solidFill>
                          <a:schemeClr val="tx1">
                            <a:lumMod val="75000"/>
                            <a:lumOff val="25000"/>
                          </a:schemeClr>
                        </a:solidFill>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r>
                        <a:rPr lang="en-US" sz="1100" b="1" noProof="0" dirty="0" smtClean="0">
                          <a:latin typeface="+mn-lt"/>
                        </a:rPr>
                        <a:t>+</a:t>
                      </a:r>
                      <a:r>
                        <a:rPr lang="lv-LV" sz="1100" b="1" noProof="0" dirty="0" smtClean="0">
                          <a:latin typeface="+mn-lt"/>
                        </a:rPr>
                        <a:t>14</a:t>
                      </a:r>
                      <a:r>
                        <a:rPr lang="en-US" sz="1100" b="1" noProof="0" dirty="0" smtClean="0">
                          <a:latin typeface="+mn-lt"/>
                        </a:rPr>
                        <a:t>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100" b="1" noProof="0" dirty="0" smtClean="0">
                          <a:latin typeface="+mn-lt"/>
                        </a:rPr>
                        <a:t>+4</a:t>
                      </a:r>
                      <a:r>
                        <a:rPr lang="lv-LV" sz="1100" b="1" noProof="0" dirty="0" smtClean="0">
                          <a:latin typeface="+mn-lt"/>
                        </a:rPr>
                        <a:t>0</a:t>
                      </a:r>
                      <a:r>
                        <a:rPr lang="en-US" sz="1100" b="1" noProof="0" dirty="0" smtClean="0">
                          <a:latin typeface="+mn-lt"/>
                        </a:rPr>
                        <a:t>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100" b="1" noProof="0" dirty="0" smtClean="0">
                          <a:latin typeface="+mn-lt"/>
                        </a:rPr>
                        <a:t>+</a:t>
                      </a:r>
                      <a:r>
                        <a:rPr lang="lv-LV" sz="1100" b="1" noProof="0" dirty="0" smtClean="0">
                          <a:latin typeface="+mn-lt"/>
                        </a:rPr>
                        <a:t>6</a:t>
                      </a:r>
                      <a:r>
                        <a:rPr lang="en-US" sz="1100" b="1" noProof="0" dirty="0" smtClean="0">
                          <a:latin typeface="+mn-lt"/>
                        </a:rPr>
                        <a:t>0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198225669"/>
                  </a:ext>
                </a:extLst>
              </a:tr>
              <a:tr h="21653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noProof="0" dirty="0" smtClean="0">
                          <a:latin typeface="+mn-lt"/>
                        </a:rPr>
                        <a:t>1200 </a:t>
                      </a:r>
                      <a:r>
                        <a:rPr lang="en-US" sz="1100" b="1" noProof="0" dirty="0" smtClean="0">
                          <a:latin typeface="+mn-lt"/>
                          <a:cs typeface="Times New Roman" panose="02020603050405020304" pitchFamily="18" charset="0"/>
                        </a:rPr>
                        <a:t>€</a:t>
                      </a:r>
                      <a:r>
                        <a:rPr lang="lv-LV" sz="1100" b="1" noProof="0" dirty="0" smtClean="0">
                          <a:latin typeface="+mn-lt"/>
                          <a:cs typeface="Times New Roman" panose="02020603050405020304" pitchFamily="18" charset="0"/>
                        </a:rPr>
                        <a:t> x 2</a:t>
                      </a:r>
                      <a:endParaRPr lang="en-US" sz="1100" b="1" noProof="0" dirty="0" smtClean="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r>
                        <a:rPr lang="lv-LV" sz="1100" b="1" noProof="0" dirty="0" smtClean="0">
                          <a:solidFill>
                            <a:schemeClr val="tx1">
                              <a:lumMod val="75000"/>
                              <a:lumOff val="25000"/>
                            </a:schemeClr>
                          </a:solidFill>
                          <a:latin typeface="+mn-lt"/>
                        </a:rPr>
                        <a:t>1762</a:t>
                      </a:r>
                      <a:r>
                        <a:rPr lang="en-US" sz="1100" b="1" noProof="0" dirty="0" smtClean="0">
                          <a:solidFill>
                            <a:schemeClr val="tx1">
                              <a:lumMod val="75000"/>
                              <a:lumOff val="25000"/>
                            </a:schemeClr>
                          </a:solidFill>
                          <a:latin typeface="+mn-lt"/>
                        </a:rPr>
                        <a:t> </a:t>
                      </a:r>
                      <a:r>
                        <a:rPr lang="en-US" sz="1100" b="1" noProof="0" dirty="0" smtClean="0">
                          <a:solidFill>
                            <a:schemeClr val="tx1">
                              <a:lumMod val="75000"/>
                              <a:lumOff val="25000"/>
                            </a:schemeClr>
                          </a:solidFill>
                          <a:latin typeface="Times New Roman" panose="02020603050405020304" pitchFamily="18" charset="0"/>
                          <a:cs typeface="Times New Roman" panose="02020603050405020304" pitchFamily="18" charset="0"/>
                        </a:rPr>
                        <a:t>€</a:t>
                      </a:r>
                      <a:endParaRPr lang="en-US" sz="1100" b="1" noProof="0" dirty="0">
                        <a:solidFill>
                          <a:schemeClr val="tx1">
                            <a:lumMod val="75000"/>
                            <a:lumOff val="25000"/>
                          </a:schemeClr>
                        </a:solidFill>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r>
                        <a:rPr lang="en-US" sz="1100" b="1" noProof="0" dirty="0" smtClean="0">
                          <a:latin typeface="+mn-lt"/>
                        </a:rPr>
                        <a:t>+</a:t>
                      </a:r>
                      <a:r>
                        <a:rPr lang="lv-LV" sz="1100" b="1" noProof="0" dirty="0" smtClean="0">
                          <a:latin typeface="+mn-lt"/>
                        </a:rPr>
                        <a:t>27</a:t>
                      </a:r>
                      <a:r>
                        <a:rPr lang="en-US" sz="1100" b="1" noProof="0" dirty="0" smtClean="0">
                          <a:latin typeface="+mn-lt"/>
                        </a:rPr>
                        <a:t>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100" b="1" noProof="0" dirty="0" smtClean="0">
                          <a:latin typeface="+mn-lt"/>
                        </a:rPr>
                        <a:t>+3</a:t>
                      </a:r>
                      <a:r>
                        <a:rPr lang="lv-LV" sz="1100" b="1" noProof="0" dirty="0" smtClean="0">
                          <a:latin typeface="+mn-lt"/>
                        </a:rPr>
                        <a:t>9</a:t>
                      </a:r>
                      <a:r>
                        <a:rPr lang="en-US" sz="1100" b="1" noProof="0" dirty="0" smtClean="0">
                          <a:latin typeface="+mn-lt"/>
                        </a:rPr>
                        <a:t>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100" b="1" noProof="0" dirty="0" smtClean="0">
                          <a:latin typeface="+mn-lt"/>
                        </a:rPr>
                        <a:t>+</a:t>
                      </a:r>
                      <a:r>
                        <a:rPr lang="lv-LV" sz="1100" b="1" noProof="0" dirty="0" smtClean="0">
                          <a:latin typeface="+mn-lt"/>
                        </a:rPr>
                        <a:t>47</a:t>
                      </a:r>
                      <a:r>
                        <a:rPr lang="en-US" sz="1100" b="1" noProof="0" dirty="0" smtClean="0">
                          <a:latin typeface="+mn-lt"/>
                        </a:rPr>
                        <a:t>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4171414566"/>
                  </a:ext>
                </a:extLst>
              </a:tr>
              <a:tr h="19709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noProof="0" dirty="0" smtClean="0">
                          <a:latin typeface="+mn-lt"/>
                        </a:rPr>
                        <a:t>1400 </a:t>
                      </a:r>
                      <a:r>
                        <a:rPr lang="en-US" sz="1100" b="1" noProof="0" dirty="0" smtClean="0">
                          <a:latin typeface="+mn-lt"/>
                          <a:cs typeface="Times New Roman" panose="02020603050405020304" pitchFamily="18" charset="0"/>
                        </a:rPr>
                        <a:t>€</a:t>
                      </a:r>
                      <a:r>
                        <a:rPr lang="lv-LV" sz="1100" b="1" noProof="0" dirty="0" smtClean="0">
                          <a:latin typeface="+mn-lt"/>
                          <a:cs typeface="Times New Roman" panose="02020603050405020304" pitchFamily="18" charset="0"/>
                        </a:rPr>
                        <a:t> x 2</a:t>
                      </a:r>
                      <a:endParaRPr lang="en-US" sz="1100" b="1" noProof="0" dirty="0" smtClean="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r>
                        <a:rPr lang="lv-LV" sz="1100" b="1" noProof="0" dirty="0" smtClean="0">
                          <a:solidFill>
                            <a:schemeClr val="tx1">
                              <a:lumMod val="75000"/>
                              <a:lumOff val="25000"/>
                            </a:schemeClr>
                          </a:solidFill>
                          <a:latin typeface="+mn-lt"/>
                        </a:rPr>
                        <a:t>2176</a:t>
                      </a:r>
                      <a:r>
                        <a:rPr lang="en-US" sz="1100" b="1" noProof="0" dirty="0" smtClean="0">
                          <a:solidFill>
                            <a:schemeClr val="tx1">
                              <a:lumMod val="75000"/>
                              <a:lumOff val="25000"/>
                            </a:schemeClr>
                          </a:solidFill>
                          <a:latin typeface="+mn-lt"/>
                        </a:rPr>
                        <a:t> </a:t>
                      </a:r>
                      <a:r>
                        <a:rPr lang="en-US" sz="1100" b="1" noProof="0" dirty="0" smtClean="0">
                          <a:solidFill>
                            <a:schemeClr val="tx1">
                              <a:lumMod val="75000"/>
                              <a:lumOff val="25000"/>
                            </a:schemeClr>
                          </a:solidFill>
                          <a:latin typeface="Times New Roman" panose="02020603050405020304" pitchFamily="18" charset="0"/>
                          <a:cs typeface="Times New Roman" panose="02020603050405020304" pitchFamily="18" charset="0"/>
                        </a:rPr>
                        <a:t>€</a:t>
                      </a:r>
                      <a:endParaRPr lang="en-US" sz="1100" b="1" noProof="0" dirty="0">
                        <a:solidFill>
                          <a:schemeClr val="tx1">
                            <a:lumMod val="75000"/>
                            <a:lumOff val="25000"/>
                          </a:schemeClr>
                        </a:solidFill>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r>
                        <a:rPr lang="en-US" sz="1100" b="1" noProof="0" dirty="0" smtClean="0">
                          <a:latin typeface="+mn-lt"/>
                        </a:rPr>
                        <a:t>+</a:t>
                      </a:r>
                      <a:r>
                        <a:rPr lang="lv-LV" sz="1100" b="1" noProof="0" dirty="0" smtClean="0">
                          <a:latin typeface="+mn-lt"/>
                        </a:rPr>
                        <a:t>40</a:t>
                      </a:r>
                      <a:r>
                        <a:rPr lang="en-US" sz="1100" b="1" noProof="0" dirty="0" smtClean="0">
                          <a:latin typeface="+mn-lt"/>
                        </a:rPr>
                        <a:t>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100" b="1" noProof="0" dirty="0" smtClean="0">
                          <a:latin typeface="+mn-lt"/>
                        </a:rPr>
                        <a:t>+</a:t>
                      </a:r>
                      <a:r>
                        <a:rPr lang="lv-LV" sz="1100" b="1" noProof="0" dirty="0" smtClean="0">
                          <a:latin typeface="+mn-lt"/>
                        </a:rPr>
                        <a:t>52</a:t>
                      </a:r>
                      <a:r>
                        <a:rPr lang="en-US" sz="1100" b="1" noProof="0" dirty="0" smtClean="0">
                          <a:latin typeface="+mn-lt"/>
                        </a:rPr>
                        <a:t>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100" b="1" noProof="0" dirty="0" smtClean="0">
                          <a:latin typeface="+mn-lt"/>
                        </a:rPr>
                        <a:t>+</a:t>
                      </a:r>
                      <a:r>
                        <a:rPr lang="lv-LV" sz="1100" b="1" noProof="0" dirty="0" smtClean="0">
                          <a:latin typeface="+mn-lt"/>
                        </a:rPr>
                        <a:t>60</a:t>
                      </a:r>
                      <a:r>
                        <a:rPr lang="en-US" sz="1100" b="1" noProof="0" dirty="0" smtClean="0">
                          <a:latin typeface="+mn-lt"/>
                        </a:rPr>
                        <a:t>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3429012749"/>
                  </a:ext>
                </a:extLst>
              </a:tr>
              <a:tr h="16928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noProof="0" dirty="0" smtClean="0">
                          <a:latin typeface="+mn-lt"/>
                        </a:rPr>
                        <a:t>2000 </a:t>
                      </a:r>
                      <a:r>
                        <a:rPr lang="en-US" sz="1100" b="1" noProof="0" dirty="0" smtClean="0">
                          <a:latin typeface="+mn-lt"/>
                          <a:cs typeface="Times New Roman" panose="02020603050405020304" pitchFamily="18" charset="0"/>
                        </a:rPr>
                        <a:t>€</a:t>
                      </a:r>
                      <a:r>
                        <a:rPr lang="lv-LV" sz="1100" b="1" noProof="0" dirty="0" smtClean="0">
                          <a:latin typeface="+mn-lt"/>
                          <a:cs typeface="Times New Roman" panose="02020603050405020304" pitchFamily="18" charset="0"/>
                        </a:rPr>
                        <a:t> x</a:t>
                      </a:r>
                      <a:r>
                        <a:rPr lang="lv-LV" sz="1100" b="1" baseline="0" noProof="0" dirty="0" smtClean="0">
                          <a:latin typeface="+mn-lt"/>
                          <a:cs typeface="Times New Roman" panose="02020603050405020304" pitchFamily="18" charset="0"/>
                        </a:rPr>
                        <a:t> 2</a:t>
                      </a:r>
                      <a:endParaRPr lang="en-US" sz="1100" b="1" noProof="0" dirty="0" smtClean="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r>
                        <a:rPr lang="lv-LV" sz="1100" b="1" noProof="0" dirty="0" smtClean="0">
                          <a:solidFill>
                            <a:schemeClr val="tx1">
                              <a:lumMod val="75000"/>
                              <a:lumOff val="25000"/>
                            </a:schemeClr>
                          </a:solidFill>
                          <a:latin typeface="+mn-lt"/>
                        </a:rPr>
                        <a:t>2865</a:t>
                      </a:r>
                      <a:r>
                        <a:rPr lang="en-US" sz="1100" b="1" noProof="0" dirty="0" smtClean="0">
                          <a:solidFill>
                            <a:schemeClr val="tx1">
                              <a:lumMod val="75000"/>
                              <a:lumOff val="25000"/>
                            </a:schemeClr>
                          </a:solidFill>
                          <a:latin typeface="+mn-lt"/>
                        </a:rPr>
                        <a:t> </a:t>
                      </a:r>
                      <a:r>
                        <a:rPr lang="en-US" sz="1100" b="1" noProof="0" dirty="0" smtClean="0">
                          <a:solidFill>
                            <a:schemeClr val="tx1">
                              <a:lumMod val="75000"/>
                              <a:lumOff val="25000"/>
                            </a:schemeClr>
                          </a:solidFill>
                          <a:latin typeface="Times New Roman" panose="02020603050405020304" pitchFamily="18" charset="0"/>
                          <a:cs typeface="Times New Roman" panose="02020603050405020304" pitchFamily="18" charset="0"/>
                        </a:rPr>
                        <a:t>€</a:t>
                      </a:r>
                      <a:endParaRPr lang="en-US" sz="1100" b="1" noProof="0" dirty="0">
                        <a:solidFill>
                          <a:schemeClr val="tx1">
                            <a:lumMod val="75000"/>
                            <a:lumOff val="25000"/>
                          </a:schemeClr>
                        </a:solidFill>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r>
                        <a:rPr lang="en-US" sz="1100" b="1" noProof="0" dirty="0" smtClean="0">
                          <a:latin typeface="+mn-lt"/>
                        </a:rPr>
                        <a:t>+</a:t>
                      </a:r>
                      <a:r>
                        <a:rPr lang="lv-LV" sz="1100" b="1" noProof="0" dirty="0" smtClean="0">
                          <a:latin typeface="+mn-lt"/>
                        </a:rPr>
                        <a:t>43</a:t>
                      </a:r>
                      <a:r>
                        <a:rPr lang="en-US" sz="1100" b="1" noProof="0" dirty="0" smtClean="0">
                          <a:latin typeface="+mn-lt"/>
                        </a:rPr>
                        <a:t>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100" b="1" noProof="0" dirty="0" smtClean="0">
                          <a:latin typeface="+mn-lt"/>
                        </a:rPr>
                        <a:t>+</a:t>
                      </a:r>
                      <a:r>
                        <a:rPr lang="lv-LV" sz="1100" b="1" noProof="0" dirty="0" smtClean="0">
                          <a:latin typeface="+mn-lt"/>
                        </a:rPr>
                        <a:t>55</a:t>
                      </a:r>
                      <a:r>
                        <a:rPr lang="en-US" sz="1100" b="1" noProof="0" dirty="0" smtClean="0">
                          <a:latin typeface="+mn-lt"/>
                        </a:rPr>
                        <a:t>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100" b="1" noProof="0" dirty="0" smtClean="0">
                          <a:latin typeface="+mn-lt"/>
                        </a:rPr>
                        <a:t>+</a:t>
                      </a:r>
                      <a:r>
                        <a:rPr lang="lv-LV" sz="1100" b="1" noProof="0" dirty="0" smtClean="0">
                          <a:latin typeface="+mn-lt"/>
                        </a:rPr>
                        <a:t>63</a:t>
                      </a:r>
                      <a:r>
                        <a:rPr lang="en-US" sz="1100" b="1" noProof="0" dirty="0" smtClean="0">
                          <a:latin typeface="+mn-lt"/>
                        </a:rPr>
                        <a:t>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2909841291"/>
                  </a:ext>
                </a:extLst>
              </a:tr>
              <a:tr h="21347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noProof="0" dirty="0" smtClean="0">
                          <a:latin typeface="+mn-lt"/>
                        </a:rPr>
                        <a:t>4000 </a:t>
                      </a:r>
                      <a:r>
                        <a:rPr lang="en-US" sz="1100" b="1" noProof="0" dirty="0" smtClean="0">
                          <a:latin typeface="Times New Roman" panose="02020603050405020304" pitchFamily="18" charset="0"/>
                          <a:cs typeface="Times New Roman" panose="02020603050405020304" pitchFamily="18" charset="0"/>
                        </a:rPr>
                        <a:t>€</a:t>
                      </a:r>
                      <a:r>
                        <a:rPr lang="lv-LV" sz="1100" b="1" noProof="0" dirty="0" smtClean="0">
                          <a:latin typeface="Times New Roman" panose="02020603050405020304" pitchFamily="18" charset="0"/>
                          <a:cs typeface="Times New Roman" panose="02020603050405020304" pitchFamily="18" charset="0"/>
                        </a:rPr>
                        <a:t> x 2</a:t>
                      </a:r>
                      <a:endParaRPr lang="en-US" sz="1100" b="1" noProof="0" dirty="0" smtClean="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r>
                        <a:rPr lang="lv-LV" sz="1100" b="1" noProof="0" dirty="0" smtClean="0">
                          <a:solidFill>
                            <a:schemeClr val="tx1">
                              <a:lumMod val="75000"/>
                              <a:lumOff val="25000"/>
                            </a:schemeClr>
                          </a:solidFill>
                          <a:latin typeface="+mn-lt"/>
                        </a:rPr>
                        <a:t>5621</a:t>
                      </a:r>
                      <a:r>
                        <a:rPr lang="en-US" sz="1100" b="1" noProof="0" dirty="0" smtClean="0">
                          <a:solidFill>
                            <a:schemeClr val="tx1">
                              <a:lumMod val="75000"/>
                              <a:lumOff val="25000"/>
                            </a:schemeClr>
                          </a:solidFill>
                          <a:latin typeface="+mn-lt"/>
                        </a:rPr>
                        <a:t> </a:t>
                      </a:r>
                      <a:r>
                        <a:rPr lang="en-US" sz="1100" b="1" noProof="0" dirty="0" smtClean="0">
                          <a:solidFill>
                            <a:schemeClr val="tx1">
                              <a:lumMod val="75000"/>
                              <a:lumOff val="25000"/>
                            </a:schemeClr>
                          </a:solidFill>
                          <a:latin typeface="Times New Roman" panose="02020603050405020304" pitchFamily="18" charset="0"/>
                          <a:cs typeface="Times New Roman" panose="02020603050405020304" pitchFamily="18" charset="0"/>
                        </a:rPr>
                        <a:t>€</a:t>
                      </a:r>
                      <a:endParaRPr lang="en-US" sz="1100" b="1" noProof="0" dirty="0">
                        <a:solidFill>
                          <a:schemeClr val="tx1">
                            <a:lumMod val="75000"/>
                            <a:lumOff val="25000"/>
                          </a:schemeClr>
                        </a:solidFill>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r>
                        <a:rPr lang="en-US" sz="1100" b="1" noProof="0" dirty="0" smtClean="0">
                          <a:latin typeface="+mn-lt"/>
                        </a:rPr>
                        <a:t>+</a:t>
                      </a:r>
                      <a:r>
                        <a:rPr lang="lv-LV" sz="1100" b="1" noProof="0" dirty="0" smtClean="0">
                          <a:latin typeface="+mn-lt"/>
                        </a:rPr>
                        <a:t>15</a:t>
                      </a:r>
                      <a:r>
                        <a:rPr lang="en-US" sz="1100" b="1" noProof="0" dirty="0" smtClean="0">
                          <a:latin typeface="+mn-lt"/>
                        </a:rPr>
                        <a:t>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100" b="1" noProof="0" dirty="0" smtClean="0">
                          <a:latin typeface="+mn-lt"/>
                        </a:rPr>
                        <a:t>+</a:t>
                      </a:r>
                      <a:r>
                        <a:rPr lang="lv-LV" sz="1100" b="1" noProof="0" dirty="0" smtClean="0">
                          <a:latin typeface="+mn-lt"/>
                        </a:rPr>
                        <a:t>27</a:t>
                      </a:r>
                      <a:r>
                        <a:rPr lang="en-US" sz="1100" b="1" noProof="0" dirty="0" smtClean="0">
                          <a:latin typeface="+mn-lt"/>
                        </a:rPr>
                        <a:t>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100" b="1" noProof="0" dirty="0" smtClean="0">
                          <a:latin typeface="+mn-lt"/>
                        </a:rPr>
                        <a:t>+</a:t>
                      </a:r>
                      <a:r>
                        <a:rPr lang="lv-LV" sz="1100" b="1" noProof="0" dirty="0" smtClean="0">
                          <a:latin typeface="+mn-lt"/>
                        </a:rPr>
                        <a:t>35</a:t>
                      </a:r>
                      <a:r>
                        <a:rPr lang="en-US" sz="1100" b="1" noProof="0" dirty="0" smtClean="0">
                          <a:latin typeface="+mn-lt"/>
                        </a:rPr>
                        <a:t>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4159883342"/>
                  </a:ext>
                </a:extLst>
              </a:tr>
            </a:tbl>
          </a:graphicData>
        </a:graphic>
      </p:graphicFrame>
      <p:sp>
        <p:nvSpPr>
          <p:cNvPr id="2" name="Date Placeholder 1"/>
          <p:cNvSpPr>
            <a:spLocks noGrp="1"/>
          </p:cNvSpPr>
          <p:nvPr>
            <p:ph type="dt" sz="half" idx="10"/>
          </p:nvPr>
        </p:nvSpPr>
        <p:spPr/>
        <p:txBody>
          <a:bodyPr/>
          <a:lstStyle/>
          <a:p>
            <a:fld id="{CE9C3210-8B40-4EC3-9A76-5960537DE074}" type="datetime1">
              <a:rPr lang="lv-LV" smtClean="0"/>
              <a:t>13.02.2018</a:t>
            </a:fld>
            <a:endParaRPr lang="lv-LV" dirty="0"/>
          </a:p>
        </p:txBody>
      </p:sp>
    </p:spTree>
    <p:extLst>
      <p:ext uri="{BB962C8B-B14F-4D97-AF65-F5344CB8AC3E}">
        <p14:creationId xmlns:p14="http://schemas.microsoft.com/office/powerpoint/2010/main" val="395343569"/>
      </p:ext>
    </p:extLst>
  </p:cSld>
  <p:clrMapOvr>
    <a:masterClrMapping/>
  </p:clrMapOvr>
</p:sld>
</file>

<file path=ppt/theme/theme1.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Finanšu Ministrijas prezentācija (EN)" id="{3763E7F9-0B35-4057-AA62-CAD5DB44C619}" vid="{8F000AA3-E2AB-43C6-868C-013DD23161F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Finanšu Ministrijas prezentācija (EN)</Template>
  <TotalTime>1271</TotalTime>
  <Words>3789</Words>
  <Application>Microsoft Office PowerPoint</Application>
  <PresentationFormat>On-screen Show (4:3)</PresentationFormat>
  <Paragraphs>781</Paragraphs>
  <Slides>34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34</vt:i4>
      </vt:variant>
    </vt:vector>
  </HeadingPairs>
  <TitlesOfParts>
    <vt:vector size="40" baseType="lpstr">
      <vt:lpstr>Arial</vt:lpstr>
      <vt:lpstr>Calibri</vt:lpstr>
      <vt:lpstr>Franklin Gothic Book</vt:lpstr>
      <vt:lpstr>Times New Roman</vt:lpstr>
      <vt:lpstr>Wingdings</vt:lpstr>
      <vt:lpstr>1_Custom Design</vt:lpstr>
      <vt:lpstr>Tax Reform in Latvia </vt:lpstr>
      <vt:lpstr>Reasons for Tax Reform </vt:lpstr>
      <vt:lpstr>Tax Policy Changes as a Complex Solution</vt:lpstr>
      <vt:lpstr>Labor Tax Reform</vt:lpstr>
      <vt:lpstr>Personal Income Tax (PIT) (I)</vt:lpstr>
      <vt:lpstr>Personal Income Tax (PIT) (II)</vt:lpstr>
      <vt:lpstr>Social Security Contributions (SSC) (I) </vt:lpstr>
      <vt:lpstr>Solidarity Tax</vt:lpstr>
      <vt:lpstr>Labor Tax Changes Impact on Wage Recipients</vt:lpstr>
      <vt:lpstr>Labor Tax Wedge in Baltic States</vt:lpstr>
      <vt:lpstr>Performers of Economic Activity (I)</vt:lpstr>
      <vt:lpstr>Performers of Economic Activity (II)</vt:lpstr>
      <vt:lpstr>PowerPoint Presentation</vt:lpstr>
      <vt:lpstr>Recipients of Royalties</vt:lpstr>
      <vt:lpstr>Corporate Income Tax Reform</vt:lpstr>
      <vt:lpstr>Corporate Income Tax (CIT)</vt:lpstr>
      <vt:lpstr>CIT base</vt:lpstr>
      <vt:lpstr>Expenses that are not Related to Economic Activity</vt:lpstr>
      <vt:lpstr>CIT Special Provisions</vt:lpstr>
      <vt:lpstr> Donations to Public Benefit Organisations (PBO) </vt:lpstr>
      <vt:lpstr>CIT- Flowing Through Dividends/ Holding Regime/  Representation Expenses/  Transition period </vt:lpstr>
      <vt:lpstr>CIT – Investment Projects/ Special Economic Zones/ Accumulated Losses </vt:lpstr>
      <vt:lpstr>Compensatory measures</vt:lpstr>
      <vt:lpstr>Compensatory Measures</vt:lpstr>
      <vt:lpstr>Excise Duty on Tobacco Products</vt:lpstr>
      <vt:lpstr>Excise Duty on Alcoholic Beverages</vt:lpstr>
      <vt:lpstr>Excise Duty on Mineral Oils</vt:lpstr>
      <vt:lpstr>Eligible Expenses for PIT</vt:lpstr>
      <vt:lpstr>Decreasing of Shadow Economy</vt:lpstr>
      <vt:lpstr>Combating of the shadow economy</vt:lpstr>
      <vt:lpstr>Detailed information in the construction industry</vt:lpstr>
      <vt:lpstr>PowerPoint Presentation</vt:lpstr>
      <vt:lpstr>Improving Tax Administration</vt:lpstr>
      <vt:lpstr>The promotion of payment of tax debt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Tax Reform in Latvia</dc:title>
  <dc:creator>Ieva Kodoliņa-Miglāne</dc:creator>
  <cp:lastModifiedBy>Zaiga Puškina</cp:lastModifiedBy>
  <cp:revision>127</cp:revision>
  <cp:lastPrinted>2017-08-10T16:22:01Z</cp:lastPrinted>
  <dcterms:created xsi:type="dcterms:W3CDTF">2017-08-01T13:31:08Z</dcterms:created>
  <dcterms:modified xsi:type="dcterms:W3CDTF">2018-02-13T08:41:48Z</dcterms:modified>
</cp:coreProperties>
</file>