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88" r:id="rId4"/>
    <p:sldId id="273" r:id="rId5"/>
    <p:sldId id="274" r:id="rId6"/>
    <p:sldId id="289" r:id="rId7"/>
    <p:sldId id="275" r:id="rId8"/>
    <p:sldId id="276" r:id="rId9"/>
    <p:sldId id="278" r:id="rId10"/>
    <p:sldId id="280" r:id="rId11"/>
    <p:sldId id="281" r:id="rId12"/>
    <p:sldId id="277" r:id="rId13"/>
    <p:sldId id="279" r:id="rId14"/>
    <p:sldId id="287" r:id="rId15"/>
    <p:sldId id="282" r:id="rId16"/>
    <p:sldId id="283" r:id="rId17"/>
    <p:sldId id="285" r:id="rId18"/>
    <p:sldId id="286" r:id="rId19"/>
    <p:sldId id="271" r:id="rId20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2819"/>
    <a:srgbClr val="F9E4E3"/>
    <a:srgbClr val="E37C79"/>
    <a:srgbClr val="AB4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660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8559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039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337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001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168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093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67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09881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72153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 smtClean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405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103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</a:p>
        </p:txBody>
      </p:sp>
      <p:sp>
        <p:nvSpPr>
          <p:cNvPr id="103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7EB314C9-9C6F-46C0-91F1-C69DC5532CE6}" type="datetimeFigureOut">
              <a:rPr lang="lv-LV" smtClean="0"/>
              <a:t>15.01.2014</a:t>
            </a:fld>
            <a:endParaRPr lang="lv-LV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lv-LV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D30DD5-C821-4E83-A41E-708576A5DA75}" type="slidenum">
              <a:rPr lang="lv-LV" smtClean="0"/>
              <a:t>‹#›</a:t>
            </a:fld>
            <a:endParaRPr lang="lv-LV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lv-LV"/>
              <a:t> </a:t>
            </a:r>
          </a:p>
        </p:txBody>
      </p:sp>
      <p:pic>
        <p:nvPicPr>
          <p:cNvPr id="1038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riks.barbaks@mk.gov.l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k.gov.lv/lv/mk/tap/search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k.gov.lv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944216"/>
          </a:xfrm>
        </p:spPr>
        <p:txBody>
          <a:bodyPr/>
          <a:lstStyle/>
          <a:p>
            <a:pPr algn="ctr"/>
            <a:r>
              <a:rPr lang="lv-LV" sz="3200" b="1" dirty="0" smtClean="0">
                <a:solidFill>
                  <a:srgbClr val="C00000"/>
                </a:solidFill>
              </a:rPr>
              <a:t>Likumu un Ministru kabineta noteikumu izstrādes un virzības novērtēšana</a:t>
            </a:r>
            <a:br>
              <a:rPr lang="lv-LV" sz="3200" b="1" dirty="0" smtClean="0">
                <a:solidFill>
                  <a:srgbClr val="C00000"/>
                </a:solidFill>
              </a:rPr>
            </a:br>
            <a:r>
              <a:rPr lang="lv-LV" sz="2000" i="1" dirty="0" smtClean="0">
                <a:solidFill>
                  <a:schemeClr val="tx1"/>
                </a:solidFill>
              </a:rPr>
              <a:t>15.01.2014.</a:t>
            </a:r>
            <a:endParaRPr lang="lv-LV" sz="2000" i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 smtClean="0"/>
              <a:t>Finanšu ministrija</a:t>
            </a:r>
          </a:p>
          <a:p>
            <a:r>
              <a:rPr lang="lv-LV" dirty="0" smtClean="0"/>
              <a:t>Iekšējā audita departaments</a:t>
            </a:r>
          </a:p>
          <a:p>
            <a:r>
              <a:rPr lang="lv-LV" dirty="0" smtClean="0"/>
              <a:t>Iekšējā audita politikas plānošanas nodaļa </a:t>
            </a:r>
          </a:p>
          <a:p>
            <a:r>
              <a:rPr lang="lv-LV" dirty="0" smtClean="0"/>
              <a:t>Vija Ivbule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7249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Audita apjoma </a:t>
            </a:r>
            <a:r>
              <a:rPr lang="lv-LV" dirty="0" smtClean="0"/>
              <a:t>noteikšana (2)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965132" cy="4030960"/>
          </a:xfrm>
        </p:spPr>
        <p:txBody>
          <a:bodyPr/>
          <a:lstStyle/>
          <a:p>
            <a:pPr marL="0" indent="0" algn="just">
              <a:buNone/>
            </a:pPr>
            <a:r>
              <a:rPr lang="lv-LV" sz="2800" b="1" i="1" dirty="0" smtClean="0"/>
              <a:t>Īpaši apsvērumi, kas jāņem vērā, analizējot pārbaudāmo kopu:</a:t>
            </a:r>
          </a:p>
          <a:p>
            <a:pPr marL="0" indent="0" algn="just">
              <a:buNone/>
            </a:pPr>
            <a:r>
              <a:rPr lang="lv-LV" sz="2400" dirty="0" smtClean="0"/>
              <a:t>NA virzības kārtība (parastā, vienkāršotā, īpašā);</a:t>
            </a:r>
          </a:p>
          <a:p>
            <a:pPr lvl="0" algn="just"/>
            <a:r>
              <a:rPr lang="lv-LV" sz="2400" dirty="0" smtClean="0"/>
              <a:t>NA izdarīto grozījumu skaits (gadā);</a:t>
            </a:r>
          </a:p>
          <a:p>
            <a:pPr lvl="0" algn="just"/>
            <a:r>
              <a:rPr lang="lv-LV" sz="2400" dirty="0" smtClean="0"/>
              <a:t>NA</a:t>
            </a:r>
            <a:r>
              <a:rPr lang="lv-LV" sz="2400" dirty="0"/>
              <a:t>, kas pēc būtības ir citas ministrijas/iestādes </a:t>
            </a:r>
            <a:r>
              <a:rPr lang="lv-LV" sz="2400" dirty="0" smtClean="0"/>
              <a:t>kompetencē </a:t>
            </a:r>
            <a:r>
              <a:rPr lang="lv-LV" sz="2000" i="1" dirty="0" smtClean="0"/>
              <a:t>(piemēram, kāpēc FM virza </a:t>
            </a:r>
            <a:r>
              <a:rPr lang="lv-LV" sz="2000" i="1" dirty="0" err="1" smtClean="0"/>
              <a:t>likumproejktu</a:t>
            </a:r>
            <a:r>
              <a:rPr lang="lv-LV" sz="2000" i="1" dirty="0" smtClean="0"/>
              <a:t> «Likumprojekts «Grozījumi likumā «Par valsts un pašvaldību kapitāla daļām un kapitālsabiedrībām»)</a:t>
            </a:r>
            <a:r>
              <a:rPr lang="lv-LV" sz="2400" dirty="0" smtClean="0"/>
              <a:t>; </a:t>
            </a:r>
          </a:p>
          <a:p>
            <a:pPr lvl="0" algn="just"/>
            <a:r>
              <a:rPr lang="lv-LV" sz="2400" dirty="0" smtClean="0"/>
              <a:t>NA</a:t>
            </a:r>
            <a:r>
              <a:rPr lang="lv-LV" sz="2400" dirty="0"/>
              <a:t>, kuru iesniegšanas termiņš /pieņemšanas termiņš ir kavēts </a:t>
            </a:r>
            <a:r>
              <a:rPr lang="lv-LV" sz="2400" dirty="0" smtClean="0"/>
              <a:t>(Valsts kancelejas kontroles tabula).</a:t>
            </a:r>
            <a:endParaRPr lang="lv-LV" sz="2400" dirty="0"/>
          </a:p>
          <a:p>
            <a:endParaRPr lang="lv-LV" i="1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79767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769100" cy="1143000"/>
          </a:xfrm>
        </p:spPr>
        <p:txBody>
          <a:bodyPr/>
          <a:lstStyle/>
          <a:p>
            <a:r>
              <a:rPr lang="lv-LV" dirty="0"/>
              <a:t>Audita apjoma </a:t>
            </a:r>
            <a:r>
              <a:rPr lang="lv-LV" dirty="0" smtClean="0"/>
              <a:t>noteikšana (3)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16832"/>
            <a:ext cx="7893124" cy="4102968"/>
          </a:xfrm>
        </p:spPr>
        <p:txBody>
          <a:bodyPr/>
          <a:lstStyle/>
          <a:p>
            <a:r>
              <a:rPr lang="lv-LV" i="1" dirty="0" smtClean="0"/>
              <a:t>Valsts kancelejas kontroles tabula</a:t>
            </a:r>
            <a:r>
              <a:rPr lang="lv-LV" dirty="0" smtClean="0"/>
              <a:t>.</a:t>
            </a:r>
          </a:p>
          <a:p>
            <a:pPr marL="0" indent="0" algn="just">
              <a:buNone/>
            </a:pPr>
            <a:endParaRPr lang="lv-LV" sz="2400" dirty="0" smtClean="0"/>
          </a:p>
          <a:p>
            <a:pPr marL="0" indent="0" algn="just">
              <a:buNone/>
            </a:pPr>
            <a:r>
              <a:rPr lang="lv-LV" sz="2400" dirty="0" smtClean="0"/>
              <a:t>Par kontroli atbildīgais Valsts kancelejas darbinieks – Juridiskā departamenta juriskonsults </a:t>
            </a:r>
            <a:r>
              <a:rPr lang="lv-LV" sz="2400" b="1" dirty="0" smtClean="0"/>
              <a:t>Ēriks </a:t>
            </a:r>
            <a:r>
              <a:rPr lang="lv-LV" sz="2400" b="1" dirty="0" err="1" smtClean="0"/>
              <a:t>Barbaks</a:t>
            </a:r>
            <a:r>
              <a:rPr lang="lv-LV" sz="2400" dirty="0" smtClean="0"/>
              <a:t>, </a:t>
            </a:r>
            <a:r>
              <a:rPr lang="lv-LV" sz="2400" b="1" dirty="0" smtClean="0"/>
              <a:t> </a:t>
            </a:r>
            <a:r>
              <a:rPr lang="lv-LV" sz="2400" dirty="0" smtClean="0"/>
              <a:t>e-pasts: </a:t>
            </a:r>
            <a:r>
              <a:rPr lang="lv-LV" sz="2400" dirty="0" err="1" smtClean="0">
                <a:hlinkClick r:id="rId2"/>
              </a:rPr>
              <a:t>eriks.barbaks@mk.gov.lv</a:t>
            </a:r>
            <a:r>
              <a:rPr lang="lv-LV" sz="2400" dirty="0" smtClean="0"/>
              <a:t> un tālr.: 67082893. 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90483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769100" cy="1143000"/>
          </a:xfrm>
        </p:spPr>
        <p:txBody>
          <a:bodyPr/>
          <a:lstStyle/>
          <a:p>
            <a:r>
              <a:rPr lang="lv-LV" dirty="0" smtClean="0"/>
              <a:t>Audita apjoma noteikšana (4)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893124" cy="4030960"/>
          </a:xfrm>
        </p:spPr>
        <p:txBody>
          <a:bodyPr/>
          <a:lstStyle/>
          <a:p>
            <a:pPr algn="just"/>
            <a:r>
              <a:rPr lang="lv-LV" dirty="0" smtClean="0"/>
              <a:t>Auditors apzina ministrijas/iestādes politikas jomas </a:t>
            </a:r>
          </a:p>
          <a:p>
            <a:pPr algn="just"/>
            <a:r>
              <a:rPr lang="lv-LV" dirty="0" smtClean="0"/>
              <a:t>Auditors apzina iestādes izstrādātos un virzītos likumprojektus (likumus) un MK noteikumus, kas </a:t>
            </a:r>
            <a:r>
              <a:rPr lang="lv-LV" dirty="0" err="1" smtClean="0"/>
              <a:t>2013.gadā</a:t>
            </a:r>
            <a:r>
              <a:rPr lang="lv-LV" dirty="0" smtClean="0"/>
              <a:t> ir izskatīti MK sēdē. </a:t>
            </a:r>
          </a:p>
          <a:p>
            <a:pPr marL="0" indent="0">
              <a:buNone/>
            </a:pPr>
            <a:r>
              <a:rPr lang="lv-LV" dirty="0" err="1" smtClean="0">
                <a:hlinkClick r:id="rId2"/>
              </a:rPr>
              <a:t>http</a:t>
            </a:r>
            <a:r>
              <a:rPr lang="lv-LV" dirty="0">
                <a:hlinkClick r:id="rId2"/>
              </a:rPr>
              <a:t>://</a:t>
            </a:r>
            <a:r>
              <a:rPr lang="lv-LV" dirty="0" err="1">
                <a:hlinkClick r:id="rId2"/>
              </a:rPr>
              <a:t>www.mk.gov.lv</a:t>
            </a:r>
            <a:r>
              <a:rPr lang="lv-LV" dirty="0">
                <a:hlinkClick r:id="rId2"/>
              </a:rPr>
              <a:t>/</a:t>
            </a:r>
            <a:r>
              <a:rPr lang="lv-LV" dirty="0" err="1">
                <a:hlinkClick r:id="rId2"/>
              </a:rPr>
              <a:t>lv</a:t>
            </a:r>
            <a:r>
              <a:rPr lang="lv-LV" dirty="0">
                <a:hlinkClick r:id="rId2"/>
              </a:rPr>
              <a:t>/</a:t>
            </a:r>
            <a:r>
              <a:rPr lang="lv-LV" dirty="0" err="1">
                <a:hlinkClick r:id="rId2"/>
              </a:rPr>
              <a:t>mk</a:t>
            </a:r>
            <a:r>
              <a:rPr lang="lv-LV" dirty="0">
                <a:hlinkClick r:id="rId2"/>
              </a:rPr>
              <a:t>/</a:t>
            </a:r>
            <a:r>
              <a:rPr lang="lv-LV" dirty="0" err="1">
                <a:hlinkClick r:id="rId2"/>
              </a:rPr>
              <a:t>tap</a:t>
            </a:r>
            <a:r>
              <a:rPr lang="lv-LV" dirty="0">
                <a:hlinkClick r:id="rId2"/>
              </a:rPr>
              <a:t>/</a:t>
            </a:r>
            <a:r>
              <a:rPr lang="lv-LV" dirty="0" err="1">
                <a:hlinkClick r:id="rId2"/>
              </a:rPr>
              <a:t>search</a:t>
            </a:r>
            <a:r>
              <a:rPr lang="lv-LV" dirty="0" smtClean="0">
                <a:hlinkClick r:id="rId2"/>
              </a:rPr>
              <a:t>/</a:t>
            </a: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4022501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769100" cy="1143000"/>
          </a:xfrm>
        </p:spPr>
        <p:txBody>
          <a:bodyPr/>
          <a:lstStyle/>
          <a:p>
            <a:pPr algn="just"/>
            <a:r>
              <a:rPr lang="lv-LV" sz="3200" dirty="0"/>
              <a:t>Audita apjoma </a:t>
            </a:r>
            <a:r>
              <a:rPr lang="lv-LV" sz="3200" dirty="0" smtClean="0"/>
              <a:t>noteikšana (5) </a:t>
            </a:r>
            <a:br>
              <a:rPr lang="lv-LV" sz="3200" dirty="0" smtClean="0"/>
            </a:br>
            <a:r>
              <a:rPr lang="lv-LV" sz="3200" i="1" dirty="0" smtClean="0"/>
              <a:t>FM provizorisks piemērs</a:t>
            </a:r>
            <a:endParaRPr lang="lv-LV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16832"/>
            <a:ext cx="7821116" cy="4102968"/>
          </a:xfrm>
        </p:spPr>
        <p:txBody>
          <a:bodyPr/>
          <a:lstStyle/>
          <a:p>
            <a:pPr marL="0" indent="0" algn="just">
              <a:buNone/>
            </a:pPr>
            <a:r>
              <a:rPr lang="lv-LV" sz="2400" dirty="0" smtClean="0"/>
              <a:t>Veicot </a:t>
            </a:r>
            <a:r>
              <a:rPr lang="lv-LV" sz="2400" dirty="0"/>
              <a:t>NA projektu atlasi, konstatēts, ka, piemēram, FM 2013.gadā ir iesniegusi MK izskatīšanai </a:t>
            </a:r>
            <a:r>
              <a:rPr lang="lv-LV" sz="2400" dirty="0" smtClean="0"/>
              <a:t>172 </a:t>
            </a:r>
            <a:r>
              <a:rPr lang="lv-LV" sz="2400" dirty="0"/>
              <a:t>NA </a:t>
            </a:r>
            <a:r>
              <a:rPr lang="lv-LV" sz="2400" dirty="0" smtClean="0"/>
              <a:t>projektus, no tiem:</a:t>
            </a:r>
          </a:p>
          <a:p>
            <a:pPr marL="514350" indent="-514350" algn="just">
              <a:buFontTx/>
              <a:buAutoNum type="arabicParenR"/>
            </a:pPr>
            <a:r>
              <a:rPr lang="lv-LV" sz="2400" dirty="0" smtClean="0"/>
              <a:t>79 </a:t>
            </a:r>
            <a:r>
              <a:rPr lang="lv-LV" sz="2400" dirty="0"/>
              <a:t>likumprojekti (46</a:t>
            </a:r>
            <a:r>
              <a:rPr lang="lv-LV" sz="2400" dirty="0" smtClean="0"/>
              <a:t>%);</a:t>
            </a:r>
          </a:p>
          <a:p>
            <a:pPr marL="514350" indent="-514350" algn="just">
              <a:buFontTx/>
              <a:buAutoNum type="arabicParenR"/>
            </a:pPr>
            <a:r>
              <a:rPr lang="lv-LV" sz="2400" dirty="0"/>
              <a:t>93 MK noteikumu projekti (54%);</a:t>
            </a:r>
          </a:p>
          <a:p>
            <a:pPr marL="0" indent="0" algn="just">
              <a:buNone/>
            </a:pPr>
            <a:endParaRPr lang="lv-LV" sz="2400" dirty="0" smtClean="0"/>
          </a:p>
          <a:p>
            <a:pPr marL="0" indent="0" algn="just">
              <a:buNone/>
            </a:pPr>
            <a:r>
              <a:rPr lang="lv-LV" sz="2400" dirty="0" smtClean="0"/>
              <a:t>FM </a:t>
            </a:r>
            <a:r>
              <a:rPr lang="lv-LV" sz="2400" dirty="0"/>
              <a:t>ir atbildīga par 18 politikām/jomām -&gt; izlasē 15 politika/jomas</a:t>
            </a:r>
          </a:p>
          <a:p>
            <a:pPr marL="0" indent="0" algn="just">
              <a:buNone/>
            </a:pPr>
            <a:endParaRPr lang="lv-LV" sz="2400" dirty="0" smtClean="0"/>
          </a:p>
        </p:txBody>
      </p:sp>
    </p:spTree>
    <p:extLst>
      <p:ext uri="{BB962C8B-B14F-4D97-AF65-F5344CB8AC3E}">
        <p14:creationId xmlns:p14="http://schemas.microsoft.com/office/powerpoint/2010/main" val="2166141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Izlases veidošana (1) </a:t>
            </a:r>
            <a:r>
              <a:rPr lang="lv-LV" dirty="0"/>
              <a:t/>
            </a:r>
            <a:br>
              <a:rPr lang="lv-LV" dirty="0"/>
            </a:br>
            <a:r>
              <a:rPr lang="lv-LV" i="1" dirty="0"/>
              <a:t>FM </a:t>
            </a:r>
            <a:r>
              <a:rPr lang="lv-LV" i="1" dirty="0" smtClean="0"/>
              <a:t>provizorisks piemērs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893124" cy="4030960"/>
          </a:xfrm>
        </p:spPr>
        <p:txBody>
          <a:bodyPr/>
          <a:lstStyle/>
          <a:p>
            <a:pPr algn="just"/>
            <a:r>
              <a:rPr lang="lv-LV" sz="2400" dirty="0" smtClean="0"/>
              <a:t>Atlasīti tiek </a:t>
            </a:r>
            <a:r>
              <a:rPr lang="lv-LV" sz="2400" dirty="0"/>
              <a:t>pa vienam likumprojektam un MK noteikumu projektam no katras politikas, tas ir, 30 paraugi </a:t>
            </a:r>
            <a:r>
              <a:rPr lang="lv-LV" sz="2400" dirty="0" smtClean="0"/>
              <a:t>+ </a:t>
            </a:r>
            <a:r>
              <a:rPr lang="lv-LV" sz="2400" dirty="0"/>
              <a:t>2013.gadā </a:t>
            </a:r>
            <a:r>
              <a:rPr lang="lv-LV" sz="2400" dirty="0" smtClean="0"/>
              <a:t>vairākkārt grozītie </a:t>
            </a:r>
            <a:r>
              <a:rPr lang="lv-LV" sz="2400" dirty="0"/>
              <a:t>likumprojekti </a:t>
            </a:r>
            <a:r>
              <a:rPr lang="lv-LV" sz="2400" dirty="0" smtClean="0"/>
              <a:t>(11) un </a:t>
            </a:r>
            <a:r>
              <a:rPr lang="lv-LV" sz="2400" dirty="0"/>
              <a:t>MK noteikumu </a:t>
            </a:r>
            <a:r>
              <a:rPr lang="lv-LV" sz="2400" dirty="0" smtClean="0"/>
              <a:t>projekti (4) un 2 ne FM kompetences likumprojekti.</a:t>
            </a:r>
            <a:endParaRPr lang="lv-LV" sz="2400" dirty="0"/>
          </a:p>
          <a:p>
            <a:pPr algn="just"/>
            <a:r>
              <a:rPr lang="lv-LV" sz="2400" dirty="0" smtClean="0"/>
              <a:t>Atlasot var piemērot dažādas nejaušās izlases metodes + iepriekš minētos kritērijus.</a:t>
            </a:r>
          </a:p>
          <a:p>
            <a:pPr algn="just"/>
            <a:endParaRPr lang="lv-LV" sz="2400" dirty="0"/>
          </a:p>
          <a:p>
            <a:pPr algn="just"/>
            <a:r>
              <a:rPr lang="lv-LV" sz="2400" dirty="0" smtClean="0"/>
              <a:t>30 – labākā prakse, ja neizmanto </a:t>
            </a:r>
            <a:r>
              <a:rPr lang="lv-LV" sz="2400" dirty="0" err="1" smtClean="0"/>
              <a:t>statistsiko</a:t>
            </a:r>
            <a:r>
              <a:rPr lang="lv-LV" sz="2400" dirty="0" smtClean="0"/>
              <a:t> izlasi, lai </a:t>
            </a:r>
            <a:r>
              <a:rPr lang="lv-LV" sz="2400" dirty="0" err="1" smtClean="0"/>
              <a:t>sapratsu</a:t>
            </a:r>
            <a:r>
              <a:rPr lang="lv-LV" sz="2400" dirty="0" smtClean="0"/>
              <a:t>, vai ir problēmas, vai nav.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1780124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Audita pārbaudes (1)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965132" cy="4030960"/>
          </a:xfrm>
        </p:spPr>
        <p:txBody>
          <a:bodyPr/>
          <a:lstStyle/>
          <a:p>
            <a:pPr algn="just"/>
            <a:r>
              <a:rPr lang="lv-LV" sz="2400" dirty="0" smtClean="0"/>
              <a:t>Veic par atlasītajiem NA aktiem, novērtējot:</a:t>
            </a:r>
          </a:p>
          <a:p>
            <a:pPr algn="just">
              <a:buFontTx/>
              <a:buChar char="-"/>
            </a:pPr>
            <a:r>
              <a:rPr lang="lv-LV" sz="2400" dirty="0"/>
              <a:t>k</a:t>
            </a:r>
            <a:r>
              <a:rPr lang="lv-LV" sz="2400" dirty="0" smtClean="0"/>
              <a:t>āds ir NA izstrādes deleģējums, vai un kā izvērtēta NA izstrādes nepieciešamība </a:t>
            </a:r>
            <a:r>
              <a:rPr lang="lv-LV" sz="2000" dirty="0" smtClean="0"/>
              <a:t>(</a:t>
            </a:r>
            <a:r>
              <a:rPr lang="lv-LV" sz="2000" i="1" dirty="0" smtClean="0"/>
              <a:t>intervija, anotācija, analītiskās metodes</a:t>
            </a:r>
            <a:r>
              <a:rPr lang="lv-LV" sz="2000" dirty="0" smtClean="0"/>
              <a:t>)</a:t>
            </a:r>
            <a:r>
              <a:rPr lang="lv-LV" sz="2400" dirty="0" smtClean="0"/>
              <a:t>;</a:t>
            </a:r>
          </a:p>
          <a:p>
            <a:pPr algn="just">
              <a:buFontTx/>
              <a:buChar char="-"/>
            </a:pPr>
            <a:r>
              <a:rPr lang="lv-LV" sz="2400" dirty="0" smtClean="0"/>
              <a:t>NA projekta izstrādes plānošanu </a:t>
            </a:r>
            <a:r>
              <a:rPr lang="lv-LV" sz="2000" dirty="0" smtClean="0"/>
              <a:t>(</a:t>
            </a:r>
            <a:r>
              <a:rPr lang="lv-LV" sz="2000" i="1" dirty="0" smtClean="0"/>
              <a:t>iestādes, struktūrvienības kontroles, NA </a:t>
            </a:r>
            <a:r>
              <a:rPr lang="lv-LV" sz="2000" i="1" dirty="0"/>
              <a:t>projekta izstrādes un iesniegšanas Valsts kancelejai </a:t>
            </a:r>
            <a:r>
              <a:rPr lang="lv-LV" sz="2000" i="1" dirty="0" smtClean="0"/>
              <a:t>grafiks, intervija, iestādes darba plāns, uzziņa, DLU</a:t>
            </a:r>
            <a:r>
              <a:rPr lang="lv-LV" sz="2000" dirty="0" smtClean="0"/>
              <a:t>)</a:t>
            </a:r>
            <a:r>
              <a:rPr lang="lv-LV" sz="2400" dirty="0" smtClean="0"/>
              <a:t>;</a:t>
            </a:r>
          </a:p>
          <a:p>
            <a:pPr algn="just">
              <a:buFontTx/>
              <a:buChar char="-"/>
            </a:pPr>
            <a:r>
              <a:rPr lang="lv-LV" sz="2400" dirty="0" smtClean="0"/>
              <a:t>NA izstrādātāja (-u) kompetenci (specializāciju), sadarbību starp nozares struktūrvienību (-</a:t>
            </a:r>
            <a:r>
              <a:rPr lang="lv-LV" sz="2400" dirty="0" err="1" smtClean="0"/>
              <a:t>ām</a:t>
            </a:r>
            <a:r>
              <a:rPr lang="lv-LV" sz="2400" dirty="0" smtClean="0"/>
              <a:t>) un juridisko dienestu, t.sk., atbildības sadalījums</a:t>
            </a:r>
          </a:p>
          <a:p>
            <a:pPr algn="just">
              <a:buFontTx/>
              <a:buChar char="-"/>
            </a:pPr>
            <a:endParaRPr lang="lv-LV" sz="2400" dirty="0" smtClean="0"/>
          </a:p>
          <a:p>
            <a:pPr algn="just">
              <a:buFontTx/>
              <a:buChar char="-"/>
            </a:pPr>
            <a:endParaRPr lang="lv-LV" sz="2400" dirty="0" smtClean="0"/>
          </a:p>
          <a:p>
            <a:pPr algn="just">
              <a:buFontTx/>
              <a:buChar char="-"/>
            </a:pP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09340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Audita </a:t>
            </a:r>
            <a:r>
              <a:rPr lang="lv-LV" dirty="0" smtClean="0"/>
              <a:t>pārbaudes (2)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88840"/>
            <a:ext cx="7704856" cy="3970784"/>
          </a:xfrm>
        </p:spPr>
        <p:txBody>
          <a:bodyPr/>
          <a:lstStyle/>
          <a:p>
            <a:pPr marL="0" indent="0" algn="just">
              <a:buNone/>
            </a:pPr>
            <a:r>
              <a:rPr lang="lv-LV" sz="2400" dirty="0" smtClean="0"/>
              <a:t>- NA izstrādes termiņu un procedūras </a:t>
            </a:r>
            <a:r>
              <a:rPr lang="lv-LV" sz="2000" dirty="0" smtClean="0"/>
              <a:t>(</a:t>
            </a:r>
            <a:r>
              <a:rPr lang="lv-LV" sz="2000" i="1" dirty="0" smtClean="0"/>
              <a:t>piemēram, NA projektu steidzamības pamatojuma</a:t>
            </a:r>
            <a:r>
              <a:rPr lang="lv-LV" sz="2000" dirty="0" smtClean="0"/>
              <a:t>) </a:t>
            </a:r>
            <a:r>
              <a:rPr lang="lv-LV" sz="2400" dirty="0" smtClean="0"/>
              <a:t>atbilstību MK kārtības rullim, iestādes iekšējām procedūrām, plāniem un noskaidro neatbilstību cēloņus un ietekmi </a:t>
            </a:r>
            <a:r>
              <a:rPr lang="lv-LV" sz="2000" i="1" dirty="0" smtClean="0"/>
              <a:t>(</a:t>
            </a:r>
            <a:r>
              <a:rPr lang="lv-LV" sz="2000" i="1" dirty="0" smtClean="0">
                <a:hlinkClick r:id="rId2"/>
              </a:rPr>
              <a:t>www.mk.gov.lv</a:t>
            </a:r>
            <a:r>
              <a:rPr lang="lv-LV" sz="2000" i="1" dirty="0" smtClean="0"/>
              <a:t> pieejamās informācijas par NA projekta izsludināšanu VSS, izskatīšanu MKK, MK, NA projekta, anotācijas, izziņas, atzinumu, pavadvēstules Valsts kancelejai izpēte, intervijas)</a:t>
            </a:r>
            <a:r>
              <a:rPr lang="lv-LV" sz="2400" dirty="0" smtClean="0"/>
              <a:t>;</a:t>
            </a:r>
          </a:p>
          <a:p>
            <a:pPr marL="0" indent="0" algn="just">
              <a:buNone/>
            </a:pPr>
            <a:r>
              <a:rPr lang="lv-LV" sz="2400" dirty="0" smtClean="0"/>
              <a:t>- ja </a:t>
            </a:r>
            <a:r>
              <a:rPr lang="lv-LV" sz="2400" dirty="0"/>
              <a:t>NA (gada laikā) veikti grozījumi, kāpēc, vai nebija iespējams tos virzīt vienlaikus vienā </a:t>
            </a:r>
            <a:r>
              <a:rPr lang="lv-LV" sz="2400" dirty="0" smtClean="0"/>
              <a:t>NA (</a:t>
            </a:r>
            <a:r>
              <a:rPr lang="lv-LV" sz="2000" i="1" dirty="0" smtClean="0"/>
              <a:t>NA projektu, to virzības analīze, NA projektu izstrādes pamatojuma analīze, intervija</a:t>
            </a:r>
            <a:r>
              <a:rPr lang="lv-LV" sz="2400" dirty="0" smtClean="0"/>
              <a:t>);</a:t>
            </a:r>
            <a:endParaRPr lang="lv-LV" sz="2400" dirty="0"/>
          </a:p>
          <a:p>
            <a:pPr algn="just"/>
            <a:endParaRPr lang="lv-LV" sz="2400" dirty="0" smtClean="0"/>
          </a:p>
          <a:p>
            <a:pPr algn="just"/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1977660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Audita </a:t>
            </a:r>
            <a:r>
              <a:rPr lang="lv-LV" dirty="0" smtClean="0"/>
              <a:t>pārbaudes (3)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16832"/>
            <a:ext cx="7893124" cy="4102968"/>
          </a:xfrm>
        </p:spPr>
        <p:txBody>
          <a:bodyPr/>
          <a:lstStyle/>
          <a:p>
            <a:pPr algn="just"/>
            <a:r>
              <a:rPr lang="lv-LV" sz="2400" dirty="0" smtClean="0"/>
              <a:t>kurā </a:t>
            </a:r>
            <a:r>
              <a:rPr lang="lv-LV" sz="2400" dirty="0"/>
              <a:t>NA </a:t>
            </a:r>
            <a:r>
              <a:rPr lang="lv-LV" sz="2400" dirty="0" smtClean="0"/>
              <a:t>projekta izstrādes </a:t>
            </a:r>
            <a:r>
              <a:rPr lang="lv-LV" sz="2400" dirty="0"/>
              <a:t>posmā </a:t>
            </a:r>
            <a:r>
              <a:rPr lang="lv-LV" sz="2400" dirty="0" smtClean="0"/>
              <a:t>un kā tiek iesaistīti sabiedrības pārstāvji </a:t>
            </a:r>
            <a:r>
              <a:rPr lang="lv-LV" sz="2000" i="1" dirty="0" smtClean="0"/>
              <a:t>(t.sk., iestādes mājaslapā esošās informācijas pieejamības ērtums)</a:t>
            </a:r>
            <a:r>
              <a:rPr lang="lv-LV" sz="2400" dirty="0" smtClean="0"/>
              <a:t>, vai sabiedrības pārstāvju viedoklis ir/nav ņemts vērā, atgriezeniskā saite </a:t>
            </a:r>
            <a:r>
              <a:rPr lang="lv-LV" sz="2000" i="1" dirty="0" smtClean="0"/>
              <a:t>(var veikt arī NVO anketēšanu par NVO apmierinātību);</a:t>
            </a:r>
          </a:p>
          <a:p>
            <a:pPr algn="just"/>
            <a:r>
              <a:rPr lang="lv-LV" sz="2400" dirty="0" smtClean="0"/>
              <a:t>NA tiesību normu dublēšanos;</a:t>
            </a:r>
          </a:p>
          <a:p>
            <a:pPr algn="just"/>
            <a:r>
              <a:rPr lang="lv-LV" sz="2400" dirty="0" smtClean="0"/>
              <a:t>NA laiku un izmaksas (</a:t>
            </a:r>
            <a:r>
              <a:rPr lang="lv-LV" sz="2000" i="1" dirty="0" smtClean="0"/>
              <a:t>cik ilgi tiek izstrādāts viens NA, cik izmaksā viena NA izstrāde (vidēji, viena vienība)).</a:t>
            </a:r>
            <a:r>
              <a:rPr lang="lv-LV" sz="2000" dirty="0" smtClean="0"/>
              <a:t> </a:t>
            </a:r>
            <a:endParaRPr lang="lv-LV" sz="20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3132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Audita rezultāti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893124" cy="4042792"/>
          </a:xfrm>
        </p:spPr>
        <p:txBody>
          <a:bodyPr/>
          <a:lstStyle/>
          <a:p>
            <a:pPr marL="0" indent="0" algn="just">
              <a:buNone/>
            </a:pPr>
            <a:r>
              <a:rPr lang="lv-LV" i="1" dirty="0"/>
              <a:t>Diskusija par audita rezultātu </a:t>
            </a:r>
            <a:r>
              <a:rPr lang="lv-LV" i="1" dirty="0" smtClean="0"/>
              <a:t>atspoguļojumu</a:t>
            </a:r>
            <a:endParaRPr lang="lv-LV" i="1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Saskaņā ar </a:t>
            </a:r>
            <a:r>
              <a:rPr lang="lv-LV" dirty="0" err="1" smtClean="0"/>
              <a:t>vadlīnjām</a:t>
            </a:r>
            <a:r>
              <a:rPr lang="lv-LV" dirty="0" smtClean="0"/>
              <a:t>:</a:t>
            </a:r>
          </a:p>
          <a:p>
            <a:pPr marL="514350" indent="-514350">
              <a:buAutoNum type="arabicPeriod"/>
            </a:pPr>
            <a:r>
              <a:rPr lang="lv-LV" dirty="0" smtClean="0"/>
              <a:t>Sistēmas izpētes apraksts;</a:t>
            </a:r>
          </a:p>
          <a:p>
            <a:pPr marL="514350" indent="-514350">
              <a:buAutoNum type="arabicPeriod"/>
            </a:pPr>
            <a:r>
              <a:rPr lang="lv-LV" dirty="0" smtClean="0"/>
              <a:t>Audita ziņojums.</a:t>
            </a:r>
          </a:p>
        </p:txBody>
      </p:sp>
    </p:spTree>
    <p:extLst>
      <p:ext uri="{BB962C8B-B14F-4D97-AF65-F5344CB8AC3E}">
        <p14:creationId xmlns:p14="http://schemas.microsoft.com/office/powerpoint/2010/main" val="1827025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rgbClr val="C00000"/>
                </a:solidFill>
              </a:rPr>
              <a:t>UZ sadarbību!</a:t>
            </a:r>
            <a:endParaRPr lang="lv-LV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2305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Audita pamats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893124" cy="4030960"/>
          </a:xfrm>
        </p:spPr>
        <p:txBody>
          <a:bodyPr/>
          <a:lstStyle/>
          <a:p>
            <a:pPr marL="0" indent="0" algn="just">
              <a:buNone/>
            </a:pPr>
            <a:r>
              <a:rPr lang="lv-LV" sz="2800" dirty="0" smtClean="0"/>
              <a:t>MK 04.12.2013. rīkojums Nr.591 </a:t>
            </a:r>
            <a:r>
              <a:rPr lang="lv-LV" sz="2800" b="1" i="1" dirty="0" smtClean="0"/>
              <a:t>«Par kopējām valsts pārvaldē auditējamajām prioritātēm 2014.gadā»</a:t>
            </a:r>
            <a:r>
              <a:rPr lang="lv-LV" sz="2800" dirty="0" smtClean="0"/>
              <a:t> </a:t>
            </a:r>
          </a:p>
          <a:p>
            <a:pPr algn="just"/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3459197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Audita </a:t>
            </a:r>
            <a:r>
              <a:rPr lang="lv-LV" dirty="0" smtClean="0"/>
              <a:t>uzdevumi (1)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8840"/>
            <a:ext cx="7704856" cy="4114800"/>
          </a:xfrm>
        </p:spPr>
        <p:txBody>
          <a:bodyPr/>
          <a:lstStyle/>
          <a:p>
            <a:pPr marL="0" indent="0" algn="just">
              <a:buNone/>
            </a:pPr>
            <a:r>
              <a:rPr lang="lv-LV" sz="2800" dirty="0"/>
              <a:t>Saskaņā ar </a:t>
            </a:r>
            <a:r>
              <a:rPr lang="lv-LV" sz="2800" dirty="0" smtClean="0"/>
              <a:t>MK rīkojumu </a:t>
            </a:r>
            <a:r>
              <a:rPr lang="lv-LV" sz="2800" dirty="0"/>
              <a:t>jānovērtē:</a:t>
            </a:r>
          </a:p>
          <a:p>
            <a:pPr lvl="1" algn="just"/>
            <a:r>
              <a:rPr lang="lv-LV" sz="2400" u="sng" dirty="0"/>
              <a:t>likumu un MK noteikumu</a:t>
            </a:r>
            <a:r>
              <a:rPr lang="lv-LV" sz="2400" dirty="0"/>
              <a:t> (turpmāk – NA) </a:t>
            </a:r>
            <a:r>
              <a:rPr lang="lv-LV" sz="2400" u="sng" dirty="0"/>
              <a:t>izstrādes atbilstību</a:t>
            </a:r>
            <a:r>
              <a:rPr lang="lv-LV" sz="2400" dirty="0"/>
              <a:t> MK 07.04.2009. noteikumu Nr.300 «Ministru kabineta kārtības rullis» prasībām (termiņi, kārtība);</a:t>
            </a:r>
          </a:p>
          <a:p>
            <a:pPr lvl="1" algn="just"/>
            <a:r>
              <a:rPr lang="lv-LV" sz="2400" u="sng" dirty="0"/>
              <a:t>sabiedrības līdzdalības nodrošināšanu</a:t>
            </a:r>
            <a:r>
              <a:rPr lang="lv-LV" sz="2400" dirty="0" smtClean="0"/>
              <a:t>;</a:t>
            </a:r>
          </a:p>
          <a:p>
            <a:pPr lvl="1" algn="just"/>
            <a:r>
              <a:rPr lang="lv-LV" sz="2400" dirty="0"/>
              <a:t>vai iestāžu ētikas kodeksos ir iekļauti valsts amatpersonu </a:t>
            </a:r>
            <a:r>
              <a:rPr lang="lv-LV" sz="2400" u="sng" dirty="0"/>
              <a:t>uzvedības noteikumu komunikācijā ar lobētājiem</a:t>
            </a:r>
            <a:r>
              <a:rPr lang="lv-LV" sz="2400" dirty="0"/>
              <a:t>;</a:t>
            </a:r>
          </a:p>
          <a:p>
            <a:pPr lvl="1" algn="just"/>
            <a:endParaRPr lang="lv-LV" sz="2400" dirty="0"/>
          </a:p>
          <a:p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26457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Audita uzdevumi (2)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2060848"/>
            <a:ext cx="7893124" cy="3958952"/>
          </a:xfrm>
        </p:spPr>
        <p:txBody>
          <a:bodyPr/>
          <a:lstStyle/>
          <a:p>
            <a:pPr lvl="1" algn="just"/>
            <a:r>
              <a:rPr lang="lv-LV" sz="2400" dirty="0" smtClean="0"/>
              <a:t>vai iestādes nodrošina, lai informācija par </a:t>
            </a:r>
            <a:r>
              <a:rPr lang="lv-LV" sz="2400" u="sng" dirty="0" smtClean="0"/>
              <a:t>komunikāciju ar lobētājiem </a:t>
            </a:r>
            <a:r>
              <a:rPr lang="lv-LV" sz="2400" dirty="0" smtClean="0"/>
              <a:t>būtu publiski pieejama to </a:t>
            </a:r>
            <a:r>
              <a:rPr lang="lv-LV" sz="2400" dirty="0"/>
              <a:t>mājaslapās </a:t>
            </a:r>
            <a:r>
              <a:rPr lang="lv-LV" sz="2400" dirty="0" smtClean="0"/>
              <a:t>internetā;</a:t>
            </a:r>
          </a:p>
          <a:p>
            <a:pPr lvl="1" algn="just"/>
            <a:r>
              <a:rPr lang="lv-LV" sz="2400" dirty="0" smtClean="0"/>
              <a:t>NA izstrādes </a:t>
            </a:r>
            <a:r>
              <a:rPr lang="lv-LV" sz="2400" u="sng" dirty="0" smtClean="0"/>
              <a:t>ekonomisko efektivitāti</a:t>
            </a:r>
            <a:r>
              <a:rPr lang="lv-LV" sz="2400" dirty="0" smtClean="0"/>
              <a:t> (laiks, izmaksas, izveidotās kontroles, lai novērstu ārējo normatīvo aktu dublēšanos).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795812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Audita mērķis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893124" cy="4030960"/>
          </a:xfrm>
        </p:spPr>
        <p:txBody>
          <a:bodyPr/>
          <a:lstStyle/>
          <a:p>
            <a:pPr algn="just"/>
            <a:r>
              <a:rPr lang="lv-LV" dirty="0" smtClean="0"/>
              <a:t>Novērtē </a:t>
            </a:r>
            <a:r>
              <a:rPr lang="lv-LV" dirty="0"/>
              <a:t>likumu un MK noteikumu izstrādes un virzības iekšējās kontroles sistēmas darbību un ekonomisko </a:t>
            </a:r>
            <a:r>
              <a:rPr lang="lv-LV" dirty="0" smtClean="0"/>
              <a:t>efektivitāti.</a:t>
            </a:r>
            <a:endParaRPr lang="lv-LV" sz="2400" i="1" dirty="0"/>
          </a:p>
          <a:p>
            <a:pPr marL="0" indent="0" algn="just">
              <a:buNone/>
            </a:pPr>
            <a:r>
              <a:rPr lang="lv-LV" sz="2400" i="1" dirty="0"/>
              <a:t>	</a:t>
            </a:r>
            <a:r>
              <a:rPr lang="lv-LV" sz="2400" i="1" dirty="0" smtClean="0"/>
              <a:t>Nosakot </a:t>
            </a:r>
            <a:r>
              <a:rPr lang="lv-LV" sz="2400" i="1" dirty="0"/>
              <a:t>audita </a:t>
            </a:r>
            <a:r>
              <a:rPr lang="lv-LV" sz="2400" i="1" dirty="0" smtClean="0"/>
              <a:t>mērķi, </a:t>
            </a:r>
            <a:r>
              <a:rPr lang="lv-LV" sz="2400" i="1" dirty="0"/>
              <a:t>ņem vērā sistēmas izpētes </a:t>
            </a:r>
            <a:r>
              <a:rPr lang="lv-LV" sz="2400" i="1" dirty="0" smtClean="0"/>
              <a:t>	rezultātus</a:t>
            </a:r>
            <a:r>
              <a:rPr lang="lv-LV" sz="2400" i="1" dirty="0"/>
              <a:t>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76033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altLang="lv-LV" sz="1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Tiesību aktu projektu izstrādes un virzības</a:t>
            </a:r>
            <a:br>
              <a:rPr lang="lv-LV" altLang="lv-LV" sz="180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lv-LV" altLang="lv-LV" sz="1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problēmjautājumi (Valsts kancelejas apkopotā informācija)</a:t>
            </a:r>
          </a:p>
        </p:txBody>
      </p:sp>
      <p:pic>
        <p:nvPicPr>
          <p:cNvPr id="61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916113"/>
            <a:ext cx="7023100" cy="4260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13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Sistēmas </a:t>
            </a:r>
            <a:r>
              <a:rPr lang="lv-LV" dirty="0" smtClean="0"/>
              <a:t>izpēte (1)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16832"/>
            <a:ext cx="7893124" cy="4102968"/>
          </a:xfrm>
        </p:spPr>
        <p:txBody>
          <a:bodyPr/>
          <a:lstStyle/>
          <a:p>
            <a:pPr algn="just"/>
            <a:r>
              <a:rPr lang="lv-LV" sz="2300" dirty="0" smtClean="0"/>
              <a:t>Auditors iepazīstas ar procesu un iestādes kontroles uzbūvi NA izstrādes un virzības organizēšanā, sabiedrības līdzdalības, t.sk., lobēšanas atklātības, nodrošināšanā:</a:t>
            </a:r>
          </a:p>
          <a:p>
            <a:pPr marL="0" indent="0" algn="just">
              <a:buNone/>
            </a:pPr>
            <a:r>
              <a:rPr lang="lv-LV" sz="2400" dirty="0"/>
              <a:t>	</a:t>
            </a:r>
            <a:r>
              <a:rPr lang="lv-LV" sz="2400" dirty="0" smtClean="0"/>
              <a:t>- iekšējās procedūras </a:t>
            </a:r>
            <a:r>
              <a:rPr lang="lv-LV" sz="2000" i="1" dirty="0" smtClean="0"/>
              <a:t>(piemēram, MK kārtības rullī 	esošo TA virzības kārtības (plānošana, izstrāde, 	uzraudzība), 	atzinumu sniegšanas kārtība, kārtība, kādā 	iestāde ievieto tās mājas lapā informāciju)</a:t>
            </a:r>
            <a:r>
              <a:rPr lang="lv-LV" sz="2400" dirty="0" smtClean="0"/>
              <a:t>;</a:t>
            </a:r>
          </a:p>
          <a:p>
            <a:pPr marL="0" indent="0" algn="just">
              <a:buNone/>
            </a:pPr>
            <a:r>
              <a:rPr lang="lv-LV" sz="2400" dirty="0"/>
              <a:t>	</a:t>
            </a:r>
            <a:r>
              <a:rPr lang="lv-LV" sz="2400" dirty="0" smtClean="0"/>
              <a:t>- pienākumu un atbildības sadalījums, t.sk., vai ir 	noteikta par kontroli atbildīgā persona </a:t>
            </a:r>
            <a:r>
              <a:rPr lang="lv-LV" sz="2000" i="1" dirty="0" smtClean="0"/>
              <a:t>(reglamenti, 	amata apraksti)</a:t>
            </a:r>
            <a:r>
              <a:rPr lang="lv-LV" sz="2400" dirty="0" smtClean="0"/>
              <a:t>;</a:t>
            </a:r>
          </a:p>
          <a:p>
            <a:pPr marL="0" indent="0" algn="just">
              <a:buNone/>
            </a:pPr>
            <a:endParaRPr lang="lv-LV" sz="2400" dirty="0" smtClean="0"/>
          </a:p>
          <a:p>
            <a:pPr marL="0" indent="0">
              <a:buNone/>
            </a:pPr>
            <a:r>
              <a:rPr lang="lv-LV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01939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Sistēmas </a:t>
            </a:r>
            <a:r>
              <a:rPr lang="lv-LV" dirty="0" smtClean="0"/>
              <a:t>izpēte (2)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16832"/>
            <a:ext cx="7893124" cy="4102968"/>
          </a:xfrm>
        </p:spPr>
        <p:txBody>
          <a:bodyPr/>
          <a:lstStyle/>
          <a:p>
            <a:pPr marL="0" indent="0" algn="just">
              <a:buNone/>
            </a:pPr>
            <a:r>
              <a:rPr lang="lv-LV" dirty="0" smtClean="0"/>
              <a:t>	</a:t>
            </a:r>
            <a:r>
              <a:rPr lang="lv-LV" sz="2400" dirty="0" smtClean="0"/>
              <a:t>- iestādes mājas lapā pieejamās informācijas  	izpēte </a:t>
            </a:r>
            <a:r>
              <a:rPr lang="lv-LV" sz="2000" i="1" dirty="0" smtClean="0"/>
              <a:t>(piemēram, Ētikas kodeksa izpēte, sadaļas 	«sabiedrības līdzdalība» izpēte, t. sk., vai ir 	publiskota 	informācija par iestādes sadarbību ar 	NVO, par 	komunikāciju ar lobētājiem);</a:t>
            </a:r>
          </a:p>
          <a:p>
            <a:pPr marL="0" indent="0" algn="just">
              <a:buNone/>
            </a:pPr>
            <a:r>
              <a:rPr lang="lv-LV" sz="2400" dirty="0"/>
              <a:t>	</a:t>
            </a:r>
            <a:r>
              <a:rPr lang="lv-LV" sz="2400" dirty="0" smtClean="0"/>
              <a:t>- darba grupu / konsultatīvo padomju izveides 	pamatojuma analīze, to nolikumu, protokolu</a:t>
            </a:r>
            <a:r>
              <a:rPr lang="lv-LV" sz="2400" dirty="0"/>
              <a:t>, </a:t>
            </a:r>
            <a:r>
              <a:rPr lang="lv-LV" sz="2400" dirty="0" smtClean="0"/>
              <a:t>	sadarbības </a:t>
            </a:r>
            <a:r>
              <a:rPr lang="lv-LV" sz="2400" dirty="0"/>
              <a:t>līgumu ar </a:t>
            </a:r>
            <a:r>
              <a:rPr lang="lv-LV" sz="2400" dirty="0" smtClean="0"/>
              <a:t>NVO izpēte;</a:t>
            </a:r>
          </a:p>
          <a:p>
            <a:pPr marL="0" indent="0" algn="just">
              <a:buNone/>
            </a:pPr>
            <a:r>
              <a:rPr lang="lv-LV" sz="2400" dirty="0"/>
              <a:t>	</a:t>
            </a:r>
            <a:r>
              <a:rPr lang="lv-LV" sz="2400" dirty="0" smtClean="0"/>
              <a:t>- vai un kā iestāde uzskaita laiku NA izstrādei, 	virzībai.</a:t>
            </a:r>
          </a:p>
          <a:p>
            <a:pPr marL="0" indent="0" algn="just">
              <a:buNone/>
            </a:pPr>
            <a:r>
              <a:rPr lang="lv-LV" sz="2300" dirty="0" smtClean="0"/>
              <a:t>Veic intervijas, lai saprastu izveidoto procesu praksē (</a:t>
            </a:r>
            <a:r>
              <a:rPr lang="lv-LV" sz="2300" i="1" dirty="0" smtClean="0"/>
              <a:t>iestādes un struktūrvienības kontroles</a:t>
            </a:r>
            <a:r>
              <a:rPr lang="lv-LV" sz="2300" dirty="0" smtClean="0"/>
              <a:t>)</a:t>
            </a:r>
            <a:endParaRPr lang="lv-LV" sz="2300" dirty="0"/>
          </a:p>
        </p:txBody>
      </p:sp>
    </p:spTree>
    <p:extLst>
      <p:ext uri="{BB962C8B-B14F-4D97-AF65-F5344CB8AC3E}">
        <p14:creationId xmlns:p14="http://schemas.microsoft.com/office/powerpoint/2010/main" val="337874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Audita apjoma </a:t>
            </a:r>
            <a:r>
              <a:rPr lang="lv-LV" dirty="0" smtClean="0"/>
              <a:t>noteikšana (1)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88840"/>
            <a:ext cx="7821116" cy="4030960"/>
          </a:xfrm>
        </p:spPr>
        <p:txBody>
          <a:bodyPr/>
          <a:lstStyle/>
          <a:p>
            <a:r>
              <a:rPr lang="lv-LV" b="1" i="1" dirty="0" smtClean="0"/>
              <a:t>NA (projektu) stratifikācijas kritēriji:</a:t>
            </a:r>
          </a:p>
          <a:p>
            <a:pPr lvl="0" algn="just"/>
            <a:r>
              <a:rPr lang="lv-LV" sz="2400" b="1" dirty="0" smtClean="0"/>
              <a:t>Apjoms:</a:t>
            </a:r>
          </a:p>
          <a:p>
            <a:pPr lvl="0" algn="just"/>
            <a:r>
              <a:rPr lang="lv-LV" sz="2400" dirty="0" smtClean="0"/>
              <a:t>2013.gadā </a:t>
            </a:r>
            <a:r>
              <a:rPr lang="lv-LV" sz="2400" u="sng" dirty="0"/>
              <a:t>MK sēdē</a:t>
            </a:r>
            <a:r>
              <a:rPr lang="lv-LV" sz="2400" dirty="0"/>
              <a:t> izskatītie likumprojekti un MK noteikumu projekti, ja ir maz izskatītu projektu, ņem arī </a:t>
            </a:r>
            <a:r>
              <a:rPr lang="lv-LV" sz="2400" dirty="0" smtClean="0"/>
              <a:t>2012.gadu;</a:t>
            </a:r>
          </a:p>
          <a:p>
            <a:pPr lvl="0" algn="just"/>
            <a:r>
              <a:rPr lang="lv-LV" sz="2400" b="1" dirty="0" smtClean="0"/>
              <a:t>Grupēšanas pazīmes:</a:t>
            </a:r>
            <a:endParaRPr lang="lv-LV" sz="2400" b="1" dirty="0"/>
          </a:p>
          <a:p>
            <a:pPr lvl="0" algn="just"/>
            <a:r>
              <a:rPr lang="lv-LV" sz="2400" dirty="0"/>
              <a:t>NA veids: likums vai MK </a:t>
            </a:r>
            <a:r>
              <a:rPr lang="lv-LV" sz="2400" dirty="0" smtClean="0"/>
              <a:t>noteikumi;</a:t>
            </a:r>
            <a:endParaRPr lang="lv-LV" sz="2400" dirty="0"/>
          </a:p>
          <a:p>
            <a:pPr lvl="0" algn="just"/>
            <a:r>
              <a:rPr lang="lv-LV" sz="2400" dirty="0"/>
              <a:t>NA joma (politika</a:t>
            </a:r>
            <a:r>
              <a:rPr lang="lv-LV" sz="2400" dirty="0" smtClean="0"/>
              <a:t>) </a:t>
            </a:r>
            <a:r>
              <a:rPr lang="lv-LV" sz="2000" i="1" dirty="0" smtClean="0"/>
              <a:t>(NA izstrādātājs </a:t>
            </a:r>
            <a:r>
              <a:rPr lang="lv-LV" sz="2000" i="1" dirty="0"/>
              <a:t>(ministrija vai padotības iestāde, struktūrvienība, atbildīgais </a:t>
            </a:r>
            <a:r>
              <a:rPr lang="lv-LV" sz="2000" i="1" dirty="0" smtClean="0"/>
              <a:t>darbinieks</a:t>
            </a:r>
            <a:r>
              <a:rPr lang="lv-LV" sz="2000" i="1" dirty="0"/>
              <a:t>)</a:t>
            </a:r>
            <a:r>
              <a:rPr lang="lv-LV" sz="2000" i="1" dirty="0" smtClean="0"/>
              <a:t>)</a:t>
            </a:r>
            <a:r>
              <a:rPr lang="lv-LV" sz="2000" dirty="0" smtClean="0"/>
              <a:t>.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93281718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fm_lv</Template>
  <TotalTime>1791</TotalTime>
  <Words>820</Words>
  <Application>Microsoft Office PowerPoint</Application>
  <PresentationFormat>On-screen Show (4:3)</PresentationFormat>
  <Paragraphs>83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1_Custom Design</vt:lpstr>
      <vt:lpstr>Likumu un Ministru kabineta noteikumu izstrādes un virzības novērtēšana 15.01.2014.</vt:lpstr>
      <vt:lpstr>Audita pamats</vt:lpstr>
      <vt:lpstr>Audita uzdevumi (1)</vt:lpstr>
      <vt:lpstr>Audita uzdevumi (2)</vt:lpstr>
      <vt:lpstr>Audita mērķis</vt:lpstr>
      <vt:lpstr>Tiesību aktu projektu izstrādes un virzības problēmjautājumi (Valsts kancelejas apkopotā informācija)</vt:lpstr>
      <vt:lpstr>Sistēmas izpēte (1)</vt:lpstr>
      <vt:lpstr>Sistēmas izpēte (2) </vt:lpstr>
      <vt:lpstr>Audita apjoma noteikšana (1)</vt:lpstr>
      <vt:lpstr>Audita apjoma noteikšana (2)</vt:lpstr>
      <vt:lpstr>Audita apjoma noteikšana (3)</vt:lpstr>
      <vt:lpstr>Audita apjoma noteikšana (4)</vt:lpstr>
      <vt:lpstr>Audita apjoma noteikšana (5)  FM provizorisks piemērs</vt:lpstr>
      <vt:lpstr>Izlases veidošana (1)  FM provizorisks piemērs</vt:lpstr>
      <vt:lpstr>Audita pārbaudes (1)</vt:lpstr>
      <vt:lpstr>Audita pārbaudes (2)</vt:lpstr>
      <vt:lpstr>Audita pārbaudes (3)</vt:lpstr>
      <vt:lpstr>Audita rezultāti</vt:lpstr>
      <vt:lpstr>UZ sadarbību!</vt:lpstr>
    </vt:vector>
  </TitlesOfParts>
  <Company>Finanšu ministrija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Stratēģiskā plānošana Būtiskākās izmaiņas</dc:title>
  <dc:creator>Finanšu Ministrija</dc:creator>
  <cp:lastModifiedBy>Vija Ivbule</cp:lastModifiedBy>
  <cp:revision>261</cp:revision>
  <dcterms:created xsi:type="dcterms:W3CDTF">2013-11-14T07:45:18Z</dcterms:created>
  <dcterms:modified xsi:type="dcterms:W3CDTF">2014-01-15T09:50:39Z</dcterms:modified>
</cp:coreProperties>
</file>