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2"/>
  </p:sldMasterIdLst>
  <p:notesMasterIdLst>
    <p:notesMasterId r:id="rId13"/>
  </p:notesMasterIdLst>
  <p:handoutMasterIdLst>
    <p:handoutMasterId r:id="rId14"/>
  </p:handoutMasterIdLst>
  <p:sldIdLst>
    <p:sldId id="256" r:id="rId3"/>
    <p:sldId id="280" r:id="rId4"/>
    <p:sldId id="281" r:id="rId5"/>
    <p:sldId id="287" r:id="rId6"/>
    <p:sldId id="282" r:id="rId7"/>
    <p:sldId id="283" r:id="rId8"/>
    <p:sldId id="284" r:id="rId9"/>
    <p:sldId id="285" r:id="rId10"/>
    <p:sldId id="286" r:id="rId11"/>
    <p:sldId id="279" r:id="rId12"/>
  </p:sldIdLst>
  <p:sldSz cx="9144000" cy="6858000" type="screen4x3"/>
  <p:notesSz cx="6858000" cy="9144000"/>
  <p:embeddedFontLst>
    <p:embeddedFont>
      <p:font typeface="Segoe UI" panose="020B0502040204020203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Garamond" panose="02020404030301010803" pitchFamily="18" charset="0"/>
      <p:regular r:id="rId23"/>
      <p:bold r:id="rId24"/>
      <p:italic r:id="rId25"/>
    </p:embeddedFont>
    <p:embeddedFont>
      <p:font typeface="Perpetua" panose="02020502060401020303" pitchFamily="18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433" autoAdjust="0"/>
  </p:normalViewPr>
  <p:slideViewPr>
    <p:cSldViewPr>
      <p:cViewPr varScale="1">
        <p:scale>
          <a:sx n="112" d="100"/>
          <a:sy n="112" d="100"/>
        </p:scale>
        <p:origin x="15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253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8B8DF-24AD-4F40-BBFC-89725AEAF415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352DE-026B-4B56-8316-D39959E3BD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20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9D4B4-0EC2-42AE-ABEC-26842DCC58CF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05E4-9E70-4B8C-B294-1B0219D999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1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600" y="50724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7912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5334000" cy="4602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0" y="1523999"/>
            <a:ext cx="2855915" cy="460216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1524000"/>
            <a:ext cx="5111750" cy="4602163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>
                <a:solidFill>
                  <a:schemeClr val="bg2"/>
                </a:solidFill>
              </a:defRPr>
            </a:lvl2pPr>
            <a:lvl3pPr>
              <a:defRPr sz="2000">
                <a:solidFill>
                  <a:schemeClr val="bg2"/>
                </a:solidFill>
              </a:defRPr>
            </a:lvl3pPr>
            <a:lvl4pPr>
              <a:defRPr sz="1600">
                <a:solidFill>
                  <a:schemeClr val="bg2"/>
                </a:solidFill>
              </a:defRPr>
            </a:lvl4pPr>
            <a:lvl5pPr>
              <a:defRPr sz="16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48000" cy="42973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194800"/>
            <a:ext cx="3962400" cy="338139"/>
          </a:xfrm>
        </p:spPr>
        <p:txBody>
          <a:bodyPr anchor="b"/>
          <a:lstStyle>
            <a:lvl1pPr algn="l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04800"/>
            <a:ext cx="91440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" y="5499601"/>
            <a:ext cx="3962400" cy="80486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0960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0960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59F0B-DE54-48A8-88DB-D1976FDF2A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3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1447801"/>
            <a:ext cx="8305800" cy="4678364"/>
          </a:xfrm>
        </p:spPr>
        <p:txBody>
          <a:bodyPr/>
          <a:lstStyle>
            <a:lvl1pPr marL="173038" indent="-173038">
              <a:lnSpc>
                <a:spcPts val="2600"/>
              </a:lnSpc>
              <a:buFont typeface="Arial" pitchFamily="34" charset="0"/>
              <a:buChar char="•"/>
              <a:defRPr sz="2400" b="0"/>
            </a:lvl1pPr>
            <a:lvl2pPr marL="684213" indent="-227013">
              <a:lnSpc>
                <a:spcPts val="2600"/>
              </a:lnSpc>
              <a:defRPr sz="2000"/>
            </a:lvl2pPr>
            <a:lvl3pPr marL="1087438" indent="-173038">
              <a:lnSpc>
                <a:spcPts val="2600"/>
              </a:lnSpc>
              <a:defRPr sz="18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438400" y="30540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438400" y="16356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438400" y="23448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438400" y="37632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2438400" y="44724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2438400" y="51816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812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810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2362200" cy="20573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524000"/>
            <a:ext cx="5715000" cy="20573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638070"/>
            <a:ext cx="2362200" cy="205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638070"/>
            <a:ext cx="3657600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048001"/>
            <a:ext cx="2743200" cy="26669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38500" y="3048001"/>
            <a:ext cx="2743200" cy="26669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19800" y="3048001"/>
            <a:ext cx="2743200" cy="26669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493837"/>
            <a:ext cx="2743200" cy="1477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76600" y="1493837"/>
            <a:ext cx="2667000" cy="1477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19800" y="1493837"/>
            <a:ext cx="2743200" cy="1477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4040188" cy="304801"/>
          </a:xfrm>
          <a:solidFill>
            <a:schemeClr val="accent4"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4068763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28800"/>
            <a:ext cx="4041775" cy="4068763"/>
          </a:xfrm>
        </p:spPr>
        <p:txBody>
          <a:bodyPr/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648200" y="1524001"/>
            <a:ext cx="4040188" cy="304801"/>
          </a:xfrm>
          <a:solidFill>
            <a:schemeClr val="accent4"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400" y="342437"/>
            <a:ext cx="8229600" cy="63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8229600" cy="5135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0585" y="6630015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006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257800" y="2895600"/>
            <a:ext cx="1219200" cy="106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10200" y="2667000"/>
            <a:ext cx="1447800" cy="1371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51" r:id="rId4"/>
    <p:sldLayoutId id="2147483652" r:id="rId5"/>
    <p:sldLayoutId id="2147483661" r:id="rId6"/>
    <p:sldLayoutId id="2147483662" r:id="rId7"/>
    <p:sldLayoutId id="2147483653" r:id="rId8"/>
    <p:sldLayoutId id="2147483654" r:id="rId9"/>
    <p:sldLayoutId id="2147483655" r:id="rId10"/>
    <p:sldLayoutId id="2147483656" r:id="rId11"/>
    <p:sldLayoutId id="2147483664" r:id="rId12"/>
    <p:sldLayoutId id="2147483657" r:id="rId13"/>
    <p:sldLayoutId id="2147483666" r:id="rId1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baseline="0">
          <a:solidFill>
            <a:schemeClr val="bg2"/>
          </a:solidFill>
          <a:latin typeface="+mj-lt"/>
          <a:ea typeface="+mj-ea"/>
          <a:cs typeface="Segoe UI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100000"/>
        </a:lnSpc>
        <a:spcBef>
          <a:spcPct val="20000"/>
        </a:spcBef>
        <a:buClr>
          <a:schemeClr val="bg2"/>
        </a:buClr>
        <a:buSzPct val="70000"/>
        <a:buFont typeface="Arial" pitchFamily="34" charset="0"/>
        <a:buChar char="•"/>
        <a:defRPr sz="3200" kern="1200">
          <a:solidFill>
            <a:schemeClr val="bg2"/>
          </a:solidFill>
          <a:latin typeface="+mn-lt"/>
          <a:ea typeface="+mn-ea"/>
          <a:cs typeface="Segoe UI" pitchFamily="34" charset="0"/>
        </a:defRPr>
      </a:lvl1pPr>
      <a:lvl2pPr marL="627063" indent="-169863" algn="l" defTabSz="914400" rtl="0" eaLnBrk="1" latinLnBrk="0" hangingPunct="1">
        <a:lnSpc>
          <a:spcPct val="100000"/>
        </a:lnSpc>
        <a:spcBef>
          <a:spcPct val="20000"/>
        </a:spcBef>
        <a:buClr>
          <a:schemeClr val="bg2"/>
        </a:buClr>
        <a:buSzPct val="70000"/>
        <a:buFont typeface="Arial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Segoe UI" pitchFamily="34" charset="0"/>
        </a:defRPr>
      </a:lvl2pPr>
      <a:lvl3pPr marL="1030288" indent="-115888" algn="l" defTabSz="914400" rtl="0" eaLnBrk="1" latinLnBrk="0" hangingPunct="1">
        <a:lnSpc>
          <a:spcPct val="100000"/>
        </a:lnSpc>
        <a:spcBef>
          <a:spcPct val="20000"/>
        </a:spcBef>
        <a:buClr>
          <a:schemeClr val="bg2"/>
        </a:buClr>
        <a:buSzPct val="70000"/>
        <a:buFont typeface="Arial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Segoe UI" pitchFamily="34" charset="0"/>
        </a:defRPr>
      </a:lvl3pPr>
      <a:lvl4pPr marL="1482725" indent="-111125" algn="l" defTabSz="914400" rtl="0" eaLnBrk="1" latinLnBrk="0" hangingPunct="1">
        <a:lnSpc>
          <a:spcPct val="100000"/>
        </a:lnSpc>
        <a:spcBef>
          <a:spcPct val="20000"/>
        </a:spcBef>
        <a:buClr>
          <a:schemeClr val="bg2"/>
        </a:buClr>
        <a:buSzPct val="7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Segoe UI" pitchFamily="34" charset="0"/>
        </a:defRPr>
      </a:lvl4pPr>
      <a:lvl5pPr marL="1944688" indent="-115888" algn="l" defTabSz="914400" rtl="0" eaLnBrk="1" latinLnBrk="0" hangingPunct="1">
        <a:lnSpc>
          <a:spcPct val="100000"/>
        </a:lnSpc>
        <a:spcBef>
          <a:spcPct val="20000"/>
        </a:spcBef>
        <a:buClr>
          <a:schemeClr val="bg2"/>
        </a:buClr>
        <a:buSzPct val="7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ermedia.com/mspp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nata.lasmane@fm.gov.lv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#_Toc308689191"/><Relationship Id="rId2" Type="http://schemas.openxmlformats.org/officeDocument/2006/relationships/hyperlink" Target="#_Toc308689189"/><Relationship Id="rId1" Type="http://schemas.openxmlformats.org/officeDocument/2006/relationships/slideLayout" Target="../slideLayouts/slideLayout2.xml"/><Relationship Id="rId6" Type="http://schemas.openxmlformats.org/officeDocument/2006/relationships/hyperlink" Target="#_Toc308689197"/><Relationship Id="rId5" Type="http://schemas.openxmlformats.org/officeDocument/2006/relationships/hyperlink" Target="#_Toc308689195"/><Relationship Id="rId4" Type="http://schemas.openxmlformats.org/officeDocument/2006/relationships/hyperlink" Target="#_Toc30868919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5106967"/>
            <a:ext cx="8856984" cy="1063666"/>
          </a:xfrm>
        </p:spPr>
        <p:txBody>
          <a:bodyPr/>
          <a:lstStyle/>
          <a:p>
            <a:pPr algn="ctr"/>
            <a:r>
              <a:rPr lang="lv-LV" dirty="0" smtClean="0"/>
              <a:t>Kvalitātes uzturēšanas programma </a:t>
            </a:r>
            <a:br>
              <a:rPr lang="lv-LV" dirty="0" smtClean="0"/>
            </a:br>
            <a:r>
              <a:rPr lang="lv-LV" dirty="0" smtClean="0"/>
              <a:t>Revīzijas iestādē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6021288"/>
            <a:ext cx="7743455" cy="455712"/>
          </a:xfrm>
        </p:spPr>
        <p:txBody>
          <a:bodyPr>
            <a:normAutofit lnSpcReduction="10000"/>
          </a:bodyPr>
          <a:lstStyle/>
          <a:p>
            <a:r>
              <a:rPr lang="lv-LV" dirty="0" smtClean="0"/>
              <a:t>Nata Lasmane, Revīzijas iestādes vadītāja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24600" y="6477000"/>
            <a:ext cx="2362200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1400" dirty="0">
                <a:solidFill>
                  <a:schemeClr val="bg1"/>
                </a:solidFill>
              </a:rPr>
              <a:t>By</a:t>
            </a:r>
            <a:r>
              <a:rPr lang="en-US" sz="1400" dirty="0"/>
              <a:t> </a:t>
            </a:r>
            <a:r>
              <a:rPr lang="en-US" sz="1400" b="1" dirty="0">
                <a:hlinkClick r:id="rId2"/>
              </a:rPr>
              <a:t>PresenterMedia.com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267200"/>
            <a:ext cx="3962400" cy="338139"/>
          </a:xfrm>
        </p:spPr>
        <p:txBody>
          <a:bodyPr/>
          <a:lstStyle/>
          <a:p>
            <a:r>
              <a:rPr lang="lv-LV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Paldies, ka noklausījāties!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4572001"/>
            <a:ext cx="3962400" cy="804863"/>
          </a:xfrm>
        </p:spPr>
        <p:txBody>
          <a:bodyPr/>
          <a:lstStyle/>
          <a:p>
            <a:r>
              <a:rPr lang="lv-LV" dirty="0" smtClean="0">
                <a:hlinkClick r:id="rId2"/>
              </a:rPr>
              <a:t>nata.lasmane@fm.gov.lv</a:t>
            </a:r>
            <a:endParaRPr lang="lv-LV" dirty="0" smtClean="0"/>
          </a:p>
          <a:p>
            <a:r>
              <a:rPr lang="lv-LV" dirty="0" err="1" smtClean="0"/>
              <a:t>Telef</a:t>
            </a:r>
            <a:r>
              <a:rPr lang="lv-LV" dirty="0" smtClean="0"/>
              <a:t>. 67095669</a:t>
            </a:r>
            <a:endParaRPr lang="en-US" dirty="0"/>
          </a:p>
        </p:txBody>
      </p:sp>
      <p:pic>
        <p:nvPicPr>
          <p:cNvPr id="8" name="Picture Placeholder 7" descr="puzzle_piece_stickfigures.pn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4074" b="4074"/>
          <a:stretch>
            <a:fillRect/>
          </a:stretch>
        </p:blipFill>
        <p:spPr>
          <a:xfrm>
            <a:off x="1143000" y="533400"/>
            <a:ext cx="6858000" cy="3543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ingle_piece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524000"/>
            <a:ext cx="4038600" cy="3777322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Prezentācijas mērķis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4704813" y="1564262"/>
            <a:ext cx="4038600" cy="452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3600" dirty="0" smtClean="0"/>
              <a:t>Iepazīstināt ar Revīzijas iestādes pieredzi iekšējās kvalitātes kontroles uzturēšanā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24000"/>
            <a:ext cx="338437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123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3048001"/>
            <a:ext cx="2743200" cy="31893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u="sng" dirty="0" smtClean="0"/>
              <a:t>Ikdienas līmenī:</a:t>
            </a:r>
            <a:endParaRPr lang="en-US" b="1" u="sng" dirty="0" smtClean="0"/>
          </a:p>
          <a:p>
            <a:r>
              <a:rPr lang="lv-LV" dirty="0" smtClean="0"/>
              <a:t>4 acu princips</a:t>
            </a:r>
          </a:p>
          <a:p>
            <a:r>
              <a:rPr lang="lv-LV" dirty="0" smtClean="0"/>
              <a:t>Standarta kontroles lapas</a:t>
            </a:r>
          </a:p>
          <a:p>
            <a:r>
              <a:rPr lang="lv-LV" dirty="0" smtClean="0"/>
              <a:t>Metodiskie materiāli</a:t>
            </a:r>
          </a:p>
          <a:p>
            <a:r>
              <a:rPr lang="lv-LV" dirty="0" smtClean="0"/>
              <a:t>Vadības uzraudzība</a:t>
            </a:r>
          </a:p>
          <a:p>
            <a:r>
              <a:rPr lang="lv-LV" dirty="0" smtClean="0"/>
              <a:t>Pašnovērtējuma kontroles lapas</a:t>
            </a:r>
          </a:p>
          <a:p>
            <a:r>
              <a:rPr lang="lv-LV" dirty="0" smtClean="0"/>
              <a:t>Kvalitātes kontrolieris</a:t>
            </a:r>
          </a:p>
          <a:p>
            <a:r>
              <a:rPr lang="lv-LV" dirty="0" smtClean="0"/>
              <a:t>Vadības uzraudzība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3238500" y="3048001"/>
            <a:ext cx="2743200" cy="32613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u="sng" dirty="0" smtClean="0"/>
              <a:t>Periodiskais pašnovērtējums:</a:t>
            </a:r>
            <a:endParaRPr lang="en-US" b="1" u="sng" dirty="0" smtClean="0"/>
          </a:p>
          <a:p>
            <a:r>
              <a:rPr lang="lv-LV" dirty="0" smtClean="0"/>
              <a:t>Atsevišķs audits</a:t>
            </a:r>
          </a:p>
          <a:p>
            <a:r>
              <a:rPr lang="lv-LV" dirty="0" smtClean="0"/>
              <a:t>3 cilvēku komanda</a:t>
            </a:r>
          </a:p>
          <a:p>
            <a:r>
              <a:rPr lang="lv-LV" dirty="0" smtClean="0"/>
              <a:t>Metodikas </a:t>
            </a:r>
            <a:r>
              <a:rPr lang="lv-LV" dirty="0" err="1" smtClean="0"/>
              <a:t>izvērtējums</a:t>
            </a:r>
            <a:endParaRPr lang="lv-LV" dirty="0" smtClean="0"/>
          </a:p>
          <a:p>
            <a:r>
              <a:rPr lang="lv-LV" dirty="0" smtClean="0"/>
              <a:t>Lietu pārbaudes</a:t>
            </a:r>
          </a:p>
          <a:p>
            <a:r>
              <a:rPr lang="lv-LV" dirty="0" smtClean="0"/>
              <a:t>Auditējamo aptauja</a:t>
            </a:r>
          </a:p>
          <a:p>
            <a:r>
              <a:rPr lang="lv-LV" dirty="0" smtClean="0"/>
              <a:t>Patērētā darba laika analīze</a:t>
            </a:r>
          </a:p>
          <a:p>
            <a:r>
              <a:rPr lang="lv-LV" dirty="0" smtClean="0"/>
              <a:t>…</a:t>
            </a:r>
          </a:p>
          <a:p>
            <a:endParaRPr lang="en-US" dirty="0" smtClean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b="1" u="sng" dirty="0" smtClean="0"/>
              <a:t>Periodisks ārējais novērtējums </a:t>
            </a:r>
            <a:r>
              <a:rPr lang="lv-LV" dirty="0" smtClean="0"/>
              <a:t>(min 1 x 5 gados)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Kvalitātes uzturēšanas 3 soļi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mtClean="0"/>
              <a:t>A second line of text may go here.</a:t>
            </a:r>
            <a:endParaRPr lang="en-US" dirty="0"/>
          </a:p>
        </p:txBody>
      </p:sp>
      <p:sp>
        <p:nvSpPr>
          <p:cNvPr id="21" name="Right Arrow 20"/>
          <p:cNvSpPr/>
          <p:nvPr/>
        </p:nvSpPr>
        <p:spPr>
          <a:xfrm>
            <a:off x="2667000" y="1981200"/>
            <a:ext cx="762000" cy="609600"/>
          </a:xfrm>
          <a:prstGeom prst="rightArrow">
            <a:avLst>
              <a:gd name="adj1" fmla="val 25410"/>
              <a:gd name="adj2" fmla="val 50000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638800" y="1905000"/>
            <a:ext cx="762000" cy="609600"/>
          </a:xfrm>
          <a:prstGeom prst="rightArrow">
            <a:avLst>
              <a:gd name="adj1" fmla="val 25410"/>
              <a:gd name="adj2" fmla="val 50000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Content Placeholder 17" descr="single_piece.png"/>
          <p:cNvPicPr>
            <a:picLocks noGrp="1" noChangeAspect="1"/>
          </p:cNvPicPr>
          <p:nvPr>
            <p:ph sz="half" idx="15"/>
          </p:nvPr>
        </p:nvPicPr>
        <p:blipFill>
          <a:blip r:embed="rId2" cstate="print"/>
          <a:stretch>
            <a:fillRect/>
          </a:stretch>
        </p:blipFill>
        <p:spPr>
          <a:xfrm rot="8115262">
            <a:off x="1038703" y="1493838"/>
            <a:ext cx="1580193" cy="1477962"/>
          </a:xfrm>
        </p:spPr>
      </p:pic>
      <p:pic>
        <p:nvPicPr>
          <p:cNvPr id="20" name="Content Placeholder 19" descr="single_piece.png"/>
          <p:cNvPicPr>
            <a:picLocks noGrp="1" noChangeAspect="1"/>
          </p:cNvPicPr>
          <p:nvPr>
            <p:ph sz="half" idx="16"/>
          </p:nvPr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8097352">
            <a:off x="3820003" y="1493838"/>
            <a:ext cx="1580193" cy="1477962"/>
          </a:xfrm>
        </p:spPr>
      </p:pic>
      <p:pic>
        <p:nvPicPr>
          <p:cNvPr id="22" name="Content Placeholder 21" descr="single_piece.png"/>
          <p:cNvPicPr>
            <a:picLocks noGrp="1" noChangeAspect="1"/>
          </p:cNvPicPr>
          <p:nvPr>
            <p:ph sz="half" idx="17"/>
          </p:nvPr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8182237">
            <a:off x="6601303" y="1493838"/>
            <a:ext cx="1580193" cy="1477962"/>
          </a:xfrm>
        </p:spPr>
      </p:pic>
    </p:spTree>
    <p:extLst>
      <p:ext uri="{BB962C8B-B14F-4D97-AF65-F5344CB8AC3E}">
        <p14:creationId xmlns:p14="http://schemas.microsoft.com/office/powerpoint/2010/main" val="266557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RI kvalitātes pašnovērtējuma kārtība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u="sng" cap="small" dirty="0">
                <a:hlinkClick r:id="rId2" action="ppaction://hlinkfile"/>
              </a:rPr>
              <a:t>Kvalitātes kontroles/pašnovērtējuma plāns</a:t>
            </a:r>
            <a:endParaRPr lang="lv-LV" cap="small" dirty="0"/>
          </a:p>
          <a:p>
            <a:r>
              <a:rPr lang="lv-LV" u="sng" cap="small" dirty="0">
                <a:hlinkClick r:id="rId3" action="ppaction://hlinkfile"/>
              </a:rPr>
              <a:t>Revīzijas iestādes darbības visaptverošs pašnovērtējums</a:t>
            </a:r>
            <a:endParaRPr lang="lv-LV" cap="small" dirty="0"/>
          </a:p>
          <a:p>
            <a:r>
              <a:rPr lang="lv-LV" u="sng" cap="small" dirty="0">
                <a:hlinkClick r:id="rId4" action="ppaction://hlinkfile"/>
              </a:rPr>
              <a:t>Anketa Revīzijas iestādes auditoriem</a:t>
            </a:r>
            <a:endParaRPr lang="lv-LV" cap="small" dirty="0"/>
          </a:p>
          <a:p>
            <a:r>
              <a:rPr lang="lv-LV" u="sng" cap="small" dirty="0">
                <a:hlinkClick r:id="rId5" action="ppaction://hlinkfile"/>
              </a:rPr>
              <a:t>Revīzijas iestādes darbības kvalitātes kontrole</a:t>
            </a:r>
            <a:endParaRPr lang="lv-LV" cap="small" dirty="0"/>
          </a:p>
          <a:p>
            <a:r>
              <a:rPr lang="lv-LV" u="sng" cap="small" dirty="0">
                <a:hlinkClick r:id="rId6" action="ppaction://hlinkfile"/>
              </a:rPr>
              <a:t>Kvalitātes kontroles/pašnovērtējuma rezultātu apkopojums</a:t>
            </a:r>
            <a:endParaRPr lang="lv-LV" cap="small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 smtClean="0"/>
              <a:t>Standarta formas: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23597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Pašnovērtējuma rezultāti 2012</a:t>
            </a:r>
            <a:endParaRPr lang="lv-LV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8779594"/>
              </p:ext>
            </p:extLst>
          </p:nvPr>
        </p:nvGraphicFramePr>
        <p:xfrm>
          <a:off x="533400" y="1447800"/>
          <a:ext cx="8305800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450"/>
                <a:gridCol w="2076450"/>
                <a:gridCol w="2076450"/>
                <a:gridCol w="2076450"/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err="1" smtClean="0"/>
                        <a:t>KPI’s</a:t>
                      </a:r>
                      <a:r>
                        <a:rPr lang="lv-LV" dirty="0" smtClean="0"/>
                        <a:t>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Plāns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Fakts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Pasākumi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err="1" smtClean="0"/>
                        <a:t>Vid.pieredze</a:t>
                      </a:r>
                      <a:r>
                        <a:rPr lang="lv-LV" sz="1600" dirty="0" smtClean="0"/>
                        <a:t> FM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5,8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OK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err="1" smtClean="0"/>
                        <a:t>Vid.revidenta</a:t>
                      </a:r>
                      <a:r>
                        <a:rPr lang="lv-LV" sz="1600" dirty="0" smtClean="0"/>
                        <a:t> </a:t>
                      </a:r>
                      <a:r>
                        <a:rPr lang="lv-LV" sz="1600" dirty="0" err="1" smtClean="0"/>
                        <a:t>peiredze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5,4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OK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Sertificēti auditori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30%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15% (4-starpt., 1-LV)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Procesā- 7 </a:t>
                      </a:r>
                      <a:r>
                        <a:rPr lang="lv-LV" dirty="0" err="1" smtClean="0"/>
                        <a:t>cilv</a:t>
                      </a:r>
                      <a:r>
                        <a:rPr lang="lv-LV" dirty="0" smtClean="0"/>
                        <a:t>)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Māc. d.uz 1 auditoru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&gt;5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8,9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OK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Publikāciju skaits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OK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Ziņ.sk.uz 1 auditoru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2,7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Uzlabot riska analīzi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err="1" smtClean="0"/>
                        <a:t>Vid.audita</a:t>
                      </a:r>
                      <a:r>
                        <a:rPr lang="lv-LV" sz="1600" dirty="0" smtClean="0"/>
                        <a:t> dienu skaits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74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Metodikas </a:t>
                      </a:r>
                      <a:r>
                        <a:rPr lang="lv-LV" dirty="0" err="1" smtClean="0"/>
                        <a:t>optimiz</a:t>
                      </a:r>
                      <a:r>
                        <a:rPr lang="lv-LV" dirty="0" smtClean="0"/>
                        <a:t>.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err="1" smtClean="0"/>
                        <a:t>Vid.ziņojumu</a:t>
                      </a:r>
                      <a:r>
                        <a:rPr lang="lv-LV" sz="1600" dirty="0" smtClean="0"/>
                        <a:t> garums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 lpp.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12,7 lpp.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Izmantot pielikumus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IT rīku izmantošana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&gt;30%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Parauga atlasei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Tālāka attīstība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Auditējamo vērtējums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1,8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1-max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EK vērtējums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1/2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 atsevišķa problēma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941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RI vadītājam izvirzītie mērķi</a:t>
            </a:r>
            <a:endParaRPr lang="lv-LV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6290027"/>
              </p:ext>
            </p:extLst>
          </p:nvPr>
        </p:nvGraphicFramePr>
        <p:xfrm>
          <a:off x="179514" y="1125538"/>
          <a:ext cx="8784974" cy="497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996"/>
                <a:gridCol w="1254996"/>
                <a:gridCol w="1254996"/>
                <a:gridCol w="1254996"/>
                <a:gridCol w="1612637"/>
                <a:gridCol w="1144241"/>
                <a:gridCol w="1008112"/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RI stratēģiskais mērķis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2013,g. mērķis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Mērījums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FM</a:t>
                      </a:r>
                      <a:r>
                        <a:rPr lang="lv-LV" sz="1400" baseline="0" dirty="0" smtClean="0"/>
                        <a:t> mērķis 1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FM</a:t>
                      </a:r>
                      <a:r>
                        <a:rPr lang="lv-LV" sz="1400" baseline="0" dirty="0" smtClean="0"/>
                        <a:t> mērķis 2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FM</a:t>
                      </a:r>
                      <a:r>
                        <a:rPr lang="lv-LV" sz="1400" baseline="0" dirty="0" smtClean="0"/>
                        <a:t> mērķis 3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…</a:t>
                      </a:r>
                      <a:endParaRPr lang="lv-LV" sz="1400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lv-LV" sz="1400" dirty="0" smtClean="0"/>
                        <a:t>Kompetenti</a:t>
                      </a:r>
                      <a:r>
                        <a:rPr lang="lv-LV" sz="1400" baseline="0" dirty="0" smtClean="0"/>
                        <a:t> auditori ir konstruktīvi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Apmācības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90% plāna izpilde</a:t>
                      </a:r>
                      <a:endParaRPr lang="lv-LV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lv-LV" sz="1400" dirty="0" smtClean="0"/>
                    </a:p>
                    <a:p>
                      <a:pPr algn="ctr"/>
                      <a:r>
                        <a:rPr lang="lv-LV" sz="1400" dirty="0" smtClean="0"/>
                        <a:t>RI reputācijas celšanās</a:t>
                      </a:r>
                      <a:endParaRPr lang="lv-LV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lv-LV" sz="1400" dirty="0" smtClean="0"/>
                    </a:p>
                    <a:p>
                      <a:pPr algn="ctr"/>
                      <a:r>
                        <a:rPr lang="lv-LV" sz="1400" dirty="0" smtClean="0"/>
                        <a:t>Mazāks</a:t>
                      </a:r>
                      <a:r>
                        <a:rPr lang="lv-LV" sz="1400" baseline="0" dirty="0" smtClean="0"/>
                        <a:t> slogs auditējamiem</a:t>
                      </a:r>
                      <a:endParaRPr lang="lv-LV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lv-LV" sz="1400" dirty="0" smtClean="0"/>
                    </a:p>
                    <a:p>
                      <a:pPr algn="ctr"/>
                      <a:r>
                        <a:rPr lang="lv-LV" sz="1400" dirty="0" smtClean="0"/>
                        <a:t>Mazākas izmaksas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Nokārtoti starptautiski eksāmeni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4</a:t>
                      </a:r>
                      <a:r>
                        <a:rPr lang="lv-LV" sz="1400" baseline="0" dirty="0" smtClean="0"/>
                        <a:t> </a:t>
                      </a:r>
                      <a:r>
                        <a:rPr lang="lv-LV" sz="1400" baseline="0" dirty="0" err="1" smtClean="0"/>
                        <a:t>gb</a:t>
                      </a:r>
                      <a:r>
                        <a:rPr lang="lv-LV" sz="1400" baseline="0" dirty="0" smtClean="0"/>
                        <a:t>.</a:t>
                      </a:r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Q</a:t>
                      </a:r>
                      <a:endParaRPr lang="lv-LV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dirty="0" err="1" smtClean="0"/>
                        <a:t>Efektīvitāte</a:t>
                      </a:r>
                      <a:endParaRPr lang="lv-LV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lv-LV" sz="1200" dirty="0" smtClean="0"/>
                        <a:t>Īsāki ziņojumi</a:t>
                      </a:r>
                    </a:p>
                    <a:p>
                      <a:r>
                        <a:rPr lang="lv-LV" sz="1200" dirty="0" smtClean="0"/>
                        <a:t>…</a:t>
                      </a:r>
                      <a:endParaRPr lang="lv-LV" sz="1200" dirty="0"/>
                    </a:p>
                    <a:p>
                      <a:r>
                        <a:rPr lang="lv-LV" sz="1200" dirty="0" smtClean="0"/>
                        <a:t>Mazāks vizīšu uz vietas skaits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8 lpp.</a:t>
                      </a:r>
                      <a:endParaRPr lang="lv-LV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lv-LV" sz="1400" dirty="0" smtClean="0"/>
                    </a:p>
                    <a:p>
                      <a:pPr algn="ctr"/>
                      <a:r>
                        <a:rPr lang="lv-LV" sz="1400" dirty="0" smtClean="0"/>
                        <a:t>Mazāks</a:t>
                      </a:r>
                      <a:r>
                        <a:rPr lang="lv-LV" sz="1400" baseline="0" dirty="0" smtClean="0"/>
                        <a:t> slogs auditējamiem</a:t>
                      </a:r>
                      <a:endParaRPr lang="lv-LV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/>
                        <a:t>Mazākas izmaksas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Par 20%</a:t>
                      </a:r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lv-LV" sz="1400" dirty="0" smtClean="0"/>
                        <a:t>Laba</a:t>
                      </a:r>
                      <a:r>
                        <a:rPr lang="lv-LV" sz="1400" baseline="0" dirty="0" smtClean="0"/>
                        <a:t> reputācija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Tieša komunikācija</a:t>
                      </a:r>
                      <a:r>
                        <a:rPr lang="lv-LV" sz="1200" baseline="0" dirty="0" smtClean="0"/>
                        <a:t> ar auditējamiem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Ieviesta</a:t>
                      </a:r>
                      <a:endParaRPr lang="lv-LV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sz="1400" dirty="0" smtClean="0"/>
                        <a:t>Sabiedrības</a:t>
                      </a:r>
                      <a:r>
                        <a:rPr lang="lv-LV" sz="1400" baseline="0" dirty="0" smtClean="0"/>
                        <a:t> uzticamības vairošana</a:t>
                      </a:r>
                      <a:endParaRPr lang="lv-LV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lv-LV" sz="1400" dirty="0" smtClean="0"/>
                    </a:p>
                    <a:p>
                      <a:endParaRPr lang="lv-LV" sz="1400" dirty="0" smtClean="0"/>
                    </a:p>
                    <a:p>
                      <a:r>
                        <a:rPr lang="lv-LV" sz="1400" dirty="0" smtClean="0"/>
                        <a:t>Ietekmes vairošana</a:t>
                      </a:r>
                      <a:endParaRPr lang="lv-LV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Art 73 vēstule no EK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Saņemta</a:t>
                      </a:r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Uzstāšanās starptautiskās konferencēs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3</a:t>
                      </a:r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…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210344"/>
          </a:xfrm>
        </p:spPr>
        <p:txBody>
          <a:bodyPr>
            <a:normAutofit fontScale="32500" lnSpcReduction="20000"/>
          </a:bodyPr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03837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>
                <a:latin typeface="Garamond" panose="02020404030301010803" pitchFamily="18" charset="0"/>
              </a:rPr>
              <a:t>Auditoru laika patēriņš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7893050" cy="4114800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endParaRPr lang="lv-LV" sz="1800" dirty="0" smtClean="0">
              <a:latin typeface="Garamond" pitchFamily="18" charset="0"/>
            </a:endParaRPr>
          </a:p>
          <a:p>
            <a:pPr marL="0" indent="0" algn="just">
              <a:buFontTx/>
              <a:buNone/>
              <a:defRPr/>
            </a:pPr>
            <a:endParaRPr lang="lv-LV" sz="1800" dirty="0">
              <a:latin typeface="Garamond" pitchFamily="18" charset="0"/>
            </a:endParaRPr>
          </a:p>
          <a:p>
            <a:pPr marL="0" indent="0" algn="just">
              <a:buFontTx/>
              <a:buNone/>
              <a:defRPr/>
            </a:pPr>
            <a:endParaRPr lang="lv-LV" sz="1800" dirty="0" smtClean="0">
              <a:latin typeface="Garamond" pitchFamily="18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endParaRPr lang="lv-LV" sz="1800" dirty="0">
              <a:latin typeface="Garamond" pitchFamily="18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76BEB96-89E7-4AD2-A1F2-D0987712A295}" type="slidenum">
              <a:rPr lang="en-US">
                <a:solidFill>
                  <a:schemeClr val="bg1"/>
                </a:solidFill>
              </a:rPr>
              <a:pPr eaLnBrk="1" hangingPunct="1"/>
              <a:t>7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2253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96753"/>
            <a:ext cx="6624091" cy="529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7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Optimālais laika sadalījums sistēmu auditiem</a:t>
            </a:r>
            <a:endParaRPr lang="lv-LV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4374410"/>
              </p:ext>
            </p:extLst>
          </p:nvPr>
        </p:nvGraphicFramePr>
        <p:xfrm>
          <a:off x="900113" y="2528888"/>
          <a:ext cx="7200900" cy="2944816"/>
        </p:xfrm>
        <a:graphic>
          <a:graphicData uri="http://schemas.openxmlformats.org/drawingml/2006/table">
            <a:tbl>
              <a:tblPr/>
              <a:tblGrid>
                <a:gridCol w="3635375"/>
                <a:gridCol w="3565525"/>
              </a:tblGrid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Audita posms</a:t>
                      </a:r>
                      <a:endParaRPr kumimoji="0" lang="lv-LV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Audita dienas (min-</a:t>
                      </a:r>
                      <a:r>
                        <a:rPr kumimoji="0" lang="lv-LV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  <a:r>
                        <a:rPr kumimoji="0" lang="lv-LV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)</a:t>
                      </a:r>
                      <a:endParaRPr kumimoji="0" lang="lv-LV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Plānošana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8-15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Pārbaudes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34-65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Ziņošana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4-8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Noslēgums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82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Audita uzraudzība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50-95</a:t>
                      </a:r>
                    </a:p>
                  </a:txBody>
                  <a:tcPr marL="6350" marR="635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2358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F8EFF16-BC4E-488E-89E6-1CFB725DBD7F}" type="slidenum">
              <a:rPr lang="en-US">
                <a:solidFill>
                  <a:schemeClr val="bg1"/>
                </a:solidFill>
              </a:rPr>
              <a:pPr eaLnBrk="1" hangingPunct="1"/>
              <a:t>8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3582" name="TextBox 1"/>
          <p:cNvSpPr txBox="1">
            <a:spLocks noChangeArrowheads="1"/>
          </p:cNvSpPr>
          <p:nvPr/>
        </p:nvSpPr>
        <p:spPr bwMode="auto">
          <a:xfrm>
            <a:off x="792163" y="5732463"/>
            <a:ext cx="7488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lv-LV"/>
              <a:t>+ papildus 11 darba dienas neplānotiem darbiem/slīmībām utt.</a:t>
            </a:r>
          </a:p>
        </p:txBody>
      </p:sp>
    </p:spTree>
    <p:extLst>
      <p:ext uri="{BB962C8B-B14F-4D97-AF65-F5344CB8AC3E}">
        <p14:creationId xmlns:p14="http://schemas.microsoft.com/office/powerpoint/2010/main" val="154669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B99C49-D2E3-4948-8371-9DD7C7273A4E}" type="slidenum">
              <a:rPr lang="en-US">
                <a:solidFill>
                  <a:schemeClr val="bg1"/>
                </a:solidFill>
              </a:rPr>
              <a:pPr eaLnBrk="1" hangingPunct="1"/>
              <a:t>9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7651" name="Title 3"/>
          <p:cNvSpPr>
            <a:spLocks noGrp="1"/>
          </p:cNvSpPr>
          <p:nvPr>
            <p:ph type="title"/>
          </p:nvPr>
        </p:nvSpPr>
        <p:spPr>
          <a:xfrm>
            <a:off x="395288" y="152400"/>
            <a:ext cx="6453187" cy="1143000"/>
          </a:xfrm>
        </p:spPr>
        <p:txBody>
          <a:bodyPr/>
          <a:lstStyle/>
          <a:p>
            <a:r>
              <a:rPr lang="lv-LV" dirty="0" smtClean="0"/>
              <a:t>Kā jūtas paši darbinieki</a:t>
            </a:r>
          </a:p>
        </p:txBody>
      </p:sp>
      <p:pic>
        <p:nvPicPr>
          <p:cNvPr id="2765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484784"/>
            <a:ext cx="8964613" cy="49685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72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erMedia.com Piece of Puzzle">
  <a:themeElements>
    <a:clrScheme name="puzzle_piece">
      <a:dk1>
        <a:sysClr val="windowText" lastClr="000000"/>
      </a:dk1>
      <a:lt1>
        <a:sysClr val="window" lastClr="FFFFFF"/>
      </a:lt1>
      <a:dk2>
        <a:srgbClr val="191C3B"/>
      </a:dk2>
      <a:lt2>
        <a:srgbClr val="CACDE8"/>
      </a:lt2>
      <a:accent1>
        <a:srgbClr val="3D426B"/>
      </a:accent1>
      <a:accent2>
        <a:srgbClr val="626AA6"/>
      </a:accent2>
      <a:accent3>
        <a:srgbClr val="A5AACB"/>
      </a:accent3>
      <a:accent4>
        <a:srgbClr val="A3C8CD"/>
      </a:accent4>
      <a:accent5>
        <a:srgbClr val="6DA7AF"/>
      </a:accent5>
      <a:accent6>
        <a:srgbClr val="396369"/>
      </a:accent6>
      <a:hlink>
        <a:srgbClr val="6DA7AF"/>
      </a:hlink>
      <a:folHlink>
        <a:srgbClr val="39636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139575D-AF1F-43BF-910C-F7C64E8E53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Piece of the puzzle presentation</Template>
  <TotalTime>256</TotalTime>
  <Words>349</Words>
  <Application>Microsoft Office PowerPoint</Application>
  <PresentationFormat>On-screen Show (4:3)</PresentationFormat>
  <Paragraphs>148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Segoe UI</vt:lpstr>
      <vt:lpstr>Calibri</vt:lpstr>
      <vt:lpstr>Wingdings</vt:lpstr>
      <vt:lpstr>Arial</vt:lpstr>
      <vt:lpstr>Garamond</vt:lpstr>
      <vt:lpstr>Perpetua</vt:lpstr>
      <vt:lpstr>Times New Roman</vt:lpstr>
      <vt:lpstr>PresenterMedia.com Piece of Puzzle</vt:lpstr>
      <vt:lpstr>Kvalitātes uzturēšanas programma  Revīzijas iestādē</vt:lpstr>
      <vt:lpstr>Prezentācijas mērķis</vt:lpstr>
      <vt:lpstr>Kvalitātes uzturēšanas 3 soļi</vt:lpstr>
      <vt:lpstr>RI kvalitātes pašnovērtējuma kārtība</vt:lpstr>
      <vt:lpstr>Pašnovērtējuma rezultāti 2012</vt:lpstr>
      <vt:lpstr>RI vadītājam izvirzītie mērķi</vt:lpstr>
      <vt:lpstr>Auditoru laika patēriņš</vt:lpstr>
      <vt:lpstr>Optimālais laika sadalījums sistēmu auditiem</vt:lpstr>
      <vt:lpstr>Kā jūtas paši darbinieki</vt:lpstr>
      <vt:lpstr>Paldies, ka noklausījāties!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Piece of the Puzzle</dc:title>
  <dc:creator>Lasmane Nata</dc:creator>
  <cp:keywords/>
  <cp:lastModifiedBy>Lasmane Nata</cp:lastModifiedBy>
  <cp:revision>23</cp:revision>
  <dcterms:created xsi:type="dcterms:W3CDTF">2013-04-11T07:58:51Z</dcterms:created>
  <dcterms:modified xsi:type="dcterms:W3CDTF">2013-04-12T15:17:43Z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TC018572729991</vt:lpwstr>
  </property>
</Properties>
</file>