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80" r:id="rId4"/>
    <p:sldId id="281" r:id="rId5"/>
    <p:sldId id="287" r:id="rId6"/>
    <p:sldId id="282" r:id="rId7"/>
    <p:sldId id="283" r:id="rId8"/>
    <p:sldId id="284" r:id="rId9"/>
    <p:sldId id="285" r:id="rId10"/>
    <p:sldId id="286" r:id="rId11"/>
    <p:sldId id="279" r:id="rId12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aramond" panose="02020404030301010803" pitchFamily="18" charset="0"/>
      <p:regular r:id="rId23"/>
      <p:bold r:id="rId24"/>
      <p:italic r:id="rId25"/>
    </p:embeddedFont>
    <p:embeddedFont>
      <p:font typeface="Perpetua" panose="02020502060401020303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>
      <p:cViewPr varScale="1">
        <p:scale>
          <a:sx n="112" d="100"/>
          <a:sy n="112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0960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0960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59F0B-DE54-48A8-88DB-D1976FDF2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3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66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ermedia.com/mspp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nata.lasmane@fm.gov.lv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#_Toc308689191"/><Relationship Id="rId2" Type="http://schemas.openxmlformats.org/officeDocument/2006/relationships/hyperlink" Target="#_Toc308689189"/><Relationship Id="rId1" Type="http://schemas.openxmlformats.org/officeDocument/2006/relationships/slideLayout" Target="../slideLayouts/slideLayout2.xml"/><Relationship Id="rId6" Type="http://schemas.openxmlformats.org/officeDocument/2006/relationships/hyperlink" Target="#_Toc308689197"/><Relationship Id="rId5" Type="http://schemas.openxmlformats.org/officeDocument/2006/relationships/hyperlink" Target="#_Toc308689195"/><Relationship Id="rId4" Type="http://schemas.openxmlformats.org/officeDocument/2006/relationships/hyperlink" Target="#_Toc30868919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5106967"/>
            <a:ext cx="8856984" cy="1063666"/>
          </a:xfrm>
        </p:spPr>
        <p:txBody>
          <a:bodyPr/>
          <a:lstStyle/>
          <a:p>
            <a:pPr algn="ctr"/>
            <a:r>
              <a:rPr lang="lv-LV" dirty="0" smtClean="0"/>
              <a:t>Kvalitātes uzturēšanas programma </a:t>
            </a:r>
            <a:br>
              <a:rPr lang="lv-LV" dirty="0" smtClean="0"/>
            </a:br>
            <a:r>
              <a:rPr lang="lv-LV" dirty="0" smtClean="0"/>
              <a:t>Revīzijas iestādē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6021288"/>
            <a:ext cx="7743455" cy="455712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Nata Lasmane, Revīzijas iestādes vadītāja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6477000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>
                <a:solidFill>
                  <a:schemeClr val="bg1"/>
                </a:solidFill>
              </a:rPr>
              <a:t>By</a:t>
            </a:r>
            <a:r>
              <a:rPr lang="en-US" sz="1400" dirty="0"/>
              <a:t> </a:t>
            </a:r>
            <a:r>
              <a:rPr lang="en-US" sz="1400" b="1" dirty="0">
                <a:hlinkClick r:id="rId2"/>
              </a:rPr>
              <a:t>PresenterMedia.com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267200"/>
            <a:ext cx="3962400" cy="338139"/>
          </a:xfrm>
        </p:spPr>
        <p:txBody>
          <a:bodyPr/>
          <a:lstStyle/>
          <a:p>
            <a:r>
              <a:rPr lang="lv-LV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Paldies, ka noklausījāties!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572001"/>
            <a:ext cx="3962400" cy="804863"/>
          </a:xfrm>
        </p:spPr>
        <p:txBody>
          <a:bodyPr/>
          <a:lstStyle/>
          <a:p>
            <a:r>
              <a:rPr lang="lv-LV" dirty="0" smtClean="0">
                <a:hlinkClick r:id="rId2"/>
              </a:rPr>
              <a:t>nata.lasmane@fm.gov.lv</a:t>
            </a:r>
            <a:endParaRPr lang="lv-LV" dirty="0" smtClean="0"/>
          </a:p>
          <a:p>
            <a:r>
              <a:rPr lang="lv-LV" dirty="0" err="1" smtClean="0"/>
              <a:t>Telef</a:t>
            </a:r>
            <a:r>
              <a:rPr lang="lv-LV" dirty="0" smtClean="0"/>
              <a:t>. 67095669</a:t>
            </a:r>
            <a:endParaRPr lang="en-US" dirty="0"/>
          </a:p>
        </p:txBody>
      </p:sp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074" b="4074"/>
          <a:stretch>
            <a:fillRect/>
          </a:stretch>
        </p:blipFill>
        <p:spPr>
          <a:xfrm>
            <a:off x="1143000" y="533400"/>
            <a:ext cx="6858000" cy="354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038600" cy="377732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Prezentācijas mērķis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704813" y="1564262"/>
            <a:ext cx="4038600" cy="4525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600" dirty="0" smtClean="0"/>
              <a:t>Iepazīstināt ar Revīzijas iestādes pieredzi iekšējās kvalitātes kontroles uzturēšanā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24000"/>
            <a:ext cx="338437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2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3189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u="sng" dirty="0" smtClean="0"/>
              <a:t>Ikdienas līmenī:</a:t>
            </a:r>
            <a:endParaRPr lang="en-US" b="1" u="sng" dirty="0" smtClean="0"/>
          </a:p>
          <a:p>
            <a:r>
              <a:rPr lang="lv-LV" dirty="0" smtClean="0"/>
              <a:t>4 acu princips</a:t>
            </a:r>
          </a:p>
          <a:p>
            <a:r>
              <a:rPr lang="lv-LV" dirty="0" smtClean="0"/>
              <a:t>Standarta kontroles lapas</a:t>
            </a:r>
          </a:p>
          <a:p>
            <a:r>
              <a:rPr lang="lv-LV" dirty="0" smtClean="0"/>
              <a:t>Metodiskie materiāli</a:t>
            </a:r>
          </a:p>
          <a:p>
            <a:r>
              <a:rPr lang="lv-LV" dirty="0" smtClean="0"/>
              <a:t>Vadības uzraudzība</a:t>
            </a:r>
          </a:p>
          <a:p>
            <a:r>
              <a:rPr lang="lv-LV" dirty="0" smtClean="0"/>
              <a:t>Pašnovērtējuma kontroles lapas</a:t>
            </a:r>
          </a:p>
          <a:p>
            <a:r>
              <a:rPr lang="lv-LV" dirty="0" smtClean="0"/>
              <a:t>Kvalitātes kontrolieris</a:t>
            </a:r>
          </a:p>
          <a:p>
            <a:r>
              <a:rPr lang="lv-LV" dirty="0" smtClean="0"/>
              <a:t>Vadības uzraudzība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3261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u="sng" dirty="0" smtClean="0"/>
              <a:t>Periodiskais pašnovērtējums:</a:t>
            </a:r>
            <a:endParaRPr lang="en-US" b="1" u="sng" dirty="0" smtClean="0"/>
          </a:p>
          <a:p>
            <a:r>
              <a:rPr lang="lv-LV" dirty="0" smtClean="0"/>
              <a:t>Atsevišķs audits</a:t>
            </a:r>
          </a:p>
          <a:p>
            <a:r>
              <a:rPr lang="lv-LV" dirty="0" smtClean="0"/>
              <a:t>3 cilvēku komanda</a:t>
            </a:r>
          </a:p>
          <a:p>
            <a:r>
              <a:rPr lang="lv-LV" dirty="0" smtClean="0"/>
              <a:t>Metodikas </a:t>
            </a:r>
            <a:r>
              <a:rPr lang="lv-LV" dirty="0" err="1" smtClean="0"/>
              <a:t>izvērtējums</a:t>
            </a:r>
            <a:endParaRPr lang="lv-LV" dirty="0" smtClean="0"/>
          </a:p>
          <a:p>
            <a:r>
              <a:rPr lang="lv-LV" dirty="0" smtClean="0"/>
              <a:t>Lietu pārbaudes</a:t>
            </a:r>
          </a:p>
          <a:p>
            <a:r>
              <a:rPr lang="lv-LV" dirty="0" smtClean="0"/>
              <a:t>Auditējamo aptauja</a:t>
            </a:r>
          </a:p>
          <a:p>
            <a:r>
              <a:rPr lang="lv-LV" dirty="0" smtClean="0"/>
              <a:t>Patērētā darba laika analīze</a:t>
            </a:r>
          </a:p>
          <a:p>
            <a:r>
              <a:rPr lang="lv-LV" dirty="0" smtClean="0"/>
              <a:t>…</a:t>
            </a:r>
          </a:p>
          <a:p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b="1" u="sng" dirty="0" smtClean="0"/>
              <a:t>Periodisks ārējais novērtējums </a:t>
            </a:r>
            <a:r>
              <a:rPr lang="lv-LV" dirty="0" smtClean="0"/>
              <a:t>(min 1 x 5 gados)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Kvalitātes uzturēšanas 3 soļi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A second line of text may go here.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2667000" y="1981200"/>
            <a:ext cx="762000" cy="609600"/>
          </a:xfrm>
          <a:prstGeom prst="rightArrow">
            <a:avLst>
              <a:gd name="adj1" fmla="val 2541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638800" y="1905000"/>
            <a:ext cx="762000" cy="609600"/>
          </a:xfrm>
          <a:prstGeom prst="rightArrow">
            <a:avLst>
              <a:gd name="adj1" fmla="val 2541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 descr="single_piece.png"/>
          <p:cNvPicPr>
            <a:picLocks noGrp="1" noChangeAspect="1"/>
          </p:cNvPicPr>
          <p:nvPr>
            <p:ph sz="half" idx="15"/>
          </p:nvPr>
        </p:nvPicPr>
        <p:blipFill>
          <a:blip r:embed="rId2" cstate="print"/>
          <a:stretch>
            <a:fillRect/>
          </a:stretch>
        </p:blipFill>
        <p:spPr>
          <a:xfrm rot="8115262">
            <a:off x="1038703" y="1493838"/>
            <a:ext cx="1580193" cy="1477962"/>
          </a:xfrm>
        </p:spPr>
      </p:pic>
      <p:pic>
        <p:nvPicPr>
          <p:cNvPr id="20" name="Content Placeholder 19" descr="single_piece.png"/>
          <p:cNvPicPr>
            <a:picLocks noGrp="1" noChangeAspect="1"/>
          </p:cNvPicPr>
          <p:nvPr>
            <p:ph sz="half" idx="16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097352">
            <a:off x="3820003" y="1493838"/>
            <a:ext cx="1580193" cy="1477962"/>
          </a:xfrm>
        </p:spPr>
      </p:pic>
      <p:pic>
        <p:nvPicPr>
          <p:cNvPr id="22" name="Content Placeholder 21" descr="single_piece.png"/>
          <p:cNvPicPr>
            <a:picLocks noGrp="1" noChangeAspect="1"/>
          </p:cNvPicPr>
          <p:nvPr>
            <p:ph sz="half" idx="17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182237">
            <a:off x="6601303" y="1493838"/>
            <a:ext cx="1580193" cy="1477962"/>
          </a:xfrm>
        </p:spPr>
      </p:pic>
    </p:spTree>
    <p:extLst>
      <p:ext uri="{BB962C8B-B14F-4D97-AF65-F5344CB8AC3E}">
        <p14:creationId xmlns:p14="http://schemas.microsoft.com/office/powerpoint/2010/main" val="26655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RI kvalitātes pašnovērtējuma kārtība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u="sng" cap="small" dirty="0">
                <a:hlinkClick r:id="rId2" action="ppaction://hlinkfile"/>
              </a:rPr>
              <a:t>Kvalitātes kontroles/pašnovērtējuma plāns</a:t>
            </a:r>
            <a:endParaRPr lang="lv-LV" cap="small" dirty="0"/>
          </a:p>
          <a:p>
            <a:r>
              <a:rPr lang="lv-LV" u="sng" cap="small" dirty="0">
                <a:hlinkClick r:id="rId3" action="ppaction://hlinkfile"/>
              </a:rPr>
              <a:t>Revīzijas iestādes darbības visaptverošs pašnovērtējums</a:t>
            </a:r>
            <a:endParaRPr lang="lv-LV" cap="small" dirty="0"/>
          </a:p>
          <a:p>
            <a:r>
              <a:rPr lang="lv-LV" u="sng" cap="small" dirty="0">
                <a:hlinkClick r:id="rId4" action="ppaction://hlinkfile"/>
              </a:rPr>
              <a:t>Anketa Revīzijas iestādes auditoriem</a:t>
            </a:r>
            <a:endParaRPr lang="lv-LV" cap="small" dirty="0"/>
          </a:p>
          <a:p>
            <a:r>
              <a:rPr lang="lv-LV" u="sng" cap="small" dirty="0">
                <a:hlinkClick r:id="rId5" action="ppaction://hlinkfile"/>
              </a:rPr>
              <a:t>Revīzijas iestādes darbības kvalitātes kontrole</a:t>
            </a:r>
            <a:endParaRPr lang="lv-LV" cap="small" dirty="0"/>
          </a:p>
          <a:p>
            <a:r>
              <a:rPr lang="lv-LV" u="sng" cap="small" dirty="0">
                <a:hlinkClick r:id="rId6" action="ppaction://hlinkfile"/>
              </a:rPr>
              <a:t>Kvalitātes kontroles/pašnovērtējuma rezultātu apkopojums</a:t>
            </a:r>
            <a:endParaRPr lang="lv-LV" cap="small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 smtClean="0"/>
              <a:t>Standarta formas: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2359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Pašnovērtējuma rezultāti 2012</a:t>
            </a:r>
            <a:endParaRPr lang="lv-LV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779594"/>
              </p:ext>
            </p:extLst>
          </p:nvPr>
        </p:nvGraphicFramePr>
        <p:xfrm>
          <a:off x="533400" y="1447800"/>
          <a:ext cx="83058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KPI’s</a:t>
                      </a:r>
                      <a:r>
                        <a:rPr lang="lv-LV" dirty="0" smtClean="0"/>
                        <a:t> 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Plāns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Fakts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Pasākumi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err="1" smtClean="0"/>
                        <a:t>Vid.pieredze</a:t>
                      </a:r>
                      <a:r>
                        <a:rPr lang="lv-LV" sz="1600" dirty="0" smtClean="0"/>
                        <a:t> FM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5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5,8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OK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err="1" smtClean="0"/>
                        <a:t>Vid.revidenta</a:t>
                      </a:r>
                      <a:r>
                        <a:rPr lang="lv-LV" sz="1600" dirty="0" smtClean="0"/>
                        <a:t> </a:t>
                      </a:r>
                      <a:r>
                        <a:rPr lang="lv-LV" sz="1600" dirty="0" err="1" smtClean="0"/>
                        <a:t>peiredze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5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5,4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OK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Sertificēti auditori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30%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15% (4-starpt., 1-LV)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Procesā- 7 </a:t>
                      </a:r>
                      <a:r>
                        <a:rPr lang="lv-LV" dirty="0" err="1" smtClean="0"/>
                        <a:t>cilv</a:t>
                      </a:r>
                      <a:r>
                        <a:rPr lang="lv-LV" dirty="0" smtClean="0"/>
                        <a:t>)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Māc. d.uz 1 auditoru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&gt;5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8,9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OK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Publikāciju skaits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2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4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OK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Ziņ.sk.uz 1 auditoru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4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2,7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Uzlabot riska analīzi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err="1" smtClean="0"/>
                        <a:t>Vid.audita</a:t>
                      </a:r>
                      <a:r>
                        <a:rPr lang="lv-LV" sz="1600" dirty="0" smtClean="0"/>
                        <a:t> dienu skaits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45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74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Metodikas </a:t>
                      </a:r>
                      <a:r>
                        <a:rPr lang="lv-LV" dirty="0" err="1" smtClean="0"/>
                        <a:t>optimiz</a:t>
                      </a:r>
                      <a:r>
                        <a:rPr lang="lv-LV" dirty="0" smtClean="0"/>
                        <a:t>.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err="1" smtClean="0"/>
                        <a:t>Vid.ziņojumu</a:t>
                      </a:r>
                      <a:r>
                        <a:rPr lang="lv-LV" sz="1600" dirty="0" smtClean="0"/>
                        <a:t> garums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5 lpp.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12,7 lpp.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Izmantot pielikumus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IT rīku izmantošana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&gt;30%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Parauga atlasei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Tālāka attīstība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Auditējamo vērtējums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2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1,8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1-max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EK vērtējums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2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1/2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1 atsevišķa problēma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3941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RI vadītājam izvirzītie mērķi</a:t>
            </a:r>
            <a:endParaRPr lang="lv-LV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290027"/>
              </p:ext>
            </p:extLst>
          </p:nvPr>
        </p:nvGraphicFramePr>
        <p:xfrm>
          <a:off x="179514" y="1125538"/>
          <a:ext cx="8784974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96"/>
                <a:gridCol w="1254996"/>
                <a:gridCol w="1254996"/>
                <a:gridCol w="1254996"/>
                <a:gridCol w="1612637"/>
                <a:gridCol w="1144241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RI stratēģiskais mērķis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2013,g. mērķis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Mērījums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FM</a:t>
                      </a:r>
                      <a:r>
                        <a:rPr lang="lv-LV" sz="1400" baseline="0" dirty="0" smtClean="0"/>
                        <a:t> mērķis 1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FM</a:t>
                      </a:r>
                      <a:r>
                        <a:rPr lang="lv-LV" sz="1400" baseline="0" dirty="0" smtClean="0"/>
                        <a:t> mērķis 2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FM</a:t>
                      </a:r>
                      <a:r>
                        <a:rPr lang="lv-LV" sz="1400" baseline="0" dirty="0" smtClean="0"/>
                        <a:t> mērķis 3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…</a:t>
                      </a:r>
                      <a:endParaRPr lang="lv-LV" sz="14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lv-LV" sz="1400" dirty="0" smtClean="0"/>
                        <a:t>Kompetenti</a:t>
                      </a:r>
                      <a:r>
                        <a:rPr lang="lv-LV" sz="1400" baseline="0" dirty="0" smtClean="0"/>
                        <a:t> auditori ir konstruktīvi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Apmācības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90% plāna izpilde</a:t>
                      </a:r>
                      <a:endParaRPr lang="lv-LV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lv-LV" sz="1400" dirty="0" smtClean="0"/>
                    </a:p>
                    <a:p>
                      <a:pPr algn="ctr"/>
                      <a:r>
                        <a:rPr lang="lv-LV" sz="1400" dirty="0" smtClean="0"/>
                        <a:t>RI reputācijas celšanās</a:t>
                      </a:r>
                      <a:endParaRPr lang="lv-LV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lv-LV" sz="1400" dirty="0" smtClean="0"/>
                    </a:p>
                    <a:p>
                      <a:pPr algn="ctr"/>
                      <a:r>
                        <a:rPr lang="lv-LV" sz="1400" dirty="0" smtClean="0"/>
                        <a:t>Mazāks</a:t>
                      </a:r>
                      <a:r>
                        <a:rPr lang="lv-LV" sz="1400" baseline="0" dirty="0" smtClean="0"/>
                        <a:t> slogs auditējamiem</a:t>
                      </a:r>
                      <a:endParaRPr lang="lv-LV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lv-LV" sz="1400" dirty="0" smtClean="0"/>
                    </a:p>
                    <a:p>
                      <a:pPr algn="ctr"/>
                      <a:r>
                        <a:rPr lang="lv-LV" sz="1400" dirty="0" smtClean="0"/>
                        <a:t>Mazākas izmaksas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Nokārtoti starptautiski eksāmeni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4</a:t>
                      </a:r>
                      <a:r>
                        <a:rPr lang="lv-LV" sz="1400" baseline="0" dirty="0" smtClean="0"/>
                        <a:t> </a:t>
                      </a:r>
                      <a:r>
                        <a:rPr lang="lv-LV" sz="1400" baseline="0" dirty="0" err="1" smtClean="0"/>
                        <a:t>gb</a:t>
                      </a:r>
                      <a:r>
                        <a:rPr lang="lv-LV" sz="1400" baseline="0" dirty="0" smtClean="0"/>
                        <a:t>.</a:t>
                      </a:r>
                      <a:endParaRPr lang="lv-LV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Q</a:t>
                      </a:r>
                      <a:endParaRPr lang="lv-LV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err="1" smtClean="0"/>
                        <a:t>Efektīvitāte</a:t>
                      </a:r>
                      <a:endParaRPr lang="lv-LV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lv-LV" sz="1200" dirty="0" smtClean="0"/>
                        <a:t>Īsāki ziņojumi</a:t>
                      </a:r>
                    </a:p>
                    <a:p>
                      <a:r>
                        <a:rPr lang="lv-LV" sz="1200" dirty="0" smtClean="0"/>
                        <a:t>…</a:t>
                      </a:r>
                      <a:endParaRPr lang="lv-LV" sz="1200" dirty="0"/>
                    </a:p>
                    <a:p>
                      <a:r>
                        <a:rPr lang="lv-LV" sz="1200" dirty="0" smtClean="0"/>
                        <a:t>Mazāks vizīšu uz vietas skaits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8 lpp.</a:t>
                      </a:r>
                      <a:endParaRPr lang="lv-LV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lv-LV" sz="1400" dirty="0" smtClean="0"/>
                    </a:p>
                    <a:p>
                      <a:pPr algn="ctr"/>
                      <a:r>
                        <a:rPr lang="lv-LV" sz="1400" dirty="0" smtClean="0"/>
                        <a:t>Mazāks</a:t>
                      </a:r>
                      <a:r>
                        <a:rPr lang="lv-LV" sz="1400" baseline="0" dirty="0" smtClean="0"/>
                        <a:t> slogs auditējamiem</a:t>
                      </a:r>
                      <a:endParaRPr lang="lv-LV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/>
                        <a:t>Mazākas izmaksas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Par 20%</a:t>
                      </a:r>
                      <a:endParaRPr lang="lv-LV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lv-LV" sz="1400" dirty="0" smtClean="0"/>
                        <a:t>Laba</a:t>
                      </a:r>
                      <a:r>
                        <a:rPr lang="lv-LV" sz="1400" baseline="0" dirty="0" smtClean="0"/>
                        <a:t> reputācija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Tieša komunikācija</a:t>
                      </a:r>
                      <a:r>
                        <a:rPr lang="lv-LV" sz="1200" baseline="0" dirty="0" smtClean="0"/>
                        <a:t> ar auditējamiem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Ieviesta</a:t>
                      </a:r>
                      <a:endParaRPr lang="lv-LV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Sabiedrības</a:t>
                      </a:r>
                      <a:r>
                        <a:rPr lang="lv-LV" sz="1400" baseline="0" dirty="0" smtClean="0"/>
                        <a:t> uzticamības vairošana</a:t>
                      </a:r>
                      <a:endParaRPr lang="lv-LV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lv-LV" sz="1400" dirty="0" smtClean="0"/>
                    </a:p>
                    <a:p>
                      <a:endParaRPr lang="lv-LV" sz="1400" dirty="0" smtClean="0"/>
                    </a:p>
                    <a:p>
                      <a:r>
                        <a:rPr lang="lv-LV" sz="1400" dirty="0" smtClean="0"/>
                        <a:t>Ietekmes vairošana</a:t>
                      </a:r>
                      <a:endParaRPr lang="lv-LV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Art 73 vēstule no EK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Saņemta</a:t>
                      </a:r>
                      <a:endParaRPr lang="lv-LV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lv-LV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Uzstāšanās starptautiskās konferencēs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3</a:t>
                      </a:r>
                      <a:endParaRPr lang="lv-LV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lv-LV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…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210344"/>
          </a:xfrm>
        </p:spPr>
        <p:txBody>
          <a:bodyPr>
            <a:normAutofit fontScale="32500" lnSpcReduction="20000"/>
          </a:bodyPr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0383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>
                <a:latin typeface="Garamond" panose="02020404030301010803" pitchFamily="18" charset="0"/>
              </a:rPr>
              <a:t>Auditoru laika patēriņš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05000"/>
            <a:ext cx="7893050" cy="41148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lv-LV" sz="1800" dirty="0" smtClean="0">
              <a:latin typeface="Garamond" pitchFamily="18" charset="0"/>
            </a:endParaRPr>
          </a:p>
          <a:p>
            <a:pPr marL="0" indent="0" algn="just">
              <a:buFontTx/>
              <a:buNone/>
              <a:defRPr/>
            </a:pPr>
            <a:endParaRPr lang="lv-LV" sz="1800" dirty="0">
              <a:latin typeface="Garamond" pitchFamily="18" charset="0"/>
            </a:endParaRPr>
          </a:p>
          <a:p>
            <a:pPr marL="0" indent="0" algn="just">
              <a:buFontTx/>
              <a:buNone/>
              <a:defRPr/>
            </a:pPr>
            <a:endParaRPr lang="lv-LV" sz="1800" dirty="0" smtClean="0">
              <a:latin typeface="Garamond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endParaRPr lang="lv-LV" sz="1800" dirty="0">
              <a:latin typeface="Garamond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6BEB96-89E7-4AD2-A1F2-D0987712A295}" type="slidenum">
              <a:rPr lang="en-US">
                <a:solidFill>
                  <a:schemeClr val="bg1"/>
                </a:solidFill>
              </a:rPr>
              <a:pPr eaLnBrk="1" hangingPunct="1"/>
              <a:t>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253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753"/>
            <a:ext cx="6624091" cy="529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Optimālais laika sadalījums sistēmu auditiem</a:t>
            </a:r>
            <a:endParaRPr lang="lv-LV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374410"/>
              </p:ext>
            </p:extLst>
          </p:nvPr>
        </p:nvGraphicFramePr>
        <p:xfrm>
          <a:off x="900113" y="2528888"/>
          <a:ext cx="7200900" cy="2944816"/>
        </p:xfrm>
        <a:graphic>
          <a:graphicData uri="http://schemas.openxmlformats.org/drawingml/2006/table">
            <a:tbl>
              <a:tblPr/>
              <a:tblGrid>
                <a:gridCol w="3635375"/>
                <a:gridCol w="3565525"/>
              </a:tblGrid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Audita posms</a:t>
                      </a:r>
                      <a:endParaRPr kumimoji="0" lang="lv-L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Audita dienas (min-</a:t>
                      </a:r>
                      <a:r>
                        <a:rPr kumimoji="0" lang="lv-LV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  <a:r>
                        <a:rPr kumimoji="0" lang="lv-L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kumimoji="0" lang="lv-L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Plānošana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8-15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Pārbaudes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34-65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Ziņošana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4-8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Noslēgums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2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Audita uzraudzība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50-95</a:t>
                      </a: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35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8EFF16-BC4E-488E-89E6-1CFB725DBD7F}" type="slidenum">
              <a:rPr lang="en-US">
                <a:solidFill>
                  <a:schemeClr val="bg1"/>
                </a:solidFill>
              </a:rPr>
              <a:pPr eaLnBrk="1" hangingPunct="1"/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3582" name="TextBox 1"/>
          <p:cNvSpPr txBox="1">
            <a:spLocks noChangeArrowheads="1"/>
          </p:cNvSpPr>
          <p:nvPr/>
        </p:nvSpPr>
        <p:spPr bwMode="auto">
          <a:xfrm>
            <a:off x="792163" y="5732463"/>
            <a:ext cx="7488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lv-LV"/>
              <a:t>+ papildus 11 darba dienas neplānotiem darbiem/slīmībām utt.</a:t>
            </a:r>
          </a:p>
        </p:txBody>
      </p:sp>
    </p:spTree>
    <p:extLst>
      <p:ext uri="{BB962C8B-B14F-4D97-AF65-F5344CB8AC3E}">
        <p14:creationId xmlns:p14="http://schemas.microsoft.com/office/powerpoint/2010/main" val="15466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B99C49-D2E3-4948-8371-9DD7C7273A4E}" type="slidenum">
              <a:rPr lang="en-US">
                <a:solidFill>
                  <a:schemeClr val="bg1"/>
                </a:solidFill>
              </a:rPr>
              <a:pPr eaLnBrk="1" hangingPunct="1"/>
              <a:t>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>
          <a:xfrm>
            <a:off x="395288" y="152400"/>
            <a:ext cx="6453187" cy="1143000"/>
          </a:xfrm>
        </p:spPr>
        <p:txBody>
          <a:bodyPr/>
          <a:lstStyle/>
          <a:p>
            <a:r>
              <a:rPr lang="lv-LV" dirty="0" smtClean="0"/>
              <a:t>Kā jūtas paši darbinieki</a:t>
            </a: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484784"/>
            <a:ext cx="8964613" cy="4968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7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Piece of Puzzle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Piece of the puzzle presentation</Template>
  <TotalTime>256</TotalTime>
  <Words>349</Words>
  <Application>Microsoft Office PowerPoint</Application>
  <PresentationFormat>On-screen Show (4:3)</PresentationFormat>
  <Paragraphs>148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Segoe UI</vt:lpstr>
      <vt:lpstr>Calibri</vt:lpstr>
      <vt:lpstr>Wingdings</vt:lpstr>
      <vt:lpstr>Arial</vt:lpstr>
      <vt:lpstr>Garamond</vt:lpstr>
      <vt:lpstr>Perpetua</vt:lpstr>
      <vt:lpstr>Times New Roman</vt:lpstr>
      <vt:lpstr>PresenterMedia.com Piece of Puzzle</vt:lpstr>
      <vt:lpstr>Kvalitātes uzturēšanas programma  Revīzijas iestādē</vt:lpstr>
      <vt:lpstr>Prezentācijas mērķis</vt:lpstr>
      <vt:lpstr>Kvalitātes uzturēšanas 3 soļi</vt:lpstr>
      <vt:lpstr>RI kvalitātes pašnovērtējuma kārtība</vt:lpstr>
      <vt:lpstr>Pašnovērtējuma rezultāti 2012</vt:lpstr>
      <vt:lpstr>RI vadītājam izvirzītie mērķi</vt:lpstr>
      <vt:lpstr>Auditoru laika patēriņš</vt:lpstr>
      <vt:lpstr>Optimālais laika sadalījums sistēmu auditiem</vt:lpstr>
      <vt:lpstr>Kā jūtas paši darbinieki</vt:lpstr>
      <vt:lpstr>Paldies, ka noklausījāties!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Piece of the Puzzle</dc:title>
  <dc:creator>Lasmane Nata</dc:creator>
  <cp:keywords/>
  <cp:lastModifiedBy>Lasmane Nata</cp:lastModifiedBy>
  <cp:revision>23</cp:revision>
  <dcterms:created xsi:type="dcterms:W3CDTF">2013-04-11T07:58:51Z</dcterms:created>
  <dcterms:modified xsi:type="dcterms:W3CDTF">2013-04-12T15:17:43Z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TC018572729991</vt:lpwstr>
  </property>
</Properties>
</file>