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1" r:id="rId3"/>
    <p:sldId id="258" r:id="rId4"/>
    <p:sldId id="259" r:id="rId5"/>
    <p:sldId id="265" r:id="rId6"/>
    <p:sldId id="264" r:id="rId7"/>
    <p:sldId id="263" r:id="rId8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44ADA-A64E-4C15-A250-188A28496FAF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DCCAD-5096-4CE5-B9A6-BE059F6707E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9425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Varētu tuvākā laikā izsūtīt komentāriem.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1DCCAD-5096-4CE5-B9A6-BE059F6707E5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95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  <p:sp>
        <p:nvSpPr>
          <p:cNvPr id="4097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4097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F660D574-7994-483B-81C3-386FA629036C}" type="datetimeFigureOut">
              <a:rPr lang="lv-LV" smtClean="0"/>
              <a:t>23.03.2011</a:t>
            </a:fld>
            <a:endParaRPr lang="lv-LV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lv-LV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2DCA862-BC1F-4A0D-B49B-BA80643A600B}" type="slidenum">
              <a:rPr lang="lv-LV" smtClean="0"/>
              <a:t>‹#›</a:t>
            </a:fld>
            <a:endParaRPr lang="lv-LV"/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</a:pPr>
            <a:r>
              <a:rPr lang="lv-LV"/>
              <a:t> </a:t>
            </a:r>
          </a:p>
        </p:txBody>
      </p:sp>
      <p:pic>
        <p:nvPicPr>
          <p:cNvPr id="40979" name="Picture 19" descr="FM_logo_LV"/>
          <p:cNvPicPr>
            <a:picLocks noChangeAspect="1" noChangeArrowheads="1"/>
          </p:cNvPicPr>
          <p:nvPr/>
        </p:nvPicPr>
        <p:blipFill>
          <a:blip r:embed="rId13"/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</p:spPr>
      </p:pic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IA vadlīnijas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7321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IA vadlīniju izstrādes komanda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dirty="0" smtClean="0"/>
              <a:t>Sākotnēji </a:t>
            </a:r>
          </a:p>
          <a:p>
            <a:pPr lvl="1"/>
            <a:r>
              <a:rPr lang="lv-LV" dirty="0" err="1" smtClean="0"/>
              <a:t>S.Zaharāne</a:t>
            </a:r>
            <a:endParaRPr lang="lv-LV" dirty="0" smtClean="0"/>
          </a:p>
          <a:p>
            <a:pPr lvl="1"/>
            <a:r>
              <a:rPr lang="lv-LV" dirty="0" err="1" smtClean="0"/>
              <a:t>A.Štāne</a:t>
            </a:r>
            <a:endParaRPr lang="lv-LV" dirty="0" smtClean="0"/>
          </a:p>
          <a:p>
            <a:pPr lvl="1"/>
            <a:r>
              <a:rPr lang="lv-LV" dirty="0" err="1" smtClean="0"/>
              <a:t>I.Trūle</a:t>
            </a:r>
            <a:endParaRPr lang="lv-LV" dirty="0" smtClean="0"/>
          </a:p>
          <a:p>
            <a:pPr lvl="1"/>
            <a:r>
              <a:rPr lang="lv-LV" dirty="0" smtClean="0"/>
              <a:t>I.Auziņa</a:t>
            </a:r>
          </a:p>
          <a:p>
            <a:pPr lvl="1"/>
            <a:r>
              <a:rPr lang="lv-LV" dirty="0" smtClean="0"/>
              <a:t>A. Šteina-</a:t>
            </a:r>
            <a:r>
              <a:rPr lang="lv-LV" dirty="0" err="1" smtClean="0"/>
              <a:t>Konceviča</a:t>
            </a:r>
            <a:endParaRPr lang="lv-LV" dirty="0" smtClean="0"/>
          </a:p>
          <a:p>
            <a:pPr lvl="1"/>
            <a:r>
              <a:rPr lang="lv-LV" dirty="0" err="1" smtClean="0"/>
              <a:t>M.Paškevičs</a:t>
            </a:r>
            <a:endParaRPr lang="lv-LV" dirty="0" smtClean="0"/>
          </a:p>
          <a:p>
            <a:pPr lvl="1"/>
            <a:r>
              <a:rPr lang="lv-LV" dirty="0" err="1" smtClean="0"/>
              <a:t>D.Avdejanova</a:t>
            </a:r>
            <a:endParaRPr lang="lv-LV" dirty="0" smtClean="0"/>
          </a:p>
          <a:p>
            <a:pPr lvl="1"/>
            <a:r>
              <a:rPr lang="lv-LV" dirty="0" smtClean="0"/>
              <a:t>E.Lenšs</a:t>
            </a:r>
          </a:p>
          <a:p>
            <a:pPr lvl="1"/>
            <a:r>
              <a:rPr lang="lv-LV" dirty="0" smtClean="0"/>
              <a:t>N.Rudzītis</a:t>
            </a:r>
          </a:p>
          <a:p>
            <a:pPr lvl="1"/>
            <a:r>
              <a:rPr lang="lv-LV" dirty="0" smtClean="0"/>
              <a:t>L.Lazdāne</a:t>
            </a:r>
          </a:p>
          <a:p>
            <a:pPr lvl="1"/>
            <a:r>
              <a:rPr lang="lv-LV" dirty="0" smtClean="0"/>
              <a:t>L.Veidemane</a:t>
            </a:r>
          </a:p>
          <a:p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dirty="0" smtClean="0"/>
              <a:t>Pašlaik aktīvi darbojas </a:t>
            </a:r>
            <a:r>
              <a:rPr lang="lv-LV" dirty="0" smtClean="0">
                <a:sym typeface="Wingdings" pitchFamily="2" charset="2"/>
              </a:rPr>
              <a:t></a:t>
            </a:r>
            <a:endParaRPr lang="lv-LV" dirty="0" smtClean="0"/>
          </a:p>
          <a:p>
            <a:pPr lvl="1"/>
            <a:r>
              <a:rPr lang="lv-LV" b="1" dirty="0" err="1" smtClean="0"/>
              <a:t>A.Štāne</a:t>
            </a:r>
            <a:endParaRPr lang="lv-LV" b="1" dirty="0" smtClean="0"/>
          </a:p>
          <a:p>
            <a:pPr lvl="1"/>
            <a:r>
              <a:rPr lang="lv-LV" b="1" dirty="0" err="1" smtClean="0"/>
              <a:t>I.Trūle</a:t>
            </a:r>
            <a:endParaRPr lang="lv-LV" b="1" dirty="0" smtClean="0"/>
          </a:p>
          <a:p>
            <a:pPr lvl="1"/>
            <a:r>
              <a:rPr lang="lv-LV" b="1" dirty="0" smtClean="0"/>
              <a:t>I.Auziņa</a:t>
            </a:r>
          </a:p>
          <a:p>
            <a:pPr lvl="1"/>
            <a:r>
              <a:rPr lang="lv-LV" b="1" dirty="0" err="1" smtClean="0"/>
              <a:t>D.Avdejanova</a:t>
            </a:r>
            <a:endParaRPr lang="lv-LV" b="1" dirty="0" smtClean="0"/>
          </a:p>
          <a:p>
            <a:pPr lvl="1"/>
            <a:r>
              <a:rPr lang="lv-LV" b="1" dirty="0" smtClean="0"/>
              <a:t>L.Lazdāne</a:t>
            </a:r>
          </a:p>
          <a:p>
            <a:pPr marL="457200" lvl="1" indent="0">
              <a:buNone/>
            </a:pPr>
            <a:endParaRPr lang="lv-LV" b="1" dirty="0" smtClean="0"/>
          </a:p>
          <a:p>
            <a:endParaRPr lang="lv-LV" dirty="0" smtClean="0"/>
          </a:p>
          <a:p>
            <a:pPr lvl="1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03762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Kas ir paveikts?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5040560"/>
          </a:xfrm>
        </p:spPr>
        <p:txBody>
          <a:bodyPr>
            <a:normAutofit fontScale="85000" lnSpcReduction="20000"/>
          </a:bodyPr>
          <a:lstStyle/>
          <a:p>
            <a:r>
              <a:rPr lang="lv-LV" dirty="0"/>
              <a:t>Iekšējā audita </a:t>
            </a:r>
            <a:r>
              <a:rPr lang="lv-LV" dirty="0" smtClean="0"/>
              <a:t>sistēmas apraksts</a:t>
            </a:r>
            <a:endParaRPr lang="lv-LV" dirty="0" smtClean="0"/>
          </a:p>
          <a:p>
            <a:r>
              <a:rPr lang="lv-LV" dirty="0"/>
              <a:t>Stratēģiskais </a:t>
            </a:r>
            <a:r>
              <a:rPr lang="lv-LV" dirty="0" smtClean="0"/>
              <a:t>plāns</a:t>
            </a:r>
          </a:p>
          <a:p>
            <a:pPr lvl="1"/>
            <a:r>
              <a:rPr lang="lv-LV" dirty="0"/>
              <a:t>Iekšējā audita vides noteikšana un aktualizācija, sistēmas </a:t>
            </a:r>
            <a:r>
              <a:rPr lang="lv-LV" dirty="0" smtClean="0"/>
              <a:t>apraksts</a:t>
            </a:r>
          </a:p>
          <a:p>
            <a:pPr lvl="1"/>
            <a:r>
              <a:rPr lang="lv-LV" dirty="0" smtClean="0"/>
              <a:t>Riska novērtējums</a:t>
            </a:r>
          </a:p>
          <a:p>
            <a:pPr lvl="1"/>
            <a:r>
              <a:rPr lang="lv-LV" dirty="0"/>
              <a:t>Prioritāro sistēmu </a:t>
            </a:r>
            <a:r>
              <a:rPr lang="lv-LV" dirty="0" smtClean="0"/>
              <a:t>noteikšana</a:t>
            </a:r>
          </a:p>
          <a:p>
            <a:pPr lvl="1"/>
            <a:r>
              <a:rPr lang="lv-LV" dirty="0" smtClean="0">
                <a:effectLst/>
              </a:rPr>
              <a:t>Stratēģijas noteikšana</a:t>
            </a:r>
          </a:p>
          <a:p>
            <a:pPr lvl="1"/>
            <a:r>
              <a:rPr lang="lv-LV" dirty="0" smtClean="0">
                <a:effectLst/>
              </a:rPr>
              <a:t>nepieciešamo resursu saskaņošana</a:t>
            </a:r>
          </a:p>
          <a:p>
            <a:pPr lvl="1"/>
            <a:r>
              <a:rPr lang="lv-LV" dirty="0" smtClean="0">
                <a:effectLst/>
              </a:rPr>
              <a:t>gada plāns (grafika izstrāde)</a:t>
            </a:r>
          </a:p>
          <a:p>
            <a:pPr marL="457200" lvl="1" indent="0">
              <a:buNone/>
            </a:pPr>
            <a:r>
              <a:rPr lang="lv-LV" dirty="0" smtClean="0">
                <a:solidFill>
                  <a:schemeClr val="bg1">
                    <a:lumMod val="75000"/>
                  </a:schemeClr>
                </a:solidFill>
              </a:rPr>
              <a:t>Nosūtīts IAS vadītājiem 15.12.2010.</a:t>
            </a:r>
            <a:endParaRPr lang="lv-LV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lvl="1"/>
            <a:endParaRPr lang="lv-LV" dirty="0" smtClean="0">
              <a:effectLst/>
            </a:endParaRPr>
          </a:p>
          <a:p>
            <a:pPr lvl="1"/>
            <a:endParaRPr lang="lv-LV" dirty="0" smtClean="0">
              <a:effectLst/>
            </a:endParaRPr>
          </a:p>
          <a:p>
            <a:pPr lvl="1"/>
            <a:endParaRPr lang="lv-LV" dirty="0" smtClean="0"/>
          </a:p>
          <a:p>
            <a:pPr lvl="1"/>
            <a:endParaRPr lang="lv-LV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85395"/>
          </a:xfrm>
        </p:spPr>
        <p:txBody>
          <a:bodyPr>
            <a:normAutofit fontScale="85000" lnSpcReduction="20000"/>
          </a:bodyPr>
          <a:lstStyle/>
          <a:p>
            <a:r>
              <a:rPr lang="lv-LV" dirty="0" smtClean="0"/>
              <a:t>Audita plānošana</a:t>
            </a:r>
            <a:endParaRPr lang="lv-LV" dirty="0"/>
          </a:p>
          <a:p>
            <a:pPr lvl="1"/>
            <a:r>
              <a:rPr lang="lv-LV" dirty="0"/>
              <a:t>resursu noteikšana </a:t>
            </a:r>
          </a:p>
          <a:p>
            <a:pPr lvl="1"/>
            <a:r>
              <a:rPr lang="lv-LV" dirty="0" smtClean="0"/>
              <a:t>sistēmas </a:t>
            </a:r>
            <a:r>
              <a:rPr lang="lv-LV" dirty="0"/>
              <a:t>sākotnējā izpēte</a:t>
            </a:r>
          </a:p>
          <a:p>
            <a:pPr lvl="1"/>
            <a:r>
              <a:rPr lang="lv-LV" dirty="0"/>
              <a:t>Iekšējā audita darba uzdevuma noteikšana</a:t>
            </a:r>
          </a:p>
          <a:p>
            <a:pPr lvl="1"/>
            <a:r>
              <a:rPr lang="lv-LV" dirty="0"/>
              <a:t>Iekšējā audita programmas izstrāde</a:t>
            </a:r>
          </a:p>
          <a:p>
            <a:pPr lvl="1"/>
            <a:r>
              <a:rPr lang="lv-LV" dirty="0" smtClean="0"/>
              <a:t>auditu </a:t>
            </a:r>
            <a:r>
              <a:rPr lang="lv-LV" dirty="0" smtClean="0"/>
              <a:t>veidi</a:t>
            </a:r>
          </a:p>
          <a:p>
            <a:pPr lvl="1"/>
            <a:endParaRPr lang="lv-LV" dirty="0" smtClean="0"/>
          </a:p>
          <a:p>
            <a:pPr marL="457200" lvl="1" indent="0">
              <a:buNone/>
            </a:pPr>
            <a:r>
              <a:rPr lang="lv-LV" sz="2100" dirty="0" smtClean="0">
                <a:solidFill>
                  <a:schemeClr val="bg1">
                    <a:lumMod val="75000"/>
                  </a:schemeClr>
                </a:solidFill>
              </a:rPr>
              <a:t>Nosūtīts IAS vadītājiem komentāru sniegšanai 15.03.2011.</a:t>
            </a:r>
          </a:p>
          <a:p>
            <a:pPr marL="457200" lvl="1" indent="0">
              <a:buNone/>
            </a:pPr>
            <a:endParaRPr lang="lv-LV" sz="2100" dirty="0">
              <a:solidFill>
                <a:schemeClr val="bg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lv-LV" sz="2100" dirty="0" smtClean="0">
                <a:solidFill>
                  <a:schemeClr val="bg1">
                    <a:lumMod val="75000"/>
                  </a:schemeClr>
                </a:solidFill>
              </a:rPr>
              <a:t>Pēc komentāru apkopošanas plānojam ievietot FM mājas lapā.</a:t>
            </a:r>
            <a:endParaRPr lang="lv-LV" sz="2100" dirty="0">
              <a:solidFill>
                <a:schemeClr val="bg1">
                  <a:lumMod val="75000"/>
                </a:schemeClr>
              </a:solidFill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91766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Ko vēl plānojam?</a:t>
            </a:r>
            <a:br>
              <a:rPr lang="lv-LV" dirty="0" smtClean="0"/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>
            <a:normAutofit/>
          </a:bodyPr>
          <a:lstStyle/>
          <a:p>
            <a:pPr marL="342900" lvl="1" indent="-342900">
              <a:buFontTx/>
              <a:buChar char="•"/>
            </a:pPr>
            <a:r>
              <a:rPr lang="lv-LV" sz="2800" dirty="0">
                <a:ea typeface="+mn-ea"/>
                <a:cs typeface="+mn-cs"/>
              </a:rPr>
              <a:t>Izlases</a:t>
            </a:r>
          </a:p>
          <a:p>
            <a:r>
              <a:rPr lang="lv-LV" dirty="0" smtClean="0"/>
              <a:t>Pārbaudes </a:t>
            </a:r>
            <a:r>
              <a:rPr lang="lv-LV" dirty="0" smtClean="0"/>
              <a:t>un </a:t>
            </a:r>
            <a:r>
              <a:rPr lang="lv-LV" dirty="0" smtClean="0"/>
              <a:t>pārbaužu </a:t>
            </a:r>
            <a:r>
              <a:rPr lang="lv-LV" dirty="0" smtClean="0"/>
              <a:t>rezultātu </a:t>
            </a:r>
            <a:r>
              <a:rPr lang="lv-LV" dirty="0" smtClean="0"/>
              <a:t>novērtēšana</a:t>
            </a:r>
          </a:p>
          <a:p>
            <a:pPr lvl="1"/>
            <a:r>
              <a:rPr lang="lv-LV" sz="2000" dirty="0" smtClean="0"/>
              <a:t>Pārbaudes</a:t>
            </a:r>
          </a:p>
          <a:p>
            <a:pPr lvl="1"/>
            <a:r>
              <a:rPr lang="lv-LV" sz="2000" dirty="0" smtClean="0"/>
              <a:t>Pārbaužu metodes</a:t>
            </a:r>
          </a:p>
          <a:p>
            <a:pPr lvl="1"/>
            <a:r>
              <a:rPr lang="lv-LV" sz="2000" dirty="0" smtClean="0"/>
              <a:t>Darba </a:t>
            </a:r>
            <a:r>
              <a:rPr lang="lv-LV" sz="2000" dirty="0" smtClean="0"/>
              <a:t>dokumenti</a:t>
            </a:r>
          </a:p>
          <a:p>
            <a:pPr lvl="1"/>
            <a:r>
              <a:rPr lang="lv-LV" sz="2000" dirty="0" smtClean="0"/>
              <a:t>Kontroles novērtējuma sagatavošana</a:t>
            </a:r>
          </a:p>
          <a:p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>
            <a:normAutofit/>
          </a:bodyPr>
          <a:lstStyle/>
          <a:p>
            <a:r>
              <a:rPr lang="lv-LV" dirty="0" smtClean="0"/>
              <a:t>Rezultātu </a:t>
            </a:r>
            <a:r>
              <a:rPr lang="lv-LV" dirty="0" smtClean="0"/>
              <a:t>paziņošana (ziņošana)</a:t>
            </a:r>
            <a:endParaRPr lang="lv-LV" dirty="0" smtClean="0"/>
          </a:p>
          <a:p>
            <a:pPr lvl="1"/>
            <a:r>
              <a:rPr lang="lv-LV" sz="2000" dirty="0"/>
              <a:t>Ziņojuma un ieteikumu ieviešanas grafika </a:t>
            </a:r>
            <a:r>
              <a:rPr lang="lv-LV" sz="2000" dirty="0" smtClean="0"/>
              <a:t>projekts</a:t>
            </a:r>
          </a:p>
          <a:p>
            <a:pPr lvl="1"/>
            <a:r>
              <a:rPr lang="lv-LV" sz="2000" dirty="0"/>
              <a:t>Ziņojuma projekta saskaņošana un tās </a:t>
            </a:r>
            <a:r>
              <a:rPr lang="lv-LV" sz="2000" dirty="0" smtClean="0"/>
              <a:t>dokumentēšana</a:t>
            </a:r>
          </a:p>
          <a:p>
            <a:pPr lvl="1"/>
            <a:r>
              <a:rPr lang="lv-LV" sz="2000" dirty="0"/>
              <a:t>Ziņojuma un grafika izstrāde, auditējamo viedokļa </a:t>
            </a:r>
            <a:r>
              <a:rPr lang="lv-LV" sz="2000" dirty="0" smtClean="0"/>
              <a:t>iekļaušana</a:t>
            </a:r>
          </a:p>
          <a:p>
            <a:pPr lvl="1"/>
            <a:r>
              <a:rPr lang="lv-LV" sz="2000" dirty="0"/>
              <a:t>Rīcība gadījumos, ja ziņojums satur būtiskas </a:t>
            </a:r>
            <a:r>
              <a:rPr lang="lv-LV" sz="2000" dirty="0" smtClean="0"/>
              <a:t>neprecizitātes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210990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Ko vēl plānojam?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lv-LV" sz="3200" dirty="0"/>
              <a:t>Ieteikumu ieviešanas uzraudzība</a:t>
            </a:r>
          </a:p>
          <a:p>
            <a:r>
              <a:rPr lang="lv-LV" dirty="0" smtClean="0"/>
              <a:t>Darba </a:t>
            </a:r>
            <a:r>
              <a:rPr lang="lv-LV" dirty="0"/>
              <a:t>izpildes un darba kvalitātes uzraudzība</a:t>
            </a:r>
          </a:p>
          <a:p>
            <a:r>
              <a:rPr lang="lv-LV" dirty="0" smtClean="0"/>
              <a:t>Iekšējā </a:t>
            </a:r>
            <a:r>
              <a:rPr lang="lv-LV" dirty="0"/>
              <a:t>audita struktūrvienības gada </a:t>
            </a:r>
            <a:r>
              <a:rPr lang="lv-LV" dirty="0" smtClean="0"/>
              <a:t>pārskats</a:t>
            </a:r>
            <a:endParaRPr lang="lv-LV" dirty="0"/>
          </a:p>
          <a:p>
            <a:r>
              <a:rPr lang="lv-LV" dirty="0" smtClean="0"/>
              <a:t>Konsultāciju sniegšana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27835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Ko vēl plānojam?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Vadības un atbalsta sistēmu plūsmu shēmas</a:t>
            </a:r>
          </a:p>
          <a:p>
            <a:r>
              <a:rPr lang="lv-LV" dirty="0" smtClean="0"/>
              <a:t>Vadības un atbalsta sistēmu iekšējā audita programmas</a:t>
            </a:r>
          </a:p>
          <a:p>
            <a:endParaRPr lang="lv-LV" dirty="0" smtClean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88570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Ko sagaidām no Jums?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Aktīvu līdzdalību</a:t>
            </a:r>
          </a:p>
          <a:p>
            <a:r>
              <a:rPr lang="lv-LV" dirty="0" smtClean="0"/>
              <a:t>Komentārus par jau izstrādātajām sadaļām</a:t>
            </a:r>
          </a:p>
          <a:p>
            <a:r>
              <a:rPr lang="lv-LV" dirty="0" smtClean="0"/>
              <a:t>Piemērus – gan veidlapu, gan labākās prakses</a:t>
            </a:r>
          </a:p>
          <a:p>
            <a:r>
              <a:rPr lang="lv-LV" dirty="0" smtClean="0"/>
              <a:t>Idejas pilnveidošanai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3181067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fm_lv</Template>
  <TotalTime>110</TotalTime>
  <Words>220</Words>
  <Application>Microsoft Office PowerPoint</Application>
  <PresentationFormat>On-screen Show (4:3)</PresentationFormat>
  <Paragraphs>70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1_Custom Design</vt:lpstr>
      <vt:lpstr>IA vadlīnijas</vt:lpstr>
      <vt:lpstr>IA vadlīniju izstrādes komanda</vt:lpstr>
      <vt:lpstr>Kas ir paveikts?</vt:lpstr>
      <vt:lpstr>Ko vēl plānojam? </vt:lpstr>
      <vt:lpstr>Ko vēl plānojam?</vt:lpstr>
      <vt:lpstr>Ko vēl plānojam?</vt:lpstr>
      <vt:lpstr>Ko sagaidām no Jums?</vt:lpstr>
    </vt:vector>
  </TitlesOfParts>
  <Company>Finanšu ministrija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 vadlīnijas</dc:title>
  <dc:creator>au-stauv</dc:creator>
  <cp:lastModifiedBy>au-stauv</cp:lastModifiedBy>
  <cp:revision>9</cp:revision>
  <dcterms:created xsi:type="dcterms:W3CDTF">2011-03-22T12:52:25Z</dcterms:created>
  <dcterms:modified xsi:type="dcterms:W3CDTF">2011-03-23T11:59:18Z</dcterms:modified>
</cp:coreProperties>
</file>