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56" r:id="rId2"/>
    <p:sldId id="257" r:id="rId3"/>
    <p:sldId id="264" r:id="rId4"/>
    <p:sldId id="258" r:id="rId5"/>
    <p:sldId id="259" r:id="rId6"/>
    <p:sldId id="262" r:id="rId7"/>
    <p:sldId id="261" r:id="rId8"/>
    <p:sldId id="263" r:id="rId9"/>
    <p:sldId id="260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eo" initials="L" lastIdx="3" clrIdx="0"/>
  <p:cmAuthor id="1" name="Full Name" initials="FN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CFBD1C1E-1D1A-43FF-944F-48ED3949E2E9}" type="datetimeFigureOut">
              <a:rPr lang="en-US" smtClean="0"/>
              <a:pPr/>
              <a:t>3/23/2011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EE4862D8-B45D-4BB8-BC8A-494A2EBB6E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D1C1E-1D1A-43FF-944F-48ED3949E2E9}" type="datetimeFigureOut">
              <a:rPr lang="en-US" smtClean="0"/>
              <a:pPr/>
              <a:t>3/23/2011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862D8-B45D-4BB8-BC8A-494A2EBB6E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D1C1E-1D1A-43FF-944F-48ED3949E2E9}" type="datetimeFigureOut">
              <a:rPr lang="en-US" smtClean="0"/>
              <a:pPr/>
              <a:t>3/23/2011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862D8-B45D-4BB8-BC8A-494A2EBB6E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D1C1E-1D1A-43FF-944F-48ED3949E2E9}" type="datetimeFigureOut">
              <a:rPr lang="en-US" smtClean="0"/>
              <a:pPr/>
              <a:t>3/23/2011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862D8-B45D-4BB8-BC8A-494A2EBB6E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D1C1E-1D1A-43FF-944F-48ED3949E2E9}" type="datetimeFigureOut">
              <a:rPr lang="en-US" smtClean="0"/>
              <a:pPr/>
              <a:t>3/23/2011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862D8-B45D-4BB8-BC8A-494A2EBB6E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D1C1E-1D1A-43FF-944F-48ED3949E2E9}" type="datetimeFigureOut">
              <a:rPr lang="en-US" smtClean="0"/>
              <a:pPr/>
              <a:t>3/23/2011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862D8-B45D-4BB8-BC8A-494A2EBB6E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FBD1C1E-1D1A-43FF-944F-48ED3949E2E9}" type="datetimeFigureOut">
              <a:rPr lang="en-US" smtClean="0"/>
              <a:pPr/>
              <a:t>3/23/2011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E4862D8-B45D-4BB8-BC8A-494A2EBB6E6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CFBD1C1E-1D1A-43FF-944F-48ED3949E2E9}" type="datetimeFigureOut">
              <a:rPr lang="en-US" smtClean="0"/>
              <a:pPr/>
              <a:t>3/23/2011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EE4862D8-B45D-4BB8-BC8A-494A2EBB6E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D1C1E-1D1A-43FF-944F-48ED3949E2E9}" type="datetimeFigureOut">
              <a:rPr lang="en-US" smtClean="0"/>
              <a:pPr/>
              <a:t>3/23/2011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862D8-B45D-4BB8-BC8A-494A2EBB6E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D1C1E-1D1A-43FF-944F-48ED3949E2E9}" type="datetimeFigureOut">
              <a:rPr lang="en-US" smtClean="0"/>
              <a:pPr/>
              <a:t>3/23/2011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862D8-B45D-4BB8-BC8A-494A2EBB6E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D1C1E-1D1A-43FF-944F-48ED3949E2E9}" type="datetimeFigureOut">
              <a:rPr lang="en-US" smtClean="0"/>
              <a:pPr/>
              <a:t>3/23/2011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862D8-B45D-4BB8-BC8A-494A2EBB6E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CFBD1C1E-1D1A-43FF-944F-48ED3949E2E9}" type="datetimeFigureOut">
              <a:rPr lang="en-US" smtClean="0"/>
              <a:pPr/>
              <a:t>3/23/2011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EE4862D8-B45D-4BB8-BC8A-494A2EBB6E6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ilvija.gruba@iai.lv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Iekš</a:t>
            </a:r>
            <a:r>
              <a:rPr lang="lv-LV" dirty="0" smtClean="0"/>
              <a:t>ē</a:t>
            </a:r>
            <a:r>
              <a:rPr lang="en-US" dirty="0" smtClean="0"/>
              <a:t>j</a:t>
            </a:r>
            <a:r>
              <a:rPr lang="lv-LV" dirty="0" smtClean="0"/>
              <a:t>ā</a:t>
            </a:r>
            <a:r>
              <a:rPr lang="en-US" dirty="0" smtClean="0"/>
              <a:t> </a:t>
            </a:r>
            <a:r>
              <a:rPr lang="en-US" dirty="0" err="1"/>
              <a:t>audita</a:t>
            </a:r>
            <a:r>
              <a:rPr lang="en-US" dirty="0"/>
              <a:t> </a:t>
            </a:r>
            <a:r>
              <a:rPr lang="en-US" dirty="0" err="1"/>
              <a:t>padomes</a:t>
            </a:r>
            <a:r>
              <a:rPr lang="en-US" dirty="0"/>
              <a:t> </a:t>
            </a:r>
            <a:r>
              <a:rPr lang="lv-LV" dirty="0" smtClean="0"/>
              <a:t/>
            </a:r>
            <a:br>
              <a:rPr lang="lv-LV" dirty="0" smtClean="0"/>
            </a:br>
            <a:r>
              <a:rPr lang="en-US" dirty="0" err="1" smtClean="0"/>
              <a:t>nov</a:t>
            </a:r>
            <a:r>
              <a:rPr lang="lv-LV" dirty="0" smtClean="0"/>
              <a:t>ē</a:t>
            </a:r>
            <a:r>
              <a:rPr lang="en-US" dirty="0" err="1" smtClean="0"/>
              <a:t>rt</a:t>
            </a:r>
            <a:r>
              <a:rPr lang="lv-LV" dirty="0" smtClean="0"/>
              <a:t>ē</a:t>
            </a:r>
            <a:r>
              <a:rPr lang="en-US" dirty="0" err="1" smtClean="0"/>
              <a:t>jums</a:t>
            </a:r>
            <a:r>
              <a:rPr lang="en-US" dirty="0" smtClean="0"/>
              <a:t> </a:t>
            </a:r>
            <a:r>
              <a:rPr lang="lv-LV" dirty="0" smtClean="0"/>
              <a:t>un </a:t>
            </a:r>
            <a:r>
              <a:rPr lang="en-US" dirty="0" err="1" smtClean="0"/>
              <a:t>atzinumi</a:t>
            </a:r>
            <a:r>
              <a:rPr lang="lv-LV" dirty="0" smtClean="0"/>
              <a:t>.</a:t>
            </a:r>
            <a:r>
              <a:rPr lang="en-US" dirty="0" smtClean="0"/>
              <a:t> </a:t>
            </a:r>
            <a:r>
              <a:rPr lang="lv-LV" dirty="0" smtClean="0"/>
              <a:t/>
            </a:r>
            <a:br>
              <a:rPr lang="lv-LV" dirty="0" smtClean="0"/>
            </a:br>
            <a:r>
              <a:rPr lang="lv-LV" dirty="0" smtClean="0"/>
              <a:t>IA </a:t>
            </a:r>
            <a:r>
              <a:rPr lang="en-US" dirty="0" err="1" smtClean="0"/>
              <a:t>strukt</a:t>
            </a:r>
            <a:r>
              <a:rPr lang="lv-LV" dirty="0" smtClean="0"/>
              <a:t>ū</a:t>
            </a:r>
            <a:r>
              <a:rPr lang="en-US" dirty="0" err="1" smtClean="0"/>
              <a:t>rvien</a:t>
            </a:r>
            <a:r>
              <a:rPr lang="lv-LV" dirty="0" smtClean="0"/>
              <a:t>ī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/>
              <a:t>aptaujas</a:t>
            </a:r>
            <a:r>
              <a:rPr lang="en-US" dirty="0"/>
              <a:t> </a:t>
            </a:r>
            <a:r>
              <a:rPr lang="en-US" dirty="0" err="1" smtClean="0"/>
              <a:t>rezult</a:t>
            </a:r>
            <a:r>
              <a:rPr lang="lv-LV" dirty="0" smtClean="0"/>
              <a:t>ā</a:t>
            </a:r>
            <a:r>
              <a:rPr lang="en-US" dirty="0" err="1" smtClean="0"/>
              <a:t>ti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4365104"/>
            <a:ext cx="6400800" cy="1752600"/>
          </a:xfrm>
        </p:spPr>
        <p:txBody>
          <a:bodyPr/>
          <a:lstStyle/>
          <a:p>
            <a:r>
              <a:rPr lang="lv-LV" dirty="0" smtClean="0"/>
              <a:t>Iekšējo auditoru forums, </a:t>
            </a:r>
          </a:p>
          <a:p>
            <a:r>
              <a:rPr lang="lv-LV" dirty="0" smtClean="0"/>
              <a:t>2011.gada </a:t>
            </a:r>
            <a:r>
              <a:rPr lang="lv-LV" dirty="0" smtClean="0"/>
              <a:t>marts</a:t>
            </a:r>
          </a:p>
          <a:p>
            <a:r>
              <a:rPr lang="lv-LV" dirty="0" smtClean="0"/>
              <a:t>Leo </a:t>
            </a:r>
            <a:r>
              <a:rPr lang="lv-LV" dirty="0" err="1" smtClean="0"/>
              <a:t>Ašmanis</a:t>
            </a:r>
            <a:r>
              <a:rPr lang="lv-LV" dirty="0" smtClean="0"/>
              <a:t>, Ilvija </a:t>
            </a:r>
            <a:r>
              <a:rPr lang="lv-LV" dirty="0" err="1" smtClean="0"/>
              <a:t>Grūba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lv-LV" dirty="0" smtClean="0"/>
              <a:t>Kontakti: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lv-LV" dirty="0" err="1" smtClean="0">
                <a:hlinkClick r:id="rId2"/>
              </a:rPr>
              <a:t>ilvija.gruba@iai.lv</a:t>
            </a:r>
            <a:endParaRPr lang="lv-LV" dirty="0" smtClean="0"/>
          </a:p>
          <a:p>
            <a:r>
              <a:rPr lang="lv-LV" dirty="0" smtClean="0"/>
              <a:t>Leo.Asmanis@bank.lv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dirty="0" smtClean="0"/>
              <a:t>Būtiskākie Padomes secinājumi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lv-LV" dirty="0" smtClean="0"/>
              <a:t>Pozitīvais:</a:t>
            </a:r>
          </a:p>
          <a:p>
            <a:r>
              <a:rPr lang="lv-LV" dirty="0" smtClean="0"/>
              <a:t>Iekšējais audits kopumā darbojas sekmīgi</a:t>
            </a:r>
          </a:p>
          <a:p>
            <a:r>
              <a:rPr lang="lv-LV" dirty="0" smtClean="0"/>
              <a:t>Vairākās ministrijās veikti horizontālie auditi</a:t>
            </a:r>
          </a:p>
          <a:p>
            <a:r>
              <a:rPr lang="lv-LV" dirty="0" smtClean="0"/>
              <a:t>Labās prakses piemērs: iekšējās kontroles sistēmas izvērtēšana</a:t>
            </a:r>
          </a:p>
          <a:p>
            <a:pPr>
              <a:buNone/>
            </a:pPr>
            <a:endParaRPr lang="lv-LV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dirty="0" smtClean="0"/>
              <a:t>Būtiskākie Padomes secinājumi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lv-LV" dirty="0" smtClean="0"/>
              <a:t>Uzlabojamais:</a:t>
            </a:r>
          </a:p>
          <a:p>
            <a:r>
              <a:rPr lang="lv-LV" dirty="0" smtClean="0"/>
              <a:t>Eiropas Savienības fondu auditi – jāvērtē to lietderība</a:t>
            </a:r>
          </a:p>
          <a:p>
            <a:r>
              <a:rPr lang="lv-LV" dirty="0" smtClean="0"/>
              <a:t>Pamatdarbības auditi – mazs īpatsvars vai nav vispār</a:t>
            </a:r>
          </a:p>
          <a:p>
            <a:r>
              <a:rPr lang="lv-LV" dirty="0" smtClean="0"/>
              <a:t>IT auditi – maz vai nav vispār</a:t>
            </a:r>
          </a:p>
          <a:p>
            <a:r>
              <a:rPr lang="lv-LV" dirty="0" smtClean="0"/>
              <a:t>Risku novērtējums iestādē – neaptver augstākos riskus pēc būtības</a:t>
            </a:r>
          </a:p>
          <a:p>
            <a:r>
              <a:rPr lang="lv-LV" dirty="0" smtClean="0"/>
              <a:t>Ieteikumi uz kontroles vidi kopumā – nav jābaidās sniegt plaša mēroga ieteikumus</a:t>
            </a:r>
          </a:p>
          <a:p>
            <a:endParaRPr lang="lv-LV" dirty="0" smtClean="0"/>
          </a:p>
          <a:p>
            <a:pPr>
              <a:buNone/>
            </a:pPr>
            <a:r>
              <a:rPr lang="lv-LV" dirty="0" smtClean="0"/>
              <a:t>Papildus:</a:t>
            </a:r>
          </a:p>
          <a:p>
            <a:r>
              <a:rPr lang="lv-LV" dirty="0" smtClean="0"/>
              <a:t>Sertifikācija auditoru vidū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Sniegtais novērtējums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Kā</a:t>
            </a:r>
            <a:r>
              <a:rPr lang="en-US" dirty="0" smtClean="0"/>
              <a:t> </a:t>
            </a:r>
            <a:r>
              <a:rPr lang="en-US" dirty="0" err="1" smtClean="0"/>
              <a:t>vērtējat</a:t>
            </a:r>
            <a:r>
              <a:rPr lang="en-US" dirty="0" smtClean="0"/>
              <a:t> </a:t>
            </a:r>
            <a:r>
              <a:rPr lang="lv-LV" dirty="0" smtClean="0"/>
              <a:t>Finanšu ministrijas (FM)</a:t>
            </a:r>
            <a:r>
              <a:rPr lang="en-US" dirty="0" smtClean="0"/>
              <a:t> </a:t>
            </a:r>
            <a:r>
              <a:rPr lang="lv-LV" dirty="0" smtClean="0"/>
              <a:t>s</a:t>
            </a:r>
            <a:r>
              <a:rPr lang="en-US" dirty="0" err="1" smtClean="0"/>
              <a:t>niegto</a:t>
            </a:r>
            <a:r>
              <a:rPr lang="en-US" dirty="0" smtClean="0"/>
              <a:t> </a:t>
            </a:r>
            <a:r>
              <a:rPr lang="en-US" dirty="0" err="1" smtClean="0"/>
              <a:t>iekšējā</a:t>
            </a:r>
            <a:r>
              <a:rPr lang="en-US" dirty="0" smtClean="0"/>
              <a:t> </a:t>
            </a:r>
            <a:r>
              <a:rPr lang="en-US" dirty="0" err="1" smtClean="0"/>
              <a:t>audita</a:t>
            </a:r>
            <a:r>
              <a:rPr lang="en-US" dirty="0" smtClean="0"/>
              <a:t> </a:t>
            </a:r>
            <a:r>
              <a:rPr lang="en-US" dirty="0" err="1" smtClean="0"/>
              <a:t>metodisko</a:t>
            </a:r>
            <a:r>
              <a:rPr lang="en-US" dirty="0" smtClean="0"/>
              <a:t> </a:t>
            </a:r>
            <a:r>
              <a:rPr lang="en-US" dirty="0" err="1" smtClean="0"/>
              <a:t>atbalstu</a:t>
            </a:r>
            <a:r>
              <a:rPr lang="lv-LV" dirty="0" smtClean="0"/>
              <a:t> </a:t>
            </a:r>
            <a:r>
              <a:rPr lang="en-US" dirty="0" smtClean="0"/>
              <a:t>2010. </a:t>
            </a:r>
            <a:r>
              <a:rPr lang="en-US" dirty="0" err="1" smtClean="0"/>
              <a:t>gadā</a:t>
            </a:r>
            <a:r>
              <a:rPr lang="en-US" dirty="0" smtClean="0"/>
              <a:t> </a:t>
            </a:r>
            <a:r>
              <a:rPr lang="lv-LV" dirty="0" smtClean="0"/>
              <a:t>:  </a:t>
            </a:r>
          </a:p>
          <a:p>
            <a:pPr lvl="1"/>
            <a:r>
              <a:rPr lang="en-US" dirty="0" smtClean="0"/>
              <a:t>Informācija F</a:t>
            </a:r>
            <a:r>
              <a:rPr lang="lv-LV" dirty="0" smtClean="0"/>
              <a:t>M</a:t>
            </a:r>
            <a:r>
              <a:rPr lang="en-US" dirty="0" smtClean="0"/>
              <a:t> </a:t>
            </a:r>
            <a:r>
              <a:rPr lang="en-US" dirty="0" err="1" smtClean="0"/>
              <a:t>mājas</a:t>
            </a:r>
            <a:r>
              <a:rPr lang="en-US" dirty="0" smtClean="0"/>
              <a:t> </a:t>
            </a:r>
            <a:r>
              <a:rPr lang="en-US" dirty="0" err="1" smtClean="0"/>
              <a:t>lapā</a:t>
            </a:r>
            <a:r>
              <a:rPr lang="lv-LV" dirty="0"/>
              <a:t>	</a:t>
            </a:r>
            <a:r>
              <a:rPr lang="lv-LV" dirty="0" smtClean="0"/>
              <a:t>	</a:t>
            </a:r>
            <a:r>
              <a:rPr lang="lv-LV" dirty="0" smtClean="0"/>
              <a:t>          </a:t>
            </a:r>
            <a:r>
              <a:rPr lang="lv-LV" sz="3200" dirty="0" smtClean="0"/>
              <a:t>2.77</a:t>
            </a:r>
            <a:endParaRPr lang="lv-LV" sz="3200" dirty="0" smtClean="0"/>
          </a:p>
          <a:p>
            <a:pPr lvl="1"/>
            <a:r>
              <a:rPr lang="es-ES" dirty="0" smtClean="0"/>
              <a:t>F</a:t>
            </a:r>
            <a:r>
              <a:rPr lang="lv-LV" dirty="0" smtClean="0"/>
              <a:t>M </a:t>
            </a:r>
            <a:r>
              <a:rPr lang="es-ES" dirty="0" err="1" smtClean="0"/>
              <a:t>organizētās</a:t>
            </a:r>
            <a:r>
              <a:rPr lang="es-ES" dirty="0" smtClean="0"/>
              <a:t> </a:t>
            </a:r>
            <a:r>
              <a:rPr lang="es-ES" dirty="0" smtClean="0"/>
              <a:t>un </a:t>
            </a:r>
            <a:r>
              <a:rPr lang="es-ES" dirty="0" err="1" smtClean="0"/>
              <a:t>piedāvātās</a:t>
            </a:r>
            <a:r>
              <a:rPr lang="es-ES" dirty="0" smtClean="0"/>
              <a:t> </a:t>
            </a:r>
            <a:r>
              <a:rPr lang="es-ES" dirty="0" err="1" smtClean="0"/>
              <a:t>mācības</a:t>
            </a:r>
            <a:r>
              <a:rPr lang="lv-LV" dirty="0" smtClean="0"/>
              <a:t>	 </a:t>
            </a:r>
            <a:r>
              <a:rPr lang="lv-LV" dirty="0" smtClean="0"/>
              <a:t>         </a:t>
            </a:r>
            <a:r>
              <a:rPr lang="lv-LV" sz="3200" dirty="0" smtClean="0"/>
              <a:t>3.20</a:t>
            </a:r>
            <a:endParaRPr lang="lv-LV" sz="3200" dirty="0" smtClean="0"/>
          </a:p>
          <a:p>
            <a:pPr lvl="1"/>
            <a:r>
              <a:rPr lang="lv-LV" dirty="0"/>
              <a:t>Pieredzes apmaiņa </a:t>
            </a:r>
            <a:r>
              <a:rPr lang="lv-LV" dirty="0" smtClean="0"/>
              <a:t>(</a:t>
            </a:r>
            <a:r>
              <a:rPr lang="lv-LV" dirty="0"/>
              <a:t>forumi, diskusijas, u.c</a:t>
            </a:r>
            <a:r>
              <a:rPr lang="lv-LV" dirty="0" smtClean="0"/>
              <a:t>.)  	</a:t>
            </a:r>
            <a:r>
              <a:rPr lang="lv-LV" sz="3200" dirty="0" smtClean="0"/>
              <a:t>3.15</a:t>
            </a:r>
          </a:p>
          <a:p>
            <a:pPr lvl="1"/>
            <a:r>
              <a:rPr lang="lv-LV" dirty="0" smtClean="0"/>
              <a:t>FM </a:t>
            </a:r>
            <a:r>
              <a:rPr lang="lv-LV" dirty="0"/>
              <a:t>konsultācijas pa tālruni un </a:t>
            </a:r>
            <a:r>
              <a:rPr lang="lv-LV" dirty="0" smtClean="0"/>
              <a:t>e-pasts 	</a:t>
            </a:r>
            <a:r>
              <a:rPr lang="lv-LV" dirty="0" smtClean="0"/>
              <a:t>          </a:t>
            </a:r>
            <a:r>
              <a:rPr lang="lv-LV" sz="3200" dirty="0" smtClean="0"/>
              <a:t>2.90</a:t>
            </a:r>
            <a:endParaRPr lang="lv-LV" sz="3200" dirty="0" smtClean="0"/>
          </a:p>
          <a:p>
            <a:pPr lvl="1"/>
            <a:r>
              <a:rPr lang="lv-LV" dirty="0" smtClean="0"/>
              <a:t>FM </a:t>
            </a:r>
            <a:r>
              <a:rPr lang="lv-LV" dirty="0"/>
              <a:t>darbs salīdzinošās pārbaudēs </a:t>
            </a:r>
            <a:r>
              <a:rPr lang="lv-LV" dirty="0" smtClean="0"/>
              <a:t> 		</a:t>
            </a:r>
            <a:r>
              <a:rPr lang="lv-LV" sz="3200" dirty="0" smtClean="0"/>
              <a:t>2.6</a:t>
            </a:r>
            <a:endParaRPr lang="lv-LV" sz="3200" dirty="0" smtClean="0"/>
          </a:p>
          <a:p>
            <a:pPr lvl="3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Jūsu ieteikumi </a:t>
            </a:r>
            <a:r>
              <a:rPr lang="lv-LV" dirty="0" smtClean="0"/>
              <a:t>FM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988840"/>
            <a:ext cx="8229600" cy="432048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lv-LV" dirty="0" smtClean="0"/>
              <a:t>Atbilstoši Iekšējā audita likuma 10.panta 2.daļā noteiktajam, skaidri nodefinēt iekšējā audita attīstības stratēģiju valsts pārvaldē</a:t>
            </a:r>
          </a:p>
          <a:p>
            <a:pPr lvl="0" algn="just"/>
            <a:r>
              <a:rPr lang="lv-LV" dirty="0" smtClean="0"/>
              <a:t>Koordinēt </a:t>
            </a:r>
            <a:r>
              <a:rPr lang="lv-LV" dirty="0"/>
              <a:t>iekšējo auditoru </a:t>
            </a:r>
            <a:r>
              <a:rPr lang="lv-LV" dirty="0" smtClean="0"/>
              <a:t>mācības </a:t>
            </a:r>
            <a:r>
              <a:rPr lang="lv-LV" dirty="0"/>
              <a:t>un profesionālās kvalifikācijas </a:t>
            </a:r>
            <a:r>
              <a:rPr lang="lv-LV" dirty="0" smtClean="0"/>
              <a:t>paaugstināšanu saistībā ar valsts pārvaldes iekšējā auditora sertifikāta iegūšanu;</a:t>
            </a:r>
            <a:endParaRPr lang="en-US" dirty="0"/>
          </a:p>
          <a:p>
            <a:pPr lvl="0" algn="just"/>
            <a:r>
              <a:rPr lang="lv-LV" dirty="0"/>
              <a:t>Apmācības par Iekšējo auditoru sertifikāciju; </a:t>
            </a:r>
            <a:endParaRPr lang="lv-LV" dirty="0" smtClean="0"/>
          </a:p>
          <a:p>
            <a:pPr algn="just"/>
            <a:r>
              <a:rPr lang="lv-LV" dirty="0" smtClean="0"/>
              <a:t>Vairāk izskaidrot jauno (metodiskus norādījumus) un aktuālo un par to runāt forumos;</a:t>
            </a:r>
            <a:endParaRPr lang="en-US" dirty="0" smtClean="0"/>
          </a:p>
          <a:p>
            <a:pPr lvl="0" algn="just"/>
            <a:r>
              <a:rPr lang="lv-LV" dirty="0" smtClean="0"/>
              <a:t>Sniegt </a:t>
            </a:r>
            <a:r>
              <a:rPr lang="lv-LV" dirty="0" smtClean="0"/>
              <a:t>vienotus </a:t>
            </a:r>
            <a:r>
              <a:rPr lang="lv-LV" dirty="0"/>
              <a:t>kritērijus un </a:t>
            </a:r>
            <a:r>
              <a:rPr lang="lv-LV" dirty="0" smtClean="0"/>
              <a:t>metodiskās vadlīnijas atbalsta </a:t>
            </a:r>
            <a:r>
              <a:rPr lang="lv-LV" dirty="0"/>
              <a:t>sistēmu </a:t>
            </a:r>
            <a:r>
              <a:rPr lang="lv-LV" dirty="0" smtClean="0"/>
              <a:t>novērtēšanai.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Jūsu ieteikumi </a:t>
            </a:r>
            <a:r>
              <a:rPr lang="lv-LV" dirty="0" smtClean="0"/>
              <a:t>FM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lv-LV" dirty="0" smtClean="0"/>
              <a:t>Izmantot VIS Eiropas Savienības fondu vadības un kontroles informācijas sistēmas priekšrocības un informācija, kas ir pieejama šajā sistēmā atkārtoti netiktu pieprasīta no ministriju un iestāžu iekšējā audita struktūrvienībām</a:t>
            </a:r>
            <a:r>
              <a:rPr lang="lv-LV" dirty="0" smtClean="0"/>
              <a:t>;</a:t>
            </a:r>
            <a:endParaRPr lang="lv-LV" dirty="0" smtClean="0"/>
          </a:p>
          <a:p>
            <a:r>
              <a:rPr lang="lv-LV" dirty="0" smtClean="0"/>
              <a:t>Izvērtēt </a:t>
            </a:r>
            <a:r>
              <a:rPr lang="lv-LV" dirty="0" smtClean="0"/>
              <a:t>no iekšējā audita struktūrvienībām iegūstamo datu nepieciešamību un pārdomāt to izmantošanas mērķi</a:t>
            </a:r>
          </a:p>
          <a:p>
            <a:r>
              <a:rPr lang="lv-LV" dirty="0" smtClean="0"/>
              <a:t>Pievērst </a:t>
            </a:r>
            <a:r>
              <a:rPr lang="lv-LV" dirty="0" smtClean="0"/>
              <a:t>uzmanību normatīvo aktu valodas un izklāsta kvalitātei (novērst neviennozīmīgi saprotamas lietas, skaidrot terminus)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Jūsu ieteikumi </a:t>
            </a:r>
            <a:r>
              <a:rPr lang="lv-LV" dirty="0" smtClean="0"/>
              <a:t>Padomei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392488"/>
          </a:xfrm>
        </p:spPr>
        <p:txBody>
          <a:bodyPr>
            <a:noAutofit/>
          </a:bodyPr>
          <a:lstStyle/>
          <a:p>
            <a:pPr lvl="0"/>
            <a:r>
              <a:rPr lang="lv-LV" sz="2700" dirty="0" smtClean="0"/>
              <a:t>Objektīvi vērtēt IA struktūrvienību paveikto</a:t>
            </a:r>
            <a:r>
              <a:rPr lang="lv-LV" sz="2700" dirty="0"/>
              <a:t>;</a:t>
            </a:r>
            <a:endParaRPr lang="en-US" sz="2700" dirty="0"/>
          </a:p>
          <a:p>
            <a:pPr lvl="0"/>
            <a:r>
              <a:rPr lang="lv-LV" sz="2700" dirty="0" smtClean="0"/>
              <a:t>Skaidrot ministrijas </a:t>
            </a:r>
            <a:r>
              <a:rPr lang="lv-LV" sz="2700" dirty="0"/>
              <a:t>vadībai un </a:t>
            </a:r>
            <a:r>
              <a:rPr lang="lv-LV" sz="2700" dirty="0" smtClean="0"/>
              <a:t>tās padotībā </a:t>
            </a:r>
            <a:r>
              <a:rPr lang="lv-LV" sz="2700" dirty="0"/>
              <a:t>esošo iestāžu vadītājiem </a:t>
            </a:r>
            <a:r>
              <a:rPr lang="lv-LV" sz="2700" dirty="0" smtClean="0"/>
              <a:t>savu atzinumu</a:t>
            </a:r>
            <a:r>
              <a:rPr lang="lv-LV" sz="2700" dirty="0"/>
              <a:t>, tādējādi palielinot iekšējā audita funkcijas nozīmīgumu;</a:t>
            </a:r>
            <a:endParaRPr lang="en-US" sz="2700" dirty="0"/>
          </a:p>
          <a:p>
            <a:r>
              <a:rPr lang="lv-LV" sz="2700" dirty="0" smtClean="0"/>
              <a:t>Aktīvi piedalīties Finanšu ministrijas rīkotajās iekšējo auditoru sanāksmēs;</a:t>
            </a:r>
            <a:endParaRPr lang="en-US" sz="2700" dirty="0" smtClean="0"/>
          </a:p>
          <a:p>
            <a:pPr lvl="0"/>
            <a:r>
              <a:rPr lang="lv-LV" sz="2700" dirty="0" smtClean="0"/>
              <a:t>Veicināt </a:t>
            </a:r>
            <a:r>
              <a:rPr lang="lv-LV" sz="2700" dirty="0"/>
              <a:t>iekšējā audita kvalitātes paaugstināšanu;</a:t>
            </a:r>
            <a:endParaRPr lang="en-US" sz="2700" dirty="0"/>
          </a:p>
          <a:p>
            <a:pPr lvl="0"/>
            <a:r>
              <a:rPr lang="lv-LV" sz="2700" dirty="0"/>
              <a:t>Pilnveidot ikgadējās IA darbības prezentācijās (noteikt laika limitus, izveidot brīvāko prezentācijas formātu</a:t>
            </a:r>
            <a:r>
              <a:rPr lang="lv-LV" sz="2700" dirty="0" smtClean="0"/>
              <a:t>).</a:t>
            </a:r>
            <a:endParaRPr lang="en-US" sz="2700" dirty="0"/>
          </a:p>
          <a:p>
            <a:pPr lvl="0"/>
            <a:endParaRPr lang="en-US" sz="2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Jūsu ieteikumi </a:t>
            </a:r>
            <a:r>
              <a:rPr lang="lv-LV" dirty="0" smtClean="0"/>
              <a:t>Padomei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v-LV" dirty="0" smtClean="0"/>
              <a:t>IA padomes locekļiem dalīties pieredzē par konkrētām tēmām FM organizētajos pieredzes apmaiņas pasākumos/mācībās; </a:t>
            </a:r>
            <a:endParaRPr lang="en-US" dirty="0" smtClean="0"/>
          </a:p>
          <a:p>
            <a:pPr lvl="0"/>
            <a:r>
              <a:rPr lang="lv-LV" dirty="0" smtClean="0"/>
              <a:t>Lobiju, labā nozīmē, lai IA nozīmīgums būtu visiem saprotams un nepastāvētu draudi tā likvidēšanai vai reorganizācijai valsts pārvaldē;</a:t>
            </a:r>
            <a:endParaRPr lang="en-US" dirty="0" smtClean="0"/>
          </a:p>
          <a:p>
            <a:pPr lvl="0"/>
            <a:r>
              <a:rPr lang="lv-LV" dirty="0" smtClean="0"/>
              <a:t>Atbalstu </a:t>
            </a:r>
            <a:r>
              <a:rPr lang="lv-LV" dirty="0" smtClean="0"/>
              <a:t>valsts pārvaldes iekšējā audita funkcijas nozīmes un reputācijas stiprināšanā.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Jūsu novērojumi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585696"/>
          </a:xfrm>
        </p:spPr>
        <p:txBody>
          <a:bodyPr>
            <a:normAutofit fontScale="92500" lnSpcReduction="20000"/>
          </a:bodyPr>
          <a:lstStyle/>
          <a:p>
            <a:r>
              <a:rPr lang="lv-LV" dirty="0"/>
              <a:t>Nav atspoguļota informācija par iekšējā audita metodoloģiju, audita programmām un labākās prakses piemēriem, izņemot ieteikumus institucionālo auditu </a:t>
            </a:r>
            <a:r>
              <a:rPr lang="lv-LV" dirty="0" smtClean="0"/>
              <a:t>veikšanā.</a:t>
            </a:r>
          </a:p>
          <a:p>
            <a:r>
              <a:rPr lang="en-US" dirty="0" smtClean="0"/>
              <a:t>V</a:t>
            </a:r>
            <a:r>
              <a:rPr lang="lv-LV" dirty="0" smtClean="0"/>
              <a:t>ē</a:t>
            </a:r>
            <a:r>
              <a:rPr lang="en-US" dirty="0" smtClean="0"/>
              <a:t>los</a:t>
            </a:r>
            <a:r>
              <a:rPr lang="en-US" dirty="0"/>
              <a:t>, </a:t>
            </a:r>
            <a:r>
              <a:rPr lang="en-US" dirty="0" err="1"/>
              <a:t>lai</a:t>
            </a:r>
            <a:r>
              <a:rPr lang="en-US" dirty="0"/>
              <a:t> FM ARD </a:t>
            </a:r>
            <a:r>
              <a:rPr lang="en-US" dirty="0" err="1"/>
              <a:t>saprastu</a:t>
            </a:r>
            <a:r>
              <a:rPr lang="en-US" dirty="0"/>
              <a:t>, ka </a:t>
            </a:r>
            <a:r>
              <a:rPr lang="en-US" dirty="0" err="1" smtClean="0"/>
              <a:t>iekš</a:t>
            </a:r>
            <a:r>
              <a:rPr lang="lv-LV" dirty="0" smtClean="0"/>
              <a:t>ē</a:t>
            </a:r>
            <a:r>
              <a:rPr lang="en-US" dirty="0" err="1" smtClean="0"/>
              <a:t>jais</a:t>
            </a:r>
            <a:r>
              <a:rPr lang="en-US" dirty="0" smtClean="0"/>
              <a:t> </a:t>
            </a:r>
            <a:r>
              <a:rPr lang="en-US" dirty="0"/>
              <a:t>audits </a:t>
            </a:r>
            <a:r>
              <a:rPr lang="en-US" dirty="0" err="1" smtClean="0"/>
              <a:t>str</a:t>
            </a:r>
            <a:r>
              <a:rPr lang="lv-LV" dirty="0" smtClean="0"/>
              <a:t>ā</a:t>
            </a:r>
            <a:r>
              <a:rPr lang="en-US" dirty="0" smtClean="0"/>
              <a:t>d</a:t>
            </a:r>
            <a:r>
              <a:rPr lang="lv-LV" dirty="0" smtClean="0"/>
              <a:t>ā</a:t>
            </a:r>
            <a:r>
              <a:rPr lang="en-US" dirty="0" smtClean="0"/>
              <a:t> </a:t>
            </a:r>
            <a:r>
              <a:rPr lang="en-US" dirty="0" err="1" smtClean="0"/>
              <a:t>iest</a:t>
            </a:r>
            <a:r>
              <a:rPr lang="lv-LV" dirty="0" smtClean="0"/>
              <a:t>ā</a:t>
            </a:r>
            <a:r>
              <a:rPr lang="en-US" dirty="0" smtClean="0"/>
              <a:t>des </a:t>
            </a:r>
            <a:r>
              <a:rPr lang="en-US" dirty="0" err="1" smtClean="0"/>
              <a:t>vajadz</a:t>
            </a:r>
            <a:r>
              <a:rPr lang="lv-LV" dirty="0" smtClean="0"/>
              <a:t>ī</a:t>
            </a:r>
            <a:r>
              <a:rPr lang="en-US" dirty="0" smtClean="0"/>
              <a:t>b</a:t>
            </a:r>
            <a:r>
              <a:rPr lang="lv-LV" dirty="0" smtClean="0"/>
              <a:t>ā</a:t>
            </a:r>
            <a:r>
              <a:rPr lang="en-US" dirty="0" smtClean="0"/>
              <a:t>m </a:t>
            </a:r>
            <a:r>
              <a:rPr lang="en-US" dirty="0"/>
              <a:t>un </a:t>
            </a:r>
            <a:r>
              <a:rPr lang="en-US" dirty="0" err="1"/>
              <a:t>tikai</a:t>
            </a:r>
            <a:r>
              <a:rPr lang="en-US" dirty="0"/>
              <a:t> </a:t>
            </a:r>
            <a:r>
              <a:rPr lang="en-US" dirty="0" smtClean="0"/>
              <a:t>p</a:t>
            </a:r>
            <a:r>
              <a:rPr lang="lv-LV" dirty="0" smtClean="0"/>
              <a:t>ē</a:t>
            </a:r>
            <a:r>
              <a:rPr lang="en-US" dirty="0" smtClean="0"/>
              <a:t>c </a:t>
            </a:r>
            <a:r>
              <a:rPr lang="en-US" dirty="0"/>
              <a:t>tam </a:t>
            </a:r>
            <a:r>
              <a:rPr lang="en-US" dirty="0" smtClean="0"/>
              <a:t>j</a:t>
            </a:r>
            <a:r>
              <a:rPr lang="lv-LV" dirty="0" smtClean="0"/>
              <a:t>ā</a:t>
            </a:r>
            <a:r>
              <a:rPr lang="en-US" dirty="0" err="1" smtClean="0"/>
              <a:t>atbilst</a:t>
            </a:r>
            <a:r>
              <a:rPr lang="en-US" dirty="0" smtClean="0"/>
              <a:t> </a:t>
            </a:r>
            <a:r>
              <a:rPr lang="en-US" dirty="0" err="1"/>
              <a:t>tiem</a:t>
            </a:r>
            <a:r>
              <a:rPr lang="en-US" dirty="0"/>
              <a:t> </a:t>
            </a:r>
            <a:r>
              <a:rPr lang="en-US" dirty="0" err="1" smtClean="0"/>
              <a:t>krit</a:t>
            </a:r>
            <a:r>
              <a:rPr lang="lv-LV" dirty="0" smtClean="0"/>
              <a:t>ē</a:t>
            </a:r>
            <a:r>
              <a:rPr lang="en-US" dirty="0" err="1" smtClean="0"/>
              <a:t>rijiem</a:t>
            </a:r>
            <a:r>
              <a:rPr lang="en-US" dirty="0"/>
              <a:t>, </a:t>
            </a:r>
            <a:r>
              <a:rPr lang="en-US" dirty="0" smtClean="0"/>
              <a:t>k</a:t>
            </a:r>
            <a:r>
              <a:rPr lang="lv-LV" dirty="0" smtClean="0"/>
              <a:t>ā</a:t>
            </a:r>
            <a:r>
              <a:rPr lang="en-US" dirty="0" err="1" smtClean="0"/>
              <a:t>dus</a:t>
            </a:r>
            <a:r>
              <a:rPr lang="en-US" dirty="0" smtClean="0"/>
              <a:t> </a:t>
            </a:r>
            <a:r>
              <a:rPr lang="en-US" dirty="0" err="1"/>
              <a:t>izvirza</a:t>
            </a:r>
            <a:r>
              <a:rPr lang="en-US" dirty="0"/>
              <a:t> FM</a:t>
            </a:r>
            <a:r>
              <a:rPr lang="en-US" dirty="0" smtClean="0"/>
              <a:t>.</a:t>
            </a:r>
            <a:endParaRPr lang="lv-LV" dirty="0" smtClean="0"/>
          </a:p>
          <a:p>
            <a:r>
              <a:rPr lang="lv-LV" dirty="0" smtClean="0"/>
              <a:t>VAS 2009.-2010.gadā nepiedāvāja kursus iekšējiem auditoriem, līdz ar to atzinīgi novērtējam FM organizētās mācības – Iekšējā audita kurss, kurā tika nostiprinātas jau praksē iegūtās zināšanas, gan iegūtas jaunas atziņas un informācija turpmākam darbam.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304</TotalTime>
  <Words>482</Words>
  <Application>Microsoft Office PowerPoint</Application>
  <PresentationFormat>On-screen Show (4:3)</PresentationFormat>
  <Paragraphs>53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Urban</vt:lpstr>
      <vt:lpstr>Iekšējā audita padomes  novērtējums un atzinumi.  IA struktūrvienību aptaujas rezultāti</vt:lpstr>
      <vt:lpstr>Būtiskākie Padomes secinājumi</vt:lpstr>
      <vt:lpstr>Būtiskākie Padomes secinājumi (2)</vt:lpstr>
      <vt:lpstr>Sniegtais novērtējums</vt:lpstr>
      <vt:lpstr>Jūsu ieteikumi FM (1)</vt:lpstr>
      <vt:lpstr>Jūsu ieteikumi FM (2)</vt:lpstr>
      <vt:lpstr>Jūsu ieteikumi Padomei (1)</vt:lpstr>
      <vt:lpstr>Jūsu ieteikumi Padomei (2)</vt:lpstr>
      <vt:lpstr>Jūsu novērojumi</vt:lpstr>
      <vt:lpstr>Kontakti:</vt:lpstr>
    </vt:vector>
  </TitlesOfParts>
  <Company>PricewaterhouseCoopers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Iekšējā audita padomes novērtējums par sniegtajām prezentācijām un gada pārskatiem, Padomes atzinumi un struktūrvienību aptaujas rezultāti</dc:title>
  <dc:creator>Full Name</dc:creator>
  <cp:lastModifiedBy>Full Name</cp:lastModifiedBy>
  <cp:revision>28</cp:revision>
  <dcterms:created xsi:type="dcterms:W3CDTF">2011-03-21T15:01:51Z</dcterms:created>
  <dcterms:modified xsi:type="dcterms:W3CDTF">2011-03-23T15:22:19Z</dcterms:modified>
</cp:coreProperties>
</file>