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59" r:id="rId3"/>
    <p:sldId id="260" r:id="rId4"/>
    <p:sldId id="261" r:id="rId5"/>
    <p:sldId id="263" r:id="rId6"/>
    <p:sldId id="264" r:id="rId7"/>
    <p:sldId id="265" r:id="rId8"/>
    <p:sldId id="274" r:id="rId9"/>
    <p:sldId id="275" r:id="rId10"/>
    <p:sldId id="268" r:id="rId11"/>
    <p:sldId id="269" r:id="rId12"/>
    <p:sldId id="270" r:id="rId13"/>
    <p:sldId id="271" r:id="rId14"/>
    <p:sldId id="272" r:id="rId15"/>
    <p:sldId id="273" r:id="rId16"/>
    <p:sldId id="276" r:id="rId17"/>
    <p:sldId id="257" r:id="rId18"/>
    <p:sldId id="258" r:id="rId19"/>
    <p:sldId id="277" r:id="rId20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78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383A0-22DD-4667-9351-529118010DE3}" type="datetimeFigureOut">
              <a:rPr lang="lv-LV" smtClean="0"/>
              <a:t>2011.03.23.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4B31BA-B9F9-455B-BBF4-74589CE5C98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61965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893FDF5-9BC6-4FDA-8649-ED3E4FED82B3}" type="datetimeFigureOut">
              <a:rPr lang="lv-LV" smtClean="0"/>
              <a:t>2011.03.23.</a:t>
            </a:fld>
            <a:endParaRPr lang="lv-LV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lv-LV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B8EFDB-7E35-451D-ACE6-03A46FAB54B4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93FDF5-9BC6-4FDA-8649-ED3E4FED82B3}" type="datetimeFigureOut">
              <a:rPr lang="lv-LV" smtClean="0"/>
              <a:t>2011.03.23.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B8EFDB-7E35-451D-ACE6-03A46FAB54B4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93FDF5-9BC6-4FDA-8649-ED3E4FED82B3}" type="datetimeFigureOut">
              <a:rPr lang="lv-LV" smtClean="0"/>
              <a:t>2011.03.23.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B8EFDB-7E35-451D-ACE6-03A46FAB54B4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93FDF5-9BC6-4FDA-8649-ED3E4FED82B3}" type="datetimeFigureOut">
              <a:rPr lang="lv-LV" smtClean="0"/>
              <a:t>2011.03.23.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B8EFDB-7E35-451D-ACE6-03A46FAB54B4}" type="slidenum">
              <a:rPr lang="lv-LV" smtClean="0"/>
              <a:t>‹#›</a:t>
            </a:fld>
            <a:endParaRPr lang="lv-LV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93FDF5-9BC6-4FDA-8649-ED3E4FED82B3}" type="datetimeFigureOut">
              <a:rPr lang="lv-LV" smtClean="0"/>
              <a:t>2011.03.23.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B8EFDB-7E35-451D-ACE6-03A46FAB54B4}" type="slidenum">
              <a:rPr lang="lv-LV" smtClean="0"/>
              <a:t>‹#›</a:t>
            </a:fld>
            <a:endParaRPr lang="lv-LV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93FDF5-9BC6-4FDA-8649-ED3E4FED82B3}" type="datetimeFigureOut">
              <a:rPr lang="lv-LV" smtClean="0"/>
              <a:t>2011.03.23.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B8EFDB-7E35-451D-ACE6-03A46FAB54B4}" type="slidenum">
              <a:rPr lang="lv-LV" smtClean="0"/>
              <a:t>‹#›</a:t>
            </a:fld>
            <a:endParaRPr lang="lv-LV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93FDF5-9BC6-4FDA-8649-ED3E4FED82B3}" type="datetimeFigureOut">
              <a:rPr lang="lv-LV" smtClean="0"/>
              <a:t>2011.03.23.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B8EFDB-7E35-451D-ACE6-03A46FAB54B4}" type="slidenum">
              <a:rPr lang="lv-LV" smtClean="0"/>
              <a:t>‹#›</a:t>
            </a:fld>
            <a:endParaRPr lang="lv-LV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93FDF5-9BC6-4FDA-8649-ED3E4FED82B3}" type="datetimeFigureOut">
              <a:rPr lang="lv-LV" smtClean="0"/>
              <a:t>2011.03.23.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B8EFDB-7E35-451D-ACE6-03A46FAB54B4}" type="slidenum">
              <a:rPr lang="lv-LV" smtClean="0"/>
              <a:t>‹#›</a:t>
            </a:fld>
            <a:endParaRPr lang="lv-LV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93FDF5-9BC6-4FDA-8649-ED3E4FED82B3}" type="datetimeFigureOut">
              <a:rPr lang="lv-LV" smtClean="0"/>
              <a:t>2011.03.23.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B8EFDB-7E35-451D-ACE6-03A46FAB54B4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893FDF5-9BC6-4FDA-8649-ED3E4FED82B3}" type="datetimeFigureOut">
              <a:rPr lang="lv-LV" smtClean="0"/>
              <a:t>2011.03.23.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B8EFDB-7E35-451D-ACE6-03A46FAB54B4}" type="slidenum">
              <a:rPr lang="lv-LV" smtClean="0"/>
              <a:t>‹#›</a:t>
            </a:fld>
            <a:endParaRPr lang="lv-LV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893FDF5-9BC6-4FDA-8649-ED3E4FED82B3}" type="datetimeFigureOut">
              <a:rPr lang="lv-LV" smtClean="0"/>
              <a:t>2011.03.23.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B8EFDB-7E35-451D-ACE6-03A46FAB54B4}" type="slidenum">
              <a:rPr lang="lv-LV" smtClean="0"/>
              <a:t>‹#›</a:t>
            </a:fld>
            <a:endParaRPr lang="lv-LV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893FDF5-9BC6-4FDA-8649-ED3E4FED82B3}" type="datetimeFigureOut">
              <a:rPr lang="lv-LV" smtClean="0"/>
              <a:t>2011.03.23.</a:t>
            </a:fld>
            <a:endParaRPr lang="lv-LV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lv-LV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BB8EFDB-7E35-451D-ACE6-03A46FAB54B4}" type="slidenum">
              <a:rPr lang="lv-LV" smtClean="0"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Pārliecības sniegšanas vadlīnijas</a:t>
            </a:r>
            <a:br>
              <a:rPr lang="lv-LV" dirty="0" smtClean="0"/>
            </a:br>
            <a:r>
              <a:rPr lang="lv-LV" dirty="0" smtClean="0"/>
              <a:t>(</a:t>
            </a:r>
            <a:r>
              <a:rPr lang="lv-LV" dirty="0" err="1" smtClean="0"/>
              <a:t>overall</a:t>
            </a:r>
            <a:r>
              <a:rPr lang="lv-LV" dirty="0" smtClean="0"/>
              <a:t> </a:t>
            </a:r>
            <a:r>
              <a:rPr lang="lv-LV" dirty="0" err="1" smtClean="0"/>
              <a:t>opinion</a:t>
            </a:r>
            <a:r>
              <a:rPr lang="lv-LV" dirty="0" smtClean="0"/>
              <a:t>)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 smtClean="0"/>
              <a:t>Rīga</a:t>
            </a:r>
          </a:p>
          <a:p>
            <a:r>
              <a:rPr lang="lv-LV" dirty="0" smtClean="0"/>
              <a:t>24.03.2011.</a:t>
            </a:r>
            <a:endParaRPr lang="lv-LV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 smtClean="0"/>
              <a:t>6. Nosakot </a:t>
            </a:r>
            <a:r>
              <a:rPr lang="lv-LV" dirty="0"/>
              <a:t>audita apjomu ierosinātajā audita plānā, IAV </a:t>
            </a:r>
            <a:r>
              <a:rPr lang="lv-LV" dirty="0" smtClean="0">
                <a:solidFill>
                  <a:srgbClr val="FF0000"/>
                </a:solidFill>
              </a:rPr>
              <a:t>jāņem </a:t>
            </a:r>
            <a:r>
              <a:rPr lang="lv-LV" dirty="0">
                <a:solidFill>
                  <a:srgbClr val="FF0000"/>
                </a:solidFill>
              </a:rPr>
              <a:t>vērā </a:t>
            </a:r>
            <a:r>
              <a:rPr lang="lv-LV" dirty="0"/>
              <a:t>attiecīgais darbs, </a:t>
            </a:r>
            <a:r>
              <a:rPr lang="lv-LV" dirty="0">
                <a:solidFill>
                  <a:srgbClr val="FF0000"/>
                </a:solidFill>
              </a:rPr>
              <a:t>ko veiks citas personas, </a:t>
            </a:r>
            <a:r>
              <a:rPr lang="lv-LV" dirty="0"/>
              <a:t>kas sniedz augstākajai vadībai pārliecību (</a:t>
            </a:r>
            <a:r>
              <a:rPr lang="lv-LV" dirty="0" err="1"/>
              <a:t>piem</a:t>
            </a:r>
            <a:r>
              <a:rPr lang="lv-LV" dirty="0"/>
              <a:t>., cik lielā mērā IAV varēs paļauties uz prasību ievērošanas speciālistu darbu). Izstrādājot audita plānu, IAV </a:t>
            </a:r>
            <a:r>
              <a:rPr lang="lv-LV" dirty="0" smtClean="0"/>
              <a:t>jāņem </a:t>
            </a:r>
            <a:r>
              <a:rPr lang="lv-LV" dirty="0"/>
              <a:t>vērā arī audita darbs, ko veic </a:t>
            </a:r>
            <a:r>
              <a:rPr lang="lv-LV" dirty="0">
                <a:solidFill>
                  <a:srgbClr val="FF0000"/>
                </a:solidFill>
              </a:rPr>
              <a:t>ārējie auditori un vadības veiktie riska vadības procesu, kontroļu novērtējumi un ierosinātie uzlabojumi</a:t>
            </a:r>
            <a:r>
              <a:rPr lang="lv-LV" dirty="0"/>
              <a:t>.</a:t>
            </a:r>
            <a:endParaRPr lang="en-US" dirty="0"/>
          </a:p>
          <a:p>
            <a:endParaRPr lang="lv-LV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4000" dirty="0"/>
              <a:t>Kontroles procesa atbilstības novērtēšana </a:t>
            </a:r>
            <a:r>
              <a:rPr lang="lv-LV" sz="2700" dirty="0"/>
              <a:t>IAI PV 2130-1</a:t>
            </a:r>
            <a:br>
              <a:rPr lang="lv-LV" sz="2700" dirty="0"/>
            </a:br>
            <a:endParaRPr lang="lv-LV" sz="2700" dirty="0"/>
          </a:p>
        </p:txBody>
      </p:sp>
    </p:spTree>
    <p:extLst>
      <p:ext uri="{BB962C8B-B14F-4D97-AF65-F5344CB8AC3E}">
        <p14:creationId xmlns:p14="http://schemas.microsoft.com/office/powerpoint/2010/main" val="1249403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 smtClean="0"/>
              <a:t>7. </a:t>
            </a:r>
            <a:r>
              <a:rPr lang="en-US" dirty="0" smtClean="0"/>
              <a:t>IAV </a:t>
            </a:r>
            <a:r>
              <a:rPr lang="en-US" dirty="0" err="1"/>
              <a:t>jāvērtē</a:t>
            </a:r>
            <a:r>
              <a:rPr lang="en-US" dirty="0"/>
              <a:t> </a:t>
            </a:r>
            <a:r>
              <a:rPr lang="en-US" dirty="0" err="1"/>
              <a:t>auditējamā</a:t>
            </a:r>
            <a:r>
              <a:rPr lang="en-US" dirty="0"/>
              <a:t> </a:t>
            </a:r>
            <a:r>
              <a:rPr lang="en-US" dirty="0" err="1"/>
              <a:t>apjomu</a:t>
            </a:r>
            <a:r>
              <a:rPr lang="en-US" dirty="0"/>
              <a:t> </a:t>
            </a:r>
            <a:r>
              <a:rPr lang="en-US" dirty="0" err="1"/>
              <a:t>nosegšana</a:t>
            </a:r>
            <a:r>
              <a:rPr lang="en-US" dirty="0"/>
              <a:t> </a:t>
            </a:r>
            <a:r>
              <a:rPr lang="en-US" dirty="0" err="1"/>
              <a:t>ierosinātajā</a:t>
            </a:r>
            <a:r>
              <a:rPr lang="en-US" dirty="0"/>
              <a:t> </a:t>
            </a:r>
            <a:r>
              <a:rPr lang="en-US" dirty="0" err="1"/>
              <a:t>plānā</a:t>
            </a:r>
            <a:r>
              <a:rPr lang="en-US" dirty="0"/>
              <a:t>, </a:t>
            </a:r>
            <a:r>
              <a:rPr lang="en-US" dirty="0" err="1"/>
              <a:t>lai</a:t>
            </a:r>
            <a:r>
              <a:rPr lang="en-US" dirty="0"/>
              <a:t> </a:t>
            </a:r>
            <a:r>
              <a:rPr lang="en-US" dirty="0" err="1"/>
              <a:t>noteiktu</a:t>
            </a:r>
            <a:r>
              <a:rPr lang="en-US" dirty="0"/>
              <a:t>, 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audita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apjoms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pietiekams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lai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noformulētu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viedokli</a:t>
            </a:r>
            <a:r>
              <a:rPr lang="en-US" dirty="0">
                <a:solidFill>
                  <a:srgbClr val="FF0000"/>
                </a:solidFill>
              </a:rPr>
              <a:t> par </a:t>
            </a:r>
            <a:r>
              <a:rPr lang="en-US" dirty="0" err="1">
                <a:solidFill>
                  <a:srgbClr val="FF0000"/>
                </a:solidFill>
              </a:rPr>
              <a:t>organizācijas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riska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vadību</a:t>
            </a:r>
            <a:r>
              <a:rPr lang="en-US" dirty="0">
                <a:solidFill>
                  <a:srgbClr val="FF0000"/>
                </a:solidFill>
              </a:rPr>
              <a:t> un </a:t>
            </a:r>
            <a:r>
              <a:rPr lang="en-US" dirty="0" err="1">
                <a:solidFill>
                  <a:srgbClr val="FF0000"/>
                </a:solidFill>
              </a:rPr>
              <a:t>kontroles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procesiem</a:t>
            </a:r>
            <a:r>
              <a:rPr lang="en-US" dirty="0"/>
              <a:t>. IAV </a:t>
            </a:r>
            <a:r>
              <a:rPr lang="en-US" dirty="0" err="1" smtClean="0"/>
              <a:t>jāzi</a:t>
            </a:r>
            <a:r>
              <a:rPr lang="lv-LV" dirty="0" smtClean="0"/>
              <a:t>ņ</a:t>
            </a:r>
            <a:r>
              <a:rPr lang="en-US" dirty="0" smtClean="0"/>
              <a:t>o </a:t>
            </a:r>
            <a:r>
              <a:rPr lang="en-US" dirty="0" err="1"/>
              <a:t>augstākajai</a:t>
            </a:r>
            <a:r>
              <a:rPr lang="en-US" dirty="0"/>
              <a:t> </a:t>
            </a:r>
            <a:r>
              <a:rPr lang="en-US" dirty="0" err="1"/>
              <a:t>vadībai</a:t>
            </a:r>
            <a:r>
              <a:rPr lang="en-US" dirty="0"/>
              <a:t> un </a:t>
            </a:r>
            <a:r>
              <a:rPr lang="en-US" dirty="0" err="1"/>
              <a:t>valdei</a:t>
            </a:r>
            <a:r>
              <a:rPr lang="en-US" dirty="0"/>
              <a:t> (</a:t>
            </a:r>
            <a:r>
              <a:rPr lang="en-US" dirty="0" err="1"/>
              <a:t>padomei</a:t>
            </a:r>
            <a:r>
              <a:rPr lang="en-US" dirty="0"/>
              <a:t>) par </a:t>
            </a:r>
            <a:r>
              <a:rPr lang="en-US" dirty="0" err="1"/>
              <a:t>nepilnīgu</a:t>
            </a:r>
            <a:r>
              <a:rPr lang="en-US" dirty="0"/>
              <a:t> </a:t>
            </a:r>
            <a:r>
              <a:rPr lang="en-US" dirty="0" err="1"/>
              <a:t>audita</a:t>
            </a:r>
            <a:r>
              <a:rPr lang="en-US" dirty="0"/>
              <a:t> </a:t>
            </a:r>
            <a:r>
              <a:rPr lang="en-US" dirty="0" err="1"/>
              <a:t>jomu</a:t>
            </a:r>
            <a:r>
              <a:rPr lang="en-US" dirty="0"/>
              <a:t> </a:t>
            </a:r>
            <a:r>
              <a:rPr lang="en-US" dirty="0" err="1"/>
              <a:t>nosegšanu</a:t>
            </a:r>
            <a:r>
              <a:rPr lang="en-US" dirty="0"/>
              <a:t>, </a:t>
            </a:r>
            <a:r>
              <a:rPr lang="en-US" dirty="0" err="1"/>
              <a:t>kas</a:t>
            </a:r>
            <a:r>
              <a:rPr lang="en-US" dirty="0"/>
              <a:t> </a:t>
            </a:r>
            <a:r>
              <a:rPr lang="en-US" dirty="0" err="1"/>
              <a:t>varētu</a:t>
            </a:r>
            <a:r>
              <a:rPr lang="en-US" dirty="0"/>
              <a:t> </a:t>
            </a:r>
            <a:r>
              <a:rPr lang="en-US" dirty="0" err="1"/>
              <a:t>traucēt</a:t>
            </a:r>
            <a:r>
              <a:rPr lang="en-US" dirty="0"/>
              <a:t> </a:t>
            </a:r>
            <a:r>
              <a:rPr lang="en-US" dirty="0" err="1"/>
              <a:t>pilnvērtīga</a:t>
            </a:r>
            <a:r>
              <a:rPr lang="en-US" dirty="0"/>
              <a:t> </a:t>
            </a:r>
            <a:r>
              <a:rPr lang="en-US" dirty="0" err="1"/>
              <a:t>atzinuma</a:t>
            </a:r>
            <a:r>
              <a:rPr lang="en-US" dirty="0"/>
              <a:t> </a:t>
            </a:r>
            <a:r>
              <a:rPr lang="en-US" dirty="0" err="1"/>
              <a:t>izstrādei</a:t>
            </a:r>
            <a:r>
              <a:rPr lang="en-US" dirty="0"/>
              <a:t> </a:t>
            </a:r>
            <a:r>
              <a:rPr lang="en-US" dirty="0" err="1"/>
              <a:t>attiecībā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šo</a:t>
            </a:r>
            <a:r>
              <a:rPr lang="en-US" dirty="0"/>
              <a:t> </a:t>
            </a:r>
            <a:r>
              <a:rPr lang="en-US" dirty="0" err="1"/>
              <a:t>jomu</a:t>
            </a:r>
            <a:r>
              <a:rPr lang="en-US" dirty="0"/>
              <a:t> </a:t>
            </a:r>
            <a:r>
              <a:rPr lang="en-US" dirty="0" err="1"/>
              <a:t>aspektiem</a:t>
            </a:r>
            <a:r>
              <a:rPr lang="en-US" dirty="0"/>
              <a:t>.</a:t>
            </a:r>
          </a:p>
          <a:p>
            <a:endParaRPr lang="lv-LV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4000" dirty="0"/>
              <a:t>Kontroles procesa atbilstības novērtēšana </a:t>
            </a:r>
            <a:r>
              <a:rPr lang="lv-LV" sz="2700" dirty="0"/>
              <a:t>IAI PV 2130-1</a:t>
            </a:r>
            <a:br>
              <a:rPr lang="lv-LV" sz="2700" dirty="0"/>
            </a:br>
            <a:endParaRPr lang="lv-LV" sz="2700" dirty="0"/>
          </a:p>
        </p:txBody>
      </p:sp>
    </p:spTree>
    <p:extLst>
      <p:ext uri="{BB962C8B-B14F-4D97-AF65-F5344CB8AC3E}">
        <p14:creationId xmlns:p14="http://schemas.microsoft.com/office/powerpoint/2010/main" val="2185904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lv-LV" dirty="0" smtClean="0"/>
              <a:t>8. Viens </a:t>
            </a:r>
            <a:r>
              <a:rPr lang="lv-LV" dirty="0"/>
              <a:t>no iekšējā audita </a:t>
            </a:r>
            <a:r>
              <a:rPr lang="lv-LV" dirty="0" smtClean="0"/>
              <a:t>galvenajiem izaicinājumiem </a:t>
            </a:r>
            <a:r>
              <a:rPr lang="lv-LV" dirty="0"/>
              <a:t>ir organizācijas riska vadības un </a:t>
            </a:r>
            <a:r>
              <a:rPr lang="lv-LV" dirty="0">
                <a:solidFill>
                  <a:srgbClr val="FF0000"/>
                </a:solidFill>
              </a:rPr>
              <a:t>kontroles sistēmas efektivitātes vērtēšana, pamatojoties uz daudzu atsevišķu novērtējumu apkopojumu</a:t>
            </a:r>
            <a:r>
              <a:rPr lang="lv-LV" dirty="0"/>
              <a:t>. Minētos novērtējumus lielākoties iegūst no iekšējā audita darba uzdevumiem, </a:t>
            </a:r>
            <a:r>
              <a:rPr lang="lv-LV" dirty="0">
                <a:solidFill>
                  <a:srgbClr val="FF0000"/>
                </a:solidFill>
              </a:rPr>
              <a:t>vadības </a:t>
            </a:r>
            <a:r>
              <a:rPr lang="lv-LV" dirty="0" err="1">
                <a:solidFill>
                  <a:srgbClr val="FF0000"/>
                </a:solidFill>
              </a:rPr>
              <a:t>pašnovērtējumiem</a:t>
            </a:r>
            <a:r>
              <a:rPr lang="lv-LV" dirty="0">
                <a:solidFill>
                  <a:srgbClr val="FF0000"/>
                </a:solidFill>
              </a:rPr>
              <a:t> un citu pārliecības sniedzēju darba</a:t>
            </a:r>
            <a:r>
              <a:rPr lang="lv-LV" dirty="0"/>
              <a:t>. Darba uzdevumu izpildes gaitā iekšējiem auditoriem attiecīgajiem vadības </a:t>
            </a:r>
            <a:r>
              <a:rPr lang="lv-LV" dirty="0" smtClean="0"/>
              <a:t>līmeņiem </a:t>
            </a:r>
            <a:r>
              <a:rPr lang="lv-LV" dirty="0"/>
              <a:t>laikus jādara zināmi konstatētie fakti, lai būtu iespējams nekavējoties izlabot vai mazināt atklāto kontroles neatbilstību vai nepilnību sekas.</a:t>
            </a:r>
            <a:endParaRPr lang="en-US" dirty="0"/>
          </a:p>
          <a:p>
            <a:endParaRPr lang="lv-LV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4000" dirty="0"/>
              <a:t>Kontroles procesa atbilstības novērtēšana </a:t>
            </a:r>
            <a:r>
              <a:rPr lang="lv-LV" sz="2700" dirty="0"/>
              <a:t>IAI PV 2130-1</a:t>
            </a:r>
            <a:br>
              <a:rPr lang="lv-LV" sz="2700" dirty="0"/>
            </a:br>
            <a:endParaRPr lang="lv-LV" sz="2700" dirty="0"/>
          </a:p>
        </p:txBody>
      </p:sp>
    </p:spTree>
    <p:extLst>
      <p:ext uri="{BB962C8B-B14F-4D97-AF65-F5344CB8AC3E}">
        <p14:creationId xmlns:p14="http://schemas.microsoft.com/office/powerpoint/2010/main" val="3420427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 smtClean="0"/>
              <a:t>9. </a:t>
            </a:r>
            <a:r>
              <a:rPr lang="en-US" dirty="0" err="1" smtClean="0"/>
              <a:t>Vērtējot</a:t>
            </a:r>
            <a:r>
              <a:rPr lang="en-US" dirty="0" smtClean="0"/>
              <a:t> </a:t>
            </a:r>
            <a:r>
              <a:rPr lang="en-US" dirty="0" err="1"/>
              <a:t>vispārējo</a:t>
            </a:r>
            <a:r>
              <a:rPr lang="en-US" dirty="0"/>
              <a:t> </a:t>
            </a:r>
            <a:r>
              <a:rPr lang="en-US" dirty="0" err="1"/>
              <a:t>organizācijas</a:t>
            </a:r>
            <a:r>
              <a:rPr lang="en-US" dirty="0"/>
              <a:t> </a:t>
            </a:r>
            <a:r>
              <a:rPr lang="en-US" dirty="0" err="1"/>
              <a:t>kontroles</a:t>
            </a:r>
            <a:r>
              <a:rPr lang="en-US" dirty="0"/>
              <a:t>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efektivitāti</a:t>
            </a:r>
            <a:r>
              <a:rPr lang="en-US" dirty="0"/>
              <a:t>, IAV </a:t>
            </a:r>
            <a:r>
              <a:rPr lang="en-US" dirty="0" err="1" smtClean="0"/>
              <a:t>jā</a:t>
            </a:r>
            <a:r>
              <a:rPr lang="lv-LV" dirty="0" smtClean="0"/>
              <a:t>apsver</a:t>
            </a:r>
            <a:r>
              <a:rPr lang="en-US" dirty="0" smtClean="0"/>
              <a:t>, </a:t>
            </a:r>
            <a:r>
              <a:rPr lang="en-US" dirty="0" err="1"/>
              <a:t>vai</a:t>
            </a:r>
            <a:r>
              <a:rPr lang="en-US" dirty="0"/>
              <a:t>:</a:t>
            </a:r>
          </a:p>
          <a:p>
            <a:r>
              <a:rPr lang="en-US" dirty="0" err="1"/>
              <a:t>ir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atklātas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nozīmīgas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neatbilstības</a:t>
            </a:r>
            <a:r>
              <a:rPr lang="en-US" dirty="0"/>
              <a:t> 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nepilnības</a:t>
            </a:r>
            <a:r>
              <a:rPr lang="en-US" dirty="0"/>
              <a:t>, </a:t>
            </a:r>
            <a:endParaRPr lang="lv-LV" dirty="0" smtClean="0"/>
          </a:p>
          <a:p>
            <a:r>
              <a:rPr lang="en-US" dirty="0" err="1" smtClean="0">
                <a:solidFill>
                  <a:srgbClr val="FF0000"/>
                </a:solidFill>
              </a:rPr>
              <a:t>tika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veiktas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korekcijas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uzlabojumi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pēc</a:t>
            </a:r>
            <a:r>
              <a:rPr lang="en-US" dirty="0"/>
              <a:t> </a:t>
            </a:r>
            <a:r>
              <a:rPr lang="en-US" dirty="0" err="1"/>
              <a:t>minēto</a:t>
            </a:r>
            <a:r>
              <a:rPr lang="en-US" dirty="0"/>
              <a:t> </a:t>
            </a:r>
            <a:r>
              <a:rPr lang="en-US" dirty="0" err="1"/>
              <a:t>nepilnību</a:t>
            </a:r>
            <a:r>
              <a:rPr lang="en-US" dirty="0"/>
              <a:t> </a:t>
            </a:r>
            <a:r>
              <a:rPr lang="en-US" dirty="0" err="1"/>
              <a:t>atklāšanas</a:t>
            </a:r>
            <a:r>
              <a:rPr lang="en-US" dirty="0"/>
              <a:t>, </a:t>
            </a:r>
            <a:endParaRPr lang="lv-LV" dirty="0" smtClean="0"/>
          </a:p>
          <a:p>
            <a:r>
              <a:rPr lang="en-US" dirty="0" smtClean="0"/>
              <a:t>un </a:t>
            </a:r>
            <a:r>
              <a:rPr lang="en-US" dirty="0" err="1"/>
              <a:t>saistībā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atklātajām</a:t>
            </a:r>
            <a:r>
              <a:rPr lang="en-US" dirty="0"/>
              <a:t> </a:t>
            </a:r>
            <a:r>
              <a:rPr lang="en-US" dirty="0" err="1"/>
              <a:t>nepilnībām</a:t>
            </a:r>
            <a:r>
              <a:rPr lang="en-US" dirty="0"/>
              <a:t> un to </a:t>
            </a:r>
            <a:r>
              <a:rPr lang="en-US" dirty="0" err="1"/>
              <a:t>sekām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secināt</a:t>
            </a:r>
            <a:r>
              <a:rPr lang="en-US" dirty="0"/>
              <a:t>,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tāds</a:t>
            </a:r>
            <a:r>
              <a:rPr lang="en-US" dirty="0"/>
              <a:t> </a:t>
            </a:r>
            <a:r>
              <a:rPr lang="en-US" dirty="0" err="1"/>
              <a:t>ir</a:t>
            </a:r>
            <a:r>
              <a:rPr lang="en-US" dirty="0"/>
              <a:t> </a:t>
            </a:r>
            <a:r>
              <a:rPr lang="en-US" dirty="0" err="1"/>
              <a:t>vispārējais</a:t>
            </a:r>
            <a:r>
              <a:rPr lang="en-US" dirty="0"/>
              <a:t> </a:t>
            </a:r>
            <a:r>
              <a:rPr lang="en-US" dirty="0" err="1"/>
              <a:t>stāvoklis</a:t>
            </a:r>
            <a:r>
              <a:rPr lang="en-US" dirty="0"/>
              <a:t> un </a:t>
            </a:r>
            <a:r>
              <a:rPr lang="en-US" dirty="0" err="1"/>
              <a:t>tas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 smtClean="0"/>
              <a:t>nepie</a:t>
            </a:r>
            <a:r>
              <a:rPr lang="lv-LV" dirty="0" smtClean="0"/>
              <a:t>ņ</a:t>
            </a:r>
            <a:r>
              <a:rPr lang="en-US" dirty="0" err="1" smtClean="0"/>
              <a:t>emamu</a:t>
            </a:r>
            <a:r>
              <a:rPr lang="en-US" dirty="0" smtClean="0"/>
              <a:t> </a:t>
            </a:r>
            <a:r>
              <a:rPr lang="en-US" dirty="0" err="1" smtClean="0"/>
              <a:t>riska</a:t>
            </a:r>
            <a:r>
              <a:rPr lang="en-US" dirty="0" smtClean="0"/>
              <a:t> </a:t>
            </a:r>
            <a:r>
              <a:rPr lang="en-US" dirty="0" err="1"/>
              <a:t>līmeni</a:t>
            </a:r>
            <a:r>
              <a:rPr lang="en-US" dirty="0"/>
              <a:t>.</a:t>
            </a:r>
          </a:p>
          <a:p>
            <a:endParaRPr lang="lv-LV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4000" dirty="0"/>
              <a:t>Kontroles procesa atbilstības novērtēšana </a:t>
            </a:r>
            <a:r>
              <a:rPr lang="lv-LV" sz="2700" dirty="0"/>
              <a:t>IAI PV 2130-1</a:t>
            </a:r>
            <a:br>
              <a:rPr lang="lv-LV" sz="2700" dirty="0"/>
            </a:br>
            <a:endParaRPr lang="lv-LV" sz="2700" dirty="0"/>
          </a:p>
        </p:txBody>
      </p:sp>
    </p:spTree>
    <p:extLst>
      <p:ext uri="{BB962C8B-B14F-4D97-AF65-F5344CB8AC3E}">
        <p14:creationId xmlns:p14="http://schemas.microsoft.com/office/powerpoint/2010/main" val="3843889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10. Nozīmīgas </a:t>
            </a:r>
            <a:r>
              <a:rPr lang="lv-LV" dirty="0"/>
              <a:t>neatbilstības vai nepilnību dēļ </a:t>
            </a:r>
            <a:r>
              <a:rPr lang="lv-LV" dirty="0">
                <a:solidFill>
                  <a:srgbClr val="FF0000"/>
                </a:solidFill>
              </a:rPr>
              <a:t>vēl nav jāizdara spriedums</a:t>
            </a:r>
            <a:r>
              <a:rPr lang="lv-LV" dirty="0"/>
              <a:t>, ka tā ir vispārēja problēma, kas rada </a:t>
            </a:r>
            <a:r>
              <a:rPr lang="lv-LV" dirty="0" smtClean="0"/>
              <a:t>nepieņemamu </a:t>
            </a:r>
            <a:r>
              <a:rPr lang="lv-LV" dirty="0"/>
              <a:t>risku. Līdz ar to iekšējam auditoram, nosakot kontroles procesu efektivitātes draudus un </a:t>
            </a:r>
            <a:r>
              <a:rPr lang="lv-LV" dirty="0" smtClean="0"/>
              <a:t>nepieņemamas </a:t>
            </a:r>
            <a:r>
              <a:rPr lang="lv-LV" dirty="0"/>
              <a:t>pakāpes risku, rūpīgi </a:t>
            </a:r>
            <a:r>
              <a:rPr lang="lv-LV" dirty="0">
                <a:solidFill>
                  <a:srgbClr val="FF0000"/>
                </a:solidFill>
              </a:rPr>
              <a:t>jāizpēta konkrētās riska jomas būtība un apmērs</a:t>
            </a:r>
            <a:r>
              <a:rPr lang="lv-LV" dirty="0"/>
              <a:t>.</a:t>
            </a:r>
            <a:endParaRPr lang="en-US" dirty="0" smtClean="0"/>
          </a:p>
          <a:p>
            <a:endParaRPr lang="lv-LV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4000" dirty="0"/>
              <a:t>Kontroles procesa atbilstības novērtēšana </a:t>
            </a:r>
            <a:r>
              <a:rPr lang="lv-LV" sz="2700" dirty="0"/>
              <a:t>IAI PV 2130-1</a:t>
            </a:r>
            <a:br>
              <a:rPr lang="lv-LV" sz="2700" dirty="0"/>
            </a:br>
            <a:endParaRPr lang="lv-LV" sz="2700" dirty="0"/>
          </a:p>
        </p:txBody>
      </p:sp>
    </p:spTree>
    <p:extLst>
      <p:ext uri="{BB962C8B-B14F-4D97-AF65-F5344CB8AC3E}">
        <p14:creationId xmlns:p14="http://schemas.microsoft.com/office/powerpoint/2010/main" val="5949540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11. IAV ziņojums </a:t>
            </a:r>
            <a:r>
              <a:rPr lang="lv-LV" dirty="0"/>
              <a:t>par organizācijas kontroles procesu stāvokli parasti </a:t>
            </a:r>
            <a:r>
              <a:rPr lang="lv-LV" dirty="0">
                <a:solidFill>
                  <a:srgbClr val="FF0000"/>
                </a:solidFill>
              </a:rPr>
              <a:t>reizi gadā </a:t>
            </a:r>
            <a:r>
              <a:rPr lang="lv-LV" dirty="0"/>
              <a:t>jāiesniedz augstākajai vadībai un valdei (padomei). </a:t>
            </a:r>
            <a:r>
              <a:rPr lang="lv-LV" dirty="0" smtClean="0"/>
              <a:t>Ziņojumā </a:t>
            </a:r>
            <a:r>
              <a:rPr lang="lv-LV" dirty="0"/>
              <a:t>jānorāda kontroles procesu būtiskā nozīme organizācijas mērķu sasniegšanā. Tāpat </a:t>
            </a:r>
            <a:r>
              <a:rPr lang="lv-LV" dirty="0" smtClean="0">
                <a:solidFill>
                  <a:srgbClr val="FF0000"/>
                </a:solidFill>
              </a:rPr>
              <a:t>ziņojumā </a:t>
            </a:r>
            <a:r>
              <a:rPr lang="lv-LV" dirty="0">
                <a:solidFill>
                  <a:srgbClr val="FF0000"/>
                </a:solidFill>
              </a:rPr>
              <a:t>jāapraksta iekšējā audita struktūrvienības darba būtība un apjoms, kā arī apjoms un būtiskākie konstatētie fakti citu pārliecības sniedzēju veiktajā darbā, uz kuriem tiks balstīts atzinums</a:t>
            </a:r>
            <a:r>
              <a:rPr lang="lv-LV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4000" dirty="0"/>
              <a:t>Kontroles procesa atbilstības novērtēšana </a:t>
            </a:r>
            <a:r>
              <a:rPr lang="lv-LV" sz="2700" dirty="0"/>
              <a:t>IAI PV 2130-1</a:t>
            </a:r>
            <a:br>
              <a:rPr lang="lv-LV" sz="2700" dirty="0"/>
            </a:br>
            <a:endParaRPr lang="lv-LV" sz="2700" dirty="0"/>
          </a:p>
        </p:txBody>
      </p:sp>
    </p:spTree>
    <p:extLst>
      <p:ext uri="{BB962C8B-B14F-4D97-AF65-F5344CB8AC3E}">
        <p14:creationId xmlns:p14="http://schemas.microsoft.com/office/powerpoint/2010/main" val="15052375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00000"/>
          </a:xfrm>
        </p:spPr>
        <p:txBody>
          <a:bodyPr>
            <a:normAutofit/>
          </a:bodyPr>
          <a:lstStyle/>
          <a:p>
            <a:r>
              <a:rPr lang="lv-LV" dirty="0" smtClean="0"/>
              <a:t>IAS vadītāji ir pietiekami droši un pārliecināti, lai sniegtu </a:t>
            </a:r>
            <a:r>
              <a:rPr lang="lv-LV" dirty="0" smtClean="0">
                <a:solidFill>
                  <a:srgbClr val="FF0000"/>
                </a:solidFill>
              </a:rPr>
              <a:t>pozitīvu atzinumu par iekšējās kontroles sistēmas efektivitāti savā iestādē</a:t>
            </a:r>
            <a:r>
              <a:rPr lang="lv-LV" dirty="0" smtClean="0"/>
              <a:t>, resorā un spētu to profesionāli argumentēti aizstāvēt un pierādīt</a:t>
            </a:r>
          </a:p>
          <a:p>
            <a:r>
              <a:rPr lang="lv-LV" dirty="0" smtClean="0"/>
              <a:t>Uz individuālo IAS vadītāju pozitīvo atzinumu pamata var balstīt </a:t>
            </a:r>
            <a:r>
              <a:rPr lang="lv-LV" dirty="0" smtClean="0">
                <a:solidFill>
                  <a:srgbClr val="FF0000"/>
                </a:solidFill>
              </a:rPr>
              <a:t>visaptverošu pozitīvu atzinumu par iekšējās kontroles sistēmas efektivitāti visā valsts pārvaldē</a:t>
            </a:r>
            <a:r>
              <a:rPr lang="lv-LV" dirty="0" smtClean="0"/>
              <a:t>, kas ir kopējais darba gala rezultāts, sasniedzamais mērķis  </a:t>
            </a:r>
          </a:p>
          <a:p>
            <a:endParaRPr lang="lv-LV" dirty="0" smtClean="0"/>
          </a:p>
          <a:p>
            <a:endParaRPr lang="lv-LV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Praktiskā realizācija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340061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0213" y="333375"/>
            <a:ext cx="8713787" cy="579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8588"/>
            <a:ext cx="10163175" cy="660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204256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Ieteicamā </a:t>
            </a:r>
            <a:r>
              <a:rPr lang="lv-LV" dirty="0" err="1" smtClean="0"/>
              <a:t>literarūra</a:t>
            </a:r>
            <a:r>
              <a:rPr lang="lv-LV" dirty="0" smtClean="0"/>
              <a:t>:</a:t>
            </a:r>
            <a:endParaRPr lang="lv-LV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IPPF – </a:t>
            </a:r>
            <a:r>
              <a:rPr lang="lv-LV" dirty="0" err="1" smtClean="0"/>
              <a:t>Practice</a:t>
            </a:r>
            <a:r>
              <a:rPr lang="lv-LV" dirty="0" smtClean="0"/>
              <a:t> </a:t>
            </a:r>
            <a:r>
              <a:rPr lang="lv-LV" dirty="0" err="1" smtClean="0"/>
              <a:t>Guide</a:t>
            </a:r>
            <a:r>
              <a:rPr lang="lv-LV" dirty="0" smtClean="0"/>
              <a:t>. </a:t>
            </a:r>
            <a:r>
              <a:rPr lang="lv-LV" dirty="0" err="1" smtClean="0"/>
              <a:t>Formulating</a:t>
            </a:r>
            <a:r>
              <a:rPr lang="lv-LV" dirty="0" smtClean="0"/>
              <a:t> </a:t>
            </a:r>
            <a:r>
              <a:rPr lang="lv-LV" dirty="0" err="1" smtClean="0"/>
              <a:t>and</a:t>
            </a:r>
            <a:r>
              <a:rPr lang="lv-LV" dirty="0" smtClean="0"/>
              <a:t> </a:t>
            </a:r>
            <a:r>
              <a:rPr lang="lv-LV" dirty="0" err="1" smtClean="0"/>
              <a:t>expressing</a:t>
            </a:r>
            <a:r>
              <a:rPr lang="lv-LV" dirty="0" smtClean="0"/>
              <a:t> </a:t>
            </a:r>
            <a:r>
              <a:rPr lang="lv-LV" dirty="0" err="1" smtClean="0"/>
              <a:t>internal</a:t>
            </a:r>
            <a:r>
              <a:rPr lang="lv-LV" dirty="0" smtClean="0"/>
              <a:t> </a:t>
            </a:r>
            <a:r>
              <a:rPr lang="lv-LV" dirty="0" err="1" smtClean="0"/>
              <a:t>audit</a:t>
            </a:r>
            <a:r>
              <a:rPr lang="lv-LV" dirty="0" smtClean="0"/>
              <a:t> </a:t>
            </a:r>
            <a:r>
              <a:rPr lang="lv-LV" dirty="0" err="1" smtClean="0"/>
              <a:t>opinions</a:t>
            </a:r>
            <a:r>
              <a:rPr lang="lv-LV" dirty="0" smtClean="0"/>
              <a:t>, </a:t>
            </a:r>
            <a:r>
              <a:rPr lang="lv-LV" dirty="0" err="1" smtClean="0"/>
              <a:t>March</a:t>
            </a:r>
            <a:r>
              <a:rPr lang="lv-LV" dirty="0" smtClean="0"/>
              <a:t> 2009. </a:t>
            </a:r>
            <a:r>
              <a:rPr lang="lv-LV" dirty="0" err="1" smtClean="0"/>
              <a:t>www.theiia.org</a:t>
            </a:r>
            <a:endParaRPr lang="lv-LV" dirty="0"/>
          </a:p>
        </p:txBody>
      </p:sp>
      <p:pic>
        <p:nvPicPr>
          <p:cNvPr id="1026" name="Picture 2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789040"/>
            <a:ext cx="1829714" cy="1565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5597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/>
              <a:t>Pārliecības radīšanas </a:t>
            </a:r>
            <a:r>
              <a:rPr lang="lv-LV" dirty="0" smtClean="0"/>
              <a:t>pakalpojumi: </a:t>
            </a:r>
            <a:endParaRPr lang="lv-LV" dirty="0"/>
          </a:p>
          <a:p>
            <a:pPr marL="0" indent="0">
              <a:buNone/>
            </a:pPr>
            <a:r>
              <a:rPr lang="lv-LV" dirty="0"/>
              <a:t>Objektīva pierādījumu pārbaude, ko veic, lai sniegtu organizācijai neatkarīgu vērtējumu par</a:t>
            </a:r>
          </a:p>
          <a:p>
            <a:pPr marL="0" indent="0">
              <a:buNone/>
            </a:pPr>
            <a:r>
              <a:rPr lang="lv-LV" dirty="0"/>
              <a:t>pārvaldības, riska vadības un kontroles procesiem. Tie var būt, piemēram, finanšu, </a:t>
            </a:r>
            <a:r>
              <a:rPr lang="lv-LV" dirty="0" smtClean="0"/>
              <a:t>darba rezultātu</a:t>
            </a:r>
            <a:r>
              <a:rPr lang="lv-LV" dirty="0"/>
              <a:t>, atbilstības, sistēmas drošības un uzņēmuma izpētes pārbaudes darba uzdevumi.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Iekšējā audita galvenais pakalpojums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38198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b="1" dirty="0"/>
              <a:t>Iekšējā audita vadītājs</a:t>
            </a:r>
          </a:p>
          <a:p>
            <a:r>
              <a:rPr lang="lv-LV" dirty="0"/>
              <a:t>Iekšējā audita vadītājs ir persona vadošā amatā, kas atbild par efektīvu iekšējā </a:t>
            </a:r>
            <a:r>
              <a:rPr lang="lv-LV" dirty="0" smtClean="0"/>
              <a:t>audita struktūrvienības </a:t>
            </a:r>
            <a:r>
              <a:rPr lang="lv-LV" dirty="0"/>
              <a:t>vadību saskaņā ar iekšējā audita nolikumu, Definīciju, Ētikas kodeksu </a:t>
            </a:r>
            <a:r>
              <a:rPr lang="lv-LV" dirty="0" smtClean="0"/>
              <a:t>un Standartiem</a:t>
            </a:r>
            <a:r>
              <a:rPr lang="lv-LV" dirty="0"/>
              <a:t>. Iekšējā audita vadītājam jābūt atbilstošiem profesionālo izglītību </a:t>
            </a:r>
            <a:r>
              <a:rPr lang="lv-LV" dirty="0" smtClean="0"/>
              <a:t>apliecinošiem sertifikātiem </a:t>
            </a:r>
            <a:r>
              <a:rPr lang="lv-LV" dirty="0"/>
              <a:t>un </a:t>
            </a:r>
            <a:r>
              <a:rPr lang="lv-LV" dirty="0" err="1"/>
              <a:t>kvalifikācijām</a:t>
            </a:r>
            <a:r>
              <a:rPr lang="lv-LV" dirty="0"/>
              <a:t>. Konkrētais iekšējā audita vadītāja amata </a:t>
            </a:r>
            <a:r>
              <a:rPr lang="lv-LV" dirty="0" smtClean="0"/>
              <a:t>nosaukums organizācijās </a:t>
            </a:r>
            <a:r>
              <a:rPr lang="lv-LV" dirty="0"/>
              <a:t>var būt atšķirīgs.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Atbildīgais par audita pakalpojumu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99223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lv-LV" sz="4400" dirty="0"/>
              <a:t>2450 - Vispārējie atzinumi</a:t>
            </a:r>
          </a:p>
          <a:p>
            <a:pPr marL="0" indent="0">
              <a:buNone/>
            </a:pPr>
            <a:r>
              <a:rPr lang="lv-LV" sz="4400" dirty="0"/>
              <a:t>Ja tiek sniegts </a:t>
            </a:r>
            <a:r>
              <a:rPr lang="lv-LV" sz="4400" b="1" dirty="0">
                <a:solidFill>
                  <a:srgbClr val="FF0000"/>
                </a:solidFill>
              </a:rPr>
              <a:t>vispārējs atzinums</a:t>
            </a:r>
            <a:r>
              <a:rPr lang="lv-LV" sz="4400" dirty="0"/>
              <a:t>, tajā jāņem vērā iepriekš noteiktās valdes (padomes</a:t>
            </a:r>
            <a:r>
              <a:rPr lang="lv-LV" sz="4400" dirty="0" smtClean="0"/>
              <a:t>), augstākās </a:t>
            </a:r>
            <a:r>
              <a:rPr lang="lv-LV" sz="4400" dirty="0"/>
              <a:t>vadības un citu ieinteresēto pušu vēlmes, un tas </a:t>
            </a:r>
            <a:r>
              <a:rPr lang="lv-LV" sz="4400" b="1" dirty="0">
                <a:solidFill>
                  <a:srgbClr val="FF0000"/>
                </a:solidFill>
              </a:rPr>
              <a:t>jāpamato ar pietiekamu, ticamu</a:t>
            </a:r>
            <a:r>
              <a:rPr lang="lv-LV" sz="4400" b="1" dirty="0" smtClean="0">
                <a:solidFill>
                  <a:srgbClr val="FF0000"/>
                </a:solidFill>
              </a:rPr>
              <a:t>, būtisku </a:t>
            </a:r>
            <a:r>
              <a:rPr lang="lv-LV" sz="4400" b="1" dirty="0">
                <a:solidFill>
                  <a:srgbClr val="FF0000"/>
                </a:solidFill>
              </a:rPr>
              <a:t>un noderīgu informāciju</a:t>
            </a:r>
            <a:r>
              <a:rPr lang="lv-LV" sz="4400" b="1" dirty="0"/>
              <a:t>.</a:t>
            </a:r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Skaidrojums</a:t>
            </a:r>
            <a:endParaRPr lang="lv-LV" dirty="0"/>
          </a:p>
          <a:p>
            <a:pPr marL="0" indent="0">
              <a:buNone/>
            </a:pPr>
            <a:r>
              <a:rPr lang="lv-LV" dirty="0"/>
              <a:t>Komunikācija noteiks:</a:t>
            </a:r>
          </a:p>
          <a:p>
            <a:pPr marL="0" indent="0">
              <a:buNone/>
            </a:pPr>
            <a:r>
              <a:rPr lang="lv-LV" dirty="0"/>
              <a:t>· darba apjomu, ieskaitot laika periodu, uz kuru atzinums attiecas;</a:t>
            </a:r>
          </a:p>
          <a:p>
            <a:pPr marL="0" indent="0">
              <a:buNone/>
            </a:pPr>
            <a:r>
              <a:rPr lang="lv-LV" dirty="0"/>
              <a:t>· darba apjoma ierobežojumus;</a:t>
            </a:r>
          </a:p>
          <a:p>
            <a:pPr marL="0" indent="0">
              <a:buNone/>
            </a:pPr>
            <a:r>
              <a:rPr lang="lv-LV" dirty="0"/>
              <a:t>· visu saistīto projektu izvērtējumu, tostarp paļaušanos uz citiem pārliecības</a:t>
            </a:r>
          </a:p>
          <a:p>
            <a:pPr marL="0" indent="0">
              <a:buNone/>
            </a:pPr>
            <a:r>
              <a:rPr lang="lv-LV" dirty="0"/>
              <a:t>sniedzējiem;</a:t>
            </a:r>
          </a:p>
          <a:p>
            <a:pPr marL="0" indent="0">
              <a:buNone/>
            </a:pPr>
            <a:r>
              <a:rPr lang="lv-LV" dirty="0"/>
              <a:t>· riska vai kontroles struktūru vai citus kritērijus, kuri izmantoti par pamatu vispārēja</a:t>
            </a:r>
          </a:p>
          <a:p>
            <a:pPr marL="0" indent="0">
              <a:buNone/>
            </a:pPr>
            <a:r>
              <a:rPr lang="lv-LV" dirty="0"/>
              <a:t>atzinuma sniegšanai; un</a:t>
            </a:r>
          </a:p>
          <a:p>
            <a:pPr marL="0" indent="0">
              <a:buNone/>
            </a:pPr>
            <a:r>
              <a:rPr lang="lv-LV" dirty="0"/>
              <a:t>· vispārējo atzinumu, spriedumu vai secinājumu.</a:t>
            </a:r>
          </a:p>
          <a:p>
            <a:pPr marL="0" indent="0">
              <a:buNone/>
            </a:pPr>
            <a:r>
              <a:rPr lang="lv-LV" dirty="0"/>
              <a:t>Jānorāda negatīva vispārēja atzinuma iemesli.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Audita procesa gala rezultāts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83818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v-LV" dirty="0" smtClean="0"/>
              <a:t>1. </a:t>
            </a:r>
            <a:r>
              <a:rPr lang="lv-LV" dirty="0" smtClean="0">
                <a:solidFill>
                  <a:srgbClr val="FF0000"/>
                </a:solidFill>
              </a:rPr>
              <a:t>Organizācijai </a:t>
            </a:r>
            <a:r>
              <a:rPr lang="lv-LV" dirty="0">
                <a:solidFill>
                  <a:srgbClr val="FF0000"/>
                </a:solidFill>
              </a:rPr>
              <a:t>ir jāizveido, jāuztur efektīvi riska vadības un kontroles procesi</a:t>
            </a:r>
            <a:r>
              <a:rPr lang="lv-LV" dirty="0"/>
              <a:t>. Kontroles procesu sistēmas mērķis ir atbalstīt organizācijas speciālistus, kas vada risku un cenšas sasniegt noteiktos un </a:t>
            </a:r>
            <a:r>
              <a:rPr lang="lv-LV" dirty="0" smtClean="0"/>
              <a:t>ziņojumos </a:t>
            </a:r>
            <a:r>
              <a:rPr lang="lv-LV" dirty="0"/>
              <a:t>norādītos </a:t>
            </a:r>
            <a:r>
              <a:rPr lang="lv-LV" dirty="0" smtClean="0"/>
              <a:t>uzņēmuma </a:t>
            </a:r>
            <a:r>
              <a:rPr lang="lv-LV" dirty="0"/>
              <a:t>mērķus. Minētajiem kontroles procesiem jo īpaši jānodrošina tas, lai pastāvētu šādi apstākļi:</a:t>
            </a:r>
          </a:p>
          <a:p>
            <a:pPr lvl="1"/>
            <a:r>
              <a:rPr lang="lv-LV" dirty="0">
                <a:solidFill>
                  <a:srgbClr val="FF0000"/>
                </a:solidFill>
              </a:rPr>
              <a:t>finanšu un darbības informācija būtu ticama un konsekventa; </a:t>
            </a:r>
            <a:endParaRPr lang="lv-LV" dirty="0" smtClean="0">
              <a:solidFill>
                <a:srgbClr val="FF0000"/>
              </a:solidFill>
            </a:endParaRPr>
          </a:p>
          <a:p>
            <a:pPr lvl="1"/>
            <a:r>
              <a:rPr lang="lv-LV" dirty="0" smtClean="0">
                <a:solidFill>
                  <a:srgbClr val="FF0000"/>
                </a:solidFill>
              </a:rPr>
              <a:t>darbības </a:t>
            </a:r>
            <a:r>
              <a:rPr lang="lv-LV" dirty="0">
                <a:solidFill>
                  <a:srgbClr val="FF0000"/>
                </a:solidFill>
              </a:rPr>
              <a:t>tiktu veiktas lietderīgi un nospraustie mērķi tiktu sasniegti; </a:t>
            </a:r>
            <a:endParaRPr lang="lv-LV" dirty="0" smtClean="0">
              <a:solidFill>
                <a:srgbClr val="FF0000"/>
              </a:solidFill>
            </a:endParaRPr>
          </a:p>
          <a:p>
            <a:pPr lvl="1"/>
            <a:r>
              <a:rPr lang="lv-LV" dirty="0" smtClean="0">
                <a:solidFill>
                  <a:srgbClr val="FF0000"/>
                </a:solidFill>
              </a:rPr>
              <a:t>aktīvi </a:t>
            </a:r>
            <a:r>
              <a:rPr lang="lv-LV" dirty="0">
                <a:solidFill>
                  <a:srgbClr val="FF0000"/>
                </a:solidFill>
              </a:rPr>
              <a:t>būtu aizsargāti, </a:t>
            </a:r>
            <a:endParaRPr lang="lv-LV" dirty="0" smtClean="0">
              <a:solidFill>
                <a:srgbClr val="FF0000"/>
              </a:solidFill>
            </a:endParaRPr>
          </a:p>
          <a:p>
            <a:pPr lvl="1"/>
            <a:r>
              <a:rPr lang="lv-LV" dirty="0" smtClean="0">
                <a:solidFill>
                  <a:srgbClr val="FF0000"/>
                </a:solidFill>
              </a:rPr>
              <a:t>un </a:t>
            </a:r>
            <a:r>
              <a:rPr lang="lv-LV" dirty="0">
                <a:solidFill>
                  <a:srgbClr val="FF0000"/>
                </a:solidFill>
              </a:rPr>
              <a:t>organizācijas darbības un lēmumi atbilstu normatīvajiem aktiem un līgumiem.</a:t>
            </a:r>
            <a:endParaRPr lang="en-US" dirty="0">
              <a:solidFill>
                <a:srgbClr val="FF0000"/>
              </a:solidFill>
            </a:endParaRPr>
          </a:p>
          <a:p>
            <a:endParaRPr lang="lv-LV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lv-LV" sz="4000" dirty="0" smtClean="0"/>
              <a:t/>
            </a:r>
            <a:br>
              <a:rPr lang="lv-LV" sz="4000" dirty="0" smtClean="0"/>
            </a:br>
            <a:r>
              <a:rPr lang="en-US" sz="4000" dirty="0" err="1" smtClean="0"/>
              <a:t>Kontroles</a:t>
            </a:r>
            <a:r>
              <a:rPr lang="en-US" sz="4000" dirty="0" smtClean="0"/>
              <a:t> </a:t>
            </a:r>
            <a:r>
              <a:rPr lang="en-US" sz="4000" dirty="0" err="1"/>
              <a:t>procesa</a:t>
            </a:r>
            <a:r>
              <a:rPr lang="en-US" sz="4000" dirty="0"/>
              <a:t> </a:t>
            </a:r>
            <a:r>
              <a:rPr lang="en-US" sz="4000" dirty="0" err="1"/>
              <a:t>atbilstības</a:t>
            </a:r>
            <a:r>
              <a:rPr lang="en-US" sz="4000" dirty="0"/>
              <a:t> </a:t>
            </a:r>
            <a:r>
              <a:rPr lang="en-US" sz="4000" dirty="0" err="1" smtClean="0"/>
              <a:t>novērtēšana</a:t>
            </a:r>
            <a:r>
              <a:rPr lang="lv-LV" sz="4000" dirty="0" smtClean="0"/>
              <a:t> </a:t>
            </a:r>
            <a:r>
              <a:rPr lang="lv-LV" sz="2200" dirty="0" smtClean="0"/>
              <a:t>IAI PV 2130-1</a:t>
            </a:r>
            <a:r>
              <a:rPr lang="en-US" dirty="0"/>
              <a:t/>
            </a:r>
            <a:br>
              <a:rPr lang="en-US" dirty="0"/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43604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2. </a:t>
            </a:r>
            <a:r>
              <a:rPr lang="en-US" dirty="0" err="1" smtClean="0"/>
              <a:t>Augstākās</a:t>
            </a:r>
            <a:r>
              <a:rPr lang="en-US" dirty="0" smtClean="0"/>
              <a:t> </a:t>
            </a:r>
            <a:r>
              <a:rPr lang="en-US" dirty="0" err="1"/>
              <a:t>vadības</a:t>
            </a:r>
            <a:r>
              <a:rPr lang="en-US" dirty="0"/>
              <a:t> </a:t>
            </a:r>
            <a:r>
              <a:rPr lang="en-US" dirty="0" err="1"/>
              <a:t>pienākums</a:t>
            </a:r>
            <a:r>
              <a:rPr lang="en-US" dirty="0"/>
              <a:t> </a:t>
            </a:r>
            <a:r>
              <a:rPr lang="en-US" dirty="0" err="1"/>
              <a:t>ir</a:t>
            </a:r>
            <a:r>
              <a:rPr lang="en-US" dirty="0"/>
              <a:t> </a:t>
            </a:r>
            <a:r>
              <a:rPr lang="en-US" dirty="0" err="1"/>
              <a:t>pārzināt</a:t>
            </a:r>
            <a:r>
              <a:rPr lang="en-US" dirty="0"/>
              <a:t> </a:t>
            </a:r>
            <a:r>
              <a:rPr lang="en-US" dirty="0" err="1"/>
              <a:t>minētās</a:t>
            </a:r>
            <a:r>
              <a:rPr lang="en-US" dirty="0"/>
              <a:t> </a:t>
            </a:r>
            <a:r>
              <a:rPr lang="en-US" dirty="0" err="1"/>
              <a:t>riska</a:t>
            </a:r>
            <a:r>
              <a:rPr lang="en-US" dirty="0"/>
              <a:t> </a:t>
            </a:r>
            <a:r>
              <a:rPr lang="en-US" dirty="0" err="1"/>
              <a:t>vadības</a:t>
            </a:r>
            <a:r>
              <a:rPr lang="en-US" dirty="0"/>
              <a:t> un </a:t>
            </a:r>
            <a:r>
              <a:rPr lang="en-US" dirty="0" err="1"/>
              <a:t>kontroles</a:t>
            </a:r>
            <a:r>
              <a:rPr lang="en-US" dirty="0"/>
              <a:t>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sistēmas</a:t>
            </a:r>
            <a:r>
              <a:rPr lang="en-US" dirty="0"/>
              <a:t> </a:t>
            </a:r>
            <a:r>
              <a:rPr lang="en-US" dirty="0" err="1"/>
              <a:t>izveidi</a:t>
            </a:r>
            <a:r>
              <a:rPr lang="en-US" dirty="0"/>
              <a:t>, </a:t>
            </a:r>
            <a:r>
              <a:rPr lang="en-US" dirty="0" err="1"/>
              <a:t>administrēšanu</a:t>
            </a:r>
            <a:r>
              <a:rPr lang="en-US" dirty="0"/>
              <a:t> un </a:t>
            </a:r>
            <a:r>
              <a:rPr lang="en-US" dirty="0" err="1"/>
              <a:t>novērtēšanu</a:t>
            </a:r>
            <a:r>
              <a:rPr lang="en-US" dirty="0"/>
              <a:t>. </a:t>
            </a:r>
            <a:r>
              <a:rPr lang="en-US" dirty="0" err="1"/>
              <a:t>Viens</a:t>
            </a:r>
            <a:r>
              <a:rPr lang="en-US" dirty="0"/>
              <a:t> no </a:t>
            </a:r>
            <a:r>
              <a:rPr lang="en-US" b="1" dirty="0" err="1">
                <a:solidFill>
                  <a:srgbClr val="FF0000"/>
                </a:solidFill>
              </a:rPr>
              <a:t>organizācijas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vadītāju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pienākumiem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kontroles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procesu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novērtēšana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 err="1"/>
              <a:t>attiecīgajās</a:t>
            </a:r>
            <a:r>
              <a:rPr lang="en-US" dirty="0"/>
              <a:t> </a:t>
            </a:r>
            <a:r>
              <a:rPr lang="en-US" dirty="0" err="1"/>
              <a:t>atbildības</a:t>
            </a:r>
            <a:r>
              <a:rPr lang="en-US" dirty="0"/>
              <a:t> </a:t>
            </a:r>
            <a:r>
              <a:rPr lang="en-US" dirty="0" err="1"/>
              <a:t>jomās</a:t>
            </a:r>
            <a:r>
              <a:rPr lang="en-US" dirty="0"/>
              <a:t>. </a:t>
            </a:r>
            <a:r>
              <a:rPr lang="en-US" dirty="0" err="1"/>
              <a:t>Iekšējie</a:t>
            </a:r>
            <a:r>
              <a:rPr lang="en-US" dirty="0"/>
              <a:t> </a:t>
            </a:r>
            <a:r>
              <a:rPr lang="en-US" dirty="0" err="1"/>
              <a:t>auditori</a:t>
            </a:r>
            <a:r>
              <a:rPr lang="en-US" dirty="0"/>
              <a:t> </a:t>
            </a:r>
            <a:r>
              <a:rPr lang="en-US" dirty="0" err="1"/>
              <a:t>sniedz</a:t>
            </a:r>
            <a:r>
              <a:rPr lang="en-US" dirty="0"/>
              <a:t> </a:t>
            </a:r>
            <a:r>
              <a:rPr lang="en-US" dirty="0" err="1"/>
              <a:t>dažādu</a:t>
            </a:r>
            <a:r>
              <a:rPr lang="en-US" dirty="0"/>
              <a:t> </a:t>
            </a:r>
            <a:r>
              <a:rPr lang="en-US" dirty="0" err="1" smtClean="0"/>
              <a:t>līme</a:t>
            </a:r>
            <a:r>
              <a:rPr lang="lv-LV" dirty="0" smtClean="0"/>
              <a:t>ņ</a:t>
            </a:r>
            <a:r>
              <a:rPr lang="en-US" dirty="0" smtClean="0"/>
              <a:t>u </a:t>
            </a:r>
            <a:r>
              <a:rPr lang="en-US" dirty="0" err="1"/>
              <a:t>pārliecību</a:t>
            </a:r>
            <a:r>
              <a:rPr lang="en-US" dirty="0"/>
              <a:t> par </a:t>
            </a:r>
            <a:r>
              <a:rPr lang="en-US" dirty="0" err="1"/>
              <a:t>riska</a:t>
            </a:r>
            <a:r>
              <a:rPr lang="en-US" dirty="0"/>
              <a:t> </a:t>
            </a:r>
            <a:r>
              <a:rPr lang="en-US" dirty="0" err="1"/>
              <a:t>vadības</a:t>
            </a:r>
            <a:r>
              <a:rPr lang="en-US" dirty="0"/>
              <a:t> un </a:t>
            </a:r>
            <a:r>
              <a:rPr lang="en-US" dirty="0" err="1"/>
              <a:t>kontroles</a:t>
            </a:r>
            <a:r>
              <a:rPr lang="en-US" dirty="0"/>
              <a:t>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efektivitātes</a:t>
            </a:r>
            <a:r>
              <a:rPr lang="en-US" dirty="0"/>
              <a:t> </a:t>
            </a:r>
            <a:r>
              <a:rPr lang="en-US" dirty="0" err="1"/>
              <a:t>stāvokli</a:t>
            </a:r>
            <a:r>
              <a:rPr lang="en-US" dirty="0"/>
              <a:t> </a:t>
            </a:r>
            <a:r>
              <a:rPr lang="en-US" dirty="0" err="1"/>
              <a:t>izraudzītajās</a:t>
            </a:r>
            <a:r>
              <a:rPr lang="en-US" dirty="0"/>
              <a:t> </a:t>
            </a:r>
            <a:r>
              <a:rPr lang="en-US" dirty="0" err="1"/>
              <a:t>organizācijas</a:t>
            </a:r>
            <a:r>
              <a:rPr lang="en-US" dirty="0"/>
              <a:t> </a:t>
            </a:r>
            <a:r>
              <a:rPr lang="en-US" dirty="0" err="1"/>
              <a:t>darbībās</a:t>
            </a:r>
            <a:r>
              <a:rPr lang="en-US" dirty="0"/>
              <a:t> un </a:t>
            </a:r>
            <a:r>
              <a:rPr lang="en-US" dirty="0" err="1"/>
              <a:t>funkcijās</a:t>
            </a:r>
            <a:r>
              <a:rPr lang="en-US" dirty="0"/>
              <a:t>.</a:t>
            </a:r>
          </a:p>
          <a:p>
            <a:endParaRPr lang="lv-LV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3600" dirty="0"/>
              <a:t>Kontroles procesa atbilstības novērtēšana </a:t>
            </a:r>
            <a:r>
              <a:rPr lang="lv-LV" sz="2800" dirty="0"/>
              <a:t>IAI PV 2130-1</a:t>
            </a:r>
            <a:br>
              <a:rPr lang="lv-LV" sz="2800" dirty="0"/>
            </a:br>
            <a:endParaRPr lang="lv-LV" sz="2800" dirty="0"/>
          </a:p>
        </p:txBody>
      </p:sp>
    </p:spTree>
    <p:extLst>
      <p:ext uri="{BB962C8B-B14F-4D97-AF65-F5344CB8AC3E}">
        <p14:creationId xmlns:p14="http://schemas.microsoft.com/office/powerpoint/2010/main" val="3902043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3. I</a:t>
            </a:r>
            <a:r>
              <a:rPr lang="en-US" dirty="0" err="1" smtClean="0"/>
              <a:t>ekšējā</a:t>
            </a:r>
            <a:r>
              <a:rPr lang="en-US" dirty="0" smtClean="0"/>
              <a:t> </a:t>
            </a:r>
            <a:r>
              <a:rPr lang="en-US" dirty="0" err="1"/>
              <a:t>audita</a:t>
            </a:r>
            <a:r>
              <a:rPr lang="en-US" dirty="0"/>
              <a:t> </a:t>
            </a:r>
            <a:r>
              <a:rPr lang="en-US" dirty="0" err="1"/>
              <a:t>vadītājam</a:t>
            </a:r>
            <a:r>
              <a:rPr lang="en-US" dirty="0"/>
              <a:t> (IAV) </a:t>
            </a:r>
            <a:r>
              <a:rPr lang="en-US" dirty="0" err="1"/>
              <a:t>jāsniedz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kopējo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atzinumu</a:t>
            </a:r>
            <a:r>
              <a:rPr lang="en-US" b="1" dirty="0">
                <a:solidFill>
                  <a:srgbClr val="FF0000"/>
                </a:solidFill>
              </a:rPr>
              <a:t> par </a:t>
            </a:r>
            <a:r>
              <a:rPr lang="en-US" b="1" dirty="0" err="1">
                <a:solidFill>
                  <a:srgbClr val="FF0000"/>
                </a:solidFill>
              </a:rPr>
              <a:t>iekšējās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kontroles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procesu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atbilstību</a:t>
            </a:r>
            <a:r>
              <a:rPr lang="en-US" b="1" dirty="0">
                <a:solidFill>
                  <a:srgbClr val="FF0000"/>
                </a:solidFill>
              </a:rPr>
              <a:t> un </a:t>
            </a:r>
            <a:r>
              <a:rPr lang="en-US" b="1" dirty="0" err="1">
                <a:solidFill>
                  <a:srgbClr val="FF0000"/>
                </a:solidFill>
              </a:rPr>
              <a:t>efektivitāti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. </a:t>
            </a:r>
            <a:r>
              <a:rPr lang="en-US" dirty="0" err="1"/>
              <a:t>Izsakot</a:t>
            </a:r>
            <a:r>
              <a:rPr lang="en-US" dirty="0"/>
              <a:t> </a:t>
            </a:r>
            <a:r>
              <a:rPr lang="en-US" dirty="0" err="1"/>
              <a:t>atzinumu</a:t>
            </a:r>
            <a:r>
              <a:rPr lang="en-US" dirty="0"/>
              <a:t>, IAV </a:t>
            </a:r>
            <a:r>
              <a:rPr lang="en-US" dirty="0" err="1"/>
              <a:t>balstās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pietiekamiem</a:t>
            </a:r>
            <a:r>
              <a:rPr lang="en-US" dirty="0"/>
              <a:t> </a:t>
            </a:r>
            <a:r>
              <a:rPr lang="en-US" dirty="0" err="1"/>
              <a:t>audita</a:t>
            </a:r>
            <a:r>
              <a:rPr lang="en-US" dirty="0"/>
              <a:t> </a:t>
            </a:r>
            <a:r>
              <a:rPr lang="en-US" dirty="0" err="1"/>
              <a:t>pierādījumiem</a:t>
            </a:r>
            <a:r>
              <a:rPr lang="en-US" dirty="0"/>
              <a:t>, </a:t>
            </a:r>
            <a:r>
              <a:rPr lang="en-US" dirty="0" err="1"/>
              <a:t>kas</a:t>
            </a:r>
            <a:r>
              <a:rPr lang="en-US" dirty="0"/>
              <a:t> </a:t>
            </a:r>
            <a:r>
              <a:rPr lang="en-US" dirty="0" err="1"/>
              <a:t>gūti</a:t>
            </a:r>
            <a:r>
              <a:rPr lang="en-US" dirty="0"/>
              <a:t> </a:t>
            </a:r>
            <a:r>
              <a:rPr lang="en-US" dirty="0" err="1"/>
              <a:t>auditu</a:t>
            </a:r>
            <a:r>
              <a:rPr lang="en-US" dirty="0"/>
              <a:t> </a:t>
            </a:r>
            <a:r>
              <a:rPr lang="en-US" dirty="0" err="1"/>
              <a:t>rezultātā</a:t>
            </a:r>
            <a:r>
              <a:rPr lang="en-US" dirty="0"/>
              <a:t>, un, </a:t>
            </a:r>
            <a:r>
              <a:rPr lang="en-US" dirty="0" err="1"/>
              <a:t>ja</a:t>
            </a:r>
            <a:r>
              <a:rPr lang="en-US" dirty="0"/>
              <a:t> </a:t>
            </a:r>
            <a:r>
              <a:rPr lang="en-US" dirty="0" err="1"/>
              <a:t>nepieciešams</a:t>
            </a:r>
            <a:r>
              <a:rPr lang="en-US" dirty="0"/>
              <a:t>, </a:t>
            </a:r>
            <a:r>
              <a:rPr lang="en-US" dirty="0" err="1"/>
              <a:t>atsaucas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citu</a:t>
            </a:r>
            <a:r>
              <a:rPr lang="en-US" dirty="0"/>
              <a:t> </a:t>
            </a:r>
            <a:r>
              <a:rPr lang="en-US" dirty="0" err="1"/>
              <a:t>pārliecības</a:t>
            </a:r>
            <a:r>
              <a:rPr lang="en-US" dirty="0"/>
              <a:t> </a:t>
            </a:r>
            <a:r>
              <a:rPr lang="en-US" dirty="0" err="1"/>
              <a:t>sniedzēju</a:t>
            </a:r>
            <a:r>
              <a:rPr lang="en-US" dirty="0"/>
              <a:t> </a:t>
            </a:r>
            <a:r>
              <a:rPr lang="en-US" dirty="0" err="1"/>
              <a:t>darbu</a:t>
            </a:r>
            <a:r>
              <a:rPr lang="en-US" dirty="0"/>
              <a:t>. </a:t>
            </a:r>
            <a:r>
              <a:rPr lang="en-US" dirty="0">
                <a:solidFill>
                  <a:srgbClr val="FF0000"/>
                </a:solidFill>
              </a:rPr>
              <a:t>IAV </a:t>
            </a:r>
            <a:r>
              <a:rPr lang="en-US" dirty="0" err="1">
                <a:solidFill>
                  <a:srgbClr val="FF0000"/>
                </a:solidFill>
              </a:rPr>
              <a:t>jāsniedz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šāds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atzinums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augstākajai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vadībai</a:t>
            </a:r>
            <a:r>
              <a:rPr lang="en-US" dirty="0">
                <a:solidFill>
                  <a:srgbClr val="FF0000"/>
                </a:solidFill>
              </a:rPr>
              <a:t> un </a:t>
            </a:r>
            <a:r>
              <a:rPr lang="en-US" dirty="0" err="1">
                <a:solidFill>
                  <a:srgbClr val="FF0000"/>
                </a:solidFill>
              </a:rPr>
              <a:t>valdei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padomei</a:t>
            </a:r>
            <a:r>
              <a:rPr lang="en-US" dirty="0"/>
              <a:t>).</a:t>
            </a:r>
            <a:endParaRPr lang="lv-LV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4000" dirty="0"/>
              <a:t>Kontroles procesa atbilstības novērtēšana </a:t>
            </a:r>
            <a:r>
              <a:rPr lang="lv-LV" sz="2700" dirty="0"/>
              <a:t>IAI PV 2130-1</a:t>
            </a:r>
            <a:br>
              <a:rPr lang="lv-LV" sz="2700" dirty="0"/>
            </a:br>
            <a:endParaRPr lang="lv-LV" sz="2700" dirty="0"/>
          </a:p>
        </p:txBody>
      </p:sp>
    </p:spTree>
    <p:extLst>
      <p:ext uri="{BB962C8B-B14F-4D97-AF65-F5344CB8AC3E}">
        <p14:creationId xmlns:p14="http://schemas.microsoft.com/office/powerpoint/2010/main" val="3138123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v-LV" dirty="0" smtClean="0"/>
              <a:t>4. IAV </a:t>
            </a:r>
            <a:r>
              <a:rPr lang="lv-LV" dirty="0"/>
              <a:t>jāizstrādā ierosinātā iekšējā audita plāns, kas nodrošinātu to, ka </a:t>
            </a:r>
            <a:r>
              <a:rPr lang="lv-LV" dirty="0">
                <a:solidFill>
                  <a:srgbClr val="FF0000"/>
                </a:solidFill>
              </a:rPr>
              <a:t>tiks iegūti pietiekami audita pierādījumi, lai vērtētu riska vadības un kontroles procesu efektivitāti</a:t>
            </a:r>
            <a:r>
              <a:rPr lang="lv-LV" dirty="0"/>
              <a:t>. Plānā jāparedz audita darba uzdevumi un (vai) citas procedūras, kas tiek veiktas, lai </a:t>
            </a:r>
            <a:r>
              <a:rPr lang="lv-LV" dirty="0">
                <a:solidFill>
                  <a:srgbClr val="FF0000"/>
                </a:solidFill>
              </a:rPr>
              <a:t>iegūtu</a:t>
            </a:r>
            <a:r>
              <a:rPr lang="lv-LV" dirty="0"/>
              <a:t> </a:t>
            </a:r>
            <a:r>
              <a:rPr lang="lv-LV" dirty="0">
                <a:solidFill>
                  <a:srgbClr val="FF0000"/>
                </a:solidFill>
              </a:rPr>
              <a:t>pietiekamus, uzticamus audita pierādījumus par visām svarīgākajām struktūrvienībām un to funkcijām</a:t>
            </a:r>
            <a:r>
              <a:rPr lang="lv-LV" dirty="0"/>
              <a:t>, kas tiks novērtētas, kā arī jāsniedz pārskats par galvenajiem kontroles procesiem, kas tiek īstenoti organizācijā. </a:t>
            </a:r>
            <a:r>
              <a:rPr lang="lv-LV" dirty="0">
                <a:solidFill>
                  <a:srgbClr val="FF0000"/>
                </a:solidFill>
              </a:rPr>
              <a:t>Plānam ir jābūt elastīgam</a:t>
            </a:r>
            <a:r>
              <a:rPr lang="lv-LV" dirty="0"/>
              <a:t>, lai gada laikā vadības stratēģijas, ārējo apstākļu, galveno riska jomu vai gaidāmo organizācijas rezultātu </a:t>
            </a:r>
            <a:r>
              <a:rPr lang="lv-LV" dirty="0" smtClean="0"/>
              <a:t>izmaiņu </a:t>
            </a:r>
            <a:r>
              <a:rPr lang="lv-LV" dirty="0"/>
              <a:t>dēļ to varētu attiecīgi grozīt.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4000" dirty="0"/>
              <a:t>Kontroles procesa atbilstības novērtēšana </a:t>
            </a:r>
            <a:r>
              <a:rPr lang="lv-LV" sz="3600" dirty="0"/>
              <a:t>IAI PV 2130-1</a:t>
            </a:r>
            <a:r>
              <a:rPr lang="lv-LV" dirty="0"/>
              <a:t/>
            </a:r>
            <a:br>
              <a:rPr lang="lv-LV" dirty="0"/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39547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5.Audita </a:t>
            </a:r>
            <a:r>
              <a:rPr lang="lv-LV" dirty="0"/>
              <a:t>plānā īpaša uzmanība jāpievērš arī tām darbībām, kuras </a:t>
            </a:r>
            <a:r>
              <a:rPr lang="lv-LV" dirty="0">
                <a:solidFill>
                  <a:srgbClr val="FF0000"/>
                </a:solidFill>
              </a:rPr>
              <a:t>visvairāk skārušas jaunākās </a:t>
            </a:r>
            <a:r>
              <a:rPr lang="lv-LV" dirty="0" smtClean="0">
                <a:solidFill>
                  <a:srgbClr val="FF0000"/>
                </a:solidFill>
              </a:rPr>
              <a:t>izmaiņas </a:t>
            </a:r>
            <a:r>
              <a:rPr lang="lv-LV" dirty="0">
                <a:solidFill>
                  <a:srgbClr val="FF0000"/>
                </a:solidFill>
              </a:rPr>
              <a:t>vai kuras visvairāk skars gaidāmās </a:t>
            </a:r>
            <a:r>
              <a:rPr lang="lv-LV" dirty="0" smtClean="0">
                <a:solidFill>
                  <a:srgbClr val="FF0000"/>
                </a:solidFill>
              </a:rPr>
              <a:t>izmaiņas</a:t>
            </a:r>
            <a:r>
              <a:rPr lang="lv-LV" dirty="0" smtClean="0"/>
              <a:t>. </a:t>
            </a:r>
            <a:r>
              <a:rPr lang="lv-LV" dirty="0"/>
              <a:t>Šo apstākļu </a:t>
            </a:r>
            <a:r>
              <a:rPr lang="lv-LV" dirty="0" smtClean="0"/>
              <a:t>maiņu </a:t>
            </a:r>
            <a:r>
              <a:rPr lang="lv-LV" dirty="0"/>
              <a:t>var izraisīt, piemēram, tirgus vai investīciju nosacījumi, pievienošanas un nodalīšanas, vai pārstrukturēšana un jauna </a:t>
            </a:r>
            <a:r>
              <a:rPr lang="lv-LV" dirty="0" smtClean="0"/>
              <a:t>uzņēmējdarbība.</a:t>
            </a:r>
            <a:endParaRPr lang="lv-LV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4000" dirty="0"/>
              <a:t>Kontroles procesa atbilstības novērtēšana </a:t>
            </a:r>
            <a:r>
              <a:rPr lang="lv-LV" sz="2700" dirty="0"/>
              <a:t>IAI PV 2130-1</a:t>
            </a:r>
          </a:p>
        </p:txBody>
      </p:sp>
    </p:spTree>
    <p:extLst>
      <p:ext uri="{BB962C8B-B14F-4D97-AF65-F5344CB8AC3E}">
        <p14:creationId xmlns:p14="http://schemas.microsoft.com/office/powerpoint/2010/main" val="32920820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184</TotalTime>
  <Words>1087</Words>
  <Application>Microsoft Office PowerPoint</Application>
  <PresentationFormat>On-screen Show (4:3)</PresentationFormat>
  <Paragraphs>58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Concourse</vt:lpstr>
      <vt:lpstr>Pārliecības sniegšanas vadlīnijas (overall opinion)</vt:lpstr>
      <vt:lpstr>Iekšējā audita galvenais pakalpojums</vt:lpstr>
      <vt:lpstr>Atbildīgais par audita pakalpojumu</vt:lpstr>
      <vt:lpstr>Audita procesa gala rezultāts</vt:lpstr>
      <vt:lpstr> Kontroles procesa atbilstības novērtēšana IAI PV 2130-1 </vt:lpstr>
      <vt:lpstr>Kontroles procesa atbilstības novērtēšana IAI PV 2130-1 </vt:lpstr>
      <vt:lpstr>Kontroles procesa atbilstības novērtēšana IAI PV 2130-1 </vt:lpstr>
      <vt:lpstr>Kontroles procesa atbilstības novērtēšana IAI PV 2130-1 </vt:lpstr>
      <vt:lpstr>Kontroles procesa atbilstības novērtēšana IAI PV 2130-1</vt:lpstr>
      <vt:lpstr>Kontroles procesa atbilstības novērtēšana IAI PV 2130-1 </vt:lpstr>
      <vt:lpstr>Kontroles procesa atbilstības novērtēšana IAI PV 2130-1 </vt:lpstr>
      <vt:lpstr>Kontroles procesa atbilstības novērtēšana IAI PV 2130-1 </vt:lpstr>
      <vt:lpstr>Kontroles procesa atbilstības novērtēšana IAI PV 2130-1 </vt:lpstr>
      <vt:lpstr>Kontroles procesa atbilstības novērtēšana IAI PV 2130-1 </vt:lpstr>
      <vt:lpstr>Kontroles procesa atbilstības novērtēšana IAI PV 2130-1 </vt:lpstr>
      <vt:lpstr>Praktiskā realizācija</vt:lpstr>
      <vt:lpstr>PowerPoint Presentation</vt:lpstr>
      <vt:lpstr>PowerPoint Presentation</vt:lpstr>
      <vt:lpstr>Ieteicamā literarūra:</vt:lpstr>
    </vt:vector>
  </TitlesOfParts>
  <Company>FM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Bernavs Ingus</dc:creator>
  <cp:lastModifiedBy>Finanšu Ministrija</cp:lastModifiedBy>
  <cp:revision>21</cp:revision>
  <dcterms:created xsi:type="dcterms:W3CDTF">2011-03-21T14:04:37Z</dcterms:created>
  <dcterms:modified xsi:type="dcterms:W3CDTF">2011-03-23T12:22:51Z</dcterms:modified>
</cp:coreProperties>
</file>