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64" r:id="rId3"/>
    <p:sldId id="257" r:id="rId4"/>
    <p:sldId id="259" r:id="rId5"/>
    <p:sldId id="260" r:id="rId6"/>
    <p:sldId id="261" r:id="rId7"/>
    <p:sldId id="263" r:id="rId8"/>
    <p:sldId id="262" r:id="rId9"/>
    <p:sldId id="267" r:id="rId10"/>
    <p:sldId id="266" r:id="rId11"/>
    <p:sldId id="268" r:id="rId12"/>
  </p:sldIdLst>
  <p:sldSz cx="9144000" cy="6858000" type="screen4x3"/>
  <p:notesSz cx="6669088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46683" autoAdjust="0"/>
  </p:normalViewPr>
  <p:slideViewPr>
    <p:cSldViewPr>
      <p:cViewPr varScale="1">
        <p:scale>
          <a:sx n="49" d="100"/>
          <a:sy n="49" d="100"/>
        </p:scale>
        <p:origin x="-177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x\AU\KOORDIN&#256;CIJAS%20UN%20METODIKAS%20NODA&#315;A\ARH&#298;VS\Pl&#257;ni\Analize\2011_gads\P&#257;rbaudes%20lapa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x\AU\KOORDIN&#256;CIJAS%20UN%20METODIKAS%20NODA&#315;A\ARH&#298;VS\Pl&#257;ni\Analize\2011_gads\P&#257;rbaudes%20lap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Prioritātes_analize!$A$5:$A$10</c:f>
              <c:strCache>
                <c:ptCount val="6"/>
                <c:pt idx="0">
                  <c:v>Personāla attīstība</c:v>
                </c:pt>
                <c:pt idx="1">
                  <c:v>IA procedūru, metožu uzlabošana. IAS darbības uzlabošana un pilnveidošana.</c:v>
                </c:pt>
                <c:pt idx="2">
                  <c:v>Uzlabot audita pakalpojumu kvalitāti.</c:v>
                </c:pt>
                <c:pt idx="3">
                  <c:v>Sadarbības pilnveidošana/ konfidencialitātes nodrošināšana</c:v>
                </c:pt>
                <c:pt idx="4">
                  <c:v>Pilnveidot IA stratēģisko un metodisko vadību atbilstoši n/a.</c:v>
                </c:pt>
                <c:pt idx="5">
                  <c:v>Iestādes darbinieku attieksmes un izpratnes veidošana par IKS/ Profesijas popularizēšana</c:v>
                </c:pt>
              </c:strCache>
            </c:strRef>
          </c:cat>
          <c:val>
            <c:numRef>
              <c:f>Prioritātes_analize!$B$5:$B$10</c:f>
              <c:numCache>
                <c:formatCode>General</c:formatCode>
                <c:ptCount val="6"/>
                <c:pt idx="0">
                  <c:v>25</c:v>
                </c:pt>
                <c:pt idx="1">
                  <c:v>21</c:v>
                </c:pt>
                <c:pt idx="2">
                  <c:v>15</c:v>
                </c:pt>
                <c:pt idx="3">
                  <c:v>12</c:v>
                </c:pt>
                <c:pt idx="4">
                  <c:v>3</c:v>
                </c:pt>
                <c:pt idx="5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92135424"/>
        <c:axId val="92136960"/>
        <c:axId val="0"/>
      </c:bar3DChart>
      <c:catAx>
        <c:axId val="921354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1740000" vert="horz"/>
          <a:lstStyle/>
          <a:p>
            <a:pPr>
              <a:defRPr baseline="0"/>
            </a:pPr>
            <a:endParaRPr lang="lv-LV"/>
          </a:p>
        </c:txPr>
        <c:crossAx val="92136960"/>
        <c:crosses val="autoZero"/>
        <c:auto val="1"/>
        <c:lblAlgn val="ctr"/>
        <c:lblOffset val="100"/>
        <c:noMultiLvlLbl val="0"/>
      </c:catAx>
      <c:valAx>
        <c:axId val="921369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213542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1207482993197286E-2"/>
          <c:y val="9.1164379696837564E-2"/>
          <c:w val="0.91879251700680276"/>
          <c:h val="0.89845299956397962"/>
        </c:manualLayout>
      </c:layout>
      <c:pie3DChart>
        <c:varyColors val="1"/>
        <c:ser>
          <c:idx val="0"/>
          <c:order val="0"/>
          <c:explosion val="25"/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Mācības!$B$76:$B$80</c:f>
              <c:strCache>
                <c:ptCount val="5"/>
                <c:pt idx="0">
                  <c:v>Vispārējās prasmes</c:v>
                </c:pt>
                <c:pt idx="1">
                  <c:v>Specifiskās prasmes (atbilstoši iestādes darbības jomai)</c:v>
                </c:pt>
                <c:pt idx="2">
                  <c:v>Specifisku auditu veikšanai nepieciešamās</c:v>
                </c:pt>
                <c:pt idx="3">
                  <c:v>ESF apguvi un uzraudzību saistītās</c:v>
                </c:pt>
                <c:pt idx="4">
                  <c:v>Iekšējā audita prasmes</c:v>
                </c:pt>
              </c:strCache>
            </c:strRef>
          </c:cat>
          <c:val>
            <c:numRef>
              <c:f>Mācības!$G$76:$G$80</c:f>
              <c:numCache>
                <c:formatCode>General</c:formatCode>
                <c:ptCount val="5"/>
                <c:pt idx="0">
                  <c:v>25</c:v>
                </c:pt>
                <c:pt idx="1">
                  <c:v>3</c:v>
                </c:pt>
                <c:pt idx="2">
                  <c:v>49</c:v>
                </c:pt>
                <c:pt idx="3">
                  <c:v>17</c:v>
                </c:pt>
                <c:pt idx="4">
                  <c:v>34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D3EC6-C65E-4829-A84F-9B7B855C276C}" type="datetimeFigureOut">
              <a:rPr lang="lv-LV" smtClean="0"/>
              <a:t>24.03.2011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270D74-EEAE-4C1C-B601-5F6E108EF04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18333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70D74-EEAE-4C1C-B601-5F6E108EF040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455677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b="1" dirty="0" smtClean="0"/>
              <a:t>SP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 smtClean="0"/>
              <a:t>50% gadījumos nav sniegts skaidrojums par to kā iegūts auditam pieejamo dienu skaits 5 gadu laika periodam. It īpašai gadījumos, kad tas būtiskas atšķirības no SP izpildes grafikā norādītās informācijas.</a:t>
            </a:r>
          </a:p>
          <a:p>
            <a:endParaRPr lang="lv-LV" dirty="0" smtClean="0"/>
          </a:p>
          <a:p>
            <a:r>
              <a:rPr lang="lv-LV" b="1" dirty="0" smtClean="0"/>
              <a:t>IAG plāns</a:t>
            </a:r>
          </a:p>
          <a:p>
            <a:r>
              <a:rPr lang="lv-LV" dirty="0" smtClean="0"/>
              <a:t>Tas nav domāts kā trūkums, bet aicinājums izvērtēt</a:t>
            </a:r>
            <a:r>
              <a:rPr lang="lv-LV" baseline="0" dirty="0" smtClean="0"/>
              <a:t> nākotnē IA gada plānā paredzēt laiku neparedzētiem auditiem vai citiem iestādes vadītāja uzdevumiem.</a:t>
            </a:r>
          </a:p>
          <a:p>
            <a:endParaRPr lang="lv-LV" baseline="0" dirty="0" smtClean="0">
              <a:solidFill>
                <a:srgbClr val="FF0000"/>
              </a:solidFill>
            </a:endParaRPr>
          </a:p>
          <a:p>
            <a:r>
              <a:rPr lang="lv-LV" baseline="0" dirty="0" smtClean="0">
                <a:solidFill>
                  <a:srgbClr val="FF0000"/>
                </a:solidFill>
              </a:rPr>
              <a:t>58% gadījumu IAS stratēģiskais un gada plāns tika iesniegts ar nokavēšanos.</a:t>
            </a:r>
          </a:p>
          <a:p>
            <a:endParaRPr lang="lv-LV" baseline="0" dirty="0" smtClean="0">
              <a:solidFill>
                <a:srgbClr val="FF0000"/>
              </a:solidFill>
            </a:endParaRPr>
          </a:p>
          <a:p>
            <a:r>
              <a:rPr lang="lv-LV" baseline="0" dirty="0" smtClean="0">
                <a:solidFill>
                  <a:srgbClr val="FF0000"/>
                </a:solidFill>
              </a:rPr>
              <a:t>Gaidām no VARAM papildināto plānu.</a:t>
            </a:r>
            <a:endParaRPr lang="lv-LV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70D74-EEAE-4C1C-B601-5F6E108EF040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7538460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70D74-EEAE-4C1C-B601-5F6E108EF040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69997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 smtClean="0"/>
              <a:t>Neizvērtējot IAS</a:t>
            </a:r>
            <a:r>
              <a:rPr lang="lv-LV" baseline="0" dirty="0" smtClean="0"/>
              <a:t> iepriekšējā perioda darbību, </a:t>
            </a:r>
            <a:r>
              <a:rPr lang="lv-LV" dirty="0" smtClean="0"/>
              <a:t>IAS vadītājam nav pietiekams pamats, uz kura balstīt lēmumu par IAS attīstības prioritātēm</a:t>
            </a:r>
            <a:r>
              <a:rPr lang="lv-LV" dirty="0" smtClean="0"/>
              <a:t>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dirty="0" smtClean="0"/>
              <a:t>Vēl vajadzētu pilnveidot.</a:t>
            </a:r>
            <a:endParaRPr lang="lv-LV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 smtClean="0"/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70D74-EEAE-4C1C-B601-5F6E108EF040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4968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Kāpēc</a:t>
            </a:r>
            <a:r>
              <a:rPr lang="lv-LV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lv-LV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tas ir vajadzīgs?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lv-LV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Sistemātiska pieeja IAS darbības pilnveidošanai;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Skaidri noteikts mērķis un virziens, uz kurieni dodamies;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Vieglāk uzraudzīt IAS attīstību</a:t>
            </a:r>
          </a:p>
          <a:p>
            <a:pPr marL="0" indent="0">
              <a:buFont typeface="Arial" pitchFamily="34" charset="0"/>
              <a:buNone/>
            </a:pPr>
            <a:r>
              <a:rPr lang="lv-LV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Vai </a:t>
            </a:r>
            <a:r>
              <a:rPr lang="lv-LV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ir izdevies? Daļēji</a:t>
            </a:r>
            <a:r>
              <a:rPr lang="lv-LV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</a:p>
          <a:p>
            <a:pPr marL="0" indent="0">
              <a:buFont typeface="Arial" pitchFamily="34" charset="0"/>
              <a:buNone/>
            </a:pPr>
            <a:r>
              <a:rPr lang="lv-LV" b="1" dirty="0" smtClean="0"/>
              <a:t>21</a:t>
            </a:r>
            <a:r>
              <a:rPr lang="lv-LV" b="1" dirty="0" smtClean="0"/>
              <a:t>%</a:t>
            </a:r>
            <a:r>
              <a:rPr lang="lv-LV" dirty="0" smtClean="0"/>
              <a:t> no struktūrvienības </a:t>
            </a:r>
            <a:r>
              <a:rPr lang="lv-LV" b="1" dirty="0" smtClean="0"/>
              <a:t>nav noteikušas IAS attīstības prioritātes.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b="1" dirty="0" smtClean="0"/>
              <a:t>31% </a:t>
            </a:r>
            <a:r>
              <a:rPr lang="lv-LV" dirty="0" smtClean="0"/>
              <a:t>gadījumu attīstības prioritātes </a:t>
            </a:r>
            <a:r>
              <a:rPr lang="lv-LV" b="1" dirty="0" smtClean="0"/>
              <a:t>neizriet no IAS pašnovērtējuma rezultātiem</a:t>
            </a:r>
            <a:r>
              <a:rPr lang="lv-LV" dirty="0" smtClean="0"/>
              <a:t>.</a:t>
            </a:r>
          </a:p>
          <a:p>
            <a:pPr marL="0" indent="0">
              <a:buFont typeface="Arial" pitchFamily="34" charset="0"/>
              <a:buNone/>
            </a:pPr>
            <a:r>
              <a:rPr lang="lv-LV" dirty="0" smtClean="0"/>
              <a:t>Tikai </a:t>
            </a:r>
            <a:r>
              <a:rPr lang="lv-LV" b="1" dirty="0" smtClean="0"/>
              <a:t>47%</a:t>
            </a:r>
            <a:r>
              <a:rPr lang="lv-LV" dirty="0" smtClean="0"/>
              <a:t> no IAS plāno </a:t>
            </a:r>
            <a:r>
              <a:rPr lang="lv-LV" b="1" dirty="0" smtClean="0"/>
              <a:t>gan IAS attīstības prioritātes, gan uzdevumus un pasākumus to īstenošanai</a:t>
            </a:r>
            <a:r>
              <a:rPr lang="lv-LV" dirty="0" smtClean="0"/>
              <a:t>, norādot to īstenošanas laiku vai regularitāti</a:t>
            </a:r>
            <a:r>
              <a:rPr lang="lv-LV" dirty="0" smtClean="0"/>
              <a:t>.</a:t>
            </a:r>
            <a:r>
              <a:rPr lang="lv-LV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0" indent="0">
              <a:buFont typeface="Arial" pitchFamily="34" charset="0"/>
              <a:buNone/>
            </a:pPr>
            <a:r>
              <a:rPr lang="lv-LV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IAS noteiktās prioritātes ir nekonkrētas un lielākajā daļā gadījumu neizriet no pašnovērtējuma rezultātiem.</a:t>
            </a:r>
          </a:p>
          <a:p>
            <a:pPr marL="0" indent="0">
              <a:buFont typeface="Arial" pitchFamily="34" charset="0"/>
              <a:buNone/>
            </a:pPr>
            <a:r>
              <a:rPr lang="lv-LV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Nākotnē vēlētos redzēt konkrētas attīstības prioritātes, kas izriet no pašnovērtējuma – reālās darbības analīzes un nepietiek izvērtēt tikai atbilstību normatīvajiem aktiem.</a:t>
            </a:r>
          </a:p>
          <a:p>
            <a:r>
              <a:rPr lang="lv-LV" sz="1200" b="1" kern="1200" dirty="0" smtClean="0">
                <a:solidFill>
                  <a:schemeClr val="bg1">
                    <a:lumMod val="65000"/>
                  </a:schemeClr>
                </a:solidFill>
                <a:effectLst/>
                <a:latin typeface="+mn-lt"/>
                <a:ea typeface="+mn-ea"/>
                <a:cs typeface="+mn-cs"/>
              </a:rPr>
              <a:t>Vēl</a:t>
            </a:r>
            <a:r>
              <a:rPr lang="lv-LV" sz="1200" b="1" kern="1200" baseline="0" dirty="0" smtClean="0">
                <a:solidFill>
                  <a:schemeClr val="bg1">
                    <a:lumMod val="65000"/>
                  </a:schemeClr>
                </a:solidFill>
                <a:effectLst/>
                <a:latin typeface="+mn-lt"/>
                <a:ea typeface="+mn-ea"/>
                <a:cs typeface="+mn-cs"/>
              </a:rPr>
              <a:t> IAS ir noteikušas arī šādas attīstības prioritātes:</a:t>
            </a:r>
            <a:endParaRPr lang="lv-LV" sz="1200" b="1" kern="1200" dirty="0" smtClean="0">
              <a:solidFill>
                <a:schemeClr val="bg1">
                  <a:lumMod val="65000"/>
                </a:schemeClr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lv-LV" sz="1200" kern="1200" dirty="0" smtClean="0">
                <a:solidFill>
                  <a:schemeClr val="bg1">
                    <a:lumMod val="65000"/>
                  </a:schemeClr>
                </a:solidFill>
                <a:effectLst/>
                <a:latin typeface="+mn-lt"/>
                <a:ea typeface="+mn-ea"/>
                <a:cs typeface="+mn-cs"/>
              </a:rPr>
              <a:t>Risku vadības, kontroles un pārvaldības procesu efektivitātes un rezultativitātes pilnveidošana</a:t>
            </a:r>
          </a:p>
          <a:p>
            <a:r>
              <a:rPr lang="lv-LV" sz="1200" kern="1200" dirty="0" smtClean="0">
                <a:solidFill>
                  <a:schemeClr val="bg1">
                    <a:lumMod val="65000"/>
                  </a:schemeClr>
                </a:solidFill>
                <a:effectLst/>
                <a:latin typeface="+mn-lt"/>
                <a:ea typeface="+mn-ea"/>
                <a:cs typeface="+mn-cs"/>
              </a:rPr>
              <a:t>Sniegto ieteikumu lietderības celšana</a:t>
            </a:r>
          </a:p>
          <a:p>
            <a:r>
              <a:rPr lang="lv-LV" sz="1200" kern="1200" dirty="0" smtClean="0">
                <a:solidFill>
                  <a:schemeClr val="bg1">
                    <a:lumMod val="65000"/>
                  </a:schemeClr>
                </a:solidFill>
                <a:effectLst/>
                <a:latin typeface="+mn-lt"/>
                <a:ea typeface="+mn-ea"/>
                <a:cs typeface="+mn-cs"/>
              </a:rPr>
              <a:t>Izmaksu samazināšana</a:t>
            </a:r>
          </a:p>
          <a:p>
            <a:r>
              <a:rPr lang="lv-LV" sz="1200" kern="1200" dirty="0" smtClean="0">
                <a:solidFill>
                  <a:schemeClr val="bg1">
                    <a:lumMod val="65000"/>
                  </a:schemeClr>
                </a:solidFill>
                <a:effectLst/>
                <a:latin typeface="+mn-lt"/>
                <a:ea typeface="+mn-ea"/>
                <a:cs typeface="+mn-cs"/>
              </a:rPr>
              <a:t>Risku vadības ieviešanas iniciēšana</a:t>
            </a:r>
          </a:p>
          <a:p>
            <a:r>
              <a:rPr lang="lv-LV" sz="1200" kern="1200" dirty="0" smtClean="0">
                <a:solidFill>
                  <a:schemeClr val="bg1">
                    <a:lumMod val="65000"/>
                  </a:schemeClr>
                </a:solidFill>
                <a:effectLst/>
                <a:latin typeface="+mn-lt"/>
                <a:ea typeface="+mn-ea"/>
                <a:cs typeface="+mn-cs"/>
              </a:rPr>
              <a:t>Precizitāte apstiprināto darbības plānu izpildē</a:t>
            </a:r>
          </a:p>
          <a:p>
            <a:r>
              <a:rPr lang="lv-LV" sz="1200" kern="1200" dirty="0" smtClean="0">
                <a:solidFill>
                  <a:schemeClr val="bg1">
                    <a:lumMod val="65000"/>
                  </a:schemeClr>
                </a:solidFill>
                <a:effectLst/>
                <a:latin typeface="+mn-lt"/>
                <a:ea typeface="+mn-ea"/>
                <a:cs typeface="+mn-cs"/>
              </a:rPr>
              <a:t>Audita nodaļas kompetencē esošā darba apjoma izpilde</a:t>
            </a:r>
          </a:p>
          <a:p>
            <a:r>
              <a:rPr lang="lv-LV" sz="1200" kern="1200" dirty="0" smtClean="0">
                <a:solidFill>
                  <a:schemeClr val="bg1">
                    <a:lumMod val="65000"/>
                  </a:schemeClr>
                </a:solidFill>
                <a:effectLst/>
                <a:latin typeface="+mn-lt"/>
                <a:ea typeface="+mn-ea"/>
                <a:cs typeface="+mn-cs"/>
              </a:rPr>
              <a:t>Audita vides aktualizēšana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70D74-EEAE-4C1C-B601-5F6E108EF040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88838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b="1" dirty="0" smtClean="0"/>
              <a:t>Kāpēc</a:t>
            </a:r>
            <a:r>
              <a:rPr lang="lv-LV" b="1" baseline="0" dirty="0" smtClean="0"/>
              <a:t> jāplāno sagaidāmie rezultāti? Kādi ieguvumi IAS vadītājam?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dirty="0" smtClean="0"/>
              <a:t>Vieglāk</a:t>
            </a:r>
            <a:r>
              <a:rPr lang="lv-LV" baseline="0" dirty="0" smtClean="0"/>
              <a:t> uzraudzīt prioritāšu īstenošanu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lv-LV" baseline="0" dirty="0" smtClean="0"/>
              <a:t>Skaidri un uzskatāmi parāda esošo un vieglāk analizēt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baseline="0" dirty="0" smtClean="0"/>
              <a:t>Salīdzināmi ar citām IAS</a:t>
            </a:r>
          </a:p>
          <a:p>
            <a:pPr marL="0" indent="0">
              <a:buFont typeface="Arial" pitchFamily="34" charset="0"/>
              <a:buNone/>
            </a:pPr>
            <a:endParaRPr lang="lv-LV" baseline="0" dirty="0" smtClean="0"/>
          </a:p>
          <a:p>
            <a:pPr marL="0" indent="0">
              <a:buFont typeface="Arial" pitchFamily="34" charset="0"/>
              <a:buNone/>
            </a:pPr>
            <a:r>
              <a:rPr lang="lv-LV" b="1" baseline="0" dirty="0" smtClean="0"/>
              <a:t>Vai ir izdevies? Nē</a:t>
            </a:r>
          </a:p>
          <a:p>
            <a:pPr marL="0" indent="0">
              <a:buFont typeface="Arial" pitchFamily="34" charset="0"/>
              <a:buNone/>
            </a:pPr>
            <a:r>
              <a:rPr lang="lv-LV" baseline="0" dirty="0" smtClean="0"/>
              <a:t>Tikai 50% IAS ir plānos ir noteikušas sagaidāmos rezultātus</a:t>
            </a:r>
          </a:p>
          <a:p>
            <a:pPr marL="0" indent="0">
              <a:buFont typeface="Arial" pitchFamily="34" charset="0"/>
              <a:buNone/>
            </a:pPr>
            <a:r>
              <a:rPr lang="lv-LV" baseline="0" dirty="0" smtClean="0"/>
              <a:t>Bieži sagaidāmie rezultāti ir iekļauti, atspoguļojot esošo situāciju, bez analīzes -  vai tā ir labi?</a:t>
            </a:r>
          </a:p>
          <a:p>
            <a:pPr marL="0" indent="0">
              <a:buFont typeface="Arial" pitchFamily="34" charset="0"/>
              <a:buNone/>
            </a:pPr>
            <a:r>
              <a:rPr lang="lv-LV" baseline="0" dirty="0" smtClean="0"/>
              <a:t>Šāda plānošana nav vērsta uz IAS izaugsmi.</a:t>
            </a:r>
          </a:p>
          <a:p>
            <a:pPr marL="171450" indent="-171450">
              <a:buFont typeface="Arial" pitchFamily="34" charset="0"/>
              <a:buChar char="•"/>
            </a:pP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70D74-EEAE-4C1C-B601-5F6E108EF040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57420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70D74-EEAE-4C1C-B601-5F6E108EF040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354817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z="1200" b="1" dirty="0" smtClean="0"/>
              <a:t>Apmācības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sz="1200" dirty="0" smtClean="0"/>
              <a:t>Mācību plāna izpildes procents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sz="1200" dirty="0" smtClean="0"/>
              <a:t>Kursu vai semināru apmeklējums gadā (skaits)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sz="1200" dirty="0" smtClean="0"/>
              <a:t>Mācību budžets LVL uz vienu darbinieku gadā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sz="1200" dirty="0" smtClean="0"/>
              <a:t>Mācību, kvalifikācijas paaugstināšanas dienu skaits uz vienu auditoru</a:t>
            </a:r>
          </a:p>
          <a:p>
            <a:r>
              <a:rPr lang="lv-LV" b="1" dirty="0" smtClean="0"/>
              <a:t>IAS darbinieku novērtēšana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dirty="0" smtClean="0"/>
              <a:t>Departamenta darbinieku novērtējums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dirty="0" smtClean="0"/>
              <a:t>Ikgadējās ierēdņu / darbinieku novērtēšanas laikā saņemts vērtējums A un B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b="1" dirty="0" smtClean="0"/>
              <a:t>Darbinieku mainības samazināšana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lv-LV" dirty="0" smtClean="0"/>
              <a:t>Aizgājušo darbinieku skaita samazināšanās (procentos)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lv-LV" b="1" dirty="0" smtClean="0"/>
              <a:t>Audita rīku</a:t>
            </a:r>
            <a:r>
              <a:rPr lang="lv-LV" b="1" baseline="0" dirty="0" smtClean="0"/>
              <a:t> izmantošana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lv-LV" dirty="0" smtClean="0"/>
              <a:t>ACL izmantošana (procentos) no audita skaita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lv-LV" b="1" dirty="0" smtClean="0"/>
              <a:t>Auditiem veltītais laiks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dirty="0" smtClean="0"/>
              <a:t>Auditam patērētā laika attiecība pret kopējo darbam patērēto dienu skaitu (procentos)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dirty="0" smtClean="0"/>
              <a:t>Auditu norises ilgums cilvēkdienās vidēji gadā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dirty="0" smtClean="0"/>
              <a:t>Auditu skaits gadā</a:t>
            </a:r>
          </a:p>
          <a:p>
            <a:r>
              <a:rPr lang="lv-LV" b="1" dirty="0" smtClean="0"/>
              <a:t>Ieteikumu</a:t>
            </a:r>
            <a:r>
              <a:rPr lang="lv-LV" b="1" baseline="0" dirty="0" smtClean="0"/>
              <a:t> ieviešanas uzraudzības pilnveidošana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dirty="0" smtClean="0"/>
              <a:t>Iekšējo un ārējo auditoru ieteikumu ieviešanas uzraudzībai patērētā laika attiecība pret kopējo darbam patērēto dienu skaitu (procentos)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dirty="0" smtClean="0"/>
              <a:t>Audita ieteikumu ieviešanas uzraudzībai patērētais laiks (procentos)</a:t>
            </a:r>
          </a:p>
          <a:p>
            <a:r>
              <a:rPr lang="lv-LV" b="1" dirty="0" smtClean="0"/>
              <a:t>IAS metodikas</a:t>
            </a:r>
            <a:r>
              <a:rPr lang="lv-LV" b="1" baseline="0" dirty="0" smtClean="0"/>
              <a:t> un darbu izpildes pilnveidošana</a:t>
            </a:r>
            <a:endParaRPr lang="lv-LV" b="1" dirty="0" smtClean="0"/>
          </a:p>
          <a:p>
            <a:pPr marL="171450" indent="-171450">
              <a:buFont typeface="Arial" pitchFamily="34" charset="0"/>
              <a:buChar char="•"/>
            </a:pPr>
            <a:r>
              <a:rPr lang="lv-LV" dirty="0" smtClean="0"/>
              <a:t>Audita funkcijas atbilstība standartiem (procentos)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dirty="0" smtClean="0"/>
              <a:t>Pilnveidotas kārtības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70D74-EEAE-4C1C-B601-5F6E108EF040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24504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Vispārējās prasmes (20% no visām mācību vajadzībām) iedalās šādi</a:t>
            </a:r>
            <a:r>
              <a:rPr lang="lv-LV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36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% </a:t>
            </a:r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valodas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32% </a:t>
            </a:r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Komunikācija un rezultātu prezentēšanas prasmes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;20% </a:t>
            </a:r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Vadības prasmes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</a:t>
            </a:r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</a:t>
            </a:r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prasmes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sz="1200" b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lv-LV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Specifisku auditu veikšanai nepieciešamās zināšanas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(38% no visām mācību vajadzībām):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24% </a:t>
            </a:r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risku un kvalitātes vadība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18% </a:t>
            </a:r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Politikas plānošana, īstenošana un uzraudzība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16.% </a:t>
            </a:r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grāmatvedība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16% </a:t>
            </a:r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dažādi juridiskie aspekti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;6% </a:t>
            </a:r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iepirkums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4% </a:t>
            </a:r>
            <a:r>
              <a:rPr lang="lv-LV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Personālvadība</a:t>
            </a:r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 darba samaksa; 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4% </a:t>
            </a:r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Finanšu vadība;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4% </a:t>
            </a:r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Korupcijas novēršana un interešu konflikts 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6% citi</a:t>
            </a:r>
          </a:p>
          <a:p>
            <a:endParaRPr lang="lv-LV" sz="1200" u="sng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lv-LV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Iekšējā </a:t>
            </a:r>
            <a:r>
              <a:rPr lang="lv-LV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audita prasmes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27% no visām mācību vajadzībām: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50% </a:t>
            </a:r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ar sertifikātu iegūšanu saistītās mācības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21% </a:t>
            </a:r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audita veikšanas prasmes 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21% </a:t>
            </a:r>
            <a:r>
              <a:rPr lang="lv-LV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Specifisku auditu veikšanas prasmes</a:t>
            </a:r>
            <a:r>
              <a:rPr lang="lv-LV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; 9% Citi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sz="1200" b="1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33% </a:t>
            </a:r>
            <a:r>
              <a:rPr lang="lv-LV" sz="1200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(11 iestādes) no visām iestādēm </a:t>
            </a:r>
            <a:r>
              <a:rPr lang="lv-LV" sz="1200" b="1" u="sng" kern="1200" dirty="0" smtClean="0">
                <a:solidFill>
                  <a:srgbClr val="FF0000"/>
                </a:solidFill>
                <a:effectLst/>
                <a:latin typeface="+mn-lt"/>
                <a:ea typeface="+mn-ea"/>
                <a:cs typeface="+mn-cs"/>
              </a:rPr>
              <a:t>nav iesniegušas informāciju par nepieciešamajām mācību vajadzībām.</a:t>
            </a:r>
          </a:p>
          <a:p>
            <a:endParaRPr lang="lv-LV" b="1" dirty="0" smtClean="0"/>
          </a:p>
          <a:p>
            <a:r>
              <a:rPr lang="lv-LV" b="1" dirty="0" smtClean="0"/>
              <a:t>Kāpēc ir svarīgi iesniegt informāciju?</a:t>
            </a:r>
          </a:p>
          <a:p>
            <a:r>
              <a:rPr lang="lv-LV" dirty="0" smtClean="0"/>
              <a:t>Jo mēs plānojam IA</a:t>
            </a:r>
            <a:r>
              <a:rPr lang="lv-LV" baseline="0" dirty="0" smtClean="0"/>
              <a:t> diskusiju tēmas un iespējamās apmācības, pēc iespējas ņemot vērā IAS vajadzības. Ja plānā ieraksta «Apmeklēsim visas diskusijas», tad </a:t>
            </a:r>
            <a:r>
              <a:rPr lang="lv-LV" b="1" u="sng" baseline="0" dirty="0" smtClean="0"/>
              <a:t>nevar </a:t>
            </a:r>
            <a:r>
              <a:rPr lang="lv-LV" b="1" u="sng" baseline="0" dirty="0" smtClean="0"/>
              <a:t>arī cerēt, ka </a:t>
            </a:r>
            <a:r>
              <a:rPr lang="lv-LV" b="1" u="sng" baseline="0" dirty="0" smtClean="0"/>
              <a:t>kāda no diskusiju tēmām </a:t>
            </a:r>
            <a:r>
              <a:rPr lang="lv-LV" b="1" u="sng" baseline="0" dirty="0" err="1" smtClean="0"/>
              <a:t>būš</a:t>
            </a:r>
            <a:r>
              <a:rPr lang="lv-LV" b="1" u="sng" baseline="0" dirty="0" smtClean="0"/>
              <a:t> tieši </a:t>
            </a:r>
            <a:r>
              <a:rPr lang="lv-LV" b="1" u="sng" baseline="0" dirty="0" smtClean="0"/>
              <a:t>Jūsu  </a:t>
            </a:r>
            <a:r>
              <a:rPr lang="lv-LV" b="1" u="sng" baseline="0" dirty="0" smtClean="0"/>
              <a:t>IAS </a:t>
            </a:r>
            <a:r>
              <a:rPr lang="lv-LV" b="1" u="sng" baseline="0" dirty="0" smtClean="0"/>
              <a:t>darbam </a:t>
            </a:r>
            <a:r>
              <a:rPr lang="lv-LV" b="1" u="sng" baseline="0" dirty="0" smtClean="0"/>
              <a:t>nepieciešamā.</a:t>
            </a:r>
            <a:endParaRPr lang="lv-LV" b="1" u="sng" baseline="0" dirty="0" smtClean="0"/>
          </a:p>
          <a:p>
            <a:endParaRPr lang="lv-LV" b="1" u="sng" baseline="0" dirty="0" smtClean="0"/>
          </a:p>
          <a:p>
            <a:r>
              <a:rPr lang="lv-LV" b="1" u="none" baseline="0" dirty="0" smtClean="0"/>
              <a:t>Vai ir izdevies? Daļēji</a:t>
            </a:r>
            <a:endParaRPr lang="lv-LV" u="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70D74-EEAE-4C1C-B601-5F6E108EF040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1516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b="1" u="sng" dirty="0" smtClean="0"/>
              <a:t>IA vide</a:t>
            </a:r>
          </a:p>
          <a:p>
            <a:r>
              <a:rPr lang="lv-LV" b="1" dirty="0" smtClean="0"/>
              <a:t>Kāpēc</a:t>
            </a:r>
            <a:r>
              <a:rPr lang="lv-LV" b="1" baseline="0" dirty="0" smtClean="0"/>
              <a:t> tas ir vajadzīgs IAS vadītājam?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b="0" baseline="0" dirty="0" smtClean="0"/>
              <a:t>zinātu apjomu, kas jānosedz 5 gadu periodā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b="0" baseline="0" dirty="0" smtClean="0"/>
              <a:t>plānotu resursus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b="0" baseline="0" dirty="0" smtClean="0"/>
              <a:t>Analizētu un vāktu informāciju par sistēmām</a:t>
            </a:r>
            <a:endParaRPr lang="lv-LV" b="0" dirty="0" smtClean="0"/>
          </a:p>
          <a:p>
            <a:endParaRPr lang="lv-LV" b="1" dirty="0" smtClean="0"/>
          </a:p>
          <a:p>
            <a:r>
              <a:rPr lang="lv-LV" b="1" dirty="0" smtClean="0"/>
              <a:t>Iemesli</a:t>
            </a:r>
            <a:r>
              <a:rPr lang="lv-LV" b="1" baseline="0" dirty="0" smtClean="0"/>
              <a:t> kāpēc vadības un atbalsta sistēmas nevajag dalīt apakšsistēmās: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dirty="0" smtClean="0"/>
              <a:t>Resursu</a:t>
            </a:r>
            <a:r>
              <a:rPr lang="lv-LV" baseline="0" dirty="0" smtClean="0"/>
              <a:t> ietaupījums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lv-LV" baseline="0" dirty="0" smtClean="0"/>
              <a:t>Koncentrēšanās uz iestādes pamatdarbības sistēmām, tādejādi sniedzot iestādei pievienoto vērtību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lv-LV" b="1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lv-LV" b="1" dirty="0" smtClean="0"/>
              <a:t>Vai ir izdevies? Daļēji.</a:t>
            </a:r>
          </a:p>
          <a:p>
            <a:pPr marL="171450" indent="-171450">
              <a:buFont typeface="Arial" pitchFamily="34" charset="0"/>
              <a:buChar char="•"/>
            </a:pPr>
            <a:endParaRPr lang="lv-LV" baseline="0" dirty="0" smtClean="0"/>
          </a:p>
          <a:p>
            <a:pPr marL="0" indent="0">
              <a:buFont typeface="Arial" pitchFamily="34" charset="0"/>
              <a:buNone/>
            </a:pPr>
            <a:r>
              <a:rPr lang="lv-LV" baseline="0" dirty="0" smtClean="0"/>
              <a:t>Būtiskākie trūkumi: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lv-LV" dirty="0" smtClean="0"/>
              <a:t>22% gadījumā SP neietver IA vidi</a:t>
            </a:r>
            <a:r>
              <a:rPr lang="lv-LV" baseline="0" dirty="0" smtClean="0"/>
              <a:t> </a:t>
            </a:r>
          </a:p>
          <a:p>
            <a:pPr marL="171450" lvl="0" indent="-171450">
              <a:buFont typeface="Arial" pitchFamily="34" charset="0"/>
              <a:buChar char="•"/>
            </a:pPr>
            <a:r>
              <a:rPr lang="lv-LV" dirty="0" smtClean="0"/>
              <a:t>28% gadījumu vadības un atbalsta sistēmas tiek dalītas apakšsistēmās.</a:t>
            </a:r>
          </a:p>
          <a:p>
            <a:pPr marL="171450" lvl="0" indent="-171450">
              <a:buFont typeface="Arial" pitchFamily="34" charset="0"/>
              <a:buChar char="•"/>
            </a:pPr>
            <a:endParaRPr lang="lv-LV" dirty="0" smtClean="0"/>
          </a:p>
          <a:p>
            <a:pPr marL="0" lvl="0" indent="0">
              <a:buFont typeface="Arial" pitchFamily="34" charset="0"/>
              <a:buNone/>
            </a:pPr>
            <a:r>
              <a:rPr lang="lv-LV" b="1" dirty="0" smtClean="0"/>
              <a:t>Prioritāro sistēmu noteikšana</a:t>
            </a:r>
          </a:p>
          <a:p>
            <a:pPr marL="0" indent="0">
              <a:buFont typeface="Arial" pitchFamily="34" charset="0"/>
              <a:buNone/>
            </a:pPr>
            <a:r>
              <a:rPr lang="lv-LV" dirty="0" smtClean="0"/>
              <a:t>Kāpēc</a:t>
            </a:r>
            <a:r>
              <a:rPr lang="lv-LV" baseline="0" dirty="0" smtClean="0"/>
              <a:t> tas vajadzīgs IAS vadītājam?</a:t>
            </a:r>
          </a:p>
          <a:p>
            <a:pPr marL="0" indent="0">
              <a:buFont typeface="Arial" pitchFamily="34" charset="0"/>
              <a:buNone/>
            </a:pPr>
            <a:endParaRPr lang="lv-LV" baseline="0" dirty="0" smtClean="0"/>
          </a:p>
          <a:p>
            <a:pPr marL="0" indent="0">
              <a:buFont typeface="Arial" pitchFamily="34" charset="0"/>
              <a:buNone/>
            </a:pPr>
            <a:r>
              <a:rPr lang="lv-LV" baseline="0" dirty="0" smtClean="0"/>
              <a:t>Zinātu tās sistēmas, kuras jāauditē biežāk, jo tās ir būtiskākās iestādes mērķu sasniegšanai.</a:t>
            </a:r>
          </a:p>
          <a:p>
            <a:pPr marL="0" indent="0">
              <a:buFont typeface="Arial" pitchFamily="34" charset="0"/>
              <a:buNone/>
            </a:pPr>
            <a:r>
              <a:rPr lang="lv-LV" baseline="0" dirty="0" smtClean="0"/>
              <a:t>Palīdz ietaupīt IAS resursus, jo sistēmas ar vidēju un zemu prioritāti var auditēt retāk.</a:t>
            </a:r>
          </a:p>
          <a:p>
            <a:pPr marL="0" indent="0">
              <a:buFont typeface="Arial" pitchFamily="34" charset="0"/>
              <a:buNone/>
            </a:pPr>
            <a:endParaRPr lang="lv-LV" baseline="0" dirty="0" smtClean="0"/>
          </a:p>
          <a:p>
            <a:pPr marL="0" indent="0">
              <a:buFont typeface="Arial" pitchFamily="34" charset="0"/>
              <a:buNone/>
            </a:pPr>
            <a:r>
              <a:rPr lang="lv-LV" b="1" baseline="0" dirty="0" smtClean="0"/>
              <a:t>Vai izdevies? Daļēji</a:t>
            </a:r>
            <a:endParaRPr lang="lv-LV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70D74-EEAE-4C1C-B601-5F6E108EF040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611205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b="1" dirty="0" smtClean="0"/>
              <a:t>Vai ir</a:t>
            </a:r>
            <a:r>
              <a:rPr lang="lv-LV" b="1" baseline="0" dirty="0" smtClean="0"/>
              <a:t> izdevies?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b="1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b="1" baseline="0" dirty="0" smtClean="0"/>
              <a:t>Kopumā Jā, bet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lv-LV" b="1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lv-LV" b="1" dirty="0" smtClean="0"/>
              <a:t>12%</a:t>
            </a:r>
            <a:r>
              <a:rPr lang="lv-LV" dirty="0" smtClean="0"/>
              <a:t> gadījumu SP nav iekļauta informācija par </a:t>
            </a:r>
            <a:r>
              <a:rPr lang="lv-LV" b="1" dirty="0" smtClean="0"/>
              <a:t>IA nepieciešamo dienu skaitu</a:t>
            </a:r>
            <a:r>
              <a:rPr lang="lv-LV" dirty="0" smtClean="0"/>
              <a:t>. Bieži aprēķins veikts neņemot vērā auditu veikšanas biežumu atkarībā no sistēmas prioritātes.</a:t>
            </a:r>
          </a:p>
          <a:p>
            <a:pPr lvl="0"/>
            <a:endParaRPr lang="lv-LV" dirty="0" smtClean="0"/>
          </a:p>
          <a:p>
            <a:pPr lvl="0"/>
            <a:r>
              <a:rPr lang="lv-LV" b="1" dirty="0" smtClean="0"/>
              <a:t>6%</a:t>
            </a:r>
            <a:r>
              <a:rPr lang="lv-LV" dirty="0" smtClean="0"/>
              <a:t> gadījumu nav iekļauta informācija par IA </a:t>
            </a:r>
            <a:r>
              <a:rPr lang="lv-LV" b="1" dirty="0" smtClean="0"/>
              <a:t>pieejamo dienu skaitu.</a:t>
            </a:r>
          </a:p>
          <a:p>
            <a:endParaRPr lang="lv-LV" dirty="0" smtClean="0"/>
          </a:p>
          <a:p>
            <a:r>
              <a:rPr lang="lv-LV" dirty="0" smtClean="0"/>
              <a:t>Lai gan vairākos gadījumos IAS SP norāda un resursu trūkumu, tomēr</a:t>
            </a:r>
            <a:r>
              <a:rPr lang="lv-LV" b="1" dirty="0" smtClean="0"/>
              <a:t> nav pietiekami skaidrotas resursu trūkumu sekas.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70D74-EEAE-4C1C-B601-5F6E108EF040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52995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C5FF51-57FD-4B0E-910B-B46F0C0E05C8}" type="datetimeFigureOut">
              <a:rPr lang="lv-LV" smtClean="0"/>
              <a:t>24.03.2011</a:t>
            </a:fld>
            <a:endParaRPr lang="lv-LV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30CCD-56DB-470D-878A-86B9F1CC78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3260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C5FF51-57FD-4B0E-910B-B46F0C0E05C8}" type="datetimeFigureOut">
              <a:rPr lang="lv-LV" smtClean="0"/>
              <a:t>24.03.2011</a:t>
            </a:fld>
            <a:endParaRPr lang="lv-LV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30CCD-56DB-470D-878A-86B9F1CC78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9473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996113" y="304800"/>
            <a:ext cx="21669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95300" y="304800"/>
            <a:ext cx="6348413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C5FF51-57FD-4B0E-910B-B46F0C0E05C8}" type="datetimeFigureOut">
              <a:rPr lang="lv-LV" smtClean="0"/>
              <a:t>24.03.2011</a:t>
            </a:fld>
            <a:endParaRPr lang="lv-LV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30CCD-56DB-470D-878A-86B9F1CC78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6796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C5FF51-57FD-4B0E-910B-B46F0C0E05C8}" type="datetimeFigureOut">
              <a:rPr lang="lv-LV" smtClean="0"/>
              <a:t>24.03.2011</a:t>
            </a:fld>
            <a:endParaRPr lang="lv-LV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30CCD-56DB-470D-878A-86B9F1CC78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06202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C5FF51-57FD-4B0E-910B-B46F0C0E05C8}" type="datetimeFigureOut">
              <a:rPr lang="lv-LV" smtClean="0"/>
              <a:t>24.03.2011</a:t>
            </a:fld>
            <a:endParaRPr lang="lv-LV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30CCD-56DB-470D-878A-86B9F1CC78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2054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95300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905375" y="1905000"/>
            <a:ext cx="42576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C5FF51-57FD-4B0E-910B-B46F0C0E05C8}" type="datetimeFigureOut">
              <a:rPr lang="lv-LV" smtClean="0"/>
              <a:t>24.03.2011</a:t>
            </a:fld>
            <a:endParaRPr lang="lv-LV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30CCD-56DB-470D-878A-86B9F1CC78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71120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C5FF51-57FD-4B0E-910B-B46F0C0E05C8}" type="datetimeFigureOut">
              <a:rPr lang="lv-LV" smtClean="0"/>
              <a:t>24.03.2011</a:t>
            </a:fld>
            <a:endParaRPr lang="lv-LV"/>
          </a:p>
        </p:txBody>
      </p:sp>
      <p:sp>
        <p:nvSpPr>
          <p:cNvPr id="8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9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30CCD-56DB-470D-878A-86B9F1CC78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6193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C5FF51-57FD-4B0E-910B-B46F0C0E05C8}" type="datetimeFigureOut">
              <a:rPr lang="lv-LV" smtClean="0"/>
              <a:t>24.03.2011</a:t>
            </a:fld>
            <a:endParaRPr lang="lv-LV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30CCD-56DB-470D-878A-86B9F1CC78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93769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C5FF51-57FD-4B0E-910B-B46F0C0E05C8}" type="datetimeFigureOut">
              <a:rPr lang="lv-LV" smtClean="0"/>
              <a:t>24.03.2011</a:t>
            </a:fld>
            <a:endParaRPr lang="lv-LV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30CCD-56DB-470D-878A-86B9F1CC78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60792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C5FF51-57FD-4B0E-910B-B46F0C0E05C8}" type="datetimeFigureOut">
              <a:rPr lang="lv-LV" smtClean="0"/>
              <a:t>24.03.2011</a:t>
            </a:fld>
            <a:endParaRPr lang="lv-LV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30CCD-56DB-470D-878A-86B9F1CC78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65570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lv-LV" noProof="0" smtClean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C5FF51-57FD-4B0E-910B-B46F0C0E05C8}" type="datetimeFigureOut">
              <a:rPr lang="lv-LV" smtClean="0"/>
              <a:t>24.03.2011</a:t>
            </a:fld>
            <a:endParaRPr lang="lv-LV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lv-LV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730CCD-56DB-470D-878A-86B9F1CC780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60142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0" y="0"/>
            <a:ext cx="8310563" cy="1549400"/>
          </a:xfrm>
          <a:prstGeom prst="rect">
            <a:avLst/>
          </a:prstGeom>
          <a:solidFill>
            <a:srgbClr val="E0E0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40984" name="Oval 24"/>
          <p:cNvSpPr>
            <a:spLocks noChangeArrowheads="1"/>
          </p:cNvSpPr>
          <p:nvPr/>
        </p:nvSpPr>
        <p:spPr bwMode="auto">
          <a:xfrm>
            <a:off x="6769100" y="0"/>
            <a:ext cx="2374900" cy="2227263"/>
          </a:xfrm>
          <a:prstGeom prst="ellipse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1916113"/>
            <a:ext cx="509588" cy="4525962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239713" y="6045200"/>
            <a:ext cx="8904287" cy="398463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40971" name="Rectangle 11"/>
          <p:cNvSpPr>
            <a:spLocks noChangeArrowheads="1"/>
          </p:cNvSpPr>
          <p:nvPr/>
        </p:nvSpPr>
        <p:spPr bwMode="auto">
          <a:xfrm>
            <a:off x="0" y="6451600"/>
            <a:ext cx="9144000" cy="406400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40972" name="Rectangle 12"/>
          <p:cNvSpPr>
            <a:spLocks noChangeArrowheads="1"/>
          </p:cNvSpPr>
          <p:nvPr/>
        </p:nvSpPr>
        <p:spPr bwMode="auto">
          <a:xfrm>
            <a:off x="8450263" y="1916113"/>
            <a:ext cx="693737" cy="3816350"/>
          </a:xfrm>
          <a:prstGeom prst="rect">
            <a:avLst/>
          </a:prstGeom>
          <a:solidFill>
            <a:srgbClr val="EAEAEA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  <p:sp>
        <p:nvSpPr>
          <p:cNvPr id="103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304800"/>
            <a:ext cx="67691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905000"/>
            <a:ext cx="866775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09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096000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6CC5FF51-57FD-4B0E-910B-B46F0C0E05C8}" type="datetimeFigureOut">
              <a:rPr lang="lv-LV" smtClean="0"/>
              <a:t>24.03.2011</a:t>
            </a:fld>
            <a:endParaRPr lang="lv-LV"/>
          </a:p>
        </p:txBody>
      </p:sp>
      <p:sp>
        <p:nvSpPr>
          <p:cNvPr id="40977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096000"/>
            <a:ext cx="3136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lv-LV"/>
          </a:p>
        </p:txBody>
      </p:sp>
      <p:sp>
        <p:nvSpPr>
          <p:cNvPr id="40978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0250" y="6092825"/>
            <a:ext cx="2063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F730CCD-56DB-470D-878A-86B9F1CC780B}" type="slidenum">
              <a:rPr lang="lv-LV" smtClean="0"/>
              <a:t>‹#›</a:t>
            </a:fld>
            <a:endParaRPr lang="lv-LV"/>
          </a:p>
        </p:txBody>
      </p:sp>
      <p:sp>
        <p:nvSpPr>
          <p:cNvPr id="40986" name="Text Box 26"/>
          <p:cNvSpPr txBox="1">
            <a:spLocks noChangeArrowheads="1"/>
          </p:cNvSpPr>
          <p:nvPr/>
        </p:nvSpPr>
        <p:spPr bwMode="auto">
          <a:xfrm>
            <a:off x="7885113" y="0"/>
            <a:ext cx="1258887" cy="18446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r>
              <a:rPr lang="lv-LV"/>
              <a:t> </a:t>
            </a:r>
          </a:p>
        </p:txBody>
      </p:sp>
      <p:pic>
        <p:nvPicPr>
          <p:cNvPr id="1038" name="Picture 19" descr="FM_logo_LV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371"/>
          <a:stretch>
            <a:fillRect/>
          </a:stretch>
        </p:blipFill>
        <p:spPr bwMode="auto">
          <a:xfrm>
            <a:off x="7451725" y="549275"/>
            <a:ext cx="911225" cy="81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3" name="Rectangle 13"/>
          <p:cNvSpPr>
            <a:spLocks noChangeArrowheads="1"/>
          </p:cNvSpPr>
          <p:nvPr/>
        </p:nvSpPr>
        <p:spPr bwMode="auto">
          <a:xfrm>
            <a:off x="0" y="1517650"/>
            <a:ext cx="9144000" cy="396875"/>
          </a:xfrm>
          <a:prstGeom prst="rect">
            <a:avLst/>
          </a:prstGeom>
          <a:solidFill>
            <a:srgbClr val="CBCBC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 smtClean="0"/>
              <a:t>IAS 2011.gada plāni</a:t>
            </a:r>
            <a:endParaRPr lang="lv-LV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02230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Stratēģiskā plāna izpildes grafiks un IA gada plāns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lv-LV" b="1" dirty="0"/>
              <a:t>Stratēģiskā plāna izpildes grafiks</a:t>
            </a:r>
            <a:endParaRPr lang="lv-LV" dirty="0"/>
          </a:p>
          <a:p>
            <a:r>
              <a:rPr lang="lv-LV" dirty="0" smtClean="0"/>
              <a:t>Nākamo piecu gadu darbu izpildes grafiks, kuru sastādot IAS jau ir skaidrība par pieejamiem un esošiem resursiem.</a:t>
            </a:r>
          </a:p>
          <a:p>
            <a:r>
              <a:rPr lang="lv-LV" dirty="0" smtClean="0"/>
              <a:t>Būtiskākais trūkums – nav sniegts skaidrojums par IAS spēju SP izpildīt gadījumos </a:t>
            </a:r>
            <a:r>
              <a:rPr lang="lv-LV" b="1" dirty="0" smtClean="0"/>
              <a:t>būtiski atšķiras </a:t>
            </a:r>
            <a:r>
              <a:rPr lang="lv-LV" dirty="0" smtClean="0"/>
              <a:t>pieejamie resursi no SP norādītajiem.</a:t>
            </a:r>
            <a:endParaRPr lang="lv-LV" dirty="0"/>
          </a:p>
          <a:p>
            <a:pPr marL="0" indent="0">
              <a:buNone/>
            </a:pPr>
            <a:r>
              <a:rPr lang="lv-LV" b="1" dirty="0" smtClean="0"/>
              <a:t>IA </a:t>
            </a:r>
            <a:r>
              <a:rPr lang="lv-LV" b="1" dirty="0"/>
              <a:t>gada plāns</a:t>
            </a:r>
          </a:p>
          <a:p>
            <a:r>
              <a:rPr lang="lv-LV" dirty="0"/>
              <a:t>Kopumā IA gada plāni tiek sagatavoti atbilstoši SP izpildes grafikiem un tajos nav iekļauti papildus auditi vai uzdevumi pēc iestādes vadītāja pieprasījuma (82% gadījumu).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7215527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IA gada plāns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87208" cy="4873752"/>
          </a:xfrm>
        </p:spPr>
        <p:txBody>
          <a:bodyPr/>
          <a:lstStyle/>
          <a:p>
            <a:pPr marL="0" indent="0">
              <a:buNone/>
            </a:pPr>
            <a:r>
              <a:rPr lang="lv-LV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Ministru kabineta 2010.gada 17.novembra rīkojumu </a:t>
            </a:r>
            <a:r>
              <a:rPr lang="lv-LV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Nr</a:t>
            </a:r>
            <a:r>
              <a:rPr lang="lv-LV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. 662 „Par kopējām valsts pārvaldē auditējamām prioritātēm”)</a:t>
            </a:r>
            <a:endParaRPr lang="lv-LV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lv-LV" dirty="0">
                <a:solidFill>
                  <a:schemeClr val="tx1">
                    <a:lumMod val="95000"/>
                    <a:lumOff val="5000"/>
                  </a:schemeClr>
                </a:solidFill>
              </a:rPr>
              <a:t>IA gada plānos vairākumā gadījumu nevar identificēt, kuru sistēmas auditu laikā, prioritāte tiks auditēta. </a:t>
            </a:r>
          </a:p>
        </p:txBody>
      </p:sp>
    </p:spTree>
    <p:extLst>
      <p:ext uri="{BB962C8B-B14F-4D97-AF65-F5344CB8AC3E}">
        <p14:creationId xmlns:p14="http://schemas.microsoft.com/office/powerpoint/2010/main" val="1772275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IAS pašnovērtējums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lv-LV" b="1" cap="all" dirty="0" smtClean="0"/>
              <a:t>Kāpēc tas vajadzīgs katram IAS vadītājam?</a:t>
            </a:r>
          </a:p>
          <a:p>
            <a:endParaRPr lang="lv-LV" dirty="0"/>
          </a:p>
          <a:p>
            <a:r>
              <a:rPr lang="lv-LV" dirty="0" smtClean="0"/>
              <a:t>Saprast, kas iepriekšējā periodā ir izdevies un kas nav</a:t>
            </a:r>
          </a:p>
          <a:p>
            <a:r>
              <a:rPr lang="lv-LV" dirty="0" smtClean="0"/>
              <a:t>Izprast, ko vajadzētu uzlabot</a:t>
            </a:r>
          </a:p>
          <a:p>
            <a:r>
              <a:rPr lang="lv-LV" dirty="0" smtClean="0"/>
              <a:t>Rast idejas, kā pilnveidot darbību nākotnē</a:t>
            </a:r>
          </a:p>
          <a:p>
            <a:endParaRPr lang="lv-LV" dirty="0" smtClean="0"/>
          </a:p>
          <a:p>
            <a:pPr marL="0" indent="0">
              <a:buNone/>
            </a:pPr>
            <a:r>
              <a:rPr lang="lv-LV" b="1" cap="all" dirty="0"/>
              <a:t>Vai ir izdevies</a:t>
            </a:r>
            <a:r>
              <a:rPr lang="lv-LV" b="1" cap="all" dirty="0" smtClean="0"/>
              <a:t>?</a:t>
            </a:r>
          </a:p>
          <a:p>
            <a:pPr marL="0" indent="0">
              <a:buNone/>
            </a:pPr>
            <a:r>
              <a:rPr lang="lv-LV" b="1" cap="all" dirty="0" smtClean="0"/>
              <a:t>Nē</a:t>
            </a:r>
            <a:endParaRPr lang="lv-LV" b="1" cap="all" dirty="0"/>
          </a:p>
          <a:p>
            <a:r>
              <a:rPr lang="lv-LV" b="1" dirty="0" smtClean="0"/>
              <a:t>52</a:t>
            </a:r>
            <a:r>
              <a:rPr lang="lv-LV" b="1" dirty="0"/>
              <a:t>%</a:t>
            </a:r>
            <a:r>
              <a:rPr lang="lv-LV" dirty="0"/>
              <a:t> gadījumu IAS </a:t>
            </a:r>
            <a:r>
              <a:rPr lang="lv-LV" dirty="0" smtClean="0"/>
              <a:t>plānos </a:t>
            </a:r>
            <a:r>
              <a:rPr lang="lv-LV" b="1" dirty="0"/>
              <a:t>nav </a:t>
            </a:r>
            <a:r>
              <a:rPr lang="lv-LV" b="1" dirty="0" smtClean="0"/>
              <a:t>iekļauta informācija</a:t>
            </a:r>
            <a:r>
              <a:rPr lang="lv-LV" dirty="0" smtClean="0"/>
              <a:t> </a:t>
            </a:r>
            <a:r>
              <a:rPr lang="lv-LV" dirty="0"/>
              <a:t>par IAS iepriekšējā perioda darbības analīzes (pašnovērtējuma) rezultātiem vai arī sniegtā informācija </a:t>
            </a:r>
            <a:r>
              <a:rPr lang="lv-LV" b="1" dirty="0"/>
              <a:t>ir ļoti </a:t>
            </a:r>
            <a:r>
              <a:rPr lang="lv-LV" b="1" dirty="0" smtClean="0"/>
              <a:t>vispārīga</a:t>
            </a:r>
          </a:p>
          <a:p>
            <a:r>
              <a:rPr lang="lv-LV" b="1" dirty="0" smtClean="0"/>
              <a:t>33</a:t>
            </a:r>
            <a:r>
              <a:rPr lang="lv-LV" b="1" dirty="0"/>
              <a:t>%</a:t>
            </a:r>
            <a:r>
              <a:rPr lang="lv-LV" dirty="0"/>
              <a:t> gadījumu ir veikts </a:t>
            </a:r>
            <a:r>
              <a:rPr lang="lv-LV" dirty="0" smtClean="0"/>
              <a:t>pašnovērtējums, kura mērķis ir novērtēt </a:t>
            </a:r>
            <a:r>
              <a:rPr lang="lv-LV" b="1" dirty="0" smtClean="0"/>
              <a:t>atbilstību normatīvajiem aktiem vai standartiem</a:t>
            </a:r>
            <a:r>
              <a:rPr lang="lv-LV" dirty="0" smtClean="0"/>
              <a:t>, bet nav analizēta darba izpildes kvantitatīvie un kvalitatīvie aspekti.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533366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IAS attīstības prioritātes</a:t>
            </a:r>
            <a:endParaRPr lang="lv-LV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83936"/>
              </p:ext>
            </p:extLst>
          </p:nvPr>
        </p:nvGraphicFramePr>
        <p:xfrm>
          <a:off x="495300" y="1905000"/>
          <a:ext cx="866775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2138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IAS noteiktie sagaidāmie rezultāti</a:t>
            </a:r>
            <a:endParaRPr lang="lv-LV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0064797"/>
              </p:ext>
            </p:extLst>
          </p:nvPr>
        </p:nvGraphicFramePr>
        <p:xfrm>
          <a:off x="467544" y="1544448"/>
          <a:ext cx="7920879" cy="50439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55722"/>
                <a:gridCol w="999454"/>
                <a:gridCol w="1765703"/>
              </a:tblGrid>
              <a:tr h="4443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MK noteikumos </a:t>
                      </a:r>
                      <a:r>
                        <a:rPr lang="lv-LV" sz="12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Nr</a:t>
                      </a:r>
                      <a:r>
                        <a:rPr lang="lv-LV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. 918 noteiktais rezultatīvais rādītājs</a:t>
                      </a:r>
                      <a:endParaRPr lang="lv-LV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IAS skaits</a:t>
                      </a:r>
                      <a:endParaRPr lang="lv-LV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Rādītājs</a:t>
                      </a:r>
                      <a:endParaRPr lang="lv-LV" sz="11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</a:tr>
              <a:tr h="2047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800" u="sng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Personāla kvalifikācija</a:t>
                      </a:r>
                      <a:endParaRPr lang="lv-LV" sz="1800" u="sng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 </a:t>
                      </a:r>
                      <a:endParaRPr lang="lv-LV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 </a:t>
                      </a:r>
                      <a:endParaRPr lang="lv-LV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</a:tr>
              <a:tr h="3894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Iekšējā auditora vidējais darba pieredzes laiks auditā (gados)</a:t>
                      </a:r>
                      <a:endParaRPr lang="lv-LV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10</a:t>
                      </a:r>
                      <a:endParaRPr lang="lv-LV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No 3 līdz 14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</a:tr>
              <a:tr h="4094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Sertificēto iekšējo auditoru skaits attiecībā pret kopējo iekšējo auditoru skaitu (procentos)</a:t>
                      </a:r>
                      <a:endParaRPr lang="lv-LV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13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No 20 līdz 50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</a:tr>
              <a:tr h="2047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800" b="1" u="sng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Iekšējā audita procesa efektivitāte</a:t>
                      </a:r>
                      <a:endParaRPr lang="lv-LV" sz="1800" b="1" u="sng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 </a:t>
                      </a:r>
                      <a:endParaRPr lang="lv-LV" sz="11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 </a:t>
                      </a:r>
                      <a:endParaRPr lang="lv-LV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</a:tr>
              <a:tr h="6142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Iekšējā audita ziņojumu skaits uz vienu iekšējā auditora slodzi </a:t>
                      </a:r>
                      <a:r>
                        <a:rPr lang="lv-LV" sz="14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(atsevišķos </a:t>
                      </a:r>
                      <a:r>
                        <a:rPr lang="lv-LV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gadījumos aprēķins veikts nevis uz slodzi, bet uz auditoru skaitu)</a:t>
                      </a:r>
                      <a:endParaRPr lang="lv-LV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18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Min 2; </a:t>
                      </a:r>
                      <a:r>
                        <a:rPr lang="lv-LV" sz="14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Max</a:t>
                      </a: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7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</a:tr>
              <a:tr h="4094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Horizontālo iekšējo auditu skaita attiecība pret kopējo iekšējo auditu skaitu (procentos)</a:t>
                      </a:r>
                      <a:endParaRPr lang="lv-LV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5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Min 10; </a:t>
                      </a:r>
                      <a:r>
                        <a:rPr lang="lv-LV" sz="14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Max</a:t>
                      </a: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56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</a:tr>
              <a:tr h="40947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Iekšējā audita dienu skaita attiecība pret kopējo darbam patērēto dienu skaitu (procentos);</a:t>
                      </a:r>
                      <a:endParaRPr lang="lv-LV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13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Min 40; </a:t>
                      </a:r>
                      <a:r>
                        <a:rPr lang="lv-LV" sz="14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Max</a:t>
                      </a: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90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</a:tr>
              <a:tr h="38944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Augstas prioritātes ieteikumu skaits uz vienu auditora slodzi; </a:t>
                      </a:r>
                      <a:endParaRPr lang="lv-LV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12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Ne mazāk kā 3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</a:tr>
              <a:tr h="20473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Plāna izpilde (procentos); </a:t>
                      </a:r>
                      <a:endParaRPr lang="lv-LV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14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Min 75; </a:t>
                      </a:r>
                      <a:r>
                        <a:rPr lang="lv-LV" sz="14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Max</a:t>
                      </a: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100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</a:tr>
              <a:tr h="6142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Gadījumu skaits, kad ir pārsniegts iekšējā audita ziņojuma iesniegšanas termiņš, attiecībā pret kopējo iekšējā audita ziņojumu skaitu (procentos)</a:t>
                      </a:r>
                      <a:endParaRPr lang="lv-LV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12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Min 10; </a:t>
                      </a:r>
                      <a:r>
                        <a:rPr lang="lv-LV" sz="14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Max</a:t>
                      </a: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30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762" marR="66762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8335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IAS noteiktie sagaidāmie rezultāti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8391346"/>
              </p:ext>
            </p:extLst>
          </p:nvPr>
        </p:nvGraphicFramePr>
        <p:xfrm>
          <a:off x="611560" y="1772816"/>
          <a:ext cx="7632848" cy="45403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68242"/>
                <a:gridCol w="963111"/>
                <a:gridCol w="1701495"/>
              </a:tblGrid>
              <a:tr h="5469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800" u="sng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Iekšējā audita  struktūrvienības pievienotā vērtība</a:t>
                      </a:r>
                      <a:endParaRPr lang="lv-LV" sz="1800" u="sng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 </a:t>
                      </a:r>
                      <a:endParaRPr lang="lv-LV" sz="1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2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 </a:t>
                      </a:r>
                      <a:endParaRPr lang="lv-LV" sz="11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8296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Pārskata gadā ieviesto ieteikumu skaits attiecībā pret ieteikumu skaitu, kuru ieviešanas termiņš ir pārskata gads (procentos)</a:t>
                      </a:r>
                      <a:endParaRPr lang="lv-LV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13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Min 60; </a:t>
                      </a:r>
                      <a:r>
                        <a:rPr lang="lv-LV" sz="14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Max</a:t>
                      </a: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95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469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Konsultāciju dienu skaits pret kopējo darbam patērēto dienu skaitu (procentos)</a:t>
                      </a:r>
                      <a:endParaRPr lang="lv-LV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12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Min 5; </a:t>
                      </a:r>
                      <a:r>
                        <a:rPr lang="lv-LV" sz="140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Max</a:t>
                      </a:r>
                      <a:r>
                        <a:rPr lang="lv-LV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20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60548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Iekšējā audita struktūrvienības vadītāja ikgadējais darbības un tās novērtēšanas rezultāts</a:t>
                      </a:r>
                      <a:endParaRPr lang="lv-LV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13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B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8296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Auditējamo vērtējums par iekšējā audita struktūrvienību (vērtējums 1-4 punkti); (3 gadījumos vērtējums 1-5 punktu skalā)</a:t>
                      </a:r>
                      <a:endParaRPr lang="lv-LV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14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3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469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Salīdzinošās pārbaudes novērtējums (vērtējums 1-4 punkti);</a:t>
                      </a:r>
                      <a:endParaRPr lang="lv-LV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9</a:t>
                      </a:r>
                      <a:endParaRPr lang="lv-LV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3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506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Iekšējā audita padomes novērtējums (ir/nav konstatētas nepilnības).</a:t>
                      </a:r>
                      <a:endParaRPr lang="lv-LV" sz="1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8</a:t>
                      </a:r>
                      <a:endParaRPr lang="lv-LV" sz="14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lv-LV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</a:rPr>
                        <a:t>Nav</a:t>
                      </a:r>
                      <a:endParaRPr lang="lv-LV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0096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Citi sagaidāmie rezultāti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7992888" cy="4925144"/>
          </a:xfrm>
        </p:spPr>
        <p:txBody>
          <a:bodyPr>
            <a:normAutofit lnSpcReduction="10000"/>
          </a:bodyPr>
          <a:lstStyle/>
          <a:p>
            <a:r>
              <a:rPr lang="lv-LV" dirty="0" smtClean="0"/>
              <a:t>Personāla attīstības novērtēšanai</a:t>
            </a:r>
          </a:p>
          <a:p>
            <a:r>
              <a:rPr lang="lv-LV" dirty="0" smtClean="0"/>
              <a:t>IAS darbinieku novērtēšanai</a:t>
            </a:r>
          </a:p>
          <a:p>
            <a:r>
              <a:rPr lang="lv-LV" dirty="0" smtClean="0"/>
              <a:t>Darbinieku mainības samazināšanai</a:t>
            </a:r>
          </a:p>
          <a:p>
            <a:r>
              <a:rPr lang="lv-LV" dirty="0" smtClean="0"/>
              <a:t>Audita rīku</a:t>
            </a:r>
            <a:r>
              <a:rPr lang="lv-LV" baseline="0" dirty="0" smtClean="0"/>
              <a:t> izmantošanas veicināšanai</a:t>
            </a:r>
          </a:p>
          <a:p>
            <a:r>
              <a:rPr lang="lv-LV" dirty="0" smtClean="0"/>
              <a:t>Audita veikšanas ilguma novērtēšanai</a:t>
            </a:r>
          </a:p>
          <a:p>
            <a:r>
              <a:rPr lang="lv-LV" dirty="0" smtClean="0"/>
              <a:t>Ieteikumu</a:t>
            </a:r>
            <a:r>
              <a:rPr lang="lv-LV" baseline="0" dirty="0" smtClean="0"/>
              <a:t> ieviešanas uzraudzības pilnveidošanai</a:t>
            </a:r>
          </a:p>
          <a:p>
            <a:r>
              <a:rPr lang="lv-LV" dirty="0" smtClean="0"/>
              <a:t>IAS metodikas</a:t>
            </a:r>
            <a:r>
              <a:rPr lang="lv-LV" baseline="0" dirty="0" smtClean="0"/>
              <a:t> un darbu izpildes pilnveidošanai</a:t>
            </a:r>
            <a:endParaRPr lang="lv-LV" dirty="0" smtClean="0"/>
          </a:p>
          <a:p>
            <a:pPr marL="0" indent="0">
              <a:buNone/>
            </a:pPr>
            <a:endParaRPr lang="lv-LV" baseline="0" dirty="0" smtClean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baseline="0" dirty="0" smtClean="0"/>
          </a:p>
          <a:p>
            <a:pPr marL="0" indent="0">
              <a:buNone/>
            </a:pPr>
            <a:endParaRPr lang="lv-LV" dirty="0" smtClean="0"/>
          </a:p>
          <a:p>
            <a:pPr marL="0" indent="0">
              <a:buNone/>
            </a:pPr>
            <a:endParaRPr lang="lv-LV" dirty="0" smtClean="0"/>
          </a:p>
          <a:p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015818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Mācību vajadzības</a:t>
            </a:r>
            <a:endParaRPr lang="lv-LV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2312926"/>
              </p:ext>
            </p:extLst>
          </p:nvPr>
        </p:nvGraphicFramePr>
        <p:xfrm>
          <a:off x="467544" y="1556792"/>
          <a:ext cx="7467600" cy="487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3575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IA Vide un iekšējo auditu prioritāte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152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v-LV" b="1" dirty="0" smtClean="0"/>
              <a:t>Iekšējā </a:t>
            </a:r>
            <a:r>
              <a:rPr lang="lv-LV" b="1" dirty="0"/>
              <a:t>audita </a:t>
            </a:r>
            <a:r>
              <a:rPr lang="lv-LV" b="1" dirty="0" smtClean="0"/>
              <a:t>vide</a:t>
            </a:r>
          </a:p>
          <a:p>
            <a:pPr marL="0" indent="0">
              <a:buNone/>
            </a:pPr>
            <a:r>
              <a:rPr lang="lv-LV" dirty="0" smtClean="0"/>
              <a:t> </a:t>
            </a:r>
            <a:endParaRPr lang="lv-LV" b="1" dirty="0" smtClean="0"/>
          </a:p>
          <a:p>
            <a:pPr marL="0" indent="0">
              <a:buNone/>
            </a:pPr>
            <a:r>
              <a:rPr lang="lv-LV" b="1" dirty="0" smtClean="0"/>
              <a:t>Prioritāro sistēmu noteikšana</a:t>
            </a:r>
            <a:endParaRPr lang="lv-LV" dirty="0"/>
          </a:p>
          <a:p>
            <a:r>
              <a:rPr lang="lv-LV" dirty="0"/>
              <a:t>Kopumā augsta prioritāte ir noteikta vismaz 10% auditējamo sistēmu. </a:t>
            </a:r>
            <a:endParaRPr lang="lv-LV" dirty="0" smtClean="0"/>
          </a:p>
          <a:p>
            <a:r>
              <a:rPr lang="lv-LV" dirty="0" smtClean="0"/>
              <a:t>Pusē  </a:t>
            </a:r>
            <a:r>
              <a:rPr lang="lv-LV" dirty="0"/>
              <a:t>(51%) gadījumos iekšējā audita biežums nav noteikts saskaņā ar risku novērtējumu - plāno vai nu biežāk vai </a:t>
            </a:r>
            <a:r>
              <a:rPr lang="lv-LV" dirty="0" smtClean="0"/>
              <a:t>retāk</a:t>
            </a:r>
            <a:endParaRPr lang="lv-LV" dirty="0"/>
          </a:p>
          <a:p>
            <a:endParaRPr lang="lv-LV" dirty="0" smtClean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343965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lv-LV" dirty="0"/>
              <a:t>IA nepieciešamo un pieejamo resursu saskaņošana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859216" cy="4873752"/>
          </a:xfrm>
        </p:spPr>
        <p:txBody>
          <a:bodyPr>
            <a:normAutofit/>
          </a:bodyPr>
          <a:lstStyle/>
          <a:p>
            <a:endParaRPr lang="lv-LV" dirty="0" smtClean="0"/>
          </a:p>
          <a:p>
            <a:pPr marL="0" indent="0">
              <a:buNone/>
            </a:pPr>
            <a:r>
              <a:rPr lang="lv-LV" b="1" cap="all" dirty="0" smtClean="0"/>
              <a:t>Kāpēc tā ir nepieciešama IAS vadītājam?</a:t>
            </a:r>
          </a:p>
          <a:p>
            <a:r>
              <a:rPr lang="lv-LV" dirty="0" smtClean="0"/>
              <a:t>Lai saprastu kādi resursi ir IAS rīcībā</a:t>
            </a:r>
          </a:p>
          <a:p>
            <a:r>
              <a:rPr lang="lv-LV" dirty="0" smtClean="0"/>
              <a:t>Lai saprastu cik ir nepieciešami IAS stratēģiskā plāna īstenošanai</a:t>
            </a:r>
          </a:p>
          <a:p>
            <a:r>
              <a:rPr lang="lv-LV" dirty="0" smtClean="0"/>
              <a:t>Uzskatāmi atspoguļo resursu trūkumu sekas (arguments sarunās ar vadību)</a:t>
            </a:r>
            <a:endParaRPr lang="lv-LV" dirty="0"/>
          </a:p>
          <a:p>
            <a:endParaRPr lang="lv-LV" dirty="0" smtClean="0"/>
          </a:p>
          <a:p>
            <a:pPr lvl="0"/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302972832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fm_lv</Template>
  <TotalTime>244</TotalTime>
  <Words>1470</Words>
  <Application>Microsoft Office PowerPoint</Application>
  <PresentationFormat>On-screen Show (4:3)</PresentationFormat>
  <Paragraphs>226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1_Custom Design</vt:lpstr>
      <vt:lpstr>IAS 2011.gada plāni</vt:lpstr>
      <vt:lpstr>IAS pašnovērtējums</vt:lpstr>
      <vt:lpstr>IAS attīstības prioritātes</vt:lpstr>
      <vt:lpstr>IAS noteiktie sagaidāmie rezultāti</vt:lpstr>
      <vt:lpstr>IAS noteiktie sagaidāmie rezultāti</vt:lpstr>
      <vt:lpstr>Citi sagaidāmie rezultāti</vt:lpstr>
      <vt:lpstr>Mācību vajadzības</vt:lpstr>
      <vt:lpstr>IA Vide un iekšējo auditu prioritāte</vt:lpstr>
      <vt:lpstr>IA nepieciešamo un pieejamo resursu saskaņošana</vt:lpstr>
      <vt:lpstr>Stratēģiskā plāna izpildes grafiks un IA gada plāns</vt:lpstr>
      <vt:lpstr>IA gada plāns</vt:lpstr>
    </vt:vector>
  </TitlesOfParts>
  <Company>Finanšu ministrija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IAS 2011.gada plāni</dc:title>
  <dc:creator>au-stauv</dc:creator>
  <cp:lastModifiedBy>au-stauv</cp:lastModifiedBy>
  <cp:revision>24</cp:revision>
  <cp:lastPrinted>2011-03-24T11:26:08Z</cp:lastPrinted>
  <dcterms:created xsi:type="dcterms:W3CDTF">2011-03-22T07:04:27Z</dcterms:created>
  <dcterms:modified xsi:type="dcterms:W3CDTF">2011-03-24T11:28:59Z</dcterms:modified>
</cp:coreProperties>
</file>