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handoutMasterIdLst>
    <p:handoutMasterId r:id="rId23"/>
  </p:handoutMasterIdLst>
  <p:sldIdLst>
    <p:sldId id="256" r:id="rId2"/>
    <p:sldId id="271" r:id="rId3"/>
    <p:sldId id="257" r:id="rId4"/>
    <p:sldId id="272" r:id="rId5"/>
    <p:sldId id="273" r:id="rId6"/>
    <p:sldId id="258" r:id="rId7"/>
    <p:sldId id="259" r:id="rId8"/>
    <p:sldId id="278" r:id="rId9"/>
    <p:sldId id="279" r:id="rId10"/>
    <p:sldId id="260" r:id="rId11"/>
    <p:sldId id="276" r:id="rId12"/>
    <p:sldId id="277" r:id="rId13"/>
    <p:sldId id="262" r:id="rId14"/>
    <p:sldId id="263" r:id="rId15"/>
    <p:sldId id="264" r:id="rId16"/>
    <p:sldId id="265" r:id="rId17"/>
    <p:sldId id="266" r:id="rId18"/>
    <p:sldId id="280" r:id="rId19"/>
    <p:sldId id="267" r:id="rId20"/>
    <p:sldId id="268" r:id="rId21"/>
  </p:sldIdLst>
  <p:sldSz cx="9144000" cy="6858000" type="screen4x3"/>
  <p:notesSz cx="6669088" cy="9926638"/>
  <p:defaultTex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55489" autoAdjust="0"/>
  </p:normalViewPr>
  <p:slideViewPr>
    <p:cSldViewPr>
      <p:cViewPr varScale="1">
        <p:scale>
          <a:sx n="60" d="100"/>
          <a:sy n="60" d="100"/>
        </p:scale>
        <p:origin x="-1440"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250" cy="496888"/>
          </a:xfrm>
          <a:prstGeom prst="rect">
            <a:avLst/>
          </a:prstGeom>
        </p:spPr>
        <p:txBody>
          <a:bodyPr vert="horz" lIns="91440" tIns="45720" rIns="91440" bIns="45720" rtlCol="0"/>
          <a:lstStyle>
            <a:lvl1pPr algn="l">
              <a:defRPr sz="1200"/>
            </a:lvl1pPr>
          </a:lstStyle>
          <a:p>
            <a:endParaRPr lang="lv-LV"/>
          </a:p>
        </p:txBody>
      </p:sp>
      <p:sp>
        <p:nvSpPr>
          <p:cNvPr id="3" name="Date Placeholder 2"/>
          <p:cNvSpPr>
            <a:spLocks noGrp="1"/>
          </p:cNvSpPr>
          <p:nvPr>
            <p:ph type="dt" sz="quarter" idx="1"/>
          </p:nvPr>
        </p:nvSpPr>
        <p:spPr>
          <a:xfrm>
            <a:off x="3778250" y="0"/>
            <a:ext cx="2889250" cy="496888"/>
          </a:xfrm>
          <a:prstGeom prst="rect">
            <a:avLst/>
          </a:prstGeom>
        </p:spPr>
        <p:txBody>
          <a:bodyPr vert="horz" lIns="91440" tIns="45720" rIns="91440" bIns="45720" rtlCol="0"/>
          <a:lstStyle>
            <a:lvl1pPr algn="r">
              <a:defRPr sz="1200"/>
            </a:lvl1pPr>
          </a:lstStyle>
          <a:p>
            <a:fld id="{4CB6BA48-A5CE-4AA2-9B61-D164CE1796A4}" type="datetimeFigureOut">
              <a:rPr lang="lv-LV" smtClean="0"/>
              <a:t>14.10.2010</a:t>
            </a:fld>
            <a:endParaRPr lang="lv-LV"/>
          </a:p>
        </p:txBody>
      </p:sp>
      <p:sp>
        <p:nvSpPr>
          <p:cNvPr id="4" name="Footer Placeholder 3"/>
          <p:cNvSpPr>
            <a:spLocks noGrp="1"/>
          </p:cNvSpPr>
          <p:nvPr>
            <p:ph type="ftr" sz="quarter" idx="2"/>
          </p:nvPr>
        </p:nvSpPr>
        <p:spPr>
          <a:xfrm>
            <a:off x="0" y="9428163"/>
            <a:ext cx="2889250" cy="496887"/>
          </a:xfrm>
          <a:prstGeom prst="rect">
            <a:avLst/>
          </a:prstGeom>
        </p:spPr>
        <p:txBody>
          <a:bodyPr vert="horz" lIns="91440" tIns="45720" rIns="91440" bIns="45720" rtlCol="0" anchor="b"/>
          <a:lstStyle>
            <a:lvl1pPr algn="l">
              <a:defRPr sz="1200"/>
            </a:lvl1pPr>
          </a:lstStyle>
          <a:p>
            <a:endParaRPr lang="lv-LV"/>
          </a:p>
        </p:txBody>
      </p:sp>
      <p:sp>
        <p:nvSpPr>
          <p:cNvPr id="5" name="Slide Number Placeholder 4"/>
          <p:cNvSpPr>
            <a:spLocks noGrp="1"/>
          </p:cNvSpPr>
          <p:nvPr>
            <p:ph type="sldNum" sz="quarter" idx="3"/>
          </p:nvPr>
        </p:nvSpPr>
        <p:spPr>
          <a:xfrm>
            <a:off x="3778250" y="9428163"/>
            <a:ext cx="2889250" cy="496887"/>
          </a:xfrm>
          <a:prstGeom prst="rect">
            <a:avLst/>
          </a:prstGeom>
        </p:spPr>
        <p:txBody>
          <a:bodyPr vert="horz" lIns="91440" tIns="45720" rIns="91440" bIns="45720" rtlCol="0" anchor="b"/>
          <a:lstStyle>
            <a:lvl1pPr algn="r">
              <a:defRPr sz="1200"/>
            </a:lvl1pPr>
          </a:lstStyle>
          <a:p>
            <a:fld id="{E343129B-B59E-4157-9995-B526F1C87722}" type="slidenum">
              <a:rPr lang="lv-LV" smtClean="0"/>
              <a:t>‹#›</a:t>
            </a:fld>
            <a:endParaRPr lang="lv-LV"/>
          </a:p>
        </p:txBody>
      </p:sp>
    </p:spTree>
    <p:extLst>
      <p:ext uri="{BB962C8B-B14F-4D97-AF65-F5344CB8AC3E}">
        <p14:creationId xmlns:p14="http://schemas.microsoft.com/office/powerpoint/2010/main" val="198368604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250" cy="496888"/>
          </a:xfrm>
          <a:prstGeom prst="rect">
            <a:avLst/>
          </a:prstGeom>
        </p:spPr>
        <p:txBody>
          <a:bodyPr vert="horz" lIns="91440" tIns="45720" rIns="91440" bIns="45720" rtlCol="0"/>
          <a:lstStyle>
            <a:lvl1pPr algn="l">
              <a:defRPr sz="1200"/>
            </a:lvl1pPr>
          </a:lstStyle>
          <a:p>
            <a:endParaRPr lang="lv-LV"/>
          </a:p>
        </p:txBody>
      </p:sp>
      <p:sp>
        <p:nvSpPr>
          <p:cNvPr id="3" name="Date Placeholder 2"/>
          <p:cNvSpPr>
            <a:spLocks noGrp="1"/>
          </p:cNvSpPr>
          <p:nvPr>
            <p:ph type="dt" idx="1"/>
          </p:nvPr>
        </p:nvSpPr>
        <p:spPr>
          <a:xfrm>
            <a:off x="3778250" y="0"/>
            <a:ext cx="2889250" cy="496888"/>
          </a:xfrm>
          <a:prstGeom prst="rect">
            <a:avLst/>
          </a:prstGeom>
        </p:spPr>
        <p:txBody>
          <a:bodyPr vert="horz" lIns="91440" tIns="45720" rIns="91440" bIns="45720" rtlCol="0"/>
          <a:lstStyle>
            <a:lvl1pPr algn="r">
              <a:defRPr sz="1200"/>
            </a:lvl1pPr>
          </a:lstStyle>
          <a:p>
            <a:fld id="{F7FD214B-9719-432D-90F8-D2492E2EFCEB}" type="datetimeFigureOut">
              <a:rPr lang="lv-LV" smtClean="0"/>
              <a:t>14.10.2010</a:t>
            </a:fld>
            <a:endParaRPr lang="lv-LV"/>
          </a:p>
        </p:txBody>
      </p:sp>
      <p:sp>
        <p:nvSpPr>
          <p:cNvPr id="4" name="Slide Image Placeholder 3"/>
          <p:cNvSpPr>
            <a:spLocks noGrp="1" noRot="1" noChangeAspect="1"/>
          </p:cNvSpPr>
          <p:nvPr>
            <p:ph type="sldImg" idx="2"/>
          </p:nvPr>
        </p:nvSpPr>
        <p:spPr>
          <a:xfrm>
            <a:off x="854075" y="744538"/>
            <a:ext cx="4960938" cy="3722687"/>
          </a:xfrm>
          <a:prstGeom prst="rect">
            <a:avLst/>
          </a:prstGeom>
          <a:noFill/>
          <a:ln w="12700">
            <a:solidFill>
              <a:prstClr val="black"/>
            </a:solidFill>
          </a:ln>
        </p:spPr>
        <p:txBody>
          <a:bodyPr vert="horz" lIns="91440" tIns="45720" rIns="91440" bIns="45720" rtlCol="0" anchor="ctr"/>
          <a:lstStyle/>
          <a:p>
            <a:endParaRPr lang="lv-LV"/>
          </a:p>
        </p:txBody>
      </p:sp>
      <p:sp>
        <p:nvSpPr>
          <p:cNvPr id="5" name="Notes Placeholder 4"/>
          <p:cNvSpPr>
            <a:spLocks noGrp="1"/>
          </p:cNvSpPr>
          <p:nvPr>
            <p:ph type="body" sz="quarter" idx="3"/>
          </p:nvPr>
        </p:nvSpPr>
        <p:spPr>
          <a:xfrm>
            <a:off x="666750" y="4714875"/>
            <a:ext cx="5335588" cy="446722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6" name="Footer Placeholder 5"/>
          <p:cNvSpPr>
            <a:spLocks noGrp="1"/>
          </p:cNvSpPr>
          <p:nvPr>
            <p:ph type="ftr" sz="quarter" idx="4"/>
          </p:nvPr>
        </p:nvSpPr>
        <p:spPr>
          <a:xfrm>
            <a:off x="0" y="9428163"/>
            <a:ext cx="2889250" cy="496887"/>
          </a:xfrm>
          <a:prstGeom prst="rect">
            <a:avLst/>
          </a:prstGeom>
        </p:spPr>
        <p:txBody>
          <a:bodyPr vert="horz" lIns="91440" tIns="45720" rIns="91440" bIns="45720" rtlCol="0" anchor="b"/>
          <a:lstStyle>
            <a:lvl1pPr algn="l">
              <a:defRPr sz="1200"/>
            </a:lvl1pPr>
          </a:lstStyle>
          <a:p>
            <a:endParaRPr lang="lv-LV"/>
          </a:p>
        </p:txBody>
      </p:sp>
      <p:sp>
        <p:nvSpPr>
          <p:cNvPr id="7" name="Slide Number Placeholder 6"/>
          <p:cNvSpPr>
            <a:spLocks noGrp="1"/>
          </p:cNvSpPr>
          <p:nvPr>
            <p:ph type="sldNum" sz="quarter" idx="5"/>
          </p:nvPr>
        </p:nvSpPr>
        <p:spPr>
          <a:xfrm>
            <a:off x="3778250" y="9428163"/>
            <a:ext cx="2889250" cy="496887"/>
          </a:xfrm>
          <a:prstGeom prst="rect">
            <a:avLst/>
          </a:prstGeom>
        </p:spPr>
        <p:txBody>
          <a:bodyPr vert="horz" lIns="91440" tIns="45720" rIns="91440" bIns="45720" rtlCol="0" anchor="b"/>
          <a:lstStyle>
            <a:lvl1pPr algn="r">
              <a:defRPr sz="1200"/>
            </a:lvl1pPr>
          </a:lstStyle>
          <a:p>
            <a:fld id="{16383A96-8371-493B-B205-0F057863406B}" type="slidenum">
              <a:rPr lang="lv-LV" smtClean="0"/>
              <a:t>‹#›</a:t>
            </a:fld>
            <a:endParaRPr lang="lv-LV"/>
          </a:p>
        </p:txBody>
      </p:sp>
    </p:spTree>
    <p:extLst>
      <p:ext uri="{BB962C8B-B14F-4D97-AF65-F5344CB8AC3E}">
        <p14:creationId xmlns:p14="http://schemas.microsoft.com/office/powerpoint/2010/main" val="33129628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lv-LV" dirty="0"/>
          </a:p>
        </p:txBody>
      </p:sp>
      <p:sp>
        <p:nvSpPr>
          <p:cNvPr id="4" name="Slide Number Placeholder 3"/>
          <p:cNvSpPr>
            <a:spLocks noGrp="1"/>
          </p:cNvSpPr>
          <p:nvPr>
            <p:ph type="sldNum" sz="quarter" idx="10"/>
          </p:nvPr>
        </p:nvSpPr>
        <p:spPr/>
        <p:txBody>
          <a:bodyPr/>
          <a:lstStyle/>
          <a:p>
            <a:fld id="{16383A96-8371-493B-B205-0F057863406B}" type="slidenum">
              <a:rPr lang="lv-LV" smtClean="0"/>
              <a:t>1</a:t>
            </a:fld>
            <a:endParaRPr lang="lv-LV"/>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lv-LV" dirty="0"/>
          </a:p>
        </p:txBody>
      </p:sp>
      <p:sp>
        <p:nvSpPr>
          <p:cNvPr id="4" name="Slide Number Placeholder 3"/>
          <p:cNvSpPr>
            <a:spLocks noGrp="1"/>
          </p:cNvSpPr>
          <p:nvPr>
            <p:ph type="sldNum" sz="quarter" idx="10"/>
          </p:nvPr>
        </p:nvSpPr>
        <p:spPr/>
        <p:txBody>
          <a:bodyPr/>
          <a:lstStyle/>
          <a:p>
            <a:fld id="{16383A96-8371-493B-B205-0F057863406B}" type="slidenum">
              <a:rPr lang="lv-LV" smtClean="0"/>
              <a:t>15</a:t>
            </a:fld>
            <a:endParaRPr lang="lv-LV"/>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10"/>
          </p:nvPr>
        </p:nvSpPr>
        <p:spPr/>
        <p:txBody>
          <a:bodyPr/>
          <a:lstStyle/>
          <a:p>
            <a:fld id="{16383A96-8371-493B-B205-0F057863406B}" type="slidenum">
              <a:rPr lang="lv-LV" smtClean="0"/>
              <a:t>16</a:t>
            </a:fld>
            <a:endParaRPr lang="lv-LV"/>
          </a:p>
        </p:txBody>
      </p:sp>
    </p:spTree>
    <p:extLst>
      <p:ext uri="{BB962C8B-B14F-4D97-AF65-F5344CB8AC3E}">
        <p14:creationId xmlns:p14="http://schemas.microsoft.com/office/powerpoint/2010/main" val="120488521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lv-LV" dirty="0" smtClean="0"/>
              <a:t>Kas mainījies?</a:t>
            </a:r>
          </a:p>
          <a:p>
            <a:pPr>
              <a:buFont typeface="Arial" pitchFamily="34" charset="0"/>
              <a:buChar char="•"/>
            </a:pPr>
            <a:r>
              <a:rPr lang="lv-LV" dirty="0" smtClean="0"/>
              <a:t> Izslēgtas ailes audita dienas un audita apjoms</a:t>
            </a:r>
          </a:p>
          <a:p>
            <a:pPr>
              <a:buFont typeface="Arial" pitchFamily="34" charset="0"/>
              <a:buChar char="•"/>
            </a:pPr>
            <a:r>
              <a:rPr lang="lv-LV" dirty="0" smtClean="0"/>
              <a:t> Stratēģiskais plāns tiek gatavots 5 gada ilgam laika periodam, to aktualizē reizi gadā.</a:t>
            </a:r>
          </a:p>
          <a:p>
            <a:pPr>
              <a:buFont typeface="Arial" pitchFamily="34" charset="0"/>
              <a:buChar char="•"/>
            </a:pPr>
            <a:r>
              <a:rPr lang="lv-LV" dirty="0" smtClean="0"/>
              <a:t> Jaunu Stratēģiskā plāna izstrādi nākamajiem pieciem gadiem uzsāk trīs gadus pēc esošā plānošanas perioda sākuma.</a:t>
            </a:r>
          </a:p>
          <a:p>
            <a:endParaRPr lang="lv-LV" dirty="0"/>
          </a:p>
        </p:txBody>
      </p:sp>
      <p:sp>
        <p:nvSpPr>
          <p:cNvPr id="4" name="Slide Number Placeholder 3"/>
          <p:cNvSpPr>
            <a:spLocks noGrp="1"/>
          </p:cNvSpPr>
          <p:nvPr>
            <p:ph type="sldNum" sz="quarter" idx="10"/>
          </p:nvPr>
        </p:nvSpPr>
        <p:spPr/>
        <p:txBody>
          <a:bodyPr/>
          <a:lstStyle/>
          <a:p>
            <a:fld id="{16383A96-8371-493B-B205-0F057863406B}" type="slidenum">
              <a:rPr lang="lv-LV" smtClean="0"/>
              <a:t>17</a:t>
            </a:fld>
            <a:endParaRPr lang="lv-LV"/>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dirty="0" smtClean="0"/>
              <a:t>Laikam šādi to interpretēt nevar, jo mazi resursi nav tas</a:t>
            </a:r>
            <a:r>
              <a:rPr lang="lv-LV" baseline="0" dirty="0" smtClean="0"/>
              <a:t> iemesls kāpēc netiek aktualizēta audita vide.</a:t>
            </a:r>
            <a:endParaRPr lang="lv-LV" dirty="0"/>
          </a:p>
        </p:txBody>
      </p:sp>
      <p:sp>
        <p:nvSpPr>
          <p:cNvPr id="4" name="Slide Number Placeholder 3"/>
          <p:cNvSpPr>
            <a:spLocks noGrp="1"/>
          </p:cNvSpPr>
          <p:nvPr>
            <p:ph type="sldNum" sz="quarter" idx="10"/>
          </p:nvPr>
        </p:nvSpPr>
        <p:spPr/>
        <p:txBody>
          <a:bodyPr/>
          <a:lstStyle/>
          <a:p>
            <a:fld id="{16383A96-8371-493B-B205-0F057863406B}" type="slidenum">
              <a:rPr lang="lv-LV" smtClean="0"/>
              <a:t>18</a:t>
            </a:fld>
            <a:endParaRPr lang="lv-LV"/>
          </a:p>
        </p:txBody>
      </p:sp>
    </p:spTree>
    <p:extLst>
      <p:ext uri="{BB962C8B-B14F-4D97-AF65-F5344CB8AC3E}">
        <p14:creationId xmlns:p14="http://schemas.microsoft.com/office/powerpoint/2010/main" val="73292862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lv-LV" dirty="0" smtClean="0"/>
              <a:t>Ar ko atšķiras no iepriekšējā?</a:t>
            </a:r>
          </a:p>
          <a:p>
            <a:pPr marL="0" marR="0" indent="0" algn="l" defTabSz="914400" rtl="0" eaLnBrk="1" fontAlgn="auto" latinLnBrk="0" hangingPunct="1">
              <a:lnSpc>
                <a:spcPct val="100000"/>
              </a:lnSpc>
              <a:spcBef>
                <a:spcPts val="0"/>
              </a:spcBef>
              <a:spcAft>
                <a:spcPts val="0"/>
              </a:spcAft>
              <a:buClrTx/>
              <a:buSzTx/>
              <a:buFontTx/>
              <a:buNone/>
              <a:tabLst/>
              <a:defRPr/>
            </a:pPr>
            <a:r>
              <a:rPr lang="lv-LV" dirty="0" smtClean="0"/>
              <a:t>Audita nosaukuma veidošana</a:t>
            </a:r>
          </a:p>
          <a:p>
            <a:r>
              <a:rPr lang="lv-LV" dirty="0" smtClean="0"/>
              <a:t>Audita </a:t>
            </a:r>
            <a:r>
              <a:rPr lang="lv-LV" dirty="0" smtClean="0"/>
              <a:t>nosaukumu</a:t>
            </a:r>
            <a:r>
              <a:rPr lang="lv-LV" baseline="0" dirty="0" smtClean="0"/>
              <a:t> izveido pamatojoties uz riska vērtēšanā konstatētajiem trūkumiem, izvērtējot audita vidi. Auditu skaitam nav jāsakrīt ar stratēģiskajā plānā iekļauto kārtējā gadā auditējamo sistēmu skaitam, jo vienā auditā var tikt apvienoti divu sistēmu auditi. </a:t>
            </a:r>
            <a:endParaRPr lang="lv-LV" dirty="0"/>
          </a:p>
        </p:txBody>
      </p:sp>
      <p:sp>
        <p:nvSpPr>
          <p:cNvPr id="4" name="Slide Number Placeholder 3"/>
          <p:cNvSpPr>
            <a:spLocks noGrp="1"/>
          </p:cNvSpPr>
          <p:nvPr>
            <p:ph type="sldNum" sz="quarter" idx="10"/>
          </p:nvPr>
        </p:nvSpPr>
        <p:spPr/>
        <p:txBody>
          <a:bodyPr/>
          <a:lstStyle/>
          <a:p>
            <a:fld id="{16383A96-8371-493B-B205-0F057863406B}" type="slidenum">
              <a:rPr lang="lv-LV" smtClean="0"/>
              <a:t>19</a:t>
            </a:fld>
            <a:endParaRPr lang="lv-LV"/>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lv-LV" dirty="0" smtClean="0"/>
              <a:t>Kāda</a:t>
            </a:r>
            <a:r>
              <a:rPr lang="lv-LV" baseline="0" dirty="0" smtClean="0"/>
              <a:t> informācija atspoguļosies darbības pārskatā?</a:t>
            </a:r>
            <a:endParaRPr lang="lv-LV" dirty="0"/>
          </a:p>
        </p:txBody>
      </p:sp>
      <p:sp>
        <p:nvSpPr>
          <p:cNvPr id="4" name="Slide Number Placeholder 3"/>
          <p:cNvSpPr>
            <a:spLocks noGrp="1"/>
          </p:cNvSpPr>
          <p:nvPr>
            <p:ph type="sldNum" sz="quarter" idx="10"/>
          </p:nvPr>
        </p:nvSpPr>
        <p:spPr/>
        <p:txBody>
          <a:bodyPr/>
          <a:lstStyle/>
          <a:p>
            <a:fld id="{16383A96-8371-493B-B205-0F057863406B}" type="slidenum">
              <a:rPr lang="lv-LV" smtClean="0"/>
              <a:t>20</a:t>
            </a:fld>
            <a:endParaRPr lang="lv-LV"/>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dirty="0" smtClean="0"/>
              <a:t>Parādīt audita</a:t>
            </a:r>
            <a:r>
              <a:rPr lang="lv-LV" baseline="0" dirty="0" smtClean="0"/>
              <a:t> plānošanas posmu plūsmu shēmu.</a:t>
            </a:r>
            <a:endParaRPr lang="lv-LV" dirty="0"/>
          </a:p>
        </p:txBody>
      </p:sp>
      <p:sp>
        <p:nvSpPr>
          <p:cNvPr id="4" name="Slide Number Placeholder 3"/>
          <p:cNvSpPr>
            <a:spLocks noGrp="1"/>
          </p:cNvSpPr>
          <p:nvPr>
            <p:ph type="sldNum" sz="quarter" idx="10"/>
          </p:nvPr>
        </p:nvSpPr>
        <p:spPr/>
        <p:txBody>
          <a:bodyPr/>
          <a:lstStyle/>
          <a:p>
            <a:fld id="{16383A96-8371-493B-B205-0F057863406B}" type="slidenum">
              <a:rPr lang="lv-LV" smtClean="0"/>
              <a:t>3</a:t>
            </a:fld>
            <a:endParaRPr lang="lv-LV"/>
          </a:p>
        </p:txBody>
      </p:sp>
    </p:spTree>
    <p:extLst>
      <p:ext uri="{BB962C8B-B14F-4D97-AF65-F5344CB8AC3E}">
        <p14:creationId xmlns:p14="http://schemas.microsoft.com/office/powerpoint/2010/main" val="4903537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lv-LV" baseline="0" dirty="0" smtClean="0"/>
              <a:t>Audita vidē iekļauj </a:t>
            </a:r>
            <a:r>
              <a:rPr lang="lv-LV" u="sng" baseline="0" dirty="0" smtClean="0"/>
              <a:t>vadības un atbalsta sistēmas</a:t>
            </a:r>
            <a:r>
              <a:rPr lang="lv-LV" u="none" baseline="0" dirty="0" smtClean="0"/>
              <a:t> un </a:t>
            </a:r>
            <a:r>
              <a:rPr lang="lv-LV" u="sng" baseline="0" dirty="0" smtClean="0"/>
              <a:t>ministrijas vai iestādes pamatdarbības sistēmas</a:t>
            </a:r>
            <a:r>
              <a:rPr lang="lv-LV" u="none" baseline="0" dirty="0" smtClean="0"/>
              <a:t>.</a:t>
            </a:r>
            <a:endParaRPr lang="lv-LV" baseline="0" dirty="0" smtClean="0"/>
          </a:p>
          <a:p>
            <a:pPr>
              <a:buFont typeface="Arial" pitchFamily="34" charset="0"/>
              <a:buChar char="•"/>
            </a:pPr>
            <a:r>
              <a:rPr lang="lv-LV" sz="1200" kern="1200" dirty="0" smtClean="0">
                <a:solidFill>
                  <a:schemeClr val="tx1"/>
                </a:solidFill>
                <a:latin typeface="+mn-lt"/>
                <a:ea typeface="+mn-ea"/>
                <a:cs typeface="+mn-cs"/>
              </a:rPr>
              <a:t>iestādes stratēģiskā un darba plānošana;</a:t>
            </a:r>
          </a:p>
          <a:p>
            <a:pPr>
              <a:buFont typeface="Arial" pitchFamily="34" charset="0"/>
              <a:buChar char="•"/>
            </a:pPr>
            <a:r>
              <a:rPr lang="lv-LV" sz="1200" kern="1200" dirty="0" smtClean="0">
                <a:solidFill>
                  <a:schemeClr val="tx1"/>
                </a:solidFill>
                <a:latin typeface="+mn-lt"/>
                <a:ea typeface="+mn-ea"/>
                <a:cs typeface="+mn-cs"/>
              </a:rPr>
              <a:t>riska vadība un kvalitātes vadība;</a:t>
            </a:r>
          </a:p>
          <a:p>
            <a:pPr>
              <a:buFont typeface="Arial" pitchFamily="34" charset="0"/>
              <a:buChar char="•"/>
            </a:pPr>
            <a:r>
              <a:rPr lang="lv-LV" sz="1200" kern="1200" dirty="0" smtClean="0">
                <a:solidFill>
                  <a:schemeClr val="tx1"/>
                </a:solidFill>
                <a:latin typeface="+mn-lt"/>
                <a:ea typeface="+mn-ea"/>
                <a:cs typeface="+mn-cs"/>
              </a:rPr>
              <a:t>personāla vadība;</a:t>
            </a:r>
          </a:p>
          <a:p>
            <a:pPr>
              <a:buFont typeface="Arial" pitchFamily="34" charset="0"/>
              <a:buChar char="•"/>
            </a:pPr>
            <a:r>
              <a:rPr lang="lv-LV" sz="1200" kern="1200" dirty="0" smtClean="0">
                <a:solidFill>
                  <a:schemeClr val="tx1"/>
                </a:solidFill>
                <a:latin typeface="+mn-lt"/>
                <a:ea typeface="+mn-ea"/>
                <a:cs typeface="+mn-cs"/>
              </a:rPr>
              <a:t>finanšu vadība;</a:t>
            </a:r>
          </a:p>
          <a:p>
            <a:pPr>
              <a:buFont typeface="Arial" pitchFamily="34" charset="0"/>
              <a:buChar char="•"/>
            </a:pPr>
            <a:r>
              <a:rPr lang="lv-LV" sz="1200" kern="1200" dirty="0" smtClean="0">
                <a:solidFill>
                  <a:schemeClr val="tx1"/>
                </a:solidFill>
                <a:latin typeface="+mn-lt"/>
                <a:ea typeface="+mn-ea"/>
                <a:cs typeface="+mn-cs"/>
              </a:rPr>
              <a:t>iekšējā un ārējā komunikācija;</a:t>
            </a:r>
          </a:p>
          <a:p>
            <a:pPr>
              <a:buFont typeface="Arial" pitchFamily="34" charset="0"/>
              <a:buChar char="•"/>
            </a:pPr>
            <a:r>
              <a:rPr lang="lv-LV" sz="1200" kern="1200" dirty="0" smtClean="0">
                <a:solidFill>
                  <a:schemeClr val="tx1"/>
                </a:solidFill>
                <a:latin typeface="+mn-lt"/>
                <a:ea typeface="+mn-ea"/>
                <a:cs typeface="+mn-cs"/>
              </a:rPr>
              <a:t>darbības nodrošināšana;</a:t>
            </a:r>
          </a:p>
          <a:p>
            <a:pPr>
              <a:buFont typeface="Arial" pitchFamily="34" charset="0"/>
              <a:buChar char="•"/>
            </a:pPr>
            <a:r>
              <a:rPr lang="lv-LV" sz="1200" kern="1200" dirty="0" smtClean="0">
                <a:solidFill>
                  <a:schemeClr val="tx1"/>
                </a:solidFill>
                <a:latin typeface="+mn-lt"/>
                <a:ea typeface="+mn-ea"/>
                <a:cs typeface="+mn-cs"/>
              </a:rPr>
              <a:t>iepirkums;</a:t>
            </a:r>
          </a:p>
          <a:p>
            <a:pPr>
              <a:buFont typeface="Arial" pitchFamily="34" charset="0"/>
              <a:buChar char="•"/>
            </a:pPr>
            <a:r>
              <a:rPr lang="lv-LV" sz="1200" kern="1200" dirty="0" smtClean="0">
                <a:solidFill>
                  <a:schemeClr val="tx1"/>
                </a:solidFill>
                <a:latin typeface="+mn-lt"/>
                <a:ea typeface="+mn-ea"/>
                <a:cs typeface="+mn-cs"/>
              </a:rPr>
              <a:t>uzskaite un pārskati;</a:t>
            </a:r>
          </a:p>
          <a:p>
            <a:pPr>
              <a:buFont typeface="Arial" pitchFamily="34" charset="0"/>
              <a:buChar char="•"/>
            </a:pPr>
            <a:r>
              <a:rPr lang="lv-LV" sz="1200" kern="1200" dirty="0" smtClean="0">
                <a:solidFill>
                  <a:schemeClr val="tx1"/>
                </a:solidFill>
                <a:latin typeface="+mn-lt"/>
                <a:ea typeface="+mn-ea"/>
                <a:cs typeface="+mn-cs"/>
              </a:rPr>
              <a:t>juridiskais atbalsts;</a:t>
            </a:r>
          </a:p>
          <a:p>
            <a:pPr>
              <a:buFont typeface="Arial" pitchFamily="34" charset="0"/>
              <a:buChar char="•"/>
            </a:pPr>
            <a:r>
              <a:rPr lang="lv-LV" sz="1200" kern="1200" dirty="0" smtClean="0">
                <a:solidFill>
                  <a:schemeClr val="tx1"/>
                </a:solidFill>
                <a:latin typeface="+mn-lt"/>
                <a:ea typeface="+mn-ea"/>
                <a:cs typeface="+mn-cs"/>
              </a:rPr>
              <a:t>informācijas tehnoloģiju vadība.</a:t>
            </a:r>
          </a:p>
          <a:p>
            <a:pPr>
              <a:buFont typeface="Arial" pitchFamily="34" charset="0"/>
              <a:buNone/>
            </a:pPr>
            <a:r>
              <a:rPr lang="lv-LV" sz="1200" kern="1200" dirty="0" smtClean="0">
                <a:solidFill>
                  <a:schemeClr val="tx1"/>
                </a:solidFill>
                <a:latin typeface="+mn-lt"/>
                <a:ea typeface="+mn-ea"/>
                <a:cs typeface="+mn-cs"/>
              </a:rPr>
              <a:t>Vadības</a:t>
            </a:r>
            <a:r>
              <a:rPr lang="lv-LV" sz="1200" kern="1200" baseline="0" dirty="0" smtClean="0">
                <a:solidFill>
                  <a:schemeClr val="tx1"/>
                </a:solidFill>
                <a:latin typeface="+mn-lt"/>
                <a:ea typeface="+mn-ea"/>
                <a:cs typeface="+mn-cs"/>
              </a:rPr>
              <a:t> un atbalsta sistēmas nedala apakšsistēmās.</a:t>
            </a:r>
            <a:endParaRPr lang="lv-LV" dirty="0"/>
          </a:p>
        </p:txBody>
      </p:sp>
      <p:sp>
        <p:nvSpPr>
          <p:cNvPr id="4" name="Slide Number Placeholder 3"/>
          <p:cNvSpPr>
            <a:spLocks noGrp="1"/>
          </p:cNvSpPr>
          <p:nvPr>
            <p:ph type="sldNum" sz="quarter" idx="10"/>
          </p:nvPr>
        </p:nvSpPr>
        <p:spPr/>
        <p:txBody>
          <a:bodyPr/>
          <a:lstStyle/>
          <a:p>
            <a:fld id="{16383A96-8371-493B-B205-0F057863406B}" type="slidenum">
              <a:rPr lang="lv-LV" smtClean="0"/>
              <a:t>5</a:t>
            </a:fld>
            <a:endParaRPr lang="lv-LV"/>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lv-LV" sz="1200" kern="1200" dirty="0" smtClean="0">
                <a:solidFill>
                  <a:schemeClr val="tx1"/>
                </a:solidFill>
                <a:effectLst/>
                <a:latin typeface="+mn-lt"/>
                <a:ea typeface="+mn-ea"/>
                <a:cs typeface="+mn-cs"/>
              </a:rPr>
              <a:t>Auditējamo sistēmu noteikšanas mērķis ir </a:t>
            </a:r>
            <a:r>
              <a:rPr lang="lv-LV" sz="1200" u="sng" kern="1200" dirty="0" smtClean="0">
                <a:solidFill>
                  <a:schemeClr val="tx1"/>
                </a:solidFill>
                <a:effectLst/>
                <a:latin typeface="+mn-lt"/>
                <a:ea typeface="+mn-ea"/>
                <a:cs typeface="+mn-cs"/>
              </a:rPr>
              <a:t>identificēt visas jomas, kurās veicot auditu piecu gadu peri</a:t>
            </a:r>
            <a:r>
              <a:rPr lang="lv-LV" sz="1200" kern="1200" dirty="0" smtClean="0">
                <a:solidFill>
                  <a:schemeClr val="tx1"/>
                </a:solidFill>
                <a:effectLst/>
                <a:latin typeface="+mn-lt"/>
                <a:ea typeface="+mn-ea"/>
                <a:cs typeface="+mn-cs"/>
              </a:rPr>
              <a:t>odā, iekšējais auditors varēs sniegt ministrijas vadībai pamatotu pārliecību par izveidoto iekšējo kontroles sistēmu un identificēt iespējas pilnveidot ministrijas vai iestādes darbību, sniedzot ieteikumus kontroles sistēmas pilnveidošanai.</a:t>
            </a:r>
          </a:p>
          <a:p>
            <a:r>
              <a:rPr lang="lv-LV" sz="1200" kern="1200" dirty="0" smtClean="0">
                <a:solidFill>
                  <a:schemeClr val="tx1"/>
                </a:solidFill>
                <a:effectLst/>
                <a:latin typeface="+mn-lt"/>
                <a:ea typeface="+mn-ea"/>
                <a:cs typeface="+mn-cs"/>
              </a:rPr>
              <a:t>Veicot pamatdarbības auditējamo sistēmu identificēšanu audita vadītājam ir jānosaka visas iestādes funkcijas vai procesi, kas tiek veikti, lai nodrošinātu iestādes darbību. </a:t>
            </a:r>
          </a:p>
          <a:p>
            <a:r>
              <a:rPr lang="lv-LV" sz="1200" u="sng" kern="1200" dirty="0" smtClean="0">
                <a:solidFill>
                  <a:schemeClr val="tx1"/>
                </a:solidFill>
                <a:effectLst/>
                <a:latin typeface="+mn-lt"/>
                <a:ea typeface="+mn-ea"/>
                <a:cs typeface="+mn-cs"/>
              </a:rPr>
              <a:t>Auditējamo sistēmu detalizācijas pakāpe ir jāizvērtē no vairākiem aspektiem</a:t>
            </a:r>
            <a:r>
              <a:rPr lang="lv-LV" sz="1200" kern="1200" dirty="0" smtClean="0">
                <a:solidFill>
                  <a:schemeClr val="tx1"/>
                </a:solidFill>
                <a:effectLst/>
                <a:latin typeface="+mn-lt"/>
                <a:ea typeface="+mn-ea"/>
                <a:cs typeface="+mn-cs"/>
              </a:rPr>
              <a:t>. Detalizācijas pakāpei ir jābūt tādai, lai </a:t>
            </a:r>
            <a:r>
              <a:rPr lang="lv-LV" sz="1200" u="sng" kern="1200" dirty="0" smtClean="0">
                <a:solidFill>
                  <a:schemeClr val="tx1"/>
                </a:solidFill>
                <a:effectLst/>
                <a:latin typeface="+mn-lt"/>
                <a:ea typeface="+mn-ea"/>
                <a:cs typeface="+mn-cs"/>
              </a:rPr>
              <a:t>auditors varētu sniegt pamatotu pārliecības līmen</a:t>
            </a:r>
            <a:r>
              <a:rPr lang="lv-LV" sz="1200" kern="1200" dirty="0" smtClean="0">
                <a:solidFill>
                  <a:schemeClr val="tx1"/>
                </a:solidFill>
                <a:effectLst/>
                <a:latin typeface="+mn-lt"/>
                <a:ea typeface="+mn-ea"/>
                <a:cs typeface="+mn-cs"/>
              </a:rPr>
              <a:t>i par ministrijā vai iestādē izveidoto kontroles sistēmu. Pamatots pārliecības līmenis nenozīmē auditēt visus iespējamos iestādes procesus, struktūrvienības vai padotības iestādes. Audita vidi ir jāveido tā, lai pārliecību varētu sniegt iespējami efektīvākajā veidā, </a:t>
            </a:r>
            <a:r>
              <a:rPr lang="lv-LV" sz="1200" kern="1200" dirty="0" err="1" smtClean="0">
                <a:solidFill>
                  <a:schemeClr val="tx1"/>
                </a:solidFill>
                <a:effectLst/>
                <a:latin typeface="+mn-lt"/>
                <a:ea typeface="+mn-ea"/>
                <a:cs typeface="+mn-cs"/>
              </a:rPr>
              <a:t>t.sk</a:t>
            </a:r>
            <a:r>
              <a:rPr lang="lv-LV" sz="1200" kern="1200" dirty="0" smtClean="0">
                <a:solidFill>
                  <a:schemeClr val="tx1"/>
                </a:solidFill>
                <a:effectLst/>
                <a:latin typeface="+mn-lt"/>
                <a:ea typeface="+mn-ea"/>
                <a:cs typeface="+mn-cs"/>
              </a:rPr>
              <a:t>. racionāli izlietojot pieejamos audita resursus. </a:t>
            </a:r>
          </a:p>
          <a:p>
            <a:endParaRPr lang="lv-LV" dirty="0"/>
          </a:p>
        </p:txBody>
      </p:sp>
      <p:sp>
        <p:nvSpPr>
          <p:cNvPr id="4" name="Slide Number Placeholder 3"/>
          <p:cNvSpPr>
            <a:spLocks noGrp="1"/>
          </p:cNvSpPr>
          <p:nvPr>
            <p:ph type="sldNum" sz="quarter" idx="10"/>
          </p:nvPr>
        </p:nvSpPr>
        <p:spPr/>
        <p:txBody>
          <a:bodyPr/>
          <a:lstStyle/>
          <a:p>
            <a:fld id="{16383A96-8371-493B-B205-0F057863406B}" type="slidenum">
              <a:rPr lang="lv-LV" smtClean="0"/>
              <a:t>6</a:t>
            </a:fld>
            <a:endParaRPr lang="lv-LV"/>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lv-LV" dirty="0" smtClean="0"/>
              <a:t>Šis ir</a:t>
            </a:r>
            <a:r>
              <a:rPr lang="lv-LV" baseline="0" dirty="0" smtClean="0"/>
              <a:t> piedāvājums kā varētu iegūt un uzkrāt informāciju par sistēmas darbību ietekmējošiem jautājumiem un vadības bažām. </a:t>
            </a:r>
            <a:r>
              <a:rPr lang="lv-LV" dirty="0" smtClean="0"/>
              <a:t>Jautājums varētu</a:t>
            </a:r>
            <a:r>
              <a:rPr lang="lv-LV" baseline="0" dirty="0" smtClean="0"/>
              <a:t> rasties, kā rīkoties gadījumos, kad audita vidē ir iekļautas arī iestādes padotības iestādes. Vai par būtiskākajiem riskiem aptaujāt ne tikai ministrijas vai iestādes vadītājus, vai arī padotības iestāžu vadītājus? Finanšu ministrijā piemēram tiek aptaujāts VS un viņa vietnieki, jo VS vietnieki veic FM politiku īstenošanu un koordināciju arī padotības iestādēs. </a:t>
            </a:r>
            <a:endParaRPr lang="lv-LV" dirty="0"/>
          </a:p>
        </p:txBody>
      </p:sp>
      <p:sp>
        <p:nvSpPr>
          <p:cNvPr id="4" name="Slide Number Placeholder 3"/>
          <p:cNvSpPr>
            <a:spLocks noGrp="1"/>
          </p:cNvSpPr>
          <p:nvPr>
            <p:ph type="sldNum" sz="quarter" idx="10"/>
          </p:nvPr>
        </p:nvSpPr>
        <p:spPr/>
        <p:txBody>
          <a:bodyPr/>
          <a:lstStyle/>
          <a:p>
            <a:fld id="{16383A96-8371-493B-B205-0F057863406B}" type="slidenum">
              <a:rPr lang="lv-LV" smtClean="0"/>
              <a:t>7</a:t>
            </a:fld>
            <a:endParaRPr lang="lv-LV"/>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marL="0" marR="0" indent="0" algn="l" defTabSz="914400" rtl="0" eaLnBrk="1" fontAlgn="auto" latinLnBrk="0" hangingPunct="1">
              <a:lnSpc>
                <a:spcPct val="100000"/>
              </a:lnSpc>
              <a:spcBef>
                <a:spcPts val="0"/>
              </a:spcBef>
              <a:spcAft>
                <a:spcPts val="0"/>
              </a:spcAft>
              <a:buClrTx/>
              <a:buSzTx/>
              <a:buFontTx/>
              <a:buNone/>
              <a:tabLst/>
              <a:defRPr/>
            </a:pPr>
            <a:r>
              <a:rPr lang="lv-LV" dirty="0" smtClean="0"/>
              <a:t>1. </a:t>
            </a:r>
            <a:r>
              <a:rPr lang="lv-LV" sz="1200" kern="1200" dirty="0" smtClean="0">
                <a:solidFill>
                  <a:schemeClr val="tx1"/>
                </a:solidFill>
                <a:effectLst/>
                <a:latin typeface="+mn-lt"/>
                <a:ea typeface="+mn-ea"/>
                <a:cs typeface="+mn-cs"/>
              </a:rPr>
              <a:t>Auditējamo sistēmu noteikšanas mērķis ir </a:t>
            </a:r>
            <a:r>
              <a:rPr lang="lv-LV" sz="1200" u="sng" kern="1200" dirty="0" smtClean="0">
                <a:solidFill>
                  <a:schemeClr val="tx1"/>
                </a:solidFill>
                <a:effectLst/>
                <a:latin typeface="+mn-lt"/>
                <a:ea typeface="+mn-ea"/>
                <a:cs typeface="+mn-cs"/>
              </a:rPr>
              <a:t>identificēt visas jomas, kurās veicot auditu piecu gadu peri</a:t>
            </a:r>
            <a:r>
              <a:rPr lang="lv-LV" sz="1200" kern="1200" dirty="0" smtClean="0">
                <a:solidFill>
                  <a:schemeClr val="tx1"/>
                </a:solidFill>
                <a:effectLst/>
                <a:latin typeface="+mn-lt"/>
                <a:ea typeface="+mn-ea"/>
                <a:cs typeface="+mn-cs"/>
              </a:rPr>
              <a:t>odā, iekšējais auditors varēs sniegt ministrijas vadībai pamatotu pārliecību par izveidoto iekšējo kontroles sistēmu un identificēt iespējas pilnveidot ministrijas vai iestādes darbību, sniedzot ieteikumus kontroles sistēmas pilnveidošanai.</a:t>
            </a:r>
          </a:p>
          <a:p>
            <a:r>
              <a:rPr lang="lv-LV" sz="1200" kern="1200" dirty="0" smtClean="0">
                <a:solidFill>
                  <a:schemeClr val="tx1"/>
                </a:solidFill>
                <a:effectLst/>
                <a:latin typeface="+mn-lt"/>
                <a:ea typeface="+mn-ea"/>
                <a:cs typeface="+mn-cs"/>
              </a:rPr>
              <a:t>Veicot pamatdarbības auditējamo sistēmu identificēšanu audita vadītājam ir jānosaka visas iestādes funkcijas vai procesi, kas tiek veikti, lai nodrošinātu iestādes darbību. </a:t>
            </a:r>
          </a:p>
          <a:p>
            <a:r>
              <a:rPr lang="lv-LV" sz="1200" u="sng" kern="1200" dirty="0" smtClean="0">
                <a:solidFill>
                  <a:schemeClr val="tx1"/>
                </a:solidFill>
                <a:effectLst/>
                <a:latin typeface="+mn-lt"/>
                <a:ea typeface="+mn-ea"/>
                <a:cs typeface="+mn-cs"/>
              </a:rPr>
              <a:t>Auditējamo sistēmu detalizācijas pakāpe ir jāizvērtē no vairākiem aspektiem</a:t>
            </a:r>
            <a:r>
              <a:rPr lang="lv-LV" sz="1200" kern="1200" dirty="0" smtClean="0">
                <a:solidFill>
                  <a:schemeClr val="tx1"/>
                </a:solidFill>
                <a:effectLst/>
                <a:latin typeface="+mn-lt"/>
                <a:ea typeface="+mn-ea"/>
                <a:cs typeface="+mn-cs"/>
              </a:rPr>
              <a:t>. Detalizācijas pakāpei ir jābūt tādai, lai </a:t>
            </a:r>
            <a:r>
              <a:rPr lang="lv-LV" sz="1200" u="sng" kern="1200" dirty="0" smtClean="0">
                <a:solidFill>
                  <a:schemeClr val="tx1"/>
                </a:solidFill>
                <a:effectLst/>
                <a:latin typeface="+mn-lt"/>
                <a:ea typeface="+mn-ea"/>
                <a:cs typeface="+mn-cs"/>
              </a:rPr>
              <a:t>auditors varētu sniegt pamatotu pārliecības līmen</a:t>
            </a:r>
            <a:r>
              <a:rPr lang="lv-LV" sz="1200" kern="1200" dirty="0" smtClean="0">
                <a:solidFill>
                  <a:schemeClr val="tx1"/>
                </a:solidFill>
                <a:effectLst/>
                <a:latin typeface="+mn-lt"/>
                <a:ea typeface="+mn-ea"/>
                <a:cs typeface="+mn-cs"/>
              </a:rPr>
              <a:t>i par ministrijā vai iestādē izveidoto kontroles sistēmu. Pamatots pārliecības līmenis nenozīmē auditēt visus iespējamos iestādes procesus, struktūrvienības vai padotības iestādes. Audita vidi ir jāveido tā, lai pārliecību varētu sniegt iespējami efektīvākajā veidā, </a:t>
            </a:r>
            <a:r>
              <a:rPr lang="lv-LV" sz="1200" kern="1200" dirty="0" err="1" smtClean="0">
                <a:solidFill>
                  <a:schemeClr val="tx1"/>
                </a:solidFill>
                <a:effectLst/>
                <a:latin typeface="+mn-lt"/>
                <a:ea typeface="+mn-ea"/>
                <a:cs typeface="+mn-cs"/>
              </a:rPr>
              <a:t>t.sk</a:t>
            </a:r>
            <a:r>
              <a:rPr lang="lv-LV" sz="1200" kern="1200" dirty="0" smtClean="0">
                <a:solidFill>
                  <a:schemeClr val="tx1"/>
                </a:solidFill>
                <a:effectLst/>
                <a:latin typeface="+mn-lt"/>
                <a:ea typeface="+mn-ea"/>
                <a:cs typeface="+mn-cs"/>
              </a:rPr>
              <a:t>. racionāli izlietojot pieejamos audita resursus. </a:t>
            </a:r>
          </a:p>
          <a:p>
            <a:r>
              <a:rPr lang="lv-LV" sz="1200" u="sng" kern="1200" dirty="0" smtClean="0">
                <a:solidFill>
                  <a:schemeClr val="tx1"/>
                </a:solidFill>
                <a:effectLst/>
                <a:latin typeface="+mn-lt"/>
                <a:ea typeface="+mn-ea"/>
                <a:cs typeface="+mn-cs"/>
              </a:rPr>
              <a:t>Auditējamajai sistēmai sagatavo aprakstu</a:t>
            </a:r>
            <a:r>
              <a:rPr lang="lv-LV" sz="1200" kern="1200" dirty="0" smtClean="0">
                <a:solidFill>
                  <a:schemeClr val="tx1"/>
                </a:solidFill>
                <a:effectLst/>
                <a:latin typeface="+mn-lt"/>
                <a:ea typeface="+mn-ea"/>
                <a:cs typeface="+mn-cs"/>
              </a:rPr>
              <a:t>, kurā skaidro, ko ietver auditējamā sistēma. Apraksta mērķis ir sniegt informāciju auditoriem un iestādes vadībai par to, kādus procesus, funkcijas, ietver auditējamā sistēma, lai būtu iespējams identificēt sistēmas robežas. Sistēmu var dalīt arī apakšsistēmās. Apakšsistēmas var izrietēt no sistēmu veidojošajiem procesiem.</a:t>
            </a:r>
          </a:p>
          <a:p>
            <a:r>
              <a:rPr lang="lv-LV" sz="1200" kern="1200" dirty="0" smtClean="0">
                <a:solidFill>
                  <a:schemeClr val="tx1"/>
                </a:solidFill>
                <a:effectLst/>
                <a:latin typeface="+mn-lt"/>
                <a:ea typeface="+mn-ea"/>
                <a:cs typeface="+mn-cs"/>
              </a:rPr>
              <a:t>2. Jā.</a:t>
            </a:r>
          </a:p>
          <a:p>
            <a:r>
              <a:rPr lang="lv-LV" sz="1200" kern="1200" dirty="0" smtClean="0">
                <a:solidFill>
                  <a:schemeClr val="tx1"/>
                </a:solidFill>
                <a:effectLst/>
                <a:latin typeface="+mn-lt"/>
                <a:ea typeface="+mn-ea"/>
                <a:cs typeface="+mn-cs"/>
              </a:rPr>
              <a:t>3.Nē.</a:t>
            </a:r>
            <a:r>
              <a:rPr lang="lv-LV" sz="1200" kern="1200" baseline="0" dirty="0" smtClean="0">
                <a:solidFill>
                  <a:schemeClr val="tx1"/>
                </a:solidFill>
                <a:effectLst/>
                <a:latin typeface="+mn-lt"/>
                <a:ea typeface="+mn-ea"/>
                <a:cs typeface="+mn-cs"/>
              </a:rPr>
              <a:t> Tās domātas kā divas atsevišķas sistēmas. «Finanšu vadība» ir vairāk vadības sistēma, kurā varētu ietilpt Budžeta plānošana, vadības grāmatvedība. Savukārt sistēmā «Uzskaite un pārskati» vairāk ir atbalsta sistēma – finanšu grāmatvedība, dažādu līmeņu atskaites. Vajadzētu skatīties vairāk pēc šī sadalījuma.</a:t>
            </a:r>
            <a:endParaRPr lang="lv-LV" dirty="0"/>
          </a:p>
        </p:txBody>
      </p:sp>
      <p:sp>
        <p:nvSpPr>
          <p:cNvPr id="4" name="Slide Number Placeholder 3"/>
          <p:cNvSpPr>
            <a:spLocks noGrp="1"/>
          </p:cNvSpPr>
          <p:nvPr>
            <p:ph type="sldNum" sz="quarter" idx="10"/>
          </p:nvPr>
        </p:nvSpPr>
        <p:spPr/>
        <p:txBody>
          <a:bodyPr/>
          <a:lstStyle/>
          <a:p>
            <a:fld id="{16383A96-8371-493B-B205-0F057863406B}" type="slidenum">
              <a:rPr lang="lv-LV" smtClean="0"/>
              <a:t>8</a:t>
            </a:fld>
            <a:endParaRPr lang="lv-LV"/>
          </a:p>
        </p:txBody>
      </p:sp>
    </p:spTree>
    <p:extLst>
      <p:ext uri="{BB962C8B-B14F-4D97-AF65-F5344CB8AC3E}">
        <p14:creationId xmlns:p14="http://schemas.microsoft.com/office/powerpoint/2010/main" val="18041067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lv-LV" dirty="0" smtClean="0"/>
              <a:t>1.Jā .Tā ir atbalsta funkcija. Ņemot vērā, ka FPDA ir ļoti lielā mērā saistīta ar IT, tad to var iekļaut šajā sistēmā.</a:t>
            </a:r>
          </a:p>
          <a:p>
            <a:pPr marL="0" marR="0" indent="0" algn="l" defTabSz="914400" rtl="0" eaLnBrk="1" fontAlgn="auto" latinLnBrk="0" hangingPunct="1">
              <a:lnSpc>
                <a:spcPct val="100000"/>
              </a:lnSpc>
              <a:spcBef>
                <a:spcPts val="0"/>
              </a:spcBef>
              <a:spcAft>
                <a:spcPts val="0"/>
              </a:spcAft>
              <a:buClrTx/>
              <a:buSzTx/>
              <a:buFontTx/>
              <a:buNone/>
              <a:tabLst/>
              <a:defRPr/>
            </a:pPr>
            <a:endParaRPr lang="lv-LV"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lv-LV" dirty="0" smtClean="0"/>
              <a:t>2.Kvalitātev vadības sistēma tiek veidota,</a:t>
            </a:r>
            <a:r>
              <a:rPr lang="lv-LV" baseline="0" dirty="0" smtClean="0"/>
              <a:t> lai nodrošinātu…. kādas pamatdarbības funkcijas veikšanu, bet pati par sevi tā nav pamatdarbības funkcija.</a:t>
            </a:r>
            <a:r>
              <a:rPr lang="lv-LV" dirty="0" smtClean="0"/>
              <a:t> </a:t>
            </a:r>
          </a:p>
          <a:p>
            <a:pPr marL="0" marR="0" indent="0" algn="l" defTabSz="914400" rtl="0" eaLnBrk="1" fontAlgn="auto" latinLnBrk="0" hangingPunct="1">
              <a:lnSpc>
                <a:spcPct val="100000"/>
              </a:lnSpc>
              <a:spcBef>
                <a:spcPts val="0"/>
              </a:spcBef>
              <a:spcAft>
                <a:spcPts val="0"/>
              </a:spcAft>
              <a:buClrTx/>
              <a:buSzTx/>
              <a:buFontTx/>
              <a:buNone/>
              <a:tabLst/>
              <a:defRPr/>
            </a:pPr>
            <a:r>
              <a:rPr lang="lv-LV" i="1" dirty="0" smtClean="0"/>
              <a:t>Centra darbības mērķi ir sagatavot asinis un asins komponentus ārstniecības iestādēm, kā arī nodrošināt </a:t>
            </a:r>
            <a:r>
              <a:rPr lang="lv-LV" i="1" dirty="0" err="1" smtClean="0"/>
              <a:t>imūnhemato</a:t>
            </a:r>
            <a:r>
              <a:rPr lang="lv-LV" i="1" dirty="0" smtClean="0"/>
              <a:t> ­ loģiskās saderības pārbaudes.</a:t>
            </a:r>
          </a:p>
          <a:p>
            <a:pPr marL="0" marR="0" indent="0" algn="l" defTabSz="914400" rtl="0" eaLnBrk="1" fontAlgn="auto" latinLnBrk="0" hangingPunct="1">
              <a:lnSpc>
                <a:spcPct val="100000"/>
              </a:lnSpc>
              <a:spcBef>
                <a:spcPts val="0"/>
              </a:spcBef>
              <a:spcAft>
                <a:spcPts val="0"/>
              </a:spcAft>
              <a:buClrTx/>
              <a:buSzTx/>
              <a:buFontTx/>
              <a:buNone/>
              <a:tabLst/>
              <a:defRPr/>
            </a:pPr>
            <a:endParaRPr lang="lv-LV"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lv-LV" dirty="0" smtClean="0"/>
              <a:t>3. IAS vadītājs</a:t>
            </a:r>
            <a:r>
              <a:rPr lang="lv-LV" baseline="0" dirty="0" smtClean="0"/>
              <a:t> ir atbildīgas par resursu izvērtēšanu un risku norādīšanu iestādes vadītājam. Ja iestādes vadītājs uzskata, ka nav lietderīgi apmaksāt </a:t>
            </a:r>
            <a:r>
              <a:rPr lang="lv-LV" dirty="0" smtClean="0"/>
              <a:t>ārējā eksperta pakalpojumus, tad viņš arī uzņemas risku par to,</a:t>
            </a:r>
            <a:r>
              <a:rPr lang="lv-LV" baseline="0" dirty="0" smtClean="0"/>
              <a:t> ka būtiskas lietas var netiek atklātas. IAS vadītāja pienākums ir norādīt uz šiem riskiem.</a:t>
            </a:r>
            <a:endParaRPr lang="lv-LV" dirty="0" smtClean="0"/>
          </a:p>
          <a:p>
            <a:endParaRPr lang="lv-LV" dirty="0"/>
          </a:p>
        </p:txBody>
      </p:sp>
      <p:sp>
        <p:nvSpPr>
          <p:cNvPr id="4" name="Slide Number Placeholder 3"/>
          <p:cNvSpPr>
            <a:spLocks noGrp="1"/>
          </p:cNvSpPr>
          <p:nvPr>
            <p:ph type="sldNum" sz="quarter" idx="10"/>
          </p:nvPr>
        </p:nvSpPr>
        <p:spPr/>
        <p:txBody>
          <a:bodyPr/>
          <a:lstStyle/>
          <a:p>
            <a:fld id="{16383A96-8371-493B-B205-0F057863406B}" type="slidenum">
              <a:rPr lang="lv-LV" smtClean="0"/>
              <a:t>9</a:t>
            </a:fld>
            <a:endParaRPr lang="lv-LV"/>
          </a:p>
        </p:txBody>
      </p:sp>
    </p:spTree>
    <p:extLst>
      <p:ext uri="{BB962C8B-B14F-4D97-AF65-F5344CB8AC3E}">
        <p14:creationId xmlns:p14="http://schemas.microsoft.com/office/powerpoint/2010/main" val="30628280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lv-LV" dirty="0" smtClean="0"/>
              <a:t>Informāciju var iegūt no auditējamās</a:t>
            </a:r>
            <a:r>
              <a:rPr lang="lv-LV" baseline="0" dirty="0" smtClean="0"/>
              <a:t> sistēmas vadītāja, Valsts kontroles ziņojumiem, piedaloties vadības sanāksmēs </a:t>
            </a:r>
            <a:r>
              <a:rPr lang="lv-LV" baseline="0" dirty="0" err="1" smtClean="0"/>
              <a:t>u.c</a:t>
            </a:r>
            <a:r>
              <a:rPr lang="lv-LV" baseline="0" dirty="0" smtClean="0"/>
              <a:t>.</a:t>
            </a:r>
          </a:p>
          <a:p>
            <a:pPr lvl="1"/>
            <a:r>
              <a:rPr lang="lv-LV" dirty="0" smtClean="0"/>
              <a:t>Vērtē riska faktora ietekmi </a:t>
            </a:r>
            <a:r>
              <a:rPr lang="lv-LV" u="sng" dirty="0" smtClean="0"/>
              <a:t>uz konkrēto sistēmu</a:t>
            </a:r>
            <a:r>
              <a:rPr lang="lv-LV" dirty="0" smtClean="0"/>
              <a:t>;2,4,5,6,8</a:t>
            </a:r>
          </a:p>
          <a:p>
            <a:pPr marL="457200" marR="0" lvl="1" indent="0" algn="l" defTabSz="914400" rtl="0" eaLnBrk="1" fontAlgn="auto" latinLnBrk="0" hangingPunct="1">
              <a:lnSpc>
                <a:spcPct val="100000"/>
              </a:lnSpc>
              <a:spcBef>
                <a:spcPts val="0"/>
              </a:spcBef>
              <a:spcAft>
                <a:spcPts val="0"/>
              </a:spcAft>
              <a:buClrTx/>
              <a:buSzTx/>
              <a:buFontTx/>
              <a:buNone/>
              <a:tabLst/>
              <a:defRPr/>
            </a:pPr>
            <a:r>
              <a:rPr lang="lv-LV" dirty="0" smtClean="0"/>
              <a:t>Vērtē riska faktora ietekmi </a:t>
            </a:r>
            <a:r>
              <a:rPr lang="lv-LV" u="sng" dirty="0" smtClean="0"/>
              <a:t>uz ministrijas vai iestādes darbību</a:t>
            </a:r>
            <a:r>
              <a:rPr lang="lv-LV" dirty="0" smtClean="0"/>
              <a:t>.1,3,7</a:t>
            </a:r>
          </a:p>
          <a:p>
            <a:pPr marL="457200" marR="0" lvl="1" indent="0" algn="l" defTabSz="914400" rtl="0" eaLnBrk="1" fontAlgn="auto" latinLnBrk="0" hangingPunct="1">
              <a:lnSpc>
                <a:spcPct val="100000"/>
              </a:lnSpc>
              <a:spcBef>
                <a:spcPts val="0"/>
              </a:spcBef>
              <a:spcAft>
                <a:spcPts val="0"/>
              </a:spcAft>
              <a:buClrTx/>
              <a:buSzTx/>
              <a:buFontTx/>
              <a:buNone/>
              <a:tabLst/>
              <a:defRPr/>
            </a:pPr>
            <a:endParaRPr lang="lv-LV" dirty="0" smtClean="0"/>
          </a:p>
          <a:p>
            <a:pPr marL="457200" marR="0" lvl="1" indent="0" algn="l" defTabSz="914400" rtl="0" eaLnBrk="1" fontAlgn="auto" latinLnBrk="0" hangingPunct="1">
              <a:lnSpc>
                <a:spcPct val="100000"/>
              </a:lnSpc>
              <a:spcBef>
                <a:spcPts val="0"/>
              </a:spcBef>
              <a:spcAft>
                <a:spcPts val="0"/>
              </a:spcAft>
              <a:buClrTx/>
              <a:buSzTx/>
              <a:buFontTx/>
              <a:buNone/>
              <a:tabLst/>
              <a:defRPr/>
            </a:pPr>
            <a:r>
              <a:rPr lang="lv-LV" dirty="0" smtClean="0"/>
              <a:t>1 – zema ietekme; 3 vidēja, 5 - augsta</a:t>
            </a:r>
          </a:p>
          <a:p>
            <a:pPr lvl="1"/>
            <a:endParaRPr lang="lv-LV" dirty="0" smtClean="0"/>
          </a:p>
          <a:p>
            <a:endParaRPr lang="lv-LV" dirty="0"/>
          </a:p>
        </p:txBody>
      </p:sp>
      <p:sp>
        <p:nvSpPr>
          <p:cNvPr id="4" name="Slide Number Placeholder 3"/>
          <p:cNvSpPr>
            <a:spLocks noGrp="1"/>
          </p:cNvSpPr>
          <p:nvPr>
            <p:ph type="sldNum" sz="quarter" idx="10"/>
          </p:nvPr>
        </p:nvSpPr>
        <p:spPr/>
        <p:txBody>
          <a:bodyPr/>
          <a:lstStyle/>
          <a:p>
            <a:fld id="{16383A96-8371-493B-B205-0F057863406B}" type="slidenum">
              <a:rPr lang="lv-LV" smtClean="0"/>
              <a:t>12</a:t>
            </a:fld>
            <a:endParaRPr lang="lv-LV"/>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lv-LV" dirty="0" smtClean="0"/>
              <a:t>Prioritātes</a:t>
            </a:r>
            <a:r>
              <a:rPr lang="lv-LV" baseline="0" dirty="0" smtClean="0"/>
              <a:t> piešķir, lai  identificētu sistēmas, kuru auditēšana ir būtiskāka par citām. Mērķis, lai zemas prioritātes sistēmas neauditētu biežāk kā augstas.</a:t>
            </a:r>
            <a:endParaRPr lang="lv-LV" dirty="0"/>
          </a:p>
        </p:txBody>
      </p:sp>
      <p:sp>
        <p:nvSpPr>
          <p:cNvPr id="4" name="Slide Number Placeholder 3"/>
          <p:cNvSpPr>
            <a:spLocks noGrp="1"/>
          </p:cNvSpPr>
          <p:nvPr>
            <p:ph type="sldNum" sz="quarter" idx="10"/>
          </p:nvPr>
        </p:nvSpPr>
        <p:spPr/>
        <p:txBody>
          <a:bodyPr/>
          <a:lstStyle/>
          <a:p>
            <a:fld id="{16383A96-8371-493B-B205-0F057863406B}" type="slidenum">
              <a:rPr lang="lv-LV" smtClean="0"/>
              <a:t>13</a:t>
            </a:fld>
            <a:endParaRPr lang="lv-LV"/>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lv-LV"/>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lv-LV"/>
          </a:p>
        </p:txBody>
      </p:sp>
      <p:sp>
        <p:nvSpPr>
          <p:cNvPr id="4" name="Date Placeholder 3"/>
          <p:cNvSpPr>
            <a:spLocks noGrp="1"/>
          </p:cNvSpPr>
          <p:nvPr>
            <p:ph type="dt" sz="half" idx="10"/>
          </p:nvPr>
        </p:nvSpPr>
        <p:spPr/>
        <p:txBody>
          <a:bodyPr/>
          <a:lstStyle/>
          <a:p>
            <a:fld id="{7EDAA322-1CB3-4A6B-98B0-37ED4D22469C}" type="datetimeFigureOut">
              <a:rPr lang="lv-LV" smtClean="0"/>
              <a:pPr/>
              <a:t>14.10.2010</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E9E6D430-61CA-4ACF-8231-5C07C9AB9FC3}" type="slidenum">
              <a:rPr lang="lv-LV" smtClean="0"/>
              <a:pPr/>
              <a:t>‹#›</a:t>
            </a:fld>
            <a:endParaRPr lang="lv-LV"/>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lv-LV"/>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4" name="Date Placeholder 3"/>
          <p:cNvSpPr>
            <a:spLocks noGrp="1"/>
          </p:cNvSpPr>
          <p:nvPr>
            <p:ph type="dt" sz="half" idx="10"/>
          </p:nvPr>
        </p:nvSpPr>
        <p:spPr/>
        <p:txBody>
          <a:bodyPr/>
          <a:lstStyle/>
          <a:p>
            <a:fld id="{7EDAA322-1CB3-4A6B-98B0-37ED4D22469C}" type="datetimeFigureOut">
              <a:rPr lang="lv-LV" smtClean="0"/>
              <a:pPr/>
              <a:t>14.10.2010</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E9E6D430-61CA-4ACF-8231-5C07C9AB9FC3}" type="slidenum">
              <a:rPr lang="lv-LV" smtClean="0"/>
              <a:pPr/>
              <a:t>‹#›</a:t>
            </a:fld>
            <a:endParaRPr lang="lv-LV"/>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lv-LV"/>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4" name="Date Placeholder 3"/>
          <p:cNvSpPr>
            <a:spLocks noGrp="1"/>
          </p:cNvSpPr>
          <p:nvPr>
            <p:ph type="dt" sz="half" idx="10"/>
          </p:nvPr>
        </p:nvSpPr>
        <p:spPr/>
        <p:txBody>
          <a:bodyPr/>
          <a:lstStyle/>
          <a:p>
            <a:fld id="{7EDAA322-1CB3-4A6B-98B0-37ED4D22469C}" type="datetimeFigureOut">
              <a:rPr lang="lv-LV" smtClean="0"/>
              <a:pPr/>
              <a:t>14.10.2010</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E9E6D430-61CA-4ACF-8231-5C07C9AB9FC3}" type="slidenum">
              <a:rPr lang="lv-LV" smtClean="0"/>
              <a:pPr/>
              <a:t>‹#›</a:t>
            </a:fld>
            <a:endParaRPr lang="lv-LV"/>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lv-LV"/>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4" name="Date Placeholder 3"/>
          <p:cNvSpPr>
            <a:spLocks noGrp="1"/>
          </p:cNvSpPr>
          <p:nvPr>
            <p:ph type="dt" sz="half" idx="10"/>
          </p:nvPr>
        </p:nvSpPr>
        <p:spPr/>
        <p:txBody>
          <a:bodyPr/>
          <a:lstStyle/>
          <a:p>
            <a:fld id="{7EDAA322-1CB3-4A6B-98B0-37ED4D22469C}" type="datetimeFigureOut">
              <a:rPr lang="lv-LV" smtClean="0"/>
              <a:pPr/>
              <a:t>14.10.2010</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E9E6D430-61CA-4ACF-8231-5C07C9AB9FC3}" type="slidenum">
              <a:rPr lang="lv-LV" smtClean="0"/>
              <a:pPr/>
              <a:t>‹#›</a:t>
            </a:fld>
            <a:endParaRPr lang="lv-LV"/>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lv-LV"/>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EDAA322-1CB3-4A6B-98B0-37ED4D22469C}" type="datetimeFigureOut">
              <a:rPr lang="lv-LV" smtClean="0"/>
              <a:pPr/>
              <a:t>14.10.2010</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E9E6D430-61CA-4ACF-8231-5C07C9AB9FC3}" type="slidenum">
              <a:rPr lang="lv-LV" smtClean="0"/>
              <a:pPr/>
              <a:t>‹#›</a:t>
            </a:fld>
            <a:endParaRPr lang="lv-LV"/>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lv-LV"/>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5" name="Date Placeholder 4"/>
          <p:cNvSpPr>
            <a:spLocks noGrp="1"/>
          </p:cNvSpPr>
          <p:nvPr>
            <p:ph type="dt" sz="half" idx="10"/>
          </p:nvPr>
        </p:nvSpPr>
        <p:spPr/>
        <p:txBody>
          <a:bodyPr/>
          <a:lstStyle/>
          <a:p>
            <a:fld id="{7EDAA322-1CB3-4A6B-98B0-37ED4D22469C}" type="datetimeFigureOut">
              <a:rPr lang="lv-LV" smtClean="0"/>
              <a:pPr/>
              <a:t>14.10.2010</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E9E6D430-61CA-4ACF-8231-5C07C9AB9FC3}" type="slidenum">
              <a:rPr lang="lv-LV" smtClean="0"/>
              <a:pPr/>
              <a:t>‹#›</a:t>
            </a:fld>
            <a:endParaRPr lang="lv-LV"/>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lv-LV"/>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7" name="Date Placeholder 6"/>
          <p:cNvSpPr>
            <a:spLocks noGrp="1"/>
          </p:cNvSpPr>
          <p:nvPr>
            <p:ph type="dt" sz="half" idx="10"/>
          </p:nvPr>
        </p:nvSpPr>
        <p:spPr/>
        <p:txBody>
          <a:bodyPr/>
          <a:lstStyle/>
          <a:p>
            <a:fld id="{7EDAA322-1CB3-4A6B-98B0-37ED4D22469C}" type="datetimeFigureOut">
              <a:rPr lang="lv-LV" smtClean="0"/>
              <a:pPr/>
              <a:t>14.10.2010</a:t>
            </a:fld>
            <a:endParaRPr lang="lv-LV"/>
          </a:p>
        </p:txBody>
      </p:sp>
      <p:sp>
        <p:nvSpPr>
          <p:cNvPr id="8" name="Footer Placeholder 7"/>
          <p:cNvSpPr>
            <a:spLocks noGrp="1"/>
          </p:cNvSpPr>
          <p:nvPr>
            <p:ph type="ftr" sz="quarter" idx="11"/>
          </p:nvPr>
        </p:nvSpPr>
        <p:spPr/>
        <p:txBody>
          <a:bodyPr/>
          <a:lstStyle/>
          <a:p>
            <a:endParaRPr lang="lv-LV"/>
          </a:p>
        </p:txBody>
      </p:sp>
      <p:sp>
        <p:nvSpPr>
          <p:cNvPr id="9" name="Slide Number Placeholder 8"/>
          <p:cNvSpPr>
            <a:spLocks noGrp="1"/>
          </p:cNvSpPr>
          <p:nvPr>
            <p:ph type="sldNum" sz="quarter" idx="12"/>
          </p:nvPr>
        </p:nvSpPr>
        <p:spPr/>
        <p:txBody>
          <a:bodyPr/>
          <a:lstStyle/>
          <a:p>
            <a:fld id="{E9E6D430-61CA-4ACF-8231-5C07C9AB9FC3}" type="slidenum">
              <a:rPr lang="lv-LV" smtClean="0"/>
              <a:pPr/>
              <a:t>‹#›</a:t>
            </a:fld>
            <a:endParaRPr lang="lv-LV"/>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lv-LV"/>
          </a:p>
        </p:txBody>
      </p:sp>
      <p:sp>
        <p:nvSpPr>
          <p:cNvPr id="3" name="Date Placeholder 2"/>
          <p:cNvSpPr>
            <a:spLocks noGrp="1"/>
          </p:cNvSpPr>
          <p:nvPr>
            <p:ph type="dt" sz="half" idx="10"/>
          </p:nvPr>
        </p:nvSpPr>
        <p:spPr/>
        <p:txBody>
          <a:bodyPr/>
          <a:lstStyle/>
          <a:p>
            <a:fld id="{7EDAA322-1CB3-4A6B-98B0-37ED4D22469C}" type="datetimeFigureOut">
              <a:rPr lang="lv-LV" smtClean="0"/>
              <a:pPr/>
              <a:t>14.10.2010</a:t>
            </a:fld>
            <a:endParaRPr lang="lv-LV"/>
          </a:p>
        </p:txBody>
      </p:sp>
      <p:sp>
        <p:nvSpPr>
          <p:cNvPr id="4" name="Footer Placeholder 3"/>
          <p:cNvSpPr>
            <a:spLocks noGrp="1"/>
          </p:cNvSpPr>
          <p:nvPr>
            <p:ph type="ftr" sz="quarter" idx="11"/>
          </p:nvPr>
        </p:nvSpPr>
        <p:spPr/>
        <p:txBody>
          <a:bodyPr/>
          <a:lstStyle/>
          <a:p>
            <a:endParaRPr lang="lv-LV"/>
          </a:p>
        </p:txBody>
      </p:sp>
      <p:sp>
        <p:nvSpPr>
          <p:cNvPr id="5" name="Slide Number Placeholder 4"/>
          <p:cNvSpPr>
            <a:spLocks noGrp="1"/>
          </p:cNvSpPr>
          <p:nvPr>
            <p:ph type="sldNum" sz="quarter" idx="12"/>
          </p:nvPr>
        </p:nvSpPr>
        <p:spPr/>
        <p:txBody>
          <a:bodyPr/>
          <a:lstStyle/>
          <a:p>
            <a:fld id="{E9E6D430-61CA-4ACF-8231-5C07C9AB9FC3}" type="slidenum">
              <a:rPr lang="lv-LV" smtClean="0"/>
              <a:pPr/>
              <a:t>‹#›</a:t>
            </a:fld>
            <a:endParaRPr lang="lv-LV"/>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EDAA322-1CB3-4A6B-98B0-37ED4D22469C}" type="datetimeFigureOut">
              <a:rPr lang="lv-LV" smtClean="0"/>
              <a:pPr/>
              <a:t>14.10.2010</a:t>
            </a:fld>
            <a:endParaRPr lang="lv-LV"/>
          </a:p>
        </p:txBody>
      </p:sp>
      <p:sp>
        <p:nvSpPr>
          <p:cNvPr id="3" name="Footer Placeholder 2"/>
          <p:cNvSpPr>
            <a:spLocks noGrp="1"/>
          </p:cNvSpPr>
          <p:nvPr>
            <p:ph type="ftr" sz="quarter" idx="11"/>
          </p:nvPr>
        </p:nvSpPr>
        <p:spPr/>
        <p:txBody>
          <a:bodyPr/>
          <a:lstStyle/>
          <a:p>
            <a:endParaRPr lang="lv-LV"/>
          </a:p>
        </p:txBody>
      </p:sp>
      <p:sp>
        <p:nvSpPr>
          <p:cNvPr id="4" name="Slide Number Placeholder 3"/>
          <p:cNvSpPr>
            <a:spLocks noGrp="1"/>
          </p:cNvSpPr>
          <p:nvPr>
            <p:ph type="sldNum" sz="quarter" idx="12"/>
          </p:nvPr>
        </p:nvSpPr>
        <p:spPr/>
        <p:txBody>
          <a:bodyPr/>
          <a:lstStyle/>
          <a:p>
            <a:fld id="{E9E6D430-61CA-4ACF-8231-5C07C9AB9FC3}" type="slidenum">
              <a:rPr lang="lv-LV" smtClean="0"/>
              <a:pPr/>
              <a:t>‹#›</a:t>
            </a:fld>
            <a:endParaRPr lang="lv-LV"/>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lv-LV"/>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EDAA322-1CB3-4A6B-98B0-37ED4D22469C}" type="datetimeFigureOut">
              <a:rPr lang="lv-LV" smtClean="0"/>
              <a:pPr/>
              <a:t>14.10.2010</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E9E6D430-61CA-4ACF-8231-5C07C9AB9FC3}" type="slidenum">
              <a:rPr lang="lv-LV" smtClean="0"/>
              <a:pPr/>
              <a:t>‹#›</a:t>
            </a:fld>
            <a:endParaRPr lang="lv-LV"/>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lv-LV"/>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v-LV"/>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EDAA322-1CB3-4A6B-98B0-37ED4D22469C}" type="datetimeFigureOut">
              <a:rPr lang="lv-LV" smtClean="0"/>
              <a:pPr/>
              <a:t>14.10.2010</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E9E6D430-61CA-4ACF-8231-5C07C9AB9FC3}" type="slidenum">
              <a:rPr lang="lv-LV" smtClean="0"/>
              <a:pPr/>
              <a:t>‹#›</a:t>
            </a:fld>
            <a:endParaRPr lang="lv-LV"/>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lv-LV"/>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EDAA322-1CB3-4A6B-98B0-37ED4D22469C}" type="datetimeFigureOut">
              <a:rPr lang="lv-LV" smtClean="0"/>
              <a:pPr/>
              <a:t>14.10.2010</a:t>
            </a:fld>
            <a:endParaRPr lang="lv-LV"/>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v-LV"/>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9E6D430-61CA-4ACF-8231-5C07C9AB9FC3}" type="slidenum">
              <a:rPr lang="lv-LV" smtClean="0"/>
              <a:pPr/>
              <a:t>‹#›</a:t>
            </a:fld>
            <a:endParaRPr lang="lv-LV"/>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4.emf"/><Relationship Id="rId4" Type="http://schemas.openxmlformats.org/officeDocument/2006/relationships/package" Target="../embeddings/Microsoft_Excel_Worksheet1.xlsx"/></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lv-LV" dirty="0" smtClean="0"/>
              <a:t>Stratēģiskā un gada plānošana</a:t>
            </a:r>
            <a:endParaRPr lang="lv-LV" dirty="0"/>
          </a:p>
        </p:txBody>
      </p:sp>
      <p:sp>
        <p:nvSpPr>
          <p:cNvPr id="3" name="Subtitle 2"/>
          <p:cNvSpPr>
            <a:spLocks noGrp="1"/>
          </p:cNvSpPr>
          <p:nvPr>
            <p:ph type="subTitle" idx="1"/>
          </p:nvPr>
        </p:nvSpPr>
        <p:spPr/>
        <p:txBody>
          <a:bodyPr/>
          <a:lstStyle/>
          <a:p>
            <a:r>
              <a:rPr lang="lv-LV" dirty="0" smtClean="0"/>
              <a:t>atbilstoši MK 28.09.2010. noteikumiem Nr.918 “Iekšējā audita veikšanas kārtība”</a:t>
            </a:r>
            <a:endParaRPr lang="lv-LV"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smtClean="0"/>
              <a:t>Riska novērtējums</a:t>
            </a:r>
            <a:endParaRPr lang="lv-LV" dirty="0"/>
          </a:p>
        </p:txBody>
      </p:sp>
      <p:pic>
        <p:nvPicPr>
          <p:cNvPr id="3075" name="Picture 3"/>
          <p:cNvPicPr>
            <a:picLocks noChangeAspect="1" noChangeArrowheads="1"/>
          </p:cNvPicPr>
          <p:nvPr/>
        </p:nvPicPr>
        <p:blipFill>
          <a:blip r:embed="rId2" cstate="print"/>
          <a:srcRect/>
          <a:stretch>
            <a:fillRect/>
          </a:stretch>
        </p:blipFill>
        <p:spPr bwMode="auto">
          <a:xfrm>
            <a:off x="467544" y="1700808"/>
            <a:ext cx="8298071" cy="3902993"/>
          </a:xfrm>
          <a:prstGeom prst="rect">
            <a:avLst/>
          </a:prstGeom>
          <a:noFill/>
          <a:ln w="9525">
            <a:noFill/>
            <a:miter lim="800000"/>
            <a:headEnd/>
            <a:tailEnd/>
          </a:ln>
          <a:effec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smtClean="0"/>
              <a:t>Riska faktori</a:t>
            </a:r>
            <a:endParaRPr lang="lv-LV" dirty="0"/>
          </a:p>
        </p:txBody>
      </p:sp>
      <p:sp>
        <p:nvSpPr>
          <p:cNvPr id="3" name="Text Placeholder 2"/>
          <p:cNvSpPr>
            <a:spLocks noGrp="1"/>
          </p:cNvSpPr>
          <p:nvPr>
            <p:ph type="body" idx="1"/>
          </p:nvPr>
        </p:nvSpPr>
        <p:spPr/>
        <p:txBody>
          <a:bodyPr/>
          <a:lstStyle/>
          <a:p>
            <a:r>
              <a:rPr lang="lv-LV" dirty="0" smtClean="0"/>
              <a:t>Instrukcija Nr.8</a:t>
            </a:r>
            <a:endParaRPr lang="lv-LV" dirty="0"/>
          </a:p>
        </p:txBody>
      </p:sp>
      <p:sp>
        <p:nvSpPr>
          <p:cNvPr id="4" name="Content Placeholder 3"/>
          <p:cNvSpPr>
            <a:spLocks noGrp="1"/>
          </p:cNvSpPr>
          <p:nvPr>
            <p:ph sz="half" idx="2"/>
          </p:nvPr>
        </p:nvSpPr>
        <p:spPr>
          <a:xfrm>
            <a:off x="251520" y="2174874"/>
            <a:ext cx="4245868" cy="4350470"/>
          </a:xfrm>
        </p:spPr>
        <p:txBody>
          <a:bodyPr>
            <a:normAutofit fontScale="70000" lnSpcReduction="20000"/>
          </a:bodyPr>
          <a:lstStyle/>
          <a:p>
            <a:r>
              <a:rPr lang="lv-LV" dirty="0" smtClean="0">
                <a:solidFill>
                  <a:schemeClr val="accent2"/>
                </a:solidFill>
              </a:rPr>
              <a:t>kontroles vide; - 5</a:t>
            </a:r>
          </a:p>
          <a:p>
            <a:r>
              <a:rPr lang="lv-LV" dirty="0" smtClean="0"/>
              <a:t>izmaiņas vai reorganizācija; - 4</a:t>
            </a:r>
          </a:p>
          <a:p>
            <a:r>
              <a:rPr lang="lv-LV" dirty="0" smtClean="0"/>
              <a:t>sistēmas sarežģītība; </a:t>
            </a:r>
            <a:r>
              <a:rPr lang="lv-LV" dirty="0" smtClean="0">
                <a:solidFill>
                  <a:schemeClr val="accent2"/>
                </a:solidFill>
              </a:rPr>
              <a:t>- 4</a:t>
            </a:r>
            <a:endParaRPr lang="lv-LV" dirty="0" smtClean="0"/>
          </a:p>
          <a:p>
            <a:r>
              <a:rPr lang="lv-LV" dirty="0" smtClean="0">
                <a:solidFill>
                  <a:schemeClr val="accent2"/>
                </a:solidFill>
              </a:rPr>
              <a:t>sistēmas saistība ar citām sistēmām; - 3</a:t>
            </a:r>
          </a:p>
          <a:p>
            <a:r>
              <a:rPr lang="lv-LV" dirty="0" smtClean="0">
                <a:solidFill>
                  <a:schemeClr val="accent2"/>
                </a:solidFill>
              </a:rPr>
              <a:t>izdevumu līmenis; - 6</a:t>
            </a:r>
          </a:p>
          <a:p>
            <a:r>
              <a:rPr lang="lv-LV" dirty="0" smtClean="0">
                <a:solidFill>
                  <a:schemeClr val="accent2"/>
                </a:solidFill>
              </a:rPr>
              <a:t>ārējā ietekme; </a:t>
            </a:r>
            <a:r>
              <a:rPr lang="lv-LV" dirty="0" smtClean="0"/>
              <a:t>- 2</a:t>
            </a:r>
            <a:endParaRPr lang="lv-LV" dirty="0" smtClean="0">
              <a:solidFill>
                <a:schemeClr val="accent2"/>
              </a:solidFill>
            </a:endParaRPr>
          </a:p>
          <a:p>
            <a:r>
              <a:rPr lang="lv-LV" dirty="0" smtClean="0">
                <a:solidFill>
                  <a:schemeClr val="accent2"/>
                </a:solidFill>
              </a:rPr>
              <a:t>laiks kopš iepriekšējā audita</a:t>
            </a:r>
            <a:r>
              <a:rPr lang="lv-LV" dirty="0" smtClean="0"/>
              <a:t>; - 2</a:t>
            </a:r>
          </a:p>
          <a:p>
            <a:r>
              <a:rPr lang="lv-LV" dirty="0" smtClean="0"/>
              <a:t>vadītāja bažas vai šaubas par sistēmas darbību; - 3</a:t>
            </a:r>
          </a:p>
          <a:p>
            <a:r>
              <a:rPr lang="lv-LV" dirty="0" smtClean="0"/>
              <a:t>finansiālo nelikumību iespējamība; - 4</a:t>
            </a:r>
          </a:p>
          <a:p>
            <a:r>
              <a:rPr lang="lv-LV" dirty="0" smtClean="0"/>
              <a:t>ietekme uz ministrijas vai iestādes turpmāko darbību;  - 3</a:t>
            </a:r>
          </a:p>
          <a:p>
            <a:r>
              <a:rPr lang="lv-LV" dirty="0" smtClean="0"/>
              <a:t>darbinieku pieredze un kvalifikācija; - 3</a:t>
            </a:r>
          </a:p>
          <a:p>
            <a:r>
              <a:rPr lang="lv-LV" dirty="0" smtClean="0"/>
              <a:t>sabiedrības interese - 4</a:t>
            </a:r>
          </a:p>
          <a:p>
            <a:endParaRPr lang="lv-LV" dirty="0"/>
          </a:p>
        </p:txBody>
      </p:sp>
      <p:sp>
        <p:nvSpPr>
          <p:cNvPr id="5" name="Text Placeholder 4"/>
          <p:cNvSpPr>
            <a:spLocks noGrp="1"/>
          </p:cNvSpPr>
          <p:nvPr>
            <p:ph type="body" sz="quarter" idx="3"/>
          </p:nvPr>
        </p:nvSpPr>
        <p:spPr/>
        <p:txBody>
          <a:bodyPr/>
          <a:lstStyle/>
          <a:p>
            <a:r>
              <a:rPr lang="lv-LV" dirty="0" smtClean="0"/>
              <a:t>MK noteikumi Nr.918</a:t>
            </a:r>
            <a:endParaRPr lang="lv-LV" dirty="0"/>
          </a:p>
        </p:txBody>
      </p:sp>
      <p:sp>
        <p:nvSpPr>
          <p:cNvPr id="6" name="Content Placeholder 5"/>
          <p:cNvSpPr>
            <a:spLocks noGrp="1"/>
          </p:cNvSpPr>
          <p:nvPr>
            <p:ph sz="quarter" idx="4"/>
          </p:nvPr>
        </p:nvSpPr>
        <p:spPr>
          <a:xfrm>
            <a:off x="4499992" y="2174875"/>
            <a:ext cx="4536504" cy="3951288"/>
          </a:xfrm>
        </p:spPr>
        <p:txBody>
          <a:bodyPr>
            <a:normAutofit fontScale="77500" lnSpcReduction="20000"/>
          </a:bodyPr>
          <a:lstStyle/>
          <a:p>
            <a:r>
              <a:rPr lang="lv-LV" dirty="0" smtClean="0">
                <a:solidFill>
                  <a:schemeClr val="accent2"/>
                </a:solidFill>
              </a:rPr>
              <a:t>iespējamie zaudējumi; - 5</a:t>
            </a:r>
          </a:p>
          <a:p>
            <a:r>
              <a:rPr lang="lv-LV" dirty="0" smtClean="0">
                <a:solidFill>
                  <a:schemeClr val="accent2"/>
                </a:solidFill>
              </a:rPr>
              <a:t>problēmas, par kurām ziņots iepriekšējos ārējos un iekšējos auditos; - 5</a:t>
            </a:r>
          </a:p>
          <a:p>
            <a:r>
              <a:rPr lang="lv-LV" dirty="0" smtClean="0"/>
              <a:t>sistēmas nozīme iestādes mērķu sasniegšanā; - 5</a:t>
            </a:r>
          </a:p>
          <a:p>
            <a:r>
              <a:rPr lang="lv-LV" dirty="0" smtClean="0"/>
              <a:t>izmaiņas vai reorganizācija; - 3</a:t>
            </a:r>
          </a:p>
          <a:p>
            <a:r>
              <a:rPr lang="lv-LV" dirty="0" smtClean="0"/>
              <a:t>krāpšanas iespējamība; - 3</a:t>
            </a:r>
          </a:p>
          <a:p>
            <a:r>
              <a:rPr lang="lv-LV" dirty="0" smtClean="0"/>
              <a:t>nepieciešamā darbinieku kompetence; - 2</a:t>
            </a:r>
          </a:p>
          <a:p>
            <a:r>
              <a:rPr lang="lv-LV" dirty="0" smtClean="0"/>
              <a:t>iestādes reputācijas pasliktināšanās; - 2</a:t>
            </a:r>
          </a:p>
          <a:p>
            <a:r>
              <a:rPr lang="lv-LV" dirty="0" smtClean="0"/>
              <a:t>sistēmas sarežģītība; - 2</a:t>
            </a:r>
          </a:p>
          <a:p>
            <a:r>
              <a:rPr lang="lv-LV" dirty="0" smtClean="0"/>
              <a:t>Iestādes vadītāja riska novērtējums – 4</a:t>
            </a:r>
            <a:endParaRPr lang="lv-LV"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smtClean="0"/>
              <a:t>Riska faktori</a:t>
            </a:r>
            <a:endParaRPr lang="lv-LV" dirty="0"/>
          </a:p>
        </p:txBody>
      </p:sp>
      <p:sp>
        <p:nvSpPr>
          <p:cNvPr id="3" name="Content Placeholder 2"/>
          <p:cNvSpPr>
            <a:spLocks noGrp="1"/>
          </p:cNvSpPr>
          <p:nvPr>
            <p:ph idx="1"/>
          </p:nvPr>
        </p:nvSpPr>
        <p:spPr/>
        <p:txBody>
          <a:bodyPr/>
          <a:lstStyle/>
          <a:p>
            <a:r>
              <a:rPr lang="lv-LV" dirty="0" smtClean="0"/>
              <a:t>Vērtējums no 1 līdz 5, piešķirot skaitliskās vērtības no 1, 3 vai 5</a:t>
            </a:r>
            <a:r>
              <a:rPr lang="lv-LV" dirty="0" smtClean="0"/>
              <a:t>. </a:t>
            </a:r>
          </a:p>
          <a:p>
            <a:r>
              <a:rPr lang="lv-LV" dirty="0" smtClean="0"/>
              <a:t>Ir </a:t>
            </a:r>
            <a:r>
              <a:rPr lang="lv-LV" dirty="0" smtClean="0"/>
              <a:t>divu veidu riska faktori:</a:t>
            </a:r>
          </a:p>
          <a:p>
            <a:pPr lvl="1"/>
            <a:r>
              <a:rPr lang="lv-LV" dirty="0" smtClean="0"/>
              <a:t>Vērtē riska faktora ietekmi </a:t>
            </a:r>
            <a:r>
              <a:rPr lang="lv-LV" u="sng" dirty="0" smtClean="0"/>
              <a:t>uz konkrēto sistēmu</a:t>
            </a:r>
            <a:r>
              <a:rPr lang="lv-LV" dirty="0" smtClean="0"/>
              <a:t>;</a:t>
            </a:r>
          </a:p>
          <a:p>
            <a:pPr lvl="1"/>
            <a:r>
              <a:rPr lang="lv-LV" dirty="0" smtClean="0"/>
              <a:t>Vērtē riska faktora ietekmi </a:t>
            </a:r>
            <a:r>
              <a:rPr lang="lv-LV" u="sng" dirty="0" smtClean="0"/>
              <a:t>uz ministrijas vai iestādes darbību</a:t>
            </a:r>
            <a:r>
              <a:rPr lang="lv-LV" dirty="0" smtClean="0"/>
              <a:t>.</a:t>
            </a:r>
          </a:p>
          <a:p>
            <a:r>
              <a:rPr lang="lv-LV" dirty="0" smtClean="0"/>
              <a:t>Vadības bažas – piešķir vērtējumu no 1-5</a:t>
            </a:r>
          </a:p>
          <a:p>
            <a:pPr lvl="1"/>
            <a:endParaRPr lang="lv-LV" dirty="0" smtClean="0"/>
          </a:p>
          <a:p>
            <a:endParaRPr lang="lv-LV" dirty="0" smtClean="0"/>
          </a:p>
          <a:p>
            <a:pPr lvl="1"/>
            <a:endParaRPr lang="lv-LV" dirty="0" smtClean="0"/>
          </a:p>
          <a:p>
            <a:pPr lvl="1"/>
            <a:endParaRPr lang="lv-LV" dirty="0" smtClean="0"/>
          </a:p>
          <a:p>
            <a:pPr lvl="1"/>
            <a:endParaRPr lang="lv-LV"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smtClean="0"/>
              <a:t>Prioritāro sistēmu noteikšana</a:t>
            </a:r>
            <a:endParaRPr lang="lv-LV" dirty="0"/>
          </a:p>
        </p:txBody>
      </p:sp>
      <p:sp>
        <p:nvSpPr>
          <p:cNvPr id="3" name="Content Placeholder 2"/>
          <p:cNvSpPr>
            <a:spLocks noGrp="1"/>
          </p:cNvSpPr>
          <p:nvPr>
            <p:ph idx="1"/>
          </p:nvPr>
        </p:nvSpPr>
        <p:spPr/>
        <p:txBody>
          <a:bodyPr/>
          <a:lstStyle/>
          <a:p>
            <a:r>
              <a:rPr lang="lv-LV" dirty="0" smtClean="0"/>
              <a:t>Riska novērtējumā iegūtos rezultātus sakārto augošā secībā;</a:t>
            </a:r>
          </a:p>
          <a:p>
            <a:r>
              <a:rPr lang="lv-LV" dirty="0" smtClean="0"/>
              <a:t>Augstu prioritāti piešķir 10% sistēmu ar vislielākajām iegūtajām vērtībām;</a:t>
            </a:r>
          </a:p>
          <a:p>
            <a:r>
              <a:rPr lang="lv-LV" dirty="0" smtClean="0"/>
              <a:t>Pārējām sistēmām piešķir vidēju vai zemu prioritāti.</a:t>
            </a:r>
            <a:endParaRPr lang="lv-LV"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smtClean="0"/>
              <a:t>Stratēģijas noteikšana</a:t>
            </a:r>
            <a:endParaRPr lang="lv-LV" dirty="0"/>
          </a:p>
        </p:txBody>
      </p:sp>
      <p:sp>
        <p:nvSpPr>
          <p:cNvPr id="3" name="Content Placeholder 2"/>
          <p:cNvSpPr>
            <a:spLocks noGrp="1"/>
          </p:cNvSpPr>
          <p:nvPr>
            <p:ph idx="1"/>
          </p:nvPr>
        </p:nvSpPr>
        <p:spPr/>
        <p:txBody>
          <a:bodyPr>
            <a:normAutofit lnSpcReduction="10000"/>
          </a:bodyPr>
          <a:lstStyle/>
          <a:p>
            <a:r>
              <a:rPr lang="lv-LV" dirty="0" smtClean="0"/>
              <a:t>Pamatojoties uz noteikto prioritāti IAS vadītājs auditu veikšanas biežumu.</a:t>
            </a:r>
          </a:p>
          <a:p>
            <a:pPr lvl="1"/>
            <a:r>
              <a:rPr lang="lv-LV" dirty="0" smtClean="0"/>
              <a:t>Augstas prioritātes sistēmas </a:t>
            </a:r>
            <a:r>
              <a:rPr lang="lv-LV" u="sng" dirty="0" smtClean="0"/>
              <a:t>ik pēc </a:t>
            </a:r>
            <a:r>
              <a:rPr lang="lv-LV" dirty="0" smtClean="0"/>
              <a:t>trijiem gadiem</a:t>
            </a:r>
          </a:p>
          <a:p>
            <a:pPr lvl="1"/>
            <a:r>
              <a:rPr lang="lv-LV" dirty="0" smtClean="0"/>
              <a:t>Vidējas prioritātes sistēmas </a:t>
            </a:r>
            <a:r>
              <a:rPr lang="lv-LV" u="sng" dirty="0" smtClean="0"/>
              <a:t>ik pēc </a:t>
            </a:r>
            <a:r>
              <a:rPr lang="lv-LV" dirty="0" smtClean="0"/>
              <a:t>četriem gadiem</a:t>
            </a:r>
          </a:p>
          <a:p>
            <a:pPr lvl="1"/>
            <a:r>
              <a:rPr lang="lv-LV" dirty="0" smtClean="0"/>
              <a:t>Zemas prioritātes sistēmas </a:t>
            </a:r>
            <a:r>
              <a:rPr lang="lv-LV" u="sng" dirty="0" smtClean="0"/>
              <a:t>ik pēc </a:t>
            </a:r>
            <a:r>
              <a:rPr lang="lv-LV" dirty="0" smtClean="0"/>
              <a:t>pieciem gadiem.</a:t>
            </a:r>
          </a:p>
          <a:p>
            <a:r>
              <a:rPr lang="lv-LV" dirty="0" smtClean="0"/>
              <a:t>Nosaka audita lielumu</a:t>
            </a:r>
          </a:p>
          <a:p>
            <a:pPr lvl="1"/>
            <a:r>
              <a:rPr lang="lv-LV" dirty="0" smtClean="0"/>
              <a:t>Liels – vairāk kā 35 darba dienas</a:t>
            </a:r>
          </a:p>
          <a:p>
            <a:pPr lvl="1"/>
            <a:r>
              <a:rPr lang="lv-LV" dirty="0" smtClean="0"/>
              <a:t>Vidējs – no 21 līdz 35 darba dienām</a:t>
            </a:r>
          </a:p>
          <a:p>
            <a:pPr lvl="1"/>
            <a:r>
              <a:rPr lang="lv-LV" dirty="0" smtClean="0"/>
              <a:t>Mazs – līdz 20 darba dienas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smtClean="0"/>
              <a:t>Nepieciešamo resursu noteikšana</a:t>
            </a:r>
            <a:endParaRPr lang="lv-LV" dirty="0"/>
          </a:p>
        </p:txBody>
      </p:sp>
      <p:graphicFrame>
        <p:nvGraphicFramePr>
          <p:cNvPr id="4" name="Table 3"/>
          <p:cNvGraphicFramePr>
            <a:graphicFrameLocks noGrp="1"/>
          </p:cNvGraphicFramePr>
          <p:nvPr/>
        </p:nvGraphicFramePr>
        <p:xfrm>
          <a:off x="1331640" y="1844824"/>
          <a:ext cx="6720409" cy="1884408"/>
        </p:xfrm>
        <a:graphic>
          <a:graphicData uri="http://schemas.openxmlformats.org/drawingml/2006/table">
            <a:tbl>
              <a:tblPr/>
              <a:tblGrid>
                <a:gridCol w="739245"/>
                <a:gridCol w="3830633"/>
                <a:gridCol w="739245"/>
                <a:gridCol w="739245"/>
                <a:gridCol w="672041"/>
              </a:tblGrid>
              <a:tr h="347677">
                <a:tc rowSpan="2">
                  <a:txBody>
                    <a:bodyPr/>
                    <a:lstStyle/>
                    <a:p>
                      <a:pPr algn="ctr"/>
                      <a:r>
                        <a:rPr lang="lv-LV" sz="1000" dirty="0">
                          <a:latin typeface="Times New Roman"/>
                          <a:ea typeface="Times New Roman"/>
                        </a:rPr>
                        <a:t>Nr.</a:t>
                      </a:r>
                      <a:br>
                        <a:rPr lang="lv-LV" sz="1000" dirty="0">
                          <a:latin typeface="Times New Roman"/>
                          <a:ea typeface="Times New Roman"/>
                        </a:rPr>
                      </a:br>
                      <a:r>
                        <a:rPr lang="lv-LV" sz="1000" dirty="0">
                          <a:latin typeface="Times New Roman"/>
                          <a:ea typeface="Times New Roman"/>
                        </a:rPr>
                        <a:t>p.k.</a:t>
                      </a: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a:r>
                        <a:rPr lang="lv-LV" sz="1000">
                          <a:latin typeface="Times New Roman"/>
                          <a:ea typeface="Times New Roman"/>
                        </a:rPr>
                        <a:t>Sistēma (apakšsistēma)</a:t>
                      </a: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lgn="ctr"/>
                      <a:r>
                        <a:rPr lang="lv-LV" sz="1000">
                          <a:latin typeface="Times New Roman"/>
                          <a:ea typeface="Times New Roman"/>
                        </a:rPr>
                        <a:t>Iekšējā audita apjoms</a:t>
                      </a: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lv-LV"/>
                    </a:p>
                  </a:txBody>
                  <a:tcPr/>
                </a:tc>
                <a:tc hMerge="1">
                  <a:txBody>
                    <a:bodyPr/>
                    <a:lstStyle/>
                    <a:p>
                      <a:endParaRPr lang="lv-LV"/>
                    </a:p>
                  </a:txBody>
                  <a:tcPr/>
                </a:tc>
              </a:tr>
              <a:tr h="521515">
                <a:tc vMerge="1">
                  <a:txBody>
                    <a:bodyPr/>
                    <a:lstStyle/>
                    <a:p>
                      <a:endParaRPr lang="lv-LV"/>
                    </a:p>
                  </a:txBody>
                  <a:tcPr/>
                </a:tc>
                <a:tc vMerge="1">
                  <a:txBody>
                    <a:bodyPr/>
                    <a:lstStyle/>
                    <a:p>
                      <a:endParaRPr lang="lv-LV"/>
                    </a:p>
                  </a:txBody>
                  <a:tcPr/>
                </a:tc>
                <a:tc>
                  <a:txBody>
                    <a:bodyPr/>
                    <a:lstStyle/>
                    <a:p>
                      <a:pPr algn="ctr"/>
                      <a:r>
                        <a:rPr lang="lv-LV" sz="1000">
                          <a:latin typeface="Times New Roman"/>
                          <a:ea typeface="Times New Roman"/>
                        </a:rPr>
                        <a:t>liels</a:t>
                      </a: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lv-LV" sz="1000">
                          <a:latin typeface="Times New Roman"/>
                          <a:ea typeface="Times New Roman"/>
                        </a:rPr>
                        <a:t>vidējs</a:t>
                      </a: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lv-LV" sz="1000">
                          <a:latin typeface="Times New Roman"/>
                          <a:ea typeface="Times New Roman"/>
                        </a:rPr>
                        <a:t>mazs</a:t>
                      </a: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07608">
                <a:tc>
                  <a:txBody>
                    <a:bodyPr/>
                    <a:lstStyle/>
                    <a:p>
                      <a:pPr>
                        <a:lnSpc>
                          <a:spcPct val="150000"/>
                        </a:lnSpc>
                        <a:spcAft>
                          <a:spcPts val="0"/>
                        </a:spcAft>
                      </a:pPr>
                      <a:r>
                        <a:rPr lang="lv-LV" sz="1050">
                          <a:latin typeface="Times New Roman"/>
                          <a:ea typeface="Calibri"/>
                        </a:rPr>
                        <a:t>1.</a:t>
                      </a:r>
                      <a:endParaRPr lang="lv-LV" sz="1400">
                        <a:latin typeface="Times New Roman"/>
                        <a:ea typeface="Calibri"/>
                      </a:endParaRPr>
                    </a:p>
                  </a:txBody>
                  <a:tcPr marL="19050" marR="19050" marT="19050" marB="190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lv-LV" sz="1050">
                          <a:latin typeface="Times New Roman"/>
                          <a:ea typeface="Calibri"/>
                        </a:rPr>
                        <a:t>Iestādes stratēģiskā un darba plānošana</a:t>
                      </a:r>
                      <a:endParaRPr lang="lv-LV" sz="1400">
                        <a:latin typeface="Times New Roman"/>
                        <a:ea typeface="Calibri"/>
                      </a:endParaRP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lv-LV" sz="1050" dirty="0">
                          <a:latin typeface="Times New Roman"/>
                          <a:ea typeface="Calibri"/>
                        </a:rPr>
                        <a:t> </a:t>
                      </a:r>
                      <a:r>
                        <a:rPr lang="lv-LV" sz="1050" dirty="0" smtClean="0">
                          <a:latin typeface="Times New Roman"/>
                          <a:ea typeface="Calibri"/>
                        </a:rPr>
                        <a:t>45</a:t>
                      </a:r>
                      <a:endParaRPr lang="lv-LV" sz="1400" dirty="0">
                        <a:latin typeface="Times New Roman"/>
                        <a:ea typeface="Calibri"/>
                      </a:endParaRP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lv-LV" sz="1050" dirty="0" smtClean="0">
                          <a:latin typeface="Times New Roman"/>
                          <a:ea typeface="Calibri"/>
                        </a:rPr>
                        <a:t>25 ;</a:t>
                      </a:r>
                      <a:r>
                        <a:rPr lang="lv-LV" sz="1050" baseline="0" dirty="0" smtClean="0">
                          <a:latin typeface="Times New Roman"/>
                          <a:ea typeface="Calibri"/>
                        </a:rPr>
                        <a:t> 35</a:t>
                      </a:r>
                      <a:endParaRPr lang="lv-LV" sz="1400" dirty="0">
                        <a:latin typeface="Times New Roman"/>
                        <a:ea typeface="Calibri"/>
                      </a:endParaRP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lv-LV" sz="1050" dirty="0">
                          <a:latin typeface="Times New Roman"/>
                          <a:ea typeface="Calibri"/>
                        </a:rPr>
                        <a:t> </a:t>
                      </a:r>
                      <a:endParaRPr lang="lv-LV" sz="1400" dirty="0">
                        <a:latin typeface="Times New Roman"/>
                        <a:ea typeface="Calibri"/>
                      </a:endParaRP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07608">
                <a:tc>
                  <a:txBody>
                    <a:bodyPr/>
                    <a:lstStyle/>
                    <a:p>
                      <a:pPr>
                        <a:lnSpc>
                          <a:spcPct val="150000"/>
                        </a:lnSpc>
                        <a:spcAft>
                          <a:spcPts val="0"/>
                        </a:spcAft>
                      </a:pPr>
                      <a:r>
                        <a:rPr lang="lv-LV" sz="1050">
                          <a:latin typeface="Times New Roman"/>
                          <a:ea typeface="Calibri"/>
                        </a:rPr>
                        <a:t>2.</a:t>
                      </a:r>
                      <a:endParaRPr lang="lv-LV" sz="1400">
                        <a:latin typeface="Times New Roman"/>
                        <a:ea typeface="Calibri"/>
                      </a:endParaRPr>
                    </a:p>
                  </a:txBody>
                  <a:tcPr marL="19050" marR="19050" marT="19050" marB="190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lv-LV" sz="1050">
                          <a:latin typeface="Times New Roman"/>
                          <a:ea typeface="Calibri"/>
                        </a:rPr>
                        <a:t>Riska vadība un kvalitātes vadība</a:t>
                      </a:r>
                      <a:endParaRPr lang="lv-LV" sz="1400">
                        <a:latin typeface="Times New Roman"/>
                        <a:ea typeface="Calibri"/>
                      </a:endParaRP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lv-LV" sz="1050" dirty="0">
                          <a:latin typeface="Times New Roman"/>
                          <a:ea typeface="Calibri"/>
                        </a:rPr>
                        <a:t> </a:t>
                      </a:r>
                      <a:endParaRPr lang="lv-LV" sz="1400" dirty="0">
                        <a:latin typeface="Times New Roman"/>
                        <a:ea typeface="Calibri"/>
                      </a:endParaRP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lv-LV" sz="1050" dirty="0">
                          <a:latin typeface="Times New Roman"/>
                          <a:ea typeface="Calibri"/>
                        </a:rPr>
                        <a:t> </a:t>
                      </a:r>
                      <a:r>
                        <a:rPr lang="lv-LV" sz="1050" dirty="0" smtClean="0">
                          <a:latin typeface="Times New Roman"/>
                          <a:ea typeface="Calibri"/>
                        </a:rPr>
                        <a:t>35</a:t>
                      </a:r>
                      <a:endParaRPr lang="lv-LV" sz="1400" dirty="0">
                        <a:latin typeface="Times New Roman"/>
                        <a:ea typeface="Calibri"/>
                      </a:endParaRP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lv-LV" sz="1050" dirty="0" smtClean="0">
                          <a:latin typeface="Times New Roman"/>
                          <a:ea typeface="Calibri"/>
                        </a:rPr>
                        <a:t>15</a:t>
                      </a:r>
                      <a:endParaRPr lang="lv-LV" sz="1400" dirty="0">
                        <a:latin typeface="Times New Roman"/>
                        <a:ea typeface="Calibri"/>
                      </a:endParaRP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5" name="Table 4"/>
          <p:cNvGraphicFramePr>
            <a:graphicFrameLocks noGrp="1"/>
          </p:cNvGraphicFramePr>
          <p:nvPr/>
        </p:nvGraphicFramePr>
        <p:xfrm>
          <a:off x="1331640" y="4365105"/>
          <a:ext cx="6840760" cy="1080120"/>
        </p:xfrm>
        <a:graphic>
          <a:graphicData uri="http://schemas.openxmlformats.org/drawingml/2006/table">
            <a:tbl>
              <a:tblPr/>
              <a:tblGrid>
                <a:gridCol w="621888"/>
                <a:gridCol w="3938620"/>
                <a:gridCol w="760084"/>
                <a:gridCol w="760084"/>
                <a:gridCol w="760084"/>
              </a:tblGrid>
              <a:tr h="334105">
                <a:tc>
                  <a:txBody>
                    <a:bodyPr/>
                    <a:lstStyle/>
                    <a:p>
                      <a:pPr>
                        <a:lnSpc>
                          <a:spcPct val="150000"/>
                        </a:lnSpc>
                        <a:spcAft>
                          <a:spcPts val="0"/>
                        </a:spcAft>
                      </a:pPr>
                      <a:r>
                        <a:rPr lang="lv-LV" sz="1050" dirty="0">
                          <a:latin typeface="Times New Roman"/>
                          <a:ea typeface="Calibri"/>
                        </a:rPr>
                        <a:t> </a:t>
                      </a:r>
                      <a:endParaRPr lang="lv-LV" sz="1400" dirty="0">
                        <a:latin typeface="Times New Roman"/>
                        <a:ea typeface="Calibri"/>
                      </a:endParaRP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lv-LV" sz="1050" b="1">
                          <a:latin typeface="Times New Roman"/>
                          <a:ea typeface="Calibri"/>
                        </a:rPr>
                        <a:t>Kopējais iekšējo auditu skaits</a:t>
                      </a:r>
                      <a:endParaRPr lang="lv-LV" sz="1400">
                        <a:latin typeface="Times New Roman"/>
                        <a:ea typeface="Calibri"/>
                      </a:endParaRP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lv-LV" sz="1050" dirty="0">
                          <a:latin typeface="Times New Roman"/>
                          <a:ea typeface="Calibri"/>
                        </a:rPr>
                        <a:t> </a:t>
                      </a:r>
                      <a:r>
                        <a:rPr lang="lv-LV" sz="1050" dirty="0" smtClean="0">
                          <a:latin typeface="Times New Roman"/>
                          <a:ea typeface="Calibri"/>
                        </a:rPr>
                        <a:t>1</a:t>
                      </a:r>
                      <a:endParaRPr lang="lv-LV" sz="1400" dirty="0">
                        <a:latin typeface="Times New Roman"/>
                        <a:ea typeface="Calibri"/>
                      </a:endParaRP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lv-LV" sz="1050" dirty="0" smtClean="0">
                          <a:latin typeface="Times New Roman"/>
                          <a:ea typeface="Calibri"/>
                        </a:rPr>
                        <a:t>3</a:t>
                      </a:r>
                      <a:endParaRPr lang="lv-LV" sz="1400" dirty="0">
                        <a:latin typeface="Times New Roman"/>
                        <a:ea typeface="Calibri"/>
                      </a:endParaRP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lv-LV" sz="1050" dirty="0">
                          <a:latin typeface="Times New Roman"/>
                          <a:ea typeface="Calibri"/>
                        </a:rPr>
                        <a:t> </a:t>
                      </a:r>
                      <a:r>
                        <a:rPr lang="lv-LV" sz="1050" dirty="0" smtClean="0">
                          <a:latin typeface="Times New Roman"/>
                          <a:ea typeface="Calibri"/>
                        </a:rPr>
                        <a:t>1</a:t>
                      </a:r>
                      <a:endParaRPr lang="lv-LV" sz="1400" dirty="0">
                        <a:latin typeface="Times New Roman"/>
                        <a:ea typeface="Calibri"/>
                      </a:endParaRP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11910">
                <a:tc>
                  <a:txBody>
                    <a:bodyPr/>
                    <a:lstStyle/>
                    <a:p>
                      <a:pPr>
                        <a:lnSpc>
                          <a:spcPct val="150000"/>
                        </a:lnSpc>
                        <a:spcAft>
                          <a:spcPts val="0"/>
                        </a:spcAft>
                      </a:pPr>
                      <a:r>
                        <a:rPr lang="lv-LV" sz="1050">
                          <a:latin typeface="Times New Roman"/>
                          <a:ea typeface="Calibri"/>
                        </a:rPr>
                        <a:t> </a:t>
                      </a:r>
                      <a:endParaRPr lang="lv-LV" sz="1400">
                        <a:latin typeface="Times New Roman"/>
                        <a:ea typeface="Calibri"/>
                      </a:endParaRP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lv-LV" sz="1050" dirty="0">
                          <a:latin typeface="Times New Roman"/>
                          <a:ea typeface="Calibri"/>
                        </a:rPr>
                        <a:t>Iekšējā audita dienas</a:t>
                      </a:r>
                      <a:endParaRPr lang="lv-LV" sz="1400" dirty="0">
                        <a:latin typeface="Times New Roman"/>
                        <a:ea typeface="Calibri"/>
                      </a:endParaRP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lv-LV" sz="1000">
                          <a:latin typeface="Times New Roman"/>
                          <a:ea typeface="Times New Roman"/>
                        </a:rPr>
                        <a:t>vairāk par 35</a:t>
                      </a: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lv-LV" sz="1000" dirty="0">
                          <a:latin typeface="Times New Roman"/>
                          <a:ea typeface="Times New Roman"/>
                        </a:rPr>
                        <a:t>21-35</a:t>
                      </a: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lv-LV" sz="1000" dirty="0">
                          <a:latin typeface="Times New Roman"/>
                          <a:ea typeface="Times New Roman"/>
                        </a:rPr>
                        <a:t>līdz 20</a:t>
                      </a: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34105">
                <a:tc>
                  <a:txBody>
                    <a:bodyPr/>
                    <a:lstStyle/>
                    <a:p>
                      <a:pPr>
                        <a:lnSpc>
                          <a:spcPct val="150000"/>
                        </a:lnSpc>
                        <a:spcAft>
                          <a:spcPts val="0"/>
                        </a:spcAft>
                      </a:pPr>
                      <a:r>
                        <a:rPr lang="lv-LV" sz="1050">
                          <a:latin typeface="Times New Roman"/>
                          <a:ea typeface="Calibri"/>
                        </a:rPr>
                        <a:t> </a:t>
                      </a:r>
                      <a:endParaRPr lang="lv-LV" sz="1400">
                        <a:latin typeface="Times New Roman"/>
                        <a:ea typeface="Calibri"/>
                      </a:endParaRPr>
                    </a:p>
                  </a:txBody>
                  <a:tcPr marL="19050" marR="19050" marT="19050" marB="190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lv-LV" sz="1050">
                          <a:latin typeface="Times New Roman"/>
                          <a:ea typeface="Calibri"/>
                        </a:rPr>
                        <a:t>Kopējais piecos gados nepieciešamo dienu skaits</a:t>
                      </a:r>
                      <a:endParaRPr lang="lv-LV" sz="1400">
                        <a:latin typeface="Times New Roman"/>
                        <a:ea typeface="Calibri"/>
                      </a:endParaRPr>
                    </a:p>
                  </a:txBody>
                  <a:tcPr marL="19050" marR="19050" marT="19050" marB="190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lv-LV" sz="1050" dirty="0">
                          <a:latin typeface="Times New Roman"/>
                          <a:ea typeface="Calibri"/>
                        </a:rPr>
                        <a:t> </a:t>
                      </a:r>
                      <a:r>
                        <a:rPr lang="lv-LV" sz="1050" dirty="0" smtClean="0">
                          <a:latin typeface="Times New Roman"/>
                          <a:ea typeface="Calibri"/>
                        </a:rPr>
                        <a:t>45</a:t>
                      </a:r>
                      <a:endParaRPr lang="lv-LV" sz="1400" dirty="0">
                        <a:latin typeface="Times New Roman"/>
                        <a:ea typeface="Calibri"/>
                      </a:endParaRP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lv-LV" sz="1050" dirty="0" smtClean="0">
                          <a:latin typeface="Times New Roman"/>
                          <a:ea typeface="Calibri"/>
                        </a:rPr>
                        <a:t>95</a:t>
                      </a:r>
                      <a:endParaRPr lang="lv-LV" sz="1400" dirty="0">
                        <a:latin typeface="Times New Roman"/>
                        <a:ea typeface="Calibri"/>
                      </a:endParaRP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lv-LV" sz="1050" dirty="0" smtClean="0">
                          <a:latin typeface="Times New Roman"/>
                          <a:ea typeface="Calibri"/>
                        </a:rPr>
                        <a:t>15</a:t>
                      </a:r>
                      <a:endParaRPr lang="lv-LV" sz="1400" dirty="0">
                        <a:latin typeface="Times New Roman"/>
                        <a:ea typeface="Calibri"/>
                      </a:endParaRP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smtClean="0"/>
              <a:t>Pieejamo dienu noteikšana</a:t>
            </a:r>
            <a:endParaRPr lang="lv-LV" dirty="0"/>
          </a:p>
        </p:txBody>
      </p:sp>
      <p:sp>
        <p:nvSpPr>
          <p:cNvPr id="8" name="TextBox 3"/>
          <p:cNvSpPr txBox="1"/>
          <p:nvPr/>
        </p:nvSpPr>
        <p:spPr>
          <a:xfrm>
            <a:off x="9620250" y="1019175"/>
            <a:ext cx="184731" cy="264560"/>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lv-LV" sz="1100"/>
          </a:p>
        </p:txBody>
      </p:sp>
      <p:graphicFrame>
        <p:nvGraphicFramePr>
          <p:cNvPr id="21512" name="Object 8"/>
          <p:cNvGraphicFramePr>
            <a:graphicFrameLocks noChangeAspect="1"/>
          </p:cNvGraphicFramePr>
          <p:nvPr>
            <p:extLst>
              <p:ext uri="{D42A27DB-BD31-4B8C-83A1-F6EECF244321}">
                <p14:modId xmlns:p14="http://schemas.microsoft.com/office/powerpoint/2010/main" val="2670147252"/>
              </p:ext>
            </p:extLst>
          </p:nvPr>
        </p:nvGraphicFramePr>
        <p:xfrm>
          <a:off x="611560" y="1019175"/>
          <a:ext cx="8136904" cy="5561062"/>
        </p:xfrm>
        <a:graphic>
          <a:graphicData uri="http://schemas.openxmlformats.org/presentationml/2006/ole">
            <mc:AlternateContent xmlns:mc="http://schemas.openxmlformats.org/markup-compatibility/2006">
              <mc:Choice xmlns:v="urn:schemas-microsoft-com:vml" Requires="v">
                <p:oleObj spid="_x0000_s21523" name="Worksheet" r:id="rId4" imgW="9115425" imgH="4505325" progId="Excel.Sheet.12">
                  <p:embed/>
                </p:oleObj>
              </mc:Choice>
              <mc:Fallback>
                <p:oleObj name="Worksheet" r:id="rId4" imgW="9115425" imgH="4505325" progId="Excel.Sheet.12">
                  <p:embed/>
                  <p:pic>
                    <p:nvPicPr>
                      <p:cNvPr id="0" name="Picture 8"/>
                      <p:cNvPicPr>
                        <a:picLocks noChangeAspect="1" noChangeArrowheads="1"/>
                      </p:cNvPicPr>
                      <p:nvPr/>
                    </p:nvPicPr>
                    <p:blipFill>
                      <a:blip r:embed="rId5"/>
                      <a:srcRect/>
                      <a:stretch>
                        <a:fillRect/>
                      </a:stretch>
                    </p:blipFill>
                    <p:spPr bwMode="auto">
                      <a:xfrm>
                        <a:off x="611560" y="1019175"/>
                        <a:ext cx="8136904" cy="5561062"/>
                      </a:xfrm>
                      <a:prstGeom prst="rect">
                        <a:avLst/>
                      </a:prstGeom>
                      <a:noFill/>
                      <a:ln>
                        <a:noFill/>
                      </a:ln>
                      <a:effectLst/>
                    </p:spPr>
                  </p:pic>
                </p:oleObj>
              </mc:Fallback>
            </mc:AlternateContent>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smtClean="0"/>
              <a:t>Stratēģiskā plāna izpildes grafiks</a:t>
            </a:r>
            <a:endParaRPr lang="lv-LV" dirty="0"/>
          </a:p>
        </p:txBody>
      </p:sp>
      <p:graphicFrame>
        <p:nvGraphicFramePr>
          <p:cNvPr id="4" name="Table 3"/>
          <p:cNvGraphicFramePr>
            <a:graphicFrameLocks noGrp="1"/>
          </p:cNvGraphicFramePr>
          <p:nvPr/>
        </p:nvGraphicFramePr>
        <p:xfrm>
          <a:off x="395536" y="1340769"/>
          <a:ext cx="8424935" cy="2599004"/>
        </p:xfrm>
        <a:graphic>
          <a:graphicData uri="http://schemas.openxmlformats.org/drawingml/2006/table">
            <a:tbl>
              <a:tblPr/>
              <a:tblGrid>
                <a:gridCol w="589745"/>
                <a:gridCol w="2780230"/>
                <a:gridCol w="673995"/>
                <a:gridCol w="589745"/>
                <a:gridCol w="673995"/>
                <a:gridCol w="505496"/>
                <a:gridCol w="505496"/>
                <a:gridCol w="505496"/>
                <a:gridCol w="505496"/>
                <a:gridCol w="505496"/>
                <a:gridCol w="589745"/>
              </a:tblGrid>
              <a:tr h="429063">
                <a:tc rowSpan="3">
                  <a:txBody>
                    <a:bodyPr/>
                    <a:lstStyle/>
                    <a:p>
                      <a:pPr algn="ctr"/>
                      <a:r>
                        <a:rPr lang="lv-LV" sz="1000" dirty="0">
                          <a:latin typeface="Times New Roman"/>
                          <a:ea typeface="Times New Roman"/>
                        </a:rPr>
                        <a:t>Sistēmas un apakšsistēmas numurs</a:t>
                      </a: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algn="ctr"/>
                      <a:r>
                        <a:rPr lang="lv-LV" sz="1000">
                          <a:latin typeface="Times New Roman"/>
                          <a:ea typeface="Times New Roman"/>
                        </a:rPr>
                        <a:t>Iekšējā audita vide</a:t>
                      </a: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algn="ctr"/>
                      <a:r>
                        <a:rPr lang="lv-LV" sz="1000">
                          <a:latin typeface="Times New Roman"/>
                          <a:ea typeface="Times New Roman"/>
                        </a:rPr>
                        <a:t>Kopējais riska novērtējums</a:t>
                      </a: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algn="ctr"/>
                      <a:r>
                        <a:rPr lang="lv-LV" sz="1000">
                          <a:latin typeface="Times New Roman"/>
                          <a:ea typeface="Times New Roman"/>
                        </a:rPr>
                        <a:t>Prioritāte</a:t>
                      </a: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algn="ctr"/>
                      <a:r>
                        <a:rPr lang="lv-LV" sz="1000" dirty="0">
                          <a:latin typeface="Times New Roman"/>
                          <a:ea typeface="Times New Roman"/>
                        </a:rPr>
                        <a:t>Iepriekšējais auditēšanas gads</a:t>
                      </a: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5">
                  <a:txBody>
                    <a:bodyPr/>
                    <a:lstStyle/>
                    <a:p>
                      <a:pPr algn="ctr"/>
                      <a:r>
                        <a:rPr lang="lv-LV" sz="1000">
                          <a:latin typeface="Times New Roman"/>
                          <a:ea typeface="Times New Roman"/>
                        </a:rPr>
                        <a:t>Stratēģiskais plāns</a:t>
                      </a: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rowSpan="3">
                  <a:txBody>
                    <a:bodyPr/>
                    <a:lstStyle/>
                    <a:p>
                      <a:pPr algn="ctr"/>
                      <a:r>
                        <a:rPr lang="lv-LV" sz="1000">
                          <a:latin typeface="Times New Roman"/>
                          <a:ea typeface="Times New Roman"/>
                        </a:rPr>
                        <a:t>Kopējais iekšējā audita dienu skaits</a:t>
                      </a: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29063">
                <a:tc vMerge="1">
                  <a:txBody>
                    <a:bodyPr/>
                    <a:lstStyle/>
                    <a:p>
                      <a:endParaRPr lang="lv-LV"/>
                    </a:p>
                  </a:txBody>
                  <a:tcPr/>
                </a:tc>
                <a:tc vMerge="1">
                  <a:txBody>
                    <a:bodyPr/>
                    <a:lstStyle/>
                    <a:p>
                      <a:endParaRPr lang="lv-LV"/>
                    </a:p>
                  </a:txBody>
                  <a:tcPr/>
                </a:tc>
                <a:tc vMerge="1">
                  <a:txBody>
                    <a:bodyPr/>
                    <a:lstStyle/>
                    <a:p>
                      <a:endParaRPr lang="lv-LV"/>
                    </a:p>
                  </a:txBody>
                  <a:tcPr/>
                </a:tc>
                <a:tc vMerge="1">
                  <a:txBody>
                    <a:bodyPr/>
                    <a:lstStyle/>
                    <a:p>
                      <a:endParaRPr lang="lv-LV"/>
                    </a:p>
                  </a:txBody>
                  <a:tcPr/>
                </a:tc>
                <a:tc vMerge="1">
                  <a:txBody>
                    <a:bodyPr/>
                    <a:lstStyle/>
                    <a:p>
                      <a:endParaRPr lang="lv-LV"/>
                    </a:p>
                  </a:txBody>
                  <a:tcPr/>
                </a:tc>
                <a:tc>
                  <a:txBody>
                    <a:bodyPr/>
                    <a:lstStyle/>
                    <a:p>
                      <a:pPr algn="ctr"/>
                      <a:r>
                        <a:rPr lang="lv-LV" sz="1000">
                          <a:latin typeface="Times New Roman"/>
                          <a:ea typeface="Times New Roman"/>
                        </a:rPr>
                        <a:t>200</a:t>
                      </a:r>
                      <a:r>
                        <a:rPr lang="lv-LV" sz="1000" baseline="-25000">
                          <a:latin typeface="Times New Roman"/>
                          <a:ea typeface="Times New Roman"/>
                        </a:rPr>
                        <a:t>n</a:t>
                      </a:r>
                      <a:endParaRPr lang="lv-LV" sz="1000">
                        <a:latin typeface="Times New Roman"/>
                        <a:ea typeface="Times New Roman"/>
                      </a:endParaRPr>
                    </a:p>
                  </a:txBody>
                  <a:tcPr marL="19050" marR="19050" marT="19050" marB="190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lv-LV" sz="1000">
                          <a:latin typeface="Times New Roman"/>
                          <a:ea typeface="Times New Roman"/>
                        </a:rPr>
                        <a:t>200</a:t>
                      </a:r>
                      <a:r>
                        <a:rPr lang="lv-LV" sz="1000" baseline="-25000">
                          <a:latin typeface="Times New Roman"/>
                          <a:ea typeface="Times New Roman"/>
                        </a:rPr>
                        <a:t>n+1</a:t>
                      </a:r>
                      <a:endParaRPr lang="lv-LV" sz="1000">
                        <a:latin typeface="Times New Roman"/>
                        <a:ea typeface="Times New Roman"/>
                      </a:endParaRPr>
                    </a:p>
                  </a:txBody>
                  <a:tcPr marL="19050" marR="19050" marT="19050" marB="190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lv-LV" sz="1000">
                          <a:latin typeface="Times New Roman"/>
                          <a:ea typeface="Times New Roman"/>
                        </a:rPr>
                        <a:t>200</a:t>
                      </a:r>
                      <a:r>
                        <a:rPr lang="lv-LV" sz="1000" baseline="-25000">
                          <a:latin typeface="Times New Roman"/>
                          <a:ea typeface="Times New Roman"/>
                        </a:rPr>
                        <a:t>n+2</a:t>
                      </a:r>
                      <a:endParaRPr lang="lv-LV" sz="1000">
                        <a:latin typeface="Times New Roman"/>
                        <a:ea typeface="Times New Roman"/>
                      </a:endParaRPr>
                    </a:p>
                  </a:txBody>
                  <a:tcPr marL="19050" marR="19050" marT="19050" marB="190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lv-LV" sz="1000">
                          <a:latin typeface="Times New Roman"/>
                          <a:ea typeface="Times New Roman"/>
                        </a:rPr>
                        <a:t>200</a:t>
                      </a:r>
                      <a:r>
                        <a:rPr lang="lv-LV" sz="1000" baseline="-25000">
                          <a:latin typeface="Times New Roman"/>
                          <a:ea typeface="Times New Roman"/>
                        </a:rPr>
                        <a:t>n+3</a:t>
                      </a:r>
                      <a:endParaRPr lang="lv-LV" sz="1000">
                        <a:latin typeface="Times New Roman"/>
                        <a:ea typeface="Times New Roman"/>
                      </a:endParaRPr>
                    </a:p>
                  </a:txBody>
                  <a:tcPr marL="19050" marR="19050" marT="19050" marB="190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lv-LV" sz="1000">
                          <a:latin typeface="Times New Roman"/>
                          <a:ea typeface="Times New Roman"/>
                        </a:rPr>
                        <a:t>200</a:t>
                      </a:r>
                      <a:r>
                        <a:rPr lang="lv-LV" sz="1000" baseline="-25000">
                          <a:latin typeface="Times New Roman"/>
                          <a:ea typeface="Times New Roman"/>
                        </a:rPr>
                        <a:t>n+4</a:t>
                      </a:r>
                      <a:endParaRPr lang="lv-LV" sz="1000">
                        <a:latin typeface="Times New Roman"/>
                        <a:ea typeface="Times New Roman"/>
                      </a:endParaRPr>
                    </a:p>
                  </a:txBody>
                  <a:tcPr marL="19050" marR="19050" marT="19050" marB="190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lv-LV"/>
                    </a:p>
                  </a:txBody>
                  <a:tcPr/>
                </a:tc>
              </a:tr>
              <a:tr h="726049">
                <a:tc vMerge="1">
                  <a:txBody>
                    <a:bodyPr/>
                    <a:lstStyle/>
                    <a:p>
                      <a:endParaRPr lang="lv-LV"/>
                    </a:p>
                  </a:txBody>
                  <a:tcPr/>
                </a:tc>
                <a:tc vMerge="1">
                  <a:txBody>
                    <a:bodyPr/>
                    <a:lstStyle/>
                    <a:p>
                      <a:endParaRPr lang="lv-LV"/>
                    </a:p>
                  </a:txBody>
                  <a:tcPr/>
                </a:tc>
                <a:tc vMerge="1">
                  <a:txBody>
                    <a:bodyPr/>
                    <a:lstStyle/>
                    <a:p>
                      <a:endParaRPr lang="lv-LV"/>
                    </a:p>
                  </a:txBody>
                  <a:tcPr/>
                </a:tc>
                <a:tc vMerge="1">
                  <a:txBody>
                    <a:bodyPr/>
                    <a:lstStyle/>
                    <a:p>
                      <a:endParaRPr lang="lv-LV"/>
                    </a:p>
                  </a:txBody>
                  <a:tcPr/>
                </a:tc>
                <a:tc vMerge="1">
                  <a:txBody>
                    <a:bodyPr/>
                    <a:lstStyle/>
                    <a:p>
                      <a:endParaRPr lang="lv-LV"/>
                    </a:p>
                  </a:txBody>
                  <a:tcPr/>
                </a:tc>
                <a:tc gridSpan="5">
                  <a:txBody>
                    <a:bodyPr/>
                    <a:lstStyle/>
                    <a:p>
                      <a:pPr algn="ctr"/>
                      <a:r>
                        <a:rPr lang="lv-LV" sz="1000">
                          <a:latin typeface="Times New Roman"/>
                          <a:ea typeface="Times New Roman"/>
                        </a:rPr>
                        <a:t>iekšējā audita dienas</a:t>
                      </a: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vMerge="1">
                  <a:txBody>
                    <a:bodyPr/>
                    <a:lstStyle/>
                    <a:p>
                      <a:endParaRPr lang="lv-LV"/>
                    </a:p>
                  </a:txBody>
                  <a:tcPr/>
                </a:tc>
              </a:tr>
              <a:tr h="1014829">
                <a:tc>
                  <a:txBody>
                    <a:bodyPr/>
                    <a:lstStyle/>
                    <a:p>
                      <a:pPr>
                        <a:lnSpc>
                          <a:spcPct val="150000"/>
                        </a:lnSpc>
                        <a:spcAft>
                          <a:spcPts val="0"/>
                        </a:spcAft>
                      </a:pPr>
                      <a:r>
                        <a:rPr lang="lv-LV" sz="1050">
                          <a:latin typeface="Times New Roman"/>
                          <a:ea typeface="Calibri"/>
                        </a:rPr>
                        <a:t>1.</a:t>
                      </a:r>
                      <a:endParaRPr lang="lv-LV" sz="1400">
                        <a:latin typeface="Times New Roman"/>
                        <a:ea typeface="Calibri"/>
                      </a:endParaRP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lv-LV" sz="1050">
                          <a:latin typeface="Times New Roman"/>
                          <a:ea typeface="Calibri"/>
                        </a:rPr>
                        <a:t>Iestādes stratēģiskā un darba plānošana</a:t>
                      </a:r>
                      <a:endParaRPr lang="lv-LV" sz="1400">
                        <a:latin typeface="Times New Roman"/>
                        <a:ea typeface="Calibri"/>
                      </a:endParaRP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lv-LV" sz="1000">
                        <a:latin typeface="Times New Roman"/>
                      </a:endParaRP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lv-LV" sz="1000">
                        <a:latin typeface="Times New Roman"/>
                      </a:endParaRP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lv-LV" sz="1000">
                        <a:latin typeface="Times New Roman"/>
                      </a:endParaRP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lv-LV" sz="1000">
                        <a:latin typeface="Times New Roman"/>
                      </a:endParaRP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lv-LV" sz="1000">
                        <a:latin typeface="Times New Roman"/>
                      </a:endParaRP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lv-LV" sz="1000">
                        <a:latin typeface="Times New Roman"/>
                      </a:endParaRP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lv-LV" sz="1000">
                        <a:latin typeface="Times New Roman"/>
                      </a:endParaRP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lv-LV" sz="1000">
                        <a:latin typeface="Times New Roman"/>
                      </a:endParaRP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lv-LV" sz="1000" dirty="0">
                        <a:latin typeface="Times New Roman"/>
                      </a:endParaRP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smtClean="0"/>
              <a:t>Jautājumi</a:t>
            </a:r>
            <a:endParaRPr lang="lv-LV" dirty="0"/>
          </a:p>
        </p:txBody>
      </p:sp>
      <p:sp>
        <p:nvSpPr>
          <p:cNvPr id="3" name="Content Placeholder 2"/>
          <p:cNvSpPr>
            <a:spLocks noGrp="1"/>
          </p:cNvSpPr>
          <p:nvPr>
            <p:ph idx="1"/>
          </p:nvPr>
        </p:nvSpPr>
        <p:spPr/>
        <p:txBody>
          <a:bodyPr/>
          <a:lstStyle/>
          <a:p>
            <a:pPr marL="0" lvl="0" indent="0">
              <a:buNone/>
            </a:pPr>
            <a:r>
              <a:rPr lang="lv-LV" dirty="0"/>
              <a:t>Vai 9.punktu var interpretēt šādi: „Ņemot vērā, ka iestādē pieejamie personāla resursi ir tikai viens auditors, stratēģiskais plāns 2009.-2012. gadam netiks aktualizēts 2010.gadā, bet 2011. gada decembrī tiks izstrādāts stratēģiskais plāns 2012.-2016.gadam”?</a:t>
            </a:r>
          </a:p>
          <a:p>
            <a:endParaRPr lang="lv-LV" dirty="0"/>
          </a:p>
        </p:txBody>
      </p:sp>
    </p:spTree>
    <p:extLst>
      <p:ext uri="{BB962C8B-B14F-4D97-AF65-F5344CB8AC3E}">
        <p14:creationId xmlns:p14="http://schemas.microsoft.com/office/powerpoint/2010/main" val="24178441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lv-LV" dirty="0" smtClean="0"/>
              <a:t>Iekšējā audita struktūrvienības gada plāns</a:t>
            </a:r>
            <a:endParaRPr lang="lv-LV" dirty="0"/>
          </a:p>
        </p:txBody>
      </p:sp>
      <p:sp>
        <p:nvSpPr>
          <p:cNvPr id="3" name="Content Placeholder 2"/>
          <p:cNvSpPr>
            <a:spLocks noGrp="1"/>
          </p:cNvSpPr>
          <p:nvPr>
            <p:ph idx="1"/>
          </p:nvPr>
        </p:nvSpPr>
        <p:spPr>
          <a:xfrm>
            <a:off x="457200" y="4365104"/>
            <a:ext cx="8229600" cy="1761059"/>
          </a:xfrm>
        </p:spPr>
        <p:txBody>
          <a:bodyPr/>
          <a:lstStyle/>
          <a:p>
            <a:endParaRPr lang="lv-LV" dirty="0" smtClean="0"/>
          </a:p>
        </p:txBody>
      </p:sp>
      <p:graphicFrame>
        <p:nvGraphicFramePr>
          <p:cNvPr id="4" name="Table 3"/>
          <p:cNvGraphicFramePr>
            <a:graphicFrameLocks noGrp="1"/>
          </p:cNvGraphicFramePr>
          <p:nvPr/>
        </p:nvGraphicFramePr>
        <p:xfrm>
          <a:off x="827584" y="1916832"/>
          <a:ext cx="7488831" cy="2592288"/>
        </p:xfrm>
        <a:graphic>
          <a:graphicData uri="http://schemas.openxmlformats.org/drawingml/2006/table">
            <a:tbl>
              <a:tblPr/>
              <a:tblGrid>
                <a:gridCol w="524218"/>
                <a:gridCol w="1347990"/>
                <a:gridCol w="1273101"/>
                <a:gridCol w="1123325"/>
                <a:gridCol w="1273101"/>
                <a:gridCol w="1048436"/>
                <a:gridCol w="898660"/>
              </a:tblGrid>
              <a:tr h="953872">
                <a:tc>
                  <a:txBody>
                    <a:bodyPr/>
                    <a:lstStyle/>
                    <a:p>
                      <a:pPr algn="ctr"/>
                      <a:r>
                        <a:rPr lang="lv-LV" sz="1000" dirty="0">
                          <a:latin typeface="Times New Roman"/>
                          <a:ea typeface="Times New Roman"/>
                        </a:rPr>
                        <a:t>Nr.</a:t>
                      </a:r>
                      <a:br>
                        <a:rPr lang="lv-LV" sz="1000" dirty="0">
                          <a:latin typeface="Times New Roman"/>
                          <a:ea typeface="Times New Roman"/>
                        </a:rPr>
                      </a:br>
                      <a:r>
                        <a:rPr lang="lv-LV" sz="1000" dirty="0">
                          <a:latin typeface="Times New Roman"/>
                          <a:ea typeface="Times New Roman"/>
                        </a:rPr>
                        <a:t>p.k.</a:t>
                      </a: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lv-LV" sz="1000">
                          <a:latin typeface="Times New Roman"/>
                          <a:ea typeface="Times New Roman"/>
                        </a:rPr>
                        <a:t>Auditējamā sistēma, apakšsistēma</a:t>
                      </a: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lv-LV" sz="1000">
                          <a:latin typeface="Times New Roman"/>
                          <a:ea typeface="Times New Roman"/>
                        </a:rPr>
                        <a:t>Iekšējā audita nosaukums</a:t>
                      </a: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lv-LV" sz="1000" dirty="0">
                          <a:latin typeface="Times New Roman"/>
                          <a:ea typeface="Times New Roman"/>
                        </a:rPr>
                        <a:t>Auditējamā iestāde vai struktūrvienība</a:t>
                      </a: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lv-LV" sz="1000" dirty="0">
                          <a:latin typeface="Times New Roman"/>
                          <a:ea typeface="Times New Roman"/>
                        </a:rPr>
                        <a:t>Iekšējam auditam paredzētais laiks (kalendāra mēnesis)</a:t>
                      </a: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lv-LV" sz="1000">
                          <a:latin typeface="Times New Roman"/>
                          <a:ea typeface="Times New Roman"/>
                        </a:rPr>
                        <a:t>Atbildīgais iekšējais auditors</a:t>
                      </a: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lv-LV" sz="1000">
                          <a:latin typeface="Times New Roman"/>
                          <a:ea typeface="Times New Roman"/>
                        </a:rPr>
                        <a:t>Iekšējam auditam paredzēto</a:t>
                      </a:r>
                    </a:p>
                    <a:p>
                      <a:pPr algn="ctr"/>
                      <a:r>
                        <a:rPr lang="lv-LV" sz="1000">
                          <a:latin typeface="Times New Roman"/>
                          <a:ea typeface="Times New Roman"/>
                        </a:rPr>
                        <a:t>dienu skaits</a:t>
                      </a: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09604">
                <a:tc>
                  <a:txBody>
                    <a:bodyPr/>
                    <a:lstStyle/>
                    <a:p>
                      <a:pPr>
                        <a:lnSpc>
                          <a:spcPct val="150000"/>
                        </a:lnSpc>
                        <a:spcAft>
                          <a:spcPts val="0"/>
                        </a:spcAft>
                      </a:pPr>
                      <a:r>
                        <a:rPr lang="lv-LV" sz="1050">
                          <a:latin typeface="Times New Roman"/>
                          <a:ea typeface="Calibri"/>
                        </a:rPr>
                        <a:t>1.</a:t>
                      </a:r>
                      <a:endParaRPr lang="lv-LV" sz="1400">
                        <a:latin typeface="Times New Roman"/>
                        <a:ea typeface="Calibri"/>
                      </a:endParaRPr>
                    </a:p>
                  </a:txBody>
                  <a:tcPr marL="19050" marR="19050" marT="19050" marB="190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lv-LV" sz="1050">
                          <a:latin typeface="Times New Roman"/>
                          <a:ea typeface="Calibri"/>
                        </a:rPr>
                        <a:t> </a:t>
                      </a:r>
                      <a:endParaRPr lang="lv-LV" sz="1400">
                        <a:latin typeface="Times New Roman"/>
                        <a:ea typeface="Calibri"/>
                      </a:endParaRPr>
                    </a:p>
                  </a:txBody>
                  <a:tcPr marL="19050" marR="19050" marT="19050" marB="190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lv-LV" sz="1050">
                          <a:latin typeface="Times New Roman"/>
                          <a:ea typeface="Calibri"/>
                        </a:rPr>
                        <a:t> </a:t>
                      </a:r>
                      <a:endParaRPr lang="lv-LV" sz="1400">
                        <a:latin typeface="Times New Roman"/>
                        <a:ea typeface="Calibri"/>
                      </a:endParaRPr>
                    </a:p>
                  </a:txBody>
                  <a:tcPr marL="19050" marR="19050" marT="19050" marB="190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lv-LV" sz="1050" dirty="0">
                          <a:latin typeface="Times New Roman"/>
                          <a:ea typeface="Calibri"/>
                        </a:rPr>
                        <a:t> </a:t>
                      </a:r>
                      <a:endParaRPr lang="lv-LV" sz="1400" dirty="0">
                        <a:latin typeface="Times New Roman"/>
                        <a:ea typeface="Calibri"/>
                      </a:endParaRPr>
                    </a:p>
                  </a:txBody>
                  <a:tcPr marL="19050" marR="19050" marT="19050" marB="190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lv-LV" sz="1050" dirty="0">
                          <a:latin typeface="Times New Roman"/>
                          <a:ea typeface="Calibri"/>
                        </a:rPr>
                        <a:t> </a:t>
                      </a:r>
                      <a:endParaRPr lang="lv-LV" sz="1400" dirty="0">
                        <a:latin typeface="Times New Roman"/>
                        <a:ea typeface="Calibri"/>
                      </a:endParaRPr>
                    </a:p>
                  </a:txBody>
                  <a:tcPr marL="19050" marR="19050" marT="19050" marB="190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lv-LV" sz="1050" dirty="0">
                          <a:latin typeface="Times New Roman"/>
                          <a:ea typeface="Calibri"/>
                        </a:rPr>
                        <a:t> </a:t>
                      </a:r>
                      <a:endParaRPr lang="lv-LV" sz="1400" dirty="0">
                        <a:latin typeface="Times New Roman"/>
                        <a:ea typeface="Calibri"/>
                      </a:endParaRPr>
                    </a:p>
                  </a:txBody>
                  <a:tcPr marL="19050" marR="19050" marT="19050" marB="190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lv-LV" sz="1050" dirty="0">
                          <a:latin typeface="Times New Roman"/>
                          <a:ea typeface="Calibri"/>
                        </a:rPr>
                        <a:t> </a:t>
                      </a:r>
                      <a:endParaRPr lang="lv-LV" sz="1400" dirty="0">
                        <a:latin typeface="Times New Roman"/>
                        <a:ea typeface="Calibri"/>
                      </a:endParaRPr>
                    </a:p>
                  </a:txBody>
                  <a:tcPr marL="19050" marR="19050" marT="19050" marB="190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09604">
                <a:tc>
                  <a:txBody>
                    <a:bodyPr/>
                    <a:lstStyle/>
                    <a:p>
                      <a:pPr>
                        <a:lnSpc>
                          <a:spcPct val="150000"/>
                        </a:lnSpc>
                        <a:spcAft>
                          <a:spcPts val="0"/>
                        </a:spcAft>
                      </a:pPr>
                      <a:r>
                        <a:rPr lang="lv-LV" sz="1050">
                          <a:latin typeface="Times New Roman"/>
                          <a:ea typeface="Calibri"/>
                        </a:rPr>
                        <a:t>2.</a:t>
                      </a:r>
                      <a:endParaRPr lang="lv-LV" sz="1400">
                        <a:latin typeface="Times New Roman"/>
                        <a:ea typeface="Calibri"/>
                      </a:endParaRPr>
                    </a:p>
                  </a:txBody>
                  <a:tcPr marL="19050" marR="19050" marT="19050" marB="190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lv-LV" sz="1050">
                          <a:latin typeface="Times New Roman"/>
                          <a:ea typeface="Calibri"/>
                        </a:rPr>
                        <a:t> </a:t>
                      </a:r>
                      <a:endParaRPr lang="lv-LV" sz="1400">
                        <a:latin typeface="Times New Roman"/>
                        <a:ea typeface="Calibri"/>
                      </a:endParaRPr>
                    </a:p>
                  </a:txBody>
                  <a:tcPr marL="19050" marR="19050" marT="19050" marB="190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lv-LV" sz="1050">
                          <a:latin typeface="Times New Roman"/>
                          <a:ea typeface="Calibri"/>
                        </a:rPr>
                        <a:t> </a:t>
                      </a:r>
                      <a:endParaRPr lang="lv-LV" sz="1400">
                        <a:latin typeface="Times New Roman"/>
                        <a:ea typeface="Calibri"/>
                      </a:endParaRPr>
                    </a:p>
                  </a:txBody>
                  <a:tcPr marL="19050" marR="19050" marT="19050" marB="190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lv-LV" sz="1050" dirty="0">
                          <a:latin typeface="Times New Roman"/>
                          <a:ea typeface="Calibri"/>
                        </a:rPr>
                        <a:t> </a:t>
                      </a:r>
                      <a:endParaRPr lang="lv-LV" sz="1400" dirty="0">
                        <a:latin typeface="Times New Roman"/>
                        <a:ea typeface="Calibri"/>
                      </a:endParaRPr>
                    </a:p>
                  </a:txBody>
                  <a:tcPr marL="19050" marR="19050" marT="19050" marB="190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lv-LV" sz="1050" dirty="0">
                          <a:latin typeface="Times New Roman"/>
                          <a:ea typeface="Calibri"/>
                        </a:rPr>
                        <a:t> </a:t>
                      </a:r>
                      <a:endParaRPr lang="lv-LV" sz="1400" dirty="0">
                        <a:latin typeface="Times New Roman"/>
                        <a:ea typeface="Calibri"/>
                      </a:endParaRPr>
                    </a:p>
                  </a:txBody>
                  <a:tcPr marL="19050" marR="19050" marT="19050" marB="190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lv-LV" sz="1050">
                          <a:latin typeface="Times New Roman"/>
                          <a:ea typeface="Calibri"/>
                        </a:rPr>
                        <a:t> </a:t>
                      </a:r>
                      <a:endParaRPr lang="lv-LV" sz="1400">
                        <a:latin typeface="Times New Roman"/>
                        <a:ea typeface="Calibri"/>
                      </a:endParaRPr>
                    </a:p>
                  </a:txBody>
                  <a:tcPr marL="19050" marR="19050" marT="19050" marB="190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lv-LV" sz="1050">
                          <a:latin typeface="Times New Roman"/>
                          <a:ea typeface="Calibri"/>
                        </a:rPr>
                        <a:t> </a:t>
                      </a:r>
                      <a:endParaRPr lang="lv-LV" sz="1400">
                        <a:latin typeface="Times New Roman"/>
                        <a:ea typeface="Calibri"/>
                      </a:endParaRPr>
                    </a:p>
                  </a:txBody>
                  <a:tcPr marL="19050" marR="19050" marT="19050" marB="190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09604">
                <a:tc>
                  <a:txBody>
                    <a:bodyPr/>
                    <a:lstStyle/>
                    <a:p>
                      <a:pPr>
                        <a:lnSpc>
                          <a:spcPct val="150000"/>
                        </a:lnSpc>
                        <a:spcAft>
                          <a:spcPts val="0"/>
                        </a:spcAft>
                      </a:pPr>
                      <a:r>
                        <a:rPr lang="lv-LV" sz="1050">
                          <a:latin typeface="Times New Roman"/>
                          <a:ea typeface="Calibri"/>
                        </a:rPr>
                        <a:t>3.</a:t>
                      </a:r>
                      <a:endParaRPr lang="lv-LV" sz="1400">
                        <a:latin typeface="Times New Roman"/>
                        <a:ea typeface="Calibri"/>
                      </a:endParaRPr>
                    </a:p>
                  </a:txBody>
                  <a:tcPr marL="19050" marR="19050" marT="19050" marB="190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lv-LV" sz="1050">
                          <a:latin typeface="Times New Roman"/>
                          <a:ea typeface="Calibri"/>
                        </a:rPr>
                        <a:t> </a:t>
                      </a:r>
                      <a:endParaRPr lang="lv-LV" sz="1400">
                        <a:latin typeface="Times New Roman"/>
                        <a:ea typeface="Calibri"/>
                      </a:endParaRPr>
                    </a:p>
                  </a:txBody>
                  <a:tcPr marL="19050" marR="19050" marT="19050" marB="190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lv-LV" sz="1050">
                          <a:latin typeface="Times New Roman"/>
                          <a:ea typeface="Calibri"/>
                        </a:rPr>
                        <a:t> </a:t>
                      </a:r>
                      <a:endParaRPr lang="lv-LV" sz="1400">
                        <a:latin typeface="Times New Roman"/>
                        <a:ea typeface="Calibri"/>
                      </a:endParaRPr>
                    </a:p>
                  </a:txBody>
                  <a:tcPr marL="19050" marR="19050" marT="19050" marB="190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lv-LV" sz="1050">
                          <a:latin typeface="Times New Roman"/>
                          <a:ea typeface="Calibri"/>
                        </a:rPr>
                        <a:t> </a:t>
                      </a:r>
                      <a:endParaRPr lang="lv-LV" sz="1400">
                        <a:latin typeface="Times New Roman"/>
                        <a:ea typeface="Calibri"/>
                      </a:endParaRPr>
                    </a:p>
                  </a:txBody>
                  <a:tcPr marL="19050" marR="19050" marT="19050" marB="190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lv-LV" sz="1050">
                          <a:latin typeface="Times New Roman"/>
                          <a:ea typeface="Calibri"/>
                        </a:rPr>
                        <a:t> </a:t>
                      </a:r>
                      <a:endParaRPr lang="lv-LV" sz="1400">
                        <a:latin typeface="Times New Roman"/>
                        <a:ea typeface="Calibri"/>
                      </a:endParaRPr>
                    </a:p>
                  </a:txBody>
                  <a:tcPr marL="19050" marR="19050" marT="19050" marB="190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lv-LV" sz="1050">
                          <a:latin typeface="Times New Roman"/>
                          <a:ea typeface="Calibri"/>
                        </a:rPr>
                        <a:t> </a:t>
                      </a:r>
                      <a:endParaRPr lang="lv-LV" sz="1400">
                        <a:latin typeface="Times New Roman"/>
                        <a:ea typeface="Calibri"/>
                      </a:endParaRPr>
                    </a:p>
                  </a:txBody>
                  <a:tcPr marL="19050" marR="19050" marT="19050" marB="190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lv-LV" sz="1050">
                          <a:latin typeface="Times New Roman"/>
                          <a:ea typeface="Calibri"/>
                        </a:rPr>
                        <a:t> </a:t>
                      </a:r>
                      <a:endParaRPr lang="lv-LV" sz="1400">
                        <a:latin typeface="Times New Roman"/>
                        <a:ea typeface="Calibri"/>
                      </a:endParaRPr>
                    </a:p>
                  </a:txBody>
                  <a:tcPr marL="19050" marR="19050" marT="19050" marB="190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09604">
                <a:tc gridSpan="6">
                  <a:txBody>
                    <a:bodyPr/>
                    <a:lstStyle/>
                    <a:p>
                      <a:pPr>
                        <a:lnSpc>
                          <a:spcPct val="150000"/>
                        </a:lnSpc>
                        <a:spcAft>
                          <a:spcPts val="0"/>
                        </a:spcAft>
                      </a:pPr>
                      <a:r>
                        <a:rPr lang="lv-LV" sz="1050">
                          <a:latin typeface="Times New Roman"/>
                          <a:ea typeface="Calibri"/>
                        </a:rPr>
                        <a:t>Kopējais iekšējam auditam paredzēto dienu skaits</a:t>
                      </a:r>
                      <a:endParaRPr lang="lv-LV" sz="1400">
                        <a:latin typeface="Times New Roman"/>
                        <a:ea typeface="Calibri"/>
                      </a:endParaRPr>
                    </a:p>
                  </a:txBody>
                  <a:tcPr marL="19050" marR="19050" marT="19050" marB="190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a:txBody>
                    <a:bodyPr/>
                    <a:lstStyle/>
                    <a:p>
                      <a:pPr>
                        <a:lnSpc>
                          <a:spcPct val="150000"/>
                        </a:lnSpc>
                        <a:spcAft>
                          <a:spcPts val="0"/>
                        </a:spcAft>
                      </a:pPr>
                      <a:r>
                        <a:rPr lang="lv-LV" sz="1050" dirty="0">
                          <a:latin typeface="Times New Roman"/>
                          <a:ea typeface="Calibri"/>
                        </a:rPr>
                        <a:t> </a:t>
                      </a:r>
                      <a:endParaRPr lang="lv-LV" sz="1400" dirty="0">
                        <a:latin typeface="Times New Roman"/>
                        <a:ea typeface="Calibri"/>
                      </a:endParaRPr>
                    </a:p>
                  </a:txBody>
                  <a:tcPr marL="19050" marR="19050" marT="19050" marB="190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5" name="Oval 4"/>
          <p:cNvSpPr/>
          <p:nvPr/>
        </p:nvSpPr>
        <p:spPr>
          <a:xfrm>
            <a:off x="2627784" y="1916832"/>
            <a:ext cx="1440160" cy="9144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6" name="Oval 5"/>
          <p:cNvSpPr/>
          <p:nvPr/>
        </p:nvSpPr>
        <p:spPr>
          <a:xfrm>
            <a:off x="5148064" y="2348880"/>
            <a:ext cx="1152128" cy="48235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7" name="Oval 6"/>
          <p:cNvSpPr/>
          <p:nvPr/>
        </p:nvSpPr>
        <p:spPr>
          <a:xfrm>
            <a:off x="6444208" y="2132856"/>
            <a:ext cx="914400" cy="55436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smtClean="0"/>
              <a:t>IA struktūrvienības plāni</a:t>
            </a:r>
            <a:endParaRPr lang="lv-LV" dirty="0"/>
          </a:p>
        </p:txBody>
      </p:sp>
      <p:sp>
        <p:nvSpPr>
          <p:cNvPr id="3" name="Text Placeholder 2"/>
          <p:cNvSpPr>
            <a:spLocks noGrp="1"/>
          </p:cNvSpPr>
          <p:nvPr>
            <p:ph type="body" idx="1"/>
          </p:nvPr>
        </p:nvSpPr>
        <p:spPr/>
        <p:txBody>
          <a:bodyPr/>
          <a:lstStyle/>
          <a:p>
            <a:r>
              <a:rPr lang="lv-LV" dirty="0" smtClean="0"/>
              <a:t>MK noteikumi Nr.306</a:t>
            </a:r>
            <a:endParaRPr lang="lv-LV" dirty="0"/>
          </a:p>
        </p:txBody>
      </p:sp>
      <p:sp>
        <p:nvSpPr>
          <p:cNvPr id="4" name="Content Placeholder 3"/>
          <p:cNvSpPr>
            <a:spLocks noGrp="1"/>
          </p:cNvSpPr>
          <p:nvPr>
            <p:ph sz="half" idx="2"/>
          </p:nvPr>
        </p:nvSpPr>
        <p:spPr/>
        <p:txBody>
          <a:bodyPr/>
          <a:lstStyle/>
          <a:p>
            <a:endParaRPr lang="lv-LV" dirty="0"/>
          </a:p>
        </p:txBody>
      </p:sp>
      <p:sp>
        <p:nvSpPr>
          <p:cNvPr id="5" name="Text Placeholder 4"/>
          <p:cNvSpPr>
            <a:spLocks noGrp="1"/>
          </p:cNvSpPr>
          <p:nvPr>
            <p:ph type="body" sz="quarter" idx="3"/>
          </p:nvPr>
        </p:nvSpPr>
        <p:spPr/>
        <p:txBody>
          <a:bodyPr/>
          <a:lstStyle/>
          <a:p>
            <a:r>
              <a:rPr lang="lv-LV" dirty="0" smtClean="0"/>
              <a:t>MK noteikumi Nr. 918</a:t>
            </a:r>
            <a:endParaRPr lang="lv-LV" dirty="0"/>
          </a:p>
        </p:txBody>
      </p:sp>
      <p:sp>
        <p:nvSpPr>
          <p:cNvPr id="6" name="Content Placeholder 5"/>
          <p:cNvSpPr>
            <a:spLocks noGrp="1"/>
          </p:cNvSpPr>
          <p:nvPr>
            <p:ph sz="quarter" idx="4"/>
          </p:nvPr>
        </p:nvSpPr>
        <p:spPr/>
        <p:txBody>
          <a:bodyPr/>
          <a:lstStyle/>
          <a:p>
            <a:endParaRPr lang="lv-LV" dirty="0"/>
          </a:p>
        </p:txBody>
      </p:sp>
      <p:sp>
        <p:nvSpPr>
          <p:cNvPr id="7" name="Right Arrow Callout 6"/>
          <p:cNvSpPr/>
          <p:nvPr/>
        </p:nvSpPr>
        <p:spPr>
          <a:xfrm>
            <a:off x="539552" y="2636912"/>
            <a:ext cx="4752528" cy="2304256"/>
          </a:xfrm>
          <a:prstGeom prst="rightArrowCallout">
            <a:avLst>
              <a:gd name="adj1" fmla="val 25000"/>
              <a:gd name="adj2" fmla="val 25000"/>
              <a:gd name="adj3" fmla="val 25000"/>
              <a:gd name="adj4" fmla="val 76925"/>
            </a:avLst>
          </a:prstGeom>
        </p:spPr>
        <p:style>
          <a:lnRef idx="1">
            <a:schemeClr val="accent1"/>
          </a:lnRef>
          <a:fillRef idx="2">
            <a:schemeClr val="accent1"/>
          </a:fillRef>
          <a:effectRef idx="1">
            <a:schemeClr val="accent1"/>
          </a:effectRef>
          <a:fontRef idx="minor">
            <a:schemeClr val="dk1"/>
          </a:fontRef>
        </p:style>
        <p:txBody>
          <a:bodyPr rtlCol="0" anchor="ctr"/>
          <a:lstStyle/>
          <a:p>
            <a:endParaRPr lang="lv-LV" sz="2400" dirty="0" smtClean="0"/>
          </a:p>
          <a:p>
            <a:r>
              <a:rPr lang="lv-LV" sz="2400" dirty="0" smtClean="0"/>
              <a:t>Ilgtermiņa attīstības plāns</a:t>
            </a:r>
          </a:p>
          <a:p>
            <a:endParaRPr lang="lv-LV" sz="2400" dirty="0" smtClean="0"/>
          </a:p>
          <a:p>
            <a:r>
              <a:rPr lang="lv-LV" sz="2400" dirty="0" smtClean="0"/>
              <a:t>Stratēģiskais plāns</a:t>
            </a:r>
          </a:p>
          <a:p>
            <a:endParaRPr lang="lv-LV" sz="2400" dirty="0" smtClean="0"/>
          </a:p>
          <a:p>
            <a:r>
              <a:rPr lang="lv-LV" sz="2400" dirty="0" smtClean="0"/>
              <a:t>Mācību plāns</a:t>
            </a:r>
          </a:p>
          <a:p>
            <a:endParaRPr lang="lv-LV" sz="2400" dirty="0" smtClean="0"/>
          </a:p>
        </p:txBody>
      </p:sp>
      <p:sp>
        <p:nvSpPr>
          <p:cNvPr id="9" name="Rectangle 8"/>
          <p:cNvSpPr/>
          <p:nvPr/>
        </p:nvSpPr>
        <p:spPr>
          <a:xfrm>
            <a:off x="5580112" y="3068960"/>
            <a:ext cx="2808312" cy="1202432"/>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lv-LV" sz="2400" dirty="0" smtClean="0"/>
              <a:t>Stratēģiskais plāns</a:t>
            </a:r>
            <a:endParaRPr lang="lv-LV" sz="2400" dirty="0"/>
          </a:p>
        </p:txBody>
      </p:sp>
      <p:sp>
        <p:nvSpPr>
          <p:cNvPr id="10" name="Right Arrow Callout 9"/>
          <p:cNvSpPr/>
          <p:nvPr/>
        </p:nvSpPr>
        <p:spPr>
          <a:xfrm>
            <a:off x="539552" y="5229200"/>
            <a:ext cx="4752528" cy="914400"/>
          </a:xfrm>
          <a:prstGeom prst="rightArrowCallout">
            <a:avLst>
              <a:gd name="adj1" fmla="val 41129"/>
              <a:gd name="adj2" fmla="val 47581"/>
              <a:gd name="adj3" fmla="val 55645"/>
              <a:gd name="adj4" fmla="val 77080"/>
            </a:avLst>
          </a:prstGeom>
        </p:spPr>
        <p:style>
          <a:lnRef idx="1">
            <a:schemeClr val="accent1"/>
          </a:lnRef>
          <a:fillRef idx="2">
            <a:schemeClr val="accent1"/>
          </a:fillRef>
          <a:effectRef idx="1">
            <a:schemeClr val="accent1"/>
          </a:effectRef>
          <a:fontRef idx="minor">
            <a:schemeClr val="dk1"/>
          </a:fontRef>
        </p:style>
        <p:txBody>
          <a:bodyPr rtlCol="0" anchor="ctr"/>
          <a:lstStyle/>
          <a:p>
            <a:endParaRPr lang="lv-LV" sz="1600" dirty="0" smtClean="0"/>
          </a:p>
          <a:p>
            <a:r>
              <a:rPr lang="lv-LV" sz="2400" dirty="0" smtClean="0"/>
              <a:t>Gada plāns</a:t>
            </a:r>
          </a:p>
          <a:p>
            <a:pPr algn="ctr"/>
            <a:endParaRPr lang="lv-LV" dirty="0"/>
          </a:p>
        </p:txBody>
      </p:sp>
      <p:sp>
        <p:nvSpPr>
          <p:cNvPr id="12" name="Rectangle 11"/>
          <p:cNvSpPr/>
          <p:nvPr/>
        </p:nvSpPr>
        <p:spPr>
          <a:xfrm>
            <a:off x="5580112" y="5229200"/>
            <a:ext cx="2808312" cy="842392"/>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lv-LV" sz="2400" dirty="0" smtClean="0"/>
              <a:t>Gada plāns</a:t>
            </a:r>
            <a:endParaRPr lang="lv-LV" sz="24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smtClean="0"/>
              <a:t>Darbības pārskats</a:t>
            </a:r>
            <a:endParaRPr lang="lv-LV" dirty="0"/>
          </a:p>
        </p:txBody>
      </p:sp>
      <p:sp>
        <p:nvSpPr>
          <p:cNvPr id="3" name="Content Placeholder 2"/>
          <p:cNvSpPr>
            <a:spLocks noGrp="1"/>
          </p:cNvSpPr>
          <p:nvPr>
            <p:ph idx="1"/>
          </p:nvPr>
        </p:nvSpPr>
        <p:spPr/>
        <p:txBody>
          <a:bodyPr/>
          <a:lstStyle/>
          <a:p>
            <a:r>
              <a:rPr lang="lv-LV" dirty="0" smtClean="0"/>
              <a:t>Rezultatīvie radītāji</a:t>
            </a:r>
          </a:p>
          <a:p>
            <a:r>
              <a:rPr lang="lv-LV" dirty="0" smtClean="0"/>
              <a:t>Gada un stratēģisko plānu izpilde</a:t>
            </a:r>
          </a:p>
          <a:p>
            <a:endParaRPr lang="lv-LV"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smtClean="0"/>
              <a:t>Stratēģiskā plāna izstrādes posmi</a:t>
            </a:r>
            <a:endParaRPr lang="lv-LV" dirty="0"/>
          </a:p>
        </p:txBody>
      </p:sp>
      <p:sp>
        <p:nvSpPr>
          <p:cNvPr id="3" name="Content Placeholder 2"/>
          <p:cNvSpPr>
            <a:spLocks noGrp="1"/>
          </p:cNvSpPr>
          <p:nvPr>
            <p:ph idx="1"/>
          </p:nvPr>
        </p:nvSpPr>
        <p:spPr/>
        <p:txBody>
          <a:bodyPr>
            <a:normAutofit fontScale="85000" lnSpcReduction="20000"/>
          </a:bodyPr>
          <a:lstStyle/>
          <a:p>
            <a:r>
              <a:rPr lang="lv-LV" dirty="0" smtClean="0"/>
              <a:t>Iekšējā audit</a:t>
            </a:r>
            <a:r>
              <a:rPr lang="lv-LV" dirty="0" smtClean="0"/>
              <a:t>a struktūrvienības ilgtermiņa  attīstības plānošana</a:t>
            </a:r>
            <a:endParaRPr lang="lv-LV" dirty="0" smtClean="0"/>
          </a:p>
          <a:p>
            <a:r>
              <a:rPr lang="lv-LV" dirty="0" smtClean="0"/>
              <a:t>Audita </a:t>
            </a:r>
            <a:r>
              <a:rPr lang="lv-LV" dirty="0" smtClean="0"/>
              <a:t>vides noteikšana un aktualizācija</a:t>
            </a:r>
          </a:p>
          <a:p>
            <a:r>
              <a:rPr lang="lv-LV" dirty="0" smtClean="0"/>
              <a:t>auditējamo </a:t>
            </a:r>
            <a:r>
              <a:rPr lang="lv-LV" dirty="0"/>
              <a:t>sistēmu (apakšsistēmu) apraksta </a:t>
            </a:r>
            <a:r>
              <a:rPr lang="lv-LV" dirty="0" smtClean="0"/>
              <a:t>sagatavošana</a:t>
            </a:r>
            <a:endParaRPr lang="lv-LV" dirty="0"/>
          </a:p>
          <a:p>
            <a:r>
              <a:rPr lang="lv-LV" dirty="0" smtClean="0"/>
              <a:t>iekšējā </a:t>
            </a:r>
            <a:r>
              <a:rPr lang="lv-LV" dirty="0"/>
              <a:t>audita vidē iekļauto sistēmu riska </a:t>
            </a:r>
            <a:r>
              <a:rPr lang="lv-LV" dirty="0" smtClean="0"/>
              <a:t>novērtējums</a:t>
            </a:r>
            <a:endParaRPr lang="lv-LV" dirty="0"/>
          </a:p>
          <a:p>
            <a:r>
              <a:rPr lang="lv-LV" dirty="0" smtClean="0"/>
              <a:t>prioritāro </a:t>
            </a:r>
            <a:r>
              <a:rPr lang="lv-LV" dirty="0"/>
              <a:t>sistēmu noteikšana atbilstoši riska </a:t>
            </a:r>
            <a:r>
              <a:rPr lang="lv-LV" dirty="0" smtClean="0"/>
              <a:t>novērtējumam</a:t>
            </a:r>
            <a:endParaRPr lang="lv-LV" dirty="0"/>
          </a:p>
          <a:p>
            <a:r>
              <a:rPr lang="lv-LV" dirty="0" smtClean="0"/>
              <a:t>iekšējo </a:t>
            </a:r>
            <a:r>
              <a:rPr lang="lv-LV" dirty="0"/>
              <a:t>auditu stratēģijas </a:t>
            </a:r>
            <a:r>
              <a:rPr lang="lv-LV" dirty="0" smtClean="0"/>
              <a:t>noteikšana</a:t>
            </a:r>
            <a:endParaRPr lang="lv-LV" dirty="0"/>
          </a:p>
          <a:p>
            <a:r>
              <a:rPr lang="lv-LV" dirty="0" smtClean="0"/>
              <a:t>nepieciešamo </a:t>
            </a:r>
            <a:r>
              <a:rPr lang="lv-LV" dirty="0"/>
              <a:t>un pieejamo resursu </a:t>
            </a:r>
            <a:r>
              <a:rPr lang="lv-LV" dirty="0" smtClean="0"/>
              <a:t>saskaņošana</a:t>
            </a:r>
            <a:endParaRPr lang="lv-LV" dirty="0"/>
          </a:p>
          <a:p>
            <a:r>
              <a:rPr lang="lv-LV" dirty="0" smtClean="0"/>
              <a:t>stratēģiskā </a:t>
            </a:r>
            <a:r>
              <a:rPr lang="lv-LV" dirty="0"/>
              <a:t>plāna izpildes grafika izstrāde.</a:t>
            </a:r>
          </a:p>
          <a:p>
            <a:endParaRPr lang="lv-LV" dirty="0"/>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lv-LV" dirty="0" smtClean="0"/>
              <a:t>Iekšējā audita struktūrvienības ilgtermiņa plānošana</a:t>
            </a:r>
            <a:endParaRPr lang="lv-LV" dirty="0"/>
          </a:p>
        </p:txBody>
      </p:sp>
      <p:sp>
        <p:nvSpPr>
          <p:cNvPr id="3" name="Content Placeholder 2"/>
          <p:cNvSpPr>
            <a:spLocks noGrp="1"/>
          </p:cNvSpPr>
          <p:nvPr>
            <p:ph idx="1"/>
          </p:nvPr>
        </p:nvSpPr>
        <p:spPr/>
        <p:txBody>
          <a:bodyPr>
            <a:normAutofit/>
          </a:bodyPr>
          <a:lstStyle/>
          <a:p>
            <a:r>
              <a:rPr lang="lv-LV" dirty="0" smtClean="0"/>
              <a:t>darbības mērķi</a:t>
            </a:r>
          </a:p>
          <a:p>
            <a:r>
              <a:rPr lang="lv-LV" dirty="0" smtClean="0"/>
              <a:t>resursi</a:t>
            </a:r>
          </a:p>
          <a:p>
            <a:r>
              <a:rPr lang="lv-LV" dirty="0" smtClean="0"/>
              <a:t>iepriekšējā perioda darbības analīzes      (pašnovērtējuma) rezultāti</a:t>
            </a:r>
          </a:p>
          <a:p>
            <a:r>
              <a:rPr lang="lv-LV" dirty="0" smtClean="0"/>
              <a:t>attīstības prioritātes, uzdevumi un pasākumi un to ieviešanas laiks vai regularitāte</a:t>
            </a:r>
          </a:p>
          <a:p>
            <a:r>
              <a:rPr lang="lv-LV" dirty="0" smtClean="0"/>
              <a:t>sasniedzamie rezultāti</a:t>
            </a:r>
          </a:p>
          <a:p>
            <a:r>
              <a:rPr lang="lv-LV" dirty="0" smtClean="0"/>
              <a:t>mācību vajadzības</a:t>
            </a:r>
          </a:p>
          <a:p>
            <a:endParaRPr lang="lv-LV"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lv-LV" dirty="0" smtClean="0"/>
              <a:t>Audita vides noteikšana un apraksta sagatavošana</a:t>
            </a:r>
            <a:endParaRPr lang="lv-LV" dirty="0"/>
          </a:p>
        </p:txBody>
      </p:sp>
      <p:sp>
        <p:nvSpPr>
          <p:cNvPr id="3" name="Content Placeholder 2"/>
          <p:cNvSpPr>
            <a:spLocks noGrp="1"/>
          </p:cNvSpPr>
          <p:nvPr>
            <p:ph idx="1"/>
          </p:nvPr>
        </p:nvSpPr>
        <p:spPr/>
        <p:txBody>
          <a:bodyPr>
            <a:normAutofit fontScale="92500" lnSpcReduction="20000"/>
          </a:bodyPr>
          <a:lstStyle/>
          <a:p>
            <a:endParaRPr lang="lv-LV" dirty="0" smtClean="0"/>
          </a:p>
          <a:p>
            <a:r>
              <a:rPr lang="lv-LV" dirty="0" smtClean="0"/>
              <a:t>IAS vadītājs nosaka iekšējā audita vidi – visu ministrijā vai iestādē esošo auditējamo sistēmu un apakšsistēmu kopumu</a:t>
            </a:r>
          </a:p>
          <a:p>
            <a:r>
              <a:rPr lang="lv-LV" dirty="0" smtClean="0"/>
              <a:t>To aktualizēt neatkarīgi no pārējiem IAS plānošanas dokumentiem saskaņā ar izmaiņām iestādes funkcijās un uzdevumos</a:t>
            </a:r>
          </a:p>
          <a:p>
            <a:r>
              <a:rPr lang="lv-LV" dirty="0" smtClean="0"/>
              <a:t>Audita vidē iekļauj </a:t>
            </a:r>
            <a:r>
              <a:rPr lang="lv-LV" u="sng" dirty="0" smtClean="0"/>
              <a:t>vadības un atbalsta sistēmas</a:t>
            </a:r>
            <a:r>
              <a:rPr lang="lv-LV" dirty="0" smtClean="0"/>
              <a:t> un </a:t>
            </a:r>
            <a:r>
              <a:rPr lang="lv-LV" u="sng" dirty="0" smtClean="0"/>
              <a:t>ministrijas vai iestādes pamatdarbības sistēmas</a:t>
            </a:r>
          </a:p>
          <a:p>
            <a:r>
              <a:rPr lang="lv-LV" dirty="0" smtClean="0"/>
              <a:t>Audita vidi apstiprina iestādes vadītājs</a:t>
            </a:r>
          </a:p>
          <a:p>
            <a:endParaRPr lang="lv-LV" dirty="0" smtClean="0"/>
          </a:p>
          <a:p>
            <a:endParaRPr lang="lv-LV" dirty="0" smtClean="0"/>
          </a:p>
          <a:p>
            <a:endParaRPr lang="lv-LV" dirty="0" smtClean="0"/>
          </a:p>
          <a:p>
            <a:endParaRPr lang="lv-LV"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lv-LV" dirty="0" smtClean="0"/>
              <a:t>Audita vides </a:t>
            </a:r>
            <a:r>
              <a:rPr lang="lv-LV" dirty="0" smtClean="0"/>
              <a:t>noteikšana</a:t>
            </a:r>
            <a:endParaRPr lang="lv-LV" dirty="0"/>
          </a:p>
        </p:txBody>
      </p:sp>
      <p:sp>
        <p:nvSpPr>
          <p:cNvPr id="3" name="Content Placeholder 2"/>
          <p:cNvSpPr>
            <a:spLocks noGrp="1"/>
          </p:cNvSpPr>
          <p:nvPr>
            <p:ph idx="1"/>
          </p:nvPr>
        </p:nvSpPr>
        <p:spPr/>
        <p:txBody>
          <a:bodyPr/>
          <a:lstStyle/>
          <a:p>
            <a:endParaRPr lang="lv-LV" dirty="0"/>
          </a:p>
        </p:txBody>
      </p:sp>
      <p:pic>
        <p:nvPicPr>
          <p:cNvPr id="1028" name="Picture 4"/>
          <p:cNvPicPr>
            <a:picLocks noChangeAspect="1" noChangeArrowheads="1"/>
          </p:cNvPicPr>
          <p:nvPr/>
        </p:nvPicPr>
        <p:blipFill>
          <a:blip r:embed="rId3" cstate="print"/>
          <a:srcRect/>
          <a:stretch>
            <a:fillRect/>
          </a:stretch>
        </p:blipFill>
        <p:spPr bwMode="auto">
          <a:xfrm>
            <a:off x="539552" y="2132856"/>
            <a:ext cx="9396536" cy="2448272"/>
          </a:xfrm>
          <a:prstGeom prst="rect">
            <a:avLst/>
          </a:prstGeom>
          <a:noFill/>
          <a:ln w="9525">
            <a:noFill/>
            <a:miter lim="800000"/>
            <a:headEnd/>
            <a:tailEnd/>
          </a:ln>
          <a:effec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lv-LV" dirty="0" smtClean="0"/>
              <a:t>Auditējamo sistēmu </a:t>
            </a:r>
            <a:r>
              <a:rPr lang="lv-LV" dirty="0" smtClean="0"/>
              <a:t>un apakšsistēmu </a:t>
            </a:r>
            <a:r>
              <a:rPr lang="lv-LV" dirty="0" smtClean="0"/>
              <a:t>apraksta sagatavošana</a:t>
            </a:r>
            <a:endParaRPr lang="lv-LV" dirty="0"/>
          </a:p>
        </p:txBody>
      </p:sp>
      <p:pic>
        <p:nvPicPr>
          <p:cNvPr id="2050" name="Picture 2"/>
          <p:cNvPicPr>
            <a:picLocks noChangeAspect="1" noChangeArrowheads="1"/>
          </p:cNvPicPr>
          <p:nvPr/>
        </p:nvPicPr>
        <p:blipFill>
          <a:blip r:embed="rId3" cstate="print"/>
          <a:srcRect/>
          <a:stretch>
            <a:fillRect/>
          </a:stretch>
        </p:blipFill>
        <p:spPr bwMode="auto">
          <a:xfrm>
            <a:off x="395536" y="1844824"/>
            <a:ext cx="9213850" cy="3586162"/>
          </a:xfrm>
          <a:prstGeom prst="rect">
            <a:avLst/>
          </a:prstGeom>
          <a:noFill/>
          <a:ln w="9525">
            <a:noFill/>
            <a:miter lim="800000"/>
            <a:headEnd/>
            <a:tailEnd/>
          </a:ln>
          <a:effec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smtClean="0"/>
              <a:t>Jautājumi</a:t>
            </a:r>
            <a:endParaRPr lang="lv-LV" dirty="0"/>
          </a:p>
        </p:txBody>
      </p:sp>
      <p:sp>
        <p:nvSpPr>
          <p:cNvPr id="3" name="Content Placeholder 2"/>
          <p:cNvSpPr>
            <a:spLocks noGrp="1"/>
          </p:cNvSpPr>
          <p:nvPr>
            <p:ph idx="1"/>
          </p:nvPr>
        </p:nvSpPr>
        <p:spPr/>
        <p:txBody>
          <a:bodyPr>
            <a:normAutofit fontScale="85000" lnSpcReduction="20000"/>
          </a:bodyPr>
          <a:lstStyle/>
          <a:p>
            <a:pPr marL="514350" lvl="0" indent="-514350">
              <a:buFont typeface="+mj-lt"/>
              <a:buAutoNum type="arabicPeriod"/>
            </a:pPr>
            <a:r>
              <a:rPr lang="lv-LV" dirty="0"/>
              <a:t>Kādu informāciju ir jāiekļauj </a:t>
            </a:r>
            <a:r>
              <a:rPr lang="lv-LV" dirty="0" smtClean="0"/>
              <a:t>sistēmu </a:t>
            </a:r>
            <a:r>
              <a:rPr lang="lv-LV" dirty="0"/>
              <a:t>aprakstā, un kāds sistēmas sadalījums (vai pēc auditu nosaukumiem?) </a:t>
            </a:r>
            <a:r>
              <a:rPr lang="lv-LV" dirty="0" smtClean="0"/>
              <a:t>aprakstā </a:t>
            </a:r>
            <a:r>
              <a:rPr lang="lv-LV" dirty="0"/>
              <a:t>ir jāpaskaidro</a:t>
            </a:r>
            <a:r>
              <a:rPr lang="lv-LV" dirty="0" smtClean="0"/>
              <a:t>?</a:t>
            </a:r>
            <a:r>
              <a:rPr lang="lv-LV" dirty="0"/>
              <a:t> </a:t>
            </a:r>
          </a:p>
          <a:p>
            <a:pPr marL="514350" lvl="0" indent="-514350">
              <a:buFont typeface="+mj-lt"/>
              <a:buAutoNum type="arabicPeriod"/>
            </a:pPr>
            <a:r>
              <a:rPr lang="lv-LV" dirty="0" smtClean="0"/>
              <a:t>Vai </a:t>
            </a:r>
            <a:r>
              <a:rPr lang="lv-LV" dirty="0"/>
              <a:t>procesu vadības audits, ja iestādē tiks ieviesta procesu vadība, ir pieskaitāms pie 11.1.2. punktā minētām sistēmām (riska vadība un kvalitātes vadība</a:t>
            </a:r>
            <a:r>
              <a:rPr lang="lv-LV" dirty="0" smtClean="0"/>
              <a:t>)?</a:t>
            </a:r>
            <a:endParaRPr lang="lv-LV" dirty="0"/>
          </a:p>
          <a:p>
            <a:pPr marL="514350" lvl="0" indent="-514350">
              <a:buFont typeface="+mj-lt"/>
              <a:buAutoNum type="arabicPeriod"/>
            </a:pPr>
            <a:r>
              <a:rPr lang="lv-LV" dirty="0"/>
              <a:t>Vai 11.1.8. punktā minētā sistēma „uzskaite un pārskati” var tikt klasificēta kā 11.1.4. punktā minētās sistēmas „Finanšu vadība” apakšsistēma, jeb tajā ietilpst tikai uzskaite un pārskati, kuri nesatur datus par darbībai nepieciešamajiem finanšu līdzekļiem?  </a:t>
            </a:r>
          </a:p>
          <a:p>
            <a:endParaRPr lang="lv-LV" dirty="0"/>
          </a:p>
        </p:txBody>
      </p:sp>
    </p:spTree>
    <p:extLst>
      <p:ext uri="{BB962C8B-B14F-4D97-AF65-F5344CB8AC3E}">
        <p14:creationId xmlns:p14="http://schemas.microsoft.com/office/powerpoint/2010/main" val="9949734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smtClean="0"/>
              <a:t>Jautājumi</a:t>
            </a:r>
            <a:endParaRPr lang="lv-LV" dirty="0"/>
          </a:p>
        </p:txBody>
      </p:sp>
      <p:sp>
        <p:nvSpPr>
          <p:cNvPr id="3" name="Content Placeholder 2"/>
          <p:cNvSpPr>
            <a:spLocks noGrp="1"/>
          </p:cNvSpPr>
          <p:nvPr>
            <p:ph idx="1"/>
          </p:nvPr>
        </p:nvSpPr>
        <p:spPr/>
        <p:txBody>
          <a:bodyPr>
            <a:normAutofit fontScale="77500" lnSpcReduction="20000"/>
          </a:bodyPr>
          <a:lstStyle/>
          <a:p>
            <a:pPr marL="0" lvl="0" indent="0">
              <a:buNone/>
            </a:pPr>
            <a:r>
              <a:rPr lang="lv-LV" b="1" dirty="0" smtClean="0"/>
              <a:t>MK </a:t>
            </a:r>
            <a:r>
              <a:rPr lang="lv-LV" b="1" dirty="0" err="1" smtClean="0"/>
              <a:t>Nr</a:t>
            </a:r>
            <a:r>
              <a:rPr lang="lv-LV" b="1" dirty="0" smtClean="0"/>
              <a:t>. 918 11p. </a:t>
            </a:r>
            <a:r>
              <a:rPr lang="lv-LV" dirty="0" smtClean="0"/>
              <a:t>Nav </a:t>
            </a:r>
            <a:r>
              <a:rPr lang="lv-LV" dirty="0"/>
              <a:t>skaidrs:</a:t>
            </a:r>
          </a:p>
          <a:p>
            <a:pPr marL="514350" lvl="0" indent="-514350">
              <a:buFont typeface="+mj-lt"/>
              <a:buAutoNum type="arabicPeriod"/>
            </a:pPr>
            <a:r>
              <a:rPr lang="lv-LV" dirty="0"/>
              <a:t>kādā sistēmā tika iekļauts </a:t>
            </a:r>
            <a:r>
              <a:rPr lang="lv-LV" u="sng" dirty="0"/>
              <a:t>audits par fizisko personu datu aizsardzību</a:t>
            </a:r>
            <a:r>
              <a:rPr lang="lv-LV" dirty="0"/>
              <a:t>? </a:t>
            </a:r>
            <a:r>
              <a:rPr lang="lv-LV" dirty="0" smtClean="0"/>
              <a:t>(uzskatu, ka </a:t>
            </a:r>
            <a:r>
              <a:rPr lang="lv-LV" dirty="0"/>
              <a:t>tas ir atbalsta funkcijas audits?);</a:t>
            </a:r>
          </a:p>
          <a:p>
            <a:pPr marL="514350" lvl="0" indent="-514350">
              <a:buFont typeface="+mj-lt"/>
              <a:buAutoNum type="arabicPeriod"/>
            </a:pPr>
            <a:r>
              <a:rPr lang="lv-LV" dirty="0" smtClean="0"/>
              <a:t>Ko darīt, ja kvalitātes vadības sistēma ir iestādes pamatdarbības sistēma.</a:t>
            </a:r>
            <a:endParaRPr lang="lv-LV" dirty="0"/>
          </a:p>
          <a:p>
            <a:pPr marL="0" indent="0">
              <a:buNone/>
            </a:pPr>
            <a:r>
              <a:rPr lang="lv-LV" dirty="0"/>
              <a:t> </a:t>
            </a:r>
          </a:p>
          <a:p>
            <a:pPr marL="0" lvl="0" indent="0">
              <a:buNone/>
            </a:pPr>
            <a:r>
              <a:rPr lang="lv-LV" dirty="0" smtClean="0"/>
              <a:t>3.   </a:t>
            </a:r>
            <a:r>
              <a:rPr lang="lv-LV" b="1" dirty="0" smtClean="0"/>
              <a:t>MK </a:t>
            </a:r>
            <a:r>
              <a:rPr lang="lv-LV" b="1" dirty="0" err="1"/>
              <a:t>Nr</a:t>
            </a:r>
            <a:r>
              <a:rPr lang="lv-LV" b="1" dirty="0"/>
              <a:t>. </a:t>
            </a:r>
            <a:r>
              <a:rPr lang="lv-LV" b="1" dirty="0" smtClean="0"/>
              <a:t>918 49.p</a:t>
            </a:r>
            <a:r>
              <a:rPr lang="lv-LV" b="1" dirty="0"/>
              <a:t>.  </a:t>
            </a:r>
            <a:r>
              <a:rPr lang="lv-LV" i="1" dirty="0"/>
              <a:t>“... vadītājs izvērtē palīdzības saņemšanas nepieciešamību no ekspertiem vai konsultantiem ...”</a:t>
            </a:r>
            <a:r>
              <a:rPr lang="lv-LV" dirty="0"/>
              <a:t> - nav noteikts, kas jādara, ja iestādes vadītājs nepiekritis IA nodaļas vadītāja lūgumam pieaicināt ekspertu (savā kolektīvā tādu nav, bet nav arī naudas, lai apmaksātu ārējā eksperta pakalpojumu)? Faktiski IA nodaļas vadītājs nevar nodrošināt audita īstenošanu? Ko darīt?</a:t>
            </a:r>
          </a:p>
          <a:p>
            <a:endParaRPr lang="lv-LV" dirty="0"/>
          </a:p>
        </p:txBody>
      </p:sp>
    </p:spTree>
    <p:extLst>
      <p:ext uri="{BB962C8B-B14F-4D97-AF65-F5344CB8AC3E}">
        <p14:creationId xmlns:p14="http://schemas.microsoft.com/office/powerpoint/2010/main" val="247119030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2145</TotalTime>
  <Words>1586</Words>
  <Application>Microsoft Office PowerPoint</Application>
  <PresentationFormat>On-screen Show (4:3)</PresentationFormat>
  <Paragraphs>243</Paragraphs>
  <Slides>20</Slides>
  <Notes>15</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20</vt:i4>
      </vt:variant>
    </vt:vector>
  </HeadingPairs>
  <TitlesOfParts>
    <vt:vector size="22" baseType="lpstr">
      <vt:lpstr>Office Theme</vt:lpstr>
      <vt:lpstr>Microsoft Excel Worksheet</vt:lpstr>
      <vt:lpstr>Stratēģiskā un gada plānošana</vt:lpstr>
      <vt:lpstr>IA struktūrvienības plāni</vt:lpstr>
      <vt:lpstr>Stratēģiskā plāna izstrādes posmi</vt:lpstr>
      <vt:lpstr>Iekšējā audita struktūrvienības ilgtermiņa plānošana</vt:lpstr>
      <vt:lpstr>Audita vides noteikšana un apraksta sagatavošana</vt:lpstr>
      <vt:lpstr>Audita vides noteikšana</vt:lpstr>
      <vt:lpstr>Auditējamo sistēmu un apakšsistēmu apraksta sagatavošana</vt:lpstr>
      <vt:lpstr>Jautājumi</vt:lpstr>
      <vt:lpstr>Jautājumi</vt:lpstr>
      <vt:lpstr>Riska novērtējums</vt:lpstr>
      <vt:lpstr>Riska faktori</vt:lpstr>
      <vt:lpstr>Riska faktori</vt:lpstr>
      <vt:lpstr>Prioritāro sistēmu noteikšana</vt:lpstr>
      <vt:lpstr>Stratēģijas noteikšana</vt:lpstr>
      <vt:lpstr>Nepieciešamo resursu noteikšana</vt:lpstr>
      <vt:lpstr>Pieejamo dienu noteikšana</vt:lpstr>
      <vt:lpstr>Stratēģiskā plāna izpildes grafiks</vt:lpstr>
      <vt:lpstr>Jautājumi</vt:lpstr>
      <vt:lpstr>Iekšējā audita struktūrvienības gada plāns</vt:lpstr>
      <vt:lpstr>Darbības pārskats</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Stratēģiskā un gada plānošana</dc:title>
  <dc:creator>au-stauv</dc:creator>
  <cp:lastModifiedBy>au-stauv</cp:lastModifiedBy>
  <cp:revision>95</cp:revision>
  <dcterms:created xsi:type="dcterms:W3CDTF">2010-10-11T08:20:44Z</dcterms:created>
  <dcterms:modified xsi:type="dcterms:W3CDTF">2010-10-14T09:51:59Z</dcterms:modified>
</cp:coreProperties>
</file>