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handoutMasterIdLst>
    <p:handoutMasterId r:id="rId10"/>
  </p:handoutMasterIdLst>
  <p:sldIdLst>
    <p:sldId id="256" r:id="rId2"/>
    <p:sldId id="277" r:id="rId3"/>
    <p:sldId id="278" r:id="rId4"/>
    <p:sldId id="264" r:id="rId5"/>
    <p:sldId id="275" r:id="rId6"/>
    <p:sldId id="279" r:id="rId7"/>
    <p:sldId id="280" r:id="rId8"/>
    <p:sldId id="273" r:id="rId9"/>
  </p:sldIdLst>
  <p:sldSz cx="9144000" cy="6858000" type="screen4x3"/>
  <p:notesSz cx="6797675" cy="9926638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13277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58" autoAdjust="0"/>
  </p:normalViewPr>
  <p:slideViewPr>
    <p:cSldViewPr>
      <p:cViewPr>
        <p:scale>
          <a:sx n="59" d="100"/>
          <a:sy n="59" d="100"/>
        </p:scale>
        <p:origin x="-822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D4C05-8C8B-46B7-8FED-B0BA9BC11F4C}" type="datetimeFigureOut">
              <a:rPr lang="lv-LV" smtClean="0"/>
              <a:pPr/>
              <a:t>2010.07.05.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9234B-4E3C-4CB4-AB7A-DA7300B5F66B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23DC4-ACA7-49A6-B991-DF36D2A789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008A6-772E-4F2C-99BD-DCDF162FED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9B1A7-DD92-400E-B7F6-4227449BE8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E091C-8822-49AA-BAD9-321E48AA28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4FAB3-30B8-4421-AB4A-B538A876EC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FCD04-B977-4F22-B795-8725E5007F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ABA9D-8254-4D27-8ACD-71104A22BB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B2C93-1939-4D6A-87F7-BEDC3162F7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1D9BD-0850-4ADA-B5A0-6E0E227E40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F1071F-0AE6-40AA-B6AA-D62CB3AA04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E1E1D-79F0-451E-8D1F-4FBC3613CA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7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7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FBBDE8-0FC2-4023-B4D7-0F40503ACCC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lv-LV"/>
              <a:t> </a:t>
            </a:r>
          </a:p>
        </p:txBody>
      </p:sp>
      <p:pic>
        <p:nvPicPr>
          <p:cNvPr id="40979" name="Picture 19" descr="FM_logo_LV"/>
          <p:cNvPicPr>
            <a:picLocks noChangeAspect="1" noChangeArrowheads="1"/>
          </p:cNvPicPr>
          <p:nvPr/>
        </p:nvPicPr>
        <p:blipFill>
          <a:blip r:embed="rId13" cstate="print"/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6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9637" name="Rectangle 5"/>
            <p:cNvSpPr>
              <a:spLocks noChangeArrowheads="1"/>
            </p:cNvSpPr>
            <p:nvPr/>
          </p:nvSpPr>
          <p:spPr bwMode="auto">
            <a:xfrm>
              <a:off x="0" y="1420"/>
              <a:ext cx="5760" cy="2685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lv-LV"/>
            </a:p>
          </p:txBody>
        </p:sp>
        <p:sp>
          <p:nvSpPr>
            <p:cNvPr id="69638" name="Rectangle 6"/>
            <p:cNvSpPr>
              <a:spLocks noChangeArrowheads="1"/>
            </p:cNvSpPr>
            <p:nvPr/>
          </p:nvSpPr>
          <p:spPr bwMode="auto">
            <a:xfrm>
              <a:off x="0" y="4066"/>
              <a:ext cx="5760" cy="25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lv-LV"/>
            </a:p>
          </p:txBody>
        </p:sp>
        <p:sp>
          <p:nvSpPr>
            <p:cNvPr id="69639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1445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lv-LV"/>
            </a:p>
          </p:txBody>
        </p:sp>
      </p:grp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7086600" y="59245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endParaRPr lang="en-US" sz="1400"/>
          </a:p>
        </p:txBody>
      </p:sp>
      <p:sp>
        <p:nvSpPr>
          <p:cNvPr id="696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4213" y="2708275"/>
            <a:ext cx="7772400" cy="1470025"/>
          </a:xfrm>
        </p:spPr>
        <p:txBody>
          <a:bodyPr/>
          <a:lstStyle/>
          <a:p>
            <a:pPr algn="ctr"/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Audita un revīzijas departamenta – Revīzijas iestādes 2010.gada darba rezultāti </a:t>
            </a:r>
            <a:endParaRPr lang="lv-LV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797425"/>
            <a:ext cx="6400800" cy="1057275"/>
          </a:xfrm>
        </p:spPr>
        <p:txBody>
          <a:bodyPr/>
          <a:lstStyle/>
          <a:p>
            <a:pPr algn="r"/>
            <a:r>
              <a:rPr lang="lv-LV" sz="2000" b="1" dirty="0" smtClean="0">
                <a:latin typeface="Times New Roman" pitchFamily="18" charset="0"/>
                <a:cs typeface="Times New Roman" pitchFamily="18" charset="0"/>
              </a:rPr>
              <a:t>Olita Janberga</a:t>
            </a:r>
          </a:p>
          <a:p>
            <a:pPr algn="r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Audita un revīzijas departamenta </a:t>
            </a:r>
          </a:p>
          <a:p>
            <a:pPr algn="r"/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direktores vietniece</a:t>
            </a:r>
          </a:p>
        </p:txBody>
      </p:sp>
      <p:pic>
        <p:nvPicPr>
          <p:cNvPr id="69647" name="Picture 15" descr="FM_lat_bl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-171450"/>
            <a:ext cx="5040313" cy="2660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Revīzijas iestādes funkcijas 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z="1800" dirty="0" smtClean="0"/>
              <a:t>salīdzinošo pārbaužu veikšana</a:t>
            </a:r>
          </a:p>
          <a:p>
            <a:pPr lvl="0"/>
            <a:r>
              <a:rPr lang="lv-LV" sz="1800" dirty="0" smtClean="0"/>
              <a:t>sertificēto izdevumu revīzijas</a:t>
            </a:r>
          </a:p>
          <a:p>
            <a:pPr lvl="0"/>
            <a:r>
              <a:rPr lang="lv-LV" sz="1800" dirty="0" smtClean="0"/>
              <a:t>gada kopsavilkuma sagatavošana</a:t>
            </a:r>
          </a:p>
          <a:p>
            <a:pPr lvl="0"/>
            <a:r>
              <a:rPr lang="lv-LV" sz="1800" dirty="0" smtClean="0"/>
              <a:t>normatīvo aktu izstrāde ES fondu auditu veikšanā</a:t>
            </a:r>
          </a:p>
          <a:p>
            <a:pPr lvl="0"/>
            <a:r>
              <a:rPr lang="lv-LV" sz="1800" dirty="0" smtClean="0"/>
              <a:t>metodikas un vadlīniju sagatavošana revīzijas un ieteikumu ieviešanas</a:t>
            </a:r>
          </a:p>
          <a:p>
            <a:pPr lvl="0"/>
            <a:r>
              <a:rPr lang="lv-LV" sz="1800" dirty="0" smtClean="0"/>
              <a:t>auditoru ikceturkšņa forumu organizēšana un nodrošināšana</a:t>
            </a:r>
          </a:p>
          <a:p>
            <a:pPr lvl="0"/>
            <a:r>
              <a:rPr lang="lv-LV" sz="1800" dirty="0" smtClean="0"/>
              <a:t>auditoru apmācības</a:t>
            </a:r>
          </a:p>
          <a:p>
            <a:r>
              <a:rPr lang="lv-LV" sz="1800" dirty="0" smtClean="0"/>
              <a:t>informācijas koordinēšana un sadarbība ar EK pārstāvjiem  </a:t>
            </a:r>
          </a:p>
          <a:p>
            <a:pPr lvl="0"/>
            <a:endParaRPr lang="lv-LV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Revīzijas iestādes funkcijas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z="1800" dirty="0" smtClean="0"/>
              <a:t>izveidotās vadības un kontroles sistēmas atbilstības novērtējuma  veikšana</a:t>
            </a:r>
          </a:p>
          <a:p>
            <a:pPr lvl="0"/>
            <a:r>
              <a:rPr lang="lv-LV" sz="1800" dirty="0" smtClean="0"/>
              <a:t>vienotās revīzijas stratēģijas sagatavošana/ ikgadēja aktualizēšana</a:t>
            </a:r>
          </a:p>
          <a:p>
            <a:pPr lvl="0"/>
            <a:r>
              <a:rPr lang="lv-LV" sz="1800" dirty="0" smtClean="0"/>
              <a:t>sistēmas auditu veikšanas nodrošināšana</a:t>
            </a:r>
          </a:p>
          <a:p>
            <a:pPr lvl="0"/>
            <a:r>
              <a:rPr lang="lv-LV" sz="1800" dirty="0" smtClean="0"/>
              <a:t>vadības un kontroles sistēmas horizontālo auditu veikšana</a:t>
            </a:r>
          </a:p>
          <a:p>
            <a:pPr lvl="0"/>
            <a:r>
              <a:rPr lang="lv-LV" sz="1800" dirty="0" smtClean="0"/>
              <a:t>gada kontroles ziņojuma un viedokļa sagatavošana</a:t>
            </a:r>
          </a:p>
          <a:p>
            <a:pPr lvl="0"/>
            <a:r>
              <a:rPr lang="lv-LV" sz="1800" dirty="0" smtClean="0"/>
              <a:t>iekšējā audita struktūrvienību audita ziņojumu izvērtēšana</a:t>
            </a:r>
          </a:p>
          <a:p>
            <a:pPr lvl="0"/>
            <a:r>
              <a:rPr lang="lv-LV" sz="1800" dirty="0" smtClean="0"/>
              <a:t>datu ievade un informācijas uzraudzība VIS </a:t>
            </a:r>
          </a:p>
          <a:p>
            <a:pPr lvl="0"/>
            <a:r>
              <a:rPr lang="lv-LV" sz="1800" dirty="0" smtClean="0"/>
              <a:t>audita struktūrvienību koordinēšana un uzraudzība deleģēto revīzijas iestādes funkciju izpildē</a:t>
            </a:r>
          </a:p>
          <a:p>
            <a:pPr lvl="0"/>
            <a:r>
              <a:rPr lang="lv-LV" sz="1800" dirty="0" smtClean="0"/>
              <a:t>ārējo auditoru izteikto ieteikumu uzraudzība un ieviešanas koordinēšana </a:t>
            </a:r>
          </a:p>
          <a:p>
            <a:pPr lvl="0"/>
            <a:r>
              <a:rPr lang="lv-LV" sz="1800" dirty="0" smtClean="0"/>
              <a:t>noslēguma kontroles ziņojuma sagatavošana</a:t>
            </a:r>
          </a:p>
          <a:p>
            <a:endParaRPr lang="lv-LV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 smtClean="0"/>
              <a:t>2010.</a:t>
            </a:r>
            <a:r>
              <a:rPr lang="lv-LV" sz="2800" b="1" dirty="0" smtClean="0"/>
              <a:t>g</a:t>
            </a:r>
            <a:r>
              <a:rPr lang="en-GB" sz="2800" b="1" dirty="0" err="1" smtClean="0"/>
              <a:t>ada</a:t>
            </a:r>
            <a:r>
              <a:rPr lang="lv-LV" sz="2800" b="1" dirty="0" smtClean="0"/>
              <a:t> sistēmas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auditu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plān</a:t>
            </a:r>
            <a:r>
              <a:rPr lang="lv-LV" sz="2800" b="1" dirty="0" smtClean="0"/>
              <a:t>a izpilde</a:t>
            </a:r>
            <a:endParaRPr lang="lv-LV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8005790" cy="4238644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Char char="v"/>
            </a:pPr>
            <a:r>
              <a:rPr lang="lv-LV" sz="1800" dirty="0" smtClean="0"/>
              <a:t>Eiropas Savienības struktūrfondu un Kohēzijas fonda 2007.-2013.gada plānošanas periodam izveidotā iepirkumu sistēma (FM, EM, RAPLM, LIAA, VRAA, NVA, SIF) </a:t>
            </a:r>
          </a:p>
          <a:p>
            <a:pPr>
              <a:spcBef>
                <a:spcPts val="600"/>
              </a:spcBef>
              <a:buFont typeface="Wingdings" pitchFamily="2" charset="2"/>
              <a:buChar char="v"/>
            </a:pPr>
            <a:r>
              <a:rPr lang="lv-LV" sz="1800" dirty="0" smtClean="0"/>
              <a:t>Šveices - Latvijas sadarbības programmas īstenošanai izveidotā iekšējās kontroles sistēma (FM, VK, SIF, IZM, VIAA, VRAA, TA, VVD)</a:t>
            </a:r>
          </a:p>
          <a:p>
            <a:pPr>
              <a:spcBef>
                <a:spcPts val="600"/>
              </a:spcBef>
              <a:buFont typeface="Wingdings" pitchFamily="2" charset="2"/>
              <a:buChar char="v"/>
            </a:pPr>
            <a:r>
              <a:rPr lang="lv-LV" sz="1800" dirty="0" smtClean="0"/>
              <a:t>Eiropas Savienības struktūrfondu un Kohēzijas fonda 2007.-2013.gada plānošanas periodam izveidotā adekvāta I līmeņa kontrole un maksājumu, sertificēšanas, izdevumu deklarēšana un izsekojamība (FM, VK, RAPLM, EM, IZM, KM, LM, SM, VM, VK, VIDM, CFLA, NVA, VIAA, VEC, VRAA, LIAA, SIF)</a:t>
            </a:r>
          </a:p>
          <a:p>
            <a:pPr>
              <a:spcBef>
                <a:spcPts val="600"/>
              </a:spcBef>
              <a:buFont typeface="Wingdings" pitchFamily="2" charset="2"/>
              <a:buChar char="v"/>
            </a:pPr>
            <a:r>
              <a:rPr lang="lv-LV" sz="1800" dirty="0" smtClean="0"/>
              <a:t>Eiropas Savienības struktūrfondu un Kohēzijas fonda 2007.-2013.gada plānošanas periodam izveidotā neatbilstību sistēma (FM, VK, RAPLM, EM, IZM, KM, LM, SM, VM, VK, VIDM, CFLA, NVA, VIAA, VEC, VRAA, LIAA, SIF)</a:t>
            </a:r>
            <a:endParaRPr lang="lv-LV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buFont typeface="Wingdings" pitchFamily="2" charset="2"/>
              <a:buChar char="v"/>
            </a:pPr>
            <a:endParaRPr lang="lv-LV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lv-LV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/>
              <a:t>2010.</a:t>
            </a:r>
            <a:r>
              <a:rPr lang="lv-LV" sz="3200" b="1" dirty="0" smtClean="0"/>
              <a:t>g</a:t>
            </a:r>
            <a:r>
              <a:rPr lang="en-GB" sz="3200" b="1" dirty="0" err="1" smtClean="0"/>
              <a:t>ada</a:t>
            </a:r>
            <a:r>
              <a:rPr lang="lv-LV" sz="3200" b="1" dirty="0" smtClean="0"/>
              <a:t> sistēmas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auditu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plān</a:t>
            </a:r>
            <a:r>
              <a:rPr lang="lv-LV" sz="3200" b="1" dirty="0" smtClean="0"/>
              <a:t>s</a:t>
            </a:r>
            <a:endParaRPr lang="lv-LV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8253164" cy="4114800"/>
          </a:xfrm>
        </p:spPr>
        <p:txBody>
          <a:bodyPr/>
          <a:lstStyle/>
          <a:p>
            <a:r>
              <a:rPr lang="lv-LV" sz="2400" dirty="0" smtClean="0"/>
              <a:t>Eiropas Savienības fondu iepirkuma dokumentācijas un iepirkuma procedūras norises izlases veida </a:t>
            </a:r>
            <a:r>
              <a:rPr lang="lv-LV" sz="2400" dirty="0" err="1" smtClean="0"/>
              <a:t>pirmspārbaudes</a:t>
            </a:r>
            <a:r>
              <a:rPr lang="lv-LV" sz="2400" dirty="0" smtClean="0"/>
              <a:t> sistēma Iepirkuma uzraudzības birojā </a:t>
            </a:r>
          </a:p>
          <a:p>
            <a:r>
              <a:rPr lang="lv-LV" sz="2400" dirty="0" smtClean="0"/>
              <a:t>Eiropas Savienības struktūrfondu un Kohēzijas fonda 2007.-2013.gada plānošanas periodam izveidotās iekšējās kontroles sistēmas izvērtēšana atbilstoši normatīvo aktu un citām izmaiņām</a:t>
            </a:r>
            <a:endParaRPr lang="lv-LV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Citu institūciju iesniegto auditu ziņojumu izvērtēšana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8397180" cy="4114800"/>
          </a:xfrm>
        </p:spPr>
        <p:txBody>
          <a:bodyPr/>
          <a:lstStyle/>
          <a:p>
            <a:pPr>
              <a:buNone/>
            </a:pPr>
            <a:r>
              <a:rPr lang="lv-LV" sz="2800" dirty="0" smtClean="0"/>
              <a:t>2010.gadā ARD saņēma un izvērtēja 24 auditu ziņojumus, t.sk.:</a:t>
            </a:r>
          </a:p>
          <a:p>
            <a:r>
              <a:rPr lang="lv-LV" sz="2400" dirty="0" smtClean="0"/>
              <a:t> 2007.-2013.g. plānošanas perioda struktūrfondu ietvaros: 9 auditu ziņojumi;</a:t>
            </a:r>
          </a:p>
          <a:p>
            <a:r>
              <a:rPr lang="lv-LV" sz="2400" dirty="0" smtClean="0"/>
              <a:t>2004.-2006.g. plānošanas perioda struktūrfondu ietvaros: 2 auditu ziņojumi </a:t>
            </a:r>
          </a:p>
          <a:p>
            <a:r>
              <a:rPr lang="lv-LV" sz="2400" dirty="0" smtClean="0"/>
              <a:t>2004.-2006.g. </a:t>
            </a:r>
            <a:r>
              <a:rPr lang="lv-LV" sz="2400" smtClean="0"/>
              <a:t>p</a:t>
            </a:r>
            <a:r>
              <a:rPr lang="lv-LV" sz="2400" smtClean="0"/>
              <a:t>lānošanas </a:t>
            </a:r>
            <a:r>
              <a:rPr lang="lv-LV" sz="2400" smtClean="0"/>
              <a:t>perioda Kohēzijas </a:t>
            </a:r>
            <a:r>
              <a:rPr lang="lv-LV" sz="2400" dirty="0" smtClean="0"/>
              <a:t>fonda ietvaros: 2 auditu ziņojumi</a:t>
            </a:r>
          </a:p>
          <a:p>
            <a:pPr>
              <a:buNone/>
            </a:pPr>
            <a:endParaRPr lang="lv-LV" sz="2400" dirty="0" smtClean="0"/>
          </a:p>
          <a:p>
            <a:endParaRPr lang="lv-LV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Citu institūciju iesniegto auditu ziņojumu izvērtēšana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8253164" cy="4114800"/>
          </a:xfrm>
        </p:spPr>
        <p:txBody>
          <a:bodyPr/>
          <a:lstStyle/>
          <a:p>
            <a:r>
              <a:rPr lang="lv-LV" sz="2400" dirty="0" smtClean="0"/>
              <a:t>Solidaritātes un migrācijas plūsmu pārvaldīšanas pamatprogrammas ietvaros: 7 auditu ziņojumi</a:t>
            </a:r>
          </a:p>
          <a:p>
            <a:r>
              <a:rPr lang="pt-BR" sz="2400" dirty="0" smtClean="0"/>
              <a:t>Eiropas Ekonomikas zonas finanšu instrumenta</a:t>
            </a:r>
            <a:r>
              <a:rPr lang="lv-LV" sz="2400" dirty="0" smtClean="0"/>
              <a:t> ietvaros: 4 auditu ziņojumi</a:t>
            </a:r>
          </a:p>
          <a:p>
            <a:endParaRPr lang="lv-LV" sz="2400" dirty="0" smtClean="0"/>
          </a:p>
          <a:p>
            <a:endParaRPr lang="lv-LV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05000"/>
            <a:ext cx="8109148" cy="4114800"/>
          </a:xfrm>
        </p:spPr>
        <p:txBody>
          <a:bodyPr/>
          <a:lstStyle/>
          <a:p>
            <a:endParaRPr lang="lv-LV" dirty="0" smtClean="0">
              <a:latin typeface="Times New Roman" pitchFamily="18" charset="0"/>
              <a:cs typeface="Times New Roman" pitchFamily="18" charset="0"/>
            </a:endParaRPr>
          </a:p>
          <a:p>
            <a:endParaRPr lang="lv-LV" dirty="0" smtClean="0">
              <a:latin typeface="Times New Roman" pitchFamily="18" charset="0"/>
              <a:cs typeface="Times New Roman" pitchFamily="18" charset="0"/>
            </a:endParaRPr>
          </a:p>
          <a:p>
            <a:endParaRPr lang="lv-LV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lv-LV" dirty="0" smtClean="0">
                <a:latin typeface="Times New Roman" pitchFamily="18" charset="0"/>
                <a:cs typeface="Times New Roman" pitchFamily="18" charset="0"/>
              </a:rPr>
              <a:t>Paldies par uzmanību!</a:t>
            </a:r>
          </a:p>
          <a:p>
            <a:pPr algn="ctr">
              <a:buNone/>
            </a:pPr>
            <a:endParaRPr lang="lv-LV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lv-LV" sz="1800" dirty="0" smtClean="0">
                <a:latin typeface="Times New Roman" pitchFamily="18" charset="0"/>
                <a:cs typeface="Times New Roman" pitchFamily="18" charset="0"/>
              </a:rPr>
              <a:t>Olita Janberga</a:t>
            </a:r>
          </a:p>
          <a:p>
            <a:pPr algn="r">
              <a:buNone/>
            </a:pPr>
            <a:r>
              <a:rPr lang="lv-LV" sz="1800" dirty="0" smtClean="0">
                <a:latin typeface="Times New Roman" pitchFamily="18" charset="0"/>
                <a:cs typeface="Times New Roman" pitchFamily="18" charset="0"/>
              </a:rPr>
              <a:t>tel.: 67095581</a:t>
            </a:r>
          </a:p>
          <a:p>
            <a:pPr algn="r">
              <a:buNone/>
            </a:pPr>
            <a:r>
              <a:rPr lang="lv-LV" sz="1800" dirty="0" smtClean="0">
                <a:latin typeface="Times New Roman" pitchFamily="18" charset="0"/>
                <a:cs typeface="Times New Roman" pitchFamily="18" charset="0"/>
              </a:rPr>
              <a:t>Olita.Janberga@fm.gov.lv</a:t>
            </a:r>
            <a:endParaRPr lang="lv-LV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444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1_Custom Design</vt:lpstr>
      <vt:lpstr>Audita un revīzijas departamenta – Revīzijas iestādes 2010.gada darba rezultāti </vt:lpstr>
      <vt:lpstr>Revīzijas iestādes funkcijas </vt:lpstr>
      <vt:lpstr>Revīzijas iestādes funkcijas </vt:lpstr>
      <vt:lpstr>2010.gada sistēmas auditu plāna izpilde</vt:lpstr>
      <vt:lpstr>2010.gada sistēmas auditu plāns</vt:lpstr>
      <vt:lpstr>Citu institūciju iesniegto auditu ziņojumu izvērtēšana</vt:lpstr>
      <vt:lpstr>Citu institūciju iesniegto auditu ziņojumu izvērtēšana</vt:lpstr>
      <vt:lpstr>Slide 8</vt:lpstr>
    </vt:vector>
  </TitlesOfParts>
  <Company> 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KD-ZAGOR</dc:creator>
  <cp:lastModifiedBy>changeme</cp:lastModifiedBy>
  <cp:revision>101</cp:revision>
  <dcterms:created xsi:type="dcterms:W3CDTF">2006-02-10T11:46:00Z</dcterms:created>
  <dcterms:modified xsi:type="dcterms:W3CDTF">2010-07-05T08:02:13Z</dcterms:modified>
</cp:coreProperties>
</file>