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ppt" ContentType="application/vnd.ms-powerpoi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5"/>
  </p:sldMasterIdLst>
  <p:notesMasterIdLst>
    <p:notesMasterId r:id="rId17"/>
  </p:notesMasterIdLst>
  <p:handoutMasterIdLst>
    <p:handoutMasterId r:id="rId18"/>
  </p:handoutMasterIdLst>
  <p:sldIdLst>
    <p:sldId id="688" r:id="rId6"/>
    <p:sldId id="694" r:id="rId7"/>
    <p:sldId id="687" r:id="rId8"/>
    <p:sldId id="689" r:id="rId9"/>
    <p:sldId id="697" r:id="rId10"/>
    <p:sldId id="695" r:id="rId11"/>
    <p:sldId id="644" r:id="rId12"/>
    <p:sldId id="698" r:id="rId13"/>
    <p:sldId id="699" r:id="rId14"/>
    <p:sldId id="700" r:id="rId15"/>
    <p:sldId id="701" r:id="rId16"/>
  </p:sldIdLst>
  <p:sldSz cx="9906000" cy="6858000" type="A4"/>
  <p:notesSz cx="6797675" cy="992663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7E3"/>
    <a:srgbClr val="336600"/>
    <a:srgbClr val="FF9900"/>
    <a:srgbClr val="CC6600"/>
    <a:srgbClr val="333399"/>
    <a:srgbClr val="666633"/>
    <a:srgbClr val="D21CAB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97794" autoAdjust="0"/>
  </p:normalViewPr>
  <p:slideViewPr>
    <p:cSldViewPr>
      <p:cViewPr varScale="1">
        <p:scale>
          <a:sx n="69" d="100"/>
          <a:sy n="69" d="100"/>
        </p:scale>
        <p:origin x="-222" y="-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5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52" y="-72"/>
      </p:cViewPr>
      <p:guideLst>
        <p:guide orient="horz" pos="3128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x\AU\Finansu_revizija_un_kontrole\ES%20fondu%20finansu%20revizijas%20nodala\SERTIFICETO%20IZDEVUMU%20PARBAUDES\2007-2013_revizijas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filex\AU\Finansu_revizija_un_kontrole\ES%20fondu%20finansu%20revizijas%20nodala\SERTIFICETO%20IZDEVUMU%20PARBAUDES\2007-2013_revizijas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filex\AU\Finansu_revizija_un_kontrole\ES%20fondu%20finansu%20revizijas%20nodala\SERTIFICETO%20IZDEVUMU%20PARBAUDES\2007-2013_revizijas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x\AU\FINANSU_REVIZIJA_UN_KONTROLE\ES%20fondu%20finansu%20revizijas%20nodala\SERTIFICETO%20IZDEVUMU%20PARBAUDES\Ieteikumu_ieviesanas_registrs\2007-2013_2010.gads\Ieteikumu%20uzskaite%202009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x\AU\FINANSU_REVIZIJA_UN_KONTROLE\ES%20fondu%20finansu%20revizijas%20nodala\SERTIFICETO%20IZDEVUMU%20PARBAUDES\Ieteikumu_ieviesanas_registrs\2007-2013_2010.gads\Ieteikumu%20uzskaite%202009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x\AU\FINANSU_REVIZIJA_UN_KONTROLE\ES%20fondu%20finansu%20revizijas%20nodala\SERTIFICETO%20IZDEVUMU%20PARBAUDES\Ieteikumu_ieviesanas_registrs\2007-2013_2010.gads\Ieteikumu%20uzskaite%2020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depthPercent val="100"/>
      <c:rAngAx val="1"/>
    </c:view3D>
    <c:plotArea>
      <c:layout>
        <c:manualLayout>
          <c:layoutTarget val="inner"/>
          <c:xMode val="edge"/>
          <c:yMode val="edge"/>
          <c:x val="1.1882460973370083E-2"/>
          <c:y val="8.369408369408432E-2"/>
          <c:w val="0.77666112158515443"/>
          <c:h val="0.83335710753547165"/>
        </c:manualLayout>
      </c:layout>
      <c:bar3DChart>
        <c:barDir val="col"/>
        <c:grouping val="stacked"/>
        <c:ser>
          <c:idx val="0"/>
          <c:order val="0"/>
          <c:tx>
            <c:strRef>
              <c:f>grafiki!$A$2</c:f>
              <c:strCache>
                <c:ptCount val="1"/>
                <c:pt idx="0">
                  <c:v>2009 I pusgadā EK deklarētie izdevumi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1.9473140386967368E-2"/>
                </c:manualLayout>
              </c:layout>
              <c:showVal val="1"/>
            </c:dLbl>
            <c:dLbl>
              <c:idx val="2"/>
              <c:layout>
                <c:manualLayout>
                  <c:x val="8.3588776755018565E-2"/>
                  <c:y val="-6.7132641028567405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showVal val="1"/>
          </c:dLbls>
          <c:cat>
            <c:strRef>
              <c:f>grafiki!$D$1:$F$1</c:f>
              <c:strCache>
                <c:ptCount val="3"/>
                <c:pt idx="0">
                  <c:v>1.DP (ESF)</c:v>
                </c:pt>
                <c:pt idx="1">
                  <c:v>2.DP (ERAF)</c:v>
                </c:pt>
                <c:pt idx="2">
                  <c:v>3.DP  (ERAF, KF)</c:v>
                </c:pt>
              </c:strCache>
            </c:strRef>
          </c:cat>
          <c:val>
            <c:numRef>
              <c:f>grafiki!$D$3:$F$3</c:f>
              <c:numCache>
                <c:formatCode>#,##0.00</c:formatCode>
                <c:ptCount val="3"/>
                <c:pt idx="0">
                  <c:v>2.2407673000000012</c:v>
                </c:pt>
                <c:pt idx="1">
                  <c:v>64.306566000000004</c:v>
                </c:pt>
                <c:pt idx="2">
                  <c:v>1.6038937599999961</c:v>
                </c:pt>
              </c:numCache>
            </c:numRef>
          </c:val>
        </c:ser>
        <c:ser>
          <c:idx val="1"/>
          <c:order val="1"/>
          <c:tx>
            <c:strRef>
              <c:f>grafiki!$A$25</c:f>
              <c:strCache>
                <c:ptCount val="1"/>
                <c:pt idx="0">
                  <c:v>2009 II pusgadā EK deklarētie izdevumi</c:v>
                </c:pt>
              </c:strCache>
            </c:strRef>
          </c:tx>
          <c:dLbls>
            <c:dLbl>
              <c:idx val="2"/>
              <c:layout>
                <c:manualLayout>
                  <c:x val="4.0404040404040414E-2"/>
                  <c:y val="-5.4834054834055027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showVal val="1"/>
          </c:dLbls>
          <c:cat>
            <c:strRef>
              <c:f>grafiki!$D$1:$F$1</c:f>
              <c:strCache>
                <c:ptCount val="3"/>
                <c:pt idx="0">
                  <c:v>1.DP (ESF)</c:v>
                </c:pt>
                <c:pt idx="1">
                  <c:v>2.DP (ERAF)</c:v>
                </c:pt>
                <c:pt idx="2">
                  <c:v>3.DP  (ERAF, KF)</c:v>
                </c:pt>
              </c:strCache>
            </c:strRef>
          </c:cat>
          <c:val>
            <c:numRef>
              <c:f>grafiki!$D$26:$F$26</c:f>
              <c:numCache>
                <c:formatCode>#,##0.00</c:formatCode>
                <c:ptCount val="3"/>
                <c:pt idx="0">
                  <c:v>14.392154960000004</c:v>
                </c:pt>
                <c:pt idx="1">
                  <c:v>90.043724109999999</c:v>
                </c:pt>
                <c:pt idx="2">
                  <c:v>108.83013303</c:v>
                </c:pt>
              </c:numCache>
            </c:numRef>
          </c:val>
        </c:ser>
        <c:dLbls>
          <c:showVal val="1"/>
        </c:dLbls>
        <c:shape val="box"/>
        <c:axId val="88638592"/>
        <c:axId val="88640128"/>
        <c:axId val="0"/>
      </c:bar3DChart>
      <c:catAx>
        <c:axId val="886385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88640128"/>
        <c:crosses val="autoZero"/>
        <c:auto val="1"/>
        <c:lblAlgn val="ctr"/>
        <c:lblOffset val="100"/>
      </c:catAx>
      <c:valAx>
        <c:axId val="88640128"/>
        <c:scaling>
          <c:orientation val="minMax"/>
        </c:scaling>
        <c:axPos val="l"/>
        <c:numFmt formatCode="#,##0.00" sourceLinked="1"/>
        <c:tickLblPos val="nextTo"/>
        <c:crossAx val="886385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299822557391594"/>
          <c:y val="0.26056515186910534"/>
          <c:w val="0.16818121326383489"/>
          <c:h val="0.33168359190703439"/>
        </c:manualLayout>
      </c:layout>
      <c:txPr>
        <a:bodyPr/>
        <a:lstStyle/>
        <a:p>
          <a:pPr>
            <a:defRPr sz="1400"/>
          </a:pPr>
          <a:endParaRPr lang="lv-LV"/>
        </a:p>
      </c:txPr>
    </c:legend>
    <c:plotVisOnly val="1"/>
    <c:dispBlanksAs val="gap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lv-LV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title>
      <c:tx>
        <c:rich>
          <a:bodyPr/>
          <a:lstStyle/>
          <a:p>
            <a:pPr>
              <a:defRPr/>
            </a:pPr>
            <a:endParaRPr lang="lv-LV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05"/>
          <c:y val="9.2860892388451854E-2"/>
          <c:w val="0.93888888888889011"/>
          <c:h val="0.54380176436278793"/>
        </c:manualLayout>
      </c:layout>
      <c:bar3DChart>
        <c:barDir val="col"/>
        <c:grouping val="clustered"/>
        <c:ser>
          <c:idx val="0"/>
          <c:order val="0"/>
          <c:tx>
            <c:strRef>
              <c:f>Sheet1!$B$3</c:f>
              <c:strCache>
                <c:ptCount val="1"/>
                <c:pt idx="0">
                  <c:v>2009.I pusgadā iesniegtie MP</c:v>
                </c:pt>
              </c:strCache>
            </c:strRef>
          </c:tx>
          <c:dLbls>
            <c:dLbl>
              <c:idx val="0"/>
              <c:layout>
                <c:manualLayout>
                  <c:x val="-1.543209876543213E-3"/>
                  <c:y val="-5.6120653217889761E-2"/>
                </c:manualLayout>
              </c:layout>
              <c:showVal val="1"/>
            </c:dLbl>
            <c:dLbl>
              <c:idx val="1"/>
              <c:layout>
                <c:manualLayout>
                  <c:x val="4.6296296296296389E-3"/>
                  <c:y val="-5.8926685878784323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8.6987012487729137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lv-LV"/>
              </a:p>
            </c:txPr>
            <c:showVal val="1"/>
          </c:dLbls>
          <c:cat>
            <c:strRef>
              <c:f>Sheet1!$A$4:$A$6</c:f>
              <c:strCache>
                <c:ptCount val="3"/>
                <c:pt idx="0">
                  <c:v>1.DP (ESF)</c:v>
                </c:pt>
                <c:pt idx="1">
                  <c:v>2.DP (EARF)</c:v>
                </c:pt>
                <c:pt idx="2">
                  <c:v>3.DP (ERAF, KF)</c:v>
                </c:pt>
              </c:strCache>
            </c:strRef>
          </c:cat>
          <c:val>
            <c:numRef>
              <c:f>Sheet1!$B$4:$B$6</c:f>
              <c:numCache>
                <c:formatCode>General</c:formatCode>
                <c:ptCount val="3"/>
                <c:pt idx="0">
                  <c:v>65</c:v>
                </c:pt>
                <c:pt idx="1">
                  <c:v>1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2009.II pusgadā iesniegtie MP</c:v>
                </c:pt>
              </c:strCache>
            </c:strRef>
          </c:tx>
          <c:dLbls>
            <c:dLbl>
              <c:idx val="0"/>
              <c:layout>
                <c:manualLayout>
                  <c:x val="9.25925925925929E-3"/>
                  <c:y val="-5.6120653217889761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lv-LV"/>
                </a:p>
              </c:txPr>
              <c:showVal val="1"/>
            </c:dLbl>
            <c:dLbl>
              <c:idx val="1"/>
              <c:layout>
                <c:manualLayout>
                  <c:x val="-4.6296296296296389E-3"/>
                  <c:y val="-4.2090489913417482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lv-LV"/>
                </a:p>
              </c:txPr>
              <c:showVal val="1"/>
            </c:dLbl>
            <c:dLbl>
              <c:idx val="2"/>
              <c:layout>
                <c:manualLayout>
                  <c:x val="1.1316741696017875E-16"/>
                  <c:y val="-4.2090489913417482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lv-LV"/>
                </a:p>
              </c:txPr>
              <c:showVal val="1"/>
            </c:dLbl>
            <c:txPr>
              <a:bodyPr/>
              <a:lstStyle/>
              <a:p>
                <a:pPr>
                  <a:defRPr sz="1600"/>
                </a:pPr>
                <a:endParaRPr lang="lv-LV"/>
              </a:p>
            </c:txPr>
            <c:showVal val="1"/>
          </c:dLbls>
          <c:cat>
            <c:strRef>
              <c:f>Sheet1!$A$4:$A$6</c:f>
              <c:strCache>
                <c:ptCount val="3"/>
                <c:pt idx="0">
                  <c:v>1.DP (ESF)</c:v>
                </c:pt>
                <c:pt idx="1">
                  <c:v>2.DP (EARF)</c:v>
                </c:pt>
                <c:pt idx="2">
                  <c:v>3.DP (ERAF, KF)</c:v>
                </c:pt>
              </c:strCache>
            </c:strRef>
          </c:cat>
          <c:val>
            <c:numRef>
              <c:f>Sheet1!$C$4:$C$6</c:f>
              <c:numCache>
                <c:formatCode>General</c:formatCode>
                <c:ptCount val="3"/>
                <c:pt idx="0">
                  <c:v>151</c:v>
                </c:pt>
                <c:pt idx="1">
                  <c:v>236</c:v>
                </c:pt>
                <c:pt idx="2">
                  <c:v>323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88675840"/>
        <c:axId val="88677376"/>
        <c:axId val="0"/>
      </c:bar3DChart>
      <c:catAx>
        <c:axId val="88675840"/>
        <c:scaling>
          <c:orientation val="minMax"/>
        </c:scaling>
        <c:axPos val="b"/>
        <c:majorTickMark val="none"/>
        <c:tickLblPos val="nextTo"/>
        <c:crossAx val="88677376"/>
        <c:crosses val="autoZero"/>
        <c:auto val="1"/>
        <c:lblAlgn val="ctr"/>
        <c:lblOffset val="100"/>
      </c:catAx>
      <c:valAx>
        <c:axId val="886773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86758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592957130358712"/>
          <c:y val="0.82395851560221633"/>
          <c:w val="0.87369641294838474"/>
          <c:h val="8.3717191601050026E-2"/>
        </c:manualLayout>
      </c:layout>
      <c:txPr>
        <a:bodyPr/>
        <a:lstStyle/>
        <a:p>
          <a:pPr>
            <a:defRPr sz="1600"/>
          </a:pPr>
          <a:endParaRPr lang="lv-LV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8580387731907439E-3"/>
          <c:y val="9.8447583757912627E-2"/>
          <c:w val="0.59507003213383591"/>
          <c:h val="0.8978760743142402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13,5</a:t>
                    </a:r>
                    <a:r>
                      <a:rPr lang="lv-LV" smtClean="0"/>
                      <a:t>3</a:t>
                    </a:r>
                    <a:endParaRPr lang="en-US" dirty="0"/>
                  </a:p>
                </c:rich>
              </c:tx>
              <c:dLblPos val="bestFit"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0,0</a:t>
                    </a:r>
                    <a:r>
                      <a:rPr lang="lv-LV" smtClean="0"/>
                      <a:t>3</a:t>
                    </a:r>
                    <a:endParaRPr lang="en-US" dirty="0"/>
                  </a:p>
                </c:rich>
              </c:tx>
              <c:dLblPos val="bestFit"/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3,0</a:t>
                    </a:r>
                    <a:r>
                      <a:rPr lang="lv-LV" smtClean="0"/>
                      <a:t>7</a:t>
                    </a:r>
                    <a:endParaRPr lang="en-US" dirty="0"/>
                  </a:p>
                </c:rich>
              </c:tx>
              <c:dLblPos val="bestFit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lv-LV"/>
              </a:p>
            </c:txPr>
            <c:dLblPos val="bestFit"/>
            <c:showVal val="1"/>
            <c:showLeaderLines val="1"/>
          </c:dLbls>
          <c:cat>
            <c:strRef>
              <c:f>Sheet2!$C$50:$C$52</c:f>
              <c:strCache>
                <c:ptCount val="3"/>
                <c:pt idx="0">
                  <c:v>t.sk. attiecināmie izdevumi</c:v>
                </c:pt>
                <c:pt idx="1">
                  <c:v>neattiecināmie izdevumi</c:v>
                </c:pt>
                <c:pt idx="2">
                  <c:v>Izdevumi, kuri netika pārbaudīti</c:v>
                </c:pt>
              </c:strCache>
            </c:strRef>
          </c:cat>
          <c:val>
            <c:numRef>
              <c:f>Sheet2!$D$50:$D$52</c:f>
              <c:numCache>
                <c:formatCode>#,##0.00</c:formatCode>
                <c:ptCount val="3"/>
                <c:pt idx="0">
                  <c:v>13.50907291</c:v>
                </c:pt>
                <c:pt idx="1">
                  <c:v>4.6150749999999879E-2</c:v>
                </c:pt>
                <c:pt idx="2">
                  <c:v>3.0776985999999997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9203011081948085"/>
          <c:y val="0.14994466371024287"/>
          <c:w val="0.29550878570085526"/>
          <c:h val="0.6009559466831389"/>
        </c:manualLayout>
      </c:layout>
      <c:txPr>
        <a:bodyPr/>
        <a:lstStyle/>
        <a:p>
          <a:pPr rtl="0">
            <a:defRPr sz="1400"/>
          </a:pPr>
          <a:endParaRPr lang="lv-LV"/>
        </a:p>
      </c:txPr>
    </c:legend>
    <c:plotVisOnly val="1"/>
    <c:dispBlanksAs val="zero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lv-LV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9.6062031147708352E-2"/>
          <c:w val="0.60019421792186978"/>
          <c:h val="0.90393796885228939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dLblPos val="bestFit"/>
            <c:showVal val="1"/>
            <c:showLeaderLines val="1"/>
          </c:dLbls>
          <c:cat>
            <c:strRef>
              <c:f>Sheet2!$C$50:$C$52</c:f>
              <c:strCache>
                <c:ptCount val="3"/>
                <c:pt idx="0">
                  <c:v>t.sk. attiecināmie izdevumi</c:v>
                </c:pt>
                <c:pt idx="1">
                  <c:v>neattiecināmie izdevumi</c:v>
                </c:pt>
                <c:pt idx="2">
                  <c:v>Izdevumi, kuri netika pārbaudīti</c:v>
                </c:pt>
              </c:strCache>
            </c:strRef>
          </c:cat>
          <c:val>
            <c:numRef>
              <c:f>Sheet2!$E$50:$E$52</c:f>
              <c:numCache>
                <c:formatCode>#,##0.00</c:formatCode>
                <c:ptCount val="3"/>
                <c:pt idx="0">
                  <c:v>84.301260990000188</c:v>
                </c:pt>
                <c:pt idx="1">
                  <c:v>0.12962868</c:v>
                </c:pt>
                <c:pt idx="2">
                  <c:v>5.612834439999979</c:v>
                </c:pt>
              </c:numCache>
            </c:numRef>
          </c:val>
        </c:ser>
        <c:dLbls>
          <c:showVal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816552444833364"/>
          <c:y val="0.1664812549285091"/>
          <c:w val="0.33840421507490076"/>
          <c:h val="0.44881625494753652"/>
        </c:manualLayout>
      </c:layout>
      <c:txPr>
        <a:bodyPr/>
        <a:lstStyle/>
        <a:p>
          <a:pPr rtl="0">
            <a:defRPr sz="1400"/>
          </a:pPr>
          <a:endParaRPr lang="lv-LV"/>
        </a:p>
      </c:txPr>
    </c:legend>
    <c:plotVisOnly val="1"/>
    <c:dispBlanksAs val="zero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lv-LV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7707786526684383E-3"/>
          <c:y val="3.1761921232714052E-3"/>
          <c:w val="0.63525574767071813"/>
          <c:h val="0.9806202906807196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81,</a:t>
                    </a:r>
                    <a:r>
                      <a:rPr lang="lv-LV" smtClean="0"/>
                      <a:t>83</a:t>
                    </a:r>
                    <a:endParaRPr lang="en-US"/>
                  </a:p>
                </c:rich>
              </c:tx>
              <c:dLblPos val="bestFit"/>
              <c:showVal val="1"/>
            </c:dLbl>
            <c:dLbl>
              <c:idx val="1"/>
              <c:layout>
                <c:manualLayout>
                  <c:x val="8.0183276059564539E-3"/>
                  <c:y val="6.193656025554951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0,0</a:t>
                    </a:r>
                    <a:r>
                      <a:rPr lang="lv-LV" dirty="0" smtClean="0"/>
                      <a:t>2</a:t>
                    </a:r>
                    <a:endParaRPr lang="en-US" dirty="0"/>
                  </a:p>
                </c:rich>
              </c:tx>
              <c:dLblPos val="bestFit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dLblPos val="bestFit"/>
            <c:showVal val="1"/>
            <c:showLeaderLines val="1"/>
          </c:dLbls>
          <c:cat>
            <c:strRef>
              <c:f>Sheet2!$C$50:$C$52</c:f>
              <c:strCache>
                <c:ptCount val="3"/>
                <c:pt idx="0">
                  <c:v>t.sk. attiecināmie izdevumi</c:v>
                </c:pt>
                <c:pt idx="1">
                  <c:v>neattiecināmie izdevumi</c:v>
                </c:pt>
                <c:pt idx="2">
                  <c:v>Izdevumi, kuri netika pārbaudīti</c:v>
                </c:pt>
              </c:strCache>
            </c:strRef>
          </c:cat>
          <c:val>
            <c:numRef>
              <c:f>Sheet2!$F$50:$F$52</c:f>
              <c:numCache>
                <c:formatCode>#,##0.00</c:formatCode>
                <c:ptCount val="3"/>
                <c:pt idx="0">
                  <c:v>81.770680620000007</c:v>
                </c:pt>
                <c:pt idx="1">
                  <c:v>8.8158300000000328E-2</c:v>
                </c:pt>
                <c:pt idx="2">
                  <c:v>28.575187869999986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532771945173563"/>
          <c:y val="0.15039274514617149"/>
          <c:w val="0.32092664398823412"/>
          <c:h val="0.52402929866324865"/>
        </c:manualLayout>
      </c:layout>
      <c:txPr>
        <a:bodyPr/>
        <a:lstStyle/>
        <a:p>
          <a:pPr rtl="0">
            <a:defRPr sz="1400"/>
          </a:pPr>
          <a:endParaRPr lang="lv-LV"/>
        </a:p>
      </c:txPr>
    </c:legend>
    <c:plotVisOnly val="1"/>
    <c:dispBlanksAs val="zero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lv-LV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6.1111111111111123E-2"/>
          <c:y val="8.4699543500466282E-2"/>
          <c:w val="0.93888888888888966"/>
          <c:h val="0.6872047244094488"/>
        </c:manualLayout>
      </c:layout>
      <c:bar3DChart>
        <c:barDir val="col"/>
        <c:grouping val="clustered"/>
        <c:ser>
          <c:idx val="0"/>
          <c:order val="0"/>
          <c:tx>
            <c:strRef>
              <c:f>Sheet1!$A$5</c:f>
              <c:strCache>
                <c:ptCount val="1"/>
                <c:pt idx="0">
                  <c:v>Izteiktie ieteikumi</c:v>
                </c:pt>
              </c:strCache>
            </c:strRef>
          </c:tx>
          <c:cat>
            <c:strRef>
              <c:f>Sheet1!$B$4:$D$4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Sheet1!$B$5:$D$5</c:f>
            </c:numRef>
          </c:val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Neieviests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lv-LV"/>
              </a:p>
            </c:txPr>
            <c:showVal val="1"/>
          </c:dLbls>
          <c:cat>
            <c:strRef>
              <c:f>Sheet1!$B$4:$D$4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Sheet1!$A$7</c:f>
              <c:strCache>
                <c:ptCount val="1"/>
                <c:pt idx="0">
                  <c:v>Ieviests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lv-LV" smtClean="0"/>
                      <a:t>18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lv-LV"/>
              </a:p>
            </c:txPr>
            <c:showVal val="1"/>
          </c:dLbls>
          <c:cat>
            <c:strRef>
              <c:f>Sheet1!$B$4:$D$4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19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shape val="box"/>
        <c:axId val="89540096"/>
        <c:axId val="89541632"/>
        <c:axId val="0"/>
      </c:bar3DChart>
      <c:catAx>
        <c:axId val="895400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/>
            </a:pPr>
            <a:endParaRPr lang="lv-LV"/>
          </a:p>
        </c:txPr>
        <c:crossAx val="89541632"/>
        <c:crosses val="autoZero"/>
        <c:auto val="1"/>
        <c:lblAlgn val="ctr"/>
        <c:lblOffset val="100"/>
      </c:catAx>
      <c:valAx>
        <c:axId val="89541632"/>
        <c:scaling>
          <c:orientation val="minMax"/>
        </c:scaling>
        <c:delete val="1"/>
        <c:axPos val="l"/>
        <c:numFmt formatCode="General" sourceLinked="1"/>
        <c:tickLblPos val="none"/>
        <c:crossAx val="895400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8209886264216982"/>
          <c:y val="0.91203703703703709"/>
          <c:w val="0.35332963661232486"/>
          <c:h val="8.7963008530183726E-2"/>
        </c:manualLayout>
      </c:layout>
      <c:txPr>
        <a:bodyPr/>
        <a:lstStyle/>
        <a:p>
          <a:pPr>
            <a:defRPr sz="1600"/>
          </a:pPr>
          <a:endParaRPr lang="lv-LV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1666666666666664E-2"/>
          <c:y val="5.1309784193642474E-2"/>
          <c:w val="0.93888888888888966"/>
          <c:h val="0.6872047244094488"/>
        </c:manualLayout>
      </c:layout>
      <c:bar3DChart>
        <c:barDir val="col"/>
        <c:grouping val="clustered"/>
        <c:ser>
          <c:idx val="0"/>
          <c:order val="0"/>
          <c:tx>
            <c:strRef>
              <c:f>Sheet1!$F$5</c:f>
              <c:strCache>
                <c:ptCount val="1"/>
                <c:pt idx="0">
                  <c:v>Izteiktie ieteikumi</c:v>
                </c:pt>
              </c:strCache>
            </c:strRef>
          </c:tx>
          <c:cat>
            <c:strRef>
              <c:f>Sheet1!$G$4:$I$4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Sheet1!$G$5:$I$5</c:f>
            </c:numRef>
          </c:val>
        </c:ser>
        <c:ser>
          <c:idx val="1"/>
          <c:order val="1"/>
          <c:tx>
            <c:strRef>
              <c:f>Sheet1!$F$6</c:f>
              <c:strCache>
                <c:ptCount val="1"/>
                <c:pt idx="0">
                  <c:v>Neieviests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lv-LV"/>
              </a:p>
            </c:txPr>
            <c:showVal val="1"/>
          </c:dLbls>
          <c:cat>
            <c:strRef>
              <c:f>Sheet1!$G$4:$I$4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Sheet1!$G$6:$I$6</c:f>
              <c:numCache>
                <c:formatCode>General</c:formatCode>
                <c:ptCount val="3"/>
                <c:pt idx="0">
                  <c:v>9</c:v>
                </c:pt>
                <c:pt idx="1">
                  <c:v>3</c:v>
                </c:pt>
                <c:pt idx="2">
                  <c:v>20</c:v>
                </c:pt>
              </c:numCache>
            </c:numRef>
          </c:val>
        </c:ser>
        <c:ser>
          <c:idx val="2"/>
          <c:order val="2"/>
          <c:tx>
            <c:strRef>
              <c:f>Sheet1!$F$7</c:f>
              <c:strCache>
                <c:ptCount val="1"/>
                <c:pt idx="0">
                  <c:v>Ieviests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lv-LV"/>
              </a:p>
            </c:txPr>
            <c:showVal val="1"/>
          </c:dLbls>
          <c:cat>
            <c:strRef>
              <c:f>Sheet1!$G$4:$I$4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Sheet1!$G$7:$I$7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6</c:v>
                </c:pt>
              </c:numCache>
            </c:numRef>
          </c:val>
        </c:ser>
        <c:dLbls>
          <c:showVal val="1"/>
        </c:dLbls>
        <c:shape val="box"/>
        <c:axId val="89577728"/>
        <c:axId val="89460736"/>
        <c:axId val="0"/>
      </c:bar3DChart>
      <c:catAx>
        <c:axId val="8957772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/>
            </a:pPr>
            <a:endParaRPr lang="lv-LV"/>
          </a:p>
        </c:txPr>
        <c:crossAx val="89460736"/>
        <c:crosses val="autoZero"/>
        <c:auto val="1"/>
        <c:lblAlgn val="ctr"/>
        <c:lblOffset val="100"/>
      </c:catAx>
      <c:valAx>
        <c:axId val="89460736"/>
        <c:scaling>
          <c:orientation val="minMax"/>
        </c:scaling>
        <c:delete val="1"/>
        <c:axPos val="l"/>
        <c:numFmt formatCode="General" sourceLinked="1"/>
        <c:tickLblPos val="none"/>
        <c:crossAx val="895777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1820997375328142"/>
          <c:y val="0.91203703703703709"/>
          <c:w val="0.31358005249343834"/>
          <c:h val="8.3717191601049998E-2"/>
        </c:manualLayout>
      </c:layout>
      <c:txPr>
        <a:bodyPr/>
        <a:lstStyle/>
        <a:p>
          <a:pPr>
            <a:defRPr sz="1600"/>
          </a:pPr>
          <a:endParaRPr lang="lv-LV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autoTitleDeleted val="1"/>
    <c:view3D>
      <c:rotX val="90"/>
      <c:rotY val="40"/>
      <c:depthPercent val="12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Sheet1!$A$33</c:f>
              <c:strCache>
                <c:ptCount val="1"/>
                <c:pt idx="0">
                  <c:v>Izdevumu attiecināmība</c:v>
                </c:pt>
              </c:strCache>
            </c:strRef>
          </c:tx>
          <c:cat>
            <c:strRef>
              <c:f>Sheet1!$B$32:$D$32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Sheet1!$B$33:$D$33</c:f>
              <c:numCache>
                <c:formatCode>General</c:formatCode>
                <c:ptCount val="3"/>
                <c:pt idx="0">
                  <c:v>9297.67</c:v>
                </c:pt>
                <c:pt idx="1">
                  <c:v>175172.9</c:v>
                </c:pt>
                <c:pt idx="2">
                  <c:v>9601.66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Sheet1!$A$34</c:f>
              <c:strCache>
                <c:ptCount val="1"/>
                <c:pt idx="0">
                  <c:v>Iepirkums</c:v>
                </c:pt>
              </c:strCache>
            </c:strRef>
          </c:tx>
          <c:spPr>
            <a:ln w="28575">
              <a:noFill/>
            </a:ln>
          </c:spPr>
          <c:cat>
            <c:strRef>
              <c:f>Sheet1!$B$32:$D$32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Sheet1!$B$34:$D$34</c:f>
              <c:numCache>
                <c:formatCode>General</c:formatCode>
                <c:ptCount val="3"/>
                <c:pt idx="0">
                  <c:v>24807.87</c:v>
                </c:pt>
                <c:pt idx="2">
                  <c:v>15553.41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Sheet1!$A$35</c:f>
              <c:strCache>
                <c:ptCount val="1"/>
                <c:pt idx="0">
                  <c:v>Pamatojošo dokumentu noformējums</c:v>
                </c:pt>
              </c:strCache>
            </c:strRef>
          </c:tx>
          <c:spPr>
            <a:ln w="28575">
              <a:noFill/>
            </a:ln>
          </c:spPr>
          <c:cat>
            <c:strRef>
              <c:f>Sheet1!$B$32:$D$32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Sheet1!$B$35:$D$35</c:f>
              <c:numCache>
                <c:formatCode>General</c:formatCode>
                <c:ptCount val="3"/>
                <c:pt idx="0">
                  <c:v>3.4299999999999997</c:v>
                </c:pt>
                <c:pt idx="2">
                  <c:v>0.97000000000000053</c:v>
                </c:pt>
              </c:numCache>
            </c:numRef>
          </c:val>
          <c:bubble3D val="1"/>
        </c:ser>
        <c:ser>
          <c:idx val="3"/>
          <c:order val="3"/>
          <c:tx>
            <c:strRef>
              <c:f>Sheet1!$A$36</c:f>
              <c:strCache>
                <c:ptCount val="1"/>
                <c:pt idx="0">
                  <c:v>Noslēgto līgumu nosacījumu neievērošana</c:v>
                </c:pt>
              </c:strCache>
            </c:strRef>
          </c:tx>
          <c:spPr>
            <a:ln w="28575">
              <a:noFill/>
            </a:ln>
          </c:spPr>
          <c:cat>
            <c:strRef>
              <c:f>Sheet1!$B$32:$D$32</c:f>
              <c:strCache>
                <c:ptCount val="3"/>
                <c:pt idx="0">
                  <c:v>1.DP</c:v>
                </c:pt>
                <c:pt idx="1">
                  <c:v>2.DP</c:v>
                </c:pt>
                <c:pt idx="2">
                  <c:v>3.DP</c:v>
                </c:pt>
              </c:strCache>
            </c:strRef>
          </c:cat>
          <c:val>
            <c:numRef>
              <c:f>Sheet1!$B$36:$D$36</c:f>
              <c:numCache>
                <c:formatCode>General</c:formatCode>
                <c:ptCount val="3"/>
                <c:pt idx="0">
                  <c:v>38.4</c:v>
                </c:pt>
              </c:numCache>
            </c:numRef>
          </c:val>
          <c:bubble3D val="1"/>
        </c:ser>
        <c:shape val="cylinder"/>
        <c:axId val="89488000"/>
        <c:axId val="89497984"/>
        <c:axId val="0"/>
      </c:bar3DChart>
      <c:catAx>
        <c:axId val="89488000"/>
        <c:scaling>
          <c:orientation val="minMax"/>
        </c:scaling>
        <c:axPos val="b"/>
        <c:majorTickMark val="none"/>
        <c:tickLblPos val="nextTo"/>
        <c:crossAx val="89497984"/>
        <c:crosses val="autoZero"/>
        <c:auto val="1"/>
        <c:lblAlgn val="ctr"/>
        <c:lblOffset val="100"/>
      </c:catAx>
      <c:valAx>
        <c:axId val="894979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894880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</c:chart>
  <c:spPr>
    <a:scene3d>
      <a:camera prst="orthographicFront"/>
      <a:lightRig rig="threePt" dir="t"/>
    </a:scene3d>
    <a:sp3d prstMaterial="dkEdge">
      <a:bevelT w="0"/>
      <a:bevelB w="0"/>
    </a:sp3d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0.6925</cdr:x>
      <cdr:y>0.05405</cdr:y>
    </cdr:from>
    <cdr:to>
      <cdr:x>0.98845</cdr:x>
      <cdr:y>0.13983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98976" y="244624"/>
          <a:ext cx="2435551" cy="3882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400" dirty="0">
              <a:latin typeface="Times New Roman" pitchFamily="18" charset="0"/>
              <a:cs typeface="Times New Roman" pitchFamily="18" charset="0"/>
            </a:rPr>
            <a:t>Pārbaudītie izdevumi:</a:t>
          </a:r>
        </a:p>
      </cdr:txBody>
    </cdr:sp>
  </cdr:relSizeAnchor>
  <cdr:relSizeAnchor xmlns:cdr="http://schemas.openxmlformats.org/drawingml/2006/chartDrawing">
    <cdr:from>
      <cdr:x>0.6925</cdr:x>
      <cdr:y>0.53135</cdr:y>
    </cdr:from>
    <cdr:to>
      <cdr:x>0.99935</cdr:x>
      <cdr:y>0.53381</cdr:y>
    </cdr:to>
    <cdr:sp macro="" textlink="">
      <cdr:nvSpPr>
        <cdr:cNvPr id="4" name="Straight Connector 3"/>
        <cdr:cNvSpPr/>
      </cdr:nvSpPr>
      <cdr:spPr>
        <a:xfrm xmlns:a="http://schemas.openxmlformats.org/drawingml/2006/main">
          <a:off x="5698976" y="2404864"/>
          <a:ext cx="2525253" cy="1113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0.6575</cdr:x>
      <cdr:y>0.4518</cdr:y>
    </cdr:from>
    <cdr:to>
      <cdr:x>0.99033</cdr:x>
      <cdr:y>0.4518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5410944" y="2044824"/>
          <a:ext cx="273905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0.63125</cdr:x>
      <cdr:y>0.06996</cdr:y>
    </cdr:from>
    <cdr:to>
      <cdr:x>0.98638</cdr:x>
      <cdr:y>0.13403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194920" y="316632"/>
          <a:ext cx="2922578" cy="2899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400" dirty="0">
              <a:latin typeface="Times New Roman" pitchFamily="18" charset="0"/>
              <a:cs typeface="Times New Roman" pitchFamily="18" charset="0"/>
            </a:rPr>
            <a:t>Pārbaudītie izdevumi: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0.66625</cdr:x>
      <cdr:y>0.51544</cdr:y>
    </cdr:from>
    <cdr:to>
      <cdr:x>0.98927</cdr:x>
      <cdr:y>0.51544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5482952" y="2332856"/>
          <a:ext cx="2658326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0.63125</cdr:x>
      <cdr:y>0.05405</cdr:y>
    </cdr:from>
    <cdr:to>
      <cdr:x>0.99723</cdr:x>
      <cdr:y>0.14991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194920" y="244624"/>
          <a:ext cx="3011869" cy="4338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400" dirty="0">
              <a:latin typeface="Times New Roman" pitchFamily="18" charset="0"/>
              <a:cs typeface="Times New Roman" pitchFamily="18" charset="0"/>
            </a:rPr>
            <a:t>Pārbaudītie izdevumi: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F4F0BF7-0332-4693-AB7A-8640AB8E4C1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14875"/>
            <a:ext cx="49815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31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3" tIns="45781" rIns="91563" bIns="4578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28C076E-3E00-44B5-8199-58E21816A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PowerPoint_97-2003_Presentation1.ppt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1420"/>
              <a:ext cx="5760" cy="2685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auto">
            <a:xfrm>
              <a:off x="0" y="4066"/>
              <a:ext cx="5760" cy="25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445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lv-LV"/>
            </a:p>
          </p:txBody>
        </p:sp>
      </p:grpSp>
      <p:graphicFrame>
        <p:nvGraphicFramePr>
          <p:cNvPr id="8" name="Base" hidden="1"/>
          <p:cNvGraphicFramePr>
            <a:graphicFrameLocks/>
          </p:cNvGraphicFramePr>
          <p:nvPr/>
        </p:nvGraphicFramePr>
        <p:xfrm>
          <a:off x="1651000" y="1227138"/>
          <a:ext cx="6604000" cy="4402137"/>
        </p:xfrm>
        <a:graphic>
          <a:graphicData uri="http://schemas.openxmlformats.org/presentationml/2006/ole">
            <p:oleObj spid="_x0000_s26626" r:id="rId3" imgW="0" imgH="0" progId="PowerPoint.Show.8">
              <p:embed/>
            </p:oleObj>
          </a:graphicData>
        </a:graphic>
      </p:graphicFrame>
      <p:sp>
        <p:nvSpPr>
          <p:cNvPr id="35021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30200" y="2667000"/>
            <a:ext cx="9328150" cy="11430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021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81200" y="4343400"/>
            <a:ext cx="5778500" cy="1600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7677150" y="6096000"/>
            <a:ext cx="2063750" cy="457200"/>
          </a:xfrm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D0B0EDAD-E60B-4B8E-86F6-72B731D16869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60400" y="228600"/>
            <a:ext cx="8585200" cy="457200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483F-1CFD-49FF-AB0E-9FC38B0A6739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37D55-3F67-446B-B835-A9676124F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C43EC-40E6-4BB2-9CAA-1C1D7114FA32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88D80-A85B-4259-956A-2228DAE65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4800"/>
            <a:ext cx="6769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905000"/>
            <a:ext cx="8667750" cy="4114800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2B9B0-218B-46CC-BEAA-5A3FAA315F9F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7EC8B-A200-4F35-BE8C-A2AF649B9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4800"/>
            <a:ext cx="6769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20382-91C2-450A-A82D-8F67562B2980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1F259-AE09-48C2-9B22-FDEAE510B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4800"/>
            <a:ext cx="6769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300" y="1905000"/>
            <a:ext cx="8667750" cy="4114800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9DD54-97A7-45DE-8161-D976FF0B90C8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61A71-05D9-4C7F-A07C-B594874D3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5BC70-307B-4520-8295-42A006E0A424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44A02-E297-44EB-A54F-4406EA0D8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BB0F4-9F83-4BA5-ACFC-8DC61EF76C70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4B3C9-E458-490C-943F-20D9BE645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ABD02-53C5-491B-8FBD-6C1590534AB2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A4FBA-C5D1-4C6A-AE58-68AED9C55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2F2F3-34E5-4186-8595-9222512123CD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8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25155-1A57-4190-8061-5D0E9D9B6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F5041-06B4-4E0D-B21B-9D85F3C02BBB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4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BAFF5-C8E6-42AE-BC90-266EEB542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8550D-0520-4D2F-9E58-0DF972C981F2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3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4F4FF-AF5A-4337-A641-601B63AF2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2EE79-E93E-4B1B-93FA-E141AD2CD041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F4AC5-8194-4795-95F9-9BABDFD6C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25FC8-D31A-46B7-81DB-61D2ED1EDE4C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A7DEB-5458-44BE-B2A3-1226FDF33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1026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49187" name="Rectangle 1027"/>
          <p:cNvSpPr>
            <a:spLocks noChangeArrowheads="1"/>
          </p:cNvSpPr>
          <p:nvPr/>
        </p:nvSpPr>
        <p:spPr bwMode="auto">
          <a:xfrm>
            <a:off x="0" y="1917700"/>
            <a:ext cx="509588" cy="45259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49188" name="Rectangle 1028"/>
          <p:cNvSpPr>
            <a:spLocks noChangeArrowheads="1"/>
          </p:cNvSpPr>
          <p:nvPr/>
        </p:nvSpPr>
        <p:spPr bwMode="auto">
          <a:xfrm>
            <a:off x="239713" y="6045200"/>
            <a:ext cx="9666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49189" name="Oval 1029"/>
          <p:cNvSpPr>
            <a:spLocks noChangeArrowheads="1"/>
          </p:cNvSpPr>
          <p:nvPr/>
        </p:nvSpPr>
        <p:spPr bwMode="auto">
          <a:xfrm>
            <a:off x="727075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49190" name="Rectangle 1030"/>
          <p:cNvSpPr>
            <a:spLocks noChangeArrowheads="1"/>
          </p:cNvSpPr>
          <p:nvPr/>
        </p:nvSpPr>
        <p:spPr bwMode="auto">
          <a:xfrm>
            <a:off x="0" y="6451600"/>
            <a:ext cx="9906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49191" name="Rectangle 1031"/>
          <p:cNvSpPr>
            <a:spLocks noChangeArrowheads="1"/>
          </p:cNvSpPr>
          <p:nvPr/>
        </p:nvSpPr>
        <p:spPr bwMode="auto">
          <a:xfrm>
            <a:off x="9212263" y="1828800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49192" name="Rectangle 1032"/>
          <p:cNvSpPr>
            <a:spLocks noChangeArrowheads="1"/>
          </p:cNvSpPr>
          <p:nvPr/>
        </p:nvSpPr>
        <p:spPr bwMode="auto">
          <a:xfrm>
            <a:off x="0" y="1517650"/>
            <a:ext cx="9906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9195" name="Rectangle 10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666B2225-0A64-4C59-82F0-00399493ED47}" type="datetime1">
              <a:rPr lang="lv-LV"/>
              <a:pPr>
                <a:defRPr/>
              </a:pPr>
              <a:t>30.09.2010.</a:t>
            </a:fld>
            <a:endParaRPr lang="en-US"/>
          </a:p>
        </p:txBody>
      </p:sp>
      <p:sp>
        <p:nvSpPr>
          <p:cNvPr id="349196" name="Rectangle 10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9197" name="Rectangle 10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354407B3-F25D-40AC-ABAA-4E4EAB9C1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86" name="Picture 1038" descr="FM_logo_LV"/>
          <p:cNvPicPr>
            <a:picLocks noChangeAspect="1" noChangeArrowheads="1"/>
          </p:cNvPicPr>
          <p:nvPr/>
        </p:nvPicPr>
        <p:blipFill>
          <a:blip r:embed="rId16" cstate="print"/>
          <a:srcRect r="41371"/>
          <a:stretch>
            <a:fillRect/>
          </a:stretch>
        </p:blipFill>
        <p:spPr bwMode="auto">
          <a:xfrm>
            <a:off x="7845425" y="460375"/>
            <a:ext cx="91122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6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4103" name="Rectangle 5"/>
            <p:cNvSpPr>
              <a:spLocks noChangeArrowheads="1"/>
            </p:cNvSpPr>
            <p:nvPr/>
          </p:nvSpPr>
          <p:spPr bwMode="auto">
            <a:xfrm>
              <a:off x="0" y="1420"/>
              <a:ext cx="5760" cy="2685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4104" name="Rectangle 6"/>
            <p:cNvSpPr>
              <a:spLocks noChangeArrowheads="1"/>
            </p:cNvSpPr>
            <p:nvPr/>
          </p:nvSpPr>
          <p:spPr bwMode="auto">
            <a:xfrm>
              <a:off x="0" y="4066"/>
              <a:ext cx="5760" cy="25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410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1445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lv-LV"/>
            </a:p>
          </p:txBody>
        </p:sp>
      </p:grp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7677150" y="592455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41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704528" y="2204864"/>
            <a:ext cx="8420100" cy="2592387"/>
          </a:xfrm>
        </p:spPr>
        <p:txBody>
          <a:bodyPr/>
          <a:lstStyle/>
          <a:p>
            <a:pPr eaLnBrk="1" hangingPunct="1">
              <a:defRPr/>
            </a:pP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ES fondu </a:t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2007.-2013.gada plānošanas perioda </a:t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u="sng" dirty="0" smtClean="0">
                <a:latin typeface="Times New Roman" pitchFamily="18" charset="0"/>
                <a:cs typeface="Times New Roman" pitchFamily="18" charset="0"/>
              </a:rPr>
              <a:t>sertificēto izdevumu revīziju rezultāti</a:t>
            </a:r>
            <a:endParaRPr lang="lv-LV" b="1" cap="all" dirty="0" smtClean="0"/>
          </a:p>
        </p:txBody>
      </p:sp>
      <p:sp>
        <p:nvSpPr>
          <p:cNvPr id="41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470025" y="5084763"/>
            <a:ext cx="7947025" cy="1201737"/>
          </a:xfrm>
        </p:spPr>
        <p:txBody>
          <a:bodyPr/>
          <a:lstStyle/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Audita un revīzijas departaments</a:t>
            </a:r>
          </a:p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ES fondu un ārvalstu finanšu palīdzības </a:t>
            </a:r>
          </a:p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finanšu revīzijas nodaļa</a:t>
            </a:r>
          </a:p>
          <a:p>
            <a:pPr algn="r" eaLnBrk="1" hangingPunct="1"/>
            <a:endParaRPr lang="lv-LV" dirty="0" smtClean="0"/>
          </a:p>
        </p:txBody>
      </p:sp>
      <p:pic>
        <p:nvPicPr>
          <p:cNvPr id="4102" name="Picture 15" descr="FM_lat_b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1875" y="-171450"/>
            <a:ext cx="5459413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44A02-E297-44EB-A54F-4406EA0D8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2009.gada II pusgadā deklarēto izdevumu </a:t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revīzijas rezultātā izteiktie </a:t>
            </a:r>
            <a:r>
              <a:rPr lang="lv-LV" sz="2400" b="1" u="sng" dirty="0" smtClean="0">
                <a:latin typeface="Times New Roman" pitchFamily="18" charset="0"/>
                <a:cs typeface="Times New Roman" pitchFamily="18" charset="0"/>
              </a:rPr>
              <a:t>ieteikumi</a:t>
            </a:r>
            <a:endParaRPr lang="lv-LV" sz="2400" u="sng" dirty="0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44A02-E297-44EB-A54F-4406EA0D8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2009.gadā deklarēto izdevumu revīziju ietvaros </a:t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konstatētie </a:t>
            </a:r>
            <a:r>
              <a:rPr lang="lv-LV" sz="2400" b="1" u="sng" dirty="0" smtClean="0">
                <a:latin typeface="Times New Roman" pitchFamily="18" charset="0"/>
                <a:cs typeface="Times New Roman" pitchFamily="18" charset="0"/>
              </a:rPr>
              <a:t>trūkumi</a:t>
            </a: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 ar finansiālo ietekmi</a:t>
            </a:r>
            <a:endParaRPr lang="lv-LV" sz="2400" dirty="0"/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lv-LV" sz="2800" b="1" dirty="0" smtClean="0">
                <a:latin typeface="Times New Roman" pitchFamily="18" charset="0"/>
                <a:cs typeface="Times New Roman" pitchFamily="18" charset="0"/>
              </a:rPr>
              <a:t>2009.gadā EK deklarētie izdevumi, </a:t>
            </a:r>
            <a:br>
              <a:rPr lang="lv-LV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800" b="1" dirty="0" smtClean="0">
                <a:latin typeface="Times New Roman" pitchFamily="18" charset="0"/>
                <a:cs typeface="Times New Roman" pitchFamily="18" charset="0"/>
              </a:rPr>
              <a:t>milj. LVL</a:t>
            </a:r>
            <a:endParaRPr lang="lv-LV" sz="28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A13A4-D7DB-43ED-AD23-92216DDD7D8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88950" y="1989138"/>
          <a:ext cx="8667750" cy="3827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lv-LV" sz="3200" b="1" dirty="0" smtClean="0">
                <a:latin typeface="Times New Roman" pitchFamily="18" charset="0"/>
                <a:cs typeface="Times New Roman" pitchFamily="18" charset="0"/>
              </a:rPr>
              <a:t>Izlases kopas </a:t>
            </a:r>
            <a:br>
              <a:rPr lang="lv-LV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3200" b="1" dirty="0" smtClean="0">
                <a:latin typeface="Times New Roman" pitchFamily="18" charset="0"/>
                <a:cs typeface="Times New Roman" pitchFamily="18" charset="0"/>
              </a:rPr>
              <a:t>(maksājumu pieprasījumu skaits)</a:t>
            </a:r>
            <a:endParaRPr lang="en-US" sz="3200" b="1" dirty="0" smtClean="0">
              <a:latin typeface="+mn-lt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C09B4-93D5-4718-8BB9-5FEAD02E809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7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388" y="333375"/>
            <a:ext cx="6769100" cy="603250"/>
          </a:xfrm>
        </p:spPr>
        <p:txBody>
          <a:bodyPr/>
          <a:lstStyle/>
          <a:p>
            <a:pPr algn="ctr">
              <a:defRPr/>
            </a:pPr>
            <a:r>
              <a:rPr lang="lv-LV" sz="4000" b="1" dirty="0" smtClean="0">
                <a:latin typeface="Times New Roman" pitchFamily="18" charset="0"/>
                <a:cs typeface="Times New Roman" pitchFamily="18" charset="0"/>
              </a:rPr>
              <a:t>Revīziju izlase</a:t>
            </a:r>
            <a:endParaRPr lang="lv-LV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FFA1A-45CD-43B2-9BEB-08E72B90F5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88504" y="1340768"/>
          <a:ext cx="8219253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416"/>
                <a:gridCol w="1689942"/>
                <a:gridCol w="1174179"/>
                <a:gridCol w="1174179"/>
                <a:gridCol w="1174179"/>
                <a:gridCol w="1174179"/>
                <a:gridCol w="1174179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periods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lv-LV" sz="16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DP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Izlases kopa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Atlasītās vienības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LVL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skaits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LVL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skaits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no kopas</a:t>
                      </a:r>
                      <a:endParaRPr lang="lv-LV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2009. I</a:t>
                      </a:r>
                    </a:p>
                    <a:p>
                      <a:pPr algn="ctr"/>
                      <a:endParaRPr lang="lv-LV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1.darbības programmas "Cilvēkresursi un nodarbinātība" (ESF)</a:t>
                      </a:r>
                      <a:endParaRPr lang="lv-LV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2 240 767.30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2 138 576.21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95,44%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lv-LV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2.darbības programmas "Uzņēmējdarbība un inovācijas" (ERAF)</a:t>
                      </a:r>
                      <a:endParaRPr lang="lv-LV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64 306 566.00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64 306 566.00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lv-LV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3.darbības programmas "Infrastruktūra un pakalpojumi"  (ERAF, KF)</a:t>
                      </a:r>
                      <a:endParaRPr lang="lv-LV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1 603 893.76</a:t>
                      </a: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1 603 893.76</a:t>
                      </a: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lv-LV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2009.II</a:t>
                      </a:r>
                      <a:endParaRPr lang="lv-LV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1.darbības programmas "Cilvēkresursi un nodarbinātība" (ESF)</a:t>
                      </a:r>
                      <a:endParaRPr lang="lv-LV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14 392 154.96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151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11 416 647.45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79.33%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lv-LV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2.darbības programmas "Uzņēmējdarbība un inovācijas" (ERAF)</a:t>
                      </a:r>
                      <a:endParaRPr lang="lv-LV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90 043 724.11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84 430 889.67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93.77%</a:t>
                      </a:r>
                    </a:p>
                  </a:txBody>
                  <a:tcPr marL="0" marR="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lv-LV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3.darbības programmas "Infrastruktūra un pakalpojumi"  (ERAF, KF)</a:t>
                      </a:r>
                      <a:endParaRPr lang="lv-LV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108 830 133.03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80 254 945.16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73.74%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388" y="333375"/>
            <a:ext cx="6769100" cy="603250"/>
          </a:xfrm>
        </p:spPr>
        <p:txBody>
          <a:bodyPr/>
          <a:lstStyle/>
          <a:p>
            <a:pPr algn="ctr">
              <a:defRPr/>
            </a:pP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Pārbaudītie izdevumi </a:t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1.darbību programmas ietvaros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(ESF)</a:t>
            </a: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  13.56 milj. LVL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EE8CDC-B6ED-4D14-92B5-FC20CCB4BB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388" y="333375"/>
            <a:ext cx="6769100" cy="603250"/>
          </a:xfrm>
        </p:spPr>
        <p:txBody>
          <a:bodyPr/>
          <a:lstStyle/>
          <a:p>
            <a:pPr algn="ctr">
              <a:defRPr/>
            </a:pP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Pārbaudītie izdevumi </a:t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2.darbību programmas ietvaros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(E</a:t>
            </a: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F)</a:t>
            </a: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84.43 milj. LVL</a:t>
            </a:r>
            <a:endParaRPr lang="lv-LV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31825" y="2133600"/>
            <a:ext cx="8667750" cy="3611563"/>
          </a:xfrm>
        </p:spPr>
        <p:txBody>
          <a:bodyPr/>
          <a:lstStyle/>
          <a:p>
            <a:endParaRPr lang="lv-LV" sz="2800" dirty="0" smtClean="0"/>
          </a:p>
          <a:p>
            <a:endParaRPr lang="lv-LV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E1960-76E7-4820-A83D-639C555F052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7434A0-BFF5-46EF-BFB8-BB51A36D15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rmAutofit/>
          </a:bodyPr>
          <a:lstStyle/>
          <a:p>
            <a:pPr algn="ctr"/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Pārbaudītie izdevumi</a:t>
            </a:r>
            <a:br>
              <a:rPr lang="lv-LV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 3.darbību </a:t>
            </a: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programmas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 ietvaros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(E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/KF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81.86 milj. LVL</a:t>
            </a:r>
            <a:endParaRPr lang="lv-LV" sz="200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44A02-E297-44EB-A54F-4406EA0D8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Revīziju rezultāti</a:t>
            </a:r>
            <a:endParaRPr lang="lv-LV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200472" y="1328151"/>
          <a:ext cx="8219254" cy="4981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836"/>
                <a:gridCol w="2157525"/>
                <a:gridCol w="1078762"/>
                <a:gridCol w="1366432"/>
                <a:gridCol w="826341"/>
                <a:gridCol w="1174179"/>
                <a:gridCol w="1174179"/>
              </a:tblGrid>
              <a:tr h="737951">
                <a:tc>
                  <a:txBody>
                    <a:bodyPr/>
                    <a:lstStyle/>
                    <a:p>
                      <a:pPr algn="ctr"/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DP</a:t>
                      </a:r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Pārbaudītie izdevumi</a:t>
                      </a:r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Konstatētie neattiecināmie izdevumi</a:t>
                      </a:r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Kļūdas līmenis </a:t>
                      </a:r>
                    </a:p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Konstatēto trūkumu skaits</a:t>
                      </a:r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Revīzijas atzinums</a:t>
                      </a:r>
                      <a:endParaRPr lang="lv-LV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45707">
                <a:tc rowSpan="3"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2009.I</a:t>
                      </a:r>
                    </a:p>
                  </a:txBody>
                  <a:tcPr vert="vert270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1.darbības programmas "Cilvēkresursi un nodarbinātība" (ESF)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2 138 576.21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27 038.50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1.21%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  <a:endParaRPr lang="lv-LV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Ar iebildumiem</a:t>
                      </a:r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37951">
                <a:tc vMerge="1">
                  <a:txBody>
                    <a:bodyPr/>
                    <a:lstStyle/>
                    <a:p>
                      <a:pPr algn="ctr"/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2.darbības programmas "Uzņēmējdarbība un inovācijas" (ERAF)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0.00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0.00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0%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Atteikšanās no atzinuma sniegšanas</a:t>
                      </a:r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45707">
                <a:tc vMerge="1">
                  <a:txBody>
                    <a:bodyPr/>
                    <a:lstStyle/>
                    <a:p>
                      <a:pPr algn="ctr"/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3.darbības programmas "Infrastruktūra un pakalpojumi"  (ERAF, KF)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1 603 893.76</a:t>
                      </a: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0.00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0%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Bez iebildumiem</a:t>
                      </a:r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951">
                <a:tc rowSpan="3">
                  <a:txBody>
                    <a:bodyPr/>
                    <a:lstStyle/>
                    <a:p>
                      <a:pPr algn="ctr"/>
                      <a:r>
                        <a:rPr lang="lv-LV" sz="1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2009.II</a:t>
                      </a:r>
                      <a:endParaRPr lang="lv-LV" sz="1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1.darbības programmas "Cilvēkresursi un nodarbinātība" (ESF)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11 416 647.45</a:t>
                      </a: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18.88</a:t>
                      </a:r>
                      <a:endParaRPr lang="lv-LV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0.0%</a:t>
                      </a:r>
                      <a:endParaRPr lang="lv-LV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lv-LV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Bez iebildumiem</a:t>
                      </a:r>
                    </a:p>
                    <a:p>
                      <a:pPr algn="ctr"/>
                      <a:endParaRPr lang="lv-LV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37951">
                <a:tc vMerge="1">
                  <a:txBody>
                    <a:bodyPr/>
                    <a:lstStyle/>
                    <a:p>
                      <a:pPr algn="ctr"/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2.darbības programmas "Uzņēmējdarbība un inovācijas" (ERAF)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84 430 889.67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129 628,68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0.14%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Bez iebildumiem</a:t>
                      </a:r>
                    </a:p>
                    <a:p>
                      <a:pPr algn="ctr"/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37951">
                <a:tc vMerge="1">
                  <a:txBody>
                    <a:bodyPr/>
                    <a:lstStyle/>
                    <a:p>
                      <a:pPr algn="ctr"/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3.darbības programmas "Infrastruktūra un pakalpojumi"  (ERAF, KF)</a:t>
                      </a:r>
                      <a:endParaRPr lang="lv-LV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80 254 945.16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25 130.33</a:t>
                      </a:r>
                      <a:endParaRPr lang="lv-LV" sz="12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0.08%</a:t>
                      </a:r>
                      <a:endParaRPr lang="lv-LV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lv-LV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Bez iebildumiem</a:t>
                      </a:r>
                    </a:p>
                    <a:p>
                      <a:pPr algn="ctr"/>
                      <a:endParaRPr lang="lv-LV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44A02-E297-44EB-A54F-4406EA0D8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2009.gada I pusgadā deklarēto izdevumu</a:t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 revīzijas rezultātā izteiktie </a:t>
            </a:r>
            <a:r>
              <a:rPr lang="lv-LV" sz="2400" b="1" u="sng" dirty="0" smtClean="0">
                <a:latin typeface="Times New Roman" pitchFamily="18" charset="0"/>
                <a:cs typeface="Times New Roman" pitchFamily="18" charset="0"/>
              </a:rPr>
              <a:t>ieteikumi</a:t>
            </a:r>
            <a:endParaRPr lang="lv-LV" sz="2400" b="1" u="sng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FM_A4_latv_2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M_A4_latv_2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M_A4_latv_2 1">
        <a:dk1>
          <a:srgbClr val="333333"/>
        </a:dk1>
        <a:lt1>
          <a:srgbClr val="9CDCDA"/>
        </a:lt1>
        <a:dk2>
          <a:srgbClr val="CCFFFF"/>
        </a:dk2>
        <a:lt2>
          <a:srgbClr val="C0C0C0"/>
        </a:lt2>
        <a:accent1>
          <a:srgbClr val="F5CDDF"/>
        </a:accent1>
        <a:accent2>
          <a:srgbClr val="99FFCC"/>
        </a:accent2>
        <a:accent3>
          <a:srgbClr val="CBEBEA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0064F8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2">
        <a:dk1>
          <a:srgbClr val="333333"/>
        </a:dk1>
        <a:lt1>
          <a:srgbClr val="FFFFFF"/>
        </a:lt1>
        <a:dk2>
          <a:srgbClr val="CCFFFF"/>
        </a:dk2>
        <a:lt2>
          <a:srgbClr val="EAEAEA"/>
        </a:lt2>
        <a:accent1>
          <a:srgbClr val="F5CDDF"/>
        </a:accent1>
        <a:accent2>
          <a:srgbClr val="D1FFE8"/>
        </a:accent2>
        <a:accent3>
          <a:srgbClr val="FFFFFF"/>
        </a:accent3>
        <a:accent4>
          <a:srgbClr val="2A2A2A"/>
        </a:accent4>
        <a:accent5>
          <a:srgbClr val="F9E3EC"/>
        </a:accent5>
        <a:accent6>
          <a:srgbClr val="BDE7D2"/>
        </a:accent6>
        <a:hlink>
          <a:srgbClr val="33CCCC"/>
        </a:hlink>
        <a:folHlink>
          <a:srgbClr val="0075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0000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4">
        <a:dk1>
          <a:srgbClr val="333333"/>
        </a:dk1>
        <a:lt1>
          <a:srgbClr val="FFFFCC"/>
        </a:lt1>
        <a:dk2>
          <a:srgbClr val="CCECFF"/>
        </a:dk2>
        <a:lt2>
          <a:srgbClr val="DDDDDD"/>
        </a:lt2>
        <a:accent1>
          <a:srgbClr val="F5CDDF"/>
        </a:accent1>
        <a:accent2>
          <a:srgbClr val="99FFCC"/>
        </a:accent2>
        <a:accent3>
          <a:srgbClr val="FFFFE2"/>
        </a:accent3>
        <a:accent4>
          <a:srgbClr val="2A2A2A"/>
        </a:accent4>
        <a:accent5>
          <a:srgbClr val="F9E3EC"/>
        </a:accent5>
        <a:accent6>
          <a:srgbClr val="8AE7B9"/>
        </a:accent6>
        <a:hlink>
          <a:srgbClr val="32CAC6"/>
        </a:hlink>
        <a:folHlink>
          <a:srgbClr val="4D6E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5">
        <a:dk1>
          <a:srgbClr val="333333"/>
        </a:dk1>
        <a:lt1>
          <a:srgbClr val="F2D0DA"/>
        </a:lt1>
        <a:dk2>
          <a:srgbClr val="CCECFF"/>
        </a:dk2>
        <a:lt2>
          <a:srgbClr val="EAEAEA"/>
        </a:lt2>
        <a:accent1>
          <a:srgbClr val="7BC7C9"/>
        </a:accent1>
        <a:accent2>
          <a:srgbClr val="EDECD1"/>
        </a:accent2>
        <a:accent3>
          <a:srgbClr val="F7E4EA"/>
        </a:accent3>
        <a:accent4>
          <a:srgbClr val="2A2A2A"/>
        </a:accent4>
        <a:accent5>
          <a:srgbClr val="BFE0E1"/>
        </a:accent5>
        <a:accent6>
          <a:srgbClr val="D7D6BD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6">
        <a:dk1>
          <a:srgbClr val="333333"/>
        </a:dk1>
        <a:lt1>
          <a:srgbClr val="C4BBD9"/>
        </a:lt1>
        <a:dk2>
          <a:srgbClr val="B0E1E8"/>
        </a:dk2>
        <a:lt2>
          <a:srgbClr val="D7D4B9"/>
        </a:lt2>
        <a:accent1>
          <a:srgbClr val="F5CDDF"/>
        </a:accent1>
        <a:accent2>
          <a:srgbClr val="B3E5C7"/>
        </a:accent2>
        <a:accent3>
          <a:srgbClr val="DEDAE9"/>
        </a:accent3>
        <a:accent4>
          <a:srgbClr val="2A2A2A"/>
        </a:accent4>
        <a:accent5>
          <a:srgbClr val="F9E3EC"/>
        </a:accent5>
        <a:accent6>
          <a:srgbClr val="A2CFB4"/>
        </a:accent6>
        <a:hlink>
          <a:srgbClr val="CC00FF"/>
        </a:hlink>
        <a:folHlink>
          <a:srgbClr val="362A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7">
        <a:dk1>
          <a:srgbClr val="333333"/>
        </a:dk1>
        <a:lt1>
          <a:srgbClr val="D0F781"/>
        </a:lt1>
        <a:dk2>
          <a:srgbClr val="BDD0ED"/>
        </a:dk2>
        <a:lt2>
          <a:srgbClr val="D1D1D1"/>
        </a:lt2>
        <a:accent1>
          <a:srgbClr val="FFFF99"/>
        </a:accent1>
        <a:accent2>
          <a:srgbClr val="B4DF49"/>
        </a:accent2>
        <a:accent3>
          <a:srgbClr val="E4FAC1"/>
        </a:accent3>
        <a:accent4>
          <a:srgbClr val="2A2A2A"/>
        </a:accent4>
        <a:accent5>
          <a:srgbClr val="FFFFCA"/>
        </a:accent5>
        <a:accent6>
          <a:srgbClr val="A3CA41"/>
        </a:accent6>
        <a:hlink>
          <a:srgbClr val="53AA3E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M_A4_latv_2 8">
        <a:dk1>
          <a:srgbClr val="969696"/>
        </a:dk1>
        <a:lt1>
          <a:srgbClr val="F8F8F8"/>
        </a:lt1>
        <a:dk2>
          <a:srgbClr val="5F5F5F"/>
        </a:dk2>
        <a:lt2>
          <a:srgbClr val="808080"/>
        </a:lt2>
        <a:accent1>
          <a:srgbClr val="F5CDDF"/>
        </a:accent1>
        <a:accent2>
          <a:srgbClr val="4D4D4D"/>
        </a:accent2>
        <a:accent3>
          <a:srgbClr val="B6B6B6"/>
        </a:accent3>
        <a:accent4>
          <a:srgbClr val="D4D4D4"/>
        </a:accent4>
        <a:accent5>
          <a:srgbClr val="F9E3EC"/>
        </a:accent5>
        <a:accent6>
          <a:srgbClr val="454545"/>
        </a:accent6>
        <a:hlink>
          <a:srgbClr val="FFFF99"/>
        </a:hlink>
        <a:folHlink>
          <a:srgbClr val="FFE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E1AA6A608C13DF4AA000612F8A44251B" ma:contentTypeVersion="4" ma:contentTypeDescription="Izveidot jaunu dokumentu." ma:contentTypeScope="" ma:versionID="e63662e93f0654847d38a9d99b9a6970">
  <xsd:schema xmlns:xsd="http://www.w3.org/2001/XMLSchema" xmlns:p="http://schemas.microsoft.com/office/2006/metadata/properties" xmlns:ns2="0d058b00-cbd0-43cf-a45e-99a69f9713cc" targetNamespace="http://schemas.microsoft.com/office/2006/metadata/properties" ma:root="true" ma:fieldsID="83c67318abd9fc21e0103f7119b573ea" ns2:_="">
    <xsd:import namespace="0d058b00-cbd0-43cf-a45e-99a69f9713cc"/>
    <xsd:element name="properties">
      <xsd:complexType>
        <xsd:sequence>
          <xsd:element name="documentManagement">
            <xsd:complexType>
              <xsd:all>
                <xsd:element ref="ns2:Prezent_x0101_cijas_x0020_autors" minOccurs="0"/>
                <xsd:element ref="ns2:Sagatavo_x0161_anas_x0020_datums" minOccurs="0"/>
                <xsd:element ref="ns2:T_x0113_ma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0d058b00-cbd0-43cf-a45e-99a69f9713cc" elementFormDefault="qualified">
    <xsd:import namespace="http://schemas.microsoft.com/office/2006/documentManagement/types"/>
    <xsd:element name="Prezent_x0101_cijas_x0020_autors" ma:index="2" nillable="true" ma:displayName="Prezentācijas autors" ma:internalName="Prezent_x0101_cijas_x0020_autors">
      <xsd:simpleType>
        <xsd:restriction base="dms:Text">
          <xsd:maxLength value="255"/>
        </xsd:restriction>
      </xsd:simpleType>
    </xsd:element>
    <xsd:element name="Sagatavo_x0161_anas_x0020_datums" ma:index="3" nillable="true" ma:displayName="Sagatavošanas datums" ma:format="DateOnly" ma:internalName="Sagatavo_x0161_anas_x0020_datums">
      <xsd:simpleType>
        <xsd:restriction base="dms:DateTime"/>
      </xsd:simpleType>
    </xsd:element>
    <xsd:element name="T_x0113_ma" ma:index="4" ma:displayName="Tēma" ma:format="Dropdown" ma:internalName="T_x0113_ma">
      <xsd:simpleType>
        <xsd:union memberTypes="dms:Text">
          <xsd:simpleType>
            <xsd:restriction base="dms:Choice">
              <xsd:enumeration value="ES fondi"/>
              <xsd:enumeration value="Budžets"/>
              <xsd:enumeration value="Nodokļi"/>
              <xsd:enumeration value="Makroekonomika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Satura tips" ma:readOnly="true"/>
        <xsd:element ref="dc:title" maxOccurs="1" ma:index="1" ma:displayName="Prezentācijas 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T_x0113_ma xmlns="0d058b00-cbd0-43cf-a45e-99a69f9713cc"/>
    <Sagatavo_x0161_anas_x0020_datums xmlns="0d058b00-cbd0-43cf-a45e-99a69f9713cc" xsi:nil="true"/>
    <Prezent_x0101_cijas_x0020_autors xmlns="0d058b00-cbd0-43cf-a45e-99a69f9713cc" xsi:nil="true"/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401ED907-12D0-430B-B1C2-5F6BE1FBCC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058b00-cbd0-43cf-a45e-99a69f9713cc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A6D8652-EB8A-41D7-9F33-0AD833C599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E26566-F4BB-4939-AA3B-5B5098228E90}">
  <ds:schemaRefs>
    <ds:schemaRef ds:uri="http://schemas.microsoft.com/office/2006/metadata/properties"/>
    <ds:schemaRef ds:uri="0d058b00-cbd0-43cf-a45e-99a69f9713cc"/>
  </ds:schemaRefs>
</ds:datastoreItem>
</file>

<file path=customXml/itemProps4.xml><?xml version="1.0" encoding="utf-8"?>
<ds:datastoreItem xmlns:ds="http://schemas.openxmlformats.org/officeDocument/2006/customXml" ds:itemID="{1AEBEAD0-12BD-40DF-9C5A-2A352887F741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T:\Rasmane Lilita\prezent_pot\FM\FM_A4_latv_2.pot</Template>
  <TotalTime>20030</TotalTime>
  <Words>362</Words>
  <Application>Microsoft Office PowerPoint</Application>
  <PresentationFormat>A4 Paper (210x297 mm)</PresentationFormat>
  <Paragraphs>136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FM_A4_latv_2</vt:lpstr>
      <vt:lpstr>Microsoft Office PowerPoint 97-2003 Presentation</vt:lpstr>
      <vt:lpstr>ES fondu  2007.-2013.gada plānošanas perioda  sertificēto izdevumu revīziju rezultāti</vt:lpstr>
      <vt:lpstr>2009.gadā EK deklarētie izdevumi,  milj. LVL</vt:lpstr>
      <vt:lpstr>Izlases kopas  (maksājumu pieprasījumu skaits)</vt:lpstr>
      <vt:lpstr>Revīziju izlase</vt:lpstr>
      <vt:lpstr> Pārbaudītie izdevumi  1.darbību programmas ietvaros (ESF)   13.56 milj. LVL</vt:lpstr>
      <vt:lpstr>Pārbaudītie izdevumi  2.darbību programmas ietvaros (ERAF) 84.43 milj. LVL</vt:lpstr>
      <vt:lpstr>Pārbaudītie izdevumi  3.darbību programmas ietvaros (ERAF/KF) 81.86 milj. LVL</vt:lpstr>
      <vt:lpstr>Revīziju rezultāti</vt:lpstr>
      <vt:lpstr>2009.gada I pusgadā deklarēto izdevumu  revīzijas rezultātā izteiktie ieteikumi</vt:lpstr>
      <vt:lpstr>2009.gada II pusgadā deklarēto izdevumu  revīzijas rezultātā izteiktie ieteikumi</vt:lpstr>
      <vt:lpstr>2009.gadā deklarēto izdevumu revīziju ietvaros  konstatētie trūkumi ar finansiālo ietekmi</vt:lpstr>
    </vt:vector>
  </TitlesOfParts>
  <Company>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Nodokļu politikas vidēja termiņa attīstība</dc:title>
  <dc:creator>Jurassic</dc:creator>
  <cp:lastModifiedBy>au-kravc</cp:lastModifiedBy>
  <cp:revision>1950</cp:revision>
  <dcterms:created xsi:type="dcterms:W3CDTF">2004-07-21T07:39:21Z</dcterms:created>
  <dcterms:modified xsi:type="dcterms:W3CDTF">2010-09-30T11:30:10Z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Dokuments</vt:lpwstr>
  </property>
</Properties>
</file>