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0" r:id="rId3"/>
    <p:sldId id="275" r:id="rId4"/>
    <p:sldId id="262" r:id="rId5"/>
    <p:sldId id="276" r:id="rId6"/>
    <p:sldId id="271" r:id="rId7"/>
    <p:sldId id="272" r:id="rId8"/>
    <p:sldId id="261" r:id="rId9"/>
    <p:sldId id="265" r:id="rId10"/>
    <p:sldId id="268" r:id="rId11"/>
    <p:sldId id="269" r:id="rId12"/>
    <p:sldId id="273" r:id="rId13"/>
    <p:sldId id="274" r:id="rId14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6DA0A"/>
    <a:srgbClr val="00CC99"/>
    <a:srgbClr val="E1F01C"/>
    <a:srgbClr val="FF9966"/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 varScale="1">
        <p:scale>
          <a:sx n="74" d="100"/>
          <a:sy n="74" d="100"/>
        </p:scale>
        <p:origin x="9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F9E9F-D6B3-4A53-94C4-7A67F88FF135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ED4858-9561-4E9F-85AE-D972EF3D6D81}">
      <dgm:prSet phldrT="[Text]" custT="1"/>
      <dgm:spPr/>
      <dgm:t>
        <a:bodyPr/>
        <a:lstStyle/>
        <a:p>
          <a:r>
            <a:rPr lang="lv-LV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 IAS</a:t>
          </a:r>
        </a:p>
        <a:p>
          <a:r>
            <a:rPr lang="lv-LV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103 auditori</a:t>
          </a:r>
          <a:endParaRPr lang="en-US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0D2098-53F6-43DD-83F6-457D3A90C2DE}" type="parTrans" cxnId="{9E9DC41D-38FE-41E6-B456-05E257F16C41}">
      <dgm:prSet/>
      <dgm:spPr/>
      <dgm:t>
        <a:bodyPr/>
        <a:lstStyle/>
        <a:p>
          <a:endParaRPr lang="en-US"/>
        </a:p>
      </dgm:t>
    </dgm:pt>
    <dgm:pt modelId="{A38C5271-689C-4CA2-BF8B-A2E250976C0A}" type="sibTrans" cxnId="{9E9DC41D-38FE-41E6-B456-05E257F16C41}">
      <dgm:prSet/>
      <dgm:spPr/>
      <dgm:t>
        <a:bodyPr/>
        <a:lstStyle/>
        <a:p>
          <a:endParaRPr lang="en-US"/>
        </a:p>
      </dgm:t>
    </dgm:pt>
    <dgm:pt modelId="{9606E814-23C6-4EB8-A641-DA74A4829BA2}">
      <dgm:prSet phldrT="[Text]" custT="1"/>
      <dgm:spPr>
        <a:solidFill>
          <a:srgbClr val="00CC99"/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185</a:t>
          </a:r>
          <a:r>
            <a:rPr lang="lv-LV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lv-LV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institūcijas</a:t>
          </a:r>
          <a:endParaRPr lang="en-US" sz="18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2EBEED-1FB7-4E23-B57F-C1F3245FDFC5}" type="parTrans" cxnId="{5177EC2B-E97F-47B1-9B40-6F4E4F06BA88}">
      <dgm:prSet/>
      <dgm:spPr/>
      <dgm:t>
        <a:bodyPr/>
        <a:lstStyle/>
        <a:p>
          <a:endParaRPr lang="en-US"/>
        </a:p>
      </dgm:t>
    </dgm:pt>
    <dgm:pt modelId="{27EBD4AB-6F78-417C-BB13-CA32AC6962AD}" type="sibTrans" cxnId="{5177EC2B-E97F-47B1-9B40-6F4E4F06BA88}">
      <dgm:prSet/>
      <dgm:spPr/>
      <dgm:t>
        <a:bodyPr/>
        <a:lstStyle/>
        <a:p>
          <a:endParaRPr lang="en-US"/>
        </a:p>
      </dgm:t>
    </dgm:pt>
    <dgm:pt modelId="{53360846-ABB6-463F-89CC-4E6CB164CACC}">
      <dgm:prSet phldrT="[Text]" custT="1"/>
      <dgm:spPr>
        <a:solidFill>
          <a:srgbClr val="FFFF99"/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237 </a:t>
          </a:r>
        </a:p>
        <a:p>
          <a:r>
            <a:rPr lang="lv-LV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funkcijas</a:t>
          </a:r>
          <a:endParaRPr lang="en-US" sz="18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1283FD-7C1F-42BA-8AF3-FC981D6F66DF}" type="parTrans" cxnId="{648FFCD9-2ACC-49C4-9842-DAA047AE2E9C}">
      <dgm:prSet/>
      <dgm:spPr/>
      <dgm:t>
        <a:bodyPr/>
        <a:lstStyle/>
        <a:p>
          <a:endParaRPr lang="en-US"/>
        </a:p>
      </dgm:t>
    </dgm:pt>
    <dgm:pt modelId="{D73642B0-E194-48EA-953D-DBF0AB3D0E3C}" type="sibTrans" cxnId="{648FFCD9-2ACC-49C4-9842-DAA047AE2E9C}">
      <dgm:prSet/>
      <dgm:spPr/>
      <dgm:t>
        <a:bodyPr/>
        <a:lstStyle/>
        <a:p>
          <a:endParaRPr lang="en-US"/>
        </a:p>
      </dgm:t>
    </dgm:pt>
    <dgm:pt modelId="{BAB02667-DE20-4342-B829-04D66B2AD32C}">
      <dgm:prSet phldrT="[Text]" custT="1"/>
      <dgm:spPr>
        <a:solidFill>
          <a:srgbClr val="F6DA0A"/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1463 </a:t>
          </a:r>
        </a:p>
        <a:p>
          <a:r>
            <a:rPr lang="lv-LV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pakalpojumi</a:t>
          </a:r>
          <a:endParaRPr lang="en-US" sz="18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74E86D-7BE9-4ACF-8A8D-EB138CC1B707}" type="parTrans" cxnId="{18938968-0FB2-4307-B781-97EA7490BD82}">
      <dgm:prSet/>
      <dgm:spPr/>
      <dgm:t>
        <a:bodyPr/>
        <a:lstStyle/>
        <a:p>
          <a:endParaRPr lang="en-US"/>
        </a:p>
      </dgm:t>
    </dgm:pt>
    <dgm:pt modelId="{DB788A8B-2615-42DB-8AC5-EB8A33C4DFDD}" type="sibTrans" cxnId="{18938968-0FB2-4307-B781-97EA7490BD82}">
      <dgm:prSet/>
      <dgm:spPr/>
      <dgm:t>
        <a:bodyPr/>
        <a:lstStyle/>
        <a:p>
          <a:endParaRPr lang="en-US"/>
        </a:p>
      </dgm:t>
    </dgm:pt>
    <dgm:pt modelId="{23BBE57C-FF67-4499-9AF0-4BC9FAF050F1}">
      <dgm:prSet phldrT="[Text]" custT="1"/>
      <dgm:spPr>
        <a:solidFill>
          <a:srgbClr val="00B050"/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74 </a:t>
          </a:r>
          <a:r>
            <a:rPr lang="lv-LV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kapitālsabiedrības</a:t>
          </a:r>
          <a:endParaRPr lang="en-US" sz="18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7D5710-2C9B-4FEF-8C8E-03BD1EBFA820}" type="parTrans" cxnId="{EC126E11-1596-44D9-A34F-7051B82CC84F}">
      <dgm:prSet/>
      <dgm:spPr/>
      <dgm:t>
        <a:bodyPr/>
        <a:lstStyle/>
        <a:p>
          <a:endParaRPr lang="en-US"/>
        </a:p>
      </dgm:t>
    </dgm:pt>
    <dgm:pt modelId="{E42240FD-5200-4E1B-91F3-F076911E9D95}" type="sibTrans" cxnId="{EC126E11-1596-44D9-A34F-7051B82CC84F}">
      <dgm:prSet/>
      <dgm:spPr/>
      <dgm:t>
        <a:bodyPr/>
        <a:lstStyle/>
        <a:p>
          <a:endParaRPr lang="en-US"/>
        </a:p>
      </dgm:t>
    </dgm:pt>
    <dgm:pt modelId="{6A194164-5AC6-4BC8-8C82-5B1322BC4595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sz="17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58 100</a:t>
          </a:r>
          <a:r>
            <a:rPr lang="lv-LV" sz="17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nodarbinātie</a:t>
          </a:r>
          <a:endParaRPr lang="en-US" sz="17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EF08B6-63CF-43B2-BA37-AB7E9F3F3EF1}" type="parTrans" cxnId="{F5972AF2-B948-4912-9A76-F674985D278E}">
      <dgm:prSet/>
      <dgm:spPr/>
      <dgm:t>
        <a:bodyPr/>
        <a:lstStyle/>
        <a:p>
          <a:endParaRPr lang="en-US"/>
        </a:p>
      </dgm:t>
    </dgm:pt>
    <dgm:pt modelId="{F6A36DB4-39AC-45CD-BD51-5A32F36BD209}" type="sibTrans" cxnId="{F5972AF2-B948-4912-9A76-F674985D278E}">
      <dgm:prSet/>
      <dgm:spPr/>
      <dgm:t>
        <a:bodyPr/>
        <a:lstStyle/>
        <a:p>
          <a:endParaRPr lang="en-US"/>
        </a:p>
      </dgm:t>
    </dgm:pt>
    <dgm:pt modelId="{9405F71E-15D2-467B-B257-D7986282BF15}" type="pres">
      <dgm:prSet presAssocID="{19AF9E9F-D6B3-4A53-94C4-7A67F88FF13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BFB75BA-3DB7-4301-8D94-01679E426A76}" type="pres">
      <dgm:prSet presAssocID="{BCED4858-9561-4E9F-85AE-D972EF3D6D81}" presName="Parent" presStyleLbl="node0" presStyleIdx="0" presStyleCnt="1" custScaleX="118295" custLinFactNeighborX="-298" custLinFactNeighborY="3632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0E79ECD8-CF8D-489E-BDE3-9ADFB2C92A28}" type="pres">
      <dgm:prSet presAssocID="{9606E814-23C6-4EB8-A641-DA74A4829BA2}" presName="Accent1" presStyleCnt="0"/>
      <dgm:spPr/>
    </dgm:pt>
    <dgm:pt modelId="{F3D29632-F5B6-4580-A0B9-D4E46D174DE9}" type="pres">
      <dgm:prSet presAssocID="{9606E814-23C6-4EB8-A641-DA74A4829BA2}" presName="Accent" presStyleLbl="bgShp" presStyleIdx="0" presStyleCnt="5"/>
      <dgm:spPr/>
    </dgm:pt>
    <dgm:pt modelId="{7458EB30-4719-4071-BB5F-216F43318C69}" type="pres">
      <dgm:prSet presAssocID="{9606E814-23C6-4EB8-A641-DA74A4829BA2}" presName="Child1" presStyleLbl="node1" presStyleIdx="0" presStyleCnt="5" custScaleX="1415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4F66E-1F1A-4596-8F9A-E74204EBE8D0}" type="pres">
      <dgm:prSet presAssocID="{53360846-ABB6-463F-89CC-4E6CB164CACC}" presName="Accent2" presStyleCnt="0"/>
      <dgm:spPr/>
    </dgm:pt>
    <dgm:pt modelId="{788D9C2F-464E-4104-8C37-96FF9979B563}" type="pres">
      <dgm:prSet presAssocID="{53360846-ABB6-463F-89CC-4E6CB164CACC}" presName="Accent" presStyleLbl="bgShp" presStyleIdx="1" presStyleCnt="5"/>
      <dgm:spPr/>
    </dgm:pt>
    <dgm:pt modelId="{2C8F763B-83CC-4310-89F9-383F21E4741B}" type="pres">
      <dgm:prSet presAssocID="{53360846-ABB6-463F-89CC-4E6CB164CACC}" presName="Child2" presStyleLbl="node1" presStyleIdx="1" presStyleCnt="5" custScaleX="145453" custLinFactNeighborX="45524" custLinFactNeighborY="246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D7D96D-CE39-43C4-968E-B55A1FB03B33}" type="pres">
      <dgm:prSet presAssocID="{BAB02667-DE20-4342-B829-04D66B2AD32C}" presName="Accent3" presStyleCnt="0"/>
      <dgm:spPr/>
    </dgm:pt>
    <dgm:pt modelId="{3AF24FF6-20BB-4532-90AE-4398D6F201ED}" type="pres">
      <dgm:prSet presAssocID="{BAB02667-DE20-4342-B829-04D66B2AD32C}" presName="Accent" presStyleLbl="bgShp" presStyleIdx="2" presStyleCnt="5" custScaleX="27350"/>
      <dgm:spPr/>
    </dgm:pt>
    <dgm:pt modelId="{15C838C4-E35D-4F41-BE27-2962DAD6B1AC}" type="pres">
      <dgm:prSet presAssocID="{BAB02667-DE20-4342-B829-04D66B2AD32C}" presName="Child3" presStyleLbl="node1" presStyleIdx="2" presStyleCnt="5" custScaleX="148619" custLinFactNeighborX="18332" custLinFactNeighborY="403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DDE916-8FF3-490A-8224-42C69FFFBB5A}" type="pres">
      <dgm:prSet presAssocID="{23BBE57C-FF67-4499-9AF0-4BC9FAF050F1}" presName="Accent4" presStyleCnt="0"/>
      <dgm:spPr/>
    </dgm:pt>
    <dgm:pt modelId="{9C807A34-FAE1-43F5-83AD-1BA7995EFE49}" type="pres">
      <dgm:prSet presAssocID="{23BBE57C-FF67-4499-9AF0-4BC9FAF050F1}" presName="Accent" presStyleLbl="bgShp" presStyleIdx="3" presStyleCnt="5" custScaleX="11992" custScaleY="68335"/>
      <dgm:spPr/>
    </dgm:pt>
    <dgm:pt modelId="{60610286-9590-44CD-A022-CBC30F5C1BC3}" type="pres">
      <dgm:prSet presAssocID="{23BBE57C-FF67-4499-9AF0-4BC9FAF050F1}" presName="Child4" presStyleLbl="node1" presStyleIdx="3" presStyleCnt="5" custScaleX="142737" custLinFactX="-15062" custLinFactNeighborX="-100000" custLinFactNeighborY="-260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0B48BB-2863-47C3-A45F-E2EA2C691F8E}" type="pres">
      <dgm:prSet presAssocID="{6A194164-5AC6-4BC8-8C82-5B1322BC4595}" presName="Accent5" presStyleCnt="0"/>
      <dgm:spPr/>
    </dgm:pt>
    <dgm:pt modelId="{C8413A82-F03B-4F9B-AB20-D185CC77D770}" type="pres">
      <dgm:prSet presAssocID="{6A194164-5AC6-4BC8-8C82-5B1322BC4595}" presName="Accent" presStyleLbl="bgShp" presStyleIdx="4" presStyleCnt="5" custScaleX="5825" custScaleY="40528" custLinFactNeighborX="-31330" custLinFactNeighborY="-3866"/>
      <dgm:spPr/>
    </dgm:pt>
    <dgm:pt modelId="{6C2956B9-A795-4D72-B7D3-D5E1BE87F176}" type="pres">
      <dgm:prSet presAssocID="{6A194164-5AC6-4BC8-8C82-5B1322BC4595}" presName="Child5" presStyleLbl="node1" presStyleIdx="4" presStyleCnt="5" custScaleX="139996" custLinFactY="-2688" custLinFactNeighborX="-39458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80BA38-0DA0-4446-84DC-A6841F8A02B4}" type="presOf" srcId="{53360846-ABB6-463F-89CC-4E6CB164CACC}" destId="{2C8F763B-83CC-4310-89F9-383F21E4741B}" srcOrd="0" destOrd="0" presId="urn:microsoft.com/office/officeart/2011/layout/HexagonRadial"/>
    <dgm:cxn modelId="{EC126E11-1596-44D9-A34F-7051B82CC84F}" srcId="{BCED4858-9561-4E9F-85AE-D972EF3D6D81}" destId="{23BBE57C-FF67-4499-9AF0-4BC9FAF050F1}" srcOrd="3" destOrd="0" parTransId="{C97D5710-2C9B-4FEF-8C8E-03BD1EBFA820}" sibTransId="{E42240FD-5200-4E1B-91F3-F076911E9D95}"/>
    <dgm:cxn modelId="{D0B5B2F6-7F7F-4C17-A39B-4DBDA021F355}" type="presOf" srcId="{BAB02667-DE20-4342-B829-04D66B2AD32C}" destId="{15C838C4-E35D-4F41-BE27-2962DAD6B1AC}" srcOrd="0" destOrd="0" presId="urn:microsoft.com/office/officeart/2011/layout/HexagonRadial"/>
    <dgm:cxn modelId="{18938968-0FB2-4307-B781-97EA7490BD82}" srcId="{BCED4858-9561-4E9F-85AE-D972EF3D6D81}" destId="{BAB02667-DE20-4342-B829-04D66B2AD32C}" srcOrd="2" destOrd="0" parTransId="{E274E86D-7BE9-4ACF-8A8D-EB138CC1B707}" sibTransId="{DB788A8B-2615-42DB-8AC5-EB8A33C4DFDD}"/>
    <dgm:cxn modelId="{F5972AF2-B948-4912-9A76-F674985D278E}" srcId="{BCED4858-9561-4E9F-85AE-D972EF3D6D81}" destId="{6A194164-5AC6-4BC8-8C82-5B1322BC4595}" srcOrd="4" destOrd="0" parTransId="{C5EF08B6-63CF-43B2-BA37-AB7E9F3F3EF1}" sibTransId="{F6A36DB4-39AC-45CD-BD51-5A32F36BD209}"/>
    <dgm:cxn modelId="{648FFCD9-2ACC-49C4-9842-DAA047AE2E9C}" srcId="{BCED4858-9561-4E9F-85AE-D972EF3D6D81}" destId="{53360846-ABB6-463F-89CC-4E6CB164CACC}" srcOrd="1" destOrd="0" parTransId="{7A1283FD-7C1F-42BA-8AF3-FC981D6F66DF}" sibTransId="{D73642B0-E194-48EA-953D-DBF0AB3D0E3C}"/>
    <dgm:cxn modelId="{5177EC2B-E97F-47B1-9B40-6F4E4F06BA88}" srcId="{BCED4858-9561-4E9F-85AE-D972EF3D6D81}" destId="{9606E814-23C6-4EB8-A641-DA74A4829BA2}" srcOrd="0" destOrd="0" parTransId="{1E2EBEED-1FB7-4E23-B57F-C1F3245FDFC5}" sibTransId="{27EBD4AB-6F78-417C-BB13-CA32AC6962AD}"/>
    <dgm:cxn modelId="{D282FF5F-57AA-40FD-9989-11A874732BCD}" type="presOf" srcId="{6A194164-5AC6-4BC8-8C82-5B1322BC4595}" destId="{6C2956B9-A795-4D72-B7D3-D5E1BE87F176}" srcOrd="0" destOrd="0" presId="urn:microsoft.com/office/officeart/2011/layout/HexagonRadial"/>
    <dgm:cxn modelId="{6563807E-8E6A-4E2E-BBFA-1B84FAE75578}" type="presOf" srcId="{23BBE57C-FF67-4499-9AF0-4BC9FAF050F1}" destId="{60610286-9590-44CD-A022-CBC30F5C1BC3}" srcOrd="0" destOrd="0" presId="urn:microsoft.com/office/officeart/2011/layout/HexagonRadial"/>
    <dgm:cxn modelId="{C8EB11EB-8A63-4B14-80BD-28EB22AAB1B5}" type="presOf" srcId="{9606E814-23C6-4EB8-A641-DA74A4829BA2}" destId="{7458EB30-4719-4071-BB5F-216F43318C69}" srcOrd="0" destOrd="0" presId="urn:microsoft.com/office/officeart/2011/layout/HexagonRadial"/>
    <dgm:cxn modelId="{826BB6E6-C277-449C-87BD-368F050B0E66}" type="presOf" srcId="{BCED4858-9561-4E9F-85AE-D972EF3D6D81}" destId="{7BFB75BA-3DB7-4301-8D94-01679E426A76}" srcOrd="0" destOrd="0" presId="urn:microsoft.com/office/officeart/2011/layout/HexagonRadial"/>
    <dgm:cxn modelId="{4E94D980-F665-461E-B825-5251F39CD6F7}" type="presOf" srcId="{19AF9E9F-D6B3-4A53-94C4-7A67F88FF135}" destId="{9405F71E-15D2-467B-B257-D7986282BF15}" srcOrd="0" destOrd="0" presId="urn:microsoft.com/office/officeart/2011/layout/HexagonRadial"/>
    <dgm:cxn modelId="{9E9DC41D-38FE-41E6-B456-05E257F16C41}" srcId="{19AF9E9F-D6B3-4A53-94C4-7A67F88FF135}" destId="{BCED4858-9561-4E9F-85AE-D972EF3D6D81}" srcOrd="0" destOrd="0" parTransId="{5D0D2098-53F6-43DD-83F6-457D3A90C2DE}" sibTransId="{A38C5271-689C-4CA2-BF8B-A2E250976C0A}"/>
    <dgm:cxn modelId="{6C2BAE2D-D342-4D79-9698-B9946FA267CD}" type="presParOf" srcId="{9405F71E-15D2-467B-B257-D7986282BF15}" destId="{7BFB75BA-3DB7-4301-8D94-01679E426A76}" srcOrd="0" destOrd="0" presId="urn:microsoft.com/office/officeart/2011/layout/HexagonRadial"/>
    <dgm:cxn modelId="{F5B5828C-4C8E-4B4F-AEC3-4086F7B6C926}" type="presParOf" srcId="{9405F71E-15D2-467B-B257-D7986282BF15}" destId="{0E79ECD8-CF8D-489E-BDE3-9ADFB2C92A28}" srcOrd="1" destOrd="0" presId="urn:microsoft.com/office/officeart/2011/layout/HexagonRadial"/>
    <dgm:cxn modelId="{186BC7C6-DF5D-446A-8AC9-2218D859214A}" type="presParOf" srcId="{0E79ECD8-CF8D-489E-BDE3-9ADFB2C92A28}" destId="{F3D29632-F5B6-4580-A0B9-D4E46D174DE9}" srcOrd="0" destOrd="0" presId="urn:microsoft.com/office/officeart/2011/layout/HexagonRadial"/>
    <dgm:cxn modelId="{938EDBF3-7B89-4D3A-BE26-91D78942C7CD}" type="presParOf" srcId="{9405F71E-15D2-467B-B257-D7986282BF15}" destId="{7458EB30-4719-4071-BB5F-216F43318C69}" srcOrd="2" destOrd="0" presId="urn:microsoft.com/office/officeart/2011/layout/HexagonRadial"/>
    <dgm:cxn modelId="{6AB159C2-558C-4FEE-AA40-FD89F4E24070}" type="presParOf" srcId="{9405F71E-15D2-467B-B257-D7986282BF15}" destId="{9A94F66E-1F1A-4596-8F9A-E74204EBE8D0}" srcOrd="3" destOrd="0" presId="urn:microsoft.com/office/officeart/2011/layout/HexagonRadial"/>
    <dgm:cxn modelId="{4E32B9A5-CDBD-4C01-98CE-2C76FB5A8BF6}" type="presParOf" srcId="{9A94F66E-1F1A-4596-8F9A-E74204EBE8D0}" destId="{788D9C2F-464E-4104-8C37-96FF9979B563}" srcOrd="0" destOrd="0" presId="urn:microsoft.com/office/officeart/2011/layout/HexagonRadial"/>
    <dgm:cxn modelId="{5A53F43C-5A9A-4181-8ABC-BFFB7F6C27B9}" type="presParOf" srcId="{9405F71E-15D2-467B-B257-D7986282BF15}" destId="{2C8F763B-83CC-4310-89F9-383F21E4741B}" srcOrd="4" destOrd="0" presId="urn:microsoft.com/office/officeart/2011/layout/HexagonRadial"/>
    <dgm:cxn modelId="{73F891E9-0D35-4FA6-8C49-D9BE88E2186F}" type="presParOf" srcId="{9405F71E-15D2-467B-B257-D7986282BF15}" destId="{5FD7D96D-CE39-43C4-968E-B55A1FB03B33}" srcOrd="5" destOrd="0" presId="urn:microsoft.com/office/officeart/2011/layout/HexagonRadial"/>
    <dgm:cxn modelId="{54C31A8D-EB03-4B40-B44F-A93F854E65AF}" type="presParOf" srcId="{5FD7D96D-CE39-43C4-968E-B55A1FB03B33}" destId="{3AF24FF6-20BB-4532-90AE-4398D6F201ED}" srcOrd="0" destOrd="0" presId="urn:microsoft.com/office/officeart/2011/layout/HexagonRadial"/>
    <dgm:cxn modelId="{74BC22C8-DBFF-43EF-9D9D-F1944F93690F}" type="presParOf" srcId="{9405F71E-15D2-467B-B257-D7986282BF15}" destId="{15C838C4-E35D-4F41-BE27-2962DAD6B1AC}" srcOrd="6" destOrd="0" presId="urn:microsoft.com/office/officeart/2011/layout/HexagonRadial"/>
    <dgm:cxn modelId="{86562E1B-89AE-46EA-8435-4212DF265073}" type="presParOf" srcId="{9405F71E-15D2-467B-B257-D7986282BF15}" destId="{07DDE916-8FF3-490A-8224-42C69FFFBB5A}" srcOrd="7" destOrd="0" presId="urn:microsoft.com/office/officeart/2011/layout/HexagonRadial"/>
    <dgm:cxn modelId="{FC46A16D-06A8-42EE-8DBF-D6C94408491B}" type="presParOf" srcId="{07DDE916-8FF3-490A-8224-42C69FFFBB5A}" destId="{9C807A34-FAE1-43F5-83AD-1BA7995EFE49}" srcOrd="0" destOrd="0" presId="urn:microsoft.com/office/officeart/2011/layout/HexagonRadial"/>
    <dgm:cxn modelId="{E7FB5728-6094-4FC8-A44D-1927B475A5F5}" type="presParOf" srcId="{9405F71E-15D2-467B-B257-D7986282BF15}" destId="{60610286-9590-44CD-A022-CBC30F5C1BC3}" srcOrd="8" destOrd="0" presId="urn:microsoft.com/office/officeart/2011/layout/HexagonRadial"/>
    <dgm:cxn modelId="{F13CB3A7-B331-4BC5-B56E-AB6CC78BD2A7}" type="presParOf" srcId="{9405F71E-15D2-467B-B257-D7986282BF15}" destId="{980B48BB-2863-47C3-A45F-E2EA2C691F8E}" srcOrd="9" destOrd="0" presId="urn:microsoft.com/office/officeart/2011/layout/HexagonRadial"/>
    <dgm:cxn modelId="{2F863EF5-9C82-4A1D-B453-478007BC531C}" type="presParOf" srcId="{980B48BB-2863-47C3-A45F-E2EA2C691F8E}" destId="{C8413A82-F03B-4F9B-AB20-D185CC77D770}" srcOrd="0" destOrd="0" presId="urn:microsoft.com/office/officeart/2011/layout/HexagonRadial"/>
    <dgm:cxn modelId="{741D2663-44E7-43CE-A7F2-60BACB543B8A}" type="presParOf" srcId="{9405F71E-15D2-467B-B257-D7986282BF15}" destId="{6C2956B9-A795-4D72-B7D3-D5E1BE87F176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B75BA-3DB7-4301-8D94-01679E426A76}">
      <dsp:nvSpPr>
        <dsp:cNvPr id="0" name=""/>
        <dsp:cNvSpPr/>
      </dsp:nvSpPr>
      <dsp:spPr>
        <a:xfrm>
          <a:off x="2841161" y="1702047"/>
          <a:ext cx="2460892" cy="179954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 IAS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103 auditori</a:t>
          </a:r>
          <a:endParaRPr lang="en-US" sz="2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17612" y="1977329"/>
        <a:ext cx="1707990" cy="1248980"/>
      </dsp:txXfrm>
    </dsp:sp>
    <dsp:sp modelId="{788D9C2F-464E-4104-8C37-96FF9979B563}">
      <dsp:nvSpPr>
        <dsp:cNvPr id="0" name=""/>
        <dsp:cNvSpPr/>
      </dsp:nvSpPr>
      <dsp:spPr>
        <a:xfrm>
          <a:off x="4340324" y="775726"/>
          <a:ext cx="784891" cy="67628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58EB30-4719-4071-BB5F-216F43318C69}">
      <dsp:nvSpPr>
        <dsp:cNvPr id="0" name=""/>
        <dsp:cNvSpPr/>
      </dsp:nvSpPr>
      <dsp:spPr>
        <a:xfrm>
          <a:off x="2874941" y="0"/>
          <a:ext cx="2413473" cy="1474845"/>
        </a:xfrm>
        <a:prstGeom prst="hexagon">
          <a:avLst>
            <a:gd name="adj" fmla="val 28570"/>
            <a:gd name="vf" fmla="val 115470"/>
          </a:avLst>
        </a:prstGeom>
        <a:solidFill>
          <a:srgbClr val="00CC99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185</a:t>
          </a:r>
          <a:r>
            <a:rPr lang="lv-LV" sz="1800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institūcijas</a:t>
          </a:r>
          <a:endParaRPr lang="en-US" sz="1800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16518" y="208734"/>
        <a:ext cx="1730319" cy="1057377"/>
      </dsp:txXfrm>
    </dsp:sp>
    <dsp:sp modelId="{3AF24FF6-20BB-4532-90AE-4398D6F201ED}">
      <dsp:nvSpPr>
        <dsp:cNvPr id="0" name=""/>
        <dsp:cNvSpPr/>
      </dsp:nvSpPr>
      <dsp:spPr>
        <a:xfrm>
          <a:off x="5541465" y="2040024"/>
          <a:ext cx="214667" cy="676287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F763B-83CC-4310-89F9-383F21E4741B}">
      <dsp:nvSpPr>
        <dsp:cNvPr id="0" name=""/>
        <dsp:cNvSpPr/>
      </dsp:nvSpPr>
      <dsp:spPr>
        <a:xfrm>
          <a:off x="5181424" y="1269999"/>
          <a:ext cx="2479670" cy="1474845"/>
        </a:xfrm>
        <a:prstGeom prst="hexagon">
          <a:avLst>
            <a:gd name="adj" fmla="val 28570"/>
            <a:gd name="vf" fmla="val 115470"/>
          </a:avLst>
        </a:prstGeom>
        <a:solidFill>
          <a:srgbClr val="FFFF99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237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funkcijas</a:t>
          </a:r>
          <a:endParaRPr lang="en-US" sz="1800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28518" y="1476441"/>
        <a:ext cx="1785482" cy="1061961"/>
      </dsp:txXfrm>
    </dsp:sp>
    <dsp:sp modelId="{9C807A34-FAE1-43F5-83AD-1BA7995EFE49}">
      <dsp:nvSpPr>
        <dsp:cNvPr id="0" name=""/>
        <dsp:cNvSpPr/>
      </dsp:nvSpPr>
      <dsp:spPr>
        <a:xfrm>
          <a:off x="4965404" y="3574253"/>
          <a:ext cx="94124" cy="46214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C838C4-E35D-4F41-BE27-2962DAD6B1AC}">
      <dsp:nvSpPr>
        <dsp:cNvPr id="0" name=""/>
        <dsp:cNvSpPr/>
      </dsp:nvSpPr>
      <dsp:spPr>
        <a:xfrm>
          <a:off x="4690870" y="3286216"/>
          <a:ext cx="2533644" cy="1474845"/>
        </a:xfrm>
        <a:prstGeom prst="hexagon">
          <a:avLst>
            <a:gd name="adj" fmla="val 28570"/>
            <a:gd name="vf" fmla="val 115470"/>
          </a:avLst>
        </a:prstGeom>
        <a:solidFill>
          <a:srgbClr val="F6DA0A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1463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pakalpojumi</a:t>
          </a:r>
          <a:endParaRPr lang="en-US" sz="1800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42461" y="3490879"/>
        <a:ext cx="1830462" cy="1065519"/>
      </dsp:txXfrm>
    </dsp:sp>
    <dsp:sp modelId="{C8413A82-F03B-4F9B-AB20-D185CC77D770}">
      <dsp:nvSpPr>
        <dsp:cNvPr id="0" name=""/>
        <dsp:cNvSpPr/>
      </dsp:nvSpPr>
      <dsp:spPr>
        <a:xfrm>
          <a:off x="3165206" y="3790279"/>
          <a:ext cx="45719" cy="27408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10286-9590-44CD-A022-CBC30F5C1BC3}">
      <dsp:nvSpPr>
        <dsp:cNvPr id="0" name=""/>
        <dsp:cNvSpPr/>
      </dsp:nvSpPr>
      <dsp:spPr>
        <a:xfrm>
          <a:off x="903426" y="3214207"/>
          <a:ext cx="2433368" cy="1474845"/>
        </a:xfrm>
        <a:prstGeom prst="hexagon">
          <a:avLst>
            <a:gd name="adj" fmla="val 28570"/>
            <a:gd name="vf" fmla="val 115470"/>
          </a:avLst>
        </a:prstGeom>
        <a:solidFill>
          <a:srgbClr val="00B05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74 </a:t>
          </a:r>
          <a:r>
            <a:rPr lang="lv-LV" sz="1800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kapitālsabiedrības</a:t>
          </a:r>
          <a:endParaRPr lang="en-US" sz="1800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6661" y="3422239"/>
        <a:ext cx="1746898" cy="1058781"/>
      </dsp:txXfrm>
    </dsp:sp>
    <dsp:sp modelId="{6C2956B9-A795-4D72-B7D3-D5E1BE87F176}">
      <dsp:nvSpPr>
        <dsp:cNvPr id="0" name=""/>
        <dsp:cNvSpPr/>
      </dsp:nvSpPr>
      <dsp:spPr>
        <a:xfrm>
          <a:off x="644930" y="1176963"/>
          <a:ext cx="2386640" cy="147484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b="1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58 100</a:t>
          </a:r>
          <a:r>
            <a:rPr lang="lv-LV" sz="1700" kern="12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nodarbinātie</a:t>
          </a:r>
          <a:endParaRPr lang="en-US" sz="1700" kern="1200" dirty="0">
            <a:solidFill>
              <a:schemeClr val="tx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84271" y="1386662"/>
        <a:ext cx="1707958" cy="1055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39014-D12A-48A5-B447-C2DE1D228504}" type="datetimeFigureOut">
              <a:rPr lang="lv-LV" smtClean="0"/>
              <a:t>10.09.2018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172"/>
            <a:ext cx="2919413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172"/>
            <a:ext cx="2919412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581B4-F7CA-4B4C-B6E7-41B1F22F671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1356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t>10.09.2018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618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1026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5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10.09.2018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lv-LV" dirty="0"/>
          </a:p>
        </p:txBody>
      </p:sp>
      <p:pic>
        <p:nvPicPr>
          <p:cNvPr id="11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69" y="72480"/>
            <a:ext cx="2424467" cy="8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t>10.09.2018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Iekšējā audita darbības rezultāti </a:t>
            </a:r>
            <a:r>
              <a:rPr 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2017.gadā</a:t>
            </a:r>
            <a:endParaRPr lang="lv-LV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267744" y="4941168"/>
            <a:ext cx="5760641" cy="360363"/>
          </a:xfrm>
        </p:spPr>
        <p:txBody>
          <a:bodyPr/>
          <a:lstStyle/>
          <a:p>
            <a:r>
              <a:rPr lang="lv-LV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Iekšējā audita departamenta Iekšējā audita politikas plānošanas nodaļas </a:t>
            </a:r>
            <a:r>
              <a:rPr lang="lv-LV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vadītājas vietniece Gita Mežupa</a:t>
            </a:r>
            <a:r>
              <a:rPr lang="lv-LV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06.09.2018.</a:t>
            </a:r>
            <a:endParaRPr lang="lv-LV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719" y="6421659"/>
            <a:ext cx="2133600" cy="365125"/>
          </a:xfrm>
        </p:spPr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10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9719" y="1275841"/>
            <a:ext cx="8229600" cy="4857403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84% gada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plāna izpildes rādītājs saglabājas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stabils;</a:t>
            </a:r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iekšējo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auditoru ieguvuši sertifikātus;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48% auditu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veikti pamatdarbības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sistēmās;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73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audita ziņojumu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iesniegti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savlaicīgi;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80% ieteikumu ieviesti.</a:t>
            </a:r>
          </a:p>
          <a:p>
            <a:pPr marL="0" lvl="0" indent="0">
              <a:buNone/>
            </a:pPr>
            <a:endParaRPr lang="lv-LV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lv-LV" dirty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Darba izpildes un kvalitātes rādītāji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608011" y="1461153"/>
            <a:ext cx="288032" cy="194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Up Arrow 6"/>
          <p:cNvSpPr/>
          <p:nvPr/>
        </p:nvSpPr>
        <p:spPr>
          <a:xfrm>
            <a:off x="635271" y="1818334"/>
            <a:ext cx="191911" cy="2738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Down Arrow 7"/>
          <p:cNvSpPr/>
          <p:nvPr/>
        </p:nvSpPr>
        <p:spPr>
          <a:xfrm>
            <a:off x="656072" y="2265912"/>
            <a:ext cx="191910" cy="230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Up Arrow 9"/>
          <p:cNvSpPr/>
          <p:nvPr/>
        </p:nvSpPr>
        <p:spPr>
          <a:xfrm>
            <a:off x="659621" y="2675100"/>
            <a:ext cx="191912" cy="25202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Down Arrow 10"/>
          <p:cNvSpPr/>
          <p:nvPr/>
        </p:nvSpPr>
        <p:spPr>
          <a:xfrm>
            <a:off x="659621" y="3089530"/>
            <a:ext cx="191910" cy="230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55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11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ī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stenot 2018.gada prioritāti - </a:t>
            </a:r>
            <a:r>
              <a:rPr lang="lv-LV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v-LV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alsts </a:t>
            </a:r>
            <a:r>
              <a:rPr lang="lv-LV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pārvaldes uzdevumu </a:t>
            </a:r>
            <a:r>
              <a:rPr lang="lv-LV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deleģēšana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plānot 2019.gada prioritāti - </a:t>
            </a:r>
            <a:r>
              <a:rPr lang="lv-LV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Darbības efektivitātes novērtējums</a:t>
            </a:r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endParaRPr lang="lv-LV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Finanšu ministrija turpinās </a:t>
            </a:r>
            <a:r>
              <a:rPr lang="lv-LV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strādāt </a:t>
            </a:r>
            <a:r>
              <a:rPr lang="lv-LV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šādos virzienos: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efektīvas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pārvaldības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attīstība;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iekšējā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audita resursu efektīva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izmantošana;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zpratnes veicināšana par IKS jautājumiem pašvaldībās.</a:t>
            </a:r>
          </a:p>
          <a:p>
            <a:pPr lvl="1">
              <a:buFontTx/>
              <a:buChar char="-"/>
            </a:pPr>
            <a:endParaRPr lang="lv-LV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lv-LV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Iekšējā audita </a:t>
            </a:r>
            <a:r>
              <a:rPr lang="lv-LV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attīstība 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7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12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savstarpēja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apmaiņa ar metodoloģijām;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sadarbība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apmācību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jomā;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ērķtiecīgākai sadarbībai starp iekšējiem auditoriem un Valsts kontroli pārskatīt vienošanās aktualitāti.</a:t>
            </a:r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Turpmākā sadarbība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Valsts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8071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3861048"/>
            <a:ext cx="6552728" cy="1080120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  <a:endParaRPr lang="lv-LV" sz="4000" dirty="0"/>
          </a:p>
        </p:txBody>
      </p:sp>
    </p:spTree>
    <p:extLst>
      <p:ext uri="{BB962C8B-B14F-4D97-AF65-F5344CB8AC3E}">
        <p14:creationId xmlns:p14="http://schemas.microsoft.com/office/powerpoint/2010/main" val="88695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99592" y="1422154"/>
            <a:ext cx="7488832" cy="434463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831922"/>
            <a:ext cx="8229600" cy="432000"/>
          </a:xfrm>
        </p:spPr>
        <p:txBody>
          <a:bodyPr>
            <a:normAutofit fontScale="90000"/>
          </a:bodyPr>
          <a:lstStyle/>
          <a:p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Iekšējā audita funkcijas aptvērums atbilstoši </a:t>
            </a:r>
            <a:r>
              <a:rPr lang="lv-LV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lv-LV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v-LV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Iekšējā </a:t>
            </a:r>
            <a:r>
              <a:rPr lang="lv-LV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audita likumam</a:t>
            </a:r>
            <a:r>
              <a:rPr lang="lv-LV" sz="2400" dirty="0"/>
              <a:t/>
            </a:r>
            <a:br>
              <a:rPr lang="lv-LV" sz="2400" dirty="0"/>
            </a:b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2</a:t>
            </a:fld>
            <a:endParaRPr lang="lv-LV"/>
          </a:p>
        </p:txBody>
      </p:sp>
      <p:sp>
        <p:nvSpPr>
          <p:cNvPr id="13" name="Rectangle 12"/>
          <p:cNvSpPr/>
          <p:nvPr/>
        </p:nvSpPr>
        <p:spPr>
          <a:xfrm>
            <a:off x="1737533" y="5826297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v-LV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700288"/>
              </p:ext>
            </p:extLst>
          </p:nvPr>
        </p:nvGraphicFramePr>
        <p:xfrm>
          <a:off x="457200" y="1150890"/>
          <a:ext cx="822960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Audita vides raksturojums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378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4</a:t>
            </a:fld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7342" y="597712"/>
            <a:ext cx="5688632" cy="432000"/>
          </a:xfrm>
        </p:spPr>
        <p:txBody>
          <a:bodyPr/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Audita darba rezultāti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029712"/>
            <a:ext cx="8560150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veikti </a:t>
            </a:r>
            <a:r>
              <a:rPr lang="lv-LV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157 iekšējie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auditi;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sagatavoti </a:t>
            </a:r>
            <a:r>
              <a:rPr lang="lv-LV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222 iekšējā audita ziņojumi</a:t>
            </a:r>
            <a:r>
              <a:rPr lang="lv-LV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vadībai;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apstiprināti </a:t>
            </a:r>
            <a:r>
              <a:rPr lang="lv-LV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vairāk </a:t>
            </a:r>
            <a:r>
              <a:rPr lang="lv-LV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nekā 1 000 audita </a:t>
            </a:r>
            <a:r>
              <a:rPr lang="lv-LV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ieteikumi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IKS pilnveidošanai.</a:t>
            </a:r>
            <a:endParaRPr lang="lv-LV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1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40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5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956427"/>
            <a:ext cx="8219256" cy="5399923"/>
          </a:xfrm>
        </p:spPr>
        <p:txBody>
          <a:bodyPr>
            <a:normAutofit fontScale="92500" lnSpcReduction="20000"/>
          </a:bodyPr>
          <a:lstStyle/>
          <a:p>
            <a:pPr marL="285750" lvl="0" indent="-285750" algn="just"/>
            <a:endParaRPr lang="lv-LV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/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vadībai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savlaicīgi sniegta pārliecība par IKS efektivitāti;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sagatavoti priekšlikumi ministrijas korupcijas un interešu konflikta risku mazināšanas      sistēmas optimizēšanai;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uzlabots stratēģiskās vadības process un pilnveidota darbības stratēģija;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uzlabota sadarbība politikas plānotāju un ieviesēju starpā;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nodefinēts uzkrāšanas principa ieviešanas projekta mērķis, noteikti sasniedzamie rezultāti un rezultatīvie rādītāji;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atklāta nepietiekami konsekventa pieeja iestādes mērķu, rezultatīvo rādītāju atspoguļošanā dažādos iestādes dokumentos;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pilnveidoti publisko iepirkumu politikas veidošanas un īstenošanas atbalsta </a:t>
            </a:r>
            <a:r>
              <a:rPr lang="lv-LV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apakšprocesi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novērstas nepilnības personāla vadības procesā;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konstatētas pretrunas normatīvajos aktos noteiktajās procedūrās, iekļautas dublējošās kontroles vai iekļautās procedūras nenodrošina efektīvu uzraudzības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procesu;</a:t>
            </a:r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veicināta sistemātiska valsts pārvaldes pakalpojumu pārvaldība un procesu sakārtošana, tostarp administratīvo resursu taupīšana;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sagaidāms, ka tiks uzlabota institūciju tīmekļa vietņu pieejamība personām ar kustību, redzes, dzirdes un uztveres traucējumiem; </a:t>
            </a:r>
          </a:p>
          <a:p>
            <a:pPr marL="285750" lvl="0" indent="-285750"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tiek turpināts paaugstināt izpratni par efektivitātes aspektiem un veicināta pieeja procesu norises un resursu izlietojuma organizēšanai saskaņā ar funkcionālās efektivitātes, ekonomiskās efektivitātes, resursu izmaksu efektivitātes jeb lietderības principiem.</a:t>
            </a:r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Veikto iekšējo auditu rezultātā</a:t>
            </a:r>
          </a:p>
        </p:txBody>
      </p:sp>
    </p:spTree>
    <p:extLst>
      <p:ext uri="{BB962C8B-B14F-4D97-AF65-F5344CB8AC3E}">
        <p14:creationId xmlns:p14="http://schemas.microsoft.com/office/powerpoint/2010/main" val="2024788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6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96786"/>
            <a:ext cx="8229600" cy="4857403"/>
          </a:xfrm>
        </p:spPr>
        <p:txBody>
          <a:bodyPr>
            <a:normAutofit/>
          </a:bodyPr>
          <a:lstStyle/>
          <a:p>
            <a:pPr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 iestādēm, kas sniedz valsts pārvaldes pakalpojumus, audits tika veikts 50 (68%) iestādēs, auditējot 209 (14%) no 1463 identificētajiem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pakalpojumiem.</a:t>
            </a:r>
          </a:p>
          <a:p>
            <a:pPr algn="just"/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pakalpojumu pārvaldības līmenis iestādēs ir atšķirīgs; kopumā pakalpojumu sniegšana ir savlaicīga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kvalitatīva, bet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pastāv iespēja </a:t>
            </a:r>
            <a:r>
              <a:rPr lang="lv-LV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efektivizēt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pakalpojumu pārvaldības, t.sk. sniegšanas procesus, izmantojot valsts pārvaldē pieejamos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rīkus. </a:t>
            </a:r>
          </a:p>
          <a:p>
            <a:pPr algn="just"/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ievēršama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uzmanība joprojām ierobežotajai pakalpojumu pieejamībai cilvēkiem ar invaliditāti, veicinot pakalpojumu sniedzēju, ēku </a:t>
            </a:r>
            <a:r>
              <a:rPr lang="lv-LV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apsaimniekotāju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sabiedrības izpratni par cilvēku ar invaliditāti tiesībām vienlīdzīgi ar citām personām brīvi pārvietoties, saņemt informāciju un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pakalpojumus.</a:t>
            </a:r>
          </a:p>
          <a:p>
            <a:pPr algn="just"/>
            <a:endParaRPr lang="lv-LV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pozitīvi vērtējams auditoru ieguldījums sistemātiskas pakalpojumu pārvaldības ieviešanas veicināšanā.</a:t>
            </a:r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21667"/>
            <a:ext cx="5688632" cy="432000"/>
          </a:xfrm>
        </p:spPr>
        <p:txBody>
          <a:bodyPr>
            <a:noAutofit/>
          </a:bodyPr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Valsts pārvaldes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pakalpojumu audita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2017.gada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prioritārais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audits)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rezultāti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69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7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Pakalpojumu termins nav viennozīmīgi interpretējams un joprojām pastāv atšķirīga pieeja pakalpojumu identificēšanā un detalizācijā, līdz ar to nepieciešams pilnveidot pakalpojumu definīciju, strukturēšanu un standartizāciju;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nodrošināt pakalpojumu ērtāku pieejamību iestāžu tīmekļa vietnēs;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attīstīt starpresoru sadarbību;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otivēt klientus aktīvāk izmantot e-pakalpojumus;</a:t>
            </a:r>
            <a:endParaRPr lang="lv-LV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azināt administratīvo slogu un vienkāršot procesus;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iemērot infrastruktūru personām ar invaliditāti un nodrošināt publiski pieejamu informāciju par pakalpojumiem;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eicināt sabiedrības izpratni par cilvēku ar invaliditāti tiesībām;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aktīvāk noskaidrot klientu viedokli;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oteikt pakalpojumu pašizmaksu;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urpināt pakalpojumu sniedzēju pieredzes apmaiņas pasākumus un labās prakses pārņemšanu.</a:t>
            </a:r>
          </a:p>
          <a:p>
            <a:endParaRPr lang="lv-LV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prioritātes secinājumi un priekšlikumi</a:t>
            </a:r>
            <a:endParaRPr lang="lv-LV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7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8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altLang="lv-LV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Auditori sniedz viedokli </a:t>
            </a:r>
            <a:r>
              <a:rPr lang="lv-LV" alt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lang="lv-LV" alt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83% </a:t>
            </a:r>
            <a:r>
              <a:rPr lang="lv-LV" altLang="lv-LV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valsts pārvaldē īstenotajām funkcijām un uzdevumiem</a:t>
            </a: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lv-LV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v-LV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Iekšējās </a:t>
            </a:r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kontroles novērtējums sistēmu griezumā</a:t>
            </a:r>
            <a:endParaRPr lang="ru-RU" sz="1400" dirty="0">
              <a:solidFill>
                <a:schemeClr val="tx1"/>
              </a:solidFill>
            </a:endParaRPr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Kopējais viedoklis par IKS</a:t>
            </a:r>
            <a:endParaRPr lang="lv-LV" dirty="0"/>
          </a:p>
        </p:txBody>
      </p:sp>
      <p:pic>
        <p:nvPicPr>
          <p:cNvPr id="6" name="Content Placeholder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273380" y="1628800"/>
            <a:ext cx="6658904" cy="370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51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06.09.2018.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9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ilgstoši </a:t>
            </a: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neieviestie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ieteikumi;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nepietiekami analizētas 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cēloņsakarības;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audits kontroles uzbūves līmenī, netiek testētas kontroles;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pjoms par ļoti šauriem jautājumiem;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lv-LV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lv-LV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ari, pārcelti, atcelti auditi.</a:t>
            </a:r>
          </a:p>
          <a:p>
            <a:pPr>
              <a:buAutoNum type="arabicParenR"/>
            </a:pPr>
            <a:endParaRPr lang="lv-LV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16097"/>
            <a:ext cx="6408712" cy="432000"/>
          </a:xfrm>
        </p:spPr>
        <p:txBody>
          <a:bodyPr>
            <a:normAutofit fontScale="90000"/>
          </a:bodyPr>
          <a:lstStyle/>
          <a:p>
            <a:r>
              <a:rPr lang="lv-LV" alt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Aspekti, kas ietekmē viedokļa par IKS kvalitāti</a:t>
            </a:r>
            <a:br>
              <a:rPr lang="lv-LV" altLang="lv-L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8535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nšu Ministrijas prezentācija (LV) Pilnkrāsu" id="{8166D8D0-79EE-4552-B5B1-D80C0B313494}" vid="{06F2145E-CC91-4DA0-A1D2-3AC52F2EA5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Finanšu Ministrijas prezentācija (LV) Pilnkrāsu</Template>
  <TotalTime>815</TotalTime>
  <Words>656</Words>
  <Application>Microsoft Office PowerPoint</Application>
  <PresentationFormat>On-screen Show (4:3)</PresentationFormat>
  <Paragraphs>120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Franklin Gothic Book</vt:lpstr>
      <vt:lpstr>Times New Roman</vt:lpstr>
      <vt:lpstr>1_Custom Design</vt:lpstr>
      <vt:lpstr>Iekšējā audita darbības rezultāti 2017.gadā</vt:lpstr>
      <vt:lpstr>Iekšējā audita funkcijas aptvērums atbilstoši  Iekšējā audita likumam </vt:lpstr>
      <vt:lpstr>Audita vides raksturojums</vt:lpstr>
      <vt:lpstr>Audita darba rezultāti</vt:lpstr>
      <vt:lpstr>Veikto iekšējo auditu rezultātā</vt:lpstr>
      <vt:lpstr>Valsts pārvaldes pakalpojumu audita  (2017.gada prioritārais audits) rezultāti</vt:lpstr>
      <vt:lpstr>MK prioritātes secinājumi un priekšlikumi</vt:lpstr>
      <vt:lpstr>Kopējais viedoklis par IKS</vt:lpstr>
      <vt:lpstr>Aspekti, kas ietekmē viedokļa par IKS kvalitāti </vt:lpstr>
      <vt:lpstr>Darba izpildes un kvalitātes rādītāji</vt:lpstr>
      <vt:lpstr>Iekšējā audita attīstība </vt:lpstr>
      <vt:lpstr>Turpmākā sadarbība ar Valsts kontroli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Iekšējā audita darbības rezultāti 2017.gadā</dc:title>
  <dc:creator>Jeļena Grossmane</dc:creator>
  <cp:lastModifiedBy>Gita Mežupa</cp:lastModifiedBy>
  <cp:revision>89</cp:revision>
  <cp:lastPrinted>2018-09-06T07:55:54Z</cp:lastPrinted>
  <dcterms:created xsi:type="dcterms:W3CDTF">2018-09-04T12:16:38Z</dcterms:created>
  <dcterms:modified xsi:type="dcterms:W3CDTF">2018-09-10T06:04:07Z</dcterms:modified>
</cp:coreProperties>
</file>