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59" r:id="rId2"/>
    <p:sldId id="272" r:id="rId3"/>
    <p:sldId id="260" r:id="rId4"/>
    <p:sldId id="273" r:id="rId5"/>
    <p:sldId id="261" r:id="rId6"/>
    <p:sldId id="277" r:id="rId7"/>
    <p:sldId id="262" r:id="rId8"/>
    <p:sldId id="264" r:id="rId9"/>
    <p:sldId id="278" r:id="rId10"/>
    <p:sldId id="279" r:id="rId11"/>
    <p:sldId id="280" r:id="rId12"/>
    <p:sldId id="281" r:id="rId13"/>
    <p:sldId id="266" r:id="rId14"/>
    <p:sldId id="265" r:id="rId15"/>
    <p:sldId id="268" r:id="rId16"/>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p:cViewPr varScale="1">
        <p:scale>
          <a:sx n="111" d="100"/>
          <a:sy n="111" d="100"/>
        </p:scale>
        <p:origin x="888"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C6B54E-A0FB-46DA-A699-CC86FF784DB8}"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lv-LV"/>
        </a:p>
      </dgm:t>
    </dgm:pt>
    <dgm:pt modelId="{E447AB4B-FDAE-478E-A810-99AB318CBED2}">
      <dgm:prSet phldrT="[Text]"/>
      <dgm:spPr/>
      <dgm:t>
        <a:bodyPr/>
        <a:lstStyle/>
        <a:p>
          <a:r>
            <a:rPr lang="lv-LV" b="1" dirty="0" smtClean="0">
              <a:solidFill>
                <a:schemeClr val="tx1">
                  <a:lumMod val="75000"/>
                  <a:lumOff val="25000"/>
                </a:schemeClr>
              </a:solidFill>
              <a:latin typeface="Times New Roman" panose="02020603050405020304" pitchFamily="18" charset="0"/>
              <a:cs typeface="Times New Roman" panose="02020603050405020304" pitchFamily="18" charset="0"/>
            </a:rPr>
            <a:t>Nepārtraukta kvalitāte</a:t>
          </a:r>
          <a:endParaRPr lang="lv-LV" b="1" dirty="0">
            <a:solidFill>
              <a:schemeClr val="tx1">
                <a:lumMod val="75000"/>
                <a:lumOff val="25000"/>
              </a:schemeClr>
            </a:solidFill>
            <a:latin typeface="Times New Roman" panose="02020603050405020304" pitchFamily="18" charset="0"/>
            <a:cs typeface="Times New Roman" panose="02020603050405020304" pitchFamily="18" charset="0"/>
          </a:endParaRPr>
        </a:p>
      </dgm:t>
    </dgm:pt>
    <dgm:pt modelId="{13F953D6-6DB4-4329-B935-30469C404AB6}" type="parTrans" cxnId="{5CDAC1CC-E2D1-4E98-84C4-08E7CD5C9EAE}">
      <dgm:prSet/>
      <dgm:spPr/>
      <dgm:t>
        <a:bodyPr/>
        <a:lstStyle/>
        <a:p>
          <a:endParaRPr lang="lv-LV"/>
        </a:p>
      </dgm:t>
    </dgm:pt>
    <dgm:pt modelId="{54F0B5F8-9847-4D67-A487-DC4E0C456070}" type="sibTrans" cxnId="{5CDAC1CC-E2D1-4E98-84C4-08E7CD5C9EAE}">
      <dgm:prSet/>
      <dgm:spPr/>
      <dgm:t>
        <a:bodyPr/>
        <a:lstStyle/>
        <a:p>
          <a:endParaRPr lang="lv-LV"/>
        </a:p>
      </dgm:t>
    </dgm:pt>
    <dgm:pt modelId="{99E9EF74-6EBF-4E38-8983-EC02A0FFC205}">
      <dgm:prSet phldrT="[Text]" custT="1"/>
      <dgm:spPr/>
      <dgm:t>
        <a:bodyPr/>
        <a:lstStyle/>
        <a:p>
          <a:r>
            <a:rPr lang="lv-LV" sz="1600" dirty="0" smtClean="0">
              <a:latin typeface="Times New Roman" panose="02020603050405020304" pitchFamily="18" charset="0"/>
              <a:cs typeface="Times New Roman" panose="02020603050405020304" pitchFamily="18" charset="0"/>
            </a:rPr>
            <a:t>darba izpildes un kvalitātes prasību ievērošana</a:t>
          </a:r>
          <a:endParaRPr lang="lv-LV" sz="1600" dirty="0">
            <a:latin typeface="Times New Roman" panose="02020603050405020304" pitchFamily="18" charset="0"/>
            <a:cs typeface="Times New Roman" panose="02020603050405020304" pitchFamily="18" charset="0"/>
          </a:endParaRPr>
        </a:p>
      </dgm:t>
    </dgm:pt>
    <dgm:pt modelId="{5AB3364B-7AD5-4870-A080-E4C93168D9D7}" type="parTrans" cxnId="{5A41C231-EEF9-4C34-8A84-550DAF8F759C}">
      <dgm:prSet/>
      <dgm:spPr/>
      <dgm:t>
        <a:bodyPr/>
        <a:lstStyle/>
        <a:p>
          <a:endParaRPr lang="lv-LV"/>
        </a:p>
      </dgm:t>
    </dgm:pt>
    <dgm:pt modelId="{603A40A8-426A-4D2E-9221-4FD12A845FAE}" type="sibTrans" cxnId="{5A41C231-EEF9-4C34-8A84-550DAF8F759C}">
      <dgm:prSet/>
      <dgm:spPr/>
      <dgm:t>
        <a:bodyPr/>
        <a:lstStyle/>
        <a:p>
          <a:endParaRPr lang="lv-LV"/>
        </a:p>
      </dgm:t>
    </dgm:pt>
    <dgm:pt modelId="{B75FE805-C88B-46D7-BFC1-524297BF73CA}">
      <dgm:prSet phldrT="[Text]"/>
      <dgm:spPr/>
      <dgm:t>
        <a:bodyPr/>
        <a:lstStyle/>
        <a:p>
          <a:r>
            <a:rPr lang="lv-LV" b="1" dirty="0" smtClean="0">
              <a:solidFill>
                <a:schemeClr val="tx1">
                  <a:lumMod val="75000"/>
                  <a:lumOff val="25000"/>
                </a:schemeClr>
              </a:solidFill>
              <a:latin typeface="Times New Roman" panose="02020603050405020304" pitchFamily="18" charset="0"/>
              <a:cs typeface="Times New Roman" panose="02020603050405020304" pitchFamily="18" charset="0"/>
            </a:rPr>
            <a:t>Notikumi</a:t>
          </a:r>
          <a:endParaRPr lang="lv-LV" b="1" dirty="0">
            <a:solidFill>
              <a:schemeClr val="tx1">
                <a:lumMod val="75000"/>
                <a:lumOff val="25000"/>
              </a:schemeClr>
            </a:solidFill>
            <a:latin typeface="Times New Roman" panose="02020603050405020304" pitchFamily="18" charset="0"/>
            <a:cs typeface="Times New Roman" panose="02020603050405020304" pitchFamily="18" charset="0"/>
          </a:endParaRPr>
        </a:p>
      </dgm:t>
    </dgm:pt>
    <dgm:pt modelId="{145978DC-FBFE-4945-A3A8-2CF283322205}" type="parTrans" cxnId="{CE8F8B83-C888-4413-A576-2D1CCEE74C4F}">
      <dgm:prSet/>
      <dgm:spPr/>
      <dgm:t>
        <a:bodyPr/>
        <a:lstStyle/>
        <a:p>
          <a:endParaRPr lang="lv-LV"/>
        </a:p>
      </dgm:t>
    </dgm:pt>
    <dgm:pt modelId="{B450978E-16F9-483F-883F-5F523B5EAAE0}" type="sibTrans" cxnId="{CE8F8B83-C888-4413-A576-2D1CCEE74C4F}">
      <dgm:prSet/>
      <dgm:spPr/>
      <dgm:t>
        <a:bodyPr/>
        <a:lstStyle/>
        <a:p>
          <a:endParaRPr lang="lv-LV"/>
        </a:p>
      </dgm:t>
    </dgm:pt>
    <dgm:pt modelId="{463159AD-EEFA-4445-A7E1-69FFF8135263}">
      <dgm:prSet phldrT="[Text]" custT="1"/>
      <dgm:spPr/>
      <dgm:t>
        <a:bodyPr/>
        <a:lstStyle/>
        <a:p>
          <a:r>
            <a:rPr lang="lv-LV" sz="1600" dirty="0" smtClean="0">
              <a:latin typeface="Times New Roman" panose="02020603050405020304" pitchFamily="18" charset="0"/>
              <a:cs typeface="Times New Roman" panose="02020603050405020304" pitchFamily="18" charset="0"/>
            </a:rPr>
            <a:t>ieteikumu ieviešanas gaita</a:t>
          </a:r>
          <a:endParaRPr lang="lv-LV" sz="1600" dirty="0">
            <a:latin typeface="Times New Roman" panose="02020603050405020304" pitchFamily="18" charset="0"/>
            <a:cs typeface="Times New Roman" panose="02020603050405020304" pitchFamily="18" charset="0"/>
          </a:endParaRPr>
        </a:p>
      </dgm:t>
    </dgm:pt>
    <dgm:pt modelId="{DFC6E66B-CBD0-4312-BB9B-338DB6C0F396}" type="parTrans" cxnId="{5D41415E-7293-425D-857D-BD0C4B9D7C32}">
      <dgm:prSet/>
      <dgm:spPr/>
      <dgm:t>
        <a:bodyPr/>
        <a:lstStyle/>
        <a:p>
          <a:endParaRPr lang="lv-LV"/>
        </a:p>
      </dgm:t>
    </dgm:pt>
    <dgm:pt modelId="{8198525C-637E-444F-9CC8-9811D3FCDD45}" type="sibTrans" cxnId="{5D41415E-7293-425D-857D-BD0C4B9D7C32}">
      <dgm:prSet/>
      <dgm:spPr/>
      <dgm:t>
        <a:bodyPr/>
        <a:lstStyle/>
        <a:p>
          <a:endParaRPr lang="lv-LV"/>
        </a:p>
      </dgm:t>
    </dgm:pt>
    <dgm:pt modelId="{F235E0A6-E334-41CA-8BC8-EC2FFDB869D0}">
      <dgm:prSet phldrT="[Text]"/>
      <dgm:spPr/>
      <dgm:t>
        <a:bodyPr/>
        <a:lstStyle/>
        <a:p>
          <a:r>
            <a:rPr lang="lv-LV" b="1" dirty="0" smtClean="0">
              <a:latin typeface="Times New Roman" panose="02020603050405020304" pitchFamily="18" charset="0"/>
              <a:cs typeface="Times New Roman" panose="02020603050405020304" pitchFamily="18" charset="0"/>
            </a:rPr>
            <a:t>Nosegums</a:t>
          </a:r>
          <a:endParaRPr lang="lv-LV" b="1" dirty="0">
            <a:latin typeface="Times New Roman" panose="02020603050405020304" pitchFamily="18" charset="0"/>
            <a:cs typeface="Times New Roman" panose="02020603050405020304" pitchFamily="18" charset="0"/>
          </a:endParaRPr>
        </a:p>
      </dgm:t>
    </dgm:pt>
    <dgm:pt modelId="{AC896609-32BD-486C-8D8F-D2AAA37C8A72}" type="parTrans" cxnId="{B4B08BFC-A43C-418D-9985-791F4CD07FE4}">
      <dgm:prSet/>
      <dgm:spPr/>
      <dgm:t>
        <a:bodyPr/>
        <a:lstStyle/>
        <a:p>
          <a:endParaRPr lang="lv-LV"/>
        </a:p>
      </dgm:t>
    </dgm:pt>
    <dgm:pt modelId="{892A2AD5-E9D4-4D35-8A87-5D03C43A12C6}" type="sibTrans" cxnId="{B4B08BFC-A43C-418D-9985-791F4CD07FE4}">
      <dgm:prSet/>
      <dgm:spPr/>
      <dgm:t>
        <a:bodyPr/>
        <a:lstStyle/>
        <a:p>
          <a:endParaRPr lang="lv-LV"/>
        </a:p>
      </dgm:t>
    </dgm:pt>
    <dgm:pt modelId="{64F4EB74-CC57-40F8-9781-30BB2111DB0B}">
      <dgm:prSet phldrT="[Text]" custT="1"/>
      <dgm:spPr/>
      <dgm:t>
        <a:bodyPr/>
        <a:lstStyle/>
        <a:p>
          <a:r>
            <a:rPr lang="lv-LV" sz="1600" dirty="0" smtClean="0">
              <a:latin typeface="Times New Roman" panose="02020603050405020304" pitchFamily="18" charset="0"/>
              <a:cs typeface="Times New Roman" panose="02020603050405020304" pitchFamily="18" charset="0"/>
            </a:rPr>
            <a:t>notikumi, kas notikuši pēc audita beigām vai ārpus audita </a:t>
          </a:r>
          <a:endParaRPr lang="lv-LV" sz="1600" dirty="0">
            <a:latin typeface="Times New Roman" panose="02020603050405020304" pitchFamily="18" charset="0"/>
            <a:cs typeface="Times New Roman" panose="02020603050405020304" pitchFamily="18" charset="0"/>
          </a:endParaRPr>
        </a:p>
      </dgm:t>
    </dgm:pt>
    <dgm:pt modelId="{B7C1EB5F-0A86-4B23-B453-D0D00D740E32}" type="parTrans" cxnId="{747F2840-4EFA-4D66-8316-E8C8EAD34B18}">
      <dgm:prSet/>
      <dgm:spPr/>
      <dgm:t>
        <a:bodyPr/>
        <a:lstStyle/>
        <a:p>
          <a:endParaRPr lang="lv-LV"/>
        </a:p>
      </dgm:t>
    </dgm:pt>
    <dgm:pt modelId="{8FE1F1C4-12A6-403C-8F15-5C176B8AA122}" type="sibTrans" cxnId="{747F2840-4EFA-4D66-8316-E8C8EAD34B18}">
      <dgm:prSet/>
      <dgm:spPr/>
      <dgm:t>
        <a:bodyPr/>
        <a:lstStyle/>
        <a:p>
          <a:endParaRPr lang="lv-LV"/>
        </a:p>
      </dgm:t>
    </dgm:pt>
    <dgm:pt modelId="{0C3B1254-2B16-49BA-A0FB-DD4E30C82749}">
      <dgm:prSet phldrT="[Text]" custT="1"/>
      <dgm:spPr/>
      <dgm:t>
        <a:bodyPr/>
        <a:lstStyle/>
        <a:p>
          <a:r>
            <a:rPr lang="lv-LV" sz="1600" dirty="0" smtClean="0">
              <a:latin typeface="Times New Roman" panose="02020603050405020304" pitchFamily="18" charset="0"/>
              <a:cs typeface="Times New Roman" panose="02020603050405020304" pitchFamily="18" charset="0"/>
            </a:rPr>
            <a:t>vai audita vide aptver visas iestādes darbības jomas</a:t>
          </a:r>
          <a:endParaRPr lang="lv-LV" sz="1600" dirty="0">
            <a:latin typeface="Times New Roman" panose="02020603050405020304" pitchFamily="18" charset="0"/>
            <a:cs typeface="Times New Roman" panose="02020603050405020304" pitchFamily="18" charset="0"/>
          </a:endParaRPr>
        </a:p>
      </dgm:t>
    </dgm:pt>
    <dgm:pt modelId="{940C7C4E-8F52-44EB-A46C-5CAFB9EBAB86}" type="parTrans" cxnId="{BC5520EB-C0E0-46C6-9C6C-04AB3580BF7F}">
      <dgm:prSet/>
      <dgm:spPr/>
      <dgm:t>
        <a:bodyPr/>
        <a:lstStyle/>
        <a:p>
          <a:endParaRPr lang="lv-LV"/>
        </a:p>
      </dgm:t>
    </dgm:pt>
    <dgm:pt modelId="{601C0903-E198-4D23-9037-92105E654C97}" type="sibTrans" cxnId="{BC5520EB-C0E0-46C6-9C6C-04AB3580BF7F}">
      <dgm:prSet/>
      <dgm:spPr/>
      <dgm:t>
        <a:bodyPr/>
        <a:lstStyle/>
        <a:p>
          <a:endParaRPr lang="lv-LV"/>
        </a:p>
      </dgm:t>
    </dgm:pt>
    <dgm:pt modelId="{858744C5-EAEC-4BCF-9C6C-F97F3DC6F900}">
      <dgm:prSet phldrT="[Text]" custT="1"/>
      <dgm:spPr/>
      <dgm:t>
        <a:bodyPr/>
        <a:lstStyle/>
        <a:p>
          <a:r>
            <a:rPr lang="lv-LV" sz="1600" dirty="0" smtClean="0">
              <a:latin typeface="Times New Roman" panose="02020603050405020304" pitchFamily="18" charset="0"/>
              <a:cs typeface="Times New Roman" panose="02020603050405020304" pitchFamily="18" charset="0"/>
            </a:rPr>
            <a:t>vai audita plāns un tā izpilde nosedz visu audita vidi noteiktā laika periodā</a:t>
          </a:r>
          <a:endParaRPr lang="lv-LV" sz="1600" dirty="0">
            <a:latin typeface="Times New Roman" panose="02020603050405020304" pitchFamily="18" charset="0"/>
            <a:cs typeface="Times New Roman" panose="02020603050405020304" pitchFamily="18" charset="0"/>
          </a:endParaRPr>
        </a:p>
      </dgm:t>
    </dgm:pt>
    <dgm:pt modelId="{CF6645D6-751B-4E16-9559-724369AF1F5C}" type="parTrans" cxnId="{AFF59531-D282-40E9-A0AB-5BAC5271B39E}">
      <dgm:prSet/>
      <dgm:spPr/>
      <dgm:t>
        <a:bodyPr/>
        <a:lstStyle/>
        <a:p>
          <a:endParaRPr lang="lv-LV"/>
        </a:p>
      </dgm:t>
    </dgm:pt>
    <dgm:pt modelId="{059317E5-39A2-421A-B8A9-38D34DC1816B}" type="sibTrans" cxnId="{AFF59531-D282-40E9-A0AB-5BAC5271B39E}">
      <dgm:prSet/>
      <dgm:spPr/>
      <dgm:t>
        <a:bodyPr/>
        <a:lstStyle/>
        <a:p>
          <a:endParaRPr lang="lv-LV"/>
        </a:p>
      </dgm:t>
    </dgm:pt>
    <dgm:pt modelId="{26A69F6C-BF47-4C6D-8A94-9B84153D90E4}">
      <dgm:prSet phldrT="[Text]" custT="1"/>
      <dgm:spPr/>
      <dgm:t>
        <a:bodyPr/>
        <a:lstStyle/>
        <a:p>
          <a:r>
            <a:rPr lang="lv-LV" sz="1600" dirty="0" smtClean="0">
              <a:latin typeface="Times New Roman" panose="02020603050405020304" pitchFamily="18" charset="0"/>
              <a:cs typeface="Times New Roman" panose="02020603050405020304" pitchFamily="18" charset="0"/>
            </a:rPr>
            <a:t>pārliecinoties, ka regulāri tiek auditētas sistēmas ar augstu prioritāti.</a:t>
          </a:r>
          <a:endParaRPr lang="lv-LV" sz="1600" dirty="0">
            <a:latin typeface="Times New Roman" panose="02020603050405020304" pitchFamily="18" charset="0"/>
            <a:cs typeface="Times New Roman" panose="02020603050405020304" pitchFamily="18" charset="0"/>
          </a:endParaRPr>
        </a:p>
      </dgm:t>
    </dgm:pt>
    <dgm:pt modelId="{A5F5E410-CF93-4E33-A81C-EEC95BA15CF0}" type="parTrans" cxnId="{E7D3EBA8-BEC3-47F9-92BB-DBEF0C81ADBA}">
      <dgm:prSet/>
      <dgm:spPr/>
      <dgm:t>
        <a:bodyPr/>
        <a:lstStyle/>
        <a:p>
          <a:endParaRPr lang="lv-LV"/>
        </a:p>
      </dgm:t>
    </dgm:pt>
    <dgm:pt modelId="{E68B56D1-3204-4BC8-843B-01D1964D1089}" type="sibTrans" cxnId="{E7D3EBA8-BEC3-47F9-92BB-DBEF0C81ADBA}">
      <dgm:prSet/>
      <dgm:spPr/>
      <dgm:t>
        <a:bodyPr/>
        <a:lstStyle/>
        <a:p>
          <a:endParaRPr lang="lv-LV"/>
        </a:p>
      </dgm:t>
    </dgm:pt>
    <dgm:pt modelId="{47C33A5E-719B-47C1-8328-38145F0D08E4}">
      <dgm:prSet phldrT="[Text]" custT="1"/>
      <dgm:spPr/>
      <dgm:t>
        <a:bodyPr/>
        <a:lstStyle/>
        <a:p>
          <a:endParaRPr lang="lv-LV" sz="1600" dirty="0"/>
        </a:p>
      </dgm:t>
    </dgm:pt>
    <dgm:pt modelId="{D023C0A3-5E17-4B28-8B82-EEBA9BEEA6D9}" type="parTrans" cxnId="{ABF02E44-FDE0-4B82-9F5E-7017423FE9C4}">
      <dgm:prSet/>
      <dgm:spPr/>
      <dgm:t>
        <a:bodyPr/>
        <a:lstStyle/>
        <a:p>
          <a:endParaRPr lang="lv-LV"/>
        </a:p>
      </dgm:t>
    </dgm:pt>
    <dgm:pt modelId="{F0CC1835-FDDB-48B1-9EDA-BABE2D4580FA}" type="sibTrans" cxnId="{ABF02E44-FDE0-4B82-9F5E-7017423FE9C4}">
      <dgm:prSet/>
      <dgm:spPr/>
      <dgm:t>
        <a:bodyPr/>
        <a:lstStyle/>
        <a:p>
          <a:endParaRPr lang="lv-LV"/>
        </a:p>
      </dgm:t>
    </dgm:pt>
    <dgm:pt modelId="{4BF7B805-F9E9-48DF-B49A-9C7F313DDA82}">
      <dgm:prSet phldrT="[Text]" custT="1"/>
      <dgm:spPr/>
      <dgm:t>
        <a:bodyPr/>
        <a:lstStyle/>
        <a:p>
          <a:r>
            <a:rPr lang="lv-LV" sz="1600" dirty="0" smtClean="0">
              <a:latin typeface="Times New Roman" panose="02020603050405020304" pitchFamily="18" charset="0"/>
              <a:cs typeface="Times New Roman" panose="02020603050405020304" pitchFamily="18" charset="0"/>
            </a:rPr>
            <a:t>pierādījumi par IKS efektivitāti vai neefektivitāti un to būtiskums un ietekme uz iestādi</a:t>
          </a:r>
          <a:endParaRPr lang="lv-LV" sz="1600" dirty="0">
            <a:latin typeface="Times New Roman" panose="02020603050405020304" pitchFamily="18" charset="0"/>
            <a:cs typeface="Times New Roman" panose="02020603050405020304" pitchFamily="18" charset="0"/>
          </a:endParaRPr>
        </a:p>
      </dgm:t>
    </dgm:pt>
    <dgm:pt modelId="{068C4819-F786-40C1-B690-5B10F29E7439}" type="parTrans" cxnId="{6F3B4040-CEA9-4AA2-98B2-EBBE30EE718B}">
      <dgm:prSet/>
      <dgm:spPr/>
      <dgm:t>
        <a:bodyPr/>
        <a:lstStyle/>
        <a:p>
          <a:endParaRPr lang="lv-LV"/>
        </a:p>
      </dgm:t>
    </dgm:pt>
    <dgm:pt modelId="{B6705D1C-30DC-44A8-9A0C-1592178146F9}" type="sibTrans" cxnId="{6F3B4040-CEA9-4AA2-98B2-EBBE30EE718B}">
      <dgm:prSet/>
      <dgm:spPr/>
      <dgm:t>
        <a:bodyPr/>
        <a:lstStyle/>
        <a:p>
          <a:endParaRPr lang="lv-LV"/>
        </a:p>
      </dgm:t>
    </dgm:pt>
    <dgm:pt modelId="{23DD4CCB-4418-4A74-9D18-4E68736275E4}" type="pres">
      <dgm:prSet presAssocID="{4FC6B54E-A0FB-46DA-A699-CC86FF784DB8}" presName="Name0" presStyleCnt="0">
        <dgm:presLayoutVars>
          <dgm:dir/>
          <dgm:animLvl val="lvl"/>
          <dgm:resizeHandles val="exact"/>
        </dgm:presLayoutVars>
      </dgm:prSet>
      <dgm:spPr/>
      <dgm:t>
        <a:bodyPr/>
        <a:lstStyle/>
        <a:p>
          <a:endParaRPr lang="lv-LV"/>
        </a:p>
      </dgm:t>
    </dgm:pt>
    <dgm:pt modelId="{C1B33BB8-EB56-49B6-A5F1-BA6FEE55329F}" type="pres">
      <dgm:prSet presAssocID="{E447AB4B-FDAE-478E-A810-99AB318CBED2}" presName="linNode" presStyleCnt="0"/>
      <dgm:spPr/>
    </dgm:pt>
    <dgm:pt modelId="{D2CC7A6B-5CBC-4A1D-98A8-53636771E349}" type="pres">
      <dgm:prSet presAssocID="{E447AB4B-FDAE-478E-A810-99AB318CBED2}" presName="parentText" presStyleLbl="node1" presStyleIdx="0" presStyleCnt="3" custScaleX="82073" custScaleY="72191" custLinFactNeighborX="-126" custLinFactNeighborY="-127">
        <dgm:presLayoutVars>
          <dgm:chMax val="1"/>
          <dgm:bulletEnabled val="1"/>
        </dgm:presLayoutVars>
      </dgm:prSet>
      <dgm:spPr/>
      <dgm:t>
        <a:bodyPr/>
        <a:lstStyle/>
        <a:p>
          <a:endParaRPr lang="lv-LV"/>
        </a:p>
      </dgm:t>
    </dgm:pt>
    <dgm:pt modelId="{46322C14-C7D4-4AD6-889A-DD8C48E2AAD7}" type="pres">
      <dgm:prSet presAssocID="{E447AB4B-FDAE-478E-A810-99AB318CBED2}" presName="descendantText" presStyleLbl="alignAccFollowNode1" presStyleIdx="0" presStyleCnt="3" custScaleY="71220">
        <dgm:presLayoutVars>
          <dgm:bulletEnabled val="1"/>
        </dgm:presLayoutVars>
      </dgm:prSet>
      <dgm:spPr/>
      <dgm:t>
        <a:bodyPr/>
        <a:lstStyle/>
        <a:p>
          <a:endParaRPr lang="lv-LV"/>
        </a:p>
      </dgm:t>
    </dgm:pt>
    <dgm:pt modelId="{1013602C-A138-4A6B-A7C9-425FF62F98BE}" type="pres">
      <dgm:prSet presAssocID="{54F0B5F8-9847-4D67-A487-DC4E0C456070}" presName="sp" presStyleCnt="0"/>
      <dgm:spPr/>
    </dgm:pt>
    <dgm:pt modelId="{04DB115E-4194-47B6-962E-C0FDF669D83D}" type="pres">
      <dgm:prSet presAssocID="{B75FE805-C88B-46D7-BFC1-524297BF73CA}" presName="linNode" presStyleCnt="0"/>
      <dgm:spPr/>
    </dgm:pt>
    <dgm:pt modelId="{6AF4D1D7-EBA6-48EB-8A51-A5758460E510}" type="pres">
      <dgm:prSet presAssocID="{B75FE805-C88B-46D7-BFC1-524297BF73CA}" presName="parentText" presStyleLbl="node1" presStyleIdx="1" presStyleCnt="3" custScaleX="82073" custScaleY="145291" custLinFactNeighborX="-497" custLinFactNeighborY="2432">
        <dgm:presLayoutVars>
          <dgm:chMax val="1"/>
          <dgm:bulletEnabled val="1"/>
        </dgm:presLayoutVars>
      </dgm:prSet>
      <dgm:spPr/>
      <dgm:t>
        <a:bodyPr/>
        <a:lstStyle/>
        <a:p>
          <a:endParaRPr lang="lv-LV"/>
        </a:p>
      </dgm:t>
    </dgm:pt>
    <dgm:pt modelId="{251A9694-EC6F-4578-AD35-C527CBCDD95D}" type="pres">
      <dgm:prSet presAssocID="{B75FE805-C88B-46D7-BFC1-524297BF73CA}" presName="descendantText" presStyleLbl="alignAccFollowNode1" presStyleIdx="1" presStyleCnt="3" custScaleY="164673">
        <dgm:presLayoutVars>
          <dgm:bulletEnabled val="1"/>
        </dgm:presLayoutVars>
      </dgm:prSet>
      <dgm:spPr/>
      <dgm:t>
        <a:bodyPr/>
        <a:lstStyle/>
        <a:p>
          <a:endParaRPr lang="lv-LV"/>
        </a:p>
      </dgm:t>
    </dgm:pt>
    <dgm:pt modelId="{AFA93648-4FF1-4DB0-865A-7766D9CEC218}" type="pres">
      <dgm:prSet presAssocID="{B450978E-16F9-483F-883F-5F523B5EAAE0}" presName="sp" presStyleCnt="0"/>
      <dgm:spPr/>
    </dgm:pt>
    <dgm:pt modelId="{6BC55D0B-FC7F-4766-9D8E-2FFDAC770F67}" type="pres">
      <dgm:prSet presAssocID="{F235E0A6-E334-41CA-8BC8-EC2FFDB869D0}" presName="linNode" presStyleCnt="0"/>
      <dgm:spPr/>
    </dgm:pt>
    <dgm:pt modelId="{12F93A39-7D89-4913-A391-45A7BE46D286}" type="pres">
      <dgm:prSet presAssocID="{F235E0A6-E334-41CA-8BC8-EC2FFDB869D0}" presName="parentText" presStyleLbl="node1" presStyleIdx="2" presStyleCnt="3" custScaleX="82073" custScaleY="130881">
        <dgm:presLayoutVars>
          <dgm:chMax val="1"/>
          <dgm:bulletEnabled val="1"/>
        </dgm:presLayoutVars>
      </dgm:prSet>
      <dgm:spPr/>
      <dgm:t>
        <a:bodyPr/>
        <a:lstStyle/>
        <a:p>
          <a:endParaRPr lang="lv-LV"/>
        </a:p>
      </dgm:t>
    </dgm:pt>
    <dgm:pt modelId="{5D1A874A-5E2C-4406-9365-FCCC6C87DC72}" type="pres">
      <dgm:prSet presAssocID="{F235E0A6-E334-41CA-8BC8-EC2FFDB869D0}" presName="descendantText" presStyleLbl="alignAccFollowNode1" presStyleIdx="2" presStyleCnt="3" custScaleY="153085">
        <dgm:presLayoutVars>
          <dgm:bulletEnabled val="1"/>
        </dgm:presLayoutVars>
      </dgm:prSet>
      <dgm:spPr/>
      <dgm:t>
        <a:bodyPr/>
        <a:lstStyle/>
        <a:p>
          <a:endParaRPr lang="lv-LV"/>
        </a:p>
      </dgm:t>
    </dgm:pt>
  </dgm:ptLst>
  <dgm:cxnLst>
    <dgm:cxn modelId="{D0BB596C-E017-4E29-ABE6-46DB906A5E0E}" type="presOf" srcId="{858744C5-EAEC-4BCF-9C6C-F97F3DC6F900}" destId="{5D1A874A-5E2C-4406-9365-FCCC6C87DC72}" srcOrd="0" destOrd="1" presId="urn:microsoft.com/office/officeart/2005/8/layout/vList5"/>
    <dgm:cxn modelId="{FC9648E7-0776-4ECF-9645-097FA8EFCE0D}" type="presOf" srcId="{463159AD-EEFA-4445-A7E1-69FFF8135263}" destId="{251A9694-EC6F-4578-AD35-C527CBCDD95D}" srcOrd="0" destOrd="0" presId="urn:microsoft.com/office/officeart/2005/8/layout/vList5"/>
    <dgm:cxn modelId="{01C7A495-2A3C-4CDD-8C79-1A7D12D8D366}" type="presOf" srcId="{64F4EB74-CC57-40F8-9781-30BB2111DB0B}" destId="{251A9694-EC6F-4578-AD35-C527CBCDD95D}" srcOrd="0" destOrd="1" presId="urn:microsoft.com/office/officeart/2005/8/layout/vList5"/>
    <dgm:cxn modelId="{917E026D-267F-453D-971D-C8899C9AF119}" type="presOf" srcId="{4FC6B54E-A0FB-46DA-A699-CC86FF784DB8}" destId="{23DD4CCB-4418-4A74-9D18-4E68736275E4}" srcOrd="0" destOrd="0" presId="urn:microsoft.com/office/officeart/2005/8/layout/vList5"/>
    <dgm:cxn modelId="{B4B08BFC-A43C-418D-9985-791F4CD07FE4}" srcId="{4FC6B54E-A0FB-46DA-A699-CC86FF784DB8}" destId="{F235E0A6-E334-41CA-8BC8-EC2FFDB869D0}" srcOrd="2" destOrd="0" parTransId="{AC896609-32BD-486C-8D8F-D2AAA37C8A72}" sibTransId="{892A2AD5-E9D4-4D35-8A87-5D03C43A12C6}"/>
    <dgm:cxn modelId="{9CDD9F5D-A098-40F2-AB68-4773D5B46F88}" type="presOf" srcId="{F235E0A6-E334-41CA-8BC8-EC2FFDB869D0}" destId="{12F93A39-7D89-4913-A391-45A7BE46D286}" srcOrd="0" destOrd="0" presId="urn:microsoft.com/office/officeart/2005/8/layout/vList5"/>
    <dgm:cxn modelId="{6F3B4040-CEA9-4AA2-98B2-EBBE30EE718B}" srcId="{B75FE805-C88B-46D7-BFC1-524297BF73CA}" destId="{4BF7B805-F9E9-48DF-B49A-9C7F313DDA82}" srcOrd="2" destOrd="0" parTransId="{068C4819-F786-40C1-B690-5B10F29E7439}" sibTransId="{B6705D1C-30DC-44A8-9A0C-1592178146F9}"/>
    <dgm:cxn modelId="{55F03AEE-A8AA-4C77-B279-1E69B950D930}" type="presOf" srcId="{99E9EF74-6EBF-4E38-8983-EC02A0FFC205}" destId="{46322C14-C7D4-4AD6-889A-DD8C48E2AAD7}" srcOrd="0" destOrd="0" presId="urn:microsoft.com/office/officeart/2005/8/layout/vList5"/>
    <dgm:cxn modelId="{5A41C231-EEF9-4C34-8A84-550DAF8F759C}" srcId="{E447AB4B-FDAE-478E-A810-99AB318CBED2}" destId="{99E9EF74-6EBF-4E38-8983-EC02A0FFC205}" srcOrd="0" destOrd="0" parTransId="{5AB3364B-7AD5-4870-A080-E4C93168D9D7}" sibTransId="{603A40A8-426A-4D2E-9221-4FD12A845FAE}"/>
    <dgm:cxn modelId="{FDACCBAA-7D7A-4B2D-92C4-0981EF7DCB81}" type="presOf" srcId="{E447AB4B-FDAE-478E-A810-99AB318CBED2}" destId="{D2CC7A6B-5CBC-4A1D-98A8-53636771E349}" srcOrd="0" destOrd="0" presId="urn:microsoft.com/office/officeart/2005/8/layout/vList5"/>
    <dgm:cxn modelId="{AFF59531-D282-40E9-A0AB-5BAC5271B39E}" srcId="{F235E0A6-E334-41CA-8BC8-EC2FFDB869D0}" destId="{858744C5-EAEC-4BCF-9C6C-F97F3DC6F900}" srcOrd="1" destOrd="0" parTransId="{CF6645D6-751B-4E16-9559-724369AF1F5C}" sibTransId="{059317E5-39A2-421A-B8A9-38D34DC1816B}"/>
    <dgm:cxn modelId="{A5BCCC07-16B2-42E7-8A2D-A0C57B1C055C}" type="presOf" srcId="{B75FE805-C88B-46D7-BFC1-524297BF73CA}" destId="{6AF4D1D7-EBA6-48EB-8A51-A5758460E510}" srcOrd="0" destOrd="0" presId="urn:microsoft.com/office/officeart/2005/8/layout/vList5"/>
    <dgm:cxn modelId="{346CFB4D-16B9-4526-AE22-C87F776FEAAB}" type="presOf" srcId="{0C3B1254-2B16-49BA-A0FB-DD4E30C82749}" destId="{5D1A874A-5E2C-4406-9365-FCCC6C87DC72}" srcOrd="0" destOrd="0" presId="urn:microsoft.com/office/officeart/2005/8/layout/vList5"/>
    <dgm:cxn modelId="{34A362C6-F40B-4D76-82DF-48AC350B957A}" type="presOf" srcId="{4BF7B805-F9E9-48DF-B49A-9C7F313DDA82}" destId="{251A9694-EC6F-4578-AD35-C527CBCDD95D}" srcOrd="0" destOrd="2" presId="urn:microsoft.com/office/officeart/2005/8/layout/vList5"/>
    <dgm:cxn modelId="{CE8F8B83-C888-4413-A576-2D1CCEE74C4F}" srcId="{4FC6B54E-A0FB-46DA-A699-CC86FF784DB8}" destId="{B75FE805-C88B-46D7-BFC1-524297BF73CA}" srcOrd="1" destOrd="0" parTransId="{145978DC-FBFE-4945-A3A8-2CF283322205}" sibTransId="{B450978E-16F9-483F-883F-5F523B5EAAE0}"/>
    <dgm:cxn modelId="{E7D3EBA8-BEC3-47F9-92BB-DBEF0C81ADBA}" srcId="{F235E0A6-E334-41CA-8BC8-EC2FFDB869D0}" destId="{26A69F6C-BF47-4C6D-8A94-9B84153D90E4}" srcOrd="2" destOrd="0" parTransId="{A5F5E410-CF93-4E33-A81C-EEC95BA15CF0}" sibTransId="{E68B56D1-3204-4BC8-843B-01D1964D1089}"/>
    <dgm:cxn modelId="{78638C3C-C3DB-4D57-A3A2-375CFF7712AE}" type="presOf" srcId="{26A69F6C-BF47-4C6D-8A94-9B84153D90E4}" destId="{5D1A874A-5E2C-4406-9365-FCCC6C87DC72}" srcOrd="0" destOrd="2" presId="urn:microsoft.com/office/officeart/2005/8/layout/vList5"/>
    <dgm:cxn modelId="{747F2840-4EFA-4D66-8316-E8C8EAD34B18}" srcId="{B75FE805-C88B-46D7-BFC1-524297BF73CA}" destId="{64F4EB74-CC57-40F8-9781-30BB2111DB0B}" srcOrd="1" destOrd="0" parTransId="{B7C1EB5F-0A86-4B23-B453-D0D00D740E32}" sibTransId="{8FE1F1C4-12A6-403C-8F15-5C176B8AA122}"/>
    <dgm:cxn modelId="{BC5520EB-C0E0-46C6-9C6C-04AB3580BF7F}" srcId="{F235E0A6-E334-41CA-8BC8-EC2FFDB869D0}" destId="{0C3B1254-2B16-49BA-A0FB-DD4E30C82749}" srcOrd="0" destOrd="0" parTransId="{940C7C4E-8F52-44EB-A46C-5CAFB9EBAB86}" sibTransId="{601C0903-E198-4D23-9037-92105E654C97}"/>
    <dgm:cxn modelId="{5D41415E-7293-425D-857D-BD0C4B9D7C32}" srcId="{B75FE805-C88B-46D7-BFC1-524297BF73CA}" destId="{463159AD-EEFA-4445-A7E1-69FFF8135263}" srcOrd="0" destOrd="0" parTransId="{DFC6E66B-CBD0-4312-BB9B-338DB6C0F396}" sibTransId="{8198525C-637E-444F-9CC8-9811D3FCDD45}"/>
    <dgm:cxn modelId="{5CDAC1CC-E2D1-4E98-84C4-08E7CD5C9EAE}" srcId="{4FC6B54E-A0FB-46DA-A699-CC86FF784DB8}" destId="{E447AB4B-FDAE-478E-A810-99AB318CBED2}" srcOrd="0" destOrd="0" parTransId="{13F953D6-6DB4-4329-B935-30469C404AB6}" sibTransId="{54F0B5F8-9847-4D67-A487-DC4E0C456070}"/>
    <dgm:cxn modelId="{ABF02E44-FDE0-4B82-9F5E-7017423FE9C4}" srcId="{B75FE805-C88B-46D7-BFC1-524297BF73CA}" destId="{47C33A5E-719B-47C1-8328-38145F0D08E4}" srcOrd="3" destOrd="0" parTransId="{D023C0A3-5E17-4B28-8B82-EEBA9BEEA6D9}" sibTransId="{F0CC1835-FDDB-48B1-9EDA-BABE2D4580FA}"/>
    <dgm:cxn modelId="{BE92F42F-EDAF-4AE5-AD52-C2B34CF69F2A}" type="presOf" srcId="{47C33A5E-719B-47C1-8328-38145F0D08E4}" destId="{251A9694-EC6F-4578-AD35-C527CBCDD95D}" srcOrd="0" destOrd="3" presId="urn:microsoft.com/office/officeart/2005/8/layout/vList5"/>
    <dgm:cxn modelId="{B7C81241-3C53-408A-8220-2B1C530C8B41}" type="presParOf" srcId="{23DD4CCB-4418-4A74-9D18-4E68736275E4}" destId="{C1B33BB8-EB56-49B6-A5F1-BA6FEE55329F}" srcOrd="0" destOrd="0" presId="urn:microsoft.com/office/officeart/2005/8/layout/vList5"/>
    <dgm:cxn modelId="{722577F4-F194-4AF4-9830-F3EC73BC5045}" type="presParOf" srcId="{C1B33BB8-EB56-49B6-A5F1-BA6FEE55329F}" destId="{D2CC7A6B-5CBC-4A1D-98A8-53636771E349}" srcOrd="0" destOrd="0" presId="urn:microsoft.com/office/officeart/2005/8/layout/vList5"/>
    <dgm:cxn modelId="{51FBC0F4-8C6E-416A-8008-0600FB03817E}" type="presParOf" srcId="{C1B33BB8-EB56-49B6-A5F1-BA6FEE55329F}" destId="{46322C14-C7D4-4AD6-889A-DD8C48E2AAD7}" srcOrd="1" destOrd="0" presId="urn:microsoft.com/office/officeart/2005/8/layout/vList5"/>
    <dgm:cxn modelId="{086B2BFB-D0E0-48E6-8551-6C5B526E0C37}" type="presParOf" srcId="{23DD4CCB-4418-4A74-9D18-4E68736275E4}" destId="{1013602C-A138-4A6B-A7C9-425FF62F98BE}" srcOrd="1" destOrd="0" presId="urn:microsoft.com/office/officeart/2005/8/layout/vList5"/>
    <dgm:cxn modelId="{3794B824-269E-41C9-85F4-B5E61EF88AF5}" type="presParOf" srcId="{23DD4CCB-4418-4A74-9D18-4E68736275E4}" destId="{04DB115E-4194-47B6-962E-C0FDF669D83D}" srcOrd="2" destOrd="0" presId="urn:microsoft.com/office/officeart/2005/8/layout/vList5"/>
    <dgm:cxn modelId="{17726536-DA00-46C6-93B8-024DD99E4E33}" type="presParOf" srcId="{04DB115E-4194-47B6-962E-C0FDF669D83D}" destId="{6AF4D1D7-EBA6-48EB-8A51-A5758460E510}" srcOrd="0" destOrd="0" presId="urn:microsoft.com/office/officeart/2005/8/layout/vList5"/>
    <dgm:cxn modelId="{AE4C0C42-F476-487F-9353-88D76D8DB29D}" type="presParOf" srcId="{04DB115E-4194-47B6-962E-C0FDF669D83D}" destId="{251A9694-EC6F-4578-AD35-C527CBCDD95D}" srcOrd="1" destOrd="0" presId="urn:microsoft.com/office/officeart/2005/8/layout/vList5"/>
    <dgm:cxn modelId="{2FB5E8E4-949F-4323-8C8B-7C84F527DA55}" type="presParOf" srcId="{23DD4CCB-4418-4A74-9D18-4E68736275E4}" destId="{AFA93648-4FF1-4DB0-865A-7766D9CEC218}" srcOrd="3" destOrd="0" presId="urn:microsoft.com/office/officeart/2005/8/layout/vList5"/>
    <dgm:cxn modelId="{68FD01F1-8398-4F14-9274-FAB7CCA7CA8D}" type="presParOf" srcId="{23DD4CCB-4418-4A74-9D18-4E68736275E4}" destId="{6BC55D0B-FC7F-4766-9D8E-2FFDAC770F67}" srcOrd="4" destOrd="0" presId="urn:microsoft.com/office/officeart/2005/8/layout/vList5"/>
    <dgm:cxn modelId="{4DB779AE-5A36-4781-A4E0-688F71DC5B42}" type="presParOf" srcId="{6BC55D0B-FC7F-4766-9D8E-2FFDAC770F67}" destId="{12F93A39-7D89-4913-A391-45A7BE46D286}" srcOrd="0" destOrd="0" presId="urn:microsoft.com/office/officeart/2005/8/layout/vList5"/>
    <dgm:cxn modelId="{E4AE1767-EBE6-4EBE-9086-7E218C2FD5BA}" type="presParOf" srcId="{6BC55D0B-FC7F-4766-9D8E-2FFDAC770F67}" destId="{5D1A874A-5E2C-4406-9365-FCCC6C87DC7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322C14-C7D4-4AD6-889A-DD8C48E2AAD7}">
      <dsp:nvSpPr>
        <dsp:cNvPr id="0" name=""/>
        <dsp:cNvSpPr/>
      </dsp:nvSpPr>
      <dsp:spPr>
        <a:xfrm rot="5400000">
          <a:off x="4944733" y="-2142528"/>
          <a:ext cx="771672" cy="5266944"/>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darba izpildes un kvalitātes prasību ievērošana</a:t>
          </a:r>
          <a:endParaRPr lang="lv-LV" sz="1600" kern="1200" dirty="0">
            <a:latin typeface="Times New Roman" panose="02020603050405020304" pitchFamily="18" charset="0"/>
            <a:cs typeface="Times New Roman" panose="02020603050405020304" pitchFamily="18" charset="0"/>
          </a:endParaRPr>
        </a:p>
      </dsp:txBody>
      <dsp:txXfrm rot="-5400000">
        <a:off x="2697097" y="142778"/>
        <a:ext cx="5229274" cy="696332"/>
      </dsp:txXfrm>
    </dsp:sp>
    <dsp:sp modelId="{D2CC7A6B-5CBC-4A1D-98A8-53636771E349}">
      <dsp:nvSpPr>
        <dsp:cNvPr id="0" name=""/>
        <dsp:cNvSpPr/>
      </dsp:nvSpPr>
      <dsp:spPr>
        <a:xfrm>
          <a:off x="258921" y="352"/>
          <a:ext cx="2431540" cy="977742"/>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lv-LV" sz="2600" b="1" kern="1200" dirty="0" smtClean="0">
              <a:solidFill>
                <a:schemeClr val="tx1">
                  <a:lumMod val="75000"/>
                  <a:lumOff val="25000"/>
                </a:schemeClr>
              </a:solidFill>
              <a:latin typeface="Times New Roman" panose="02020603050405020304" pitchFamily="18" charset="0"/>
              <a:cs typeface="Times New Roman" panose="02020603050405020304" pitchFamily="18" charset="0"/>
            </a:rPr>
            <a:t>Nepārtraukta kvalitāte</a:t>
          </a:r>
          <a:endParaRPr lang="lv-LV" sz="2600" b="1" kern="1200" dirty="0">
            <a:solidFill>
              <a:schemeClr val="tx1">
                <a:lumMod val="75000"/>
                <a:lumOff val="25000"/>
              </a:schemeClr>
            </a:solidFill>
            <a:latin typeface="Times New Roman" panose="02020603050405020304" pitchFamily="18" charset="0"/>
            <a:cs typeface="Times New Roman" panose="02020603050405020304" pitchFamily="18" charset="0"/>
          </a:endParaRPr>
        </a:p>
      </dsp:txBody>
      <dsp:txXfrm>
        <a:off x="306650" y="48081"/>
        <a:ext cx="2336082" cy="882284"/>
      </dsp:txXfrm>
    </dsp:sp>
    <dsp:sp modelId="{251A9694-EC6F-4578-AD35-C527CBCDD95D}">
      <dsp:nvSpPr>
        <dsp:cNvPr id="0" name=""/>
        <dsp:cNvSpPr/>
      </dsp:nvSpPr>
      <dsp:spPr>
        <a:xfrm rot="5400000">
          <a:off x="4433503" y="-599468"/>
          <a:ext cx="1784241" cy="5261800"/>
        </a:xfrm>
        <a:prstGeom prst="round2SameRect">
          <a:avLst/>
        </a:prstGeom>
        <a:solidFill>
          <a:schemeClr val="accent5">
            <a:tint val="40000"/>
            <a:alpha val="90000"/>
            <a:hueOff val="-5370241"/>
            <a:satOff val="24126"/>
            <a:lumOff val="1658"/>
            <a:alphaOff val="0"/>
          </a:schemeClr>
        </a:solidFill>
        <a:ln w="9525" cap="flat" cmpd="sng" algn="ctr">
          <a:solidFill>
            <a:schemeClr val="accent5">
              <a:tint val="40000"/>
              <a:alpha val="90000"/>
              <a:hueOff val="-5370241"/>
              <a:satOff val="24126"/>
              <a:lumOff val="165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ieteikumu ieviešanas gaita</a:t>
          </a:r>
          <a:endParaRPr lang="lv-LV" sz="1600" kern="1200" dirty="0">
            <a:latin typeface="Times New Roman" panose="02020603050405020304" pitchFamily="18" charset="0"/>
            <a:cs typeface="Times New Roman" panose="02020603050405020304" pitchFamily="18" charset="0"/>
          </a:endParaRPr>
        </a:p>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notikumi, kas notikuši pēc audita beigām vai ārpus audita </a:t>
          </a:r>
          <a:endParaRPr lang="lv-LV" sz="1600" kern="1200" dirty="0">
            <a:latin typeface="Times New Roman" panose="02020603050405020304" pitchFamily="18" charset="0"/>
            <a:cs typeface="Times New Roman" panose="02020603050405020304" pitchFamily="18" charset="0"/>
          </a:endParaRPr>
        </a:p>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pierādījumi par IKS efektivitāti vai neefektivitāti un to būtiskums un ietekme uz iestādi</a:t>
          </a:r>
          <a:endParaRPr lang="lv-LV" sz="1600" kern="1200" dirty="0">
            <a:latin typeface="Times New Roman" panose="02020603050405020304" pitchFamily="18" charset="0"/>
            <a:cs typeface="Times New Roman" panose="02020603050405020304" pitchFamily="18" charset="0"/>
          </a:endParaRPr>
        </a:p>
        <a:p>
          <a:pPr marL="171450" lvl="1" indent="-171450" algn="l" defTabSz="711200">
            <a:lnSpc>
              <a:spcPct val="90000"/>
            </a:lnSpc>
            <a:spcBef>
              <a:spcPct val="0"/>
            </a:spcBef>
            <a:spcAft>
              <a:spcPct val="15000"/>
            </a:spcAft>
            <a:buChar char="••"/>
          </a:pPr>
          <a:endParaRPr lang="lv-LV" sz="1600" kern="1200" dirty="0"/>
        </a:p>
      </dsp:txBody>
      <dsp:txXfrm rot="-5400000">
        <a:off x="2694724" y="1226410"/>
        <a:ext cx="5174701" cy="1610043"/>
      </dsp:txXfrm>
    </dsp:sp>
    <dsp:sp modelId="{6AF4D1D7-EBA6-48EB-8A51-A5758460E510}">
      <dsp:nvSpPr>
        <dsp:cNvPr id="0" name=""/>
        <dsp:cNvSpPr/>
      </dsp:nvSpPr>
      <dsp:spPr>
        <a:xfrm>
          <a:off x="239406" y="1080472"/>
          <a:ext cx="2429166" cy="1967795"/>
        </a:xfrm>
        <a:prstGeom prst="roundRect">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lv-LV" sz="2600" b="1" kern="1200" dirty="0" smtClean="0">
              <a:solidFill>
                <a:schemeClr val="tx1">
                  <a:lumMod val="75000"/>
                  <a:lumOff val="25000"/>
                </a:schemeClr>
              </a:solidFill>
              <a:latin typeface="Times New Roman" panose="02020603050405020304" pitchFamily="18" charset="0"/>
              <a:cs typeface="Times New Roman" panose="02020603050405020304" pitchFamily="18" charset="0"/>
            </a:rPr>
            <a:t>Notikumi</a:t>
          </a:r>
          <a:endParaRPr lang="lv-LV" sz="2600" b="1" kern="1200" dirty="0">
            <a:solidFill>
              <a:schemeClr val="tx1">
                <a:lumMod val="75000"/>
                <a:lumOff val="25000"/>
              </a:schemeClr>
            </a:solidFill>
            <a:latin typeface="Times New Roman" panose="02020603050405020304" pitchFamily="18" charset="0"/>
            <a:cs typeface="Times New Roman" panose="02020603050405020304" pitchFamily="18" charset="0"/>
          </a:endParaRPr>
        </a:p>
      </dsp:txBody>
      <dsp:txXfrm>
        <a:off x="335466" y="1176532"/>
        <a:ext cx="2237046" cy="1775675"/>
      </dsp:txXfrm>
    </dsp:sp>
    <dsp:sp modelId="{5D1A874A-5E2C-4406-9365-FCCC6C87DC72}">
      <dsp:nvSpPr>
        <dsp:cNvPr id="0" name=""/>
        <dsp:cNvSpPr/>
      </dsp:nvSpPr>
      <dsp:spPr>
        <a:xfrm rot="5400000">
          <a:off x="4496281" y="1338462"/>
          <a:ext cx="1658685" cy="5261800"/>
        </a:xfrm>
        <a:prstGeom prst="round2SameRect">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10740482"/>
              <a:satOff val="48253"/>
              <a:lumOff val="331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vai audita vide aptver visas iestādes darbības jomas</a:t>
          </a:r>
          <a:endParaRPr lang="lv-LV" sz="1600" kern="1200" dirty="0">
            <a:latin typeface="Times New Roman" panose="02020603050405020304" pitchFamily="18" charset="0"/>
            <a:cs typeface="Times New Roman" panose="02020603050405020304" pitchFamily="18" charset="0"/>
          </a:endParaRPr>
        </a:p>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vai audita plāns un tā izpilde nosedz visu audita vidi noteiktā laika periodā</a:t>
          </a:r>
          <a:endParaRPr lang="lv-LV" sz="1600" kern="1200" dirty="0">
            <a:latin typeface="Times New Roman" panose="02020603050405020304" pitchFamily="18" charset="0"/>
            <a:cs typeface="Times New Roman" panose="02020603050405020304" pitchFamily="18" charset="0"/>
          </a:endParaRPr>
        </a:p>
        <a:p>
          <a:pPr marL="171450" lvl="1" indent="-171450" algn="l" defTabSz="711200">
            <a:lnSpc>
              <a:spcPct val="90000"/>
            </a:lnSpc>
            <a:spcBef>
              <a:spcPct val="0"/>
            </a:spcBef>
            <a:spcAft>
              <a:spcPct val="15000"/>
            </a:spcAft>
            <a:buChar char="••"/>
          </a:pPr>
          <a:r>
            <a:rPr lang="lv-LV" sz="1600" kern="1200" dirty="0" smtClean="0">
              <a:latin typeface="Times New Roman" panose="02020603050405020304" pitchFamily="18" charset="0"/>
              <a:cs typeface="Times New Roman" panose="02020603050405020304" pitchFamily="18" charset="0"/>
            </a:rPr>
            <a:t>pārliecinoties, ka regulāri tiek auditētas sistēmas ar augstu prioritāti.</a:t>
          </a:r>
          <a:endParaRPr lang="lv-LV" sz="1600" kern="1200" dirty="0">
            <a:latin typeface="Times New Roman" panose="02020603050405020304" pitchFamily="18" charset="0"/>
            <a:cs typeface="Times New Roman" panose="02020603050405020304" pitchFamily="18" charset="0"/>
          </a:endParaRPr>
        </a:p>
      </dsp:txBody>
      <dsp:txXfrm rot="-5400000">
        <a:off x="2694724" y="3220989"/>
        <a:ext cx="5180830" cy="1496745"/>
      </dsp:txXfrm>
    </dsp:sp>
    <dsp:sp modelId="{12F93A39-7D89-4913-A391-45A7BE46D286}">
      <dsp:nvSpPr>
        <dsp:cNvPr id="0" name=""/>
        <dsp:cNvSpPr/>
      </dsp:nvSpPr>
      <dsp:spPr>
        <a:xfrm>
          <a:off x="265557" y="3083048"/>
          <a:ext cx="2429166" cy="1772629"/>
        </a:xfrm>
        <a:prstGeom prst="round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lv-LV" sz="2600" b="1" kern="1200" dirty="0" smtClean="0">
              <a:latin typeface="Times New Roman" panose="02020603050405020304" pitchFamily="18" charset="0"/>
              <a:cs typeface="Times New Roman" panose="02020603050405020304" pitchFamily="18" charset="0"/>
            </a:rPr>
            <a:t>Nosegums</a:t>
          </a:r>
          <a:endParaRPr lang="lv-LV" sz="2600" b="1" kern="1200" dirty="0">
            <a:latin typeface="Times New Roman" panose="02020603050405020304" pitchFamily="18" charset="0"/>
            <a:cs typeface="Times New Roman" panose="02020603050405020304" pitchFamily="18" charset="0"/>
          </a:endParaRPr>
        </a:p>
      </dsp:txBody>
      <dsp:txXfrm>
        <a:off x="352090" y="3169581"/>
        <a:ext cx="2256100" cy="159956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1D3B3EF-E6DE-4C36-B6AD-8DEE9F6C3636}" type="datetimeFigureOut">
              <a:rPr lang="ru-RU" smtClean="0"/>
              <a:t>05.09.2018</a:t>
            </a:fld>
            <a:endParaRPr lang="ru-RU"/>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A9F80D0E-E921-40BF-A310-ADD9ECB7D590}" type="slidenum">
              <a:rPr lang="ru-RU" smtClean="0"/>
              <a:t>‹#›</a:t>
            </a:fld>
            <a:endParaRPr lang="ru-RU"/>
          </a:p>
        </p:txBody>
      </p:sp>
    </p:spTree>
    <p:extLst>
      <p:ext uri="{BB962C8B-B14F-4D97-AF65-F5344CB8AC3E}">
        <p14:creationId xmlns:p14="http://schemas.microsoft.com/office/powerpoint/2010/main" val="10808598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30D7EF8A-8F42-45CC-9010-7ECE206F8CD5}" type="datetimeFigureOut">
              <a:rPr lang="lv-LV" smtClean="0"/>
              <a:t>05.09.2018</a:t>
            </a:fld>
            <a:endParaRPr lang="lv-LV"/>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2</a:t>
            </a:fld>
            <a:endParaRPr lang="lv-LV"/>
          </a:p>
        </p:txBody>
      </p:sp>
    </p:spTree>
    <p:extLst>
      <p:ext uri="{BB962C8B-B14F-4D97-AF65-F5344CB8AC3E}">
        <p14:creationId xmlns:p14="http://schemas.microsoft.com/office/powerpoint/2010/main" val="3041570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3</a:t>
            </a:fld>
            <a:endParaRPr lang="lv-LV"/>
          </a:p>
        </p:txBody>
      </p:sp>
    </p:spTree>
    <p:extLst>
      <p:ext uri="{BB962C8B-B14F-4D97-AF65-F5344CB8AC3E}">
        <p14:creationId xmlns:p14="http://schemas.microsoft.com/office/powerpoint/2010/main" val="1606186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lv-LV" smtClean="0"/>
              <a:t>09.06.2016.</a:t>
            </a:r>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en-US" smtClean="0"/>
              <a:t>Click to edit Master title style</a:t>
            </a:r>
            <a:endParaRPr lang="lv-LV"/>
          </a:p>
        </p:txBody>
      </p:sp>
      <p:sp>
        <p:nvSpPr>
          <p:cNvPr id="3" name="Satura vietturis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r>
              <a:rPr lang="lv-LV" smtClean="0"/>
              <a:t>09.06.2016.</a:t>
            </a:r>
            <a:endParaRPr lang="en-US"/>
          </a:p>
        </p:txBody>
      </p:sp>
      <p:sp>
        <p:nvSpPr>
          <p:cNvPr id="5" name="Rectangle 17"/>
          <p:cNvSpPr>
            <a:spLocks noGrp="1" noChangeArrowheads="1"/>
          </p:cNvSpPr>
          <p:nvPr>
            <p:ph type="ftr" sz="quarter" idx="11"/>
          </p:nvPr>
        </p:nvSpPr>
        <p:spPr>
          <a:ln/>
        </p:spPr>
        <p:txBody>
          <a:bodyPr/>
          <a:lstStyle>
            <a:lvl1pPr>
              <a:defRPr/>
            </a:lvl1pPr>
          </a:lstStyle>
          <a:p>
            <a:pPr>
              <a:defRPr/>
            </a:pPr>
            <a:endParaRPr lang="en-US"/>
          </a:p>
        </p:txBody>
      </p:sp>
      <p:sp>
        <p:nvSpPr>
          <p:cNvPr id="6" name="Rectangle 18"/>
          <p:cNvSpPr>
            <a:spLocks noGrp="1" noChangeArrowheads="1"/>
          </p:cNvSpPr>
          <p:nvPr>
            <p:ph type="sldNum" sz="quarter" idx="12"/>
          </p:nvPr>
        </p:nvSpPr>
        <p:spPr>
          <a:ln/>
        </p:spPr>
        <p:txBody>
          <a:bodyPr/>
          <a:lstStyle>
            <a:lvl1pPr>
              <a:defRPr/>
            </a:lvl1pPr>
          </a:lstStyle>
          <a:p>
            <a:pPr>
              <a:defRPr/>
            </a:pPr>
            <a:fld id="{592DF913-960F-43BD-B768-67756632165D}" type="slidenum">
              <a:rPr lang="en-US" altLang="lv-LV"/>
              <a:pPr>
                <a:defRPr/>
              </a:pPr>
              <a:t>‹#›</a:t>
            </a:fld>
            <a:endParaRPr lang="en-US" altLang="lv-LV"/>
          </a:p>
        </p:txBody>
      </p:sp>
    </p:spTree>
    <p:extLst>
      <p:ext uri="{BB962C8B-B14F-4D97-AF65-F5344CB8AC3E}">
        <p14:creationId xmlns:p14="http://schemas.microsoft.com/office/powerpoint/2010/main" val="41990433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smtClean="0"/>
              <a:t>09.06.2016.</a:t>
            </a:r>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75" r:id="rId3"/>
  </p:sldLayoutIdLst>
  <p:timing>
    <p:tnLst>
      <p:par>
        <p:cTn id="1" dur="indefinite" restart="never" nodeType="tmRoot"/>
      </p:par>
    </p:tnLst>
  </p:timing>
  <p:hf hdr="0" ftr="0" dt="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lv-LV" sz="2800" dirty="0" smtClean="0">
                <a:latin typeface="Times New Roman" panose="02020603050405020304" pitchFamily="18" charset="0"/>
                <a:cs typeface="Times New Roman" panose="02020603050405020304" pitchFamily="18" charset="0"/>
              </a:rPr>
              <a:t>Iekšējā audita darbības rezultāti 2016.gadā</a:t>
            </a:r>
            <a:endParaRPr lang="lv-LV" sz="2800"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quarter" idx="10"/>
          </p:nvPr>
        </p:nvSpPr>
        <p:spPr>
          <a:xfrm>
            <a:off x="2411759" y="5013176"/>
            <a:ext cx="5760641" cy="504056"/>
          </a:xfrm>
        </p:spPr>
        <p:txBody>
          <a:bodyPr/>
          <a:lstStyle/>
          <a:p>
            <a:r>
              <a:rPr lang="lv-LV" b="1" dirty="0" smtClean="0">
                <a:solidFill>
                  <a:schemeClr val="tx2">
                    <a:lumMod val="75000"/>
                  </a:schemeClr>
                </a:solidFill>
                <a:latin typeface="Times New Roman" panose="02020603050405020304" pitchFamily="18" charset="0"/>
                <a:cs typeface="Times New Roman" panose="02020603050405020304" pitchFamily="18" charset="0"/>
              </a:rPr>
              <a:t>Iekšējā </a:t>
            </a:r>
            <a:r>
              <a:rPr lang="lv-LV" b="1" dirty="0">
                <a:solidFill>
                  <a:schemeClr val="tx2">
                    <a:lumMod val="75000"/>
                  </a:schemeClr>
                </a:solidFill>
                <a:latin typeface="Times New Roman" panose="02020603050405020304" pitchFamily="18" charset="0"/>
                <a:cs typeface="Times New Roman" panose="02020603050405020304" pitchFamily="18" charset="0"/>
              </a:rPr>
              <a:t>audita departamenta </a:t>
            </a:r>
            <a:r>
              <a:rPr lang="lv-LV" b="1" dirty="0" smtClean="0">
                <a:solidFill>
                  <a:schemeClr val="tx2">
                    <a:lumMod val="75000"/>
                  </a:schemeClr>
                </a:solidFill>
                <a:latin typeface="Times New Roman" panose="02020603050405020304" pitchFamily="18" charset="0"/>
                <a:cs typeface="Times New Roman" panose="02020603050405020304" pitchFamily="18" charset="0"/>
              </a:rPr>
              <a:t>Iekšējā audita politikas plānošanas nodaļas vadītāja Vija Gurkovska</a:t>
            </a:r>
            <a:r>
              <a:rPr lang="lv-LV" b="1" dirty="0">
                <a:solidFill>
                  <a:schemeClr val="tx2">
                    <a:lumMod val="75000"/>
                  </a:schemeClr>
                </a:solidFill>
                <a:latin typeface="Times New Roman" panose="02020603050405020304" pitchFamily="18" charset="0"/>
                <a:cs typeface="Times New Roman" panose="02020603050405020304" pitchFamily="18" charset="0"/>
              </a:rPr>
              <a:t/>
            </a:r>
            <a:br>
              <a:rPr lang="lv-LV" b="1" dirty="0">
                <a:solidFill>
                  <a:schemeClr val="tx2">
                    <a:lumMod val="75000"/>
                  </a:schemeClr>
                </a:solidFill>
                <a:latin typeface="Times New Roman" panose="02020603050405020304" pitchFamily="18" charset="0"/>
                <a:cs typeface="Times New Roman" panose="02020603050405020304" pitchFamily="18" charset="0"/>
              </a:rPr>
            </a:br>
            <a:r>
              <a:rPr lang="lv-LV" sz="1400" dirty="0" smtClean="0">
                <a:latin typeface="Times New Roman" panose="02020603050405020304" pitchFamily="18" charset="0"/>
                <a:cs typeface="Times New Roman" panose="02020603050405020304" pitchFamily="18" charset="0"/>
              </a:rPr>
              <a:t>09.06.2017.</a:t>
            </a:r>
            <a:endParaRPr lang="lv-LV" sz="1400" dirty="0">
              <a:latin typeface="Times New Roman" panose="02020603050405020304" pitchFamily="18"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10</a:t>
            </a:fld>
            <a:endParaRPr lang="lv-LV"/>
          </a:p>
        </p:txBody>
      </p:sp>
      <p:pic>
        <p:nvPicPr>
          <p:cNvPr id="5" name="Content Placeholder 4"/>
          <p:cNvPicPr>
            <a:picLocks noGrp="1" noChangeAspect="1"/>
          </p:cNvPicPr>
          <p:nvPr>
            <p:ph idx="1"/>
          </p:nvPr>
        </p:nvPicPr>
        <p:blipFill>
          <a:blip r:embed="rId2"/>
          <a:stretch>
            <a:fillRect/>
          </a:stretch>
        </p:blipFill>
        <p:spPr>
          <a:xfrm>
            <a:off x="561267" y="1085559"/>
            <a:ext cx="8137720" cy="4857750"/>
          </a:xfrm>
          <a:prstGeom prst="rect">
            <a:avLst/>
          </a:prstGeom>
        </p:spPr>
      </p:pic>
      <p:sp>
        <p:nvSpPr>
          <p:cNvPr id="4" name="Title 3"/>
          <p:cNvSpPr>
            <a:spLocks noGrp="1"/>
          </p:cNvSpPr>
          <p:nvPr>
            <p:ph type="title"/>
          </p:nvPr>
        </p:nvSpPr>
        <p:spPr/>
        <p:txBody>
          <a:bodyPr/>
          <a:lstStyle/>
          <a:p>
            <a:r>
              <a:rPr lang="lv-LV" dirty="0" smtClean="0"/>
              <a:t>IKT projektu vadības auditu rezultāts (1)</a:t>
            </a:r>
            <a:endParaRPr lang="lv-LV" dirty="0"/>
          </a:p>
        </p:txBody>
      </p:sp>
      <p:sp>
        <p:nvSpPr>
          <p:cNvPr id="6" name="Rectangle 5"/>
          <p:cNvSpPr/>
          <p:nvPr/>
        </p:nvSpPr>
        <p:spPr>
          <a:xfrm>
            <a:off x="467544" y="5949280"/>
            <a:ext cx="8137720" cy="338554"/>
          </a:xfrm>
          <a:prstGeom prst="rect">
            <a:avLst/>
          </a:prstGeom>
        </p:spPr>
        <p:txBody>
          <a:bodyPr wrap="square">
            <a:spAutoFit/>
          </a:bodyPr>
          <a:lstStyle/>
          <a:p>
            <a:pPr algn="ctr"/>
            <a:r>
              <a:rPr lang="lv-LV" sz="1600" b="1" dirty="0">
                <a:latin typeface="Times New Roman" panose="02020603050405020304" pitchFamily="18" charset="0"/>
                <a:ea typeface="Calibri" panose="020F0502020204030204" pitchFamily="34" charset="0"/>
                <a:cs typeface="Times New Roman" panose="02020603050405020304" pitchFamily="18" charset="0"/>
              </a:rPr>
              <a:t>IKT projektu vadības 14 procesu iekšējo kontroļu darbības un efektivitātes novērtējums</a:t>
            </a:r>
            <a:endParaRPr lang="lv-LV"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5386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11</a:t>
            </a:fld>
            <a:endParaRPr lang="lv-LV"/>
          </a:p>
        </p:txBody>
      </p:sp>
      <p:sp>
        <p:nvSpPr>
          <p:cNvPr id="4" name="Title 3"/>
          <p:cNvSpPr>
            <a:spLocks noGrp="1"/>
          </p:cNvSpPr>
          <p:nvPr>
            <p:ph type="title"/>
          </p:nvPr>
        </p:nvSpPr>
        <p:spPr/>
        <p:txBody>
          <a:bodyPr/>
          <a:lstStyle/>
          <a:p>
            <a:r>
              <a:rPr lang="lv-LV" dirty="0" smtClean="0"/>
              <a:t>IKT projektu vadības audita rezultāts (2)</a:t>
            </a:r>
            <a:endParaRPr lang="lv-LV" dirty="0"/>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51357" y="1052736"/>
            <a:ext cx="6841285" cy="4857750"/>
          </a:xfrm>
          <a:prstGeom prst="rect">
            <a:avLst/>
          </a:prstGeom>
          <a:noFill/>
        </p:spPr>
      </p:pic>
      <p:sp>
        <p:nvSpPr>
          <p:cNvPr id="6" name="Rectangle 5"/>
          <p:cNvSpPr/>
          <p:nvPr/>
        </p:nvSpPr>
        <p:spPr>
          <a:xfrm>
            <a:off x="1151357" y="6021288"/>
            <a:ext cx="6841285" cy="342786"/>
          </a:xfrm>
          <a:prstGeom prst="rect">
            <a:avLst/>
          </a:prstGeom>
        </p:spPr>
        <p:txBody>
          <a:bodyPr wrap="square">
            <a:spAutoFit/>
          </a:bodyPr>
          <a:lstStyle/>
          <a:p>
            <a:pPr algn="ctr">
              <a:lnSpc>
                <a:spcPct val="107000"/>
              </a:lnSpc>
              <a:spcAft>
                <a:spcPts val="0"/>
              </a:spcAft>
            </a:pPr>
            <a:r>
              <a:rPr lang="lv-LV" sz="1600" b="1" dirty="0">
                <a:latin typeface="Times New Roman" panose="02020603050405020304" pitchFamily="18" charset="0"/>
                <a:ea typeface="Calibri" panose="020F0502020204030204" pitchFamily="34" charset="0"/>
                <a:cs typeface="Times New Roman" panose="02020603050405020304" pitchFamily="18" charset="0"/>
              </a:rPr>
              <a:t>Audita ieteikumi IKT projektu vadības 14 procesu griezumā</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9515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12</a:t>
            </a:fld>
            <a:endParaRPr lang="lv-LV"/>
          </a:p>
        </p:txBody>
      </p:sp>
      <p:sp>
        <p:nvSpPr>
          <p:cNvPr id="3" name="Content Placeholder 2"/>
          <p:cNvSpPr>
            <a:spLocks noGrp="1"/>
          </p:cNvSpPr>
          <p:nvPr>
            <p:ph idx="1"/>
          </p:nvPr>
        </p:nvSpPr>
        <p:spPr>
          <a:xfrm>
            <a:off x="457200" y="1082160"/>
            <a:ext cx="8229600" cy="5073427"/>
          </a:xfrm>
        </p:spPr>
        <p:txBody>
          <a:bodyPr>
            <a:noAutofit/>
          </a:bodyPr>
          <a:lstStyle/>
          <a:p>
            <a:pPr lvl="0" algn="just"/>
            <a:r>
              <a:rPr lang="lv-LV" dirty="0" smtClean="0">
                <a:solidFill>
                  <a:srgbClr val="002060"/>
                </a:solidFill>
                <a:latin typeface="Times New Roman" panose="02020603050405020304" pitchFamily="18" charset="0"/>
                <a:cs typeface="Times New Roman" panose="02020603050405020304" pitchFamily="18" charset="0"/>
              </a:rPr>
              <a:t>Audita rezultāti apliecina VARAM </a:t>
            </a:r>
            <a:r>
              <a:rPr lang="lv-LV" dirty="0">
                <a:solidFill>
                  <a:srgbClr val="002060"/>
                </a:solidFill>
                <a:latin typeface="Times New Roman" panose="02020603050405020304" pitchFamily="18" charset="0"/>
                <a:cs typeface="Times New Roman" panose="02020603050405020304" pitchFamily="18" charset="0"/>
              </a:rPr>
              <a:t>priekšstatu par situāciju </a:t>
            </a:r>
            <a:r>
              <a:rPr lang="lv-LV" dirty="0" smtClean="0">
                <a:solidFill>
                  <a:srgbClr val="002060"/>
                </a:solidFill>
                <a:latin typeface="Times New Roman" panose="02020603050405020304" pitchFamily="18" charset="0"/>
                <a:cs typeface="Times New Roman" panose="02020603050405020304" pitchFamily="18" charset="0"/>
              </a:rPr>
              <a:t>nozarē un tēmas </a:t>
            </a:r>
            <a:r>
              <a:rPr lang="lv-LV" dirty="0">
                <a:solidFill>
                  <a:srgbClr val="002060"/>
                </a:solidFill>
                <a:latin typeface="Times New Roman" panose="02020603050405020304" pitchFamily="18" charset="0"/>
                <a:cs typeface="Times New Roman" panose="02020603050405020304" pitchFamily="18" charset="0"/>
              </a:rPr>
              <a:t>aktualitāti </a:t>
            </a:r>
            <a:r>
              <a:rPr lang="lv-LV" dirty="0" smtClean="0">
                <a:solidFill>
                  <a:srgbClr val="002060"/>
                </a:solidFill>
                <a:latin typeface="Times New Roman" panose="02020603050405020304" pitchFamily="18" charset="0"/>
                <a:cs typeface="Times New Roman" panose="02020603050405020304" pitchFamily="18" charset="0"/>
              </a:rPr>
              <a:t>valsts pārvaldē, t.sk. projektu vadības </a:t>
            </a:r>
            <a:r>
              <a:rPr lang="lv-LV" dirty="0">
                <a:solidFill>
                  <a:srgbClr val="002060"/>
                </a:solidFill>
                <a:latin typeface="Times New Roman" panose="02020603050405020304" pitchFamily="18" charset="0"/>
                <a:cs typeface="Times New Roman" panose="02020603050405020304" pitchFamily="18" charset="0"/>
              </a:rPr>
              <a:t>pamatjēdzienu skaidrošanas </a:t>
            </a:r>
            <a:r>
              <a:rPr lang="lv-LV" dirty="0" smtClean="0">
                <a:solidFill>
                  <a:srgbClr val="002060"/>
                </a:solidFill>
                <a:latin typeface="Times New Roman" panose="02020603050405020304" pitchFamily="18" charset="0"/>
                <a:cs typeface="Times New Roman" panose="02020603050405020304" pitchFamily="18" charset="0"/>
              </a:rPr>
              <a:t>nepieciešamību.</a:t>
            </a:r>
          </a:p>
          <a:p>
            <a:pPr algn="just"/>
            <a:r>
              <a:rPr lang="lv-LV" dirty="0" smtClean="0">
                <a:solidFill>
                  <a:srgbClr val="002060"/>
                </a:solidFill>
                <a:latin typeface="Times New Roman" panose="02020603050405020304" pitchFamily="18" charset="0"/>
                <a:cs typeface="Times New Roman" panose="02020603050405020304" pitchFamily="18" charset="0"/>
              </a:rPr>
              <a:t>Projektu </a:t>
            </a:r>
            <a:r>
              <a:rPr lang="lv-LV" dirty="0">
                <a:solidFill>
                  <a:srgbClr val="002060"/>
                </a:solidFill>
                <a:latin typeface="Times New Roman" panose="02020603050405020304" pitchFamily="18" charset="0"/>
                <a:cs typeface="Times New Roman" panose="02020603050405020304" pitchFamily="18" charset="0"/>
              </a:rPr>
              <a:t>vadības pilnveidošana ir viena no kritiskajām IKT pārvaldības jomām un izvirzāma par prioritāti kopējā procesu sakārtošanā.</a:t>
            </a:r>
          </a:p>
          <a:p>
            <a:pPr lvl="0" algn="just"/>
            <a:r>
              <a:rPr lang="lv-LV" dirty="0" smtClean="0">
                <a:solidFill>
                  <a:srgbClr val="002060"/>
                </a:solidFill>
                <a:latin typeface="Times New Roman" panose="02020603050405020304" pitchFamily="18" charset="0"/>
                <a:cs typeface="Times New Roman" panose="02020603050405020304" pitchFamily="18" charset="0"/>
              </a:rPr>
              <a:t>Daļa auditu ieteikumi akcentē </a:t>
            </a:r>
            <a:r>
              <a:rPr lang="lv-LV" dirty="0">
                <a:solidFill>
                  <a:srgbClr val="002060"/>
                </a:solidFill>
                <a:latin typeface="Times New Roman" panose="02020603050405020304" pitchFamily="18" charset="0"/>
                <a:cs typeface="Times New Roman" panose="02020603050405020304" pitchFamily="18" charset="0"/>
              </a:rPr>
              <a:t>un </a:t>
            </a:r>
            <a:r>
              <a:rPr lang="lv-LV" dirty="0" smtClean="0">
                <a:solidFill>
                  <a:srgbClr val="002060"/>
                </a:solidFill>
                <a:latin typeface="Times New Roman" panose="02020603050405020304" pitchFamily="18" charset="0"/>
                <a:cs typeface="Times New Roman" panose="02020603050405020304" pitchFamily="18" charset="0"/>
              </a:rPr>
              <a:t>paplašina </a:t>
            </a:r>
            <a:r>
              <a:rPr lang="lv-LV" dirty="0">
                <a:solidFill>
                  <a:srgbClr val="002060"/>
                </a:solidFill>
                <a:latin typeface="Times New Roman" panose="02020603050405020304" pitchFamily="18" charset="0"/>
                <a:cs typeface="Times New Roman" panose="02020603050405020304" pitchFamily="18" charset="0"/>
              </a:rPr>
              <a:t>priekšstatu par projektu vadības saistīto procesu būtisko </a:t>
            </a:r>
            <a:r>
              <a:rPr lang="lv-LV" dirty="0" smtClean="0">
                <a:solidFill>
                  <a:srgbClr val="002060"/>
                </a:solidFill>
                <a:latin typeface="Times New Roman" panose="02020603050405020304" pitchFamily="18" charset="0"/>
                <a:cs typeface="Times New Roman" panose="02020603050405020304" pitchFamily="18" charset="0"/>
              </a:rPr>
              <a:t>ietekmi: </a:t>
            </a:r>
          </a:p>
          <a:p>
            <a:pPr lvl="1" algn="just"/>
            <a:r>
              <a:rPr lang="lv-LV" dirty="0" smtClean="0">
                <a:solidFill>
                  <a:srgbClr val="002060"/>
                </a:solidFill>
                <a:latin typeface="Times New Roman" panose="02020603050405020304" pitchFamily="18" charset="0"/>
                <a:cs typeface="Times New Roman" panose="02020603050405020304" pitchFamily="18" charset="0"/>
              </a:rPr>
              <a:t>būtiski </a:t>
            </a:r>
            <a:r>
              <a:rPr lang="lv-LV" dirty="0">
                <a:solidFill>
                  <a:srgbClr val="002060"/>
                </a:solidFill>
                <a:latin typeface="Times New Roman" panose="02020603050405020304" pitchFamily="18" charset="0"/>
                <a:cs typeface="Times New Roman" panose="02020603050405020304" pitchFamily="18" charset="0"/>
              </a:rPr>
              <a:t>nepieciešama kvalitatīva projektu </a:t>
            </a:r>
            <a:r>
              <a:rPr lang="lv-LV" dirty="0" smtClean="0">
                <a:solidFill>
                  <a:srgbClr val="002060"/>
                </a:solidFill>
                <a:latin typeface="Times New Roman" panose="02020603050405020304" pitchFamily="18" charset="0"/>
                <a:cs typeface="Times New Roman" panose="02020603050405020304" pitchFamily="18" charset="0"/>
              </a:rPr>
              <a:t>sagatavošana (projekta nepieciešamības </a:t>
            </a:r>
            <a:r>
              <a:rPr lang="lv-LV" dirty="0" err="1" smtClean="0">
                <a:solidFill>
                  <a:srgbClr val="002060"/>
                </a:solidFill>
                <a:latin typeface="Times New Roman" panose="02020603050405020304" pitchFamily="18" charset="0"/>
                <a:cs typeface="Times New Roman" panose="02020603050405020304" pitchFamily="18" charset="0"/>
              </a:rPr>
              <a:t>izvērtējums</a:t>
            </a:r>
            <a:r>
              <a:rPr lang="lv-LV" dirty="0" smtClean="0">
                <a:solidFill>
                  <a:srgbClr val="002060"/>
                </a:solidFill>
                <a:latin typeface="Times New Roman" panose="02020603050405020304" pitchFamily="18" charset="0"/>
                <a:cs typeface="Times New Roman" panose="02020603050405020304" pitchFamily="18" charset="0"/>
              </a:rPr>
              <a:t>, lietotāju iesaiste, projekta rezultātu pārbaudes kritēriji);</a:t>
            </a:r>
          </a:p>
          <a:p>
            <a:pPr lvl="1" algn="just"/>
            <a:r>
              <a:rPr lang="lv-LV" dirty="0" smtClean="0">
                <a:solidFill>
                  <a:srgbClr val="002060"/>
                </a:solidFill>
                <a:latin typeface="Times New Roman" panose="02020603050405020304" pitchFamily="18" charset="0"/>
                <a:cs typeface="Times New Roman" panose="02020603050405020304" pitchFamily="18" charset="0"/>
              </a:rPr>
              <a:t>jāuzlabo </a:t>
            </a:r>
            <a:r>
              <a:rPr lang="lv-LV" dirty="0">
                <a:solidFill>
                  <a:srgbClr val="002060"/>
                </a:solidFill>
                <a:latin typeface="Times New Roman" panose="02020603050405020304" pitchFamily="18" charset="0"/>
                <a:cs typeface="Times New Roman" panose="02020603050405020304" pitchFamily="18" charset="0"/>
              </a:rPr>
              <a:t>projektu </a:t>
            </a:r>
            <a:r>
              <a:rPr lang="lv-LV" dirty="0" smtClean="0">
                <a:solidFill>
                  <a:srgbClr val="002060"/>
                </a:solidFill>
                <a:latin typeface="Times New Roman" panose="02020603050405020304" pitchFamily="18" charset="0"/>
                <a:cs typeface="Times New Roman" panose="02020603050405020304" pitchFamily="18" charset="0"/>
              </a:rPr>
              <a:t>īstenošanas un rezultātu uzraudzība («biznesa» iesaiste, risku vadība, kvalitātes uzraudzība, projekta rezultātu faktiskās ietekmes </a:t>
            </a:r>
            <a:r>
              <a:rPr lang="lv-LV" dirty="0" err="1" smtClean="0">
                <a:solidFill>
                  <a:srgbClr val="002060"/>
                </a:solidFill>
                <a:latin typeface="Times New Roman" panose="02020603050405020304" pitchFamily="18" charset="0"/>
                <a:cs typeface="Times New Roman" panose="02020603050405020304" pitchFamily="18" charset="0"/>
              </a:rPr>
              <a:t>izvērtējums</a:t>
            </a:r>
            <a:r>
              <a:rPr lang="lv-LV" dirty="0">
                <a:solidFill>
                  <a:srgbClr val="002060"/>
                </a:solidFill>
                <a:latin typeface="Times New Roman" panose="02020603050405020304" pitchFamily="18" charset="0"/>
                <a:cs typeface="Times New Roman" panose="02020603050405020304" pitchFamily="18" charset="0"/>
              </a:rPr>
              <a:t>)</a:t>
            </a:r>
            <a:r>
              <a:rPr lang="lv-LV" dirty="0" smtClean="0">
                <a:solidFill>
                  <a:srgbClr val="002060"/>
                </a:solidFill>
                <a:latin typeface="Times New Roman" panose="02020603050405020304" pitchFamily="18" charset="0"/>
                <a:cs typeface="Times New Roman" panose="02020603050405020304" pitchFamily="18" charset="0"/>
              </a:rPr>
              <a:t>.</a:t>
            </a:r>
          </a:p>
          <a:p>
            <a:pPr lvl="0" algn="just"/>
            <a:r>
              <a:rPr lang="lv-LV" dirty="0" smtClean="0">
                <a:solidFill>
                  <a:srgbClr val="002060"/>
                </a:solidFill>
                <a:latin typeface="Times New Roman" panose="02020603050405020304" pitchFamily="18" charset="0"/>
                <a:cs typeface="Times New Roman" panose="02020603050405020304" pitchFamily="18" charset="0"/>
              </a:rPr>
              <a:t>Ieviešot audita ieteikumus, sagaidāms, ka tiks sekmēta IKT pakalpojumu ilgtermiņa un </a:t>
            </a:r>
            <a:r>
              <a:rPr lang="lv-LV" dirty="0" err="1" smtClean="0">
                <a:solidFill>
                  <a:srgbClr val="002060"/>
                </a:solidFill>
                <a:latin typeface="Times New Roman" panose="02020603050405020304" pitchFamily="18" charset="0"/>
                <a:cs typeface="Times New Roman" panose="02020603050405020304" pitchFamily="18" charset="0"/>
              </a:rPr>
              <a:t>mērķorienetēta</a:t>
            </a:r>
            <a:r>
              <a:rPr lang="lv-LV" dirty="0" smtClean="0">
                <a:solidFill>
                  <a:srgbClr val="002060"/>
                </a:solidFill>
                <a:latin typeface="Times New Roman" panose="02020603050405020304" pitchFamily="18" charset="0"/>
                <a:cs typeface="Times New Roman" panose="02020603050405020304" pitchFamily="18" charset="0"/>
              </a:rPr>
              <a:t> plānošana, sakārtots IKT projektu vadības process, uzlabota IKT projekta rezultātu kvalitāte un sekmēta IKT lietotāju apmierinātība. Daži ieteikumi vēljoprojām aktualizē Valsts IKT organizatoriskā modeļa ieviešanas jautājumus. </a:t>
            </a:r>
            <a:endParaRPr lang="lv-LV" dirty="0">
              <a:solidFill>
                <a:srgbClr val="002060"/>
              </a:solidFill>
              <a:latin typeface="Times New Roman" panose="02020603050405020304" pitchFamily="18" charset="0"/>
              <a:cs typeface="Times New Roman" panose="02020603050405020304" pitchFamily="18" charset="0"/>
            </a:endParaRPr>
          </a:p>
          <a:p>
            <a:pPr marL="0" indent="0">
              <a:buNone/>
            </a:pPr>
            <a:endParaRPr lang="lv-LV" sz="1900" dirty="0"/>
          </a:p>
        </p:txBody>
      </p:sp>
      <p:sp>
        <p:nvSpPr>
          <p:cNvPr id="4" name="Title 3"/>
          <p:cNvSpPr>
            <a:spLocks noGrp="1"/>
          </p:cNvSpPr>
          <p:nvPr>
            <p:ph type="title"/>
          </p:nvPr>
        </p:nvSpPr>
        <p:spPr/>
        <p:txBody>
          <a:bodyPr/>
          <a:lstStyle/>
          <a:p>
            <a:r>
              <a:rPr lang="lv-LV" dirty="0" smtClean="0"/>
              <a:t>IKT projektu vadības audita pievienotā vērtība</a:t>
            </a:r>
            <a:endParaRPr lang="lv-LV" dirty="0"/>
          </a:p>
        </p:txBody>
      </p:sp>
    </p:spTree>
    <p:extLst>
      <p:ext uri="{BB962C8B-B14F-4D97-AF65-F5344CB8AC3E}">
        <p14:creationId xmlns:p14="http://schemas.microsoft.com/office/powerpoint/2010/main" val="2762397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13</a:t>
            </a:fld>
            <a:endParaRPr lang="lv-LV"/>
          </a:p>
        </p:txBody>
      </p:sp>
      <p:sp>
        <p:nvSpPr>
          <p:cNvPr id="4" name="Content Placeholder 3"/>
          <p:cNvSpPr>
            <a:spLocks noGrp="1"/>
          </p:cNvSpPr>
          <p:nvPr>
            <p:ph idx="1"/>
          </p:nvPr>
        </p:nvSpPr>
        <p:spPr>
          <a:xfrm>
            <a:off x="487691" y="1275841"/>
            <a:ext cx="8116757" cy="4857403"/>
          </a:xfrm>
        </p:spPr>
        <p:txBody>
          <a:bodyPr/>
          <a:lstStyle/>
          <a:p>
            <a:pPr algn="just"/>
            <a:r>
              <a:rPr lang="lv-LV" sz="2000" dirty="0" smtClean="0">
                <a:solidFill>
                  <a:srgbClr val="002060"/>
                </a:solidFill>
                <a:latin typeface="Times New Roman" panose="02020603050405020304" pitchFamily="18" charset="0"/>
                <a:cs typeface="Times New Roman" panose="02020603050405020304" pitchFamily="18" charset="0"/>
              </a:rPr>
              <a:t>Īstenot 2017.gada auditējamo prioritāti – Valsts pārvaldes pakalpojumu audits;</a:t>
            </a:r>
          </a:p>
          <a:p>
            <a:pPr algn="just"/>
            <a:r>
              <a:rPr lang="lv-LV" sz="2000" dirty="0" smtClean="0">
                <a:solidFill>
                  <a:srgbClr val="002060"/>
                </a:solidFill>
                <a:latin typeface="Times New Roman" panose="02020603050405020304" pitchFamily="18" charset="0"/>
                <a:cs typeface="Times New Roman" panose="02020603050405020304" pitchFamily="18" charset="0"/>
              </a:rPr>
              <a:t>2018.gada </a:t>
            </a:r>
            <a:r>
              <a:rPr lang="lv-LV" sz="2000" dirty="0">
                <a:solidFill>
                  <a:srgbClr val="002060"/>
                </a:solidFill>
                <a:latin typeface="Times New Roman" panose="02020603050405020304" pitchFamily="18" charset="0"/>
                <a:cs typeface="Times New Roman" panose="02020603050405020304" pitchFamily="18" charset="0"/>
              </a:rPr>
              <a:t>auditējamās </a:t>
            </a:r>
            <a:r>
              <a:rPr lang="lv-LV" sz="2000" dirty="0" smtClean="0">
                <a:solidFill>
                  <a:srgbClr val="002060"/>
                </a:solidFill>
                <a:latin typeface="Times New Roman" panose="02020603050405020304" pitchFamily="18" charset="0"/>
                <a:cs typeface="Times New Roman" panose="02020603050405020304" pitchFamily="18" charset="0"/>
              </a:rPr>
              <a:t>prioritātes noteikšana;</a:t>
            </a:r>
          </a:p>
          <a:p>
            <a:pPr algn="just"/>
            <a:r>
              <a:rPr lang="lv-LV" sz="2000" dirty="0" smtClean="0">
                <a:solidFill>
                  <a:srgbClr val="002060"/>
                </a:solidFill>
                <a:latin typeface="Times New Roman" panose="02020603050405020304" pitchFamily="18" charset="0"/>
                <a:cs typeface="Times New Roman" panose="02020603050405020304" pitchFamily="18" charset="0"/>
              </a:rPr>
              <a:t>Efektivitātes </a:t>
            </a:r>
            <a:r>
              <a:rPr lang="lv-LV" sz="2000" dirty="0">
                <a:solidFill>
                  <a:srgbClr val="002060"/>
                </a:solidFill>
                <a:latin typeface="Times New Roman" panose="02020603050405020304" pitchFamily="18" charset="0"/>
                <a:cs typeface="Times New Roman" panose="02020603050405020304" pitchFamily="18" charset="0"/>
              </a:rPr>
              <a:t>novērtējuma palielināšana viedoklī par iekšējās kontroles </a:t>
            </a:r>
            <a:r>
              <a:rPr lang="lv-LV" sz="2000" dirty="0" smtClean="0">
                <a:solidFill>
                  <a:srgbClr val="002060"/>
                </a:solidFill>
                <a:latin typeface="Times New Roman" panose="02020603050405020304" pitchFamily="18" charset="0"/>
                <a:cs typeface="Times New Roman" panose="02020603050405020304" pitchFamily="18" charset="0"/>
              </a:rPr>
              <a:t>sistēmu;</a:t>
            </a:r>
            <a:endParaRPr lang="lv-LV" sz="2000" dirty="0">
              <a:solidFill>
                <a:srgbClr val="002060"/>
              </a:solidFill>
              <a:latin typeface="Times New Roman" panose="02020603050405020304" pitchFamily="18" charset="0"/>
              <a:cs typeface="Times New Roman" panose="02020603050405020304" pitchFamily="18" charset="0"/>
            </a:endParaRPr>
          </a:p>
          <a:p>
            <a:pPr algn="just"/>
            <a:r>
              <a:rPr lang="lv-LV" sz="2000" dirty="0">
                <a:solidFill>
                  <a:srgbClr val="002060"/>
                </a:solidFill>
                <a:latin typeface="Times New Roman" panose="02020603050405020304" pitchFamily="18" charset="0"/>
                <a:cs typeface="Times New Roman" panose="02020603050405020304" pitchFamily="18" charset="0"/>
              </a:rPr>
              <a:t>Iekšējā </a:t>
            </a:r>
            <a:r>
              <a:rPr lang="lv-LV" sz="2000" dirty="0" smtClean="0">
                <a:solidFill>
                  <a:srgbClr val="002060"/>
                </a:solidFill>
                <a:latin typeface="Times New Roman" panose="02020603050405020304" pitchFamily="18" charset="0"/>
                <a:cs typeface="Times New Roman" panose="02020603050405020304" pitchFamily="18" charset="0"/>
              </a:rPr>
              <a:t>audita instrumenta attīstība atbilstoši valsts pārvaldes attīstības tendencēm – maza un efektīva valsts pārvalde:</a:t>
            </a:r>
            <a:endParaRPr lang="lv-LV" sz="2000" dirty="0">
              <a:solidFill>
                <a:srgbClr val="002060"/>
              </a:solidFill>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r>
              <a:rPr lang="lv-LV" sz="2000" dirty="0" smtClean="0">
                <a:solidFill>
                  <a:srgbClr val="002060"/>
                </a:solidFill>
                <a:latin typeface="Times New Roman" panose="02020603050405020304" pitchFamily="18" charset="0"/>
                <a:cs typeface="Times New Roman" panose="02020603050405020304" pitchFamily="18" charset="0"/>
              </a:rPr>
              <a:t>efektīva pārvaldība;</a:t>
            </a:r>
            <a:endParaRPr lang="lv-LV" sz="2000" dirty="0">
              <a:solidFill>
                <a:srgbClr val="002060"/>
              </a:solidFill>
              <a:latin typeface="Times New Roman" panose="02020603050405020304" pitchFamily="18" charset="0"/>
              <a:cs typeface="Times New Roman" panose="02020603050405020304" pitchFamily="18" charset="0"/>
            </a:endParaRPr>
          </a:p>
          <a:p>
            <a:pPr lvl="2" algn="just">
              <a:buFont typeface="Wingdings" panose="05000000000000000000" pitchFamily="2" charset="2"/>
              <a:buChar char="ü"/>
            </a:pPr>
            <a:r>
              <a:rPr lang="lv-LV" sz="2000" dirty="0" smtClean="0">
                <a:solidFill>
                  <a:srgbClr val="002060"/>
                </a:solidFill>
                <a:latin typeface="Times New Roman" panose="02020603050405020304" pitchFamily="18" charset="0"/>
                <a:cs typeface="Times New Roman" panose="02020603050405020304" pitchFamily="18" charset="0"/>
              </a:rPr>
              <a:t>efektīvs IA process.</a:t>
            </a:r>
          </a:p>
          <a:p>
            <a:pPr lvl="7">
              <a:buFontTx/>
              <a:buChar char="-"/>
            </a:pPr>
            <a:endParaRPr lang="en-GB" dirty="0">
              <a:solidFill>
                <a:srgbClr val="002060"/>
              </a:solidFill>
              <a:latin typeface="Times New Roman" panose="02020603050405020304" pitchFamily="18" charset="0"/>
              <a:cs typeface="Times New Roman" panose="02020603050405020304" pitchFamily="18" charset="0"/>
            </a:endParaRPr>
          </a:p>
          <a:p>
            <a:endParaRPr lang="ru-RU" dirty="0"/>
          </a:p>
        </p:txBody>
      </p:sp>
      <p:sp>
        <p:nvSpPr>
          <p:cNvPr id="5" name="Title 4"/>
          <p:cNvSpPr>
            <a:spLocks noGrp="1"/>
          </p:cNvSpPr>
          <p:nvPr>
            <p:ph type="title"/>
          </p:nvPr>
        </p:nvSpPr>
        <p:spPr/>
        <p:txBody>
          <a:bodyPr>
            <a:noAutofit/>
          </a:bodyPr>
          <a:lstStyle/>
          <a:p>
            <a:r>
              <a:rPr lang="lv-LV" sz="2400" dirty="0" smtClean="0">
                <a:latin typeface="Times New Roman" panose="02020603050405020304" pitchFamily="18" charset="0"/>
                <a:cs typeface="Times New Roman" panose="02020603050405020304" pitchFamily="18" charset="0"/>
              </a:rPr>
              <a:t>Iekšējā audita turpmākā attīstība:</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178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14</a:t>
            </a:fld>
            <a:endParaRPr lang="lv-LV"/>
          </a:p>
        </p:txBody>
      </p:sp>
      <p:sp>
        <p:nvSpPr>
          <p:cNvPr id="4" name="Content Placeholder 3"/>
          <p:cNvSpPr>
            <a:spLocks noGrp="1"/>
          </p:cNvSpPr>
          <p:nvPr>
            <p:ph idx="1"/>
          </p:nvPr>
        </p:nvSpPr>
        <p:spPr>
          <a:xfrm>
            <a:off x="457200" y="1268760"/>
            <a:ext cx="8229600" cy="4857403"/>
          </a:xfrm>
        </p:spPr>
        <p:txBody>
          <a:bodyPr>
            <a:normAutofit/>
          </a:bodyPr>
          <a:lstStyle/>
          <a:p>
            <a:pPr marL="0" lvl="0" indent="0">
              <a:buNone/>
            </a:pPr>
            <a:r>
              <a:rPr lang="lv-LV" sz="2000" b="1" dirty="0" smtClean="0">
                <a:solidFill>
                  <a:srgbClr val="002060"/>
                </a:solidFill>
                <a:latin typeface="Times New Roman" panose="02020603050405020304" pitchFamily="18" charset="0"/>
                <a:cs typeface="Times New Roman" panose="02020603050405020304" pitchFamily="18" charset="0"/>
              </a:rPr>
              <a:t>Pārskata gadā IAS nodrošināja:</a:t>
            </a:r>
          </a:p>
          <a:p>
            <a:pPr lvl="0">
              <a:buFontTx/>
              <a:buChar char="-"/>
            </a:pPr>
            <a:r>
              <a:rPr lang="lv-LV" sz="2000" dirty="0" smtClean="0">
                <a:solidFill>
                  <a:srgbClr val="002060"/>
                </a:solidFill>
                <a:latin typeface="Times New Roman" panose="02020603050405020304" pitchFamily="18" charset="0"/>
                <a:cs typeface="Times New Roman" panose="02020603050405020304" pitchFamily="18" charset="0"/>
              </a:rPr>
              <a:t>ieteikumu </a:t>
            </a:r>
            <a:r>
              <a:rPr lang="lv-LV" sz="2000" dirty="0">
                <a:solidFill>
                  <a:srgbClr val="002060"/>
                </a:solidFill>
                <a:latin typeface="Times New Roman" panose="02020603050405020304" pitchFamily="18" charset="0"/>
                <a:cs typeface="Times New Roman" panose="02020603050405020304" pitchFamily="18" charset="0"/>
              </a:rPr>
              <a:t>ieviešanas izpildes </a:t>
            </a:r>
            <a:r>
              <a:rPr lang="lv-LV" sz="2000" dirty="0" smtClean="0">
                <a:solidFill>
                  <a:srgbClr val="002060"/>
                </a:solidFill>
                <a:latin typeface="Times New Roman" panose="02020603050405020304" pitchFamily="18" charset="0"/>
                <a:cs typeface="Times New Roman" panose="02020603050405020304" pitchFamily="18" charset="0"/>
              </a:rPr>
              <a:t>uzraudzību;</a:t>
            </a:r>
          </a:p>
          <a:p>
            <a:pPr lvl="0">
              <a:buFontTx/>
              <a:buChar char="-"/>
            </a:pPr>
            <a:r>
              <a:rPr lang="lv-LV" sz="2000" dirty="0" smtClean="0">
                <a:solidFill>
                  <a:srgbClr val="002060"/>
                </a:solidFill>
                <a:latin typeface="Times New Roman" panose="02020603050405020304" pitchFamily="18" charset="0"/>
                <a:cs typeface="Times New Roman" panose="02020603050405020304" pitchFamily="18" charset="0"/>
              </a:rPr>
              <a:t>koordinēja </a:t>
            </a:r>
            <a:r>
              <a:rPr lang="lv-LV" sz="2000" dirty="0">
                <a:solidFill>
                  <a:srgbClr val="002060"/>
                </a:solidFill>
                <a:latin typeface="Times New Roman" panose="02020603050405020304" pitchFamily="18" charset="0"/>
                <a:cs typeface="Times New Roman" panose="02020603050405020304" pitchFamily="18" charset="0"/>
              </a:rPr>
              <a:t>resora iestāžu </a:t>
            </a:r>
            <a:r>
              <a:rPr lang="lv-LV" sz="2000" dirty="0" smtClean="0">
                <a:solidFill>
                  <a:srgbClr val="002060"/>
                </a:solidFill>
                <a:latin typeface="Times New Roman" panose="02020603050405020304" pitchFamily="18" charset="0"/>
                <a:cs typeface="Times New Roman" panose="02020603050405020304" pitchFamily="18" charset="0"/>
              </a:rPr>
              <a:t>sadarbību;</a:t>
            </a:r>
          </a:p>
          <a:p>
            <a:pPr lvl="0">
              <a:buFontTx/>
              <a:buChar char="-"/>
            </a:pPr>
            <a:r>
              <a:rPr lang="lv-LV" sz="2000" dirty="0" smtClean="0">
                <a:solidFill>
                  <a:srgbClr val="002060"/>
                </a:solidFill>
                <a:latin typeface="Times New Roman" panose="02020603050405020304" pitchFamily="18" charset="0"/>
                <a:cs typeface="Times New Roman" panose="02020603050405020304" pitchFamily="18" charset="0"/>
              </a:rPr>
              <a:t>sniedza </a:t>
            </a:r>
            <a:r>
              <a:rPr lang="lv-LV" sz="2000" dirty="0">
                <a:solidFill>
                  <a:srgbClr val="002060"/>
                </a:solidFill>
                <a:latin typeface="Times New Roman" panose="02020603050405020304" pitchFamily="18" charset="0"/>
                <a:cs typeface="Times New Roman" panose="02020603050405020304" pitchFamily="18" charset="0"/>
              </a:rPr>
              <a:t>atbalstu jautājumos, kas saistīti ar amatpersonu atbildības izvērtēšanu par Valsts kontroles revīziju rezultātā atklātajām </a:t>
            </a:r>
            <a:r>
              <a:rPr lang="lv-LV" sz="2000" dirty="0" smtClean="0">
                <a:solidFill>
                  <a:srgbClr val="002060"/>
                </a:solidFill>
                <a:latin typeface="Times New Roman" panose="02020603050405020304" pitchFamily="18" charset="0"/>
                <a:cs typeface="Times New Roman" panose="02020603050405020304" pitchFamily="18" charset="0"/>
              </a:rPr>
              <a:t>neatbilstībām.</a:t>
            </a:r>
            <a:endParaRPr lang="lv-LV" sz="2000" dirty="0">
              <a:solidFill>
                <a:srgbClr val="002060"/>
              </a:solidFill>
              <a:latin typeface="Times New Roman" panose="02020603050405020304" pitchFamily="18" charset="0"/>
              <a:cs typeface="Times New Roman" panose="02020603050405020304" pitchFamily="18" charset="0"/>
            </a:endParaRPr>
          </a:p>
          <a:p>
            <a:pPr lvl="0"/>
            <a:endParaRPr lang="lv-LV" sz="2000" dirty="0">
              <a:solidFill>
                <a:srgbClr val="002060"/>
              </a:solidFill>
              <a:latin typeface="Times New Roman" panose="02020603050405020304" pitchFamily="18" charset="0"/>
              <a:cs typeface="Times New Roman" panose="02020603050405020304" pitchFamily="18" charset="0"/>
            </a:endParaRPr>
          </a:p>
          <a:p>
            <a:pPr marL="0" lvl="0" indent="0">
              <a:buNone/>
            </a:pPr>
            <a:r>
              <a:rPr lang="lv-LV" sz="2000" b="1" dirty="0" smtClean="0">
                <a:solidFill>
                  <a:srgbClr val="002060"/>
                </a:solidFill>
                <a:latin typeface="Times New Roman" panose="02020603050405020304" pitchFamily="18" charset="0"/>
                <a:cs typeface="Times New Roman" panose="02020603050405020304" pitchFamily="18" charset="0"/>
              </a:rPr>
              <a:t>Turpmākā sadarbība:</a:t>
            </a:r>
            <a:endParaRPr lang="lv-LV" sz="2000" b="1" dirty="0">
              <a:solidFill>
                <a:srgbClr val="002060"/>
              </a:solidFill>
              <a:latin typeface="Times New Roman" panose="02020603050405020304" pitchFamily="18" charset="0"/>
              <a:cs typeface="Times New Roman" panose="02020603050405020304" pitchFamily="18" charset="0"/>
            </a:endParaRPr>
          </a:p>
          <a:p>
            <a:pPr lvl="0"/>
            <a:r>
              <a:rPr lang="lv-LV" sz="2000" dirty="0" smtClean="0">
                <a:solidFill>
                  <a:srgbClr val="002060"/>
                </a:solidFill>
                <a:latin typeface="Times New Roman" panose="02020603050405020304" pitchFamily="18" charset="0"/>
                <a:cs typeface="Times New Roman" panose="02020603050405020304" pitchFamily="18" charset="0"/>
              </a:rPr>
              <a:t>savstarpēja apmaiņa ar metodoloģijām;</a:t>
            </a:r>
          </a:p>
          <a:p>
            <a:pPr lvl="0" algn="just"/>
            <a:r>
              <a:rPr lang="lv-LV" sz="2000" dirty="0" smtClean="0">
                <a:solidFill>
                  <a:srgbClr val="002060"/>
                </a:solidFill>
                <a:latin typeface="Times New Roman" panose="02020603050405020304" pitchFamily="18" charset="0"/>
                <a:cs typeface="Times New Roman" panose="02020603050405020304" pitchFamily="18" charset="0"/>
              </a:rPr>
              <a:t>mērķtiecīga </a:t>
            </a:r>
            <a:r>
              <a:rPr lang="lv-LV" sz="2000" dirty="0">
                <a:solidFill>
                  <a:srgbClr val="002060"/>
                </a:solidFill>
                <a:latin typeface="Times New Roman" panose="02020603050405020304" pitchFamily="18" charset="0"/>
                <a:cs typeface="Times New Roman" panose="02020603050405020304" pitchFamily="18" charset="0"/>
              </a:rPr>
              <a:t>sadarbība </a:t>
            </a:r>
            <a:r>
              <a:rPr lang="lv-LV" sz="2000" dirty="0" smtClean="0">
                <a:solidFill>
                  <a:srgbClr val="002060"/>
                </a:solidFill>
                <a:latin typeface="Times New Roman" panose="02020603050405020304" pitchFamily="18" charset="0"/>
                <a:cs typeface="Times New Roman" panose="02020603050405020304" pitchFamily="18" charset="0"/>
              </a:rPr>
              <a:t>apmācību jomā (ES struktūrfondu projekta</a:t>
            </a:r>
            <a:r>
              <a:rPr lang="lv-LV" sz="2000" dirty="0">
                <a:solidFill>
                  <a:srgbClr val="002060"/>
                </a:solidFill>
                <a:latin typeface="Times New Roman" panose="02020603050405020304" pitchFamily="18" charset="0"/>
                <a:cs typeface="Times New Roman" panose="02020603050405020304" pitchFamily="18" charset="0"/>
              </a:rPr>
              <a:t> </a:t>
            </a:r>
            <a:r>
              <a:rPr lang="lv-LV" sz="2000" dirty="0" smtClean="0">
                <a:solidFill>
                  <a:srgbClr val="002060"/>
                </a:solidFill>
                <a:latin typeface="Times New Roman" panose="02020603050405020304" pitchFamily="18" charset="0"/>
                <a:cs typeface="Times New Roman" panose="02020603050405020304" pitchFamily="18" charset="0"/>
              </a:rPr>
              <a:t>"Darbības </a:t>
            </a:r>
            <a:r>
              <a:rPr lang="lv-LV" sz="2000" dirty="0">
                <a:solidFill>
                  <a:srgbClr val="002060"/>
                </a:solidFill>
                <a:latin typeface="Times New Roman" panose="02020603050405020304" pitchFamily="18" charset="0"/>
                <a:cs typeface="Times New Roman" panose="02020603050405020304" pitchFamily="18" charset="0"/>
              </a:rPr>
              <a:t>programmas "Izaugsme un nodarbinātība" 3.4.2.specifiskā atbalsta mērķa "Valsts pārvaldes profesionālā pilnveide labāka tiesiskā regulējuma izstrādē mazo un vidējo komersantu atbalsta, korupcijas novēršanas un ēnu ekonomikas mazināšanas jomās" </a:t>
            </a:r>
            <a:r>
              <a:rPr lang="lv-LV" sz="2000" dirty="0" smtClean="0">
                <a:solidFill>
                  <a:srgbClr val="002060"/>
                </a:solidFill>
                <a:latin typeface="Times New Roman" panose="02020603050405020304" pitchFamily="18" charset="0"/>
                <a:cs typeface="Times New Roman" panose="02020603050405020304" pitchFamily="18" charset="0"/>
              </a:rPr>
              <a:t>ietvaros;</a:t>
            </a:r>
          </a:p>
          <a:p>
            <a:pPr lvl="0"/>
            <a:r>
              <a:rPr lang="lv-LV" sz="2000" dirty="0" smtClean="0">
                <a:solidFill>
                  <a:srgbClr val="002060"/>
                </a:solidFill>
                <a:latin typeface="Times New Roman" panose="02020603050405020304" pitchFamily="18" charset="0"/>
                <a:cs typeface="Times New Roman" panose="02020603050405020304" pitchFamily="18" charset="0"/>
              </a:rPr>
              <a:t>sadarbība </a:t>
            </a:r>
            <a:r>
              <a:rPr lang="lv-LV" sz="2000" dirty="0">
                <a:solidFill>
                  <a:srgbClr val="002060"/>
                </a:solidFill>
                <a:latin typeface="Times New Roman" panose="02020603050405020304" pitchFamily="18" charset="0"/>
                <a:cs typeface="Times New Roman" panose="02020603050405020304" pitchFamily="18" charset="0"/>
              </a:rPr>
              <a:t>visos revīzijas </a:t>
            </a:r>
            <a:r>
              <a:rPr lang="lv-LV" sz="2000" dirty="0" smtClean="0">
                <a:solidFill>
                  <a:srgbClr val="002060"/>
                </a:solidFill>
                <a:latin typeface="Times New Roman" panose="02020603050405020304" pitchFamily="18" charset="0"/>
                <a:cs typeface="Times New Roman" panose="02020603050405020304" pitchFamily="18" charset="0"/>
              </a:rPr>
              <a:t>posmos.</a:t>
            </a:r>
          </a:p>
          <a:p>
            <a:pPr marL="0" lvl="0" indent="0">
              <a:buNone/>
            </a:pPr>
            <a:endParaRPr lang="lv-LV" sz="2000" dirty="0">
              <a:solidFill>
                <a:srgbClr val="FF0000"/>
              </a:solidFill>
              <a:latin typeface="Times New Roman" panose="02020603050405020304" pitchFamily="18" charset="0"/>
              <a:cs typeface="Times New Roman" panose="02020603050405020304" pitchFamily="18" charset="0"/>
            </a:endParaRPr>
          </a:p>
          <a:p>
            <a:pPr lvl="0"/>
            <a:endParaRPr lang="lv-LV" sz="2000" dirty="0">
              <a:solidFill>
                <a:srgbClr val="FF0000"/>
              </a:solidFill>
              <a:latin typeface="Times New Roman" panose="02020603050405020304" pitchFamily="18" charset="0"/>
              <a:cs typeface="Times New Roman" panose="02020603050405020304" pitchFamily="18" charset="0"/>
            </a:endParaRPr>
          </a:p>
          <a:p>
            <a:endParaRPr lang="ru-RU" dirty="0"/>
          </a:p>
        </p:txBody>
      </p:sp>
      <p:sp>
        <p:nvSpPr>
          <p:cNvPr id="5" name="Title 4"/>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Sadarbība ar Valsts </a:t>
            </a:r>
            <a:r>
              <a:rPr lang="lv-LV" dirty="0" smtClean="0">
                <a:latin typeface="Times New Roman" panose="02020603050405020304" pitchFamily="18" charset="0"/>
                <a:cs typeface="Times New Roman" panose="02020603050405020304" pitchFamily="18" charset="0"/>
              </a:rPr>
              <a:t>kontroli:</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89349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3284984"/>
            <a:ext cx="6552728" cy="1656184"/>
          </a:xfrm>
        </p:spPr>
        <p:txBody>
          <a:bodyPr>
            <a:normAutofit/>
          </a:bodyPr>
          <a:lstStyle/>
          <a:p>
            <a:r>
              <a:rPr lang="lv-LV" sz="3600" b="1" dirty="0" smtClean="0">
                <a:latin typeface="Times New Roman" panose="02020603050405020304" pitchFamily="18" charset="0"/>
                <a:cs typeface="Times New Roman" panose="02020603050405020304" pitchFamily="18" charset="0"/>
              </a:rPr>
              <a:t>Paldies par uzmanību!</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369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2</a:t>
            </a:fld>
            <a:endParaRPr lang="lv-LV"/>
          </a:p>
        </p:txBody>
      </p:sp>
      <p:sp>
        <p:nvSpPr>
          <p:cNvPr id="4" name="Content Placeholder 3"/>
          <p:cNvSpPr>
            <a:spLocks noGrp="1"/>
          </p:cNvSpPr>
          <p:nvPr>
            <p:ph idx="1"/>
          </p:nvPr>
        </p:nvSpPr>
        <p:spPr/>
        <p:txBody>
          <a:bodyPr/>
          <a:lstStyle/>
          <a:p>
            <a:pPr algn="just"/>
            <a:r>
              <a:rPr lang="lv-LV" sz="2000" dirty="0">
                <a:solidFill>
                  <a:srgbClr val="002060"/>
                </a:solidFill>
                <a:latin typeface="Times New Roman" panose="02020603050405020304" pitchFamily="18" charset="0"/>
                <a:cs typeface="Times New Roman" panose="02020603050405020304" pitchFamily="18" charset="0"/>
              </a:rPr>
              <a:t>Viedoklis par iekšējās kontroles sistēmas darbību ministrijās un </a:t>
            </a:r>
            <a:r>
              <a:rPr lang="lv-LV" sz="2000" dirty="0" smtClean="0">
                <a:solidFill>
                  <a:srgbClr val="002060"/>
                </a:solidFill>
                <a:latin typeface="Times New Roman" panose="02020603050405020304" pitchFamily="18" charset="0"/>
                <a:cs typeface="Times New Roman" panose="02020603050405020304" pitchFamily="18" charset="0"/>
              </a:rPr>
              <a:t>iestādēs</a:t>
            </a:r>
          </a:p>
          <a:p>
            <a:pPr lvl="2" algn="just">
              <a:buFont typeface="Wingdings" panose="05000000000000000000" pitchFamily="2" charset="2"/>
              <a:buChar char="ü"/>
            </a:pPr>
            <a:r>
              <a:rPr lang="lv-LV" sz="1800" dirty="0" smtClean="0">
                <a:solidFill>
                  <a:srgbClr val="002060"/>
                </a:solidFill>
                <a:latin typeface="Times New Roman" panose="02020603050405020304" pitchFamily="18" charset="0"/>
                <a:cs typeface="Times New Roman" panose="02020603050405020304" pitchFamily="18" charset="0"/>
              </a:rPr>
              <a:t>iekšējā audita sistēmas darbības ietvars</a:t>
            </a:r>
          </a:p>
          <a:p>
            <a:pPr lvl="2" algn="just">
              <a:buFont typeface="Wingdings" panose="05000000000000000000" pitchFamily="2" charset="2"/>
              <a:buChar char="ü"/>
            </a:pPr>
            <a:r>
              <a:rPr lang="lv-LV" sz="1800" dirty="0" smtClean="0">
                <a:solidFill>
                  <a:srgbClr val="002060"/>
                </a:solidFill>
                <a:latin typeface="Times New Roman" panose="02020603050405020304" pitchFamily="18" charset="0"/>
                <a:cs typeface="Times New Roman" panose="02020603050405020304" pitchFamily="18" charset="0"/>
              </a:rPr>
              <a:t>iekšējā audita darba rezultāti – pievienotā vērtība</a:t>
            </a:r>
          </a:p>
          <a:p>
            <a:pPr lvl="2" algn="just">
              <a:buFont typeface="Wingdings" panose="05000000000000000000" pitchFamily="2" charset="2"/>
              <a:buChar char="ü"/>
            </a:pPr>
            <a:r>
              <a:rPr lang="lv-LV" sz="1800" dirty="0">
                <a:solidFill>
                  <a:srgbClr val="002060"/>
                </a:solidFill>
                <a:latin typeface="Times New Roman" panose="02020603050405020304" pitchFamily="18" charset="0"/>
                <a:cs typeface="Times New Roman" panose="02020603050405020304" pitchFamily="18" charset="0"/>
              </a:rPr>
              <a:t>v</a:t>
            </a:r>
            <a:r>
              <a:rPr lang="lv-LV" sz="1800" dirty="0" smtClean="0">
                <a:solidFill>
                  <a:srgbClr val="002060"/>
                </a:solidFill>
                <a:latin typeface="Times New Roman" panose="02020603050405020304" pitchFamily="18" charset="0"/>
                <a:cs typeface="Times New Roman" panose="02020603050405020304" pitchFamily="18" charset="0"/>
              </a:rPr>
              <a:t>iedoklis par IKS</a:t>
            </a:r>
          </a:p>
          <a:p>
            <a:pPr algn="just"/>
            <a:r>
              <a:rPr lang="lv-LV" sz="2000" dirty="0" smtClean="0">
                <a:solidFill>
                  <a:srgbClr val="002060"/>
                </a:solidFill>
                <a:latin typeface="Times New Roman" panose="02020603050405020304" pitchFamily="18" charset="0"/>
                <a:cs typeface="Times New Roman" panose="02020603050405020304" pitchFamily="18" charset="0"/>
              </a:rPr>
              <a:t>Iekšējā </a:t>
            </a:r>
            <a:r>
              <a:rPr lang="lv-LV" sz="2000" dirty="0">
                <a:solidFill>
                  <a:srgbClr val="002060"/>
                </a:solidFill>
                <a:latin typeface="Times New Roman" panose="02020603050405020304" pitchFamily="18" charset="0"/>
                <a:cs typeface="Times New Roman" panose="02020603050405020304" pitchFamily="18" charset="0"/>
              </a:rPr>
              <a:t>audita struktūrvienību darbības rezultatīvo rādītāju </a:t>
            </a:r>
            <a:r>
              <a:rPr lang="lv-LV" sz="2000" dirty="0" smtClean="0">
                <a:solidFill>
                  <a:srgbClr val="002060"/>
                </a:solidFill>
                <a:latin typeface="Times New Roman" panose="02020603050405020304" pitchFamily="18" charset="0"/>
                <a:cs typeface="Times New Roman" panose="02020603050405020304" pitchFamily="18" charset="0"/>
              </a:rPr>
              <a:t>analīze</a:t>
            </a:r>
            <a:endParaRPr lang="ru-RU" sz="2000" dirty="0">
              <a:solidFill>
                <a:srgbClr val="002060"/>
              </a:solidFill>
              <a:latin typeface="Times New Roman" panose="02020603050405020304" pitchFamily="18" charset="0"/>
              <a:cs typeface="Times New Roman" panose="02020603050405020304" pitchFamily="18" charset="0"/>
            </a:endParaRPr>
          </a:p>
          <a:p>
            <a:pPr algn="just"/>
            <a:r>
              <a:rPr lang="lv-LV" sz="2000" dirty="0">
                <a:solidFill>
                  <a:srgbClr val="002060"/>
                </a:solidFill>
                <a:latin typeface="Times New Roman" panose="02020603050405020304" pitchFamily="18" charset="0"/>
                <a:cs typeface="Times New Roman" panose="02020603050405020304" pitchFamily="18" charset="0"/>
              </a:rPr>
              <a:t>Iekšējā audita struktūrvienību darba koordinācija un kvalitātes </a:t>
            </a:r>
            <a:r>
              <a:rPr lang="lv-LV" sz="2000" dirty="0" smtClean="0">
                <a:solidFill>
                  <a:srgbClr val="002060"/>
                </a:solidFill>
                <a:latin typeface="Times New Roman" panose="02020603050405020304" pitchFamily="18" charset="0"/>
                <a:cs typeface="Times New Roman" panose="02020603050405020304" pitchFamily="18" charset="0"/>
              </a:rPr>
              <a:t>uzraudzība</a:t>
            </a:r>
            <a:endParaRPr lang="ru-RU" sz="2000" dirty="0">
              <a:solidFill>
                <a:srgbClr val="002060"/>
              </a:solidFill>
              <a:latin typeface="Times New Roman" panose="02020603050405020304" pitchFamily="18" charset="0"/>
              <a:cs typeface="Times New Roman" panose="02020603050405020304" pitchFamily="18" charset="0"/>
            </a:endParaRPr>
          </a:p>
          <a:p>
            <a:pPr algn="just"/>
            <a:r>
              <a:rPr lang="lv-LV" sz="2000" dirty="0">
                <a:solidFill>
                  <a:srgbClr val="002060"/>
                </a:solidFill>
                <a:latin typeface="Times New Roman" panose="02020603050405020304" pitchFamily="18" charset="0"/>
                <a:cs typeface="Times New Roman" panose="02020603050405020304" pitchFamily="18" charset="0"/>
              </a:rPr>
              <a:t>Ministru kabineta noteiktās auditējamās prioritātes </a:t>
            </a:r>
            <a:r>
              <a:rPr lang="lv-LV" sz="2000" dirty="0" smtClean="0">
                <a:solidFill>
                  <a:srgbClr val="002060"/>
                </a:solidFill>
                <a:latin typeface="Times New Roman" panose="02020603050405020304" pitchFamily="18" charset="0"/>
                <a:cs typeface="Times New Roman" panose="02020603050405020304" pitchFamily="18" charset="0"/>
              </a:rPr>
              <a:t>īstenošana</a:t>
            </a:r>
          </a:p>
          <a:p>
            <a:pPr algn="just"/>
            <a:r>
              <a:rPr lang="lv-LV" sz="2000" dirty="0">
                <a:solidFill>
                  <a:srgbClr val="002060"/>
                </a:solidFill>
                <a:latin typeface="Times New Roman" panose="02020603050405020304" pitchFamily="18" charset="0"/>
                <a:cs typeface="Times New Roman" panose="02020603050405020304" pitchFamily="18" charset="0"/>
              </a:rPr>
              <a:t>Galvenie </a:t>
            </a:r>
            <a:r>
              <a:rPr lang="lv-LV" sz="2000" dirty="0" smtClean="0">
                <a:solidFill>
                  <a:srgbClr val="002060"/>
                </a:solidFill>
                <a:latin typeface="Times New Roman" panose="02020603050405020304" pitchFamily="18" charset="0"/>
                <a:cs typeface="Times New Roman" panose="02020603050405020304" pitchFamily="18" charset="0"/>
              </a:rPr>
              <a:t>secinājumi un iekšējā audita turpmākā attīstība</a:t>
            </a:r>
            <a:endParaRPr lang="ru-RU" sz="2000" dirty="0">
              <a:solidFill>
                <a:srgbClr val="002060"/>
              </a:solidFill>
              <a:latin typeface="Times New Roman" panose="02020603050405020304" pitchFamily="18" charset="0"/>
              <a:cs typeface="Times New Roman" panose="02020603050405020304" pitchFamily="18" charset="0"/>
            </a:endParaRPr>
          </a:p>
          <a:p>
            <a:pPr algn="just"/>
            <a:endParaRPr lang="ru-RU" dirty="0"/>
          </a:p>
        </p:txBody>
      </p:sp>
      <p:sp>
        <p:nvSpPr>
          <p:cNvPr id="5" name="Title 4"/>
          <p:cNvSpPr>
            <a:spLocks noGrp="1"/>
          </p:cNvSpPr>
          <p:nvPr>
            <p:ph type="title"/>
          </p:nvPr>
        </p:nvSpPr>
        <p:spPr/>
        <p:txBody>
          <a:bodyPr>
            <a:noAutofit/>
          </a:bodyPr>
          <a:lstStyle/>
          <a:p>
            <a:r>
              <a:rPr lang="lv-LV" sz="2400" dirty="0">
                <a:latin typeface="Times New Roman" panose="02020603050405020304" pitchFamily="18" charset="0"/>
                <a:cs typeface="Times New Roman" panose="02020603050405020304" pitchFamily="18" charset="0"/>
              </a:rPr>
              <a:t>Informatīva ziņojuma </a:t>
            </a:r>
            <a:r>
              <a:rPr lang="lv-LV" sz="2400" dirty="0" smtClean="0">
                <a:latin typeface="Times New Roman" panose="02020603050405020304" pitchFamily="18" charset="0"/>
                <a:cs typeface="Times New Roman" panose="02020603050405020304" pitchFamily="18" charset="0"/>
              </a:rPr>
              <a:t>struktūra</a:t>
            </a:r>
            <a:endParaRPr lang="ru-RU" sz="2400" dirty="0"/>
          </a:p>
        </p:txBody>
      </p:sp>
    </p:spTree>
    <p:extLst>
      <p:ext uri="{BB962C8B-B14F-4D97-AF65-F5344CB8AC3E}">
        <p14:creationId xmlns:p14="http://schemas.microsoft.com/office/powerpoint/2010/main" val="3049597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lv-LV" altLang="lv-LV" sz="1600" dirty="0">
                <a:solidFill>
                  <a:schemeClr val="tx2">
                    <a:lumMod val="75000"/>
                  </a:schemeClr>
                </a:solidFill>
                <a:latin typeface="Times New Roman" panose="02020603050405020304" pitchFamily="18" charset="0"/>
                <a:cs typeface="Times New Roman" panose="02020603050405020304" pitchFamily="18" charset="0"/>
              </a:rPr>
              <a:t>Auditori </a:t>
            </a:r>
            <a:r>
              <a:rPr lang="lv-LV" altLang="lv-LV" sz="1600" dirty="0" smtClean="0">
                <a:solidFill>
                  <a:schemeClr val="tx2">
                    <a:lumMod val="75000"/>
                  </a:schemeClr>
                </a:solidFill>
                <a:latin typeface="Times New Roman" panose="02020603050405020304" pitchFamily="18" charset="0"/>
                <a:cs typeface="Times New Roman" panose="02020603050405020304" pitchFamily="18" charset="0"/>
              </a:rPr>
              <a:t>sniedz </a:t>
            </a:r>
            <a:r>
              <a:rPr lang="lv-LV" altLang="lv-LV" sz="1600" dirty="0">
                <a:solidFill>
                  <a:schemeClr val="tx2">
                    <a:lumMod val="75000"/>
                  </a:schemeClr>
                </a:solidFill>
                <a:latin typeface="Times New Roman" panose="02020603050405020304" pitchFamily="18" charset="0"/>
                <a:cs typeface="Times New Roman" panose="02020603050405020304" pitchFamily="18" charset="0"/>
              </a:rPr>
              <a:t>viedokli par </a:t>
            </a:r>
            <a:r>
              <a:rPr lang="lv-LV" altLang="lv-LV" sz="1600" dirty="0" smtClean="0">
                <a:solidFill>
                  <a:schemeClr val="tx2">
                    <a:lumMod val="75000"/>
                  </a:schemeClr>
                </a:solidFill>
                <a:latin typeface="Times New Roman" panose="02020603050405020304" pitchFamily="18" charset="0"/>
                <a:cs typeface="Times New Roman" panose="02020603050405020304" pitchFamily="18" charset="0"/>
              </a:rPr>
              <a:t>80% </a:t>
            </a:r>
            <a:r>
              <a:rPr lang="lv-LV" altLang="lv-LV" sz="1600" dirty="0">
                <a:solidFill>
                  <a:schemeClr val="tx2">
                    <a:lumMod val="75000"/>
                  </a:schemeClr>
                </a:solidFill>
                <a:latin typeface="Times New Roman" panose="02020603050405020304" pitchFamily="18" charset="0"/>
                <a:cs typeface="Times New Roman" panose="02020603050405020304" pitchFamily="18" charset="0"/>
              </a:rPr>
              <a:t>valsts pārvaldē īstenotajām funkcijām un </a:t>
            </a:r>
            <a:r>
              <a:rPr lang="lv-LV" altLang="lv-LV" sz="1600" dirty="0" smtClean="0">
                <a:solidFill>
                  <a:schemeClr val="tx2">
                    <a:lumMod val="75000"/>
                  </a:schemeClr>
                </a:solidFill>
                <a:latin typeface="Times New Roman" panose="02020603050405020304" pitchFamily="18" charset="0"/>
                <a:cs typeface="Times New Roman" panose="02020603050405020304" pitchFamily="18" charset="0"/>
              </a:rPr>
              <a:t>uzdevumiem</a:t>
            </a:r>
          </a:p>
          <a:p>
            <a:pPr marL="0" indent="0">
              <a:buNone/>
            </a:pPr>
            <a:endParaRPr lang="lv-LV" sz="16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normAutofit fontScale="90000"/>
          </a:bodyPr>
          <a:lstStyle/>
          <a:p>
            <a:r>
              <a:rPr lang="lv-LV" altLang="lv-LV" sz="3200" dirty="0">
                <a:latin typeface="Franklin Gothic Book" panose="020B0503020102020204" pitchFamily="34" charset="0"/>
                <a:cs typeface="Times New Roman" panose="02020603050405020304" pitchFamily="18" charset="0"/>
              </a:rPr>
              <a:t/>
            </a:r>
            <a:br>
              <a:rPr lang="lv-LV" altLang="lv-LV" sz="3200" dirty="0">
                <a:latin typeface="Franklin Gothic Book" panose="020B0503020102020204" pitchFamily="34" charset="0"/>
                <a:cs typeface="Times New Roman" panose="02020603050405020304" pitchFamily="18" charset="0"/>
              </a:rPr>
            </a:br>
            <a:r>
              <a:rPr lang="lv-LV" altLang="lv-LV" dirty="0">
                <a:latin typeface="Times New Roman" panose="02020603050405020304" pitchFamily="18" charset="0"/>
                <a:cs typeface="Times New Roman" panose="02020603050405020304" pitchFamily="18" charset="0"/>
              </a:rPr>
              <a:t>Kopējais viedoklis par </a:t>
            </a:r>
            <a:r>
              <a:rPr lang="lv-LV" altLang="lv-LV" dirty="0" smtClean="0">
                <a:latin typeface="Times New Roman" panose="02020603050405020304" pitchFamily="18" charset="0"/>
                <a:cs typeface="Times New Roman" panose="02020603050405020304" pitchFamily="18" charset="0"/>
              </a:rPr>
              <a:t>IKS</a:t>
            </a:r>
            <a:r>
              <a:rPr lang="lv-LV" altLang="lv-LV" u="sng" dirty="0" smtClean="0">
                <a:latin typeface="Franklin Gothic Book" panose="020B0503020102020204" pitchFamily="34" charset="0"/>
                <a:cs typeface="Times New Roman" panose="02020603050405020304" pitchFamily="18" charset="0"/>
              </a:rPr>
              <a:t/>
            </a:r>
            <a:br>
              <a:rPr lang="lv-LV" altLang="lv-LV" u="sng" dirty="0" smtClean="0">
                <a:latin typeface="Franklin Gothic Book" panose="020B0503020102020204" pitchFamily="34" charset="0"/>
                <a:cs typeface="Times New Roman" panose="02020603050405020304" pitchFamily="18" charset="0"/>
              </a:rPr>
            </a:br>
            <a:endParaRPr lang="lv-LV" sz="2000" dirty="0"/>
          </a:p>
        </p:txBody>
      </p:sp>
      <p:sp>
        <p:nvSpPr>
          <p:cNvPr id="6" name="Slide Number Placeholder 5"/>
          <p:cNvSpPr>
            <a:spLocks noGrp="1"/>
          </p:cNvSpPr>
          <p:nvPr>
            <p:ph type="sldNum" sz="quarter" idx="12"/>
          </p:nvPr>
        </p:nvSpPr>
        <p:spPr/>
        <p:txBody>
          <a:bodyPr/>
          <a:lstStyle/>
          <a:p>
            <a:fld id="{952464FB-6FA6-4E80-ACB1-F4B9846AA373}" type="slidenum">
              <a:rPr lang="lv-LV" smtClean="0"/>
              <a:t>3</a:t>
            </a:fld>
            <a:endParaRPr lang="lv-LV"/>
          </a:p>
        </p:txBody>
      </p:sp>
      <p:sp>
        <p:nvSpPr>
          <p:cNvPr id="4" name="Rectangle 3"/>
          <p:cNvSpPr/>
          <p:nvPr/>
        </p:nvSpPr>
        <p:spPr>
          <a:xfrm>
            <a:off x="1907704" y="5841186"/>
            <a:ext cx="5975176" cy="338554"/>
          </a:xfrm>
          <a:prstGeom prst="rect">
            <a:avLst/>
          </a:prstGeom>
        </p:spPr>
        <p:txBody>
          <a:bodyPr wrap="square">
            <a:spAutoFit/>
          </a:bodyPr>
          <a:lstStyle/>
          <a:p>
            <a:r>
              <a:rPr lang="lv-LV" sz="1600" i="1" dirty="0">
                <a:solidFill>
                  <a:srgbClr val="002060"/>
                </a:solidFill>
                <a:latin typeface="Times New Roman" panose="02020603050405020304" pitchFamily="18" charset="0"/>
                <a:ea typeface="Times New Roman" panose="02020603050405020304" pitchFamily="18" charset="0"/>
              </a:rPr>
              <a:t>Iekšējās kontroles novērtējums sistēmu griezumā</a:t>
            </a:r>
            <a:endParaRPr lang="ru-RU" sz="1600" dirty="0">
              <a:solidFill>
                <a:srgbClr val="002060"/>
              </a:solidFill>
            </a:endParaRPr>
          </a:p>
        </p:txBody>
      </p:sp>
      <p:pic>
        <p:nvPicPr>
          <p:cNvPr id="5" name="Picture 4"/>
          <p:cNvPicPr>
            <a:picLocks noChangeAspect="1"/>
          </p:cNvPicPr>
          <p:nvPr/>
        </p:nvPicPr>
        <p:blipFill>
          <a:blip r:embed="rId3"/>
          <a:stretch>
            <a:fillRect/>
          </a:stretch>
        </p:blipFill>
        <p:spPr>
          <a:xfrm>
            <a:off x="971600" y="1852662"/>
            <a:ext cx="7056437" cy="3811914"/>
          </a:xfrm>
          <a:prstGeom prst="rect">
            <a:avLst/>
          </a:prstGeom>
        </p:spPr>
      </p:pic>
    </p:spTree>
    <p:extLst>
      <p:ext uri="{BB962C8B-B14F-4D97-AF65-F5344CB8AC3E}">
        <p14:creationId xmlns:p14="http://schemas.microsoft.com/office/powerpoint/2010/main" val="131525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26833637"/>
              </p:ext>
            </p:extLst>
          </p:nvPr>
        </p:nvGraphicFramePr>
        <p:xfrm>
          <a:off x="457200" y="1268413"/>
          <a:ext cx="8229600" cy="4857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410" name="Title 1"/>
          <p:cNvSpPr>
            <a:spLocks noGrp="1"/>
          </p:cNvSpPr>
          <p:nvPr>
            <p:ph type="title"/>
          </p:nvPr>
        </p:nvSpPr>
        <p:spPr>
          <a:xfrm>
            <a:off x="683568" y="620688"/>
            <a:ext cx="5688632" cy="432000"/>
          </a:xfrm>
        </p:spPr>
        <p:txBody>
          <a:bodyPr vert="horz" lIns="91440" tIns="45720" rIns="91440" bIns="45720" rtlCol="0" anchor="ctr">
            <a:normAutofit/>
          </a:bodyPr>
          <a:lstStyle/>
          <a:p>
            <a:r>
              <a:rPr lang="lv-LV" altLang="lv-LV" sz="2000" dirty="0" smtClean="0">
                <a:latin typeface="Times New Roman" panose="02020603050405020304" pitchFamily="18" charset="0"/>
                <a:cs typeface="Times New Roman" panose="02020603050405020304" pitchFamily="18" charset="0"/>
              </a:rPr>
              <a:t>Aspekti</a:t>
            </a:r>
            <a:r>
              <a:rPr lang="lv-LV" altLang="lv-LV" sz="2000" dirty="0">
                <a:latin typeface="Times New Roman" panose="02020603050405020304" pitchFamily="18" charset="0"/>
                <a:cs typeface="Times New Roman" panose="02020603050405020304" pitchFamily="18" charset="0"/>
              </a:rPr>
              <a:t>, kas ietekmē viedokli par IKS</a:t>
            </a:r>
          </a:p>
        </p:txBody>
      </p:sp>
      <p:sp>
        <p:nvSpPr>
          <p:cNvPr id="2" name="Slide Number Placeholder 1"/>
          <p:cNvSpPr>
            <a:spLocks noGrp="1"/>
          </p:cNvSpPr>
          <p:nvPr>
            <p:ph type="sldNum" sz="quarter" idx="12"/>
          </p:nvPr>
        </p:nvSpPr>
        <p:spPr/>
        <p:txBody>
          <a:bodyPr/>
          <a:lstStyle/>
          <a:p>
            <a:fld id="{952464FB-6FA6-4E80-ACB1-F4B9846AA373}" type="slidenum">
              <a:rPr lang="lv-LV" smtClean="0"/>
              <a:t>4</a:t>
            </a:fld>
            <a:endParaRPr lang="lv-LV"/>
          </a:p>
        </p:txBody>
      </p:sp>
    </p:spTree>
    <p:extLst>
      <p:ext uri="{BB962C8B-B14F-4D97-AF65-F5344CB8AC3E}">
        <p14:creationId xmlns:p14="http://schemas.microsoft.com/office/powerpoint/2010/main" val="1004069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5</a:t>
            </a:fld>
            <a:endParaRPr lang="lv-LV"/>
          </a:p>
        </p:txBody>
      </p:sp>
      <p:sp>
        <p:nvSpPr>
          <p:cNvPr id="4" name="Content Placeholder 3"/>
          <p:cNvSpPr>
            <a:spLocks noGrp="1"/>
          </p:cNvSpPr>
          <p:nvPr>
            <p:ph idx="1"/>
          </p:nvPr>
        </p:nvSpPr>
        <p:spPr>
          <a:xfrm>
            <a:off x="457200" y="1268760"/>
            <a:ext cx="8229600" cy="5087590"/>
          </a:xfrm>
        </p:spPr>
        <p:txBody>
          <a:bodyPr>
            <a:normAutofit fontScale="92500" lnSpcReduction="10000"/>
          </a:bodyPr>
          <a:lstStyle/>
          <a:p>
            <a:pPr marL="0" indent="0" algn="just">
              <a:buNone/>
            </a:pPr>
            <a:r>
              <a:rPr lang="lv-LV" dirty="0">
                <a:solidFill>
                  <a:srgbClr val="002060"/>
                </a:solidFill>
                <a:latin typeface="Times New Roman" panose="02020603050405020304" pitchFamily="18" charset="0"/>
                <a:cs typeface="Times New Roman" panose="02020603050405020304" pitchFamily="18" charset="0"/>
              </a:rPr>
              <a:t>Pārskata gadā veikti </a:t>
            </a:r>
            <a:r>
              <a:rPr lang="lv-LV" dirty="0" smtClean="0">
                <a:solidFill>
                  <a:srgbClr val="002060"/>
                </a:solidFill>
                <a:latin typeface="Times New Roman" panose="02020603050405020304" pitchFamily="18" charset="0"/>
                <a:cs typeface="Times New Roman" panose="02020603050405020304" pitchFamily="18" charset="0"/>
              </a:rPr>
              <a:t>166 </a:t>
            </a:r>
            <a:r>
              <a:rPr lang="lv-LV" dirty="0">
                <a:solidFill>
                  <a:srgbClr val="002060"/>
                </a:solidFill>
                <a:latin typeface="Times New Roman" panose="02020603050405020304" pitchFamily="18" charset="0"/>
                <a:cs typeface="Times New Roman" panose="02020603050405020304" pitchFamily="18" charset="0"/>
              </a:rPr>
              <a:t>iekšējie </a:t>
            </a:r>
            <a:r>
              <a:rPr lang="lv-LV" dirty="0" smtClean="0">
                <a:solidFill>
                  <a:srgbClr val="002060"/>
                </a:solidFill>
                <a:latin typeface="Times New Roman" panose="02020603050405020304" pitchFamily="18" charset="0"/>
                <a:cs typeface="Times New Roman" panose="02020603050405020304" pitchFamily="18" charset="0"/>
              </a:rPr>
              <a:t>auditi un ieviesti 1296 ieteikumi. </a:t>
            </a:r>
          </a:p>
          <a:p>
            <a:pPr marL="0" indent="0" algn="just">
              <a:buNone/>
            </a:pPr>
            <a:r>
              <a:rPr lang="lv-LV" dirty="0" smtClean="0">
                <a:solidFill>
                  <a:srgbClr val="002060"/>
                </a:solidFill>
                <a:latin typeface="Times New Roman" panose="02020603050405020304" pitchFamily="18" charset="0"/>
                <a:cs typeface="Times New Roman" panose="02020603050405020304" pitchFamily="18" charset="0"/>
              </a:rPr>
              <a:t>Veikto </a:t>
            </a:r>
            <a:r>
              <a:rPr lang="lv-LV" dirty="0">
                <a:solidFill>
                  <a:srgbClr val="002060"/>
                </a:solidFill>
                <a:latin typeface="Times New Roman" panose="02020603050405020304" pitchFamily="18" charset="0"/>
                <a:cs typeface="Times New Roman" panose="02020603050405020304" pitchFamily="18" charset="0"/>
              </a:rPr>
              <a:t>iekšējo auditu rezultātā</a:t>
            </a:r>
            <a:r>
              <a:rPr lang="lv-LV" dirty="0" smtClean="0">
                <a:solidFill>
                  <a:srgbClr val="002060"/>
                </a:solidFill>
                <a:latin typeface="Times New Roman" panose="02020603050405020304" pitchFamily="18" charset="0"/>
                <a:cs typeface="Times New Roman" panose="02020603050405020304" pitchFamily="18" charset="0"/>
              </a:rPr>
              <a:t>:</a:t>
            </a:r>
          </a:p>
          <a:p>
            <a:pPr lvl="0" algn="just"/>
            <a:r>
              <a:rPr lang="lv-LV" dirty="0">
                <a:solidFill>
                  <a:srgbClr val="002060"/>
                </a:solidFill>
                <a:latin typeface="Times New Roman" panose="02020603050405020304" pitchFamily="18" charset="0"/>
                <a:cs typeface="Times New Roman" panose="02020603050405020304" pitchFamily="18" charset="0"/>
              </a:rPr>
              <a:t>prioritāri veicamā audita ietvaros valsts pārvaldē kopumā sniegts ieguldījums </a:t>
            </a:r>
            <a:r>
              <a:rPr lang="lv-LV" u="sng" dirty="0">
                <a:solidFill>
                  <a:srgbClr val="002060"/>
                </a:solidFill>
                <a:latin typeface="Times New Roman" panose="02020603050405020304" pitchFamily="18" charset="0"/>
                <a:cs typeface="Times New Roman" panose="02020603050405020304" pitchFamily="18" charset="0"/>
              </a:rPr>
              <a:t>Informācijas un komunikācijas tehnoloģiju (turpmāk – IKT)  projektu vadības procesu uzlabošanai</a:t>
            </a:r>
            <a:r>
              <a:rPr lang="lv-LV" dirty="0">
                <a:solidFill>
                  <a:srgbClr val="002060"/>
                </a:solidFill>
                <a:latin typeface="Times New Roman" panose="02020603050405020304" pitchFamily="18" charset="0"/>
                <a:cs typeface="Times New Roman" panose="02020603050405020304" pitchFamily="18" charset="0"/>
              </a:rPr>
              <a:t> un mērķtiecībai, sasniedzamo rezultātu uzlabošanai un virzībai uz vienotu projektu vadības procesu iestādēs un nozarēs;</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u="sng" dirty="0">
                <a:solidFill>
                  <a:srgbClr val="002060"/>
                </a:solidFill>
                <a:latin typeface="Times New Roman" panose="02020603050405020304" pitchFamily="18" charset="0"/>
                <a:cs typeface="Times New Roman" panose="02020603050405020304" pitchFamily="18" charset="0"/>
              </a:rPr>
              <a:t>ministrijās un iestādēs paaugstināta izpratne par efektivitātes aspektiem</a:t>
            </a:r>
            <a:r>
              <a:rPr lang="lv-LV" dirty="0">
                <a:solidFill>
                  <a:srgbClr val="002060"/>
                </a:solidFill>
                <a:latin typeface="Times New Roman" panose="02020603050405020304" pitchFamily="18" charset="0"/>
                <a:cs typeface="Times New Roman" panose="02020603050405020304" pitchFamily="18" charset="0"/>
              </a:rPr>
              <a:t> un veicināta pieeja procesu norises un resursu izlietojuma organizēšanai saskaņā ar funkcionālās efektivitātes, ekonomiskās efektivitātes, resursu izmaksu efektivitātes jeb lietderības principiem;</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uzlabota rezultātu sasniegšanas un kvalitātes kontrole un vērtēšana līgumos </a:t>
            </a:r>
            <a:r>
              <a:rPr lang="lv-LV" u="sng" dirty="0">
                <a:solidFill>
                  <a:srgbClr val="002060"/>
                </a:solidFill>
                <a:latin typeface="Times New Roman" panose="02020603050405020304" pitchFamily="18" charset="0"/>
                <a:cs typeface="Times New Roman" panose="02020603050405020304" pitchFamily="18" charset="0"/>
              </a:rPr>
              <a:t>deleģēto valsts pārvaldes funkciju izpildē</a:t>
            </a:r>
            <a:r>
              <a:rPr lang="lv-LV" dirty="0">
                <a:solidFill>
                  <a:srgbClr val="002060"/>
                </a:solidFill>
                <a:latin typeface="Times New Roman" panose="02020603050405020304" pitchFamily="18" charset="0"/>
                <a:cs typeface="Times New Roman" panose="02020603050405020304" pitchFamily="18" charset="0"/>
              </a:rPr>
              <a:t>, dotāciju izlietojumā, tai skaitā identificēts un pārtraukts nelietderīgs resursu patēriņš;</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mērķtiecīgas attīstības nodrošināšanai </a:t>
            </a:r>
            <a:r>
              <a:rPr lang="lv-LV" u="sng" dirty="0">
                <a:solidFill>
                  <a:srgbClr val="002060"/>
                </a:solidFill>
                <a:latin typeface="Times New Roman" panose="02020603050405020304" pitchFamily="18" charset="0"/>
                <a:cs typeface="Times New Roman" panose="02020603050405020304" pitchFamily="18" charset="0"/>
              </a:rPr>
              <a:t>pilnveidoti stratēģiskās plānošanas procesi</a:t>
            </a:r>
            <a:r>
              <a:rPr lang="lv-LV" dirty="0">
                <a:solidFill>
                  <a:srgbClr val="002060"/>
                </a:solidFill>
                <a:latin typeface="Times New Roman" panose="02020603050405020304" pitchFamily="18" charset="0"/>
                <a:cs typeface="Times New Roman" panose="02020603050405020304" pitchFamily="18" charset="0"/>
              </a:rPr>
              <a:t>, tostarp mērķu un sasniedzamo rezultātu pārvaldība, politikas mērķa sasniegšanas pakāpes novērtēšana, būtiskāko problēmu un nepieciešamo pilnveidojumu identificēšana;</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mērķtiecīgākai funkciju izpildei uzlaboti politikas ieviešanas koordinēšanas procesi, </a:t>
            </a:r>
            <a:r>
              <a:rPr lang="lv-LV" u="sng" dirty="0">
                <a:solidFill>
                  <a:srgbClr val="002060"/>
                </a:solidFill>
                <a:latin typeface="Times New Roman" panose="02020603050405020304" pitchFamily="18" charset="0"/>
                <a:cs typeface="Times New Roman" panose="02020603050405020304" pitchFamily="18" charset="0"/>
              </a:rPr>
              <a:t>informācijas apmaiņa un atgriezeniskā saikne starp politikas veidotājiem un ieviesējiem</a:t>
            </a:r>
            <a:r>
              <a:rPr lang="lv-LV" dirty="0">
                <a:solidFill>
                  <a:srgbClr val="002060"/>
                </a:solidFill>
                <a:latin typeface="Times New Roman" panose="02020603050405020304" pitchFamily="18" charset="0"/>
                <a:cs typeface="Times New Roman" panose="02020603050405020304" pitchFamily="18" charset="0"/>
              </a:rPr>
              <a:t>, piešķirtā finansējuma mērķtiecīga izlietojuma izvērtēšana;</a:t>
            </a:r>
            <a:endParaRPr lang="ru-RU" dirty="0">
              <a:solidFill>
                <a:srgbClr val="002060"/>
              </a:solidFill>
              <a:latin typeface="Times New Roman" panose="02020603050405020304" pitchFamily="18" charset="0"/>
              <a:cs typeface="Times New Roman" panose="02020603050405020304" pitchFamily="18" charset="0"/>
            </a:endParaRPr>
          </a:p>
          <a:p>
            <a:pPr marL="0" indent="0" algn="just">
              <a:buNone/>
            </a:pPr>
            <a:endParaRPr lang="lv-LV" dirty="0" smtClean="0">
              <a:solidFill>
                <a:srgbClr val="002060"/>
              </a:solidFill>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a:p>
            <a:endParaRPr lang="ru-RU" dirty="0"/>
          </a:p>
        </p:txBody>
      </p:sp>
      <p:sp>
        <p:nvSpPr>
          <p:cNvPr id="5" name="Title 4"/>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Auditoru būtiskākie atklājumi</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9368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6</a:t>
            </a:fld>
            <a:endParaRPr lang="lv-LV"/>
          </a:p>
        </p:txBody>
      </p:sp>
      <p:sp>
        <p:nvSpPr>
          <p:cNvPr id="3" name="Content Placeholder 2"/>
          <p:cNvSpPr>
            <a:spLocks noGrp="1"/>
          </p:cNvSpPr>
          <p:nvPr>
            <p:ph idx="1"/>
          </p:nvPr>
        </p:nvSpPr>
        <p:spPr/>
        <p:txBody>
          <a:bodyPr>
            <a:normAutofit lnSpcReduction="10000"/>
          </a:bodyPr>
          <a:lstStyle/>
          <a:p>
            <a:pPr lvl="0" algn="just"/>
            <a:r>
              <a:rPr lang="lv-LV" dirty="0">
                <a:solidFill>
                  <a:srgbClr val="002060"/>
                </a:solidFill>
                <a:latin typeface="Times New Roman" panose="02020603050405020304" pitchFamily="18" charset="0"/>
                <a:cs typeface="Times New Roman" panose="02020603050405020304" pitchFamily="18" charset="0"/>
              </a:rPr>
              <a:t>vairākās iestādēs apzinātas problēmu jomas un uzlabota </a:t>
            </a:r>
            <a:r>
              <a:rPr lang="lv-LV" u="sng" dirty="0" err="1">
                <a:solidFill>
                  <a:srgbClr val="002060"/>
                </a:solidFill>
                <a:latin typeface="Times New Roman" panose="02020603050405020304" pitchFamily="18" charset="0"/>
                <a:cs typeface="Times New Roman" panose="02020603050405020304" pitchFamily="18" charset="0"/>
              </a:rPr>
              <a:t>starpinstitucionālā</a:t>
            </a:r>
            <a:r>
              <a:rPr lang="lv-LV" u="sng" dirty="0">
                <a:solidFill>
                  <a:srgbClr val="002060"/>
                </a:solidFill>
                <a:latin typeface="Times New Roman" panose="02020603050405020304" pitchFamily="18" charset="0"/>
                <a:cs typeface="Times New Roman" panose="02020603050405020304" pitchFamily="18" charset="0"/>
              </a:rPr>
              <a:t> sadarbība gan viena resora iestāžu ietvaros, gan starp resoriem</a:t>
            </a:r>
            <a:r>
              <a:rPr lang="lv-LV" dirty="0">
                <a:solidFill>
                  <a:srgbClr val="002060"/>
                </a:solidFill>
                <a:latin typeface="Times New Roman" panose="02020603050405020304" pitchFamily="18" charset="0"/>
                <a:cs typeface="Times New Roman" panose="02020603050405020304" pitchFamily="18" charset="0"/>
              </a:rPr>
              <a:t>, tādā veidā uzlabojot koordinētu pieeju kopīgu uzdevumu izpildei, krīzes gadījumu vadīšanai, kā arī nodrošinot kvalitatīvāku pakalpojumu sniegšanu iedzīvotājiem;</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u="sng" dirty="0">
                <a:solidFill>
                  <a:srgbClr val="002060"/>
                </a:solidFill>
                <a:latin typeface="Times New Roman" panose="02020603050405020304" pitchFamily="18" charset="0"/>
                <a:cs typeface="Times New Roman" panose="02020603050405020304" pitchFamily="18" charset="0"/>
              </a:rPr>
              <a:t>nodokļu administrēšanas un maksātnespējas procesos optimizēts laika patēriņš un veicamās darbības</a:t>
            </a:r>
            <a:r>
              <a:rPr lang="lv-LV" dirty="0">
                <a:solidFill>
                  <a:srgbClr val="002060"/>
                </a:solidFill>
                <a:latin typeface="Times New Roman" panose="02020603050405020304" pitchFamily="18" charset="0"/>
                <a:cs typeface="Times New Roman" panose="02020603050405020304" pitchFamily="18" charset="0"/>
              </a:rPr>
              <a:t>, samazināts manuāli veicamais darbs, rezultātā samazinot nodokļu maksātāju slogu; </a:t>
            </a:r>
            <a:endParaRPr lang="ru-RU" dirty="0">
              <a:solidFill>
                <a:srgbClr val="002060"/>
              </a:solidFill>
              <a:latin typeface="Times New Roman" panose="02020603050405020304" pitchFamily="18" charset="0"/>
              <a:cs typeface="Times New Roman" panose="02020603050405020304" pitchFamily="18" charset="0"/>
            </a:endParaRPr>
          </a:p>
          <a:p>
            <a:pPr lvl="0" algn="just"/>
            <a:r>
              <a:rPr lang="lv-LV" dirty="0">
                <a:solidFill>
                  <a:srgbClr val="002060"/>
                </a:solidFill>
                <a:latin typeface="Times New Roman" panose="02020603050405020304" pitchFamily="18" charset="0"/>
                <a:cs typeface="Times New Roman" panose="02020603050405020304" pitchFamily="18" charset="0"/>
              </a:rPr>
              <a:t>veikta virkne uzlabojumu dažādos iestāžu darbības jautājumos, piemēram, novērsta ārējo pārbaužu veicēju </a:t>
            </a:r>
            <a:r>
              <a:rPr lang="lv-LV" u="sng" dirty="0">
                <a:solidFill>
                  <a:srgbClr val="002060"/>
                </a:solidFill>
                <a:latin typeface="Times New Roman" panose="02020603050405020304" pitchFamily="18" charset="0"/>
                <a:cs typeface="Times New Roman" panose="02020603050405020304" pitchFamily="18" charset="0"/>
              </a:rPr>
              <a:t>darba dublēšanās</a:t>
            </a:r>
            <a:r>
              <a:rPr lang="lv-LV" dirty="0">
                <a:solidFill>
                  <a:srgbClr val="002060"/>
                </a:solidFill>
                <a:latin typeface="Times New Roman" panose="02020603050405020304" pitchFamily="18" charset="0"/>
                <a:cs typeface="Times New Roman" panose="02020603050405020304" pitchFamily="18" charset="0"/>
              </a:rPr>
              <a:t>; </a:t>
            </a:r>
            <a:r>
              <a:rPr lang="lv-LV" u="sng" dirty="0">
                <a:solidFill>
                  <a:srgbClr val="002060"/>
                </a:solidFill>
                <a:latin typeface="Times New Roman" panose="02020603050405020304" pitchFamily="18" charset="0"/>
                <a:cs typeface="Times New Roman" panose="02020603050405020304" pitchFamily="18" charset="0"/>
              </a:rPr>
              <a:t>grāmatvedības uzskaitē iekļauti īpašumi</a:t>
            </a:r>
            <a:r>
              <a:rPr lang="lv-LV" dirty="0">
                <a:solidFill>
                  <a:srgbClr val="002060"/>
                </a:solidFill>
                <a:latin typeface="Times New Roman" panose="02020603050405020304" pitchFamily="18" charset="0"/>
                <a:cs typeface="Times New Roman" panose="02020603050405020304" pitchFamily="18" charset="0"/>
              </a:rPr>
              <a:t>, par kuriem iestādēm iztrūka informācija vai tā bija neprecīza;  novērsta fizisko personu datu apstrādes noteikumu neievērošana; pārnesot pakalpojumus e-vidē mazināta korupcijas risku iespējamība; </a:t>
            </a:r>
            <a:r>
              <a:rPr lang="lv-LV" u="sng" dirty="0">
                <a:solidFill>
                  <a:srgbClr val="002060"/>
                </a:solidFill>
                <a:latin typeface="Times New Roman" panose="02020603050405020304" pitchFamily="18" charset="0"/>
                <a:cs typeface="Times New Roman" panose="02020603050405020304" pitchFamily="18" charset="0"/>
              </a:rPr>
              <a:t>uzlabota kapitālsabiedrību uzraudzība </a:t>
            </a:r>
            <a:r>
              <a:rPr lang="lv-LV" dirty="0">
                <a:solidFill>
                  <a:srgbClr val="002060"/>
                </a:solidFill>
                <a:latin typeface="Times New Roman" panose="02020603050405020304" pitchFamily="18" charset="0"/>
                <a:cs typeface="Times New Roman" panose="02020603050405020304" pitchFamily="18" charset="0"/>
              </a:rPr>
              <a:t>un pārmaiņu vadības process. </a:t>
            </a:r>
            <a:endParaRPr lang="ru-RU" dirty="0">
              <a:solidFill>
                <a:srgbClr val="002060"/>
              </a:solidFill>
              <a:latin typeface="Times New Roman" panose="02020603050405020304" pitchFamily="18" charset="0"/>
              <a:cs typeface="Times New Roman" panose="02020603050405020304" pitchFamily="18" charset="0"/>
            </a:endParaRPr>
          </a:p>
          <a:p>
            <a:pPr marL="0" indent="0" algn="just">
              <a:buNone/>
            </a:pPr>
            <a:r>
              <a:rPr lang="lv-LV" b="1" dirty="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Lai pilnveidotu iekšējās kontroles sistēmu, iekšējo auditu rezultātā ir izstrādāti ieteikumi, iestāžu vadītāji ir apstiprinājuši rīcības un pasākumus iekšējās kontroles sistēmas pilnveidošanai, tādējādi novēršot konstatētās nepilnības un to cēloņus, kā arī preventīvi samazinot identificētos riskus.</a:t>
            </a:r>
            <a:endParaRPr lang="ru-RU" dirty="0">
              <a:solidFill>
                <a:srgbClr val="002060"/>
              </a:solidFill>
              <a:latin typeface="Times New Roman" panose="02020603050405020304" pitchFamily="18" charset="0"/>
              <a:cs typeface="Times New Roman" panose="02020603050405020304" pitchFamily="18" charset="0"/>
            </a:endParaRPr>
          </a:p>
          <a:p>
            <a:endParaRPr lang="ru-RU" dirty="0"/>
          </a:p>
        </p:txBody>
      </p:sp>
      <p:sp>
        <p:nvSpPr>
          <p:cNvPr id="4" name="Title 3"/>
          <p:cNvSpPr>
            <a:spLocks noGrp="1"/>
          </p:cNvSpPr>
          <p:nvPr>
            <p:ph type="title"/>
          </p:nvPr>
        </p:nvSpPr>
        <p:spPr/>
        <p:txBody>
          <a:bodyPr>
            <a:normAutofit fontScale="90000"/>
          </a:bodyPr>
          <a:lstStyle/>
          <a:p>
            <a:r>
              <a:rPr lang="lv-LV" dirty="0">
                <a:latin typeface="Times New Roman" panose="02020603050405020304" pitchFamily="18" charset="0"/>
                <a:cs typeface="Times New Roman" panose="02020603050405020304" pitchFamily="18" charset="0"/>
              </a:rPr>
              <a:t>Auditoru būtiskākie </a:t>
            </a:r>
            <a:r>
              <a:rPr lang="lv-LV" dirty="0" smtClean="0">
                <a:latin typeface="Times New Roman" panose="02020603050405020304" pitchFamily="18" charset="0"/>
                <a:cs typeface="Times New Roman" panose="02020603050405020304" pitchFamily="18" charset="0"/>
              </a:rPr>
              <a:t>atklājumi </a:t>
            </a:r>
            <a:r>
              <a:rPr lang="lv-LV" b="0" dirty="0" smtClean="0">
                <a:latin typeface="Times New Roman" panose="02020603050405020304" pitchFamily="18" charset="0"/>
                <a:cs typeface="Times New Roman" panose="02020603050405020304" pitchFamily="18" charset="0"/>
              </a:rPr>
              <a:t>(turpinājums):</a:t>
            </a:r>
            <a:r>
              <a:rPr lang="lv-LV" dirty="0">
                <a:solidFill>
                  <a:srgbClr val="002060"/>
                </a:solidFill>
                <a:latin typeface="Times New Roman" panose="02020603050405020304" pitchFamily="18" charset="0"/>
                <a:cs typeface="Times New Roman" panose="02020603050405020304" pitchFamily="18" charset="0"/>
              </a:rPr>
              <a:t/>
            </a:r>
            <a:br>
              <a:rPr lang="lv-LV" dirty="0">
                <a:solidFill>
                  <a:srgbClr val="002060"/>
                </a:solidFill>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3266461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sp>
        <p:nvSpPr>
          <p:cNvPr id="4" name="Content Placeholder 3"/>
          <p:cNvSpPr>
            <a:spLocks noGrp="1"/>
          </p:cNvSpPr>
          <p:nvPr>
            <p:ph idx="1"/>
          </p:nvPr>
        </p:nvSpPr>
        <p:spPr>
          <a:xfrm>
            <a:off x="467544" y="1252721"/>
            <a:ext cx="8136904" cy="4857403"/>
          </a:xfrm>
        </p:spPr>
        <p:txBody>
          <a:bodyPr>
            <a:normAutofit/>
          </a:bodyPr>
          <a:lstStyle/>
          <a:p>
            <a:pPr>
              <a:spcBef>
                <a:spcPts val="0"/>
              </a:spcBef>
              <a:buFont typeface="Wingdings" panose="05000000000000000000" pitchFamily="2" charset="2"/>
              <a:buChar char="ü"/>
            </a:pPr>
            <a:r>
              <a:rPr lang="lv-LV" sz="2000" dirty="0">
                <a:solidFill>
                  <a:srgbClr val="002060"/>
                </a:solidFill>
                <a:latin typeface="Times New Roman" panose="02020603050405020304" pitchFamily="18" charset="0"/>
                <a:cs typeface="Times New Roman" panose="02020603050405020304" pitchFamily="18" charset="0"/>
              </a:rPr>
              <a:t> </a:t>
            </a:r>
            <a:r>
              <a:rPr lang="lv-LV" sz="2000" dirty="0" smtClean="0">
                <a:solidFill>
                  <a:srgbClr val="002060"/>
                </a:solidFill>
                <a:latin typeface="Times New Roman" panose="02020603050405020304" pitchFamily="18" charset="0"/>
                <a:cs typeface="Times New Roman" panose="02020603050405020304" pitchFamily="18" charset="0"/>
              </a:rPr>
              <a:t>   81% </a:t>
            </a:r>
            <a:r>
              <a:rPr lang="lv-LV" sz="2000" dirty="0">
                <a:solidFill>
                  <a:srgbClr val="002060"/>
                </a:solidFill>
                <a:latin typeface="Times New Roman" panose="02020603050405020304" pitchFamily="18" charset="0"/>
                <a:cs typeface="Times New Roman" panose="02020603050405020304" pitchFamily="18" charset="0"/>
              </a:rPr>
              <a:t>ieteikumu </a:t>
            </a:r>
            <a:r>
              <a:rPr lang="lv-LV" sz="2000" dirty="0" smtClean="0">
                <a:solidFill>
                  <a:srgbClr val="002060"/>
                </a:solidFill>
                <a:latin typeface="Times New Roman" panose="02020603050405020304" pitchFamily="18" charset="0"/>
                <a:cs typeface="Times New Roman" panose="02020603050405020304" pitchFamily="18" charset="0"/>
              </a:rPr>
              <a:t>ieviešana;</a:t>
            </a:r>
            <a:endParaRPr lang="lv-LV" sz="20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000" dirty="0">
              <a:solidFill>
                <a:srgbClr val="FF0000"/>
              </a:solidFill>
            </a:endParaRPr>
          </a:p>
          <a:p>
            <a:pPr>
              <a:spcBef>
                <a:spcPts val="0"/>
              </a:spcBef>
              <a:buFont typeface="Wingdings" panose="05000000000000000000" pitchFamily="2" charset="2"/>
              <a:buChar char="ü"/>
            </a:pPr>
            <a:r>
              <a:rPr lang="lv-LV" sz="2000" dirty="0">
                <a:solidFill>
                  <a:srgbClr val="002060"/>
                </a:solidFill>
                <a:latin typeface="Times New Roman" panose="02020603050405020304" pitchFamily="18" charset="0"/>
                <a:cs typeface="Times New Roman" panose="02020603050405020304" pitchFamily="18" charset="0"/>
              </a:rPr>
              <a:t>   </a:t>
            </a:r>
            <a:r>
              <a:rPr lang="lv-LV" sz="2000" dirty="0" smtClean="0">
                <a:solidFill>
                  <a:srgbClr val="002060"/>
                </a:solidFill>
                <a:latin typeface="Times New Roman" panose="02020603050405020304" pitchFamily="18" charset="0"/>
                <a:cs typeface="Times New Roman" panose="02020603050405020304" pitchFamily="18" charset="0"/>
              </a:rPr>
              <a:t> 84% </a:t>
            </a:r>
            <a:r>
              <a:rPr lang="lv-LV" sz="2000" dirty="0">
                <a:solidFill>
                  <a:srgbClr val="002060"/>
                </a:solidFill>
                <a:latin typeface="Times New Roman" panose="02020603050405020304" pitchFamily="18" charset="0"/>
                <a:cs typeface="Times New Roman" panose="02020603050405020304" pitchFamily="18" charset="0"/>
              </a:rPr>
              <a:t>gada plāna </a:t>
            </a:r>
            <a:r>
              <a:rPr lang="lv-LV" sz="2000" dirty="0" smtClean="0">
                <a:solidFill>
                  <a:srgbClr val="002060"/>
                </a:solidFill>
                <a:latin typeface="Times New Roman" panose="02020603050405020304" pitchFamily="18" charset="0"/>
                <a:cs typeface="Times New Roman" panose="02020603050405020304" pitchFamily="18" charset="0"/>
              </a:rPr>
              <a:t>izpilde;</a:t>
            </a:r>
            <a:endParaRPr lang="lv-LV" sz="20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000" dirty="0">
              <a:solidFill>
                <a:srgbClr val="FF0000"/>
              </a:solidFill>
            </a:endParaRPr>
          </a:p>
          <a:p>
            <a:pPr>
              <a:spcBef>
                <a:spcPts val="0"/>
              </a:spcBef>
              <a:buFont typeface="Wingdings" panose="05000000000000000000" pitchFamily="2" charset="2"/>
              <a:buChar char="ü"/>
            </a:pPr>
            <a:r>
              <a:rPr lang="lv-LV" sz="2000" dirty="0" smtClean="0">
                <a:solidFill>
                  <a:srgbClr val="002060"/>
                </a:solidFill>
              </a:rPr>
              <a:t>  </a:t>
            </a:r>
            <a:r>
              <a:rPr lang="lv-LV" sz="2000" dirty="0" smtClean="0">
                <a:solidFill>
                  <a:srgbClr val="FF0000"/>
                </a:solidFill>
              </a:rPr>
              <a:t>  </a:t>
            </a:r>
            <a:r>
              <a:rPr lang="lv-LV" sz="2000" dirty="0" smtClean="0">
                <a:solidFill>
                  <a:srgbClr val="002060"/>
                </a:solidFill>
                <a:latin typeface="Times New Roman" panose="02020603050405020304" pitchFamily="18" charset="0"/>
                <a:cs typeface="Times New Roman" panose="02020603050405020304" pitchFamily="18" charset="0"/>
              </a:rPr>
              <a:t>sertificēto </a:t>
            </a:r>
            <a:r>
              <a:rPr lang="lv-LV" sz="2000" dirty="0">
                <a:solidFill>
                  <a:srgbClr val="002060"/>
                </a:solidFill>
                <a:latin typeface="Times New Roman" panose="02020603050405020304" pitchFamily="18" charset="0"/>
                <a:cs typeface="Times New Roman" panose="02020603050405020304" pitchFamily="18" charset="0"/>
              </a:rPr>
              <a:t>iekšējo auditoru skaits – 49% no kopējā auditoru </a:t>
            </a:r>
            <a:r>
              <a:rPr lang="lv-LV" sz="2000" dirty="0" smtClean="0">
                <a:solidFill>
                  <a:srgbClr val="002060"/>
                </a:solidFill>
                <a:latin typeface="Times New Roman" panose="02020603050405020304" pitchFamily="18" charset="0"/>
                <a:cs typeface="Times New Roman" panose="02020603050405020304" pitchFamily="18" charset="0"/>
              </a:rPr>
              <a:t>skaita;</a:t>
            </a:r>
            <a:endParaRPr lang="lv-LV" sz="20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000" dirty="0">
              <a:solidFill>
                <a:srgbClr val="FF0000"/>
              </a:solidFill>
            </a:endParaRPr>
          </a:p>
          <a:p>
            <a:pPr>
              <a:spcBef>
                <a:spcPts val="0"/>
              </a:spcBef>
              <a:buFont typeface="Wingdings" panose="05000000000000000000" pitchFamily="2" charset="2"/>
              <a:buChar char="ü"/>
            </a:pPr>
            <a:r>
              <a:rPr lang="lv-LV" sz="2000" dirty="0">
                <a:solidFill>
                  <a:srgbClr val="002060"/>
                </a:solidFill>
                <a:latin typeface="Times New Roman" panose="02020603050405020304" pitchFamily="18" charset="0"/>
                <a:cs typeface="Times New Roman" panose="02020603050405020304" pitchFamily="18" charset="0"/>
              </a:rPr>
              <a:t>   </a:t>
            </a:r>
            <a:r>
              <a:rPr lang="lv-LV" sz="2000" dirty="0" smtClean="0">
                <a:solidFill>
                  <a:srgbClr val="002060"/>
                </a:solidFill>
                <a:latin typeface="Times New Roman" panose="02020603050405020304" pitchFamily="18" charset="0"/>
                <a:cs typeface="Times New Roman" panose="02020603050405020304" pitchFamily="18" charset="0"/>
              </a:rPr>
              <a:t> 84% </a:t>
            </a:r>
            <a:r>
              <a:rPr lang="lv-LV" sz="2000" dirty="0">
                <a:solidFill>
                  <a:srgbClr val="002060"/>
                </a:solidFill>
                <a:latin typeface="Times New Roman" panose="02020603050405020304" pitchFamily="18" charset="0"/>
                <a:cs typeface="Times New Roman" panose="02020603050405020304" pitchFamily="18" charset="0"/>
              </a:rPr>
              <a:t>iekšējiem auditiem patērētais </a:t>
            </a:r>
            <a:r>
              <a:rPr lang="lv-LV" sz="2000" dirty="0" smtClean="0">
                <a:solidFill>
                  <a:srgbClr val="002060"/>
                </a:solidFill>
                <a:latin typeface="Times New Roman" panose="02020603050405020304" pitchFamily="18" charset="0"/>
                <a:cs typeface="Times New Roman" panose="02020603050405020304" pitchFamily="18" charset="0"/>
              </a:rPr>
              <a:t>laiks;</a:t>
            </a:r>
            <a:endParaRPr lang="lv-LV" sz="2000" dirty="0">
              <a:solidFill>
                <a:srgbClr val="002060"/>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ü"/>
            </a:pPr>
            <a:endParaRPr lang="lv-LV" sz="2000" dirty="0">
              <a:solidFill>
                <a:srgbClr val="FF0000"/>
              </a:solidFill>
            </a:endParaRPr>
          </a:p>
          <a:p>
            <a:pPr>
              <a:spcBef>
                <a:spcPts val="0"/>
              </a:spcBef>
              <a:buFont typeface="Wingdings" panose="05000000000000000000" pitchFamily="2" charset="2"/>
              <a:buChar char="ü"/>
            </a:pPr>
            <a:r>
              <a:rPr lang="lv-LV" sz="2000" dirty="0">
                <a:solidFill>
                  <a:srgbClr val="002060"/>
                </a:solidFill>
                <a:latin typeface="Times New Roman" panose="02020603050405020304" pitchFamily="18" charset="0"/>
                <a:cs typeface="Times New Roman" panose="02020603050405020304" pitchFamily="18" charset="0"/>
              </a:rPr>
              <a:t>  </a:t>
            </a:r>
            <a:r>
              <a:rPr lang="lv-LV" sz="2000" dirty="0" smtClean="0">
                <a:solidFill>
                  <a:srgbClr val="002060"/>
                </a:solidFill>
                <a:latin typeface="Times New Roman" panose="02020603050405020304" pitchFamily="18" charset="0"/>
                <a:cs typeface="Times New Roman" panose="02020603050405020304" pitchFamily="18" charset="0"/>
              </a:rPr>
              <a:t>  55% pamatdarbības </a:t>
            </a:r>
            <a:r>
              <a:rPr lang="lv-LV" sz="2000" dirty="0">
                <a:solidFill>
                  <a:srgbClr val="002060"/>
                </a:solidFill>
                <a:latin typeface="Times New Roman" panose="02020603050405020304" pitchFamily="18" charset="0"/>
                <a:cs typeface="Times New Roman" panose="02020603050405020304" pitchFamily="18" charset="0"/>
              </a:rPr>
              <a:t>auditu </a:t>
            </a:r>
            <a:r>
              <a:rPr lang="lv-LV" sz="2000" dirty="0" smtClean="0">
                <a:solidFill>
                  <a:srgbClr val="002060"/>
                </a:solidFill>
                <a:latin typeface="Times New Roman" panose="02020603050405020304" pitchFamily="18" charset="0"/>
                <a:cs typeface="Times New Roman" panose="02020603050405020304" pitchFamily="18" charset="0"/>
              </a:rPr>
              <a:t>skaits.</a:t>
            </a:r>
            <a:endParaRPr lang="lv-LV" sz="2000" dirty="0">
              <a:solidFill>
                <a:srgbClr val="002060"/>
              </a:solidFill>
              <a:latin typeface="Times New Roman" panose="02020603050405020304" pitchFamily="18" charset="0"/>
              <a:cs typeface="Times New Roman" panose="02020603050405020304" pitchFamily="18" charset="0"/>
            </a:endParaRP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 </a:t>
            </a:r>
            <a:r>
              <a:rPr lang="lv-LV" dirty="0" smtClean="0">
                <a:solidFill>
                  <a:srgbClr val="002060"/>
                </a:solidFill>
                <a:latin typeface="Times New Roman" panose="02020603050405020304" pitchFamily="18" charset="0"/>
                <a:cs typeface="Times New Roman" panose="02020603050405020304" pitchFamily="18" charset="0"/>
              </a:rPr>
              <a:t>        </a:t>
            </a:r>
          </a:p>
          <a:p>
            <a:pPr marL="0" indent="0" algn="just">
              <a:buNone/>
            </a:pPr>
            <a:r>
              <a:rPr lang="lv-LV" dirty="0" smtClean="0">
                <a:solidFill>
                  <a:srgbClr val="002060"/>
                </a:solidFill>
                <a:latin typeface="Times New Roman" panose="02020603050405020304" pitchFamily="18" charset="0"/>
                <a:cs typeface="Times New Roman" panose="02020603050405020304" pitchFamily="18" charset="0"/>
              </a:rPr>
              <a:t>Pārskata gadā ieteikumu </a:t>
            </a:r>
            <a:r>
              <a:rPr lang="lv-LV" dirty="0">
                <a:solidFill>
                  <a:srgbClr val="002060"/>
                </a:solidFill>
                <a:latin typeface="Times New Roman" panose="02020603050405020304" pitchFamily="18" charset="0"/>
                <a:cs typeface="Times New Roman" panose="02020603050405020304" pitchFamily="18" charset="0"/>
              </a:rPr>
              <a:t>ieviešana samazinājies par 5 procentpunktiem</a:t>
            </a:r>
            <a:r>
              <a:rPr lang="lv-LV" dirty="0" smtClean="0">
                <a:solidFill>
                  <a:srgbClr val="002060"/>
                </a:solidFill>
                <a:latin typeface="Times New Roman" panose="02020603050405020304" pitchFamily="18" charset="0"/>
                <a:cs typeface="Times New Roman" panose="02020603050405020304" pitchFamily="18" charset="0"/>
              </a:rPr>
              <a:t>, savukārt vidējais </a:t>
            </a:r>
            <a:r>
              <a:rPr lang="lv-LV" dirty="0">
                <a:solidFill>
                  <a:srgbClr val="002060"/>
                </a:solidFill>
                <a:latin typeface="Times New Roman" panose="02020603050405020304" pitchFamily="18" charset="0"/>
                <a:cs typeface="Times New Roman" panose="02020603050405020304" pitchFamily="18" charset="0"/>
              </a:rPr>
              <a:t>gada plāna izpildes rādītājs </a:t>
            </a:r>
            <a:r>
              <a:rPr lang="lv-LV" dirty="0" smtClean="0">
                <a:solidFill>
                  <a:srgbClr val="002060"/>
                </a:solidFill>
                <a:latin typeface="Times New Roman" panose="02020603050405020304" pitchFamily="18" charset="0"/>
                <a:cs typeface="Times New Roman" panose="02020603050405020304" pitchFamily="18" charset="0"/>
              </a:rPr>
              <a:t>palielinājies </a:t>
            </a:r>
            <a:r>
              <a:rPr lang="lv-LV" dirty="0">
                <a:solidFill>
                  <a:srgbClr val="002060"/>
                </a:solidFill>
                <a:latin typeface="Times New Roman" panose="02020603050405020304" pitchFamily="18" charset="0"/>
                <a:cs typeface="Times New Roman" panose="02020603050405020304" pitchFamily="18" charset="0"/>
              </a:rPr>
              <a:t>par </a:t>
            </a:r>
            <a:r>
              <a:rPr lang="lv-LV" dirty="0" smtClean="0">
                <a:solidFill>
                  <a:srgbClr val="002060"/>
                </a:solidFill>
                <a:latin typeface="Times New Roman" panose="02020603050405020304" pitchFamily="18" charset="0"/>
                <a:cs typeface="Times New Roman" panose="02020603050405020304" pitchFamily="18" charset="0"/>
              </a:rPr>
              <a:t>14% (no 70% </a:t>
            </a:r>
            <a:r>
              <a:rPr lang="lv-LV" dirty="0">
                <a:solidFill>
                  <a:srgbClr val="002060"/>
                </a:solidFill>
                <a:latin typeface="Times New Roman" panose="02020603050405020304" pitchFamily="18" charset="0"/>
                <a:cs typeface="Times New Roman" panose="02020603050405020304" pitchFamily="18" charset="0"/>
              </a:rPr>
              <a:t>uz </a:t>
            </a:r>
            <a:r>
              <a:rPr lang="lv-LV" dirty="0" smtClean="0">
                <a:solidFill>
                  <a:srgbClr val="002060"/>
                </a:solidFill>
                <a:latin typeface="Times New Roman" panose="02020603050405020304" pitchFamily="18" charset="0"/>
                <a:cs typeface="Times New Roman" panose="02020603050405020304" pitchFamily="18" charset="0"/>
              </a:rPr>
              <a:t>84%). </a:t>
            </a:r>
            <a:r>
              <a:rPr lang="lv-LV" dirty="0">
                <a:solidFill>
                  <a:srgbClr val="002060"/>
                </a:solidFill>
                <a:latin typeface="Times New Roman" panose="02020603050405020304" pitchFamily="18" charset="0"/>
                <a:cs typeface="Times New Roman" panose="02020603050405020304" pitchFamily="18" charset="0"/>
              </a:rPr>
              <a:t>Sertificēto iekšējo auditoru skaits </a:t>
            </a:r>
            <a:r>
              <a:rPr lang="lv-LV" dirty="0" smtClean="0">
                <a:solidFill>
                  <a:srgbClr val="002060"/>
                </a:solidFill>
                <a:latin typeface="Times New Roman" panose="02020603050405020304" pitchFamily="18" charset="0"/>
                <a:cs typeface="Times New Roman" panose="02020603050405020304" pitchFamily="18" charset="0"/>
              </a:rPr>
              <a:t>samazinājies </a:t>
            </a:r>
            <a:r>
              <a:rPr lang="lv-LV" dirty="0">
                <a:solidFill>
                  <a:srgbClr val="002060"/>
                </a:solidFill>
                <a:latin typeface="Times New Roman" panose="02020603050405020304" pitchFamily="18" charset="0"/>
                <a:cs typeface="Times New Roman" panose="02020603050405020304" pitchFamily="18" charset="0"/>
              </a:rPr>
              <a:t>par </a:t>
            </a:r>
            <a:r>
              <a:rPr lang="lv-LV" dirty="0" smtClean="0">
                <a:solidFill>
                  <a:srgbClr val="002060"/>
                </a:solidFill>
                <a:latin typeface="Times New Roman" panose="02020603050405020304" pitchFamily="18" charset="0"/>
                <a:cs typeface="Times New Roman" panose="02020603050405020304" pitchFamily="18" charset="0"/>
              </a:rPr>
              <a:t>2% </a:t>
            </a:r>
            <a:r>
              <a:rPr lang="lv-LV" dirty="0">
                <a:solidFill>
                  <a:srgbClr val="002060"/>
                </a:solidFill>
                <a:latin typeface="Times New Roman" panose="02020603050405020304" pitchFamily="18" charset="0"/>
                <a:cs typeface="Times New Roman" panose="02020603050405020304" pitchFamily="18" charset="0"/>
              </a:rPr>
              <a:t>(no </a:t>
            </a:r>
            <a:r>
              <a:rPr lang="lv-LV" dirty="0" smtClean="0">
                <a:solidFill>
                  <a:srgbClr val="002060"/>
                </a:solidFill>
                <a:latin typeface="Times New Roman" panose="02020603050405020304" pitchFamily="18" charset="0"/>
                <a:cs typeface="Times New Roman" panose="02020603050405020304" pitchFamily="18" charset="0"/>
              </a:rPr>
              <a:t>51 </a:t>
            </a:r>
            <a:r>
              <a:rPr lang="lv-LV" dirty="0">
                <a:solidFill>
                  <a:srgbClr val="002060"/>
                </a:solidFill>
                <a:latin typeface="Times New Roman" panose="02020603050405020304" pitchFamily="18" charset="0"/>
                <a:cs typeface="Times New Roman" panose="02020603050405020304" pitchFamily="18" charset="0"/>
              </a:rPr>
              <a:t>uz </a:t>
            </a:r>
            <a:r>
              <a:rPr lang="lv-LV" dirty="0" smtClean="0">
                <a:solidFill>
                  <a:srgbClr val="002060"/>
                </a:solidFill>
                <a:latin typeface="Times New Roman" panose="02020603050405020304" pitchFamily="18" charset="0"/>
                <a:cs typeface="Times New Roman" panose="02020603050405020304" pitchFamily="18" charset="0"/>
              </a:rPr>
              <a:t>49%). </a:t>
            </a:r>
            <a:r>
              <a:rPr lang="lv-LV" dirty="0">
                <a:solidFill>
                  <a:srgbClr val="002060"/>
                </a:solidFill>
                <a:latin typeface="Times New Roman" panose="02020603050405020304" pitchFamily="18" charset="0"/>
                <a:cs typeface="Times New Roman" panose="02020603050405020304" pitchFamily="18" charset="0"/>
              </a:rPr>
              <a:t>I</a:t>
            </a:r>
            <a:r>
              <a:rPr lang="lv-LV" dirty="0" smtClean="0">
                <a:solidFill>
                  <a:srgbClr val="002060"/>
                </a:solidFill>
                <a:latin typeface="Times New Roman" panose="02020603050405020304" pitchFamily="18" charset="0"/>
                <a:cs typeface="Times New Roman" panose="02020603050405020304" pitchFamily="18" charset="0"/>
              </a:rPr>
              <a:t>ekšējiem </a:t>
            </a:r>
            <a:r>
              <a:rPr lang="lv-LV" dirty="0">
                <a:solidFill>
                  <a:srgbClr val="002060"/>
                </a:solidFill>
                <a:latin typeface="Times New Roman" panose="02020603050405020304" pitchFamily="18" charset="0"/>
                <a:cs typeface="Times New Roman" panose="02020603050405020304" pitchFamily="18" charset="0"/>
              </a:rPr>
              <a:t>auditiem patērētais laiks palielinājies par </a:t>
            </a:r>
            <a:r>
              <a:rPr lang="lv-LV" dirty="0" smtClean="0">
                <a:solidFill>
                  <a:srgbClr val="002060"/>
                </a:solidFill>
                <a:latin typeface="Times New Roman" panose="02020603050405020304" pitchFamily="18" charset="0"/>
                <a:cs typeface="Times New Roman" panose="02020603050405020304" pitchFamily="18" charset="0"/>
              </a:rPr>
              <a:t>3% (no 81 uz 84%). 2016.gadā pamatdarbības </a:t>
            </a:r>
            <a:r>
              <a:rPr lang="lv-LV" dirty="0">
                <a:solidFill>
                  <a:srgbClr val="002060"/>
                </a:solidFill>
                <a:latin typeface="Times New Roman" panose="02020603050405020304" pitchFamily="18" charset="0"/>
                <a:cs typeface="Times New Roman" panose="02020603050405020304" pitchFamily="18" charset="0"/>
              </a:rPr>
              <a:t>sistēmu auditu īpatsvars </a:t>
            </a:r>
            <a:r>
              <a:rPr lang="lv-LV" dirty="0" smtClean="0">
                <a:solidFill>
                  <a:srgbClr val="002060"/>
                </a:solidFill>
                <a:latin typeface="Times New Roman" panose="02020603050405020304" pitchFamily="18" charset="0"/>
                <a:cs typeface="Times New Roman" panose="02020603050405020304" pitchFamily="18" charset="0"/>
              </a:rPr>
              <a:t>samazinājies – </a:t>
            </a:r>
            <a:r>
              <a:rPr lang="lv-LV" dirty="0">
                <a:solidFill>
                  <a:srgbClr val="002060"/>
                </a:solidFill>
                <a:latin typeface="Times New Roman" panose="02020603050405020304" pitchFamily="18" charset="0"/>
                <a:cs typeface="Times New Roman" panose="02020603050405020304" pitchFamily="18" charset="0"/>
              </a:rPr>
              <a:t>vidēji par </a:t>
            </a:r>
            <a:r>
              <a:rPr lang="lv-LV" dirty="0" smtClean="0">
                <a:solidFill>
                  <a:srgbClr val="002060"/>
                </a:solidFill>
                <a:latin typeface="Times New Roman" panose="02020603050405020304" pitchFamily="18" charset="0"/>
                <a:cs typeface="Times New Roman" panose="02020603050405020304" pitchFamily="18" charset="0"/>
              </a:rPr>
              <a:t>2% </a:t>
            </a:r>
            <a:r>
              <a:rPr lang="lv-LV" dirty="0">
                <a:solidFill>
                  <a:srgbClr val="002060"/>
                </a:solidFill>
                <a:latin typeface="Times New Roman" panose="02020603050405020304" pitchFamily="18" charset="0"/>
                <a:cs typeface="Times New Roman" panose="02020603050405020304" pitchFamily="18" charset="0"/>
              </a:rPr>
              <a:t>(no </a:t>
            </a:r>
            <a:r>
              <a:rPr lang="lv-LV" dirty="0" smtClean="0">
                <a:solidFill>
                  <a:srgbClr val="002060"/>
                </a:solidFill>
                <a:latin typeface="Times New Roman" panose="02020603050405020304" pitchFamily="18" charset="0"/>
                <a:cs typeface="Times New Roman" panose="02020603050405020304" pitchFamily="18" charset="0"/>
              </a:rPr>
              <a:t>57 </a:t>
            </a:r>
            <a:r>
              <a:rPr lang="lv-LV" dirty="0">
                <a:solidFill>
                  <a:srgbClr val="002060"/>
                </a:solidFill>
                <a:latin typeface="Times New Roman" panose="02020603050405020304" pitchFamily="18" charset="0"/>
                <a:cs typeface="Times New Roman" panose="02020603050405020304" pitchFamily="18" charset="0"/>
              </a:rPr>
              <a:t>uz </a:t>
            </a:r>
            <a:r>
              <a:rPr lang="lv-LV" dirty="0" smtClean="0">
                <a:solidFill>
                  <a:srgbClr val="002060"/>
                </a:solidFill>
                <a:latin typeface="Times New Roman" panose="02020603050405020304" pitchFamily="18" charset="0"/>
                <a:cs typeface="Times New Roman" panose="02020603050405020304" pitchFamily="18" charset="0"/>
              </a:rPr>
              <a:t>55%).</a:t>
            </a:r>
            <a:endParaRPr lang="lv-LV" dirty="0">
              <a:solidFill>
                <a:srgbClr val="002060"/>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Darba izpildes un kvalitātes rādītāji:</a:t>
            </a:r>
            <a:endParaRPr lang="ru-RU" dirty="0">
              <a:latin typeface="Times New Roman" panose="02020603050405020304" pitchFamily="18" charset="0"/>
              <a:cs typeface="Times New Roman" panose="02020603050405020304" pitchFamily="18" charset="0"/>
            </a:endParaRPr>
          </a:p>
        </p:txBody>
      </p:sp>
      <p:sp>
        <p:nvSpPr>
          <p:cNvPr id="10" name="Down Arrow 9"/>
          <p:cNvSpPr/>
          <p:nvPr/>
        </p:nvSpPr>
        <p:spPr>
          <a:xfrm>
            <a:off x="860168" y="1306729"/>
            <a:ext cx="14401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Right Arrow 12"/>
          <p:cNvSpPr/>
          <p:nvPr/>
        </p:nvSpPr>
        <p:spPr>
          <a:xfrm rot="16200000">
            <a:off x="797390" y="1955461"/>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Down Arrow 13"/>
          <p:cNvSpPr/>
          <p:nvPr/>
        </p:nvSpPr>
        <p:spPr>
          <a:xfrm>
            <a:off x="860168" y="2506631"/>
            <a:ext cx="14401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Right Arrow 14"/>
          <p:cNvSpPr/>
          <p:nvPr/>
        </p:nvSpPr>
        <p:spPr>
          <a:xfrm rot="16200000">
            <a:off x="788844" y="3162257"/>
            <a:ext cx="2880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Down Arrow 15"/>
          <p:cNvSpPr/>
          <p:nvPr/>
        </p:nvSpPr>
        <p:spPr>
          <a:xfrm>
            <a:off x="860168" y="3681422"/>
            <a:ext cx="14401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71820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4" name="Content Placeholder 3"/>
          <p:cNvSpPr>
            <a:spLocks noGrp="1"/>
          </p:cNvSpPr>
          <p:nvPr>
            <p:ph idx="1"/>
          </p:nvPr>
        </p:nvSpPr>
        <p:spPr/>
        <p:txBody>
          <a:bodyPr>
            <a:normAutofit/>
          </a:bodyPr>
          <a:lstStyle/>
          <a:p>
            <a:pPr marL="0" indent="0" algn="just">
              <a:buNone/>
            </a:pPr>
            <a:r>
              <a:rPr lang="lv-LV" dirty="0" smtClean="0">
                <a:solidFill>
                  <a:srgbClr val="002060"/>
                </a:solidFill>
                <a:latin typeface="Times New Roman" panose="02020603050405020304" pitchFamily="18" charset="0"/>
                <a:cs typeface="Times New Roman" panose="02020603050405020304" pitchFamily="18" charset="0"/>
              </a:rPr>
              <a:t>MK 01.10.2015. </a:t>
            </a:r>
            <a:r>
              <a:rPr lang="lv-LV" dirty="0">
                <a:solidFill>
                  <a:srgbClr val="002060"/>
                </a:solidFill>
                <a:latin typeface="Times New Roman" panose="02020603050405020304" pitchFamily="18" charset="0"/>
                <a:cs typeface="Times New Roman" panose="02020603050405020304" pitchFamily="18" charset="0"/>
              </a:rPr>
              <a:t>rīkojums </a:t>
            </a:r>
            <a:r>
              <a:rPr lang="lv-LV" dirty="0" smtClean="0">
                <a:solidFill>
                  <a:srgbClr val="002060"/>
                </a:solidFill>
                <a:latin typeface="Times New Roman" panose="02020603050405020304" pitchFamily="18" charset="0"/>
                <a:cs typeface="Times New Roman" panose="02020603050405020304" pitchFamily="18" charset="0"/>
              </a:rPr>
              <a:t>Nr.609 </a:t>
            </a:r>
            <a:r>
              <a:rPr lang="lv-LV" dirty="0">
                <a:solidFill>
                  <a:srgbClr val="002060"/>
                </a:solidFill>
                <a:latin typeface="Times New Roman" panose="02020603050405020304" pitchFamily="18" charset="0"/>
                <a:cs typeface="Times New Roman" panose="02020603050405020304" pitchFamily="18" charset="0"/>
              </a:rPr>
              <a:t>«</a:t>
            </a:r>
            <a:r>
              <a:rPr lang="lv-LV" b="1" dirty="0">
                <a:solidFill>
                  <a:srgbClr val="002060"/>
                </a:solidFill>
                <a:latin typeface="Times New Roman" panose="02020603050405020304" pitchFamily="18" charset="0"/>
                <a:cs typeface="Times New Roman" panose="02020603050405020304" pitchFamily="18" charset="0"/>
              </a:rPr>
              <a:t>Par kopējām valsts pārvaldē auditējamām prioritātēm </a:t>
            </a:r>
            <a:r>
              <a:rPr lang="lv-LV" b="1" dirty="0" smtClean="0">
                <a:solidFill>
                  <a:srgbClr val="002060"/>
                </a:solidFill>
                <a:latin typeface="Times New Roman" panose="02020603050405020304" pitchFamily="18" charset="0"/>
                <a:cs typeface="Times New Roman" panose="02020603050405020304" pitchFamily="18" charset="0"/>
              </a:rPr>
              <a:t>2016.gadam</a:t>
            </a:r>
            <a:r>
              <a:rPr lang="lv-LV" b="1" dirty="0">
                <a:solidFill>
                  <a:srgbClr val="002060"/>
                </a:solidFill>
                <a:latin typeface="Times New Roman" panose="02020603050405020304" pitchFamily="18" charset="0"/>
                <a:cs typeface="Times New Roman" panose="02020603050405020304" pitchFamily="18" charset="0"/>
              </a:rPr>
              <a:t>»</a:t>
            </a:r>
          </a:p>
          <a:p>
            <a:pPr marL="0" indent="0">
              <a:buNone/>
            </a:pPr>
            <a:endParaRPr lang="lv-LV" b="1"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lv-LV" dirty="0">
                <a:solidFill>
                  <a:srgbClr val="002060"/>
                </a:solidFill>
                <a:latin typeface="Times New Roman" panose="02020603050405020304" pitchFamily="18" charset="0"/>
                <a:cs typeface="Times New Roman" panose="02020603050405020304" pitchFamily="18" charset="0"/>
              </a:rPr>
              <a:t>IKT projektu vadības audits ir IKT pārvaldības audita turpinājums (2015.gada prioritārais audits). </a:t>
            </a:r>
          </a:p>
          <a:p>
            <a:pPr marL="0" indent="0">
              <a:buNone/>
            </a:pPr>
            <a:endParaRPr lang="lv-LV" b="1" dirty="0" smtClean="0">
              <a:solidFill>
                <a:srgbClr val="002060"/>
              </a:solidFill>
              <a:latin typeface="Times New Roman" panose="02020603050405020304" pitchFamily="18" charset="0"/>
              <a:cs typeface="Times New Roman" panose="02020603050405020304" pitchFamily="18" charset="0"/>
            </a:endParaRPr>
          </a:p>
          <a:p>
            <a:pPr marL="0" indent="0" algn="just">
              <a:buNone/>
            </a:pPr>
            <a:r>
              <a:rPr lang="lv-LV" b="1" dirty="0" smtClean="0">
                <a:solidFill>
                  <a:srgbClr val="002060"/>
                </a:solidFill>
                <a:latin typeface="Times New Roman" panose="02020603050405020304" pitchFamily="18" charset="0"/>
                <a:cs typeface="Times New Roman" panose="02020603050405020304" pitchFamily="18" charset="0"/>
              </a:rPr>
              <a:t>Periods</a:t>
            </a:r>
            <a:r>
              <a:rPr lang="lv-LV" dirty="0" smtClean="0">
                <a:solidFill>
                  <a:srgbClr val="002060"/>
                </a:solidFill>
                <a:latin typeface="Times New Roman" panose="02020603050405020304" pitchFamily="18" charset="0"/>
                <a:cs typeface="Times New Roman" panose="02020603050405020304" pitchFamily="18" charset="0"/>
              </a:rPr>
              <a:t> </a:t>
            </a:r>
            <a:r>
              <a:rPr lang="lv-LV" dirty="0">
                <a:solidFill>
                  <a:srgbClr val="002060"/>
                </a:solidFill>
                <a:latin typeface="Times New Roman" panose="02020603050405020304" pitchFamily="18" charset="0"/>
                <a:cs typeface="Times New Roman" panose="02020603050405020304" pitchFamily="18" charset="0"/>
              </a:rPr>
              <a:t>– pamatā no 19.02.2013. līdz </a:t>
            </a:r>
            <a:r>
              <a:rPr lang="lv-LV" dirty="0" smtClean="0">
                <a:solidFill>
                  <a:srgbClr val="002060"/>
                </a:solidFill>
                <a:latin typeface="Times New Roman" panose="02020603050405020304" pitchFamily="18" charset="0"/>
                <a:cs typeface="Times New Roman" panose="02020603050405020304" pitchFamily="18" charset="0"/>
              </a:rPr>
              <a:t>31.03.2016. </a:t>
            </a:r>
            <a:endParaRPr lang="lv-LV" dirty="0">
              <a:solidFill>
                <a:srgbClr val="002060"/>
              </a:solidFill>
              <a:latin typeface="Times New Roman" panose="02020603050405020304" pitchFamily="18" charset="0"/>
              <a:cs typeface="Times New Roman" panose="02020603050405020304" pitchFamily="18" charset="0"/>
            </a:endParaRPr>
          </a:p>
          <a:p>
            <a:pPr marL="0" indent="0" algn="just">
              <a:buNone/>
            </a:pPr>
            <a:endParaRPr lang="lv-LV" dirty="0" smtClean="0">
              <a:solidFill>
                <a:srgbClr val="002060"/>
              </a:solidFill>
              <a:latin typeface="Times New Roman" panose="02020603050405020304" pitchFamily="18" charset="0"/>
              <a:cs typeface="Times New Roman" panose="02020603050405020304" pitchFamily="18" charset="0"/>
            </a:endParaRPr>
          </a:p>
          <a:p>
            <a:pPr marL="0" indent="0" algn="just">
              <a:buNone/>
            </a:pPr>
            <a:r>
              <a:rPr lang="lv-LV" b="1" dirty="0" smtClean="0">
                <a:solidFill>
                  <a:srgbClr val="002060"/>
                </a:solidFill>
                <a:latin typeface="Times New Roman" panose="02020603050405020304" pitchFamily="18" charset="0"/>
                <a:cs typeface="Times New Roman" panose="02020603050405020304" pitchFamily="18" charset="0"/>
              </a:rPr>
              <a:t>Mērķis</a:t>
            </a:r>
            <a:r>
              <a:rPr lang="lv-LV" b="1" dirty="0">
                <a:solidFill>
                  <a:srgbClr val="002060"/>
                </a:solidFill>
                <a:latin typeface="Times New Roman" panose="02020603050405020304" pitchFamily="18" charset="0"/>
                <a:cs typeface="Times New Roman" panose="02020603050405020304" pitchFamily="18" charset="0"/>
              </a:rPr>
              <a:t> </a:t>
            </a:r>
            <a:r>
              <a:rPr lang="lv-LV" b="1" dirty="0" smtClean="0">
                <a:solidFill>
                  <a:srgbClr val="002060"/>
                </a:solidFill>
                <a:latin typeface="Times New Roman" panose="02020603050405020304" pitchFamily="18" charset="0"/>
                <a:cs typeface="Times New Roman" panose="02020603050405020304" pitchFamily="18" charset="0"/>
              </a:rPr>
              <a:t>– </a:t>
            </a:r>
            <a:r>
              <a:rPr lang="lv-LV" dirty="0" smtClean="0">
                <a:solidFill>
                  <a:srgbClr val="002060"/>
                </a:solidFill>
                <a:latin typeface="Times New Roman" panose="02020603050405020304" pitchFamily="18" charset="0"/>
                <a:cs typeface="Times New Roman" panose="02020603050405020304" pitchFamily="18" charset="0"/>
              </a:rPr>
              <a:t>novērtēt ministrijā </a:t>
            </a:r>
            <a:r>
              <a:rPr lang="lv-LV" dirty="0">
                <a:solidFill>
                  <a:srgbClr val="002060"/>
                </a:solidFill>
                <a:latin typeface="Times New Roman" panose="02020603050405020304" pitchFamily="18" charset="0"/>
                <a:cs typeface="Times New Roman" panose="02020603050405020304" pitchFamily="18" charset="0"/>
              </a:rPr>
              <a:t>un iestādē izveidoto IKT projektu vadības iekšējās kontroles </a:t>
            </a:r>
            <a:r>
              <a:rPr lang="lv-LV" dirty="0" smtClean="0">
                <a:solidFill>
                  <a:srgbClr val="002060"/>
                </a:solidFill>
                <a:latin typeface="Times New Roman" panose="02020603050405020304" pitchFamily="18" charset="0"/>
                <a:cs typeface="Times New Roman" panose="02020603050405020304" pitchFamily="18" charset="0"/>
              </a:rPr>
              <a:t>sistēmu</a:t>
            </a:r>
            <a:r>
              <a:rPr lang="lv-LV" dirty="0">
                <a:solidFill>
                  <a:srgbClr val="002060"/>
                </a:solidFill>
                <a:latin typeface="Times New Roman" panose="02020603050405020304" pitchFamily="18" charset="0"/>
                <a:cs typeface="Times New Roman" panose="02020603050405020304" pitchFamily="18" charset="0"/>
              </a:rPr>
              <a:t> </a:t>
            </a:r>
            <a:r>
              <a:rPr lang="lv-LV" dirty="0" smtClean="0">
                <a:solidFill>
                  <a:srgbClr val="002060"/>
                </a:solidFill>
                <a:latin typeface="Times New Roman" panose="02020603050405020304" pitchFamily="18" charset="0"/>
                <a:cs typeface="Times New Roman" panose="02020603050405020304" pitchFamily="18" charset="0"/>
              </a:rPr>
              <a:t>(COBIT </a:t>
            </a:r>
            <a:r>
              <a:rPr lang="lv-LV" dirty="0">
                <a:solidFill>
                  <a:srgbClr val="002060"/>
                </a:solidFill>
                <a:latin typeface="Times New Roman" panose="02020603050405020304" pitchFamily="18" charset="0"/>
                <a:cs typeface="Times New Roman" panose="02020603050405020304" pitchFamily="18" charset="0"/>
              </a:rPr>
              <a:t>4.1</a:t>
            </a:r>
            <a:r>
              <a:rPr lang="lv-LV" dirty="0" smtClean="0">
                <a:solidFill>
                  <a:srgbClr val="002060"/>
                </a:solidFill>
                <a:latin typeface="Times New Roman" panose="02020603050405020304" pitchFamily="18" charset="0"/>
                <a:cs typeface="Times New Roman" panose="02020603050405020304" pitchFamily="18" charset="0"/>
              </a:rPr>
              <a:t>).</a:t>
            </a:r>
            <a:endParaRPr lang="lv-LV" dirty="0">
              <a:solidFill>
                <a:srgbClr val="002060"/>
              </a:solidFill>
              <a:latin typeface="Times New Roman" panose="02020603050405020304" pitchFamily="18" charset="0"/>
              <a:cs typeface="Times New Roman" panose="02020603050405020304" pitchFamily="18" charset="0"/>
            </a:endParaRPr>
          </a:p>
          <a:p>
            <a:pPr marL="0" indent="0">
              <a:buNone/>
            </a:pPr>
            <a:endParaRPr lang="lv-LV"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lv-LV" b="1" dirty="0" smtClean="0">
                <a:solidFill>
                  <a:srgbClr val="002060"/>
                </a:solidFill>
                <a:latin typeface="Times New Roman" panose="02020603050405020304" pitchFamily="18" charset="0"/>
                <a:cs typeface="Times New Roman" panose="02020603050405020304" pitchFamily="18" charset="0"/>
              </a:rPr>
              <a:t>Metodiskais atbalsts </a:t>
            </a:r>
            <a:r>
              <a:rPr lang="lv-LV" dirty="0" smtClean="0">
                <a:solidFill>
                  <a:srgbClr val="002060"/>
                </a:solidFill>
                <a:latin typeface="Times New Roman" panose="02020603050405020304" pitchFamily="18" charset="0"/>
                <a:cs typeface="Times New Roman" panose="02020603050405020304" pitchFamily="18" charset="0"/>
              </a:rPr>
              <a:t>– izstrādātas IKT projektu vadības </a:t>
            </a:r>
            <a:r>
              <a:rPr lang="lv-LV" dirty="0">
                <a:solidFill>
                  <a:srgbClr val="002060"/>
                </a:solidFill>
                <a:latin typeface="Times New Roman" panose="02020603050405020304" pitchFamily="18" charset="0"/>
                <a:cs typeface="Times New Roman" panose="02020603050405020304" pitchFamily="18" charset="0"/>
              </a:rPr>
              <a:t>audita vadlīnijas  (VARAM, </a:t>
            </a:r>
            <a:r>
              <a:rPr lang="lv-LV" dirty="0" smtClean="0">
                <a:solidFill>
                  <a:srgbClr val="002060"/>
                </a:solidFill>
                <a:latin typeface="Times New Roman" panose="02020603050405020304" pitchFamily="18" charset="0"/>
                <a:cs typeface="Times New Roman" panose="02020603050405020304" pitchFamily="18" charset="0"/>
              </a:rPr>
              <a:t>valsts pārvaldes un privātā sektora auditoru kopdarbs).</a:t>
            </a:r>
            <a:r>
              <a:rPr lang="lv-LV" dirty="0">
                <a:solidFill>
                  <a:srgbClr val="002060"/>
                </a:solidFill>
                <a:latin typeface="Times New Roman" panose="02020603050405020304" pitchFamily="18" charset="0"/>
                <a:cs typeface="Times New Roman" panose="02020603050405020304" pitchFamily="18" charset="0"/>
              </a:rPr>
              <a:t> </a:t>
            </a:r>
            <a:r>
              <a:rPr lang="lv-LV" dirty="0" smtClean="0">
                <a:solidFill>
                  <a:srgbClr val="002060"/>
                </a:solidFill>
                <a:latin typeface="Times New Roman" panose="02020603050405020304" pitchFamily="18" charset="0"/>
                <a:cs typeface="Times New Roman" panose="02020603050405020304" pitchFamily="18" charset="0"/>
              </a:rPr>
              <a:t>Noorganizētas </a:t>
            </a:r>
            <a:r>
              <a:rPr lang="lv-LV" dirty="0">
                <a:solidFill>
                  <a:srgbClr val="002060"/>
                </a:solidFill>
                <a:latin typeface="Times New Roman" panose="02020603050405020304" pitchFamily="18" charset="0"/>
                <a:cs typeface="Times New Roman" panose="02020603050405020304" pitchFamily="18" charset="0"/>
              </a:rPr>
              <a:t>diskusijas un apmācības </a:t>
            </a:r>
            <a:r>
              <a:rPr lang="lv-LV" dirty="0" smtClean="0">
                <a:solidFill>
                  <a:srgbClr val="002060"/>
                </a:solidFill>
                <a:latin typeface="Times New Roman" panose="02020603050405020304" pitchFamily="18" charset="0"/>
                <a:cs typeface="Times New Roman" panose="02020603050405020304" pitchFamily="18" charset="0"/>
              </a:rPr>
              <a:t>Finanšu ministrijā un Valsts </a:t>
            </a:r>
            <a:r>
              <a:rPr lang="lv-LV" dirty="0">
                <a:solidFill>
                  <a:srgbClr val="002060"/>
                </a:solidFill>
                <a:latin typeface="Times New Roman" panose="02020603050405020304" pitchFamily="18" charset="0"/>
                <a:cs typeface="Times New Roman" panose="02020603050405020304" pitchFamily="18" charset="0"/>
              </a:rPr>
              <a:t>administrācijas </a:t>
            </a:r>
            <a:r>
              <a:rPr lang="lv-LV" dirty="0" smtClean="0">
                <a:solidFill>
                  <a:srgbClr val="002060"/>
                </a:solidFill>
                <a:latin typeface="Times New Roman" panose="02020603050405020304" pitchFamily="18" charset="0"/>
                <a:cs typeface="Times New Roman" panose="02020603050405020304" pitchFamily="18" charset="0"/>
              </a:rPr>
              <a:t>skolā.</a:t>
            </a:r>
            <a:endParaRPr lang="lv-LV" dirty="0">
              <a:solidFill>
                <a:srgbClr val="002060"/>
              </a:solidFill>
              <a:latin typeface="Times New Roman" panose="02020603050405020304" pitchFamily="18" charset="0"/>
              <a:cs typeface="Times New Roman" panose="02020603050405020304" pitchFamily="18" charset="0"/>
            </a:endParaRPr>
          </a:p>
          <a:p>
            <a:endParaRPr lang="ru-RU" dirty="0">
              <a:solidFill>
                <a:srgbClr val="002060"/>
              </a:solidFill>
            </a:endParaRPr>
          </a:p>
        </p:txBody>
      </p:sp>
      <p:sp>
        <p:nvSpPr>
          <p:cNvPr id="5" name="Title 4"/>
          <p:cNvSpPr>
            <a:spLocks noGrp="1"/>
          </p:cNvSpPr>
          <p:nvPr>
            <p:ph type="title"/>
          </p:nvPr>
        </p:nvSpPr>
        <p:spPr>
          <a:xfrm>
            <a:off x="107504" y="404664"/>
            <a:ext cx="6445696" cy="633909"/>
          </a:xfrm>
        </p:spPr>
        <p:txBody>
          <a:bodyPr>
            <a:noAutofit/>
          </a:bodyPr>
          <a:lstStyle/>
          <a:p>
            <a:r>
              <a:rPr lang="lv-LV" dirty="0">
                <a:latin typeface="Times New Roman" panose="02020603050405020304" pitchFamily="18" charset="0"/>
                <a:cs typeface="Times New Roman" panose="02020603050405020304" pitchFamily="18" charset="0"/>
              </a:rPr>
              <a:t>Informācijas un komunikāciju tehnoloģiju </a:t>
            </a:r>
            <a:r>
              <a:rPr lang="lv-LV" dirty="0" smtClean="0">
                <a:latin typeface="Times New Roman" panose="02020603050405020304" pitchFamily="18" charset="0"/>
                <a:cs typeface="Times New Roman" panose="02020603050405020304" pitchFamily="18" charset="0"/>
              </a:rPr>
              <a:t>projektu vadības </a:t>
            </a:r>
            <a:r>
              <a:rPr lang="lv-LV" dirty="0">
                <a:latin typeface="Times New Roman" panose="02020603050405020304" pitchFamily="18" charset="0"/>
                <a:cs typeface="Times New Roman" panose="02020603050405020304" pitchFamily="18" charset="0"/>
              </a:rPr>
              <a:t>audits</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317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52464FB-6FA6-4E80-ACB1-F4B9846AA373}" type="slidenum">
              <a:rPr lang="lv-LV" smtClean="0"/>
              <a:t>9</a:t>
            </a:fld>
            <a:endParaRPr lang="lv-LV"/>
          </a:p>
        </p:txBody>
      </p:sp>
      <p:sp>
        <p:nvSpPr>
          <p:cNvPr id="4" name="Title 3"/>
          <p:cNvSpPr>
            <a:spLocks noGrp="1"/>
          </p:cNvSpPr>
          <p:nvPr>
            <p:ph type="title"/>
          </p:nvPr>
        </p:nvSpPr>
        <p:spPr/>
        <p:txBody>
          <a:bodyPr/>
          <a:lstStyle/>
          <a:p>
            <a:r>
              <a:rPr lang="lv-LV" dirty="0" smtClean="0"/>
              <a:t>IKT projektu vadības apjoms</a:t>
            </a:r>
            <a:endParaRPr lang="lv-LV" dirty="0"/>
          </a:p>
        </p:txBody>
      </p:sp>
      <p:pic>
        <p:nvPicPr>
          <p:cNvPr id="5" name="Content Placeholder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01801" y="1124744"/>
            <a:ext cx="3636736" cy="3520768"/>
          </a:xfrm>
          <a:prstGeom prst="rect">
            <a:avLst/>
          </a:prstGeom>
          <a:noFill/>
        </p:spPr>
      </p:pic>
      <p:sp>
        <p:nvSpPr>
          <p:cNvPr id="6" name="Rectangle 5"/>
          <p:cNvSpPr/>
          <p:nvPr/>
        </p:nvSpPr>
        <p:spPr>
          <a:xfrm>
            <a:off x="634284" y="4705793"/>
            <a:ext cx="3426249" cy="584775"/>
          </a:xfrm>
          <a:prstGeom prst="rect">
            <a:avLst/>
          </a:prstGeom>
        </p:spPr>
        <p:txBody>
          <a:bodyPr wrap="square">
            <a:spAutoFit/>
          </a:bodyPr>
          <a:lstStyle/>
          <a:p>
            <a:pPr algn="ctr"/>
            <a:r>
              <a:rPr lang="lv-LV" sz="1600" b="1" dirty="0">
                <a:latin typeface="Times New Roman" panose="02020603050405020304" pitchFamily="18" charset="0"/>
                <a:ea typeface="Calibri" panose="020F0502020204030204" pitchFamily="34" charset="0"/>
              </a:rPr>
              <a:t>IKT projektu vadības auditu apjomā iekļautās iestādes</a:t>
            </a:r>
            <a:endParaRPr lang="lv-LV" sz="1600" b="1" dirty="0"/>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352266" y="1124744"/>
            <a:ext cx="2604110" cy="3528392"/>
          </a:xfrm>
          <a:prstGeom prst="rect">
            <a:avLst/>
          </a:prstGeom>
          <a:noFill/>
        </p:spPr>
      </p:pic>
      <p:sp>
        <p:nvSpPr>
          <p:cNvPr id="8" name="Rectangle 7"/>
          <p:cNvSpPr/>
          <p:nvPr/>
        </p:nvSpPr>
        <p:spPr>
          <a:xfrm>
            <a:off x="4238537" y="4671296"/>
            <a:ext cx="4572000" cy="606256"/>
          </a:xfrm>
          <a:prstGeom prst="rect">
            <a:avLst/>
          </a:prstGeom>
        </p:spPr>
        <p:txBody>
          <a:bodyPr>
            <a:spAutoFit/>
          </a:bodyPr>
          <a:lstStyle/>
          <a:p>
            <a:pPr algn="ctr">
              <a:lnSpc>
                <a:spcPct val="107000"/>
              </a:lnSpc>
              <a:spcAft>
                <a:spcPts val="0"/>
              </a:spcAft>
            </a:pPr>
            <a:r>
              <a:rPr lang="lv-LV" sz="1600" b="1" dirty="0">
                <a:latin typeface="Times New Roman" panose="02020603050405020304" pitchFamily="18" charset="0"/>
                <a:ea typeface="Calibri" panose="020F0502020204030204" pitchFamily="34" charset="0"/>
                <a:cs typeface="Times New Roman" panose="02020603050405020304" pitchFamily="18" charset="0"/>
              </a:rPr>
              <a:t>IKT projektu vadības auditu apjomā iekļautie IKT projekti un tiem pielīdzināmās aktivitātes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0654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nanšu Ministrijas prezentācija (LV) Pilnkrāsu" id="{8166D8D0-79EE-4552-B5B1-D80C0B313494}" vid="{06F2145E-CC91-4DA0-A1D2-3AC52F2EA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Finanšu Ministrijas prezentācija (LV) Pilnkrāsu</Template>
  <TotalTime>633</TotalTime>
  <Words>1040</Words>
  <Application>Microsoft Office PowerPoint</Application>
  <PresentationFormat>On-screen Show (4:3)</PresentationFormat>
  <Paragraphs>110</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Franklin Gothic Book</vt:lpstr>
      <vt:lpstr>Times New Roman</vt:lpstr>
      <vt:lpstr>Wingdings</vt:lpstr>
      <vt:lpstr>1_Custom Design</vt:lpstr>
      <vt:lpstr>Iekšējā audita darbības rezultāti 2016.gadā</vt:lpstr>
      <vt:lpstr>Informatīva ziņojuma struktūra</vt:lpstr>
      <vt:lpstr> Kopējais viedoklis par IKS </vt:lpstr>
      <vt:lpstr>Aspekti, kas ietekmē viedokli par IKS</vt:lpstr>
      <vt:lpstr>Auditoru būtiskākie atklājumi</vt:lpstr>
      <vt:lpstr>Auditoru būtiskākie atklājumi (turpinājums): </vt:lpstr>
      <vt:lpstr>Darba izpildes un kvalitātes rādītāji:</vt:lpstr>
      <vt:lpstr>Informācijas un komunikāciju tehnoloģiju projektu vadības audits</vt:lpstr>
      <vt:lpstr>IKT projektu vadības apjoms</vt:lpstr>
      <vt:lpstr>IKT projektu vadības auditu rezultāts (1)</vt:lpstr>
      <vt:lpstr>IKT projektu vadības audita rezultāts (2)</vt:lpstr>
      <vt:lpstr>IKT projektu vadības audita pievienotā vērtība</vt:lpstr>
      <vt:lpstr>Iekšējā audita turpmākā attīstība:</vt:lpstr>
      <vt:lpstr>Sadarbība ar Valsts kontroli:</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Iekšējā audita darbības rezultāti 2015.gadā</dc:title>
  <dc:creator>Jeļena Grossmane</dc:creator>
  <cp:lastModifiedBy>Jeļena Grossmane</cp:lastModifiedBy>
  <cp:revision>144</cp:revision>
  <cp:lastPrinted>2017-06-09T08:14:57Z</cp:lastPrinted>
  <dcterms:created xsi:type="dcterms:W3CDTF">2016-06-06T10:25:29Z</dcterms:created>
  <dcterms:modified xsi:type="dcterms:W3CDTF">2018-09-05T12:58:41Z</dcterms:modified>
</cp:coreProperties>
</file>