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9" r:id="rId2"/>
    <p:sldId id="260" r:id="rId3"/>
    <p:sldId id="261" r:id="rId4"/>
    <p:sldId id="262" r:id="rId5"/>
    <p:sldId id="264" r:id="rId6"/>
    <p:sldId id="263" r:id="rId7"/>
    <p:sldId id="269" r:id="rId8"/>
    <p:sldId id="270" r:id="rId9"/>
    <p:sldId id="271" r:id="rId10"/>
    <p:sldId id="266" r:id="rId11"/>
    <p:sldId id="265" r:id="rId12"/>
    <p:sldId id="268" r:id="rId13"/>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p:cViewPr varScale="1">
        <p:scale>
          <a:sx n="112" d="100"/>
          <a:sy n="112" d="100"/>
        </p:scale>
        <p:origin x="85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1D3B3EF-E6DE-4C36-B6AD-8DEE9F6C3636}" type="datetimeFigureOut">
              <a:rPr lang="ru-RU" smtClean="0"/>
              <a:t>14.06.2016</a:t>
            </a:fld>
            <a:endParaRPr lang="ru-RU"/>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9F80D0E-E921-40BF-A310-ADD9ECB7D590}" type="slidenum">
              <a:rPr lang="ru-RU" smtClean="0"/>
              <a:t>‹#›</a:t>
            </a:fld>
            <a:endParaRPr lang="ru-RU"/>
          </a:p>
        </p:txBody>
      </p:sp>
    </p:spTree>
    <p:extLst>
      <p:ext uri="{BB962C8B-B14F-4D97-AF65-F5344CB8AC3E}">
        <p14:creationId xmlns:p14="http://schemas.microsoft.com/office/powerpoint/2010/main" val="1080859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0D7EF8A-8F42-45CC-9010-7ECE206F8CD5}" type="datetimeFigureOut">
              <a:rPr lang="lv-LV" smtClean="0"/>
              <a:t>14.06.2016</a:t>
            </a:fld>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1606186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14.06.2016</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14.06.2016</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11760" y="3933056"/>
            <a:ext cx="5760640" cy="854968"/>
          </a:xfrm>
        </p:spPr>
        <p:txBody>
          <a:bodyPr>
            <a:noAutofit/>
          </a:bodyPr>
          <a:lstStyle/>
          <a:p>
            <a:r>
              <a:rPr lang="lv-LV" sz="2800" dirty="0" smtClean="0">
                <a:latin typeface="Times New Roman" panose="02020603050405020304" pitchFamily="18" charset="0"/>
                <a:cs typeface="Times New Roman" panose="02020603050405020304" pitchFamily="18" charset="0"/>
              </a:rPr>
              <a:t>Iekšējā audita darbības rezultāti 2015.gadā</a:t>
            </a:r>
            <a:endParaRPr lang="lv-LV" sz="2800"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quarter" idx="10"/>
          </p:nvPr>
        </p:nvSpPr>
        <p:spPr>
          <a:xfrm>
            <a:off x="2417635" y="4869160"/>
            <a:ext cx="5760641" cy="792088"/>
          </a:xfrm>
        </p:spPr>
        <p:txBody>
          <a:bodyPr/>
          <a:lstStyle/>
          <a:p>
            <a:pPr algn="r"/>
            <a:r>
              <a:rPr lang="lv-LV" dirty="0">
                <a:solidFill>
                  <a:schemeClr val="tx2">
                    <a:lumMod val="75000"/>
                  </a:schemeClr>
                </a:solidFill>
                <a:latin typeface="Times New Roman" panose="02020603050405020304" pitchFamily="18" charset="0"/>
                <a:cs typeface="Times New Roman" panose="02020603050405020304" pitchFamily="18" charset="0"/>
              </a:rPr>
              <a:t>Finanšu ministrijas Iekšējā audita departamenta </a:t>
            </a:r>
            <a:r>
              <a:rPr lang="lv-LV" dirty="0" smtClean="0">
                <a:solidFill>
                  <a:schemeClr val="tx2">
                    <a:lumMod val="75000"/>
                  </a:schemeClr>
                </a:solidFill>
                <a:latin typeface="Times New Roman" panose="02020603050405020304" pitchFamily="18" charset="0"/>
                <a:cs typeface="Times New Roman" panose="02020603050405020304" pitchFamily="18" charset="0"/>
              </a:rPr>
              <a:t>Iekšējā audita politikas plānošanas nodaļas vadītāja Vija Gurkovska</a:t>
            </a:r>
            <a:endParaRPr lang="lv-LV" dirty="0">
              <a:solidFill>
                <a:schemeClr val="tx2">
                  <a:lumMod val="75000"/>
                </a:schemeClr>
              </a:solidFill>
              <a:latin typeface="Times New Roman" panose="02020603050405020304" pitchFamily="18" charset="0"/>
              <a:cs typeface="Times New Roman" panose="02020603050405020304" pitchFamily="18" charset="0"/>
            </a:endParaRPr>
          </a:p>
          <a:p>
            <a:pPr>
              <a:spcBef>
                <a:spcPts val="0"/>
              </a:spcBef>
            </a:pPr>
            <a:r>
              <a:rPr lang="lv-LV" sz="1400" dirty="0" smtClean="0">
                <a:latin typeface="Times New Roman" panose="02020603050405020304" pitchFamily="18" charset="0"/>
                <a:cs typeface="Times New Roman" panose="02020603050405020304" pitchFamily="18" charset="0"/>
              </a:rPr>
              <a:t>14.06.2016.</a:t>
            </a:r>
            <a:endParaRPr lang="lv-LV" sz="1400" dirty="0">
              <a:latin typeface="Times New Roman" panose="02020603050405020304" pitchFamily="18"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4" name="Content Placeholder 3"/>
          <p:cNvSpPr>
            <a:spLocks noGrp="1"/>
          </p:cNvSpPr>
          <p:nvPr>
            <p:ph idx="1"/>
          </p:nvPr>
        </p:nvSpPr>
        <p:spPr>
          <a:xfrm>
            <a:off x="487691" y="1275841"/>
            <a:ext cx="8199109" cy="4857403"/>
          </a:xfrm>
        </p:spPr>
        <p:txBody>
          <a:bodyPr>
            <a:normAutofit fontScale="92500" lnSpcReduction="10000"/>
          </a:bodyPr>
          <a:lstStyle/>
          <a:p>
            <a:pPr algn="just"/>
            <a:r>
              <a:rPr lang="lv-LV" sz="3200" dirty="0" smtClean="0">
                <a:solidFill>
                  <a:srgbClr val="002060"/>
                </a:solidFill>
                <a:latin typeface="Times New Roman" panose="02020603050405020304" pitchFamily="18" charset="0"/>
                <a:cs typeface="Times New Roman" panose="02020603050405020304" pitchFamily="18" charset="0"/>
              </a:rPr>
              <a:t>2016.gada auditējamās prioritātes īstenošana – IKT projektu vadība</a:t>
            </a:r>
          </a:p>
          <a:p>
            <a:pPr algn="just"/>
            <a:r>
              <a:rPr lang="lv-LV" sz="3200" dirty="0" smtClean="0">
                <a:solidFill>
                  <a:srgbClr val="002060"/>
                </a:solidFill>
                <a:latin typeface="Times New Roman" panose="02020603050405020304" pitchFamily="18" charset="0"/>
                <a:cs typeface="Times New Roman" panose="02020603050405020304" pitchFamily="18" charset="0"/>
              </a:rPr>
              <a:t>2017.gada </a:t>
            </a:r>
            <a:r>
              <a:rPr lang="lv-LV" sz="3200" dirty="0">
                <a:solidFill>
                  <a:srgbClr val="002060"/>
                </a:solidFill>
                <a:latin typeface="Times New Roman" panose="02020603050405020304" pitchFamily="18" charset="0"/>
                <a:cs typeface="Times New Roman" panose="02020603050405020304" pitchFamily="18" charset="0"/>
              </a:rPr>
              <a:t>auditējamās </a:t>
            </a:r>
            <a:r>
              <a:rPr lang="lv-LV" sz="3200" dirty="0" smtClean="0">
                <a:solidFill>
                  <a:srgbClr val="002060"/>
                </a:solidFill>
                <a:latin typeface="Times New Roman" panose="02020603050405020304" pitchFamily="18" charset="0"/>
                <a:cs typeface="Times New Roman" panose="02020603050405020304" pitchFamily="18" charset="0"/>
              </a:rPr>
              <a:t>prioritātes noteikšana</a:t>
            </a:r>
          </a:p>
          <a:p>
            <a:pPr algn="just"/>
            <a:r>
              <a:rPr lang="lv-LV" sz="3200" dirty="0" smtClean="0">
                <a:solidFill>
                  <a:srgbClr val="002060"/>
                </a:solidFill>
                <a:latin typeface="Times New Roman" panose="02020603050405020304" pitchFamily="18" charset="0"/>
                <a:cs typeface="Times New Roman" panose="02020603050405020304" pitchFamily="18" charset="0"/>
              </a:rPr>
              <a:t>Efektivitātes iekšējo auditu veikšana</a:t>
            </a:r>
          </a:p>
          <a:p>
            <a:pPr algn="just"/>
            <a:r>
              <a:rPr lang="lv-LV" sz="3200" dirty="0" smtClean="0">
                <a:solidFill>
                  <a:srgbClr val="002060"/>
                </a:solidFill>
                <a:latin typeface="Times New Roman" panose="02020603050405020304" pitchFamily="18" charset="0"/>
                <a:cs typeface="Times New Roman" panose="02020603050405020304" pitchFamily="18" charset="0"/>
              </a:rPr>
              <a:t>Iekšējā </a:t>
            </a:r>
            <a:r>
              <a:rPr lang="lv-LV" sz="3200" dirty="0">
                <a:solidFill>
                  <a:srgbClr val="002060"/>
                </a:solidFill>
                <a:latin typeface="Times New Roman" panose="02020603050405020304" pitchFamily="18" charset="0"/>
                <a:cs typeface="Times New Roman" panose="02020603050405020304" pitchFamily="18" charset="0"/>
              </a:rPr>
              <a:t>audita </a:t>
            </a:r>
            <a:r>
              <a:rPr lang="lv-LV" sz="3200" dirty="0" smtClean="0">
                <a:solidFill>
                  <a:srgbClr val="002060"/>
                </a:solidFill>
                <a:latin typeface="Times New Roman" panose="02020603050405020304" pitchFamily="18" charset="0"/>
                <a:cs typeface="Times New Roman" panose="02020603050405020304" pitchFamily="18" charset="0"/>
              </a:rPr>
              <a:t>ilgtermiņa attīstības virzienu noteikšana Valsts </a:t>
            </a:r>
            <a:r>
              <a:rPr lang="lv-LV" sz="3200" dirty="0">
                <a:solidFill>
                  <a:srgbClr val="002060"/>
                </a:solidFill>
                <a:latin typeface="Times New Roman" panose="02020603050405020304" pitchFamily="18" charset="0"/>
                <a:cs typeface="Times New Roman" panose="02020603050405020304" pitchFamily="18" charset="0"/>
              </a:rPr>
              <a:t>pārvaldes politikas attīstības </a:t>
            </a:r>
            <a:r>
              <a:rPr lang="lv-LV" sz="3200" dirty="0" smtClean="0">
                <a:solidFill>
                  <a:srgbClr val="002060"/>
                </a:solidFill>
                <a:latin typeface="Times New Roman" panose="02020603050405020304" pitchFamily="18" charset="0"/>
                <a:cs typeface="Times New Roman" panose="02020603050405020304" pitchFamily="18" charset="0"/>
              </a:rPr>
              <a:t>pamatnostādnēs</a:t>
            </a:r>
          </a:p>
          <a:p>
            <a:pPr marL="342900" lvl="7" indent="-342900" algn="just"/>
            <a:r>
              <a:rPr lang="lv-LV" sz="3200" dirty="0" smtClean="0">
                <a:solidFill>
                  <a:srgbClr val="002060"/>
                </a:solidFill>
                <a:latin typeface="Times New Roman" panose="02020603050405020304" pitchFamily="18" charset="0"/>
                <a:cs typeface="Times New Roman" panose="02020603050405020304" pitchFamily="18" charset="0"/>
              </a:rPr>
              <a:t>IA procesa </a:t>
            </a:r>
            <a:r>
              <a:rPr lang="lv-LV" sz="3200" dirty="0" err="1" smtClean="0">
                <a:solidFill>
                  <a:srgbClr val="002060"/>
                </a:solidFill>
                <a:latin typeface="Times New Roman" panose="02020603050405020304" pitchFamily="18" charset="0"/>
                <a:cs typeface="Times New Roman" panose="02020603050405020304" pitchFamily="18" charset="0"/>
              </a:rPr>
              <a:t>efektivizēšana</a:t>
            </a:r>
            <a:r>
              <a:rPr lang="lv-LV" sz="3200" dirty="0" smtClean="0">
                <a:solidFill>
                  <a:srgbClr val="002060"/>
                </a:solidFill>
                <a:latin typeface="Times New Roman" panose="02020603050405020304" pitchFamily="18" charset="0"/>
                <a:cs typeface="Times New Roman" panose="02020603050405020304" pitchFamily="18" charset="0"/>
              </a:rPr>
              <a:t> – centralizēta IA </a:t>
            </a:r>
            <a:r>
              <a:rPr lang="lv-LV" sz="3200" dirty="0">
                <a:solidFill>
                  <a:srgbClr val="002060"/>
                </a:solidFill>
                <a:latin typeface="Times New Roman" panose="02020603050405020304" pitchFamily="18" charset="0"/>
                <a:cs typeface="Times New Roman" panose="02020603050405020304" pitchFamily="18" charset="0"/>
              </a:rPr>
              <a:t>IT </a:t>
            </a:r>
            <a:r>
              <a:rPr lang="lv-LV" sz="3200" dirty="0" smtClean="0">
                <a:solidFill>
                  <a:srgbClr val="002060"/>
                </a:solidFill>
                <a:latin typeface="Times New Roman" panose="02020603050405020304" pitchFamily="18" charset="0"/>
                <a:cs typeface="Times New Roman" panose="02020603050405020304" pitchFamily="18" charset="0"/>
              </a:rPr>
              <a:t>rīka ieviešana</a:t>
            </a:r>
          </a:p>
          <a:p>
            <a:pPr marL="342900" lvl="7" indent="-342900" algn="just"/>
            <a:r>
              <a:rPr lang="lv-LV" sz="3200" dirty="0" smtClean="0">
                <a:solidFill>
                  <a:srgbClr val="002060"/>
                </a:solidFill>
                <a:latin typeface="Times New Roman" panose="02020603050405020304" pitchFamily="18" charset="0"/>
                <a:cs typeface="Times New Roman" panose="02020603050405020304" pitchFamily="18" charset="0"/>
              </a:rPr>
              <a:t>Pieredzes apmaiņa ar Norvēģijas auditoriem</a:t>
            </a:r>
            <a:endParaRPr lang="lv-LV" sz="3200" dirty="0">
              <a:solidFill>
                <a:srgbClr val="002060"/>
              </a:solidFill>
              <a:latin typeface="Times New Roman" panose="02020603050405020304" pitchFamily="18" charset="0"/>
              <a:cs typeface="Times New Roman" panose="02020603050405020304" pitchFamily="18" charset="0"/>
            </a:endParaRPr>
          </a:p>
          <a:p>
            <a:pPr marL="3200400" lvl="7" indent="0" algn="just">
              <a:buNone/>
            </a:pPr>
            <a:endParaRPr lang="en-GB" dirty="0">
              <a:solidFill>
                <a:srgbClr val="002060"/>
              </a:solidFill>
              <a:latin typeface="Times New Roman" panose="02020603050405020304" pitchFamily="18" charset="0"/>
              <a:cs typeface="Times New Roman" panose="02020603050405020304" pitchFamily="18" charset="0"/>
            </a:endParaRPr>
          </a:p>
          <a:p>
            <a:pPr algn="just"/>
            <a:endParaRPr lang="ru-RU" dirty="0"/>
          </a:p>
        </p:txBody>
      </p:sp>
      <p:sp>
        <p:nvSpPr>
          <p:cNvPr id="5" name="Title 4"/>
          <p:cNvSpPr>
            <a:spLocks noGrp="1"/>
          </p:cNvSpPr>
          <p:nvPr>
            <p:ph type="title"/>
          </p:nvPr>
        </p:nvSpPr>
        <p:spPr/>
        <p:txBody>
          <a:bodyPr>
            <a:noAutofit/>
          </a:bodyPr>
          <a:lstStyle/>
          <a:p>
            <a:r>
              <a:rPr lang="lv-LV" sz="2400" dirty="0" smtClean="0">
                <a:latin typeface="Times New Roman" panose="02020603050405020304" pitchFamily="18" charset="0"/>
                <a:cs typeface="Times New Roman" panose="02020603050405020304" pitchFamily="18" charset="0"/>
              </a:rPr>
              <a:t>Mūsu turpmākais darbības plāns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178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dirty="0">
                <a:solidFill>
                  <a:srgbClr val="002060"/>
                </a:solidFill>
                <a:latin typeface="Times New Roman" panose="02020603050405020304" pitchFamily="18" charset="0"/>
                <a:cs typeface="Times New Roman" panose="02020603050405020304" pitchFamily="18" charset="0"/>
              </a:rPr>
              <a:t>14.06.2016.</a:t>
            </a:r>
          </a:p>
        </p:txBody>
      </p:sp>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4" name="Content Placeholder 3"/>
          <p:cNvSpPr>
            <a:spLocks noGrp="1"/>
          </p:cNvSpPr>
          <p:nvPr>
            <p:ph idx="1"/>
          </p:nvPr>
        </p:nvSpPr>
        <p:spPr>
          <a:xfrm>
            <a:off x="457200" y="1268760"/>
            <a:ext cx="8363272" cy="4857403"/>
          </a:xfrm>
        </p:spPr>
        <p:txBody>
          <a:bodyPr>
            <a:normAutofit/>
          </a:bodyPr>
          <a:lstStyle/>
          <a:p>
            <a:pPr marL="0" lvl="0" indent="0">
              <a:buNone/>
            </a:pPr>
            <a:r>
              <a:rPr lang="lv-LV" sz="2000" b="1" dirty="0" smtClean="0">
                <a:solidFill>
                  <a:srgbClr val="002060"/>
                </a:solidFill>
                <a:latin typeface="Times New Roman" panose="02020603050405020304" pitchFamily="18" charset="0"/>
                <a:cs typeface="Times New Roman" panose="02020603050405020304" pitchFamily="18" charset="0"/>
              </a:rPr>
              <a:t>Esošā sadarbība:</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Valsts kontroles ieteikumu </a:t>
            </a:r>
            <a:r>
              <a:rPr lang="lv-LV" sz="2000" dirty="0">
                <a:solidFill>
                  <a:srgbClr val="002060"/>
                </a:solidFill>
                <a:latin typeface="Times New Roman" panose="02020603050405020304" pitchFamily="18" charset="0"/>
                <a:cs typeface="Times New Roman" panose="02020603050405020304" pitchFamily="18" charset="0"/>
              </a:rPr>
              <a:t>ieviešanas izpildes </a:t>
            </a:r>
            <a:r>
              <a:rPr lang="lv-LV" sz="2000" dirty="0" smtClean="0">
                <a:solidFill>
                  <a:srgbClr val="002060"/>
                </a:solidFill>
                <a:latin typeface="Times New Roman" panose="02020603050405020304" pitchFamily="18" charset="0"/>
                <a:cs typeface="Times New Roman" panose="02020603050405020304" pitchFamily="18" charset="0"/>
              </a:rPr>
              <a:t>uzraudzība;</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resora </a:t>
            </a:r>
            <a:r>
              <a:rPr lang="lv-LV" sz="2000" dirty="0">
                <a:solidFill>
                  <a:srgbClr val="002060"/>
                </a:solidFill>
                <a:latin typeface="Times New Roman" panose="02020603050405020304" pitchFamily="18" charset="0"/>
                <a:cs typeface="Times New Roman" panose="02020603050405020304" pitchFamily="18" charset="0"/>
              </a:rPr>
              <a:t>iestāžu </a:t>
            </a:r>
            <a:r>
              <a:rPr lang="lv-LV" sz="2000" dirty="0" smtClean="0">
                <a:solidFill>
                  <a:srgbClr val="002060"/>
                </a:solidFill>
                <a:latin typeface="Times New Roman" panose="02020603050405020304" pitchFamily="18" charset="0"/>
                <a:cs typeface="Times New Roman" panose="02020603050405020304" pitchFamily="18" charset="0"/>
              </a:rPr>
              <a:t>sadarbības koordinācija;</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IA sniedz </a:t>
            </a:r>
            <a:r>
              <a:rPr lang="lv-LV" sz="2000" dirty="0">
                <a:solidFill>
                  <a:srgbClr val="002060"/>
                </a:solidFill>
                <a:latin typeface="Times New Roman" panose="02020603050405020304" pitchFamily="18" charset="0"/>
                <a:cs typeface="Times New Roman" panose="02020603050405020304" pitchFamily="18" charset="0"/>
              </a:rPr>
              <a:t>atbalstu jautājumos, kas saistīti ar amatpersonu atbildības izvērtēšanu par Valsts kontroles revīziju rezultātā atklātajām </a:t>
            </a:r>
            <a:r>
              <a:rPr lang="lv-LV" sz="2000" dirty="0" smtClean="0">
                <a:solidFill>
                  <a:srgbClr val="002060"/>
                </a:solidFill>
                <a:latin typeface="Times New Roman" panose="02020603050405020304" pitchFamily="18" charset="0"/>
                <a:cs typeface="Times New Roman" panose="02020603050405020304" pitchFamily="18" charset="0"/>
              </a:rPr>
              <a:t>neatbilstībām.</a:t>
            </a:r>
            <a:endParaRPr lang="lv-LV" sz="2000" dirty="0">
              <a:solidFill>
                <a:srgbClr val="002060"/>
              </a:solidFill>
              <a:latin typeface="Times New Roman" panose="02020603050405020304" pitchFamily="18" charset="0"/>
              <a:cs typeface="Times New Roman" panose="02020603050405020304" pitchFamily="18" charset="0"/>
            </a:endParaRPr>
          </a:p>
          <a:p>
            <a:pPr lvl="0"/>
            <a:endParaRPr lang="lv-LV" sz="2000" dirty="0">
              <a:solidFill>
                <a:srgbClr val="002060"/>
              </a:solidFill>
              <a:latin typeface="Times New Roman" panose="02020603050405020304" pitchFamily="18" charset="0"/>
              <a:cs typeface="Times New Roman" panose="02020603050405020304" pitchFamily="18" charset="0"/>
            </a:endParaRPr>
          </a:p>
          <a:p>
            <a:pPr marL="0" lvl="0" indent="0">
              <a:buNone/>
            </a:pPr>
            <a:r>
              <a:rPr lang="lv-LV" sz="2000" b="1" dirty="0" smtClean="0">
                <a:solidFill>
                  <a:srgbClr val="002060"/>
                </a:solidFill>
                <a:latin typeface="Times New Roman" panose="02020603050405020304" pitchFamily="18" charset="0"/>
                <a:cs typeface="Times New Roman" panose="02020603050405020304" pitchFamily="18" charset="0"/>
              </a:rPr>
              <a:t>Turpmākā sadarbība:</a:t>
            </a:r>
            <a:endParaRPr lang="lv-LV" sz="2000" b="1" dirty="0">
              <a:solidFill>
                <a:srgbClr val="002060"/>
              </a:solidFill>
              <a:latin typeface="Times New Roman" panose="02020603050405020304" pitchFamily="18" charset="0"/>
              <a:cs typeface="Times New Roman" panose="02020603050405020304" pitchFamily="18" charset="0"/>
            </a:endParaRPr>
          </a:p>
          <a:p>
            <a:pPr lvl="0" algn="just"/>
            <a:r>
              <a:rPr lang="lv-LV" sz="2000" dirty="0" smtClean="0">
                <a:solidFill>
                  <a:srgbClr val="002060"/>
                </a:solidFill>
                <a:latin typeface="Times New Roman" panose="02020603050405020304" pitchFamily="18" charset="0"/>
                <a:cs typeface="Times New Roman" panose="02020603050405020304" pitchFamily="18" charset="0"/>
              </a:rPr>
              <a:t>mērķtiecīga </a:t>
            </a:r>
            <a:r>
              <a:rPr lang="lv-LV" sz="2000" dirty="0">
                <a:solidFill>
                  <a:srgbClr val="002060"/>
                </a:solidFill>
                <a:latin typeface="Times New Roman" panose="02020603050405020304" pitchFamily="18" charset="0"/>
                <a:cs typeface="Times New Roman" panose="02020603050405020304" pitchFamily="18" charset="0"/>
              </a:rPr>
              <a:t>sadarbība </a:t>
            </a:r>
            <a:r>
              <a:rPr lang="lv-LV" sz="2000" dirty="0" smtClean="0">
                <a:solidFill>
                  <a:srgbClr val="002060"/>
                </a:solidFill>
                <a:latin typeface="Times New Roman" panose="02020603050405020304" pitchFamily="18" charset="0"/>
                <a:cs typeface="Times New Roman" panose="02020603050405020304" pitchFamily="18" charset="0"/>
              </a:rPr>
              <a:t>apmācību jomā (ES struktūrfondu projekta</a:t>
            </a: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"Darbības </a:t>
            </a:r>
            <a:r>
              <a:rPr lang="lv-LV" sz="2000" dirty="0">
                <a:solidFill>
                  <a:srgbClr val="002060"/>
                </a:solidFill>
                <a:latin typeface="Times New Roman" panose="02020603050405020304" pitchFamily="18" charset="0"/>
                <a:cs typeface="Times New Roman" panose="02020603050405020304" pitchFamily="18" charset="0"/>
              </a:rPr>
              <a:t>programmas "Izaugsme un nodarbinātība" 3.4.2.specifiskā atbalsta mērķa "Valsts pārvaldes profesionālā pilnveide labāka tiesiskā regulējuma izstrādē mazo un vidējo komersantu atbalsta, korupcijas novēršanas un ēnu ekonomikas mazināšanas jomās" </a:t>
            </a:r>
            <a:r>
              <a:rPr lang="lv-LV" sz="2000" dirty="0" smtClean="0">
                <a:solidFill>
                  <a:srgbClr val="002060"/>
                </a:solidFill>
                <a:latin typeface="Times New Roman" panose="02020603050405020304" pitchFamily="18" charset="0"/>
                <a:cs typeface="Times New Roman" panose="02020603050405020304" pitchFamily="18" charset="0"/>
              </a:rPr>
              <a:t>ietvaros;</a:t>
            </a:r>
          </a:p>
          <a:p>
            <a:pPr lvl="0"/>
            <a:r>
              <a:rPr lang="lv-LV" sz="2000" dirty="0" smtClean="0">
                <a:solidFill>
                  <a:srgbClr val="002060"/>
                </a:solidFill>
                <a:latin typeface="Times New Roman" panose="02020603050405020304" pitchFamily="18" charset="0"/>
                <a:cs typeface="Times New Roman" panose="02020603050405020304" pitchFamily="18" charset="0"/>
              </a:rPr>
              <a:t>sadarbība </a:t>
            </a:r>
            <a:r>
              <a:rPr lang="lv-LV" sz="2000" dirty="0">
                <a:solidFill>
                  <a:srgbClr val="002060"/>
                </a:solidFill>
                <a:latin typeface="Times New Roman" panose="02020603050405020304" pitchFamily="18" charset="0"/>
                <a:cs typeface="Times New Roman" panose="02020603050405020304" pitchFamily="18" charset="0"/>
              </a:rPr>
              <a:t>visos revīzijas </a:t>
            </a:r>
            <a:r>
              <a:rPr lang="lv-LV" sz="2000" dirty="0" smtClean="0">
                <a:solidFill>
                  <a:srgbClr val="002060"/>
                </a:solidFill>
                <a:latin typeface="Times New Roman" panose="02020603050405020304" pitchFamily="18" charset="0"/>
                <a:cs typeface="Times New Roman" panose="02020603050405020304" pitchFamily="18" charset="0"/>
              </a:rPr>
              <a:t>posmos.</a:t>
            </a:r>
          </a:p>
          <a:p>
            <a:pPr marL="0" lvl="0" indent="0">
              <a:buNone/>
            </a:pPr>
            <a:endParaRPr lang="lv-LV" sz="2000" dirty="0">
              <a:solidFill>
                <a:srgbClr val="FF0000"/>
              </a:solidFill>
              <a:latin typeface="Times New Roman" panose="02020603050405020304" pitchFamily="18" charset="0"/>
              <a:cs typeface="Times New Roman" panose="02020603050405020304" pitchFamily="18" charset="0"/>
            </a:endParaRPr>
          </a:p>
          <a:p>
            <a:pPr lvl="0"/>
            <a:endParaRPr lang="lv-LV" sz="2000" dirty="0">
              <a:solidFill>
                <a:srgbClr val="FF0000"/>
              </a:solidFill>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Sadarbība ar Valsts </a:t>
            </a:r>
            <a:r>
              <a:rPr lang="lv-LV" dirty="0" smtClean="0">
                <a:latin typeface="Times New Roman" panose="02020603050405020304" pitchFamily="18" charset="0"/>
                <a:cs typeface="Times New Roman" panose="02020603050405020304" pitchFamily="18" charset="0"/>
              </a:rPr>
              <a:t>kontroli</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89349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284984"/>
            <a:ext cx="6552728" cy="1656184"/>
          </a:xfrm>
        </p:spPr>
        <p:txBody>
          <a:bodyPr>
            <a:normAutofit/>
          </a:bodyPr>
          <a:lstStyle/>
          <a:p>
            <a:r>
              <a:rPr lang="lv-LV" sz="3600" b="1" dirty="0" smtClean="0">
                <a:latin typeface="Times New Roman" panose="02020603050405020304" pitchFamily="18" charset="0"/>
                <a:cs typeface="Times New Roman" panose="02020603050405020304" pitchFamily="18" charset="0"/>
              </a:rPr>
              <a:t>Paldies par uzmanību!</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369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lv-LV" altLang="lv-LV" sz="1600" dirty="0">
                <a:solidFill>
                  <a:schemeClr val="tx2">
                    <a:lumMod val="75000"/>
                  </a:schemeClr>
                </a:solidFill>
                <a:latin typeface="Times New Roman" panose="02020603050405020304" pitchFamily="18" charset="0"/>
                <a:cs typeface="Times New Roman" panose="02020603050405020304" pitchFamily="18" charset="0"/>
              </a:rPr>
              <a:t>Auditori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sniedz </a:t>
            </a:r>
            <a:r>
              <a:rPr lang="lv-LV" altLang="lv-LV" sz="1600" dirty="0">
                <a:solidFill>
                  <a:schemeClr val="tx2">
                    <a:lumMod val="75000"/>
                  </a:schemeClr>
                </a:solidFill>
                <a:latin typeface="Times New Roman" panose="02020603050405020304" pitchFamily="18" charset="0"/>
                <a:cs typeface="Times New Roman" panose="02020603050405020304" pitchFamily="18" charset="0"/>
              </a:rPr>
              <a:t>viedokli par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80% </a:t>
            </a:r>
            <a:r>
              <a:rPr lang="lv-LV" altLang="lv-LV" sz="1600" dirty="0">
                <a:solidFill>
                  <a:schemeClr val="tx2">
                    <a:lumMod val="75000"/>
                  </a:schemeClr>
                </a:solidFill>
                <a:latin typeface="Times New Roman" panose="02020603050405020304" pitchFamily="18" charset="0"/>
                <a:cs typeface="Times New Roman" panose="02020603050405020304" pitchFamily="18" charset="0"/>
              </a:rPr>
              <a:t>valsts pārvaldē īstenotajām funkcijām un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uzdevumiem</a:t>
            </a:r>
          </a:p>
          <a:p>
            <a:pPr marL="0" indent="0">
              <a:buNone/>
            </a:pPr>
            <a:endParaRPr lang="lv-LV" sz="16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fontScale="90000"/>
          </a:bodyPr>
          <a:lstStyle/>
          <a:p>
            <a:r>
              <a:rPr lang="lv-LV" altLang="lv-LV" sz="3200" dirty="0">
                <a:latin typeface="Franklin Gothic Book" panose="020B0503020102020204" pitchFamily="34" charset="0"/>
                <a:cs typeface="Times New Roman" panose="02020603050405020304" pitchFamily="18" charset="0"/>
              </a:rPr>
              <a:t/>
            </a:r>
            <a:br>
              <a:rPr lang="lv-LV" altLang="lv-LV" sz="3200" dirty="0">
                <a:latin typeface="Franklin Gothic Book" panose="020B0503020102020204" pitchFamily="34" charset="0"/>
                <a:cs typeface="Times New Roman" panose="02020603050405020304" pitchFamily="18" charset="0"/>
              </a:rPr>
            </a:br>
            <a:r>
              <a:rPr lang="lv-LV" altLang="lv-LV" dirty="0">
                <a:latin typeface="Times New Roman" panose="02020603050405020304" pitchFamily="18" charset="0"/>
                <a:cs typeface="Times New Roman" panose="02020603050405020304" pitchFamily="18" charset="0"/>
              </a:rPr>
              <a:t>Kopējais viedoklis par </a:t>
            </a:r>
            <a:r>
              <a:rPr lang="lv-LV" altLang="lv-LV" dirty="0" smtClean="0">
                <a:latin typeface="Times New Roman" panose="02020603050405020304" pitchFamily="18" charset="0"/>
                <a:cs typeface="Times New Roman" panose="02020603050405020304" pitchFamily="18" charset="0"/>
              </a:rPr>
              <a:t>IKS</a:t>
            </a:r>
            <a:r>
              <a:rPr lang="lv-LV" altLang="lv-LV" u="sng" dirty="0" smtClean="0">
                <a:latin typeface="Franklin Gothic Book" panose="020B0503020102020204" pitchFamily="34" charset="0"/>
                <a:cs typeface="Times New Roman" panose="02020603050405020304" pitchFamily="18" charset="0"/>
              </a:rPr>
              <a:t/>
            </a:r>
            <a:br>
              <a:rPr lang="lv-LV" altLang="lv-LV" u="sng" dirty="0" smtClean="0">
                <a:latin typeface="Franklin Gothic Book" panose="020B0503020102020204" pitchFamily="34" charset="0"/>
                <a:cs typeface="Times New Roman" panose="02020603050405020304" pitchFamily="18" charset="0"/>
              </a:rPr>
            </a:br>
            <a:endParaRPr lang="lv-LV" sz="2000" dirty="0"/>
          </a:p>
        </p:txBody>
      </p:sp>
      <p:sp>
        <p:nvSpPr>
          <p:cNvPr id="5" name="Date Placeholder 4"/>
          <p:cNvSpPr>
            <a:spLocks noGrp="1"/>
          </p:cNvSpPr>
          <p:nvPr>
            <p:ph type="dt" sz="half" idx="10"/>
          </p:nvPr>
        </p:nvSpPr>
        <p:spPr/>
        <p:txBody>
          <a:bodyPr/>
          <a:lstStyle/>
          <a:p>
            <a:r>
              <a:rPr lang="lv-LV" dirty="0" smtClean="0">
                <a:solidFill>
                  <a:srgbClr val="002060"/>
                </a:solidFill>
                <a:latin typeface="Times New Roman" panose="02020603050405020304" pitchFamily="18" charset="0"/>
                <a:cs typeface="Times New Roman" panose="02020603050405020304" pitchFamily="18" charset="0"/>
              </a:rPr>
              <a:t>14.06.2016.</a:t>
            </a:r>
            <a:endParaRPr lang="lv-LV" dirty="0">
              <a:solidFill>
                <a:srgbClr val="00206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952464FB-6FA6-4E80-ACB1-F4B9846AA373}" type="slidenum">
              <a:rPr lang="lv-LV" smtClean="0"/>
              <a:t>2</a:t>
            </a:fld>
            <a:endParaRPr lang="lv-LV"/>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668563"/>
            <a:ext cx="6262196" cy="4165630"/>
          </a:xfrm>
          <a:prstGeom prst="rect">
            <a:avLst/>
          </a:prstGeom>
          <a:noFill/>
          <a:ln>
            <a:noFill/>
          </a:ln>
        </p:spPr>
      </p:pic>
      <p:sp>
        <p:nvSpPr>
          <p:cNvPr id="4" name="Rectangle 3"/>
          <p:cNvSpPr/>
          <p:nvPr/>
        </p:nvSpPr>
        <p:spPr>
          <a:xfrm>
            <a:off x="1907704" y="5841186"/>
            <a:ext cx="5975176" cy="338554"/>
          </a:xfrm>
          <a:prstGeom prst="rect">
            <a:avLst/>
          </a:prstGeom>
        </p:spPr>
        <p:txBody>
          <a:bodyPr wrap="square">
            <a:spAutoFit/>
          </a:bodyPr>
          <a:lstStyle/>
          <a:p>
            <a:r>
              <a:rPr lang="lv-LV" sz="1600" i="1" dirty="0">
                <a:solidFill>
                  <a:srgbClr val="002060"/>
                </a:solidFill>
                <a:latin typeface="Times New Roman" panose="02020603050405020304" pitchFamily="18" charset="0"/>
                <a:ea typeface="Times New Roman" panose="02020603050405020304" pitchFamily="18" charset="0"/>
              </a:rPr>
              <a:t>Iekšējās kontroles novērtējums sistēmu griezumā</a:t>
            </a:r>
            <a:endParaRPr lang="ru-RU" sz="1600" dirty="0">
              <a:solidFill>
                <a:srgbClr val="002060"/>
              </a:solidFill>
            </a:endParaRPr>
          </a:p>
        </p:txBody>
      </p:sp>
    </p:spTree>
    <p:extLst>
      <p:ext uri="{BB962C8B-B14F-4D97-AF65-F5344CB8AC3E}">
        <p14:creationId xmlns:p14="http://schemas.microsoft.com/office/powerpoint/2010/main" val="131525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4" name="Content Placeholder 3"/>
          <p:cNvSpPr>
            <a:spLocks noGrp="1"/>
          </p:cNvSpPr>
          <p:nvPr>
            <p:ph idx="1"/>
          </p:nvPr>
        </p:nvSpPr>
        <p:spPr>
          <a:xfrm>
            <a:off x="457200" y="1268760"/>
            <a:ext cx="8229600" cy="5087590"/>
          </a:xfrm>
        </p:spPr>
        <p:txBody>
          <a:bodyPr>
            <a:normAutofit fontScale="92500" lnSpcReduction="10000"/>
          </a:bodyPr>
          <a:lstStyle/>
          <a:p>
            <a:pPr marL="0" indent="0" algn="just">
              <a:buNone/>
            </a:pPr>
            <a:r>
              <a:rPr lang="lv-LV" dirty="0">
                <a:solidFill>
                  <a:srgbClr val="002060"/>
                </a:solidFill>
                <a:latin typeface="Times New Roman" panose="02020603050405020304" pitchFamily="18" charset="0"/>
                <a:cs typeface="Times New Roman" panose="02020603050405020304" pitchFamily="18" charset="0"/>
              </a:rPr>
              <a:t>Pārskata gadā veikti </a:t>
            </a:r>
            <a:r>
              <a:rPr lang="lv-LV" dirty="0" smtClean="0">
                <a:solidFill>
                  <a:srgbClr val="002060"/>
                </a:solidFill>
                <a:latin typeface="Times New Roman" panose="02020603050405020304" pitchFamily="18" charset="0"/>
                <a:cs typeface="Times New Roman" panose="02020603050405020304" pitchFamily="18" charset="0"/>
              </a:rPr>
              <a:t>143 </a:t>
            </a:r>
            <a:r>
              <a:rPr lang="lv-LV" dirty="0">
                <a:solidFill>
                  <a:srgbClr val="002060"/>
                </a:solidFill>
                <a:latin typeface="Times New Roman" panose="02020603050405020304" pitchFamily="18" charset="0"/>
                <a:cs typeface="Times New Roman" panose="02020603050405020304" pitchFamily="18" charset="0"/>
              </a:rPr>
              <a:t>iekšējie </a:t>
            </a:r>
            <a:r>
              <a:rPr lang="lv-LV" dirty="0" smtClean="0">
                <a:solidFill>
                  <a:srgbClr val="002060"/>
                </a:solidFill>
                <a:latin typeface="Times New Roman" panose="02020603050405020304" pitchFamily="18" charset="0"/>
                <a:cs typeface="Times New Roman" panose="02020603050405020304" pitchFamily="18" charset="0"/>
              </a:rPr>
              <a:t>auditi un ieviesti 1083 ieteikumi. </a:t>
            </a:r>
            <a:r>
              <a:rPr lang="lv-LV" dirty="0">
                <a:solidFill>
                  <a:srgbClr val="002060"/>
                </a:solidFill>
                <a:latin typeface="Times New Roman" panose="02020603050405020304" pitchFamily="18" charset="0"/>
                <a:cs typeface="Times New Roman" panose="02020603050405020304" pitchFamily="18" charset="0"/>
              </a:rPr>
              <a:t>Veikto iekšējo auditu rezultātā</a:t>
            </a:r>
            <a:r>
              <a:rPr lang="lv-LV" dirty="0" smtClean="0">
                <a:solidFill>
                  <a:srgbClr val="002060"/>
                </a:solidFill>
                <a:latin typeface="Times New Roman" panose="02020603050405020304" pitchFamily="18" charset="0"/>
                <a:cs typeface="Times New Roman" panose="02020603050405020304" pitchFamily="18" charset="0"/>
              </a:rPr>
              <a:t>:</a:t>
            </a:r>
          </a:p>
          <a:p>
            <a:pPr lvl="0" algn="just"/>
            <a:r>
              <a:rPr lang="lv-LV" dirty="0" smtClean="0">
                <a:solidFill>
                  <a:srgbClr val="002060"/>
                </a:solidFill>
                <a:latin typeface="Times New Roman" panose="02020603050405020304" pitchFamily="18" charset="0"/>
                <a:cs typeface="Times New Roman" panose="02020603050405020304" pitchFamily="18" charset="0"/>
              </a:rPr>
              <a:t>sniegts </a:t>
            </a:r>
            <a:r>
              <a:rPr lang="lv-LV" dirty="0">
                <a:solidFill>
                  <a:srgbClr val="002060"/>
                </a:solidFill>
                <a:latin typeface="Times New Roman" panose="02020603050405020304" pitchFamily="18" charset="0"/>
                <a:cs typeface="Times New Roman" panose="02020603050405020304" pitchFamily="18" charset="0"/>
              </a:rPr>
              <a:t>atbalsts vienotai IKT resursu pārvaldībai gan resora, gan valsts pārvaldes ietvaros un izteiktie ieteikumi sekmēs IKT pakalpojumu ilgtermiņa un </a:t>
            </a:r>
            <a:r>
              <a:rPr lang="lv-LV" dirty="0" err="1">
                <a:solidFill>
                  <a:srgbClr val="002060"/>
                </a:solidFill>
                <a:latin typeface="Times New Roman" panose="02020603050405020304" pitchFamily="18" charset="0"/>
                <a:cs typeface="Times New Roman" panose="02020603050405020304" pitchFamily="18" charset="0"/>
              </a:rPr>
              <a:t>mērķorientētu</a:t>
            </a:r>
            <a:r>
              <a:rPr lang="lv-LV" dirty="0">
                <a:solidFill>
                  <a:srgbClr val="002060"/>
                </a:solidFill>
                <a:latin typeface="Times New Roman" panose="02020603050405020304" pitchFamily="18" charset="0"/>
                <a:cs typeface="Times New Roman" panose="02020603050405020304" pitchFamily="18" charset="0"/>
              </a:rPr>
              <a:t> plānošanu atbilstoši iestādes pamatdarbības funkciju vajadzībām, sakārtos IKT procesus, uzlabos IKT pakalpojumu kvalitāti un sekmēs IKT lietotāju apmierinātību ar saņemtajiem IKT pakalpojumiem;</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pilnveidotas finanšu izlietojuma kontroles, nodrošinot caurskatāmu un pamatotu finansējuma izlietošanu, novēršot piešķirto valsts budžeta līdzekļu prettiesisku izmantošanu un nekvalitatīvu administratīvo lēmumu pieņemšanu;</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vienkāršoti iestādes procesi, mazināts administratīvais slogs, piemēram dažādu atskaišu skaita samazināšana;</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pilnveidots politikas plānošanas, īstenošanas un uzraudzības process, izvirzot stratēģiski pamatotākus mērķus un rezultatīvos rādītājus un nodrošinot efektīvāku politikas ieviešanas uzraudzību;</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vairākos auditos kā vērtējamais kritērijs tika izvirzīts kāds no efektivitātes aspektiem, kā rezultātā veicināta tādu kontroles mehānismu izveide, kas ļaus uzlabot iestādes darbības pārvaldību, t.sk. lietderīgu un efektīvu budžeta līdzekļu izlietojumu.</a:t>
            </a:r>
            <a:endParaRPr lang="ru-RU"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Vadība ir apstiprinājusi auditoru sniegtos ieteikumus sistēmu pilnveidei, tādējādi novēršot konstatētās nepilnības un to cēloņus, kā arī preventīvi samazinot identificētos riskus.</a:t>
            </a:r>
            <a:endParaRPr lang="ru-RU" dirty="0">
              <a:solidFill>
                <a:srgbClr val="002060"/>
              </a:solidFill>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Auditoru būtiskākie atklājumi</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9368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sp>
        <p:nvSpPr>
          <p:cNvPr id="4" name="Content Placeholder 3"/>
          <p:cNvSpPr>
            <a:spLocks noGrp="1"/>
          </p:cNvSpPr>
          <p:nvPr>
            <p:ph idx="1"/>
          </p:nvPr>
        </p:nvSpPr>
        <p:spPr>
          <a:xfrm>
            <a:off x="467544" y="1252721"/>
            <a:ext cx="8363272" cy="4857403"/>
          </a:xfrm>
        </p:spPr>
        <p:txBody>
          <a:bodyPr>
            <a:normAutofit/>
          </a:bodyPr>
          <a:lstStyle/>
          <a:p>
            <a:pPr>
              <a:spcBef>
                <a:spcPts val="0"/>
              </a:spcBef>
              <a:buFont typeface="Wingdings" panose="05000000000000000000" pitchFamily="2" charset="2"/>
              <a:buChar char="ü"/>
            </a:pPr>
            <a:r>
              <a:rPr lang="lv-LV" sz="2400" dirty="0">
                <a:solidFill>
                  <a:srgbClr val="002060"/>
                </a:solidFill>
                <a:latin typeface="Times New Roman" panose="02020603050405020304" pitchFamily="18" charset="0"/>
                <a:cs typeface="Times New Roman" panose="02020603050405020304" pitchFamily="18" charset="0"/>
              </a:rPr>
              <a:t> </a:t>
            </a:r>
            <a:r>
              <a:rPr lang="lv-LV" sz="2400" dirty="0" smtClean="0">
                <a:solidFill>
                  <a:srgbClr val="002060"/>
                </a:solidFill>
                <a:latin typeface="Times New Roman" panose="02020603050405020304" pitchFamily="18" charset="0"/>
                <a:cs typeface="Times New Roman" panose="02020603050405020304" pitchFamily="18" charset="0"/>
              </a:rPr>
              <a:t>   86</a:t>
            </a:r>
            <a:r>
              <a:rPr lang="lv-LV" sz="2400" dirty="0">
                <a:solidFill>
                  <a:srgbClr val="002060"/>
                </a:solidFill>
                <a:latin typeface="Times New Roman" panose="02020603050405020304" pitchFamily="18" charset="0"/>
                <a:cs typeface="Times New Roman" panose="02020603050405020304" pitchFamily="18" charset="0"/>
              </a:rPr>
              <a:t>% ieteikumu </a:t>
            </a:r>
            <a:r>
              <a:rPr lang="lv-LV" sz="2400" dirty="0" smtClean="0">
                <a:solidFill>
                  <a:srgbClr val="002060"/>
                </a:solidFill>
                <a:latin typeface="Times New Roman" panose="02020603050405020304" pitchFamily="18" charset="0"/>
                <a:cs typeface="Times New Roman" panose="02020603050405020304" pitchFamily="18" charset="0"/>
              </a:rPr>
              <a:t>ieviešana;</a:t>
            </a:r>
            <a:endParaRPr lang="lv-LV" sz="24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400" dirty="0">
              <a:solidFill>
                <a:srgbClr val="FF0000"/>
              </a:solidFill>
            </a:endParaRPr>
          </a:p>
          <a:p>
            <a:pPr>
              <a:spcBef>
                <a:spcPts val="0"/>
              </a:spcBef>
              <a:buFont typeface="Wingdings" panose="05000000000000000000" pitchFamily="2" charset="2"/>
              <a:buChar char="ü"/>
            </a:pPr>
            <a:r>
              <a:rPr lang="lv-LV" sz="2400" dirty="0">
                <a:solidFill>
                  <a:srgbClr val="002060"/>
                </a:solidFill>
                <a:latin typeface="Times New Roman" panose="02020603050405020304" pitchFamily="18" charset="0"/>
                <a:cs typeface="Times New Roman" panose="02020603050405020304" pitchFamily="18" charset="0"/>
              </a:rPr>
              <a:t>   </a:t>
            </a:r>
            <a:r>
              <a:rPr lang="lv-LV" sz="2400" dirty="0" smtClean="0">
                <a:solidFill>
                  <a:srgbClr val="002060"/>
                </a:solidFill>
                <a:latin typeface="Times New Roman" panose="02020603050405020304" pitchFamily="18" charset="0"/>
                <a:cs typeface="Times New Roman" panose="02020603050405020304" pitchFamily="18" charset="0"/>
              </a:rPr>
              <a:t>70% </a:t>
            </a:r>
            <a:r>
              <a:rPr lang="lv-LV" sz="2400" dirty="0">
                <a:solidFill>
                  <a:srgbClr val="002060"/>
                </a:solidFill>
                <a:latin typeface="Times New Roman" panose="02020603050405020304" pitchFamily="18" charset="0"/>
                <a:cs typeface="Times New Roman" panose="02020603050405020304" pitchFamily="18" charset="0"/>
              </a:rPr>
              <a:t>gada plāna </a:t>
            </a:r>
            <a:r>
              <a:rPr lang="lv-LV" sz="2400" dirty="0" smtClean="0">
                <a:solidFill>
                  <a:srgbClr val="002060"/>
                </a:solidFill>
                <a:latin typeface="Times New Roman" panose="02020603050405020304" pitchFamily="18" charset="0"/>
                <a:cs typeface="Times New Roman" panose="02020603050405020304" pitchFamily="18" charset="0"/>
              </a:rPr>
              <a:t>izpilde;</a:t>
            </a:r>
            <a:endParaRPr lang="lv-LV" sz="24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400" dirty="0">
              <a:solidFill>
                <a:srgbClr val="FF0000"/>
              </a:solidFill>
            </a:endParaRPr>
          </a:p>
          <a:p>
            <a:pPr>
              <a:spcBef>
                <a:spcPts val="0"/>
              </a:spcBef>
              <a:buFont typeface="Wingdings" panose="05000000000000000000" pitchFamily="2" charset="2"/>
              <a:buChar char="ü"/>
            </a:pPr>
            <a:r>
              <a:rPr lang="lv-LV" sz="2400" dirty="0" smtClean="0">
                <a:solidFill>
                  <a:srgbClr val="002060"/>
                </a:solidFill>
              </a:rPr>
              <a:t>  </a:t>
            </a:r>
            <a:r>
              <a:rPr lang="lv-LV" sz="2400" dirty="0" smtClean="0">
                <a:solidFill>
                  <a:srgbClr val="FF0000"/>
                </a:solidFill>
              </a:rPr>
              <a:t>  </a:t>
            </a:r>
            <a:r>
              <a:rPr lang="lv-LV" sz="2400" dirty="0">
                <a:solidFill>
                  <a:srgbClr val="002060"/>
                </a:solidFill>
                <a:latin typeface="Times New Roman" panose="02020603050405020304" pitchFamily="18" charset="0"/>
                <a:cs typeface="Times New Roman" panose="02020603050405020304" pitchFamily="18" charset="0"/>
              </a:rPr>
              <a:t>51</a:t>
            </a:r>
            <a:r>
              <a:rPr lang="lv-LV" sz="2400" dirty="0" smtClean="0">
                <a:solidFill>
                  <a:srgbClr val="002060"/>
                </a:solidFill>
                <a:latin typeface="Times New Roman" panose="02020603050405020304" pitchFamily="18" charset="0"/>
                <a:cs typeface="Times New Roman" panose="02020603050405020304" pitchFamily="18" charset="0"/>
              </a:rPr>
              <a:t>% sertificēto </a:t>
            </a:r>
            <a:r>
              <a:rPr lang="lv-LV" sz="2400" dirty="0">
                <a:solidFill>
                  <a:srgbClr val="002060"/>
                </a:solidFill>
                <a:latin typeface="Times New Roman" panose="02020603050405020304" pitchFamily="18" charset="0"/>
                <a:cs typeface="Times New Roman" panose="02020603050405020304" pitchFamily="18" charset="0"/>
              </a:rPr>
              <a:t>iekšējo </a:t>
            </a:r>
            <a:r>
              <a:rPr lang="lv-LV" sz="2400" dirty="0" smtClean="0">
                <a:solidFill>
                  <a:srgbClr val="002060"/>
                </a:solidFill>
                <a:latin typeface="Times New Roman" panose="02020603050405020304" pitchFamily="18" charset="0"/>
                <a:cs typeface="Times New Roman" panose="02020603050405020304" pitchFamily="18" charset="0"/>
              </a:rPr>
              <a:t>auditoru;</a:t>
            </a:r>
            <a:endParaRPr lang="lv-LV" sz="24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400" dirty="0">
              <a:solidFill>
                <a:srgbClr val="FF0000"/>
              </a:solidFill>
            </a:endParaRPr>
          </a:p>
          <a:p>
            <a:pPr>
              <a:spcBef>
                <a:spcPts val="0"/>
              </a:spcBef>
              <a:buFont typeface="Wingdings" panose="05000000000000000000" pitchFamily="2" charset="2"/>
              <a:buChar char="ü"/>
            </a:pPr>
            <a:r>
              <a:rPr lang="lv-LV" sz="2400" dirty="0">
                <a:solidFill>
                  <a:srgbClr val="002060"/>
                </a:solidFill>
                <a:latin typeface="Times New Roman" panose="02020603050405020304" pitchFamily="18" charset="0"/>
                <a:cs typeface="Times New Roman" panose="02020603050405020304" pitchFamily="18" charset="0"/>
              </a:rPr>
              <a:t>   </a:t>
            </a:r>
            <a:r>
              <a:rPr lang="lv-LV" sz="2400" dirty="0" smtClean="0">
                <a:solidFill>
                  <a:srgbClr val="002060"/>
                </a:solidFill>
                <a:latin typeface="Times New Roman" panose="02020603050405020304" pitchFamily="18" charset="0"/>
                <a:cs typeface="Times New Roman" panose="02020603050405020304" pitchFamily="18" charset="0"/>
              </a:rPr>
              <a:t> 81% </a:t>
            </a:r>
            <a:r>
              <a:rPr lang="lv-LV" sz="2400" dirty="0">
                <a:solidFill>
                  <a:srgbClr val="002060"/>
                </a:solidFill>
                <a:latin typeface="Times New Roman" panose="02020603050405020304" pitchFamily="18" charset="0"/>
                <a:cs typeface="Times New Roman" panose="02020603050405020304" pitchFamily="18" charset="0"/>
              </a:rPr>
              <a:t>iekšējiem auditiem patērētais </a:t>
            </a:r>
            <a:r>
              <a:rPr lang="lv-LV" sz="2400" dirty="0" smtClean="0">
                <a:solidFill>
                  <a:srgbClr val="002060"/>
                </a:solidFill>
                <a:latin typeface="Times New Roman" panose="02020603050405020304" pitchFamily="18" charset="0"/>
                <a:cs typeface="Times New Roman" panose="02020603050405020304" pitchFamily="18" charset="0"/>
              </a:rPr>
              <a:t>laiks;</a:t>
            </a:r>
            <a:endParaRPr lang="lv-LV" sz="24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400" dirty="0">
              <a:solidFill>
                <a:srgbClr val="FF0000"/>
              </a:solidFill>
            </a:endParaRPr>
          </a:p>
          <a:p>
            <a:pPr>
              <a:spcBef>
                <a:spcPts val="0"/>
              </a:spcBef>
              <a:buFont typeface="Wingdings" panose="05000000000000000000" pitchFamily="2" charset="2"/>
              <a:buChar char="ü"/>
            </a:pPr>
            <a:r>
              <a:rPr lang="lv-LV" sz="2400" dirty="0">
                <a:solidFill>
                  <a:srgbClr val="002060"/>
                </a:solidFill>
                <a:latin typeface="Times New Roman" panose="02020603050405020304" pitchFamily="18" charset="0"/>
                <a:cs typeface="Times New Roman" panose="02020603050405020304" pitchFamily="18" charset="0"/>
              </a:rPr>
              <a:t>  </a:t>
            </a:r>
            <a:r>
              <a:rPr lang="lv-LV" sz="2400" dirty="0" smtClean="0">
                <a:solidFill>
                  <a:srgbClr val="002060"/>
                </a:solidFill>
                <a:latin typeface="Times New Roman" panose="02020603050405020304" pitchFamily="18" charset="0"/>
                <a:cs typeface="Times New Roman" panose="02020603050405020304" pitchFamily="18" charset="0"/>
              </a:rPr>
              <a:t> 57% pamatdarbības </a:t>
            </a:r>
            <a:r>
              <a:rPr lang="lv-LV" sz="2400" dirty="0">
                <a:solidFill>
                  <a:srgbClr val="002060"/>
                </a:solidFill>
                <a:latin typeface="Times New Roman" panose="02020603050405020304" pitchFamily="18" charset="0"/>
                <a:cs typeface="Times New Roman" panose="02020603050405020304" pitchFamily="18" charset="0"/>
              </a:rPr>
              <a:t>auditu </a:t>
            </a:r>
            <a:r>
              <a:rPr lang="lv-LV" sz="2400" dirty="0" smtClean="0">
                <a:solidFill>
                  <a:srgbClr val="002060"/>
                </a:solidFill>
                <a:latin typeface="Times New Roman" panose="02020603050405020304" pitchFamily="18" charset="0"/>
                <a:cs typeface="Times New Roman" panose="02020603050405020304" pitchFamily="18" charset="0"/>
              </a:rPr>
              <a:t>skaits.</a:t>
            </a:r>
            <a:endParaRPr lang="lv-LV" sz="2400"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sz="2400" dirty="0">
                <a:solidFill>
                  <a:srgbClr val="002060"/>
                </a:solidFill>
                <a:latin typeface="Times New Roman" panose="02020603050405020304" pitchFamily="18" charset="0"/>
                <a:cs typeface="Times New Roman" panose="02020603050405020304" pitchFamily="18" charset="0"/>
              </a:rPr>
              <a:t> </a:t>
            </a:r>
            <a:r>
              <a:rPr lang="lv-LV" sz="2400" dirty="0" smtClean="0">
                <a:solidFill>
                  <a:srgbClr val="002060"/>
                </a:solidFill>
                <a:latin typeface="Times New Roman" panose="02020603050405020304" pitchFamily="18" charset="0"/>
                <a:cs typeface="Times New Roman" panose="02020603050405020304" pitchFamily="18" charset="0"/>
              </a:rPr>
              <a:t>        </a:t>
            </a:r>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Darba izpildes un kvalitātes rādītāji:</a:t>
            </a:r>
            <a:endParaRPr lang="ru-RU" dirty="0">
              <a:latin typeface="Times New Roman" panose="02020603050405020304" pitchFamily="18" charset="0"/>
              <a:cs typeface="Times New Roman" panose="02020603050405020304" pitchFamily="18" charset="0"/>
            </a:endParaRPr>
          </a:p>
        </p:txBody>
      </p:sp>
      <p:sp>
        <p:nvSpPr>
          <p:cNvPr id="6" name="Right Arrow 5"/>
          <p:cNvSpPr/>
          <p:nvPr/>
        </p:nvSpPr>
        <p:spPr>
          <a:xfrm>
            <a:off x="792969" y="1418560"/>
            <a:ext cx="288032" cy="1385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Down Arrow 6"/>
          <p:cNvSpPr/>
          <p:nvPr/>
        </p:nvSpPr>
        <p:spPr>
          <a:xfrm>
            <a:off x="864051" y="2099433"/>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Right Arrow 7"/>
          <p:cNvSpPr/>
          <p:nvPr/>
        </p:nvSpPr>
        <p:spPr>
          <a:xfrm rot="16200000">
            <a:off x="792043" y="2862962"/>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Right Arrow 10"/>
          <p:cNvSpPr/>
          <p:nvPr/>
        </p:nvSpPr>
        <p:spPr>
          <a:xfrm rot="16200000">
            <a:off x="792043" y="4345766"/>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Right Arrow 11"/>
          <p:cNvSpPr/>
          <p:nvPr/>
        </p:nvSpPr>
        <p:spPr>
          <a:xfrm>
            <a:off x="792043" y="3632535"/>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71820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4" name="Content Placeholder 3"/>
          <p:cNvSpPr>
            <a:spLocks noGrp="1"/>
          </p:cNvSpPr>
          <p:nvPr>
            <p:ph idx="1"/>
          </p:nvPr>
        </p:nvSpPr>
        <p:spPr/>
        <p:txBody>
          <a:bodyPr>
            <a:normAutofit/>
          </a:bodyPr>
          <a:lstStyle/>
          <a:p>
            <a:pPr marL="0" indent="0" algn="just">
              <a:buNone/>
            </a:pPr>
            <a:r>
              <a:rPr lang="lv-LV" dirty="0" smtClean="0">
                <a:solidFill>
                  <a:srgbClr val="002060"/>
                </a:solidFill>
                <a:latin typeface="Times New Roman" panose="02020603050405020304" pitchFamily="18" charset="0"/>
                <a:cs typeface="Times New Roman" panose="02020603050405020304" pitchFamily="18" charset="0"/>
              </a:rPr>
              <a:t>MK </a:t>
            </a:r>
            <a:r>
              <a:rPr lang="lv-LV" dirty="0">
                <a:solidFill>
                  <a:srgbClr val="002060"/>
                </a:solidFill>
                <a:latin typeface="Times New Roman" panose="02020603050405020304" pitchFamily="18" charset="0"/>
                <a:cs typeface="Times New Roman" panose="02020603050405020304" pitchFamily="18" charset="0"/>
              </a:rPr>
              <a:t>28.10.2014. rīkojums Nr.615 «</a:t>
            </a:r>
            <a:r>
              <a:rPr lang="lv-LV" b="1" dirty="0">
                <a:solidFill>
                  <a:srgbClr val="002060"/>
                </a:solidFill>
                <a:latin typeface="Times New Roman" panose="02020603050405020304" pitchFamily="18" charset="0"/>
                <a:cs typeface="Times New Roman" panose="02020603050405020304" pitchFamily="18" charset="0"/>
              </a:rPr>
              <a:t>Par kopējām valsts pārvaldē auditējamām prioritātēm 2015.gadam»</a:t>
            </a:r>
          </a:p>
          <a:p>
            <a:pPr marL="0" indent="0" algn="just">
              <a:buNone/>
            </a:pPr>
            <a:endParaRPr lang="lv-LV" dirty="0" smtClean="0">
              <a:solidFill>
                <a:srgbClr val="002060"/>
              </a:solidFill>
              <a:latin typeface="Times New Roman" panose="02020603050405020304" pitchFamily="18" charset="0"/>
              <a:cs typeface="Times New Roman" panose="02020603050405020304" pitchFamily="18" charset="0"/>
            </a:endParaRPr>
          </a:p>
          <a:p>
            <a:pPr marL="0" indent="0" algn="just">
              <a:buNone/>
            </a:pPr>
            <a:r>
              <a:rPr lang="lv-LV" b="1" dirty="0">
                <a:solidFill>
                  <a:srgbClr val="002060"/>
                </a:solidFill>
                <a:latin typeface="Times New Roman" panose="02020603050405020304" pitchFamily="18" charset="0"/>
                <a:cs typeface="Times New Roman" panose="02020603050405020304" pitchFamily="18" charset="0"/>
              </a:rPr>
              <a:t>Mērķis: </a:t>
            </a:r>
          </a:p>
          <a:p>
            <a:pPr algn="just"/>
            <a:r>
              <a:rPr lang="lv-LV" dirty="0">
                <a:solidFill>
                  <a:srgbClr val="002060"/>
                </a:solidFill>
                <a:latin typeface="Times New Roman" panose="02020603050405020304" pitchFamily="18" charset="0"/>
                <a:cs typeface="Times New Roman" panose="02020603050405020304" pitchFamily="18" charset="0"/>
              </a:rPr>
              <a:t>novērtēt IKT pārvaldības atbilstību valsts IKT pārvaldības organizatoriskajam modelim un labajai praksei (COBIT 4.1</a:t>
            </a:r>
            <a:r>
              <a:rPr lang="lv-LV" dirty="0" smtClean="0">
                <a:solidFill>
                  <a:srgbClr val="002060"/>
                </a:solidFill>
                <a:latin typeface="Times New Roman" panose="02020603050405020304" pitchFamily="18" charset="0"/>
                <a:cs typeface="Times New Roman" panose="02020603050405020304" pitchFamily="18" charset="0"/>
              </a:rPr>
              <a:t>)</a:t>
            </a:r>
            <a:endParaRPr lang="lv-LV" dirty="0">
              <a:solidFill>
                <a:srgbClr val="002060"/>
              </a:solidFill>
              <a:latin typeface="Times New Roman" panose="02020603050405020304" pitchFamily="18" charset="0"/>
              <a:cs typeface="Times New Roman" panose="02020603050405020304" pitchFamily="18" charset="0"/>
            </a:endParaRPr>
          </a:p>
          <a:p>
            <a:pPr algn="just"/>
            <a:r>
              <a:rPr lang="lv-LV" dirty="0">
                <a:solidFill>
                  <a:srgbClr val="002060"/>
                </a:solidFill>
                <a:latin typeface="Times New Roman" panose="02020603050405020304" pitchFamily="18" charset="0"/>
                <a:cs typeface="Times New Roman" panose="02020603050405020304" pitchFamily="18" charset="0"/>
              </a:rPr>
              <a:t>novērtēt VIS drošības pasākumu </a:t>
            </a:r>
            <a:r>
              <a:rPr lang="lv-LV" dirty="0" smtClean="0">
                <a:solidFill>
                  <a:srgbClr val="002060"/>
                </a:solidFill>
                <a:latin typeface="Times New Roman" panose="02020603050405020304" pitchFamily="18" charset="0"/>
                <a:cs typeface="Times New Roman" panose="02020603050405020304" pitchFamily="18" charset="0"/>
              </a:rPr>
              <a:t>izveidi atbilstoši normatīviem aktiem.</a:t>
            </a:r>
            <a:endParaRPr lang="lv-LV" dirty="0">
              <a:solidFill>
                <a:srgbClr val="002060"/>
              </a:solidFill>
              <a:latin typeface="Times New Roman" panose="02020603050405020304" pitchFamily="18" charset="0"/>
              <a:cs typeface="Times New Roman" panose="02020603050405020304" pitchFamily="18" charset="0"/>
            </a:endParaRPr>
          </a:p>
          <a:p>
            <a:pPr marL="0" indent="0">
              <a:buNone/>
            </a:pPr>
            <a:endParaRPr lang="lv-LV"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dirty="0" smtClean="0">
                <a:solidFill>
                  <a:srgbClr val="002060"/>
                </a:solidFill>
                <a:latin typeface="Times New Roman" panose="02020603050405020304" pitchFamily="18" charset="0"/>
                <a:cs typeface="Times New Roman" panose="02020603050405020304" pitchFamily="18" charset="0"/>
              </a:rPr>
              <a:t>Izstrādātas IKT pārvaldības </a:t>
            </a:r>
            <a:r>
              <a:rPr lang="lv-LV" dirty="0">
                <a:solidFill>
                  <a:srgbClr val="002060"/>
                </a:solidFill>
                <a:latin typeface="Times New Roman" panose="02020603050405020304" pitchFamily="18" charset="0"/>
                <a:cs typeface="Times New Roman" panose="02020603050405020304" pitchFamily="18" charset="0"/>
              </a:rPr>
              <a:t>audita vadlīnijas  (VARAM, Latvijas </a:t>
            </a:r>
            <a:r>
              <a:rPr lang="lv-LV" dirty="0" smtClean="0">
                <a:solidFill>
                  <a:srgbClr val="002060"/>
                </a:solidFill>
                <a:latin typeface="Times New Roman" panose="02020603050405020304" pitchFamily="18" charset="0"/>
                <a:cs typeface="Times New Roman" panose="02020603050405020304" pitchFamily="18" charset="0"/>
              </a:rPr>
              <a:t>Bankas</a:t>
            </a:r>
            <a:r>
              <a:rPr lang="lv-LV" dirty="0">
                <a:solidFill>
                  <a:srgbClr val="002060"/>
                </a:solidFill>
                <a:latin typeface="Times New Roman" panose="02020603050405020304" pitchFamily="18" charset="0"/>
                <a:cs typeface="Times New Roman" panose="02020603050405020304" pitchFamily="18" charset="0"/>
              </a:rPr>
              <a:t>, Valsts Kases un citu valsts iestāžu auditoru </a:t>
            </a:r>
            <a:r>
              <a:rPr lang="lv-LV" dirty="0" smtClean="0">
                <a:solidFill>
                  <a:srgbClr val="002060"/>
                </a:solidFill>
                <a:latin typeface="Times New Roman" panose="02020603050405020304" pitchFamily="18" charset="0"/>
                <a:cs typeface="Times New Roman" panose="02020603050405020304" pitchFamily="18" charset="0"/>
              </a:rPr>
              <a:t>kopdarbs).</a:t>
            </a:r>
            <a:r>
              <a:rPr lang="lv-LV" dirty="0">
                <a:solidFill>
                  <a:srgbClr val="002060"/>
                </a:solidFill>
                <a:latin typeface="Times New Roman" panose="02020603050405020304" pitchFamily="18" charset="0"/>
                <a:cs typeface="Times New Roman" panose="02020603050405020304" pitchFamily="18" charset="0"/>
              </a:rPr>
              <a:t> </a:t>
            </a:r>
            <a:r>
              <a:rPr lang="lv-LV" dirty="0" smtClean="0">
                <a:solidFill>
                  <a:srgbClr val="002060"/>
                </a:solidFill>
                <a:latin typeface="Times New Roman" panose="02020603050405020304" pitchFamily="18" charset="0"/>
                <a:cs typeface="Times New Roman" panose="02020603050405020304" pitchFamily="18" charset="0"/>
              </a:rPr>
              <a:t>Noorganizētas </a:t>
            </a:r>
            <a:r>
              <a:rPr lang="lv-LV" dirty="0">
                <a:solidFill>
                  <a:srgbClr val="002060"/>
                </a:solidFill>
                <a:latin typeface="Times New Roman" panose="02020603050405020304" pitchFamily="18" charset="0"/>
                <a:cs typeface="Times New Roman" panose="02020603050405020304" pitchFamily="18" charset="0"/>
              </a:rPr>
              <a:t>diskusijas un apmācības </a:t>
            </a:r>
            <a:r>
              <a:rPr lang="lv-LV" dirty="0" smtClean="0">
                <a:solidFill>
                  <a:srgbClr val="002060"/>
                </a:solidFill>
                <a:latin typeface="Times New Roman" panose="02020603050405020304" pitchFamily="18" charset="0"/>
                <a:cs typeface="Times New Roman" panose="02020603050405020304" pitchFamily="18" charset="0"/>
              </a:rPr>
              <a:t>Finanšu ministrijā, Valsts </a:t>
            </a:r>
            <a:r>
              <a:rPr lang="lv-LV" dirty="0">
                <a:solidFill>
                  <a:srgbClr val="002060"/>
                </a:solidFill>
                <a:latin typeface="Times New Roman" panose="02020603050405020304" pitchFamily="18" charset="0"/>
                <a:cs typeface="Times New Roman" panose="02020603050405020304" pitchFamily="18" charset="0"/>
              </a:rPr>
              <a:t>administrācijas </a:t>
            </a:r>
            <a:r>
              <a:rPr lang="lv-LV" dirty="0" smtClean="0">
                <a:solidFill>
                  <a:srgbClr val="002060"/>
                </a:solidFill>
                <a:latin typeface="Times New Roman" panose="02020603050405020304" pitchFamily="18" charset="0"/>
                <a:cs typeface="Times New Roman" panose="02020603050405020304" pitchFamily="18" charset="0"/>
              </a:rPr>
              <a:t>skolā un Iekšējo auditoru institūtā.</a:t>
            </a:r>
            <a:endParaRPr lang="lv-LV" dirty="0">
              <a:solidFill>
                <a:srgbClr val="002060"/>
              </a:solidFill>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a:xfrm>
            <a:off x="457200" y="476672"/>
            <a:ext cx="5904656" cy="561901"/>
          </a:xfrm>
        </p:spPr>
        <p:txBody>
          <a:bodyPr>
            <a:noAutofit/>
          </a:bodyPr>
          <a:lstStyle/>
          <a:p>
            <a:r>
              <a:rPr lang="lv-LV" dirty="0">
                <a:latin typeface="Times New Roman" panose="02020603050405020304" pitchFamily="18" charset="0"/>
                <a:cs typeface="Times New Roman" panose="02020603050405020304" pitchFamily="18" charset="0"/>
              </a:rPr>
              <a:t>Informācijas un komunikāciju tehnoloģiju pārvaldības audits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317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6</a:t>
            </a:fld>
            <a:endParaRPr lang="lv-LV"/>
          </a:p>
        </p:txBody>
      </p:sp>
      <p:sp>
        <p:nvSpPr>
          <p:cNvPr id="5" name="Title 4"/>
          <p:cNvSpPr>
            <a:spLocks noGrp="1"/>
          </p:cNvSpPr>
          <p:nvPr>
            <p:ph type="title"/>
          </p:nvPr>
        </p:nvSpPr>
        <p:spPr>
          <a:xfrm>
            <a:off x="457200" y="407345"/>
            <a:ext cx="6408712" cy="792040"/>
          </a:xfrm>
        </p:spPr>
        <p:txBody>
          <a:bodyPr>
            <a:noAutofit/>
          </a:bodyPr>
          <a:lstStyle/>
          <a:p>
            <a:r>
              <a:rPr lang="lv-LV" sz="2400" dirty="0" smtClean="0">
                <a:latin typeface="Times New Roman" panose="02020603050405020304" pitchFamily="18" charset="0"/>
                <a:cs typeface="Times New Roman" panose="02020603050405020304" pitchFamily="18" charset="0"/>
              </a:rPr>
              <a:t>Prioritārā audita apjoms un rezultāti (1):</a:t>
            </a:r>
            <a:endParaRPr lang="ru-RU" sz="2400" dirty="0">
              <a:latin typeface="Times New Roman" panose="02020603050405020304" pitchFamily="18" charset="0"/>
              <a:cs typeface="Times New Roman" panose="02020603050405020304" pitchFamily="18" charset="0"/>
            </a:endParaRPr>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2501609"/>
            <a:ext cx="3770517" cy="2419048"/>
          </a:xfrm>
          <a:prstGeom prst="rect">
            <a:avLst/>
          </a:prstGeom>
          <a:noFill/>
          <a:ln>
            <a:noFill/>
          </a:ln>
        </p:spPr>
      </p:pic>
      <p:sp>
        <p:nvSpPr>
          <p:cNvPr id="7" name="Rectangle 6"/>
          <p:cNvSpPr/>
          <p:nvPr/>
        </p:nvSpPr>
        <p:spPr>
          <a:xfrm>
            <a:off x="683568" y="5253782"/>
            <a:ext cx="3072316" cy="369332"/>
          </a:xfrm>
          <a:prstGeom prst="rect">
            <a:avLst/>
          </a:prstGeom>
        </p:spPr>
        <p:txBody>
          <a:bodyPr wrap="none">
            <a:spAutoFit/>
          </a:bodyPr>
          <a:lstStyle/>
          <a:p>
            <a:r>
              <a:rPr lang="lv-LV" i="1" dirty="0">
                <a:solidFill>
                  <a:srgbClr val="002060"/>
                </a:solidFill>
                <a:latin typeface="Times New Roman" panose="02020603050405020304" pitchFamily="18" charset="0"/>
                <a:ea typeface="Times New Roman" panose="02020603050405020304" pitchFamily="18" charset="0"/>
              </a:rPr>
              <a:t>IKT pārvaldības audita apjoms</a:t>
            </a:r>
            <a:endParaRPr lang="ru-RU" dirty="0">
              <a:solidFill>
                <a:srgbClr val="002060"/>
              </a:solidFill>
            </a:endParaRPr>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4781034" y="2517487"/>
            <a:ext cx="3905766" cy="2403170"/>
          </a:xfrm>
          <a:prstGeom prst="rect">
            <a:avLst/>
          </a:prstGeom>
          <a:noFill/>
          <a:ln>
            <a:noFill/>
          </a:ln>
        </p:spPr>
      </p:pic>
      <p:sp>
        <p:nvSpPr>
          <p:cNvPr id="9" name="Rectangle 8"/>
          <p:cNvSpPr/>
          <p:nvPr/>
        </p:nvSpPr>
        <p:spPr>
          <a:xfrm>
            <a:off x="4698682" y="5241803"/>
            <a:ext cx="4572000" cy="646331"/>
          </a:xfrm>
          <a:prstGeom prst="rect">
            <a:avLst/>
          </a:prstGeom>
        </p:spPr>
        <p:txBody>
          <a:bodyPr>
            <a:spAutoFit/>
          </a:bodyPr>
          <a:lstStyle/>
          <a:p>
            <a:pPr algn="ctr"/>
            <a:r>
              <a:rPr lang="lv-LV" i="1" dirty="0">
                <a:solidFill>
                  <a:srgbClr val="002060"/>
                </a:solidFill>
                <a:latin typeface="Times New Roman" panose="02020603050405020304" pitchFamily="18" charset="0"/>
                <a:ea typeface="Times New Roman" panose="02020603050405020304" pitchFamily="18" charset="0"/>
              </a:rPr>
              <a:t>Kopējais viedoklis par IKT pārvaldības iekšējās kontroles sistēmu, %</a:t>
            </a:r>
            <a:endParaRPr lang="ru-RU" dirty="0">
              <a:solidFill>
                <a:srgbClr val="002060"/>
              </a:solidFill>
            </a:endParaRPr>
          </a:p>
        </p:txBody>
      </p:sp>
      <p:sp>
        <p:nvSpPr>
          <p:cNvPr id="10" name="Rectangle 9"/>
          <p:cNvSpPr/>
          <p:nvPr/>
        </p:nvSpPr>
        <p:spPr>
          <a:xfrm>
            <a:off x="457200" y="1365947"/>
            <a:ext cx="8363272" cy="923330"/>
          </a:xfrm>
          <a:prstGeom prst="rect">
            <a:avLst/>
          </a:prstGeom>
        </p:spPr>
        <p:txBody>
          <a:bodyPr wrap="square">
            <a:spAutoFit/>
          </a:bodyPr>
          <a:lstStyle/>
          <a:p>
            <a:pPr indent="450215" algn="just">
              <a:spcAft>
                <a:spcPts val="0"/>
              </a:spcAft>
            </a:pPr>
            <a:r>
              <a:rPr lang="lv-LV" dirty="0">
                <a:solidFill>
                  <a:srgbClr val="002060"/>
                </a:solidFill>
                <a:latin typeface="Times New Roman" panose="02020603050405020304" pitchFamily="18" charset="0"/>
                <a:ea typeface="Times New Roman" panose="02020603050405020304" pitchFamily="18" charset="0"/>
              </a:rPr>
              <a:t>IKT pārvaldības auditu veica 20 iekšējā audita struktūrvienības. Audita apjomā no 191 valsts pārvaldes iestādēm </a:t>
            </a:r>
            <a:r>
              <a:rPr lang="lv-LV" dirty="0" smtClean="0">
                <a:solidFill>
                  <a:srgbClr val="002060"/>
                </a:solidFill>
                <a:latin typeface="Times New Roman" panose="02020603050405020304" pitchFamily="18" charset="0"/>
                <a:ea typeface="Times New Roman" panose="02020603050405020304" pitchFamily="18" charset="0"/>
              </a:rPr>
              <a:t>tika </a:t>
            </a:r>
            <a:r>
              <a:rPr lang="lv-LV" dirty="0">
                <a:solidFill>
                  <a:srgbClr val="002060"/>
                </a:solidFill>
                <a:latin typeface="Times New Roman" panose="02020603050405020304" pitchFamily="18" charset="0"/>
                <a:ea typeface="Times New Roman" panose="02020603050405020304" pitchFamily="18" charset="0"/>
              </a:rPr>
              <a:t>ietvertas 73 jeb 38% iestādes pilnā apjomā un 13 jeb 7% iestādes daļējā </a:t>
            </a:r>
            <a:r>
              <a:rPr lang="lv-LV" dirty="0" smtClean="0">
                <a:solidFill>
                  <a:srgbClr val="002060"/>
                </a:solidFill>
                <a:latin typeface="Times New Roman" panose="02020603050405020304" pitchFamily="18" charset="0"/>
                <a:ea typeface="Times New Roman" panose="02020603050405020304" pitchFamily="18" charset="0"/>
              </a:rPr>
              <a:t>apjomā, līdz </a:t>
            </a:r>
            <a:r>
              <a:rPr lang="lv-LV" dirty="0">
                <a:solidFill>
                  <a:srgbClr val="002060"/>
                </a:solidFill>
                <a:latin typeface="Times New Roman" panose="02020603050405020304" pitchFamily="18" charset="0"/>
                <a:ea typeface="Times New Roman" panose="02020603050405020304" pitchFamily="18" charset="0"/>
              </a:rPr>
              <a:t>ar to kopā tika auditētas 86 jeb 45% </a:t>
            </a:r>
            <a:r>
              <a:rPr lang="lv-LV" dirty="0" smtClean="0">
                <a:solidFill>
                  <a:srgbClr val="002060"/>
                </a:solidFill>
                <a:latin typeface="Times New Roman" panose="02020603050405020304" pitchFamily="18" charset="0"/>
                <a:ea typeface="Times New Roman" panose="02020603050405020304" pitchFamily="18" charset="0"/>
              </a:rPr>
              <a:t>iestādes.</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20543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5" name="Title 4"/>
          <p:cNvSpPr>
            <a:spLocks noGrp="1"/>
          </p:cNvSpPr>
          <p:nvPr>
            <p:ph type="title"/>
          </p:nvPr>
        </p:nvSpPr>
        <p:spPr>
          <a:xfrm>
            <a:off x="451325" y="647286"/>
            <a:ext cx="6085656" cy="432000"/>
          </a:xfrm>
        </p:spPr>
        <p:txBody>
          <a:bodyPr>
            <a:noAutofit/>
          </a:bodyPr>
          <a:lstStyle/>
          <a:p>
            <a:r>
              <a:rPr lang="lv-LV" sz="2400" dirty="0">
                <a:effectLst/>
                <a:latin typeface="Times New Roman" panose="02020603050405020304" pitchFamily="18" charset="0"/>
                <a:cs typeface="Times New Roman" panose="02020603050405020304" pitchFamily="18" charset="0"/>
              </a:rPr>
              <a:t>Rezultāti – brieduma vidējais </a:t>
            </a:r>
            <a:r>
              <a:rPr lang="lv-LV" sz="2400" dirty="0" smtClean="0">
                <a:effectLst/>
                <a:latin typeface="Times New Roman" panose="02020603050405020304" pitchFamily="18" charset="0"/>
                <a:cs typeface="Times New Roman" panose="02020603050405020304" pitchFamily="18" charset="0"/>
              </a:rPr>
              <a:t>vērtējums (2):</a:t>
            </a:r>
            <a:endParaRPr lang="ru-RU" sz="2400" dirty="0">
              <a:latin typeface="Times New Roman" panose="02020603050405020304" pitchFamily="18" charset="0"/>
              <a:cs typeface="Times New Roman" panose="02020603050405020304" pitchFamily="18" charset="0"/>
            </a:endParaRPr>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1392869"/>
            <a:ext cx="8229600" cy="4251104"/>
          </a:xfrm>
          <a:prstGeom prst="rect">
            <a:avLst/>
          </a:prstGeom>
          <a:noFill/>
          <a:ln>
            <a:noFill/>
          </a:ln>
        </p:spPr>
      </p:pic>
      <p:sp>
        <p:nvSpPr>
          <p:cNvPr id="7" name="Rectangle 6"/>
          <p:cNvSpPr/>
          <p:nvPr/>
        </p:nvSpPr>
        <p:spPr>
          <a:xfrm>
            <a:off x="1043608" y="5506596"/>
            <a:ext cx="7128792" cy="646331"/>
          </a:xfrm>
          <a:prstGeom prst="rect">
            <a:avLst/>
          </a:prstGeom>
        </p:spPr>
        <p:txBody>
          <a:bodyPr wrap="square">
            <a:spAutoFit/>
          </a:bodyPr>
          <a:lstStyle/>
          <a:p>
            <a:pPr algn="ctr"/>
            <a:r>
              <a:rPr lang="lv-LV" i="1" dirty="0">
                <a:solidFill>
                  <a:srgbClr val="002060"/>
                </a:solidFill>
                <a:latin typeface="Times New Roman" panose="02020603050405020304" pitchFamily="18" charset="0"/>
                <a:ea typeface="Times New Roman" panose="02020603050405020304" pitchFamily="18" charset="0"/>
              </a:rPr>
              <a:t>Esošā un vēlamā brieduma līmeņa vidējais vērtējums IKT pārvaldības 19 procesu griezumā</a:t>
            </a:r>
            <a:endParaRPr lang="ru-RU" dirty="0">
              <a:solidFill>
                <a:srgbClr val="002060"/>
              </a:solidFill>
            </a:endParaRPr>
          </a:p>
        </p:txBody>
      </p:sp>
    </p:spTree>
    <p:extLst>
      <p:ext uri="{BB962C8B-B14F-4D97-AF65-F5344CB8AC3E}">
        <p14:creationId xmlns:p14="http://schemas.microsoft.com/office/powerpoint/2010/main" val="821598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p>
          <a:p>
            <a:r>
              <a:rPr lang="lv-LV" dirty="0">
                <a:solidFill>
                  <a:srgbClr val="002060"/>
                </a:solidFill>
                <a:latin typeface="Times New Roman" panose="02020603050405020304" pitchFamily="18" charset="0"/>
                <a:cs typeface="Times New Roman" panose="02020603050405020304" pitchFamily="18" charset="0"/>
              </a:rPr>
              <a:t>14.06.2016.</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5" name="Title 4"/>
          <p:cNvSpPr>
            <a:spLocks noGrp="1"/>
          </p:cNvSpPr>
          <p:nvPr>
            <p:ph type="title"/>
          </p:nvPr>
        </p:nvSpPr>
        <p:spPr/>
        <p:txBody>
          <a:bodyPr>
            <a:noAutofit/>
          </a:bodyPr>
          <a:lstStyle/>
          <a:p>
            <a:r>
              <a:rPr lang="lv-LV" sz="2400" dirty="0">
                <a:latin typeface="Times New Roman" panose="02020603050405020304" pitchFamily="18" charset="0"/>
                <a:cs typeface="Times New Roman" panose="02020603050405020304" pitchFamily="18" charset="0"/>
              </a:rPr>
              <a:t>Prioritārā audita </a:t>
            </a:r>
            <a:r>
              <a:rPr lang="lv-LV" sz="2400" dirty="0" smtClean="0">
                <a:latin typeface="Times New Roman" panose="02020603050405020304" pitchFamily="18" charset="0"/>
                <a:cs typeface="Times New Roman" panose="02020603050405020304" pitchFamily="18" charset="0"/>
              </a:rPr>
              <a:t>rezultāti (3):</a:t>
            </a:r>
            <a:endParaRPr lang="ru-RU" sz="2400"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0" y="2427104"/>
            <a:ext cx="4087082" cy="2530310"/>
          </a:xfrm>
          <a:prstGeom prst="rect">
            <a:avLst/>
          </a:prstGeom>
          <a:noFill/>
          <a:ln>
            <a:noFill/>
          </a:ln>
        </p:spPr>
      </p:pic>
      <p:sp>
        <p:nvSpPr>
          <p:cNvPr id="7" name="Rectangle 6"/>
          <p:cNvSpPr/>
          <p:nvPr/>
        </p:nvSpPr>
        <p:spPr>
          <a:xfrm>
            <a:off x="2494354" y="4581128"/>
            <a:ext cx="3948517" cy="923330"/>
          </a:xfrm>
          <a:prstGeom prst="rect">
            <a:avLst/>
          </a:prstGeom>
        </p:spPr>
        <p:txBody>
          <a:bodyPr wrap="none">
            <a:spAutoFit/>
          </a:bodyPr>
          <a:lstStyle/>
          <a:p>
            <a:endParaRPr lang="lv-LV" i="1" dirty="0" smtClean="0">
              <a:solidFill>
                <a:srgbClr val="002060"/>
              </a:solidFill>
              <a:latin typeface="Times New Roman" panose="02020603050405020304" pitchFamily="18" charset="0"/>
              <a:ea typeface="Times New Roman" panose="02020603050405020304" pitchFamily="18" charset="0"/>
            </a:endParaRPr>
          </a:p>
          <a:p>
            <a:endParaRPr lang="lv-LV" i="1" dirty="0">
              <a:solidFill>
                <a:srgbClr val="002060"/>
              </a:solidFill>
              <a:latin typeface="Times New Roman" panose="02020603050405020304" pitchFamily="18" charset="0"/>
              <a:ea typeface="Times New Roman" panose="02020603050405020304" pitchFamily="18" charset="0"/>
            </a:endParaRPr>
          </a:p>
          <a:p>
            <a:r>
              <a:rPr lang="lv-LV" i="1" dirty="0" smtClean="0">
                <a:solidFill>
                  <a:srgbClr val="002060"/>
                </a:solidFill>
                <a:latin typeface="Times New Roman" panose="02020603050405020304" pitchFamily="18" charset="0"/>
                <a:ea typeface="Times New Roman" panose="02020603050405020304" pitchFamily="18" charset="0"/>
              </a:rPr>
              <a:t>Auditu </a:t>
            </a:r>
            <a:r>
              <a:rPr lang="lv-LV" i="1" dirty="0">
                <a:solidFill>
                  <a:srgbClr val="002060"/>
                </a:solidFill>
                <a:latin typeface="Times New Roman" panose="02020603050405020304" pitchFamily="18" charset="0"/>
                <a:ea typeface="Times New Roman" panose="02020603050405020304" pitchFamily="18" charset="0"/>
              </a:rPr>
              <a:t>ieteikumu prioritāšu īpatsvars, %</a:t>
            </a:r>
            <a:endParaRPr lang="ru-RU" dirty="0">
              <a:solidFill>
                <a:srgbClr val="002060"/>
              </a:solidFill>
            </a:endParaRPr>
          </a:p>
        </p:txBody>
      </p:sp>
      <p:sp>
        <p:nvSpPr>
          <p:cNvPr id="8" name="Rectangle 7"/>
          <p:cNvSpPr/>
          <p:nvPr/>
        </p:nvSpPr>
        <p:spPr>
          <a:xfrm>
            <a:off x="467544" y="1245579"/>
            <a:ext cx="8280920" cy="923330"/>
          </a:xfrm>
          <a:prstGeom prst="rect">
            <a:avLst/>
          </a:prstGeom>
        </p:spPr>
        <p:txBody>
          <a:bodyPr wrap="square">
            <a:spAutoFit/>
          </a:bodyPr>
          <a:lstStyle/>
          <a:p>
            <a:pPr algn="just"/>
            <a:r>
              <a:rPr lang="lv-LV" dirty="0">
                <a:solidFill>
                  <a:srgbClr val="002060"/>
                </a:solidFill>
                <a:latin typeface="Times New Roman" panose="02020603050405020304" pitchFamily="18" charset="0"/>
                <a:ea typeface="Times New Roman" panose="02020603050405020304" pitchFamily="18" charset="0"/>
              </a:rPr>
              <a:t> </a:t>
            </a:r>
            <a:r>
              <a:rPr lang="lv-LV" dirty="0" smtClean="0">
                <a:solidFill>
                  <a:srgbClr val="002060"/>
                </a:solidFill>
                <a:latin typeface="Times New Roman" panose="02020603050405020304" pitchFamily="18" charset="0"/>
                <a:ea typeface="Times New Roman" panose="02020603050405020304" pitchFamily="18" charset="0"/>
              </a:rPr>
              <a:t>         Prioritārā </a:t>
            </a:r>
            <a:r>
              <a:rPr lang="lv-LV" dirty="0">
                <a:solidFill>
                  <a:srgbClr val="002060"/>
                </a:solidFill>
                <a:latin typeface="Times New Roman" panose="02020603050405020304" pitchFamily="18" charset="0"/>
                <a:ea typeface="Times New Roman" panose="02020603050405020304" pitchFamily="18" charset="0"/>
              </a:rPr>
              <a:t>audita rezultātā visā valsts pārvaldē </a:t>
            </a:r>
            <a:r>
              <a:rPr lang="lv-LV" u="sng" dirty="0">
                <a:solidFill>
                  <a:srgbClr val="002060"/>
                </a:solidFill>
                <a:latin typeface="Times New Roman" panose="02020603050405020304" pitchFamily="18" charset="0"/>
                <a:ea typeface="Times New Roman" panose="02020603050405020304" pitchFamily="18" charset="0"/>
              </a:rPr>
              <a:t>apstiprināti 743 ieteikumi</a:t>
            </a:r>
            <a:r>
              <a:rPr lang="lv-LV" dirty="0">
                <a:solidFill>
                  <a:srgbClr val="002060"/>
                </a:solidFill>
                <a:latin typeface="Times New Roman" panose="02020603050405020304" pitchFamily="18" charset="0"/>
                <a:ea typeface="Times New Roman" panose="02020603050405020304" pitchFamily="18" charset="0"/>
              </a:rPr>
              <a:t>, no tiem vislielākais īpatsvars ir ieteikumiem ar vidēju prioritāti (51%), kam seko ieteikumi ar zemu prioritāti (26%) un ieteikumi ar augstu prioritāti  (23</a:t>
            </a:r>
            <a:r>
              <a:rPr lang="lv-LV" dirty="0" smtClean="0">
                <a:solidFill>
                  <a:srgbClr val="002060"/>
                </a:solidFill>
                <a:latin typeface="Times New Roman" panose="02020603050405020304" pitchFamily="18" charset="0"/>
                <a:ea typeface="Times New Roman" panose="02020603050405020304" pitchFamily="18" charset="0"/>
              </a:rPr>
              <a:t>%). </a:t>
            </a:r>
            <a:endParaRPr lang="ru-RU" dirty="0">
              <a:solidFill>
                <a:srgbClr val="002060"/>
              </a:solidFill>
            </a:endParaRPr>
          </a:p>
        </p:txBody>
      </p:sp>
    </p:spTree>
    <p:extLst>
      <p:ext uri="{BB962C8B-B14F-4D97-AF65-F5344CB8AC3E}">
        <p14:creationId xmlns:p14="http://schemas.microsoft.com/office/powerpoint/2010/main" val="176887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smtClean="0">
              <a:solidFill>
                <a:srgbClr val="002060"/>
              </a:solidFill>
              <a:latin typeface="Times New Roman" panose="02020603050405020304" pitchFamily="18" charset="0"/>
              <a:cs typeface="Times New Roman" panose="02020603050405020304" pitchFamily="18" charset="0"/>
            </a:endParaRPr>
          </a:p>
          <a:p>
            <a:r>
              <a:rPr lang="lv-LV" dirty="0" smtClean="0">
                <a:solidFill>
                  <a:srgbClr val="002060"/>
                </a:solidFill>
                <a:latin typeface="Times New Roman" panose="02020603050405020304" pitchFamily="18" charset="0"/>
                <a:cs typeface="Times New Roman" panose="02020603050405020304" pitchFamily="18" charset="0"/>
              </a:rPr>
              <a:t>14.06.2016</a:t>
            </a:r>
            <a:r>
              <a:rPr lang="lv-LV" dirty="0">
                <a:solidFill>
                  <a:srgbClr val="002060"/>
                </a:solidFill>
                <a:latin typeface="Times New Roman" panose="02020603050405020304" pitchFamily="18" charset="0"/>
                <a:cs typeface="Times New Roman" panose="02020603050405020304" pitchFamily="18" charset="0"/>
              </a:rPr>
              <a:t>.</a:t>
            </a:r>
          </a:p>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4" name="Content Placeholder 3"/>
          <p:cNvSpPr>
            <a:spLocks noGrp="1"/>
          </p:cNvSpPr>
          <p:nvPr>
            <p:ph idx="1"/>
          </p:nvPr>
        </p:nvSpPr>
        <p:spPr>
          <a:xfrm>
            <a:off x="1331640" y="1268761"/>
            <a:ext cx="6624736" cy="4176464"/>
          </a:xfrm>
        </p:spPr>
        <p:txBody>
          <a:bodyPr/>
          <a:lstStyle/>
          <a:p>
            <a:pPr marL="0" indent="0">
              <a:buNone/>
            </a:pPr>
            <a:endParaRPr lang="ru-RU" dirty="0"/>
          </a:p>
          <a:p>
            <a:endParaRPr lang="ru-RU" dirty="0"/>
          </a:p>
        </p:txBody>
      </p:sp>
      <p:sp>
        <p:nvSpPr>
          <p:cNvPr id="5" name="Title 4"/>
          <p:cNvSpPr>
            <a:spLocks noGrp="1"/>
          </p:cNvSpPr>
          <p:nvPr>
            <p:ph type="title"/>
          </p:nvPr>
        </p:nvSpPr>
        <p:spPr>
          <a:xfrm>
            <a:off x="467544" y="620736"/>
            <a:ext cx="6085656" cy="432000"/>
          </a:xfrm>
        </p:spPr>
        <p:txBody>
          <a:bodyPr>
            <a:noAutofit/>
          </a:bodyPr>
          <a:lstStyle/>
          <a:p>
            <a:r>
              <a:rPr lang="lv-LV" sz="2400" dirty="0">
                <a:latin typeface="Times New Roman" panose="02020603050405020304" pitchFamily="18" charset="0"/>
                <a:cs typeface="Times New Roman" panose="02020603050405020304" pitchFamily="18" charset="0"/>
              </a:rPr>
              <a:t>Prioritārā audita </a:t>
            </a:r>
            <a:r>
              <a:rPr lang="lv-LV" sz="2400" dirty="0" smtClean="0">
                <a:latin typeface="Times New Roman" panose="02020603050405020304" pitchFamily="18" charset="0"/>
                <a:cs typeface="Times New Roman" panose="02020603050405020304" pitchFamily="18" charset="0"/>
              </a:rPr>
              <a:t>rezultāti (4):</a:t>
            </a:r>
            <a:endParaRPr lang="ru-RU" sz="24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268760"/>
            <a:ext cx="6552728" cy="4176465"/>
          </a:xfrm>
          <a:prstGeom prst="rect">
            <a:avLst/>
          </a:prstGeom>
          <a:noFill/>
          <a:ln>
            <a:noFill/>
          </a:ln>
        </p:spPr>
      </p:pic>
      <p:sp>
        <p:nvSpPr>
          <p:cNvPr id="7" name="Rectangle 6"/>
          <p:cNvSpPr/>
          <p:nvPr/>
        </p:nvSpPr>
        <p:spPr>
          <a:xfrm>
            <a:off x="1331640" y="5445225"/>
            <a:ext cx="6480720" cy="646331"/>
          </a:xfrm>
          <a:prstGeom prst="rect">
            <a:avLst/>
          </a:prstGeom>
        </p:spPr>
        <p:txBody>
          <a:bodyPr wrap="square">
            <a:spAutoFit/>
          </a:bodyPr>
          <a:lstStyle/>
          <a:p>
            <a:endParaRPr lang="lv-LV" i="1" dirty="0" smtClean="0">
              <a:solidFill>
                <a:srgbClr val="002060"/>
              </a:solidFill>
              <a:latin typeface="Times New Roman" panose="02020603050405020304" pitchFamily="18" charset="0"/>
              <a:ea typeface="Times New Roman" panose="02020603050405020304" pitchFamily="18" charset="0"/>
            </a:endParaRPr>
          </a:p>
          <a:p>
            <a:r>
              <a:rPr lang="lv-LV" i="1" dirty="0" smtClean="0">
                <a:solidFill>
                  <a:srgbClr val="002060"/>
                </a:solidFill>
                <a:latin typeface="Times New Roman" panose="02020603050405020304" pitchFamily="18" charset="0"/>
                <a:ea typeface="Times New Roman" panose="02020603050405020304" pitchFamily="18" charset="0"/>
              </a:rPr>
              <a:t>Auditu </a:t>
            </a:r>
            <a:r>
              <a:rPr lang="lv-LV" i="1" dirty="0">
                <a:solidFill>
                  <a:srgbClr val="002060"/>
                </a:solidFill>
                <a:latin typeface="Times New Roman" panose="02020603050405020304" pitchFamily="18" charset="0"/>
                <a:ea typeface="Times New Roman" panose="02020603050405020304" pitchFamily="18" charset="0"/>
              </a:rPr>
              <a:t>ieteikumu īpatsvars % IKT pārvaldības 20 procesu griezumā</a:t>
            </a:r>
            <a:endParaRPr lang="ru-RU" dirty="0">
              <a:solidFill>
                <a:srgbClr val="002060"/>
              </a:solidFill>
            </a:endParaRPr>
          </a:p>
        </p:txBody>
      </p:sp>
    </p:spTree>
    <p:extLst>
      <p:ext uri="{BB962C8B-B14F-4D97-AF65-F5344CB8AC3E}">
        <p14:creationId xmlns:p14="http://schemas.microsoft.com/office/powerpoint/2010/main" val="1508537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LV) Pilnkrāsu" id="{8166D8D0-79EE-4552-B5B1-D80C0B313494}" vid="{06F2145E-CC91-4DA0-A1D2-3AC52F2EA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Finanšu Ministrijas prezentācija (LV) Pilnkrāsu</Template>
  <TotalTime>335</TotalTime>
  <Words>674</Words>
  <Application>Microsoft Office PowerPoint</Application>
  <PresentationFormat>On-screen Show (4:3)</PresentationFormat>
  <Paragraphs>94</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Franklin Gothic Book</vt:lpstr>
      <vt:lpstr>Times New Roman</vt:lpstr>
      <vt:lpstr>Wingdings</vt:lpstr>
      <vt:lpstr>1_Custom Design</vt:lpstr>
      <vt:lpstr>Iekšējā audita darbības rezultāti 2015.gadā</vt:lpstr>
      <vt:lpstr> Kopējais viedoklis par IKS </vt:lpstr>
      <vt:lpstr>Auditoru būtiskākie atklājumi</vt:lpstr>
      <vt:lpstr>Darba izpildes un kvalitātes rādītāji:</vt:lpstr>
      <vt:lpstr>Informācijas un komunikāciju tehnoloģiju pārvaldības audits</vt:lpstr>
      <vt:lpstr>Prioritārā audita apjoms un rezultāti (1):</vt:lpstr>
      <vt:lpstr>Rezultāti – brieduma vidējais vērtējums (2):</vt:lpstr>
      <vt:lpstr>Prioritārā audita rezultāti (3):</vt:lpstr>
      <vt:lpstr>Prioritārā audita rezultāti (4):</vt:lpstr>
      <vt:lpstr>Mūsu turpmākais darbības plāns </vt:lpstr>
      <vt:lpstr>Sadarbība ar Valsts kontroli</vt:lpstr>
      <vt:lpstr>Paldies par uzmanību!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Iekšējā audita darbības rezultāti 2015.gadā</dc:title>
  <dc:creator>Jeļena Grossmane</dc:creator>
  <cp:lastModifiedBy>Vija Gurkovska</cp:lastModifiedBy>
  <cp:revision>41</cp:revision>
  <cp:lastPrinted>2016-06-07T08:06:49Z</cp:lastPrinted>
  <dcterms:created xsi:type="dcterms:W3CDTF">2016-06-06T10:25:29Z</dcterms:created>
  <dcterms:modified xsi:type="dcterms:W3CDTF">2016-06-14T09:54:26Z</dcterms:modified>
</cp:coreProperties>
</file>