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9" r:id="rId2"/>
    <p:sldId id="278" r:id="rId3"/>
    <p:sldId id="281" r:id="rId4"/>
    <p:sldId id="280" r:id="rId5"/>
    <p:sldId id="295" r:id="rId6"/>
    <p:sldId id="284" r:id="rId7"/>
    <p:sldId id="285" r:id="rId8"/>
    <p:sldId id="296" r:id="rId9"/>
    <p:sldId id="287" r:id="rId10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0" clrIdx="0">
    <p:extLst>
      <p:ext uri="{19B8F6BF-5375-455C-9EA6-DF929625EA0E}">
        <p15:presenceInfo xmlns:p15="http://schemas.microsoft.com/office/powerpoint/2012/main" userId="Windows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9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60"/>
  </p:normalViewPr>
  <p:slideViewPr>
    <p:cSldViewPr>
      <p:cViewPr varScale="1">
        <p:scale>
          <a:sx n="87" d="100"/>
          <a:sy n="87" d="100"/>
        </p:scale>
        <p:origin x="103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33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7EF8A-8F42-45CC-9010-7ECE206F8CD5}" type="datetimeFigureOut">
              <a:rPr lang="lv-LV" smtClean="0"/>
              <a:t>05.08.2015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1646-2DFC-4BCA-ABE7-8C058D6330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982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51646-2DFC-4BCA-ABE7-8C058D6330D0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74473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51646-2DFC-4BCA-ABE7-8C058D6330D0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22247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05B440-A9DC-49A1-B3B2-6C90A8D12C06}" type="slidenum">
              <a:rPr lang="en-US" altLang="lv-LV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lv-LV">
              <a:latin typeface="Arial" panose="020B0604020202020204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0275" y="739775"/>
            <a:ext cx="4938713" cy="37036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463" y="4689475"/>
            <a:ext cx="4984750" cy="4578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3843785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2411760" y="4086200"/>
            <a:ext cx="5760640" cy="854968"/>
          </a:xfrm>
        </p:spPr>
        <p:txBody>
          <a:bodyPr/>
          <a:lstStyle>
            <a:lvl1pPr>
              <a:defR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PREZENTĀCIJAS NOSAUKUMS,</a:t>
            </a:r>
            <a:br>
              <a:rPr lang="en-US" dirty="0" smtClean="0"/>
            </a:br>
            <a:r>
              <a:rPr lang="en-US" dirty="0" smtClean="0"/>
              <a:t>JA NEPIECIEŠAMS OTRA RINDA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0" hasCustomPrompt="1"/>
          </p:nvPr>
        </p:nvSpPr>
        <p:spPr>
          <a:xfrm>
            <a:off x="2411759" y="5013176"/>
            <a:ext cx="5760641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pPr lvl="0"/>
            <a:r>
              <a:rPr lang="en-US" dirty="0" smtClean="0"/>
              <a:t>(IZSTRĀDĀTĀJS, GADS, CITA INFORMĀCIJA).</a:t>
            </a:r>
          </a:p>
        </p:txBody>
      </p:sp>
      <p:pic>
        <p:nvPicPr>
          <p:cNvPr id="1026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4040775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648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smtClean="0"/>
              <a:t>05.08.2015.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7544" y="620736"/>
            <a:ext cx="5688632" cy="432000"/>
          </a:xfrm>
        </p:spPr>
        <p:txBody>
          <a:bodyPr>
            <a:normAutofit/>
          </a:bodyPr>
          <a:lstStyle>
            <a:lvl1pPr algn="l">
              <a:defRPr sz="2200" b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lv-LV" dirty="0"/>
          </a:p>
        </p:txBody>
      </p:sp>
      <p:pic>
        <p:nvPicPr>
          <p:cNvPr id="11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169" y="72480"/>
            <a:ext cx="2424467" cy="86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850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 smtClean="0"/>
              <a:t>05.08.2015.</a:t>
            </a: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077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2600" kern="1200">
          <a:solidFill>
            <a:srgbClr val="D3900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39752" y="3501008"/>
            <a:ext cx="6264696" cy="2601188"/>
          </a:xfrm>
        </p:spPr>
        <p:txBody>
          <a:bodyPr>
            <a:noAutofit/>
          </a:bodyPr>
          <a:lstStyle/>
          <a:p>
            <a:r>
              <a:rPr lang="lv-LV" sz="3200" dirty="0"/>
              <a:t>I</a:t>
            </a:r>
            <a:r>
              <a:rPr lang="lv-LV" sz="3200" dirty="0" smtClean="0"/>
              <a:t>ekšējā audita darbības rezultāti 2014.gadā</a:t>
            </a:r>
            <a:r>
              <a:rPr lang="lv-LV" sz="2800" dirty="0" smtClean="0"/>
              <a:t/>
            </a:r>
            <a:br>
              <a:rPr lang="lv-LV" sz="2800" dirty="0" smtClean="0"/>
            </a:br>
            <a:r>
              <a:rPr lang="lv-LV" sz="2800" dirty="0" smtClean="0"/>
              <a:t/>
            </a:r>
            <a:br>
              <a:rPr lang="lv-LV" sz="2800" dirty="0" smtClean="0"/>
            </a:br>
            <a:endParaRPr lang="lv-LV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lv-LV" dirty="0">
                <a:solidFill>
                  <a:schemeClr val="tx2">
                    <a:lumMod val="75000"/>
                  </a:schemeClr>
                </a:solidFill>
              </a:rPr>
              <a:t>Finanšu </a:t>
            </a:r>
            <a:r>
              <a:rPr lang="lv-LV" dirty="0" smtClean="0">
                <a:solidFill>
                  <a:schemeClr val="tx2">
                    <a:lumMod val="75000"/>
                  </a:schemeClr>
                </a:solidFill>
              </a:rPr>
              <a:t>ministrijas Iekšējā </a:t>
            </a:r>
            <a:r>
              <a:rPr lang="lv-LV" dirty="0">
                <a:solidFill>
                  <a:schemeClr val="tx2">
                    <a:lumMod val="75000"/>
                  </a:schemeClr>
                </a:solidFill>
              </a:rPr>
              <a:t>audita departamenta direktore</a:t>
            </a:r>
            <a:br>
              <a:rPr lang="lv-LV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lv-LV" dirty="0">
                <a:solidFill>
                  <a:schemeClr val="tx2">
                    <a:lumMod val="75000"/>
                  </a:schemeClr>
                </a:solidFill>
              </a:rPr>
              <a:t>Arina </a:t>
            </a:r>
            <a:r>
              <a:rPr lang="lv-LV" dirty="0" smtClean="0">
                <a:solidFill>
                  <a:schemeClr val="tx2">
                    <a:lumMod val="75000"/>
                  </a:schemeClr>
                </a:solidFill>
              </a:rPr>
              <a:t>Andreičika </a:t>
            </a:r>
          </a:p>
          <a:p>
            <a:pPr>
              <a:spcBef>
                <a:spcPts val="0"/>
              </a:spcBef>
            </a:pPr>
            <a:r>
              <a:rPr lang="lv-LV" sz="1400" dirty="0" smtClean="0"/>
              <a:t>05.08.2015.</a:t>
            </a:r>
            <a:endParaRPr lang="lv-LV" sz="1400" dirty="0"/>
          </a:p>
        </p:txBody>
      </p:sp>
    </p:spTree>
    <p:extLst>
      <p:ext uri="{BB962C8B-B14F-4D97-AF65-F5344CB8AC3E}">
        <p14:creationId xmlns:p14="http://schemas.microsoft.com/office/powerpoint/2010/main" val="15718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smtClean="0"/>
              <a:t>05.08.2015.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2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476672"/>
            <a:ext cx="6192688" cy="1224136"/>
          </a:xfrm>
        </p:spPr>
        <p:txBody>
          <a:bodyPr>
            <a:normAutofit fontScale="90000"/>
          </a:bodyPr>
          <a:lstStyle/>
          <a:p>
            <a:r>
              <a:rPr lang="lv-LV" altLang="lv-LV" sz="24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Kopējais viedoklis par </a:t>
            </a:r>
            <a:r>
              <a:rPr lang="lv-LV" altLang="lv-LV" sz="2400" dirty="0" smtClean="0">
                <a:latin typeface="Franklin Gothic Book" panose="020B0503020102020204" pitchFamily="34" charset="0"/>
                <a:cs typeface="Times New Roman" panose="02020603050405020304" pitchFamily="18" charset="0"/>
              </a:rPr>
              <a:t>IKS</a:t>
            </a:r>
            <a:r>
              <a:rPr lang="lv-LV" altLang="lv-LV" sz="2400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/>
            </a:r>
            <a:br>
              <a:rPr lang="lv-LV" altLang="lv-LV" sz="2400" dirty="0">
                <a:latin typeface="Franklin Gothic Book" panose="020B0503020102020204" pitchFamily="34" charset="0"/>
                <a:cs typeface="Times New Roman" panose="02020603050405020304" pitchFamily="18" charset="0"/>
              </a:rPr>
            </a:br>
            <a:r>
              <a:rPr lang="lv-LV" altLang="lv-LV" u="sng" dirty="0">
                <a:latin typeface="Franklin Gothic Book" panose="020B0503020102020204" pitchFamily="34" charset="0"/>
                <a:cs typeface="Times New Roman" panose="02020603050405020304" pitchFamily="18" charset="0"/>
              </a:rPr>
              <a:t>Iekšējās kontroles novērtējums sistēmu </a:t>
            </a:r>
            <a:r>
              <a:rPr lang="lv-LV" altLang="lv-LV" u="sng" dirty="0" smtClean="0">
                <a:latin typeface="Franklin Gothic Book" panose="020B0503020102020204" pitchFamily="34" charset="0"/>
                <a:cs typeface="Times New Roman" panose="02020603050405020304" pitchFamily="18" charset="0"/>
              </a:rPr>
              <a:t>griezumā</a:t>
            </a:r>
            <a:r>
              <a:rPr lang="lv-LV" altLang="lv-LV" sz="2000" dirty="0" smtClean="0">
                <a:latin typeface="Franklin Gothic Book" panose="020B0503020102020204" pitchFamily="34" charset="0"/>
                <a:cs typeface="Times New Roman" panose="02020603050405020304" pitchFamily="18" charset="0"/>
              </a:rPr>
              <a:t/>
            </a:r>
            <a:br>
              <a:rPr lang="lv-LV" altLang="lv-LV" sz="2000" dirty="0" smtClean="0">
                <a:latin typeface="Franklin Gothic Book" panose="020B0503020102020204" pitchFamily="34" charset="0"/>
                <a:cs typeface="Times New Roman" panose="02020603050405020304" pitchFamily="18" charset="0"/>
              </a:rPr>
            </a:br>
            <a:r>
              <a:rPr lang="lv-LV" altLang="lv-LV" sz="2000" u="sng" dirty="0" smtClean="0">
                <a:latin typeface="Franklin Gothic Book" panose="020B0503020102020204" pitchFamily="34" charset="0"/>
                <a:cs typeface="Times New Roman" panose="02020603050405020304" pitchFamily="18" charset="0"/>
              </a:rPr>
              <a:t/>
            </a:r>
            <a:br>
              <a:rPr lang="lv-LV" altLang="lv-LV" sz="2000" u="sng" dirty="0" smtClean="0">
                <a:latin typeface="Franklin Gothic Book" panose="020B0503020102020204" pitchFamily="34" charset="0"/>
                <a:cs typeface="Times New Roman" panose="02020603050405020304" pitchFamily="18" charset="0"/>
              </a:rPr>
            </a:br>
            <a:r>
              <a:rPr lang="lv-LV" altLang="lv-LV" sz="1600" dirty="0" smtClean="0">
                <a:solidFill>
                  <a:schemeClr val="tx2">
                    <a:lumMod val="75000"/>
                  </a:schemeClr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Auditori sniedz viedokli par 76% valsts pārvaldē īstenotajām funkcijām un uzdevumiem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9" name="Content Placeholder 8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29865"/>
            <a:ext cx="7364606" cy="43314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7312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smtClean="0"/>
              <a:t>05.08.2015.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3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lv-LV" dirty="0" smtClean="0"/>
              <a:t>Pārskata gadā veikti 204 iekšējie auditi. Veikto </a:t>
            </a:r>
            <a:r>
              <a:rPr lang="lv-LV" dirty="0"/>
              <a:t>iekšējo auditu rezultātā</a:t>
            </a:r>
            <a:r>
              <a:rPr lang="lv-LV" dirty="0" smtClean="0"/>
              <a:t>:</a:t>
            </a:r>
          </a:p>
          <a:p>
            <a:pPr marL="0" indent="0" algn="just">
              <a:buNone/>
            </a:pPr>
            <a:endParaRPr lang="lv-LV" dirty="0"/>
          </a:p>
          <a:p>
            <a:pPr algn="just"/>
            <a:r>
              <a:rPr lang="lv-LV" dirty="0" smtClean="0"/>
              <a:t>Pilnveidotas finanšu izlietojuma kontroles;</a:t>
            </a:r>
          </a:p>
          <a:p>
            <a:pPr algn="just"/>
            <a:endParaRPr lang="lv-LV" dirty="0" smtClean="0"/>
          </a:p>
          <a:p>
            <a:pPr algn="just"/>
            <a:r>
              <a:rPr lang="lv-LV" dirty="0" smtClean="0"/>
              <a:t>vienkāršoti </a:t>
            </a:r>
            <a:r>
              <a:rPr lang="lv-LV" dirty="0"/>
              <a:t>iestādes procesi, optimizēti personālresursi, mazināts administratīvais slogs</a:t>
            </a:r>
            <a:r>
              <a:rPr lang="lv-LV" dirty="0" smtClean="0"/>
              <a:t>;</a:t>
            </a:r>
          </a:p>
          <a:p>
            <a:pPr algn="just"/>
            <a:endParaRPr lang="lv-LV" dirty="0"/>
          </a:p>
          <a:p>
            <a:pPr algn="just"/>
            <a:r>
              <a:rPr lang="lv-LV" dirty="0" smtClean="0"/>
              <a:t>pilnveidots </a:t>
            </a:r>
            <a:r>
              <a:rPr lang="lv-LV" dirty="0"/>
              <a:t>politikas plānošanas, īstenošanas un uzraudzības process, izvirzot stratēģiski pamatotākus mērķus un rezultatīvos rādītājus un nodrošinot efektīvāku politikas ieviešanas uzraudzību</a:t>
            </a:r>
            <a:r>
              <a:rPr lang="lv-LV" dirty="0" smtClean="0"/>
              <a:t>;</a:t>
            </a:r>
          </a:p>
          <a:p>
            <a:pPr algn="just"/>
            <a:endParaRPr lang="lv-LV" dirty="0"/>
          </a:p>
          <a:p>
            <a:pPr algn="just"/>
            <a:r>
              <a:rPr lang="lv-LV" dirty="0" smtClean="0"/>
              <a:t>pilnveidotas </a:t>
            </a:r>
            <a:r>
              <a:rPr lang="lv-LV" dirty="0"/>
              <a:t>kontroles normatīvo aktu izstrādes un virzības jomā, tai skaitā, lai veicinātu savlaicīgu un kvalitatīvu sabiedrības līdzdalību normatīvo aktu izstrādē, kā arī lai mazinātu funkciju </a:t>
            </a:r>
            <a:r>
              <a:rPr lang="lv-LV" dirty="0" smtClean="0"/>
              <a:t>dublēšanos</a:t>
            </a:r>
            <a:r>
              <a:rPr lang="lv-LV" dirty="0"/>
              <a:t>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Auditoru būtiskākie atklājumi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568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05.08.2015.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4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lv-LV" sz="2000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lv-LV" sz="2000" dirty="0" smtClean="0"/>
              <a:t>   86% ieteikumu ieviešana</a:t>
            </a:r>
            <a:r>
              <a:rPr lang="lv-LV" sz="2000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endParaRPr lang="lv-LV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lv-LV" sz="2000" dirty="0" smtClean="0"/>
              <a:t>   89% gada plāna izpilde</a:t>
            </a:r>
            <a:r>
              <a:rPr lang="lv-LV" sz="2000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endParaRPr lang="lv-LV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lv-LV" sz="2000" dirty="0" smtClean="0"/>
              <a:t>sertificēto iekšējo auditoru skaits – 49% no kopējā auditoru skaita</a:t>
            </a:r>
            <a:r>
              <a:rPr lang="lv-LV" sz="2000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endParaRPr lang="lv-LV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lv-LV" sz="2000" dirty="0"/>
              <a:t> </a:t>
            </a:r>
            <a:r>
              <a:rPr lang="lv-LV" sz="2000" dirty="0" smtClean="0"/>
              <a:t>  82% iekšējiem auditiem patērētais laiks</a:t>
            </a:r>
            <a:r>
              <a:rPr lang="lv-LV" sz="2000" dirty="0" smtClean="0"/>
              <a:t>;</a:t>
            </a:r>
          </a:p>
          <a:p>
            <a:pPr>
              <a:buFont typeface="Wingdings" panose="05000000000000000000" pitchFamily="2" charset="2"/>
              <a:buChar char="ü"/>
            </a:pPr>
            <a:endParaRPr lang="lv-LV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lv-LV" sz="2000" dirty="0" smtClean="0"/>
              <a:t>   55% pamatdarbības auditu skaits</a:t>
            </a:r>
          </a:p>
          <a:p>
            <a:pPr marL="0" indent="0">
              <a:buNone/>
            </a:pPr>
            <a:endParaRPr lang="lv-LV" sz="2000" dirty="0"/>
          </a:p>
          <a:p>
            <a:endParaRPr lang="ru-RU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620736"/>
            <a:ext cx="5688632" cy="504008"/>
          </a:xfrm>
        </p:spPr>
        <p:txBody>
          <a:bodyPr/>
          <a:lstStyle/>
          <a:p>
            <a:r>
              <a:rPr lang="lv-LV" dirty="0" smtClean="0"/>
              <a:t>Darba izpildes un kvalitātes rādītāji:</a:t>
            </a:r>
            <a:endParaRPr lang="ru-RU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546" y="3893504"/>
            <a:ext cx="201185" cy="243861"/>
          </a:xfrm>
          <a:prstGeom prst="rect">
            <a:avLst/>
          </a:prstGeom>
        </p:spPr>
      </p:pic>
      <p:sp>
        <p:nvSpPr>
          <p:cNvPr id="12" name="Up Arrow 11"/>
          <p:cNvSpPr/>
          <p:nvPr/>
        </p:nvSpPr>
        <p:spPr>
          <a:xfrm>
            <a:off x="844131" y="2469866"/>
            <a:ext cx="144016" cy="2160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  <p:sp>
        <p:nvSpPr>
          <p:cNvPr id="19" name="Up Arrow 18"/>
          <p:cNvSpPr/>
          <p:nvPr/>
        </p:nvSpPr>
        <p:spPr>
          <a:xfrm>
            <a:off x="844130" y="4636846"/>
            <a:ext cx="144016" cy="2160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  <p:sp>
        <p:nvSpPr>
          <p:cNvPr id="13" name="Up Arrow 12"/>
          <p:cNvSpPr/>
          <p:nvPr/>
        </p:nvSpPr>
        <p:spPr>
          <a:xfrm>
            <a:off x="844130" y="1688682"/>
            <a:ext cx="144016" cy="2160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9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05.08.2015.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5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9600" dirty="0" err="1" smtClean="0"/>
              <a:t>VIJa</a:t>
            </a:r>
            <a:endParaRPr lang="ru-RU" sz="96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u="sng" dirty="0" smtClean="0"/>
              <a:t>Novērtēt NA izstrādes </a:t>
            </a:r>
            <a:r>
              <a:rPr lang="lv-LV" u="sng" dirty="0"/>
              <a:t>un </a:t>
            </a:r>
            <a:r>
              <a:rPr lang="lv-LV" u="sng" dirty="0" smtClean="0"/>
              <a:t>virzības iekšējās kontroles sistēmas darbību un ekonomisko efektivitāti</a:t>
            </a:r>
            <a:endParaRPr lang="ru-RU" u="sn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1381125"/>
            <a:ext cx="8820150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smtClean="0"/>
              <a:t>05.08.2015.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6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3429" y="1988840"/>
            <a:ext cx="8229600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/>
              <a:t>MK 28.10.2014. rīkojums Nr.615 «</a:t>
            </a:r>
            <a:r>
              <a:rPr lang="lv-LV" b="1" dirty="0"/>
              <a:t>Par kopējām valsts pārvaldē auditējamām prioritātēm </a:t>
            </a:r>
            <a:r>
              <a:rPr lang="lv-LV" b="1" dirty="0" smtClean="0"/>
              <a:t>2015.gadam»</a:t>
            </a:r>
            <a:endParaRPr lang="lv-LV" b="1" dirty="0" smtClean="0"/>
          </a:p>
          <a:p>
            <a:pPr marL="0" indent="0">
              <a:buNone/>
            </a:pPr>
            <a:r>
              <a:rPr lang="lv-LV" b="1" dirty="0" smtClean="0"/>
              <a:t>Ministrijās </a:t>
            </a:r>
            <a:r>
              <a:rPr lang="lv-LV" b="1" dirty="0"/>
              <a:t>un iestādēs jānovērtē</a:t>
            </a:r>
            <a:r>
              <a:rPr lang="lv-LV" b="1" dirty="0" smtClean="0"/>
              <a:t>:</a:t>
            </a:r>
          </a:p>
          <a:p>
            <a:pPr marL="0" indent="0">
              <a:buNone/>
            </a:pPr>
            <a:endParaRPr lang="lv-LV" b="1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lv-LV" b="1" dirty="0">
                <a:solidFill>
                  <a:schemeClr val="tx1"/>
                </a:solidFill>
              </a:rPr>
              <a:t>IKT pārvaldības </a:t>
            </a:r>
            <a:r>
              <a:rPr lang="lv-LV" b="1" dirty="0" smtClean="0">
                <a:solidFill>
                  <a:schemeClr val="tx1"/>
                </a:solidFill>
              </a:rPr>
              <a:t>organizēšana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lv-LV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lv-LV" b="1" dirty="0" smtClean="0">
                <a:solidFill>
                  <a:schemeClr val="tx1"/>
                </a:solidFill>
              </a:rPr>
              <a:t>Valsts informācijas sistēmu drošības </a:t>
            </a:r>
            <a:r>
              <a:rPr lang="lv-LV" b="1" dirty="0">
                <a:solidFill>
                  <a:schemeClr val="tx1"/>
                </a:solidFill>
              </a:rPr>
              <a:t>pasākumu </a:t>
            </a:r>
            <a:r>
              <a:rPr lang="lv-LV" b="1" dirty="0" smtClean="0">
                <a:solidFill>
                  <a:schemeClr val="tx1"/>
                </a:solidFill>
              </a:rPr>
              <a:t>izveidi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lv-LV" u="sng" dirty="0" smtClean="0"/>
          </a:p>
          <a:p>
            <a:r>
              <a:rPr lang="lv-LV" u="sng" dirty="0" smtClean="0"/>
              <a:t>Informācijas un komunikāciju tehnoloģiju pārvaldības audita </a:t>
            </a:r>
            <a:r>
              <a:rPr lang="lv-LV" u="sng" dirty="0"/>
              <a:t>vadlīnijas</a:t>
            </a:r>
            <a:r>
              <a:rPr lang="lv-LV" dirty="0"/>
              <a:t> </a:t>
            </a:r>
            <a:r>
              <a:rPr lang="lv-LV" dirty="0" smtClean="0"/>
              <a:t> (VARAM</a:t>
            </a:r>
            <a:r>
              <a:rPr lang="lv-LV" dirty="0"/>
              <a:t>, </a:t>
            </a:r>
            <a:r>
              <a:rPr lang="lv-LV" dirty="0" smtClean="0"/>
              <a:t>Latvijas bankas, Valsts Kases un citu valsts iestāžu auditoru kopdarbs)</a:t>
            </a:r>
            <a:endParaRPr lang="lv-LV" dirty="0"/>
          </a:p>
          <a:p>
            <a:r>
              <a:rPr lang="lv-LV" dirty="0" smtClean="0"/>
              <a:t>Noorganizētas diskusijas un apmācības Valsts administrācijas skolā</a:t>
            </a:r>
          </a:p>
          <a:p>
            <a:pPr marL="0" indent="0">
              <a:buNone/>
            </a:pPr>
            <a:endParaRPr lang="lv-LV" dirty="0" smtClean="0"/>
          </a:p>
          <a:p>
            <a:endParaRPr lang="lv-LV" dirty="0" smtClean="0"/>
          </a:p>
          <a:p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836712"/>
            <a:ext cx="5688632" cy="648072"/>
          </a:xfrm>
        </p:spPr>
        <p:txBody>
          <a:bodyPr>
            <a:normAutofit fontScale="90000"/>
          </a:bodyPr>
          <a:lstStyle/>
          <a:p>
            <a:r>
              <a:rPr lang="lv-LV" sz="2400" dirty="0" smtClean="0"/>
              <a:t>Informācijas un komunikāciju tehnoloģiju pārvaldības audits</a:t>
            </a:r>
            <a:r>
              <a:rPr lang="lv-LV" dirty="0" smtClean="0"/>
              <a:t/>
            </a:r>
            <a:br>
              <a:rPr lang="lv-LV" dirty="0" smtClean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976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smtClean="0"/>
              <a:t>05.08.2015.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7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lv-LV" sz="2000" dirty="0" smtClean="0"/>
          </a:p>
          <a:p>
            <a:pPr lvl="0"/>
            <a:r>
              <a:rPr lang="lv-LV" sz="2000" dirty="0" smtClean="0"/>
              <a:t>Vienošanās veicināja  sadarbības pilnveidi</a:t>
            </a:r>
          </a:p>
          <a:p>
            <a:pPr lvl="0"/>
            <a:endParaRPr lang="lv-LV" sz="2000" dirty="0" smtClean="0"/>
          </a:p>
          <a:p>
            <a:pPr marL="0" lvl="0" indent="0">
              <a:buNone/>
            </a:pPr>
            <a:r>
              <a:rPr lang="lv-LV" sz="2000" dirty="0" smtClean="0"/>
              <a:t>Turpmākā sadarbībā:</a:t>
            </a:r>
          </a:p>
          <a:p>
            <a:pPr lvl="0"/>
            <a:endParaRPr lang="lv-LV" sz="2000" dirty="0" smtClean="0"/>
          </a:p>
          <a:p>
            <a:pPr lvl="0"/>
            <a:r>
              <a:rPr lang="lv-LV" sz="2000" dirty="0" smtClean="0"/>
              <a:t>Sadarbība visos revīzijas posmos</a:t>
            </a:r>
          </a:p>
          <a:p>
            <a:pPr lvl="0"/>
            <a:endParaRPr lang="lv-LV" sz="2000" dirty="0" smtClean="0"/>
          </a:p>
          <a:p>
            <a:pPr lvl="0"/>
            <a:r>
              <a:rPr lang="lv-LV" sz="2000" dirty="0" smtClean="0"/>
              <a:t>Mērķtiecīga sadarbība </a:t>
            </a:r>
            <a:r>
              <a:rPr lang="lv-LV" sz="2000" dirty="0"/>
              <a:t>apmācības jomā </a:t>
            </a:r>
            <a:r>
              <a:rPr lang="lv-LV" sz="2000" dirty="0" smtClean="0"/>
              <a:t> </a:t>
            </a:r>
            <a:endParaRPr lang="lv-LV" sz="2000" dirty="0"/>
          </a:p>
          <a:p>
            <a:pPr lvl="0"/>
            <a:endParaRPr lang="lv-LV" sz="2000" dirty="0" smtClean="0"/>
          </a:p>
          <a:p>
            <a:pPr lvl="0"/>
            <a:r>
              <a:rPr lang="lv-LV" sz="2000" dirty="0" smtClean="0"/>
              <a:t>Pieredzes apmaiņa</a:t>
            </a:r>
            <a:endParaRPr lang="lv-LV" sz="20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dirty="0"/>
              <a:t/>
            </a:r>
            <a:br>
              <a:rPr lang="lv-LV" dirty="0"/>
            </a:br>
            <a:r>
              <a:rPr lang="lv-LV" dirty="0" smtClean="0"/>
              <a:t>Sadarbība </a:t>
            </a:r>
            <a:r>
              <a:rPr lang="lv-LV" dirty="0" smtClean="0"/>
              <a:t>ar Valsts kontroli</a:t>
            </a:r>
            <a:br>
              <a:rPr lang="lv-LV" dirty="0" smtClean="0"/>
            </a:br>
            <a:r>
              <a:rPr lang="lv-LV" dirty="0"/>
              <a:t/>
            </a:r>
            <a:br>
              <a:rPr lang="lv-LV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4701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smtClean="0"/>
              <a:t>05.08.2015.</a:t>
            </a:r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8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lv-LV" b="1" dirty="0"/>
          </a:p>
          <a:p>
            <a:r>
              <a:rPr lang="lv-LV" b="1" dirty="0" smtClean="0"/>
              <a:t>Pievērst uzmanību Eiropas Savienības struktūrfondu un Kohēzijas fonda plānošanas dokumentos noteikto mērķu un rezultātu sasniegšanas nodrošināšanai un cilvēkresursu kapacitātei iestāžu funkciju nodrošināšanai</a:t>
            </a:r>
          </a:p>
          <a:p>
            <a:pPr marL="0" indent="0">
              <a:buNone/>
            </a:pPr>
            <a:endParaRPr lang="lv-LV" b="1" dirty="0" smtClean="0"/>
          </a:p>
          <a:p>
            <a:r>
              <a:rPr lang="lv-LV" b="1" dirty="0" smtClean="0"/>
              <a:t>Kompetenču kartes izstrāde</a:t>
            </a:r>
          </a:p>
          <a:p>
            <a:endParaRPr lang="lv-LV" b="1" dirty="0" smtClean="0"/>
          </a:p>
          <a:p>
            <a:r>
              <a:rPr lang="lv-LV" b="1" dirty="0"/>
              <a:t>Efektivitātes novērtējuma palielināšana viedoklī par iekšējās kontroles sistēmu</a:t>
            </a:r>
          </a:p>
          <a:p>
            <a:endParaRPr lang="lv-LV" b="1" dirty="0" smtClean="0"/>
          </a:p>
          <a:p>
            <a:r>
              <a:rPr lang="lv-LV" b="1" dirty="0"/>
              <a:t>Palielināt uzticamību auditoru viedoklim par iekšējās kontroles sistēmu</a:t>
            </a:r>
          </a:p>
          <a:p>
            <a:pPr marL="0" indent="0">
              <a:buNone/>
            </a:pPr>
            <a:endParaRPr lang="lv-LV" b="1" dirty="0" smtClean="0"/>
          </a:p>
          <a:p>
            <a:r>
              <a:rPr lang="lv-LV" b="1" dirty="0" smtClean="0"/>
              <a:t>Iekšējā </a:t>
            </a:r>
            <a:r>
              <a:rPr lang="lv-LV" b="1" dirty="0"/>
              <a:t>audita politikas stratēģijas 2017.-2021. gadam izstrāde</a:t>
            </a:r>
            <a:endParaRPr lang="en-GB" b="1" dirty="0"/>
          </a:p>
          <a:p>
            <a:pPr marL="457200" lvl="1" indent="0">
              <a:buNone/>
            </a:pPr>
            <a:endParaRPr lang="lv-LV" b="1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5688632" cy="432000"/>
          </a:xfrm>
        </p:spPr>
        <p:txBody>
          <a:bodyPr>
            <a:normAutofit/>
          </a:bodyPr>
          <a:lstStyle/>
          <a:p>
            <a:r>
              <a:rPr lang="lv-LV" dirty="0"/>
              <a:t>IA ilgtermiņa attīstības iespējas…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8809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55776" y="4221088"/>
            <a:ext cx="5534025" cy="497681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lv-LV" dirty="0" smtClean="0"/>
              <a:t>Paldies par uzmanību!</a:t>
            </a:r>
            <a:endParaRPr lang="lv-LV" altLang="lv-LV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1435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nšu Ministrijas prezentācija (LV) Pilnkrāsu" id="{8166D8D0-79EE-4552-B5B1-D80C0B313494}" vid="{06F2145E-CC91-4DA0-A1D2-3AC52F2EA5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Finanšu Ministrijas prezentācija (LV) Pilnkrāsu</Template>
  <TotalTime>2104</TotalTime>
  <Words>321</Words>
  <Application>Microsoft Office PowerPoint</Application>
  <PresentationFormat>On-screen Show (4:3)</PresentationFormat>
  <Paragraphs>78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Franklin Gothic Book</vt:lpstr>
      <vt:lpstr>Times New Roman</vt:lpstr>
      <vt:lpstr>Wingdings</vt:lpstr>
      <vt:lpstr>1_Custom Design</vt:lpstr>
      <vt:lpstr>Iekšējā audita darbības rezultāti 2014.gadā  </vt:lpstr>
      <vt:lpstr>Kopējais viedoklis par IKS Iekšējās kontroles novērtējums sistēmu griezumā  Auditori sniedz viedokli par 76% valsts pārvaldē īstenotajām funkcijām un uzdevumiem</vt:lpstr>
      <vt:lpstr>Auditoru būtiskākie atklājumi</vt:lpstr>
      <vt:lpstr>Darba izpildes un kvalitātes rādītāji:</vt:lpstr>
      <vt:lpstr>Novērtēt NA izstrādes un virzības iekšējās kontroles sistēmas darbību un ekonomisko efektivitāti</vt:lpstr>
      <vt:lpstr>Informācijas un komunikāciju tehnoloģiju pārvaldības audits </vt:lpstr>
      <vt:lpstr>  Sadarbība ar Valsts kontroli  </vt:lpstr>
      <vt:lpstr>IA ilgtermiņa attīstības iespējas…</vt:lpstr>
      <vt:lpstr>Paldies par uzmanību!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Informatīvais ziņojums  par iekšējā audita darbību ministrijās un iestādēs 2013.gadā</dc:title>
  <dc:creator>Jeļena Grossmane</dc:creator>
  <cp:lastModifiedBy>Arina Andreičika</cp:lastModifiedBy>
  <cp:revision>164</cp:revision>
  <cp:lastPrinted>2015-07-29T05:58:42Z</cp:lastPrinted>
  <dcterms:created xsi:type="dcterms:W3CDTF">2014-11-12T08:19:17Z</dcterms:created>
  <dcterms:modified xsi:type="dcterms:W3CDTF">2015-08-05T09:02:24Z</dcterms:modified>
</cp:coreProperties>
</file>