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2" r:id="rId2"/>
    <p:sldId id="265" r:id="rId3"/>
    <p:sldId id="285" r:id="rId4"/>
    <p:sldId id="268" r:id="rId5"/>
    <p:sldId id="269" r:id="rId6"/>
    <p:sldId id="273" r:id="rId7"/>
    <p:sldId id="288" r:id="rId8"/>
    <p:sldId id="270" r:id="rId9"/>
    <p:sldId id="286" r:id="rId10"/>
    <p:sldId id="284" r:id="rId11"/>
  </p:sldIdLst>
  <p:sldSz cx="9144000" cy="6858000" type="screen4x3"/>
  <p:notesSz cx="6735763" cy="9866313"/>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8F9D3"/>
    <a:srgbClr val="F3F2D9"/>
    <a:srgbClr val="CC04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52" autoAdjust="0"/>
    <p:restoredTop sz="94660"/>
  </p:normalViewPr>
  <p:slideViewPr>
    <p:cSldViewPr snapToGrid="0" snapToObjects="1">
      <p:cViewPr varScale="1">
        <p:scale>
          <a:sx n="131" d="100"/>
          <a:sy n="131" d="100"/>
        </p:scale>
        <p:origin x="1062"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7CFE98E0-BC8D-47C0-8745-DB8C79428C4C}" type="datetimeFigureOut">
              <a:rPr lang="lv-LV" smtClean="0"/>
              <a:t>11.12.2019</a:t>
            </a:fld>
            <a:endParaRPr lang="lv-LV"/>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02C8ECC0-7D9A-4735-8A1F-B8A54B4E21A0}" type="slidenum">
              <a:rPr lang="lv-LV" smtClean="0"/>
              <a:t>‹#›</a:t>
            </a:fld>
            <a:endParaRPr lang="lv-LV"/>
          </a:p>
        </p:txBody>
      </p:sp>
    </p:spTree>
    <p:extLst>
      <p:ext uri="{BB962C8B-B14F-4D97-AF65-F5344CB8AC3E}">
        <p14:creationId xmlns:p14="http://schemas.microsoft.com/office/powerpoint/2010/main" val="4128775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defTabSz="939575"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defTabSz="939575" fontAlgn="auto">
              <a:spcBef>
                <a:spcPts val="0"/>
              </a:spcBef>
              <a:spcAft>
                <a:spcPts val="0"/>
              </a:spcAft>
              <a:defRPr sz="1200">
                <a:latin typeface="+mn-lt"/>
                <a:cs typeface="+mn-cs"/>
              </a:defRPr>
            </a:lvl1pPr>
          </a:lstStyle>
          <a:p>
            <a:pPr>
              <a:defRPr/>
            </a:pPr>
            <a:fld id="{C269A99F-EF31-4B9C-A738-C27DFF01580E}" type="datetimeFigureOut">
              <a:rPr lang="lv-LV"/>
              <a:pPr>
                <a:defRPr/>
              </a:pPr>
              <a:t>11.12.2019</a:t>
            </a:fld>
            <a:endParaRPr lang="lv-LV"/>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defTabSz="939575"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FACE587-8D14-4055-82B5-6CCDF55621C3}" type="slidenum">
              <a:rPr lang="lv-LV" altLang="lv-LV"/>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Tree>
    <p:extLst>
      <p:ext uri="{BB962C8B-B14F-4D97-AF65-F5344CB8AC3E}">
        <p14:creationId xmlns:p14="http://schemas.microsoft.com/office/powerpoint/2010/main" val="166195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25" name="Text Placeholder 19"/>
          <p:cNvSpPr>
            <a:spLocks noGrp="1"/>
          </p:cNvSpPr>
          <p:nvPr>
            <p:ph type="body" sz="quarter" idx="12"/>
          </p:nvPr>
        </p:nvSpPr>
        <p:spPr>
          <a:xfrm>
            <a:off x="4876800" y="6324600"/>
            <a:ext cx="3540807"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7" name="Slide Number Placeholder 22"/>
          <p:cNvSpPr>
            <a:spLocks noGrp="1"/>
          </p:cNvSpPr>
          <p:nvPr>
            <p:ph type="sldNum" sz="quarter" idx="13"/>
          </p:nvPr>
        </p:nvSpPr>
        <p:spPr>
          <a:xfrm>
            <a:off x="8417607" y="6324600"/>
            <a:ext cx="421593" cy="304800"/>
          </a:xfrm>
        </p:spPr>
        <p:txBody>
          <a:bodyPr/>
          <a:lstStyle>
            <a:lvl1pPr>
              <a:defRPr sz="1000">
                <a:latin typeface="Verdana" panose="020B0604030504040204" pitchFamily="34" charset="0"/>
              </a:defRPr>
            </a:lvl1pPr>
          </a:lstStyle>
          <a:p>
            <a:fld id="{0B582915-0310-4CDD-9A79-BDC3E59340E8}" type="slidenum">
              <a:rPr lang="en-US" altLang="lv-LV"/>
              <a:pPr/>
              <a:t>‹#›</a:t>
            </a:fld>
            <a:endParaRPr lang="en-US" altLang="lv-LV"/>
          </a:p>
        </p:txBody>
      </p:sp>
    </p:spTree>
    <p:extLst>
      <p:ext uri="{BB962C8B-B14F-4D97-AF65-F5344CB8AC3E}">
        <p14:creationId xmlns:p14="http://schemas.microsoft.com/office/powerpoint/2010/main" val="155232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1" name="Text Placeholder 19"/>
          <p:cNvSpPr>
            <a:spLocks noGrp="1"/>
          </p:cNvSpPr>
          <p:nvPr>
            <p:ph type="body" sz="quarter" idx="12"/>
          </p:nvPr>
        </p:nvSpPr>
        <p:spPr>
          <a:xfrm>
            <a:off x="4876800" y="6324600"/>
            <a:ext cx="351517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7" name="Slide Number Placeholder 22"/>
          <p:cNvSpPr>
            <a:spLocks noGrp="1"/>
          </p:cNvSpPr>
          <p:nvPr>
            <p:ph type="sldNum" sz="quarter" idx="13"/>
          </p:nvPr>
        </p:nvSpPr>
        <p:spPr>
          <a:xfrm>
            <a:off x="8391970" y="6324600"/>
            <a:ext cx="447230" cy="304800"/>
          </a:xfrm>
        </p:spPr>
        <p:txBody>
          <a:bodyPr/>
          <a:lstStyle>
            <a:lvl1pPr>
              <a:defRPr sz="1000">
                <a:latin typeface="Verdana" panose="020B0604030504040204" pitchFamily="34" charset="0"/>
              </a:defRPr>
            </a:lvl1pPr>
          </a:lstStyle>
          <a:p>
            <a:fld id="{515252D6-3622-483F-A7E8-9E60FEFE5E88}" type="slidenum">
              <a:rPr lang="en-US" altLang="lv-LV"/>
              <a:pPr/>
              <a:t>‹#›</a:t>
            </a:fld>
            <a:endParaRPr lang="en-US" altLang="lv-LV"/>
          </a:p>
        </p:txBody>
      </p:sp>
    </p:spTree>
    <p:extLst>
      <p:ext uri="{BB962C8B-B14F-4D97-AF65-F5344CB8AC3E}">
        <p14:creationId xmlns:p14="http://schemas.microsoft.com/office/powerpoint/2010/main" val="800727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2" name="Text Placeholder 19"/>
          <p:cNvSpPr>
            <a:spLocks noGrp="1"/>
          </p:cNvSpPr>
          <p:nvPr>
            <p:ph type="body" sz="quarter" idx="12"/>
          </p:nvPr>
        </p:nvSpPr>
        <p:spPr>
          <a:xfrm>
            <a:off x="4876800" y="6324600"/>
            <a:ext cx="3532262"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8" name="Slide Number Placeholder 22"/>
          <p:cNvSpPr>
            <a:spLocks noGrp="1"/>
          </p:cNvSpPr>
          <p:nvPr>
            <p:ph type="sldNum" sz="quarter" idx="13"/>
          </p:nvPr>
        </p:nvSpPr>
        <p:spPr>
          <a:xfrm>
            <a:off x="8409062" y="6324600"/>
            <a:ext cx="430138" cy="304800"/>
          </a:xfrm>
        </p:spPr>
        <p:txBody>
          <a:bodyPr/>
          <a:lstStyle>
            <a:lvl1pPr>
              <a:defRPr sz="1000">
                <a:latin typeface="Verdana" panose="020B0604030504040204" pitchFamily="34" charset="0"/>
              </a:defRPr>
            </a:lvl1pPr>
          </a:lstStyle>
          <a:p>
            <a:fld id="{D7664841-0D73-44CB-AE22-42FD73D83E02}" type="slidenum">
              <a:rPr lang="en-US" altLang="lv-LV"/>
              <a:pPr/>
              <a:t>‹#›</a:t>
            </a:fld>
            <a:endParaRPr lang="en-US" altLang="lv-LV"/>
          </a:p>
        </p:txBody>
      </p:sp>
    </p:spTree>
    <p:extLst>
      <p:ext uri="{BB962C8B-B14F-4D97-AF65-F5344CB8AC3E}">
        <p14:creationId xmlns:p14="http://schemas.microsoft.com/office/powerpoint/2010/main" val="1573122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7" name="Text Placeholder 19"/>
          <p:cNvSpPr>
            <a:spLocks noGrp="1"/>
          </p:cNvSpPr>
          <p:nvPr>
            <p:ph type="body" sz="quarter" idx="12"/>
          </p:nvPr>
        </p:nvSpPr>
        <p:spPr>
          <a:xfrm>
            <a:off x="4876800" y="6324600"/>
            <a:ext cx="3532262"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Slide Number Placeholder 22"/>
          <p:cNvSpPr>
            <a:spLocks noGrp="1"/>
          </p:cNvSpPr>
          <p:nvPr>
            <p:ph type="sldNum" sz="quarter" idx="18"/>
          </p:nvPr>
        </p:nvSpPr>
        <p:spPr>
          <a:xfrm>
            <a:off x="8409062" y="6324600"/>
            <a:ext cx="430138" cy="304800"/>
          </a:xfrm>
        </p:spPr>
        <p:txBody>
          <a:bodyPr/>
          <a:lstStyle>
            <a:lvl1pPr>
              <a:defRPr sz="1000">
                <a:latin typeface="Verdana" panose="020B0604030504040204" pitchFamily="34" charset="0"/>
              </a:defRPr>
            </a:lvl1pPr>
          </a:lstStyle>
          <a:p>
            <a:fld id="{A4EC0522-D5CF-4FDD-85E3-6E22DB726A47}" type="slidenum">
              <a:rPr lang="en-US" altLang="lv-LV"/>
              <a:pPr/>
              <a:t>‹#›</a:t>
            </a:fld>
            <a:endParaRPr lang="en-US" altLang="lv-LV"/>
          </a:p>
        </p:txBody>
      </p:sp>
    </p:spTree>
    <p:extLst>
      <p:ext uri="{BB962C8B-B14F-4D97-AF65-F5344CB8AC3E}">
        <p14:creationId xmlns:p14="http://schemas.microsoft.com/office/powerpoint/2010/main" val="295446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Text Placeholder 19"/>
          <p:cNvSpPr>
            <a:spLocks noGrp="1"/>
          </p:cNvSpPr>
          <p:nvPr>
            <p:ph type="body" sz="quarter" idx="12"/>
          </p:nvPr>
        </p:nvSpPr>
        <p:spPr>
          <a:xfrm>
            <a:off x="4876800" y="6324600"/>
            <a:ext cx="3540807"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6" name="Slide Number Placeholder 22"/>
          <p:cNvSpPr>
            <a:spLocks noGrp="1"/>
          </p:cNvSpPr>
          <p:nvPr>
            <p:ph type="sldNum" sz="quarter" idx="13"/>
          </p:nvPr>
        </p:nvSpPr>
        <p:spPr>
          <a:xfrm>
            <a:off x="8417607" y="6324600"/>
            <a:ext cx="421593" cy="304800"/>
          </a:xfrm>
        </p:spPr>
        <p:txBody>
          <a:bodyPr/>
          <a:lstStyle>
            <a:lvl1pPr>
              <a:defRPr sz="1000">
                <a:latin typeface="Verdana" panose="020B0604030504040204" pitchFamily="34" charset="0"/>
              </a:defRPr>
            </a:lvl1pPr>
          </a:lstStyle>
          <a:p>
            <a:fld id="{3B50DFDF-96B8-465A-918F-3FF13AAF5E12}" type="slidenum">
              <a:rPr lang="en-US" altLang="lv-LV"/>
              <a:pPr/>
              <a:t>‹#›</a:t>
            </a:fld>
            <a:endParaRPr lang="en-US" altLang="lv-LV"/>
          </a:p>
        </p:txBody>
      </p:sp>
    </p:spTree>
    <p:extLst>
      <p:ext uri="{BB962C8B-B14F-4D97-AF65-F5344CB8AC3E}">
        <p14:creationId xmlns:p14="http://schemas.microsoft.com/office/powerpoint/2010/main" val="210468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7" name="Text Placeholder 19"/>
          <p:cNvSpPr>
            <a:spLocks noGrp="1"/>
          </p:cNvSpPr>
          <p:nvPr>
            <p:ph type="body" sz="quarter" idx="12"/>
          </p:nvPr>
        </p:nvSpPr>
        <p:spPr>
          <a:xfrm>
            <a:off x="4876800" y="6324600"/>
            <a:ext cx="352371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5" name="Slide Number Placeholder 22"/>
          <p:cNvSpPr>
            <a:spLocks noGrp="1"/>
          </p:cNvSpPr>
          <p:nvPr>
            <p:ph type="sldNum" sz="quarter" idx="13"/>
          </p:nvPr>
        </p:nvSpPr>
        <p:spPr>
          <a:xfrm>
            <a:off x="8400516" y="6324600"/>
            <a:ext cx="438683" cy="304800"/>
          </a:xfrm>
        </p:spPr>
        <p:txBody>
          <a:bodyPr/>
          <a:lstStyle>
            <a:lvl1pPr>
              <a:defRPr sz="1000">
                <a:latin typeface="Verdana" panose="020B0604030504040204" pitchFamily="34" charset="0"/>
              </a:defRPr>
            </a:lvl1pPr>
          </a:lstStyle>
          <a:p>
            <a:fld id="{E87027D6-B333-4374-94DC-E94160EB0D4C}" type="slidenum">
              <a:rPr lang="en-US" altLang="lv-LV"/>
              <a:pPr/>
              <a:t>‹#›</a:t>
            </a:fld>
            <a:endParaRPr lang="en-US" altLang="lv-LV" dirty="0"/>
          </a:p>
        </p:txBody>
      </p:sp>
    </p:spTree>
    <p:extLst>
      <p:ext uri="{BB962C8B-B14F-4D97-AF65-F5344CB8AC3E}">
        <p14:creationId xmlns:p14="http://schemas.microsoft.com/office/powerpoint/2010/main" val="1646362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Text Placeholder 19"/>
          <p:cNvSpPr>
            <a:spLocks noGrp="1"/>
          </p:cNvSpPr>
          <p:nvPr>
            <p:ph type="body" sz="quarter" idx="12"/>
          </p:nvPr>
        </p:nvSpPr>
        <p:spPr>
          <a:xfrm>
            <a:off x="4876800" y="6324600"/>
            <a:ext cx="3532262"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8" name="Slide Number Placeholder 22"/>
          <p:cNvSpPr>
            <a:spLocks noGrp="1"/>
          </p:cNvSpPr>
          <p:nvPr>
            <p:ph type="sldNum" sz="quarter" idx="13"/>
          </p:nvPr>
        </p:nvSpPr>
        <p:spPr>
          <a:xfrm>
            <a:off x="8409062" y="6324600"/>
            <a:ext cx="430138" cy="304800"/>
          </a:xfrm>
        </p:spPr>
        <p:txBody>
          <a:bodyPr/>
          <a:lstStyle>
            <a:lvl1pPr>
              <a:defRPr sz="1000">
                <a:latin typeface="Verdana" panose="020B0604030504040204" pitchFamily="34" charset="0"/>
              </a:defRPr>
            </a:lvl1pPr>
          </a:lstStyle>
          <a:p>
            <a:fld id="{B6036CB6-F7FF-4F1F-8F32-92EA84D42F97}" type="slidenum">
              <a:rPr lang="en-US" altLang="lv-LV"/>
              <a:pPr/>
              <a:t>‹#›</a:t>
            </a:fld>
            <a:endParaRPr lang="en-US" altLang="lv-LV"/>
          </a:p>
        </p:txBody>
      </p:sp>
    </p:spTree>
    <p:extLst>
      <p:ext uri="{BB962C8B-B14F-4D97-AF65-F5344CB8AC3E}">
        <p14:creationId xmlns:p14="http://schemas.microsoft.com/office/powerpoint/2010/main" val="330126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Tree>
    <p:extLst>
      <p:ext uri="{BB962C8B-B14F-4D97-AF65-F5344CB8AC3E}">
        <p14:creationId xmlns:p14="http://schemas.microsoft.com/office/powerpoint/2010/main" val="3796531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9B55D10C-3E28-49B5-BA9F-F2FF950E44C7}" type="datetime1">
              <a:rPr lang="en-US"/>
              <a:pPr>
                <a:defRPr/>
              </a:pPr>
              <a:t>12/11/2019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9D893850-4C62-42FA-A22B-349FCBB3BAE1}"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timing>
    <p:tnLst>
      <p:par>
        <p:cTn id="1" dur="indefinite" restart="never" nodeType="tmRoot"/>
      </p:par>
    </p:tnLst>
  </p:timing>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2700" dirty="0" smtClean="0"/>
              <a:t>Normatīvajos </a:t>
            </a:r>
            <a:r>
              <a:rPr lang="lv-LV" sz="2700" dirty="0"/>
              <a:t>aktos </a:t>
            </a:r>
            <a:r>
              <a:rPr lang="lv-LV" sz="2700" dirty="0" smtClean="0"/>
              <a:t>noteiktie </a:t>
            </a:r>
            <a:r>
              <a:rPr lang="lv-LV" sz="2700" dirty="0"/>
              <a:t>izdevumu </a:t>
            </a:r>
            <a:r>
              <a:rPr lang="lv-LV" sz="2700" dirty="0" smtClean="0"/>
              <a:t>apmēri, </a:t>
            </a:r>
            <a:r>
              <a:rPr lang="lv-LV" sz="2700" dirty="0"/>
              <a:t>kuri būtiski pārsniedz budžeta iespējas </a:t>
            </a:r>
            <a:r>
              <a:rPr lang="lv-LV" dirty="0"/>
              <a:t/>
            </a:r>
            <a:br>
              <a:rPr lang="lv-LV" dirty="0"/>
            </a:br>
            <a:endParaRPr lang="lv-LV" dirty="0"/>
          </a:p>
        </p:txBody>
      </p:sp>
      <p:sp>
        <p:nvSpPr>
          <p:cNvPr id="3" name="Text Placeholder 2"/>
          <p:cNvSpPr>
            <a:spLocks noGrp="1"/>
          </p:cNvSpPr>
          <p:nvPr>
            <p:ph type="body" sz="quarter" idx="10"/>
          </p:nvPr>
        </p:nvSpPr>
        <p:spPr>
          <a:xfrm>
            <a:off x="685800" y="5586153"/>
            <a:ext cx="7772400" cy="615141"/>
          </a:xfrm>
        </p:spPr>
        <p:txBody>
          <a:bodyPr/>
          <a:lstStyle/>
          <a:p>
            <a:r>
              <a:rPr lang="lv-LV" dirty="0" smtClean="0"/>
              <a:t>2019.gada novembris</a:t>
            </a:r>
            <a:endParaRPr lang="lv-LV" dirty="0"/>
          </a:p>
        </p:txBody>
      </p:sp>
      <p:sp>
        <p:nvSpPr>
          <p:cNvPr id="4" name="Text Placeholder 3"/>
          <p:cNvSpPr>
            <a:spLocks noGrp="1"/>
          </p:cNvSpPr>
          <p:nvPr>
            <p:ph type="body" sz="quarter" idx="11"/>
          </p:nvPr>
        </p:nvSpPr>
        <p:spPr/>
        <p:txBody>
          <a:bodyPr/>
          <a:lstStyle/>
          <a:p>
            <a:r>
              <a:rPr lang="lv-LV" dirty="0" smtClean="0"/>
              <a:t> </a:t>
            </a:r>
            <a:endParaRPr lang="lv-LV" dirty="0"/>
          </a:p>
        </p:txBody>
      </p:sp>
    </p:spTree>
    <p:extLst>
      <p:ext uri="{BB962C8B-B14F-4D97-AF65-F5344CB8AC3E}">
        <p14:creationId xmlns:p14="http://schemas.microsoft.com/office/powerpoint/2010/main" val="2774026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2403" y="226992"/>
            <a:ext cx="6096000" cy="1066799"/>
          </a:xfrm>
        </p:spPr>
        <p:txBody>
          <a:bodyPr>
            <a:normAutofit fontScale="90000"/>
          </a:bodyPr>
          <a:lstStyle/>
          <a:p>
            <a:pPr algn="ctr"/>
            <a:r>
              <a:rPr lang="lv-LV" dirty="0"/>
              <a:t>Kopsavilkums par likumdošanā paredzēto finansējuma </a:t>
            </a:r>
            <a:r>
              <a:rPr lang="lv-LV" dirty="0">
                <a:solidFill>
                  <a:srgbClr val="C00000"/>
                </a:solidFill>
              </a:rPr>
              <a:t>pieaugumu turpmākos gados </a:t>
            </a:r>
            <a:r>
              <a:rPr lang="lv-LV" dirty="0"/>
              <a:t>(</a:t>
            </a:r>
            <a:r>
              <a:rPr lang="lv-LV" dirty="0" smtClean="0"/>
              <a:t>III)</a:t>
            </a:r>
            <a:r>
              <a:rPr lang="lv-LV" dirty="0">
                <a:solidFill>
                  <a:srgbClr val="C00000"/>
                </a:solidFill>
              </a:rPr>
              <a:t/>
            </a:r>
            <a:br>
              <a:rPr lang="lv-LV" dirty="0">
                <a:solidFill>
                  <a:srgbClr val="C00000"/>
                </a:solidFill>
              </a:rPr>
            </a:br>
            <a:endParaRPr lang="lv-LV" dirty="0"/>
          </a:p>
        </p:txBody>
      </p:sp>
      <p:sp>
        <p:nvSpPr>
          <p:cNvPr id="5" name="Slide Number Placeholder 4"/>
          <p:cNvSpPr>
            <a:spLocks noGrp="1"/>
          </p:cNvSpPr>
          <p:nvPr>
            <p:ph type="sldNum" sz="quarter" idx="13"/>
          </p:nvPr>
        </p:nvSpPr>
        <p:spPr/>
        <p:txBody>
          <a:bodyPr/>
          <a:lstStyle/>
          <a:p>
            <a:fld id="{3B50DFDF-96B8-465A-918F-3FF13AAF5E12}" type="slidenum">
              <a:rPr lang="en-US" altLang="lv-LV" smtClean="0"/>
              <a:pPr/>
              <a:t>10</a:t>
            </a:fld>
            <a:endParaRPr lang="en-US" altLang="lv-LV"/>
          </a:p>
        </p:txBody>
      </p:sp>
      <p:graphicFrame>
        <p:nvGraphicFramePr>
          <p:cNvPr id="6" name="Table 5"/>
          <p:cNvGraphicFramePr>
            <a:graphicFrameLocks noGrp="1"/>
          </p:cNvGraphicFramePr>
          <p:nvPr>
            <p:extLst>
              <p:ext uri="{D42A27DB-BD31-4B8C-83A1-F6EECF244321}">
                <p14:modId xmlns:p14="http://schemas.microsoft.com/office/powerpoint/2010/main" val="2111504880"/>
              </p:ext>
            </p:extLst>
          </p:nvPr>
        </p:nvGraphicFramePr>
        <p:xfrm>
          <a:off x="267421" y="1537250"/>
          <a:ext cx="8419381" cy="3664133"/>
        </p:xfrm>
        <a:graphic>
          <a:graphicData uri="http://schemas.openxmlformats.org/drawingml/2006/table">
            <a:tbl>
              <a:tblPr firstRow="1" firstCol="1" bandRow="1">
                <a:tableStyleId>{5C22544A-7EE6-4342-B048-85BDC9FD1C3A}</a:tableStyleId>
              </a:tblPr>
              <a:tblGrid>
                <a:gridCol w="2956491">
                  <a:extLst>
                    <a:ext uri="{9D8B030D-6E8A-4147-A177-3AD203B41FA5}">
                      <a16:colId xmlns:a16="http://schemas.microsoft.com/office/drawing/2014/main" val="2678932579"/>
                    </a:ext>
                  </a:extLst>
                </a:gridCol>
                <a:gridCol w="5462890">
                  <a:extLst>
                    <a:ext uri="{9D8B030D-6E8A-4147-A177-3AD203B41FA5}">
                      <a16:colId xmlns:a16="http://schemas.microsoft.com/office/drawing/2014/main" val="2047936343"/>
                    </a:ext>
                  </a:extLst>
                </a:gridCol>
              </a:tblGrid>
              <a:tr h="317429">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txBody>
                  <a:tcPr marL="44084" marR="44084" marT="0" marB="0" anchor="ctr">
                    <a:solidFill>
                      <a:schemeClr val="accent1">
                        <a:lumMod val="40000"/>
                        <a:lumOff val="60000"/>
                      </a:schemeClr>
                    </a:solidFill>
                  </a:tcPr>
                </a:tc>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a:t>
                      </a:r>
                    </a:p>
                  </a:txBody>
                  <a:tcPr marL="44084" marR="44084" marT="0" marB="0" anchor="ctr">
                    <a:solidFill>
                      <a:schemeClr val="accent1">
                        <a:lumMod val="40000"/>
                        <a:lumOff val="60000"/>
                      </a:schemeClr>
                    </a:solidFill>
                  </a:tcPr>
                </a:tc>
                <a:extLst>
                  <a:ext uri="{0D108BD9-81ED-4DB2-BD59-A6C34878D82A}">
                    <a16:rowId xmlns:a16="http://schemas.microsoft.com/office/drawing/2014/main" val="2717247468"/>
                  </a:ext>
                </a:extLst>
              </a:tr>
              <a:tr h="1455408">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700" b="1"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Veselības aprūpes finansēšanas likums</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 20.12.2018.)</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1700" b="1"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endParaRPr lang="lv-LV" sz="1800" b="0" i="0" u="none" strike="noStrike"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5982" marR="45982" marT="0" marB="0" anchor="ctr">
                    <a:solidFill>
                      <a:schemeClr val="accent5">
                        <a:lumMod val="20000"/>
                        <a:lumOff val="80000"/>
                      </a:schemeClr>
                    </a:solidFill>
                  </a:tcPr>
                </a:tc>
                <a:tc>
                  <a:txBody>
                    <a:bodyPr/>
                    <a:lstStyle/>
                    <a:p>
                      <a:pPr marL="0" marR="0" lvl="0" indent="0" algn="just" defTabSz="939575" rtl="0" eaLnBrk="1" fontAlgn="auto" latinLnBrk="0" hangingPunct="1">
                        <a:lnSpc>
                          <a:spcPct val="100000"/>
                        </a:lnSpc>
                        <a:spcBef>
                          <a:spcPts val="0"/>
                        </a:spcBef>
                        <a:spcAft>
                          <a:spcPts val="0"/>
                        </a:spcAft>
                        <a:buClrTx/>
                        <a:buSzTx/>
                        <a:buFontTx/>
                        <a:buNone/>
                        <a:tabLst/>
                        <a:defRPr/>
                      </a:pPr>
                      <a:r>
                        <a:rPr lang="lv-LV" sz="12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4. pants. Veselības aprūpes finansēšanas avoti</a:t>
                      </a:r>
                    </a:p>
                    <a:p>
                      <a:pPr marL="0" marR="0" lvl="0" indent="0" algn="just" defTabSz="939575" rtl="0" eaLnBrk="1" fontAlgn="auto" latinLnBrk="0" hangingPunct="1">
                        <a:lnSpc>
                          <a:spcPct val="100000"/>
                        </a:lnSpc>
                        <a:spcBef>
                          <a:spcPts val="0"/>
                        </a:spcBef>
                        <a:spcAft>
                          <a:spcPts val="0"/>
                        </a:spcAft>
                        <a:buClrTx/>
                        <a:buSzTx/>
                        <a:buFontTx/>
                        <a:buNone/>
                        <a:tabLst/>
                        <a:defRPr/>
                      </a:pPr>
                      <a:r>
                        <a:rPr lang="lv-LV" sz="12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(2) Veselības aprūpes vispārējās valdības sektora [Eiropas Parlamenta un Padomes 2013. gada 21. maija regulas (ES) Nr. 549/2013 par Eiropas nacionālo un reģionālo kontu sistēmu Eiropas Savienībā (Dokuments attiecas uz EEZ) A pielikuma 2.113. punkta izpratnē] finansējums, sākot ar 2020. gadu, veido vismaz četrus procentus no iekšzemes kopprodukta. Finansējums, sākot ar 2019. gadu, nedrīkst būt mazāks kā iepriekšējā gadā, izņemot to finansējumu, kas piešķirts uz noteiktu laiku specifiskam mērķim.</a:t>
                      </a:r>
                    </a:p>
                    <a:p>
                      <a:pPr marL="0" marR="0" lvl="0" indent="0" algn="just" defTabSz="939575" rtl="0" eaLnBrk="1" fontAlgn="auto" latinLnBrk="0" hangingPunct="1">
                        <a:lnSpc>
                          <a:spcPct val="100000"/>
                        </a:lnSpc>
                        <a:spcBef>
                          <a:spcPts val="0"/>
                        </a:spcBef>
                        <a:spcAft>
                          <a:spcPts val="0"/>
                        </a:spcAft>
                        <a:buClrTx/>
                        <a:buSzTx/>
                        <a:buFontTx/>
                        <a:buNone/>
                        <a:tabLst/>
                        <a:defRPr/>
                      </a:pPr>
                      <a:endParaRPr lang="lv-LV" sz="12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39575" rtl="0" eaLnBrk="1" fontAlgn="auto" latinLnBrk="0" hangingPunct="1">
                        <a:lnSpc>
                          <a:spcPct val="100000"/>
                        </a:lnSpc>
                        <a:spcBef>
                          <a:spcPts val="0"/>
                        </a:spcBef>
                        <a:spcAft>
                          <a:spcPts val="0"/>
                        </a:spcAft>
                        <a:buClrTx/>
                        <a:buSzTx/>
                        <a:buFontTx/>
                        <a:buNone/>
                        <a:tabLst/>
                        <a:defRPr/>
                      </a:pPr>
                      <a:r>
                        <a:rPr lang="lv-LV" sz="12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Pārejas noteikumu 11.punkts</a:t>
                      </a:r>
                    </a:p>
                    <a:p>
                      <a:pPr marL="0" marR="0" lvl="0" indent="0" algn="just" defTabSz="939575" rtl="0" eaLnBrk="1" fontAlgn="auto" latinLnBrk="0" hangingPunct="1">
                        <a:lnSpc>
                          <a:spcPct val="100000"/>
                        </a:lnSpc>
                        <a:spcBef>
                          <a:spcPts val="0"/>
                        </a:spcBef>
                        <a:spcAft>
                          <a:spcPts val="0"/>
                        </a:spcAft>
                        <a:buClrTx/>
                        <a:buSzTx/>
                        <a:buFontTx/>
                        <a:buNone/>
                        <a:tabLst/>
                        <a:defRPr/>
                      </a:pPr>
                      <a:endParaRPr lang="lv-LV" sz="12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lvl="0" indent="0" algn="just">
                        <a:lnSpc>
                          <a:spcPct val="105000"/>
                        </a:lnSpc>
                        <a:spcAft>
                          <a:spcPts val="0"/>
                        </a:spcAft>
                        <a:buFont typeface="+mj-lt"/>
                        <a:buNone/>
                      </a:pPr>
                      <a:r>
                        <a:rPr lang="lv-LV" sz="1200" b="0" dirty="0" smtClean="0">
                          <a:effectLst/>
                          <a:latin typeface="Verdana" panose="020B0604030504040204" pitchFamily="34" charset="0"/>
                          <a:ea typeface="Verdana" panose="020B0604030504040204" pitchFamily="34" charset="0"/>
                          <a:cs typeface="Verdana" panose="020B0604030504040204" pitchFamily="34" charset="0"/>
                        </a:rPr>
                        <a:t>Ministru kabinets, sagatavojot likumprojektu par valsts budžetu 2019.gadam un likumprojektu par vidēja termiņa budžeta ietvaru 2019., 2020. un 2021. gadam, paredz valsts finansējumu veselības aprūpes darbinieku darba samaksas paaugstināšanai vidēji gadā 20 procentu apmērā: 2019.gadā — 87 483 708 </a:t>
                      </a:r>
                      <a:r>
                        <a:rPr lang="lv-LV" sz="1200" b="0" i="1" dirty="0" err="1" smtClean="0">
                          <a:effectLst/>
                          <a:latin typeface="Verdana" panose="020B0604030504040204" pitchFamily="34" charset="0"/>
                          <a:ea typeface="Verdana" panose="020B0604030504040204" pitchFamily="34" charset="0"/>
                          <a:cs typeface="Verdana" panose="020B0604030504040204" pitchFamily="34" charset="0"/>
                        </a:rPr>
                        <a:t>euro</a:t>
                      </a:r>
                      <a:r>
                        <a:rPr lang="lv-LV" sz="1200" b="0" dirty="0" smtClean="0">
                          <a:effectLst/>
                          <a:latin typeface="Verdana" panose="020B0604030504040204" pitchFamily="34" charset="0"/>
                          <a:ea typeface="Verdana" panose="020B0604030504040204" pitchFamily="34" charset="0"/>
                          <a:cs typeface="Verdana" panose="020B0604030504040204" pitchFamily="34" charset="0"/>
                        </a:rPr>
                        <a:t>, 2020.gadā — 191 227 820 </a:t>
                      </a:r>
                      <a:r>
                        <a:rPr lang="lv-LV" sz="1200" b="0" i="1" dirty="0" err="1" smtClean="0">
                          <a:effectLst/>
                          <a:latin typeface="Verdana" panose="020B0604030504040204" pitchFamily="34" charset="0"/>
                          <a:ea typeface="Verdana" panose="020B0604030504040204" pitchFamily="34" charset="0"/>
                          <a:cs typeface="Verdana" panose="020B0604030504040204" pitchFamily="34" charset="0"/>
                        </a:rPr>
                        <a:t>euro</a:t>
                      </a:r>
                      <a:r>
                        <a:rPr lang="lv-LV" sz="1200" b="0" dirty="0" smtClean="0">
                          <a:effectLst/>
                          <a:latin typeface="Verdana" panose="020B0604030504040204" pitchFamily="34" charset="0"/>
                          <a:ea typeface="Verdana" panose="020B0604030504040204" pitchFamily="34" charset="0"/>
                          <a:cs typeface="Verdana" panose="020B0604030504040204" pitchFamily="34" charset="0"/>
                        </a:rPr>
                        <a:t> un 2021.gadā — 314 599 953 </a:t>
                      </a:r>
                      <a:r>
                        <a:rPr lang="lv-LV" sz="1200" b="0" i="1" dirty="0" err="1" smtClean="0">
                          <a:effectLst/>
                          <a:latin typeface="Verdana" panose="020B0604030504040204" pitchFamily="34" charset="0"/>
                          <a:ea typeface="Verdana" panose="020B0604030504040204" pitchFamily="34" charset="0"/>
                          <a:cs typeface="Verdana" panose="020B0604030504040204" pitchFamily="34" charset="0"/>
                        </a:rPr>
                        <a:t>euro</a:t>
                      </a:r>
                      <a:r>
                        <a:rPr lang="lv-LV" sz="1200" b="0" dirty="0" smtClean="0">
                          <a:effectLst/>
                          <a:latin typeface="Verdana" panose="020B0604030504040204" pitchFamily="34" charset="0"/>
                          <a:ea typeface="Verdana" panose="020B0604030504040204" pitchFamily="34" charset="0"/>
                          <a:cs typeface="Verdana" panose="020B0604030504040204" pitchFamily="34" charset="0"/>
                        </a:rPr>
                        <a:t>. </a:t>
                      </a:r>
                      <a:endParaRPr lang="lv-LV" sz="1050" b="0" dirty="0">
                        <a:effectLst/>
                        <a:latin typeface="Verdana" panose="020B0604030504040204" pitchFamily="34" charset="0"/>
                        <a:ea typeface="Verdana" panose="020B0604030504040204" pitchFamily="34" charset="0"/>
                        <a:cs typeface="Verdana" panose="020B0604030504040204" pitchFamily="34" charset="0"/>
                      </a:endParaRPr>
                    </a:p>
                  </a:txBody>
                  <a:tcPr marL="45982" marR="45982" marT="0" marB="0">
                    <a:solidFill>
                      <a:schemeClr val="accent5">
                        <a:lumMod val="20000"/>
                        <a:lumOff val="80000"/>
                      </a:schemeClr>
                    </a:solidFill>
                  </a:tcPr>
                </a:tc>
                <a:extLst>
                  <a:ext uri="{0D108BD9-81ED-4DB2-BD59-A6C34878D82A}">
                    <a16:rowId xmlns:a16="http://schemas.microsoft.com/office/drawing/2014/main" val="229516373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80989855"/>
              </p:ext>
            </p:extLst>
          </p:nvPr>
        </p:nvGraphicFramePr>
        <p:xfrm>
          <a:off x="267423" y="5279021"/>
          <a:ext cx="8419379" cy="558662"/>
        </p:xfrm>
        <a:graphic>
          <a:graphicData uri="http://schemas.openxmlformats.org/drawingml/2006/table">
            <a:tbl>
              <a:tblPr firstRow="1" bandRow="1">
                <a:tableStyleId>{8A107856-5554-42FB-B03E-39F5DBC370BA}</a:tableStyleId>
              </a:tblPr>
              <a:tblGrid>
                <a:gridCol w="3959520">
                  <a:extLst>
                    <a:ext uri="{9D8B030D-6E8A-4147-A177-3AD203B41FA5}">
                      <a16:colId xmlns:a16="http://schemas.microsoft.com/office/drawing/2014/main" val="1874996840"/>
                    </a:ext>
                  </a:extLst>
                </a:gridCol>
                <a:gridCol w="1328468">
                  <a:extLst>
                    <a:ext uri="{9D8B030D-6E8A-4147-A177-3AD203B41FA5}">
                      <a16:colId xmlns:a16="http://schemas.microsoft.com/office/drawing/2014/main" val="3085787437"/>
                    </a:ext>
                  </a:extLst>
                </a:gridCol>
                <a:gridCol w="1492370">
                  <a:extLst>
                    <a:ext uri="{9D8B030D-6E8A-4147-A177-3AD203B41FA5}">
                      <a16:colId xmlns:a16="http://schemas.microsoft.com/office/drawing/2014/main" val="3431478523"/>
                    </a:ext>
                  </a:extLst>
                </a:gridCol>
                <a:gridCol w="1639021">
                  <a:extLst>
                    <a:ext uri="{9D8B030D-6E8A-4147-A177-3AD203B41FA5}">
                      <a16:colId xmlns:a16="http://schemas.microsoft.com/office/drawing/2014/main" val="307332535"/>
                    </a:ext>
                  </a:extLst>
                </a:gridCol>
              </a:tblGrid>
              <a:tr h="190780">
                <a:tc>
                  <a:txBody>
                    <a:bodyPr/>
                    <a:lstStyle/>
                    <a:p>
                      <a:pPr algn="ctr" fontAlgn="b"/>
                      <a:endParaRPr lang="lv-LV" sz="12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2020</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2021</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2022</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extLst>
                  <a:ext uri="{0D108BD9-81ED-4DB2-BD59-A6C34878D82A}">
                    <a16:rowId xmlns:a16="http://schemas.microsoft.com/office/drawing/2014/main" val="1864598476"/>
                  </a:ext>
                </a:extLst>
              </a:tr>
              <a:tr h="335777">
                <a:tc>
                  <a:txBody>
                    <a:bodyPr/>
                    <a:lstStyle/>
                    <a:p>
                      <a:pPr marL="0" marR="0" lvl="0" indent="0" algn="l" defTabSz="939575" rtl="0" eaLnBrk="1" fontAlgn="b" latinLnBrk="0" hangingPunct="1">
                        <a:lnSpc>
                          <a:spcPct val="100000"/>
                        </a:lnSpc>
                        <a:spcBef>
                          <a:spcPts val="0"/>
                        </a:spcBef>
                        <a:spcAft>
                          <a:spcPts val="0"/>
                        </a:spcAft>
                        <a:buClrTx/>
                        <a:buSzTx/>
                        <a:buFontTx/>
                        <a:buNone/>
                        <a:tabLst/>
                        <a:defRPr/>
                      </a:pPr>
                      <a:r>
                        <a:rPr lang="lv-LV" sz="1400" b="1" u="none" strike="noStrike" dirty="0" smtClean="0">
                          <a:effectLst/>
                          <a:latin typeface="Verdana" panose="020B0604030504040204" pitchFamily="34" charset="0"/>
                          <a:ea typeface="Verdana" panose="020B0604030504040204" pitchFamily="34" charset="0"/>
                          <a:cs typeface="Verdana" panose="020B0604030504040204" pitchFamily="34" charset="0"/>
                        </a:rPr>
                        <a:t>Papildus nepieciešamais finansējums</a:t>
                      </a:r>
                    </a:p>
                  </a:txBody>
                  <a:tcPr marL="9525" marR="9525" marT="9525" marB="0" anchor="ctr"/>
                </a:tc>
                <a:tc>
                  <a:txBody>
                    <a:bodyPr/>
                    <a:lstStyle/>
                    <a:p>
                      <a:pPr algn="ctr" fontAlgn="b"/>
                      <a:r>
                        <a:rPr lang="lv-LV" sz="1400" b="1"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43 632 914</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b"/>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185</a:t>
                      </a:r>
                      <a:r>
                        <a:rPr lang="lv-LV" sz="1400" b="1" i="0" u="none" strike="noStrike" baseline="0"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 </a:t>
                      </a:r>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005 047</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b"/>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185</a:t>
                      </a:r>
                      <a:r>
                        <a:rPr lang="lv-LV" sz="1400" b="1" i="0" u="none" strike="noStrike" baseline="0"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 </a:t>
                      </a:r>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005 047</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extLst>
                  <a:ext uri="{0D108BD9-81ED-4DB2-BD59-A6C34878D82A}">
                    <a16:rowId xmlns:a16="http://schemas.microsoft.com/office/drawing/2014/main" val="1930631446"/>
                  </a:ext>
                </a:extLst>
              </a:tr>
            </a:tbl>
          </a:graphicData>
        </a:graphic>
      </p:graphicFrame>
    </p:spTree>
    <p:extLst>
      <p:ext uri="{BB962C8B-B14F-4D97-AF65-F5344CB8AC3E}">
        <p14:creationId xmlns:p14="http://schemas.microsoft.com/office/powerpoint/2010/main" val="1257609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4807" y="304801"/>
            <a:ext cx="6591993" cy="842355"/>
          </a:xfrm>
        </p:spPr>
        <p:txBody>
          <a:bodyPr>
            <a:noAutofit/>
          </a:bodyPr>
          <a:lstStyle/>
          <a:p>
            <a:pPr algn="ctr"/>
            <a:r>
              <a:rPr lang="lv-LV" sz="2200" dirty="0"/>
              <a:t>Kopsavilkums par likumdošanā paredzēto finansējumu </a:t>
            </a:r>
            <a:r>
              <a:rPr lang="lv-LV" sz="2200" dirty="0" smtClean="0">
                <a:solidFill>
                  <a:srgbClr val="C00000"/>
                </a:solidFill>
              </a:rPr>
              <a:t>sasaisti ar IKP (I)</a:t>
            </a:r>
            <a:r>
              <a:rPr lang="lv-LV" sz="2200" dirty="0">
                <a:solidFill>
                  <a:srgbClr val="FF0000"/>
                </a:solidFill>
              </a:rPr>
              <a:t/>
            </a:r>
            <a:br>
              <a:rPr lang="lv-LV" sz="2200" dirty="0">
                <a:solidFill>
                  <a:srgbClr val="FF0000"/>
                </a:solidFill>
              </a:rPr>
            </a:br>
            <a:endParaRPr lang="lv-LV" sz="2200" dirty="0">
              <a:solidFill>
                <a:srgbClr val="FF0000"/>
              </a:solidFill>
            </a:endParaRPr>
          </a:p>
        </p:txBody>
      </p:sp>
      <p:sp>
        <p:nvSpPr>
          <p:cNvPr id="5" name="Slide Number Placeholder 4"/>
          <p:cNvSpPr>
            <a:spLocks noGrp="1"/>
          </p:cNvSpPr>
          <p:nvPr>
            <p:ph type="sldNum" sz="quarter" idx="13"/>
          </p:nvPr>
        </p:nvSpPr>
        <p:spPr/>
        <p:txBody>
          <a:bodyPr/>
          <a:lstStyle/>
          <a:p>
            <a:fld id="{3B50DFDF-96B8-465A-918F-3FF13AAF5E12}" type="slidenum">
              <a:rPr lang="en-US" altLang="lv-LV" smtClean="0"/>
              <a:pPr/>
              <a:t>2</a:t>
            </a:fld>
            <a:endParaRPr lang="en-US" altLang="lv-LV"/>
          </a:p>
        </p:txBody>
      </p:sp>
      <p:graphicFrame>
        <p:nvGraphicFramePr>
          <p:cNvPr id="8" name="Table 7"/>
          <p:cNvGraphicFramePr>
            <a:graphicFrameLocks noGrp="1"/>
          </p:cNvGraphicFramePr>
          <p:nvPr>
            <p:extLst>
              <p:ext uri="{D42A27DB-BD31-4B8C-83A1-F6EECF244321}">
                <p14:modId xmlns:p14="http://schemas.microsoft.com/office/powerpoint/2010/main" val="2453731184"/>
              </p:ext>
            </p:extLst>
          </p:nvPr>
        </p:nvGraphicFramePr>
        <p:xfrm>
          <a:off x="311344" y="1678408"/>
          <a:ext cx="8375456" cy="274320"/>
        </p:xfrm>
        <a:graphic>
          <a:graphicData uri="http://schemas.openxmlformats.org/drawingml/2006/table">
            <a:tbl>
              <a:tblPr firstRow="1" firstCol="1" bandRow="1">
                <a:tableStyleId>{5C22544A-7EE6-4342-B048-85BDC9FD1C3A}</a:tableStyleId>
              </a:tblPr>
              <a:tblGrid>
                <a:gridCol w="2670372">
                  <a:extLst>
                    <a:ext uri="{9D8B030D-6E8A-4147-A177-3AD203B41FA5}">
                      <a16:colId xmlns:a16="http://schemas.microsoft.com/office/drawing/2014/main" val="2703219271"/>
                    </a:ext>
                  </a:extLst>
                </a:gridCol>
                <a:gridCol w="5705084">
                  <a:extLst>
                    <a:ext uri="{9D8B030D-6E8A-4147-A177-3AD203B41FA5}">
                      <a16:colId xmlns:a16="http://schemas.microsoft.com/office/drawing/2014/main" val="1349618283"/>
                    </a:ext>
                  </a:extLst>
                </a:gridCol>
              </a:tblGrid>
              <a:tr h="268028">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txBody>
                  <a:tcPr marL="44084" marR="44084" marT="0" marB="0" anchor="ctr">
                    <a:solidFill>
                      <a:schemeClr val="accent1">
                        <a:lumMod val="40000"/>
                        <a:lumOff val="60000"/>
                      </a:schemeClr>
                    </a:solidFill>
                  </a:tcPr>
                </a:tc>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a:t>
                      </a:r>
                    </a:p>
                  </a:txBody>
                  <a:tcPr marL="44084" marR="44084" marT="0" marB="0" anchor="ctr">
                    <a:solidFill>
                      <a:schemeClr val="accent1">
                        <a:lumMod val="40000"/>
                        <a:lumOff val="60000"/>
                      </a:schemeClr>
                    </a:solidFill>
                  </a:tcPr>
                </a:tc>
                <a:extLst>
                  <a:ext uri="{0D108BD9-81ED-4DB2-BD59-A6C34878D82A}">
                    <a16:rowId xmlns:a16="http://schemas.microsoft.com/office/drawing/2014/main" val="360438293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9386233"/>
              </p:ext>
            </p:extLst>
          </p:nvPr>
        </p:nvGraphicFramePr>
        <p:xfrm>
          <a:off x="311343" y="1937278"/>
          <a:ext cx="8375457" cy="1463040"/>
        </p:xfrm>
        <a:graphic>
          <a:graphicData uri="http://schemas.openxmlformats.org/drawingml/2006/table">
            <a:tbl>
              <a:tblPr firstRow="1" firstCol="1" bandRow="1">
                <a:tableStyleId>{5C22544A-7EE6-4342-B048-85BDC9FD1C3A}</a:tableStyleId>
              </a:tblPr>
              <a:tblGrid>
                <a:gridCol w="2670373">
                  <a:extLst>
                    <a:ext uri="{9D8B030D-6E8A-4147-A177-3AD203B41FA5}">
                      <a16:colId xmlns:a16="http://schemas.microsoft.com/office/drawing/2014/main" val="4221636387"/>
                    </a:ext>
                  </a:extLst>
                </a:gridCol>
                <a:gridCol w="5705084">
                  <a:extLst>
                    <a:ext uri="{9D8B030D-6E8A-4147-A177-3AD203B41FA5}">
                      <a16:colId xmlns:a16="http://schemas.microsoft.com/office/drawing/2014/main" val="2687452138"/>
                    </a:ext>
                  </a:extLst>
                </a:gridCol>
              </a:tblGrid>
              <a:tr h="1180837">
                <a:tc>
                  <a:txBody>
                    <a:bodyPr/>
                    <a:lstStyle/>
                    <a:p>
                      <a:pPr algn="ctr">
                        <a:spcAft>
                          <a:spcPts val="0"/>
                        </a:spcAft>
                      </a:pPr>
                      <a:r>
                        <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Augstskolu </a:t>
                      </a:r>
                      <a:r>
                        <a:rPr lang="lv-LV" sz="18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p>
                      <a:pPr algn="ctr">
                        <a:spcAft>
                          <a:spcPts val="0"/>
                        </a:spcAft>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a:t>
                      </a:r>
                      <a:r>
                        <a:rPr lang="lv-LV" sz="1400" b="0" i="1" baseline="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 01.06</a:t>
                      </a: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.2013.)</a:t>
                      </a:r>
                      <a:endParaRPr lang="lv-LV" sz="1400" b="0" i="1"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5982" marR="45982" marT="0" marB="0" anchor="ctr">
                    <a:solidFill>
                      <a:schemeClr val="accent5">
                        <a:lumMod val="20000"/>
                        <a:lumOff val="80000"/>
                      </a:schemeClr>
                    </a:solidFill>
                  </a:tcPr>
                </a:tc>
                <a:tc>
                  <a:txBody>
                    <a:bodyPr/>
                    <a:lstStyle/>
                    <a:p>
                      <a:pPr>
                        <a:spcAft>
                          <a:spcPts val="0"/>
                        </a:spcAft>
                      </a:pPr>
                      <a:r>
                        <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78.panta septītā </a:t>
                      </a: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daļa</a:t>
                      </a:r>
                    </a:p>
                    <a:p>
                      <a:pPr>
                        <a:spcAft>
                          <a:spcPts val="0"/>
                        </a:spcAft>
                      </a:pPr>
                      <a:endPar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(7) Ministru kabinets, iesniedzot Saeimai gadskārtējo valsts budžeta projektu, tajā paredz ikgadēju finansējuma pieaugumu studijām valsts dibinātās augstskolās ne mazāku par 0,25 procentiem no iekšzemes kopprodukta, līdz valsts piešķirtais finansējums studijām valsts dibinātās augstskolās sasniedz vismaz divus procentus no iekšzemes kopprodukta.</a:t>
                      </a:r>
                    </a:p>
                  </a:txBody>
                  <a:tcPr marL="45982" marR="45982" marT="0" marB="0">
                    <a:solidFill>
                      <a:schemeClr val="accent5">
                        <a:lumMod val="20000"/>
                        <a:lumOff val="80000"/>
                      </a:schemeClr>
                    </a:solidFill>
                  </a:tcPr>
                </a:tc>
                <a:extLst>
                  <a:ext uri="{0D108BD9-81ED-4DB2-BD59-A6C34878D82A}">
                    <a16:rowId xmlns:a16="http://schemas.microsoft.com/office/drawing/2014/main" val="399699751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61446395"/>
              </p:ext>
            </p:extLst>
          </p:nvPr>
        </p:nvGraphicFramePr>
        <p:xfrm>
          <a:off x="311344" y="3419414"/>
          <a:ext cx="8375458" cy="476250"/>
        </p:xfrm>
        <a:graphic>
          <a:graphicData uri="http://schemas.openxmlformats.org/drawingml/2006/table">
            <a:tbl>
              <a:tblPr>
                <a:tableStyleId>{8A107856-5554-42FB-B03E-39F5DBC370BA}</a:tableStyleId>
              </a:tblPr>
              <a:tblGrid>
                <a:gridCol w="3919834">
                  <a:extLst>
                    <a:ext uri="{9D8B030D-6E8A-4147-A177-3AD203B41FA5}">
                      <a16:colId xmlns:a16="http://schemas.microsoft.com/office/drawing/2014/main" val="842086244"/>
                    </a:ext>
                  </a:extLst>
                </a:gridCol>
                <a:gridCol w="1531267">
                  <a:extLst>
                    <a:ext uri="{9D8B030D-6E8A-4147-A177-3AD203B41FA5}">
                      <a16:colId xmlns:a16="http://schemas.microsoft.com/office/drawing/2014/main" val="214493379"/>
                    </a:ext>
                  </a:extLst>
                </a:gridCol>
                <a:gridCol w="1466491">
                  <a:extLst>
                    <a:ext uri="{9D8B030D-6E8A-4147-A177-3AD203B41FA5}">
                      <a16:colId xmlns:a16="http://schemas.microsoft.com/office/drawing/2014/main" val="1405364468"/>
                    </a:ext>
                  </a:extLst>
                </a:gridCol>
                <a:gridCol w="1457866">
                  <a:extLst>
                    <a:ext uri="{9D8B030D-6E8A-4147-A177-3AD203B41FA5}">
                      <a16:colId xmlns:a16="http://schemas.microsoft.com/office/drawing/2014/main" val="2109599779"/>
                    </a:ext>
                  </a:extLst>
                </a:gridCol>
              </a:tblGrid>
              <a:tr h="238125">
                <a:tc>
                  <a:txBody>
                    <a:bodyPr/>
                    <a:lstStyle/>
                    <a:p>
                      <a:pPr algn="ctr" fontAlgn="b"/>
                      <a:endParaRPr lang="lv-LV" sz="16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2020</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2021</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2022</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359102428"/>
                  </a:ext>
                </a:extLst>
              </a:tr>
              <a:tr h="190500">
                <a:tc>
                  <a:txBody>
                    <a:bodyPr/>
                    <a:lstStyle/>
                    <a:p>
                      <a:pPr algn="l" fontAlgn="b"/>
                      <a:r>
                        <a:rPr lang="lv-LV" sz="1400" b="1" u="none" strike="noStrike" dirty="0" smtClean="0">
                          <a:effectLst/>
                          <a:latin typeface="Verdana" panose="020B0604030504040204" pitchFamily="34" charset="0"/>
                          <a:ea typeface="Verdana" panose="020B0604030504040204" pitchFamily="34" charset="0"/>
                          <a:cs typeface="Verdana" panose="020B0604030504040204" pitchFamily="34" charset="0"/>
                        </a:rPr>
                        <a:t>Papildus nepieciešamais finansējums</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82 </a:t>
                      </a:r>
                      <a:r>
                        <a:rPr lang="lv-LV" sz="1400" b="1"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885 </a:t>
                      </a:r>
                      <a:r>
                        <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000</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170 </a:t>
                      </a:r>
                      <a:r>
                        <a:rPr lang="lv-LV" sz="1400" b="1"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132 </a:t>
                      </a:r>
                      <a:r>
                        <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5</a:t>
                      </a:r>
                      <a:r>
                        <a:rPr lang="lv-LV" sz="1400" b="1"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00</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261 972 </a:t>
                      </a:r>
                      <a:r>
                        <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500</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39565800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12594531"/>
              </p:ext>
            </p:extLst>
          </p:nvPr>
        </p:nvGraphicFramePr>
        <p:xfrm>
          <a:off x="311342" y="4370562"/>
          <a:ext cx="8375457" cy="1280160"/>
        </p:xfrm>
        <a:graphic>
          <a:graphicData uri="http://schemas.openxmlformats.org/drawingml/2006/table">
            <a:tbl>
              <a:tblPr firstRow="1" firstCol="1" bandRow="1">
                <a:tableStyleId>{5C22544A-7EE6-4342-B048-85BDC9FD1C3A}</a:tableStyleId>
              </a:tblPr>
              <a:tblGrid>
                <a:gridCol w="2677574">
                  <a:extLst>
                    <a:ext uri="{9D8B030D-6E8A-4147-A177-3AD203B41FA5}">
                      <a16:colId xmlns:a16="http://schemas.microsoft.com/office/drawing/2014/main" val="797952035"/>
                    </a:ext>
                  </a:extLst>
                </a:gridCol>
                <a:gridCol w="5697883">
                  <a:extLst>
                    <a:ext uri="{9D8B030D-6E8A-4147-A177-3AD203B41FA5}">
                      <a16:colId xmlns:a16="http://schemas.microsoft.com/office/drawing/2014/main" val="3892991117"/>
                    </a:ext>
                  </a:extLst>
                </a:gridCol>
              </a:tblGrid>
              <a:tr h="1067604">
                <a:tc>
                  <a:txBody>
                    <a:bodyPr/>
                    <a:lstStyle/>
                    <a:p>
                      <a:pPr algn="ctr">
                        <a:spcAft>
                          <a:spcPts val="0"/>
                        </a:spcAft>
                      </a:pPr>
                      <a:r>
                        <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Zinātniskās darbības </a:t>
                      </a:r>
                      <a:r>
                        <a:rPr lang="lv-LV" sz="18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p>
                      <a:pPr algn="ctr">
                        <a:spcAft>
                          <a:spcPts val="0"/>
                        </a:spcAft>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 19.05.2005.)</a:t>
                      </a:r>
                      <a:endParaRPr lang="lv-LV" sz="1400" b="0" i="1"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5982" marR="45982" marT="0" marB="0" anchor="ctr">
                    <a:solidFill>
                      <a:schemeClr val="accent5">
                        <a:lumMod val="20000"/>
                        <a:lumOff val="80000"/>
                      </a:schemeClr>
                    </a:solidFill>
                  </a:tcPr>
                </a:tc>
                <a:tc>
                  <a:txBody>
                    <a:bodyPr/>
                    <a:lstStyle/>
                    <a:p>
                      <a:pPr>
                        <a:spcAft>
                          <a:spcPts val="0"/>
                        </a:spcAft>
                      </a:pPr>
                      <a:r>
                        <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33.panta otrā </a:t>
                      </a: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daļa</a:t>
                      </a:r>
                    </a:p>
                    <a:p>
                      <a:pPr>
                        <a:spcAft>
                          <a:spcPts val="0"/>
                        </a:spcAft>
                      </a:pPr>
                      <a:endPar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 Ministru kabinets, iesniedzot Saeimai gadskārtējo likumu par valsts budžetu, paredz ikgadēju finansējuma pieaugumu zinātniskajai darbībai ne mazāku par 0,15 procentiem no iekšzemes kopprodukta, līdz valsts piešķirtais finansējums zinātniskajai darbībai sasniedz vismaz vienu procentu no iekšzemes kopprodukta.</a:t>
                      </a:r>
                    </a:p>
                  </a:txBody>
                  <a:tcPr marL="45982" marR="45982" marT="0" marB="0">
                    <a:solidFill>
                      <a:schemeClr val="accent5">
                        <a:lumMod val="20000"/>
                        <a:lumOff val="80000"/>
                      </a:schemeClr>
                    </a:solidFill>
                  </a:tcPr>
                </a:tc>
                <a:extLst>
                  <a:ext uri="{0D108BD9-81ED-4DB2-BD59-A6C34878D82A}">
                    <a16:rowId xmlns:a16="http://schemas.microsoft.com/office/drawing/2014/main" val="410849171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99031801"/>
              </p:ext>
            </p:extLst>
          </p:nvPr>
        </p:nvGraphicFramePr>
        <p:xfrm>
          <a:off x="311342" y="5672576"/>
          <a:ext cx="8375456" cy="461010"/>
        </p:xfrm>
        <a:graphic>
          <a:graphicData uri="http://schemas.openxmlformats.org/drawingml/2006/table">
            <a:tbl>
              <a:tblPr>
                <a:tableStyleId>{8A107856-5554-42FB-B03E-39F5DBC370BA}</a:tableStyleId>
              </a:tblPr>
              <a:tblGrid>
                <a:gridCol w="3881096">
                  <a:extLst>
                    <a:ext uri="{9D8B030D-6E8A-4147-A177-3AD203B41FA5}">
                      <a16:colId xmlns:a16="http://schemas.microsoft.com/office/drawing/2014/main" val="2034545231"/>
                    </a:ext>
                  </a:extLst>
                </a:gridCol>
                <a:gridCol w="1578634">
                  <a:extLst>
                    <a:ext uri="{9D8B030D-6E8A-4147-A177-3AD203B41FA5}">
                      <a16:colId xmlns:a16="http://schemas.microsoft.com/office/drawing/2014/main" val="4257506688"/>
                    </a:ext>
                  </a:extLst>
                </a:gridCol>
                <a:gridCol w="1466490">
                  <a:extLst>
                    <a:ext uri="{9D8B030D-6E8A-4147-A177-3AD203B41FA5}">
                      <a16:colId xmlns:a16="http://schemas.microsoft.com/office/drawing/2014/main" val="115725733"/>
                    </a:ext>
                  </a:extLst>
                </a:gridCol>
                <a:gridCol w="1449236">
                  <a:extLst>
                    <a:ext uri="{9D8B030D-6E8A-4147-A177-3AD203B41FA5}">
                      <a16:colId xmlns:a16="http://schemas.microsoft.com/office/drawing/2014/main" val="1920871353"/>
                    </a:ext>
                  </a:extLst>
                </a:gridCol>
              </a:tblGrid>
              <a:tr h="238125">
                <a:tc>
                  <a:txBody>
                    <a:bodyPr/>
                    <a:lstStyle/>
                    <a:p>
                      <a:pPr algn="ctr" fontAlgn="b"/>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2020</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2021</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2022</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2684116148"/>
                  </a:ext>
                </a:extLst>
              </a:tr>
              <a:tr h="190500">
                <a:tc>
                  <a:txBody>
                    <a:bodyPr/>
                    <a:lstStyle/>
                    <a:p>
                      <a:pPr algn="l" fontAlgn="b"/>
                      <a:r>
                        <a:rPr lang="lv-LV" sz="1400" b="1" u="none" strike="noStrike" dirty="0" smtClean="0">
                          <a:effectLst/>
                          <a:latin typeface="Verdana" panose="020B0604030504040204" pitchFamily="34" charset="0"/>
                          <a:ea typeface="Verdana" panose="020B0604030504040204" pitchFamily="34" charset="0"/>
                          <a:cs typeface="Verdana" panose="020B0604030504040204" pitchFamily="34" charset="0"/>
                        </a:rPr>
                        <a:t>Papildus nepieciešamais finansējums</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49 731 000</a:t>
                      </a:r>
                      <a:endPar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102 079 500</a:t>
                      </a:r>
                      <a:endPar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157 </a:t>
                      </a:r>
                      <a:r>
                        <a:rPr lang="lv-LV" sz="1400" b="1"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183 </a:t>
                      </a:r>
                      <a:r>
                        <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500</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236584038"/>
                  </a:ext>
                </a:extLst>
              </a:tr>
            </a:tbl>
          </a:graphicData>
        </a:graphic>
      </p:graphicFrame>
    </p:spTree>
    <p:extLst>
      <p:ext uri="{BB962C8B-B14F-4D97-AF65-F5344CB8AC3E}">
        <p14:creationId xmlns:p14="http://schemas.microsoft.com/office/powerpoint/2010/main" val="1639278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3244" y="304801"/>
            <a:ext cx="6633556" cy="1066799"/>
          </a:xfrm>
        </p:spPr>
        <p:txBody>
          <a:bodyPr>
            <a:noAutofit/>
          </a:bodyPr>
          <a:lstStyle/>
          <a:p>
            <a:pPr algn="ctr"/>
            <a:r>
              <a:rPr lang="lv-LV" sz="2200" dirty="0">
                <a:solidFill>
                  <a:prstClr val="black"/>
                </a:solidFill>
              </a:rPr>
              <a:t>Kopsavilkums par likumdošanā paredzēto finansējumu </a:t>
            </a:r>
            <a:r>
              <a:rPr lang="lv-LV" sz="2200" dirty="0">
                <a:solidFill>
                  <a:srgbClr val="C00000"/>
                </a:solidFill>
              </a:rPr>
              <a:t>sasaisti ar </a:t>
            </a:r>
            <a:r>
              <a:rPr lang="lv-LV" sz="2200" dirty="0" smtClean="0">
                <a:solidFill>
                  <a:srgbClr val="C00000"/>
                </a:solidFill>
              </a:rPr>
              <a:t>IKP (II)</a:t>
            </a:r>
            <a:r>
              <a:rPr lang="lv-LV" sz="2200" dirty="0">
                <a:solidFill>
                  <a:srgbClr val="FF0000"/>
                </a:solidFill>
              </a:rPr>
              <a:t/>
            </a:r>
            <a:br>
              <a:rPr lang="lv-LV" sz="2200" dirty="0">
                <a:solidFill>
                  <a:srgbClr val="FF0000"/>
                </a:solidFill>
              </a:rPr>
            </a:br>
            <a:endParaRPr lang="lv-LV" sz="2200" dirty="0"/>
          </a:p>
        </p:txBody>
      </p:sp>
      <p:sp>
        <p:nvSpPr>
          <p:cNvPr id="5" name="Slide Number Placeholder 4"/>
          <p:cNvSpPr>
            <a:spLocks noGrp="1"/>
          </p:cNvSpPr>
          <p:nvPr>
            <p:ph type="sldNum" sz="quarter" idx="13"/>
          </p:nvPr>
        </p:nvSpPr>
        <p:spPr/>
        <p:txBody>
          <a:bodyPr/>
          <a:lstStyle/>
          <a:p>
            <a:fld id="{3B50DFDF-96B8-465A-918F-3FF13AAF5E12}" type="slidenum">
              <a:rPr lang="en-US" altLang="lv-LV" smtClean="0"/>
              <a:pPr/>
              <a:t>3</a:t>
            </a:fld>
            <a:endParaRPr lang="en-US" altLang="lv-LV"/>
          </a:p>
        </p:txBody>
      </p:sp>
      <p:graphicFrame>
        <p:nvGraphicFramePr>
          <p:cNvPr id="6" name="Table 5"/>
          <p:cNvGraphicFramePr>
            <a:graphicFrameLocks noGrp="1"/>
          </p:cNvGraphicFramePr>
          <p:nvPr>
            <p:extLst>
              <p:ext uri="{D42A27DB-BD31-4B8C-83A1-F6EECF244321}">
                <p14:modId xmlns:p14="http://schemas.microsoft.com/office/powerpoint/2010/main" val="2962761213"/>
              </p:ext>
            </p:extLst>
          </p:nvPr>
        </p:nvGraphicFramePr>
        <p:xfrm>
          <a:off x="384272" y="2040718"/>
          <a:ext cx="8375456" cy="274320"/>
        </p:xfrm>
        <a:graphic>
          <a:graphicData uri="http://schemas.openxmlformats.org/drawingml/2006/table">
            <a:tbl>
              <a:tblPr firstRow="1" firstCol="1" bandRow="1">
                <a:tableStyleId>{5C22544A-7EE6-4342-B048-85BDC9FD1C3A}</a:tableStyleId>
              </a:tblPr>
              <a:tblGrid>
                <a:gridCol w="2670372">
                  <a:extLst>
                    <a:ext uri="{9D8B030D-6E8A-4147-A177-3AD203B41FA5}">
                      <a16:colId xmlns:a16="http://schemas.microsoft.com/office/drawing/2014/main" val="2703219271"/>
                    </a:ext>
                  </a:extLst>
                </a:gridCol>
                <a:gridCol w="5705084">
                  <a:extLst>
                    <a:ext uri="{9D8B030D-6E8A-4147-A177-3AD203B41FA5}">
                      <a16:colId xmlns:a16="http://schemas.microsoft.com/office/drawing/2014/main" val="1349618283"/>
                    </a:ext>
                  </a:extLst>
                </a:gridCol>
              </a:tblGrid>
              <a:tr h="268028">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txBody>
                  <a:tcPr marL="44084" marR="44084" marT="0" marB="0" anchor="ctr">
                    <a:solidFill>
                      <a:schemeClr val="accent1">
                        <a:lumMod val="40000"/>
                        <a:lumOff val="60000"/>
                      </a:schemeClr>
                    </a:solidFill>
                  </a:tcPr>
                </a:tc>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a:t>
                      </a:r>
                    </a:p>
                  </a:txBody>
                  <a:tcPr marL="44084" marR="44084" marT="0" marB="0" anchor="ctr">
                    <a:solidFill>
                      <a:schemeClr val="accent1">
                        <a:lumMod val="40000"/>
                        <a:lumOff val="60000"/>
                      </a:schemeClr>
                    </a:solidFill>
                  </a:tcPr>
                </a:tc>
                <a:extLst>
                  <a:ext uri="{0D108BD9-81ED-4DB2-BD59-A6C34878D82A}">
                    <a16:rowId xmlns:a16="http://schemas.microsoft.com/office/drawing/2014/main" val="360438293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56720503"/>
              </p:ext>
            </p:extLst>
          </p:nvPr>
        </p:nvGraphicFramePr>
        <p:xfrm>
          <a:off x="384272" y="2319999"/>
          <a:ext cx="8375457" cy="2191616"/>
        </p:xfrm>
        <a:graphic>
          <a:graphicData uri="http://schemas.openxmlformats.org/drawingml/2006/table">
            <a:tbl>
              <a:tblPr firstRow="1" firstCol="1" bandRow="1">
                <a:tableStyleId>{5C22544A-7EE6-4342-B048-85BDC9FD1C3A}</a:tableStyleId>
              </a:tblPr>
              <a:tblGrid>
                <a:gridCol w="2670373">
                  <a:extLst>
                    <a:ext uri="{9D8B030D-6E8A-4147-A177-3AD203B41FA5}">
                      <a16:colId xmlns:a16="http://schemas.microsoft.com/office/drawing/2014/main" val="4221636387"/>
                    </a:ext>
                  </a:extLst>
                </a:gridCol>
                <a:gridCol w="5705084">
                  <a:extLst>
                    <a:ext uri="{9D8B030D-6E8A-4147-A177-3AD203B41FA5}">
                      <a16:colId xmlns:a16="http://schemas.microsoft.com/office/drawing/2014/main" val="2687452138"/>
                    </a:ext>
                  </a:extLst>
                </a:gridCol>
              </a:tblGrid>
              <a:tr h="2191616">
                <a:tc>
                  <a:txBody>
                    <a:bodyPr/>
                    <a:lstStyle/>
                    <a:p>
                      <a:pPr algn="ctr">
                        <a:spcAft>
                          <a:spcPts val="0"/>
                        </a:spcAft>
                      </a:pPr>
                      <a:r>
                        <a:rPr lang="lv-LV" sz="1700" b="1" kern="1200" noProof="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Valsts aizsardzības finansēšanas likums</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 24.07.2014.)</a:t>
                      </a:r>
                    </a:p>
                    <a:p>
                      <a:pPr algn="ctr">
                        <a:spcAft>
                          <a:spcPts val="0"/>
                        </a:spcAft>
                      </a:pPr>
                      <a:endParaRPr lang="lv-LV" sz="1800" b="1" noProof="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5982" marR="45982" marT="0" marB="0" anchor="ctr">
                    <a:solidFill>
                      <a:schemeClr val="accent5">
                        <a:lumMod val="20000"/>
                        <a:lumOff val="80000"/>
                      </a:schemeClr>
                    </a:solidFill>
                  </a:tcPr>
                </a:tc>
                <a:tc>
                  <a:txBody>
                    <a:bodyPr/>
                    <a:lstStyle/>
                    <a:p>
                      <a:pPr>
                        <a:spcAft>
                          <a:spcPts val="0"/>
                        </a:spcAft>
                      </a:pP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2. pants</a:t>
                      </a:r>
                    </a:p>
                    <a:p>
                      <a:pPr>
                        <a:spcAft>
                          <a:spcPts val="0"/>
                        </a:spcAft>
                      </a:pPr>
                      <a:endPar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(1) Ministru kabinets, ievērojot 2012.gada 2.martā parakstītā Līguma par stabilitāti, koordināciju un pārvaldību ekonomiskajā un monetārajā savienībā nosacījumus un mērķi sasniegt valsts aizsardzības finansējumu 2020.gadā un turpmākajos gados ne mazāku kā 2 procentus no prognozētā iekšzemes kopprodukta apjoma, sagatavo vidēja termiņa budžeta ietvara likuma projektus un gadskārtējā valsts budžeta likuma projektus, paredzot finansējumu valsts aizsardzībai:</a:t>
                      </a:r>
                    </a:p>
                    <a:p>
                      <a:pPr algn="just">
                        <a:spcAft>
                          <a:spcPts val="0"/>
                        </a:spcAft>
                      </a:pP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6) 2020.gadā un turpmākajos gados — ne mazāku kā 2 procentus no attiecīgajam gadam prognozētā iekšzemes kopprodukta apjoma.</a:t>
                      </a:r>
                      <a:endPar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5982" marR="45982" marT="0" marB="0">
                    <a:solidFill>
                      <a:schemeClr val="accent5">
                        <a:lumMod val="20000"/>
                        <a:lumOff val="80000"/>
                      </a:schemeClr>
                    </a:solidFill>
                  </a:tcPr>
                </a:tc>
                <a:extLst>
                  <a:ext uri="{0D108BD9-81ED-4DB2-BD59-A6C34878D82A}">
                    <a16:rowId xmlns:a16="http://schemas.microsoft.com/office/drawing/2014/main" val="399699751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91308800"/>
              </p:ext>
            </p:extLst>
          </p:nvPr>
        </p:nvGraphicFramePr>
        <p:xfrm>
          <a:off x="384272" y="4511615"/>
          <a:ext cx="8362485" cy="1194105"/>
        </p:xfrm>
        <a:graphic>
          <a:graphicData uri="http://schemas.openxmlformats.org/drawingml/2006/table">
            <a:tbl>
              <a:tblPr>
                <a:tableStyleId>{8A107856-5554-42FB-B03E-39F5DBC370BA}</a:tableStyleId>
              </a:tblPr>
              <a:tblGrid>
                <a:gridCol w="3767650">
                  <a:extLst>
                    <a:ext uri="{9D8B030D-6E8A-4147-A177-3AD203B41FA5}">
                      <a16:colId xmlns:a16="http://schemas.microsoft.com/office/drawing/2014/main" val="3491373758"/>
                    </a:ext>
                  </a:extLst>
                </a:gridCol>
                <a:gridCol w="1605722">
                  <a:extLst>
                    <a:ext uri="{9D8B030D-6E8A-4147-A177-3AD203B41FA5}">
                      <a16:colId xmlns:a16="http://schemas.microsoft.com/office/drawing/2014/main" val="2585483855"/>
                    </a:ext>
                  </a:extLst>
                </a:gridCol>
                <a:gridCol w="1449268">
                  <a:extLst>
                    <a:ext uri="{9D8B030D-6E8A-4147-A177-3AD203B41FA5}">
                      <a16:colId xmlns:a16="http://schemas.microsoft.com/office/drawing/2014/main" val="3592546216"/>
                    </a:ext>
                  </a:extLst>
                </a:gridCol>
                <a:gridCol w="1539845">
                  <a:extLst>
                    <a:ext uri="{9D8B030D-6E8A-4147-A177-3AD203B41FA5}">
                      <a16:colId xmlns:a16="http://schemas.microsoft.com/office/drawing/2014/main" val="1842704111"/>
                    </a:ext>
                  </a:extLst>
                </a:gridCol>
              </a:tblGrid>
              <a:tr h="276107">
                <a:tc>
                  <a:txBody>
                    <a:bodyPr/>
                    <a:lstStyle/>
                    <a:p>
                      <a:pPr algn="ctr" fontAlgn="ct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ctr"/>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2020</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ctr"/>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2021</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ctr"/>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2022</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extLst>
                  <a:ext uri="{0D108BD9-81ED-4DB2-BD59-A6C34878D82A}">
                    <a16:rowId xmlns:a16="http://schemas.microsoft.com/office/drawing/2014/main" val="384766936"/>
                  </a:ext>
                </a:extLst>
              </a:tr>
              <a:tr h="917998">
                <a:tc>
                  <a:txBody>
                    <a:bodyPr/>
                    <a:lstStyle/>
                    <a:p>
                      <a:pPr algn="l" fontAlgn="b"/>
                      <a:r>
                        <a:rPr lang="lv-LV" sz="1400" b="1" u="none" strike="noStrike" dirty="0" smtClean="0">
                          <a:effectLst/>
                          <a:latin typeface="Verdana" panose="020B0604030504040204" pitchFamily="34" charset="0"/>
                          <a:ea typeface="Verdana" panose="020B0604030504040204" pitchFamily="34" charset="0"/>
                          <a:cs typeface="Verdana" panose="020B0604030504040204" pitchFamily="34" charset="0"/>
                        </a:rPr>
                        <a:t>Papildus nepieciešamais finansējums</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gridSpan="3">
                  <a:txBody>
                    <a:bodyPr/>
                    <a:lstStyle/>
                    <a:p>
                      <a:pPr algn="just" fontAlgn="ctr"/>
                      <a:r>
                        <a:rPr lang="lv-LV" sz="1200" b="0" i="0" u="none" strike="noStrike" dirty="0" err="1"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AiM</a:t>
                      </a:r>
                      <a:r>
                        <a:rPr lang="lv-LV" sz="1200" b="0" i="0" u="none" strike="noStrike"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 budžeta izdevumi  2020. -2022.gadam ir palielināti līdz 2% no IKP atbilstoši IKP prognozei. </a:t>
                      </a:r>
                    </a:p>
                    <a:p>
                      <a:pPr algn="just" fontAlgn="ctr"/>
                      <a:r>
                        <a:rPr lang="lv-LV" sz="12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Ja IKP prognoze 2021. gadam un turpmāk tiks palielināta, attiecīgi būs jāpalielina </a:t>
                      </a:r>
                      <a:r>
                        <a:rPr lang="lv-LV" sz="1200" b="1" i="0" u="none" strike="noStrike" dirty="0" err="1"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AiM</a:t>
                      </a:r>
                      <a:r>
                        <a:rPr lang="lv-LV" sz="12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 budžets. </a:t>
                      </a:r>
                      <a:endParaRPr lang="lv-LV" sz="12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hMerge="1">
                  <a:txBody>
                    <a:bodyPr/>
                    <a:lstStyle/>
                    <a:p>
                      <a:pPr algn="ctr" fontAlgn="ct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hMerge="1">
                  <a:txBody>
                    <a:bodyPr/>
                    <a:lstStyle/>
                    <a:p>
                      <a:pPr algn="ctr" fontAlgn="ct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extLst>
                  <a:ext uri="{0D108BD9-81ED-4DB2-BD59-A6C34878D82A}">
                    <a16:rowId xmlns:a16="http://schemas.microsoft.com/office/drawing/2014/main" val="3323757763"/>
                  </a:ext>
                </a:extLst>
              </a:tr>
            </a:tbl>
          </a:graphicData>
        </a:graphic>
      </p:graphicFrame>
    </p:spTree>
    <p:extLst>
      <p:ext uri="{BB962C8B-B14F-4D97-AF65-F5344CB8AC3E}">
        <p14:creationId xmlns:p14="http://schemas.microsoft.com/office/powerpoint/2010/main" val="91118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272" y="304801"/>
            <a:ext cx="7182928" cy="842355"/>
          </a:xfrm>
        </p:spPr>
        <p:txBody>
          <a:bodyPr>
            <a:noAutofit/>
          </a:bodyPr>
          <a:lstStyle/>
          <a:p>
            <a:pPr algn="ctr"/>
            <a:r>
              <a:rPr lang="lv-LV" sz="2200" dirty="0"/>
              <a:t>Kopsavilkums par likumdošanā paredzēto </a:t>
            </a:r>
            <a:r>
              <a:rPr lang="lv-LV" sz="2200" dirty="0" smtClean="0"/>
              <a:t>finansējuma </a:t>
            </a:r>
            <a:r>
              <a:rPr lang="lv-LV" sz="2200" dirty="0" smtClean="0">
                <a:solidFill>
                  <a:srgbClr val="C00000"/>
                </a:solidFill>
              </a:rPr>
              <a:t>sasaisti ar nodokļu ieņēmumiem</a:t>
            </a:r>
            <a:r>
              <a:rPr lang="lv-LV" sz="2200" dirty="0">
                <a:solidFill>
                  <a:srgbClr val="FF0000"/>
                </a:solidFill>
              </a:rPr>
              <a:t> </a:t>
            </a:r>
            <a:r>
              <a:rPr lang="lv-LV" sz="2200" dirty="0" smtClean="0"/>
              <a:t>(I)</a:t>
            </a:r>
            <a:endParaRPr lang="lv-LV" sz="2200" dirty="0"/>
          </a:p>
        </p:txBody>
      </p:sp>
      <p:sp>
        <p:nvSpPr>
          <p:cNvPr id="5" name="Slide Number Placeholder 4"/>
          <p:cNvSpPr>
            <a:spLocks noGrp="1"/>
          </p:cNvSpPr>
          <p:nvPr>
            <p:ph type="sldNum" sz="quarter" idx="13"/>
          </p:nvPr>
        </p:nvSpPr>
        <p:spPr/>
        <p:txBody>
          <a:bodyPr/>
          <a:lstStyle/>
          <a:p>
            <a:fld id="{3B50DFDF-96B8-465A-918F-3FF13AAF5E12}" type="slidenum">
              <a:rPr lang="en-US" altLang="lv-LV" smtClean="0"/>
              <a:pPr/>
              <a:t>4</a:t>
            </a:fld>
            <a:endParaRPr lang="en-US" altLang="lv-LV"/>
          </a:p>
        </p:txBody>
      </p:sp>
      <p:graphicFrame>
        <p:nvGraphicFramePr>
          <p:cNvPr id="8" name="Table 7"/>
          <p:cNvGraphicFramePr>
            <a:graphicFrameLocks noGrp="1"/>
          </p:cNvGraphicFramePr>
          <p:nvPr>
            <p:extLst>
              <p:ext uri="{D42A27DB-BD31-4B8C-83A1-F6EECF244321}">
                <p14:modId xmlns:p14="http://schemas.microsoft.com/office/powerpoint/2010/main" val="2513609797"/>
              </p:ext>
            </p:extLst>
          </p:nvPr>
        </p:nvGraphicFramePr>
        <p:xfrm>
          <a:off x="186444" y="1755902"/>
          <a:ext cx="8441958" cy="3566160"/>
        </p:xfrm>
        <a:graphic>
          <a:graphicData uri="http://schemas.openxmlformats.org/drawingml/2006/table">
            <a:tbl>
              <a:tblPr firstRow="1" firstCol="1" bandRow="1">
                <a:tableStyleId>{5C22544A-7EE6-4342-B048-85BDC9FD1C3A}</a:tableStyleId>
              </a:tblPr>
              <a:tblGrid>
                <a:gridCol w="2938305">
                  <a:extLst>
                    <a:ext uri="{9D8B030D-6E8A-4147-A177-3AD203B41FA5}">
                      <a16:colId xmlns:a16="http://schemas.microsoft.com/office/drawing/2014/main" val="2703219271"/>
                    </a:ext>
                  </a:extLst>
                </a:gridCol>
                <a:gridCol w="5503653">
                  <a:extLst>
                    <a:ext uri="{9D8B030D-6E8A-4147-A177-3AD203B41FA5}">
                      <a16:colId xmlns:a16="http://schemas.microsoft.com/office/drawing/2014/main" val="1349618283"/>
                    </a:ext>
                  </a:extLst>
                </a:gridCol>
              </a:tblGrid>
              <a:tr h="268028">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txBody>
                  <a:tcPr marL="44084" marR="44084" marT="0" marB="0" anchor="ctr">
                    <a:solidFill>
                      <a:schemeClr val="accent1">
                        <a:lumMod val="40000"/>
                        <a:lumOff val="60000"/>
                      </a:schemeClr>
                    </a:solidFill>
                  </a:tcPr>
                </a:tc>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a:t>
                      </a:r>
                    </a:p>
                  </a:txBody>
                  <a:tcPr marL="44084" marR="44084" marT="0" marB="0" anchor="ctr">
                    <a:solidFill>
                      <a:schemeClr val="accent1">
                        <a:lumMod val="40000"/>
                        <a:lumOff val="60000"/>
                      </a:schemeClr>
                    </a:solidFill>
                  </a:tcPr>
                </a:tc>
                <a:extLst>
                  <a:ext uri="{0D108BD9-81ED-4DB2-BD59-A6C34878D82A}">
                    <a16:rowId xmlns:a16="http://schemas.microsoft.com/office/drawing/2014/main" val="3604382935"/>
                  </a:ext>
                </a:extLst>
              </a:tr>
              <a:tr h="1757016">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Par </a:t>
                      </a:r>
                      <a:r>
                        <a:rPr lang="lv-LV" sz="18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autoceļiem</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 01.01.2014.)</a:t>
                      </a:r>
                    </a:p>
                    <a:p>
                      <a:pPr marL="0" marR="0" lvl="0" indent="0" algn="ctr" defTabSz="939575" rtl="0" eaLnBrk="1" fontAlgn="auto" latinLnBrk="0" hangingPunct="1">
                        <a:lnSpc>
                          <a:spcPct val="100000"/>
                        </a:lnSpc>
                        <a:spcBef>
                          <a:spcPts val="0"/>
                        </a:spcBef>
                        <a:spcAft>
                          <a:spcPts val="0"/>
                        </a:spcAft>
                        <a:buClrTx/>
                        <a:buSzTx/>
                        <a:buFontTx/>
                        <a:buNone/>
                        <a:tabLst/>
                        <a:defRPr/>
                      </a:pPr>
                      <a:endPar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4084" marR="44084" marT="0" marB="0" anchor="ctr">
                    <a:solidFill>
                      <a:schemeClr val="accent5">
                        <a:lumMod val="20000"/>
                        <a:lumOff val="80000"/>
                      </a:schemeClr>
                    </a:solidFill>
                  </a:tcPr>
                </a:tc>
                <a:tc>
                  <a:txBody>
                    <a:bodyPr/>
                    <a:lstStyle/>
                    <a:p>
                      <a:pPr marL="0" marR="0" lvl="0" indent="0" algn="just" defTabSz="939575" rtl="0" eaLnBrk="1" fontAlgn="auto" latinLnBrk="0" hangingPunct="1">
                        <a:lnSpc>
                          <a:spcPct val="100000"/>
                        </a:lnSpc>
                        <a:spcBef>
                          <a:spcPts val="0"/>
                        </a:spcBef>
                        <a:spcAft>
                          <a:spcPts val="0"/>
                        </a:spcAft>
                        <a:buClrTx/>
                        <a:buSzTx/>
                        <a:buFontTx/>
                        <a:buNone/>
                        <a:tabLst/>
                        <a:defRPr/>
                      </a:pP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12.panta ceturtā daļa</a:t>
                      </a:r>
                    </a:p>
                    <a:p>
                      <a:pPr algn="just">
                        <a:spcAft>
                          <a:spcPts val="0"/>
                        </a:spcAft>
                      </a:pPr>
                      <a:endPar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Ja gadskārtējā valsts budžeta likumā nav noteikts citādi, valsts </a:t>
                      </a: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budžeta finansējumu programmai "Valsts autoceļu fonds" veido prognozētie valsts budžeta </a:t>
                      </a: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ieņēmumi no:</a:t>
                      </a:r>
                    </a:p>
                    <a:p>
                      <a:pPr marL="233363" indent="-120650" algn="just">
                        <a:spcAft>
                          <a:spcPts val="0"/>
                        </a:spcAft>
                        <a:buFont typeface="Arial" panose="020B0604020202020204" pitchFamily="34" charset="0"/>
                        <a:buChar char="•"/>
                      </a:pP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transportlīdzekļu </a:t>
                      </a: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ekspluatācijas </a:t>
                      </a: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nodokļa; </a:t>
                      </a:r>
                    </a:p>
                    <a:p>
                      <a:pPr marL="233363" indent="-120650" algn="just">
                        <a:spcAft>
                          <a:spcPts val="0"/>
                        </a:spcAft>
                        <a:buFont typeface="Arial" panose="020B0604020202020204" pitchFamily="34" charset="0"/>
                        <a:buChar char="•"/>
                      </a:pP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autoceļu </a:t>
                      </a: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lietošanas </a:t>
                      </a: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nodevas;</a:t>
                      </a:r>
                    </a:p>
                    <a:p>
                      <a:pPr marL="233363" indent="-120650" algn="just">
                        <a:spcAft>
                          <a:spcPts val="0"/>
                        </a:spcAft>
                        <a:buFont typeface="Arial" panose="020B0604020202020204" pitchFamily="34" charset="0"/>
                        <a:buChar char="•"/>
                      </a:pP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80 </a:t>
                      </a: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procenti no prognozētajiem valsts budžeta ieņēmumiem no akcīzes nodokļa par naftas </a:t>
                      </a: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produktiem. </a:t>
                      </a:r>
                    </a:p>
                    <a:p>
                      <a:pPr marL="0" indent="0" algn="just">
                        <a:spcAft>
                          <a:spcPts val="0"/>
                        </a:spcAft>
                        <a:buFont typeface="Arial" panose="020B0604020202020204" pitchFamily="34" charset="0"/>
                        <a:buNone/>
                      </a:pP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Valsts </a:t>
                      </a: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autoceļu sakārtošanai un atjaunošanai finansējums tiek piešķirts saskaņā ar Valsts autoceļu sakārtošanas programmu. Plānojot gadskārtējo budžetu, valsts budžeta izdevumus programmai "Valsts autoceļu fonds" samazina par summu, kas ceļu nozarei ir pieejama no Eiropas Savienības fondiem attiecīgajā finanšu gadā. Ikgadējai mērķdotācijai pašvaldību autoceļiem un ielām piešķirtais finansējums nedrīkst būt mazāks par 25 procentiem no programmai "Valsts autoceļu fonds" piešķirtā valsts budžeta finansējuma, neskaitot prognozētos ieņēmumus no autoceļu lietošanas nodevas.</a:t>
                      </a:r>
                    </a:p>
                  </a:txBody>
                  <a:tcPr marL="44084" marR="44084" marT="0" marB="0">
                    <a:solidFill>
                      <a:schemeClr val="accent5">
                        <a:lumMod val="20000"/>
                        <a:lumOff val="80000"/>
                      </a:schemeClr>
                    </a:solidFill>
                  </a:tcPr>
                </a:tc>
                <a:extLst>
                  <a:ext uri="{0D108BD9-81ED-4DB2-BD59-A6C34878D82A}">
                    <a16:rowId xmlns:a16="http://schemas.microsoft.com/office/drawing/2014/main" val="294511514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246080005"/>
              </p:ext>
            </p:extLst>
          </p:nvPr>
        </p:nvGraphicFramePr>
        <p:xfrm>
          <a:off x="186445" y="5326245"/>
          <a:ext cx="8441957" cy="445770"/>
        </p:xfrm>
        <a:graphic>
          <a:graphicData uri="http://schemas.openxmlformats.org/drawingml/2006/table">
            <a:tbl>
              <a:tblPr>
                <a:tableStyleId>{8A107856-5554-42FB-B03E-39F5DBC370BA}</a:tableStyleId>
              </a:tblPr>
              <a:tblGrid>
                <a:gridCol w="3803455">
                  <a:extLst>
                    <a:ext uri="{9D8B030D-6E8A-4147-A177-3AD203B41FA5}">
                      <a16:colId xmlns:a16="http://schemas.microsoft.com/office/drawing/2014/main" val="3491373758"/>
                    </a:ext>
                  </a:extLst>
                </a:gridCol>
                <a:gridCol w="1620982">
                  <a:extLst>
                    <a:ext uri="{9D8B030D-6E8A-4147-A177-3AD203B41FA5}">
                      <a16:colId xmlns:a16="http://schemas.microsoft.com/office/drawing/2014/main" val="2585483855"/>
                    </a:ext>
                  </a:extLst>
                </a:gridCol>
                <a:gridCol w="1463041">
                  <a:extLst>
                    <a:ext uri="{9D8B030D-6E8A-4147-A177-3AD203B41FA5}">
                      <a16:colId xmlns:a16="http://schemas.microsoft.com/office/drawing/2014/main" val="3592546216"/>
                    </a:ext>
                  </a:extLst>
                </a:gridCol>
                <a:gridCol w="1554479">
                  <a:extLst>
                    <a:ext uri="{9D8B030D-6E8A-4147-A177-3AD203B41FA5}">
                      <a16:colId xmlns:a16="http://schemas.microsoft.com/office/drawing/2014/main" val="1842704111"/>
                    </a:ext>
                  </a:extLst>
                </a:gridCol>
              </a:tblGrid>
              <a:tr h="166274">
                <a:tc>
                  <a:txBody>
                    <a:bodyPr/>
                    <a:lstStyle/>
                    <a:p>
                      <a:pPr algn="ctr" fontAlgn="ct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ctr"/>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2020</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ctr"/>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2021</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ctr"/>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2022</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extLst>
                  <a:ext uri="{0D108BD9-81ED-4DB2-BD59-A6C34878D82A}">
                    <a16:rowId xmlns:a16="http://schemas.microsoft.com/office/drawing/2014/main" val="384766936"/>
                  </a:ext>
                </a:extLst>
              </a:tr>
              <a:tr h="200025">
                <a:tc>
                  <a:txBody>
                    <a:bodyPr/>
                    <a:lstStyle/>
                    <a:p>
                      <a:pPr algn="l" fontAlgn="b"/>
                      <a:r>
                        <a:rPr lang="lv-LV" sz="1400" b="1" u="none" strike="noStrike" dirty="0" smtClean="0">
                          <a:effectLst/>
                          <a:latin typeface="Verdana" panose="020B0604030504040204" pitchFamily="34" charset="0"/>
                          <a:ea typeface="Verdana" panose="020B0604030504040204" pitchFamily="34" charset="0"/>
                          <a:cs typeface="Verdana" panose="020B0604030504040204" pitchFamily="34" charset="0"/>
                        </a:rPr>
                        <a:t>Papildus nepieciešamais finansējums</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r" fontAlgn="ctr"/>
                      <a:r>
                        <a:rPr lang="lv-LV" sz="1400" b="1" i="0" u="none" strike="noStrike" dirty="0" smtClean="0">
                          <a:solidFill>
                            <a:srgbClr val="C00000"/>
                          </a:solidFill>
                          <a:effectLst/>
                          <a:latin typeface="Verdana" panose="020B0604030504040204" pitchFamily="34" charset="0"/>
                          <a:ea typeface="Verdana" panose="020B0604030504040204" pitchFamily="34" charset="0"/>
                        </a:rPr>
                        <a:t>384 </a:t>
                      </a:r>
                      <a:r>
                        <a:rPr lang="lv-LV" sz="1400" b="1" i="0" u="none" strike="noStrike" dirty="0">
                          <a:solidFill>
                            <a:srgbClr val="C00000"/>
                          </a:solidFill>
                          <a:effectLst/>
                          <a:latin typeface="Verdana" panose="020B0604030504040204" pitchFamily="34" charset="0"/>
                          <a:ea typeface="Verdana" panose="020B0604030504040204" pitchFamily="34" charset="0"/>
                        </a:rPr>
                        <a:t>433 931</a:t>
                      </a:r>
                    </a:p>
                  </a:txBody>
                  <a:tcPr marL="9525" marR="9525" marT="9525" marB="0" anchor="ctr"/>
                </a:tc>
                <a:tc>
                  <a:txBody>
                    <a:bodyPr/>
                    <a:lstStyle/>
                    <a:p>
                      <a:pPr algn="r" fontAlgn="ctr"/>
                      <a:r>
                        <a:rPr lang="lv-LV" sz="1400" b="1" i="0" u="none" strike="noStrike" dirty="0" smtClean="0">
                          <a:solidFill>
                            <a:srgbClr val="C00000"/>
                          </a:solidFill>
                          <a:effectLst/>
                          <a:latin typeface="Verdana" panose="020B0604030504040204" pitchFamily="34" charset="0"/>
                          <a:ea typeface="Verdana" panose="020B0604030504040204" pitchFamily="34" charset="0"/>
                        </a:rPr>
                        <a:t>406 </a:t>
                      </a:r>
                      <a:r>
                        <a:rPr lang="lv-LV" sz="1400" b="1" i="0" u="none" strike="noStrike" dirty="0">
                          <a:solidFill>
                            <a:srgbClr val="C00000"/>
                          </a:solidFill>
                          <a:effectLst/>
                          <a:latin typeface="Verdana" panose="020B0604030504040204" pitchFamily="34" charset="0"/>
                          <a:ea typeface="Verdana" panose="020B0604030504040204" pitchFamily="34" charset="0"/>
                        </a:rPr>
                        <a:t>876 931</a:t>
                      </a:r>
                    </a:p>
                  </a:txBody>
                  <a:tcPr marL="9525" marR="9525" marT="9525" marB="0" anchor="ctr"/>
                </a:tc>
                <a:tc>
                  <a:txBody>
                    <a:bodyPr/>
                    <a:lstStyle/>
                    <a:p>
                      <a:pPr algn="r" fontAlgn="ctr"/>
                      <a:r>
                        <a:rPr lang="lv-LV" sz="1400" b="1" i="0" u="none" strike="noStrike" dirty="0" smtClean="0">
                          <a:solidFill>
                            <a:srgbClr val="C00000"/>
                          </a:solidFill>
                          <a:effectLst/>
                          <a:latin typeface="Verdana" panose="020B0604030504040204" pitchFamily="34" charset="0"/>
                          <a:ea typeface="Verdana" panose="020B0604030504040204" pitchFamily="34" charset="0"/>
                        </a:rPr>
                        <a:t>425 </a:t>
                      </a:r>
                      <a:r>
                        <a:rPr lang="lv-LV" sz="1400" b="1" i="0" u="none" strike="noStrike" dirty="0">
                          <a:solidFill>
                            <a:srgbClr val="C00000"/>
                          </a:solidFill>
                          <a:effectLst/>
                          <a:latin typeface="Verdana" panose="020B0604030504040204" pitchFamily="34" charset="0"/>
                          <a:ea typeface="Verdana" panose="020B0604030504040204" pitchFamily="34" charset="0"/>
                        </a:rPr>
                        <a:t>895 931</a:t>
                      </a:r>
                    </a:p>
                  </a:txBody>
                  <a:tcPr marL="9525" marR="9525" marT="9525" marB="0" anchor="ctr"/>
                </a:tc>
                <a:extLst>
                  <a:ext uri="{0D108BD9-81ED-4DB2-BD59-A6C34878D82A}">
                    <a16:rowId xmlns:a16="http://schemas.microsoft.com/office/drawing/2014/main" val="3323757763"/>
                  </a:ext>
                </a:extLst>
              </a:tr>
            </a:tbl>
          </a:graphicData>
        </a:graphic>
      </p:graphicFrame>
    </p:spTree>
    <p:extLst>
      <p:ext uri="{BB962C8B-B14F-4D97-AF65-F5344CB8AC3E}">
        <p14:creationId xmlns:p14="http://schemas.microsoft.com/office/powerpoint/2010/main" val="395816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4807" y="304801"/>
            <a:ext cx="6591993" cy="842355"/>
          </a:xfrm>
        </p:spPr>
        <p:txBody>
          <a:bodyPr>
            <a:noAutofit/>
          </a:bodyPr>
          <a:lstStyle/>
          <a:p>
            <a:pPr algn="ctr"/>
            <a:r>
              <a:rPr lang="lv-LV" sz="2200" dirty="0"/>
              <a:t>Kopsavilkums par likumdošanā paredzēto </a:t>
            </a:r>
            <a:r>
              <a:rPr lang="lv-LV" sz="2200" dirty="0" smtClean="0"/>
              <a:t>finansējuma noteikšanu </a:t>
            </a:r>
            <a:r>
              <a:rPr lang="lv-LV" sz="2200" dirty="0" smtClean="0">
                <a:solidFill>
                  <a:srgbClr val="C00000"/>
                </a:solidFill>
              </a:rPr>
              <a:t>ne mazāku kā iepriekšējā gadā </a:t>
            </a:r>
            <a:r>
              <a:rPr lang="lv-LV" sz="2200" dirty="0" smtClean="0"/>
              <a:t>(I)</a:t>
            </a:r>
            <a:r>
              <a:rPr lang="lv-LV" sz="2200" dirty="0"/>
              <a:t/>
            </a:r>
            <a:br>
              <a:rPr lang="lv-LV" sz="2200" dirty="0"/>
            </a:br>
            <a:endParaRPr lang="lv-LV" sz="2200" dirty="0"/>
          </a:p>
        </p:txBody>
      </p:sp>
      <p:sp>
        <p:nvSpPr>
          <p:cNvPr id="5" name="Slide Number Placeholder 4"/>
          <p:cNvSpPr>
            <a:spLocks noGrp="1"/>
          </p:cNvSpPr>
          <p:nvPr>
            <p:ph type="sldNum" sz="quarter" idx="13"/>
          </p:nvPr>
        </p:nvSpPr>
        <p:spPr/>
        <p:txBody>
          <a:bodyPr/>
          <a:lstStyle/>
          <a:p>
            <a:fld id="{3B50DFDF-96B8-465A-918F-3FF13AAF5E12}" type="slidenum">
              <a:rPr lang="en-US" altLang="lv-LV" smtClean="0"/>
              <a:pPr/>
              <a:t>5</a:t>
            </a:fld>
            <a:endParaRPr lang="en-US" altLang="lv-LV"/>
          </a:p>
        </p:txBody>
      </p:sp>
      <p:graphicFrame>
        <p:nvGraphicFramePr>
          <p:cNvPr id="8" name="Table 7"/>
          <p:cNvGraphicFramePr>
            <a:graphicFrameLocks noGrp="1"/>
          </p:cNvGraphicFramePr>
          <p:nvPr>
            <p:extLst>
              <p:ext uri="{D42A27DB-BD31-4B8C-83A1-F6EECF244321}">
                <p14:modId xmlns:p14="http://schemas.microsoft.com/office/powerpoint/2010/main" val="1373585015"/>
              </p:ext>
            </p:extLst>
          </p:nvPr>
        </p:nvGraphicFramePr>
        <p:xfrm>
          <a:off x="250164" y="1880034"/>
          <a:ext cx="8378237" cy="2505635"/>
        </p:xfrm>
        <a:graphic>
          <a:graphicData uri="http://schemas.openxmlformats.org/drawingml/2006/table">
            <a:tbl>
              <a:tblPr firstRow="1" firstCol="1" bandRow="1">
                <a:tableStyleId>{5C22544A-7EE6-4342-B048-85BDC9FD1C3A}</a:tableStyleId>
              </a:tblPr>
              <a:tblGrid>
                <a:gridCol w="2937575">
                  <a:extLst>
                    <a:ext uri="{9D8B030D-6E8A-4147-A177-3AD203B41FA5}">
                      <a16:colId xmlns:a16="http://schemas.microsoft.com/office/drawing/2014/main" val="2703219271"/>
                    </a:ext>
                  </a:extLst>
                </a:gridCol>
                <a:gridCol w="5440662">
                  <a:extLst>
                    <a:ext uri="{9D8B030D-6E8A-4147-A177-3AD203B41FA5}">
                      <a16:colId xmlns:a16="http://schemas.microsoft.com/office/drawing/2014/main" val="1349618283"/>
                    </a:ext>
                  </a:extLst>
                </a:gridCol>
              </a:tblGrid>
              <a:tr h="311075">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txBody>
                  <a:tcPr marL="44084" marR="44084" marT="0" marB="0" anchor="ctr">
                    <a:solidFill>
                      <a:schemeClr val="accent1">
                        <a:lumMod val="40000"/>
                        <a:lumOff val="60000"/>
                      </a:schemeClr>
                    </a:solidFill>
                  </a:tcPr>
                </a:tc>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a:t>
                      </a:r>
                    </a:p>
                  </a:txBody>
                  <a:tcPr marL="44084" marR="44084" marT="0" marB="0" anchor="ctr">
                    <a:solidFill>
                      <a:schemeClr val="accent1">
                        <a:lumMod val="40000"/>
                        <a:lumOff val="60000"/>
                      </a:schemeClr>
                    </a:solidFill>
                  </a:tcPr>
                </a:tc>
                <a:extLst>
                  <a:ext uri="{0D108BD9-81ED-4DB2-BD59-A6C34878D82A}">
                    <a16:rowId xmlns:a16="http://schemas.microsoft.com/office/drawing/2014/main" val="3604382935"/>
                  </a:ext>
                </a:extLst>
              </a:tr>
              <a:tr h="1474050">
                <a:tc>
                  <a:txBody>
                    <a:bodyPr/>
                    <a:lstStyle/>
                    <a:p>
                      <a:pPr algn="ctr">
                        <a:spcAft>
                          <a:spcPts val="0"/>
                        </a:spcAft>
                      </a:pPr>
                      <a:r>
                        <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Elektronisko plašsaziņas līdzekļu </a:t>
                      </a:r>
                      <a:r>
                        <a:rPr lang="lv-LV" sz="18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 11.08.2010.)</a:t>
                      </a:r>
                    </a:p>
                    <a:p>
                      <a:pPr algn="ctr">
                        <a:spcAft>
                          <a:spcPts val="0"/>
                        </a:spcAft>
                      </a:pPr>
                      <a:endPar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4084" marR="44084" marT="0" marB="0" anchor="ctr">
                    <a:solidFill>
                      <a:schemeClr val="accent5">
                        <a:lumMod val="20000"/>
                        <a:lumOff val="80000"/>
                      </a:schemeClr>
                    </a:solidFill>
                  </a:tcPr>
                </a:tc>
                <a:tc>
                  <a:txBody>
                    <a:bodyPr/>
                    <a:lstStyle/>
                    <a:p>
                      <a:pPr marL="0" marR="0" lvl="0" indent="0" algn="just" defTabSz="939575" rtl="0" eaLnBrk="1" fontAlgn="auto" latinLnBrk="0" hangingPunct="1">
                        <a:lnSpc>
                          <a:spcPct val="100000"/>
                        </a:lnSpc>
                        <a:spcBef>
                          <a:spcPts val="0"/>
                        </a:spcBef>
                        <a:spcAft>
                          <a:spcPts val="0"/>
                        </a:spcAft>
                        <a:buClrTx/>
                        <a:buSzTx/>
                        <a:buFontTx/>
                        <a:buNone/>
                        <a:tabLst/>
                        <a:defRPr/>
                      </a:pP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70.panta pirmā daļa</a:t>
                      </a:r>
                    </a:p>
                    <a:p>
                      <a:pPr algn="just">
                        <a:spcAft>
                          <a:spcPts val="0"/>
                        </a:spcAft>
                      </a:pPr>
                      <a:endPar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Sabiedrisko </a:t>
                      </a: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elektronisko plašsaziņas līdzekļu finansiālais nodrošinājums</a:t>
                      </a:r>
                    </a:p>
                    <a:p>
                      <a:pPr algn="just">
                        <a:spcAft>
                          <a:spcPts val="0"/>
                        </a:spcAft>
                      </a:pP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 Sabiedrisko elektronisko plašsaziņas līdzekļu finansiālā nodrošinājuma avoti ir:</a:t>
                      </a:r>
                    </a:p>
                    <a:p>
                      <a:pPr algn="just">
                        <a:spcAft>
                          <a:spcPts val="0"/>
                        </a:spcAft>
                      </a:pP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 valsts budžeta dotācija sabiedriskā pasūtījuma īstenošanai, turklāt tā nedrīkst būt mazāka kā iepriekšējā gadā;</a:t>
                      </a:r>
                    </a:p>
                    <a:p>
                      <a:pPr algn="just">
                        <a:spcAft>
                          <a:spcPts val="0"/>
                        </a:spcAft>
                      </a:pP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 ieņēmumi no saimnieciskās darbības;</a:t>
                      </a:r>
                    </a:p>
                    <a:p>
                      <a:pPr algn="just">
                        <a:spcAft>
                          <a:spcPts val="0"/>
                        </a:spcAft>
                      </a:pP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3) dāvinājumi un ziedojumi naudas līdzekļu un mantiskā veidā, tai skaitā ārvalstu fizisko un juridisko personu dāvinājumi un ziedojumi;</a:t>
                      </a:r>
                    </a:p>
                    <a:p>
                      <a:pPr algn="just">
                        <a:spcAft>
                          <a:spcPts val="0"/>
                        </a:spcAft>
                      </a:pP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4) citi normatīvajos aktos paredzēti finanšu avoti.</a:t>
                      </a:r>
                    </a:p>
                  </a:txBody>
                  <a:tcPr marL="44084" marR="44084" marT="0" marB="0">
                    <a:solidFill>
                      <a:schemeClr val="accent5">
                        <a:lumMod val="20000"/>
                        <a:lumOff val="80000"/>
                      </a:schemeClr>
                    </a:solidFill>
                  </a:tcPr>
                </a:tc>
                <a:extLst>
                  <a:ext uri="{0D108BD9-81ED-4DB2-BD59-A6C34878D82A}">
                    <a16:rowId xmlns:a16="http://schemas.microsoft.com/office/drawing/2014/main" val="188154368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3511480"/>
              </p:ext>
            </p:extLst>
          </p:nvPr>
        </p:nvGraphicFramePr>
        <p:xfrm>
          <a:off x="260775" y="4461057"/>
          <a:ext cx="8367626" cy="496653"/>
        </p:xfrm>
        <a:graphic>
          <a:graphicData uri="http://schemas.openxmlformats.org/drawingml/2006/table">
            <a:tbl>
              <a:tblPr firstRow="1" bandRow="1">
                <a:tableStyleId>{8A107856-5554-42FB-B03E-39F5DBC370BA}</a:tableStyleId>
              </a:tblPr>
              <a:tblGrid>
                <a:gridCol w="3864634">
                  <a:extLst>
                    <a:ext uri="{9D8B030D-6E8A-4147-A177-3AD203B41FA5}">
                      <a16:colId xmlns:a16="http://schemas.microsoft.com/office/drawing/2014/main" val="1603880042"/>
                    </a:ext>
                  </a:extLst>
                </a:gridCol>
                <a:gridCol w="1629295">
                  <a:extLst>
                    <a:ext uri="{9D8B030D-6E8A-4147-A177-3AD203B41FA5}">
                      <a16:colId xmlns:a16="http://schemas.microsoft.com/office/drawing/2014/main" val="658249501"/>
                    </a:ext>
                  </a:extLst>
                </a:gridCol>
                <a:gridCol w="1496291">
                  <a:extLst>
                    <a:ext uri="{9D8B030D-6E8A-4147-A177-3AD203B41FA5}">
                      <a16:colId xmlns:a16="http://schemas.microsoft.com/office/drawing/2014/main" val="1375919403"/>
                    </a:ext>
                  </a:extLst>
                </a:gridCol>
                <a:gridCol w="1377406">
                  <a:extLst>
                    <a:ext uri="{9D8B030D-6E8A-4147-A177-3AD203B41FA5}">
                      <a16:colId xmlns:a16="http://schemas.microsoft.com/office/drawing/2014/main" val="404571512"/>
                    </a:ext>
                  </a:extLst>
                </a:gridCol>
              </a:tblGrid>
              <a:tr h="237860">
                <a:tc>
                  <a:txBody>
                    <a:bodyPr/>
                    <a:lstStyle/>
                    <a:p>
                      <a:pPr algn="ctr" fontAlgn="b"/>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2020</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2021</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2022</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956936682"/>
                  </a:ext>
                </a:extLst>
              </a:tr>
              <a:tr h="258793">
                <a:tc>
                  <a:txBody>
                    <a:bodyPr/>
                    <a:lstStyle/>
                    <a:p>
                      <a:pPr algn="l" fontAlgn="b"/>
                      <a:r>
                        <a:rPr lang="lv-LV" sz="1400" b="1" u="none" strike="noStrike" dirty="0" smtClean="0">
                          <a:effectLst/>
                          <a:latin typeface="Verdana" panose="020B0604030504040204" pitchFamily="34" charset="0"/>
                          <a:ea typeface="Verdana" panose="020B0604030504040204" pitchFamily="34" charset="0"/>
                          <a:cs typeface="Verdana" panose="020B0604030504040204" pitchFamily="34" charset="0"/>
                        </a:rPr>
                        <a:t>Papildus nepieciešamais finansējums</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0</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0</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1 000</a:t>
                      </a:r>
                    </a:p>
                  </a:txBody>
                  <a:tcPr marL="9525" marR="9525" marT="9525" marB="0" anchor="b"/>
                </a:tc>
                <a:extLst>
                  <a:ext uri="{0D108BD9-81ED-4DB2-BD59-A6C34878D82A}">
                    <a16:rowId xmlns:a16="http://schemas.microsoft.com/office/drawing/2014/main" val="1027102920"/>
                  </a:ext>
                </a:extLst>
              </a:tr>
            </a:tbl>
          </a:graphicData>
        </a:graphic>
      </p:graphicFrame>
    </p:spTree>
    <p:extLst>
      <p:ext uri="{BB962C8B-B14F-4D97-AF65-F5344CB8AC3E}">
        <p14:creationId xmlns:p14="http://schemas.microsoft.com/office/powerpoint/2010/main" val="152211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4807" y="304801"/>
            <a:ext cx="6591993" cy="842355"/>
          </a:xfrm>
        </p:spPr>
        <p:txBody>
          <a:bodyPr>
            <a:noAutofit/>
          </a:bodyPr>
          <a:lstStyle/>
          <a:p>
            <a:pPr algn="ctr"/>
            <a:r>
              <a:rPr lang="lv-LV" sz="2200" dirty="0"/>
              <a:t>Kopsavilkums par likumdošanā paredzēto </a:t>
            </a:r>
            <a:r>
              <a:rPr lang="lv-LV" sz="2200" dirty="0" smtClean="0"/>
              <a:t>finansējuma noteikšanu </a:t>
            </a:r>
            <a:r>
              <a:rPr lang="lv-LV" sz="2200" dirty="0" smtClean="0">
                <a:solidFill>
                  <a:srgbClr val="C00000"/>
                </a:solidFill>
              </a:rPr>
              <a:t>ne mazāku kā iepriekšējā gadā </a:t>
            </a:r>
            <a:r>
              <a:rPr lang="lv-LV" sz="2200" dirty="0" smtClean="0"/>
              <a:t>(II)</a:t>
            </a:r>
            <a:r>
              <a:rPr lang="lv-LV" sz="2200" dirty="0"/>
              <a:t/>
            </a:r>
            <a:br>
              <a:rPr lang="lv-LV" sz="2200" dirty="0"/>
            </a:br>
            <a:endParaRPr lang="lv-LV" sz="2200" dirty="0"/>
          </a:p>
        </p:txBody>
      </p:sp>
      <p:sp>
        <p:nvSpPr>
          <p:cNvPr id="5" name="Slide Number Placeholder 4"/>
          <p:cNvSpPr>
            <a:spLocks noGrp="1"/>
          </p:cNvSpPr>
          <p:nvPr>
            <p:ph type="sldNum" sz="quarter" idx="13"/>
          </p:nvPr>
        </p:nvSpPr>
        <p:spPr/>
        <p:txBody>
          <a:bodyPr/>
          <a:lstStyle/>
          <a:p>
            <a:fld id="{3B50DFDF-96B8-465A-918F-3FF13AAF5E12}" type="slidenum">
              <a:rPr lang="en-US" altLang="lv-LV" smtClean="0"/>
              <a:pPr/>
              <a:t>6</a:t>
            </a:fld>
            <a:endParaRPr lang="en-US" altLang="lv-LV"/>
          </a:p>
        </p:txBody>
      </p:sp>
      <p:graphicFrame>
        <p:nvGraphicFramePr>
          <p:cNvPr id="8" name="Table 7"/>
          <p:cNvGraphicFramePr>
            <a:graphicFrameLocks noGrp="1"/>
          </p:cNvGraphicFramePr>
          <p:nvPr>
            <p:extLst>
              <p:ext uri="{D42A27DB-BD31-4B8C-83A1-F6EECF244321}">
                <p14:modId xmlns:p14="http://schemas.microsoft.com/office/powerpoint/2010/main" val="3356405279"/>
              </p:ext>
            </p:extLst>
          </p:nvPr>
        </p:nvGraphicFramePr>
        <p:xfrm>
          <a:off x="360318" y="1616933"/>
          <a:ext cx="8326479" cy="4190686"/>
        </p:xfrm>
        <a:graphic>
          <a:graphicData uri="http://schemas.openxmlformats.org/drawingml/2006/table">
            <a:tbl>
              <a:tblPr firstRow="1" firstCol="1" bandRow="1">
                <a:tableStyleId>{5C22544A-7EE6-4342-B048-85BDC9FD1C3A}</a:tableStyleId>
              </a:tblPr>
              <a:tblGrid>
                <a:gridCol w="2989736">
                  <a:extLst>
                    <a:ext uri="{9D8B030D-6E8A-4147-A177-3AD203B41FA5}">
                      <a16:colId xmlns:a16="http://schemas.microsoft.com/office/drawing/2014/main" val="2703219271"/>
                    </a:ext>
                  </a:extLst>
                </a:gridCol>
                <a:gridCol w="5336743">
                  <a:extLst>
                    <a:ext uri="{9D8B030D-6E8A-4147-A177-3AD203B41FA5}">
                      <a16:colId xmlns:a16="http://schemas.microsoft.com/office/drawing/2014/main" val="1349618283"/>
                    </a:ext>
                  </a:extLst>
                </a:gridCol>
              </a:tblGrid>
              <a:tr h="291414">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txBody>
                  <a:tcPr marL="44084" marR="44084" marT="0" marB="0" anchor="ctr">
                    <a:solidFill>
                      <a:schemeClr val="accent1">
                        <a:lumMod val="40000"/>
                        <a:lumOff val="60000"/>
                      </a:schemeClr>
                    </a:solidFill>
                  </a:tcPr>
                </a:tc>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a:t>
                      </a:r>
                    </a:p>
                  </a:txBody>
                  <a:tcPr marL="44084" marR="44084" marT="0" marB="0" anchor="ctr">
                    <a:solidFill>
                      <a:schemeClr val="accent1">
                        <a:lumMod val="40000"/>
                        <a:lumOff val="60000"/>
                      </a:schemeClr>
                    </a:solidFill>
                  </a:tcPr>
                </a:tc>
                <a:extLst>
                  <a:ext uri="{0D108BD9-81ED-4DB2-BD59-A6C34878D82A}">
                    <a16:rowId xmlns:a16="http://schemas.microsoft.com/office/drawing/2014/main" val="3604382935"/>
                  </a:ext>
                </a:extLst>
              </a:tr>
              <a:tr h="1521832">
                <a:tc>
                  <a:txBody>
                    <a:bodyPr/>
                    <a:lstStyle/>
                    <a:p>
                      <a:pPr algn="ctr">
                        <a:spcAft>
                          <a:spcPts val="0"/>
                        </a:spcAft>
                      </a:pPr>
                      <a:r>
                        <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Valsts kultūrkapitāla fonda </a:t>
                      </a:r>
                      <a:r>
                        <a:rPr lang="lv-LV" sz="18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 01.01.2004. un ir spēkā līdz 31.12.2021.)</a:t>
                      </a:r>
                    </a:p>
                    <a:p>
                      <a:pPr algn="ctr">
                        <a:spcAft>
                          <a:spcPts val="0"/>
                        </a:spcAft>
                      </a:pPr>
                      <a:endParaRPr lang="lv-LV" sz="1600" b="1"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4084" marR="44084" marT="0" marB="0" anchor="ctr">
                    <a:solidFill>
                      <a:schemeClr val="accent5">
                        <a:lumMod val="20000"/>
                        <a:lumOff val="80000"/>
                      </a:schemeClr>
                    </a:solidFill>
                  </a:tcPr>
                </a:tc>
                <a:tc>
                  <a:txBody>
                    <a:bodyPr/>
                    <a:lstStyle/>
                    <a:p>
                      <a:pPr algn="just">
                        <a:spcAft>
                          <a:spcPts val="0"/>
                        </a:spcAft>
                      </a:pP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5.panta </a:t>
                      </a:r>
                      <a:r>
                        <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otrā daļa</a:t>
                      </a:r>
                    </a:p>
                    <a:p>
                      <a:pPr algn="just">
                        <a:spcAft>
                          <a:spcPts val="0"/>
                        </a:spcAft>
                      </a:pP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Fonda līdzekļi un to izlietošana</a:t>
                      </a:r>
                    </a:p>
                    <a:p>
                      <a:pPr algn="just">
                        <a:spcAft>
                          <a:spcPts val="0"/>
                        </a:spcAft>
                      </a:pPr>
                      <a:endPar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Valsts </a:t>
                      </a:r>
                      <a:r>
                        <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budžeta līdzekļu piešķīrums kārtējam gadam ir lielāks nekā iepriekšējā budžeta gadā</a:t>
                      </a:r>
                      <a:r>
                        <a:rPr lang="lv-LV" sz="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a:t>
                      </a:r>
                      <a:endParaRPr lang="lv-LV" sz="1200" b="0" i="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4084" marR="44084" marT="0" marB="0">
                    <a:solidFill>
                      <a:schemeClr val="accent5">
                        <a:lumMod val="20000"/>
                        <a:lumOff val="80000"/>
                      </a:schemeClr>
                    </a:solidFill>
                  </a:tcPr>
                </a:tc>
                <a:extLst>
                  <a:ext uri="{0D108BD9-81ED-4DB2-BD59-A6C34878D82A}">
                    <a16:rowId xmlns:a16="http://schemas.microsoft.com/office/drawing/2014/main" val="4194540195"/>
                  </a:ext>
                </a:extLst>
              </a:tr>
              <a:tr h="1942764">
                <a:tc>
                  <a:txBody>
                    <a:bodyPr/>
                    <a:lstStyle/>
                    <a:p>
                      <a:pPr algn="ctr">
                        <a:spcAft>
                          <a:spcPts val="0"/>
                        </a:spcAft>
                      </a:pPr>
                      <a:endParaRPr lang="lv-LV" sz="20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lv-LV" sz="18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Valsts </a:t>
                      </a:r>
                      <a:r>
                        <a:rPr lang="lv-LV" sz="1800" b="1" dirty="0" err="1"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kultūrkapitāla</a:t>
                      </a:r>
                      <a:r>
                        <a:rPr lang="lv-LV" sz="18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 fonda likums</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a:t>
                      </a:r>
                      <a:r>
                        <a:rPr lang="lv-LV" sz="1400" b="0" i="1" baseline="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 01.01.2022</a:t>
                      </a: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a:t>
                      </a:r>
                    </a:p>
                    <a:p>
                      <a:pPr algn="ctr">
                        <a:spcAft>
                          <a:spcPts val="0"/>
                        </a:spcAft>
                      </a:pPr>
                      <a:endParaRPr lang="lv-LV" sz="1600" b="1"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4084" marR="44084" marT="0" marB="0" anchor="ctr">
                    <a:solidFill>
                      <a:schemeClr val="accent5">
                        <a:lumMod val="20000"/>
                        <a:lumOff val="80000"/>
                      </a:schemeClr>
                    </a:solidFill>
                  </a:tcPr>
                </a:tc>
                <a:tc>
                  <a:txBody>
                    <a:bodyPr/>
                    <a:lstStyle/>
                    <a:p>
                      <a:pPr algn="just">
                        <a:spcAft>
                          <a:spcPts val="0"/>
                        </a:spcAft>
                      </a:pPr>
                      <a:endParaRPr lang="lv-LV" sz="1200" b="0" i="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endParaRPr lang="lv-LV" sz="1200" b="0" i="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endParaRPr lang="lv-LV" sz="1200" b="0" i="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lv-LV" sz="1200" b="0" i="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5. panta otro daļa:</a:t>
                      </a:r>
                    </a:p>
                    <a:p>
                      <a:pPr algn="just">
                        <a:spcAft>
                          <a:spcPts val="0"/>
                        </a:spcAft>
                      </a:pPr>
                      <a:r>
                        <a:rPr lang="lv-LV" sz="1200" b="0" i="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(2) Valsts budžeta līdzekļu piešķīrums kārtējam gadam ir:</a:t>
                      </a:r>
                    </a:p>
                    <a:p>
                      <a:pPr algn="just">
                        <a:spcAft>
                          <a:spcPts val="0"/>
                        </a:spcAft>
                      </a:pPr>
                      <a:r>
                        <a:rPr lang="lv-LV" sz="1200" b="0" i="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1) 3 procenti no plānotajiem kārtējā gada valsts budžeta ieņēmumiem no akcīzes nodokļa par alkoholiskajiem dzērieniem;</a:t>
                      </a:r>
                    </a:p>
                    <a:p>
                      <a:pPr algn="just">
                        <a:spcAft>
                          <a:spcPts val="0"/>
                        </a:spcAft>
                      </a:pPr>
                      <a:r>
                        <a:rPr lang="lv-LV" sz="1200" b="0" i="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2) 2 procenti no plānotajiem kārtējā gada valsts budžeta ieņēmumiem no akcīzes nodokļa par tabakas izstrādājumiem;</a:t>
                      </a:r>
                    </a:p>
                    <a:p>
                      <a:pPr algn="just">
                        <a:spcAft>
                          <a:spcPts val="0"/>
                        </a:spcAft>
                      </a:pPr>
                      <a:r>
                        <a:rPr lang="lv-LV" sz="1200" b="0" i="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3) 1,37 procenti no plānotajiem kārtējā gada valsts budžeta ieņēmumiem no izložu nodokļa;</a:t>
                      </a:r>
                    </a:p>
                    <a:p>
                      <a:pPr algn="just">
                        <a:spcAft>
                          <a:spcPts val="0"/>
                        </a:spcAft>
                      </a:pPr>
                      <a:r>
                        <a:rPr lang="lv-LV" sz="1200" b="0" i="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4) 2,21 procents no plānotajiem kārtējā gada valsts budžeta ieņēmumiem no azartspēļu nodokļa."</a:t>
                      </a:r>
                    </a:p>
                  </a:txBody>
                  <a:tcPr marL="44084" marR="44084" marT="0" marB="0">
                    <a:solidFill>
                      <a:schemeClr val="accent5">
                        <a:lumMod val="20000"/>
                        <a:lumOff val="80000"/>
                      </a:schemeClr>
                    </a:solidFill>
                  </a:tcPr>
                </a:tc>
                <a:extLst>
                  <a:ext uri="{0D108BD9-81ED-4DB2-BD59-A6C34878D82A}">
                    <a16:rowId xmlns:a16="http://schemas.microsoft.com/office/drawing/2014/main" val="150009846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406204987"/>
              </p:ext>
            </p:extLst>
          </p:nvPr>
        </p:nvGraphicFramePr>
        <p:xfrm>
          <a:off x="362391" y="3290108"/>
          <a:ext cx="8324409" cy="445770"/>
        </p:xfrm>
        <a:graphic>
          <a:graphicData uri="http://schemas.openxmlformats.org/drawingml/2006/table">
            <a:tbl>
              <a:tblPr firstRow="1" bandRow="1">
                <a:tableStyleId>{8A107856-5554-42FB-B03E-39F5DBC370BA}</a:tableStyleId>
              </a:tblPr>
              <a:tblGrid>
                <a:gridCol w="3890512">
                  <a:extLst>
                    <a:ext uri="{9D8B030D-6E8A-4147-A177-3AD203B41FA5}">
                      <a16:colId xmlns:a16="http://schemas.microsoft.com/office/drawing/2014/main" val="4076027846"/>
                    </a:ext>
                  </a:extLst>
                </a:gridCol>
                <a:gridCol w="1406104">
                  <a:extLst>
                    <a:ext uri="{9D8B030D-6E8A-4147-A177-3AD203B41FA5}">
                      <a16:colId xmlns:a16="http://schemas.microsoft.com/office/drawing/2014/main" val="1051659550"/>
                    </a:ext>
                  </a:extLst>
                </a:gridCol>
                <a:gridCol w="1673524">
                  <a:extLst>
                    <a:ext uri="{9D8B030D-6E8A-4147-A177-3AD203B41FA5}">
                      <a16:colId xmlns:a16="http://schemas.microsoft.com/office/drawing/2014/main" val="2022959750"/>
                    </a:ext>
                  </a:extLst>
                </a:gridCol>
                <a:gridCol w="1354269">
                  <a:extLst>
                    <a:ext uri="{9D8B030D-6E8A-4147-A177-3AD203B41FA5}">
                      <a16:colId xmlns:a16="http://schemas.microsoft.com/office/drawing/2014/main" val="3837441811"/>
                    </a:ext>
                  </a:extLst>
                </a:gridCol>
              </a:tblGrid>
              <a:tr h="143387">
                <a:tc>
                  <a:txBody>
                    <a:bodyPr/>
                    <a:lstStyle/>
                    <a:p>
                      <a:pPr algn="ctr" fontAlgn="b"/>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u="none" strike="noStrike" dirty="0">
                          <a:effectLst/>
                          <a:latin typeface="Verdana" panose="020B0604030504040204" pitchFamily="34" charset="0"/>
                          <a:ea typeface="Verdana" panose="020B0604030504040204" pitchFamily="34" charset="0"/>
                          <a:cs typeface="Verdana" panose="020B0604030504040204" pitchFamily="34" charset="0"/>
                        </a:rPr>
                        <a:t>2020</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u="none" strike="noStrike" dirty="0">
                          <a:effectLst/>
                          <a:latin typeface="Verdana" panose="020B0604030504040204" pitchFamily="34" charset="0"/>
                          <a:ea typeface="Verdana" panose="020B0604030504040204" pitchFamily="34" charset="0"/>
                          <a:cs typeface="Verdana" panose="020B0604030504040204" pitchFamily="34" charset="0"/>
                        </a:rPr>
                        <a:t>2021</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u="none" strike="noStrike" dirty="0">
                          <a:effectLst/>
                          <a:latin typeface="Verdana" panose="020B0604030504040204" pitchFamily="34" charset="0"/>
                          <a:ea typeface="Verdana" panose="020B0604030504040204" pitchFamily="34" charset="0"/>
                          <a:cs typeface="Verdana" panose="020B0604030504040204" pitchFamily="34" charset="0"/>
                        </a:rPr>
                        <a:t>2022</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2499659046"/>
                  </a:ext>
                </a:extLst>
              </a:tr>
              <a:tr h="213574">
                <a:tc>
                  <a:txBody>
                    <a:bodyPr/>
                    <a:lstStyle/>
                    <a:p>
                      <a:pPr algn="l" fontAlgn="b"/>
                      <a:r>
                        <a:rPr lang="lv-LV" sz="1400" b="1" u="none" strike="noStrike" dirty="0" smtClean="0">
                          <a:effectLst/>
                          <a:latin typeface="Verdana" panose="020B0604030504040204" pitchFamily="34" charset="0"/>
                          <a:ea typeface="Verdana" panose="020B0604030504040204" pitchFamily="34" charset="0"/>
                          <a:cs typeface="Verdana" panose="020B0604030504040204" pitchFamily="34" charset="0"/>
                        </a:rPr>
                        <a:t>Papildus nepieciešamais finansējums</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0</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99 509</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0</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2224622223"/>
                  </a:ext>
                </a:extLst>
              </a:tr>
            </a:tbl>
          </a:graphicData>
        </a:graphic>
      </p:graphicFrame>
    </p:spTree>
    <p:extLst>
      <p:ext uri="{BB962C8B-B14F-4D97-AF65-F5344CB8AC3E}">
        <p14:creationId xmlns:p14="http://schemas.microsoft.com/office/powerpoint/2010/main" val="309581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4807" y="304801"/>
            <a:ext cx="6591993" cy="842355"/>
          </a:xfrm>
        </p:spPr>
        <p:txBody>
          <a:bodyPr>
            <a:noAutofit/>
          </a:bodyPr>
          <a:lstStyle/>
          <a:p>
            <a:pPr algn="ctr"/>
            <a:r>
              <a:rPr lang="lv-LV" sz="2200" dirty="0"/>
              <a:t>Kopsavilkums par likumdošanā paredzēto </a:t>
            </a:r>
            <a:r>
              <a:rPr lang="lv-LV" sz="2200" dirty="0" smtClean="0"/>
              <a:t>finansējuma noteikšanu </a:t>
            </a:r>
            <a:r>
              <a:rPr lang="lv-LV" sz="2200" dirty="0" smtClean="0">
                <a:solidFill>
                  <a:srgbClr val="C00000"/>
                </a:solidFill>
              </a:rPr>
              <a:t>ne mazāku kā iepriekšējā gadā </a:t>
            </a:r>
            <a:r>
              <a:rPr lang="lv-LV" sz="2200" dirty="0" smtClean="0"/>
              <a:t>(III)</a:t>
            </a:r>
            <a:r>
              <a:rPr lang="lv-LV" sz="2200" dirty="0"/>
              <a:t/>
            </a:r>
            <a:br>
              <a:rPr lang="lv-LV" sz="2200" dirty="0"/>
            </a:br>
            <a:endParaRPr lang="lv-LV" sz="2200" dirty="0"/>
          </a:p>
        </p:txBody>
      </p:sp>
      <p:sp>
        <p:nvSpPr>
          <p:cNvPr id="5" name="Slide Number Placeholder 4"/>
          <p:cNvSpPr>
            <a:spLocks noGrp="1"/>
          </p:cNvSpPr>
          <p:nvPr>
            <p:ph type="sldNum" sz="quarter" idx="13"/>
          </p:nvPr>
        </p:nvSpPr>
        <p:spPr/>
        <p:txBody>
          <a:bodyPr/>
          <a:lstStyle/>
          <a:p>
            <a:fld id="{3B50DFDF-96B8-465A-918F-3FF13AAF5E12}" type="slidenum">
              <a:rPr lang="en-US" altLang="lv-LV" smtClean="0"/>
              <a:pPr/>
              <a:t>7</a:t>
            </a:fld>
            <a:endParaRPr lang="en-US" altLang="lv-LV"/>
          </a:p>
        </p:txBody>
      </p:sp>
      <p:graphicFrame>
        <p:nvGraphicFramePr>
          <p:cNvPr id="6" name="Table 5"/>
          <p:cNvGraphicFramePr>
            <a:graphicFrameLocks noGrp="1"/>
          </p:cNvGraphicFramePr>
          <p:nvPr>
            <p:extLst>
              <p:ext uri="{D42A27DB-BD31-4B8C-83A1-F6EECF244321}">
                <p14:modId xmlns:p14="http://schemas.microsoft.com/office/powerpoint/2010/main" val="4128259255"/>
              </p:ext>
            </p:extLst>
          </p:nvPr>
        </p:nvGraphicFramePr>
        <p:xfrm>
          <a:off x="379562" y="3741190"/>
          <a:ext cx="8289985" cy="528885"/>
        </p:xfrm>
        <a:graphic>
          <a:graphicData uri="http://schemas.openxmlformats.org/drawingml/2006/table">
            <a:tbl>
              <a:tblPr>
                <a:tableStyleId>{8A107856-5554-42FB-B03E-39F5DBC370BA}</a:tableStyleId>
              </a:tblPr>
              <a:tblGrid>
                <a:gridCol w="3797767">
                  <a:extLst>
                    <a:ext uri="{9D8B030D-6E8A-4147-A177-3AD203B41FA5}">
                      <a16:colId xmlns:a16="http://schemas.microsoft.com/office/drawing/2014/main" val="2524674967"/>
                    </a:ext>
                  </a:extLst>
                </a:gridCol>
                <a:gridCol w="1524731">
                  <a:extLst>
                    <a:ext uri="{9D8B030D-6E8A-4147-A177-3AD203B41FA5}">
                      <a16:colId xmlns:a16="http://schemas.microsoft.com/office/drawing/2014/main" val="2162507708"/>
                    </a:ext>
                  </a:extLst>
                </a:gridCol>
                <a:gridCol w="1596721">
                  <a:extLst>
                    <a:ext uri="{9D8B030D-6E8A-4147-A177-3AD203B41FA5}">
                      <a16:colId xmlns:a16="http://schemas.microsoft.com/office/drawing/2014/main" val="1794850442"/>
                    </a:ext>
                  </a:extLst>
                </a:gridCol>
                <a:gridCol w="1370766">
                  <a:extLst>
                    <a:ext uri="{9D8B030D-6E8A-4147-A177-3AD203B41FA5}">
                      <a16:colId xmlns:a16="http://schemas.microsoft.com/office/drawing/2014/main" val="861202703"/>
                    </a:ext>
                  </a:extLst>
                </a:gridCol>
              </a:tblGrid>
              <a:tr h="293816">
                <a:tc>
                  <a:txBody>
                    <a:bodyPr/>
                    <a:lstStyle/>
                    <a:p>
                      <a:pPr algn="ctr" fontAlgn="b"/>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2020</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2021</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2022</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1228431424"/>
                  </a:ext>
                </a:extLst>
              </a:tr>
              <a:tr h="235069">
                <a:tc>
                  <a:txBody>
                    <a:bodyPr/>
                    <a:lstStyle/>
                    <a:p>
                      <a:pPr marL="0" marR="0" lvl="0" indent="0" algn="l" defTabSz="939575" rtl="0" eaLnBrk="1" fontAlgn="b" latinLnBrk="0" hangingPunct="1">
                        <a:lnSpc>
                          <a:spcPct val="100000"/>
                        </a:lnSpc>
                        <a:spcBef>
                          <a:spcPts val="0"/>
                        </a:spcBef>
                        <a:spcAft>
                          <a:spcPts val="0"/>
                        </a:spcAft>
                        <a:buClrTx/>
                        <a:buSzTx/>
                        <a:buFontTx/>
                        <a:buNone/>
                        <a:tabLst/>
                        <a:defRPr/>
                      </a:pPr>
                      <a:r>
                        <a:rPr lang="lv-LV" sz="1400" b="1" u="none" strike="noStrike" kern="1200" dirty="0" smtClean="0">
                          <a:effectLst/>
                          <a:latin typeface="Verdana" panose="020B0604030504040204" pitchFamily="34" charset="0"/>
                          <a:ea typeface="Verdana" panose="020B0604030504040204" pitchFamily="34" charset="0"/>
                          <a:cs typeface="Verdana" panose="020B0604030504040204" pitchFamily="34" charset="0"/>
                        </a:rPr>
                        <a:t>Papildus nepieciešamais finansējums</a:t>
                      </a:r>
                      <a:endParaRPr lang="lv-LV" sz="1400" b="1" i="0" u="none" strike="noStrike"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0</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marL="0" algn="ctr" defTabSz="939575" rtl="0" eaLnBrk="1" fontAlgn="b" latinLnBrk="0" hangingPunct="1"/>
                      <a:r>
                        <a:rPr lang="lv-LV" sz="1400" b="1" i="0" u="none" strike="noStrike" kern="1200"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1 604 695</a:t>
                      </a:r>
                      <a:endParaRPr lang="lv-LV" sz="1400" b="1" i="0" u="none" strike="noStrike" kern="1200"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marL="0" algn="ctr" defTabSz="939575" rtl="0" eaLnBrk="1" fontAlgn="b" latinLnBrk="0" hangingPunct="1"/>
                      <a:r>
                        <a:rPr lang="lv-LV" sz="1400" b="1" u="none" strike="noStrike" kern="1200"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1 610 000</a:t>
                      </a:r>
                      <a:endParaRPr lang="lv-LV" sz="1400" b="1" i="0" u="none" strike="noStrike" kern="1200"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239717267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67887012"/>
              </p:ext>
            </p:extLst>
          </p:nvPr>
        </p:nvGraphicFramePr>
        <p:xfrm>
          <a:off x="362389" y="2135159"/>
          <a:ext cx="8326477" cy="1606031"/>
        </p:xfrm>
        <a:graphic>
          <a:graphicData uri="http://schemas.openxmlformats.org/drawingml/2006/table">
            <a:tbl>
              <a:tblPr firstRow="1" firstCol="1" bandRow="1">
                <a:tableStyleId>{5C22544A-7EE6-4342-B048-85BDC9FD1C3A}</a:tableStyleId>
              </a:tblPr>
              <a:tblGrid>
                <a:gridCol w="2984738">
                  <a:extLst>
                    <a:ext uri="{9D8B030D-6E8A-4147-A177-3AD203B41FA5}">
                      <a16:colId xmlns:a16="http://schemas.microsoft.com/office/drawing/2014/main" val="726767448"/>
                    </a:ext>
                  </a:extLst>
                </a:gridCol>
                <a:gridCol w="5341739">
                  <a:extLst>
                    <a:ext uri="{9D8B030D-6E8A-4147-A177-3AD203B41FA5}">
                      <a16:colId xmlns:a16="http://schemas.microsoft.com/office/drawing/2014/main" val="2313782214"/>
                    </a:ext>
                  </a:extLst>
                </a:gridCol>
              </a:tblGrid>
              <a:tr h="1606031">
                <a:tc>
                  <a:txBody>
                    <a:bodyPr/>
                    <a:lstStyle/>
                    <a:p>
                      <a:pPr algn="ctr">
                        <a:spcAft>
                          <a:spcPts val="0"/>
                        </a:spcAft>
                      </a:pPr>
                      <a:r>
                        <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Sporta </a:t>
                      </a:r>
                      <a:r>
                        <a:rPr lang="lv-LV" sz="18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 01.01.2004.)</a:t>
                      </a:r>
                    </a:p>
                    <a:p>
                      <a:pPr algn="ctr">
                        <a:spcAft>
                          <a:spcPts val="0"/>
                        </a:spcAft>
                      </a:pPr>
                      <a:endPar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5982" marR="45982" marT="0" marB="0" anchor="ctr">
                    <a:solidFill>
                      <a:schemeClr val="accent5">
                        <a:lumMod val="20000"/>
                        <a:lumOff val="80000"/>
                      </a:schemeClr>
                    </a:solidFill>
                  </a:tcPr>
                </a:tc>
                <a:tc>
                  <a:txBody>
                    <a:bodyPr/>
                    <a:lstStyle/>
                    <a:p>
                      <a:pPr algn="just">
                        <a:spcAft>
                          <a:spcPts val="0"/>
                        </a:spcAft>
                      </a:pPr>
                      <a:r>
                        <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13.panta pirmā daļa</a:t>
                      </a:r>
                    </a:p>
                    <a:p>
                      <a:pPr algn="just">
                        <a:spcAft>
                          <a:spcPts val="0"/>
                        </a:spcAft>
                      </a:pPr>
                      <a:endParaRPr lang="lv-LV" sz="7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Valsts </a:t>
                      </a:r>
                      <a:r>
                        <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budžeta līdzekļus sportam piešķir saskaņā ar gadskārtējo valsts budžeta likumu. Budžeta apakšprogrammas "Augstas klases sasniegumu sports" finansējuma apmērs tiek noteikts ne mazāks kā iepriekšējā budžeta gadā.</a:t>
                      </a:r>
                    </a:p>
                  </a:txBody>
                  <a:tcPr marL="45982" marR="45982" marT="0" marB="0">
                    <a:solidFill>
                      <a:schemeClr val="accent5">
                        <a:lumMod val="20000"/>
                        <a:lumOff val="80000"/>
                      </a:schemeClr>
                    </a:solidFill>
                  </a:tcPr>
                </a:tc>
                <a:extLst>
                  <a:ext uri="{0D108BD9-81ED-4DB2-BD59-A6C34878D82A}">
                    <a16:rowId xmlns:a16="http://schemas.microsoft.com/office/drawing/2014/main" val="3940539258"/>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907848904"/>
              </p:ext>
            </p:extLst>
          </p:nvPr>
        </p:nvGraphicFramePr>
        <p:xfrm>
          <a:off x="362389" y="1824084"/>
          <a:ext cx="8326477" cy="311075"/>
        </p:xfrm>
        <a:graphic>
          <a:graphicData uri="http://schemas.openxmlformats.org/drawingml/2006/table">
            <a:tbl>
              <a:tblPr firstRow="1" firstCol="1" bandRow="1">
                <a:tableStyleId>{5C22544A-7EE6-4342-B048-85BDC9FD1C3A}</a:tableStyleId>
              </a:tblPr>
              <a:tblGrid>
                <a:gridCol w="2997827">
                  <a:extLst>
                    <a:ext uri="{9D8B030D-6E8A-4147-A177-3AD203B41FA5}">
                      <a16:colId xmlns:a16="http://schemas.microsoft.com/office/drawing/2014/main" val="2758448778"/>
                    </a:ext>
                  </a:extLst>
                </a:gridCol>
                <a:gridCol w="5328650">
                  <a:extLst>
                    <a:ext uri="{9D8B030D-6E8A-4147-A177-3AD203B41FA5}">
                      <a16:colId xmlns:a16="http://schemas.microsoft.com/office/drawing/2014/main" val="347773723"/>
                    </a:ext>
                  </a:extLst>
                </a:gridCol>
              </a:tblGrid>
              <a:tr h="311075">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txBody>
                  <a:tcPr marL="44084" marR="44084" marT="0" marB="0" anchor="ctr">
                    <a:solidFill>
                      <a:schemeClr val="accent1">
                        <a:lumMod val="40000"/>
                        <a:lumOff val="60000"/>
                      </a:schemeClr>
                    </a:solidFill>
                  </a:tcPr>
                </a:tc>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a:t>
                      </a:r>
                    </a:p>
                  </a:txBody>
                  <a:tcPr marL="44084" marR="44084" marT="0" marB="0" anchor="ctr">
                    <a:solidFill>
                      <a:schemeClr val="accent1">
                        <a:lumMod val="40000"/>
                        <a:lumOff val="60000"/>
                      </a:schemeClr>
                    </a:solidFill>
                  </a:tcPr>
                </a:tc>
                <a:extLst>
                  <a:ext uri="{0D108BD9-81ED-4DB2-BD59-A6C34878D82A}">
                    <a16:rowId xmlns:a16="http://schemas.microsoft.com/office/drawing/2014/main" val="4097275912"/>
                  </a:ext>
                </a:extLst>
              </a:tr>
            </a:tbl>
          </a:graphicData>
        </a:graphic>
      </p:graphicFrame>
    </p:spTree>
    <p:extLst>
      <p:ext uri="{BB962C8B-B14F-4D97-AF65-F5344CB8AC3E}">
        <p14:creationId xmlns:p14="http://schemas.microsoft.com/office/powerpoint/2010/main" val="172357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4807" y="304801"/>
            <a:ext cx="6591993" cy="842355"/>
          </a:xfrm>
        </p:spPr>
        <p:txBody>
          <a:bodyPr>
            <a:noAutofit/>
          </a:bodyPr>
          <a:lstStyle/>
          <a:p>
            <a:pPr algn="ctr"/>
            <a:r>
              <a:rPr lang="lv-LV" sz="2200" dirty="0"/>
              <a:t>Kopsavilkums par likumdošanā paredzēto </a:t>
            </a:r>
            <a:r>
              <a:rPr lang="lv-LV" sz="2200" dirty="0" smtClean="0"/>
              <a:t>finansējuma </a:t>
            </a:r>
            <a:r>
              <a:rPr lang="lv-LV" sz="2200" dirty="0" smtClean="0">
                <a:solidFill>
                  <a:srgbClr val="C00000"/>
                </a:solidFill>
              </a:rPr>
              <a:t>pieaugumu turpmākos gados </a:t>
            </a:r>
            <a:r>
              <a:rPr lang="lv-LV" sz="2200" dirty="0" smtClean="0"/>
              <a:t>(I)</a:t>
            </a:r>
            <a:r>
              <a:rPr lang="lv-LV" sz="2200" dirty="0">
                <a:solidFill>
                  <a:srgbClr val="C00000"/>
                </a:solidFill>
              </a:rPr>
              <a:t/>
            </a:r>
            <a:br>
              <a:rPr lang="lv-LV" sz="2200" dirty="0">
                <a:solidFill>
                  <a:srgbClr val="C00000"/>
                </a:solidFill>
              </a:rPr>
            </a:br>
            <a:endParaRPr lang="lv-LV" sz="2200" dirty="0">
              <a:solidFill>
                <a:srgbClr val="C00000"/>
              </a:solidFill>
            </a:endParaRPr>
          </a:p>
        </p:txBody>
      </p:sp>
      <p:sp>
        <p:nvSpPr>
          <p:cNvPr id="5" name="Slide Number Placeholder 4"/>
          <p:cNvSpPr>
            <a:spLocks noGrp="1"/>
          </p:cNvSpPr>
          <p:nvPr>
            <p:ph type="sldNum" sz="quarter" idx="13"/>
          </p:nvPr>
        </p:nvSpPr>
        <p:spPr/>
        <p:txBody>
          <a:bodyPr/>
          <a:lstStyle/>
          <a:p>
            <a:fld id="{3B50DFDF-96B8-465A-918F-3FF13AAF5E12}" type="slidenum">
              <a:rPr lang="en-US" altLang="lv-LV" smtClean="0"/>
              <a:pPr/>
              <a:t>8</a:t>
            </a:fld>
            <a:endParaRPr lang="en-US" altLang="lv-LV"/>
          </a:p>
        </p:txBody>
      </p:sp>
      <p:graphicFrame>
        <p:nvGraphicFramePr>
          <p:cNvPr id="8" name="Table 7"/>
          <p:cNvGraphicFramePr>
            <a:graphicFrameLocks noGrp="1"/>
          </p:cNvGraphicFramePr>
          <p:nvPr>
            <p:extLst>
              <p:ext uri="{D42A27DB-BD31-4B8C-83A1-F6EECF244321}">
                <p14:modId xmlns:p14="http://schemas.microsoft.com/office/powerpoint/2010/main" val="1722207245"/>
              </p:ext>
            </p:extLst>
          </p:nvPr>
        </p:nvGraphicFramePr>
        <p:xfrm>
          <a:off x="276045" y="1609638"/>
          <a:ext cx="8410755" cy="288173"/>
        </p:xfrm>
        <a:graphic>
          <a:graphicData uri="http://schemas.openxmlformats.org/drawingml/2006/table">
            <a:tbl>
              <a:tblPr firstRow="1" firstCol="1" bandRow="1">
                <a:tableStyleId>{5C22544A-7EE6-4342-B048-85BDC9FD1C3A}</a:tableStyleId>
              </a:tblPr>
              <a:tblGrid>
                <a:gridCol w="2932981">
                  <a:extLst>
                    <a:ext uri="{9D8B030D-6E8A-4147-A177-3AD203B41FA5}">
                      <a16:colId xmlns:a16="http://schemas.microsoft.com/office/drawing/2014/main" val="2703219271"/>
                    </a:ext>
                  </a:extLst>
                </a:gridCol>
                <a:gridCol w="5477774">
                  <a:extLst>
                    <a:ext uri="{9D8B030D-6E8A-4147-A177-3AD203B41FA5}">
                      <a16:colId xmlns:a16="http://schemas.microsoft.com/office/drawing/2014/main" val="1349618283"/>
                    </a:ext>
                  </a:extLst>
                </a:gridCol>
              </a:tblGrid>
              <a:tr h="288173">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txBody>
                  <a:tcPr marL="44084" marR="44084" marT="0" marB="0" anchor="ctr">
                    <a:solidFill>
                      <a:schemeClr val="accent1">
                        <a:lumMod val="40000"/>
                        <a:lumOff val="60000"/>
                      </a:schemeClr>
                    </a:solidFill>
                  </a:tcPr>
                </a:tc>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a:t>
                      </a:r>
                    </a:p>
                  </a:txBody>
                  <a:tcPr marL="44084" marR="44084" marT="0" marB="0" anchor="ctr">
                    <a:solidFill>
                      <a:schemeClr val="accent1">
                        <a:lumMod val="40000"/>
                        <a:lumOff val="60000"/>
                      </a:schemeClr>
                    </a:solidFill>
                  </a:tcPr>
                </a:tc>
                <a:extLst>
                  <a:ext uri="{0D108BD9-81ED-4DB2-BD59-A6C34878D82A}">
                    <a16:rowId xmlns:a16="http://schemas.microsoft.com/office/drawing/2014/main" val="360438293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628654367"/>
              </p:ext>
            </p:extLst>
          </p:nvPr>
        </p:nvGraphicFramePr>
        <p:xfrm>
          <a:off x="276045" y="1897811"/>
          <a:ext cx="8410755" cy="1584385"/>
        </p:xfrm>
        <a:graphic>
          <a:graphicData uri="http://schemas.openxmlformats.org/drawingml/2006/table">
            <a:tbl>
              <a:tblPr firstRow="1" firstCol="1" bandRow="1">
                <a:tableStyleId>{5C22544A-7EE6-4342-B048-85BDC9FD1C3A}</a:tableStyleId>
              </a:tblPr>
              <a:tblGrid>
                <a:gridCol w="2924355">
                  <a:extLst>
                    <a:ext uri="{9D8B030D-6E8A-4147-A177-3AD203B41FA5}">
                      <a16:colId xmlns:a16="http://schemas.microsoft.com/office/drawing/2014/main" val="3077642623"/>
                    </a:ext>
                  </a:extLst>
                </a:gridCol>
                <a:gridCol w="5486400">
                  <a:extLst>
                    <a:ext uri="{9D8B030D-6E8A-4147-A177-3AD203B41FA5}">
                      <a16:colId xmlns:a16="http://schemas.microsoft.com/office/drawing/2014/main" val="3394459424"/>
                    </a:ext>
                  </a:extLst>
                </a:gridCol>
              </a:tblGrid>
              <a:tr h="1584385">
                <a:tc>
                  <a:txBody>
                    <a:bodyPr/>
                    <a:lstStyle/>
                    <a:p>
                      <a:pPr algn="ctr">
                        <a:spcAft>
                          <a:spcPts val="0"/>
                        </a:spcAft>
                      </a:pPr>
                      <a:r>
                        <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Lauksaimniecības un lauku attīstības </a:t>
                      </a:r>
                      <a:r>
                        <a:rPr lang="lv-LV" sz="18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 24.04.2004.)</a:t>
                      </a:r>
                    </a:p>
                    <a:p>
                      <a:pPr algn="ctr">
                        <a:spcAft>
                          <a:spcPts val="0"/>
                        </a:spcAft>
                      </a:pPr>
                      <a:endPar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5982" marR="45982" marT="0" marB="0" anchor="ctr">
                    <a:solidFill>
                      <a:schemeClr val="accent5">
                        <a:lumMod val="20000"/>
                        <a:lumOff val="80000"/>
                      </a:schemeClr>
                    </a:solidFill>
                  </a:tcPr>
                </a:tc>
                <a:tc>
                  <a:txBody>
                    <a:bodyPr/>
                    <a:lstStyle/>
                    <a:p>
                      <a:pPr>
                        <a:spcAft>
                          <a:spcPts val="0"/>
                        </a:spcAft>
                      </a:pPr>
                      <a:r>
                        <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5.panta trešā </a:t>
                      </a: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daļa</a:t>
                      </a:r>
                    </a:p>
                    <a:p>
                      <a:pPr>
                        <a:spcAft>
                          <a:spcPts val="0"/>
                        </a:spcAft>
                      </a:pPr>
                      <a:endPar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lv-LV" sz="1200" b="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Valsts atbalsts lauksaimniecības attīstībai subsīdiju veidā nedrīkst būt mazāks par 2,5 procentiem no gada pamatbudžeta kopējiem izdevumiem, kas tiek segti no dotācijām no vispārējiem ieņēmumiem, atskaitot iemaksas Eiropas Savienības budžetā.</a:t>
                      </a:r>
                    </a:p>
                  </a:txBody>
                  <a:tcPr marL="45982" marR="45982" marT="0" marB="0">
                    <a:solidFill>
                      <a:schemeClr val="accent5">
                        <a:lumMod val="20000"/>
                        <a:lumOff val="80000"/>
                      </a:schemeClr>
                    </a:solidFill>
                  </a:tcPr>
                </a:tc>
                <a:extLst>
                  <a:ext uri="{0D108BD9-81ED-4DB2-BD59-A6C34878D82A}">
                    <a16:rowId xmlns:a16="http://schemas.microsoft.com/office/drawing/2014/main" val="244376067"/>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754442469"/>
              </p:ext>
            </p:extLst>
          </p:nvPr>
        </p:nvGraphicFramePr>
        <p:xfrm>
          <a:off x="276046" y="3216563"/>
          <a:ext cx="8394129" cy="447949"/>
        </p:xfrm>
        <a:graphic>
          <a:graphicData uri="http://schemas.openxmlformats.org/drawingml/2006/table">
            <a:tbl>
              <a:tblPr>
                <a:tableStyleId>{8A107856-5554-42FB-B03E-39F5DBC370BA}</a:tableStyleId>
              </a:tblPr>
              <a:tblGrid>
                <a:gridCol w="3806278">
                  <a:extLst>
                    <a:ext uri="{9D8B030D-6E8A-4147-A177-3AD203B41FA5}">
                      <a16:colId xmlns:a16="http://schemas.microsoft.com/office/drawing/2014/main" val="2008441350"/>
                    </a:ext>
                  </a:extLst>
                </a:gridCol>
                <a:gridCol w="1576296">
                  <a:extLst>
                    <a:ext uri="{9D8B030D-6E8A-4147-A177-3AD203B41FA5}">
                      <a16:colId xmlns:a16="http://schemas.microsoft.com/office/drawing/2014/main" val="1245811520"/>
                    </a:ext>
                  </a:extLst>
                </a:gridCol>
                <a:gridCol w="1543111">
                  <a:extLst>
                    <a:ext uri="{9D8B030D-6E8A-4147-A177-3AD203B41FA5}">
                      <a16:colId xmlns:a16="http://schemas.microsoft.com/office/drawing/2014/main" val="933699278"/>
                    </a:ext>
                  </a:extLst>
                </a:gridCol>
                <a:gridCol w="1468444">
                  <a:extLst>
                    <a:ext uri="{9D8B030D-6E8A-4147-A177-3AD203B41FA5}">
                      <a16:colId xmlns:a16="http://schemas.microsoft.com/office/drawing/2014/main" val="340332504"/>
                    </a:ext>
                  </a:extLst>
                </a:gridCol>
              </a:tblGrid>
              <a:tr h="225064">
                <a:tc>
                  <a:txBody>
                    <a:bodyPr/>
                    <a:lstStyle/>
                    <a:p>
                      <a:pPr algn="ctr" fontAlgn="ct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ctr"/>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2020</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ctr"/>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2021</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ctr"/>
                      <a:r>
                        <a:rPr lang="lv-LV" sz="1400" b="1" u="none" strike="noStrike" dirty="0" smtClean="0">
                          <a:effectLst/>
                          <a:latin typeface="Verdana" panose="020B0604030504040204" pitchFamily="34" charset="0"/>
                          <a:ea typeface="Verdana" panose="020B0604030504040204" pitchFamily="34" charset="0"/>
                          <a:cs typeface="Verdana" panose="020B0604030504040204" pitchFamily="34" charset="0"/>
                        </a:rPr>
                        <a:t>2022</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extLst>
                  <a:ext uri="{0D108BD9-81ED-4DB2-BD59-A6C34878D82A}">
                    <a16:rowId xmlns:a16="http://schemas.microsoft.com/office/drawing/2014/main" val="1867987610"/>
                  </a:ext>
                </a:extLst>
              </a:tr>
              <a:tr h="200025">
                <a:tc>
                  <a:txBody>
                    <a:bodyPr/>
                    <a:lstStyle/>
                    <a:p>
                      <a:pPr algn="l" fontAlgn="b"/>
                      <a:r>
                        <a:rPr lang="lv-LV" sz="1400" b="1" u="none" strike="noStrike" dirty="0" smtClean="0">
                          <a:effectLst/>
                          <a:latin typeface="Verdana" panose="020B0604030504040204" pitchFamily="34" charset="0"/>
                          <a:ea typeface="Verdana" panose="020B0604030504040204" pitchFamily="34" charset="0"/>
                          <a:cs typeface="Verdana" panose="020B0604030504040204" pitchFamily="34" charset="0"/>
                        </a:rPr>
                        <a:t>Papildus nepieciešamais finansējums</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r" fontAlgn="ctr"/>
                      <a:r>
                        <a:rPr lang="lv-LV" sz="1400" b="1" i="0" u="none" strike="noStrike" dirty="0" smtClean="0">
                          <a:solidFill>
                            <a:srgbClr val="C00000"/>
                          </a:solidFill>
                          <a:effectLst/>
                          <a:latin typeface="Verdana" panose="020B0604030504040204" pitchFamily="34" charset="0"/>
                          <a:ea typeface="Verdana" panose="020B0604030504040204" pitchFamily="34" charset="0"/>
                        </a:rPr>
                        <a:t>131 528 874</a:t>
                      </a:r>
                    </a:p>
                  </a:txBody>
                  <a:tcPr marL="9525" marR="9525" marT="9525" marB="0" anchor="ctr"/>
                </a:tc>
                <a:tc>
                  <a:txBody>
                    <a:bodyPr/>
                    <a:lstStyle/>
                    <a:p>
                      <a:pPr algn="r" fontAlgn="ctr"/>
                      <a:r>
                        <a:rPr lang="lv-LV" sz="1400" b="1" i="0" u="none" strike="noStrike" dirty="0" smtClean="0">
                          <a:solidFill>
                            <a:srgbClr val="C00000"/>
                          </a:solidFill>
                          <a:effectLst/>
                          <a:latin typeface="Verdana" panose="020B0604030504040204" pitchFamily="34" charset="0"/>
                          <a:ea typeface="Verdana" panose="020B0604030504040204" pitchFamily="34" charset="0"/>
                        </a:rPr>
                        <a:t>163 824 132</a:t>
                      </a:r>
                    </a:p>
                  </a:txBody>
                  <a:tcPr marL="9525" marR="9525" marT="9525" marB="0" anchor="ctr"/>
                </a:tc>
                <a:tc>
                  <a:txBody>
                    <a:bodyPr/>
                    <a:lstStyle/>
                    <a:p>
                      <a:pPr algn="r" fontAlgn="ctr"/>
                      <a:r>
                        <a:rPr lang="lv-LV" sz="1400" b="1" i="0" u="none" strike="noStrike" dirty="0" smtClean="0">
                          <a:solidFill>
                            <a:srgbClr val="C00000"/>
                          </a:solidFill>
                          <a:effectLst/>
                          <a:latin typeface="Verdana" panose="020B0604030504040204" pitchFamily="34" charset="0"/>
                          <a:ea typeface="Verdana" panose="020B0604030504040204" pitchFamily="34" charset="0"/>
                        </a:rPr>
                        <a:t>168 249 334</a:t>
                      </a:r>
                    </a:p>
                  </a:txBody>
                  <a:tcPr marL="9525" marR="9525" marT="9525" marB="0" anchor="ctr"/>
                </a:tc>
                <a:extLst>
                  <a:ext uri="{0D108BD9-81ED-4DB2-BD59-A6C34878D82A}">
                    <a16:rowId xmlns:a16="http://schemas.microsoft.com/office/drawing/2014/main" val="191300286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57208650"/>
              </p:ext>
            </p:extLst>
          </p:nvPr>
        </p:nvGraphicFramePr>
        <p:xfrm>
          <a:off x="252154" y="3810000"/>
          <a:ext cx="8434646" cy="1277389"/>
        </p:xfrm>
        <a:graphic>
          <a:graphicData uri="http://schemas.openxmlformats.org/drawingml/2006/table">
            <a:tbl>
              <a:tblPr firstRow="1" firstCol="1" bandRow="1">
                <a:tableStyleId>{5C22544A-7EE6-4342-B048-85BDC9FD1C3A}</a:tableStyleId>
              </a:tblPr>
              <a:tblGrid>
                <a:gridCol w="2939620">
                  <a:extLst>
                    <a:ext uri="{9D8B030D-6E8A-4147-A177-3AD203B41FA5}">
                      <a16:colId xmlns:a16="http://schemas.microsoft.com/office/drawing/2014/main" val="787306987"/>
                    </a:ext>
                  </a:extLst>
                </a:gridCol>
                <a:gridCol w="5495026">
                  <a:extLst>
                    <a:ext uri="{9D8B030D-6E8A-4147-A177-3AD203B41FA5}">
                      <a16:colId xmlns:a16="http://schemas.microsoft.com/office/drawing/2014/main" val="2174512247"/>
                    </a:ext>
                  </a:extLst>
                </a:gridCol>
              </a:tblGrid>
              <a:tr h="304800">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txBody>
                  <a:tcPr marL="44084" marR="44084" marT="0" marB="0" anchor="ctr">
                    <a:solidFill>
                      <a:schemeClr val="accent1">
                        <a:lumMod val="40000"/>
                        <a:lumOff val="60000"/>
                      </a:schemeClr>
                    </a:solidFill>
                  </a:tcPr>
                </a:tc>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a:t>
                      </a:r>
                    </a:p>
                  </a:txBody>
                  <a:tcPr marL="44084" marR="44084" marT="0" marB="0" anchor="ctr">
                    <a:solidFill>
                      <a:schemeClr val="accent1">
                        <a:lumMod val="40000"/>
                        <a:lumOff val="60000"/>
                      </a:schemeClr>
                    </a:solidFill>
                  </a:tcPr>
                </a:tc>
                <a:extLst>
                  <a:ext uri="{0D108BD9-81ED-4DB2-BD59-A6C34878D82A}">
                    <a16:rowId xmlns:a16="http://schemas.microsoft.com/office/drawing/2014/main" val="2157601524"/>
                  </a:ext>
                </a:extLst>
              </a:tr>
              <a:tr h="972589">
                <a:tc>
                  <a:txBody>
                    <a:bodyPr/>
                    <a:lstStyle/>
                    <a:p>
                      <a:pPr marL="0" marR="0" lvl="0" indent="0" algn="ctr" defTabSz="939575" rtl="0" eaLnBrk="1" fontAlgn="auto" latinLnBrk="0" hangingPunct="1">
                        <a:lnSpc>
                          <a:spcPct val="100000"/>
                        </a:lnSpc>
                        <a:spcBef>
                          <a:spcPts val="0"/>
                        </a:spcBef>
                        <a:spcAft>
                          <a:spcPts val="0"/>
                        </a:spcAft>
                        <a:buClrTx/>
                        <a:buSzTx/>
                        <a:buFontTx/>
                        <a:buNone/>
                        <a:tabLst/>
                        <a:defRPr/>
                      </a:pPr>
                      <a:r>
                        <a:rPr lang="lv-LV" sz="1800" b="1"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Izglītības likums </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 01.01.2007.)</a:t>
                      </a:r>
                    </a:p>
                  </a:txBody>
                  <a:tcPr marL="45982" marR="45982" marT="0" marB="0" anchor="ctr">
                    <a:solidFill>
                      <a:schemeClr val="accent5">
                        <a:lumMod val="20000"/>
                        <a:lumOff val="80000"/>
                      </a:schemeClr>
                    </a:solidFill>
                  </a:tcPr>
                </a:tc>
                <a:tc>
                  <a:txBody>
                    <a:bodyPr/>
                    <a:lstStyle/>
                    <a:p>
                      <a:pPr marL="0" marR="0" lvl="0" indent="0" algn="just" defTabSz="939575" rtl="0" eaLnBrk="1" fontAlgn="auto" latinLnBrk="0" hangingPunct="1">
                        <a:lnSpc>
                          <a:spcPct val="100000"/>
                        </a:lnSpc>
                        <a:spcBef>
                          <a:spcPts val="0"/>
                        </a:spcBef>
                        <a:spcAft>
                          <a:spcPts val="0"/>
                        </a:spcAft>
                        <a:buClrTx/>
                        <a:buSzTx/>
                        <a:buFontTx/>
                        <a:buNone/>
                        <a:tabLst/>
                        <a:defRPr/>
                      </a:pPr>
                      <a:r>
                        <a:rPr lang="lv-LV" sz="12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53.panta trešā daļa </a:t>
                      </a:r>
                    </a:p>
                    <a:p>
                      <a:pPr marL="0" marR="0" lvl="0" indent="0" algn="just" defTabSz="939575" rtl="0" eaLnBrk="1" fontAlgn="auto" latinLnBrk="0" hangingPunct="1">
                        <a:lnSpc>
                          <a:spcPct val="100000"/>
                        </a:lnSpc>
                        <a:spcBef>
                          <a:spcPts val="0"/>
                        </a:spcBef>
                        <a:spcAft>
                          <a:spcPts val="0"/>
                        </a:spcAft>
                        <a:buClrTx/>
                        <a:buSzTx/>
                        <a:buFontTx/>
                        <a:buNone/>
                        <a:tabLst/>
                        <a:defRPr/>
                      </a:pPr>
                      <a:endParaRPr lang="lv-LV" sz="12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39575" rtl="0" eaLnBrk="1" fontAlgn="auto" latinLnBrk="0" hangingPunct="1">
                        <a:lnSpc>
                          <a:spcPct val="100000"/>
                        </a:lnSpc>
                        <a:spcBef>
                          <a:spcPts val="0"/>
                        </a:spcBef>
                        <a:spcAft>
                          <a:spcPts val="0"/>
                        </a:spcAft>
                        <a:buClrTx/>
                        <a:buSzTx/>
                        <a:buFontTx/>
                        <a:buNone/>
                        <a:tabLst/>
                        <a:defRPr/>
                      </a:pPr>
                      <a:r>
                        <a:rPr lang="lv-LV" sz="12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Pedagoga mēnešalga par vienu slodzi nav zemāka par Ministru kabineta apstiprināto pedagogu darba samaksas paaugstināšanas grafikā noteikto mēnešalgu attiecīgajā laikposmā.</a:t>
                      </a:r>
                    </a:p>
                  </a:txBody>
                  <a:tcPr marL="45982" marR="45982" marT="0" marB="0">
                    <a:solidFill>
                      <a:schemeClr val="accent5">
                        <a:lumMod val="20000"/>
                        <a:lumOff val="80000"/>
                      </a:schemeClr>
                    </a:solidFill>
                  </a:tcPr>
                </a:tc>
                <a:extLst>
                  <a:ext uri="{0D108BD9-81ED-4DB2-BD59-A6C34878D82A}">
                    <a16:rowId xmlns:a16="http://schemas.microsoft.com/office/drawing/2014/main" val="180080331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91046172"/>
              </p:ext>
            </p:extLst>
          </p:nvPr>
        </p:nvGraphicFramePr>
        <p:xfrm>
          <a:off x="264098" y="5128551"/>
          <a:ext cx="8434647" cy="1154887"/>
        </p:xfrm>
        <a:graphic>
          <a:graphicData uri="http://schemas.openxmlformats.org/drawingml/2006/table">
            <a:tbl>
              <a:tblPr firstRow="1" bandRow="1">
                <a:tableStyleId>{8A107856-5554-42FB-B03E-39F5DBC370BA}</a:tableStyleId>
              </a:tblPr>
              <a:tblGrid>
                <a:gridCol w="2939620">
                  <a:extLst>
                    <a:ext uri="{9D8B030D-6E8A-4147-A177-3AD203B41FA5}">
                      <a16:colId xmlns:a16="http://schemas.microsoft.com/office/drawing/2014/main" val="1663456000"/>
                    </a:ext>
                  </a:extLst>
                </a:gridCol>
                <a:gridCol w="1458436">
                  <a:extLst>
                    <a:ext uri="{9D8B030D-6E8A-4147-A177-3AD203B41FA5}">
                      <a16:colId xmlns:a16="http://schemas.microsoft.com/office/drawing/2014/main" val="3640393990"/>
                    </a:ext>
                  </a:extLst>
                </a:gridCol>
                <a:gridCol w="1205370">
                  <a:extLst>
                    <a:ext uri="{9D8B030D-6E8A-4147-A177-3AD203B41FA5}">
                      <a16:colId xmlns:a16="http://schemas.microsoft.com/office/drawing/2014/main" val="692645348"/>
                    </a:ext>
                  </a:extLst>
                </a:gridCol>
                <a:gridCol w="1394164">
                  <a:extLst>
                    <a:ext uri="{9D8B030D-6E8A-4147-A177-3AD203B41FA5}">
                      <a16:colId xmlns:a16="http://schemas.microsoft.com/office/drawing/2014/main" val="744617467"/>
                    </a:ext>
                  </a:extLst>
                </a:gridCol>
                <a:gridCol w="1437057">
                  <a:extLst>
                    <a:ext uri="{9D8B030D-6E8A-4147-A177-3AD203B41FA5}">
                      <a16:colId xmlns:a16="http://schemas.microsoft.com/office/drawing/2014/main" val="1095819589"/>
                    </a:ext>
                  </a:extLst>
                </a:gridCol>
              </a:tblGrid>
              <a:tr h="230962">
                <a:tc>
                  <a:txBody>
                    <a:bodyPr/>
                    <a:lstStyle/>
                    <a:p>
                      <a:pPr algn="ctr" fontAlgn="b"/>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u="none" strike="noStrike" dirty="0">
                          <a:effectLst/>
                          <a:latin typeface="Verdana" panose="020B0604030504040204" pitchFamily="34" charset="0"/>
                          <a:ea typeface="Verdana" panose="020B0604030504040204" pitchFamily="34" charset="0"/>
                          <a:cs typeface="Verdana" panose="020B0604030504040204" pitchFamily="34" charset="0"/>
                        </a:rPr>
                        <a:t>2020</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u="none" strike="noStrike" dirty="0">
                          <a:effectLst/>
                          <a:latin typeface="Verdana" panose="020B0604030504040204" pitchFamily="34" charset="0"/>
                          <a:ea typeface="Verdana" panose="020B0604030504040204" pitchFamily="34" charset="0"/>
                          <a:cs typeface="Verdana" panose="020B0604030504040204" pitchFamily="34" charset="0"/>
                        </a:rPr>
                        <a:t>2021</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u="none" strike="noStrike" dirty="0">
                          <a:effectLst/>
                          <a:latin typeface="Verdana" panose="020B0604030504040204" pitchFamily="34" charset="0"/>
                          <a:ea typeface="Verdana" panose="020B0604030504040204" pitchFamily="34" charset="0"/>
                          <a:cs typeface="Verdana" panose="020B0604030504040204" pitchFamily="34" charset="0"/>
                        </a:rPr>
                        <a:t>2022</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u="none" strike="noStrike" dirty="0" smtClean="0">
                          <a:effectLst/>
                          <a:latin typeface="Verdana" panose="020B0604030504040204" pitchFamily="34" charset="0"/>
                          <a:ea typeface="Verdana" panose="020B0604030504040204" pitchFamily="34" charset="0"/>
                          <a:cs typeface="Verdana" panose="020B0604030504040204" pitchFamily="34" charset="0"/>
                        </a:rPr>
                        <a:t>Komentārs</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2033181130"/>
                  </a:ext>
                </a:extLst>
              </a:tr>
              <a:tr h="671668">
                <a:tc>
                  <a:txBody>
                    <a:bodyPr/>
                    <a:lstStyle/>
                    <a:p>
                      <a:pPr algn="l" fontAlgn="b"/>
                      <a:r>
                        <a:rPr lang="lv-LV" sz="1400" b="1" u="none" strike="noStrike" dirty="0" smtClean="0">
                          <a:effectLst/>
                          <a:latin typeface="Verdana" panose="020B0604030504040204" pitchFamily="34" charset="0"/>
                          <a:ea typeface="Verdana" panose="020B0604030504040204" pitchFamily="34" charset="0"/>
                          <a:cs typeface="Verdana" panose="020B0604030504040204" pitchFamily="34" charset="0"/>
                        </a:rPr>
                        <a:t>Papildus nepieciešamais</a:t>
                      </a:r>
                      <a:r>
                        <a:rPr lang="lv-LV" sz="1400" b="1" u="none" strike="noStrike" baseline="0" dirty="0" smtClean="0">
                          <a:effectLst/>
                          <a:latin typeface="Verdana" panose="020B0604030504040204" pitchFamily="34" charset="0"/>
                          <a:ea typeface="Verdana" panose="020B0604030504040204" pitchFamily="34" charset="0"/>
                          <a:cs typeface="Verdana" panose="020B0604030504040204" pitchFamily="34" charset="0"/>
                        </a:rPr>
                        <a:t> finansējums</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b"/>
                      <a:r>
                        <a:rPr lang="lv-LV" sz="1400" b="1" u="none" strike="noStrike"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9 206 530</a:t>
                      </a:r>
                      <a:endParaRPr lang="lv-LV" sz="1400" b="1"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b"/>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39 250 397</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b"/>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69 516 992</a:t>
                      </a:r>
                    </a:p>
                  </a:txBody>
                  <a:tcPr marL="9525" marR="9525" marT="9525" marB="0" anchor="ctr"/>
                </a:tc>
                <a:tc>
                  <a:txBody>
                    <a:bodyPr/>
                    <a:lstStyle/>
                    <a:p>
                      <a:pPr algn="ctr" fontAlgn="b"/>
                      <a:r>
                        <a:rPr lang="lv-LV" sz="1200" b="0" u="none" strike="noStrike" dirty="0">
                          <a:effectLst/>
                          <a:latin typeface="Verdana" panose="020B0604030504040204" pitchFamily="34" charset="0"/>
                          <a:ea typeface="Verdana" panose="020B0604030504040204" pitchFamily="34" charset="0"/>
                          <a:cs typeface="Verdana" panose="020B0604030504040204" pitchFamily="34" charset="0"/>
                        </a:rPr>
                        <a:t>Finansējuma apmērs atbilstoši IZM </a:t>
                      </a:r>
                      <a:r>
                        <a:rPr lang="lv-LV" sz="1200" b="0" u="none" strike="noStrike" dirty="0" smtClean="0">
                          <a:effectLst/>
                          <a:latin typeface="Verdana" panose="020B0604030504040204" pitchFamily="34" charset="0"/>
                          <a:ea typeface="Verdana" panose="020B0604030504040204" pitchFamily="34" charset="0"/>
                          <a:cs typeface="Verdana" panose="020B0604030504040204" pitchFamily="34" charset="0"/>
                        </a:rPr>
                        <a:t>05.09.2019</a:t>
                      </a:r>
                      <a:r>
                        <a:rPr lang="lv-LV" sz="1200" b="0" u="none" strike="noStrike" dirty="0">
                          <a:effectLst/>
                          <a:latin typeface="Verdana" panose="020B0604030504040204" pitchFamily="34" charset="0"/>
                          <a:ea typeface="Verdana" panose="020B0604030504040204" pitchFamily="34" charset="0"/>
                          <a:cs typeface="Verdana" panose="020B0604030504040204" pitchFamily="34" charset="0"/>
                        </a:rPr>
                        <a:t>. </a:t>
                      </a:r>
                      <a:endParaRPr lang="lv-LV" sz="1200" b="0" u="none" strike="noStrike" dirty="0" smtClean="0">
                        <a:effectLst/>
                        <a:latin typeface="Verdana" panose="020B0604030504040204" pitchFamily="34" charset="0"/>
                        <a:ea typeface="Verdana" panose="020B0604030504040204" pitchFamily="34" charset="0"/>
                        <a:cs typeface="Verdana" panose="020B0604030504040204" pitchFamily="34" charset="0"/>
                      </a:endParaRPr>
                    </a:p>
                    <a:p>
                      <a:pPr algn="ctr" fontAlgn="b"/>
                      <a:r>
                        <a:rPr lang="lv-LV" sz="1200" b="0" u="none" strike="noStrike" dirty="0" smtClean="0">
                          <a:effectLst/>
                          <a:latin typeface="Verdana" panose="020B0604030504040204" pitchFamily="34" charset="0"/>
                          <a:ea typeface="Verdana" panose="020B0604030504040204" pitchFamily="34" charset="0"/>
                          <a:cs typeface="Verdana" panose="020B0604030504040204" pitchFamily="34" charset="0"/>
                        </a:rPr>
                        <a:t>e-pastā </a:t>
                      </a:r>
                      <a:r>
                        <a:rPr lang="lv-LV" sz="1200" b="0" u="none" strike="noStrike" dirty="0">
                          <a:effectLst/>
                          <a:latin typeface="Verdana" panose="020B0604030504040204" pitchFamily="34" charset="0"/>
                          <a:ea typeface="Verdana" panose="020B0604030504040204" pitchFamily="34" charset="0"/>
                          <a:cs typeface="Verdana" panose="020B0604030504040204" pitchFamily="34" charset="0"/>
                        </a:rPr>
                        <a:t>sūtītajai informācijai</a:t>
                      </a:r>
                      <a:endParaRPr lang="lv-LV" sz="1200" b="0" i="1"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tc>
                <a:extLst>
                  <a:ext uri="{0D108BD9-81ED-4DB2-BD59-A6C34878D82A}">
                    <a16:rowId xmlns:a16="http://schemas.microsoft.com/office/drawing/2014/main" val="1727838625"/>
                  </a:ext>
                </a:extLst>
              </a:tr>
            </a:tbl>
          </a:graphicData>
        </a:graphic>
      </p:graphicFrame>
    </p:spTree>
    <p:extLst>
      <p:ext uri="{BB962C8B-B14F-4D97-AF65-F5344CB8AC3E}">
        <p14:creationId xmlns:p14="http://schemas.microsoft.com/office/powerpoint/2010/main" val="2644674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v-LV" dirty="0"/>
              <a:t>Kopsavilkums par likumdošanā paredzēto finansējuma </a:t>
            </a:r>
            <a:r>
              <a:rPr lang="lv-LV" dirty="0">
                <a:solidFill>
                  <a:srgbClr val="C00000"/>
                </a:solidFill>
              </a:rPr>
              <a:t>pieaugumu turpmākos gados </a:t>
            </a:r>
            <a:r>
              <a:rPr lang="lv-LV" dirty="0" smtClean="0"/>
              <a:t>(II)</a:t>
            </a:r>
            <a:r>
              <a:rPr lang="lv-LV" dirty="0">
                <a:solidFill>
                  <a:srgbClr val="C00000"/>
                </a:solidFill>
              </a:rPr>
              <a:t/>
            </a:r>
            <a:br>
              <a:rPr lang="lv-LV" dirty="0">
                <a:solidFill>
                  <a:srgbClr val="C00000"/>
                </a:solidFill>
              </a:rPr>
            </a:br>
            <a:endParaRPr lang="lv-LV" dirty="0"/>
          </a:p>
        </p:txBody>
      </p:sp>
      <p:sp>
        <p:nvSpPr>
          <p:cNvPr id="5" name="Slide Number Placeholder 4"/>
          <p:cNvSpPr>
            <a:spLocks noGrp="1"/>
          </p:cNvSpPr>
          <p:nvPr>
            <p:ph type="sldNum" sz="quarter" idx="13"/>
          </p:nvPr>
        </p:nvSpPr>
        <p:spPr/>
        <p:txBody>
          <a:bodyPr/>
          <a:lstStyle/>
          <a:p>
            <a:fld id="{3B50DFDF-96B8-465A-918F-3FF13AAF5E12}" type="slidenum">
              <a:rPr lang="en-US" altLang="lv-LV" smtClean="0"/>
              <a:pPr/>
              <a:t>9</a:t>
            </a:fld>
            <a:endParaRPr lang="en-US" altLang="lv-LV"/>
          </a:p>
        </p:txBody>
      </p:sp>
      <p:graphicFrame>
        <p:nvGraphicFramePr>
          <p:cNvPr id="6" name="Table 5"/>
          <p:cNvGraphicFramePr>
            <a:graphicFrameLocks noGrp="1"/>
          </p:cNvGraphicFramePr>
          <p:nvPr>
            <p:extLst>
              <p:ext uri="{D42A27DB-BD31-4B8C-83A1-F6EECF244321}">
                <p14:modId xmlns:p14="http://schemas.microsoft.com/office/powerpoint/2010/main" val="2267036994"/>
              </p:ext>
            </p:extLst>
          </p:nvPr>
        </p:nvGraphicFramePr>
        <p:xfrm>
          <a:off x="382878" y="2082669"/>
          <a:ext cx="8456321" cy="1524000"/>
        </p:xfrm>
        <a:graphic>
          <a:graphicData uri="http://schemas.openxmlformats.org/drawingml/2006/table">
            <a:tbl>
              <a:tblPr firstRow="1" firstCol="1" bandRow="1">
                <a:tableStyleId>{5C22544A-7EE6-4342-B048-85BDC9FD1C3A}</a:tableStyleId>
              </a:tblPr>
              <a:tblGrid>
                <a:gridCol w="2955545">
                  <a:extLst>
                    <a:ext uri="{9D8B030D-6E8A-4147-A177-3AD203B41FA5}">
                      <a16:colId xmlns:a16="http://schemas.microsoft.com/office/drawing/2014/main" val="2703219271"/>
                    </a:ext>
                  </a:extLst>
                </a:gridCol>
                <a:gridCol w="5500776">
                  <a:extLst>
                    <a:ext uri="{9D8B030D-6E8A-4147-A177-3AD203B41FA5}">
                      <a16:colId xmlns:a16="http://schemas.microsoft.com/office/drawing/2014/main" val="1349618283"/>
                    </a:ext>
                  </a:extLst>
                </a:gridCol>
              </a:tblGrid>
              <a:tr h="1152237">
                <a:tc>
                  <a:txBody>
                    <a:bodyPr/>
                    <a:lstStyle/>
                    <a:p>
                      <a:pPr algn="ctr">
                        <a:spcAft>
                          <a:spcPts val="0"/>
                        </a:spcAft>
                      </a:pPr>
                      <a:r>
                        <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Elektronisko plašsaziņas līdzekļu </a:t>
                      </a:r>
                      <a:r>
                        <a:rPr lang="lv-LV" sz="1800" b="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p>
                      <a:pPr marL="0" marR="0" lvl="0" indent="0" algn="ctr" defTabSz="939575" rtl="0" eaLnBrk="1" fontAlgn="auto" latinLnBrk="0" hangingPunct="1">
                        <a:lnSpc>
                          <a:spcPct val="100000"/>
                        </a:lnSpc>
                        <a:spcBef>
                          <a:spcPts val="0"/>
                        </a:spcBef>
                        <a:spcAft>
                          <a:spcPts val="0"/>
                        </a:spcAft>
                        <a:buClrTx/>
                        <a:buSzTx/>
                        <a:buFontTx/>
                        <a:buNone/>
                        <a:tabLst/>
                        <a:defRPr/>
                      </a:pPr>
                      <a:r>
                        <a:rPr lang="lv-LV" sz="1400" b="0" i="1"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 stājās spēkā 01.01.2021.)</a:t>
                      </a:r>
                    </a:p>
                    <a:p>
                      <a:pPr algn="ctr">
                        <a:spcAft>
                          <a:spcPts val="0"/>
                        </a:spcAft>
                      </a:pPr>
                      <a:endParaRPr lang="lv-LV"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4084" marR="44084" marT="0" marB="0" anchor="ctr">
                    <a:solidFill>
                      <a:schemeClr val="accent5">
                        <a:lumMod val="20000"/>
                        <a:lumOff val="80000"/>
                      </a:schemeClr>
                    </a:solidFill>
                  </a:tcPr>
                </a:tc>
                <a:tc>
                  <a:txBody>
                    <a:bodyPr/>
                    <a:lstStyle/>
                    <a:p>
                      <a:pPr marL="0" marR="0" lvl="0" indent="0" algn="just" defTabSz="939575" rtl="0" eaLnBrk="1" fontAlgn="auto" latinLnBrk="0" hangingPunct="1">
                        <a:lnSpc>
                          <a:spcPct val="100000"/>
                        </a:lnSpc>
                        <a:spcBef>
                          <a:spcPts val="0"/>
                        </a:spcBef>
                        <a:spcAft>
                          <a:spcPts val="0"/>
                        </a:spcAft>
                        <a:buClrTx/>
                        <a:buSzTx/>
                        <a:buFontTx/>
                        <a:buNone/>
                        <a:tabLst/>
                        <a:defRPr/>
                      </a:pP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39.¹ pants </a:t>
                      </a:r>
                    </a:p>
                    <a:p>
                      <a:pPr marL="0" marR="0" lvl="0" indent="0" algn="just" defTabSz="939575" rtl="0" eaLnBrk="1" fontAlgn="auto" latinLnBrk="0" hangingPunct="1">
                        <a:lnSpc>
                          <a:spcPct val="100000"/>
                        </a:lnSpc>
                        <a:spcBef>
                          <a:spcPts val="0"/>
                        </a:spcBef>
                        <a:spcAft>
                          <a:spcPts val="0"/>
                        </a:spcAft>
                        <a:buClrTx/>
                        <a:buSzTx/>
                        <a:buFontTx/>
                        <a:buNone/>
                        <a:tabLst/>
                        <a:defRPr/>
                      </a:pPr>
                      <a:endPar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39575" rtl="0" eaLnBrk="1" fontAlgn="auto" latinLnBrk="0" hangingPunct="1">
                        <a:lnSpc>
                          <a:spcPct val="100000"/>
                        </a:lnSpc>
                        <a:spcBef>
                          <a:spcPts val="0"/>
                        </a:spcBef>
                        <a:spcAft>
                          <a:spcPts val="0"/>
                        </a:spcAft>
                        <a:buClrTx/>
                        <a:buSzTx/>
                        <a:buFontTx/>
                        <a:buNone/>
                        <a:tabLst/>
                        <a:defRPr/>
                      </a:pPr>
                      <a:r>
                        <a:rPr lang="lv-LV" sz="1200" b="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Sabiedriskajos elektroniskajos plašsaziņas līdzekļos aizliegts izvietot audio un audiovizuālus komerciālos paziņojumus</a:t>
                      </a:r>
                      <a:endParaRPr lang="lv-LV"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4084" marR="44084" marT="0" marB="0">
                    <a:solidFill>
                      <a:schemeClr val="accent5">
                        <a:lumMod val="20000"/>
                        <a:lumOff val="80000"/>
                      </a:schemeClr>
                    </a:solidFill>
                  </a:tcPr>
                </a:tc>
                <a:extLst>
                  <a:ext uri="{0D108BD9-81ED-4DB2-BD59-A6C34878D82A}">
                    <a16:rowId xmlns:a16="http://schemas.microsoft.com/office/drawing/2014/main" val="188154368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33100078"/>
              </p:ext>
            </p:extLst>
          </p:nvPr>
        </p:nvGraphicFramePr>
        <p:xfrm>
          <a:off x="382877" y="3475899"/>
          <a:ext cx="8456323" cy="1227264"/>
        </p:xfrm>
        <a:graphic>
          <a:graphicData uri="http://schemas.openxmlformats.org/drawingml/2006/table">
            <a:tbl>
              <a:tblPr firstRow="1" bandRow="1">
                <a:tableStyleId>{8A107856-5554-42FB-B03E-39F5DBC370BA}</a:tableStyleId>
              </a:tblPr>
              <a:tblGrid>
                <a:gridCol w="2566397">
                  <a:extLst>
                    <a:ext uri="{9D8B030D-6E8A-4147-A177-3AD203B41FA5}">
                      <a16:colId xmlns:a16="http://schemas.microsoft.com/office/drawing/2014/main" val="1603880042"/>
                    </a:ext>
                  </a:extLst>
                </a:gridCol>
                <a:gridCol w="1415942">
                  <a:extLst>
                    <a:ext uri="{9D8B030D-6E8A-4147-A177-3AD203B41FA5}">
                      <a16:colId xmlns:a16="http://schemas.microsoft.com/office/drawing/2014/main" val="658249501"/>
                    </a:ext>
                  </a:extLst>
                </a:gridCol>
                <a:gridCol w="1406110">
                  <a:extLst>
                    <a:ext uri="{9D8B030D-6E8A-4147-A177-3AD203B41FA5}">
                      <a16:colId xmlns:a16="http://schemas.microsoft.com/office/drawing/2014/main" val="1375919403"/>
                    </a:ext>
                  </a:extLst>
                </a:gridCol>
                <a:gridCol w="1533937">
                  <a:extLst>
                    <a:ext uri="{9D8B030D-6E8A-4147-A177-3AD203B41FA5}">
                      <a16:colId xmlns:a16="http://schemas.microsoft.com/office/drawing/2014/main" val="404571512"/>
                    </a:ext>
                  </a:extLst>
                </a:gridCol>
                <a:gridCol w="1533937">
                  <a:extLst>
                    <a:ext uri="{9D8B030D-6E8A-4147-A177-3AD203B41FA5}">
                      <a16:colId xmlns:a16="http://schemas.microsoft.com/office/drawing/2014/main" val="2160649962"/>
                    </a:ext>
                  </a:extLst>
                </a:gridCol>
              </a:tblGrid>
              <a:tr h="246524">
                <a:tc>
                  <a:txBody>
                    <a:bodyPr/>
                    <a:lstStyle/>
                    <a:p>
                      <a:pPr algn="ctr" fontAlgn="b"/>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2020</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2021</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1400" b="1" u="none" strike="noStrike" dirty="0">
                          <a:effectLst/>
                          <a:latin typeface="Verdana" panose="020B0604030504040204" pitchFamily="34" charset="0"/>
                          <a:ea typeface="Verdana" panose="020B0604030504040204" pitchFamily="34" charset="0"/>
                          <a:cs typeface="Verdana" panose="020B0604030504040204" pitchFamily="34" charset="0"/>
                        </a:rPr>
                        <a:t>2022</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marL="0" marR="0" lvl="0" indent="0" algn="ctr" defTabSz="939575" rtl="0" eaLnBrk="1" fontAlgn="b" latinLnBrk="0" hangingPunct="1">
                        <a:lnSpc>
                          <a:spcPct val="100000"/>
                        </a:lnSpc>
                        <a:spcBef>
                          <a:spcPts val="0"/>
                        </a:spcBef>
                        <a:spcAft>
                          <a:spcPts val="0"/>
                        </a:spcAft>
                        <a:buClrTx/>
                        <a:buSzTx/>
                        <a:buFontTx/>
                        <a:buNone/>
                        <a:tabLst/>
                        <a:defRPr/>
                      </a:pPr>
                      <a:r>
                        <a:rPr lang="lv-LV" sz="1400" u="none" strike="noStrike" dirty="0" smtClean="0">
                          <a:effectLst/>
                          <a:latin typeface="Verdana" panose="020B0604030504040204" pitchFamily="34" charset="0"/>
                          <a:ea typeface="Verdana" panose="020B0604030504040204" pitchFamily="34" charset="0"/>
                          <a:cs typeface="Verdana" panose="020B0604030504040204" pitchFamily="34" charset="0"/>
                        </a:rPr>
                        <a:t>Komentārs</a:t>
                      </a:r>
                      <a:endParaRPr lang="lv-LV" sz="1400" b="1"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956936682"/>
                  </a:ext>
                </a:extLst>
              </a:tr>
              <a:tr h="980740">
                <a:tc>
                  <a:txBody>
                    <a:bodyPr/>
                    <a:lstStyle/>
                    <a:p>
                      <a:pPr algn="l" fontAlgn="b"/>
                      <a:r>
                        <a:rPr lang="lv-LV" sz="1400" b="1" u="none" strike="noStrike" dirty="0" smtClean="0">
                          <a:effectLst/>
                          <a:latin typeface="Verdana" panose="020B0604030504040204" pitchFamily="34" charset="0"/>
                          <a:ea typeface="Verdana" panose="020B0604030504040204" pitchFamily="34" charset="0"/>
                          <a:cs typeface="Verdana" panose="020B0604030504040204" pitchFamily="34" charset="0"/>
                        </a:rPr>
                        <a:t>Papildus nepieciešamais finansējums</a:t>
                      </a:r>
                      <a:endParaRPr lang="lv-LV"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b"/>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0</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b"/>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8 344 411</a:t>
                      </a:r>
                      <a:endParaRPr lang="lv-LV" sz="1400" b="1" i="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fontAlgn="b"/>
                      <a:r>
                        <a:rPr lang="lv-LV" sz="1400" b="1" i="0" u="none" strike="noStrike"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8 344 411</a:t>
                      </a:r>
                    </a:p>
                  </a:txBody>
                  <a:tcPr marL="9525" marR="9525" marT="9525" marB="0" anchor="ctr"/>
                </a:tc>
                <a:tc>
                  <a:txBody>
                    <a:bodyPr/>
                    <a:lstStyle/>
                    <a:p>
                      <a:pPr marL="0" marR="0" lvl="0" indent="0" algn="ctr" defTabSz="939575" rtl="0" eaLnBrk="1" fontAlgn="b" latinLnBrk="0" hangingPunct="1">
                        <a:lnSpc>
                          <a:spcPct val="100000"/>
                        </a:lnSpc>
                        <a:spcBef>
                          <a:spcPts val="0"/>
                        </a:spcBef>
                        <a:spcAft>
                          <a:spcPts val="0"/>
                        </a:spcAft>
                        <a:buClrTx/>
                        <a:buSzTx/>
                        <a:buFontTx/>
                        <a:buNone/>
                        <a:tabLst/>
                        <a:defRPr/>
                      </a:pPr>
                      <a:r>
                        <a:rPr lang="lv-LV" sz="12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KM PP pieprasītais finansējums, no kura atņemts atbalstītais finansējums</a:t>
                      </a:r>
                    </a:p>
                  </a:txBody>
                  <a:tcPr marL="9525" marR="9525" marT="9525" marB="0" anchor="b"/>
                </a:tc>
                <a:extLst>
                  <a:ext uri="{0D108BD9-81ED-4DB2-BD59-A6C34878D82A}">
                    <a16:rowId xmlns:a16="http://schemas.microsoft.com/office/drawing/2014/main" val="102710292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75516462"/>
              </p:ext>
            </p:extLst>
          </p:nvPr>
        </p:nvGraphicFramePr>
        <p:xfrm>
          <a:off x="382882" y="1790284"/>
          <a:ext cx="8456318" cy="288173"/>
        </p:xfrm>
        <a:graphic>
          <a:graphicData uri="http://schemas.openxmlformats.org/drawingml/2006/table">
            <a:tbl>
              <a:tblPr firstRow="1" firstCol="1" bandRow="1">
                <a:tableStyleId>{5C22544A-7EE6-4342-B048-85BDC9FD1C3A}</a:tableStyleId>
              </a:tblPr>
              <a:tblGrid>
                <a:gridCol w="2948869">
                  <a:extLst>
                    <a:ext uri="{9D8B030D-6E8A-4147-A177-3AD203B41FA5}">
                      <a16:colId xmlns:a16="http://schemas.microsoft.com/office/drawing/2014/main" val="591395546"/>
                    </a:ext>
                  </a:extLst>
                </a:gridCol>
                <a:gridCol w="5507449">
                  <a:extLst>
                    <a:ext uri="{9D8B030D-6E8A-4147-A177-3AD203B41FA5}">
                      <a16:colId xmlns:a16="http://schemas.microsoft.com/office/drawing/2014/main" val="1228738687"/>
                    </a:ext>
                  </a:extLst>
                </a:gridCol>
              </a:tblGrid>
              <a:tr h="288173">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Likums</a:t>
                      </a:r>
                    </a:p>
                  </a:txBody>
                  <a:tcPr marL="44084" marR="44084" marT="0" marB="0" anchor="ctr">
                    <a:solidFill>
                      <a:schemeClr val="accent1">
                        <a:lumMod val="40000"/>
                        <a:lumOff val="60000"/>
                      </a:schemeClr>
                    </a:solidFill>
                  </a:tcPr>
                </a:tc>
                <a:tc>
                  <a:txBody>
                    <a:bodyPr/>
                    <a:lstStyle/>
                    <a:p>
                      <a:pPr algn="ctr">
                        <a:spcAft>
                          <a:spcPts val="0"/>
                        </a:spcAft>
                      </a:pPr>
                      <a:r>
                        <a:rPr lang="lv-LV"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Likuma norma</a:t>
                      </a:r>
                    </a:p>
                  </a:txBody>
                  <a:tcPr marL="44084" marR="44084" marT="0" marB="0" anchor="ctr">
                    <a:solidFill>
                      <a:schemeClr val="accent1">
                        <a:lumMod val="40000"/>
                        <a:lumOff val="60000"/>
                      </a:schemeClr>
                    </a:solidFill>
                  </a:tcPr>
                </a:tc>
                <a:extLst>
                  <a:ext uri="{0D108BD9-81ED-4DB2-BD59-A6C34878D82A}">
                    <a16:rowId xmlns:a16="http://schemas.microsoft.com/office/drawing/2014/main" val="3185668218"/>
                  </a:ext>
                </a:extLst>
              </a:tr>
            </a:tbl>
          </a:graphicData>
        </a:graphic>
      </p:graphicFrame>
    </p:spTree>
    <p:extLst>
      <p:ext uri="{BB962C8B-B14F-4D97-AF65-F5344CB8AC3E}">
        <p14:creationId xmlns:p14="http://schemas.microsoft.com/office/powerpoint/2010/main" val="2576289560"/>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2_prezentacija_LV.potx" id="{A644DF08-55B1-441C-9C90-68DAAFBF52DD}" vid="{0BD70AD8-9966-43E4-A8AF-9A8830185A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22_prezentacija_LV</Template>
  <TotalTime>1924</TotalTime>
  <Words>1214</Words>
  <Application>Microsoft Office PowerPoint</Application>
  <PresentationFormat>On-screen Show (4:3)</PresentationFormat>
  <Paragraphs>204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Verdana</vt:lpstr>
      <vt:lpstr>89_Prezentacija_templateLV</vt:lpstr>
      <vt:lpstr>Normatīvajos aktos noteiktie izdevumu apmēri, kuri būtiski pārsniedz budžeta iespējas  </vt:lpstr>
      <vt:lpstr>Kopsavilkums par likumdošanā paredzēto finansējumu sasaisti ar IKP (I) </vt:lpstr>
      <vt:lpstr>Kopsavilkums par likumdošanā paredzēto finansējumu sasaisti ar IKP (II) </vt:lpstr>
      <vt:lpstr>Kopsavilkums par likumdošanā paredzēto finansējuma sasaisti ar nodokļu ieņēmumiem (I)</vt:lpstr>
      <vt:lpstr>Kopsavilkums par likumdošanā paredzēto finansējuma noteikšanu ne mazāku kā iepriekšējā gadā (I) </vt:lpstr>
      <vt:lpstr>Kopsavilkums par likumdošanā paredzēto finansējuma noteikšanu ne mazāku kā iepriekšējā gadā (II) </vt:lpstr>
      <vt:lpstr>Kopsavilkums par likumdošanā paredzēto finansējuma noteikšanu ne mazāku kā iepriekšējā gadā (III) </vt:lpstr>
      <vt:lpstr>Kopsavilkums par likumdošanā paredzēto finansējuma pieaugumu turpmākos gados (I) </vt:lpstr>
      <vt:lpstr>Kopsavilkums par likumdošanā paredzēto finansējuma pieaugumu turpmākos gados (II) </vt:lpstr>
      <vt:lpstr>Kopsavilkums par likumdošanā paredzēto finansējuma pieaugumu turpmākos gados (III)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Kopsavilkums par likumdošanā paredzēto finansējumu noteiktajā apmērā (1)</dc:title>
  <dc:creator>Klinta Stafecka</dc:creator>
  <cp:lastModifiedBy>Jolanta Plūme</cp:lastModifiedBy>
  <cp:revision>247</cp:revision>
  <cp:lastPrinted>2019-11-27T08:04:17Z</cp:lastPrinted>
  <dcterms:created xsi:type="dcterms:W3CDTF">2019-05-21T08:49:34Z</dcterms:created>
  <dcterms:modified xsi:type="dcterms:W3CDTF">2019-12-11T13:40:14Z</dcterms:modified>
</cp:coreProperties>
</file>