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256" r:id="rId5"/>
    <p:sldId id="2147470393" r:id="rId6"/>
    <p:sldId id="2147470455" r:id="rId7"/>
    <p:sldId id="2147470456" r:id="rId8"/>
    <p:sldId id="2147470487" r:id="rId9"/>
    <p:sldId id="2147470458" r:id="rId10"/>
    <p:sldId id="2147470460" r:id="rId11"/>
    <p:sldId id="2147470462" r:id="rId12"/>
    <p:sldId id="2147470411" r:id="rId13"/>
    <p:sldId id="353" r:id="rId14"/>
    <p:sldId id="5257" r:id="rId15"/>
    <p:sldId id="2147470459" r:id="rId16"/>
    <p:sldId id="5256" r:id="rId17"/>
    <p:sldId id="2147470412" r:id="rId18"/>
    <p:sldId id="2147470488" r:id="rId19"/>
    <p:sldId id="431" r:id="rId20"/>
    <p:sldId id="2147470450" r:id="rId21"/>
    <p:sldId id="2147470468" r:id="rId22"/>
    <p:sldId id="2147470467" r:id="rId23"/>
    <p:sldId id="2147470466" r:id="rId24"/>
    <p:sldId id="2147470471" r:id="rId25"/>
    <p:sldId id="2147470474" r:id="rId26"/>
    <p:sldId id="2147470451" r:id="rId27"/>
    <p:sldId id="2147470469" r:id="rId28"/>
    <p:sldId id="2147470465" r:id="rId29"/>
    <p:sldId id="2147470448" r:id="rId30"/>
    <p:sldId id="2147470449" r:id="rId31"/>
    <p:sldId id="2147470476" r:id="rId32"/>
    <p:sldId id="2147470477" r:id="rId33"/>
    <p:sldId id="2147470475" r:id="rId34"/>
    <p:sldId id="2147470482" r:id="rId35"/>
    <p:sldId id="2147470481" r:id="rId36"/>
    <p:sldId id="2147470478" r:id="rId37"/>
    <p:sldId id="2147470480" r:id="rId38"/>
    <p:sldId id="2147470483" r:id="rId39"/>
    <p:sldId id="264" r:id="rId40"/>
  </p:sldIdLst>
  <p:sldSz cx="12192000" cy="6858000"/>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5FD74-31DB-418D-899C-AF201213ACB9}" v="4" dt="2024-03-20T07:08:47.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4660"/>
  </p:normalViewPr>
  <p:slideViewPr>
    <p:cSldViewPr snapToGrid="0" snapToObjects="1">
      <p:cViewPr varScale="1">
        <p:scale>
          <a:sx n="114" d="100"/>
          <a:sy n="114" d="100"/>
        </p:scale>
        <p:origin x="228"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jana Trenko" userId="b7a31bdd-e4e4-4759-8cd6-c5ef6d44a76d" providerId="ADAL" clId="{2215FD74-31DB-418D-899C-AF201213ACB9}"/>
    <pc:docChg chg="undo custSel addSld delSld modSld sldOrd">
      <pc:chgData name="Tatjana Trenko" userId="b7a31bdd-e4e4-4759-8cd6-c5ef6d44a76d" providerId="ADAL" clId="{2215FD74-31DB-418D-899C-AF201213ACB9}" dt="2024-03-20T09:42:24.669" v="224" actId="20577"/>
      <pc:docMkLst>
        <pc:docMk/>
      </pc:docMkLst>
      <pc:sldChg chg="delSp">
        <pc:chgData name="Tatjana Trenko" userId="b7a31bdd-e4e4-4759-8cd6-c5ef6d44a76d" providerId="ADAL" clId="{2215FD74-31DB-418D-899C-AF201213ACB9}" dt="2024-03-20T07:08:47.091" v="223" actId="21"/>
        <pc:sldMkLst>
          <pc:docMk/>
          <pc:sldMk cId="0" sldId="264"/>
        </pc:sldMkLst>
        <pc:spChg chg="del">
          <ac:chgData name="Tatjana Trenko" userId="b7a31bdd-e4e4-4759-8cd6-c5ef6d44a76d" providerId="ADAL" clId="{2215FD74-31DB-418D-899C-AF201213ACB9}" dt="2024-03-20T07:08:47.091" v="223" actId="21"/>
          <ac:spMkLst>
            <pc:docMk/>
            <pc:sldMk cId="0" sldId="264"/>
            <ac:spMk id="19459" creationId="{00000000-0000-0000-0000-000000000000}"/>
          </ac:spMkLst>
        </pc:spChg>
      </pc:sldChg>
      <pc:sldChg chg="modSp mod">
        <pc:chgData name="Tatjana Trenko" userId="b7a31bdd-e4e4-4759-8cd6-c5ef6d44a76d" providerId="ADAL" clId="{2215FD74-31DB-418D-899C-AF201213ACB9}" dt="2024-03-19T13:40:15.873" v="201" actId="20577"/>
        <pc:sldMkLst>
          <pc:docMk/>
          <pc:sldMk cId="1724547791" sldId="2147470393"/>
        </pc:sldMkLst>
        <pc:spChg chg="mod">
          <ac:chgData name="Tatjana Trenko" userId="b7a31bdd-e4e4-4759-8cd6-c5ef6d44a76d" providerId="ADAL" clId="{2215FD74-31DB-418D-899C-AF201213ACB9}" dt="2024-03-19T13:40:15.873" v="201" actId="20577"/>
          <ac:spMkLst>
            <pc:docMk/>
            <pc:sldMk cId="1724547791" sldId="2147470393"/>
            <ac:spMk id="24" creationId="{9AAE4470-27DB-A18A-FB36-144834024E8C}"/>
          </ac:spMkLst>
        </pc:spChg>
      </pc:sldChg>
      <pc:sldChg chg="modSp mod">
        <pc:chgData name="Tatjana Trenko" userId="b7a31bdd-e4e4-4759-8cd6-c5ef6d44a76d" providerId="ADAL" clId="{2215FD74-31DB-418D-899C-AF201213ACB9}" dt="2024-03-19T13:37:41.202" v="189" actId="20577"/>
        <pc:sldMkLst>
          <pc:docMk/>
          <pc:sldMk cId="2965345923" sldId="2147470412"/>
        </pc:sldMkLst>
        <pc:spChg chg="mod">
          <ac:chgData name="Tatjana Trenko" userId="b7a31bdd-e4e4-4759-8cd6-c5ef6d44a76d" providerId="ADAL" clId="{2215FD74-31DB-418D-899C-AF201213ACB9}" dt="2024-03-19T13:37:41.202" v="189" actId="20577"/>
          <ac:spMkLst>
            <pc:docMk/>
            <pc:sldMk cId="2965345923" sldId="2147470412"/>
            <ac:spMk id="3" creationId="{E59F3ADA-B9A5-3DDF-93CE-4326144C9125}"/>
          </ac:spMkLst>
        </pc:spChg>
      </pc:sldChg>
      <pc:sldChg chg="del">
        <pc:chgData name="Tatjana Trenko" userId="b7a31bdd-e4e4-4759-8cd6-c5ef6d44a76d" providerId="ADAL" clId="{2215FD74-31DB-418D-899C-AF201213ACB9}" dt="2024-03-19T14:09:55.367" v="212" actId="2696"/>
        <pc:sldMkLst>
          <pc:docMk/>
          <pc:sldMk cId="992852425" sldId="2147470434"/>
        </pc:sldMkLst>
      </pc:sldChg>
      <pc:sldChg chg="del">
        <pc:chgData name="Tatjana Trenko" userId="b7a31bdd-e4e4-4759-8cd6-c5ef6d44a76d" providerId="ADAL" clId="{2215FD74-31DB-418D-899C-AF201213ACB9}" dt="2024-03-19T13:49:11.478" v="211" actId="2696"/>
        <pc:sldMkLst>
          <pc:docMk/>
          <pc:sldMk cId="1219684679" sldId="2147470452"/>
        </pc:sldMkLst>
      </pc:sldChg>
      <pc:sldChg chg="del">
        <pc:chgData name="Tatjana Trenko" userId="b7a31bdd-e4e4-4759-8cd6-c5ef6d44a76d" providerId="ADAL" clId="{2215FD74-31DB-418D-899C-AF201213ACB9}" dt="2024-03-19T13:48:39.431" v="208" actId="2696"/>
        <pc:sldMkLst>
          <pc:docMk/>
          <pc:sldMk cId="302180787" sldId="2147470453"/>
        </pc:sldMkLst>
      </pc:sldChg>
      <pc:sldChg chg="del">
        <pc:chgData name="Tatjana Trenko" userId="b7a31bdd-e4e4-4759-8cd6-c5ef6d44a76d" providerId="ADAL" clId="{2215FD74-31DB-418D-899C-AF201213ACB9}" dt="2024-03-19T13:49:06.346" v="210" actId="2696"/>
        <pc:sldMkLst>
          <pc:docMk/>
          <pc:sldMk cId="4222519154" sldId="2147470454"/>
        </pc:sldMkLst>
      </pc:sldChg>
      <pc:sldChg chg="modSp mod">
        <pc:chgData name="Tatjana Trenko" userId="b7a31bdd-e4e4-4759-8cd6-c5ef6d44a76d" providerId="ADAL" clId="{2215FD74-31DB-418D-899C-AF201213ACB9}" dt="2024-03-19T12:54:44.881" v="180" actId="20577"/>
        <pc:sldMkLst>
          <pc:docMk/>
          <pc:sldMk cId="878674420" sldId="2147470455"/>
        </pc:sldMkLst>
        <pc:spChg chg="mod">
          <ac:chgData name="Tatjana Trenko" userId="b7a31bdd-e4e4-4759-8cd6-c5ef6d44a76d" providerId="ADAL" clId="{2215FD74-31DB-418D-899C-AF201213ACB9}" dt="2024-03-19T12:54:44.881" v="180" actId="20577"/>
          <ac:spMkLst>
            <pc:docMk/>
            <pc:sldMk cId="878674420" sldId="2147470455"/>
            <ac:spMk id="2" creationId="{A4E4CB76-7C8D-70EB-4ADD-0976B8AA187C}"/>
          </ac:spMkLst>
        </pc:spChg>
      </pc:sldChg>
      <pc:sldChg chg="addSp delSp modSp mod">
        <pc:chgData name="Tatjana Trenko" userId="b7a31bdd-e4e4-4759-8cd6-c5ef6d44a76d" providerId="ADAL" clId="{2215FD74-31DB-418D-899C-AF201213ACB9}" dt="2024-03-19T12:47:37.511" v="46" actId="20577"/>
        <pc:sldMkLst>
          <pc:docMk/>
          <pc:sldMk cId="3246530100" sldId="2147470458"/>
        </pc:sldMkLst>
        <pc:spChg chg="mod">
          <ac:chgData name="Tatjana Trenko" userId="b7a31bdd-e4e4-4759-8cd6-c5ef6d44a76d" providerId="ADAL" clId="{2215FD74-31DB-418D-899C-AF201213ACB9}" dt="2024-03-19T12:47:37.511" v="46" actId="20577"/>
          <ac:spMkLst>
            <pc:docMk/>
            <pc:sldMk cId="3246530100" sldId="2147470458"/>
            <ac:spMk id="3" creationId="{C2295460-043F-E8C4-23D8-DAF65681C787}"/>
          </ac:spMkLst>
        </pc:spChg>
        <pc:spChg chg="mod">
          <ac:chgData name="Tatjana Trenko" userId="b7a31bdd-e4e4-4759-8cd6-c5ef6d44a76d" providerId="ADAL" clId="{2215FD74-31DB-418D-899C-AF201213ACB9}" dt="2024-03-19T12:46:38.775" v="44" actId="1076"/>
          <ac:spMkLst>
            <pc:docMk/>
            <pc:sldMk cId="3246530100" sldId="2147470458"/>
            <ac:spMk id="9" creationId="{A04AC1F6-6E26-9846-DD6F-996DE9CF6DF8}"/>
          </ac:spMkLst>
        </pc:spChg>
        <pc:spChg chg="add del">
          <ac:chgData name="Tatjana Trenko" userId="b7a31bdd-e4e4-4759-8cd6-c5ef6d44a76d" providerId="ADAL" clId="{2215FD74-31DB-418D-899C-AF201213ACB9}" dt="2024-03-19T12:44:14.454" v="6" actId="22"/>
          <ac:spMkLst>
            <pc:docMk/>
            <pc:sldMk cId="3246530100" sldId="2147470458"/>
            <ac:spMk id="10" creationId="{8E7BC4E5-EE65-0A46-3E09-4796C576A0B1}"/>
          </ac:spMkLst>
        </pc:spChg>
        <pc:spChg chg="add mod">
          <ac:chgData name="Tatjana Trenko" userId="b7a31bdd-e4e4-4759-8cd6-c5ef6d44a76d" providerId="ADAL" clId="{2215FD74-31DB-418D-899C-AF201213ACB9}" dt="2024-03-19T12:46:12.280" v="42" actId="1076"/>
          <ac:spMkLst>
            <pc:docMk/>
            <pc:sldMk cId="3246530100" sldId="2147470458"/>
            <ac:spMk id="13" creationId="{F53AB9A9-A8DD-4682-EAED-9C677AF8B8CE}"/>
          </ac:spMkLst>
        </pc:spChg>
        <pc:cxnChg chg="del">
          <ac:chgData name="Tatjana Trenko" userId="b7a31bdd-e4e4-4759-8cd6-c5ef6d44a76d" providerId="ADAL" clId="{2215FD74-31DB-418D-899C-AF201213ACB9}" dt="2024-03-19T12:45:05.264" v="14" actId="478"/>
          <ac:cxnSpMkLst>
            <pc:docMk/>
            <pc:sldMk cId="3246530100" sldId="2147470458"/>
            <ac:cxnSpMk id="5" creationId="{98D90700-9527-4390-13B0-227EBD4BE83F}"/>
          </ac:cxnSpMkLst>
        </pc:cxnChg>
        <pc:cxnChg chg="add mod">
          <ac:chgData name="Tatjana Trenko" userId="b7a31bdd-e4e4-4759-8cd6-c5ef6d44a76d" providerId="ADAL" clId="{2215FD74-31DB-418D-899C-AF201213ACB9}" dt="2024-03-19T12:46:06.567" v="41" actId="1076"/>
          <ac:cxnSpMkLst>
            <pc:docMk/>
            <pc:sldMk cId="3246530100" sldId="2147470458"/>
            <ac:cxnSpMk id="15" creationId="{AE39B8AA-2A93-92A3-1ECC-E8BB875D6DEF}"/>
          </ac:cxnSpMkLst>
        </pc:cxnChg>
      </pc:sldChg>
      <pc:sldChg chg="modSp mod">
        <pc:chgData name="Tatjana Trenko" userId="b7a31bdd-e4e4-4759-8cd6-c5ef6d44a76d" providerId="ADAL" clId="{2215FD74-31DB-418D-899C-AF201213ACB9}" dt="2024-03-19T13:40:25.673" v="207" actId="20577"/>
        <pc:sldMkLst>
          <pc:docMk/>
          <pc:sldMk cId="4056846932" sldId="2147470462"/>
        </pc:sldMkLst>
        <pc:spChg chg="mod">
          <ac:chgData name="Tatjana Trenko" userId="b7a31bdd-e4e4-4759-8cd6-c5ef6d44a76d" providerId="ADAL" clId="{2215FD74-31DB-418D-899C-AF201213ACB9}" dt="2024-03-19T13:40:25.673" v="207" actId="20577"/>
          <ac:spMkLst>
            <pc:docMk/>
            <pc:sldMk cId="4056846932" sldId="2147470462"/>
            <ac:spMk id="24" creationId="{9AAE4470-27DB-A18A-FB36-144834024E8C}"/>
          </ac:spMkLst>
        </pc:spChg>
      </pc:sldChg>
      <pc:sldChg chg="del">
        <pc:chgData name="Tatjana Trenko" userId="b7a31bdd-e4e4-4759-8cd6-c5ef6d44a76d" providerId="ADAL" clId="{2215FD74-31DB-418D-899C-AF201213ACB9}" dt="2024-03-19T13:48:43.584" v="209" actId="2696"/>
        <pc:sldMkLst>
          <pc:docMk/>
          <pc:sldMk cId="3386448089" sldId="2147470464"/>
        </pc:sldMkLst>
      </pc:sldChg>
      <pc:sldChg chg="add del">
        <pc:chgData name="Tatjana Trenko" userId="b7a31bdd-e4e4-4759-8cd6-c5ef6d44a76d" providerId="ADAL" clId="{2215FD74-31DB-418D-899C-AF201213ACB9}" dt="2024-03-19T14:21:40.702" v="221" actId="2696"/>
        <pc:sldMkLst>
          <pc:docMk/>
          <pc:sldMk cId="887058665" sldId="2147470471"/>
        </pc:sldMkLst>
      </pc:sldChg>
      <pc:sldChg chg="del">
        <pc:chgData name="Tatjana Trenko" userId="b7a31bdd-e4e4-4759-8cd6-c5ef6d44a76d" providerId="ADAL" clId="{2215FD74-31DB-418D-899C-AF201213ACB9}" dt="2024-03-19T14:21:44.785" v="222" actId="2696"/>
        <pc:sldMkLst>
          <pc:docMk/>
          <pc:sldMk cId="3240151463" sldId="2147470472"/>
        </pc:sldMkLst>
      </pc:sldChg>
      <pc:sldChg chg="del">
        <pc:chgData name="Tatjana Trenko" userId="b7a31bdd-e4e4-4759-8cd6-c5ef6d44a76d" providerId="ADAL" clId="{2215FD74-31DB-418D-899C-AF201213ACB9}" dt="2024-03-19T14:21:25.275" v="219" actId="2696"/>
        <pc:sldMkLst>
          <pc:docMk/>
          <pc:sldMk cId="1740713326" sldId="2147470473"/>
        </pc:sldMkLst>
      </pc:sldChg>
      <pc:sldChg chg="modSp mod">
        <pc:chgData name="Tatjana Trenko" userId="b7a31bdd-e4e4-4759-8cd6-c5ef6d44a76d" providerId="ADAL" clId="{2215FD74-31DB-418D-899C-AF201213ACB9}" dt="2024-03-20T09:42:24.669" v="224" actId="20577"/>
        <pc:sldMkLst>
          <pc:docMk/>
          <pc:sldMk cId="2799737207" sldId="2147470481"/>
        </pc:sldMkLst>
        <pc:spChg chg="mod">
          <ac:chgData name="Tatjana Trenko" userId="b7a31bdd-e4e4-4759-8cd6-c5ef6d44a76d" providerId="ADAL" clId="{2215FD74-31DB-418D-899C-AF201213ACB9}" dt="2024-03-19T14:14:20.532" v="216" actId="20577"/>
          <ac:spMkLst>
            <pc:docMk/>
            <pc:sldMk cId="2799737207" sldId="2147470481"/>
            <ac:spMk id="2" creationId="{A60AE318-DE3B-CE53-253C-E979C1446659}"/>
          </ac:spMkLst>
        </pc:spChg>
        <pc:spChg chg="mod">
          <ac:chgData name="Tatjana Trenko" userId="b7a31bdd-e4e4-4759-8cd6-c5ef6d44a76d" providerId="ADAL" clId="{2215FD74-31DB-418D-899C-AF201213ACB9}" dt="2024-03-20T09:42:24.669" v="224" actId="20577"/>
          <ac:spMkLst>
            <pc:docMk/>
            <pc:sldMk cId="2799737207" sldId="2147470481"/>
            <ac:spMk id="10" creationId="{EE99002C-C276-0032-0ED7-A482214335DB}"/>
          </ac:spMkLst>
        </pc:spChg>
      </pc:sldChg>
      <pc:sldChg chg="ord">
        <pc:chgData name="Tatjana Trenko" userId="b7a31bdd-e4e4-4759-8cd6-c5ef6d44a76d" providerId="ADAL" clId="{2215FD74-31DB-418D-899C-AF201213ACB9}" dt="2024-03-19T14:14:23.003" v="218"/>
        <pc:sldMkLst>
          <pc:docMk/>
          <pc:sldMk cId="2904809749" sldId="2147470482"/>
        </pc:sldMkLst>
      </pc:sldChg>
      <pc:sldChg chg="addSp modSp mod">
        <pc:chgData name="Tatjana Trenko" userId="b7a31bdd-e4e4-4759-8cd6-c5ef6d44a76d" providerId="ADAL" clId="{2215FD74-31DB-418D-899C-AF201213ACB9}" dt="2024-03-19T12:48:36.818" v="49" actId="11529"/>
        <pc:sldMkLst>
          <pc:docMk/>
          <pc:sldMk cId="838941" sldId="2147470487"/>
        </pc:sldMkLst>
        <pc:spChg chg="add mod">
          <ac:chgData name="Tatjana Trenko" userId="b7a31bdd-e4e4-4759-8cd6-c5ef6d44a76d" providerId="ADAL" clId="{2215FD74-31DB-418D-899C-AF201213ACB9}" dt="2024-03-19T12:48:19.672" v="48" actId="1076"/>
          <ac:spMkLst>
            <pc:docMk/>
            <pc:sldMk cId="838941" sldId="2147470487"/>
            <ac:spMk id="6" creationId="{20662E3B-D501-36B6-206B-6026F96A4CE6}"/>
          </ac:spMkLst>
        </pc:spChg>
        <pc:cxnChg chg="add">
          <ac:chgData name="Tatjana Trenko" userId="b7a31bdd-e4e4-4759-8cd6-c5ef6d44a76d" providerId="ADAL" clId="{2215FD74-31DB-418D-899C-AF201213ACB9}" dt="2024-03-19T12:48:36.818" v="49" actId="11529"/>
          <ac:cxnSpMkLst>
            <pc:docMk/>
            <pc:sldMk cId="838941" sldId="2147470487"/>
            <ac:cxnSpMk id="12" creationId="{C01DB02F-0F19-B2BD-26BF-6A6FD646525C}"/>
          </ac:cxnSpMkLst>
        </pc:cxnChg>
      </pc:sldChg>
      <pc:sldChg chg="modSp mod">
        <pc:chgData name="Tatjana Trenko" userId="b7a31bdd-e4e4-4759-8cd6-c5ef6d44a76d" providerId="ADAL" clId="{2215FD74-31DB-418D-899C-AF201213ACB9}" dt="2024-03-19T13:40:04.483" v="195" actId="20577"/>
        <pc:sldMkLst>
          <pc:docMk/>
          <pc:sldMk cId="2298567551" sldId="2147470488"/>
        </pc:sldMkLst>
        <pc:spChg chg="mod">
          <ac:chgData name="Tatjana Trenko" userId="b7a31bdd-e4e4-4759-8cd6-c5ef6d44a76d" providerId="ADAL" clId="{2215FD74-31DB-418D-899C-AF201213ACB9}" dt="2024-03-19T13:40:04.483" v="195" actId="20577"/>
          <ac:spMkLst>
            <pc:docMk/>
            <pc:sldMk cId="2298567551" sldId="2147470488"/>
            <ac:spMk id="24" creationId="{9AAE4470-27DB-A18A-FB36-144834024E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269A99F-EF31-4B9C-A738-C27DFF01580E}" type="datetimeFigureOut">
              <a:rPr lang="lv-LV"/>
              <a:pPr>
                <a:defRPr/>
              </a:pPr>
              <a:t>20.03.2024</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FACE587-8D14-4055-82B5-6CCDF55621C3}"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103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7851FD4-6C83-46D9-8DE5-5537AB0E7FAB}" type="slidenum">
              <a:rPr lang="lv-LV" smtClean="0"/>
              <a:t>11</a:t>
            </a:fld>
            <a:endParaRPr lang="lv-LV"/>
          </a:p>
        </p:txBody>
      </p:sp>
    </p:spTree>
    <p:extLst>
      <p:ext uri="{BB962C8B-B14F-4D97-AF65-F5344CB8AC3E}">
        <p14:creationId xmlns:p14="http://schemas.microsoft.com/office/powerpoint/2010/main" val="391792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dirty="0"/>
              <a:t>Šobrīd saskaņā ar Revīzijas pakalpojumu likumu:</a:t>
            </a:r>
          </a:p>
          <a:p>
            <a:pPr algn="just"/>
            <a:r>
              <a:rPr lang="lv-LV" dirty="0"/>
              <a:t>(1.panta pirmās daļas 17.punkts) </a:t>
            </a:r>
            <a:r>
              <a:rPr lang="lv-LV" b="1" i="0" dirty="0">
                <a:solidFill>
                  <a:srgbClr val="414142"/>
                </a:solidFill>
                <a:effectLst/>
                <a:latin typeface="Arial" panose="020B0604020202020204" pitchFamily="34" charset="0"/>
              </a:rPr>
              <a:t>sabiedriskas nozīmes struktūras</a:t>
            </a:r>
            <a:r>
              <a:rPr lang="lv-LV" b="0" i="0" dirty="0">
                <a:solidFill>
                  <a:srgbClr val="414142"/>
                </a:solidFill>
                <a:effectLst/>
                <a:latin typeface="Arial" panose="020B0604020202020204" pitchFamily="34" charset="0"/>
              </a:rPr>
              <a:t> ir finanšu institūcijas un komercsabiedrības, kuru pārvedami vērtspapīri ir iekļauti dalībvalstu regulētajā tirgū;</a:t>
            </a:r>
          </a:p>
          <a:p>
            <a:pPr algn="just"/>
            <a:r>
              <a:rPr lang="lv-LV" b="0" i="0" dirty="0">
                <a:solidFill>
                  <a:srgbClr val="414142"/>
                </a:solidFill>
                <a:effectLst/>
                <a:latin typeface="Arial" panose="020B0604020202020204" pitchFamily="34" charset="0"/>
              </a:rPr>
              <a:t>(1.panta pirmās daļas 3.punkts) </a:t>
            </a:r>
            <a:r>
              <a:rPr lang="lv-LV" b="1" i="0" dirty="0">
                <a:solidFill>
                  <a:srgbClr val="414142"/>
                </a:solidFill>
                <a:effectLst/>
                <a:latin typeface="Arial" panose="020B0604020202020204" pitchFamily="34" charset="0"/>
              </a:rPr>
              <a:t>finanšu institūcija</a:t>
            </a:r>
            <a:r>
              <a:rPr lang="lv-LV" b="0" i="0" dirty="0">
                <a:solidFill>
                  <a:srgbClr val="414142"/>
                </a:solidFill>
                <a:effectLst/>
                <a:latin typeface="Arial" panose="020B0604020202020204" pitchFamily="34" charset="0"/>
              </a:rPr>
              <a:t> — kredītiestāde, ieguldījumu pārvaldes sabiedrība, alternatīvo ieguldījumu fondu pārvaldnieks, apdrošināšanas sabiedrība, </a:t>
            </a:r>
            <a:r>
              <a:rPr lang="lv-LV" b="0" i="0" dirty="0" err="1">
                <a:solidFill>
                  <a:srgbClr val="414142"/>
                </a:solidFill>
                <a:effectLst/>
                <a:latin typeface="Arial" panose="020B0604020202020204" pitchFamily="34" charset="0"/>
              </a:rPr>
              <a:t>nedalībvalsts</a:t>
            </a:r>
            <a:r>
              <a:rPr lang="lv-LV" b="0" i="0" dirty="0">
                <a:solidFill>
                  <a:srgbClr val="414142"/>
                </a:solidFill>
                <a:effectLst/>
                <a:latin typeface="Arial" panose="020B0604020202020204" pitchFamily="34" charset="0"/>
              </a:rPr>
              <a:t> apdrošinātāja filiāle, pārapdrošināšanas sabiedrība, </a:t>
            </a:r>
            <a:r>
              <a:rPr lang="lv-LV" b="0" i="0" dirty="0" err="1">
                <a:solidFill>
                  <a:srgbClr val="414142"/>
                </a:solidFill>
                <a:effectLst/>
                <a:latin typeface="Arial" panose="020B0604020202020204" pitchFamily="34" charset="0"/>
              </a:rPr>
              <a:t>nedalībvalsts</a:t>
            </a:r>
            <a:r>
              <a:rPr lang="lv-LV" b="0" i="0" dirty="0">
                <a:solidFill>
                  <a:srgbClr val="414142"/>
                </a:solidFill>
                <a:effectLst/>
                <a:latin typeface="Arial" panose="020B0604020202020204" pitchFamily="34" charset="0"/>
              </a:rPr>
              <a:t> </a:t>
            </a:r>
            <a:r>
              <a:rPr lang="lv-LV" b="0" i="0" dirty="0" err="1">
                <a:solidFill>
                  <a:srgbClr val="414142"/>
                </a:solidFill>
                <a:effectLst/>
                <a:latin typeface="Arial" panose="020B0604020202020204" pitchFamily="34" charset="0"/>
              </a:rPr>
              <a:t>pārapdrošinātāja</a:t>
            </a:r>
            <a:r>
              <a:rPr lang="lv-LV" b="0" i="0" dirty="0">
                <a:solidFill>
                  <a:srgbClr val="414142"/>
                </a:solidFill>
                <a:effectLst/>
                <a:latin typeface="Arial" panose="020B0604020202020204" pitchFamily="34" charset="0"/>
              </a:rPr>
              <a:t> filiāle vai privātais pensiju fonds, kas sniedz finanšu, apdrošināšanas vai pārapdrošināšanas pakalpojumus.</a:t>
            </a:r>
          </a:p>
          <a:p>
            <a:pPr algn="just"/>
            <a:endParaRPr lang="lv-LV" b="0" i="0" dirty="0">
              <a:solidFill>
                <a:srgbClr val="414142"/>
              </a:solidFill>
              <a:effectLst/>
              <a:latin typeface="Arial" panose="020B0604020202020204" pitchFamily="34" charset="0"/>
            </a:endParaRPr>
          </a:p>
          <a:p>
            <a:pPr algn="just"/>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FACE587-8D14-4055-82B5-6CCDF55621C3}"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103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16</a:t>
            </a:fld>
            <a:endParaRPr lang="lv-LV" altLang="lv-LV"/>
          </a:p>
        </p:txBody>
      </p:sp>
    </p:spTree>
    <p:extLst>
      <p:ext uri="{BB962C8B-B14F-4D97-AF65-F5344CB8AC3E}">
        <p14:creationId xmlns:p14="http://schemas.microsoft.com/office/powerpoint/2010/main" val="2963297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932"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22400"/>
            <a:ext cx="10159754"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a:t>Super title here</a:t>
            </a:r>
          </a:p>
        </p:txBody>
      </p:sp>
      <p:sp>
        <p:nvSpPr>
          <p:cNvPr id="6" name="Title 5"/>
          <p:cNvSpPr>
            <a:spLocks noGrp="1"/>
          </p:cNvSpPr>
          <p:nvPr>
            <p:ph type="title"/>
          </p:nvPr>
        </p:nvSpPr>
        <p:spPr>
          <a:xfrm>
            <a:off x="1016123" y="451575"/>
            <a:ext cx="10159754" cy="723600"/>
          </a:xfrm>
        </p:spPr>
        <p:txBody>
          <a:bodyPr/>
          <a:lstStyle/>
          <a:p>
            <a:r>
              <a:rPr lang="en-US"/>
              <a:t>Click to edit Master title style</a:t>
            </a:r>
            <a:endParaRPr lang="en-GB"/>
          </a:p>
        </p:txBody>
      </p:sp>
      <p:sp>
        <p:nvSpPr>
          <p:cNvPr id="10" name="Rectangle 9">
            <a:extLst>
              <a:ext uri="{FF2B5EF4-FFF2-40B4-BE49-F238E27FC236}">
                <a16:creationId xmlns:a16="http://schemas.microsoft.com/office/drawing/2014/main" id="{78591BF6-24C7-44AD-863C-4276017730BD}"/>
              </a:ext>
            </a:extLst>
          </p:cNvPr>
          <p:cNvSpPr/>
          <p:nvPr userDrawn="1"/>
        </p:nvSpPr>
        <p:spPr>
          <a:xfrm>
            <a:off x="10967720" y="6243087"/>
            <a:ext cx="289560" cy="183113"/>
          </a:xfrm>
          <a:prstGeom prst="rect">
            <a:avLst/>
          </a:prstGeom>
          <a:solidFill>
            <a:srgbClr val="00373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1" name="Shape 8">
            <a:extLst>
              <a:ext uri="{FF2B5EF4-FFF2-40B4-BE49-F238E27FC236}">
                <a16:creationId xmlns:a16="http://schemas.microsoft.com/office/drawing/2014/main" id="{C609D772-86C0-4588-9B3D-669FD30B32A5}"/>
              </a:ext>
            </a:extLst>
          </p:cNvPr>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bg1"/>
                </a:solidFill>
                <a:latin typeface="+mn-lt"/>
                <a:ea typeface="Arial"/>
                <a:cs typeface="Arial" panose="020B0604020202020204" pitchFamily="34" charset="0"/>
              </a:rPr>
              <a:pPr algn="r"/>
              <a:t>‹#›</a:t>
            </a:fld>
            <a:endParaRPr lang="en-US" sz="1000">
              <a:solidFill>
                <a:schemeClr val="bg1"/>
              </a:solidFill>
              <a:latin typeface="+mn-lt"/>
              <a:ea typeface="Arial"/>
              <a:cs typeface="Arial" panose="020B0604020202020204" pitchFamily="34" charset="0"/>
            </a:endParaRPr>
          </a:p>
        </p:txBody>
      </p:sp>
    </p:spTree>
    <p:extLst>
      <p:ext uri="{BB962C8B-B14F-4D97-AF65-F5344CB8AC3E}">
        <p14:creationId xmlns:p14="http://schemas.microsoft.com/office/powerpoint/2010/main" val="322600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39034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68689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189293" y="6324600"/>
            <a:ext cx="596307"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212084" y="6324600"/>
            <a:ext cx="573517"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698288"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200690" y="6324600"/>
            <a:ext cx="584911"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78"/>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2"/>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3/20/2024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5" r:id="rId11"/>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m.gov.lv/lv/jaunums/sagatavots-ilgtspejas-informacijas-atklasanas-likumprojekts"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gal-content/LV/TXT/HTML/?uri=OJ:L_202302772" TargetMode="External"/><Relationship Id="rId2" Type="http://schemas.openxmlformats.org/officeDocument/2006/relationships/hyperlink" Target="https://www.efrag.org/News/Public-453/EFRAG-welcomes-the-final-adoption-of-the-ESRS-by-the-European-Institut" TargetMode="External"/><Relationship Id="rId1" Type="http://schemas.openxmlformats.org/officeDocument/2006/relationships/slideLayout" Target="../slideLayouts/slideLayout2.xml"/><Relationship Id="rId4" Type="http://schemas.openxmlformats.org/officeDocument/2006/relationships/hyperlink" Target="https://blog.swedbank.lv/celvedis-ilgtspejas-zinosana-1?s_kwcid=AL!12017!3!687549478006!b!!g!!ilgtsp%C4%93jas%20zi%C5%86o%C5%A1ana&amp;gad_source=1&amp;gclid=CjwKCAjwzN-vBhAkEiwAYiO7oLbfFw9mV6F4ZVmN1yrI-jf2AMfvEqyO07RUcsBnPY1bRPRsgZza1hoCYL8QAvD_Bw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eur-lex.europa.eu/legal-content/LV/TXT/HTML/?uri=OJ:L_20230277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frag.org/Assets/Download?assetUrl=%2Fsites%2Fwebpublishing%2FSiteAssets%2FDraft%2520EFRAG%2520IG%25201%2520MAIG%2520231222.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efrag.org/Assets/Download?assetUrl=%2Fsites%2Fwebpublishing%2FSiteAssets%2FDraft%2520EFRAG%2520IG%25202%2520VCIG%2520231222.pdf"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blog.swedbank.lv/celvedis-ilgtspejas-zinosana-1?s_kwcid=AL!12017!3!687549478006!b!!g!!ilgtsp%C4%93jas%20zi%C5%86o%C5%A1ana&amp;gad_source=1&amp;gclid=CjwKCAjwzN-vBhAkEiwAYiO7oLbfFw9mV6F4ZVmN1yrI-jf2AMfvEqyO07RUcsBnPY1bRPRsgZza1hoCYL8QAvD_BwE"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neste.lv/lv/oglekla-neitrals-neto-nulle-terminu-skaidrojums"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c.europa.eu/sustainable-finance-taxonomy/taxonomy-compas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neste.lv/lv/oglekla-neitrals-neto-nulle-terminu-skaidrojums"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hyperlink" Target="https://www.seb.lv/privatpersonam/uzkrajumi-un-ieguldijumi/ieguldijumi/roboinvestors/ilgtspeja"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seb.lv/privatpersonam/uzkrajumi-un-ieguldijumi/ieguldijumi/roboinvestors/ilgtspeja"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youtube.com/watch?v=5Zw88uNsrY0" TargetMode="External"/><Relationship Id="rId5" Type="http://schemas.openxmlformats.org/officeDocument/2006/relationships/hyperlink" Target="https://eur-lex.europa.eu/legal-content/LV/TXT/HTML/?uri=CELEX%3A52021DC0188" TargetMode="External"/><Relationship Id="rId4" Type="http://schemas.openxmlformats.org/officeDocument/2006/relationships/hyperlink" Target="https://www.youtube.com/watch?v=B6NPBBmmXA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vMQIiraOkJ8" TargetMode="External"/><Relationship Id="rId7" Type="http://schemas.openxmlformats.org/officeDocument/2006/relationships/image" Target="../media/image12.png"/><Relationship Id="rId2" Type="http://schemas.openxmlformats.org/officeDocument/2006/relationships/hyperlink" Target="https://www.youtube.com/watch?v=5Zw88uNsrY0"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hyperlink" Target="https://www.youtube.com/watch?v=OHU-tSDku5U" TargetMode="External"/><Relationship Id="rId9" Type="http://schemas.openxmlformats.org/officeDocument/2006/relationships/hyperlink" Target="https://www.unepfi.org/net-zero-bank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fm.gov.lv/lv/jaunums/sagatavots-ilgtspejas-informacijas-atklasanas-likumprojekts" TargetMode="External"/><Relationship Id="rId2" Type="http://schemas.openxmlformats.org/officeDocument/2006/relationships/hyperlink" Target="https://eur-lex.europa.eu/legal-content/EN/TXT/?uri=CELEX:32022L24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3505200"/>
            <a:ext cx="7772400" cy="960438"/>
          </a:xfrm>
        </p:spPr>
        <p:txBody>
          <a:bodyPr>
            <a:normAutofit fontScale="90000"/>
          </a:bodyPr>
          <a:lstStyle/>
          <a:p>
            <a:r>
              <a:rPr lang="lv-LV" altLang="lv-LV" sz="2000" dirty="0"/>
              <a:t>Izaicinājumi ceļā uz ilgtspējīgu uzņēmējdarbību (ESG) – Finanšu ministrijas ESG SPRINTS</a:t>
            </a:r>
            <a:br>
              <a:rPr lang="lv-LV" altLang="lv-LV" sz="2000" dirty="0"/>
            </a:br>
            <a:br>
              <a:rPr lang="lv-LV" altLang="lv-LV" sz="2000" dirty="0"/>
            </a:br>
            <a:r>
              <a:rPr lang="lv-LV" altLang="lv-LV" sz="2000" dirty="0"/>
              <a:t> </a:t>
            </a:r>
          </a:p>
        </p:txBody>
      </p:sp>
      <p:sp>
        <p:nvSpPr>
          <p:cNvPr id="11267" name="Text Placeholder 2"/>
          <p:cNvSpPr>
            <a:spLocks noGrp="1"/>
          </p:cNvSpPr>
          <p:nvPr>
            <p:ph type="body" sz="quarter" idx="10"/>
          </p:nvPr>
        </p:nvSpPr>
        <p:spPr/>
        <p:txBody>
          <a:bodyPr>
            <a:noAutofit/>
          </a:bodyPr>
          <a:lstStyle/>
          <a:p>
            <a:pPr algn="l"/>
            <a:r>
              <a:rPr lang="lv-LV" altLang="lv-LV" dirty="0"/>
              <a:t> </a:t>
            </a:r>
          </a:p>
          <a:p>
            <a:r>
              <a:rPr lang="en-US" sz="1800" b="1" dirty="0">
                <a:effectLst/>
                <a:cs typeface="Times New Roman" panose="02020603050405020304" pitchFamily="18" charset="0"/>
              </a:rPr>
              <a:t>Tatjana Trenko</a:t>
            </a:r>
            <a:br>
              <a:rPr lang="en-US" sz="1800" dirty="0">
                <a:effectLst/>
                <a:cs typeface="Times New Roman" panose="02020603050405020304" pitchFamily="18" charset="0"/>
              </a:rPr>
            </a:br>
            <a:r>
              <a:rPr lang="en-US" sz="1800" dirty="0">
                <a:effectLst/>
                <a:cs typeface="Times New Roman" panose="02020603050405020304" pitchFamily="18" charset="0"/>
              </a:rPr>
              <a:t>Grāmatvedības un revīzijas politikas </a:t>
            </a:r>
            <a:r>
              <a:rPr lang="en-US" sz="1800" dirty="0" err="1">
                <a:effectLst/>
                <a:cs typeface="Times New Roman" panose="02020603050405020304" pitchFamily="18" charset="0"/>
              </a:rPr>
              <a:t>departamenta</a:t>
            </a:r>
            <a:r>
              <a:rPr lang="en-US" sz="1800" dirty="0">
                <a:effectLst/>
                <a:cs typeface="Times New Roman" panose="02020603050405020304" pitchFamily="18" charset="0"/>
              </a:rPr>
              <a:t> </a:t>
            </a:r>
            <a:r>
              <a:rPr lang="en-US" sz="1800" dirty="0" err="1">
                <a:effectLst/>
                <a:cs typeface="Times New Roman" panose="02020603050405020304" pitchFamily="18" charset="0"/>
              </a:rPr>
              <a:t>direktora</a:t>
            </a:r>
            <a:r>
              <a:rPr lang="en-US" sz="1800" dirty="0">
                <a:effectLst/>
                <a:cs typeface="Times New Roman" panose="02020603050405020304" pitchFamily="18" charset="0"/>
              </a:rPr>
              <a:t> </a:t>
            </a:r>
            <a:r>
              <a:rPr lang="en-US" sz="1800" dirty="0" err="1">
                <a:effectLst/>
                <a:cs typeface="Times New Roman" panose="02020603050405020304" pitchFamily="18" charset="0"/>
              </a:rPr>
              <a:t>vietniece</a:t>
            </a:r>
            <a:br>
              <a:rPr lang="en-US" sz="1800" dirty="0">
                <a:effectLst/>
                <a:cs typeface="Times New Roman" panose="02020603050405020304" pitchFamily="18" charset="0"/>
              </a:rPr>
            </a:br>
            <a:endParaRPr lang="lv-LV" altLang="lv-LV" dirty="0"/>
          </a:p>
        </p:txBody>
      </p:sp>
      <p:sp>
        <p:nvSpPr>
          <p:cNvPr id="11268" name="Text Placeholder 3"/>
          <p:cNvSpPr>
            <a:spLocks noGrp="1"/>
          </p:cNvSpPr>
          <p:nvPr>
            <p:ph type="body" sz="quarter" idx="11"/>
          </p:nvPr>
        </p:nvSpPr>
        <p:spPr>
          <a:xfrm>
            <a:off x="1065320" y="4861719"/>
            <a:ext cx="10363200" cy="639762"/>
          </a:xfrm>
        </p:spPr>
        <p:txBody>
          <a:bodyPr/>
          <a:lstStyle/>
          <a:p>
            <a:r>
              <a:rPr lang="lv-LV" altLang="lv-LV"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B24C-AAEF-26F3-58F2-C452D0F50597}"/>
              </a:ext>
            </a:extLst>
          </p:cNvPr>
          <p:cNvSpPr>
            <a:spLocks noGrp="1"/>
          </p:cNvSpPr>
          <p:nvPr>
            <p:ph type="title"/>
          </p:nvPr>
        </p:nvSpPr>
        <p:spPr>
          <a:xfrm>
            <a:off x="3225795" y="768973"/>
            <a:ext cx="6096000" cy="701608"/>
          </a:xfrm>
        </p:spPr>
        <p:txBody>
          <a:bodyPr>
            <a:normAutofit/>
          </a:bodyPr>
          <a:lstStyle/>
          <a:p>
            <a:pPr algn="ctr"/>
            <a:r>
              <a:rPr lang="lv-LV" altLang="lv-LV" dirty="0">
                <a:solidFill>
                  <a:srgbClr val="002060"/>
                </a:solidFill>
              </a:rPr>
              <a:t>CSRD direktīvas būtība</a:t>
            </a:r>
            <a:endParaRPr lang="lv-LV" dirty="0">
              <a:solidFill>
                <a:srgbClr val="002060"/>
              </a:solidFill>
            </a:endParaRPr>
          </a:p>
        </p:txBody>
      </p:sp>
      <p:sp>
        <p:nvSpPr>
          <p:cNvPr id="3" name="Content Placeholder 2">
            <a:extLst>
              <a:ext uri="{FF2B5EF4-FFF2-40B4-BE49-F238E27FC236}">
                <a16:creationId xmlns:a16="http://schemas.microsoft.com/office/drawing/2014/main" id="{CAB252AC-F773-A7FE-AA8E-EED1ACB60D05}"/>
              </a:ext>
            </a:extLst>
          </p:cNvPr>
          <p:cNvSpPr>
            <a:spLocks noGrp="1"/>
          </p:cNvSpPr>
          <p:nvPr>
            <p:ph idx="1"/>
          </p:nvPr>
        </p:nvSpPr>
        <p:spPr>
          <a:xfrm>
            <a:off x="1935871" y="1951951"/>
            <a:ext cx="7892374" cy="5119099"/>
          </a:xfrm>
        </p:spPr>
        <p:txBody>
          <a:bodyPr>
            <a:normAutofit/>
          </a:bodyPr>
          <a:lstStyle/>
          <a:p>
            <a:pPr algn="just"/>
            <a:r>
              <a:rPr lang="lv-LV" b="1" dirty="0"/>
              <a:t>CSRD direktīva paredz aizstāt </a:t>
            </a:r>
            <a:r>
              <a:rPr lang="lv-LV" b="1" i="0" dirty="0" err="1">
                <a:effectLst/>
              </a:rPr>
              <a:t>Nefinanšu</a:t>
            </a:r>
            <a:r>
              <a:rPr lang="lv-LV" b="1" i="0" dirty="0">
                <a:effectLst/>
              </a:rPr>
              <a:t> ziņojumu sniegšanas direktīvu:</a:t>
            </a:r>
            <a:endParaRPr lang="lv-LV" b="1" dirty="0"/>
          </a:p>
          <a:p>
            <a:pPr marL="342900" indent="-342900" algn="just">
              <a:buFont typeface="Wingdings" panose="05000000000000000000" pitchFamily="2" charset="2"/>
              <a:buChar char="q"/>
            </a:pPr>
            <a:r>
              <a:rPr lang="lv-LV" sz="1600" dirty="0"/>
              <a:t>ieviest detalizētākas ziņošanas prasības un nodrošinot, ka noteiktām sabiedrībām ir jāsniedz ziņojumi par tādiem ilgtspējas jautājumiem kā </a:t>
            </a:r>
            <a:r>
              <a:rPr lang="lv-LV" sz="1600" b="1" dirty="0">
                <a:solidFill>
                  <a:srgbClr val="FF0000"/>
                </a:solidFill>
              </a:rPr>
              <a:t>vide, sociālā joma, cilvēktiesības un pārvaldības faktori</a:t>
            </a:r>
          </a:p>
          <a:p>
            <a:pPr marL="342900" indent="-342900" algn="just">
              <a:buFont typeface="Wingdings" panose="05000000000000000000" pitchFamily="2" charset="2"/>
              <a:buChar char="q"/>
            </a:pPr>
            <a:r>
              <a:rPr lang="lv-LV" sz="1600" dirty="0"/>
              <a:t>paplašināts subjektu loks, uz kuriem attieksies CSRD direktīvas prasības (lielām sabiedrībām, mazām un vidējām biržā kotētām sabiedrībām, trešo valstu sabiedrību meitas sabiedrībām un filiālēm pie noteiktiem kritērijiem)</a:t>
            </a:r>
          </a:p>
          <a:p>
            <a:pPr marL="342900" indent="-342900" algn="just">
              <a:buFont typeface="Wingdings" panose="05000000000000000000" pitchFamily="2" charset="2"/>
              <a:buChar char="q"/>
            </a:pPr>
            <a:r>
              <a:rPr lang="lv-LV" sz="1600" dirty="0"/>
              <a:t>ilgtspējas ziņojums būs daļa no uzņēmuma gada pārskata, tas būs jāiekļauj vadības ziņojumā, tam paredzētajā atsevišķā sadaļā (bez iespējas to sagatavot atsevišķi)</a:t>
            </a:r>
          </a:p>
          <a:p>
            <a:pPr marL="342900" indent="-342900" algn="just">
              <a:buFont typeface="Wingdings" panose="05000000000000000000" pitchFamily="2" charset="2"/>
              <a:buChar char="q"/>
            </a:pPr>
            <a:r>
              <a:rPr lang="lv-LV" sz="1600" dirty="0"/>
              <a:t>ilgtspējas ziņojums jāsagatavo saskaņā ar Eiropas ilgtspējas ziņu sniegšanas standartiem</a:t>
            </a:r>
          </a:p>
        </p:txBody>
      </p:sp>
      <p:sp>
        <p:nvSpPr>
          <p:cNvPr id="6" name="Slide Number Placeholder 5">
            <a:extLst>
              <a:ext uri="{FF2B5EF4-FFF2-40B4-BE49-F238E27FC236}">
                <a16:creationId xmlns:a16="http://schemas.microsoft.com/office/drawing/2014/main" id="{1F5CAB56-ABF4-49BC-6A1C-270107FEB471}"/>
              </a:ext>
            </a:extLst>
          </p:cNvPr>
          <p:cNvSpPr>
            <a:spLocks noGrp="1"/>
          </p:cNvSpPr>
          <p:nvPr>
            <p:ph type="sldNum" sz="quarter" idx="13"/>
          </p:nvPr>
        </p:nvSpPr>
        <p:spPr>
          <a:xfrm>
            <a:off x="9828246" y="6422834"/>
            <a:ext cx="534955" cy="206566"/>
          </a:xfrm>
        </p:spPr>
        <p:txBody>
          <a:bodyPr/>
          <a:lstStyle/>
          <a:p>
            <a:pPr>
              <a:defRPr/>
            </a:pPr>
            <a:fld id="{0B582915-0310-4CDD-9A79-BDC3E59340E8}" type="slidenum">
              <a:rPr lang="en-US" altLang="lv-LV"/>
              <a:pPr>
                <a:defRPr/>
              </a:pPr>
              <a:t>10</a:t>
            </a:fld>
            <a:endParaRPr lang="en-US" altLang="lv-LV" dirty="0"/>
          </a:p>
        </p:txBody>
      </p:sp>
    </p:spTree>
    <p:extLst>
      <p:ext uri="{BB962C8B-B14F-4D97-AF65-F5344CB8AC3E}">
        <p14:creationId xmlns:p14="http://schemas.microsoft.com/office/powerpoint/2010/main" val="350338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42F6-591B-1DA8-65B4-4EFBD40E1B7A}"/>
              </a:ext>
            </a:extLst>
          </p:cNvPr>
          <p:cNvSpPr>
            <a:spLocks noGrp="1"/>
          </p:cNvSpPr>
          <p:nvPr>
            <p:ph type="title"/>
          </p:nvPr>
        </p:nvSpPr>
        <p:spPr>
          <a:xfrm>
            <a:off x="4114801" y="333578"/>
            <a:ext cx="6334125" cy="955396"/>
          </a:xfrm>
        </p:spPr>
        <p:txBody>
          <a:bodyPr>
            <a:normAutofit/>
          </a:bodyPr>
          <a:lstStyle/>
          <a:p>
            <a:pPr algn="ctr"/>
            <a:r>
              <a:rPr lang="lv-LV" altLang="lv-LV" dirty="0">
                <a:solidFill>
                  <a:srgbClr val="002060"/>
                </a:solidFill>
              </a:rPr>
              <a:t>CSRD direktīvas būtība – uz ilgtspējas ziņojuma apliecinājumu un apliecinājuma sniedzēju</a:t>
            </a:r>
            <a:endParaRPr lang="lv-LV" dirty="0"/>
          </a:p>
        </p:txBody>
      </p:sp>
      <p:sp>
        <p:nvSpPr>
          <p:cNvPr id="3" name="Content Placeholder 2">
            <a:extLst>
              <a:ext uri="{FF2B5EF4-FFF2-40B4-BE49-F238E27FC236}">
                <a16:creationId xmlns:a16="http://schemas.microsoft.com/office/drawing/2014/main" id="{C2612E6D-ADA2-F4D5-1FDD-CBD676BFEBB4}"/>
              </a:ext>
            </a:extLst>
          </p:cNvPr>
          <p:cNvSpPr>
            <a:spLocks noGrp="1"/>
          </p:cNvSpPr>
          <p:nvPr>
            <p:ph idx="1"/>
          </p:nvPr>
        </p:nvSpPr>
        <p:spPr>
          <a:xfrm>
            <a:off x="1924050" y="1346496"/>
            <a:ext cx="8343900" cy="5177927"/>
          </a:xfrm>
        </p:spPr>
        <p:txBody>
          <a:bodyPr>
            <a:normAutofit/>
          </a:bodyPr>
          <a:lstStyle/>
          <a:p>
            <a:pPr marL="257175" indent="-257175" algn="just">
              <a:buFont typeface="Wingdings" panose="05000000000000000000" pitchFamily="2" charset="2"/>
              <a:buChar char="q"/>
            </a:pPr>
            <a:r>
              <a:rPr lang="lv-LV" dirty="0">
                <a:cs typeface="Calibri" panose="020F0502020204030204" pitchFamily="34" charset="0"/>
              </a:rPr>
              <a:t>I</a:t>
            </a:r>
            <a:r>
              <a:rPr lang="lv-LV" b="0" i="0" dirty="0">
                <a:effectLst/>
                <a:cs typeface="Calibri" panose="020F0502020204030204" pitchFamily="34" charset="0"/>
              </a:rPr>
              <a:t>lgtspējas ziņojumam būs nepieciešams saņemt </a:t>
            </a:r>
            <a:r>
              <a:rPr lang="lv-LV" b="1" i="0" dirty="0">
                <a:effectLst/>
                <a:cs typeface="Calibri" panose="020F0502020204030204" pitchFamily="34" charset="0"/>
              </a:rPr>
              <a:t>neatkarīga revidenta ierobežotas pārliecības apliecinājumu</a:t>
            </a:r>
            <a:r>
              <a:rPr lang="lv-LV" b="0" i="0" dirty="0">
                <a:effectLst/>
                <a:cs typeface="Calibri" panose="020F0502020204030204" pitchFamily="34" charset="0"/>
              </a:rPr>
              <a:t>, nākotnē (sākot ar 2028.gada 1.oktobri) pārejot uz pamatotas pārliecības apliecinājumu;</a:t>
            </a:r>
          </a:p>
          <a:p>
            <a:pPr algn="just"/>
            <a:endParaRPr lang="lv-LV" b="0" i="0" dirty="0">
              <a:effectLst/>
              <a:cs typeface="Calibri" panose="020F0502020204030204" pitchFamily="34" charset="0"/>
            </a:endParaRPr>
          </a:p>
          <a:p>
            <a:pPr marL="257175" indent="-257175" algn="just">
              <a:buFont typeface="Wingdings" panose="05000000000000000000" pitchFamily="2" charset="2"/>
              <a:buChar char="q"/>
            </a:pPr>
            <a:r>
              <a:rPr lang="lv-LV" b="1" dirty="0">
                <a:cs typeface="Calibri" panose="020F0502020204030204" pitchFamily="34" charset="0"/>
              </a:rPr>
              <a:t>Ilgtspējas ziņu sniegšanas apliecinājums (pakalpojums) </a:t>
            </a:r>
            <a:r>
              <a:rPr lang="lv-LV" dirty="0">
                <a:cs typeface="Calibri" panose="020F0502020204030204" pitchFamily="34" charset="0"/>
              </a:rPr>
              <a:t>ietver:</a:t>
            </a:r>
          </a:p>
          <a:p>
            <a:pPr algn="just"/>
            <a:r>
              <a:rPr lang="lv-LV" b="1" dirty="0">
                <a:cs typeface="Calibri" panose="020F0502020204030204" pitchFamily="34" charset="0"/>
              </a:rPr>
              <a:t>-  </a:t>
            </a:r>
            <a:r>
              <a:rPr lang="lv-LV" dirty="0">
                <a:cs typeface="Calibri" panose="020F0502020204030204" pitchFamily="34" charset="0"/>
              </a:rPr>
              <a:t>ilgtspējas ziņojumā ietvertās informācijas atbilstības ilgtspējas ziņu sniegšanas standartiem pārbaudi; </a:t>
            </a:r>
          </a:p>
          <a:p>
            <a:pPr algn="just"/>
            <a:r>
              <a:rPr lang="lv-LV" dirty="0">
                <a:cs typeface="Calibri" panose="020F0502020204030204" pitchFamily="34" charset="0"/>
              </a:rPr>
              <a:t> - ilgtspējas ziņojuma iezīmētās daļas (</a:t>
            </a:r>
            <a:r>
              <a:rPr lang="lv-LV" b="0" i="0" dirty="0" err="1">
                <a:effectLst/>
                <a:cs typeface="Calibri" panose="020F0502020204030204" pitchFamily="34" charset="0"/>
              </a:rPr>
              <a:t>iXBRL</a:t>
            </a:r>
            <a:r>
              <a:rPr lang="lv-LV" b="0" i="0" dirty="0">
                <a:effectLst/>
                <a:cs typeface="Calibri" panose="020F0502020204030204" pitchFamily="34" charset="0"/>
              </a:rPr>
              <a:t>)</a:t>
            </a:r>
            <a:r>
              <a:rPr lang="lv-LV" dirty="0">
                <a:cs typeface="Calibri" panose="020F0502020204030204" pitchFamily="34" charset="0"/>
              </a:rPr>
              <a:t> un vienotā elektroniskā formāta atbilstības pārbaudi. </a:t>
            </a:r>
          </a:p>
          <a:p>
            <a:pPr algn="just"/>
            <a:endParaRPr lang="lv-LV" dirty="0">
              <a:cs typeface="Calibri" panose="020F0502020204030204" pitchFamily="34" charset="0"/>
            </a:endParaRPr>
          </a:p>
          <a:p>
            <a:pPr algn="just"/>
            <a:r>
              <a:rPr lang="lv-LV" dirty="0">
                <a:cs typeface="Calibri" panose="020F0502020204030204" pitchFamily="34" charset="0"/>
              </a:rPr>
              <a:t>Veiktās pārbaudes rezultātus neatkarīgais revidents ietver </a:t>
            </a:r>
            <a:r>
              <a:rPr lang="lv-LV" b="1" dirty="0">
                <a:cs typeface="Calibri" panose="020F0502020204030204" pitchFamily="34" charset="0"/>
              </a:rPr>
              <a:t>savā apliecinājuma ziņojumā</a:t>
            </a:r>
            <a:r>
              <a:rPr lang="lv-LV" dirty="0">
                <a:cs typeface="Calibri" panose="020F0502020204030204" pitchFamily="34" charset="0"/>
              </a:rPr>
              <a:t>, kas ir atsevišķs ziņojums no revidenta ziņojuma par gada pārskatu.</a:t>
            </a:r>
          </a:p>
          <a:p>
            <a:pPr algn="just"/>
            <a:endParaRPr lang="lv-LV" dirty="0">
              <a:cs typeface="Calibri" panose="020F0502020204030204" pitchFamily="34" charset="0"/>
            </a:endParaRPr>
          </a:p>
          <a:p>
            <a:pPr algn="just"/>
            <a:endParaRPr lang="lv-LV" dirty="0">
              <a:cs typeface="Calibri" panose="020F0502020204030204" pitchFamily="34" charset="0"/>
            </a:endParaRPr>
          </a:p>
          <a:p>
            <a:pPr marL="257175" indent="-257175" algn="just">
              <a:buFont typeface="Wingdings" panose="05000000000000000000" pitchFamily="2" charset="2"/>
              <a:buChar char="q"/>
            </a:pPr>
            <a:r>
              <a:rPr lang="lv-LV" dirty="0">
                <a:cs typeface="Calibri" panose="020F0502020204030204" pitchFamily="34" charset="0"/>
              </a:rPr>
              <a:t>Uz apliecinājuma pakalpojuma sniedzēju (revidentu) attiecas nacionālās </a:t>
            </a:r>
            <a:r>
              <a:rPr lang="lv-LV" b="1" dirty="0">
                <a:cs typeface="Calibri" panose="020F0502020204030204" pitchFamily="34" charset="0"/>
              </a:rPr>
              <a:t>uzraudzības, kvalitātes kontroles un sankciju piemērošanas pārkāpuma gadījumā prasības</a:t>
            </a:r>
            <a:r>
              <a:rPr lang="lv-LV" dirty="0">
                <a:cs typeface="Calibri" panose="020F0502020204030204" pitchFamily="34" charset="0"/>
              </a:rPr>
              <a:t>;</a:t>
            </a:r>
            <a:r>
              <a:rPr lang="lv-LV" b="1" dirty="0">
                <a:cs typeface="Calibri" panose="020F0502020204030204" pitchFamily="34" charset="0"/>
              </a:rPr>
              <a:t> </a:t>
            </a:r>
          </a:p>
          <a:p>
            <a:pPr marL="257175" indent="-257175" algn="just">
              <a:buFont typeface="Wingdings" panose="05000000000000000000" pitchFamily="2" charset="2"/>
              <a:buChar char="q"/>
            </a:pPr>
            <a:r>
              <a:rPr lang="lv-LV" dirty="0">
                <a:cs typeface="Calibri" panose="020F0502020204030204" pitchFamily="34" charset="0"/>
              </a:rPr>
              <a:t>Papildu prasības sabiedriskas nozīmes struktūru </a:t>
            </a:r>
            <a:r>
              <a:rPr lang="lv-LV" b="1" dirty="0">
                <a:cs typeface="Calibri" panose="020F0502020204030204" pitchFamily="34" charset="0"/>
              </a:rPr>
              <a:t>revīzijas komitejām</a:t>
            </a:r>
            <a:r>
              <a:rPr lang="lv-LV" dirty="0">
                <a:cs typeface="Calibri" panose="020F0502020204030204" pitchFamily="34" charset="0"/>
              </a:rPr>
              <a:t>.</a:t>
            </a:r>
          </a:p>
          <a:p>
            <a:pPr algn="just"/>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93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3AC818E-BAD3-5B56-CE8D-541FB907C2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8860" y="54345"/>
            <a:ext cx="4876084" cy="68919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025EAC-FA16-1124-0DA2-124EA0D76D89}"/>
              </a:ext>
            </a:extLst>
          </p:cNvPr>
          <p:cNvSpPr txBox="1"/>
          <p:nvPr/>
        </p:nvSpPr>
        <p:spPr bwMode="auto">
          <a:xfrm>
            <a:off x="515638" y="5203253"/>
            <a:ext cx="5643221" cy="4691063"/>
          </a:xfrm>
          <a:prstGeom prst="rect">
            <a:avLst/>
          </a:prstGeom>
          <a:noFill/>
          <a:ln>
            <a:noFill/>
          </a:ln>
        </p:spPr>
        <p:txBody>
          <a:bodyPr vert="horz" wrap="square" lIns="93957" tIns="46979" rIns="93957" bIns="46979" numCol="1" anchor="t" anchorCtr="0" compatLnSpc="1">
            <a:prstTxWarp prst="textNoShape">
              <a:avLst/>
            </a:prstTxWarp>
            <a:normAutofit/>
          </a:bodyPr>
          <a:lstStyle/>
          <a:p>
            <a:pPr>
              <a:spcBef>
                <a:spcPct val="20000"/>
              </a:spcBef>
            </a:pPr>
            <a:r>
              <a:rPr lang="en-US" sz="1200" b="1" i="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Avots</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Sagatavots</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Ilgtspējas</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informācijas</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atklāšanas</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likumprojekts</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Finanšu</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1200" b="1" kern="1200" dirty="0" err="1">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ministrija</a:t>
            </a:r>
            <a:r>
              <a:rPr lang="en-US" sz="1200" b="1" kern="1200" dirty="0">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(fm.gov.lv)</a:t>
            </a:r>
            <a:endParaRPr lang="en-US" sz="1200" b="1" kern="1200" dirty="0">
              <a:latin typeface="+mj-lt"/>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91B18791-D2D6-8381-F126-C5D015F498B2}"/>
              </a:ext>
            </a:extLst>
          </p:cNvPr>
          <p:cNvSpPr>
            <a:spLocks noGrp="1"/>
          </p:cNvSpPr>
          <p:nvPr>
            <p:ph type="sldNum" sz="quarter" idx="13"/>
          </p:nvPr>
        </p:nvSpPr>
        <p:spPr>
          <a:xfrm>
            <a:off x="11212084" y="6324600"/>
            <a:ext cx="573517" cy="304800"/>
          </a:xfrm>
        </p:spPr>
        <p:txBody>
          <a:bodyPr vert="horz" wrap="square" lIns="93957" tIns="46979" rIns="93957" bIns="46979" numCol="1" anchor="ctr" anchorCtr="0" compatLnSpc="1">
            <a:prstTxWarp prst="textNoShape">
              <a:avLst/>
            </a:prstTxWarp>
            <a:normAutofit/>
          </a:bodyPr>
          <a:lstStyle/>
          <a:p>
            <a:pPr>
              <a:spcAft>
                <a:spcPts val="600"/>
              </a:spcAft>
            </a:pPr>
            <a:fld id="{0B582915-0310-4CDD-9A79-BDC3E59340E8}" type="slidenum">
              <a:rPr lang="en-US" altLang="lv-LV" kern="1200">
                <a:latin typeface="Verdana" panose="020B0604030504040204" pitchFamily="34" charset="0"/>
                <a:ea typeface="+mn-ea"/>
                <a:cs typeface="Arial" panose="020B0604020202020204" pitchFamily="34" charset="0"/>
              </a:rPr>
              <a:pPr>
                <a:spcAft>
                  <a:spcPts val="600"/>
                </a:spcAft>
              </a:pPr>
              <a:t>12</a:t>
            </a:fld>
            <a:endParaRPr lang="en-US" altLang="lv-LV" kern="1200">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28281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B24C-AAEF-26F3-58F2-C452D0F50597}"/>
              </a:ext>
            </a:extLst>
          </p:cNvPr>
          <p:cNvSpPr>
            <a:spLocks noGrp="1"/>
          </p:cNvSpPr>
          <p:nvPr>
            <p:ph type="title"/>
          </p:nvPr>
        </p:nvSpPr>
        <p:spPr>
          <a:xfrm>
            <a:off x="3943347" y="218086"/>
            <a:ext cx="6115053" cy="1161400"/>
          </a:xfrm>
        </p:spPr>
        <p:txBody>
          <a:bodyPr>
            <a:normAutofit/>
          </a:bodyPr>
          <a:lstStyle/>
          <a:p>
            <a:pPr algn="ctr"/>
            <a:r>
              <a:rPr lang="lv-LV" altLang="lv-LV" sz="2000" dirty="0">
                <a:solidFill>
                  <a:srgbClr val="002060"/>
                </a:solidFill>
              </a:rPr>
              <a:t>CSRD direktīvas prasību piemērošana </a:t>
            </a:r>
            <a:br>
              <a:rPr lang="lv-LV" altLang="lv-LV" sz="2000" dirty="0">
                <a:solidFill>
                  <a:srgbClr val="002060"/>
                </a:solidFill>
              </a:rPr>
            </a:br>
            <a:r>
              <a:rPr lang="lv-LV" altLang="lv-LV" sz="2000" dirty="0">
                <a:solidFill>
                  <a:srgbClr val="002060"/>
                </a:solidFill>
              </a:rPr>
              <a:t>Latvijas uzņēmumiem </a:t>
            </a:r>
            <a:endParaRPr lang="lv-LV" sz="2000" dirty="0">
              <a:solidFill>
                <a:srgbClr val="002060"/>
              </a:solidFill>
            </a:endParaRPr>
          </a:p>
        </p:txBody>
      </p:sp>
      <p:sp>
        <p:nvSpPr>
          <p:cNvPr id="3" name="Content Placeholder 2">
            <a:extLst>
              <a:ext uri="{FF2B5EF4-FFF2-40B4-BE49-F238E27FC236}">
                <a16:creationId xmlns:a16="http://schemas.microsoft.com/office/drawing/2014/main" id="{CAB252AC-F773-A7FE-AA8E-EED1ACB60D05}"/>
              </a:ext>
            </a:extLst>
          </p:cNvPr>
          <p:cNvSpPr>
            <a:spLocks noGrp="1"/>
          </p:cNvSpPr>
          <p:nvPr>
            <p:ph idx="1"/>
          </p:nvPr>
        </p:nvSpPr>
        <p:spPr>
          <a:xfrm>
            <a:off x="1973036" y="1652531"/>
            <a:ext cx="8390165" cy="4769290"/>
          </a:xfrm>
        </p:spPr>
        <p:txBody>
          <a:bodyPr>
            <a:normAutofit/>
          </a:bodyPr>
          <a:lstStyle/>
          <a:p>
            <a:r>
              <a:rPr lang="lv-LV" sz="1800" b="1" dirty="0">
                <a:cs typeface="Calibri" panose="020F0502020204030204" pitchFamily="34" charset="0"/>
              </a:rPr>
              <a:t>CSRD direktīvas prasības par ilgtspējas ziņojuma sagatavošanu attieksies*:</a:t>
            </a:r>
          </a:p>
          <a:p>
            <a:endParaRPr lang="lv-LV" sz="1800" dirty="0">
              <a:cs typeface="Calibri" panose="020F0502020204030204" pitchFamily="34" charset="0"/>
            </a:endParaRPr>
          </a:p>
          <a:p>
            <a:pPr marL="257175" indent="-257175" algn="just">
              <a:buFont typeface="Wingdings" panose="05000000000000000000" pitchFamily="2" charset="2"/>
              <a:buChar char="q"/>
            </a:pPr>
            <a:r>
              <a:rPr lang="lv-LV" sz="1800" b="1" dirty="0">
                <a:cs typeface="Calibri" panose="020F0502020204030204" pitchFamily="34" charset="0"/>
              </a:rPr>
              <a:t> 2025.gadā </a:t>
            </a:r>
            <a:r>
              <a:rPr lang="lv-LV" sz="1800" dirty="0">
                <a:cs typeface="Calibri" panose="020F0502020204030204" pitchFamily="34" charset="0"/>
              </a:rPr>
              <a:t>uz </a:t>
            </a:r>
            <a:r>
              <a:rPr lang="lv-LV" sz="1800" b="1" dirty="0">
                <a:cs typeface="Calibri" panose="020F0502020204030204" pitchFamily="34" charset="0"/>
              </a:rPr>
              <a:t>9</a:t>
            </a:r>
            <a:r>
              <a:rPr lang="lv-LV" sz="1800" dirty="0">
                <a:cs typeface="Calibri" panose="020F0502020204030204" pitchFamily="34" charset="0"/>
              </a:rPr>
              <a:t> lielākajām </a:t>
            </a:r>
            <a:r>
              <a:rPr lang="lv-LV" sz="1800" b="1" dirty="0">
                <a:solidFill>
                  <a:srgbClr val="C00000"/>
                </a:solidFill>
                <a:cs typeface="Calibri" panose="020F0502020204030204" pitchFamily="34" charset="0"/>
              </a:rPr>
              <a:t>sabiedriskas nozīmes struktūrām;</a:t>
            </a:r>
          </a:p>
          <a:p>
            <a:pPr algn="just"/>
            <a:endParaRPr lang="lv-LV" sz="1800" dirty="0">
              <a:solidFill>
                <a:srgbClr val="C00000"/>
              </a:solidFill>
              <a:cs typeface="Calibri" panose="020F0502020204030204" pitchFamily="34" charset="0"/>
            </a:endParaRPr>
          </a:p>
          <a:p>
            <a:pPr marL="257175" indent="-257175" algn="just">
              <a:buFont typeface="Wingdings" panose="05000000000000000000" pitchFamily="2" charset="2"/>
              <a:buChar char="q"/>
            </a:pPr>
            <a:r>
              <a:rPr lang="lv-LV" sz="1800" b="1" dirty="0">
                <a:cs typeface="Calibri" panose="020F0502020204030204" pitchFamily="34" charset="0"/>
              </a:rPr>
              <a:t> 2026.gadā </a:t>
            </a:r>
            <a:r>
              <a:rPr lang="lv-LV" sz="1800" dirty="0">
                <a:cs typeface="Calibri" panose="020F0502020204030204" pitchFamily="34" charset="0"/>
              </a:rPr>
              <a:t>uz </a:t>
            </a:r>
            <a:r>
              <a:rPr lang="lv-LV" sz="1800" b="1" dirty="0">
                <a:cs typeface="Calibri" panose="020F0502020204030204" pitchFamily="34" charset="0"/>
              </a:rPr>
              <a:t>15</a:t>
            </a:r>
            <a:r>
              <a:rPr lang="lv-LV" sz="1800" dirty="0">
                <a:cs typeface="Calibri" panose="020F0502020204030204" pitchFamily="34" charset="0"/>
              </a:rPr>
              <a:t> </a:t>
            </a:r>
            <a:r>
              <a:rPr lang="lv-LV" sz="1800" b="1" dirty="0">
                <a:solidFill>
                  <a:srgbClr val="C00000"/>
                </a:solidFill>
                <a:cs typeface="Calibri" panose="020F0502020204030204" pitchFamily="34" charset="0"/>
              </a:rPr>
              <a:t>lielākajām sabiedriskas nozīmes struktūrām </a:t>
            </a:r>
            <a:r>
              <a:rPr lang="lv-LV" sz="1800" dirty="0">
                <a:cs typeface="Calibri" panose="020F0502020204030204" pitchFamily="34" charset="0"/>
              </a:rPr>
              <a:t>un uz apmēram </a:t>
            </a:r>
            <a:r>
              <a:rPr lang="lv-LV" sz="1800" b="1" dirty="0">
                <a:cs typeface="Calibri" panose="020F0502020204030204" pitchFamily="34" charset="0"/>
              </a:rPr>
              <a:t>200 </a:t>
            </a:r>
            <a:r>
              <a:rPr lang="lv-LV" sz="1800" b="1" dirty="0">
                <a:solidFill>
                  <a:srgbClr val="C00000"/>
                </a:solidFill>
                <a:cs typeface="Calibri" panose="020F0502020204030204" pitchFamily="34" charset="0"/>
              </a:rPr>
              <a:t>lielākajiem uzņēmumiem</a:t>
            </a:r>
            <a:r>
              <a:rPr lang="lv-LV" sz="1800" dirty="0">
                <a:cs typeface="Calibri" panose="020F0502020204030204" pitchFamily="34" charset="0"/>
              </a:rPr>
              <a:t>;</a:t>
            </a:r>
          </a:p>
          <a:p>
            <a:pPr algn="just"/>
            <a:endParaRPr lang="lv-LV" sz="1800" dirty="0">
              <a:cs typeface="Calibri" panose="020F0502020204030204" pitchFamily="34" charset="0"/>
            </a:endParaRPr>
          </a:p>
          <a:p>
            <a:pPr marL="257175" indent="-257175" algn="just">
              <a:buFont typeface="Wingdings" panose="05000000000000000000" pitchFamily="2" charset="2"/>
              <a:buChar char="q"/>
            </a:pPr>
            <a:r>
              <a:rPr lang="lv-LV" sz="1800" b="1" dirty="0">
                <a:cs typeface="Calibri" panose="020F0502020204030204" pitchFamily="34" charset="0"/>
              </a:rPr>
              <a:t> 2027.gadā </a:t>
            </a:r>
            <a:r>
              <a:rPr lang="lv-LV" sz="1800" dirty="0">
                <a:cs typeface="Calibri" panose="020F0502020204030204" pitchFamily="34" charset="0"/>
              </a:rPr>
              <a:t>uz apmēram </a:t>
            </a:r>
            <a:r>
              <a:rPr lang="lv-LV" sz="1800" b="1" dirty="0">
                <a:cs typeface="Calibri" panose="020F0502020204030204" pitchFamily="34" charset="0"/>
              </a:rPr>
              <a:t>50</a:t>
            </a:r>
            <a:r>
              <a:rPr lang="lv-LV" sz="1800" dirty="0">
                <a:cs typeface="Calibri" panose="020F0502020204030204" pitchFamily="34" charset="0"/>
              </a:rPr>
              <a:t> </a:t>
            </a:r>
            <a:r>
              <a:rPr lang="lv-LV" sz="1800" b="1" dirty="0">
                <a:solidFill>
                  <a:srgbClr val="C00000"/>
                </a:solidFill>
                <a:cs typeface="Calibri" panose="020F0502020204030204" pitchFamily="34" charset="0"/>
              </a:rPr>
              <a:t>sabiedriskas nozīmes struktūrām </a:t>
            </a:r>
            <a:r>
              <a:rPr lang="lv-LV" sz="1800" dirty="0">
                <a:cs typeface="Calibri" panose="020F0502020204030204" pitchFamily="34" charset="0"/>
              </a:rPr>
              <a:t>un uz </a:t>
            </a:r>
            <a:r>
              <a:rPr lang="lv-LV" sz="1800" b="1" dirty="0">
                <a:cs typeface="Calibri" panose="020F0502020204030204" pitchFamily="34" charset="0"/>
              </a:rPr>
              <a:t>200</a:t>
            </a:r>
            <a:r>
              <a:rPr lang="lv-LV" sz="1800" dirty="0">
                <a:cs typeface="Calibri" panose="020F0502020204030204" pitchFamily="34" charset="0"/>
              </a:rPr>
              <a:t> </a:t>
            </a:r>
            <a:r>
              <a:rPr lang="lv-LV" sz="1800" b="1" dirty="0">
                <a:solidFill>
                  <a:srgbClr val="C00000"/>
                </a:solidFill>
                <a:cs typeface="Calibri" panose="020F0502020204030204" pitchFamily="34" charset="0"/>
              </a:rPr>
              <a:t>lielākajiem uzņēmumiem</a:t>
            </a:r>
            <a:r>
              <a:rPr lang="lv-LV" sz="1800" b="1" dirty="0">
                <a:solidFill>
                  <a:srgbClr val="FF0000"/>
                </a:solidFill>
                <a:cs typeface="Calibri" panose="020F0502020204030204" pitchFamily="34" charset="0"/>
              </a:rPr>
              <a:t>. </a:t>
            </a:r>
          </a:p>
          <a:p>
            <a:pPr marL="257175" indent="-257175" algn="just">
              <a:buFont typeface="Wingdings" panose="05000000000000000000" pitchFamily="2" charset="2"/>
              <a:buChar char="q"/>
            </a:pPr>
            <a:endParaRPr lang="lv-LV"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lv-LV" sz="1350"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1400" i="1" dirty="0">
                <a:latin typeface="Times New Roman" panose="02020603050405020304" pitchFamily="18" charset="0"/>
                <a:ea typeface="Calibri" panose="020F0502020204030204" pitchFamily="34" charset="0"/>
                <a:cs typeface="Times New Roman" panose="02020603050405020304" pitchFamily="18" charset="0"/>
              </a:rPr>
              <a:t>*Valsts ieņēmumu dienesta informācija pēc iesniegtajiem 2022. gada pārskatiem </a:t>
            </a:r>
          </a:p>
        </p:txBody>
      </p:sp>
      <p:sp>
        <p:nvSpPr>
          <p:cNvPr id="6" name="Slide Number Placeholder 5">
            <a:extLst>
              <a:ext uri="{FF2B5EF4-FFF2-40B4-BE49-F238E27FC236}">
                <a16:creationId xmlns:a16="http://schemas.microsoft.com/office/drawing/2014/main" id="{1F5CAB56-ABF4-49BC-6A1C-270107FEB471}"/>
              </a:ext>
            </a:extLst>
          </p:cNvPr>
          <p:cNvSpPr>
            <a:spLocks noGrp="1"/>
          </p:cNvSpPr>
          <p:nvPr>
            <p:ph type="sldNum" sz="quarter" idx="13"/>
          </p:nvPr>
        </p:nvSpPr>
        <p:spPr>
          <a:xfrm>
            <a:off x="9885802" y="6324600"/>
            <a:ext cx="477398" cy="304800"/>
          </a:xfrm>
        </p:spPr>
        <p:txBody>
          <a:bodyPr/>
          <a:lstStyle/>
          <a:p>
            <a:pPr defTabSz="703660">
              <a:defRPr/>
            </a:pPr>
            <a:fld id="{0B582915-0310-4CDD-9A79-BDC3E59340E8}" type="slidenum">
              <a:rPr lang="en-US" altLang="lv-LV">
                <a:solidFill>
                  <a:srgbClr val="898989"/>
                </a:solidFill>
                <a:cs typeface="Arial" panose="020B0604020202020204" pitchFamily="34" charset="0"/>
              </a:rPr>
              <a:pPr defTabSz="703660">
                <a:defRPr/>
              </a:pPr>
              <a:t>13</a:t>
            </a:fld>
            <a:endParaRPr lang="en-US" altLang="lv-LV">
              <a:solidFill>
                <a:srgbClr val="898989"/>
              </a:solidFill>
              <a:cs typeface="Arial" panose="020B0604020202020204" pitchFamily="34" charset="0"/>
            </a:endParaRPr>
          </a:p>
        </p:txBody>
      </p:sp>
    </p:spTree>
    <p:extLst>
      <p:ext uri="{BB962C8B-B14F-4D97-AF65-F5344CB8AC3E}">
        <p14:creationId xmlns:p14="http://schemas.microsoft.com/office/powerpoint/2010/main" val="226207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B749-546D-05CD-B843-5DE37C85C2D4}"/>
              </a:ext>
            </a:extLst>
          </p:cNvPr>
          <p:cNvSpPr>
            <a:spLocks noGrp="1"/>
          </p:cNvSpPr>
          <p:nvPr>
            <p:ph type="title"/>
          </p:nvPr>
        </p:nvSpPr>
        <p:spPr/>
        <p:txBody>
          <a:bodyPr/>
          <a:lstStyle/>
          <a:p>
            <a:r>
              <a:rPr lang="lv-LV" dirty="0"/>
              <a:t> </a:t>
            </a:r>
          </a:p>
        </p:txBody>
      </p:sp>
      <p:sp>
        <p:nvSpPr>
          <p:cNvPr id="3" name="Content Placeholder 2">
            <a:extLst>
              <a:ext uri="{FF2B5EF4-FFF2-40B4-BE49-F238E27FC236}">
                <a16:creationId xmlns:a16="http://schemas.microsoft.com/office/drawing/2014/main" id="{E59F3ADA-B9A5-3DDF-93CE-4326144C9125}"/>
              </a:ext>
            </a:extLst>
          </p:cNvPr>
          <p:cNvSpPr>
            <a:spLocks noGrp="1"/>
          </p:cNvSpPr>
          <p:nvPr>
            <p:ph idx="1"/>
          </p:nvPr>
        </p:nvSpPr>
        <p:spPr>
          <a:xfrm>
            <a:off x="3034950" y="1242213"/>
            <a:ext cx="8128000" cy="4373573"/>
          </a:xfrm>
        </p:spPr>
        <p:txBody>
          <a:bodyPr/>
          <a:lstStyle/>
          <a:p>
            <a:pPr algn="just"/>
            <a:endParaRPr lang="lv-LV" sz="2000" b="1" kern="0" dirty="0">
              <a:effectLst/>
              <a:cs typeface="Times New Roman" panose="02020603050405020304" pitchFamily="18" charset="0"/>
            </a:endParaRPr>
          </a:p>
          <a:p>
            <a:pPr algn="just"/>
            <a:endParaRPr lang="lv-LV" b="1" kern="0" dirty="0">
              <a:cs typeface="Times New Roman" panose="02020603050405020304" pitchFamily="18" charset="0"/>
            </a:endParaRPr>
          </a:p>
          <a:p>
            <a:pPr algn="just"/>
            <a:endParaRPr lang="lv-LV" sz="2000" b="1" kern="0" dirty="0">
              <a:effectLst/>
              <a:cs typeface="Times New Roman" panose="02020603050405020304" pitchFamily="18" charset="0"/>
            </a:endParaRPr>
          </a:p>
          <a:p>
            <a:pPr algn="just"/>
            <a:r>
              <a:rPr lang="lv-LV" sz="2000" b="1" kern="0" dirty="0">
                <a:effectLst/>
                <a:cs typeface="Times New Roman" panose="02020603050405020304" pitchFamily="18" charset="0"/>
              </a:rPr>
              <a:t>! 2023.  gada 23. oktobrī tika </a:t>
            </a:r>
            <a:r>
              <a:rPr lang="lv-LV" b="1" kern="0" dirty="0">
                <a:hlinkClick r:id="rId2">
                  <a:extLst>
                    <a:ext uri="{A12FA001-AC4F-418D-AE19-62706E023703}">
                      <ahyp:hlinkClr xmlns:ahyp="http://schemas.microsoft.com/office/drawing/2018/hyperlinkcolor" val="tx"/>
                    </a:ext>
                  </a:extLst>
                </a:hlinkClick>
              </a:rPr>
              <a:t>Eiropas tiesiskajā regulējumā</a:t>
            </a:r>
            <a:r>
              <a:rPr lang="lv-LV" b="1" kern="0" dirty="0">
                <a:cs typeface="Times New Roman" panose="02020603050405020304" pitchFamily="18" charset="0"/>
              </a:rPr>
              <a:t> ir</a:t>
            </a:r>
            <a:r>
              <a:rPr lang="lv-LV" sz="2000" b="1" kern="0" dirty="0">
                <a:effectLst/>
                <a:cs typeface="Times New Roman" panose="02020603050405020304" pitchFamily="18" charset="0"/>
              </a:rPr>
              <a:t> </a:t>
            </a:r>
            <a:r>
              <a:rPr lang="lv-LV" sz="2000" b="1" kern="0" dirty="0">
                <a:effectLst/>
                <a:hlinkClick r:id="rId2">
                  <a:extLst>
                    <a:ext uri="{A12FA001-AC4F-418D-AE19-62706E023703}">
                      <ahyp:hlinkClr xmlns:ahyp="http://schemas.microsoft.com/office/drawing/2018/hyperlinkcolor" val="tx"/>
                    </a:ext>
                  </a:extLst>
                </a:hlinkClick>
              </a:rPr>
              <a:t>integrēti </a:t>
            </a:r>
            <a:r>
              <a:rPr lang="lv-LV" sz="2000" b="1" kern="0" dirty="0">
                <a:effectLst/>
                <a:cs typeface="Times New Roman" panose="02020603050405020304" pitchFamily="18" charset="0"/>
              </a:rPr>
              <a:t>Eiropas ilgtspējas ziņošanas standarti (</a:t>
            </a:r>
            <a:r>
              <a:rPr lang="lv-LV" sz="2000" b="1" kern="0" dirty="0" err="1">
                <a:effectLst/>
                <a:cs typeface="Times New Roman" panose="02020603050405020304" pitchFamily="18" charset="0"/>
              </a:rPr>
              <a:t>European</a:t>
            </a:r>
            <a:r>
              <a:rPr lang="lv-LV" sz="2000" b="1" kern="0" dirty="0">
                <a:effectLst/>
                <a:cs typeface="Times New Roman" panose="02020603050405020304" pitchFamily="18" charset="0"/>
              </a:rPr>
              <a:t> </a:t>
            </a:r>
            <a:r>
              <a:rPr lang="lv-LV" sz="2000" b="1" kern="0" dirty="0" err="1">
                <a:effectLst/>
                <a:cs typeface="Times New Roman" panose="02020603050405020304" pitchFamily="18" charset="0"/>
              </a:rPr>
              <a:t>Sustainability</a:t>
            </a:r>
            <a:r>
              <a:rPr lang="lv-LV" sz="2000" b="1" kern="0" dirty="0">
                <a:effectLst/>
                <a:cs typeface="Times New Roman" panose="02020603050405020304" pitchFamily="18" charset="0"/>
              </a:rPr>
              <a:t> </a:t>
            </a:r>
            <a:r>
              <a:rPr lang="lv-LV" sz="2000" b="1" kern="0" dirty="0" err="1">
                <a:effectLst/>
                <a:cs typeface="Times New Roman" panose="02020603050405020304" pitchFamily="18" charset="0"/>
              </a:rPr>
              <a:t>Reporting</a:t>
            </a:r>
            <a:r>
              <a:rPr lang="lv-LV" sz="2000" b="1" kern="0" dirty="0">
                <a:effectLst/>
                <a:cs typeface="Times New Roman" panose="02020603050405020304" pitchFamily="18" charset="0"/>
              </a:rPr>
              <a:t> </a:t>
            </a:r>
            <a:r>
              <a:rPr lang="lv-LV" sz="2000" b="1" kern="0" dirty="0" err="1">
                <a:effectLst/>
                <a:cs typeface="Times New Roman" panose="02020603050405020304" pitchFamily="18" charset="0"/>
              </a:rPr>
              <a:t>Standards</a:t>
            </a:r>
            <a:r>
              <a:rPr lang="lv-LV" sz="2000" b="1" kern="0" dirty="0">
                <a:effectLst/>
                <a:cs typeface="Times New Roman" panose="02020603050405020304" pitchFamily="18" charset="0"/>
              </a:rPr>
              <a:t>, ESRS)</a:t>
            </a:r>
          </a:p>
          <a:p>
            <a:pPr algn="just"/>
            <a:endParaRPr lang="lv-LV" b="1" kern="0" dirty="0">
              <a:cs typeface="Times New Roman" panose="02020603050405020304" pitchFamily="18" charset="0"/>
            </a:endParaRPr>
          </a:p>
          <a:p>
            <a:pPr algn="just"/>
            <a:r>
              <a:rPr lang="lv-LV" sz="2400" b="1" kern="0" dirty="0">
                <a:solidFill>
                  <a:srgbClr val="FF0000"/>
                </a:solidFill>
                <a:latin typeface="IBM Plex Sans" panose="020B0503050203000203" pitchFamily="34" charset="0"/>
                <a:cs typeface="Times New Roman" panose="02020603050405020304" pitchFamily="18" charset="0"/>
              </a:rPr>
              <a:t>! </a:t>
            </a:r>
            <a:r>
              <a:rPr lang="lv-LV" sz="2000" b="1" i="0" dirty="0">
                <a:solidFill>
                  <a:srgbClr val="FF0000"/>
                </a:solidFill>
                <a:effectLst/>
                <a:latin typeface="Times New Roman" panose="02020603050405020304" pitchFamily="18" charset="0"/>
              </a:rPr>
              <a:t>Izstrādātie ilgtspējas ziņošanas standarti (ESRS) ietver rādītājus, kas ir salāgoti ar rādītājiem, par kuriem finanšu tirgus dalībniekiem ir jāziņo atbilstoši Ar ilgtspēju saistītās finanšu informācijas atklāšanas regulai (SFDR).</a:t>
            </a:r>
            <a:endParaRPr lang="lv-LV" sz="2400" b="1" kern="0" dirty="0">
              <a:solidFill>
                <a:srgbClr val="FF0000"/>
              </a:solidFill>
              <a:latin typeface="IBM Plex Sans" panose="020B0503050203000203" pitchFamily="34" charset="0"/>
              <a:cs typeface="Times New Roman" panose="02020603050405020304" pitchFamily="18" charset="0"/>
            </a:endParaRPr>
          </a:p>
          <a:p>
            <a:pPr algn="just"/>
            <a:endParaRPr lang="lv-LV" sz="2000" b="1" kern="0" dirty="0">
              <a:effectLst/>
              <a:cs typeface="Times New Roman" panose="02020603050405020304" pitchFamily="18" charset="0"/>
            </a:endParaRPr>
          </a:p>
          <a:p>
            <a:endParaRPr lang="lv-LV" dirty="0"/>
          </a:p>
        </p:txBody>
      </p:sp>
      <p:sp>
        <p:nvSpPr>
          <p:cNvPr id="6" name="Slide Number Placeholder 5">
            <a:extLst>
              <a:ext uri="{FF2B5EF4-FFF2-40B4-BE49-F238E27FC236}">
                <a16:creationId xmlns:a16="http://schemas.microsoft.com/office/drawing/2014/main" id="{D533B318-93D6-C962-FA2D-32644CFFC0C5}"/>
              </a:ext>
            </a:extLst>
          </p:cNvPr>
          <p:cNvSpPr>
            <a:spLocks noGrp="1"/>
          </p:cNvSpPr>
          <p:nvPr>
            <p:ph type="sldNum" sz="quarter" idx="13"/>
          </p:nvPr>
        </p:nvSpPr>
        <p:spPr/>
        <p:txBody>
          <a:bodyPr/>
          <a:lstStyle/>
          <a:p>
            <a:fld id="{0B582915-0310-4CDD-9A79-BDC3E59340E8}" type="slidenum">
              <a:rPr lang="en-US" altLang="lv-LV" smtClean="0"/>
              <a:pPr/>
              <a:t>14</a:t>
            </a:fld>
            <a:endParaRPr lang="en-US" altLang="lv-LV"/>
          </a:p>
        </p:txBody>
      </p:sp>
      <p:sp>
        <p:nvSpPr>
          <p:cNvPr id="4" name="Title 1">
            <a:extLst>
              <a:ext uri="{FF2B5EF4-FFF2-40B4-BE49-F238E27FC236}">
                <a16:creationId xmlns:a16="http://schemas.microsoft.com/office/drawing/2014/main" id="{C9545A6C-C92E-95D3-301F-605E32F80983}"/>
              </a:ext>
            </a:extLst>
          </p:cNvPr>
          <p:cNvSpPr txBox="1">
            <a:spLocks/>
          </p:cNvSpPr>
          <p:nvPr/>
        </p:nvSpPr>
        <p:spPr bwMode="auto">
          <a:xfrm>
            <a:off x="3225794" y="768973"/>
            <a:ext cx="6788217" cy="70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algn="l" defTabSz="938213"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lv-LV" dirty="0">
                <a:solidFill>
                  <a:srgbClr val="002060"/>
                </a:solidFill>
              </a:rPr>
              <a:t>ESRS  - </a:t>
            </a:r>
            <a:r>
              <a:rPr lang="lv-LV" sz="2400" b="1" kern="0" dirty="0">
                <a:effectLst/>
                <a:cs typeface="Times New Roman" panose="02020603050405020304" pitchFamily="18" charset="0"/>
              </a:rPr>
              <a:t>Eiropas ilgtspējas ziņošanas standarti</a:t>
            </a:r>
            <a:r>
              <a:rPr lang="lv-LV" altLang="lv-LV" dirty="0">
                <a:solidFill>
                  <a:srgbClr val="002060"/>
                </a:solidFill>
              </a:rPr>
              <a:t> </a:t>
            </a:r>
            <a:endParaRPr lang="lv-LV" dirty="0">
              <a:solidFill>
                <a:srgbClr val="002060"/>
              </a:solidFill>
            </a:endParaRPr>
          </a:p>
        </p:txBody>
      </p:sp>
      <p:sp>
        <p:nvSpPr>
          <p:cNvPr id="7" name="TextBox 6">
            <a:extLst>
              <a:ext uri="{FF2B5EF4-FFF2-40B4-BE49-F238E27FC236}">
                <a16:creationId xmlns:a16="http://schemas.microsoft.com/office/drawing/2014/main" id="{AE67EB9F-C4F6-500D-7A03-10773E4DE9A3}"/>
              </a:ext>
            </a:extLst>
          </p:cNvPr>
          <p:cNvSpPr txBox="1"/>
          <p:nvPr/>
        </p:nvSpPr>
        <p:spPr>
          <a:xfrm>
            <a:off x="1236216" y="5603051"/>
            <a:ext cx="6094520" cy="307777"/>
          </a:xfrm>
          <a:prstGeom prst="rect">
            <a:avLst/>
          </a:prstGeom>
          <a:noFill/>
        </p:spPr>
        <p:txBody>
          <a:bodyPr wrap="square">
            <a:spAutoFit/>
          </a:bodyPr>
          <a:lstStyle/>
          <a:p>
            <a:r>
              <a:rPr lang="lv-LV" sz="1400" i="1" dirty="0">
                <a:hlinkClick r:id="rId3">
                  <a:extLst>
                    <a:ext uri="{A12FA001-AC4F-418D-AE19-62706E023703}">
                      <ahyp:hlinkClr xmlns:ahyp="http://schemas.microsoft.com/office/drawing/2018/hyperlinkcolor" val="tx"/>
                    </a:ext>
                  </a:extLst>
                </a:hlinkClick>
              </a:rPr>
              <a:t>Avots</a:t>
            </a:r>
            <a:r>
              <a:rPr lang="lv-LV" sz="1400" dirty="0">
                <a:solidFill>
                  <a:srgbClr val="0000FF"/>
                </a:solidFill>
                <a:hlinkClick r:id="rId3">
                  <a:extLst>
                    <a:ext uri="{A12FA001-AC4F-418D-AE19-62706E023703}">
                      <ahyp:hlinkClr xmlns:ahyp="http://schemas.microsoft.com/office/drawing/2018/hyperlinkcolor" val="tx"/>
                    </a:ext>
                  </a:extLst>
                </a:hlinkClick>
              </a:rPr>
              <a:t>: L_202302772LV.000101.fmx.xml (europa.eu)</a:t>
            </a:r>
            <a:endParaRPr lang="lv-LV" sz="1400" dirty="0"/>
          </a:p>
        </p:txBody>
      </p:sp>
      <p:sp>
        <p:nvSpPr>
          <p:cNvPr id="8" name="TextBox 7">
            <a:extLst>
              <a:ext uri="{FF2B5EF4-FFF2-40B4-BE49-F238E27FC236}">
                <a16:creationId xmlns:a16="http://schemas.microsoft.com/office/drawing/2014/main" id="{E70D23DA-1218-73A6-7F8C-6637DAD39C8A}"/>
              </a:ext>
            </a:extLst>
          </p:cNvPr>
          <p:cNvSpPr txBox="1"/>
          <p:nvPr/>
        </p:nvSpPr>
        <p:spPr>
          <a:xfrm>
            <a:off x="1236216" y="6043374"/>
            <a:ext cx="7685842" cy="286232"/>
          </a:xfrm>
          <a:prstGeom prst="rect">
            <a:avLst/>
          </a:prstGeom>
          <a:noFill/>
        </p:spPr>
        <p:txBody>
          <a:bodyPr wrap="square">
            <a:spAutoFit/>
          </a:bodyPr>
          <a:lstStyle/>
          <a:p>
            <a:pPr>
              <a:lnSpc>
                <a:spcPct val="90000"/>
              </a:lnSpc>
              <a:spcBef>
                <a:spcPct val="20000"/>
              </a:spcBef>
              <a:defRPr/>
            </a:pPr>
            <a:r>
              <a:rPr kumimoji="0" lang="lv-LV" sz="1400" b="0" i="1"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Avots:</a:t>
            </a:r>
            <a:r>
              <a:rPr lang="lv-LV" sz="1400" i="1" dirty="0">
                <a:latin typeface="+mj-lt"/>
                <a:ea typeface="Verdana" panose="020B0604030504040204" pitchFamily="34" charset="0"/>
                <a:cs typeface="Verdana" panose="020B0604030504040204" pitchFamily="34" charset="0"/>
              </a:rPr>
              <a:t> </a:t>
            </a:r>
            <a:r>
              <a:rPr lang="lv-LV" sz="1400" dirty="0">
                <a:hlinkClick r:id="rId4"/>
              </a:rPr>
              <a:t>Ceļvedis: Ilgtspējas ziņošana - Swedbank blogs</a:t>
            </a:r>
            <a:endParaRPr lang="lv-LV" sz="14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96534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E5AB7-6DA2-4E9B-961A-E249DFA779B9}"/>
              </a:ext>
            </a:extLst>
          </p:cNvPr>
          <p:cNvSpPr>
            <a:spLocks noGrp="1"/>
          </p:cNvSpPr>
          <p:nvPr>
            <p:ph type="title"/>
          </p:nvPr>
        </p:nvSpPr>
        <p:spPr>
          <a:xfrm>
            <a:off x="1016122" y="413063"/>
            <a:ext cx="10604377" cy="723600"/>
          </a:xfr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pPr algn="l"/>
            <a:r>
              <a:rPr lang="lv-LV" sz="2400" b="1" dirty="0">
                <a:latin typeface="Verdana" panose="020B0604030504040204" pitchFamily="34" charset="0"/>
                <a:ea typeface="Verdana" panose="020B0604030504040204" pitchFamily="34" charset="0"/>
                <a:cs typeface="Verdana" panose="020B0604030504040204" pitchFamily="34" charset="0"/>
              </a:rPr>
              <a:t>Globālā vienošanās un Eiropas plānošanas dokumenti</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5F2076F9-554C-49B5-BFB8-6D69E647EC1A}"/>
              </a:ext>
            </a:extLst>
          </p:cNvPr>
          <p:cNvSpPr txBox="1"/>
          <p:nvPr/>
        </p:nvSpPr>
        <p:spPr>
          <a:xfrm>
            <a:off x="1145607" y="6164816"/>
            <a:ext cx="10156214" cy="13781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400" b="0" i="1" u="none" strike="noStrike" kern="0" cap="none" spc="0" normalizeH="0" baseline="0" noProof="0" dirty="0">
                <a:ln>
                  <a:noFill/>
                </a:ln>
                <a:solidFill>
                  <a:srgbClr val="43B02A"/>
                </a:solidFill>
                <a:effectLst/>
                <a:uLnTx/>
                <a:uFillTx/>
              </a:rPr>
              <a:t>Avots</a:t>
            </a:r>
            <a:r>
              <a:rPr kumimoji="0" lang="en-US" sz="1400" b="0" i="1" u="none" strike="noStrike" kern="0" cap="none" spc="0" normalizeH="0" baseline="0" noProof="0" dirty="0">
                <a:ln>
                  <a:noFill/>
                </a:ln>
                <a:solidFill>
                  <a:srgbClr val="43B02A"/>
                </a:solidFill>
                <a:effectLst/>
                <a:uLnTx/>
                <a:uFillTx/>
              </a:rPr>
              <a:t>: KPMG</a:t>
            </a:r>
          </a:p>
        </p:txBody>
      </p:sp>
      <p:grpSp>
        <p:nvGrpSpPr>
          <p:cNvPr id="2" name="Group 1">
            <a:extLst>
              <a:ext uri="{FF2B5EF4-FFF2-40B4-BE49-F238E27FC236}">
                <a16:creationId xmlns:a16="http://schemas.microsoft.com/office/drawing/2014/main" id="{58A10FF9-D27B-EE4B-F254-BA5B56A08E1C}"/>
              </a:ext>
            </a:extLst>
          </p:cNvPr>
          <p:cNvGrpSpPr/>
          <p:nvPr/>
        </p:nvGrpSpPr>
        <p:grpSpPr>
          <a:xfrm>
            <a:off x="5241163" y="4907121"/>
            <a:ext cx="1467660" cy="437151"/>
            <a:chOff x="987969" y="5418137"/>
            <a:chExt cx="1467660" cy="177799"/>
          </a:xfrm>
        </p:grpSpPr>
        <p:cxnSp>
          <p:nvCxnSpPr>
            <p:cNvPr id="3" name="Straight Arrow Connector 2">
              <a:extLst>
                <a:ext uri="{FF2B5EF4-FFF2-40B4-BE49-F238E27FC236}">
                  <a16:creationId xmlns:a16="http://schemas.microsoft.com/office/drawing/2014/main" id="{A79D68AD-070E-926B-9E82-EF8B08113D4A}"/>
                </a:ext>
              </a:extLst>
            </p:cNvPr>
            <p:cNvCxnSpPr/>
            <p:nvPr/>
          </p:nvCxnSpPr>
          <p:spPr>
            <a:xfrm flipV="1">
              <a:off x="987969" y="5419884"/>
              <a:ext cx="0" cy="176052"/>
            </a:xfrm>
            <a:prstGeom prst="straightConnector1">
              <a:avLst/>
            </a:prstGeom>
            <a:noFill/>
            <a:ln w="19050" cap="flat" cmpd="sng" algn="ctr">
              <a:solidFill>
                <a:srgbClr val="66D44C"/>
              </a:solidFill>
              <a:prstDash val="solid"/>
              <a:miter lim="800000"/>
              <a:tailEnd type="triangle"/>
            </a:ln>
            <a:effectLst/>
          </p:spPr>
        </p:cxnSp>
        <p:cxnSp>
          <p:nvCxnSpPr>
            <p:cNvPr id="18" name="Straight Arrow Connector 17">
              <a:extLst>
                <a:ext uri="{FF2B5EF4-FFF2-40B4-BE49-F238E27FC236}">
                  <a16:creationId xmlns:a16="http://schemas.microsoft.com/office/drawing/2014/main" id="{A8AE6FE2-0DBD-D2F3-D6F4-87F275B6935B}"/>
                </a:ext>
              </a:extLst>
            </p:cNvPr>
            <p:cNvCxnSpPr>
              <a:cxnSpLocks/>
            </p:cNvCxnSpPr>
            <p:nvPr/>
          </p:nvCxnSpPr>
          <p:spPr>
            <a:xfrm flipV="1">
              <a:off x="2455629" y="5418137"/>
              <a:ext cx="0" cy="176052"/>
            </a:xfrm>
            <a:prstGeom prst="straightConnector1">
              <a:avLst/>
            </a:prstGeom>
            <a:noFill/>
            <a:ln w="19050" cap="flat" cmpd="sng" algn="ctr">
              <a:solidFill>
                <a:srgbClr val="66D44C"/>
              </a:solidFill>
              <a:prstDash val="solid"/>
              <a:miter lim="800000"/>
              <a:tailEnd type="triangle"/>
            </a:ln>
            <a:effectLst/>
          </p:spPr>
        </p:cxnSp>
      </p:grpSp>
      <p:sp>
        <p:nvSpPr>
          <p:cNvPr id="19" name="Rectangle: Rounded Corners 18">
            <a:extLst>
              <a:ext uri="{FF2B5EF4-FFF2-40B4-BE49-F238E27FC236}">
                <a16:creationId xmlns:a16="http://schemas.microsoft.com/office/drawing/2014/main" id="{55634707-EA63-5D12-57D8-E79F8334B8E0}"/>
              </a:ext>
            </a:extLst>
          </p:cNvPr>
          <p:cNvSpPr/>
          <p:nvPr/>
        </p:nvSpPr>
        <p:spPr>
          <a:xfrm>
            <a:off x="6443488" y="1532774"/>
            <a:ext cx="1687020" cy="628957"/>
          </a:xfrm>
          <a:prstGeom prst="roundRect">
            <a:avLst/>
          </a:prstGeom>
          <a:solidFill>
            <a:srgbClr val="66D44C"/>
          </a:solidFill>
          <a:ln w="12700" cap="flat" cmpd="sng" algn="ctr">
            <a:solidFill>
              <a:srgbClr val="66D4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Paris agreement</a:t>
            </a:r>
          </a:p>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rgbClr val="FFFFFF"/>
                </a:solidFill>
                <a:effectLst/>
                <a:uLnTx/>
                <a:uFillTx/>
                <a:latin typeface="Arial"/>
                <a:ea typeface="+mn-ea"/>
                <a:cs typeface="+mn-cs"/>
              </a:rPr>
              <a:t>(2015)</a:t>
            </a:r>
          </a:p>
        </p:txBody>
      </p:sp>
      <p:sp>
        <p:nvSpPr>
          <p:cNvPr id="20" name="Rectangle: Rounded Corners 19">
            <a:extLst>
              <a:ext uri="{FF2B5EF4-FFF2-40B4-BE49-F238E27FC236}">
                <a16:creationId xmlns:a16="http://schemas.microsoft.com/office/drawing/2014/main" id="{FC00BDCB-FF9E-0077-202D-1898810B396B}"/>
              </a:ext>
            </a:extLst>
          </p:cNvPr>
          <p:cNvSpPr/>
          <p:nvPr/>
        </p:nvSpPr>
        <p:spPr>
          <a:xfrm>
            <a:off x="4570179" y="2662281"/>
            <a:ext cx="2019791" cy="628957"/>
          </a:xfrm>
          <a:prstGeom prst="roundRect">
            <a:avLst/>
          </a:prstGeom>
          <a:solidFill>
            <a:srgbClr val="43B02A"/>
          </a:solidFill>
          <a:ln w="12700" cap="flat" cmpd="sng" algn="ctr">
            <a:solidFill>
              <a:srgbClr val="43B02A"/>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Arial"/>
                <a:cs typeface="Arial" panose="020B0604020202020204" pitchFamily="34" charset="0"/>
              </a:rPr>
              <a:t>The EU Action Plan on Sustainable Finance</a:t>
            </a:r>
            <a:br>
              <a:rPr lang="en-US" sz="12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(2018) </a:t>
            </a:r>
            <a:endParaRPr kumimoji="0" lang="en-US" sz="14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1EF8B5EA-061A-EC20-58D1-760ED1FFD88D}"/>
              </a:ext>
            </a:extLst>
          </p:cNvPr>
          <p:cNvSpPr/>
          <p:nvPr/>
        </p:nvSpPr>
        <p:spPr>
          <a:xfrm>
            <a:off x="8101302" y="2662281"/>
            <a:ext cx="2019791" cy="628957"/>
          </a:xfrm>
          <a:prstGeom prst="roundRect">
            <a:avLst/>
          </a:prstGeom>
          <a:solidFill>
            <a:srgbClr val="23772B"/>
          </a:solidFill>
          <a:ln w="12700" cap="flat" cmpd="sng" algn="ctr">
            <a:solidFill>
              <a:srgbClr val="23772B"/>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Green Deal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(2019)</a:t>
            </a:r>
          </a:p>
        </p:txBody>
      </p:sp>
      <p:sp>
        <p:nvSpPr>
          <p:cNvPr id="22" name="Rectangle: Rounded Corners 21">
            <a:extLst>
              <a:ext uri="{FF2B5EF4-FFF2-40B4-BE49-F238E27FC236}">
                <a16:creationId xmlns:a16="http://schemas.microsoft.com/office/drawing/2014/main" id="{20618B81-48D0-5737-C96B-DE1775545AB0}"/>
              </a:ext>
            </a:extLst>
          </p:cNvPr>
          <p:cNvSpPr/>
          <p:nvPr/>
        </p:nvSpPr>
        <p:spPr>
          <a:xfrm>
            <a:off x="2956168" y="4247045"/>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Sustainable Finance Disclosure Regulation (SFDR) </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(2021)</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B979AF51-CCF8-A800-6751-692F716CE9A1}"/>
              </a:ext>
            </a:extLst>
          </p:cNvPr>
          <p:cNvSpPr/>
          <p:nvPr/>
        </p:nvSpPr>
        <p:spPr>
          <a:xfrm>
            <a:off x="6426001" y="4247045"/>
            <a:ext cx="2238648" cy="664371"/>
          </a:xfrm>
          <a:prstGeom prst="roundRect">
            <a:avLst/>
          </a:prstGeom>
          <a:solidFill>
            <a:srgbClr val="FFC000"/>
          </a:solidFill>
          <a:ln w="12700" cap="flat" cmpd="sng" algn="ctr">
            <a:no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NFRD </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 CSRD</a:t>
            </a:r>
          </a:p>
          <a:p>
            <a:pPr marL="0" marR="0" lvl="0" indent="0" algn="ctr" defTabSz="322326" eaLnBrk="1" fontAlgn="auto" latinLnBrk="0" hangingPunct="1">
              <a:lnSpc>
                <a:spcPct val="100000"/>
              </a:lnSpc>
              <a:spcBef>
                <a:spcPts val="0"/>
              </a:spcBef>
              <a:spcAft>
                <a:spcPts val="0"/>
              </a:spcAft>
              <a:buClrTx/>
              <a:buSzTx/>
              <a:buFontTx/>
              <a:buNone/>
              <a:tabLst/>
              <a:defRPr/>
            </a:pPr>
            <a:r>
              <a:rPr lang="en-US" sz="900" i="1" kern="0" dirty="0">
                <a:solidFill>
                  <a:prstClr val="white"/>
                </a:solidFill>
                <a:latin typeface="Arial"/>
                <a:cs typeface="Arial" panose="020B0604020202020204" pitchFamily="34" charset="0"/>
              </a:rPr>
              <a:t>Non-Financial Reporting Directive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(2014)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 Corporate Sustainability Reporting Directive (2022)</a:t>
            </a:r>
            <a:endParaRPr kumimoji="0" lang="en-US" sz="8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9AAE4470-27DB-A18A-FB36-144834024E8C}"/>
              </a:ext>
            </a:extLst>
          </p:cNvPr>
          <p:cNvSpPr/>
          <p:nvPr/>
        </p:nvSpPr>
        <p:spPr>
          <a:xfrm>
            <a:off x="4754773" y="5344272"/>
            <a:ext cx="2221050" cy="628957"/>
          </a:xfrm>
          <a:prstGeom prst="roundRect">
            <a:avLst/>
          </a:prstGeom>
          <a:solidFill>
            <a:srgbClr val="F0C34C"/>
          </a:solidFill>
          <a:ln w="12700" cap="flat" cmpd="sng" algn="ctr">
            <a:solidFill>
              <a:srgbClr val="F0C3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EU</a:t>
            </a:r>
            <a:r>
              <a:rPr lang="lv-LV" sz="1400" kern="0" dirty="0">
                <a:solidFill>
                  <a:prstClr val="white"/>
                </a:solidFill>
                <a:latin typeface="Arial"/>
                <a:cs typeface="Arial" panose="020B0604020202020204" pitchFamily="34" charset="0"/>
              </a:rPr>
              <a:t> GREEN</a:t>
            </a:r>
            <a:r>
              <a:rPr lang="en-US" sz="1400" kern="0" dirty="0">
                <a:solidFill>
                  <a:prstClr val="white"/>
                </a:solidFill>
                <a:latin typeface="Arial"/>
                <a:cs typeface="Arial" panose="020B0604020202020204" pitchFamily="34" charset="0"/>
              </a:rPr>
              <a:t> Taxonomy </a:t>
            </a:r>
            <a:br>
              <a:rPr lang="en-US" sz="14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(2020)</a:t>
            </a:r>
          </a:p>
        </p:txBody>
      </p:sp>
      <p:cxnSp>
        <p:nvCxnSpPr>
          <p:cNvPr id="25" name="Connector: Elbow 24">
            <a:extLst>
              <a:ext uri="{FF2B5EF4-FFF2-40B4-BE49-F238E27FC236}">
                <a16:creationId xmlns:a16="http://schemas.microsoft.com/office/drawing/2014/main" id="{E0472202-C6E1-7EC3-147F-795B7CF1713D}"/>
              </a:ext>
            </a:extLst>
          </p:cNvPr>
          <p:cNvCxnSpPr>
            <a:cxnSpLocks/>
            <a:stCxn id="19" idx="2"/>
            <a:endCxn id="20" idx="0"/>
          </p:cNvCxnSpPr>
          <p:nvPr/>
        </p:nvCxnSpPr>
        <p:spPr>
          <a:xfrm rot="5400000">
            <a:off x="6183262" y="1558545"/>
            <a:ext cx="500550" cy="1706923"/>
          </a:xfrm>
          <a:prstGeom prst="bentConnector3">
            <a:avLst>
              <a:gd name="adj1" fmla="val 50000"/>
            </a:avLst>
          </a:prstGeom>
          <a:noFill/>
          <a:ln w="19050" cap="rnd" cmpd="sng" algn="ctr">
            <a:solidFill>
              <a:srgbClr val="66D44C"/>
            </a:solidFill>
            <a:prstDash val="solid"/>
            <a:round/>
            <a:tailEnd type="triangle"/>
          </a:ln>
          <a:effectLst/>
        </p:spPr>
      </p:cxnSp>
      <p:cxnSp>
        <p:nvCxnSpPr>
          <p:cNvPr id="54" name="Connector: Elbow 53">
            <a:extLst>
              <a:ext uri="{FF2B5EF4-FFF2-40B4-BE49-F238E27FC236}">
                <a16:creationId xmlns:a16="http://schemas.microsoft.com/office/drawing/2014/main" id="{CF42923C-4F5D-BD48-B2B8-812B1F5F46E8}"/>
              </a:ext>
            </a:extLst>
          </p:cNvPr>
          <p:cNvCxnSpPr>
            <a:cxnSpLocks/>
            <a:stCxn id="19" idx="2"/>
            <a:endCxn id="21" idx="0"/>
          </p:cNvCxnSpPr>
          <p:nvPr/>
        </p:nvCxnSpPr>
        <p:spPr>
          <a:xfrm rot="16200000" flipH="1">
            <a:off x="7948823" y="1499906"/>
            <a:ext cx="500550" cy="1824200"/>
          </a:xfrm>
          <a:prstGeom prst="bentConnector3">
            <a:avLst>
              <a:gd name="adj1" fmla="val 50000"/>
            </a:avLst>
          </a:prstGeom>
          <a:noFill/>
          <a:ln w="19050" cap="rnd" cmpd="sng" algn="ctr">
            <a:solidFill>
              <a:srgbClr val="66D44C"/>
            </a:solidFill>
            <a:prstDash val="solid"/>
            <a:round/>
            <a:tailEnd type="triangle"/>
          </a:ln>
          <a:effectLst/>
        </p:spPr>
      </p:cxnSp>
      <p:cxnSp>
        <p:nvCxnSpPr>
          <p:cNvPr id="55" name="Connector: Elbow 54">
            <a:extLst>
              <a:ext uri="{FF2B5EF4-FFF2-40B4-BE49-F238E27FC236}">
                <a16:creationId xmlns:a16="http://schemas.microsoft.com/office/drawing/2014/main" id="{A02F5D1C-FDAE-7F07-3404-1162FCD15357}"/>
              </a:ext>
            </a:extLst>
          </p:cNvPr>
          <p:cNvCxnSpPr>
            <a:cxnSpLocks/>
            <a:stCxn id="20" idx="2"/>
            <a:endCxn id="23" idx="0"/>
          </p:cNvCxnSpPr>
          <p:nvPr/>
        </p:nvCxnSpPr>
        <p:spPr>
          <a:xfrm rot="16200000" flipH="1">
            <a:off x="6084797" y="2786516"/>
            <a:ext cx="955807" cy="1965250"/>
          </a:xfrm>
          <a:prstGeom prst="bentConnector3">
            <a:avLst>
              <a:gd name="adj1" fmla="val 50000"/>
            </a:avLst>
          </a:prstGeom>
          <a:noFill/>
          <a:ln w="19050" cap="rnd" cmpd="sng" algn="ctr">
            <a:solidFill>
              <a:srgbClr val="66D44C"/>
            </a:solidFill>
            <a:prstDash val="solid"/>
            <a:round/>
            <a:tailEnd type="triangle"/>
          </a:ln>
          <a:effectLst/>
        </p:spPr>
      </p:cxnSp>
      <p:cxnSp>
        <p:nvCxnSpPr>
          <p:cNvPr id="56" name="Connector: Elbow 55">
            <a:extLst>
              <a:ext uri="{FF2B5EF4-FFF2-40B4-BE49-F238E27FC236}">
                <a16:creationId xmlns:a16="http://schemas.microsoft.com/office/drawing/2014/main" id="{53555F05-3064-797E-BEC4-CF2D71141044}"/>
              </a:ext>
            </a:extLst>
          </p:cNvPr>
          <p:cNvCxnSpPr>
            <a:cxnSpLocks/>
            <a:stCxn id="20" idx="2"/>
            <a:endCxn id="22" idx="0"/>
          </p:cNvCxnSpPr>
          <p:nvPr/>
        </p:nvCxnSpPr>
        <p:spPr>
          <a:xfrm rot="5400000">
            <a:off x="4446801" y="3113770"/>
            <a:ext cx="955807" cy="1310742"/>
          </a:xfrm>
          <a:prstGeom prst="bentConnector3">
            <a:avLst>
              <a:gd name="adj1" fmla="val 50000"/>
            </a:avLst>
          </a:prstGeom>
          <a:noFill/>
          <a:ln w="19050" cap="rnd" cmpd="sng" algn="ctr">
            <a:solidFill>
              <a:srgbClr val="66D44C"/>
            </a:solidFill>
            <a:prstDash val="solid"/>
            <a:round/>
            <a:tailEnd type="triangle"/>
          </a:ln>
          <a:effectLst/>
        </p:spPr>
      </p:cxnSp>
      <p:sp>
        <p:nvSpPr>
          <p:cNvPr id="57" name="Rectangle: Rounded Corners 56">
            <a:extLst>
              <a:ext uri="{FF2B5EF4-FFF2-40B4-BE49-F238E27FC236}">
                <a16:creationId xmlns:a16="http://schemas.microsoft.com/office/drawing/2014/main" id="{404B93B9-1775-335D-72DE-E0397D852917}"/>
              </a:ext>
            </a:extLst>
          </p:cNvPr>
          <p:cNvSpPr/>
          <p:nvPr/>
        </p:nvSpPr>
        <p:spPr>
          <a:xfrm>
            <a:off x="9565283" y="4264751"/>
            <a:ext cx="2477197" cy="628957"/>
          </a:xfrm>
          <a:prstGeom prst="roundRect">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Sustainability Reporting Standards (ESRS)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(2022)</a:t>
            </a:r>
          </a:p>
        </p:txBody>
      </p:sp>
      <p:cxnSp>
        <p:nvCxnSpPr>
          <p:cNvPr id="58" name="Straight Arrow Connector 57">
            <a:extLst>
              <a:ext uri="{FF2B5EF4-FFF2-40B4-BE49-F238E27FC236}">
                <a16:creationId xmlns:a16="http://schemas.microsoft.com/office/drawing/2014/main" id="{5CEAB5E3-C4EF-8DC5-1627-DB3BF66B6DBE}"/>
              </a:ext>
            </a:extLst>
          </p:cNvPr>
          <p:cNvCxnSpPr>
            <a:cxnSpLocks/>
            <a:stCxn id="23" idx="3"/>
          </p:cNvCxnSpPr>
          <p:nvPr/>
        </p:nvCxnSpPr>
        <p:spPr>
          <a:xfrm>
            <a:off x="8664649" y="4579231"/>
            <a:ext cx="900634" cy="0"/>
          </a:xfrm>
          <a:prstGeom prst="straightConnector1">
            <a:avLst/>
          </a:prstGeom>
          <a:noFill/>
          <a:ln w="19050" cap="flat" cmpd="sng" algn="ctr">
            <a:solidFill>
              <a:srgbClr val="66D44C"/>
            </a:solidFill>
            <a:prstDash val="solid"/>
            <a:miter lim="800000"/>
            <a:tailEnd type="triangle"/>
          </a:ln>
          <a:effectLst/>
        </p:spPr>
      </p:cxnSp>
      <p:grpSp>
        <p:nvGrpSpPr>
          <p:cNvPr id="59" name="Group 58">
            <a:extLst>
              <a:ext uri="{FF2B5EF4-FFF2-40B4-BE49-F238E27FC236}">
                <a16:creationId xmlns:a16="http://schemas.microsoft.com/office/drawing/2014/main" id="{F7875AB9-A276-FAD0-8233-49D90D9BDB0D}"/>
              </a:ext>
            </a:extLst>
          </p:cNvPr>
          <p:cNvGrpSpPr>
            <a:grpSpLocks noChangeAspect="1"/>
          </p:cNvGrpSpPr>
          <p:nvPr/>
        </p:nvGrpSpPr>
        <p:grpSpPr>
          <a:xfrm>
            <a:off x="6562698" y="2877232"/>
            <a:ext cx="476834" cy="247734"/>
            <a:chOff x="5655532" y="2789419"/>
            <a:chExt cx="532038" cy="275744"/>
          </a:xfrm>
          <a:solidFill>
            <a:srgbClr val="098E7E"/>
          </a:solidFill>
        </p:grpSpPr>
        <p:pic>
          <p:nvPicPr>
            <p:cNvPr id="60" name="Graphic 59" descr="Link with solid fill">
              <a:extLst>
                <a:ext uri="{FF2B5EF4-FFF2-40B4-BE49-F238E27FC236}">
                  <a16:creationId xmlns:a16="http://schemas.microsoft.com/office/drawing/2014/main" id="{76609E76-983B-E107-9036-BB91D6EA911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785332" y="2791008"/>
              <a:ext cx="274155" cy="274155"/>
            </a:xfrm>
            <a:prstGeom prst="rect">
              <a:avLst/>
            </a:prstGeom>
          </p:spPr>
        </p:pic>
        <p:pic>
          <p:nvPicPr>
            <p:cNvPr id="61" name="Graphic 60" descr="Link with solid fill">
              <a:extLst>
                <a:ext uri="{FF2B5EF4-FFF2-40B4-BE49-F238E27FC236}">
                  <a16:creationId xmlns:a16="http://schemas.microsoft.com/office/drawing/2014/main" id="{DD9FFE88-6F7B-5F92-3B1C-0F5052A7F95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913415" y="2789419"/>
              <a:ext cx="274155" cy="274155"/>
            </a:xfrm>
            <a:prstGeom prst="rect">
              <a:avLst/>
            </a:prstGeom>
          </p:spPr>
        </p:pic>
        <p:pic>
          <p:nvPicPr>
            <p:cNvPr id="62" name="Graphic 61" descr="Link with solid fill">
              <a:extLst>
                <a:ext uri="{FF2B5EF4-FFF2-40B4-BE49-F238E27FC236}">
                  <a16:creationId xmlns:a16="http://schemas.microsoft.com/office/drawing/2014/main" id="{58B17A06-3B47-BD0C-CAC9-08A685B6941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655532" y="2791002"/>
              <a:ext cx="274155" cy="274155"/>
            </a:xfrm>
            <a:prstGeom prst="rect">
              <a:avLst/>
            </a:prstGeom>
          </p:spPr>
        </p:pic>
      </p:grpSp>
      <p:pic>
        <p:nvPicPr>
          <p:cNvPr id="63" name="Graphic 62" descr="Link with solid fill">
            <a:extLst>
              <a:ext uri="{FF2B5EF4-FFF2-40B4-BE49-F238E27FC236}">
                <a16:creationId xmlns:a16="http://schemas.microsoft.com/office/drawing/2014/main" id="{820717AE-E888-5CBA-B9FD-F470BD9B85F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127993" y="2878958"/>
            <a:ext cx="246306" cy="245709"/>
          </a:xfrm>
          <a:prstGeom prst="rect">
            <a:avLst/>
          </a:prstGeom>
        </p:spPr>
      </p:pic>
      <p:pic>
        <p:nvPicPr>
          <p:cNvPr id="64" name="Graphic 63" descr="Link with solid fill">
            <a:extLst>
              <a:ext uri="{FF2B5EF4-FFF2-40B4-BE49-F238E27FC236}">
                <a16:creationId xmlns:a16="http://schemas.microsoft.com/office/drawing/2014/main" id="{A4561140-B593-6449-1826-8DB1923AEFA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242786" y="2877531"/>
            <a:ext cx="246306" cy="245709"/>
          </a:xfrm>
          <a:prstGeom prst="rect">
            <a:avLst/>
          </a:prstGeom>
        </p:spPr>
      </p:pic>
      <p:sp>
        <p:nvSpPr>
          <p:cNvPr id="65" name="Graphic 44" descr="Link with solid fill">
            <a:extLst>
              <a:ext uri="{FF2B5EF4-FFF2-40B4-BE49-F238E27FC236}">
                <a16:creationId xmlns:a16="http://schemas.microsoft.com/office/drawing/2014/main" id="{F033DAC5-02E0-788A-386D-E1B599E35B07}"/>
              </a:ext>
            </a:extLst>
          </p:cNvPr>
          <p:cNvSpPr/>
          <p:nvPr/>
        </p:nvSpPr>
        <p:spPr>
          <a:xfrm rot="18859094">
            <a:off x="7046546"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66" name="Graphic 65" descr="Link with solid fill">
            <a:extLst>
              <a:ext uri="{FF2B5EF4-FFF2-40B4-BE49-F238E27FC236}">
                <a16:creationId xmlns:a16="http://schemas.microsoft.com/office/drawing/2014/main" id="{C1576110-E150-5090-0F7D-D5338285E4B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578246" y="2878958"/>
            <a:ext cx="246306" cy="245709"/>
          </a:xfrm>
          <a:prstGeom prst="rect">
            <a:avLst/>
          </a:prstGeom>
        </p:spPr>
      </p:pic>
      <p:pic>
        <p:nvPicPr>
          <p:cNvPr id="67" name="Graphic 66" descr="Link with solid fill">
            <a:extLst>
              <a:ext uri="{FF2B5EF4-FFF2-40B4-BE49-F238E27FC236}">
                <a16:creationId xmlns:a16="http://schemas.microsoft.com/office/drawing/2014/main" id="{516231E2-5622-0E2B-7C24-A00DE58543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693039" y="2877531"/>
            <a:ext cx="246306" cy="245709"/>
          </a:xfrm>
          <a:prstGeom prst="rect">
            <a:avLst/>
          </a:prstGeom>
        </p:spPr>
      </p:pic>
      <p:pic>
        <p:nvPicPr>
          <p:cNvPr id="68" name="Graphic 67" descr="Link with solid fill">
            <a:extLst>
              <a:ext uri="{FF2B5EF4-FFF2-40B4-BE49-F238E27FC236}">
                <a16:creationId xmlns:a16="http://schemas.microsoft.com/office/drawing/2014/main" id="{1B1F0BD6-E5F9-1C42-7D4A-D8C2E5FFA8F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461914" y="2878953"/>
            <a:ext cx="246306" cy="245709"/>
          </a:xfrm>
          <a:prstGeom prst="rect">
            <a:avLst/>
          </a:prstGeom>
        </p:spPr>
      </p:pic>
      <p:sp>
        <p:nvSpPr>
          <p:cNvPr id="69" name="Graphic 52" descr="Link with solid fill">
            <a:extLst>
              <a:ext uri="{FF2B5EF4-FFF2-40B4-BE49-F238E27FC236}">
                <a16:creationId xmlns:a16="http://schemas.microsoft.com/office/drawing/2014/main" id="{BD375C4B-D18D-6B60-6BAC-F040185E9943}"/>
              </a:ext>
            </a:extLst>
          </p:cNvPr>
          <p:cNvSpPr/>
          <p:nvPr/>
        </p:nvSpPr>
        <p:spPr>
          <a:xfrm rot="18859094">
            <a:off x="7944750"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cxnSp>
        <p:nvCxnSpPr>
          <p:cNvPr id="70" name="Straight Connector 69">
            <a:extLst>
              <a:ext uri="{FF2B5EF4-FFF2-40B4-BE49-F238E27FC236}">
                <a16:creationId xmlns:a16="http://schemas.microsoft.com/office/drawing/2014/main" id="{DEC710EA-D44D-F007-5E6A-9F8F5B11B761}"/>
              </a:ext>
            </a:extLst>
          </p:cNvPr>
          <p:cNvCxnSpPr>
            <a:cxnSpLocks/>
          </p:cNvCxnSpPr>
          <p:nvPr/>
        </p:nvCxnSpPr>
        <p:spPr>
          <a:xfrm>
            <a:off x="6996630" y="3000385"/>
            <a:ext cx="52387" cy="0"/>
          </a:xfrm>
          <a:prstGeom prst="line">
            <a:avLst/>
          </a:prstGeom>
          <a:noFill/>
          <a:ln w="12700" cap="rnd" cmpd="sng" algn="ctr">
            <a:solidFill>
              <a:srgbClr val="098E7E"/>
            </a:solidFill>
            <a:prstDash val="solid"/>
            <a:miter lim="800000"/>
          </a:ln>
          <a:effectLst/>
        </p:spPr>
      </p:cxnSp>
      <p:cxnSp>
        <p:nvCxnSpPr>
          <p:cNvPr id="71" name="Straight Connector 70">
            <a:extLst>
              <a:ext uri="{FF2B5EF4-FFF2-40B4-BE49-F238E27FC236}">
                <a16:creationId xmlns:a16="http://schemas.microsoft.com/office/drawing/2014/main" id="{273568AC-53D7-AF99-9FB0-CB1E71605CD9}"/>
              </a:ext>
            </a:extLst>
          </p:cNvPr>
          <p:cNvCxnSpPr>
            <a:cxnSpLocks/>
          </p:cNvCxnSpPr>
          <p:nvPr/>
        </p:nvCxnSpPr>
        <p:spPr>
          <a:xfrm>
            <a:off x="7449068" y="3000385"/>
            <a:ext cx="52387" cy="0"/>
          </a:xfrm>
          <a:prstGeom prst="line">
            <a:avLst/>
          </a:prstGeom>
          <a:noFill/>
          <a:ln w="12700" cap="rnd" cmpd="sng" algn="ctr">
            <a:solidFill>
              <a:srgbClr val="098E7E"/>
            </a:solidFill>
            <a:prstDash val="solid"/>
            <a:miter lim="800000"/>
          </a:ln>
          <a:effectLst/>
        </p:spPr>
      </p:cxnSp>
      <p:cxnSp>
        <p:nvCxnSpPr>
          <p:cNvPr id="72" name="Straight Connector 71">
            <a:extLst>
              <a:ext uri="{FF2B5EF4-FFF2-40B4-BE49-F238E27FC236}">
                <a16:creationId xmlns:a16="http://schemas.microsoft.com/office/drawing/2014/main" id="{9ABA5D7E-2D06-10D0-C1AB-3E0C42644F29}"/>
              </a:ext>
            </a:extLst>
          </p:cNvPr>
          <p:cNvCxnSpPr>
            <a:cxnSpLocks/>
          </p:cNvCxnSpPr>
          <p:nvPr/>
        </p:nvCxnSpPr>
        <p:spPr>
          <a:xfrm>
            <a:off x="7902066" y="3000385"/>
            <a:ext cx="52387" cy="0"/>
          </a:xfrm>
          <a:prstGeom prst="line">
            <a:avLst/>
          </a:prstGeom>
          <a:noFill/>
          <a:ln w="12700" cap="rnd" cmpd="sng" algn="ctr">
            <a:solidFill>
              <a:srgbClr val="098E7E"/>
            </a:solidFill>
            <a:prstDash val="solid"/>
            <a:miter lim="800000"/>
          </a:ln>
          <a:effectLst/>
        </p:spPr>
      </p:cxnSp>
      <p:grpSp>
        <p:nvGrpSpPr>
          <p:cNvPr id="73" name="Group 72">
            <a:extLst>
              <a:ext uri="{FF2B5EF4-FFF2-40B4-BE49-F238E27FC236}">
                <a16:creationId xmlns:a16="http://schemas.microsoft.com/office/drawing/2014/main" id="{25A5ED33-9AF1-66E9-C993-6D4D5271789B}"/>
              </a:ext>
            </a:extLst>
          </p:cNvPr>
          <p:cNvGrpSpPr/>
          <p:nvPr/>
        </p:nvGrpSpPr>
        <p:grpSpPr>
          <a:xfrm>
            <a:off x="4282727" y="2194010"/>
            <a:ext cx="623759" cy="628957"/>
            <a:chOff x="3365617" y="2132229"/>
            <a:chExt cx="623759" cy="628957"/>
          </a:xfrm>
        </p:grpSpPr>
        <p:pic>
          <p:nvPicPr>
            <p:cNvPr id="74" name="Graphic 73">
              <a:extLst>
                <a:ext uri="{FF2B5EF4-FFF2-40B4-BE49-F238E27FC236}">
                  <a16:creationId xmlns:a16="http://schemas.microsoft.com/office/drawing/2014/main" id="{DFD19EB0-543E-4958-C754-98A1FC275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5" name="TextBox 74">
              <a:extLst>
                <a:ext uri="{FF2B5EF4-FFF2-40B4-BE49-F238E27FC236}">
                  <a16:creationId xmlns:a16="http://schemas.microsoft.com/office/drawing/2014/main" id="{6BABEC85-B4D8-607F-4422-E59FED804C2D}"/>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6" name="Group 75">
            <a:extLst>
              <a:ext uri="{FF2B5EF4-FFF2-40B4-BE49-F238E27FC236}">
                <a16:creationId xmlns:a16="http://schemas.microsoft.com/office/drawing/2014/main" id="{55A8A5B2-D54F-D208-B26C-662806721C63}"/>
              </a:ext>
            </a:extLst>
          </p:cNvPr>
          <p:cNvGrpSpPr/>
          <p:nvPr/>
        </p:nvGrpSpPr>
        <p:grpSpPr>
          <a:xfrm>
            <a:off x="9565283" y="2161730"/>
            <a:ext cx="623759" cy="628957"/>
            <a:chOff x="3365617" y="2132229"/>
            <a:chExt cx="623759" cy="628957"/>
          </a:xfrm>
        </p:grpSpPr>
        <p:pic>
          <p:nvPicPr>
            <p:cNvPr id="77" name="Graphic 76">
              <a:extLst>
                <a:ext uri="{FF2B5EF4-FFF2-40B4-BE49-F238E27FC236}">
                  <a16:creationId xmlns:a16="http://schemas.microsoft.com/office/drawing/2014/main" id="{E3831318-7470-B060-C47E-FC351DFC5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8" name="TextBox 77">
              <a:extLst>
                <a:ext uri="{FF2B5EF4-FFF2-40B4-BE49-F238E27FC236}">
                  <a16:creationId xmlns:a16="http://schemas.microsoft.com/office/drawing/2014/main" id="{3E204101-A15F-FA1F-6567-7A1B6EE2D011}"/>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9" name="Group 78">
            <a:extLst>
              <a:ext uri="{FF2B5EF4-FFF2-40B4-BE49-F238E27FC236}">
                <a16:creationId xmlns:a16="http://schemas.microsoft.com/office/drawing/2014/main" id="{F2335FB1-5DA7-0F70-B496-AD3F1AC2BEA4}"/>
              </a:ext>
            </a:extLst>
          </p:cNvPr>
          <p:cNvGrpSpPr/>
          <p:nvPr/>
        </p:nvGrpSpPr>
        <p:grpSpPr>
          <a:xfrm>
            <a:off x="7995841" y="1555872"/>
            <a:ext cx="584594" cy="584594"/>
            <a:chOff x="6567623" y="1039598"/>
            <a:chExt cx="584594" cy="584594"/>
          </a:xfrm>
        </p:grpSpPr>
        <p:sp>
          <p:nvSpPr>
            <p:cNvPr id="80" name="Oval 79">
              <a:extLst>
                <a:ext uri="{FF2B5EF4-FFF2-40B4-BE49-F238E27FC236}">
                  <a16:creationId xmlns:a16="http://schemas.microsoft.com/office/drawing/2014/main" id="{01F1B8E6-7641-3C7E-78B9-C71AC41E90D4}"/>
                </a:ext>
              </a:extLst>
            </p:cNvPr>
            <p:cNvSpPr/>
            <p:nvPr/>
          </p:nvSpPr>
          <p:spPr>
            <a:xfrm>
              <a:off x="6567623" y="1039598"/>
              <a:ext cx="584594" cy="584594"/>
            </a:xfrm>
            <a:prstGeom prst="ellipse">
              <a:avLst/>
            </a:prstGeom>
            <a:solidFill>
              <a:srgbClr val="FFFFFF"/>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endParaRPr>
            </a:p>
          </p:txBody>
        </p:sp>
        <p:grpSp>
          <p:nvGrpSpPr>
            <p:cNvPr id="81" name="Group 80">
              <a:extLst>
                <a:ext uri="{FF2B5EF4-FFF2-40B4-BE49-F238E27FC236}">
                  <a16:creationId xmlns:a16="http://schemas.microsoft.com/office/drawing/2014/main" id="{784D4B48-7460-1DE1-3425-A4F52D778917}"/>
                </a:ext>
              </a:extLst>
            </p:cNvPr>
            <p:cNvGrpSpPr/>
            <p:nvPr/>
          </p:nvGrpSpPr>
          <p:grpSpPr>
            <a:xfrm>
              <a:off x="6594375" y="1076989"/>
              <a:ext cx="531089" cy="530955"/>
              <a:chOff x="6516535" y="1118583"/>
              <a:chExt cx="531089" cy="530955"/>
            </a:xfrm>
          </p:grpSpPr>
          <p:sp>
            <p:nvSpPr>
              <p:cNvPr id="82" name="Freeform: Shape 81">
                <a:extLst>
                  <a:ext uri="{FF2B5EF4-FFF2-40B4-BE49-F238E27FC236}">
                    <a16:creationId xmlns:a16="http://schemas.microsoft.com/office/drawing/2014/main" id="{D09EB781-7A7B-BB94-E58C-11E3F66260E6}"/>
                  </a:ext>
                </a:extLst>
              </p:cNvPr>
              <p:cNvSpPr/>
              <p:nvPr/>
            </p:nvSpPr>
            <p:spPr>
              <a:xfrm>
                <a:off x="6516535" y="1118583"/>
                <a:ext cx="531089" cy="530928"/>
              </a:xfrm>
              <a:custGeom>
                <a:avLst/>
                <a:gdLst>
                  <a:gd name="connsiteX0" fmla="*/ 265625 w 531089"/>
                  <a:gd name="connsiteY0" fmla="*/ 0 h 530928"/>
                  <a:gd name="connsiteX1" fmla="*/ 531089 w 531089"/>
                  <a:gd name="connsiteY1" fmla="*/ 265464 h 530928"/>
                  <a:gd name="connsiteX2" fmla="*/ 265625 w 531089"/>
                  <a:gd name="connsiteY2" fmla="*/ 530929 h 530928"/>
                  <a:gd name="connsiteX3" fmla="*/ 0 w 531089"/>
                  <a:gd name="connsiteY3" fmla="*/ 265464 h 530928"/>
                  <a:gd name="connsiteX4" fmla="*/ 265625 w 531089"/>
                  <a:gd name="connsiteY4" fmla="*/ 0 h 530928"/>
                  <a:gd name="connsiteX5" fmla="*/ 265625 w 531089"/>
                  <a:gd name="connsiteY5" fmla="*/ 0 h 5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089" h="530928">
                    <a:moveTo>
                      <a:pt x="265625" y="0"/>
                    </a:moveTo>
                    <a:cubicBezTo>
                      <a:pt x="412218" y="0"/>
                      <a:pt x="531089" y="118871"/>
                      <a:pt x="531089" y="265464"/>
                    </a:cubicBezTo>
                    <a:cubicBezTo>
                      <a:pt x="531089" y="412058"/>
                      <a:pt x="412218" y="530929"/>
                      <a:pt x="265625" y="530929"/>
                    </a:cubicBezTo>
                    <a:cubicBezTo>
                      <a:pt x="119032" y="530929"/>
                      <a:pt x="0" y="412058"/>
                      <a:pt x="0" y="265464"/>
                    </a:cubicBezTo>
                    <a:cubicBezTo>
                      <a:pt x="0" y="118871"/>
                      <a:pt x="118871" y="0"/>
                      <a:pt x="265625" y="0"/>
                    </a:cubicBezTo>
                    <a:lnTo>
                      <a:pt x="265625" y="0"/>
                    </a:lnTo>
                    <a:close/>
                  </a:path>
                </a:pathLst>
              </a:custGeom>
              <a:solidFill>
                <a:srgbClr val="098E7E"/>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Freeform: Shape 82">
                <a:extLst>
                  <a:ext uri="{FF2B5EF4-FFF2-40B4-BE49-F238E27FC236}">
                    <a16:creationId xmlns:a16="http://schemas.microsoft.com/office/drawing/2014/main" id="{AAA41FBA-7C84-3C3A-26E3-26A05189D797}"/>
                  </a:ext>
                </a:extLst>
              </p:cNvPr>
              <p:cNvSpPr/>
              <p:nvPr/>
            </p:nvSpPr>
            <p:spPr>
              <a:xfrm>
                <a:off x="6516695" y="1118583"/>
                <a:ext cx="520176" cy="530955"/>
              </a:xfrm>
              <a:custGeom>
                <a:avLst/>
                <a:gdLst>
                  <a:gd name="connsiteX0" fmla="*/ 265464 w 520176"/>
                  <a:gd name="connsiteY0" fmla="*/ 0 h 530955"/>
                  <a:gd name="connsiteX1" fmla="*/ 443925 w 520176"/>
                  <a:gd name="connsiteY1" fmla="*/ 68991 h 530955"/>
                  <a:gd name="connsiteX2" fmla="*/ 434230 w 520176"/>
                  <a:gd name="connsiteY2" fmla="*/ 72842 h 530955"/>
                  <a:gd name="connsiteX3" fmla="*/ 428840 w 520176"/>
                  <a:gd name="connsiteY3" fmla="*/ 78539 h 530955"/>
                  <a:gd name="connsiteX4" fmla="*/ 430071 w 520176"/>
                  <a:gd name="connsiteY4" fmla="*/ 85158 h 530955"/>
                  <a:gd name="connsiteX5" fmla="*/ 436543 w 520176"/>
                  <a:gd name="connsiteY5" fmla="*/ 86081 h 530955"/>
                  <a:gd name="connsiteX6" fmla="*/ 440555 w 520176"/>
                  <a:gd name="connsiteY6" fmla="*/ 95776 h 530955"/>
                  <a:gd name="connsiteX7" fmla="*/ 451641 w 520176"/>
                  <a:gd name="connsiteY7" fmla="*/ 91310 h 530955"/>
                  <a:gd name="connsiteX8" fmla="*/ 453487 w 520176"/>
                  <a:gd name="connsiteY8" fmla="*/ 104402 h 530955"/>
                  <a:gd name="connsiteX9" fmla="*/ 450103 w 520176"/>
                  <a:gd name="connsiteY9" fmla="*/ 104402 h 530955"/>
                  <a:gd name="connsiteX10" fmla="*/ 441023 w 520176"/>
                  <a:gd name="connsiteY10" fmla="*/ 103011 h 530955"/>
                  <a:gd name="connsiteX11" fmla="*/ 430860 w 520176"/>
                  <a:gd name="connsiteY11" fmla="*/ 104709 h 530955"/>
                  <a:gd name="connsiteX12" fmla="*/ 421004 w 520176"/>
                  <a:gd name="connsiteY12" fmla="*/ 118564 h 530955"/>
                  <a:gd name="connsiteX13" fmla="*/ 406989 w 520176"/>
                  <a:gd name="connsiteY13" fmla="*/ 120717 h 530955"/>
                  <a:gd name="connsiteX14" fmla="*/ 404983 w 520176"/>
                  <a:gd name="connsiteY14" fmla="*/ 132726 h 530955"/>
                  <a:gd name="connsiteX15" fmla="*/ 410841 w 520176"/>
                  <a:gd name="connsiteY15" fmla="*/ 134116 h 530955"/>
                  <a:gd name="connsiteX16" fmla="*/ 409142 w 520176"/>
                  <a:gd name="connsiteY16" fmla="*/ 141819 h 530955"/>
                  <a:gd name="connsiteX17" fmla="*/ 395275 w 520176"/>
                  <a:gd name="connsiteY17" fmla="*/ 139051 h 530955"/>
                  <a:gd name="connsiteX18" fmla="*/ 382490 w 520176"/>
                  <a:gd name="connsiteY18" fmla="*/ 141819 h 530955"/>
                  <a:gd name="connsiteX19" fmla="*/ 379722 w 520176"/>
                  <a:gd name="connsiteY19" fmla="*/ 148907 h 530955"/>
                  <a:gd name="connsiteX20" fmla="*/ 382035 w 520176"/>
                  <a:gd name="connsiteY20" fmla="*/ 163844 h 530955"/>
                  <a:gd name="connsiteX21" fmla="*/ 389431 w 520176"/>
                  <a:gd name="connsiteY21" fmla="*/ 167388 h 530955"/>
                  <a:gd name="connsiteX22" fmla="*/ 402055 w 520176"/>
                  <a:gd name="connsiteY22" fmla="*/ 167241 h 530955"/>
                  <a:gd name="connsiteX23" fmla="*/ 410520 w 520176"/>
                  <a:gd name="connsiteY23" fmla="*/ 166465 h 530955"/>
                  <a:gd name="connsiteX24" fmla="*/ 413141 w 520176"/>
                  <a:gd name="connsiteY24" fmla="*/ 159685 h 530955"/>
                  <a:gd name="connsiteX25" fmla="*/ 426393 w 520176"/>
                  <a:gd name="connsiteY25" fmla="*/ 142434 h 530955"/>
                  <a:gd name="connsiteX26" fmla="*/ 435166 w 520176"/>
                  <a:gd name="connsiteY26" fmla="*/ 144280 h 530955"/>
                  <a:gd name="connsiteX27" fmla="*/ 443631 w 520176"/>
                  <a:gd name="connsiteY27" fmla="*/ 136577 h 530955"/>
                  <a:gd name="connsiteX28" fmla="*/ 445329 w 520176"/>
                  <a:gd name="connsiteY28" fmla="*/ 142581 h 530955"/>
                  <a:gd name="connsiteX29" fmla="*/ 466432 w 520176"/>
                  <a:gd name="connsiteY29" fmla="*/ 156904 h 530955"/>
                  <a:gd name="connsiteX30" fmla="*/ 463971 w 520176"/>
                  <a:gd name="connsiteY30" fmla="*/ 160300 h 530955"/>
                  <a:gd name="connsiteX31" fmla="*/ 454423 w 520176"/>
                  <a:gd name="connsiteY31" fmla="*/ 159832 h 530955"/>
                  <a:gd name="connsiteX32" fmla="*/ 457966 w 520176"/>
                  <a:gd name="connsiteY32" fmla="*/ 165074 h 530955"/>
                  <a:gd name="connsiteX33" fmla="*/ 463971 w 520176"/>
                  <a:gd name="connsiteY33" fmla="*/ 166305 h 530955"/>
                  <a:gd name="connsiteX34" fmla="*/ 470751 w 520176"/>
                  <a:gd name="connsiteY34" fmla="*/ 163376 h 530955"/>
                  <a:gd name="connsiteX35" fmla="*/ 470590 w 520176"/>
                  <a:gd name="connsiteY35" fmla="*/ 155219 h 530955"/>
                  <a:gd name="connsiteX36" fmla="*/ 473666 w 520176"/>
                  <a:gd name="connsiteY36" fmla="*/ 153681 h 530955"/>
                  <a:gd name="connsiteX37" fmla="*/ 471206 w 520176"/>
                  <a:gd name="connsiteY37" fmla="*/ 151060 h 530955"/>
                  <a:gd name="connsiteX38" fmla="*/ 457191 w 520176"/>
                  <a:gd name="connsiteY38" fmla="*/ 143210 h 530955"/>
                  <a:gd name="connsiteX39" fmla="*/ 453500 w 520176"/>
                  <a:gd name="connsiteY39" fmla="*/ 132739 h 530955"/>
                  <a:gd name="connsiteX40" fmla="*/ 465201 w 520176"/>
                  <a:gd name="connsiteY40" fmla="*/ 132739 h 530955"/>
                  <a:gd name="connsiteX41" fmla="*/ 468892 w 520176"/>
                  <a:gd name="connsiteY41" fmla="*/ 136430 h 530955"/>
                  <a:gd name="connsiteX42" fmla="*/ 479055 w 520176"/>
                  <a:gd name="connsiteY42" fmla="*/ 145202 h 530955"/>
                  <a:gd name="connsiteX43" fmla="*/ 479363 w 520176"/>
                  <a:gd name="connsiteY43" fmla="*/ 155673 h 530955"/>
                  <a:gd name="connsiteX44" fmla="*/ 489834 w 520176"/>
                  <a:gd name="connsiteY44" fmla="*/ 166759 h 530955"/>
                  <a:gd name="connsiteX45" fmla="*/ 493832 w 520176"/>
                  <a:gd name="connsiteY45" fmla="*/ 151514 h 530955"/>
                  <a:gd name="connsiteX46" fmla="*/ 501067 w 520176"/>
                  <a:gd name="connsiteY46" fmla="*/ 147516 h 530955"/>
                  <a:gd name="connsiteX47" fmla="*/ 502458 w 520176"/>
                  <a:gd name="connsiteY47" fmla="*/ 159993 h 530955"/>
                  <a:gd name="connsiteX48" fmla="*/ 509546 w 520176"/>
                  <a:gd name="connsiteY48" fmla="*/ 167843 h 530955"/>
                  <a:gd name="connsiteX49" fmla="*/ 512474 w 520176"/>
                  <a:gd name="connsiteY49" fmla="*/ 167843 h 530955"/>
                  <a:gd name="connsiteX50" fmla="*/ 520177 w 520176"/>
                  <a:gd name="connsiteY50" fmla="*/ 190483 h 530955"/>
                  <a:gd name="connsiteX51" fmla="*/ 507861 w 520176"/>
                  <a:gd name="connsiteY51" fmla="*/ 190483 h 530955"/>
                  <a:gd name="connsiteX52" fmla="*/ 494608 w 520176"/>
                  <a:gd name="connsiteY52" fmla="*/ 180627 h 530955"/>
                  <a:gd name="connsiteX53" fmla="*/ 480754 w 520176"/>
                  <a:gd name="connsiteY53" fmla="*/ 182018 h 530955"/>
                  <a:gd name="connsiteX54" fmla="*/ 480754 w 520176"/>
                  <a:gd name="connsiteY54" fmla="*/ 190483 h 530955"/>
                  <a:gd name="connsiteX55" fmla="*/ 476448 w 520176"/>
                  <a:gd name="connsiteY55" fmla="*/ 190483 h 530955"/>
                  <a:gd name="connsiteX56" fmla="*/ 471674 w 520176"/>
                  <a:gd name="connsiteY56" fmla="*/ 187100 h 530955"/>
                  <a:gd name="connsiteX57" fmla="*/ 447643 w 520176"/>
                  <a:gd name="connsiteY57" fmla="*/ 180935 h 530955"/>
                  <a:gd name="connsiteX58" fmla="*/ 447643 w 520176"/>
                  <a:gd name="connsiteY58" fmla="*/ 165529 h 530955"/>
                  <a:gd name="connsiteX59" fmla="*/ 417153 w 520176"/>
                  <a:gd name="connsiteY59" fmla="*/ 167843 h 530955"/>
                  <a:gd name="connsiteX60" fmla="*/ 407751 w 520176"/>
                  <a:gd name="connsiteY60" fmla="*/ 172924 h 530955"/>
                  <a:gd name="connsiteX61" fmla="*/ 395743 w 520176"/>
                  <a:gd name="connsiteY61" fmla="*/ 172924 h 530955"/>
                  <a:gd name="connsiteX62" fmla="*/ 389738 w 520176"/>
                  <a:gd name="connsiteY62" fmla="*/ 172309 h 530955"/>
                  <a:gd name="connsiteX63" fmla="*/ 375108 w 520176"/>
                  <a:gd name="connsiteY63" fmla="*/ 180467 h 530955"/>
                  <a:gd name="connsiteX64" fmla="*/ 375108 w 520176"/>
                  <a:gd name="connsiteY64" fmla="*/ 195712 h 530955"/>
                  <a:gd name="connsiteX65" fmla="*/ 345233 w 520176"/>
                  <a:gd name="connsiteY65" fmla="*/ 217429 h 530955"/>
                  <a:gd name="connsiteX66" fmla="*/ 347694 w 520176"/>
                  <a:gd name="connsiteY66" fmla="*/ 226670 h 530955"/>
                  <a:gd name="connsiteX67" fmla="*/ 353698 w 520176"/>
                  <a:gd name="connsiteY67" fmla="*/ 226670 h 530955"/>
                  <a:gd name="connsiteX68" fmla="*/ 352161 w 520176"/>
                  <a:gd name="connsiteY68" fmla="*/ 235456 h 530955"/>
                  <a:gd name="connsiteX69" fmla="*/ 347854 w 520176"/>
                  <a:gd name="connsiteY69" fmla="*/ 236994 h 530955"/>
                  <a:gd name="connsiteX70" fmla="*/ 347694 w 520176"/>
                  <a:gd name="connsiteY70" fmla="*/ 259941 h 530955"/>
                  <a:gd name="connsiteX71" fmla="*/ 373557 w 520176"/>
                  <a:gd name="connsiteY71" fmla="*/ 289509 h 530955"/>
                  <a:gd name="connsiteX72" fmla="*/ 384804 w 520176"/>
                  <a:gd name="connsiteY72" fmla="*/ 289509 h 530955"/>
                  <a:gd name="connsiteX73" fmla="*/ 385419 w 520176"/>
                  <a:gd name="connsiteY73" fmla="*/ 287663 h 530955"/>
                  <a:gd name="connsiteX74" fmla="*/ 405746 w 520176"/>
                  <a:gd name="connsiteY74" fmla="*/ 287663 h 530955"/>
                  <a:gd name="connsiteX75" fmla="*/ 411603 w 520176"/>
                  <a:gd name="connsiteY75" fmla="*/ 282274 h 530955"/>
                  <a:gd name="connsiteX76" fmla="*/ 423157 w 520176"/>
                  <a:gd name="connsiteY76" fmla="*/ 282274 h 530955"/>
                  <a:gd name="connsiteX77" fmla="*/ 429469 w 520176"/>
                  <a:gd name="connsiteY77" fmla="*/ 288586 h 530955"/>
                  <a:gd name="connsiteX78" fmla="*/ 446559 w 520176"/>
                  <a:gd name="connsiteY78" fmla="*/ 290271 h 530955"/>
                  <a:gd name="connsiteX79" fmla="*/ 444246 w 520176"/>
                  <a:gd name="connsiteY79" fmla="*/ 313058 h 530955"/>
                  <a:gd name="connsiteX80" fmla="*/ 463342 w 520176"/>
                  <a:gd name="connsiteY80" fmla="*/ 346624 h 530955"/>
                  <a:gd name="connsiteX81" fmla="*/ 453326 w 520176"/>
                  <a:gd name="connsiteY81" fmla="*/ 365881 h 530955"/>
                  <a:gd name="connsiteX82" fmla="*/ 453941 w 520176"/>
                  <a:gd name="connsiteY82" fmla="*/ 374814 h 530955"/>
                  <a:gd name="connsiteX83" fmla="*/ 461791 w 520176"/>
                  <a:gd name="connsiteY83" fmla="*/ 382664 h 530955"/>
                  <a:gd name="connsiteX84" fmla="*/ 461791 w 520176"/>
                  <a:gd name="connsiteY84" fmla="*/ 404382 h 530955"/>
                  <a:gd name="connsiteX85" fmla="*/ 472262 w 520176"/>
                  <a:gd name="connsiteY85" fmla="*/ 418249 h 530955"/>
                  <a:gd name="connsiteX86" fmla="*/ 472262 w 520176"/>
                  <a:gd name="connsiteY86" fmla="*/ 432103 h 530955"/>
                  <a:gd name="connsiteX87" fmla="*/ 265464 w 520176"/>
                  <a:gd name="connsiteY87" fmla="*/ 530956 h 530955"/>
                  <a:gd name="connsiteX88" fmla="*/ 1230 w 520176"/>
                  <a:gd name="connsiteY88" fmla="*/ 292598 h 530955"/>
                  <a:gd name="connsiteX89" fmla="*/ 1230 w 520176"/>
                  <a:gd name="connsiteY89" fmla="*/ 292598 h 530955"/>
                  <a:gd name="connsiteX90" fmla="*/ 776 w 520176"/>
                  <a:gd name="connsiteY90" fmla="*/ 286286 h 530955"/>
                  <a:gd name="connsiteX91" fmla="*/ 776 w 520176"/>
                  <a:gd name="connsiteY91" fmla="*/ 286286 h 530955"/>
                  <a:gd name="connsiteX92" fmla="*/ 0 w 520176"/>
                  <a:gd name="connsiteY92" fmla="*/ 265491 h 530955"/>
                  <a:gd name="connsiteX93" fmla="*/ 0 w 520176"/>
                  <a:gd name="connsiteY93" fmla="*/ 256866 h 530955"/>
                  <a:gd name="connsiteX94" fmla="*/ 160 w 520176"/>
                  <a:gd name="connsiteY94" fmla="*/ 253014 h 530955"/>
                  <a:gd name="connsiteX95" fmla="*/ 308 w 520176"/>
                  <a:gd name="connsiteY95" fmla="*/ 250701 h 530955"/>
                  <a:gd name="connsiteX96" fmla="*/ 615 w 520176"/>
                  <a:gd name="connsiteY96" fmla="*/ 245780 h 530955"/>
                  <a:gd name="connsiteX97" fmla="*/ 776 w 520176"/>
                  <a:gd name="connsiteY97" fmla="*/ 244549 h 530955"/>
                  <a:gd name="connsiteX98" fmla="*/ 21557 w 520176"/>
                  <a:gd name="connsiteY98" fmla="*/ 160327 h 530955"/>
                  <a:gd name="connsiteX99" fmla="*/ 21557 w 520176"/>
                  <a:gd name="connsiteY99" fmla="*/ 174796 h 530955"/>
                  <a:gd name="connsiteX100" fmla="*/ 32804 w 520176"/>
                  <a:gd name="connsiteY100" fmla="*/ 180186 h 530955"/>
                  <a:gd name="connsiteX101" fmla="*/ 32804 w 520176"/>
                  <a:gd name="connsiteY101" fmla="*/ 201743 h 530955"/>
                  <a:gd name="connsiteX102" fmla="*/ 43582 w 520176"/>
                  <a:gd name="connsiteY102" fmla="*/ 220064 h 530955"/>
                  <a:gd name="connsiteX103" fmla="*/ 52355 w 520176"/>
                  <a:gd name="connsiteY103" fmla="*/ 221454 h 530955"/>
                  <a:gd name="connsiteX104" fmla="*/ 53585 w 520176"/>
                  <a:gd name="connsiteY104" fmla="*/ 215142 h 530955"/>
                  <a:gd name="connsiteX105" fmla="*/ 43114 w 520176"/>
                  <a:gd name="connsiteY105" fmla="*/ 199135 h 530955"/>
                  <a:gd name="connsiteX106" fmla="*/ 41108 w 520176"/>
                  <a:gd name="connsiteY106" fmla="*/ 183582 h 530955"/>
                  <a:gd name="connsiteX107" fmla="*/ 47273 w 520176"/>
                  <a:gd name="connsiteY107" fmla="*/ 183582 h 530955"/>
                  <a:gd name="connsiteX108" fmla="*/ 49734 w 520176"/>
                  <a:gd name="connsiteY108" fmla="*/ 199590 h 530955"/>
                  <a:gd name="connsiteX109" fmla="*/ 64832 w 520176"/>
                  <a:gd name="connsiteY109" fmla="*/ 221454 h 530955"/>
                  <a:gd name="connsiteX110" fmla="*/ 60980 w 520176"/>
                  <a:gd name="connsiteY110" fmla="*/ 228542 h 530955"/>
                  <a:gd name="connsiteX111" fmla="*/ 70381 w 520176"/>
                  <a:gd name="connsiteY111" fmla="*/ 243011 h 530955"/>
                  <a:gd name="connsiteX112" fmla="*/ 94091 w 520176"/>
                  <a:gd name="connsiteY112" fmla="*/ 249016 h 530955"/>
                  <a:gd name="connsiteX113" fmla="*/ 94091 w 520176"/>
                  <a:gd name="connsiteY113" fmla="*/ 245164 h 530955"/>
                  <a:gd name="connsiteX114" fmla="*/ 103640 w 520176"/>
                  <a:gd name="connsiteY114" fmla="*/ 246555 h 530955"/>
                  <a:gd name="connsiteX115" fmla="*/ 102717 w 520176"/>
                  <a:gd name="connsiteY115" fmla="*/ 253175 h 530955"/>
                  <a:gd name="connsiteX116" fmla="*/ 110112 w 520176"/>
                  <a:gd name="connsiteY116" fmla="*/ 254566 h 530955"/>
                  <a:gd name="connsiteX117" fmla="*/ 121506 w 520176"/>
                  <a:gd name="connsiteY117" fmla="*/ 257802 h 530955"/>
                  <a:gd name="connsiteX118" fmla="*/ 137821 w 520176"/>
                  <a:gd name="connsiteY118" fmla="*/ 276283 h 530955"/>
                  <a:gd name="connsiteX119" fmla="*/ 158455 w 520176"/>
                  <a:gd name="connsiteY119" fmla="*/ 277821 h 530955"/>
                  <a:gd name="connsiteX120" fmla="*/ 160461 w 520176"/>
                  <a:gd name="connsiteY120" fmla="*/ 294764 h 530955"/>
                  <a:gd name="connsiteX121" fmla="*/ 146299 w 520176"/>
                  <a:gd name="connsiteY121" fmla="*/ 304620 h 530955"/>
                  <a:gd name="connsiteX122" fmla="*/ 145684 w 520176"/>
                  <a:gd name="connsiteY122" fmla="*/ 319705 h 530955"/>
                  <a:gd name="connsiteX123" fmla="*/ 143678 w 520176"/>
                  <a:gd name="connsiteY123" fmla="*/ 328945 h 530955"/>
                  <a:gd name="connsiteX124" fmla="*/ 164165 w 520176"/>
                  <a:gd name="connsiteY124" fmla="*/ 354661 h 530955"/>
                  <a:gd name="connsiteX125" fmla="*/ 165703 w 520176"/>
                  <a:gd name="connsiteY125" fmla="*/ 363434 h 530955"/>
                  <a:gd name="connsiteX126" fmla="*/ 174021 w 520176"/>
                  <a:gd name="connsiteY126" fmla="*/ 365440 h 530955"/>
                  <a:gd name="connsiteX127" fmla="*/ 190804 w 520176"/>
                  <a:gd name="connsiteY127" fmla="*/ 377449 h 530955"/>
                  <a:gd name="connsiteX128" fmla="*/ 190804 w 520176"/>
                  <a:gd name="connsiteY128" fmla="*/ 423799 h 530955"/>
                  <a:gd name="connsiteX129" fmla="*/ 196354 w 520176"/>
                  <a:gd name="connsiteY129" fmla="*/ 425337 h 530955"/>
                  <a:gd name="connsiteX130" fmla="*/ 192502 w 520176"/>
                  <a:gd name="connsiteY130" fmla="*/ 446747 h 530955"/>
                  <a:gd name="connsiteX131" fmla="*/ 202050 w 520176"/>
                  <a:gd name="connsiteY131" fmla="*/ 459371 h 530955"/>
                  <a:gd name="connsiteX132" fmla="*/ 200205 w 520176"/>
                  <a:gd name="connsiteY132" fmla="*/ 480620 h 530955"/>
                  <a:gd name="connsiteX133" fmla="*/ 212829 w 520176"/>
                  <a:gd name="connsiteY133" fmla="*/ 502485 h 530955"/>
                  <a:gd name="connsiteX134" fmla="*/ 228850 w 520176"/>
                  <a:gd name="connsiteY134" fmla="*/ 516499 h 530955"/>
                  <a:gd name="connsiteX135" fmla="*/ 244870 w 520176"/>
                  <a:gd name="connsiteY135" fmla="*/ 516807 h 530955"/>
                  <a:gd name="connsiteX136" fmla="*/ 246569 w 520176"/>
                  <a:gd name="connsiteY136" fmla="*/ 511725 h 530955"/>
                  <a:gd name="connsiteX137" fmla="*/ 234707 w 520176"/>
                  <a:gd name="connsiteY137" fmla="*/ 501709 h 530955"/>
                  <a:gd name="connsiteX138" fmla="*/ 235322 w 520176"/>
                  <a:gd name="connsiteY138" fmla="*/ 496775 h 530955"/>
                  <a:gd name="connsiteX139" fmla="*/ 237475 w 520176"/>
                  <a:gd name="connsiteY139" fmla="*/ 490610 h 530955"/>
                  <a:gd name="connsiteX140" fmla="*/ 237943 w 520176"/>
                  <a:gd name="connsiteY140" fmla="*/ 484445 h 530955"/>
                  <a:gd name="connsiteX141" fmla="*/ 229933 w 520176"/>
                  <a:gd name="connsiteY141" fmla="*/ 484284 h 530955"/>
                  <a:gd name="connsiteX142" fmla="*/ 225934 w 520176"/>
                  <a:gd name="connsiteY142" fmla="*/ 479203 h 530955"/>
                  <a:gd name="connsiteX143" fmla="*/ 232554 w 520176"/>
                  <a:gd name="connsiteY143" fmla="*/ 472730 h 530955"/>
                  <a:gd name="connsiteX144" fmla="*/ 233477 w 520176"/>
                  <a:gd name="connsiteY144" fmla="*/ 467796 h 530955"/>
                  <a:gd name="connsiteX145" fmla="*/ 225934 w 520176"/>
                  <a:gd name="connsiteY145" fmla="*/ 465790 h 530955"/>
                  <a:gd name="connsiteX146" fmla="*/ 226402 w 520176"/>
                  <a:gd name="connsiteY146" fmla="*/ 461176 h 530955"/>
                  <a:gd name="connsiteX147" fmla="*/ 237034 w 520176"/>
                  <a:gd name="connsiteY147" fmla="*/ 459638 h 530955"/>
                  <a:gd name="connsiteX148" fmla="*/ 253201 w 520176"/>
                  <a:gd name="connsiteY148" fmla="*/ 451935 h 530955"/>
                  <a:gd name="connsiteX149" fmla="*/ 258591 w 520176"/>
                  <a:gd name="connsiteY149" fmla="*/ 441932 h 530955"/>
                  <a:gd name="connsiteX150" fmla="*/ 275534 w 520176"/>
                  <a:gd name="connsiteY150" fmla="*/ 420375 h 530955"/>
                  <a:gd name="connsiteX151" fmla="*/ 271683 w 520176"/>
                  <a:gd name="connsiteY151" fmla="*/ 403432 h 530955"/>
                  <a:gd name="connsiteX152" fmla="*/ 276764 w 520176"/>
                  <a:gd name="connsiteY152" fmla="*/ 394499 h 530955"/>
                  <a:gd name="connsiteX153" fmla="*/ 292317 w 520176"/>
                  <a:gd name="connsiteY153" fmla="*/ 394967 h 530955"/>
                  <a:gd name="connsiteX154" fmla="*/ 302788 w 520176"/>
                  <a:gd name="connsiteY154" fmla="*/ 386649 h 530955"/>
                  <a:gd name="connsiteX155" fmla="*/ 306185 w 520176"/>
                  <a:gd name="connsiteY155" fmla="*/ 354006 h 530955"/>
                  <a:gd name="connsiteX156" fmla="*/ 317739 w 520176"/>
                  <a:gd name="connsiteY156" fmla="*/ 339229 h 530955"/>
                  <a:gd name="connsiteX157" fmla="*/ 319892 w 520176"/>
                  <a:gd name="connsiteY157" fmla="*/ 329828 h 530955"/>
                  <a:gd name="connsiteX158" fmla="*/ 309260 w 520176"/>
                  <a:gd name="connsiteY158" fmla="*/ 326445 h 530955"/>
                  <a:gd name="connsiteX159" fmla="*/ 302173 w 520176"/>
                  <a:gd name="connsiteY159" fmla="*/ 314890 h 530955"/>
                  <a:gd name="connsiteX160" fmla="*/ 278302 w 520176"/>
                  <a:gd name="connsiteY160" fmla="*/ 314730 h 530955"/>
                  <a:gd name="connsiteX161" fmla="*/ 259513 w 520176"/>
                  <a:gd name="connsiteY161" fmla="*/ 307495 h 530955"/>
                  <a:gd name="connsiteX162" fmla="*/ 258591 w 520176"/>
                  <a:gd name="connsiteY162" fmla="*/ 293949 h 530955"/>
                  <a:gd name="connsiteX163" fmla="*/ 252279 w 520176"/>
                  <a:gd name="connsiteY163" fmla="*/ 283010 h 530955"/>
                  <a:gd name="connsiteX164" fmla="*/ 235188 w 520176"/>
                  <a:gd name="connsiteY164" fmla="*/ 282702 h 530955"/>
                  <a:gd name="connsiteX165" fmla="*/ 225185 w 520176"/>
                  <a:gd name="connsiteY165" fmla="*/ 267149 h 530955"/>
                  <a:gd name="connsiteX166" fmla="*/ 216413 w 520176"/>
                  <a:gd name="connsiteY166" fmla="*/ 262843 h 530955"/>
                  <a:gd name="connsiteX167" fmla="*/ 215945 w 520176"/>
                  <a:gd name="connsiteY167" fmla="*/ 267617 h 530955"/>
                  <a:gd name="connsiteX168" fmla="*/ 199924 w 520176"/>
                  <a:gd name="connsiteY168" fmla="*/ 268540 h 530955"/>
                  <a:gd name="connsiteX169" fmla="*/ 194067 w 520176"/>
                  <a:gd name="connsiteY169" fmla="*/ 260383 h 530955"/>
                  <a:gd name="connsiteX170" fmla="*/ 177431 w 520176"/>
                  <a:gd name="connsiteY170" fmla="*/ 256999 h 530955"/>
                  <a:gd name="connsiteX171" fmla="*/ 163724 w 520176"/>
                  <a:gd name="connsiteY171" fmla="*/ 273007 h 530955"/>
                  <a:gd name="connsiteX172" fmla="*/ 142006 w 520176"/>
                  <a:gd name="connsiteY172" fmla="*/ 269316 h 530955"/>
                  <a:gd name="connsiteX173" fmla="*/ 140468 w 520176"/>
                  <a:gd name="connsiteY173" fmla="*/ 244830 h 530955"/>
                  <a:gd name="connsiteX174" fmla="*/ 124755 w 520176"/>
                  <a:gd name="connsiteY174" fmla="*/ 242209 h 530955"/>
                  <a:gd name="connsiteX175" fmla="*/ 131067 w 520176"/>
                  <a:gd name="connsiteY175" fmla="*/ 230200 h 530955"/>
                  <a:gd name="connsiteX176" fmla="*/ 129222 w 520176"/>
                  <a:gd name="connsiteY176" fmla="*/ 223420 h 530955"/>
                  <a:gd name="connsiteX177" fmla="*/ 108427 w 520176"/>
                  <a:gd name="connsiteY177" fmla="*/ 237274 h 530955"/>
                  <a:gd name="connsiteX178" fmla="*/ 95495 w 520176"/>
                  <a:gd name="connsiteY178" fmla="*/ 235589 h 530955"/>
                  <a:gd name="connsiteX179" fmla="*/ 90721 w 520176"/>
                  <a:gd name="connsiteY179" fmla="*/ 225426 h 530955"/>
                  <a:gd name="connsiteX180" fmla="*/ 93650 w 520176"/>
                  <a:gd name="connsiteY180" fmla="*/ 214955 h 530955"/>
                  <a:gd name="connsiteX181" fmla="*/ 100885 w 520176"/>
                  <a:gd name="connsiteY181" fmla="*/ 201716 h 530955"/>
                  <a:gd name="connsiteX182" fmla="*/ 117360 w 520176"/>
                  <a:gd name="connsiteY182" fmla="*/ 193251 h 530955"/>
                  <a:gd name="connsiteX183" fmla="*/ 149388 w 520176"/>
                  <a:gd name="connsiteY183" fmla="*/ 193251 h 530955"/>
                  <a:gd name="connsiteX184" fmla="*/ 149228 w 520176"/>
                  <a:gd name="connsiteY184" fmla="*/ 203107 h 530955"/>
                  <a:gd name="connsiteX185" fmla="*/ 160782 w 520176"/>
                  <a:gd name="connsiteY185" fmla="*/ 208349 h 530955"/>
                  <a:gd name="connsiteX186" fmla="*/ 159859 w 520176"/>
                  <a:gd name="connsiteY186" fmla="*/ 191713 h 530955"/>
                  <a:gd name="connsiteX187" fmla="*/ 168177 w 520176"/>
                  <a:gd name="connsiteY187" fmla="*/ 183395 h 530955"/>
                  <a:gd name="connsiteX188" fmla="*/ 184813 w 520176"/>
                  <a:gd name="connsiteY188" fmla="*/ 172456 h 530955"/>
                  <a:gd name="connsiteX189" fmla="*/ 186043 w 520176"/>
                  <a:gd name="connsiteY189" fmla="*/ 164753 h 530955"/>
                  <a:gd name="connsiteX190" fmla="*/ 202679 w 520176"/>
                  <a:gd name="connsiteY190" fmla="*/ 147355 h 530955"/>
                  <a:gd name="connsiteX191" fmla="*/ 220385 w 520176"/>
                  <a:gd name="connsiteY191" fmla="*/ 137500 h 530955"/>
                  <a:gd name="connsiteX192" fmla="*/ 218847 w 520176"/>
                  <a:gd name="connsiteY192" fmla="*/ 136269 h 530955"/>
                  <a:gd name="connsiteX193" fmla="*/ 230855 w 520176"/>
                  <a:gd name="connsiteY193" fmla="*/ 125023 h 530955"/>
                  <a:gd name="connsiteX194" fmla="*/ 235162 w 520176"/>
                  <a:gd name="connsiteY194" fmla="*/ 126106 h 530955"/>
                  <a:gd name="connsiteX195" fmla="*/ 237167 w 520176"/>
                  <a:gd name="connsiteY195" fmla="*/ 128567 h 530955"/>
                  <a:gd name="connsiteX196" fmla="*/ 241781 w 520176"/>
                  <a:gd name="connsiteY196" fmla="*/ 123645 h 530955"/>
                  <a:gd name="connsiteX197" fmla="*/ 242864 w 520176"/>
                  <a:gd name="connsiteY197" fmla="*/ 123030 h 530955"/>
                  <a:gd name="connsiteX198" fmla="*/ 237930 w 520176"/>
                  <a:gd name="connsiteY198" fmla="*/ 122415 h 530955"/>
                  <a:gd name="connsiteX199" fmla="*/ 232848 w 520176"/>
                  <a:gd name="connsiteY199" fmla="*/ 120717 h 530955"/>
                  <a:gd name="connsiteX200" fmla="*/ 232848 w 520176"/>
                  <a:gd name="connsiteY200" fmla="*/ 115795 h 530955"/>
                  <a:gd name="connsiteX201" fmla="*/ 235469 w 520176"/>
                  <a:gd name="connsiteY201" fmla="*/ 113642 h 530955"/>
                  <a:gd name="connsiteX202" fmla="*/ 241473 w 520176"/>
                  <a:gd name="connsiteY202" fmla="*/ 113642 h 530955"/>
                  <a:gd name="connsiteX203" fmla="*/ 244095 w 520176"/>
                  <a:gd name="connsiteY203" fmla="*/ 114726 h 530955"/>
                  <a:gd name="connsiteX204" fmla="*/ 246555 w 520176"/>
                  <a:gd name="connsiteY204" fmla="*/ 119500 h 530955"/>
                  <a:gd name="connsiteX205" fmla="*/ 249323 w 520176"/>
                  <a:gd name="connsiteY205" fmla="*/ 119032 h 530955"/>
                  <a:gd name="connsiteX206" fmla="*/ 249323 w 520176"/>
                  <a:gd name="connsiteY206" fmla="*/ 118724 h 530955"/>
                  <a:gd name="connsiteX207" fmla="*/ 250246 w 520176"/>
                  <a:gd name="connsiteY207" fmla="*/ 118871 h 530955"/>
                  <a:gd name="connsiteX208" fmla="*/ 258564 w 520176"/>
                  <a:gd name="connsiteY208" fmla="*/ 117641 h 530955"/>
                  <a:gd name="connsiteX209" fmla="*/ 259647 w 520176"/>
                  <a:gd name="connsiteY209" fmla="*/ 113629 h 530955"/>
                  <a:gd name="connsiteX210" fmla="*/ 264421 w 520176"/>
                  <a:gd name="connsiteY210" fmla="*/ 114712 h 530955"/>
                  <a:gd name="connsiteX211" fmla="*/ 264421 w 520176"/>
                  <a:gd name="connsiteY211" fmla="*/ 119179 h 530955"/>
                  <a:gd name="connsiteX212" fmla="*/ 259955 w 520176"/>
                  <a:gd name="connsiteY212" fmla="*/ 122255 h 530955"/>
                  <a:gd name="connsiteX213" fmla="*/ 260115 w 520176"/>
                  <a:gd name="connsiteY213" fmla="*/ 122255 h 530955"/>
                  <a:gd name="connsiteX214" fmla="*/ 260730 w 520176"/>
                  <a:gd name="connsiteY214" fmla="*/ 127029 h 530955"/>
                  <a:gd name="connsiteX215" fmla="*/ 275668 w 520176"/>
                  <a:gd name="connsiteY215" fmla="*/ 131656 h 530955"/>
                  <a:gd name="connsiteX216" fmla="*/ 275815 w 520176"/>
                  <a:gd name="connsiteY216" fmla="*/ 131816 h 530955"/>
                  <a:gd name="connsiteX217" fmla="*/ 279212 w 520176"/>
                  <a:gd name="connsiteY217" fmla="*/ 131656 h 530955"/>
                  <a:gd name="connsiteX218" fmla="*/ 279519 w 520176"/>
                  <a:gd name="connsiteY218" fmla="*/ 125036 h 530955"/>
                  <a:gd name="connsiteX219" fmla="*/ 267510 w 520176"/>
                  <a:gd name="connsiteY219" fmla="*/ 119647 h 530955"/>
                  <a:gd name="connsiteX220" fmla="*/ 266895 w 520176"/>
                  <a:gd name="connsiteY220" fmla="*/ 116411 h 530955"/>
                  <a:gd name="connsiteX221" fmla="*/ 276751 w 520176"/>
                  <a:gd name="connsiteY221" fmla="*/ 113174 h 530955"/>
                  <a:gd name="connsiteX222" fmla="*/ 277219 w 520176"/>
                  <a:gd name="connsiteY222" fmla="*/ 103626 h 530955"/>
                  <a:gd name="connsiteX223" fmla="*/ 266895 w 520176"/>
                  <a:gd name="connsiteY223" fmla="*/ 97314 h 530955"/>
                  <a:gd name="connsiteX224" fmla="*/ 266120 w 520176"/>
                  <a:gd name="connsiteY224" fmla="*/ 81294 h 530955"/>
                  <a:gd name="connsiteX225" fmla="*/ 251944 w 520176"/>
                  <a:gd name="connsiteY225" fmla="*/ 88381 h 530955"/>
                  <a:gd name="connsiteX226" fmla="*/ 246863 w 520176"/>
                  <a:gd name="connsiteY226" fmla="*/ 88381 h 530955"/>
                  <a:gd name="connsiteX227" fmla="*/ 248093 w 520176"/>
                  <a:gd name="connsiteY227" fmla="*/ 76212 h 530955"/>
                  <a:gd name="connsiteX228" fmla="*/ 228836 w 520176"/>
                  <a:gd name="connsiteY228" fmla="*/ 71598 h 530955"/>
                  <a:gd name="connsiteX229" fmla="*/ 220826 w 520176"/>
                  <a:gd name="connsiteY229" fmla="*/ 77603 h 530955"/>
                  <a:gd name="connsiteX230" fmla="*/ 220826 w 520176"/>
                  <a:gd name="connsiteY230" fmla="*/ 96084 h 530955"/>
                  <a:gd name="connsiteX231" fmla="*/ 206503 w 520176"/>
                  <a:gd name="connsiteY231" fmla="*/ 100550 h 530955"/>
                  <a:gd name="connsiteX232" fmla="*/ 200646 w 520176"/>
                  <a:gd name="connsiteY232" fmla="*/ 112559 h 530955"/>
                  <a:gd name="connsiteX233" fmla="*/ 194481 w 520176"/>
                  <a:gd name="connsiteY233" fmla="*/ 113642 h 530955"/>
                  <a:gd name="connsiteX234" fmla="*/ 194481 w 520176"/>
                  <a:gd name="connsiteY234" fmla="*/ 98250 h 530955"/>
                  <a:gd name="connsiteX235" fmla="*/ 180935 w 520176"/>
                  <a:gd name="connsiteY235" fmla="*/ 96405 h 530955"/>
                  <a:gd name="connsiteX236" fmla="*/ 174155 w 520176"/>
                  <a:gd name="connsiteY236" fmla="*/ 91938 h 530955"/>
                  <a:gd name="connsiteX237" fmla="*/ 171534 w 520176"/>
                  <a:gd name="connsiteY237" fmla="*/ 82083 h 530955"/>
                  <a:gd name="connsiteX238" fmla="*/ 195712 w 520176"/>
                  <a:gd name="connsiteY238" fmla="*/ 67921 h 530955"/>
                  <a:gd name="connsiteX239" fmla="*/ 207413 w 520176"/>
                  <a:gd name="connsiteY239" fmla="*/ 64230 h 530955"/>
                  <a:gd name="connsiteX240" fmla="*/ 208643 w 520176"/>
                  <a:gd name="connsiteY240" fmla="*/ 72240 h 530955"/>
                  <a:gd name="connsiteX241" fmla="*/ 215263 w 520176"/>
                  <a:gd name="connsiteY241" fmla="*/ 71933 h 530955"/>
                  <a:gd name="connsiteX242" fmla="*/ 215731 w 520176"/>
                  <a:gd name="connsiteY242" fmla="*/ 67921 h 530955"/>
                  <a:gd name="connsiteX243" fmla="*/ 222658 w 520176"/>
                  <a:gd name="connsiteY243" fmla="*/ 66837 h 530955"/>
                  <a:gd name="connsiteX244" fmla="*/ 222818 w 520176"/>
                  <a:gd name="connsiteY244" fmla="*/ 65447 h 530955"/>
                  <a:gd name="connsiteX245" fmla="*/ 219743 w 520176"/>
                  <a:gd name="connsiteY245" fmla="*/ 64216 h 530955"/>
                  <a:gd name="connsiteX246" fmla="*/ 219127 w 520176"/>
                  <a:gd name="connsiteY246" fmla="*/ 60057 h 530955"/>
                  <a:gd name="connsiteX247" fmla="*/ 227592 w 520176"/>
                  <a:gd name="connsiteY247" fmla="*/ 59442 h 530955"/>
                  <a:gd name="connsiteX248" fmla="*/ 232674 w 520176"/>
                  <a:gd name="connsiteY248" fmla="*/ 54053 h 530955"/>
                  <a:gd name="connsiteX249" fmla="*/ 232982 w 520176"/>
                  <a:gd name="connsiteY249" fmla="*/ 53745 h 530955"/>
                  <a:gd name="connsiteX250" fmla="*/ 233129 w 520176"/>
                  <a:gd name="connsiteY250" fmla="*/ 53745 h 530955"/>
                  <a:gd name="connsiteX251" fmla="*/ 234667 w 520176"/>
                  <a:gd name="connsiteY251" fmla="*/ 52047 h 530955"/>
                  <a:gd name="connsiteX252" fmla="*/ 252372 w 520176"/>
                  <a:gd name="connsiteY252" fmla="*/ 49894 h 530955"/>
                  <a:gd name="connsiteX253" fmla="*/ 260222 w 520176"/>
                  <a:gd name="connsiteY253" fmla="*/ 56514 h 530955"/>
                  <a:gd name="connsiteX254" fmla="*/ 239588 w 520176"/>
                  <a:gd name="connsiteY254" fmla="*/ 67453 h 530955"/>
                  <a:gd name="connsiteX255" fmla="*/ 265772 w 520176"/>
                  <a:gd name="connsiteY255" fmla="*/ 73765 h 530955"/>
                  <a:gd name="connsiteX256" fmla="*/ 269316 w 520176"/>
                  <a:gd name="connsiteY256" fmla="*/ 64992 h 530955"/>
                  <a:gd name="connsiteX257" fmla="*/ 280709 w 520176"/>
                  <a:gd name="connsiteY257" fmla="*/ 64992 h 530955"/>
                  <a:gd name="connsiteX258" fmla="*/ 284868 w 520176"/>
                  <a:gd name="connsiteY258" fmla="*/ 57289 h 530955"/>
                  <a:gd name="connsiteX259" fmla="*/ 276711 w 520176"/>
                  <a:gd name="connsiteY259" fmla="*/ 55283 h 530955"/>
                  <a:gd name="connsiteX260" fmla="*/ 276711 w 520176"/>
                  <a:gd name="connsiteY260" fmla="*/ 45588 h 530955"/>
                  <a:gd name="connsiteX261" fmla="*/ 251303 w 520176"/>
                  <a:gd name="connsiteY261" fmla="*/ 34341 h 530955"/>
                  <a:gd name="connsiteX262" fmla="*/ 233744 w 520176"/>
                  <a:gd name="connsiteY262" fmla="*/ 36347 h 530955"/>
                  <a:gd name="connsiteX263" fmla="*/ 223728 w 520176"/>
                  <a:gd name="connsiteY263" fmla="*/ 41429 h 530955"/>
                  <a:gd name="connsiteX264" fmla="*/ 224503 w 520176"/>
                  <a:gd name="connsiteY264" fmla="*/ 54053 h 530955"/>
                  <a:gd name="connsiteX265" fmla="*/ 214032 w 520176"/>
                  <a:gd name="connsiteY265" fmla="*/ 52515 h 530955"/>
                  <a:gd name="connsiteX266" fmla="*/ 212495 w 520176"/>
                  <a:gd name="connsiteY266" fmla="*/ 45588 h 530955"/>
                  <a:gd name="connsiteX267" fmla="*/ 222511 w 520176"/>
                  <a:gd name="connsiteY267" fmla="*/ 36495 h 530955"/>
                  <a:gd name="connsiteX268" fmla="*/ 204498 w 520176"/>
                  <a:gd name="connsiteY268" fmla="*/ 35572 h 530955"/>
                  <a:gd name="connsiteX269" fmla="*/ 199269 w 520176"/>
                  <a:gd name="connsiteY269" fmla="*/ 37270 h 530955"/>
                  <a:gd name="connsiteX270" fmla="*/ 196955 w 520176"/>
                  <a:gd name="connsiteY270" fmla="*/ 43275 h 530955"/>
                  <a:gd name="connsiteX271" fmla="*/ 203735 w 520176"/>
                  <a:gd name="connsiteY271" fmla="*/ 44505 h 530955"/>
                  <a:gd name="connsiteX272" fmla="*/ 202345 w 520176"/>
                  <a:gd name="connsiteY272" fmla="*/ 51124 h 530955"/>
                  <a:gd name="connsiteX273" fmla="*/ 190951 w 520176"/>
                  <a:gd name="connsiteY273" fmla="*/ 51900 h 530955"/>
                  <a:gd name="connsiteX274" fmla="*/ 189105 w 520176"/>
                  <a:gd name="connsiteY274" fmla="*/ 56367 h 530955"/>
                  <a:gd name="connsiteX275" fmla="*/ 172470 w 520176"/>
                  <a:gd name="connsiteY275" fmla="*/ 56835 h 530955"/>
                  <a:gd name="connsiteX276" fmla="*/ 171386 w 520176"/>
                  <a:gd name="connsiteY276" fmla="*/ 47433 h 530955"/>
                  <a:gd name="connsiteX277" fmla="*/ 184331 w 520176"/>
                  <a:gd name="connsiteY277" fmla="*/ 47126 h 530955"/>
                  <a:gd name="connsiteX278" fmla="*/ 194334 w 520176"/>
                  <a:gd name="connsiteY278" fmla="*/ 37431 h 530955"/>
                  <a:gd name="connsiteX279" fmla="*/ 188945 w 520176"/>
                  <a:gd name="connsiteY279" fmla="*/ 34662 h 530955"/>
                  <a:gd name="connsiteX280" fmla="*/ 181710 w 520176"/>
                  <a:gd name="connsiteY280" fmla="*/ 41750 h 530955"/>
                  <a:gd name="connsiteX281" fmla="*/ 169701 w 520176"/>
                  <a:gd name="connsiteY281" fmla="*/ 41135 h 530955"/>
                  <a:gd name="connsiteX282" fmla="*/ 162614 w 520176"/>
                  <a:gd name="connsiteY282" fmla="*/ 31132 h 530955"/>
                  <a:gd name="connsiteX283" fmla="*/ 147208 w 520176"/>
                  <a:gd name="connsiteY283" fmla="*/ 31132 h 530955"/>
                  <a:gd name="connsiteX284" fmla="*/ 131188 w 520176"/>
                  <a:gd name="connsiteY284" fmla="*/ 43141 h 530955"/>
                  <a:gd name="connsiteX285" fmla="*/ 145818 w 520176"/>
                  <a:gd name="connsiteY285" fmla="*/ 43141 h 530955"/>
                  <a:gd name="connsiteX286" fmla="*/ 147208 w 520176"/>
                  <a:gd name="connsiteY286" fmla="*/ 47300 h 530955"/>
                  <a:gd name="connsiteX287" fmla="*/ 143357 w 520176"/>
                  <a:gd name="connsiteY287" fmla="*/ 51004 h 530955"/>
                  <a:gd name="connsiteX288" fmla="*/ 159685 w 520176"/>
                  <a:gd name="connsiteY288" fmla="*/ 51459 h 530955"/>
                  <a:gd name="connsiteX289" fmla="*/ 162146 w 520176"/>
                  <a:gd name="connsiteY289" fmla="*/ 57316 h 530955"/>
                  <a:gd name="connsiteX290" fmla="*/ 143825 w 520176"/>
                  <a:gd name="connsiteY290" fmla="*/ 56540 h 530955"/>
                  <a:gd name="connsiteX291" fmla="*/ 142902 w 520176"/>
                  <a:gd name="connsiteY291" fmla="*/ 52074 h 530955"/>
                  <a:gd name="connsiteX292" fmla="*/ 131509 w 520176"/>
                  <a:gd name="connsiteY292" fmla="*/ 49613 h 530955"/>
                  <a:gd name="connsiteX293" fmla="*/ 125344 w 520176"/>
                  <a:gd name="connsiteY293" fmla="*/ 46230 h 530955"/>
                  <a:gd name="connsiteX294" fmla="*/ 115488 w 520176"/>
                  <a:gd name="connsiteY294" fmla="*/ 46390 h 530955"/>
                  <a:gd name="connsiteX295" fmla="*/ 265464 w 520176"/>
                  <a:gd name="connsiteY295" fmla="*/ 0 h 530955"/>
                  <a:gd name="connsiteX296" fmla="*/ 265464 w 520176"/>
                  <a:gd name="connsiteY296" fmla="*/ 0 h 530955"/>
                  <a:gd name="connsiteX297" fmla="*/ 395569 w 520176"/>
                  <a:gd name="connsiteY297" fmla="*/ 90387 h 530955"/>
                  <a:gd name="connsiteX298" fmla="*/ 398029 w 520176"/>
                  <a:gd name="connsiteY298" fmla="*/ 86696 h 530955"/>
                  <a:gd name="connsiteX299" fmla="*/ 406962 w 520176"/>
                  <a:gd name="connsiteY299" fmla="*/ 84851 h 530955"/>
                  <a:gd name="connsiteX300" fmla="*/ 409276 w 520176"/>
                  <a:gd name="connsiteY300" fmla="*/ 95629 h 530955"/>
                  <a:gd name="connsiteX301" fmla="*/ 413890 w 520176"/>
                  <a:gd name="connsiteY301" fmla="*/ 103332 h 530955"/>
                  <a:gd name="connsiteX302" fmla="*/ 417126 w 520176"/>
                  <a:gd name="connsiteY302" fmla="*/ 106876 h 530955"/>
                  <a:gd name="connsiteX303" fmla="*/ 422823 w 520176"/>
                  <a:gd name="connsiteY303" fmla="*/ 109189 h 530955"/>
                  <a:gd name="connsiteX304" fmla="*/ 417433 w 520176"/>
                  <a:gd name="connsiteY304" fmla="*/ 115662 h 530955"/>
                  <a:gd name="connsiteX305" fmla="*/ 406962 w 520176"/>
                  <a:gd name="connsiteY305" fmla="*/ 116584 h 530955"/>
                  <a:gd name="connsiteX306" fmla="*/ 399113 w 520176"/>
                  <a:gd name="connsiteY306" fmla="*/ 116584 h 530955"/>
                  <a:gd name="connsiteX307" fmla="*/ 400035 w 520176"/>
                  <a:gd name="connsiteY307" fmla="*/ 107197 h 530955"/>
                  <a:gd name="connsiteX308" fmla="*/ 406494 w 520176"/>
                  <a:gd name="connsiteY308" fmla="*/ 105966 h 530955"/>
                  <a:gd name="connsiteX309" fmla="*/ 406040 w 520176"/>
                  <a:gd name="connsiteY309" fmla="*/ 101500 h 530955"/>
                  <a:gd name="connsiteX310" fmla="*/ 399875 w 520176"/>
                  <a:gd name="connsiteY310" fmla="*/ 97649 h 530955"/>
                  <a:gd name="connsiteX311" fmla="*/ 395555 w 520176"/>
                  <a:gd name="connsiteY311" fmla="*/ 94720 h 530955"/>
                  <a:gd name="connsiteX312" fmla="*/ 395555 w 520176"/>
                  <a:gd name="connsiteY312" fmla="*/ 90400 h 530955"/>
                  <a:gd name="connsiteX313" fmla="*/ 395555 w 520176"/>
                  <a:gd name="connsiteY313" fmla="*/ 90400 h 530955"/>
                  <a:gd name="connsiteX314" fmla="*/ 380939 w 520176"/>
                  <a:gd name="connsiteY314" fmla="*/ 107330 h 530955"/>
                  <a:gd name="connsiteX315" fmla="*/ 386328 w 520176"/>
                  <a:gd name="connsiteY315" fmla="*/ 98705 h 530955"/>
                  <a:gd name="connsiteX316" fmla="*/ 393723 w 520176"/>
                  <a:gd name="connsiteY316" fmla="*/ 97007 h 530955"/>
                  <a:gd name="connsiteX317" fmla="*/ 398952 w 520176"/>
                  <a:gd name="connsiteY317" fmla="*/ 99160 h 530955"/>
                  <a:gd name="connsiteX318" fmla="*/ 398337 w 520176"/>
                  <a:gd name="connsiteY318" fmla="*/ 105164 h 530955"/>
                  <a:gd name="connsiteX319" fmla="*/ 387251 w 520176"/>
                  <a:gd name="connsiteY319" fmla="*/ 113014 h 530955"/>
                  <a:gd name="connsiteX320" fmla="*/ 380939 w 520176"/>
                  <a:gd name="connsiteY320" fmla="*/ 113014 h 530955"/>
                  <a:gd name="connsiteX321" fmla="*/ 380939 w 520176"/>
                  <a:gd name="connsiteY321" fmla="*/ 107317 h 530955"/>
                  <a:gd name="connsiteX322" fmla="*/ 380939 w 520176"/>
                  <a:gd name="connsiteY322" fmla="*/ 107317 h 530955"/>
                  <a:gd name="connsiteX323" fmla="*/ 233731 w 520176"/>
                  <a:gd name="connsiteY323" fmla="*/ 140749 h 530955"/>
                  <a:gd name="connsiteX324" fmla="*/ 228034 w 520176"/>
                  <a:gd name="connsiteY324" fmla="*/ 141217 h 530955"/>
                  <a:gd name="connsiteX325" fmla="*/ 228341 w 520176"/>
                  <a:gd name="connsiteY325" fmla="*/ 137219 h 530955"/>
                  <a:gd name="connsiteX326" fmla="*/ 230962 w 520176"/>
                  <a:gd name="connsiteY326" fmla="*/ 134143 h 530955"/>
                  <a:gd name="connsiteX327" fmla="*/ 234346 w 520176"/>
                  <a:gd name="connsiteY327" fmla="*/ 136764 h 530955"/>
                  <a:gd name="connsiteX328" fmla="*/ 233731 w 520176"/>
                  <a:gd name="connsiteY328" fmla="*/ 140776 h 530955"/>
                  <a:gd name="connsiteX329" fmla="*/ 253603 w 520176"/>
                  <a:gd name="connsiteY329" fmla="*/ 133822 h 530955"/>
                  <a:gd name="connsiteX330" fmla="*/ 249751 w 520176"/>
                  <a:gd name="connsiteY330" fmla="*/ 134130 h 530955"/>
                  <a:gd name="connsiteX331" fmla="*/ 248976 w 520176"/>
                  <a:gd name="connsiteY331" fmla="*/ 137821 h 530955"/>
                  <a:gd name="connsiteX332" fmla="*/ 245900 w 520176"/>
                  <a:gd name="connsiteY332" fmla="*/ 139666 h 530955"/>
                  <a:gd name="connsiteX333" fmla="*/ 241126 w 520176"/>
                  <a:gd name="connsiteY333" fmla="*/ 140121 h 530955"/>
                  <a:gd name="connsiteX334" fmla="*/ 240965 w 520176"/>
                  <a:gd name="connsiteY334" fmla="*/ 138115 h 530955"/>
                  <a:gd name="connsiteX335" fmla="*/ 239120 w 520176"/>
                  <a:gd name="connsiteY335" fmla="*/ 138115 h 530955"/>
                  <a:gd name="connsiteX336" fmla="*/ 239120 w 520176"/>
                  <a:gd name="connsiteY336" fmla="*/ 134103 h 530955"/>
                  <a:gd name="connsiteX337" fmla="*/ 246823 w 520176"/>
                  <a:gd name="connsiteY337" fmla="*/ 134103 h 530955"/>
                  <a:gd name="connsiteX338" fmla="*/ 248361 w 520176"/>
                  <a:gd name="connsiteY338" fmla="*/ 129944 h 530955"/>
                  <a:gd name="connsiteX339" fmla="*/ 251436 w 520176"/>
                  <a:gd name="connsiteY339" fmla="*/ 129944 h 530955"/>
                  <a:gd name="connsiteX340" fmla="*/ 254980 w 520176"/>
                  <a:gd name="connsiteY340" fmla="*/ 130559 h 530955"/>
                  <a:gd name="connsiteX341" fmla="*/ 253589 w 520176"/>
                  <a:gd name="connsiteY341" fmla="*/ 133795 h 53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20176" h="530955">
                    <a:moveTo>
                      <a:pt x="265464" y="0"/>
                    </a:moveTo>
                    <a:cubicBezTo>
                      <a:pt x="334147" y="0"/>
                      <a:pt x="396812" y="26024"/>
                      <a:pt x="443925" y="68991"/>
                    </a:cubicBezTo>
                    <a:lnTo>
                      <a:pt x="434230" y="72842"/>
                    </a:lnTo>
                    <a:lnTo>
                      <a:pt x="428840" y="78539"/>
                    </a:lnTo>
                    <a:lnTo>
                      <a:pt x="430071" y="85158"/>
                    </a:lnTo>
                    <a:lnTo>
                      <a:pt x="436543" y="86081"/>
                    </a:lnTo>
                    <a:lnTo>
                      <a:pt x="440555" y="95776"/>
                    </a:lnTo>
                    <a:lnTo>
                      <a:pt x="451641" y="91310"/>
                    </a:lnTo>
                    <a:lnTo>
                      <a:pt x="453487" y="104402"/>
                    </a:lnTo>
                    <a:lnTo>
                      <a:pt x="450103" y="104402"/>
                    </a:lnTo>
                    <a:lnTo>
                      <a:pt x="441023" y="103011"/>
                    </a:lnTo>
                    <a:lnTo>
                      <a:pt x="430860" y="104709"/>
                    </a:lnTo>
                    <a:lnTo>
                      <a:pt x="421004" y="118564"/>
                    </a:lnTo>
                    <a:lnTo>
                      <a:pt x="406989" y="120717"/>
                    </a:lnTo>
                    <a:lnTo>
                      <a:pt x="404983" y="132726"/>
                    </a:lnTo>
                    <a:lnTo>
                      <a:pt x="410841" y="134116"/>
                    </a:lnTo>
                    <a:lnTo>
                      <a:pt x="409142" y="141819"/>
                    </a:lnTo>
                    <a:lnTo>
                      <a:pt x="395275" y="139051"/>
                    </a:lnTo>
                    <a:lnTo>
                      <a:pt x="382490" y="141819"/>
                    </a:lnTo>
                    <a:lnTo>
                      <a:pt x="379722" y="148907"/>
                    </a:lnTo>
                    <a:lnTo>
                      <a:pt x="382035" y="163844"/>
                    </a:lnTo>
                    <a:lnTo>
                      <a:pt x="389431" y="167388"/>
                    </a:lnTo>
                    <a:lnTo>
                      <a:pt x="402055" y="167241"/>
                    </a:lnTo>
                    <a:lnTo>
                      <a:pt x="410520" y="166465"/>
                    </a:lnTo>
                    <a:lnTo>
                      <a:pt x="413141" y="159685"/>
                    </a:lnTo>
                    <a:lnTo>
                      <a:pt x="426393" y="142434"/>
                    </a:lnTo>
                    <a:lnTo>
                      <a:pt x="435166" y="144280"/>
                    </a:lnTo>
                    <a:lnTo>
                      <a:pt x="443631" y="136577"/>
                    </a:lnTo>
                    <a:lnTo>
                      <a:pt x="445329" y="142581"/>
                    </a:lnTo>
                    <a:lnTo>
                      <a:pt x="466432" y="156904"/>
                    </a:lnTo>
                    <a:lnTo>
                      <a:pt x="463971" y="160300"/>
                    </a:lnTo>
                    <a:lnTo>
                      <a:pt x="454423" y="159832"/>
                    </a:lnTo>
                    <a:lnTo>
                      <a:pt x="457966" y="165074"/>
                    </a:lnTo>
                    <a:lnTo>
                      <a:pt x="463971" y="166305"/>
                    </a:lnTo>
                    <a:lnTo>
                      <a:pt x="470751" y="163376"/>
                    </a:lnTo>
                    <a:lnTo>
                      <a:pt x="470590" y="155219"/>
                    </a:lnTo>
                    <a:lnTo>
                      <a:pt x="473666" y="153681"/>
                    </a:lnTo>
                    <a:lnTo>
                      <a:pt x="471206" y="151060"/>
                    </a:lnTo>
                    <a:lnTo>
                      <a:pt x="457191" y="143210"/>
                    </a:lnTo>
                    <a:lnTo>
                      <a:pt x="453500" y="132739"/>
                    </a:lnTo>
                    <a:lnTo>
                      <a:pt x="465201" y="132739"/>
                    </a:lnTo>
                    <a:lnTo>
                      <a:pt x="468892" y="136430"/>
                    </a:lnTo>
                    <a:lnTo>
                      <a:pt x="479055" y="145202"/>
                    </a:lnTo>
                    <a:lnTo>
                      <a:pt x="479363" y="155673"/>
                    </a:lnTo>
                    <a:lnTo>
                      <a:pt x="489834" y="166759"/>
                    </a:lnTo>
                    <a:lnTo>
                      <a:pt x="493832" y="151514"/>
                    </a:lnTo>
                    <a:lnTo>
                      <a:pt x="501067" y="147516"/>
                    </a:lnTo>
                    <a:lnTo>
                      <a:pt x="502458" y="159993"/>
                    </a:lnTo>
                    <a:lnTo>
                      <a:pt x="509546" y="167843"/>
                    </a:lnTo>
                    <a:lnTo>
                      <a:pt x="512474" y="167843"/>
                    </a:lnTo>
                    <a:cubicBezTo>
                      <a:pt x="515403" y="175238"/>
                      <a:pt x="518011" y="182780"/>
                      <a:pt x="520177" y="190483"/>
                    </a:cubicBezTo>
                    <a:lnTo>
                      <a:pt x="507861" y="190483"/>
                    </a:lnTo>
                    <a:lnTo>
                      <a:pt x="494608" y="180627"/>
                    </a:lnTo>
                    <a:lnTo>
                      <a:pt x="480754" y="182018"/>
                    </a:lnTo>
                    <a:lnTo>
                      <a:pt x="480754" y="190483"/>
                    </a:lnTo>
                    <a:lnTo>
                      <a:pt x="476448" y="190483"/>
                    </a:lnTo>
                    <a:lnTo>
                      <a:pt x="471674" y="187100"/>
                    </a:lnTo>
                    <a:lnTo>
                      <a:pt x="447643" y="180935"/>
                    </a:lnTo>
                    <a:lnTo>
                      <a:pt x="447643" y="165529"/>
                    </a:lnTo>
                    <a:lnTo>
                      <a:pt x="417153" y="167843"/>
                    </a:lnTo>
                    <a:lnTo>
                      <a:pt x="407751" y="172924"/>
                    </a:lnTo>
                    <a:lnTo>
                      <a:pt x="395743" y="172924"/>
                    </a:lnTo>
                    <a:lnTo>
                      <a:pt x="389738" y="172309"/>
                    </a:lnTo>
                    <a:lnTo>
                      <a:pt x="375108" y="180467"/>
                    </a:lnTo>
                    <a:lnTo>
                      <a:pt x="375108" y="195712"/>
                    </a:lnTo>
                    <a:lnTo>
                      <a:pt x="345233" y="217429"/>
                    </a:lnTo>
                    <a:lnTo>
                      <a:pt x="347694" y="226670"/>
                    </a:lnTo>
                    <a:lnTo>
                      <a:pt x="353698" y="226670"/>
                    </a:lnTo>
                    <a:lnTo>
                      <a:pt x="352161" y="235456"/>
                    </a:lnTo>
                    <a:lnTo>
                      <a:pt x="347854" y="236994"/>
                    </a:lnTo>
                    <a:lnTo>
                      <a:pt x="347694" y="259941"/>
                    </a:lnTo>
                    <a:lnTo>
                      <a:pt x="373557" y="289509"/>
                    </a:lnTo>
                    <a:lnTo>
                      <a:pt x="384804" y="289509"/>
                    </a:lnTo>
                    <a:lnTo>
                      <a:pt x="385419" y="287663"/>
                    </a:lnTo>
                    <a:lnTo>
                      <a:pt x="405746" y="287663"/>
                    </a:lnTo>
                    <a:lnTo>
                      <a:pt x="411603" y="282274"/>
                    </a:lnTo>
                    <a:lnTo>
                      <a:pt x="423157" y="282274"/>
                    </a:lnTo>
                    <a:lnTo>
                      <a:pt x="429469" y="288586"/>
                    </a:lnTo>
                    <a:lnTo>
                      <a:pt x="446559" y="290271"/>
                    </a:lnTo>
                    <a:lnTo>
                      <a:pt x="444246" y="313058"/>
                    </a:lnTo>
                    <a:lnTo>
                      <a:pt x="463342" y="346624"/>
                    </a:lnTo>
                    <a:lnTo>
                      <a:pt x="453326" y="365881"/>
                    </a:lnTo>
                    <a:lnTo>
                      <a:pt x="453941" y="374814"/>
                    </a:lnTo>
                    <a:lnTo>
                      <a:pt x="461791" y="382664"/>
                    </a:lnTo>
                    <a:lnTo>
                      <a:pt x="461791" y="404382"/>
                    </a:lnTo>
                    <a:lnTo>
                      <a:pt x="472262" y="418249"/>
                    </a:lnTo>
                    <a:lnTo>
                      <a:pt x="472262" y="432103"/>
                    </a:lnTo>
                    <a:cubicBezTo>
                      <a:pt x="423451" y="492308"/>
                      <a:pt x="348924" y="530956"/>
                      <a:pt x="265464" y="530956"/>
                    </a:cubicBezTo>
                    <a:cubicBezTo>
                      <a:pt x="127951" y="530956"/>
                      <a:pt x="14937" y="426554"/>
                      <a:pt x="1230" y="292598"/>
                    </a:cubicBezTo>
                    <a:lnTo>
                      <a:pt x="1230" y="292598"/>
                    </a:lnTo>
                    <a:cubicBezTo>
                      <a:pt x="1083" y="290592"/>
                      <a:pt x="923" y="288439"/>
                      <a:pt x="776" y="286286"/>
                    </a:cubicBezTo>
                    <a:lnTo>
                      <a:pt x="776" y="286286"/>
                    </a:lnTo>
                    <a:cubicBezTo>
                      <a:pt x="160" y="279359"/>
                      <a:pt x="0" y="272418"/>
                      <a:pt x="0" y="265491"/>
                    </a:cubicBezTo>
                    <a:lnTo>
                      <a:pt x="0" y="256866"/>
                    </a:lnTo>
                    <a:lnTo>
                      <a:pt x="160" y="253014"/>
                    </a:lnTo>
                    <a:lnTo>
                      <a:pt x="308" y="250701"/>
                    </a:lnTo>
                    <a:cubicBezTo>
                      <a:pt x="468" y="249002"/>
                      <a:pt x="468" y="247317"/>
                      <a:pt x="615" y="245780"/>
                    </a:cubicBezTo>
                    <a:lnTo>
                      <a:pt x="776" y="244549"/>
                    </a:lnTo>
                    <a:cubicBezTo>
                      <a:pt x="3089" y="214835"/>
                      <a:pt x="10324" y="186498"/>
                      <a:pt x="21557" y="160327"/>
                    </a:cubicBezTo>
                    <a:lnTo>
                      <a:pt x="21557" y="174796"/>
                    </a:lnTo>
                    <a:lnTo>
                      <a:pt x="32804" y="180186"/>
                    </a:lnTo>
                    <a:lnTo>
                      <a:pt x="32804" y="201743"/>
                    </a:lnTo>
                    <a:lnTo>
                      <a:pt x="43582" y="220064"/>
                    </a:lnTo>
                    <a:lnTo>
                      <a:pt x="52355" y="221454"/>
                    </a:lnTo>
                    <a:lnTo>
                      <a:pt x="53585" y="215142"/>
                    </a:lnTo>
                    <a:lnTo>
                      <a:pt x="43114" y="199135"/>
                    </a:lnTo>
                    <a:lnTo>
                      <a:pt x="41108" y="183582"/>
                    </a:lnTo>
                    <a:lnTo>
                      <a:pt x="47273" y="183582"/>
                    </a:lnTo>
                    <a:lnTo>
                      <a:pt x="49734" y="199590"/>
                    </a:lnTo>
                    <a:lnTo>
                      <a:pt x="64832" y="221454"/>
                    </a:lnTo>
                    <a:lnTo>
                      <a:pt x="60980" y="228542"/>
                    </a:lnTo>
                    <a:lnTo>
                      <a:pt x="70381" y="243011"/>
                    </a:lnTo>
                    <a:lnTo>
                      <a:pt x="94091" y="249016"/>
                    </a:lnTo>
                    <a:lnTo>
                      <a:pt x="94091" y="245164"/>
                    </a:lnTo>
                    <a:lnTo>
                      <a:pt x="103640" y="246555"/>
                    </a:lnTo>
                    <a:lnTo>
                      <a:pt x="102717" y="253175"/>
                    </a:lnTo>
                    <a:lnTo>
                      <a:pt x="110112" y="254566"/>
                    </a:lnTo>
                    <a:lnTo>
                      <a:pt x="121506" y="257802"/>
                    </a:lnTo>
                    <a:lnTo>
                      <a:pt x="137821" y="276283"/>
                    </a:lnTo>
                    <a:lnTo>
                      <a:pt x="158455" y="277821"/>
                    </a:lnTo>
                    <a:lnTo>
                      <a:pt x="160461" y="294764"/>
                    </a:lnTo>
                    <a:lnTo>
                      <a:pt x="146299" y="304620"/>
                    </a:lnTo>
                    <a:lnTo>
                      <a:pt x="145684" y="319705"/>
                    </a:lnTo>
                    <a:lnTo>
                      <a:pt x="143678" y="328945"/>
                    </a:lnTo>
                    <a:lnTo>
                      <a:pt x="164165" y="354661"/>
                    </a:lnTo>
                    <a:lnTo>
                      <a:pt x="165703" y="363434"/>
                    </a:lnTo>
                    <a:cubicBezTo>
                      <a:pt x="165703" y="363434"/>
                      <a:pt x="173098" y="365440"/>
                      <a:pt x="174021" y="365440"/>
                    </a:cubicBezTo>
                    <a:cubicBezTo>
                      <a:pt x="174944" y="365440"/>
                      <a:pt x="190804" y="377449"/>
                      <a:pt x="190804" y="377449"/>
                    </a:cubicBezTo>
                    <a:lnTo>
                      <a:pt x="190804" y="423799"/>
                    </a:lnTo>
                    <a:lnTo>
                      <a:pt x="196354" y="425337"/>
                    </a:lnTo>
                    <a:lnTo>
                      <a:pt x="192502" y="446747"/>
                    </a:lnTo>
                    <a:lnTo>
                      <a:pt x="202050" y="459371"/>
                    </a:lnTo>
                    <a:lnTo>
                      <a:pt x="200205" y="480620"/>
                    </a:lnTo>
                    <a:lnTo>
                      <a:pt x="212829" y="502485"/>
                    </a:lnTo>
                    <a:lnTo>
                      <a:pt x="228850" y="516499"/>
                    </a:lnTo>
                    <a:lnTo>
                      <a:pt x="244870" y="516807"/>
                    </a:lnTo>
                    <a:lnTo>
                      <a:pt x="246569" y="511725"/>
                    </a:lnTo>
                    <a:lnTo>
                      <a:pt x="234707" y="501709"/>
                    </a:lnTo>
                    <a:lnTo>
                      <a:pt x="235322" y="496775"/>
                    </a:lnTo>
                    <a:lnTo>
                      <a:pt x="237475" y="490610"/>
                    </a:lnTo>
                    <a:lnTo>
                      <a:pt x="237943" y="484445"/>
                    </a:lnTo>
                    <a:lnTo>
                      <a:pt x="229933" y="484284"/>
                    </a:lnTo>
                    <a:lnTo>
                      <a:pt x="225934" y="479203"/>
                    </a:lnTo>
                    <a:lnTo>
                      <a:pt x="232554" y="472730"/>
                    </a:lnTo>
                    <a:lnTo>
                      <a:pt x="233477" y="467796"/>
                    </a:lnTo>
                    <a:lnTo>
                      <a:pt x="225934" y="465790"/>
                    </a:lnTo>
                    <a:lnTo>
                      <a:pt x="226402" y="461176"/>
                    </a:lnTo>
                    <a:lnTo>
                      <a:pt x="237034" y="459638"/>
                    </a:lnTo>
                    <a:lnTo>
                      <a:pt x="253201" y="451935"/>
                    </a:lnTo>
                    <a:lnTo>
                      <a:pt x="258591" y="441932"/>
                    </a:lnTo>
                    <a:lnTo>
                      <a:pt x="275534" y="420375"/>
                    </a:lnTo>
                    <a:lnTo>
                      <a:pt x="271683" y="403432"/>
                    </a:lnTo>
                    <a:lnTo>
                      <a:pt x="276764" y="394499"/>
                    </a:lnTo>
                    <a:lnTo>
                      <a:pt x="292317" y="394967"/>
                    </a:lnTo>
                    <a:lnTo>
                      <a:pt x="302788" y="386649"/>
                    </a:lnTo>
                    <a:lnTo>
                      <a:pt x="306185" y="354006"/>
                    </a:lnTo>
                    <a:lnTo>
                      <a:pt x="317739" y="339229"/>
                    </a:lnTo>
                    <a:lnTo>
                      <a:pt x="319892" y="329828"/>
                    </a:lnTo>
                    <a:lnTo>
                      <a:pt x="309260" y="326445"/>
                    </a:lnTo>
                    <a:lnTo>
                      <a:pt x="302173" y="314890"/>
                    </a:lnTo>
                    <a:lnTo>
                      <a:pt x="278302" y="314730"/>
                    </a:lnTo>
                    <a:lnTo>
                      <a:pt x="259513" y="307495"/>
                    </a:lnTo>
                    <a:lnTo>
                      <a:pt x="258591" y="293949"/>
                    </a:lnTo>
                    <a:lnTo>
                      <a:pt x="252279" y="283010"/>
                    </a:lnTo>
                    <a:lnTo>
                      <a:pt x="235188" y="282702"/>
                    </a:lnTo>
                    <a:lnTo>
                      <a:pt x="225185" y="267149"/>
                    </a:lnTo>
                    <a:lnTo>
                      <a:pt x="216413" y="262843"/>
                    </a:lnTo>
                    <a:lnTo>
                      <a:pt x="215945" y="267617"/>
                    </a:lnTo>
                    <a:lnTo>
                      <a:pt x="199924" y="268540"/>
                    </a:lnTo>
                    <a:lnTo>
                      <a:pt x="194067" y="260383"/>
                    </a:lnTo>
                    <a:lnTo>
                      <a:pt x="177431" y="256999"/>
                    </a:lnTo>
                    <a:lnTo>
                      <a:pt x="163724" y="273007"/>
                    </a:lnTo>
                    <a:lnTo>
                      <a:pt x="142006" y="269316"/>
                    </a:lnTo>
                    <a:lnTo>
                      <a:pt x="140468" y="244830"/>
                    </a:lnTo>
                    <a:lnTo>
                      <a:pt x="124755" y="242209"/>
                    </a:lnTo>
                    <a:lnTo>
                      <a:pt x="131067" y="230200"/>
                    </a:lnTo>
                    <a:lnTo>
                      <a:pt x="129222" y="223420"/>
                    </a:lnTo>
                    <a:lnTo>
                      <a:pt x="108427" y="237274"/>
                    </a:lnTo>
                    <a:lnTo>
                      <a:pt x="95495" y="235589"/>
                    </a:lnTo>
                    <a:lnTo>
                      <a:pt x="90721" y="225426"/>
                    </a:lnTo>
                    <a:lnTo>
                      <a:pt x="93650" y="214955"/>
                    </a:lnTo>
                    <a:lnTo>
                      <a:pt x="100885" y="201716"/>
                    </a:lnTo>
                    <a:lnTo>
                      <a:pt x="117360" y="193251"/>
                    </a:lnTo>
                    <a:lnTo>
                      <a:pt x="149388" y="193251"/>
                    </a:lnTo>
                    <a:lnTo>
                      <a:pt x="149228" y="203107"/>
                    </a:lnTo>
                    <a:lnTo>
                      <a:pt x="160782" y="208349"/>
                    </a:lnTo>
                    <a:lnTo>
                      <a:pt x="159859" y="191713"/>
                    </a:lnTo>
                    <a:lnTo>
                      <a:pt x="168177" y="183395"/>
                    </a:lnTo>
                    <a:lnTo>
                      <a:pt x="184813" y="172456"/>
                    </a:lnTo>
                    <a:lnTo>
                      <a:pt x="186043" y="164753"/>
                    </a:lnTo>
                    <a:lnTo>
                      <a:pt x="202679" y="147355"/>
                    </a:lnTo>
                    <a:lnTo>
                      <a:pt x="220385" y="137500"/>
                    </a:lnTo>
                    <a:lnTo>
                      <a:pt x="218847" y="136269"/>
                    </a:lnTo>
                    <a:lnTo>
                      <a:pt x="230855" y="125023"/>
                    </a:lnTo>
                    <a:lnTo>
                      <a:pt x="235162" y="126106"/>
                    </a:lnTo>
                    <a:lnTo>
                      <a:pt x="237167" y="128567"/>
                    </a:lnTo>
                    <a:lnTo>
                      <a:pt x="241781" y="123645"/>
                    </a:lnTo>
                    <a:lnTo>
                      <a:pt x="242864" y="123030"/>
                    </a:lnTo>
                    <a:lnTo>
                      <a:pt x="237930" y="122415"/>
                    </a:lnTo>
                    <a:lnTo>
                      <a:pt x="232848" y="120717"/>
                    </a:lnTo>
                    <a:lnTo>
                      <a:pt x="232848" y="115795"/>
                    </a:lnTo>
                    <a:lnTo>
                      <a:pt x="235469" y="113642"/>
                    </a:lnTo>
                    <a:lnTo>
                      <a:pt x="241473" y="113642"/>
                    </a:lnTo>
                    <a:lnTo>
                      <a:pt x="244095" y="114726"/>
                    </a:lnTo>
                    <a:lnTo>
                      <a:pt x="246555" y="119500"/>
                    </a:lnTo>
                    <a:lnTo>
                      <a:pt x="249323" y="119032"/>
                    </a:lnTo>
                    <a:lnTo>
                      <a:pt x="249323" y="118724"/>
                    </a:lnTo>
                    <a:lnTo>
                      <a:pt x="250246" y="118871"/>
                    </a:lnTo>
                    <a:lnTo>
                      <a:pt x="258564" y="117641"/>
                    </a:lnTo>
                    <a:lnTo>
                      <a:pt x="259647" y="113629"/>
                    </a:lnTo>
                    <a:lnTo>
                      <a:pt x="264421" y="114712"/>
                    </a:lnTo>
                    <a:lnTo>
                      <a:pt x="264421" y="119179"/>
                    </a:lnTo>
                    <a:lnTo>
                      <a:pt x="259955" y="122255"/>
                    </a:lnTo>
                    <a:lnTo>
                      <a:pt x="260115" y="122255"/>
                    </a:lnTo>
                    <a:lnTo>
                      <a:pt x="260730" y="127029"/>
                    </a:lnTo>
                    <a:lnTo>
                      <a:pt x="275668" y="131656"/>
                    </a:lnTo>
                    <a:lnTo>
                      <a:pt x="275815" y="131816"/>
                    </a:lnTo>
                    <a:lnTo>
                      <a:pt x="279212" y="131656"/>
                    </a:lnTo>
                    <a:lnTo>
                      <a:pt x="279519" y="125036"/>
                    </a:lnTo>
                    <a:lnTo>
                      <a:pt x="267510" y="119647"/>
                    </a:lnTo>
                    <a:lnTo>
                      <a:pt x="266895" y="116411"/>
                    </a:lnTo>
                    <a:lnTo>
                      <a:pt x="276751" y="113174"/>
                    </a:lnTo>
                    <a:lnTo>
                      <a:pt x="277219" y="103626"/>
                    </a:lnTo>
                    <a:lnTo>
                      <a:pt x="266895" y="97314"/>
                    </a:lnTo>
                    <a:lnTo>
                      <a:pt x="266120" y="81294"/>
                    </a:lnTo>
                    <a:lnTo>
                      <a:pt x="251944" y="88381"/>
                    </a:lnTo>
                    <a:lnTo>
                      <a:pt x="246863" y="88381"/>
                    </a:lnTo>
                    <a:lnTo>
                      <a:pt x="248093" y="76212"/>
                    </a:lnTo>
                    <a:lnTo>
                      <a:pt x="228836" y="71598"/>
                    </a:lnTo>
                    <a:lnTo>
                      <a:pt x="220826" y="77603"/>
                    </a:lnTo>
                    <a:lnTo>
                      <a:pt x="220826" y="96084"/>
                    </a:lnTo>
                    <a:lnTo>
                      <a:pt x="206503" y="100550"/>
                    </a:lnTo>
                    <a:lnTo>
                      <a:pt x="200646" y="112559"/>
                    </a:lnTo>
                    <a:lnTo>
                      <a:pt x="194481" y="113642"/>
                    </a:lnTo>
                    <a:lnTo>
                      <a:pt x="194481" y="98250"/>
                    </a:lnTo>
                    <a:lnTo>
                      <a:pt x="180935" y="96405"/>
                    </a:lnTo>
                    <a:lnTo>
                      <a:pt x="174155" y="91938"/>
                    </a:lnTo>
                    <a:lnTo>
                      <a:pt x="171534" y="82083"/>
                    </a:lnTo>
                    <a:lnTo>
                      <a:pt x="195712" y="67921"/>
                    </a:lnTo>
                    <a:lnTo>
                      <a:pt x="207413" y="64230"/>
                    </a:lnTo>
                    <a:lnTo>
                      <a:pt x="208643" y="72240"/>
                    </a:lnTo>
                    <a:lnTo>
                      <a:pt x="215263" y="71933"/>
                    </a:lnTo>
                    <a:lnTo>
                      <a:pt x="215731" y="67921"/>
                    </a:lnTo>
                    <a:lnTo>
                      <a:pt x="222658" y="66837"/>
                    </a:lnTo>
                    <a:lnTo>
                      <a:pt x="222818" y="65447"/>
                    </a:lnTo>
                    <a:lnTo>
                      <a:pt x="219743" y="64216"/>
                    </a:lnTo>
                    <a:lnTo>
                      <a:pt x="219127" y="60057"/>
                    </a:lnTo>
                    <a:lnTo>
                      <a:pt x="227592" y="59442"/>
                    </a:lnTo>
                    <a:lnTo>
                      <a:pt x="232674" y="54053"/>
                    </a:lnTo>
                    <a:lnTo>
                      <a:pt x="232982" y="53745"/>
                    </a:lnTo>
                    <a:lnTo>
                      <a:pt x="233129" y="53745"/>
                    </a:lnTo>
                    <a:lnTo>
                      <a:pt x="234667" y="52047"/>
                    </a:lnTo>
                    <a:lnTo>
                      <a:pt x="252372" y="49894"/>
                    </a:lnTo>
                    <a:lnTo>
                      <a:pt x="260222" y="56514"/>
                    </a:lnTo>
                    <a:lnTo>
                      <a:pt x="239588" y="67453"/>
                    </a:lnTo>
                    <a:lnTo>
                      <a:pt x="265772" y="73765"/>
                    </a:lnTo>
                    <a:lnTo>
                      <a:pt x="269316" y="64992"/>
                    </a:lnTo>
                    <a:lnTo>
                      <a:pt x="280709" y="64992"/>
                    </a:lnTo>
                    <a:lnTo>
                      <a:pt x="284868" y="57289"/>
                    </a:lnTo>
                    <a:lnTo>
                      <a:pt x="276711" y="55283"/>
                    </a:lnTo>
                    <a:lnTo>
                      <a:pt x="276711" y="45588"/>
                    </a:lnTo>
                    <a:lnTo>
                      <a:pt x="251303" y="34341"/>
                    </a:lnTo>
                    <a:lnTo>
                      <a:pt x="233744" y="36347"/>
                    </a:lnTo>
                    <a:lnTo>
                      <a:pt x="223728" y="41429"/>
                    </a:lnTo>
                    <a:lnTo>
                      <a:pt x="224503" y="54053"/>
                    </a:lnTo>
                    <a:lnTo>
                      <a:pt x="214032" y="52515"/>
                    </a:lnTo>
                    <a:lnTo>
                      <a:pt x="212495" y="45588"/>
                    </a:lnTo>
                    <a:lnTo>
                      <a:pt x="222511" y="36495"/>
                    </a:lnTo>
                    <a:lnTo>
                      <a:pt x="204498" y="35572"/>
                    </a:lnTo>
                    <a:lnTo>
                      <a:pt x="199269" y="37270"/>
                    </a:lnTo>
                    <a:lnTo>
                      <a:pt x="196955" y="43275"/>
                    </a:lnTo>
                    <a:lnTo>
                      <a:pt x="203735" y="44505"/>
                    </a:lnTo>
                    <a:lnTo>
                      <a:pt x="202345" y="51124"/>
                    </a:lnTo>
                    <a:lnTo>
                      <a:pt x="190951" y="51900"/>
                    </a:lnTo>
                    <a:lnTo>
                      <a:pt x="189105" y="56367"/>
                    </a:lnTo>
                    <a:lnTo>
                      <a:pt x="172470" y="56835"/>
                    </a:lnTo>
                    <a:cubicBezTo>
                      <a:pt x="172470" y="56835"/>
                      <a:pt x="172015" y="47433"/>
                      <a:pt x="171386" y="47433"/>
                    </a:cubicBezTo>
                    <a:cubicBezTo>
                      <a:pt x="170611" y="47433"/>
                      <a:pt x="184331" y="47126"/>
                      <a:pt x="184331" y="47126"/>
                    </a:cubicBezTo>
                    <a:lnTo>
                      <a:pt x="194334" y="37431"/>
                    </a:lnTo>
                    <a:lnTo>
                      <a:pt x="188945" y="34662"/>
                    </a:lnTo>
                    <a:lnTo>
                      <a:pt x="181710" y="41750"/>
                    </a:lnTo>
                    <a:lnTo>
                      <a:pt x="169701" y="41135"/>
                    </a:lnTo>
                    <a:lnTo>
                      <a:pt x="162614" y="31132"/>
                    </a:lnTo>
                    <a:lnTo>
                      <a:pt x="147208" y="31132"/>
                    </a:lnTo>
                    <a:lnTo>
                      <a:pt x="131188" y="43141"/>
                    </a:lnTo>
                    <a:lnTo>
                      <a:pt x="145818" y="43141"/>
                    </a:lnTo>
                    <a:lnTo>
                      <a:pt x="147208" y="47300"/>
                    </a:lnTo>
                    <a:lnTo>
                      <a:pt x="143357" y="51004"/>
                    </a:lnTo>
                    <a:lnTo>
                      <a:pt x="159685" y="51459"/>
                    </a:lnTo>
                    <a:lnTo>
                      <a:pt x="162146" y="57316"/>
                    </a:lnTo>
                    <a:lnTo>
                      <a:pt x="143825" y="56540"/>
                    </a:lnTo>
                    <a:lnTo>
                      <a:pt x="142902" y="52074"/>
                    </a:lnTo>
                    <a:lnTo>
                      <a:pt x="131509" y="49613"/>
                    </a:lnTo>
                    <a:lnTo>
                      <a:pt x="125344" y="46230"/>
                    </a:lnTo>
                    <a:lnTo>
                      <a:pt x="115488" y="46390"/>
                    </a:lnTo>
                    <a:cubicBezTo>
                      <a:pt x="158134" y="17090"/>
                      <a:pt x="209726" y="0"/>
                      <a:pt x="265464" y="0"/>
                    </a:cubicBezTo>
                    <a:lnTo>
                      <a:pt x="265464" y="0"/>
                    </a:lnTo>
                    <a:close/>
                    <a:moveTo>
                      <a:pt x="395569" y="90387"/>
                    </a:moveTo>
                    <a:lnTo>
                      <a:pt x="398029" y="86696"/>
                    </a:lnTo>
                    <a:lnTo>
                      <a:pt x="406962" y="84851"/>
                    </a:lnTo>
                    <a:lnTo>
                      <a:pt x="409276" y="95629"/>
                    </a:lnTo>
                    <a:lnTo>
                      <a:pt x="413890" y="103332"/>
                    </a:lnTo>
                    <a:lnTo>
                      <a:pt x="417126" y="106876"/>
                    </a:lnTo>
                    <a:lnTo>
                      <a:pt x="422823" y="109189"/>
                    </a:lnTo>
                    <a:lnTo>
                      <a:pt x="417433" y="115662"/>
                    </a:lnTo>
                    <a:lnTo>
                      <a:pt x="406962" y="116584"/>
                    </a:lnTo>
                    <a:lnTo>
                      <a:pt x="399113" y="116584"/>
                    </a:lnTo>
                    <a:lnTo>
                      <a:pt x="400035" y="107197"/>
                    </a:lnTo>
                    <a:lnTo>
                      <a:pt x="406494" y="105966"/>
                    </a:lnTo>
                    <a:lnTo>
                      <a:pt x="406040" y="101500"/>
                    </a:lnTo>
                    <a:lnTo>
                      <a:pt x="399875" y="97649"/>
                    </a:lnTo>
                    <a:lnTo>
                      <a:pt x="395555" y="94720"/>
                    </a:lnTo>
                    <a:lnTo>
                      <a:pt x="395555" y="90400"/>
                    </a:lnTo>
                    <a:lnTo>
                      <a:pt x="395555" y="90400"/>
                    </a:lnTo>
                    <a:close/>
                    <a:moveTo>
                      <a:pt x="380939" y="107330"/>
                    </a:moveTo>
                    <a:lnTo>
                      <a:pt x="386328" y="98705"/>
                    </a:lnTo>
                    <a:lnTo>
                      <a:pt x="393723" y="97007"/>
                    </a:lnTo>
                    <a:lnTo>
                      <a:pt x="398952" y="99160"/>
                    </a:lnTo>
                    <a:lnTo>
                      <a:pt x="398337" y="105164"/>
                    </a:lnTo>
                    <a:lnTo>
                      <a:pt x="387251" y="113014"/>
                    </a:lnTo>
                    <a:lnTo>
                      <a:pt x="380939" y="113014"/>
                    </a:lnTo>
                    <a:lnTo>
                      <a:pt x="380939" y="107317"/>
                    </a:lnTo>
                    <a:lnTo>
                      <a:pt x="380939" y="107317"/>
                    </a:lnTo>
                    <a:close/>
                    <a:moveTo>
                      <a:pt x="233731" y="140749"/>
                    </a:moveTo>
                    <a:lnTo>
                      <a:pt x="228034" y="141217"/>
                    </a:lnTo>
                    <a:lnTo>
                      <a:pt x="228341" y="137219"/>
                    </a:lnTo>
                    <a:lnTo>
                      <a:pt x="230962" y="134143"/>
                    </a:lnTo>
                    <a:lnTo>
                      <a:pt x="234346" y="136764"/>
                    </a:lnTo>
                    <a:lnTo>
                      <a:pt x="233731" y="140776"/>
                    </a:lnTo>
                    <a:close/>
                    <a:moveTo>
                      <a:pt x="253603" y="133822"/>
                    </a:moveTo>
                    <a:lnTo>
                      <a:pt x="249751" y="134130"/>
                    </a:lnTo>
                    <a:lnTo>
                      <a:pt x="248976" y="137821"/>
                    </a:lnTo>
                    <a:lnTo>
                      <a:pt x="245900" y="139666"/>
                    </a:lnTo>
                    <a:lnTo>
                      <a:pt x="241126" y="140121"/>
                    </a:lnTo>
                    <a:cubicBezTo>
                      <a:pt x="240965" y="138890"/>
                      <a:pt x="240965" y="138115"/>
                      <a:pt x="240965" y="138115"/>
                    </a:cubicBezTo>
                    <a:lnTo>
                      <a:pt x="239120" y="138115"/>
                    </a:lnTo>
                    <a:lnTo>
                      <a:pt x="239120" y="134103"/>
                    </a:lnTo>
                    <a:lnTo>
                      <a:pt x="246823" y="134103"/>
                    </a:lnTo>
                    <a:lnTo>
                      <a:pt x="248361" y="129944"/>
                    </a:lnTo>
                    <a:lnTo>
                      <a:pt x="251436" y="129944"/>
                    </a:lnTo>
                    <a:lnTo>
                      <a:pt x="254980" y="130559"/>
                    </a:lnTo>
                    <a:lnTo>
                      <a:pt x="253589" y="133795"/>
                    </a:lnTo>
                    <a:close/>
                  </a:path>
                </a:pathLst>
              </a:custGeom>
              <a:solidFill>
                <a:srgbClr val="00B8F5"/>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84" name="Straight Connector 83">
            <a:extLst>
              <a:ext uri="{FF2B5EF4-FFF2-40B4-BE49-F238E27FC236}">
                <a16:creationId xmlns:a16="http://schemas.microsoft.com/office/drawing/2014/main" id="{4DE5D1FD-C178-34B8-2FE2-3CF6265EAC8A}"/>
              </a:ext>
            </a:extLst>
          </p:cNvPr>
          <p:cNvCxnSpPr>
            <a:cxnSpLocks/>
          </p:cNvCxnSpPr>
          <p:nvPr/>
        </p:nvCxnSpPr>
        <p:spPr>
          <a:xfrm flipH="1">
            <a:off x="1528971" y="3769141"/>
            <a:ext cx="2729708" cy="0"/>
          </a:xfrm>
          <a:prstGeom prst="line">
            <a:avLst/>
          </a:prstGeom>
          <a:ln cap="rnd">
            <a:solidFill>
              <a:srgbClr val="70D757"/>
            </a:solidFill>
            <a:round/>
          </a:ln>
        </p:spPr>
        <p:style>
          <a:lnRef idx="3">
            <a:schemeClr val="accent6"/>
          </a:lnRef>
          <a:fillRef idx="0">
            <a:schemeClr val="accent6"/>
          </a:fillRef>
          <a:effectRef idx="2">
            <a:schemeClr val="accent6"/>
          </a:effectRef>
          <a:fontRef idx="minor">
            <a:schemeClr val="tx1"/>
          </a:fontRef>
        </p:style>
      </p:cxnSp>
      <p:cxnSp>
        <p:nvCxnSpPr>
          <p:cNvPr id="85" name="Straight Arrow Connector 84">
            <a:extLst>
              <a:ext uri="{FF2B5EF4-FFF2-40B4-BE49-F238E27FC236}">
                <a16:creationId xmlns:a16="http://schemas.microsoft.com/office/drawing/2014/main" id="{877C79DE-DD5D-5B52-C578-887C6A2A9BD9}"/>
              </a:ext>
            </a:extLst>
          </p:cNvPr>
          <p:cNvCxnSpPr>
            <a:cxnSpLocks/>
          </p:cNvCxnSpPr>
          <p:nvPr/>
        </p:nvCxnSpPr>
        <p:spPr>
          <a:xfrm>
            <a:off x="1528971" y="3769141"/>
            <a:ext cx="0" cy="477904"/>
          </a:xfrm>
          <a:prstGeom prst="straightConnector1">
            <a:avLst/>
          </a:prstGeom>
          <a:ln w="19050" cap="rnd">
            <a:solidFill>
              <a:srgbClr val="70D757"/>
            </a:solidFill>
            <a:round/>
            <a:tailEnd type="triangle"/>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4E491E64-1854-E7E4-1BFD-E8E75C9DCEBD}"/>
              </a:ext>
            </a:extLst>
          </p:cNvPr>
          <p:cNvSpPr/>
          <p:nvPr/>
        </p:nvSpPr>
        <p:spPr>
          <a:xfrm>
            <a:off x="159064" y="4247044"/>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lv-LV"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ECB </a:t>
            </a: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Guide on climate-related </a:t>
            </a:r>
          </a:p>
          <a:p>
            <a:pPr marL="0" marR="0" lvl="0" indent="0" algn="ctr" defTabSz="322326" eaLnBrk="1" fontAlgn="auto" latinLnBrk="0" hangingPunct="1">
              <a:lnSpc>
                <a:spcPts val="16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and environmental risks</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a:t>
            </a:r>
            <a:r>
              <a:rPr kumimoji="0" lang="lv-LV"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19)</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7" name="TextBox 6">
            <a:extLst>
              <a:ext uri="{FF2B5EF4-FFF2-40B4-BE49-F238E27FC236}">
                <a16:creationId xmlns:a16="http://schemas.microsoft.com/office/drawing/2014/main" id="{5075C54D-7BF2-674A-9664-F5A67908993E}"/>
              </a:ext>
            </a:extLst>
          </p:cNvPr>
          <p:cNvSpPr txBox="1"/>
          <p:nvPr/>
        </p:nvSpPr>
        <p:spPr>
          <a:xfrm>
            <a:off x="6174298" y="4026716"/>
            <a:ext cx="2852968" cy="1125969"/>
          </a:xfrm>
          <a:prstGeom prst="rect">
            <a:avLst/>
          </a:prstGeom>
          <a:noFill/>
          <a:ln cmpd="sng">
            <a:solidFill>
              <a:srgbClr val="FF0000"/>
            </a:solidFill>
          </a:ln>
        </p:spPr>
        <p:txBody>
          <a:bodyPr wrap="square" rtlCol="0">
            <a:spAutoFit/>
          </a:bodyPr>
          <a:lstStyle/>
          <a:p>
            <a:endParaRPr lang="lv-LV" b="1" dirty="0">
              <a:noFill/>
            </a:endParaRPr>
          </a:p>
        </p:txBody>
      </p:sp>
      <p:sp>
        <p:nvSpPr>
          <p:cNvPr id="5" name="Rectangle 4">
            <a:extLst>
              <a:ext uri="{FF2B5EF4-FFF2-40B4-BE49-F238E27FC236}">
                <a16:creationId xmlns:a16="http://schemas.microsoft.com/office/drawing/2014/main" id="{5A1D1C90-3834-A601-6191-99F219C47C29}"/>
              </a:ext>
            </a:extLst>
          </p:cNvPr>
          <p:cNvSpPr/>
          <p:nvPr/>
        </p:nvSpPr>
        <p:spPr>
          <a:xfrm>
            <a:off x="9738560" y="5448508"/>
            <a:ext cx="2130641" cy="628957"/>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t>ESRS </a:t>
            </a:r>
            <a:r>
              <a:rPr lang="lv-LV" dirty="0" err="1"/>
              <a:t>Taxonomy</a:t>
            </a:r>
            <a:endParaRPr lang="lv-LV" dirty="0"/>
          </a:p>
        </p:txBody>
      </p:sp>
      <p:cxnSp>
        <p:nvCxnSpPr>
          <p:cNvPr id="8" name="Straight Arrow Connector 7">
            <a:extLst>
              <a:ext uri="{FF2B5EF4-FFF2-40B4-BE49-F238E27FC236}">
                <a16:creationId xmlns:a16="http://schemas.microsoft.com/office/drawing/2014/main" id="{E576E214-40F6-5785-A146-C2C9E38E4871}"/>
              </a:ext>
            </a:extLst>
          </p:cNvPr>
          <p:cNvCxnSpPr>
            <a:cxnSpLocks/>
          </p:cNvCxnSpPr>
          <p:nvPr/>
        </p:nvCxnSpPr>
        <p:spPr>
          <a:xfrm flipV="1">
            <a:off x="10570866" y="4911416"/>
            <a:ext cx="0" cy="53709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9A296205-4AA9-B1AA-5E40-A3C3A5052541}"/>
              </a:ext>
            </a:extLst>
          </p:cNvPr>
          <p:cNvCxnSpPr>
            <a:cxnSpLocks/>
          </p:cNvCxnSpPr>
          <p:nvPr/>
        </p:nvCxnSpPr>
        <p:spPr>
          <a:xfrm>
            <a:off x="10830226" y="3342948"/>
            <a:ext cx="0" cy="852386"/>
          </a:xfrm>
          <a:prstGeom prst="straightConnector1">
            <a:avLst/>
          </a:prstGeom>
          <a:ln w="635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84B3F97F-85E4-F25F-5034-4C8AE1490217}"/>
              </a:ext>
            </a:extLst>
          </p:cNvPr>
          <p:cNvSpPr txBox="1"/>
          <p:nvPr/>
        </p:nvSpPr>
        <p:spPr>
          <a:xfrm>
            <a:off x="10709721" y="2750311"/>
            <a:ext cx="337351" cy="646331"/>
          </a:xfrm>
          <a:prstGeom prst="rect">
            <a:avLst/>
          </a:prstGeom>
          <a:noFill/>
        </p:spPr>
        <p:txBody>
          <a:bodyPr wrap="square" rtlCol="0">
            <a:spAutoFit/>
          </a:bodyPr>
          <a:lstStyle/>
          <a:p>
            <a:r>
              <a:rPr lang="lv-LV" sz="3600" dirty="0">
                <a:solidFill>
                  <a:srgbClr val="FF0000"/>
                </a:solidFill>
              </a:rPr>
              <a:t>!</a:t>
            </a:r>
          </a:p>
        </p:txBody>
      </p:sp>
      <p:cxnSp>
        <p:nvCxnSpPr>
          <p:cNvPr id="16" name="Straight Arrow Connector 15">
            <a:extLst>
              <a:ext uri="{FF2B5EF4-FFF2-40B4-BE49-F238E27FC236}">
                <a16:creationId xmlns:a16="http://schemas.microsoft.com/office/drawing/2014/main" id="{ADE551B6-8BC9-94CD-0245-1A088529E2A2}"/>
              </a:ext>
            </a:extLst>
          </p:cNvPr>
          <p:cNvCxnSpPr>
            <a:stCxn id="24" idx="3"/>
          </p:cNvCxnSpPr>
          <p:nvPr/>
        </p:nvCxnSpPr>
        <p:spPr>
          <a:xfrm>
            <a:off x="6975823" y="5658751"/>
            <a:ext cx="2762737" cy="14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56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AE6B-2863-3C30-3E25-975C4E9C8FCA}"/>
              </a:ext>
            </a:extLst>
          </p:cNvPr>
          <p:cNvSpPr>
            <a:spLocks noGrp="1"/>
          </p:cNvSpPr>
          <p:nvPr>
            <p:ph type="title"/>
          </p:nvPr>
        </p:nvSpPr>
        <p:spPr>
          <a:xfrm>
            <a:off x="3454400" y="381000"/>
            <a:ext cx="8128000" cy="1036642"/>
          </a:xfrm>
        </p:spPr>
        <p:txBody>
          <a:bodyPr vert="horz" wrap="square" lIns="93957" tIns="46979" rIns="93957" bIns="46979" numCol="1" anchor="t" anchorCtr="0" compatLnSpc="1">
            <a:prstTxWarp prst="textNoShape">
              <a:avLst/>
            </a:prstTxWarp>
            <a:normAutofit/>
          </a:bodyPr>
          <a:lstStyle/>
          <a:p>
            <a:pPr>
              <a:lnSpc>
                <a:spcPct val="90000"/>
              </a:lnSpc>
            </a:pPr>
            <a:br>
              <a:rPr lang="en-US" sz="1300" b="1" kern="1200">
                <a:latin typeface="Verdana" panose="020B0604030504040204" pitchFamily="34" charset="0"/>
                <a:ea typeface="Verdana" panose="020B0604030504040204" pitchFamily="34" charset="0"/>
                <a:cs typeface="Verdana" panose="020B0604030504040204" pitchFamily="34" charset="0"/>
              </a:rPr>
            </a:br>
            <a:br>
              <a:rPr lang="en-US" sz="1300" b="1" kern="1200">
                <a:latin typeface="Verdana" panose="020B0604030504040204" pitchFamily="34" charset="0"/>
                <a:ea typeface="Verdana" panose="020B0604030504040204" pitchFamily="34" charset="0"/>
                <a:cs typeface="Verdana" panose="020B0604030504040204" pitchFamily="34" charset="0"/>
              </a:rPr>
            </a:br>
            <a:br>
              <a:rPr lang="en-US" sz="1300" b="1" kern="1200">
                <a:latin typeface="Verdana" panose="020B0604030504040204" pitchFamily="34" charset="0"/>
                <a:ea typeface="Verdana" panose="020B0604030504040204" pitchFamily="34" charset="0"/>
                <a:cs typeface="Verdana" panose="020B0604030504040204" pitchFamily="34" charset="0"/>
              </a:rPr>
            </a:br>
            <a:br>
              <a:rPr lang="en-US" sz="1300" b="1" kern="1200">
                <a:latin typeface="Verdana" panose="020B0604030504040204" pitchFamily="34" charset="0"/>
                <a:ea typeface="Verdana" panose="020B0604030504040204" pitchFamily="34" charset="0"/>
                <a:cs typeface="Verdana" panose="020B0604030504040204" pitchFamily="34" charset="0"/>
              </a:rPr>
            </a:br>
            <a:endParaRPr lang="en-US" sz="1300" b="1" kern="120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634A7162-7199-D49D-26EE-60712BB5E928}"/>
              </a:ext>
            </a:extLst>
          </p:cNvPr>
          <p:cNvSpPr txBox="1"/>
          <p:nvPr/>
        </p:nvSpPr>
        <p:spPr bwMode="auto">
          <a:xfrm>
            <a:off x="3454400" y="6324600"/>
            <a:ext cx="2641600" cy="304800"/>
          </a:xfrm>
          <a:prstGeom prst="rect">
            <a:avLst/>
          </a:prstGeom>
          <a:noFill/>
          <a:ln>
            <a:noFill/>
          </a:ln>
        </p:spPr>
        <p:txBody>
          <a:bodyPr vert="horz" wrap="square" lIns="93957" tIns="46979" rIns="93957" bIns="46979" numCol="1" anchor="t" anchorCtr="0" compatLnSpc="1">
            <a:prstTxWarp prst="textNoShape">
              <a:avLst/>
            </a:prstTxWarp>
            <a:normAutofit/>
          </a:bodyPr>
          <a:lstStyle/>
          <a:p>
            <a:pPr>
              <a:lnSpc>
                <a:spcPct val="90000"/>
              </a:lnSpc>
              <a:spcBef>
                <a:spcPct val="20000"/>
              </a:spcBef>
            </a:pPr>
            <a:r>
              <a:rPr lang="en-US" sz="800" b="1" kern="1200" baseline="0">
                <a:latin typeface="Verdana" panose="020B0604030504040204" pitchFamily="34" charset="0"/>
                <a:ea typeface="Verdana" panose="020B0604030504040204" pitchFamily="34" charset="0"/>
                <a:cs typeface="Verdana" panose="020B0604030504040204" pitchFamily="34" charset="0"/>
              </a:rPr>
              <a:t>ES ilgtspējas ziņu sniegšanas standarti </a:t>
            </a:r>
          </a:p>
        </p:txBody>
      </p:sp>
      <p:sp>
        <p:nvSpPr>
          <p:cNvPr id="3" name="TextBox 2">
            <a:extLst>
              <a:ext uri="{FF2B5EF4-FFF2-40B4-BE49-F238E27FC236}">
                <a16:creationId xmlns:a16="http://schemas.microsoft.com/office/drawing/2014/main" id="{F3D03D59-29E5-C659-81A5-13C999D43492}"/>
              </a:ext>
            </a:extLst>
          </p:cNvPr>
          <p:cNvSpPr txBox="1"/>
          <p:nvPr/>
        </p:nvSpPr>
        <p:spPr bwMode="auto">
          <a:xfrm>
            <a:off x="6502402" y="6324600"/>
            <a:ext cx="4721076" cy="304800"/>
          </a:xfrm>
          <a:prstGeom prst="rect">
            <a:avLst/>
          </a:prstGeom>
          <a:noFill/>
          <a:ln>
            <a:noFill/>
          </a:ln>
        </p:spPr>
        <p:txBody>
          <a:bodyPr vert="horz" wrap="square" lIns="93957" tIns="46979" rIns="93957" bIns="46979" numCol="1" anchor="t" anchorCtr="0" compatLnSpc="1">
            <a:prstTxWarp prst="textNoShape">
              <a:avLst/>
            </a:prstTxWarp>
            <a:normAutofit/>
          </a:bodyPr>
          <a:lstStyle/>
          <a:p>
            <a:pPr algn="r">
              <a:spcBef>
                <a:spcPct val="20000"/>
              </a:spcBef>
            </a:pPr>
            <a:r>
              <a:rPr lang="en-US" sz="1000" i="1" kern="1200" baseline="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Avots</a:t>
            </a:r>
            <a:r>
              <a:rPr lang="en-US" sz="1000" kern="1200" baseline="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L_202302772LV.000101.fmx.xml (europa.eu)</a:t>
            </a:r>
            <a:endParaRPr lang="en-US" sz="1000" kern="1200" baseline="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a:extLst>
              <a:ext uri="{FF2B5EF4-FFF2-40B4-BE49-F238E27FC236}">
                <a16:creationId xmlns:a16="http://schemas.microsoft.com/office/drawing/2014/main" id="{7B8ECF30-D10B-CA3E-5D7A-FB6D1EC4B719}"/>
              </a:ext>
            </a:extLst>
          </p:cNvPr>
          <p:cNvSpPr>
            <a:spLocks noGrp="1"/>
          </p:cNvSpPr>
          <p:nvPr>
            <p:ph type="sldNum" sz="quarter" idx="13"/>
          </p:nvPr>
        </p:nvSpPr>
        <p:spPr>
          <a:xfrm>
            <a:off x="11223478" y="6324600"/>
            <a:ext cx="562124" cy="304800"/>
          </a:xfrm>
        </p:spPr>
        <p:txBody>
          <a:bodyPr vert="horz" wrap="square" lIns="93957" tIns="46979" rIns="93957" bIns="46979" numCol="1" anchor="ctr" anchorCtr="0" compatLnSpc="1">
            <a:prstTxWarp prst="textNoShape">
              <a:avLst/>
            </a:prstTxWarp>
            <a:normAutofit/>
          </a:bodyPr>
          <a:lstStyle/>
          <a:p>
            <a:pPr>
              <a:spcAft>
                <a:spcPts val="600"/>
              </a:spcAft>
            </a:pPr>
            <a:fld id="{3B50DFDF-96B8-465A-918F-3FF13AAF5E12}" type="slidenum">
              <a:rPr lang="en-US" altLang="lv-LV" kern="1200">
                <a:latin typeface="Verdana" panose="020B0604030504040204" pitchFamily="34" charset="0"/>
                <a:ea typeface="+mn-ea"/>
                <a:cs typeface="Arial" panose="020B0604020202020204" pitchFamily="34" charset="0"/>
              </a:rPr>
              <a:pPr>
                <a:spcAft>
                  <a:spcPts val="600"/>
                </a:spcAft>
              </a:pPr>
              <a:t>16</a:t>
            </a:fld>
            <a:endParaRPr lang="en-US" altLang="lv-LV" kern="1200">
              <a:latin typeface="Verdana" panose="020B060403050404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30CDD2B5-C0E9-F673-8BDB-1566831A3C34}"/>
              </a:ext>
            </a:extLst>
          </p:cNvPr>
          <p:cNvGraphicFramePr>
            <a:graphicFrameLocks noGrp="1"/>
          </p:cNvGraphicFramePr>
          <p:nvPr>
            <p:extLst>
              <p:ext uri="{D42A27DB-BD31-4B8C-83A1-F6EECF244321}">
                <p14:modId xmlns:p14="http://schemas.microsoft.com/office/powerpoint/2010/main" val="1605963902"/>
              </p:ext>
            </p:extLst>
          </p:nvPr>
        </p:nvGraphicFramePr>
        <p:xfrm>
          <a:off x="3562137" y="1752603"/>
          <a:ext cx="7912527" cy="4373575"/>
        </p:xfrm>
        <a:graphic>
          <a:graphicData uri="http://schemas.openxmlformats.org/drawingml/2006/table">
            <a:tbl>
              <a:tblPr firstRow="1" firstCol="1" bandRow="1">
                <a:solidFill>
                  <a:schemeClr val="bg1"/>
                </a:solidFill>
                <a:tableStyleId>{8EC20E35-A176-4012-BC5E-935CFFF8708E}</a:tableStyleId>
              </a:tblPr>
              <a:tblGrid>
                <a:gridCol w="2834602">
                  <a:extLst>
                    <a:ext uri="{9D8B030D-6E8A-4147-A177-3AD203B41FA5}">
                      <a16:colId xmlns:a16="http://schemas.microsoft.com/office/drawing/2014/main" val="2041644452"/>
                    </a:ext>
                  </a:extLst>
                </a:gridCol>
                <a:gridCol w="2960326">
                  <a:extLst>
                    <a:ext uri="{9D8B030D-6E8A-4147-A177-3AD203B41FA5}">
                      <a16:colId xmlns:a16="http://schemas.microsoft.com/office/drawing/2014/main" val="2859647123"/>
                    </a:ext>
                  </a:extLst>
                </a:gridCol>
                <a:gridCol w="2117599">
                  <a:extLst>
                    <a:ext uri="{9D8B030D-6E8A-4147-A177-3AD203B41FA5}">
                      <a16:colId xmlns:a16="http://schemas.microsoft.com/office/drawing/2014/main" val="828728451"/>
                    </a:ext>
                  </a:extLst>
                </a:gridCol>
              </a:tblGrid>
              <a:tr h="822714">
                <a:tc gridSpan="3">
                  <a:txBody>
                    <a:bodyPr/>
                    <a:lstStyle/>
                    <a:p>
                      <a:pPr algn="ctr">
                        <a:lnSpc>
                          <a:spcPct val="107000"/>
                        </a:lnSpc>
                      </a:pPr>
                      <a:endParaRPr lang="lv-LV" sz="1300" b="0" kern="100" cap="none" spc="0" dirty="0">
                        <a:solidFill>
                          <a:schemeClr val="bg1"/>
                        </a:solidFill>
                        <a:effectLst/>
                      </a:endParaRPr>
                    </a:p>
                    <a:p>
                      <a:pPr algn="ctr">
                        <a:lnSpc>
                          <a:spcPct val="107000"/>
                        </a:lnSpc>
                      </a:pPr>
                      <a:r>
                        <a:rPr lang="en-GB" sz="1300" b="0" kern="100" cap="none" spc="0" dirty="0">
                          <a:solidFill>
                            <a:schemeClr val="bg1"/>
                          </a:solidFill>
                          <a:effectLst/>
                        </a:rPr>
                        <a:t>ESRS 1 “</a:t>
                      </a:r>
                      <a:r>
                        <a:rPr lang="en-GB" sz="1300" b="0" kern="100" cap="none" spc="0" dirty="0" err="1">
                          <a:solidFill>
                            <a:schemeClr val="bg1"/>
                          </a:solidFill>
                          <a:effectLst/>
                        </a:rPr>
                        <a:t>Vispārējie</a:t>
                      </a:r>
                      <a:r>
                        <a:rPr lang="en-GB" sz="1300" b="0" kern="100" cap="none" spc="0" dirty="0">
                          <a:solidFill>
                            <a:schemeClr val="bg1"/>
                          </a:solidFill>
                          <a:effectLst/>
                        </a:rPr>
                        <a:t> </a:t>
                      </a:r>
                      <a:r>
                        <a:rPr lang="en-GB" sz="1300" b="0" kern="100" cap="none" spc="0" dirty="0" err="1">
                          <a:solidFill>
                            <a:schemeClr val="bg1"/>
                          </a:solidFill>
                          <a:effectLst/>
                        </a:rPr>
                        <a:t>prasības</a:t>
                      </a:r>
                      <a:r>
                        <a:rPr lang="en-GB" sz="1300" b="0" kern="100" cap="none" spc="0" dirty="0">
                          <a:solidFill>
                            <a:schemeClr val="bg1"/>
                          </a:solidFill>
                          <a:effectLst/>
                        </a:rPr>
                        <a:t>”</a:t>
                      </a:r>
                      <a:endParaRPr lang="lv-LV" sz="1300" b="0" kern="100" cap="none" spc="0" dirty="0">
                        <a:solidFill>
                          <a:schemeClr val="bg1"/>
                        </a:solidFill>
                        <a:effectLst/>
                      </a:endParaRPr>
                    </a:p>
                    <a:p>
                      <a:pPr algn="ctr">
                        <a:lnSpc>
                          <a:spcPct val="107000"/>
                        </a:lnSpc>
                      </a:pPr>
                      <a:r>
                        <a:rPr lang="en-GB" sz="1300" b="0" kern="100" cap="none" spc="0" dirty="0">
                          <a:solidFill>
                            <a:schemeClr val="bg1"/>
                          </a:solidFill>
                          <a:effectLst/>
                        </a:rPr>
                        <a:t>ESRS 2 “</a:t>
                      </a:r>
                      <a:r>
                        <a:rPr lang="en-GB" sz="1300" b="0" kern="100" cap="none" spc="0" dirty="0" err="1">
                          <a:solidFill>
                            <a:schemeClr val="bg1"/>
                          </a:solidFill>
                          <a:effectLst/>
                        </a:rPr>
                        <a:t>Vispārīgi</a:t>
                      </a:r>
                      <a:r>
                        <a:rPr lang="en-GB" sz="1300" b="0" kern="100" cap="none" spc="0" dirty="0">
                          <a:solidFill>
                            <a:schemeClr val="bg1"/>
                          </a:solidFill>
                          <a:effectLst/>
                        </a:rPr>
                        <a:t> </a:t>
                      </a:r>
                      <a:r>
                        <a:rPr lang="en-GB" sz="1300" b="0" kern="100" cap="none" spc="0" dirty="0" err="1">
                          <a:solidFill>
                            <a:schemeClr val="bg1"/>
                          </a:solidFill>
                          <a:effectLst/>
                        </a:rPr>
                        <a:t>atklājamā</a:t>
                      </a:r>
                      <a:r>
                        <a:rPr lang="en-GB" sz="1300" b="0" kern="100" cap="none" spc="0" dirty="0">
                          <a:solidFill>
                            <a:schemeClr val="bg1"/>
                          </a:solidFill>
                          <a:effectLst/>
                        </a:rPr>
                        <a:t> </a:t>
                      </a:r>
                      <a:r>
                        <a:rPr lang="en-GB" sz="1300" b="0" kern="100" cap="none" spc="0" dirty="0" err="1">
                          <a:solidFill>
                            <a:schemeClr val="bg1"/>
                          </a:solidFill>
                          <a:effectLst/>
                        </a:rPr>
                        <a:t>informācija</a:t>
                      </a:r>
                      <a:r>
                        <a:rPr lang="en-GB" sz="1300" b="0" kern="100" cap="none" spc="0" dirty="0">
                          <a:solidFill>
                            <a:schemeClr val="bg1"/>
                          </a:solidFill>
                          <a:effectLst/>
                        </a:rPr>
                        <a:t>”</a:t>
                      </a:r>
                      <a:endParaRPr lang="lv-LV" sz="1300" b="0" kern="100" cap="none" spc="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83627" marT="84804" marB="84804"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252149003"/>
                  </a:ext>
                </a:extLst>
              </a:tr>
              <a:tr h="611000">
                <a:tc>
                  <a:txBody>
                    <a:bodyPr/>
                    <a:lstStyle/>
                    <a:p>
                      <a:pPr algn="ctr">
                        <a:lnSpc>
                          <a:spcPct val="107000"/>
                        </a:lnSpc>
                      </a:pPr>
                      <a:r>
                        <a:rPr lang="en-GB" sz="1300" b="1" kern="100" cap="none" spc="0" dirty="0" err="1">
                          <a:solidFill>
                            <a:srgbClr val="002060"/>
                          </a:solidFill>
                          <a:effectLst/>
                        </a:rPr>
                        <a:t>Vides</a:t>
                      </a:r>
                      <a:r>
                        <a:rPr lang="en-GB" sz="1300" b="1" kern="100" cap="none" spc="0" dirty="0">
                          <a:solidFill>
                            <a:srgbClr val="002060"/>
                          </a:solidFill>
                          <a:effectLst/>
                        </a:rPr>
                        <a:t> </a:t>
                      </a:r>
                      <a:r>
                        <a:rPr lang="en-GB" sz="1300" b="1" kern="100" cap="none" spc="0" dirty="0" err="1">
                          <a:solidFill>
                            <a:srgbClr val="002060"/>
                          </a:solidFill>
                          <a:effectLst/>
                        </a:rPr>
                        <a:t>joma</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 </a:t>
                      </a:r>
                      <a:endParaRPr lang="lv-LV" sz="1300" b="1" kern="100" cap="none" spc="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72475" marT="84804" marB="84804">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a:lnSpc>
                          <a:spcPct val="107000"/>
                        </a:lnSpc>
                      </a:pPr>
                      <a:r>
                        <a:rPr lang="en-GB" sz="1300" kern="100" cap="none" spc="0" dirty="0" err="1">
                          <a:solidFill>
                            <a:schemeClr val="tx1"/>
                          </a:solidFill>
                          <a:effectLst/>
                        </a:rPr>
                        <a:t>Sociālā</a:t>
                      </a:r>
                      <a:r>
                        <a:rPr lang="en-GB" sz="1300" kern="100" cap="none" spc="0" dirty="0">
                          <a:solidFill>
                            <a:schemeClr val="tx1"/>
                          </a:solidFill>
                          <a:effectLst/>
                        </a:rPr>
                        <a:t> </a:t>
                      </a:r>
                      <a:r>
                        <a:rPr lang="en-GB" sz="1300" kern="100" cap="none" spc="0" dirty="0" err="1">
                          <a:solidFill>
                            <a:schemeClr val="tx1"/>
                          </a:solidFill>
                          <a:effectLst/>
                        </a:rPr>
                        <a:t>joma</a:t>
                      </a:r>
                      <a:endParaRPr lang="lv-LV" sz="1300" kern="100" cap="none" spc="0" dirty="0">
                        <a:solidFill>
                          <a:schemeClr val="tx1"/>
                        </a:solidFill>
                        <a:effectLst/>
                      </a:endParaRPr>
                    </a:p>
                    <a:p>
                      <a:pPr algn="ctr">
                        <a:lnSpc>
                          <a:spcPct val="107000"/>
                        </a:lnSpc>
                      </a:pPr>
                      <a:r>
                        <a:rPr lang="en-GB" sz="1300" kern="100" cap="none" spc="0" dirty="0">
                          <a:solidFill>
                            <a:schemeClr val="tx1"/>
                          </a:solidFill>
                          <a:effectLst/>
                        </a:rPr>
                        <a:t> </a:t>
                      </a:r>
                      <a:endParaRPr lang="lv-LV" sz="1300" kern="100" cap="none" spc="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72475" marT="84804" marB="84804">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a:lnSpc>
                          <a:spcPct val="107000"/>
                        </a:lnSpc>
                      </a:pPr>
                      <a:r>
                        <a:rPr lang="en-GB" sz="1300" kern="100" cap="none" spc="0" err="1">
                          <a:solidFill>
                            <a:schemeClr val="tx1"/>
                          </a:solidFill>
                          <a:effectLst/>
                        </a:rPr>
                        <a:t>Pārvaldības</a:t>
                      </a:r>
                      <a:r>
                        <a:rPr lang="en-GB" sz="1300" kern="100" cap="none" spc="0">
                          <a:solidFill>
                            <a:schemeClr val="tx1"/>
                          </a:solidFill>
                          <a:effectLst/>
                        </a:rPr>
                        <a:t> </a:t>
                      </a:r>
                      <a:r>
                        <a:rPr lang="en-GB" sz="1300" kern="100" cap="none" spc="0" err="1">
                          <a:solidFill>
                            <a:schemeClr val="tx1"/>
                          </a:solidFill>
                          <a:effectLst/>
                        </a:rPr>
                        <a:t>joma</a:t>
                      </a:r>
                      <a:endParaRPr lang="lv-LV" sz="1300" kern="100" cap="none" spc="0">
                        <a:solidFill>
                          <a:schemeClr val="tx1"/>
                        </a:solidFill>
                        <a:effectLst/>
                      </a:endParaRPr>
                    </a:p>
                    <a:p>
                      <a:pPr algn="just">
                        <a:lnSpc>
                          <a:spcPct val="107000"/>
                        </a:lnSpc>
                      </a:pPr>
                      <a:r>
                        <a:rPr lang="en-GB" sz="1300" kern="100" cap="none" spc="0">
                          <a:solidFill>
                            <a:schemeClr val="tx1"/>
                          </a:solidFill>
                          <a:effectLst/>
                        </a:rPr>
                        <a:t> </a:t>
                      </a:r>
                      <a:endParaRPr lang="lv-LV" sz="1300" kern="100" cap="none" spc="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72475" marT="84804" marB="84804">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779376326"/>
                  </a:ext>
                </a:extLst>
              </a:tr>
              <a:tr h="2939861">
                <a:tc>
                  <a:txBody>
                    <a:bodyPr/>
                    <a:lstStyle/>
                    <a:p>
                      <a:pPr algn="just">
                        <a:lnSpc>
                          <a:spcPct val="107000"/>
                        </a:lnSpc>
                      </a:pPr>
                      <a:r>
                        <a:rPr lang="en-GB" sz="1300" b="1" kern="100" cap="none" spc="0" dirty="0">
                          <a:solidFill>
                            <a:srgbClr val="002060"/>
                          </a:solidFill>
                          <a:effectLst/>
                        </a:rPr>
                        <a:t>ESRS E1 – </a:t>
                      </a:r>
                      <a:r>
                        <a:rPr lang="en-GB" sz="1300" b="1" kern="100" cap="none" spc="0" dirty="0" err="1">
                          <a:solidFill>
                            <a:srgbClr val="002060"/>
                          </a:solidFill>
                          <a:effectLst/>
                        </a:rPr>
                        <a:t>Klimata</a:t>
                      </a:r>
                      <a:r>
                        <a:rPr lang="en-GB" sz="1300" b="1" kern="100" cap="none" spc="0" dirty="0">
                          <a:solidFill>
                            <a:srgbClr val="002060"/>
                          </a:solidFill>
                          <a:effectLst/>
                        </a:rPr>
                        <a:t> </a:t>
                      </a:r>
                      <a:r>
                        <a:rPr lang="en-GB" sz="1300" b="1" kern="100" cap="none" spc="0" dirty="0" err="1">
                          <a:solidFill>
                            <a:srgbClr val="002060"/>
                          </a:solidFill>
                          <a:effectLst/>
                        </a:rPr>
                        <a:t>pārmaiņas</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 </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ESRS E2 – </a:t>
                      </a:r>
                      <a:r>
                        <a:rPr lang="en-GB" sz="1300" b="1" kern="100" cap="none" spc="0" dirty="0" err="1">
                          <a:solidFill>
                            <a:srgbClr val="002060"/>
                          </a:solidFill>
                          <a:effectLst/>
                        </a:rPr>
                        <a:t>Piesārņojums</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 </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ESRS E3 – </a:t>
                      </a:r>
                      <a:r>
                        <a:rPr lang="en-GB" sz="1300" b="1" kern="100" cap="none" spc="0" dirty="0" err="1">
                          <a:solidFill>
                            <a:srgbClr val="002060"/>
                          </a:solidFill>
                          <a:effectLst/>
                        </a:rPr>
                        <a:t>Ūdens</a:t>
                      </a:r>
                      <a:r>
                        <a:rPr lang="en-GB" sz="1300" b="1" kern="100" cap="none" spc="0" dirty="0">
                          <a:solidFill>
                            <a:srgbClr val="002060"/>
                          </a:solidFill>
                          <a:effectLst/>
                        </a:rPr>
                        <a:t> un </a:t>
                      </a:r>
                      <a:r>
                        <a:rPr lang="en-GB" sz="1300" b="1" kern="100" cap="none" spc="0" dirty="0" err="1">
                          <a:solidFill>
                            <a:srgbClr val="002060"/>
                          </a:solidFill>
                          <a:effectLst/>
                        </a:rPr>
                        <a:t>jūras</a:t>
                      </a:r>
                      <a:r>
                        <a:rPr lang="en-GB" sz="1300" b="1" kern="100" cap="none" spc="0" dirty="0">
                          <a:solidFill>
                            <a:srgbClr val="002060"/>
                          </a:solidFill>
                          <a:effectLst/>
                        </a:rPr>
                        <a:t> </a:t>
                      </a:r>
                      <a:r>
                        <a:rPr lang="en-GB" sz="1300" b="1" kern="100" cap="none" spc="0" dirty="0" err="1">
                          <a:solidFill>
                            <a:srgbClr val="002060"/>
                          </a:solidFill>
                          <a:effectLst/>
                        </a:rPr>
                        <a:t>resursi</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 </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ESRS E4 – </a:t>
                      </a:r>
                      <a:r>
                        <a:rPr lang="en-GB" sz="1300" b="1" kern="100" cap="none" spc="0" dirty="0" err="1">
                          <a:solidFill>
                            <a:srgbClr val="002060"/>
                          </a:solidFill>
                          <a:effectLst/>
                        </a:rPr>
                        <a:t>Biodaudzveidība</a:t>
                      </a:r>
                      <a:r>
                        <a:rPr lang="en-GB" sz="1300" b="1" kern="100" cap="none" spc="0" dirty="0">
                          <a:solidFill>
                            <a:srgbClr val="002060"/>
                          </a:solidFill>
                          <a:effectLst/>
                        </a:rPr>
                        <a:t> un </a:t>
                      </a:r>
                      <a:r>
                        <a:rPr lang="en-GB" sz="1300" b="1" kern="100" cap="none" spc="0" dirty="0" err="1">
                          <a:solidFill>
                            <a:srgbClr val="002060"/>
                          </a:solidFill>
                          <a:effectLst/>
                        </a:rPr>
                        <a:t>ekosistēmas</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 </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ESRS E5 – </a:t>
                      </a:r>
                      <a:r>
                        <a:rPr lang="en-GB" sz="1300" b="1" kern="100" cap="none" spc="0" dirty="0" err="1">
                          <a:solidFill>
                            <a:srgbClr val="002060"/>
                          </a:solidFill>
                          <a:effectLst/>
                        </a:rPr>
                        <a:t>Resursu</a:t>
                      </a:r>
                      <a:r>
                        <a:rPr lang="en-GB" sz="1300" b="1" kern="100" cap="none" spc="0" dirty="0">
                          <a:solidFill>
                            <a:srgbClr val="002060"/>
                          </a:solidFill>
                          <a:effectLst/>
                        </a:rPr>
                        <a:t> </a:t>
                      </a:r>
                      <a:r>
                        <a:rPr lang="en-GB" sz="1300" b="1" kern="100" cap="none" spc="0" dirty="0" err="1">
                          <a:solidFill>
                            <a:srgbClr val="002060"/>
                          </a:solidFill>
                          <a:effectLst/>
                        </a:rPr>
                        <a:t>izmantojums</a:t>
                      </a:r>
                      <a:r>
                        <a:rPr lang="en-GB" sz="1300" b="1" kern="100" cap="none" spc="0" dirty="0">
                          <a:solidFill>
                            <a:srgbClr val="002060"/>
                          </a:solidFill>
                          <a:effectLst/>
                        </a:rPr>
                        <a:t> un </a:t>
                      </a:r>
                      <a:r>
                        <a:rPr lang="en-GB" sz="1300" b="1" kern="100" cap="none" spc="0" dirty="0" err="1">
                          <a:solidFill>
                            <a:srgbClr val="002060"/>
                          </a:solidFill>
                          <a:effectLst/>
                        </a:rPr>
                        <a:t>aprites</a:t>
                      </a:r>
                      <a:r>
                        <a:rPr lang="en-GB" sz="1300" b="1" kern="100" cap="none" spc="0" dirty="0">
                          <a:solidFill>
                            <a:srgbClr val="002060"/>
                          </a:solidFill>
                          <a:effectLst/>
                        </a:rPr>
                        <a:t> </a:t>
                      </a:r>
                      <a:r>
                        <a:rPr lang="en-GB" sz="1300" b="1" kern="100" cap="none" spc="0" dirty="0" err="1">
                          <a:solidFill>
                            <a:srgbClr val="002060"/>
                          </a:solidFill>
                          <a:effectLst/>
                        </a:rPr>
                        <a:t>ekonomika</a:t>
                      </a:r>
                      <a:endParaRPr lang="lv-LV" sz="1300" b="1" kern="100" cap="none" spc="0" dirty="0">
                        <a:solidFill>
                          <a:srgbClr val="002060"/>
                        </a:solidFill>
                        <a:effectLst/>
                      </a:endParaRPr>
                    </a:p>
                    <a:p>
                      <a:pPr algn="just">
                        <a:lnSpc>
                          <a:spcPct val="107000"/>
                        </a:lnSpc>
                      </a:pPr>
                      <a:r>
                        <a:rPr lang="en-GB" sz="1300" b="1" kern="100" cap="none" spc="0" dirty="0">
                          <a:solidFill>
                            <a:srgbClr val="002060"/>
                          </a:solidFill>
                          <a:effectLst/>
                        </a:rPr>
                        <a:t> </a:t>
                      </a:r>
                      <a:endParaRPr lang="lv-LV" sz="1300" b="1" kern="100" cap="none" spc="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72475" marT="84804" marB="84804">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just">
                        <a:lnSpc>
                          <a:spcPct val="107000"/>
                        </a:lnSpc>
                      </a:pPr>
                      <a:r>
                        <a:rPr lang="en-GB" sz="1300" kern="100" cap="none" spc="0" dirty="0">
                          <a:solidFill>
                            <a:schemeClr val="tx1"/>
                          </a:solidFill>
                          <a:effectLst/>
                        </a:rPr>
                        <a:t>ESRS S1 – </a:t>
                      </a:r>
                      <a:r>
                        <a:rPr lang="en-GB" sz="1300" kern="100" cap="none" spc="0" dirty="0" err="1">
                          <a:solidFill>
                            <a:schemeClr val="tx1"/>
                          </a:solidFill>
                          <a:effectLst/>
                        </a:rPr>
                        <a:t>Pašu</a:t>
                      </a:r>
                      <a:r>
                        <a:rPr lang="en-GB" sz="1300" kern="100" cap="none" spc="0" dirty="0">
                          <a:solidFill>
                            <a:schemeClr val="tx1"/>
                          </a:solidFill>
                          <a:effectLst/>
                        </a:rPr>
                        <a:t> </a:t>
                      </a:r>
                      <a:r>
                        <a:rPr lang="en-GB" sz="1300" kern="100" cap="none" spc="0" dirty="0" err="1">
                          <a:solidFill>
                            <a:schemeClr val="tx1"/>
                          </a:solidFill>
                          <a:effectLst/>
                        </a:rPr>
                        <a:t>personāls</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ESRS S2 – </a:t>
                      </a:r>
                      <a:r>
                        <a:rPr lang="en-GB" sz="1300" kern="100" cap="none" spc="0" dirty="0" err="1">
                          <a:solidFill>
                            <a:schemeClr val="tx1"/>
                          </a:solidFill>
                          <a:effectLst/>
                        </a:rPr>
                        <a:t>Vērtību</a:t>
                      </a:r>
                      <a:r>
                        <a:rPr lang="en-GB" sz="1300" kern="100" cap="none" spc="0" dirty="0">
                          <a:solidFill>
                            <a:schemeClr val="tx1"/>
                          </a:solidFill>
                          <a:effectLst/>
                        </a:rPr>
                        <a:t> </a:t>
                      </a:r>
                      <a:r>
                        <a:rPr lang="en-GB" sz="1300" kern="100" cap="none" spc="0" dirty="0" err="1">
                          <a:solidFill>
                            <a:schemeClr val="tx1"/>
                          </a:solidFill>
                          <a:effectLst/>
                        </a:rPr>
                        <a:t>ķēdes</a:t>
                      </a:r>
                      <a:r>
                        <a:rPr lang="en-GB" sz="1300" kern="100" cap="none" spc="0" dirty="0">
                          <a:solidFill>
                            <a:schemeClr val="tx1"/>
                          </a:solidFill>
                          <a:effectLst/>
                        </a:rPr>
                        <a:t> </a:t>
                      </a:r>
                      <a:r>
                        <a:rPr lang="en-GB" sz="1300" kern="100" cap="none" spc="0" dirty="0" err="1">
                          <a:solidFill>
                            <a:schemeClr val="tx1"/>
                          </a:solidFill>
                          <a:effectLst/>
                        </a:rPr>
                        <a:t>darbinieki</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ESRS S3 – </a:t>
                      </a:r>
                      <a:r>
                        <a:rPr lang="en-GB" sz="1300" kern="100" cap="none" spc="0" dirty="0" err="1">
                          <a:solidFill>
                            <a:schemeClr val="tx1"/>
                          </a:solidFill>
                          <a:effectLst/>
                        </a:rPr>
                        <a:t>Skartās</a:t>
                      </a:r>
                      <a:r>
                        <a:rPr lang="en-GB" sz="1300" kern="100" cap="none" spc="0" dirty="0">
                          <a:solidFill>
                            <a:schemeClr val="tx1"/>
                          </a:solidFill>
                          <a:effectLst/>
                        </a:rPr>
                        <a:t> </a:t>
                      </a:r>
                      <a:r>
                        <a:rPr lang="en-GB" sz="1300" kern="100" cap="none" spc="0" dirty="0" err="1">
                          <a:solidFill>
                            <a:schemeClr val="tx1"/>
                          </a:solidFill>
                          <a:effectLst/>
                        </a:rPr>
                        <a:t>kopienas</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ESRS S4 – </a:t>
                      </a:r>
                      <a:r>
                        <a:rPr lang="en-GB" sz="1300" kern="100" cap="none" spc="0" dirty="0" err="1">
                          <a:solidFill>
                            <a:schemeClr val="tx1"/>
                          </a:solidFill>
                          <a:effectLst/>
                        </a:rPr>
                        <a:t>Patērētāji</a:t>
                      </a:r>
                      <a:r>
                        <a:rPr lang="en-GB" sz="1300" kern="100" cap="none" spc="0" dirty="0">
                          <a:solidFill>
                            <a:schemeClr val="tx1"/>
                          </a:solidFill>
                          <a:effectLst/>
                        </a:rPr>
                        <a:t> un </a:t>
                      </a:r>
                      <a:r>
                        <a:rPr lang="en-GB" sz="1300" kern="100" cap="none" spc="0" dirty="0" err="1">
                          <a:solidFill>
                            <a:schemeClr val="tx1"/>
                          </a:solidFill>
                          <a:effectLst/>
                        </a:rPr>
                        <a:t>tiešie</a:t>
                      </a:r>
                      <a:r>
                        <a:rPr lang="en-GB" sz="1300" kern="100" cap="none" spc="0" dirty="0">
                          <a:solidFill>
                            <a:schemeClr val="tx1"/>
                          </a:solidFill>
                          <a:effectLst/>
                        </a:rPr>
                        <a:t> </a:t>
                      </a:r>
                      <a:r>
                        <a:rPr lang="en-GB" sz="1300" kern="100" cap="none" spc="0" dirty="0" err="1">
                          <a:solidFill>
                            <a:schemeClr val="tx1"/>
                          </a:solidFill>
                          <a:effectLst/>
                        </a:rPr>
                        <a:t>lietotāji</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ctr">
                        <a:lnSpc>
                          <a:spcPct val="107000"/>
                        </a:lnSpc>
                      </a:pPr>
                      <a:r>
                        <a:rPr lang="en-GB" sz="1300" kern="100" cap="none" spc="0" dirty="0">
                          <a:solidFill>
                            <a:schemeClr val="tx1"/>
                          </a:solidFill>
                          <a:effectLst/>
                        </a:rPr>
                        <a:t> </a:t>
                      </a:r>
                      <a:endParaRPr lang="lv-LV" sz="1300" kern="100" cap="none" spc="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72475" marT="84804" marB="84804">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just">
                        <a:lnSpc>
                          <a:spcPct val="107000"/>
                        </a:lnSpc>
                      </a:pPr>
                      <a:r>
                        <a:rPr lang="en-GB" sz="1300" kern="100" cap="none" spc="0" dirty="0">
                          <a:solidFill>
                            <a:schemeClr val="tx1"/>
                          </a:solidFill>
                          <a:effectLst/>
                        </a:rPr>
                        <a:t>ESRS G1 – </a:t>
                      </a:r>
                      <a:r>
                        <a:rPr lang="en-GB" sz="1300" kern="100" cap="none" spc="0" dirty="0" err="1">
                          <a:solidFill>
                            <a:schemeClr val="tx1"/>
                          </a:solidFill>
                          <a:effectLst/>
                        </a:rPr>
                        <a:t>Darījumdarbība</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endParaRPr>
                    </a:p>
                    <a:p>
                      <a:pPr algn="just">
                        <a:lnSpc>
                          <a:spcPct val="107000"/>
                        </a:lnSpc>
                      </a:pPr>
                      <a:r>
                        <a:rPr lang="en-GB" sz="1300" kern="100" cap="none" spc="0" dirty="0">
                          <a:solidFill>
                            <a:schemeClr val="tx1"/>
                          </a:solidFill>
                          <a:effectLst/>
                        </a:rPr>
                        <a:t> </a:t>
                      </a:r>
                      <a:endParaRPr lang="lv-LV" sz="1300" kern="100" cap="none" spc="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10245" marR="72475" marT="84804" marB="84804">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911115885"/>
                  </a:ext>
                </a:extLst>
              </a:tr>
            </a:tbl>
          </a:graphicData>
        </a:graphic>
      </p:graphicFrame>
      <p:cxnSp>
        <p:nvCxnSpPr>
          <p:cNvPr id="7" name="Straight Arrow Connector 6">
            <a:extLst>
              <a:ext uri="{FF2B5EF4-FFF2-40B4-BE49-F238E27FC236}">
                <a16:creationId xmlns:a16="http://schemas.microsoft.com/office/drawing/2014/main" id="{DEF083A2-F91D-A6E7-757E-02B5ED6A70A8}"/>
              </a:ext>
            </a:extLst>
          </p:cNvPr>
          <p:cNvCxnSpPr>
            <a:cxnSpLocks/>
          </p:cNvCxnSpPr>
          <p:nvPr/>
        </p:nvCxnSpPr>
        <p:spPr>
          <a:xfrm>
            <a:off x="1562470" y="2618913"/>
            <a:ext cx="1455938" cy="63919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3F14B7C9-0C73-7615-B563-620414E85B66}"/>
              </a:ext>
            </a:extLst>
          </p:cNvPr>
          <p:cNvCxnSpPr>
            <a:cxnSpLocks/>
          </p:cNvCxnSpPr>
          <p:nvPr/>
        </p:nvCxnSpPr>
        <p:spPr>
          <a:xfrm>
            <a:off x="5211192" y="1056443"/>
            <a:ext cx="1500326" cy="8433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39E0C4DB-707A-6C4D-EADA-C339EA5325D1}"/>
              </a:ext>
            </a:extLst>
          </p:cNvPr>
          <p:cNvSpPr txBox="1"/>
          <p:nvPr/>
        </p:nvSpPr>
        <p:spPr>
          <a:xfrm>
            <a:off x="4775200" y="497713"/>
            <a:ext cx="337351" cy="523220"/>
          </a:xfrm>
          <a:prstGeom prst="rect">
            <a:avLst/>
          </a:prstGeom>
          <a:noFill/>
        </p:spPr>
        <p:txBody>
          <a:bodyPr wrap="square" rtlCol="0">
            <a:spAutoFit/>
          </a:bodyPr>
          <a:lstStyle/>
          <a:p>
            <a:r>
              <a:rPr lang="lv-LV" sz="2800" dirty="0">
                <a:solidFill>
                  <a:srgbClr val="FF0000"/>
                </a:solidFill>
              </a:rPr>
              <a:t>!</a:t>
            </a:r>
          </a:p>
        </p:txBody>
      </p:sp>
      <p:sp>
        <p:nvSpPr>
          <p:cNvPr id="15" name="TextBox 14">
            <a:extLst>
              <a:ext uri="{FF2B5EF4-FFF2-40B4-BE49-F238E27FC236}">
                <a16:creationId xmlns:a16="http://schemas.microsoft.com/office/drawing/2014/main" id="{B87BB503-A1EE-7F0F-684E-6D588CAE1CA7}"/>
              </a:ext>
            </a:extLst>
          </p:cNvPr>
          <p:cNvSpPr txBox="1"/>
          <p:nvPr/>
        </p:nvSpPr>
        <p:spPr>
          <a:xfrm>
            <a:off x="1294429" y="2185659"/>
            <a:ext cx="337351" cy="523220"/>
          </a:xfrm>
          <a:prstGeom prst="rect">
            <a:avLst/>
          </a:prstGeom>
          <a:noFill/>
        </p:spPr>
        <p:txBody>
          <a:bodyPr wrap="square" rtlCol="0">
            <a:spAutoFit/>
          </a:bodyPr>
          <a:lstStyle/>
          <a:p>
            <a:r>
              <a:rPr lang="lv-LV" sz="2800" dirty="0">
                <a:solidFill>
                  <a:srgbClr val="FF0000"/>
                </a:solidFill>
              </a:rPr>
              <a:t>!</a:t>
            </a:r>
          </a:p>
        </p:txBody>
      </p:sp>
    </p:spTree>
    <p:extLst>
      <p:ext uri="{BB962C8B-B14F-4D97-AF65-F5344CB8AC3E}">
        <p14:creationId xmlns:p14="http://schemas.microsoft.com/office/powerpoint/2010/main" val="85223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FC3A-3FE0-1F4C-9F97-51CC01375C53}"/>
              </a:ext>
            </a:extLst>
          </p:cNvPr>
          <p:cNvSpPr>
            <a:spLocks noGrp="1"/>
          </p:cNvSpPr>
          <p:nvPr>
            <p:ph type="title"/>
          </p:nvPr>
        </p:nvSpPr>
        <p:spPr/>
        <p:txBody>
          <a:bodyPr/>
          <a:lstStyle/>
          <a:p>
            <a:r>
              <a:rPr lang="lv-LV" dirty="0"/>
              <a:t>Transversālie standarti ESRS 1 UN ESRS 2 </a:t>
            </a:r>
          </a:p>
        </p:txBody>
      </p:sp>
      <p:sp>
        <p:nvSpPr>
          <p:cNvPr id="5" name="Slide Number Placeholder 4">
            <a:extLst>
              <a:ext uri="{FF2B5EF4-FFF2-40B4-BE49-F238E27FC236}">
                <a16:creationId xmlns:a16="http://schemas.microsoft.com/office/drawing/2014/main" id="{B5550CFB-3611-74BD-B3C1-4CBE50FDF26C}"/>
              </a:ext>
            </a:extLst>
          </p:cNvPr>
          <p:cNvSpPr>
            <a:spLocks noGrp="1"/>
          </p:cNvSpPr>
          <p:nvPr>
            <p:ph type="sldNum" sz="quarter" idx="13"/>
          </p:nvPr>
        </p:nvSpPr>
        <p:spPr/>
        <p:txBody>
          <a:bodyPr/>
          <a:lstStyle/>
          <a:p>
            <a:fld id="{3B50DFDF-96B8-465A-918F-3FF13AAF5E12}" type="slidenum">
              <a:rPr lang="en-US" altLang="lv-LV" smtClean="0"/>
              <a:pPr/>
              <a:t>17</a:t>
            </a:fld>
            <a:endParaRPr lang="en-US" altLang="lv-LV"/>
          </a:p>
        </p:txBody>
      </p:sp>
      <p:sp>
        <p:nvSpPr>
          <p:cNvPr id="7" name="TextBox 6">
            <a:extLst>
              <a:ext uri="{FF2B5EF4-FFF2-40B4-BE49-F238E27FC236}">
                <a16:creationId xmlns:a16="http://schemas.microsoft.com/office/drawing/2014/main" id="{7E9D8B4D-902E-03FC-F529-56F94F830734}"/>
              </a:ext>
            </a:extLst>
          </p:cNvPr>
          <p:cNvSpPr txBox="1"/>
          <p:nvPr/>
        </p:nvSpPr>
        <p:spPr>
          <a:xfrm>
            <a:off x="2569128" y="1371603"/>
            <a:ext cx="8219113" cy="1923604"/>
          </a:xfrm>
          <a:prstGeom prst="rect">
            <a:avLst/>
          </a:prstGeom>
          <a:noFill/>
        </p:spPr>
        <p:txBody>
          <a:bodyPr wrap="square">
            <a:spAutoFit/>
          </a:bodyPr>
          <a:lstStyle/>
          <a:p>
            <a:pPr marL="285750" indent="-285750">
              <a:buFont typeface="Arial" panose="020B0604020202020204" pitchFamily="34" charset="0"/>
              <a:buChar char="•"/>
            </a:pPr>
            <a:r>
              <a:rPr lang="lv-LV" dirty="0"/>
              <a:t>Transversālie standarti ESRS 1 “</a:t>
            </a:r>
            <a:r>
              <a:rPr lang="lv-LV" b="1" dirty="0"/>
              <a:t>Vispārīgās prasības</a:t>
            </a:r>
            <a:r>
              <a:rPr lang="lv-LV" dirty="0"/>
              <a:t>” un ESRS 2 “</a:t>
            </a:r>
            <a:r>
              <a:rPr lang="lv-LV" b="1" dirty="0"/>
              <a:t>Vispārīgi atklājamā informācija</a:t>
            </a:r>
            <a:r>
              <a:rPr lang="lv-LV" dirty="0"/>
              <a:t>” attiecas uz ilgtspējas jautājumiem, ko aptver tematiskie standarti un nozarei specifiski standarti.</a:t>
            </a: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endParaRPr lang="lv-LV" dirty="0"/>
          </a:p>
        </p:txBody>
      </p:sp>
      <p:pic>
        <p:nvPicPr>
          <p:cNvPr id="8" name="Picture 7">
            <a:extLst>
              <a:ext uri="{FF2B5EF4-FFF2-40B4-BE49-F238E27FC236}">
                <a16:creationId xmlns:a16="http://schemas.microsoft.com/office/drawing/2014/main" id="{4804E9DA-B6C1-5A82-2525-2C9091CB9639}"/>
              </a:ext>
            </a:extLst>
          </p:cNvPr>
          <p:cNvPicPr>
            <a:picLocks noChangeAspect="1"/>
          </p:cNvPicPr>
          <p:nvPr/>
        </p:nvPicPr>
        <p:blipFill>
          <a:blip r:embed="rId2"/>
          <a:stretch>
            <a:fillRect/>
          </a:stretch>
        </p:blipFill>
        <p:spPr>
          <a:xfrm>
            <a:off x="2371593" y="2628679"/>
            <a:ext cx="8938031" cy="1333056"/>
          </a:xfrm>
          <a:prstGeom prst="rect">
            <a:avLst/>
          </a:prstGeom>
        </p:spPr>
      </p:pic>
      <p:pic>
        <p:nvPicPr>
          <p:cNvPr id="10" name="Picture 9">
            <a:extLst>
              <a:ext uri="{FF2B5EF4-FFF2-40B4-BE49-F238E27FC236}">
                <a16:creationId xmlns:a16="http://schemas.microsoft.com/office/drawing/2014/main" id="{529D2811-012F-24F9-0DCF-7764AF4E10D5}"/>
              </a:ext>
            </a:extLst>
          </p:cNvPr>
          <p:cNvPicPr>
            <a:picLocks noChangeAspect="1"/>
          </p:cNvPicPr>
          <p:nvPr/>
        </p:nvPicPr>
        <p:blipFill>
          <a:blip r:embed="rId3"/>
          <a:stretch>
            <a:fillRect/>
          </a:stretch>
        </p:blipFill>
        <p:spPr>
          <a:xfrm>
            <a:off x="2569128" y="4485607"/>
            <a:ext cx="9309071" cy="856805"/>
          </a:xfrm>
          <a:prstGeom prst="rect">
            <a:avLst/>
          </a:prstGeom>
        </p:spPr>
      </p:pic>
    </p:spTree>
    <p:extLst>
      <p:ext uri="{BB962C8B-B14F-4D97-AF65-F5344CB8AC3E}">
        <p14:creationId xmlns:p14="http://schemas.microsoft.com/office/powerpoint/2010/main" val="75585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5760-3C88-FB9C-ECCB-0CFF241FFB25}"/>
              </a:ext>
            </a:extLst>
          </p:cNvPr>
          <p:cNvSpPr>
            <a:spLocks noGrp="1"/>
          </p:cNvSpPr>
          <p:nvPr>
            <p:ph type="title"/>
          </p:nvPr>
        </p:nvSpPr>
        <p:spPr/>
        <p:txBody>
          <a:bodyPr>
            <a:normAutofit fontScale="90000"/>
          </a:bodyPr>
          <a:lstStyle/>
          <a:p>
            <a:r>
              <a:rPr lang="lv-LV" dirty="0"/>
              <a:t>ESRS 1   </a:t>
            </a:r>
            <a:br>
              <a:rPr lang="lv-LV" dirty="0"/>
            </a:br>
            <a:r>
              <a:rPr lang="lv-LV" dirty="0"/>
              <a:t> 3.3. iedaļa -  Dubultais būtiskums</a:t>
            </a:r>
            <a:br>
              <a:rPr lang="lv-LV" dirty="0"/>
            </a:br>
            <a:endParaRPr lang="lv-LV" dirty="0"/>
          </a:p>
        </p:txBody>
      </p:sp>
      <p:sp>
        <p:nvSpPr>
          <p:cNvPr id="5" name="Slide Number Placeholder 4">
            <a:extLst>
              <a:ext uri="{FF2B5EF4-FFF2-40B4-BE49-F238E27FC236}">
                <a16:creationId xmlns:a16="http://schemas.microsoft.com/office/drawing/2014/main" id="{E34BDE22-141E-DFDD-9A85-D7A355FE0E63}"/>
              </a:ext>
            </a:extLst>
          </p:cNvPr>
          <p:cNvSpPr>
            <a:spLocks noGrp="1"/>
          </p:cNvSpPr>
          <p:nvPr>
            <p:ph type="sldNum" sz="quarter" idx="13"/>
          </p:nvPr>
        </p:nvSpPr>
        <p:spPr/>
        <p:txBody>
          <a:bodyPr/>
          <a:lstStyle/>
          <a:p>
            <a:fld id="{3B50DFDF-96B8-465A-918F-3FF13AAF5E12}" type="slidenum">
              <a:rPr lang="en-US" altLang="lv-LV" smtClean="0"/>
              <a:pPr/>
              <a:t>18</a:t>
            </a:fld>
            <a:endParaRPr lang="en-US" altLang="lv-LV"/>
          </a:p>
        </p:txBody>
      </p:sp>
      <p:pic>
        <p:nvPicPr>
          <p:cNvPr id="7" name="Picture 6">
            <a:extLst>
              <a:ext uri="{FF2B5EF4-FFF2-40B4-BE49-F238E27FC236}">
                <a16:creationId xmlns:a16="http://schemas.microsoft.com/office/drawing/2014/main" id="{910F57F3-ADA7-F9A4-2A87-C23847E292E6}"/>
              </a:ext>
            </a:extLst>
          </p:cNvPr>
          <p:cNvPicPr>
            <a:picLocks noChangeAspect="1"/>
          </p:cNvPicPr>
          <p:nvPr/>
        </p:nvPicPr>
        <p:blipFill>
          <a:blip r:embed="rId2"/>
          <a:stretch>
            <a:fillRect/>
          </a:stretch>
        </p:blipFill>
        <p:spPr>
          <a:xfrm>
            <a:off x="1375715" y="1826584"/>
            <a:ext cx="9234066" cy="1602416"/>
          </a:xfrm>
          <a:prstGeom prst="rect">
            <a:avLst/>
          </a:prstGeom>
        </p:spPr>
      </p:pic>
      <p:cxnSp>
        <p:nvCxnSpPr>
          <p:cNvPr id="9" name="Straight Arrow Connector 8">
            <a:extLst>
              <a:ext uri="{FF2B5EF4-FFF2-40B4-BE49-F238E27FC236}">
                <a16:creationId xmlns:a16="http://schemas.microsoft.com/office/drawing/2014/main" id="{9D5BCA70-163E-D44E-F066-AD7939454E11}"/>
              </a:ext>
            </a:extLst>
          </p:cNvPr>
          <p:cNvCxnSpPr>
            <a:cxnSpLocks/>
          </p:cNvCxnSpPr>
          <p:nvPr/>
        </p:nvCxnSpPr>
        <p:spPr>
          <a:xfrm flipH="1">
            <a:off x="1091953" y="3124940"/>
            <a:ext cx="2318059" cy="772357"/>
          </a:xfrm>
          <a:prstGeom prst="straightConnector1">
            <a:avLst/>
          </a:prstGeom>
          <a:ln w="635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353E01D6-1E66-9154-0E40-EF469237DB12}"/>
              </a:ext>
            </a:extLst>
          </p:cNvPr>
          <p:cNvSpPr txBox="1"/>
          <p:nvPr/>
        </p:nvSpPr>
        <p:spPr>
          <a:xfrm>
            <a:off x="754602" y="3781887"/>
            <a:ext cx="337351" cy="646331"/>
          </a:xfrm>
          <a:prstGeom prst="rect">
            <a:avLst/>
          </a:prstGeom>
          <a:noFill/>
        </p:spPr>
        <p:txBody>
          <a:bodyPr wrap="square" rtlCol="0">
            <a:spAutoFit/>
          </a:bodyPr>
          <a:lstStyle/>
          <a:p>
            <a:r>
              <a:rPr lang="lv-LV" sz="3600" dirty="0">
                <a:solidFill>
                  <a:srgbClr val="FF0000"/>
                </a:solidFill>
              </a:rPr>
              <a:t>!</a:t>
            </a:r>
          </a:p>
        </p:txBody>
      </p:sp>
    </p:spTree>
    <p:extLst>
      <p:ext uri="{BB962C8B-B14F-4D97-AF65-F5344CB8AC3E}">
        <p14:creationId xmlns:p14="http://schemas.microsoft.com/office/powerpoint/2010/main" val="335294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739B-71F3-C997-2C91-6DB8856F4130}"/>
              </a:ext>
            </a:extLst>
          </p:cNvPr>
          <p:cNvSpPr>
            <a:spLocks noGrp="1"/>
          </p:cNvSpPr>
          <p:nvPr>
            <p:ph type="title"/>
          </p:nvPr>
        </p:nvSpPr>
        <p:spPr/>
        <p:txBody>
          <a:bodyPr>
            <a:normAutofit fontScale="90000"/>
          </a:bodyPr>
          <a:lstStyle/>
          <a:p>
            <a:r>
              <a:rPr lang="lv-LV" dirty="0"/>
              <a:t>ESRS TAKSONOMIJA</a:t>
            </a:r>
            <a:br>
              <a:rPr lang="lv-LV" dirty="0"/>
            </a:br>
            <a:r>
              <a:rPr lang="lv-LV" dirty="0"/>
              <a:t>ESRS 1   </a:t>
            </a:r>
            <a:br>
              <a:rPr lang="lv-LV" dirty="0"/>
            </a:br>
            <a:r>
              <a:rPr lang="lv-LV" dirty="0"/>
              <a:t> 3.3. iedaļa -  Dubultais būtiskums           ESRS 2 – IRO – 1 </a:t>
            </a:r>
          </a:p>
        </p:txBody>
      </p:sp>
      <p:sp>
        <p:nvSpPr>
          <p:cNvPr id="5" name="Slide Number Placeholder 4">
            <a:extLst>
              <a:ext uri="{FF2B5EF4-FFF2-40B4-BE49-F238E27FC236}">
                <a16:creationId xmlns:a16="http://schemas.microsoft.com/office/drawing/2014/main" id="{8048177F-0A3A-88BF-FCD7-438CE6FB9649}"/>
              </a:ext>
            </a:extLst>
          </p:cNvPr>
          <p:cNvSpPr>
            <a:spLocks noGrp="1"/>
          </p:cNvSpPr>
          <p:nvPr>
            <p:ph type="sldNum" sz="quarter" idx="13"/>
          </p:nvPr>
        </p:nvSpPr>
        <p:spPr/>
        <p:txBody>
          <a:bodyPr/>
          <a:lstStyle/>
          <a:p>
            <a:fld id="{3B50DFDF-96B8-465A-918F-3FF13AAF5E12}" type="slidenum">
              <a:rPr lang="en-US" altLang="lv-LV" smtClean="0"/>
              <a:pPr/>
              <a:t>19</a:t>
            </a:fld>
            <a:endParaRPr lang="en-US" altLang="lv-LV"/>
          </a:p>
        </p:txBody>
      </p:sp>
      <p:cxnSp>
        <p:nvCxnSpPr>
          <p:cNvPr id="7" name="Straight Arrow Connector 6">
            <a:extLst>
              <a:ext uri="{FF2B5EF4-FFF2-40B4-BE49-F238E27FC236}">
                <a16:creationId xmlns:a16="http://schemas.microsoft.com/office/drawing/2014/main" id="{DE5E9FAC-F7E3-450E-CF0D-41195EA99D0E}"/>
              </a:ext>
            </a:extLst>
          </p:cNvPr>
          <p:cNvCxnSpPr/>
          <p:nvPr/>
        </p:nvCxnSpPr>
        <p:spPr>
          <a:xfrm>
            <a:off x="9454719" y="85225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A7BA309-9CDB-6118-170B-897F726FF786}"/>
              </a:ext>
            </a:extLst>
          </p:cNvPr>
          <p:cNvPicPr>
            <a:picLocks noChangeAspect="1"/>
          </p:cNvPicPr>
          <p:nvPr/>
        </p:nvPicPr>
        <p:blipFill>
          <a:blip r:embed="rId2"/>
          <a:stretch>
            <a:fillRect/>
          </a:stretch>
        </p:blipFill>
        <p:spPr>
          <a:xfrm>
            <a:off x="488826" y="2381620"/>
            <a:ext cx="11391900" cy="2094759"/>
          </a:xfrm>
          <a:prstGeom prst="rect">
            <a:avLst/>
          </a:prstGeom>
        </p:spPr>
      </p:pic>
      <p:sp>
        <p:nvSpPr>
          <p:cNvPr id="3" name="Text Placeholder 2">
            <a:extLst>
              <a:ext uri="{FF2B5EF4-FFF2-40B4-BE49-F238E27FC236}">
                <a16:creationId xmlns:a16="http://schemas.microsoft.com/office/drawing/2014/main" id="{7591088C-41D6-D6BD-6ACB-0889D264DE8A}"/>
              </a:ext>
            </a:extLst>
          </p:cNvPr>
          <p:cNvSpPr>
            <a:spLocks noGrp="1"/>
          </p:cNvSpPr>
          <p:nvPr>
            <p:ph type="body" sz="quarter" idx="10"/>
          </p:nvPr>
        </p:nvSpPr>
        <p:spPr>
          <a:xfrm>
            <a:off x="1332636" y="6172200"/>
            <a:ext cx="5485414" cy="380996"/>
          </a:xfrm>
        </p:spPr>
        <p:txBody>
          <a:bodyPr>
            <a:noAutofit/>
          </a:bodyPr>
          <a:lstStyle/>
          <a:p>
            <a:r>
              <a:rPr lang="lv-LV" sz="1200" dirty="0">
                <a:latin typeface="+mj-lt"/>
              </a:rPr>
              <a:t>Avots: </a:t>
            </a:r>
            <a:r>
              <a:rPr lang="lv-LV" sz="1200" dirty="0">
                <a:solidFill>
                  <a:srgbClr val="333333"/>
                </a:solidFill>
                <a:effectLst/>
                <a:latin typeface="+mj-lt"/>
                <a:ea typeface="Times New Roman" panose="02020603050405020304" pitchFamily="18" charset="0"/>
              </a:rPr>
              <a:t>Orients Audit &amp; Finance nodrošinātais </a:t>
            </a:r>
            <a:r>
              <a:rPr lang="lv-LV" sz="1200" dirty="0" err="1">
                <a:solidFill>
                  <a:srgbClr val="333333"/>
                </a:solidFill>
                <a:effectLst/>
                <a:latin typeface="+mj-lt"/>
                <a:ea typeface="Times New Roman" panose="02020603050405020304" pitchFamily="18" charset="0"/>
              </a:rPr>
              <a:t>iXBRL</a:t>
            </a:r>
            <a:r>
              <a:rPr lang="lv-LV" sz="1200" dirty="0">
                <a:solidFill>
                  <a:srgbClr val="333333"/>
                </a:solidFill>
                <a:effectLst/>
                <a:latin typeface="+mj-lt"/>
                <a:ea typeface="Times New Roman" panose="02020603050405020304" pitchFamily="18" charset="0"/>
              </a:rPr>
              <a:t> rīks</a:t>
            </a:r>
            <a:endParaRPr lang="lv-LV" sz="1200" dirty="0">
              <a:latin typeface="+mj-lt"/>
            </a:endParaRPr>
          </a:p>
        </p:txBody>
      </p:sp>
    </p:spTree>
    <p:extLst>
      <p:ext uri="{BB962C8B-B14F-4D97-AF65-F5344CB8AC3E}">
        <p14:creationId xmlns:p14="http://schemas.microsoft.com/office/powerpoint/2010/main" val="309773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E5AB7-6DA2-4E9B-961A-E249DFA779B9}"/>
              </a:ext>
            </a:extLst>
          </p:cNvPr>
          <p:cNvSpPr>
            <a:spLocks noGrp="1"/>
          </p:cNvSpPr>
          <p:nvPr>
            <p:ph type="title"/>
          </p:nvPr>
        </p:nvSpPr>
        <p:spPr>
          <a:xfrm>
            <a:off x="936223" y="358611"/>
            <a:ext cx="10604377" cy="723600"/>
          </a:xfr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pPr algn="l"/>
            <a:r>
              <a:rPr lang="lv-LV" sz="2400" b="1" dirty="0">
                <a:latin typeface="Verdana" panose="020B0604030504040204" pitchFamily="34" charset="0"/>
                <a:ea typeface="Verdana" panose="020B0604030504040204" pitchFamily="34" charset="0"/>
                <a:cs typeface="Verdana" panose="020B0604030504040204" pitchFamily="34" charset="0"/>
              </a:rPr>
              <a:t>Globālā vienošanās un Eiropas plānošanas dokumenti</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5F2076F9-554C-49B5-BFB8-6D69E647EC1A}"/>
              </a:ext>
            </a:extLst>
          </p:cNvPr>
          <p:cNvSpPr txBox="1"/>
          <p:nvPr/>
        </p:nvSpPr>
        <p:spPr>
          <a:xfrm>
            <a:off x="1096191" y="6181701"/>
            <a:ext cx="10156214" cy="13781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400" b="0" i="1" u="none" strike="noStrike" kern="0" cap="none" spc="0" normalizeH="0" baseline="0" noProof="0" dirty="0">
                <a:ln>
                  <a:noFill/>
                </a:ln>
                <a:solidFill>
                  <a:srgbClr val="43B02A"/>
                </a:solidFill>
                <a:effectLst/>
                <a:uLnTx/>
                <a:uFillTx/>
              </a:rPr>
              <a:t>Avots</a:t>
            </a:r>
            <a:r>
              <a:rPr kumimoji="0" lang="en-US" sz="1400" b="0" i="1" u="none" strike="noStrike" kern="0" cap="none" spc="0" normalizeH="0" baseline="0" noProof="0" dirty="0">
                <a:ln>
                  <a:noFill/>
                </a:ln>
                <a:solidFill>
                  <a:srgbClr val="43B02A"/>
                </a:solidFill>
                <a:effectLst/>
                <a:uLnTx/>
                <a:uFillTx/>
              </a:rPr>
              <a:t>: KPMG</a:t>
            </a:r>
          </a:p>
        </p:txBody>
      </p:sp>
      <p:grpSp>
        <p:nvGrpSpPr>
          <p:cNvPr id="2" name="Group 1">
            <a:extLst>
              <a:ext uri="{FF2B5EF4-FFF2-40B4-BE49-F238E27FC236}">
                <a16:creationId xmlns:a16="http://schemas.microsoft.com/office/drawing/2014/main" id="{58A10FF9-D27B-EE4B-F254-BA5B56A08E1C}"/>
              </a:ext>
            </a:extLst>
          </p:cNvPr>
          <p:cNvGrpSpPr/>
          <p:nvPr/>
        </p:nvGrpSpPr>
        <p:grpSpPr>
          <a:xfrm>
            <a:off x="5241163" y="4907121"/>
            <a:ext cx="1467660" cy="437151"/>
            <a:chOff x="987969" y="5418137"/>
            <a:chExt cx="1467660" cy="177799"/>
          </a:xfrm>
        </p:grpSpPr>
        <p:cxnSp>
          <p:nvCxnSpPr>
            <p:cNvPr id="3" name="Straight Arrow Connector 2">
              <a:extLst>
                <a:ext uri="{FF2B5EF4-FFF2-40B4-BE49-F238E27FC236}">
                  <a16:creationId xmlns:a16="http://schemas.microsoft.com/office/drawing/2014/main" id="{A79D68AD-070E-926B-9E82-EF8B08113D4A}"/>
                </a:ext>
              </a:extLst>
            </p:cNvPr>
            <p:cNvCxnSpPr/>
            <p:nvPr/>
          </p:nvCxnSpPr>
          <p:spPr>
            <a:xfrm flipV="1">
              <a:off x="987969" y="5419884"/>
              <a:ext cx="0" cy="176052"/>
            </a:xfrm>
            <a:prstGeom prst="straightConnector1">
              <a:avLst/>
            </a:prstGeom>
            <a:noFill/>
            <a:ln w="19050" cap="flat" cmpd="sng" algn="ctr">
              <a:solidFill>
                <a:srgbClr val="66D44C"/>
              </a:solidFill>
              <a:prstDash val="solid"/>
              <a:miter lim="800000"/>
              <a:tailEnd type="triangle"/>
            </a:ln>
            <a:effectLst/>
          </p:spPr>
        </p:cxnSp>
        <p:cxnSp>
          <p:nvCxnSpPr>
            <p:cNvPr id="18" name="Straight Arrow Connector 17">
              <a:extLst>
                <a:ext uri="{FF2B5EF4-FFF2-40B4-BE49-F238E27FC236}">
                  <a16:creationId xmlns:a16="http://schemas.microsoft.com/office/drawing/2014/main" id="{A8AE6FE2-0DBD-D2F3-D6F4-87F275B6935B}"/>
                </a:ext>
              </a:extLst>
            </p:cNvPr>
            <p:cNvCxnSpPr>
              <a:cxnSpLocks/>
            </p:cNvCxnSpPr>
            <p:nvPr/>
          </p:nvCxnSpPr>
          <p:spPr>
            <a:xfrm flipV="1">
              <a:off x="2455629" y="5418137"/>
              <a:ext cx="0" cy="176052"/>
            </a:xfrm>
            <a:prstGeom prst="straightConnector1">
              <a:avLst/>
            </a:prstGeom>
            <a:noFill/>
            <a:ln w="19050" cap="flat" cmpd="sng" algn="ctr">
              <a:solidFill>
                <a:srgbClr val="66D44C"/>
              </a:solidFill>
              <a:prstDash val="solid"/>
              <a:miter lim="800000"/>
              <a:tailEnd type="triangle"/>
            </a:ln>
            <a:effectLst/>
          </p:spPr>
        </p:cxnSp>
      </p:grpSp>
      <p:sp>
        <p:nvSpPr>
          <p:cNvPr id="19" name="Rectangle: Rounded Corners 18">
            <a:extLst>
              <a:ext uri="{FF2B5EF4-FFF2-40B4-BE49-F238E27FC236}">
                <a16:creationId xmlns:a16="http://schemas.microsoft.com/office/drawing/2014/main" id="{55634707-EA63-5D12-57D8-E79F8334B8E0}"/>
              </a:ext>
            </a:extLst>
          </p:cNvPr>
          <p:cNvSpPr/>
          <p:nvPr/>
        </p:nvSpPr>
        <p:spPr>
          <a:xfrm>
            <a:off x="6443488" y="1532774"/>
            <a:ext cx="1687020" cy="628957"/>
          </a:xfrm>
          <a:prstGeom prst="roundRect">
            <a:avLst/>
          </a:prstGeom>
          <a:solidFill>
            <a:srgbClr val="66D44C"/>
          </a:solidFill>
          <a:ln w="12700" cap="flat" cmpd="sng" algn="ctr">
            <a:solidFill>
              <a:srgbClr val="66D4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Paris agreement</a:t>
            </a:r>
          </a:p>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rgbClr val="FFFFFF"/>
                </a:solidFill>
                <a:effectLst/>
                <a:uLnTx/>
                <a:uFillTx/>
                <a:latin typeface="Arial"/>
                <a:ea typeface="+mn-ea"/>
                <a:cs typeface="+mn-cs"/>
              </a:rPr>
              <a:t>(2015)</a:t>
            </a:r>
          </a:p>
        </p:txBody>
      </p:sp>
      <p:sp>
        <p:nvSpPr>
          <p:cNvPr id="20" name="Rectangle: Rounded Corners 19">
            <a:extLst>
              <a:ext uri="{FF2B5EF4-FFF2-40B4-BE49-F238E27FC236}">
                <a16:creationId xmlns:a16="http://schemas.microsoft.com/office/drawing/2014/main" id="{FC00BDCB-FF9E-0077-202D-1898810B396B}"/>
              </a:ext>
            </a:extLst>
          </p:cNvPr>
          <p:cNvSpPr/>
          <p:nvPr/>
        </p:nvSpPr>
        <p:spPr>
          <a:xfrm>
            <a:off x="4570179" y="2662281"/>
            <a:ext cx="2019791" cy="628957"/>
          </a:xfrm>
          <a:prstGeom prst="roundRect">
            <a:avLst/>
          </a:prstGeom>
          <a:solidFill>
            <a:srgbClr val="43B02A"/>
          </a:solidFill>
          <a:ln w="12700" cap="flat" cmpd="sng" algn="ctr">
            <a:solidFill>
              <a:srgbClr val="43B02A"/>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Arial"/>
                <a:cs typeface="Arial" panose="020B0604020202020204" pitchFamily="34" charset="0"/>
              </a:rPr>
              <a:t>The EU Action Plan on Sustainable Finance</a:t>
            </a:r>
            <a:br>
              <a:rPr lang="en-US" sz="12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(2018) </a:t>
            </a:r>
            <a:endParaRPr kumimoji="0" lang="en-US" sz="14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1EF8B5EA-061A-EC20-58D1-760ED1FFD88D}"/>
              </a:ext>
            </a:extLst>
          </p:cNvPr>
          <p:cNvSpPr/>
          <p:nvPr/>
        </p:nvSpPr>
        <p:spPr>
          <a:xfrm>
            <a:off x="8101302" y="2662281"/>
            <a:ext cx="2019791" cy="628957"/>
          </a:xfrm>
          <a:prstGeom prst="roundRect">
            <a:avLst/>
          </a:prstGeom>
          <a:solidFill>
            <a:srgbClr val="23772B"/>
          </a:solidFill>
          <a:ln w="12700" cap="flat" cmpd="sng" algn="ctr">
            <a:solidFill>
              <a:srgbClr val="23772B"/>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Green Deal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(2019)</a:t>
            </a:r>
          </a:p>
        </p:txBody>
      </p:sp>
      <p:sp>
        <p:nvSpPr>
          <p:cNvPr id="22" name="Rectangle: Rounded Corners 21">
            <a:extLst>
              <a:ext uri="{FF2B5EF4-FFF2-40B4-BE49-F238E27FC236}">
                <a16:creationId xmlns:a16="http://schemas.microsoft.com/office/drawing/2014/main" id="{20618B81-48D0-5737-C96B-DE1775545AB0}"/>
              </a:ext>
            </a:extLst>
          </p:cNvPr>
          <p:cNvSpPr/>
          <p:nvPr/>
        </p:nvSpPr>
        <p:spPr>
          <a:xfrm>
            <a:off x="2956168" y="4247045"/>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Sustainable Finance Disclosure Regulation (SFDR) </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(2021)</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B979AF51-CCF8-A800-6751-692F716CE9A1}"/>
              </a:ext>
            </a:extLst>
          </p:cNvPr>
          <p:cNvSpPr/>
          <p:nvPr/>
        </p:nvSpPr>
        <p:spPr>
          <a:xfrm>
            <a:off x="6426001" y="4247045"/>
            <a:ext cx="2238648" cy="664371"/>
          </a:xfrm>
          <a:prstGeom prst="roundRect">
            <a:avLst/>
          </a:prstGeom>
          <a:solidFill>
            <a:srgbClr val="FFC000"/>
          </a:solidFill>
          <a:ln w="12700" cap="flat" cmpd="sng" algn="ctr">
            <a:no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NFRD </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 CSRD</a:t>
            </a:r>
          </a:p>
          <a:p>
            <a:pPr marL="0" marR="0" lvl="0" indent="0" algn="ctr" defTabSz="322326" eaLnBrk="1" fontAlgn="auto" latinLnBrk="0" hangingPunct="1">
              <a:lnSpc>
                <a:spcPct val="100000"/>
              </a:lnSpc>
              <a:spcBef>
                <a:spcPts val="0"/>
              </a:spcBef>
              <a:spcAft>
                <a:spcPts val="0"/>
              </a:spcAft>
              <a:buClrTx/>
              <a:buSzTx/>
              <a:buFontTx/>
              <a:buNone/>
              <a:tabLst/>
              <a:defRPr/>
            </a:pPr>
            <a:r>
              <a:rPr lang="en-US" sz="900" i="1" kern="0" dirty="0">
                <a:solidFill>
                  <a:prstClr val="white"/>
                </a:solidFill>
                <a:latin typeface="Arial"/>
                <a:cs typeface="Arial" panose="020B0604020202020204" pitchFamily="34" charset="0"/>
              </a:rPr>
              <a:t>Non-Financial Reporting Directive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(2014)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 Corporate Sustainability Reporting Directive (2022)</a:t>
            </a:r>
            <a:endParaRPr kumimoji="0" lang="en-US" sz="8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9AAE4470-27DB-A18A-FB36-144834024E8C}"/>
              </a:ext>
            </a:extLst>
          </p:cNvPr>
          <p:cNvSpPr/>
          <p:nvPr/>
        </p:nvSpPr>
        <p:spPr>
          <a:xfrm>
            <a:off x="4754773" y="5344272"/>
            <a:ext cx="2221050" cy="628957"/>
          </a:xfrm>
          <a:prstGeom prst="roundRect">
            <a:avLst/>
          </a:prstGeom>
          <a:solidFill>
            <a:srgbClr val="F0C34C"/>
          </a:solidFill>
          <a:ln w="12700" cap="flat" cmpd="sng" algn="ctr">
            <a:solidFill>
              <a:srgbClr val="F0C3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EU</a:t>
            </a:r>
            <a:r>
              <a:rPr lang="lv-LV" sz="1400" kern="0" dirty="0">
                <a:solidFill>
                  <a:prstClr val="white"/>
                </a:solidFill>
                <a:latin typeface="Arial"/>
                <a:cs typeface="Arial" panose="020B0604020202020204" pitchFamily="34" charset="0"/>
              </a:rPr>
              <a:t> GREEN</a:t>
            </a:r>
            <a:r>
              <a:rPr lang="en-US" sz="1400" kern="0" dirty="0">
                <a:solidFill>
                  <a:prstClr val="white"/>
                </a:solidFill>
                <a:latin typeface="Arial"/>
                <a:cs typeface="Arial" panose="020B0604020202020204" pitchFamily="34" charset="0"/>
              </a:rPr>
              <a:t> Taxonomy </a:t>
            </a:r>
            <a:br>
              <a:rPr lang="en-US" sz="14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(2020)</a:t>
            </a:r>
          </a:p>
        </p:txBody>
      </p:sp>
      <p:cxnSp>
        <p:nvCxnSpPr>
          <p:cNvPr id="25" name="Connector: Elbow 24">
            <a:extLst>
              <a:ext uri="{FF2B5EF4-FFF2-40B4-BE49-F238E27FC236}">
                <a16:creationId xmlns:a16="http://schemas.microsoft.com/office/drawing/2014/main" id="{E0472202-C6E1-7EC3-147F-795B7CF1713D}"/>
              </a:ext>
            </a:extLst>
          </p:cNvPr>
          <p:cNvCxnSpPr>
            <a:cxnSpLocks/>
            <a:stCxn id="19" idx="2"/>
            <a:endCxn id="20" idx="0"/>
          </p:cNvCxnSpPr>
          <p:nvPr/>
        </p:nvCxnSpPr>
        <p:spPr>
          <a:xfrm rot="5400000">
            <a:off x="6183262" y="1558545"/>
            <a:ext cx="500550" cy="1706923"/>
          </a:xfrm>
          <a:prstGeom prst="bentConnector3">
            <a:avLst>
              <a:gd name="adj1" fmla="val 50000"/>
            </a:avLst>
          </a:prstGeom>
          <a:noFill/>
          <a:ln w="19050" cap="rnd" cmpd="sng" algn="ctr">
            <a:solidFill>
              <a:srgbClr val="66D44C"/>
            </a:solidFill>
            <a:prstDash val="solid"/>
            <a:round/>
            <a:tailEnd type="triangle"/>
          </a:ln>
          <a:effectLst/>
        </p:spPr>
      </p:cxnSp>
      <p:cxnSp>
        <p:nvCxnSpPr>
          <p:cNvPr id="54" name="Connector: Elbow 53">
            <a:extLst>
              <a:ext uri="{FF2B5EF4-FFF2-40B4-BE49-F238E27FC236}">
                <a16:creationId xmlns:a16="http://schemas.microsoft.com/office/drawing/2014/main" id="{CF42923C-4F5D-BD48-B2B8-812B1F5F46E8}"/>
              </a:ext>
            </a:extLst>
          </p:cNvPr>
          <p:cNvCxnSpPr>
            <a:cxnSpLocks/>
            <a:stCxn id="19" idx="2"/>
            <a:endCxn id="21" idx="0"/>
          </p:cNvCxnSpPr>
          <p:nvPr/>
        </p:nvCxnSpPr>
        <p:spPr>
          <a:xfrm rot="16200000" flipH="1">
            <a:off x="7948823" y="1499906"/>
            <a:ext cx="500550" cy="1824200"/>
          </a:xfrm>
          <a:prstGeom prst="bentConnector3">
            <a:avLst>
              <a:gd name="adj1" fmla="val 50000"/>
            </a:avLst>
          </a:prstGeom>
          <a:noFill/>
          <a:ln w="19050" cap="rnd" cmpd="sng" algn="ctr">
            <a:solidFill>
              <a:srgbClr val="66D44C"/>
            </a:solidFill>
            <a:prstDash val="solid"/>
            <a:round/>
            <a:tailEnd type="triangle"/>
          </a:ln>
          <a:effectLst/>
        </p:spPr>
      </p:cxnSp>
      <p:cxnSp>
        <p:nvCxnSpPr>
          <p:cNvPr id="55" name="Connector: Elbow 54">
            <a:extLst>
              <a:ext uri="{FF2B5EF4-FFF2-40B4-BE49-F238E27FC236}">
                <a16:creationId xmlns:a16="http://schemas.microsoft.com/office/drawing/2014/main" id="{A02F5D1C-FDAE-7F07-3404-1162FCD15357}"/>
              </a:ext>
            </a:extLst>
          </p:cNvPr>
          <p:cNvCxnSpPr>
            <a:cxnSpLocks/>
            <a:stCxn id="20" idx="2"/>
            <a:endCxn id="23" idx="0"/>
          </p:cNvCxnSpPr>
          <p:nvPr/>
        </p:nvCxnSpPr>
        <p:spPr>
          <a:xfrm rot="16200000" flipH="1">
            <a:off x="6084797" y="2786516"/>
            <a:ext cx="955807" cy="1965250"/>
          </a:xfrm>
          <a:prstGeom prst="bentConnector3">
            <a:avLst>
              <a:gd name="adj1" fmla="val 50000"/>
            </a:avLst>
          </a:prstGeom>
          <a:noFill/>
          <a:ln w="19050" cap="rnd" cmpd="sng" algn="ctr">
            <a:solidFill>
              <a:srgbClr val="66D44C"/>
            </a:solidFill>
            <a:prstDash val="solid"/>
            <a:round/>
            <a:tailEnd type="triangle"/>
          </a:ln>
          <a:effectLst/>
        </p:spPr>
      </p:cxnSp>
      <p:cxnSp>
        <p:nvCxnSpPr>
          <p:cNvPr id="56" name="Connector: Elbow 55">
            <a:extLst>
              <a:ext uri="{FF2B5EF4-FFF2-40B4-BE49-F238E27FC236}">
                <a16:creationId xmlns:a16="http://schemas.microsoft.com/office/drawing/2014/main" id="{53555F05-3064-797E-BEC4-CF2D71141044}"/>
              </a:ext>
            </a:extLst>
          </p:cNvPr>
          <p:cNvCxnSpPr>
            <a:cxnSpLocks/>
            <a:stCxn id="20" idx="2"/>
            <a:endCxn id="22" idx="0"/>
          </p:cNvCxnSpPr>
          <p:nvPr/>
        </p:nvCxnSpPr>
        <p:spPr>
          <a:xfrm rot="5400000">
            <a:off x="4446801" y="3113770"/>
            <a:ext cx="955807" cy="1310742"/>
          </a:xfrm>
          <a:prstGeom prst="bentConnector3">
            <a:avLst>
              <a:gd name="adj1" fmla="val 50000"/>
            </a:avLst>
          </a:prstGeom>
          <a:noFill/>
          <a:ln w="19050" cap="rnd" cmpd="sng" algn="ctr">
            <a:solidFill>
              <a:srgbClr val="66D44C"/>
            </a:solidFill>
            <a:prstDash val="solid"/>
            <a:round/>
            <a:tailEnd type="triangle"/>
          </a:ln>
          <a:effectLst/>
        </p:spPr>
      </p:cxnSp>
      <p:sp>
        <p:nvSpPr>
          <p:cNvPr id="57" name="Rectangle: Rounded Corners 56">
            <a:extLst>
              <a:ext uri="{FF2B5EF4-FFF2-40B4-BE49-F238E27FC236}">
                <a16:creationId xmlns:a16="http://schemas.microsoft.com/office/drawing/2014/main" id="{404B93B9-1775-335D-72DE-E0397D852917}"/>
              </a:ext>
            </a:extLst>
          </p:cNvPr>
          <p:cNvSpPr/>
          <p:nvPr/>
        </p:nvSpPr>
        <p:spPr>
          <a:xfrm>
            <a:off x="9565283" y="4264751"/>
            <a:ext cx="2477197" cy="628957"/>
          </a:xfrm>
          <a:prstGeom prst="roundRect">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Sustainability Reporting Standards (ESRS)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(2022)</a:t>
            </a:r>
          </a:p>
        </p:txBody>
      </p:sp>
      <p:cxnSp>
        <p:nvCxnSpPr>
          <p:cNvPr id="58" name="Straight Arrow Connector 57">
            <a:extLst>
              <a:ext uri="{FF2B5EF4-FFF2-40B4-BE49-F238E27FC236}">
                <a16:creationId xmlns:a16="http://schemas.microsoft.com/office/drawing/2014/main" id="{5CEAB5E3-C4EF-8DC5-1627-DB3BF66B6DBE}"/>
              </a:ext>
            </a:extLst>
          </p:cNvPr>
          <p:cNvCxnSpPr>
            <a:cxnSpLocks/>
            <a:stCxn id="23" idx="3"/>
          </p:cNvCxnSpPr>
          <p:nvPr/>
        </p:nvCxnSpPr>
        <p:spPr>
          <a:xfrm>
            <a:off x="8664649" y="4579231"/>
            <a:ext cx="900634" cy="0"/>
          </a:xfrm>
          <a:prstGeom prst="straightConnector1">
            <a:avLst/>
          </a:prstGeom>
          <a:noFill/>
          <a:ln w="19050" cap="flat" cmpd="sng" algn="ctr">
            <a:solidFill>
              <a:srgbClr val="66D44C"/>
            </a:solidFill>
            <a:prstDash val="solid"/>
            <a:miter lim="800000"/>
            <a:tailEnd type="triangle"/>
          </a:ln>
          <a:effectLst/>
        </p:spPr>
      </p:cxnSp>
      <p:grpSp>
        <p:nvGrpSpPr>
          <p:cNvPr id="59" name="Group 58">
            <a:extLst>
              <a:ext uri="{FF2B5EF4-FFF2-40B4-BE49-F238E27FC236}">
                <a16:creationId xmlns:a16="http://schemas.microsoft.com/office/drawing/2014/main" id="{F7875AB9-A276-FAD0-8233-49D90D9BDB0D}"/>
              </a:ext>
            </a:extLst>
          </p:cNvPr>
          <p:cNvGrpSpPr>
            <a:grpSpLocks noChangeAspect="1"/>
          </p:cNvGrpSpPr>
          <p:nvPr/>
        </p:nvGrpSpPr>
        <p:grpSpPr>
          <a:xfrm>
            <a:off x="6562698" y="2877232"/>
            <a:ext cx="476834" cy="247734"/>
            <a:chOff x="5655532" y="2789419"/>
            <a:chExt cx="532038" cy="275744"/>
          </a:xfrm>
          <a:solidFill>
            <a:srgbClr val="098E7E"/>
          </a:solidFill>
        </p:grpSpPr>
        <p:pic>
          <p:nvPicPr>
            <p:cNvPr id="60" name="Graphic 59" descr="Link with solid fill">
              <a:extLst>
                <a:ext uri="{FF2B5EF4-FFF2-40B4-BE49-F238E27FC236}">
                  <a16:creationId xmlns:a16="http://schemas.microsoft.com/office/drawing/2014/main" id="{76609E76-983B-E107-9036-BB91D6EA911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785332" y="2791008"/>
              <a:ext cx="274155" cy="274155"/>
            </a:xfrm>
            <a:prstGeom prst="rect">
              <a:avLst/>
            </a:prstGeom>
          </p:spPr>
        </p:pic>
        <p:pic>
          <p:nvPicPr>
            <p:cNvPr id="61" name="Graphic 60" descr="Link with solid fill">
              <a:extLst>
                <a:ext uri="{FF2B5EF4-FFF2-40B4-BE49-F238E27FC236}">
                  <a16:creationId xmlns:a16="http://schemas.microsoft.com/office/drawing/2014/main" id="{DD9FFE88-6F7B-5F92-3B1C-0F5052A7F95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913415" y="2789419"/>
              <a:ext cx="274155" cy="274155"/>
            </a:xfrm>
            <a:prstGeom prst="rect">
              <a:avLst/>
            </a:prstGeom>
          </p:spPr>
        </p:pic>
        <p:pic>
          <p:nvPicPr>
            <p:cNvPr id="62" name="Graphic 61" descr="Link with solid fill">
              <a:extLst>
                <a:ext uri="{FF2B5EF4-FFF2-40B4-BE49-F238E27FC236}">
                  <a16:creationId xmlns:a16="http://schemas.microsoft.com/office/drawing/2014/main" id="{58B17A06-3B47-BD0C-CAC9-08A685B6941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655532" y="2791002"/>
              <a:ext cx="274155" cy="274155"/>
            </a:xfrm>
            <a:prstGeom prst="rect">
              <a:avLst/>
            </a:prstGeom>
          </p:spPr>
        </p:pic>
      </p:grpSp>
      <p:pic>
        <p:nvPicPr>
          <p:cNvPr id="63" name="Graphic 62" descr="Link with solid fill">
            <a:extLst>
              <a:ext uri="{FF2B5EF4-FFF2-40B4-BE49-F238E27FC236}">
                <a16:creationId xmlns:a16="http://schemas.microsoft.com/office/drawing/2014/main" id="{820717AE-E888-5CBA-B9FD-F470BD9B85F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127993" y="2878958"/>
            <a:ext cx="246306" cy="245709"/>
          </a:xfrm>
          <a:prstGeom prst="rect">
            <a:avLst/>
          </a:prstGeom>
        </p:spPr>
      </p:pic>
      <p:pic>
        <p:nvPicPr>
          <p:cNvPr id="64" name="Graphic 63" descr="Link with solid fill">
            <a:extLst>
              <a:ext uri="{FF2B5EF4-FFF2-40B4-BE49-F238E27FC236}">
                <a16:creationId xmlns:a16="http://schemas.microsoft.com/office/drawing/2014/main" id="{A4561140-B593-6449-1826-8DB1923AEFA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242786" y="2877531"/>
            <a:ext cx="246306" cy="245709"/>
          </a:xfrm>
          <a:prstGeom prst="rect">
            <a:avLst/>
          </a:prstGeom>
        </p:spPr>
      </p:pic>
      <p:sp>
        <p:nvSpPr>
          <p:cNvPr id="65" name="Graphic 44" descr="Link with solid fill">
            <a:extLst>
              <a:ext uri="{FF2B5EF4-FFF2-40B4-BE49-F238E27FC236}">
                <a16:creationId xmlns:a16="http://schemas.microsoft.com/office/drawing/2014/main" id="{F033DAC5-02E0-788A-386D-E1B599E35B07}"/>
              </a:ext>
            </a:extLst>
          </p:cNvPr>
          <p:cNvSpPr/>
          <p:nvPr/>
        </p:nvSpPr>
        <p:spPr>
          <a:xfrm rot="18859094">
            <a:off x="7046546"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66" name="Graphic 65" descr="Link with solid fill">
            <a:extLst>
              <a:ext uri="{FF2B5EF4-FFF2-40B4-BE49-F238E27FC236}">
                <a16:creationId xmlns:a16="http://schemas.microsoft.com/office/drawing/2014/main" id="{C1576110-E150-5090-0F7D-D5338285E4B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578246" y="2878958"/>
            <a:ext cx="246306" cy="245709"/>
          </a:xfrm>
          <a:prstGeom prst="rect">
            <a:avLst/>
          </a:prstGeom>
        </p:spPr>
      </p:pic>
      <p:pic>
        <p:nvPicPr>
          <p:cNvPr id="67" name="Graphic 66" descr="Link with solid fill">
            <a:extLst>
              <a:ext uri="{FF2B5EF4-FFF2-40B4-BE49-F238E27FC236}">
                <a16:creationId xmlns:a16="http://schemas.microsoft.com/office/drawing/2014/main" id="{516231E2-5622-0E2B-7C24-A00DE58543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693039" y="2877531"/>
            <a:ext cx="246306" cy="245709"/>
          </a:xfrm>
          <a:prstGeom prst="rect">
            <a:avLst/>
          </a:prstGeom>
        </p:spPr>
      </p:pic>
      <p:pic>
        <p:nvPicPr>
          <p:cNvPr id="68" name="Graphic 67" descr="Link with solid fill">
            <a:extLst>
              <a:ext uri="{FF2B5EF4-FFF2-40B4-BE49-F238E27FC236}">
                <a16:creationId xmlns:a16="http://schemas.microsoft.com/office/drawing/2014/main" id="{1B1F0BD6-E5F9-1C42-7D4A-D8C2E5FFA8F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461914" y="2878953"/>
            <a:ext cx="246306" cy="245709"/>
          </a:xfrm>
          <a:prstGeom prst="rect">
            <a:avLst/>
          </a:prstGeom>
        </p:spPr>
      </p:pic>
      <p:sp>
        <p:nvSpPr>
          <p:cNvPr id="69" name="Graphic 52" descr="Link with solid fill">
            <a:extLst>
              <a:ext uri="{FF2B5EF4-FFF2-40B4-BE49-F238E27FC236}">
                <a16:creationId xmlns:a16="http://schemas.microsoft.com/office/drawing/2014/main" id="{BD375C4B-D18D-6B60-6BAC-F040185E9943}"/>
              </a:ext>
            </a:extLst>
          </p:cNvPr>
          <p:cNvSpPr/>
          <p:nvPr/>
        </p:nvSpPr>
        <p:spPr>
          <a:xfrm rot="18859094">
            <a:off x="7944750"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cxnSp>
        <p:nvCxnSpPr>
          <p:cNvPr id="70" name="Straight Connector 69">
            <a:extLst>
              <a:ext uri="{FF2B5EF4-FFF2-40B4-BE49-F238E27FC236}">
                <a16:creationId xmlns:a16="http://schemas.microsoft.com/office/drawing/2014/main" id="{DEC710EA-D44D-F007-5E6A-9F8F5B11B761}"/>
              </a:ext>
            </a:extLst>
          </p:cNvPr>
          <p:cNvCxnSpPr>
            <a:cxnSpLocks/>
          </p:cNvCxnSpPr>
          <p:nvPr/>
        </p:nvCxnSpPr>
        <p:spPr>
          <a:xfrm>
            <a:off x="6996630" y="3000385"/>
            <a:ext cx="52387" cy="0"/>
          </a:xfrm>
          <a:prstGeom prst="line">
            <a:avLst/>
          </a:prstGeom>
          <a:noFill/>
          <a:ln w="12700" cap="rnd" cmpd="sng" algn="ctr">
            <a:solidFill>
              <a:srgbClr val="098E7E"/>
            </a:solidFill>
            <a:prstDash val="solid"/>
            <a:miter lim="800000"/>
          </a:ln>
          <a:effectLst/>
        </p:spPr>
      </p:cxnSp>
      <p:cxnSp>
        <p:nvCxnSpPr>
          <p:cNvPr id="71" name="Straight Connector 70">
            <a:extLst>
              <a:ext uri="{FF2B5EF4-FFF2-40B4-BE49-F238E27FC236}">
                <a16:creationId xmlns:a16="http://schemas.microsoft.com/office/drawing/2014/main" id="{273568AC-53D7-AF99-9FB0-CB1E71605CD9}"/>
              </a:ext>
            </a:extLst>
          </p:cNvPr>
          <p:cNvCxnSpPr>
            <a:cxnSpLocks/>
          </p:cNvCxnSpPr>
          <p:nvPr/>
        </p:nvCxnSpPr>
        <p:spPr>
          <a:xfrm>
            <a:off x="7449068" y="3000385"/>
            <a:ext cx="52387" cy="0"/>
          </a:xfrm>
          <a:prstGeom prst="line">
            <a:avLst/>
          </a:prstGeom>
          <a:noFill/>
          <a:ln w="12700" cap="rnd" cmpd="sng" algn="ctr">
            <a:solidFill>
              <a:srgbClr val="098E7E"/>
            </a:solidFill>
            <a:prstDash val="solid"/>
            <a:miter lim="800000"/>
          </a:ln>
          <a:effectLst/>
        </p:spPr>
      </p:cxnSp>
      <p:cxnSp>
        <p:nvCxnSpPr>
          <p:cNvPr id="72" name="Straight Connector 71">
            <a:extLst>
              <a:ext uri="{FF2B5EF4-FFF2-40B4-BE49-F238E27FC236}">
                <a16:creationId xmlns:a16="http://schemas.microsoft.com/office/drawing/2014/main" id="{9ABA5D7E-2D06-10D0-C1AB-3E0C42644F29}"/>
              </a:ext>
            </a:extLst>
          </p:cNvPr>
          <p:cNvCxnSpPr>
            <a:cxnSpLocks/>
          </p:cNvCxnSpPr>
          <p:nvPr/>
        </p:nvCxnSpPr>
        <p:spPr>
          <a:xfrm>
            <a:off x="7902066" y="3000385"/>
            <a:ext cx="52387" cy="0"/>
          </a:xfrm>
          <a:prstGeom prst="line">
            <a:avLst/>
          </a:prstGeom>
          <a:noFill/>
          <a:ln w="12700" cap="rnd" cmpd="sng" algn="ctr">
            <a:solidFill>
              <a:srgbClr val="098E7E"/>
            </a:solidFill>
            <a:prstDash val="solid"/>
            <a:miter lim="800000"/>
          </a:ln>
          <a:effectLst/>
        </p:spPr>
      </p:cxnSp>
      <p:grpSp>
        <p:nvGrpSpPr>
          <p:cNvPr id="73" name="Group 72">
            <a:extLst>
              <a:ext uri="{FF2B5EF4-FFF2-40B4-BE49-F238E27FC236}">
                <a16:creationId xmlns:a16="http://schemas.microsoft.com/office/drawing/2014/main" id="{25A5ED33-9AF1-66E9-C993-6D4D5271789B}"/>
              </a:ext>
            </a:extLst>
          </p:cNvPr>
          <p:cNvGrpSpPr/>
          <p:nvPr/>
        </p:nvGrpSpPr>
        <p:grpSpPr>
          <a:xfrm>
            <a:off x="4282727" y="2194010"/>
            <a:ext cx="623759" cy="628957"/>
            <a:chOff x="3365617" y="2132229"/>
            <a:chExt cx="623759" cy="628957"/>
          </a:xfrm>
        </p:grpSpPr>
        <p:pic>
          <p:nvPicPr>
            <p:cNvPr id="74" name="Graphic 73">
              <a:extLst>
                <a:ext uri="{FF2B5EF4-FFF2-40B4-BE49-F238E27FC236}">
                  <a16:creationId xmlns:a16="http://schemas.microsoft.com/office/drawing/2014/main" id="{DFD19EB0-543E-4958-C754-98A1FC275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5" name="TextBox 74">
              <a:extLst>
                <a:ext uri="{FF2B5EF4-FFF2-40B4-BE49-F238E27FC236}">
                  <a16:creationId xmlns:a16="http://schemas.microsoft.com/office/drawing/2014/main" id="{6BABEC85-B4D8-607F-4422-E59FED804C2D}"/>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6" name="Group 75">
            <a:extLst>
              <a:ext uri="{FF2B5EF4-FFF2-40B4-BE49-F238E27FC236}">
                <a16:creationId xmlns:a16="http://schemas.microsoft.com/office/drawing/2014/main" id="{55A8A5B2-D54F-D208-B26C-662806721C63}"/>
              </a:ext>
            </a:extLst>
          </p:cNvPr>
          <p:cNvGrpSpPr/>
          <p:nvPr/>
        </p:nvGrpSpPr>
        <p:grpSpPr>
          <a:xfrm>
            <a:off x="9565283" y="2161730"/>
            <a:ext cx="623759" cy="628957"/>
            <a:chOff x="3365617" y="2132229"/>
            <a:chExt cx="623759" cy="628957"/>
          </a:xfrm>
        </p:grpSpPr>
        <p:pic>
          <p:nvPicPr>
            <p:cNvPr id="77" name="Graphic 76">
              <a:extLst>
                <a:ext uri="{FF2B5EF4-FFF2-40B4-BE49-F238E27FC236}">
                  <a16:creationId xmlns:a16="http://schemas.microsoft.com/office/drawing/2014/main" id="{E3831318-7470-B060-C47E-FC351DFC5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8" name="TextBox 77">
              <a:extLst>
                <a:ext uri="{FF2B5EF4-FFF2-40B4-BE49-F238E27FC236}">
                  <a16:creationId xmlns:a16="http://schemas.microsoft.com/office/drawing/2014/main" id="{3E204101-A15F-FA1F-6567-7A1B6EE2D011}"/>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9" name="Group 78">
            <a:extLst>
              <a:ext uri="{FF2B5EF4-FFF2-40B4-BE49-F238E27FC236}">
                <a16:creationId xmlns:a16="http://schemas.microsoft.com/office/drawing/2014/main" id="{F2335FB1-5DA7-0F70-B496-AD3F1AC2BEA4}"/>
              </a:ext>
            </a:extLst>
          </p:cNvPr>
          <p:cNvGrpSpPr/>
          <p:nvPr/>
        </p:nvGrpSpPr>
        <p:grpSpPr>
          <a:xfrm>
            <a:off x="7995841" y="1555872"/>
            <a:ext cx="584594" cy="584594"/>
            <a:chOff x="6567623" y="1039598"/>
            <a:chExt cx="584594" cy="584594"/>
          </a:xfrm>
        </p:grpSpPr>
        <p:sp>
          <p:nvSpPr>
            <p:cNvPr id="80" name="Oval 79">
              <a:extLst>
                <a:ext uri="{FF2B5EF4-FFF2-40B4-BE49-F238E27FC236}">
                  <a16:creationId xmlns:a16="http://schemas.microsoft.com/office/drawing/2014/main" id="{01F1B8E6-7641-3C7E-78B9-C71AC41E90D4}"/>
                </a:ext>
              </a:extLst>
            </p:cNvPr>
            <p:cNvSpPr/>
            <p:nvPr/>
          </p:nvSpPr>
          <p:spPr>
            <a:xfrm>
              <a:off x="6567623" y="1039598"/>
              <a:ext cx="584594" cy="584594"/>
            </a:xfrm>
            <a:prstGeom prst="ellipse">
              <a:avLst/>
            </a:prstGeom>
            <a:solidFill>
              <a:srgbClr val="FFFFFF"/>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endParaRPr>
            </a:p>
          </p:txBody>
        </p:sp>
        <p:grpSp>
          <p:nvGrpSpPr>
            <p:cNvPr id="81" name="Group 80">
              <a:extLst>
                <a:ext uri="{FF2B5EF4-FFF2-40B4-BE49-F238E27FC236}">
                  <a16:creationId xmlns:a16="http://schemas.microsoft.com/office/drawing/2014/main" id="{784D4B48-7460-1DE1-3425-A4F52D778917}"/>
                </a:ext>
              </a:extLst>
            </p:cNvPr>
            <p:cNvGrpSpPr/>
            <p:nvPr/>
          </p:nvGrpSpPr>
          <p:grpSpPr>
            <a:xfrm>
              <a:off x="6594375" y="1076989"/>
              <a:ext cx="531089" cy="530955"/>
              <a:chOff x="6516535" y="1118583"/>
              <a:chExt cx="531089" cy="530955"/>
            </a:xfrm>
          </p:grpSpPr>
          <p:sp>
            <p:nvSpPr>
              <p:cNvPr id="82" name="Freeform: Shape 81">
                <a:extLst>
                  <a:ext uri="{FF2B5EF4-FFF2-40B4-BE49-F238E27FC236}">
                    <a16:creationId xmlns:a16="http://schemas.microsoft.com/office/drawing/2014/main" id="{D09EB781-7A7B-BB94-E58C-11E3F66260E6}"/>
                  </a:ext>
                </a:extLst>
              </p:cNvPr>
              <p:cNvSpPr/>
              <p:nvPr/>
            </p:nvSpPr>
            <p:spPr>
              <a:xfrm>
                <a:off x="6516535" y="1118583"/>
                <a:ext cx="531089" cy="530928"/>
              </a:xfrm>
              <a:custGeom>
                <a:avLst/>
                <a:gdLst>
                  <a:gd name="connsiteX0" fmla="*/ 265625 w 531089"/>
                  <a:gd name="connsiteY0" fmla="*/ 0 h 530928"/>
                  <a:gd name="connsiteX1" fmla="*/ 531089 w 531089"/>
                  <a:gd name="connsiteY1" fmla="*/ 265464 h 530928"/>
                  <a:gd name="connsiteX2" fmla="*/ 265625 w 531089"/>
                  <a:gd name="connsiteY2" fmla="*/ 530929 h 530928"/>
                  <a:gd name="connsiteX3" fmla="*/ 0 w 531089"/>
                  <a:gd name="connsiteY3" fmla="*/ 265464 h 530928"/>
                  <a:gd name="connsiteX4" fmla="*/ 265625 w 531089"/>
                  <a:gd name="connsiteY4" fmla="*/ 0 h 530928"/>
                  <a:gd name="connsiteX5" fmla="*/ 265625 w 531089"/>
                  <a:gd name="connsiteY5" fmla="*/ 0 h 5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089" h="530928">
                    <a:moveTo>
                      <a:pt x="265625" y="0"/>
                    </a:moveTo>
                    <a:cubicBezTo>
                      <a:pt x="412218" y="0"/>
                      <a:pt x="531089" y="118871"/>
                      <a:pt x="531089" y="265464"/>
                    </a:cubicBezTo>
                    <a:cubicBezTo>
                      <a:pt x="531089" y="412058"/>
                      <a:pt x="412218" y="530929"/>
                      <a:pt x="265625" y="530929"/>
                    </a:cubicBezTo>
                    <a:cubicBezTo>
                      <a:pt x="119032" y="530929"/>
                      <a:pt x="0" y="412058"/>
                      <a:pt x="0" y="265464"/>
                    </a:cubicBezTo>
                    <a:cubicBezTo>
                      <a:pt x="0" y="118871"/>
                      <a:pt x="118871" y="0"/>
                      <a:pt x="265625" y="0"/>
                    </a:cubicBezTo>
                    <a:lnTo>
                      <a:pt x="265625" y="0"/>
                    </a:lnTo>
                    <a:close/>
                  </a:path>
                </a:pathLst>
              </a:custGeom>
              <a:solidFill>
                <a:srgbClr val="098E7E"/>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Freeform: Shape 82">
                <a:extLst>
                  <a:ext uri="{FF2B5EF4-FFF2-40B4-BE49-F238E27FC236}">
                    <a16:creationId xmlns:a16="http://schemas.microsoft.com/office/drawing/2014/main" id="{AAA41FBA-7C84-3C3A-26E3-26A05189D797}"/>
                  </a:ext>
                </a:extLst>
              </p:cNvPr>
              <p:cNvSpPr/>
              <p:nvPr/>
            </p:nvSpPr>
            <p:spPr>
              <a:xfrm>
                <a:off x="6516695" y="1118583"/>
                <a:ext cx="520176" cy="530955"/>
              </a:xfrm>
              <a:custGeom>
                <a:avLst/>
                <a:gdLst>
                  <a:gd name="connsiteX0" fmla="*/ 265464 w 520176"/>
                  <a:gd name="connsiteY0" fmla="*/ 0 h 530955"/>
                  <a:gd name="connsiteX1" fmla="*/ 443925 w 520176"/>
                  <a:gd name="connsiteY1" fmla="*/ 68991 h 530955"/>
                  <a:gd name="connsiteX2" fmla="*/ 434230 w 520176"/>
                  <a:gd name="connsiteY2" fmla="*/ 72842 h 530955"/>
                  <a:gd name="connsiteX3" fmla="*/ 428840 w 520176"/>
                  <a:gd name="connsiteY3" fmla="*/ 78539 h 530955"/>
                  <a:gd name="connsiteX4" fmla="*/ 430071 w 520176"/>
                  <a:gd name="connsiteY4" fmla="*/ 85158 h 530955"/>
                  <a:gd name="connsiteX5" fmla="*/ 436543 w 520176"/>
                  <a:gd name="connsiteY5" fmla="*/ 86081 h 530955"/>
                  <a:gd name="connsiteX6" fmla="*/ 440555 w 520176"/>
                  <a:gd name="connsiteY6" fmla="*/ 95776 h 530955"/>
                  <a:gd name="connsiteX7" fmla="*/ 451641 w 520176"/>
                  <a:gd name="connsiteY7" fmla="*/ 91310 h 530955"/>
                  <a:gd name="connsiteX8" fmla="*/ 453487 w 520176"/>
                  <a:gd name="connsiteY8" fmla="*/ 104402 h 530955"/>
                  <a:gd name="connsiteX9" fmla="*/ 450103 w 520176"/>
                  <a:gd name="connsiteY9" fmla="*/ 104402 h 530955"/>
                  <a:gd name="connsiteX10" fmla="*/ 441023 w 520176"/>
                  <a:gd name="connsiteY10" fmla="*/ 103011 h 530955"/>
                  <a:gd name="connsiteX11" fmla="*/ 430860 w 520176"/>
                  <a:gd name="connsiteY11" fmla="*/ 104709 h 530955"/>
                  <a:gd name="connsiteX12" fmla="*/ 421004 w 520176"/>
                  <a:gd name="connsiteY12" fmla="*/ 118564 h 530955"/>
                  <a:gd name="connsiteX13" fmla="*/ 406989 w 520176"/>
                  <a:gd name="connsiteY13" fmla="*/ 120717 h 530955"/>
                  <a:gd name="connsiteX14" fmla="*/ 404983 w 520176"/>
                  <a:gd name="connsiteY14" fmla="*/ 132726 h 530955"/>
                  <a:gd name="connsiteX15" fmla="*/ 410841 w 520176"/>
                  <a:gd name="connsiteY15" fmla="*/ 134116 h 530955"/>
                  <a:gd name="connsiteX16" fmla="*/ 409142 w 520176"/>
                  <a:gd name="connsiteY16" fmla="*/ 141819 h 530955"/>
                  <a:gd name="connsiteX17" fmla="*/ 395275 w 520176"/>
                  <a:gd name="connsiteY17" fmla="*/ 139051 h 530955"/>
                  <a:gd name="connsiteX18" fmla="*/ 382490 w 520176"/>
                  <a:gd name="connsiteY18" fmla="*/ 141819 h 530955"/>
                  <a:gd name="connsiteX19" fmla="*/ 379722 w 520176"/>
                  <a:gd name="connsiteY19" fmla="*/ 148907 h 530955"/>
                  <a:gd name="connsiteX20" fmla="*/ 382035 w 520176"/>
                  <a:gd name="connsiteY20" fmla="*/ 163844 h 530955"/>
                  <a:gd name="connsiteX21" fmla="*/ 389431 w 520176"/>
                  <a:gd name="connsiteY21" fmla="*/ 167388 h 530955"/>
                  <a:gd name="connsiteX22" fmla="*/ 402055 w 520176"/>
                  <a:gd name="connsiteY22" fmla="*/ 167241 h 530955"/>
                  <a:gd name="connsiteX23" fmla="*/ 410520 w 520176"/>
                  <a:gd name="connsiteY23" fmla="*/ 166465 h 530955"/>
                  <a:gd name="connsiteX24" fmla="*/ 413141 w 520176"/>
                  <a:gd name="connsiteY24" fmla="*/ 159685 h 530955"/>
                  <a:gd name="connsiteX25" fmla="*/ 426393 w 520176"/>
                  <a:gd name="connsiteY25" fmla="*/ 142434 h 530955"/>
                  <a:gd name="connsiteX26" fmla="*/ 435166 w 520176"/>
                  <a:gd name="connsiteY26" fmla="*/ 144280 h 530955"/>
                  <a:gd name="connsiteX27" fmla="*/ 443631 w 520176"/>
                  <a:gd name="connsiteY27" fmla="*/ 136577 h 530955"/>
                  <a:gd name="connsiteX28" fmla="*/ 445329 w 520176"/>
                  <a:gd name="connsiteY28" fmla="*/ 142581 h 530955"/>
                  <a:gd name="connsiteX29" fmla="*/ 466432 w 520176"/>
                  <a:gd name="connsiteY29" fmla="*/ 156904 h 530955"/>
                  <a:gd name="connsiteX30" fmla="*/ 463971 w 520176"/>
                  <a:gd name="connsiteY30" fmla="*/ 160300 h 530955"/>
                  <a:gd name="connsiteX31" fmla="*/ 454423 w 520176"/>
                  <a:gd name="connsiteY31" fmla="*/ 159832 h 530955"/>
                  <a:gd name="connsiteX32" fmla="*/ 457966 w 520176"/>
                  <a:gd name="connsiteY32" fmla="*/ 165074 h 530955"/>
                  <a:gd name="connsiteX33" fmla="*/ 463971 w 520176"/>
                  <a:gd name="connsiteY33" fmla="*/ 166305 h 530955"/>
                  <a:gd name="connsiteX34" fmla="*/ 470751 w 520176"/>
                  <a:gd name="connsiteY34" fmla="*/ 163376 h 530955"/>
                  <a:gd name="connsiteX35" fmla="*/ 470590 w 520176"/>
                  <a:gd name="connsiteY35" fmla="*/ 155219 h 530955"/>
                  <a:gd name="connsiteX36" fmla="*/ 473666 w 520176"/>
                  <a:gd name="connsiteY36" fmla="*/ 153681 h 530955"/>
                  <a:gd name="connsiteX37" fmla="*/ 471206 w 520176"/>
                  <a:gd name="connsiteY37" fmla="*/ 151060 h 530955"/>
                  <a:gd name="connsiteX38" fmla="*/ 457191 w 520176"/>
                  <a:gd name="connsiteY38" fmla="*/ 143210 h 530955"/>
                  <a:gd name="connsiteX39" fmla="*/ 453500 w 520176"/>
                  <a:gd name="connsiteY39" fmla="*/ 132739 h 530955"/>
                  <a:gd name="connsiteX40" fmla="*/ 465201 w 520176"/>
                  <a:gd name="connsiteY40" fmla="*/ 132739 h 530955"/>
                  <a:gd name="connsiteX41" fmla="*/ 468892 w 520176"/>
                  <a:gd name="connsiteY41" fmla="*/ 136430 h 530955"/>
                  <a:gd name="connsiteX42" fmla="*/ 479055 w 520176"/>
                  <a:gd name="connsiteY42" fmla="*/ 145202 h 530955"/>
                  <a:gd name="connsiteX43" fmla="*/ 479363 w 520176"/>
                  <a:gd name="connsiteY43" fmla="*/ 155673 h 530955"/>
                  <a:gd name="connsiteX44" fmla="*/ 489834 w 520176"/>
                  <a:gd name="connsiteY44" fmla="*/ 166759 h 530955"/>
                  <a:gd name="connsiteX45" fmla="*/ 493832 w 520176"/>
                  <a:gd name="connsiteY45" fmla="*/ 151514 h 530955"/>
                  <a:gd name="connsiteX46" fmla="*/ 501067 w 520176"/>
                  <a:gd name="connsiteY46" fmla="*/ 147516 h 530955"/>
                  <a:gd name="connsiteX47" fmla="*/ 502458 w 520176"/>
                  <a:gd name="connsiteY47" fmla="*/ 159993 h 530955"/>
                  <a:gd name="connsiteX48" fmla="*/ 509546 w 520176"/>
                  <a:gd name="connsiteY48" fmla="*/ 167843 h 530955"/>
                  <a:gd name="connsiteX49" fmla="*/ 512474 w 520176"/>
                  <a:gd name="connsiteY49" fmla="*/ 167843 h 530955"/>
                  <a:gd name="connsiteX50" fmla="*/ 520177 w 520176"/>
                  <a:gd name="connsiteY50" fmla="*/ 190483 h 530955"/>
                  <a:gd name="connsiteX51" fmla="*/ 507861 w 520176"/>
                  <a:gd name="connsiteY51" fmla="*/ 190483 h 530955"/>
                  <a:gd name="connsiteX52" fmla="*/ 494608 w 520176"/>
                  <a:gd name="connsiteY52" fmla="*/ 180627 h 530955"/>
                  <a:gd name="connsiteX53" fmla="*/ 480754 w 520176"/>
                  <a:gd name="connsiteY53" fmla="*/ 182018 h 530955"/>
                  <a:gd name="connsiteX54" fmla="*/ 480754 w 520176"/>
                  <a:gd name="connsiteY54" fmla="*/ 190483 h 530955"/>
                  <a:gd name="connsiteX55" fmla="*/ 476448 w 520176"/>
                  <a:gd name="connsiteY55" fmla="*/ 190483 h 530955"/>
                  <a:gd name="connsiteX56" fmla="*/ 471674 w 520176"/>
                  <a:gd name="connsiteY56" fmla="*/ 187100 h 530955"/>
                  <a:gd name="connsiteX57" fmla="*/ 447643 w 520176"/>
                  <a:gd name="connsiteY57" fmla="*/ 180935 h 530955"/>
                  <a:gd name="connsiteX58" fmla="*/ 447643 w 520176"/>
                  <a:gd name="connsiteY58" fmla="*/ 165529 h 530955"/>
                  <a:gd name="connsiteX59" fmla="*/ 417153 w 520176"/>
                  <a:gd name="connsiteY59" fmla="*/ 167843 h 530955"/>
                  <a:gd name="connsiteX60" fmla="*/ 407751 w 520176"/>
                  <a:gd name="connsiteY60" fmla="*/ 172924 h 530955"/>
                  <a:gd name="connsiteX61" fmla="*/ 395743 w 520176"/>
                  <a:gd name="connsiteY61" fmla="*/ 172924 h 530955"/>
                  <a:gd name="connsiteX62" fmla="*/ 389738 w 520176"/>
                  <a:gd name="connsiteY62" fmla="*/ 172309 h 530955"/>
                  <a:gd name="connsiteX63" fmla="*/ 375108 w 520176"/>
                  <a:gd name="connsiteY63" fmla="*/ 180467 h 530955"/>
                  <a:gd name="connsiteX64" fmla="*/ 375108 w 520176"/>
                  <a:gd name="connsiteY64" fmla="*/ 195712 h 530955"/>
                  <a:gd name="connsiteX65" fmla="*/ 345233 w 520176"/>
                  <a:gd name="connsiteY65" fmla="*/ 217429 h 530955"/>
                  <a:gd name="connsiteX66" fmla="*/ 347694 w 520176"/>
                  <a:gd name="connsiteY66" fmla="*/ 226670 h 530955"/>
                  <a:gd name="connsiteX67" fmla="*/ 353698 w 520176"/>
                  <a:gd name="connsiteY67" fmla="*/ 226670 h 530955"/>
                  <a:gd name="connsiteX68" fmla="*/ 352161 w 520176"/>
                  <a:gd name="connsiteY68" fmla="*/ 235456 h 530955"/>
                  <a:gd name="connsiteX69" fmla="*/ 347854 w 520176"/>
                  <a:gd name="connsiteY69" fmla="*/ 236994 h 530955"/>
                  <a:gd name="connsiteX70" fmla="*/ 347694 w 520176"/>
                  <a:gd name="connsiteY70" fmla="*/ 259941 h 530955"/>
                  <a:gd name="connsiteX71" fmla="*/ 373557 w 520176"/>
                  <a:gd name="connsiteY71" fmla="*/ 289509 h 530955"/>
                  <a:gd name="connsiteX72" fmla="*/ 384804 w 520176"/>
                  <a:gd name="connsiteY72" fmla="*/ 289509 h 530955"/>
                  <a:gd name="connsiteX73" fmla="*/ 385419 w 520176"/>
                  <a:gd name="connsiteY73" fmla="*/ 287663 h 530955"/>
                  <a:gd name="connsiteX74" fmla="*/ 405746 w 520176"/>
                  <a:gd name="connsiteY74" fmla="*/ 287663 h 530955"/>
                  <a:gd name="connsiteX75" fmla="*/ 411603 w 520176"/>
                  <a:gd name="connsiteY75" fmla="*/ 282274 h 530955"/>
                  <a:gd name="connsiteX76" fmla="*/ 423157 w 520176"/>
                  <a:gd name="connsiteY76" fmla="*/ 282274 h 530955"/>
                  <a:gd name="connsiteX77" fmla="*/ 429469 w 520176"/>
                  <a:gd name="connsiteY77" fmla="*/ 288586 h 530955"/>
                  <a:gd name="connsiteX78" fmla="*/ 446559 w 520176"/>
                  <a:gd name="connsiteY78" fmla="*/ 290271 h 530955"/>
                  <a:gd name="connsiteX79" fmla="*/ 444246 w 520176"/>
                  <a:gd name="connsiteY79" fmla="*/ 313058 h 530955"/>
                  <a:gd name="connsiteX80" fmla="*/ 463342 w 520176"/>
                  <a:gd name="connsiteY80" fmla="*/ 346624 h 530955"/>
                  <a:gd name="connsiteX81" fmla="*/ 453326 w 520176"/>
                  <a:gd name="connsiteY81" fmla="*/ 365881 h 530955"/>
                  <a:gd name="connsiteX82" fmla="*/ 453941 w 520176"/>
                  <a:gd name="connsiteY82" fmla="*/ 374814 h 530955"/>
                  <a:gd name="connsiteX83" fmla="*/ 461791 w 520176"/>
                  <a:gd name="connsiteY83" fmla="*/ 382664 h 530955"/>
                  <a:gd name="connsiteX84" fmla="*/ 461791 w 520176"/>
                  <a:gd name="connsiteY84" fmla="*/ 404382 h 530955"/>
                  <a:gd name="connsiteX85" fmla="*/ 472262 w 520176"/>
                  <a:gd name="connsiteY85" fmla="*/ 418249 h 530955"/>
                  <a:gd name="connsiteX86" fmla="*/ 472262 w 520176"/>
                  <a:gd name="connsiteY86" fmla="*/ 432103 h 530955"/>
                  <a:gd name="connsiteX87" fmla="*/ 265464 w 520176"/>
                  <a:gd name="connsiteY87" fmla="*/ 530956 h 530955"/>
                  <a:gd name="connsiteX88" fmla="*/ 1230 w 520176"/>
                  <a:gd name="connsiteY88" fmla="*/ 292598 h 530955"/>
                  <a:gd name="connsiteX89" fmla="*/ 1230 w 520176"/>
                  <a:gd name="connsiteY89" fmla="*/ 292598 h 530955"/>
                  <a:gd name="connsiteX90" fmla="*/ 776 w 520176"/>
                  <a:gd name="connsiteY90" fmla="*/ 286286 h 530955"/>
                  <a:gd name="connsiteX91" fmla="*/ 776 w 520176"/>
                  <a:gd name="connsiteY91" fmla="*/ 286286 h 530955"/>
                  <a:gd name="connsiteX92" fmla="*/ 0 w 520176"/>
                  <a:gd name="connsiteY92" fmla="*/ 265491 h 530955"/>
                  <a:gd name="connsiteX93" fmla="*/ 0 w 520176"/>
                  <a:gd name="connsiteY93" fmla="*/ 256866 h 530955"/>
                  <a:gd name="connsiteX94" fmla="*/ 160 w 520176"/>
                  <a:gd name="connsiteY94" fmla="*/ 253014 h 530955"/>
                  <a:gd name="connsiteX95" fmla="*/ 308 w 520176"/>
                  <a:gd name="connsiteY95" fmla="*/ 250701 h 530955"/>
                  <a:gd name="connsiteX96" fmla="*/ 615 w 520176"/>
                  <a:gd name="connsiteY96" fmla="*/ 245780 h 530955"/>
                  <a:gd name="connsiteX97" fmla="*/ 776 w 520176"/>
                  <a:gd name="connsiteY97" fmla="*/ 244549 h 530955"/>
                  <a:gd name="connsiteX98" fmla="*/ 21557 w 520176"/>
                  <a:gd name="connsiteY98" fmla="*/ 160327 h 530955"/>
                  <a:gd name="connsiteX99" fmla="*/ 21557 w 520176"/>
                  <a:gd name="connsiteY99" fmla="*/ 174796 h 530955"/>
                  <a:gd name="connsiteX100" fmla="*/ 32804 w 520176"/>
                  <a:gd name="connsiteY100" fmla="*/ 180186 h 530955"/>
                  <a:gd name="connsiteX101" fmla="*/ 32804 w 520176"/>
                  <a:gd name="connsiteY101" fmla="*/ 201743 h 530955"/>
                  <a:gd name="connsiteX102" fmla="*/ 43582 w 520176"/>
                  <a:gd name="connsiteY102" fmla="*/ 220064 h 530955"/>
                  <a:gd name="connsiteX103" fmla="*/ 52355 w 520176"/>
                  <a:gd name="connsiteY103" fmla="*/ 221454 h 530955"/>
                  <a:gd name="connsiteX104" fmla="*/ 53585 w 520176"/>
                  <a:gd name="connsiteY104" fmla="*/ 215142 h 530955"/>
                  <a:gd name="connsiteX105" fmla="*/ 43114 w 520176"/>
                  <a:gd name="connsiteY105" fmla="*/ 199135 h 530955"/>
                  <a:gd name="connsiteX106" fmla="*/ 41108 w 520176"/>
                  <a:gd name="connsiteY106" fmla="*/ 183582 h 530955"/>
                  <a:gd name="connsiteX107" fmla="*/ 47273 w 520176"/>
                  <a:gd name="connsiteY107" fmla="*/ 183582 h 530955"/>
                  <a:gd name="connsiteX108" fmla="*/ 49734 w 520176"/>
                  <a:gd name="connsiteY108" fmla="*/ 199590 h 530955"/>
                  <a:gd name="connsiteX109" fmla="*/ 64832 w 520176"/>
                  <a:gd name="connsiteY109" fmla="*/ 221454 h 530955"/>
                  <a:gd name="connsiteX110" fmla="*/ 60980 w 520176"/>
                  <a:gd name="connsiteY110" fmla="*/ 228542 h 530955"/>
                  <a:gd name="connsiteX111" fmla="*/ 70381 w 520176"/>
                  <a:gd name="connsiteY111" fmla="*/ 243011 h 530955"/>
                  <a:gd name="connsiteX112" fmla="*/ 94091 w 520176"/>
                  <a:gd name="connsiteY112" fmla="*/ 249016 h 530955"/>
                  <a:gd name="connsiteX113" fmla="*/ 94091 w 520176"/>
                  <a:gd name="connsiteY113" fmla="*/ 245164 h 530955"/>
                  <a:gd name="connsiteX114" fmla="*/ 103640 w 520176"/>
                  <a:gd name="connsiteY114" fmla="*/ 246555 h 530955"/>
                  <a:gd name="connsiteX115" fmla="*/ 102717 w 520176"/>
                  <a:gd name="connsiteY115" fmla="*/ 253175 h 530955"/>
                  <a:gd name="connsiteX116" fmla="*/ 110112 w 520176"/>
                  <a:gd name="connsiteY116" fmla="*/ 254566 h 530955"/>
                  <a:gd name="connsiteX117" fmla="*/ 121506 w 520176"/>
                  <a:gd name="connsiteY117" fmla="*/ 257802 h 530955"/>
                  <a:gd name="connsiteX118" fmla="*/ 137821 w 520176"/>
                  <a:gd name="connsiteY118" fmla="*/ 276283 h 530955"/>
                  <a:gd name="connsiteX119" fmla="*/ 158455 w 520176"/>
                  <a:gd name="connsiteY119" fmla="*/ 277821 h 530955"/>
                  <a:gd name="connsiteX120" fmla="*/ 160461 w 520176"/>
                  <a:gd name="connsiteY120" fmla="*/ 294764 h 530955"/>
                  <a:gd name="connsiteX121" fmla="*/ 146299 w 520176"/>
                  <a:gd name="connsiteY121" fmla="*/ 304620 h 530955"/>
                  <a:gd name="connsiteX122" fmla="*/ 145684 w 520176"/>
                  <a:gd name="connsiteY122" fmla="*/ 319705 h 530955"/>
                  <a:gd name="connsiteX123" fmla="*/ 143678 w 520176"/>
                  <a:gd name="connsiteY123" fmla="*/ 328945 h 530955"/>
                  <a:gd name="connsiteX124" fmla="*/ 164165 w 520176"/>
                  <a:gd name="connsiteY124" fmla="*/ 354661 h 530955"/>
                  <a:gd name="connsiteX125" fmla="*/ 165703 w 520176"/>
                  <a:gd name="connsiteY125" fmla="*/ 363434 h 530955"/>
                  <a:gd name="connsiteX126" fmla="*/ 174021 w 520176"/>
                  <a:gd name="connsiteY126" fmla="*/ 365440 h 530955"/>
                  <a:gd name="connsiteX127" fmla="*/ 190804 w 520176"/>
                  <a:gd name="connsiteY127" fmla="*/ 377449 h 530955"/>
                  <a:gd name="connsiteX128" fmla="*/ 190804 w 520176"/>
                  <a:gd name="connsiteY128" fmla="*/ 423799 h 530955"/>
                  <a:gd name="connsiteX129" fmla="*/ 196354 w 520176"/>
                  <a:gd name="connsiteY129" fmla="*/ 425337 h 530955"/>
                  <a:gd name="connsiteX130" fmla="*/ 192502 w 520176"/>
                  <a:gd name="connsiteY130" fmla="*/ 446747 h 530955"/>
                  <a:gd name="connsiteX131" fmla="*/ 202050 w 520176"/>
                  <a:gd name="connsiteY131" fmla="*/ 459371 h 530955"/>
                  <a:gd name="connsiteX132" fmla="*/ 200205 w 520176"/>
                  <a:gd name="connsiteY132" fmla="*/ 480620 h 530955"/>
                  <a:gd name="connsiteX133" fmla="*/ 212829 w 520176"/>
                  <a:gd name="connsiteY133" fmla="*/ 502485 h 530955"/>
                  <a:gd name="connsiteX134" fmla="*/ 228850 w 520176"/>
                  <a:gd name="connsiteY134" fmla="*/ 516499 h 530955"/>
                  <a:gd name="connsiteX135" fmla="*/ 244870 w 520176"/>
                  <a:gd name="connsiteY135" fmla="*/ 516807 h 530955"/>
                  <a:gd name="connsiteX136" fmla="*/ 246569 w 520176"/>
                  <a:gd name="connsiteY136" fmla="*/ 511725 h 530955"/>
                  <a:gd name="connsiteX137" fmla="*/ 234707 w 520176"/>
                  <a:gd name="connsiteY137" fmla="*/ 501709 h 530955"/>
                  <a:gd name="connsiteX138" fmla="*/ 235322 w 520176"/>
                  <a:gd name="connsiteY138" fmla="*/ 496775 h 530955"/>
                  <a:gd name="connsiteX139" fmla="*/ 237475 w 520176"/>
                  <a:gd name="connsiteY139" fmla="*/ 490610 h 530955"/>
                  <a:gd name="connsiteX140" fmla="*/ 237943 w 520176"/>
                  <a:gd name="connsiteY140" fmla="*/ 484445 h 530955"/>
                  <a:gd name="connsiteX141" fmla="*/ 229933 w 520176"/>
                  <a:gd name="connsiteY141" fmla="*/ 484284 h 530955"/>
                  <a:gd name="connsiteX142" fmla="*/ 225934 w 520176"/>
                  <a:gd name="connsiteY142" fmla="*/ 479203 h 530955"/>
                  <a:gd name="connsiteX143" fmla="*/ 232554 w 520176"/>
                  <a:gd name="connsiteY143" fmla="*/ 472730 h 530955"/>
                  <a:gd name="connsiteX144" fmla="*/ 233477 w 520176"/>
                  <a:gd name="connsiteY144" fmla="*/ 467796 h 530955"/>
                  <a:gd name="connsiteX145" fmla="*/ 225934 w 520176"/>
                  <a:gd name="connsiteY145" fmla="*/ 465790 h 530955"/>
                  <a:gd name="connsiteX146" fmla="*/ 226402 w 520176"/>
                  <a:gd name="connsiteY146" fmla="*/ 461176 h 530955"/>
                  <a:gd name="connsiteX147" fmla="*/ 237034 w 520176"/>
                  <a:gd name="connsiteY147" fmla="*/ 459638 h 530955"/>
                  <a:gd name="connsiteX148" fmla="*/ 253201 w 520176"/>
                  <a:gd name="connsiteY148" fmla="*/ 451935 h 530955"/>
                  <a:gd name="connsiteX149" fmla="*/ 258591 w 520176"/>
                  <a:gd name="connsiteY149" fmla="*/ 441932 h 530955"/>
                  <a:gd name="connsiteX150" fmla="*/ 275534 w 520176"/>
                  <a:gd name="connsiteY150" fmla="*/ 420375 h 530955"/>
                  <a:gd name="connsiteX151" fmla="*/ 271683 w 520176"/>
                  <a:gd name="connsiteY151" fmla="*/ 403432 h 530955"/>
                  <a:gd name="connsiteX152" fmla="*/ 276764 w 520176"/>
                  <a:gd name="connsiteY152" fmla="*/ 394499 h 530955"/>
                  <a:gd name="connsiteX153" fmla="*/ 292317 w 520176"/>
                  <a:gd name="connsiteY153" fmla="*/ 394967 h 530955"/>
                  <a:gd name="connsiteX154" fmla="*/ 302788 w 520176"/>
                  <a:gd name="connsiteY154" fmla="*/ 386649 h 530955"/>
                  <a:gd name="connsiteX155" fmla="*/ 306185 w 520176"/>
                  <a:gd name="connsiteY155" fmla="*/ 354006 h 530955"/>
                  <a:gd name="connsiteX156" fmla="*/ 317739 w 520176"/>
                  <a:gd name="connsiteY156" fmla="*/ 339229 h 530955"/>
                  <a:gd name="connsiteX157" fmla="*/ 319892 w 520176"/>
                  <a:gd name="connsiteY157" fmla="*/ 329828 h 530955"/>
                  <a:gd name="connsiteX158" fmla="*/ 309260 w 520176"/>
                  <a:gd name="connsiteY158" fmla="*/ 326445 h 530955"/>
                  <a:gd name="connsiteX159" fmla="*/ 302173 w 520176"/>
                  <a:gd name="connsiteY159" fmla="*/ 314890 h 530955"/>
                  <a:gd name="connsiteX160" fmla="*/ 278302 w 520176"/>
                  <a:gd name="connsiteY160" fmla="*/ 314730 h 530955"/>
                  <a:gd name="connsiteX161" fmla="*/ 259513 w 520176"/>
                  <a:gd name="connsiteY161" fmla="*/ 307495 h 530955"/>
                  <a:gd name="connsiteX162" fmla="*/ 258591 w 520176"/>
                  <a:gd name="connsiteY162" fmla="*/ 293949 h 530955"/>
                  <a:gd name="connsiteX163" fmla="*/ 252279 w 520176"/>
                  <a:gd name="connsiteY163" fmla="*/ 283010 h 530955"/>
                  <a:gd name="connsiteX164" fmla="*/ 235188 w 520176"/>
                  <a:gd name="connsiteY164" fmla="*/ 282702 h 530955"/>
                  <a:gd name="connsiteX165" fmla="*/ 225185 w 520176"/>
                  <a:gd name="connsiteY165" fmla="*/ 267149 h 530955"/>
                  <a:gd name="connsiteX166" fmla="*/ 216413 w 520176"/>
                  <a:gd name="connsiteY166" fmla="*/ 262843 h 530955"/>
                  <a:gd name="connsiteX167" fmla="*/ 215945 w 520176"/>
                  <a:gd name="connsiteY167" fmla="*/ 267617 h 530955"/>
                  <a:gd name="connsiteX168" fmla="*/ 199924 w 520176"/>
                  <a:gd name="connsiteY168" fmla="*/ 268540 h 530955"/>
                  <a:gd name="connsiteX169" fmla="*/ 194067 w 520176"/>
                  <a:gd name="connsiteY169" fmla="*/ 260383 h 530955"/>
                  <a:gd name="connsiteX170" fmla="*/ 177431 w 520176"/>
                  <a:gd name="connsiteY170" fmla="*/ 256999 h 530955"/>
                  <a:gd name="connsiteX171" fmla="*/ 163724 w 520176"/>
                  <a:gd name="connsiteY171" fmla="*/ 273007 h 530955"/>
                  <a:gd name="connsiteX172" fmla="*/ 142006 w 520176"/>
                  <a:gd name="connsiteY172" fmla="*/ 269316 h 530955"/>
                  <a:gd name="connsiteX173" fmla="*/ 140468 w 520176"/>
                  <a:gd name="connsiteY173" fmla="*/ 244830 h 530955"/>
                  <a:gd name="connsiteX174" fmla="*/ 124755 w 520176"/>
                  <a:gd name="connsiteY174" fmla="*/ 242209 h 530955"/>
                  <a:gd name="connsiteX175" fmla="*/ 131067 w 520176"/>
                  <a:gd name="connsiteY175" fmla="*/ 230200 h 530955"/>
                  <a:gd name="connsiteX176" fmla="*/ 129222 w 520176"/>
                  <a:gd name="connsiteY176" fmla="*/ 223420 h 530955"/>
                  <a:gd name="connsiteX177" fmla="*/ 108427 w 520176"/>
                  <a:gd name="connsiteY177" fmla="*/ 237274 h 530955"/>
                  <a:gd name="connsiteX178" fmla="*/ 95495 w 520176"/>
                  <a:gd name="connsiteY178" fmla="*/ 235589 h 530955"/>
                  <a:gd name="connsiteX179" fmla="*/ 90721 w 520176"/>
                  <a:gd name="connsiteY179" fmla="*/ 225426 h 530955"/>
                  <a:gd name="connsiteX180" fmla="*/ 93650 w 520176"/>
                  <a:gd name="connsiteY180" fmla="*/ 214955 h 530955"/>
                  <a:gd name="connsiteX181" fmla="*/ 100885 w 520176"/>
                  <a:gd name="connsiteY181" fmla="*/ 201716 h 530955"/>
                  <a:gd name="connsiteX182" fmla="*/ 117360 w 520176"/>
                  <a:gd name="connsiteY182" fmla="*/ 193251 h 530955"/>
                  <a:gd name="connsiteX183" fmla="*/ 149388 w 520176"/>
                  <a:gd name="connsiteY183" fmla="*/ 193251 h 530955"/>
                  <a:gd name="connsiteX184" fmla="*/ 149228 w 520176"/>
                  <a:gd name="connsiteY184" fmla="*/ 203107 h 530955"/>
                  <a:gd name="connsiteX185" fmla="*/ 160782 w 520176"/>
                  <a:gd name="connsiteY185" fmla="*/ 208349 h 530955"/>
                  <a:gd name="connsiteX186" fmla="*/ 159859 w 520176"/>
                  <a:gd name="connsiteY186" fmla="*/ 191713 h 530955"/>
                  <a:gd name="connsiteX187" fmla="*/ 168177 w 520176"/>
                  <a:gd name="connsiteY187" fmla="*/ 183395 h 530955"/>
                  <a:gd name="connsiteX188" fmla="*/ 184813 w 520176"/>
                  <a:gd name="connsiteY188" fmla="*/ 172456 h 530955"/>
                  <a:gd name="connsiteX189" fmla="*/ 186043 w 520176"/>
                  <a:gd name="connsiteY189" fmla="*/ 164753 h 530955"/>
                  <a:gd name="connsiteX190" fmla="*/ 202679 w 520176"/>
                  <a:gd name="connsiteY190" fmla="*/ 147355 h 530955"/>
                  <a:gd name="connsiteX191" fmla="*/ 220385 w 520176"/>
                  <a:gd name="connsiteY191" fmla="*/ 137500 h 530955"/>
                  <a:gd name="connsiteX192" fmla="*/ 218847 w 520176"/>
                  <a:gd name="connsiteY192" fmla="*/ 136269 h 530955"/>
                  <a:gd name="connsiteX193" fmla="*/ 230855 w 520176"/>
                  <a:gd name="connsiteY193" fmla="*/ 125023 h 530955"/>
                  <a:gd name="connsiteX194" fmla="*/ 235162 w 520176"/>
                  <a:gd name="connsiteY194" fmla="*/ 126106 h 530955"/>
                  <a:gd name="connsiteX195" fmla="*/ 237167 w 520176"/>
                  <a:gd name="connsiteY195" fmla="*/ 128567 h 530955"/>
                  <a:gd name="connsiteX196" fmla="*/ 241781 w 520176"/>
                  <a:gd name="connsiteY196" fmla="*/ 123645 h 530955"/>
                  <a:gd name="connsiteX197" fmla="*/ 242864 w 520176"/>
                  <a:gd name="connsiteY197" fmla="*/ 123030 h 530955"/>
                  <a:gd name="connsiteX198" fmla="*/ 237930 w 520176"/>
                  <a:gd name="connsiteY198" fmla="*/ 122415 h 530955"/>
                  <a:gd name="connsiteX199" fmla="*/ 232848 w 520176"/>
                  <a:gd name="connsiteY199" fmla="*/ 120717 h 530955"/>
                  <a:gd name="connsiteX200" fmla="*/ 232848 w 520176"/>
                  <a:gd name="connsiteY200" fmla="*/ 115795 h 530955"/>
                  <a:gd name="connsiteX201" fmla="*/ 235469 w 520176"/>
                  <a:gd name="connsiteY201" fmla="*/ 113642 h 530955"/>
                  <a:gd name="connsiteX202" fmla="*/ 241473 w 520176"/>
                  <a:gd name="connsiteY202" fmla="*/ 113642 h 530955"/>
                  <a:gd name="connsiteX203" fmla="*/ 244095 w 520176"/>
                  <a:gd name="connsiteY203" fmla="*/ 114726 h 530955"/>
                  <a:gd name="connsiteX204" fmla="*/ 246555 w 520176"/>
                  <a:gd name="connsiteY204" fmla="*/ 119500 h 530955"/>
                  <a:gd name="connsiteX205" fmla="*/ 249323 w 520176"/>
                  <a:gd name="connsiteY205" fmla="*/ 119032 h 530955"/>
                  <a:gd name="connsiteX206" fmla="*/ 249323 w 520176"/>
                  <a:gd name="connsiteY206" fmla="*/ 118724 h 530955"/>
                  <a:gd name="connsiteX207" fmla="*/ 250246 w 520176"/>
                  <a:gd name="connsiteY207" fmla="*/ 118871 h 530955"/>
                  <a:gd name="connsiteX208" fmla="*/ 258564 w 520176"/>
                  <a:gd name="connsiteY208" fmla="*/ 117641 h 530955"/>
                  <a:gd name="connsiteX209" fmla="*/ 259647 w 520176"/>
                  <a:gd name="connsiteY209" fmla="*/ 113629 h 530955"/>
                  <a:gd name="connsiteX210" fmla="*/ 264421 w 520176"/>
                  <a:gd name="connsiteY210" fmla="*/ 114712 h 530955"/>
                  <a:gd name="connsiteX211" fmla="*/ 264421 w 520176"/>
                  <a:gd name="connsiteY211" fmla="*/ 119179 h 530955"/>
                  <a:gd name="connsiteX212" fmla="*/ 259955 w 520176"/>
                  <a:gd name="connsiteY212" fmla="*/ 122255 h 530955"/>
                  <a:gd name="connsiteX213" fmla="*/ 260115 w 520176"/>
                  <a:gd name="connsiteY213" fmla="*/ 122255 h 530955"/>
                  <a:gd name="connsiteX214" fmla="*/ 260730 w 520176"/>
                  <a:gd name="connsiteY214" fmla="*/ 127029 h 530955"/>
                  <a:gd name="connsiteX215" fmla="*/ 275668 w 520176"/>
                  <a:gd name="connsiteY215" fmla="*/ 131656 h 530955"/>
                  <a:gd name="connsiteX216" fmla="*/ 275815 w 520176"/>
                  <a:gd name="connsiteY216" fmla="*/ 131816 h 530955"/>
                  <a:gd name="connsiteX217" fmla="*/ 279212 w 520176"/>
                  <a:gd name="connsiteY217" fmla="*/ 131656 h 530955"/>
                  <a:gd name="connsiteX218" fmla="*/ 279519 w 520176"/>
                  <a:gd name="connsiteY218" fmla="*/ 125036 h 530955"/>
                  <a:gd name="connsiteX219" fmla="*/ 267510 w 520176"/>
                  <a:gd name="connsiteY219" fmla="*/ 119647 h 530955"/>
                  <a:gd name="connsiteX220" fmla="*/ 266895 w 520176"/>
                  <a:gd name="connsiteY220" fmla="*/ 116411 h 530955"/>
                  <a:gd name="connsiteX221" fmla="*/ 276751 w 520176"/>
                  <a:gd name="connsiteY221" fmla="*/ 113174 h 530955"/>
                  <a:gd name="connsiteX222" fmla="*/ 277219 w 520176"/>
                  <a:gd name="connsiteY222" fmla="*/ 103626 h 530955"/>
                  <a:gd name="connsiteX223" fmla="*/ 266895 w 520176"/>
                  <a:gd name="connsiteY223" fmla="*/ 97314 h 530955"/>
                  <a:gd name="connsiteX224" fmla="*/ 266120 w 520176"/>
                  <a:gd name="connsiteY224" fmla="*/ 81294 h 530955"/>
                  <a:gd name="connsiteX225" fmla="*/ 251944 w 520176"/>
                  <a:gd name="connsiteY225" fmla="*/ 88381 h 530955"/>
                  <a:gd name="connsiteX226" fmla="*/ 246863 w 520176"/>
                  <a:gd name="connsiteY226" fmla="*/ 88381 h 530955"/>
                  <a:gd name="connsiteX227" fmla="*/ 248093 w 520176"/>
                  <a:gd name="connsiteY227" fmla="*/ 76212 h 530955"/>
                  <a:gd name="connsiteX228" fmla="*/ 228836 w 520176"/>
                  <a:gd name="connsiteY228" fmla="*/ 71598 h 530955"/>
                  <a:gd name="connsiteX229" fmla="*/ 220826 w 520176"/>
                  <a:gd name="connsiteY229" fmla="*/ 77603 h 530955"/>
                  <a:gd name="connsiteX230" fmla="*/ 220826 w 520176"/>
                  <a:gd name="connsiteY230" fmla="*/ 96084 h 530955"/>
                  <a:gd name="connsiteX231" fmla="*/ 206503 w 520176"/>
                  <a:gd name="connsiteY231" fmla="*/ 100550 h 530955"/>
                  <a:gd name="connsiteX232" fmla="*/ 200646 w 520176"/>
                  <a:gd name="connsiteY232" fmla="*/ 112559 h 530955"/>
                  <a:gd name="connsiteX233" fmla="*/ 194481 w 520176"/>
                  <a:gd name="connsiteY233" fmla="*/ 113642 h 530955"/>
                  <a:gd name="connsiteX234" fmla="*/ 194481 w 520176"/>
                  <a:gd name="connsiteY234" fmla="*/ 98250 h 530955"/>
                  <a:gd name="connsiteX235" fmla="*/ 180935 w 520176"/>
                  <a:gd name="connsiteY235" fmla="*/ 96405 h 530955"/>
                  <a:gd name="connsiteX236" fmla="*/ 174155 w 520176"/>
                  <a:gd name="connsiteY236" fmla="*/ 91938 h 530955"/>
                  <a:gd name="connsiteX237" fmla="*/ 171534 w 520176"/>
                  <a:gd name="connsiteY237" fmla="*/ 82083 h 530955"/>
                  <a:gd name="connsiteX238" fmla="*/ 195712 w 520176"/>
                  <a:gd name="connsiteY238" fmla="*/ 67921 h 530955"/>
                  <a:gd name="connsiteX239" fmla="*/ 207413 w 520176"/>
                  <a:gd name="connsiteY239" fmla="*/ 64230 h 530955"/>
                  <a:gd name="connsiteX240" fmla="*/ 208643 w 520176"/>
                  <a:gd name="connsiteY240" fmla="*/ 72240 h 530955"/>
                  <a:gd name="connsiteX241" fmla="*/ 215263 w 520176"/>
                  <a:gd name="connsiteY241" fmla="*/ 71933 h 530955"/>
                  <a:gd name="connsiteX242" fmla="*/ 215731 w 520176"/>
                  <a:gd name="connsiteY242" fmla="*/ 67921 h 530955"/>
                  <a:gd name="connsiteX243" fmla="*/ 222658 w 520176"/>
                  <a:gd name="connsiteY243" fmla="*/ 66837 h 530955"/>
                  <a:gd name="connsiteX244" fmla="*/ 222818 w 520176"/>
                  <a:gd name="connsiteY244" fmla="*/ 65447 h 530955"/>
                  <a:gd name="connsiteX245" fmla="*/ 219743 w 520176"/>
                  <a:gd name="connsiteY245" fmla="*/ 64216 h 530955"/>
                  <a:gd name="connsiteX246" fmla="*/ 219127 w 520176"/>
                  <a:gd name="connsiteY246" fmla="*/ 60057 h 530955"/>
                  <a:gd name="connsiteX247" fmla="*/ 227592 w 520176"/>
                  <a:gd name="connsiteY247" fmla="*/ 59442 h 530955"/>
                  <a:gd name="connsiteX248" fmla="*/ 232674 w 520176"/>
                  <a:gd name="connsiteY248" fmla="*/ 54053 h 530955"/>
                  <a:gd name="connsiteX249" fmla="*/ 232982 w 520176"/>
                  <a:gd name="connsiteY249" fmla="*/ 53745 h 530955"/>
                  <a:gd name="connsiteX250" fmla="*/ 233129 w 520176"/>
                  <a:gd name="connsiteY250" fmla="*/ 53745 h 530955"/>
                  <a:gd name="connsiteX251" fmla="*/ 234667 w 520176"/>
                  <a:gd name="connsiteY251" fmla="*/ 52047 h 530955"/>
                  <a:gd name="connsiteX252" fmla="*/ 252372 w 520176"/>
                  <a:gd name="connsiteY252" fmla="*/ 49894 h 530955"/>
                  <a:gd name="connsiteX253" fmla="*/ 260222 w 520176"/>
                  <a:gd name="connsiteY253" fmla="*/ 56514 h 530955"/>
                  <a:gd name="connsiteX254" fmla="*/ 239588 w 520176"/>
                  <a:gd name="connsiteY254" fmla="*/ 67453 h 530955"/>
                  <a:gd name="connsiteX255" fmla="*/ 265772 w 520176"/>
                  <a:gd name="connsiteY255" fmla="*/ 73765 h 530955"/>
                  <a:gd name="connsiteX256" fmla="*/ 269316 w 520176"/>
                  <a:gd name="connsiteY256" fmla="*/ 64992 h 530955"/>
                  <a:gd name="connsiteX257" fmla="*/ 280709 w 520176"/>
                  <a:gd name="connsiteY257" fmla="*/ 64992 h 530955"/>
                  <a:gd name="connsiteX258" fmla="*/ 284868 w 520176"/>
                  <a:gd name="connsiteY258" fmla="*/ 57289 h 530955"/>
                  <a:gd name="connsiteX259" fmla="*/ 276711 w 520176"/>
                  <a:gd name="connsiteY259" fmla="*/ 55283 h 530955"/>
                  <a:gd name="connsiteX260" fmla="*/ 276711 w 520176"/>
                  <a:gd name="connsiteY260" fmla="*/ 45588 h 530955"/>
                  <a:gd name="connsiteX261" fmla="*/ 251303 w 520176"/>
                  <a:gd name="connsiteY261" fmla="*/ 34341 h 530955"/>
                  <a:gd name="connsiteX262" fmla="*/ 233744 w 520176"/>
                  <a:gd name="connsiteY262" fmla="*/ 36347 h 530955"/>
                  <a:gd name="connsiteX263" fmla="*/ 223728 w 520176"/>
                  <a:gd name="connsiteY263" fmla="*/ 41429 h 530955"/>
                  <a:gd name="connsiteX264" fmla="*/ 224503 w 520176"/>
                  <a:gd name="connsiteY264" fmla="*/ 54053 h 530955"/>
                  <a:gd name="connsiteX265" fmla="*/ 214032 w 520176"/>
                  <a:gd name="connsiteY265" fmla="*/ 52515 h 530955"/>
                  <a:gd name="connsiteX266" fmla="*/ 212495 w 520176"/>
                  <a:gd name="connsiteY266" fmla="*/ 45588 h 530955"/>
                  <a:gd name="connsiteX267" fmla="*/ 222511 w 520176"/>
                  <a:gd name="connsiteY267" fmla="*/ 36495 h 530955"/>
                  <a:gd name="connsiteX268" fmla="*/ 204498 w 520176"/>
                  <a:gd name="connsiteY268" fmla="*/ 35572 h 530955"/>
                  <a:gd name="connsiteX269" fmla="*/ 199269 w 520176"/>
                  <a:gd name="connsiteY269" fmla="*/ 37270 h 530955"/>
                  <a:gd name="connsiteX270" fmla="*/ 196955 w 520176"/>
                  <a:gd name="connsiteY270" fmla="*/ 43275 h 530955"/>
                  <a:gd name="connsiteX271" fmla="*/ 203735 w 520176"/>
                  <a:gd name="connsiteY271" fmla="*/ 44505 h 530955"/>
                  <a:gd name="connsiteX272" fmla="*/ 202345 w 520176"/>
                  <a:gd name="connsiteY272" fmla="*/ 51124 h 530955"/>
                  <a:gd name="connsiteX273" fmla="*/ 190951 w 520176"/>
                  <a:gd name="connsiteY273" fmla="*/ 51900 h 530955"/>
                  <a:gd name="connsiteX274" fmla="*/ 189105 w 520176"/>
                  <a:gd name="connsiteY274" fmla="*/ 56367 h 530955"/>
                  <a:gd name="connsiteX275" fmla="*/ 172470 w 520176"/>
                  <a:gd name="connsiteY275" fmla="*/ 56835 h 530955"/>
                  <a:gd name="connsiteX276" fmla="*/ 171386 w 520176"/>
                  <a:gd name="connsiteY276" fmla="*/ 47433 h 530955"/>
                  <a:gd name="connsiteX277" fmla="*/ 184331 w 520176"/>
                  <a:gd name="connsiteY277" fmla="*/ 47126 h 530955"/>
                  <a:gd name="connsiteX278" fmla="*/ 194334 w 520176"/>
                  <a:gd name="connsiteY278" fmla="*/ 37431 h 530955"/>
                  <a:gd name="connsiteX279" fmla="*/ 188945 w 520176"/>
                  <a:gd name="connsiteY279" fmla="*/ 34662 h 530955"/>
                  <a:gd name="connsiteX280" fmla="*/ 181710 w 520176"/>
                  <a:gd name="connsiteY280" fmla="*/ 41750 h 530955"/>
                  <a:gd name="connsiteX281" fmla="*/ 169701 w 520176"/>
                  <a:gd name="connsiteY281" fmla="*/ 41135 h 530955"/>
                  <a:gd name="connsiteX282" fmla="*/ 162614 w 520176"/>
                  <a:gd name="connsiteY282" fmla="*/ 31132 h 530955"/>
                  <a:gd name="connsiteX283" fmla="*/ 147208 w 520176"/>
                  <a:gd name="connsiteY283" fmla="*/ 31132 h 530955"/>
                  <a:gd name="connsiteX284" fmla="*/ 131188 w 520176"/>
                  <a:gd name="connsiteY284" fmla="*/ 43141 h 530955"/>
                  <a:gd name="connsiteX285" fmla="*/ 145818 w 520176"/>
                  <a:gd name="connsiteY285" fmla="*/ 43141 h 530955"/>
                  <a:gd name="connsiteX286" fmla="*/ 147208 w 520176"/>
                  <a:gd name="connsiteY286" fmla="*/ 47300 h 530955"/>
                  <a:gd name="connsiteX287" fmla="*/ 143357 w 520176"/>
                  <a:gd name="connsiteY287" fmla="*/ 51004 h 530955"/>
                  <a:gd name="connsiteX288" fmla="*/ 159685 w 520176"/>
                  <a:gd name="connsiteY288" fmla="*/ 51459 h 530955"/>
                  <a:gd name="connsiteX289" fmla="*/ 162146 w 520176"/>
                  <a:gd name="connsiteY289" fmla="*/ 57316 h 530955"/>
                  <a:gd name="connsiteX290" fmla="*/ 143825 w 520176"/>
                  <a:gd name="connsiteY290" fmla="*/ 56540 h 530955"/>
                  <a:gd name="connsiteX291" fmla="*/ 142902 w 520176"/>
                  <a:gd name="connsiteY291" fmla="*/ 52074 h 530955"/>
                  <a:gd name="connsiteX292" fmla="*/ 131509 w 520176"/>
                  <a:gd name="connsiteY292" fmla="*/ 49613 h 530955"/>
                  <a:gd name="connsiteX293" fmla="*/ 125344 w 520176"/>
                  <a:gd name="connsiteY293" fmla="*/ 46230 h 530955"/>
                  <a:gd name="connsiteX294" fmla="*/ 115488 w 520176"/>
                  <a:gd name="connsiteY294" fmla="*/ 46390 h 530955"/>
                  <a:gd name="connsiteX295" fmla="*/ 265464 w 520176"/>
                  <a:gd name="connsiteY295" fmla="*/ 0 h 530955"/>
                  <a:gd name="connsiteX296" fmla="*/ 265464 w 520176"/>
                  <a:gd name="connsiteY296" fmla="*/ 0 h 530955"/>
                  <a:gd name="connsiteX297" fmla="*/ 395569 w 520176"/>
                  <a:gd name="connsiteY297" fmla="*/ 90387 h 530955"/>
                  <a:gd name="connsiteX298" fmla="*/ 398029 w 520176"/>
                  <a:gd name="connsiteY298" fmla="*/ 86696 h 530955"/>
                  <a:gd name="connsiteX299" fmla="*/ 406962 w 520176"/>
                  <a:gd name="connsiteY299" fmla="*/ 84851 h 530955"/>
                  <a:gd name="connsiteX300" fmla="*/ 409276 w 520176"/>
                  <a:gd name="connsiteY300" fmla="*/ 95629 h 530955"/>
                  <a:gd name="connsiteX301" fmla="*/ 413890 w 520176"/>
                  <a:gd name="connsiteY301" fmla="*/ 103332 h 530955"/>
                  <a:gd name="connsiteX302" fmla="*/ 417126 w 520176"/>
                  <a:gd name="connsiteY302" fmla="*/ 106876 h 530955"/>
                  <a:gd name="connsiteX303" fmla="*/ 422823 w 520176"/>
                  <a:gd name="connsiteY303" fmla="*/ 109189 h 530955"/>
                  <a:gd name="connsiteX304" fmla="*/ 417433 w 520176"/>
                  <a:gd name="connsiteY304" fmla="*/ 115662 h 530955"/>
                  <a:gd name="connsiteX305" fmla="*/ 406962 w 520176"/>
                  <a:gd name="connsiteY305" fmla="*/ 116584 h 530955"/>
                  <a:gd name="connsiteX306" fmla="*/ 399113 w 520176"/>
                  <a:gd name="connsiteY306" fmla="*/ 116584 h 530955"/>
                  <a:gd name="connsiteX307" fmla="*/ 400035 w 520176"/>
                  <a:gd name="connsiteY307" fmla="*/ 107197 h 530955"/>
                  <a:gd name="connsiteX308" fmla="*/ 406494 w 520176"/>
                  <a:gd name="connsiteY308" fmla="*/ 105966 h 530955"/>
                  <a:gd name="connsiteX309" fmla="*/ 406040 w 520176"/>
                  <a:gd name="connsiteY309" fmla="*/ 101500 h 530955"/>
                  <a:gd name="connsiteX310" fmla="*/ 399875 w 520176"/>
                  <a:gd name="connsiteY310" fmla="*/ 97649 h 530955"/>
                  <a:gd name="connsiteX311" fmla="*/ 395555 w 520176"/>
                  <a:gd name="connsiteY311" fmla="*/ 94720 h 530955"/>
                  <a:gd name="connsiteX312" fmla="*/ 395555 w 520176"/>
                  <a:gd name="connsiteY312" fmla="*/ 90400 h 530955"/>
                  <a:gd name="connsiteX313" fmla="*/ 395555 w 520176"/>
                  <a:gd name="connsiteY313" fmla="*/ 90400 h 530955"/>
                  <a:gd name="connsiteX314" fmla="*/ 380939 w 520176"/>
                  <a:gd name="connsiteY314" fmla="*/ 107330 h 530955"/>
                  <a:gd name="connsiteX315" fmla="*/ 386328 w 520176"/>
                  <a:gd name="connsiteY315" fmla="*/ 98705 h 530955"/>
                  <a:gd name="connsiteX316" fmla="*/ 393723 w 520176"/>
                  <a:gd name="connsiteY316" fmla="*/ 97007 h 530955"/>
                  <a:gd name="connsiteX317" fmla="*/ 398952 w 520176"/>
                  <a:gd name="connsiteY317" fmla="*/ 99160 h 530955"/>
                  <a:gd name="connsiteX318" fmla="*/ 398337 w 520176"/>
                  <a:gd name="connsiteY318" fmla="*/ 105164 h 530955"/>
                  <a:gd name="connsiteX319" fmla="*/ 387251 w 520176"/>
                  <a:gd name="connsiteY319" fmla="*/ 113014 h 530955"/>
                  <a:gd name="connsiteX320" fmla="*/ 380939 w 520176"/>
                  <a:gd name="connsiteY320" fmla="*/ 113014 h 530955"/>
                  <a:gd name="connsiteX321" fmla="*/ 380939 w 520176"/>
                  <a:gd name="connsiteY321" fmla="*/ 107317 h 530955"/>
                  <a:gd name="connsiteX322" fmla="*/ 380939 w 520176"/>
                  <a:gd name="connsiteY322" fmla="*/ 107317 h 530955"/>
                  <a:gd name="connsiteX323" fmla="*/ 233731 w 520176"/>
                  <a:gd name="connsiteY323" fmla="*/ 140749 h 530955"/>
                  <a:gd name="connsiteX324" fmla="*/ 228034 w 520176"/>
                  <a:gd name="connsiteY324" fmla="*/ 141217 h 530955"/>
                  <a:gd name="connsiteX325" fmla="*/ 228341 w 520176"/>
                  <a:gd name="connsiteY325" fmla="*/ 137219 h 530955"/>
                  <a:gd name="connsiteX326" fmla="*/ 230962 w 520176"/>
                  <a:gd name="connsiteY326" fmla="*/ 134143 h 530955"/>
                  <a:gd name="connsiteX327" fmla="*/ 234346 w 520176"/>
                  <a:gd name="connsiteY327" fmla="*/ 136764 h 530955"/>
                  <a:gd name="connsiteX328" fmla="*/ 233731 w 520176"/>
                  <a:gd name="connsiteY328" fmla="*/ 140776 h 530955"/>
                  <a:gd name="connsiteX329" fmla="*/ 253603 w 520176"/>
                  <a:gd name="connsiteY329" fmla="*/ 133822 h 530955"/>
                  <a:gd name="connsiteX330" fmla="*/ 249751 w 520176"/>
                  <a:gd name="connsiteY330" fmla="*/ 134130 h 530955"/>
                  <a:gd name="connsiteX331" fmla="*/ 248976 w 520176"/>
                  <a:gd name="connsiteY331" fmla="*/ 137821 h 530955"/>
                  <a:gd name="connsiteX332" fmla="*/ 245900 w 520176"/>
                  <a:gd name="connsiteY332" fmla="*/ 139666 h 530955"/>
                  <a:gd name="connsiteX333" fmla="*/ 241126 w 520176"/>
                  <a:gd name="connsiteY333" fmla="*/ 140121 h 530955"/>
                  <a:gd name="connsiteX334" fmla="*/ 240965 w 520176"/>
                  <a:gd name="connsiteY334" fmla="*/ 138115 h 530955"/>
                  <a:gd name="connsiteX335" fmla="*/ 239120 w 520176"/>
                  <a:gd name="connsiteY335" fmla="*/ 138115 h 530955"/>
                  <a:gd name="connsiteX336" fmla="*/ 239120 w 520176"/>
                  <a:gd name="connsiteY336" fmla="*/ 134103 h 530955"/>
                  <a:gd name="connsiteX337" fmla="*/ 246823 w 520176"/>
                  <a:gd name="connsiteY337" fmla="*/ 134103 h 530955"/>
                  <a:gd name="connsiteX338" fmla="*/ 248361 w 520176"/>
                  <a:gd name="connsiteY338" fmla="*/ 129944 h 530955"/>
                  <a:gd name="connsiteX339" fmla="*/ 251436 w 520176"/>
                  <a:gd name="connsiteY339" fmla="*/ 129944 h 530955"/>
                  <a:gd name="connsiteX340" fmla="*/ 254980 w 520176"/>
                  <a:gd name="connsiteY340" fmla="*/ 130559 h 530955"/>
                  <a:gd name="connsiteX341" fmla="*/ 253589 w 520176"/>
                  <a:gd name="connsiteY341" fmla="*/ 133795 h 53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20176" h="530955">
                    <a:moveTo>
                      <a:pt x="265464" y="0"/>
                    </a:moveTo>
                    <a:cubicBezTo>
                      <a:pt x="334147" y="0"/>
                      <a:pt x="396812" y="26024"/>
                      <a:pt x="443925" y="68991"/>
                    </a:cubicBezTo>
                    <a:lnTo>
                      <a:pt x="434230" y="72842"/>
                    </a:lnTo>
                    <a:lnTo>
                      <a:pt x="428840" y="78539"/>
                    </a:lnTo>
                    <a:lnTo>
                      <a:pt x="430071" y="85158"/>
                    </a:lnTo>
                    <a:lnTo>
                      <a:pt x="436543" y="86081"/>
                    </a:lnTo>
                    <a:lnTo>
                      <a:pt x="440555" y="95776"/>
                    </a:lnTo>
                    <a:lnTo>
                      <a:pt x="451641" y="91310"/>
                    </a:lnTo>
                    <a:lnTo>
                      <a:pt x="453487" y="104402"/>
                    </a:lnTo>
                    <a:lnTo>
                      <a:pt x="450103" y="104402"/>
                    </a:lnTo>
                    <a:lnTo>
                      <a:pt x="441023" y="103011"/>
                    </a:lnTo>
                    <a:lnTo>
                      <a:pt x="430860" y="104709"/>
                    </a:lnTo>
                    <a:lnTo>
                      <a:pt x="421004" y="118564"/>
                    </a:lnTo>
                    <a:lnTo>
                      <a:pt x="406989" y="120717"/>
                    </a:lnTo>
                    <a:lnTo>
                      <a:pt x="404983" y="132726"/>
                    </a:lnTo>
                    <a:lnTo>
                      <a:pt x="410841" y="134116"/>
                    </a:lnTo>
                    <a:lnTo>
                      <a:pt x="409142" y="141819"/>
                    </a:lnTo>
                    <a:lnTo>
                      <a:pt x="395275" y="139051"/>
                    </a:lnTo>
                    <a:lnTo>
                      <a:pt x="382490" y="141819"/>
                    </a:lnTo>
                    <a:lnTo>
                      <a:pt x="379722" y="148907"/>
                    </a:lnTo>
                    <a:lnTo>
                      <a:pt x="382035" y="163844"/>
                    </a:lnTo>
                    <a:lnTo>
                      <a:pt x="389431" y="167388"/>
                    </a:lnTo>
                    <a:lnTo>
                      <a:pt x="402055" y="167241"/>
                    </a:lnTo>
                    <a:lnTo>
                      <a:pt x="410520" y="166465"/>
                    </a:lnTo>
                    <a:lnTo>
                      <a:pt x="413141" y="159685"/>
                    </a:lnTo>
                    <a:lnTo>
                      <a:pt x="426393" y="142434"/>
                    </a:lnTo>
                    <a:lnTo>
                      <a:pt x="435166" y="144280"/>
                    </a:lnTo>
                    <a:lnTo>
                      <a:pt x="443631" y="136577"/>
                    </a:lnTo>
                    <a:lnTo>
                      <a:pt x="445329" y="142581"/>
                    </a:lnTo>
                    <a:lnTo>
                      <a:pt x="466432" y="156904"/>
                    </a:lnTo>
                    <a:lnTo>
                      <a:pt x="463971" y="160300"/>
                    </a:lnTo>
                    <a:lnTo>
                      <a:pt x="454423" y="159832"/>
                    </a:lnTo>
                    <a:lnTo>
                      <a:pt x="457966" y="165074"/>
                    </a:lnTo>
                    <a:lnTo>
                      <a:pt x="463971" y="166305"/>
                    </a:lnTo>
                    <a:lnTo>
                      <a:pt x="470751" y="163376"/>
                    </a:lnTo>
                    <a:lnTo>
                      <a:pt x="470590" y="155219"/>
                    </a:lnTo>
                    <a:lnTo>
                      <a:pt x="473666" y="153681"/>
                    </a:lnTo>
                    <a:lnTo>
                      <a:pt x="471206" y="151060"/>
                    </a:lnTo>
                    <a:lnTo>
                      <a:pt x="457191" y="143210"/>
                    </a:lnTo>
                    <a:lnTo>
                      <a:pt x="453500" y="132739"/>
                    </a:lnTo>
                    <a:lnTo>
                      <a:pt x="465201" y="132739"/>
                    </a:lnTo>
                    <a:lnTo>
                      <a:pt x="468892" y="136430"/>
                    </a:lnTo>
                    <a:lnTo>
                      <a:pt x="479055" y="145202"/>
                    </a:lnTo>
                    <a:lnTo>
                      <a:pt x="479363" y="155673"/>
                    </a:lnTo>
                    <a:lnTo>
                      <a:pt x="489834" y="166759"/>
                    </a:lnTo>
                    <a:lnTo>
                      <a:pt x="493832" y="151514"/>
                    </a:lnTo>
                    <a:lnTo>
                      <a:pt x="501067" y="147516"/>
                    </a:lnTo>
                    <a:lnTo>
                      <a:pt x="502458" y="159993"/>
                    </a:lnTo>
                    <a:lnTo>
                      <a:pt x="509546" y="167843"/>
                    </a:lnTo>
                    <a:lnTo>
                      <a:pt x="512474" y="167843"/>
                    </a:lnTo>
                    <a:cubicBezTo>
                      <a:pt x="515403" y="175238"/>
                      <a:pt x="518011" y="182780"/>
                      <a:pt x="520177" y="190483"/>
                    </a:cubicBezTo>
                    <a:lnTo>
                      <a:pt x="507861" y="190483"/>
                    </a:lnTo>
                    <a:lnTo>
                      <a:pt x="494608" y="180627"/>
                    </a:lnTo>
                    <a:lnTo>
                      <a:pt x="480754" y="182018"/>
                    </a:lnTo>
                    <a:lnTo>
                      <a:pt x="480754" y="190483"/>
                    </a:lnTo>
                    <a:lnTo>
                      <a:pt x="476448" y="190483"/>
                    </a:lnTo>
                    <a:lnTo>
                      <a:pt x="471674" y="187100"/>
                    </a:lnTo>
                    <a:lnTo>
                      <a:pt x="447643" y="180935"/>
                    </a:lnTo>
                    <a:lnTo>
                      <a:pt x="447643" y="165529"/>
                    </a:lnTo>
                    <a:lnTo>
                      <a:pt x="417153" y="167843"/>
                    </a:lnTo>
                    <a:lnTo>
                      <a:pt x="407751" y="172924"/>
                    </a:lnTo>
                    <a:lnTo>
                      <a:pt x="395743" y="172924"/>
                    </a:lnTo>
                    <a:lnTo>
                      <a:pt x="389738" y="172309"/>
                    </a:lnTo>
                    <a:lnTo>
                      <a:pt x="375108" y="180467"/>
                    </a:lnTo>
                    <a:lnTo>
                      <a:pt x="375108" y="195712"/>
                    </a:lnTo>
                    <a:lnTo>
                      <a:pt x="345233" y="217429"/>
                    </a:lnTo>
                    <a:lnTo>
                      <a:pt x="347694" y="226670"/>
                    </a:lnTo>
                    <a:lnTo>
                      <a:pt x="353698" y="226670"/>
                    </a:lnTo>
                    <a:lnTo>
                      <a:pt x="352161" y="235456"/>
                    </a:lnTo>
                    <a:lnTo>
                      <a:pt x="347854" y="236994"/>
                    </a:lnTo>
                    <a:lnTo>
                      <a:pt x="347694" y="259941"/>
                    </a:lnTo>
                    <a:lnTo>
                      <a:pt x="373557" y="289509"/>
                    </a:lnTo>
                    <a:lnTo>
                      <a:pt x="384804" y="289509"/>
                    </a:lnTo>
                    <a:lnTo>
                      <a:pt x="385419" y="287663"/>
                    </a:lnTo>
                    <a:lnTo>
                      <a:pt x="405746" y="287663"/>
                    </a:lnTo>
                    <a:lnTo>
                      <a:pt x="411603" y="282274"/>
                    </a:lnTo>
                    <a:lnTo>
                      <a:pt x="423157" y="282274"/>
                    </a:lnTo>
                    <a:lnTo>
                      <a:pt x="429469" y="288586"/>
                    </a:lnTo>
                    <a:lnTo>
                      <a:pt x="446559" y="290271"/>
                    </a:lnTo>
                    <a:lnTo>
                      <a:pt x="444246" y="313058"/>
                    </a:lnTo>
                    <a:lnTo>
                      <a:pt x="463342" y="346624"/>
                    </a:lnTo>
                    <a:lnTo>
                      <a:pt x="453326" y="365881"/>
                    </a:lnTo>
                    <a:lnTo>
                      <a:pt x="453941" y="374814"/>
                    </a:lnTo>
                    <a:lnTo>
                      <a:pt x="461791" y="382664"/>
                    </a:lnTo>
                    <a:lnTo>
                      <a:pt x="461791" y="404382"/>
                    </a:lnTo>
                    <a:lnTo>
                      <a:pt x="472262" y="418249"/>
                    </a:lnTo>
                    <a:lnTo>
                      <a:pt x="472262" y="432103"/>
                    </a:lnTo>
                    <a:cubicBezTo>
                      <a:pt x="423451" y="492308"/>
                      <a:pt x="348924" y="530956"/>
                      <a:pt x="265464" y="530956"/>
                    </a:cubicBezTo>
                    <a:cubicBezTo>
                      <a:pt x="127951" y="530956"/>
                      <a:pt x="14937" y="426554"/>
                      <a:pt x="1230" y="292598"/>
                    </a:cubicBezTo>
                    <a:lnTo>
                      <a:pt x="1230" y="292598"/>
                    </a:lnTo>
                    <a:cubicBezTo>
                      <a:pt x="1083" y="290592"/>
                      <a:pt x="923" y="288439"/>
                      <a:pt x="776" y="286286"/>
                    </a:cubicBezTo>
                    <a:lnTo>
                      <a:pt x="776" y="286286"/>
                    </a:lnTo>
                    <a:cubicBezTo>
                      <a:pt x="160" y="279359"/>
                      <a:pt x="0" y="272418"/>
                      <a:pt x="0" y="265491"/>
                    </a:cubicBezTo>
                    <a:lnTo>
                      <a:pt x="0" y="256866"/>
                    </a:lnTo>
                    <a:lnTo>
                      <a:pt x="160" y="253014"/>
                    </a:lnTo>
                    <a:lnTo>
                      <a:pt x="308" y="250701"/>
                    </a:lnTo>
                    <a:cubicBezTo>
                      <a:pt x="468" y="249002"/>
                      <a:pt x="468" y="247317"/>
                      <a:pt x="615" y="245780"/>
                    </a:cubicBezTo>
                    <a:lnTo>
                      <a:pt x="776" y="244549"/>
                    </a:lnTo>
                    <a:cubicBezTo>
                      <a:pt x="3089" y="214835"/>
                      <a:pt x="10324" y="186498"/>
                      <a:pt x="21557" y="160327"/>
                    </a:cubicBezTo>
                    <a:lnTo>
                      <a:pt x="21557" y="174796"/>
                    </a:lnTo>
                    <a:lnTo>
                      <a:pt x="32804" y="180186"/>
                    </a:lnTo>
                    <a:lnTo>
                      <a:pt x="32804" y="201743"/>
                    </a:lnTo>
                    <a:lnTo>
                      <a:pt x="43582" y="220064"/>
                    </a:lnTo>
                    <a:lnTo>
                      <a:pt x="52355" y="221454"/>
                    </a:lnTo>
                    <a:lnTo>
                      <a:pt x="53585" y="215142"/>
                    </a:lnTo>
                    <a:lnTo>
                      <a:pt x="43114" y="199135"/>
                    </a:lnTo>
                    <a:lnTo>
                      <a:pt x="41108" y="183582"/>
                    </a:lnTo>
                    <a:lnTo>
                      <a:pt x="47273" y="183582"/>
                    </a:lnTo>
                    <a:lnTo>
                      <a:pt x="49734" y="199590"/>
                    </a:lnTo>
                    <a:lnTo>
                      <a:pt x="64832" y="221454"/>
                    </a:lnTo>
                    <a:lnTo>
                      <a:pt x="60980" y="228542"/>
                    </a:lnTo>
                    <a:lnTo>
                      <a:pt x="70381" y="243011"/>
                    </a:lnTo>
                    <a:lnTo>
                      <a:pt x="94091" y="249016"/>
                    </a:lnTo>
                    <a:lnTo>
                      <a:pt x="94091" y="245164"/>
                    </a:lnTo>
                    <a:lnTo>
                      <a:pt x="103640" y="246555"/>
                    </a:lnTo>
                    <a:lnTo>
                      <a:pt x="102717" y="253175"/>
                    </a:lnTo>
                    <a:lnTo>
                      <a:pt x="110112" y="254566"/>
                    </a:lnTo>
                    <a:lnTo>
                      <a:pt x="121506" y="257802"/>
                    </a:lnTo>
                    <a:lnTo>
                      <a:pt x="137821" y="276283"/>
                    </a:lnTo>
                    <a:lnTo>
                      <a:pt x="158455" y="277821"/>
                    </a:lnTo>
                    <a:lnTo>
                      <a:pt x="160461" y="294764"/>
                    </a:lnTo>
                    <a:lnTo>
                      <a:pt x="146299" y="304620"/>
                    </a:lnTo>
                    <a:lnTo>
                      <a:pt x="145684" y="319705"/>
                    </a:lnTo>
                    <a:lnTo>
                      <a:pt x="143678" y="328945"/>
                    </a:lnTo>
                    <a:lnTo>
                      <a:pt x="164165" y="354661"/>
                    </a:lnTo>
                    <a:lnTo>
                      <a:pt x="165703" y="363434"/>
                    </a:lnTo>
                    <a:cubicBezTo>
                      <a:pt x="165703" y="363434"/>
                      <a:pt x="173098" y="365440"/>
                      <a:pt x="174021" y="365440"/>
                    </a:cubicBezTo>
                    <a:cubicBezTo>
                      <a:pt x="174944" y="365440"/>
                      <a:pt x="190804" y="377449"/>
                      <a:pt x="190804" y="377449"/>
                    </a:cubicBezTo>
                    <a:lnTo>
                      <a:pt x="190804" y="423799"/>
                    </a:lnTo>
                    <a:lnTo>
                      <a:pt x="196354" y="425337"/>
                    </a:lnTo>
                    <a:lnTo>
                      <a:pt x="192502" y="446747"/>
                    </a:lnTo>
                    <a:lnTo>
                      <a:pt x="202050" y="459371"/>
                    </a:lnTo>
                    <a:lnTo>
                      <a:pt x="200205" y="480620"/>
                    </a:lnTo>
                    <a:lnTo>
                      <a:pt x="212829" y="502485"/>
                    </a:lnTo>
                    <a:lnTo>
                      <a:pt x="228850" y="516499"/>
                    </a:lnTo>
                    <a:lnTo>
                      <a:pt x="244870" y="516807"/>
                    </a:lnTo>
                    <a:lnTo>
                      <a:pt x="246569" y="511725"/>
                    </a:lnTo>
                    <a:lnTo>
                      <a:pt x="234707" y="501709"/>
                    </a:lnTo>
                    <a:lnTo>
                      <a:pt x="235322" y="496775"/>
                    </a:lnTo>
                    <a:lnTo>
                      <a:pt x="237475" y="490610"/>
                    </a:lnTo>
                    <a:lnTo>
                      <a:pt x="237943" y="484445"/>
                    </a:lnTo>
                    <a:lnTo>
                      <a:pt x="229933" y="484284"/>
                    </a:lnTo>
                    <a:lnTo>
                      <a:pt x="225934" y="479203"/>
                    </a:lnTo>
                    <a:lnTo>
                      <a:pt x="232554" y="472730"/>
                    </a:lnTo>
                    <a:lnTo>
                      <a:pt x="233477" y="467796"/>
                    </a:lnTo>
                    <a:lnTo>
                      <a:pt x="225934" y="465790"/>
                    </a:lnTo>
                    <a:lnTo>
                      <a:pt x="226402" y="461176"/>
                    </a:lnTo>
                    <a:lnTo>
                      <a:pt x="237034" y="459638"/>
                    </a:lnTo>
                    <a:lnTo>
                      <a:pt x="253201" y="451935"/>
                    </a:lnTo>
                    <a:lnTo>
                      <a:pt x="258591" y="441932"/>
                    </a:lnTo>
                    <a:lnTo>
                      <a:pt x="275534" y="420375"/>
                    </a:lnTo>
                    <a:lnTo>
                      <a:pt x="271683" y="403432"/>
                    </a:lnTo>
                    <a:lnTo>
                      <a:pt x="276764" y="394499"/>
                    </a:lnTo>
                    <a:lnTo>
                      <a:pt x="292317" y="394967"/>
                    </a:lnTo>
                    <a:lnTo>
                      <a:pt x="302788" y="386649"/>
                    </a:lnTo>
                    <a:lnTo>
                      <a:pt x="306185" y="354006"/>
                    </a:lnTo>
                    <a:lnTo>
                      <a:pt x="317739" y="339229"/>
                    </a:lnTo>
                    <a:lnTo>
                      <a:pt x="319892" y="329828"/>
                    </a:lnTo>
                    <a:lnTo>
                      <a:pt x="309260" y="326445"/>
                    </a:lnTo>
                    <a:lnTo>
                      <a:pt x="302173" y="314890"/>
                    </a:lnTo>
                    <a:lnTo>
                      <a:pt x="278302" y="314730"/>
                    </a:lnTo>
                    <a:lnTo>
                      <a:pt x="259513" y="307495"/>
                    </a:lnTo>
                    <a:lnTo>
                      <a:pt x="258591" y="293949"/>
                    </a:lnTo>
                    <a:lnTo>
                      <a:pt x="252279" y="283010"/>
                    </a:lnTo>
                    <a:lnTo>
                      <a:pt x="235188" y="282702"/>
                    </a:lnTo>
                    <a:lnTo>
                      <a:pt x="225185" y="267149"/>
                    </a:lnTo>
                    <a:lnTo>
                      <a:pt x="216413" y="262843"/>
                    </a:lnTo>
                    <a:lnTo>
                      <a:pt x="215945" y="267617"/>
                    </a:lnTo>
                    <a:lnTo>
                      <a:pt x="199924" y="268540"/>
                    </a:lnTo>
                    <a:lnTo>
                      <a:pt x="194067" y="260383"/>
                    </a:lnTo>
                    <a:lnTo>
                      <a:pt x="177431" y="256999"/>
                    </a:lnTo>
                    <a:lnTo>
                      <a:pt x="163724" y="273007"/>
                    </a:lnTo>
                    <a:lnTo>
                      <a:pt x="142006" y="269316"/>
                    </a:lnTo>
                    <a:lnTo>
                      <a:pt x="140468" y="244830"/>
                    </a:lnTo>
                    <a:lnTo>
                      <a:pt x="124755" y="242209"/>
                    </a:lnTo>
                    <a:lnTo>
                      <a:pt x="131067" y="230200"/>
                    </a:lnTo>
                    <a:lnTo>
                      <a:pt x="129222" y="223420"/>
                    </a:lnTo>
                    <a:lnTo>
                      <a:pt x="108427" y="237274"/>
                    </a:lnTo>
                    <a:lnTo>
                      <a:pt x="95495" y="235589"/>
                    </a:lnTo>
                    <a:lnTo>
                      <a:pt x="90721" y="225426"/>
                    </a:lnTo>
                    <a:lnTo>
                      <a:pt x="93650" y="214955"/>
                    </a:lnTo>
                    <a:lnTo>
                      <a:pt x="100885" y="201716"/>
                    </a:lnTo>
                    <a:lnTo>
                      <a:pt x="117360" y="193251"/>
                    </a:lnTo>
                    <a:lnTo>
                      <a:pt x="149388" y="193251"/>
                    </a:lnTo>
                    <a:lnTo>
                      <a:pt x="149228" y="203107"/>
                    </a:lnTo>
                    <a:lnTo>
                      <a:pt x="160782" y="208349"/>
                    </a:lnTo>
                    <a:lnTo>
                      <a:pt x="159859" y="191713"/>
                    </a:lnTo>
                    <a:lnTo>
                      <a:pt x="168177" y="183395"/>
                    </a:lnTo>
                    <a:lnTo>
                      <a:pt x="184813" y="172456"/>
                    </a:lnTo>
                    <a:lnTo>
                      <a:pt x="186043" y="164753"/>
                    </a:lnTo>
                    <a:lnTo>
                      <a:pt x="202679" y="147355"/>
                    </a:lnTo>
                    <a:lnTo>
                      <a:pt x="220385" y="137500"/>
                    </a:lnTo>
                    <a:lnTo>
                      <a:pt x="218847" y="136269"/>
                    </a:lnTo>
                    <a:lnTo>
                      <a:pt x="230855" y="125023"/>
                    </a:lnTo>
                    <a:lnTo>
                      <a:pt x="235162" y="126106"/>
                    </a:lnTo>
                    <a:lnTo>
                      <a:pt x="237167" y="128567"/>
                    </a:lnTo>
                    <a:lnTo>
                      <a:pt x="241781" y="123645"/>
                    </a:lnTo>
                    <a:lnTo>
                      <a:pt x="242864" y="123030"/>
                    </a:lnTo>
                    <a:lnTo>
                      <a:pt x="237930" y="122415"/>
                    </a:lnTo>
                    <a:lnTo>
                      <a:pt x="232848" y="120717"/>
                    </a:lnTo>
                    <a:lnTo>
                      <a:pt x="232848" y="115795"/>
                    </a:lnTo>
                    <a:lnTo>
                      <a:pt x="235469" y="113642"/>
                    </a:lnTo>
                    <a:lnTo>
                      <a:pt x="241473" y="113642"/>
                    </a:lnTo>
                    <a:lnTo>
                      <a:pt x="244095" y="114726"/>
                    </a:lnTo>
                    <a:lnTo>
                      <a:pt x="246555" y="119500"/>
                    </a:lnTo>
                    <a:lnTo>
                      <a:pt x="249323" y="119032"/>
                    </a:lnTo>
                    <a:lnTo>
                      <a:pt x="249323" y="118724"/>
                    </a:lnTo>
                    <a:lnTo>
                      <a:pt x="250246" y="118871"/>
                    </a:lnTo>
                    <a:lnTo>
                      <a:pt x="258564" y="117641"/>
                    </a:lnTo>
                    <a:lnTo>
                      <a:pt x="259647" y="113629"/>
                    </a:lnTo>
                    <a:lnTo>
                      <a:pt x="264421" y="114712"/>
                    </a:lnTo>
                    <a:lnTo>
                      <a:pt x="264421" y="119179"/>
                    </a:lnTo>
                    <a:lnTo>
                      <a:pt x="259955" y="122255"/>
                    </a:lnTo>
                    <a:lnTo>
                      <a:pt x="260115" y="122255"/>
                    </a:lnTo>
                    <a:lnTo>
                      <a:pt x="260730" y="127029"/>
                    </a:lnTo>
                    <a:lnTo>
                      <a:pt x="275668" y="131656"/>
                    </a:lnTo>
                    <a:lnTo>
                      <a:pt x="275815" y="131816"/>
                    </a:lnTo>
                    <a:lnTo>
                      <a:pt x="279212" y="131656"/>
                    </a:lnTo>
                    <a:lnTo>
                      <a:pt x="279519" y="125036"/>
                    </a:lnTo>
                    <a:lnTo>
                      <a:pt x="267510" y="119647"/>
                    </a:lnTo>
                    <a:lnTo>
                      <a:pt x="266895" y="116411"/>
                    </a:lnTo>
                    <a:lnTo>
                      <a:pt x="276751" y="113174"/>
                    </a:lnTo>
                    <a:lnTo>
                      <a:pt x="277219" y="103626"/>
                    </a:lnTo>
                    <a:lnTo>
                      <a:pt x="266895" y="97314"/>
                    </a:lnTo>
                    <a:lnTo>
                      <a:pt x="266120" y="81294"/>
                    </a:lnTo>
                    <a:lnTo>
                      <a:pt x="251944" y="88381"/>
                    </a:lnTo>
                    <a:lnTo>
                      <a:pt x="246863" y="88381"/>
                    </a:lnTo>
                    <a:lnTo>
                      <a:pt x="248093" y="76212"/>
                    </a:lnTo>
                    <a:lnTo>
                      <a:pt x="228836" y="71598"/>
                    </a:lnTo>
                    <a:lnTo>
                      <a:pt x="220826" y="77603"/>
                    </a:lnTo>
                    <a:lnTo>
                      <a:pt x="220826" y="96084"/>
                    </a:lnTo>
                    <a:lnTo>
                      <a:pt x="206503" y="100550"/>
                    </a:lnTo>
                    <a:lnTo>
                      <a:pt x="200646" y="112559"/>
                    </a:lnTo>
                    <a:lnTo>
                      <a:pt x="194481" y="113642"/>
                    </a:lnTo>
                    <a:lnTo>
                      <a:pt x="194481" y="98250"/>
                    </a:lnTo>
                    <a:lnTo>
                      <a:pt x="180935" y="96405"/>
                    </a:lnTo>
                    <a:lnTo>
                      <a:pt x="174155" y="91938"/>
                    </a:lnTo>
                    <a:lnTo>
                      <a:pt x="171534" y="82083"/>
                    </a:lnTo>
                    <a:lnTo>
                      <a:pt x="195712" y="67921"/>
                    </a:lnTo>
                    <a:lnTo>
                      <a:pt x="207413" y="64230"/>
                    </a:lnTo>
                    <a:lnTo>
                      <a:pt x="208643" y="72240"/>
                    </a:lnTo>
                    <a:lnTo>
                      <a:pt x="215263" y="71933"/>
                    </a:lnTo>
                    <a:lnTo>
                      <a:pt x="215731" y="67921"/>
                    </a:lnTo>
                    <a:lnTo>
                      <a:pt x="222658" y="66837"/>
                    </a:lnTo>
                    <a:lnTo>
                      <a:pt x="222818" y="65447"/>
                    </a:lnTo>
                    <a:lnTo>
                      <a:pt x="219743" y="64216"/>
                    </a:lnTo>
                    <a:lnTo>
                      <a:pt x="219127" y="60057"/>
                    </a:lnTo>
                    <a:lnTo>
                      <a:pt x="227592" y="59442"/>
                    </a:lnTo>
                    <a:lnTo>
                      <a:pt x="232674" y="54053"/>
                    </a:lnTo>
                    <a:lnTo>
                      <a:pt x="232982" y="53745"/>
                    </a:lnTo>
                    <a:lnTo>
                      <a:pt x="233129" y="53745"/>
                    </a:lnTo>
                    <a:lnTo>
                      <a:pt x="234667" y="52047"/>
                    </a:lnTo>
                    <a:lnTo>
                      <a:pt x="252372" y="49894"/>
                    </a:lnTo>
                    <a:lnTo>
                      <a:pt x="260222" y="56514"/>
                    </a:lnTo>
                    <a:lnTo>
                      <a:pt x="239588" y="67453"/>
                    </a:lnTo>
                    <a:lnTo>
                      <a:pt x="265772" y="73765"/>
                    </a:lnTo>
                    <a:lnTo>
                      <a:pt x="269316" y="64992"/>
                    </a:lnTo>
                    <a:lnTo>
                      <a:pt x="280709" y="64992"/>
                    </a:lnTo>
                    <a:lnTo>
                      <a:pt x="284868" y="57289"/>
                    </a:lnTo>
                    <a:lnTo>
                      <a:pt x="276711" y="55283"/>
                    </a:lnTo>
                    <a:lnTo>
                      <a:pt x="276711" y="45588"/>
                    </a:lnTo>
                    <a:lnTo>
                      <a:pt x="251303" y="34341"/>
                    </a:lnTo>
                    <a:lnTo>
                      <a:pt x="233744" y="36347"/>
                    </a:lnTo>
                    <a:lnTo>
                      <a:pt x="223728" y="41429"/>
                    </a:lnTo>
                    <a:lnTo>
                      <a:pt x="224503" y="54053"/>
                    </a:lnTo>
                    <a:lnTo>
                      <a:pt x="214032" y="52515"/>
                    </a:lnTo>
                    <a:lnTo>
                      <a:pt x="212495" y="45588"/>
                    </a:lnTo>
                    <a:lnTo>
                      <a:pt x="222511" y="36495"/>
                    </a:lnTo>
                    <a:lnTo>
                      <a:pt x="204498" y="35572"/>
                    </a:lnTo>
                    <a:lnTo>
                      <a:pt x="199269" y="37270"/>
                    </a:lnTo>
                    <a:lnTo>
                      <a:pt x="196955" y="43275"/>
                    </a:lnTo>
                    <a:lnTo>
                      <a:pt x="203735" y="44505"/>
                    </a:lnTo>
                    <a:lnTo>
                      <a:pt x="202345" y="51124"/>
                    </a:lnTo>
                    <a:lnTo>
                      <a:pt x="190951" y="51900"/>
                    </a:lnTo>
                    <a:lnTo>
                      <a:pt x="189105" y="56367"/>
                    </a:lnTo>
                    <a:lnTo>
                      <a:pt x="172470" y="56835"/>
                    </a:lnTo>
                    <a:cubicBezTo>
                      <a:pt x="172470" y="56835"/>
                      <a:pt x="172015" y="47433"/>
                      <a:pt x="171386" y="47433"/>
                    </a:cubicBezTo>
                    <a:cubicBezTo>
                      <a:pt x="170611" y="47433"/>
                      <a:pt x="184331" y="47126"/>
                      <a:pt x="184331" y="47126"/>
                    </a:cubicBezTo>
                    <a:lnTo>
                      <a:pt x="194334" y="37431"/>
                    </a:lnTo>
                    <a:lnTo>
                      <a:pt x="188945" y="34662"/>
                    </a:lnTo>
                    <a:lnTo>
                      <a:pt x="181710" y="41750"/>
                    </a:lnTo>
                    <a:lnTo>
                      <a:pt x="169701" y="41135"/>
                    </a:lnTo>
                    <a:lnTo>
                      <a:pt x="162614" y="31132"/>
                    </a:lnTo>
                    <a:lnTo>
                      <a:pt x="147208" y="31132"/>
                    </a:lnTo>
                    <a:lnTo>
                      <a:pt x="131188" y="43141"/>
                    </a:lnTo>
                    <a:lnTo>
                      <a:pt x="145818" y="43141"/>
                    </a:lnTo>
                    <a:lnTo>
                      <a:pt x="147208" y="47300"/>
                    </a:lnTo>
                    <a:lnTo>
                      <a:pt x="143357" y="51004"/>
                    </a:lnTo>
                    <a:lnTo>
                      <a:pt x="159685" y="51459"/>
                    </a:lnTo>
                    <a:lnTo>
                      <a:pt x="162146" y="57316"/>
                    </a:lnTo>
                    <a:lnTo>
                      <a:pt x="143825" y="56540"/>
                    </a:lnTo>
                    <a:lnTo>
                      <a:pt x="142902" y="52074"/>
                    </a:lnTo>
                    <a:lnTo>
                      <a:pt x="131509" y="49613"/>
                    </a:lnTo>
                    <a:lnTo>
                      <a:pt x="125344" y="46230"/>
                    </a:lnTo>
                    <a:lnTo>
                      <a:pt x="115488" y="46390"/>
                    </a:lnTo>
                    <a:cubicBezTo>
                      <a:pt x="158134" y="17090"/>
                      <a:pt x="209726" y="0"/>
                      <a:pt x="265464" y="0"/>
                    </a:cubicBezTo>
                    <a:lnTo>
                      <a:pt x="265464" y="0"/>
                    </a:lnTo>
                    <a:close/>
                    <a:moveTo>
                      <a:pt x="395569" y="90387"/>
                    </a:moveTo>
                    <a:lnTo>
                      <a:pt x="398029" y="86696"/>
                    </a:lnTo>
                    <a:lnTo>
                      <a:pt x="406962" y="84851"/>
                    </a:lnTo>
                    <a:lnTo>
                      <a:pt x="409276" y="95629"/>
                    </a:lnTo>
                    <a:lnTo>
                      <a:pt x="413890" y="103332"/>
                    </a:lnTo>
                    <a:lnTo>
                      <a:pt x="417126" y="106876"/>
                    </a:lnTo>
                    <a:lnTo>
                      <a:pt x="422823" y="109189"/>
                    </a:lnTo>
                    <a:lnTo>
                      <a:pt x="417433" y="115662"/>
                    </a:lnTo>
                    <a:lnTo>
                      <a:pt x="406962" y="116584"/>
                    </a:lnTo>
                    <a:lnTo>
                      <a:pt x="399113" y="116584"/>
                    </a:lnTo>
                    <a:lnTo>
                      <a:pt x="400035" y="107197"/>
                    </a:lnTo>
                    <a:lnTo>
                      <a:pt x="406494" y="105966"/>
                    </a:lnTo>
                    <a:lnTo>
                      <a:pt x="406040" y="101500"/>
                    </a:lnTo>
                    <a:lnTo>
                      <a:pt x="399875" y="97649"/>
                    </a:lnTo>
                    <a:lnTo>
                      <a:pt x="395555" y="94720"/>
                    </a:lnTo>
                    <a:lnTo>
                      <a:pt x="395555" y="90400"/>
                    </a:lnTo>
                    <a:lnTo>
                      <a:pt x="395555" y="90400"/>
                    </a:lnTo>
                    <a:close/>
                    <a:moveTo>
                      <a:pt x="380939" y="107330"/>
                    </a:moveTo>
                    <a:lnTo>
                      <a:pt x="386328" y="98705"/>
                    </a:lnTo>
                    <a:lnTo>
                      <a:pt x="393723" y="97007"/>
                    </a:lnTo>
                    <a:lnTo>
                      <a:pt x="398952" y="99160"/>
                    </a:lnTo>
                    <a:lnTo>
                      <a:pt x="398337" y="105164"/>
                    </a:lnTo>
                    <a:lnTo>
                      <a:pt x="387251" y="113014"/>
                    </a:lnTo>
                    <a:lnTo>
                      <a:pt x="380939" y="113014"/>
                    </a:lnTo>
                    <a:lnTo>
                      <a:pt x="380939" y="107317"/>
                    </a:lnTo>
                    <a:lnTo>
                      <a:pt x="380939" y="107317"/>
                    </a:lnTo>
                    <a:close/>
                    <a:moveTo>
                      <a:pt x="233731" y="140749"/>
                    </a:moveTo>
                    <a:lnTo>
                      <a:pt x="228034" y="141217"/>
                    </a:lnTo>
                    <a:lnTo>
                      <a:pt x="228341" y="137219"/>
                    </a:lnTo>
                    <a:lnTo>
                      <a:pt x="230962" y="134143"/>
                    </a:lnTo>
                    <a:lnTo>
                      <a:pt x="234346" y="136764"/>
                    </a:lnTo>
                    <a:lnTo>
                      <a:pt x="233731" y="140776"/>
                    </a:lnTo>
                    <a:close/>
                    <a:moveTo>
                      <a:pt x="253603" y="133822"/>
                    </a:moveTo>
                    <a:lnTo>
                      <a:pt x="249751" y="134130"/>
                    </a:lnTo>
                    <a:lnTo>
                      <a:pt x="248976" y="137821"/>
                    </a:lnTo>
                    <a:lnTo>
                      <a:pt x="245900" y="139666"/>
                    </a:lnTo>
                    <a:lnTo>
                      <a:pt x="241126" y="140121"/>
                    </a:lnTo>
                    <a:cubicBezTo>
                      <a:pt x="240965" y="138890"/>
                      <a:pt x="240965" y="138115"/>
                      <a:pt x="240965" y="138115"/>
                    </a:cubicBezTo>
                    <a:lnTo>
                      <a:pt x="239120" y="138115"/>
                    </a:lnTo>
                    <a:lnTo>
                      <a:pt x="239120" y="134103"/>
                    </a:lnTo>
                    <a:lnTo>
                      <a:pt x="246823" y="134103"/>
                    </a:lnTo>
                    <a:lnTo>
                      <a:pt x="248361" y="129944"/>
                    </a:lnTo>
                    <a:lnTo>
                      <a:pt x="251436" y="129944"/>
                    </a:lnTo>
                    <a:lnTo>
                      <a:pt x="254980" y="130559"/>
                    </a:lnTo>
                    <a:lnTo>
                      <a:pt x="253589" y="133795"/>
                    </a:lnTo>
                    <a:close/>
                  </a:path>
                </a:pathLst>
              </a:custGeom>
              <a:solidFill>
                <a:srgbClr val="00B8F5"/>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84" name="Straight Connector 83">
            <a:extLst>
              <a:ext uri="{FF2B5EF4-FFF2-40B4-BE49-F238E27FC236}">
                <a16:creationId xmlns:a16="http://schemas.microsoft.com/office/drawing/2014/main" id="{4DE5D1FD-C178-34B8-2FE2-3CF6265EAC8A}"/>
              </a:ext>
            </a:extLst>
          </p:cNvPr>
          <p:cNvCxnSpPr>
            <a:cxnSpLocks/>
          </p:cNvCxnSpPr>
          <p:nvPr/>
        </p:nvCxnSpPr>
        <p:spPr>
          <a:xfrm flipH="1">
            <a:off x="1528971" y="3769141"/>
            <a:ext cx="2729708" cy="0"/>
          </a:xfrm>
          <a:prstGeom prst="line">
            <a:avLst/>
          </a:prstGeom>
          <a:ln cap="rnd">
            <a:solidFill>
              <a:srgbClr val="70D757"/>
            </a:solidFill>
            <a:round/>
          </a:ln>
        </p:spPr>
        <p:style>
          <a:lnRef idx="3">
            <a:schemeClr val="accent6"/>
          </a:lnRef>
          <a:fillRef idx="0">
            <a:schemeClr val="accent6"/>
          </a:fillRef>
          <a:effectRef idx="2">
            <a:schemeClr val="accent6"/>
          </a:effectRef>
          <a:fontRef idx="minor">
            <a:schemeClr val="tx1"/>
          </a:fontRef>
        </p:style>
      </p:cxnSp>
      <p:cxnSp>
        <p:nvCxnSpPr>
          <p:cNvPr id="85" name="Straight Arrow Connector 84">
            <a:extLst>
              <a:ext uri="{FF2B5EF4-FFF2-40B4-BE49-F238E27FC236}">
                <a16:creationId xmlns:a16="http://schemas.microsoft.com/office/drawing/2014/main" id="{877C79DE-DD5D-5B52-C578-887C6A2A9BD9}"/>
              </a:ext>
            </a:extLst>
          </p:cNvPr>
          <p:cNvCxnSpPr>
            <a:cxnSpLocks/>
          </p:cNvCxnSpPr>
          <p:nvPr/>
        </p:nvCxnSpPr>
        <p:spPr>
          <a:xfrm>
            <a:off x="1528971" y="3769141"/>
            <a:ext cx="0" cy="477904"/>
          </a:xfrm>
          <a:prstGeom prst="straightConnector1">
            <a:avLst/>
          </a:prstGeom>
          <a:ln w="19050" cap="rnd">
            <a:solidFill>
              <a:srgbClr val="70D757"/>
            </a:solidFill>
            <a:round/>
            <a:tailEnd type="triangle"/>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4E491E64-1854-E7E4-1BFD-E8E75C9DCEBD}"/>
              </a:ext>
            </a:extLst>
          </p:cNvPr>
          <p:cNvSpPr/>
          <p:nvPr/>
        </p:nvSpPr>
        <p:spPr>
          <a:xfrm>
            <a:off x="159064" y="4247044"/>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lv-LV"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ECB </a:t>
            </a: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Guide on climate-related </a:t>
            </a:r>
          </a:p>
          <a:p>
            <a:pPr marL="0" marR="0" lvl="0" indent="0" algn="ctr" defTabSz="322326" eaLnBrk="1" fontAlgn="auto" latinLnBrk="0" hangingPunct="1">
              <a:lnSpc>
                <a:spcPts val="16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and environmental risks</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a:t>
            </a:r>
            <a:r>
              <a:rPr kumimoji="0" lang="lv-LV"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19)</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7" name="TextBox 6">
            <a:extLst>
              <a:ext uri="{FF2B5EF4-FFF2-40B4-BE49-F238E27FC236}">
                <a16:creationId xmlns:a16="http://schemas.microsoft.com/office/drawing/2014/main" id="{5075C54D-7BF2-674A-9664-F5A67908993E}"/>
              </a:ext>
            </a:extLst>
          </p:cNvPr>
          <p:cNvSpPr txBox="1"/>
          <p:nvPr/>
        </p:nvSpPr>
        <p:spPr>
          <a:xfrm>
            <a:off x="6174298" y="4026716"/>
            <a:ext cx="2852968" cy="1125969"/>
          </a:xfrm>
          <a:prstGeom prst="rect">
            <a:avLst/>
          </a:prstGeom>
          <a:noFill/>
          <a:ln cmpd="sng">
            <a:solidFill>
              <a:srgbClr val="FF0000"/>
            </a:solidFill>
          </a:ln>
        </p:spPr>
        <p:txBody>
          <a:bodyPr wrap="square" rtlCol="0">
            <a:spAutoFit/>
          </a:bodyPr>
          <a:lstStyle/>
          <a:p>
            <a:endParaRPr lang="lv-LV" b="1" dirty="0">
              <a:noFill/>
            </a:endParaRPr>
          </a:p>
        </p:txBody>
      </p:sp>
      <p:sp>
        <p:nvSpPr>
          <p:cNvPr id="5" name="Rectangle 4">
            <a:extLst>
              <a:ext uri="{FF2B5EF4-FFF2-40B4-BE49-F238E27FC236}">
                <a16:creationId xmlns:a16="http://schemas.microsoft.com/office/drawing/2014/main" id="{23D67046-64E1-C9BA-96AF-541BB7E601AE}"/>
              </a:ext>
            </a:extLst>
          </p:cNvPr>
          <p:cNvSpPr/>
          <p:nvPr/>
        </p:nvSpPr>
        <p:spPr>
          <a:xfrm>
            <a:off x="9744394" y="5352715"/>
            <a:ext cx="2130641" cy="628957"/>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t>ESRS </a:t>
            </a:r>
            <a:r>
              <a:rPr lang="lv-LV" dirty="0" err="1"/>
              <a:t>Taxonomy</a:t>
            </a:r>
            <a:endParaRPr lang="lv-LV" dirty="0"/>
          </a:p>
        </p:txBody>
      </p:sp>
      <p:cxnSp>
        <p:nvCxnSpPr>
          <p:cNvPr id="8" name="Straight Arrow Connector 7">
            <a:extLst>
              <a:ext uri="{FF2B5EF4-FFF2-40B4-BE49-F238E27FC236}">
                <a16:creationId xmlns:a16="http://schemas.microsoft.com/office/drawing/2014/main" id="{B835F957-A7BA-6CB3-DA16-92562409A800}"/>
              </a:ext>
            </a:extLst>
          </p:cNvPr>
          <p:cNvCxnSpPr>
            <a:cxnSpLocks/>
          </p:cNvCxnSpPr>
          <p:nvPr/>
        </p:nvCxnSpPr>
        <p:spPr>
          <a:xfrm flipV="1">
            <a:off x="10189042" y="4893707"/>
            <a:ext cx="0" cy="4590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EA8AF84B-CAC4-4289-7689-70495222A426}"/>
              </a:ext>
            </a:extLst>
          </p:cNvPr>
          <p:cNvCxnSpPr/>
          <p:nvPr/>
        </p:nvCxnSpPr>
        <p:spPr>
          <a:xfrm>
            <a:off x="4461838" y="1532774"/>
            <a:ext cx="1634162" cy="304904"/>
          </a:xfrm>
          <a:prstGeom prst="straightConnector1">
            <a:avLst/>
          </a:prstGeom>
          <a:ln w="793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1A4C648F-A8B2-8ECF-A023-DAF50AFAB8C9}"/>
              </a:ext>
            </a:extLst>
          </p:cNvPr>
          <p:cNvSpPr txBox="1"/>
          <p:nvPr/>
        </p:nvSpPr>
        <p:spPr>
          <a:xfrm>
            <a:off x="4029553" y="1033416"/>
            <a:ext cx="337351" cy="646331"/>
          </a:xfrm>
          <a:prstGeom prst="rect">
            <a:avLst/>
          </a:prstGeom>
          <a:noFill/>
        </p:spPr>
        <p:txBody>
          <a:bodyPr wrap="square" rtlCol="0">
            <a:spAutoFit/>
          </a:bodyPr>
          <a:lstStyle/>
          <a:p>
            <a:r>
              <a:rPr lang="lv-LV" sz="3600" dirty="0">
                <a:solidFill>
                  <a:srgbClr val="FF0000"/>
                </a:solidFill>
              </a:rPr>
              <a:t>!</a:t>
            </a:r>
          </a:p>
        </p:txBody>
      </p:sp>
      <p:cxnSp>
        <p:nvCxnSpPr>
          <p:cNvPr id="16" name="Straight Arrow Connector 15">
            <a:extLst>
              <a:ext uri="{FF2B5EF4-FFF2-40B4-BE49-F238E27FC236}">
                <a16:creationId xmlns:a16="http://schemas.microsoft.com/office/drawing/2014/main" id="{92C85BAD-B71B-33AE-6D42-0DD5EB36E03A}"/>
              </a:ext>
            </a:extLst>
          </p:cNvPr>
          <p:cNvCxnSpPr>
            <a:cxnSpLocks/>
            <a:stCxn id="24" idx="3"/>
            <a:endCxn id="5" idx="1"/>
          </p:cNvCxnSpPr>
          <p:nvPr/>
        </p:nvCxnSpPr>
        <p:spPr>
          <a:xfrm>
            <a:off x="6975823" y="5658751"/>
            <a:ext cx="2768571" cy="8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54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8315-501A-4C5F-49BF-C5B06B6FB41C}"/>
              </a:ext>
            </a:extLst>
          </p:cNvPr>
          <p:cNvSpPr>
            <a:spLocks noGrp="1"/>
          </p:cNvSpPr>
          <p:nvPr>
            <p:ph type="title"/>
          </p:nvPr>
        </p:nvSpPr>
        <p:spPr/>
        <p:txBody>
          <a:bodyPr/>
          <a:lstStyle/>
          <a:p>
            <a:r>
              <a:rPr lang="lv-LV" dirty="0"/>
              <a:t>Materiāls, ko var izmantot izpratnes veidošanai par būtiskuma noteikšanu: </a:t>
            </a:r>
          </a:p>
        </p:txBody>
      </p:sp>
      <p:sp>
        <p:nvSpPr>
          <p:cNvPr id="3" name="Text Placeholder 2">
            <a:extLst>
              <a:ext uri="{FF2B5EF4-FFF2-40B4-BE49-F238E27FC236}">
                <a16:creationId xmlns:a16="http://schemas.microsoft.com/office/drawing/2014/main" id="{8E6AB61F-54CA-5AD0-6197-17030E8118CF}"/>
              </a:ext>
            </a:extLst>
          </p:cNvPr>
          <p:cNvSpPr>
            <a:spLocks noGrp="1"/>
          </p:cNvSpPr>
          <p:nvPr>
            <p:ph type="body" sz="quarter" idx="10"/>
          </p:nvPr>
        </p:nvSpPr>
        <p:spPr/>
        <p:txBody>
          <a:bodyPr/>
          <a:lstStyle/>
          <a:p>
            <a:r>
              <a:rPr lang="lv-LV" dirty="0"/>
              <a:t>Avots: </a:t>
            </a:r>
            <a:r>
              <a:rPr lang="lv-LV" dirty="0" err="1">
                <a:hlinkClick r:id="rId2"/>
              </a:rPr>
              <a:t>Download</a:t>
            </a:r>
            <a:r>
              <a:rPr lang="lv-LV" dirty="0">
                <a:hlinkClick r:id="rId2"/>
              </a:rPr>
              <a:t> (efrag.org)</a:t>
            </a:r>
            <a:endParaRPr lang="lv-LV" dirty="0"/>
          </a:p>
        </p:txBody>
      </p:sp>
      <p:sp>
        <p:nvSpPr>
          <p:cNvPr id="5" name="Slide Number Placeholder 4">
            <a:extLst>
              <a:ext uri="{FF2B5EF4-FFF2-40B4-BE49-F238E27FC236}">
                <a16:creationId xmlns:a16="http://schemas.microsoft.com/office/drawing/2014/main" id="{081E809A-896E-351F-74F8-C137F7572567}"/>
              </a:ext>
            </a:extLst>
          </p:cNvPr>
          <p:cNvSpPr>
            <a:spLocks noGrp="1"/>
          </p:cNvSpPr>
          <p:nvPr>
            <p:ph type="sldNum" sz="quarter" idx="13"/>
          </p:nvPr>
        </p:nvSpPr>
        <p:spPr/>
        <p:txBody>
          <a:bodyPr/>
          <a:lstStyle/>
          <a:p>
            <a:fld id="{3B50DFDF-96B8-465A-918F-3FF13AAF5E12}" type="slidenum">
              <a:rPr lang="en-US" altLang="lv-LV" smtClean="0"/>
              <a:pPr/>
              <a:t>20</a:t>
            </a:fld>
            <a:endParaRPr lang="en-US" altLang="lv-LV"/>
          </a:p>
        </p:txBody>
      </p:sp>
      <p:pic>
        <p:nvPicPr>
          <p:cNvPr id="7" name="Picture 6">
            <a:extLst>
              <a:ext uri="{FF2B5EF4-FFF2-40B4-BE49-F238E27FC236}">
                <a16:creationId xmlns:a16="http://schemas.microsoft.com/office/drawing/2014/main" id="{380F65D7-30F7-B521-B057-7D9FC32D9E7E}"/>
              </a:ext>
            </a:extLst>
          </p:cNvPr>
          <p:cNvPicPr>
            <a:picLocks noChangeAspect="1"/>
          </p:cNvPicPr>
          <p:nvPr/>
        </p:nvPicPr>
        <p:blipFill>
          <a:blip r:embed="rId3"/>
          <a:stretch>
            <a:fillRect/>
          </a:stretch>
        </p:blipFill>
        <p:spPr>
          <a:xfrm>
            <a:off x="3454399" y="1406002"/>
            <a:ext cx="5862321" cy="4489499"/>
          </a:xfrm>
          <a:prstGeom prst="rect">
            <a:avLst/>
          </a:prstGeom>
        </p:spPr>
      </p:pic>
    </p:spTree>
    <p:extLst>
      <p:ext uri="{BB962C8B-B14F-4D97-AF65-F5344CB8AC3E}">
        <p14:creationId xmlns:p14="http://schemas.microsoft.com/office/powerpoint/2010/main" val="307838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0C7F-7016-A9A3-5462-9E32D644179A}"/>
              </a:ext>
            </a:extLst>
          </p:cNvPr>
          <p:cNvSpPr>
            <a:spLocks noGrp="1"/>
          </p:cNvSpPr>
          <p:nvPr>
            <p:ph type="title"/>
          </p:nvPr>
        </p:nvSpPr>
        <p:spPr/>
        <p:txBody>
          <a:bodyPr>
            <a:normAutofit fontScale="90000"/>
          </a:bodyPr>
          <a:lstStyle/>
          <a:p>
            <a:r>
              <a:rPr lang="lv-LV" dirty="0"/>
              <a:t>ESRS 1   </a:t>
            </a:r>
            <a:br>
              <a:rPr lang="lv-LV" dirty="0"/>
            </a:br>
            <a:r>
              <a:rPr lang="lv-LV" dirty="0"/>
              <a:t> 3.3. iedaļa -  Dubultais būtiskums           ESRS 2 – SBM -3</a:t>
            </a:r>
          </a:p>
        </p:txBody>
      </p:sp>
      <p:sp>
        <p:nvSpPr>
          <p:cNvPr id="5" name="Slide Number Placeholder 4">
            <a:extLst>
              <a:ext uri="{FF2B5EF4-FFF2-40B4-BE49-F238E27FC236}">
                <a16:creationId xmlns:a16="http://schemas.microsoft.com/office/drawing/2014/main" id="{AE597013-09EA-80F5-CCE2-5C4802F425C1}"/>
              </a:ext>
            </a:extLst>
          </p:cNvPr>
          <p:cNvSpPr>
            <a:spLocks noGrp="1"/>
          </p:cNvSpPr>
          <p:nvPr>
            <p:ph type="sldNum" sz="quarter" idx="13"/>
          </p:nvPr>
        </p:nvSpPr>
        <p:spPr/>
        <p:txBody>
          <a:bodyPr/>
          <a:lstStyle/>
          <a:p>
            <a:fld id="{3B50DFDF-96B8-465A-918F-3FF13AAF5E12}" type="slidenum">
              <a:rPr lang="en-US" altLang="lv-LV" smtClean="0"/>
              <a:pPr/>
              <a:t>21</a:t>
            </a:fld>
            <a:endParaRPr lang="en-US" altLang="lv-LV"/>
          </a:p>
        </p:txBody>
      </p:sp>
      <p:pic>
        <p:nvPicPr>
          <p:cNvPr id="8" name="Picture 7">
            <a:extLst>
              <a:ext uri="{FF2B5EF4-FFF2-40B4-BE49-F238E27FC236}">
                <a16:creationId xmlns:a16="http://schemas.microsoft.com/office/drawing/2014/main" id="{508B8FF9-E1CC-2144-2786-327A87CDF675}"/>
              </a:ext>
            </a:extLst>
          </p:cNvPr>
          <p:cNvPicPr>
            <a:picLocks noChangeAspect="1"/>
          </p:cNvPicPr>
          <p:nvPr/>
        </p:nvPicPr>
        <p:blipFill>
          <a:blip r:embed="rId2"/>
          <a:stretch>
            <a:fillRect/>
          </a:stretch>
        </p:blipFill>
        <p:spPr>
          <a:xfrm>
            <a:off x="2898775" y="1676029"/>
            <a:ext cx="6158009" cy="507877"/>
          </a:xfrm>
          <a:prstGeom prst="rect">
            <a:avLst/>
          </a:prstGeom>
        </p:spPr>
      </p:pic>
      <p:pic>
        <p:nvPicPr>
          <p:cNvPr id="12" name="Picture 11">
            <a:extLst>
              <a:ext uri="{FF2B5EF4-FFF2-40B4-BE49-F238E27FC236}">
                <a16:creationId xmlns:a16="http://schemas.microsoft.com/office/drawing/2014/main" id="{DF496A1F-2D52-877E-297C-74304AF845CE}"/>
              </a:ext>
            </a:extLst>
          </p:cNvPr>
          <p:cNvPicPr>
            <a:picLocks noChangeAspect="1"/>
          </p:cNvPicPr>
          <p:nvPr/>
        </p:nvPicPr>
        <p:blipFill>
          <a:blip r:embed="rId3"/>
          <a:stretch>
            <a:fillRect/>
          </a:stretch>
        </p:blipFill>
        <p:spPr>
          <a:xfrm>
            <a:off x="1167350" y="2752866"/>
            <a:ext cx="10360313" cy="2784334"/>
          </a:xfrm>
          <a:prstGeom prst="rect">
            <a:avLst/>
          </a:prstGeom>
        </p:spPr>
      </p:pic>
    </p:spTree>
    <p:extLst>
      <p:ext uri="{BB962C8B-B14F-4D97-AF65-F5344CB8AC3E}">
        <p14:creationId xmlns:p14="http://schemas.microsoft.com/office/powerpoint/2010/main" val="88705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8545-EED9-657B-3D7C-4C3C12D17950}"/>
              </a:ext>
            </a:extLst>
          </p:cNvPr>
          <p:cNvSpPr>
            <a:spLocks noGrp="1"/>
          </p:cNvSpPr>
          <p:nvPr>
            <p:ph type="title"/>
          </p:nvPr>
        </p:nvSpPr>
        <p:spPr/>
        <p:txBody>
          <a:bodyPr/>
          <a:lstStyle/>
          <a:p>
            <a:r>
              <a:rPr lang="lv-LV" dirty="0"/>
              <a:t>ESRS TAKSONOMIJA ESRS 1, SBM – 3 </a:t>
            </a:r>
          </a:p>
        </p:txBody>
      </p:sp>
      <p:sp>
        <p:nvSpPr>
          <p:cNvPr id="5" name="Slide Number Placeholder 4">
            <a:extLst>
              <a:ext uri="{FF2B5EF4-FFF2-40B4-BE49-F238E27FC236}">
                <a16:creationId xmlns:a16="http://schemas.microsoft.com/office/drawing/2014/main" id="{C0454E37-5B2F-6210-84B5-16AD43280BD6}"/>
              </a:ext>
            </a:extLst>
          </p:cNvPr>
          <p:cNvSpPr>
            <a:spLocks noGrp="1"/>
          </p:cNvSpPr>
          <p:nvPr>
            <p:ph type="sldNum" sz="quarter" idx="13"/>
          </p:nvPr>
        </p:nvSpPr>
        <p:spPr/>
        <p:txBody>
          <a:bodyPr/>
          <a:lstStyle/>
          <a:p>
            <a:fld id="{3B50DFDF-96B8-465A-918F-3FF13AAF5E12}" type="slidenum">
              <a:rPr lang="en-US" altLang="lv-LV" smtClean="0"/>
              <a:pPr/>
              <a:t>22</a:t>
            </a:fld>
            <a:endParaRPr lang="en-US" altLang="lv-LV"/>
          </a:p>
        </p:txBody>
      </p:sp>
      <p:pic>
        <p:nvPicPr>
          <p:cNvPr id="7" name="Picture 6">
            <a:extLst>
              <a:ext uri="{FF2B5EF4-FFF2-40B4-BE49-F238E27FC236}">
                <a16:creationId xmlns:a16="http://schemas.microsoft.com/office/drawing/2014/main" id="{1E9BD3DF-CB2D-0A50-8563-DCBA3F68D63D}"/>
              </a:ext>
            </a:extLst>
          </p:cNvPr>
          <p:cNvPicPr>
            <a:picLocks noChangeAspect="1"/>
          </p:cNvPicPr>
          <p:nvPr/>
        </p:nvPicPr>
        <p:blipFill>
          <a:blip r:embed="rId2"/>
          <a:stretch>
            <a:fillRect/>
          </a:stretch>
        </p:blipFill>
        <p:spPr>
          <a:xfrm>
            <a:off x="1086417" y="1584960"/>
            <a:ext cx="10699185" cy="3439477"/>
          </a:xfrm>
          <a:prstGeom prst="rect">
            <a:avLst/>
          </a:prstGeom>
        </p:spPr>
      </p:pic>
      <p:sp>
        <p:nvSpPr>
          <p:cNvPr id="3" name="Text Placeholder 2">
            <a:extLst>
              <a:ext uri="{FF2B5EF4-FFF2-40B4-BE49-F238E27FC236}">
                <a16:creationId xmlns:a16="http://schemas.microsoft.com/office/drawing/2014/main" id="{B290377B-80DE-AB5B-B69C-E7F83DABB42B}"/>
              </a:ext>
            </a:extLst>
          </p:cNvPr>
          <p:cNvSpPr>
            <a:spLocks noGrp="1"/>
          </p:cNvSpPr>
          <p:nvPr>
            <p:ph type="body" sz="quarter" idx="10"/>
          </p:nvPr>
        </p:nvSpPr>
        <p:spPr>
          <a:xfrm>
            <a:off x="1332636" y="6172200"/>
            <a:ext cx="5485414" cy="380996"/>
          </a:xfrm>
        </p:spPr>
        <p:txBody>
          <a:bodyPr>
            <a:noAutofit/>
          </a:bodyPr>
          <a:lstStyle/>
          <a:p>
            <a:r>
              <a:rPr lang="lv-LV" sz="1200" dirty="0">
                <a:latin typeface="+mj-lt"/>
              </a:rPr>
              <a:t>Avots: </a:t>
            </a:r>
            <a:r>
              <a:rPr lang="lv-LV" sz="1200" dirty="0">
                <a:solidFill>
                  <a:srgbClr val="333333"/>
                </a:solidFill>
                <a:effectLst/>
                <a:latin typeface="+mj-lt"/>
                <a:ea typeface="Times New Roman" panose="02020603050405020304" pitchFamily="18" charset="0"/>
              </a:rPr>
              <a:t>Orients Audit &amp; Finance nodrošinātais </a:t>
            </a:r>
            <a:r>
              <a:rPr lang="lv-LV" sz="1200" dirty="0" err="1">
                <a:solidFill>
                  <a:srgbClr val="333333"/>
                </a:solidFill>
                <a:effectLst/>
                <a:latin typeface="+mj-lt"/>
                <a:ea typeface="Times New Roman" panose="02020603050405020304" pitchFamily="18" charset="0"/>
              </a:rPr>
              <a:t>iXBRL</a:t>
            </a:r>
            <a:r>
              <a:rPr lang="lv-LV" sz="1200" dirty="0">
                <a:solidFill>
                  <a:srgbClr val="333333"/>
                </a:solidFill>
                <a:effectLst/>
                <a:latin typeface="+mj-lt"/>
                <a:ea typeface="Times New Roman" panose="02020603050405020304" pitchFamily="18" charset="0"/>
              </a:rPr>
              <a:t> rīks</a:t>
            </a:r>
            <a:endParaRPr lang="lv-LV" sz="1200" dirty="0">
              <a:latin typeface="+mj-lt"/>
            </a:endParaRPr>
          </a:p>
        </p:txBody>
      </p:sp>
    </p:spTree>
    <p:extLst>
      <p:ext uri="{BB962C8B-B14F-4D97-AF65-F5344CB8AC3E}">
        <p14:creationId xmlns:p14="http://schemas.microsoft.com/office/powerpoint/2010/main" val="16643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6766-C2F8-F60E-D238-0B98BD8C7F29}"/>
              </a:ext>
            </a:extLst>
          </p:cNvPr>
          <p:cNvSpPr>
            <a:spLocks noGrp="1"/>
          </p:cNvSpPr>
          <p:nvPr>
            <p:ph type="title"/>
          </p:nvPr>
        </p:nvSpPr>
        <p:spPr/>
        <p:txBody>
          <a:bodyPr/>
          <a:lstStyle/>
          <a:p>
            <a:r>
              <a:rPr lang="lv-LV" dirty="0"/>
              <a:t>ESRS  - 1 – 5.sadaļa</a:t>
            </a:r>
            <a:br>
              <a:rPr lang="lv-LV" dirty="0"/>
            </a:br>
            <a:r>
              <a:rPr lang="lv-LV" dirty="0"/>
              <a:t>Būtiska informācija par vērtības ķēdi </a:t>
            </a:r>
          </a:p>
        </p:txBody>
      </p:sp>
      <p:sp>
        <p:nvSpPr>
          <p:cNvPr id="5" name="Slide Number Placeholder 4">
            <a:extLst>
              <a:ext uri="{FF2B5EF4-FFF2-40B4-BE49-F238E27FC236}">
                <a16:creationId xmlns:a16="http://schemas.microsoft.com/office/drawing/2014/main" id="{CA77CC9D-C186-47E9-267B-68912DA10FA8}"/>
              </a:ext>
            </a:extLst>
          </p:cNvPr>
          <p:cNvSpPr>
            <a:spLocks noGrp="1"/>
          </p:cNvSpPr>
          <p:nvPr>
            <p:ph type="sldNum" sz="quarter" idx="13"/>
          </p:nvPr>
        </p:nvSpPr>
        <p:spPr/>
        <p:txBody>
          <a:bodyPr/>
          <a:lstStyle/>
          <a:p>
            <a:fld id="{3B50DFDF-96B8-465A-918F-3FF13AAF5E12}" type="slidenum">
              <a:rPr lang="en-US" altLang="lv-LV" smtClean="0"/>
              <a:pPr/>
              <a:t>23</a:t>
            </a:fld>
            <a:endParaRPr lang="en-US" altLang="lv-LV"/>
          </a:p>
        </p:txBody>
      </p:sp>
      <p:pic>
        <p:nvPicPr>
          <p:cNvPr id="7" name="Picture 6">
            <a:extLst>
              <a:ext uri="{FF2B5EF4-FFF2-40B4-BE49-F238E27FC236}">
                <a16:creationId xmlns:a16="http://schemas.microsoft.com/office/drawing/2014/main" id="{83D2E77A-2DBE-C7F3-ACB4-C665F44C79EE}"/>
              </a:ext>
            </a:extLst>
          </p:cNvPr>
          <p:cNvPicPr>
            <a:picLocks noChangeAspect="1"/>
          </p:cNvPicPr>
          <p:nvPr/>
        </p:nvPicPr>
        <p:blipFill>
          <a:blip r:embed="rId2"/>
          <a:stretch>
            <a:fillRect/>
          </a:stretch>
        </p:blipFill>
        <p:spPr>
          <a:xfrm>
            <a:off x="1087886" y="1609725"/>
            <a:ext cx="10416654" cy="1638300"/>
          </a:xfrm>
          <a:prstGeom prst="rect">
            <a:avLst/>
          </a:prstGeom>
        </p:spPr>
      </p:pic>
      <p:pic>
        <p:nvPicPr>
          <p:cNvPr id="9" name="Picture 8">
            <a:extLst>
              <a:ext uri="{FF2B5EF4-FFF2-40B4-BE49-F238E27FC236}">
                <a16:creationId xmlns:a16="http://schemas.microsoft.com/office/drawing/2014/main" id="{6DDAA16D-DCC4-61CC-39DF-9291D193E4B8}"/>
              </a:ext>
            </a:extLst>
          </p:cNvPr>
          <p:cNvPicPr>
            <a:picLocks noChangeAspect="1"/>
          </p:cNvPicPr>
          <p:nvPr/>
        </p:nvPicPr>
        <p:blipFill>
          <a:blip r:embed="rId3"/>
          <a:stretch>
            <a:fillRect/>
          </a:stretch>
        </p:blipFill>
        <p:spPr>
          <a:xfrm>
            <a:off x="2095500" y="3138487"/>
            <a:ext cx="8001000" cy="3648075"/>
          </a:xfrm>
          <a:prstGeom prst="rect">
            <a:avLst/>
          </a:prstGeom>
        </p:spPr>
      </p:pic>
    </p:spTree>
    <p:extLst>
      <p:ext uri="{BB962C8B-B14F-4D97-AF65-F5344CB8AC3E}">
        <p14:creationId xmlns:p14="http://schemas.microsoft.com/office/powerpoint/2010/main" val="276745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9435-FF39-8250-0351-CEFB6A3DEDF5}"/>
              </a:ext>
            </a:extLst>
          </p:cNvPr>
          <p:cNvSpPr>
            <a:spLocks noGrp="1"/>
          </p:cNvSpPr>
          <p:nvPr>
            <p:ph type="title"/>
          </p:nvPr>
        </p:nvSpPr>
        <p:spPr/>
        <p:txBody>
          <a:bodyPr/>
          <a:lstStyle/>
          <a:p>
            <a:r>
              <a:rPr lang="lv-LV" dirty="0"/>
              <a:t>Materiāls, ko var izmantot izpratnes veidošanai par būtiskuma noteikšanu: </a:t>
            </a:r>
          </a:p>
        </p:txBody>
      </p:sp>
      <p:sp>
        <p:nvSpPr>
          <p:cNvPr id="5" name="Slide Number Placeholder 4">
            <a:extLst>
              <a:ext uri="{FF2B5EF4-FFF2-40B4-BE49-F238E27FC236}">
                <a16:creationId xmlns:a16="http://schemas.microsoft.com/office/drawing/2014/main" id="{51BEC038-E067-7620-FA6A-5BBD2EA11822}"/>
              </a:ext>
            </a:extLst>
          </p:cNvPr>
          <p:cNvSpPr>
            <a:spLocks noGrp="1"/>
          </p:cNvSpPr>
          <p:nvPr>
            <p:ph type="sldNum" sz="quarter" idx="13"/>
          </p:nvPr>
        </p:nvSpPr>
        <p:spPr/>
        <p:txBody>
          <a:bodyPr/>
          <a:lstStyle/>
          <a:p>
            <a:fld id="{3B50DFDF-96B8-465A-918F-3FF13AAF5E12}" type="slidenum">
              <a:rPr lang="en-US" altLang="lv-LV" smtClean="0"/>
              <a:pPr/>
              <a:t>24</a:t>
            </a:fld>
            <a:endParaRPr lang="en-US" altLang="lv-LV"/>
          </a:p>
        </p:txBody>
      </p:sp>
      <p:pic>
        <p:nvPicPr>
          <p:cNvPr id="7" name="Picture 6">
            <a:extLst>
              <a:ext uri="{FF2B5EF4-FFF2-40B4-BE49-F238E27FC236}">
                <a16:creationId xmlns:a16="http://schemas.microsoft.com/office/drawing/2014/main" id="{79305754-21B7-7799-3212-63F1D4012A28}"/>
              </a:ext>
            </a:extLst>
          </p:cNvPr>
          <p:cNvPicPr>
            <a:picLocks noChangeAspect="1"/>
          </p:cNvPicPr>
          <p:nvPr/>
        </p:nvPicPr>
        <p:blipFill>
          <a:blip r:embed="rId2"/>
          <a:stretch>
            <a:fillRect/>
          </a:stretch>
        </p:blipFill>
        <p:spPr>
          <a:xfrm>
            <a:off x="3432118" y="1595120"/>
            <a:ext cx="6531032" cy="4496117"/>
          </a:xfrm>
          <a:prstGeom prst="rect">
            <a:avLst/>
          </a:prstGeom>
        </p:spPr>
      </p:pic>
      <p:sp>
        <p:nvSpPr>
          <p:cNvPr id="9" name="TextBox 8">
            <a:extLst>
              <a:ext uri="{FF2B5EF4-FFF2-40B4-BE49-F238E27FC236}">
                <a16:creationId xmlns:a16="http://schemas.microsoft.com/office/drawing/2014/main" id="{2A49B984-BDEB-7C2A-1668-D3F30F00F5EA}"/>
              </a:ext>
            </a:extLst>
          </p:cNvPr>
          <p:cNvSpPr txBox="1"/>
          <p:nvPr/>
        </p:nvSpPr>
        <p:spPr>
          <a:xfrm>
            <a:off x="1885025" y="6246443"/>
            <a:ext cx="6096000" cy="276999"/>
          </a:xfrm>
          <a:prstGeom prst="rect">
            <a:avLst/>
          </a:prstGeom>
          <a:noFill/>
        </p:spPr>
        <p:txBody>
          <a:bodyPr wrap="square">
            <a:spAutoFit/>
          </a:bodyPr>
          <a:lstStyle/>
          <a:p>
            <a:r>
              <a:rPr lang="lv-LV" sz="1200" dirty="0" err="1"/>
              <a:t>Sourse</a:t>
            </a:r>
            <a:r>
              <a:rPr lang="lv-LV" sz="1200" dirty="0"/>
              <a:t>:  </a:t>
            </a:r>
            <a:r>
              <a:rPr lang="lv-LV" sz="1200" dirty="0" err="1">
                <a:hlinkClick r:id="rId3"/>
              </a:rPr>
              <a:t>Download</a:t>
            </a:r>
            <a:r>
              <a:rPr lang="lv-LV" sz="1200" dirty="0">
                <a:hlinkClick r:id="rId3"/>
              </a:rPr>
              <a:t> (efrag.org)</a:t>
            </a:r>
            <a:endParaRPr lang="lv-LV" sz="1200" dirty="0"/>
          </a:p>
        </p:txBody>
      </p:sp>
    </p:spTree>
    <p:extLst>
      <p:ext uri="{BB962C8B-B14F-4D97-AF65-F5344CB8AC3E}">
        <p14:creationId xmlns:p14="http://schemas.microsoft.com/office/powerpoint/2010/main" val="207995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48F3-4E8C-6CAA-6268-DD70CF5666D6}"/>
              </a:ext>
            </a:extLst>
          </p:cNvPr>
          <p:cNvSpPr>
            <a:spLocks noGrp="1"/>
          </p:cNvSpPr>
          <p:nvPr>
            <p:ph type="title"/>
          </p:nvPr>
        </p:nvSpPr>
        <p:spPr/>
        <p:txBody>
          <a:bodyPr/>
          <a:lstStyle/>
          <a:p>
            <a:r>
              <a:rPr lang="lv-LV" dirty="0"/>
              <a:t>ESRS – 1, 6.sadaļa – Laika periodi  </a:t>
            </a:r>
          </a:p>
        </p:txBody>
      </p:sp>
      <p:sp>
        <p:nvSpPr>
          <p:cNvPr id="5" name="Slide Number Placeholder 4">
            <a:extLst>
              <a:ext uri="{FF2B5EF4-FFF2-40B4-BE49-F238E27FC236}">
                <a16:creationId xmlns:a16="http://schemas.microsoft.com/office/drawing/2014/main" id="{3DB713A4-B2BF-64C7-9716-550E0C79818C}"/>
              </a:ext>
            </a:extLst>
          </p:cNvPr>
          <p:cNvSpPr>
            <a:spLocks noGrp="1"/>
          </p:cNvSpPr>
          <p:nvPr>
            <p:ph type="sldNum" sz="quarter" idx="13"/>
          </p:nvPr>
        </p:nvSpPr>
        <p:spPr/>
        <p:txBody>
          <a:bodyPr/>
          <a:lstStyle/>
          <a:p>
            <a:fld id="{3B50DFDF-96B8-465A-918F-3FF13AAF5E12}" type="slidenum">
              <a:rPr lang="en-US" altLang="lv-LV" smtClean="0"/>
              <a:pPr/>
              <a:t>25</a:t>
            </a:fld>
            <a:endParaRPr lang="en-US" altLang="lv-LV"/>
          </a:p>
        </p:txBody>
      </p:sp>
      <p:pic>
        <p:nvPicPr>
          <p:cNvPr id="7" name="Picture 6">
            <a:extLst>
              <a:ext uri="{FF2B5EF4-FFF2-40B4-BE49-F238E27FC236}">
                <a16:creationId xmlns:a16="http://schemas.microsoft.com/office/drawing/2014/main" id="{967B1EA4-5BEB-97E1-FCAB-85D94C6A04BE}"/>
              </a:ext>
            </a:extLst>
          </p:cNvPr>
          <p:cNvPicPr>
            <a:picLocks noChangeAspect="1"/>
          </p:cNvPicPr>
          <p:nvPr/>
        </p:nvPicPr>
        <p:blipFill>
          <a:blip r:embed="rId2"/>
          <a:stretch>
            <a:fillRect/>
          </a:stretch>
        </p:blipFill>
        <p:spPr>
          <a:xfrm>
            <a:off x="1631970" y="2010607"/>
            <a:ext cx="8166081" cy="2947756"/>
          </a:xfrm>
          <a:prstGeom prst="rect">
            <a:avLst/>
          </a:prstGeom>
        </p:spPr>
        <p:style>
          <a:lnRef idx="2">
            <a:schemeClr val="accent2">
              <a:shade val="15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37594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A303-2AC8-B183-BCA8-59576B81BDDF}"/>
              </a:ext>
            </a:extLst>
          </p:cNvPr>
          <p:cNvSpPr>
            <a:spLocks noGrp="1"/>
          </p:cNvSpPr>
          <p:nvPr>
            <p:ph type="title"/>
          </p:nvPr>
        </p:nvSpPr>
        <p:spPr/>
        <p:txBody>
          <a:bodyPr/>
          <a:lstStyle/>
          <a:p>
            <a:r>
              <a:rPr lang="lv-LV" dirty="0"/>
              <a:t>ESRS E-1 – Klimata pārmaiņas   - standarta mērķis </a:t>
            </a:r>
          </a:p>
        </p:txBody>
      </p:sp>
      <p:sp>
        <p:nvSpPr>
          <p:cNvPr id="5" name="Slide Number Placeholder 4">
            <a:extLst>
              <a:ext uri="{FF2B5EF4-FFF2-40B4-BE49-F238E27FC236}">
                <a16:creationId xmlns:a16="http://schemas.microsoft.com/office/drawing/2014/main" id="{7AC647EA-7FB5-E2FD-7E45-D5DBB7882EFD}"/>
              </a:ext>
            </a:extLst>
          </p:cNvPr>
          <p:cNvSpPr>
            <a:spLocks noGrp="1"/>
          </p:cNvSpPr>
          <p:nvPr>
            <p:ph type="sldNum" sz="quarter" idx="13"/>
          </p:nvPr>
        </p:nvSpPr>
        <p:spPr/>
        <p:txBody>
          <a:bodyPr/>
          <a:lstStyle/>
          <a:p>
            <a:fld id="{3B50DFDF-96B8-465A-918F-3FF13AAF5E12}" type="slidenum">
              <a:rPr lang="en-US" altLang="lv-LV" smtClean="0"/>
              <a:pPr/>
              <a:t>26</a:t>
            </a:fld>
            <a:endParaRPr lang="en-US" altLang="lv-LV"/>
          </a:p>
        </p:txBody>
      </p:sp>
      <p:pic>
        <p:nvPicPr>
          <p:cNvPr id="7" name="Picture 6">
            <a:extLst>
              <a:ext uri="{FF2B5EF4-FFF2-40B4-BE49-F238E27FC236}">
                <a16:creationId xmlns:a16="http://schemas.microsoft.com/office/drawing/2014/main" id="{22D46557-F126-AD8A-170D-DA8D57502BB8}"/>
              </a:ext>
            </a:extLst>
          </p:cNvPr>
          <p:cNvPicPr>
            <a:picLocks noChangeAspect="1"/>
          </p:cNvPicPr>
          <p:nvPr/>
        </p:nvPicPr>
        <p:blipFill>
          <a:blip r:embed="rId2"/>
          <a:stretch>
            <a:fillRect/>
          </a:stretch>
        </p:blipFill>
        <p:spPr>
          <a:xfrm>
            <a:off x="2000249" y="1490662"/>
            <a:ext cx="9643641" cy="4563909"/>
          </a:xfrm>
          <a:prstGeom prst="rect">
            <a:avLst/>
          </a:prstGeom>
        </p:spPr>
      </p:pic>
    </p:spTree>
    <p:extLst>
      <p:ext uri="{BB962C8B-B14F-4D97-AF65-F5344CB8AC3E}">
        <p14:creationId xmlns:p14="http://schemas.microsoft.com/office/powerpoint/2010/main" val="318757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A93A-50B5-8AAE-9297-AEA7D072CEA6}"/>
              </a:ext>
            </a:extLst>
          </p:cNvPr>
          <p:cNvSpPr>
            <a:spLocks noGrp="1"/>
          </p:cNvSpPr>
          <p:nvPr>
            <p:ph type="title"/>
          </p:nvPr>
        </p:nvSpPr>
        <p:spPr/>
        <p:txBody>
          <a:bodyPr/>
          <a:lstStyle/>
          <a:p>
            <a:r>
              <a:rPr lang="lv-LV" dirty="0"/>
              <a:t>ESRS E-1 – 1  – Klimata pārmaiņu </a:t>
            </a:r>
            <a:r>
              <a:rPr lang="lv-LV" dirty="0" err="1"/>
              <a:t>mitigācijai</a:t>
            </a:r>
            <a:r>
              <a:rPr lang="lv-LV" dirty="0"/>
              <a:t> veltīts pārkārtošanās plāns </a:t>
            </a:r>
          </a:p>
        </p:txBody>
      </p:sp>
      <p:sp>
        <p:nvSpPr>
          <p:cNvPr id="5" name="Slide Number Placeholder 4">
            <a:extLst>
              <a:ext uri="{FF2B5EF4-FFF2-40B4-BE49-F238E27FC236}">
                <a16:creationId xmlns:a16="http://schemas.microsoft.com/office/drawing/2014/main" id="{0FF66379-1BE3-0C77-B782-BAC535F6BB12}"/>
              </a:ext>
            </a:extLst>
          </p:cNvPr>
          <p:cNvSpPr>
            <a:spLocks noGrp="1"/>
          </p:cNvSpPr>
          <p:nvPr>
            <p:ph type="sldNum" sz="quarter" idx="13"/>
          </p:nvPr>
        </p:nvSpPr>
        <p:spPr/>
        <p:txBody>
          <a:bodyPr/>
          <a:lstStyle/>
          <a:p>
            <a:fld id="{3B50DFDF-96B8-465A-918F-3FF13AAF5E12}" type="slidenum">
              <a:rPr lang="en-US" altLang="lv-LV" smtClean="0"/>
              <a:pPr/>
              <a:t>27</a:t>
            </a:fld>
            <a:endParaRPr lang="en-US" altLang="lv-LV"/>
          </a:p>
        </p:txBody>
      </p:sp>
      <p:pic>
        <p:nvPicPr>
          <p:cNvPr id="7" name="Picture 6">
            <a:extLst>
              <a:ext uri="{FF2B5EF4-FFF2-40B4-BE49-F238E27FC236}">
                <a16:creationId xmlns:a16="http://schemas.microsoft.com/office/drawing/2014/main" id="{A69B4D80-1544-5ED1-50DD-F85999657219}"/>
              </a:ext>
            </a:extLst>
          </p:cNvPr>
          <p:cNvPicPr>
            <a:picLocks noChangeAspect="1"/>
          </p:cNvPicPr>
          <p:nvPr/>
        </p:nvPicPr>
        <p:blipFill>
          <a:blip r:embed="rId2"/>
          <a:stretch>
            <a:fillRect/>
          </a:stretch>
        </p:blipFill>
        <p:spPr>
          <a:xfrm>
            <a:off x="2946399" y="1130958"/>
            <a:ext cx="7007225" cy="5112679"/>
          </a:xfrm>
          <a:prstGeom prst="rect">
            <a:avLst/>
          </a:prstGeom>
        </p:spPr>
      </p:pic>
    </p:spTree>
    <p:extLst>
      <p:ext uri="{BB962C8B-B14F-4D97-AF65-F5344CB8AC3E}">
        <p14:creationId xmlns:p14="http://schemas.microsoft.com/office/powerpoint/2010/main" val="157488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D670-2048-3A15-F50D-2F941E2962AD}"/>
              </a:ext>
            </a:extLst>
          </p:cNvPr>
          <p:cNvSpPr>
            <a:spLocks noGrp="1"/>
          </p:cNvSpPr>
          <p:nvPr>
            <p:ph type="title"/>
          </p:nvPr>
        </p:nvSpPr>
        <p:spPr>
          <a:xfrm>
            <a:off x="3160450" y="304804"/>
            <a:ext cx="8421950" cy="1066799"/>
          </a:xfrm>
        </p:spPr>
        <p:txBody>
          <a:bodyPr/>
          <a:lstStyle/>
          <a:p>
            <a:r>
              <a:rPr lang="lv-LV" dirty="0"/>
              <a:t>ESRS E-1 – 1  – Klimata pārmaiņu </a:t>
            </a:r>
            <a:r>
              <a:rPr lang="lv-LV" dirty="0" err="1"/>
              <a:t>mitigācijai</a:t>
            </a:r>
            <a:r>
              <a:rPr lang="lv-LV" dirty="0"/>
              <a:t> veltīts pārkārtošanās plāns </a:t>
            </a:r>
          </a:p>
        </p:txBody>
      </p:sp>
      <p:sp>
        <p:nvSpPr>
          <p:cNvPr id="5" name="Slide Number Placeholder 4">
            <a:extLst>
              <a:ext uri="{FF2B5EF4-FFF2-40B4-BE49-F238E27FC236}">
                <a16:creationId xmlns:a16="http://schemas.microsoft.com/office/drawing/2014/main" id="{3B31A995-B2E8-A71E-2184-E1C73F8C4BB1}"/>
              </a:ext>
            </a:extLst>
          </p:cNvPr>
          <p:cNvSpPr>
            <a:spLocks noGrp="1"/>
          </p:cNvSpPr>
          <p:nvPr>
            <p:ph type="sldNum" sz="quarter" idx="13"/>
          </p:nvPr>
        </p:nvSpPr>
        <p:spPr/>
        <p:txBody>
          <a:bodyPr/>
          <a:lstStyle/>
          <a:p>
            <a:fld id="{3B50DFDF-96B8-465A-918F-3FF13AAF5E12}" type="slidenum">
              <a:rPr lang="en-US" altLang="lv-LV" smtClean="0"/>
              <a:pPr/>
              <a:t>28</a:t>
            </a:fld>
            <a:endParaRPr lang="en-US" altLang="lv-LV"/>
          </a:p>
        </p:txBody>
      </p:sp>
      <p:pic>
        <p:nvPicPr>
          <p:cNvPr id="7" name="Picture 6">
            <a:extLst>
              <a:ext uri="{FF2B5EF4-FFF2-40B4-BE49-F238E27FC236}">
                <a16:creationId xmlns:a16="http://schemas.microsoft.com/office/drawing/2014/main" id="{C700A2C0-E710-B54D-3EFF-BF7642EC8AC3}"/>
              </a:ext>
            </a:extLst>
          </p:cNvPr>
          <p:cNvPicPr>
            <a:picLocks noChangeAspect="1"/>
          </p:cNvPicPr>
          <p:nvPr/>
        </p:nvPicPr>
        <p:blipFill>
          <a:blip r:embed="rId2"/>
          <a:stretch>
            <a:fillRect/>
          </a:stretch>
        </p:blipFill>
        <p:spPr>
          <a:xfrm>
            <a:off x="3018915" y="1199548"/>
            <a:ext cx="7343775" cy="4867275"/>
          </a:xfrm>
          <a:prstGeom prst="rect">
            <a:avLst/>
          </a:prstGeom>
        </p:spPr>
      </p:pic>
      <p:sp>
        <p:nvSpPr>
          <p:cNvPr id="4" name="TextBox 3">
            <a:extLst>
              <a:ext uri="{FF2B5EF4-FFF2-40B4-BE49-F238E27FC236}">
                <a16:creationId xmlns:a16="http://schemas.microsoft.com/office/drawing/2014/main" id="{589542D7-8074-DB0E-55AF-CE707C58F290}"/>
              </a:ext>
            </a:extLst>
          </p:cNvPr>
          <p:cNvSpPr txBox="1"/>
          <p:nvPr/>
        </p:nvSpPr>
        <p:spPr>
          <a:xfrm>
            <a:off x="517124" y="6183864"/>
            <a:ext cx="7685842" cy="286232"/>
          </a:xfrm>
          <a:prstGeom prst="rect">
            <a:avLst/>
          </a:prstGeom>
          <a:noFill/>
        </p:spPr>
        <p:txBody>
          <a:bodyPr wrap="square">
            <a:spAutoFit/>
          </a:bodyPr>
          <a:lstStyle/>
          <a:p>
            <a:pPr>
              <a:lnSpc>
                <a:spcPct val="90000"/>
              </a:lnSpc>
              <a:spcBef>
                <a:spcPct val="20000"/>
              </a:spcBef>
              <a:defRPr/>
            </a:pPr>
            <a:r>
              <a:rPr kumimoji="0" lang="lv-LV" sz="1400" b="0" i="1"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Avots:</a:t>
            </a:r>
            <a:r>
              <a:rPr lang="lv-LV" sz="1400" i="1" dirty="0">
                <a:latin typeface="+mj-lt"/>
                <a:ea typeface="Verdana" panose="020B0604030504040204" pitchFamily="34" charset="0"/>
                <a:cs typeface="Verdana" panose="020B0604030504040204" pitchFamily="34" charset="0"/>
              </a:rPr>
              <a:t> </a:t>
            </a:r>
            <a:r>
              <a:rPr lang="lv-LV" sz="1400" dirty="0">
                <a:hlinkClick r:id="rId3"/>
              </a:rPr>
              <a:t>Ceļvedis: Ilgtspējas ziņošana - Swedbank blogs</a:t>
            </a:r>
            <a:endParaRPr lang="lv-LV" sz="14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76261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F231-53B2-791C-4253-B5D6D3C9683A}"/>
              </a:ext>
            </a:extLst>
          </p:cNvPr>
          <p:cNvSpPr>
            <a:spLocks noGrp="1"/>
          </p:cNvSpPr>
          <p:nvPr>
            <p:ph type="title"/>
          </p:nvPr>
        </p:nvSpPr>
        <p:spPr/>
        <p:txBody>
          <a:bodyPr/>
          <a:lstStyle/>
          <a:p>
            <a:r>
              <a:rPr lang="lv-LV" dirty="0"/>
              <a:t>ESRS </a:t>
            </a:r>
            <a:r>
              <a:rPr lang="lv-LV" dirty="0" err="1"/>
              <a:t>Taksonomija</a:t>
            </a:r>
            <a:r>
              <a:rPr lang="lv-LV" dirty="0"/>
              <a:t> – </a:t>
            </a:r>
            <a:r>
              <a:rPr lang="lv-LV" dirty="0" err="1"/>
              <a:t>vizualizācijai</a:t>
            </a:r>
            <a:r>
              <a:rPr lang="lv-LV" dirty="0"/>
              <a:t> </a:t>
            </a:r>
          </a:p>
        </p:txBody>
      </p:sp>
      <p:sp>
        <p:nvSpPr>
          <p:cNvPr id="5" name="Slide Number Placeholder 4">
            <a:extLst>
              <a:ext uri="{FF2B5EF4-FFF2-40B4-BE49-F238E27FC236}">
                <a16:creationId xmlns:a16="http://schemas.microsoft.com/office/drawing/2014/main" id="{3C433047-3C85-2065-854A-FD11FBEF6709}"/>
              </a:ext>
            </a:extLst>
          </p:cNvPr>
          <p:cNvSpPr>
            <a:spLocks noGrp="1"/>
          </p:cNvSpPr>
          <p:nvPr>
            <p:ph type="sldNum" sz="quarter" idx="13"/>
          </p:nvPr>
        </p:nvSpPr>
        <p:spPr/>
        <p:txBody>
          <a:bodyPr/>
          <a:lstStyle/>
          <a:p>
            <a:fld id="{3B50DFDF-96B8-465A-918F-3FF13AAF5E12}" type="slidenum">
              <a:rPr lang="en-US" altLang="lv-LV" smtClean="0"/>
              <a:pPr/>
              <a:t>29</a:t>
            </a:fld>
            <a:endParaRPr lang="en-US" altLang="lv-LV"/>
          </a:p>
        </p:txBody>
      </p:sp>
      <p:pic>
        <p:nvPicPr>
          <p:cNvPr id="9" name="Picture 8">
            <a:extLst>
              <a:ext uri="{FF2B5EF4-FFF2-40B4-BE49-F238E27FC236}">
                <a16:creationId xmlns:a16="http://schemas.microsoft.com/office/drawing/2014/main" id="{BC135F46-7D81-471D-A66D-1E9E91E724A9}"/>
              </a:ext>
            </a:extLst>
          </p:cNvPr>
          <p:cNvPicPr>
            <a:picLocks noChangeAspect="1"/>
          </p:cNvPicPr>
          <p:nvPr/>
        </p:nvPicPr>
        <p:blipFill>
          <a:blip r:embed="rId2"/>
          <a:stretch>
            <a:fillRect/>
          </a:stretch>
        </p:blipFill>
        <p:spPr>
          <a:xfrm>
            <a:off x="230820" y="1493354"/>
            <a:ext cx="11194741" cy="3163363"/>
          </a:xfrm>
          <a:prstGeom prst="rect">
            <a:avLst/>
          </a:prstGeom>
        </p:spPr>
      </p:pic>
      <p:sp>
        <p:nvSpPr>
          <p:cNvPr id="10" name="Text Placeholder 2">
            <a:extLst>
              <a:ext uri="{FF2B5EF4-FFF2-40B4-BE49-F238E27FC236}">
                <a16:creationId xmlns:a16="http://schemas.microsoft.com/office/drawing/2014/main" id="{D69AB107-0FC0-D74D-B384-7BC44B1B3BF3}"/>
              </a:ext>
            </a:extLst>
          </p:cNvPr>
          <p:cNvSpPr>
            <a:spLocks noGrp="1"/>
          </p:cNvSpPr>
          <p:nvPr>
            <p:ph type="body" sz="quarter" idx="10"/>
          </p:nvPr>
        </p:nvSpPr>
        <p:spPr>
          <a:xfrm>
            <a:off x="1332636" y="6172200"/>
            <a:ext cx="5485414" cy="380996"/>
          </a:xfrm>
        </p:spPr>
        <p:txBody>
          <a:bodyPr>
            <a:noAutofit/>
          </a:bodyPr>
          <a:lstStyle/>
          <a:p>
            <a:r>
              <a:rPr lang="lv-LV" sz="1200" dirty="0">
                <a:latin typeface="+mj-lt"/>
              </a:rPr>
              <a:t>Avots: </a:t>
            </a:r>
            <a:r>
              <a:rPr lang="lv-LV" sz="1200" dirty="0">
                <a:solidFill>
                  <a:srgbClr val="333333"/>
                </a:solidFill>
                <a:effectLst/>
                <a:latin typeface="+mj-lt"/>
                <a:ea typeface="Times New Roman" panose="02020603050405020304" pitchFamily="18" charset="0"/>
              </a:rPr>
              <a:t>Orients Audit &amp; Finance nodrošinātais </a:t>
            </a:r>
            <a:r>
              <a:rPr lang="lv-LV" sz="1200" dirty="0" err="1">
                <a:solidFill>
                  <a:srgbClr val="333333"/>
                </a:solidFill>
                <a:effectLst/>
                <a:latin typeface="+mj-lt"/>
                <a:ea typeface="Times New Roman" panose="02020603050405020304" pitchFamily="18" charset="0"/>
              </a:rPr>
              <a:t>iXBRL</a:t>
            </a:r>
            <a:r>
              <a:rPr lang="lv-LV" sz="1200" dirty="0">
                <a:solidFill>
                  <a:srgbClr val="333333"/>
                </a:solidFill>
                <a:effectLst/>
                <a:latin typeface="+mj-lt"/>
                <a:ea typeface="Times New Roman" panose="02020603050405020304" pitchFamily="18" charset="0"/>
              </a:rPr>
              <a:t> rīks</a:t>
            </a:r>
            <a:endParaRPr lang="lv-LV" sz="1200" dirty="0">
              <a:latin typeface="+mj-lt"/>
            </a:endParaRPr>
          </a:p>
        </p:txBody>
      </p:sp>
    </p:spTree>
    <p:extLst>
      <p:ext uri="{BB962C8B-B14F-4D97-AF65-F5344CB8AC3E}">
        <p14:creationId xmlns:p14="http://schemas.microsoft.com/office/powerpoint/2010/main" val="98124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4CB76-7C8D-70EB-4ADD-0976B8AA187C}"/>
              </a:ext>
            </a:extLst>
          </p:cNvPr>
          <p:cNvSpPr>
            <a:spLocks noGrp="1"/>
          </p:cNvSpPr>
          <p:nvPr>
            <p:ph type="body" sz="quarter" idx="10"/>
          </p:nvPr>
        </p:nvSpPr>
        <p:spPr>
          <a:xfrm>
            <a:off x="1016123" y="1422400"/>
            <a:ext cx="10159754" cy="3510327"/>
          </a:xfrm>
        </p:spPr>
        <p:txBody>
          <a:bodyPr/>
          <a:lstStyle/>
          <a:p>
            <a:pPr algn="just"/>
            <a:r>
              <a:rPr lang="lv-LV" sz="2000" b="1" i="0" dirty="0">
                <a:effectLst/>
                <a:latin typeface="+mj-lt"/>
              </a:rPr>
              <a:t>Oglekļa neitrālā </a:t>
            </a:r>
            <a:r>
              <a:rPr lang="lv-LV" sz="2000" b="0" i="0" dirty="0">
                <a:effectLst/>
                <a:latin typeface="+mj-lt"/>
              </a:rPr>
              <a:t>organizācijā pastāv apņemšanās novērtēt radītās CO2 emisijas. Tā tiek saistīta ar veidu meklēšanu, kā samazināt šīs emisijas un kompensēt tās, samazinot emisijas citur vai likvidējot atmosfērā tādu pašu CO2 daudzumu.</a:t>
            </a:r>
          </a:p>
          <a:p>
            <a:pPr marL="0" indent="0" algn="l">
              <a:buNone/>
            </a:pPr>
            <a:endParaRPr lang="lv-LV" b="0" i="0" dirty="0">
              <a:solidFill>
                <a:srgbClr val="696969"/>
              </a:solidFill>
              <a:effectLst/>
              <a:latin typeface="HelveticaNeue-Light"/>
            </a:endParaRPr>
          </a:p>
          <a:p>
            <a:pPr algn="just"/>
            <a:r>
              <a:rPr lang="lv-LV" sz="2000" b="0" i="0" dirty="0">
                <a:effectLst/>
                <a:latin typeface="+mj-lt"/>
              </a:rPr>
              <a:t>“</a:t>
            </a:r>
            <a:r>
              <a:rPr lang="lv-LV" sz="2000" b="1" i="0" dirty="0">
                <a:effectLst/>
                <a:latin typeface="+mj-lt"/>
              </a:rPr>
              <a:t>neto nulle</a:t>
            </a:r>
            <a:r>
              <a:rPr lang="lv-LV" sz="2000" b="0" i="0" dirty="0">
                <a:effectLst/>
                <a:latin typeface="+mj-lt"/>
              </a:rPr>
              <a:t>” nozīmē, ka uzņēmums samazina absolūtās emisijas visā </a:t>
            </a:r>
            <a:r>
              <a:rPr lang="lv-LV" sz="2000" b="1" i="0" dirty="0">
                <a:effectLst/>
                <a:latin typeface="+mj-lt"/>
              </a:rPr>
              <a:t>piegādes tīklā </a:t>
            </a:r>
            <a:r>
              <a:rPr lang="lv-LV" sz="2000" b="0" i="0" dirty="0">
                <a:effectLst/>
                <a:latin typeface="+mj-lt"/>
              </a:rPr>
              <a:t>( </a:t>
            </a:r>
            <a:r>
              <a:rPr lang="lv-LV" sz="2000" b="0" i="1" dirty="0">
                <a:effectLst/>
                <a:latin typeface="+mj-lt"/>
              </a:rPr>
              <a:t>piezīme no prezentācijas autores: «pieļauju, ka ir domāta vērtību ķēde atbilstoši ESRS»</a:t>
            </a:r>
            <a:r>
              <a:rPr lang="lv-LV" sz="2000" b="0" i="0" dirty="0">
                <a:effectLst/>
                <a:latin typeface="+mj-lt"/>
              </a:rPr>
              <a:t>), lai atbalstītu mērķi ierobežot temperatūras pieaugumu pasaulē līdz 1,5 grādiem pēc Celsija, kā par to tika panākta vienošanās 2015. gada Parīzes klimata samitā.</a:t>
            </a:r>
            <a:endParaRPr lang="lv-LV" sz="2000" dirty="0">
              <a:latin typeface="+mj-lt"/>
            </a:endParaRPr>
          </a:p>
        </p:txBody>
      </p:sp>
      <p:sp>
        <p:nvSpPr>
          <p:cNvPr id="4" name="Title 3">
            <a:extLst>
              <a:ext uri="{FF2B5EF4-FFF2-40B4-BE49-F238E27FC236}">
                <a16:creationId xmlns:a16="http://schemas.microsoft.com/office/drawing/2014/main" id="{DE591C52-09DF-2FB2-3FF3-3B6A7E330575}"/>
              </a:ext>
            </a:extLst>
          </p:cNvPr>
          <p:cNvSpPr>
            <a:spLocks noGrp="1"/>
          </p:cNvSpPr>
          <p:nvPr>
            <p:ph type="title"/>
          </p:nvPr>
        </p:nvSpPr>
        <p:spPr>
          <a:xfrm>
            <a:off x="1016123" y="401632"/>
            <a:ext cx="10159754" cy="723600"/>
          </a:xfrm>
        </p:spPr>
        <p:txBody>
          <a:bodyPr/>
          <a:lstStyle/>
          <a:p>
            <a:r>
              <a:rPr lang="lv-LV" sz="2000" b="1" i="0" dirty="0">
                <a:effectLst/>
              </a:rPr>
              <a:t>“Oglekļa neitrāls” pret “neto nulli” – kāda ir atšķirība?</a:t>
            </a:r>
            <a:br>
              <a:rPr lang="lv-LV" sz="2000" b="0" i="0" dirty="0">
                <a:effectLst/>
              </a:rPr>
            </a:br>
            <a:endParaRPr lang="lv-LV" sz="2000" dirty="0"/>
          </a:p>
        </p:txBody>
      </p:sp>
      <p:sp>
        <p:nvSpPr>
          <p:cNvPr id="5" name="TextBox 4">
            <a:extLst>
              <a:ext uri="{FF2B5EF4-FFF2-40B4-BE49-F238E27FC236}">
                <a16:creationId xmlns:a16="http://schemas.microsoft.com/office/drawing/2014/main" id="{CA3E674A-3155-2FDA-E25F-F7A12001B191}"/>
              </a:ext>
            </a:extLst>
          </p:cNvPr>
          <p:cNvSpPr txBox="1"/>
          <p:nvPr/>
        </p:nvSpPr>
        <p:spPr>
          <a:xfrm>
            <a:off x="1429693" y="6164816"/>
            <a:ext cx="10156214" cy="13781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400" b="0" i="1" u="none" strike="noStrike" kern="0" cap="none" spc="0" normalizeH="0" baseline="0" noProof="0" dirty="0">
                <a:ln>
                  <a:noFill/>
                </a:ln>
                <a:effectLst/>
                <a:uLnTx/>
                <a:uFillTx/>
              </a:rPr>
              <a:t>Avots: </a:t>
            </a:r>
            <a:r>
              <a:rPr lang="lv-LV" sz="1400" dirty="0">
                <a:hlinkClick r:id="rId2"/>
              </a:rPr>
              <a:t>“Oglekļa neitrāls” un “neto nulle” – ko šie termini īsti nozīmē? | Neste</a:t>
            </a:r>
            <a:endParaRPr kumimoji="0" lang="en-US" sz="1400" b="0" i="1" u="none" strike="noStrike" kern="0" cap="none" spc="0" normalizeH="0" baseline="0" noProof="0" dirty="0">
              <a:ln>
                <a:noFill/>
              </a:ln>
              <a:solidFill>
                <a:srgbClr val="43B02A"/>
              </a:solidFill>
              <a:effectLst/>
              <a:uLnTx/>
              <a:uFillTx/>
            </a:endParaRPr>
          </a:p>
        </p:txBody>
      </p:sp>
    </p:spTree>
    <p:extLst>
      <p:ext uri="{BB962C8B-B14F-4D97-AF65-F5344CB8AC3E}">
        <p14:creationId xmlns:p14="http://schemas.microsoft.com/office/powerpoint/2010/main" val="87867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61E3-A638-398D-8770-5604A57C510B}"/>
              </a:ext>
            </a:extLst>
          </p:cNvPr>
          <p:cNvSpPr>
            <a:spLocks noGrp="1"/>
          </p:cNvSpPr>
          <p:nvPr>
            <p:ph type="title"/>
          </p:nvPr>
        </p:nvSpPr>
        <p:spPr/>
        <p:txBody>
          <a:bodyPr/>
          <a:lstStyle/>
          <a:p>
            <a:r>
              <a:rPr lang="lv-LV" dirty="0"/>
              <a:t>Īpaši pievērst uzmanību! </a:t>
            </a:r>
          </a:p>
        </p:txBody>
      </p:sp>
      <p:sp>
        <p:nvSpPr>
          <p:cNvPr id="5" name="Slide Number Placeholder 4">
            <a:extLst>
              <a:ext uri="{FF2B5EF4-FFF2-40B4-BE49-F238E27FC236}">
                <a16:creationId xmlns:a16="http://schemas.microsoft.com/office/drawing/2014/main" id="{B7579643-6DB7-DC2C-F953-752F8E87A2C2}"/>
              </a:ext>
            </a:extLst>
          </p:cNvPr>
          <p:cNvSpPr>
            <a:spLocks noGrp="1"/>
          </p:cNvSpPr>
          <p:nvPr>
            <p:ph type="sldNum" sz="quarter" idx="13"/>
          </p:nvPr>
        </p:nvSpPr>
        <p:spPr/>
        <p:txBody>
          <a:bodyPr/>
          <a:lstStyle/>
          <a:p>
            <a:fld id="{3B50DFDF-96B8-465A-918F-3FF13AAF5E12}" type="slidenum">
              <a:rPr lang="en-US" altLang="lv-LV" smtClean="0"/>
              <a:pPr/>
              <a:t>30</a:t>
            </a:fld>
            <a:endParaRPr lang="en-US" altLang="lv-LV"/>
          </a:p>
        </p:txBody>
      </p:sp>
      <p:sp>
        <p:nvSpPr>
          <p:cNvPr id="7" name="TextBox 6">
            <a:extLst>
              <a:ext uri="{FF2B5EF4-FFF2-40B4-BE49-F238E27FC236}">
                <a16:creationId xmlns:a16="http://schemas.microsoft.com/office/drawing/2014/main" id="{7064205C-F1DA-D92E-B7E7-3FB9704778CD}"/>
              </a:ext>
            </a:extLst>
          </p:cNvPr>
          <p:cNvSpPr txBox="1"/>
          <p:nvPr/>
        </p:nvSpPr>
        <p:spPr>
          <a:xfrm>
            <a:off x="3454400" y="1664061"/>
            <a:ext cx="7075503" cy="3493264"/>
          </a:xfrm>
          <a:prstGeom prst="rect">
            <a:avLst/>
          </a:prstGeom>
          <a:noFill/>
        </p:spPr>
        <p:txBody>
          <a:bodyPr wrap="square" rtlCol="0">
            <a:spAutoFit/>
          </a:bodyPr>
          <a:lstStyle/>
          <a:p>
            <a:r>
              <a:rPr lang="lv-LV" b="1" dirty="0">
                <a:solidFill>
                  <a:srgbClr val="FF0000"/>
                </a:solidFill>
              </a:rPr>
              <a:t>Revidentiem būtu jāpievērš īpaša uzmanība tam:</a:t>
            </a:r>
          </a:p>
          <a:p>
            <a:pPr algn="just"/>
            <a:endParaRPr lang="lv-LV" b="1" dirty="0">
              <a:solidFill>
                <a:srgbClr val="FF0000"/>
              </a:solidFill>
            </a:endParaRPr>
          </a:p>
          <a:p>
            <a:pPr algn="just"/>
            <a:r>
              <a:rPr lang="lv-LV" b="1" dirty="0">
                <a:solidFill>
                  <a:srgbClr val="FF0000"/>
                </a:solidFill>
              </a:rPr>
              <a:t> - vai izvirzītās hipotēzes biznesa transformācijai ir reālistiskas (pieeja resursiem, kā arī un/vai tehnoloģiskiem procesiem, kas garantē transformāciju);</a:t>
            </a:r>
          </a:p>
          <a:p>
            <a:pPr algn="just"/>
            <a:endParaRPr lang="lv-LV" b="1" dirty="0">
              <a:solidFill>
                <a:srgbClr val="FF0000"/>
              </a:solidFill>
            </a:endParaRPr>
          </a:p>
          <a:p>
            <a:pPr algn="just"/>
            <a:r>
              <a:rPr lang="lv-LV" b="1" dirty="0">
                <a:solidFill>
                  <a:srgbClr val="FF0000"/>
                </a:solidFill>
              </a:rPr>
              <a:t> - nepieciešams nodefinēt, kādus un cik daudz (minimums) iekļauto scenārijus pārbauda (atbilstība ESRS 2 IRO 1);</a:t>
            </a:r>
          </a:p>
          <a:p>
            <a:pPr algn="just"/>
            <a:endParaRPr lang="lv-LV" b="1" dirty="0">
              <a:solidFill>
                <a:srgbClr val="FF0000"/>
              </a:solidFill>
            </a:endParaRPr>
          </a:p>
          <a:p>
            <a:pPr algn="just"/>
            <a:r>
              <a:rPr lang="lv-LV" b="1" dirty="0">
                <a:solidFill>
                  <a:srgbClr val="FF0000"/>
                </a:solidFill>
              </a:rPr>
              <a:t> - EU </a:t>
            </a:r>
            <a:r>
              <a:rPr lang="lv-LV" b="1" dirty="0" err="1">
                <a:solidFill>
                  <a:srgbClr val="FF0000"/>
                </a:solidFill>
              </a:rPr>
              <a:t>Taksonomija</a:t>
            </a:r>
            <a:r>
              <a:rPr lang="lv-LV" b="1" dirty="0">
                <a:solidFill>
                  <a:srgbClr val="FF0000"/>
                </a:solidFill>
              </a:rPr>
              <a:t> (Zaļā </a:t>
            </a:r>
            <a:r>
              <a:rPr lang="lv-LV" b="1" dirty="0" err="1">
                <a:solidFill>
                  <a:srgbClr val="FF0000"/>
                </a:solidFill>
              </a:rPr>
              <a:t>taksonomija</a:t>
            </a:r>
            <a:r>
              <a:rPr lang="lv-LV" b="1" dirty="0">
                <a:solidFill>
                  <a:srgbClr val="FF0000"/>
                </a:solidFill>
              </a:rPr>
              <a:t>) – izmanto kompasu, lai novērtētu zaļo investīciju daļu -  </a:t>
            </a:r>
            <a:r>
              <a:rPr lang="pt-BR" dirty="0">
                <a:hlinkClick r:id="rId2"/>
              </a:rPr>
              <a:t>EU Taxonomy Compass (europa.eu)</a:t>
            </a:r>
            <a:endParaRPr lang="lv-LV" b="1" dirty="0">
              <a:solidFill>
                <a:srgbClr val="FF0000"/>
              </a:solidFill>
            </a:endParaRPr>
          </a:p>
          <a:p>
            <a:endParaRPr lang="lv-LV" b="1" dirty="0">
              <a:solidFill>
                <a:srgbClr val="FF0000"/>
              </a:solidFill>
            </a:endParaRPr>
          </a:p>
          <a:p>
            <a:endParaRPr lang="lv-LV" b="1" dirty="0">
              <a:solidFill>
                <a:srgbClr val="FF0000"/>
              </a:solidFill>
            </a:endParaRPr>
          </a:p>
        </p:txBody>
      </p:sp>
      <p:pic>
        <p:nvPicPr>
          <p:cNvPr id="9" name="Picture 8">
            <a:extLst>
              <a:ext uri="{FF2B5EF4-FFF2-40B4-BE49-F238E27FC236}">
                <a16:creationId xmlns:a16="http://schemas.microsoft.com/office/drawing/2014/main" id="{530E0975-3D14-700F-4B4C-2A1285963F3A}"/>
              </a:ext>
            </a:extLst>
          </p:cNvPr>
          <p:cNvPicPr>
            <a:picLocks noChangeAspect="1"/>
          </p:cNvPicPr>
          <p:nvPr/>
        </p:nvPicPr>
        <p:blipFill>
          <a:blip r:embed="rId3"/>
          <a:stretch>
            <a:fillRect/>
          </a:stretch>
        </p:blipFill>
        <p:spPr>
          <a:xfrm>
            <a:off x="1125152" y="5552780"/>
            <a:ext cx="10953750" cy="400050"/>
          </a:xfrm>
          <a:prstGeom prst="rect">
            <a:avLst/>
          </a:prstGeom>
        </p:spPr>
      </p:pic>
      <p:cxnSp>
        <p:nvCxnSpPr>
          <p:cNvPr id="14" name="Connector: Elbow 13">
            <a:extLst>
              <a:ext uri="{FF2B5EF4-FFF2-40B4-BE49-F238E27FC236}">
                <a16:creationId xmlns:a16="http://schemas.microsoft.com/office/drawing/2014/main" id="{7191B28A-3339-9F24-9598-404F5A034E93}"/>
              </a:ext>
            </a:extLst>
          </p:cNvPr>
          <p:cNvCxnSpPr>
            <a:cxnSpLocks/>
            <a:endCxn id="7" idx="1"/>
          </p:cNvCxnSpPr>
          <p:nvPr/>
        </p:nvCxnSpPr>
        <p:spPr>
          <a:xfrm rot="5400000" flipH="1" flipV="1">
            <a:off x="1848434" y="3843820"/>
            <a:ext cx="2039093" cy="11728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F10AE55-AAA6-2FD3-7F33-76CF1EF9F1BF}"/>
              </a:ext>
            </a:extLst>
          </p:cNvPr>
          <p:cNvSpPr>
            <a:spLocks noGrp="1"/>
          </p:cNvSpPr>
          <p:nvPr>
            <p:ph type="body" sz="quarter" idx="10"/>
          </p:nvPr>
        </p:nvSpPr>
        <p:spPr>
          <a:xfrm>
            <a:off x="1332636" y="6172200"/>
            <a:ext cx="5485414" cy="380996"/>
          </a:xfrm>
        </p:spPr>
        <p:txBody>
          <a:bodyPr>
            <a:noAutofit/>
          </a:bodyPr>
          <a:lstStyle/>
          <a:p>
            <a:r>
              <a:rPr lang="lv-LV" sz="1200" dirty="0">
                <a:latin typeface="+mj-lt"/>
              </a:rPr>
              <a:t>Avots: </a:t>
            </a:r>
            <a:r>
              <a:rPr lang="lv-LV" sz="1200" dirty="0">
                <a:solidFill>
                  <a:srgbClr val="333333"/>
                </a:solidFill>
                <a:effectLst/>
                <a:latin typeface="+mj-lt"/>
                <a:ea typeface="Times New Roman" panose="02020603050405020304" pitchFamily="18" charset="0"/>
              </a:rPr>
              <a:t>Orients Audit &amp; Finance nodrošinātais </a:t>
            </a:r>
            <a:r>
              <a:rPr lang="lv-LV" sz="1200" dirty="0" err="1">
                <a:solidFill>
                  <a:srgbClr val="333333"/>
                </a:solidFill>
                <a:effectLst/>
                <a:latin typeface="+mj-lt"/>
                <a:ea typeface="Times New Roman" panose="02020603050405020304" pitchFamily="18" charset="0"/>
              </a:rPr>
              <a:t>iXBRL</a:t>
            </a:r>
            <a:r>
              <a:rPr lang="lv-LV" sz="1200" dirty="0">
                <a:solidFill>
                  <a:srgbClr val="333333"/>
                </a:solidFill>
                <a:effectLst/>
                <a:latin typeface="+mj-lt"/>
                <a:ea typeface="Times New Roman" panose="02020603050405020304" pitchFamily="18" charset="0"/>
              </a:rPr>
              <a:t> rīks</a:t>
            </a:r>
            <a:endParaRPr lang="lv-LV" sz="1200" dirty="0">
              <a:latin typeface="+mj-lt"/>
            </a:endParaRPr>
          </a:p>
        </p:txBody>
      </p:sp>
    </p:spTree>
    <p:extLst>
      <p:ext uri="{BB962C8B-B14F-4D97-AF65-F5344CB8AC3E}">
        <p14:creationId xmlns:p14="http://schemas.microsoft.com/office/powerpoint/2010/main" val="1994225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2BEE-9AF1-6465-5D1F-00F2CE49E3CE}"/>
              </a:ext>
            </a:extLst>
          </p:cNvPr>
          <p:cNvSpPr>
            <a:spLocks noGrp="1"/>
          </p:cNvSpPr>
          <p:nvPr>
            <p:ph type="title"/>
          </p:nvPr>
        </p:nvSpPr>
        <p:spPr/>
        <p:txBody>
          <a:bodyPr/>
          <a:lstStyle/>
          <a:p>
            <a:r>
              <a:rPr lang="lv-LV" dirty="0"/>
              <a:t>Sasaiste ar Finanšu pārskata datiem - piemērs</a:t>
            </a:r>
          </a:p>
        </p:txBody>
      </p:sp>
      <p:sp>
        <p:nvSpPr>
          <p:cNvPr id="5" name="Slide Number Placeholder 4">
            <a:extLst>
              <a:ext uri="{FF2B5EF4-FFF2-40B4-BE49-F238E27FC236}">
                <a16:creationId xmlns:a16="http://schemas.microsoft.com/office/drawing/2014/main" id="{363C7EE0-76BE-CD35-C084-9A9E844AF3A9}"/>
              </a:ext>
            </a:extLst>
          </p:cNvPr>
          <p:cNvSpPr>
            <a:spLocks noGrp="1"/>
          </p:cNvSpPr>
          <p:nvPr>
            <p:ph type="sldNum" sz="quarter" idx="13"/>
          </p:nvPr>
        </p:nvSpPr>
        <p:spPr/>
        <p:txBody>
          <a:bodyPr/>
          <a:lstStyle/>
          <a:p>
            <a:fld id="{3B50DFDF-96B8-465A-918F-3FF13AAF5E12}" type="slidenum">
              <a:rPr lang="en-US" altLang="lv-LV" smtClean="0"/>
              <a:pPr/>
              <a:t>31</a:t>
            </a:fld>
            <a:endParaRPr lang="en-US" altLang="lv-LV"/>
          </a:p>
        </p:txBody>
      </p:sp>
      <p:pic>
        <p:nvPicPr>
          <p:cNvPr id="7" name="Picture 6">
            <a:extLst>
              <a:ext uri="{FF2B5EF4-FFF2-40B4-BE49-F238E27FC236}">
                <a16:creationId xmlns:a16="http://schemas.microsoft.com/office/drawing/2014/main" id="{5996D27A-6A52-635B-A54F-2CB288BA6610}"/>
              </a:ext>
            </a:extLst>
          </p:cNvPr>
          <p:cNvPicPr>
            <a:picLocks noChangeAspect="1"/>
          </p:cNvPicPr>
          <p:nvPr/>
        </p:nvPicPr>
        <p:blipFill>
          <a:blip r:embed="rId2"/>
          <a:stretch>
            <a:fillRect/>
          </a:stretch>
        </p:blipFill>
        <p:spPr>
          <a:xfrm>
            <a:off x="1726006" y="2357437"/>
            <a:ext cx="8739988" cy="2329973"/>
          </a:xfrm>
          <a:prstGeom prst="rect">
            <a:avLst/>
          </a:prstGeom>
        </p:spPr>
      </p:pic>
    </p:spTree>
    <p:extLst>
      <p:ext uri="{BB962C8B-B14F-4D97-AF65-F5344CB8AC3E}">
        <p14:creationId xmlns:p14="http://schemas.microsoft.com/office/powerpoint/2010/main" val="2904809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E318-DE3B-CE53-253C-E979C1446659}"/>
              </a:ext>
            </a:extLst>
          </p:cNvPr>
          <p:cNvSpPr>
            <a:spLocks noGrp="1"/>
          </p:cNvSpPr>
          <p:nvPr>
            <p:ph type="title"/>
          </p:nvPr>
        </p:nvSpPr>
        <p:spPr/>
        <p:txBody>
          <a:bodyPr/>
          <a:lstStyle/>
          <a:p>
            <a:r>
              <a:rPr lang="lv-LV" dirty="0"/>
              <a:t>ESRS </a:t>
            </a:r>
            <a:r>
              <a:rPr lang="lv-LV" dirty="0" err="1"/>
              <a:t>Taksonomijas</a:t>
            </a:r>
            <a:r>
              <a:rPr lang="lv-LV" dirty="0"/>
              <a:t> </a:t>
            </a:r>
            <a:r>
              <a:rPr lang="lv-LV" dirty="0" err="1"/>
              <a:t>vizualizācija</a:t>
            </a:r>
            <a:r>
              <a:rPr lang="lv-LV" dirty="0"/>
              <a:t> </a:t>
            </a:r>
          </a:p>
        </p:txBody>
      </p:sp>
      <p:sp>
        <p:nvSpPr>
          <p:cNvPr id="5" name="Slide Number Placeholder 4">
            <a:extLst>
              <a:ext uri="{FF2B5EF4-FFF2-40B4-BE49-F238E27FC236}">
                <a16:creationId xmlns:a16="http://schemas.microsoft.com/office/drawing/2014/main" id="{694973B9-0386-7593-A593-2938CA3464CC}"/>
              </a:ext>
            </a:extLst>
          </p:cNvPr>
          <p:cNvSpPr>
            <a:spLocks noGrp="1"/>
          </p:cNvSpPr>
          <p:nvPr>
            <p:ph type="sldNum" sz="quarter" idx="13"/>
          </p:nvPr>
        </p:nvSpPr>
        <p:spPr/>
        <p:txBody>
          <a:bodyPr/>
          <a:lstStyle/>
          <a:p>
            <a:fld id="{3B50DFDF-96B8-465A-918F-3FF13AAF5E12}" type="slidenum">
              <a:rPr lang="en-US" altLang="lv-LV" smtClean="0"/>
              <a:pPr/>
              <a:t>32</a:t>
            </a:fld>
            <a:endParaRPr lang="en-US" altLang="lv-LV"/>
          </a:p>
        </p:txBody>
      </p:sp>
      <p:pic>
        <p:nvPicPr>
          <p:cNvPr id="7" name="Picture 6">
            <a:extLst>
              <a:ext uri="{FF2B5EF4-FFF2-40B4-BE49-F238E27FC236}">
                <a16:creationId xmlns:a16="http://schemas.microsoft.com/office/drawing/2014/main" id="{74589F50-4B29-DF78-A1B0-D1CC58909500}"/>
              </a:ext>
            </a:extLst>
          </p:cNvPr>
          <p:cNvPicPr>
            <a:picLocks noChangeAspect="1"/>
          </p:cNvPicPr>
          <p:nvPr/>
        </p:nvPicPr>
        <p:blipFill>
          <a:blip r:embed="rId2"/>
          <a:stretch>
            <a:fillRect/>
          </a:stretch>
        </p:blipFill>
        <p:spPr>
          <a:xfrm>
            <a:off x="1262609" y="3429000"/>
            <a:ext cx="9944100" cy="2124075"/>
          </a:xfrm>
          <a:prstGeom prst="rect">
            <a:avLst/>
          </a:prstGeom>
        </p:spPr>
      </p:pic>
      <p:cxnSp>
        <p:nvCxnSpPr>
          <p:cNvPr id="9" name="Straight Arrow Connector 8">
            <a:extLst>
              <a:ext uri="{FF2B5EF4-FFF2-40B4-BE49-F238E27FC236}">
                <a16:creationId xmlns:a16="http://schemas.microsoft.com/office/drawing/2014/main" id="{B186E328-5995-776A-AB21-65422D634C41}"/>
              </a:ext>
            </a:extLst>
          </p:cNvPr>
          <p:cNvCxnSpPr/>
          <p:nvPr/>
        </p:nvCxnSpPr>
        <p:spPr>
          <a:xfrm>
            <a:off x="514905" y="3773010"/>
            <a:ext cx="568171" cy="275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99002C-C276-0032-0ED7-A482214335DB}"/>
              </a:ext>
            </a:extLst>
          </p:cNvPr>
          <p:cNvSpPr txBox="1"/>
          <p:nvPr/>
        </p:nvSpPr>
        <p:spPr>
          <a:xfrm>
            <a:off x="3454400" y="1664061"/>
            <a:ext cx="7075503" cy="1661993"/>
          </a:xfrm>
          <a:prstGeom prst="rect">
            <a:avLst/>
          </a:prstGeom>
          <a:noFill/>
        </p:spPr>
        <p:txBody>
          <a:bodyPr wrap="square" rtlCol="0">
            <a:spAutoFit/>
          </a:bodyPr>
          <a:lstStyle/>
          <a:p>
            <a:r>
              <a:rPr lang="lv-LV" b="1" dirty="0">
                <a:solidFill>
                  <a:srgbClr val="FF0000"/>
                </a:solidFill>
              </a:rPr>
              <a:t>Revidentiem būtu jāpievērš </a:t>
            </a:r>
            <a:r>
              <a:rPr lang="lv-LV" b="1">
                <a:solidFill>
                  <a:srgbClr val="FF0000"/>
                </a:solidFill>
              </a:rPr>
              <a:t>īpaša uzmanība:</a:t>
            </a:r>
            <a:endParaRPr lang="lv-LV" b="1" dirty="0">
              <a:solidFill>
                <a:srgbClr val="FF0000"/>
              </a:solidFill>
            </a:endParaRPr>
          </a:p>
          <a:p>
            <a:pPr algn="just"/>
            <a:endParaRPr lang="lv-LV" b="1" dirty="0">
              <a:solidFill>
                <a:srgbClr val="FF0000"/>
              </a:solidFill>
            </a:endParaRPr>
          </a:p>
          <a:p>
            <a:pPr algn="just"/>
            <a:r>
              <a:rPr lang="lv-LV" b="1" dirty="0">
                <a:solidFill>
                  <a:srgbClr val="FF0000"/>
                </a:solidFill>
              </a:rPr>
              <a:t>- finanšu informācijai, kas izriet no paredzētiem transformācijas soļiem, vajadzētu būt atbilstoši  novērtētai (piemērs, E1 – 9);</a:t>
            </a:r>
          </a:p>
          <a:p>
            <a:pPr algn="just"/>
            <a:r>
              <a:rPr lang="lv-LV" b="1" dirty="0">
                <a:solidFill>
                  <a:srgbClr val="FF0000"/>
                </a:solidFill>
              </a:rPr>
              <a:t> </a:t>
            </a:r>
          </a:p>
          <a:p>
            <a:endParaRPr lang="lv-LV" b="1" dirty="0">
              <a:solidFill>
                <a:srgbClr val="FF0000"/>
              </a:solidFill>
            </a:endParaRPr>
          </a:p>
        </p:txBody>
      </p:sp>
      <p:sp>
        <p:nvSpPr>
          <p:cNvPr id="11" name="Text Placeholder 2">
            <a:extLst>
              <a:ext uri="{FF2B5EF4-FFF2-40B4-BE49-F238E27FC236}">
                <a16:creationId xmlns:a16="http://schemas.microsoft.com/office/drawing/2014/main" id="{06DE3097-4AD3-78AA-3976-1B0C19ACE633}"/>
              </a:ext>
            </a:extLst>
          </p:cNvPr>
          <p:cNvSpPr>
            <a:spLocks noGrp="1"/>
          </p:cNvSpPr>
          <p:nvPr>
            <p:ph type="body" sz="quarter" idx="10"/>
          </p:nvPr>
        </p:nvSpPr>
        <p:spPr>
          <a:xfrm>
            <a:off x="1332636" y="6172200"/>
            <a:ext cx="5485414" cy="380996"/>
          </a:xfrm>
        </p:spPr>
        <p:txBody>
          <a:bodyPr>
            <a:noAutofit/>
          </a:bodyPr>
          <a:lstStyle/>
          <a:p>
            <a:r>
              <a:rPr lang="lv-LV" sz="1200" dirty="0">
                <a:latin typeface="+mj-lt"/>
              </a:rPr>
              <a:t>Avots: </a:t>
            </a:r>
            <a:r>
              <a:rPr lang="lv-LV" sz="1200" dirty="0">
                <a:solidFill>
                  <a:srgbClr val="333333"/>
                </a:solidFill>
                <a:effectLst/>
                <a:latin typeface="+mj-lt"/>
                <a:ea typeface="Times New Roman" panose="02020603050405020304" pitchFamily="18" charset="0"/>
              </a:rPr>
              <a:t>Orients Audit &amp; Finance nodrošinātais </a:t>
            </a:r>
            <a:r>
              <a:rPr lang="lv-LV" sz="1200" dirty="0" err="1">
                <a:solidFill>
                  <a:srgbClr val="333333"/>
                </a:solidFill>
                <a:effectLst/>
                <a:latin typeface="+mj-lt"/>
                <a:ea typeface="Times New Roman" panose="02020603050405020304" pitchFamily="18" charset="0"/>
              </a:rPr>
              <a:t>iXBRL</a:t>
            </a:r>
            <a:r>
              <a:rPr lang="lv-LV" sz="1200" dirty="0">
                <a:solidFill>
                  <a:srgbClr val="333333"/>
                </a:solidFill>
                <a:effectLst/>
                <a:latin typeface="+mj-lt"/>
                <a:ea typeface="Times New Roman" panose="02020603050405020304" pitchFamily="18" charset="0"/>
              </a:rPr>
              <a:t> rīks</a:t>
            </a:r>
            <a:endParaRPr lang="lv-LV" sz="1200" dirty="0">
              <a:latin typeface="+mj-lt"/>
            </a:endParaRPr>
          </a:p>
        </p:txBody>
      </p:sp>
    </p:spTree>
    <p:extLst>
      <p:ext uri="{BB962C8B-B14F-4D97-AF65-F5344CB8AC3E}">
        <p14:creationId xmlns:p14="http://schemas.microsoft.com/office/powerpoint/2010/main" val="279973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74D9-8023-AABA-6657-0420F887BC23}"/>
              </a:ext>
            </a:extLst>
          </p:cNvPr>
          <p:cNvSpPr>
            <a:spLocks noGrp="1"/>
          </p:cNvSpPr>
          <p:nvPr>
            <p:ph type="title"/>
          </p:nvPr>
        </p:nvSpPr>
        <p:spPr/>
        <p:txBody>
          <a:bodyPr/>
          <a:lstStyle/>
          <a:p>
            <a:r>
              <a:rPr lang="lv-LV" dirty="0"/>
              <a:t>ESRS E1 - 6  Tvērumi  - </a:t>
            </a:r>
            <a:br>
              <a:rPr lang="lv-LV" dirty="0"/>
            </a:br>
            <a:r>
              <a:rPr lang="lv-LV" dirty="0"/>
              <a:t>Tvērums 1, 2 un 3 SEG emisiju noteikšanai </a:t>
            </a:r>
          </a:p>
        </p:txBody>
      </p:sp>
      <p:sp>
        <p:nvSpPr>
          <p:cNvPr id="5" name="Slide Number Placeholder 4">
            <a:extLst>
              <a:ext uri="{FF2B5EF4-FFF2-40B4-BE49-F238E27FC236}">
                <a16:creationId xmlns:a16="http://schemas.microsoft.com/office/drawing/2014/main" id="{CAD9DBB5-128F-C670-B544-FADCB2FEB15C}"/>
              </a:ext>
            </a:extLst>
          </p:cNvPr>
          <p:cNvSpPr>
            <a:spLocks noGrp="1"/>
          </p:cNvSpPr>
          <p:nvPr>
            <p:ph type="sldNum" sz="quarter" idx="13"/>
          </p:nvPr>
        </p:nvSpPr>
        <p:spPr/>
        <p:txBody>
          <a:bodyPr/>
          <a:lstStyle/>
          <a:p>
            <a:fld id="{3B50DFDF-96B8-465A-918F-3FF13AAF5E12}" type="slidenum">
              <a:rPr lang="en-US" altLang="lv-LV" smtClean="0"/>
              <a:pPr/>
              <a:t>33</a:t>
            </a:fld>
            <a:endParaRPr lang="en-US" altLang="lv-LV"/>
          </a:p>
        </p:txBody>
      </p:sp>
      <p:pic>
        <p:nvPicPr>
          <p:cNvPr id="11" name="Picture 10">
            <a:extLst>
              <a:ext uri="{FF2B5EF4-FFF2-40B4-BE49-F238E27FC236}">
                <a16:creationId xmlns:a16="http://schemas.microsoft.com/office/drawing/2014/main" id="{D6BFC27C-B8D1-5481-FE45-1B5F83ABC3B8}"/>
              </a:ext>
            </a:extLst>
          </p:cNvPr>
          <p:cNvPicPr>
            <a:picLocks noChangeAspect="1"/>
          </p:cNvPicPr>
          <p:nvPr/>
        </p:nvPicPr>
        <p:blipFill>
          <a:blip r:embed="rId2"/>
          <a:stretch>
            <a:fillRect/>
          </a:stretch>
        </p:blipFill>
        <p:spPr>
          <a:xfrm>
            <a:off x="1093810" y="1542739"/>
            <a:ext cx="7204202" cy="2122816"/>
          </a:xfrm>
          <a:prstGeom prst="rect">
            <a:avLst/>
          </a:prstGeom>
        </p:spPr>
      </p:pic>
      <p:pic>
        <p:nvPicPr>
          <p:cNvPr id="13" name="Picture 12">
            <a:extLst>
              <a:ext uri="{FF2B5EF4-FFF2-40B4-BE49-F238E27FC236}">
                <a16:creationId xmlns:a16="http://schemas.microsoft.com/office/drawing/2014/main" id="{FE9CBFD2-27B2-7C76-36C1-489A943D4C24}"/>
              </a:ext>
            </a:extLst>
          </p:cNvPr>
          <p:cNvPicPr>
            <a:picLocks noChangeAspect="1"/>
          </p:cNvPicPr>
          <p:nvPr/>
        </p:nvPicPr>
        <p:blipFill>
          <a:blip r:embed="rId3"/>
          <a:stretch>
            <a:fillRect/>
          </a:stretch>
        </p:blipFill>
        <p:spPr>
          <a:xfrm>
            <a:off x="3785906" y="3333750"/>
            <a:ext cx="8115300" cy="3295650"/>
          </a:xfrm>
          <a:prstGeom prst="rect">
            <a:avLst/>
          </a:prstGeom>
        </p:spPr>
      </p:pic>
    </p:spTree>
    <p:extLst>
      <p:ext uri="{BB962C8B-B14F-4D97-AF65-F5344CB8AC3E}">
        <p14:creationId xmlns:p14="http://schemas.microsoft.com/office/powerpoint/2010/main" val="276678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B438-3FC8-45CE-BC1F-6643F3B9741F}"/>
              </a:ext>
            </a:extLst>
          </p:cNvPr>
          <p:cNvSpPr>
            <a:spLocks noGrp="1"/>
          </p:cNvSpPr>
          <p:nvPr>
            <p:ph type="title"/>
          </p:nvPr>
        </p:nvSpPr>
        <p:spPr/>
        <p:txBody>
          <a:bodyPr/>
          <a:lstStyle/>
          <a:p>
            <a:r>
              <a:rPr lang="lv-LV" dirty="0"/>
              <a:t>ESRS </a:t>
            </a:r>
            <a:r>
              <a:rPr lang="lv-LV" dirty="0" err="1"/>
              <a:t>Taksonomija</a:t>
            </a:r>
            <a:r>
              <a:rPr lang="lv-LV" dirty="0"/>
              <a:t> – </a:t>
            </a:r>
            <a:r>
              <a:rPr lang="lv-LV" dirty="0" err="1"/>
              <a:t>vizualizācijai</a:t>
            </a:r>
            <a:r>
              <a:rPr lang="lv-LV" dirty="0"/>
              <a:t> </a:t>
            </a:r>
          </a:p>
        </p:txBody>
      </p:sp>
      <p:sp>
        <p:nvSpPr>
          <p:cNvPr id="5" name="Slide Number Placeholder 4">
            <a:extLst>
              <a:ext uri="{FF2B5EF4-FFF2-40B4-BE49-F238E27FC236}">
                <a16:creationId xmlns:a16="http://schemas.microsoft.com/office/drawing/2014/main" id="{B0BE92E2-E242-0E94-2E94-0715FFC323AF}"/>
              </a:ext>
            </a:extLst>
          </p:cNvPr>
          <p:cNvSpPr>
            <a:spLocks noGrp="1"/>
          </p:cNvSpPr>
          <p:nvPr>
            <p:ph type="sldNum" sz="quarter" idx="13"/>
          </p:nvPr>
        </p:nvSpPr>
        <p:spPr/>
        <p:txBody>
          <a:bodyPr/>
          <a:lstStyle/>
          <a:p>
            <a:fld id="{3B50DFDF-96B8-465A-918F-3FF13AAF5E12}" type="slidenum">
              <a:rPr lang="en-US" altLang="lv-LV" smtClean="0"/>
              <a:pPr/>
              <a:t>34</a:t>
            </a:fld>
            <a:endParaRPr lang="en-US" altLang="lv-LV"/>
          </a:p>
        </p:txBody>
      </p:sp>
      <p:pic>
        <p:nvPicPr>
          <p:cNvPr id="9" name="Picture 8">
            <a:extLst>
              <a:ext uri="{FF2B5EF4-FFF2-40B4-BE49-F238E27FC236}">
                <a16:creationId xmlns:a16="http://schemas.microsoft.com/office/drawing/2014/main" id="{0D5B68DF-9D00-C2C5-95A2-D0BB9E291CC5}"/>
              </a:ext>
            </a:extLst>
          </p:cNvPr>
          <p:cNvPicPr>
            <a:picLocks noChangeAspect="1"/>
          </p:cNvPicPr>
          <p:nvPr/>
        </p:nvPicPr>
        <p:blipFill>
          <a:blip r:embed="rId2"/>
          <a:stretch>
            <a:fillRect/>
          </a:stretch>
        </p:blipFill>
        <p:spPr>
          <a:xfrm>
            <a:off x="1332636" y="2807563"/>
            <a:ext cx="8505825" cy="2400300"/>
          </a:xfrm>
          <a:prstGeom prst="rect">
            <a:avLst/>
          </a:prstGeom>
        </p:spPr>
      </p:pic>
      <p:sp>
        <p:nvSpPr>
          <p:cNvPr id="10" name="Text Placeholder 2">
            <a:extLst>
              <a:ext uri="{FF2B5EF4-FFF2-40B4-BE49-F238E27FC236}">
                <a16:creationId xmlns:a16="http://schemas.microsoft.com/office/drawing/2014/main" id="{9789F258-C653-AF0A-F53B-D8440238CF40}"/>
              </a:ext>
            </a:extLst>
          </p:cNvPr>
          <p:cNvSpPr>
            <a:spLocks noGrp="1"/>
          </p:cNvSpPr>
          <p:nvPr>
            <p:ph type="body" sz="quarter" idx="10"/>
          </p:nvPr>
        </p:nvSpPr>
        <p:spPr>
          <a:xfrm>
            <a:off x="1332636" y="6172200"/>
            <a:ext cx="5485414" cy="380996"/>
          </a:xfrm>
        </p:spPr>
        <p:txBody>
          <a:bodyPr>
            <a:noAutofit/>
          </a:bodyPr>
          <a:lstStyle/>
          <a:p>
            <a:r>
              <a:rPr lang="lv-LV" sz="1200" dirty="0">
                <a:latin typeface="+mj-lt"/>
              </a:rPr>
              <a:t>Avots: </a:t>
            </a:r>
            <a:r>
              <a:rPr lang="lv-LV" sz="1200" dirty="0">
                <a:solidFill>
                  <a:srgbClr val="333333"/>
                </a:solidFill>
                <a:effectLst/>
                <a:latin typeface="+mj-lt"/>
                <a:ea typeface="Times New Roman" panose="02020603050405020304" pitchFamily="18" charset="0"/>
              </a:rPr>
              <a:t>Orients Audit &amp; Finance nodrošinātais </a:t>
            </a:r>
            <a:r>
              <a:rPr lang="lv-LV" sz="1200" dirty="0" err="1">
                <a:solidFill>
                  <a:srgbClr val="333333"/>
                </a:solidFill>
                <a:effectLst/>
                <a:latin typeface="+mj-lt"/>
                <a:ea typeface="Times New Roman" panose="02020603050405020304" pitchFamily="18" charset="0"/>
              </a:rPr>
              <a:t>iXBRL</a:t>
            </a:r>
            <a:r>
              <a:rPr lang="lv-LV" sz="1200" dirty="0">
                <a:solidFill>
                  <a:srgbClr val="333333"/>
                </a:solidFill>
                <a:effectLst/>
                <a:latin typeface="+mj-lt"/>
                <a:ea typeface="Times New Roman" panose="02020603050405020304" pitchFamily="18" charset="0"/>
              </a:rPr>
              <a:t> rīks</a:t>
            </a:r>
            <a:endParaRPr lang="lv-LV" sz="1200" dirty="0">
              <a:latin typeface="+mj-lt"/>
            </a:endParaRPr>
          </a:p>
        </p:txBody>
      </p:sp>
      <p:sp>
        <p:nvSpPr>
          <p:cNvPr id="4" name="TextBox 3">
            <a:extLst>
              <a:ext uri="{FF2B5EF4-FFF2-40B4-BE49-F238E27FC236}">
                <a16:creationId xmlns:a16="http://schemas.microsoft.com/office/drawing/2014/main" id="{6BFAE7EF-0FEC-BC41-0E32-AD690C1D56EF}"/>
              </a:ext>
            </a:extLst>
          </p:cNvPr>
          <p:cNvSpPr txBox="1"/>
          <p:nvPr/>
        </p:nvSpPr>
        <p:spPr>
          <a:xfrm>
            <a:off x="1332636" y="1526461"/>
            <a:ext cx="8505825" cy="877163"/>
          </a:xfrm>
          <a:prstGeom prst="rect">
            <a:avLst/>
          </a:prstGeom>
          <a:noFill/>
        </p:spPr>
        <p:txBody>
          <a:bodyPr wrap="square">
            <a:spAutoFit/>
          </a:bodyPr>
          <a:lstStyle/>
          <a:p>
            <a:pPr algn="just"/>
            <a:r>
              <a:rPr lang="lv-LV" b="1" dirty="0">
                <a:solidFill>
                  <a:srgbClr val="FF0000"/>
                </a:solidFill>
              </a:rPr>
              <a:t>! Būtu jāņem vērā to, ka vairākums Sprinta laikā intervēto uzņēmumu norādīja, ka informācijas iegūšana par 3.tvērumu var būt problemātiska. It īpaši gadījumos, kad vērtību ķēdes posms atrodas, piemēram, Āzijas reģionā. </a:t>
            </a:r>
          </a:p>
        </p:txBody>
      </p:sp>
    </p:spTree>
    <p:extLst>
      <p:ext uri="{BB962C8B-B14F-4D97-AF65-F5344CB8AC3E}">
        <p14:creationId xmlns:p14="http://schemas.microsoft.com/office/powerpoint/2010/main" val="4042475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E8519-1980-9F19-7097-FE14CF86614D}"/>
              </a:ext>
            </a:extLst>
          </p:cNvPr>
          <p:cNvPicPr>
            <a:picLocks noChangeAspect="1"/>
          </p:cNvPicPr>
          <p:nvPr/>
        </p:nvPicPr>
        <p:blipFill rotWithShape="1">
          <a:blip r:embed="rId2"/>
          <a:srcRect t="9375" r="3" b="3"/>
          <a:stretch/>
        </p:blipFill>
        <p:spPr>
          <a:xfrm>
            <a:off x="7426037" y="273054"/>
            <a:ext cx="4359563" cy="5853128"/>
          </a:xfrm>
          <a:prstGeom prst="rect">
            <a:avLst/>
          </a:prstGeom>
          <a:noFill/>
        </p:spPr>
      </p:pic>
      <p:sp>
        <p:nvSpPr>
          <p:cNvPr id="6" name="Slide Number Placeholder 5">
            <a:extLst>
              <a:ext uri="{FF2B5EF4-FFF2-40B4-BE49-F238E27FC236}">
                <a16:creationId xmlns:a16="http://schemas.microsoft.com/office/drawing/2014/main" id="{7843B959-B936-60C6-4CFA-381CC44B0997}"/>
              </a:ext>
            </a:extLst>
          </p:cNvPr>
          <p:cNvSpPr>
            <a:spLocks noGrp="1"/>
          </p:cNvSpPr>
          <p:nvPr>
            <p:ph type="sldNum" sz="quarter" idx="13"/>
          </p:nvPr>
        </p:nvSpPr>
        <p:spPr>
          <a:xfrm>
            <a:off x="11212084" y="6324600"/>
            <a:ext cx="573517" cy="304800"/>
          </a:xfrm>
        </p:spPr>
        <p:txBody>
          <a:bodyPr wrap="square" anchor="ctr">
            <a:normAutofit/>
          </a:bodyPr>
          <a:lstStyle/>
          <a:p>
            <a:pPr>
              <a:spcAft>
                <a:spcPts val="600"/>
              </a:spcAft>
            </a:pPr>
            <a:fld id="{0B582915-0310-4CDD-9A79-BDC3E59340E8}" type="slidenum">
              <a:rPr lang="en-US" altLang="lv-LV" smtClean="0"/>
              <a:pPr>
                <a:spcAft>
                  <a:spcPts val="600"/>
                </a:spcAft>
              </a:pPr>
              <a:t>35</a:t>
            </a:fld>
            <a:endParaRPr lang="en-US" altLang="lv-LV"/>
          </a:p>
        </p:txBody>
      </p:sp>
      <p:sp>
        <p:nvSpPr>
          <p:cNvPr id="3" name="Title 1">
            <a:extLst>
              <a:ext uri="{FF2B5EF4-FFF2-40B4-BE49-F238E27FC236}">
                <a16:creationId xmlns:a16="http://schemas.microsoft.com/office/drawing/2014/main" id="{51A2A4EC-ADF6-A8D2-46FB-82BC3B8E5AB8}"/>
              </a:ext>
            </a:extLst>
          </p:cNvPr>
          <p:cNvSpPr txBox="1">
            <a:spLocks/>
          </p:cNvSpPr>
          <p:nvPr/>
        </p:nvSpPr>
        <p:spPr bwMode="auto">
          <a:xfrm>
            <a:off x="665826" y="1658540"/>
            <a:ext cx="6285388"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5000" lnSpcReduction="10000"/>
          </a:bodyPr>
          <a:lstStyle>
            <a:lvl1pPr algn="l" defTabSz="938213"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342900" indent="-342900" algn="just">
              <a:lnSpc>
                <a:spcPct val="90000"/>
              </a:lnSpc>
              <a:buFont typeface="Arial" panose="020B0604020202020204" pitchFamily="34" charset="0"/>
              <a:buChar char="•"/>
            </a:pPr>
            <a:r>
              <a:rPr lang="lv-LV" dirty="0"/>
              <a:t>FM ESG SPRINTA mērķis </a:t>
            </a:r>
            <a:r>
              <a:rPr lang="lv-LV" b="0" dirty="0"/>
              <a:t>– vienoties par tādu FM ilgtspējas ziņojuma apliecinājuma kvalitātes kontroles modeli, kas šajā posmā visefektīvāk aizsargā sabiedrības intereses. </a:t>
            </a:r>
          </a:p>
        </p:txBody>
      </p:sp>
      <p:sp>
        <p:nvSpPr>
          <p:cNvPr id="5" name="Title 4">
            <a:extLst>
              <a:ext uri="{FF2B5EF4-FFF2-40B4-BE49-F238E27FC236}">
                <a16:creationId xmlns:a16="http://schemas.microsoft.com/office/drawing/2014/main" id="{0D743BA2-775B-B3EC-887F-8D6B180FE13F}"/>
              </a:ext>
            </a:extLst>
          </p:cNvPr>
          <p:cNvSpPr>
            <a:spLocks noGrp="1"/>
          </p:cNvSpPr>
          <p:nvPr>
            <p:ph type="title"/>
          </p:nvPr>
        </p:nvSpPr>
        <p:spPr/>
        <p:txBody>
          <a:bodyPr/>
          <a:lstStyle/>
          <a:p>
            <a:r>
              <a:rPr lang="lv-LV" dirty="0"/>
              <a:t>FM ESG SPRINTS</a:t>
            </a:r>
          </a:p>
        </p:txBody>
      </p:sp>
    </p:spTree>
    <p:extLst>
      <p:ext uri="{BB962C8B-B14F-4D97-AF65-F5344CB8AC3E}">
        <p14:creationId xmlns:p14="http://schemas.microsoft.com/office/powerpoint/2010/main" val="3296686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904593"/>
            <a:ext cx="10363200" cy="1734207"/>
          </a:xfrm>
        </p:spPr>
        <p:txBody>
          <a:bodyPr>
            <a:normAutofit/>
          </a:bodyPr>
          <a:lstStyle/>
          <a:p>
            <a:r>
              <a:rPr lang="lv-LV" altLang="lv-LV" sz="3600" b="1" dirty="0"/>
              <a:t>PALDIES!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3920F-C936-5C2A-DE75-075C5D905409}"/>
              </a:ext>
            </a:extLst>
          </p:cNvPr>
          <p:cNvSpPr>
            <a:spLocks noGrp="1"/>
          </p:cNvSpPr>
          <p:nvPr>
            <p:ph type="title"/>
          </p:nvPr>
        </p:nvSpPr>
        <p:spPr>
          <a:xfrm>
            <a:off x="3454401" y="272978"/>
            <a:ext cx="3668035" cy="1162051"/>
          </a:xfrm>
        </p:spPr>
        <p:txBody>
          <a:bodyPr vert="horz" wrap="square" lIns="93957" tIns="46979" rIns="93957" bIns="46979" numCol="1" anchor="t" anchorCtr="0" compatLnSpc="1">
            <a:prstTxWarp prst="textNoShape">
              <a:avLst/>
            </a:prstTxWarp>
            <a:normAutofit/>
          </a:bodyPr>
          <a:lstStyle/>
          <a:p>
            <a:r>
              <a:rPr lang="en-US" b="1" i="0" kern="1200">
                <a:effectLst/>
                <a:latin typeface="Verdana" panose="020B0604030504040204" pitchFamily="34" charset="0"/>
                <a:ea typeface="Verdana" panose="020B0604030504040204" pitchFamily="34" charset="0"/>
                <a:cs typeface="Verdana" panose="020B0604030504040204" pitchFamily="34" charset="0"/>
              </a:rPr>
              <a:t>Kā izskatītos “neto nulles” pasaule”? </a:t>
            </a:r>
            <a:endParaRPr lang="en-US" b="1" kern="12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planet with grass on it&#10;&#10;Description automatically generated">
            <a:extLst>
              <a:ext uri="{FF2B5EF4-FFF2-40B4-BE49-F238E27FC236}">
                <a16:creationId xmlns:a16="http://schemas.microsoft.com/office/drawing/2014/main" id="{113AD7C4-377E-069B-1A07-F5E989478631}"/>
              </a:ext>
            </a:extLst>
          </p:cNvPr>
          <p:cNvPicPr>
            <a:picLocks noChangeAspect="1"/>
          </p:cNvPicPr>
          <p:nvPr/>
        </p:nvPicPr>
        <p:blipFill rotWithShape="1">
          <a:blip r:embed="rId2"/>
          <a:srcRect l="25291" r="24806"/>
          <a:stretch/>
        </p:blipFill>
        <p:spPr>
          <a:xfrm>
            <a:off x="7426037" y="273054"/>
            <a:ext cx="4359563" cy="5853128"/>
          </a:xfrm>
          <a:prstGeom prst="rect">
            <a:avLst/>
          </a:prstGeom>
          <a:noFill/>
        </p:spPr>
      </p:pic>
      <p:sp>
        <p:nvSpPr>
          <p:cNvPr id="2" name="Text Placeholder 1">
            <a:extLst>
              <a:ext uri="{FF2B5EF4-FFF2-40B4-BE49-F238E27FC236}">
                <a16:creationId xmlns:a16="http://schemas.microsoft.com/office/drawing/2014/main" id="{ABEB86A1-9C2C-9744-6CA4-1338CF2259DB}"/>
              </a:ext>
            </a:extLst>
          </p:cNvPr>
          <p:cNvSpPr>
            <a:spLocks noGrp="1"/>
          </p:cNvSpPr>
          <p:nvPr>
            <p:ph type="body" sz="half" idx="2"/>
          </p:nvPr>
        </p:nvSpPr>
        <p:spPr>
          <a:xfrm>
            <a:off x="3454401" y="1435122"/>
            <a:ext cx="3668035" cy="4691063"/>
          </a:xfrm>
        </p:spPr>
        <p:txBody>
          <a:bodyPr vert="horz" wrap="square" lIns="93957" tIns="46979" rIns="93957" bIns="46979" numCol="1" anchor="t" anchorCtr="0" compatLnSpc="1">
            <a:prstTxWarp prst="textNoShape">
              <a:avLst/>
            </a:prstTxWarp>
            <a:normAutofit fontScale="92500" lnSpcReduction="10000"/>
          </a:bodyPr>
          <a:lstStyle/>
          <a:p>
            <a:pPr>
              <a:lnSpc>
                <a:spcPct val="90000"/>
              </a:lnSpc>
            </a:pP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Neatkarīgs</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konsultants</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klimata</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jomā</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Džeimss</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Kamerons</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kurš</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konsultē</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dažādas</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0" i="0" kern="1200" dirty="0" err="1">
                <a:effectLst/>
                <a:latin typeface="Verdana" panose="020B0604030504040204" pitchFamily="34" charset="0"/>
                <a:ea typeface="Verdana" panose="020B0604030504040204" pitchFamily="34" charset="0"/>
                <a:cs typeface="Verdana" panose="020B0604030504040204" pitchFamily="34" charset="0"/>
              </a:rPr>
              <a:t>organizācijas</a:t>
            </a:r>
            <a:r>
              <a:rPr lang="en-US" sz="1700" b="0" i="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latin typeface="Verdana" panose="020B0604030504040204" pitchFamily="34" charset="0"/>
                <a:ea typeface="Verdana" panose="020B0604030504040204" pitchFamily="34" charset="0"/>
                <a:cs typeface="Verdana" panose="020B0604030504040204" pitchFamily="34" charset="0"/>
              </a:rPr>
              <a:t>uzskata</a:t>
            </a:r>
            <a:r>
              <a:rPr lang="en-US" sz="1700" kern="1200" dirty="0">
                <a:latin typeface="Verdana" panose="020B0604030504040204" pitchFamily="34" charset="0"/>
                <a:ea typeface="Verdana" panose="020B0604030504040204" pitchFamily="34" charset="0"/>
                <a:cs typeface="Verdana" panose="020B0604030504040204" pitchFamily="34" charset="0"/>
              </a:rPr>
              <a:t>, ka:</a:t>
            </a:r>
            <a:endParaRPr lang="en-US" sz="1700" b="0" i="0" kern="1200" dirty="0">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sz="1700" kern="1200" dirty="0">
                <a:effectLst/>
                <a:latin typeface="Verdana" panose="020B0604030504040204" pitchFamily="34" charset="0"/>
                <a:ea typeface="Verdana" panose="020B0604030504040204" pitchFamily="34" charset="0"/>
                <a:cs typeface="Verdana" panose="020B0604030504040204" pitchFamily="34" charset="0"/>
              </a:rPr>
              <a:t>“</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Mums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vajadzētu</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novirzīt</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diskusiju</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uz</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to,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kā</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izskatītos</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neto</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nulles</a:t>
            </a:r>
            <a:r>
              <a:rPr lang="en-US" sz="1700" b="1" kern="1200" dirty="0">
                <a:effectLst/>
                <a:latin typeface="Verdana" panose="020B0604030504040204" pitchFamily="34" charset="0"/>
                <a:ea typeface="Verdana" panose="020B0604030504040204" pitchFamily="34" charset="0"/>
                <a:cs typeface="Verdana" panose="020B0604030504040204" pitchFamily="34" charset="0"/>
              </a:rPr>
              <a:t>” </a:t>
            </a:r>
            <a:r>
              <a:rPr lang="en-US" sz="1700" b="1" kern="1200" dirty="0" err="1">
                <a:effectLst/>
                <a:latin typeface="Verdana" panose="020B0604030504040204" pitchFamily="34" charset="0"/>
                <a:ea typeface="Verdana" panose="020B0604030504040204" pitchFamily="34" charset="0"/>
                <a:cs typeface="Verdana" panose="020B0604030504040204" pitchFamily="34" charset="0"/>
              </a:rPr>
              <a:t>pasaule</a:t>
            </a:r>
            <a:r>
              <a:rPr lang="en-US" sz="1700" kern="1200" dirty="0">
                <a:effectLst/>
                <a:latin typeface="Verdana" panose="020B0604030504040204" pitchFamily="34" charset="0"/>
                <a:ea typeface="Verdana" panose="020B0604030504040204" pitchFamily="34" charset="0"/>
                <a:cs typeface="Verdana" panose="020B0604030504040204" pitchFamily="34" charset="0"/>
              </a:rPr>
              <a:t>”.</a:t>
            </a:r>
          </a:p>
          <a:p>
            <a:pPr>
              <a:lnSpc>
                <a:spcPct val="90000"/>
              </a:lnSpc>
            </a:pPr>
            <a:r>
              <a:rPr lang="en-US" sz="1700" kern="1200" dirty="0" err="1">
                <a:effectLst/>
                <a:latin typeface="Verdana" panose="020B0604030504040204" pitchFamily="34" charset="0"/>
                <a:ea typeface="Verdana" panose="020B0604030504040204" pitchFamily="34" charset="0"/>
                <a:cs typeface="Verdana" panose="020B0604030504040204" pitchFamily="34" charset="0"/>
              </a:rPr>
              <a:t>Diskusijas</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novirzīšana</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uz</a:t>
            </a:r>
            <a:r>
              <a:rPr lang="en-US" sz="1700" kern="1200" dirty="0">
                <a:effectLst/>
                <a:latin typeface="Verdana" panose="020B0604030504040204" pitchFamily="34" charset="0"/>
                <a:ea typeface="Verdana" panose="020B0604030504040204" pitchFamily="34" charset="0"/>
                <a:cs typeface="Verdana" panose="020B0604030504040204" pitchFamily="34" charset="0"/>
              </a:rPr>
              <a:t> to,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kā</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izskatītos</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neto</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nulles</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pasaule</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ir</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ļoti</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svarīga</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lai</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palīdzētu</a:t>
            </a:r>
            <a:r>
              <a:rPr lang="en-US" sz="1700" kern="1200" dirty="0">
                <a:effectLst/>
                <a:latin typeface="Verdana" panose="020B0604030504040204" pitchFamily="34" charset="0"/>
                <a:ea typeface="Verdana" panose="020B0604030504040204" pitchFamily="34" charset="0"/>
                <a:cs typeface="Verdana" panose="020B0604030504040204" pitchFamily="34" charset="0"/>
              </a:rPr>
              <a:t> mums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patiesi</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izprast</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šī</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izaicinājuma</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nopietnību</a:t>
            </a:r>
            <a:r>
              <a:rPr lang="en-US" sz="1700" kern="1200" dirty="0">
                <a:effectLst/>
                <a:latin typeface="Verdana" panose="020B0604030504040204" pitchFamily="34" charset="0"/>
                <a:ea typeface="Verdana" panose="020B0604030504040204" pitchFamily="34" charset="0"/>
                <a:cs typeface="Verdana" panose="020B0604030504040204" pitchFamily="34" charset="0"/>
              </a:rPr>
              <a:t>”, un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tādējādi</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pārietu</a:t>
            </a:r>
            <a:r>
              <a:rPr lang="en-US" sz="1700" kern="1200" dirty="0">
                <a:effectLst/>
                <a:latin typeface="Verdana" panose="020B0604030504040204" pitchFamily="34" charset="0"/>
                <a:ea typeface="Verdana" panose="020B0604030504040204" pitchFamily="34" charset="0"/>
                <a:cs typeface="Verdana" panose="020B0604030504040204" pitchFamily="34" charset="0"/>
              </a:rPr>
              <a:t> no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ambīcijām</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uz</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reālu</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izmērāmu</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rīcību</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emisiju</a:t>
            </a:r>
            <a:r>
              <a:rPr lang="en-US" sz="1700" kern="1200" dirty="0">
                <a:effectLst/>
                <a:latin typeface="Verdana" panose="020B0604030504040204" pitchFamily="34" charset="0"/>
                <a:ea typeface="Verdana" panose="020B0604030504040204" pitchFamily="34" charset="0"/>
                <a:cs typeface="Verdana" panose="020B0604030504040204" pitchFamily="34" charset="0"/>
              </a:rPr>
              <a:t> </a:t>
            </a:r>
            <a:r>
              <a:rPr lang="en-US" sz="1700" kern="1200" dirty="0" err="1">
                <a:effectLst/>
                <a:latin typeface="Verdana" panose="020B0604030504040204" pitchFamily="34" charset="0"/>
                <a:ea typeface="Verdana" panose="020B0604030504040204" pitchFamily="34" charset="0"/>
                <a:cs typeface="Verdana" panose="020B0604030504040204" pitchFamily="34" charset="0"/>
              </a:rPr>
              <a:t>samazināšanai</a:t>
            </a:r>
            <a:r>
              <a:rPr lang="en-US" sz="1700" kern="1200" dirty="0">
                <a:effectLst/>
                <a:latin typeface="Verdana" panose="020B0604030504040204" pitchFamily="34" charset="0"/>
                <a:ea typeface="Verdana" panose="020B0604030504040204" pitchFamily="34" charset="0"/>
                <a:cs typeface="Verdana" panose="020B0604030504040204" pitchFamily="34" charset="0"/>
              </a:rPr>
              <a:t>.</a:t>
            </a:r>
          </a:p>
          <a:p>
            <a:pPr>
              <a:lnSpc>
                <a:spcPct val="90000"/>
              </a:lnSpc>
            </a:pPr>
            <a:endParaRPr lang="lv-LV" sz="1600" b="0" i="0" dirty="0">
              <a:solidFill>
                <a:srgbClr val="000000"/>
              </a:solidFill>
              <a:effectLst/>
              <a:latin typeface="Times New Roman" panose="02020603050405020304" pitchFamily="18" charset="0"/>
            </a:endParaRPr>
          </a:p>
          <a:p>
            <a:pPr algn="just">
              <a:lnSpc>
                <a:spcPct val="90000"/>
              </a:lnSpc>
            </a:pPr>
            <a:r>
              <a:rPr lang="lv-LV" sz="1600" b="0" i="0" dirty="0">
                <a:solidFill>
                  <a:srgbClr val="000000"/>
                </a:solidFill>
                <a:effectLst/>
              </a:rPr>
              <a:t>Eiropas zaļais kurss ir Eiropas izaugsmes stratēģija, kas uzlabos iedzīvotāju labklājību un veselību, panāks, ka 2050. gadā Eiropa būs </a:t>
            </a:r>
            <a:r>
              <a:rPr lang="lv-LV" sz="1600" b="1" i="0" dirty="0" err="1">
                <a:solidFill>
                  <a:srgbClr val="000000"/>
                </a:solidFill>
                <a:effectLst/>
              </a:rPr>
              <a:t>klimatneitrāla</a:t>
            </a:r>
            <a:r>
              <a:rPr lang="lv-LV" sz="1600" b="1" i="0" dirty="0">
                <a:solidFill>
                  <a:srgbClr val="000000"/>
                </a:solidFill>
                <a:effectLst/>
              </a:rPr>
              <a:t>, un aizsargās, saglabās un uzlabos ES dabas kapitālu un </a:t>
            </a:r>
            <a:r>
              <a:rPr lang="lv-LV" sz="1600" b="1" i="0" dirty="0" err="1">
                <a:solidFill>
                  <a:srgbClr val="000000"/>
                </a:solidFill>
                <a:effectLst/>
              </a:rPr>
              <a:t>biodaudzveidību</a:t>
            </a:r>
            <a:r>
              <a:rPr lang="lv-LV" sz="1600" b="0" i="0" dirty="0">
                <a:solidFill>
                  <a:srgbClr val="000000"/>
                </a:solidFill>
                <a:effectLst/>
              </a:rPr>
              <a:t>.</a:t>
            </a:r>
            <a:endParaRPr lang="en-US" sz="1700" kern="1200" dirty="0"/>
          </a:p>
        </p:txBody>
      </p:sp>
      <p:sp>
        <p:nvSpPr>
          <p:cNvPr id="5" name="TextBox 4">
            <a:extLst>
              <a:ext uri="{FF2B5EF4-FFF2-40B4-BE49-F238E27FC236}">
                <a16:creationId xmlns:a16="http://schemas.microsoft.com/office/drawing/2014/main" id="{A708A1C2-6E6D-BE7D-A1AA-719DB426A9D7}"/>
              </a:ext>
            </a:extLst>
          </p:cNvPr>
          <p:cNvSpPr txBox="1"/>
          <p:nvPr/>
        </p:nvSpPr>
        <p:spPr bwMode="auto">
          <a:xfrm>
            <a:off x="1328120" y="6354932"/>
            <a:ext cx="4709683" cy="304800"/>
          </a:xfrm>
          <a:prstGeom prst="rect">
            <a:avLst/>
          </a:prstGeom>
          <a:noFill/>
          <a:ln>
            <a:noFill/>
          </a:ln>
        </p:spPr>
        <p:txBody>
          <a:bodyPr vert="horz" wrap="square" lIns="93957" tIns="46979" rIns="93957" bIns="46979" numCol="1" rtlCol="0" anchor="t" anchorCtr="0" compatLnSpc="1">
            <a:prstTxWarp prst="textNoShape">
              <a:avLst/>
            </a:prstTxWarp>
            <a:normAutofit/>
          </a:bodyPr>
          <a:lstStyle/>
          <a:p>
            <a:pPr marR="0" algn="r" latinLnBrk="0">
              <a:spcBef>
                <a:spcPct val="20000"/>
              </a:spcBef>
              <a:buClrTx/>
              <a:buSzTx/>
              <a:tabLst/>
              <a:defRPr/>
            </a:pPr>
            <a:r>
              <a:rPr kumimoji="0" lang="en-US" sz="900" b="0" i="1"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Avots</a:t>
            </a:r>
            <a:r>
              <a:rPr kumimoji="0" lang="en-US" sz="9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Oglekļa</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neitrāls</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un “</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neto</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nulle</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 ko </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šie</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termini </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īsti</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a:t>
            </a:r>
            <a:r>
              <a:rPr lang="en-US" sz="900" kern="1200" baseline="0" dirty="0" err="1">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nozīmē</a:t>
            </a:r>
            <a:r>
              <a:rPr lang="en-US" sz="900" kern="1200" baseline="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 Neste</a:t>
            </a:r>
            <a:endParaRPr kumimoji="0" lang="en-US" sz="9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Slide Number Placeholder 6">
            <a:extLst>
              <a:ext uri="{FF2B5EF4-FFF2-40B4-BE49-F238E27FC236}">
                <a16:creationId xmlns:a16="http://schemas.microsoft.com/office/drawing/2014/main" id="{0B068452-FC56-B55C-AE8D-1EC601FFD8BB}"/>
              </a:ext>
            </a:extLst>
          </p:cNvPr>
          <p:cNvSpPr>
            <a:spLocks noGrp="1"/>
          </p:cNvSpPr>
          <p:nvPr>
            <p:ph type="sldNum" sz="quarter" idx="13"/>
          </p:nvPr>
        </p:nvSpPr>
        <p:spPr>
          <a:xfrm>
            <a:off x="11212084" y="6324600"/>
            <a:ext cx="573517" cy="304800"/>
          </a:xfrm>
        </p:spPr>
        <p:txBody>
          <a:bodyPr vert="horz" wrap="square" lIns="93957" tIns="46979" rIns="93957" bIns="46979" numCol="1" anchor="ctr" anchorCtr="0" compatLnSpc="1">
            <a:prstTxWarp prst="textNoShape">
              <a:avLst/>
            </a:prstTxWarp>
            <a:normAutofit/>
          </a:bodyPr>
          <a:lstStyle/>
          <a:p>
            <a:pPr>
              <a:spcAft>
                <a:spcPts val="600"/>
              </a:spcAft>
            </a:pPr>
            <a:fld id="{D7664841-0D73-44CB-AE22-42FD73D83E02}" type="slidenum">
              <a:rPr lang="en-US" altLang="lv-LV" kern="1200">
                <a:latin typeface="Verdana" panose="020B0604030504040204" pitchFamily="34" charset="0"/>
                <a:ea typeface="+mn-ea"/>
                <a:cs typeface="Arial" panose="020B0604020202020204" pitchFamily="34" charset="0"/>
              </a:rPr>
              <a:pPr>
                <a:spcAft>
                  <a:spcPts val="600"/>
                </a:spcAft>
              </a:pPr>
              <a:t>4</a:t>
            </a:fld>
            <a:endParaRPr lang="en-US" altLang="lv-LV" kern="1200">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3352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E5AB7-6DA2-4E9B-961A-E249DFA779B9}"/>
              </a:ext>
            </a:extLst>
          </p:cNvPr>
          <p:cNvSpPr>
            <a:spLocks noGrp="1"/>
          </p:cNvSpPr>
          <p:nvPr>
            <p:ph type="title"/>
          </p:nvPr>
        </p:nvSpPr>
        <p:spPr>
          <a:xfrm>
            <a:off x="1016122" y="413063"/>
            <a:ext cx="10604377" cy="723600"/>
          </a:xfr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pPr algn="l"/>
            <a:r>
              <a:rPr lang="lv-LV" sz="2400" b="1" dirty="0">
                <a:latin typeface="Verdana" panose="020B0604030504040204" pitchFamily="34" charset="0"/>
                <a:ea typeface="Verdana" panose="020B0604030504040204" pitchFamily="34" charset="0"/>
                <a:cs typeface="Verdana" panose="020B0604030504040204" pitchFamily="34" charset="0"/>
              </a:rPr>
              <a:t>Globālā vienošanās un Eiropas plānošanas dokumenti</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5F2076F9-554C-49B5-BFB8-6D69E647EC1A}"/>
              </a:ext>
            </a:extLst>
          </p:cNvPr>
          <p:cNvSpPr txBox="1"/>
          <p:nvPr/>
        </p:nvSpPr>
        <p:spPr>
          <a:xfrm>
            <a:off x="1096191" y="6181701"/>
            <a:ext cx="10156214" cy="13781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400" b="0" i="1" u="none" strike="noStrike" kern="0" cap="none" spc="0" normalizeH="0" baseline="0" noProof="0" dirty="0">
                <a:ln>
                  <a:noFill/>
                </a:ln>
                <a:solidFill>
                  <a:srgbClr val="43B02A"/>
                </a:solidFill>
                <a:effectLst/>
                <a:uLnTx/>
                <a:uFillTx/>
              </a:rPr>
              <a:t>Avots</a:t>
            </a:r>
            <a:r>
              <a:rPr kumimoji="0" lang="en-US" sz="1400" b="0" i="1" u="none" strike="noStrike" kern="0" cap="none" spc="0" normalizeH="0" baseline="0" noProof="0" dirty="0">
                <a:ln>
                  <a:noFill/>
                </a:ln>
                <a:solidFill>
                  <a:srgbClr val="43B02A"/>
                </a:solidFill>
                <a:effectLst/>
                <a:uLnTx/>
                <a:uFillTx/>
              </a:rPr>
              <a:t>: KPMG</a:t>
            </a:r>
          </a:p>
        </p:txBody>
      </p:sp>
      <p:grpSp>
        <p:nvGrpSpPr>
          <p:cNvPr id="2" name="Group 1">
            <a:extLst>
              <a:ext uri="{FF2B5EF4-FFF2-40B4-BE49-F238E27FC236}">
                <a16:creationId xmlns:a16="http://schemas.microsoft.com/office/drawing/2014/main" id="{58A10FF9-D27B-EE4B-F254-BA5B56A08E1C}"/>
              </a:ext>
            </a:extLst>
          </p:cNvPr>
          <p:cNvGrpSpPr/>
          <p:nvPr/>
        </p:nvGrpSpPr>
        <p:grpSpPr>
          <a:xfrm>
            <a:off x="5241163" y="4907121"/>
            <a:ext cx="1467660" cy="437151"/>
            <a:chOff x="987969" y="5418137"/>
            <a:chExt cx="1467660" cy="177799"/>
          </a:xfrm>
        </p:grpSpPr>
        <p:cxnSp>
          <p:nvCxnSpPr>
            <p:cNvPr id="3" name="Straight Arrow Connector 2">
              <a:extLst>
                <a:ext uri="{FF2B5EF4-FFF2-40B4-BE49-F238E27FC236}">
                  <a16:creationId xmlns:a16="http://schemas.microsoft.com/office/drawing/2014/main" id="{A79D68AD-070E-926B-9E82-EF8B08113D4A}"/>
                </a:ext>
              </a:extLst>
            </p:cNvPr>
            <p:cNvCxnSpPr/>
            <p:nvPr/>
          </p:nvCxnSpPr>
          <p:spPr>
            <a:xfrm flipV="1">
              <a:off x="987969" y="5419884"/>
              <a:ext cx="0" cy="176052"/>
            </a:xfrm>
            <a:prstGeom prst="straightConnector1">
              <a:avLst/>
            </a:prstGeom>
            <a:noFill/>
            <a:ln w="19050" cap="flat" cmpd="sng" algn="ctr">
              <a:solidFill>
                <a:srgbClr val="66D44C"/>
              </a:solidFill>
              <a:prstDash val="solid"/>
              <a:miter lim="800000"/>
              <a:tailEnd type="triangle"/>
            </a:ln>
            <a:effectLst/>
          </p:spPr>
        </p:cxnSp>
        <p:cxnSp>
          <p:nvCxnSpPr>
            <p:cNvPr id="18" name="Straight Arrow Connector 17">
              <a:extLst>
                <a:ext uri="{FF2B5EF4-FFF2-40B4-BE49-F238E27FC236}">
                  <a16:creationId xmlns:a16="http://schemas.microsoft.com/office/drawing/2014/main" id="{A8AE6FE2-0DBD-D2F3-D6F4-87F275B6935B}"/>
                </a:ext>
              </a:extLst>
            </p:cNvPr>
            <p:cNvCxnSpPr>
              <a:cxnSpLocks/>
            </p:cNvCxnSpPr>
            <p:nvPr/>
          </p:nvCxnSpPr>
          <p:spPr>
            <a:xfrm flipV="1">
              <a:off x="2455629" y="5418137"/>
              <a:ext cx="0" cy="176052"/>
            </a:xfrm>
            <a:prstGeom prst="straightConnector1">
              <a:avLst/>
            </a:prstGeom>
            <a:noFill/>
            <a:ln w="19050" cap="flat" cmpd="sng" algn="ctr">
              <a:solidFill>
                <a:srgbClr val="66D44C"/>
              </a:solidFill>
              <a:prstDash val="solid"/>
              <a:miter lim="800000"/>
              <a:tailEnd type="triangle"/>
            </a:ln>
            <a:effectLst/>
          </p:spPr>
        </p:cxnSp>
      </p:grpSp>
      <p:sp>
        <p:nvSpPr>
          <p:cNvPr id="19" name="Rectangle: Rounded Corners 18">
            <a:extLst>
              <a:ext uri="{FF2B5EF4-FFF2-40B4-BE49-F238E27FC236}">
                <a16:creationId xmlns:a16="http://schemas.microsoft.com/office/drawing/2014/main" id="{55634707-EA63-5D12-57D8-E79F8334B8E0}"/>
              </a:ext>
            </a:extLst>
          </p:cNvPr>
          <p:cNvSpPr/>
          <p:nvPr/>
        </p:nvSpPr>
        <p:spPr>
          <a:xfrm>
            <a:off x="6443488" y="1532774"/>
            <a:ext cx="1687020" cy="628957"/>
          </a:xfrm>
          <a:prstGeom prst="roundRect">
            <a:avLst/>
          </a:prstGeom>
          <a:solidFill>
            <a:srgbClr val="66D44C"/>
          </a:solidFill>
          <a:ln w="12700" cap="flat" cmpd="sng" algn="ctr">
            <a:solidFill>
              <a:srgbClr val="66D4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Paris agreement</a:t>
            </a:r>
          </a:p>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rgbClr val="FFFFFF"/>
                </a:solidFill>
                <a:effectLst/>
                <a:uLnTx/>
                <a:uFillTx/>
                <a:latin typeface="Arial"/>
                <a:ea typeface="+mn-ea"/>
                <a:cs typeface="+mn-cs"/>
              </a:rPr>
              <a:t>(2015)</a:t>
            </a:r>
          </a:p>
        </p:txBody>
      </p:sp>
      <p:sp>
        <p:nvSpPr>
          <p:cNvPr id="20" name="Rectangle: Rounded Corners 19">
            <a:extLst>
              <a:ext uri="{FF2B5EF4-FFF2-40B4-BE49-F238E27FC236}">
                <a16:creationId xmlns:a16="http://schemas.microsoft.com/office/drawing/2014/main" id="{FC00BDCB-FF9E-0077-202D-1898810B396B}"/>
              </a:ext>
            </a:extLst>
          </p:cNvPr>
          <p:cNvSpPr/>
          <p:nvPr/>
        </p:nvSpPr>
        <p:spPr>
          <a:xfrm>
            <a:off x="4570179" y="2662281"/>
            <a:ext cx="2019791" cy="628957"/>
          </a:xfrm>
          <a:prstGeom prst="roundRect">
            <a:avLst/>
          </a:prstGeom>
          <a:solidFill>
            <a:srgbClr val="43B02A"/>
          </a:solidFill>
          <a:ln w="12700" cap="flat" cmpd="sng" algn="ctr">
            <a:solidFill>
              <a:srgbClr val="43B02A"/>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Arial"/>
                <a:cs typeface="Arial" panose="020B0604020202020204" pitchFamily="34" charset="0"/>
              </a:rPr>
              <a:t>The EU Action Plan on Sustainable Finance</a:t>
            </a:r>
            <a:br>
              <a:rPr lang="en-US" sz="12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(2018) </a:t>
            </a:r>
            <a:endParaRPr kumimoji="0" lang="en-US" sz="14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1EF8B5EA-061A-EC20-58D1-760ED1FFD88D}"/>
              </a:ext>
            </a:extLst>
          </p:cNvPr>
          <p:cNvSpPr/>
          <p:nvPr/>
        </p:nvSpPr>
        <p:spPr>
          <a:xfrm>
            <a:off x="8101302" y="2662281"/>
            <a:ext cx="2019791" cy="628957"/>
          </a:xfrm>
          <a:prstGeom prst="roundRect">
            <a:avLst/>
          </a:prstGeom>
          <a:solidFill>
            <a:srgbClr val="23772B"/>
          </a:solidFill>
          <a:ln w="12700" cap="flat" cmpd="sng" algn="ctr">
            <a:solidFill>
              <a:srgbClr val="23772B"/>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Green Deal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(2019)</a:t>
            </a:r>
          </a:p>
        </p:txBody>
      </p:sp>
      <p:sp>
        <p:nvSpPr>
          <p:cNvPr id="22" name="Rectangle: Rounded Corners 21">
            <a:extLst>
              <a:ext uri="{FF2B5EF4-FFF2-40B4-BE49-F238E27FC236}">
                <a16:creationId xmlns:a16="http://schemas.microsoft.com/office/drawing/2014/main" id="{20618B81-48D0-5737-C96B-DE1775545AB0}"/>
              </a:ext>
            </a:extLst>
          </p:cNvPr>
          <p:cNvSpPr/>
          <p:nvPr/>
        </p:nvSpPr>
        <p:spPr>
          <a:xfrm>
            <a:off x="2956168" y="4247045"/>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Sustainable Finance Disclosure Regulation (SFDR) </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(2021)</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B979AF51-CCF8-A800-6751-692F716CE9A1}"/>
              </a:ext>
            </a:extLst>
          </p:cNvPr>
          <p:cNvSpPr/>
          <p:nvPr/>
        </p:nvSpPr>
        <p:spPr>
          <a:xfrm>
            <a:off x="6426001" y="4247045"/>
            <a:ext cx="2238648" cy="664371"/>
          </a:xfrm>
          <a:prstGeom prst="roundRect">
            <a:avLst/>
          </a:prstGeom>
          <a:solidFill>
            <a:srgbClr val="FFC000"/>
          </a:solidFill>
          <a:ln w="12700" cap="flat" cmpd="sng" algn="ctr">
            <a:no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NFRD </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 CSRD</a:t>
            </a:r>
          </a:p>
          <a:p>
            <a:pPr marL="0" marR="0" lvl="0" indent="0" algn="ctr" defTabSz="322326" eaLnBrk="1" fontAlgn="auto" latinLnBrk="0" hangingPunct="1">
              <a:lnSpc>
                <a:spcPct val="100000"/>
              </a:lnSpc>
              <a:spcBef>
                <a:spcPts val="0"/>
              </a:spcBef>
              <a:spcAft>
                <a:spcPts val="0"/>
              </a:spcAft>
              <a:buClrTx/>
              <a:buSzTx/>
              <a:buFontTx/>
              <a:buNone/>
              <a:tabLst/>
              <a:defRPr/>
            </a:pPr>
            <a:r>
              <a:rPr lang="en-US" sz="900" i="1" kern="0" dirty="0">
                <a:solidFill>
                  <a:prstClr val="white"/>
                </a:solidFill>
                <a:latin typeface="Arial"/>
                <a:cs typeface="Arial" panose="020B0604020202020204" pitchFamily="34" charset="0"/>
              </a:rPr>
              <a:t>Non-Financial Reporting Directive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(2014)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 Corporate Sustainability Reporting Directive (2022)</a:t>
            </a:r>
            <a:endParaRPr kumimoji="0" lang="en-US" sz="8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9AAE4470-27DB-A18A-FB36-144834024E8C}"/>
              </a:ext>
            </a:extLst>
          </p:cNvPr>
          <p:cNvSpPr/>
          <p:nvPr/>
        </p:nvSpPr>
        <p:spPr>
          <a:xfrm>
            <a:off x="4754773" y="5344272"/>
            <a:ext cx="2221050" cy="628957"/>
          </a:xfrm>
          <a:prstGeom prst="roundRect">
            <a:avLst/>
          </a:prstGeom>
          <a:solidFill>
            <a:srgbClr val="F0C34C"/>
          </a:solidFill>
          <a:ln w="12700" cap="flat" cmpd="sng" algn="ctr">
            <a:solidFill>
              <a:srgbClr val="F0C3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EU Taxonomy </a:t>
            </a:r>
            <a:br>
              <a:rPr lang="en-US" sz="14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(2020)</a:t>
            </a:r>
          </a:p>
        </p:txBody>
      </p:sp>
      <p:cxnSp>
        <p:nvCxnSpPr>
          <p:cNvPr id="25" name="Connector: Elbow 24">
            <a:extLst>
              <a:ext uri="{FF2B5EF4-FFF2-40B4-BE49-F238E27FC236}">
                <a16:creationId xmlns:a16="http://schemas.microsoft.com/office/drawing/2014/main" id="{E0472202-C6E1-7EC3-147F-795B7CF1713D}"/>
              </a:ext>
            </a:extLst>
          </p:cNvPr>
          <p:cNvCxnSpPr>
            <a:cxnSpLocks/>
            <a:stCxn id="19" idx="2"/>
            <a:endCxn id="20" idx="0"/>
          </p:cNvCxnSpPr>
          <p:nvPr/>
        </p:nvCxnSpPr>
        <p:spPr>
          <a:xfrm rot="5400000">
            <a:off x="6183262" y="1558545"/>
            <a:ext cx="500550" cy="1706923"/>
          </a:xfrm>
          <a:prstGeom prst="bentConnector3">
            <a:avLst>
              <a:gd name="adj1" fmla="val 50000"/>
            </a:avLst>
          </a:prstGeom>
          <a:noFill/>
          <a:ln w="19050" cap="rnd" cmpd="sng" algn="ctr">
            <a:solidFill>
              <a:srgbClr val="66D44C"/>
            </a:solidFill>
            <a:prstDash val="solid"/>
            <a:round/>
            <a:tailEnd type="triangle"/>
          </a:ln>
          <a:effectLst/>
        </p:spPr>
      </p:cxnSp>
      <p:cxnSp>
        <p:nvCxnSpPr>
          <p:cNvPr id="54" name="Connector: Elbow 53">
            <a:extLst>
              <a:ext uri="{FF2B5EF4-FFF2-40B4-BE49-F238E27FC236}">
                <a16:creationId xmlns:a16="http://schemas.microsoft.com/office/drawing/2014/main" id="{CF42923C-4F5D-BD48-B2B8-812B1F5F46E8}"/>
              </a:ext>
            </a:extLst>
          </p:cNvPr>
          <p:cNvCxnSpPr>
            <a:cxnSpLocks/>
            <a:stCxn id="19" idx="2"/>
            <a:endCxn id="21" idx="0"/>
          </p:cNvCxnSpPr>
          <p:nvPr/>
        </p:nvCxnSpPr>
        <p:spPr>
          <a:xfrm rot="16200000" flipH="1">
            <a:off x="7948823" y="1499906"/>
            <a:ext cx="500550" cy="1824200"/>
          </a:xfrm>
          <a:prstGeom prst="bentConnector3">
            <a:avLst>
              <a:gd name="adj1" fmla="val 50000"/>
            </a:avLst>
          </a:prstGeom>
          <a:noFill/>
          <a:ln w="19050" cap="rnd" cmpd="sng" algn="ctr">
            <a:solidFill>
              <a:srgbClr val="66D44C"/>
            </a:solidFill>
            <a:prstDash val="solid"/>
            <a:round/>
            <a:tailEnd type="triangle"/>
          </a:ln>
          <a:effectLst/>
        </p:spPr>
      </p:cxnSp>
      <p:cxnSp>
        <p:nvCxnSpPr>
          <p:cNvPr id="55" name="Connector: Elbow 54">
            <a:extLst>
              <a:ext uri="{FF2B5EF4-FFF2-40B4-BE49-F238E27FC236}">
                <a16:creationId xmlns:a16="http://schemas.microsoft.com/office/drawing/2014/main" id="{A02F5D1C-FDAE-7F07-3404-1162FCD15357}"/>
              </a:ext>
            </a:extLst>
          </p:cNvPr>
          <p:cNvCxnSpPr>
            <a:cxnSpLocks/>
            <a:stCxn id="20" idx="2"/>
            <a:endCxn id="23" idx="0"/>
          </p:cNvCxnSpPr>
          <p:nvPr/>
        </p:nvCxnSpPr>
        <p:spPr>
          <a:xfrm rot="16200000" flipH="1">
            <a:off x="6084797" y="2786516"/>
            <a:ext cx="955807" cy="1965250"/>
          </a:xfrm>
          <a:prstGeom prst="bentConnector3">
            <a:avLst>
              <a:gd name="adj1" fmla="val 50000"/>
            </a:avLst>
          </a:prstGeom>
          <a:noFill/>
          <a:ln w="19050" cap="rnd" cmpd="sng" algn="ctr">
            <a:solidFill>
              <a:srgbClr val="66D44C"/>
            </a:solidFill>
            <a:prstDash val="solid"/>
            <a:round/>
            <a:tailEnd type="triangle"/>
          </a:ln>
          <a:effectLst/>
        </p:spPr>
      </p:cxnSp>
      <p:cxnSp>
        <p:nvCxnSpPr>
          <p:cNvPr id="56" name="Connector: Elbow 55">
            <a:extLst>
              <a:ext uri="{FF2B5EF4-FFF2-40B4-BE49-F238E27FC236}">
                <a16:creationId xmlns:a16="http://schemas.microsoft.com/office/drawing/2014/main" id="{53555F05-3064-797E-BEC4-CF2D71141044}"/>
              </a:ext>
            </a:extLst>
          </p:cNvPr>
          <p:cNvCxnSpPr>
            <a:cxnSpLocks/>
            <a:stCxn id="20" idx="2"/>
            <a:endCxn id="22" idx="0"/>
          </p:cNvCxnSpPr>
          <p:nvPr/>
        </p:nvCxnSpPr>
        <p:spPr>
          <a:xfrm rot="5400000">
            <a:off x="4446801" y="3113770"/>
            <a:ext cx="955807" cy="1310742"/>
          </a:xfrm>
          <a:prstGeom prst="bentConnector3">
            <a:avLst>
              <a:gd name="adj1" fmla="val 50000"/>
            </a:avLst>
          </a:prstGeom>
          <a:noFill/>
          <a:ln w="19050" cap="rnd" cmpd="sng" algn="ctr">
            <a:solidFill>
              <a:srgbClr val="66D44C"/>
            </a:solidFill>
            <a:prstDash val="solid"/>
            <a:round/>
            <a:tailEnd type="triangle"/>
          </a:ln>
          <a:effectLst/>
        </p:spPr>
      </p:cxnSp>
      <p:sp>
        <p:nvSpPr>
          <p:cNvPr id="57" name="Rectangle: Rounded Corners 56">
            <a:extLst>
              <a:ext uri="{FF2B5EF4-FFF2-40B4-BE49-F238E27FC236}">
                <a16:creationId xmlns:a16="http://schemas.microsoft.com/office/drawing/2014/main" id="{404B93B9-1775-335D-72DE-E0397D852917}"/>
              </a:ext>
            </a:extLst>
          </p:cNvPr>
          <p:cNvSpPr/>
          <p:nvPr/>
        </p:nvSpPr>
        <p:spPr>
          <a:xfrm>
            <a:off x="9565283" y="4264751"/>
            <a:ext cx="2477197" cy="628957"/>
          </a:xfrm>
          <a:prstGeom prst="roundRect">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Sustainability Reporting Standards (ESRS)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(2022)</a:t>
            </a:r>
          </a:p>
        </p:txBody>
      </p:sp>
      <p:cxnSp>
        <p:nvCxnSpPr>
          <p:cNvPr id="58" name="Straight Arrow Connector 57">
            <a:extLst>
              <a:ext uri="{FF2B5EF4-FFF2-40B4-BE49-F238E27FC236}">
                <a16:creationId xmlns:a16="http://schemas.microsoft.com/office/drawing/2014/main" id="{5CEAB5E3-C4EF-8DC5-1627-DB3BF66B6DBE}"/>
              </a:ext>
            </a:extLst>
          </p:cNvPr>
          <p:cNvCxnSpPr>
            <a:cxnSpLocks/>
            <a:stCxn id="23" idx="3"/>
          </p:cNvCxnSpPr>
          <p:nvPr/>
        </p:nvCxnSpPr>
        <p:spPr>
          <a:xfrm>
            <a:off x="8664649" y="4579231"/>
            <a:ext cx="900634" cy="0"/>
          </a:xfrm>
          <a:prstGeom prst="straightConnector1">
            <a:avLst/>
          </a:prstGeom>
          <a:noFill/>
          <a:ln w="19050" cap="flat" cmpd="sng" algn="ctr">
            <a:solidFill>
              <a:srgbClr val="66D44C"/>
            </a:solidFill>
            <a:prstDash val="solid"/>
            <a:miter lim="800000"/>
            <a:tailEnd type="triangle"/>
          </a:ln>
          <a:effectLst/>
        </p:spPr>
      </p:cxnSp>
      <p:grpSp>
        <p:nvGrpSpPr>
          <p:cNvPr id="59" name="Group 58">
            <a:extLst>
              <a:ext uri="{FF2B5EF4-FFF2-40B4-BE49-F238E27FC236}">
                <a16:creationId xmlns:a16="http://schemas.microsoft.com/office/drawing/2014/main" id="{F7875AB9-A276-FAD0-8233-49D90D9BDB0D}"/>
              </a:ext>
            </a:extLst>
          </p:cNvPr>
          <p:cNvGrpSpPr>
            <a:grpSpLocks noChangeAspect="1"/>
          </p:cNvGrpSpPr>
          <p:nvPr/>
        </p:nvGrpSpPr>
        <p:grpSpPr>
          <a:xfrm>
            <a:off x="6562698" y="2877232"/>
            <a:ext cx="476834" cy="247734"/>
            <a:chOff x="5655532" y="2789419"/>
            <a:chExt cx="532038" cy="275744"/>
          </a:xfrm>
          <a:solidFill>
            <a:srgbClr val="098E7E"/>
          </a:solidFill>
        </p:grpSpPr>
        <p:pic>
          <p:nvPicPr>
            <p:cNvPr id="60" name="Graphic 59" descr="Link with solid fill">
              <a:extLst>
                <a:ext uri="{FF2B5EF4-FFF2-40B4-BE49-F238E27FC236}">
                  <a16:creationId xmlns:a16="http://schemas.microsoft.com/office/drawing/2014/main" id="{76609E76-983B-E107-9036-BB91D6EA911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785332" y="2791008"/>
              <a:ext cx="274155" cy="274155"/>
            </a:xfrm>
            <a:prstGeom prst="rect">
              <a:avLst/>
            </a:prstGeom>
          </p:spPr>
        </p:pic>
        <p:pic>
          <p:nvPicPr>
            <p:cNvPr id="61" name="Graphic 60" descr="Link with solid fill">
              <a:extLst>
                <a:ext uri="{FF2B5EF4-FFF2-40B4-BE49-F238E27FC236}">
                  <a16:creationId xmlns:a16="http://schemas.microsoft.com/office/drawing/2014/main" id="{DD9FFE88-6F7B-5F92-3B1C-0F5052A7F95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913415" y="2789419"/>
              <a:ext cx="274155" cy="274155"/>
            </a:xfrm>
            <a:prstGeom prst="rect">
              <a:avLst/>
            </a:prstGeom>
          </p:spPr>
        </p:pic>
        <p:pic>
          <p:nvPicPr>
            <p:cNvPr id="62" name="Graphic 61" descr="Link with solid fill">
              <a:extLst>
                <a:ext uri="{FF2B5EF4-FFF2-40B4-BE49-F238E27FC236}">
                  <a16:creationId xmlns:a16="http://schemas.microsoft.com/office/drawing/2014/main" id="{58B17A06-3B47-BD0C-CAC9-08A685B6941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655532" y="2791002"/>
              <a:ext cx="274155" cy="274155"/>
            </a:xfrm>
            <a:prstGeom prst="rect">
              <a:avLst/>
            </a:prstGeom>
          </p:spPr>
        </p:pic>
      </p:grpSp>
      <p:pic>
        <p:nvPicPr>
          <p:cNvPr id="63" name="Graphic 62" descr="Link with solid fill">
            <a:extLst>
              <a:ext uri="{FF2B5EF4-FFF2-40B4-BE49-F238E27FC236}">
                <a16:creationId xmlns:a16="http://schemas.microsoft.com/office/drawing/2014/main" id="{820717AE-E888-5CBA-B9FD-F470BD9B85F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127993" y="2878958"/>
            <a:ext cx="246306" cy="245709"/>
          </a:xfrm>
          <a:prstGeom prst="rect">
            <a:avLst/>
          </a:prstGeom>
        </p:spPr>
      </p:pic>
      <p:pic>
        <p:nvPicPr>
          <p:cNvPr id="64" name="Graphic 63" descr="Link with solid fill">
            <a:extLst>
              <a:ext uri="{FF2B5EF4-FFF2-40B4-BE49-F238E27FC236}">
                <a16:creationId xmlns:a16="http://schemas.microsoft.com/office/drawing/2014/main" id="{A4561140-B593-6449-1826-8DB1923AEFA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242786" y="2877531"/>
            <a:ext cx="246306" cy="245709"/>
          </a:xfrm>
          <a:prstGeom prst="rect">
            <a:avLst/>
          </a:prstGeom>
        </p:spPr>
      </p:pic>
      <p:sp>
        <p:nvSpPr>
          <p:cNvPr id="65" name="Graphic 44" descr="Link with solid fill">
            <a:extLst>
              <a:ext uri="{FF2B5EF4-FFF2-40B4-BE49-F238E27FC236}">
                <a16:creationId xmlns:a16="http://schemas.microsoft.com/office/drawing/2014/main" id="{F033DAC5-02E0-788A-386D-E1B599E35B07}"/>
              </a:ext>
            </a:extLst>
          </p:cNvPr>
          <p:cNvSpPr/>
          <p:nvPr/>
        </p:nvSpPr>
        <p:spPr>
          <a:xfrm rot="18859094">
            <a:off x="7046546"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66" name="Graphic 65" descr="Link with solid fill">
            <a:extLst>
              <a:ext uri="{FF2B5EF4-FFF2-40B4-BE49-F238E27FC236}">
                <a16:creationId xmlns:a16="http://schemas.microsoft.com/office/drawing/2014/main" id="{C1576110-E150-5090-0F7D-D5338285E4B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578246" y="2878958"/>
            <a:ext cx="246306" cy="245709"/>
          </a:xfrm>
          <a:prstGeom prst="rect">
            <a:avLst/>
          </a:prstGeom>
        </p:spPr>
      </p:pic>
      <p:pic>
        <p:nvPicPr>
          <p:cNvPr id="67" name="Graphic 66" descr="Link with solid fill">
            <a:extLst>
              <a:ext uri="{FF2B5EF4-FFF2-40B4-BE49-F238E27FC236}">
                <a16:creationId xmlns:a16="http://schemas.microsoft.com/office/drawing/2014/main" id="{516231E2-5622-0E2B-7C24-A00DE58543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693039" y="2877531"/>
            <a:ext cx="246306" cy="245709"/>
          </a:xfrm>
          <a:prstGeom prst="rect">
            <a:avLst/>
          </a:prstGeom>
        </p:spPr>
      </p:pic>
      <p:pic>
        <p:nvPicPr>
          <p:cNvPr id="68" name="Graphic 67" descr="Link with solid fill">
            <a:extLst>
              <a:ext uri="{FF2B5EF4-FFF2-40B4-BE49-F238E27FC236}">
                <a16:creationId xmlns:a16="http://schemas.microsoft.com/office/drawing/2014/main" id="{1B1F0BD6-E5F9-1C42-7D4A-D8C2E5FFA8F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461914" y="2878953"/>
            <a:ext cx="246306" cy="245709"/>
          </a:xfrm>
          <a:prstGeom prst="rect">
            <a:avLst/>
          </a:prstGeom>
        </p:spPr>
      </p:pic>
      <p:sp>
        <p:nvSpPr>
          <p:cNvPr id="69" name="Graphic 52" descr="Link with solid fill">
            <a:extLst>
              <a:ext uri="{FF2B5EF4-FFF2-40B4-BE49-F238E27FC236}">
                <a16:creationId xmlns:a16="http://schemas.microsoft.com/office/drawing/2014/main" id="{BD375C4B-D18D-6B60-6BAC-F040185E9943}"/>
              </a:ext>
            </a:extLst>
          </p:cNvPr>
          <p:cNvSpPr/>
          <p:nvPr/>
        </p:nvSpPr>
        <p:spPr>
          <a:xfrm rot="18859094">
            <a:off x="7944750"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cxnSp>
        <p:nvCxnSpPr>
          <p:cNvPr id="70" name="Straight Connector 69">
            <a:extLst>
              <a:ext uri="{FF2B5EF4-FFF2-40B4-BE49-F238E27FC236}">
                <a16:creationId xmlns:a16="http://schemas.microsoft.com/office/drawing/2014/main" id="{DEC710EA-D44D-F007-5E6A-9F8F5B11B761}"/>
              </a:ext>
            </a:extLst>
          </p:cNvPr>
          <p:cNvCxnSpPr>
            <a:cxnSpLocks/>
          </p:cNvCxnSpPr>
          <p:nvPr/>
        </p:nvCxnSpPr>
        <p:spPr>
          <a:xfrm>
            <a:off x="6996630" y="3000385"/>
            <a:ext cx="52387" cy="0"/>
          </a:xfrm>
          <a:prstGeom prst="line">
            <a:avLst/>
          </a:prstGeom>
          <a:noFill/>
          <a:ln w="12700" cap="rnd" cmpd="sng" algn="ctr">
            <a:solidFill>
              <a:srgbClr val="098E7E"/>
            </a:solidFill>
            <a:prstDash val="solid"/>
            <a:miter lim="800000"/>
          </a:ln>
          <a:effectLst/>
        </p:spPr>
      </p:cxnSp>
      <p:cxnSp>
        <p:nvCxnSpPr>
          <p:cNvPr id="71" name="Straight Connector 70">
            <a:extLst>
              <a:ext uri="{FF2B5EF4-FFF2-40B4-BE49-F238E27FC236}">
                <a16:creationId xmlns:a16="http://schemas.microsoft.com/office/drawing/2014/main" id="{273568AC-53D7-AF99-9FB0-CB1E71605CD9}"/>
              </a:ext>
            </a:extLst>
          </p:cNvPr>
          <p:cNvCxnSpPr>
            <a:cxnSpLocks/>
          </p:cNvCxnSpPr>
          <p:nvPr/>
        </p:nvCxnSpPr>
        <p:spPr>
          <a:xfrm>
            <a:off x="7449068" y="3000385"/>
            <a:ext cx="52387" cy="0"/>
          </a:xfrm>
          <a:prstGeom prst="line">
            <a:avLst/>
          </a:prstGeom>
          <a:noFill/>
          <a:ln w="12700" cap="rnd" cmpd="sng" algn="ctr">
            <a:solidFill>
              <a:srgbClr val="098E7E"/>
            </a:solidFill>
            <a:prstDash val="solid"/>
            <a:miter lim="800000"/>
          </a:ln>
          <a:effectLst/>
        </p:spPr>
      </p:cxnSp>
      <p:cxnSp>
        <p:nvCxnSpPr>
          <p:cNvPr id="72" name="Straight Connector 71">
            <a:extLst>
              <a:ext uri="{FF2B5EF4-FFF2-40B4-BE49-F238E27FC236}">
                <a16:creationId xmlns:a16="http://schemas.microsoft.com/office/drawing/2014/main" id="{9ABA5D7E-2D06-10D0-C1AB-3E0C42644F29}"/>
              </a:ext>
            </a:extLst>
          </p:cNvPr>
          <p:cNvCxnSpPr>
            <a:cxnSpLocks/>
          </p:cNvCxnSpPr>
          <p:nvPr/>
        </p:nvCxnSpPr>
        <p:spPr>
          <a:xfrm>
            <a:off x="7902066" y="3000385"/>
            <a:ext cx="52387" cy="0"/>
          </a:xfrm>
          <a:prstGeom prst="line">
            <a:avLst/>
          </a:prstGeom>
          <a:noFill/>
          <a:ln w="12700" cap="rnd" cmpd="sng" algn="ctr">
            <a:solidFill>
              <a:srgbClr val="098E7E"/>
            </a:solidFill>
            <a:prstDash val="solid"/>
            <a:miter lim="800000"/>
          </a:ln>
          <a:effectLst/>
        </p:spPr>
      </p:cxnSp>
      <p:grpSp>
        <p:nvGrpSpPr>
          <p:cNvPr id="73" name="Group 72">
            <a:extLst>
              <a:ext uri="{FF2B5EF4-FFF2-40B4-BE49-F238E27FC236}">
                <a16:creationId xmlns:a16="http://schemas.microsoft.com/office/drawing/2014/main" id="{25A5ED33-9AF1-66E9-C993-6D4D5271789B}"/>
              </a:ext>
            </a:extLst>
          </p:cNvPr>
          <p:cNvGrpSpPr/>
          <p:nvPr/>
        </p:nvGrpSpPr>
        <p:grpSpPr>
          <a:xfrm>
            <a:off x="4282727" y="2194010"/>
            <a:ext cx="623759" cy="628957"/>
            <a:chOff x="3365617" y="2132229"/>
            <a:chExt cx="623759" cy="628957"/>
          </a:xfrm>
        </p:grpSpPr>
        <p:pic>
          <p:nvPicPr>
            <p:cNvPr id="74" name="Graphic 73">
              <a:extLst>
                <a:ext uri="{FF2B5EF4-FFF2-40B4-BE49-F238E27FC236}">
                  <a16:creationId xmlns:a16="http://schemas.microsoft.com/office/drawing/2014/main" id="{DFD19EB0-543E-4958-C754-98A1FC275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5" name="TextBox 74">
              <a:extLst>
                <a:ext uri="{FF2B5EF4-FFF2-40B4-BE49-F238E27FC236}">
                  <a16:creationId xmlns:a16="http://schemas.microsoft.com/office/drawing/2014/main" id="{6BABEC85-B4D8-607F-4422-E59FED804C2D}"/>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6" name="Group 75">
            <a:extLst>
              <a:ext uri="{FF2B5EF4-FFF2-40B4-BE49-F238E27FC236}">
                <a16:creationId xmlns:a16="http://schemas.microsoft.com/office/drawing/2014/main" id="{55A8A5B2-D54F-D208-B26C-662806721C63}"/>
              </a:ext>
            </a:extLst>
          </p:cNvPr>
          <p:cNvGrpSpPr/>
          <p:nvPr/>
        </p:nvGrpSpPr>
        <p:grpSpPr>
          <a:xfrm>
            <a:off x="9565283" y="2161730"/>
            <a:ext cx="623759" cy="628957"/>
            <a:chOff x="3365617" y="2132229"/>
            <a:chExt cx="623759" cy="628957"/>
          </a:xfrm>
        </p:grpSpPr>
        <p:pic>
          <p:nvPicPr>
            <p:cNvPr id="77" name="Graphic 76">
              <a:extLst>
                <a:ext uri="{FF2B5EF4-FFF2-40B4-BE49-F238E27FC236}">
                  <a16:creationId xmlns:a16="http://schemas.microsoft.com/office/drawing/2014/main" id="{E3831318-7470-B060-C47E-FC351DFC5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8" name="TextBox 77">
              <a:extLst>
                <a:ext uri="{FF2B5EF4-FFF2-40B4-BE49-F238E27FC236}">
                  <a16:creationId xmlns:a16="http://schemas.microsoft.com/office/drawing/2014/main" id="{3E204101-A15F-FA1F-6567-7A1B6EE2D011}"/>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9" name="Group 78">
            <a:extLst>
              <a:ext uri="{FF2B5EF4-FFF2-40B4-BE49-F238E27FC236}">
                <a16:creationId xmlns:a16="http://schemas.microsoft.com/office/drawing/2014/main" id="{F2335FB1-5DA7-0F70-B496-AD3F1AC2BEA4}"/>
              </a:ext>
            </a:extLst>
          </p:cNvPr>
          <p:cNvGrpSpPr/>
          <p:nvPr/>
        </p:nvGrpSpPr>
        <p:grpSpPr>
          <a:xfrm>
            <a:off x="7995841" y="1555872"/>
            <a:ext cx="584594" cy="584594"/>
            <a:chOff x="6567623" y="1039598"/>
            <a:chExt cx="584594" cy="584594"/>
          </a:xfrm>
        </p:grpSpPr>
        <p:sp>
          <p:nvSpPr>
            <p:cNvPr id="80" name="Oval 79">
              <a:extLst>
                <a:ext uri="{FF2B5EF4-FFF2-40B4-BE49-F238E27FC236}">
                  <a16:creationId xmlns:a16="http://schemas.microsoft.com/office/drawing/2014/main" id="{01F1B8E6-7641-3C7E-78B9-C71AC41E90D4}"/>
                </a:ext>
              </a:extLst>
            </p:cNvPr>
            <p:cNvSpPr/>
            <p:nvPr/>
          </p:nvSpPr>
          <p:spPr>
            <a:xfrm>
              <a:off x="6567623" y="1039598"/>
              <a:ext cx="584594" cy="584594"/>
            </a:xfrm>
            <a:prstGeom prst="ellipse">
              <a:avLst/>
            </a:prstGeom>
            <a:solidFill>
              <a:srgbClr val="FFFFFF"/>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endParaRPr>
            </a:p>
          </p:txBody>
        </p:sp>
        <p:grpSp>
          <p:nvGrpSpPr>
            <p:cNvPr id="81" name="Group 80">
              <a:extLst>
                <a:ext uri="{FF2B5EF4-FFF2-40B4-BE49-F238E27FC236}">
                  <a16:creationId xmlns:a16="http://schemas.microsoft.com/office/drawing/2014/main" id="{784D4B48-7460-1DE1-3425-A4F52D778917}"/>
                </a:ext>
              </a:extLst>
            </p:cNvPr>
            <p:cNvGrpSpPr/>
            <p:nvPr/>
          </p:nvGrpSpPr>
          <p:grpSpPr>
            <a:xfrm>
              <a:off x="6594375" y="1076989"/>
              <a:ext cx="531089" cy="530955"/>
              <a:chOff x="6516535" y="1118583"/>
              <a:chExt cx="531089" cy="530955"/>
            </a:xfrm>
          </p:grpSpPr>
          <p:sp>
            <p:nvSpPr>
              <p:cNvPr id="82" name="Freeform: Shape 81">
                <a:extLst>
                  <a:ext uri="{FF2B5EF4-FFF2-40B4-BE49-F238E27FC236}">
                    <a16:creationId xmlns:a16="http://schemas.microsoft.com/office/drawing/2014/main" id="{D09EB781-7A7B-BB94-E58C-11E3F66260E6}"/>
                  </a:ext>
                </a:extLst>
              </p:cNvPr>
              <p:cNvSpPr/>
              <p:nvPr/>
            </p:nvSpPr>
            <p:spPr>
              <a:xfrm>
                <a:off x="6516535" y="1118583"/>
                <a:ext cx="531089" cy="530928"/>
              </a:xfrm>
              <a:custGeom>
                <a:avLst/>
                <a:gdLst>
                  <a:gd name="connsiteX0" fmla="*/ 265625 w 531089"/>
                  <a:gd name="connsiteY0" fmla="*/ 0 h 530928"/>
                  <a:gd name="connsiteX1" fmla="*/ 531089 w 531089"/>
                  <a:gd name="connsiteY1" fmla="*/ 265464 h 530928"/>
                  <a:gd name="connsiteX2" fmla="*/ 265625 w 531089"/>
                  <a:gd name="connsiteY2" fmla="*/ 530929 h 530928"/>
                  <a:gd name="connsiteX3" fmla="*/ 0 w 531089"/>
                  <a:gd name="connsiteY3" fmla="*/ 265464 h 530928"/>
                  <a:gd name="connsiteX4" fmla="*/ 265625 w 531089"/>
                  <a:gd name="connsiteY4" fmla="*/ 0 h 530928"/>
                  <a:gd name="connsiteX5" fmla="*/ 265625 w 531089"/>
                  <a:gd name="connsiteY5" fmla="*/ 0 h 5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089" h="530928">
                    <a:moveTo>
                      <a:pt x="265625" y="0"/>
                    </a:moveTo>
                    <a:cubicBezTo>
                      <a:pt x="412218" y="0"/>
                      <a:pt x="531089" y="118871"/>
                      <a:pt x="531089" y="265464"/>
                    </a:cubicBezTo>
                    <a:cubicBezTo>
                      <a:pt x="531089" y="412058"/>
                      <a:pt x="412218" y="530929"/>
                      <a:pt x="265625" y="530929"/>
                    </a:cubicBezTo>
                    <a:cubicBezTo>
                      <a:pt x="119032" y="530929"/>
                      <a:pt x="0" y="412058"/>
                      <a:pt x="0" y="265464"/>
                    </a:cubicBezTo>
                    <a:cubicBezTo>
                      <a:pt x="0" y="118871"/>
                      <a:pt x="118871" y="0"/>
                      <a:pt x="265625" y="0"/>
                    </a:cubicBezTo>
                    <a:lnTo>
                      <a:pt x="265625" y="0"/>
                    </a:lnTo>
                    <a:close/>
                  </a:path>
                </a:pathLst>
              </a:custGeom>
              <a:solidFill>
                <a:srgbClr val="098E7E"/>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Freeform: Shape 82">
                <a:extLst>
                  <a:ext uri="{FF2B5EF4-FFF2-40B4-BE49-F238E27FC236}">
                    <a16:creationId xmlns:a16="http://schemas.microsoft.com/office/drawing/2014/main" id="{AAA41FBA-7C84-3C3A-26E3-26A05189D797}"/>
                  </a:ext>
                </a:extLst>
              </p:cNvPr>
              <p:cNvSpPr/>
              <p:nvPr/>
            </p:nvSpPr>
            <p:spPr>
              <a:xfrm>
                <a:off x="6516695" y="1118583"/>
                <a:ext cx="520176" cy="530955"/>
              </a:xfrm>
              <a:custGeom>
                <a:avLst/>
                <a:gdLst>
                  <a:gd name="connsiteX0" fmla="*/ 265464 w 520176"/>
                  <a:gd name="connsiteY0" fmla="*/ 0 h 530955"/>
                  <a:gd name="connsiteX1" fmla="*/ 443925 w 520176"/>
                  <a:gd name="connsiteY1" fmla="*/ 68991 h 530955"/>
                  <a:gd name="connsiteX2" fmla="*/ 434230 w 520176"/>
                  <a:gd name="connsiteY2" fmla="*/ 72842 h 530955"/>
                  <a:gd name="connsiteX3" fmla="*/ 428840 w 520176"/>
                  <a:gd name="connsiteY3" fmla="*/ 78539 h 530955"/>
                  <a:gd name="connsiteX4" fmla="*/ 430071 w 520176"/>
                  <a:gd name="connsiteY4" fmla="*/ 85158 h 530955"/>
                  <a:gd name="connsiteX5" fmla="*/ 436543 w 520176"/>
                  <a:gd name="connsiteY5" fmla="*/ 86081 h 530955"/>
                  <a:gd name="connsiteX6" fmla="*/ 440555 w 520176"/>
                  <a:gd name="connsiteY6" fmla="*/ 95776 h 530955"/>
                  <a:gd name="connsiteX7" fmla="*/ 451641 w 520176"/>
                  <a:gd name="connsiteY7" fmla="*/ 91310 h 530955"/>
                  <a:gd name="connsiteX8" fmla="*/ 453487 w 520176"/>
                  <a:gd name="connsiteY8" fmla="*/ 104402 h 530955"/>
                  <a:gd name="connsiteX9" fmla="*/ 450103 w 520176"/>
                  <a:gd name="connsiteY9" fmla="*/ 104402 h 530955"/>
                  <a:gd name="connsiteX10" fmla="*/ 441023 w 520176"/>
                  <a:gd name="connsiteY10" fmla="*/ 103011 h 530955"/>
                  <a:gd name="connsiteX11" fmla="*/ 430860 w 520176"/>
                  <a:gd name="connsiteY11" fmla="*/ 104709 h 530955"/>
                  <a:gd name="connsiteX12" fmla="*/ 421004 w 520176"/>
                  <a:gd name="connsiteY12" fmla="*/ 118564 h 530955"/>
                  <a:gd name="connsiteX13" fmla="*/ 406989 w 520176"/>
                  <a:gd name="connsiteY13" fmla="*/ 120717 h 530955"/>
                  <a:gd name="connsiteX14" fmla="*/ 404983 w 520176"/>
                  <a:gd name="connsiteY14" fmla="*/ 132726 h 530955"/>
                  <a:gd name="connsiteX15" fmla="*/ 410841 w 520176"/>
                  <a:gd name="connsiteY15" fmla="*/ 134116 h 530955"/>
                  <a:gd name="connsiteX16" fmla="*/ 409142 w 520176"/>
                  <a:gd name="connsiteY16" fmla="*/ 141819 h 530955"/>
                  <a:gd name="connsiteX17" fmla="*/ 395275 w 520176"/>
                  <a:gd name="connsiteY17" fmla="*/ 139051 h 530955"/>
                  <a:gd name="connsiteX18" fmla="*/ 382490 w 520176"/>
                  <a:gd name="connsiteY18" fmla="*/ 141819 h 530955"/>
                  <a:gd name="connsiteX19" fmla="*/ 379722 w 520176"/>
                  <a:gd name="connsiteY19" fmla="*/ 148907 h 530955"/>
                  <a:gd name="connsiteX20" fmla="*/ 382035 w 520176"/>
                  <a:gd name="connsiteY20" fmla="*/ 163844 h 530955"/>
                  <a:gd name="connsiteX21" fmla="*/ 389431 w 520176"/>
                  <a:gd name="connsiteY21" fmla="*/ 167388 h 530955"/>
                  <a:gd name="connsiteX22" fmla="*/ 402055 w 520176"/>
                  <a:gd name="connsiteY22" fmla="*/ 167241 h 530955"/>
                  <a:gd name="connsiteX23" fmla="*/ 410520 w 520176"/>
                  <a:gd name="connsiteY23" fmla="*/ 166465 h 530955"/>
                  <a:gd name="connsiteX24" fmla="*/ 413141 w 520176"/>
                  <a:gd name="connsiteY24" fmla="*/ 159685 h 530955"/>
                  <a:gd name="connsiteX25" fmla="*/ 426393 w 520176"/>
                  <a:gd name="connsiteY25" fmla="*/ 142434 h 530955"/>
                  <a:gd name="connsiteX26" fmla="*/ 435166 w 520176"/>
                  <a:gd name="connsiteY26" fmla="*/ 144280 h 530955"/>
                  <a:gd name="connsiteX27" fmla="*/ 443631 w 520176"/>
                  <a:gd name="connsiteY27" fmla="*/ 136577 h 530955"/>
                  <a:gd name="connsiteX28" fmla="*/ 445329 w 520176"/>
                  <a:gd name="connsiteY28" fmla="*/ 142581 h 530955"/>
                  <a:gd name="connsiteX29" fmla="*/ 466432 w 520176"/>
                  <a:gd name="connsiteY29" fmla="*/ 156904 h 530955"/>
                  <a:gd name="connsiteX30" fmla="*/ 463971 w 520176"/>
                  <a:gd name="connsiteY30" fmla="*/ 160300 h 530955"/>
                  <a:gd name="connsiteX31" fmla="*/ 454423 w 520176"/>
                  <a:gd name="connsiteY31" fmla="*/ 159832 h 530955"/>
                  <a:gd name="connsiteX32" fmla="*/ 457966 w 520176"/>
                  <a:gd name="connsiteY32" fmla="*/ 165074 h 530955"/>
                  <a:gd name="connsiteX33" fmla="*/ 463971 w 520176"/>
                  <a:gd name="connsiteY33" fmla="*/ 166305 h 530955"/>
                  <a:gd name="connsiteX34" fmla="*/ 470751 w 520176"/>
                  <a:gd name="connsiteY34" fmla="*/ 163376 h 530955"/>
                  <a:gd name="connsiteX35" fmla="*/ 470590 w 520176"/>
                  <a:gd name="connsiteY35" fmla="*/ 155219 h 530955"/>
                  <a:gd name="connsiteX36" fmla="*/ 473666 w 520176"/>
                  <a:gd name="connsiteY36" fmla="*/ 153681 h 530955"/>
                  <a:gd name="connsiteX37" fmla="*/ 471206 w 520176"/>
                  <a:gd name="connsiteY37" fmla="*/ 151060 h 530955"/>
                  <a:gd name="connsiteX38" fmla="*/ 457191 w 520176"/>
                  <a:gd name="connsiteY38" fmla="*/ 143210 h 530955"/>
                  <a:gd name="connsiteX39" fmla="*/ 453500 w 520176"/>
                  <a:gd name="connsiteY39" fmla="*/ 132739 h 530955"/>
                  <a:gd name="connsiteX40" fmla="*/ 465201 w 520176"/>
                  <a:gd name="connsiteY40" fmla="*/ 132739 h 530955"/>
                  <a:gd name="connsiteX41" fmla="*/ 468892 w 520176"/>
                  <a:gd name="connsiteY41" fmla="*/ 136430 h 530955"/>
                  <a:gd name="connsiteX42" fmla="*/ 479055 w 520176"/>
                  <a:gd name="connsiteY42" fmla="*/ 145202 h 530955"/>
                  <a:gd name="connsiteX43" fmla="*/ 479363 w 520176"/>
                  <a:gd name="connsiteY43" fmla="*/ 155673 h 530955"/>
                  <a:gd name="connsiteX44" fmla="*/ 489834 w 520176"/>
                  <a:gd name="connsiteY44" fmla="*/ 166759 h 530955"/>
                  <a:gd name="connsiteX45" fmla="*/ 493832 w 520176"/>
                  <a:gd name="connsiteY45" fmla="*/ 151514 h 530955"/>
                  <a:gd name="connsiteX46" fmla="*/ 501067 w 520176"/>
                  <a:gd name="connsiteY46" fmla="*/ 147516 h 530955"/>
                  <a:gd name="connsiteX47" fmla="*/ 502458 w 520176"/>
                  <a:gd name="connsiteY47" fmla="*/ 159993 h 530955"/>
                  <a:gd name="connsiteX48" fmla="*/ 509546 w 520176"/>
                  <a:gd name="connsiteY48" fmla="*/ 167843 h 530955"/>
                  <a:gd name="connsiteX49" fmla="*/ 512474 w 520176"/>
                  <a:gd name="connsiteY49" fmla="*/ 167843 h 530955"/>
                  <a:gd name="connsiteX50" fmla="*/ 520177 w 520176"/>
                  <a:gd name="connsiteY50" fmla="*/ 190483 h 530955"/>
                  <a:gd name="connsiteX51" fmla="*/ 507861 w 520176"/>
                  <a:gd name="connsiteY51" fmla="*/ 190483 h 530955"/>
                  <a:gd name="connsiteX52" fmla="*/ 494608 w 520176"/>
                  <a:gd name="connsiteY52" fmla="*/ 180627 h 530955"/>
                  <a:gd name="connsiteX53" fmla="*/ 480754 w 520176"/>
                  <a:gd name="connsiteY53" fmla="*/ 182018 h 530955"/>
                  <a:gd name="connsiteX54" fmla="*/ 480754 w 520176"/>
                  <a:gd name="connsiteY54" fmla="*/ 190483 h 530955"/>
                  <a:gd name="connsiteX55" fmla="*/ 476448 w 520176"/>
                  <a:gd name="connsiteY55" fmla="*/ 190483 h 530955"/>
                  <a:gd name="connsiteX56" fmla="*/ 471674 w 520176"/>
                  <a:gd name="connsiteY56" fmla="*/ 187100 h 530955"/>
                  <a:gd name="connsiteX57" fmla="*/ 447643 w 520176"/>
                  <a:gd name="connsiteY57" fmla="*/ 180935 h 530955"/>
                  <a:gd name="connsiteX58" fmla="*/ 447643 w 520176"/>
                  <a:gd name="connsiteY58" fmla="*/ 165529 h 530955"/>
                  <a:gd name="connsiteX59" fmla="*/ 417153 w 520176"/>
                  <a:gd name="connsiteY59" fmla="*/ 167843 h 530955"/>
                  <a:gd name="connsiteX60" fmla="*/ 407751 w 520176"/>
                  <a:gd name="connsiteY60" fmla="*/ 172924 h 530955"/>
                  <a:gd name="connsiteX61" fmla="*/ 395743 w 520176"/>
                  <a:gd name="connsiteY61" fmla="*/ 172924 h 530955"/>
                  <a:gd name="connsiteX62" fmla="*/ 389738 w 520176"/>
                  <a:gd name="connsiteY62" fmla="*/ 172309 h 530955"/>
                  <a:gd name="connsiteX63" fmla="*/ 375108 w 520176"/>
                  <a:gd name="connsiteY63" fmla="*/ 180467 h 530955"/>
                  <a:gd name="connsiteX64" fmla="*/ 375108 w 520176"/>
                  <a:gd name="connsiteY64" fmla="*/ 195712 h 530955"/>
                  <a:gd name="connsiteX65" fmla="*/ 345233 w 520176"/>
                  <a:gd name="connsiteY65" fmla="*/ 217429 h 530955"/>
                  <a:gd name="connsiteX66" fmla="*/ 347694 w 520176"/>
                  <a:gd name="connsiteY66" fmla="*/ 226670 h 530955"/>
                  <a:gd name="connsiteX67" fmla="*/ 353698 w 520176"/>
                  <a:gd name="connsiteY67" fmla="*/ 226670 h 530955"/>
                  <a:gd name="connsiteX68" fmla="*/ 352161 w 520176"/>
                  <a:gd name="connsiteY68" fmla="*/ 235456 h 530955"/>
                  <a:gd name="connsiteX69" fmla="*/ 347854 w 520176"/>
                  <a:gd name="connsiteY69" fmla="*/ 236994 h 530955"/>
                  <a:gd name="connsiteX70" fmla="*/ 347694 w 520176"/>
                  <a:gd name="connsiteY70" fmla="*/ 259941 h 530955"/>
                  <a:gd name="connsiteX71" fmla="*/ 373557 w 520176"/>
                  <a:gd name="connsiteY71" fmla="*/ 289509 h 530955"/>
                  <a:gd name="connsiteX72" fmla="*/ 384804 w 520176"/>
                  <a:gd name="connsiteY72" fmla="*/ 289509 h 530955"/>
                  <a:gd name="connsiteX73" fmla="*/ 385419 w 520176"/>
                  <a:gd name="connsiteY73" fmla="*/ 287663 h 530955"/>
                  <a:gd name="connsiteX74" fmla="*/ 405746 w 520176"/>
                  <a:gd name="connsiteY74" fmla="*/ 287663 h 530955"/>
                  <a:gd name="connsiteX75" fmla="*/ 411603 w 520176"/>
                  <a:gd name="connsiteY75" fmla="*/ 282274 h 530955"/>
                  <a:gd name="connsiteX76" fmla="*/ 423157 w 520176"/>
                  <a:gd name="connsiteY76" fmla="*/ 282274 h 530955"/>
                  <a:gd name="connsiteX77" fmla="*/ 429469 w 520176"/>
                  <a:gd name="connsiteY77" fmla="*/ 288586 h 530955"/>
                  <a:gd name="connsiteX78" fmla="*/ 446559 w 520176"/>
                  <a:gd name="connsiteY78" fmla="*/ 290271 h 530955"/>
                  <a:gd name="connsiteX79" fmla="*/ 444246 w 520176"/>
                  <a:gd name="connsiteY79" fmla="*/ 313058 h 530955"/>
                  <a:gd name="connsiteX80" fmla="*/ 463342 w 520176"/>
                  <a:gd name="connsiteY80" fmla="*/ 346624 h 530955"/>
                  <a:gd name="connsiteX81" fmla="*/ 453326 w 520176"/>
                  <a:gd name="connsiteY81" fmla="*/ 365881 h 530955"/>
                  <a:gd name="connsiteX82" fmla="*/ 453941 w 520176"/>
                  <a:gd name="connsiteY82" fmla="*/ 374814 h 530955"/>
                  <a:gd name="connsiteX83" fmla="*/ 461791 w 520176"/>
                  <a:gd name="connsiteY83" fmla="*/ 382664 h 530955"/>
                  <a:gd name="connsiteX84" fmla="*/ 461791 w 520176"/>
                  <a:gd name="connsiteY84" fmla="*/ 404382 h 530955"/>
                  <a:gd name="connsiteX85" fmla="*/ 472262 w 520176"/>
                  <a:gd name="connsiteY85" fmla="*/ 418249 h 530955"/>
                  <a:gd name="connsiteX86" fmla="*/ 472262 w 520176"/>
                  <a:gd name="connsiteY86" fmla="*/ 432103 h 530955"/>
                  <a:gd name="connsiteX87" fmla="*/ 265464 w 520176"/>
                  <a:gd name="connsiteY87" fmla="*/ 530956 h 530955"/>
                  <a:gd name="connsiteX88" fmla="*/ 1230 w 520176"/>
                  <a:gd name="connsiteY88" fmla="*/ 292598 h 530955"/>
                  <a:gd name="connsiteX89" fmla="*/ 1230 w 520176"/>
                  <a:gd name="connsiteY89" fmla="*/ 292598 h 530955"/>
                  <a:gd name="connsiteX90" fmla="*/ 776 w 520176"/>
                  <a:gd name="connsiteY90" fmla="*/ 286286 h 530955"/>
                  <a:gd name="connsiteX91" fmla="*/ 776 w 520176"/>
                  <a:gd name="connsiteY91" fmla="*/ 286286 h 530955"/>
                  <a:gd name="connsiteX92" fmla="*/ 0 w 520176"/>
                  <a:gd name="connsiteY92" fmla="*/ 265491 h 530955"/>
                  <a:gd name="connsiteX93" fmla="*/ 0 w 520176"/>
                  <a:gd name="connsiteY93" fmla="*/ 256866 h 530955"/>
                  <a:gd name="connsiteX94" fmla="*/ 160 w 520176"/>
                  <a:gd name="connsiteY94" fmla="*/ 253014 h 530955"/>
                  <a:gd name="connsiteX95" fmla="*/ 308 w 520176"/>
                  <a:gd name="connsiteY95" fmla="*/ 250701 h 530955"/>
                  <a:gd name="connsiteX96" fmla="*/ 615 w 520176"/>
                  <a:gd name="connsiteY96" fmla="*/ 245780 h 530955"/>
                  <a:gd name="connsiteX97" fmla="*/ 776 w 520176"/>
                  <a:gd name="connsiteY97" fmla="*/ 244549 h 530955"/>
                  <a:gd name="connsiteX98" fmla="*/ 21557 w 520176"/>
                  <a:gd name="connsiteY98" fmla="*/ 160327 h 530955"/>
                  <a:gd name="connsiteX99" fmla="*/ 21557 w 520176"/>
                  <a:gd name="connsiteY99" fmla="*/ 174796 h 530955"/>
                  <a:gd name="connsiteX100" fmla="*/ 32804 w 520176"/>
                  <a:gd name="connsiteY100" fmla="*/ 180186 h 530955"/>
                  <a:gd name="connsiteX101" fmla="*/ 32804 w 520176"/>
                  <a:gd name="connsiteY101" fmla="*/ 201743 h 530955"/>
                  <a:gd name="connsiteX102" fmla="*/ 43582 w 520176"/>
                  <a:gd name="connsiteY102" fmla="*/ 220064 h 530955"/>
                  <a:gd name="connsiteX103" fmla="*/ 52355 w 520176"/>
                  <a:gd name="connsiteY103" fmla="*/ 221454 h 530955"/>
                  <a:gd name="connsiteX104" fmla="*/ 53585 w 520176"/>
                  <a:gd name="connsiteY104" fmla="*/ 215142 h 530955"/>
                  <a:gd name="connsiteX105" fmla="*/ 43114 w 520176"/>
                  <a:gd name="connsiteY105" fmla="*/ 199135 h 530955"/>
                  <a:gd name="connsiteX106" fmla="*/ 41108 w 520176"/>
                  <a:gd name="connsiteY106" fmla="*/ 183582 h 530955"/>
                  <a:gd name="connsiteX107" fmla="*/ 47273 w 520176"/>
                  <a:gd name="connsiteY107" fmla="*/ 183582 h 530955"/>
                  <a:gd name="connsiteX108" fmla="*/ 49734 w 520176"/>
                  <a:gd name="connsiteY108" fmla="*/ 199590 h 530955"/>
                  <a:gd name="connsiteX109" fmla="*/ 64832 w 520176"/>
                  <a:gd name="connsiteY109" fmla="*/ 221454 h 530955"/>
                  <a:gd name="connsiteX110" fmla="*/ 60980 w 520176"/>
                  <a:gd name="connsiteY110" fmla="*/ 228542 h 530955"/>
                  <a:gd name="connsiteX111" fmla="*/ 70381 w 520176"/>
                  <a:gd name="connsiteY111" fmla="*/ 243011 h 530955"/>
                  <a:gd name="connsiteX112" fmla="*/ 94091 w 520176"/>
                  <a:gd name="connsiteY112" fmla="*/ 249016 h 530955"/>
                  <a:gd name="connsiteX113" fmla="*/ 94091 w 520176"/>
                  <a:gd name="connsiteY113" fmla="*/ 245164 h 530955"/>
                  <a:gd name="connsiteX114" fmla="*/ 103640 w 520176"/>
                  <a:gd name="connsiteY114" fmla="*/ 246555 h 530955"/>
                  <a:gd name="connsiteX115" fmla="*/ 102717 w 520176"/>
                  <a:gd name="connsiteY115" fmla="*/ 253175 h 530955"/>
                  <a:gd name="connsiteX116" fmla="*/ 110112 w 520176"/>
                  <a:gd name="connsiteY116" fmla="*/ 254566 h 530955"/>
                  <a:gd name="connsiteX117" fmla="*/ 121506 w 520176"/>
                  <a:gd name="connsiteY117" fmla="*/ 257802 h 530955"/>
                  <a:gd name="connsiteX118" fmla="*/ 137821 w 520176"/>
                  <a:gd name="connsiteY118" fmla="*/ 276283 h 530955"/>
                  <a:gd name="connsiteX119" fmla="*/ 158455 w 520176"/>
                  <a:gd name="connsiteY119" fmla="*/ 277821 h 530955"/>
                  <a:gd name="connsiteX120" fmla="*/ 160461 w 520176"/>
                  <a:gd name="connsiteY120" fmla="*/ 294764 h 530955"/>
                  <a:gd name="connsiteX121" fmla="*/ 146299 w 520176"/>
                  <a:gd name="connsiteY121" fmla="*/ 304620 h 530955"/>
                  <a:gd name="connsiteX122" fmla="*/ 145684 w 520176"/>
                  <a:gd name="connsiteY122" fmla="*/ 319705 h 530955"/>
                  <a:gd name="connsiteX123" fmla="*/ 143678 w 520176"/>
                  <a:gd name="connsiteY123" fmla="*/ 328945 h 530955"/>
                  <a:gd name="connsiteX124" fmla="*/ 164165 w 520176"/>
                  <a:gd name="connsiteY124" fmla="*/ 354661 h 530955"/>
                  <a:gd name="connsiteX125" fmla="*/ 165703 w 520176"/>
                  <a:gd name="connsiteY125" fmla="*/ 363434 h 530955"/>
                  <a:gd name="connsiteX126" fmla="*/ 174021 w 520176"/>
                  <a:gd name="connsiteY126" fmla="*/ 365440 h 530955"/>
                  <a:gd name="connsiteX127" fmla="*/ 190804 w 520176"/>
                  <a:gd name="connsiteY127" fmla="*/ 377449 h 530955"/>
                  <a:gd name="connsiteX128" fmla="*/ 190804 w 520176"/>
                  <a:gd name="connsiteY128" fmla="*/ 423799 h 530955"/>
                  <a:gd name="connsiteX129" fmla="*/ 196354 w 520176"/>
                  <a:gd name="connsiteY129" fmla="*/ 425337 h 530955"/>
                  <a:gd name="connsiteX130" fmla="*/ 192502 w 520176"/>
                  <a:gd name="connsiteY130" fmla="*/ 446747 h 530955"/>
                  <a:gd name="connsiteX131" fmla="*/ 202050 w 520176"/>
                  <a:gd name="connsiteY131" fmla="*/ 459371 h 530955"/>
                  <a:gd name="connsiteX132" fmla="*/ 200205 w 520176"/>
                  <a:gd name="connsiteY132" fmla="*/ 480620 h 530955"/>
                  <a:gd name="connsiteX133" fmla="*/ 212829 w 520176"/>
                  <a:gd name="connsiteY133" fmla="*/ 502485 h 530955"/>
                  <a:gd name="connsiteX134" fmla="*/ 228850 w 520176"/>
                  <a:gd name="connsiteY134" fmla="*/ 516499 h 530955"/>
                  <a:gd name="connsiteX135" fmla="*/ 244870 w 520176"/>
                  <a:gd name="connsiteY135" fmla="*/ 516807 h 530955"/>
                  <a:gd name="connsiteX136" fmla="*/ 246569 w 520176"/>
                  <a:gd name="connsiteY136" fmla="*/ 511725 h 530955"/>
                  <a:gd name="connsiteX137" fmla="*/ 234707 w 520176"/>
                  <a:gd name="connsiteY137" fmla="*/ 501709 h 530955"/>
                  <a:gd name="connsiteX138" fmla="*/ 235322 w 520176"/>
                  <a:gd name="connsiteY138" fmla="*/ 496775 h 530955"/>
                  <a:gd name="connsiteX139" fmla="*/ 237475 w 520176"/>
                  <a:gd name="connsiteY139" fmla="*/ 490610 h 530955"/>
                  <a:gd name="connsiteX140" fmla="*/ 237943 w 520176"/>
                  <a:gd name="connsiteY140" fmla="*/ 484445 h 530955"/>
                  <a:gd name="connsiteX141" fmla="*/ 229933 w 520176"/>
                  <a:gd name="connsiteY141" fmla="*/ 484284 h 530955"/>
                  <a:gd name="connsiteX142" fmla="*/ 225934 w 520176"/>
                  <a:gd name="connsiteY142" fmla="*/ 479203 h 530955"/>
                  <a:gd name="connsiteX143" fmla="*/ 232554 w 520176"/>
                  <a:gd name="connsiteY143" fmla="*/ 472730 h 530955"/>
                  <a:gd name="connsiteX144" fmla="*/ 233477 w 520176"/>
                  <a:gd name="connsiteY144" fmla="*/ 467796 h 530955"/>
                  <a:gd name="connsiteX145" fmla="*/ 225934 w 520176"/>
                  <a:gd name="connsiteY145" fmla="*/ 465790 h 530955"/>
                  <a:gd name="connsiteX146" fmla="*/ 226402 w 520176"/>
                  <a:gd name="connsiteY146" fmla="*/ 461176 h 530955"/>
                  <a:gd name="connsiteX147" fmla="*/ 237034 w 520176"/>
                  <a:gd name="connsiteY147" fmla="*/ 459638 h 530955"/>
                  <a:gd name="connsiteX148" fmla="*/ 253201 w 520176"/>
                  <a:gd name="connsiteY148" fmla="*/ 451935 h 530955"/>
                  <a:gd name="connsiteX149" fmla="*/ 258591 w 520176"/>
                  <a:gd name="connsiteY149" fmla="*/ 441932 h 530955"/>
                  <a:gd name="connsiteX150" fmla="*/ 275534 w 520176"/>
                  <a:gd name="connsiteY150" fmla="*/ 420375 h 530955"/>
                  <a:gd name="connsiteX151" fmla="*/ 271683 w 520176"/>
                  <a:gd name="connsiteY151" fmla="*/ 403432 h 530955"/>
                  <a:gd name="connsiteX152" fmla="*/ 276764 w 520176"/>
                  <a:gd name="connsiteY152" fmla="*/ 394499 h 530955"/>
                  <a:gd name="connsiteX153" fmla="*/ 292317 w 520176"/>
                  <a:gd name="connsiteY153" fmla="*/ 394967 h 530955"/>
                  <a:gd name="connsiteX154" fmla="*/ 302788 w 520176"/>
                  <a:gd name="connsiteY154" fmla="*/ 386649 h 530955"/>
                  <a:gd name="connsiteX155" fmla="*/ 306185 w 520176"/>
                  <a:gd name="connsiteY155" fmla="*/ 354006 h 530955"/>
                  <a:gd name="connsiteX156" fmla="*/ 317739 w 520176"/>
                  <a:gd name="connsiteY156" fmla="*/ 339229 h 530955"/>
                  <a:gd name="connsiteX157" fmla="*/ 319892 w 520176"/>
                  <a:gd name="connsiteY157" fmla="*/ 329828 h 530955"/>
                  <a:gd name="connsiteX158" fmla="*/ 309260 w 520176"/>
                  <a:gd name="connsiteY158" fmla="*/ 326445 h 530955"/>
                  <a:gd name="connsiteX159" fmla="*/ 302173 w 520176"/>
                  <a:gd name="connsiteY159" fmla="*/ 314890 h 530955"/>
                  <a:gd name="connsiteX160" fmla="*/ 278302 w 520176"/>
                  <a:gd name="connsiteY160" fmla="*/ 314730 h 530955"/>
                  <a:gd name="connsiteX161" fmla="*/ 259513 w 520176"/>
                  <a:gd name="connsiteY161" fmla="*/ 307495 h 530955"/>
                  <a:gd name="connsiteX162" fmla="*/ 258591 w 520176"/>
                  <a:gd name="connsiteY162" fmla="*/ 293949 h 530955"/>
                  <a:gd name="connsiteX163" fmla="*/ 252279 w 520176"/>
                  <a:gd name="connsiteY163" fmla="*/ 283010 h 530955"/>
                  <a:gd name="connsiteX164" fmla="*/ 235188 w 520176"/>
                  <a:gd name="connsiteY164" fmla="*/ 282702 h 530955"/>
                  <a:gd name="connsiteX165" fmla="*/ 225185 w 520176"/>
                  <a:gd name="connsiteY165" fmla="*/ 267149 h 530955"/>
                  <a:gd name="connsiteX166" fmla="*/ 216413 w 520176"/>
                  <a:gd name="connsiteY166" fmla="*/ 262843 h 530955"/>
                  <a:gd name="connsiteX167" fmla="*/ 215945 w 520176"/>
                  <a:gd name="connsiteY167" fmla="*/ 267617 h 530955"/>
                  <a:gd name="connsiteX168" fmla="*/ 199924 w 520176"/>
                  <a:gd name="connsiteY168" fmla="*/ 268540 h 530955"/>
                  <a:gd name="connsiteX169" fmla="*/ 194067 w 520176"/>
                  <a:gd name="connsiteY169" fmla="*/ 260383 h 530955"/>
                  <a:gd name="connsiteX170" fmla="*/ 177431 w 520176"/>
                  <a:gd name="connsiteY170" fmla="*/ 256999 h 530955"/>
                  <a:gd name="connsiteX171" fmla="*/ 163724 w 520176"/>
                  <a:gd name="connsiteY171" fmla="*/ 273007 h 530955"/>
                  <a:gd name="connsiteX172" fmla="*/ 142006 w 520176"/>
                  <a:gd name="connsiteY172" fmla="*/ 269316 h 530955"/>
                  <a:gd name="connsiteX173" fmla="*/ 140468 w 520176"/>
                  <a:gd name="connsiteY173" fmla="*/ 244830 h 530955"/>
                  <a:gd name="connsiteX174" fmla="*/ 124755 w 520176"/>
                  <a:gd name="connsiteY174" fmla="*/ 242209 h 530955"/>
                  <a:gd name="connsiteX175" fmla="*/ 131067 w 520176"/>
                  <a:gd name="connsiteY175" fmla="*/ 230200 h 530955"/>
                  <a:gd name="connsiteX176" fmla="*/ 129222 w 520176"/>
                  <a:gd name="connsiteY176" fmla="*/ 223420 h 530955"/>
                  <a:gd name="connsiteX177" fmla="*/ 108427 w 520176"/>
                  <a:gd name="connsiteY177" fmla="*/ 237274 h 530955"/>
                  <a:gd name="connsiteX178" fmla="*/ 95495 w 520176"/>
                  <a:gd name="connsiteY178" fmla="*/ 235589 h 530955"/>
                  <a:gd name="connsiteX179" fmla="*/ 90721 w 520176"/>
                  <a:gd name="connsiteY179" fmla="*/ 225426 h 530955"/>
                  <a:gd name="connsiteX180" fmla="*/ 93650 w 520176"/>
                  <a:gd name="connsiteY180" fmla="*/ 214955 h 530955"/>
                  <a:gd name="connsiteX181" fmla="*/ 100885 w 520176"/>
                  <a:gd name="connsiteY181" fmla="*/ 201716 h 530955"/>
                  <a:gd name="connsiteX182" fmla="*/ 117360 w 520176"/>
                  <a:gd name="connsiteY182" fmla="*/ 193251 h 530955"/>
                  <a:gd name="connsiteX183" fmla="*/ 149388 w 520176"/>
                  <a:gd name="connsiteY183" fmla="*/ 193251 h 530955"/>
                  <a:gd name="connsiteX184" fmla="*/ 149228 w 520176"/>
                  <a:gd name="connsiteY184" fmla="*/ 203107 h 530955"/>
                  <a:gd name="connsiteX185" fmla="*/ 160782 w 520176"/>
                  <a:gd name="connsiteY185" fmla="*/ 208349 h 530955"/>
                  <a:gd name="connsiteX186" fmla="*/ 159859 w 520176"/>
                  <a:gd name="connsiteY186" fmla="*/ 191713 h 530955"/>
                  <a:gd name="connsiteX187" fmla="*/ 168177 w 520176"/>
                  <a:gd name="connsiteY187" fmla="*/ 183395 h 530955"/>
                  <a:gd name="connsiteX188" fmla="*/ 184813 w 520176"/>
                  <a:gd name="connsiteY188" fmla="*/ 172456 h 530955"/>
                  <a:gd name="connsiteX189" fmla="*/ 186043 w 520176"/>
                  <a:gd name="connsiteY189" fmla="*/ 164753 h 530955"/>
                  <a:gd name="connsiteX190" fmla="*/ 202679 w 520176"/>
                  <a:gd name="connsiteY190" fmla="*/ 147355 h 530955"/>
                  <a:gd name="connsiteX191" fmla="*/ 220385 w 520176"/>
                  <a:gd name="connsiteY191" fmla="*/ 137500 h 530955"/>
                  <a:gd name="connsiteX192" fmla="*/ 218847 w 520176"/>
                  <a:gd name="connsiteY192" fmla="*/ 136269 h 530955"/>
                  <a:gd name="connsiteX193" fmla="*/ 230855 w 520176"/>
                  <a:gd name="connsiteY193" fmla="*/ 125023 h 530955"/>
                  <a:gd name="connsiteX194" fmla="*/ 235162 w 520176"/>
                  <a:gd name="connsiteY194" fmla="*/ 126106 h 530955"/>
                  <a:gd name="connsiteX195" fmla="*/ 237167 w 520176"/>
                  <a:gd name="connsiteY195" fmla="*/ 128567 h 530955"/>
                  <a:gd name="connsiteX196" fmla="*/ 241781 w 520176"/>
                  <a:gd name="connsiteY196" fmla="*/ 123645 h 530955"/>
                  <a:gd name="connsiteX197" fmla="*/ 242864 w 520176"/>
                  <a:gd name="connsiteY197" fmla="*/ 123030 h 530955"/>
                  <a:gd name="connsiteX198" fmla="*/ 237930 w 520176"/>
                  <a:gd name="connsiteY198" fmla="*/ 122415 h 530955"/>
                  <a:gd name="connsiteX199" fmla="*/ 232848 w 520176"/>
                  <a:gd name="connsiteY199" fmla="*/ 120717 h 530955"/>
                  <a:gd name="connsiteX200" fmla="*/ 232848 w 520176"/>
                  <a:gd name="connsiteY200" fmla="*/ 115795 h 530955"/>
                  <a:gd name="connsiteX201" fmla="*/ 235469 w 520176"/>
                  <a:gd name="connsiteY201" fmla="*/ 113642 h 530955"/>
                  <a:gd name="connsiteX202" fmla="*/ 241473 w 520176"/>
                  <a:gd name="connsiteY202" fmla="*/ 113642 h 530955"/>
                  <a:gd name="connsiteX203" fmla="*/ 244095 w 520176"/>
                  <a:gd name="connsiteY203" fmla="*/ 114726 h 530955"/>
                  <a:gd name="connsiteX204" fmla="*/ 246555 w 520176"/>
                  <a:gd name="connsiteY204" fmla="*/ 119500 h 530955"/>
                  <a:gd name="connsiteX205" fmla="*/ 249323 w 520176"/>
                  <a:gd name="connsiteY205" fmla="*/ 119032 h 530955"/>
                  <a:gd name="connsiteX206" fmla="*/ 249323 w 520176"/>
                  <a:gd name="connsiteY206" fmla="*/ 118724 h 530955"/>
                  <a:gd name="connsiteX207" fmla="*/ 250246 w 520176"/>
                  <a:gd name="connsiteY207" fmla="*/ 118871 h 530955"/>
                  <a:gd name="connsiteX208" fmla="*/ 258564 w 520176"/>
                  <a:gd name="connsiteY208" fmla="*/ 117641 h 530955"/>
                  <a:gd name="connsiteX209" fmla="*/ 259647 w 520176"/>
                  <a:gd name="connsiteY209" fmla="*/ 113629 h 530955"/>
                  <a:gd name="connsiteX210" fmla="*/ 264421 w 520176"/>
                  <a:gd name="connsiteY210" fmla="*/ 114712 h 530955"/>
                  <a:gd name="connsiteX211" fmla="*/ 264421 w 520176"/>
                  <a:gd name="connsiteY211" fmla="*/ 119179 h 530955"/>
                  <a:gd name="connsiteX212" fmla="*/ 259955 w 520176"/>
                  <a:gd name="connsiteY212" fmla="*/ 122255 h 530955"/>
                  <a:gd name="connsiteX213" fmla="*/ 260115 w 520176"/>
                  <a:gd name="connsiteY213" fmla="*/ 122255 h 530955"/>
                  <a:gd name="connsiteX214" fmla="*/ 260730 w 520176"/>
                  <a:gd name="connsiteY214" fmla="*/ 127029 h 530955"/>
                  <a:gd name="connsiteX215" fmla="*/ 275668 w 520176"/>
                  <a:gd name="connsiteY215" fmla="*/ 131656 h 530955"/>
                  <a:gd name="connsiteX216" fmla="*/ 275815 w 520176"/>
                  <a:gd name="connsiteY216" fmla="*/ 131816 h 530955"/>
                  <a:gd name="connsiteX217" fmla="*/ 279212 w 520176"/>
                  <a:gd name="connsiteY217" fmla="*/ 131656 h 530955"/>
                  <a:gd name="connsiteX218" fmla="*/ 279519 w 520176"/>
                  <a:gd name="connsiteY218" fmla="*/ 125036 h 530955"/>
                  <a:gd name="connsiteX219" fmla="*/ 267510 w 520176"/>
                  <a:gd name="connsiteY219" fmla="*/ 119647 h 530955"/>
                  <a:gd name="connsiteX220" fmla="*/ 266895 w 520176"/>
                  <a:gd name="connsiteY220" fmla="*/ 116411 h 530955"/>
                  <a:gd name="connsiteX221" fmla="*/ 276751 w 520176"/>
                  <a:gd name="connsiteY221" fmla="*/ 113174 h 530955"/>
                  <a:gd name="connsiteX222" fmla="*/ 277219 w 520176"/>
                  <a:gd name="connsiteY222" fmla="*/ 103626 h 530955"/>
                  <a:gd name="connsiteX223" fmla="*/ 266895 w 520176"/>
                  <a:gd name="connsiteY223" fmla="*/ 97314 h 530955"/>
                  <a:gd name="connsiteX224" fmla="*/ 266120 w 520176"/>
                  <a:gd name="connsiteY224" fmla="*/ 81294 h 530955"/>
                  <a:gd name="connsiteX225" fmla="*/ 251944 w 520176"/>
                  <a:gd name="connsiteY225" fmla="*/ 88381 h 530955"/>
                  <a:gd name="connsiteX226" fmla="*/ 246863 w 520176"/>
                  <a:gd name="connsiteY226" fmla="*/ 88381 h 530955"/>
                  <a:gd name="connsiteX227" fmla="*/ 248093 w 520176"/>
                  <a:gd name="connsiteY227" fmla="*/ 76212 h 530955"/>
                  <a:gd name="connsiteX228" fmla="*/ 228836 w 520176"/>
                  <a:gd name="connsiteY228" fmla="*/ 71598 h 530955"/>
                  <a:gd name="connsiteX229" fmla="*/ 220826 w 520176"/>
                  <a:gd name="connsiteY229" fmla="*/ 77603 h 530955"/>
                  <a:gd name="connsiteX230" fmla="*/ 220826 w 520176"/>
                  <a:gd name="connsiteY230" fmla="*/ 96084 h 530955"/>
                  <a:gd name="connsiteX231" fmla="*/ 206503 w 520176"/>
                  <a:gd name="connsiteY231" fmla="*/ 100550 h 530955"/>
                  <a:gd name="connsiteX232" fmla="*/ 200646 w 520176"/>
                  <a:gd name="connsiteY232" fmla="*/ 112559 h 530955"/>
                  <a:gd name="connsiteX233" fmla="*/ 194481 w 520176"/>
                  <a:gd name="connsiteY233" fmla="*/ 113642 h 530955"/>
                  <a:gd name="connsiteX234" fmla="*/ 194481 w 520176"/>
                  <a:gd name="connsiteY234" fmla="*/ 98250 h 530955"/>
                  <a:gd name="connsiteX235" fmla="*/ 180935 w 520176"/>
                  <a:gd name="connsiteY235" fmla="*/ 96405 h 530955"/>
                  <a:gd name="connsiteX236" fmla="*/ 174155 w 520176"/>
                  <a:gd name="connsiteY236" fmla="*/ 91938 h 530955"/>
                  <a:gd name="connsiteX237" fmla="*/ 171534 w 520176"/>
                  <a:gd name="connsiteY237" fmla="*/ 82083 h 530955"/>
                  <a:gd name="connsiteX238" fmla="*/ 195712 w 520176"/>
                  <a:gd name="connsiteY238" fmla="*/ 67921 h 530955"/>
                  <a:gd name="connsiteX239" fmla="*/ 207413 w 520176"/>
                  <a:gd name="connsiteY239" fmla="*/ 64230 h 530955"/>
                  <a:gd name="connsiteX240" fmla="*/ 208643 w 520176"/>
                  <a:gd name="connsiteY240" fmla="*/ 72240 h 530955"/>
                  <a:gd name="connsiteX241" fmla="*/ 215263 w 520176"/>
                  <a:gd name="connsiteY241" fmla="*/ 71933 h 530955"/>
                  <a:gd name="connsiteX242" fmla="*/ 215731 w 520176"/>
                  <a:gd name="connsiteY242" fmla="*/ 67921 h 530955"/>
                  <a:gd name="connsiteX243" fmla="*/ 222658 w 520176"/>
                  <a:gd name="connsiteY243" fmla="*/ 66837 h 530955"/>
                  <a:gd name="connsiteX244" fmla="*/ 222818 w 520176"/>
                  <a:gd name="connsiteY244" fmla="*/ 65447 h 530955"/>
                  <a:gd name="connsiteX245" fmla="*/ 219743 w 520176"/>
                  <a:gd name="connsiteY245" fmla="*/ 64216 h 530955"/>
                  <a:gd name="connsiteX246" fmla="*/ 219127 w 520176"/>
                  <a:gd name="connsiteY246" fmla="*/ 60057 h 530955"/>
                  <a:gd name="connsiteX247" fmla="*/ 227592 w 520176"/>
                  <a:gd name="connsiteY247" fmla="*/ 59442 h 530955"/>
                  <a:gd name="connsiteX248" fmla="*/ 232674 w 520176"/>
                  <a:gd name="connsiteY248" fmla="*/ 54053 h 530955"/>
                  <a:gd name="connsiteX249" fmla="*/ 232982 w 520176"/>
                  <a:gd name="connsiteY249" fmla="*/ 53745 h 530955"/>
                  <a:gd name="connsiteX250" fmla="*/ 233129 w 520176"/>
                  <a:gd name="connsiteY250" fmla="*/ 53745 h 530955"/>
                  <a:gd name="connsiteX251" fmla="*/ 234667 w 520176"/>
                  <a:gd name="connsiteY251" fmla="*/ 52047 h 530955"/>
                  <a:gd name="connsiteX252" fmla="*/ 252372 w 520176"/>
                  <a:gd name="connsiteY252" fmla="*/ 49894 h 530955"/>
                  <a:gd name="connsiteX253" fmla="*/ 260222 w 520176"/>
                  <a:gd name="connsiteY253" fmla="*/ 56514 h 530955"/>
                  <a:gd name="connsiteX254" fmla="*/ 239588 w 520176"/>
                  <a:gd name="connsiteY254" fmla="*/ 67453 h 530955"/>
                  <a:gd name="connsiteX255" fmla="*/ 265772 w 520176"/>
                  <a:gd name="connsiteY255" fmla="*/ 73765 h 530955"/>
                  <a:gd name="connsiteX256" fmla="*/ 269316 w 520176"/>
                  <a:gd name="connsiteY256" fmla="*/ 64992 h 530955"/>
                  <a:gd name="connsiteX257" fmla="*/ 280709 w 520176"/>
                  <a:gd name="connsiteY257" fmla="*/ 64992 h 530955"/>
                  <a:gd name="connsiteX258" fmla="*/ 284868 w 520176"/>
                  <a:gd name="connsiteY258" fmla="*/ 57289 h 530955"/>
                  <a:gd name="connsiteX259" fmla="*/ 276711 w 520176"/>
                  <a:gd name="connsiteY259" fmla="*/ 55283 h 530955"/>
                  <a:gd name="connsiteX260" fmla="*/ 276711 w 520176"/>
                  <a:gd name="connsiteY260" fmla="*/ 45588 h 530955"/>
                  <a:gd name="connsiteX261" fmla="*/ 251303 w 520176"/>
                  <a:gd name="connsiteY261" fmla="*/ 34341 h 530955"/>
                  <a:gd name="connsiteX262" fmla="*/ 233744 w 520176"/>
                  <a:gd name="connsiteY262" fmla="*/ 36347 h 530955"/>
                  <a:gd name="connsiteX263" fmla="*/ 223728 w 520176"/>
                  <a:gd name="connsiteY263" fmla="*/ 41429 h 530955"/>
                  <a:gd name="connsiteX264" fmla="*/ 224503 w 520176"/>
                  <a:gd name="connsiteY264" fmla="*/ 54053 h 530955"/>
                  <a:gd name="connsiteX265" fmla="*/ 214032 w 520176"/>
                  <a:gd name="connsiteY265" fmla="*/ 52515 h 530955"/>
                  <a:gd name="connsiteX266" fmla="*/ 212495 w 520176"/>
                  <a:gd name="connsiteY266" fmla="*/ 45588 h 530955"/>
                  <a:gd name="connsiteX267" fmla="*/ 222511 w 520176"/>
                  <a:gd name="connsiteY267" fmla="*/ 36495 h 530955"/>
                  <a:gd name="connsiteX268" fmla="*/ 204498 w 520176"/>
                  <a:gd name="connsiteY268" fmla="*/ 35572 h 530955"/>
                  <a:gd name="connsiteX269" fmla="*/ 199269 w 520176"/>
                  <a:gd name="connsiteY269" fmla="*/ 37270 h 530955"/>
                  <a:gd name="connsiteX270" fmla="*/ 196955 w 520176"/>
                  <a:gd name="connsiteY270" fmla="*/ 43275 h 530955"/>
                  <a:gd name="connsiteX271" fmla="*/ 203735 w 520176"/>
                  <a:gd name="connsiteY271" fmla="*/ 44505 h 530955"/>
                  <a:gd name="connsiteX272" fmla="*/ 202345 w 520176"/>
                  <a:gd name="connsiteY272" fmla="*/ 51124 h 530955"/>
                  <a:gd name="connsiteX273" fmla="*/ 190951 w 520176"/>
                  <a:gd name="connsiteY273" fmla="*/ 51900 h 530955"/>
                  <a:gd name="connsiteX274" fmla="*/ 189105 w 520176"/>
                  <a:gd name="connsiteY274" fmla="*/ 56367 h 530955"/>
                  <a:gd name="connsiteX275" fmla="*/ 172470 w 520176"/>
                  <a:gd name="connsiteY275" fmla="*/ 56835 h 530955"/>
                  <a:gd name="connsiteX276" fmla="*/ 171386 w 520176"/>
                  <a:gd name="connsiteY276" fmla="*/ 47433 h 530955"/>
                  <a:gd name="connsiteX277" fmla="*/ 184331 w 520176"/>
                  <a:gd name="connsiteY277" fmla="*/ 47126 h 530955"/>
                  <a:gd name="connsiteX278" fmla="*/ 194334 w 520176"/>
                  <a:gd name="connsiteY278" fmla="*/ 37431 h 530955"/>
                  <a:gd name="connsiteX279" fmla="*/ 188945 w 520176"/>
                  <a:gd name="connsiteY279" fmla="*/ 34662 h 530955"/>
                  <a:gd name="connsiteX280" fmla="*/ 181710 w 520176"/>
                  <a:gd name="connsiteY280" fmla="*/ 41750 h 530955"/>
                  <a:gd name="connsiteX281" fmla="*/ 169701 w 520176"/>
                  <a:gd name="connsiteY281" fmla="*/ 41135 h 530955"/>
                  <a:gd name="connsiteX282" fmla="*/ 162614 w 520176"/>
                  <a:gd name="connsiteY282" fmla="*/ 31132 h 530955"/>
                  <a:gd name="connsiteX283" fmla="*/ 147208 w 520176"/>
                  <a:gd name="connsiteY283" fmla="*/ 31132 h 530955"/>
                  <a:gd name="connsiteX284" fmla="*/ 131188 w 520176"/>
                  <a:gd name="connsiteY284" fmla="*/ 43141 h 530955"/>
                  <a:gd name="connsiteX285" fmla="*/ 145818 w 520176"/>
                  <a:gd name="connsiteY285" fmla="*/ 43141 h 530955"/>
                  <a:gd name="connsiteX286" fmla="*/ 147208 w 520176"/>
                  <a:gd name="connsiteY286" fmla="*/ 47300 h 530955"/>
                  <a:gd name="connsiteX287" fmla="*/ 143357 w 520176"/>
                  <a:gd name="connsiteY287" fmla="*/ 51004 h 530955"/>
                  <a:gd name="connsiteX288" fmla="*/ 159685 w 520176"/>
                  <a:gd name="connsiteY288" fmla="*/ 51459 h 530955"/>
                  <a:gd name="connsiteX289" fmla="*/ 162146 w 520176"/>
                  <a:gd name="connsiteY289" fmla="*/ 57316 h 530955"/>
                  <a:gd name="connsiteX290" fmla="*/ 143825 w 520176"/>
                  <a:gd name="connsiteY290" fmla="*/ 56540 h 530955"/>
                  <a:gd name="connsiteX291" fmla="*/ 142902 w 520176"/>
                  <a:gd name="connsiteY291" fmla="*/ 52074 h 530955"/>
                  <a:gd name="connsiteX292" fmla="*/ 131509 w 520176"/>
                  <a:gd name="connsiteY292" fmla="*/ 49613 h 530955"/>
                  <a:gd name="connsiteX293" fmla="*/ 125344 w 520176"/>
                  <a:gd name="connsiteY293" fmla="*/ 46230 h 530955"/>
                  <a:gd name="connsiteX294" fmla="*/ 115488 w 520176"/>
                  <a:gd name="connsiteY294" fmla="*/ 46390 h 530955"/>
                  <a:gd name="connsiteX295" fmla="*/ 265464 w 520176"/>
                  <a:gd name="connsiteY295" fmla="*/ 0 h 530955"/>
                  <a:gd name="connsiteX296" fmla="*/ 265464 w 520176"/>
                  <a:gd name="connsiteY296" fmla="*/ 0 h 530955"/>
                  <a:gd name="connsiteX297" fmla="*/ 395569 w 520176"/>
                  <a:gd name="connsiteY297" fmla="*/ 90387 h 530955"/>
                  <a:gd name="connsiteX298" fmla="*/ 398029 w 520176"/>
                  <a:gd name="connsiteY298" fmla="*/ 86696 h 530955"/>
                  <a:gd name="connsiteX299" fmla="*/ 406962 w 520176"/>
                  <a:gd name="connsiteY299" fmla="*/ 84851 h 530955"/>
                  <a:gd name="connsiteX300" fmla="*/ 409276 w 520176"/>
                  <a:gd name="connsiteY300" fmla="*/ 95629 h 530955"/>
                  <a:gd name="connsiteX301" fmla="*/ 413890 w 520176"/>
                  <a:gd name="connsiteY301" fmla="*/ 103332 h 530955"/>
                  <a:gd name="connsiteX302" fmla="*/ 417126 w 520176"/>
                  <a:gd name="connsiteY302" fmla="*/ 106876 h 530955"/>
                  <a:gd name="connsiteX303" fmla="*/ 422823 w 520176"/>
                  <a:gd name="connsiteY303" fmla="*/ 109189 h 530955"/>
                  <a:gd name="connsiteX304" fmla="*/ 417433 w 520176"/>
                  <a:gd name="connsiteY304" fmla="*/ 115662 h 530955"/>
                  <a:gd name="connsiteX305" fmla="*/ 406962 w 520176"/>
                  <a:gd name="connsiteY305" fmla="*/ 116584 h 530955"/>
                  <a:gd name="connsiteX306" fmla="*/ 399113 w 520176"/>
                  <a:gd name="connsiteY306" fmla="*/ 116584 h 530955"/>
                  <a:gd name="connsiteX307" fmla="*/ 400035 w 520176"/>
                  <a:gd name="connsiteY307" fmla="*/ 107197 h 530955"/>
                  <a:gd name="connsiteX308" fmla="*/ 406494 w 520176"/>
                  <a:gd name="connsiteY308" fmla="*/ 105966 h 530955"/>
                  <a:gd name="connsiteX309" fmla="*/ 406040 w 520176"/>
                  <a:gd name="connsiteY309" fmla="*/ 101500 h 530955"/>
                  <a:gd name="connsiteX310" fmla="*/ 399875 w 520176"/>
                  <a:gd name="connsiteY310" fmla="*/ 97649 h 530955"/>
                  <a:gd name="connsiteX311" fmla="*/ 395555 w 520176"/>
                  <a:gd name="connsiteY311" fmla="*/ 94720 h 530955"/>
                  <a:gd name="connsiteX312" fmla="*/ 395555 w 520176"/>
                  <a:gd name="connsiteY312" fmla="*/ 90400 h 530955"/>
                  <a:gd name="connsiteX313" fmla="*/ 395555 w 520176"/>
                  <a:gd name="connsiteY313" fmla="*/ 90400 h 530955"/>
                  <a:gd name="connsiteX314" fmla="*/ 380939 w 520176"/>
                  <a:gd name="connsiteY314" fmla="*/ 107330 h 530955"/>
                  <a:gd name="connsiteX315" fmla="*/ 386328 w 520176"/>
                  <a:gd name="connsiteY315" fmla="*/ 98705 h 530955"/>
                  <a:gd name="connsiteX316" fmla="*/ 393723 w 520176"/>
                  <a:gd name="connsiteY316" fmla="*/ 97007 h 530955"/>
                  <a:gd name="connsiteX317" fmla="*/ 398952 w 520176"/>
                  <a:gd name="connsiteY317" fmla="*/ 99160 h 530955"/>
                  <a:gd name="connsiteX318" fmla="*/ 398337 w 520176"/>
                  <a:gd name="connsiteY318" fmla="*/ 105164 h 530955"/>
                  <a:gd name="connsiteX319" fmla="*/ 387251 w 520176"/>
                  <a:gd name="connsiteY319" fmla="*/ 113014 h 530955"/>
                  <a:gd name="connsiteX320" fmla="*/ 380939 w 520176"/>
                  <a:gd name="connsiteY320" fmla="*/ 113014 h 530955"/>
                  <a:gd name="connsiteX321" fmla="*/ 380939 w 520176"/>
                  <a:gd name="connsiteY321" fmla="*/ 107317 h 530955"/>
                  <a:gd name="connsiteX322" fmla="*/ 380939 w 520176"/>
                  <a:gd name="connsiteY322" fmla="*/ 107317 h 530955"/>
                  <a:gd name="connsiteX323" fmla="*/ 233731 w 520176"/>
                  <a:gd name="connsiteY323" fmla="*/ 140749 h 530955"/>
                  <a:gd name="connsiteX324" fmla="*/ 228034 w 520176"/>
                  <a:gd name="connsiteY324" fmla="*/ 141217 h 530955"/>
                  <a:gd name="connsiteX325" fmla="*/ 228341 w 520176"/>
                  <a:gd name="connsiteY325" fmla="*/ 137219 h 530955"/>
                  <a:gd name="connsiteX326" fmla="*/ 230962 w 520176"/>
                  <a:gd name="connsiteY326" fmla="*/ 134143 h 530955"/>
                  <a:gd name="connsiteX327" fmla="*/ 234346 w 520176"/>
                  <a:gd name="connsiteY327" fmla="*/ 136764 h 530955"/>
                  <a:gd name="connsiteX328" fmla="*/ 233731 w 520176"/>
                  <a:gd name="connsiteY328" fmla="*/ 140776 h 530955"/>
                  <a:gd name="connsiteX329" fmla="*/ 253603 w 520176"/>
                  <a:gd name="connsiteY329" fmla="*/ 133822 h 530955"/>
                  <a:gd name="connsiteX330" fmla="*/ 249751 w 520176"/>
                  <a:gd name="connsiteY330" fmla="*/ 134130 h 530955"/>
                  <a:gd name="connsiteX331" fmla="*/ 248976 w 520176"/>
                  <a:gd name="connsiteY331" fmla="*/ 137821 h 530955"/>
                  <a:gd name="connsiteX332" fmla="*/ 245900 w 520176"/>
                  <a:gd name="connsiteY332" fmla="*/ 139666 h 530955"/>
                  <a:gd name="connsiteX333" fmla="*/ 241126 w 520176"/>
                  <a:gd name="connsiteY333" fmla="*/ 140121 h 530955"/>
                  <a:gd name="connsiteX334" fmla="*/ 240965 w 520176"/>
                  <a:gd name="connsiteY334" fmla="*/ 138115 h 530955"/>
                  <a:gd name="connsiteX335" fmla="*/ 239120 w 520176"/>
                  <a:gd name="connsiteY335" fmla="*/ 138115 h 530955"/>
                  <a:gd name="connsiteX336" fmla="*/ 239120 w 520176"/>
                  <a:gd name="connsiteY336" fmla="*/ 134103 h 530955"/>
                  <a:gd name="connsiteX337" fmla="*/ 246823 w 520176"/>
                  <a:gd name="connsiteY337" fmla="*/ 134103 h 530955"/>
                  <a:gd name="connsiteX338" fmla="*/ 248361 w 520176"/>
                  <a:gd name="connsiteY338" fmla="*/ 129944 h 530955"/>
                  <a:gd name="connsiteX339" fmla="*/ 251436 w 520176"/>
                  <a:gd name="connsiteY339" fmla="*/ 129944 h 530955"/>
                  <a:gd name="connsiteX340" fmla="*/ 254980 w 520176"/>
                  <a:gd name="connsiteY340" fmla="*/ 130559 h 530955"/>
                  <a:gd name="connsiteX341" fmla="*/ 253589 w 520176"/>
                  <a:gd name="connsiteY341" fmla="*/ 133795 h 53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20176" h="530955">
                    <a:moveTo>
                      <a:pt x="265464" y="0"/>
                    </a:moveTo>
                    <a:cubicBezTo>
                      <a:pt x="334147" y="0"/>
                      <a:pt x="396812" y="26024"/>
                      <a:pt x="443925" y="68991"/>
                    </a:cubicBezTo>
                    <a:lnTo>
                      <a:pt x="434230" y="72842"/>
                    </a:lnTo>
                    <a:lnTo>
                      <a:pt x="428840" y="78539"/>
                    </a:lnTo>
                    <a:lnTo>
                      <a:pt x="430071" y="85158"/>
                    </a:lnTo>
                    <a:lnTo>
                      <a:pt x="436543" y="86081"/>
                    </a:lnTo>
                    <a:lnTo>
                      <a:pt x="440555" y="95776"/>
                    </a:lnTo>
                    <a:lnTo>
                      <a:pt x="451641" y="91310"/>
                    </a:lnTo>
                    <a:lnTo>
                      <a:pt x="453487" y="104402"/>
                    </a:lnTo>
                    <a:lnTo>
                      <a:pt x="450103" y="104402"/>
                    </a:lnTo>
                    <a:lnTo>
                      <a:pt x="441023" y="103011"/>
                    </a:lnTo>
                    <a:lnTo>
                      <a:pt x="430860" y="104709"/>
                    </a:lnTo>
                    <a:lnTo>
                      <a:pt x="421004" y="118564"/>
                    </a:lnTo>
                    <a:lnTo>
                      <a:pt x="406989" y="120717"/>
                    </a:lnTo>
                    <a:lnTo>
                      <a:pt x="404983" y="132726"/>
                    </a:lnTo>
                    <a:lnTo>
                      <a:pt x="410841" y="134116"/>
                    </a:lnTo>
                    <a:lnTo>
                      <a:pt x="409142" y="141819"/>
                    </a:lnTo>
                    <a:lnTo>
                      <a:pt x="395275" y="139051"/>
                    </a:lnTo>
                    <a:lnTo>
                      <a:pt x="382490" y="141819"/>
                    </a:lnTo>
                    <a:lnTo>
                      <a:pt x="379722" y="148907"/>
                    </a:lnTo>
                    <a:lnTo>
                      <a:pt x="382035" y="163844"/>
                    </a:lnTo>
                    <a:lnTo>
                      <a:pt x="389431" y="167388"/>
                    </a:lnTo>
                    <a:lnTo>
                      <a:pt x="402055" y="167241"/>
                    </a:lnTo>
                    <a:lnTo>
                      <a:pt x="410520" y="166465"/>
                    </a:lnTo>
                    <a:lnTo>
                      <a:pt x="413141" y="159685"/>
                    </a:lnTo>
                    <a:lnTo>
                      <a:pt x="426393" y="142434"/>
                    </a:lnTo>
                    <a:lnTo>
                      <a:pt x="435166" y="144280"/>
                    </a:lnTo>
                    <a:lnTo>
                      <a:pt x="443631" y="136577"/>
                    </a:lnTo>
                    <a:lnTo>
                      <a:pt x="445329" y="142581"/>
                    </a:lnTo>
                    <a:lnTo>
                      <a:pt x="466432" y="156904"/>
                    </a:lnTo>
                    <a:lnTo>
                      <a:pt x="463971" y="160300"/>
                    </a:lnTo>
                    <a:lnTo>
                      <a:pt x="454423" y="159832"/>
                    </a:lnTo>
                    <a:lnTo>
                      <a:pt x="457966" y="165074"/>
                    </a:lnTo>
                    <a:lnTo>
                      <a:pt x="463971" y="166305"/>
                    </a:lnTo>
                    <a:lnTo>
                      <a:pt x="470751" y="163376"/>
                    </a:lnTo>
                    <a:lnTo>
                      <a:pt x="470590" y="155219"/>
                    </a:lnTo>
                    <a:lnTo>
                      <a:pt x="473666" y="153681"/>
                    </a:lnTo>
                    <a:lnTo>
                      <a:pt x="471206" y="151060"/>
                    </a:lnTo>
                    <a:lnTo>
                      <a:pt x="457191" y="143210"/>
                    </a:lnTo>
                    <a:lnTo>
                      <a:pt x="453500" y="132739"/>
                    </a:lnTo>
                    <a:lnTo>
                      <a:pt x="465201" y="132739"/>
                    </a:lnTo>
                    <a:lnTo>
                      <a:pt x="468892" y="136430"/>
                    </a:lnTo>
                    <a:lnTo>
                      <a:pt x="479055" y="145202"/>
                    </a:lnTo>
                    <a:lnTo>
                      <a:pt x="479363" y="155673"/>
                    </a:lnTo>
                    <a:lnTo>
                      <a:pt x="489834" y="166759"/>
                    </a:lnTo>
                    <a:lnTo>
                      <a:pt x="493832" y="151514"/>
                    </a:lnTo>
                    <a:lnTo>
                      <a:pt x="501067" y="147516"/>
                    </a:lnTo>
                    <a:lnTo>
                      <a:pt x="502458" y="159993"/>
                    </a:lnTo>
                    <a:lnTo>
                      <a:pt x="509546" y="167843"/>
                    </a:lnTo>
                    <a:lnTo>
                      <a:pt x="512474" y="167843"/>
                    </a:lnTo>
                    <a:cubicBezTo>
                      <a:pt x="515403" y="175238"/>
                      <a:pt x="518011" y="182780"/>
                      <a:pt x="520177" y="190483"/>
                    </a:cubicBezTo>
                    <a:lnTo>
                      <a:pt x="507861" y="190483"/>
                    </a:lnTo>
                    <a:lnTo>
                      <a:pt x="494608" y="180627"/>
                    </a:lnTo>
                    <a:lnTo>
                      <a:pt x="480754" y="182018"/>
                    </a:lnTo>
                    <a:lnTo>
                      <a:pt x="480754" y="190483"/>
                    </a:lnTo>
                    <a:lnTo>
                      <a:pt x="476448" y="190483"/>
                    </a:lnTo>
                    <a:lnTo>
                      <a:pt x="471674" y="187100"/>
                    </a:lnTo>
                    <a:lnTo>
                      <a:pt x="447643" y="180935"/>
                    </a:lnTo>
                    <a:lnTo>
                      <a:pt x="447643" y="165529"/>
                    </a:lnTo>
                    <a:lnTo>
                      <a:pt x="417153" y="167843"/>
                    </a:lnTo>
                    <a:lnTo>
                      <a:pt x="407751" y="172924"/>
                    </a:lnTo>
                    <a:lnTo>
                      <a:pt x="395743" y="172924"/>
                    </a:lnTo>
                    <a:lnTo>
                      <a:pt x="389738" y="172309"/>
                    </a:lnTo>
                    <a:lnTo>
                      <a:pt x="375108" y="180467"/>
                    </a:lnTo>
                    <a:lnTo>
                      <a:pt x="375108" y="195712"/>
                    </a:lnTo>
                    <a:lnTo>
                      <a:pt x="345233" y="217429"/>
                    </a:lnTo>
                    <a:lnTo>
                      <a:pt x="347694" y="226670"/>
                    </a:lnTo>
                    <a:lnTo>
                      <a:pt x="353698" y="226670"/>
                    </a:lnTo>
                    <a:lnTo>
                      <a:pt x="352161" y="235456"/>
                    </a:lnTo>
                    <a:lnTo>
                      <a:pt x="347854" y="236994"/>
                    </a:lnTo>
                    <a:lnTo>
                      <a:pt x="347694" y="259941"/>
                    </a:lnTo>
                    <a:lnTo>
                      <a:pt x="373557" y="289509"/>
                    </a:lnTo>
                    <a:lnTo>
                      <a:pt x="384804" y="289509"/>
                    </a:lnTo>
                    <a:lnTo>
                      <a:pt x="385419" y="287663"/>
                    </a:lnTo>
                    <a:lnTo>
                      <a:pt x="405746" y="287663"/>
                    </a:lnTo>
                    <a:lnTo>
                      <a:pt x="411603" y="282274"/>
                    </a:lnTo>
                    <a:lnTo>
                      <a:pt x="423157" y="282274"/>
                    </a:lnTo>
                    <a:lnTo>
                      <a:pt x="429469" y="288586"/>
                    </a:lnTo>
                    <a:lnTo>
                      <a:pt x="446559" y="290271"/>
                    </a:lnTo>
                    <a:lnTo>
                      <a:pt x="444246" y="313058"/>
                    </a:lnTo>
                    <a:lnTo>
                      <a:pt x="463342" y="346624"/>
                    </a:lnTo>
                    <a:lnTo>
                      <a:pt x="453326" y="365881"/>
                    </a:lnTo>
                    <a:lnTo>
                      <a:pt x="453941" y="374814"/>
                    </a:lnTo>
                    <a:lnTo>
                      <a:pt x="461791" y="382664"/>
                    </a:lnTo>
                    <a:lnTo>
                      <a:pt x="461791" y="404382"/>
                    </a:lnTo>
                    <a:lnTo>
                      <a:pt x="472262" y="418249"/>
                    </a:lnTo>
                    <a:lnTo>
                      <a:pt x="472262" y="432103"/>
                    </a:lnTo>
                    <a:cubicBezTo>
                      <a:pt x="423451" y="492308"/>
                      <a:pt x="348924" y="530956"/>
                      <a:pt x="265464" y="530956"/>
                    </a:cubicBezTo>
                    <a:cubicBezTo>
                      <a:pt x="127951" y="530956"/>
                      <a:pt x="14937" y="426554"/>
                      <a:pt x="1230" y="292598"/>
                    </a:cubicBezTo>
                    <a:lnTo>
                      <a:pt x="1230" y="292598"/>
                    </a:lnTo>
                    <a:cubicBezTo>
                      <a:pt x="1083" y="290592"/>
                      <a:pt x="923" y="288439"/>
                      <a:pt x="776" y="286286"/>
                    </a:cubicBezTo>
                    <a:lnTo>
                      <a:pt x="776" y="286286"/>
                    </a:lnTo>
                    <a:cubicBezTo>
                      <a:pt x="160" y="279359"/>
                      <a:pt x="0" y="272418"/>
                      <a:pt x="0" y="265491"/>
                    </a:cubicBezTo>
                    <a:lnTo>
                      <a:pt x="0" y="256866"/>
                    </a:lnTo>
                    <a:lnTo>
                      <a:pt x="160" y="253014"/>
                    </a:lnTo>
                    <a:lnTo>
                      <a:pt x="308" y="250701"/>
                    </a:lnTo>
                    <a:cubicBezTo>
                      <a:pt x="468" y="249002"/>
                      <a:pt x="468" y="247317"/>
                      <a:pt x="615" y="245780"/>
                    </a:cubicBezTo>
                    <a:lnTo>
                      <a:pt x="776" y="244549"/>
                    </a:lnTo>
                    <a:cubicBezTo>
                      <a:pt x="3089" y="214835"/>
                      <a:pt x="10324" y="186498"/>
                      <a:pt x="21557" y="160327"/>
                    </a:cubicBezTo>
                    <a:lnTo>
                      <a:pt x="21557" y="174796"/>
                    </a:lnTo>
                    <a:lnTo>
                      <a:pt x="32804" y="180186"/>
                    </a:lnTo>
                    <a:lnTo>
                      <a:pt x="32804" y="201743"/>
                    </a:lnTo>
                    <a:lnTo>
                      <a:pt x="43582" y="220064"/>
                    </a:lnTo>
                    <a:lnTo>
                      <a:pt x="52355" y="221454"/>
                    </a:lnTo>
                    <a:lnTo>
                      <a:pt x="53585" y="215142"/>
                    </a:lnTo>
                    <a:lnTo>
                      <a:pt x="43114" y="199135"/>
                    </a:lnTo>
                    <a:lnTo>
                      <a:pt x="41108" y="183582"/>
                    </a:lnTo>
                    <a:lnTo>
                      <a:pt x="47273" y="183582"/>
                    </a:lnTo>
                    <a:lnTo>
                      <a:pt x="49734" y="199590"/>
                    </a:lnTo>
                    <a:lnTo>
                      <a:pt x="64832" y="221454"/>
                    </a:lnTo>
                    <a:lnTo>
                      <a:pt x="60980" y="228542"/>
                    </a:lnTo>
                    <a:lnTo>
                      <a:pt x="70381" y="243011"/>
                    </a:lnTo>
                    <a:lnTo>
                      <a:pt x="94091" y="249016"/>
                    </a:lnTo>
                    <a:lnTo>
                      <a:pt x="94091" y="245164"/>
                    </a:lnTo>
                    <a:lnTo>
                      <a:pt x="103640" y="246555"/>
                    </a:lnTo>
                    <a:lnTo>
                      <a:pt x="102717" y="253175"/>
                    </a:lnTo>
                    <a:lnTo>
                      <a:pt x="110112" y="254566"/>
                    </a:lnTo>
                    <a:lnTo>
                      <a:pt x="121506" y="257802"/>
                    </a:lnTo>
                    <a:lnTo>
                      <a:pt x="137821" y="276283"/>
                    </a:lnTo>
                    <a:lnTo>
                      <a:pt x="158455" y="277821"/>
                    </a:lnTo>
                    <a:lnTo>
                      <a:pt x="160461" y="294764"/>
                    </a:lnTo>
                    <a:lnTo>
                      <a:pt x="146299" y="304620"/>
                    </a:lnTo>
                    <a:lnTo>
                      <a:pt x="145684" y="319705"/>
                    </a:lnTo>
                    <a:lnTo>
                      <a:pt x="143678" y="328945"/>
                    </a:lnTo>
                    <a:lnTo>
                      <a:pt x="164165" y="354661"/>
                    </a:lnTo>
                    <a:lnTo>
                      <a:pt x="165703" y="363434"/>
                    </a:lnTo>
                    <a:cubicBezTo>
                      <a:pt x="165703" y="363434"/>
                      <a:pt x="173098" y="365440"/>
                      <a:pt x="174021" y="365440"/>
                    </a:cubicBezTo>
                    <a:cubicBezTo>
                      <a:pt x="174944" y="365440"/>
                      <a:pt x="190804" y="377449"/>
                      <a:pt x="190804" y="377449"/>
                    </a:cubicBezTo>
                    <a:lnTo>
                      <a:pt x="190804" y="423799"/>
                    </a:lnTo>
                    <a:lnTo>
                      <a:pt x="196354" y="425337"/>
                    </a:lnTo>
                    <a:lnTo>
                      <a:pt x="192502" y="446747"/>
                    </a:lnTo>
                    <a:lnTo>
                      <a:pt x="202050" y="459371"/>
                    </a:lnTo>
                    <a:lnTo>
                      <a:pt x="200205" y="480620"/>
                    </a:lnTo>
                    <a:lnTo>
                      <a:pt x="212829" y="502485"/>
                    </a:lnTo>
                    <a:lnTo>
                      <a:pt x="228850" y="516499"/>
                    </a:lnTo>
                    <a:lnTo>
                      <a:pt x="244870" y="516807"/>
                    </a:lnTo>
                    <a:lnTo>
                      <a:pt x="246569" y="511725"/>
                    </a:lnTo>
                    <a:lnTo>
                      <a:pt x="234707" y="501709"/>
                    </a:lnTo>
                    <a:lnTo>
                      <a:pt x="235322" y="496775"/>
                    </a:lnTo>
                    <a:lnTo>
                      <a:pt x="237475" y="490610"/>
                    </a:lnTo>
                    <a:lnTo>
                      <a:pt x="237943" y="484445"/>
                    </a:lnTo>
                    <a:lnTo>
                      <a:pt x="229933" y="484284"/>
                    </a:lnTo>
                    <a:lnTo>
                      <a:pt x="225934" y="479203"/>
                    </a:lnTo>
                    <a:lnTo>
                      <a:pt x="232554" y="472730"/>
                    </a:lnTo>
                    <a:lnTo>
                      <a:pt x="233477" y="467796"/>
                    </a:lnTo>
                    <a:lnTo>
                      <a:pt x="225934" y="465790"/>
                    </a:lnTo>
                    <a:lnTo>
                      <a:pt x="226402" y="461176"/>
                    </a:lnTo>
                    <a:lnTo>
                      <a:pt x="237034" y="459638"/>
                    </a:lnTo>
                    <a:lnTo>
                      <a:pt x="253201" y="451935"/>
                    </a:lnTo>
                    <a:lnTo>
                      <a:pt x="258591" y="441932"/>
                    </a:lnTo>
                    <a:lnTo>
                      <a:pt x="275534" y="420375"/>
                    </a:lnTo>
                    <a:lnTo>
                      <a:pt x="271683" y="403432"/>
                    </a:lnTo>
                    <a:lnTo>
                      <a:pt x="276764" y="394499"/>
                    </a:lnTo>
                    <a:lnTo>
                      <a:pt x="292317" y="394967"/>
                    </a:lnTo>
                    <a:lnTo>
                      <a:pt x="302788" y="386649"/>
                    </a:lnTo>
                    <a:lnTo>
                      <a:pt x="306185" y="354006"/>
                    </a:lnTo>
                    <a:lnTo>
                      <a:pt x="317739" y="339229"/>
                    </a:lnTo>
                    <a:lnTo>
                      <a:pt x="319892" y="329828"/>
                    </a:lnTo>
                    <a:lnTo>
                      <a:pt x="309260" y="326445"/>
                    </a:lnTo>
                    <a:lnTo>
                      <a:pt x="302173" y="314890"/>
                    </a:lnTo>
                    <a:lnTo>
                      <a:pt x="278302" y="314730"/>
                    </a:lnTo>
                    <a:lnTo>
                      <a:pt x="259513" y="307495"/>
                    </a:lnTo>
                    <a:lnTo>
                      <a:pt x="258591" y="293949"/>
                    </a:lnTo>
                    <a:lnTo>
                      <a:pt x="252279" y="283010"/>
                    </a:lnTo>
                    <a:lnTo>
                      <a:pt x="235188" y="282702"/>
                    </a:lnTo>
                    <a:lnTo>
                      <a:pt x="225185" y="267149"/>
                    </a:lnTo>
                    <a:lnTo>
                      <a:pt x="216413" y="262843"/>
                    </a:lnTo>
                    <a:lnTo>
                      <a:pt x="215945" y="267617"/>
                    </a:lnTo>
                    <a:lnTo>
                      <a:pt x="199924" y="268540"/>
                    </a:lnTo>
                    <a:lnTo>
                      <a:pt x="194067" y="260383"/>
                    </a:lnTo>
                    <a:lnTo>
                      <a:pt x="177431" y="256999"/>
                    </a:lnTo>
                    <a:lnTo>
                      <a:pt x="163724" y="273007"/>
                    </a:lnTo>
                    <a:lnTo>
                      <a:pt x="142006" y="269316"/>
                    </a:lnTo>
                    <a:lnTo>
                      <a:pt x="140468" y="244830"/>
                    </a:lnTo>
                    <a:lnTo>
                      <a:pt x="124755" y="242209"/>
                    </a:lnTo>
                    <a:lnTo>
                      <a:pt x="131067" y="230200"/>
                    </a:lnTo>
                    <a:lnTo>
                      <a:pt x="129222" y="223420"/>
                    </a:lnTo>
                    <a:lnTo>
                      <a:pt x="108427" y="237274"/>
                    </a:lnTo>
                    <a:lnTo>
                      <a:pt x="95495" y="235589"/>
                    </a:lnTo>
                    <a:lnTo>
                      <a:pt x="90721" y="225426"/>
                    </a:lnTo>
                    <a:lnTo>
                      <a:pt x="93650" y="214955"/>
                    </a:lnTo>
                    <a:lnTo>
                      <a:pt x="100885" y="201716"/>
                    </a:lnTo>
                    <a:lnTo>
                      <a:pt x="117360" y="193251"/>
                    </a:lnTo>
                    <a:lnTo>
                      <a:pt x="149388" y="193251"/>
                    </a:lnTo>
                    <a:lnTo>
                      <a:pt x="149228" y="203107"/>
                    </a:lnTo>
                    <a:lnTo>
                      <a:pt x="160782" y="208349"/>
                    </a:lnTo>
                    <a:lnTo>
                      <a:pt x="159859" y="191713"/>
                    </a:lnTo>
                    <a:lnTo>
                      <a:pt x="168177" y="183395"/>
                    </a:lnTo>
                    <a:lnTo>
                      <a:pt x="184813" y="172456"/>
                    </a:lnTo>
                    <a:lnTo>
                      <a:pt x="186043" y="164753"/>
                    </a:lnTo>
                    <a:lnTo>
                      <a:pt x="202679" y="147355"/>
                    </a:lnTo>
                    <a:lnTo>
                      <a:pt x="220385" y="137500"/>
                    </a:lnTo>
                    <a:lnTo>
                      <a:pt x="218847" y="136269"/>
                    </a:lnTo>
                    <a:lnTo>
                      <a:pt x="230855" y="125023"/>
                    </a:lnTo>
                    <a:lnTo>
                      <a:pt x="235162" y="126106"/>
                    </a:lnTo>
                    <a:lnTo>
                      <a:pt x="237167" y="128567"/>
                    </a:lnTo>
                    <a:lnTo>
                      <a:pt x="241781" y="123645"/>
                    </a:lnTo>
                    <a:lnTo>
                      <a:pt x="242864" y="123030"/>
                    </a:lnTo>
                    <a:lnTo>
                      <a:pt x="237930" y="122415"/>
                    </a:lnTo>
                    <a:lnTo>
                      <a:pt x="232848" y="120717"/>
                    </a:lnTo>
                    <a:lnTo>
                      <a:pt x="232848" y="115795"/>
                    </a:lnTo>
                    <a:lnTo>
                      <a:pt x="235469" y="113642"/>
                    </a:lnTo>
                    <a:lnTo>
                      <a:pt x="241473" y="113642"/>
                    </a:lnTo>
                    <a:lnTo>
                      <a:pt x="244095" y="114726"/>
                    </a:lnTo>
                    <a:lnTo>
                      <a:pt x="246555" y="119500"/>
                    </a:lnTo>
                    <a:lnTo>
                      <a:pt x="249323" y="119032"/>
                    </a:lnTo>
                    <a:lnTo>
                      <a:pt x="249323" y="118724"/>
                    </a:lnTo>
                    <a:lnTo>
                      <a:pt x="250246" y="118871"/>
                    </a:lnTo>
                    <a:lnTo>
                      <a:pt x="258564" y="117641"/>
                    </a:lnTo>
                    <a:lnTo>
                      <a:pt x="259647" y="113629"/>
                    </a:lnTo>
                    <a:lnTo>
                      <a:pt x="264421" y="114712"/>
                    </a:lnTo>
                    <a:lnTo>
                      <a:pt x="264421" y="119179"/>
                    </a:lnTo>
                    <a:lnTo>
                      <a:pt x="259955" y="122255"/>
                    </a:lnTo>
                    <a:lnTo>
                      <a:pt x="260115" y="122255"/>
                    </a:lnTo>
                    <a:lnTo>
                      <a:pt x="260730" y="127029"/>
                    </a:lnTo>
                    <a:lnTo>
                      <a:pt x="275668" y="131656"/>
                    </a:lnTo>
                    <a:lnTo>
                      <a:pt x="275815" y="131816"/>
                    </a:lnTo>
                    <a:lnTo>
                      <a:pt x="279212" y="131656"/>
                    </a:lnTo>
                    <a:lnTo>
                      <a:pt x="279519" y="125036"/>
                    </a:lnTo>
                    <a:lnTo>
                      <a:pt x="267510" y="119647"/>
                    </a:lnTo>
                    <a:lnTo>
                      <a:pt x="266895" y="116411"/>
                    </a:lnTo>
                    <a:lnTo>
                      <a:pt x="276751" y="113174"/>
                    </a:lnTo>
                    <a:lnTo>
                      <a:pt x="277219" y="103626"/>
                    </a:lnTo>
                    <a:lnTo>
                      <a:pt x="266895" y="97314"/>
                    </a:lnTo>
                    <a:lnTo>
                      <a:pt x="266120" y="81294"/>
                    </a:lnTo>
                    <a:lnTo>
                      <a:pt x="251944" y="88381"/>
                    </a:lnTo>
                    <a:lnTo>
                      <a:pt x="246863" y="88381"/>
                    </a:lnTo>
                    <a:lnTo>
                      <a:pt x="248093" y="76212"/>
                    </a:lnTo>
                    <a:lnTo>
                      <a:pt x="228836" y="71598"/>
                    </a:lnTo>
                    <a:lnTo>
                      <a:pt x="220826" y="77603"/>
                    </a:lnTo>
                    <a:lnTo>
                      <a:pt x="220826" y="96084"/>
                    </a:lnTo>
                    <a:lnTo>
                      <a:pt x="206503" y="100550"/>
                    </a:lnTo>
                    <a:lnTo>
                      <a:pt x="200646" y="112559"/>
                    </a:lnTo>
                    <a:lnTo>
                      <a:pt x="194481" y="113642"/>
                    </a:lnTo>
                    <a:lnTo>
                      <a:pt x="194481" y="98250"/>
                    </a:lnTo>
                    <a:lnTo>
                      <a:pt x="180935" y="96405"/>
                    </a:lnTo>
                    <a:lnTo>
                      <a:pt x="174155" y="91938"/>
                    </a:lnTo>
                    <a:lnTo>
                      <a:pt x="171534" y="82083"/>
                    </a:lnTo>
                    <a:lnTo>
                      <a:pt x="195712" y="67921"/>
                    </a:lnTo>
                    <a:lnTo>
                      <a:pt x="207413" y="64230"/>
                    </a:lnTo>
                    <a:lnTo>
                      <a:pt x="208643" y="72240"/>
                    </a:lnTo>
                    <a:lnTo>
                      <a:pt x="215263" y="71933"/>
                    </a:lnTo>
                    <a:lnTo>
                      <a:pt x="215731" y="67921"/>
                    </a:lnTo>
                    <a:lnTo>
                      <a:pt x="222658" y="66837"/>
                    </a:lnTo>
                    <a:lnTo>
                      <a:pt x="222818" y="65447"/>
                    </a:lnTo>
                    <a:lnTo>
                      <a:pt x="219743" y="64216"/>
                    </a:lnTo>
                    <a:lnTo>
                      <a:pt x="219127" y="60057"/>
                    </a:lnTo>
                    <a:lnTo>
                      <a:pt x="227592" y="59442"/>
                    </a:lnTo>
                    <a:lnTo>
                      <a:pt x="232674" y="54053"/>
                    </a:lnTo>
                    <a:lnTo>
                      <a:pt x="232982" y="53745"/>
                    </a:lnTo>
                    <a:lnTo>
                      <a:pt x="233129" y="53745"/>
                    </a:lnTo>
                    <a:lnTo>
                      <a:pt x="234667" y="52047"/>
                    </a:lnTo>
                    <a:lnTo>
                      <a:pt x="252372" y="49894"/>
                    </a:lnTo>
                    <a:lnTo>
                      <a:pt x="260222" y="56514"/>
                    </a:lnTo>
                    <a:lnTo>
                      <a:pt x="239588" y="67453"/>
                    </a:lnTo>
                    <a:lnTo>
                      <a:pt x="265772" y="73765"/>
                    </a:lnTo>
                    <a:lnTo>
                      <a:pt x="269316" y="64992"/>
                    </a:lnTo>
                    <a:lnTo>
                      <a:pt x="280709" y="64992"/>
                    </a:lnTo>
                    <a:lnTo>
                      <a:pt x="284868" y="57289"/>
                    </a:lnTo>
                    <a:lnTo>
                      <a:pt x="276711" y="55283"/>
                    </a:lnTo>
                    <a:lnTo>
                      <a:pt x="276711" y="45588"/>
                    </a:lnTo>
                    <a:lnTo>
                      <a:pt x="251303" y="34341"/>
                    </a:lnTo>
                    <a:lnTo>
                      <a:pt x="233744" y="36347"/>
                    </a:lnTo>
                    <a:lnTo>
                      <a:pt x="223728" y="41429"/>
                    </a:lnTo>
                    <a:lnTo>
                      <a:pt x="224503" y="54053"/>
                    </a:lnTo>
                    <a:lnTo>
                      <a:pt x="214032" y="52515"/>
                    </a:lnTo>
                    <a:lnTo>
                      <a:pt x="212495" y="45588"/>
                    </a:lnTo>
                    <a:lnTo>
                      <a:pt x="222511" y="36495"/>
                    </a:lnTo>
                    <a:lnTo>
                      <a:pt x="204498" y="35572"/>
                    </a:lnTo>
                    <a:lnTo>
                      <a:pt x="199269" y="37270"/>
                    </a:lnTo>
                    <a:lnTo>
                      <a:pt x="196955" y="43275"/>
                    </a:lnTo>
                    <a:lnTo>
                      <a:pt x="203735" y="44505"/>
                    </a:lnTo>
                    <a:lnTo>
                      <a:pt x="202345" y="51124"/>
                    </a:lnTo>
                    <a:lnTo>
                      <a:pt x="190951" y="51900"/>
                    </a:lnTo>
                    <a:lnTo>
                      <a:pt x="189105" y="56367"/>
                    </a:lnTo>
                    <a:lnTo>
                      <a:pt x="172470" y="56835"/>
                    </a:lnTo>
                    <a:cubicBezTo>
                      <a:pt x="172470" y="56835"/>
                      <a:pt x="172015" y="47433"/>
                      <a:pt x="171386" y="47433"/>
                    </a:cubicBezTo>
                    <a:cubicBezTo>
                      <a:pt x="170611" y="47433"/>
                      <a:pt x="184331" y="47126"/>
                      <a:pt x="184331" y="47126"/>
                    </a:cubicBezTo>
                    <a:lnTo>
                      <a:pt x="194334" y="37431"/>
                    </a:lnTo>
                    <a:lnTo>
                      <a:pt x="188945" y="34662"/>
                    </a:lnTo>
                    <a:lnTo>
                      <a:pt x="181710" y="41750"/>
                    </a:lnTo>
                    <a:lnTo>
                      <a:pt x="169701" y="41135"/>
                    </a:lnTo>
                    <a:lnTo>
                      <a:pt x="162614" y="31132"/>
                    </a:lnTo>
                    <a:lnTo>
                      <a:pt x="147208" y="31132"/>
                    </a:lnTo>
                    <a:lnTo>
                      <a:pt x="131188" y="43141"/>
                    </a:lnTo>
                    <a:lnTo>
                      <a:pt x="145818" y="43141"/>
                    </a:lnTo>
                    <a:lnTo>
                      <a:pt x="147208" y="47300"/>
                    </a:lnTo>
                    <a:lnTo>
                      <a:pt x="143357" y="51004"/>
                    </a:lnTo>
                    <a:lnTo>
                      <a:pt x="159685" y="51459"/>
                    </a:lnTo>
                    <a:lnTo>
                      <a:pt x="162146" y="57316"/>
                    </a:lnTo>
                    <a:lnTo>
                      <a:pt x="143825" y="56540"/>
                    </a:lnTo>
                    <a:lnTo>
                      <a:pt x="142902" y="52074"/>
                    </a:lnTo>
                    <a:lnTo>
                      <a:pt x="131509" y="49613"/>
                    </a:lnTo>
                    <a:lnTo>
                      <a:pt x="125344" y="46230"/>
                    </a:lnTo>
                    <a:lnTo>
                      <a:pt x="115488" y="46390"/>
                    </a:lnTo>
                    <a:cubicBezTo>
                      <a:pt x="158134" y="17090"/>
                      <a:pt x="209726" y="0"/>
                      <a:pt x="265464" y="0"/>
                    </a:cubicBezTo>
                    <a:lnTo>
                      <a:pt x="265464" y="0"/>
                    </a:lnTo>
                    <a:close/>
                    <a:moveTo>
                      <a:pt x="395569" y="90387"/>
                    </a:moveTo>
                    <a:lnTo>
                      <a:pt x="398029" y="86696"/>
                    </a:lnTo>
                    <a:lnTo>
                      <a:pt x="406962" y="84851"/>
                    </a:lnTo>
                    <a:lnTo>
                      <a:pt x="409276" y="95629"/>
                    </a:lnTo>
                    <a:lnTo>
                      <a:pt x="413890" y="103332"/>
                    </a:lnTo>
                    <a:lnTo>
                      <a:pt x="417126" y="106876"/>
                    </a:lnTo>
                    <a:lnTo>
                      <a:pt x="422823" y="109189"/>
                    </a:lnTo>
                    <a:lnTo>
                      <a:pt x="417433" y="115662"/>
                    </a:lnTo>
                    <a:lnTo>
                      <a:pt x="406962" y="116584"/>
                    </a:lnTo>
                    <a:lnTo>
                      <a:pt x="399113" y="116584"/>
                    </a:lnTo>
                    <a:lnTo>
                      <a:pt x="400035" y="107197"/>
                    </a:lnTo>
                    <a:lnTo>
                      <a:pt x="406494" y="105966"/>
                    </a:lnTo>
                    <a:lnTo>
                      <a:pt x="406040" y="101500"/>
                    </a:lnTo>
                    <a:lnTo>
                      <a:pt x="399875" y="97649"/>
                    </a:lnTo>
                    <a:lnTo>
                      <a:pt x="395555" y="94720"/>
                    </a:lnTo>
                    <a:lnTo>
                      <a:pt x="395555" y="90400"/>
                    </a:lnTo>
                    <a:lnTo>
                      <a:pt x="395555" y="90400"/>
                    </a:lnTo>
                    <a:close/>
                    <a:moveTo>
                      <a:pt x="380939" y="107330"/>
                    </a:moveTo>
                    <a:lnTo>
                      <a:pt x="386328" y="98705"/>
                    </a:lnTo>
                    <a:lnTo>
                      <a:pt x="393723" y="97007"/>
                    </a:lnTo>
                    <a:lnTo>
                      <a:pt x="398952" y="99160"/>
                    </a:lnTo>
                    <a:lnTo>
                      <a:pt x="398337" y="105164"/>
                    </a:lnTo>
                    <a:lnTo>
                      <a:pt x="387251" y="113014"/>
                    </a:lnTo>
                    <a:lnTo>
                      <a:pt x="380939" y="113014"/>
                    </a:lnTo>
                    <a:lnTo>
                      <a:pt x="380939" y="107317"/>
                    </a:lnTo>
                    <a:lnTo>
                      <a:pt x="380939" y="107317"/>
                    </a:lnTo>
                    <a:close/>
                    <a:moveTo>
                      <a:pt x="233731" y="140749"/>
                    </a:moveTo>
                    <a:lnTo>
                      <a:pt x="228034" y="141217"/>
                    </a:lnTo>
                    <a:lnTo>
                      <a:pt x="228341" y="137219"/>
                    </a:lnTo>
                    <a:lnTo>
                      <a:pt x="230962" y="134143"/>
                    </a:lnTo>
                    <a:lnTo>
                      <a:pt x="234346" y="136764"/>
                    </a:lnTo>
                    <a:lnTo>
                      <a:pt x="233731" y="140776"/>
                    </a:lnTo>
                    <a:close/>
                    <a:moveTo>
                      <a:pt x="253603" y="133822"/>
                    </a:moveTo>
                    <a:lnTo>
                      <a:pt x="249751" y="134130"/>
                    </a:lnTo>
                    <a:lnTo>
                      <a:pt x="248976" y="137821"/>
                    </a:lnTo>
                    <a:lnTo>
                      <a:pt x="245900" y="139666"/>
                    </a:lnTo>
                    <a:lnTo>
                      <a:pt x="241126" y="140121"/>
                    </a:lnTo>
                    <a:cubicBezTo>
                      <a:pt x="240965" y="138890"/>
                      <a:pt x="240965" y="138115"/>
                      <a:pt x="240965" y="138115"/>
                    </a:cubicBezTo>
                    <a:lnTo>
                      <a:pt x="239120" y="138115"/>
                    </a:lnTo>
                    <a:lnTo>
                      <a:pt x="239120" y="134103"/>
                    </a:lnTo>
                    <a:lnTo>
                      <a:pt x="246823" y="134103"/>
                    </a:lnTo>
                    <a:lnTo>
                      <a:pt x="248361" y="129944"/>
                    </a:lnTo>
                    <a:lnTo>
                      <a:pt x="251436" y="129944"/>
                    </a:lnTo>
                    <a:lnTo>
                      <a:pt x="254980" y="130559"/>
                    </a:lnTo>
                    <a:lnTo>
                      <a:pt x="253589" y="133795"/>
                    </a:lnTo>
                    <a:close/>
                  </a:path>
                </a:pathLst>
              </a:custGeom>
              <a:solidFill>
                <a:srgbClr val="00B8F5"/>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84" name="Straight Connector 83">
            <a:extLst>
              <a:ext uri="{FF2B5EF4-FFF2-40B4-BE49-F238E27FC236}">
                <a16:creationId xmlns:a16="http://schemas.microsoft.com/office/drawing/2014/main" id="{4DE5D1FD-C178-34B8-2FE2-3CF6265EAC8A}"/>
              </a:ext>
            </a:extLst>
          </p:cNvPr>
          <p:cNvCxnSpPr>
            <a:cxnSpLocks/>
          </p:cNvCxnSpPr>
          <p:nvPr/>
        </p:nvCxnSpPr>
        <p:spPr>
          <a:xfrm flipH="1">
            <a:off x="1528971" y="3769141"/>
            <a:ext cx="2729708" cy="0"/>
          </a:xfrm>
          <a:prstGeom prst="line">
            <a:avLst/>
          </a:prstGeom>
          <a:ln cap="rnd">
            <a:solidFill>
              <a:srgbClr val="70D757"/>
            </a:solidFill>
            <a:round/>
          </a:ln>
        </p:spPr>
        <p:style>
          <a:lnRef idx="3">
            <a:schemeClr val="accent6"/>
          </a:lnRef>
          <a:fillRef idx="0">
            <a:schemeClr val="accent6"/>
          </a:fillRef>
          <a:effectRef idx="2">
            <a:schemeClr val="accent6"/>
          </a:effectRef>
          <a:fontRef idx="minor">
            <a:schemeClr val="tx1"/>
          </a:fontRef>
        </p:style>
      </p:cxnSp>
      <p:cxnSp>
        <p:nvCxnSpPr>
          <p:cNvPr id="85" name="Straight Arrow Connector 84">
            <a:extLst>
              <a:ext uri="{FF2B5EF4-FFF2-40B4-BE49-F238E27FC236}">
                <a16:creationId xmlns:a16="http://schemas.microsoft.com/office/drawing/2014/main" id="{877C79DE-DD5D-5B52-C578-887C6A2A9BD9}"/>
              </a:ext>
            </a:extLst>
          </p:cNvPr>
          <p:cNvCxnSpPr>
            <a:cxnSpLocks/>
          </p:cNvCxnSpPr>
          <p:nvPr/>
        </p:nvCxnSpPr>
        <p:spPr>
          <a:xfrm>
            <a:off x="1528971" y="3769141"/>
            <a:ext cx="0" cy="477904"/>
          </a:xfrm>
          <a:prstGeom prst="straightConnector1">
            <a:avLst/>
          </a:prstGeom>
          <a:ln w="19050" cap="rnd">
            <a:solidFill>
              <a:srgbClr val="70D757"/>
            </a:solidFill>
            <a:round/>
            <a:tailEnd type="triangle"/>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4E491E64-1854-E7E4-1BFD-E8E75C9DCEBD}"/>
              </a:ext>
            </a:extLst>
          </p:cNvPr>
          <p:cNvSpPr/>
          <p:nvPr/>
        </p:nvSpPr>
        <p:spPr>
          <a:xfrm>
            <a:off x="159064" y="4247044"/>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lv-LV"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ECB </a:t>
            </a: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Guide on climate-related </a:t>
            </a:r>
          </a:p>
          <a:p>
            <a:pPr marL="0" marR="0" lvl="0" indent="0" algn="ctr" defTabSz="322326" eaLnBrk="1" fontAlgn="auto" latinLnBrk="0" hangingPunct="1">
              <a:lnSpc>
                <a:spcPts val="16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and environmental risks</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a:t>
            </a:r>
            <a:r>
              <a:rPr kumimoji="0" lang="lv-LV"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19)</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7" name="TextBox 6">
            <a:extLst>
              <a:ext uri="{FF2B5EF4-FFF2-40B4-BE49-F238E27FC236}">
                <a16:creationId xmlns:a16="http://schemas.microsoft.com/office/drawing/2014/main" id="{5075C54D-7BF2-674A-9664-F5A67908993E}"/>
              </a:ext>
            </a:extLst>
          </p:cNvPr>
          <p:cNvSpPr txBox="1"/>
          <p:nvPr/>
        </p:nvSpPr>
        <p:spPr>
          <a:xfrm>
            <a:off x="6174298" y="4026716"/>
            <a:ext cx="2852968" cy="1125969"/>
          </a:xfrm>
          <a:prstGeom prst="rect">
            <a:avLst/>
          </a:prstGeom>
          <a:noFill/>
          <a:ln cmpd="sng">
            <a:solidFill>
              <a:srgbClr val="FF0000"/>
            </a:solidFill>
          </a:ln>
        </p:spPr>
        <p:txBody>
          <a:bodyPr wrap="square" rtlCol="0">
            <a:spAutoFit/>
          </a:bodyPr>
          <a:lstStyle/>
          <a:p>
            <a:endParaRPr lang="lv-LV" b="1" dirty="0">
              <a:noFill/>
            </a:endParaRPr>
          </a:p>
        </p:txBody>
      </p:sp>
      <p:sp>
        <p:nvSpPr>
          <p:cNvPr id="5" name="Rectangle 4">
            <a:extLst>
              <a:ext uri="{FF2B5EF4-FFF2-40B4-BE49-F238E27FC236}">
                <a16:creationId xmlns:a16="http://schemas.microsoft.com/office/drawing/2014/main" id="{23D67046-64E1-C9BA-96AF-541BB7E601AE}"/>
              </a:ext>
            </a:extLst>
          </p:cNvPr>
          <p:cNvSpPr/>
          <p:nvPr/>
        </p:nvSpPr>
        <p:spPr>
          <a:xfrm>
            <a:off x="9738560" y="5448508"/>
            <a:ext cx="2130641" cy="628957"/>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t>ESRS </a:t>
            </a:r>
            <a:r>
              <a:rPr lang="lv-LV" dirty="0" err="1"/>
              <a:t>Taxonomy</a:t>
            </a:r>
            <a:endParaRPr lang="lv-LV" dirty="0"/>
          </a:p>
        </p:txBody>
      </p:sp>
      <p:cxnSp>
        <p:nvCxnSpPr>
          <p:cNvPr id="8" name="Straight Arrow Connector 7">
            <a:extLst>
              <a:ext uri="{FF2B5EF4-FFF2-40B4-BE49-F238E27FC236}">
                <a16:creationId xmlns:a16="http://schemas.microsoft.com/office/drawing/2014/main" id="{B835F957-A7BA-6CB3-DA16-92562409A800}"/>
              </a:ext>
            </a:extLst>
          </p:cNvPr>
          <p:cNvCxnSpPr>
            <a:cxnSpLocks/>
          </p:cNvCxnSpPr>
          <p:nvPr/>
        </p:nvCxnSpPr>
        <p:spPr>
          <a:xfrm flipV="1">
            <a:off x="10189042" y="4893707"/>
            <a:ext cx="0" cy="4590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BE809064-B5BB-7056-E9DE-65CDDA09627F}"/>
              </a:ext>
            </a:extLst>
          </p:cNvPr>
          <p:cNvCxnSpPr/>
          <p:nvPr/>
        </p:nvCxnSpPr>
        <p:spPr>
          <a:xfrm>
            <a:off x="2396971" y="3000385"/>
            <a:ext cx="1509204" cy="1026331"/>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B3C66407-6030-14D9-A818-ECC27A277977}"/>
              </a:ext>
            </a:extLst>
          </p:cNvPr>
          <p:cNvSpPr txBox="1"/>
          <p:nvPr/>
        </p:nvSpPr>
        <p:spPr>
          <a:xfrm>
            <a:off x="2127450" y="2556479"/>
            <a:ext cx="337351" cy="646331"/>
          </a:xfrm>
          <a:prstGeom prst="rect">
            <a:avLst/>
          </a:prstGeom>
          <a:noFill/>
        </p:spPr>
        <p:txBody>
          <a:bodyPr wrap="square" rtlCol="0">
            <a:spAutoFit/>
          </a:bodyPr>
          <a:lstStyle/>
          <a:p>
            <a:r>
              <a:rPr lang="lv-LV" sz="3600" dirty="0">
                <a:solidFill>
                  <a:srgbClr val="FF0000"/>
                </a:solidFill>
              </a:rPr>
              <a:t>!</a:t>
            </a:r>
          </a:p>
        </p:txBody>
      </p:sp>
      <p:cxnSp>
        <p:nvCxnSpPr>
          <p:cNvPr id="15" name="Straight Arrow Connector 14">
            <a:extLst>
              <a:ext uri="{FF2B5EF4-FFF2-40B4-BE49-F238E27FC236}">
                <a16:creationId xmlns:a16="http://schemas.microsoft.com/office/drawing/2014/main" id="{6CAFE12F-5100-8667-769D-E7979D2C05FA}"/>
              </a:ext>
            </a:extLst>
          </p:cNvPr>
          <p:cNvCxnSpPr>
            <a:stCxn id="24" idx="3"/>
          </p:cNvCxnSpPr>
          <p:nvPr/>
        </p:nvCxnSpPr>
        <p:spPr>
          <a:xfrm>
            <a:off x="6975823" y="5658751"/>
            <a:ext cx="2762737" cy="5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662E3B-D501-36B6-206B-6026F96A4CE6}"/>
              </a:ext>
            </a:extLst>
          </p:cNvPr>
          <p:cNvSpPr txBox="1"/>
          <p:nvPr/>
        </p:nvSpPr>
        <p:spPr bwMode="auto">
          <a:xfrm>
            <a:off x="2785393" y="6070861"/>
            <a:ext cx="2641600" cy="304800"/>
          </a:xfrm>
          <a:prstGeom prst="rect">
            <a:avLst/>
          </a:prstGeom>
          <a:noFill/>
          <a:ln>
            <a:noFill/>
          </a:ln>
        </p:spPr>
        <p:txBody>
          <a:bodyPr vert="horz" wrap="square" lIns="93957" tIns="46979" rIns="93957" bIns="46979" numCol="1" rtlCol="0" anchor="t" anchorCtr="0" compatLnSpc="1">
            <a:prstTxWarp prst="textNoShape">
              <a:avLst/>
            </a:prstTxWarp>
            <a:noAutofit/>
          </a:bodyPr>
          <a:lstStyle/>
          <a:p>
            <a:pPr>
              <a:spcBef>
                <a:spcPct val="20000"/>
              </a:spcBef>
              <a:defRPr/>
            </a:pPr>
            <a:r>
              <a:rPr kumimoji="0" lang="en-US" sz="1200" b="0" i="1"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Avots</a:t>
            </a:r>
            <a:r>
              <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lang="en-US" sz="1200" u="sng" kern="1200" dirty="0">
                <a:effectLst/>
                <a:latin typeface="Verdana" panose="020B0604030504040204" pitchFamily="34" charset="0"/>
                <a:ea typeface="Verdana" panose="020B0604030504040204" pitchFamily="34" charset="0"/>
                <a:cs typeface="Verdana" panose="020B0604030504040204" pitchFamily="34" charset="0"/>
              </a:rPr>
              <a:t> </a:t>
            </a:r>
            <a:r>
              <a:rPr lang="en-US" sz="1200" u="sng" kern="1200" dirty="0" err="1">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Roboinvestors</a:t>
            </a:r>
            <a:r>
              <a:rPr lang="en-US" sz="1200" u="sng" kern="1200" dirty="0">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 un </a:t>
            </a:r>
            <a:r>
              <a:rPr lang="en-US" sz="1200" u="sng" kern="1200" dirty="0" err="1">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ilgtspēja</a:t>
            </a:r>
            <a:r>
              <a:rPr lang="en-US" sz="1200" u="sng" kern="1200" dirty="0">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 | SEB</a:t>
            </a:r>
            <a:endParaRPr lang="en-US" sz="1200" kern="1200" dirty="0">
              <a:effectLst/>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endParaRPr lang="en-US" sz="1200" kern="1200" dirty="0">
              <a:effectLst/>
              <a:latin typeface="Verdana" panose="020B0604030504040204" pitchFamily="34" charset="0"/>
              <a:ea typeface="Verdana" panose="020B0604030504040204" pitchFamily="34" charset="0"/>
              <a:cs typeface="Verdana" panose="020B0604030504040204" pitchFamily="34" charset="0"/>
            </a:endParaRPr>
          </a:p>
          <a:p>
            <a:pPr marR="0" latinLnBrk="0">
              <a:spcBef>
                <a:spcPct val="20000"/>
              </a:spcBef>
              <a:buClrTx/>
              <a:buSzTx/>
              <a:tabLst/>
              <a:defRPr/>
            </a:pPr>
            <a:r>
              <a:rPr kumimoji="0" lang="lv-LV"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Arrow Connector 11">
            <a:extLst>
              <a:ext uri="{FF2B5EF4-FFF2-40B4-BE49-F238E27FC236}">
                <a16:creationId xmlns:a16="http://schemas.microsoft.com/office/drawing/2014/main" id="{C01DB02F-0F19-B2BD-26BF-6A6FD646525C}"/>
              </a:ext>
            </a:extLst>
          </p:cNvPr>
          <p:cNvCxnSpPr/>
          <p:nvPr/>
        </p:nvCxnSpPr>
        <p:spPr>
          <a:xfrm>
            <a:off x="3396343" y="4911416"/>
            <a:ext cx="0" cy="1159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81E5-3E85-4932-1A13-D4CC167518C2}"/>
              </a:ext>
            </a:extLst>
          </p:cNvPr>
          <p:cNvSpPr>
            <a:spLocks noGrp="1"/>
          </p:cNvSpPr>
          <p:nvPr>
            <p:ph type="title"/>
          </p:nvPr>
        </p:nvSpPr>
        <p:spPr>
          <a:xfrm>
            <a:off x="3454400" y="381000"/>
            <a:ext cx="8128000" cy="1036642"/>
          </a:xfrm>
        </p:spPr>
        <p:txBody>
          <a:bodyPr vert="horz" wrap="square" lIns="93957" tIns="46979" rIns="93957" bIns="46979" numCol="1" anchor="t" anchorCtr="0" compatLnSpc="1">
            <a:prstTxWarp prst="textNoShape">
              <a:avLst/>
            </a:prstTxWarp>
            <a:normAutofit/>
          </a:bodyPr>
          <a:lstStyle/>
          <a:p>
            <a:r>
              <a:rPr lang="en-US" b="1" kern="1200">
                <a:latin typeface="Verdana" panose="020B0604030504040204" pitchFamily="34" charset="0"/>
                <a:ea typeface="Verdana" panose="020B0604030504040204" pitchFamily="34" charset="0"/>
                <a:cs typeface="Verdana" panose="020B0604030504040204" pitchFamily="34" charset="0"/>
              </a:rPr>
              <a:t>KAPITĀLA TRANSFORMATORI   </a:t>
            </a:r>
          </a:p>
        </p:txBody>
      </p:sp>
      <p:pic>
        <p:nvPicPr>
          <p:cNvPr id="7" name="Content Placeholder 6" descr="A stack of coins with a light bulb on top&#10;&#10;Description automatically generated">
            <a:extLst>
              <a:ext uri="{FF2B5EF4-FFF2-40B4-BE49-F238E27FC236}">
                <a16:creationId xmlns:a16="http://schemas.microsoft.com/office/drawing/2014/main" id="{36BE396E-A711-2A91-DD84-A606EC9A1104}"/>
              </a:ext>
            </a:extLst>
          </p:cNvPr>
          <p:cNvPicPr>
            <a:picLocks noGrp="1" noChangeAspect="1"/>
          </p:cNvPicPr>
          <p:nvPr>
            <p:ph idx="1"/>
          </p:nvPr>
        </p:nvPicPr>
        <p:blipFill>
          <a:blip r:embed="rId2"/>
          <a:stretch>
            <a:fillRect/>
          </a:stretch>
        </p:blipFill>
        <p:spPr>
          <a:xfrm>
            <a:off x="2649034" y="1417642"/>
            <a:ext cx="7706736" cy="4373573"/>
          </a:xfrm>
          <a:prstGeom prst="rect">
            <a:avLst/>
          </a:prstGeom>
          <a:noFill/>
        </p:spPr>
      </p:pic>
      <p:sp>
        <p:nvSpPr>
          <p:cNvPr id="3" name="TextBox 2">
            <a:extLst>
              <a:ext uri="{FF2B5EF4-FFF2-40B4-BE49-F238E27FC236}">
                <a16:creationId xmlns:a16="http://schemas.microsoft.com/office/drawing/2014/main" id="{C2295460-043F-E8C4-23D8-DAF65681C787}"/>
              </a:ext>
            </a:extLst>
          </p:cNvPr>
          <p:cNvSpPr txBox="1"/>
          <p:nvPr/>
        </p:nvSpPr>
        <p:spPr bwMode="auto">
          <a:xfrm>
            <a:off x="3454400" y="6324600"/>
            <a:ext cx="2641600" cy="304800"/>
          </a:xfrm>
          <a:prstGeom prst="rect">
            <a:avLst/>
          </a:prstGeom>
          <a:noFill/>
          <a:ln>
            <a:noFill/>
          </a:ln>
        </p:spPr>
        <p:txBody>
          <a:bodyPr vert="horz" wrap="square" lIns="93957" tIns="46979" rIns="93957" bIns="46979" numCol="1" rtlCol="0" anchor="t" anchorCtr="0" compatLnSpc="1">
            <a:prstTxWarp prst="textNoShape">
              <a:avLst/>
            </a:prstTxWarp>
            <a:noAutofit/>
          </a:bodyPr>
          <a:lstStyle/>
          <a:p>
            <a:pPr>
              <a:spcBef>
                <a:spcPct val="20000"/>
              </a:spcBef>
              <a:defRPr/>
            </a:pPr>
            <a:r>
              <a:rPr kumimoji="0" lang="en-US" sz="1200" b="0" i="1"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Avots</a:t>
            </a:r>
            <a:r>
              <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lang="en-US" sz="1200" u="sng" kern="1200" dirty="0">
                <a:effectLst/>
                <a:latin typeface="Verdana" panose="020B0604030504040204" pitchFamily="34" charset="0"/>
                <a:ea typeface="Verdana" panose="020B0604030504040204" pitchFamily="34" charset="0"/>
                <a:cs typeface="Verdana" panose="020B0604030504040204" pitchFamily="34" charset="0"/>
              </a:rPr>
              <a:t> </a:t>
            </a:r>
            <a:r>
              <a:rPr lang="en-US" sz="1200" u="sng" kern="1200" dirty="0" err="1">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Roboinvestors</a:t>
            </a:r>
            <a:r>
              <a:rPr lang="en-US" sz="1200" u="sng" kern="1200" dirty="0">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un </a:t>
            </a:r>
            <a:r>
              <a:rPr lang="en-US" sz="1200" u="sng" kern="1200" dirty="0" err="1">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ilgtspēja</a:t>
            </a:r>
            <a:r>
              <a:rPr lang="en-US" sz="1200" u="sng" kern="1200" dirty="0">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 | SEB</a:t>
            </a:r>
            <a:endParaRPr lang="en-US" sz="1200" kern="1200" dirty="0">
              <a:effectLst/>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endParaRPr lang="en-US" sz="1200" kern="1200" dirty="0">
              <a:effectLst/>
              <a:latin typeface="Verdana" panose="020B0604030504040204" pitchFamily="34" charset="0"/>
              <a:ea typeface="Verdana" panose="020B0604030504040204" pitchFamily="34" charset="0"/>
              <a:cs typeface="Verdana" panose="020B0604030504040204" pitchFamily="34" charset="0"/>
            </a:endParaRPr>
          </a:p>
          <a:p>
            <a:pPr marR="0" latinLnBrk="0">
              <a:spcBef>
                <a:spcPct val="20000"/>
              </a:spcBef>
              <a:buClrTx/>
              <a:buSzTx/>
              <a:tabLst/>
              <a:defRPr/>
            </a:pPr>
            <a:r>
              <a:rPr kumimoji="0" lang="lv-LV"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EEB9F887-66E9-34AA-30B9-F14D5D1BF728}"/>
              </a:ext>
            </a:extLst>
          </p:cNvPr>
          <p:cNvSpPr txBox="1"/>
          <p:nvPr/>
        </p:nvSpPr>
        <p:spPr bwMode="auto">
          <a:xfrm>
            <a:off x="6502402" y="6324600"/>
            <a:ext cx="4721076" cy="304800"/>
          </a:xfrm>
          <a:prstGeom prst="rect">
            <a:avLst/>
          </a:prstGeom>
          <a:noFill/>
          <a:ln>
            <a:noFill/>
          </a:ln>
        </p:spPr>
        <p:txBody>
          <a:bodyPr vert="horz" wrap="square" lIns="93957" tIns="46979" rIns="93957" bIns="46979" numCol="1" rtlCol="0" anchor="t" anchorCtr="0" compatLnSpc="1">
            <a:prstTxWarp prst="textNoShape">
              <a:avLst/>
            </a:prstTxWarp>
            <a:noAutofit/>
          </a:bodyPr>
          <a:lstStyle/>
          <a:p>
            <a:pPr algn="r">
              <a:lnSpc>
                <a:spcPct val="90000"/>
              </a:lnSpc>
              <a:spcBef>
                <a:spcPct val="20000"/>
              </a:spcBef>
              <a:defRPr/>
            </a:pPr>
            <a:r>
              <a:rPr kumimoji="0" lang="en-US" sz="1200" b="0" i="1"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Avots</a:t>
            </a:r>
            <a:r>
              <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Direktīvas</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priekšlikums</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par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uzņēmumu</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pienācīgu</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rūpību</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attiecībā</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uz</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200" u="sng" kern="1200" baseline="0" dirty="0" err="1">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ilgtspēju</a:t>
            </a:r>
            <a:r>
              <a:rPr lang="en-US" sz="1200" u="sng" kern="1200" baseline="0" dirty="0">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 YouTube</a:t>
            </a:r>
            <a:r>
              <a:rPr lang="en-US" sz="1200" u="sng" kern="1200" baseline="0" dirty="0">
                <a:latin typeface="Verdana" panose="020B0604030504040204" pitchFamily="34" charset="0"/>
                <a:ea typeface="Verdana" panose="020B0604030504040204" pitchFamily="34" charset="0"/>
                <a:cs typeface="Verdana" panose="020B0604030504040204" pitchFamily="34" charset="0"/>
              </a:rPr>
              <a:t>, </a:t>
            </a:r>
            <a:r>
              <a:rPr lang="en-US" sz="1200" kern="1200" baseline="0" dirty="0">
                <a:latin typeface="Verdana" panose="020B0604030504040204" pitchFamily="34" charset="0"/>
                <a:ea typeface="Verdana" panose="020B0604030504040204" pitchFamily="34" charset="0"/>
                <a:cs typeface="Verdana" panose="020B0604030504040204" pitchFamily="34" charset="0"/>
              </a:rPr>
              <a:t>Elina </a:t>
            </a:r>
            <a:r>
              <a:rPr lang="en-US" sz="1200" kern="1200" baseline="0" dirty="0" err="1">
                <a:latin typeface="Verdana" panose="020B0604030504040204" pitchFamily="34" charset="0"/>
                <a:ea typeface="Verdana" panose="020B0604030504040204" pitchFamily="34" charset="0"/>
                <a:cs typeface="Verdana" panose="020B0604030504040204" pitchFamily="34" charset="0"/>
              </a:rPr>
              <a:t>Salava</a:t>
            </a:r>
            <a:r>
              <a:rPr lang="en-US" sz="1200" kern="1200" baseline="0" dirty="0">
                <a:latin typeface="Verdana" panose="020B0604030504040204" pitchFamily="34" charset="0"/>
                <a:ea typeface="Verdana" panose="020B0604030504040204" pitchFamily="34" charset="0"/>
                <a:cs typeface="Verdana" panose="020B0604030504040204" pitchFamily="34" charset="0"/>
              </a:rPr>
              <a:t> - ALTUM </a:t>
            </a:r>
            <a:r>
              <a:rPr lang="en-US" sz="1200" kern="1200" baseline="0" dirty="0" err="1">
                <a:latin typeface="Verdana" panose="020B0604030504040204" pitchFamily="34" charset="0"/>
                <a:ea typeface="Verdana" panose="020B0604030504040204" pitchFamily="34" charset="0"/>
                <a:cs typeface="Verdana" panose="020B0604030504040204" pitchFamily="34" charset="0"/>
              </a:rPr>
              <a:t>Ilgtspējas</a:t>
            </a:r>
            <a:r>
              <a:rPr lang="en-US" sz="1200" kern="1200" baseline="0" dirty="0">
                <a:latin typeface="Verdana" panose="020B0604030504040204" pitchFamily="34" charset="0"/>
                <a:ea typeface="Verdana" panose="020B0604030504040204" pitchFamily="34" charset="0"/>
                <a:cs typeface="Verdana" panose="020B0604030504040204" pitchFamily="34" charset="0"/>
              </a:rPr>
              <a:t> </a:t>
            </a:r>
            <a:r>
              <a:rPr lang="en-US" sz="1200" kern="1200" baseline="0" dirty="0" err="1">
                <a:latin typeface="Verdana" panose="020B0604030504040204" pitchFamily="34" charset="0"/>
                <a:ea typeface="Verdana" panose="020B0604030504040204" pitchFamily="34" charset="0"/>
                <a:cs typeface="Verdana" panose="020B0604030504040204" pitchFamily="34" charset="0"/>
              </a:rPr>
              <a:t>direktore</a:t>
            </a:r>
            <a:r>
              <a:rPr lang="en-US" sz="1200" kern="1200" baseline="0" dirty="0">
                <a:latin typeface="Verdana" panose="020B0604030504040204" pitchFamily="34" charset="0"/>
                <a:ea typeface="Verdana" panose="020B0604030504040204" pitchFamily="34" charset="0"/>
                <a:cs typeface="Verdana" panose="020B0604030504040204" pitchFamily="34" charset="0"/>
              </a:rPr>
              <a:t> </a:t>
            </a:r>
            <a:endParaRPr lang="en-US" sz="1200" kern="1200" baseline="0" dirty="0">
              <a:effectLst/>
              <a:latin typeface="Verdana" panose="020B0604030504040204" pitchFamily="34" charset="0"/>
              <a:ea typeface="Verdana" panose="020B0604030504040204" pitchFamily="34" charset="0"/>
              <a:cs typeface="Verdana" panose="020B0604030504040204" pitchFamily="34" charset="0"/>
            </a:endParaRPr>
          </a:p>
          <a:p>
            <a:pPr marR="0" algn="r" latinLnBrk="0">
              <a:lnSpc>
                <a:spcPct val="90000"/>
              </a:lnSpc>
              <a:spcBef>
                <a:spcPct val="20000"/>
              </a:spcBef>
              <a:buClrTx/>
              <a:buSzTx/>
              <a:tabLst/>
              <a:defRPr/>
            </a:pPr>
            <a:endPar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1905FC06-ACE3-E8BA-E477-3757C5FD304E}"/>
              </a:ext>
            </a:extLst>
          </p:cNvPr>
          <p:cNvSpPr>
            <a:spLocks noGrp="1"/>
          </p:cNvSpPr>
          <p:nvPr>
            <p:ph type="sldNum" sz="quarter" idx="13"/>
          </p:nvPr>
        </p:nvSpPr>
        <p:spPr>
          <a:xfrm>
            <a:off x="11223478" y="6324600"/>
            <a:ext cx="562124" cy="304800"/>
          </a:xfrm>
        </p:spPr>
        <p:txBody>
          <a:bodyPr vert="horz" wrap="square" lIns="93957" tIns="46979" rIns="93957" bIns="46979" numCol="1" anchor="ctr" anchorCtr="0" compatLnSpc="1">
            <a:prstTxWarp prst="textNoShape">
              <a:avLst/>
            </a:prstTxWarp>
            <a:normAutofit/>
          </a:bodyPr>
          <a:lstStyle/>
          <a:p>
            <a:pPr>
              <a:spcAft>
                <a:spcPts val="600"/>
              </a:spcAft>
            </a:pPr>
            <a:fld id="{0B582915-0310-4CDD-9A79-BDC3E59340E8}" type="slidenum">
              <a:rPr lang="en-US" altLang="lv-LV" kern="1200">
                <a:latin typeface="Verdana" panose="020B0604030504040204" pitchFamily="34" charset="0"/>
                <a:ea typeface="+mn-ea"/>
                <a:cs typeface="Arial" panose="020B0604020202020204" pitchFamily="34" charset="0"/>
              </a:rPr>
              <a:pPr>
                <a:spcAft>
                  <a:spcPts val="600"/>
                </a:spcAft>
              </a:pPr>
              <a:t>6</a:t>
            </a:fld>
            <a:endParaRPr lang="en-US" altLang="lv-LV" kern="1200">
              <a:latin typeface="Verdana" panose="020B060403050404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A04AC1F6-6E26-9846-DD6F-996DE9CF6DF8}"/>
              </a:ext>
            </a:extLst>
          </p:cNvPr>
          <p:cNvSpPr txBox="1"/>
          <p:nvPr/>
        </p:nvSpPr>
        <p:spPr>
          <a:xfrm flipH="1">
            <a:off x="1480334" y="4664395"/>
            <a:ext cx="324348" cy="646331"/>
          </a:xfrm>
          <a:prstGeom prst="rect">
            <a:avLst/>
          </a:prstGeom>
          <a:noFill/>
        </p:spPr>
        <p:txBody>
          <a:bodyPr wrap="square" rtlCol="0">
            <a:spAutoFit/>
          </a:bodyPr>
          <a:lstStyle/>
          <a:p>
            <a:r>
              <a:rPr lang="lv-LV" sz="3600" dirty="0">
                <a:solidFill>
                  <a:srgbClr val="FF0000"/>
                </a:solidFill>
              </a:rPr>
              <a:t>!</a:t>
            </a:r>
          </a:p>
        </p:txBody>
      </p:sp>
      <p:sp>
        <p:nvSpPr>
          <p:cNvPr id="12" name="TextBox 11">
            <a:extLst>
              <a:ext uri="{FF2B5EF4-FFF2-40B4-BE49-F238E27FC236}">
                <a16:creationId xmlns:a16="http://schemas.microsoft.com/office/drawing/2014/main" id="{F70B6E7C-A3B4-837E-DAD5-41FF25100F9A}"/>
              </a:ext>
            </a:extLst>
          </p:cNvPr>
          <p:cNvSpPr txBox="1"/>
          <p:nvPr/>
        </p:nvSpPr>
        <p:spPr bwMode="auto">
          <a:xfrm>
            <a:off x="206159" y="5986335"/>
            <a:ext cx="2641600" cy="304800"/>
          </a:xfrm>
          <a:prstGeom prst="rect">
            <a:avLst/>
          </a:prstGeom>
          <a:noFill/>
          <a:ln>
            <a:noFill/>
          </a:ln>
        </p:spPr>
        <p:txBody>
          <a:bodyPr vert="horz" wrap="square" lIns="93957" tIns="46979" rIns="93957" bIns="46979" numCol="1" rtlCol="0" anchor="t" anchorCtr="0" compatLnSpc="1">
            <a:prstTxWarp prst="textNoShape">
              <a:avLst/>
            </a:prstTxWarp>
            <a:noAutofit/>
          </a:bodyPr>
          <a:lstStyle/>
          <a:p>
            <a:r>
              <a:rPr kumimoji="0" lang="en-US" sz="1200" b="0" i="1"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Avots</a:t>
            </a:r>
            <a:r>
              <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lang="en-US" sz="1200" u="sng" kern="1200" dirty="0">
                <a:effectLst/>
                <a:latin typeface="Verdana" panose="020B0604030504040204" pitchFamily="34" charset="0"/>
                <a:ea typeface="Verdana" panose="020B0604030504040204" pitchFamily="34" charset="0"/>
                <a:cs typeface="Verdana" panose="020B0604030504040204" pitchFamily="34" charset="0"/>
              </a:rPr>
              <a:t> </a:t>
            </a:r>
            <a:r>
              <a:rPr lang="lv-LV" sz="1200" dirty="0">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IMMC.COM%282021%29188%20final.LAV.xhtml.1_LV_ACT_part1_v2.docx (europa.eu)</a:t>
            </a:r>
            <a:endParaRPr lang="lv-LV" sz="1200" dirty="0">
              <a:latin typeface="Verdana" panose="020B0604030504040204" pitchFamily="34" charset="0"/>
              <a:ea typeface="Verdana" panose="020B0604030504040204" pitchFamily="34" charset="0"/>
            </a:endParaRPr>
          </a:p>
          <a:p>
            <a:pPr>
              <a:spcBef>
                <a:spcPct val="20000"/>
              </a:spcBef>
              <a:defRPr/>
            </a:pPr>
            <a:endParaRPr lang="en-US" sz="1200" kern="1200" dirty="0">
              <a:effectLst/>
              <a:latin typeface="Verdana" panose="020B0604030504040204" pitchFamily="34" charset="0"/>
              <a:ea typeface="Verdana" panose="020B0604030504040204" pitchFamily="34" charset="0"/>
              <a:cs typeface="Verdana" panose="020B0604030504040204" pitchFamily="34" charset="0"/>
            </a:endParaRPr>
          </a:p>
          <a:p>
            <a:pPr marR="0" latinLnBrk="0">
              <a:spcBef>
                <a:spcPct val="20000"/>
              </a:spcBef>
              <a:buClrTx/>
              <a:buSzTx/>
              <a:tabLst/>
              <a:defRPr/>
            </a:pPr>
            <a:endParaRPr kumimoji="0" lang="en-US"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F53AB9A9-A8DD-4682-EAED-9C677AF8B8CE}"/>
              </a:ext>
            </a:extLst>
          </p:cNvPr>
          <p:cNvSpPr txBox="1"/>
          <p:nvPr/>
        </p:nvSpPr>
        <p:spPr>
          <a:xfrm>
            <a:off x="108890" y="4525896"/>
            <a:ext cx="1533618" cy="923330"/>
          </a:xfrm>
          <a:prstGeom prst="rect">
            <a:avLst/>
          </a:prstGeom>
          <a:noFill/>
        </p:spPr>
        <p:txBody>
          <a:bodyPr wrap="square">
            <a:spAutoFit/>
          </a:bodyPr>
          <a:lstStyle/>
          <a:p>
            <a:pPr>
              <a:lnSpc>
                <a:spcPct val="90000"/>
              </a:lnSpc>
              <a:defRPr/>
            </a:pPr>
            <a:r>
              <a:rPr kumimoji="0" lang="lv-LV" sz="12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Avots:</a:t>
            </a:r>
            <a:r>
              <a:rPr lang="lv-LV" sz="1200" i="1" dirty="0">
                <a:latin typeface="Verdana" panose="020B0604030504040204" pitchFamily="34" charset="0"/>
                <a:ea typeface="Verdana" panose="020B0604030504040204" pitchFamily="34" charset="0"/>
              </a:rPr>
              <a:t> </a:t>
            </a:r>
            <a:r>
              <a:rPr lang="lv-LV" sz="1200" u="sng" dirty="0">
                <a:solidFill>
                  <a:srgbClr val="467886"/>
                </a:solidFill>
                <a:effectLst/>
                <a:latin typeface="Verdana" panose="020B0604030504040204" pitchFamily="34" charset="0"/>
                <a:ea typeface="Verdana" panose="020B0604030504040204" pitchFamily="34" charset="0"/>
                <a:cs typeface="Aptos" panose="020B0004020202020204" pitchFamily="34" charset="0"/>
                <a:hlinkClick r:id="rId6"/>
              </a:rPr>
              <a:t>Diskusija "Ziņošana ilgtspējas jomā – kāda tam jēga?" (youtube.com)</a:t>
            </a:r>
            <a:r>
              <a:rPr lang="lv-LV" sz="1200" u="sng" dirty="0">
                <a:solidFill>
                  <a:srgbClr val="467886"/>
                </a:solidFill>
                <a:effectLst/>
                <a:latin typeface="Verdana" panose="020B0604030504040204" pitchFamily="34" charset="0"/>
                <a:ea typeface="Verdana" panose="020B0604030504040204" pitchFamily="34" charset="0"/>
                <a:cs typeface="Aptos" panose="020B0004020202020204" pitchFamily="34" charset="0"/>
              </a:rPr>
              <a:t>, </a:t>
            </a:r>
          </a:p>
        </p:txBody>
      </p:sp>
      <p:cxnSp>
        <p:nvCxnSpPr>
          <p:cNvPr id="15" name="Connector: Elbow 14">
            <a:extLst>
              <a:ext uri="{FF2B5EF4-FFF2-40B4-BE49-F238E27FC236}">
                <a16:creationId xmlns:a16="http://schemas.microsoft.com/office/drawing/2014/main" id="{AE39B8AA-2A93-92A3-1ECC-E8BB875D6DEF}"/>
              </a:ext>
            </a:extLst>
          </p:cNvPr>
          <p:cNvCxnSpPr>
            <a:cxnSpLocks/>
          </p:cNvCxnSpPr>
          <p:nvPr/>
        </p:nvCxnSpPr>
        <p:spPr>
          <a:xfrm rot="10800000" flipV="1">
            <a:off x="1836230" y="3417654"/>
            <a:ext cx="4506632" cy="1700723"/>
          </a:xfrm>
          <a:prstGeom prst="bentConnector3">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3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8639-DE19-AB82-EB38-1CCEEF1EEF8B}"/>
              </a:ext>
            </a:extLst>
          </p:cNvPr>
          <p:cNvSpPr>
            <a:spLocks noGrp="1"/>
          </p:cNvSpPr>
          <p:nvPr>
            <p:ph type="title"/>
          </p:nvPr>
        </p:nvSpPr>
        <p:spPr/>
        <p:txBody>
          <a:bodyPr/>
          <a:lstStyle/>
          <a:p>
            <a:r>
              <a:rPr lang="lv-LV" dirty="0"/>
              <a:t>KAPITĀLA TRANSFORMATORI  </a:t>
            </a:r>
          </a:p>
        </p:txBody>
      </p:sp>
      <p:sp>
        <p:nvSpPr>
          <p:cNvPr id="3" name="Content Placeholder 2">
            <a:extLst>
              <a:ext uri="{FF2B5EF4-FFF2-40B4-BE49-F238E27FC236}">
                <a16:creationId xmlns:a16="http://schemas.microsoft.com/office/drawing/2014/main" id="{647469B7-DA1C-16F7-739D-6171900A02B8}"/>
              </a:ext>
            </a:extLst>
          </p:cNvPr>
          <p:cNvSpPr>
            <a:spLocks noGrp="1"/>
          </p:cNvSpPr>
          <p:nvPr>
            <p:ph idx="1"/>
          </p:nvPr>
        </p:nvSpPr>
        <p:spPr>
          <a:xfrm>
            <a:off x="1390923" y="1609990"/>
            <a:ext cx="9174760" cy="4373573"/>
          </a:xfrm>
        </p:spPr>
        <p:txBody>
          <a:bodyPr/>
          <a:lstStyle/>
          <a:p>
            <a:r>
              <a:rPr lang="lv-LV" dirty="0"/>
              <a:t> </a:t>
            </a:r>
          </a:p>
          <a:p>
            <a:endParaRPr lang="lv-LV" dirty="0"/>
          </a:p>
          <a:p>
            <a:r>
              <a:rPr lang="lv-LV" dirty="0"/>
              <a:t> </a:t>
            </a:r>
          </a:p>
        </p:txBody>
      </p:sp>
      <p:sp>
        <p:nvSpPr>
          <p:cNvPr id="6" name="Slide Number Placeholder 5">
            <a:extLst>
              <a:ext uri="{FF2B5EF4-FFF2-40B4-BE49-F238E27FC236}">
                <a16:creationId xmlns:a16="http://schemas.microsoft.com/office/drawing/2014/main" id="{11E2A1B8-4D57-9AC3-609D-1BCAFC47FE02}"/>
              </a:ext>
            </a:extLst>
          </p:cNvPr>
          <p:cNvSpPr>
            <a:spLocks noGrp="1"/>
          </p:cNvSpPr>
          <p:nvPr>
            <p:ph type="sldNum" sz="quarter" idx="13"/>
          </p:nvPr>
        </p:nvSpPr>
        <p:spPr/>
        <p:txBody>
          <a:bodyPr/>
          <a:lstStyle/>
          <a:p>
            <a:fld id="{0B582915-0310-4CDD-9A79-BDC3E59340E8}" type="slidenum">
              <a:rPr lang="en-US" altLang="lv-LV" smtClean="0"/>
              <a:pPr/>
              <a:t>7</a:t>
            </a:fld>
            <a:endParaRPr lang="en-US" altLang="lv-LV"/>
          </a:p>
        </p:txBody>
      </p:sp>
      <p:sp>
        <p:nvSpPr>
          <p:cNvPr id="8" name="Text Placeholder 7">
            <a:extLst>
              <a:ext uri="{FF2B5EF4-FFF2-40B4-BE49-F238E27FC236}">
                <a16:creationId xmlns:a16="http://schemas.microsoft.com/office/drawing/2014/main" id="{082BD6ED-F7A8-F0D8-DF94-942057BC3292}"/>
              </a:ext>
            </a:extLst>
          </p:cNvPr>
          <p:cNvSpPr txBox="1">
            <a:spLocks noGrp="1"/>
          </p:cNvSpPr>
          <p:nvPr>
            <p:ph type="body" sz="quarter" idx="10"/>
          </p:nvPr>
        </p:nvSpPr>
        <p:spPr bwMode="auto">
          <a:xfrm>
            <a:off x="487839" y="5980616"/>
            <a:ext cx="5490464" cy="211957"/>
          </a:xfrm>
          <a:prstGeom prst="rect">
            <a:avLst/>
          </a:prstGeom>
          <a:noFill/>
          <a:ln>
            <a:noFill/>
          </a:ln>
        </p:spPr>
        <p:txBody>
          <a:bodyPr vert="horz" wrap="square" lIns="93957" tIns="46979" rIns="93957" bIns="46979" numCol="1" rtlCol="0" anchor="t" anchorCtr="0" compatLnSpc="1">
            <a:prstTxWarp prst="textNoShape">
              <a:avLst/>
            </a:prstTxWarp>
            <a:normAutofit fontScale="25000" lnSpcReduction="20000"/>
          </a:bodyPr>
          <a:lstStyle/>
          <a:p>
            <a:pPr>
              <a:lnSpc>
                <a:spcPct val="90000"/>
              </a:lnSpc>
              <a:defRPr/>
            </a:pPr>
            <a:r>
              <a:rPr kumimoji="0" lang="lv-LV" sz="5600" b="0" i="1"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Avots:</a:t>
            </a:r>
            <a:r>
              <a:rPr lang="lv-LV" sz="5600" i="1" dirty="0">
                <a:latin typeface="+mj-lt"/>
              </a:rPr>
              <a:t> </a:t>
            </a:r>
            <a:r>
              <a:rPr lang="lv-LV" sz="5600" u="sng" dirty="0">
                <a:solidFill>
                  <a:srgbClr val="467886"/>
                </a:solidFill>
                <a:effectLst/>
                <a:latin typeface="+mj-lt"/>
                <a:ea typeface="Aptos" panose="020B0004020202020204" pitchFamily="34" charset="0"/>
                <a:cs typeface="Aptos" panose="020B0004020202020204" pitchFamily="34" charset="0"/>
                <a:hlinkClick r:id="rId2"/>
              </a:rPr>
              <a:t>Diskusija "Ziņošana ilgtspējas jomā – kāda tam jēga?" (youtube.com)</a:t>
            </a:r>
            <a:r>
              <a:rPr lang="lv-LV" sz="5600" u="sng" dirty="0">
                <a:solidFill>
                  <a:srgbClr val="467886"/>
                </a:solidFill>
                <a:effectLst/>
                <a:latin typeface="+mj-lt"/>
                <a:ea typeface="Aptos" panose="020B0004020202020204" pitchFamily="34" charset="0"/>
                <a:cs typeface="Aptos" panose="020B0004020202020204" pitchFamily="34" charset="0"/>
              </a:rPr>
              <a:t>, </a:t>
            </a:r>
          </a:p>
          <a:p>
            <a:pPr>
              <a:lnSpc>
                <a:spcPct val="90000"/>
              </a:lnSpc>
              <a:defRPr/>
            </a:pPr>
            <a:r>
              <a:rPr lang="lv-LV" sz="5600" u="sng" dirty="0">
                <a:solidFill>
                  <a:srgbClr val="467886"/>
                </a:solidFill>
                <a:effectLst/>
                <a:latin typeface="+mj-lt"/>
                <a:ea typeface="Aptos" panose="020B0004020202020204" pitchFamily="34" charset="0"/>
                <a:cs typeface="Aptos" panose="020B0004020202020204" pitchFamily="34" charset="0"/>
                <a:hlinkClick r:id="rId3"/>
              </a:rPr>
              <a:t>Māris </a:t>
            </a:r>
            <a:r>
              <a:rPr lang="lv-LV" sz="5600" u="sng" dirty="0" err="1">
                <a:solidFill>
                  <a:srgbClr val="467886"/>
                </a:solidFill>
                <a:effectLst/>
                <a:latin typeface="+mj-lt"/>
                <a:ea typeface="Aptos" panose="020B0004020202020204" pitchFamily="34" charset="0"/>
                <a:cs typeface="Aptos" panose="020B0004020202020204" pitchFamily="34" charset="0"/>
                <a:hlinkClick r:id="rId3"/>
              </a:rPr>
              <a:t>Vainovskis</a:t>
            </a:r>
            <a:r>
              <a:rPr lang="lv-LV" sz="5600" u="sng" dirty="0">
                <a:solidFill>
                  <a:srgbClr val="467886"/>
                </a:solidFill>
                <a:effectLst/>
                <a:latin typeface="+mj-lt"/>
                <a:ea typeface="Aptos" panose="020B0004020202020204" pitchFamily="34" charset="0"/>
                <a:cs typeface="Aptos" panose="020B0004020202020204" pitchFamily="34" charset="0"/>
                <a:hlinkClick r:id="rId3"/>
              </a:rPr>
              <a:t>. Ilgtspējas “trīsvienība” mūsu ikdienā (youtube.com)</a:t>
            </a:r>
            <a:r>
              <a:rPr lang="lv-LV" sz="5600" u="sng" dirty="0">
                <a:solidFill>
                  <a:srgbClr val="467886"/>
                </a:solidFill>
                <a:effectLst/>
                <a:latin typeface="+mj-lt"/>
                <a:ea typeface="Aptos" panose="020B0004020202020204" pitchFamily="34" charset="0"/>
                <a:cs typeface="Aptos" panose="020B0004020202020204" pitchFamily="34" charset="0"/>
              </a:rPr>
              <a:t>;</a:t>
            </a:r>
          </a:p>
          <a:p>
            <a:pPr>
              <a:lnSpc>
                <a:spcPct val="90000"/>
              </a:lnSpc>
              <a:defRPr/>
            </a:pPr>
            <a:r>
              <a:rPr lang="lv-LV" sz="5600" u="sng" dirty="0">
                <a:solidFill>
                  <a:srgbClr val="467886"/>
                </a:solidFill>
                <a:effectLst/>
                <a:latin typeface="+mj-lt"/>
                <a:ea typeface="Aptos" panose="020B0004020202020204" pitchFamily="34" charset="0"/>
                <a:cs typeface="Aptos" panose="020B0004020202020204" pitchFamily="34" charset="0"/>
                <a:hlinkClick r:id="rId4"/>
              </a:rPr>
              <a:t>Ilgtspējas ziņošana - atbilstība vai biznesa iespēja — kopija - </a:t>
            </a:r>
            <a:r>
              <a:rPr lang="lv-LV" sz="5600" u="sng" dirty="0" err="1">
                <a:solidFill>
                  <a:srgbClr val="467886"/>
                </a:solidFill>
                <a:effectLst/>
                <a:latin typeface="+mj-lt"/>
                <a:ea typeface="Aptos" panose="020B0004020202020204" pitchFamily="34" charset="0"/>
                <a:cs typeface="Aptos" panose="020B0004020202020204" pitchFamily="34" charset="0"/>
                <a:hlinkClick r:id="rId4"/>
              </a:rPr>
              <a:t>YouTube</a:t>
            </a:r>
            <a:endParaRPr lang="lv-LV" sz="5600" dirty="0">
              <a:effectLst/>
              <a:latin typeface="+mj-lt"/>
              <a:ea typeface="Aptos" panose="020B0004020202020204" pitchFamily="34" charset="0"/>
              <a:cs typeface="Aptos" panose="020B0004020202020204" pitchFamily="34" charset="0"/>
            </a:endParaRPr>
          </a:p>
          <a:p>
            <a:pPr>
              <a:lnSpc>
                <a:spcPct val="90000"/>
              </a:lnSpc>
              <a:defRPr/>
            </a:pPr>
            <a:endParaRPr lang="lv-LV"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a:lnSpc>
                <a:spcPct val="90000"/>
              </a:lnSpc>
              <a:defRPr/>
            </a:pPr>
            <a:endParaRPr lang="lv-LV" sz="1800" dirty="0">
              <a:effectLst/>
              <a:latin typeface="Aptos" panose="020B0004020202020204" pitchFamily="34" charset="0"/>
              <a:ea typeface="Aptos" panose="020B0004020202020204" pitchFamily="34" charset="0"/>
              <a:cs typeface="Aptos" panose="020B0004020202020204" pitchFamily="34" charset="0"/>
            </a:endParaRPr>
          </a:p>
          <a:p>
            <a:pPr>
              <a:lnSpc>
                <a:spcPct val="90000"/>
              </a:lnSpc>
              <a:defRPr/>
            </a:pPr>
            <a:endParaRPr lang="lv-LV" sz="32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a:lnSpc>
                <a:spcPct val="90000"/>
              </a:lnSpc>
              <a:defRPr/>
            </a:pPr>
            <a:endParaRPr lang="lv-LV" sz="3200" dirty="0">
              <a:effectLst/>
              <a:latin typeface="Aptos" panose="020B0004020202020204" pitchFamily="34" charset="0"/>
              <a:ea typeface="Aptos" panose="020B0004020202020204" pitchFamily="34" charset="0"/>
              <a:cs typeface="Aptos" panose="020B0004020202020204" pitchFamily="34" charset="0"/>
            </a:endParaRPr>
          </a:p>
          <a:p>
            <a:pPr>
              <a:lnSpc>
                <a:spcPct val="90000"/>
              </a:lnSpc>
              <a:spcBef>
                <a:spcPct val="20000"/>
              </a:spcBef>
              <a:defRPr/>
            </a:pPr>
            <a:r>
              <a:rPr kumimoji="0" lang="lv-LV" sz="3200" b="0" i="1"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 </a:t>
            </a:r>
            <a:r>
              <a:rPr lang="lv-LV" sz="3200" u="sng" kern="100" dirty="0">
                <a:solidFill>
                  <a:srgbClr val="0000FF"/>
                </a:solidFill>
                <a:effectLst/>
                <a:latin typeface="Times New Roman" panose="02020603050405020304" pitchFamily="18" charset="0"/>
                <a:ea typeface="Aptos" panose="020B0004020202020204" pitchFamily="34" charset="0"/>
              </a:rPr>
              <a:t> </a:t>
            </a:r>
            <a:r>
              <a:rPr lang="lv-LV" sz="3200" u="sng" kern="100" dirty="0">
                <a:solidFill>
                  <a:srgbClr val="0000FF"/>
                </a:solidFill>
                <a:ea typeface="Aptos" panose="020B0004020202020204" pitchFamily="34" charset="0"/>
              </a:rPr>
              <a:t> </a:t>
            </a:r>
            <a:endParaRPr lang="lv-LV" sz="3200" kern="100" dirty="0">
              <a:effectLst/>
              <a:latin typeface="Times New Roman" panose="02020603050405020304" pitchFamily="18" charset="0"/>
              <a:ea typeface="Aptos" panose="020B0004020202020204" pitchFamily="34" charset="0"/>
            </a:endParaRPr>
          </a:p>
          <a:p>
            <a:pPr marR="0" latinLnBrk="0">
              <a:lnSpc>
                <a:spcPct val="90000"/>
              </a:lnSpc>
              <a:spcBef>
                <a:spcPct val="20000"/>
              </a:spcBef>
              <a:buClrTx/>
              <a:buSzTx/>
              <a:tabLst/>
              <a:defRPr/>
            </a:pPr>
            <a:endParaRPr kumimoji="0" lang="en-US" sz="8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F6E1B5F9-F986-F4A2-4C9F-C09EA58D4C9F}"/>
              </a:ext>
            </a:extLst>
          </p:cNvPr>
          <p:cNvPicPr>
            <a:picLocks noChangeAspect="1"/>
          </p:cNvPicPr>
          <p:nvPr/>
        </p:nvPicPr>
        <p:blipFill>
          <a:blip r:embed="rId5"/>
          <a:stretch>
            <a:fillRect/>
          </a:stretch>
        </p:blipFill>
        <p:spPr>
          <a:xfrm>
            <a:off x="594497" y="3558639"/>
            <a:ext cx="3713297" cy="2241668"/>
          </a:xfrm>
          <a:prstGeom prst="rect">
            <a:avLst/>
          </a:prstGeom>
        </p:spPr>
      </p:pic>
      <p:pic>
        <p:nvPicPr>
          <p:cNvPr id="12" name="Picture 11">
            <a:extLst>
              <a:ext uri="{FF2B5EF4-FFF2-40B4-BE49-F238E27FC236}">
                <a16:creationId xmlns:a16="http://schemas.microsoft.com/office/drawing/2014/main" id="{964EC7DC-85BC-FEDD-791B-9E01E9F2A822}"/>
              </a:ext>
            </a:extLst>
          </p:cNvPr>
          <p:cNvPicPr>
            <a:picLocks noChangeAspect="1"/>
          </p:cNvPicPr>
          <p:nvPr/>
        </p:nvPicPr>
        <p:blipFill>
          <a:blip r:embed="rId6"/>
          <a:stretch>
            <a:fillRect/>
          </a:stretch>
        </p:blipFill>
        <p:spPr>
          <a:xfrm>
            <a:off x="1095282" y="1574677"/>
            <a:ext cx="2359118" cy="1948649"/>
          </a:xfrm>
          <a:prstGeom prst="rect">
            <a:avLst/>
          </a:prstGeom>
        </p:spPr>
      </p:pic>
      <p:pic>
        <p:nvPicPr>
          <p:cNvPr id="14" name="Picture 13">
            <a:extLst>
              <a:ext uri="{FF2B5EF4-FFF2-40B4-BE49-F238E27FC236}">
                <a16:creationId xmlns:a16="http://schemas.microsoft.com/office/drawing/2014/main" id="{67DB5377-BD27-5EBC-57EB-20EEAA9D030B}"/>
              </a:ext>
            </a:extLst>
          </p:cNvPr>
          <p:cNvPicPr>
            <a:picLocks noChangeAspect="1"/>
          </p:cNvPicPr>
          <p:nvPr/>
        </p:nvPicPr>
        <p:blipFill>
          <a:blip r:embed="rId7"/>
          <a:stretch>
            <a:fillRect/>
          </a:stretch>
        </p:blipFill>
        <p:spPr>
          <a:xfrm>
            <a:off x="4436172" y="3364406"/>
            <a:ext cx="3650815" cy="2476500"/>
          </a:xfrm>
          <a:prstGeom prst="rect">
            <a:avLst/>
          </a:prstGeom>
        </p:spPr>
      </p:pic>
      <p:pic>
        <p:nvPicPr>
          <p:cNvPr id="16" name="Picture 15">
            <a:extLst>
              <a:ext uri="{FF2B5EF4-FFF2-40B4-BE49-F238E27FC236}">
                <a16:creationId xmlns:a16="http://schemas.microsoft.com/office/drawing/2014/main" id="{CD2A123D-F613-9102-5939-52A66587295D}"/>
              </a:ext>
            </a:extLst>
          </p:cNvPr>
          <p:cNvPicPr>
            <a:picLocks noChangeAspect="1"/>
          </p:cNvPicPr>
          <p:nvPr/>
        </p:nvPicPr>
        <p:blipFill>
          <a:blip r:embed="rId8"/>
          <a:stretch>
            <a:fillRect/>
          </a:stretch>
        </p:blipFill>
        <p:spPr>
          <a:xfrm>
            <a:off x="4436172" y="1581491"/>
            <a:ext cx="3566925" cy="1413379"/>
          </a:xfrm>
          <a:prstGeom prst="rect">
            <a:avLst/>
          </a:prstGeom>
        </p:spPr>
      </p:pic>
      <p:sp>
        <p:nvSpPr>
          <p:cNvPr id="17" name="Text Placeholder 7">
            <a:extLst>
              <a:ext uri="{FF2B5EF4-FFF2-40B4-BE49-F238E27FC236}">
                <a16:creationId xmlns:a16="http://schemas.microsoft.com/office/drawing/2014/main" id="{1A4DEEF0-8D22-FCEA-8D4D-4A86F449A1E7}"/>
              </a:ext>
            </a:extLst>
          </p:cNvPr>
          <p:cNvSpPr txBox="1">
            <a:spLocks/>
          </p:cNvSpPr>
          <p:nvPr/>
        </p:nvSpPr>
        <p:spPr bwMode="auto">
          <a:xfrm>
            <a:off x="6372153" y="6412656"/>
            <a:ext cx="5132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25000" lnSpcReduction="20000"/>
          </a:bodyPr>
          <a:lstStyle>
            <a:lvl1pPr marL="0" indent="0" algn="l" defTabSz="938213" rtl="0" eaLnBrk="1" fontAlgn="base" hangingPunct="1">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90000"/>
              </a:lnSpc>
              <a:defRPr/>
            </a:pPr>
            <a:r>
              <a:rPr lang="lv-LV" sz="5600" i="1" dirty="0" err="1">
                <a:latin typeface="+mj-lt"/>
              </a:rPr>
              <a:t>Avots:</a:t>
            </a:r>
            <a:r>
              <a:rPr lang="lv-LV" sz="5600" u="sng" kern="100" dirty="0" err="1">
                <a:solidFill>
                  <a:srgbClr val="0000FF"/>
                </a:solidFill>
                <a:effectLst/>
                <a:latin typeface="+mj-lt"/>
                <a:ea typeface="Aptos" panose="020B0004020202020204" pitchFamily="34" charset="0"/>
                <a:hlinkClick r:id="rId9"/>
              </a:rPr>
              <a:t>Net-Zero</a:t>
            </a:r>
            <a:r>
              <a:rPr lang="lv-LV" sz="5600" u="sng" kern="100" dirty="0">
                <a:solidFill>
                  <a:srgbClr val="0000FF"/>
                </a:solidFill>
                <a:effectLst/>
                <a:latin typeface="+mj-lt"/>
                <a:ea typeface="Aptos" panose="020B0004020202020204" pitchFamily="34" charset="0"/>
                <a:hlinkClick r:id="rId9"/>
              </a:rPr>
              <a:t> </a:t>
            </a:r>
            <a:r>
              <a:rPr lang="lv-LV" sz="5600" u="sng" kern="100" dirty="0" err="1">
                <a:solidFill>
                  <a:srgbClr val="0000FF"/>
                </a:solidFill>
                <a:effectLst/>
                <a:latin typeface="+mj-lt"/>
                <a:ea typeface="Aptos" panose="020B0004020202020204" pitchFamily="34" charset="0"/>
                <a:hlinkClick r:id="rId9"/>
              </a:rPr>
              <a:t>Banking</a:t>
            </a:r>
            <a:r>
              <a:rPr lang="lv-LV" sz="5600" u="sng" kern="100" dirty="0">
                <a:solidFill>
                  <a:srgbClr val="0000FF"/>
                </a:solidFill>
                <a:effectLst/>
                <a:latin typeface="+mj-lt"/>
                <a:ea typeface="Aptos" panose="020B0004020202020204" pitchFamily="34" charset="0"/>
                <a:hlinkClick r:id="rId9"/>
              </a:rPr>
              <a:t> Alliance – </a:t>
            </a:r>
            <a:r>
              <a:rPr lang="lv-LV" sz="5600" u="sng" kern="100" dirty="0" err="1">
                <a:solidFill>
                  <a:srgbClr val="0000FF"/>
                </a:solidFill>
                <a:effectLst/>
                <a:latin typeface="+mj-lt"/>
                <a:ea typeface="Aptos" panose="020B0004020202020204" pitchFamily="34" charset="0"/>
                <a:hlinkClick r:id="rId9"/>
              </a:rPr>
              <a:t>United</a:t>
            </a:r>
            <a:r>
              <a:rPr lang="lv-LV" sz="5600" u="sng" kern="100" dirty="0">
                <a:solidFill>
                  <a:srgbClr val="0000FF"/>
                </a:solidFill>
                <a:effectLst/>
                <a:latin typeface="+mj-lt"/>
                <a:ea typeface="Aptos" panose="020B0004020202020204" pitchFamily="34" charset="0"/>
                <a:hlinkClick r:id="rId9"/>
              </a:rPr>
              <a:t> </a:t>
            </a:r>
            <a:r>
              <a:rPr lang="lv-LV" sz="5600" u="sng" kern="100" dirty="0" err="1">
                <a:solidFill>
                  <a:srgbClr val="0000FF"/>
                </a:solidFill>
                <a:effectLst/>
                <a:latin typeface="+mj-lt"/>
                <a:ea typeface="Aptos" panose="020B0004020202020204" pitchFamily="34" charset="0"/>
                <a:hlinkClick r:id="rId9"/>
              </a:rPr>
              <a:t>Nations</a:t>
            </a:r>
            <a:r>
              <a:rPr lang="lv-LV" sz="5600" u="sng" kern="100" dirty="0">
                <a:solidFill>
                  <a:srgbClr val="0000FF"/>
                </a:solidFill>
                <a:effectLst/>
                <a:latin typeface="+mj-lt"/>
                <a:ea typeface="Aptos" panose="020B0004020202020204" pitchFamily="34" charset="0"/>
                <a:hlinkClick r:id="rId9"/>
              </a:rPr>
              <a:t> </a:t>
            </a:r>
            <a:r>
              <a:rPr lang="lv-LV" sz="5600" u="sng" kern="100" dirty="0" err="1">
                <a:solidFill>
                  <a:srgbClr val="0000FF"/>
                </a:solidFill>
                <a:effectLst/>
                <a:latin typeface="+mj-lt"/>
                <a:ea typeface="Aptos" panose="020B0004020202020204" pitchFamily="34" charset="0"/>
                <a:hlinkClick r:id="rId9"/>
              </a:rPr>
              <a:t>Environment</a:t>
            </a:r>
            <a:r>
              <a:rPr lang="lv-LV" sz="5600" u="sng" kern="100" dirty="0">
                <a:solidFill>
                  <a:srgbClr val="0000FF"/>
                </a:solidFill>
                <a:effectLst/>
                <a:latin typeface="+mj-lt"/>
                <a:ea typeface="Aptos" panose="020B0004020202020204" pitchFamily="34" charset="0"/>
                <a:hlinkClick r:id="rId9"/>
              </a:rPr>
              <a:t> – Finance </a:t>
            </a:r>
            <a:r>
              <a:rPr lang="lv-LV" sz="5600" u="sng" kern="100" dirty="0" err="1">
                <a:solidFill>
                  <a:srgbClr val="0000FF"/>
                </a:solidFill>
                <a:effectLst/>
                <a:latin typeface="+mj-lt"/>
                <a:ea typeface="Aptos" panose="020B0004020202020204" pitchFamily="34" charset="0"/>
                <a:hlinkClick r:id="rId9"/>
              </a:rPr>
              <a:t>Initiative</a:t>
            </a:r>
            <a:r>
              <a:rPr lang="lv-LV" sz="5600" u="sng" kern="100" dirty="0">
                <a:solidFill>
                  <a:srgbClr val="0000FF"/>
                </a:solidFill>
                <a:effectLst/>
                <a:latin typeface="+mj-lt"/>
                <a:ea typeface="Aptos" panose="020B0004020202020204" pitchFamily="34" charset="0"/>
                <a:hlinkClick r:id="rId9"/>
              </a:rPr>
              <a:t> (unepfi.org)</a:t>
            </a:r>
            <a:endParaRPr lang="lv-LV" sz="5600" kern="100" dirty="0">
              <a:effectLst/>
              <a:latin typeface="+mj-lt"/>
              <a:ea typeface="Aptos" panose="020B0004020202020204" pitchFamily="34" charset="0"/>
            </a:endParaRPr>
          </a:p>
          <a:p>
            <a:pPr>
              <a:lnSpc>
                <a:spcPct val="90000"/>
              </a:lnSpc>
              <a:defRPr/>
            </a:pPr>
            <a:endParaRPr lang="lv-LV" sz="4800" dirty="0">
              <a:latin typeface="+mj-lt"/>
              <a:ea typeface="Aptos" panose="020B0004020202020204" pitchFamily="34" charset="0"/>
              <a:cs typeface="Aptos" panose="020B0004020202020204" pitchFamily="34" charset="0"/>
            </a:endParaRPr>
          </a:p>
          <a:p>
            <a:pPr>
              <a:lnSpc>
                <a:spcPct val="90000"/>
              </a:lnSpc>
              <a:defRPr/>
            </a:pPr>
            <a:endParaRPr lang="lv-LV" sz="1800"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pPr>
              <a:lnSpc>
                <a:spcPct val="90000"/>
              </a:lnSpc>
              <a:defRPr/>
            </a:pPr>
            <a:endParaRPr lang="lv-LV" sz="1800" dirty="0">
              <a:latin typeface="Aptos" panose="020B0004020202020204" pitchFamily="34" charset="0"/>
              <a:ea typeface="Aptos" panose="020B0004020202020204" pitchFamily="34" charset="0"/>
              <a:cs typeface="Aptos" panose="020B0004020202020204" pitchFamily="34" charset="0"/>
            </a:endParaRPr>
          </a:p>
          <a:p>
            <a:pPr>
              <a:lnSpc>
                <a:spcPct val="90000"/>
              </a:lnSpc>
              <a:defRPr/>
            </a:pPr>
            <a:endParaRPr lang="lv-LV" sz="3200"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pPr>
              <a:lnSpc>
                <a:spcPct val="90000"/>
              </a:lnSpc>
              <a:defRPr/>
            </a:pPr>
            <a:endParaRPr lang="lv-LV" sz="3200" dirty="0">
              <a:latin typeface="Aptos" panose="020B0004020202020204" pitchFamily="34" charset="0"/>
              <a:ea typeface="Aptos" panose="020B0004020202020204" pitchFamily="34" charset="0"/>
              <a:cs typeface="Aptos" panose="020B0004020202020204" pitchFamily="34" charset="0"/>
            </a:endParaRPr>
          </a:p>
          <a:p>
            <a:pPr>
              <a:lnSpc>
                <a:spcPct val="90000"/>
              </a:lnSpc>
              <a:defRPr/>
            </a:pPr>
            <a:r>
              <a:rPr lang="lv-LV" sz="3200" i="1" dirty="0">
                <a:latin typeface="+mj-lt"/>
              </a:rPr>
              <a:t> </a:t>
            </a:r>
            <a:r>
              <a:rPr lang="lv-LV" sz="3200" u="sng" kern="100" dirty="0">
                <a:solidFill>
                  <a:srgbClr val="0000FF"/>
                </a:solidFill>
                <a:latin typeface="Times New Roman" panose="02020603050405020304" pitchFamily="18" charset="0"/>
                <a:ea typeface="Aptos" panose="020B0004020202020204" pitchFamily="34" charset="0"/>
              </a:rPr>
              <a:t> </a:t>
            </a:r>
            <a:r>
              <a:rPr lang="lv-LV" sz="3200" u="sng" kern="100" dirty="0">
                <a:solidFill>
                  <a:srgbClr val="0000FF"/>
                </a:solidFill>
                <a:ea typeface="Aptos" panose="020B0004020202020204" pitchFamily="34" charset="0"/>
              </a:rPr>
              <a:t> </a:t>
            </a:r>
            <a:endParaRPr lang="lv-LV" sz="3200" kern="100" dirty="0">
              <a:latin typeface="Times New Roman" panose="02020603050405020304" pitchFamily="18" charset="0"/>
              <a:ea typeface="Aptos" panose="020B0004020202020204" pitchFamily="34" charset="0"/>
            </a:endParaRPr>
          </a:p>
          <a:p>
            <a:pPr>
              <a:lnSpc>
                <a:spcPct val="90000"/>
              </a:lnSpc>
              <a:defRPr/>
            </a:pPr>
            <a:endParaRPr lang="en-US" sz="800" i="1" dirty="0"/>
          </a:p>
        </p:txBody>
      </p:sp>
      <p:sp>
        <p:nvSpPr>
          <p:cNvPr id="20" name="TextBox 19">
            <a:extLst>
              <a:ext uri="{FF2B5EF4-FFF2-40B4-BE49-F238E27FC236}">
                <a16:creationId xmlns:a16="http://schemas.microsoft.com/office/drawing/2014/main" id="{AF0218F4-F70C-1818-923F-CAF8A616DF13}"/>
              </a:ext>
            </a:extLst>
          </p:cNvPr>
          <p:cNvSpPr txBox="1"/>
          <p:nvPr/>
        </p:nvSpPr>
        <p:spPr>
          <a:xfrm>
            <a:off x="8120339" y="2875224"/>
            <a:ext cx="2876432" cy="3477875"/>
          </a:xfrm>
          <a:prstGeom prst="rect">
            <a:avLst/>
          </a:prstGeom>
          <a:noFill/>
        </p:spPr>
        <p:txBody>
          <a:bodyPr wrap="square" rtlCol="0">
            <a:spAutoFit/>
          </a:bodyPr>
          <a:lstStyle/>
          <a:p>
            <a:pPr algn="just"/>
            <a:r>
              <a:rPr lang="lv-LV" sz="1000" b="1" dirty="0"/>
              <a:t>Stratēģijas integrēšana </a:t>
            </a:r>
          </a:p>
          <a:p>
            <a:pPr algn="just"/>
            <a:r>
              <a:rPr lang="lv-LV" sz="1000" dirty="0"/>
              <a:t>SEB ilgtspējas stratēģija ir bankas uzņēmējdarbības plāna 2022. – 2024. gadam galvenā daļa un SEB stratēģijas 2030. gadam stūrakmens. 2022. gadā SEB pastiprināja stratēģijas integrāciju visā organizācijā. Tās galvenās daļas ir definētās ambīcijas un mērķi – </a:t>
            </a:r>
            <a:r>
              <a:rPr lang="lv-LV" sz="1000" dirty="0" err="1"/>
              <a:t>The</a:t>
            </a:r>
            <a:r>
              <a:rPr lang="lv-LV" sz="1000" dirty="0"/>
              <a:t> </a:t>
            </a:r>
            <a:r>
              <a:rPr lang="lv-LV" sz="1000" dirty="0" err="1"/>
              <a:t>Brown</a:t>
            </a:r>
            <a:r>
              <a:rPr lang="lv-LV" sz="1000" dirty="0"/>
              <a:t>, </a:t>
            </a:r>
            <a:r>
              <a:rPr lang="lv-LV" sz="1000" dirty="0" err="1"/>
              <a:t>The</a:t>
            </a:r>
            <a:r>
              <a:rPr lang="lv-LV" sz="1000" dirty="0"/>
              <a:t> Green un </a:t>
            </a:r>
            <a:r>
              <a:rPr lang="lv-LV" sz="1000" dirty="0" err="1"/>
              <a:t>The</a:t>
            </a:r>
            <a:r>
              <a:rPr lang="lv-LV" sz="1000" dirty="0"/>
              <a:t> </a:t>
            </a:r>
            <a:r>
              <a:rPr lang="lv-LV" sz="1000" dirty="0" err="1"/>
              <a:t>Future</a:t>
            </a:r>
            <a:r>
              <a:rPr lang="lv-LV" sz="1000" dirty="0"/>
              <a:t>, kuru īstenošana tika uzsākta 2021. gadā. Tie ir integrēti SEB lēmumu pieņemšanas procesos, un SEB iepazīstināja ar progresu 2022. gadā. Koncentrējoties uz šīm ambīcijām un mērķiem, mēs vēlamies veicināt pāreju, gan samazinot negatīvo ietekmi, gan palielinot pozitīvo ietekmi, vienlaikus sniedzot pārskatu par to, kā mūsu klienti laika gaitā veic pāreju saskaņā ar Parīzes nolīgumu. Turklāt saskaņā ar SEB apņemšanos iesaistīties Neto nulles banku aliansē (</a:t>
            </a:r>
            <a:r>
              <a:rPr lang="lv-LV" sz="1000" dirty="0" err="1"/>
              <a:t>NetZero</a:t>
            </a:r>
            <a:r>
              <a:rPr lang="lv-LV" sz="1000" dirty="0"/>
              <a:t> </a:t>
            </a:r>
            <a:r>
              <a:rPr lang="lv-LV" sz="1000" dirty="0" err="1"/>
              <a:t>Banking</a:t>
            </a:r>
            <a:r>
              <a:rPr lang="lv-LV" sz="1000" dirty="0"/>
              <a:t> Alliance) SEB grupa iepazīstināja ar 2030. gadam izvirzītajiem neto nulles mērķiem piecās mūsu kredītportfeļa nozarēs. Šie mērķi ir svarīga daļa no SEB kopējiem centieniem, lai </a:t>
            </a:r>
            <a:r>
              <a:rPr lang="lv-LV" sz="1000" b="1" u="sng" dirty="0"/>
              <a:t>līdz 2050. gadam sasniegtu neto nulles kredītportfeli.</a:t>
            </a:r>
          </a:p>
        </p:txBody>
      </p:sp>
      <p:pic>
        <p:nvPicPr>
          <p:cNvPr id="22" name="Picture 21">
            <a:extLst>
              <a:ext uri="{FF2B5EF4-FFF2-40B4-BE49-F238E27FC236}">
                <a16:creationId xmlns:a16="http://schemas.microsoft.com/office/drawing/2014/main" id="{D528C2B5-D2B0-6B25-1477-C1635B25ABB8}"/>
              </a:ext>
            </a:extLst>
          </p:cNvPr>
          <p:cNvPicPr>
            <a:picLocks noChangeAspect="1"/>
          </p:cNvPicPr>
          <p:nvPr/>
        </p:nvPicPr>
        <p:blipFill>
          <a:blip r:embed="rId10"/>
          <a:stretch>
            <a:fillRect/>
          </a:stretch>
        </p:blipFill>
        <p:spPr>
          <a:xfrm>
            <a:off x="8232848" y="1609990"/>
            <a:ext cx="3566925" cy="923925"/>
          </a:xfrm>
          <a:prstGeom prst="rect">
            <a:avLst/>
          </a:prstGeom>
        </p:spPr>
      </p:pic>
    </p:spTree>
    <p:extLst>
      <p:ext uri="{BB962C8B-B14F-4D97-AF65-F5344CB8AC3E}">
        <p14:creationId xmlns:p14="http://schemas.microsoft.com/office/powerpoint/2010/main" val="394831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E5AB7-6DA2-4E9B-961A-E249DFA779B9}"/>
              </a:ext>
            </a:extLst>
          </p:cNvPr>
          <p:cNvSpPr>
            <a:spLocks noGrp="1"/>
          </p:cNvSpPr>
          <p:nvPr>
            <p:ph type="title"/>
          </p:nvPr>
        </p:nvSpPr>
        <p:spPr>
          <a:xfrm>
            <a:off x="1016122" y="413063"/>
            <a:ext cx="10604377" cy="723600"/>
          </a:xfr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pPr algn="l"/>
            <a:r>
              <a:rPr lang="lv-LV" sz="2400" b="1" dirty="0">
                <a:latin typeface="Verdana" panose="020B0604030504040204" pitchFamily="34" charset="0"/>
                <a:ea typeface="Verdana" panose="020B0604030504040204" pitchFamily="34" charset="0"/>
                <a:cs typeface="Verdana" panose="020B0604030504040204" pitchFamily="34" charset="0"/>
              </a:rPr>
              <a:t>Globālā vienošanās un Eiropas plānošanas dokumenti</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5F2076F9-554C-49B5-BFB8-6D69E647EC1A}"/>
              </a:ext>
            </a:extLst>
          </p:cNvPr>
          <p:cNvSpPr txBox="1"/>
          <p:nvPr/>
        </p:nvSpPr>
        <p:spPr>
          <a:xfrm>
            <a:off x="1145607" y="6164816"/>
            <a:ext cx="10156214" cy="137817"/>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400" b="0" i="1" u="none" strike="noStrike" kern="0" cap="none" spc="0" normalizeH="0" baseline="0" noProof="0" dirty="0">
                <a:ln>
                  <a:noFill/>
                </a:ln>
                <a:solidFill>
                  <a:srgbClr val="43B02A"/>
                </a:solidFill>
                <a:effectLst/>
                <a:uLnTx/>
                <a:uFillTx/>
              </a:rPr>
              <a:t>Avots</a:t>
            </a:r>
            <a:r>
              <a:rPr kumimoji="0" lang="en-US" sz="1400" b="0" i="1" u="none" strike="noStrike" kern="0" cap="none" spc="0" normalizeH="0" baseline="0" noProof="0" dirty="0">
                <a:ln>
                  <a:noFill/>
                </a:ln>
                <a:solidFill>
                  <a:srgbClr val="43B02A"/>
                </a:solidFill>
                <a:effectLst/>
                <a:uLnTx/>
                <a:uFillTx/>
              </a:rPr>
              <a:t>: KPMG</a:t>
            </a:r>
          </a:p>
        </p:txBody>
      </p:sp>
      <p:grpSp>
        <p:nvGrpSpPr>
          <p:cNvPr id="2" name="Group 1">
            <a:extLst>
              <a:ext uri="{FF2B5EF4-FFF2-40B4-BE49-F238E27FC236}">
                <a16:creationId xmlns:a16="http://schemas.microsoft.com/office/drawing/2014/main" id="{58A10FF9-D27B-EE4B-F254-BA5B56A08E1C}"/>
              </a:ext>
            </a:extLst>
          </p:cNvPr>
          <p:cNvGrpSpPr/>
          <p:nvPr/>
        </p:nvGrpSpPr>
        <p:grpSpPr>
          <a:xfrm>
            <a:off x="5241163" y="4907121"/>
            <a:ext cx="1467660" cy="437151"/>
            <a:chOff x="987969" y="5418137"/>
            <a:chExt cx="1467660" cy="177799"/>
          </a:xfrm>
        </p:grpSpPr>
        <p:cxnSp>
          <p:nvCxnSpPr>
            <p:cNvPr id="3" name="Straight Arrow Connector 2">
              <a:extLst>
                <a:ext uri="{FF2B5EF4-FFF2-40B4-BE49-F238E27FC236}">
                  <a16:creationId xmlns:a16="http://schemas.microsoft.com/office/drawing/2014/main" id="{A79D68AD-070E-926B-9E82-EF8B08113D4A}"/>
                </a:ext>
              </a:extLst>
            </p:cNvPr>
            <p:cNvCxnSpPr/>
            <p:nvPr/>
          </p:nvCxnSpPr>
          <p:spPr>
            <a:xfrm flipV="1">
              <a:off x="987969" y="5419884"/>
              <a:ext cx="0" cy="176052"/>
            </a:xfrm>
            <a:prstGeom prst="straightConnector1">
              <a:avLst/>
            </a:prstGeom>
            <a:noFill/>
            <a:ln w="19050" cap="flat" cmpd="sng" algn="ctr">
              <a:solidFill>
                <a:srgbClr val="66D44C"/>
              </a:solidFill>
              <a:prstDash val="solid"/>
              <a:miter lim="800000"/>
              <a:tailEnd type="triangle"/>
            </a:ln>
            <a:effectLst/>
          </p:spPr>
        </p:cxnSp>
        <p:cxnSp>
          <p:nvCxnSpPr>
            <p:cNvPr id="18" name="Straight Arrow Connector 17">
              <a:extLst>
                <a:ext uri="{FF2B5EF4-FFF2-40B4-BE49-F238E27FC236}">
                  <a16:creationId xmlns:a16="http://schemas.microsoft.com/office/drawing/2014/main" id="{A8AE6FE2-0DBD-D2F3-D6F4-87F275B6935B}"/>
                </a:ext>
              </a:extLst>
            </p:cNvPr>
            <p:cNvCxnSpPr>
              <a:cxnSpLocks/>
            </p:cNvCxnSpPr>
            <p:nvPr/>
          </p:nvCxnSpPr>
          <p:spPr>
            <a:xfrm flipV="1">
              <a:off x="2455629" y="5418137"/>
              <a:ext cx="0" cy="176052"/>
            </a:xfrm>
            <a:prstGeom prst="straightConnector1">
              <a:avLst/>
            </a:prstGeom>
            <a:noFill/>
            <a:ln w="19050" cap="flat" cmpd="sng" algn="ctr">
              <a:solidFill>
                <a:srgbClr val="66D44C"/>
              </a:solidFill>
              <a:prstDash val="solid"/>
              <a:miter lim="800000"/>
              <a:tailEnd type="triangle"/>
            </a:ln>
            <a:effectLst/>
          </p:spPr>
        </p:cxnSp>
      </p:grpSp>
      <p:sp>
        <p:nvSpPr>
          <p:cNvPr id="19" name="Rectangle: Rounded Corners 18">
            <a:extLst>
              <a:ext uri="{FF2B5EF4-FFF2-40B4-BE49-F238E27FC236}">
                <a16:creationId xmlns:a16="http://schemas.microsoft.com/office/drawing/2014/main" id="{55634707-EA63-5D12-57D8-E79F8334B8E0}"/>
              </a:ext>
            </a:extLst>
          </p:cNvPr>
          <p:cNvSpPr/>
          <p:nvPr/>
        </p:nvSpPr>
        <p:spPr>
          <a:xfrm>
            <a:off x="6443488" y="1532774"/>
            <a:ext cx="1687020" cy="628957"/>
          </a:xfrm>
          <a:prstGeom prst="roundRect">
            <a:avLst/>
          </a:prstGeom>
          <a:solidFill>
            <a:srgbClr val="66D44C"/>
          </a:solidFill>
          <a:ln w="12700" cap="flat" cmpd="sng" algn="ctr">
            <a:solidFill>
              <a:srgbClr val="66D4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Paris agreement</a:t>
            </a:r>
          </a:p>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rgbClr val="FFFFFF"/>
                </a:solidFill>
                <a:effectLst/>
                <a:uLnTx/>
                <a:uFillTx/>
                <a:latin typeface="Arial"/>
                <a:ea typeface="+mn-ea"/>
                <a:cs typeface="+mn-cs"/>
              </a:rPr>
              <a:t>(2015)</a:t>
            </a:r>
          </a:p>
        </p:txBody>
      </p:sp>
      <p:sp>
        <p:nvSpPr>
          <p:cNvPr id="20" name="Rectangle: Rounded Corners 19">
            <a:extLst>
              <a:ext uri="{FF2B5EF4-FFF2-40B4-BE49-F238E27FC236}">
                <a16:creationId xmlns:a16="http://schemas.microsoft.com/office/drawing/2014/main" id="{FC00BDCB-FF9E-0077-202D-1898810B396B}"/>
              </a:ext>
            </a:extLst>
          </p:cNvPr>
          <p:cNvSpPr/>
          <p:nvPr/>
        </p:nvSpPr>
        <p:spPr>
          <a:xfrm>
            <a:off x="4570179" y="2662281"/>
            <a:ext cx="2019791" cy="628957"/>
          </a:xfrm>
          <a:prstGeom prst="roundRect">
            <a:avLst/>
          </a:prstGeom>
          <a:solidFill>
            <a:srgbClr val="43B02A"/>
          </a:solidFill>
          <a:ln w="12700" cap="flat" cmpd="sng" algn="ctr">
            <a:solidFill>
              <a:srgbClr val="43B02A"/>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Arial"/>
                <a:cs typeface="Arial" panose="020B0604020202020204" pitchFamily="34" charset="0"/>
              </a:rPr>
              <a:t>The EU Action Plan on Sustainable Finance</a:t>
            </a:r>
            <a:br>
              <a:rPr lang="en-US" sz="12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(2018) </a:t>
            </a:r>
            <a:endParaRPr kumimoji="0" lang="en-US" sz="14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1EF8B5EA-061A-EC20-58D1-760ED1FFD88D}"/>
              </a:ext>
            </a:extLst>
          </p:cNvPr>
          <p:cNvSpPr/>
          <p:nvPr/>
        </p:nvSpPr>
        <p:spPr>
          <a:xfrm>
            <a:off x="8101302" y="2662281"/>
            <a:ext cx="2019791" cy="628957"/>
          </a:xfrm>
          <a:prstGeom prst="roundRect">
            <a:avLst/>
          </a:prstGeom>
          <a:solidFill>
            <a:srgbClr val="23772B"/>
          </a:solidFill>
          <a:ln w="12700" cap="flat" cmpd="sng" algn="ctr">
            <a:solidFill>
              <a:srgbClr val="23772B"/>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Green Deal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(2019)</a:t>
            </a:r>
          </a:p>
        </p:txBody>
      </p:sp>
      <p:sp>
        <p:nvSpPr>
          <p:cNvPr id="22" name="Rectangle: Rounded Corners 21">
            <a:extLst>
              <a:ext uri="{FF2B5EF4-FFF2-40B4-BE49-F238E27FC236}">
                <a16:creationId xmlns:a16="http://schemas.microsoft.com/office/drawing/2014/main" id="{20618B81-48D0-5737-C96B-DE1775545AB0}"/>
              </a:ext>
            </a:extLst>
          </p:cNvPr>
          <p:cNvSpPr/>
          <p:nvPr/>
        </p:nvSpPr>
        <p:spPr>
          <a:xfrm>
            <a:off x="2956168" y="4247045"/>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Sustainable Finance Disclosure Regulation (SFDR) </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(2021)</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B979AF51-CCF8-A800-6751-692F716CE9A1}"/>
              </a:ext>
            </a:extLst>
          </p:cNvPr>
          <p:cNvSpPr/>
          <p:nvPr/>
        </p:nvSpPr>
        <p:spPr>
          <a:xfrm>
            <a:off x="6426001" y="4247045"/>
            <a:ext cx="2238648" cy="664371"/>
          </a:xfrm>
          <a:prstGeom prst="roundRect">
            <a:avLst/>
          </a:prstGeom>
          <a:solidFill>
            <a:srgbClr val="FFC000"/>
          </a:solidFill>
          <a:ln w="12700" cap="flat" cmpd="sng" algn="ctr">
            <a:no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NFRD </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16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 CSRD</a:t>
            </a:r>
          </a:p>
          <a:p>
            <a:pPr marL="0" marR="0" lvl="0" indent="0" algn="ctr" defTabSz="322326" eaLnBrk="1" fontAlgn="auto" latinLnBrk="0" hangingPunct="1">
              <a:lnSpc>
                <a:spcPct val="100000"/>
              </a:lnSpc>
              <a:spcBef>
                <a:spcPts val="0"/>
              </a:spcBef>
              <a:spcAft>
                <a:spcPts val="0"/>
              </a:spcAft>
              <a:buClrTx/>
              <a:buSzTx/>
              <a:buFontTx/>
              <a:buNone/>
              <a:tabLst/>
              <a:defRPr/>
            </a:pPr>
            <a:r>
              <a:rPr lang="en-US" sz="900" i="1" kern="0" dirty="0">
                <a:solidFill>
                  <a:prstClr val="white"/>
                </a:solidFill>
                <a:latin typeface="Arial"/>
                <a:cs typeface="Arial" panose="020B0604020202020204" pitchFamily="34" charset="0"/>
              </a:rPr>
              <a:t>Non-Financial Reporting Directive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(2014) </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sym typeface="Wingdings" panose="05000000000000000000" pitchFamily="2" charset="2"/>
              </a:rPr>
              <a:t></a:t>
            </a:r>
            <a:r>
              <a:rPr kumimoji="0" lang="en-US" sz="9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 Corporate Sustainability Reporting Directive (2022)</a:t>
            </a:r>
            <a:endParaRPr kumimoji="0" lang="en-US" sz="8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9AAE4470-27DB-A18A-FB36-144834024E8C}"/>
              </a:ext>
            </a:extLst>
          </p:cNvPr>
          <p:cNvSpPr/>
          <p:nvPr/>
        </p:nvSpPr>
        <p:spPr>
          <a:xfrm>
            <a:off x="4754773" y="5344272"/>
            <a:ext cx="2221050" cy="628957"/>
          </a:xfrm>
          <a:prstGeom prst="roundRect">
            <a:avLst/>
          </a:prstGeom>
          <a:solidFill>
            <a:srgbClr val="F0C34C"/>
          </a:solidFill>
          <a:ln w="12700" cap="flat" cmpd="sng" algn="ctr">
            <a:solidFill>
              <a:srgbClr val="F0C34C"/>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a:cs typeface="Arial" panose="020B0604020202020204" pitchFamily="34" charset="0"/>
              </a:rPr>
              <a:t>EU</a:t>
            </a:r>
            <a:r>
              <a:rPr lang="lv-LV" sz="1400" kern="0" dirty="0">
                <a:solidFill>
                  <a:prstClr val="white"/>
                </a:solidFill>
                <a:latin typeface="Arial"/>
                <a:cs typeface="Arial" panose="020B0604020202020204" pitchFamily="34" charset="0"/>
              </a:rPr>
              <a:t> GREEN</a:t>
            </a:r>
            <a:r>
              <a:rPr lang="en-US" sz="1400" kern="0" dirty="0">
                <a:solidFill>
                  <a:prstClr val="white"/>
                </a:solidFill>
                <a:latin typeface="Arial"/>
                <a:cs typeface="Arial" panose="020B0604020202020204" pitchFamily="34" charset="0"/>
              </a:rPr>
              <a:t> Taxonomy </a:t>
            </a:r>
            <a:br>
              <a:rPr lang="en-US" sz="1400" kern="0" dirty="0">
                <a:solidFill>
                  <a:prstClr val="white"/>
                </a:solidFill>
                <a:latin typeface="Arial"/>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(2020)</a:t>
            </a:r>
          </a:p>
        </p:txBody>
      </p:sp>
      <p:cxnSp>
        <p:nvCxnSpPr>
          <p:cNvPr id="25" name="Connector: Elbow 24">
            <a:extLst>
              <a:ext uri="{FF2B5EF4-FFF2-40B4-BE49-F238E27FC236}">
                <a16:creationId xmlns:a16="http://schemas.microsoft.com/office/drawing/2014/main" id="{E0472202-C6E1-7EC3-147F-795B7CF1713D}"/>
              </a:ext>
            </a:extLst>
          </p:cNvPr>
          <p:cNvCxnSpPr>
            <a:cxnSpLocks/>
            <a:stCxn id="19" idx="2"/>
            <a:endCxn id="20" idx="0"/>
          </p:cNvCxnSpPr>
          <p:nvPr/>
        </p:nvCxnSpPr>
        <p:spPr>
          <a:xfrm rot="5400000">
            <a:off x="6183262" y="1558545"/>
            <a:ext cx="500550" cy="1706923"/>
          </a:xfrm>
          <a:prstGeom prst="bentConnector3">
            <a:avLst>
              <a:gd name="adj1" fmla="val 50000"/>
            </a:avLst>
          </a:prstGeom>
          <a:noFill/>
          <a:ln w="19050" cap="rnd" cmpd="sng" algn="ctr">
            <a:solidFill>
              <a:srgbClr val="66D44C"/>
            </a:solidFill>
            <a:prstDash val="solid"/>
            <a:round/>
            <a:tailEnd type="triangle"/>
          </a:ln>
          <a:effectLst/>
        </p:spPr>
      </p:cxnSp>
      <p:cxnSp>
        <p:nvCxnSpPr>
          <p:cNvPr id="54" name="Connector: Elbow 53">
            <a:extLst>
              <a:ext uri="{FF2B5EF4-FFF2-40B4-BE49-F238E27FC236}">
                <a16:creationId xmlns:a16="http://schemas.microsoft.com/office/drawing/2014/main" id="{CF42923C-4F5D-BD48-B2B8-812B1F5F46E8}"/>
              </a:ext>
            </a:extLst>
          </p:cNvPr>
          <p:cNvCxnSpPr>
            <a:cxnSpLocks/>
            <a:stCxn id="19" idx="2"/>
            <a:endCxn id="21" idx="0"/>
          </p:cNvCxnSpPr>
          <p:nvPr/>
        </p:nvCxnSpPr>
        <p:spPr>
          <a:xfrm rot="16200000" flipH="1">
            <a:off x="7948823" y="1499906"/>
            <a:ext cx="500550" cy="1824200"/>
          </a:xfrm>
          <a:prstGeom prst="bentConnector3">
            <a:avLst>
              <a:gd name="adj1" fmla="val 50000"/>
            </a:avLst>
          </a:prstGeom>
          <a:noFill/>
          <a:ln w="19050" cap="rnd" cmpd="sng" algn="ctr">
            <a:solidFill>
              <a:srgbClr val="66D44C"/>
            </a:solidFill>
            <a:prstDash val="solid"/>
            <a:round/>
            <a:tailEnd type="triangle"/>
          </a:ln>
          <a:effectLst/>
        </p:spPr>
      </p:cxnSp>
      <p:cxnSp>
        <p:nvCxnSpPr>
          <p:cNvPr id="55" name="Connector: Elbow 54">
            <a:extLst>
              <a:ext uri="{FF2B5EF4-FFF2-40B4-BE49-F238E27FC236}">
                <a16:creationId xmlns:a16="http://schemas.microsoft.com/office/drawing/2014/main" id="{A02F5D1C-FDAE-7F07-3404-1162FCD15357}"/>
              </a:ext>
            </a:extLst>
          </p:cNvPr>
          <p:cNvCxnSpPr>
            <a:cxnSpLocks/>
            <a:stCxn id="20" idx="2"/>
            <a:endCxn id="23" idx="0"/>
          </p:cNvCxnSpPr>
          <p:nvPr/>
        </p:nvCxnSpPr>
        <p:spPr>
          <a:xfrm rot="16200000" flipH="1">
            <a:off x="6084797" y="2786516"/>
            <a:ext cx="955807" cy="1965250"/>
          </a:xfrm>
          <a:prstGeom prst="bentConnector3">
            <a:avLst>
              <a:gd name="adj1" fmla="val 50000"/>
            </a:avLst>
          </a:prstGeom>
          <a:noFill/>
          <a:ln w="19050" cap="rnd" cmpd="sng" algn="ctr">
            <a:solidFill>
              <a:srgbClr val="66D44C"/>
            </a:solidFill>
            <a:prstDash val="solid"/>
            <a:round/>
            <a:tailEnd type="triangle"/>
          </a:ln>
          <a:effectLst/>
        </p:spPr>
      </p:cxnSp>
      <p:cxnSp>
        <p:nvCxnSpPr>
          <p:cNvPr id="56" name="Connector: Elbow 55">
            <a:extLst>
              <a:ext uri="{FF2B5EF4-FFF2-40B4-BE49-F238E27FC236}">
                <a16:creationId xmlns:a16="http://schemas.microsoft.com/office/drawing/2014/main" id="{53555F05-3064-797E-BEC4-CF2D71141044}"/>
              </a:ext>
            </a:extLst>
          </p:cNvPr>
          <p:cNvCxnSpPr>
            <a:cxnSpLocks/>
            <a:stCxn id="20" idx="2"/>
            <a:endCxn id="22" idx="0"/>
          </p:cNvCxnSpPr>
          <p:nvPr/>
        </p:nvCxnSpPr>
        <p:spPr>
          <a:xfrm rot="5400000">
            <a:off x="4446801" y="3113770"/>
            <a:ext cx="955807" cy="1310742"/>
          </a:xfrm>
          <a:prstGeom prst="bentConnector3">
            <a:avLst>
              <a:gd name="adj1" fmla="val 50000"/>
            </a:avLst>
          </a:prstGeom>
          <a:noFill/>
          <a:ln w="19050" cap="rnd" cmpd="sng" algn="ctr">
            <a:solidFill>
              <a:srgbClr val="66D44C"/>
            </a:solidFill>
            <a:prstDash val="solid"/>
            <a:round/>
            <a:tailEnd type="triangle"/>
          </a:ln>
          <a:effectLst/>
        </p:spPr>
      </p:cxnSp>
      <p:sp>
        <p:nvSpPr>
          <p:cNvPr id="57" name="Rectangle: Rounded Corners 56">
            <a:extLst>
              <a:ext uri="{FF2B5EF4-FFF2-40B4-BE49-F238E27FC236}">
                <a16:creationId xmlns:a16="http://schemas.microsoft.com/office/drawing/2014/main" id="{404B93B9-1775-335D-72DE-E0397D852917}"/>
              </a:ext>
            </a:extLst>
          </p:cNvPr>
          <p:cNvSpPr/>
          <p:nvPr/>
        </p:nvSpPr>
        <p:spPr>
          <a:xfrm>
            <a:off x="9565283" y="4264751"/>
            <a:ext cx="2477197" cy="628957"/>
          </a:xfrm>
          <a:prstGeom prst="roundRect">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European Sustainability Reporting Standards (ESRS) </a:t>
            </a: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(2022)</a:t>
            </a:r>
          </a:p>
        </p:txBody>
      </p:sp>
      <p:cxnSp>
        <p:nvCxnSpPr>
          <p:cNvPr id="58" name="Straight Arrow Connector 57">
            <a:extLst>
              <a:ext uri="{FF2B5EF4-FFF2-40B4-BE49-F238E27FC236}">
                <a16:creationId xmlns:a16="http://schemas.microsoft.com/office/drawing/2014/main" id="{5CEAB5E3-C4EF-8DC5-1627-DB3BF66B6DBE}"/>
              </a:ext>
            </a:extLst>
          </p:cNvPr>
          <p:cNvCxnSpPr>
            <a:cxnSpLocks/>
            <a:stCxn id="23" idx="3"/>
          </p:cNvCxnSpPr>
          <p:nvPr/>
        </p:nvCxnSpPr>
        <p:spPr>
          <a:xfrm>
            <a:off x="8664649" y="4579231"/>
            <a:ext cx="900634" cy="0"/>
          </a:xfrm>
          <a:prstGeom prst="straightConnector1">
            <a:avLst/>
          </a:prstGeom>
          <a:noFill/>
          <a:ln w="19050" cap="flat" cmpd="sng" algn="ctr">
            <a:solidFill>
              <a:srgbClr val="66D44C"/>
            </a:solidFill>
            <a:prstDash val="solid"/>
            <a:miter lim="800000"/>
            <a:tailEnd type="triangle"/>
          </a:ln>
          <a:effectLst/>
        </p:spPr>
      </p:cxnSp>
      <p:grpSp>
        <p:nvGrpSpPr>
          <p:cNvPr id="59" name="Group 58">
            <a:extLst>
              <a:ext uri="{FF2B5EF4-FFF2-40B4-BE49-F238E27FC236}">
                <a16:creationId xmlns:a16="http://schemas.microsoft.com/office/drawing/2014/main" id="{F7875AB9-A276-FAD0-8233-49D90D9BDB0D}"/>
              </a:ext>
            </a:extLst>
          </p:cNvPr>
          <p:cNvGrpSpPr>
            <a:grpSpLocks noChangeAspect="1"/>
          </p:cNvGrpSpPr>
          <p:nvPr/>
        </p:nvGrpSpPr>
        <p:grpSpPr>
          <a:xfrm>
            <a:off x="6562698" y="2877232"/>
            <a:ext cx="476834" cy="247734"/>
            <a:chOff x="5655532" y="2789419"/>
            <a:chExt cx="532038" cy="275744"/>
          </a:xfrm>
          <a:solidFill>
            <a:srgbClr val="098E7E"/>
          </a:solidFill>
        </p:grpSpPr>
        <p:pic>
          <p:nvPicPr>
            <p:cNvPr id="60" name="Graphic 59" descr="Link with solid fill">
              <a:extLst>
                <a:ext uri="{FF2B5EF4-FFF2-40B4-BE49-F238E27FC236}">
                  <a16:creationId xmlns:a16="http://schemas.microsoft.com/office/drawing/2014/main" id="{76609E76-983B-E107-9036-BB91D6EA911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785332" y="2791008"/>
              <a:ext cx="274155" cy="274155"/>
            </a:xfrm>
            <a:prstGeom prst="rect">
              <a:avLst/>
            </a:prstGeom>
          </p:spPr>
        </p:pic>
        <p:pic>
          <p:nvPicPr>
            <p:cNvPr id="61" name="Graphic 60" descr="Link with solid fill">
              <a:extLst>
                <a:ext uri="{FF2B5EF4-FFF2-40B4-BE49-F238E27FC236}">
                  <a16:creationId xmlns:a16="http://schemas.microsoft.com/office/drawing/2014/main" id="{DD9FFE88-6F7B-5F92-3B1C-0F5052A7F95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913415" y="2789419"/>
              <a:ext cx="274155" cy="274155"/>
            </a:xfrm>
            <a:prstGeom prst="rect">
              <a:avLst/>
            </a:prstGeom>
          </p:spPr>
        </p:pic>
        <p:pic>
          <p:nvPicPr>
            <p:cNvPr id="62" name="Graphic 61" descr="Link with solid fill">
              <a:extLst>
                <a:ext uri="{FF2B5EF4-FFF2-40B4-BE49-F238E27FC236}">
                  <a16:creationId xmlns:a16="http://schemas.microsoft.com/office/drawing/2014/main" id="{58B17A06-3B47-BD0C-CAC9-08A685B6941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5655532" y="2791002"/>
              <a:ext cx="274155" cy="274155"/>
            </a:xfrm>
            <a:prstGeom prst="rect">
              <a:avLst/>
            </a:prstGeom>
          </p:spPr>
        </p:pic>
      </p:grpSp>
      <p:pic>
        <p:nvPicPr>
          <p:cNvPr id="63" name="Graphic 62" descr="Link with solid fill">
            <a:extLst>
              <a:ext uri="{FF2B5EF4-FFF2-40B4-BE49-F238E27FC236}">
                <a16:creationId xmlns:a16="http://schemas.microsoft.com/office/drawing/2014/main" id="{820717AE-E888-5CBA-B9FD-F470BD9B85F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127993" y="2878958"/>
            <a:ext cx="246306" cy="245709"/>
          </a:xfrm>
          <a:prstGeom prst="rect">
            <a:avLst/>
          </a:prstGeom>
        </p:spPr>
      </p:pic>
      <p:pic>
        <p:nvPicPr>
          <p:cNvPr id="64" name="Graphic 63" descr="Link with solid fill">
            <a:extLst>
              <a:ext uri="{FF2B5EF4-FFF2-40B4-BE49-F238E27FC236}">
                <a16:creationId xmlns:a16="http://schemas.microsoft.com/office/drawing/2014/main" id="{A4561140-B593-6449-1826-8DB1923AEFA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242786" y="2877531"/>
            <a:ext cx="246306" cy="245709"/>
          </a:xfrm>
          <a:prstGeom prst="rect">
            <a:avLst/>
          </a:prstGeom>
        </p:spPr>
      </p:pic>
      <p:sp>
        <p:nvSpPr>
          <p:cNvPr id="65" name="Graphic 44" descr="Link with solid fill">
            <a:extLst>
              <a:ext uri="{FF2B5EF4-FFF2-40B4-BE49-F238E27FC236}">
                <a16:creationId xmlns:a16="http://schemas.microsoft.com/office/drawing/2014/main" id="{F033DAC5-02E0-788A-386D-E1B599E35B07}"/>
              </a:ext>
            </a:extLst>
          </p:cNvPr>
          <p:cNvSpPr/>
          <p:nvPr/>
        </p:nvSpPr>
        <p:spPr>
          <a:xfrm rot="18859094">
            <a:off x="7046546"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66" name="Graphic 65" descr="Link with solid fill">
            <a:extLst>
              <a:ext uri="{FF2B5EF4-FFF2-40B4-BE49-F238E27FC236}">
                <a16:creationId xmlns:a16="http://schemas.microsoft.com/office/drawing/2014/main" id="{C1576110-E150-5090-0F7D-D5338285E4B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578246" y="2878958"/>
            <a:ext cx="246306" cy="245709"/>
          </a:xfrm>
          <a:prstGeom prst="rect">
            <a:avLst/>
          </a:prstGeom>
        </p:spPr>
      </p:pic>
      <p:pic>
        <p:nvPicPr>
          <p:cNvPr id="67" name="Graphic 66" descr="Link with solid fill">
            <a:extLst>
              <a:ext uri="{FF2B5EF4-FFF2-40B4-BE49-F238E27FC236}">
                <a16:creationId xmlns:a16="http://schemas.microsoft.com/office/drawing/2014/main" id="{516231E2-5622-0E2B-7C24-A00DE58543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693039" y="2877531"/>
            <a:ext cx="246306" cy="245709"/>
          </a:xfrm>
          <a:prstGeom prst="rect">
            <a:avLst/>
          </a:prstGeom>
        </p:spPr>
      </p:pic>
      <p:pic>
        <p:nvPicPr>
          <p:cNvPr id="68" name="Graphic 67" descr="Link with solid fill">
            <a:extLst>
              <a:ext uri="{FF2B5EF4-FFF2-40B4-BE49-F238E27FC236}">
                <a16:creationId xmlns:a16="http://schemas.microsoft.com/office/drawing/2014/main" id="{1B1F0BD6-E5F9-1C42-7D4A-D8C2E5FFA8F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59094">
            <a:off x="7461914" y="2878953"/>
            <a:ext cx="246306" cy="245709"/>
          </a:xfrm>
          <a:prstGeom prst="rect">
            <a:avLst/>
          </a:prstGeom>
        </p:spPr>
      </p:pic>
      <p:sp>
        <p:nvSpPr>
          <p:cNvPr id="69" name="Graphic 52" descr="Link with solid fill">
            <a:extLst>
              <a:ext uri="{FF2B5EF4-FFF2-40B4-BE49-F238E27FC236}">
                <a16:creationId xmlns:a16="http://schemas.microsoft.com/office/drawing/2014/main" id="{BD375C4B-D18D-6B60-6BAC-F040185E9943}"/>
              </a:ext>
            </a:extLst>
          </p:cNvPr>
          <p:cNvSpPr/>
          <p:nvPr/>
        </p:nvSpPr>
        <p:spPr>
          <a:xfrm rot="18859094">
            <a:off x="7944750" y="2913945"/>
            <a:ext cx="176534" cy="175915"/>
          </a:xfrm>
          <a:custGeom>
            <a:avLst/>
            <a:gdLst>
              <a:gd name="connsiteX0" fmla="*/ 155488 w 176534"/>
              <a:gd name="connsiteY0" fmla="*/ 154920 h 175915"/>
              <a:gd name="connsiteX1" fmla="*/ 122904 w 176534"/>
              <a:gd name="connsiteY1" fmla="*/ 154920 h 175915"/>
              <a:gd name="connsiteX2" fmla="*/ 101096 w 176534"/>
              <a:gd name="connsiteY2" fmla="*/ 133164 h 175915"/>
              <a:gd name="connsiteX3" fmla="*/ 96734 w 176534"/>
              <a:gd name="connsiteY3" fmla="*/ 107058 h 175915"/>
              <a:gd name="connsiteX4" fmla="*/ 115720 w 176534"/>
              <a:gd name="connsiteY4" fmla="*/ 125998 h 175915"/>
              <a:gd name="connsiteX5" fmla="*/ 126496 w 176534"/>
              <a:gd name="connsiteY5" fmla="*/ 125742 h 175915"/>
              <a:gd name="connsiteX6" fmla="*/ 126753 w 176534"/>
              <a:gd name="connsiteY6" fmla="*/ 114992 h 175915"/>
              <a:gd name="connsiteX7" fmla="*/ 107767 w 176534"/>
              <a:gd name="connsiteY7" fmla="*/ 96052 h 175915"/>
              <a:gd name="connsiteX8" fmla="*/ 133937 w 176534"/>
              <a:gd name="connsiteY8" fmla="*/ 100659 h 175915"/>
              <a:gd name="connsiteX9" fmla="*/ 155745 w 176534"/>
              <a:gd name="connsiteY9" fmla="*/ 122414 h 175915"/>
              <a:gd name="connsiteX10" fmla="*/ 155488 w 176534"/>
              <a:gd name="connsiteY10" fmla="*/ 154920 h 175915"/>
              <a:gd name="connsiteX11" fmla="*/ 42855 w 176534"/>
              <a:gd name="connsiteY11" fmla="*/ 75064 h 175915"/>
              <a:gd name="connsiteX12" fmla="*/ 21046 w 176534"/>
              <a:gd name="connsiteY12" fmla="*/ 53309 h 175915"/>
              <a:gd name="connsiteX13" fmla="*/ 21046 w 176534"/>
              <a:gd name="connsiteY13" fmla="*/ 20804 h 175915"/>
              <a:gd name="connsiteX14" fmla="*/ 53631 w 176534"/>
              <a:gd name="connsiteY14" fmla="*/ 20804 h 175915"/>
              <a:gd name="connsiteX15" fmla="*/ 75439 w 176534"/>
              <a:gd name="connsiteY15" fmla="*/ 42559 h 175915"/>
              <a:gd name="connsiteX16" fmla="*/ 80057 w 176534"/>
              <a:gd name="connsiteY16" fmla="*/ 68666 h 175915"/>
              <a:gd name="connsiteX17" fmla="*/ 64663 w 176534"/>
              <a:gd name="connsiteY17" fmla="*/ 53309 h 175915"/>
              <a:gd name="connsiteX18" fmla="*/ 53887 w 176534"/>
              <a:gd name="connsiteY18" fmla="*/ 53565 h 175915"/>
              <a:gd name="connsiteX19" fmla="*/ 53631 w 176534"/>
              <a:gd name="connsiteY19" fmla="*/ 64315 h 175915"/>
              <a:gd name="connsiteX20" fmla="*/ 69025 w 176534"/>
              <a:gd name="connsiteY20" fmla="*/ 79671 h 175915"/>
              <a:gd name="connsiteX21" fmla="*/ 42855 w 176534"/>
              <a:gd name="connsiteY21" fmla="*/ 75064 h 175915"/>
              <a:gd name="connsiteX22" fmla="*/ 166264 w 176534"/>
              <a:gd name="connsiteY22" fmla="*/ 111409 h 175915"/>
              <a:gd name="connsiteX23" fmla="*/ 144456 w 176534"/>
              <a:gd name="connsiteY23" fmla="*/ 89653 h 175915"/>
              <a:gd name="connsiteX24" fmla="*/ 95964 w 176534"/>
              <a:gd name="connsiteY24" fmla="*/ 84790 h 175915"/>
              <a:gd name="connsiteX25" fmla="*/ 91346 w 176534"/>
              <a:gd name="connsiteY25" fmla="*/ 80183 h 175915"/>
              <a:gd name="connsiteX26" fmla="*/ 86471 w 176534"/>
              <a:gd name="connsiteY26" fmla="*/ 31809 h 175915"/>
              <a:gd name="connsiteX27" fmla="*/ 64663 w 176534"/>
              <a:gd name="connsiteY27" fmla="*/ 10054 h 175915"/>
              <a:gd name="connsiteX28" fmla="*/ 11297 w 176534"/>
              <a:gd name="connsiteY28" fmla="*/ 11078 h 175915"/>
              <a:gd name="connsiteX29" fmla="*/ 10270 w 176534"/>
              <a:gd name="connsiteY29" fmla="*/ 64315 h 175915"/>
              <a:gd name="connsiteX30" fmla="*/ 32079 w 176534"/>
              <a:gd name="connsiteY30" fmla="*/ 86070 h 175915"/>
              <a:gd name="connsiteX31" fmla="*/ 80570 w 176534"/>
              <a:gd name="connsiteY31" fmla="*/ 90933 h 175915"/>
              <a:gd name="connsiteX32" fmla="*/ 85189 w 176534"/>
              <a:gd name="connsiteY32" fmla="*/ 95540 h 175915"/>
              <a:gd name="connsiteX33" fmla="*/ 90063 w 176534"/>
              <a:gd name="connsiteY33" fmla="*/ 143914 h 175915"/>
              <a:gd name="connsiteX34" fmla="*/ 111872 w 176534"/>
              <a:gd name="connsiteY34" fmla="*/ 165669 h 175915"/>
              <a:gd name="connsiteX35" fmla="*/ 165238 w 176534"/>
              <a:gd name="connsiteY35" fmla="*/ 164646 h 175915"/>
              <a:gd name="connsiteX36" fmla="*/ 166264 w 176534"/>
              <a:gd name="connsiteY36" fmla="*/ 111409 h 175915"/>
              <a:gd name="connsiteX37" fmla="*/ 166264 w 176534"/>
              <a:gd name="connsiteY37" fmla="*/ 111409 h 17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34" h="175915">
                <a:moveTo>
                  <a:pt x="155488" y="154920"/>
                </a:moveTo>
                <a:cubicBezTo>
                  <a:pt x="146508" y="163878"/>
                  <a:pt x="131884" y="163878"/>
                  <a:pt x="122904" y="154920"/>
                </a:cubicBezTo>
                <a:lnTo>
                  <a:pt x="101096" y="133164"/>
                </a:lnTo>
                <a:cubicBezTo>
                  <a:pt x="94168" y="126254"/>
                  <a:pt x="92372" y="115760"/>
                  <a:pt x="96734" y="107058"/>
                </a:cubicBezTo>
                <a:lnTo>
                  <a:pt x="115720" y="125998"/>
                </a:lnTo>
                <a:cubicBezTo>
                  <a:pt x="118799" y="128813"/>
                  <a:pt x="123417" y="128813"/>
                  <a:pt x="126496" y="125742"/>
                </a:cubicBezTo>
                <a:cubicBezTo>
                  <a:pt x="129318" y="122926"/>
                  <a:pt x="129575" y="118063"/>
                  <a:pt x="126753" y="114992"/>
                </a:cubicBezTo>
                <a:lnTo>
                  <a:pt x="107767" y="96052"/>
                </a:lnTo>
                <a:cubicBezTo>
                  <a:pt x="116490" y="91957"/>
                  <a:pt x="127009" y="93748"/>
                  <a:pt x="133937" y="100659"/>
                </a:cubicBezTo>
                <a:lnTo>
                  <a:pt x="155745" y="122414"/>
                </a:lnTo>
                <a:cubicBezTo>
                  <a:pt x="164468" y="131373"/>
                  <a:pt x="164468" y="145706"/>
                  <a:pt x="155488" y="154920"/>
                </a:cubicBezTo>
                <a:close/>
                <a:moveTo>
                  <a:pt x="42855" y="75064"/>
                </a:moveTo>
                <a:lnTo>
                  <a:pt x="21046" y="53309"/>
                </a:lnTo>
                <a:cubicBezTo>
                  <a:pt x="12066" y="44351"/>
                  <a:pt x="12066" y="29762"/>
                  <a:pt x="21046" y="20804"/>
                </a:cubicBezTo>
                <a:cubicBezTo>
                  <a:pt x="30026" y="11845"/>
                  <a:pt x="44651" y="11845"/>
                  <a:pt x="53631" y="20804"/>
                </a:cubicBezTo>
                <a:lnTo>
                  <a:pt x="75439" y="42559"/>
                </a:lnTo>
                <a:cubicBezTo>
                  <a:pt x="82366" y="49470"/>
                  <a:pt x="84162" y="59963"/>
                  <a:pt x="80057" y="68666"/>
                </a:cubicBezTo>
                <a:lnTo>
                  <a:pt x="64663" y="53309"/>
                </a:lnTo>
                <a:cubicBezTo>
                  <a:pt x="61584" y="50493"/>
                  <a:pt x="56966" y="50493"/>
                  <a:pt x="53887" y="53565"/>
                </a:cubicBezTo>
                <a:cubicBezTo>
                  <a:pt x="51065" y="56380"/>
                  <a:pt x="50808" y="61243"/>
                  <a:pt x="53631" y="64315"/>
                </a:cubicBezTo>
                <a:lnTo>
                  <a:pt x="69025" y="79671"/>
                </a:lnTo>
                <a:cubicBezTo>
                  <a:pt x="60301" y="83766"/>
                  <a:pt x="49782" y="81975"/>
                  <a:pt x="42855" y="75064"/>
                </a:cubicBezTo>
                <a:close/>
                <a:moveTo>
                  <a:pt x="166264" y="111409"/>
                </a:moveTo>
                <a:lnTo>
                  <a:pt x="144456" y="89653"/>
                </a:lnTo>
                <a:cubicBezTo>
                  <a:pt x="131628" y="76600"/>
                  <a:pt x="111102" y="74552"/>
                  <a:pt x="95964" y="84790"/>
                </a:cubicBezTo>
                <a:lnTo>
                  <a:pt x="91346" y="80183"/>
                </a:lnTo>
                <a:cubicBezTo>
                  <a:pt x="101352" y="65082"/>
                  <a:pt x="99300" y="44863"/>
                  <a:pt x="86471" y="31809"/>
                </a:cubicBezTo>
                <a:lnTo>
                  <a:pt x="64663" y="10054"/>
                </a:lnTo>
                <a:cubicBezTo>
                  <a:pt x="49526" y="-3767"/>
                  <a:pt x="25921" y="-3255"/>
                  <a:pt x="11297" y="11078"/>
                </a:cubicBezTo>
                <a:cubicBezTo>
                  <a:pt x="-3328" y="25667"/>
                  <a:pt x="-3841" y="48958"/>
                  <a:pt x="10270" y="64315"/>
                </a:cubicBezTo>
                <a:lnTo>
                  <a:pt x="32079" y="86070"/>
                </a:lnTo>
                <a:cubicBezTo>
                  <a:pt x="44907" y="99123"/>
                  <a:pt x="65433" y="101171"/>
                  <a:pt x="80570" y="90933"/>
                </a:cubicBezTo>
                <a:lnTo>
                  <a:pt x="85189" y="95540"/>
                </a:lnTo>
                <a:cubicBezTo>
                  <a:pt x="75182" y="110641"/>
                  <a:pt x="77235" y="130861"/>
                  <a:pt x="90063" y="143914"/>
                </a:cubicBezTo>
                <a:lnTo>
                  <a:pt x="111872" y="165669"/>
                </a:lnTo>
                <a:cubicBezTo>
                  <a:pt x="127009" y="179747"/>
                  <a:pt x="150614" y="179235"/>
                  <a:pt x="165238" y="164646"/>
                </a:cubicBezTo>
                <a:cubicBezTo>
                  <a:pt x="179862" y="150057"/>
                  <a:pt x="180376" y="126510"/>
                  <a:pt x="166264" y="111409"/>
                </a:cubicBezTo>
                <a:lnTo>
                  <a:pt x="166264" y="111409"/>
                </a:lnTo>
                <a:close/>
              </a:path>
            </a:pathLst>
          </a:custGeom>
          <a:solidFill>
            <a:srgbClr val="098E7E"/>
          </a:solidFill>
          <a:ln w="2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cxnSp>
        <p:nvCxnSpPr>
          <p:cNvPr id="70" name="Straight Connector 69">
            <a:extLst>
              <a:ext uri="{FF2B5EF4-FFF2-40B4-BE49-F238E27FC236}">
                <a16:creationId xmlns:a16="http://schemas.microsoft.com/office/drawing/2014/main" id="{DEC710EA-D44D-F007-5E6A-9F8F5B11B761}"/>
              </a:ext>
            </a:extLst>
          </p:cNvPr>
          <p:cNvCxnSpPr>
            <a:cxnSpLocks/>
          </p:cNvCxnSpPr>
          <p:nvPr/>
        </p:nvCxnSpPr>
        <p:spPr>
          <a:xfrm>
            <a:off x="6996630" y="3000385"/>
            <a:ext cx="52387" cy="0"/>
          </a:xfrm>
          <a:prstGeom prst="line">
            <a:avLst/>
          </a:prstGeom>
          <a:noFill/>
          <a:ln w="12700" cap="rnd" cmpd="sng" algn="ctr">
            <a:solidFill>
              <a:srgbClr val="098E7E"/>
            </a:solidFill>
            <a:prstDash val="solid"/>
            <a:miter lim="800000"/>
          </a:ln>
          <a:effectLst/>
        </p:spPr>
      </p:cxnSp>
      <p:cxnSp>
        <p:nvCxnSpPr>
          <p:cNvPr id="71" name="Straight Connector 70">
            <a:extLst>
              <a:ext uri="{FF2B5EF4-FFF2-40B4-BE49-F238E27FC236}">
                <a16:creationId xmlns:a16="http://schemas.microsoft.com/office/drawing/2014/main" id="{273568AC-53D7-AF99-9FB0-CB1E71605CD9}"/>
              </a:ext>
            </a:extLst>
          </p:cNvPr>
          <p:cNvCxnSpPr>
            <a:cxnSpLocks/>
          </p:cNvCxnSpPr>
          <p:nvPr/>
        </p:nvCxnSpPr>
        <p:spPr>
          <a:xfrm>
            <a:off x="7449068" y="3000385"/>
            <a:ext cx="52387" cy="0"/>
          </a:xfrm>
          <a:prstGeom prst="line">
            <a:avLst/>
          </a:prstGeom>
          <a:noFill/>
          <a:ln w="12700" cap="rnd" cmpd="sng" algn="ctr">
            <a:solidFill>
              <a:srgbClr val="098E7E"/>
            </a:solidFill>
            <a:prstDash val="solid"/>
            <a:miter lim="800000"/>
          </a:ln>
          <a:effectLst/>
        </p:spPr>
      </p:cxnSp>
      <p:cxnSp>
        <p:nvCxnSpPr>
          <p:cNvPr id="72" name="Straight Connector 71">
            <a:extLst>
              <a:ext uri="{FF2B5EF4-FFF2-40B4-BE49-F238E27FC236}">
                <a16:creationId xmlns:a16="http://schemas.microsoft.com/office/drawing/2014/main" id="{9ABA5D7E-2D06-10D0-C1AB-3E0C42644F29}"/>
              </a:ext>
            </a:extLst>
          </p:cNvPr>
          <p:cNvCxnSpPr>
            <a:cxnSpLocks/>
          </p:cNvCxnSpPr>
          <p:nvPr/>
        </p:nvCxnSpPr>
        <p:spPr>
          <a:xfrm>
            <a:off x="7902066" y="3000385"/>
            <a:ext cx="52387" cy="0"/>
          </a:xfrm>
          <a:prstGeom prst="line">
            <a:avLst/>
          </a:prstGeom>
          <a:noFill/>
          <a:ln w="12700" cap="rnd" cmpd="sng" algn="ctr">
            <a:solidFill>
              <a:srgbClr val="098E7E"/>
            </a:solidFill>
            <a:prstDash val="solid"/>
            <a:miter lim="800000"/>
          </a:ln>
          <a:effectLst/>
        </p:spPr>
      </p:cxnSp>
      <p:grpSp>
        <p:nvGrpSpPr>
          <p:cNvPr id="73" name="Group 72">
            <a:extLst>
              <a:ext uri="{FF2B5EF4-FFF2-40B4-BE49-F238E27FC236}">
                <a16:creationId xmlns:a16="http://schemas.microsoft.com/office/drawing/2014/main" id="{25A5ED33-9AF1-66E9-C993-6D4D5271789B}"/>
              </a:ext>
            </a:extLst>
          </p:cNvPr>
          <p:cNvGrpSpPr/>
          <p:nvPr/>
        </p:nvGrpSpPr>
        <p:grpSpPr>
          <a:xfrm>
            <a:off x="4282727" y="2194010"/>
            <a:ext cx="623759" cy="628957"/>
            <a:chOff x="3365617" y="2132229"/>
            <a:chExt cx="623759" cy="628957"/>
          </a:xfrm>
        </p:grpSpPr>
        <p:pic>
          <p:nvPicPr>
            <p:cNvPr id="74" name="Graphic 73">
              <a:extLst>
                <a:ext uri="{FF2B5EF4-FFF2-40B4-BE49-F238E27FC236}">
                  <a16:creationId xmlns:a16="http://schemas.microsoft.com/office/drawing/2014/main" id="{DFD19EB0-543E-4958-C754-98A1FC275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5" name="TextBox 74">
              <a:extLst>
                <a:ext uri="{FF2B5EF4-FFF2-40B4-BE49-F238E27FC236}">
                  <a16:creationId xmlns:a16="http://schemas.microsoft.com/office/drawing/2014/main" id="{6BABEC85-B4D8-607F-4422-E59FED804C2D}"/>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6" name="Group 75">
            <a:extLst>
              <a:ext uri="{FF2B5EF4-FFF2-40B4-BE49-F238E27FC236}">
                <a16:creationId xmlns:a16="http://schemas.microsoft.com/office/drawing/2014/main" id="{55A8A5B2-D54F-D208-B26C-662806721C63}"/>
              </a:ext>
            </a:extLst>
          </p:cNvPr>
          <p:cNvGrpSpPr/>
          <p:nvPr/>
        </p:nvGrpSpPr>
        <p:grpSpPr>
          <a:xfrm>
            <a:off x="9565283" y="2161730"/>
            <a:ext cx="623759" cy="628957"/>
            <a:chOff x="3365617" y="2132229"/>
            <a:chExt cx="623759" cy="628957"/>
          </a:xfrm>
        </p:grpSpPr>
        <p:pic>
          <p:nvPicPr>
            <p:cNvPr id="77" name="Graphic 76">
              <a:extLst>
                <a:ext uri="{FF2B5EF4-FFF2-40B4-BE49-F238E27FC236}">
                  <a16:creationId xmlns:a16="http://schemas.microsoft.com/office/drawing/2014/main" id="{E3831318-7470-B060-C47E-FC351DFC5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617" y="2132229"/>
              <a:ext cx="623759" cy="628957"/>
            </a:xfrm>
            <a:prstGeom prst="rect">
              <a:avLst/>
            </a:prstGeom>
          </p:spPr>
        </p:pic>
        <p:sp>
          <p:nvSpPr>
            <p:cNvPr id="78" name="TextBox 77">
              <a:extLst>
                <a:ext uri="{FF2B5EF4-FFF2-40B4-BE49-F238E27FC236}">
                  <a16:creationId xmlns:a16="http://schemas.microsoft.com/office/drawing/2014/main" id="{3E204101-A15F-FA1F-6567-7A1B6EE2D011}"/>
                </a:ext>
              </a:extLst>
            </p:cNvPr>
            <p:cNvSpPr txBox="1"/>
            <p:nvPr/>
          </p:nvSpPr>
          <p:spPr>
            <a:xfrm>
              <a:off x="3544728" y="2344382"/>
              <a:ext cx="385234" cy="328083"/>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500" b="1" i="0" u="none" strike="noStrike" kern="0" cap="none" spc="0" normalizeH="0" baseline="0" noProof="0">
                  <a:ln>
                    <a:noFill/>
                  </a:ln>
                  <a:solidFill>
                    <a:srgbClr val="FFFFFF"/>
                  </a:solidFill>
                  <a:effectLst/>
                  <a:uLnTx/>
                  <a:uFillTx/>
                </a:rPr>
                <a:t>EU</a:t>
              </a:r>
            </a:p>
          </p:txBody>
        </p:sp>
      </p:grpSp>
      <p:grpSp>
        <p:nvGrpSpPr>
          <p:cNvPr id="79" name="Group 78">
            <a:extLst>
              <a:ext uri="{FF2B5EF4-FFF2-40B4-BE49-F238E27FC236}">
                <a16:creationId xmlns:a16="http://schemas.microsoft.com/office/drawing/2014/main" id="{F2335FB1-5DA7-0F70-B496-AD3F1AC2BEA4}"/>
              </a:ext>
            </a:extLst>
          </p:cNvPr>
          <p:cNvGrpSpPr/>
          <p:nvPr/>
        </p:nvGrpSpPr>
        <p:grpSpPr>
          <a:xfrm>
            <a:off x="7995841" y="1555872"/>
            <a:ext cx="584594" cy="584594"/>
            <a:chOff x="6567623" y="1039598"/>
            <a:chExt cx="584594" cy="584594"/>
          </a:xfrm>
        </p:grpSpPr>
        <p:sp>
          <p:nvSpPr>
            <p:cNvPr id="80" name="Oval 79">
              <a:extLst>
                <a:ext uri="{FF2B5EF4-FFF2-40B4-BE49-F238E27FC236}">
                  <a16:creationId xmlns:a16="http://schemas.microsoft.com/office/drawing/2014/main" id="{01F1B8E6-7641-3C7E-78B9-C71AC41E90D4}"/>
                </a:ext>
              </a:extLst>
            </p:cNvPr>
            <p:cNvSpPr/>
            <p:nvPr/>
          </p:nvSpPr>
          <p:spPr>
            <a:xfrm>
              <a:off x="6567623" y="1039598"/>
              <a:ext cx="584594" cy="584594"/>
            </a:xfrm>
            <a:prstGeom prst="ellipse">
              <a:avLst/>
            </a:prstGeom>
            <a:solidFill>
              <a:srgbClr val="FFFFFF"/>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Arial"/>
                <a:ea typeface="+mn-ea"/>
                <a:cs typeface="+mn-cs"/>
              </a:endParaRPr>
            </a:p>
          </p:txBody>
        </p:sp>
        <p:grpSp>
          <p:nvGrpSpPr>
            <p:cNvPr id="81" name="Group 80">
              <a:extLst>
                <a:ext uri="{FF2B5EF4-FFF2-40B4-BE49-F238E27FC236}">
                  <a16:creationId xmlns:a16="http://schemas.microsoft.com/office/drawing/2014/main" id="{784D4B48-7460-1DE1-3425-A4F52D778917}"/>
                </a:ext>
              </a:extLst>
            </p:cNvPr>
            <p:cNvGrpSpPr/>
            <p:nvPr/>
          </p:nvGrpSpPr>
          <p:grpSpPr>
            <a:xfrm>
              <a:off x="6594375" y="1076989"/>
              <a:ext cx="531089" cy="530955"/>
              <a:chOff x="6516535" y="1118583"/>
              <a:chExt cx="531089" cy="530955"/>
            </a:xfrm>
          </p:grpSpPr>
          <p:sp>
            <p:nvSpPr>
              <p:cNvPr id="82" name="Freeform: Shape 81">
                <a:extLst>
                  <a:ext uri="{FF2B5EF4-FFF2-40B4-BE49-F238E27FC236}">
                    <a16:creationId xmlns:a16="http://schemas.microsoft.com/office/drawing/2014/main" id="{D09EB781-7A7B-BB94-E58C-11E3F66260E6}"/>
                  </a:ext>
                </a:extLst>
              </p:cNvPr>
              <p:cNvSpPr/>
              <p:nvPr/>
            </p:nvSpPr>
            <p:spPr>
              <a:xfrm>
                <a:off x="6516535" y="1118583"/>
                <a:ext cx="531089" cy="530928"/>
              </a:xfrm>
              <a:custGeom>
                <a:avLst/>
                <a:gdLst>
                  <a:gd name="connsiteX0" fmla="*/ 265625 w 531089"/>
                  <a:gd name="connsiteY0" fmla="*/ 0 h 530928"/>
                  <a:gd name="connsiteX1" fmla="*/ 531089 w 531089"/>
                  <a:gd name="connsiteY1" fmla="*/ 265464 h 530928"/>
                  <a:gd name="connsiteX2" fmla="*/ 265625 w 531089"/>
                  <a:gd name="connsiteY2" fmla="*/ 530929 h 530928"/>
                  <a:gd name="connsiteX3" fmla="*/ 0 w 531089"/>
                  <a:gd name="connsiteY3" fmla="*/ 265464 h 530928"/>
                  <a:gd name="connsiteX4" fmla="*/ 265625 w 531089"/>
                  <a:gd name="connsiteY4" fmla="*/ 0 h 530928"/>
                  <a:gd name="connsiteX5" fmla="*/ 265625 w 531089"/>
                  <a:gd name="connsiteY5" fmla="*/ 0 h 5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089" h="530928">
                    <a:moveTo>
                      <a:pt x="265625" y="0"/>
                    </a:moveTo>
                    <a:cubicBezTo>
                      <a:pt x="412218" y="0"/>
                      <a:pt x="531089" y="118871"/>
                      <a:pt x="531089" y="265464"/>
                    </a:cubicBezTo>
                    <a:cubicBezTo>
                      <a:pt x="531089" y="412058"/>
                      <a:pt x="412218" y="530929"/>
                      <a:pt x="265625" y="530929"/>
                    </a:cubicBezTo>
                    <a:cubicBezTo>
                      <a:pt x="119032" y="530929"/>
                      <a:pt x="0" y="412058"/>
                      <a:pt x="0" y="265464"/>
                    </a:cubicBezTo>
                    <a:cubicBezTo>
                      <a:pt x="0" y="118871"/>
                      <a:pt x="118871" y="0"/>
                      <a:pt x="265625" y="0"/>
                    </a:cubicBezTo>
                    <a:lnTo>
                      <a:pt x="265625" y="0"/>
                    </a:lnTo>
                    <a:close/>
                  </a:path>
                </a:pathLst>
              </a:custGeom>
              <a:solidFill>
                <a:srgbClr val="098E7E"/>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Freeform: Shape 82">
                <a:extLst>
                  <a:ext uri="{FF2B5EF4-FFF2-40B4-BE49-F238E27FC236}">
                    <a16:creationId xmlns:a16="http://schemas.microsoft.com/office/drawing/2014/main" id="{AAA41FBA-7C84-3C3A-26E3-26A05189D797}"/>
                  </a:ext>
                </a:extLst>
              </p:cNvPr>
              <p:cNvSpPr/>
              <p:nvPr/>
            </p:nvSpPr>
            <p:spPr>
              <a:xfrm>
                <a:off x="6516695" y="1118583"/>
                <a:ext cx="520176" cy="530955"/>
              </a:xfrm>
              <a:custGeom>
                <a:avLst/>
                <a:gdLst>
                  <a:gd name="connsiteX0" fmla="*/ 265464 w 520176"/>
                  <a:gd name="connsiteY0" fmla="*/ 0 h 530955"/>
                  <a:gd name="connsiteX1" fmla="*/ 443925 w 520176"/>
                  <a:gd name="connsiteY1" fmla="*/ 68991 h 530955"/>
                  <a:gd name="connsiteX2" fmla="*/ 434230 w 520176"/>
                  <a:gd name="connsiteY2" fmla="*/ 72842 h 530955"/>
                  <a:gd name="connsiteX3" fmla="*/ 428840 w 520176"/>
                  <a:gd name="connsiteY3" fmla="*/ 78539 h 530955"/>
                  <a:gd name="connsiteX4" fmla="*/ 430071 w 520176"/>
                  <a:gd name="connsiteY4" fmla="*/ 85158 h 530955"/>
                  <a:gd name="connsiteX5" fmla="*/ 436543 w 520176"/>
                  <a:gd name="connsiteY5" fmla="*/ 86081 h 530955"/>
                  <a:gd name="connsiteX6" fmla="*/ 440555 w 520176"/>
                  <a:gd name="connsiteY6" fmla="*/ 95776 h 530955"/>
                  <a:gd name="connsiteX7" fmla="*/ 451641 w 520176"/>
                  <a:gd name="connsiteY7" fmla="*/ 91310 h 530955"/>
                  <a:gd name="connsiteX8" fmla="*/ 453487 w 520176"/>
                  <a:gd name="connsiteY8" fmla="*/ 104402 h 530955"/>
                  <a:gd name="connsiteX9" fmla="*/ 450103 w 520176"/>
                  <a:gd name="connsiteY9" fmla="*/ 104402 h 530955"/>
                  <a:gd name="connsiteX10" fmla="*/ 441023 w 520176"/>
                  <a:gd name="connsiteY10" fmla="*/ 103011 h 530955"/>
                  <a:gd name="connsiteX11" fmla="*/ 430860 w 520176"/>
                  <a:gd name="connsiteY11" fmla="*/ 104709 h 530955"/>
                  <a:gd name="connsiteX12" fmla="*/ 421004 w 520176"/>
                  <a:gd name="connsiteY12" fmla="*/ 118564 h 530955"/>
                  <a:gd name="connsiteX13" fmla="*/ 406989 w 520176"/>
                  <a:gd name="connsiteY13" fmla="*/ 120717 h 530955"/>
                  <a:gd name="connsiteX14" fmla="*/ 404983 w 520176"/>
                  <a:gd name="connsiteY14" fmla="*/ 132726 h 530955"/>
                  <a:gd name="connsiteX15" fmla="*/ 410841 w 520176"/>
                  <a:gd name="connsiteY15" fmla="*/ 134116 h 530955"/>
                  <a:gd name="connsiteX16" fmla="*/ 409142 w 520176"/>
                  <a:gd name="connsiteY16" fmla="*/ 141819 h 530955"/>
                  <a:gd name="connsiteX17" fmla="*/ 395275 w 520176"/>
                  <a:gd name="connsiteY17" fmla="*/ 139051 h 530955"/>
                  <a:gd name="connsiteX18" fmla="*/ 382490 w 520176"/>
                  <a:gd name="connsiteY18" fmla="*/ 141819 h 530955"/>
                  <a:gd name="connsiteX19" fmla="*/ 379722 w 520176"/>
                  <a:gd name="connsiteY19" fmla="*/ 148907 h 530955"/>
                  <a:gd name="connsiteX20" fmla="*/ 382035 w 520176"/>
                  <a:gd name="connsiteY20" fmla="*/ 163844 h 530955"/>
                  <a:gd name="connsiteX21" fmla="*/ 389431 w 520176"/>
                  <a:gd name="connsiteY21" fmla="*/ 167388 h 530955"/>
                  <a:gd name="connsiteX22" fmla="*/ 402055 w 520176"/>
                  <a:gd name="connsiteY22" fmla="*/ 167241 h 530955"/>
                  <a:gd name="connsiteX23" fmla="*/ 410520 w 520176"/>
                  <a:gd name="connsiteY23" fmla="*/ 166465 h 530955"/>
                  <a:gd name="connsiteX24" fmla="*/ 413141 w 520176"/>
                  <a:gd name="connsiteY24" fmla="*/ 159685 h 530955"/>
                  <a:gd name="connsiteX25" fmla="*/ 426393 w 520176"/>
                  <a:gd name="connsiteY25" fmla="*/ 142434 h 530955"/>
                  <a:gd name="connsiteX26" fmla="*/ 435166 w 520176"/>
                  <a:gd name="connsiteY26" fmla="*/ 144280 h 530955"/>
                  <a:gd name="connsiteX27" fmla="*/ 443631 w 520176"/>
                  <a:gd name="connsiteY27" fmla="*/ 136577 h 530955"/>
                  <a:gd name="connsiteX28" fmla="*/ 445329 w 520176"/>
                  <a:gd name="connsiteY28" fmla="*/ 142581 h 530955"/>
                  <a:gd name="connsiteX29" fmla="*/ 466432 w 520176"/>
                  <a:gd name="connsiteY29" fmla="*/ 156904 h 530955"/>
                  <a:gd name="connsiteX30" fmla="*/ 463971 w 520176"/>
                  <a:gd name="connsiteY30" fmla="*/ 160300 h 530955"/>
                  <a:gd name="connsiteX31" fmla="*/ 454423 w 520176"/>
                  <a:gd name="connsiteY31" fmla="*/ 159832 h 530955"/>
                  <a:gd name="connsiteX32" fmla="*/ 457966 w 520176"/>
                  <a:gd name="connsiteY32" fmla="*/ 165074 h 530955"/>
                  <a:gd name="connsiteX33" fmla="*/ 463971 w 520176"/>
                  <a:gd name="connsiteY33" fmla="*/ 166305 h 530955"/>
                  <a:gd name="connsiteX34" fmla="*/ 470751 w 520176"/>
                  <a:gd name="connsiteY34" fmla="*/ 163376 h 530955"/>
                  <a:gd name="connsiteX35" fmla="*/ 470590 w 520176"/>
                  <a:gd name="connsiteY35" fmla="*/ 155219 h 530955"/>
                  <a:gd name="connsiteX36" fmla="*/ 473666 w 520176"/>
                  <a:gd name="connsiteY36" fmla="*/ 153681 h 530955"/>
                  <a:gd name="connsiteX37" fmla="*/ 471206 w 520176"/>
                  <a:gd name="connsiteY37" fmla="*/ 151060 h 530955"/>
                  <a:gd name="connsiteX38" fmla="*/ 457191 w 520176"/>
                  <a:gd name="connsiteY38" fmla="*/ 143210 h 530955"/>
                  <a:gd name="connsiteX39" fmla="*/ 453500 w 520176"/>
                  <a:gd name="connsiteY39" fmla="*/ 132739 h 530955"/>
                  <a:gd name="connsiteX40" fmla="*/ 465201 w 520176"/>
                  <a:gd name="connsiteY40" fmla="*/ 132739 h 530955"/>
                  <a:gd name="connsiteX41" fmla="*/ 468892 w 520176"/>
                  <a:gd name="connsiteY41" fmla="*/ 136430 h 530955"/>
                  <a:gd name="connsiteX42" fmla="*/ 479055 w 520176"/>
                  <a:gd name="connsiteY42" fmla="*/ 145202 h 530955"/>
                  <a:gd name="connsiteX43" fmla="*/ 479363 w 520176"/>
                  <a:gd name="connsiteY43" fmla="*/ 155673 h 530955"/>
                  <a:gd name="connsiteX44" fmla="*/ 489834 w 520176"/>
                  <a:gd name="connsiteY44" fmla="*/ 166759 h 530955"/>
                  <a:gd name="connsiteX45" fmla="*/ 493832 w 520176"/>
                  <a:gd name="connsiteY45" fmla="*/ 151514 h 530955"/>
                  <a:gd name="connsiteX46" fmla="*/ 501067 w 520176"/>
                  <a:gd name="connsiteY46" fmla="*/ 147516 h 530955"/>
                  <a:gd name="connsiteX47" fmla="*/ 502458 w 520176"/>
                  <a:gd name="connsiteY47" fmla="*/ 159993 h 530955"/>
                  <a:gd name="connsiteX48" fmla="*/ 509546 w 520176"/>
                  <a:gd name="connsiteY48" fmla="*/ 167843 h 530955"/>
                  <a:gd name="connsiteX49" fmla="*/ 512474 w 520176"/>
                  <a:gd name="connsiteY49" fmla="*/ 167843 h 530955"/>
                  <a:gd name="connsiteX50" fmla="*/ 520177 w 520176"/>
                  <a:gd name="connsiteY50" fmla="*/ 190483 h 530955"/>
                  <a:gd name="connsiteX51" fmla="*/ 507861 w 520176"/>
                  <a:gd name="connsiteY51" fmla="*/ 190483 h 530955"/>
                  <a:gd name="connsiteX52" fmla="*/ 494608 w 520176"/>
                  <a:gd name="connsiteY52" fmla="*/ 180627 h 530955"/>
                  <a:gd name="connsiteX53" fmla="*/ 480754 w 520176"/>
                  <a:gd name="connsiteY53" fmla="*/ 182018 h 530955"/>
                  <a:gd name="connsiteX54" fmla="*/ 480754 w 520176"/>
                  <a:gd name="connsiteY54" fmla="*/ 190483 h 530955"/>
                  <a:gd name="connsiteX55" fmla="*/ 476448 w 520176"/>
                  <a:gd name="connsiteY55" fmla="*/ 190483 h 530955"/>
                  <a:gd name="connsiteX56" fmla="*/ 471674 w 520176"/>
                  <a:gd name="connsiteY56" fmla="*/ 187100 h 530955"/>
                  <a:gd name="connsiteX57" fmla="*/ 447643 w 520176"/>
                  <a:gd name="connsiteY57" fmla="*/ 180935 h 530955"/>
                  <a:gd name="connsiteX58" fmla="*/ 447643 w 520176"/>
                  <a:gd name="connsiteY58" fmla="*/ 165529 h 530955"/>
                  <a:gd name="connsiteX59" fmla="*/ 417153 w 520176"/>
                  <a:gd name="connsiteY59" fmla="*/ 167843 h 530955"/>
                  <a:gd name="connsiteX60" fmla="*/ 407751 w 520176"/>
                  <a:gd name="connsiteY60" fmla="*/ 172924 h 530955"/>
                  <a:gd name="connsiteX61" fmla="*/ 395743 w 520176"/>
                  <a:gd name="connsiteY61" fmla="*/ 172924 h 530955"/>
                  <a:gd name="connsiteX62" fmla="*/ 389738 w 520176"/>
                  <a:gd name="connsiteY62" fmla="*/ 172309 h 530955"/>
                  <a:gd name="connsiteX63" fmla="*/ 375108 w 520176"/>
                  <a:gd name="connsiteY63" fmla="*/ 180467 h 530955"/>
                  <a:gd name="connsiteX64" fmla="*/ 375108 w 520176"/>
                  <a:gd name="connsiteY64" fmla="*/ 195712 h 530955"/>
                  <a:gd name="connsiteX65" fmla="*/ 345233 w 520176"/>
                  <a:gd name="connsiteY65" fmla="*/ 217429 h 530955"/>
                  <a:gd name="connsiteX66" fmla="*/ 347694 w 520176"/>
                  <a:gd name="connsiteY66" fmla="*/ 226670 h 530955"/>
                  <a:gd name="connsiteX67" fmla="*/ 353698 w 520176"/>
                  <a:gd name="connsiteY67" fmla="*/ 226670 h 530955"/>
                  <a:gd name="connsiteX68" fmla="*/ 352161 w 520176"/>
                  <a:gd name="connsiteY68" fmla="*/ 235456 h 530955"/>
                  <a:gd name="connsiteX69" fmla="*/ 347854 w 520176"/>
                  <a:gd name="connsiteY69" fmla="*/ 236994 h 530955"/>
                  <a:gd name="connsiteX70" fmla="*/ 347694 w 520176"/>
                  <a:gd name="connsiteY70" fmla="*/ 259941 h 530955"/>
                  <a:gd name="connsiteX71" fmla="*/ 373557 w 520176"/>
                  <a:gd name="connsiteY71" fmla="*/ 289509 h 530955"/>
                  <a:gd name="connsiteX72" fmla="*/ 384804 w 520176"/>
                  <a:gd name="connsiteY72" fmla="*/ 289509 h 530955"/>
                  <a:gd name="connsiteX73" fmla="*/ 385419 w 520176"/>
                  <a:gd name="connsiteY73" fmla="*/ 287663 h 530955"/>
                  <a:gd name="connsiteX74" fmla="*/ 405746 w 520176"/>
                  <a:gd name="connsiteY74" fmla="*/ 287663 h 530955"/>
                  <a:gd name="connsiteX75" fmla="*/ 411603 w 520176"/>
                  <a:gd name="connsiteY75" fmla="*/ 282274 h 530955"/>
                  <a:gd name="connsiteX76" fmla="*/ 423157 w 520176"/>
                  <a:gd name="connsiteY76" fmla="*/ 282274 h 530955"/>
                  <a:gd name="connsiteX77" fmla="*/ 429469 w 520176"/>
                  <a:gd name="connsiteY77" fmla="*/ 288586 h 530955"/>
                  <a:gd name="connsiteX78" fmla="*/ 446559 w 520176"/>
                  <a:gd name="connsiteY78" fmla="*/ 290271 h 530955"/>
                  <a:gd name="connsiteX79" fmla="*/ 444246 w 520176"/>
                  <a:gd name="connsiteY79" fmla="*/ 313058 h 530955"/>
                  <a:gd name="connsiteX80" fmla="*/ 463342 w 520176"/>
                  <a:gd name="connsiteY80" fmla="*/ 346624 h 530955"/>
                  <a:gd name="connsiteX81" fmla="*/ 453326 w 520176"/>
                  <a:gd name="connsiteY81" fmla="*/ 365881 h 530955"/>
                  <a:gd name="connsiteX82" fmla="*/ 453941 w 520176"/>
                  <a:gd name="connsiteY82" fmla="*/ 374814 h 530955"/>
                  <a:gd name="connsiteX83" fmla="*/ 461791 w 520176"/>
                  <a:gd name="connsiteY83" fmla="*/ 382664 h 530955"/>
                  <a:gd name="connsiteX84" fmla="*/ 461791 w 520176"/>
                  <a:gd name="connsiteY84" fmla="*/ 404382 h 530955"/>
                  <a:gd name="connsiteX85" fmla="*/ 472262 w 520176"/>
                  <a:gd name="connsiteY85" fmla="*/ 418249 h 530955"/>
                  <a:gd name="connsiteX86" fmla="*/ 472262 w 520176"/>
                  <a:gd name="connsiteY86" fmla="*/ 432103 h 530955"/>
                  <a:gd name="connsiteX87" fmla="*/ 265464 w 520176"/>
                  <a:gd name="connsiteY87" fmla="*/ 530956 h 530955"/>
                  <a:gd name="connsiteX88" fmla="*/ 1230 w 520176"/>
                  <a:gd name="connsiteY88" fmla="*/ 292598 h 530955"/>
                  <a:gd name="connsiteX89" fmla="*/ 1230 w 520176"/>
                  <a:gd name="connsiteY89" fmla="*/ 292598 h 530955"/>
                  <a:gd name="connsiteX90" fmla="*/ 776 w 520176"/>
                  <a:gd name="connsiteY90" fmla="*/ 286286 h 530955"/>
                  <a:gd name="connsiteX91" fmla="*/ 776 w 520176"/>
                  <a:gd name="connsiteY91" fmla="*/ 286286 h 530955"/>
                  <a:gd name="connsiteX92" fmla="*/ 0 w 520176"/>
                  <a:gd name="connsiteY92" fmla="*/ 265491 h 530955"/>
                  <a:gd name="connsiteX93" fmla="*/ 0 w 520176"/>
                  <a:gd name="connsiteY93" fmla="*/ 256866 h 530955"/>
                  <a:gd name="connsiteX94" fmla="*/ 160 w 520176"/>
                  <a:gd name="connsiteY94" fmla="*/ 253014 h 530955"/>
                  <a:gd name="connsiteX95" fmla="*/ 308 w 520176"/>
                  <a:gd name="connsiteY95" fmla="*/ 250701 h 530955"/>
                  <a:gd name="connsiteX96" fmla="*/ 615 w 520176"/>
                  <a:gd name="connsiteY96" fmla="*/ 245780 h 530955"/>
                  <a:gd name="connsiteX97" fmla="*/ 776 w 520176"/>
                  <a:gd name="connsiteY97" fmla="*/ 244549 h 530955"/>
                  <a:gd name="connsiteX98" fmla="*/ 21557 w 520176"/>
                  <a:gd name="connsiteY98" fmla="*/ 160327 h 530955"/>
                  <a:gd name="connsiteX99" fmla="*/ 21557 w 520176"/>
                  <a:gd name="connsiteY99" fmla="*/ 174796 h 530955"/>
                  <a:gd name="connsiteX100" fmla="*/ 32804 w 520176"/>
                  <a:gd name="connsiteY100" fmla="*/ 180186 h 530955"/>
                  <a:gd name="connsiteX101" fmla="*/ 32804 w 520176"/>
                  <a:gd name="connsiteY101" fmla="*/ 201743 h 530955"/>
                  <a:gd name="connsiteX102" fmla="*/ 43582 w 520176"/>
                  <a:gd name="connsiteY102" fmla="*/ 220064 h 530955"/>
                  <a:gd name="connsiteX103" fmla="*/ 52355 w 520176"/>
                  <a:gd name="connsiteY103" fmla="*/ 221454 h 530955"/>
                  <a:gd name="connsiteX104" fmla="*/ 53585 w 520176"/>
                  <a:gd name="connsiteY104" fmla="*/ 215142 h 530955"/>
                  <a:gd name="connsiteX105" fmla="*/ 43114 w 520176"/>
                  <a:gd name="connsiteY105" fmla="*/ 199135 h 530955"/>
                  <a:gd name="connsiteX106" fmla="*/ 41108 w 520176"/>
                  <a:gd name="connsiteY106" fmla="*/ 183582 h 530955"/>
                  <a:gd name="connsiteX107" fmla="*/ 47273 w 520176"/>
                  <a:gd name="connsiteY107" fmla="*/ 183582 h 530955"/>
                  <a:gd name="connsiteX108" fmla="*/ 49734 w 520176"/>
                  <a:gd name="connsiteY108" fmla="*/ 199590 h 530955"/>
                  <a:gd name="connsiteX109" fmla="*/ 64832 w 520176"/>
                  <a:gd name="connsiteY109" fmla="*/ 221454 h 530955"/>
                  <a:gd name="connsiteX110" fmla="*/ 60980 w 520176"/>
                  <a:gd name="connsiteY110" fmla="*/ 228542 h 530955"/>
                  <a:gd name="connsiteX111" fmla="*/ 70381 w 520176"/>
                  <a:gd name="connsiteY111" fmla="*/ 243011 h 530955"/>
                  <a:gd name="connsiteX112" fmla="*/ 94091 w 520176"/>
                  <a:gd name="connsiteY112" fmla="*/ 249016 h 530955"/>
                  <a:gd name="connsiteX113" fmla="*/ 94091 w 520176"/>
                  <a:gd name="connsiteY113" fmla="*/ 245164 h 530955"/>
                  <a:gd name="connsiteX114" fmla="*/ 103640 w 520176"/>
                  <a:gd name="connsiteY114" fmla="*/ 246555 h 530955"/>
                  <a:gd name="connsiteX115" fmla="*/ 102717 w 520176"/>
                  <a:gd name="connsiteY115" fmla="*/ 253175 h 530955"/>
                  <a:gd name="connsiteX116" fmla="*/ 110112 w 520176"/>
                  <a:gd name="connsiteY116" fmla="*/ 254566 h 530955"/>
                  <a:gd name="connsiteX117" fmla="*/ 121506 w 520176"/>
                  <a:gd name="connsiteY117" fmla="*/ 257802 h 530955"/>
                  <a:gd name="connsiteX118" fmla="*/ 137821 w 520176"/>
                  <a:gd name="connsiteY118" fmla="*/ 276283 h 530955"/>
                  <a:gd name="connsiteX119" fmla="*/ 158455 w 520176"/>
                  <a:gd name="connsiteY119" fmla="*/ 277821 h 530955"/>
                  <a:gd name="connsiteX120" fmla="*/ 160461 w 520176"/>
                  <a:gd name="connsiteY120" fmla="*/ 294764 h 530955"/>
                  <a:gd name="connsiteX121" fmla="*/ 146299 w 520176"/>
                  <a:gd name="connsiteY121" fmla="*/ 304620 h 530955"/>
                  <a:gd name="connsiteX122" fmla="*/ 145684 w 520176"/>
                  <a:gd name="connsiteY122" fmla="*/ 319705 h 530955"/>
                  <a:gd name="connsiteX123" fmla="*/ 143678 w 520176"/>
                  <a:gd name="connsiteY123" fmla="*/ 328945 h 530955"/>
                  <a:gd name="connsiteX124" fmla="*/ 164165 w 520176"/>
                  <a:gd name="connsiteY124" fmla="*/ 354661 h 530955"/>
                  <a:gd name="connsiteX125" fmla="*/ 165703 w 520176"/>
                  <a:gd name="connsiteY125" fmla="*/ 363434 h 530955"/>
                  <a:gd name="connsiteX126" fmla="*/ 174021 w 520176"/>
                  <a:gd name="connsiteY126" fmla="*/ 365440 h 530955"/>
                  <a:gd name="connsiteX127" fmla="*/ 190804 w 520176"/>
                  <a:gd name="connsiteY127" fmla="*/ 377449 h 530955"/>
                  <a:gd name="connsiteX128" fmla="*/ 190804 w 520176"/>
                  <a:gd name="connsiteY128" fmla="*/ 423799 h 530955"/>
                  <a:gd name="connsiteX129" fmla="*/ 196354 w 520176"/>
                  <a:gd name="connsiteY129" fmla="*/ 425337 h 530955"/>
                  <a:gd name="connsiteX130" fmla="*/ 192502 w 520176"/>
                  <a:gd name="connsiteY130" fmla="*/ 446747 h 530955"/>
                  <a:gd name="connsiteX131" fmla="*/ 202050 w 520176"/>
                  <a:gd name="connsiteY131" fmla="*/ 459371 h 530955"/>
                  <a:gd name="connsiteX132" fmla="*/ 200205 w 520176"/>
                  <a:gd name="connsiteY132" fmla="*/ 480620 h 530955"/>
                  <a:gd name="connsiteX133" fmla="*/ 212829 w 520176"/>
                  <a:gd name="connsiteY133" fmla="*/ 502485 h 530955"/>
                  <a:gd name="connsiteX134" fmla="*/ 228850 w 520176"/>
                  <a:gd name="connsiteY134" fmla="*/ 516499 h 530955"/>
                  <a:gd name="connsiteX135" fmla="*/ 244870 w 520176"/>
                  <a:gd name="connsiteY135" fmla="*/ 516807 h 530955"/>
                  <a:gd name="connsiteX136" fmla="*/ 246569 w 520176"/>
                  <a:gd name="connsiteY136" fmla="*/ 511725 h 530955"/>
                  <a:gd name="connsiteX137" fmla="*/ 234707 w 520176"/>
                  <a:gd name="connsiteY137" fmla="*/ 501709 h 530955"/>
                  <a:gd name="connsiteX138" fmla="*/ 235322 w 520176"/>
                  <a:gd name="connsiteY138" fmla="*/ 496775 h 530955"/>
                  <a:gd name="connsiteX139" fmla="*/ 237475 w 520176"/>
                  <a:gd name="connsiteY139" fmla="*/ 490610 h 530955"/>
                  <a:gd name="connsiteX140" fmla="*/ 237943 w 520176"/>
                  <a:gd name="connsiteY140" fmla="*/ 484445 h 530955"/>
                  <a:gd name="connsiteX141" fmla="*/ 229933 w 520176"/>
                  <a:gd name="connsiteY141" fmla="*/ 484284 h 530955"/>
                  <a:gd name="connsiteX142" fmla="*/ 225934 w 520176"/>
                  <a:gd name="connsiteY142" fmla="*/ 479203 h 530955"/>
                  <a:gd name="connsiteX143" fmla="*/ 232554 w 520176"/>
                  <a:gd name="connsiteY143" fmla="*/ 472730 h 530955"/>
                  <a:gd name="connsiteX144" fmla="*/ 233477 w 520176"/>
                  <a:gd name="connsiteY144" fmla="*/ 467796 h 530955"/>
                  <a:gd name="connsiteX145" fmla="*/ 225934 w 520176"/>
                  <a:gd name="connsiteY145" fmla="*/ 465790 h 530955"/>
                  <a:gd name="connsiteX146" fmla="*/ 226402 w 520176"/>
                  <a:gd name="connsiteY146" fmla="*/ 461176 h 530955"/>
                  <a:gd name="connsiteX147" fmla="*/ 237034 w 520176"/>
                  <a:gd name="connsiteY147" fmla="*/ 459638 h 530955"/>
                  <a:gd name="connsiteX148" fmla="*/ 253201 w 520176"/>
                  <a:gd name="connsiteY148" fmla="*/ 451935 h 530955"/>
                  <a:gd name="connsiteX149" fmla="*/ 258591 w 520176"/>
                  <a:gd name="connsiteY149" fmla="*/ 441932 h 530955"/>
                  <a:gd name="connsiteX150" fmla="*/ 275534 w 520176"/>
                  <a:gd name="connsiteY150" fmla="*/ 420375 h 530955"/>
                  <a:gd name="connsiteX151" fmla="*/ 271683 w 520176"/>
                  <a:gd name="connsiteY151" fmla="*/ 403432 h 530955"/>
                  <a:gd name="connsiteX152" fmla="*/ 276764 w 520176"/>
                  <a:gd name="connsiteY152" fmla="*/ 394499 h 530955"/>
                  <a:gd name="connsiteX153" fmla="*/ 292317 w 520176"/>
                  <a:gd name="connsiteY153" fmla="*/ 394967 h 530955"/>
                  <a:gd name="connsiteX154" fmla="*/ 302788 w 520176"/>
                  <a:gd name="connsiteY154" fmla="*/ 386649 h 530955"/>
                  <a:gd name="connsiteX155" fmla="*/ 306185 w 520176"/>
                  <a:gd name="connsiteY155" fmla="*/ 354006 h 530955"/>
                  <a:gd name="connsiteX156" fmla="*/ 317739 w 520176"/>
                  <a:gd name="connsiteY156" fmla="*/ 339229 h 530955"/>
                  <a:gd name="connsiteX157" fmla="*/ 319892 w 520176"/>
                  <a:gd name="connsiteY157" fmla="*/ 329828 h 530955"/>
                  <a:gd name="connsiteX158" fmla="*/ 309260 w 520176"/>
                  <a:gd name="connsiteY158" fmla="*/ 326445 h 530955"/>
                  <a:gd name="connsiteX159" fmla="*/ 302173 w 520176"/>
                  <a:gd name="connsiteY159" fmla="*/ 314890 h 530955"/>
                  <a:gd name="connsiteX160" fmla="*/ 278302 w 520176"/>
                  <a:gd name="connsiteY160" fmla="*/ 314730 h 530955"/>
                  <a:gd name="connsiteX161" fmla="*/ 259513 w 520176"/>
                  <a:gd name="connsiteY161" fmla="*/ 307495 h 530955"/>
                  <a:gd name="connsiteX162" fmla="*/ 258591 w 520176"/>
                  <a:gd name="connsiteY162" fmla="*/ 293949 h 530955"/>
                  <a:gd name="connsiteX163" fmla="*/ 252279 w 520176"/>
                  <a:gd name="connsiteY163" fmla="*/ 283010 h 530955"/>
                  <a:gd name="connsiteX164" fmla="*/ 235188 w 520176"/>
                  <a:gd name="connsiteY164" fmla="*/ 282702 h 530955"/>
                  <a:gd name="connsiteX165" fmla="*/ 225185 w 520176"/>
                  <a:gd name="connsiteY165" fmla="*/ 267149 h 530955"/>
                  <a:gd name="connsiteX166" fmla="*/ 216413 w 520176"/>
                  <a:gd name="connsiteY166" fmla="*/ 262843 h 530955"/>
                  <a:gd name="connsiteX167" fmla="*/ 215945 w 520176"/>
                  <a:gd name="connsiteY167" fmla="*/ 267617 h 530955"/>
                  <a:gd name="connsiteX168" fmla="*/ 199924 w 520176"/>
                  <a:gd name="connsiteY168" fmla="*/ 268540 h 530955"/>
                  <a:gd name="connsiteX169" fmla="*/ 194067 w 520176"/>
                  <a:gd name="connsiteY169" fmla="*/ 260383 h 530955"/>
                  <a:gd name="connsiteX170" fmla="*/ 177431 w 520176"/>
                  <a:gd name="connsiteY170" fmla="*/ 256999 h 530955"/>
                  <a:gd name="connsiteX171" fmla="*/ 163724 w 520176"/>
                  <a:gd name="connsiteY171" fmla="*/ 273007 h 530955"/>
                  <a:gd name="connsiteX172" fmla="*/ 142006 w 520176"/>
                  <a:gd name="connsiteY172" fmla="*/ 269316 h 530955"/>
                  <a:gd name="connsiteX173" fmla="*/ 140468 w 520176"/>
                  <a:gd name="connsiteY173" fmla="*/ 244830 h 530955"/>
                  <a:gd name="connsiteX174" fmla="*/ 124755 w 520176"/>
                  <a:gd name="connsiteY174" fmla="*/ 242209 h 530955"/>
                  <a:gd name="connsiteX175" fmla="*/ 131067 w 520176"/>
                  <a:gd name="connsiteY175" fmla="*/ 230200 h 530955"/>
                  <a:gd name="connsiteX176" fmla="*/ 129222 w 520176"/>
                  <a:gd name="connsiteY176" fmla="*/ 223420 h 530955"/>
                  <a:gd name="connsiteX177" fmla="*/ 108427 w 520176"/>
                  <a:gd name="connsiteY177" fmla="*/ 237274 h 530955"/>
                  <a:gd name="connsiteX178" fmla="*/ 95495 w 520176"/>
                  <a:gd name="connsiteY178" fmla="*/ 235589 h 530955"/>
                  <a:gd name="connsiteX179" fmla="*/ 90721 w 520176"/>
                  <a:gd name="connsiteY179" fmla="*/ 225426 h 530955"/>
                  <a:gd name="connsiteX180" fmla="*/ 93650 w 520176"/>
                  <a:gd name="connsiteY180" fmla="*/ 214955 h 530955"/>
                  <a:gd name="connsiteX181" fmla="*/ 100885 w 520176"/>
                  <a:gd name="connsiteY181" fmla="*/ 201716 h 530955"/>
                  <a:gd name="connsiteX182" fmla="*/ 117360 w 520176"/>
                  <a:gd name="connsiteY182" fmla="*/ 193251 h 530955"/>
                  <a:gd name="connsiteX183" fmla="*/ 149388 w 520176"/>
                  <a:gd name="connsiteY183" fmla="*/ 193251 h 530955"/>
                  <a:gd name="connsiteX184" fmla="*/ 149228 w 520176"/>
                  <a:gd name="connsiteY184" fmla="*/ 203107 h 530955"/>
                  <a:gd name="connsiteX185" fmla="*/ 160782 w 520176"/>
                  <a:gd name="connsiteY185" fmla="*/ 208349 h 530955"/>
                  <a:gd name="connsiteX186" fmla="*/ 159859 w 520176"/>
                  <a:gd name="connsiteY186" fmla="*/ 191713 h 530955"/>
                  <a:gd name="connsiteX187" fmla="*/ 168177 w 520176"/>
                  <a:gd name="connsiteY187" fmla="*/ 183395 h 530955"/>
                  <a:gd name="connsiteX188" fmla="*/ 184813 w 520176"/>
                  <a:gd name="connsiteY188" fmla="*/ 172456 h 530955"/>
                  <a:gd name="connsiteX189" fmla="*/ 186043 w 520176"/>
                  <a:gd name="connsiteY189" fmla="*/ 164753 h 530955"/>
                  <a:gd name="connsiteX190" fmla="*/ 202679 w 520176"/>
                  <a:gd name="connsiteY190" fmla="*/ 147355 h 530955"/>
                  <a:gd name="connsiteX191" fmla="*/ 220385 w 520176"/>
                  <a:gd name="connsiteY191" fmla="*/ 137500 h 530955"/>
                  <a:gd name="connsiteX192" fmla="*/ 218847 w 520176"/>
                  <a:gd name="connsiteY192" fmla="*/ 136269 h 530955"/>
                  <a:gd name="connsiteX193" fmla="*/ 230855 w 520176"/>
                  <a:gd name="connsiteY193" fmla="*/ 125023 h 530955"/>
                  <a:gd name="connsiteX194" fmla="*/ 235162 w 520176"/>
                  <a:gd name="connsiteY194" fmla="*/ 126106 h 530955"/>
                  <a:gd name="connsiteX195" fmla="*/ 237167 w 520176"/>
                  <a:gd name="connsiteY195" fmla="*/ 128567 h 530955"/>
                  <a:gd name="connsiteX196" fmla="*/ 241781 w 520176"/>
                  <a:gd name="connsiteY196" fmla="*/ 123645 h 530955"/>
                  <a:gd name="connsiteX197" fmla="*/ 242864 w 520176"/>
                  <a:gd name="connsiteY197" fmla="*/ 123030 h 530955"/>
                  <a:gd name="connsiteX198" fmla="*/ 237930 w 520176"/>
                  <a:gd name="connsiteY198" fmla="*/ 122415 h 530955"/>
                  <a:gd name="connsiteX199" fmla="*/ 232848 w 520176"/>
                  <a:gd name="connsiteY199" fmla="*/ 120717 h 530955"/>
                  <a:gd name="connsiteX200" fmla="*/ 232848 w 520176"/>
                  <a:gd name="connsiteY200" fmla="*/ 115795 h 530955"/>
                  <a:gd name="connsiteX201" fmla="*/ 235469 w 520176"/>
                  <a:gd name="connsiteY201" fmla="*/ 113642 h 530955"/>
                  <a:gd name="connsiteX202" fmla="*/ 241473 w 520176"/>
                  <a:gd name="connsiteY202" fmla="*/ 113642 h 530955"/>
                  <a:gd name="connsiteX203" fmla="*/ 244095 w 520176"/>
                  <a:gd name="connsiteY203" fmla="*/ 114726 h 530955"/>
                  <a:gd name="connsiteX204" fmla="*/ 246555 w 520176"/>
                  <a:gd name="connsiteY204" fmla="*/ 119500 h 530955"/>
                  <a:gd name="connsiteX205" fmla="*/ 249323 w 520176"/>
                  <a:gd name="connsiteY205" fmla="*/ 119032 h 530955"/>
                  <a:gd name="connsiteX206" fmla="*/ 249323 w 520176"/>
                  <a:gd name="connsiteY206" fmla="*/ 118724 h 530955"/>
                  <a:gd name="connsiteX207" fmla="*/ 250246 w 520176"/>
                  <a:gd name="connsiteY207" fmla="*/ 118871 h 530955"/>
                  <a:gd name="connsiteX208" fmla="*/ 258564 w 520176"/>
                  <a:gd name="connsiteY208" fmla="*/ 117641 h 530955"/>
                  <a:gd name="connsiteX209" fmla="*/ 259647 w 520176"/>
                  <a:gd name="connsiteY209" fmla="*/ 113629 h 530955"/>
                  <a:gd name="connsiteX210" fmla="*/ 264421 w 520176"/>
                  <a:gd name="connsiteY210" fmla="*/ 114712 h 530955"/>
                  <a:gd name="connsiteX211" fmla="*/ 264421 w 520176"/>
                  <a:gd name="connsiteY211" fmla="*/ 119179 h 530955"/>
                  <a:gd name="connsiteX212" fmla="*/ 259955 w 520176"/>
                  <a:gd name="connsiteY212" fmla="*/ 122255 h 530955"/>
                  <a:gd name="connsiteX213" fmla="*/ 260115 w 520176"/>
                  <a:gd name="connsiteY213" fmla="*/ 122255 h 530955"/>
                  <a:gd name="connsiteX214" fmla="*/ 260730 w 520176"/>
                  <a:gd name="connsiteY214" fmla="*/ 127029 h 530955"/>
                  <a:gd name="connsiteX215" fmla="*/ 275668 w 520176"/>
                  <a:gd name="connsiteY215" fmla="*/ 131656 h 530955"/>
                  <a:gd name="connsiteX216" fmla="*/ 275815 w 520176"/>
                  <a:gd name="connsiteY216" fmla="*/ 131816 h 530955"/>
                  <a:gd name="connsiteX217" fmla="*/ 279212 w 520176"/>
                  <a:gd name="connsiteY217" fmla="*/ 131656 h 530955"/>
                  <a:gd name="connsiteX218" fmla="*/ 279519 w 520176"/>
                  <a:gd name="connsiteY218" fmla="*/ 125036 h 530955"/>
                  <a:gd name="connsiteX219" fmla="*/ 267510 w 520176"/>
                  <a:gd name="connsiteY219" fmla="*/ 119647 h 530955"/>
                  <a:gd name="connsiteX220" fmla="*/ 266895 w 520176"/>
                  <a:gd name="connsiteY220" fmla="*/ 116411 h 530955"/>
                  <a:gd name="connsiteX221" fmla="*/ 276751 w 520176"/>
                  <a:gd name="connsiteY221" fmla="*/ 113174 h 530955"/>
                  <a:gd name="connsiteX222" fmla="*/ 277219 w 520176"/>
                  <a:gd name="connsiteY222" fmla="*/ 103626 h 530955"/>
                  <a:gd name="connsiteX223" fmla="*/ 266895 w 520176"/>
                  <a:gd name="connsiteY223" fmla="*/ 97314 h 530955"/>
                  <a:gd name="connsiteX224" fmla="*/ 266120 w 520176"/>
                  <a:gd name="connsiteY224" fmla="*/ 81294 h 530955"/>
                  <a:gd name="connsiteX225" fmla="*/ 251944 w 520176"/>
                  <a:gd name="connsiteY225" fmla="*/ 88381 h 530955"/>
                  <a:gd name="connsiteX226" fmla="*/ 246863 w 520176"/>
                  <a:gd name="connsiteY226" fmla="*/ 88381 h 530955"/>
                  <a:gd name="connsiteX227" fmla="*/ 248093 w 520176"/>
                  <a:gd name="connsiteY227" fmla="*/ 76212 h 530955"/>
                  <a:gd name="connsiteX228" fmla="*/ 228836 w 520176"/>
                  <a:gd name="connsiteY228" fmla="*/ 71598 h 530955"/>
                  <a:gd name="connsiteX229" fmla="*/ 220826 w 520176"/>
                  <a:gd name="connsiteY229" fmla="*/ 77603 h 530955"/>
                  <a:gd name="connsiteX230" fmla="*/ 220826 w 520176"/>
                  <a:gd name="connsiteY230" fmla="*/ 96084 h 530955"/>
                  <a:gd name="connsiteX231" fmla="*/ 206503 w 520176"/>
                  <a:gd name="connsiteY231" fmla="*/ 100550 h 530955"/>
                  <a:gd name="connsiteX232" fmla="*/ 200646 w 520176"/>
                  <a:gd name="connsiteY232" fmla="*/ 112559 h 530955"/>
                  <a:gd name="connsiteX233" fmla="*/ 194481 w 520176"/>
                  <a:gd name="connsiteY233" fmla="*/ 113642 h 530955"/>
                  <a:gd name="connsiteX234" fmla="*/ 194481 w 520176"/>
                  <a:gd name="connsiteY234" fmla="*/ 98250 h 530955"/>
                  <a:gd name="connsiteX235" fmla="*/ 180935 w 520176"/>
                  <a:gd name="connsiteY235" fmla="*/ 96405 h 530955"/>
                  <a:gd name="connsiteX236" fmla="*/ 174155 w 520176"/>
                  <a:gd name="connsiteY236" fmla="*/ 91938 h 530955"/>
                  <a:gd name="connsiteX237" fmla="*/ 171534 w 520176"/>
                  <a:gd name="connsiteY237" fmla="*/ 82083 h 530955"/>
                  <a:gd name="connsiteX238" fmla="*/ 195712 w 520176"/>
                  <a:gd name="connsiteY238" fmla="*/ 67921 h 530955"/>
                  <a:gd name="connsiteX239" fmla="*/ 207413 w 520176"/>
                  <a:gd name="connsiteY239" fmla="*/ 64230 h 530955"/>
                  <a:gd name="connsiteX240" fmla="*/ 208643 w 520176"/>
                  <a:gd name="connsiteY240" fmla="*/ 72240 h 530955"/>
                  <a:gd name="connsiteX241" fmla="*/ 215263 w 520176"/>
                  <a:gd name="connsiteY241" fmla="*/ 71933 h 530955"/>
                  <a:gd name="connsiteX242" fmla="*/ 215731 w 520176"/>
                  <a:gd name="connsiteY242" fmla="*/ 67921 h 530955"/>
                  <a:gd name="connsiteX243" fmla="*/ 222658 w 520176"/>
                  <a:gd name="connsiteY243" fmla="*/ 66837 h 530955"/>
                  <a:gd name="connsiteX244" fmla="*/ 222818 w 520176"/>
                  <a:gd name="connsiteY244" fmla="*/ 65447 h 530955"/>
                  <a:gd name="connsiteX245" fmla="*/ 219743 w 520176"/>
                  <a:gd name="connsiteY245" fmla="*/ 64216 h 530955"/>
                  <a:gd name="connsiteX246" fmla="*/ 219127 w 520176"/>
                  <a:gd name="connsiteY246" fmla="*/ 60057 h 530955"/>
                  <a:gd name="connsiteX247" fmla="*/ 227592 w 520176"/>
                  <a:gd name="connsiteY247" fmla="*/ 59442 h 530955"/>
                  <a:gd name="connsiteX248" fmla="*/ 232674 w 520176"/>
                  <a:gd name="connsiteY248" fmla="*/ 54053 h 530955"/>
                  <a:gd name="connsiteX249" fmla="*/ 232982 w 520176"/>
                  <a:gd name="connsiteY249" fmla="*/ 53745 h 530955"/>
                  <a:gd name="connsiteX250" fmla="*/ 233129 w 520176"/>
                  <a:gd name="connsiteY250" fmla="*/ 53745 h 530955"/>
                  <a:gd name="connsiteX251" fmla="*/ 234667 w 520176"/>
                  <a:gd name="connsiteY251" fmla="*/ 52047 h 530955"/>
                  <a:gd name="connsiteX252" fmla="*/ 252372 w 520176"/>
                  <a:gd name="connsiteY252" fmla="*/ 49894 h 530955"/>
                  <a:gd name="connsiteX253" fmla="*/ 260222 w 520176"/>
                  <a:gd name="connsiteY253" fmla="*/ 56514 h 530955"/>
                  <a:gd name="connsiteX254" fmla="*/ 239588 w 520176"/>
                  <a:gd name="connsiteY254" fmla="*/ 67453 h 530955"/>
                  <a:gd name="connsiteX255" fmla="*/ 265772 w 520176"/>
                  <a:gd name="connsiteY255" fmla="*/ 73765 h 530955"/>
                  <a:gd name="connsiteX256" fmla="*/ 269316 w 520176"/>
                  <a:gd name="connsiteY256" fmla="*/ 64992 h 530955"/>
                  <a:gd name="connsiteX257" fmla="*/ 280709 w 520176"/>
                  <a:gd name="connsiteY257" fmla="*/ 64992 h 530955"/>
                  <a:gd name="connsiteX258" fmla="*/ 284868 w 520176"/>
                  <a:gd name="connsiteY258" fmla="*/ 57289 h 530955"/>
                  <a:gd name="connsiteX259" fmla="*/ 276711 w 520176"/>
                  <a:gd name="connsiteY259" fmla="*/ 55283 h 530955"/>
                  <a:gd name="connsiteX260" fmla="*/ 276711 w 520176"/>
                  <a:gd name="connsiteY260" fmla="*/ 45588 h 530955"/>
                  <a:gd name="connsiteX261" fmla="*/ 251303 w 520176"/>
                  <a:gd name="connsiteY261" fmla="*/ 34341 h 530955"/>
                  <a:gd name="connsiteX262" fmla="*/ 233744 w 520176"/>
                  <a:gd name="connsiteY262" fmla="*/ 36347 h 530955"/>
                  <a:gd name="connsiteX263" fmla="*/ 223728 w 520176"/>
                  <a:gd name="connsiteY263" fmla="*/ 41429 h 530955"/>
                  <a:gd name="connsiteX264" fmla="*/ 224503 w 520176"/>
                  <a:gd name="connsiteY264" fmla="*/ 54053 h 530955"/>
                  <a:gd name="connsiteX265" fmla="*/ 214032 w 520176"/>
                  <a:gd name="connsiteY265" fmla="*/ 52515 h 530955"/>
                  <a:gd name="connsiteX266" fmla="*/ 212495 w 520176"/>
                  <a:gd name="connsiteY266" fmla="*/ 45588 h 530955"/>
                  <a:gd name="connsiteX267" fmla="*/ 222511 w 520176"/>
                  <a:gd name="connsiteY267" fmla="*/ 36495 h 530955"/>
                  <a:gd name="connsiteX268" fmla="*/ 204498 w 520176"/>
                  <a:gd name="connsiteY268" fmla="*/ 35572 h 530955"/>
                  <a:gd name="connsiteX269" fmla="*/ 199269 w 520176"/>
                  <a:gd name="connsiteY269" fmla="*/ 37270 h 530955"/>
                  <a:gd name="connsiteX270" fmla="*/ 196955 w 520176"/>
                  <a:gd name="connsiteY270" fmla="*/ 43275 h 530955"/>
                  <a:gd name="connsiteX271" fmla="*/ 203735 w 520176"/>
                  <a:gd name="connsiteY271" fmla="*/ 44505 h 530955"/>
                  <a:gd name="connsiteX272" fmla="*/ 202345 w 520176"/>
                  <a:gd name="connsiteY272" fmla="*/ 51124 h 530955"/>
                  <a:gd name="connsiteX273" fmla="*/ 190951 w 520176"/>
                  <a:gd name="connsiteY273" fmla="*/ 51900 h 530955"/>
                  <a:gd name="connsiteX274" fmla="*/ 189105 w 520176"/>
                  <a:gd name="connsiteY274" fmla="*/ 56367 h 530955"/>
                  <a:gd name="connsiteX275" fmla="*/ 172470 w 520176"/>
                  <a:gd name="connsiteY275" fmla="*/ 56835 h 530955"/>
                  <a:gd name="connsiteX276" fmla="*/ 171386 w 520176"/>
                  <a:gd name="connsiteY276" fmla="*/ 47433 h 530955"/>
                  <a:gd name="connsiteX277" fmla="*/ 184331 w 520176"/>
                  <a:gd name="connsiteY277" fmla="*/ 47126 h 530955"/>
                  <a:gd name="connsiteX278" fmla="*/ 194334 w 520176"/>
                  <a:gd name="connsiteY278" fmla="*/ 37431 h 530955"/>
                  <a:gd name="connsiteX279" fmla="*/ 188945 w 520176"/>
                  <a:gd name="connsiteY279" fmla="*/ 34662 h 530955"/>
                  <a:gd name="connsiteX280" fmla="*/ 181710 w 520176"/>
                  <a:gd name="connsiteY280" fmla="*/ 41750 h 530955"/>
                  <a:gd name="connsiteX281" fmla="*/ 169701 w 520176"/>
                  <a:gd name="connsiteY281" fmla="*/ 41135 h 530955"/>
                  <a:gd name="connsiteX282" fmla="*/ 162614 w 520176"/>
                  <a:gd name="connsiteY282" fmla="*/ 31132 h 530955"/>
                  <a:gd name="connsiteX283" fmla="*/ 147208 w 520176"/>
                  <a:gd name="connsiteY283" fmla="*/ 31132 h 530955"/>
                  <a:gd name="connsiteX284" fmla="*/ 131188 w 520176"/>
                  <a:gd name="connsiteY284" fmla="*/ 43141 h 530955"/>
                  <a:gd name="connsiteX285" fmla="*/ 145818 w 520176"/>
                  <a:gd name="connsiteY285" fmla="*/ 43141 h 530955"/>
                  <a:gd name="connsiteX286" fmla="*/ 147208 w 520176"/>
                  <a:gd name="connsiteY286" fmla="*/ 47300 h 530955"/>
                  <a:gd name="connsiteX287" fmla="*/ 143357 w 520176"/>
                  <a:gd name="connsiteY287" fmla="*/ 51004 h 530955"/>
                  <a:gd name="connsiteX288" fmla="*/ 159685 w 520176"/>
                  <a:gd name="connsiteY288" fmla="*/ 51459 h 530955"/>
                  <a:gd name="connsiteX289" fmla="*/ 162146 w 520176"/>
                  <a:gd name="connsiteY289" fmla="*/ 57316 h 530955"/>
                  <a:gd name="connsiteX290" fmla="*/ 143825 w 520176"/>
                  <a:gd name="connsiteY290" fmla="*/ 56540 h 530955"/>
                  <a:gd name="connsiteX291" fmla="*/ 142902 w 520176"/>
                  <a:gd name="connsiteY291" fmla="*/ 52074 h 530955"/>
                  <a:gd name="connsiteX292" fmla="*/ 131509 w 520176"/>
                  <a:gd name="connsiteY292" fmla="*/ 49613 h 530955"/>
                  <a:gd name="connsiteX293" fmla="*/ 125344 w 520176"/>
                  <a:gd name="connsiteY293" fmla="*/ 46230 h 530955"/>
                  <a:gd name="connsiteX294" fmla="*/ 115488 w 520176"/>
                  <a:gd name="connsiteY294" fmla="*/ 46390 h 530955"/>
                  <a:gd name="connsiteX295" fmla="*/ 265464 w 520176"/>
                  <a:gd name="connsiteY295" fmla="*/ 0 h 530955"/>
                  <a:gd name="connsiteX296" fmla="*/ 265464 w 520176"/>
                  <a:gd name="connsiteY296" fmla="*/ 0 h 530955"/>
                  <a:gd name="connsiteX297" fmla="*/ 395569 w 520176"/>
                  <a:gd name="connsiteY297" fmla="*/ 90387 h 530955"/>
                  <a:gd name="connsiteX298" fmla="*/ 398029 w 520176"/>
                  <a:gd name="connsiteY298" fmla="*/ 86696 h 530955"/>
                  <a:gd name="connsiteX299" fmla="*/ 406962 w 520176"/>
                  <a:gd name="connsiteY299" fmla="*/ 84851 h 530955"/>
                  <a:gd name="connsiteX300" fmla="*/ 409276 w 520176"/>
                  <a:gd name="connsiteY300" fmla="*/ 95629 h 530955"/>
                  <a:gd name="connsiteX301" fmla="*/ 413890 w 520176"/>
                  <a:gd name="connsiteY301" fmla="*/ 103332 h 530955"/>
                  <a:gd name="connsiteX302" fmla="*/ 417126 w 520176"/>
                  <a:gd name="connsiteY302" fmla="*/ 106876 h 530955"/>
                  <a:gd name="connsiteX303" fmla="*/ 422823 w 520176"/>
                  <a:gd name="connsiteY303" fmla="*/ 109189 h 530955"/>
                  <a:gd name="connsiteX304" fmla="*/ 417433 w 520176"/>
                  <a:gd name="connsiteY304" fmla="*/ 115662 h 530955"/>
                  <a:gd name="connsiteX305" fmla="*/ 406962 w 520176"/>
                  <a:gd name="connsiteY305" fmla="*/ 116584 h 530955"/>
                  <a:gd name="connsiteX306" fmla="*/ 399113 w 520176"/>
                  <a:gd name="connsiteY306" fmla="*/ 116584 h 530955"/>
                  <a:gd name="connsiteX307" fmla="*/ 400035 w 520176"/>
                  <a:gd name="connsiteY307" fmla="*/ 107197 h 530955"/>
                  <a:gd name="connsiteX308" fmla="*/ 406494 w 520176"/>
                  <a:gd name="connsiteY308" fmla="*/ 105966 h 530955"/>
                  <a:gd name="connsiteX309" fmla="*/ 406040 w 520176"/>
                  <a:gd name="connsiteY309" fmla="*/ 101500 h 530955"/>
                  <a:gd name="connsiteX310" fmla="*/ 399875 w 520176"/>
                  <a:gd name="connsiteY310" fmla="*/ 97649 h 530955"/>
                  <a:gd name="connsiteX311" fmla="*/ 395555 w 520176"/>
                  <a:gd name="connsiteY311" fmla="*/ 94720 h 530955"/>
                  <a:gd name="connsiteX312" fmla="*/ 395555 w 520176"/>
                  <a:gd name="connsiteY312" fmla="*/ 90400 h 530955"/>
                  <a:gd name="connsiteX313" fmla="*/ 395555 w 520176"/>
                  <a:gd name="connsiteY313" fmla="*/ 90400 h 530955"/>
                  <a:gd name="connsiteX314" fmla="*/ 380939 w 520176"/>
                  <a:gd name="connsiteY314" fmla="*/ 107330 h 530955"/>
                  <a:gd name="connsiteX315" fmla="*/ 386328 w 520176"/>
                  <a:gd name="connsiteY315" fmla="*/ 98705 h 530955"/>
                  <a:gd name="connsiteX316" fmla="*/ 393723 w 520176"/>
                  <a:gd name="connsiteY316" fmla="*/ 97007 h 530955"/>
                  <a:gd name="connsiteX317" fmla="*/ 398952 w 520176"/>
                  <a:gd name="connsiteY317" fmla="*/ 99160 h 530955"/>
                  <a:gd name="connsiteX318" fmla="*/ 398337 w 520176"/>
                  <a:gd name="connsiteY318" fmla="*/ 105164 h 530955"/>
                  <a:gd name="connsiteX319" fmla="*/ 387251 w 520176"/>
                  <a:gd name="connsiteY319" fmla="*/ 113014 h 530955"/>
                  <a:gd name="connsiteX320" fmla="*/ 380939 w 520176"/>
                  <a:gd name="connsiteY320" fmla="*/ 113014 h 530955"/>
                  <a:gd name="connsiteX321" fmla="*/ 380939 w 520176"/>
                  <a:gd name="connsiteY321" fmla="*/ 107317 h 530955"/>
                  <a:gd name="connsiteX322" fmla="*/ 380939 w 520176"/>
                  <a:gd name="connsiteY322" fmla="*/ 107317 h 530955"/>
                  <a:gd name="connsiteX323" fmla="*/ 233731 w 520176"/>
                  <a:gd name="connsiteY323" fmla="*/ 140749 h 530955"/>
                  <a:gd name="connsiteX324" fmla="*/ 228034 w 520176"/>
                  <a:gd name="connsiteY324" fmla="*/ 141217 h 530955"/>
                  <a:gd name="connsiteX325" fmla="*/ 228341 w 520176"/>
                  <a:gd name="connsiteY325" fmla="*/ 137219 h 530955"/>
                  <a:gd name="connsiteX326" fmla="*/ 230962 w 520176"/>
                  <a:gd name="connsiteY326" fmla="*/ 134143 h 530955"/>
                  <a:gd name="connsiteX327" fmla="*/ 234346 w 520176"/>
                  <a:gd name="connsiteY327" fmla="*/ 136764 h 530955"/>
                  <a:gd name="connsiteX328" fmla="*/ 233731 w 520176"/>
                  <a:gd name="connsiteY328" fmla="*/ 140776 h 530955"/>
                  <a:gd name="connsiteX329" fmla="*/ 253603 w 520176"/>
                  <a:gd name="connsiteY329" fmla="*/ 133822 h 530955"/>
                  <a:gd name="connsiteX330" fmla="*/ 249751 w 520176"/>
                  <a:gd name="connsiteY330" fmla="*/ 134130 h 530955"/>
                  <a:gd name="connsiteX331" fmla="*/ 248976 w 520176"/>
                  <a:gd name="connsiteY331" fmla="*/ 137821 h 530955"/>
                  <a:gd name="connsiteX332" fmla="*/ 245900 w 520176"/>
                  <a:gd name="connsiteY332" fmla="*/ 139666 h 530955"/>
                  <a:gd name="connsiteX333" fmla="*/ 241126 w 520176"/>
                  <a:gd name="connsiteY333" fmla="*/ 140121 h 530955"/>
                  <a:gd name="connsiteX334" fmla="*/ 240965 w 520176"/>
                  <a:gd name="connsiteY334" fmla="*/ 138115 h 530955"/>
                  <a:gd name="connsiteX335" fmla="*/ 239120 w 520176"/>
                  <a:gd name="connsiteY335" fmla="*/ 138115 h 530955"/>
                  <a:gd name="connsiteX336" fmla="*/ 239120 w 520176"/>
                  <a:gd name="connsiteY336" fmla="*/ 134103 h 530955"/>
                  <a:gd name="connsiteX337" fmla="*/ 246823 w 520176"/>
                  <a:gd name="connsiteY337" fmla="*/ 134103 h 530955"/>
                  <a:gd name="connsiteX338" fmla="*/ 248361 w 520176"/>
                  <a:gd name="connsiteY338" fmla="*/ 129944 h 530955"/>
                  <a:gd name="connsiteX339" fmla="*/ 251436 w 520176"/>
                  <a:gd name="connsiteY339" fmla="*/ 129944 h 530955"/>
                  <a:gd name="connsiteX340" fmla="*/ 254980 w 520176"/>
                  <a:gd name="connsiteY340" fmla="*/ 130559 h 530955"/>
                  <a:gd name="connsiteX341" fmla="*/ 253589 w 520176"/>
                  <a:gd name="connsiteY341" fmla="*/ 133795 h 53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20176" h="530955">
                    <a:moveTo>
                      <a:pt x="265464" y="0"/>
                    </a:moveTo>
                    <a:cubicBezTo>
                      <a:pt x="334147" y="0"/>
                      <a:pt x="396812" y="26024"/>
                      <a:pt x="443925" y="68991"/>
                    </a:cubicBezTo>
                    <a:lnTo>
                      <a:pt x="434230" y="72842"/>
                    </a:lnTo>
                    <a:lnTo>
                      <a:pt x="428840" y="78539"/>
                    </a:lnTo>
                    <a:lnTo>
                      <a:pt x="430071" y="85158"/>
                    </a:lnTo>
                    <a:lnTo>
                      <a:pt x="436543" y="86081"/>
                    </a:lnTo>
                    <a:lnTo>
                      <a:pt x="440555" y="95776"/>
                    </a:lnTo>
                    <a:lnTo>
                      <a:pt x="451641" y="91310"/>
                    </a:lnTo>
                    <a:lnTo>
                      <a:pt x="453487" y="104402"/>
                    </a:lnTo>
                    <a:lnTo>
                      <a:pt x="450103" y="104402"/>
                    </a:lnTo>
                    <a:lnTo>
                      <a:pt x="441023" y="103011"/>
                    </a:lnTo>
                    <a:lnTo>
                      <a:pt x="430860" y="104709"/>
                    </a:lnTo>
                    <a:lnTo>
                      <a:pt x="421004" y="118564"/>
                    </a:lnTo>
                    <a:lnTo>
                      <a:pt x="406989" y="120717"/>
                    </a:lnTo>
                    <a:lnTo>
                      <a:pt x="404983" y="132726"/>
                    </a:lnTo>
                    <a:lnTo>
                      <a:pt x="410841" y="134116"/>
                    </a:lnTo>
                    <a:lnTo>
                      <a:pt x="409142" y="141819"/>
                    </a:lnTo>
                    <a:lnTo>
                      <a:pt x="395275" y="139051"/>
                    </a:lnTo>
                    <a:lnTo>
                      <a:pt x="382490" y="141819"/>
                    </a:lnTo>
                    <a:lnTo>
                      <a:pt x="379722" y="148907"/>
                    </a:lnTo>
                    <a:lnTo>
                      <a:pt x="382035" y="163844"/>
                    </a:lnTo>
                    <a:lnTo>
                      <a:pt x="389431" y="167388"/>
                    </a:lnTo>
                    <a:lnTo>
                      <a:pt x="402055" y="167241"/>
                    </a:lnTo>
                    <a:lnTo>
                      <a:pt x="410520" y="166465"/>
                    </a:lnTo>
                    <a:lnTo>
                      <a:pt x="413141" y="159685"/>
                    </a:lnTo>
                    <a:lnTo>
                      <a:pt x="426393" y="142434"/>
                    </a:lnTo>
                    <a:lnTo>
                      <a:pt x="435166" y="144280"/>
                    </a:lnTo>
                    <a:lnTo>
                      <a:pt x="443631" y="136577"/>
                    </a:lnTo>
                    <a:lnTo>
                      <a:pt x="445329" y="142581"/>
                    </a:lnTo>
                    <a:lnTo>
                      <a:pt x="466432" y="156904"/>
                    </a:lnTo>
                    <a:lnTo>
                      <a:pt x="463971" y="160300"/>
                    </a:lnTo>
                    <a:lnTo>
                      <a:pt x="454423" y="159832"/>
                    </a:lnTo>
                    <a:lnTo>
                      <a:pt x="457966" y="165074"/>
                    </a:lnTo>
                    <a:lnTo>
                      <a:pt x="463971" y="166305"/>
                    </a:lnTo>
                    <a:lnTo>
                      <a:pt x="470751" y="163376"/>
                    </a:lnTo>
                    <a:lnTo>
                      <a:pt x="470590" y="155219"/>
                    </a:lnTo>
                    <a:lnTo>
                      <a:pt x="473666" y="153681"/>
                    </a:lnTo>
                    <a:lnTo>
                      <a:pt x="471206" y="151060"/>
                    </a:lnTo>
                    <a:lnTo>
                      <a:pt x="457191" y="143210"/>
                    </a:lnTo>
                    <a:lnTo>
                      <a:pt x="453500" y="132739"/>
                    </a:lnTo>
                    <a:lnTo>
                      <a:pt x="465201" y="132739"/>
                    </a:lnTo>
                    <a:lnTo>
                      <a:pt x="468892" y="136430"/>
                    </a:lnTo>
                    <a:lnTo>
                      <a:pt x="479055" y="145202"/>
                    </a:lnTo>
                    <a:lnTo>
                      <a:pt x="479363" y="155673"/>
                    </a:lnTo>
                    <a:lnTo>
                      <a:pt x="489834" y="166759"/>
                    </a:lnTo>
                    <a:lnTo>
                      <a:pt x="493832" y="151514"/>
                    </a:lnTo>
                    <a:lnTo>
                      <a:pt x="501067" y="147516"/>
                    </a:lnTo>
                    <a:lnTo>
                      <a:pt x="502458" y="159993"/>
                    </a:lnTo>
                    <a:lnTo>
                      <a:pt x="509546" y="167843"/>
                    </a:lnTo>
                    <a:lnTo>
                      <a:pt x="512474" y="167843"/>
                    </a:lnTo>
                    <a:cubicBezTo>
                      <a:pt x="515403" y="175238"/>
                      <a:pt x="518011" y="182780"/>
                      <a:pt x="520177" y="190483"/>
                    </a:cubicBezTo>
                    <a:lnTo>
                      <a:pt x="507861" y="190483"/>
                    </a:lnTo>
                    <a:lnTo>
                      <a:pt x="494608" y="180627"/>
                    </a:lnTo>
                    <a:lnTo>
                      <a:pt x="480754" y="182018"/>
                    </a:lnTo>
                    <a:lnTo>
                      <a:pt x="480754" y="190483"/>
                    </a:lnTo>
                    <a:lnTo>
                      <a:pt x="476448" y="190483"/>
                    </a:lnTo>
                    <a:lnTo>
                      <a:pt x="471674" y="187100"/>
                    </a:lnTo>
                    <a:lnTo>
                      <a:pt x="447643" y="180935"/>
                    </a:lnTo>
                    <a:lnTo>
                      <a:pt x="447643" y="165529"/>
                    </a:lnTo>
                    <a:lnTo>
                      <a:pt x="417153" y="167843"/>
                    </a:lnTo>
                    <a:lnTo>
                      <a:pt x="407751" y="172924"/>
                    </a:lnTo>
                    <a:lnTo>
                      <a:pt x="395743" y="172924"/>
                    </a:lnTo>
                    <a:lnTo>
                      <a:pt x="389738" y="172309"/>
                    </a:lnTo>
                    <a:lnTo>
                      <a:pt x="375108" y="180467"/>
                    </a:lnTo>
                    <a:lnTo>
                      <a:pt x="375108" y="195712"/>
                    </a:lnTo>
                    <a:lnTo>
                      <a:pt x="345233" y="217429"/>
                    </a:lnTo>
                    <a:lnTo>
                      <a:pt x="347694" y="226670"/>
                    </a:lnTo>
                    <a:lnTo>
                      <a:pt x="353698" y="226670"/>
                    </a:lnTo>
                    <a:lnTo>
                      <a:pt x="352161" y="235456"/>
                    </a:lnTo>
                    <a:lnTo>
                      <a:pt x="347854" y="236994"/>
                    </a:lnTo>
                    <a:lnTo>
                      <a:pt x="347694" y="259941"/>
                    </a:lnTo>
                    <a:lnTo>
                      <a:pt x="373557" y="289509"/>
                    </a:lnTo>
                    <a:lnTo>
                      <a:pt x="384804" y="289509"/>
                    </a:lnTo>
                    <a:lnTo>
                      <a:pt x="385419" y="287663"/>
                    </a:lnTo>
                    <a:lnTo>
                      <a:pt x="405746" y="287663"/>
                    </a:lnTo>
                    <a:lnTo>
                      <a:pt x="411603" y="282274"/>
                    </a:lnTo>
                    <a:lnTo>
                      <a:pt x="423157" y="282274"/>
                    </a:lnTo>
                    <a:lnTo>
                      <a:pt x="429469" y="288586"/>
                    </a:lnTo>
                    <a:lnTo>
                      <a:pt x="446559" y="290271"/>
                    </a:lnTo>
                    <a:lnTo>
                      <a:pt x="444246" y="313058"/>
                    </a:lnTo>
                    <a:lnTo>
                      <a:pt x="463342" y="346624"/>
                    </a:lnTo>
                    <a:lnTo>
                      <a:pt x="453326" y="365881"/>
                    </a:lnTo>
                    <a:lnTo>
                      <a:pt x="453941" y="374814"/>
                    </a:lnTo>
                    <a:lnTo>
                      <a:pt x="461791" y="382664"/>
                    </a:lnTo>
                    <a:lnTo>
                      <a:pt x="461791" y="404382"/>
                    </a:lnTo>
                    <a:lnTo>
                      <a:pt x="472262" y="418249"/>
                    </a:lnTo>
                    <a:lnTo>
                      <a:pt x="472262" y="432103"/>
                    </a:lnTo>
                    <a:cubicBezTo>
                      <a:pt x="423451" y="492308"/>
                      <a:pt x="348924" y="530956"/>
                      <a:pt x="265464" y="530956"/>
                    </a:cubicBezTo>
                    <a:cubicBezTo>
                      <a:pt x="127951" y="530956"/>
                      <a:pt x="14937" y="426554"/>
                      <a:pt x="1230" y="292598"/>
                    </a:cubicBezTo>
                    <a:lnTo>
                      <a:pt x="1230" y="292598"/>
                    </a:lnTo>
                    <a:cubicBezTo>
                      <a:pt x="1083" y="290592"/>
                      <a:pt x="923" y="288439"/>
                      <a:pt x="776" y="286286"/>
                    </a:cubicBezTo>
                    <a:lnTo>
                      <a:pt x="776" y="286286"/>
                    </a:lnTo>
                    <a:cubicBezTo>
                      <a:pt x="160" y="279359"/>
                      <a:pt x="0" y="272418"/>
                      <a:pt x="0" y="265491"/>
                    </a:cubicBezTo>
                    <a:lnTo>
                      <a:pt x="0" y="256866"/>
                    </a:lnTo>
                    <a:lnTo>
                      <a:pt x="160" y="253014"/>
                    </a:lnTo>
                    <a:lnTo>
                      <a:pt x="308" y="250701"/>
                    </a:lnTo>
                    <a:cubicBezTo>
                      <a:pt x="468" y="249002"/>
                      <a:pt x="468" y="247317"/>
                      <a:pt x="615" y="245780"/>
                    </a:cubicBezTo>
                    <a:lnTo>
                      <a:pt x="776" y="244549"/>
                    </a:lnTo>
                    <a:cubicBezTo>
                      <a:pt x="3089" y="214835"/>
                      <a:pt x="10324" y="186498"/>
                      <a:pt x="21557" y="160327"/>
                    </a:cubicBezTo>
                    <a:lnTo>
                      <a:pt x="21557" y="174796"/>
                    </a:lnTo>
                    <a:lnTo>
                      <a:pt x="32804" y="180186"/>
                    </a:lnTo>
                    <a:lnTo>
                      <a:pt x="32804" y="201743"/>
                    </a:lnTo>
                    <a:lnTo>
                      <a:pt x="43582" y="220064"/>
                    </a:lnTo>
                    <a:lnTo>
                      <a:pt x="52355" y="221454"/>
                    </a:lnTo>
                    <a:lnTo>
                      <a:pt x="53585" y="215142"/>
                    </a:lnTo>
                    <a:lnTo>
                      <a:pt x="43114" y="199135"/>
                    </a:lnTo>
                    <a:lnTo>
                      <a:pt x="41108" y="183582"/>
                    </a:lnTo>
                    <a:lnTo>
                      <a:pt x="47273" y="183582"/>
                    </a:lnTo>
                    <a:lnTo>
                      <a:pt x="49734" y="199590"/>
                    </a:lnTo>
                    <a:lnTo>
                      <a:pt x="64832" y="221454"/>
                    </a:lnTo>
                    <a:lnTo>
                      <a:pt x="60980" y="228542"/>
                    </a:lnTo>
                    <a:lnTo>
                      <a:pt x="70381" y="243011"/>
                    </a:lnTo>
                    <a:lnTo>
                      <a:pt x="94091" y="249016"/>
                    </a:lnTo>
                    <a:lnTo>
                      <a:pt x="94091" y="245164"/>
                    </a:lnTo>
                    <a:lnTo>
                      <a:pt x="103640" y="246555"/>
                    </a:lnTo>
                    <a:lnTo>
                      <a:pt x="102717" y="253175"/>
                    </a:lnTo>
                    <a:lnTo>
                      <a:pt x="110112" y="254566"/>
                    </a:lnTo>
                    <a:lnTo>
                      <a:pt x="121506" y="257802"/>
                    </a:lnTo>
                    <a:lnTo>
                      <a:pt x="137821" y="276283"/>
                    </a:lnTo>
                    <a:lnTo>
                      <a:pt x="158455" y="277821"/>
                    </a:lnTo>
                    <a:lnTo>
                      <a:pt x="160461" y="294764"/>
                    </a:lnTo>
                    <a:lnTo>
                      <a:pt x="146299" y="304620"/>
                    </a:lnTo>
                    <a:lnTo>
                      <a:pt x="145684" y="319705"/>
                    </a:lnTo>
                    <a:lnTo>
                      <a:pt x="143678" y="328945"/>
                    </a:lnTo>
                    <a:lnTo>
                      <a:pt x="164165" y="354661"/>
                    </a:lnTo>
                    <a:lnTo>
                      <a:pt x="165703" y="363434"/>
                    </a:lnTo>
                    <a:cubicBezTo>
                      <a:pt x="165703" y="363434"/>
                      <a:pt x="173098" y="365440"/>
                      <a:pt x="174021" y="365440"/>
                    </a:cubicBezTo>
                    <a:cubicBezTo>
                      <a:pt x="174944" y="365440"/>
                      <a:pt x="190804" y="377449"/>
                      <a:pt x="190804" y="377449"/>
                    </a:cubicBezTo>
                    <a:lnTo>
                      <a:pt x="190804" y="423799"/>
                    </a:lnTo>
                    <a:lnTo>
                      <a:pt x="196354" y="425337"/>
                    </a:lnTo>
                    <a:lnTo>
                      <a:pt x="192502" y="446747"/>
                    </a:lnTo>
                    <a:lnTo>
                      <a:pt x="202050" y="459371"/>
                    </a:lnTo>
                    <a:lnTo>
                      <a:pt x="200205" y="480620"/>
                    </a:lnTo>
                    <a:lnTo>
                      <a:pt x="212829" y="502485"/>
                    </a:lnTo>
                    <a:lnTo>
                      <a:pt x="228850" y="516499"/>
                    </a:lnTo>
                    <a:lnTo>
                      <a:pt x="244870" y="516807"/>
                    </a:lnTo>
                    <a:lnTo>
                      <a:pt x="246569" y="511725"/>
                    </a:lnTo>
                    <a:lnTo>
                      <a:pt x="234707" y="501709"/>
                    </a:lnTo>
                    <a:lnTo>
                      <a:pt x="235322" y="496775"/>
                    </a:lnTo>
                    <a:lnTo>
                      <a:pt x="237475" y="490610"/>
                    </a:lnTo>
                    <a:lnTo>
                      <a:pt x="237943" y="484445"/>
                    </a:lnTo>
                    <a:lnTo>
                      <a:pt x="229933" y="484284"/>
                    </a:lnTo>
                    <a:lnTo>
                      <a:pt x="225934" y="479203"/>
                    </a:lnTo>
                    <a:lnTo>
                      <a:pt x="232554" y="472730"/>
                    </a:lnTo>
                    <a:lnTo>
                      <a:pt x="233477" y="467796"/>
                    </a:lnTo>
                    <a:lnTo>
                      <a:pt x="225934" y="465790"/>
                    </a:lnTo>
                    <a:lnTo>
                      <a:pt x="226402" y="461176"/>
                    </a:lnTo>
                    <a:lnTo>
                      <a:pt x="237034" y="459638"/>
                    </a:lnTo>
                    <a:lnTo>
                      <a:pt x="253201" y="451935"/>
                    </a:lnTo>
                    <a:lnTo>
                      <a:pt x="258591" y="441932"/>
                    </a:lnTo>
                    <a:lnTo>
                      <a:pt x="275534" y="420375"/>
                    </a:lnTo>
                    <a:lnTo>
                      <a:pt x="271683" y="403432"/>
                    </a:lnTo>
                    <a:lnTo>
                      <a:pt x="276764" y="394499"/>
                    </a:lnTo>
                    <a:lnTo>
                      <a:pt x="292317" y="394967"/>
                    </a:lnTo>
                    <a:lnTo>
                      <a:pt x="302788" y="386649"/>
                    </a:lnTo>
                    <a:lnTo>
                      <a:pt x="306185" y="354006"/>
                    </a:lnTo>
                    <a:lnTo>
                      <a:pt x="317739" y="339229"/>
                    </a:lnTo>
                    <a:lnTo>
                      <a:pt x="319892" y="329828"/>
                    </a:lnTo>
                    <a:lnTo>
                      <a:pt x="309260" y="326445"/>
                    </a:lnTo>
                    <a:lnTo>
                      <a:pt x="302173" y="314890"/>
                    </a:lnTo>
                    <a:lnTo>
                      <a:pt x="278302" y="314730"/>
                    </a:lnTo>
                    <a:lnTo>
                      <a:pt x="259513" y="307495"/>
                    </a:lnTo>
                    <a:lnTo>
                      <a:pt x="258591" y="293949"/>
                    </a:lnTo>
                    <a:lnTo>
                      <a:pt x="252279" y="283010"/>
                    </a:lnTo>
                    <a:lnTo>
                      <a:pt x="235188" y="282702"/>
                    </a:lnTo>
                    <a:lnTo>
                      <a:pt x="225185" y="267149"/>
                    </a:lnTo>
                    <a:lnTo>
                      <a:pt x="216413" y="262843"/>
                    </a:lnTo>
                    <a:lnTo>
                      <a:pt x="215945" y="267617"/>
                    </a:lnTo>
                    <a:lnTo>
                      <a:pt x="199924" y="268540"/>
                    </a:lnTo>
                    <a:lnTo>
                      <a:pt x="194067" y="260383"/>
                    </a:lnTo>
                    <a:lnTo>
                      <a:pt x="177431" y="256999"/>
                    </a:lnTo>
                    <a:lnTo>
                      <a:pt x="163724" y="273007"/>
                    </a:lnTo>
                    <a:lnTo>
                      <a:pt x="142006" y="269316"/>
                    </a:lnTo>
                    <a:lnTo>
                      <a:pt x="140468" y="244830"/>
                    </a:lnTo>
                    <a:lnTo>
                      <a:pt x="124755" y="242209"/>
                    </a:lnTo>
                    <a:lnTo>
                      <a:pt x="131067" y="230200"/>
                    </a:lnTo>
                    <a:lnTo>
                      <a:pt x="129222" y="223420"/>
                    </a:lnTo>
                    <a:lnTo>
                      <a:pt x="108427" y="237274"/>
                    </a:lnTo>
                    <a:lnTo>
                      <a:pt x="95495" y="235589"/>
                    </a:lnTo>
                    <a:lnTo>
                      <a:pt x="90721" y="225426"/>
                    </a:lnTo>
                    <a:lnTo>
                      <a:pt x="93650" y="214955"/>
                    </a:lnTo>
                    <a:lnTo>
                      <a:pt x="100885" y="201716"/>
                    </a:lnTo>
                    <a:lnTo>
                      <a:pt x="117360" y="193251"/>
                    </a:lnTo>
                    <a:lnTo>
                      <a:pt x="149388" y="193251"/>
                    </a:lnTo>
                    <a:lnTo>
                      <a:pt x="149228" y="203107"/>
                    </a:lnTo>
                    <a:lnTo>
                      <a:pt x="160782" y="208349"/>
                    </a:lnTo>
                    <a:lnTo>
                      <a:pt x="159859" y="191713"/>
                    </a:lnTo>
                    <a:lnTo>
                      <a:pt x="168177" y="183395"/>
                    </a:lnTo>
                    <a:lnTo>
                      <a:pt x="184813" y="172456"/>
                    </a:lnTo>
                    <a:lnTo>
                      <a:pt x="186043" y="164753"/>
                    </a:lnTo>
                    <a:lnTo>
                      <a:pt x="202679" y="147355"/>
                    </a:lnTo>
                    <a:lnTo>
                      <a:pt x="220385" y="137500"/>
                    </a:lnTo>
                    <a:lnTo>
                      <a:pt x="218847" y="136269"/>
                    </a:lnTo>
                    <a:lnTo>
                      <a:pt x="230855" y="125023"/>
                    </a:lnTo>
                    <a:lnTo>
                      <a:pt x="235162" y="126106"/>
                    </a:lnTo>
                    <a:lnTo>
                      <a:pt x="237167" y="128567"/>
                    </a:lnTo>
                    <a:lnTo>
                      <a:pt x="241781" y="123645"/>
                    </a:lnTo>
                    <a:lnTo>
                      <a:pt x="242864" y="123030"/>
                    </a:lnTo>
                    <a:lnTo>
                      <a:pt x="237930" y="122415"/>
                    </a:lnTo>
                    <a:lnTo>
                      <a:pt x="232848" y="120717"/>
                    </a:lnTo>
                    <a:lnTo>
                      <a:pt x="232848" y="115795"/>
                    </a:lnTo>
                    <a:lnTo>
                      <a:pt x="235469" y="113642"/>
                    </a:lnTo>
                    <a:lnTo>
                      <a:pt x="241473" y="113642"/>
                    </a:lnTo>
                    <a:lnTo>
                      <a:pt x="244095" y="114726"/>
                    </a:lnTo>
                    <a:lnTo>
                      <a:pt x="246555" y="119500"/>
                    </a:lnTo>
                    <a:lnTo>
                      <a:pt x="249323" y="119032"/>
                    </a:lnTo>
                    <a:lnTo>
                      <a:pt x="249323" y="118724"/>
                    </a:lnTo>
                    <a:lnTo>
                      <a:pt x="250246" y="118871"/>
                    </a:lnTo>
                    <a:lnTo>
                      <a:pt x="258564" y="117641"/>
                    </a:lnTo>
                    <a:lnTo>
                      <a:pt x="259647" y="113629"/>
                    </a:lnTo>
                    <a:lnTo>
                      <a:pt x="264421" y="114712"/>
                    </a:lnTo>
                    <a:lnTo>
                      <a:pt x="264421" y="119179"/>
                    </a:lnTo>
                    <a:lnTo>
                      <a:pt x="259955" y="122255"/>
                    </a:lnTo>
                    <a:lnTo>
                      <a:pt x="260115" y="122255"/>
                    </a:lnTo>
                    <a:lnTo>
                      <a:pt x="260730" y="127029"/>
                    </a:lnTo>
                    <a:lnTo>
                      <a:pt x="275668" y="131656"/>
                    </a:lnTo>
                    <a:lnTo>
                      <a:pt x="275815" y="131816"/>
                    </a:lnTo>
                    <a:lnTo>
                      <a:pt x="279212" y="131656"/>
                    </a:lnTo>
                    <a:lnTo>
                      <a:pt x="279519" y="125036"/>
                    </a:lnTo>
                    <a:lnTo>
                      <a:pt x="267510" y="119647"/>
                    </a:lnTo>
                    <a:lnTo>
                      <a:pt x="266895" y="116411"/>
                    </a:lnTo>
                    <a:lnTo>
                      <a:pt x="276751" y="113174"/>
                    </a:lnTo>
                    <a:lnTo>
                      <a:pt x="277219" y="103626"/>
                    </a:lnTo>
                    <a:lnTo>
                      <a:pt x="266895" y="97314"/>
                    </a:lnTo>
                    <a:lnTo>
                      <a:pt x="266120" y="81294"/>
                    </a:lnTo>
                    <a:lnTo>
                      <a:pt x="251944" y="88381"/>
                    </a:lnTo>
                    <a:lnTo>
                      <a:pt x="246863" y="88381"/>
                    </a:lnTo>
                    <a:lnTo>
                      <a:pt x="248093" y="76212"/>
                    </a:lnTo>
                    <a:lnTo>
                      <a:pt x="228836" y="71598"/>
                    </a:lnTo>
                    <a:lnTo>
                      <a:pt x="220826" y="77603"/>
                    </a:lnTo>
                    <a:lnTo>
                      <a:pt x="220826" y="96084"/>
                    </a:lnTo>
                    <a:lnTo>
                      <a:pt x="206503" y="100550"/>
                    </a:lnTo>
                    <a:lnTo>
                      <a:pt x="200646" y="112559"/>
                    </a:lnTo>
                    <a:lnTo>
                      <a:pt x="194481" y="113642"/>
                    </a:lnTo>
                    <a:lnTo>
                      <a:pt x="194481" y="98250"/>
                    </a:lnTo>
                    <a:lnTo>
                      <a:pt x="180935" y="96405"/>
                    </a:lnTo>
                    <a:lnTo>
                      <a:pt x="174155" y="91938"/>
                    </a:lnTo>
                    <a:lnTo>
                      <a:pt x="171534" y="82083"/>
                    </a:lnTo>
                    <a:lnTo>
                      <a:pt x="195712" y="67921"/>
                    </a:lnTo>
                    <a:lnTo>
                      <a:pt x="207413" y="64230"/>
                    </a:lnTo>
                    <a:lnTo>
                      <a:pt x="208643" y="72240"/>
                    </a:lnTo>
                    <a:lnTo>
                      <a:pt x="215263" y="71933"/>
                    </a:lnTo>
                    <a:lnTo>
                      <a:pt x="215731" y="67921"/>
                    </a:lnTo>
                    <a:lnTo>
                      <a:pt x="222658" y="66837"/>
                    </a:lnTo>
                    <a:lnTo>
                      <a:pt x="222818" y="65447"/>
                    </a:lnTo>
                    <a:lnTo>
                      <a:pt x="219743" y="64216"/>
                    </a:lnTo>
                    <a:lnTo>
                      <a:pt x="219127" y="60057"/>
                    </a:lnTo>
                    <a:lnTo>
                      <a:pt x="227592" y="59442"/>
                    </a:lnTo>
                    <a:lnTo>
                      <a:pt x="232674" y="54053"/>
                    </a:lnTo>
                    <a:lnTo>
                      <a:pt x="232982" y="53745"/>
                    </a:lnTo>
                    <a:lnTo>
                      <a:pt x="233129" y="53745"/>
                    </a:lnTo>
                    <a:lnTo>
                      <a:pt x="234667" y="52047"/>
                    </a:lnTo>
                    <a:lnTo>
                      <a:pt x="252372" y="49894"/>
                    </a:lnTo>
                    <a:lnTo>
                      <a:pt x="260222" y="56514"/>
                    </a:lnTo>
                    <a:lnTo>
                      <a:pt x="239588" y="67453"/>
                    </a:lnTo>
                    <a:lnTo>
                      <a:pt x="265772" y="73765"/>
                    </a:lnTo>
                    <a:lnTo>
                      <a:pt x="269316" y="64992"/>
                    </a:lnTo>
                    <a:lnTo>
                      <a:pt x="280709" y="64992"/>
                    </a:lnTo>
                    <a:lnTo>
                      <a:pt x="284868" y="57289"/>
                    </a:lnTo>
                    <a:lnTo>
                      <a:pt x="276711" y="55283"/>
                    </a:lnTo>
                    <a:lnTo>
                      <a:pt x="276711" y="45588"/>
                    </a:lnTo>
                    <a:lnTo>
                      <a:pt x="251303" y="34341"/>
                    </a:lnTo>
                    <a:lnTo>
                      <a:pt x="233744" y="36347"/>
                    </a:lnTo>
                    <a:lnTo>
                      <a:pt x="223728" y="41429"/>
                    </a:lnTo>
                    <a:lnTo>
                      <a:pt x="224503" y="54053"/>
                    </a:lnTo>
                    <a:lnTo>
                      <a:pt x="214032" y="52515"/>
                    </a:lnTo>
                    <a:lnTo>
                      <a:pt x="212495" y="45588"/>
                    </a:lnTo>
                    <a:lnTo>
                      <a:pt x="222511" y="36495"/>
                    </a:lnTo>
                    <a:lnTo>
                      <a:pt x="204498" y="35572"/>
                    </a:lnTo>
                    <a:lnTo>
                      <a:pt x="199269" y="37270"/>
                    </a:lnTo>
                    <a:lnTo>
                      <a:pt x="196955" y="43275"/>
                    </a:lnTo>
                    <a:lnTo>
                      <a:pt x="203735" y="44505"/>
                    </a:lnTo>
                    <a:lnTo>
                      <a:pt x="202345" y="51124"/>
                    </a:lnTo>
                    <a:lnTo>
                      <a:pt x="190951" y="51900"/>
                    </a:lnTo>
                    <a:lnTo>
                      <a:pt x="189105" y="56367"/>
                    </a:lnTo>
                    <a:lnTo>
                      <a:pt x="172470" y="56835"/>
                    </a:lnTo>
                    <a:cubicBezTo>
                      <a:pt x="172470" y="56835"/>
                      <a:pt x="172015" y="47433"/>
                      <a:pt x="171386" y="47433"/>
                    </a:cubicBezTo>
                    <a:cubicBezTo>
                      <a:pt x="170611" y="47433"/>
                      <a:pt x="184331" y="47126"/>
                      <a:pt x="184331" y="47126"/>
                    </a:cubicBezTo>
                    <a:lnTo>
                      <a:pt x="194334" y="37431"/>
                    </a:lnTo>
                    <a:lnTo>
                      <a:pt x="188945" y="34662"/>
                    </a:lnTo>
                    <a:lnTo>
                      <a:pt x="181710" y="41750"/>
                    </a:lnTo>
                    <a:lnTo>
                      <a:pt x="169701" y="41135"/>
                    </a:lnTo>
                    <a:lnTo>
                      <a:pt x="162614" y="31132"/>
                    </a:lnTo>
                    <a:lnTo>
                      <a:pt x="147208" y="31132"/>
                    </a:lnTo>
                    <a:lnTo>
                      <a:pt x="131188" y="43141"/>
                    </a:lnTo>
                    <a:lnTo>
                      <a:pt x="145818" y="43141"/>
                    </a:lnTo>
                    <a:lnTo>
                      <a:pt x="147208" y="47300"/>
                    </a:lnTo>
                    <a:lnTo>
                      <a:pt x="143357" y="51004"/>
                    </a:lnTo>
                    <a:lnTo>
                      <a:pt x="159685" y="51459"/>
                    </a:lnTo>
                    <a:lnTo>
                      <a:pt x="162146" y="57316"/>
                    </a:lnTo>
                    <a:lnTo>
                      <a:pt x="143825" y="56540"/>
                    </a:lnTo>
                    <a:lnTo>
                      <a:pt x="142902" y="52074"/>
                    </a:lnTo>
                    <a:lnTo>
                      <a:pt x="131509" y="49613"/>
                    </a:lnTo>
                    <a:lnTo>
                      <a:pt x="125344" y="46230"/>
                    </a:lnTo>
                    <a:lnTo>
                      <a:pt x="115488" y="46390"/>
                    </a:lnTo>
                    <a:cubicBezTo>
                      <a:pt x="158134" y="17090"/>
                      <a:pt x="209726" y="0"/>
                      <a:pt x="265464" y="0"/>
                    </a:cubicBezTo>
                    <a:lnTo>
                      <a:pt x="265464" y="0"/>
                    </a:lnTo>
                    <a:close/>
                    <a:moveTo>
                      <a:pt x="395569" y="90387"/>
                    </a:moveTo>
                    <a:lnTo>
                      <a:pt x="398029" y="86696"/>
                    </a:lnTo>
                    <a:lnTo>
                      <a:pt x="406962" y="84851"/>
                    </a:lnTo>
                    <a:lnTo>
                      <a:pt x="409276" y="95629"/>
                    </a:lnTo>
                    <a:lnTo>
                      <a:pt x="413890" y="103332"/>
                    </a:lnTo>
                    <a:lnTo>
                      <a:pt x="417126" y="106876"/>
                    </a:lnTo>
                    <a:lnTo>
                      <a:pt x="422823" y="109189"/>
                    </a:lnTo>
                    <a:lnTo>
                      <a:pt x="417433" y="115662"/>
                    </a:lnTo>
                    <a:lnTo>
                      <a:pt x="406962" y="116584"/>
                    </a:lnTo>
                    <a:lnTo>
                      <a:pt x="399113" y="116584"/>
                    </a:lnTo>
                    <a:lnTo>
                      <a:pt x="400035" y="107197"/>
                    </a:lnTo>
                    <a:lnTo>
                      <a:pt x="406494" y="105966"/>
                    </a:lnTo>
                    <a:lnTo>
                      <a:pt x="406040" y="101500"/>
                    </a:lnTo>
                    <a:lnTo>
                      <a:pt x="399875" y="97649"/>
                    </a:lnTo>
                    <a:lnTo>
                      <a:pt x="395555" y="94720"/>
                    </a:lnTo>
                    <a:lnTo>
                      <a:pt x="395555" y="90400"/>
                    </a:lnTo>
                    <a:lnTo>
                      <a:pt x="395555" y="90400"/>
                    </a:lnTo>
                    <a:close/>
                    <a:moveTo>
                      <a:pt x="380939" y="107330"/>
                    </a:moveTo>
                    <a:lnTo>
                      <a:pt x="386328" y="98705"/>
                    </a:lnTo>
                    <a:lnTo>
                      <a:pt x="393723" y="97007"/>
                    </a:lnTo>
                    <a:lnTo>
                      <a:pt x="398952" y="99160"/>
                    </a:lnTo>
                    <a:lnTo>
                      <a:pt x="398337" y="105164"/>
                    </a:lnTo>
                    <a:lnTo>
                      <a:pt x="387251" y="113014"/>
                    </a:lnTo>
                    <a:lnTo>
                      <a:pt x="380939" y="113014"/>
                    </a:lnTo>
                    <a:lnTo>
                      <a:pt x="380939" y="107317"/>
                    </a:lnTo>
                    <a:lnTo>
                      <a:pt x="380939" y="107317"/>
                    </a:lnTo>
                    <a:close/>
                    <a:moveTo>
                      <a:pt x="233731" y="140749"/>
                    </a:moveTo>
                    <a:lnTo>
                      <a:pt x="228034" y="141217"/>
                    </a:lnTo>
                    <a:lnTo>
                      <a:pt x="228341" y="137219"/>
                    </a:lnTo>
                    <a:lnTo>
                      <a:pt x="230962" y="134143"/>
                    </a:lnTo>
                    <a:lnTo>
                      <a:pt x="234346" y="136764"/>
                    </a:lnTo>
                    <a:lnTo>
                      <a:pt x="233731" y="140776"/>
                    </a:lnTo>
                    <a:close/>
                    <a:moveTo>
                      <a:pt x="253603" y="133822"/>
                    </a:moveTo>
                    <a:lnTo>
                      <a:pt x="249751" y="134130"/>
                    </a:lnTo>
                    <a:lnTo>
                      <a:pt x="248976" y="137821"/>
                    </a:lnTo>
                    <a:lnTo>
                      <a:pt x="245900" y="139666"/>
                    </a:lnTo>
                    <a:lnTo>
                      <a:pt x="241126" y="140121"/>
                    </a:lnTo>
                    <a:cubicBezTo>
                      <a:pt x="240965" y="138890"/>
                      <a:pt x="240965" y="138115"/>
                      <a:pt x="240965" y="138115"/>
                    </a:cubicBezTo>
                    <a:lnTo>
                      <a:pt x="239120" y="138115"/>
                    </a:lnTo>
                    <a:lnTo>
                      <a:pt x="239120" y="134103"/>
                    </a:lnTo>
                    <a:lnTo>
                      <a:pt x="246823" y="134103"/>
                    </a:lnTo>
                    <a:lnTo>
                      <a:pt x="248361" y="129944"/>
                    </a:lnTo>
                    <a:lnTo>
                      <a:pt x="251436" y="129944"/>
                    </a:lnTo>
                    <a:lnTo>
                      <a:pt x="254980" y="130559"/>
                    </a:lnTo>
                    <a:lnTo>
                      <a:pt x="253589" y="133795"/>
                    </a:lnTo>
                    <a:close/>
                  </a:path>
                </a:pathLst>
              </a:custGeom>
              <a:solidFill>
                <a:srgbClr val="00B8F5"/>
              </a:solidFill>
              <a:ln w="132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cxnSp>
        <p:nvCxnSpPr>
          <p:cNvPr id="84" name="Straight Connector 83">
            <a:extLst>
              <a:ext uri="{FF2B5EF4-FFF2-40B4-BE49-F238E27FC236}">
                <a16:creationId xmlns:a16="http://schemas.microsoft.com/office/drawing/2014/main" id="{4DE5D1FD-C178-34B8-2FE2-3CF6265EAC8A}"/>
              </a:ext>
            </a:extLst>
          </p:cNvPr>
          <p:cNvCxnSpPr>
            <a:cxnSpLocks/>
          </p:cNvCxnSpPr>
          <p:nvPr/>
        </p:nvCxnSpPr>
        <p:spPr>
          <a:xfrm flipH="1">
            <a:off x="1528971" y="3769141"/>
            <a:ext cx="2729708" cy="0"/>
          </a:xfrm>
          <a:prstGeom prst="line">
            <a:avLst/>
          </a:prstGeom>
          <a:ln cap="rnd">
            <a:solidFill>
              <a:srgbClr val="70D757"/>
            </a:solidFill>
            <a:round/>
          </a:ln>
        </p:spPr>
        <p:style>
          <a:lnRef idx="3">
            <a:schemeClr val="accent6"/>
          </a:lnRef>
          <a:fillRef idx="0">
            <a:schemeClr val="accent6"/>
          </a:fillRef>
          <a:effectRef idx="2">
            <a:schemeClr val="accent6"/>
          </a:effectRef>
          <a:fontRef idx="minor">
            <a:schemeClr val="tx1"/>
          </a:fontRef>
        </p:style>
      </p:cxnSp>
      <p:cxnSp>
        <p:nvCxnSpPr>
          <p:cNvPr id="85" name="Straight Arrow Connector 84">
            <a:extLst>
              <a:ext uri="{FF2B5EF4-FFF2-40B4-BE49-F238E27FC236}">
                <a16:creationId xmlns:a16="http://schemas.microsoft.com/office/drawing/2014/main" id="{877C79DE-DD5D-5B52-C578-887C6A2A9BD9}"/>
              </a:ext>
            </a:extLst>
          </p:cNvPr>
          <p:cNvCxnSpPr>
            <a:cxnSpLocks/>
          </p:cNvCxnSpPr>
          <p:nvPr/>
        </p:nvCxnSpPr>
        <p:spPr>
          <a:xfrm>
            <a:off x="1528971" y="3769141"/>
            <a:ext cx="0" cy="477904"/>
          </a:xfrm>
          <a:prstGeom prst="straightConnector1">
            <a:avLst/>
          </a:prstGeom>
          <a:ln w="19050" cap="rnd">
            <a:solidFill>
              <a:srgbClr val="70D757"/>
            </a:solidFill>
            <a:round/>
            <a:tailEnd type="triangle"/>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4E491E64-1854-E7E4-1BFD-E8E75C9DCEBD}"/>
              </a:ext>
            </a:extLst>
          </p:cNvPr>
          <p:cNvSpPr/>
          <p:nvPr/>
        </p:nvSpPr>
        <p:spPr>
          <a:xfrm>
            <a:off x="159064" y="4247044"/>
            <a:ext cx="2626329" cy="628957"/>
          </a:xfrm>
          <a:prstGeom prst="roundRect">
            <a:avLst/>
          </a:prstGeom>
          <a:solidFill>
            <a:srgbClr val="EAAA00"/>
          </a:solidFill>
          <a:ln w="12700" cap="flat" cmpd="sng" algn="ctr">
            <a:solidFill>
              <a:srgbClr val="EAAA00"/>
            </a:solidFill>
            <a:prstDash val="solid"/>
            <a:miter lim="800000"/>
          </a:ln>
          <a:effectLst/>
        </p:spPr>
        <p:txBody>
          <a:bodyPr rot="0" spcFirstLastPara="0" vertOverflow="overflow" horzOverflow="overflow" vert="horz" wrap="square" lIns="26998" tIns="26998" rIns="26998" bIns="26998" numCol="1" spcCol="0" rtlCol="0" fromWordArt="0" anchor="ctr" anchorCtr="0" forceAA="0" compatLnSpc="1">
            <a:prstTxWarp prst="textNoShape">
              <a:avLst/>
            </a:prstTxWarp>
            <a:noAutofit/>
          </a:bodyPr>
          <a:lstStyle/>
          <a:p>
            <a:pPr marL="0" marR="0" lvl="0" indent="0" algn="ctr" defTabSz="322326" eaLnBrk="1" fontAlgn="auto" latinLnBrk="0" hangingPunct="1">
              <a:lnSpc>
                <a:spcPts val="1600"/>
              </a:lnSpc>
              <a:spcBef>
                <a:spcPts val="0"/>
              </a:spcBef>
              <a:spcAft>
                <a:spcPts val="0"/>
              </a:spcAft>
              <a:buClrTx/>
              <a:buSzTx/>
              <a:buFontTx/>
              <a:buNone/>
              <a:tabLst/>
              <a:defRPr/>
            </a:pPr>
            <a:r>
              <a:rPr kumimoji="0" lang="lv-LV"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ECB </a:t>
            </a: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Guide on climate-related </a:t>
            </a:r>
          </a:p>
          <a:p>
            <a:pPr marL="0" marR="0" lvl="0" indent="0" algn="ctr" defTabSz="322326" eaLnBrk="1" fontAlgn="auto" latinLnBrk="0" hangingPunct="1">
              <a:lnSpc>
                <a:spcPts val="16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and environmental risks</a:t>
            </a:r>
            <a:br>
              <a:rPr kumimoji="0" lang="en-US" sz="14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br>
            <a:r>
              <a:rPr kumimoji="0" lang="en-US"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(20</a:t>
            </a:r>
            <a:r>
              <a:rPr kumimoji="0" lang="lv-LV" sz="1000" b="0" i="1" u="none" strike="noStrike" kern="0" cap="none" spc="0" normalizeH="0" baseline="0" noProof="0" dirty="0">
                <a:ln>
                  <a:noFill/>
                </a:ln>
                <a:solidFill>
                  <a:prstClr val="white"/>
                </a:solidFill>
                <a:effectLst/>
                <a:uLnTx/>
                <a:uFillTx/>
                <a:latin typeface="Arial"/>
                <a:ea typeface="+mn-ea"/>
                <a:cs typeface="Arial" panose="020B0604020202020204" pitchFamily="34" charset="0"/>
              </a:rPr>
              <a:t>19)</a:t>
            </a:r>
            <a:endParaRPr kumimoji="0" lang="en-US" sz="1100" b="0" i="1"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7" name="TextBox 6">
            <a:extLst>
              <a:ext uri="{FF2B5EF4-FFF2-40B4-BE49-F238E27FC236}">
                <a16:creationId xmlns:a16="http://schemas.microsoft.com/office/drawing/2014/main" id="{5075C54D-7BF2-674A-9664-F5A67908993E}"/>
              </a:ext>
            </a:extLst>
          </p:cNvPr>
          <p:cNvSpPr txBox="1"/>
          <p:nvPr/>
        </p:nvSpPr>
        <p:spPr>
          <a:xfrm>
            <a:off x="6174298" y="4026716"/>
            <a:ext cx="2852968" cy="1125969"/>
          </a:xfrm>
          <a:prstGeom prst="rect">
            <a:avLst/>
          </a:prstGeom>
          <a:noFill/>
          <a:ln cmpd="sng">
            <a:solidFill>
              <a:srgbClr val="FF0000"/>
            </a:solidFill>
          </a:ln>
        </p:spPr>
        <p:txBody>
          <a:bodyPr wrap="square" rtlCol="0">
            <a:spAutoFit/>
          </a:bodyPr>
          <a:lstStyle/>
          <a:p>
            <a:endParaRPr lang="lv-LV" b="1" dirty="0">
              <a:noFill/>
            </a:endParaRPr>
          </a:p>
        </p:txBody>
      </p:sp>
      <p:sp>
        <p:nvSpPr>
          <p:cNvPr id="5" name="Rectangle 4">
            <a:extLst>
              <a:ext uri="{FF2B5EF4-FFF2-40B4-BE49-F238E27FC236}">
                <a16:creationId xmlns:a16="http://schemas.microsoft.com/office/drawing/2014/main" id="{5A1D1C90-3834-A601-6191-99F219C47C29}"/>
              </a:ext>
            </a:extLst>
          </p:cNvPr>
          <p:cNvSpPr/>
          <p:nvPr/>
        </p:nvSpPr>
        <p:spPr>
          <a:xfrm>
            <a:off x="9738560" y="5448508"/>
            <a:ext cx="2130641" cy="628957"/>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t>ESRS </a:t>
            </a:r>
            <a:r>
              <a:rPr lang="lv-LV" dirty="0" err="1"/>
              <a:t>Taxonomy</a:t>
            </a:r>
            <a:endParaRPr lang="lv-LV" dirty="0"/>
          </a:p>
        </p:txBody>
      </p:sp>
      <p:cxnSp>
        <p:nvCxnSpPr>
          <p:cNvPr id="8" name="Straight Arrow Connector 7">
            <a:extLst>
              <a:ext uri="{FF2B5EF4-FFF2-40B4-BE49-F238E27FC236}">
                <a16:creationId xmlns:a16="http://schemas.microsoft.com/office/drawing/2014/main" id="{E576E214-40F6-5785-A146-C2C9E38E4871}"/>
              </a:ext>
            </a:extLst>
          </p:cNvPr>
          <p:cNvCxnSpPr>
            <a:cxnSpLocks/>
          </p:cNvCxnSpPr>
          <p:nvPr/>
        </p:nvCxnSpPr>
        <p:spPr>
          <a:xfrm flipV="1">
            <a:off x="10570866" y="4911416"/>
            <a:ext cx="0" cy="53709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9A296205-4AA9-B1AA-5E40-A3C3A5052541}"/>
              </a:ext>
            </a:extLst>
          </p:cNvPr>
          <p:cNvCxnSpPr>
            <a:cxnSpLocks/>
          </p:cNvCxnSpPr>
          <p:nvPr/>
        </p:nvCxnSpPr>
        <p:spPr>
          <a:xfrm flipH="1">
            <a:off x="8851725" y="3429000"/>
            <a:ext cx="1520645" cy="718782"/>
          </a:xfrm>
          <a:prstGeom prst="straightConnector1">
            <a:avLst/>
          </a:prstGeom>
          <a:ln w="635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84B3F97F-85E4-F25F-5034-4C8AE1490217}"/>
              </a:ext>
            </a:extLst>
          </p:cNvPr>
          <p:cNvSpPr txBox="1"/>
          <p:nvPr/>
        </p:nvSpPr>
        <p:spPr>
          <a:xfrm>
            <a:off x="10372370" y="2928749"/>
            <a:ext cx="337351" cy="646331"/>
          </a:xfrm>
          <a:prstGeom prst="rect">
            <a:avLst/>
          </a:prstGeom>
          <a:noFill/>
        </p:spPr>
        <p:txBody>
          <a:bodyPr wrap="square" rtlCol="0">
            <a:spAutoFit/>
          </a:bodyPr>
          <a:lstStyle/>
          <a:p>
            <a:r>
              <a:rPr lang="lv-LV" sz="3600" dirty="0">
                <a:solidFill>
                  <a:srgbClr val="FF0000"/>
                </a:solidFill>
              </a:rPr>
              <a:t>!</a:t>
            </a:r>
          </a:p>
        </p:txBody>
      </p:sp>
      <p:cxnSp>
        <p:nvCxnSpPr>
          <p:cNvPr id="16" name="Straight Arrow Connector 15">
            <a:extLst>
              <a:ext uri="{FF2B5EF4-FFF2-40B4-BE49-F238E27FC236}">
                <a16:creationId xmlns:a16="http://schemas.microsoft.com/office/drawing/2014/main" id="{ADE551B6-8BC9-94CD-0245-1A088529E2A2}"/>
              </a:ext>
            </a:extLst>
          </p:cNvPr>
          <p:cNvCxnSpPr>
            <a:stCxn id="24" idx="3"/>
          </p:cNvCxnSpPr>
          <p:nvPr/>
        </p:nvCxnSpPr>
        <p:spPr>
          <a:xfrm>
            <a:off x="6975823" y="5658751"/>
            <a:ext cx="2762737" cy="14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4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CDDB-DDE0-8D44-3102-D50389FCE8F7}"/>
              </a:ext>
            </a:extLst>
          </p:cNvPr>
          <p:cNvSpPr>
            <a:spLocks noGrp="1"/>
          </p:cNvSpPr>
          <p:nvPr>
            <p:ph type="title"/>
          </p:nvPr>
        </p:nvSpPr>
        <p:spPr/>
        <p:txBody>
          <a:bodyPr>
            <a:normAutofit fontScale="90000"/>
          </a:bodyPr>
          <a:lstStyle/>
          <a:p>
            <a:r>
              <a:rPr lang="lv-LV" sz="2400" kern="0" dirty="0">
                <a:effectLst/>
                <a:latin typeface="IBM Plex Sans" panose="020B0503050203000203" pitchFamily="34" charset="0"/>
                <a:ea typeface="Times New Roman" panose="02020603050405020304" pitchFamily="18" charset="0"/>
                <a:cs typeface="Times New Roman" panose="02020603050405020304" pitchFamily="18" charset="0"/>
              </a:rPr>
              <a:t>2023. gada 5. janvārī stājās spēkā </a:t>
            </a:r>
            <a:r>
              <a:rPr lang="lv-LV" sz="2400" u="sng" kern="0" dirty="0">
                <a:solidFill>
                  <a:srgbClr val="0000FF"/>
                </a:solidFill>
                <a:effectLst/>
                <a:latin typeface="IBM Plex Sans" panose="020B0503050203000203" pitchFamily="34" charset="0"/>
                <a:ea typeface="Times New Roman" panose="02020603050405020304" pitchFamily="18" charset="0"/>
                <a:hlinkClick r:id="rId2"/>
              </a:rPr>
              <a:t>Korporatīvās ilgtspējas ziņošanas direktīva (</a:t>
            </a:r>
            <a:r>
              <a:rPr lang="lv-LV" sz="2400" u="sng" kern="0" dirty="0" err="1">
                <a:solidFill>
                  <a:srgbClr val="0000FF"/>
                </a:solidFill>
                <a:effectLst/>
                <a:latin typeface="IBM Plex Sans" panose="020B0503050203000203" pitchFamily="34" charset="0"/>
                <a:ea typeface="Times New Roman" panose="02020603050405020304" pitchFamily="18" charset="0"/>
                <a:hlinkClick r:id="rId2"/>
              </a:rPr>
              <a:t>Corporate</a:t>
            </a:r>
            <a:r>
              <a:rPr lang="lv-LV" sz="2400" u="sng" kern="0" dirty="0">
                <a:solidFill>
                  <a:srgbClr val="0000FF"/>
                </a:solidFill>
                <a:effectLst/>
                <a:latin typeface="IBM Plex Sans" panose="020B0503050203000203" pitchFamily="34" charset="0"/>
                <a:ea typeface="Times New Roman" panose="02020603050405020304" pitchFamily="18" charset="0"/>
                <a:hlinkClick r:id="rId2"/>
              </a:rPr>
              <a:t> </a:t>
            </a:r>
            <a:r>
              <a:rPr lang="lv-LV" sz="2400" u="sng" kern="0" dirty="0" err="1">
                <a:solidFill>
                  <a:srgbClr val="0000FF"/>
                </a:solidFill>
                <a:effectLst/>
                <a:latin typeface="IBM Plex Sans" panose="020B0503050203000203" pitchFamily="34" charset="0"/>
                <a:ea typeface="Times New Roman" panose="02020603050405020304" pitchFamily="18" charset="0"/>
                <a:hlinkClick r:id="rId2"/>
              </a:rPr>
              <a:t>Sustainability</a:t>
            </a:r>
            <a:r>
              <a:rPr lang="lv-LV" sz="2400" u="sng" kern="0" dirty="0">
                <a:solidFill>
                  <a:srgbClr val="0000FF"/>
                </a:solidFill>
                <a:effectLst/>
                <a:latin typeface="IBM Plex Sans" panose="020B0503050203000203" pitchFamily="34" charset="0"/>
                <a:ea typeface="Times New Roman" panose="02020603050405020304" pitchFamily="18" charset="0"/>
                <a:hlinkClick r:id="rId2"/>
              </a:rPr>
              <a:t> </a:t>
            </a:r>
            <a:r>
              <a:rPr lang="lv-LV" sz="2400" u="sng" kern="0" dirty="0" err="1">
                <a:solidFill>
                  <a:srgbClr val="0000FF"/>
                </a:solidFill>
                <a:effectLst/>
                <a:latin typeface="IBM Plex Sans" panose="020B0503050203000203" pitchFamily="34" charset="0"/>
                <a:ea typeface="Times New Roman" panose="02020603050405020304" pitchFamily="18" charset="0"/>
                <a:hlinkClick r:id="rId2"/>
              </a:rPr>
              <a:t>Reporting</a:t>
            </a:r>
            <a:r>
              <a:rPr lang="lv-LV" sz="2400" u="sng" kern="0" dirty="0">
                <a:solidFill>
                  <a:srgbClr val="0000FF"/>
                </a:solidFill>
                <a:effectLst/>
                <a:latin typeface="IBM Plex Sans" panose="020B0503050203000203" pitchFamily="34" charset="0"/>
                <a:ea typeface="Times New Roman" panose="02020603050405020304" pitchFamily="18" charset="0"/>
                <a:hlinkClick r:id="rId2"/>
              </a:rPr>
              <a:t> </a:t>
            </a:r>
            <a:r>
              <a:rPr lang="lv-LV" sz="2400" u="sng" kern="0" dirty="0" err="1">
                <a:solidFill>
                  <a:srgbClr val="0000FF"/>
                </a:solidFill>
                <a:effectLst/>
                <a:latin typeface="IBM Plex Sans" panose="020B0503050203000203" pitchFamily="34" charset="0"/>
                <a:ea typeface="Times New Roman" panose="02020603050405020304" pitchFamily="18" charset="0"/>
                <a:hlinkClick r:id="rId2"/>
              </a:rPr>
              <a:t>Directive</a:t>
            </a:r>
            <a:r>
              <a:rPr lang="lv-LV" sz="2400" u="sng" kern="0" dirty="0">
                <a:solidFill>
                  <a:srgbClr val="0000FF"/>
                </a:solidFill>
                <a:effectLst/>
                <a:latin typeface="IBM Plex Sans" panose="020B0503050203000203" pitchFamily="34" charset="0"/>
                <a:ea typeface="Times New Roman" panose="02020603050405020304" pitchFamily="18" charset="0"/>
                <a:hlinkClick r:id="rId2"/>
              </a:rPr>
              <a:t>, CSRD)</a:t>
            </a:r>
            <a:br>
              <a:rPr lang="lv-LV" dirty="0"/>
            </a:br>
            <a:endParaRPr lang="lv-LV" dirty="0"/>
          </a:p>
        </p:txBody>
      </p:sp>
      <p:sp>
        <p:nvSpPr>
          <p:cNvPr id="3" name="Content Placeholder 2">
            <a:extLst>
              <a:ext uri="{FF2B5EF4-FFF2-40B4-BE49-F238E27FC236}">
                <a16:creationId xmlns:a16="http://schemas.microsoft.com/office/drawing/2014/main" id="{15493064-5609-41ED-AE01-DAF2A150C54C}"/>
              </a:ext>
            </a:extLst>
          </p:cNvPr>
          <p:cNvSpPr>
            <a:spLocks noGrp="1"/>
          </p:cNvSpPr>
          <p:nvPr>
            <p:ph idx="1"/>
          </p:nvPr>
        </p:nvSpPr>
        <p:spPr>
          <a:xfrm>
            <a:off x="3454400" y="1752603"/>
            <a:ext cx="8128000" cy="4373573"/>
          </a:xfrm>
        </p:spPr>
        <p:txBody>
          <a:bodyPr>
            <a:normAutofit/>
          </a:bodyPr>
          <a:lstStyle/>
          <a:p>
            <a:pPr algn="just"/>
            <a:endParaRPr lang="lv-LV" sz="1800" kern="0" dirty="0">
              <a:latin typeface="IBM Plex Sans" panose="020B0503050203000203" pitchFamily="34" charset="0"/>
              <a:ea typeface="Times New Roman" panose="02020603050405020304" pitchFamily="18" charset="0"/>
              <a:cs typeface="Times New Roman" panose="02020603050405020304" pitchFamily="18" charset="0"/>
            </a:endParaRPr>
          </a:p>
          <a:p>
            <a:pPr marL="0" marR="0" lvl="0" indent="0" algn="just" defTabSz="938213" rtl="0" eaLnBrk="1" fontAlgn="base" latinLnBrk="0" hangingPunct="1">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Saskaņā ar CSRD direktīvu dalībvalstīm (Latvijai) jāizstrādā normatīvie un administratīvie akti 18 mēnešu laikā līdz </a:t>
            </a:r>
            <a:r>
              <a:rPr kumimoji="0" lang="lv-LV" sz="18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2024.gada 6.jūlijam. CSRD direktīva tiek ieviesta pakāpeniski sākot ar 2024. pārskata gadu.</a:t>
            </a:r>
          </a:p>
          <a:p>
            <a:pPr algn="just"/>
            <a:endParaRPr lang="lv-LV" sz="1800" kern="0" dirty="0">
              <a:effectLst/>
              <a:latin typeface="IBM Plex Sans" panose="020B0503050203000203" pitchFamily="34" charset="0"/>
              <a:ea typeface="Times New Roman" panose="02020603050405020304" pitchFamily="18" charset="0"/>
              <a:cs typeface="Times New Roman" panose="02020603050405020304" pitchFamily="18" charset="0"/>
            </a:endParaRPr>
          </a:p>
          <a:p>
            <a:pPr algn="just"/>
            <a:r>
              <a:rPr lang="lv-LV" sz="1800" kern="0" dirty="0">
                <a:latin typeface="IBM Plex Sans" panose="020B0503050203000203" pitchFamily="34" charset="0"/>
                <a:cs typeface="Times New Roman" panose="02020603050405020304" pitchFamily="18" charset="0"/>
              </a:rPr>
              <a:t> </a:t>
            </a:r>
            <a:endParaRPr lang="lv-LV" sz="1800" kern="0" dirty="0">
              <a:effectLst/>
              <a:highlight>
                <a:srgbClr val="FFFF00"/>
              </a:highlight>
              <a:latin typeface="IBM Plex Sans" panose="020B0503050203000203" pitchFamily="34" charset="0"/>
              <a:ea typeface="Times New Roman" panose="02020603050405020304" pitchFamily="18" charset="0"/>
              <a:cs typeface="Times New Roman" panose="02020603050405020304" pitchFamily="18" charset="0"/>
            </a:endParaRPr>
          </a:p>
          <a:p>
            <a:pPr algn="just"/>
            <a:r>
              <a:rPr lang="lv-LV" sz="1800" b="1" kern="0" dirty="0">
                <a:solidFill>
                  <a:srgbClr val="FF0000"/>
                </a:solidFill>
                <a:latin typeface="IBM Plex Sans" panose="020B0503050203000203" pitchFamily="34" charset="0"/>
                <a:cs typeface="Times New Roman" panose="02020603050405020304" pitchFamily="18" charset="0"/>
              </a:rPr>
              <a:t> </a:t>
            </a:r>
          </a:p>
          <a:p>
            <a:pPr algn="just"/>
            <a:endParaRPr lang="lv-LV" sz="1800" kern="0" dirty="0">
              <a:latin typeface="IBM Plex Sans" panose="020B0503050203000203" pitchFamily="34" charset="0"/>
              <a:cs typeface="Times New Roman" panose="02020603050405020304" pitchFamily="18" charset="0"/>
            </a:endParaRPr>
          </a:p>
          <a:p>
            <a:pPr algn="just"/>
            <a:r>
              <a:rPr lang="lv-LV" sz="1600" b="0" i="0" dirty="0">
                <a:solidFill>
                  <a:srgbClr val="000000"/>
                </a:solidFill>
                <a:effectLst/>
                <a:latin typeface="Times New Roman" panose="02020603050405020304" pitchFamily="18" charset="0"/>
              </a:rPr>
              <a:t> </a:t>
            </a:r>
            <a:endParaRPr lang="lv-LV" sz="1800" kern="0" dirty="0">
              <a:latin typeface="IBM Plex Sans" panose="020B0503050203000203" pitchFamily="34" charset="0"/>
              <a:cs typeface="Times New Roman" panose="02020603050405020304" pitchFamily="18" charset="0"/>
            </a:endParaRPr>
          </a:p>
          <a:p>
            <a:endParaRPr lang="lv-LV" dirty="0"/>
          </a:p>
          <a:p>
            <a:endParaRPr lang="lv-LV" dirty="0"/>
          </a:p>
        </p:txBody>
      </p:sp>
      <p:sp>
        <p:nvSpPr>
          <p:cNvPr id="6" name="Slide Number Placeholder 5">
            <a:extLst>
              <a:ext uri="{FF2B5EF4-FFF2-40B4-BE49-F238E27FC236}">
                <a16:creationId xmlns:a16="http://schemas.microsoft.com/office/drawing/2014/main" id="{782C636F-9680-0B91-2C9A-80F8BF02E327}"/>
              </a:ext>
            </a:extLst>
          </p:cNvPr>
          <p:cNvSpPr>
            <a:spLocks noGrp="1"/>
          </p:cNvSpPr>
          <p:nvPr>
            <p:ph type="sldNum" sz="quarter" idx="13"/>
          </p:nvPr>
        </p:nvSpPr>
        <p:spPr/>
        <p:txBody>
          <a:bodyPr/>
          <a:lstStyle/>
          <a:p>
            <a:fld id="{0B582915-0310-4CDD-9A79-BDC3E59340E8}" type="slidenum">
              <a:rPr lang="en-US" altLang="lv-LV" smtClean="0"/>
              <a:pPr/>
              <a:t>9</a:t>
            </a:fld>
            <a:endParaRPr lang="en-US" altLang="lv-LV"/>
          </a:p>
        </p:txBody>
      </p:sp>
      <p:sp>
        <p:nvSpPr>
          <p:cNvPr id="4" name="TextBox 3">
            <a:extLst>
              <a:ext uri="{FF2B5EF4-FFF2-40B4-BE49-F238E27FC236}">
                <a16:creationId xmlns:a16="http://schemas.microsoft.com/office/drawing/2014/main" id="{0442DE3F-BDA9-299D-8FA9-BB5DEDD0EBE5}"/>
              </a:ext>
            </a:extLst>
          </p:cNvPr>
          <p:cNvSpPr txBox="1"/>
          <p:nvPr/>
        </p:nvSpPr>
        <p:spPr>
          <a:xfrm>
            <a:off x="969885" y="6062990"/>
            <a:ext cx="6620523" cy="523220"/>
          </a:xfrm>
          <a:prstGeom prst="rect">
            <a:avLst/>
          </a:prstGeom>
          <a:noFill/>
        </p:spPr>
        <p:txBody>
          <a:bodyPr wrap="square">
            <a:spAutoFit/>
          </a:bodyPr>
          <a:lstStyle/>
          <a:p>
            <a:r>
              <a:rPr lang="lv-LV" sz="1400" i="1" dirty="0">
                <a:hlinkClick r:id="rId3">
                  <a:extLst>
                    <a:ext uri="{A12FA001-AC4F-418D-AE19-62706E023703}">
                      <ahyp:hlinkClr xmlns:ahyp="http://schemas.microsoft.com/office/drawing/2018/hyperlinkcolor" val="tx"/>
                    </a:ext>
                  </a:extLst>
                </a:hlinkClick>
              </a:rPr>
              <a:t>Avots</a:t>
            </a:r>
            <a:r>
              <a:rPr lang="lv-LV" sz="1400" dirty="0">
                <a:solidFill>
                  <a:srgbClr val="0000FF"/>
                </a:solidFill>
                <a:hlinkClick r:id="rId3">
                  <a:extLst>
                    <a:ext uri="{A12FA001-AC4F-418D-AE19-62706E023703}">
                      <ahyp:hlinkClr xmlns:ahyp="http://schemas.microsoft.com/office/drawing/2018/hyperlinkcolor" val="tx"/>
                    </a:ext>
                  </a:extLst>
                </a:hlinkClick>
              </a:rPr>
              <a:t>: Sagatavots Ilgtspējas informācijas atklāšanas likumprojekts | Finanšu ministrija (fm.gov.lv)</a:t>
            </a:r>
            <a:endParaRPr lang="lv-LV" sz="1400" dirty="0"/>
          </a:p>
        </p:txBody>
      </p:sp>
    </p:spTree>
    <p:extLst>
      <p:ext uri="{BB962C8B-B14F-4D97-AF65-F5344CB8AC3E}">
        <p14:creationId xmlns:p14="http://schemas.microsoft.com/office/powerpoint/2010/main" val="131739494"/>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M-Presentation_LV.pptx" id="{02C5A7C7-E12E-4316-85F3-17B400FB557F}" vid="{558787D4-1F96-4AEC-9C62-B2AAD389B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A26EAD-C3C4-4422-8263-E718DE20C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1686BC-4040-4C55-B61B-2D61E1828D19}">
  <ds:schemaRefs>
    <ds:schemaRef ds:uri="http://schemas.microsoft.com/sharepoint/v3/contenttype/forms"/>
  </ds:schemaRefs>
</ds:datastoreItem>
</file>

<file path=customXml/itemProps3.xml><?xml version="1.0" encoding="utf-8"?>
<ds:datastoreItem xmlns:ds="http://schemas.openxmlformats.org/officeDocument/2006/customXml" ds:itemID="{080452BC-2159-499B-B2EE-D0DD5767A271}">
  <ds:schemaRef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1b8a7570-3ec8-4c4e-9532-5dbb2f157b31}" enabled="1" method="Standard" siteId="{fd50a0e4-c289-4266-b7ff-7d9cf5066e91}" contentBits="0" removed="0"/>
</clbl:labelList>
</file>

<file path=docProps/app.xml><?xml version="1.0" encoding="utf-8"?>
<Properties xmlns="http://schemas.openxmlformats.org/officeDocument/2006/extended-properties" xmlns:vt="http://schemas.openxmlformats.org/officeDocument/2006/docPropsVTypes">
  <Template>FM-Presentation_LV</Template>
  <TotalTime>4325</TotalTime>
  <Words>2170</Words>
  <Application>Microsoft Office PowerPoint</Application>
  <PresentationFormat>Widescreen</PresentationFormat>
  <Paragraphs>287</Paragraphs>
  <Slides>36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Calibri</vt:lpstr>
      <vt:lpstr>HelveticaNeue-Light</vt:lpstr>
      <vt:lpstr>IBM Plex Sans</vt:lpstr>
      <vt:lpstr>Times New Roman</vt:lpstr>
      <vt:lpstr>Verdana</vt:lpstr>
      <vt:lpstr>Wingdings</vt:lpstr>
      <vt:lpstr>89_Prezentacija_templateLV</vt:lpstr>
      <vt:lpstr>Izaicinājumi ceļā uz ilgtspējīgu uzņēmējdarbību (ESG) – Finanšu ministrijas ESG SPRINTS   </vt:lpstr>
      <vt:lpstr>Globālā vienošanās un Eiropas plānošanas dokumenti</vt:lpstr>
      <vt:lpstr>“Oglekļa neitrāls” pret “neto nulli” – kāda ir atšķirība? </vt:lpstr>
      <vt:lpstr>Kā izskatītos “neto nulles” pasaule”? </vt:lpstr>
      <vt:lpstr>Globālā vienošanās un Eiropas plānošanas dokumenti</vt:lpstr>
      <vt:lpstr>KAPITĀLA TRANSFORMATORI   </vt:lpstr>
      <vt:lpstr>KAPITĀLA TRANSFORMATORI  </vt:lpstr>
      <vt:lpstr>Globālā vienošanās un Eiropas plānošanas dokumenti</vt:lpstr>
      <vt:lpstr>2023. gada 5. janvārī stājās spēkā Korporatīvās ilgtspējas ziņošanas direktīva (Corporate Sustainability Reporting Directive, CSRD) </vt:lpstr>
      <vt:lpstr>CSRD direktīvas būtība</vt:lpstr>
      <vt:lpstr>CSRD direktīvas būtība – uz ilgtspējas ziņojuma apliecinājumu un apliecinājuma sniedzēju</vt:lpstr>
      <vt:lpstr>PowerPoint Presentation</vt:lpstr>
      <vt:lpstr>CSRD direktīvas prasību piemērošana  Latvijas uzņēmumiem </vt:lpstr>
      <vt:lpstr> </vt:lpstr>
      <vt:lpstr>Globālā vienošanās un Eiropas plānošanas dokumenti</vt:lpstr>
      <vt:lpstr>    </vt:lpstr>
      <vt:lpstr>Transversālie standarti ESRS 1 UN ESRS 2 </vt:lpstr>
      <vt:lpstr>ESRS 1     3.3. iedaļa -  Dubultais būtiskums </vt:lpstr>
      <vt:lpstr>ESRS TAKSONOMIJA ESRS 1     3.3. iedaļa -  Dubultais būtiskums           ESRS 2 – IRO – 1 </vt:lpstr>
      <vt:lpstr>Materiāls, ko var izmantot izpratnes veidošanai par būtiskuma noteikšanu: </vt:lpstr>
      <vt:lpstr>ESRS 1     3.3. iedaļa -  Dubultais būtiskums           ESRS 2 – SBM -3</vt:lpstr>
      <vt:lpstr>ESRS TAKSONOMIJA ESRS 1, SBM – 3 </vt:lpstr>
      <vt:lpstr>ESRS  - 1 – 5.sadaļa Būtiska informācija par vērtības ķēdi </vt:lpstr>
      <vt:lpstr>Materiāls, ko var izmantot izpratnes veidošanai par būtiskuma noteikšanu: </vt:lpstr>
      <vt:lpstr>ESRS – 1, 6.sadaļa – Laika periodi  </vt:lpstr>
      <vt:lpstr>ESRS E-1 – Klimata pārmaiņas   - standarta mērķis </vt:lpstr>
      <vt:lpstr>ESRS E-1 – 1  – Klimata pārmaiņu mitigācijai veltīts pārkārtošanās plāns </vt:lpstr>
      <vt:lpstr>ESRS E-1 – 1  – Klimata pārmaiņu mitigācijai veltīts pārkārtošanās plāns </vt:lpstr>
      <vt:lpstr>ESRS Taksonomija – vizualizācijai </vt:lpstr>
      <vt:lpstr>Īpaši pievērst uzmanību! </vt:lpstr>
      <vt:lpstr>Sasaiste ar Finanšu pārskata datiem - piemērs</vt:lpstr>
      <vt:lpstr>ESRS Taksonomijas vizualizācija </vt:lpstr>
      <vt:lpstr>ESRS E1 - 6  Tvērumi  -  Tvērums 1, 2 un 3 SEG emisiju noteikšanai </vt:lpstr>
      <vt:lpstr>ESRS Taksonomija – vizualizācijai </vt:lpstr>
      <vt:lpstr>FM ESG SPRINTS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Ilgtspējīgu/as [attīstības] finanšu stratēģija</dc:title>
  <dc:creator>Līga Kļaviņa</dc:creator>
  <cp:lastModifiedBy>Tatjana Trenko</cp:lastModifiedBy>
  <cp:revision>49</cp:revision>
  <dcterms:created xsi:type="dcterms:W3CDTF">2021-09-13T09:33:05Z</dcterms:created>
  <dcterms:modified xsi:type="dcterms:W3CDTF">2024-03-20T09:42:27Z</dcterms:modified>
</cp:coreProperties>
</file>