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04" r:id="rId2"/>
  </p:sldMasterIdLst>
  <p:notesMasterIdLst>
    <p:notesMasterId r:id="rId18"/>
  </p:notesMasterIdLst>
  <p:handoutMasterIdLst>
    <p:handoutMasterId r:id="rId19"/>
  </p:handoutMasterIdLst>
  <p:sldIdLst>
    <p:sldId id="357" r:id="rId3"/>
    <p:sldId id="311" r:id="rId4"/>
    <p:sldId id="353" r:id="rId5"/>
    <p:sldId id="424" r:id="rId6"/>
    <p:sldId id="5262" r:id="rId7"/>
    <p:sldId id="5268" r:id="rId8"/>
    <p:sldId id="5263" r:id="rId9"/>
    <p:sldId id="5257" r:id="rId10"/>
    <p:sldId id="354" r:id="rId11"/>
    <p:sldId id="5256" r:id="rId12"/>
    <p:sldId id="5264" r:id="rId13"/>
    <p:sldId id="5270" r:id="rId14"/>
    <p:sldId id="5265" r:id="rId15"/>
    <p:sldId id="5271" r:id="rId16"/>
    <p:sldId id="2640" r:id="rId17"/>
  </p:sldIdLst>
  <p:sldSz cx="9144000" cy="6858000" type="screen4x3"/>
  <p:notesSz cx="6735763" cy="9866313"/>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9AF8C3-46D3-2CA1-BF56-CDF0C9378DC7}" name="Sanda Cāne" initials="SC" userId="Sanda Cān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ktorija Jureviča" initials="VJ" lastIdx="0" clrIdx="0">
    <p:extLst>
      <p:ext uri="{19B8F6BF-5375-455C-9EA6-DF929625EA0E}">
        <p15:presenceInfo xmlns:p15="http://schemas.microsoft.com/office/powerpoint/2012/main" userId="Viktorija Jurevič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F17"/>
    <a:srgbClr val="FFFF99"/>
    <a:srgbClr val="06E82C"/>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1156" autoAdjust="0"/>
  </p:normalViewPr>
  <p:slideViewPr>
    <p:cSldViewPr snapToGrid="0" snapToObjects="1">
      <p:cViewPr varScale="1">
        <p:scale>
          <a:sx n="52" d="100"/>
          <a:sy n="52" d="100"/>
        </p:scale>
        <p:origin x="1692" y="4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2" d="100"/>
          <a:sy n="82" d="100"/>
        </p:scale>
        <p:origin x="229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356" cy="493947"/>
          </a:xfrm>
          <a:prstGeom prst="rect">
            <a:avLst/>
          </a:prstGeom>
        </p:spPr>
        <p:txBody>
          <a:bodyPr vert="horz" lIns="90791" tIns="45395" rIns="90791" bIns="45395" rtlCol="0"/>
          <a:lstStyle>
            <a:lvl1pPr algn="l">
              <a:defRPr sz="1200"/>
            </a:lvl1pPr>
          </a:lstStyle>
          <a:p>
            <a:endParaRPr lang="lv-LV"/>
          </a:p>
        </p:txBody>
      </p:sp>
      <p:sp>
        <p:nvSpPr>
          <p:cNvPr id="3" name="Date Placeholder 2"/>
          <p:cNvSpPr>
            <a:spLocks noGrp="1"/>
          </p:cNvSpPr>
          <p:nvPr>
            <p:ph type="dt" sz="quarter" idx="1"/>
          </p:nvPr>
        </p:nvSpPr>
        <p:spPr>
          <a:xfrm>
            <a:off x="3814834" y="0"/>
            <a:ext cx="2919356" cy="493947"/>
          </a:xfrm>
          <a:prstGeom prst="rect">
            <a:avLst/>
          </a:prstGeom>
        </p:spPr>
        <p:txBody>
          <a:bodyPr vert="horz" lIns="90791" tIns="45395" rIns="90791" bIns="45395" rtlCol="0"/>
          <a:lstStyle>
            <a:lvl1pPr algn="r">
              <a:defRPr sz="1200"/>
            </a:lvl1pPr>
          </a:lstStyle>
          <a:p>
            <a:fld id="{600DB64C-C49F-4C80-A2DC-43340AB9DA5C}" type="datetimeFigureOut">
              <a:rPr lang="lv-LV" smtClean="0"/>
              <a:t>21.05.2024</a:t>
            </a:fld>
            <a:endParaRPr lang="lv-LV"/>
          </a:p>
        </p:txBody>
      </p:sp>
      <p:sp>
        <p:nvSpPr>
          <p:cNvPr id="4" name="Footer Placeholder 3"/>
          <p:cNvSpPr>
            <a:spLocks noGrp="1"/>
          </p:cNvSpPr>
          <p:nvPr>
            <p:ph type="ftr" sz="quarter" idx="2"/>
          </p:nvPr>
        </p:nvSpPr>
        <p:spPr>
          <a:xfrm>
            <a:off x="0" y="9372367"/>
            <a:ext cx="2919356" cy="493946"/>
          </a:xfrm>
          <a:prstGeom prst="rect">
            <a:avLst/>
          </a:prstGeom>
        </p:spPr>
        <p:txBody>
          <a:bodyPr vert="horz" lIns="90791" tIns="45395" rIns="90791" bIns="45395" rtlCol="0" anchor="b"/>
          <a:lstStyle>
            <a:lvl1pPr algn="l">
              <a:defRPr sz="1200"/>
            </a:lvl1pPr>
          </a:lstStyle>
          <a:p>
            <a:endParaRPr lang="lv-LV"/>
          </a:p>
        </p:txBody>
      </p:sp>
      <p:sp>
        <p:nvSpPr>
          <p:cNvPr id="5" name="Slide Number Placeholder 4"/>
          <p:cNvSpPr>
            <a:spLocks noGrp="1"/>
          </p:cNvSpPr>
          <p:nvPr>
            <p:ph type="sldNum" sz="quarter" idx="3"/>
          </p:nvPr>
        </p:nvSpPr>
        <p:spPr>
          <a:xfrm>
            <a:off x="3814834" y="9372367"/>
            <a:ext cx="2919356" cy="493946"/>
          </a:xfrm>
          <a:prstGeom prst="rect">
            <a:avLst/>
          </a:prstGeom>
        </p:spPr>
        <p:txBody>
          <a:bodyPr vert="horz" lIns="90791" tIns="45395" rIns="90791" bIns="45395" rtlCol="0" anchor="b"/>
          <a:lstStyle>
            <a:lvl1pPr algn="r">
              <a:defRPr sz="1200"/>
            </a:lvl1pPr>
          </a:lstStyle>
          <a:p>
            <a:fld id="{50528205-E56F-4801-905A-E979B2E260C7}" type="slidenum">
              <a:rPr lang="lv-LV" smtClean="0"/>
              <a:t>‹#›</a:t>
            </a:fld>
            <a:endParaRPr lang="lv-LV"/>
          </a:p>
        </p:txBody>
      </p:sp>
    </p:spTree>
    <p:extLst>
      <p:ext uri="{BB962C8B-B14F-4D97-AF65-F5344CB8AC3E}">
        <p14:creationId xmlns:p14="http://schemas.microsoft.com/office/powerpoint/2010/main" val="3379008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3316"/>
          </a:xfrm>
          <a:prstGeom prst="rect">
            <a:avLst/>
          </a:prstGeom>
        </p:spPr>
        <p:txBody>
          <a:bodyPr vert="horz" lIns="90600" tIns="45300" rIns="90600" bIns="45300" rtlCol="0"/>
          <a:lstStyle>
            <a:lvl1pPr algn="l" defTabSz="930945"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15374" y="1"/>
            <a:ext cx="2918831" cy="493316"/>
          </a:xfrm>
          <a:prstGeom prst="rect">
            <a:avLst/>
          </a:prstGeom>
        </p:spPr>
        <p:txBody>
          <a:bodyPr vert="horz" lIns="90600" tIns="45300" rIns="90600" bIns="45300" rtlCol="0"/>
          <a:lstStyle>
            <a:lvl1pPr algn="r" defTabSz="930945" fontAlgn="auto">
              <a:spcBef>
                <a:spcPts val="0"/>
              </a:spcBef>
              <a:spcAft>
                <a:spcPts val="0"/>
              </a:spcAft>
              <a:defRPr sz="1200">
                <a:latin typeface="+mn-lt"/>
                <a:cs typeface="+mn-cs"/>
              </a:defRPr>
            </a:lvl1pPr>
          </a:lstStyle>
          <a:p>
            <a:pPr>
              <a:defRPr/>
            </a:pPr>
            <a:fld id="{C269A99F-EF31-4B9C-A738-C27DFF01580E}" type="datetimeFigureOut">
              <a:rPr lang="lv-LV"/>
              <a:pPr>
                <a:defRPr/>
              </a:pPr>
              <a:t>21.05.2024</a:t>
            </a:fld>
            <a:endParaRPr lang="lv-LV"/>
          </a:p>
        </p:txBody>
      </p:sp>
      <p:sp>
        <p:nvSpPr>
          <p:cNvPr id="4" name="Slide Image Placeholder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600" tIns="45300" rIns="90600" bIns="45300" rtlCol="0" anchor="ctr"/>
          <a:lstStyle/>
          <a:p>
            <a:pPr lvl="0"/>
            <a:endParaRPr lang="lv-LV" noProof="0"/>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0600" tIns="45300" rIns="90600" bIns="4530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9371286"/>
            <a:ext cx="2918831" cy="493316"/>
          </a:xfrm>
          <a:prstGeom prst="rect">
            <a:avLst/>
          </a:prstGeom>
        </p:spPr>
        <p:txBody>
          <a:bodyPr vert="horz" lIns="90600" tIns="45300" rIns="90600" bIns="45300" rtlCol="0" anchor="b"/>
          <a:lstStyle>
            <a:lvl1pPr algn="l" defTabSz="930945" fontAlgn="auto">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15374" y="9371286"/>
            <a:ext cx="2918831" cy="493316"/>
          </a:xfrm>
          <a:prstGeom prst="rect">
            <a:avLst/>
          </a:prstGeom>
        </p:spPr>
        <p:txBody>
          <a:bodyPr vert="horz" wrap="square" lIns="90600" tIns="45300" rIns="90600" bIns="45300" numCol="1" anchor="b" anchorCtr="0" compatLnSpc="1">
            <a:prstTxWarp prst="textNoShape">
              <a:avLst/>
            </a:prstTxWarp>
          </a:bodyPr>
          <a:lstStyle>
            <a:lvl1pPr algn="r">
              <a:defRPr sz="1200">
                <a:latin typeface="Calibri" panose="020F0502020204030204" pitchFamily="34" charset="0"/>
              </a:defRPr>
            </a:lvl1pPr>
          </a:lstStyle>
          <a:p>
            <a:fld id="{9FACE587-8D14-4055-82B5-6CCDF55621C3}" type="slidenum">
              <a:rPr lang="lv-LV" altLang="lv-LV"/>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ur-lex.europa.eu/legal-content/LV/TXT/HTML/?uri=OJ:L_20230277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1</a:t>
            </a:fld>
            <a:endParaRPr lang="lv-LV" altLang="lv-LV"/>
          </a:p>
        </p:txBody>
      </p:sp>
    </p:spTree>
    <p:extLst>
      <p:ext uri="{BB962C8B-B14F-4D97-AF65-F5344CB8AC3E}">
        <p14:creationId xmlns:p14="http://schemas.microsoft.com/office/powerpoint/2010/main" val="577621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dirty="0">
                <a:solidFill>
                  <a:srgbClr val="212529"/>
                </a:solidFill>
                <a:effectLst/>
                <a:latin typeface="Times New Roman" panose="02020603050405020304" pitchFamily="18" charset="0"/>
                <a:ea typeface="Calibri" panose="020F0502020204030204" pitchFamily="34" charset="0"/>
              </a:rPr>
              <a:t>Eiropas Komisija 2023. gada 31. jūlijā pieņēma </a:t>
            </a:r>
            <a:r>
              <a:rPr lang="lv-LV" sz="1200" u="sng" dirty="0">
                <a:solidFill>
                  <a:srgbClr val="000000"/>
                </a:solidFill>
                <a:effectLst/>
                <a:latin typeface="Times New Roman" panose="02020603050405020304" pitchFamily="18" charset="0"/>
                <a:ea typeface="Calibri" panose="020F0502020204030204" pitchFamily="34" charset="0"/>
                <a:hlinkClick r:id="rId3"/>
              </a:rPr>
              <a:t>Eiropas ilgtspējas ziņu sniegšanas standartus (ESRS)</a:t>
            </a:r>
            <a:r>
              <a:rPr lang="lv-LV" sz="1200" dirty="0">
                <a:solidFill>
                  <a:srgbClr val="212529"/>
                </a:solidFill>
                <a:effectLst/>
                <a:latin typeface="Times New Roman" panose="02020603050405020304" pitchFamily="18" charset="0"/>
                <a:ea typeface="Calibri" panose="020F0502020204030204" pitchFamily="34" charset="0"/>
              </a:rPr>
              <a:t>, saskaņā ar kuriem sabiedrības, uz kurām attiecas CSRD , sagatavos ilgtspējas ziņojumu. Tas iezīmē vēl vienu soli uz priekšu pārejā uz ilgtspējīgu Eiropas Savienības ekonomiku. Eiropas ilgtspējas ziņu sniegšanas standarti aptver vides, sociālos un pārvaldības jautājumus, tostarp klimata pārmaiņas, bioloģisko daudzveidību un cilvēktiesības. </a:t>
            </a:r>
          </a:p>
          <a:p>
            <a:pPr marL="0" marR="0" lvl="0" indent="0" algn="l" defTabSz="938213" rtl="0" eaLnBrk="0" fontAlgn="base" latinLnBrk="0" hangingPunct="0">
              <a:lnSpc>
                <a:spcPct val="100000"/>
              </a:lnSpc>
              <a:spcBef>
                <a:spcPct val="30000"/>
              </a:spcBef>
              <a:spcAft>
                <a:spcPct val="0"/>
              </a:spcAft>
              <a:buClrTx/>
              <a:buSzTx/>
              <a:buFontTx/>
              <a:buNone/>
              <a:tabLst/>
              <a:defRPr/>
            </a:pPr>
            <a:endParaRPr lang="lv-LV" sz="1200" dirty="0">
              <a:solidFill>
                <a:srgbClr val="212529"/>
              </a:solidFill>
              <a:effectLst/>
              <a:latin typeface="Times New Roman" panose="02020603050405020304" pitchFamily="18" charset="0"/>
              <a:ea typeface="Calibri" panose="020F0502020204030204" pitchFamily="34" charset="0"/>
            </a:endParaRP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800" dirty="0"/>
              <a:t>Līdz šim uzņēmumi īstenoja </a:t>
            </a:r>
            <a:r>
              <a:rPr lang="lv-LV" sz="1800" dirty="0" err="1"/>
              <a:t>nefinanšu</a:t>
            </a:r>
            <a:r>
              <a:rPr lang="lv-LV" sz="1800" dirty="0"/>
              <a:t> ziņošanu, balstoties uz </a:t>
            </a:r>
            <a:r>
              <a:rPr lang="lv-LV" sz="1800" b="1" dirty="0"/>
              <a:t>brīvprātīgajiem standartiem</a:t>
            </a:r>
            <a:r>
              <a:rPr lang="lv-LV" sz="1800" dirty="0"/>
              <a:t>. Jaunā direktīva iezīmē svarīgu soli ceļā uz konsekventu un globāli saskaņotu ilgtspējas un vides, sociālās atbildības un pārvaldības praksi. Ieviešot ilgtspējas informācijas </a:t>
            </a:r>
            <a:r>
              <a:rPr lang="lv-LV" sz="1800" dirty="0" err="1"/>
              <a:t>pārredzamības</a:t>
            </a:r>
            <a:r>
              <a:rPr lang="lv-LV" sz="1800" dirty="0"/>
              <a:t> un salīdzināmības regulējumu, tiks sekmēta ne tikai investoru un citu ieinteresēto personu uzticība uzņēmumiem, bet arī atbildīga uzņēmējdarbība.</a:t>
            </a:r>
            <a:endParaRPr lang="lv-LV" sz="1200" dirty="0">
              <a:effectLst/>
              <a:latin typeface="Calibri" panose="020F0502020204030204" pitchFamily="34" charset="0"/>
              <a:ea typeface="Calibri" panose="020F0502020204030204" pitchFamily="34" charset="0"/>
            </a:endParaRPr>
          </a:p>
          <a:p>
            <a:pPr>
              <a:lnSpc>
                <a:spcPct val="107000"/>
              </a:lnSpc>
              <a:spcAft>
                <a:spcPts val="800"/>
              </a:spcAft>
            </a:pPr>
            <a:r>
              <a:rPr lang="lv-LV" sz="1200" kern="100" dirty="0">
                <a:effectLst/>
                <a:latin typeface="Times New Roman" panose="02020603050405020304" pitchFamily="18" charset="0"/>
                <a:ea typeface="Calibri" panose="020F0502020204030204" pitchFamily="34" charset="0"/>
              </a:rPr>
              <a:t>Korporatīvās ilgtspējas ziņu sniegšanas direktīvas prasības un standarti Korporatīvās ilgtspējas ziņu sniegšanas direktīva ir tiesību akts, kas nosaka pienākumu ziņot, savukārt </a:t>
            </a:r>
            <a:r>
              <a:rPr lang="lv-LV" sz="1200" b="1" kern="100" dirty="0">
                <a:effectLst/>
                <a:latin typeface="Times New Roman" panose="02020603050405020304" pitchFamily="18" charset="0"/>
                <a:ea typeface="Calibri" panose="020F0502020204030204" pitchFamily="34" charset="0"/>
              </a:rPr>
              <a:t>Eiropas Ilgtspējas ziņu sniegšanas standarti, kurus 2023. gada 31. jūlijā pieņēma Eiropas Komisija,</a:t>
            </a:r>
            <a:r>
              <a:rPr lang="lv-LV" sz="1200" kern="100" dirty="0">
                <a:effectLst/>
                <a:latin typeface="Times New Roman" panose="02020603050405020304" pitchFamily="18" charset="0"/>
                <a:ea typeface="Calibri" panose="020F0502020204030204" pitchFamily="34" charset="0"/>
              </a:rPr>
              <a:t> sniedz norādījumus, kā ziņot. </a:t>
            </a:r>
          </a:p>
          <a:p>
            <a:pPr>
              <a:lnSpc>
                <a:spcPct val="107000"/>
              </a:lnSpc>
              <a:spcAft>
                <a:spcPts val="800"/>
              </a:spcAft>
            </a:pPr>
            <a:r>
              <a:rPr lang="lv-LV" sz="1200" kern="100" dirty="0">
                <a:effectLst/>
                <a:latin typeface="Times New Roman" panose="02020603050405020304" pitchFamily="18" charset="0"/>
                <a:ea typeface="Calibri" panose="020F0502020204030204" pitchFamily="34" charset="0"/>
              </a:rPr>
              <a:t>Standarti iedalās trīs grupās: </a:t>
            </a:r>
          </a:p>
          <a:p>
            <a:pPr>
              <a:lnSpc>
                <a:spcPct val="107000"/>
              </a:lnSpc>
              <a:spcAft>
                <a:spcPts val="800"/>
              </a:spcAft>
            </a:pPr>
            <a:r>
              <a:rPr lang="lv-LV" sz="1200" b="1" kern="100" dirty="0">
                <a:effectLst/>
                <a:latin typeface="Times New Roman" panose="02020603050405020304" pitchFamily="18" charset="0"/>
                <a:ea typeface="Calibri" panose="020F0502020204030204" pitchFamily="34" charset="0"/>
              </a:rPr>
              <a:t>transversālie, tematiskie un nozaru standarti. </a:t>
            </a:r>
            <a:endParaRPr lang="lv-LV" sz="1200" kern="100" dirty="0">
              <a:effectLst/>
              <a:latin typeface="Times New Roman" panose="02020603050405020304" pitchFamily="18" charset="0"/>
              <a:ea typeface="Calibri" panose="020F0502020204030204" pitchFamily="34" charset="0"/>
            </a:endParaRPr>
          </a:p>
          <a:p>
            <a:pPr>
              <a:lnSpc>
                <a:spcPct val="107000"/>
              </a:lnSpc>
              <a:spcAft>
                <a:spcPts val="800"/>
              </a:spcAft>
            </a:pPr>
            <a:r>
              <a:rPr lang="lv-LV" sz="1200" kern="100" dirty="0">
                <a:effectLst/>
                <a:latin typeface="Times New Roman" panose="02020603050405020304" pitchFamily="18" charset="0"/>
                <a:ea typeface="Calibri" panose="020F0502020204030204" pitchFamily="34" charset="0"/>
              </a:rPr>
              <a:t>Šobrīd jau ir pieejami transversālie un tematiskie standarti, savukārt nozaru standarti sekos 2024. gadā. Standarti nodrošinās vienotu ilgtspējas ziņošanas pieeju visās Eiropas Savienības dalībvalstīs un ļaus iegūt precīzākus, konsekventākus un salīdzināmākus datus par ilgtspējas jautājumiem. </a:t>
            </a:r>
          </a:p>
          <a:p>
            <a:pPr>
              <a:lnSpc>
                <a:spcPct val="107000"/>
              </a:lnSpc>
              <a:spcAft>
                <a:spcPts val="800"/>
              </a:spcAft>
            </a:pPr>
            <a:r>
              <a:rPr lang="lv-LV" sz="1200" kern="100" dirty="0">
                <a:effectLst/>
                <a:latin typeface="Times New Roman" panose="02020603050405020304" pitchFamily="18" charset="0"/>
                <a:ea typeface="Calibri" panose="020F0502020204030204" pitchFamily="34" charset="0"/>
              </a:rPr>
              <a:t>1. </a:t>
            </a:r>
            <a:r>
              <a:rPr lang="lv-LV" sz="1200" b="1" kern="100" dirty="0">
                <a:effectLst/>
                <a:latin typeface="Times New Roman" panose="02020603050405020304" pitchFamily="18" charset="0"/>
                <a:ea typeface="Calibri" panose="020F0502020204030204" pitchFamily="34" charset="0"/>
              </a:rPr>
              <a:t>Transversālie standarti (ESRS 1 un ESRS 2) </a:t>
            </a:r>
            <a:r>
              <a:rPr lang="lv-LV" sz="1200" kern="100" dirty="0">
                <a:effectLst/>
                <a:latin typeface="Times New Roman" panose="02020603050405020304" pitchFamily="18" charset="0"/>
                <a:ea typeface="Calibri" panose="020F0502020204030204" pitchFamily="34" charset="0"/>
              </a:rPr>
              <a:t>izskaidro jēdzienus, definē vispārīgus principus un pieeju ilgtspējas ziņošanai, tostarp nosaka, ka uzņēmumiem jāapraksta sava vērtības ķēde, </a:t>
            </a:r>
            <a:r>
              <a:rPr lang="lv-LV" sz="1200" kern="100" dirty="0" err="1">
                <a:effectLst/>
                <a:latin typeface="Times New Roman" panose="02020603050405020304" pitchFamily="18" charset="0"/>
                <a:ea typeface="Calibri" panose="020F0502020204030204" pitchFamily="34" charset="0"/>
              </a:rPr>
              <a:t>darījumdarbības</a:t>
            </a:r>
            <a:r>
              <a:rPr lang="lv-LV" sz="1200" kern="100" dirty="0">
                <a:effectLst/>
                <a:latin typeface="Times New Roman" panose="02020603050405020304" pitchFamily="18" charset="0"/>
                <a:ea typeface="Calibri" panose="020F0502020204030204" pitchFamily="34" charset="0"/>
              </a:rPr>
              <a:t> (biznesa) modelis utt. Tāpat šie standarti nosaka, ka uzņēmumam jāveic dubultā būtiskuma novērtējums, jānorāda, vai un kā tas ieklausās ieinteresēto pušu viedoklī, kā arī jānosaka atbildības ilgtspējas jautājumos. Šie standarti </a:t>
            </a:r>
            <a:r>
              <a:rPr lang="lv-LV" sz="1200" u="sng" kern="100" dirty="0">
                <a:effectLst/>
                <a:latin typeface="Times New Roman" panose="02020603050405020304" pitchFamily="18" charset="0"/>
                <a:ea typeface="Calibri" panose="020F0502020204030204" pitchFamily="34" charset="0"/>
              </a:rPr>
              <a:t>attieksies uz visiem, kam jāīsteno korporatīvās ilgtspējas ziņošana</a:t>
            </a:r>
            <a:r>
              <a:rPr lang="lv-LV" sz="1200" kern="100" dirty="0">
                <a:effectLst/>
                <a:latin typeface="Times New Roman" panose="02020603050405020304" pitchFamily="18" charset="0"/>
                <a:ea typeface="Calibri" panose="020F0502020204030204" pitchFamily="34" charset="0"/>
              </a:rPr>
              <a:t>. Eiropas ilgtspējas ziņu sniegšanas transversālie standarti nosaka informācijas atklāšanas prasības attiecībā uz:</a:t>
            </a:r>
          </a:p>
          <a:p>
            <a:pPr>
              <a:lnSpc>
                <a:spcPct val="107000"/>
              </a:lnSpc>
              <a:spcAft>
                <a:spcPts val="800"/>
              </a:spcAft>
            </a:pPr>
            <a:r>
              <a:rPr lang="lv-LV" sz="1200" kern="100" dirty="0">
                <a:effectLst/>
                <a:latin typeface="Times New Roman" panose="02020603050405020304" pitchFamily="18" charset="0"/>
                <a:ea typeface="Calibri" panose="020F0502020204030204" pitchFamily="34" charset="0"/>
              </a:rPr>
              <a:t> ● stratēģiju, </a:t>
            </a:r>
            <a:r>
              <a:rPr lang="lv-LV" sz="1200" kern="100" dirty="0" err="1">
                <a:effectLst/>
                <a:latin typeface="Times New Roman" panose="02020603050405020304" pitchFamily="18" charset="0"/>
                <a:ea typeface="Calibri" panose="020F0502020204030204" pitchFamily="34" charset="0"/>
              </a:rPr>
              <a:t>darījumdarbības</a:t>
            </a:r>
            <a:r>
              <a:rPr lang="lv-LV" sz="1200" kern="100" dirty="0">
                <a:effectLst/>
                <a:latin typeface="Times New Roman" panose="02020603050405020304" pitchFamily="18" charset="0"/>
                <a:ea typeface="Calibri" panose="020F0502020204030204" pitchFamily="34" charset="0"/>
              </a:rPr>
              <a:t> modeli un vērtību ķēdi; </a:t>
            </a:r>
          </a:p>
          <a:p>
            <a:pPr>
              <a:lnSpc>
                <a:spcPct val="107000"/>
              </a:lnSpc>
              <a:spcAft>
                <a:spcPts val="800"/>
              </a:spcAft>
            </a:pPr>
            <a:r>
              <a:rPr lang="lv-LV" sz="1200" kern="100" dirty="0">
                <a:effectLst/>
                <a:latin typeface="Times New Roman" panose="02020603050405020304" pitchFamily="18" charset="0"/>
                <a:ea typeface="Calibri" panose="020F0502020204030204" pitchFamily="34" charset="0"/>
              </a:rPr>
              <a:t>● būtiskuma novērtējumu uzņēmuma ilgtspējas ietekmei, riskiem un iespējām, un mijiedarbību ar stratēģiju, un </a:t>
            </a:r>
            <a:r>
              <a:rPr lang="lv-LV" sz="1200" kern="100" dirty="0" err="1">
                <a:effectLst/>
                <a:latin typeface="Times New Roman" panose="02020603050405020304" pitchFamily="18" charset="0"/>
                <a:ea typeface="Calibri" panose="020F0502020204030204" pitchFamily="34" charset="0"/>
              </a:rPr>
              <a:t>darījumdarbības</a:t>
            </a:r>
            <a:r>
              <a:rPr lang="lv-LV" sz="1200" kern="100" dirty="0">
                <a:effectLst/>
                <a:latin typeface="Times New Roman" panose="02020603050405020304" pitchFamily="18" charset="0"/>
                <a:ea typeface="Calibri" panose="020F0502020204030204" pitchFamily="34" charset="0"/>
              </a:rPr>
              <a:t> modeli;</a:t>
            </a:r>
          </a:p>
          <a:p>
            <a:pPr>
              <a:lnSpc>
                <a:spcPct val="107000"/>
              </a:lnSpc>
              <a:spcAft>
                <a:spcPts val="800"/>
              </a:spcAft>
            </a:pPr>
            <a:r>
              <a:rPr lang="lv-LV" sz="1200" kern="100" dirty="0">
                <a:effectLst/>
                <a:latin typeface="Times New Roman" panose="02020603050405020304" pitchFamily="18" charset="0"/>
                <a:ea typeface="Calibri" panose="020F0502020204030204" pitchFamily="34" charset="0"/>
              </a:rPr>
              <a:t> ● ieinteresēto personu intereses un viedokļu apzināšanu; </a:t>
            </a:r>
          </a:p>
          <a:p>
            <a:pPr>
              <a:lnSpc>
                <a:spcPct val="107000"/>
              </a:lnSpc>
              <a:spcAft>
                <a:spcPts val="800"/>
              </a:spcAft>
            </a:pPr>
            <a:r>
              <a:rPr lang="lv-LV" sz="1200" kern="100" dirty="0">
                <a:effectLst/>
                <a:latin typeface="Times New Roman" panose="02020603050405020304" pitchFamily="18" charset="0"/>
                <a:ea typeface="Calibri" panose="020F0502020204030204" pitchFamily="34" charset="0"/>
              </a:rPr>
              <a:t>● administratīvo, vadības un uzraudzības struktūru funkcijām attiecībā uz ilgtspējas jautājumiem. </a:t>
            </a:r>
          </a:p>
          <a:p>
            <a:pPr>
              <a:lnSpc>
                <a:spcPct val="107000"/>
              </a:lnSpc>
              <a:spcAft>
                <a:spcPts val="800"/>
              </a:spcAft>
            </a:pPr>
            <a:r>
              <a:rPr lang="lv-LV" sz="1200" kern="100" dirty="0">
                <a:effectLst/>
                <a:latin typeface="Times New Roman" panose="02020603050405020304" pitchFamily="18" charset="0"/>
                <a:ea typeface="Calibri" panose="020F0502020204030204" pitchFamily="34" charset="0"/>
              </a:rPr>
              <a:t>2</a:t>
            </a:r>
            <a:r>
              <a:rPr lang="lv-LV" sz="1200" b="1" kern="100" dirty="0">
                <a:effectLst/>
                <a:latin typeface="Times New Roman" panose="02020603050405020304" pitchFamily="18" charset="0"/>
                <a:ea typeface="Calibri" panose="020F0502020204030204" pitchFamily="34" charset="0"/>
              </a:rPr>
              <a:t>. Tematiskie standarti</a:t>
            </a:r>
            <a:r>
              <a:rPr lang="lv-LV" sz="1200" kern="100" dirty="0">
                <a:effectLst/>
                <a:latin typeface="Times New Roman" panose="02020603050405020304" pitchFamily="18" charset="0"/>
                <a:ea typeface="Calibri" panose="020F0502020204030204" pitchFamily="34" charset="0"/>
              </a:rPr>
              <a:t> nosaka ziņošanas prasības atbilstoši uzņēmuma ietekmei. Piemēram, ja uzņēmums saskaņā ar būtiskuma novērtējumu būs identificējis nozīmīgu ietekmi attiecībā uz piesārņojumu, ziņojumā būs jāietver informācija par tematisko standartu “E2 Piesārņojums”, piemēram, </a:t>
            </a:r>
            <a:r>
              <a:rPr lang="lv-LV" sz="1200" kern="100" dirty="0" err="1">
                <a:effectLst/>
                <a:latin typeface="Times New Roman" panose="02020603050405020304" pitchFamily="18" charset="0"/>
                <a:ea typeface="Calibri" panose="020F0502020204030204" pitchFamily="34" charset="0"/>
              </a:rPr>
              <a:t>rīcībpolitiku</a:t>
            </a:r>
            <a:r>
              <a:rPr lang="lv-LV" sz="1200" kern="100" dirty="0">
                <a:effectLst/>
                <a:latin typeface="Times New Roman" panose="02020603050405020304" pitchFamily="18" charset="0"/>
                <a:ea typeface="Calibri" panose="020F0502020204030204" pitchFamily="34" charset="0"/>
              </a:rPr>
              <a:t>, atbildību, iekšējām procedūrām, noteiktiem </a:t>
            </a:r>
            <a:r>
              <a:rPr lang="lv-LV" sz="1200" kern="100" dirty="0" err="1">
                <a:effectLst/>
                <a:latin typeface="Times New Roman" panose="02020603050405020304" pitchFamily="18" charset="0"/>
                <a:ea typeface="Calibri" panose="020F0502020204030204" pitchFamily="34" charset="0"/>
              </a:rPr>
              <a:t>mērķrādītājiem</a:t>
            </a:r>
            <a:r>
              <a:rPr lang="lv-LV" sz="1200" kern="100" dirty="0">
                <a:effectLst/>
                <a:latin typeface="Times New Roman" panose="02020603050405020304" pitchFamily="18" charset="0"/>
                <a:ea typeface="Calibri" panose="020F0502020204030204" pitchFamily="34" charset="0"/>
              </a:rPr>
              <a:t> utt. </a:t>
            </a:r>
          </a:p>
          <a:p>
            <a:pPr>
              <a:lnSpc>
                <a:spcPct val="107000"/>
              </a:lnSpc>
              <a:spcAft>
                <a:spcPts val="800"/>
              </a:spcAft>
            </a:pPr>
            <a:r>
              <a:rPr lang="lv-LV" sz="1200" kern="100" dirty="0">
                <a:effectLst/>
                <a:latin typeface="Times New Roman" panose="02020603050405020304" pitchFamily="18" charset="0"/>
                <a:ea typeface="Calibri" panose="020F0502020204030204" pitchFamily="34" charset="0"/>
              </a:rPr>
              <a:t>Atbilstoši tematiskajiem standartiem uzņēmumam būtiskajos ilgtspējas aspektos būs jāatklāj informācija par:</a:t>
            </a:r>
          </a:p>
          <a:p>
            <a:pPr>
              <a:lnSpc>
                <a:spcPct val="107000"/>
              </a:lnSpc>
              <a:spcAft>
                <a:spcPts val="800"/>
              </a:spcAft>
            </a:pPr>
            <a:r>
              <a:rPr lang="lv-LV" sz="1200" kern="100" dirty="0">
                <a:effectLst/>
                <a:latin typeface="Times New Roman" panose="02020603050405020304" pitchFamily="18" charset="0"/>
                <a:ea typeface="Calibri" panose="020F0502020204030204" pitchFamily="34" charset="0"/>
              </a:rPr>
              <a:t> ● pārvaldības procesiem, kontroles mehānismiem un procedūrām;</a:t>
            </a:r>
          </a:p>
          <a:p>
            <a:pPr>
              <a:lnSpc>
                <a:spcPct val="107000"/>
              </a:lnSpc>
              <a:spcAft>
                <a:spcPts val="800"/>
              </a:spcAft>
            </a:pPr>
            <a:r>
              <a:rPr lang="lv-LV" sz="1200" kern="100" dirty="0">
                <a:effectLst/>
                <a:latin typeface="Times New Roman" panose="02020603050405020304" pitchFamily="18" charset="0"/>
                <a:ea typeface="Calibri" panose="020F0502020204030204" pitchFamily="34" charset="0"/>
              </a:rPr>
              <a:t> ● stratēģiju; </a:t>
            </a:r>
          </a:p>
          <a:p>
            <a:pPr>
              <a:lnSpc>
                <a:spcPct val="107000"/>
              </a:lnSpc>
              <a:spcAft>
                <a:spcPts val="800"/>
              </a:spcAft>
            </a:pPr>
            <a:r>
              <a:rPr lang="lv-LV" sz="1200" kern="100" dirty="0">
                <a:effectLst/>
                <a:latin typeface="Times New Roman" panose="02020603050405020304" pitchFamily="18" charset="0"/>
                <a:ea typeface="Calibri" panose="020F0502020204030204" pitchFamily="34" charset="0"/>
              </a:rPr>
              <a:t>● ietekmes, riska un iespēju pārvaldību; </a:t>
            </a:r>
          </a:p>
          <a:p>
            <a:pPr>
              <a:lnSpc>
                <a:spcPct val="107000"/>
              </a:lnSpc>
              <a:spcAft>
                <a:spcPts val="800"/>
              </a:spcAft>
            </a:pPr>
            <a:r>
              <a:rPr lang="lv-LV" sz="1200" kern="100" dirty="0">
                <a:effectLst/>
                <a:latin typeface="Times New Roman" panose="02020603050405020304" pitchFamily="18" charset="0"/>
                <a:ea typeface="Calibri" panose="020F0502020204030204" pitchFamily="34" charset="0"/>
              </a:rPr>
              <a:t>● </a:t>
            </a:r>
            <a:r>
              <a:rPr lang="lv-LV" sz="1200" kern="100" dirty="0" err="1">
                <a:effectLst/>
                <a:latin typeface="Times New Roman" panose="02020603050405020304" pitchFamily="18" charset="0"/>
                <a:ea typeface="Calibri" panose="020F0502020204030204" pitchFamily="34" charset="0"/>
              </a:rPr>
              <a:t>mērķrādītājiem</a:t>
            </a:r>
            <a:r>
              <a:rPr lang="lv-LV" sz="1200" kern="100" dirty="0">
                <a:effectLst/>
                <a:latin typeface="Times New Roman" panose="02020603050405020304" pitchFamily="18" charset="0"/>
                <a:ea typeface="Calibri" panose="020F0502020204030204" pitchFamily="34" charset="0"/>
              </a:rPr>
              <a:t> un mērķiem. </a:t>
            </a:r>
          </a:p>
          <a:p>
            <a:pPr>
              <a:lnSpc>
                <a:spcPct val="107000"/>
              </a:lnSpc>
              <a:spcAft>
                <a:spcPts val="800"/>
              </a:spcAft>
            </a:pPr>
            <a:r>
              <a:rPr lang="lv-LV" sz="1200" kern="100" dirty="0">
                <a:effectLst/>
                <a:latin typeface="Times New Roman" panose="02020603050405020304" pitchFamily="18" charset="0"/>
                <a:ea typeface="Calibri" panose="020F0502020204030204" pitchFamily="34" charset="0"/>
              </a:rPr>
              <a:t>3. </a:t>
            </a:r>
            <a:r>
              <a:rPr lang="lv-LV" sz="1200" b="1" kern="100" dirty="0">
                <a:effectLst/>
                <a:latin typeface="Times New Roman" panose="02020603050405020304" pitchFamily="18" charset="0"/>
                <a:ea typeface="Calibri" panose="020F0502020204030204" pitchFamily="34" charset="0"/>
              </a:rPr>
              <a:t>Nozaru standarti,</a:t>
            </a:r>
            <a:r>
              <a:rPr lang="lv-LV" sz="1200" kern="100" dirty="0">
                <a:effectLst/>
                <a:latin typeface="Times New Roman" panose="02020603050405020304" pitchFamily="18" charset="0"/>
                <a:ea typeface="Calibri" panose="020F0502020204030204" pitchFamily="34" charset="0"/>
              </a:rPr>
              <a:t> kuri tiks apstiprināti vēlāk, noteiks ziņošanas prasības konkrētu nozaru uzņēmumiem. Šobrīd plānots, ka šādi specifiski standarti tiks piemēroti pārtikas un dzērienu ražošanas, transporta u. c. uzņēmumiem. </a:t>
            </a: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12</a:t>
            </a:fld>
            <a:endParaRPr lang="lv-LV" altLang="lv-LV"/>
          </a:p>
        </p:txBody>
      </p:sp>
    </p:spTree>
    <p:extLst>
      <p:ext uri="{BB962C8B-B14F-4D97-AF65-F5344CB8AC3E}">
        <p14:creationId xmlns:p14="http://schemas.microsoft.com/office/powerpoint/2010/main" val="14125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Vispārīgā informācija  -ESRS 1,2</a:t>
            </a:r>
          </a:p>
          <a:p>
            <a:r>
              <a:rPr lang="lv-LV" dirty="0"/>
              <a:t>Vide-ESRS E1-E5</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dirty="0"/>
              <a:t>Sociālie </a:t>
            </a:r>
            <a:r>
              <a:rPr lang="lv-LV" sz="1200" dirty="0">
                <a:effectLst/>
                <a:latin typeface="Verdana" panose="020B0604030504040204" pitchFamily="34" charset="0"/>
                <a:ea typeface="Verdana" panose="020B0604030504040204" pitchFamily="34" charset="0"/>
              </a:rPr>
              <a:t>ESRS S1-ESRS S4</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dirty="0">
                <a:effectLst/>
                <a:latin typeface="Verdana" panose="020B0604030504040204" pitchFamily="34" charset="0"/>
                <a:ea typeface="Verdana" panose="020B0604030504040204" pitchFamily="34" charset="0"/>
              </a:rPr>
              <a:t>Pārvaldības-ESRS G1</a:t>
            </a:r>
          </a:p>
          <a:p>
            <a:pPr marL="0" marR="0" lvl="0" indent="0" algn="l" defTabSz="938213" rtl="0" eaLnBrk="0" fontAlgn="base" latinLnBrk="0" hangingPunct="0">
              <a:lnSpc>
                <a:spcPct val="100000"/>
              </a:lnSpc>
              <a:spcBef>
                <a:spcPct val="30000"/>
              </a:spcBef>
              <a:spcAft>
                <a:spcPct val="0"/>
              </a:spcAft>
              <a:buClrTx/>
              <a:buSzTx/>
              <a:buFontTx/>
              <a:buNone/>
              <a:tabLst/>
              <a:defRPr/>
            </a:pPr>
            <a:endParaRPr lang="lv-LV" sz="1200" dirty="0">
              <a:effectLst/>
              <a:latin typeface="Verdana" panose="020B0604030504040204" pitchFamily="34" charset="0"/>
              <a:ea typeface="Verdana" panose="020B0604030504040204" pitchFamily="34" charset="0"/>
            </a:endParaRPr>
          </a:p>
          <a:p>
            <a:pPr marL="0" marR="0" lvl="0" indent="0" algn="l" defTabSz="938213" rtl="0" eaLnBrk="0" fontAlgn="base" latinLnBrk="0" hangingPunct="0">
              <a:lnSpc>
                <a:spcPct val="100000"/>
              </a:lnSpc>
              <a:spcBef>
                <a:spcPct val="30000"/>
              </a:spcBef>
              <a:spcAft>
                <a:spcPct val="0"/>
              </a:spcAft>
              <a:buClrTx/>
              <a:buSzTx/>
              <a:buFontTx/>
              <a:buNone/>
              <a:tabLst/>
              <a:defRPr/>
            </a:pPr>
            <a:endParaRPr lang="lv-LV" sz="1200" dirty="0">
              <a:effectLst/>
              <a:latin typeface="Verdana" panose="020B0604030504040204" pitchFamily="34" charset="0"/>
              <a:ea typeface="Verdana" panose="020B0604030504040204" pitchFamily="34" charset="0"/>
            </a:endParaRPr>
          </a:p>
          <a:p>
            <a:pPr marL="0" marR="0" lvl="0" indent="0" algn="l" defTabSz="938213" rtl="0" eaLnBrk="0" fontAlgn="base" latinLnBrk="0" hangingPunct="0">
              <a:lnSpc>
                <a:spcPct val="100000"/>
              </a:lnSpc>
              <a:spcBef>
                <a:spcPct val="30000"/>
              </a:spcBef>
              <a:spcAft>
                <a:spcPct val="0"/>
              </a:spcAft>
              <a:buClrTx/>
              <a:buSzTx/>
              <a:buFontTx/>
              <a:buNone/>
              <a:tabLst/>
              <a:defRPr/>
            </a:pPr>
            <a:endParaRPr lang="lv-LV" sz="1200" dirty="0">
              <a:effectLst/>
              <a:latin typeface="Verdana" panose="020B0604030504040204" pitchFamily="34" charset="0"/>
              <a:ea typeface="Verdana" panose="020B0604030504040204" pitchFamily="34" charset="0"/>
            </a:endParaRP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13</a:t>
            </a:fld>
            <a:endParaRPr lang="lv-LV" altLang="lv-LV"/>
          </a:p>
        </p:txBody>
      </p:sp>
    </p:spTree>
    <p:extLst>
      <p:ext uri="{BB962C8B-B14F-4D97-AF65-F5344CB8AC3E}">
        <p14:creationId xmlns:p14="http://schemas.microsoft.com/office/powerpoint/2010/main" val="3490906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14</a:t>
            </a:fld>
            <a:endParaRPr lang="lv-LV" altLang="lv-LV"/>
          </a:p>
        </p:txBody>
      </p:sp>
    </p:spTree>
    <p:extLst>
      <p:ext uri="{BB962C8B-B14F-4D97-AF65-F5344CB8AC3E}">
        <p14:creationId xmlns:p14="http://schemas.microsoft.com/office/powerpoint/2010/main" val="1925575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15</a:t>
            </a:fld>
            <a:endParaRPr lang="lv-LV" altLang="lv-LV"/>
          </a:p>
        </p:txBody>
      </p:sp>
    </p:spTree>
    <p:extLst>
      <p:ext uri="{BB962C8B-B14F-4D97-AF65-F5344CB8AC3E}">
        <p14:creationId xmlns:p14="http://schemas.microsoft.com/office/powerpoint/2010/main" val="770006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lv-LV" b="0" i="0" dirty="0">
              <a:solidFill>
                <a:srgbClr val="3F4A52"/>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FACE587-8D14-4055-82B5-6CCDF55621C3}"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3412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lv-LV" dirty="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FACE587-8D14-4055-82B5-6CCDF55621C3}"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3</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2103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800">
                <a:effectLst/>
                <a:latin typeface="Times New Roman" panose="02020603050405020304" pitchFamily="18" charset="0"/>
                <a:ea typeface="Times New Roman" panose="02020603050405020304" pitchFamily="18" charset="0"/>
              </a:rPr>
              <a:t>obligātais revidents sniedz atzinumu, nevis revidē ilgtspējas ziņojumu vai konsolidēto ilgtspējas ziņojumu, kā arī saskaņā ar izstrādāto nacionālo regulējumu zvērināts revidents sniegs ilgtspējas ziņojuma un konsolidētā ilgtspējas ziņojuma apliecinājumu, kas tiek sagatavots nevis revīzijas, bet pārbaudes ietvaros</a:t>
            </a:r>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4</a:t>
            </a:fld>
            <a:endParaRPr lang="lv-LV" altLang="lv-LV"/>
          </a:p>
        </p:txBody>
      </p:sp>
    </p:spTree>
    <p:extLst>
      <p:ext uri="{BB962C8B-B14F-4D97-AF65-F5344CB8AC3E}">
        <p14:creationId xmlns:p14="http://schemas.microsoft.com/office/powerpoint/2010/main" val="74755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5</a:t>
            </a:fld>
            <a:endParaRPr lang="lv-LV" altLang="lv-LV"/>
          </a:p>
        </p:txBody>
      </p:sp>
    </p:spTree>
    <p:extLst>
      <p:ext uri="{BB962C8B-B14F-4D97-AF65-F5344CB8AC3E}">
        <p14:creationId xmlns:p14="http://schemas.microsoft.com/office/powerpoint/2010/main" val="335183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6</a:t>
            </a:fld>
            <a:endParaRPr lang="lv-LV" altLang="lv-LV"/>
          </a:p>
        </p:txBody>
      </p:sp>
    </p:spTree>
    <p:extLst>
      <p:ext uri="{BB962C8B-B14F-4D97-AF65-F5344CB8AC3E}">
        <p14:creationId xmlns:p14="http://schemas.microsoft.com/office/powerpoint/2010/main" val="4264788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7851FD4-6C83-46D9-8DE5-5537AB0E7FAB}" type="slidenum">
              <a:rPr lang="lv-LV" smtClean="0"/>
              <a:t>8</a:t>
            </a:fld>
            <a:endParaRPr lang="lv-LV"/>
          </a:p>
        </p:txBody>
      </p:sp>
    </p:spTree>
    <p:extLst>
      <p:ext uri="{BB962C8B-B14F-4D97-AF65-F5344CB8AC3E}">
        <p14:creationId xmlns:p14="http://schemas.microsoft.com/office/powerpoint/2010/main" val="3917921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lv-LV" dirty="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FACE587-8D14-4055-82B5-6CCDF55621C3}"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9</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80736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lv-LV" dirty="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FACE587-8D14-4055-82B5-6CCDF55621C3}"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10</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21034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16619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lv-LV"/>
              <a:t>FM 10.07.2015.</a:t>
            </a:r>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A8AD145-C69C-444B-B013-5F7A19C4A3E5}" type="slidenum">
              <a:rPr lang="lv-LV" smtClean="0"/>
              <a:t>‹#›</a:t>
            </a:fld>
            <a:endParaRPr lang="lv-LV"/>
          </a:p>
        </p:txBody>
      </p:sp>
      <p:sp>
        <p:nvSpPr>
          <p:cNvPr id="9" name="Content Placeholder 2"/>
          <p:cNvSpPr>
            <a:spLocks noGrp="1"/>
          </p:cNvSpPr>
          <p:nvPr>
            <p:ph idx="1"/>
          </p:nvPr>
        </p:nvSpPr>
        <p:spPr>
          <a:xfrm>
            <a:off x="457200" y="1268760"/>
            <a:ext cx="8229600" cy="4857403"/>
          </a:xfrm>
        </p:spPr>
        <p:txBody>
          <a:bodyPr/>
          <a:lstStyle>
            <a:lvl1pPr>
              <a:defRPr sz="1350"/>
            </a:lvl1pPr>
            <a:lvl2pPr>
              <a:defRPr sz="135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sp>
        <p:nvSpPr>
          <p:cNvPr id="10" name="Title 9"/>
          <p:cNvSpPr>
            <a:spLocks noGrp="1"/>
          </p:cNvSpPr>
          <p:nvPr>
            <p:ph type="title"/>
          </p:nvPr>
        </p:nvSpPr>
        <p:spPr>
          <a:xfrm>
            <a:off x="467545" y="620736"/>
            <a:ext cx="5688632" cy="432000"/>
          </a:xfrm>
        </p:spPr>
        <p:txBody>
          <a:bodyPr>
            <a:normAutofit/>
          </a:bodyPr>
          <a:lstStyle>
            <a:lvl1pPr algn="l">
              <a:defRPr sz="1650" b="1">
                <a:effectLst>
                  <a:innerShdw blurRad="63500" dist="50800" dir="13500000">
                    <a:prstClr val="black">
                      <a:alpha val="50000"/>
                    </a:prstClr>
                  </a:innerShdw>
                </a:effectLst>
              </a:defRPr>
            </a:lvl1pPr>
          </a:lstStyle>
          <a:p>
            <a:r>
              <a:rPr lang="en-US"/>
              <a:t>Click to edit Master title style</a:t>
            </a:r>
            <a:endParaRPr lang="lv-LV" dirty="0"/>
          </a:p>
        </p:txBody>
      </p:sp>
      <p:pic>
        <p:nvPicPr>
          <p:cNvPr id="8" name="Picture 2" descr="C:\Users\Nauris\Desktop\divkrāsu versij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9171" y="72480"/>
            <a:ext cx="2424467" cy="8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3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lv-LV"/>
              <a:t>FM 10.07.2015.</a:t>
            </a:r>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A8AD145-C69C-444B-B013-5F7A19C4A3E5}" type="slidenum">
              <a:rPr lang="lv-LV" smtClean="0"/>
              <a:t>‹#›</a:t>
            </a:fld>
            <a:endParaRPr lang="lv-LV"/>
          </a:p>
        </p:txBody>
      </p:sp>
      <p:sp>
        <p:nvSpPr>
          <p:cNvPr id="9" name="Content Placeholder 2"/>
          <p:cNvSpPr>
            <a:spLocks noGrp="1"/>
          </p:cNvSpPr>
          <p:nvPr>
            <p:ph idx="1"/>
          </p:nvPr>
        </p:nvSpPr>
        <p:spPr>
          <a:xfrm>
            <a:off x="457200" y="1268760"/>
            <a:ext cx="8229600" cy="4857403"/>
          </a:xfrm>
        </p:spPr>
        <p:txBody>
          <a:bodyPr/>
          <a:lstStyle>
            <a:lvl1pPr>
              <a:defRPr sz="1350"/>
            </a:lvl1pPr>
            <a:lvl2pPr>
              <a:defRPr sz="135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sp>
        <p:nvSpPr>
          <p:cNvPr id="10" name="Title 9"/>
          <p:cNvSpPr>
            <a:spLocks noGrp="1"/>
          </p:cNvSpPr>
          <p:nvPr>
            <p:ph type="title"/>
          </p:nvPr>
        </p:nvSpPr>
        <p:spPr>
          <a:xfrm>
            <a:off x="467545" y="620736"/>
            <a:ext cx="5688632" cy="432000"/>
          </a:xfrm>
        </p:spPr>
        <p:txBody>
          <a:bodyPr>
            <a:normAutofit/>
          </a:bodyPr>
          <a:lstStyle>
            <a:lvl1pPr algn="l">
              <a:defRPr sz="1650" b="1">
                <a:effectLst>
                  <a:innerShdw blurRad="63500" dist="50800" dir="13500000">
                    <a:prstClr val="black">
                      <a:alpha val="50000"/>
                    </a:prstClr>
                  </a:innerShdw>
                </a:effectLst>
              </a:defRPr>
            </a:lvl1pPr>
          </a:lstStyle>
          <a:p>
            <a:r>
              <a:rPr lang="en-US"/>
              <a:t>Click to edit Master title style</a:t>
            </a:r>
            <a:endParaRPr lang="lv-LV" dirty="0"/>
          </a:p>
        </p:txBody>
      </p:sp>
      <p:pic>
        <p:nvPicPr>
          <p:cNvPr id="8" name="Picture 2" descr="C:\Users\Nauris\Desktop\divkrāsu versij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9171" y="72480"/>
            <a:ext cx="2424467" cy="8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638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11488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0B582915-0310-4CDD-9A79-BDC3E59340E8}" type="slidenum">
              <a:rPr lang="en-US" altLang="lv-LV"/>
              <a:pPr/>
              <a:t>‹#›</a:t>
            </a:fld>
            <a:endParaRPr lang="en-US" altLang="lv-LV"/>
          </a:p>
        </p:txBody>
      </p:sp>
    </p:spTree>
    <p:extLst>
      <p:ext uri="{BB962C8B-B14F-4D97-AF65-F5344CB8AC3E}">
        <p14:creationId xmlns:p14="http://schemas.microsoft.com/office/powerpoint/2010/main" val="2886004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515252D6-3622-483F-A7E8-9E60FEFE5E88}" type="slidenum">
              <a:rPr lang="en-US" altLang="lv-LV"/>
              <a:pPr/>
              <a:t>‹#›</a:t>
            </a:fld>
            <a:endParaRPr lang="en-US" altLang="lv-LV"/>
          </a:p>
        </p:txBody>
      </p:sp>
    </p:spTree>
    <p:extLst>
      <p:ext uri="{BB962C8B-B14F-4D97-AF65-F5344CB8AC3E}">
        <p14:creationId xmlns:p14="http://schemas.microsoft.com/office/powerpoint/2010/main" val="2609072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D7664841-0D73-44CB-AE22-42FD73D83E02}" type="slidenum">
              <a:rPr lang="en-US" altLang="lv-LV"/>
              <a:pPr/>
              <a:t>‹#›</a:t>
            </a:fld>
            <a:endParaRPr lang="en-US" altLang="lv-LV"/>
          </a:p>
        </p:txBody>
      </p:sp>
    </p:spTree>
    <p:extLst>
      <p:ext uri="{BB962C8B-B14F-4D97-AF65-F5344CB8AC3E}">
        <p14:creationId xmlns:p14="http://schemas.microsoft.com/office/powerpoint/2010/main" val="223728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fld id="{A4EC0522-D5CF-4FDD-85E3-6E22DB726A47}" type="slidenum">
              <a:rPr lang="en-US" altLang="lv-LV"/>
              <a:pPr/>
              <a:t>‹#›</a:t>
            </a:fld>
            <a:endParaRPr lang="en-US" altLang="lv-LV"/>
          </a:p>
        </p:txBody>
      </p:sp>
    </p:spTree>
    <p:extLst>
      <p:ext uri="{BB962C8B-B14F-4D97-AF65-F5344CB8AC3E}">
        <p14:creationId xmlns:p14="http://schemas.microsoft.com/office/powerpoint/2010/main" val="1292480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3B50DFDF-96B8-465A-918F-3FF13AAF5E12}" type="slidenum">
              <a:rPr lang="en-US" altLang="lv-LV"/>
              <a:pPr/>
              <a:t>‹#›</a:t>
            </a:fld>
            <a:endParaRPr lang="en-US" altLang="lv-LV"/>
          </a:p>
        </p:txBody>
      </p:sp>
    </p:spTree>
    <p:extLst>
      <p:ext uri="{BB962C8B-B14F-4D97-AF65-F5344CB8AC3E}">
        <p14:creationId xmlns:p14="http://schemas.microsoft.com/office/powerpoint/2010/main" val="1483404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E87027D6-B333-4374-94DC-E94160EB0D4C}" type="slidenum">
              <a:rPr lang="en-US" altLang="lv-LV"/>
              <a:pPr/>
              <a:t>‹#›</a:t>
            </a:fld>
            <a:endParaRPr lang="en-US" altLang="lv-LV"/>
          </a:p>
        </p:txBody>
      </p:sp>
    </p:spTree>
    <p:extLst>
      <p:ext uri="{BB962C8B-B14F-4D97-AF65-F5344CB8AC3E}">
        <p14:creationId xmlns:p14="http://schemas.microsoft.com/office/powerpoint/2010/main" val="1164247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6036CB6-F7FF-4F1F-8F32-92EA84D42F97}" type="slidenum">
              <a:rPr lang="en-US" altLang="lv-LV"/>
              <a:pPr/>
              <a:t>‹#›</a:t>
            </a:fld>
            <a:endParaRPr lang="en-US" altLang="lv-LV"/>
          </a:p>
        </p:txBody>
      </p:sp>
    </p:spTree>
    <p:extLst>
      <p:ext uri="{BB962C8B-B14F-4D97-AF65-F5344CB8AC3E}">
        <p14:creationId xmlns:p14="http://schemas.microsoft.com/office/powerpoint/2010/main" val="413560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5" name="Text Placeholder 19"/>
          <p:cNvSpPr>
            <a:spLocks noGrp="1"/>
          </p:cNvSpPr>
          <p:nvPr>
            <p:ph type="body" sz="quarter" idx="12"/>
          </p:nvPr>
        </p:nvSpPr>
        <p:spPr>
          <a:xfrm>
            <a:off x="4876800" y="6324600"/>
            <a:ext cx="3540807"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p:cNvSpPr>
            <a:spLocks noGrp="1"/>
          </p:cNvSpPr>
          <p:nvPr>
            <p:ph type="sldNum" sz="quarter" idx="13"/>
          </p:nvPr>
        </p:nvSpPr>
        <p:spPr>
          <a:xfrm>
            <a:off x="8417607" y="6324600"/>
            <a:ext cx="421593" cy="304800"/>
          </a:xfrm>
        </p:spPr>
        <p:txBody>
          <a:bodyPr/>
          <a:lstStyle>
            <a:lvl1pPr>
              <a:defRPr sz="1000">
                <a:latin typeface="Verdana" panose="020B0604030504040204" pitchFamily="34" charset="0"/>
              </a:defRPr>
            </a:lvl1pPr>
          </a:lstStyle>
          <a:p>
            <a:fld id="{0B582915-0310-4CDD-9A79-BDC3E59340E8}" type="slidenum">
              <a:rPr lang="en-US" altLang="lv-LV"/>
              <a:pPr/>
              <a:t>‹#›</a:t>
            </a:fld>
            <a:endParaRPr lang="en-US" altLang="lv-LV"/>
          </a:p>
        </p:txBody>
      </p:sp>
    </p:spTree>
    <p:extLst>
      <p:ext uri="{BB962C8B-B14F-4D97-AF65-F5344CB8AC3E}">
        <p14:creationId xmlns:p14="http://schemas.microsoft.com/office/powerpoint/2010/main" val="1552329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3628459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2"/>
            <a:ext cx="6096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750">
                <a:latin typeface="Verdana" panose="020B0604030504040204" pitchFamily="34" charset="0"/>
              </a:defRPr>
            </a:lvl1pPr>
          </a:lstStyle>
          <a:p>
            <a:fld id="{0B582915-0310-4CDD-9A79-BDC3E59340E8}" type="slidenum">
              <a:rPr lang="en-US" altLang="lv-LV"/>
              <a:pPr/>
              <a:t>‹#›</a:t>
            </a:fld>
            <a:endParaRPr lang="en-US" altLang="lv-LV"/>
          </a:p>
        </p:txBody>
      </p:sp>
    </p:spTree>
    <p:extLst>
      <p:ext uri="{BB962C8B-B14F-4D97-AF65-F5344CB8AC3E}">
        <p14:creationId xmlns:p14="http://schemas.microsoft.com/office/powerpoint/2010/main" val="20605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1" name="Text Placeholder 19"/>
          <p:cNvSpPr>
            <a:spLocks noGrp="1"/>
          </p:cNvSpPr>
          <p:nvPr>
            <p:ph type="body" sz="quarter" idx="12"/>
          </p:nvPr>
        </p:nvSpPr>
        <p:spPr>
          <a:xfrm>
            <a:off x="4876800" y="6324600"/>
            <a:ext cx="351517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p:cNvSpPr>
            <a:spLocks noGrp="1"/>
          </p:cNvSpPr>
          <p:nvPr>
            <p:ph type="sldNum" sz="quarter" idx="13"/>
          </p:nvPr>
        </p:nvSpPr>
        <p:spPr>
          <a:xfrm>
            <a:off x="8391970" y="6324600"/>
            <a:ext cx="447230" cy="304800"/>
          </a:xfrm>
        </p:spPr>
        <p:txBody>
          <a:bodyPr/>
          <a:lstStyle>
            <a:lvl1pPr>
              <a:defRPr sz="1000">
                <a:latin typeface="Verdana" panose="020B0604030504040204" pitchFamily="34" charset="0"/>
              </a:defRPr>
            </a:lvl1pPr>
          </a:lstStyle>
          <a:p>
            <a:fld id="{515252D6-3622-483F-A7E8-9E60FEFE5E88}" type="slidenum">
              <a:rPr lang="en-US" altLang="lv-LV"/>
              <a:pPr/>
              <a:t>‹#›</a:t>
            </a:fld>
            <a:endParaRPr lang="en-US" altLang="lv-LV"/>
          </a:p>
        </p:txBody>
      </p:sp>
    </p:spTree>
    <p:extLst>
      <p:ext uri="{BB962C8B-B14F-4D97-AF65-F5344CB8AC3E}">
        <p14:creationId xmlns:p14="http://schemas.microsoft.com/office/powerpoint/2010/main" val="80072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2" name="Text Placeholder 19"/>
          <p:cNvSpPr>
            <a:spLocks noGrp="1"/>
          </p:cNvSpPr>
          <p:nvPr>
            <p:ph type="body" sz="quarter" idx="12"/>
          </p:nvPr>
        </p:nvSpPr>
        <p:spPr>
          <a:xfrm>
            <a:off x="4876800" y="6324600"/>
            <a:ext cx="3532262"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p:cNvSpPr>
            <a:spLocks noGrp="1"/>
          </p:cNvSpPr>
          <p:nvPr>
            <p:ph type="sldNum" sz="quarter" idx="13"/>
          </p:nvPr>
        </p:nvSpPr>
        <p:spPr>
          <a:xfrm>
            <a:off x="8409062" y="6324600"/>
            <a:ext cx="430138" cy="304800"/>
          </a:xfrm>
        </p:spPr>
        <p:txBody>
          <a:bodyPr/>
          <a:lstStyle>
            <a:lvl1pPr>
              <a:defRPr sz="1000">
                <a:latin typeface="Verdana" panose="020B0604030504040204" pitchFamily="34" charset="0"/>
              </a:defRPr>
            </a:lvl1pPr>
          </a:lstStyle>
          <a:p>
            <a:fld id="{D7664841-0D73-44CB-AE22-42FD73D83E02}" type="slidenum">
              <a:rPr lang="en-US" altLang="lv-LV"/>
              <a:pPr/>
              <a:t>‹#›</a:t>
            </a:fld>
            <a:endParaRPr lang="en-US" altLang="lv-LV"/>
          </a:p>
        </p:txBody>
      </p:sp>
    </p:spTree>
    <p:extLst>
      <p:ext uri="{BB962C8B-B14F-4D97-AF65-F5344CB8AC3E}">
        <p14:creationId xmlns:p14="http://schemas.microsoft.com/office/powerpoint/2010/main" val="157312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7" name="Text Placeholder 19"/>
          <p:cNvSpPr>
            <a:spLocks noGrp="1"/>
          </p:cNvSpPr>
          <p:nvPr>
            <p:ph type="body" sz="quarter" idx="12"/>
          </p:nvPr>
        </p:nvSpPr>
        <p:spPr>
          <a:xfrm>
            <a:off x="4876800" y="6324600"/>
            <a:ext cx="3532262"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Slide Number Placeholder 22"/>
          <p:cNvSpPr>
            <a:spLocks noGrp="1"/>
          </p:cNvSpPr>
          <p:nvPr>
            <p:ph type="sldNum" sz="quarter" idx="18"/>
          </p:nvPr>
        </p:nvSpPr>
        <p:spPr>
          <a:xfrm>
            <a:off x="8409062" y="6324600"/>
            <a:ext cx="430138" cy="304800"/>
          </a:xfrm>
        </p:spPr>
        <p:txBody>
          <a:bodyPr/>
          <a:lstStyle>
            <a:lvl1pPr>
              <a:defRPr sz="1000">
                <a:latin typeface="Verdana" panose="020B0604030504040204" pitchFamily="34" charset="0"/>
              </a:defRPr>
            </a:lvl1pPr>
          </a:lstStyle>
          <a:p>
            <a:fld id="{A4EC0522-D5CF-4FDD-85E3-6E22DB726A47}" type="slidenum">
              <a:rPr lang="en-US" altLang="lv-LV"/>
              <a:pPr/>
              <a:t>‹#›</a:t>
            </a:fld>
            <a:endParaRPr lang="en-US" altLang="lv-LV"/>
          </a:p>
        </p:txBody>
      </p:sp>
    </p:spTree>
    <p:extLst>
      <p:ext uri="{BB962C8B-B14F-4D97-AF65-F5344CB8AC3E}">
        <p14:creationId xmlns:p14="http://schemas.microsoft.com/office/powerpoint/2010/main" val="295446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540807"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6" name="Slide Number Placeholder 22"/>
          <p:cNvSpPr>
            <a:spLocks noGrp="1"/>
          </p:cNvSpPr>
          <p:nvPr>
            <p:ph type="sldNum" sz="quarter" idx="13"/>
          </p:nvPr>
        </p:nvSpPr>
        <p:spPr>
          <a:xfrm>
            <a:off x="8417607" y="6324600"/>
            <a:ext cx="421593" cy="304800"/>
          </a:xfrm>
        </p:spPr>
        <p:txBody>
          <a:bodyPr/>
          <a:lstStyle>
            <a:lvl1pPr>
              <a:defRPr sz="1000">
                <a:latin typeface="Verdana" panose="020B0604030504040204" pitchFamily="34" charset="0"/>
              </a:defRPr>
            </a:lvl1pPr>
          </a:lstStyle>
          <a:p>
            <a:fld id="{3B50DFDF-96B8-465A-918F-3FF13AAF5E12}" type="slidenum">
              <a:rPr lang="en-US" altLang="lv-LV"/>
              <a:pPr/>
              <a:t>‹#›</a:t>
            </a:fld>
            <a:endParaRPr lang="en-US" altLang="lv-LV"/>
          </a:p>
        </p:txBody>
      </p:sp>
    </p:spTree>
    <p:extLst>
      <p:ext uri="{BB962C8B-B14F-4D97-AF65-F5344CB8AC3E}">
        <p14:creationId xmlns:p14="http://schemas.microsoft.com/office/powerpoint/2010/main" val="210468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Text Placeholder 19"/>
          <p:cNvSpPr>
            <a:spLocks noGrp="1"/>
          </p:cNvSpPr>
          <p:nvPr>
            <p:ph type="body" sz="quarter" idx="12"/>
          </p:nvPr>
        </p:nvSpPr>
        <p:spPr>
          <a:xfrm>
            <a:off x="4876800" y="6324600"/>
            <a:ext cx="3523716"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5" name="Slide Number Placeholder 22"/>
          <p:cNvSpPr>
            <a:spLocks noGrp="1"/>
          </p:cNvSpPr>
          <p:nvPr>
            <p:ph type="sldNum" sz="quarter" idx="13"/>
          </p:nvPr>
        </p:nvSpPr>
        <p:spPr>
          <a:xfrm>
            <a:off x="8400516" y="6324600"/>
            <a:ext cx="438683" cy="304800"/>
          </a:xfrm>
        </p:spPr>
        <p:txBody>
          <a:bodyPr/>
          <a:lstStyle>
            <a:lvl1pPr>
              <a:defRPr sz="1000">
                <a:latin typeface="Verdana" panose="020B0604030504040204" pitchFamily="34" charset="0"/>
              </a:defRPr>
            </a:lvl1pPr>
          </a:lstStyle>
          <a:p>
            <a:fld id="{E87027D6-B333-4374-94DC-E94160EB0D4C}" type="slidenum">
              <a:rPr lang="en-US" altLang="lv-LV"/>
              <a:pPr/>
              <a:t>‹#›</a:t>
            </a:fld>
            <a:endParaRPr lang="en-US" altLang="lv-LV" dirty="0"/>
          </a:p>
        </p:txBody>
      </p:sp>
    </p:spTree>
    <p:extLst>
      <p:ext uri="{BB962C8B-B14F-4D97-AF65-F5344CB8AC3E}">
        <p14:creationId xmlns:p14="http://schemas.microsoft.com/office/powerpoint/2010/main" val="164636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532262"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p:cNvSpPr>
            <a:spLocks noGrp="1"/>
          </p:cNvSpPr>
          <p:nvPr>
            <p:ph type="sldNum" sz="quarter" idx="13"/>
          </p:nvPr>
        </p:nvSpPr>
        <p:spPr>
          <a:xfrm>
            <a:off x="8409062" y="6324600"/>
            <a:ext cx="430138" cy="304800"/>
          </a:xfrm>
        </p:spPr>
        <p:txBody>
          <a:bodyPr/>
          <a:lstStyle>
            <a:lvl1pPr>
              <a:defRPr sz="1000">
                <a:latin typeface="Verdana" panose="020B0604030504040204" pitchFamily="34" charset="0"/>
              </a:defRPr>
            </a:lvl1pPr>
          </a:lstStyle>
          <a:p>
            <a:fld id="{B6036CB6-F7FF-4F1F-8F32-92EA84D42F97}" type="slidenum">
              <a:rPr lang="en-US" altLang="lv-LV"/>
              <a:pPr/>
              <a:t>‹#›</a:t>
            </a:fld>
            <a:endParaRPr lang="en-US" altLang="lv-LV"/>
          </a:p>
        </p:txBody>
      </p:sp>
    </p:spTree>
    <p:extLst>
      <p:ext uri="{BB962C8B-B14F-4D97-AF65-F5344CB8AC3E}">
        <p14:creationId xmlns:p14="http://schemas.microsoft.com/office/powerpoint/2010/main" val="330126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379653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fontAlgn="auto">
              <a:spcBef>
                <a:spcPts val="0"/>
              </a:spcBef>
              <a:spcAft>
                <a:spcPts val="0"/>
              </a:spcAft>
              <a:defRPr sz="1200">
                <a:solidFill>
                  <a:schemeClr val="tx1">
                    <a:tint val="75000"/>
                  </a:schemeClr>
                </a:solidFill>
                <a:latin typeface="+mn-lt"/>
                <a:cs typeface="+mn-cs"/>
              </a:defRPr>
            </a:lvl1pPr>
          </a:lstStyle>
          <a:p>
            <a:pPr>
              <a:defRPr/>
            </a:pPr>
            <a:fld id="{9B55D10C-3E28-49B5-BA9F-F2FF950E44C7}" type="datetime1">
              <a:rPr lang="en-US"/>
              <a:pPr>
                <a:defRPr/>
              </a:pPr>
              <a:t>5/21/2024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9D893850-4C62-42FA-A22B-349FCBB3BAE1}"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fontAlgn="auto">
              <a:spcBef>
                <a:spcPts val="0"/>
              </a:spcBef>
              <a:spcAft>
                <a:spcPts val="0"/>
              </a:spcAft>
              <a:defRPr sz="1200">
                <a:solidFill>
                  <a:schemeClr val="tx1">
                    <a:tint val="75000"/>
                  </a:schemeClr>
                </a:solidFill>
                <a:latin typeface="+mn-lt"/>
                <a:cs typeface="+mn-cs"/>
              </a:defRPr>
            </a:lvl1pPr>
          </a:lstStyle>
          <a:p>
            <a:pPr>
              <a:defRPr/>
            </a:pPr>
            <a:r>
              <a:rPr lang="lv-LV"/>
              <a:t>2019.gada 29.augustā</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9D893850-4C62-42FA-A22B-349FCBB3BAE1}" type="slidenum">
              <a:rPr lang="en-US" altLang="lv-LV"/>
              <a:pPr/>
              <a:t>‹#›</a:t>
            </a:fld>
            <a:endParaRPr lang="en-US" altLang="lv-LV"/>
          </a:p>
        </p:txBody>
      </p:sp>
    </p:spTree>
    <p:extLst>
      <p:ext uri="{BB962C8B-B14F-4D97-AF65-F5344CB8AC3E}">
        <p14:creationId xmlns:p14="http://schemas.microsoft.com/office/powerpoint/2010/main" val="3015857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Lst>
  <p:hf hdr="0" ftr="0"/>
  <p:txStyles>
    <p:title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hyperlink" Target="https://eur-lex.europa.eu/legal-content/LV/TXT/HTML/?uri=OJ:L_202302772"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hyperlink" Target="https://eur-lex.europa.eu/legal-content/LV/TXT/?uri=CELEX%3A32019R0815"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61621" y="2714017"/>
            <a:ext cx="8099493" cy="3840895"/>
          </a:xfrm>
        </p:spPr>
        <p:txBody>
          <a:bodyPr>
            <a:normAutofit fontScale="90000"/>
          </a:bodyPr>
          <a:lstStyle/>
          <a:p>
            <a:br>
              <a:rPr lang="lv-LV" sz="1800" dirty="0">
                <a:solidFill>
                  <a:srgbClr val="002060"/>
                </a:solidFill>
                <a:effectLst/>
              </a:rPr>
            </a:br>
            <a:r>
              <a:rPr lang="lv-LV" sz="2200" dirty="0">
                <a:solidFill>
                  <a:srgbClr val="002060"/>
                </a:solidFill>
                <a:effectLst/>
              </a:rPr>
              <a:t>EIROPAS PARLAMENTA UN PADOMES DIREKTĪVAS 2022/2464</a:t>
            </a:r>
            <a:br>
              <a:rPr lang="lv-LV" sz="2200" dirty="0">
                <a:solidFill>
                  <a:srgbClr val="002060"/>
                </a:solidFill>
                <a:effectLst/>
              </a:rPr>
            </a:br>
            <a:r>
              <a:rPr lang="lv-LV" sz="2200" dirty="0">
                <a:solidFill>
                  <a:srgbClr val="002060"/>
                </a:solidFill>
                <a:effectLst/>
              </a:rPr>
              <a:t>(2022. gada 14. decembris),</a:t>
            </a:r>
            <a:br>
              <a:rPr lang="lv-LV" sz="2200" dirty="0">
                <a:solidFill>
                  <a:srgbClr val="002060"/>
                </a:solidFill>
                <a:effectLst/>
              </a:rPr>
            </a:br>
            <a:r>
              <a:rPr lang="lv-LV" sz="2200" dirty="0">
                <a:solidFill>
                  <a:srgbClr val="002060"/>
                </a:solidFill>
                <a:effectLst/>
              </a:rPr>
              <a:t>ar ko attiecībā uz korporatīvo ilgtspējas ziņu sniegšanu groza Regulu (ES) Nr. 537/2014, Direktīvu 2004/109/EK, Direktīvu 2006/43/EK un Direktīvu 2013/34/ES</a:t>
            </a:r>
            <a:br>
              <a:rPr lang="lv-LV" sz="1800" dirty="0">
                <a:solidFill>
                  <a:srgbClr val="002060"/>
                </a:solidFill>
                <a:effectLst/>
              </a:rPr>
            </a:br>
            <a:br>
              <a:rPr lang="lv-LV" altLang="lv-LV" sz="2000" dirty="0">
                <a:solidFill>
                  <a:srgbClr val="002060"/>
                </a:solidFill>
              </a:rPr>
            </a:br>
            <a:r>
              <a:rPr lang="lv-LV" altLang="lv-LV" sz="2000" b="0" dirty="0">
                <a:solidFill>
                  <a:srgbClr val="002060"/>
                </a:solidFill>
              </a:rPr>
              <a:t>Grāmatvedības un revīzijas politikas departamenta</a:t>
            </a:r>
            <a:br>
              <a:rPr lang="lv-LV" altLang="lv-LV" sz="2000" b="0" dirty="0">
                <a:solidFill>
                  <a:srgbClr val="002060"/>
                </a:solidFill>
              </a:rPr>
            </a:br>
            <a:r>
              <a:rPr lang="lv-LV" altLang="lv-LV" sz="2000" b="0" dirty="0">
                <a:solidFill>
                  <a:srgbClr val="002060"/>
                </a:solidFill>
              </a:rPr>
              <a:t>Grāmatvedības politikas un metodoloģijas nodaļas vecākā eksperte</a:t>
            </a:r>
            <a:br>
              <a:rPr lang="lv-LV" altLang="lv-LV" sz="2000" b="0" dirty="0">
                <a:solidFill>
                  <a:srgbClr val="002060"/>
                </a:solidFill>
              </a:rPr>
            </a:br>
            <a:r>
              <a:rPr lang="lv-LV" altLang="lv-LV" sz="2000" b="0" dirty="0">
                <a:solidFill>
                  <a:srgbClr val="002060"/>
                </a:solidFill>
              </a:rPr>
              <a:t> Madara Elksne</a:t>
            </a:r>
            <a:br>
              <a:rPr lang="lv-LV" altLang="lv-LV" sz="2000" b="0" dirty="0">
                <a:solidFill>
                  <a:srgbClr val="002060"/>
                </a:solidFill>
              </a:rPr>
            </a:br>
            <a:br>
              <a:rPr lang="lv-LV" altLang="lv-LV" sz="2000" dirty="0">
                <a:solidFill>
                  <a:srgbClr val="002060"/>
                </a:solidFill>
              </a:rPr>
            </a:br>
            <a:br>
              <a:rPr lang="lv-LV" sz="1800" dirty="0">
                <a:solidFill>
                  <a:srgbClr val="002060"/>
                </a:solidFill>
              </a:rPr>
            </a:br>
            <a:endParaRPr lang="lv-LV" sz="1800" dirty="0">
              <a:solidFill>
                <a:srgbClr val="002060"/>
              </a:solidFill>
            </a:endParaRPr>
          </a:p>
        </p:txBody>
      </p:sp>
      <p:sp>
        <p:nvSpPr>
          <p:cNvPr id="11268" name="Text Placeholder 3"/>
          <p:cNvSpPr>
            <a:spLocks noGrp="1"/>
          </p:cNvSpPr>
          <p:nvPr>
            <p:ph type="body" sz="quarter" idx="11"/>
          </p:nvPr>
        </p:nvSpPr>
        <p:spPr>
          <a:xfrm>
            <a:off x="811530" y="6267236"/>
            <a:ext cx="7383780" cy="287676"/>
          </a:xfrm>
        </p:spPr>
        <p:txBody>
          <a:bodyPr>
            <a:normAutofit fontScale="85000" lnSpcReduction="20000"/>
          </a:bodyPr>
          <a:lstStyle/>
          <a:p>
            <a:endParaRPr lang="lv-LV" altLang="lv-LV" sz="18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B24C-AAEF-26F3-58F2-C452D0F50597}"/>
              </a:ext>
            </a:extLst>
          </p:cNvPr>
          <p:cNvSpPr>
            <a:spLocks noGrp="1"/>
          </p:cNvSpPr>
          <p:nvPr>
            <p:ph type="title"/>
          </p:nvPr>
        </p:nvSpPr>
        <p:spPr>
          <a:xfrm>
            <a:off x="2419346" y="218086"/>
            <a:ext cx="6115053" cy="1161400"/>
          </a:xfrm>
        </p:spPr>
        <p:txBody>
          <a:bodyPr>
            <a:normAutofit/>
          </a:bodyPr>
          <a:lstStyle/>
          <a:p>
            <a:pPr algn="ctr"/>
            <a:r>
              <a:rPr lang="lv-LV" altLang="lv-LV" sz="2000" dirty="0">
                <a:solidFill>
                  <a:srgbClr val="002060"/>
                </a:solidFill>
              </a:rPr>
              <a:t>CSRD direktīvas prasību piemērošana </a:t>
            </a:r>
            <a:br>
              <a:rPr lang="lv-LV" altLang="lv-LV" sz="2000" dirty="0">
                <a:solidFill>
                  <a:srgbClr val="002060"/>
                </a:solidFill>
              </a:rPr>
            </a:br>
            <a:r>
              <a:rPr lang="lv-LV" altLang="lv-LV" sz="2000" dirty="0">
                <a:solidFill>
                  <a:srgbClr val="002060"/>
                </a:solidFill>
              </a:rPr>
              <a:t>Latvijas uzņēmumiem </a:t>
            </a:r>
            <a:endParaRPr lang="lv-LV" sz="2000" dirty="0">
              <a:solidFill>
                <a:srgbClr val="002060"/>
              </a:solidFill>
            </a:endParaRPr>
          </a:p>
        </p:txBody>
      </p:sp>
      <p:sp>
        <p:nvSpPr>
          <p:cNvPr id="3" name="Content Placeholder 2">
            <a:extLst>
              <a:ext uri="{FF2B5EF4-FFF2-40B4-BE49-F238E27FC236}">
                <a16:creationId xmlns:a16="http://schemas.microsoft.com/office/drawing/2014/main" id="{CAB252AC-F773-A7FE-AA8E-EED1ACB60D05}"/>
              </a:ext>
            </a:extLst>
          </p:cNvPr>
          <p:cNvSpPr>
            <a:spLocks noGrp="1"/>
          </p:cNvSpPr>
          <p:nvPr>
            <p:ph idx="1"/>
          </p:nvPr>
        </p:nvSpPr>
        <p:spPr>
          <a:xfrm>
            <a:off x="292918" y="1467398"/>
            <a:ext cx="8390165" cy="4769290"/>
          </a:xfrm>
        </p:spPr>
        <p:txBody>
          <a:bodyPr>
            <a:normAutofit fontScale="85000" lnSpcReduction="20000"/>
          </a:bodyPr>
          <a:lstStyle/>
          <a:p>
            <a:r>
              <a:rPr lang="lv-LV" sz="1800" b="1" dirty="0">
                <a:effectLst/>
                <a:cs typeface="Calibri" panose="020F0502020204030204" pitchFamily="34" charset="0"/>
              </a:rPr>
              <a:t>CSRD direktīvas prasības par ilgtspējas ziņojuma sagatavošanu attieksies*:</a:t>
            </a:r>
          </a:p>
          <a:p>
            <a:endParaRPr lang="lv-LV" sz="1800" dirty="0">
              <a:cs typeface="Calibri" panose="020F0502020204030204" pitchFamily="34" charset="0"/>
            </a:endParaRPr>
          </a:p>
          <a:p>
            <a:pPr marL="285750" indent="-285750" algn="just">
              <a:buFont typeface="Courier New" panose="02070309020205020404" pitchFamily="49" charset="0"/>
              <a:buChar char="o"/>
            </a:pPr>
            <a:r>
              <a:rPr lang="lv-LV" sz="1800" b="1" dirty="0">
                <a:cs typeface="Calibri" panose="020F0502020204030204" pitchFamily="34" charset="0"/>
              </a:rPr>
              <a:t> 2025.gadā </a:t>
            </a:r>
            <a:r>
              <a:rPr lang="lv-LV" sz="1800" dirty="0">
                <a:cs typeface="Calibri" panose="020F0502020204030204" pitchFamily="34" charset="0"/>
              </a:rPr>
              <a:t>uz </a:t>
            </a:r>
            <a:r>
              <a:rPr lang="lv-LV" sz="1800" b="1" dirty="0">
                <a:effectLst/>
                <a:cs typeface="Calibri" panose="020F0502020204030204" pitchFamily="34" charset="0"/>
              </a:rPr>
              <a:t>12</a:t>
            </a:r>
            <a:r>
              <a:rPr lang="lv-LV" sz="1800" dirty="0">
                <a:effectLst/>
                <a:cs typeface="Calibri" panose="020F0502020204030204" pitchFamily="34" charset="0"/>
              </a:rPr>
              <a:t> </a:t>
            </a:r>
            <a:r>
              <a:rPr lang="lv-LV" sz="1800" b="1" dirty="0">
                <a:solidFill>
                  <a:srgbClr val="C00000"/>
                </a:solidFill>
                <a:effectLst/>
                <a:cs typeface="Calibri" panose="020F0502020204030204" pitchFamily="34" charset="0"/>
              </a:rPr>
              <a:t>sabiedriskas nozīmes struktūrām</a:t>
            </a:r>
          </a:p>
          <a:p>
            <a:pPr marL="257175" indent="-257175" algn="just">
              <a:buFont typeface="Wingdings" panose="05000000000000000000" pitchFamily="2" charset="2"/>
              <a:buChar char="q"/>
            </a:pPr>
            <a:endParaRPr lang="lv-LV" sz="1800" dirty="0">
              <a:solidFill>
                <a:srgbClr val="C00000"/>
              </a:solidFill>
              <a:effectLst/>
              <a:cs typeface="Calibri" panose="020F0502020204030204" pitchFamily="34" charset="0"/>
            </a:endParaRPr>
          </a:p>
          <a:p>
            <a:pPr marL="285750" indent="-285750" algn="just">
              <a:buFont typeface="Courier New" panose="02070309020205020404" pitchFamily="49" charset="0"/>
              <a:buChar char="o"/>
            </a:pPr>
            <a:r>
              <a:rPr lang="lv-LV" sz="1800" b="1" dirty="0">
                <a:effectLst/>
                <a:cs typeface="Calibri" panose="020F0502020204030204" pitchFamily="34" charset="0"/>
              </a:rPr>
              <a:t> 2026.</a:t>
            </a:r>
            <a:r>
              <a:rPr lang="lv-LV" sz="1800" b="1" dirty="0">
                <a:cs typeface="Calibri" panose="020F0502020204030204" pitchFamily="34" charset="0"/>
              </a:rPr>
              <a:t>g</a:t>
            </a:r>
            <a:r>
              <a:rPr lang="lv-LV" sz="1800" b="1" dirty="0">
                <a:effectLst/>
                <a:cs typeface="Calibri" panose="020F0502020204030204" pitchFamily="34" charset="0"/>
              </a:rPr>
              <a:t>adā </a:t>
            </a:r>
            <a:r>
              <a:rPr lang="lv-LV" sz="1800" dirty="0">
                <a:effectLst/>
                <a:cs typeface="Calibri" panose="020F0502020204030204" pitchFamily="34" charset="0"/>
              </a:rPr>
              <a:t>uz </a:t>
            </a:r>
            <a:r>
              <a:rPr lang="lv-LV" sz="1800" b="1" dirty="0">
                <a:effectLst/>
                <a:cs typeface="Calibri" panose="020F0502020204030204" pitchFamily="34" charset="0"/>
              </a:rPr>
              <a:t>206 </a:t>
            </a:r>
            <a:r>
              <a:rPr lang="lv-LV" sz="1800" b="1" dirty="0">
                <a:solidFill>
                  <a:srgbClr val="C00000"/>
                </a:solidFill>
                <a:effectLst/>
                <a:cs typeface="Calibri" panose="020F0502020204030204" pitchFamily="34" charset="0"/>
              </a:rPr>
              <a:t>lieliem uzņēmumiem un </a:t>
            </a:r>
            <a:r>
              <a:rPr lang="lv-LV" sz="1800" b="1" i="1" dirty="0">
                <a:solidFill>
                  <a:srgbClr val="C00000"/>
                </a:solidFill>
                <a:effectLst/>
                <a:latin typeface="Verdana" panose="020B0604030504040204" pitchFamily="34" charset="0"/>
                <a:ea typeface="Calibri" panose="020F0502020204030204" pitchFamily="34" charset="0"/>
              </a:rPr>
              <a:t>lieliem koncerna mātes uzņēmumiem </a:t>
            </a:r>
            <a:r>
              <a:rPr lang="lv-LV" sz="1800" b="1" i="1" dirty="0">
                <a:effectLst/>
                <a:latin typeface="Verdana" panose="020B0604030504040204" pitchFamily="34" charset="0"/>
                <a:ea typeface="Calibri" panose="020F0502020204030204" pitchFamily="34" charset="0"/>
              </a:rPr>
              <a:t>78</a:t>
            </a:r>
            <a:r>
              <a:rPr lang="lv-LV" sz="1800" i="1" dirty="0">
                <a:effectLst/>
                <a:latin typeface="Verdana" panose="020B0604030504040204" pitchFamily="34" charset="0"/>
                <a:ea typeface="Calibri" panose="020F0502020204030204" pitchFamily="34" charset="0"/>
              </a:rPr>
              <a:t> </a:t>
            </a:r>
            <a:r>
              <a:rPr lang="lv-LV" sz="1800" dirty="0">
                <a:effectLst/>
                <a:cs typeface="Calibri" panose="020F0502020204030204" pitchFamily="34" charset="0"/>
              </a:rPr>
              <a:t>;</a:t>
            </a:r>
          </a:p>
          <a:p>
            <a:pPr algn="just"/>
            <a:endParaRPr lang="lv-LV" sz="1800" dirty="0">
              <a:effectLst/>
              <a:cs typeface="Calibri" panose="020F0502020204030204" pitchFamily="34" charset="0"/>
            </a:endParaRPr>
          </a:p>
          <a:p>
            <a:pPr marL="285750" indent="-285750" algn="just">
              <a:buFont typeface="Courier New" panose="02070309020205020404" pitchFamily="49" charset="0"/>
              <a:buChar char="o"/>
            </a:pPr>
            <a:r>
              <a:rPr lang="lv-LV" sz="1800" b="1" dirty="0">
                <a:effectLst/>
                <a:cs typeface="Calibri" panose="020F0502020204030204" pitchFamily="34" charset="0"/>
              </a:rPr>
              <a:t> 2027.gadā </a:t>
            </a:r>
            <a:r>
              <a:rPr lang="lv-LV" sz="1800" dirty="0">
                <a:effectLst/>
                <a:cs typeface="Calibri" panose="020F0502020204030204" pitchFamily="34" charset="0"/>
              </a:rPr>
              <a:t>uz mazām un vidējām sabiedrībām kuras pārvedami vērtspapīri iekļauti regulētajā tirgū – Latvijā subjektu skaits </a:t>
            </a:r>
          </a:p>
          <a:p>
            <a:pPr marL="285750" indent="-285750" algn="just">
              <a:buFont typeface="Courier New" panose="02070309020205020404" pitchFamily="49" charset="0"/>
              <a:buChar char="o"/>
            </a:pPr>
            <a:endParaRPr lang="lv-LV" sz="1800" dirty="0">
              <a:effectLst/>
              <a:latin typeface="Calibri" panose="020F0502020204030204" pitchFamily="34" charset="0"/>
              <a:ea typeface="Calibri" panose="020F0502020204030204" pitchFamily="34" charset="0"/>
            </a:endParaRPr>
          </a:p>
          <a:p>
            <a:pPr algn="ctr"/>
            <a:r>
              <a:rPr lang="lv-LV" sz="1800" dirty="0">
                <a:effectLst/>
              </a:rPr>
              <a:t>Ņemot vērā Gada pārskatu un konsolidēto gada pārskatu likuma 5.panta trešajā un ceturtajā daļā noteiktās kritēriju robežvērtības, uz doto brīdi kapitālsabiedrības, kuru pārvedami vērtspapīri ir iekļauti regulētajā tirgū, var iedalīt sekojoši:</a:t>
            </a:r>
          </a:p>
          <a:p>
            <a:pPr marL="285750" indent="-285750" algn="ctr">
              <a:buFont typeface="Courier New" panose="02070309020205020404" pitchFamily="49" charset="0"/>
              <a:buChar char="o"/>
            </a:pPr>
            <a:br>
              <a:rPr lang="lv-LV" sz="1800" dirty="0">
                <a:effectLst/>
              </a:rPr>
            </a:br>
            <a:r>
              <a:rPr lang="lv-LV" sz="1800" dirty="0">
                <a:effectLst/>
              </a:rPr>
              <a:t>· </a:t>
            </a:r>
            <a:r>
              <a:rPr lang="lv-LV" sz="1800" b="1" dirty="0">
                <a:effectLst/>
              </a:rPr>
              <a:t>6 </a:t>
            </a:r>
            <a:r>
              <a:rPr lang="lv-LV" sz="1800" dirty="0">
                <a:effectLst/>
              </a:rPr>
              <a:t>kapitālsabiedrības atbilst mazas sabiedrības kritērijiem;</a:t>
            </a:r>
            <a:br>
              <a:rPr lang="lv-LV" sz="1800" dirty="0">
                <a:effectLst/>
              </a:rPr>
            </a:br>
            <a:r>
              <a:rPr lang="lv-LV" sz="1800" dirty="0">
                <a:effectLst/>
              </a:rPr>
              <a:t>· </a:t>
            </a:r>
            <a:r>
              <a:rPr lang="lv-LV" sz="1800" b="1" dirty="0">
                <a:effectLst/>
              </a:rPr>
              <a:t>4</a:t>
            </a:r>
            <a:r>
              <a:rPr lang="lv-LV" sz="1800" dirty="0">
                <a:effectLst/>
              </a:rPr>
              <a:t> kapitālsabiedrības atbilst vidējas sabiedrības kritērijiem</a:t>
            </a:r>
            <a:endParaRPr lang="lv-LV" sz="1800" b="1" dirty="0">
              <a:solidFill>
                <a:srgbClr val="FF0000"/>
              </a:solidFill>
              <a:effectLst/>
              <a:cs typeface="Calibri" panose="020F0502020204030204" pitchFamily="34" charset="0"/>
            </a:endParaRPr>
          </a:p>
          <a:p>
            <a:pPr marL="257175" indent="-257175" algn="just">
              <a:buFont typeface="Wingdings" panose="05000000000000000000" pitchFamily="2" charset="2"/>
              <a:buChar char="q"/>
            </a:pPr>
            <a:endParaRPr lang="lv-LV"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lv-LV" sz="1350" i="1"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lv-LV" sz="1350" i="1"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lv-LV" sz="1350" i="1"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lv-LV" sz="1350" i="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1350" i="1" dirty="0">
                <a:latin typeface="Times New Roman" panose="02020603050405020304" pitchFamily="18" charset="0"/>
                <a:ea typeface="Calibri" panose="020F0502020204030204" pitchFamily="34" charset="0"/>
                <a:cs typeface="Times New Roman" panose="02020603050405020304" pitchFamily="18" charset="0"/>
              </a:rPr>
              <a:t>*Valsts ieņēmumu dienesta /Latvijas Bankas informācija</a:t>
            </a:r>
          </a:p>
        </p:txBody>
      </p:sp>
      <p:sp>
        <p:nvSpPr>
          <p:cNvPr id="6" name="Slide Number Placeholder 5">
            <a:extLst>
              <a:ext uri="{FF2B5EF4-FFF2-40B4-BE49-F238E27FC236}">
                <a16:creationId xmlns:a16="http://schemas.microsoft.com/office/drawing/2014/main" id="{1F5CAB56-ABF4-49BC-6A1C-270107FEB471}"/>
              </a:ext>
            </a:extLst>
          </p:cNvPr>
          <p:cNvSpPr>
            <a:spLocks noGrp="1"/>
          </p:cNvSpPr>
          <p:nvPr>
            <p:ph type="sldNum" sz="quarter" idx="13"/>
          </p:nvPr>
        </p:nvSpPr>
        <p:spPr>
          <a:xfrm>
            <a:off x="8361802" y="6324600"/>
            <a:ext cx="477398" cy="304800"/>
          </a:xfrm>
        </p:spPr>
        <p:txBody>
          <a:bodyPr/>
          <a:lstStyle/>
          <a:p>
            <a:pPr defTabSz="703660">
              <a:defRPr/>
            </a:pPr>
            <a:fld id="{0B582915-0310-4CDD-9A79-BDC3E59340E8}" type="slidenum">
              <a:rPr lang="en-US" altLang="lv-LV">
                <a:solidFill>
                  <a:srgbClr val="898989"/>
                </a:solidFill>
                <a:cs typeface="Arial" panose="020B0604020202020204" pitchFamily="34" charset="0"/>
              </a:rPr>
              <a:pPr defTabSz="703660">
                <a:defRPr/>
              </a:pPr>
              <a:t>10</a:t>
            </a:fld>
            <a:endParaRPr lang="en-US" altLang="lv-LV">
              <a:solidFill>
                <a:srgbClr val="898989"/>
              </a:solidFill>
              <a:cs typeface="Arial" panose="020B0604020202020204" pitchFamily="34" charset="0"/>
            </a:endParaRPr>
          </a:p>
        </p:txBody>
      </p:sp>
    </p:spTree>
    <p:extLst>
      <p:ext uri="{BB962C8B-B14F-4D97-AF65-F5344CB8AC3E}">
        <p14:creationId xmlns:p14="http://schemas.microsoft.com/office/powerpoint/2010/main" val="226207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DD8D-29FF-351D-C22F-AF0AF3739C47}"/>
              </a:ext>
            </a:extLst>
          </p:cNvPr>
          <p:cNvSpPr>
            <a:spLocks noGrp="1"/>
          </p:cNvSpPr>
          <p:nvPr>
            <p:ph type="title"/>
          </p:nvPr>
        </p:nvSpPr>
        <p:spPr>
          <a:xfrm>
            <a:off x="1694985" y="380999"/>
            <a:ext cx="6991815" cy="1559313"/>
          </a:xfrm>
        </p:spPr>
        <p:txBody>
          <a:bodyPr>
            <a:normAutofit fontScale="90000"/>
          </a:bodyPr>
          <a:lstStyle/>
          <a:p>
            <a:pPr algn="just"/>
            <a:r>
              <a:rPr lang="lv-LV" sz="2000" b="1" dirty="0">
                <a:effectLst/>
              </a:rPr>
              <a:t>Eiropas Komisija 2023.gada 31.jūlijā pieņēma KOMISIJAS DELEĢĒTO REGULU (ES) 2023/2772, ar ko Eiropas Parlamenta un Padomes Direktīvu 2013/34/ES papildina attiecībā uz ilgtspējas ziņu sniegšanas standartiem (ESRS)</a:t>
            </a:r>
            <a:endParaRPr lang="lv-LV" sz="2000" b="1" dirty="0">
              <a:highlight>
                <a:srgbClr val="FFFF00"/>
              </a:highlight>
            </a:endParaRPr>
          </a:p>
        </p:txBody>
      </p:sp>
      <p:sp>
        <p:nvSpPr>
          <p:cNvPr id="3" name="Content Placeholder 2">
            <a:extLst>
              <a:ext uri="{FF2B5EF4-FFF2-40B4-BE49-F238E27FC236}">
                <a16:creationId xmlns:a16="http://schemas.microsoft.com/office/drawing/2014/main" id="{8D473D0C-C4DB-C879-BA90-ED5D02868474}"/>
              </a:ext>
            </a:extLst>
          </p:cNvPr>
          <p:cNvSpPr>
            <a:spLocks noGrp="1"/>
          </p:cNvSpPr>
          <p:nvPr>
            <p:ph idx="1"/>
          </p:nvPr>
        </p:nvSpPr>
        <p:spPr>
          <a:xfrm>
            <a:off x="512956" y="1940312"/>
            <a:ext cx="8173844" cy="4185861"/>
          </a:xfrm>
        </p:spPr>
        <p:txBody>
          <a:bodyPr>
            <a:normAutofit fontScale="92500" lnSpcReduction="10000"/>
          </a:bodyPr>
          <a:lstStyle/>
          <a:p>
            <a:pPr algn="ctr"/>
            <a:r>
              <a:rPr lang="lv-LV" b="1" i="0" dirty="0">
                <a:solidFill>
                  <a:srgbClr val="000000"/>
                </a:solidFill>
                <a:effectLst/>
              </a:rPr>
              <a:t>Priekšmets</a:t>
            </a:r>
          </a:p>
          <a:p>
            <a:pPr algn="just"/>
            <a:r>
              <a:rPr lang="lv-LV" b="0" i="0" dirty="0">
                <a:solidFill>
                  <a:srgbClr val="000000"/>
                </a:solidFill>
                <a:effectLst/>
              </a:rPr>
              <a:t>Šīs regulas I un II pielikumā ir noteikti ilgtspējas ziņu sniegšanas standarti, kas uzņēmumiem ir jāizmanto, lai sniegtu ilgtspējas ziņas saskaņā ar Direktīvas 2013/34/ES 19.a un 29.a pantu, ievērojot Direktīvas (ES) 2022/2464 5. panta 2. punktā minēto grafiku.</a:t>
            </a:r>
          </a:p>
          <a:p>
            <a:pPr algn="ctr"/>
            <a:r>
              <a:rPr lang="lv-LV" b="1" i="0" dirty="0">
                <a:solidFill>
                  <a:srgbClr val="000000"/>
                </a:solidFill>
                <a:effectLst/>
              </a:rPr>
              <a:t>Stāšanās spēkā un piemērošana</a:t>
            </a:r>
          </a:p>
          <a:p>
            <a:pPr algn="just"/>
            <a:r>
              <a:rPr lang="lv-LV" b="0" i="0" dirty="0">
                <a:solidFill>
                  <a:srgbClr val="000000"/>
                </a:solidFill>
                <a:effectLst/>
              </a:rPr>
              <a:t>Šī regula stājas spēkā trešajā dienā pēc tās publicēšanas </a:t>
            </a:r>
            <a:r>
              <a:rPr lang="lv-LV" b="0" i="1" dirty="0">
                <a:solidFill>
                  <a:srgbClr val="000000"/>
                </a:solidFill>
                <a:effectLst/>
              </a:rPr>
              <a:t>Eiropas Savienības Oficiālajā Vēstnesī</a:t>
            </a:r>
            <a:r>
              <a:rPr lang="lv-LV" b="0" i="0" dirty="0">
                <a:solidFill>
                  <a:srgbClr val="000000"/>
                </a:solidFill>
                <a:effectLst/>
              </a:rPr>
              <a:t>.</a:t>
            </a:r>
          </a:p>
          <a:p>
            <a:pPr algn="just"/>
            <a:r>
              <a:rPr lang="lv-LV" b="0" i="0" dirty="0">
                <a:solidFill>
                  <a:srgbClr val="000000"/>
                </a:solidFill>
                <a:effectLst/>
              </a:rPr>
              <a:t>To piemēro no 2024. gada 1. janvāra un attiecina uz pārskata gadiem, kas sākas 2024. gada 1. janvārī vai vēlāk.</a:t>
            </a:r>
          </a:p>
          <a:p>
            <a:pPr algn="just"/>
            <a:r>
              <a:rPr lang="lv-LV" b="0" i="0" dirty="0">
                <a:solidFill>
                  <a:srgbClr val="000000"/>
                </a:solidFill>
                <a:effectLst/>
              </a:rPr>
              <a:t>Šī regula uzliek saistības kopumā un ir </a:t>
            </a:r>
            <a:r>
              <a:rPr lang="lv-LV" b="0" i="0" u="sng" dirty="0">
                <a:solidFill>
                  <a:srgbClr val="000000"/>
                </a:solidFill>
                <a:effectLst/>
              </a:rPr>
              <a:t>tieši piemērojama visās dalībvalstīs</a:t>
            </a:r>
            <a:r>
              <a:rPr lang="lv-LV" b="0" i="0" u="sng" dirty="0">
                <a:solidFill>
                  <a:srgbClr val="000000"/>
                </a:solidFill>
                <a:effectLst/>
                <a:latin typeface="inherit"/>
              </a:rPr>
              <a:t>.</a:t>
            </a:r>
          </a:p>
          <a:p>
            <a:r>
              <a:rPr lang="lv-LV" sz="2000" u="sng" dirty="0">
                <a:solidFill>
                  <a:srgbClr val="000000"/>
                </a:solidFill>
                <a:latin typeface="Times New Roman" panose="02020603050405020304" pitchFamily="18" charset="0"/>
                <a:ea typeface="Calibri" panose="020F0502020204030204" pitchFamily="34" charset="0"/>
                <a:hlinkClick r:id="rId2"/>
              </a:rPr>
              <a:t>Eiropas ilgtspējas ziņu sniegšanas standarti (ESRS)</a:t>
            </a:r>
            <a:endParaRPr lang="lv-LV" sz="2000" b="1" dirty="0">
              <a:highlight>
                <a:srgbClr val="FFFF00"/>
              </a:highlight>
            </a:endParaRPr>
          </a:p>
          <a:p>
            <a:endParaRPr lang="lv-LV" dirty="0"/>
          </a:p>
        </p:txBody>
      </p:sp>
      <p:sp>
        <p:nvSpPr>
          <p:cNvPr id="4" name="Text Placeholder 3">
            <a:extLst>
              <a:ext uri="{FF2B5EF4-FFF2-40B4-BE49-F238E27FC236}">
                <a16:creationId xmlns:a16="http://schemas.microsoft.com/office/drawing/2014/main" id="{E586F719-8B53-AD64-9E48-A2612A220DF0}"/>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587F0594-0AC0-7D84-A964-2F5AB0D660E8}"/>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12D70530-6AC5-39C8-67F7-96C5FD5B13E3}"/>
              </a:ext>
            </a:extLst>
          </p:cNvPr>
          <p:cNvSpPr>
            <a:spLocks noGrp="1"/>
          </p:cNvSpPr>
          <p:nvPr>
            <p:ph type="sldNum" sz="quarter" idx="13"/>
          </p:nvPr>
        </p:nvSpPr>
        <p:spPr/>
        <p:txBody>
          <a:bodyPr/>
          <a:lstStyle/>
          <a:p>
            <a:fld id="{0B582915-0310-4CDD-9A79-BDC3E59340E8}" type="slidenum">
              <a:rPr lang="en-US" altLang="lv-LV" smtClean="0"/>
              <a:pPr/>
              <a:t>11</a:t>
            </a:fld>
            <a:endParaRPr lang="en-US" altLang="lv-LV"/>
          </a:p>
        </p:txBody>
      </p:sp>
    </p:spTree>
    <p:extLst>
      <p:ext uri="{BB962C8B-B14F-4D97-AF65-F5344CB8AC3E}">
        <p14:creationId xmlns:p14="http://schemas.microsoft.com/office/powerpoint/2010/main" val="109487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7ADC7-7173-0B5D-054D-7547BC4281A8}"/>
              </a:ext>
            </a:extLst>
          </p:cNvPr>
          <p:cNvSpPr>
            <a:spLocks noGrp="1"/>
          </p:cNvSpPr>
          <p:nvPr>
            <p:ph type="title"/>
          </p:nvPr>
        </p:nvSpPr>
        <p:spPr>
          <a:xfrm>
            <a:off x="1918010" y="272975"/>
            <a:ext cx="3423816" cy="1162051"/>
          </a:xfrm>
        </p:spPr>
        <p:txBody>
          <a:bodyPr>
            <a:normAutofit fontScale="90000"/>
          </a:bodyPr>
          <a:lstStyle/>
          <a:p>
            <a:r>
              <a:rPr lang="lv-LV" sz="2400" dirty="0">
                <a:solidFill>
                  <a:schemeClr val="tx2">
                    <a:lumMod val="75000"/>
                  </a:schemeClr>
                </a:solidFill>
                <a:effectLst/>
              </a:rPr>
              <a:t>ES ilgtspējas ziņu sniegšanas standarti (1)</a:t>
            </a:r>
            <a:endParaRPr lang="lv-LV" dirty="0"/>
          </a:p>
        </p:txBody>
      </p:sp>
      <p:sp>
        <p:nvSpPr>
          <p:cNvPr id="3" name="Content Placeholder 2">
            <a:extLst>
              <a:ext uri="{FF2B5EF4-FFF2-40B4-BE49-F238E27FC236}">
                <a16:creationId xmlns:a16="http://schemas.microsoft.com/office/drawing/2014/main" id="{23800C39-5C89-6E4A-79DC-C624A4302D4B}"/>
              </a:ext>
            </a:extLst>
          </p:cNvPr>
          <p:cNvSpPr>
            <a:spLocks noGrp="1"/>
          </p:cNvSpPr>
          <p:nvPr>
            <p:ph idx="1"/>
          </p:nvPr>
        </p:nvSpPr>
        <p:spPr>
          <a:xfrm>
            <a:off x="5341826" y="273054"/>
            <a:ext cx="3497373" cy="5853128"/>
          </a:xfrm>
        </p:spPr>
        <p:txBody>
          <a:bodyPr/>
          <a:lstStyle/>
          <a:p>
            <a:pPr marL="0" indent="0">
              <a:lnSpc>
                <a:spcPct val="107000"/>
              </a:lnSpc>
              <a:spcAft>
                <a:spcPts val="800"/>
              </a:spcAft>
              <a:buNone/>
            </a:pPr>
            <a:r>
              <a:rPr lang="lv-LV" sz="2400" u="sng" kern="100" dirty="0">
                <a:effectLst/>
              </a:rPr>
              <a:t>ESRS iedalās trīs grupās: </a:t>
            </a:r>
          </a:p>
          <a:p>
            <a:pPr>
              <a:buFont typeface="Courier New" panose="02070309020205020404" pitchFamily="49" charset="0"/>
              <a:buChar char="o"/>
            </a:pPr>
            <a:r>
              <a:rPr lang="lv-LV" sz="2400" b="1" dirty="0">
                <a:effectLst/>
              </a:rPr>
              <a:t>transversālie,</a:t>
            </a:r>
          </a:p>
          <a:p>
            <a:pPr>
              <a:buFont typeface="Courier New" panose="02070309020205020404" pitchFamily="49" charset="0"/>
              <a:buChar char="o"/>
            </a:pPr>
            <a:r>
              <a:rPr lang="lv-LV" sz="2400" b="1" dirty="0">
                <a:effectLst/>
              </a:rPr>
              <a:t> tematiskie</a:t>
            </a:r>
          </a:p>
          <a:p>
            <a:pPr>
              <a:buFont typeface="Courier New" panose="02070309020205020404" pitchFamily="49" charset="0"/>
              <a:buChar char="o"/>
            </a:pPr>
            <a:r>
              <a:rPr lang="lv-LV" sz="2400" b="1" dirty="0">
                <a:effectLst/>
              </a:rPr>
              <a:t>nozaru standarti</a:t>
            </a:r>
          </a:p>
          <a:p>
            <a:endParaRPr lang="lv-LV" dirty="0"/>
          </a:p>
        </p:txBody>
      </p:sp>
      <p:sp>
        <p:nvSpPr>
          <p:cNvPr id="4" name="Text Placeholder 3">
            <a:extLst>
              <a:ext uri="{FF2B5EF4-FFF2-40B4-BE49-F238E27FC236}">
                <a16:creationId xmlns:a16="http://schemas.microsoft.com/office/drawing/2014/main" id="{0C20C24F-7599-E00F-A513-B7F15691CEEA}"/>
              </a:ext>
            </a:extLst>
          </p:cNvPr>
          <p:cNvSpPr>
            <a:spLocks noGrp="1"/>
          </p:cNvSpPr>
          <p:nvPr>
            <p:ph type="body" sz="half" idx="2"/>
          </p:nvPr>
        </p:nvSpPr>
        <p:spPr>
          <a:xfrm>
            <a:off x="769434" y="1435119"/>
            <a:ext cx="4572392" cy="4691063"/>
          </a:xfrm>
        </p:spPr>
        <p:txBody>
          <a:bodyPr/>
          <a:lstStyle/>
          <a:p>
            <a:pPr lvl="0" algn="just"/>
            <a:r>
              <a:rPr lang="lv-LV" sz="2400" b="1" dirty="0">
                <a:solidFill>
                  <a:srgbClr val="212529"/>
                </a:solidFill>
                <a:effectLst/>
              </a:rPr>
              <a:t>ESRS aptver </a:t>
            </a:r>
            <a:r>
              <a:rPr lang="lv-LV" sz="2400" dirty="0">
                <a:solidFill>
                  <a:srgbClr val="212529"/>
                </a:solidFill>
                <a:effectLst/>
              </a:rPr>
              <a:t>:</a:t>
            </a:r>
          </a:p>
          <a:p>
            <a:pPr lvl="0" algn="just"/>
            <a:endParaRPr lang="lv-LV" sz="2400" dirty="0">
              <a:solidFill>
                <a:srgbClr val="212529"/>
              </a:solidFill>
              <a:effectLst/>
            </a:endParaRPr>
          </a:p>
          <a:p>
            <a:pPr lvl="0" algn="just"/>
            <a:r>
              <a:rPr lang="lv-LV" sz="2400" dirty="0">
                <a:solidFill>
                  <a:srgbClr val="212529"/>
                </a:solidFill>
                <a:effectLst/>
              </a:rPr>
              <a:t>vides, sociālos ,pārvaldības jautājumus,</a:t>
            </a:r>
          </a:p>
          <a:p>
            <a:pPr lvl="0" algn="just"/>
            <a:r>
              <a:rPr lang="lv-LV" sz="2400" dirty="0">
                <a:solidFill>
                  <a:srgbClr val="212529"/>
                </a:solidFill>
                <a:effectLst/>
              </a:rPr>
              <a:t>klimata pārmaiņas, bioloģisko daudzveidību,</a:t>
            </a:r>
          </a:p>
          <a:p>
            <a:pPr lvl="0" algn="just"/>
            <a:r>
              <a:rPr lang="lv-LV" sz="2400" dirty="0">
                <a:solidFill>
                  <a:srgbClr val="212529"/>
                </a:solidFill>
                <a:effectLst/>
              </a:rPr>
              <a:t>cilvēktiesības</a:t>
            </a:r>
          </a:p>
          <a:p>
            <a:endParaRPr lang="lv-LV" dirty="0"/>
          </a:p>
        </p:txBody>
      </p:sp>
      <p:sp>
        <p:nvSpPr>
          <p:cNvPr id="5" name="Text Placeholder 4">
            <a:extLst>
              <a:ext uri="{FF2B5EF4-FFF2-40B4-BE49-F238E27FC236}">
                <a16:creationId xmlns:a16="http://schemas.microsoft.com/office/drawing/2014/main" id="{81F108A8-5B8E-CC20-CDD2-F665DB21F27A}"/>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86468919-4A5C-BB64-B60A-0421ADA5CE92}"/>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E7086D08-B714-4D54-0A44-CB370C1626D3}"/>
              </a:ext>
            </a:extLst>
          </p:cNvPr>
          <p:cNvSpPr>
            <a:spLocks noGrp="1"/>
          </p:cNvSpPr>
          <p:nvPr>
            <p:ph type="sldNum" sz="quarter" idx="13"/>
          </p:nvPr>
        </p:nvSpPr>
        <p:spPr/>
        <p:txBody>
          <a:bodyPr/>
          <a:lstStyle/>
          <a:p>
            <a:fld id="{B6036CB6-F7FF-4F1F-8F32-92EA84D42F97}" type="slidenum">
              <a:rPr lang="en-US" altLang="lv-LV" smtClean="0"/>
              <a:pPr/>
              <a:t>12</a:t>
            </a:fld>
            <a:endParaRPr lang="en-US" altLang="lv-LV"/>
          </a:p>
        </p:txBody>
      </p:sp>
    </p:spTree>
    <p:extLst>
      <p:ext uri="{BB962C8B-B14F-4D97-AF65-F5344CB8AC3E}">
        <p14:creationId xmlns:p14="http://schemas.microsoft.com/office/powerpoint/2010/main" val="1700805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78EED-AAAB-6850-B6DF-A687A964C75F}"/>
              </a:ext>
            </a:extLst>
          </p:cNvPr>
          <p:cNvSpPr>
            <a:spLocks noGrp="1"/>
          </p:cNvSpPr>
          <p:nvPr>
            <p:ph type="title"/>
          </p:nvPr>
        </p:nvSpPr>
        <p:spPr>
          <a:xfrm>
            <a:off x="1951463" y="381000"/>
            <a:ext cx="6735337" cy="1036642"/>
          </a:xfrm>
        </p:spPr>
        <p:txBody>
          <a:bodyPr/>
          <a:lstStyle/>
          <a:p>
            <a:r>
              <a:rPr lang="lv-LV" sz="2400" dirty="0">
                <a:solidFill>
                  <a:schemeClr val="tx2">
                    <a:lumMod val="75000"/>
                  </a:schemeClr>
                </a:solidFill>
                <a:effectLst/>
              </a:rPr>
              <a:t>ES ilgtspējas ziņu sniegšanas standarti (2)</a:t>
            </a:r>
            <a:endParaRPr lang="lv-LV" dirty="0"/>
          </a:p>
        </p:txBody>
      </p:sp>
      <p:graphicFrame>
        <p:nvGraphicFramePr>
          <p:cNvPr id="7" name="Content Placeholder 6">
            <a:extLst>
              <a:ext uri="{FF2B5EF4-FFF2-40B4-BE49-F238E27FC236}">
                <a16:creationId xmlns:a16="http://schemas.microsoft.com/office/drawing/2014/main" id="{06832A59-222B-A887-0518-0034317FA067}"/>
              </a:ext>
            </a:extLst>
          </p:cNvPr>
          <p:cNvGraphicFramePr>
            <a:graphicFrameLocks noGrp="1"/>
          </p:cNvGraphicFramePr>
          <p:nvPr>
            <p:ph idx="1"/>
            <p:extLst>
              <p:ext uri="{D42A27DB-BD31-4B8C-83A1-F6EECF244321}">
                <p14:modId xmlns:p14="http://schemas.microsoft.com/office/powerpoint/2010/main" val="1896340183"/>
              </p:ext>
            </p:extLst>
          </p:nvPr>
        </p:nvGraphicFramePr>
        <p:xfrm>
          <a:off x="301083" y="1417642"/>
          <a:ext cx="8157117" cy="4388428"/>
        </p:xfrm>
        <a:graphic>
          <a:graphicData uri="http://schemas.openxmlformats.org/drawingml/2006/table">
            <a:tbl>
              <a:tblPr/>
              <a:tblGrid>
                <a:gridCol w="2854712">
                  <a:extLst>
                    <a:ext uri="{9D8B030D-6E8A-4147-A177-3AD203B41FA5}">
                      <a16:colId xmlns:a16="http://schemas.microsoft.com/office/drawing/2014/main" val="1052841536"/>
                    </a:ext>
                  </a:extLst>
                </a:gridCol>
                <a:gridCol w="5302405">
                  <a:extLst>
                    <a:ext uri="{9D8B030D-6E8A-4147-A177-3AD203B41FA5}">
                      <a16:colId xmlns:a16="http://schemas.microsoft.com/office/drawing/2014/main" val="3952676739"/>
                    </a:ext>
                  </a:extLst>
                </a:gridCol>
              </a:tblGrid>
              <a:tr h="338254">
                <a:tc>
                  <a:txBody>
                    <a:bodyPr/>
                    <a:lstStyle/>
                    <a:p>
                      <a:pPr algn="l"/>
                      <a:r>
                        <a:rPr lang="lv-LV" sz="2000" dirty="0">
                          <a:effectLst/>
                          <a:latin typeface="Verdana" panose="020B0604030504040204" pitchFamily="34" charset="0"/>
                          <a:ea typeface="Verdana" panose="020B0604030504040204" pitchFamily="34" charset="0"/>
                        </a:rPr>
                        <a:t>ESRS 1</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lv-LV" sz="2000" dirty="0">
                          <a:effectLst/>
                          <a:highlight>
                            <a:srgbClr val="FFFF00"/>
                          </a:highlight>
                          <a:latin typeface="Verdana" panose="020B0604030504040204" pitchFamily="34" charset="0"/>
                          <a:ea typeface="Verdana" panose="020B0604030504040204" pitchFamily="34" charset="0"/>
                        </a:rPr>
                        <a:t>Vispārīgās prasības</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5221492"/>
                  </a:ext>
                </a:extLst>
              </a:tr>
              <a:tr h="338254">
                <a:tc>
                  <a:txBody>
                    <a:bodyPr/>
                    <a:lstStyle/>
                    <a:p>
                      <a:pPr algn="l"/>
                      <a:r>
                        <a:rPr lang="lv-LV" sz="2000" dirty="0">
                          <a:effectLst/>
                          <a:latin typeface="Verdana" panose="020B0604030504040204" pitchFamily="34" charset="0"/>
                          <a:ea typeface="Verdana" panose="020B0604030504040204" pitchFamily="34" charset="0"/>
                        </a:rPr>
                        <a:t>ESRS 2</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lv-LV" sz="2000" dirty="0">
                          <a:effectLst/>
                          <a:highlight>
                            <a:srgbClr val="FFFF00"/>
                          </a:highlight>
                          <a:latin typeface="Verdana" panose="020B0604030504040204" pitchFamily="34" charset="0"/>
                          <a:ea typeface="Verdana" panose="020B0604030504040204" pitchFamily="34" charset="0"/>
                        </a:rPr>
                        <a:t>Vispārīgi atklājamā informācija</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1546271"/>
                  </a:ext>
                </a:extLst>
              </a:tr>
              <a:tr h="338254">
                <a:tc>
                  <a:txBody>
                    <a:bodyPr/>
                    <a:lstStyle/>
                    <a:p>
                      <a:pPr algn="l"/>
                      <a:r>
                        <a:rPr lang="lv-LV" sz="2000" dirty="0">
                          <a:effectLst/>
                          <a:latin typeface="Verdana" panose="020B0604030504040204" pitchFamily="34" charset="0"/>
                          <a:ea typeface="Verdana" panose="020B0604030504040204" pitchFamily="34" charset="0"/>
                        </a:rPr>
                        <a:t>ESRS E1</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lv-LV" sz="2000" dirty="0">
                          <a:effectLst/>
                          <a:highlight>
                            <a:srgbClr val="00FF00"/>
                          </a:highlight>
                          <a:latin typeface="Verdana" panose="020B0604030504040204" pitchFamily="34" charset="0"/>
                          <a:ea typeface="Verdana" panose="020B0604030504040204" pitchFamily="34" charset="0"/>
                        </a:rPr>
                        <a:t>Klimata pārmaiņas</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389612"/>
                  </a:ext>
                </a:extLst>
              </a:tr>
              <a:tr h="338254">
                <a:tc>
                  <a:txBody>
                    <a:bodyPr/>
                    <a:lstStyle/>
                    <a:p>
                      <a:pPr algn="l"/>
                      <a:r>
                        <a:rPr lang="lv-LV" sz="2000" dirty="0">
                          <a:effectLst/>
                          <a:latin typeface="Verdana" panose="020B0604030504040204" pitchFamily="34" charset="0"/>
                          <a:ea typeface="Verdana" panose="020B0604030504040204" pitchFamily="34" charset="0"/>
                        </a:rPr>
                        <a:t>ESRS E2</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lv-LV" sz="2000" dirty="0">
                          <a:effectLst/>
                          <a:highlight>
                            <a:srgbClr val="00FF00"/>
                          </a:highlight>
                          <a:latin typeface="Verdana" panose="020B0604030504040204" pitchFamily="34" charset="0"/>
                          <a:ea typeface="Verdana" panose="020B0604030504040204" pitchFamily="34" charset="0"/>
                        </a:rPr>
                        <a:t>Piesārņojums</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1698053"/>
                  </a:ext>
                </a:extLst>
              </a:tr>
              <a:tr h="338254">
                <a:tc>
                  <a:txBody>
                    <a:bodyPr/>
                    <a:lstStyle/>
                    <a:p>
                      <a:pPr algn="l"/>
                      <a:r>
                        <a:rPr lang="lv-LV" sz="2000" dirty="0">
                          <a:effectLst/>
                          <a:latin typeface="Verdana" panose="020B0604030504040204" pitchFamily="34" charset="0"/>
                          <a:ea typeface="Verdana" panose="020B0604030504040204" pitchFamily="34" charset="0"/>
                        </a:rPr>
                        <a:t>ESRS E3</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lv-LV" sz="2000" dirty="0">
                          <a:effectLst/>
                          <a:highlight>
                            <a:srgbClr val="00FF00"/>
                          </a:highlight>
                          <a:latin typeface="Verdana" panose="020B0604030504040204" pitchFamily="34" charset="0"/>
                          <a:ea typeface="Verdana" panose="020B0604030504040204" pitchFamily="34" charset="0"/>
                        </a:rPr>
                        <a:t>Ūdens un jūras resursi</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1515428"/>
                  </a:ext>
                </a:extLst>
              </a:tr>
              <a:tr h="338254">
                <a:tc>
                  <a:txBody>
                    <a:bodyPr/>
                    <a:lstStyle/>
                    <a:p>
                      <a:pPr algn="l"/>
                      <a:r>
                        <a:rPr lang="lv-LV" sz="2000" dirty="0">
                          <a:effectLst/>
                          <a:latin typeface="Verdana" panose="020B0604030504040204" pitchFamily="34" charset="0"/>
                          <a:ea typeface="Verdana" panose="020B0604030504040204" pitchFamily="34" charset="0"/>
                        </a:rPr>
                        <a:t>ESRS E4</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lv-LV" sz="2000" dirty="0" err="1">
                          <a:effectLst/>
                          <a:highlight>
                            <a:srgbClr val="00FF00"/>
                          </a:highlight>
                          <a:latin typeface="Verdana" panose="020B0604030504040204" pitchFamily="34" charset="0"/>
                          <a:ea typeface="Verdana" panose="020B0604030504040204" pitchFamily="34" charset="0"/>
                        </a:rPr>
                        <a:t>Biodaudzveidība</a:t>
                      </a:r>
                      <a:r>
                        <a:rPr lang="lv-LV" sz="2000" dirty="0">
                          <a:effectLst/>
                          <a:highlight>
                            <a:srgbClr val="00FF00"/>
                          </a:highlight>
                          <a:latin typeface="Verdana" panose="020B0604030504040204" pitchFamily="34" charset="0"/>
                          <a:ea typeface="Verdana" panose="020B0604030504040204" pitchFamily="34" charset="0"/>
                        </a:rPr>
                        <a:t> un ekosistēmas</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2999242"/>
                  </a:ext>
                </a:extLst>
              </a:tr>
              <a:tr h="667634">
                <a:tc>
                  <a:txBody>
                    <a:bodyPr/>
                    <a:lstStyle/>
                    <a:p>
                      <a:pPr algn="l"/>
                      <a:r>
                        <a:rPr lang="lv-LV" sz="2000" dirty="0">
                          <a:effectLst/>
                          <a:latin typeface="Verdana" panose="020B0604030504040204" pitchFamily="34" charset="0"/>
                          <a:ea typeface="Verdana" panose="020B0604030504040204" pitchFamily="34" charset="0"/>
                        </a:rPr>
                        <a:t>ESRS E5</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lv-LV" sz="2000" dirty="0">
                          <a:effectLst/>
                          <a:highlight>
                            <a:srgbClr val="00FF00"/>
                          </a:highlight>
                          <a:latin typeface="Verdana" panose="020B0604030504040204" pitchFamily="34" charset="0"/>
                          <a:ea typeface="Verdana" panose="020B0604030504040204" pitchFamily="34" charset="0"/>
                        </a:rPr>
                        <a:t>Resursu izmantojums un aprites ekonomika</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08011879"/>
                  </a:ext>
                </a:extLst>
              </a:tr>
              <a:tr h="338254">
                <a:tc>
                  <a:txBody>
                    <a:bodyPr/>
                    <a:lstStyle/>
                    <a:p>
                      <a:pPr algn="l"/>
                      <a:r>
                        <a:rPr lang="lv-LV" sz="2000" dirty="0">
                          <a:effectLst/>
                          <a:latin typeface="Verdana" panose="020B0604030504040204" pitchFamily="34" charset="0"/>
                          <a:ea typeface="Verdana" panose="020B0604030504040204" pitchFamily="34" charset="0"/>
                        </a:rPr>
                        <a:t>ESRS S1</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lv-LV" sz="2000" dirty="0">
                          <a:effectLst/>
                          <a:highlight>
                            <a:srgbClr val="00FFFF"/>
                          </a:highlight>
                          <a:latin typeface="Verdana" panose="020B0604030504040204" pitchFamily="34" charset="0"/>
                          <a:ea typeface="Verdana" panose="020B0604030504040204" pitchFamily="34" charset="0"/>
                        </a:rPr>
                        <a:t>Pašu personāls</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0108930"/>
                  </a:ext>
                </a:extLst>
              </a:tr>
              <a:tr h="338254">
                <a:tc>
                  <a:txBody>
                    <a:bodyPr/>
                    <a:lstStyle/>
                    <a:p>
                      <a:pPr algn="l"/>
                      <a:r>
                        <a:rPr lang="lv-LV" sz="2000">
                          <a:effectLst/>
                          <a:latin typeface="Verdana" panose="020B0604030504040204" pitchFamily="34" charset="0"/>
                          <a:ea typeface="Verdana" panose="020B0604030504040204" pitchFamily="34" charset="0"/>
                        </a:rPr>
                        <a:t>ESRS S2</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lv-LV" sz="2000" dirty="0">
                          <a:effectLst/>
                          <a:highlight>
                            <a:srgbClr val="00FFFF"/>
                          </a:highlight>
                          <a:latin typeface="Verdana" panose="020B0604030504040204" pitchFamily="34" charset="0"/>
                          <a:ea typeface="Verdana" panose="020B0604030504040204" pitchFamily="34" charset="0"/>
                        </a:rPr>
                        <a:t>Vērtības ķēdes darbinieki</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5129625"/>
                  </a:ext>
                </a:extLst>
              </a:tr>
              <a:tr h="338254">
                <a:tc>
                  <a:txBody>
                    <a:bodyPr/>
                    <a:lstStyle/>
                    <a:p>
                      <a:pPr algn="l"/>
                      <a:r>
                        <a:rPr lang="lv-LV" sz="2000">
                          <a:effectLst/>
                          <a:latin typeface="Verdana" panose="020B0604030504040204" pitchFamily="34" charset="0"/>
                          <a:ea typeface="Verdana" panose="020B0604030504040204" pitchFamily="34" charset="0"/>
                        </a:rPr>
                        <a:t>ESRS S3</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lv-LV" sz="2000" dirty="0">
                          <a:effectLst/>
                          <a:highlight>
                            <a:srgbClr val="00FFFF"/>
                          </a:highlight>
                          <a:latin typeface="Verdana" panose="020B0604030504040204" pitchFamily="34" charset="0"/>
                          <a:ea typeface="Verdana" panose="020B0604030504040204" pitchFamily="34" charset="0"/>
                        </a:rPr>
                        <a:t>Skartās kopienas</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9561867"/>
                  </a:ext>
                </a:extLst>
              </a:tr>
              <a:tr h="338254">
                <a:tc>
                  <a:txBody>
                    <a:bodyPr/>
                    <a:lstStyle/>
                    <a:p>
                      <a:pPr algn="l"/>
                      <a:r>
                        <a:rPr lang="lv-LV" sz="2000">
                          <a:effectLst/>
                          <a:latin typeface="Verdana" panose="020B0604030504040204" pitchFamily="34" charset="0"/>
                          <a:ea typeface="Verdana" panose="020B0604030504040204" pitchFamily="34" charset="0"/>
                        </a:rPr>
                        <a:t>ESRS S4</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lv-LV" sz="2000" dirty="0">
                          <a:effectLst/>
                          <a:highlight>
                            <a:srgbClr val="00FFFF"/>
                          </a:highlight>
                          <a:latin typeface="Verdana" panose="020B0604030504040204" pitchFamily="34" charset="0"/>
                          <a:ea typeface="Verdana" panose="020B0604030504040204" pitchFamily="34" charset="0"/>
                        </a:rPr>
                        <a:t>Patērētāji un tiešie lietotāji</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4128109"/>
                  </a:ext>
                </a:extLst>
              </a:tr>
              <a:tr h="338254">
                <a:tc>
                  <a:txBody>
                    <a:bodyPr/>
                    <a:lstStyle/>
                    <a:p>
                      <a:pPr algn="l"/>
                      <a:r>
                        <a:rPr lang="lv-LV" sz="2000">
                          <a:effectLst/>
                          <a:latin typeface="Verdana" panose="020B0604030504040204" pitchFamily="34" charset="0"/>
                          <a:ea typeface="Verdana" panose="020B0604030504040204" pitchFamily="34" charset="0"/>
                        </a:rPr>
                        <a:t>ESRS G1</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lv-LV" sz="2000" dirty="0" err="1">
                          <a:effectLst/>
                          <a:highlight>
                            <a:srgbClr val="FF00FF"/>
                          </a:highlight>
                          <a:latin typeface="Verdana" panose="020B0604030504040204" pitchFamily="34" charset="0"/>
                          <a:ea typeface="Verdana" panose="020B0604030504040204" pitchFamily="34" charset="0"/>
                        </a:rPr>
                        <a:t>Darījumdarbība</a:t>
                      </a:r>
                      <a:endParaRPr lang="lv-LV" sz="2000" dirty="0">
                        <a:effectLst/>
                        <a:highlight>
                          <a:srgbClr val="FF00FF"/>
                        </a:highlight>
                        <a:latin typeface="Verdana" panose="020B0604030504040204" pitchFamily="34" charset="0"/>
                        <a:ea typeface="Verdana" panose="020B0604030504040204" pitchFamily="34" charset="0"/>
                      </a:endParaRP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2355618"/>
                  </a:ext>
                </a:extLst>
              </a:tr>
            </a:tbl>
          </a:graphicData>
        </a:graphic>
      </p:graphicFrame>
      <p:sp>
        <p:nvSpPr>
          <p:cNvPr id="4" name="Text Placeholder 3">
            <a:extLst>
              <a:ext uri="{FF2B5EF4-FFF2-40B4-BE49-F238E27FC236}">
                <a16:creationId xmlns:a16="http://schemas.microsoft.com/office/drawing/2014/main" id="{91D95C8C-F40D-0815-8D2D-2669572E739C}"/>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B3F78DE-C4B4-9BC9-B67C-02DC3AD3A66F}"/>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9EB10D36-A6C1-0196-85F0-28E66F849EA5}"/>
              </a:ext>
            </a:extLst>
          </p:cNvPr>
          <p:cNvSpPr>
            <a:spLocks noGrp="1"/>
          </p:cNvSpPr>
          <p:nvPr>
            <p:ph type="sldNum" sz="quarter" idx="13"/>
          </p:nvPr>
        </p:nvSpPr>
        <p:spPr/>
        <p:txBody>
          <a:bodyPr/>
          <a:lstStyle/>
          <a:p>
            <a:fld id="{0B582915-0310-4CDD-9A79-BDC3E59340E8}" type="slidenum">
              <a:rPr lang="en-US" altLang="lv-LV" smtClean="0"/>
              <a:pPr/>
              <a:t>13</a:t>
            </a:fld>
            <a:endParaRPr lang="en-US" altLang="lv-LV"/>
          </a:p>
        </p:txBody>
      </p:sp>
    </p:spTree>
    <p:extLst>
      <p:ext uri="{BB962C8B-B14F-4D97-AF65-F5344CB8AC3E}">
        <p14:creationId xmlns:p14="http://schemas.microsoft.com/office/powerpoint/2010/main" val="2164839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2A86-DF52-7230-FF4E-0141E6FA01D6}"/>
              </a:ext>
            </a:extLst>
          </p:cNvPr>
          <p:cNvSpPr>
            <a:spLocks noGrp="1"/>
          </p:cNvSpPr>
          <p:nvPr>
            <p:ph type="title"/>
          </p:nvPr>
        </p:nvSpPr>
        <p:spPr>
          <a:xfrm>
            <a:off x="2078182" y="381000"/>
            <a:ext cx="6608618" cy="1036642"/>
          </a:xfrm>
        </p:spPr>
        <p:txBody>
          <a:bodyPr>
            <a:normAutofit fontScale="90000"/>
          </a:bodyPr>
          <a:lstStyle/>
          <a:p>
            <a:r>
              <a:rPr lang="lv-LV" dirty="0"/>
              <a:t>Likumprojekta «Ilgtspējas informācijas atklāšanas likums» saturs</a:t>
            </a:r>
          </a:p>
        </p:txBody>
      </p:sp>
      <p:sp>
        <p:nvSpPr>
          <p:cNvPr id="3" name="Content Placeholder 2">
            <a:extLst>
              <a:ext uri="{FF2B5EF4-FFF2-40B4-BE49-F238E27FC236}">
                <a16:creationId xmlns:a16="http://schemas.microsoft.com/office/drawing/2014/main" id="{1E3B1548-473D-3B0F-1EC0-B1BEA95A0141}"/>
              </a:ext>
            </a:extLst>
          </p:cNvPr>
          <p:cNvSpPr>
            <a:spLocks noGrp="1"/>
          </p:cNvSpPr>
          <p:nvPr>
            <p:ph idx="1"/>
          </p:nvPr>
        </p:nvSpPr>
        <p:spPr>
          <a:xfrm>
            <a:off x="142504" y="1531918"/>
            <a:ext cx="9001495" cy="4792682"/>
          </a:xfrm>
        </p:spPr>
        <p:txBody>
          <a:bodyPr>
            <a:noAutofit/>
          </a:bodyPr>
          <a:lstStyle/>
          <a:p>
            <a:r>
              <a:rPr lang="lv-LV" sz="2400" b="1" dirty="0"/>
              <a:t>I nodaļa </a:t>
            </a:r>
            <a:r>
              <a:rPr lang="lv-LV" sz="2400" dirty="0"/>
              <a:t>Vispārīgie noteikumi (1. - 3. pants)</a:t>
            </a:r>
          </a:p>
          <a:p>
            <a:r>
              <a:rPr lang="lv-LV" sz="2400" b="1" dirty="0"/>
              <a:t>II nodaļa </a:t>
            </a:r>
            <a:r>
              <a:rPr lang="lv-LV" sz="2400" dirty="0"/>
              <a:t>Ilgtspējas ziņojuma un konsolidētā ilgtspējas ziņojuma saturs (4. - 9. pants) </a:t>
            </a:r>
          </a:p>
          <a:p>
            <a:r>
              <a:rPr lang="lv-LV" sz="2400" b="1" dirty="0"/>
              <a:t>III nodaļa </a:t>
            </a:r>
            <a:r>
              <a:rPr lang="lv-LV" sz="2400" dirty="0"/>
              <a:t>Ilgtspējas ziņu sniegšanas standarti un vienotais elektroniskais formāts (10. - 12. pants) </a:t>
            </a:r>
          </a:p>
          <a:p>
            <a:r>
              <a:rPr lang="lv-LV" sz="2400" b="1" dirty="0"/>
              <a:t>IV nodaļa </a:t>
            </a:r>
            <a:r>
              <a:rPr lang="lv-LV" sz="2400" dirty="0"/>
              <a:t>Ilgtspējas ziņojumi attiecībā uz trešās valsts sabiedrības meitas sabiedrībām un trešās valsts sabiedrības filiālēm (13. - 15. pants) </a:t>
            </a:r>
          </a:p>
          <a:p>
            <a:r>
              <a:rPr lang="lv-LV" sz="2400" b="1" dirty="0"/>
              <a:t>V nodaļa </a:t>
            </a:r>
            <a:r>
              <a:rPr lang="lv-LV" sz="2400" dirty="0"/>
              <a:t>Ilgtspējas ziņojuma un konsolidētā ilgtspējas ziņojuma atbilstības apliecinājums (16. - 17. pants) </a:t>
            </a:r>
          </a:p>
          <a:p>
            <a:r>
              <a:rPr lang="lv-LV" sz="2400" b="1" dirty="0"/>
              <a:t>Pārejas noteikumi</a:t>
            </a:r>
          </a:p>
        </p:txBody>
      </p:sp>
      <p:sp>
        <p:nvSpPr>
          <p:cNvPr id="4" name="Text Placeholder 3">
            <a:extLst>
              <a:ext uri="{FF2B5EF4-FFF2-40B4-BE49-F238E27FC236}">
                <a16:creationId xmlns:a16="http://schemas.microsoft.com/office/drawing/2014/main" id="{8C0D4D8B-6FC0-995F-AB66-3652A7C43736}"/>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FC76BE0E-CBAF-DD97-77E3-7DAE6D90B1DD}"/>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80724D9A-78C5-E041-B82D-C66A8D88F31C}"/>
              </a:ext>
            </a:extLst>
          </p:cNvPr>
          <p:cNvSpPr>
            <a:spLocks noGrp="1"/>
          </p:cNvSpPr>
          <p:nvPr>
            <p:ph type="sldNum" sz="quarter" idx="13"/>
          </p:nvPr>
        </p:nvSpPr>
        <p:spPr/>
        <p:txBody>
          <a:bodyPr/>
          <a:lstStyle/>
          <a:p>
            <a:fld id="{0B582915-0310-4CDD-9A79-BDC3E59340E8}" type="slidenum">
              <a:rPr lang="en-US" altLang="lv-LV" smtClean="0"/>
              <a:pPr/>
              <a:t>14</a:t>
            </a:fld>
            <a:endParaRPr lang="en-US" altLang="lv-LV"/>
          </a:p>
        </p:txBody>
      </p:sp>
    </p:spTree>
    <p:extLst>
      <p:ext uri="{BB962C8B-B14F-4D97-AF65-F5344CB8AC3E}">
        <p14:creationId xmlns:p14="http://schemas.microsoft.com/office/powerpoint/2010/main" val="392028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F1A2953-E908-16DE-8C4C-F3301767A4AE}"/>
              </a:ext>
            </a:extLst>
          </p:cNvPr>
          <p:cNvSpPr txBox="1">
            <a:spLocks/>
          </p:cNvSpPr>
          <p:nvPr/>
        </p:nvSpPr>
        <p:spPr bwMode="auto">
          <a:xfrm>
            <a:off x="458373" y="3010481"/>
            <a:ext cx="8200885" cy="205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0468" tIns="35234" rIns="70468" bIns="35234" numCol="1" anchor="t" anchorCtr="0" compatLnSpc="1">
            <a:prstTxWarp prst="textNoShape">
              <a:avLst/>
            </a:prstTxWarp>
            <a:noAutofit/>
          </a:bodyPr>
          <a:lstStyle>
            <a:lvl1pPr algn="ctr" defTabSz="938213" rtl="0" eaLnBrk="1" fontAlgn="base" hangingPunct="1">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sz="2400" dirty="0"/>
          </a:p>
          <a:p>
            <a:endParaRPr lang="lv-LV" sz="2400" dirty="0"/>
          </a:p>
          <a:p>
            <a:r>
              <a:rPr lang="lv-LV" sz="4000" dirty="0"/>
              <a:t>Paldies!</a:t>
            </a:r>
            <a:endParaRPr lang="en-GB" sz="4000" dirty="0"/>
          </a:p>
        </p:txBody>
      </p:sp>
    </p:spTree>
    <p:extLst>
      <p:ext uri="{BB962C8B-B14F-4D97-AF65-F5344CB8AC3E}">
        <p14:creationId xmlns:p14="http://schemas.microsoft.com/office/powerpoint/2010/main" val="42288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085850" y="6324600"/>
            <a:ext cx="3994150" cy="441960"/>
          </a:xfrm>
        </p:spPr>
        <p:txBody>
          <a:bodyPr>
            <a:normAutofit/>
          </a:bodyPr>
          <a:lstStyle/>
          <a:p>
            <a:r>
              <a:rPr lang="lv-LV" sz="1200" dirty="0"/>
              <a:t>Attēls iegūts: https://hhc.earth/csrd-compliance/</a:t>
            </a:r>
          </a:p>
        </p:txBody>
      </p:sp>
      <p:sp>
        <p:nvSpPr>
          <p:cNvPr id="6" name="Slide Number Placeholder 5"/>
          <p:cNvSpPr>
            <a:spLocks noGrp="1"/>
          </p:cNvSpPr>
          <p:nvPr>
            <p:ph type="sldNum" sz="quarter" idx="13"/>
          </p:nvPr>
        </p:nvSpPr>
        <p:spPr>
          <a:xfrm>
            <a:off x="8251634" y="6324600"/>
            <a:ext cx="587566"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0B582915-0310-4CDD-9A79-BDC3E59340E8}"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a:t>
            </a:fld>
            <a:endParaRPr kumimoji="0" lang="en-US" altLang="lv-LV" sz="1000" b="0" i="0" u="none" strike="noStrike" kern="1200" cap="none" spc="0" normalizeH="0" baseline="0" noProof="0" dirty="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25656237-A9CD-0E25-143D-D72CD19B7BC8}"/>
              </a:ext>
            </a:extLst>
          </p:cNvPr>
          <p:cNvSpPr txBox="1"/>
          <p:nvPr/>
        </p:nvSpPr>
        <p:spPr>
          <a:xfrm>
            <a:off x="352540" y="1616070"/>
            <a:ext cx="8791460" cy="1938992"/>
          </a:xfrm>
          <a:prstGeom prst="rect">
            <a:avLst/>
          </a:prstGeom>
          <a:noFill/>
        </p:spPr>
        <p:txBody>
          <a:bodyPr wrap="square">
            <a:spAutoFit/>
          </a:body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sz="2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Arial" panose="020B0604020202020204" pitchFamily="34" charset="0"/>
              </a:rPr>
              <a:t>Korporatīvā ilgtspējas ziņu sniegšanas direktīva (CSRD) stājās spēkā 2023.gada 5.janvārī</a:t>
            </a:r>
          </a:p>
          <a:p>
            <a:pPr marL="0" marR="0" lvl="0" indent="0" algn="l" defTabSz="938213" rtl="0" eaLnBrk="1" fontAlgn="base" latinLnBrk="0" hangingPunct="1">
              <a:lnSpc>
                <a:spcPct val="100000"/>
              </a:lnSpc>
              <a:spcBef>
                <a:spcPct val="0"/>
              </a:spcBef>
              <a:spcAft>
                <a:spcPct val="0"/>
              </a:spcAft>
              <a:buClrTx/>
              <a:buSzTx/>
              <a:buFontTx/>
              <a:buNone/>
              <a:tabLst/>
              <a:defRPr/>
            </a:pPr>
            <a:endParaRPr kumimoji="0" lang="lv-LV"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38213" rtl="0" eaLnBrk="1" fontAlgn="base" latinLnBrk="0" hangingPunct="1">
              <a:lnSpc>
                <a:spcPct val="100000"/>
              </a:lnSpc>
              <a:spcBef>
                <a:spcPct val="0"/>
              </a:spcBef>
              <a:spcAft>
                <a:spcPct val="0"/>
              </a:spcAft>
              <a:buClrTx/>
              <a:buSzTx/>
              <a:buFontTx/>
              <a:buNone/>
              <a:tabLst/>
              <a:defRPr/>
            </a:pPr>
            <a:endParaRPr kumimoji="0" lang="lv-LV"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38213" rtl="0" eaLnBrk="1" fontAlgn="base" latinLnBrk="0" hangingPunct="1">
              <a:lnSpc>
                <a:spcPct val="100000"/>
              </a:lnSpc>
              <a:spcBef>
                <a:spcPct val="0"/>
              </a:spcBef>
              <a:spcAft>
                <a:spcPct val="0"/>
              </a:spcAft>
              <a:buClrTx/>
              <a:buSzTx/>
              <a:buFontTx/>
              <a:buNone/>
              <a:tabLst/>
              <a:defRPr/>
            </a:pPr>
            <a:b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br>
            <a:endPar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pic>
        <p:nvPicPr>
          <p:cNvPr id="17" name="Content Placeholder 16">
            <a:extLst>
              <a:ext uri="{FF2B5EF4-FFF2-40B4-BE49-F238E27FC236}">
                <a16:creationId xmlns:a16="http://schemas.microsoft.com/office/drawing/2014/main" id="{D9DA4E6D-4044-FCE6-CCC6-99320AA8B407}"/>
              </a:ext>
            </a:extLst>
          </p:cNvPr>
          <p:cNvPicPr>
            <a:picLocks noGrp="1" noChangeAspect="1"/>
          </p:cNvPicPr>
          <p:nvPr>
            <p:ph sz="half" idx="1"/>
          </p:nvPr>
        </p:nvPicPr>
        <p:blipFill>
          <a:blip r:embed="rId3"/>
          <a:stretch>
            <a:fillRect/>
          </a:stretch>
        </p:blipFill>
        <p:spPr>
          <a:xfrm>
            <a:off x="5970715" y="178496"/>
            <a:ext cx="2771206" cy="1130429"/>
          </a:xfrm>
          <a:prstGeom prst="rect">
            <a:avLst/>
          </a:prstGeom>
        </p:spPr>
      </p:pic>
      <p:sp>
        <p:nvSpPr>
          <p:cNvPr id="3" name="TextBox 2">
            <a:extLst>
              <a:ext uri="{FF2B5EF4-FFF2-40B4-BE49-F238E27FC236}">
                <a16:creationId xmlns:a16="http://schemas.microsoft.com/office/drawing/2014/main" id="{C1C2B65A-F06F-2F4F-40FE-3588BB794352}"/>
              </a:ext>
            </a:extLst>
          </p:cNvPr>
          <p:cNvSpPr txBox="1"/>
          <p:nvPr/>
        </p:nvSpPr>
        <p:spPr>
          <a:xfrm>
            <a:off x="304800" y="2173573"/>
            <a:ext cx="8313906" cy="5724644"/>
          </a:xfrm>
          <a:prstGeom prst="rect">
            <a:avLst/>
          </a:prstGeom>
          <a:noFill/>
        </p:spPr>
        <p:txBody>
          <a:bodyPr wrap="square">
            <a:spAutoFit/>
          </a:bodyPr>
          <a:lstStyle/>
          <a:p>
            <a:pPr marL="0" marR="0" lvl="0" indent="0" algn="just" defTabSz="938213" rtl="0" eaLnBrk="1" fontAlgn="base" latinLnBrk="0" hangingPunct="1">
              <a:lnSpc>
                <a:spcPct val="100000"/>
              </a:lnSpc>
              <a:spcBef>
                <a:spcPct val="0"/>
              </a:spcBef>
              <a:spcAft>
                <a:spcPct val="0"/>
              </a:spcAft>
              <a:buClrTx/>
              <a:buSzTx/>
              <a:buFontTx/>
              <a:buNone/>
              <a:tabLst/>
              <a:defRPr/>
            </a:pPr>
            <a:endPar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just" defTabSz="938213" rtl="0" eaLnBrk="1" fontAlgn="base" latinLnBrk="0" hangingPunct="1">
              <a:lnSpc>
                <a:spcPct val="100000"/>
              </a:lnSpc>
              <a:spcBef>
                <a:spcPct val="0"/>
              </a:spcBef>
              <a:spcAft>
                <a:spcPct val="0"/>
              </a:spcAft>
              <a:buClrTx/>
              <a:buSzTx/>
              <a:buFontTx/>
              <a:buNone/>
              <a:tabLst/>
              <a:defRPr/>
            </a:pP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Saskaņā ar CSRD dalībvalstīm (Latvijai) jāizstrādā normatīvie un administratīvie akti 18 mēnešu laikā līdz </a:t>
            </a:r>
            <a:r>
              <a:rPr kumimoji="0" lang="lv-LV" sz="1600" b="1"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2024.gada 6.jūlijam. CSRD tiek ieviesta pakāpeniski sākot ar 2024. pārskata gadu.</a:t>
            </a:r>
          </a:p>
          <a:p>
            <a:pPr marL="0" marR="0" lvl="0" indent="0" algn="l" defTabSz="938213" rtl="0" eaLnBrk="1" fontAlgn="base" latinLnBrk="0" hangingPunct="1">
              <a:lnSpc>
                <a:spcPct val="100000"/>
              </a:lnSpc>
              <a:spcBef>
                <a:spcPct val="0"/>
              </a:spcBef>
              <a:spcAft>
                <a:spcPct val="0"/>
              </a:spcAft>
              <a:buClrTx/>
              <a:buSzTx/>
              <a:buFontTx/>
              <a:buNone/>
              <a:tabLst/>
              <a:defRPr/>
            </a:pPr>
            <a:endPar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38213"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Izveidota FM darba grupa </a:t>
            </a:r>
          </a:p>
          <a:p>
            <a:pPr marR="0" lvl="0" algn="just" defTabSz="938213" rtl="0" eaLnBrk="1" fontAlgn="base" latinLnBrk="0" hangingPunct="1">
              <a:lnSpc>
                <a:spcPct val="100000"/>
              </a:lnSpc>
              <a:spcBef>
                <a:spcPct val="0"/>
              </a:spcBef>
              <a:spcAft>
                <a:spcPct val="0"/>
              </a:spcAft>
              <a:buClrTx/>
              <a:buSzTx/>
              <a:tabLst/>
              <a:defRPr/>
            </a:pPr>
            <a:r>
              <a:rPr lang="lv-LV" sz="1600" i="1" dirty="0">
                <a:effectLst/>
                <a:latin typeface="Times New Roman" panose="02020603050405020304" pitchFamily="18" charset="0"/>
                <a:ea typeface="Calibri" panose="020F0502020204030204" pitchFamily="34" charset="0"/>
              </a:rPr>
              <a:t>( notikušas 17 darba grupas sēdes</a:t>
            </a:r>
            <a:r>
              <a:rPr lang="lv-LV" sz="1600" dirty="0">
                <a:effectLst/>
                <a:latin typeface="Times New Roman" panose="02020603050405020304" pitchFamily="18" charset="0"/>
                <a:ea typeface="Calibri" panose="020F0502020204030204" pitchFamily="34" charset="0"/>
              </a:rPr>
              <a:t>)</a:t>
            </a:r>
            <a:endParaRPr kumimoji="0" lang="lv-LV"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38213" rtl="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indent="-285750" algn="just">
              <a:buFont typeface="Wingdings" panose="05000000000000000000" pitchFamily="2" charset="2"/>
              <a:buChar char="ü"/>
              <a:defRPr/>
            </a:pPr>
            <a:r>
              <a:rPr lang="lv-LV" sz="1800" dirty="0">
                <a:effectLst/>
                <a:latin typeface="Verdana" panose="020B0604030504040204" pitchFamily="34" charset="0"/>
                <a:ea typeface="Verdana" panose="020B0604030504040204" pitchFamily="34" charset="0"/>
              </a:rPr>
              <a:t>grupas sēdēs piedalījās Tieslietu ministrijas, Latvijas Bankas, Valsts kancelejas, Valsts ieņēmumu dienesta, Latvijas Republikas Ārpakalpojuma grāmatvežu asociācijas, Latvijas Republikas Grāmatvežu asociācijas, Latvijas Zvērinātu revidentu asociācijas, Latvijas Finanšu nozares asociācijas, biedrības “Latvijas Korporatīvās sociālās atbildības platforma” pārstāvji </a:t>
            </a:r>
          </a:p>
          <a:p>
            <a:pPr marL="285750" marR="0" lvl="0" indent="-285750" algn="l" defTabSz="938213" rtl="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38213" rtl="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38213" rtl="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38213" rtl="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p>
          <a:p>
            <a:pPr marL="0" marR="0" lvl="0" indent="0" algn="l" defTabSz="938213" rtl="0" eaLnBrk="1" fontAlgn="base" latinLnBrk="0" hangingPunct="1">
              <a:lnSpc>
                <a:spcPct val="100000"/>
              </a:lnSpc>
              <a:spcBef>
                <a:spcPct val="0"/>
              </a:spcBef>
              <a:spcAft>
                <a:spcPct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ctr" defTabSz="938213" rtl="0" eaLnBrk="1" fontAlgn="base" latinLnBrk="0" hangingPunct="1">
              <a:lnSpc>
                <a:spcPct val="100000"/>
              </a:lnSpc>
              <a:spcBef>
                <a:spcPct val="0"/>
              </a:spcBef>
              <a:spcAft>
                <a:spcPct val="0"/>
              </a:spcAft>
              <a:buClrTx/>
              <a:buSzTx/>
              <a:buFontTx/>
              <a:buNone/>
              <a:tabLst/>
              <a:defRPr/>
            </a:pP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endParaRPr kumimoji="0" lang="lv-LV"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ACE8FEE-4B2D-F3F7-247E-CC533BA60880}"/>
              </a:ext>
            </a:extLst>
          </p:cNvPr>
          <p:cNvPicPr>
            <a:picLocks noChangeAspect="1"/>
          </p:cNvPicPr>
          <p:nvPr/>
        </p:nvPicPr>
        <p:blipFill>
          <a:blip r:embed="rId4"/>
          <a:stretch>
            <a:fillRect/>
          </a:stretch>
        </p:blipFill>
        <p:spPr>
          <a:xfrm>
            <a:off x="118460" y="1308925"/>
            <a:ext cx="234080" cy="864648"/>
          </a:xfrm>
          <a:prstGeom prst="rect">
            <a:avLst/>
          </a:prstGeom>
        </p:spPr>
      </p:pic>
    </p:spTree>
    <p:extLst>
      <p:ext uri="{BB962C8B-B14F-4D97-AF65-F5344CB8AC3E}">
        <p14:creationId xmlns:p14="http://schemas.microsoft.com/office/powerpoint/2010/main" val="3903505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B24C-AAEF-26F3-58F2-C452D0F50597}"/>
              </a:ext>
            </a:extLst>
          </p:cNvPr>
          <p:cNvSpPr>
            <a:spLocks noGrp="1"/>
          </p:cNvSpPr>
          <p:nvPr>
            <p:ph type="title"/>
          </p:nvPr>
        </p:nvSpPr>
        <p:spPr>
          <a:xfrm>
            <a:off x="1701795" y="768973"/>
            <a:ext cx="6096000" cy="701608"/>
          </a:xfrm>
        </p:spPr>
        <p:txBody>
          <a:bodyPr>
            <a:normAutofit/>
          </a:bodyPr>
          <a:lstStyle/>
          <a:p>
            <a:pPr algn="ctr"/>
            <a:r>
              <a:rPr kumimoji="0" lang="lv-LV" altLang="lv-LV" sz="24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CSRD būtība</a:t>
            </a:r>
            <a:endParaRPr lang="lv-LV" dirty="0">
              <a:solidFill>
                <a:srgbClr val="002060"/>
              </a:solidFill>
            </a:endParaRPr>
          </a:p>
        </p:txBody>
      </p:sp>
      <p:sp>
        <p:nvSpPr>
          <p:cNvPr id="3" name="Content Placeholder 2">
            <a:extLst>
              <a:ext uri="{FF2B5EF4-FFF2-40B4-BE49-F238E27FC236}">
                <a16:creationId xmlns:a16="http://schemas.microsoft.com/office/drawing/2014/main" id="{CAB252AC-F773-A7FE-AA8E-EED1ACB60D05}"/>
              </a:ext>
            </a:extLst>
          </p:cNvPr>
          <p:cNvSpPr>
            <a:spLocks noGrp="1"/>
          </p:cNvSpPr>
          <p:nvPr>
            <p:ph idx="1"/>
          </p:nvPr>
        </p:nvSpPr>
        <p:spPr>
          <a:xfrm>
            <a:off x="411871" y="1951950"/>
            <a:ext cx="7892374" cy="5119099"/>
          </a:xfrm>
        </p:spPr>
        <p:txBody>
          <a:bodyPr>
            <a:normAutofit/>
          </a:bodyPr>
          <a:lstStyle/>
          <a:p>
            <a:pPr algn="just"/>
            <a:r>
              <a:rPr lang="lv-LV" b="1" dirty="0"/>
              <a:t>CSRD paredz aizstāt </a:t>
            </a:r>
            <a:r>
              <a:rPr lang="lv-LV" b="1" i="0" dirty="0" err="1">
                <a:effectLst/>
              </a:rPr>
              <a:t>Nefinanšu</a:t>
            </a:r>
            <a:r>
              <a:rPr lang="lv-LV" b="1" i="0" dirty="0">
                <a:effectLst/>
              </a:rPr>
              <a:t> ziņojumu sniegšanas direktīvu:</a:t>
            </a:r>
            <a:endParaRPr lang="lv-LV" b="1" dirty="0"/>
          </a:p>
          <a:p>
            <a:pPr marL="342900" indent="-342900" algn="just">
              <a:buFont typeface="Courier New" panose="02070309020205020404" pitchFamily="49" charset="0"/>
              <a:buChar char="o"/>
            </a:pPr>
            <a:r>
              <a:rPr lang="lv-LV" sz="1800" dirty="0"/>
              <a:t>ieviest detalizētākas ziņošanas prasības un nodrošinot, ka noteiktām sabiedrībām ir jāsniedz ziņojumi par tādiem ilgtspējas jautājumiem kā </a:t>
            </a:r>
            <a:r>
              <a:rPr lang="lv-LV" sz="1800" b="1" dirty="0">
                <a:solidFill>
                  <a:srgbClr val="FF0000"/>
                </a:solidFill>
              </a:rPr>
              <a:t>vide, sociālā joma, cilvēktiesības un pārvaldības faktori</a:t>
            </a:r>
          </a:p>
          <a:p>
            <a:pPr marL="342900" indent="-342900" algn="just">
              <a:buFont typeface="Courier New" panose="02070309020205020404" pitchFamily="49" charset="0"/>
              <a:buChar char="o"/>
            </a:pPr>
            <a:r>
              <a:rPr lang="lv-LV" sz="1800" dirty="0"/>
              <a:t>paplašināts subjektu loks, uz kuriem attieksies CSRD prasības (lielām sabiedrībām, mazām un vidējām biržā kotētām sabiedrībām, trešo valstu sabiedrību meitas sabiedrībām un filiālēm pie noteiktiem kritērijiem)</a:t>
            </a:r>
          </a:p>
          <a:p>
            <a:pPr marL="342900" indent="-342900" algn="just">
              <a:buFont typeface="Courier New" panose="02070309020205020404" pitchFamily="49" charset="0"/>
              <a:buChar char="o"/>
            </a:pPr>
            <a:r>
              <a:rPr lang="lv-LV" sz="1800" dirty="0"/>
              <a:t>ilgtspējas ziņojums - daļa no uzņēmuma gada pārskata, kas jāiekļauj vadības ziņojumā, tam paredzētajā atsevišķā sadaļā </a:t>
            </a:r>
            <a:r>
              <a:rPr lang="lv-LV" sz="1800" i="1" dirty="0"/>
              <a:t>(bez iespējas to sagatavot atsevišķi)</a:t>
            </a:r>
          </a:p>
          <a:p>
            <a:pPr marL="342900" indent="-342900" algn="just">
              <a:buFont typeface="Courier New" panose="02070309020205020404" pitchFamily="49" charset="0"/>
              <a:buChar char="o"/>
            </a:pPr>
            <a:r>
              <a:rPr lang="lv-LV" sz="1800" dirty="0"/>
              <a:t>ilgtspējas ziņojums jāsagatavo saskaņā ar Eiropas ilgtspējas ziņu sniegšanas standartiem</a:t>
            </a:r>
          </a:p>
        </p:txBody>
      </p:sp>
      <p:sp>
        <p:nvSpPr>
          <p:cNvPr id="6" name="Slide Number Placeholder 5">
            <a:extLst>
              <a:ext uri="{FF2B5EF4-FFF2-40B4-BE49-F238E27FC236}">
                <a16:creationId xmlns:a16="http://schemas.microsoft.com/office/drawing/2014/main" id="{1F5CAB56-ABF4-49BC-6A1C-270107FEB471}"/>
              </a:ext>
            </a:extLst>
          </p:cNvPr>
          <p:cNvSpPr>
            <a:spLocks noGrp="1"/>
          </p:cNvSpPr>
          <p:nvPr>
            <p:ph type="sldNum" sz="quarter" idx="13"/>
          </p:nvPr>
        </p:nvSpPr>
        <p:spPr>
          <a:xfrm>
            <a:off x="8304245" y="6422834"/>
            <a:ext cx="534955" cy="206566"/>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0B582915-0310-4CDD-9A79-BDC3E59340E8}"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3</a:t>
            </a:fld>
            <a:endParaRPr kumimoji="0" lang="en-US" altLang="lv-LV" sz="1000" b="0" i="0" u="none" strike="noStrike" kern="1200" cap="none" spc="0" normalizeH="0" baseline="0" noProof="0" dirty="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50338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82B01-7ECE-12F0-2C02-E91EA1F24F26}"/>
              </a:ext>
            </a:extLst>
          </p:cNvPr>
          <p:cNvSpPr>
            <a:spLocks noGrp="1"/>
          </p:cNvSpPr>
          <p:nvPr>
            <p:ph type="title"/>
          </p:nvPr>
        </p:nvSpPr>
        <p:spPr/>
        <p:txBody>
          <a:bodyPr>
            <a:normAutofit/>
          </a:bodyPr>
          <a:lstStyle/>
          <a:p>
            <a:r>
              <a:rPr lang="lv-LV" dirty="0">
                <a:solidFill>
                  <a:srgbClr val="002060"/>
                </a:solidFill>
              </a:rPr>
              <a:t> </a:t>
            </a:r>
            <a:br>
              <a:rPr lang="lv-LV" dirty="0">
                <a:solidFill>
                  <a:srgbClr val="002060"/>
                </a:solidFill>
              </a:rPr>
            </a:br>
            <a:endParaRPr lang="lv-LV" dirty="0">
              <a:solidFill>
                <a:srgbClr val="002060"/>
              </a:solidFill>
            </a:endParaRPr>
          </a:p>
        </p:txBody>
      </p:sp>
      <p:sp>
        <p:nvSpPr>
          <p:cNvPr id="3" name="Content Placeholder 2">
            <a:extLst>
              <a:ext uri="{FF2B5EF4-FFF2-40B4-BE49-F238E27FC236}">
                <a16:creationId xmlns:a16="http://schemas.microsoft.com/office/drawing/2014/main" id="{0179149B-68D8-A20D-4A15-9C8FB1A67D44}"/>
              </a:ext>
            </a:extLst>
          </p:cNvPr>
          <p:cNvSpPr>
            <a:spLocks noGrp="1"/>
          </p:cNvSpPr>
          <p:nvPr>
            <p:ph idx="1"/>
          </p:nvPr>
        </p:nvSpPr>
        <p:spPr>
          <a:xfrm>
            <a:off x="0" y="1417642"/>
            <a:ext cx="8839199" cy="5440358"/>
          </a:xfrm>
        </p:spPr>
        <p:txBody>
          <a:bodyPr>
            <a:normAutofit/>
          </a:bodyPr>
          <a:lstStyle/>
          <a:p>
            <a:pPr marL="342900" indent="-342900" algn="just">
              <a:buFont typeface="Courier New" panose="02070309020205020404" pitchFamily="49" charset="0"/>
              <a:buChar char="o"/>
            </a:pPr>
            <a:r>
              <a:rPr lang="lv-LV" dirty="0"/>
              <a:t>Noteikts ziņojuma iesniegšanas formāts (</a:t>
            </a:r>
            <a:r>
              <a:rPr lang="lv-LV" dirty="0" err="1"/>
              <a:t>xHTML</a:t>
            </a:r>
            <a:r>
              <a:rPr lang="lv-LV" dirty="0"/>
              <a:t>, </a:t>
            </a:r>
            <a:r>
              <a:rPr lang="lv-LV" dirty="0" err="1"/>
              <a:t>iXBRL</a:t>
            </a:r>
            <a:r>
              <a:rPr lang="lv-LV" dirty="0"/>
              <a:t>), tas ir gan </a:t>
            </a:r>
            <a:r>
              <a:rPr lang="lv-LV" dirty="0" err="1"/>
              <a:t>cilvēklasāms</a:t>
            </a:r>
            <a:r>
              <a:rPr lang="lv-LV" dirty="0"/>
              <a:t>, gan mašīnlasāms formāts, kas ļauj apvienot un efektīvi automatizēt liela apjoma informācijas apstrādi. </a:t>
            </a:r>
            <a:r>
              <a:rPr lang="lv-LV" i="1" dirty="0"/>
              <a:t>Tā kā ilgtspējas ziņojums ir iekļauts vadības ziņojumā un līdz ar to ir gada pārskata sastāvdaļa, VID būs jāspēj pieņemt iesniegtie gada pārskati šajā formātā</a:t>
            </a:r>
          </a:p>
          <a:p>
            <a:pPr marL="342900" indent="-342900" algn="just">
              <a:buFont typeface="Courier New" panose="02070309020205020404" pitchFamily="49" charset="0"/>
              <a:buChar char="o"/>
            </a:pPr>
            <a:r>
              <a:rPr lang="lv-LV" dirty="0"/>
              <a:t>Pienākums o</a:t>
            </a:r>
            <a:r>
              <a:rPr lang="lv-LV" i="0" dirty="0">
                <a:effectLst/>
              </a:rPr>
              <a:t>bligātam</a:t>
            </a:r>
            <a:r>
              <a:rPr lang="lv-LV" dirty="0"/>
              <a:t> </a:t>
            </a:r>
            <a:r>
              <a:rPr lang="lv-LV" i="0" dirty="0">
                <a:effectLst/>
              </a:rPr>
              <a:t>revidentam vai neatkarīgam </a:t>
            </a:r>
            <a:r>
              <a:rPr lang="lv-LV" dirty="0"/>
              <a:t>apliecinājuma</a:t>
            </a:r>
            <a:r>
              <a:rPr lang="lv-LV" i="0" dirty="0">
                <a:effectLst/>
              </a:rPr>
              <a:t> pakalpojuma sniedzējam</a:t>
            </a:r>
            <a:r>
              <a:rPr lang="lv-LV" spc="20" dirty="0">
                <a:effectLst/>
              </a:rPr>
              <a:t> </a:t>
            </a:r>
            <a:r>
              <a:rPr lang="lv-LV" spc="20" dirty="0"/>
              <a:t>veikt pārbaudi</a:t>
            </a:r>
            <a:r>
              <a:rPr lang="lv-LV" spc="20" dirty="0">
                <a:effectLst/>
              </a:rPr>
              <a:t> par ilgtspējas ziņojuma atbilstību CSRD prasībām,</a:t>
            </a:r>
            <a:r>
              <a:rPr lang="lv-LV" spc="20" dirty="0"/>
              <a:t> </a:t>
            </a:r>
            <a:r>
              <a:rPr lang="lv-LV" spc="20" dirty="0">
                <a:effectLst/>
              </a:rPr>
              <a:t>tostarp par  atbilstību ES ilgtspējas ziņu sniegšanas standartiem</a:t>
            </a:r>
            <a:endParaRPr lang="lv-LV" dirty="0"/>
          </a:p>
          <a:p>
            <a:pPr marL="342900" indent="-342900" algn="just">
              <a:buFont typeface="Courier New" panose="02070309020205020404" pitchFamily="49" charset="0"/>
              <a:buChar char="o"/>
            </a:pPr>
            <a:r>
              <a:rPr lang="lv-LV" dirty="0"/>
              <a:t>tiks izveidots </a:t>
            </a:r>
            <a:r>
              <a:rPr lang="lv-LV" b="1" dirty="0"/>
              <a:t>Eiropas vienotais piekļuves punkts (ESAP) </a:t>
            </a:r>
            <a:r>
              <a:rPr lang="lv-LV" dirty="0"/>
              <a:t>publiskai finanšu un ar ilgtspēju saistītai informācijai par ES sabiedrībām, kurā tiks nodoti šie saņemtie gada pārskati</a:t>
            </a:r>
          </a:p>
          <a:p>
            <a:pPr algn="just"/>
            <a:r>
              <a:rPr lang="lv-LV" sz="1800" dirty="0">
                <a:effectLst/>
                <a:latin typeface="Times New Roman" panose="02020603050405020304" pitchFamily="18" charset="0"/>
                <a:ea typeface="Calibri" panose="020F0502020204030204" pitchFamily="34" charset="0"/>
              </a:rPr>
              <a:t>( </a:t>
            </a:r>
            <a:r>
              <a:rPr lang="lv-LV" sz="1800" i="1" dirty="0">
                <a:effectLst/>
              </a:rPr>
              <a:t>No </a:t>
            </a:r>
            <a:r>
              <a:rPr lang="lv-LV" sz="1800" b="1" i="1" dirty="0">
                <a:effectLst/>
              </a:rPr>
              <a:t>2028. gada 10. janvāra dalībvalstis nodrošina pieejamību Eiropas vienotajā piekļuves punktā (ESAP</a:t>
            </a:r>
            <a:r>
              <a:rPr lang="lv-LV" sz="1800" i="1" dirty="0">
                <a:effectLst/>
              </a:rPr>
              <a:t>), kas izveidots saskaņā ar Eiropas Parlamenta un Padomes Regulu (ES) </a:t>
            </a:r>
            <a:r>
              <a:rPr lang="lv-LV" sz="1800" b="1" i="1" dirty="0">
                <a:effectLst/>
              </a:rPr>
              <a:t>2023/2859)</a:t>
            </a:r>
            <a:r>
              <a:rPr lang="lv-LV" sz="1800" i="1" dirty="0">
                <a:effectLst/>
              </a:rPr>
              <a:t> </a:t>
            </a:r>
            <a:endParaRPr lang="lv-LV" i="1" dirty="0"/>
          </a:p>
          <a:p>
            <a:pPr marL="342900" indent="-342900" algn="just">
              <a:buFont typeface="Wingdings" panose="05000000000000000000" pitchFamily="2" charset="2"/>
              <a:buChar char="§"/>
            </a:pPr>
            <a:endParaRPr lang="lv-LV" dirty="0"/>
          </a:p>
          <a:p>
            <a:pPr marL="342900" indent="-342900" algn="just">
              <a:buFont typeface="Wingdings" panose="05000000000000000000" pitchFamily="2" charset="2"/>
              <a:buChar char="§"/>
            </a:pPr>
            <a:endParaRPr lang="lv-LV" dirty="0"/>
          </a:p>
          <a:p>
            <a:pPr marL="342900" indent="-342900" algn="just">
              <a:buFont typeface="Wingdings" panose="05000000000000000000" pitchFamily="2" charset="2"/>
              <a:buChar char="§"/>
            </a:pPr>
            <a:endParaRPr lang="lv-LV" dirty="0"/>
          </a:p>
          <a:p>
            <a:pPr marL="342900" indent="-342900" algn="just">
              <a:buFont typeface="Wingdings" panose="05000000000000000000" pitchFamily="2" charset="2"/>
              <a:buChar char="§"/>
            </a:pPr>
            <a:endParaRPr lang="lv-LV" dirty="0"/>
          </a:p>
        </p:txBody>
      </p:sp>
      <p:sp>
        <p:nvSpPr>
          <p:cNvPr id="6" name="Slide Number Placeholder 5">
            <a:extLst>
              <a:ext uri="{FF2B5EF4-FFF2-40B4-BE49-F238E27FC236}">
                <a16:creationId xmlns:a16="http://schemas.microsoft.com/office/drawing/2014/main" id="{E952D246-39C2-EFA6-345D-7C5DC8A914D1}"/>
              </a:ext>
            </a:extLst>
          </p:cNvPr>
          <p:cNvSpPr>
            <a:spLocks noGrp="1"/>
          </p:cNvSpPr>
          <p:nvPr>
            <p:ph type="sldNum" sz="quarter" idx="13"/>
          </p:nvPr>
        </p:nvSpPr>
        <p:spPr/>
        <p:txBody>
          <a:bodyPr/>
          <a:lstStyle/>
          <a:p>
            <a:fld id="{0B582915-0310-4CDD-9A79-BDC3E59340E8}" type="slidenum">
              <a:rPr lang="en-US" altLang="lv-LV" smtClean="0"/>
              <a:pPr/>
              <a:t>4</a:t>
            </a:fld>
            <a:endParaRPr lang="en-US" altLang="lv-LV"/>
          </a:p>
        </p:txBody>
      </p:sp>
    </p:spTree>
    <p:extLst>
      <p:ext uri="{BB962C8B-B14F-4D97-AF65-F5344CB8AC3E}">
        <p14:creationId xmlns:p14="http://schemas.microsoft.com/office/powerpoint/2010/main" val="927829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781B-4777-C0F0-83A2-60579CB306CC}"/>
              </a:ext>
            </a:extLst>
          </p:cNvPr>
          <p:cNvSpPr>
            <a:spLocks noGrp="1"/>
          </p:cNvSpPr>
          <p:nvPr>
            <p:ph type="title"/>
          </p:nvPr>
        </p:nvSpPr>
        <p:spPr/>
        <p:txBody>
          <a:bodyPr>
            <a:normAutofit/>
          </a:bodyPr>
          <a:lstStyle/>
          <a:p>
            <a:pPr algn="ctr"/>
            <a:r>
              <a:rPr lang="lv-LV" sz="2400" dirty="0">
                <a:solidFill>
                  <a:srgbClr val="002060"/>
                </a:solidFill>
              </a:rPr>
              <a:t>CSRD pārņemšanas virzība</a:t>
            </a:r>
          </a:p>
        </p:txBody>
      </p:sp>
      <p:sp>
        <p:nvSpPr>
          <p:cNvPr id="3" name="Content Placeholder 2">
            <a:extLst>
              <a:ext uri="{FF2B5EF4-FFF2-40B4-BE49-F238E27FC236}">
                <a16:creationId xmlns:a16="http://schemas.microsoft.com/office/drawing/2014/main" id="{5DEFC9E4-B27E-4BC1-99FF-4A079E25E5E2}"/>
              </a:ext>
            </a:extLst>
          </p:cNvPr>
          <p:cNvSpPr>
            <a:spLocks noGrp="1"/>
          </p:cNvSpPr>
          <p:nvPr>
            <p:ph idx="1"/>
          </p:nvPr>
        </p:nvSpPr>
        <p:spPr>
          <a:xfrm>
            <a:off x="304800" y="1226634"/>
            <a:ext cx="8534400" cy="5250366"/>
          </a:xfrm>
        </p:spPr>
        <p:txBody>
          <a:bodyPr>
            <a:normAutofit fontScale="92500" lnSpcReduction="20000"/>
          </a:bodyPr>
          <a:lstStyle/>
          <a:p>
            <a:pPr algn="just"/>
            <a:r>
              <a:rPr lang="lv-LV" sz="2400" dirty="0"/>
              <a:t>Izstrādāts likumprojekts</a:t>
            </a:r>
          </a:p>
          <a:p>
            <a:pPr algn="just"/>
            <a:r>
              <a:rPr lang="lv-LV" sz="2400" dirty="0"/>
              <a:t> </a:t>
            </a:r>
            <a:r>
              <a:rPr lang="lv-LV" sz="2400" b="1" dirty="0"/>
              <a:t>"Ilgtspējas informācijas atklāšanas likums" </a:t>
            </a:r>
            <a:r>
              <a:rPr lang="lv-LV" sz="2400" dirty="0"/>
              <a:t>šobrīd  publicēts Vienotā tiesību aktu projektu izstrādes un saskaņošanas portālā (TAP portāls) atzinumu sniegšanai</a:t>
            </a:r>
          </a:p>
          <a:p>
            <a:pPr algn="just"/>
            <a:r>
              <a:rPr lang="lv-LV" sz="2400" u="sng" dirty="0">
                <a:effectLst/>
                <a:latin typeface="Times New Roman" panose="02020603050405020304" pitchFamily="18" charset="0"/>
                <a:ea typeface="Calibri" panose="020F0502020204030204" pitchFamily="34" charset="0"/>
              </a:rPr>
              <a:t>Saistītie TA projekti - veikti  </a:t>
            </a:r>
            <a:r>
              <a:rPr lang="lv-LV" sz="2400" dirty="0">
                <a:solidFill>
                  <a:srgbClr val="FF0000"/>
                </a:solidFill>
              </a:rPr>
              <a:t>grozījumi</a:t>
            </a:r>
            <a:r>
              <a:rPr lang="lv-LV" sz="2400" dirty="0"/>
              <a:t> </a:t>
            </a:r>
            <a:r>
              <a:rPr lang="lv-LV" sz="2400" dirty="0">
                <a:effectLst/>
                <a:latin typeface="Times New Roman" panose="02020603050405020304" pitchFamily="18" charset="0"/>
                <a:ea typeface="Calibri" panose="020F0502020204030204" pitchFamily="34" charset="0"/>
              </a:rPr>
              <a:t>:</a:t>
            </a:r>
          </a:p>
          <a:p>
            <a:pPr marL="342900" indent="-342900" algn="just">
              <a:buFont typeface="Courier New" panose="02070309020205020404" pitchFamily="49" charset="0"/>
              <a:buChar char="o"/>
            </a:pPr>
            <a:r>
              <a:rPr lang="lv-LV" sz="2400" dirty="0">
                <a:effectLst/>
              </a:rPr>
              <a:t>Grāmatvedības likumā</a:t>
            </a:r>
          </a:p>
          <a:p>
            <a:pPr marL="342900" indent="-342900" algn="just">
              <a:buFont typeface="Courier New" panose="02070309020205020404" pitchFamily="49" charset="0"/>
              <a:buChar char="o"/>
            </a:pPr>
            <a:r>
              <a:rPr lang="lv-LV" sz="2400" dirty="0">
                <a:effectLst/>
              </a:rPr>
              <a:t>Gada pārskatu un konsolidēto gada pārskatu likumā</a:t>
            </a:r>
          </a:p>
          <a:p>
            <a:pPr marL="342900" indent="-342900" algn="just">
              <a:buFont typeface="Courier New" panose="02070309020205020404" pitchFamily="49" charset="0"/>
              <a:buChar char="o"/>
            </a:pPr>
            <a:r>
              <a:rPr lang="lv-LV" sz="2400" dirty="0"/>
              <a:t>Revīzijas pakalpojumu likumā</a:t>
            </a:r>
          </a:p>
          <a:p>
            <a:pPr marL="342900" indent="-342900" algn="just">
              <a:buFont typeface="Courier New" panose="02070309020205020404" pitchFamily="49" charset="0"/>
              <a:buChar char="o"/>
            </a:pPr>
            <a:r>
              <a:rPr lang="lv-LV" sz="2400" dirty="0"/>
              <a:t>Finanšu instrumentu tirgus likumā </a:t>
            </a:r>
          </a:p>
          <a:p>
            <a:pPr marL="342900" indent="-342900" algn="just">
              <a:buFont typeface="Courier New" panose="02070309020205020404" pitchFamily="49" charset="0"/>
              <a:buChar char="o"/>
            </a:pPr>
            <a:r>
              <a:rPr lang="lv-LV" sz="2400" dirty="0">
                <a:effectLst/>
              </a:rPr>
              <a:t>Kredītiestāžu likumā</a:t>
            </a:r>
          </a:p>
          <a:p>
            <a:pPr marL="342900" indent="-342900" algn="just">
              <a:buFont typeface="Courier New" panose="02070309020205020404" pitchFamily="49" charset="0"/>
              <a:buChar char="o"/>
            </a:pPr>
            <a:r>
              <a:rPr lang="lv-LV" sz="2400" dirty="0"/>
              <a:t>Apdrošināšanas un pārapdrošināšanas likumā</a:t>
            </a:r>
          </a:p>
          <a:p>
            <a:pPr marL="342900" indent="-342900" algn="just">
              <a:buFont typeface="Courier New" panose="02070309020205020404" pitchFamily="49" charset="0"/>
              <a:buChar char="o"/>
            </a:pPr>
            <a:r>
              <a:rPr lang="lv-LV" sz="2400" dirty="0">
                <a:effectLst/>
              </a:rPr>
              <a:t>Ieguldījumu brokeru sabiedrību likumā</a:t>
            </a:r>
          </a:p>
          <a:p>
            <a:pPr marL="342900" indent="-342900" algn="just">
              <a:buFont typeface="Courier New" panose="02070309020205020404" pitchFamily="49" charset="0"/>
              <a:buChar char="o"/>
            </a:pPr>
            <a:r>
              <a:rPr lang="lv-LV" sz="2400" dirty="0">
                <a:effectLst/>
              </a:rPr>
              <a:t>Ieguldījumu pārvaldes sabiedrību likumā</a:t>
            </a:r>
          </a:p>
          <a:p>
            <a:pPr marL="342900" indent="-342900" algn="just">
              <a:buFont typeface="Courier New" panose="02070309020205020404" pitchFamily="49" charset="0"/>
              <a:buChar char="o"/>
            </a:pPr>
            <a:r>
              <a:rPr lang="lv-LV" sz="2400" dirty="0">
                <a:effectLst/>
              </a:rPr>
              <a:t>Privāto pensiju fondu likumā</a:t>
            </a:r>
          </a:p>
          <a:p>
            <a:pPr marL="342900" indent="-342900" algn="just">
              <a:buFont typeface="Courier New" panose="02070309020205020404" pitchFamily="49" charset="0"/>
              <a:buChar char="o"/>
            </a:pPr>
            <a:r>
              <a:rPr lang="lv-LV" sz="2400" dirty="0">
                <a:effectLst/>
              </a:rPr>
              <a:t>Publiskas personas kapitāla daļu un kapitālsabiedrību pārvaldības likumā</a:t>
            </a:r>
          </a:p>
          <a:p>
            <a:pPr algn="just"/>
            <a:endParaRPr lang="lv-LV" sz="2400" dirty="0"/>
          </a:p>
          <a:p>
            <a:pPr algn="just"/>
            <a:endParaRPr lang="lv-LV" sz="2400" dirty="0"/>
          </a:p>
        </p:txBody>
      </p:sp>
      <p:sp>
        <p:nvSpPr>
          <p:cNvPr id="6" name="Slide Number Placeholder 5">
            <a:extLst>
              <a:ext uri="{FF2B5EF4-FFF2-40B4-BE49-F238E27FC236}">
                <a16:creationId xmlns:a16="http://schemas.microsoft.com/office/drawing/2014/main" id="{15E8C036-A4DF-649B-3F9E-E5AEC8CCD904}"/>
              </a:ext>
            </a:extLst>
          </p:cNvPr>
          <p:cNvSpPr>
            <a:spLocks noGrp="1"/>
          </p:cNvSpPr>
          <p:nvPr>
            <p:ph type="sldNum" sz="quarter" idx="13"/>
          </p:nvPr>
        </p:nvSpPr>
        <p:spPr/>
        <p:txBody>
          <a:bodyPr/>
          <a:lstStyle/>
          <a:p>
            <a:fld id="{0B582915-0310-4CDD-9A79-BDC3E59340E8}" type="slidenum">
              <a:rPr lang="en-US" altLang="lv-LV" smtClean="0"/>
              <a:pPr/>
              <a:t>5</a:t>
            </a:fld>
            <a:endParaRPr lang="en-US" altLang="lv-LV"/>
          </a:p>
        </p:txBody>
      </p:sp>
    </p:spTree>
    <p:extLst>
      <p:ext uri="{BB962C8B-B14F-4D97-AF65-F5344CB8AC3E}">
        <p14:creationId xmlns:p14="http://schemas.microsoft.com/office/powerpoint/2010/main" val="3114870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3D42-F29A-93B3-28E8-CA2686DE5B7C}"/>
              </a:ext>
            </a:extLst>
          </p:cNvPr>
          <p:cNvSpPr>
            <a:spLocks noGrp="1"/>
          </p:cNvSpPr>
          <p:nvPr>
            <p:ph type="title"/>
          </p:nvPr>
        </p:nvSpPr>
        <p:spPr>
          <a:xfrm>
            <a:off x="2252546" y="381000"/>
            <a:ext cx="6434254" cy="1036642"/>
          </a:xfrm>
        </p:spPr>
        <p:txBody>
          <a:bodyPr>
            <a:normAutofit/>
          </a:bodyPr>
          <a:lstStyle/>
          <a:p>
            <a:pPr algn="ctr"/>
            <a:r>
              <a:rPr lang="lv-LV" sz="2400" b="1" dirty="0"/>
              <a:t>Ilgtspējas informācijas atklāšanas mērķis</a:t>
            </a:r>
            <a:endParaRPr lang="lv-LV" sz="2400" dirty="0"/>
          </a:p>
        </p:txBody>
      </p:sp>
      <p:sp>
        <p:nvSpPr>
          <p:cNvPr id="3" name="Content Placeholder 2">
            <a:extLst>
              <a:ext uri="{FF2B5EF4-FFF2-40B4-BE49-F238E27FC236}">
                <a16:creationId xmlns:a16="http://schemas.microsoft.com/office/drawing/2014/main" id="{8B426647-C447-7B08-9AD9-DC67E6322E02}"/>
              </a:ext>
            </a:extLst>
          </p:cNvPr>
          <p:cNvSpPr>
            <a:spLocks noGrp="1"/>
          </p:cNvSpPr>
          <p:nvPr>
            <p:ph idx="1"/>
          </p:nvPr>
        </p:nvSpPr>
        <p:spPr>
          <a:xfrm>
            <a:off x="836341" y="1752602"/>
            <a:ext cx="7850459" cy="4373573"/>
          </a:xfrm>
        </p:spPr>
        <p:txBody>
          <a:bodyPr>
            <a:normAutofit lnSpcReduction="10000"/>
          </a:bodyPr>
          <a:lstStyle/>
          <a:p>
            <a:pPr marL="457200" indent="-457200" algn="just">
              <a:buFont typeface="Wingdings" panose="05000000000000000000" pitchFamily="2" charset="2"/>
              <a:buChar char="Ø"/>
            </a:pPr>
            <a:r>
              <a:rPr lang="lv-LV" sz="2800" dirty="0">
                <a:effectLst/>
              </a:rPr>
              <a:t>nodrošināt publiski pieejamu un salīdzināmu informāciju, lai izprastu likuma subjekta darbības ietekmi uz ilgtspējas jautājumiem un informāciju, kā ilgtspējas jautājumi ietekmē tā attīstību, darbības rezultātus un stāvokli</a:t>
            </a:r>
          </a:p>
          <a:p>
            <a:pPr marL="457200" indent="-457200" algn="ctr">
              <a:buFont typeface="Wingdings" panose="05000000000000000000" pitchFamily="2" charset="2"/>
              <a:buChar char="Ø"/>
            </a:pPr>
            <a:endParaRPr lang="lv-LV" sz="2800" dirty="0">
              <a:effectLst/>
              <a:latin typeface="Times New Roman" panose="02020603050405020304" pitchFamily="18" charset="0"/>
              <a:ea typeface="Times New Roman" panose="02020603050405020304" pitchFamily="18" charset="0"/>
            </a:endParaRPr>
          </a:p>
          <a:p>
            <a:pPr marL="457200" indent="-457200" algn="ctr">
              <a:buFont typeface="Courier New" panose="02070309020205020404" pitchFamily="49" charset="0"/>
              <a:buChar char="o"/>
            </a:pPr>
            <a:r>
              <a:rPr lang="lv-LV" sz="2000" b="1" dirty="0">
                <a:effectLst/>
              </a:rPr>
              <a:t>ilgtspējas jautājumi</a:t>
            </a:r>
            <a:r>
              <a:rPr lang="lv-LV" sz="2000" dirty="0">
                <a:effectLst/>
              </a:rPr>
              <a:t> – vides tiesības, sociālās tiesības un cilvēktiesības, un pārvaldības faktori, tostarp ilgtspējas faktori Regulas (ES) Nr. 2019/2088 izpratnē</a:t>
            </a:r>
            <a:endParaRPr lang="lv-LV" sz="2000" dirty="0"/>
          </a:p>
        </p:txBody>
      </p:sp>
      <p:sp>
        <p:nvSpPr>
          <p:cNvPr id="4" name="Text Placeholder 3">
            <a:extLst>
              <a:ext uri="{FF2B5EF4-FFF2-40B4-BE49-F238E27FC236}">
                <a16:creationId xmlns:a16="http://schemas.microsoft.com/office/drawing/2014/main" id="{D9FC6BD2-14AD-AF17-1D06-888E7F4B7D4F}"/>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8D4D3C37-5009-4B78-F0B7-8C4334584651}"/>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C2E38E76-0161-1315-4E7A-35E891123C3B}"/>
              </a:ext>
            </a:extLst>
          </p:cNvPr>
          <p:cNvSpPr>
            <a:spLocks noGrp="1"/>
          </p:cNvSpPr>
          <p:nvPr>
            <p:ph type="sldNum" sz="quarter" idx="13"/>
          </p:nvPr>
        </p:nvSpPr>
        <p:spPr/>
        <p:txBody>
          <a:bodyPr/>
          <a:lstStyle/>
          <a:p>
            <a:fld id="{0B582915-0310-4CDD-9A79-BDC3E59340E8}" type="slidenum">
              <a:rPr lang="en-US" altLang="lv-LV" smtClean="0"/>
              <a:pPr/>
              <a:t>6</a:t>
            </a:fld>
            <a:endParaRPr lang="en-US" altLang="lv-LV"/>
          </a:p>
        </p:txBody>
      </p:sp>
    </p:spTree>
    <p:extLst>
      <p:ext uri="{BB962C8B-B14F-4D97-AF65-F5344CB8AC3E}">
        <p14:creationId xmlns:p14="http://schemas.microsoft.com/office/powerpoint/2010/main" val="471376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24E3-62DE-758E-82B6-CB888915C11D}"/>
              </a:ext>
            </a:extLst>
          </p:cNvPr>
          <p:cNvSpPr>
            <a:spLocks noGrp="1"/>
          </p:cNvSpPr>
          <p:nvPr>
            <p:ph type="title"/>
          </p:nvPr>
        </p:nvSpPr>
        <p:spPr/>
        <p:txBody>
          <a:bodyPr/>
          <a:lstStyle/>
          <a:p>
            <a:pPr algn="ctr"/>
            <a:r>
              <a:rPr lang="lv-LV" sz="2400" dirty="0">
                <a:effectLst/>
              </a:rPr>
              <a:t>Vienotais elektroniskās ziņošanas formāts</a:t>
            </a:r>
            <a:endParaRPr lang="lv-LV" dirty="0"/>
          </a:p>
        </p:txBody>
      </p:sp>
      <p:sp>
        <p:nvSpPr>
          <p:cNvPr id="3" name="Content Placeholder 2">
            <a:extLst>
              <a:ext uri="{FF2B5EF4-FFF2-40B4-BE49-F238E27FC236}">
                <a16:creationId xmlns:a16="http://schemas.microsoft.com/office/drawing/2014/main" id="{A929231C-0789-3552-439E-BBA8334A721F}"/>
              </a:ext>
            </a:extLst>
          </p:cNvPr>
          <p:cNvSpPr>
            <a:spLocks noGrp="1"/>
          </p:cNvSpPr>
          <p:nvPr>
            <p:ph idx="1"/>
          </p:nvPr>
        </p:nvSpPr>
        <p:spPr>
          <a:xfrm>
            <a:off x="434899" y="1839951"/>
            <a:ext cx="8251902" cy="4286222"/>
          </a:xfrm>
        </p:spPr>
        <p:txBody>
          <a:bodyPr>
            <a:normAutofit/>
          </a:bodyPr>
          <a:lstStyle/>
          <a:p>
            <a:r>
              <a:rPr lang="lv-LV" dirty="0">
                <a:effectLst/>
              </a:rPr>
              <a:t>CSRD Direktīva paredz, ka </a:t>
            </a:r>
            <a:r>
              <a:rPr lang="lv-LV" u="sng" dirty="0">
                <a:effectLst/>
              </a:rPr>
              <a:t>ilgtspējas ziņojumam, kas ir gada pārskata sastāvdaļa</a:t>
            </a:r>
            <a:r>
              <a:rPr lang="lv-LV" dirty="0">
                <a:effectLst/>
              </a:rPr>
              <a:t>, ir jātiek iesniegtam ESEF formātā, kas noteikts Komisijas 2018. gada 17. decembra Deleģētajā regulā (ES) 2019/815, ar ko Eiropas Parlamenta un Padomes Direktīvu 2004/109/EK papildina attiecībā uz regulatīvajiem tehniskajiem standartiem par vienotā elektroniskās ziņošanas formāta specifikāciju</a:t>
            </a:r>
          </a:p>
          <a:p>
            <a:r>
              <a:rPr lang="lv-LV" dirty="0">
                <a:effectLst/>
              </a:rPr>
              <a:t> (</a:t>
            </a:r>
            <a:r>
              <a:rPr lang="lv-LV" u="sng" dirty="0">
                <a:solidFill>
                  <a:srgbClr val="0563C1"/>
                </a:solidFill>
                <a:effectLst/>
                <a:hlinkClick r:id="rId2"/>
              </a:rPr>
              <a:t>https://eur-lex.europa.eu/legal-content/LV/TXT/?uri=CELEX%3A32019R0815</a:t>
            </a:r>
            <a:r>
              <a:rPr lang="lv-LV" dirty="0">
                <a:effectLst/>
              </a:rPr>
              <a:t>),</a:t>
            </a:r>
          </a:p>
          <a:p>
            <a:pPr marL="285750" indent="-285750">
              <a:buFont typeface="Wingdings" panose="05000000000000000000" pitchFamily="2" charset="2"/>
              <a:buChar char="Ø"/>
            </a:pPr>
            <a:r>
              <a:rPr lang="lv-LV">
                <a:effectLst/>
              </a:rPr>
              <a:t>Grozījumos </a:t>
            </a:r>
            <a:r>
              <a:rPr lang="lv-LV" dirty="0">
                <a:effectLst/>
              </a:rPr>
              <a:t>GPKGPL tiek paredzēts, ka tiem uzņēmumiem, kuriem ir pienākums iesniegt ilgtspējas ziņojumu, turpmāk ESEF formātā būs jāiesniedz </a:t>
            </a:r>
            <a:r>
              <a:rPr lang="lv-LV"/>
              <a:t>vadības ziņojums</a:t>
            </a:r>
            <a:endParaRPr lang="lv-LV" dirty="0"/>
          </a:p>
        </p:txBody>
      </p:sp>
      <p:sp>
        <p:nvSpPr>
          <p:cNvPr id="4" name="Text Placeholder 3">
            <a:extLst>
              <a:ext uri="{FF2B5EF4-FFF2-40B4-BE49-F238E27FC236}">
                <a16:creationId xmlns:a16="http://schemas.microsoft.com/office/drawing/2014/main" id="{EC71E29B-D415-A62F-4092-02E0154708EF}"/>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C1E17925-F593-74D5-927D-16412A2E5D7A}"/>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3FD24848-376D-3E31-E264-95D32D0183B5}"/>
              </a:ext>
            </a:extLst>
          </p:cNvPr>
          <p:cNvSpPr>
            <a:spLocks noGrp="1"/>
          </p:cNvSpPr>
          <p:nvPr>
            <p:ph type="sldNum" sz="quarter" idx="13"/>
          </p:nvPr>
        </p:nvSpPr>
        <p:spPr/>
        <p:txBody>
          <a:bodyPr/>
          <a:lstStyle/>
          <a:p>
            <a:fld id="{0B582915-0310-4CDD-9A79-BDC3E59340E8}" type="slidenum">
              <a:rPr lang="en-US" altLang="lv-LV" smtClean="0"/>
              <a:pPr/>
              <a:t>7</a:t>
            </a:fld>
            <a:endParaRPr lang="en-US" altLang="lv-LV"/>
          </a:p>
        </p:txBody>
      </p:sp>
    </p:spTree>
    <p:extLst>
      <p:ext uri="{BB962C8B-B14F-4D97-AF65-F5344CB8AC3E}">
        <p14:creationId xmlns:p14="http://schemas.microsoft.com/office/powerpoint/2010/main" val="234798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C42F6-591B-1DA8-65B4-4EFBD40E1B7A}"/>
              </a:ext>
            </a:extLst>
          </p:cNvPr>
          <p:cNvSpPr>
            <a:spLocks noGrp="1"/>
          </p:cNvSpPr>
          <p:nvPr>
            <p:ph type="title"/>
          </p:nvPr>
        </p:nvSpPr>
        <p:spPr>
          <a:xfrm>
            <a:off x="2590800" y="333578"/>
            <a:ext cx="6334125" cy="955396"/>
          </a:xfrm>
        </p:spPr>
        <p:txBody>
          <a:bodyPr>
            <a:normAutofit/>
          </a:bodyPr>
          <a:lstStyle/>
          <a:p>
            <a:pPr algn="ctr"/>
            <a:r>
              <a:rPr lang="lv-LV" altLang="lv-LV" dirty="0">
                <a:solidFill>
                  <a:srgbClr val="002060"/>
                </a:solidFill>
              </a:rPr>
              <a:t>CSRD būtība – uz ilgtspējas ziņojuma apliecinājumu un apliecinājuma sniedzēju</a:t>
            </a:r>
            <a:endParaRPr lang="lv-LV" dirty="0"/>
          </a:p>
        </p:txBody>
      </p:sp>
      <p:sp>
        <p:nvSpPr>
          <p:cNvPr id="3" name="Content Placeholder 2">
            <a:extLst>
              <a:ext uri="{FF2B5EF4-FFF2-40B4-BE49-F238E27FC236}">
                <a16:creationId xmlns:a16="http://schemas.microsoft.com/office/drawing/2014/main" id="{C2612E6D-ADA2-F4D5-1FDD-CBD676BFEBB4}"/>
              </a:ext>
            </a:extLst>
          </p:cNvPr>
          <p:cNvSpPr>
            <a:spLocks noGrp="1"/>
          </p:cNvSpPr>
          <p:nvPr>
            <p:ph idx="1"/>
          </p:nvPr>
        </p:nvSpPr>
        <p:spPr>
          <a:xfrm>
            <a:off x="400050" y="1346495"/>
            <a:ext cx="8343900" cy="5177927"/>
          </a:xfrm>
        </p:spPr>
        <p:txBody>
          <a:bodyPr>
            <a:normAutofit/>
          </a:bodyPr>
          <a:lstStyle/>
          <a:p>
            <a:pPr marL="285750" indent="-285750" algn="just">
              <a:buFont typeface="Courier New" panose="02070309020205020404" pitchFamily="49" charset="0"/>
              <a:buChar char="o"/>
            </a:pPr>
            <a:r>
              <a:rPr lang="lv-LV" sz="2000" dirty="0">
                <a:cs typeface="Calibri" panose="020F0502020204030204" pitchFamily="34" charset="0"/>
              </a:rPr>
              <a:t>I</a:t>
            </a:r>
            <a:r>
              <a:rPr lang="lv-LV" sz="2000" b="0" i="0" dirty="0">
                <a:effectLst/>
                <a:cs typeface="Calibri" panose="020F0502020204030204" pitchFamily="34" charset="0"/>
              </a:rPr>
              <a:t>lgtspējas ziņojumam būs nepieciešams saņemt </a:t>
            </a:r>
            <a:r>
              <a:rPr lang="lv-LV" sz="2000" b="1" i="0" dirty="0">
                <a:solidFill>
                  <a:srgbClr val="C00000"/>
                </a:solidFill>
                <a:effectLst/>
                <a:cs typeface="Calibri" panose="020F0502020204030204" pitchFamily="34" charset="0"/>
              </a:rPr>
              <a:t>neatkarīga revidenta ierobežotas pārliecības apliecinājumu</a:t>
            </a:r>
            <a:r>
              <a:rPr lang="lv-LV" sz="2000" b="0" i="0" dirty="0">
                <a:solidFill>
                  <a:srgbClr val="C00000"/>
                </a:solidFill>
                <a:effectLst/>
                <a:cs typeface="Calibri" panose="020F0502020204030204" pitchFamily="34" charset="0"/>
              </a:rPr>
              <a:t>,</a:t>
            </a:r>
            <a:r>
              <a:rPr lang="lv-LV" sz="2000" b="0" i="0" dirty="0">
                <a:effectLst/>
                <a:cs typeface="Calibri" panose="020F0502020204030204" pitchFamily="34" charset="0"/>
              </a:rPr>
              <a:t> nākotnē (sākot ar 2028.gada 1.oktobri) pārejot uz pamatotas pārliecības apliecinājumu</a:t>
            </a:r>
          </a:p>
          <a:p>
            <a:pPr algn="just"/>
            <a:r>
              <a:rPr lang="lv-LV" sz="2000" b="1" dirty="0">
                <a:solidFill>
                  <a:srgbClr val="C00000"/>
                </a:solidFill>
                <a:cs typeface="Calibri" panose="020F0502020204030204" pitchFamily="34" charset="0"/>
              </a:rPr>
              <a:t>Ilgtspējas ziņu sniegšanas apliecinājums (pakalpojums) </a:t>
            </a:r>
            <a:r>
              <a:rPr lang="lv-LV" sz="2000" dirty="0">
                <a:cs typeface="Calibri" panose="020F0502020204030204" pitchFamily="34" charset="0"/>
              </a:rPr>
              <a:t>ietver:</a:t>
            </a:r>
          </a:p>
          <a:p>
            <a:pPr algn="just"/>
            <a:r>
              <a:rPr lang="lv-LV" sz="2000" b="1" dirty="0">
                <a:cs typeface="Calibri" panose="020F0502020204030204" pitchFamily="34" charset="0"/>
              </a:rPr>
              <a:t>  </a:t>
            </a:r>
            <a:r>
              <a:rPr lang="lv-LV" sz="2000" dirty="0">
                <a:cs typeface="Calibri" panose="020F0502020204030204" pitchFamily="34" charset="0"/>
              </a:rPr>
              <a:t>ilgtspējas ziņojumā ietvertās informācijas atbilstības ilgtspējas ziņu sniegšanas standartiem pārbaudi</a:t>
            </a:r>
          </a:p>
          <a:p>
            <a:pPr algn="just"/>
            <a:r>
              <a:rPr lang="lv-LV" sz="2000" dirty="0">
                <a:cs typeface="Calibri" panose="020F0502020204030204" pitchFamily="34" charset="0"/>
              </a:rPr>
              <a:t> ilgtspējas ziņojuma iezīmētās daļas (</a:t>
            </a:r>
            <a:r>
              <a:rPr lang="lv-LV" sz="2000" b="0" i="0" dirty="0" err="1">
                <a:effectLst/>
                <a:cs typeface="Calibri" panose="020F0502020204030204" pitchFamily="34" charset="0"/>
              </a:rPr>
              <a:t>iXBRL</a:t>
            </a:r>
            <a:r>
              <a:rPr lang="lv-LV" sz="2000" b="0" i="0" dirty="0">
                <a:effectLst/>
                <a:cs typeface="Calibri" panose="020F0502020204030204" pitchFamily="34" charset="0"/>
              </a:rPr>
              <a:t>)</a:t>
            </a:r>
            <a:r>
              <a:rPr lang="lv-LV" sz="2000" dirty="0">
                <a:cs typeface="Calibri" panose="020F0502020204030204" pitchFamily="34" charset="0"/>
              </a:rPr>
              <a:t> un vienotā elektroniskā formāta atbilstības pārbaudi</a:t>
            </a:r>
          </a:p>
          <a:p>
            <a:pPr algn="just"/>
            <a:endParaRPr lang="lv-LV" sz="2000" dirty="0">
              <a:cs typeface="Calibri" panose="020F0502020204030204" pitchFamily="34" charset="0"/>
            </a:endParaRPr>
          </a:p>
          <a:p>
            <a:pPr algn="just"/>
            <a:r>
              <a:rPr lang="lv-LV" sz="2000" dirty="0">
                <a:cs typeface="Calibri" panose="020F0502020204030204" pitchFamily="34" charset="0"/>
              </a:rPr>
              <a:t>Veiktās pārbaudes rezultātus neatkarīgais revidents ietver </a:t>
            </a:r>
            <a:r>
              <a:rPr lang="lv-LV" sz="2000" b="1" dirty="0">
                <a:solidFill>
                  <a:srgbClr val="C00000"/>
                </a:solidFill>
                <a:cs typeface="Calibri" panose="020F0502020204030204" pitchFamily="34" charset="0"/>
              </a:rPr>
              <a:t>savā apliecinājuma ziņojumā</a:t>
            </a:r>
            <a:r>
              <a:rPr lang="lv-LV" sz="2000" dirty="0">
                <a:cs typeface="Calibri" panose="020F0502020204030204" pitchFamily="34" charset="0"/>
              </a:rPr>
              <a:t>, kas ir atsevišķs ziņojums no revidenta ziņojuma par gada pārskatu.</a:t>
            </a:r>
          </a:p>
          <a:p>
            <a:pPr algn="just"/>
            <a:endParaRPr lang="lv-LV" sz="2000" dirty="0">
              <a:cs typeface="Calibri" panose="020F0502020204030204" pitchFamily="34" charset="0"/>
            </a:endParaRPr>
          </a:p>
          <a:p>
            <a:pPr algn="just"/>
            <a:endParaRPr lang="lv-LV"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3EBECA45-5986-A5B6-3413-42B7624F4F77}"/>
              </a:ext>
            </a:extLst>
          </p:cNvPr>
          <p:cNvSpPr>
            <a:spLocks noGrp="1"/>
          </p:cNvSpPr>
          <p:nvPr>
            <p:ph type="body" sz="quarter" idx="10"/>
          </p:nvPr>
        </p:nvSpPr>
        <p:spPr/>
        <p:txBody>
          <a:bodyPr/>
          <a:lstStyle/>
          <a:p>
            <a:endParaRPr lang="lv-LV" dirty="0"/>
          </a:p>
        </p:txBody>
      </p:sp>
    </p:spTree>
    <p:extLst>
      <p:ext uri="{BB962C8B-B14F-4D97-AF65-F5344CB8AC3E}">
        <p14:creationId xmlns:p14="http://schemas.microsoft.com/office/powerpoint/2010/main" val="3019935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B24C-AAEF-26F3-58F2-C452D0F50597}"/>
              </a:ext>
            </a:extLst>
          </p:cNvPr>
          <p:cNvSpPr>
            <a:spLocks noGrp="1"/>
          </p:cNvSpPr>
          <p:nvPr>
            <p:ph type="title"/>
          </p:nvPr>
        </p:nvSpPr>
        <p:spPr>
          <a:xfrm>
            <a:off x="2419346" y="704193"/>
            <a:ext cx="5902376" cy="1255993"/>
          </a:xfrm>
        </p:spPr>
        <p:txBody>
          <a:bodyPr>
            <a:normAutofit/>
          </a:bodyPr>
          <a:lstStyle/>
          <a:p>
            <a:pPr algn="ctr"/>
            <a:r>
              <a:rPr lang="lv-LV" altLang="lv-LV" sz="2000" dirty="0">
                <a:solidFill>
                  <a:srgbClr val="002060"/>
                </a:solidFill>
              </a:rPr>
              <a:t>CSRD prasību piemērošana</a:t>
            </a:r>
            <a:endParaRPr lang="lv-LV" sz="2000" dirty="0">
              <a:solidFill>
                <a:srgbClr val="002060"/>
              </a:solidFill>
            </a:endParaRPr>
          </a:p>
        </p:txBody>
      </p:sp>
      <p:sp>
        <p:nvSpPr>
          <p:cNvPr id="3" name="Content Placeholder 2">
            <a:extLst>
              <a:ext uri="{FF2B5EF4-FFF2-40B4-BE49-F238E27FC236}">
                <a16:creationId xmlns:a16="http://schemas.microsoft.com/office/drawing/2014/main" id="{CAB252AC-F773-A7FE-AA8E-EED1ACB60D05}"/>
              </a:ext>
            </a:extLst>
          </p:cNvPr>
          <p:cNvSpPr>
            <a:spLocks noGrp="1"/>
          </p:cNvSpPr>
          <p:nvPr>
            <p:ph idx="1"/>
          </p:nvPr>
        </p:nvSpPr>
        <p:spPr>
          <a:xfrm>
            <a:off x="636815" y="2321214"/>
            <a:ext cx="7897585" cy="2961080"/>
          </a:xfrm>
        </p:spPr>
        <p:txBody>
          <a:bodyPr>
            <a:normAutofit/>
          </a:bodyPr>
          <a:lstStyle/>
          <a:p>
            <a:r>
              <a:rPr lang="lv-LV" sz="1800" b="1" dirty="0">
                <a:latin typeface="Calibri" panose="020F0502020204030204" pitchFamily="34" charset="0"/>
                <a:ea typeface="Calibri" panose="020F0502020204030204" pitchFamily="34" charset="0"/>
              </a:rPr>
              <a:t>CSRD direktīvas prasības par ilgtspējas ziņojuma sagatavošanu attieksies:</a:t>
            </a:r>
          </a:p>
          <a:p>
            <a:endParaRPr lang="lv-LV" sz="1350" dirty="0">
              <a:latin typeface="Calibri" panose="020F0502020204030204" pitchFamily="34" charset="0"/>
              <a:ea typeface="Calibri" panose="020F0502020204030204" pitchFamily="34" charset="0"/>
            </a:endParaRPr>
          </a:p>
          <a:p>
            <a:pPr marL="257175" indent="-257175" algn="just">
              <a:buFont typeface="Wingdings" panose="05000000000000000000" pitchFamily="2" charset="2"/>
              <a:buChar char="q"/>
            </a:pPr>
            <a:r>
              <a:rPr lang="lv-LV" b="1" dirty="0">
                <a:latin typeface="Calibri" panose="020F0502020204030204" pitchFamily="34" charset="0"/>
                <a:ea typeface="Calibri" panose="020F0502020204030204" pitchFamily="34" charset="0"/>
              </a:rPr>
              <a:t>2025.gadā </a:t>
            </a:r>
            <a:r>
              <a:rPr lang="lv-LV" dirty="0">
                <a:latin typeface="Calibri" panose="020F0502020204030204" pitchFamily="34" charset="0"/>
                <a:ea typeface="Calibri" panose="020F0502020204030204" pitchFamily="34" charset="0"/>
              </a:rPr>
              <a:t>uz </a:t>
            </a:r>
            <a:r>
              <a:rPr lang="lv-LV" b="1" dirty="0">
                <a:effectLst/>
                <a:latin typeface="Calibri" panose="020F0502020204030204" pitchFamily="34" charset="0"/>
                <a:ea typeface="Calibri" panose="020F0502020204030204" pitchFamily="34" charset="0"/>
              </a:rPr>
              <a:t>9</a:t>
            </a:r>
            <a:r>
              <a:rPr lang="lv-LV" dirty="0">
                <a:effectLst/>
                <a:latin typeface="Calibri" panose="020F0502020204030204" pitchFamily="34" charset="0"/>
                <a:ea typeface="Calibri" panose="020F0502020204030204" pitchFamily="34" charset="0"/>
              </a:rPr>
              <a:t> lielākajām sabiedriskas nozīmes struktūrām;</a:t>
            </a:r>
          </a:p>
          <a:p>
            <a:pPr algn="just"/>
            <a:endParaRPr lang="lv-LV" dirty="0">
              <a:effectLst/>
              <a:latin typeface="Calibri" panose="020F0502020204030204" pitchFamily="34" charset="0"/>
              <a:ea typeface="Calibri" panose="020F0502020204030204" pitchFamily="34" charset="0"/>
            </a:endParaRPr>
          </a:p>
          <a:p>
            <a:pPr marL="257175" indent="-257175" algn="just">
              <a:buFont typeface="Wingdings" panose="05000000000000000000" pitchFamily="2" charset="2"/>
              <a:buChar char="q"/>
            </a:pPr>
            <a:r>
              <a:rPr lang="lv-LV" b="1" dirty="0">
                <a:effectLst/>
                <a:latin typeface="Calibri" panose="020F0502020204030204" pitchFamily="34" charset="0"/>
                <a:ea typeface="Calibri" panose="020F0502020204030204" pitchFamily="34" charset="0"/>
              </a:rPr>
              <a:t>2026.</a:t>
            </a:r>
            <a:r>
              <a:rPr lang="lv-LV" b="1" dirty="0">
                <a:latin typeface="Calibri" panose="020F0502020204030204" pitchFamily="34" charset="0"/>
                <a:ea typeface="Calibri" panose="020F0502020204030204" pitchFamily="34" charset="0"/>
              </a:rPr>
              <a:t>g</a:t>
            </a:r>
            <a:r>
              <a:rPr lang="lv-LV" b="1" dirty="0">
                <a:effectLst/>
                <a:latin typeface="Calibri" panose="020F0502020204030204" pitchFamily="34" charset="0"/>
                <a:ea typeface="Calibri" panose="020F0502020204030204" pitchFamily="34" charset="0"/>
              </a:rPr>
              <a:t>adā </a:t>
            </a:r>
            <a:r>
              <a:rPr lang="lv-LV" dirty="0">
                <a:effectLst/>
                <a:latin typeface="Calibri" panose="020F0502020204030204" pitchFamily="34" charset="0"/>
                <a:ea typeface="Calibri" panose="020F0502020204030204" pitchFamily="34" charset="0"/>
              </a:rPr>
              <a:t>uz </a:t>
            </a:r>
            <a:r>
              <a:rPr lang="lv-LV" b="1" dirty="0">
                <a:effectLst/>
                <a:latin typeface="Calibri" panose="020F0502020204030204" pitchFamily="34" charset="0"/>
                <a:ea typeface="Calibri" panose="020F0502020204030204" pitchFamily="34" charset="0"/>
              </a:rPr>
              <a:t>15</a:t>
            </a:r>
            <a:r>
              <a:rPr lang="lv-LV" dirty="0">
                <a:effectLst/>
                <a:latin typeface="Calibri" panose="020F0502020204030204" pitchFamily="34" charset="0"/>
                <a:ea typeface="Calibri" panose="020F0502020204030204" pitchFamily="34" charset="0"/>
              </a:rPr>
              <a:t> lielākajām sabiedriskas nozīmes struktūrām un uz apmēram </a:t>
            </a:r>
            <a:r>
              <a:rPr lang="lv-LV" b="1" dirty="0">
                <a:effectLst/>
                <a:latin typeface="Calibri" panose="020F0502020204030204" pitchFamily="34" charset="0"/>
                <a:ea typeface="Calibri" panose="020F0502020204030204" pitchFamily="34" charset="0"/>
              </a:rPr>
              <a:t>160 </a:t>
            </a:r>
            <a:r>
              <a:rPr lang="lv-LV" dirty="0">
                <a:effectLst/>
                <a:latin typeface="Calibri" panose="020F0502020204030204" pitchFamily="34" charset="0"/>
                <a:ea typeface="Calibri" panose="020F0502020204030204" pitchFamily="34" charset="0"/>
              </a:rPr>
              <a:t>lielākajiem uzņēmumiem;</a:t>
            </a:r>
          </a:p>
          <a:p>
            <a:pPr algn="just"/>
            <a:endParaRPr lang="lv-LV" dirty="0">
              <a:effectLst/>
              <a:latin typeface="Calibri" panose="020F0502020204030204" pitchFamily="34" charset="0"/>
              <a:ea typeface="Calibri" panose="020F0502020204030204" pitchFamily="34" charset="0"/>
            </a:endParaRPr>
          </a:p>
          <a:p>
            <a:pPr marL="257175" indent="-257175" algn="just">
              <a:buFont typeface="Wingdings" panose="05000000000000000000" pitchFamily="2" charset="2"/>
              <a:buChar char="q"/>
            </a:pPr>
            <a:r>
              <a:rPr lang="lv-LV" b="1" dirty="0">
                <a:effectLst/>
                <a:latin typeface="Calibri" panose="020F0502020204030204" pitchFamily="34" charset="0"/>
                <a:ea typeface="Calibri" panose="020F0502020204030204" pitchFamily="34" charset="0"/>
              </a:rPr>
              <a:t>2027.gadā </a:t>
            </a:r>
            <a:r>
              <a:rPr lang="lv-LV" dirty="0">
                <a:effectLst/>
                <a:latin typeface="Calibri" panose="020F0502020204030204" pitchFamily="34" charset="0"/>
                <a:ea typeface="Calibri" panose="020F0502020204030204" pitchFamily="34" charset="0"/>
              </a:rPr>
              <a:t>uz apmēram </a:t>
            </a:r>
            <a:r>
              <a:rPr lang="lv-LV" b="1" dirty="0">
                <a:effectLst/>
                <a:latin typeface="Calibri" panose="020F0502020204030204" pitchFamily="34" charset="0"/>
                <a:ea typeface="Calibri" panose="020F0502020204030204" pitchFamily="34" charset="0"/>
              </a:rPr>
              <a:t>50</a:t>
            </a:r>
            <a:r>
              <a:rPr lang="lv-LV" dirty="0">
                <a:effectLst/>
                <a:latin typeface="Calibri" panose="020F0502020204030204" pitchFamily="34" charset="0"/>
                <a:ea typeface="Calibri" panose="020F0502020204030204" pitchFamily="34" charset="0"/>
              </a:rPr>
              <a:t> sabiedriskas nozīmes struktūrām un uz </a:t>
            </a:r>
            <a:r>
              <a:rPr lang="lv-LV" b="1" dirty="0">
                <a:effectLst/>
                <a:latin typeface="Calibri" panose="020F0502020204030204" pitchFamily="34" charset="0"/>
                <a:ea typeface="Calibri" panose="020F0502020204030204" pitchFamily="34" charset="0"/>
              </a:rPr>
              <a:t>160</a:t>
            </a:r>
            <a:r>
              <a:rPr lang="lv-LV" dirty="0">
                <a:effectLst/>
                <a:latin typeface="Calibri" panose="020F0502020204030204" pitchFamily="34" charset="0"/>
                <a:ea typeface="Calibri" panose="020F0502020204030204" pitchFamily="34" charset="0"/>
              </a:rPr>
              <a:t> lielākajiem uzņēmumiem. </a:t>
            </a:r>
          </a:p>
        </p:txBody>
      </p:sp>
      <p:sp>
        <p:nvSpPr>
          <p:cNvPr id="6" name="Slide Number Placeholder 5">
            <a:extLst>
              <a:ext uri="{FF2B5EF4-FFF2-40B4-BE49-F238E27FC236}">
                <a16:creationId xmlns:a16="http://schemas.microsoft.com/office/drawing/2014/main" id="{1F5CAB56-ABF4-49BC-6A1C-270107FEB471}"/>
              </a:ext>
            </a:extLst>
          </p:cNvPr>
          <p:cNvSpPr>
            <a:spLocks noGrp="1"/>
          </p:cNvSpPr>
          <p:nvPr>
            <p:ph type="sldNum" sz="quarter" idx="13"/>
          </p:nvPr>
        </p:nvSpPr>
        <p:spPr>
          <a:xfrm>
            <a:off x="8321722" y="6153807"/>
            <a:ext cx="517478" cy="475593"/>
          </a:xfrm>
        </p:spPr>
        <p:txBody>
          <a:bodyPr/>
          <a:lstStyle/>
          <a:p>
            <a:pPr defTabSz="703660">
              <a:defRPr/>
            </a:pPr>
            <a:fld id="{0B582915-0310-4CDD-9A79-BDC3E59340E8}" type="slidenum">
              <a:rPr lang="en-US" altLang="lv-LV">
                <a:solidFill>
                  <a:srgbClr val="898989"/>
                </a:solidFill>
                <a:cs typeface="Arial" panose="020B0604020202020204" pitchFamily="34" charset="0"/>
              </a:rPr>
              <a:pPr defTabSz="703660">
                <a:defRPr/>
              </a:pPr>
              <a:t>9</a:t>
            </a:fld>
            <a:endParaRPr lang="en-US" altLang="lv-LV" dirty="0">
              <a:solidFill>
                <a:srgbClr val="898989"/>
              </a:solidFill>
              <a:cs typeface="Arial" panose="020B0604020202020204" pitchFamily="34" charset="0"/>
            </a:endParaRPr>
          </a:p>
        </p:txBody>
      </p:sp>
      <p:graphicFrame>
        <p:nvGraphicFramePr>
          <p:cNvPr id="4" name="Table 3">
            <a:extLst>
              <a:ext uri="{FF2B5EF4-FFF2-40B4-BE49-F238E27FC236}">
                <a16:creationId xmlns:a16="http://schemas.microsoft.com/office/drawing/2014/main" id="{3C8B856B-6D80-282E-70B4-E83E137008E2}"/>
              </a:ext>
            </a:extLst>
          </p:cNvPr>
          <p:cNvGraphicFramePr>
            <a:graphicFrameLocks noGrp="1"/>
          </p:cNvGraphicFramePr>
          <p:nvPr>
            <p:extLst>
              <p:ext uri="{D42A27DB-BD31-4B8C-83A1-F6EECF244321}">
                <p14:modId xmlns:p14="http://schemas.microsoft.com/office/powerpoint/2010/main" val="197568687"/>
              </p:ext>
            </p:extLst>
          </p:nvPr>
        </p:nvGraphicFramePr>
        <p:xfrm>
          <a:off x="0" y="1182031"/>
          <a:ext cx="9144000" cy="6034214"/>
        </p:xfrm>
        <a:graphic>
          <a:graphicData uri="http://schemas.openxmlformats.org/drawingml/2006/table">
            <a:tbl>
              <a:tblPr firstRow="1" firstCol="1" bandRow="1">
                <a:tableStyleId>{5C22544A-7EE6-4342-B048-85BDC9FD1C3A}</a:tableStyleId>
              </a:tblPr>
              <a:tblGrid>
                <a:gridCol w="2720898">
                  <a:extLst>
                    <a:ext uri="{9D8B030D-6E8A-4147-A177-3AD203B41FA5}">
                      <a16:colId xmlns:a16="http://schemas.microsoft.com/office/drawing/2014/main" val="197205386"/>
                    </a:ext>
                  </a:extLst>
                </a:gridCol>
                <a:gridCol w="3113437">
                  <a:extLst>
                    <a:ext uri="{9D8B030D-6E8A-4147-A177-3AD203B41FA5}">
                      <a16:colId xmlns:a16="http://schemas.microsoft.com/office/drawing/2014/main" val="1512106034"/>
                    </a:ext>
                  </a:extLst>
                </a:gridCol>
                <a:gridCol w="1375756">
                  <a:extLst>
                    <a:ext uri="{9D8B030D-6E8A-4147-A177-3AD203B41FA5}">
                      <a16:colId xmlns:a16="http://schemas.microsoft.com/office/drawing/2014/main" val="1371748025"/>
                    </a:ext>
                  </a:extLst>
                </a:gridCol>
                <a:gridCol w="1933909">
                  <a:extLst>
                    <a:ext uri="{9D8B030D-6E8A-4147-A177-3AD203B41FA5}">
                      <a16:colId xmlns:a16="http://schemas.microsoft.com/office/drawing/2014/main" val="3300832156"/>
                    </a:ext>
                  </a:extLst>
                </a:gridCol>
              </a:tblGrid>
              <a:tr h="191055">
                <a:tc rowSpan="2">
                  <a:txBody>
                    <a:bodyPr/>
                    <a:lstStyle/>
                    <a:p>
                      <a:pPr algn="ctr"/>
                      <a:r>
                        <a:rPr lang="lv-LV" sz="1200" dirty="0">
                          <a:effectLst/>
                          <a:latin typeface="Verdana" panose="020B0604030504040204" pitchFamily="34" charset="0"/>
                          <a:ea typeface="Verdana" panose="020B0604030504040204" pitchFamily="34" charset="0"/>
                          <a:cs typeface="Calibri" panose="020F0502020204030204" pitchFamily="34" charset="0"/>
                        </a:rPr>
                        <a:t>Uzņēmumi</a:t>
                      </a:r>
                    </a:p>
                  </a:txBody>
                  <a:tcPr marL="49674" marR="49674" marT="0" marB="0"/>
                </a:tc>
                <a:tc rowSpan="2">
                  <a:txBody>
                    <a:bodyPr/>
                    <a:lstStyle/>
                    <a:p>
                      <a:pPr algn="ctr"/>
                      <a:r>
                        <a:rPr lang="lv-LV" sz="1200" dirty="0">
                          <a:effectLst/>
                          <a:latin typeface="Verdana" panose="020B0604030504040204" pitchFamily="34" charset="0"/>
                          <a:ea typeface="Verdana" panose="020B0604030504040204" pitchFamily="34" charset="0"/>
                          <a:cs typeface="Calibri" panose="020F0502020204030204" pitchFamily="34" charset="0"/>
                        </a:rPr>
                        <a:t>Kritēriji</a:t>
                      </a:r>
                    </a:p>
                    <a:p>
                      <a:pPr algn="ctr"/>
                      <a:endParaRPr lang="lv-LV" sz="1200" dirty="0">
                        <a:effectLst/>
                        <a:latin typeface="Verdana" panose="020B0604030504040204" pitchFamily="34" charset="0"/>
                        <a:ea typeface="Verdana" panose="020B0604030504040204" pitchFamily="34" charset="0"/>
                        <a:cs typeface="Calibri" panose="020F0502020204030204" pitchFamily="34" charset="0"/>
                      </a:endParaRPr>
                    </a:p>
                    <a:p>
                      <a:pPr algn="ctr"/>
                      <a:r>
                        <a:rPr lang="lv-LV" sz="1200" dirty="0">
                          <a:effectLst/>
                          <a:latin typeface="Verdana" panose="020B0604030504040204" pitchFamily="34" charset="0"/>
                          <a:ea typeface="Verdana" panose="020B0604030504040204" pitchFamily="34" charset="0"/>
                          <a:cs typeface="Calibri" panose="020F0502020204030204" pitchFamily="34" charset="0"/>
                        </a:rPr>
                        <a:t>Sākot  ar 2024.pārskata gadu</a:t>
                      </a:r>
                    </a:p>
                  </a:txBody>
                  <a:tcPr marL="49674" marR="49674" marT="0" marB="0"/>
                </a:tc>
                <a:tc gridSpan="2">
                  <a:txBody>
                    <a:bodyPr/>
                    <a:lstStyle/>
                    <a:p>
                      <a:pPr algn="ctr"/>
                      <a:r>
                        <a:rPr lang="lv-LV" sz="1200" u="sng" dirty="0">
                          <a:effectLst/>
                          <a:latin typeface="Verdana" panose="020B0604030504040204" pitchFamily="34" charset="0"/>
                          <a:ea typeface="Verdana" panose="020B0604030504040204" pitchFamily="34" charset="0"/>
                          <a:cs typeface="Calibri" panose="020F0502020204030204" pitchFamily="34" charset="0"/>
                        </a:rPr>
                        <a:t>Sāk </a:t>
                      </a:r>
                      <a:r>
                        <a:rPr lang="lv-LV" sz="1200" dirty="0">
                          <a:effectLst/>
                          <a:latin typeface="Verdana" panose="020B0604030504040204" pitchFamily="34" charset="0"/>
                          <a:ea typeface="Verdana" panose="020B0604030504040204" pitchFamily="34" charset="0"/>
                          <a:cs typeface="Calibri" panose="020F0502020204030204" pitchFamily="34" charset="0"/>
                        </a:rPr>
                        <a:t>iesniegt ilgtspējas ziņojumu</a:t>
                      </a:r>
                    </a:p>
                  </a:txBody>
                  <a:tcPr marL="49674" marR="49674" marT="0" marB="0"/>
                </a:tc>
                <a:tc hMerge="1">
                  <a:txBody>
                    <a:bodyPr/>
                    <a:lstStyle/>
                    <a:p>
                      <a:endParaRPr lang="lv-LV"/>
                    </a:p>
                  </a:txBody>
                  <a:tcPr/>
                </a:tc>
                <a:extLst>
                  <a:ext uri="{0D108BD9-81ED-4DB2-BD59-A6C34878D82A}">
                    <a16:rowId xmlns:a16="http://schemas.microsoft.com/office/drawing/2014/main" val="3192533023"/>
                  </a:ext>
                </a:extLst>
              </a:tr>
              <a:tr h="447916">
                <a:tc vMerge="1">
                  <a:txBody>
                    <a:bodyPr/>
                    <a:lstStyle/>
                    <a:p>
                      <a:endParaRPr lang="lv-LV"/>
                    </a:p>
                  </a:txBody>
                  <a:tcPr/>
                </a:tc>
                <a:tc vMerge="1">
                  <a:txBody>
                    <a:bodyPr/>
                    <a:lstStyle/>
                    <a:p>
                      <a:endParaRPr lang="lv-LV"/>
                    </a:p>
                  </a:txBody>
                  <a:tcPr/>
                </a:tc>
                <a:tc>
                  <a:txBody>
                    <a:bodyPr/>
                    <a:lstStyle/>
                    <a:p>
                      <a:pPr algn="ctr"/>
                      <a:r>
                        <a:rPr lang="lv-LV" sz="1200" dirty="0">
                          <a:effectLst/>
                          <a:latin typeface="Verdana" panose="020B0604030504040204" pitchFamily="34" charset="0"/>
                          <a:ea typeface="Verdana" panose="020B0604030504040204" pitchFamily="34" charset="0"/>
                          <a:cs typeface="Calibri" panose="020F0502020204030204" pitchFamily="34" charset="0"/>
                        </a:rPr>
                        <a:t>Iesniegšanas gads </a:t>
                      </a:r>
                    </a:p>
                  </a:txBody>
                  <a:tcPr marL="49674" marR="49674" marT="0" marB="0"/>
                </a:tc>
                <a:tc>
                  <a:txBody>
                    <a:bodyPr/>
                    <a:lstStyle/>
                    <a:p>
                      <a:pPr algn="ctr"/>
                      <a:r>
                        <a:rPr lang="lv-LV" sz="1200" dirty="0">
                          <a:effectLst/>
                          <a:latin typeface="Verdana" panose="020B0604030504040204" pitchFamily="34" charset="0"/>
                          <a:ea typeface="Verdana" panose="020B0604030504040204" pitchFamily="34" charset="0"/>
                          <a:cs typeface="Calibri" panose="020F0502020204030204" pitchFamily="34" charset="0"/>
                        </a:rPr>
                        <a:t>Periods, par kuru sniedz ziņojumu  </a:t>
                      </a:r>
                    </a:p>
                  </a:txBody>
                  <a:tcPr marL="49674" marR="49674" marT="0" marB="0"/>
                </a:tc>
                <a:extLst>
                  <a:ext uri="{0D108BD9-81ED-4DB2-BD59-A6C34878D82A}">
                    <a16:rowId xmlns:a16="http://schemas.microsoft.com/office/drawing/2014/main" val="2635845173"/>
                  </a:ext>
                </a:extLst>
              </a:tr>
              <a:tr h="550690">
                <a:tc>
                  <a:txBody>
                    <a:bodyPr/>
                    <a:lstStyle/>
                    <a:p>
                      <a:r>
                        <a:rPr lang="lv-LV" sz="1200" dirty="0">
                          <a:effectLst/>
                          <a:latin typeface="Verdana" panose="020B0604030504040204" pitchFamily="34" charset="0"/>
                          <a:ea typeface="Verdana" panose="020B0604030504040204" pitchFamily="34" charset="0"/>
                          <a:cs typeface="Calibri" panose="020F0502020204030204" pitchFamily="34" charset="0"/>
                        </a:rPr>
                        <a:t>Kapitālsabiedrībām, uz kurām </a:t>
                      </a:r>
                      <a:r>
                        <a:rPr lang="lv-LV" sz="1200" dirty="0" err="1">
                          <a:effectLst/>
                          <a:latin typeface="Verdana" panose="020B0604030504040204" pitchFamily="34" charset="0"/>
                          <a:ea typeface="Verdana" panose="020B0604030504040204" pitchFamily="34" charset="0"/>
                          <a:cs typeface="Calibri" panose="020F0502020204030204" pitchFamily="34" charset="0"/>
                        </a:rPr>
                        <a:t>Nefinanšu</a:t>
                      </a:r>
                      <a:r>
                        <a:rPr lang="lv-LV" sz="1200" dirty="0">
                          <a:effectLst/>
                          <a:latin typeface="Verdana" panose="020B0604030504040204" pitchFamily="34" charset="0"/>
                          <a:ea typeface="Verdana" panose="020B0604030504040204" pitchFamily="34" charset="0"/>
                          <a:cs typeface="Calibri" panose="020F0502020204030204" pitchFamily="34" charset="0"/>
                        </a:rPr>
                        <a:t> direktīva jau attiecas</a:t>
                      </a:r>
                    </a:p>
                  </a:txBody>
                  <a:tcPr marL="49674" marR="49674" marT="0" marB="0"/>
                </a:tc>
                <a:tc>
                  <a:txBody>
                    <a:bodyPr/>
                    <a:lstStyle/>
                    <a:p>
                      <a:r>
                        <a:rPr lang="lv-LV" sz="1200" u="sng" dirty="0">
                          <a:effectLst/>
                          <a:latin typeface="Verdana" panose="020B0604030504040204" pitchFamily="34" charset="0"/>
                          <a:ea typeface="Verdana" panose="020B0604030504040204" pitchFamily="34" charset="0"/>
                          <a:cs typeface="Calibri" panose="020F0502020204030204" pitchFamily="34" charset="0"/>
                        </a:rPr>
                        <a:t>sabiedriskas nozīmes struktūras</a:t>
                      </a:r>
                      <a:r>
                        <a:rPr lang="lv-LV" sz="1200" dirty="0">
                          <a:effectLst/>
                          <a:latin typeface="Verdana" panose="020B0604030504040204" pitchFamily="34" charset="0"/>
                          <a:ea typeface="Verdana" panose="020B0604030504040204" pitchFamily="34" charset="0"/>
                          <a:cs typeface="Calibri" panose="020F0502020204030204" pitchFamily="34" charset="0"/>
                        </a:rPr>
                        <a:t> ar vairāk nekā 500 darbiniekiem</a:t>
                      </a:r>
                    </a:p>
                  </a:txBody>
                  <a:tcPr marL="49674" marR="49674" marT="0" marB="0"/>
                </a:tc>
                <a:tc>
                  <a:txBody>
                    <a:bodyPr/>
                    <a:lstStyle/>
                    <a:p>
                      <a:pPr algn="ctr"/>
                      <a:r>
                        <a:rPr lang="lv-LV" sz="1200" dirty="0">
                          <a:effectLst/>
                          <a:latin typeface="Verdana" panose="020B0604030504040204" pitchFamily="34" charset="0"/>
                          <a:ea typeface="Verdana" panose="020B0604030504040204" pitchFamily="34" charset="0"/>
                          <a:cs typeface="Calibri" panose="020F0502020204030204" pitchFamily="34" charset="0"/>
                        </a:rPr>
                        <a:t>2025.gadā </a:t>
                      </a:r>
                    </a:p>
                  </a:txBody>
                  <a:tcPr marL="49674" marR="49674" marT="0" marB="0"/>
                </a:tc>
                <a:tc>
                  <a:txBody>
                    <a:bodyPr/>
                    <a:lstStyle/>
                    <a:p>
                      <a:pPr algn="ctr"/>
                      <a:r>
                        <a:rPr lang="lv-LV" sz="1200" dirty="0">
                          <a:effectLst/>
                          <a:latin typeface="Verdana" panose="020B0604030504040204" pitchFamily="34" charset="0"/>
                          <a:ea typeface="Verdana" panose="020B0604030504040204" pitchFamily="34" charset="0"/>
                          <a:cs typeface="Calibri" panose="020F0502020204030204" pitchFamily="34" charset="0"/>
                        </a:rPr>
                        <a:t>par 2024. pārskata gadu</a:t>
                      </a:r>
                    </a:p>
                  </a:txBody>
                  <a:tcPr marL="49674" marR="49674" marT="0" marB="0"/>
                </a:tc>
                <a:extLst>
                  <a:ext uri="{0D108BD9-81ED-4DB2-BD59-A6C34878D82A}">
                    <a16:rowId xmlns:a16="http://schemas.microsoft.com/office/drawing/2014/main" val="845735903"/>
                  </a:ext>
                </a:extLst>
              </a:tr>
              <a:tr h="447916">
                <a:tc>
                  <a:txBody>
                    <a:bodyPr/>
                    <a:lstStyle/>
                    <a:p>
                      <a:r>
                        <a:rPr lang="lv-LV" sz="1200" dirty="0">
                          <a:effectLst/>
                          <a:latin typeface="Verdana" panose="020B0604030504040204" pitchFamily="34" charset="0"/>
                          <a:ea typeface="Verdana" panose="020B0604030504040204" pitchFamily="34" charset="0"/>
                          <a:cs typeface="Calibri" panose="020F0502020204030204" pitchFamily="34" charset="0"/>
                        </a:rPr>
                        <a:t>Lielās sabiedrības </a:t>
                      </a:r>
                    </a:p>
                  </a:txBody>
                  <a:tcPr marL="49674" marR="49674" marT="0" marB="0"/>
                </a:tc>
                <a:tc>
                  <a:txBody>
                    <a:bodyPr/>
                    <a:lstStyle/>
                    <a:p>
                      <a:r>
                        <a:rPr lang="lv-LV" sz="1200" dirty="0">
                          <a:effectLst/>
                          <a:latin typeface="Verdana" panose="020B0604030504040204" pitchFamily="34" charset="0"/>
                          <a:ea typeface="Verdana" panose="020B0604030504040204" pitchFamily="34" charset="0"/>
                          <a:cs typeface="Calibri" panose="020F0502020204030204" pitchFamily="34" charset="0"/>
                        </a:rPr>
                        <a:t>pārsniedz vismaz divus no </a:t>
                      </a:r>
                      <a:r>
                        <a:rPr lang="lv-LV" sz="1200" u="sng" dirty="0">
                          <a:effectLst/>
                          <a:latin typeface="Verdana" panose="020B0604030504040204" pitchFamily="34" charset="0"/>
                          <a:ea typeface="Verdana" panose="020B0604030504040204" pitchFamily="34" charset="0"/>
                          <a:cs typeface="Calibri" panose="020F0502020204030204" pitchFamily="34" charset="0"/>
                        </a:rPr>
                        <a:t>vidējās kapitālsabiedrības kritērijiem</a:t>
                      </a:r>
                      <a:r>
                        <a:rPr lang="lv-LV" sz="1200" dirty="0">
                          <a:effectLst/>
                          <a:latin typeface="Verdana" panose="020B0604030504040204" pitchFamily="34" charset="0"/>
                          <a:ea typeface="Verdana" panose="020B0604030504040204" pitchFamily="34" charset="0"/>
                          <a:cs typeface="Calibri" panose="020F0502020204030204" pitchFamily="34" charset="0"/>
                        </a:rPr>
                        <a:t>  </a:t>
                      </a:r>
                    </a:p>
                  </a:txBody>
                  <a:tcPr marL="49674" marR="49674" marT="0" marB="0"/>
                </a:tc>
                <a:tc>
                  <a:txBody>
                    <a:bodyPr/>
                    <a:lstStyle/>
                    <a:p>
                      <a:pPr algn="ctr"/>
                      <a:r>
                        <a:rPr lang="lv-LV" sz="1200" dirty="0">
                          <a:effectLst/>
                          <a:latin typeface="Verdana" panose="020B0604030504040204" pitchFamily="34" charset="0"/>
                          <a:ea typeface="Verdana" panose="020B0604030504040204" pitchFamily="34" charset="0"/>
                          <a:cs typeface="Calibri" panose="020F0502020204030204" pitchFamily="34" charset="0"/>
                        </a:rPr>
                        <a:t>2026.gads</a:t>
                      </a:r>
                    </a:p>
                  </a:txBody>
                  <a:tcPr marL="49674" marR="49674" marT="0" marB="0"/>
                </a:tc>
                <a:tc>
                  <a:txBody>
                    <a:bodyPr/>
                    <a:lstStyle/>
                    <a:p>
                      <a:pPr algn="ctr"/>
                      <a:r>
                        <a:rPr lang="lv-LV" sz="1200">
                          <a:effectLst/>
                          <a:latin typeface="Verdana" panose="020B0604030504040204" pitchFamily="34" charset="0"/>
                          <a:ea typeface="Verdana" panose="020B0604030504040204" pitchFamily="34" charset="0"/>
                          <a:cs typeface="Calibri" panose="020F0502020204030204" pitchFamily="34" charset="0"/>
                        </a:rPr>
                        <a:t>par 2025. pārskata gadu</a:t>
                      </a:r>
                    </a:p>
                  </a:txBody>
                  <a:tcPr marL="49674" marR="49674" marT="0" marB="0"/>
                </a:tc>
                <a:extLst>
                  <a:ext uri="{0D108BD9-81ED-4DB2-BD59-A6C34878D82A}">
                    <a16:rowId xmlns:a16="http://schemas.microsoft.com/office/drawing/2014/main" val="1962941433"/>
                  </a:ext>
                </a:extLst>
              </a:tr>
              <a:tr h="2019197">
                <a:tc>
                  <a:txBody>
                    <a:bodyPr/>
                    <a:lstStyle/>
                    <a:p>
                      <a:r>
                        <a:rPr lang="lv-LV" sz="1200" dirty="0">
                          <a:effectLst/>
                          <a:latin typeface="Verdana" panose="020B0604030504040204" pitchFamily="34" charset="0"/>
                          <a:ea typeface="Verdana" panose="020B0604030504040204" pitchFamily="34" charset="0"/>
                          <a:cs typeface="Calibri" panose="020F0502020204030204" pitchFamily="34" charset="0"/>
                        </a:rPr>
                        <a:t>- Mazās un vidējās sabiedrības, </a:t>
                      </a:r>
                      <a:r>
                        <a:rPr lang="lv-LV" sz="1200" u="sng" dirty="0">
                          <a:effectLst/>
                          <a:latin typeface="Verdana" panose="020B0604030504040204" pitchFamily="34" charset="0"/>
                          <a:ea typeface="Verdana" panose="020B0604030504040204" pitchFamily="34" charset="0"/>
                          <a:cs typeface="Calibri" panose="020F0502020204030204" pitchFamily="34" charset="0"/>
                        </a:rPr>
                        <a:t>kuru pārvedami vērtspapīri ir iekļauti regulētajā tirgū</a:t>
                      </a:r>
                      <a:endParaRPr lang="lv-LV" sz="1200" dirty="0">
                        <a:effectLst/>
                        <a:latin typeface="Verdana" panose="020B0604030504040204" pitchFamily="34" charset="0"/>
                        <a:ea typeface="Verdana" panose="020B0604030504040204" pitchFamily="34" charset="0"/>
                        <a:cs typeface="Calibri" panose="020F0502020204030204" pitchFamily="34" charset="0"/>
                      </a:endParaRPr>
                    </a:p>
                    <a:p>
                      <a:r>
                        <a:rPr lang="lv-LV" sz="1200" dirty="0">
                          <a:effectLst/>
                          <a:latin typeface="Verdana" panose="020B0604030504040204" pitchFamily="34" charset="0"/>
                          <a:ea typeface="Verdana" panose="020B0604030504040204" pitchFamily="34" charset="0"/>
                          <a:cs typeface="Calibri" panose="020F0502020204030204" pitchFamily="34" charset="0"/>
                        </a:rPr>
                        <a:t>(! izņemot </a:t>
                      </a:r>
                      <a:r>
                        <a:rPr lang="lv-LV" sz="1200" dirty="0" err="1">
                          <a:effectLst/>
                          <a:latin typeface="Verdana" panose="020B0604030504040204" pitchFamily="34" charset="0"/>
                          <a:ea typeface="Verdana" panose="020B0604030504040204" pitchFamily="34" charset="0"/>
                          <a:cs typeface="Calibri" panose="020F0502020204030204" pitchFamily="34" charset="0"/>
                        </a:rPr>
                        <a:t>mikrosabiedrības</a:t>
                      </a:r>
                      <a:r>
                        <a:rPr lang="lv-LV" sz="1200" dirty="0">
                          <a:effectLst/>
                          <a:latin typeface="Verdana" panose="020B0604030504040204" pitchFamily="34" charset="0"/>
                          <a:ea typeface="Verdana" panose="020B0604030504040204" pitchFamily="34" charset="0"/>
                          <a:cs typeface="Calibri" panose="020F0502020204030204" pitchFamily="34" charset="0"/>
                        </a:rPr>
                        <a:t>)</a:t>
                      </a:r>
                    </a:p>
                    <a:p>
                      <a:endParaRPr lang="lv-LV" sz="1200" dirty="0">
                        <a:effectLst/>
                        <a:latin typeface="Verdana" panose="020B060403050404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lt1"/>
                          </a:solidFill>
                          <a:effectLst/>
                          <a:latin typeface="Verdana" panose="020B0604030504040204" pitchFamily="34" charset="0"/>
                          <a:ea typeface="Verdana" panose="020B0604030504040204" pitchFamily="34" charset="0"/>
                          <a:cs typeface="Calibri" panose="020F0502020204030204" pitchFamily="34" charset="0"/>
                        </a:rPr>
                        <a:t>*</a:t>
                      </a:r>
                      <a:endParaRPr lang="lv-LV" sz="1200" dirty="0">
                        <a:effectLst/>
                        <a:latin typeface="Verdana" panose="020B0604030504040204" pitchFamily="34" charset="0"/>
                        <a:ea typeface="Verdana" panose="020B0604030504040204" pitchFamily="34" charset="0"/>
                        <a:cs typeface="Calibri" panose="020F0502020204030204" pitchFamily="34" charset="0"/>
                      </a:endParaRPr>
                    </a:p>
                  </a:txBody>
                  <a:tcPr marL="49674" marR="49674" marT="0" marB="0"/>
                </a:tc>
                <a:tc>
                  <a:txBody>
                    <a:bodyPr/>
                    <a:lstStyle/>
                    <a:p>
                      <a:r>
                        <a:rPr lang="lv-LV" sz="1200" u="sng" dirty="0">
                          <a:effectLst/>
                          <a:latin typeface="Verdana" panose="020B0604030504040204" pitchFamily="34" charset="0"/>
                          <a:ea typeface="Verdana" panose="020B0604030504040204" pitchFamily="34" charset="0"/>
                          <a:cs typeface="Calibri" panose="020F0502020204030204" pitchFamily="34" charset="0"/>
                        </a:rPr>
                        <a:t>Mazās kapitālsabiedrības nepārsniedz vismaz 2 no 3  kritērijiem</a:t>
                      </a:r>
                      <a:r>
                        <a:rPr lang="lv-LV" sz="1200" dirty="0">
                          <a:effectLst/>
                          <a:latin typeface="Verdana" panose="020B0604030504040204" pitchFamily="34" charset="0"/>
                          <a:ea typeface="Verdana" panose="020B0604030504040204" pitchFamily="34" charset="0"/>
                          <a:cs typeface="Calibri" panose="020F0502020204030204" pitchFamily="34" charset="0"/>
                        </a:rPr>
                        <a:t>: </a:t>
                      </a:r>
                    </a:p>
                    <a:p>
                      <a:r>
                        <a:rPr lang="lv-LV" sz="1200" dirty="0">
                          <a:effectLst/>
                          <a:latin typeface="Verdana" panose="020B0604030504040204" pitchFamily="34" charset="0"/>
                          <a:ea typeface="Verdana" panose="020B0604030504040204" pitchFamily="34" charset="0"/>
                          <a:cs typeface="Calibri" panose="020F0502020204030204" pitchFamily="34" charset="0"/>
                        </a:rPr>
                        <a:t>bilances — 5 milj. </a:t>
                      </a:r>
                      <a:r>
                        <a:rPr lang="lv-LV" sz="1200" i="1" dirty="0" err="1">
                          <a:effectLst/>
                          <a:latin typeface="Verdana" panose="020B0604030504040204" pitchFamily="34" charset="0"/>
                          <a:ea typeface="Verdana" panose="020B0604030504040204" pitchFamily="34" charset="0"/>
                          <a:cs typeface="Calibri" panose="020F0502020204030204" pitchFamily="34" charset="0"/>
                        </a:rPr>
                        <a:t>euro</a:t>
                      </a:r>
                      <a:endParaRPr lang="lv-LV" sz="1200" dirty="0">
                        <a:effectLst/>
                        <a:latin typeface="Verdana" panose="020B0604030504040204" pitchFamily="34" charset="0"/>
                        <a:ea typeface="Verdana" panose="020B0604030504040204" pitchFamily="34" charset="0"/>
                        <a:cs typeface="Calibri" panose="020F0502020204030204" pitchFamily="34" charset="0"/>
                      </a:endParaRPr>
                    </a:p>
                    <a:p>
                      <a:r>
                        <a:rPr lang="lv-LV" sz="1200" dirty="0">
                          <a:effectLst/>
                          <a:latin typeface="Verdana" panose="020B0604030504040204" pitchFamily="34" charset="0"/>
                          <a:ea typeface="Verdana" panose="020B0604030504040204" pitchFamily="34" charset="0"/>
                          <a:cs typeface="Calibri" panose="020F0502020204030204" pitchFamily="34" charset="0"/>
                        </a:rPr>
                        <a:t>neto apgrozījums — 10 milj. </a:t>
                      </a:r>
                      <a:r>
                        <a:rPr lang="lv-LV" sz="1200" i="1" dirty="0" err="1">
                          <a:effectLst/>
                          <a:latin typeface="Verdana" panose="020B0604030504040204" pitchFamily="34" charset="0"/>
                          <a:ea typeface="Verdana" panose="020B0604030504040204" pitchFamily="34" charset="0"/>
                          <a:cs typeface="Calibri" panose="020F0502020204030204" pitchFamily="34" charset="0"/>
                        </a:rPr>
                        <a:t>euro</a:t>
                      </a:r>
                      <a:r>
                        <a:rPr lang="lv-LV" sz="1200" i="1" dirty="0">
                          <a:effectLst/>
                          <a:latin typeface="Verdana" panose="020B0604030504040204" pitchFamily="34" charset="0"/>
                          <a:ea typeface="Verdana" panose="020B0604030504040204" pitchFamily="34" charset="0"/>
                          <a:cs typeface="Calibri" panose="020F0502020204030204" pitchFamily="34" charset="0"/>
                        </a:rPr>
                        <a:t> </a:t>
                      </a:r>
                    </a:p>
                    <a:p>
                      <a:r>
                        <a:rPr lang="lv-LV" sz="1200" dirty="0">
                          <a:effectLst/>
                          <a:latin typeface="Verdana" panose="020B0604030504040204" pitchFamily="34" charset="0"/>
                          <a:ea typeface="Verdana" panose="020B0604030504040204" pitchFamily="34" charset="0"/>
                          <a:cs typeface="Calibri" panose="020F0502020204030204" pitchFamily="34" charset="0"/>
                        </a:rPr>
                        <a:t>vidējais darbinieku skaits — 50</a:t>
                      </a:r>
                    </a:p>
                    <a:p>
                      <a:r>
                        <a:rPr lang="lv-LV" sz="1200" dirty="0">
                          <a:effectLst/>
                          <a:latin typeface="Verdana" panose="020B0604030504040204" pitchFamily="34" charset="0"/>
                          <a:ea typeface="Verdana" panose="020B0604030504040204" pitchFamily="34" charset="0"/>
                          <a:cs typeface="Calibri" panose="020F0502020204030204" pitchFamily="34" charset="0"/>
                        </a:rPr>
                        <a:t> </a:t>
                      </a:r>
                    </a:p>
                    <a:p>
                      <a:r>
                        <a:rPr lang="lv-LV" sz="1200" u="sng" dirty="0">
                          <a:effectLst/>
                          <a:latin typeface="Verdana" panose="020B0604030504040204" pitchFamily="34" charset="0"/>
                          <a:ea typeface="Verdana" panose="020B0604030504040204" pitchFamily="34" charset="0"/>
                          <a:cs typeface="Calibri" panose="020F0502020204030204" pitchFamily="34" charset="0"/>
                        </a:rPr>
                        <a:t>Vidējās kapitālsabiedrības nepārsniedz vismaz 2 no 3  kritērijiem </a:t>
                      </a:r>
                      <a:r>
                        <a:rPr lang="lv-LV" sz="1200" dirty="0">
                          <a:effectLst/>
                          <a:latin typeface="Verdana" panose="020B0604030504040204" pitchFamily="34" charset="0"/>
                          <a:ea typeface="Verdana" panose="020B0604030504040204" pitchFamily="34" charset="0"/>
                          <a:cs typeface="Calibri" panose="020F0502020204030204" pitchFamily="34" charset="0"/>
                        </a:rPr>
                        <a:t>:</a:t>
                      </a:r>
                    </a:p>
                    <a:p>
                      <a:r>
                        <a:rPr lang="lv-LV" sz="1200" dirty="0">
                          <a:effectLst/>
                          <a:latin typeface="Verdana" panose="020B0604030504040204" pitchFamily="34" charset="0"/>
                          <a:ea typeface="Verdana" panose="020B0604030504040204" pitchFamily="34" charset="0"/>
                          <a:cs typeface="Calibri" panose="020F0502020204030204" pitchFamily="34" charset="0"/>
                        </a:rPr>
                        <a:t>bilances — 25 milj. </a:t>
                      </a:r>
                      <a:r>
                        <a:rPr lang="lv-LV" sz="1200" dirty="0" err="1">
                          <a:effectLst/>
                          <a:latin typeface="Verdana" panose="020B0604030504040204" pitchFamily="34" charset="0"/>
                          <a:ea typeface="Verdana" panose="020B0604030504040204" pitchFamily="34" charset="0"/>
                          <a:cs typeface="Calibri" panose="020F0502020204030204" pitchFamily="34" charset="0"/>
                        </a:rPr>
                        <a:t>euro</a:t>
                      </a:r>
                      <a:r>
                        <a:rPr lang="lv-LV" sz="1200" dirty="0">
                          <a:effectLst/>
                          <a:latin typeface="Verdana" panose="020B0604030504040204" pitchFamily="34" charset="0"/>
                          <a:ea typeface="Verdana" panose="020B0604030504040204" pitchFamily="34" charset="0"/>
                          <a:cs typeface="Calibri" panose="020F0502020204030204" pitchFamily="34" charset="0"/>
                        </a:rPr>
                        <a:t>;</a:t>
                      </a:r>
                    </a:p>
                    <a:p>
                      <a:r>
                        <a:rPr lang="lv-LV" sz="1200" dirty="0">
                          <a:effectLst/>
                          <a:latin typeface="Verdana" panose="020B0604030504040204" pitchFamily="34" charset="0"/>
                          <a:ea typeface="Verdana" panose="020B0604030504040204" pitchFamily="34" charset="0"/>
                          <a:cs typeface="Calibri" panose="020F0502020204030204" pitchFamily="34" charset="0"/>
                        </a:rPr>
                        <a:t>neto apgrozījums — 50 milj. </a:t>
                      </a:r>
                      <a:r>
                        <a:rPr lang="lv-LV" sz="1200" dirty="0" err="1">
                          <a:effectLst/>
                          <a:latin typeface="Verdana" panose="020B0604030504040204" pitchFamily="34" charset="0"/>
                          <a:ea typeface="Verdana" panose="020B0604030504040204" pitchFamily="34" charset="0"/>
                          <a:cs typeface="Calibri" panose="020F0502020204030204" pitchFamily="34" charset="0"/>
                        </a:rPr>
                        <a:t>euro</a:t>
                      </a:r>
                      <a:r>
                        <a:rPr lang="lv-LV" sz="1200" dirty="0">
                          <a:effectLst/>
                          <a:latin typeface="Verdana" panose="020B0604030504040204" pitchFamily="34" charset="0"/>
                          <a:ea typeface="Verdana" panose="020B0604030504040204" pitchFamily="34" charset="0"/>
                          <a:cs typeface="Calibri" panose="020F0502020204030204" pitchFamily="34" charset="0"/>
                        </a:rPr>
                        <a:t>; </a:t>
                      </a:r>
                    </a:p>
                    <a:p>
                      <a:r>
                        <a:rPr lang="lv-LV" sz="1200" dirty="0">
                          <a:effectLst/>
                          <a:latin typeface="Verdana" panose="020B0604030504040204" pitchFamily="34" charset="0"/>
                          <a:ea typeface="Verdana" panose="020B0604030504040204" pitchFamily="34" charset="0"/>
                          <a:cs typeface="Calibri" panose="020F0502020204030204" pitchFamily="34" charset="0"/>
                        </a:rPr>
                        <a:t>vidējais darbinieku skaits — 250</a:t>
                      </a:r>
                    </a:p>
                  </a:txBody>
                  <a:tcPr marL="49674" marR="49674" marT="0" marB="0"/>
                </a:tc>
                <a:tc rowSpan="2">
                  <a:txBody>
                    <a:bodyPr/>
                    <a:lstStyle/>
                    <a:p>
                      <a:pPr algn="ctr"/>
                      <a:r>
                        <a:rPr lang="lv-LV" sz="1200" dirty="0">
                          <a:effectLst/>
                          <a:latin typeface="Verdana" panose="020B0604030504040204" pitchFamily="34" charset="0"/>
                          <a:ea typeface="Verdana" panose="020B0604030504040204" pitchFamily="34" charset="0"/>
                          <a:cs typeface="Calibri" panose="020F0502020204030204" pitchFamily="34" charset="0"/>
                        </a:rPr>
                        <a:t>2027.gads</a:t>
                      </a:r>
                    </a:p>
                  </a:txBody>
                  <a:tcPr marL="49674" marR="49674" marT="0" marB="0"/>
                </a:tc>
                <a:tc rowSpan="2">
                  <a:txBody>
                    <a:bodyPr/>
                    <a:lstStyle/>
                    <a:p>
                      <a:pPr algn="ctr"/>
                      <a:r>
                        <a:rPr lang="lv-LV" sz="1200" dirty="0">
                          <a:effectLst/>
                          <a:latin typeface="Verdana" panose="020B0604030504040204" pitchFamily="34" charset="0"/>
                          <a:ea typeface="Verdana" panose="020B0604030504040204" pitchFamily="34" charset="0"/>
                          <a:cs typeface="Calibri" panose="020F0502020204030204" pitchFamily="34" charset="0"/>
                        </a:rPr>
                        <a:t>par 2026. pārskata gadu</a:t>
                      </a:r>
                    </a:p>
                  </a:txBody>
                  <a:tcPr marL="49674" marR="49674" marT="0" marB="0"/>
                </a:tc>
                <a:extLst>
                  <a:ext uri="{0D108BD9-81ED-4DB2-BD59-A6C34878D82A}">
                    <a16:rowId xmlns:a16="http://schemas.microsoft.com/office/drawing/2014/main" val="3341976070"/>
                  </a:ext>
                </a:extLst>
              </a:tr>
              <a:tr h="31106">
                <a:tc rowSpan="2">
                  <a:txBody>
                    <a:bodyPr/>
                    <a:lstStyle/>
                    <a:p>
                      <a:pPr algn="just" fontAlgn="base"/>
                      <a:r>
                        <a:rPr lang="lv-LV" sz="1200" dirty="0">
                          <a:effectLst/>
                          <a:latin typeface="Verdana" panose="020B0604030504040204" pitchFamily="34" charset="0"/>
                          <a:ea typeface="Verdana" panose="020B0604030504040204" pitchFamily="34" charset="0"/>
                          <a:cs typeface="Calibri" panose="020F0502020204030204" pitchFamily="34" charset="0"/>
                        </a:rPr>
                        <a:t>Latvijas Republikā reģistrētās:</a:t>
                      </a:r>
                    </a:p>
                    <a:p>
                      <a:pPr algn="just" fontAlgn="base"/>
                      <a:r>
                        <a:rPr lang="lv-LV" sz="1200" dirty="0">
                          <a:effectLst/>
                          <a:latin typeface="Verdana" panose="020B0604030504040204" pitchFamily="34" charset="0"/>
                          <a:ea typeface="Verdana" panose="020B0604030504040204" pitchFamily="34" charset="0"/>
                          <a:cs typeface="Calibri" panose="020F0502020204030204" pitchFamily="34" charset="0"/>
                        </a:rPr>
                        <a:t>- trešās valsts sabiedrības meitas sabiedrības  (lielas sabiedrības un mazās un vidējās sabiedrības, </a:t>
                      </a:r>
                      <a:r>
                        <a:rPr lang="lv-LV" sz="1200" u="none" dirty="0">
                          <a:effectLst/>
                          <a:latin typeface="Verdana" panose="020B0604030504040204" pitchFamily="34" charset="0"/>
                          <a:ea typeface="Verdana" panose="020B0604030504040204" pitchFamily="34" charset="0"/>
                          <a:cs typeface="Calibri" panose="020F0502020204030204" pitchFamily="34" charset="0"/>
                        </a:rPr>
                        <a:t>kuru pārvedami vērtspapīri ir iekļauti regulētajā tirgū) </a:t>
                      </a:r>
                      <a:r>
                        <a:rPr lang="lv-LV" sz="1200" dirty="0">
                          <a:effectLst/>
                          <a:latin typeface="Verdana" panose="020B0604030504040204" pitchFamily="34" charset="0"/>
                          <a:ea typeface="Verdana" panose="020B0604030504040204" pitchFamily="34" charset="0"/>
                          <a:cs typeface="Calibri" panose="020F0502020204030204" pitchFamily="34" charset="0"/>
                        </a:rPr>
                        <a:t>vai trešās valsts filiāles</a:t>
                      </a:r>
                    </a:p>
                  </a:txBody>
                  <a:tcPr marL="49674" marR="49674" marT="0" marB="0"/>
                </a:tc>
                <a:tc rowSpan="2">
                  <a:txBody>
                    <a:bodyPr/>
                    <a:lstStyle/>
                    <a:p>
                      <a:r>
                        <a:rPr lang="lv-LV" sz="1200" dirty="0">
                          <a:effectLst/>
                          <a:latin typeface="Verdana" panose="020B0604030504040204" pitchFamily="34" charset="0"/>
                          <a:ea typeface="Verdana" panose="020B0604030504040204" pitchFamily="34" charset="0"/>
                          <a:cs typeface="Calibri" panose="020F0502020204030204" pitchFamily="34" charset="0"/>
                        </a:rPr>
                        <a:t>- galveno </a:t>
                      </a:r>
                      <a:r>
                        <a:rPr lang="lv-LV" sz="1200" u="sng" dirty="0">
                          <a:effectLst/>
                          <a:latin typeface="Verdana" panose="020B0604030504040204" pitchFamily="34" charset="0"/>
                          <a:ea typeface="Verdana" panose="020B0604030504040204" pitchFamily="34" charset="0"/>
                          <a:cs typeface="Calibri" panose="020F0502020204030204" pitchFamily="34" charset="0"/>
                        </a:rPr>
                        <a:t>mātes sabiedrību</a:t>
                      </a:r>
                      <a:r>
                        <a:rPr lang="lv-LV" sz="1200" dirty="0">
                          <a:effectLst/>
                          <a:latin typeface="Verdana" panose="020B0604030504040204" pitchFamily="34" charset="0"/>
                          <a:ea typeface="Verdana" panose="020B0604030504040204" pitchFamily="34" charset="0"/>
                          <a:cs typeface="Calibri" panose="020F0502020204030204" pitchFamily="34" charset="0"/>
                        </a:rPr>
                        <a:t> reglamentē </a:t>
                      </a:r>
                      <a:r>
                        <a:rPr lang="lv-LV" sz="1200" u="sng" dirty="0">
                          <a:effectLst/>
                          <a:latin typeface="Verdana" panose="020B0604030504040204" pitchFamily="34" charset="0"/>
                          <a:ea typeface="Verdana" panose="020B0604030504040204" pitchFamily="34" charset="0"/>
                          <a:cs typeface="Calibri" panose="020F0502020204030204" pitchFamily="34" charset="0"/>
                        </a:rPr>
                        <a:t>trešās valsts tiesību akti un</a:t>
                      </a:r>
                      <a:r>
                        <a:rPr lang="lv-LV" sz="1200" dirty="0">
                          <a:effectLst/>
                          <a:latin typeface="Verdana" panose="020B0604030504040204" pitchFamily="34" charset="0"/>
                          <a:ea typeface="Verdana" panose="020B0604030504040204" pitchFamily="34" charset="0"/>
                          <a:cs typeface="Calibri" panose="020F0502020204030204" pitchFamily="34" charset="0"/>
                        </a:rPr>
                        <a:t>-</a:t>
                      </a:r>
                      <a:r>
                        <a:rPr lang="lv-LV" sz="1200" u="sng" dirty="0">
                          <a:effectLst/>
                          <a:latin typeface="Verdana" panose="020B0604030504040204" pitchFamily="34" charset="0"/>
                          <a:ea typeface="Verdana" panose="020B0604030504040204" pitchFamily="34" charset="0"/>
                          <a:cs typeface="Calibri" panose="020F0502020204030204" pitchFamily="34" charset="0"/>
                        </a:rPr>
                        <a:t>mātes sabiedrības</a:t>
                      </a:r>
                      <a:r>
                        <a:rPr lang="lv-LV" sz="1200" dirty="0">
                          <a:effectLst/>
                          <a:latin typeface="Verdana" panose="020B0604030504040204" pitchFamily="34" charset="0"/>
                          <a:ea typeface="Verdana" panose="020B0604030504040204" pitchFamily="34" charset="0"/>
                          <a:cs typeface="Calibri" panose="020F0502020204030204" pitchFamily="34" charset="0"/>
                        </a:rPr>
                        <a:t> neto apgrozījums grupas līmenī ES &gt;150  milj.  </a:t>
                      </a:r>
                      <a:r>
                        <a:rPr lang="lv-LV" sz="1200" dirty="0" err="1">
                          <a:effectLst/>
                          <a:latin typeface="Verdana" panose="020B0604030504040204" pitchFamily="34" charset="0"/>
                          <a:ea typeface="Verdana" panose="020B0604030504040204" pitchFamily="34" charset="0"/>
                          <a:cs typeface="Calibri" panose="020F0502020204030204" pitchFamily="34" charset="0"/>
                        </a:rPr>
                        <a:t>euro</a:t>
                      </a:r>
                      <a:r>
                        <a:rPr lang="lv-LV" sz="1200" dirty="0">
                          <a:effectLst/>
                          <a:latin typeface="Verdana" panose="020B0604030504040204" pitchFamily="34" charset="0"/>
                          <a:ea typeface="Verdana" panose="020B0604030504040204" pitchFamily="34" charset="0"/>
                          <a:cs typeface="Calibri" panose="020F0502020204030204" pitchFamily="34" charset="0"/>
                        </a:rPr>
                        <a:t> (secīgi divus gadus pēc kārtas)</a:t>
                      </a:r>
                    </a:p>
                    <a:p>
                      <a:endParaRPr lang="lv-LV" sz="1200" dirty="0">
                        <a:effectLst/>
                        <a:latin typeface="Verdana" panose="020B0604030504040204" pitchFamily="34" charset="0"/>
                        <a:ea typeface="Verdana" panose="020B0604030504040204" pitchFamily="34" charset="0"/>
                        <a:cs typeface="Calibri" panose="020F0502020204030204" pitchFamily="34" charset="0"/>
                      </a:endParaRPr>
                    </a:p>
                    <a:p>
                      <a:pPr marL="0" marR="0" lvl="0" indent="0" algn="l" defTabSz="939575" rtl="0" eaLnBrk="1" fontAlgn="auto" latinLnBrk="0" hangingPunct="1">
                        <a:lnSpc>
                          <a:spcPct val="100000"/>
                        </a:lnSpc>
                        <a:spcBef>
                          <a:spcPts val="0"/>
                        </a:spcBef>
                        <a:spcAft>
                          <a:spcPts val="0"/>
                        </a:spcAft>
                        <a:buClrTx/>
                        <a:buSzTx/>
                        <a:buFontTx/>
                        <a:buNone/>
                        <a:tabLst/>
                        <a:defRPr/>
                      </a:pPr>
                      <a:r>
                        <a:rPr lang="lv-LV" sz="1200" dirty="0">
                          <a:effectLst/>
                          <a:latin typeface="Verdana" panose="020B0604030504040204" pitchFamily="34" charset="0"/>
                          <a:ea typeface="Verdana" panose="020B0604030504040204" pitchFamily="34" charset="0"/>
                          <a:cs typeface="Calibri" panose="020F0502020204030204" pitchFamily="34" charset="0"/>
                        </a:rPr>
                        <a:t>-trešās valsts filiāles, kuras neto apgrozījums pārsniedz 40 </a:t>
                      </a:r>
                      <a:r>
                        <a:rPr lang="lv-LV" sz="1200" dirty="0" err="1">
                          <a:effectLst/>
                          <a:latin typeface="Verdana" panose="020B0604030504040204" pitchFamily="34" charset="0"/>
                          <a:ea typeface="Verdana" panose="020B0604030504040204" pitchFamily="34" charset="0"/>
                          <a:cs typeface="Calibri" panose="020F0502020204030204" pitchFamily="34" charset="0"/>
                        </a:rPr>
                        <a:t>milj</a:t>
                      </a:r>
                      <a:r>
                        <a:rPr lang="lv-LV" sz="1200" dirty="0">
                          <a:effectLst/>
                          <a:latin typeface="Verdana" panose="020B0604030504040204" pitchFamily="34" charset="0"/>
                          <a:ea typeface="Verdana" panose="020B0604030504040204" pitchFamily="34" charset="0"/>
                          <a:cs typeface="Calibri" panose="020F0502020204030204" pitchFamily="34" charset="0"/>
                        </a:rPr>
                        <a:t> </a:t>
                      </a:r>
                      <a:r>
                        <a:rPr lang="lv-LV" sz="1200" dirty="0" err="1">
                          <a:effectLst/>
                          <a:latin typeface="Verdana" panose="020B0604030504040204" pitchFamily="34" charset="0"/>
                          <a:ea typeface="Verdana" panose="020B0604030504040204" pitchFamily="34" charset="0"/>
                          <a:cs typeface="Calibri" panose="020F0502020204030204" pitchFamily="34" charset="0"/>
                        </a:rPr>
                        <a:t>euro</a:t>
                      </a:r>
                      <a:r>
                        <a:rPr lang="lv-LV" sz="1200" dirty="0">
                          <a:effectLst/>
                          <a:latin typeface="Verdana" panose="020B0604030504040204" pitchFamily="34" charset="0"/>
                          <a:ea typeface="Verdana" panose="020B0604030504040204" pitchFamily="34" charset="0"/>
                          <a:cs typeface="Calibri" panose="020F0502020204030204" pitchFamily="34" charset="0"/>
                        </a:rPr>
                        <a:t>, un, ja trešās valsts neto apgrozījums grupas līmenī  ES &gt;150  milj.  </a:t>
                      </a:r>
                      <a:r>
                        <a:rPr lang="lv-LV" sz="1200" dirty="0" err="1">
                          <a:effectLst/>
                          <a:latin typeface="Verdana" panose="020B0604030504040204" pitchFamily="34" charset="0"/>
                          <a:ea typeface="Verdana" panose="020B0604030504040204" pitchFamily="34" charset="0"/>
                          <a:cs typeface="Calibri" panose="020F0502020204030204" pitchFamily="34" charset="0"/>
                        </a:rPr>
                        <a:t>euro</a:t>
                      </a:r>
                      <a:r>
                        <a:rPr lang="lv-LV" sz="1200" dirty="0">
                          <a:effectLst/>
                          <a:latin typeface="Verdana" panose="020B0604030504040204" pitchFamily="34" charset="0"/>
                          <a:ea typeface="Verdana" panose="020B0604030504040204" pitchFamily="34" charset="0"/>
                          <a:cs typeface="Calibri" panose="020F0502020204030204" pitchFamily="34" charset="0"/>
                        </a:rPr>
                        <a:t> (secīgi divus gadus pēc kārtas)</a:t>
                      </a:r>
                    </a:p>
                    <a:p>
                      <a:endParaRPr lang="lv-LV" sz="1200" dirty="0">
                        <a:effectLst/>
                        <a:latin typeface="Verdana" panose="020B0604030504040204" pitchFamily="34" charset="0"/>
                        <a:ea typeface="Verdana" panose="020B0604030504040204" pitchFamily="34" charset="0"/>
                        <a:cs typeface="Calibri" panose="020F0502020204030204" pitchFamily="34" charset="0"/>
                      </a:endParaRPr>
                    </a:p>
                  </a:txBody>
                  <a:tcPr marL="49674" marR="49674" marT="0" marB="0"/>
                </a:tc>
                <a:tc vMerge="1">
                  <a:txBody>
                    <a:bodyPr/>
                    <a:lstStyle/>
                    <a:p>
                      <a:endParaRPr lang="lv-LV"/>
                    </a:p>
                  </a:txBody>
                  <a:tcPr/>
                </a:tc>
                <a:tc vMerge="1">
                  <a:txBody>
                    <a:bodyPr/>
                    <a:lstStyle/>
                    <a:p>
                      <a:endParaRPr lang="lv-LV"/>
                    </a:p>
                  </a:txBody>
                  <a:tcPr/>
                </a:tc>
                <a:extLst>
                  <a:ext uri="{0D108BD9-81ED-4DB2-BD59-A6C34878D82A}">
                    <a16:rowId xmlns:a16="http://schemas.microsoft.com/office/drawing/2014/main" val="2005750783"/>
                  </a:ext>
                </a:extLst>
              </a:tr>
              <a:tr h="1988092">
                <a:tc vMerge="1">
                  <a:txBody>
                    <a:bodyPr/>
                    <a:lstStyle/>
                    <a:p>
                      <a:endParaRPr lang="lv-LV"/>
                    </a:p>
                  </a:txBody>
                  <a:tcPr/>
                </a:tc>
                <a:tc vMerge="1">
                  <a:txBody>
                    <a:bodyPr/>
                    <a:lstStyle/>
                    <a:p>
                      <a:endParaRPr lang="lv-LV"/>
                    </a:p>
                  </a:txBody>
                  <a:tcPr/>
                </a:tc>
                <a:tc>
                  <a:txBody>
                    <a:bodyPr/>
                    <a:lstStyle/>
                    <a:p>
                      <a:pPr algn="ctr"/>
                      <a:r>
                        <a:rPr lang="lv-LV" sz="1200" dirty="0">
                          <a:effectLst/>
                          <a:latin typeface="Verdana" panose="020B0604030504040204" pitchFamily="34" charset="0"/>
                          <a:ea typeface="Verdana" panose="020B0604030504040204" pitchFamily="34" charset="0"/>
                          <a:cs typeface="Calibri" panose="020F0502020204030204" pitchFamily="34" charset="0"/>
                        </a:rPr>
                        <a:t>2029.gads</a:t>
                      </a:r>
                    </a:p>
                  </a:txBody>
                  <a:tcPr marL="49674" marR="49674" marT="0" marB="0"/>
                </a:tc>
                <a:tc>
                  <a:txBody>
                    <a:bodyPr/>
                    <a:lstStyle/>
                    <a:p>
                      <a:pPr algn="ctr"/>
                      <a:r>
                        <a:rPr lang="lv-LV" sz="1200" dirty="0">
                          <a:effectLst/>
                          <a:latin typeface="Verdana" panose="020B0604030504040204" pitchFamily="34" charset="0"/>
                          <a:ea typeface="Verdana" panose="020B0604030504040204" pitchFamily="34" charset="0"/>
                          <a:cs typeface="Calibri" panose="020F0502020204030204" pitchFamily="34" charset="0"/>
                        </a:rPr>
                        <a:t>par 2028. pārskata gadu</a:t>
                      </a:r>
                    </a:p>
                  </a:txBody>
                  <a:tcPr marL="49674" marR="49674" marT="0" marB="0"/>
                </a:tc>
                <a:extLst>
                  <a:ext uri="{0D108BD9-81ED-4DB2-BD59-A6C34878D82A}">
                    <a16:rowId xmlns:a16="http://schemas.microsoft.com/office/drawing/2014/main" val="1104224719"/>
                  </a:ext>
                </a:extLst>
              </a:tr>
            </a:tbl>
          </a:graphicData>
        </a:graphic>
      </p:graphicFrame>
    </p:spTree>
    <p:extLst>
      <p:ext uri="{BB962C8B-B14F-4D97-AF65-F5344CB8AC3E}">
        <p14:creationId xmlns:p14="http://schemas.microsoft.com/office/powerpoint/2010/main" val="3458583200"/>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_prezentacija_LV.potx" id="{A644DF08-55B1-441C-9C90-68DAAFBF52DD}" vid="{0BD70AD8-9966-43E4-A8AF-9A8830185A54}"/>
    </a:ext>
  </a:extLst>
</a:theme>
</file>

<file path=ppt/theme/theme2.xml><?xml version="1.0" encoding="utf-8"?>
<a:theme xmlns:a="http://schemas.openxmlformats.org/drawingml/2006/main" name="90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_prezentacija_LV.potx" id="{5BDBF80A-4B59-4FD6-A47C-F9F4C3F60BD2}" vid="{E317FA2E-8359-46DE-843C-0D102DA0562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b8a7570-3ec8-4c4e-9532-5dbb2f157b31}" enabled="1" method="Standard" siteId="{fd50a0e4-c289-4266-b7ff-7d9cf5066e91}" contentBits="0" removed="0"/>
</clbl:labelList>
</file>

<file path=docProps/app.xml><?xml version="1.0" encoding="utf-8"?>
<Properties xmlns="http://schemas.openxmlformats.org/officeDocument/2006/extended-properties" xmlns:vt="http://schemas.openxmlformats.org/officeDocument/2006/docPropsVTypes">
  <Template>22_prezentacija_LV</Template>
  <TotalTime>12709</TotalTime>
  <Words>2122</Words>
  <Application>Microsoft Office PowerPoint</Application>
  <PresentationFormat>On-screen Show (4:3)</PresentationFormat>
  <Paragraphs>228</Paragraphs>
  <Slides>15</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Courier New</vt:lpstr>
      <vt:lpstr>inherit</vt:lpstr>
      <vt:lpstr>Open Sans</vt:lpstr>
      <vt:lpstr>Times New Roman</vt:lpstr>
      <vt:lpstr>Verdana</vt:lpstr>
      <vt:lpstr>Wingdings</vt:lpstr>
      <vt:lpstr>89_Prezentacija_templateLV</vt:lpstr>
      <vt:lpstr>90_Prezentacija_templateLV</vt:lpstr>
      <vt:lpstr> EIROPAS PARLAMENTA UN PADOMES DIREKTĪVAS 2022/2464 (2022. gada 14. decembris), ar ko attiecībā uz korporatīvo ilgtspējas ziņu sniegšanu groza Regulu (ES) Nr. 537/2014, Direktīvu 2004/109/EK, Direktīvu 2006/43/EK un Direktīvu 2013/34/ES  Grāmatvedības un revīzijas politikas departamenta Grāmatvedības politikas un metodoloģijas nodaļas vecākā eksperte  Madara Elksne   </vt:lpstr>
      <vt:lpstr>PowerPoint Presentation</vt:lpstr>
      <vt:lpstr>CSRD būtība</vt:lpstr>
      <vt:lpstr>  </vt:lpstr>
      <vt:lpstr>CSRD pārņemšanas virzība</vt:lpstr>
      <vt:lpstr>Ilgtspējas informācijas atklāšanas mērķis</vt:lpstr>
      <vt:lpstr>Vienotais elektroniskās ziņošanas formāts</vt:lpstr>
      <vt:lpstr>CSRD būtība – uz ilgtspējas ziņojuma apliecinājumu un apliecinājuma sniedzēju</vt:lpstr>
      <vt:lpstr>CSRD prasību piemērošana</vt:lpstr>
      <vt:lpstr>CSRD direktīvas prasību piemērošana  Latvijas uzņēmumiem </vt:lpstr>
      <vt:lpstr>Eiropas Komisija 2023.gada 31.jūlijā pieņēma KOMISIJAS DELEĢĒTO REGULU (ES) 2023/2772, ar ko Eiropas Parlamenta un Padomes Direktīvu 2013/34/ES papildina attiecībā uz ilgtspējas ziņu sniegšanas standartiem (ESRS)</vt:lpstr>
      <vt:lpstr>ES ilgtspējas ziņu sniegšanas standarti (1)</vt:lpstr>
      <vt:lpstr>ES ilgtspējas ziņu sniegšanas standarti (2)</vt:lpstr>
      <vt:lpstr>Likumprojekta «Ilgtspējas informācijas atklāšanas likums» saturs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IIN piemaksas</dc:title>
  <dc:creator>Ieva Kodoliņa-Miglāne</dc:creator>
  <cp:lastModifiedBy>Madara Elksne</cp:lastModifiedBy>
  <cp:revision>852</cp:revision>
  <cp:lastPrinted>2023-06-14T08:02:47Z</cp:lastPrinted>
  <dcterms:created xsi:type="dcterms:W3CDTF">2019-03-05T07:53:28Z</dcterms:created>
  <dcterms:modified xsi:type="dcterms:W3CDTF">2024-05-21T06:35:14Z</dcterms:modified>
</cp:coreProperties>
</file>