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4.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5.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7"/>
  </p:notesMasterIdLst>
  <p:sldIdLst>
    <p:sldId id="256" r:id="rId5"/>
    <p:sldId id="5277" r:id="rId6"/>
    <p:sldId id="314" r:id="rId7"/>
    <p:sldId id="283" r:id="rId8"/>
    <p:sldId id="303" r:id="rId9"/>
    <p:sldId id="304" r:id="rId10"/>
    <p:sldId id="298" r:id="rId11"/>
    <p:sldId id="5273" r:id="rId12"/>
    <p:sldId id="5274" r:id="rId13"/>
    <p:sldId id="5279" r:id="rId14"/>
    <p:sldId id="288" r:id="rId15"/>
    <p:sldId id="264" r:id="rId16"/>
  </p:sldIdLst>
  <p:sldSz cx="12192000" cy="6858000"/>
  <p:notesSz cx="6724650" cy="9774238"/>
  <p:defaultTextStyle>
    <a:defPPr>
      <a:defRPr lang="en-US"/>
    </a:defPPr>
    <a:lvl1pPr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9C1"/>
    <a:srgbClr val="E7D6CB"/>
    <a:srgbClr val="8DBD94"/>
    <a:srgbClr val="6A4630"/>
    <a:srgbClr val="7B5239"/>
    <a:srgbClr val="A5CBAA"/>
    <a:srgbClr val="000000"/>
    <a:srgbClr val="CCA790"/>
    <a:srgbClr val="5136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napToObjects="1">
      <p:cViewPr varScale="1">
        <p:scale>
          <a:sx n="112" d="100"/>
          <a:sy n="112" d="100"/>
        </p:scale>
        <p:origin x="552" y="9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fk\bd\Kopsavilkuma_nod\BUDZETS_2024\Bazes_infozin_grafiki_pasakumi_24_26.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fk\bpad\Bud&#382;eta_att&#299;st&#299;bas_noda&#316;a\IZDEVUMU_PARSKATISANA\2024\2._T&#275;mas\3.3._DRR_izpilde\Izdevumu_efektivit&#257;tes_indekss.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fk\bd\Kopsavilkuma_nod\VBPKN_jaut&#257;jumi\PREZENT&#256;CIJAS\2024\Bazes_2025_2028\Bazes_infozin_un_prezentacijas_grafiki_25_28_.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k\bd\Kopsavilkuma_nod\VBPKN_jaut&#257;jumi\PREZENT&#256;CIJAS\2024\Bazes_2025_2028\Bazes_infozin_un_prezentacijas_grafiki_25_28_.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fk\bd\Kopsavilkuma_nod\VBPKN_jaut&#257;jumi\PREZENT&#256;CIJAS\2024\Bazes_2025_2028\Bazes_infozin_un_prezentacijas_grafiki_25_28_.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file:///\\fk\bd\Kopsavilkuma_nod\VBPKN_jaut&#257;jumi\PREZENT&#256;CIJAS\2024\Bazes_2025_2028\Bazes_infozin_un_prezentacijas_grafiki_25_28_.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oleObject" Target="file:///\\fk\bd\Kopsavilkuma_nod\VBPKN_jaut&#257;jumi\PREZENT&#256;CIJAS\2024\Bazes_2025_2028\Bazes_infozin_un_prezentacijas_grafiki_25_28_.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fk\bpad\Bud&#382;eta_att&#299;st&#299;bas_noda&#316;a\PREZENT&#256;CIJAS\2024\20._Prezent&#257;cija%20semin&#257;ram\Prezentacijai_Sandra.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5.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dLbls>
          <c:showLegendKey val="0"/>
          <c:showVal val="0"/>
          <c:showCatName val="0"/>
          <c:showSerName val="0"/>
          <c:showPercent val="0"/>
          <c:showBubbleSize val="0"/>
        </c:dLbls>
        <c:gapWidth val="40"/>
        <c:overlap val="-27"/>
        <c:axId val="1238268143"/>
        <c:axId val="1238281039"/>
      </c:barChart>
      <c:catAx>
        <c:axId val="1238268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crossAx val="1238281039"/>
        <c:crosses val="autoZero"/>
        <c:auto val="1"/>
        <c:lblAlgn val="ctr"/>
        <c:lblOffset val="100"/>
        <c:noMultiLvlLbl val="0"/>
      </c:catAx>
      <c:valAx>
        <c:axId val="1238281039"/>
        <c:scaling>
          <c:orientation val="minMax"/>
          <c:max val="160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crossAx val="12382681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Verdana" panose="020B0604030504040204" pitchFamily="34" charset="0"/>
          <a:ea typeface="Verdana" panose="020B0604030504040204" pitchFamily="34" charset="0"/>
        </a:defRPr>
      </a:pPr>
      <a:endParaRPr lang="lv-LV"/>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8DBD94"/>
            </a:solidFill>
            <a:ln>
              <a:solidFill>
                <a:srgbClr val="8DBD94"/>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Sheet1!$P$10:$P$23</c:f>
              <c:strCache>
                <c:ptCount val="14"/>
                <c:pt idx="0">
                  <c:v>AiM</c:v>
                </c:pt>
                <c:pt idx="1">
                  <c:v>ĀM</c:v>
                </c:pt>
                <c:pt idx="2">
                  <c:v>EM</c:v>
                </c:pt>
                <c:pt idx="3">
                  <c:v>FM</c:v>
                </c:pt>
                <c:pt idx="4">
                  <c:v>IeM</c:v>
                </c:pt>
                <c:pt idx="5">
                  <c:v>IZM</c:v>
                </c:pt>
                <c:pt idx="6">
                  <c:v>ZM</c:v>
                </c:pt>
                <c:pt idx="7">
                  <c:v>SM</c:v>
                </c:pt>
                <c:pt idx="8">
                  <c:v>LM</c:v>
                </c:pt>
                <c:pt idx="9">
                  <c:v>TM</c:v>
                </c:pt>
                <c:pt idx="10">
                  <c:v>KEM</c:v>
                </c:pt>
                <c:pt idx="11">
                  <c:v>VARAM</c:v>
                </c:pt>
                <c:pt idx="12">
                  <c:v>KM</c:v>
                </c:pt>
                <c:pt idx="13">
                  <c:v>VM</c:v>
                </c:pt>
              </c:strCache>
            </c:strRef>
          </c:cat>
          <c:val>
            <c:numRef>
              <c:f>Sheet1!$Q$10:$Q$23</c:f>
              <c:numCache>
                <c:formatCode>General</c:formatCode>
                <c:ptCount val="14"/>
                <c:pt idx="0">
                  <c:v>0.92</c:v>
                </c:pt>
                <c:pt idx="1">
                  <c:v>0.83</c:v>
                </c:pt>
                <c:pt idx="2">
                  <c:v>0.91</c:v>
                </c:pt>
                <c:pt idx="3">
                  <c:v>0.95</c:v>
                </c:pt>
                <c:pt idx="4">
                  <c:v>0.94</c:v>
                </c:pt>
                <c:pt idx="5">
                  <c:v>0.94</c:v>
                </c:pt>
                <c:pt idx="6">
                  <c:v>0.95</c:v>
                </c:pt>
                <c:pt idx="7">
                  <c:v>0.95</c:v>
                </c:pt>
                <c:pt idx="8" formatCode="0.00">
                  <c:v>0.9</c:v>
                </c:pt>
                <c:pt idx="9">
                  <c:v>0.97</c:v>
                </c:pt>
                <c:pt idx="10">
                  <c:v>0.71</c:v>
                </c:pt>
                <c:pt idx="11">
                  <c:v>0.98</c:v>
                </c:pt>
                <c:pt idx="12">
                  <c:v>0.95</c:v>
                </c:pt>
                <c:pt idx="13">
                  <c:v>0.97</c:v>
                </c:pt>
              </c:numCache>
            </c:numRef>
          </c:val>
          <c:extLst>
            <c:ext xmlns:c16="http://schemas.microsoft.com/office/drawing/2014/chart" uri="{C3380CC4-5D6E-409C-BE32-E72D297353CC}">
              <c16:uniqueId val="{00000000-97AC-4F6E-8ACE-B0C54C4FCB1F}"/>
            </c:ext>
          </c:extLst>
        </c:ser>
        <c:dLbls>
          <c:showLegendKey val="0"/>
          <c:showVal val="0"/>
          <c:showCatName val="0"/>
          <c:showSerName val="0"/>
          <c:showPercent val="0"/>
          <c:showBubbleSize val="0"/>
        </c:dLbls>
        <c:gapWidth val="67"/>
        <c:overlap val="-24"/>
        <c:axId val="1082435583"/>
        <c:axId val="1082434623"/>
      </c:barChart>
      <c:catAx>
        <c:axId val="1082435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5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crossAx val="1082434623"/>
        <c:crosses val="autoZero"/>
        <c:auto val="1"/>
        <c:lblAlgn val="ctr"/>
        <c:lblOffset val="100"/>
        <c:noMultiLvlLbl val="0"/>
      </c:catAx>
      <c:valAx>
        <c:axId val="1082434623"/>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crossAx val="1082435583"/>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solidFill>
            <a:schemeClr val="tx1"/>
          </a:solidFill>
          <a:latin typeface="Verdana" panose="020B0604030504040204" pitchFamily="34" charset="0"/>
          <a:ea typeface="Verdana" panose="020B0604030504040204" pitchFamily="34" charset="0"/>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rgbClr val="CCA790"/>
            </a:solidFill>
            <a:ln>
              <a:solidFill>
                <a:srgbClr val="CCA790"/>
              </a:solidFill>
            </a:ln>
            <a:effectLst/>
            <a:sp3d>
              <a:contourClr>
                <a:srgbClr val="CCA790"/>
              </a:contourClr>
            </a:sp3d>
          </c:spPr>
          <c:invertIfNegative val="0"/>
          <c:dLbls>
            <c:dLbl>
              <c:idx val="0"/>
              <c:layout>
                <c:manualLayout>
                  <c:x val="4.493185085349711E-3"/>
                  <c:y val="-8.18065988938722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149-4AD6-9448-B76B858AA5FF}"/>
                </c:ext>
              </c:extLst>
            </c:dLbl>
            <c:dLbl>
              <c:idx val="1"/>
              <c:layout>
                <c:manualLayout>
                  <c:x val="0"/>
                  <c:y val="-1.3634433148978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49-4AD6-9448-B76B858AA5FF}"/>
                </c:ext>
              </c:extLst>
            </c:dLbl>
            <c:dLbl>
              <c:idx val="2"/>
              <c:layout>
                <c:manualLayout>
                  <c:x val="-1.1232962713374327E-3"/>
                  <c:y val="-1.63613197787743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149-4AD6-9448-B76B858AA5FF}"/>
                </c:ext>
              </c:extLst>
            </c:dLbl>
            <c:dLbl>
              <c:idx val="3"/>
              <c:layout>
                <c:manualLayout>
                  <c:x val="-4.1187054152675002E-17"/>
                  <c:y val="-5.453773259591497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149-4AD6-9448-B76B858AA5FF}"/>
                </c:ext>
              </c:extLst>
            </c:dLbl>
            <c:dLbl>
              <c:idx val="4"/>
              <c:layout>
                <c:manualLayout>
                  <c:x val="0"/>
                  <c:y val="-8.18065988938722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149-4AD6-9448-B76B858AA5FF}"/>
                </c:ext>
              </c:extLst>
            </c:dLbl>
            <c:dLbl>
              <c:idx val="5"/>
              <c:layout>
                <c:manualLayout>
                  <c:x val="4.493185085349731E-3"/>
                  <c:y val="-1.09075465191829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149-4AD6-9448-B76B858AA5FF}"/>
                </c:ext>
              </c:extLst>
            </c:dLbl>
            <c:dLbl>
              <c:idx val="6"/>
              <c:layout>
                <c:manualLayout>
                  <c:x val="5.6164813566870813E-3"/>
                  <c:y val="-1.63613197787743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149-4AD6-9448-B76B858AA5FF}"/>
                </c:ext>
              </c:extLst>
            </c:dLbl>
            <c:dLbl>
              <c:idx val="7"/>
              <c:layout>
                <c:manualLayout>
                  <c:x val="0"/>
                  <c:y val="-1.09075465191829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149-4AD6-9448-B76B858AA5FF}"/>
                </c:ext>
              </c:extLst>
            </c:dLbl>
            <c:dLbl>
              <c:idx val="8"/>
              <c:layout>
                <c:manualLayout>
                  <c:x val="-8.2374108305350004E-17"/>
                  <c:y val="-1.36344331489786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149-4AD6-9448-B76B858AA5FF}"/>
                </c:ext>
              </c:extLst>
            </c:dLbl>
            <c:dLbl>
              <c:idx val="9"/>
              <c:layout>
                <c:manualLayout>
                  <c:x val="-8.2374108305350004E-17"/>
                  <c:y val="-8.18065988938717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149-4AD6-9448-B76B858AA5FF}"/>
                </c:ext>
              </c:extLst>
            </c:dLbl>
            <c:dLbl>
              <c:idx val="10"/>
              <c:layout>
                <c:manualLayout>
                  <c:x val="6.7397776280245965E-3"/>
                  <c:y val="-1.36344331489786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149-4AD6-9448-B76B858AA5FF}"/>
                </c:ext>
              </c:extLst>
            </c:dLbl>
            <c:dLbl>
              <c:idx val="11"/>
              <c:layout>
                <c:manualLayout>
                  <c:x val="1.1232962713374327E-2"/>
                  <c:y val="-1.09075465191828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149-4AD6-9448-B76B858AA5FF}"/>
                </c:ext>
              </c:extLst>
            </c:dLbl>
            <c:spPr>
              <a:noFill/>
              <a:ln>
                <a:noFill/>
              </a:ln>
              <a:effectLst/>
            </c:spPr>
            <c:txPr>
              <a:bodyPr rot="0" spcFirstLastPara="1" vertOverflow="ellipsis" vert="horz" wrap="square" anchor="ctr" anchorCtr="1"/>
              <a:lstStyle/>
              <a:p>
                <a:pPr>
                  <a:defRPr sz="1197" b="1" i="0" u="none" strike="noStrike" kern="1200" baseline="0">
                    <a:solidFill>
                      <a:srgbClr val="6A4630"/>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grafiki_prezentacijai!$A$3:$L$3</c:f>
              <c:strCache>
                <c:ptCount val="12"/>
                <c:pt idx="0">
                  <c:v>2017
izpilde</c:v>
                </c:pt>
                <c:pt idx="1">
                  <c:v>2018
izpilde</c:v>
                </c:pt>
                <c:pt idx="2">
                  <c:v>2019
izpilde</c:v>
                </c:pt>
                <c:pt idx="3">
                  <c:v>2020
izpilde</c:v>
                </c:pt>
                <c:pt idx="4">
                  <c:v>2021
izpilde</c:v>
                </c:pt>
                <c:pt idx="5">
                  <c:v>2022
izpilde</c:v>
                </c:pt>
                <c:pt idx="6">
                  <c:v>2023
izpilde*</c:v>
                </c:pt>
                <c:pt idx="7">
                  <c:v>2024
plāns</c:v>
                </c:pt>
                <c:pt idx="8">
                  <c:v>2025
bāze</c:v>
                </c:pt>
                <c:pt idx="9">
                  <c:v>2026
bāze</c:v>
                </c:pt>
                <c:pt idx="10">
                  <c:v>2027
bāze</c:v>
                </c:pt>
                <c:pt idx="11">
                  <c:v>2028
bāze</c:v>
                </c:pt>
              </c:strCache>
            </c:strRef>
          </c:cat>
          <c:val>
            <c:numRef>
              <c:f>grafiki_prezentacijai!$A$4:$L$4</c:f>
              <c:numCache>
                <c:formatCode>#\ ##0.0</c:formatCode>
                <c:ptCount val="12"/>
                <c:pt idx="0">
                  <c:v>7955.4624152999995</c:v>
                </c:pt>
                <c:pt idx="1">
                  <c:v>9020.7182919999304</c:v>
                </c:pt>
                <c:pt idx="2">
                  <c:v>9467.3400850000235</c:v>
                </c:pt>
                <c:pt idx="3">
                  <c:v>10432.107634</c:v>
                </c:pt>
                <c:pt idx="4">
                  <c:v>12290.991020310097</c:v>
                </c:pt>
                <c:pt idx="5">
                  <c:v>13471.94159499998</c:v>
                </c:pt>
                <c:pt idx="6">
                  <c:v>14283.454996</c:v>
                </c:pt>
                <c:pt idx="7">
                  <c:v>16216.831575</c:v>
                </c:pt>
                <c:pt idx="8">
                  <c:v>16618.944726999998</c:v>
                </c:pt>
                <c:pt idx="9">
                  <c:v>16926.965741</c:v>
                </c:pt>
                <c:pt idx="10">
                  <c:v>16638.537071999999</c:v>
                </c:pt>
                <c:pt idx="11">
                  <c:v>16663.485430000001</c:v>
                </c:pt>
              </c:numCache>
            </c:numRef>
          </c:val>
          <c:shape val="cylinder"/>
          <c:extLst>
            <c:ext xmlns:c16="http://schemas.microsoft.com/office/drawing/2014/chart" uri="{C3380CC4-5D6E-409C-BE32-E72D297353CC}">
              <c16:uniqueId val="{00000000-1DAC-4D59-976E-4AA6FD74DC18}"/>
            </c:ext>
          </c:extLst>
        </c:ser>
        <c:dLbls>
          <c:showLegendKey val="0"/>
          <c:showVal val="1"/>
          <c:showCatName val="0"/>
          <c:showSerName val="0"/>
          <c:showPercent val="0"/>
          <c:showBubbleSize val="0"/>
        </c:dLbls>
        <c:gapWidth val="150"/>
        <c:shape val="box"/>
        <c:axId val="236798831"/>
        <c:axId val="236797871"/>
        <c:axId val="0"/>
      </c:bar3DChart>
      <c:catAx>
        <c:axId val="23679883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6A4630"/>
                </a:solidFill>
                <a:latin typeface="Verdana" panose="020B0604030504040204" pitchFamily="34" charset="0"/>
                <a:ea typeface="Verdana" panose="020B0604030504040204" pitchFamily="34" charset="0"/>
                <a:cs typeface="+mn-cs"/>
              </a:defRPr>
            </a:pPr>
            <a:endParaRPr lang="lv-LV"/>
          </a:p>
        </c:txPr>
        <c:crossAx val="236797871"/>
        <c:crosses val="autoZero"/>
        <c:auto val="1"/>
        <c:lblAlgn val="ctr"/>
        <c:lblOffset val="100"/>
        <c:noMultiLvlLbl val="0"/>
      </c:catAx>
      <c:valAx>
        <c:axId val="2367978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6A4630"/>
                </a:solidFill>
                <a:latin typeface="Verdana" panose="020B0604030504040204" pitchFamily="34" charset="0"/>
                <a:ea typeface="Verdana" panose="020B0604030504040204" pitchFamily="34" charset="0"/>
                <a:cs typeface="+mn-cs"/>
              </a:defRPr>
            </a:pPr>
            <a:endParaRPr lang="lv-LV"/>
          </a:p>
        </c:txPr>
        <c:crossAx val="2367988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6A4630"/>
          </a:solidFill>
          <a:latin typeface="Verdana" panose="020B0604030504040204" pitchFamily="34" charset="0"/>
          <a:ea typeface="Verdana" panose="020B0604030504040204" pitchFamily="34" charset="0"/>
        </a:defRPr>
      </a:pPr>
      <a:endParaRPr lang="lv-L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5940894755285602E-2"/>
          <c:y val="0.27689328051421164"/>
          <c:w val="0.89284760643857575"/>
          <c:h val="0.57067963311764369"/>
        </c:manualLayout>
      </c:layout>
      <c:bar3DChart>
        <c:barDir val="col"/>
        <c:grouping val="clustered"/>
        <c:varyColors val="0"/>
        <c:ser>
          <c:idx val="1"/>
          <c:order val="0"/>
          <c:tx>
            <c:strRef>
              <c:f>grafiki!$H$46</c:f>
              <c:strCache>
                <c:ptCount val="1"/>
                <c:pt idx="0">
                  <c:v>Ietvars</c:v>
                </c:pt>
              </c:strCache>
            </c:strRef>
          </c:tx>
          <c:spPr>
            <a:solidFill>
              <a:srgbClr val="BDD9C1"/>
            </a:solidFill>
            <a:ln>
              <a:noFill/>
            </a:ln>
            <a:effectLst/>
            <a:sp3d/>
          </c:spPr>
          <c:invertIfNegative val="0"/>
          <c:dPt>
            <c:idx val="0"/>
            <c:invertIfNegative val="0"/>
            <c:bubble3D val="0"/>
            <c:spPr>
              <a:solidFill>
                <a:srgbClr val="BDD9C1"/>
              </a:solidFill>
              <a:ln>
                <a:noFill/>
              </a:ln>
              <a:effectLst/>
              <a:sp3d/>
            </c:spPr>
            <c:extLst>
              <c:ext xmlns:c16="http://schemas.microsoft.com/office/drawing/2014/chart" uri="{C3380CC4-5D6E-409C-BE32-E72D297353CC}">
                <c16:uniqueId val="{00000001-BF5B-4496-ADC8-D71146E170F0}"/>
              </c:ext>
            </c:extLst>
          </c:dPt>
          <c:dLbls>
            <c:dLbl>
              <c:idx val="0"/>
              <c:layout>
                <c:manualLayout>
                  <c:x val="-7.1206634738932581E-3"/>
                  <c:y val="-3.45260528973566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5B-4496-ADC8-D71146E170F0}"/>
                </c:ext>
              </c:extLst>
            </c:dLbl>
            <c:dLbl>
              <c:idx val="1"/>
              <c:layout>
                <c:manualLayout>
                  <c:x val="-4.7471089825955343E-3"/>
                  <c:y val="-4.31575661216957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B97-495E-8CF3-FF3F4C56D503}"/>
                </c:ext>
              </c:extLst>
            </c:dLbl>
            <c:dLbl>
              <c:idx val="2"/>
              <c:layout>
                <c:manualLayout>
                  <c:x val="-8.3074407195421092E-3"/>
                  <c:y val="-2.58945396730174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B97-495E-8CF3-FF3F4C56D503}"/>
                </c:ext>
              </c:extLst>
            </c:dLbl>
            <c:dLbl>
              <c:idx val="3"/>
              <c:layout>
                <c:manualLayout>
                  <c:x val="-1.30545497021376E-2"/>
                  <c:y val="-2.0140197523458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B97-495E-8CF3-FF3F4C56D503}"/>
                </c:ext>
              </c:extLst>
            </c:dLbl>
            <c:spPr>
              <a:noFill/>
              <a:ln>
                <a:noFill/>
              </a:ln>
              <a:effectLst/>
            </c:spPr>
            <c:txPr>
              <a:bodyPr rot="0" spcFirstLastPara="1" vertOverflow="ellipsis" vert="horz" wrap="square" anchor="ctr" anchorCtr="1"/>
              <a:lstStyle/>
              <a:p>
                <a:pPr>
                  <a:defRPr sz="1197" b="1" i="0" u="none" strike="noStrike" kern="1200" baseline="0">
                    <a:solidFill>
                      <a:srgbClr val="694631"/>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grafiki!$J$44:$M$44</c:f>
              <c:numCache>
                <c:formatCode>General</c:formatCode>
                <c:ptCount val="4"/>
                <c:pt idx="0">
                  <c:v>2025</c:v>
                </c:pt>
                <c:pt idx="1">
                  <c:v>2026</c:v>
                </c:pt>
                <c:pt idx="2">
                  <c:v>2027</c:v>
                </c:pt>
                <c:pt idx="3">
                  <c:v>2028</c:v>
                </c:pt>
              </c:numCache>
            </c:numRef>
          </c:cat>
          <c:val>
            <c:numRef>
              <c:f>grafiki!$J$46:$M$46</c:f>
              <c:numCache>
                <c:formatCode>#\ ##0.0</c:formatCode>
                <c:ptCount val="4"/>
                <c:pt idx="0">
                  <c:v>16429.3</c:v>
                </c:pt>
                <c:pt idx="1">
                  <c:v>16253.1</c:v>
                </c:pt>
                <c:pt idx="2">
                  <c:v>16253.1</c:v>
                </c:pt>
                <c:pt idx="3">
                  <c:v>16253.1</c:v>
                </c:pt>
              </c:numCache>
            </c:numRef>
          </c:val>
          <c:shape val="cylinder"/>
          <c:extLst>
            <c:ext xmlns:c16="http://schemas.microsoft.com/office/drawing/2014/chart" uri="{C3380CC4-5D6E-409C-BE32-E72D297353CC}">
              <c16:uniqueId val="{00000002-BF5B-4496-ADC8-D71146E170F0}"/>
            </c:ext>
          </c:extLst>
        </c:ser>
        <c:ser>
          <c:idx val="0"/>
          <c:order val="1"/>
          <c:tx>
            <c:strRef>
              <c:f>grafiki!$H$45</c:f>
              <c:strCache>
                <c:ptCount val="1"/>
                <c:pt idx="0">
                  <c:v>Bāzes*</c:v>
                </c:pt>
              </c:strCache>
            </c:strRef>
          </c:tx>
          <c:spPr>
            <a:solidFill>
              <a:srgbClr val="CCA790"/>
            </a:solidFill>
            <a:ln>
              <a:noFill/>
            </a:ln>
            <a:effectLst/>
            <a:sp3d/>
          </c:spPr>
          <c:invertIfNegative val="0"/>
          <c:dLbls>
            <c:dLbl>
              <c:idx val="0"/>
              <c:layout>
                <c:manualLayout>
                  <c:x val="8.3074407195420658E-3"/>
                  <c:y val="-2.87717107477972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B97-495E-8CF3-FF3F4C56D503}"/>
                </c:ext>
              </c:extLst>
            </c:dLbl>
            <c:dLbl>
              <c:idx val="1"/>
              <c:layout>
                <c:manualLayout>
                  <c:x val="0"/>
                  <c:y val="-2.30173685982377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B97-495E-8CF3-FF3F4C56D503}"/>
                </c:ext>
              </c:extLst>
            </c:dLbl>
            <c:dLbl>
              <c:idx val="2"/>
              <c:layout>
                <c:manualLayout>
                  <c:x val="0"/>
                  <c:y val="-3.74032239721362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B97-495E-8CF3-FF3F4C56D503}"/>
                </c:ext>
              </c:extLst>
            </c:dLbl>
            <c:dLbl>
              <c:idx val="3"/>
              <c:layout>
                <c:manualLayout>
                  <c:x val="4.747108982595491E-3"/>
                  <c:y val="-2.87717107477971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B97-495E-8CF3-FF3F4C56D503}"/>
                </c:ext>
              </c:extLst>
            </c:dLbl>
            <c:spPr>
              <a:noFill/>
              <a:ln>
                <a:noFill/>
              </a:ln>
              <a:effectLst/>
            </c:spPr>
            <c:txPr>
              <a:bodyPr rot="0" spcFirstLastPara="1" vertOverflow="ellipsis" vert="horz" wrap="square" anchor="ctr" anchorCtr="1"/>
              <a:lstStyle/>
              <a:p>
                <a:pPr>
                  <a:defRPr sz="1197" b="1" i="0" u="none" strike="noStrike" kern="1200" baseline="0">
                    <a:solidFill>
                      <a:srgbClr val="694631"/>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grafiki!$J$44:$M$44</c:f>
              <c:numCache>
                <c:formatCode>General</c:formatCode>
                <c:ptCount val="4"/>
                <c:pt idx="0">
                  <c:v>2025</c:v>
                </c:pt>
                <c:pt idx="1">
                  <c:v>2026</c:v>
                </c:pt>
                <c:pt idx="2">
                  <c:v>2027</c:v>
                </c:pt>
                <c:pt idx="3">
                  <c:v>2028</c:v>
                </c:pt>
              </c:numCache>
            </c:numRef>
          </c:cat>
          <c:val>
            <c:numRef>
              <c:f>grafiki!$J$45:$M$45</c:f>
              <c:numCache>
                <c:formatCode>#\ ##0.0</c:formatCode>
                <c:ptCount val="4"/>
                <c:pt idx="0">
                  <c:v>16618.900000000001</c:v>
                </c:pt>
                <c:pt idx="1">
                  <c:v>16927</c:v>
                </c:pt>
                <c:pt idx="2">
                  <c:v>16638.5</c:v>
                </c:pt>
                <c:pt idx="3">
                  <c:v>16663.5</c:v>
                </c:pt>
              </c:numCache>
            </c:numRef>
          </c:val>
          <c:shape val="cylinder"/>
          <c:extLst>
            <c:ext xmlns:c16="http://schemas.microsoft.com/office/drawing/2014/chart" uri="{C3380CC4-5D6E-409C-BE32-E72D297353CC}">
              <c16:uniqueId val="{00000003-BF5B-4496-ADC8-D71146E170F0}"/>
            </c:ext>
          </c:extLst>
        </c:ser>
        <c:dLbls>
          <c:showLegendKey val="0"/>
          <c:showVal val="0"/>
          <c:showCatName val="0"/>
          <c:showSerName val="0"/>
          <c:showPercent val="0"/>
          <c:showBubbleSize val="0"/>
        </c:dLbls>
        <c:gapWidth val="150"/>
        <c:shape val="box"/>
        <c:axId val="587288848"/>
        <c:axId val="587290096"/>
        <c:axId val="0"/>
      </c:bar3DChart>
      <c:catAx>
        <c:axId val="5872888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694631"/>
                </a:solidFill>
                <a:latin typeface="Verdana" panose="020B0604030504040204" pitchFamily="34" charset="0"/>
                <a:ea typeface="Verdana" panose="020B0604030504040204" pitchFamily="34" charset="0"/>
                <a:cs typeface="+mn-cs"/>
              </a:defRPr>
            </a:pPr>
            <a:endParaRPr lang="lv-LV"/>
          </a:p>
        </c:txPr>
        <c:crossAx val="587290096"/>
        <c:crosses val="autoZero"/>
        <c:auto val="1"/>
        <c:lblAlgn val="ctr"/>
        <c:lblOffset val="100"/>
        <c:noMultiLvlLbl val="0"/>
      </c:catAx>
      <c:valAx>
        <c:axId val="5872900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694631"/>
                </a:solidFill>
                <a:latin typeface="Verdana" panose="020B0604030504040204" pitchFamily="34" charset="0"/>
                <a:ea typeface="Verdana" panose="020B0604030504040204" pitchFamily="34" charset="0"/>
                <a:cs typeface="+mn-cs"/>
              </a:defRPr>
            </a:pPr>
            <a:endParaRPr lang="lv-LV"/>
          </a:p>
        </c:txPr>
        <c:crossAx val="587288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694631"/>
              </a:solidFill>
              <a:latin typeface="Verdana" panose="020B0604030504040204" pitchFamily="34" charset="0"/>
              <a:ea typeface="Verdana" panose="020B0604030504040204" pitchFamily="34" charset="0"/>
              <a:cs typeface="+mn-cs"/>
            </a:defRPr>
          </a:pPr>
          <a:endParaRPr lang="lv-LV"/>
        </a:p>
      </c:txPr>
    </c:legend>
    <c:plotVisOnly val="1"/>
    <c:dispBlanksAs val="gap"/>
    <c:showDLblsOverMax val="0"/>
  </c:chart>
  <c:spPr>
    <a:noFill/>
    <a:ln>
      <a:noFill/>
    </a:ln>
    <a:effectLst/>
  </c:spPr>
  <c:txPr>
    <a:bodyPr/>
    <a:lstStyle/>
    <a:p>
      <a:pPr>
        <a:defRPr>
          <a:solidFill>
            <a:srgbClr val="694631"/>
          </a:solidFill>
          <a:latin typeface="Verdana" panose="020B0604030504040204" pitchFamily="34" charset="0"/>
          <a:ea typeface="Verdana" panose="020B0604030504040204" pitchFamily="34" charset="0"/>
        </a:defRPr>
      </a:pPr>
      <a:endParaRPr lang="lv-LV"/>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2150744455560784E-2"/>
          <c:y val="0.29656814683750937"/>
          <c:w val="0.93784925554443921"/>
          <c:h val="0.49914443665441749"/>
        </c:manualLayout>
      </c:layout>
      <c:bar3DChart>
        <c:barDir val="col"/>
        <c:grouping val="clustered"/>
        <c:varyColors val="0"/>
        <c:ser>
          <c:idx val="0"/>
          <c:order val="0"/>
          <c:tx>
            <c:strRef>
              <c:f>grafiki!$H$10</c:f>
              <c:strCache>
                <c:ptCount val="1"/>
                <c:pt idx="0">
                  <c:v>Ietvars</c:v>
                </c:pt>
              </c:strCache>
            </c:strRef>
          </c:tx>
          <c:spPr>
            <a:solidFill>
              <a:srgbClr val="BDD9C1"/>
            </a:solidFill>
            <a:ln>
              <a:noFill/>
            </a:ln>
            <a:effectLst/>
            <a:sp3d/>
          </c:spPr>
          <c:invertIfNegative val="0"/>
          <c:dLbls>
            <c:dLbl>
              <c:idx val="0"/>
              <c:layout>
                <c:manualLayout>
                  <c:x val="2.4652373029604433E-17"/>
                  <c:y val="-3.46684003899967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F26-4079-BD29-5E96B07A6B74}"/>
                </c:ext>
              </c:extLst>
            </c:dLbl>
            <c:dLbl>
              <c:idx val="1"/>
              <c:layout>
                <c:manualLayout>
                  <c:x val="-6.8498023272698357E-3"/>
                  <c:y val="-3.46684003899968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26-4079-BD29-5E96B07A6B74}"/>
                </c:ext>
              </c:extLst>
            </c:dLbl>
            <c:dLbl>
              <c:idx val="2"/>
              <c:layout>
                <c:manualLayout>
                  <c:x val="-8.0681425579378924E-3"/>
                  <c:y val="-2.88903336583306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F26-4079-BD29-5E96B07A6B74}"/>
                </c:ext>
              </c:extLst>
            </c:dLbl>
            <c:dLbl>
              <c:idx val="3"/>
              <c:layout>
                <c:manualLayout>
                  <c:x val="-5.1892686497477768E-3"/>
                  <c:y val="-4.62245338533290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F26-4079-BD29-5E96B07A6B74}"/>
                </c:ext>
              </c:extLst>
            </c:dLbl>
            <c:spPr>
              <a:noFill/>
              <a:ln>
                <a:noFill/>
              </a:ln>
              <a:effectLst/>
            </c:spPr>
            <c:txPr>
              <a:bodyPr rot="0" spcFirstLastPara="1" vertOverflow="ellipsis" vert="horz" wrap="square" anchor="ctr" anchorCtr="1"/>
              <a:lstStyle/>
              <a:p>
                <a:pPr>
                  <a:defRPr sz="1000" b="1" i="0" u="none" strike="noStrike" kern="1200" baseline="0">
                    <a:solidFill>
                      <a:srgbClr val="694631"/>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grafiki!$J$8:$M$8</c:f>
              <c:numCache>
                <c:formatCode>General</c:formatCode>
                <c:ptCount val="4"/>
                <c:pt idx="0">
                  <c:v>2025</c:v>
                </c:pt>
                <c:pt idx="1">
                  <c:v>2026</c:v>
                </c:pt>
                <c:pt idx="2">
                  <c:v>2027</c:v>
                </c:pt>
                <c:pt idx="3">
                  <c:v>2028</c:v>
                </c:pt>
              </c:numCache>
            </c:numRef>
          </c:cat>
          <c:val>
            <c:numRef>
              <c:f>grafiki!$J$10:$M$10</c:f>
              <c:numCache>
                <c:formatCode>#\ ##0.0</c:formatCode>
                <c:ptCount val="4"/>
                <c:pt idx="0">
                  <c:v>9413</c:v>
                </c:pt>
                <c:pt idx="1">
                  <c:v>9301.9</c:v>
                </c:pt>
                <c:pt idx="2">
                  <c:v>9301.9</c:v>
                </c:pt>
                <c:pt idx="3">
                  <c:v>9301.9</c:v>
                </c:pt>
              </c:numCache>
            </c:numRef>
          </c:val>
          <c:shape val="cylinder"/>
          <c:extLst>
            <c:ext xmlns:c16="http://schemas.microsoft.com/office/drawing/2014/chart" uri="{C3380CC4-5D6E-409C-BE32-E72D297353CC}">
              <c16:uniqueId val="{00000000-BE86-459C-8A13-3313B73A7279}"/>
            </c:ext>
          </c:extLst>
        </c:ser>
        <c:ser>
          <c:idx val="1"/>
          <c:order val="1"/>
          <c:tx>
            <c:strRef>
              <c:f>grafiki!$H$9</c:f>
              <c:strCache>
                <c:ptCount val="1"/>
                <c:pt idx="0">
                  <c:v>Bāzes*</c:v>
                </c:pt>
              </c:strCache>
            </c:strRef>
          </c:tx>
          <c:spPr>
            <a:solidFill>
              <a:srgbClr val="CCA790"/>
            </a:solidFill>
            <a:ln>
              <a:noFill/>
            </a:ln>
            <a:effectLst/>
            <a:sp3d/>
          </c:spPr>
          <c:invertIfNegative val="0"/>
          <c:dLbls>
            <c:dLbl>
              <c:idx val="0"/>
              <c:layout>
                <c:manualLayout>
                  <c:x val="1.4791594689552755E-2"/>
                  <c:y val="-5.20026005849951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F26-4079-BD29-5E96B07A6B74}"/>
                </c:ext>
              </c:extLst>
            </c:dLbl>
            <c:dLbl>
              <c:idx val="1"/>
              <c:layout>
                <c:manualLayout>
                  <c:x val="1.4791594689552755E-2"/>
                  <c:y val="-3.46684003899967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26-4079-BD29-5E96B07A6B74}"/>
                </c:ext>
              </c:extLst>
            </c:dLbl>
            <c:dLbl>
              <c:idx val="2"/>
              <c:layout>
                <c:manualLayout>
                  <c:x val="6.7234521316148124E-3"/>
                  <c:y val="-3.4668400389996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F26-4079-BD29-5E96B07A6B74}"/>
                </c:ext>
              </c:extLst>
            </c:dLbl>
            <c:dLbl>
              <c:idx val="3"/>
              <c:layout>
                <c:manualLayout>
                  <c:x val="1.2815251400419391E-3"/>
                  <c:y val="-3.46684003899968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F26-4079-BD29-5E96B07A6B74}"/>
                </c:ext>
              </c:extLst>
            </c:dLbl>
            <c:spPr>
              <a:noFill/>
              <a:ln>
                <a:noFill/>
              </a:ln>
              <a:effectLst/>
            </c:spPr>
            <c:txPr>
              <a:bodyPr rot="0" spcFirstLastPara="1" vertOverflow="ellipsis" vert="horz" wrap="square" anchor="ctr" anchorCtr="1"/>
              <a:lstStyle/>
              <a:p>
                <a:pPr>
                  <a:defRPr sz="1000" b="1" i="0" u="none" strike="noStrike" kern="1200" baseline="0">
                    <a:solidFill>
                      <a:srgbClr val="694631"/>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grafiki!$J$8:$M$8</c:f>
              <c:numCache>
                <c:formatCode>General</c:formatCode>
                <c:ptCount val="4"/>
                <c:pt idx="0">
                  <c:v>2025</c:v>
                </c:pt>
                <c:pt idx="1">
                  <c:v>2026</c:v>
                </c:pt>
                <c:pt idx="2">
                  <c:v>2027</c:v>
                </c:pt>
                <c:pt idx="3">
                  <c:v>2028</c:v>
                </c:pt>
              </c:numCache>
            </c:numRef>
          </c:cat>
          <c:val>
            <c:numRef>
              <c:f>grafiki!$J$9:$M$9</c:f>
              <c:numCache>
                <c:formatCode>#\ ##0.0</c:formatCode>
                <c:ptCount val="4"/>
                <c:pt idx="0">
                  <c:v>9483.2999999999993</c:v>
                </c:pt>
                <c:pt idx="1">
                  <c:v>9677.9</c:v>
                </c:pt>
                <c:pt idx="2">
                  <c:v>9845.1</c:v>
                </c:pt>
                <c:pt idx="3">
                  <c:v>9928.2000000000007</c:v>
                </c:pt>
              </c:numCache>
            </c:numRef>
          </c:val>
          <c:shape val="cylinder"/>
          <c:extLst>
            <c:ext xmlns:c16="http://schemas.microsoft.com/office/drawing/2014/chart" uri="{C3380CC4-5D6E-409C-BE32-E72D297353CC}">
              <c16:uniqueId val="{00000001-BE86-459C-8A13-3313B73A7279}"/>
            </c:ext>
          </c:extLst>
        </c:ser>
        <c:dLbls>
          <c:showLegendKey val="0"/>
          <c:showVal val="0"/>
          <c:showCatName val="0"/>
          <c:showSerName val="0"/>
          <c:showPercent val="0"/>
          <c:showBubbleSize val="0"/>
        </c:dLbls>
        <c:gapWidth val="150"/>
        <c:shape val="box"/>
        <c:axId val="587288848"/>
        <c:axId val="587290096"/>
        <c:axId val="0"/>
      </c:bar3DChart>
      <c:catAx>
        <c:axId val="5872888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694631"/>
                </a:solidFill>
                <a:latin typeface="Verdana" panose="020B0604030504040204" pitchFamily="34" charset="0"/>
                <a:ea typeface="Verdana" panose="020B0604030504040204" pitchFamily="34" charset="0"/>
                <a:cs typeface="+mn-cs"/>
              </a:defRPr>
            </a:pPr>
            <a:endParaRPr lang="lv-LV"/>
          </a:p>
        </c:txPr>
        <c:crossAx val="587290096"/>
        <c:crosses val="autoZero"/>
        <c:auto val="1"/>
        <c:lblAlgn val="ctr"/>
        <c:lblOffset val="100"/>
        <c:noMultiLvlLbl val="0"/>
      </c:catAx>
      <c:valAx>
        <c:axId val="5872900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694631"/>
                </a:solidFill>
                <a:latin typeface="Verdana" panose="020B0604030504040204" pitchFamily="34" charset="0"/>
                <a:ea typeface="Verdana" panose="020B0604030504040204" pitchFamily="34" charset="0"/>
                <a:cs typeface="+mn-cs"/>
              </a:defRPr>
            </a:pPr>
            <a:endParaRPr lang="lv-LV"/>
          </a:p>
        </c:txPr>
        <c:crossAx val="587288848"/>
        <c:crosses val="autoZero"/>
        <c:crossBetween val="between"/>
      </c:valAx>
      <c:spPr>
        <a:noFill/>
        <a:ln>
          <a:noFill/>
        </a:ln>
        <a:effectLst/>
      </c:spPr>
    </c:plotArea>
    <c:legend>
      <c:legendPos val="b"/>
      <c:layout>
        <c:manualLayout>
          <c:xMode val="edge"/>
          <c:yMode val="edge"/>
          <c:x val="0.43301477581840031"/>
          <c:y val="0.87268917140248226"/>
          <c:w val="0.14305554140047691"/>
          <c:h val="0.1041985616708531"/>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694631"/>
              </a:solidFill>
              <a:latin typeface="Verdana" panose="020B0604030504040204" pitchFamily="34" charset="0"/>
              <a:ea typeface="Verdana" panose="020B0604030504040204" pitchFamily="34" charset="0"/>
              <a:cs typeface="+mn-cs"/>
            </a:defRPr>
          </a:pPr>
          <a:endParaRPr lang="lv-LV"/>
        </a:p>
      </c:txPr>
    </c:legend>
    <c:plotVisOnly val="1"/>
    <c:dispBlanksAs val="gap"/>
    <c:showDLblsOverMax val="0"/>
  </c:chart>
  <c:spPr>
    <a:noFill/>
    <a:ln>
      <a:noFill/>
    </a:ln>
    <a:effectLst/>
  </c:spPr>
  <c:txPr>
    <a:bodyPr/>
    <a:lstStyle/>
    <a:p>
      <a:pPr>
        <a:defRPr sz="1000">
          <a:solidFill>
            <a:srgbClr val="694631"/>
          </a:solidFill>
          <a:latin typeface="Verdana" panose="020B0604030504040204" pitchFamily="34" charset="0"/>
          <a:ea typeface="Verdana" panose="020B0604030504040204" pitchFamily="34" charset="0"/>
        </a:defRPr>
      </a:pPr>
      <a:endParaRPr lang="lv-LV"/>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119369149652754E-2"/>
          <c:y val="0.22712860892388451"/>
          <c:w val="0.89284760643857575"/>
          <c:h val="0.58591819099535647"/>
        </c:manualLayout>
      </c:layout>
      <c:bar3DChart>
        <c:barDir val="col"/>
        <c:grouping val="clustered"/>
        <c:varyColors val="0"/>
        <c:ser>
          <c:idx val="1"/>
          <c:order val="0"/>
          <c:tx>
            <c:strRef>
              <c:f>grafiki!$H$21</c:f>
              <c:strCache>
                <c:ptCount val="1"/>
                <c:pt idx="0">
                  <c:v>Ietvars</c:v>
                </c:pt>
              </c:strCache>
            </c:strRef>
          </c:tx>
          <c:spPr>
            <a:solidFill>
              <a:srgbClr val="BDD9C1"/>
            </a:solidFill>
            <a:ln>
              <a:noFill/>
            </a:ln>
            <a:effectLst/>
            <a:sp3d/>
          </c:spPr>
          <c:invertIfNegative val="0"/>
          <c:dLbls>
            <c:dLbl>
              <c:idx val="0"/>
              <c:layout>
                <c:manualLayout>
                  <c:x val="1.1563429370801031E-3"/>
                  <c:y val="-3.11349040252282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A01-4FED-9ED9-2A0630B92163}"/>
                </c:ext>
              </c:extLst>
            </c:dLbl>
            <c:dLbl>
              <c:idx val="1"/>
              <c:layout>
                <c:manualLayout>
                  <c:x val="-4.2398751232278177E-17"/>
                  <c:y val="-2.42160364640664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01-4FED-9ED9-2A0630B92163}"/>
                </c:ext>
              </c:extLst>
            </c:dLbl>
            <c:dLbl>
              <c:idx val="2"/>
              <c:layout>
                <c:manualLayout>
                  <c:x val="1.1563429370800183E-3"/>
                  <c:y val="-2.42160364640664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A01-4FED-9ED9-2A0630B92163}"/>
                </c:ext>
              </c:extLst>
            </c:dLbl>
            <c:dLbl>
              <c:idx val="3"/>
              <c:layout>
                <c:manualLayout>
                  <c:x val="8.0944005595607205E-3"/>
                  <c:y val="-2.42160364640664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A01-4FED-9ED9-2A0630B92163}"/>
                </c:ext>
              </c:extLst>
            </c:dLbl>
            <c:spPr>
              <a:noFill/>
              <a:ln>
                <a:noFill/>
              </a:ln>
              <a:effectLst/>
            </c:spPr>
            <c:txPr>
              <a:bodyPr rot="0" spcFirstLastPara="1" vertOverflow="ellipsis" vert="horz" wrap="square" anchor="ctr" anchorCtr="1"/>
              <a:lstStyle/>
              <a:p>
                <a:pPr>
                  <a:defRPr sz="1197" b="1" i="0" u="none" strike="noStrike" kern="1200" baseline="0">
                    <a:solidFill>
                      <a:srgbClr val="694631"/>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grafiki!$J$19:$M$19</c:f>
              <c:numCache>
                <c:formatCode>General</c:formatCode>
                <c:ptCount val="4"/>
                <c:pt idx="0">
                  <c:v>2025</c:v>
                </c:pt>
                <c:pt idx="1">
                  <c:v>2026</c:v>
                </c:pt>
                <c:pt idx="2">
                  <c:v>2027</c:v>
                </c:pt>
                <c:pt idx="3">
                  <c:v>2028</c:v>
                </c:pt>
              </c:numCache>
            </c:numRef>
          </c:cat>
          <c:val>
            <c:numRef>
              <c:f>grafiki!$J$21:$M$21</c:f>
              <c:numCache>
                <c:formatCode>#\ ##0.0</c:formatCode>
                <c:ptCount val="4"/>
                <c:pt idx="0">
                  <c:v>2659.2</c:v>
                </c:pt>
                <c:pt idx="1">
                  <c:v>2253.3000000000002</c:v>
                </c:pt>
                <c:pt idx="2">
                  <c:v>2253.3000000000002</c:v>
                </c:pt>
                <c:pt idx="3">
                  <c:v>2253.3000000000002</c:v>
                </c:pt>
              </c:numCache>
            </c:numRef>
          </c:val>
          <c:shape val="cylinder"/>
          <c:extLst>
            <c:ext xmlns:c16="http://schemas.microsoft.com/office/drawing/2014/chart" uri="{C3380CC4-5D6E-409C-BE32-E72D297353CC}">
              <c16:uniqueId val="{00000000-E022-4871-8D3F-3510AC3EB699}"/>
            </c:ext>
          </c:extLst>
        </c:ser>
        <c:ser>
          <c:idx val="0"/>
          <c:order val="1"/>
          <c:tx>
            <c:strRef>
              <c:f>grafiki!$H$20</c:f>
              <c:strCache>
                <c:ptCount val="1"/>
                <c:pt idx="0">
                  <c:v>Bāzes*</c:v>
                </c:pt>
              </c:strCache>
            </c:strRef>
          </c:tx>
          <c:spPr>
            <a:solidFill>
              <a:srgbClr val="CCA790"/>
            </a:solidFill>
            <a:ln>
              <a:noFill/>
            </a:ln>
            <a:effectLst/>
            <a:sp3d/>
          </c:spPr>
          <c:invertIfNegative val="0"/>
          <c:dLbls>
            <c:dLbl>
              <c:idx val="0"/>
              <c:layout>
                <c:manualLayout>
                  <c:x val="1.6188801119121399E-2"/>
                  <c:y val="-2.76754702446473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A01-4FED-9ED9-2A0630B92163}"/>
                </c:ext>
              </c:extLst>
            </c:dLbl>
            <c:dLbl>
              <c:idx val="1"/>
              <c:layout>
                <c:manualLayout>
                  <c:x val="1.2719772307881133E-2"/>
                  <c:y val="-3.80537715863900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01-4FED-9ED9-2A0630B92163}"/>
                </c:ext>
              </c:extLst>
            </c:dLbl>
            <c:dLbl>
              <c:idx val="2"/>
              <c:layout>
                <c:manualLayout>
                  <c:x val="1.8501486993281649E-2"/>
                  <c:y val="-3.11349040252283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01-4FED-9ED9-2A0630B92163}"/>
                </c:ext>
              </c:extLst>
            </c:dLbl>
            <c:dLbl>
              <c:idx val="3"/>
              <c:layout>
                <c:manualLayout>
                  <c:x val="1.8501486993281649E-2"/>
                  <c:y val="-3.11349040252283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A01-4FED-9ED9-2A0630B92163}"/>
                </c:ext>
              </c:extLst>
            </c:dLbl>
            <c:spPr>
              <a:noFill/>
              <a:ln>
                <a:noFill/>
              </a:ln>
              <a:effectLst/>
            </c:spPr>
            <c:txPr>
              <a:bodyPr rot="0" spcFirstLastPara="1" vertOverflow="ellipsis" vert="horz" wrap="square" anchor="ctr" anchorCtr="1"/>
              <a:lstStyle/>
              <a:p>
                <a:pPr>
                  <a:defRPr sz="1197" b="1" i="0" u="none" strike="noStrike" kern="1200" baseline="0">
                    <a:solidFill>
                      <a:srgbClr val="694631"/>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grafiki!$J$19:$M$19</c:f>
              <c:numCache>
                <c:formatCode>General</c:formatCode>
                <c:ptCount val="4"/>
                <c:pt idx="0">
                  <c:v>2025</c:v>
                </c:pt>
                <c:pt idx="1">
                  <c:v>2026</c:v>
                </c:pt>
                <c:pt idx="2">
                  <c:v>2027</c:v>
                </c:pt>
                <c:pt idx="3">
                  <c:v>2028</c:v>
                </c:pt>
              </c:numCache>
            </c:numRef>
          </c:cat>
          <c:val>
            <c:numRef>
              <c:f>grafiki!$J$20:$M$20</c:f>
              <c:numCache>
                <c:formatCode>#\ ##0.0</c:formatCode>
                <c:ptCount val="4"/>
                <c:pt idx="0">
                  <c:v>2711.7</c:v>
                </c:pt>
                <c:pt idx="1">
                  <c:v>2476.1</c:v>
                </c:pt>
                <c:pt idx="2">
                  <c:v>1744.2</c:v>
                </c:pt>
                <c:pt idx="3">
                  <c:v>1404.1</c:v>
                </c:pt>
              </c:numCache>
            </c:numRef>
          </c:val>
          <c:shape val="cylinder"/>
          <c:extLst>
            <c:ext xmlns:c16="http://schemas.microsoft.com/office/drawing/2014/chart" uri="{C3380CC4-5D6E-409C-BE32-E72D297353CC}">
              <c16:uniqueId val="{00000001-E022-4871-8D3F-3510AC3EB699}"/>
            </c:ext>
          </c:extLst>
        </c:ser>
        <c:dLbls>
          <c:showLegendKey val="0"/>
          <c:showVal val="0"/>
          <c:showCatName val="0"/>
          <c:showSerName val="0"/>
          <c:showPercent val="0"/>
          <c:showBubbleSize val="0"/>
        </c:dLbls>
        <c:gapWidth val="150"/>
        <c:shape val="box"/>
        <c:axId val="587288848"/>
        <c:axId val="587290096"/>
        <c:axId val="0"/>
      </c:bar3DChart>
      <c:catAx>
        <c:axId val="5872888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694631"/>
                </a:solidFill>
                <a:latin typeface="Verdana" panose="020B0604030504040204" pitchFamily="34" charset="0"/>
                <a:ea typeface="Verdana" panose="020B0604030504040204" pitchFamily="34" charset="0"/>
                <a:cs typeface="+mn-cs"/>
              </a:defRPr>
            </a:pPr>
            <a:endParaRPr lang="lv-LV"/>
          </a:p>
        </c:txPr>
        <c:crossAx val="587290096"/>
        <c:crosses val="autoZero"/>
        <c:auto val="1"/>
        <c:lblAlgn val="ctr"/>
        <c:lblOffset val="100"/>
        <c:noMultiLvlLbl val="0"/>
      </c:catAx>
      <c:valAx>
        <c:axId val="5872900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694631"/>
                </a:solidFill>
                <a:latin typeface="Verdana" panose="020B0604030504040204" pitchFamily="34" charset="0"/>
                <a:ea typeface="Verdana" panose="020B0604030504040204" pitchFamily="34" charset="0"/>
                <a:cs typeface="+mn-cs"/>
              </a:defRPr>
            </a:pPr>
            <a:endParaRPr lang="lv-LV"/>
          </a:p>
        </c:txPr>
        <c:crossAx val="587288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694631"/>
              </a:solidFill>
              <a:latin typeface="Verdana" panose="020B0604030504040204" pitchFamily="34" charset="0"/>
              <a:ea typeface="Verdana" panose="020B0604030504040204" pitchFamily="34" charset="0"/>
              <a:cs typeface="+mn-cs"/>
            </a:defRPr>
          </a:pPr>
          <a:endParaRPr lang="lv-LV"/>
        </a:p>
      </c:txPr>
    </c:legend>
    <c:plotVisOnly val="1"/>
    <c:dispBlanksAs val="gap"/>
    <c:showDLblsOverMax val="0"/>
  </c:chart>
  <c:spPr>
    <a:noFill/>
    <a:ln>
      <a:noFill/>
    </a:ln>
    <a:effectLst/>
  </c:spPr>
  <c:txPr>
    <a:bodyPr/>
    <a:lstStyle/>
    <a:p>
      <a:pPr>
        <a:defRPr>
          <a:solidFill>
            <a:srgbClr val="694631"/>
          </a:solidFill>
          <a:latin typeface="Verdana" panose="020B0604030504040204" pitchFamily="34" charset="0"/>
          <a:ea typeface="Verdana" panose="020B0604030504040204" pitchFamily="34" charset="0"/>
        </a:defRPr>
      </a:pPr>
      <a:endParaRPr lang="lv-LV"/>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1193682358656122E-2"/>
          <c:y val="0.2295348297470243"/>
          <c:w val="0.89284760643857575"/>
          <c:h val="0.58351181989987067"/>
        </c:manualLayout>
      </c:layout>
      <c:bar3DChart>
        <c:barDir val="col"/>
        <c:grouping val="clustered"/>
        <c:varyColors val="0"/>
        <c:ser>
          <c:idx val="1"/>
          <c:order val="0"/>
          <c:tx>
            <c:strRef>
              <c:f>grafiki!$H$15</c:f>
              <c:strCache>
                <c:ptCount val="1"/>
                <c:pt idx="0">
                  <c:v>Ietvars</c:v>
                </c:pt>
              </c:strCache>
            </c:strRef>
          </c:tx>
          <c:spPr>
            <a:solidFill>
              <a:srgbClr val="BDD9C1"/>
            </a:solidFill>
            <a:ln>
              <a:noFill/>
            </a:ln>
            <a:effectLst/>
            <a:sp3d/>
          </c:spPr>
          <c:invertIfNegative val="0"/>
          <c:dLbls>
            <c:dLbl>
              <c:idx val="0"/>
              <c:layout>
                <c:manualLayout>
                  <c:x val="-1.1733069527121267E-3"/>
                  <c:y val="-2.94751500281820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F79-46A4-92CC-68305B59004D}"/>
                </c:ext>
              </c:extLst>
            </c:dLbl>
            <c:dLbl>
              <c:idx val="1"/>
              <c:layout>
                <c:manualLayout>
                  <c:x val="-4.3020757953311E-17"/>
                  <c:y val="-2.52644143098704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F79-46A4-92CC-68305B59004D}"/>
                </c:ext>
              </c:extLst>
            </c:dLbl>
            <c:dLbl>
              <c:idx val="2"/>
              <c:layout>
                <c:manualLayout>
                  <c:x val="-8.2131486689848866E-3"/>
                  <c:y val="-1.68429428732469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F79-46A4-92CC-68305B59004D}"/>
                </c:ext>
              </c:extLst>
            </c:dLbl>
            <c:dLbl>
              <c:idx val="3"/>
              <c:layout>
                <c:manualLayout>
                  <c:x val="-2.3466139054243397E-3"/>
                  <c:y val="-2.52644143098703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F79-46A4-92CC-68305B59004D}"/>
                </c:ext>
              </c:extLst>
            </c:dLbl>
            <c:spPr>
              <a:noFill/>
              <a:ln>
                <a:noFill/>
              </a:ln>
              <a:effectLst/>
            </c:spPr>
            <c:txPr>
              <a:bodyPr rot="0" spcFirstLastPara="1" vertOverflow="ellipsis" vert="horz" wrap="square" anchor="ctr" anchorCtr="1"/>
              <a:lstStyle/>
              <a:p>
                <a:pPr>
                  <a:defRPr sz="1197" b="1" i="0" u="none" strike="noStrike" kern="1200" baseline="0">
                    <a:solidFill>
                      <a:srgbClr val="694631"/>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grafiki!$J$13:$M$13</c:f>
              <c:numCache>
                <c:formatCode>General</c:formatCode>
                <c:ptCount val="4"/>
                <c:pt idx="0">
                  <c:v>2025</c:v>
                </c:pt>
                <c:pt idx="1">
                  <c:v>2026</c:v>
                </c:pt>
                <c:pt idx="2">
                  <c:v>2027</c:v>
                </c:pt>
                <c:pt idx="3">
                  <c:v>2028</c:v>
                </c:pt>
              </c:numCache>
            </c:numRef>
          </c:cat>
          <c:val>
            <c:numRef>
              <c:f>grafiki!$J$15:$M$15</c:f>
              <c:numCache>
                <c:formatCode>#\ ##0.0</c:formatCode>
                <c:ptCount val="4"/>
                <c:pt idx="0">
                  <c:v>4689.5</c:v>
                </c:pt>
                <c:pt idx="1">
                  <c:v>5087.8</c:v>
                </c:pt>
                <c:pt idx="2">
                  <c:v>5087.8</c:v>
                </c:pt>
                <c:pt idx="3">
                  <c:v>5087.8</c:v>
                </c:pt>
              </c:numCache>
            </c:numRef>
          </c:val>
          <c:shape val="cylinder"/>
          <c:extLst>
            <c:ext xmlns:c16="http://schemas.microsoft.com/office/drawing/2014/chart" uri="{C3380CC4-5D6E-409C-BE32-E72D297353CC}">
              <c16:uniqueId val="{00000000-CE5D-4075-874E-52C72C40C2AF}"/>
            </c:ext>
          </c:extLst>
        </c:ser>
        <c:ser>
          <c:idx val="0"/>
          <c:order val="1"/>
          <c:tx>
            <c:strRef>
              <c:f>grafiki!$H$14</c:f>
              <c:strCache>
                <c:ptCount val="1"/>
                <c:pt idx="0">
                  <c:v>Bāzes*</c:v>
                </c:pt>
              </c:strCache>
            </c:strRef>
          </c:tx>
          <c:spPr>
            <a:solidFill>
              <a:srgbClr val="CCA790"/>
            </a:solidFill>
            <a:ln>
              <a:noFill/>
            </a:ln>
            <a:effectLst/>
            <a:sp3d/>
          </c:spPr>
          <c:invertIfNegative val="0"/>
          <c:dLbls>
            <c:dLbl>
              <c:idx val="0"/>
              <c:layout>
                <c:manualLayout>
                  <c:x val="2.1003956988601434E-2"/>
                  <c:y val="-2.14800494059078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79-46A4-92CC-68305B59004D}"/>
                </c:ext>
              </c:extLst>
            </c:dLbl>
            <c:dLbl>
              <c:idx val="1"/>
              <c:layout>
                <c:manualLayout>
                  <c:x val="1.2864378880605666E-2"/>
                  <c:y val="-4.10412760926524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F79-46A4-92CC-68305B59004D}"/>
                </c:ext>
              </c:extLst>
            </c:dLbl>
            <c:dLbl>
              <c:idx val="2"/>
              <c:layout>
                <c:manualLayout>
                  <c:x val="7.0398417162727605E-3"/>
                  <c:y val="-2.10536785915586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F79-46A4-92CC-68305B59004D}"/>
                </c:ext>
              </c:extLst>
            </c:dLbl>
            <c:dLbl>
              <c:idx val="3"/>
              <c:layout>
                <c:manualLayout>
                  <c:x val="1.0475701116156816E-2"/>
                  <c:y val="-2.50510867662927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F79-46A4-92CC-68305B59004D}"/>
                </c:ext>
              </c:extLst>
            </c:dLbl>
            <c:spPr>
              <a:noFill/>
              <a:ln>
                <a:noFill/>
              </a:ln>
              <a:effectLst/>
            </c:spPr>
            <c:txPr>
              <a:bodyPr rot="0" spcFirstLastPara="1" vertOverflow="ellipsis" vert="horz" wrap="square" anchor="ctr" anchorCtr="1"/>
              <a:lstStyle/>
              <a:p>
                <a:pPr>
                  <a:defRPr sz="1197" b="1" i="0" u="none" strike="noStrike" kern="1200" baseline="0">
                    <a:solidFill>
                      <a:srgbClr val="694631"/>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grafiki!$J$13:$M$13</c:f>
              <c:numCache>
                <c:formatCode>General</c:formatCode>
                <c:ptCount val="4"/>
                <c:pt idx="0">
                  <c:v>2025</c:v>
                </c:pt>
                <c:pt idx="1">
                  <c:v>2026</c:v>
                </c:pt>
                <c:pt idx="2">
                  <c:v>2027</c:v>
                </c:pt>
                <c:pt idx="3">
                  <c:v>2028</c:v>
                </c:pt>
              </c:numCache>
            </c:numRef>
          </c:cat>
          <c:val>
            <c:numRef>
              <c:f>grafiki!$J$14:$M$14</c:f>
              <c:numCache>
                <c:formatCode>#\ ##0.0</c:formatCode>
                <c:ptCount val="4"/>
                <c:pt idx="0">
                  <c:v>4753.8</c:v>
                </c:pt>
                <c:pt idx="1">
                  <c:v>5158</c:v>
                </c:pt>
                <c:pt idx="2">
                  <c:v>5491.9</c:v>
                </c:pt>
                <c:pt idx="3">
                  <c:v>5827.6</c:v>
                </c:pt>
              </c:numCache>
            </c:numRef>
          </c:val>
          <c:shape val="cylinder"/>
          <c:extLst>
            <c:ext xmlns:c16="http://schemas.microsoft.com/office/drawing/2014/chart" uri="{C3380CC4-5D6E-409C-BE32-E72D297353CC}">
              <c16:uniqueId val="{00000001-CE5D-4075-874E-52C72C40C2AF}"/>
            </c:ext>
          </c:extLst>
        </c:ser>
        <c:dLbls>
          <c:showLegendKey val="0"/>
          <c:showVal val="0"/>
          <c:showCatName val="0"/>
          <c:showSerName val="0"/>
          <c:showPercent val="0"/>
          <c:showBubbleSize val="0"/>
        </c:dLbls>
        <c:gapWidth val="150"/>
        <c:shape val="box"/>
        <c:axId val="587288848"/>
        <c:axId val="587290096"/>
        <c:axId val="0"/>
      </c:bar3DChart>
      <c:catAx>
        <c:axId val="5872888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694631"/>
                </a:solidFill>
                <a:latin typeface="Verdana" panose="020B0604030504040204" pitchFamily="34" charset="0"/>
                <a:ea typeface="Verdana" panose="020B0604030504040204" pitchFamily="34" charset="0"/>
                <a:cs typeface="+mn-cs"/>
              </a:defRPr>
            </a:pPr>
            <a:endParaRPr lang="lv-LV"/>
          </a:p>
        </c:txPr>
        <c:crossAx val="587290096"/>
        <c:crosses val="autoZero"/>
        <c:auto val="1"/>
        <c:lblAlgn val="ctr"/>
        <c:lblOffset val="100"/>
        <c:noMultiLvlLbl val="0"/>
      </c:catAx>
      <c:valAx>
        <c:axId val="5872900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694631"/>
                </a:solidFill>
                <a:latin typeface="Verdana" panose="020B0604030504040204" pitchFamily="34" charset="0"/>
                <a:ea typeface="Verdana" panose="020B0604030504040204" pitchFamily="34" charset="0"/>
                <a:cs typeface="+mn-cs"/>
              </a:defRPr>
            </a:pPr>
            <a:endParaRPr lang="lv-LV"/>
          </a:p>
        </c:txPr>
        <c:crossAx val="587288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694631"/>
              </a:solidFill>
              <a:latin typeface="Verdana" panose="020B0604030504040204" pitchFamily="34" charset="0"/>
              <a:ea typeface="Verdana" panose="020B0604030504040204" pitchFamily="34" charset="0"/>
              <a:cs typeface="+mn-cs"/>
            </a:defRPr>
          </a:pPr>
          <a:endParaRPr lang="lv-LV"/>
        </a:p>
      </c:txPr>
    </c:legend>
    <c:plotVisOnly val="1"/>
    <c:dispBlanksAs val="gap"/>
    <c:showDLblsOverMax val="0"/>
  </c:chart>
  <c:spPr>
    <a:noFill/>
    <a:ln>
      <a:noFill/>
    </a:ln>
    <a:effectLst/>
  </c:spPr>
  <c:txPr>
    <a:bodyPr/>
    <a:lstStyle/>
    <a:p>
      <a:pPr>
        <a:defRPr>
          <a:solidFill>
            <a:srgbClr val="694631"/>
          </a:solidFill>
          <a:latin typeface="Verdana" panose="020B0604030504040204" pitchFamily="34" charset="0"/>
          <a:ea typeface="Verdana" panose="020B0604030504040204" pitchFamily="34" charset="0"/>
        </a:defRPr>
      </a:pPr>
      <a:endParaRPr lang="lv-LV"/>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7898913089107503E-2"/>
          <c:y val="3.0258436869678631E-2"/>
          <c:w val="0.87816454530423138"/>
          <c:h val="0.8153417297910579"/>
        </c:manualLayout>
      </c:layout>
      <c:bar3DChart>
        <c:barDir val="col"/>
        <c:grouping val="stacked"/>
        <c:varyColors val="0"/>
        <c:ser>
          <c:idx val="0"/>
          <c:order val="0"/>
          <c:tx>
            <c:strRef>
              <c:f>Sheet1!$B$13</c:f>
              <c:strCache>
                <c:ptCount val="1"/>
                <c:pt idx="0">
                  <c:v>Kopā</c:v>
                </c:pt>
              </c:strCache>
            </c:strRef>
          </c:tx>
          <c:spPr>
            <a:solidFill>
              <a:srgbClr val="CCA790"/>
            </a:solidFill>
            <a:ln>
              <a:noFill/>
            </a:ln>
            <a:effectLst>
              <a:outerShdw blurRad="76200" dist="38100" dir="6600000" algn="t" rotWithShape="0">
                <a:prstClr val="black">
                  <a:alpha val="40000"/>
                </a:prstClr>
              </a:outerShdw>
            </a:effectLst>
            <a:sp3d/>
          </c:spPr>
          <c:invertIfNegative val="0"/>
          <c:dLbls>
            <c:dLbl>
              <c:idx val="0"/>
              <c:layout>
                <c:manualLayout>
                  <c:x val="8.1000423510101532E-3"/>
                  <c:y val="-0.37445801947771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589-4F01-84FE-A7BF7D266EDD}"/>
                </c:ext>
              </c:extLst>
            </c:dLbl>
            <c:dLbl>
              <c:idx val="1"/>
              <c:layout>
                <c:manualLayout>
                  <c:x val="9.796181571839712E-3"/>
                  <c:y val="-0.345090598795829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89-4F01-84FE-A7BF7D266EDD}"/>
                </c:ext>
              </c:extLst>
            </c:dLbl>
            <c:dLbl>
              <c:idx val="2"/>
              <c:layout>
                <c:manualLayout>
                  <c:x val="1.7143317750719575E-2"/>
                  <c:y val="-0.426822582721157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589-4F01-84FE-A7BF7D266EDD}"/>
                </c:ext>
              </c:extLst>
            </c:dLbl>
            <c:dLbl>
              <c:idx val="3"/>
              <c:layout>
                <c:manualLayout>
                  <c:x val="1.9592363143679337E-2"/>
                  <c:y val="-0.4298496932369107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589-4F01-84FE-A7BF7D266ED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B5239"/>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Sheet1!$C$12:$F$12</c:f>
              <c:numCache>
                <c:formatCode>General</c:formatCode>
                <c:ptCount val="4"/>
                <c:pt idx="0">
                  <c:v>2025</c:v>
                </c:pt>
                <c:pt idx="1">
                  <c:v>2026</c:v>
                </c:pt>
                <c:pt idx="2">
                  <c:v>2027</c:v>
                </c:pt>
                <c:pt idx="3">
                  <c:v>2028</c:v>
                </c:pt>
              </c:numCache>
            </c:numRef>
          </c:cat>
          <c:val>
            <c:numRef>
              <c:f>Sheet1!$C$13:$F$13</c:f>
              <c:numCache>
                <c:formatCode>0.0</c:formatCode>
                <c:ptCount val="4"/>
                <c:pt idx="0">
                  <c:v>138.11234300000001</c:v>
                </c:pt>
                <c:pt idx="1">
                  <c:v>120.750602</c:v>
                </c:pt>
                <c:pt idx="2">
                  <c:v>155.85003</c:v>
                </c:pt>
                <c:pt idx="3">
                  <c:v>153.16149300000001</c:v>
                </c:pt>
              </c:numCache>
            </c:numRef>
          </c:val>
          <c:extLst>
            <c:ext xmlns:c16="http://schemas.microsoft.com/office/drawing/2014/chart" uri="{C3380CC4-5D6E-409C-BE32-E72D297353CC}">
              <c16:uniqueId val="{00000004-F589-4F01-84FE-A7BF7D266EDD}"/>
            </c:ext>
          </c:extLst>
        </c:ser>
        <c:dLbls>
          <c:showLegendKey val="0"/>
          <c:showVal val="0"/>
          <c:showCatName val="0"/>
          <c:showSerName val="0"/>
          <c:showPercent val="0"/>
          <c:showBubbleSize val="0"/>
        </c:dLbls>
        <c:gapWidth val="150"/>
        <c:shape val="cylinder"/>
        <c:axId val="828934991"/>
        <c:axId val="828936655"/>
        <c:axId val="0"/>
      </c:bar3DChart>
      <c:catAx>
        <c:axId val="82893499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7B5239"/>
                </a:solidFill>
                <a:latin typeface="Verdana" panose="020B0604030504040204" pitchFamily="34" charset="0"/>
                <a:ea typeface="Verdana" panose="020B0604030504040204" pitchFamily="34" charset="0"/>
                <a:cs typeface="+mn-cs"/>
              </a:defRPr>
            </a:pPr>
            <a:endParaRPr lang="lv-LV"/>
          </a:p>
        </c:txPr>
        <c:crossAx val="828936655"/>
        <c:crosses val="autoZero"/>
        <c:auto val="1"/>
        <c:lblAlgn val="ctr"/>
        <c:lblOffset val="100"/>
        <c:noMultiLvlLbl val="0"/>
      </c:catAx>
      <c:valAx>
        <c:axId val="82893665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7B5239"/>
                </a:solidFill>
                <a:latin typeface="Verdana" panose="020B0604030504040204" pitchFamily="34" charset="0"/>
                <a:ea typeface="Verdana" panose="020B0604030504040204" pitchFamily="34" charset="0"/>
                <a:cs typeface="+mn-cs"/>
              </a:defRPr>
            </a:pPr>
            <a:endParaRPr lang="lv-LV"/>
          </a:p>
        </c:txPr>
        <c:crossAx val="828934991"/>
        <c:crosses val="autoZero"/>
        <c:crossBetween val="between"/>
        <c:majorUnit val="40"/>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1029445571233608E-2"/>
          <c:y val="4.8429268967659866E-2"/>
          <c:w val="0.90973152995335382"/>
          <c:h val="0.7377470240419951"/>
        </c:manualLayout>
      </c:layout>
      <c:bar3DChart>
        <c:barDir val="col"/>
        <c:grouping val="stacked"/>
        <c:varyColors val="0"/>
        <c:ser>
          <c:idx val="0"/>
          <c:order val="0"/>
          <c:tx>
            <c:strRef>
              <c:f>Grafiks!$A$4</c:f>
              <c:strCache>
                <c:ptCount val="1"/>
                <c:pt idx="0">
                  <c:v>Nozaru ministriju patstāvīgi veikto bāzes izdevumu pārskatīšana</c:v>
                </c:pt>
              </c:strCache>
            </c:strRef>
          </c:tx>
          <c:spPr>
            <a:solidFill>
              <a:srgbClr val="CCA790"/>
            </a:solidFill>
            <a:ln>
              <a:noFill/>
            </a:ln>
            <a:effectLst/>
            <a:sp3d/>
          </c:spPr>
          <c:invertIfNegative val="0"/>
          <c:dLbls>
            <c:dLbl>
              <c:idx val="0"/>
              <c:layout>
                <c:manualLayout>
                  <c:x val="1.453884389860816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4B-4BF8-817C-E6169879BD42}"/>
                </c:ext>
              </c:extLst>
            </c:dLbl>
            <c:dLbl>
              <c:idx val="1"/>
              <c:layout>
                <c:manualLayout>
                  <c:x val="1.2721488411282143E-2"/>
                  <c:y val="-2.941176470588235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E4B-4BF8-817C-E6169879BD42}"/>
                </c:ext>
              </c:extLst>
            </c:dLbl>
            <c:dLbl>
              <c:idx val="2"/>
              <c:layout>
                <c:manualLayout>
                  <c:x val="1.2721488411282076E-2"/>
                  <c:y val="-0.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E4B-4BF8-817C-E6169879BD42}"/>
                </c:ext>
              </c:extLst>
            </c:dLbl>
            <c:dLbl>
              <c:idx val="3"/>
              <c:layout>
                <c:manualLayout>
                  <c:x val="1.2721488411282143E-2"/>
                  <c:y val="-1.7647058823529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E4B-4BF8-817C-E6169879BD4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lang="en-US" sz="1050" b="1" i="0" u="none" strike="noStrike" kern="1200" baseline="0">
                    <a:solidFill>
                      <a:srgbClr val="7B5239"/>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Grafiks!$B$3:$E$3</c:f>
              <c:numCache>
                <c:formatCode>General</c:formatCode>
                <c:ptCount val="4"/>
                <c:pt idx="0">
                  <c:v>2025</c:v>
                </c:pt>
                <c:pt idx="1">
                  <c:v>2026</c:v>
                </c:pt>
                <c:pt idx="2">
                  <c:v>2027</c:v>
                </c:pt>
                <c:pt idx="3">
                  <c:v>2028</c:v>
                </c:pt>
              </c:numCache>
            </c:numRef>
          </c:cat>
          <c:val>
            <c:numRef>
              <c:f>Grafiks!$B$4:$E$4</c:f>
              <c:numCache>
                <c:formatCode>_-* #\ ##0.0_-;\-* #\ ##0.0_-;_-* "-"??_-;_-@_-</c:formatCode>
                <c:ptCount val="4"/>
                <c:pt idx="0">
                  <c:v>107.319079</c:v>
                </c:pt>
                <c:pt idx="1">
                  <c:v>91.355942999999996</c:v>
                </c:pt>
                <c:pt idx="2">
                  <c:v>126.588122</c:v>
                </c:pt>
                <c:pt idx="3">
                  <c:v>124.092311</c:v>
                </c:pt>
              </c:numCache>
            </c:numRef>
          </c:val>
          <c:extLst>
            <c:ext xmlns:c16="http://schemas.microsoft.com/office/drawing/2014/chart" uri="{C3380CC4-5D6E-409C-BE32-E72D297353CC}">
              <c16:uniqueId val="{00000000-8001-45F3-BD8B-5FE96EB69E43}"/>
            </c:ext>
          </c:extLst>
        </c:ser>
        <c:ser>
          <c:idx val="1"/>
          <c:order val="1"/>
          <c:tx>
            <c:strRef>
              <c:f>Grafiks!$A$5</c:f>
              <c:strCache>
                <c:ptCount val="1"/>
                <c:pt idx="0">
                  <c:v>Nozaru ministriju iesniegtā prioritāro pasākumu pārskatīšana</c:v>
                </c:pt>
              </c:strCache>
            </c:strRef>
          </c:tx>
          <c:spPr>
            <a:solidFill>
              <a:srgbClr val="BDD9C1"/>
            </a:solidFill>
            <a:ln>
              <a:noFill/>
            </a:ln>
            <a:effectLst/>
            <a:sp3d/>
          </c:spPr>
          <c:invertIfNegative val="0"/>
          <c:dLbls>
            <c:dLbl>
              <c:idx val="0"/>
              <c:layout>
                <c:manualLayout>
                  <c:x val="1.4538843898608163E-2"/>
                  <c:y val="-2.9411764705882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4B-4BF8-817C-E6169879BD42}"/>
                </c:ext>
              </c:extLst>
            </c:dLbl>
            <c:dLbl>
              <c:idx val="1"/>
              <c:layout>
                <c:manualLayout>
                  <c:x val="1.453884389860816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E4B-4BF8-817C-E6169879BD42}"/>
                </c:ext>
              </c:extLst>
            </c:dLbl>
            <c:dLbl>
              <c:idx val="2"/>
              <c:layout>
                <c:manualLayout>
                  <c:x val="1.554076313653307E-2"/>
                  <c:y val="-2.7792025786848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E4B-4BF8-817C-E6169879BD42}"/>
                </c:ext>
              </c:extLst>
            </c:dLbl>
            <c:dLbl>
              <c:idx val="3"/>
              <c:layout>
                <c:manualLayout>
                  <c:x val="1.4538863035988428E-2"/>
                  <c:y val="-3.26721547869844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E4B-4BF8-817C-E6169879BD42}"/>
                </c:ext>
              </c:extLst>
            </c:dLbl>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rgbClr val="7B5239"/>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Grafiks!$B$3:$E$3</c:f>
              <c:numCache>
                <c:formatCode>General</c:formatCode>
                <c:ptCount val="4"/>
                <c:pt idx="0">
                  <c:v>2025</c:v>
                </c:pt>
                <c:pt idx="1">
                  <c:v>2026</c:v>
                </c:pt>
                <c:pt idx="2">
                  <c:v>2027</c:v>
                </c:pt>
                <c:pt idx="3">
                  <c:v>2028</c:v>
                </c:pt>
              </c:numCache>
            </c:numRef>
          </c:cat>
          <c:val>
            <c:numRef>
              <c:f>Grafiks!$B$5:$E$5</c:f>
              <c:numCache>
                <c:formatCode>_-* #\ ##0.0_-;\-* #\ ##0.0_-;_-* "-"??_-;_-@_-</c:formatCode>
                <c:ptCount val="4"/>
                <c:pt idx="0">
                  <c:v>8.7000480000000007</c:v>
                </c:pt>
                <c:pt idx="1">
                  <c:v>7.3644920000000003</c:v>
                </c:pt>
                <c:pt idx="2">
                  <c:v>7.2458280000000004</c:v>
                </c:pt>
                <c:pt idx="3">
                  <c:v>7.2442549999999999</c:v>
                </c:pt>
              </c:numCache>
            </c:numRef>
          </c:val>
          <c:extLst>
            <c:ext xmlns:c16="http://schemas.microsoft.com/office/drawing/2014/chart" uri="{C3380CC4-5D6E-409C-BE32-E72D297353CC}">
              <c16:uniqueId val="{00000001-8001-45F3-BD8B-5FE96EB69E43}"/>
            </c:ext>
          </c:extLst>
        </c:ser>
        <c:dLbls>
          <c:showLegendKey val="0"/>
          <c:showVal val="0"/>
          <c:showCatName val="0"/>
          <c:showSerName val="0"/>
          <c:showPercent val="0"/>
          <c:showBubbleSize val="0"/>
        </c:dLbls>
        <c:gapWidth val="100"/>
        <c:shape val="cylinder"/>
        <c:axId val="1541864864"/>
        <c:axId val="1541862944"/>
        <c:axId val="0"/>
      </c:bar3DChart>
      <c:catAx>
        <c:axId val="15418648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7B5239"/>
                </a:solidFill>
                <a:latin typeface="Verdana" panose="020B0604030504040204" pitchFamily="34" charset="0"/>
                <a:ea typeface="Verdana" panose="020B0604030504040204" pitchFamily="34" charset="0"/>
                <a:cs typeface="+mn-cs"/>
              </a:defRPr>
            </a:pPr>
            <a:endParaRPr lang="lv-LV"/>
          </a:p>
        </c:txPr>
        <c:crossAx val="1541862944"/>
        <c:crosses val="autoZero"/>
        <c:auto val="1"/>
        <c:lblAlgn val="ctr"/>
        <c:lblOffset val="100"/>
        <c:noMultiLvlLbl val="0"/>
      </c:catAx>
      <c:valAx>
        <c:axId val="15418629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7B5239"/>
                </a:solidFill>
                <a:latin typeface="Verdana" panose="020B0604030504040204" pitchFamily="34" charset="0"/>
                <a:ea typeface="Verdana" panose="020B0604030504040204" pitchFamily="34" charset="0"/>
                <a:cs typeface="+mn-cs"/>
              </a:defRPr>
            </a:pPr>
            <a:endParaRPr lang="lv-LV"/>
          </a:p>
        </c:txPr>
        <c:crossAx val="1541864864"/>
        <c:crosses val="autoZero"/>
        <c:crossBetween val="between"/>
        <c:majorUnit val="20"/>
      </c:valAx>
      <c:spPr>
        <a:noFill/>
        <a:ln>
          <a:noFill/>
        </a:ln>
        <a:effectLst/>
      </c:spPr>
    </c:plotArea>
    <c:legend>
      <c:legendPos val="b"/>
      <c:legendEntry>
        <c:idx val="0"/>
        <c:txPr>
          <a:bodyPr rot="0" spcFirstLastPara="1" vertOverflow="ellipsis" vert="horz" wrap="square" anchor="ctr" anchorCtr="1"/>
          <a:lstStyle/>
          <a:p>
            <a:pPr>
              <a:defRPr sz="1050" b="0" i="0" u="none" strike="noStrike" kern="1200" baseline="0">
                <a:solidFill>
                  <a:srgbClr val="7B5239"/>
                </a:solidFill>
                <a:latin typeface="Verdana" panose="020B0604030504040204" pitchFamily="34" charset="0"/>
                <a:ea typeface="Verdana" panose="020B0604030504040204" pitchFamily="34" charset="0"/>
                <a:cs typeface="+mn-cs"/>
              </a:defRPr>
            </a:pPr>
            <a:endParaRPr lang="lv-LV"/>
          </a:p>
        </c:txPr>
      </c:legendEntry>
      <c:legendEntry>
        <c:idx val="1"/>
        <c:txPr>
          <a:bodyPr rot="0" spcFirstLastPara="1" vertOverflow="ellipsis" vert="horz" wrap="square" anchor="ctr" anchorCtr="1"/>
          <a:lstStyle/>
          <a:p>
            <a:pPr>
              <a:defRPr sz="1050" b="0" i="0" u="none" strike="noStrike" kern="1200" baseline="0">
                <a:solidFill>
                  <a:srgbClr val="7B5239"/>
                </a:solidFill>
                <a:latin typeface="Verdana" panose="020B0604030504040204" pitchFamily="34" charset="0"/>
                <a:ea typeface="Verdana" panose="020B0604030504040204" pitchFamily="34" charset="0"/>
                <a:cs typeface="+mn-cs"/>
              </a:defRPr>
            </a:pPr>
            <a:endParaRPr lang="lv-LV"/>
          </a:p>
        </c:txPr>
      </c:legendEntry>
      <c:layout>
        <c:manualLayout>
          <c:xMode val="edge"/>
          <c:yMode val="edge"/>
          <c:x val="9.3020031786606783E-2"/>
          <c:y val="0.88489810177609007"/>
          <c:w val="0.86426403968171428"/>
          <c:h val="9.8888373522085168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lv-LV"/>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460497254267391E-2"/>
          <c:y val="3.0987830211080335E-2"/>
          <c:w val="0.9121400840723779"/>
          <c:h val="0.77210265772842146"/>
        </c:manualLayout>
      </c:layout>
      <c:barChart>
        <c:barDir val="col"/>
        <c:grouping val="clustered"/>
        <c:varyColors val="0"/>
        <c:ser>
          <c:idx val="0"/>
          <c:order val="0"/>
          <c:spPr>
            <a:solidFill>
              <a:srgbClr val="7B5239"/>
            </a:solidFill>
            <a:ln w="6350" cap="flat" cmpd="sng" algn="ctr">
              <a:solidFill>
                <a:srgbClr val="6A4630"/>
              </a:solidFill>
              <a:prstDash val="solid"/>
              <a:miter lim="800000"/>
            </a:ln>
            <a:effectLst/>
          </c:spPr>
          <c:invertIfNegative val="0"/>
          <c:dPt>
            <c:idx val="3"/>
            <c:invertIfNegative val="0"/>
            <c:bubble3D val="0"/>
            <c:spPr>
              <a:solidFill>
                <a:srgbClr val="7B5239"/>
              </a:solidFill>
              <a:ln w="6350" cap="flat" cmpd="sng" algn="ctr">
                <a:solidFill>
                  <a:srgbClr val="6A4630"/>
                </a:solidFill>
                <a:prstDash val="solid"/>
                <a:miter lim="800000"/>
              </a:ln>
              <a:effectLst/>
            </c:spPr>
            <c:extLst>
              <c:ext xmlns:c16="http://schemas.microsoft.com/office/drawing/2014/chart" uri="{C3380CC4-5D6E-409C-BE32-E72D297353CC}">
                <c16:uniqueId val="{00000001-908E-4F2F-AD55-FA339D496D3A}"/>
              </c:ext>
            </c:extLst>
          </c:dPt>
          <c:dPt>
            <c:idx val="6"/>
            <c:invertIfNegative val="0"/>
            <c:bubble3D val="0"/>
            <c:spPr>
              <a:solidFill>
                <a:srgbClr val="7B5239"/>
              </a:solidFill>
              <a:ln w="6350" cap="flat" cmpd="sng" algn="ctr">
                <a:solidFill>
                  <a:srgbClr val="6A4630"/>
                </a:solidFill>
                <a:prstDash val="solid"/>
                <a:miter lim="800000"/>
              </a:ln>
              <a:effectLst/>
            </c:spPr>
            <c:extLst>
              <c:ext xmlns:c16="http://schemas.microsoft.com/office/drawing/2014/chart" uri="{C3380CC4-5D6E-409C-BE32-E72D297353CC}">
                <c16:uniqueId val="{00000003-908E-4F2F-AD55-FA339D496D3A}"/>
              </c:ext>
            </c:extLst>
          </c:dPt>
          <c:dPt>
            <c:idx val="7"/>
            <c:invertIfNegative val="0"/>
            <c:bubble3D val="0"/>
            <c:spPr>
              <a:solidFill>
                <a:srgbClr val="7B5239"/>
              </a:solidFill>
              <a:ln w="6350" cap="flat" cmpd="sng" algn="ctr">
                <a:solidFill>
                  <a:srgbClr val="6A4630"/>
                </a:solidFill>
                <a:prstDash val="solid"/>
                <a:miter lim="800000"/>
              </a:ln>
              <a:effectLst/>
            </c:spPr>
            <c:extLst>
              <c:ext xmlns:c16="http://schemas.microsoft.com/office/drawing/2014/chart" uri="{C3380CC4-5D6E-409C-BE32-E72D297353CC}">
                <c16:uniqueId val="{00000005-908E-4F2F-AD55-FA339D496D3A}"/>
              </c:ext>
            </c:extLst>
          </c:dPt>
          <c:dPt>
            <c:idx val="9"/>
            <c:invertIfNegative val="0"/>
            <c:bubble3D val="0"/>
            <c:spPr>
              <a:solidFill>
                <a:srgbClr val="7B5239"/>
              </a:solidFill>
              <a:ln w="6350" cap="flat" cmpd="sng" algn="ctr">
                <a:solidFill>
                  <a:srgbClr val="6A4630"/>
                </a:solidFill>
                <a:prstDash val="solid"/>
                <a:miter lim="800000"/>
              </a:ln>
              <a:effectLst/>
            </c:spPr>
            <c:extLst>
              <c:ext xmlns:c16="http://schemas.microsoft.com/office/drawing/2014/chart" uri="{C3380CC4-5D6E-409C-BE32-E72D297353CC}">
                <c16:uniqueId val="{00000007-908E-4F2F-AD55-FA339D496D3A}"/>
              </c:ext>
            </c:extLst>
          </c:dPt>
          <c:dLbls>
            <c:numFmt formatCode="#,##0.0" sourceLinked="0"/>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tx1"/>
                    </a:solidFill>
                    <a:latin typeface="Verdana" panose="020B0604030504040204" pitchFamily="34" charset="0"/>
                    <a:ea typeface="Verdana" panose="020B0604030504040204" pitchFamily="34" charset="0"/>
                    <a:cs typeface="Times New Roman" panose="02020603050405020304" pitchFamily="18" charset="0"/>
                  </a:defRPr>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KOPSAVILKUMS!$B$35:$B$48</c:f>
              <c:strCache>
                <c:ptCount val="14"/>
                <c:pt idx="0">
                  <c:v>VM</c:v>
                </c:pt>
                <c:pt idx="1">
                  <c:v>VARAM</c:v>
                </c:pt>
                <c:pt idx="2">
                  <c:v>ZM</c:v>
                </c:pt>
                <c:pt idx="3">
                  <c:v>SM</c:v>
                </c:pt>
                <c:pt idx="4">
                  <c:v>FM</c:v>
                </c:pt>
                <c:pt idx="5">
                  <c:v>IZM</c:v>
                </c:pt>
                <c:pt idx="6">
                  <c:v>KM</c:v>
                </c:pt>
                <c:pt idx="7">
                  <c:v>AiM</c:v>
                </c:pt>
                <c:pt idx="8">
                  <c:v>TM</c:v>
                </c:pt>
                <c:pt idx="9">
                  <c:v>IeM</c:v>
                </c:pt>
                <c:pt idx="10">
                  <c:v>EM</c:v>
                </c:pt>
                <c:pt idx="11">
                  <c:v>LM</c:v>
                </c:pt>
                <c:pt idx="12">
                  <c:v>ĀM</c:v>
                </c:pt>
                <c:pt idx="13">
                  <c:v>KEM</c:v>
                </c:pt>
              </c:strCache>
            </c:strRef>
          </c:cat>
          <c:val>
            <c:numRef>
              <c:f>KOPSAVILKUMS!$C$35:$C$48</c:f>
              <c:numCache>
                <c:formatCode>General</c:formatCode>
                <c:ptCount val="14"/>
                <c:pt idx="0">
                  <c:v>96.7</c:v>
                </c:pt>
                <c:pt idx="1">
                  <c:v>96.1</c:v>
                </c:pt>
                <c:pt idx="2">
                  <c:v>94.1</c:v>
                </c:pt>
                <c:pt idx="3">
                  <c:v>93.6</c:v>
                </c:pt>
                <c:pt idx="4">
                  <c:v>93</c:v>
                </c:pt>
                <c:pt idx="5">
                  <c:v>92.4</c:v>
                </c:pt>
                <c:pt idx="6">
                  <c:v>92.3</c:v>
                </c:pt>
                <c:pt idx="7" formatCode="0.0">
                  <c:v>91.2</c:v>
                </c:pt>
                <c:pt idx="8">
                  <c:v>90.8</c:v>
                </c:pt>
                <c:pt idx="9">
                  <c:v>90.6</c:v>
                </c:pt>
                <c:pt idx="10" formatCode="0.0">
                  <c:v>90.4</c:v>
                </c:pt>
                <c:pt idx="11">
                  <c:v>89.3</c:v>
                </c:pt>
                <c:pt idx="12">
                  <c:v>82</c:v>
                </c:pt>
                <c:pt idx="13">
                  <c:v>58.5</c:v>
                </c:pt>
              </c:numCache>
            </c:numRef>
          </c:val>
          <c:extLst>
            <c:ext xmlns:c16="http://schemas.microsoft.com/office/drawing/2014/chart" uri="{C3380CC4-5D6E-409C-BE32-E72D297353CC}">
              <c16:uniqueId val="{00000008-908E-4F2F-AD55-FA339D496D3A}"/>
            </c:ext>
          </c:extLst>
        </c:ser>
        <c:dLbls>
          <c:dLblPos val="outEnd"/>
          <c:showLegendKey val="0"/>
          <c:showVal val="1"/>
          <c:showCatName val="0"/>
          <c:showSerName val="0"/>
          <c:showPercent val="0"/>
          <c:showBubbleSize val="0"/>
        </c:dLbls>
        <c:gapWidth val="76"/>
        <c:overlap val="-27"/>
        <c:axId val="1656705712"/>
        <c:axId val="1656706960"/>
      </c:barChart>
      <c:catAx>
        <c:axId val="1656705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50" b="0"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crossAx val="1656706960"/>
        <c:crosses val="autoZero"/>
        <c:auto val="1"/>
        <c:lblAlgn val="ctr"/>
        <c:lblOffset val="100"/>
        <c:noMultiLvlLbl val="0"/>
      </c:catAx>
      <c:valAx>
        <c:axId val="1656706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crossAx val="1656705712"/>
        <c:crosses val="autoZero"/>
        <c:crossBetween val="between"/>
        <c:majorUnit val="20"/>
      </c:valAx>
      <c:spPr>
        <a:noFill/>
        <a:ln>
          <a:noFill/>
        </a:ln>
        <a:effectLst/>
      </c:spPr>
    </c:plotArea>
    <c:plotVisOnly val="1"/>
    <c:dispBlanksAs val="gap"/>
    <c:showDLblsOverMax val="0"/>
  </c:chart>
  <c:spPr>
    <a:noFill/>
    <a:ln>
      <a:noFill/>
    </a:ln>
    <a:effectLst/>
  </c:spPr>
  <c:txPr>
    <a:bodyPr rot="-5400000" vert="horz"/>
    <a:lstStyle/>
    <a:p>
      <a:pPr>
        <a:defRPr sz="100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0.07855</cdr:x>
      <cdr:y>0.01641</cdr:y>
    </cdr:from>
    <cdr:to>
      <cdr:x>0.2882</cdr:x>
      <cdr:y>0.23521</cdr:y>
    </cdr:to>
    <cdr:sp macro="" textlink="">
      <cdr:nvSpPr>
        <cdr:cNvPr id="5" name="Rectangle 4"/>
        <cdr:cNvSpPr/>
      </cdr:nvSpPr>
      <cdr:spPr>
        <a:xfrm xmlns:a="http://schemas.openxmlformats.org/drawingml/2006/main">
          <a:off x="840583" y="72435"/>
          <a:ext cx="2243516" cy="965796"/>
        </a:xfrm>
        <a:prstGeom xmlns:a="http://schemas.openxmlformats.org/drawingml/2006/main" prst="rect">
          <a:avLst/>
        </a:prstGeom>
        <a:noFill xmlns:a="http://schemas.openxmlformats.org/drawingml/2006/main"/>
        <a:ln xmlns:a="http://schemas.openxmlformats.org/drawingml/2006/main" w="19050">
          <a:solidFill>
            <a:srgbClr val="CCA79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lv-LV" sz="1400"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Aktualizētie</a:t>
          </a:r>
          <a:r>
            <a:rPr lang="lv-LV" sz="1400" baseline="0"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 bāzes izdevumi pret ietvaru </a:t>
          </a:r>
          <a:r>
            <a:rPr lang="lv-LV" sz="1400" b="1" baseline="0"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+189,6</a:t>
          </a:r>
          <a:r>
            <a:rPr lang="lv-LV" sz="1400" b="1"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 </a:t>
          </a:r>
          <a:r>
            <a:rPr lang="lv-LV" sz="1400" b="1" baseline="0"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milj. </a:t>
          </a:r>
          <a:r>
            <a:rPr lang="lv-LV" sz="1400" b="1" i="1" baseline="0" dirty="0" err="1">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euro</a:t>
          </a:r>
          <a:endParaRPr lang="lv-LV" sz="1400" b="1"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endParaRPr>
        </a:p>
      </cdr:txBody>
    </cdr:sp>
  </cdr:relSizeAnchor>
  <cdr:relSizeAnchor xmlns:cdr="http://schemas.openxmlformats.org/drawingml/2006/chartDrawing">
    <cdr:from>
      <cdr:x>0.30199</cdr:x>
      <cdr:y>0.01641</cdr:y>
    </cdr:from>
    <cdr:to>
      <cdr:x>0.5057</cdr:x>
      <cdr:y>0.23521</cdr:y>
    </cdr:to>
    <cdr:sp macro="" textlink="">
      <cdr:nvSpPr>
        <cdr:cNvPr id="6" name="Rectangle 5"/>
        <cdr:cNvSpPr/>
      </cdr:nvSpPr>
      <cdr:spPr>
        <a:xfrm xmlns:a="http://schemas.openxmlformats.org/drawingml/2006/main">
          <a:off x="1626755" y="50800"/>
          <a:ext cx="1097328" cy="677323"/>
        </a:xfrm>
        <a:prstGeom xmlns:a="http://schemas.openxmlformats.org/drawingml/2006/main" prst="rect">
          <a:avLst/>
        </a:prstGeom>
        <a:noFill xmlns:a="http://schemas.openxmlformats.org/drawingml/2006/main"/>
        <a:ln xmlns:a="http://schemas.openxmlformats.org/drawingml/2006/main" w="19050">
          <a:solidFill>
            <a:srgbClr val="CCA79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lv-LV" sz="1400"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Aktualizētie</a:t>
          </a:r>
          <a:r>
            <a:rPr lang="lv-LV" sz="1400" baseline="0"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 bāzes izdevumi pret ietvaru </a:t>
          </a:r>
          <a:r>
            <a:rPr lang="lv-LV" sz="1400" b="1" baseline="0"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+673,9 milj. </a:t>
          </a:r>
          <a:r>
            <a:rPr lang="lv-LV" sz="1400" b="1" i="1" baseline="0" dirty="0" err="1">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euro</a:t>
          </a:r>
          <a:endParaRPr lang="lv-LV" sz="1400" b="1"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endParaRPr>
        </a:p>
      </cdr:txBody>
    </cdr:sp>
  </cdr:relSizeAnchor>
  <cdr:relSizeAnchor xmlns:cdr="http://schemas.openxmlformats.org/drawingml/2006/chartDrawing">
    <cdr:from>
      <cdr:x>0.52868</cdr:x>
      <cdr:y>0.01795</cdr:y>
    </cdr:from>
    <cdr:to>
      <cdr:x>0.73239</cdr:x>
      <cdr:y>0.23675</cdr:y>
    </cdr:to>
    <cdr:sp macro="" textlink="">
      <cdr:nvSpPr>
        <cdr:cNvPr id="7" name="Rectangle 6"/>
        <cdr:cNvSpPr/>
      </cdr:nvSpPr>
      <cdr:spPr>
        <a:xfrm xmlns:a="http://schemas.openxmlformats.org/drawingml/2006/main">
          <a:off x="2860675" y="55562"/>
          <a:ext cx="1102267" cy="677323"/>
        </a:xfrm>
        <a:prstGeom xmlns:a="http://schemas.openxmlformats.org/drawingml/2006/main" prst="rect">
          <a:avLst/>
        </a:prstGeom>
        <a:noFill xmlns:a="http://schemas.openxmlformats.org/drawingml/2006/main"/>
        <a:ln xmlns:a="http://schemas.openxmlformats.org/drawingml/2006/main" w="19050">
          <a:solidFill>
            <a:srgbClr val="CCA79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lv-LV" sz="1400"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Aktualizētie</a:t>
          </a:r>
          <a:r>
            <a:rPr lang="lv-LV" sz="1400" baseline="0"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 bāzes izdevumi pret ietvaru </a:t>
          </a:r>
          <a:r>
            <a:rPr lang="lv-LV" sz="1400" b="1" baseline="0"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+385,4 milj. </a:t>
          </a:r>
          <a:r>
            <a:rPr lang="lv-LV" sz="1400" b="1" i="1" baseline="0" dirty="0" err="1">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euro</a:t>
          </a:r>
          <a:endParaRPr lang="lv-LV" sz="1400" b="1"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endParaRPr>
        </a:p>
      </cdr:txBody>
    </cdr:sp>
  </cdr:relSizeAnchor>
  <cdr:relSizeAnchor xmlns:cdr="http://schemas.openxmlformats.org/drawingml/2006/chartDrawing">
    <cdr:from>
      <cdr:x>0.74784</cdr:x>
      <cdr:y>0.01641</cdr:y>
    </cdr:from>
    <cdr:to>
      <cdr:x>0.95155</cdr:x>
      <cdr:y>0.23521</cdr:y>
    </cdr:to>
    <cdr:sp macro="" textlink="">
      <cdr:nvSpPr>
        <cdr:cNvPr id="8" name="Rectangle 7"/>
        <cdr:cNvSpPr/>
      </cdr:nvSpPr>
      <cdr:spPr>
        <a:xfrm xmlns:a="http://schemas.openxmlformats.org/drawingml/2006/main">
          <a:off x="4046537" y="50800"/>
          <a:ext cx="1102267" cy="677323"/>
        </a:xfrm>
        <a:prstGeom xmlns:a="http://schemas.openxmlformats.org/drawingml/2006/main" prst="rect">
          <a:avLst/>
        </a:prstGeom>
        <a:noFill xmlns:a="http://schemas.openxmlformats.org/drawingml/2006/main"/>
        <a:ln xmlns:a="http://schemas.openxmlformats.org/drawingml/2006/main" w="19050">
          <a:solidFill>
            <a:srgbClr val="CCA79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lv-LV" sz="1400"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Aktualizētie</a:t>
          </a:r>
          <a:r>
            <a:rPr lang="lv-LV" sz="1400" baseline="0"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 bāzes izdevumi pret ietvaru </a:t>
          </a:r>
          <a:r>
            <a:rPr lang="lv-LV" sz="1400" b="1" baseline="0"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+410,4 milj. </a:t>
          </a:r>
          <a:r>
            <a:rPr lang="lv-LV" sz="1400" b="1" i="1" baseline="0" dirty="0" err="1">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euro</a:t>
          </a:r>
          <a:endParaRPr lang="lv-LV" sz="1400" b="1"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0.07347</cdr:x>
      <cdr:y>0.02026</cdr:y>
    </cdr:from>
    <cdr:to>
      <cdr:x>0.28253</cdr:x>
      <cdr:y>0.26646</cdr:y>
    </cdr:to>
    <cdr:sp macro="" textlink="">
      <cdr:nvSpPr>
        <cdr:cNvPr id="5" name="Rectangle 4"/>
        <cdr:cNvSpPr/>
      </cdr:nvSpPr>
      <cdr:spPr>
        <a:xfrm xmlns:a="http://schemas.openxmlformats.org/drawingml/2006/main">
          <a:off x="728093" y="44531"/>
          <a:ext cx="2071798" cy="541147"/>
        </a:xfrm>
        <a:prstGeom xmlns:a="http://schemas.openxmlformats.org/drawingml/2006/main" prst="rect">
          <a:avLst/>
        </a:prstGeom>
        <a:noFill xmlns:a="http://schemas.openxmlformats.org/drawingml/2006/main"/>
        <a:ln xmlns:a="http://schemas.openxmlformats.org/drawingml/2006/main">
          <a:solidFill>
            <a:srgbClr val="CCA79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lv-LV" sz="1100"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Aktualizētie</a:t>
          </a:r>
          <a:r>
            <a:rPr lang="lv-LV" sz="1100" baseline="0"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 bāzes izdevumi pret ietvaru </a:t>
          </a:r>
          <a:r>
            <a:rPr lang="lv-LV" sz="1100" b="1" baseline="0"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+70,3 milj. </a:t>
          </a:r>
          <a:r>
            <a:rPr lang="lv-LV" sz="1100" b="1" i="1" baseline="0" dirty="0" err="1">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euro</a:t>
          </a:r>
          <a:endParaRPr lang="lv-LV" sz="1100" b="1"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endParaRPr>
        </a:p>
      </cdr:txBody>
    </cdr:sp>
  </cdr:relSizeAnchor>
  <cdr:relSizeAnchor xmlns:cdr="http://schemas.openxmlformats.org/drawingml/2006/chartDrawing">
    <cdr:from>
      <cdr:x>0.29542</cdr:x>
      <cdr:y>0.02218</cdr:y>
    </cdr:from>
    <cdr:to>
      <cdr:x>0.50785</cdr:x>
      <cdr:y>0.26646</cdr:y>
    </cdr:to>
    <cdr:sp macro="" textlink="">
      <cdr:nvSpPr>
        <cdr:cNvPr id="6" name="Rectangle 5"/>
        <cdr:cNvSpPr/>
      </cdr:nvSpPr>
      <cdr:spPr>
        <a:xfrm xmlns:a="http://schemas.openxmlformats.org/drawingml/2006/main">
          <a:off x="2927632" y="48751"/>
          <a:ext cx="2105196" cy="536927"/>
        </a:xfrm>
        <a:prstGeom xmlns:a="http://schemas.openxmlformats.org/drawingml/2006/main" prst="rect">
          <a:avLst/>
        </a:prstGeom>
        <a:noFill xmlns:a="http://schemas.openxmlformats.org/drawingml/2006/main"/>
        <a:ln xmlns:a="http://schemas.openxmlformats.org/drawingml/2006/main">
          <a:solidFill>
            <a:srgbClr val="CCA79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lv-LV" sz="1100"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Aktualizētie</a:t>
          </a:r>
          <a:r>
            <a:rPr lang="lv-LV" sz="1100" baseline="0"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 bāzes izdevumi pret ietvaru </a:t>
          </a:r>
          <a:r>
            <a:rPr lang="lv-LV" sz="1100" b="1" baseline="0"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+376,0 milj. </a:t>
          </a:r>
          <a:r>
            <a:rPr lang="lv-LV" sz="1100" b="1" i="1" baseline="0" dirty="0" err="1">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euro</a:t>
          </a:r>
          <a:endParaRPr lang="lv-LV" sz="1100" b="1"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endParaRPr>
        </a:p>
      </cdr:txBody>
    </cdr:sp>
  </cdr:relSizeAnchor>
  <cdr:relSizeAnchor xmlns:cdr="http://schemas.openxmlformats.org/drawingml/2006/chartDrawing">
    <cdr:from>
      <cdr:x>0.52069</cdr:x>
      <cdr:y>0.02218</cdr:y>
    </cdr:from>
    <cdr:to>
      <cdr:x>0.73493</cdr:x>
      <cdr:y>0.26268</cdr:y>
    </cdr:to>
    <cdr:sp macro="" textlink="">
      <cdr:nvSpPr>
        <cdr:cNvPr id="7" name="Rectangle 6"/>
        <cdr:cNvSpPr/>
      </cdr:nvSpPr>
      <cdr:spPr>
        <a:xfrm xmlns:a="http://schemas.openxmlformats.org/drawingml/2006/main">
          <a:off x="5160073" y="48751"/>
          <a:ext cx="2123133" cy="528614"/>
        </a:xfrm>
        <a:prstGeom xmlns:a="http://schemas.openxmlformats.org/drawingml/2006/main" prst="rect">
          <a:avLst/>
        </a:prstGeom>
        <a:noFill xmlns:a="http://schemas.openxmlformats.org/drawingml/2006/main"/>
        <a:ln xmlns:a="http://schemas.openxmlformats.org/drawingml/2006/main">
          <a:solidFill>
            <a:srgbClr val="CCA79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lv-LV" sz="1100" b="0"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Aktualizētie</a:t>
          </a:r>
          <a:r>
            <a:rPr lang="lv-LV" sz="1100" b="0" baseline="0"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 bāzes izdevumi pret 2026 gada ietvaru </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lv-LV" sz="1100" b="1" baseline="0"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+543,2 milj. </a:t>
          </a:r>
          <a:r>
            <a:rPr lang="lv-LV" sz="1100" b="1" i="1" baseline="0" dirty="0" err="1">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euro</a:t>
          </a:r>
          <a:endParaRPr lang="lv-LV" sz="1100" b="1"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endParaRPr>
        </a:p>
      </cdr:txBody>
    </cdr:sp>
  </cdr:relSizeAnchor>
  <cdr:relSizeAnchor xmlns:cdr="http://schemas.openxmlformats.org/drawingml/2006/chartDrawing">
    <cdr:from>
      <cdr:x>0.74638</cdr:x>
      <cdr:y>0.02218</cdr:y>
    </cdr:from>
    <cdr:to>
      <cdr:x>0.97089</cdr:x>
      <cdr:y>0.25512</cdr:y>
    </cdr:to>
    <cdr:sp macro="" textlink="">
      <cdr:nvSpPr>
        <cdr:cNvPr id="8" name="Rectangle 7"/>
        <cdr:cNvSpPr/>
      </cdr:nvSpPr>
      <cdr:spPr>
        <a:xfrm xmlns:a="http://schemas.openxmlformats.org/drawingml/2006/main">
          <a:off x="7396676" y="48751"/>
          <a:ext cx="2224909" cy="511989"/>
        </a:xfrm>
        <a:prstGeom xmlns:a="http://schemas.openxmlformats.org/drawingml/2006/main" prst="rect">
          <a:avLst/>
        </a:prstGeom>
        <a:noFill xmlns:a="http://schemas.openxmlformats.org/drawingml/2006/main"/>
        <a:ln xmlns:a="http://schemas.openxmlformats.org/drawingml/2006/main">
          <a:solidFill>
            <a:srgbClr val="CCA79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lv-LV" sz="1100"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Aktualizētie</a:t>
          </a:r>
          <a:r>
            <a:rPr lang="lv-LV" sz="1100" baseline="0"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 bāzes izdevumi pret 2026.gada ietvaru </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lv-LV" sz="1100" b="1" baseline="0"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+626,3 milj. </a:t>
          </a:r>
          <a:r>
            <a:rPr lang="lv-LV" sz="1100" b="1" i="1" baseline="0" dirty="0" err="1">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euro</a:t>
          </a:r>
          <a:endParaRPr lang="lv-LV" sz="1100" b="1"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0.07375</cdr:x>
      <cdr:y>0.01299</cdr:y>
    </cdr:from>
    <cdr:to>
      <cdr:x>0.27787</cdr:x>
      <cdr:y>0.23179</cdr:y>
    </cdr:to>
    <cdr:sp macro="" textlink="">
      <cdr:nvSpPr>
        <cdr:cNvPr id="5" name="Rectangle 4"/>
        <cdr:cNvSpPr/>
      </cdr:nvSpPr>
      <cdr:spPr>
        <a:xfrm xmlns:a="http://schemas.openxmlformats.org/drawingml/2006/main">
          <a:off x="397114" y="40217"/>
          <a:ext cx="1099098" cy="677332"/>
        </a:xfrm>
        <a:prstGeom xmlns:a="http://schemas.openxmlformats.org/drawingml/2006/main" prst="rect">
          <a:avLst/>
        </a:prstGeom>
        <a:noFill xmlns:a="http://schemas.openxmlformats.org/drawingml/2006/main"/>
        <a:ln xmlns:a="http://schemas.openxmlformats.org/drawingml/2006/main" w="19050">
          <a:solidFill>
            <a:srgbClr val="CCA79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lv-LV" sz="1200"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Aktualizētie</a:t>
          </a:r>
          <a:r>
            <a:rPr lang="lv-LV" sz="1200" baseline="0"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 bāzes izdevumi pret ietvaru </a:t>
          </a:r>
          <a:r>
            <a:rPr lang="lv-LV" sz="1200" b="1" baseline="0"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+52,5 milj. </a:t>
          </a:r>
          <a:r>
            <a:rPr lang="lv-LV" sz="1200" b="1" i="1" baseline="0" dirty="0" err="1">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euro</a:t>
          </a:r>
          <a:endParaRPr lang="lv-LV" sz="1200" b="1"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endParaRPr>
        </a:p>
      </cdr:txBody>
    </cdr:sp>
  </cdr:relSizeAnchor>
  <cdr:relSizeAnchor xmlns:cdr="http://schemas.openxmlformats.org/drawingml/2006/chartDrawing">
    <cdr:from>
      <cdr:x>0.29537</cdr:x>
      <cdr:y>0.01534</cdr:y>
    </cdr:from>
    <cdr:to>
      <cdr:x>0.49949</cdr:x>
      <cdr:y>0.23414</cdr:y>
    </cdr:to>
    <cdr:sp macro="" textlink="">
      <cdr:nvSpPr>
        <cdr:cNvPr id="6" name="Rectangle 5"/>
        <cdr:cNvSpPr/>
      </cdr:nvSpPr>
      <cdr:spPr>
        <a:xfrm xmlns:a="http://schemas.openxmlformats.org/drawingml/2006/main">
          <a:off x="1590421" y="47492"/>
          <a:ext cx="1099098" cy="677332"/>
        </a:xfrm>
        <a:prstGeom xmlns:a="http://schemas.openxmlformats.org/drawingml/2006/main" prst="rect">
          <a:avLst/>
        </a:prstGeom>
        <a:noFill xmlns:a="http://schemas.openxmlformats.org/drawingml/2006/main"/>
        <a:ln xmlns:a="http://schemas.openxmlformats.org/drawingml/2006/main" w="19050">
          <a:solidFill>
            <a:srgbClr val="CCA79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lv-LV" sz="1200"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Aktualizētie</a:t>
          </a:r>
          <a:r>
            <a:rPr lang="lv-LV" sz="1200" baseline="0"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 bāzes izdevumi pret ietvaru </a:t>
          </a:r>
          <a:r>
            <a:rPr lang="lv-LV" sz="1200" b="1" baseline="0"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+222,8 milj. </a:t>
          </a:r>
          <a:r>
            <a:rPr lang="lv-LV" sz="1200" b="1" i="1" baseline="0" dirty="0" err="1">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euro</a:t>
          </a:r>
          <a:endParaRPr lang="lv-LV" sz="1200" b="1"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endParaRPr>
        </a:p>
      </cdr:txBody>
    </cdr:sp>
  </cdr:relSizeAnchor>
  <cdr:relSizeAnchor xmlns:cdr="http://schemas.openxmlformats.org/drawingml/2006/chartDrawing">
    <cdr:from>
      <cdr:x>0.51946</cdr:x>
      <cdr:y>0.01534</cdr:y>
    </cdr:from>
    <cdr:to>
      <cdr:x>0.72359</cdr:x>
      <cdr:y>0.23414</cdr:y>
    </cdr:to>
    <cdr:sp macro="" textlink="">
      <cdr:nvSpPr>
        <cdr:cNvPr id="7" name="Rectangle 6"/>
        <cdr:cNvSpPr/>
      </cdr:nvSpPr>
      <cdr:spPr>
        <a:xfrm xmlns:a="http://schemas.openxmlformats.org/drawingml/2006/main">
          <a:off x="2797073" y="47493"/>
          <a:ext cx="1099097" cy="677332"/>
        </a:xfrm>
        <a:prstGeom xmlns:a="http://schemas.openxmlformats.org/drawingml/2006/main" prst="rect">
          <a:avLst/>
        </a:prstGeom>
        <a:noFill xmlns:a="http://schemas.openxmlformats.org/drawingml/2006/main"/>
        <a:ln xmlns:a="http://schemas.openxmlformats.org/drawingml/2006/main" w="19050">
          <a:solidFill>
            <a:srgbClr val="CCA79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lv-LV" sz="1200"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Aktualizētie</a:t>
          </a:r>
          <a:r>
            <a:rPr lang="lv-LV" sz="1200" baseline="0"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 bāzes izdevumi pret 2026. gada ietvaru </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lv-LV" sz="1200" b="1" dirty="0">
              <a:solidFill>
                <a:srgbClr val="694631"/>
              </a:solidFill>
              <a:latin typeface="Verdana" panose="020B0604030504040204" pitchFamily="34" charset="0"/>
              <a:ea typeface="Verdana" panose="020B0604030504040204" pitchFamily="34" charset="0"/>
              <a:cs typeface="Times New Roman" panose="02020603050405020304" pitchFamily="18" charset="0"/>
            </a:rPr>
            <a:t>-</a:t>
          </a:r>
          <a:r>
            <a:rPr lang="lv-LV" sz="1200" b="1" baseline="0"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509,1 milj. </a:t>
          </a:r>
          <a:r>
            <a:rPr lang="lv-LV" sz="1200" b="1" i="1" baseline="0" dirty="0" err="1">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euro</a:t>
          </a:r>
          <a:endParaRPr lang="lv-LV" sz="1200" b="1"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endParaRPr>
        </a:p>
      </cdr:txBody>
    </cdr:sp>
  </cdr:relSizeAnchor>
  <cdr:relSizeAnchor xmlns:cdr="http://schemas.openxmlformats.org/drawingml/2006/chartDrawing">
    <cdr:from>
      <cdr:x>0.73971</cdr:x>
      <cdr:y>0.01534</cdr:y>
    </cdr:from>
    <cdr:to>
      <cdr:x>0.94383</cdr:x>
      <cdr:y>0.23414</cdr:y>
    </cdr:to>
    <cdr:sp macro="" textlink="">
      <cdr:nvSpPr>
        <cdr:cNvPr id="8" name="Rectangle 7"/>
        <cdr:cNvSpPr/>
      </cdr:nvSpPr>
      <cdr:spPr>
        <a:xfrm xmlns:a="http://schemas.openxmlformats.org/drawingml/2006/main">
          <a:off x="3982989" y="47493"/>
          <a:ext cx="1099097" cy="677332"/>
        </a:xfrm>
        <a:prstGeom xmlns:a="http://schemas.openxmlformats.org/drawingml/2006/main" prst="rect">
          <a:avLst/>
        </a:prstGeom>
        <a:noFill xmlns:a="http://schemas.openxmlformats.org/drawingml/2006/main"/>
        <a:ln xmlns:a="http://schemas.openxmlformats.org/drawingml/2006/main" w="19050">
          <a:solidFill>
            <a:srgbClr val="CCA79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lv-LV" sz="1200"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Aktualizētie</a:t>
          </a:r>
          <a:r>
            <a:rPr lang="lv-LV" sz="1200" baseline="0"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 bāzes izdevumi pret 2026. gada ietvaru </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lv-LV" sz="1200" b="1" baseline="0"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-849,2 milj. </a:t>
          </a:r>
          <a:r>
            <a:rPr lang="lv-LV" sz="1200" b="1" i="1" baseline="0" dirty="0" err="1">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euro</a:t>
          </a:r>
          <a:endParaRPr lang="lv-LV" sz="1200" b="1"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0.77056</cdr:x>
      <cdr:y>0.02026</cdr:y>
    </cdr:from>
    <cdr:to>
      <cdr:x>0.96046</cdr:x>
      <cdr:y>0.23906</cdr:y>
    </cdr:to>
    <cdr:sp macro="" textlink="">
      <cdr:nvSpPr>
        <cdr:cNvPr id="5" name="Rectangle 4"/>
        <cdr:cNvSpPr/>
      </cdr:nvSpPr>
      <cdr:spPr>
        <a:xfrm xmlns:a="http://schemas.openxmlformats.org/drawingml/2006/main">
          <a:off x="8416012" y="64365"/>
          <a:ext cx="2074027" cy="695116"/>
        </a:xfrm>
        <a:prstGeom xmlns:a="http://schemas.openxmlformats.org/drawingml/2006/main" prst="rect">
          <a:avLst/>
        </a:prstGeom>
        <a:noFill xmlns:a="http://schemas.openxmlformats.org/drawingml/2006/main"/>
        <a:ln xmlns:a="http://schemas.openxmlformats.org/drawingml/2006/main" w="19050">
          <a:solidFill>
            <a:srgbClr val="CCA79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lv-LV" sz="1100"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Aktualizētie</a:t>
          </a:r>
          <a:r>
            <a:rPr lang="lv-LV" sz="1100" baseline="0"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 bāzes izdevumi pret 2026. gada ietvaru </a:t>
          </a:r>
          <a:r>
            <a:rPr lang="lv-LV" sz="1100" b="1" baseline="0"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+739,8 milj. </a:t>
          </a:r>
          <a:r>
            <a:rPr lang="lv-LV" sz="1100" b="1" i="1" baseline="0" dirty="0" err="1">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euro</a:t>
          </a:r>
          <a:endParaRPr lang="lv-LV" sz="1100" b="1"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endParaRPr>
        </a:p>
      </cdr:txBody>
    </cdr:sp>
  </cdr:relSizeAnchor>
  <cdr:relSizeAnchor xmlns:cdr="http://schemas.openxmlformats.org/drawingml/2006/chartDrawing">
    <cdr:from>
      <cdr:x>0.55064</cdr:x>
      <cdr:y>0.01833</cdr:y>
    </cdr:from>
    <cdr:to>
      <cdr:x>0.73798</cdr:x>
      <cdr:y>0.23714</cdr:y>
    </cdr:to>
    <cdr:sp macro="" textlink="">
      <cdr:nvSpPr>
        <cdr:cNvPr id="6" name="Rectangle 5"/>
        <cdr:cNvSpPr/>
      </cdr:nvSpPr>
      <cdr:spPr>
        <a:xfrm xmlns:a="http://schemas.openxmlformats.org/drawingml/2006/main">
          <a:off x="6014057" y="58233"/>
          <a:ext cx="2046125" cy="695148"/>
        </a:xfrm>
        <a:prstGeom xmlns:a="http://schemas.openxmlformats.org/drawingml/2006/main" prst="rect">
          <a:avLst/>
        </a:prstGeom>
        <a:noFill xmlns:a="http://schemas.openxmlformats.org/drawingml/2006/main"/>
        <a:ln xmlns:a="http://schemas.openxmlformats.org/drawingml/2006/main" w="19050">
          <a:solidFill>
            <a:srgbClr val="CCA79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lv-LV" sz="1100"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Aktualizētie</a:t>
          </a:r>
          <a:r>
            <a:rPr lang="lv-LV" sz="1100" baseline="0"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 bāzes izdevumi pret 2026. gada ietvaru </a:t>
          </a:r>
          <a:r>
            <a:rPr lang="lv-LV" sz="1100" b="1" baseline="0"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+404,1 milj. </a:t>
          </a:r>
          <a:r>
            <a:rPr lang="lv-LV" sz="1100" b="1" i="1" baseline="0" dirty="0" err="1">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euro</a:t>
          </a:r>
          <a:endParaRPr lang="lv-LV" sz="1100" b="1"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endParaRPr>
        </a:p>
      </cdr:txBody>
    </cdr:sp>
  </cdr:relSizeAnchor>
  <cdr:relSizeAnchor xmlns:cdr="http://schemas.openxmlformats.org/drawingml/2006/chartDrawing">
    <cdr:from>
      <cdr:x>0.32981</cdr:x>
      <cdr:y>0.01833</cdr:y>
    </cdr:from>
    <cdr:to>
      <cdr:x>0.50665</cdr:x>
      <cdr:y>0.23714</cdr:y>
    </cdr:to>
    <cdr:sp macro="" textlink="">
      <cdr:nvSpPr>
        <cdr:cNvPr id="7" name="Rectangle 6"/>
        <cdr:cNvSpPr/>
      </cdr:nvSpPr>
      <cdr:spPr>
        <a:xfrm xmlns:a="http://schemas.openxmlformats.org/drawingml/2006/main">
          <a:off x="3393511" y="53906"/>
          <a:ext cx="1819563" cy="643487"/>
        </a:xfrm>
        <a:prstGeom xmlns:a="http://schemas.openxmlformats.org/drawingml/2006/main" prst="rect">
          <a:avLst/>
        </a:prstGeom>
        <a:noFill xmlns:a="http://schemas.openxmlformats.org/drawingml/2006/main"/>
        <a:ln xmlns:a="http://schemas.openxmlformats.org/drawingml/2006/main" w="19050">
          <a:solidFill>
            <a:srgbClr val="CCA79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lv-LV" sz="1100"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Aktualizētie</a:t>
          </a:r>
          <a:r>
            <a:rPr lang="lv-LV" sz="1100" baseline="0"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 bāzes izdevumi pret ietvaru </a:t>
          </a:r>
          <a:r>
            <a:rPr lang="lv-LV" sz="1100" b="1" baseline="0"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+70,1 milj. </a:t>
          </a:r>
          <a:r>
            <a:rPr lang="lv-LV" sz="1100" b="1" i="1" baseline="0" dirty="0" err="1">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euro</a:t>
          </a:r>
          <a:endParaRPr lang="lv-LV" sz="1100" b="1"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endParaRPr>
        </a:p>
      </cdr:txBody>
    </cdr:sp>
  </cdr:relSizeAnchor>
  <cdr:relSizeAnchor xmlns:cdr="http://schemas.openxmlformats.org/drawingml/2006/chartDrawing">
    <cdr:from>
      <cdr:x>0.1045</cdr:x>
      <cdr:y>0.01833</cdr:y>
    </cdr:from>
    <cdr:to>
      <cdr:x>0.28134</cdr:x>
      <cdr:y>0.23714</cdr:y>
    </cdr:to>
    <cdr:sp macro="" textlink="">
      <cdr:nvSpPr>
        <cdr:cNvPr id="8" name="Rectangle 7"/>
        <cdr:cNvSpPr/>
      </cdr:nvSpPr>
      <cdr:spPr>
        <a:xfrm xmlns:a="http://schemas.openxmlformats.org/drawingml/2006/main">
          <a:off x="1075183" y="53906"/>
          <a:ext cx="1819563" cy="643487"/>
        </a:xfrm>
        <a:prstGeom xmlns:a="http://schemas.openxmlformats.org/drawingml/2006/main" prst="rect">
          <a:avLst/>
        </a:prstGeom>
        <a:noFill xmlns:a="http://schemas.openxmlformats.org/drawingml/2006/main"/>
        <a:ln xmlns:a="http://schemas.openxmlformats.org/drawingml/2006/main" w="19050">
          <a:solidFill>
            <a:srgbClr val="CCA79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lv-LV"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Aktualizētie</a:t>
          </a:r>
          <a:r>
            <a:rPr lang="lv-LV" sz="1200" baseline="0"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 </a:t>
          </a:r>
          <a:r>
            <a:rPr lang="lv-LV" baseline="0"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bāzes izdevumi pret ietvaru </a:t>
          </a:r>
          <a:r>
            <a:rPr lang="lv-LV" b="1" baseline="0"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+64,3 milj. </a:t>
          </a:r>
          <a:r>
            <a:rPr lang="lv-LV" b="1" i="1" baseline="0" dirty="0" err="1">
              <a:solidFill>
                <a:srgbClr val="694631"/>
              </a:solidFill>
              <a:effectLst/>
              <a:latin typeface="Verdana" panose="020B0604030504040204" pitchFamily="34" charset="0"/>
              <a:ea typeface="Verdana" panose="020B0604030504040204" pitchFamily="34" charset="0"/>
              <a:cs typeface="Times New Roman" panose="02020603050405020304" pitchFamily="18" charset="0"/>
            </a:rPr>
            <a:t>euro</a:t>
          </a:r>
          <a:endParaRPr lang="lv-LV" b="1" dirty="0">
            <a:solidFill>
              <a:srgbClr val="694631"/>
            </a:solidFill>
            <a:effectLst/>
            <a:latin typeface="Verdana" panose="020B0604030504040204" pitchFamily="34" charset="0"/>
            <a:ea typeface="Verdana" panose="020B0604030504040204" pitchFamily="34" charset="0"/>
            <a:cs typeface="Times New Roman" panose="02020603050405020304" pitchFamily="18"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0.37631</cdr:x>
      <cdr:y>0.19685</cdr:y>
    </cdr:from>
    <cdr:to>
      <cdr:x>0.57712</cdr:x>
      <cdr:y>0.28131</cdr:y>
    </cdr:to>
    <cdr:sp macro="" textlink="">
      <cdr:nvSpPr>
        <cdr:cNvPr id="2" name="TextBox 1">
          <a:extLst xmlns:a="http://schemas.openxmlformats.org/drawingml/2006/main">
            <a:ext uri="{FF2B5EF4-FFF2-40B4-BE49-F238E27FC236}">
              <a16:creationId xmlns:a16="http://schemas.microsoft.com/office/drawing/2014/main" id="{2BC7AA85-5619-64AB-F942-3DC82A9BAD0C}"/>
            </a:ext>
          </a:extLst>
        </cdr:cNvPr>
        <cdr:cNvSpPr txBox="1"/>
      </cdr:nvSpPr>
      <cdr:spPr>
        <a:xfrm xmlns:a="http://schemas.openxmlformats.org/drawingml/2006/main">
          <a:off x="3077282" y="955997"/>
          <a:ext cx="1642114" cy="410175"/>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lv-LV" sz="2000" b="1" i="0" dirty="0">
              <a:effectLst/>
              <a:latin typeface="Verdana" panose="020B0604030504040204" pitchFamily="34" charset="0"/>
              <a:ea typeface="Verdana" panose="020B0604030504040204" pitchFamily="34" charset="0"/>
              <a:cs typeface="Times New Roman" panose="02020603050405020304" pitchFamily="18" charset="0"/>
            </a:rPr>
            <a:t> </a:t>
          </a:r>
          <a:r>
            <a:rPr lang="el-GR" sz="1200" b="1" kern="1200" dirty="0">
              <a:solidFill>
                <a:srgbClr val="7B5239"/>
              </a:solidFill>
              <a:latin typeface="Verdana" panose="020B0604030504040204" pitchFamily="34" charset="0"/>
              <a:ea typeface="Verdana" panose="020B0604030504040204" pitchFamily="34" charset="0"/>
            </a:rPr>
            <a:t>Σ = </a:t>
          </a:r>
          <a:r>
            <a:rPr lang="lv-LV" sz="1200" b="1" kern="1200" dirty="0">
              <a:solidFill>
                <a:srgbClr val="7B5239"/>
              </a:solidFill>
              <a:latin typeface="Verdana" panose="020B0604030504040204" pitchFamily="34" charset="0"/>
              <a:ea typeface="Verdana" panose="020B0604030504040204" pitchFamily="34" charset="0"/>
            </a:rPr>
            <a:t>98,7</a:t>
          </a: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endParaRPr lang="lv-LV" sz="1600" b="1" kern="1200" dirty="0">
            <a:solidFill>
              <a:srgbClr val="7B5239"/>
            </a:solidFill>
            <a:latin typeface="Verdana" panose="020B0604030504040204" pitchFamily="34" charset="0"/>
            <a:ea typeface="Verdana" panose="020B0604030504040204" pitchFamily="34" charset="0"/>
          </a:endParaRPr>
        </a:p>
        <a:p xmlns:a="http://schemas.openxmlformats.org/drawingml/2006/main">
          <a:endParaRPr lang="lv-LV" sz="2000" i="0" dirty="0">
            <a:latin typeface="Verdana" panose="020B0604030504040204" pitchFamily="34" charset="0"/>
            <a:ea typeface="Verdana" panose="020B0604030504040204" pitchFamily="34" charset="0"/>
          </a:endParaRPr>
        </a:p>
      </cdr:txBody>
    </cdr:sp>
  </cdr:relSizeAnchor>
  <cdr:relSizeAnchor xmlns:cdr="http://schemas.openxmlformats.org/drawingml/2006/chartDrawing">
    <cdr:from>
      <cdr:x>0.56201</cdr:x>
      <cdr:y>0.04194</cdr:y>
    </cdr:from>
    <cdr:to>
      <cdr:x>0.79054</cdr:x>
      <cdr:y>0.12641</cdr:y>
    </cdr:to>
    <cdr:sp macro="" textlink="">
      <cdr:nvSpPr>
        <cdr:cNvPr id="3" name="TextBox 1">
          <a:extLst xmlns:a="http://schemas.openxmlformats.org/drawingml/2006/main">
            <a:ext uri="{FF2B5EF4-FFF2-40B4-BE49-F238E27FC236}">
              <a16:creationId xmlns:a16="http://schemas.microsoft.com/office/drawing/2014/main" id="{2BC7AA85-5619-64AB-F942-3DC82A9BAD0C}"/>
            </a:ext>
          </a:extLst>
        </cdr:cNvPr>
        <cdr:cNvSpPr txBox="1"/>
      </cdr:nvSpPr>
      <cdr:spPr>
        <a:xfrm xmlns:a="http://schemas.openxmlformats.org/drawingml/2006/main">
          <a:off x="4595816" y="203701"/>
          <a:ext cx="1868795" cy="410176"/>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defRPr/>
          </a:pPr>
          <a:r>
            <a:rPr lang="lv-LV" sz="2000" b="1" i="0" dirty="0">
              <a:effectLst/>
              <a:latin typeface="Verdana" panose="020B0604030504040204" pitchFamily="34" charset="0"/>
              <a:ea typeface="Verdana" panose="020B0604030504040204" pitchFamily="34" charset="0"/>
              <a:cs typeface="Times New Roman" panose="02020603050405020304" pitchFamily="18" charset="0"/>
            </a:rPr>
            <a:t> </a:t>
          </a:r>
          <a:r>
            <a:rPr lang="el-GR" sz="1200" b="1" kern="1200" dirty="0">
              <a:solidFill>
                <a:srgbClr val="7B5239"/>
              </a:solidFill>
              <a:latin typeface="Verdana" panose="020B0604030504040204" pitchFamily="34" charset="0"/>
              <a:ea typeface="Verdana" panose="020B0604030504040204" pitchFamily="34" charset="0"/>
            </a:rPr>
            <a:t>Σ = </a:t>
          </a:r>
          <a:r>
            <a:rPr lang="lv-LV" sz="1200" b="1" kern="1200" dirty="0">
              <a:solidFill>
                <a:srgbClr val="7B5239"/>
              </a:solidFill>
              <a:latin typeface="Verdana" panose="020B0604030504040204" pitchFamily="34" charset="0"/>
              <a:ea typeface="Verdana" panose="020B0604030504040204" pitchFamily="34" charset="0"/>
            </a:rPr>
            <a:t>133,8</a:t>
          </a:r>
        </a:p>
        <a:p xmlns:a="http://schemas.openxmlformats.org/drawingml/2006/main">
          <a:pPr>
            <a:defRPr/>
          </a:pPr>
          <a:endParaRPr lang="lv-LV" sz="1200" b="1" kern="1200" dirty="0">
            <a:solidFill>
              <a:srgbClr val="7B5239"/>
            </a:solidFill>
            <a:latin typeface="Verdana" panose="020B0604030504040204" pitchFamily="34" charset="0"/>
            <a:ea typeface="Verdana" panose="020B0604030504040204" pitchFamily="34" charset="0"/>
          </a:endParaRPr>
        </a:p>
        <a:p xmlns:a="http://schemas.openxmlformats.org/drawingml/2006/main">
          <a:pPr>
            <a:defRPr/>
          </a:pPr>
          <a:endParaRPr lang="lv-LV" sz="1600" b="1" kern="1200" dirty="0">
            <a:solidFill>
              <a:srgbClr val="7B5239"/>
            </a:solidFill>
            <a:latin typeface="Verdana" panose="020B0604030504040204" pitchFamily="34" charset="0"/>
            <a:ea typeface="Verdana" panose="020B0604030504040204" pitchFamily="34" charset="0"/>
          </a:endParaRPr>
        </a:p>
        <a:p xmlns:a="http://schemas.openxmlformats.org/drawingml/2006/main">
          <a:endParaRPr lang="lv-LV" sz="2000" i="0" dirty="0">
            <a:latin typeface="Verdana" panose="020B0604030504040204" pitchFamily="34" charset="0"/>
            <a:ea typeface="Verdana" panose="020B0604030504040204" pitchFamily="34" charset="0"/>
          </a:endParaRPr>
        </a:p>
      </cdr:txBody>
    </cdr:sp>
  </cdr:relSizeAnchor>
  <cdr:relSizeAnchor xmlns:cdr="http://schemas.openxmlformats.org/drawingml/2006/chartDrawing">
    <cdr:from>
      <cdr:x>0.75575</cdr:x>
      <cdr:y>0.04921</cdr:y>
    </cdr:from>
    <cdr:to>
      <cdr:x>0.92025</cdr:x>
      <cdr:y>0.14937</cdr:y>
    </cdr:to>
    <cdr:sp macro="" textlink="">
      <cdr:nvSpPr>
        <cdr:cNvPr id="4" name="TextBox 1">
          <a:extLst xmlns:a="http://schemas.openxmlformats.org/drawingml/2006/main">
            <a:ext uri="{FF2B5EF4-FFF2-40B4-BE49-F238E27FC236}">
              <a16:creationId xmlns:a16="http://schemas.microsoft.com/office/drawing/2014/main" id="{2BC7AA85-5619-64AB-F942-3DC82A9BAD0C}"/>
            </a:ext>
          </a:extLst>
        </cdr:cNvPr>
        <cdr:cNvSpPr txBox="1"/>
      </cdr:nvSpPr>
      <cdr:spPr>
        <a:xfrm xmlns:a="http://schemas.openxmlformats.org/drawingml/2006/main">
          <a:off x="6180090" y="238997"/>
          <a:ext cx="1345179" cy="486384"/>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lv-LV" sz="2000" b="1" i="0" dirty="0">
              <a:effectLst/>
              <a:latin typeface="Verdana" panose="020B0604030504040204" pitchFamily="34" charset="0"/>
              <a:ea typeface="Verdana" panose="020B0604030504040204" pitchFamily="34" charset="0"/>
              <a:cs typeface="Times New Roman" panose="02020603050405020304" pitchFamily="18" charset="0"/>
            </a:rPr>
            <a:t> </a:t>
          </a:r>
          <a:r>
            <a:rPr lang="el-GR" sz="1200" b="1" kern="1200" dirty="0">
              <a:solidFill>
                <a:srgbClr val="7B5239"/>
              </a:solidFill>
              <a:latin typeface="Verdana" panose="020B0604030504040204" pitchFamily="34" charset="0"/>
              <a:ea typeface="Verdana" panose="020B0604030504040204" pitchFamily="34" charset="0"/>
            </a:rPr>
            <a:t>Σ = </a:t>
          </a:r>
          <a:r>
            <a:rPr lang="lv-LV" sz="1200" b="1" kern="1200" dirty="0">
              <a:solidFill>
                <a:srgbClr val="7B5239"/>
              </a:solidFill>
              <a:latin typeface="Verdana" panose="020B0604030504040204" pitchFamily="34" charset="0"/>
              <a:ea typeface="Verdana" panose="020B0604030504040204" pitchFamily="34" charset="0"/>
            </a:rPr>
            <a:t>131,3</a:t>
          </a: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endParaRPr lang="lv-LV" sz="1200" b="1" i="0" dirty="0">
            <a:latin typeface="Verdana" panose="020B0604030504040204" pitchFamily="34" charset="0"/>
            <a:ea typeface="Verdana" panose="020B0604030504040204" pitchFamily="34" charset="0"/>
            <a:cs typeface="Times New Roman" panose="02020603050405020304" pitchFamily="18" charset="0"/>
          </a:endParaRP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endParaRPr lang="lv-LV" sz="1600" i="0" dirty="0">
            <a:effectLst/>
            <a:latin typeface="Verdana" panose="020B0604030504040204" pitchFamily="34" charset="0"/>
            <a:ea typeface="Verdana" panose="020B0604030504040204" pitchFamily="34" charset="0"/>
            <a:cs typeface="Times New Roman" panose="02020603050405020304" pitchFamily="18" charset="0"/>
          </a:endParaRPr>
        </a:p>
        <a:p xmlns:a="http://schemas.openxmlformats.org/drawingml/2006/main">
          <a:endParaRPr lang="lv-LV" sz="2000" i="0" dirty="0">
            <a:latin typeface="Verdana" panose="020B0604030504040204" pitchFamily="34" charset="0"/>
            <a:ea typeface="Verdana" panose="020B060403050404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4015" cy="488712"/>
          </a:xfrm>
          <a:prstGeom prst="rect">
            <a:avLst/>
          </a:prstGeom>
        </p:spPr>
        <p:txBody>
          <a:bodyPr vert="horz" lIns="91429" tIns="45714" rIns="91429" bIns="45714" rtlCol="0"/>
          <a:lstStyle>
            <a:lvl1pPr algn="l" defTabSz="939461" fontAlgn="auto">
              <a:spcBef>
                <a:spcPts val="0"/>
              </a:spcBef>
              <a:spcAft>
                <a:spcPts val="0"/>
              </a:spcAft>
              <a:defRPr sz="1200">
                <a:latin typeface="+mn-lt"/>
                <a:cs typeface="+mn-cs"/>
              </a:defRPr>
            </a:lvl1pPr>
          </a:lstStyle>
          <a:p>
            <a:pPr>
              <a:defRPr/>
            </a:pPr>
            <a:endParaRPr lang="lv-LV"/>
          </a:p>
        </p:txBody>
      </p:sp>
      <p:sp>
        <p:nvSpPr>
          <p:cNvPr id="3" name="Date Placeholder 2"/>
          <p:cNvSpPr>
            <a:spLocks noGrp="1"/>
          </p:cNvSpPr>
          <p:nvPr>
            <p:ph type="dt" idx="1"/>
          </p:nvPr>
        </p:nvSpPr>
        <p:spPr>
          <a:xfrm>
            <a:off x="3809079" y="0"/>
            <a:ext cx="2914015" cy="488712"/>
          </a:xfrm>
          <a:prstGeom prst="rect">
            <a:avLst/>
          </a:prstGeom>
        </p:spPr>
        <p:txBody>
          <a:bodyPr vert="horz" lIns="91429" tIns="45714" rIns="91429" bIns="45714" rtlCol="0"/>
          <a:lstStyle>
            <a:lvl1pPr algn="r" defTabSz="939461" fontAlgn="auto">
              <a:spcBef>
                <a:spcPts val="0"/>
              </a:spcBef>
              <a:spcAft>
                <a:spcPts val="0"/>
              </a:spcAft>
              <a:defRPr sz="1200">
                <a:latin typeface="+mn-lt"/>
                <a:cs typeface="+mn-cs"/>
              </a:defRPr>
            </a:lvl1pPr>
          </a:lstStyle>
          <a:p>
            <a:pPr>
              <a:defRPr/>
            </a:pPr>
            <a:fld id="{C269A99F-EF31-4B9C-A738-C27DFF01580E}" type="datetimeFigureOut">
              <a:rPr lang="lv-LV"/>
              <a:pPr>
                <a:defRPr/>
              </a:pPr>
              <a:t>19.08.2024</a:t>
            </a:fld>
            <a:endParaRPr lang="lv-LV"/>
          </a:p>
        </p:txBody>
      </p:sp>
      <p:sp>
        <p:nvSpPr>
          <p:cNvPr id="4" name="Slide Image Placeholder 3"/>
          <p:cNvSpPr>
            <a:spLocks noGrp="1" noRot="1" noChangeAspect="1"/>
          </p:cNvSpPr>
          <p:nvPr>
            <p:ph type="sldImg" idx="2"/>
          </p:nvPr>
        </p:nvSpPr>
        <p:spPr>
          <a:xfrm>
            <a:off x="104775" y="733425"/>
            <a:ext cx="6515100" cy="3665538"/>
          </a:xfrm>
          <a:prstGeom prst="rect">
            <a:avLst/>
          </a:prstGeom>
          <a:noFill/>
          <a:ln w="12700">
            <a:solidFill>
              <a:prstClr val="black"/>
            </a:solidFill>
          </a:ln>
        </p:spPr>
        <p:txBody>
          <a:bodyPr vert="horz" lIns="91429" tIns="45714" rIns="91429" bIns="45714" rtlCol="0" anchor="ctr"/>
          <a:lstStyle/>
          <a:p>
            <a:pPr lvl="0"/>
            <a:endParaRPr lang="lv-LV" noProof="0"/>
          </a:p>
        </p:txBody>
      </p:sp>
      <p:sp>
        <p:nvSpPr>
          <p:cNvPr id="5" name="Notes Placeholder 4"/>
          <p:cNvSpPr>
            <a:spLocks noGrp="1"/>
          </p:cNvSpPr>
          <p:nvPr>
            <p:ph type="body" sz="quarter" idx="3"/>
          </p:nvPr>
        </p:nvSpPr>
        <p:spPr>
          <a:xfrm>
            <a:off x="672465" y="4642763"/>
            <a:ext cx="5379720" cy="4398407"/>
          </a:xfrm>
          <a:prstGeom prst="rect">
            <a:avLst/>
          </a:prstGeom>
        </p:spPr>
        <p:txBody>
          <a:bodyPr vert="horz" lIns="91429" tIns="45714" rIns="91429" bIns="4571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p:cNvSpPr>
            <a:spLocks noGrp="1"/>
          </p:cNvSpPr>
          <p:nvPr>
            <p:ph type="ftr" sz="quarter" idx="4"/>
          </p:nvPr>
        </p:nvSpPr>
        <p:spPr>
          <a:xfrm>
            <a:off x="1" y="9283830"/>
            <a:ext cx="2914015" cy="488712"/>
          </a:xfrm>
          <a:prstGeom prst="rect">
            <a:avLst/>
          </a:prstGeom>
        </p:spPr>
        <p:txBody>
          <a:bodyPr vert="horz" lIns="91429" tIns="45714" rIns="91429" bIns="45714" rtlCol="0" anchor="b"/>
          <a:lstStyle>
            <a:lvl1pPr algn="l" defTabSz="939461" fontAlgn="auto">
              <a:spcBef>
                <a:spcPts val="0"/>
              </a:spcBef>
              <a:spcAft>
                <a:spcPts val="0"/>
              </a:spcAft>
              <a:defRPr sz="1200">
                <a:latin typeface="+mn-lt"/>
                <a:cs typeface="+mn-cs"/>
              </a:defRPr>
            </a:lvl1pPr>
          </a:lstStyle>
          <a:p>
            <a:pPr>
              <a:defRPr/>
            </a:pPr>
            <a:endParaRPr lang="lv-LV"/>
          </a:p>
        </p:txBody>
      </p:sp>
      <p:sp>
        <p:nvSpPr>
          <p:cNvPr id="7" name="Slide Number Placeholder 6"/>
          <p:cNvSpPr>
            <a:spLocks noGrp="1"/>
          </p:cNvSpPr>
          <p:nvPr>
            <p:ph type="sldNum" sz="quarter" idx="5"/>
          </p:nvPr>
        </p:nvSpPr>
        <p:spPr>
          <a:xfrm>
            <a:off x="3809079" y="9283830"/>
            <a:ext cx="2914015" cy="488712"/>
          </a:xfrm>
          <a:prstGeom prst="rect">
            <a:avLst/>
          </a:prstGeom>
        </p:spPr>
        <p:txBody>
          <a:bodyPr vert="horz" wrap="square" lIns="91429" tIns="45714" rIns="91429" bIns="45714" numCol="1" anchor="b" anchorCtr="0" compatLnSpc="1">
            <a:prstTxWarp prst="textNoShape">
              <a:avLst/>
            </a:prstTxWarp>
          </a:bodyPr>
          <a:lstStyle>
            <a:lvl1pPr algn="r">
              <a:defRPr sz="1200">
                <a:latin typeface="Calibri" panose="020F0502020204030204" pitchFamily="34" charset="0"/>
              </a:defRPr>
            </a:lvl1pPr>
          </a:lstStyle>
          <a:p>
            <a:fld id="{9FACE587-8D14-4055-82B5-6CCDF55621C3}" type="slidenum">
              <a:rPr lang="lv-LV" altLang="lv-LV"/>
              <a:pPr/>
              <a:t>‹#›</a:t>
            </a:fld>
            <a:endParaRPr lang="lv-LV" altLang="lv-LV"/>
          </a:p>
        </p:txBody>
      </p:sp>
    </p:spTree>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809A56E6-850A-4861-80B6-37A3811F5A64}" type="slidenum">
              <a:rPr lang="lv-LV" smtClean="0"/>
              <a:t>2</a:t>
            </a:fld>
            <a:endParaRPr lang="lv-LV"/>
          </a:p>
        </p:txBody>
      </p:sp>
    </p:spTree>
    <p:extLst>
      <p:ext uri="{BB962C8B-B14F-4D97-AF65-F5344CB8AC3E}">
        <p14:creationId xmlns:p14="http://schemas.microsoft.com/office/powerpoint/2010/main" val="31526630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06932" y="1"/>
            <a:ext cx="3778135" cy="416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66195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9" y="0"/>
            <a:ext cx="1762298" cy="195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3"/>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2" y="6324600"/>
            <a:ext cx="4721076"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223478" y="6324600"/>
            <a:ext cx="562124" cy="304800"/>
          </a:xfrm>
        </p:spPr>
        <p:txBody>
          <a:bodyPr/>
          <a:lstStyle>
            <a:lvl1pPr>
              <a:defRPr sz="1000">
                <a:latin typeface="Verdana" panose="020B0604030504040204" pitchFamily="34" charset="0"/>
              </a:defRPr>
            </a:lvl1pPr>
          </a:lstStyle>
          <a:p>
            <a:fld id="{0B582915-0310-4CDD-9A79-BDC3E59340E8}" type="slidenum">
              <a:rPr lang="en-US" altLang="lv-LV"/>
              <a:pPr/>
              <a:t>‹#›</a:t>
            </a:fld>
            <a:endParaRPr lang="en-US" altLang="lv-LV"/>
          </a:p>
        </p:txBody>
      </p:sp>
    </p:spTree>
    <p:extLst>
      <p:ext uri="{BB962C8B-B14F-4D97-AF65-F5344CB8AC3E}">
        <p14:creationId xmlns:p14="http://schemas.microsoft.com/office/powerpoint/2010/main" val="1552329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9" y="0"/>
            <a:ext cx="1762298" cy="195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657603"/>
            <a:ext cx="8128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3454400" y="381000"/>
            <a:ext cx="8128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502400" y="6324600"/>
            <a:ext cx="4686893"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189293" y="6324600"/>
            <a:ext cx="596307" cy="304800"/>
          </a:xfrm>
        </p:spPr>
        <p:txBody>
          <a:bodyPr/>
          <a:lstStyle>
            <a:lvl1pPr>
              <a:defRPr sz="1000">
                <a:latin typeface="Verdana" panose="020B0604030504040204" pitchFamily="34" charset="0"/>
              </a:defRPr>
            </a:lvl1pPr>
          </a:lstStyle>
          <a:p>
            <a:fld id="{515252D6-3622-483F-A7E8-9E60FEFE5E88}" type="slidenum">
              <a:rPr lang="en-US" altLang="lv-LV"/>
              <a:pPr/>
              <a:t>‹#›</a:t>
            </a:fld>
            <a:endParaRPr lang="en-US" altLang="lv-LV"/>
          </a:p>
        </p:txBody>
      </p:sp>
    </p:spTree>
    <p:extLst>
      <p:ext uri="{BB962C8B-B14F-4D97-AF65-F5344CB8AC3E}">
        <p14:creationId xmlns:p14="http://schemas.microsoft.com/office/powerpoint/2010/main" val="800727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9" y="0"/>
            <a:ext cx="1762298" cy="195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04804"/>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3454400" y="1752601"/>
            <a:ext cx="38608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20000" y="1752603"/>
            <a:ext cx="39624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6502401" y="6324600"/>
            <a:ext cx="4709683"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11212084" y="6324600"/>
            <a:ext cx="573517" cy="304800"/>
          </a:xfrm>
        </p:spPr>
        <p:txBody>
          <a:bodyPr/>
          <a:lstStyle>
            <a:lvl1pPr>
              <a:defRPr sz="1000">
                <a:latin typeface="Verdana" panose="020B0604030504040204" pitchFamily="34" charset="0"/>
              </a:defRPr>
            </a:lvl1pPr>
          </a:lstStyle>
          <a:p>
            <a:fld id="{D7664841-0D73-44CB-AE22-42FD73D83E02}" type="slidenum">
              <a:rPr lang="en-US" altLang="lv-LV"/>
              <a:pPr/>
              <a:t>‹#›</a:t>
            </a:fld>
            <a:endParaRPr lang="en-US" altLang="lv-LV"/>
          </a:p>
        </p:txBody>
      </p:sp>
    </p:spTree>
    <p:extLst>
      <p:ext uri="{BB962C8B-B14F-4D97-AF65-F5344CB8AC3E}">
        <p14:creationId xmlns:p14="http://schemas.microsoft.com/office/powerpoint/2010/main" val="1573122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9" y="0"/>
            <a:ext cx="1762298" cy="195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3454400" y="304804"/>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3454400" y="2386943"/>
            <a:ext cx="38608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7620000" y="2386943"/>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3454400" y="1852616"/>
            <a:ext cx="3860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620000" y="1851956"/>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1" y="6324600"/>
            <a:ext cx="4709683"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p:cNvSpPr>
            <a:spLocks noGrp="1"/>
          </p:cNvSpPr>
          <p:nvPr>
            <p:ph type="sldNum" sz="quarter" idx="18"/>
          </p:nvPr>
        </p:nvSpPr>
        <p:spPr>
          <a:xfrm>
            <a:off x="11212084" y="6324600"/>
            <a:ext cx="573517" cy="304800"/>
          </a:xfrm>
        </p:spPr>
        <p:txBody>
          <a:bodyPr/>
          <a:lstStyle>
            <a:lvl1pPr>
              <a:defRPr sz="1000">
                <a:latin typeface="Verdana" panose="020B0604030504040204" pitchFamily="34" charset="0"/>
              </a:defRPr>
            </a:lvl1pPr>
          </a:lstStyle>
          <a:p>
            <a:fld id="{A4EC0522-D5CF-4FDD-85E3-6E22DB726A47}" type="slidenum">
              <a:rPr lang="en-US" altLang="lv-LV"/>
              <a:pPr/>
              <a:t>‹#›</a:t>
            </a:fld>
            <a:endParaRPr lang="en-US" altLang="lv-LV"/>
          </a:p>
        </p:txBody>
      </p:sp>
    </p:spTree>
    <p:extLst>
      <p:ext uri="{BB962C8B-B14F-4D97-AF65-F5344CB8AC3E}">
        <p14:creationId xmlns:p14="http://schemas.microsoft.com/office/powerpoint/2010/main" val="295446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9" y="0"/>
            <a:ext cx="1762298" cy="195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3454400" y="304804"/>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2" y="6324600"/>
            <a:ext cx="4721076"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p:cNvSpPr>
            <a:spLocks noGrp="1"/>
          </p:cNvSpPr>
          <p:nvPr>
            <p:ph type="sldNum" sz="quarter" idx="13"/>
          </p:nvPr>
        </p:nvSpPr>
        <p:spPr>
          <a:xfrm>
            <a:off x="11223478" y="6324600"/>
            <a:ext cx="562124" cy="304800"/>
          </a:xfrm>
        </p:spPr>
        <p:txBody>
          <a:bodyPr/>
          <a:lstStyle>
            <a:lvl1pPr>
              <a:defRPr sz="1000">
                <a:latin typeface="Verdana" panose="020B0604030504040204" pitchFamily="34" charset="0"/>
              </a:defRPr>
            </a:lvl1pPr>
          </a:lstStyle>
          <a:p>
            <a:fld id="{3B50DFDF-96B8-465A-918F-3FF13AAF5E12}" type="slidenum">
              <a:rPr lang="en-US" altLang="lv-LV"/>
              <a:pPr/>
              <a:t>‹#›</a:t>
            </a:fld>
            <a:endParaRPr lang="en-US" altLang="lv-LV"/>
          </a:p>
        </p:txBody>
      </p:sp>
    </p:spTree>
    <p:extLst>
      <p:ext uri="{BB962C8B-B14F-4D97-AF65-F5344CB8AC3E}">
        <p14:creationId xmlns:p14="http://schemas.microsoft.com/office/powerpoint/2010/main" val="2104680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9" y="0"/>
            <a:ext cx="1762298" cy="195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698288"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p:cNvSpPr>
            <a:spLocks noGrp="1"/>
          </p:cNvSpPr>
          <p:nvPr>
            <p:ph type="sldNum" sz="quarter" idx="13"/>
          </p:nvPr>
        </p:nvSpPr>
        <p:spPr>
          <a:xfrm>
            <a:off x="11200690" y="6324600"/>
            <a:ext cx="584911" cy="304800"/>
          </a:xfrm>
        </p:spPr>
        <p:txBody>
          <a:bodyPr/>
          <a:lstStyle>
            <a:lvl1pPr>
              <a:defRPr sz="1000">
                <a:latin typeface="Verdana" panose="020B0604030504040204" pitchFamily="34" charset="0"/>
              </a:defRPr>
            </a:lvl1pPr>
          </a:lstStyle>
          <a:p>
            <a:fld id="{E87027D6-B333-4374-94DC-E94160EB0D4C}" type="slidenum">
              <a:rPr lang="en-US" altLang="lv-LV"/>
              <a:pPr/>
              <a:t>‹#›</a:t>
            </a:fld>
            <a:endParaRPr lang="en-US" altLang="lv-LV" dirty="0"/>
          </a:p>
        </p:txBody>
      </p:sp>
    </p:spTree>
    <p:extLst>
      <p:ext uri="{BB962C8B-B14F-4D97-AF65-F5344CB8AC3E}">
        <p14:creationId xmlns:p14="http://schemas.microsoft.com/office/powerpoint/2010/main" val="164636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9" y="0"/>
            <a:ext cx="1762298" cy="195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1" y="272978"/>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7426037"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54401" y="1435122"/>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1" y="6324600"/>
            <a:ext cx="4709683"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11212084" y="6324600"/>
            <a:ext cx="573517" cy="304800"/>
          </a:xfrm>
        </p:spPr>
        <p:txBody>
          <a:bodyPr/>
          <a:lstStyle>
            <a:lvl1pPr>
              <a:defRPr sz="1000">
                <a:latin typeface="Verdana" panose="020B0604030504040204" pitchFamily="34" charset="0"/>
              </a:defRPr>
            </a:lvl1pPr>
          </a:lstStyle>
          <a:p>
            <a:fld id="{B6036CB6-F7FF-4F1F-8F32-92EA84D42F97}" type="slidenum">
              <a:rPr lang="en-US" altLang="lv-LV"/>
              <a:pPr/>
              <a:t>‹#›</a:t>
            </a:fld>
            <a:endParaRPr lang="en-US" altLang="lv-LV"/>
          </a:p>
        </p:txBody>
      </p:sp>
    </p:spTree>
    <p:extLst>
      <p:ext uri="{BB962C8B-B14F-4D97-AF65-F5344CB8AC3E}">
        <p14:creationId xmlns:p14="http://schemas.microsoft.com/office/powerpoint/2010/main" val="3301266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06932" y="0"/>
            <a:ext cx="3778135" cy="416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796531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3957" tIns="46979" rIns="93957" bIns="46979" rtlCol="0" anchor="ctr"/>
          <a:lstStyle>
            <a:lvl1pPr algn="l" defTabSz="939575" fontAlgn="auto">
              <a:spcBef>
                <a:spcPts val="0"/>
              </a:spcBef>
              <a:spcAft>
                <a:spcPts val="0"/>
              </a:spcAft>
              <a:defRPr sz="1200">
                <a:solidFill>
                  <a:schemeClr val="tx1">
                    <a:tint val="75000"/>
                  </a:schemeClr>
                </a:solidFill>
                <a:latin typeface="+mn-lt"/>
                <a:cs typeface="+mn-cs"/>
              </a:defRPr>
            </a:lvl1pPr>
          </a:lstStyle>
          <a:p>
            <a:pPr>
              <a:defRPr/>
            </a:pPr>
            <a:fld id="{9B55D10C-3E28-49B5-BA9F-F2FF950E44C7}" type="datetime1">
              <a:rPr lang="en-US"/>
              <a:pPr>
                <a:defRPr/>
              </a:pPr>
              <a:t>8/19/2024</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3957" tIns="46979" rIns="93957" bIns="46979" rtlCol="0" anchor="ctr"/>
          <a:lstStyle>
            <a:lvl1pPr algn="ctr" defTabSz="939575"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wrap="square" lIns="93957" tIns="46979" rIns="93957" bIns="46979" numCol="1" anchor="ctr" anchorCtr="0" compatLnSpc="1">
            <a:prstTxWarp prst="textNoShape">
              <a:avLst/>
            </a:prstTxWarp>
          </a:bodyPr>
          <a:lstStyle>
            <a:lvl1pPr algn="r">
              <a:defRPr sz="1200">
                <a:solidFill>
                  <a:srgbClr val="898989"/>
                </a:solidFill>
              </a:defRPr>
            </a:lvl1pPr>
          </a:lstStyle>
          <a:p>
            <a:fld id="{9D893850-4C62-42FA-A22B-349FCBB3BAE1}" type="slidenum">
              <a:rPr lang="en-US" altLang="lv-LV"/>
              <a:pPr/>
              <a:t>‹#›</a:t>
            </a:fld>
            <a:endParaRPr lang="en-US" altLang="lv-LV"/>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Lst>
  <p:hf hdr="0" ftr="0" dt="0"/>
  <p:txStyles>
    <p:titleStyle>
      <a:lvl1pPr algn="ctr" defTabSz="938213" rtl="0" eaLnBrk="1" fontAlgn="base" hangingPunct="1">
        <a:spcBef>
          <a:spcPct val="0"/>
        </a:spcBef>
        <a:spcAft>
          <a:spcPct val="0"/>
        </a:spcAft>
        <a:defRPr sz="4500" kern="1200">
          <a:solidFill>
            <a:schemeClr val="tx1"/>
          </a:solidFill>
          <a:latin typeface="+mj-lt"/>
          <a:ea typeface="+mj-ea"/>
          <a:cs typeface="+mj-cs"/>
        </a:defRPr>
      </a:lvl1pPr>
      <a:lvl2pPr algn="ctr" defTabSz="938213" rtl="0" eaLnBrk="1" fontAlgn="base" hangingPunct="1">
        <a:spcBef>
          <a:spcPct val="0"/>
        </a:spcBef>
        <a:spcAft>
          <a:spcPct val="0"/>
        </a:spcAft>
        <a:defRPr sz="4500">
          <a:solidFill>
            <a:schemeClr val="tx1"/>
          </a:solidFill>
          <a:latin typeface="Times New Roman" pitchFamily="18" charset="0"/>
        </a:defRPr>
      </a:lvl2pPr>
      <a:lvl3pPr algn="ctr" defTabSz="938213" rtl="0" eaLnBrk="1" fontAlgn="base" hangingPunct="1">
        <a:spcBef>
          <a:spcPct val="0"/>
        </a:spcBef>
        <a:spcAft>
          <a:spcPct val="0"/>
        </a:spcAft>
        <a:defRPr sz="4500">
          <a:solidFill>
            <a:schemeClr val="tx1"/>
          </a:solidFill>
          <a:latin typeface="Times New Roman" pitchFamily="18" charset="0"/>
        </a:defRPr>
      </a:lvl3pPr>
      <a:lvl4pPr algn="ctr" defTabSz="938213" rtl="0" eaLnBrk="1" fontAlgn="base" hangingPunct="1">
        <a:spcBef>
          <a:spcPct val="0"/>
        </a:spcBef>
        <a:spcAft>
          <a:spcPct val="0"/>
        </a:spcAft>
        <a:defRPr sz="4500">
          <a:solidFill>
            <a:schemeClr val="tx1"/>
          </a:solidFill>
          <a:latin typeface="Times New Roman" pitchFamily="18" charset="0"/>
        </a:defRPr>
      </a:lvl4pPr>
      <a:lvl5pPr algn="ctr" defTabSz="938213" rtl="0" eaLnBrk="1" fontAlgn="base" hangingPunct="1">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1" fontAlgn="base" hangingPunct="1">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1" fontAlgn="base" hangingPunct="1">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1" fontAlgn="base" hangingPunct="1">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7" Type="http://schemas.openxmlformats.org/officeDocument/2006/relationships/image" Target="../media/image8.svg"/><Relationship Id="rId2" Type="http://schemas.openxmlformats.org/officeDocument/2006/relationships/chart" Target="../charts/chart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6.sv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sv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6.png"/><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4.png"/><Relationship Id="rId21" Type="http://schemas.openxmlformats.org/officeDocument/2006/relationships/image" Target="../media/image6.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chart" Target="../charts/chart7.xml"/><Relationship Id="rId16" Type="http://schemas.openxmlformats.org/officeDocument/2006/relationships/image" Target="../media/image22.svg"/><Relationship Id="rId20" Type="http://schemas.openxmlformats.org/officeDocument/2006/relationships/image" Target="../media/image10.svg"/><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19" Type="http://schemas.openxmlformats.org/officeDocument/2006/relationships/image" Target="../media/image9.png"/><Relationship Id="rId4" Type="http://schemas.openxmlformats.org/officeDocument/2006/relationships/image" Target="../media/image5.svg"/><Relationship Id="rId9" Type="http://schemas.openxmlformats.org/officeDocument/2006/relationships/image" Target="../media/image15.png"/><Relationship Id="rId14" Type="http://schemas.openxmlformats.org/officeDocument/2006/relationships/image" Target="../media/image20.svg"/><Relationship Id="rId22"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715616" y="3137625"/>
            <a:ext cx="10863471" cy="960438"/>
          </a:xfrm>
        </p:spPr>
        <p:txBody>
          <a:bodyPr>
            <a:noAutofit/>
          </a:bodyPr>
          <a:lstStyle/>
          <a:p>
            <a:r>
              <a:rPr lang="lv-LV" altLang="lv-LV" dirty="0">
                <a:solidFill>
                  <a:srgbClr val="6A4630"/>
                </a:solidFill>
                <a:cs typeface="Calibri" pitchFamily="34" charset="0"/>
              </a:rPr>
              <a:t>Informatīvais ziņojums «Par valsts pamatbudžeta un valsts speciālā budžeta bāzi un izdevumu pārskatīšanas rezultātiem 2025., 2026., 2027. un 2028. gadam»</a:t>
            </a:r>
          </a:p>
        </p:txBody>
      </p:sp>
      <p:sp>
        <p:nvSpPr>
          <p:cNvPr id="11268" name="Text Placeholder 3"/>
          <p:cNvSpPr>
            <a:spLocks noGrp="1"/>
          </p:cNvSpPr>
          <p:nvPr>
            <p:ph type="body" sz="quarter" idx="11"/>
          </p:nvPr>
        </p:nvSpPr>
        <p:spPr/>
        <p:txBody>
          <a:bodyPr>
            <a:normAutofit/>
          </a:bodyPr>
          <a:lstStyle/>
          <a:p>
            <a:r>
              <a:rPr lang="lv-LV" altLang="lv-LV" dirty="0">
                <a:solidFill>
                  <a:srgbClr val="694631"/>
                </a:solidFill>
                <a:cs typeface="Arial" panose="020B0604020202020204" pitchFamily="34" charset="0"/>
              </a:rPr>
              <a:t>2024. gada 20. augusts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5741A59-2EC0-8DA6-AAAD-C3C8C5849209}"/>
              </a:ext>
            </a:extLst>
          </p:cNvPr>
          <p:cNvSpPr>
            <a:spLocks noGrp="1"/>
          </p:cNvSpPr>
          <p:nvPr>
            <p:ph type="sldNum" sz="quarter" idx="13"/>
          </p:nvPr>
        </p:nvSpPr>
        <p:spPr/>
        <p:txBody>
          <a:bodyPr/>
          <a:lstStyle/>
          <a:p>
            <a:fld id="{0B582915-0310-4CDD-9A79-BDC3E59340E8}" type="slidenum">
              <a:rPr lang="en-US" altLang="lv-LV" smtClean="0"/>
              <a:pPr/>
              <a:t>10</a:t>
            </a:fld>
            <a:endParaRPr lang="en-US" altLang="lv-LV"/>
          </a:p>
        </p:txBody>
      </p:sp>
      <p:sp>
        <p:nvSpPr>
          <p:cNvPr id="7" name="Title 1">
            <a:extLst>
              <a:ext uri="{FF2B5EF4-FFF2-40B4-BE49-F238E27FC236}">
                <a16:creationId xmlns:a16="http://schemas.microsoft.com/office/drawing/2014/main" id="{DF86CD51-ED47-1A0F-39D1-9FFBE4EDC713}"/>
              </a:ext>
            </a:extLst>
          </p:cNvPr>
          <p:cNvSpPr>
            <a:spLocks noGrp="1"/>
          </p:cNvSpPr>
          <p:nvPr>
            <p:ph type="title"/>
          </p:nvPr>
        </p:nvSpPr>
        <p:spPr>
          <a:xfrm>
            <a:off x="2116020" y="151385"/>
            <a:ext cx="9742204" cy="1036642"/>
          </a:xfrm>
        </p:spPr>
        <p:txBody>
          <a:bodyPr>
            <a:normAutofit fontScale="90000"/>
          </a:bodyPr>
          <a:lstStyle/>
          <a:p>
            <a:pPr algn="ctr"/>
            <a:r>
              <a:rPr lang="lv-LV" dirty="0">
                <a:solidFill>
                  <a:srgbClr val="6A4630"/>
                </a:solidFill>
              </a:rPr>
              <a:t>Ministriju rezultatīvo rādītāju izpildes rezultāti, salīdzinot ar 2022. gadu, ir uzlabojušies, tomēr to pilnveide joprojām ir aktuāla un iespējama</a:t>
            </a:r>
          </a:p>
        </p:txBody>
      </p:sp>
      <p:grpSp>
        <p:nvGrpSpPr>
          <p:cNvPr id="8" name="Group 2">
            <a:extLst>
              <a:ext uri="{FF2B5EF4-FFF2-40B4-BE49-F238E27FC236}">
                <a16:creationId xmlns:a16="http://schemas.microsoft.com/office/drawing/2014/main" id="{A1DE39B1-FB3D-D878-B8D2-43A93C34235C}"/>
              </a:ext>
            </a:extLst>
          </p:cNvPr>
          <p:cNvGrpSpPr/>
          <p:nvPr/>
        </p:nvGrpSpPr>
        <p:grpSpPr>
          <a:xfrm>
            <a:off x="0" y="1478421"/>
            <a:ext cx="2304516" cy="5379579"/>
            <a:chOff x="0" y="0"/>
            <a:chExt cx="1321562" cy="2709333"/>
          </a:xfrm>
          <a:solidFill>
            <a:srgbClr val="BDD9C1"/>
          </a:solidFill>
        </p:grpSpPr>
        <p:sp>
          <p:nvSpPr>
            <p:cNvPr id="9" name="Freeform 3">
              <a:extLst>
                <a:ext uri="{FF2B5EF4-FFF2-40B4-BE49-F238E27FC236}">
                  <a16:creationId xmlns:a16="http://schemas.microsoft.com/office/drawing/2014/main" id="{0D420E5E-B7D9-234C-1110-41BEBA9F6411}"/>
                </a:ext>
              </a:extLst>
            </p:cNvPr>
            <p:cNvSpPr/>
            <p:nvPr/>
          </p:nvSpPr>
          <p:spPr>
            <a:xfrm>
              <a:off x="0" y="0"/>
              <a:ext cx="1321562" cy="2709333"/>
            </a:xfrm>
            <a:custGeom>
              <a:avLst/>
              <a:gdLst/>
              <a:ahLst/>
              <a:cxnLst/>
              <a:rect l="l" t="t" r="r" b="b"/>
              <a:pathLst>
                <a:path w="1321562" h="2709333">
                  <a:moveTo>
                    <a:pt x="0" y="0"/>
                  </a:moveTo>
                  <a:lnTo>
                    <a:pt x="1321562" y="0"/>
                  </a:lnTo>
                  <a:lnTo>
                    <a:pt x="1321562" y="2709333"/>
                  </a:lnTo>
                  <a:lnTo>
                    <a:pt x="0" y="2709333"/>
                  </a:lnTo>
                  <a:close/>
                </a:path>
              </a:pathLst>
            </a:custGeom>
            <a:grpFill/>
          </p:spPr>
          <p:txBody>
            <a:bodyPr/>
            <a:lstStyle/>
            <a:p>
              <a:endParaRPr lang="lv-LV"/>
            </a:p>
          </p:txBody>
        </p:sp>
        <p:sp>
          <p:nvSpPr>
            <p:cNvPr id="10" name="TextBox 4">
              <a:extLst>
                <a:ext uri="{FF2B5EF4-FFF2-40B4-BE49-F238E27FC236}">
                  <a16:creationId xmlns:a16="http://schemas.microsoft.com/office/drawing/2014/main" id="{97B158D7-AA8D-B21D-C866-D9C3C2A53433}"/>
                </a:ext>
              </a:extLst>
            </p:cNvPr>
            <p:cNvSpPr txBox="1"/>
            <p:nvPr/>
          </p:nvSpPr>
          <p:spPr>
            <a:xfrm>
              <a:off x="0" y="-47625"/>
              <a:ext cx="1321562" cy="2756958"/>
            </a:xfrm>
            <a:prstGeom prst="rect">
              <a:avLst/>
            </a:prstGeom>
            <a:grpFill/>
          </p:spPr>
          <p:txBody>
            <a:bodyPr lIns="50800" tIns="50800" rIns="50800" bIns="50800" rtlCol="0" anchor="ctr"/>
            <a:lstStyle/>
            <a:p>
              <a:pPr algn="ctr">
                <a:lnSpc>
                  <a:spcPts val="2479"/>
                </a:lnSpc>
              </a:pPr>
              <a:endParaRPr/>
            </a:p>
          </p:txBody>
        </p:sp>
      </p:grpSp>
      <p:graphicFrame>
        <p:nvGraphicFramePr>
          <p:cNvPr id="13" name="Table 10">
            <a:extLst>
              <a:ext uri="{FF2B5EF4-FFF2-40B4-BE49-F238E27FC236}">
                <a16:creationId xmlns:a16="http://schemas.microsoft.com/office/drawing/2014/main" id="{C2294403-3F68-E9FA-6A84-CA383BCF14F0}"/>
              </a:ext>
            </a:extLst>
          </p:cNvPr>
          <p:cNvGraphicFramePr>
            <a:graphicFrameLocks noGrp="1"/>
          </p:cNvGraphicFramePr>
          <p:nvPr>
            <p:extLst>
              <p:ext uri="{D42A27DB-BD31-4B8C-83A1-F6EECF244321}">
                <p14:modId xmlns:p14="http://schemas.microsoft.com/office/powerpoint/2010/main" val="1997993935"/>
              </p:ext>
            </p:extLst>
          </p:nvPr>
        </p:nvGraphicFramePr>
        <p:xfrm>
          <a:off x="3392680" y="1847273"/>
          <a:ext cx="8605356" cy="4840934"/>
        </p:xfrm>
        <a:graphic>
          <a:graphicData uri="http://schemas.openxmlformats.org/drawingml/2006/table">
            <a:tbl>
              <a:tblPr/>
              <a:tblGrid>
                <a:gridCol w="8605356">
                  <a:extLst>
                    <a:ext uri="{9D8B030D-6E8A-4147-A177-3AD203B41FA5}">
                      <a16:colId xmlns:a16="http://schemas.microsoft.com/office/drawing/2014/main" val="20000"/>
                    </a:ext>
                  </a:extLst>
                </a:gridCol>
              </a:tblGrid>
              <a:tr h="4840934">
                <a:tc>
                  <a:txBody>
                    <a:bodyPr/>
                    <a:lstStyle/>
                    <a:p>
                      <a:pPr algn="just"/>
                      <a:endParaRPr lang="lv-LV" sz="1800" i="1" dirty="0">
                        <a:latin typeface="Verdana" panose="020B0604030504040204" pitchFamily="34" charset="0"/>
                        <a:ea typeface="Verdana" panose="020B0604030504040204" pitchFamily="34" charset="0"/>
                      </a:endParaRPr>
                    </a:p>
                    <a:p>
                      <a:pPr algn="just"/>
                      <a:endParaRPr lang="lv-LV" sz="1800" i="1" dirty="0">
                        <a:latin typeface="Verdana" panose="020B0604030504040204" pitchFamily="34" charset="0"/>
                        <a:ea typeface="Verdana" panose="020B0604030504040204" pitchFamily="34" charset="0"/>
                      </a:endParaRPr>
                    </a:p>
                    <a:p>
                      <a:pPr algn="just"/>
                      <a:endParaRPr lang="lv-LV" sz="1800" i="1" dirty="0">
                        <a:latin typeface="Verdana" panose="020B0604030504040204" pitchFamily="34" charset="0"/>
                        <a:ea typeface="Verdana" panose="020B0604030504040204" pitchFamily="34" charset="0"/>
                      </a:endParaRPr>
                    </a:p>
                    <a:p>
                      <a:pPr algn="just"/>
                      <a:endParaRPr lang="lv-LV" sz="1800" i="1" dirty="0">
                        <a:latin typeface="Verdana" panose="020B0604030504040204" pitchFamily="34" charset="0"/>
                        <a:ea typeface="Verdana" panose="020B0604030504040204" pitchFamily="34" charset="0"/>
                      </a:endParaRPr>
                    </a:p>
                    <a:p>
                      <a:pPr algn="just"/>
                      <a:endParaRPr lang="lv-LV" sz="1800" i="1" dirty="0">
                        <a:latin typeface="Verdana" panose="020B0604030504040204" pitchFamily="34" charset="0"/>
                        <a:ea typeface="Verdana" panose="020B0604030504040204" pitchFamily="34" charset="0"/>
                      </a:endParaRPr>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E7D6CB"/>
                    </a:solidFill>
                  </a:tcPr>
                </a:tc>
                <a:extLst>
                  <a:ext uri="{0D108BD9-81ED-4DB2-BD59-A6C34878D82A}">
                    <a16:rowId xmlns:a16="http://schemas.microsoft.com/office/drawing/2014/main" val="10001"/>
                  </a:ext>
                </a:extLst>
              </a:tr>
            </a:tbl>
          </a:graphicData>
        </a:graphic>
      </p:graphicFrame>
      <p:sp>
        <p:nvSpPr>
          <p:cNvPr id="18" name="TextBox 17">
            <a:extLst>
              <a:ext uri="{FF2B5EF4-FFF2-40B4-BE49-F238E27FC236}">
                <a16:creationId xmlns:a16="http://schemas.microsoft.com/office/drawing/2014/main" id="{0A504F99-191D-438E-A16D-FED42734A18A}"/>
              </a:ext>
            </a:extLst>
          </p:cNvPr>
          <p:cNvSpPr txBox="1"/>
          <p:nvPr/>
        </p:nvSpPr>
        <p:spPr>
          <a:xfrm>
            <a:off x="3737556" y="2353581"/>
            <a:ext cx="8189247" cy="170816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lv-LV" sz="1300" dirty="0">
                <a:solidFill>
                  <a:srgbClr val="694631"/>
                </a:solidFill>
                <a:latin typeface="Verdana" panose="020B0604030504040204" pitchFamily="34" charset="0"/>
                <a:ea typeface="Verdana" panose="020B0604030504040204" pitchFamily="34" charset="0"/>
                <a:cs typeface="Arial" panose="020B0604020202020204" pitchFamily="34" charset="0"/>
              </a:rPr>
              <a:t>Lai sniegtu sabiedrībai ieskatu par materiālo un nemateriālo labumu, kuru tā un valsts kopumā gūst, izlietojot valsts budžeta līdzekļus, informatīvajā ziņojumā ir iekļauta pamatbudžeta pamatfunkciju darbības rezultatīvo rādītāju (turpmāk – DRR) izpildes analīze. </a:t>
            </a:r>
            <a:r>
              <a:rPr lang="lv-LV" sz="1300" b="1" dirty="0">
                <a:solidFill>
                  <a:srgbClr val="694631"/>
                </a:solidFill>
                <a:latin typeface="Verdana" panose="020B0604030504040204" pitchFamily="34" charset="0"/>
                <a:ea typeface="Verdana" panose="020B0604030504040204" pitchFamily="34" charset="0"/>
                <a:cs typeface="Arial" panose="020B0604020202020204" pitchFamily="34" charset="0"/>
              </a:rPr>
              <a:t>Kopumā 2023. gada budžeta paskaidrojumos iekļauti 1 649 DRR un vidējā DRR izpilde 2023. gadā ir 91,1%</a:t>
            </a:r>
            <a:r>
              <a:rPr lang="lv-LV" sz="1300" dirty="0">
                <a:solidFill>
                  <a:srgbClr val="694631"/>
                </a:solidFill>
                <a:latin typeface="Verdana" panose="020B0604030504040204" pitchFamily="34" charset="0"/>
                <a:ea typeface="Verdana" panose="020B0604030504040204" pitchFamily="34" charset="0"/>
                <a:cs typeface="Arial" panose="020B0604020202020204" pitchFamily="34" charset="0"/>
              </a:rPr>
              <a:t>, kas, salīdzinot ar 2022. gadu, ir par 1,0 procentpunktu vairāk. No 2023. gada uzsākts mērīt </a:t>
            </a:r>
            <a:r>
              <a:rPr lang="lv-LV" sz="1300" b="1" dirty="0">
                <a:solidFill>
                  <a:srgbClr val="694631"/>
                </a:solidFill>
                <a:latin typeface="Verdana" panose="020B0604030504040204" pitchFamily="34" charset="0"/>
                <a:ea typeface="Verdana" panose="020B0604030504040204" pitchFamily="34" charset="0"/>
                <a:cs typeface="Arial" panose="020B0604020202020204" pitchFamily="34" charset="0"/>
              </a:rPr>
              <a:t>Budžeta izdevumu efektivitātes indeksu, kas 2023. </a:t>
            </a:r>
            <a:r>
              <a:rPr lang="lv-LV" sz="1300" b="1">
                <a:solidFill>
                  <a:srgbClr val="694631"/>
                </a:solidFill>
                <a:latin typeface="Verdana" panose="020B0604030504040204" pitchFamily="34" charset="0"/>
                <a:ea typeface="Verdana" panose="020B0604030504040204" pitchFamily="34" charset="0"/>
                <a:cs typeface="Arial" panose="020B0604020202020204" pitchFamily="34" charset="0"/>
              </a:rPr>
              <a:t>gadā vidēji </a:t>
            </a:r>
            <a:r>
              <a:rPr lang="lv-LV" sz="1300" b="1" dirty="0">
                <a:solidFill>
                  <a:srgbClr val="694631"/>
                </a:solidFill>
                <a:latin typeface="Verdana" panose="020B0604030504040204" pitchFamily="34" charset="0"/>
                <a:ea typeface="Verdana" panose="020B0604030504040204" pitchFamily="34" charset="0"/>
                <a:cs typeface="Arial" panose="020B0604020202020204" pitchFamily="34" charset="0"/>
              </a:rPr>
              <a:t>ir 0,95.</a:t>
            </a:r>
          </a:p>
          <a:p>
            <a:pPr algn="just"/>
            <a:endParaRPr lang="lv-LV" sz="1300" b="1" dirty="0">
              <a:latin typeface="Verdana" panose="020B0604030504040204" pitchFamily="34" charset="0"/>
              <a:ea typeface="Verdana" panose="020B0604030504040204" pitchFamily="34" charset="0"/>
            </a:endParaRPr>
          </a:p>
          <a:p>
            <a:pPr algn="just"/>
            <a:r>
              <a:rPr lang="lv-LV" sz="1400" b="1" dirty="0">
                <a:solidFill>
                  <a:srgbClr val="558173"/>
                </a:solidFill>
                <a:latin typeface="Verdana" panose="020B0604030504040204" pitchFamily="34" charset="0"/>
                <a:ea typeface="Verdana" panose="020B0604030504040204" pitchFamily="34" charset="0"/>
              </a:rPr>
              <a:t>Mērķis - DRR izpildes līmenis pakāpeniski sasniedz izdevumu izpildes līmeni</a:t>
            </a:r>
          </a:p>
        </p:txBody>
      </p:sp>
      <p:sp>
        <p:nvSpPr>
          <p:cNvPr id="2" name="TextBox 1">
            <a:extLst>
              <a:ext uri="{FF2B5EF4-FFF2-40B4-BE49-F238E27FC236}">
                <a16:creationId xmlns:a16="http://schemas.microsoft.com/office/drawing/2014/main" id="{38745E34-1B04-46CB-03F9-0CC9ECACFE42}"/>
              </a:ext>
            </a:extLst>
          </p:cNvPr>
          <p:cNvSpPr txBox="1"/>
          <p:nvPr/>
        </p:nvSpPr>
        <p:spPr>
          <a:xfrm>
            <a:off x="3569488" y="4126424"/>
            <a:ext cx="4125870" cy="461665"/>
          </a:xfrm>
          <a:prstGeom prst="rect">
            <a:avLst/>
          </a:prstGeom>
          <a:noFill/>
        </p:spPr>
        <p:txBody>
          <a:bodyPr wrap="square" rtlCol="0">
            <a:spAutoFit/>
          </a:bodyPr>
          <a:lstStyle/>
          <a:p>
            <a:pPr algn="ctr"/>
            <a:r>
              <a:rPr lang="lv-LV" sz="1200" b="1" dirty="0">
                <a:solidFill>
                  <a:srgbClr val="694631"/>
                </a:solidFill>
                <a:latin typeface="Verdana" panose="020B0604030504040204" pitchFamily="34" charset="0"/>
                <a:ea typeface="Verdana" panose="020B0604030504040204" pitchFamily="34" charset="0"/>
              </a:rPr>
              <a:t>DRR izpilde 2023. gadā sadalījumā pa ministrijām (%)</a:t>
            </a:r>
          </a:p>
        </p:txBody>
      </p:sp>
      <p:graphicFrame>
        <p:nvGraphicFramePr>
          <p:cNvPr id="3" name="Chart 2">
            <a:extLst>
              <a:ext uri="{FF2B5EF4-FFF2-40B4-BE49-F238E27FC236}">
                <a16:creationId xmlns:a16="http://schemas.microsoft.com/office/drawing/2014/main" id="{ED5297C8-712C-37CD-0F63-C2915AC499A5}"/>
              </a:ext>
            </a:extLst>
          </p:cNvPr>
          <p:cNvGraphicFramePr>
            <a:graphicFrameLocks/>
          </p:cNvGraphicFramePr>
          <p:nvPr>
            <p:extLst>
              <p:ext uri="{D42A27DB-BD31-4B8C-83A1-F6EECF244321}">
                <p14:modId xmlns:p14="http://schemas.microsoft.com/office/powerpoint/2010/main" val="578766181"/>
              </p:ext>
            </p:extLst>
          </p:nvPr>
        </p:nvGraphicFramePr>
        <p:xfrm>
          <a:off x="3586385" y="4461611"/>
          <a:ext cx="4052090" cy="21677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864FE899-637D-3D68-E3AA-355088F19694}"/>
              </a:ext>
            </a:extLst>
          </p:cNvPr>
          <p:cNvGraphicFramePr>
            <a:graphicFrameLocks/>
          </p:cNvGraphicFramePr>
          <p:nvPr>
            <p:extLst>
              <p:ext uri="{D42A27DB-BD31-4B8C-83A1-F6EECF244321}">
                <p14:modId xmlns:p14="http://schemas.microsoft.com/office/powerpoint/2010/main" val="206966105"/>
              </p:ext>
            </p:extLst>
          </p:nvPr>
        </p:nvGraphicFramePr>
        <p:xfrm>
          <a:off x="7712256" y="4487073"/>
          <a:ext cx="4145968" cy="216778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147CA8E6-8585-F53B-5BA2-62C4531F5213}"/>
              </a:ext>
            </a:extLst>
          </p:cNvPr>
          <p:cNvSpPr txBox="1"/>
          <p:nvPr/>
        </p:nvSpPr>
        <p:spPr>
          <a:xfrm>
            <a:off x="7832180" y="4126424"/>
            <a:ext cx="3911407" cy="461665"/>
          </a:xfrm>
          <a:prstGeom prst="rect">
            <a:avLst/>
          </a:prstGeom>
          <a:noFill/>
        </p:spPr>
        <p:txBody>
          <a:bodyPr wrap="square">
            <a:spAutoFit/>
          </a:bodyPr>
          <a:lstStyle/>
          <a:p>
            <a:pPr marL="226695" algn="ctr">
              <a:spcAft>
                <a:spcPts val="600"/>
              </a:spcAft>
            </a:pPr>
            <a:r>
              <a:rPr lang="lv-LV" sz="1200" b="1" dirty="0">
                <a:solidFill>
                  <a:srgbClr val="694631"/>
                </a:solidFill>
                <a:latin typeface="Verdana" panose="020B0604030504040204" pitchFamily="34" charset="0"/>
                <a:ea typeface="Verdana" panose="020B0604030504040204" pitchFamily="34" charset="0"/>
              </a:rPr>
              <a:t>Izdevumu efektivitātes indekss 2023. gadam sadalījumā pa ministrijām</a:t>
            </a:r>
          </a:p>
        </p:txBody>
      </p:sp>
      <p:sp>
        <p:nvSpPr>
          <p:cNvPr id="4" name="Freeform 2">
            <a:extLst>
              <a:ext uri="{FF2B5EF4-FFF2-40B4-BE49-F238E27FC236}">
                <a16:creationId xmlns:a16="http://schemas.microsoft.com/office/drawing/2014/main" id="{03F33221-6879-A1C5-6112-A3D56B9ADC66}"/>
              </a:ext>
            </a:extLst>
          </p:cNvPr>
          <p:cNvSpPr/>
          <p:nvPr/>
        </p:nvSpPr>
        <p:spPr>
          <a:xfrm>
            <a:off x="121475" y="3083639"/>
            <a:ext cx="3131393" cy="3419712"/>
          </a:xfrm>
          <a:custGeom>
            <a:avLst/>
            <a:gdLst/>
            <a:ahLst/>
            <a:cxnLst/>
            <a:rect l="l" t="t" r="r" b="b"/>
            <a:pathLst>
              <a:path w="6715518" h="7034137">
                <a:moveTo>
                  <a:pt x="0" y="0"/>
                </a:moveTo>
                <a:lnTo>
                  <a:pt x="6715518" y="0"/>
                </a:lnTo>
                <a:lnTo>
                  <a:pt x="6715518" y="7034137"/>
                </a:lnTo>
                <a:lnTo>
                  <a:pt x="0" y="70341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12" name="TextBox 19">
            <a:extLst>
              <a:ext uri="{FF2B5EF4-FFF2-40B4-BE49-F238E27FC236}">
                <a16:creationId xmlns:a16="http://schemas.microsoft.com/office/drawing/2014/main" id="{4E7618B8-E1F0-C304-F477-40A63A258FBA}"/>
              </a:ext>
            </a:extLst>
          </p:cNvPr>
          <p:cNvSpPr txBox="1"/>
          <p:nvPr/>
        </p:nvSpPr>
        <p:spPr>
          <a:xfrm>
            <a:off x="3832464" y="1495788"/>
            <a:ext cx="7842300" cy="821789"/>
          </a:xfrm>
          <a:prstGeom prst="rect">
            <a:avLst/>
          </a:prstGeom>
          <a:solidFill>
            <a:srgbClr val="A5CBAA"/>
          </a:solidFill>
          <a:ln w="28575">
            <a:solidFill>
              <a:srgbClr val="8DBD94"/>
            </a:solidFill>
          </a:ln>
        </p:spPr>
        <p:txBody>
          <a:bodyPr lIns="50800" tIns="50800" rIns="50800" bIns="50800" rtlCol="0" anchor="ctr"/>
          <a:lstStyle/>
          <a:p>
            <a:pPr algn="ctr"/>
            <a:r>
              <a:rPr lang="lv-LV" sz="1600" b="1" dirty="0">
                <a:solidFill>
                  <a:srgbClr val="7B5239"/>
                </a:solidFill>
                <a:latin typeface="Verdana" panose="020B0604030504040204" pitchFamily="34" charset="0"/>
                <a:ea typeface="Verdana" panose="020B0604030504040204" pitchFamily="34" charset="0"/>
              </a:rPr>
              <a:t>Pamatbudžeta pamatfunkciju darbības rezultatīvo rādītāju </a:t>
            </a:r>
          </a:p>
          <a:p>
            <a:pPr algn="ctr"/>
            <a:r>
              <a:rPr lang="lv-LV" sz="1600" b="1" dirty="0">
                <a:solidFill>
                  <a:srgbClr val="7B5239"/>
                </a:solidFill>
                <a:latin typeface="Verdana" panose="020B0604030504040204" pitchFamily="34" charset="0"/>
                <a:ea typeface="Verdana" panose="020B0604030504040204" pitchFamily="34" charset="0"/>
              </a:rPr>
              <a:t>2023. gada izpildes analīze</a:t>
            </a:r>
          </a:p>
        </p:txBody>
      </p:sp>
      <p:sp>
        <p:nvSpPr>
          <p:cNvPr id="17" name="Freeform 4">
            <a:extLst>
              <a:ext uri="{FF2B5EF4-FFF2-40B4-BE49-F238E27FC236}">
                <a16:creationId xmlns:a16="http://schemas.microsoft.com/office/drawing/2014/main" id="{ACEA961E-3167-125A-3A1E-4062A41B4E1E}"/>
              </a:ext>
            </a:extLst>
          </p:cNvPr>
          <p:cNvSpPr/>
          <p:nvPr/>
        </p:nvSpPr>
        <p:spPr>
          <a:xfrm>
            <a:off x="2296680" y="1188027"/>
            <a:ext cx="9742204" cy="268044"/>
          </a:xfrm>
          <a:custGeom>
            <a:avLst/>
            <a:gdLst/>
            <a:ahLst/>
            <a:cxnLst/>
            <a:rect l="l" t="t" r="r" b="b"/>
            <a:pathLst>
              <a:path w="7315200" h="372410">
                <a:moveTo>
                  <a:pt x="0" y="0"/>
                </a:moveTo>
                <a:lnTo>
                  <a:pt x="7315200" y="0"/>
                </a:lnTo>
                <a:lnTo>
                  <a:pt x="7315200" y="372410"/>
                </a:lnTo>
                <a:lnTo>
                  <a:pt x="0" y="3724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Tree>
    <p:extLst>
      <p:ext uri="{BB962C8B-B14F-4D97-AF65-F5344CB8AC3E}">
        <p14:creationId xmlns:p14="http://schemas.microsoft.com/office/powerpoint/2010/main" val="2494837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5741A59-2EC0-8DA6-AAAD-C3C8C5849209}"/>
              </a:ext>
            </a:extLst>
          </p:cNvPr>
          <p:cNvSpPr>
            <a:spLocks noGrp="1"/>
          </p:cNvSpPr>
          <p:nvPr>
            <p:ph type="sldNum" sz="quarter" idx="13"/>
          </p:nvPr>
        </p:nvSpPr>
        <p:spPr/>
        <p:txBody>
          <a:bodyPr/>
          <a:lstStyle/>
          <a:p>
            <a:fld id="{0B582915-0310-4CDD-9A79-BDC3E59340E8}" type="slidenum">
              <a:rPr lang="en-US" altLang="lv-LV" smtClean="0"/>
              <a:pPr/>
              <a:t>11</a:t>
            </a:fld>
            <a:endParaRPr lang="en-US" altLang="lv-LV"/>
          </a:p>
        </p:txBody>
      </p:sp>
      <p:sp>
        <p:nvSpPr>
          <p:cNvPr id="7" name="Title 1">
            <a:extLst>
              <a:ext uri="{FF2B5EF4-FFF2-40B4-BE49-F238E27FC236}">
                <a16:creationId xmlns:a16="http://schemas.microsoft.com/office/drawing/2014/main" id="{DF86CD51-ED47-1A0F-39D1-9FFBE4EDC713}"/>
              </a:ext>
            </a:extLst>
          </p:cNvPr>
          <p:cNvSpPr>
            <a:spLocks noGrp="1"/>
          </p:cNvSpPr>
          <p:nvPr>
            <p:ph type="title"/>
          </p:nvPr>
        </p:nvSpPr>
        <p:spPr>
          <a:xfrm>
            <a:off x="2110810" y="227282"/>
            <a:ext cx="9779451" cy="1036642"/>
          </a:xfrm>
        </p:spPr>
        <p:txBody>
          <a:bodyPr>
            <a:noAutofit/>
          </a:bodyPr>
          <a:lstStyle/>
          <a:p>
            <a:pPr algn="ctr"/>
            <a:r>
              <a:rPr lang="lv-LV" sz="2200" dirty="0">
                <a:solidFill>
                  <a:srgbClr val="6A4630"/>
                </a:solidFill>
              </a:rPr>
              <a:t>Ar 2025. gada 1. janvāri Valsts kasē tiek centralizēta EM, VARAM, KEM, ZM un VM grāmatvedības funkcija un grāmatvedības darbinieki, lai nodrošinātu lielāku finanšu uzskaites precizitāti un vienotību</a:t>
            </a:r>
          </a:p>
        </p:txBody>
      </p:sp>
      <p:grpSp>
        <p:nvGrpSpPr>
          <p:cNvPr id="8" name="Group 2">
            <a:extLst>
              <a:ext uri="{FF2B5EF4-FFF2-40B4-BE49-F238E27FC236}">
                <a16:creationId xmlns:a16="http://schemas.microsoft.com/office/drawing/2014/main" id="{A1DE39B1-FB3D-D878-B8D2-43A93C34235C}"/>
              </a:ext>
            </a:extLst>
          </p:cNvPr>
          <p:cNvGrpSpPr/>
          <p:nvPr/>
        </p:nvGrpSpPr>
        <p:grpSpPr>
          <a:xfrm>
            <a:off x="0" y="1468581"/>
            <a:ext cx="2304516" cy="5389419"/>
            <a:chOff x="0" y="0"/>
            <a:chExt cx="1321562" cy="2709333"/>
          </a:xfrm>
          <a:solidFill>
            <a:srgbClr val="BDD9C1"/>
          </a:solidFill>
        </p:grpSpPr>
        <p:sp>
          <p:nvSpPr>
            <p:cNvPr id="9" name="Freeform 3">
              <a:extLst>
                <a:ext uri="{FF2B5EF4-FFF2-40B4-BE49-F238E27FC236}">
                  <a16:creationId xmlns:a16="http://schemas.microsoft.com/office/drawing/2014/main" id="{0D420E5E-B7D9-234C-1110-41BEBA9F6411}"/>
                </a:ext>
              </a:extLst>
            </p:cNvPr>
            <p:cNvSpPr/>
            <p:nvPr/>
          </p:nvSpPr>
          <p:spPr>
            <a:xfrm>
              <a:off x="0" y="0"/>
              <a:ext cx="1321562" cy="2709333"/>
            </a:xfrm>
            <a:custGeom>
              <a:avLst/>
              <a:gdLst/>
              <a:ahLst/>
              <a:cxnLst/>
              <a:rect l="l" t="t" r="r" b="b"/>
              <a:pathLst>
                <a:path w="1321562" h="2709333">
                  <a:moveTo>
                    <a:pt x="0" y="0"/>
                  </a:moveTo>
                  <a:lnTo>
                    <a:pt x="1321562" y="0"/>
                  </a:lnTo>
                  <a:lnTo>
                    <a:pt x="1321562" y="2709333"/>
                  </a:lnTo>
                  <a:lnTo>
                    <a:pt x="0" y="2709333"/>
                  </a:lnTo>
                  <a:close/>
                </a:path>
              </a:pathLst>
            </a:custGeom>
            <a:grpFill/>
          </p:spPr>
          <p:txBody>
            <a:bodyPr/>
            <a:lstStyle/>
            <a:p>
              <a:endParaRPr lang="lv-LV"/>
            </a:p>
          </p:txBody>
        </p:sp>
        <p:sp>
          <p:nvSpPr>
            <p:cNvPr id="10" name="TextBox 4">
              <a:extLst>
                <a:ext uri="{FF2B5EF4-FFF2-40B4-BE49-F238E27FC236}">
                  <a16:creationId xmlns:a16="http://schemas.microsoft.com/office/drawing/2014/main" id="{97B158D7-AA8D-B21D-C866-D9C3C2A53433}"/>
                </a:ext>
              </a:extLst>
            </p:cNvPr>
            <p:cNvSpPr txBox="1"/>
            <p:nvPr/>
          </p:nvSpPr>
          <p:spPr>
            <a:xfrm>
              <a:off x="0" y="-47625"/>
              <a:ext cx="1321562" cy="2756958"/>
            </a:xfrm>
            <a:prstGeom prst="rect">
              <a:avLst/>
            </a:prstGeom>
            <a:grpFill/>
          </p:spPr>
          <p:txBody>
            <a:bodyPr lIns="50800" tIns="50800" rIns="50800" bIns="50800" rtlCol="0" anchor="ctr"/>
            <a:lstStyle/>
            <a:p>
              <a:pPr algn="ctr">
                <a:lnSpc>
                  <a:spcPts val="2479"/>
                </a:lnSpc>
              </a:pPr>
              <a:endParaRPr/>
            </a:p>
          </p:txBody>
        </p:sp>
      </p:grpSp>
      <p:sp>
        <p:nvSpPr>
          <p:cNvPr id="4" name="Freeform 3">
            <a:extLst>
              <a:ext uri="{FF2B5EF4-FFF2-40B4-BE49-F238E27FC236}">
                <a16:creationId xmlns:a16="http://schemas.microsoft.com/office/drawing/2014/main" id="{4D0FD8BC-DABD-DB34-FF3B-C214FE7D556A}"/>
              </a:ext>
            </a:extLst>
          </p:cNvPr>
          <p:cNvSpPr/>
          <p:nvPr/>
        </p:nvSpPr>
        <p:spPr>
          <a:xfrm>
            <a:off x="301738" y="2914538"/>
            <a:ext cx="3503644" cy="3714862"/>
          </a:xfrm>
          <a:custGeom>
            <a:avLst/>
            <a:gdLst/>
            <a:ahLst/>
            <a:cxnLst/>
            <a:rect l="l" t="t" r="r" b="b"/>
            <a:pathLst>
              <a:path w="7294755" h="7294755">
                <a:moveTo>
                  <a:pt x="0" y="0"/>
                </a:moveTo>
                <a:lnTo>
                  <a:pt x="7294755" y="0"/>
                </a:lnTo>
                <a:lnTo>
                  <a:pt x="7294755" y="7294755"/>
                </a:lnTo>
                <a:lnTo>
                  <a:pt x="0" y="72947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aphicFrame>
        <p:nvGraphicFramePr>
          <p:cNvPr id="21" name="Table 10">
            <a:extLst>
              <a:ext uri="{FF2B5EF4-FFF2-40B4-BE49-F238E27FC236}">
                <a16:creationId xmlns:a16="http://schemas.microsoft.com/office/drawing/2014/main" id="{EE3915DD-38B4-5D27-1C2E-51E1897F0548}"/>
              </a:ext>
            </a:extLst>
          </p:cNvPr>
          <p:cNvGraphicFramePr>
            <a:graphicFrameLocks noGrp="1"/>
          </p:cNvGraphicFramePr>
          <p:nvPr>
            <p:extLst>
              <p:ext uri="{D42A27DB-BD31-4B8C-83A1-F6EECF244321}">
                <p14:modId xmlns:p14="http://schemas.microsoft.com/office/powerpoint/2010/main" val="2865930534"/>
              </p:ext>
            </p:extLst>
          </p:nvPr>
        </p:nvGraphicFramePr>
        <p:xfrm>
          <a:off x="3894685" y="2388018"/>
          <a:ext cx="7890917" cy="3214766"/>
        </p:xfrm>
        <a:graphic>
          <a:graphicData uri="http://schemas.openxmlformats.org/drawingml/2006/table">
            <a:tbl>
              <a:tblPr/>
              <a:tblGrid>
                <a:gridCol w="7890917">
                  <a:extLst>
                    <a:ext uri="{9D8B030D-6E8A-4147-A177-3AD203B41FA5}">
                      <a16:colId xmlns:a16="http://schemas.microsoft.com/office/drawing/2014/main" val="20000"/>
                    </a:ext>
                  </a:extLst>
                </a:gridCol>
              </a:tblGrid>
              <a:tr h="846997">
                <a:tc>
                  <a:txBody>
                    <a:bodyPr/>
                    <a:lstStyle/>
                    <a:p>
                      <a:pPr lvl="0" algn="just"/>
                      <a:r>
                        <a:rPr lang="lv-LV" sz="1800" b="1" kern="1200" dirty="0">
                          <a:solidFill>
                            <a:srgbClr val="7B5239"/>
                          </a:solidFill>
                          <a:latin typeface="Verdana" panose="020B0604030504040204" pitchFamily="34" charset="0"/>
                          <a:ea typeface="Verdana" panose="020B0604030504040204" pitchFamily="34" charset="0"/>
                          <a:cs typeface="Arial" panose="020B0604020202020204" pitchFamily="34" charset="0"/>
                        </a:rPr>
                        <a:t>Grāmatvedības funkcijas centralizācija</a:t>
                      </a:r>
                      <a:endParaRPr lang="en-US" sz="1800" b="1" kern="1200" dirty="0">
                        <a:solidFill>
                          <a:srgbClr val="7B5239"/>
                        </a:solidFill>
                        <a:latin typeface="Verdana" panose="020B0604030504040204" pitchFamily="34" charset="0"/>
                        <a:ea typeface="Verdana" panose="020B0604030504040204" pitchFamily="34" charset="0"/>
                        <a:cs typeface="Arial" panose="020B0604020202020204" pitchFamily="34" charset="0"/>
                      </a:endParaRPr>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BDD9C1"/>
                    </a:solidFill>
                  </a:tcPr>
                </a:tc>
                <a:extLst>
                  <a:ext uri="{0D108BD9-81ED-4DB2-BD59-A6C34878D82A}">
                    <a16:rowId xmlns:a16="http://schemas.microsoft.com/office/drawing/2014/main" val="10000"/>
                  </a:ext>
                </a:extLst>
              </a:tr>
              <a:tr h="2367769">
                <a:tc>
                  <a:txBody>
                    <a:bodyPr/>
                    <a:lstStyle/>
                    <a:p>
                      <a:pPr algn="just"/>
                      <a:r>
                        <a:rPr lang="lv-LV" sz="1400" kern="1200" dirty="0">
                          <a:solidFill>
                            <a:srgbClr val="694631"/>
                          </a:solidFill>
                          <a:latin typeface="Verdana" panose="020B0604030504040204" pitchFamily="34" charset="0"/>
                          <a:ea typeface="Verdana" panose="020B0604030504040204" pitchFamily="34" charset="0"/>
                          <a:cs typeface="Arial" panose="020B0604020202020204" pitchFamily="34" charset="0"/>
                        </a:rPr>
                        <a:t>Centralizējot grāmatvedības funkciju, tiek nodrošināta vienota grāmatvedības politika un metodoloģija, kas samazina kļūdu iespējamību un nodrošina atbilstību normatīvajiem aktiem. Tāpat tas veicina vienotu un salīdzināmu finanšu datu iegūšanu, kas ir būtiski valsts budžeta plānošanai un izpildei. Datu kvalitātes uzlabosies arī nodarbināto atlīdzības un tās aprēķina jomā,  ko veicinās personāla lietvedības IS centralizācija kopā ar grāmatvedības funkciju un personālu. Centralizētā grāmatvedība ļauj arī efektīvāk izmantot tehnoloģiskos risinājumus un automatizētus procesus, tādējādi samazinot manuālo darbu apjomu, izmaksas un kļūdu risku.</a:t>
                      </a:r>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E7D6CB"/>
                    </a:solidFill>
                  </a:tcPr>
                </a:tc>
                <a:extLst>
                  <a:ext uri="{0D108BD9-81ED-4DB2-BD59-A6C34878D82A}">
                    <a16:rowId xmlns:a16="http://schemas.microsoft.com/office/drawing/2014/main" val="10001"/>
                  </a:ext>
                </a:extLst>
              </a:tr>
            </a:tbl>
          </a:graphicData>
        </a:graphic>
      </p:graphicFrame>
      <p:sp>
        <p:nvSpPr>
          <p:cNvPr id="5" name="Freeform 4">
            <a:extLst>
              <a:ext uri="{FF2B5EF4-FFF2-40B4-BE49-F238E27FC236}">
                <a16:creationId xmlns:a16="http://schemas.microsoft.com/office/drawing/2014/main" id="{7F8207B3-727E-6D4F-6BFC-879B2AABA7C0}"/>
              </a:ext>
            </a:extLst>
          </p:cNvPr>
          <p:cNvSpPr/>
          <p:nvPr/>
        </p:nvSpPr>
        <p:spPr>
          <a:xfrm>
            <a:off x="2267269" y="1617502"/>
            <a:ext cx="9779451" cy="268044"/>
          </a:xfrm>
          <a:custGeom>
            <a:avLst/>
            <a:gdLst/>
            <a:ahLst/>
            <a:cxnLst/>
            <a:rect l="l" t="t" r="r" b="b"/>
            <a:pathLst>
              <a:path w="7315200" h="372410">
                <a:moveTo>
                  <a:pt x="0" y="0"/>
                </a:moveTo>
                <a:lnTo>
                  <a:pt x="7315200" y="0"/>
                </a:lnTo>
                <a:lnTo>
                  <a:pt x="7315200" y="372410"/>
                </a:lnTo>
                <a:lnTo>
                  <a:pt x="0" y="3724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Tree>
    <p:extLst>
      <p:ext uri="{BB962C8B-B14F-4D97-AF65-F5344CB8AC3E}">
        <p14:creationId xmlns:p14="http://schemas.microsoft.com/office/powerpoint/2010/main" val="2880276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1"/>
          <p:cNvSpPr>
            <a:spLocks noGrp="1"/>
          </p:cNvSpPr>
          <p:nvPr>
            <p:ph type="body" sz="quarter" idx="10"/>
          </p:nvPr>
        </p:nvSpPr>
        <p:spPr>
          <a:xfrm>
            <a:off x="914400" y="3647630"/>
            <a:ext cx="10363200" cy="914400"/>
          </a:xfrm>
        </p:spPr>
        <p:txBody>
          <a:bodyPr>
            <a:normAutofit/>
          </a:bodyPr>
          <a:lstStyle/>
          <a:p>
            <a:r>
              <a:rPr lang="lv-LV" sz="3200" b="1" dirty="0">
                <a:solidFill>
                  <a:srgbClr val="6A4630"/>
                </a:solidFill>
              </a:rPr>
              <a:t>Paldies par uzmanību!</a:t>
            </a:r>
            <a:endParaRPr lang="lv-LV" altLang="lv-LV" sz="3200" b="1" dirty="0">
              <a:solidFill>
                <a:srgbClr val="6A463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AD1287D4-1DF9-B8C3-35A0-C461579A43EB}"/>
              </a:ext>
            </a:extLst>
          </p:cNvPr>
          <p:cNvSpPr/>
          <p:nvPr/>
        </p:nvSpPr>
        <p:spPr>
          <a:xfrm>
            <a:off x="0" y="6282705"/>
            <a:ext cx="5415287" cy="423418"/>
          </a:xfrm>
          <a:custGeom>
            <a:avLst/>
            <a:gdLst/>
            <a:ahLst/>
            <a:cxnLst/>
            <a:rect l="l" t="t" r="r" b="b"/>
            <a:pathLst>
              <a:path w="7315200" h="1808849">
                <a:moveTo>
                  <a:pt x="0" y="0"/>
                </a:moveTo>
                <a:lnTo>
                  <a:pt x="7315200" y="0"/>
                </a:lnTo>
                <a:lnTo>
                  <a:pt x="7315200" y="1808850"/>
                </a:lnTo>
                <a:lnTo>
                  <a:pt x="0" y="18088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2" name="Title 1"/>
          <p:cNvSpPr>
            <a:spLocks noGrp="1"/>
          </p:cNvSpPr>
          <p:nvPr>
            <p:ph type="title"/>
          </p:nvPr>
        </p:nvSpPr>
        <p:spPr>
          <a:xfrm>
            <a:off x="2401943" y="151877"/>
            <a:ext cx="9237607" cy="1036642"/>
          </a:xfrm>
        </p:spPr>
        <p:txBody>
          <a:bodyPr/>
          <a:lstStyle/>
          <a:p>
            <a:pPr algn="ctr"/>
            <a:r>
              <a:rPr lang="lv-LV" dirty="0">
                <a:solidFill>
                  <a:srgbClr val="6A4630"/>
                </a:solidFill>
                <a:cs typeface="Calibri" pitchFamily="34" charset="0"/>
              </a:rPr>
              <a:t>Valsts konsolidētā budžeta bāzes izdevumi</a:t>
            </a:r>
            <a:br>
              <a:rPr lang="lv-LV" dirty="0">
                <a:solidFill>
                  <a:srgbClr val="6A4630"/>
                </a:solidFill>
                <a:cs typeface="Calibri" pitchFamily="34" charset="0"/>
              </a:rPr>
            </a:br>
            <a:r>
              <a:rPr lang="lv-LV" dirty="0">
                <a:solidFill>
                  <a:srgbClr val="6A4630"/>
                </a:solidFill>
                <a:cs typeface="Calibri" pitchFamily="34" charset="0"/>
              </a:rPr>
              <a:t>(pamatbudžets un speciālais budžets)</a:t>
            </a:r>
            <a:endParaRPr lang="lv-LV" dirty="0">
              <a:solidFill>
                <a:srgbClr val="6A4630"/>
              </a:solidFill>
            </a:endParaRPr>
          </a:p>
        </p:txBody>
      </p:sp>
      <p:sp>
        <p:nvSpPr>
          <p:cNvPr id="7" name="Rectangle 6"/>
          <p:cNvSpPr/>
          <p:nvPr/>
        </p:nvSpPr>
        <p:spPr>
          <a:xfrm>
            <a:off x="10676115" y="1259368"/>
            <a:ext cx="1056700" cy="307777"/>
          </a:xfrm>
          <a:prstGeom prst="rect">
            <a:avLst/>
          </a:prstGeom>
        </p:spPr>
        <p:txBody>
          <a:bodyPr wrap="none">
            <a:spAutoFit/>
          </a:bodyPr>
          <a:lstStyle/>
          <a:p>
            <a:r>
              <a:rPr lang="lv-LV" sz="1400" dirty="0">
                <a:solidFill>
                  <a:srgbClr val="6A4630"/>
                </a:solidFill>
                <a:latin typeface="Verdana" panose="020B0604030504040204" pitchFamily="34" charset="0"/>
                <a:ea typeface="Verdana" panose="020B0604030504040204" pitchFamily="34" charset="0"/>
              </a:rPr>
              <a:t>milj. </a:t>
            </a:r>
            <a:r>
              <a:rPr lang="lv-LV" sz="1400" i="1" dirty="0">
                <a:solidFill>
                  <a:srgbClr val="6A4630"/>
                </a:solidFill>
                <a:latin typeface="Verdana" panose="020B0604030504040204" pitchFamily="34" charset="0"/>
                <a:ea typeface="Verdana" panose="020B0604030504040204" pitchFamily="34" charset="0"/>
              </a:rPr>
              <a:t>euro</a:t>
            </a:r>
            <a:endParaRPr lang="lv-LV" sz="1400" dirty="0">
              <a:solidFill>
                <a:srgbClr val="6A4630"/>
              </a:solidFill>
              <a:latin typeface="Verdana" panose="020B0604030504040204" pitchFamily="34" charset="0"/>
              <a:ea typeface="Verdana" panose="020B0604030504040204" pitchFamily="34" charset="0"/>
            </a:endParaRPr>
          </a:p>
        </p:txBody>
      </p:sp>
      <p:sp>
        <p:nvSpPr>
          <p:cNvPr id="8" name="TextBox 7"/>
          <p:cNvSpPr txBox="1"/>
          <p:nvPr/>
        </p:nvSpPr>
        <p:spPr>
          <a:xfrm>
            <a:off x="547937" y="6361523"/>
            <a:ext cx="7920880" cy="246221"/>
          </a:xfrm>
          <a:prstGeom prst="rect">
            <a:avLst/>
          </a:prstGeom>
          <a:noFill/>
        </p:spPr>
        <p:txBody>
          <a:bodyPr wrap="square" rtlCol="0">
            <a:spAutoFit/>
          </a:bodyPr>
          <a:lstStyle/>
          <a:p>
            <a:r>
              <a:rPr lang="lv-LV" sz="1000" dirty="0">
                <a:solidFill>
                  <a:srgbClr val="694631"/>
                </a:solidFill>
                <a:latin typeface="Verdana" panose="020B0604030504040204" pitchFamily="34" charset="0"/>
                <a:ea typeface="Verdana" panose="020B0604030504040204" pitchFamily="34" charset="0"/>
                <a:cs typeface="Times New Roman" panose="02020603050405020304" pitchFamily="18" charset="0"/>
              </a:rPr>
              <a:t>* Atbilstoši Valsts kases neauditētajam pārskatam</a:t>
            </a:r>
          </a:p>
        </p:txBody>
      </p:sp>
      <p:sp>
        <p:nvSpPr>
          <p:cNvPr id="3" name="Slide Number Placeholder 2"/>
          <p:cNvSpPr>
            <a:spLocks noGrp="1"/>
          </p:cNvSpPr>
          <p:nvPr>
            <p:ph type="sldNum" sz="quarter" idx="13"/>
          </p:nvPr>
        </p:nvSpPr>
        <p:spPr>
          <a:xfrm>
            <a:off x="11326415" y="6319760"/>
            <a:ext cx="406400" cy="304800"/>
          </a:xfrm>
        </p:spPr>
        <p:txBody>
          <a:bodyPr/>
          <a:lstStyle/>
          <a:p>
            <a:fld id="{7CE978C1-70FE-4673-A7D6-D226625B9DC7}" type="slidenum">
              <a:rPr lang="lv-LV" smtClean="0"/>
              <a:t>2</a:t>
            </a:fld>
            <a:endParaRPr lang="lv-LV"/>
          </a:p>
        </p:txBody>
      </p:sp>
      <p:graphicFrame>
        <p:nvGraphicFramePr>
          <p:cNvPr id="10" name="Chart 9">
            <a:extLst>
              <a:ext uri="{FF2B5EF4-FFF2-40B4-BE49-F238E27FC236}">
                <a16:creationId xmlns:a16="http://schemas.microsoft.com/office/drawing/2014/main" id="{BA161363-4D09-425A-A85A-96AAA9220C6E}"/>
              </a:ext>
            </a:extLst>
          </p:cNvPr>
          <p:cNvGraphicFramePr>
            <a:graphicFrameLocks/>
          </p:cNvGraphicFramePr>
          <p:nvPr/>
        </p:nvGraphicFramePr>
        <p:xfrm>
          <a:off x="981075" y="1567145"/>
          <a:ext cx="10658475" cy="46526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A7999D55-4148-27EF-FF9B-D587BCB0FF21}"/>
              </a:ext>
            </a:extLst>
          </p:cNvPr>
          <p:cNvGraphicFramePr>
            <a:graphicFrameLocks/>
          </p:cNvGraphicFramePr>
          <p:nvPr/>
        </p:nvGraphicFramePr>
        <p:xfrm>
          <a:off x="547937" y="1467211"/>
          <a:ext cx="11306011" cy="4657326"/>
        </p:xfrm>
        <a:graphic>
          <a:graphicData uri="http://schemas.openxmlformats.org/drawingml/2006/chart">
            <c:chart xmlns:c="http://schemas.openxmlformats.org/drawingml/2006/chart" xmlns:r="http://schemas.openxmlformats.org/officeDocument/2006/relationships" r:id="rId6"/>
          </a:graphicData>
        </a:graphic>
      </p:graphicFrame>
      <p:sp>
        <p:nvSpPr>
          <p:cNvPr id="4" name="Freeform 4">
            <a:extLst>
              <a:ext uri="{FF2B5EF4-FFF2-40B4-BE49-F238E27FC236}">
                <a16:creationId xmlns:a16="http://schemas.microsoft.com/office/drawing/2014/main" id="{72CDF7E5-A42B-8490-CCF6-4AD6F8C18E51}"/>
              </a:ext>
            </a:extLst>
          </p:cNvPr>
          <p:cNvSpPr/>
          <p:nvPr/>
        </p:nvSpPr>
        <p:spPr>
          <a:xfrm>
            <a:off x="2496008" y="941029"/>
            <a:ext cx="9008532" cy="189568"/>
          </a:xfrm>
          <a:custGeom>
            <a:avLst/>
            <a:gdLst/>
            <a:ahLst/>
            <a:cxnLst/>
            <a:rect l="l" t="t" r="r" b="b"/>
            <a:pathLst>
              <a:path w="7315200" h="372410">
                <a:moveTo>
                  <a:pt x="0" y="0"/>
                </a:moveTo>
                <a:lnTo>
                  <a:pt x="7315200" y="0"/>
                </a:lnTo>
                <a:lnTo>
                  <a:pt x="7315200" y="372410"/>
                </a:lnTo>
                <a:lnTo>
                  <a:pt x="0" y="3724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Tree>
    <p:extLst>
      <p:ext uri="{BB962C8B-B14F-4D97-AF65-F5344CB8AC3E}">
        <p14:creationId xmlns:p14="http://schemas.microsoft.com/office/powerpoint/2010/main" val="3409125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0EE00519-5B66-EDF6-7519-E73B00FB75FA}"/>
              </a:ext>
            </a:extLst>
          </p:cNvPr>
          <p:cNvSpPr/>
          <p:nvPr/>
        </p:nvSpPr>
        <p:spPr>
          <a:xfrm>
            <a:off x="68367" y="2985707"/>
            <a:ext cx="3008120" cy="2765613"/>
          </a:xfrm>
          <a:custGeom>
            <a:avLst/>
            <a:gdLst/>
            <a:ahLst/>
            <a:cxnLst/>
            <a:rect l="l" t="t" r="r" b="b"/>
            <a:pathLst>
              <a:path w="7315200" h="1808849">
                <a:moveTo>
                  <a:pt x="0" y="0"/>
                </a:moveTo>
                <a:lnTo>
                  <a:pt x="7315200" y="0"/>
                </a:lnTo>
                <a:lnTo>
                  <a:pt x="7315200" y="1808850"/>
                </a:lnTo>
                <a:lnTo>
                  <a:pt x="0" y="18088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2" name="Title 1"/>
          <p:cNvSpPr>
            <a:spLocks noGrp="1"/>
          </p:cNvSpPr>
          <p:nvPr>
            <p:ph type="title"/>
          </p:nvPr>
        </p:nvSpPr>
        <p:spPr>
          <a:xfrm>
            <a:off x="2162085" y="126028"/>
            <a:ext cx="9342455" cy="772592"/>
          </a:xfrm>
        </p:spPr>
        <p:txBody>
          <a:bodyPr>
            <a:noAutofit/>
          </a:bodyPr>
          <a:lstStyle/>
          <a:p>
            <a:pPr algn="ctr"/>
            <a:r>
              <a:rPr lang="lv-LV" dirty="0">
                <a:solidFill>
                  <a:srgbClr val="694631"/>
                </a:solidFill>
              </a:rPr>
              <a:t>Valsts konsolidēto bāzes izdevumu 2025-2028 izmaiņas pret vidējā termiņa ietvaru*</a:t>
            </a:r>
            <a:br>
              <a:rPr lang="lv-LV" dirty="0">
                <a:solidFill>
                  <a:srgbClr val="694631"/>
                </a:solidFill>
              </a:rPr>
            </a:br>
            <a:br>
              <a:rPr lang="lv-LV" dirty="0">
                <a:solidFill>
                  <a:srgbClr val="694631"/>
                </a:solidFill>
              </a:rPr>
            </a:br>
            <a:r>
              <a:rPr lang="lv-LV" sz="2000" b="0" dirty="0">
                <a:solidFill>
                  <a:srgbClr val="694631"/>
                </a:solidFill>
              </a:rPr>
              <a:t>(pamatbudžets un speciālais budžets, izslēdzot savstarpējos </a:t>
            </a:r>
            <a:r>
              <a:rPr lang="lv-LV" sz="2000" b="0" dirty="0" err="1">
                <a:solidFill>
                  <a:srgbClr val="694631"/>
                </a:solidFill>
              </a:rPr>
              <a:t>transfertus</a:t>
            </a:r>
            <a:r>
              <a:rPr lang="lv-LV" sz="2000" b="0" dirty="0">
                <a:solidFill>
                  <a:srgbClr val="694631"/>
                </a:solidFill>
              </a:rPr>
              <a:t>)</a:t>
            </a:r>
            <a:br>
              <a:rPr lang="lv-LV" sz="2000" b="0" dirty="0">
                <a:solidFill>
                  <a:srgbClr val="694631"/>
                </a:solidFill>
              </a:rPr>
            </a:br>
            <a:r>
              <a:rPr lang="lv-LV" dirty="0">
                <a:solidFill>
                  <a:srgbClr val="694631"/>
                </a:solidFill>
              </a:rPr>
              <a:t> </a:t>
            </a:r>
          </a:p>
        </p:txBody>
      </p:sp>
      <p:sp>
        <p:nvSpPr>
          <p:cNvPr id="6" name="Slide Number Placeholder 5"/>
          <p:cNvSpPr>
            <a:spLocks noGrp="1"/>
          </p:cNvSpPr>
          <p:nvPr>
            <p:ph type="sldNum" sz="quarter" idx="13"/>
          </p:nvPr>
        </p:nvSpPr>
        <p:spPr/>
        <p:txBody>
          <a:bodyPr/>
          <a:lstStyle/>
          <a:p>
            <a:fld id="{7CE978C1-70FE-4673-A7D6-D226625B9DC7}" type="slidenum">
              <a:rPr lang="lv-LV" smtClean="0"/>
              <a:t>3</a:t>
            </a:fld>
            <a:endParaRPr lang="lv-LV"/>
          </a:p>
        </p:txBody>
      </p:sp>
      <p:sp>
        <p:nvSpPr>
          <p:cNvPr id="8" name="TextBox 7"/>
          <p:cNvSpPr txBox="1"/>
          <p:nvPr/>
        </p:nvSpPr>
        <p:spPr>
          <a:xfrm>
            <a:off x="328538" y="6350307"/>
            <a:ext cx="11176002" cy="400110"/>
          </a:xfrm>
          <a:prstGeom prst="rect">
            <a:avLst/>
          </a:prstGeom>
          <a:noFill/>
        </p:spPr>
        <p:txBody>
          <a:bodyPr wrap="square" rtlCol="0">
            <a:spAutoFit/>
          </a:bodyPr>
          <a:lstStyle/>
          <a:p>
            <a:pPr algn="just"/>
            <a:r>
              <a:rPr lang="lv-LV" sz="1000" i="1" dirty="0">
                <a:solidFill>
                  <a:srgbClr val="694631"/>
                </a:solidFill>
                <a:latin typeface="Verdana" panose="020B0604030504040204" pitchFamily="34" charset="0"/>
                <a:ea typeface="Verdana" panose="020B0604030504040204" pitchFamily="34" charset="0"/>
              </a:rPr>
              <a:t>* </a:t>
            </a:r>
            <a:r>
              <a:rPr lang="lv-LV" sz="1000" i="1" dirty="0">
                <a:solidFill>
                  <a:srgbClr val="694631"/>
                </a:solidFill>
                <a:effectLst/>
                <a:latin typeface="Verdana" panose="020B0604030504040204" pitchFamily="34" charset="0"/>
                <a:ea typeface="Verdana" panose="020B0604030504040204" pitchFamily="34" charset="0"/>
              </a:rPr>
              <a:t>2025. un 2026. gadam aprēķināta, pamatojoties uz likumā “Par valsts budžetu 2024. gadam un budžeta ietvaru 2024., 2025. un 2026. gadam” noteikto maksimāli pieļaujamo izdevumu apjomu (ietvaru) attiecīgajam gadam, 2027. un 2028. gadam – pamatojoties uz 2026. gadam apstiprināto ietvaru</a:t>
            </a:r>
            <a:endParaRPr lang="lv-LV" sz="1000" i="1" dirty="0">
              <a:solidFill>
                <a:srgbClr val="694631"/>
              </a:solidFill>
              <a:latin typeface="Verdana" panose="020B0604030504040204" pitchFamily="34" charset="0"/>
              <a:ea typeface="Verdana" panose="020B0604030504040204" pitchFamily="34" charset="0"/>
            </a:endParaRPr>
          </a:p>
        </p:txBody>
      </p:sp>
      <p:sp>
        <p:nvSpPr>
          <p:cNvPr id="10" name="TextBox 9"/>
          <p:cNvSpPr txBox="1"/>
          <p:nvPr/>
        </p:nvSpPr>
        <p:spPr>
          <a:xfrm>
            <a:off x="10948574" y="1602765"/>
            <a:ext cx="1111932" cy="307777"/>
          </a:xfrm>
          <a:prstGeom prst="rect">
            <a:avLst/>
          </a:prstGeom>
          <a:noFill/>
        </p:spPr>
        <p:txBody>
          <a:bodyPr wrap="square" rtlCol="0">
            <a:spAutoFit/>
          </a:bodyPr>
          <a:lstStyle/>
          <a:p>
            <a:r>
              <a:rPr lang="lv-LV" sz="1400" dirty="0">
                <a:solidFill>
                  <a:srgbClr val="694631"/>
                </a:solidFill>
                <a:latin typeface="Verdana" panose="020B0604030504040204" pitchFamily="34" charset="0"/>
                <a:ea typeface="Verdana" panose="020B0604030504040204" pitchFamily="34" charset="0"/>
              </a:rPr>
              <a:t>milj. </a:t>
            </a:r>
            <a:r>
              <a:rPr lang="lv-LV" sz="1400" i="1" dirty="0" err="1">
                <a:solidFill>
                  <a:srgbClr val="694631"/>
                </a:solidFill>
                <a:latin typeface="Verdana" panose="020B0604030504040204" pitchFamily="34" charset="0"/>
                <a:ea typeface="Verdana" panose="020B0604030504040204" pitchFamily="34" charset="0"/>
              </a:rPr>
              <a:t>euro</a:t>
            </a:r>
            <a:endParaRPr lang="lv-LV" sz="1400" i="1" dirty="0">
              <a:solidFill>
                <a:srgbClr val="694631"/>
              </a:solidFill>
              <a:latin typeface="Verdana" panose="020B0604030504040204" pitchFamily="34" charset="0"/>
              <a:ea typeface="Verdana" panose="020B0604030504040204" pitchFamily="34" charset="0"/>
            </a:endParaRPr>
          </a:p>
        </p:txBody>
      </p:sp>
      <p:graphicFrame>
        <p:nvGraphicFramePr>
          <p:cNvPr id="7" name="Chart 6">
            <a:extLst>
              <a:ext uri="{FF2B5EF4-FFF2-40B4-BE49-F238E27FC236}">
                <a16:creationId xmlns:a16="http://schemas.microsoft.com/office/drawing/2014/main" id="{9C80AEB1-5F8E-42D1-80BB-CCFDFFA6A3B4}"/>
              </a:ext>
            </a:extLst>
          </p:cNvPr>
          <p:cNvGraphicFramePr>
            <a:graphicFrameLocks/>
          </p:cNvGraphicFramePr>
          <p:nvPr>
            <p:extLst>
              <p:ext uri="{D42A27DB-BD31-4B8C-83A1-F6EECF244321}">
                <p14:modId xmlns:p14="http://schemas.microsoft.com/office/powerpoint/2010/main" val="430332938"/>
              </p:ext>
            </p:extLst>
          </p:nvPr>
        </p:nvGraphicFramePr>
        <p:xfrm>
          <a:off x="2700469" y="1936249"/>
          <a:ext cx="9085132" cy="4414058"/>
        </p:xfrm>
        <a:graphic>
          <a:graphicData uri="http://schemas.openxmlformats.org/drawingml/2006/chart">
            <c:chart xmlns:c="http://schemas.openxmlformats.org/drawingml/2006/chart" xmlns:r="http://schemas.openxmlformats.org/officeDocument/2006/relationships" r:id="rId4"/>
          </a:graphicData>
        </a:graphic>
      </p:graphicFrame>
      <p:sp>
        <p:nvSpPr>
          <p:cNvPr id="3" name="Freeform 4">
            <a:extLst>
              <a:ext uri="{FF2B5EF4-FFF2-40B4-BE49-F238E27FC236}">
                <a16:creationId xmlns:a16="http://schemas.microsoft.com/office/drawing/2014/main" id="{00DEAAAE-744A-BC03-EED5-2E63AB5C64EC}"/>
              </a:ext>
            </a:extLst>
          </p:cNvPr>
          <p:cNvSpPr/>
          <p:nvPr/>
        </p:nvSpPr>
        <p:spPr>
          <a:xfrm>
            <a:off x="2438093" y="1012563"/>
            <a:ext cx="9008532" cy="189568"/>
          </a:xfrm>
          <a:custGeom>
            <a:avLst/>
            <a:gdLst/>
            <a:ahLst/>
            <a:cxnLst/>
            <a:rect l="l" t="t" r="r" b="b"/>
            <a:pathLst>
              <a:path w="7315200" h="372410">
                <a:moveTo>
                  <a:pt x="0" y="0"/>
                </a:moveTo>
                <a:lnTo>
                  <a:pt x="7315200" y="0"/>
                </a:lnTo>
                <a:lnTo>
                  <a:pt x="7315200" y="372410"/>
                </a:lnTo>
                <a:lnTo>
                  <a:pt x="0" y="37241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4" name="TextBox 3">
            <a:extLst>
              <a:ext uri="{FF2B5EF4-FFF2-40B4-BE49-F238E27FC236}">
                <a16:creationId xmlns:a16="http://schemas.microsoft.com/office/drawing/2014/main" id="{FEF24B40-40BE-61F0-E8BC-957A8D1394D0}"/>
              </a:ext>
            </a:extLst>
          </p:cNvPr>
          <p:cNvSpPr txBox="1"/>
          <p:nvPr/>
        </p:nvSpPr>
        <p:spPr>
          <a:xfrm>
            <a:off x="287139" y="3273459"/>
            <a:ext cx="2570576" cy="2123658"/>
          </a:xfrm>
          <a:prstGeom prst="rect">
            <a:avLst/>
          </a:prstGeom>
          <a:noFill/>
        </p:spPr>
        <p:txBody>
          <a:bodyPr wrap="square">
            <a:spAutoFit/>
          </a:bodyPr>
          <a:lstStyle/>
          <a:p>
            <a:pPr algn="ctr"/>
            <a:r>
              <a:rPr lang="lv-LV" sz="1200" i="1" dirty="0">
                <a:solidFill>
                  <a:srgbClr val="694631"/>
                </a:solidFill>
                <a:latin typeface="Verdana" panose="020B0604030504040204" pitchFamily="34" charset="0"/>
                <a:ea typeface="Verdana" panose="020B0604030504040204" pitchFamily="34" charset="0"/>
              </a:rPr>
              <a:t>Izmaiņas galvenokārt veido finansējuma pieaugums speciālajā budžetā pensiju un pabalstu izmaksai, finansējums izdevumiem ES politiku instrumentu un pārējās ĀFP līdzfinansēto projektu un pasākumu īstenošanai, kā arī izmaiņas pamatfunkciju pasākumu īstenošanai </a:t>
            </a:r>
            <a:endParaRPr lang="lv-LV" sz="1200" i="1" dirty="0">
              <a:latin typeface="Verdana" panose="020B0604030504040204" pitchFamily="34" charset="0"/>
              <a:ea typeface="Verdana" panose="020B0604030504040204" pitchFamily="34" charset="0"/>
            </a:endParaRPr>
          </a:p>
        </p:txBody>
      </p:sp>
      <p:sp>
        <p:nvSpPr>
          <p:cNvPr id="11" name="Freeform 10">
            <a:extLst>
              <a:ext uri="{FF2B5EF4-FFF2-40B4-BE49-F238E27FC236}">
                <a16:creationId xmlns:a16="http://schemas.microsoft.com/office/drawing/2014/main" id="{4C28C2A4-B0AA-4642-3CF2-6A5D830FE6DD}"/>
              </a:ext>
            </a:extLst>
          </p:cNvPr>
          <p:cNvSpPr/>
          <p:nvPr/>
        </p:nvSpPr>
        <p:spPr>
          <a:xfrm rot="3686583" flipH="1">
            <a:off x="2642050" y="2075861"/>
            <a:ext cx="387411" cy="1050687"/>
          </a:xfrm>
          <a:custGeom>
            <a:avLst/>
            <a:gdLst/>
            <a:ahLst/>
            <a:cxnLst/>
            <a:rect l="l" t="t" r="r" b="b"/>
            <a:pathLst>
              <a:path w="1311592" h="4114800">
                <a:moveTo>
                  <a:pt x="0" y="0"/>
                </a:moveTo>
                <a:lnTo>
                  <a:pt x="1311592" y="0"/>
                </a:lnTo>
                <a:lnTo>
                  <a:pt x="1311592"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Tree>
    <p:extLst>
      <p:ext uri="{BB962C8B-B14F-4D97-AF65-F5344CB8AC3E}">
        <p14:creationId xmlns:p14="http://schemas.microsoft.com/office/powerpoint/2010/main" val="3745347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6628" y="110308"/>
            <a:ext cx="9784935" cy="916995"/>
          </a:xfrm>
        </p:spPr>
        <p:txBody>
          <a:bodyPr>
            <a:normAutofit/>
          </a:bodyPr>
          <a:lstStyle/>
          <a:p>
            <a:pPr algn="ctr"/>
            <a:r>
              <a:rPr lang="lv-LV" dirty="0">
                <a:solidFill>
                  <a:srgbClr val="694631"/>
                </a:solidFill>
              </a:rPr>
              <a:t>Valsts pamatbudžeta bāzes izdevumi valsts pamatfunkciju īstenošanai 2025-2028*</a:t>
            </a:r>
          </a:p>
        </p:txBody>
      </p:sp>
      <p:sp>
        <p:nvSpPr>
          <p:cNvPr id="6" name="TextBox 5"/>
          <p:cNvSpPr txBox="1"/>
          <p:nvPr/>
        </p:nvSpPr>
        <p:spPr>
          <a:xfrm>
            <a:off x="10948574" y="1211617"/>
            <a:ext cx="1111932" cy="246221"/>
          </a:xfrm>
          <a:prstGeom prst="rect">
            <a:avLst/>
          </a:prstGeom>
          <a:noFill/>
        </p:spPr>
        <p:txBody>
          <a:bodyPr wrap="square" rtlCol="0">
            <a:spAutoFit/>
          </a:bodyPr>
          <a:lstStyle/>
          <a:p>
            <a:pPr algn="ctr"/>
            <a:r>
              <a:rPr lang="lv-LV" sz="1000" dirty="0">
                <a:solidFill>
                  <a:srgbClr val="694631"/>
                </a:solidFill>
                <a:latin typeface="Verdana" panose="020B0604030504040204" pitchFamily="34" charset="0"/>
                <a:ea typeface="Verdana" panose="020B0604030504040204" pitchFamily="34" charset="0"/>
              </a:rPr>
              <a:t>milj. </a:t>
            </a:r>
            <a:r>
              <a:rPr lang="lv-LV" sz="1000" i="1" dirty="0" err="1">
                <a:solidFill>
                  <a:srgbClr val="694631"/>
                </a:solidFill>
                <a:latin typeface="Verdana" panose="020B0604030504040204" pitchFamily="34" charset="0"/>
                <a:ea typeface="Verdana" panose="020B0604030504040204" pitchFamily="34" charset="0"/>
              </a:rPr>
              <a:t>euro</a:t>
            </a:r>
            <a:endParaRPr lang="lv-LV" sz="1000" i="1" dirty="0">
              <a:solidFill>
                <a:srgbClr val="694631"/>
              </a:solidFill>
              <a:latin typeface="Verdana" panose="020B0604030504040204" pitchFamily="34" charset="0"/>
              <a:ea typeface="Verdana" panose="020B0604030504040204" pitchFamily="34" charset="0"/>
            </a:endParaRPr>
          </a:p>
        </p:txBody>
      </p:sp>
      <p:sp>
        <p:nvSpPr>
          <p:cNvPr id="7" name="TextBox 6"/>
          <p:cNvSpPr txBox="1"/>
          <p:nvPr/>
        </p:nvSpPr>
        <p:spPr>
          <a:xfrm>
            <a:off x="259690" y="6486082"/>
            <a:ext cx="11672617" cy="307777"/>
          </a:xfrm>
          <a:prstGeom prst="rect">
            <a:avLst/>
          </a:prstGeom>
          <a:noFill/>
        </p:spPr>
        <p:txBody>
          <a:bodyPr wrap="square" rtlCol="0">
            <a:spAutoFit/>
          </a:bodyPr>
          <a:lstStyle/>
          <a:p>
            <a:pPr algn="just"/>
            <a:r>
              <a:rPr lang="lv-LV" sz="700" i="1" dirty="0">
                <a:solidFill>
                  <a:srgbClr val="694631"/>
                </a:solidFill>
                <a:latin typeface="Verdana" panose="020B0604030504040204" pitchFamily="34" charset="0"/>
                <a:ea typeface="Verdana" panose="020B0604030504040204" pitchFamily="34" charset="0"/>
              </a:rPr>
              <a:t>* </a:t>
            </a:r>
            <a:r>
              <a:rPr lang="lv-LV" sz="700" i="1" dirty="0">
                <a:solidFill>
                  <a:srgbClr val="694631"/>
                </a:solidFill>
                <a:effectLst/>
                <a:latin typeface="Verdana" panose="020B0604030504040204" pitchFamily="34" charset="0"/>
                <a:ea typeface="Verdana" panose="020B0604030504040204" pitchFamily="34" charset="0"/>
              </a:rPr>
              <a:t>2025. un 2026. gadam aprēķināta, pamatojoties uz likumā “Par valsts budžetu 2024. gadam un budžeta ietvaru 2024., 2025. un 2026. gadam” noteikto maksimāli pieļaujamo izdevumu apjomu (ietvaru) attiecīgajam gadam, 2027. un 2028. gadam – pamatojoties uz 2026. gadam apstiprināto ietvaru</a:t>
            </a:r>
            <a:endParaRPr lang="lv-LV" sz="700" i="1" dirty="0">
              <a:solidFill>
                <a:srgbClr val="694631"/>
              </a:solidFill>
              <a:latin typeface="Verdana" panose="020B0604030504040204" pitchFamily="34" charset="0"/>
              <a:ea typeface="Verdana" panose="020B0604030504040204" pitchFamily="34" charset="0"/>
            </a:endParaRPr>
          </a:p>
        </p:txBody>
      </p:sp>
      <p:graphicFrame>
        <p:nvGraphicFramePr>
          <p:cNvPr id="8" name="Chart 7">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3886292030"/>
              </p:ext>
            </p:extLst>
          </p:nvPr>
        </p:nvGraphicFramePr>
        <p:xfrm>
          <a:off x="1222049" y="1176620"/>
          <a:ext cx="10066945" cy="3433027"/>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3"/>
          </p:nvPr>
        </p:nvSpPr>
        <p:spPr/>
        <p:txBody>
          <a:bodyPr/>
          <a:lstStyle/>
          <a:p>
            <a:fld id="{7CE978C1-70FE-4673-A7D6-D226625B9DC7}" type="slidenum">
              <a:rPr lang="lv-LV" smtClean="0"/>
              <a:t>4</a:t>
            </a:fld>
            <a:endParaRPr lang="lv-LV"/>
          </a:p>
        </p:txBody>
      </p:sp>
      <p:graphicFrame>
        <p:nvGraphicFramePr>
          <p:cNvPr id="4" name="Table 3"/>
          <p:cNvGraphicFramePr>
            <a:graphicFrameLocks noGrp="1"/>
          </p:cNvGraphicFramePr>
          <p:nvPr>
            <p:extLst>
              <p:ext uri="{D42A27DB-BD31-4B8C-83A1-F6EECF244321}">
                <p14:modId xmlns:p14="http://schemas.microsoft.com/office/powerpoint/2010/main" val="3936166285"/>
              </p:ext>
            </p:extLst>
          </p:nvPr>
        </p:nvGraphicFramePr>
        <p:xfrm>
          <a:off x="952001" y="4562475"/>
          <a:ext cx="10607040" cy="1762125"/>
        </p:xfrm>
        <a:graphic>
          <a:graphicData uri="http://schemas.openxmlformats.org/drawingml/2006/table">
            <a:tbl>
              <a:tblPr>
                <a:tableStyleId>{B301B821-A1FF-4177-AEE7-76D212191A09}</a:tableStyleId>
              </a:tblPr>
              <a:tblGrid>
                <a:gridCol w="7494604">
                  <a:extLst>
                    <a:ext uri="{9D8B030D-6E8A-4147-A177-3AD203B41FA5}">
                      <a16:colId xmlns:a16="http://schemas.microsoft.com/office/drawing/2014/main" val="397010926"/>
                    </a:ext>
                  </a:extLst>
                </a:gridCol>
                <a:gridCol w="759934">
                  <a:extLst>
                    <a:ext uri="{9D8B030D-6E8A-4147-A177-3AD203B41FA5}">
                      <a16:colId xmlns:a16="http://schemas.microsoft.com/office/drawing/2014/main" val="2845010885"/>
                    </a:ext>
                  </a:extLst>
                </a:gridCol>
                <a:gridCol w="748145">
                  <a:extLst>
                    <a:ext uri="{9D8B030D-6E8A-4147-A177-3AD203B41FA5}">
                      <a16:colId xmlns:a16="http://schemas.microsoft.com/office/drawing/2014/main" val="801057800"/>
                    </a:ext>
                  </a:extLst>
                </a:gridCol>
                <a:gridCol w="814648">
                  <a:extLst>
                    <a:ext uri="{9D8B030D-6E8A-4147-A177-3AD203B41FA5}">
                      <a16:colId xmlns:a16="http://schemas.microsoft.com/office/drawing/2014/main" val="2596180776"/>
                    </a:ext>
                  </a:extLst>
                </a:gridCol>
                <a:gridCol w="789709">
                  <a:extLst>
                    <a:ext uri="{9D8B030D-6E8A-4147-A177-3AD203B41FA5}">
                      <a16:colId xmlns:a16="http://schemas.microsoft.com/office/drawing/2014/main" val="916182039"/>
                    </a:ext>
                  </a:extLst>
                </a:gridCol>
              </a:tblGrid>
              <a:tr h="154836">
                <a:tc>
                  <a:txBody>
                    <a:bodyPr/>
                    <a:lstStyle/>
                    <a:p>
                      <a:pPr algn="l" fontAlgn="b"/>
                      <a:r>
                        <a:rPr lang="lv-LV" sz="1100" b="1" i="0" u="none" strike="noStrike" dirty="0">
                          <a:solidFill>
                            <a:srgbClr val="694631"/>
                          </a:solidFill>
                          <a:effectLst/>
                          <a:latin typeface="Verdana" panose="020B0604030504040204" pitchFamily="34" charset="0"/>
                          <a:ea typeface="Verdana" panose="020B0604030504040204" pitchFamily="34" charset="0"/>
                        </a:rPr>
                        <a:t>Lielākās izmaiņas pret apstiprināto ietvaru:</a:t>
                      </a:r>
                    </a:p>
                  </a:txBody>
                  <a:tcPr marL="9525" marR="9525" marT="9525" marB="0" anchor="b">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lv-LV" sz="1100" b="1" u="none" strike="noStrike" dirty="0">
                          <a:solidFill>
                            <a:srgbClr val="694631"/>
                          </a:solidFill>
                          <a:effectLst/>
                          <a:latin typeface="Verdana" panose="020B0604030504040204" pitchFamily="34" charset="0"/>
                          <a:ea typeface="Verdana" panose="020B0604030504040204" pitchFamily="34" charset="0"/>
                        </a:rPr>
                        <a:t>2025</a:t>
                      </a:r>
                      <a:endParaRPr lang="lv-LV" sz="1100" b="1" i="0" u="none" strike="noStrike" dirty="0">
                        <a:solidFill>
                          <a:srgbClr val="694631"/>
                        </a:solidFill>
                        <a:effectLst/>
                        <a:latin typeface="Verdana" panose="020B0604030504040204" pitchFamily="34" charset="0"/>
                        <a:ea typeface="Verdana" panose="020B0604030504040204" pitchFamily="34" charset="0"/>
                      </a:endParaRPr>
                    </a:p>
                  </a:txBody>
                  <a:tcPr marL="9525" marR="9525" marT="9525"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tcPr>
                </a:tc>
                <a:tc>
                  <a:txBody>
                    <a:bodyPr/>
                    <a:lstStyle/>
                    <a:p>
                      <a:pPr algn="ctr" rtl="0" fontAlgn="ctr"/>
                      <a:r>
                        <a:rPr lang="lv-LV" sz="1100" b="1" u="none" strike="noStrike" dirty="0">
                          <a:solidFill>
                            <a:srgbClr val="694631"/>
                          </a:solidFill>
                          <a:effectLst/>
                          <a:latin typeface="Verdana" panose="020B0604030504040204" pitchFamily="34" charset="0"/>
                          <a:ea typeface="Verdana" panose="020B0604030504040204" pitchFamily="34" charset="0"/>
                        </a:rPr>
                        <a:t>2026</a:t>
                      </a:r>
                      <a:endParaRPr lang="lv-LV" sz="1100" b="1" i="0" u="none" strike="noStrike" dirty="0">
                        <a:solidFill>
                          <a:srgbClr val="694631"/>
                        </a:solidFill>
                        <a:effectLst/>
                        <a:latin typeface="Verdana" panose="020B0604030504040204" pitchFamily="34" charset="0"/>
                        <a:ea typeface="Verdana" panose="020B0604030504040204" pitchFamily="34" charset="0"/>
                      </a:endParaRPr>
                    </a:p>
                  </a:txBody>
                  <a:tcPr marL="9525" marR="9525" marT="9525"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tcPr>
                </a:tc>
                <a:tc>
                  <a:txBody>
                    <a:bodyPr/>
                    <a:lstStyle/>
                    <a:p>
                      <a:pPr algn="ctr" rtl="0" fontAlgn="ctr"/>
                      <a:r>
                        <a:rPr lang="lv-LV" sz="1100" b="1" i="0" u="none" strike="noStrike" dirty="0">
                          <a:solidFill>
                            <a:srgbClr val="694631"/>
                          </a:solidFill>
                          <a:effectLst/>
                          <a:latin typeface="Verdana" panose="020B0604030504040204" pitchFamily="34" charset="0"/>
                          <a:ea typeface="Verdana" panose="020B0604030504040204" pitchFamily="34" charset="0"/>
                        </a:rPr>
                        <a:t>2027</a:t>
                      </a:r>
                    </a:p>
                  </a:txBody>
                  <a:tcPr marL="9525" marR="9525" marT="9525"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tcPr>
                </a:tc>
                <a:tc>
                  <a:txBody>
                    <a:bodyPr/>
                    <a:lstStyle/>
                    <a:p>
                      <a:pPr algn="ctr" rtl="0" fontAlgn="ctr"/>
                      <a:r>
                        <a:rPr lang="lv-LV" sz="1100" b="1" u="none" strike="noStrike" dirty="0">
                          <a:solidFill>
                            <a:srgbClr val="694631"/>
                          </a:solidFill>
                          <a:effectLst/>
                          <a:latin typeface="Verdana" panose="020B0604030504040204" pitchFamily="34" charset="0"/>
                          <a:ea typeface="Verdana" panose="020B0604030504040204" pitchFamily="34" charset="0"/>
                        </a:rPr>
                        <a:t>2028</a:t>
                      </a:r>
                      <a:endParaRPr lang="lv-LV" sz="1100" b="1" i="0" u="none" strike="noStrike" dirty="0">
                        <a:solidFill>
                          <a:srgbClr val="694631"/>
                        </a:solidFill>
                        <a:effectLst/>
                        <a:latin typeface="Verdana" panose="020B0604030504040204" pitchFamily="34" charset="0"/>
                        <a:ea typeface="Verdana" panose="020B0604030504040204" pitchFamily="34" charset="0"/>
                      </a:endParaRPr>
                    </a:p>
                  </a:txBody>
                  <a:tcPr marL="9525" marR="9525" marT="9525"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tcPr>
                </a:tc>
                <a:extLst>
                  <a:ext uri="{0D108BD9-81ED-4DB2-BD59-A6C34878D82A}">
                    <a16:rowId xmlns:a16="http://schemas.microsoft.com/office/drawing/2014/main" val="3031444704"/>
                  </a:ext>
                </a:extLst>
              </a:tr>
              <a:tr h="135979">
                <a:tc>
                  <a:txBody>
                    <a:bodyPr/>
                    <a:lstStyle/>
                    <a:p>
                      <a:pPr algn="just" fontAlgn="b"/>
                      <a:r>
                        <a:rPr lang="lv-LV" sz="1100" b="0" i="0" u="none" strike="noStrike" dirty="0">
                          <a:solidFill>
                            <a:srgbClr val="6A4630"/>
                          </a:solidFill>
                          <a:effectLst/>
                          <a:latin typeface="Verdana" panose="020B0604030504040204" pitchFamily="34" charset="0"/>
                          <a:ea typeface="Verdana" panose="020B0604030504040204" pitchFamily="34" charset="0"/>
                        </a:rPr>
                        <a:t>Izdevumi aizsardzībai</a:t>
                      </a:r>
                    </a:p>
                  </a:txBody>
                  <a:tcPr marL="9525" marR="9525" marT="9525" marB="0" anchor="b">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tcPr>
                </a:tc>
                <a:tc>
                  <a:txBody>
                    <a:bodyPr/>
                    <a:lstStyle/>
                    <a:p>
                      <a:pPr algn="r" fontAlgn="b"/>
                      <a:endParaRPr lang="lv-LV" sz="1100" b="0" i="0" u="none" strike="noStrike" dirty="0">
                        <a:solidFill>
                          <a:srgbClr val="6A4630"/>
                        </a:solidFill>
                        <a:effectLst/>
                        <a:latin typeface="Verdana" panose="020B0604030504040204" pitchFamily="34" charset="0"/>
                        <a:ea typeface="Verdana" panose="020B0604030504040204" pitchFamily="34" charset="0"/>
                      </a:endParaRPr>
                    </a:p>
                  </a:txBody>
                  <a:tcPr marL="9525" marR="9525" marT="9525"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tcPr>
                </a:tc>
                <a:tc>
                  <a:txBody>
                    <a:bodyPr/>
                    <a:lstStyle/>
                    <a:p>
                      <a:pPr algn="r" fontAlgn="b"/>
                      <a:r>
                        <a:rPr lang="lv-LV" sz="1100" b="0" i="0" u="none" strike="noStrike" dirty="0">
                          <a:solidFill>
                            <a:srgbClr val="6A4630"/>
                          </a:solidFill>
                          <a:effectLst/>
                          <a:latin typeface="Verdana" panose="020B0604030504040204" pitchFamily="34" charset="0"/>
                          <a:ea typeface="Verdana" panose="020B0604030504040204" pitchFamily="34" charset="0"/>
                        </a:rPr>
                        <a:t>200,0</a:t>
                      </a:r>
                    </a:p>
                  </a:txBody>
                  <a:tcPr marL="9525" marR="9525" marT="9525"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tcPr>
                </a:tc>
                <a:tc>
                  <a:txBody>
                    <a:bodyPr/>
                    <a:lstStyle/>
                    <a:p>
                      <a:pPr algn="r" fontAlgn="b"/>
                      <a:r>
                        <a:rPr lang="lv-LV" sz="1100" b="0" i="0" u="none" strike="noStrike" dirty="0">
                          <a:solidFill>
                            <a:srgbClr val="6A4630"/>
                          </a:solidFill>
                          <a:effectLst/>
                          <a:latin typeface="Verdana" panose="020B0604030504040204" pitchFamily="34" charset="0"/>
                          <a:ea typeface="Verdana" panose="020B0604030504040204" pitchFamily="34" charset="0"/>
                        </a:rPr>
                        <a:t>276,1</a:t>
                      </a:r>
                    </a:p>
                  </a:txBody>
                  <a:tcPr marL="9525" marR="9525" marT="9525"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tcPr>
                </a:tc>
                <a:tc>
                  <a:txBody>
                    <a:bodyPr/>
                    <a:lstStyle/>
                    <a:p>
                      <a:pPr algn="r" fontAlgn="b"/>
                      <a:r>
                        <a:rPr lang="lv-LV" sz="1100" b="0" i="0" u="none" strike="noStrike" dirty="0">
                          <a:solidFill>
                            <a:srgbClr val="6A4630"/>
                          </a:solidFill>
                          <a:effectLst/>
                          <a:latin typeface="Verdana" panose="020B0604030504040204" pitchFamily="34" charset="0"/>
                          <a:ea typeface="Verdana" panose="020B0604030504040204" pitchFamily="34" charset="0"/>
                        </a:rPr>
                        <a:t>151,6</a:t>
                      </a:r>
                    </a:p>
                  </a:txBody>
                  <a:tcPr marL="9525" marR="9525" marT="9525"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tcPr>
                </a:tc>
                <a:extLst>
                  <a:ext uri="{0D108BD9-81ED-4DB2-BD59-A6C34878D82A}">
                    <a16:rowId xmlns:a16="http://schemas.microsoft.com/office/drawing/2014/main" val="2588151457"/>
                  </a:ext>
                </a:extLst>
              </a:tr>
              <a:tr h="135979">
                <a:tc>
                  <a:txBody>
                    <a:bodyPr/>
                    <a:lstStyle/>
                    <a:p>
                      <a:pPr algn="just" fontAlgn="b"/>
                      <a:r>
                        <a:rPr lang="lv-LV" sz="1100" b="0" i="0" u="none" strike="noStrike" dirty="0">
                          <a:solidFill>
                            <a:srgbClr val="6A4630"/>
                          </a:solidFill>
                          <a:effectLst/>
                          <a:latin typeface="Verdana" panose="020B0604030504040204" pitchFamily="34" charset="0"/>
                          <a:ea typeface="Verdana" panose="020B0604030504040204" pitchFamily="34" charset="0"/>
                        </a:rPr>
                        <a:t>Valsts parāda vadībai (FM)</a:t>
                      </a:r>
                    </a:p>
                  </a:txBody>
                  <a:tcPr marL="9525" marR="9525" marT="9525" marB="0" anchor="b">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tcPr>
                </a:tc>
                <a:tc>
                  <a:txBody>
                    <a:bodyPr/>
                    <a:lstStyle/>
                    <a:p>
                      <a:pPr algn="r" fontAlgn="b"/>
                      <a:r>
                        <a:rPr lang="lv-LV" sz="1100" b="0" i="0" u="none" strike="noStrike" dirty="0">
                          <a:solidFill>
                            <a:srgbClr val="6A4630"/>
                          </a:solidFill>
                          <a:effectLst/>
                          <a:latin typeface="Verdana" panose="020B0604030504040204" pitchFamily="34" charset="0"/>
                          <a:ea typeface="Verdana" panose="020B0604030504040204" pitchFamily="34" charset="0"/>
                        </a:rPr>
                        <a:t>10,5</a:t>
                      </a:r>
                    </a:p>
                  </a:txBody>
                  <a:tcPr marL="9525" marR="9525" marT="9525"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tcPr>
                </a:tc>
                <a:tc>
                  <a:txBody>
                    <a:bodyPr/>
                    <a:lstStyle/>
                    <a:p>
                      <a:pPr algn="r" fontAlgn="b"/>
                      <a:r>
                        <a:rPr lang="lv-LV" sz="1100" b="0" i="0" u="none" strike="noStrike" dirty="0">
                          <a:solidFill>
                            <a:srgbClr val="6A4630"/>
                          </a:solidFill>
                          <a:effectLst/>
                          <a:latin typeface="Verdana" panose="020B0604030504040204" pitchFamily="34" charset="0"/>
                          <a:ea typeface="Verdana" panose="020B0604030504040204" pitchFamily="34" charset="0"/>
                        </a:rPr>
                        <a:t>110,6</a:t>
                      </a:r>
                    </a:p>
                  </a:txBody>
                  <a:tcPr marL="9525" marR="9525" marT="9525"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tcPr>
                </a:tc>
                <a:tc>
                  <a:txBody>
                    <a:bodyPr/>
                    <a:lstStyle/>
                    <a:p>
                      <a:pPr algn="r" fontAlgn="b"/>
                      <a:r>
                        <a:rPr lang="lv-LV" sz="1100" b="0" i="0" u="none" strike="noStrike" dirty="0">
                          <a:solidFill>
                            <a:srgbClr val="6A4630"/>
                          </a:solidFill>
                          <a:effectLst/>
                          <a:latin typeface="Verdana" panose="020B0604030504040204" pitchFamily="34" charset="0"/>
                          <a:ea typeface="Verdana" panose="020B0604030504040204" pitchFamily="34" charset="0"/>
                        </a:rPr>
                        <a:t>168,7</a:t>
                      </a:r>
                    </a:p>
                  </a:txBody>
                  <a:tcPr marL="9525" marR="9525" marT="9525"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tcPr>
                </a:tc>
                <a:tc>
                  <a:txBody>
                    <a:bodyPr/>
                    <a:lstStyle/>
                    <a:p>
                      <a:pPr algn="r" fontAlgn="b"/>
                      <a:r>
                        <a:rPr lang="lv-LV" sz="1100" b="0" i="0" u="none" strike="noStrike" dirty="0">
                          <a:solidFill>
                            <a:srgbClr val="6A4630"/>
                          </a:solidFill>
                          <a:effectLst/>
                          <a:latin typeface="Verdana" panose="020B0604030504040204" pitchFamily="34" charset="0"/>
                          <a:ea typeface="Verdana" panose="020B0604030504040204" pitchFamily="34" charset="0"/>
                        </a:rPr>
                        <a:t>251,8</a:t>
                      </a:r>
                    </a:p>
                  </a:txBody>
                  <a:tcPr marL="9525" marR="9525" marT="9525"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tcPr>
                </a:tc>
                <a:extLst>
                  <a:ext uri="{0D108BD9-81ED-4DB2-BD59-A6C34878D82A}">
                    <a16:rowId xmlns:a16="http://schemas.microsoft.com/office/drawing/2014/main" val="2543877733"/>
                  </a:ext>
                </a:extLst>
              </a:tr>
              <a:tr h="135979">
                <a:tc>
                  <a:txBody>
                    <a:bodyPr/>
                    <a:lstStyle/>
                    <a:p>
                      <a:pPr algn="just" fontAlgn="b"/>
                      <a:r>
                        <a:rPr lang="lv-LV" sz="1100" b="0" i="0" u="none" strike="noStrike" dirty="0">
                          <a:solidFill>
                            <a:srgbClr val="6A4630"/>
                          </a:solidFill>
                          <a:effectLst/>
                          <a:latin typeface="Verdana" panose="020B0604030504040204" pitchFamily="34" charset="0"/>
                          <a:ea typeface="Verdana" panose="020B0604030504040204" pitchFamily="34" charset="0"/>
                        </a:rPr>
                        <a:t>VID atbalsta izmaksu nodrošināšanai hipotekārā kredīta ņēmējiem (74.res.)</a:t>
                      </a:r>
                    </a:p>
                  </a:txBody>
                  <a:tcPr marL="9525" marR="9525" marT="9525" marB="0" anchor="b">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tcPr>
                </a:tc>
                <a:tc>
                  <a:txBody>
                    <a:bodyPr/>
                    <a:lstStyle/>
                    <a:p>
                      <a:pPr algn="r" fontAlgn="b"/>
                      <a:r>
                        <a:rPr lang="lv-LV" sz="1100" b="0" i="0" u="none" strike="noStrike" dirty="0">
                          <a:solidFill>
                            <a:srgbClr val="6A4630"/>
                          </a:solidFill>
                          <a:effectLst/>
                          <a:latin typeface="Verdana" panose="020B0604030504040204" pitchFamily="34" charset="0"/>
                          <a:ea typeface="Verdana" panose="020B0604030504040204" pitchFamily="34" charset="0"/>
                        </a:rPr>
                        <a:t>20,5</a:t>
                      </a:r>
                    </a:p>
                  </a:txBody>
                  <a:tcPr marL="9525" marR="9525" marT="9525"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tcPr>
                </a:tc>
                <a:tc>
                  <a:txBody>
                    <a:bodyPr/>
                    <a:lstStyle/>
                    <a:p>
                      <a:pPr algn="l" fontAlgn="b"/>
                      <a:r>
                        <a:rPr lang="lv-LV" sz="1100" b="0" i="0" u="none" strike="noStrike" dirty="0">
                          <a:solidFill>
                            <a:srgbClr val="6A4630"/>
                          </a:solidFill>
                          <a:effectLst/>
                          <a:latin typeface="Verdana" panose="020B0604030504040204" pitchFamily="34" charset="0"/>
                          <a:ea typeface="Verdana" panose="020B0604030504040204" pitchFamily="34" charset="0"/>
                        </a:rPr>
                        <a:t> </a:t>
                      </a:r>
                    </a:p>
                  </a:txBody>
                  <a:tcPr marL="9525" marR="9525" marT="9525"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tcPr>
                </a:tc>
                <a:tc>
                  <a:txBody>
                    <a:bodyPr/>
                    <a:lstStyle/>
                    <a:p>
                      <a:pPr algn="l" fontAlgn="b"/>
                      <a:r>
                        <a:rPr lang="lv-LV" sz="1100" b="0" i="0" u="none" strike="noStrike" dirty="0">
                          <a:solidFill>
                            <a:srgbClr val="6A4630"/>
                          </a:solidFill>
                          <a:effectLst/>
                          <a:latin typeface="Verdana" panose="020B0604030504040204" pitchFamily="34" charset="0"/>
                          <a:ea typeface="Verdana" panose="020B0604030504040204" pitchFamily="34" charset="0"/>
                        </a:rPr>
                        <a:t> </a:t>
                      </a:r>
                    </a:p>
                  </a:txBody>
                  <a:tcPr marL="9525" marR="9525" marT="9525"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tcPr>
                </a:tc>
                <a:tc>
                  <a:txBody>
                    <a:bodyPr/>
                    <a:lstStyle/>
                    <a:p>
                      <a:pPr algn="l" fontAlgn="b"/>
                      <a:r>
                        <a:rPr lang="lv-LV" sz="1100" b="0" i="0" u="none" strike="noStrike" dirty="0">
                          <a:solidFill>
                            <a:srgbClr val="6A4630"/>
                          </a:solidFill>
                          <a:effectLst/>
                          <a:latin typeface="Verdana" panose="020B0604030504040204" pitchFamily="34" charset="0"/>
                          <a:ea typeface="Verdana" panose="020B0604030504040204" pitchFamily="34" charset="0"/>
                        </a:rPr>
                        <a:t> </a:t>
                      </a:r>
                    </a:p>
                  </a:txBody>
                  <a:tcPr marL="9525" marR="9525" marT="9525"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tcPr>
                </a:tc>
                <a:extLst>
                  <a:ext uri="{0D108BD9-81ED-4DB2-BD59-A6C34878D82A}">
                    <a16:rowId xmlns:a16="http://schemas.microsoft.com/office/drawing/2014/main" val="175464767"/>
                  </a:ext>
                </a:extLst>
              </a:tr>
              <a:tr h="137191">
                <a:tc>
                  <a:txBody>
                    <a:bodyPr/>
                    <a:lstStyle/>
                    <a:p>
                      <a:pPr algn="just" fontAlgn="b"/>
                      <a:r>
                        <a:rPr lang="lv-LV" sz="1100" b="0" i="0" u="none" strike="noStrike" dirty="0">
                          <a:solidFill>
                            <a:srgbClr val="6A4630"/>
                          </a:solidFill>
                          <a:effectLst/>
                          <a:latin typeface="Verdana" panose="020B0604030504040204" pitchFamily="34" charset="0"/>
                          <a:ea typeface="Verdana" panose="020B0604030504040204" pitchFamily="34" charset="0"/>
                        </a:rPr>
                        <a:t>Asistenta pakalpojumu nodrošināšanai (LM)</a:t>
                      </a:r>
                    </a:p>
                  </a:txBody>
                  <a:tcPr marL="9525" marR="9525" marT="9525" marB="0" anchor="b">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tcPr>
                </a:tc>
                <a:tc>
                  <a:txBody>
                    <a:bodyPr/>
                    <a:lstStyle/>
                    <a:p>
                      <a:pPr algn="r" fontAlgn="b"/>
                      <a:r>
                        <a:rPr lang="lv-LV" sz="1100" b="0" i="0" u="none" strike="noStrike" dirty="0">
                          <a:solidFill>
                            <a:srgbClr val="6A4630"/>
                          </a:solidFill>
                          <a:effectLst/>
                          <a:latin typeface="Verdana" panose="020B0604030504040204" pitchFamily="34" charset="0"/>
                          <a:ea typeface="Verdana" panose="020B0604030504040204" pitchFamily="34" charset="0"/>
                        </a:rPr>
                        <a:t>12,3</a:t>
                      </a:r>
                    </a:p>
                  </a:txBody>
                  <a:tcPr marL="9525" marR="9525" marT="9525"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tcPr>
                </a:tc>
                <a:tc>
                  <a:txBody>
                    <a:bodyPr/>
                    <a:lstStyle/>
                    <a:p>
                      <a:pPr algn="r" fontAlgn="b"/>
                      <a:r>
                        <a:rPr lang="lv-LV" sz="1100" b="0" i="0" u="none" strike="noStrike" dirty="0">
                          <a:solidFill>
                            <a:srgbClr val="6A4630"/>
                          </a:solidFill>
                          <a:effectLst/>
                          <a:latin typeface="Verdana" panose="020B0604030504040204" pitchFamily="34" charset="0"/>
                          <a:ea typeface="Verdana" panose="020B0604030504040204" pitchFamily="34" charset="0"/>
                        </a:rPr>
                        <a:t>21,5</a:t>
                      </a:r>
                    </a:p>
                  </a:txBody>
                  <a:tcPr marL="9525" marR="9525" marT="9525"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tcPr>
                </a:tc>
                <a:tc>
                  <a:txBody>
                    <a:bodyPr/>
                    <a:lstStyle/>
                    <a:p>
                      <a:pPr algn="r" fontAlgn="b"/>
                      <a:r>
                        <a:rPr lang="lv-LV" sz="1100" b="0" i="0" u="none" strike="noStrike" dirty="0">
                          <a:solidFill>
                            <a:srgbClr val="6A4630"/>
                          </a:solidFill>
                          <a:effectLst/>
                          <a:latin typeface="Verdana" panose="020B0604030504040204" pitchFamily="34" charset="0"/>
                          <a:ea typeface="Verdana" panose="020B0604030504040204" pitchFamily="34" charset="0"/>
                        </a:rPr>
                        <a:t>30,7</a:t>
                      </a:r>
                    </a:p>
                  </a:txBody>
                  <a:tcPr marL="9525" marR="9525" marT="9525"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tcPr>
                </a:tc>
                <a:tc>
                  <a:txBody>
                    <a:bodyPr/>
                    <a:lstStyle/>
                    <a:p>
                      <a:pPr algn="r" fontAlgn="b"/>
                      <a:r>
                        <a:rPr lang="lv-LV" sz="1100" b="0" i="0" u="none" strike="noStrike">
                          <a:solidFill>
                            <a:srgbClr val="6A4630"/>
                          </a:solidFill>
                          <a:effectLst/>
                          <a:latin typeface="Verdana" panose="020B0604030504040204" pitchFamily="34" charset="0"/>
                          <a:ea typeface="Verdana" panose="020B0604030504040204" pitchFamily="34" charset="0"/>
                        </a:rPr>
                        <a:t>39,9</a:t>
                      </a:r>
                    </a:p>
                  </a:txBody>
                  <a:tcPr marL="9525" marR="9525" marT="9525"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tcPr>
                </a:tc>
                <a:extLst>
                  <a:ext uri="{0D108BD9-81ED-4DB2-BD59-A6C34878D82A}">
                    <a16:rowId xmlns:a16="http://schemas.microsoft.com/office/drawing/2014/main" val="2756385429"/>
                  </a:ext>
                </a:extLst>
              </a:tr>
              <a:tr h="135979">
                <a:tc>
                  <a:txBody>
                    <a:bodyPr/>
                    <a:lstStyle/>
                    <a:p>
                      <a:pPr algn="just" fontAlgn="b"/>
                      <a:r>
                        <a:rPr lang="lv-LV" sz="1100" b="0" i="0" u="none" strike="noStrike" dirty="0">
                          <a:solidFill>
                            <a:srgbClr val="6A4630"/>
                          </a:solidFill>
                          <a:effectLst/>
                          <a:latin typeface="Verdana" panose="020B0604030504040204" pitchFamily="34" charset="0"/>
                          <a:ea typeface="Verdana" panose="020B0604030504040204" pitchFamily="34" charset="0"/>
                        </a:rPr>
                        <a:t>XIII Latvijas skolu jaunatnes dziesmu un deju svētku norises nodrošināšanai (IZM)</a:t>
                      </a:r>
                    </a:p>
                  </a:txBody>
                  <a:tcPr marL="9525" marR="9525" marT="9525" marB="0" anchor="b">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tcPr>
                </a:tc>
                <a:tc>
                  <a:txBody>
                    <a:bodyPr/>
                    <a:lstStyle/>
                    <a:p>
                      <a:pPr algn="r" fontAlgn="b"/>
                      <a:r>
                        <a:rPr lang="lv-LV" sz="1100" b="0" i="0" u="none" strike="noStrike" dirty="0">
                          <a:solidFill>
                            <a:srgbClr val="6A4630"/>
                          </a:solidFill>
                          <a:effectLst/>
                          <a:latin typeface="Verdana" panose="020B0604030504040204" pitchFamily="34" charset="0"/>
                          <a:ea typeface="Verdana" panose="020B0604030504040204" pitchFamily="34" charset="0"/>
                        </a:rPr>
                        <a:t>9,8</a:t>
                      </a:r>
                    </a:p>
                  </a:txBody>
                  <a:tcPr marL="9525" marR="9525" marT="9525"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tcPr>
                </a:tc>
                <a:tc>
                  <a:txBody>
                    <a:bodyPr/>
                    <a:lstStyle/>
                    <a:p>
                      <a:pPr algn="l" fontAlgn="b"/>
                      <a:r>
                        <a:rPr lang="lv-LV" sz="1100" b="0" i="0" u="none" strike="noStrike" dirty="0">
                          <a:solidFill>
                            <a:srgbClr val="6A4630"/>
                          </a:solidFill>
                          <a:effectLst/>
                          <a:latin typeface="Verdana" panose="020B0604030504040204" pitchFamily="34" charset="0"/>
                          <a:ea typeface="Verdana" panose="020B0604030504040204" pitchFamily="34" charset="0"/>
                        </a:rPr>
                        <a:t> </a:t>
                      </a:r>
                    </a:p>
                  </a:txBody>
                  <a:tcPr marL="9525" marR="9525" marT="9525"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tcPr>
                </a:tc>
                <a:tc>
                  <a:txBody>
                    <a:bodyPr/>
                    <a:lstStyle/>
                    <a:p>
                      <a:pPr algn="l" fontAlgn="b"/>
                      <a:r>
                        <a:rPr lang="lv-LV" sz="1100" b="0" i="0" u="none" strike="noStrike">
                          <a:solidFill>
                            <a:srgbClr val="6A4630"/>
                          </a:solidFill>
                          <a:effectLst/>
                          <a:latin typeface="Verdana" panose="020B0604030504040204" pitchFamily="34" charset="0"/>
                          <a:ea typeface="Verdana" panose="020B0604030504040204" pitchFamily="34" charset="0"/>
                        </a:rPr>
                        <a:t> </a:t>
                      </a:r>
                    </a:p>
                  </a:txBody>
                  <a:tcPr marL="9525" marR="9525" marT="9525"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tcPr>
                </a:tc>
                <a:tc>
                  <a:txBody>
                    <a:bodyPr/>
                    <a:lstStyle/>
                    <a:p>
                      <a:pPr algn="l" fontAlgn="b"/>
                      <a:r>
                        <a:rPr lang="lv-LV" sz="1100" b="0" i="0" u="none" strike="noStrike">
                          <a:solidFill>
                            <a:srgbClr val="6A4630"/>
                          </a:solidFill>
                          <a:effectLst/>
                          <a:latin typeface="Verdana" panose="020B0604030504040204" pitchFamily="34" charset="0"/>
                          <a:ea typeface="Verdana" panose="020B0604030504040204" pitchFamily="34" charset="0"/>
                        </a:rPr>
                        <a:t> </a:t>
                      </a:r>
                    </a:p>
                  </a:txBody>
                  <a:tcPr marL="9525" marR="9525" marT="9525"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tcPr>
                </a:tc>
                <a:extLst>
                  <a:ext uri="{0D108BD9-81ED-4DB2-BD59-A6C34878D82A}">
                    <a16:rowId xmlns:a16="http://schemas.microsoft.com/office/drawing/2014/main" val="2313065742"/>
                  </a:ext>
                </a:extLst>
              </a:tr>
              <a:tr h="135979">
                <a:tc>
                  <a:txBody>
                    <a:bodyPr/>
                    <a:lstStyle/>
                    <a:p>
                      <a:pPr algn="just" fontAlgn="b"/>
                      <a:r>
                        <a:rPr lang="lv-LV" sz="1100" b="0" i="0" u="none" strike="noStrike" dirty="0">
                          <a:solidFill>
                            <a:srgbClr val="6A4630"/>
                          </a:solidFill>
                          <a:effectLst/>
                          <a:latin typeface="Verdana" panose="020B0604030504040204" pitchFamily="34" charset="0"/>
                          <a:ea typeface="Verdana" panose="020B0604030504040204" pitchFamily="34" charset="0"/>
                        </a:rPr>
                        <a:t>Latvijas obligāto iemaksu daļa Eiropas miera mehānismā (ĀM)</a:t>
                      </a:r>
                    </a:p>
                  </a:txBody>
                  <a:tcPr marL="9525" marR="9525" marT="9525" marB="0" anchor="b">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tcPr>
                </a:tc>
                <a:tc>
                  <a:txBody>
                    <a:bodyPr/>
                    <a:lstStyle/>
                    <a:p>
                      <a:pPr algn="r" fontAlgn="b"/>
                      <a:r>
                        <a:rPr lang="lv-LV" sz="1100" b="0" i="0" u="none" strike="noStrike">
                          <a:solidFill>
                            <a:srgbClr val="6A4630"/>
                          </a:solidFill>
                          <a:effectLst/>
                          <a:latin typeface="Verdana" panose="020B0604030504040204" pitchFamily="34" charset="0"/>
                          <a:ea typeface="Verdana" panose="020B0604030504040204" pitchFamily="34" charset="0"/>
                        </a:rPr>
                        <a:t>7,4</a:t>
                      </a:r>
                    </a:p>
                  </a:txBody>
                  <a:tcPr marL="9525" marR="9525" marT="9525"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tcPr>
                </a:tc>
                <a:tc>
                  <a:txBody>
                    <a:bodyPr/>
                    <a:lstStyle/>
                    <a:p>
                      <a:pPr algn="r" fontAlgn="b"/>
                      <a:r>
                        <a:rPr lang="lv-LV" sz="1100" b="0" i="0" u="none" strike="noStrike" dirty="0">
                          <a:solidFill>
                            <a:srgbClr val="6A4630"/>
                          </a:solidFill>
                          <a:effectLst/>
                          <a:latin typeface="Verdana" panose="020B0604030504040204" pitchFamily="34" charset="0"/>
                          <a:ea typeface="Verdana" panose="020B0604030504040204" pitchFamily="34" charset="0"/>
                        </a:rPr>
                        <a:t>7,5</a:t>
                      </a:r>
                    </a:p>
                  </a:txBody>
                  <a:tcPr marL="9525" marR="9525" marT="9525"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tcPr>
                </a:tc>
                <a:tc>
                  <a:txBody>
                    <a:bodyPr/>
                    <a:lstStyle/>
                    <a:p>
                      <a:pPr algn="r" fontAlgn="b"/>
                      <a:r>
                        <a:rPr lang="lv-LV" sz="1100" b="0" i="0" u="none" strike="noStrike" dirty="0">
                          <a:solidFill>
                            <a:srgbClr val="6A4630"/>
                          </a:solidFill>
                          <a:effectLst/>
                          <a:latin typeface="Verdana" panose="020B0604030504040204" pitchFamily="34" charset="0"/>
                          <a:ea typeface="Verdana" panose="020B0604030504040204" pitchFamily="34" charset="0"/>
                        </a:rPr>
                        <a:t>7,7</a:t>
                      </a:r>
                    </a:p>
                  </a:txBody>
                  <a:tcPr marL="9525" marR="9525" marT="9525"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tcPr>
                </a:tc>
                <a:tc>
                  <a:txBody>
                    <a:bodyPr/>
                    <a:lstStyle/>
                    <a:p>
                      <a:pPr algn="r" fontAlgn="b"/>
                      <a:r>
                        <a:rPr lang="lv-LV" sz="1100" b="0" i="0" u="none" strike="noStrike">
                          <a:solidFill>
                            <a:srgbClr val="6A4630"/>
                          </a:solidFill>
                          <a:effectLst/>
                          <a:latin typeface="Verdana" panose="020B0604030504040204" pitchFamily="34" charset="0"/>
                          <a:ea typeface="Verdana" panose="020B0604030504040204" pitchFamily="34" charset="0"/>
                        </a:rPr>
                        <a:t>7,7</a:t>
                      </a:r>
                    </a:p>
                  </a:txBody>
                  <a:tcPr marL="9525" marR="9525" marT="9525"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tcPr>
                </a:tc>
                <a:extLst>
                  <a:ext uri="{0D108BD9-81ED-4DB2-BD59-A6C34878D82A}">
                    <a16:rowId xmlns:a16="http://schemas.microsoft.com/office/drawing/2014/main" val="2106056300"/>
                  </a:ext>
                </a:extLst>
              </a:tr>
              <a:tr h="135979">
                <a:tc>
                  <a:txBody>
                    <a:bodyPr/>
                    <a:lstStyle/>
                    <a:p>
                      <a:pPr algn="just" fontAlgn="b"/>
                      <a:r>
                        <a:rPr lang="lv-LV" sz="1100" b="0" i="0" u="none" strike="noStrike" dirty="0">
                          <a:solidFill>
                            <a:srgbClr val="6A4630"/>
                          </a:solidFill>
                          <a:effectLst/>
                          <a:latin typeface="Verdana" panose="020B0604030504040204" pitchFamily="34" charset="0"/>
                          <a:ea typeface="Verdana" panose="020B0604030504040204" pitchFamily="34" charset="0"/>
                        </a:rPr>
                        <a:t>Garantētā minimālā ienākuma un mājokļa pabalsta līdzfinansējumam pašvaldībām (LM)</a:t>
                      </a:r>
                    </a:p>
                  </a:txBody>
                  <a:tcPr marL="9525" marR="9525" marT="9525" marB="0" anchor="b">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tcPr>
                </a:tc>
                <a:tc>
                  <a:txBody>
                    <a:bodyPr/>
                    <a:lstStyle/>
                    <a:p>
                      <a:pPr algn="r" fontAlgn="b"/>
                      <a:r>
                        <a:rPr lang="lv-LV" sz="1100" b="0" i="0" u="none" strike="noStrike">
                          <a:solidFill>
                            <a:srgbClr val="6A4630"/>
                          </a:solidFill>
                          <a:effectLst/>
                          <a:latin typeface="Verdana" panose="020B0604030504040204" pitchFamily="34" charset="0"/>
                          <a:ea typeface="Verdana" panose="020B0604030504040204" pitchFamily="34" charset="0"/>
                        </a:rPr>
                        <a:t>5,4</a:t>
                      </a:r>
                    </a:p>
                  </a:txBody>
                  <a:tcPr marL="9525" marR="9525" marT="9525"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tcPr>
                </a:tc>
                <a:tc>
                  <a:txBody>
                    <a:bodyPr/>
                    <a:lstStyle/>
                    <a:p>
                      <a:pPr algn="r" fontAlgn="b"/>
                      <a:r>
                        <a:rPr lang="lv-LV" sz="1100" b="0" i="0" u="none" strike="noStrike" dirty="0">
                          <a:solidFill>
                            <a:srgbClr val="6A4630"/>
                          </a:solidFill>
                          <a:effectLst/>
                          <a:latin typeface="Verdana" panose="020B0604030504040204" pitchFamily="34" charset="0"/>
                          <a:ea typeface="Verdana" panose="020B0604030504040204" pitchFamily="34" charset="0"/>
                        </a:rPr>
                        <a:t>5,7</a:t>
                      </a:r>
                    </a:p>
                  </a:txBody>
                  <a:tcPr marL="9525" marR="9525" marT="9525"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tcPr>
                </a:tc>
                <a:tc>
                  <a:txBody>
                    <a:bodyPr/>
                    <a:lstStyle/>
                    <a:p>
                      <a:pPr algn="r" fontAlgn="b"/>
                      <a:r>
                        <a:rPr lang="lv-LV" sz="1100" b="0" i="0" u="none" strike="noStrike" dirty="0">
                          <a:solidFill>
                            <a:srgbClr val="6A4630"/>
                          </a:solidFill>
                          <a:effectLst/>
                          <a:latin typeface="Verdana" panose="020B0604030504040204" pitchFamily="34" charset="0"/>
                          <a:ea typeface="Verdana" panose="020B0604030504040204" pitchFamily="34" charset="0"/>
                        </a:rPr>
                        <a:t>8,1</a:t>
                      </a:r>
                    </a:p>
                  </a:txBody>
                  <a:tcPr marL="9525" marR="9525" marT="9525"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tcPr>
                </a:tc>
                <a:tc>
                  <a:txBody>
                    <a:bodyPr/>
                    <a:lstStyle/>
                    <a:p>
                      <a:pPr algn="r" fontAlgn="b"/>
                      <a:r>
                        <a:rPr lang="lv-LV" sz="1100" b="0" i="0" u="none" strike="noStrike">
                          <a:solidFill>
                            <a:srgbClr val="6A4630"/>
                          </a:solidFill>
                          <a:effectLst/>
                          <a:latin typeface="Verdana" panose="020B0604030504040204" pitchFamily="34" charset="0"/>
                          <a:ea typeface="Verdana" panose="020B0604030504040204" pitchFamily="34" charset="0"/>
                        </a:rPr>
                        <a:t>10,3</a:t>
                      </a:r>
                    </a:p>
                  </a:txBody>
                  <a:tcPr marL="9525" marR="9525" marT="9525"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tcPr>
                </a:tc>
                <a:extLst>
                  <a:ext uri="{0D108BD9-81ED-4DB2-BD59-A6C34878D82A}">
                    <a16:rowId xmlns:a16="http://schemas.microsoft.com/office/drawing/2014/main" val="3480569173"/>
                  </a:ext>
                </a:extLst>
              </a:tr>
              <a:tr h="135979">
                <a:tc>
                  <a:txBody>
                    <a:bodyPr/>
                    <a:lstStyle/>
                    <a:p>
                      <a:pPr algn="just" fontAlgn="b"/>
                      <a:r>
                        <a:rPr lang="lv-LV" sz="1100" b="0" i="0" u="none" strike="noStrike" dirty="0">
                          <a:solidFill>
                            <a:srgbClr val="6A4630"/>
                          </a:solidFill>
                          <a:effectLst/>
                          <a:latin typeface="Verdana" panose="020B0604030504040204" pitchFamily="34" charset="0"/>
                          <a:ea typeface="Verdana" panose="020B0604030504040204" pitchFamily="34" charset="0"/>
                        </a:rPr>
                        <a:t>Dižpasākumam – Eiropas čempionāta finālturnīrabasketbolā vīriešiem (FIBA EuroBasket) organizēšanai Latvijā 2025.gadā (IZM)</a:t>
                      </a:r>
                    </a:p>
                  </a:txBody>
                  <a:tcPr marL="9525" marR="9525" marT="9525" marB="0" anchor="b">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tcPr>
                </a:tc>
                <a:tc>
                  <a:txBody>
                    <a:bodyPr/>
                    <a:lstStyle/>
                    <a:p>
                      <a:pPr algn="r" fontAlgn="b"/>
                      <a:r>
                        <a:rPr lang="lv-LV" sz="1100" b="0" i="0" u="none" strike="noStrike">
                          <a:solidFill>
                            <a:srgbClr val="6A4630"/>
                          </a:solidFill>
                          <a:effectLst/>
                          <a:latin typeface="Verdana" panose="020B0604030504040204" pitchFamily="34" charset="0"/>
                          <a:ea typeface="Verdana" panose="020B0604030504040204" pitchFamily="34" charset="0"/>
                        </a:rPr>
                        <a:t>5,0</a:t>
                      </a:r>
                    </a:p>
                  </a:txBody>
                  <a:tcPr marL="9525" marR="9525" marT="9525"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tcPr>
                </a:tc>
                <a:tc>
                  <a:txBody>
                    <a:bodyPr/>
                    <a:lstStyle/>
                    <a:p>
                      <a:pPr algn="l" fontAlgn="b"/>
                      <a:r>
                        <a:rPr lang="lv-LV" sz="1100" b="0" i="0" u="none" strike="noStrike" dirty="0">
                          <a:solidFill>
                            <a:srgbClr val="6A4630"/>
                          </a:solidFill>
                          <a:effectLst/>
                          <a:latin typeface="Verdana" panose="020B0604030504040204" pitchFamily="34" charset="0"/>
                          <a:ea typeface="Verdana" panose="020B0604030504040204" pitchFamily="34" charset="0"/>
                        </a:rPr>
                        <a:t> </a:t>
                      </a:r>
                    </a:p>
                  </a:txBody>
                  <a:tcPr marL="9525" marR="9525" marT="9525"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tcPr>
                </a:tc>
                <a:tc>
                  <a:txBody>
                    <a:bodyPr/>
                    <a:lstStyle/>
                    <a:p>
                      <a:pPr algn="l" fontAlgn="b"/>
                      <a:r>
                        <a:rPr lang="lv-LV" sz="1100" b="0" i="0" u="none" strike="noStrike" dirty="0">
                          <a:solidFill>
                            <a:srgbClr val="6A4630"/>
                          </a:solidFill>
                          <a:effectLst/>
                          <a:latin typeface="Verdana" panose="020B0604030504040204" pitchFamily="34" charset="0"/>
                          <a:ea typeface="Verdana" panose="020B0604030504040204" pitchFamily="34" charset="0"/>
                        </a:rPr>
                        <a:t> </a:t>
                      </a:r>
                    </a:p>
                  </a:txBody>
                  <a:tcPr marL="9525" marR="9525" marT="9525"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tcPr>
                </a:tc>
                <a:tc>
                  <a:txBody>
                    <a:bodyPr/>
                    <a:lstStyle/>
                    <a:p>
                      <a:pPr algn="l" fontAlgn="b"/>
                      <a:r>
                        <a:rPr lang="lv-LV" sz="1100" b="0" i="0" u="none" strike="noStrike" dirty="0">
                          <a:solidFill>
                            <a:srgbClr val="6A4630"/>
                          </a:solidFill>
                          <a:effectLst/>
                          <a:latin typeface="Verdana" panose="020B0604030504040204" pitchFamily="34" charset="0"/>
                          <a:ea typeface="Verdana" panose="020B0604030504040204" pitchFamily="34" charset="0"/>
                        </a:rPr>
                        <a:t> </a:t>
                      </a:r>
                    </a:p>
                  </a:txBody>
                  <a:tcPr marL="9525" marR="9525" marT="9525"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tcPr>
                </a:tc>
                <a:extLst>
                  <a:ext uri="{0D108BD9-81ED-4DB2-BD59-A6C34878D82A}">
                    <a16:rowId xmlns:a16="http://schemas.microsoft.com/office/drawing/2014/main" val="2818938581"/>
                  </a:ext>
                </a:extLst>
              </a:tr>
            </a:tbl>
          </a:graphicData>
        </a:graphic>
      </p:graphicFrame>
      <p:sp>
        <p:nvSpPr>
          <p:cNvPr id="5" name="Freeform 4">
            <a:extLst>
              <a:ext uri="{FF2B5EF4-FFF2-40B4-BE49-F238E27FC236}">
                <a16:creationId xmlns:a16="http://schemas.microsoft.com/office/drawing/2014/main" id="{3133FF32-25EA-BD37-E766-6F806E3D2260}"/>
              </a:ext>
            </a:extLst>
          </p:cNvPr>
          <p:cNvSpPr/>
          <p:nvPr/>
        </p:nvSpPr>
        <p:spPr>
          <a:xfrm>
            <a:off x="2496008" y="941029"/>
            <a:ext cx="9008532" cy="189568"/>
          </a:xfrm>
          <a:custGeom>
            <a:avLst/>
            <a:gdLst/>
            <a:ahLst/>
            <a:cxnLst/>
            <a:rect l="l" t="t" r="r" b="b"/>
            <a:pathLst>
              <a:path w="7315200" h="372410">
                <a:moveTo>
                  <a:pt x="0" y="0"/>
                </a:moveTo>
                <a:lnTo>
                  <a:pt x="7315200" y="0"/>
                </a:lnTo>
                <a:lnTo>
                  <a:pt x="7315200" y="372410"/>
                </a:lnTo>
                <a:lnTo>
                  <a:pt x="0" y="3724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Tree>
    <p:extLst>
      <p:ext uri="{BB962C8B-B14F-4D97-AF65-F5344CB8AC3E}">
        <p14:creationId xmlns:p14="http://schemas.microsoft.com/office/powerpoint/2010/main" val="825981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8">
            <a:extLst>
              <a:ext uri="{FF2B5EF4-FFF2-40B4-BE49-F238E27FC236}">
                <a16:creationId xmlns:a16="http://schemas.microsoft.com/office/drawing/2014/main" id="{C8AECEA1-8A12-771B-3A47-FC678179E1C8}"/>
              </a:ext>
            </a:extLst>
          </p:cNvPr>
          <p:cNvGrpSpPr/>
          <p:nvPr/>
        </p:nvGrpSpPr>
        <p:grpSpPr>
          <a:xfrm>
            <a:off x="83127" y="5381446"/>
            <a:ext cx="11995265" cy="841338"/>
            <a:chOff x="0" y="0"/>
            <a:chExt cx="812800" cy="812800"/>
          </a:xfrm>
          <a:solidFill>
            <a:srgbClr val="BDD9C1"/>
          </a:solidFill>
        </p:grpSpPr>
        <p:sp>
          <p:nvSpPr>
            <p:cNvPr id="19" name="Freeform 9">
              <a:extLst>
                <a:ext uri="{FF2B5EF4-FFF2-40B4-BE49-F238E27FC236}">
                  <a16:creationId xmlns:a16="http://schemas.microsoft.com/office/drawing/2014/main" id="{5F215FED-E0E1-D400-06EA-D8E5BBF4044A}"/>
                </a:ext>
              </a:extLst>
            </p:cNvPr>
            <p:cNvSpPr/>
            <p:nvPr/>
          </p:nvSpPr>
          <p:spPr>
            <a:xfrm>
              <a:off x="0" y="0"/>
              <a:ext cx="812800" cy="812800"/>
            </a:xfrm>
            <a:custGeom>
              <a:avLst/>
              <a:gdLst/>
              <a:ahLst/>
              <a:cxnLst/>
              <a:rect l="l" t="t" r="r" b="b"/>
              <a:pathLst>
                <a:path w="812800" h="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grpFill/>
          </p:spPr>
          <p:txBody>
            <a:bodyPr/>
            <a:lstStyle/>
            <a:p>
              <a:endParaRPr lang="lv-LV"/>
            </a:p>
          </p:txBody>
        </p:sp>
        <p:sp>
          <p:nvSpPr>
            <p:cNvPr id="20" name="TextBox 10">
              <a:extLst>
                <a:ext uri="{FF2B5EF4-FFF2-40B4-BE49-F238E27FC236}">
                  <a16:creationId xmlns:a16="http://schemas.microsoft.com/office/drawing/2014/main" id="{115B9898-8184-8C36-B225-1A3F5A46150D}"/>
                </a:ext>
              </a:extLst>
            </p:cNvPr>
            <p:cNvSpPr txBox="1"/>
            <p:nvPr/>
          </p:nvSpPr>
          <p:spPr>
            <a:xfrm>
              <a:off x="0" y="-38100"/>
              <a:ext cx="812800" cy="850900"/>
            </a:xfrm>
            <a:prstGeom prst="rect">
              <a:avLst/>
            </a:prstGeom>
            <a:grpFill/>
          </p:spPr>
          <p:txBody>
            <a:bodyPr lIns="50800" tIns="50800" rIns="50800" bIns="50800" rtlCol="0" anchor="ctr"/>
            <a:lstStyle/>
            <a:p>
              <a:pPr algn="ctr">
                <a:lnSpc>
                  <a:spcPts val="2659"/>
                </a:lnSpc>
              </a:pPr>
              <a:endParaRPr lang="en-US" sz="1899" dirty="0">
                <a:solidFill>
                  <a:srgbClr val="000000"/>
                </a:solidFill>
                <a:latin typeface="Open Sans"/>
                <a:ea typeface="Open Sans"/>
                <a:cs typeface="Open Sans"/>
                <a:sym typeface="Open Sans"/>
              </a:endParaRPr>
            </a:p>
          </p:txBody>
        </p:sp>
      </p:grpSp>
      <p:sp>
        <p:nvSpPr>
          <p:cNvPr id="2" name="Title 1"/>
          <p:cNvSpPr>
            <a:spLocks noGrp="1"/>
          </p:cNvSpPr>
          <p:nvPr>
            <p:ph type="title"/>
          </p:nvPr>
        </p:nvSpPr>
        <p:spPr>
          <a:xfrm>
            <a:off x="2228533" y="55341"/>
            <a:ext cx="9482253" cy="1036642"/>
          </a:xfrm>
        </p:spPr>
        <p:txBody>
          <a:bodyPr>
            <a:noAutofit/>
          </a:bodyPr>
          <a:lstStyle/>
          <a:p>
            <a:pPr algn="ctr"/>
            <a:r>
              <a:rPr lang="lv-LV" dirty="0">
                <a:solidFill>
                  <a:srgbClr val="694631"/>
                </a:solidFill>
              </a:rPr>
              <a:t>Valsts pamatbudžeta bāzes izdevumi ES politiku instrumentu un pārējās ārvalstu finanšu palīdzības projektu un pasākumu īstenošanai 2025-2028*</a:t>
            </a:r>
          </a:p>
        </p:txBody>
      </p:sp>
      <p:sp>
        <p:nvSpPr>
          <p:cNvPr id="7" name="TextBox 6"/>
          <p:cNvSpPr txBox="1"/>
          <p:nvPr/>
        </p:nvSpPr>
        <p:spPr>
          <a:xfrm>
            <a:off x="11055007" y="1511088"/>
            <a:ext cx="1111932" cy="276999"/>
          </a:xfrm>
          <a:prstGeom prst="rect">
            <a:avLst/>
          </a:prstGeom>
          <a:noFill/>
        </p:spPr>
        <p:txBody>
          <a:bodyPr wrap="square" rtlCol="0">
            <a:spAutoFit/>
          </a:bodyPr>
          <a:lstStyle/>
          <a:p>
            <a:r>
              <a:rPr lang="lv-LV" sz="1200" dirty="0">
                <a:solidFill>
                  <a:srgbClr val="694631"/>
                </a:solidFill>
                <a:latin typeface="Verdana" panose="020B0604030504040204" pitchFamily="34" charset="0"/>
                <a:ea typeface="Verdana" panose="020B0604030504040204" pitchFamily="34" charset="0"/>
              </a:rPr>
              <a:t>milj. </a:t>
            </a:r>
            <a:r>
              <a:rPr lang="lv-LV" sz="1200" i="1" dirty="0" err="1">
                <a:solidFill>
                  <a:srgbClr val="694631"/>
                </a:solidFill>
                <a:latin typeface="Verdana" panose="020B0604030504040204" pitchFamily="34" charset="0"/>
                <a:ea typeface="Verdana" panose="020B0604030504040204" pitchFamily="34" charset="0"/>
              </a:rPr>
              <a:t>euro</a:t>
            </a:r>
            <a:endParaRPr lang="lv-LV" sz="1200" i="1" dirty="0">
              <a:solidFill>
                <a:srgbClr val="694631"/>
              </a:solidFill>
              <a:latin typeface="Verdana" panose="020B0604030504040204" pitchFamily="34" charset="0"/>
              <a:ea typeface="Verdana" panose="020B0604030504040204" pitchFamily="34" charset="0"/>
            </a:endParaRPr>
          </a:p>
        </p:txBody>
      </p:sp>
      <p:sp>
        <p:nvSpPr>
          <p:cNvPr id="3" name="Slide Number Placeholder 2"/>
          <p:cNvSpPr>
            <a:spLocks noGrp="1"/>
          </p:cNvSpPr>
          <p:nvPr>
            <p:ph type="sldNum" sz="quarter" idx="13"/>
          </p:nvPr>
        </p:nvSpPr>
        <p:spPr/>
        <p:txBody>
          <a:bodyPr/>
          <a:lstStyle/>
          <a:p>
            <a:fld id="{7CE978C1-70FE-4673-A7D6-D226625B9DC7}" type="slidenum">
              <a:rPr lang="lv-LV" smtClean="0"/>
              <a:t>5</a:t>
            </a:fld>
            <a:endParaRPr lang="lv-LV"/>
          </a:p>
        </p:txBody>
      </p:sp>
      <p:sp>
        <p:nvSpPr>
          <p:cNvPr id="13" name="TextBox 12"/>
          <p:cNvSpPr txBox="1"/>
          <p:nvPr/>
        </p:nvSpPr>
        <p:spPr>
          <a:xfrm>
            <a:off x="435427" y="6300329"/>
            <a:ext cx="11175547" cy="369332"/>
          </a:xfrm>
          <a:prstGeom prst="rect">
            <a:avLst/>
          </a:prstGeom>
          <a:noFill/>
        </p:spPr>
        <p:txBody>
          <a:bodyPr wrap="square" rtlCol="0">
            <a:spAutoFit/>
          </a:bodyPr>
          <a:lstStyle/>
          <a:p>
            <a:pPr algn="just"/>
            <a:r>
              <a:rPr lang="lv-LV" sz="900" i="1" dirty="0">
                <a:solidFill>
                  <a:srgbClr val="694631"/>
                </a:solidFill>
                <a:latin typeface="Verdana" panose="020B0604030504040204" pitchFamily="34" charset="0"/>
                <a:ea typeface="Verdana" panose="020B0604030504040204" pitchFamily="34" charset="0"/>
              </a:rPr>
              <a:t>* </a:t>
            </a:r>
            <a:r>
              <a:rPr lang="lv-LV" sz="900" i="1" dirty="0">
                <a:solidFill>
                  <a:srgbClr val="694631"/>
                </a:solidFill>
                <a:effectLst/>
                <a:latin typeface="Verdana" panose="020B0604030504040204" pitchFamily="34" charset="0"/>
                <a:ea typeface="Verdana" panose="020B0604030504040204" pitchFamily="34" charset="0"/>
              </a:rPr>
              <a:t>2025. un 2026. gadam aprēķināta, pamatojoties uz likumā “Par valsts budžetu 2024. gadam un budžeta ietvaru 2024., 2025. un 2026. gadam” noteikto maksimāli pieļaujamo izdevumu apjomu (ietvaru) attiecīgajam gadam, 2027. un 2028. gadam – pamatojoties uz 2026. gadam apstiprināto ietvaru</a:t>
            </a:r>
            <a:endParaRPr lang="lv-LV" sz="900" i="1" dirty="0">
              <a:solidFill>
                <a:srgbClr val="694631"/>
              </a:solidFill>
              <a:latin typeface="Verdana" panose="020B0604030504040204" pitchFamily="34" charset="0"/>
              <a:ea typeface="Verdana" panose="020B0604030504040204" pitchFamily="34" charset="0"/>
            </a:endParaRPr>
          </a:p>
        </p:txBody>
      </p:sp>
      <p:sp>
        <p:nvSpPr>
          <p:cNvPr id="9" name="TextBox 8">
            <a:extLst>
              <a:ext uri="{FF2B5EF4-FFF2-40B4-BE49-F238E27FC236}">
                <a16:creationId xmlns:a16="http://schemas.microsoft.com/office/drawing/2014/main" id="{9F142A78-3750-4456-B427-A733FBF26A59}"/>
              </a:ext>
            </a:extLst>
          </p:cNvPr>
          <p:cNvSpPr txBox="1"/>
          <p:nvPr/>
        </p:nvSpPr>
        <p:spPr>
          <a:xfrm>
            <a:off x="435426" y="5381446"/>
            <a:ext cx="11175547" cy="830997"/>
          </a:xfrm>
          <a:prstGeom prst="rect">
            <a:avLst/>
          </a:prstGeom>
          <a:noFill/>
        </p:spPr>
        <p:txBody>
          <a:bodyPr wrap="square">
            <a:spAutoFit/>
          </a:bodyPr>
          <a:lstStyle/>
          <a:p>
            <a:pPr algn="just"/>
            <a:r>
              <a:rPr lang="lv-LV" sz="1600" dirty="0">
                <a:solidFill>
                  <a:srgbClr val="694631"/>
                </a:solidFill>
                <a:latin typeface="Verdana" panose="020B0604030504040204" pitchFamily="34" charset="0"/>
                <a:ea typeface="Verdana" panose="020B0604030504040204" pitchFamily="34" charset="0"/>
              </a:rPr>
              <a:t>Veiktas korekcijas </a:t>
            </a:r>
            <a:r>
              <a:rPr lang="lv-LV" sz="1600" b="0" i="0" dirty="0">
                <a:solidFill>
                  <a:srgbClr val="694631"/>
                </a:solidFill>
                <a:effectLst/>
                <a:latin typeface="Verdana" panose="020B0604030504040204" pitchFamily="34" charset="0"/>
                <a:ea typeface="Verdana" panose="020B0604030504040204" pitchFamily="34" charset="0"/>
              </a:rPr>
              <a:t>ES politiku instrumentu un pārējās ārvalstu finanšu palīdzības projektu un pasākumu īstenošanai paredzētajos izdevumos atbilstoši precizētajiem darba grafikiem, kā arī izdevumos no ārvalstu finanšu palīdzības līdzekļu atlikumiem un ieņēmumiem</a:t>
            </a:r>
            <a:endParaRPr lang="lv-LV" sz="1600" dirty="0">
              <a:solidFill>
                <a:srgbClr val="694631"/>
              </a:solidFill>
              <a:latin typeface="Verdana" panose="020B0604030504040204" pitchFamily="34" charset="0"/>
              <a:ea typeface="Verdana" panose="020B0604030504040204" pitchFamily="34" charset="0"/>
            </a:endParaRPr>
          </a:p>
        </p:txBody>
      </p:sp>
      <p:graphicFrame>
        <p:nvGraphicFramePr>
          <p:cNvPr id="4" name="Chart 3">
            <a:extLst>
              <a:ext uri="{FF2B5EF4-FFF2-40B4-BE49-F238E27FC236}">
                <a16:creationId xmlns:a16="http://schemas.microsoft.com/office/drawing/2014/main" id="{00000000-0008-0000-0100-000004000000}"/>
              </a:ext>
            </a:extLst>
          </p:cNvPr>
          <p:cNvGraphicFramePr>
            <a:graphicFrameLocks/>
          </p:cNvGraphicFramePr>
          <p:nvPr>
            <p:extLst>
              <p:ext uri="{D42A27DB-BD31-4B8C-83A1-F6EECF244321}">
                <p14:modId xmlns:p14="http://schemas.microsoft.com/office/powerpoint/2010/main" val="241864244"/>
              </p:ext>
            </p:extLst>
          </p:nvPr>
        </p:nvGraphicFramePr>
        <p:xfrm>
          <a:off x="628073" y="1622439"/>
          <a:ext cx="10982901" cy="3671121"/>
        </p:xfrm>
        <a:graphic>
          <a:graphicData uri="http://schemas.openxmlformats.org/drawingml/2006/chart">
            <c:chart xmlns:c="http://schemas.openxmlformats.org/drawingml/2006/chart" xmlns:r="http://schemas.openxmlformats.org/officeDocument/2006/relationships" r:id="rId2"/>
          </a:graphicData>
        </a:graphic>
      </p:graphicFrame>
      <p:sp>
        <p:nvSpPr>
          <p:cNvPr id="5" name="Freeform 4">
            <a:extLst>
              <a:ext uri="{FF2B5EF4-FFF2-40B4-BE49-F238E27FC236}">
                <a16:creationId xmlns:a16="http://schemas.microsoft.com/office/drawing/2014/main" id="{F13F29D1-517C-39BD-A01C-D92936CA6D3A}"/>
              </a:ext>
            </a:extLst>
          </p:cNvPr>
          <p:cNvSpPr/>
          <p:nvPr/>
        </p:nvSpPr>
        <p:spPr>
          <a:xfrm>
            <a:off x="2379630" y="1233634"/>
            <a:ext cx="9008532" cy="189568"/>
          </a:xfrm>
          <a:custGeom>
            <a:avLst/>
            <a:gdLst/>
            <a:ahLst/>
            <a:cxnLst/>
            <a:rect l="l" t="t" r="r" b="b"/>
            <a:pathLst>
              <a:path w="7315200" h="372410">
                <a:moveTo>
                  <a:pt x="0" y="0"/>
                </a:moveTo>
                <a:lnTo>
                  <a:pt x="7315200" y="0"/>
                </a:lnTo>
                <a:lnTo>
                  <a:pt x="7315200" y="372410"/>
                </a:lnTo>
                <a:lnTo>
                  <a:pt x="0" y="3724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Tree>
    <p:extLst>
      <p:ext uri="{BB962C8B-B14F-4D97-AF65-F5344CB8AC3E}">
        <p14:creationId xmlns:p14="http://schemas.microsoft.com/office/powerpoint/2010/main" val="1061394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0000000-0008-0000-0100-000005000000}"/>
              </a:ext>
            </a:extLst>
          </p:cNvPr>
          <p:cNvGraphicFramePr>
            <a:graphicFrameLocks/>
          </p:cNvGraphicFramePr>
          <p:nvPr>
            <p:extLst>
              <p:ext uri="{D42A27DB-BD31-4B8C-83A1-F6EECF244321}">
                <p14:modId xmlns:p14="http://schemas.microsoft.com/office/powerpoint/2010/main" val="3271463348"/>
              </p:ext>
            </p:extLst>
          </p:nvPr>
        </p:nvGraphicFramePr>
        <p:xfrm>
          <a:off x="733439" y="1251922"/>
          <a:ext cx="10921942" cy="317694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390863" y="243646"/>
            <a:ext cx="9264517" cy="1036642"/>
          </a:xfrm>
        </p:spPr>
        <p:txBody>
          <a:bodyPr/>
          <a:lstStyle/>
          <a:p>
            <a:pPr algn="ctr"/>
            <a:r>
              <a:rPr lang="lv-LV" dirty="0">
                <a:solidFill>
                  <a:srgbClr val="694631"/>
                </a:solidFill>
              </a:rPr>
              <a:t>Valsts speciālā budžeta bāzes izdevumi 2025-2028*</a:t>
            </a:r>
          </a:p>
        </p:txBody>
      </p:sp>
      <p:sp>
        <p:nvSpPr>
          <p:cNvPr id="6" name="Slide Number Placeholder 5"/>
          <p:cNvSpPr>
            <a:spLocks noGrp="1"/>
          </p:cNvSpPr>
          <p:nvPr>
            <p:ph type="sldNum" sz="quarter" idx="13"/>
          </p:nvPr>
        </p:nvSpPr>
        <p:spPr/>
        <p:txBody>
          <a:bodyPr/>
          <a:lstStyle/>
          <a:p>
            <a:fld id="{7CE978C1-70FE-4673-A7D6-D226625B9DC7}" type="slidenum">
              <a:rPr lang="lv-LV" smtClean="0"/>
              <a:t>6</a:t>
            </a:fld>
            <a:endParaRPr lang="lv-LV"/>
          </a:p>
        </p:txBody>
      </p:sp>
      <p:sp>
        <p:nvSpPr>
          <p:cNvPr id="7" name="TextBox 6"/>
          <p:cNvSpPr txBox="1"/>
          <p:nvPr/>
        </p:nvSpPr>
        <p:spPr>
          <a:xfrm>
            <a:off x="249383" y="6300028"/>
            <a:ext cx="11222182" cy="369332"/>
          </a:xfrm>
          <a:prstGeom prst="rect">
            <a:avLst/>
          </a:prstGeom>
          <a:noFill/>
        </p:spPr>
        <p:txBody>
          <a:bodyPr wrap="square" rtlCol="0">
            <a:spAutoFit/>
          </a:bodyPr>
          <a:lstStyle/>
          <a:p>
            <a:pPr algn="just"/>
            <a:r>
              <a:rPr lang="lv-LV" sz="900" i="1" dirty="0">
                <a:solidFill>
                  <a:srgbClr val="694631"/>
                </a:solidFill>
                <a:latin typeface="Verdana" panose="020B0604030504040204" pitchFamily="34" charset="0"/>
                <a:ea typeface="Verdana" panose="020B0604030504040204" pitchFamily="34" charset="0"/>
              </a:rPr>
              <a:t>* </a:t>
            </a:r>
            <a:r>
              <a:rPr lang="lv-LV" sz="900" i="1" dirty="0">
                <a:solidFill>
                  <a:srgbClr val="694631"/>
                </a:solidFill>
                <a:effectLst/>
                <a:latin typeface="Verdana" panose="020B0604030504040204" pitchFamily="34" charset="0"/>
                <a:ea typeface="Verdana" panose="020B0604030504040204" pitchFamily="34" charset="0"/>
              </a:rPr>
              <a:t>2025. un 2026. gadam aprēķināta, pamatojoties uz likumā “Par valsts budžetu 2024. gadam un budžeta ietvaru 2024., 2025. un 2026. gadam” noteikto maksimāli pieļaujamo izdevumu apjomu (ietvaru) attiecīgajam gadam, 2027. un 2028. gadam – pamatojoties uz 2026. gadam apstiprināto ietvaru</a:t>
            </a:r>
            <a:endParaRPr lang="lv-LV" sz="900" i="1" dirty="0">
              <a:solidFill>
                <a:srgbClr val="694631"/>
              </a:solidFill>
              <a:latin typeface="Verdana" panose="020B0604030504040204" pitchFamily="34" charset="0"/>
              <a:ea typeface="Verdana" panose="020B0604030504040204" pitchFamily="34" charset="0"/>
            </a:endParaRPr>
          </a:p>
        </p:txBody>
      </p:sp>
      <p:sp>
        <p:nvSpPr>
          <p:cNvPr id="8" name="TextBox 7"/>
          <p:cNvSpPr txBox="1"/>
          <p:nvPr/>
        </p:nvSpPr>
        <p:spPr>
          <a:xfrm>
            <a:off x="10948574" y="944144"/>
            <a:ext cx="1111932" cy="307777"/>
          </a:xfrm>
          <a:prstGeom prst="rect">
            <a:avLst/>
          </a:prstGeom>
          <a:noFill/>
        </p:spPr>
        <p:txBody>
          <a:bodyPr wrap="square" rtlCol="0">
            <a:spAutoFit/>
          </a:bodyPr>
          <a:lstStyle/>
          <a:p>
            <a:r>
              <a:rPr lang="lv-LV" sz="1400" dirty="0">
                <a:solidFill>
                  <a:srgbClr val="694631"/>
                </a:solidFill>
                <a:latin typeface="Verdana" panose="020B0604030504040204" pitchFamily="34" charset="0"/>
                <a:ea typeface="Verdana" panose="020B0604030504040204" pitchFamily="34" charset="0"/>
              </a:rPr>
              <a:t>milj. </a:t>
            </a:r>
            <a:r>
              <a:rPr lang="lv-LV" sz="1400" i="1" dirty="0" err="1">
                <a:solidFill>
                  <a:srgbClr val="694631"/>
                </a:solidFill>
                <a:latin typeface="Verdana" panose="020B0604030504040204" pitchFamily="34" charset="0"/>
                <a:ea typeface="Verdana" panose="020B0604030504040204" pitchFamily="34" charset="0"/>
              </a:rPr>
              <a:t>euro</a:t>
            </a:r>
            <a:endParaRPr lang="lv-LV" sz="1400" i="1" dirty="0">
              <a:solidFill>
                <a:srgbClr val="694631"/>
              </a:solidFill>
              <a:latin typeface="Verdana" panose="020B0604030504040204" pitchFamily="34" charset="0"/>
              <a:ea typeface="Verdana" panose="020B0604030504040204" pitchFamily="34" charset="0"/>
            </a:endParaRPr>
          </a:p>
        </p:txBody>
      </p:sp>
      <p:graphicFrame>
        <p:nvGraphicFramePr>
          <p:cNvPr id="5" name="Table 4">
            <a:extLst>
              <a:ext uri="{FF2B5EF4-FFF2-40B4-BE49-F238E27FC236}">
                <a16:creationId xmlns:a16="http://schemas.microsoft.com/office/drawing/2014/main" id="{D44F17D8-BDF2-E87C-03E4-ABF534755670}"/>
              </a:ext>
            </a:extLst>
          </p:cNvPr>
          <p:cNvGraphicFramePr>
            <a:graphicFrameLocks noGrp="1"/>
          </p:cNvGraphicFramePr>
          <p:nvPr>
            <p:extLst>
              <p:ext uri="{D42A27DB-BD31-4B8C-83A1-F6EECF244321}">
                <p14:modId xmlns:p14="http://schemas.microsoft.com/office/powerpoint/2010/main" val="1680921397"/>
              </p:ext>
            </p:extLst>
          </p:nvPr>
        </p:nvGraphicFramePr>
        <p:xfrm>
          <a:off x="1919965" y="4434354"/>
          <a:ext cx="8720325" cy="1748132"/>
        </p:xfrm>
        <a:graphic>
          <a:graphicData uri="http://schemas.openxmlformats.org/drawingml/2006/table">
            <a:tbl>
              <a:tblPr>
                <a:tableStyleId>{BC89EF96-8CEA-46FF-86C4-4CE0E7609802}</a:tableStyleId>
              </a:tblPr>
              <a:tblGrid>
                <a:gridCol w="4277173">
                  <a:extLst>
                    <a:ext uri="{9D8B030D-6E8A-4147-A177-3AD203B41FA5}">
                      <a16:colId xmlns:a16="http://schemas.microsoft.com/office/drawing/2014/main" val="3668090051"/>
                    </a:ext>
                  </a:extLst>
                </a:gridCol>
                <a:gridCol w="1013376">
                  <a:extLst>
                    <a:ext uri="{9D8B030D-6E8A-4147-A177-3AD203B41FA5}">
                      <a16:colId xmlns:a16="http://schemas.microsoft.com/office/drawing/2014/main" val="3931605864"/>
                    </a:ext>
                  </a:extLst>
                </a:gridCol>
                <a:gridCol w="1182272">
                  <a:extLst>
                    <a:ext uri="{9D8B030D-6E8A-4147-A177-3AD203B41FA5}">
                      <a16:colId xmlns:a16="http://schemas.microsoft.com/office/drawing/2014/main" val="3813341413"/>
                    </a:ext>
                  </a:extLst>
                </a:gridCol>
                <a:gridCol w="1182272">
                  <a:extLst>
                    <a:ext uri="{9D8B030D-6E8A-4147-A177-3AD203B41FA5}">
                      <a16:colId xmlns:a16="http://schemas.microsoft.com/office/drawing/2014/main" val="829790966"/>
                    </a:ext>
                  </a:extLst>
                </a:gridCol>
                <a:gridCol w="1065232">
                  <a:extLst>
                    <a:ext uri="{9D8B030D-6E8A-4147-A177-3AD203B41FA5}">
                      <a16:colId xmlns:a16="http://schemas.microsoft.com/office/drawing/2014/main" val="2902977617"/>
                    </a:ext>
                  </a:extLst>
                </a:gridCol>
              </a:tblGrid>
              <a:tr h="176306">
                <a:tc>
                  <a:txBody>
                    <a:bodyPr/>
                    <a:lstStyle/>
                    <a:p>
                      <a:pPr algn="l" fontAlgn="b"/>
                      <a:r>
                        <a:rPr lang="lv-LV" sz="1200" b="0" i="0" u="none" strike="noStrike" dirty="0">
                          <a:solidFill>
                            <a:srgbClr val="694631"/>
                          </a:solidFill>
                          <a:effectLst/>
                          <a:latin typeface="Verdana" panose="020B0604030504040204" pitchFamily="34" charset="0"/>
                          <a:ea typeface="Verdana" panose="020B0604030504040204" pitchFamily="34" charset="0"/>
                        </a:rPr>
                        <a:t>  </a:t>
                      </a:r>
                      <a:r>
                        <a:rPr lang="lv-LV" sz="1200" b="1" i="0" u="none" strike="noStrike" dirty="0">
                          <a:solidFill>
                            <a:srgbClr val="694631"/>
                          </a:solidFill>
                          <a:effectLst/>
                          <a:latin typeface="Verdana" panose="020B0604030504040204" pitchFamily="34" charset="0"/>
                          <a:ea typeface="Verdana" panose="020B0604030504040204" pitchFamily="34" charset="0"/>
                        </a:rPr>
                        <a:t>Lielākās izmaiņas pret apstiprināto ietvaru:</a:t>
                      </a:r>
                    </a:p>
                  </a:txBody>
                  <a:tcPr marL="6350" marR="6350" marT="6350" marB="0" anchor="b">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lv-LV" sz="1200" b="1" u="none" strike="noStrike" dirty="0">
                          <a:solidFill>
                            <a:srgbClr val="694631"/>
                          </a:solidFill>
                          <a:effectLst/>
                          <a:latin typeface="Verdana" panose="020B0604030504040204" pitchFamily="34" charset="0"/>
                          <a:ea typeface="Verdana" panose="020B0604030504040204" pitchFamily="34" charset="0"/>
                        </a:rPr>
                        <a:t>2025</a:t>
                      </a:r>
                      <a:endParaRPr lang="lv-LV" sz="1200" b="1" i="0" u="none" strike="noStrike" dirty="0">
                        <a:solidFill>
                          <a:srgbClr val="694631"/>
                        </a:solidFill>
                        <a:effectLst/>
                        <a:latin typeface="Verdana" panose="020B0604030504040204" pitchFamily="34" charset="0"/>
                        <a:ea typeface="Verdana" panose="020B0604030504040204" pitchFamily="34" charset="0"/>
                      </a:endParaRPr>
                    </a:p>
                  </a:txBody>
                  <a:tcPr marL="6350" marR="6350" marT="6350"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lv-LV" sz="1200" b="1" i="0" u="none" strike="noStrike" dirty="0">
                          <a:solidFill>
                            <a:srgbClr val="694631"/>
                          </a:solidFill>
                          <a:effectLst/>
                          <a:latin typeface="Verdana" panose="020B0604030504040204" pitchFamily="34" charset="0"/>
                          <a:ea typeface="Verdana" panose="020B0604030504040204" pitchFamily="34" charset="0"/>
                        </a:rPr>
                        <a:t>2026</a:t>
                      </a:r>
                    </a:p>
                  </a:txBody>
                  <a:tcPr marL="6350" marR="6350" marT="6350"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lv-LV" sz="1200" b="1" u="none" strike="noStrike" dirty="0">
                          <a:solidFill>
                            <a:srgbClr val="694631"/>
                          </a:solidFill>
                          <a:effectLst/>
                          <a:latin typeface="Verdana" panose="020B0604030504040204" pitchFamily="34" charset="0"/>
                          <a:ea typeface="Verdana" panose="020B0604030504040204" pitchFamily="34" charset="0"/>
                        </a:rPr>
                        <a:t>2027</a:t>
                      </a:r>
                      <a:endParaRPr lang="lv-LV" sz="1200" b="1" i="0" u="none" strike="noStrike" dirty="0">
                        <a:solidFill>
                          <a:srgbClr val="694631"/>
                        </a:solidFill>
                        <a:effectLst/>
                        <a:latin typeface="Verdana" panose="020B0604030504040204" pitchFamily="34" charset="0"/>
                        <a:ea typeface="Verdana" panose="020B0604030504040204" pitchFamily="34" charset="0"/>
                      </a:endParaRPr>
                    </a:p>
                  </a:txBody>
                  <a:tcPr marL="6350" marR="6350" marT="6350"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lv-LV" sz="1200" b="1" u="none" strike="noStrike" dirty="0">
                          <a:solidFill>
                            <a:srgbClr val="694631"/>
                          </a:solidFill>
                          <a:effectLst/>
                          <a:latin typeface="Verdana" panose="020B0604030504040204" pitchFamily="34" charset="0"/>
                          <a:ea typeface="Verdana" panose="020B0604030504040204" pitchFamily="34" charset="0"/>
                        </a:rPr>
                        <a:t>2028</a:t>
                      </a:r>
                      <a:endParaRPr lang="lv-LV" sz="1200" b="1" i="0" u="none" strike="noStrike" dirty="0">
                        <a:solidFill>
                          <a:srgbClr val="694631"/>
                        </a:solidFill>
                        <a:effectLst/>
                        <a:latin typeface="Verdana" panose="020B0604030504040204" pitchFamily="34" charset="0"/>
                        <a:ea typeface="Verdana" panose="020B0604030504040204" pitchFamily="34" charset="0"/>
                      </a:endParaRPr>
                    </a:p>
                  </a:txBody>
                  <a:tcPr marL="6350" marR="6350" marT="6350"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0197267"/>
                  </a:ext>
                </a:extLst>
              </a:tr>
              <a:tr h="194170">
                <a:tc>
                  <a:txBody>
                    <a:bodyPr/>
                    <a:lstStyle/>
                    <a:p>
                      <a:pPr algn="just" fontAlgn="ctr"/>
                      <a:r>
                        <a:rPr lang="lv-LV" sz="1200" u="none" strike="noStrike" dirty="0">
                          <a:solidFill>
                            <a:srgbClr val="694631"/>
                          </a:solidFill>
                          <a:effectLst/>
                          <a:latin typeface="Verdana" panose="020B0604030504040204" pitchFamily="34" charset="0"/>
                          <a:ea typeface="Verdana" panose="020B0604030504040204" pitchFamily="34" charset="0"/>
                        </a:rPr>
                        <a:t>  Vecuma pensijas</a:t>
                      </a:r>
                      <a:endParaRPr lang="lv-LV" sz="1200" b="0" i="0" u="none" strike="noStrike" dirty="0">
                        <a:solidFill>
                          <a:srgbClr val="694631"/>
                        </a:solidFill>
                        <a:effectLst/>
                        <a:latin typeface="Verdana" panose="020B0604030504040204" pitchFamily="34" charset="0"/>
                        <a:ea typeface="Verdana" panose="020B0604030504040204" pitchFamily="34" charset="0"/>
                      </a:endParaRPr>
                    </a:p>
                  </a:txBody>
                  <a:tcPr marL="6350" marR="6350" marT="6350"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lv-LV" sz="1200" u="none" strike="noStrike" dirty="0">
                          <a:solidFill>
                            <a:srgbClr val="694631"/>
                          </a:solidFill>
                          <a:effectLst/>
                          <a:latin typeface="Verdana" panose="020B0604030504040204" pitchFamily="34" charset="0"/>
                          <a:ea typeface="Verdana" panose="020B0604030504040204" pitchFamily="34" charset="0"/>
                        </a:rPr>
                        <a:t>32,5</a:t>
                      </a:r>
                      <a:endParaRPr lang="lv-LV" sz="1200" b="0" i="0" u="none" strike="noStrike" dirty="0">
                        <a:solidFill>
                          <a:srgbClr val="694631"/>
                        </a:solidFill>
                        <a:effectLst/>
                        <a:latin typeface="Verdana" panose="020B0604030504040204" pitchFamily="34" charset="0"/>
                        <a:ea typeface="Verdana" panose="020B0604030504040204" pitchFamily="34" charset="0"/>
                      </a:endParaRPr>
                    </a:p>
                  </a:txBody>
                  <a:tcPr marL="6350" marR="6350" marT="6350"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lv-LV" sz="1200" b="0" i="0" u="none" strike="noStrike" dirty="0">
                          <a:solidFill>
                            <a:srgbClr val="694631"/>
                          </a:solidFill>
                          <a:effectLst/>
                          <a:latin typeface="Verdana" panose="020B0604030504040204" pitchFamily="34" charset="0"/>
                          <a:ea typeface="Verdana" panose="020B0604030504040204" pitchFamily="34" charset="0"/>
                        </a:rPr>
                        <a:t>14,9</a:t>
                      </a:r>
                    </a:p>
                  </a:txBody>
                  <a:tcPr marL="6350" marR="6350" marT="6350"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lv-LV" sz="1200" u="none" strike="noStrike" dirty="0">
                          <a:solidFill>
                            <a:srgbClr val="694631"/>
                          </a:solidFill>
                          <a:effectLst/>
                          <a:latin typeface="Verdana" panose="020B0604030504040204" pitchFamily="34" charset="0"/>
                          <a:ea typeface="Verdana" panose="020B0604030504040204" pitchFamily="34" charset="0"/>
                        </a:rPr>
                        <a:t>253,1</a:t>
                      </a:r>
                      <a:endParaRPr lang="lv-LV" sz="1200" b="0" i="0" u="none" strike="noStrike" dirty="0">
                        <a:solidFill>
                          <a:srgbClr val="694631"/>
                        </a:solidFill>
                        <a:effectLst/>
                        <a:latin typeface="Verdana" panose="020B0604030504040204" pitchFamily="34" charset="0"/>
                        <a:ea typeface="Verdana" panose="020B0604030504040204" pitchFamily="34" charset="0"/>
                      </a:endParaRPr>
                    </a:p>
                  </a:txBody>
                  <a:tcPr marL="6350" marR="6350" marT="6350"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lv-LV" sz="1200" u="none" strike="noStrike" dirty="0">
                          <a:solidFill>
                            <a:srgbClr val="694631"/>
                          </a:solidFill>
                          <a:effectLst/>
                          <a:latin typeface="Verdana" panose="020B0604030504040204" pitchFamily="34" charset="0"/>
                          <a:ea typeface="Verdana" panose="020B0604030504040204" pitchFamily="34" charset="0"/>
                        </a:rPr>
                        <a:t>494,9</a:t>
                      </a:r>
                      <a:endParaRPr lang="lv-LV" sz="1200" b="0" i="0" u="none" strike="noStrike" dirty="0">
                        <a:solidFill>
                          <a:srgbClr val="694631"/>
                        </a:solidFill>
                        <a:effectLst/>
                        <a:latin typeface="Verdana" panose="020B0604030504040204" pitchFamily="34" charset="0"/>
                        <a:ea typeface="Verdana" panose="020B0604030504040204" pitchFamily="34" charset="0"/>
                      </a:endParaRPr>
                    </a:p>
                  </a:txBody>
                  <a:tcPr marL="6350" marR="6350" marT="6350"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77665606"/>
                  </a:ext>
                </a:extLst>
              </a:tr>
              <a:tr h="194170">
                <a:tc>
                  <a:txBody>
                    <a:bodyPr/>
                    <a:lstStyle/>
                    <a:p>
                      <a:pPr algn="just" fontAlgn="ctr"/>
                      <a:r>
                        <a:rPr lang="lv-LV" sz="1200" u="none" strike="noStrike" dirty="0">
                          <a:solidFill>
                            <a:srgbClr val="694631"/>
                          </a:solidFill>
                          <a:effectLst/>
                          <a:latin typeface="Verdana" panose="020B0604030504040204" pitchFamily="34" charset="0"/>
                          <a:ea typeface="Verdana" panose="020B0604030504040204" pitchFamily="34" charset="0"/>
                        </a:rPr>
                        <a:t>  Slimības pabalsts</a:t>
                      </a:r>
                      <a:endParaRPr lang="lv-LV" sz="1200" b="0" i="0" u="none" strike="noStrike" dirty="0">
                        <a:solidFill>
                          <a:srgbClr val="694631"/>
                        </a:solidFill>
                        <a:effectLst/>
                        <a:latin typeface="Verdana" panose="020B0604030504040204" pitchFamily="34" charset="0"/>
                        <a:ea typeface="Verdana" panose="020B0604030504040204" pitchFamily="34" charset="0"/>
                      </a:endParaRPr>
                    </a:p>
                  </a:txBody>
                  <a:tcPr marL="6350" marR="6350" marT="6350"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lv-LV" sz="1200" u="none" strike="noStrike" dirty="0">
                          <a:solidFill>
                            <a:srgbClr val="694631"/>
                          </a:solidFill>
                          <a:effectLst/>
                          <a:latin typeface="Verdana" panose="020B0604030504040204" pitchFamily="34" charset="0"/>
                          <a:ea typeface="Verdana" panose="020B0604030504040204" pitchFamily="34" charset="0"/>
                        </a:rPr>
                        <a:t>45,7</a:t>
                      </a:r>
                      <a:endParaRPr lang="lv-LV" sz="1200" b="0" i="0" u="none" strike="noStrike" dirty="0">
                        <a:solidFill>
                          <a:srgbClr val="694631"/>
                        </a:solidFill>
                        <a:effectLst/>
                        <a:latin typeface="Verdana" panose="020B0604030504040204" pitchFamily="34" charset="0"/>
                        <a:ea typeface="Verdana" panose="020B0604030504040204" pitchFamily="34" charset="0"/>
                      </a:endParaRPr>
                    </a:p>
                  </a:txBody>
                  <a:tcPr marL="6350" marR="6350" marT="6350"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lv-LV" sz="1200" b="0" i="0" u="none" strike="noStrike" dirty="0">
                          <a:solidFill>
                            <a:srgbClr val="694631"/>
                          </a:solidFill>
                          <a:effectLst/>
                          <a:latin typeface="Verdana" panose="020B0604030504040204" pitchFamily="34" charset="0"/>
                          <a:ea typeface="Verdana" panose="020B0604030504040204" pitchFamily="34" charset="0"/>
                        </a:rPr>
                        <a:t>57,8</a:t>
                      </a:r>
                    </a:p>
                  </a:txBody>
                  <a:tcPr marL="6350" marR="6350" marT="6350"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lv-LV" sz="1200" b="0" i="0" u="none" strike="noStrike" dirty="0">
                          <a:solidFill>
                            <a:srgbClr val="694631"/>
                          </a:solidFill>
                          <a:effectLst/>
                          <a:latin typeface="Verdana" panose="020B0604030504040204" pitchFamily="34" charset="0"/>
                          <a:ea typeface="Verdana" panose="020B0604030504040204" pitchFamily="34" charset="0"/>
                        </a:rPr>
                        <a:t>84,2</a:t>
                      </a:r>
                    </a:p>
                  </a:txBody>
                  <a:tcPr marL="6350" marR="6350" marT="6350"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lv-LV" sz="1200" b="0" i="0" u="none" strike="noStrike" dirty="0">
                          <a:solidFill>
                            <a:srgbClr val="694631"/>
                          </a:solidFill>
                          <a:effectLst/>
                          <a:latin typeface="Verdana" panose="020B0604030504040204" pitchFamily="34" charset="0"/>
                          <a:ea typeface="Verdana" panose="020B0604030504040204" pitchFamily="34" charset="0"/>
                        </a:rPr>
                        <a:t>109,3</a:t>
                      </a:r>
                    </a:p>
                  </a:txBody>
                  <a:tcPr marL="6350" marR="6350" marT="6350"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6501944"/>
                  </a:ext>
                </a:extLst>
              </a:tr>
              <a:tr h="209592">
                <a:tc>
                  <a:txBody>
                    <a:bodyPr/>
                    <a:lstStyle/>
                    <a:p>
                      <a:pPr algn="just" fontAlgn="ctr"/>
                      <a:r>
                        <a:rPr lang="lv-LV" sz="1200" u="none" strike="noStrike" dirty="0">
                          <a:solidFill>
                            <a:srgbClr val="694631"/>
                          </a:solidFill>
                          <a:effectLst/>
                          <a:latin typeface="Verdana" panose="020B0604030504040204" pitchFamily="34" charset="0"/>
                          <a:ea typeface="Verdana" panose="020B0604030504040204" pitchFamily="34" charset="0"/>
                        </a:rPr>
                        <a:t>  Bezdarbnieka pabalsts</a:t>
                      </a:r>
                      <a:endParaRPr lang="lv-LV" sz="1200" b="0" i="0" u="none" strike="noStrike" dirty="0">
                        <a:solidFill>
                          <a:srgbClr val="694631"/>
                        </a:solidFill>
                        <a:effectLst/>
                        <a:latin typeface="Verdana" panose="020B0604030504040204" pitchFamily="34" charset="0"/>
                        <a:ea typeface="Verdana" panose="020B0604030504040204" pitchFamily="34" charset="0"/>
                      </a:endParaRPr>
                    </a:p>
                  </a:txBody>
                  <a:tcPr marL="6350" marR="6350" marT="6350"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lv-LV" sz="1200" u="none" strike="noStrike" dirty="0">
                          <a:solidFill>
                            <a:srgbClr val="694631"/>
                          </a:solidFill>
                          <a:effectLst/>
                          <a:latin typeface="Verdana" panose="020B0604030504040204" pitchFamily="34" charset="0"/>
                          <a:ea typeface="Verdana" panose="020B0604030504040204" pitchFamily="34" charset="0"/>
                        </a:rPr>
                        <a:t>15,5</a:t>
                      </a:r>
                      <a:endParaRPr lang="lv-LV" sz="1200" b="0" i="0" u="none" strike="noStrike" dirty="0">
                        <a:solidFill>
                          <a:srgbClr val="694631"/>
                        </a:solidFill>
                        <a:effectLst/>
                        <a:latin typeface="Verdana" panose="020B0604030504040204" pitchFamily="34" charset="0"/>
                        <a:ea typeface="Verdana" panose="020B0604030504040204" pitchFamily="34" charset="0"/>
                      </a:endParaRPr>
                    </a:p>
                  </a:txBody>
                  <a:tcPr marL="6350" marR="6350" marT="6350"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lv-LV" sz="1200" b="0" i="0" u="none" strike="noStrike" dirty="0">
                          <a:solidFill>
                            <a:srgbClr val="694631"/>
                          </a:solidFill>
                          <a:effectLst/>
                          <a:latin typeface="Verdana" panose="020B0604030504040204" pitchFamily="34" charset="0"/>
                          <a:ea typeface="Verdana" panose="020B0604030504040204" pitchFamily="34" charset="0"/>
                        </a:rPr>
                        <a:t>15,3</a:t>
                      </a:r>
                    </a:p>
                  </a:txBody>
                  <a:tcPr marL="6350" marR="6350" marT="6350"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lv-LV" sz="1200" b="0" i="0" u="none" strike="noStrike" dirty="0">
                          <a:solidFill>
                            <a:srgbClr val="694631"/>
                          </a:solidFill>
                          <a:effectLst/>
                          <a:latin typeface="Verdana" panose="020B0604030504040204" pitchFamily="34" charset="0"/>
                          <a:ea typeface="Verdana" panose="020B0604030504040204" pitchFamily="34" charset="0"/>
                        </a:rPr>
                        <a:t>14,8</a:t>
                      </a:r>
                    </a:p>
                  </a:txBody>
                  <a:tcPr marL="6350" marR="6350" marT="6350"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lv-LV" sz="1200" u="none" strike="noStrike" dirty="0">
                          <a:solidFill>
                            <a:srgbClr val="694631"/>
                          </a:solidFill>
                          <a:effectLst/>
                          <a:latin typeface="Verdana" panose="020B0604030504040204" pitchFamily="34" charset="0"/>
                          <a:ea typeface="Verdana" panose="020B0604030504040204" pitchFamily="34" charset="0"/>
                        </a:rPr>
                        <a:t>12,2</a:t>
                      </a:r>
                      <a:endParaRPr lang="lv-LV" sz="1200" b="0" i="0" u="none" strike="noStrike" dirty="0">
                        <a:solidFill>
                          <a:srgbClr val="694631"/>
                        </a:solidFill>
                        <a:effectLst/>
                        <a:latin typeface="Verdana" panose="020B0604030504040204" pitchFamily="34" charset="0"/>
                        <a:ea typeface="Verdana" panose="020B0604030504040204" pitchFamily="34" charset="0"/>
                      </a:endParaRPr>
                    </a:p>
                  </a:txBody>
                  <a:tcPr marL="6350" marR="6350" marT="6350"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3279861"/>
                  </a:ext>
                </a:extLst>
              </a:tr>
              <a:tr h="194170">
                <a:tc>
                  <a:txBody>
                    <a:bodyPr/>
                    <a:lstStyle/>
                    <a:p>
                      <a:pPr algn="just" fontAlgn="ctr"/>
                      <a:r>
                        <a:rPr lang="lv-LV" sz="1200" u="none" strike="noStrike" dirty="0">
                          <a:solidFill>
                            <a:srgbClr val="694631"/>
                          </a:solidFill>
                          <a:effectLst/>
                          <a:latin typeface="Verdana" panose="020B0604030504040204" pitchFamily="34" charset="0"/>
                          <a:ea typeface="Verdana" panose="020B0604030504040204" pitchFamily="34" charset="0"/>
                        </a:rPr>
                        <a:t>  Invaliditātes pensijas</a:t>
                      </a:r>
                      <a:endParaRPr lang="lv-LV" sz="1200" b="0" i="0" u="none" strike="noStrike" dirty="0">
                        <a:solidFill>
                          <a:srgbClr val="694631"/>
                        </a:solidFill>
                        <a:effectLst/>
                        <a:latin typeface="Verdana" panose="020B0604030504040204" pitchFamily="34" charset="0"/>
                        <a:ea typeface="Verdana" panose="020B0604030504040204" pitchFamily="34" charset="0"/>
                      </a:endParaRPr>
                    </a:p>
                  </a:txBody>
                  <a:tcPr marL="6350" marR="6350" marT="6350"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lv-LV" sz="1200" u="none" strike="noStrike" dirty="0">
                          <a:solidFill>
                            <a:srgbClr val="694631"/>
                          </a:solidFill>
                          <a:effectLst/>
                          <a:latin typeface="Verdana" panose="020B0604030504040204" pitchFamily="34" charset="0"/>
                          <a:ea typeface="Verdana" panose="020B0604030504040204" pitchFamily="34" charset="0"/>
                        </a:rPr>
                        <a:t>-1,6</a:t>
                      </a:r>
                      <a:endParaRPr lang="lv-LV" sz="1200" b="0" i="0" u="none" strike="noStrike" dirty="0">
                        <a:solidFill>
                          <a:srgbClr val="694631"/>
                        </a:solidFill>
                        <a:effectLst/>
                        <a:latin typeface="Verdana" panose="020B0604030504040204" pitchFamily="34" charset="0"/>
                        <a:ea typeface="Verdana" panose="020B0604030504040204" pitchFamily="34" charset="0"/>
                      </a:endParaRPr>
                    </a:p>
                  </a:txBody>
                  <a:tcPr marL="6350" marR="6350" marT="6350"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lv-LV" sz="1200" b="0" i="0" u="none" strike="noStrike" dirty="0">
                          <a:solidFill>
                            <a:srgbClr val="694631"/>
                          </a:solidFill>
                          <a:effectLst/>
                          <a:latin typeface="Verdana" panose="020B0604030504040204" pitchFamily="34" charset="0"/>
                          <a:ea typeface="Verdana" panose="020B0604030504040204" pitchFamily="34" charset="0"/>
                        </a:rPr>
                        <a:t>14,3</a:t>
                      </a:r>
                    </a:p>
                  </a:txBody>
                  <a:tcPr marL="6350" marR="6350" marT="6350"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lv-LV" sz="1200" b="0" i="0" u="none" strike="noStrike" dirty="0">
                          <a:solidFill>
                            <a:srgbClr val="694631"/>
                          </a:solidFill>
                          <a:effectLst/>
                          <a:latin typeface="Verdana" panose="020B0604030504040204" pitchFamily="34" charset="0"/>
                          <a:ea typeface="Verdana" panose="020B0604030504040204" pitchFamily="34" charset="0"/>
                        </a:rPr>
                        <a:t>45,0</a:t>
                      </a:r>
                    </a:p>
                  </a:txBody>
                  <a:tcPr marL="6350" marR="6350" marT="6350"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lv-LV" sz="1200" u="none" strike="noStrike" dirty="0">
                          <a:solidFill>
                            <a:srgbClr val="694631"/>
                          </a:solidFill>
                          <a:effectLst/>
                          <a:latin typeface="Verdana" panose="020B0604030504040204" pitchFamily="34" charset="0"/>
                          <a:ea typeface="Verdana" panose="020B0604030504040204" pitchFamily="34" charset="0"/>
                        </a:rPr>
                        <a:t>77,3</a:t>
                      </a:r>
                      <a:endParaRPr lang="lv-LV" sz="1200" b="0" i="0" u="none" strike="noStrike" dirty="0">
                        <a:solidFill>
                          <a:srgbClr val="694631"/>
                        </a:solidFill>
                        <a:effectLst/>
                        <a:latin typeface="Verdana" panose="020B0604030504040204" pitchFamily="34" charset="0"/>
                        <a:ea typeface="Verdana" panose="020B0604030504040204" pitchFamily="34" charset="0"/>
                      </a:endParaRPr>
                    </a:p>
                  </a:txBody>
                  <a:tcPr marL="6350" marR="6350" marT="6350"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0624892"/>
                  </a:ext>
                </a:extLst>
              </a:tr>
              <a:tr h="194170">
                <a:tc>
                  <a:txBody>
                    <a:bodyPr/>
                    <a:lstStyle/>
                    <a:p>
                      <a:pPr algn="just" fontAlgn="ctr"/>
                      <a:r>
                        <a:rPr lang="lv-LV" sz="1200" b="0" i="0" u="none" strike="noStrike" dirty="0">
                          <a:solidFill>
                            <a:srgbClr val="694631"/>
                          </a:solidFill>
                          <a:effectLst/>
                          <a:latin typeface="Verdana" panose="020B0604030504040204" pitchFamily="34" charset="0"/>
                          <a:ea typeface="Verdana" panose="020B0604030504040204" pitchFamily="34" charset="0"/>
                        </a:rPr>
                        <a:t>  Atlīdzība par darbspēju zaudējumu</a:t>
                      </a:r>
                    </a:p>
                  </a:txBody>
                  <a:tcPr marL="6350" marR="6350" marT="6350"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lv-LV" sz="1200" b="0" i="0" u="none" strike="noStrike" dirty="0">
                          <a:solidFill>
                            <a:srgbClr val="694631"/>
                          </a:solidFill>
                          <a:effectLst/>
                          <a:latin typeface="Verdana" panose="020B0604030504040204" pitchFamily="34" charset="0"/>
                          <a:ea typeface="Verdana" panose="020B0604030504040204" pitchFamily="34" charset="0"/>
                        </a:rPr>
                        <a:t>-11,9</a:t>
                      </a:r>
                    </a:p>
                  </a:txBody>
                  <a:tcPr marL="6350" marR="6350" marT="6350"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lv-LV" sz="1200" b="0" i="0" u="none" strike="noStrike" dirty="0">
                          <a:solidFill>
                            <a:srgbClr val="694631"/>
                          </a:solidFill>
                          <a:effectLst/>
                          <a:latin typeface="Verdana" panose="020B0604030504040204" pitchFamily="34" charset="0"/>
                          <a:ea typeface="Verdana" panose="020B0604030504040204" pitchFamily="34" charset="0"/>
                        </a:rPr>
                        <a:t>-15,1</a:t>
                      </a:r>
                    </a:p>
                  </a:txBody>
                  <a:tcPr marL="6350" marR="6350" marT="6350"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lv-LV" sz="1200" b="0" i="0" u="none" strike="noStrike" dirty="0">
                          <a:solidFill>
                            <a:srgbClr val="694631"/>
                          </a:solidFill>
                          <a:effectLst/>
                          <a:latin typeface="Verdana" panose="020B0604030504040204" pitchFamily="34" charset="0"/>
                          <a:ea typeface="Verdana" panose="020B0604030504040204" pitchFamily="34" charset="0"/>
                        </a:rPr>
                        <a:t>-3,2</a:t>
                      </a:r>
                    </a:p>
                  </a:txBody>
                  <a:tcPr marL="6350" marR="6350" marT="6350"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lv-LV" sz="1200" b="0" i="0" u="none" strike="noStrike" dirty="0">
                          <a:solidFill>
                            <a:srgbClr val="694631"/>
                          </a:solidFill>
                          <a:effectLst/>
                          <a:latin typeface="Verdana" panose="020B0604030504040204" pitchFamily="34" charset="0"/>
                          <a:ea typeface="Verdana" panose="020B0604030504040204" pitchFamily="34" charset="0"/>
                        </a:rPr>
                        <a:t>10,1</a:t>
                      </a:r>
                    </a:p>
                  </a:txBody>
                  <a:tcPr marL="6350" marR="6350" marT="6350"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9496928"/>
                  </a:ext>
                </a:extLst>
              </a:tr>
              <a:tr h="188144">
                <a:tc>
                  <a:txBody>
                    <a:bodyPr/>
                    <a:lstStyle/>
                    <a:p>
                      <a:pPr algn="just" fontAlgn="ctr"/>
                      <a:r>
                        <a:rPr lang="lv-LV" sz="1200" u="none" strike="noStrike" dirty="0">
                          <a:solidFill>
                            <a:srgbClr val="694631"/>
                          </a:solidFill>
                          <a:effectLst/>
                          <a:latin typeface="Verdana" panose="020B0604030504040204" pitchFamily="34" charset="0"/>
                          <a:ea typeface="Verdana" panose="020B0604030504040204" pitchFamily="34" charset="0"/>
                        </a:rPr>
                        <a:t>  Vecāku pabalsts</a:t>
                      </a:r>
                      <a:endParaRPr lang="lv-LV" sz="1200" b="0" i="0" u="none" strike="noStrike" dirty="0">
                        <a:solidFill>
                          <a:srgbClr val="694631"/>
                        </a:solidFill>
                        <a:effectLst/>
                        <a:latin typeface="Verdana" panose="020B0604030504040204" pitchFamily="34" charset="0"/>
                        <a:ea typeface="Verdana" panose="020B0604030504040204" pitchFamily="34" charset="0"/>
                      </a:endParaRPr>
                    </a:p>
                  </a:txBody>
                  <a:tcPr marL="6350" marR="6350" marT="6350"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lv-LV" sz="1200" u="none" strike="noStrike" dirty="0">
                          <a:solidFill>
                            <a:srgbClr val="694631"/>
                          </a:solidFill>
                          <a:effectLst/>
                          <a:latin typeface="Verdana" panose="020B0604030504040204" pitchFamily="34" charset="0"/>
                          <a:ea typeface="Verdana" panose="020B0604030504040204" pitchFamily="34" charset="0"/>
                        </a:rPr>
                        <a:t>-9,3</a:t>
                      </a:r>
                      <a:endParaRPr lang="lv-LV" sz="1200" b="0" i="0" u="none" strike="noStrike" dirty="0">
                        <a:solidFill>
                          <a:srgbClr val="694631"/>
                        </a:solidFill>
                        <a:effectLst/>
                        <a:latin typeface="Verdana" panose="020B0604030504040204" pitchFamily="34" charset="0"/>
                        <a:ea typeface="Verdana" panose="020B0604030504040204" pitchFamily="34" charset="0"/>
                      </a:endParaRPr>
                    </a:p>
                  </a:txBody>
                  <a:tcPr marL="6350" marR="6350" marT="6350"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lv-LV" sz="1200" b="0" i="0" u="none" strike="noStrike" dirty="0">
                          <a:solidFill>
                            <a:srgbClr val="694631"/>
                          </a:solidFill>
                          <a:effectLst/>
                          <a:latin typeface="Verdana" panose="020B0604030504040204" pitchFamily="34" charset="0"/>
                          <a:ea typeface="Verdana" panose="020B0604030504040204" pitchFamily="34" charset="0"/>
                        </a:rPr>
                        <a:t>-10,0</a:t>
                      </a:r>
                    </a:p>
                  </a:txBody>
                  <a:tcPr marL="6350" marR="6350" marT="6350"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lv-LV" sz="1200" b="0" i="0" u="none" strike="noStrike" dirty="0">
                          <a:solidFill>
                            <a:srgbClr val="694631"/>
                          </a:solidFill>
                          <a:effectLst/>
                          <a:latin typeface="Verdana" panose="020B0604030504040204" pitchFamily="34" charset="0"/>
                          <a:ea typeface="Verdana" panose="020B0604030504040204" pitchFamily="34" charset="0"/>
                        </a:rPr>
                        <a:t>-0,1</a:t>
                      </a:r>
                    </a:p>
                  </a:txBody>
                  <a:tcPr marL="6350" marR="6350" marT="6350"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lv-LV" sz="1200" u="none" strike="noStrike" dirty="0">
                          <a:solidFill>
                            <a:srgbClr val="694631"/>
                          </a:solidFill>
                          <a:effectLst/>
                          <a:latin typeface="Verdana" panose="020B0604030504040204" pitchFamily="34" charset="0"/>
                          <a:ea typeface="Verdana" panose="020B0604030504040204" pitchFamily="34" charset="0"/>
                        </a:rPr>
                        <a:t>9,7</a:t>
                      </a:r>
                      <a:endParaRPr lang="lv-LV" sz="1200" b="0" i="0" u="none" strike="noStrike" dirty="0">
                        <a:solidFill>
                          <a:srgbClr val="694631"/>
                        </a:solidFill>
                        <a:effectLst/>
                        <a:latin typeface="Verdana" panose="020B0604030504040204" pitchFamily="34" charset="0"/>
                        <a:ea typeface="Verdana" panose="020B0604030504040204" pitchFamily="34" charset="0"/>
                      </a:endParaRPr>
                    </a:p>
                  </a:txBody>
                  <a:tcPr marL="6350" marR="6350" marT="6350"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57960779"/>
                  </a:ext>
                </a:extLst>
              </a:tr>
              <a:tr h="194170">
                <a:tc>
                  <a:txBody>
                    <a:bodyPr/>
                    <a:lstStyle/>
                    <a:p>
                      <a:pPr algn="just" fontAlgn="ctr"/>
                      <a:r>
                        <a:rPr lang="lv-LV" sz="1200" b="0" i="0" u="none" strike="noStrike" dirty="0">
                          <a:solidFill>
                            <a:srgbClr val="694631"/>
                          </a:solidFill>
                          <a:effectLst/>
                          <a:latin typeface="Verdana" panose="020B0604030504040204" pitchFamily="34" charset="0"/>
                          <a:ea typeface="Verdana" panose="020B0604030504040204" pitchFamily="34" charset="0"/>
                        </a:rPr>
                        <a:t>  Maternitātes pabalsts</a:t>
                      </a:r>
                    </a:p>
                  </a:txBody>
                  <a:tcPr marL="6350" marR="6350" marT="6350"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lv-LV" sz="1200" u="none" strike="noStrike" dirty="0">
                          <a:solidFill>
                            <a:srgbClr val="694631"/>
                          </a:solidFill>
                          <a:effectLst/>
                          <a:latin typeface="Verdana" panose="020B0604030504040204" pitchFamily="34" charset="0"/>
                          <a:ea typeface="Verdana" panose="020B0604030504040204" pitchFamily="34" charset="0"/>
                        </a:rPr>
                        <a:t>-5,6</a:t>
                      </a:r>
                      <a:endParaRPr lang="lv-LV" sz="1200" b="0" i="0" u="none" strike="noStrike" dirty="0">
                        <a:solidFill>
                          <a:srgbClr val="694631"/>
                        </a:solidFill>
                        <a:effectLst/>
                        <a:latin typeface="Verdana" panose="020B0604030504040204" pitchFamily="34" charset="0"/>
                        <a:ea typeface="Verdana" panose="020B0604030504040204" pitchFamily="34" charset="0"/>
                      </a:endParaRPr>
                    </a:p>
                  </a:txBody>
                  <a:tcPr marL="6350" marR="6350" marT="6350"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lv-LV" sz="1200" b="0" i="0" u="none" strike="noStrike" dirty="0">
                          <a:solidFill>
                            <a:srgbClr val="694631"/>
                          </a:solidFill>
                          <a:effectLst/>
                          <a:latin typeface="Verdana" panose="020B0604030504040204" pitchFamily="34" charset="0"/>
                          <a:ea typeface="Verdana" panose="020B0604030504040204" pitchFamily="34" charset="0"/>
                        </a:rPr>
                        <a:t>-6,4</a:t>
                      </a:r>
                    </a:p>
                  </a:txBody>
                  <a:tcPr marL="6350" marR="6350" marT="6350"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lv-LV" sz="1200" u="none" strike="noStrike" dirty="0">
                          <a:solidFill>
                            <a:srgbClr val="694631"/>
                          </a:solidFill>
                          <a:effectLst/>
                          <a:latin typeface="Verdana" panose="020B0604030504040204" pitchFamily="34" charset="0"/>
                          <a:ea typeface="Verdana" panose="020B0604030504040204" pitchFamily="34" charset="0"/>
                        </a:rPr>
                        <a:t>-2,1</a:t>
                      </a:r>
                      <a:endParaRPr lang="lv-LV" sz="1200" b="0" i="0" u="none" strike="noStrike" dirty="0">
                        <a:solidFill>
                          <a:srgbClr val="694631"/>
                        </a:solidFill>
                        <a:effectLst/>
                        <a:latin typeface="Verdana" panose="020B0604030504040204" pitchFamily="34" charset="0"/>
                        <a:ea typeface="Verdana" panose="020B0604030504040204" pitchFamily="34" charset="0"/>
                      </a:endParaRPr>
                    </a:p>
                  </a:txBody>
                  <a:tcPr marL="6350" marR="6350" marT="6350"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lv-LV" sz="1200" b="0" i="0" u="none" strike="noStrike" dirty="0">
                          <a:solidFill>
                            <a:srgbClr val="694631"/>
                          </a:solidFill>
                          <a:effectLst/>
                          <a:latin typeface="Verdana" panose="020B0604030504040204" pitchFamily="34" charset="0"/>
                          <a:ea typeface="Verdana" panose="020B0604030504040204" pitchFamily="34" charset="0"/>
                        </a:rPr>
                        <a:t>1,9</a:t>
                      </a:r>
                    </a:p>
                  </a:txBody>
                  <a:tcPr marL="6350" marR="6350" marT="6350"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9238284"/>
                  </a:ext>
                </a:extLst>
              </a:tr>
              <a:tr h="181644">
                <a:tc>
                  <a:txBody>
                    <a:bodyPr/>
                    <a:lstStyle/>
                    <a:p>
                      <a:pPr algn="just" fontAlgn="ctr"/>
                      <a:r>
                        <a:rPr lang="lv-LV" sz="1200" b="0" i="0" u="none" strike="noStrike" dirty="0">
                          <a:solidFill>
                            <a:srgbClr val="694631"/>
                          </a:solidFill>
                          <a:effectLst/>
                          <a:latin typeface="Verdana" panose="020B0604030504040204" pitchFamily="34" charset="0"/>
                          <a:ea typeface="Verdana" panose="020B0604030504040204" pitchFamily="34" charset="0"/>
                        </a:rPr>
                        <a:t>  </a:t>
                      </a:r>
                      <a:r>
                        <a:rPr lang="lv-LV" sz="1200" u="none" strike="noStrike" dirty="0">
                          <a:solidFill>
                            <a:srgbClr val="694631"/>
                          </a:solidFill>
                          <a:effectLst/>
                          <a:latin typeface="Verdana" panose="020B0604030504040204" pitchFamily="34" charset="0"/>
                          <a:ea typeface="Verdana" panose="020B0604030504040204" pitchFamily="34" charset="0"/>
                        </a:rPr>
                        <a:t>Pensijas apgādnieka zaudējuma gadījumā u.c.</a:t>
                      </a:r>
                      <a:endParaRPr lang="lv-LV" sz="1200" b="0" i="0" u="none" strike="noStrike" dirty="0">
                        <a:solidFill>
                          <a:srgbClr val="694631"/>
                        </a:solidFill>
                        <a:effectLst/>
                        <a:latin typeface="Verdana" panose="020B0604030504040204" pitchFamily="34" charset="0"/>
                        <a:ea typeface="Verdana" panose="020B0604030504040204" pitchFamily="34" charset="0"/>
                      </a:endParaRPr>
                    </a:p>
                  </a:txBody>
                  <a:tcPr marL="6350" marR="6350" marT="6350"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lv-LV" sz="1200" b="0" i="0" u="none" strike="noStrike" dirty="0">
                          <a:solidFill>
                            <a:srgbClr val="694631"/>
                          </a:solidFill>
                          <a:effectLst/>
                          <a:latin typeface="Verdana" panose="020B0604030504040204" pitchFamily="34" charset="0"/>
                          <a:ea typeface="Verdana" panose="020B0604030504040204" pitchFamily="34" charset="0"/>
                        </a:rPr>
                        <a:t>0,2</a:t>
                      </a:r>
                    </a:p>
                  </a:txBody>
                  <a:tcPr marL="6350" marR="6350" marT="6350"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lv-LV" sz="1200" b="0" i="0" u="none" strike="noStrike" dirty="0">
                          <a:solidFill>
                            <a:srgbClr val="694631"/>
                          </a:solidFill>
                          <a:effectLst/>
                          <a:latin typeface="Verdana" panose="020B0604030504040204" pitchFamily="34" charset="0"/>
                          <a:ea typeface="Verdana" panose="020B0604030504040204" pitchFamily="34" charset="0"/>
                        </a:rPr>
                        <a:t>0,6</a:t>
                      </a:r>
                    </a:p>
                  </a:txBody>
                  <a:tcPr marL="6350" marR="6350" marT="6350"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lv-LV" sz="1200" b="0" i="0" u="none" strike="noStrike" dirty="0">
                          <a:solidFill>
                            <a:srgbClr val="694631"/>
                          </a:solidFill>
                          <a:effectLst/>
                          <a:latin typeface="Verdana" panose="020B0604030504040204" pitchFamily="34" charset="0"/>
                          <a:ea typeface="Verdana" panose="020B0604030504040204" pitchFamily="34" charset="0"/>
                        </a:rPr>
                        <a:t>8,1</a:t>
                      </a:r>
                    </a:p>
                  </a:txBody>
                  <a:tcPr marL="6350" marR="6350" marT="6350"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lv-LV" sz="1200" b="0" i="0" u="none" strike="noStrike" dirty="0">
                          <a:solidFill>
                            <a:srgbClr val="694631"/>
                          </a:solidFill>
                          <a:effectLst/>
                          <a:latin typeface="Verdana" panose="020B0604030504040204" pitchFamily="34" charset="0"/>
                          <a:ea typeface="Verdana" panose="020B0604030504040204" pitchFamily="34" charset="0"/>
                        </a:rPr>
                        <a:t>15,3</a:t>
                      </a:r>
                    </a:p>
                  </a:txBody>
                  <a:tcPr marL="6350" marR="6350" marT="6350" marB="0" anchor="ctr">
                    <a:lnL w="12700" cap="flat" cmpd="sng" algn="ctr">
                      <a:solidFill>
                        <a:srgbClr val="CCA790"/>
                      </a:solidFill>
                      <a:prstDash val="solid"/>
                      <a:round/>
                      <a:headEnd type="none" w="med" len="med"/>
                      <a:tailEnd type="none" w="med" len="med"/>
                    </a:lnL>
                    <a:lnR w="12700" cap="flat" cmpd="sng" algn="ctr">
                      <a:solidFill>
                        <a:srgbClr val="CCA790"/>
                      </a:solidFill>
                      <a:prstDash val="solid"/>
                      <a:round/>
                      <a:headEnd type="none" w="med" len="med"/>
                      <a:tailEnd type="none" w="med" len="med"/>
                    </a:lnR>
                    <a:lnT w="12700" cap="flat" cmpd="sng" algn="ctr">
                      <a:solidFill>
                        <a:srgbClr val="CCA790"/>
                      </a:solidFill>
                      <a:prstDash val="solid"/>
                      <a:round/>
                      <a:headEnd type="none" w="med" len="med"/>
                      <a:tailEnd type="none" w="med" len="med"/>
                    </a:lnT>
                    <a:lnB w="12700" cap="flat" cmpd="sng" algn="ctr">
                      <a:solidFill>
                        <a:srgbClr val="CCA79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1520819"/>
                  </a:ext>
                </a:extLst>
              </a:tr>
            </a:tbl>
          </a:graphicData>
        </a:graphic>
      </p:graphicFrame>
      <p:sp>
        <p:nvSpPr>
          <p:cNvPr id="3" name="Freeform 4">
            <a:extLst>
              <a:ext uri="{FF2B5EF4-FFF2-40B4-BE49-F238E27FC236}">
                <a16:creationId xmlns:a16="http://schemas.microsoft.com/office/drawing/2014/main" id="{C75731DD-AA7F-ED23-7040-93E3ECEF7A5E}"/>
              </a:ext>
            </a:extLst>
          </p:cNvPr>
          <p:cNvSpPr/>
          <p:nvPr/>
        </p:nvSpPr>
        <p:spPr>
          <a:xfrm>
            <a:off x="2444221" y="780376"/>
            <a:ext cx="9008532" cy="189568"/>
          </a:xfrm>
          <a:custGeom>
            <a:avLst/>
            <a:gdLst/>
            <a:ahLst/>
            <a:cxnLst/>
            <a:rect l="l" t="t" r="r" b="b"/>
            <a:pathLst>
              <a:path w="7315200" h="372410">
                <a:moveTo>
                  <a:pt x="0" y="0"/>
                </a:moveTo>
                <a:lnTo>
                  <a:pt x="7315200" y="0"/>
                </a:lnTo>
                <a:lnTo>
                  <a:pt x="7315200" y="372410"/>
                </a:lnTo>
                <a:lnTo>
                  <a:pt x="0" y="3724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Tree>
    <p:extLst>
      <p:ext uri="{BB962C8B-B14F-4D97-AF65-F5344CB8AC3E}">
        <p14:creationId xmlns:p14="http://schemas.microsoft.com/office/powerpoint/2010/main" val="3584510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26E72-F5BA-4D25-A1F5-06772FF47E36}"/>
              </a:ext>
            </a:extLst>
          </p:cNvPr>
          <p:cNvSpPr>
            <a:spLocks noGrp="1"/>
          </p:cNvSpPr>
          <p:nvPr>
            <p:ph type="title"/>
          </p:nvPr>
        </p:nvSpPr>
        <p:spPr>
          <a:xfrm>
            <a:off x="2047875" y="228600"/>
            <a:ext cx="9534525" cy="1036642"/>
          </a:xfrm>
        </p:spPr>
        <p:txBody>
          <a:bodyPr/>
          <a:lstStyle/>
          <a:p>
            <a:pPr algn="ctr"/>
            <a:r>
              <a:rPr lang="lv-LV" sz="2400" dirty="0">
                <a:solidFill>
                  <a:srgbClr val="694631"/>
                </a:solidFill>
              </a:rPr>
              <a:t>Bāzes izdevumos 2025-2028 neiekļautie pieprasījumi</a:t>
            </a:r>
            <a:endParaRPr lang="lv-LV" dirty="0">
              <a:solidFill>
                <a:srgbClr val="694631"/>
              </a:solidFill>
            </a:endParaRPr>
          </a:p>
        </p:txBody>
      </p:sp>
      <p:sp>
        <p:nvSpPr>
          <p:cNvPr id="6" name="Slide Number Placeholder 5">
            <a:extLst>
              <a:ext uri="{FF2B5EF4-FFF2-40B4-BE49-F238E27FC236}">
                <a16:creationId xmlns:a16="http://schemas.microsoft.com/office/drawing/2014/main" id="{C5932B8B-68D4-49B5-9106-CAB915205C02}"/>
              </a:ext>
            </a:extLst>
          </p:cNvPr>
          <p:cNvSpPr>
            <a:spLocks noGrp="1"/>
          </p:cNvSpPr>
          <p:nvPr>
            <p:ph type="sldNum" sz="quarter" idx="13"/>
          </p:nvPr>
        </p:nvSpPr>
        <p:spPr/>
        <p:txBody>
          <a:bodyPr/>
          <a:lstStyle/>
          <a:p>
            <a:fld id="{7CE978C1-70FE-4673-A7D6-D226625B9DC7}" type="slidenum">
              <a:rPr lang="lv-LV" smtClean="0"/>
              <a:t>7</a:t>
            </a:fld>
            <a:endParaRPr lang="lv-LV"/>
          </a:p>
        </p:txBody>
      </p:sp>
      <p:graphicFrame>
        <p:nvGraphicFramePr>
          <p:cNvPr id="7" name="Table 7">
            <a:extLst>
              <a:ext uri="{FF2B5EF4-FFF2-40B4-BE49-F238E27FC236}">
                <a16:creationId xmlns:a16="http://schemas.microsoft.com/office/drawing/2014/main" id="{C7271E6D-486C-40CD-A65D-2EB8261CF992}"/>
              </a:ext>
            </a:extLst>
          </p:cNvPr>
          <p:cNvGraphicFramePr>
            <a:graphicFrameLocks noGrp="1"/>
          </p:cNvGraphicFramePr>
          <p:nvPr/>
        </p:nvGraphicFramePr>
        <p:xfrm>
          <a:off x="1353255" y="1675433"/>
          <a:ext cx="10114840" cy="1612890"/>
        </p:xfrm>
        <a:graphic>
          <a:graphicData uri="http://schemas.openxmlformats.org/drawingml/2006/table">
            <a:tbl>
              <a:tblPr firstRow="1" bandRow="1">
                <a:tableStyleId>{B301B821-A1FF-4177-AEE7-76D212191A09}</a:tableStyleId>
              </a:tblPr>
              <a:tblGrid>
                <a:gridCol w="2559763">
                  <a:extLst>
                    <a:ext uri="{9D8B030D-6E8A-4147-A177-3AD203B41FA5}">
                      <a16:colId xmlns:a16="http://schemas.microsoft.com/office/drawing/2014/main" val="1715851315"/>
                    </a:ext>
                  </a:extLst>
                </a:gridCol>
                <a:gridCol w="2518359">
                  <a:extLst>
                    <a:ext uri="{9D8B030D-6E8A-4147-A177-3AD203B41FA5}">
                      <a16:colId xmlns:a16="http://schemas.microsoft.com/office/drawing/2014/main" val="306571236"/>
                    </a:ext>
                  </a:extLst>
                </a:gridCol>
                <a:gridCol w="2518359">
                  <a:extLst>
                    <a:ext uri="{9D8B030D-6E8A-4147-A177-3AD203B41FA5}">
                      <a16:colId xmlns:a16="http://schemas.microsoft.com/office/drawing/2014/main" val="3954485129"/>
                    </a:ext>
                  </a:extLst>
                </a:gridCol>
                <a:gridCol w="2518359">
                  <a:extLst>
                    <a:ext uri="{9D8B030D-6E8A-4147-A177-3AD203B41FA5}">
                      <a16:colId xmlns:a16="http://schemas.microsoft.com/office/drawing/2014/main" val="2010543996"/>
                    </a:ext>
                  </a:extLst>
                </a:gridCol>
              </a:tblGrid>
              <a:tr h="806445">
                <a:tc>
                  <a:txBody>
                    <a:bodyPr/>
                    <a:lstStyle/>
                    <a:p>
                      <a:pPr algn="ctr" fontAlgn="ctr">
                        <a:tabLst>
                          <a:tab pos="803275" algn="l"/>
                        </a:tabLst>
                      </a:pPr>
                      <a:r>
                        <a:rPr lang="lv-LV" sz="1800" b="1" u="none" strike="noStrike" dirty="0">
                          <a:solidFill>
                            <a:srgbClr val="694631"/>
                          </a:solidFill>
                          <a:effectLst/>
                          <a:latin typeface="Verdana" panose="020B0604030504040204" pitchFamily="34" charset="0"/>
                          <a:ea typeface="Verdana" panose="020B0604030504040204" pitchFamily="34" charset="0"/>
                        </a:rPr>
                        <a:t>2025. gadam</a:t>
                      </a:r>
                      <a:endParaRPr lang="lv-LV" sz="1800" b="1" i="0" u="none" strike="noStrike" dirty="0">
                        <a:solidFill>
                          <a:srgbClr val="694631"/>
                        </a:solidFill>
                        <a:effectLst/>
                        <a:latin typeface="Verdana" panose="020B0604030504040204" pitchFamily="34" charset="0"/>
                        <a:ea typeface="Verdan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A790"/>
                    </a:solidFill>
                  </a:tcPr>
                </a:tc>
                <a:tc>
                  <a:txBody>
                    <a:bodyPr/>
                    <a:lstStyle/>
                    <a:p>
                      <a:pPr algn="ctr" fontAlgn="ctr"/>
                      <a:r>
                        <a:rPr lang="lv-LV" sz="1800" b="1" u="none" strike="noStrike" dirty="0">
                          <a:solidFill>
                            <a:srgbClr val="694631"/>
                          </a:solidFill>
                          <a:effectLst/>
                          <a:latin typeface="Verdana" panose="020B0604030504040204" pitchFamily="34" charset="0"/>
                          <a:ea typeface="Verdana" panose="020B0604030504040204" pitchFamily="34" charset="0"/>
                        </a:rPr>
                        <a:t>2026. gadam</a:t>
                      </a:r>
                      <a:endParaRPr lang="lv-LV" sz="1800" b="1" i="0" u="none" strike="noStrike" dirty="0">
                        <a:solidFill>
                          <a:srgbClr val="694631"/>
                        </a:solidFill>
                        <a:effectLst/>
                        <a:latin typeface="Verdana" panose="020B0604030504040204" pitchFamily="34" charset="0"/>
                        <a:ea typeface="Verdan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A790"/>
                    </a:solidFill>
                  </a:tcPr>
                </a:tc>
                <a:tc>
                  <a:txBody>
                    <a:bodyPr/>
                    <a:lstStyle/>
                    <a:p>
                      <a:pPr algn="ctr" fontAlgn="ctr"/>
                      <a:r>
                        <a:rPr lang="lv-LV" sz="1800" b="1" u="none" strike="noStrike" dirty="0">
                          <a:solidFill>
                            <a:srgbClr val="694631"/>
                          </a:solidFill>
                          <a:effectLst/>
                          <a:latin typeface="Verdana" panose="020B0604030504040204" pitchFamily="34" charset="0"/>
                          <a:ea typeface="Verdana" panose="020B0604030504040204" pitchFamily="34" charset="0"/>
                        </a:rPr>
                        <a:t>2026. gadam</a:t>
                      </a:r>
                      <a:endParaRPr lang="lv-LV" sz="1800" b="1" i="0" u="none" strike="noStrike" dirty="0">
                        <a:solidFill>
                          <a:srgbClr val="694631"/>
                        </a:solidFill>
                        <a:effectLst/>
                        <a:latin typeface="Verdana" panose="020B0604030504040204" pitchFamily="34" charset="0"/>
                        <a:ea typeface="Verdan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A790"/>
                    </a:solidFill>
                  </a:tcPr>
                </a:tc>
                <a:tc>
                  <a:txBody>
                    <a:bodyPr/>
                    <a:lstStyle/>
                    <a:p>
                      <a:pPr algn="ctr" fontAlgn="ctr"/>
                      <a:r>
                        <a:rPr lang="lv-LV" sz="1800" b="1" i="0" u="none" strike="noStrike" dirty="0">
                          <a:solidFill>
                            <a:srgbClr val="694631"/>
                          </a:solidFill>
                          <a:effectLst/>
                          <a:latin typeface="Verdana" panose="020B0604030504040204" pitchFamily="34" charset="0"/>
                          <a:ea typeface="Verdana" panose="020B0604030504040204" pitchFamily="34" charset="0"/>
                        </a:rPr>
                        <a:t>2028. gadam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A790"/>
                    </a:solidFill>
                  </a:tcPr>
                </a:tc>
                <a:extLst>
                  <a:ext uri="{0D108BD9-81ED-4DB2-BD59-A6C34878D82A}">
                    <a16:rowId xmlns:a16="http://schemas.microsoft.com/office/drawing/2014/main" val="1263783371"/>
                  </a:ext>
                </a:extLst>
              </a:tr>
              <a:tr h="806445">
                <a:tc>
                  <a:txBody>
                    <a:bodyPr/>
                    <a:lstStyle/>
                    <a:p>
                      <a:pPr algn="ctr" fontAlgn="ctr">
                        <a:tabLst>
                          <a:tab pos="803275" algn="l"/>
                        </a:tabLst>
                      </a:pPr>
                      <a:r>
                        <a:rPr lang="lv-LV" sz="1800" b="1" u="none" strike="noStrike" dirty="0">
                          <a:solidFill>
                            <a:srgbClr val="694631"/>
                          </a:solidFill>
                          <a:effectLst/>
                          <a:latin typeface="Verdana" panose="020B0604030504040204" pitchFamily="34" charset="0"/>
                          <a:ea typeface="Verdana" panose="020B0604030504040204" pitchFamily="34" charset="0"/>
                        </a:rPr>
                        <a:t>48,3  </a:t>
                      </a:r>
                      <a:endParaRPr lang="lv-LV" sz="1800" b="1" i="0" u="none" strike="noStrike" dirty="0">
                        <a:solidFill>
                          <a:srgbClr val="694631"/>
                        </a:solidFill>
                        <a:effectLst/>
                        <a:latin typeface="Verdana" panose="020B0604030504040204" pitchFamily="34" charset="0"/>
                        <a:ea typeface="Verdan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9C1"/>
                    </a:solidFill>
                  </a:tcPr>
                </a:tc>
                <a:tc>
                  <a:txBody>
                    <a:bodyPr/>
                    <a:lstStyle/>
                    <a:p>
                      <a:pPr algn="ctr" fontAlgn="ctr"/>
                      <a:r>
                        <a:rPr lang="lv-LV" sz="1800" b="1" i="0" u="none" strike="noStrike" dirty="0">
                          <a:solidFill>
                            <a:srgbClr val="694631"/>
                          </a:solidFill>
                          <a:effectLst/>
                          <a:latin typeface="Verdana" panose="020B0604030504040204" pitchFamily="34" charset="0"/>
                          <a:ea typeface="Verdana" panose="020B0604030504040204" pitchFamily="34" charset="0"/>
                        </a:rPr>
                        <a:t>53,9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9C1"/>
                    </a:solidFill>
                  </a:tcPr>
                </a:tc>
                <a:tc>
                  <a:txBody>
                    <a:bodyPr/>
                    <a:lstStyle/>
                    <a:p>
                      <a:pPr algn="ctr" fontAlgn="ctr"/>
                      <a:r>
                        <a:rPr lang="lv-LV" sz="1800" b="1" i="0" u="none" strike="noStrike" dirty="0">
                          <a:solidFill>
                            <a:srgbClr val="694631"/>
                          </a:solidFill>
                          <a:effectLst/>
                          <a:latin typeface="Verdana" panose="020B0604030504040204" pitchFamily="34" charset="0"/>
                          <a:ea typeface="Verdana" panose="020B0604030504040204" pitchFamily="34" charset="0"/>
                        </a:rPr>
                        <a:t>52,8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9C1"/>
                    </a:solidFill>
                  </a:tcPr>
                </a:tc>
                <a:tc>
                  <a:txBody>
                    <a:bodyPr/>
                    <a:lstStyle/>
                    <a:p>
                      <a:pPr algn="ctr" fontAlgn="ctr"/>
                      <a:r>
                        <a:rPr lang="lv-LV" sz="1800" b="1" i="0" u="none" strike="noStrike" dirty="0">
                          <a:solidFill>
                            <a:srgbClr val="694631"/>
                          </a:solidFill>
                          <a:effectLst/>
                          <a:latin typeface="Verdana" panose="020B0604030504040204" pitchFamily="34" charset="0"/>
                          <a:ea typeface="Verdana" panose="020B0604030504040204" pitchFamily="34" charset="0"/>
                        </a:rPr>
                        <a:t>55,6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9C1"/>
                    </a:solidFill>
                  </a:tcPr>
                </a:tc>
                <a:extLst>
                  <a:ext uri="{0D108BD9-81ED-4DB2-BD59-A6C34878D82A}">
                    <a16:rowId xmlns:a16="http://schemas.microsoft.com/office/drawing/2014/main" val="3827061210"/>
                  </a:ext>
                </a:extLst>
              </a:tr>
            </a:tbl>
          </a:graphicData>
        </a:graphic>
      </p:graphicFrame>
      <p:sp>
        <p:nvSpPr>
          <p:cNvPr id="8" name="TextBox 7">
            <a:extLst>
              <a:ext uri="{FF2B5EF4-FFF2-40B4-BE49-F238E27FC236}">
                <a16:creationId xmlns:a16="http://schemas.microsoft.com/office/drawing/2014/main" id="{994A0BF3-1AAA-48B9-B473-D84D7C815E6E}"/>
              </a:ext>
            </a:extLst>
          </p:cNvPr>
          <p:cNvSpPr txBox="1"/>
          <p:nvPr/>
        </p:nvSpPr>
        <p:spPr>
          <a:xfrm>
            <a:off x="1337912" y="3793712"/>
            <a:ext cx="10114841" cy="2308324"/>
          </a:xfrm>
          <a:prstGeom prst="rect">
            <a:avLst/>
          </a:prstGeom>
          <a:noFill/>
        </p:spPr>
        <p:txBody>
          <a:bodyPr wrap="square" rtlCol="0">
            <a:spAutoFit/>
          </a:bodyPr>
          <a:lstStyle/>
          <a:p>
            <a:pPr marL="285750" indent="-285750" algn="just">
              <a:buFont typeface="Arial" panose="020B0604020202020204" pitchFamily="34" charset="0"/>
              <a:buChar char="•"/>
            </a:pPr>
            <a:r>
              <a:rPr lang="lv-LV" sz="1800" dirty="0">
                <a:solidFill>
                  <a:srgbClr val="694631"/>
                </a:solidFill>
                <a:latin typeface="Verdana" panose="020B0604030504040204" pitchFamily="34" charset="0"/>
                <a:ea typeface="Verdana" panose="020B0604030504040204" pitchFamily="34" charset="0"/>
              </a:rPr>
              <a:t>Bāzes izdevumos nav iekļauti priekšlikumi, kuri neatbilst MK noteikumos Nr.15 noteiktajiem bāzes izdevumu aprēķināšanas kritērijiem (detalizēts atšifrējums Informatīvā ziņojuma 5.pielikumā).</a:t>
            </a:r>
          </a:p>
          <a:p>
            <a:pPr algn="just"/>
            <a:endParaRPr lang="lv-LV" sz="1800" dirty="0">
              <a:solidFill>
                <a:srgbClr val="694631"/>
              </a:solidFill>
              <a:latin typeface="Verdana" panose="020B0604030504040204" pitchFamily="34" charset="0"/>
              <a:ea typeface="Verdana" panose="020B0604030504040204" pitchFamily="34" charset="0"/>
            </a:endParaRPr>
          </a:p>
          <a:p>
            <a:pPr marL="285750" indent="-285750" algn="just">
              <a:buFont typeface="Arial" panose="020B0604020202020204" pitchFamily="34" charset="0"/>
              <a:buChar char="•"/>
            </a:pPr>
            <a:r>
              <a:rPr lang="lv-LV" sz="1800" dirty="0">
                <a:solidFill>
                  <a:srgbClr val="694631"/>
                </a:solidFill>
                <a:latin typeface="Verdana" panose="020B0604030504040204" pitchFamily="34" charset="0"/>
                <a:ea typeface="Verdana" panose="020B0604030504040204" pitchFamily="34" charset="0"/>
              </a:rPr>
              <a:t>Visi jautājumi saistībā ar nepietiekamu finansējumu un izmaksu sadārdzinājumu, ir izskatāmi MK gadskārtējā valsts budžeta likumprojekta sagatavošanas un izskatīšanas procesā kopā ar visu ministriju prioritāro pasākumu pieteikumiem atbilstoši valsts budžeta finansiālajām iespējām.</a:t>
            </a:r>
          </a:p>
        </p:txBody>
      </p:sp>
      <p:sp>
        <p:nvSpPr>
          <p:cNvPr id="9" name="Rectangle 8">
            <a:extLst>
              <a:ext uri="{FF2B5EF4-FFF2-40B4-BE49-F238E27FC236}">
                <a16:creationId xmlns:a16="http://schemas.microsoft.com/office/drawing/2014/main" id="{A3EA4D3F-3763-48C9-883A-84BF9A9F68A4}"/>
              </a:ext>
            </a:extLst>
          </p:cNvPr>
          <p:cNvSpPr/>
          <p:nvPr/>
        </p:nvSpPr>
        <p:spPr>
          <a:xfrm>
            <a:off x="10411395" y="1266175"/>
            <a:ext cx="1056700" cy="307777"/>
          </a:xfrm>
          <a:prstGeom prst="rect">
            <a:avLst/>
          </a:prstGeom>
        </p:spPr>
        <p:txBody>
          <a:bodyPr wrap="none">
            <a:spAutoFit/>
          </a:bodyPr>
          <a:lstStyle/>
          <a:p>
            <a:r>
              <a:rPr lang="lv-LV" sz="1400" dirty="0">
                <a:solidFill>
                  <a:srgbClr val="694631"/>
                </a:solidFill>
                <a:latin typeface="Verdana" panose="020B0604030504040204" pitchFamily="34" charset="0"/>
                <a:ea typeface="Verdana" panose="020B0604030504040204" pitchFamily="34" charset="0"/>
              </a:rPr>
              <a:t>milj</a:t>
            </a:r>
            <a:r>
              <a:rPr lang="lv-LV" sz="1400" i="1" dirty="0">
                <a:solidFill>
                  <a:srgbClr val="694631"/>
                </a:solidFill>
                <a:latin typeface="Verdana" panose="020B0604030504040204" pitchFamily="34" charset="0"/>
                <a:ea typeface="Verdana" panose="020B0604030504040204" pitchFamily="34" charset="0"/>
              </a:rPr>
              <a:t>. euro</a:t>
            </a:r>
            <a:endParaRPr lang="lv-LV" sz="1400" dirty="0">
              <a:solidFill>
                <a:srgbClr val="694631"/>
              </a:solidFill>
              <a:latin typeface="Verdana" panose="020B0604030504040204" pitchFamily="34" charset="0"/>
              <a:ea typeface="Verdana" panose="020B0604030504040204" pitchFamily="34" charset="0"/>
            </a:endParaRPr>
          </a:p>
        </p:txBody>
      </p:sp>
      <p:sp>
        <p:nvSpPr>
          <p:cNvPr id="3" name="Freeform 4">
            <a:extLst>
              <a:ext uri="{FF2B5EF4-FFF2-40B4-BE49-F238E27FC236}">
                <a16:creationId xmlns:a16="http://schemas.microsoft.com/office/drawing/2014/main" id="{EBA71659-13BF-2B88-3B81-8381B0F38190}"/>
              </a:ext>
            </a:extLst>
          </p:cNvPr>
          <p:cNvSpPr/>
          <p:nvPr/>
        </p:nvSpPr>
        <p:spPr>
          <a:xfrm>
            <a:off x="2444221" y="780376"/>
            <a:ext cx="9008532" cy="189568"/>
          </a:xfrm>
          <a:custGeom>
            <a:avLst/>
            <a:gdLst/>
            <a:ahLst/>
            <a:cxnLst/>
            <a:rect l="l" t="t" r="r" b="b"/>
            <a:pathLst>
              <a:path w="7315200" h="372410">
                <a:moveTo>
                  <a:pt x="0" y="0"/>
                </a:moveTo>
                <a:lnTo>
                  <a:pt x="7315200" y="0"/>
                </a:lnTo>
                <a:lnTo>
                  <a:pt x="7315200" y="372410"/>
                </a:lnTo>
                <a:lnTo>
                  <a:pt x="0" y="3724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Tree>
    <p:extLst>
      <p:ext uri="{BB962C8B-B14F-4D97-AF65-F5344CB8AC3E}">
        <p14:creationId xmlns:p14="http://schemas.microsoft.com/office/powerpoint/2010/main" val="954315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EDDA356D-2D1B-F0E9-BF1E-9F02E1FACE83}"/>
              </a:ext>
            </a:extLst>
          </p:cNvPr>
          <p:cNvSpPr>
            <a:spLocks noGrp="1"/>
          </p:cNvSpPr>
          <p:nvPr>
            <p:ph type="title"/>
          </p:nvPr>
        </p:nvSpPr>
        <p:spPr>
          <a:xfrm>
            <a:off x="2761822" y="161272"/>
            <a:ext cx="8128000" cy="1036642"/>
          </a:xfrm>
        </p:spPr>
        <p:txBody>
          <a:bodyPr>
            <a:normAutofit/>
          </a:bodyPr>
          <a:lstStyle/>
          <a:p>
            <a:pPr algn="ctr"/>
            <a:r>
              <a:rPr lang="lv-LV" dirty="0">
                <a:solidFill>
                  <a:srgbClr val="6A4630"/>
                </a:solidFill>
              </a:rPr>
              <a:t>Izdevumu pārskatīšanas rezultāti</a:t>
            </a:r>
            <a:endParaRPr lang="en-US" dirty="0">
              <a:solidFill>
                <a:srgbClr val="6A4630"/>
              </a:solidFill>
            </a:endParaRPr>
          </a:p>
        </p:txBody>
      </p:sp>
      <p:sp>
        <p:nvSpPr>
          <p:cNvPr id="6" name="Slide Number Placeholder 5"/>
          <p:cNvSpPr>
            <a:spLocks noGrp="1"/>
          </p:cNvSpPr>
          <p:nvPr>
            <p:ph type="sldNum" sz="quarter" idx="13"/>
          </p:nvPr>
        </p:nvSpPr>
        <p:spPr/>
        <p:txBody>
          <a:bodyPr/>
          <a:lstStyle/>
          <a:p>
            <a:fld id="{C96271DD-1E79-466E-B978-A66A697F303D}" type="slidenum">
              <a:rPr lang="en-US" altLang="lv-LV"/>
              <a:pPr/>
              <a:t>8</a:t>
            </a:fld>
            <a:endParaRPr lang="en-US" altLang="lv-LV"/>
          </a:p>
        </p:txBody>
      </p:sp>
      <p:graphicFrame>
        <p:nvGraphicFramePr>
          <p:cNvPr id="127" name="Chart 126">
            <a:extLst>
              <a:ext uri="{FF2B5EF4-FFF2-40B4-BE49-F238E27FC236}">
                <a16:creationId xmlns:a16="http://schemas.microsoft.com/office/drawing/2014/main" id="{1D25C2B0-F04C-99A3-1A5A-38939598BA47}"/>
              </a:ext>
            </a:extLst>
          </p:cNvPr>
          <p:cNvGraphicFramePr>
            <a:graphicFrameLocks/>
          </p:cNvGraphicFramePr>
          <p:nvPr>
            <p:extLst>
              <p:ext uri="{D42A27DB-BD31-4B8C-83A1-F6EECF244321}">
                <p14:modId xmlns:p14="http://schemas.microsoft.com/office/powerpoint/2010/main" val="2090799919"/>
              </p:ext>
            </p:extLst>
          </p:nvPr>
        </p:nvGraphicFramePr>
        <p:xfrm>
          <a:off x="346626" y="1600199"/>
          <a:ext cx="4554791" cy="4362011"/>
        </p:xfrm>
        <a:graphic>
          <a:graphicData uri="http://schemas.openxmlformats.org/drawingml/2006/chart">
            <c:chart xmlns:c="http://schemas.openxmlformats.org/drawingml/2006/chart" xmlns:r="http://schemas.openxmlformats.org/officeDocument/2006/relationships" r:id="rId2"/>
          </a:graphicData>
        </a:graphic>
      </p:graphicFrame>
      <p:sp>
        <p:nvSpPr>
          <p:cNvPr id="128" name="TextBox 28">
            <a:extLst>
              <a:ext uri="{FF2B5EF4-FFF2-40B4-BE49-F238E27FC236}">
                <a16:creationId xmlns:a16="http://schemas.microsoft.com/office/drawing/2014/main" id="{6C61DAB5-ACED-D3A3-4347-DB0CCCA4F7F0}"/>
              </a:ext>
            </a:extLst>
          </p:cNvPr>
          <p:cNvSpPr txBox="1"/>
          <p:nvPr/>
        </p:nvSpPr>
        <p:spPr>
          <a:xfrm rot="16200000">
            <a:off x="-206953" y="4924228"/>
            <a:ext cx="1052073" cy="25390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lv-LV" sz="1050" b="1" dirty="0">
                <a:solidFill>
                  <a:srgbClr val="7B5239"/>
                </a:solidFill>
                <a:latin typeface="Verdana" panose="020B0604030504040204" pitchFamily="34" charset="0"/>
                <a:ea typeface="Verdana" panose="020B0604030504040204" pitchFamily="34" charset="0"/>
              </a:rPr>
              <a:t>milj. </a:t>
            </a:r>
            <a:r>
              <a:rPr lang="lv-LV" sz="1050" b="1" i="1" dirty="0" err="1">
                <a:solidFill>
                  <a:srgbClr val="7B5239"/>
                </a:solidFill>
                <a:latin typeface="Verdana" panose="020B0604030504040204" pitchFamily="34" charset="0"/>
                <a:ea typeface="Verdana" panose="020B0604030504040204" pitchFamily="34" charset="0"/>
              </a:rPr>
              <a:t>euro</a:t>
            </a:r>
            <a:endParaRPr lang="lv-LV" sz="1050" b="1" i="1" dirty="0">
              <a:solidFill>
                <a:srgbClr val="7B5239"/>
              </a:solidFill>
              <a:latin typeface="Verdana" panose="020B0604030504040204" pitchFamily="34" charset="0"/>
              <a:ea typeface="Verdana" panose="020B0604030504040204" pitchFamily="34" charset="0"/>
            </a:endParaRPr>
          </a:p>
        </p:txBody>
      </p:sp>
      <p:sp>
        <p:nvSpPr>
          <p:cNvPr id="142" name="Freeform 2">
            <a:extLst>
              <a:ext uri="{FF2B5EF4-FFF2-40B4-BE49-F238E27FC236}">
                <a16:creationId xmlns:a16="http://schemas.microsoft.com/office/drawing/2014/main" id="{9A1A351E-675C-75F1-72B1-B11E75DCE85F}"/>
              </a:ext>
            </a:extLst>
          </p:cNvPr>
          <p:cNvSpPr/>
          <p:nvPr/>
        </p:nvSpPr>
        <p:spPr>
          <a:xfrm>
            <a:off x="54179" y="5977092"/>
            <a:ext cx="5415287" cy="552262"/>
          </a:xfrm>
          <a:custGeom>
            <a:avLst/>
            <a:gdLst/>
            <a:ahLst/>
            <a:cxnLst/>
            <a:rect l="l" t="t" r="r" b="b"/>
            <a:pathLst>
              <a:path w="7315200" h="1808849">
                <a:moveTo>
                  <a:pt x="0" y="0"/>
                </a:moveTo>
                <a:lnTo>
                  <a:pt x="7315200" y="0"/>
                </a:lnTo>
                <a:lnTo>
                  <a:pt x="7315200" y="1808850"/>
                </a:lnTo>
                <a:lnTo>
                  <a:pt x="0" y="18088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143" name="TextBox 142">
            <a:extLst>
              <a:ext uri="{FF2B5EF4-FFF2-40B4-BE49-F238E27FC236}">
                <a16:creationId xmlns:a16="http://schemas.microsoft.com/office/drawing/2014/main" id="{329FB34B-0493-CF04-5640-766A7D5FE7D8}"/>
              </a:ext>
            </a:extLst>
          </p:cNvPr>
          <p:cNvSpPr txBox="1"/>
          <p:nvPr/>
        </p:nvSpPr>
        <p:spPr>
          <a:xfrm>
            <a:off x="516471" y="5994840"/>
            <a:ext cx="4563529" cy="430887"/>
          </a:xfrm>
          <a:prstGeom prst="rect">
            <a:avLst/>
          </a:prstGeom>
          <a:noFill/>
          <a:ln>
            <a:noFill/>
          </a:ln>
        </p:spPr>
        <p:txBody>
          <a:bodyPr wrap="square" rtlCol="0">
            <a:spAutoFit/>
          </a:bodyPr>
          <a:lstStyle/>
          <a:p>
            <a:r>
              <a:rPr lang="lv-LV" sz="1100" b="1" i="1" dirty="0">
                <a:solidFill>
                  <a:srgbClr val="7B5239"/>
                </a:solidFill>
                <a:latin typeface="Verdana" panose="020B0604030504040204" pitchFamily="34" charset="0"/>
                <a:ea typeface="Verdana" panose="020B0604030504040204" pitchFamily="34" charset="0"/>
              </a:rPr>
              <a:t>No tiem iekšējie resursi prioritātēm – 138,0 milj. </a:t>
            </a:r>
            <a:r>
              <a:rPr lang="lv-LV" sz="1100" b="1" i="1" dirty="0" err="1">
                <a:solidFill>
                  <a:srgbClr val="7B5239"/>
                </a:solidFill>
                <a:latin typeface="Verdana" panose="020B0604030504040204" pitchFamily="34" charset="0"/>
                <a:ea typeface="Verdana" panose="020B0604030504040204" pitchFamily="34" charset="0"/>
              </a:rPr>
              <a:t>euro</a:t>
            </a:r>
            <a:r>
              <a:rPr lang="lv-LV" sz="1100" b="1" i="1" dirty="0">
                <a:solidFill>
                  <a:srgbClr val="7B5239"/>
                </a:solidFill>
                <a:latin typeface="Verdana" panose="020B0604030504040204" pitchFamily="34" charset="0"/>
                <a:ea typeface="Verdana" panose="020B0604030504040204" pitchFamily="34" charset="0"/>
              </a:rPr>
              <a:t>, savukārt citām kopējām prioritātēm – 0,1 milj. </a:t>
            </a:r>
            <a:r>
              <a:rPr lang="lv-LV" sz="1100" b="1" i="1" dirty="0" err="1">
                <a:solidFill>
                  <a:srgbClr val="7B5239"/>
                </a:solidFill>
                <a:latin typeface="Verdana" panose="020B0604030504040204" pitchFamily="34" charset="0"/>
                <a:ea typeface="Verdana" panose="020B0604030504040204" pitchFamily="34" charset="0"/>
              </a:rPr>
              <a:t>euro</a:t>
            </a:r>
            <a:endParaRPr lang="lv-LV" sz="1100" b="1" i="1" dirty="0">
              <a:solidFill>
                <a:srgbClr val="7B5239"/>
              </a:solidFill>
              <a:latin typeface="Verdana" panose="020B0604030504040204" pitchFamily="34" charset="0"/>
              <a:ea typeface="Verdana" panose="020B0604030504040204" pitchFamily="34" charset="0"/>
            </a:endParaRPr>
          </a:p>
        </p:txBody>
      </p:sp>
      <p:sp>
        <p:nvSpPr>
          <p:cNvPr id="146" name="Freeform 4">
            <a:extLst>
              <a:ext uri="{FF2B5EF4-FFF2-40B4-BE49-F238E27FC236}">
                <a16:creationId xmlns:a16="http://schemas.microsoft.com/office/drawing/2014/main" id="{AE280B06-6B6E-9FA2-847D-38F6321A53C5}"/>
              </a:ext>
            </a:extLst>
          </p:cNvPr>
          <p:cNvSpPr/>
          <p:nvPr/>
        </p:nvSpPr>
        <p:spPr>
          <a:xfrm rot="3580964">
            <a:off x="1328817" y="5412989"/>
            <a:ext cx="902270" cy="280570"/>
          </a:xfrm>
          <a:custGeom>
            <a:avLst/>
            <a:gdLst/>
            <a:ahLst/>
            <a:cxnLst/>
            <a:rect l="l" t="t" r="r" b="b"/>
            <a:pathLst>
              <a:path w="8533951" h="3050887">
                <a:moveTo>
                  <a:pt x="0" y="0"/>
                </a:moveTo>
                <a:lnTo>
                  <a:pt x="8533951" y="0"/>
                </a:lnTo>
                <a:lnTo>
                  <a:pt x="8533951" y="3050887"/>
                </a:lnTo>
                <a:lnTo>
                  <a:pt x="0" y="305088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grpSp>
        <p:nvGrpSpPr>
          <p:cNvPr id="155" name="Group 154">
            <a:extLst>
              <a:ext uri="{FF2B5EF4-FFF2-40B4-BE49-F238E27FC236}">
                <a16:creationId xmlns:a16="http://schemas.microsoft.com/office/drawing/2014/main" id="{9839457F-48D6-8AC8-5446-25C136021C10}"/>
              </a:ext>
            </a:extLst>
          </p:cNvPr>
          <p:cNvGrpSpPr/>
          <p:nvPr/>
        </p:nvGrpSpPr>
        <p:grpSpPr>
          <a:xfrm>
            <a:off x="4631395" y="948718"/>
            <a:ext cx="7560605" cy="5046122"/>
            <a:chOff x="4614333" y="871432"/>
            <a:chExt cx="7560605" cy="5046122"/>
          </a:xfrm>
        </p:grpSpPr>
        <p:grpSp>
          <p:nvGrpSpPr>
            <p:cNvPr id="140" name="Group 139">
              <a:extLst>
                <a:ext uri="{FF2B5EF4-FFF2-40B4-BE49-F238E27FC236}">
                  <a16:creationId xmlns:a16="http://schemas.microsoft.com/office/drawing/2014/main" id="{6E0EC6E7-2715-8400-50F8-482B8082D602}"/>
                </a:ext>
              </a:extLst>
            </p:cNvPr>
            <p:cNvGrpSpPr/>
            <p:nvPr/>
          </p:nvGrpSpPr>
          <p:grpSpPr>
            <a:xfrm>
              <a:off x="4614333" y="871432"/>
              <a:ext cx="7560605" cy="5046122"/>
              <a:chOff x="4661811" y="1057817"/>
              <a:chExt cx="7316005" cy="4843440"/>
            </a:xfrm>
          </p:grpSpPr>
          <p:grpSp>
            <p:nvGrpSpPr>
              <p:cNvPr id="88" name="Group 87">
                <a:extLst>
                  <a:ext uri="{FF2B5EF4-FFF2-40B4-BE49-F238E27FC236}">
                    <a16:creationId xmlns:a16="http://schemas.microsoft.com/office/drawing/2014/main" id="{4ABD7C28-BD91-F8C1-B3A0-FED229E69DD5}"/>
                  </a:ext>
                </a:extLst>
              </p:cNvPr>
              <p:cNvGrpSpPr/>
              <p:nvPr/>
            </p:nvGrpSpPr>
            <p:grpSpPr>
              <a:xfrm>
                <a:off x="6637226" y="1907120"/>
                <a:ext cx="3767773" cy="3607855"/>
                <a:chOff x="3741565" y="988302"/>
                <a:chExt cx="4708870" cy="4909945"/>
              </a:xfrm>
            </p:grpSpPr>
            <p:sp>
              <p:nvSpPr>
                <p:cNvPr id="89" name="Freeform: Shape 88">
                  <a:extLst>
                    <a:ext uri="{FF2B5EF4-FFF2-40B4-BE49-F238E27FC236}">
                      <a16:creationId xmlns:a16="http://schemas.microsoft.com/office/drawing/2014/main" id="{123BCA54-02AE-7B68-3F61-29BEAC0EA1EC}"/>
                    </a:ext>
                  </a:extLst>
                </p:cNvPr>
                <p:cNvSpPr/>
                <p:nvPr/>
              </p:nvSpPr>
              <p:spPr>
                <a:xfrm>
                  <a:off x="5113661" y="988302"/>
                  <a:ext cx="1964679" cy="1503085"/>
                </a:xfrm>
                <a:custGeom>
                  <a:avLst/>
                  <a:gdLst>
                    <a:gd name="connsiteX0" fmla="*/ 982340 w 1964679"/>
                    <a:gd name="connsiteY0" fmla="*/ 0 h 1503085"/>
                    <a:gd name="connsiteX1" fmla="*/ 1794840 w 1964679"/>
                    <a:gd name="connsiteY1" fmla="*/ 138925 h 1503085"/>
                    <a:gd name="connsiteX2" fmla="*/ 1914849 w 1964679"/>
                    <a:gd name="connsiteY2" fmla="*/ 534706 h 1503085"/>
                    <a:gd name="connsiteX3" fmla="*/ 1445436 w 1964679"/>
                    <a:gd name="connsiteY3" fmla="*/ 1180946 h 1503085"/>
                    <a:gd name="connsiteX4" fmla="*/ 1389453 w 1964679"/>
                    <a:gd name="connsiteY4" fmla="*/ 1163265 h 1503085"/>
                    <a:gd name="connsiteX5" fmla="*/ 1388042 w 1964679"/>
                    <a:gd name="connsiteY5" fmla="*/ 1166183 h 1503085"/>
                    <a:gd name="connsiteX6" fmla="*/ 1445456 w 1964679"/>
                    <a:gd name="connsiteY6" fmla="*/ 1184159 h 1503085"/>
                    <a:gd name="connsiteX7" fmla="*/ 1348631 w 1964679"/>
                    <a:gd name="connsiteY7" fmla="*/ 1316788 h 1503085"/>
                    <a:gd name="connsiteX8" fmla="*/ 616051 w 1964679"/>
                    <a:gd name="connsiteY8" fmla="*/ 1316788 h 1503085"/>
                    <a:gd name="connsiteX9" fmla="*/ 519225 w 1964679"/>
                    <a:gd name="connsiteY9" fmla="*/ 1184159 h 1503085"/>
                    <a:gd name="connsiteX10" fmla="*/ 585901 w 1964679"/>
                    <a:gd name="connsiteY10" fmla="*/ 1163819 h 1503085"/>
                    <a:gd name="connsiteX11" fmla="*/ 583001 w 1964679"/>
                    <a:gd name="connsiteY11" fmla="*/ 1160982 h 1503085"/>
                    <a:gd name="connsiteX12" fmla="*/ 519244 w 1964679"/>
                    <a:gd name="connsiteY12" fmla="*/ 1180946 h 1503085"/>
                    <a:gd name="connsiteX13" fmla="*/ 49831 w 1964679"/>
                    <a:gd name="connsiteY13" fmla="*/ 534706 h 1503085"/>
                    <a:gd name="connsiteX14" fmla="*/ 169840 w 1964679"/>
                    <a:gd name="connsiteY14" fmla="*/ 138925 h 1503085"/>
                    <a:gd name="connsiteX15" fmla="*/ 982340 w 1964679"/>
                    <a:gd name="connsiteY15" fmla="*/ 0 h 1503085"/>
                    <a:gd name="connsiteX0" fmla="*/ 982340 w 1964679"/>
                    <a:gd name="connsiteY0" fmla="*/ 0 h 1503085"/>
                    <a:gd name="connsiteX1" fmla="*/ 1794840 w 1964679"/>
                    <a:gd name="connsiteY1" fmla="*/ 138925 h 1503085"/>
                    <a:gd name="connsiteX2" fmla="*/ 1914849 w 1964679"/>
                    <a:gd name="connsiteY2" fmla="*/ 534706 h 1503085"/>
                    <a:gd name="connsiteX3" fmla="*/ 1445436 w 1964679"/>
                    <a:gd name="connsiteY3" fmla="*/ 1180946 h 1503085"/>
                    <a:gd name="connsiteX4" fmla="*/ 1389453 w 1964679"/>
                    <a:gd name="connsiteY4" fmla="*/ 1163265 h 1503085"/>
                    <a:gd name="connsiteX5" fmla="*/ 1388042 w 1964679"/>
                    <a:gd name="connsiteY5" fmla="*/ 1166183 h 1503085"/>
                    <a:gd name="connsiteX6" fmla="*/ 1445456 w 1964679"/>
                    <a:gd name="connsiteY6" fmla="*/ 1184159 h 1503085"/>
                    <a:gd name="connsiteX7" fmla="*/ 1348631 w 1964679"/>
                    <a:gd name="connsiteY7" fmla="*/ 1316788 h 1503085"/>
                    <a:gd name="connsiteX8" fmla="*/ 616051 w 1964679"/>
                    <a:gd name="connsiteY8" fmla="*/ 1316788 h 1503085"/>
                    <a:gd name="connsiteX9" fmla="*/ 519225 w 1964679"/>
                    <a:gd name="connsiteY9" fmla="*/ 1184159 h 1503085"/>
                    <a:gd name="connsiteX10" fmla="*/ 585901 w 1964679"/>
                    <a:gd name="connsiteY10" fmla="*/ 1163819 h 1503085"/>
                    <a:gd name="connsiteX11" fmla="*/ 519244 w 1964679"/>
                    <a:gd name="connsiteY11" fmla="*/ 1180946 h 1503085"/>
                    <a:gd name="connsiteX12" fmla="*/ 49831 w 1964679"/>
                    <a:gd name="connsiteY12" fmla="*/ 534706 h 1503085"/>
                    <a:gd name="connsiteX13" fmla="*/ 169840 w 1964679"/>
                    <a:gd name="connsiteY13" fmla="*/ 138925 h 1503085"/>
                    <a:gd name="connsiteX14" fmla="*/ 982340 w 1964679"/>
                    <a:gd name="connsiteY14" fmla="*/ 0 h 1503085"/>
                    <a:gd name="connsiteX0" fmla="*/ 982340 w 1964679"/>
                    <a:gd name="connsiteY0" fmla="*/ 0 h 1503085"/>
                    <a:gd name="connsiteX1" fmla="*/ 1794840 w 1964679"/>
                    <a:gd name="connsiteY1" fmla="*/ 138925 h 1503085"/>
                    <a:gd name="connsiteX2" fmla="*/ 1914849 w 1964679"/>
                    <a:gd name="connsiteY2" fmla="*/ 534706 h 1503085"/>
                    <a:gd name="connsiteX3" fmla="*/ 1445436 w 1964679"/>
                    <a:gd name="connsiteY3" fmla="*/ 1180946 h 1503085"/>
                    <a:gd name="connsiteX4" fmla="*/ 1389453 w 1964679"/>
                    <a:gd name="connsiteY4" fmla="*/ 1163265 h 1503085"/>
                    <a:gd name="connsiteX5" fmla="*/ 1388042 w 1964679"/>
                    <a:gd name="connsiteY5" fmla="*/ 1166183 h 1503085"/>
                    <a:gd name="connsiteX6" fmla="*/ 1445456 w 1964679"/>
                    <a:gd name="connsiteY6" fmla="*/ 1184159 h 1503085"/>
                    <a:gd name="connsiteX7" fmla="*/ 1348631 w 1964679"/>
                    <a:gd name="connsiteY7" fmla="*/ 1316788 h 1503085"/>
                    <a:gd name="connsiteX8" fmla="*/ 616051 w 1964679"/>
                    <a:gd name="connsiteY8" fmla="*/ 1316788 h 1503085"/>
                    <a:gd name="connsiteX9" fmla="*/ 519225 w 1964679"/>
                    <a:gd name="connsiteY9" fmla="*/ 1184159 h 1503085"/>
                    <a:gd name="connsiteX10" fmla="*/ 557326 w 1964679"/>
                    <a:gd name="connsiteY10" fmla="*/ 1163819 h 1503085"/>
                    <a:gd name="connsiteX11" fmla="*/ 519244 w 1964679"/>
                    <a:gd name="connsiteY11" fmla="*/ 1180946 h 1503085"/>
                    <a:gd name="connsiteX12" fmla="*/ 49831 w 1964679"/>
                    <a:gd name="connsiteY12" fmla="*/ 534706 h 1503085"/>
                    <a:gd name="connsiteX13" fmla="*/ 169840 w 1964679"/>
                    <a:gd name="connsiteY13" fmla="*/ 138925 h 1503085"/>
                    <a:gd name="connsiteX14" fmla="*/ 982340 w 1964679"/>
                    <a:gd name="connsiteY14" fmla="*/ 0 h 1503085"/>
                    <a:gd name="connsiteX0" fmla="*/ 982340 w 1964679"/>
                    <a:gd name="connsiteY0" fmla="*/ 0 h 1503085"/>
                    <a:gd name="connsiteX1" fmla="*/ 1794840 w 1964679"/>
                    <a:gd name="connsiteY1" fmla="*/ 138925 h 1503085"/>
                    <a:gd name="connsiteX2" fmla="*/ 1914849 w 1964679"/>
                    <a:gd name="connsiteY2" fmla="*/ 534706 h 1503085"/>
                    <a:gd name="connsiteX3" fmla="*/ 1445436 w 1964679"/>
                    <a:gd name="connsiteY3" fmla="*/ 1180946 h 1503085"/>
                    <a:gd name="connsiteX4" fmla="*/ 1389453 w 1964679"/>
                    <a:gd name="connsiteY4" fmla="*/ 1163265 h 1503085"/>
                    <a:gd name="connsiteX5" fmla="*/ 1388042 w 1964679"/>
                    <a:gd name="connsiteY5" fmla="*/ 1166183 h 1503085"/>
                    <a:gd name="connsiteX6" fmla="*/ 1445456 w 1964679"/>
                    <a:gd name="connsiteY6" fmla="*/ 1184159 h 1503085"/>
                    <a:gd name="connsiteX7" fmla="*/ 1348631 w 1964679"/>
                    <a:gd name="connsiteY7" fmla="*/ 1316788 h 1503085"/>
                    <a:gd name="connsiteX8" fmla="*/ 616051 w 1964679"/>
                    <a:gd name="connsiteY8" fmla="*/ 1316788 h 1503085"/>
                    <a:gd name="connsiteX9" fmla="*/ 519225 w 1964679"/>
                    <a:gd name="connsiteY9" fmla="*/ 1184159 h 1503085"/>
                    <a:gd name="connsiteX10" fmla="*/ 519244 w 1964679"/>
                    <a:gd name="connsiteY10" fmla="*/ 1180946 h 1503085"/>
                    <a:gd name="connsiteX11" fmla="*/ 49831 w 1964679"/>
                    <a:gd name="connsiteY11" fmla="*/ 534706 h 1503085"/>
                    <a:gd name="connsiteX12" fmla="*/ 169840 w 1964679"/>
                    <a:gd name="connsiteY12" fmla="*/ 138925 h 1503085"/>
                    <a:gd name="connsiteX13" fmla="*/ 982340 w 1964679"/>
                    <a:gd name="connsiteY13" fmla="*/ 0 h 1503085"/>
                    <a:gd name="connsiteX0" fmla="*/ 982340 w 1964679"/>
                    <a:gd name="connsiteY0" fmla="*/ 0 h 1503085"/>
                    <a:gd name="connsiteX1" fmla="*/ 1794840 w 1964679"/>
                    <a:gd name="connsiteY1" fmla="*/ 138925 h 1503085"/>
                    <a:gd name="connsiteX2" fmla="*/ 1914849 w 1964679"/>
                    <a:gd name="connsiteY2" fmla="*/ 534706 h 1503085"/>
                    <a:gd name="connsiteX3" fmla="*/ 1445436 w 1964679"/>
                    <a:gd name="connsiteY3" fmla="*/ 1180946 h 1503085"/>
                    <a:gd name="connsiteX4" fmla="*/ 1389453 w 1964679"/>
                    <a:gd name="connsiteY4" fmla="*/ 1163265 h 1503085"/>
                    <a:gd name="connsiteX5" fmla="*/ 1445456 w 1964679"/>
                    <a:gd name="connsiteY5" fmla="*/ 1184159 h 1503085"/>
                    <a:gd name="connsiteX6" fmla="*/ 1348631 w 1964679"/>
                    <a:gd name="connsiteY6" fmla="*/ 1316788 h 1503085"/>
                    <a:gd name="connsiteX7" fmla="*/ 616051 w 1964679"/>
                    <a:gd name="connsiteY7" fmla="*/ 1316788 h 1503085"/>
                    <a:gd name="connsiteX8" fmla="*/ 519225 w 1964679"/>
                    <a:gd name="connsiteY8" fmla="*/ 1184159 h 1503085"/>
                    <a:gd name="connsiteX9" fmla="*/ 519244 w 1964679"/>
                    <a:gd name="connsiteY9" fmla="*/ 1180946 h 1503085"/>
                    <a:gd name="connsiteX10" fmla="*/ 49831 w 1964679"/>
                    <a:gd name="connsiteY10" fmla="*/ 534706 h 1503085"/>
                    <a:gd name="connsiteX11" fmla="*/ 169840 w 1964679"/>
                    <a:gd name="connsiteY11" fmla="*/ 138925 h 1503085"/>
                    <a:gd name="connsiteX12" fmla="*/ 982340 w 1964679"/>
                    <a:gd name="connsiteY12" fmla="*/ 0 h 1503085"/>
                    <a:gd name="connsiteX0" fmla="*/ 982340 w 1964679"/>
                    <a:gd name="connsiteY0" fmla="*/ 0 h 1503085"/>
                    <a:gd name="connsiteX1" fmla="*/ 1794840 w 1964679"/>
                    <a:gd name="connsiteY1" fmla="*/ 138925 h 1503085"/>
                    <a:gd name="connsiteX2" fmla="*/ 1914849 w 1964679"/>
                    <a:gd name="connsiteY2" fmla="*/ 534706 h 1503085"/>
                    <a:gd name="connsiteX3" fmla="*/ 1445436 w 1964679"/>
                    <a:gd name="connsiteY3" fmla="*/ 1180946 h 1503085"/>
                    <a:gd name="connsiteX4" fmla="*/ 1445456 w 1964679"/>
                    <a:gd name="connsiteY4" fmla="*/ 1184159 h 1503085"/>
                    <a:gd name="connsiteX5" fmla="*/ 1348631 w 1964679"/>
                    <a:gd name="connsiteY5" fmla="*/ 1316788 h 1503085"/>
                    <a:gd name="connsiteX6" fmla="*/ 616051 w 1964679"/>
                    <a:gd name="connsiteY6" fmla="*/ 1316788 h 1503085"/>
                    <a:gd name="connsiteX7" fmla="*/ 519225 w 1964679"/>
                    <a:gd name="connsiteY7" fmla="*/ 1184159 h 1503085"/>
                    <a:gd name="connsiteX8" fmla="*/ 519244 w 1964679"/>
                    <a:gd name="connsiteY8" fmla="*/ 1180946 h 1503085"/>
                    <a:gd name="connsiteX9" fmla="*/ 49831 w 1964679"/>
                    <a:gd name="connsiteY9" fmla="*/ 534706 h 1503085"/>
                    <a:gd name="connsiteX10" fmla="*/ 169840 w 1964679"/>
                    <a:gd name="connsiteY10" fmla="*/ 138925 h 1503085"/>
                    <a:gd name="connsiteX11" fmla="*/ 982340 w 1964679"/>
                    <a:gd name="connsiteY11" fmla="*/ 0 h 15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64679" h="1503085">
                      <a:moveTo>
                        <a:pt x="982340" y="0"/>
                      </a:moveTo>
                      <a:cubicBezTo>
                        <a:pt x="1268581" y="0"/>
                        <a:pt x="1540180" y="48441"/>
                        <a:pt x="1794840" y="138925"/>
                      </a:cubicBezTo>
                      <a:cubicBezTo>
                        <a:pt x="1956957" y="195786"/>
                        <a:pt x="2015909" y="395781"/>
                        <a:pt x="1914849" y="534706"/>
                      </a:cubicBezTo>
                      <a:lnTo>
                        <a:pt x="1445436" y="1180946"/>
                      </a:lnTo>
                      <a:cubicBezTo>
                        <a:pt x="1445443" y="1182017"/>
                        <a:pt x="1445449" y="1183088"/>
                        <a:pt x="1445456" y="1184159"/>
                      </a:cubicBezTo>
                      <a:lnTo>
                        <a:pt x="1348631" y="1316788"/>
                      </a:lnTo>
                      <a:cubicBezTo>
                        <a:pt x="1167587" y="1565185"/>
                        <a:pt x="794993" y="1565185"/>
                        <a:pt x="616051" y="1316788"/>
                      </a:cubicBezTo>
                      <a:lnTo>
                        <a:pt x="519225" y="1184159"/>
                      </a:lnTo>
                      <a:cubicBezTo>
                        <a:pt x="519231" y="1183088"/>
                        <a:pt x="519238" y="1182017"/>
                        <a:pt x="519244" y="1180946"/>
                      </a:cubicBezTo>
                      <a:lnTo>
                        <a:pt x="49831" y="534706"/>
                      </a:lnTo>
                      <a:cubicBezTo>
                        <a:pt x="-51229" y="395781"/>
                        <a:pt x="7723" y="195786"/>
                        <a:pt x="169840" y="138925"/>
                      </a:cubicBezTo>
                      <a:cubicBezTo>
                        <a:pt x="424500" y="48441"/>
                        <a:pt x="698204" y="0"/>
                        <a:pt x="982340" y="0"/>
                      </a:cubicBezTo>
                      <a:close/>
                    </a:path>
                  </a:pathLst>
                </a:custGeom>
                <a:solidFill>
                  <a:srgbClr val="BDD9C1"/>
                </a:solidFill>
                <a:ln w="12700">
                  <a:miter lim="400000"/>
                </a:ln>
              </p:spPr>
              <p:txBody>
                <a:bodyPr wrap="square" lIns="38100" tIns="38100" rIns="38100" bIns="381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sp>
              <p:nvSpPr>
                <p:cNvPr id="90" name="Freeform: Shape 89">
                  <a:extLst>
                    <a:ext uri="{FF2B5EF4-FFF2-40B4-BE49-F238E27FC236}">
                      <a16:creationId xmlns:a16="http://schemas.microsoft.com/office/drawing/2014/main" id="{7277D645-EFAB-33F2-2F31-6E9F40937AC4}"/>
                    </a:ext>
                  </a:extLst>
                </p:cNvPr>
                <p:cNvSpPr/>
                <p:nvPr/>
              </p:nvSpPr>
              <p:spPr>
                <a:xfrm rot="12900000">
                  <a:off x="4149750" y="4044773"/>
                  <a:ext cx="1964679" cy="1503085"/>
                </a:xfrm>
                <a:custGeom>
                  <a:avLst/>
                  <a:gdLst>
                    <a:gd name="connsiteX0" fmla="*/ 982340 w 1964679"/>
                    <a:gd name="connsiteY0" fmla="*/ 0 h 1503085"/>
                    <a:gd name="connsiteX1" fmla="*/ 1794840 w 1964679"/>
                    <a:gd name="connsiteY1" fmla="*/ 138925 h 1503085"/>
                    <a:gd name="connsiteX2" fmla="*/ 1914849 w 1964679"/>
                    <a:gd name="connsiteY2" fmla="*/ 534706 h 1503085"/>
                    <a:gd name="connsiteX3" fmla="*/ 1445436 w 1964679"/>
                    <a:gd name="connsiteY3" fmla="*/ 1180946 h 1503085"/>
                    <a:gd name="connsiteX4" fmla="*/ 1389453 w 1964679"/>
                    <a:gd name="connsiteY4" fmla="*/ 1163265 h 1503085"/>
                    <a:gd name="connsiteX5" fmla="*/ 1388042 w 1964679"/>
                    <a:gd name="connsiteY5" fmla="*/ 1166183 h 1503085"/>
                    <a:gd name="connsiteX6" fmla="*/ 1445456 w 1964679"/>
                    <a:gd name="connsiteY6" fmla="*/ 1184159 h 1503085"/>
                    <a:gd name="connsiteX7" fmla="*/ 1348631 w 1964679"/>
                    <a:gd name="connsiteY7" fmla="*/ 1316788 h 1503085"/>
                    <a:gd name="connsiteX8" fmla="*/ 616051 w 1964679"/>
                    <a:gd name="connsiteY8" fmla="*/ 1316788 h 1503085"/>
                    <a:gd name="connsiteX9" fmla="*/ 519225 w 1964679"/>
                    <a:gd name="connsiteY9" fmla="*/ 1184159 h 1503085"/>
                    <a:gd name="connsiteX10" fmla="*/ 585901 w 1964679"/>
                    <a:gd name="connsiteY10" fmla="*/ 1163819 h 1503085"/>
                    <a:gd name="connsiteX11" fmla="*/ 583001 w 1964679"/>
                    <a:gd name="connsiteY11" fmla="*/ 1160982 h 1503085"/>
                    <a:gd name="connsiteX12" fmla="*/ 519244 w 1964679"/>
                    <a:gd name="connsiteY12" fmla="*/ 1180946 h 1503085"/>
                    <a:gd name="connsiteX13" fmla="*/ 49831 w 1964679"/>
                    <a:gd name="connsiteY13" fmla="*/ 534706 h 1503085"/>
                    <a:gd name="connsiteX14" fmla="*/ 169840 w 1964679"/>
                    <a:gd name="connsiteY14" fmla="*/ 138925 h 1503085"/>
                    <a:gd name="connsiteX15" fmla="*/ 982340 w 1964679"/>
                    <a:gd name="connsiteY15" fmla="*/ 0 h 1503085"/>
                    <a:gd name="connsiteX0" fmla="*/ 982340 w 1964679"/>
                    <a:gd name="connsiteY0" fmla="*/ 0 h 1503085"/>
                    <a:gd name="connsiteX1" fmla="*/ 1794840 w 1964679"/>
                    <a:gd name="connsiteY1" fmla="*/ 138925 h 1503085"/>
                    <a:gd name="connsiteX2" fmla="*/ 1914849 w 1964679"/>
                    <a:gd name="connsiteY2" fmla="*/ 534706 h 1503085"/>
                    <a:gd name="connsiteX3" fmla="*/ 1445436 w 1964679"/>
                    <a:gd name="connsiteY3" fmla="*/ 1180946 h 1503085"/>
                    <a:gd name="connsiteX4" fmla="*/ 1389453 w 1964679"/>
                    <a:gd name="connsiteY4" fmla="*/ 1163265 h 1503085"/>
                    <a:gd name="connsiteX5" fmla="*/ 1388042 w 1964679"/>
                    <a:gd name="connsiteY5" fmla="*/ 1166183 h 1503085"/>
                    <a:gd name="connsiteX6" fmla="*/ 1445456 w 1964679"/>
                    <a:gd name="connsiteY6" fmla="*/ 1184159 h 1503085"/>
                    <a:gd name="connsiteX7" fmla="*/ 1348631 w 1964679"/>
                    <a:gd name="connsiteY7" fmla="*/ 1316788 h 1503085"/>
                    <a:gd name="connsiteX8" fmla="*/ 616051 w 1964679"/>
                    <a:gd name="connsiteY8" fmla="*/ 1316788 h 1503085"/>
                    <a:gd name="connsiteX9" fmla="*/ 519225 w 1964679"/>
                    <a:gd name="connsiteY9" fmla="*/ 1184159 h 1503085"/>
                    <a:gd name="connsiteX10" fmla="*/ 585901 w 1964679"/>
                    <a:gd name="connsiteY10" fmla="*/ 1163819 h 1503085"/>
                    <a:gd name="connsiteX11" fmla="*/ 519244 w 1964679"/>
                    <a:gd name="connsiteY11" fmla="*/ 1180946 h 1503085"/>
                    <a:gd name="connsiteX12" fmla="*/ 49831 w 1964679"/>
                    <a:gd name="connsiteY12" fmla="*/ 534706 h 1503085"/>
                    <a:gd name="connsiteX13" fmla="*/ 169840 w 1964679"/>
                    <a:gd name="connsiteY13" fmla="*/ 138925 h 1503085"/>
                    <a:gd name="connsiteX14" fmla="*/ 982340 w 1964679"/>
                    <a:gd name="connsiteY14" fmla="*/ 0 h 1503085"/>
                    <a:gd name="connsiteX0" fmla="*/ 982340 w 1964679"/>
                    <a:gd name="connsiteY0" fmla="*/ 0 h 1503085"/>
                    <a:gd name="connsiteX1" fmla="*/ 1794840 w 1964679"/>
                    <a:gd name="connsiteY1" fmla="*/ 138925 h 1503085"/>
                    <a:gd name="connsiteX2" fmla="*/ 1914849 w 1964679"/>
                    <a:gd name="connsiteY2" fmla="*/ 534706 h 1503085"/>
                    <a:gd name="connsiteX3" fmla="*/ 1445436 w 1964679"/>
                    <a:gd name="connsiteY3" fmla="*/ 1180946 h 1503085"/>
                    <a:gd name="connsiteX4" fmla="*/ 1389453 w 1964679"/>
                    <a:gd name="connsiteY4" fmla="*/ 1163265 h 1503085"/>
                    <a:gd name="connsiteX5" fmla="*/ 1388042 w 1964679"/>
                    <a:gd name="connsiteY5" fmla="*/ 1166183 h 1503085"/>
                    <a:gd name="connsiteX6" fmla="*/ 1445456 w 1964679"/>
                    <a:gd name="connsiteY6" fmla="*/ 1184159 h 1503085"/>
                    <a:gd name="connsiteX7" fmla="*/ 1348631 w 1964679"/>
                    <a:gd name="connsiteY7" fmla="*/ 1316788 h 1503085"/>
                    <a:gd name="connsiteX8" fmla="*/ 616051 w 1964679"/>
                    <a:gd name="connsiteY8" fmla="*/ 1316788 h 1503085"/>
                    <a:gd name="connsiteX9" fmla="*/ 519225 w 1964679"/>
                    <a:gd name="connsiteY9" fmla="*/ 1184159 h 1503085"/>
                    <a:gd name="connsiteX10" fmla="*/ 557326 w 1964679"/>
                    <a:gd name="connsiteY10" fmla="*/ 1163819 h 1503085"/>
                    <a:gd name="connsiteX11" fmla="*/ 519244 w 1964679"/>
                    <a:gd name="connsiteY11" fmla="*/ 1180946 h 1503085"/>
                    <a:gd name="connsiteX12" fmla="*/ 49831 w 1964679"/>
                    <a:gd name="connsiteY12" fmla="*/ 534706 h 1503085"/>
                    <a:gd name="connsiteX13" fmla="*/ 169840 w 1964679"/>
                    <a:gd name="connsiteY13" fmla="*/ 138925 h 1503085"/>
                    <a:gd name="connsiteX14" fmla="*/ 982340 w 1964679"/>
                    <a:gd name="connsiteY14" fmla="*/ 0 h 1503085"/>
                    <a:gd name="connsiteX0" fmla="*/ 982340 w 1964679"/>
                    <a:gd name="connsiteY0" fmla="*/ 0 h 1503085"/>
                    <a:gd name="connsiteX1" fmla="*/ 1794840 w 1964679"/>
                    <a:gd name="connsiteY1" fmla="*/ 138925 h 1503085"/>
                    <a:gd name="connsiteX2" fmla="*/ 1914849 w 1964679"/>
                    <a:gd name="connsiteY2" fmla="*/ 534706 h 1503085"/>
                    <a:gd name="connsiteX3" fmla="*/ 1445436 w 1964679"/>
                    <a:gd name="connsiteY3" fmla="*/ 1180946 h 1503085"/>
                    <a:gd name="connsiteX4" fmla="*/ 1389453 w 1964679"/>
                    <a:gd name="connsiteY4" fmla="*/ 1163265 h 1503085"/>
                    <a:gd name="connsiteX5" fmla="*/ 1388042 w 1964679"/>
                    <a:gd name="connsiteY5" fmla="*/ 1166183 h 1503085"/>
                    <a:gd name="connsiteX6" fmla="*/ 1445456 w 1964679"/>
                    <a:gd name="connsiteY6" fmla="*/ 1184159 h 1503085"/>
                    <a:gd name="connsiteX7" fmla="*/ 1348631 w 1964679"/>
                    <a:gd name="connsiteY7" fmla="*/ 1316788 h 1503085"/>
                    <a:gd name="connsiteX8" fmla="*/ 616051 w 1964679"/>
                    <a:gd name="connsiteY8" fmla="*/ 1316788 h 1503085"/>
                    <a:gd name="connsiteX9" fmla="*/ 519225 w 1964679"/>
                    <a:gd name="connsiteY9" fmla="*/ 1184159 h 1503085"/>
                    <a:gd name="connsiteX10" fmla="*/ 519244 w 1964679"/>
                    <a:gd name="connsiteY10" fmla="*/ 1180946 h 1503085"/>
                    <a:gd name="connsiteX11" fmla="*/ 49831 w 1964679"/>
                    <a:gd name="connsiteY11" fmla="*/ 534706 h 1503085"/>
                    <a:gd name="connsiteX12" fmla="*/ 169840 w 1964679"/>
                    <a:gd name="connsiteY12" fmla="*/ 138925 h 1503085"/>
                    <a:gd name="connsiteX13" fmla="*/ 982340 w 1964679"/>
                    <a:gd name="connsiteY13" fmla="*/ 0 h 1503085"/>
                    <a:gd name="connsiteX0" fmla="*/ 982340 w 1964679"/>
                    <a:gd name="connsiteY0" fmla="*/ 0 h 1503085"/>
                    <a:gd name="connsiteX1" fmla="*/ 1794840 w 1964679"/>
                    <a:gd name="connsiteY1" fmla="*/ 138925 h 1503085"/>
                    <a:gd name="connsiteX2" fmla="*/ 1914849 w 1964679"/>
                    <a:gd name="connsiteY2" fmla="*/ 534706 h 1503085"/>
                    <a:gd name="connsiteX3" fmla="*/ 1445436 w 1964679"/>
                    <a:gd name="connsiteY3" fmla="*/ 1180946 h 1503085"/>
                    <a:gd name="connsiteX4" fmla="*/ 1389453 w 1964679"/>
                    <a:gd name="connsiteY4" fmla="*/ 1163265 h 1503085"/>
                    <a:gd name="connsiteX5" fmla="*/ 1445456 w 1964679"/>
                    <a:gd name="connsiteY5" fmla="*/ 1184159 h 1503085"/>
                    <a:gd name="connsiteX6" fmla="*/ 1348631 w 1964679"/>
                    <a:gd name="connsiteY6" fmla="*/ 1316788 h 1503085"/>
                    <a:gd name="connsiteX7" fmla="*/ 616051 w 1964679"/>
                    <a:gd name="connsiteY7" fmla="*/ 1316788 h 1503085"/>
                    <a:gd name="connsiteX8" fmla="*/ 519225 w 1964679"/>
                    <a:gd name="connsiteY8" fmla="*/ 1184159 h 1503085"/>
                    <a:gd name="connsiteX9" fmla="*/ 519244 w 1964679"/>
                    <a:gd name="connsiteY9" fmla="*/ 1180946 h 1503085"/>
                    <a:gd name="connsiteX10" fmla="*/ 49831 w 1964679"/>
                    <a:gd name="connsiteY10" fmla="*/ 534706 h 1503085"/>
                    <a:gd name="connsiteX11" fmla="*/ 169840 w 1964679"/>
                    <a:gd name="connsiteY11" fmla="*/ 138925 h 1503085"/>
                    <a:gd name="connsiteX12" fmla="*/ 982340 w 1964679"/>
                    <a:gd name="connsiteY12" fmla="*/ 0 h 1503085"/>
                    <a:gd name="connsiteX0" fmla="*/ 982340 w 1964679"/>
                    <a:gd name="connsiteY0" fmla="*/ 0 h 1503085"/>
                    <a:gd name="connsiteX1" fmla="*/ 1794840 w 1964679"/>
                    <a:gd name="connsiteY1" fmla="*/ 138925 h 1503085"/>
                    <a:gd name="connsiteX2" fmla="*/ 1914849 w 1964679"/>
                    <a:gd name="connsiteY2" fmla="*/ 534706 h 1503085"/>
                    <a:gd name="connsiteX3" fmla="*/ 1445436 w 1964679"/>
                    <a:gd name="connsiteY3" fmla="*/ 1180946 h 1503085"/>
                    <a:gd name="connsiteX4" fmla="*/ 1445456 w 1964679"/>
                    <a:gd name="connsiteY4" fmla="*/ 1184159 h 1503085"/>
                    <a:gd name="connsiteX5" fmla="*/ 1348631 w 1964679"/>
                    <a:gd name="connsiteY5" fmla="*/ 1316788 h 1503085"/>
                    <a:gd name="connsiteX6" fmla="*/ 616051 w 1964679"/>
                    <a:gd name="connsiteY6" fmla="*/ 1316788 h 1503085"/>
                    <a:gd name="connsiteX7" fmla="*/ 519225 w 1964679"/>
                    <a:gd name="connsiteY7" fmla="*/ 1184159 h 1503085"/>
                    <a:gd name="connsiteX8" fmla="*/ 519244 w 1964679"/>
                    <a:gd name="connsiteY8" fmla="*/ 1180946 h 1503085"/>
                    <a:gd name="connsiteX9" fmla="*/ 49831 w 1964679"/>
                    <a:gd name="connsiteY9" fmla="*/ 534706 h 1503085"/>
                    <a:gd name="connsiteX10" fmla="*/ 169840 w 1964679"/>
                    <a:gd name="connsiteY10" fmla="*/ 138925 h 1503085"/>
                    <a:gd name="connsiteX11" fmla="*/ 982340 w 1964679"/>
                    <a:gd name="connsiteY11" fmla="*/ 0 h 15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64679" h="1503085">
                      <a:moveTo>
                        <a:pt x="982340" y="0"/>
                      </a:moveTo>
                      <a:cubicBezTo>
                        <a:pt x="1268581" y="0"/>
                        <a:pt x="1540180" y="48441"/>
                        <a:pt x="1794840" y="138925"/>
                      </a:cubicBezTo>
                      <a:cubicBezTo>
                        <a:pt x="1956957" y="195786"/>
                        <a:pt x="2015909" y="395781"/>
                        <a:pt x="1914849" y="534706"/>
                      </a:cubicBezTo>
                      <a:lnTo>
                        <a:pt x="1445436" y="1180946"/>
                      </a:lnTo>
                      <a:cubicBezTo>
                        <a:pt x="1445443" y="1182017"/>
                        <a:pt x="1445449" y="1183088"/>
                        <a:pt x="1445456" y="1184159"/>
                      </a:cubicBezTo>
                      <a:lnTo>
                        <a:pt x="1348631" y="1316788"/>
                      </a:lnTo>
                      <a:cubicBezTo>
                        <a:pt x="1167587" y="1565185"/>
                        <a:pt x="794993" y="1565185"/>
                        <a:pt x="616051" y="1316788"/>
                      </a:cubicBezTo>
                      <a:lnTo>
                        <a:pt x="519225" y="1184159"/>
                      </a:lnTo>
                      <a:cubicBezTo>
                        <a:pt x="519231" y="1183088"/>
                        <a:pt x="519238" y="1182017"/>
                        <a:pt x="519244" y="1180946"/>
                      </a:cubicBezTo>
                      <a:lnTo>
                        <a:pt x="49831" y="534706"/>
                      </a:lnTo>
                      <a:cubicBezTo>
                        <a:pt x="-51229" y="395781"/>
                        <a:pt x="7723" y="195786"/>
                        <a:pt x="169840" y="138925"/>
                      </a:cubicBezTo>
                      <a:cubicBezTo>
                        <a:pt x="424500" y="48441"/>
                        <a:pt x="698204" y="0"/>
                        <a:pt x="982340" y="0"/>
                      </a:cubicBezTo>
                      <a:close/>
                    </a:path>
                  </a:pathLst>
                </a:custGeom>
                <a:solidFill>
                  <a:srgbClr val="BDD9C1"/>
                </a:solidFill>
                <a:ln w="12700">
                  <a:miter lim="400000"/>
                </a:ln>
              </p:spPr>
              <p:txBody>
                <a:bodyPr wrap="square" lIns="38100" tIns="38100" rIns="38100" bIns="381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sp>
              <p:nvSpPr>
                <p:cNvPr id="91" name="Freeform: Shape 90">
                  <a:extLst>
                    <a:ext uri="{FF2B5EF4-FFF2-40B4-BE49-F238E27FC236}">
                      <a16:creationId xmlns:a16="http://schemas.microsoft.com/office/drawing/2014/main" id="{8EA8C997-4976-85BA-6ACB-AF0FF5DDC00D}"/>
                    </a:ext>
                  </a:extLst>
                </p:cNvPr>
                <p:cNvSpPr/>
                <p:nvPr/>
              </p:nvSpPr>
              <p:spPr>
                <a:xfrm rot="8700000">
                  <a:off x="6077572" y="4038432"/>
                  <a:ext cx="1964679" cy="1503085"/>
                </a:xfrm>
                <a:custGeom>
                  <a:avLst/>
                  <a:gdLst>
                    <a:gd name="connsiteX0" fmla="*/ 982340 w 1964679"/>
                    <a:gd name="connsiteY0" fmla="*/ 0 h 1503085"/>
                    <a:gd name="connsiteX1" fmla="*/ 1794840 w 1964679"/>
                    <a:gd name="connsiteY1" fmla="*/ 138925 h 1503085"/>
                    <a:gd name="connsiteX2" fmla="*/ 1914849 w 1964679"/>
                    <a:gd name="connsiteY2" fmla="*/ 534706 h 1503085"/>
                    <a:gd name="connsiteX3" fmla="*/ 1445436 w 1964679"/>
                    <a:gd name="connsiteY3" fmla="*/ 1180946 h 1503085"/>
                    <a:gd name="connsiteX4" fmla="*/ 1389453 w 1964679"/>
                    <a:gd name="connsiteY4" fmla="*/ 1163265 h 1503085"/>
                    <a:gd name="connsiteX5" fmla="*/ 1388042 w 1964679"/>
                    <a:gd name="connsiteY5" fmla="*/ 1166183 h 1503085"/>
                    <a:gd name="connsiteX6" fmla="*/ 1445456 w 1964679"/>
                    <a:gd name="connsiteY6" fmla="*/ 1184159 h 1503085"/>
                    <a:gd name="connsiteX7" fmla="*/ 1348631 w 1964679"/>
                    <a:gd name="connsiteY7" fmla="*/ 1316788 h 1503085"/>
                    <a:gd name="connsiteX8" fmla="*/ 616051 w 1964679"/>
                    <a:gd name="connsiteY8" fmla="*/ 1316788 h 1503085"/>
                    <a:gd name="connsiteX9" fmla="*/ 519225 w 1964679"/>
                    <a:gd name="connsiteY9" fmla="*/ 1184159 h 1503085"/>
                    <a:gd name="connsiteX10" fmla="*/ 585901 w 1964679"/>
                    <a:gd name="connsiteY10" fmla="*/ 1163819 h 1503085"/>
                    <a:gd name="connsiteX11" fmla="*/ 583001 w 1964679"/>
                    <a:gd name="connsiteY11" fmla="*/ 1160982 h 1503085"/>
                    <a:gd name="connsiteX12" fmla="*/ 519244 w 1964679"/>
                    <a:gd name="connsiteY12" fmla="*/ 1180946 h 1503085"/>
                    <a:gd name="connsiteX13" fmla="*/ 49831 w 1964679"/>
                    <a:gd name="connsiteY13" fmla="*/ 534706 h 1503085"/>
                    <a:gd name="connsiteX14" fmla="*/ 169840 w 1964679"/>
                    <a:gd name="connsiteY14" fmla="*/ 138925 h 1503085"/>
                    <a:gd name="connsiteX15" fmla="*/ 982340 w 1964679"/>
                    <a:gd name="connsiteY15" fmla="*/ 0 h 1503085"/>
                    <a:gd name="connsiteX0" fmla="*/ 982340 w 1964679"/>
                    <a:gd name="connsiteY0" fmla="*/ 0 h 1503085"/>
                    <a:gd name="connsiteX1" fmla="*/ 1794840 w 1964679"/>
                    <a:gd name="connsiteY1" fmla="*/ 138925 h 1503085"/>
                    <a:gd name="connsiteX2" fmla="*/ 1914849 w 1964679"/>
                    <a:gd name="connsiteY2" fmla="*/ 534706 h 1503085"/>
                    <a:gd name="connsiteX3" fmla="*/ 1445436 w 1964679"/>
                    <a:gd name="connsiteY3" fmla="*/ 1180946 h 1503085"/>
                    <a:gd name="connsiteX4" fmla="*/ 1389453 w 1964679"/>
                    <a:gd name="connsiteY4" fmla="*/ 1163265 h 1503085"/>
                    <a:gd name="connsiteX5" fmla="*/ 1388042 w 1964679"/>
                    <a:gd name="connsiteY5" fmla="*/ 1166183 h 1503085"/>
                    <a:gd name="connsiteX6" fmla="*/ 1445456 w 1964679"/>
                    <a:gd name="connsiteY6" fmla="*/ 1184159 h 1503085"/>
                    <a:gd name="connsiteX7" fmla="*/ 1348631 w 1964679"/>
                    <a:gd name="connsiteY7" fmla="*/ 1316788 h 1503085"/>
                    <a:gd name="connsiteX8" fmla="*/ 616051 w 1964679"/>
                    <a:gd name="connsiteY8" fmla="*/ 1316788 h 1503085"/>
                    <a:gd name="connsiteX9" fmla="*/ 519225 w 1964679"/>
                    <a:gd name="connsiteY9" fmla="*/ 1184159 h 1503085"/>
                    <a:gd name="connsiteX10" fmla="*/ 585901 w 1964679"/>
                    <a:gd name="connsiteY10" fmla="*/ 1163819 h 1503085"/>
                    <a:gd name="connsiteX11" fmla="*/ 519244 w 1964679"/>
                    <a:gd name="connsiteY11" fmla="*/ 1180946 h 1503085"/>
                    <a:gd name="connsiteX12" fmla="*/ 49831 w 1964679"/>
                    <a:gd name="connsiteY12" fmla="*/ 534706 h 1503085"/>
                    <a:gd name="connsiteX13" fmla="*/ 169840 w 1964679"/>
                    <a:gd name="connsiteY13" fmla="*/ 138925 h 1503085"/>
                    <a:gd name="connsiteX14" fmla="*/ 982340 w 1964679"/>
                    <a:gd name="connsiteY14" fmla="*/ 0 h 1503085"/>
                    <a:gd name="connsiteX0" fmla="*/ 982340 w 1964679"/>
                    <a:gd name="connsiteY0" fmla="*/ 0 h 1503085"/>
                    <a:gd name="connsiteX1" fmla="*/ 1794840 w 1964679"/>
                    <a:gd name="connsiteY1" fmla="*/ 138925 h 1503085"/>
                    <a:gd name="connsiteX2" fmla="*/ 1914849 w 1964679"/>
                    <a:gd name="connsiteY2" fmla="*/ 534706 h 1503085"/>
                    <a:gd name="connsiteX3" fmla="*/ 1445436 w 1964679"/>
                    <a:gd name="connsiteY3" fmla="*/ 1180946 h 1503085"/>
                    <a:gd name="connsiteX4" fmla="*/ 1389453 w 1964679"/>
                    <a:gd name="connsiteY4" fmla="*/ 1163265 h 1503085"/>
                    <a:gd name="connsiteX5" fmla="*/ 1388042 w 1964679"/>
                    <a:gd name="connsiteY5" fmla="*/ 1166183 h 1503085"/>
                    <a:gd name="connsiteX6" fmla="*/ 1445456 w 1964679"/>
                    <a:gd name="connsiteY6" fmla="*/ 1184159 h 1503085"/>
                    <a:gd name="connsiteX7" fmla="*/ 1348631 w 1964679"/>
                    <a:gd name="connsiteY7" fmla="*/ 1316788 h 1503085"/>
                    <a:gd name="connsiteX8" fmla="*/ 616051 w 1964679"/>
                    <a:gd name="connsiteY8" fmla="*/ 1316788 h 1503085"/>
                    <a:gd name="connsiteX9" fmla="*/ 519225 w 1964679"/>
                    <a:gd name="connsiteY9" fmla="*/ 1184159 h 1503085"/>
                    <a:gd name="connsiteX10" fmla="*/ 557326 w 1964679"/>
                    <a:gd name="connsiteY10" fmla="*/ 1163819 h 1503085"/>
                    <a:gd name="connsiteX11" fmla="*/ 519244 w 1964679"/>
                    <a:gd name="connsiteY11" fmla="*/ 1180946 h 1503085"/>
                    <a:gd name="connsiteX12" fmla="*/ 49831 w 1964679"/>
                    <a:gd name="connsiteY12" fmla="*/ 534706 h 1503085"/>
                    <a:gd name="connsiteX13" fmla="*/ 169840 w 1964679"/>
                    <a:gd name="connsiteY13" fmla="*/ 138925 h 1503085"/>
                    <a:gd name="connsiteX14" fmla="*/ 982340 w 1964679"/>
                    <a:gd name="connsiteY14" fmla="*/ 0 h 1503085"/>
                    <a:gd name="connsiteX0" fmla="*/ 982340 w 1964679"/>
                    <a:gd name="connsiteY0" fmla="*/ 0 h 1503085"/>
                    <a:gd name="connsiteX1" fmla="*/ 1794840 w 1964679"/>
                    <a:gd name="connsiteY1" fmla="*/ 138925 h 1503085"/>
                    <a:gd name="connsiteX2" fmla="*/ 1914849 w 1964679"/>
                    <a:gd name="connsiteY2" fmla="*/ 534706 h 1503085"/>
                    <a:gd name="connsiteX3" fmla="*/ 1445436 w 1964679"/>
                    <a:gd name="connsiteY3" fmla="*/ 1180946 h 1503085"/>
                    <a:gd name="connsiteX4" fmla="*/ 1389453 w 1964679"/>
                    <a:gd name="connsiteY4" fmla="*/ 1163265 h 1503085"/>
                    <a:gd name="connsiteX5" fmla="*/ 1388042 w 1964679"/>
                    <a:gd name="connsiteY5" fmla="*/ 1166183 h 1503085"/>
                    <a:gd name="connsiteX6" fmla="*/ 1445456 w 1964679"/>
                    <a:gd name="connsiteY6" fmla="*/ 1184159 h 1503085"/>
                    <a:gd name="connsiteX7" fmla="*/ 1348631 w 1964679"/>
                    <a:gd name="connsiteY7" fmla="*/ 1316788 h 1503085"/>
                    <a:gd name="connsiteX8" fmla="*/ 616051 w 1964679"/>
                    <a:gd name="connsiteY8" fmla="*/ 1316788 h 1503085"/>
                    <a:gd name="connsiteX9" fmla="*/ 519225 w 1964679"/>
                    <a:gd name="connsiteY9" fmla="*/ 1184159 h 1503085"/>
                    <a:gd name="connsiteX10" fmla="*/ 519244 w 1964679"/>
                    <a:gd name="connsiteY10" fmla="*/ 1180946 h 1503085"/>
                    <a:gd name="connsiteX11" fmla="*/ 49831 w 1964679"/>
                    <a:gd name="connsiteY11" fmla="*/ 534706 h 1503085"/>
                    <a:gd name="connsiteX12" fmla="*/ 169840 w 1964679"/>
                    <a:gd name="connsiteY12" fmla="*/ 138925 h 1503085"/>
                    <a:gd name="connsiteX13" fmla="*/ 982340 w 1964679"/>
                    <a:gd name="connsiteY13" fmla="*/ 0 h 1503085"/>
                    <a:gd name="connsiteX0" fmla="*/ 982340 w 1964679"/>
                    <a:gd name="connsiteY0" fmla="*/ 0 h 1503085"/>
                    <a:gd name="connsiteX1" fmla="*/ 1794840 w 1964679"/>
                    <a:gd name="connsiteY1" fmla="*/ 138925 h 1503085"/>
                    <a:gd name="connsiteX2" fmla="*/ 1914849 w 1964679"/>
                    <a:gd name="connsiteY2" fmla="*/ 534706 h 1503085"/>
                    <a:gd name="connsiteX3" fmla="*/ 1445436 w 1964679"/>
                    <a:gd name="connsiteY3" fmla="*/ 1180946 h 1503085"/>
                    <a:gd name="connsiteX4" fmla="*/ 1389453 w 1964679"/>
                    <a:gd name="connsiteY4" fmla="*/ 1163265 h 1503085"/>
                    <a:gd name="connsiteX5" fmla="*/ 1445456 w 1964679"/>
                    <a:gd name="connsiteY5" fmla="*/ 1184159 h 1503085"/>
                    <a:gd name="connsiteX6" fmla="*/ 1348631 w 1964679"/>
                    <a:gd name="connsiteY6" fmla="*/ 1316788 h 1503085"/>
                    <a:gd name="connsiteX7" fmla="*/ 616051 w 1964679"/>
                    <a:gd name="connsiteY7" fmla="*/ 1316788 h 1503085"/>
                    <a:gd name="connsiteX8" fmla="*/ 519225 w 1964679"/>
                    <a:gd name="connsiteY8" fmla="*/ 1184159 h 1503085"/>
                    <a:gd name="connsiteX9" fmla="*/ 519244 w 1964679"/>
                    <a:gd name="connsiteY9" fmla="*/ 1180946 h 1503085"/>
                    <a:gd name="connsiteX10" fmla="*/ 49831 w 1964679"/>
                    <a:gd name="connsiteY10" fmla="*/ 534706 h 1503085"/>
                    <a:gd name="connsiteX11" fmla="*/ 169840 w 1964679"/>
                    <a:gd name="connsiteY11" fmla="*/ 138925 h 1503085"/>
                    <a:gd name="connsiteX12" fmla="*/ 982340 w 1964679"/>
                    <a:gd name="connsiteY12" fmla="*/ 0 h 1503085"/>
                    <a:gd name="connsiteX0" fmla="*/ 982340 w 1964679"/>
                    <a:gd name="connsiteY0" fmla="*/ 0 h 1503085"/>
                    <a:gd name="connsiteX1" fmla="*/ 1794840 w 1964679"/>
                    <a:gd name="connsiteY1" fmla="*/ 138925 h 1503085"/>
                    <a:gd name="connsiteX2" fmla="*/ 1914849 w 1964679"/>
                    <a:gd name="connsiteY2" fmla="*/ 534706 h 1503085"/>
                    <a:gd name="connsiteX3" fmla="*/ 1445436 w 1964679"/>
                    <a:gd name="connsiteY3" fmla="*/ 1180946 h 1503085"/>
                    <a:gd name="connsiteX4" fmla="*/ 1445456 w 1964679"/>
                    <a:gd name="connsiteY4" fmla="*/ 1184159 h 1503085"/>
                    <a:gd name="connsiteX5" fmla="*/ 1348631 w 1964679"/>
                    <a:gd name="connsiteY5" fmla="*/ 1316788 h 1503085"/>
                    <a:gd name="connsiteX6" fmla="*/ 616051 w 1964679"/>
                    <a:gd name="connsiteY6" fmla="*/ 1316788 h 1503085"/>
                    <a:gd name="connsiteX7" fmla="*/ 519225 w 1964679"/>
                    <a:gd name="connsiteY7" fmla="*/ 1184159 h 1503085"/>
                    <a:gd name="connsiteX8" fmla="*/ 519244 w 1964679"/>
                    <a:gd name="connsiteY8" fmla="*/ 1180946 h 1503085"/>
                    <a:gd name="connsiteX9" fmla="*/ 49831 w 1964679"/>
                    <a:gd name="connsiteY9" fmla="*/ 534706 h 1503085"/>
                    <a:gd name="connsiteX10" fmla="*/ 169840 w 1964679"/>
                    <a:gd name="connsiteY10" fmla="*/ 138925 h 1503085"/>
                    <a:gd name="connsiteX11" fmla="*/ 982340 w 1964679"/>
                    <a:gd name="connsiteY11" fmla="*/ 0 h 15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64679" h="1503085">
                      <a:moveTo>
                        <a:pt x="982340" y="0"/>
                      </a:moveTo>
                      <a:cubicBezTo>
                        <a:pt x="1268581" y="0"/>
                        <a:pt x="1540180" y="48441"/>
                        <a:pt x="1794840" y="138925"/>
                      </a:cubicBezTo>
                      <a:cubicBezTo>
                        <a:pt x="1956957" y="195786"/>
                        <a:pt x="2015909" y="395781"/>
                        <a:pt x="1914849" y="534706"/>
                      </a:cubicBezTo>
                      <a:lnTo>
                        <a:pt x="1445436" y="1180946"/>
                      </a:lnTo>
                      <a:cubicBezTo>
                        <a:pt x="1445443" y="1182017"/>
                        <a:pt x="1445449" y="1183088"/>
                        <a:pt x="1445456" y="1184159"/>
                      </a:cubicBezTo>
                      <a:lnTo>
                        <a:pt x="1348631" y="1316788"/>
                      </a:lnTo>
                      <a:cubicBezTo>
                        <a:pt x="1167587" y="1565185"/>
                        <a:pt x="794993" y="1565185"/>
                        <a:pt x="616051" y="1316788"/>
                      </a:cubicBezTo>
                      <a:lnTo>
                        <a:pt x="519225" y="1184159"/>
                      </a:lnTo>
                      <a:cubicBezTo>
                        <a:pt x="519231" y="1183088"/>
                        <a:pt x="519238" y="1182017"/>
                        <a:pt x="519244" y="1180946"/>
                      </a:cubicBezTo>
                      <a:lnTo>
                        <a:pt x="49831" y="534706"/>
                      </a:lnTo>
                      <a:cubicBezTo>
                        <a:pt x="-51229" y="395781"/>
                        <a:pt x="7723" y="195786"/>
                        <a:pt x="169840" y="138925"/>
                      </a:cubicBezTo>
                      <a:cubicBezTo>
                        <a:pt x="424500" y="48441"/>
                        <a:pt x="698204" y="0"/>
                        <a:pt x="982340" y="0"/>
                      </a:cubicBezTo>
                      <a:close/>
                    </a:path>
                  </a:pathLst>
                </a:custGeom>
                <a:solidFill>
                  <a:srgbClr val="BDD9C1"/>
                </a:solidFill>
                <a:ln w="12700">
                  <a:miter lim="400000"/>
                </a:ln>
              </p:spPr>
              <p:txBody>
                <a:bodyPr wrap="square" lIns="38100" tIns="38100" rIns="38100" bIns="381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sp>
              <p:nvSpPr>
                <p:cNvPr id="92" name="Freeform: Shape 91">
                  <a:extLst>
                    <a:ext uri="{FF2B5EF4-FFF2-40B4-BE49-F238E27FC236}">
                      <a16:creationId xmlns:a16="http://schemas.microsoft.com/office/drawing/2014/main" id="{EDD5B54A-8BBC-EB1E-6D51-96BA00309820}"/>
                    </a:ext>
                  </a:extLst>
                </p:cNvPr>
                <p:cNvSpPr/>
                <p:nvPr/>
              </p:nvSpPr>
              <p:spPr>
                <a:xfrm rot="17280000">
                  <a:off x="3519889" y="2172844"/>
                  <a:ext cx="1964679" cy="1503085"/>
                </a:xfrm>
                <a:custGeom>
                  <a:avLst/>
                  <a:gdLst>
                    <a:gd name="connsiteX0" fmla="*/ 982340 w 1964679"/>
                    <a:gd name="connsiteY0" fmla="*/ 0 h 1503085"/>
                    <a:gd name="connsiteX1" fmla="*/ 1794840 w 1964679"/>
                    <a:gd name="connsiteY1" fmla="*/ 138925 h 1503085"/>
                    <a:gd name="connsiteX2" fmla="*/ 1914849 w 1964679"/>
                    <a:gd name="connsiteY2" fmla="*/ 534706 h 1503085"/>
                    <a:gd name="connsiteX3" fmla="*/ 1445436 w 1964679"/>
                    <a:gd name="connsiteY3" fmla="*/ 1180946 h 1503085"/>
                    <a:gd name="connsiteX4" fmla="*/ 1389453 w 1964679"/>
                    <a:gd name="connsiteY4" fmla="*/ 1163265 h 1503085"/>
                    <a:gd name="connsiteX5" fmla="*/ 1388042 w 1964679"/>
                    <a:gd name="connsiteY5" fmla="*/ 1166183 h 1503085"/>
                    <a:gd name="connsiteX6" fmla="*/ 1445456 w 1964679"/>
                    <a:gd name="connsiteY6" fmla="*/ 1184159 h 1503085"/>
                    <a:gd name="connsiteX7" fmla="*/ 1348631 w 1964679"/>
                    <a:gd name="connsiteY7" fmla="*/ 1316788 h 1503085"/>
                    <a:gd name="connsiteX8" fmla="*/ 616051 w 1964679"/>
                    <a:gd name="connsiteY8" fmla="*/ 1316788 h 1503085"/>
                    <a:gd name="connsiteX9" fmla="*/ 519225 w 1964679"/>
                    <a:gd name="connsiteY9" fmla="*/ 1184159 h 1503085"/>
                    <a:gd name="connsiteX10" fmla="*/ 585901 w 1964679"/>
                    <a:gd name="connsiteY10" fmla="*/ 1163819 h 1503085"/>
                    <a:gd name="connsiteX11" fmla="*/ 583001 w 1964679"/>
                    <a:gd name="connsiteY11" fmla="*/ 1160982 h 1503085"/>
                    <a:gd name="connsiteX12" fmla="*/ 519244 w 1964679"/>
                    <a:gd name="connsiteY12" fmla="*/ 1180946 h 1503085"/>
                    <a:gd name="connsiteX13" fmla="*/ 49831 w 1964679"/>
                    <a:gd name="connsiteY13" fmla="*/ 534706 h 1503085"/>
                    <a:gd name="connsiteX14" fmla="*/ 169840 w 1964679"/>
                    <a:gd name="connsiteY14" fmla="*/ 138925 h 1503085"/>
                    <a:gd name="connsiteX15" fmla="*/ 982340 w 1964679"/>
                    <a:gd name="connsiteY15" fmla="*/ 0 h 1503085"/>
                    <a:gd name="connsiteX0" fmla="*/ 982340 w 1964679"/>
                    <a:gd name="connsiteY0" fmla="*/ 0 h 1503085"/>
                    <a:gd name="connsiteX1" fmla="*/ 1794840 w 1964679"/>
                    <a:gd name="connsiteY1" fmla="*/ 138925 h 1503085"/>
                    <a:gd name="connsiteX2" fmla="*/ 1914849 w 1964679"/>
                    <a:gd name="connsiteY2" fmla="*/ 534706 h 1503085"/>
                    <a:gd name="connsiteX3" fmla="*/ 1445436 w 1964679"/>
                    <a:gd name="connsiteY3" fmla="*/ 1180946 h 1503085"/>
                    <a:gd name="connsiteX4" fmla="*/ 1389453 w 1964679"/>
                    <a:gd name="connsiteY4" fmla="*/ 1163265 h 1503085"/>
                    <a:gd name="connsiteX5" fmla="*/ 1388042 w 1964679"/>
                    <a:gd name="connsiteY5" fmla="*/ 1166183 h 1503085"/>
                    <a:gd name="connsiteX6" fmla="*/ 1445456 w 1964679"/>
                    <a:gd name="connsiteY6" fmla="*/ 1184159 h 1503085"/>
                    <a:gd name="connsiteX7" fmla="*/ 1348631 w 1964679"/>
                    <a:gd name="connsiteY7" fmla="*/ 1316788 h 1503085"/>
                    <a:gd name="connsiteX8" fmla="*/ 616051 w 1964679"/>
                    <a:gd name="connsiteY8" fmla="*/ 1316788 h 1503085"/>
                    <a:gd name="connsiteX9" fmla="*/ 519225 w 1964679"/>
                    <a:gd name="connsiteY9" fmla="*/ 1184159 h 1503085"/>
                    <a:gd name="connsiteX10" fmla="*/ 585901 w 1964679"/>
                    <a:gd name="connsiteY10" fmla="*/ 1163819 h 1503085"/>
                    <a:gd name="connsiteX11" fmla="*/ 519244 w 1964679"/>
                    <a:gd name="connsiteY11" fmla="*/ 1180946 h 1503085"/>
                    <a:gd name="connsiteX12" fmla="*/ 49831 w 1964679"/>
                    <a:gd name="connsiteY12" fmla="*/ 534706 h 1503085"/>
                    <a:gd name="connsiteX13" fmla="*/ 169840 w 1964679"/>
                    <a:gd name="connsiteY13" fmla="*/ 138925 h 1503085"/>
                    <a:gd name="connsiteX14" fmla="*/ 982340 w 1964679"/>
                    <a:gd name="connsiteY14" fmla="*/ 0 h 1503085"/>
                    <a:gd name="connsiteX0" fmla="*/ 982340 w 1964679"/>
                    <a:gd name="connsiteY0" fmla="*/ 0 h 1503085"/>
                    <a:gd name="connsiteX1" fmla="*/ 1794840 w 1964679"/>
                    <a:gd name="connsiteY1" fmla="*/ 138925 h 1503085"/>
                    <a:gd name="connsiteX2" fmla="*/ 1914849 w 1964679"/>
                    <a:gd name="connsiteY2" fmla="*/ 534706 h 1503085"/>
                    <a:gd name="connsiteX3" fmla="*/ 1445436 w 1964679"/>
                    <a:gd name="connsiteY3" fmla="*/ 1180946 h 1503085"/>
                    <a:gd name="connsiteX4" fmla="*/ 1389453 w 1964679"/>
                    <a:gd name="connsiteY4" fmla="*/ 1163265 h 1503085"/>
                    <a:gd name="connsiteX5" fmla="*/ 1388042 w 1964679"/>
                    <a:gd name="connsiteY5" fmla="*/ 1166183 h 1503085"/>
                    <a:gd name="connsiteX6" fmla="*/ 1445456 w 1964679"/>
                    <a:gd name="connsiteY6" fmla="*/ 1184159 h 1503085"/>
                    <a:gd name="connsiteX7" fmla="*/ 1348631 w 1964679"/>
                    <a:gd name="connsiteY7" fmla="*/ 1316788 h 1503085"/>
                    <a:gd name="connsiteX8" fmla="*/ 616051 w 1964679"/>
                    <a:gd name="connsiteY8" fmla="*/ 1316788 h 1503085"/>
                    <a:gd name="connsiteX9" fmla="*/ 519225 w 1964679"/>
                    <a:gd name="connsiteY9" fmla="*/ 1184159 h 1503085"/>
                    <a:gd name="connsiteX10" fmla="*/ 557326 w 1964679"/>
                    <a:gd name="connsiteY10" fmla="*/ 1163819 h 1503085"/>
                    <a:gd name="connsiteX11" fmla="*/ 519244 w 1964679"/>
                    <a:gd name="connsiteY11" fmla="*/ 1180946 h 1503085"/>
                    <a:gd name="connsiteX12" fmla="*/ 49831 w 1964679"/>
                    <a:gd name="connsiteY12" fmla="*/ 534706 h 1503085"/>
                    <a:gd name="connsiteX13" fmla="*/ 169840 w 1964679"/>
                    <a:gd name="connsiteY13" fmla="*/ 138925 h 1503085"/>
                    <a:gd name="connsiteX14" fmla="*/ 982340 w 1964679"/>
                    <a:gd name="connsiteY14" fmla="*/ 0 h 1503085"/>
                    <a:gd name="connsiteX0" fmla="*/ 982340 w 1964679"/>
                    <a:gd name="connsiteY0" fmla="*/ 0 h 1503085"/>
                    <a:gd name="connsiteX1" fmla="*/ 1794840 w 1964679"/>
                    <a:gd name="connsiteY1" fmla="*/ 138925 h 1503085"/>
                    <a:gd name="connsiteX2" fmla="*/ 1914849 w 1964679"/>
                    <a:gd name="connsiteY2" fmla="*/ 534706 h 1503085"/>
                    <a:gd name="connsiteX3" fmla="*/ 1445436 w 1964679"/>
                    <a:gd name="connsiteY3" fmla="*/ 1180946 h 1503085"/>
                    <a:gd name="connsiteX4" fmla="*/ 1389453 w 1964679"/>
                    <a:gd name="connsiteY4" fmla="*/ 1163265 h 1503085"/>
                    <a:gd name="connsiteX5" fmla="*/ 1388042 w 1964679"/>
                    <a:gd name="connsiteY5" fmla="*/ 1166183 h 1503085"/>
                    <a:gd name="connsiteX6" fmla="*/ 1445456 w 1964679"/>
                    <a:gd name="connsiteY6" fmla="*/ 1184159 h 1503085"/>
                    <a:gd name="connsiteX7" fmla="*/ 1348631 w 1964679"/>
                    <a:gd name="connsiteY7" fmla="*/ 1316788 h 1503085"/>
                    <a:gd name="connsiteX8" fmla="*/ 616051 w 1964679"/>
                    <a:gd name="connsiteY8" fmla="*/ 1316788 h 1503085"/>
                    <a:gd name="connsiteX9" fmla="*/ 519225 w 1964679"/>
                    <a:gd name="connsiteY9" fmla="*/ 1184159 h 1503085"/>
                    <a:gd name="connsiteX10" fmla="*/ 519244 w 1964679"/>
                    <a:gd name="connsiteY10" fmla="*/ 1180946 h 1503085"/>
                    <a:gd name="connsiteX11" fmla="*/ 49831 w 1964679"/>
                    <a:gd name="connsiteY11" fmla="*/ 534706 h 1503085"/>
                    <a:gd name="connsiteX12" fmla="*/ 169840 w 1964679"/>
                    <a:gd name="connsiteY12" fmla="*/ 138925 h 1503085"/>
                    <a:gd name="connsiteX13" fmla="*/ 982340 w 1964679"/>
                    <a:gd name="connsiteY13" fmla="*/ 0 h 1503085"/>
                    <a:gd name="connsiteX0" fmla="*/ 982340 w 1964679"/>
                    <a:gd name="connsiteY0" fmla="*/ 0 h 1503085"/>
                    <a:gd name="connsiteX1" fmla="*/ 1794840 w 1964679"/>
                    <a:gd name="connsiteY1" fmla="*/ 138925 h 1503085"/>
                    <a:gd name="connsiteX2" fmla="*/ 1914849 w 1964679"/>
                    <a:gd name="connsiteY2" fmla="*/ 534706 h 1503085"/>
                    <a:gd name="connsiteX3" fmla="*/ 1445436 w 1964679"/>
                    <a:gd name="connsiteY3" fmla="*/ 1180946 h 1503085"/>
                    <a:gd name="connsiteX4" fmla="*/ 1389453 w 1964679"/>
                    <a:gd name="connsiteY4" fmla="*/ 1163265 h 1503085"/>
                    <a:gd name="connsiteX5" fmla="*/ 1445456 w 1964679"/>
                    <a:gd name="connsiteY5" fmla="*/ 1184159 h 1503085"/>
                    <a:gd name="connsiteX6" fmla="*/ 1348631 w 1964679"/>
                    <a:gd name="connsiteY6" fmla="*/ 1316788 h 1503085"/>
                    <a:gd name="connsiteX7" fmla="*/ 616051 w 1964679"/>
                    <a:gd name="connsiteY7" fmla="*/ 1316788 h 1503085"/>
                    <a:gd name="connsiteX8" fmla="*/ 519225 w 1964679"/>
                    <a:gd name="connsiteY8" fmla="*/ 1184159 h 1503085"/>
                    <a:gd name="connsiteX9" fmla="*/ 519244 w 1964679"/>
                    <a:gd name="connsiteY9" fmla="*/ 1180946 h 1503085"/>
                    <a:gd name="connsiteX10" fmla="*/ 49831 w 1964679"/>
                    <a:gd name="connsiteY10" fmla="*/ 534706 h 1503085"/>
                    <a:gd name="connsiteX11" fmla="*/ 169840 w 1964679"/>
                    <a:gd name="connsiteY11" fmla="*/ 138925 h 1503085"/>
                    <a:gd name="connsiteX12" fmla="*/ 982340 w 1964679"/>
                    <a:gd name="connsiteY12" fmla="*/ 0 h 1503085"/>
                    <a:gd name="connsiteX0" fmla="*/ 982340 w 1964679"/>
                    <a:gd name="connsiteY0" fmla="*/ 0 h 1503085"/>
                    <a:gd name="connsiteX1" fmla="*/ 1794840 w 1964679"/>
                    <a:gd name="connsiteY1" fmla="*/ 138925 h 1503085"/>
                    <a:gd name="connsiteX2" fmla="*/ 1914849 w 1964679"/>
                    <a:gd name="connsiteY2" fmla="*/ 534706 h 1503085"/>
                    <a:gd name="connsiteX3" fmla="*/ 1445436 w 1964679"/>
                    <a:gd name="connsiteY3" fmla="*/ 1180946 h 1503085"/>
                    <a:gd name="connsiteX4" fmla="*/ 1445456 w 1964679"/>
                    <a:gd name="connsiteY4" fmla="*/ 1184159 h 1503085"/>
                    <a:gd name="connsiteX5" fmla="*/ 1348631 w 1964679"/>
                    <a:gd name="connsiteY5" fmla="*/ 1316788 h 1503085"/>
                    <a:gd name="connsiteX6" fmla="*/ 616051 w 1964679"/>
                    <a:gd name="connsiteY6" fmla="*/ 1316788 h 1503085"/>
                    <a:gd name="connsiteX7" fmla="*/ 519225 w 1964679"/>
                    <a:gd name="connsiteY7" fmla="*/ 1184159 h 1503085"/>
                    <a:gd name="connsiteX8" fmla="*/ 519244 w 1964679"/>
                    <a:gd name="connsiteY8" fmla="*/ 1180946 h 1503085"/>
                    <a:gd name="connsiteX9" fmla="*/ 49831 w 1964679"/>
                    <a:gd name="connsiteY9" fmla="*/ 534706 h 1503085"/>
                    <a:gd name="connsiteX10" fmla="*/ 169840 w 1964679"/>
                    <a:gd name="connsiteY10" fmla="*/ 138925 h 1503085"/>
                    <a:gd name="connsiteX11" fmla="*/ 982340 w 1964679"/>
                    <a:gd name="connsiteY11" fmla="*/ 0 h 15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64679" h="1503085">
                      <a:moveTo>
                        <a:pt x="982340" y="0"/>
                      </a:moveTo>
                      <a:cubicBezTo>
                        <a:pt x="1268581" y="0"/>
                        <a:pt x="1540180" y="48441"/>
                        <a:pt x="1794840" y="138925"/>
                      </a:cubicBezTo>
                      <a:cubicBezTo>
                        <a:pt x="1956957" y="195786"/>
                        <a:pt x="2015909" y="395781"/>
                        <a:pt x="1914849" y="534706"/>
                      </a:cubicBezTo>
                      <a:lnTo>
                        <a:pt x="1445436" y="1180946"/>
                      </a:lnTo>
                      <a:cubicBezTo>
                        <a:pt x="1445443" y="1182017"/>
                        <a:pt x="1445449" y="1183088"/>
                        <a:pt x="1445456" y="1184159"/>
                      </a:cubicBezTo>
                      <a:lnTo>
                        <a:pt x="1348631" y="1316788"/>
                      </a:lnTo>
                      <a:cubicBezTo>
                        <a:pt x="1167587" y="1565185"/>
                        <a:pt x="794993" y="1565185"/>
                        <a:pt x="616051" y="1316788"/>
                      </a:cubicBezTo>
                      <a:lnTo>
                        <a:pt x="519225" y="1184159"/>
                      </a:lnTo>
                      <a:cubicBezTo>
                        <a:pt x="519231" y="1183088"/>
                        <a:pt x="519238" y="1182017"/>
                        <a:pt x="519244" y="1180946"/>
                      </a:cubicBezTo>
                      <a:lnTo>
                        <a:pt x="49831" y="534706"/>
                      </a:lnTo>
                      <a:cubicBezTo>
                        <a:pt x="-51229" y="395781"/>
                        <a:pt x="7723" y="195786"/>
                        <a:pt x="169840" y="138925"/>
                      </a:cubicBezTo>
                      <a:cubicBezTo>
                        <a:pt x="424500" y="48441"/>
                        <a:pt x="698204" y="0"/>
                        <a:pt x="982340" y="0"/>
                      </a:cubicBezTo>
                      <a:close/>
                    </a:path>
                  </a:pathLst>
                </a:custGeom>
                <a:solidFill>
                  <a:srgbClr val="BDD9C1"/>
                </a:solidFill>
                <a:ln w="12700">
                  <a:miter lim="400000"/>
                </a:ln>
              </p:spPr>
              <p:txBody>
                <a:bodyPr wrap="square" lIns="38100" tIns="38100" rIns="38100" bIns="381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dirty="0"/>
                </a:p>
              </p:txBody>
            </p:sp>
            <p:sp>
              <p:nvSpPr>
                <p:cNvPr id="93" name="Freeform: Shape 92">
                  <a:extLst>
                    <a:ext uri="{FF2B5EF4-FFF2-40B4-BE49-F238E27FC236}">
                      <a16:creationId xmlns:a16="http://schemas.microsoft.com/office/drawing/2014/main" id="{F4B287F3-9766-564E-F56C-D320A71992FB}"/>
                    </a:ext>
                  </a:extLst>
                </p:cNvPr>
                <p:cNvSpPr/>
                <p:nvPr/>
              </p:nvSpPr>
              <p:spPr>
                <a:xfrm rot="4320000">
                  <a:off x="6707432" y="2172845"/>
                  <a:ext cx="1964679" cy="1503085"/>
                </a:xfrm>
                <a:custGeom>
                  <a:avLst/>
                  <a:gdLst>
                    <a:gd name="connsiteX0" fmla="*/ 982340 w 1964679"/>
                    <a:gd name="connsiteY0" fmla="*/ 0 h 1503085"/>
                    <a:gd name="connsiteX1" fmla="*/ 1794840 w 1964679"/>
                    <a:gd name="connsiteY1" fmla="*/ 138925 h 1503085"/>
                    <a:gd name="connsiteX2" fmla="*/ 1914849 w 1964679"/>
                    <a:gd name="connsiteY2" fmla="*/ 534706 h 1503085"/>
                    <a:gd name="connsiteX3" fmla="*/ 1445436 w 1964679"/>
                    <a:gd name="connsiteY3" fmla="*/ 1180946 h 1503085"/>
                    <a:gd name="connsiteX4" fmla="*/ 1389453 w 1964679"/>
                    <a:gd name="connsiteY4" fmla="*/ 1163265 h 1503085"/>
                    <a:gd name="connsiteX5" fmla="*/ 1388042 w 1964679"/>
                    <a:gd name="connsiteY5" fmla="*/ 1166183 h 1503085"/>
                    <a:gd name="connsiteX6" fmla="*/ 1445456 w 1964679"/>
                    <a:gd name="connsiteY6" fmla="*/ 1184159 h 1503085"/>
                    <a:gd name="connsiteX7" fmla="*/ 1348631 w 1964679"/>
                    <a:gd name="connsiteY7" fmla="*/ 1316788 h 1503085"/>
                    <a:gd name="connsiteX8" fmla="*/ 616051 w 1964679"/>
                    <a:gd name="connsiteY8" fmla="*/ 1316788 h 1503085"/>
                    <a:gd name="connsiteX9" fmla="*/ 519225 w 1964679"/>
                    <a:gd name="connsiteY9" fmla="*/ 1184159 h 1503085"/>
                    <a:gd name="connsiteX10" fmla="*/ 585901 w 1964679"/>
                    <a:gd name="connsiteY10" fmla="*/ 1163819 h 1503085"/>
                    <a:gd name="connsiteX11" fmla="*/ 583001 w 1964679"/>
                    <a:gd name="connsiteY11" fmla="*/ 1160982 h 1503085"/>
                    <a:gd name="connsiteX12" fmla="*/ 519244 w 1964679"/>
                    <a:gd name="connsiteY12" fmla="*/ 1180946 h 1503085"/>
                    <a:gd name="connsiteX13" fmla="*/ 49831 w 1964679"/>
                    <a:gd name="connsiteY13" fmla="*/ 534706 h 1503085"/>
                    <a:gd name="connsiteX14" fmla="*/ 169840 w 1964679"/>
                    <a:gd name="connsiteY14" fmla="*/ 138925 h 1503085"/>
                    <a:gd name="connsiteX15" fmla="*/ 982340 w 1964679"/>
                    <a:gd name="connsiteY15" fmla="*/ 0 h 1503085"/>
                    <a:gd name="connsiteX0" fmla="*/ 982340 w 1964679"/>
                    <a:gd name="connsiteY0" fmla="*/ 0 h 1503085"/>
                    <a:gd name="connsiteX1" fmla="*/ 1794840 w 1964679"/>
                    <a:gd name="connsiteY1" fmla="*/ 138925 h 1503085"/>
                    <a:gd name="connsiteX2" fmla="*/ 1914849 w 1964679"/>
                    <a:gd name="connsiteY2" fmla="*/ 534706 h 1503085"/>
                    <a:gd name="connsiteX3" fmla="*/ 1445436 w 1964679"/>
                    <a:gd name="connsiteY3" fmla="*/ 1180946 h 1503085"/>
                    <a:gd name="connsiteX4" fmla="*/ 1389453 w 1964679"/>
                    <a:gd name="connsiteY4" fmla="*/ 1163265 h 1503085"/>
                    <a:gd name="connsiteX5" fmla="*/ 1388042 w 1964679"/>
                    <a:gd name="connsiteY5" fmla="*/ 1166183 h 1503085"/>
                    <a:gd name="connsiteX6" fmla="*/ 1445456 w 1964679"/>
                    <a:gd name="connsiteY6" fmla="*/ 1184159 h 1503085"/>
                    <a:gd name="connsiteX7" fmla="*/ 1348631 w 1964679"/>
                    <a:gd name="connsiteY7" fmla="*/ 1316788 h 1503085"/>
                    <a:gd name="connsiteX8" fmla="*/ 616051 w 1964679"/>
                    <a:gd name="connsiteY8" fmla="*/ 1316788 h 1503085"/>
                    <a:gd name="connsiteX9" fmla="*/ 519225 w 1964679"/>
                    <a:gd name="connsiteY9" fmla="*/ 1184159 h 1503085"/>
                    <a:gd name="connsiteX10" fmla="*/ 585901 w 1964679"/>
                    <a:gd name="connsiteY10" fmla="*/ 1163819 h 1503085"/>
                    <a:gd name="connsiteX11" fmla="*/ 519244 w 1964679"/>
                    <a:gd name="connsiteY11" fmla="*/ 1180946 h 1503085"/>
                    <a:gd name="connsiteX12" fmla="*/ 49831 w 1964679"/>
                    <a:gd name="connsiteY12" fmla="*/ 534706 h 1503085"/>
                    <a:gd name="connsiteX13" fmla="*/ 169840 w 1964679"/>
                    <a:gd name="connsiteY13" fmla="*/ 138925 h 1503085"/>
                    <a:gd name="connsiteX14" fmla="*/ 982340 w 1964679"/>
                    <a:gd name="connsiteY14" fmla="*/ 0 h 1503085"/>
                    <a:gd name="connsiteX0" fmla="*/ 982340 w 1964679"/>
                    <a:gd name="connsiteY0" fmla="*/ 0 h 1503085"/>
                    <a:gd name="connsiteX1" fmla="*/ 1794840 w 1964679"/>
                    <a:gd name="connsiteY1" fmla="*/ 138925 h 1503085"/>
                    <a:gd name="connsiteX2" fmla="*/ 1914849 w 1964679"/>
                    <a:gd name="connsiteY2" fmla="*/ 534706 h 1503085"/>
                    <a:gd name="connsiteX3" fmla="*/ 1445436 w 1964679"/>
                    <a:gd name="connsiteY3" fmla="*/ 1180946 h 1503085"/>
                    <a:gd name="connsiteX4" fmla="*/ 1389453 w 1964679"/>
                    <a:gd name="connsiteY4" fmla="*/ 1163265 h 1503085"/>
                    <a:gd name="connsiteX5" fmla="*/ 1388042 w 1964679"/>
                    <a:gd name="connsiteY5" fmla="*/ 1166183 h 1503085"/>
                    <a:gd name="connsiteX6" fmla="*/ 1445456 w 1964679"/>
                    <a:gd name="connsiteY6" fmla="*/ 1184159 h 1503085"/>
                    <a:gd name="connsiteX7" fmla="*/ 1348631 w 1964679"/>
                    <a:gd name="connsiteY7" fmla="*/ 1316788 h 1503085"/>
                    <a:gd name="connsiteX8" fmla="*/ 616051 w 1964679"/>
                    <a:gd name="connsiteY8" fmla="*/ 1316788 h 1503085"/>
                    <a:gd name="connsiteX9" fmla="*/ 519225 w 1964679"/>
                    <a:gd name="connsiteY9" fmla="*/ 1184159 h 1503085"/>
                    <a:gd name="connsiteX10" fmla="*/ 557326 w 1964679"/>
                    <a:gd name="connsiteY10" fmla="*/ 1163819 h 1503085"/>
                    <a:gd name="connsiteX11" fmla="*/ 519244 w 1964679"/>
                    <a:gd name="connsiteY11" fmla="*/ 1180946 h 1503085"/>
                    <a:gd name="connsiteX12" fmla="*/ 49831 w 1964679"/>
                    <a:gd name="connsiteY12" fmla="*/ 534706 h 1503085"/>
                    <a:gd name="connsiteX13" fmla="*/ 169840 w 1964679"/>
                    <a:gd name="connsiteY13" fmla="*/ 138925 h 1503085"/>
                    <a:gd name="connsiteX14" fmla="*/ 982340 w 1964679"/>
                    <a:gd name="connsiteY14" fmla="*/ 0 h 1503085"/>
                    <a:gd name="connsiteX0" fmla="*/ 982340 w 1964679"/>
                    <a:gd name="connsiteY0" fmla="*/ 0 h 1503085"/>
                    <a:gd name="connsiteX1" fmla="*/ 1794840 w 1964679"/>
                    <a:gd name="connsiteY1" fmla="*/ 138925 h 1503085"/>
                    <a:gd name="connsiteX2" fmla="*/ 1914849 w 1964679"/>
                    <a:gd name="connsiteY2" fmla="*/ 534706 h 1503085"/>
                    <a:gd name="connsiteX3" fmla="*/ 1445436 w 1964679"/>
                    <a:gd name="connsiteY3" fmla="*/ 1180946 h 1503085"/>
                    <a:gd name="connsiteX4" fmla="*/ 1389453 w 1964679"/>
                    <a:gd name="connsiteY4" fmla="*/ 1163265 h 1503085"/>
                    <a:gd name="connsiteX5" fmla="*/ 1388042 w 1964679"/>
                    <a:gd name="connsiteY5" fmla="*/ 1166183 h 1503085"/>
                    <a:gd name="connsiteX6" fmla="*/ 1445456 w 1964679"/>
                    <a:gd name="connsiteY6" fmla="*/ 1184159 h 1503085"/>
                    <a:gd name="connsiteX7" fmla="*/ 1348631 w 1964679"/>
                    <a:gd name="connsiteY7" fmla="*/ 1316788 h 1503085"/>
                    <a:gd name="connsiteX8" fmla="*/ 616051 w 1964679"/>
                    <a:gd name="connsiteY8" fmla="*/ 1316788 h 1503085"/>
                    <a:gd name="connsiteX9" fmla="*/ 519225 w 1964679"/>
                    <a:gd name="connsiteY9" fmla="*/ 1184159 h 1503085"/>
                    <a:gd name="connsiteX10" fmla="*/ 519244 w 1964679"/>
                    <a:gd name="connsiteY10" fmla="*/ 1180946 h 1503085"/>
                    <a:gd name="connsiteX11" fmla="*/ 49831 w 1964679"/>
                    <a:gd name="connsiteY11" fmla="*/ 534706 h 1503085"/>
                    <a:gd name="connsiteX12" fmla="*/ 169840 w 1964679"/>
                    <a:gd name="connsiteY12" fmla="*/ 138925 h 1503085"/>
                    <a:gd name="connsiteX13" fmla="*/ 982340 w 1964679"/>
                    <a:gd name="connsiteY13" fmla="*/ 0 h 1503085"/>
                    <a:gd name="connsiteX0" fmla="*/ 982340 w 1964679"/>
                    <a:gd name="connsiteY0" fmla="*/ 0 h 1503085"/>
                    <a:gd name="connsiteX1" fmla="*/ 1794840 w 1964679"/>
                    <a:gd name="connsiteY1" fmla="*/ 138925 h 1503085"/>
                    <a:gd name="connsiteX2" fmla="*/ 1914849 w 1964679"/>
                    <a:gd name="connsiteY2" fmla="*/ 534706 h 1503085"/>
                    <a:gd name="connsiteX3" fmla="*/ 1445436 w 1964679"/>
                    <a:gd name="connsiteY3" fmla="*/ 1180946 h 1503085"/>
                    <a:gd name="connsiteX4" fmla="*/ 1389453 w 1964679"/>
                    <a:gd name="connsiteY4" fmla="*/ 1163265 h 1503085"/>
                    <a:gd name="connsiteX5" fmla="*/ 1445456 w 1964679"/>
                    <a:gd name="connsiteY5" fmla="*/ 1184159 h 1503085"/>
                    <a:gd name="connsiteX6" fmla="*/ 1348631 w 1964679"/>
                    <a:gd name="connsiteY6" fmla="*/ 1316788 h 1503085"/>
                    <a:gd name="connsiteX7" fmla="*/ 616051 w 1964679"/>
                    <a:gd name="connsiteY7" fmla="*/ 1316788 h 1503085"/>
                    <a:gd name="connsiteX8" fmla="*/ 519225 w 1964679"/>
                    <a:gd name="connsiteY8" fmla="*/ 1184159 h 1503085"/>
                    <a:gd name="connsiteX9" fmla="*/ 519244 w 1964679"/>
                    <a:gd name="connsiteY9" fmla="*/ 1180946 h 1503085"/>
                    <a:gd name="connsiteX10" fmla="*/ 49831 w 1964679"/>
                    <a:gd name="connsiteY10" fmla="*/ 534706 h 1503085"/>
                    <a:gd name="connsiteX11" fmla="*/ 169840 w 1964679"/>
                    <a:gd name="connsiteY11" fmla="*/ 138925 h 1503085"/>
                    <a:gd name="connsiteX12" fmla="*/ 982340 w 1964679"/>
                    <a:gd name="connsiteY12" fmla="*/ 0 h 1503085"/>
                    <a:gd name="connsiteX0" fmla="*/ 982340 w 1964679"/>
                    <a:gd name="connsiteY0" fmla="*/ 0 h 1503085"/>
                    <a:gd name="connsiteX1" fmla="*/ 1794840 w 1964679"/>
                    <a:gd name="connsiteY1" fmla="*/ 138925 h 1503085"/>
                    <a:gd name="connsiteX2" fmla="*/ 1914849 w 1964679"/>
                    <a:gd name="connsiteY2" fmla="*/ 534706 h 1503085"/>
                    <a:gd name="connsiteX3" fmla="*/ 1445436 w 1964679"/>
                    <a:gd name="connsiteY3" fmla="*/ 1180946 h 1503085"/>
                    <a:gd name="connsiteX4" fmla="*/ 1445456 w 1964679"/>
                    <a:gd name="connsiteY4" fmla="*/ 1184159 h 1503085"/>
                    <a:gd name="connsiteX5" fmla="*/ 1348631 w 1964679"/>
                    <a:gd name="connsiteY5" fmla="*/ 1316788 h 1503085"/>
                    <a:gd name="connsiteX6" fmla="*/ 616051 w 1964679"/>
                    <a:gd name="connsiteY6" fmla="*/ 1316788 h 1503085"/>
                    <a:gd name="connsiteX7" fmla="*/ 519225 w 1964679"/>
                    <a:gd name="connsiteY7" fmla="*/ 1184159 h 1503085"/>
                    <a:gd name="connsiteX8" fmla="*/ 519244 w 1964679"/>
                    <a:gd name="connsiteY8" fmla="*/ 1180946 h 1503085"/>
                    <a:gd name="connsiteX9" fmla="*/ 49831 w 1964679"/>
                    <a:gd name="connsiteY9" fmla="*/ 534706 h 1503085"/>
                    <a:gd name="connsiteX10" fmla="*/ 169840 w 1964679"/>
                    <a:gd name="connsiteY10" fmla="*/ 138925 h 1503085"/>
                    <a:gd name="connsiteX11" fmla="*/ 982340 w 1964679"/>
                    <a:gd name="connsiteY11" fmla="*/ 0 h 15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64679" h="1503085">
                      <a:moveTo>
                        <a:pt x="982340" y="0"/>
                      </a:moveTo>
                      <a:cubicBezTo>
                        <a:pt x="1268581" y="0"/>
                        <a:pt x="1540180" y="48441"/>
                        <a:pt x="1794840" y="138925"/>
                      </a:cubicBezTo>
                      <a:cubicBezTo>
                        <a:pt x="1956957" y="195786"/>
                        <a:pt x="2015909" y="395781"/>
                        <a:pt x="1914849" y="534706"/>
                      </a:cubicBezTo>
                      <a:lnTo>
                        <a:pt x="1445436" y="1180946"/>
                      </a:lnTo>
                      <a:cubicBezTo>
                        <a:pt x="1445443" y="1182017"/>
                        <a:pt x="1445449" y="1183088"/>
                        <a:pt x="1445456" y="1184159"/>
                      </a:cubicBezTo>
                      <a:lnTo>
                        <a:pt x="1348631" y="1316788"/>
                      </a:lnTo>
                      <a:cubicBezTo>
                        <a:pt x="1167587" y="1565185"/>
                        <a:pt x="794993" y="1565185"/>
                        <a:pt x="616051" y="1316788"/>
                      </a:cubicBezTo>
                      <a:lnTo>
                        <a:pt x="519225" y="1184159"/>
                      </a:lnTo>
                      <a:cubicBezTo>
                        <a:pt x="519231" y="1183088"/>
                        <a:pt x="519238" y="1182017"/>
                        <a:pt x="519244" y="1180946"/>
                      </a:cubicBezTo>
                      <a:lnTo>
                        <a:pt x="49831" y="534706"/>
                      </a:lnTo>
                      <a:cubicBezTo>
                        <a:pt x="-51229" y="395781"/>
                        <a:pt x="7723" y="195786"/>
                        <a:pt x="169840" y="138925"/>
                      </a:cubicBezTo>
                      <a:cubicBezTo>
                        <a:pt x="424500" y="48441"/>
                        <a:pt x="698204" y="0"/>
                        <a:pt x="982340" y="0"/>
                      </a:cubicBezTo>
                      <a:close/>
                    </a:path>
                  </a:pathLst>
                </a:custGeom>
                <a:solidFill>
                  <a:srgbClr val="BDD9C1"/>
                </a:solidFill>
                <a:ln w="12700">
                  <a:miter lim="400000"/>
                </a:ln>
              </p:spPr>
              <p:txBody>
                <a:bodyPr wrap="square" lIns="38100" tIns="38100" rIns="38100" bIns="381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dirty="0"/>
                </a:p>
              </p:txBody>
            </p:sp>
            <p:sp>
              <p:nvSpPr>
                <p:cNvPr id="94" name="Freeform: Shape 93">
                  <a:extLst>
                    <a:ext uri="{FF2B5EF4-FFF2-40B4-BE49-F238E27FC236}">
                      <a16:creationId xmlns:a16="http://schemas.microsoft.com/office/drawing/2014/main" id="{3842A78E-80F3-A9BD-4567-50A43EE5E175}"/>
                    </a:ext>
                  </a:extLst>
                </p:cNvPr>
                <p:cNvSpPr/>
                <p:nvPr/>
              </p:nvSpPr>
              <p:spPr>
                <a:xfrm>
                  <a:off x="5620970" y="2065452"/>
                  <a:ext cx="950063" cy="425935"/>
                </a:xfrm>
                <a:custGeom>
                  <a:avLst/>
                  <a:gdLst>
                    <a:gd name="connsiteX0" fmla="*/ 475031 w 950063"/>
                    <a:gd name="connsiteY0" fmla="*/ 0 h 425935"/>
                    <a:gd name="connsiteX1" fmla="*/ 877692 w 950063"/>
                    <a:gd name="connsiteY1" fmla="*/ 60877 h 425935"/>
                    <a:gd name="connsiteX2" fmla="*/ 950063 w 950063"/>
                    <a:gd name="connsiteY2" fmla="*/ 87365 h 425935"/>
                    <a:gd name="connsiteX3" fmla="*/ 938127 w 950063"/>
                    <a:gd name="connsiteY3" fmla="*/ 103796 h 425935"/>
                    <a:gd name="connsiteX4" fmla="*/ 938147 w 950063"/>
                    <a:gd name="connsiteY4" fmla="*/ 107009 h 425935"/>
                    <a:gd name="connsiteX5" fmla="*/ 841322 w 950063"/>
                    <a:gd name="connsiteY5" fmla="*/ 239638 h 425935"/>
                    <a:gd name="connsiteX6" fmla="*/ 108742 w 950063"/>
                    <a:gd name="connsiteY6" fmla="*/ 239638 h 425935"/>
                    <a:gd name="connsiteX7" fmla="*/ 11916 w 950063"/>
                    <a:gd name="connsiteY7" fmla="*/ 107009 h 425935"/>
                    <a:gd name="connsiteX8" fmla="*/ 11935 w 950063"/>
                    <a:gd name="connsiteY8" fmla="*/ 103796 h 425935"/>
                    <a:gd name="connsiteX9" fmla="*/ 0 w 950063"/>
                    <a:gd name="connsiteY9" fmla="*/ 87365 h 425935"/>
                    <a:gd name="connsiteX10" fmla="*/ 72370 w 950063"/>
                    <a:gd name="connsiteY10" fmla="*/ 60877 h 425935"/>
                    <a:gd name="connsiteX11" fmla="*/ 475031 w 950063"/>
                    <a:gd name="connsiteY11" fmla="*/ 0 h 42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0063" h="425935">
                      <a:moveTo>
                        <a:pt x="475031" y="0"/>
                      </a:moveTo>
                      <a:cubicBezTo>
                        <a:pt x="615251" y="0"/>
                        <a:pt x="750492" y="21313"/>
                        <a:pt x="877692" y="60877"/>
                      </a:cubicBezTo>
                      <a:lnTo>
                        <a:pt x="950063" y="87365"/>
                      </a:lnTo>
                      <a:lnTo>
                        <a:pt x="938127" y="103796"/>
                      </a:lnTo>
                      <a:cubicBezTo>
                        <a:pt x="938134" y="104867"/>
                        <a:pt x="938140" y="105938"/>
                        <a:pt x="938147" y="107009"/>
                      </a:cubicBezTo>
                      <a:lnTo>
                        <a:pt x="841322" y="239638"/>
                      </a:lnTo>
                      <a:cubicBezTo>
                        <a:pt x="660278" y="488035"/>
                        <a:pt x="287684" y="488035"/>
                        <a:pt x="108742" y="239638"/>
                      </a:cubicBezTo>
                      <a:lnTo>
                        <a:pt x="11916" y="107009"/>
                      </a:lnTo>
                      <a:cubicBezTo>
                        <a:pt x="11922" y="105938"/>
                        <a:pt x="11929" y="104867"/>
                        <a:pt x="11935" y="103796"/>
                      </a:cubicBezTo>
                      <a:lnTo>
                        <a:pt x="0" y="87365"/>
                      </a:lnTo>
                      <a:lnTo>
                        <a:pt x="72370" y="60877"/>
                      </a:lnTo>
                      <a:cubicBezTo>
                        <a:pt x="199571" y="21313"/>
                        <a:pt x="334812" y="0"/>
                        <a:pt x="475031" y="0"/>
                      </a:cubicBezTo>
                      <a:close/>
                    </a:path>
                  </a:pathLst>
                </a:custGeom>
                <a:solidFill>
                  <a:schemeClr val="tx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5" name="Freeform: Shape 94">
                  <a:extLst>
                    <a:ext uri="{FF2B5EF4-FFF2-40B4-BE49-F238E27FC236}">
                      <a16:creationId xmlns:a16="http://schemas.microsoft.com/office/drawing/2014/main" id="{671851D5-36C2-3361-6882-35F418B8DB4D}"/>
                    </a:ext>
                  </a:extLst>
                </p:cNvPr>
                <p:cNvSpPr/>
                <p:nvPr/>
              </p:nvSpPr>
              <p:spPr>
                <a:xfrm>
                  <a:off x="6952313" y="2585255"/>
                  <a:ext cx="497764" cy="919175"/>
                </a:xfrm>
                <a:custGeom>
                  <a:avLst/>
                  <a:gdLst>
                    <a:gd name="connsiteX0" fmla="*/ 208783 w 497764"/>
                    <a:gd name="connsiteY0" fmla="*/ 0 h 919175"/>
                    <a:gd name="connsiteX1" fmla="*/ 266509 w 497764"/>
                    <a:gd name="connsiteY1" fmla="*/ 77196 h 919175"/>
                    <a:gd name="connsiteX2" fmla="*/ 497764 w 497764"/>
                    <a:gd name="connsiteY2" fmla="*/ 834273 h 919175"/>
                    <a:gd name="connsiteX3" fmla="*/ 493477 w 497764"/>
                    <a:gd name="connsiteY3" fmla="*/ 919175 h 919175"/>
                    <a:gd name="connsiteX4" fmla="*/ 472176 w 497764"/>
                    <a:gd name="connsiteY4" fmla="*/ 912257 h 919175"/>
                    <a:gd name="connsiteX5" fmla="*/ 469127 w 497764"/>
                    <a:gd name="connsiteY5" fmla="*/ 913268 h 919175"/>
                    <a:gd name="connsiteX6" fmla="*/ 313069 w 497764"/>
                    <a:gd name="connsiteY6" fmla="*/ 862167 h 919175"/>
                    <a:gd name="connsiteX7" fmla="*/ 86689 w 497764"/>
                    <a:gd name="connsiteY7" fmla="*/ 165442 h 919175"/>
                    <a:gd name="connsiteX8" fmla="*/ 182906 w 497764"/>
                    <a:gd name="connsiteY8" fmla="*/ 32370 h 919175"/>
                    <a:gd name="connsiteX9" fmla="*/ 185967 w 497764"/>
                    <a:gd name="connsiteY9" fmla="*/ 31396 h 9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7764" h="919175">
                      <a:moveTo>
                        <a:pt x="208783" y="0"/>
                      </a:moveTo>
                      <a:lnTo>
                        <a:pt x="266509" y="77196"/>
                      </a:lnTo>
                      <a:cubicBezTo>
                        <a:pt x="412512" y="293308"/>
                        <a:pt x="497764" y="553835"/>
                        <a:pt x="497764" y="834273"/>
                      </a:cubicBezTo>
                      <a:lnTo>
                        <a:pt x="493477" y="919175"/>
                      </a:lnTo>
                      <a:lnTo>
                        <a:pt x="472176" y="912257"/>
                      </a:lnTo>
                      <a:cubicBezTo>
                        <a:pt x="471160" y="912594"/>
                        <a:pt x="470143" y="912931"/>
                        <a:pt x="469127" y="913268"/>
                      </a:cubicBezTo>
                      <a:lnTo>
                        <a:pt x="313069" y="862167"/>
                      </a:lnTo>
                      <a:cubicBezTo>
                        <a:pt x="20883" y="766743"/>
                        <a:pt x="-94255" y="412385"/>
                        <a:pt x="86689" y="165442"/>
                      </a:cubicBezTo>
                      <a:lnTo>
                        <a:pt x="182906" y="32370"/>
                      </a:lnTo>
                      <a:cubicBezTo>
                        <a:pt x="183926" y="32045"/>
                        <a:pt x="184947" y="31721"/>
                        <a:pt x="185967" y="31396"/>
                      </a:cubicBezTo>
                      <a:close/>
                    </a:path>
                  </a:pathLst>
                </a:custGeom>
                <a:solidFill>
                  <a:schemeClr val="tx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6" name="Freeform: Shape 95">
                  <a:extLst>
                    <a:ext uri="{FF2B5EF4-FFF2-40B4-BE49-F238E27FC236}">
                      <a16:creationId xmlns:a16="http://schemas.microsoft.com/office/drawing/2014/main" id="{662EE896-B814-1D35-7189-C897C8326F18}"/>
                    </a:ext>
                  </a:extLst>
                </p:cNvPr>
                <p:cNvSpPr/>
                <p:nvPr/>
              </p:nvSpPr>
              <p:spPr>
                <a:xfrm>
                  <a:off x="6432410" y="4091616"/>
                  <a:ext cx="783493" cy="637783"/>
                </a:xfrm>
                <a:custGeom>
                  <a:avLst/>
                  <a:gdLst>
                    <a:gd name="connsiteX0" fmla="*/ 494799 w 783493"/>
                    <a:gd name="connsiteY0" fmla="*/ 1741 h 637783"/>
                    <a:gd name="connsiteX1" fmla="*/ 603336 w 783493"/>
                    <a:gd name="connsiteY1" fmla="*/ 25242 h 637783"/>
                    <a:gd name="connsiteX2" fmla="*/ 758724 w 783493"/>
                    <a:gd name="connsiteY2" fmla="*/ 78348 h 637783"/>
                    <a:gd name="connsiteX3" fmla="*/ 760552 w 783493"/>
                    <a:gd name="connsiteY3" fmla="*/ 80991 h 637783"/>
                    <a:gd name="connsiteX4" fmla="*/ 783493 w 783493"/>
                    <a:gd name="connsiteY4" fmla="*/ 88893 h 637783"/>
                    <a:gd name="connsiteX5" fmla="*/ 708462 w 783493"/>
                    <a:gd name="connsiteY5" fmla="*/ 189231 h 637783"/>
                    <a:gd name="connsiteX6" fmla="*/ 66252 w 783493"/>
                    <a:gd name="connsiteY6" fmla="*/ 621112 h 637783"/>
                    <a:gd name="connsiteX7" fmla="*/ 1417 w 783493"/>
                    <a:gd name="connsiteY7" fmla="*/ 637783 h 637783"/>
                    <a:gd name="connsiteX8" fmla="*/ 1860 w 783493"/>
                    <a:gd name="connsiteY8" fmla="*/ 612233 h 637783"/>
                    <a:gd name="connsiteX9" fmla="*/ 0 w 783493"/>
                    <a:gd name="connsiteY9" fmla="*/ 609613 h 637783"/>
                    <a:gd name="connsiteX10" fmla="*/ 3242 w 783493"/>
                    <a:gd name="connsiteY10" fmla="*/ 445433 h 637783"/>
                    <a:gd name="connsiteX11" fmla="*/ 494799 w 783493"/>
                    <a:gd name="connsiteY11" fmla="*/ 1741 h 63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3493" h="637783">
                      <a:moveTo>
                        <a:pt x="494799" y="1741"/>
                      </a:moveTo>
                      <a:cubicBezTo>
                        <a:pt x="530820" y="4947"/>
                        <a:pt x="567204" y="12637"/>
                        <a:pt x="603336" y="25242"/>
                      </a:cubicBezTo>
                      <a:lnTo>
                        <a:pt x="758724" y="78348"/>
                      </a:lnTo>
                      <a:cubicBezTo>
                        <a:pt x="759334" y="79229"/>
                        <a:pt x="759942" y="80110"/>
                        <a:pt x="760552" y="80991"/>
                      </a:cubicBezTo>
                      <a:lnTo>
                        <a:pt x="783493" y="88893"/>
                      </a:lnTo>
                      <a:lnTo>
                        <a:pt x="708462" y="189231"/>
                      </a:lnTo>
                      <a:cubicBezTo>
                        <a:pt x="542891" y="389857"/>
                        <a:pt x="320653" y="541985"/>
                        <a:pt x="66252" y="621112"/>
                      </a:cubicBezTo>
                      <a:lnTo>
                        <a:pt x="1417" y="637783"/>
                      </a:lnTo>
                      <a:lnTo>
                        <a:pt x="1860" y="612233"/>
                      </a:lnTo>
                      <a:cubicBezTo>
                        <a:pt x="1240" y="611360"/>
                        <a:pt x="620" y="610486"/>
                        <a:pt x="0" y="609613"/>
                      </a:cubicBezTo>
                      <a:lnTo>
                        <a:pt x="3242" y="445433"/>
                      </a:lnTo>
                      <a:cubicBezTo>
                        <a:pt x="8341" y="176530"/>
                        <a:pt x="242656" y="-20706"/>
                        <a:pt x="494799" y="1741"/>
                      </a:cubicBezTo>
                      <a:close/>
                    </a:path>
                  </a:pathLst>
                </a:custGeom>
                <a:solidFill>
                  <a:schemeClr val="tx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7" name="Freeform: Shape 96">
                  <a:extLst>
                    <a:ext uri="{FF2B5EF4-FFF2-40B4-BE49-F238E27FC236}">
                      <a16:creationId xmlns:a16="http://schemas.microsoft.com/office/drawing/2014/main" id="{F790E027-D74E-139C-A39B-14161DAC54B6}"/>
                    </a:ext>
                  </a:extLst>
                </p:cNvPr>
                <p:cNvSpPr/>
                <p:nvPr/>
              </p:nvSpPr>
              <p:spPr>
                <a:xfrm>
                  <a:off x="4979869" y="4098465"/>
                  <a:ext cx="779721" cy="630905"/>
                </a:xfrm>
                <a:custGeom>
                  <a:avLst/>
                  <a:gdLst>
                    <a:gd name="connsiteX0" fmla="*/ 285486 w 779721"/>
                    <a:gd name="connsiteY0" fmla="*/ 1627 h 630905"/>
                    <a:gd name="connsiteX1" fmla="*/ 776478 w 779721"/>
                    <a:gd name="connsiteY1" fmla="*/ 444923 h 630905"/>
                    <a:gd name="connsiteX2" fmla="*/ 779721 w 779721"/>
                    <a:gd name="connsiteY2" fmla="*/ 609104 h 630905"/>
                    <a:gd name="connsiteX3" fmla="*/ 777862 w 779721"/>
                    <a:gd name="connsiteY3" fmla="*/ 611725 h 630905"/>
                    <a:gd name="connsiteX4" fmla="*/ 778195 w 779721"/>
                    <a:gd name="connsiteY4" fmla="*/ 630905 h 630905"/>
                    <a:gd name="connsiteX5" fmla="*/ 713471 w 779721"/>
                    <a:gd name="connsiteY5" fmla="*/ 614263 h 630905"/>
                    <a:gd name="connsiteX6" fmla="*/ 71261 w 779721"/>
                    <a:gd name="connsiteY6" fmla="*/ 182382 h 630905"/>
                    <a:gd name="connsiteX7" fmla="*/ 0 w 779721"/>
                    <a:gd name="connsiteY7" fmla="*/ 87086 h 630905"/>
                    <a:gd name="connsiteX8" fmla="*/ 19170 w 779721"/>
                    <a:gd name="connsiteY8" fmla="*/ 80483 h 630905"/>
                    <a:gd name="connsiteX9" fmla="*/ 20997 w 779721"/>
                    <a:gd name="connsiteY9" fmla="*/ 77839 h 630905"/>
                    <a:gd name="connsiteX10" fmla="*/ 176384 w 779721"/>
                    <a:gd name="connsiteY10" fmla="*/ 24732 h 630905"/>
                    <a:gd name="connsiteX11" fmla="*/ 285486 w 779721"/>
                    <a:gd name="connsiteY11" fmla="*/ 1627 h 63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9721" h="630905">
                      <a:moveTo>
                        <a:pt x="285486" y="1627"/>
                      </a:moveTo>
                      <a:cubicBezTo>
                        <a:pt x="538759" y="-20028"/>
                        <a:pt x="772886" y="177075"/>
                        <a:pt x="776478" y="444923"/>
                      </a:cubicBezTo>
                      <a:lnTo>
                        <a:pt x="779721" y="609104"/>
                      </a:lnTo>
                      <a:cubicBezTo>
                        <a:pt x="779101" y="609977"/>
                        <a:pt x="778481" y="610851"/>
                        <a:pt x="777862" y="611725"/>
                      </a:cubicBezTo>
                      <a:lnTo>
                        <a:pt x="778195" y="630905"/>
                      </a:lnTo>
                      <a:lnTo>
                        <a:pt x="713471" y="614263"/>
                      </a:lnTo>
                      <a:cubicBezTo>
                        <a:pt x="459070" y="535136"/>
                        <a:pt x="236833" y="383008"/>
                        <a:pt x="71261" y="182382"/>
                      </a:cubicBezTo>
                      <a:lnTo>
                        <a:pt x="0" y="87086"/>
                      </a:lnTo>
                      <a:lnTo>
                        <a:pt x="19170" y="80483"/>
                      </a:lnTo>
                      <a:cubicBezTo>
                        <a:pt x="19779" y="79601"/>
                        <a:pt x="20388" y="78721"/>
                        <a:pt x="20997" y="77839"/>
                      </a:cubicBezTo>
                      <a:lnTo>
                        <a:pt x="176384" y="24732"/>
                      </a:lnTo>
                      <a:cubicBezTo>
                        <a:pt x="212731" y="12278"/>
                        <a:pt x="249304" y="4720"/>
                        <a:pt x="285486" y="1627"/>
                      </a:cubicBezTo>
                      <a:close/>
                    </a:path>
                  </a:pathLst>
                </a:custGeom>
                <a:solidFill>
                  <a:schemeClr val="tx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8" name="Freeform: Shape 97">
                  <a:extLst>
                    <a:ext uri="{FF2B5EF4-FFF2-40B4-BE49-F238E27FC236}">
                      <a16:creationId xmlns:a16="http://schemas.microsoft.com/office/drawing/2014/main" id="{4E7CEF17-B34C-B9D1-7FDF-7BA1AF35C872}"/>
                    </a:ext>
                  </a:extLst>
                </p:cNvPr>
                <p:cNvSpPr/>
                <p:nvPr/>
              </p:nvSpPr>
              <p:spPr>
                <a:xfrm>
                  <a:off x="4741925" y="2585256"/>
                  <a:ext cx="497333" cy="919172"/>
                </a:xfrm>
                <a:custGeom>
                  <a:avLst/>
                  <a:gdLst>
                    <a:gd name="connsiteX0" fmla="*/ 288981 w 497333"/>
                    <a:gd name="connsiteY0" fmla="*/ 0 h 919172"/>
                    <a:gd name="connsiteX1" fmla="*/ 311795 w 497333"/>
                    <a:gd name="connsiteY1" fmla="*/ 31394 h 919172"/>
                    <a:gd name="connsiteX2" fmla="*/ 314857 w 497333"/>
                    <a:gd name="connsiteY2" fmla="*/ 32368 h 919172"/>
                    <a:gd name="connsiteX3" fmla="*/ 411074 w 497333"/>
                    <a:gd name="connsiteY3" fmla="*/ 165438 h 919172"/>
                    <a:gd name="connsiteX4" fmla="*/ 184695 w 497333"/>
                    <a:gd name="connsiteY4" fmla="*/ 862163 h 919172"/>
                    <a:gd name="connsiteX5" fmla="*/ 28636 w 497333"/>
                    <a:gd name="connsiteY5" fmla="*/ 913266 h 919172"/>
                    <a:gd name="connsiteX6" fmla="*/ 25586 w 497333"/>
                    <a:gd name="connsiteY6" fmla="*/ 912255 h 919172"/>
                    <a:gd name="connsiteX7" fmla="*/ 4287 w 497333"/>
                    <a:gd name="connsiteY7" fmla="*/ 919172 h 919172"/>
                    <a:gd name="connsiteX8" fmla="*/ 0 w 497333"/>
                    <a:gd name="connsiteY8" fmla="*/ 834272 h 919172"/>
                    <a:gd name="connsiteX9" fmla="*/ 231255 w 497333"/>
                    <a:gd name="connsiteY9" fmla="*/ 77195 h 91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7333" h="919172">
                      <a:moveTo>
                        <a:pt x="288981" y="0"/>
                      </a:moveTo>
                      <a:lnTo>
                        <a:pt x="311795" y="31394"/>
                      </a:lnTo>
                      <a:cubicBezTo>
                        <a:pt x="312816" y="31718"/>
                        <a:pt x="313837" y="32043"/>
                        <a:pt x="314857" y="32368"/>
                      </a:cubicBezTo>
                      <a:lnTo>
                        <a:pt x="411074" y="165438"/>
                      </a:lnTo>
                      <a:cubicBezTo>
                        <a:pt x="591368" y="414380"/>
                        <a:pt x="476230" y="768738"/>
                        <a:pt x="184695" y="862163"/>
                      </a:cubicBezTo>
                      <a:lnTo>
                        <a:pt x="28636" y="913266"/>
                      </a:lnTo>
                      <a:cubicBezTo>
                        <a:pt x="27620" y="912929"/>
                        <a:pt x="26603" y="912591"/>
                        <a:pt x="25586" y="912255"/>
                      </a:cubicBezTo>
                      <a:lnTo>
                        <a:pt x="4287" y="919172"/>
                      </a:lnTo>
                      <a:lnTo>
                        <a:pt x="0" y="834272"/>
                      </a:lnTo>
                      <a:cubicBezTo>
                        <a:pt x="0" y="553834"/>
                        <a:pt x="85253" y="293307"/>
                        <a:pt x="231255" y="77195"/>
                      </a:cubicBezTo>
                      <a:close/>
                    </a:path>
                  </a:pathLst>
                </a:custGeom>
                <a:solidFill>
                  <a:schemeClr val="tx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9" name="Shape">
                  <a:extLst>
                    <a:ext uri="{FF2B5EF4-FFF2-40B4-BE49-F238E27FC236}">
                      <a16:creationId xmlns:a16="http://schemas.microsoft.com/office/drawing/2014/main" id="{E27C77B2-A14E-7E65-C000-6DAD904A1A47}"/>
                    </a:ext>
                  </a:extLst>
                </p:cNvPr>
                <p:cNvSpPr/>
                <p:nvPr/>
              </p:nvSpPr>
              <p:spPr>
                <a:xfrm>
                  <a:off x="6000217" y="4391017"/>
                  <a:ext cx="197878" cy="150723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1719" y="21600"/>
                        <a:pt x="12638" y="21600"/>
                        <a:pt x="13557" y="21600"/>
                      </a:cubicBezTo>
                      <a:lnTo>
                        <a:pt x="13557" y="5370"/>
                      </a:lnTo>
                      <a:cubicBezTo>
                        <a:pt x="13557" y="3469"/>
                        <a:pt x="16545" y="1659"/>
                        <a:pt x="21600" y="0"/>
                      </a:cubicBezTo>
                      <a:cubicBezTo>
                        <a:pt x="17923" y="60"/>
                        <a:pt x="14477" y="60"/>
                        <a:pt x="10800" y="60"/>
                      </a:cubicBezTo>
                      <a:cubicBezTo>
                        <a:pt x="7123" y="60"/>
                        <a:pt x="3447" y="30"/>
                        <a:pt x="0" y="0"/>
                      </a:cubicBezTo>
                      <a:cubicBezTo>
                        <a:pt x="5285" y="1659"/>
                        <a:pt x="8043" y="3469"/>
                        <a:pt x="8043" y="5370"/>
                      </a:cubicBezTo>
                      <a:lnTo>
                        <a:pt x="8043" y="21600"/>
                      </a:lnTo>
                      <a:cubicBezTo>
                        <a:pt x="8962" y="21600"/>
                        <a:pt x="9881" y="21600"/>
                        <a:pt x="10800" y="21600"/>
                      </a:cubicBezTo>
                      <a:close/>
                    </a:path>
                  </a:pathLst>
                </a:custGeom>
                <a:solidFill>
                  <a:srgbClr val="CCA79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lt1"/>
                    </a:solidFill>
                  </a:endParaRPr>
                </a:p>
              </p:txBody>
            </p:sp>
            <p:sp>
              <p:nvSpPr>
                <p:cNvPr id="100" name="Shape">
                  <a:extLst>
                    <a:ext uri="{FF2B5EF4-FFF2-40B4-BE49-F238E27FC236}">
                      <a16:creationId xmlns:a16="http://schemas.microsoft.com/office/drawing/2014/main" id="{581BA346-E18F-8BC2-D9B1-0A697F382272}"/>
                    </a:ext>
                  </a:extLst>
                </p:cNvPr>
                <p:cNvSpPr/>
                <p:nvPr/>
              </p:nvSpPr>
              <p:spPr>
                <a:xfrm>
                  <a:off x="4631763" y="1412228"/>
                  <a:ext cx="1035698" cy="1321985"/>
                </a:xfrm>
                <a:custGeom>
                  <a:avLst/>
                  <a:gdLst/>
                  <a:ahLst/>
                  <a:cxnLst>
                    <a:cxn ang="0">
                      <a:pos x="wd2" y="hd2"/>
                    </a:cxn>
                    <a:cxn ang="5400000">
                      <a:pos x="wd2" y="hd2"/>
                    </a:cxn>
                    <a:cxn ang="10800000">
                      <a:pos x="wd2" y="hd2"/>
                    </a:cxn>
                    <a:cxn ang="16200000">
                      <a:pos x="wd2" y="hd2"/>
                    </a:cxn>
                  </a:cxnLst>
                  <a:rect l="0" t="0" r="r" b="b"/>
                  <a:pathLst>
                    <a:path w="21600" h="21600" extrusionOk="0">
                      <a:moveTo>
                        <a:pt x="12776" y="14274"/>
                      </a:moveTo>
                      <a:cubicBezTo>
                        <a:pt x="14795" y="16475"/>
                        <a:pt x="16068" y="18986"/>
                        <a:pt x="16507" y="21600"/>
                      </a:cubicBezTo>
                      <a:cubicBezTo>
                        <a:pt x="18000" y="20499"/>
                        <a:pt x="19756" y="19571"/>
                        <a:pt x="21600" y="18883"/>
                      </a:cubicBezTo>
                      <a:cubicBezTo>
                        <a:pt x="18483" y="17748"/>
                        <a:pt x="15717" y="15994"/>
                        <a:pt x="13654" y="13758"/>
                      </a:cubicBezTo>
                      <a:lnTo>
                        <a:pt x="878" y="0"/>
                      </a:lnTo>
                      <a:cubicBezTo>
                        <a:pt x="571" y="172"/>
                        <a:pt x="307" y="310"/>
                        <a:pt x="0" y="482"/>
                      </a:cubicBezTo>
                      <a:lnTo>
                        <a:pt x="12776" y="14274"/>
                      </a:lnTo>
                      <a:close/>
                    </a:path>
                  </a:pathLst>
                </a:custGeom>
                <a:solidFill>
                  <a:srgbClr val="CCA79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lt1"/>
                    </a:solidFill>
                  </a:endParaRPr>
                </a:p>
              </p:txBody>
            </p:sp>
            <p:sp>
              <p:nvSpPr>
                <p:cNvPr id="101" name="Shape">
                  <a:extLst>
                    <a:ext uri="{FF2B5EF4-FFF2-40B4-BE49-F238E27FC236}">
                      <a16:creationId xmlns:a16="http://schemas.microsoft.com/office/drawing/2014/main" id="{87EED0AF-9D3D-1EAA-42F4-F8D379546D32}"/>
                    </a:ext>
                  </a:extLst>
                </p:cNvPr>
                <p:cNvSpPr/>
                <p:nvPr/>
              </p:nvSpPr>
              <p:spPr>
                <a:xfrm>
                  <a:off x="3741565" y="3610900"/>
                  <a:ext cx="1473549" cy="608367"/>
                </a:xfrm>
                <a:custGeom>
                  <a:avLst/>
                  <a:gdLst/>
                  <a:ahLst/>
                  <a:cxnLst>
                    <a:cxn ang="0">
                      <a:pos x="wd2" y="hd2"/>
                    </a:cxn>
                    <a:cxn ang="5400000">
                      <a:pos x="wd2" y="hd2"/>
                    </a:cxn>
                    <a:cxn ang="10800000">
                      <a:pos x="wd2" y="hd2"/>
                    </a:cxn>
                    <a:cxn ang="16200000">
                      <a:pos x="wd2" y="hd2"/>
                    </a:cxn>
                  </a:cxnLst>
                  <a:rect l="0" t="0" r="r" b="b"/>
                  <a:pathLst>
                    <a:path w="21600" h="21600" extrusionOk="0">
                      <a:moveTo>
                        <a:pt x="247" y="21600"/>
                      </a:moveTo>
                      <a:lnTo>
                        <a:pt x="15552" y="9567"/>
                      </a:lnTo>
                      <a:cubicBezTo>
                        <a:pt x="17002" y="8446"/>
                        <a:pt x="18483" y="7848"/>
                        <a:pt x="19995" y="7848"/>
                      </a:cubicBezTo>
                      <a:cubicBezTo>
                        <a:pt x="20551" y="7848"/>
                        <a:pt x="21075" y="7922"/>
                        <a:pt x="21600" y="8072"/>
                      </a:cubicBezTo>
                      <a:cubicBezTo>
                        <a:pt x="21168" y="5531"/>
                        <a:pt x="20890" y="2840"/>
                        <a:pt x="20705" y="0"/>
                      </a:cubicBezTo>
                      <a:cubicBezTo>
                        <a:pt x="19162" y="3513"/>
                        <a:pt x="17342" y="6203"/>
                        <a:pt x="15274" y="7848"/>
                      </a:cubicBezTo>
                      <a:lnTo>
                        <a:pt x="0" y="19881"/>
                      </a:lnTo>
                      <a:cubicBezTo>
                        <a:pt x="123" y="20479"/>
                        <a:pt x="185" y="21002"/>
                        <a:pt x="247" y="21600"/>
                      </a:cubicBezTo>
                      <a:close/>
                    </a:path>
                  </a:pathLst>
                </a:custGeom>
                <a:solidFill>
                  <a:srgbClr val="CCA79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lt1"/>
                    </a:solidFill>
                  </a:endParaRPr>
                </a:p>
              </p:txBody>
            </p:sp>
            <p:sp>
              <p:nvSpPr>
                <p:cNvPr id="102" name="Shape">
                  <a:extLst>
                    <a:ext uri="{FF2B5EF4-FFF2-40B4-BE49-F238E27FC236}">
                      <a16:creationId xmlns:a16="http://schemas.microsoft.com/office/drawing/2014/main" id="{2E0D8640-9E48-89FD-EFC3-B76684F7329F}"/>
                    </a:ext>
                  </a:extLst>
                </p:cNvPr>
                <p:cNvSpPr/>
                <p:nvPr/>
              </p:nvSpPr>
              <p:spPr>
                <a:xfrm>
                  <a:off x="6974781" y="3610900"/>
                  <a:ext cx="1475654" cy="608367"/>
                </a:xfrm>
                <a:custGeom>
                  <a:avLst/>
                  <a:gdLst/>
                  <a:ahLst/>
                  <a:cxnLst>
                    <a:cxn ang="0">
                      <a:pos x="wd2" y="hd2"/>
                    </a:cxn>
                    <a:cxn ang="5400000">
                      <a:pos x="wd2" y="hd2"/>
                    </a:cxn>
                    <a:cxn ang="10800000">
                      <a:pos x="wd2" y="hd2"/>
                    </a:cxn>
                    <a:cxn ang="16200000">
                      <a:pos x="wd2" y="hd2"/>
                    </a:cxn>
                  </a:cxnLst>
                  <a:rect l="0" t="0" r="r" b="b"/>
                  <a:pathLst>
                    <a:path w="21600" h="21600" extrusionOk="0">
                      <a:moveTo>
                        <a:pt x="21600" y="19881"/>
                      </a:moveTo>
                      <a:lnTo>
                        <a:pt x="6317" y="7848"/>
                      </a:lnTo>
                      <a:cubicBezTo>
                        <a:pt x="4283" y="6203"/>
                        <a:pt x="2434" y="3513"/>
                        <a:pt x="894" y="0"/>
                      </a:cubicBezTo>
                      <a:cubicBezTo>
                        <a:pt x="740" y="2840"/>
                        <a:pt x="431" y="5531"/>
                        <a:pt x="0" y="8072"/>
                      </a:cubicBezTo>
                      <a:cubicBezTo>
                        <a:pt x="524" y="7922"/>
                        <a:pt x="1078" y="7848"/>
                        <a:pt x="1602" y="7848"/>
                      </a:cubicBezTo>
                      <a:cubicBezTo>
                        <a:pt x="3112" y="7848"/>
                        <a:pt x="4591" y="8446"/>
                        <a:pt x="6039" y="9567"/>
                      </a:cubicBezTo>
                      <a:lnTo>
                        <a:pt x="21323" y="21600"/>
                      </a:lnTo>
                      <a:cubicBezTo>
                        <a:pt x="21446" y="21002"/>
                        <a:pt x="21538" y="20479"/>
                        <a:pt x="21600" y="19881"/>
                      </a:cubicBezTo>
                      <a:close/>
                    </a:path>
                  </a:pathLst>
                </a:custGeom>
                <a:solidFill>
                  <a:srgbClr val="CCA79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lt1"/>
                    </a:solidFill>
                  </a:endParaRPr>
                </a:p>
              </p:txBody>
            </p:sp>
            <p:sp>
              <p:nvSpPr>
                <p:cNvPr id="103" name="Shape">
                  <a:extLst>
                    <a:ext uri="{FF2B5EF4-FFF2-40B4-BE49-F238E27FC236}">
                      <a16:creationId xmlns:a16="http://schemas.microsoft.com/office/drawing/2014/main" id="{2FDE5C11-393A-198A-A532-ED03F1166B1D}"/>
                    </a:ext>
                  </a:extLst>
                </p:cNvPr>
                <p:cNvSpPr/>
                <p:nvPr/>
              </p:nvSpPr>
              <p:spPr>
                <a:xfrm>
                  <a:off x="6514641" y="1417809"/>
                  <a:ext cx="1035698" cy="1319882"/>
                </a:xfrm>
                <a:custGeom>
                  <a:avLst/>
                  <a:gdLst/>
                  <a:ahLst/>
                  <a:cxnLst>
                    <a:cxn ang="0">
                      <a:pos x="wd2" y="hd2"/>
                    </a:cxn>
                    <a:cxn ang="5400000">
                      <a:pos x="wd2" y="hd2"/>
                    </a:cxn>
                    <a:cxn ang="10800000">
                      <a:pos x="wd2" y="hd2"/>
                    </a:cxn>
                    <a:cxn ang="16200000">
                      <a:pos x="wd2" y="hd2"/>
                    </a:cxn>
                  </a:cxnLst>
                  <a:rect l="0" t="0" r="r" b="b"/>
                  <a:pathLst>
                    <a:path w="21600" h="21600" extrusionOk="0">
                      <a:moveTo>
                        <a:pt x="0" y="18878"/>
                      </a:moveTo>
                      <a:cubicBezTo>
                        <a:pt x="1888" y="19567"/>
                        <a:pt x="3600" y="20498"/>
                        <a:pt x="5093" y="21600"/>
                      </a:cubicBezTo>
                      <a:cubicBezTo>
                        <a:pt x="5532" y="18982"/>
                        <a:pt x="6761" y="16433"/>
                        <a:pt x="8824" y="14262"/>
                      </a:cubicBezTo>
                      <a:lnTo>
                        <a:pt x="21600" y="482"/>
                      </a:lnTo>
                      <a:cubicBezTo>
                        <a:pt x="21293" y="310"/>
                        <a:pt x="21029" y="172"/>
                        <a:pt x="20722" y="0"/>
                      </a:cubicBezTo>
                      <a:lnTo>
                        <a:pt x="7946" y="13780"/>
                      </a:lnTo>
                      <a:cubicBezTo>
                        <a:pt x="5883" y="16019"/>
                        <a:pt x="3117" y="17742"/>
                        <a:pt x="0" y="18878"/>
                      </a:cubicBezTo>
                      <a:close/>
                    </a:path>
                  </a:pathLst>
                </a:custGeom>
                <a:solidFill>
                  <a:srgbClr val="CCA79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lt1"/>
                    </a:solidFill>
                  </a:endParaRPr>
                </a:p>
              </p:txBody>
            </p:sp>
            <p:sp>
              <p:nvSpPr>
                <p:cNvPr id="104" name="Shape">
                  <a:extLst>
                    <a:ext uri="{FF2B5EF4-FFF2-40B4-BE49-F238E27FC236}">
                      <a16:creationId xmlns:a16="http://schemas.microsoft.com/office/drawing/2014/main" id="{C6BB8F61-DBA7-FB55-BAAE-5C577732FEBD}"/>
                    </a:ext>
                  </a:extLst>
                </p:cNvPr>
                <p:cNvSpPr/>
                <p:nvPr/>
              </p:nvSpPr>
              <p:spPr>
                <a:xfrm>
                  <a:off x="5948070" y="2180694"/>
                  <a:ext cx="295860" cy="154706"/>
                </a:xfrm>
                <a:custGeom>
                  <a:avLst/>
                  <a:gdLst/>
                  <a:ahLst/>
                  <a:cxnLst>
                    <a:cxn ang="0">
                      <a:pos x="wd2" y="hd2"/>
                    </a:cxn>
                    <a:cxn ang="5400000">
                      <a:pos x="wd2" y="hd2"/>
                    </a:cxn>
                    <a:cxn ang="10800000">
                      <a:pos x="wd2" y="hd2"/>
                    </a:cxn>
                    <a:cxn ang="16200000">
                      <a:pos x="wd2" y="hd2"/>
                    </a:cxn>
                  </a:cxnLst>
                  <a:rect l="0" t="0" r="r" b="b"/>
                  <a:pathLst>
                    <a:path w="20512" h="20352" extrusionOk="0">
                      <a:moveTo>
                        <a:pt x="20180" y="17031"/>
                      </a:moveTo>
                      <a:lnTo>
                        <a:pt x="11861" y="1246"/>
                      </a:lnTo>
                      <a:cubicBezTo>
                        <a:pt x="10986" y="-415"/>
                        <a:pt x="9526" y="-415"/>
                        <a:pt x="8651" y="1246"/>
                      </a:cubicBezTo>
                      <a:lnTo>
                        <a:pt x="332" y="17031"/>
                      </a:lnTo>
                      <a:cubicBezTo>
                        <a:pt x="-544" y="18693"/>
                        <a:pt x="478" y="21185"/>
                        <a:pt x="1499" y="20077"/>
                      </a:cubicBezTo>
                      <a:lnTo>
                        <a:pt x="10256" y="10939"/>
                      </a:lnTo>
                      <a:lnTo>
                        <a:pt x="19013" y="20077"/>
                      </a:lnTo>
                      <a:cubicBezTo>
                        <a:pt x="20034" y="20908"/>
                        <a:pt x="21056" y="18416"/>
                        <a:pt x="20180" y="17031"/>
                      </a:cubicBezTo>
                      <a:close/>
                    </a:path>
                  </a:pathLst>
                </a:custGeom>
                <a:solidFill>
                  <a:schemeClr val="bg1">
                    <a:alpha val="4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3000">
                    <a:solidFill>
                      <a:srgbClr val="FFFFFF"/>
                    </a:solidFill>
                  </a:endParaRPr>
                </a:p>
              </p:txBody>
            </p:sp>
            <p:sp>
              <p:nvSpPr>
                <p:cNvPr id="105" name="Shape">
                  <a:extLst>
                    <a:ext uri="{FF2B5EF4-FFF2-40B4-BE49-F238E27FC236}">
                      <a16:creationId xmlns:a16="http://schemas.microsoft.com/office/drawing/2014/main" id="{7E224209-111D-9200-EB60-78E5747EEE17}"/>
                    </a:ext>
                  </a:extLst>
                </p:cNvPr>
                <p:cNvSpPr/>
                <p:nvPr/>
              </p:nvSpPr>
              <p:spPr>
                <a:xfrm>
                  <a:off x="4933770" y="2954151"/>
                  <a:ext cx="191533" cy="276865"/>
                </a:xfrm>
                <a:custGeom>
                  <a:avLst/>
                  <a:gdLst/>
                  <a:ahLst/>
                  <a:cxnLst>
                    <a:cxn ang="0">
                      <a:pos x="wd2" y="hd2"/>
                    </a:cxn>
                    <a:cxn ang="5400000">
                      <a:pos x="wd2" y="hd2"/>
                    </a:cxn>
                    <a:cxn ang="10800000">
                      <a:pos x="wd2" y="hd2"/>
                    </a:cxn>
                    <a:cxn ang="16200000">
                      <a:pos x="wd2" y="hd2"/>
                    </a:cxn>
                  </a:cxnLst>
                  <a:rect l="0" t="0" r="r" b="b"/>
                  <a:pathLst>
                    <a:path w="20472" h="20736" extrusionOk="0">
                      <a:moveTo>
                        <a:pt x="18257" y="94"/>
                      </a:moveTo>
                      <a:lnTo>
                        <a:pt x="2057" y="5455"/>
                      </a:lnTo>
                      <a:cubicBezTo>
                        <a:pt x="257" y="6085"/>
                        <a:pt x="-418" y="7504"/>
                        <a:pt x="257" y="8765"/>
                      </a:cubicBezTo>
                      <a:lnTo>
                        <a:pt x="7907" y="20117"/>
                      </a:lnTo>
                      <a:cubicBezTo>
                        <a:pt x="8582" y="21221"/>
                        <a:pt x="11057" y="20748"/>
                        <a:pt x="10832" y="19487"/>
                      </a:cubicBezTo>
                      <a:lnTo>
                        <a:pt x="8582" y="8923"/>
                      </a:lnTo>
                      <a:lnTo>
                        <a:pt x="20057" y="1828"/>
                      </a:lnTo>
                      <a:cubicBezTo>
                        <a:pt x="21182" y="1040"/>
                        <a:pt x="19832" y="-379"/>
                        <a:pt x="18257" y="94"/>
                      </a:cubicBezTo>
                      <a:close/>
                    </a:path>
                  </a:pathLst>
                </a:custGeom>
                <a:solidFill>
                  <a:schemeClr val="bg1">
                    <a:alpha val="4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3000">
                    <a:solidFill>
                      <a:srgbClr val="FFFFFF"/>
                    </a:solidFill>
                  </a:endParaRPr>
                </a:p>
              </p:txBody>
            </p:sp>
            <p:sp>
              <p:nvSpPr>
                <p:cNvPr id="106" name="Shape">
                  <a:extLst>
                    <a:ext uri="{FF2B5EF4-FFF2-40B4-BE49-F238E27FC236}">
                      <a16:creationId xmlns:a16="http://schemas.microsoft.com/office/drawing/2014/main" id="{94A59F37-8217-A931-D7EE-E0B1303FB83E}"/>
                    </a:ext>
                  </a:extLst>
                </p:cNvPr>
                <p:cNvSpPr/>
                <p:nvPr/>
              </p:nvSpPr>
              <p:spPr>
                <a:xfrm>
                  <a:off x="7102827" y="2946897"/>
                  <a:ext cx="196736" cy="270712"/>
                </a:xfrm>
                <a:custGeom>
                  <a:avLst/>
                  <a:gdLst/>
                  <a:ahLst/>
                  <a:cxnLst>
                    <a:cxn ang="0">
                      <a:pos x="wd2" y="hd2"/>
                    </a:cxn>
                    <a:cxn ang="5400000">
                      <a:pos x="wd2" y="hd2"/>
                    </a:cxn>
                    <a:cxn ang="10800000">
                      <a:pos x="wd2" y="hd2"/>
                    </a:cxn>
                    <a:cxn ang="16200000">
                      <a:pos x="wd2" y="hd2"/>
                    </a:cxn>
                  </a:cxnLst>
                  <a:rect l="0" t="0" r="r" b="b"/>
                  <a:pathLst>
                    <a:path w="20391" h="20730" extrusionOk="0">
                      <a:moveTo>
                        <a:pt x="13628" y="20077"/>
                      </a:moveTo>
                      <a:lnTo>
                        <a:pt x="20173" y="8148"/>
                      </a:lnTo>
                      <a:cubicBezTo>
                        <a:pt x="20828" y="6859"/>
                        <a:pt x="19955" y="5408"/>
                        <a:pt x="18210" y="4924"/>
                      </a:cubicBezTo>
                      <a:lnTo>
                        <a:pt x="2064" y="89"/>
                      </a:lnTo>
                      <a:cubicBezTo>
                        <a:pt x="537" y="-395"/>
                        <a:pt x="-772" y="1217"/>
                        <a:pt x="537" y="2023"/>
                      </a:cubicBezTo>
                      <a:lnTo>
                        <a:pt x="12101" y="8793"/>
                      </a:lnTo>
                      <a:lnTo>
                        <a:pt x="10792" y="19754"/>
                      </a:lnTo>
                      <a:cubicBezTo>
                        <a:pt x="10573" y="20721"/>
                        <a:pt x="12974" y="21205"/>
                        <a:pt x="13628" y="20077"/>
                      </a:cubicBezTo>
                      <a:close/>
                    </a:path>
                  </a:pathLst>
                </a:custGeom>
                <a:solidFill>
                  <a:schemeClr val="bg1">
                    <a:alpha val="4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3000">
                    <a:solidFill>
                      <a:srgbClr val="FFFFFF"/>
                    </a:solidFill>
                  </a:endParaRPr>
                </a:p>
              </p:txBody>
            </p:sp>
            <p:sp>
              <p:nvSpPr>
                <p:cNvPr id="107" name="Shape">
                  <a:extLst>
                    <a:ext uri="{FF2B5EF4-FFF2-40B4-BE49-F238E27FC236}">
                      <a16:creationId xmlns:a16="http://schemas.microsoft.com/office/drawing/2014/main" id="{C8D4C376-9F17-B4E5-48AB-1B558E574425}"/>
                    </a:ext>
                  </a:extLst>
                </p:cNvPr>
                <p:cNvSpPr/>
                <p:nvPr/>
              </p:nvSpPr>
              <p:spPr>
                <a:xfrm>
                  <a:off x="6639406" y="4239805"/>
                  <a:ext cx="238536" cy="210578"/>
                </a:xfrm>
                <a:custGeom>
                  <a:avLst/>
                  <a:gdLst/>
                  <a:ahLst/>
                  <a:cxnLst>
                    <a:cxn ang="0">
                      <a:pos x="wd2" y="hd2"/>
                    </a:cxn>
                    <a:cxn ang="5400000">
                      <a:pos x="wd2" y="hd2"/>
                    </a:cxn>
                    <a:cxn ang="10800000">
                      <a:pos x="wd2" y="hd2"/>
                    </a:cxn>
                    <a:cxn ang="16200000">
                      <a:pos x="wd2" y="hd2"/>
                    </a:cxn>
                  </a:cxnLst>
                  <a:rect l="0" t="0" r="r" b="b"/>
                  <a:pathLst>
                    <a:path w="21100" h="20776" extrusionOk="0">
                      <a:moveTo>
                        <a:pt x="977" y="18469"/>
                      </a:moveTo>
                      <a:lnTo>
                        <a:pt x="15688" y="20753"/>
                      </a:lnTo>
                      <a:cubicBezTo>
                        <a:pt x="17364" y="20961"/>
                        <a:pt x="18853" y="19715"/>
                        <a:pt x="19040" y="18053"/>
                      </a:cubicBezTo>
                      <a:lnTo>
                        <a:pt x="21088" y="1646"/>
                      </a:lnTo>
                      <a:cubicBezTo>
                        <a:pt x="21274" y="-16"/>
                        <a:pt x="19226" y="-639"/>
                        <a:pt x="18667" y="815"/>
                      </a:cubicBezTo>
                      <a:lnTo>
                        <a:pt x="13453" y="13692"/>
                      </a:lnTo>
                      <a:lnTo>
                        <a:pt x="977" y="15769"/>
                      </a:lnTo>
                      <a:cubicBezTo>
                        <a:pt x="-326" y="15769"/>
                        <a:pt x="-326" y="18261"/>
                        <a:pt x="977" y="18469"/>
                      </a:cubicBezTo>
                      <a:close/>
                    </a:path>
                  </a:pathLst>
                </a:custGeom>
                <a:solidFill>
                  <a:schemeClr val="bg1">
                    <a:alpha val="4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3000">
                    <a:solidFill>
                      <a:srgbClr val="FFFFFF"/>
                    </a:solidFill>
                  </a:endParaRPr>
                </a:p>
              </p:txBody>
            </p:sp>
            <p:sp>
              <p:nvSpPr>
                <p:cNvPr id="108" name="Shape">
                  <a:extLst>
                    <a:ext uri="{FF2B5EF4-FFF2-40B4-BE49-F238E27FC236}">
                      <a16:creationId xmlns:a16="http://schemas.microsoft.com/office/drawing/2014/main" id="{9023AB7A-879C-DEB3-819F-559B1E1AFA0D}"/>
                    </a:ext>
                  </a:extLst>
                </p:cNvPr>
                <p:cNvSpPr/>
                <p:nvPr/>
              </p:nvSpPr>
              <p:spPr>
                <a:xfrm>
                  <a:off x="5375063" y="4237350"/>
                  <a:ext cx="222269" cy="214914"/>
                </a:xfrm>
                <a:custGeom>
                  <a:avLst/>
                  <a:gdLst/>
                  <a:ahLst/>
                  <a:cxnLst>
                    <a:cxn ang="0">
                      <a:pos x="wd2" y="hd2"/>
                    </a:cxn>
                    <a:cxn ang="5400000">
                      <a:pos x="wd2" y="hd2"/>
                    </a:cxn>
                    <a:cxn ang="10800000">
                      <a:pos x="wd2" y="hd2"/>
                    </a:cxn>
                    <a:cxn ang="16200000">
                      <a:pos x="wd2" y="hd2"/>
                    </a:cxn>
                  </a:cxnLst>
                  <a:rect l="0" t="0" r="r" b="b"/>
                  <a:pathLst>
                    <a:path w="20924" h="21002" extrusionOk="0">
                      <a:moveTo>
                        <a:pt x="13" y="1459"/>
                      </a:moveTo>
                      <a:lnTo>
                        <a:pt x="608" y="17916"/>
                      </a:lnTo>
                      <a:cubicBezTo>
                        <a:pt x="608" y="19768"/>
                        <a:pt x="2193" y="21002"/>
                        <a:pt x="3778" y="21002"/>
                      </a:cubicBezTo>
                      <a:lnTo>
                        <a:pt x="19631" y="20385"/>
                      </a:lnTo>
                      <a:cubicBezTo>
                        <a:pt x="21217" y="20385"/>
                        <a:pt x="21415" y="18122"/>
                        <a:pt x="19830" y="17711"/>
                      </a:cubicBezTo>
                      <a:lnTo>
                        <a:pt x="6751" y="14213"/>
                      </a:lnTo>
                      <a:lnTo>
                        <a:pt x="2589" y="1048"/>
                      </a:lnTo>
                      <a:cubicBezTo>
                        <a:pt x="1995" y="-598"/>
                        <a:pt x="-185" y="-187"/>
                        <a:pt x="13" y="1459"/>
                      </a:cubicBezTo>
                      <a:close/>
                    </a:path>
                  </a:pathLst>
                </a:custGeom>
                <a:solidFill>
                  <a:schemeClr val="bg1">
                    <a:alpha val="4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3000">
                    <a:solidFill>
                      <a:srgbClr val="FFFFFF"/>
                    </a:solidFill>
                  </a:endParaRPr>
                </a:p>
              </p:txBody>
            </p:sp>
          </p:grpSp>
          <p:sp>
            <p:nvSpPr>
              <p:cNvPr id="122" name="TextBox 121">
                <a:extLst>
                  <a:ext uri="{FF2B5EF4-FFF2-40B4-BE49-F238E27FC236}">
                    <a16:creationId xmlns:a16="http://schemas.microsoft.com/office/drawing/2014/main" id="{25B9E677-B4D6-4C18-4D41-BE64E5A1EEF5}"/>
                  </a:ext>
                </a:extLst>
              </p:cNvPr>
              <p:cNvSpPr txBox="1"/>
              <p:nvPr/>
            </p:nvSpPr>
            <p:spPr>
              <a:xfrm>
                <a:off x="4862401" y="2560248"/>
                <a:ext cx="2006908" cy="1048721"/>
              </a:xfrm>
              <a:prstGeom prst="rect">
                <a:avLst/>
              </a:prstGeom>
              <a:noFill/>
            </p:spPr>
            <p:txBody>
              <a:bodyPr wrap="square" rtlCol="0">
                <a:spAutoFit/>
              </a:bodyPr>
              <a:lstStyle/>
              <a:p>
                <a:pPr algn="ctr"/>
                <a:r>
                  <a:rPr lang="lv-LV" sz="1300" b="1" i="1" dirty="0">
                    <a:solidFill>
                      <a:srgbClr val="7B5239"/>
                    </a:solidFill>
                    <a:latin typeface="Verdana" panose="020B0604030504040204" pitchFamily="34" charset="0"/>
                    <a:ea typeface="Verdana" panose="020B0604030504040204" pitchFamily="34" charset="0"/>
                  </a:rPr>
                  <a:t>116,0 milj. </a:t>
                </a:r>
                <a:r>
                  <a:rPr lang="lv-LV" sz="1300" b="1" i="1" dirty="0" err="1">
                    <a:solidFill>
                      <a:srgbClr val="7B5239"/>
                    </a:solidFill>
                    <a:latin typeface="Verdana" panose="020B0604030504040204" pitchFamily="34" charset="0"/>
                    <a:ea typeface="Verdana" panose="020B0604030504040204" pitchFamily="34" charset="0"/>
                  </a:rPr>
                  <a:t>euro</a:t>
                </a:r>
                <a:endParaRPr lang="lv-LV" sz="1300" b="1" i="1" dirty="0">
                  <a:solidFill>
                    <a:srgbClr val="7B5239"/>
                  </a:solidFill>
                  <a:latin typeface="Verdana" panose="020B0604030504040204" pitchFamily="34" charset="0"/>
                  <a:ea typeface="Verdana" panose="020B0604030504040204" pitchFamily="34" charset="0"/>
                </a:endParaRPr>
              </a:p>
              <a:p>
                <a:pPr algn="ctr"/>
                <a:r>
                  <a:rPr lang="lv-LV" sz="1300" dirty="0">
                    <a:solidFill>
                      <a:srgbClr val="7B5239"/>
                    </a:solidFill>
                    <a:latin typeface="Verdana" panose="020B0604030504040204" pitchFamily="34" charset="0"/>
                    <a:ea typeface="Verdana" panose="020B0604030504040204" pitchFamily="34" charset="0"/>
                  </a:rPr>
                  <a:t>Nozares ministriju patstāvīgi veiktā izdevumu pārskatīšana </a:t>
                </a:r>
              </a:p>
            </p:txBody>
          </p:sp>
          <p:sp>
            <p:nvSpPr>
              <p:cNvPr id="123" name="TextBox 122">
                <a:extLst>
                  <a:ext uri="{FF2B5EF4-FFF2-40B4-BE49-F238E27FC236}">
                    <a16:creationId xmlns:a16="http://schemas.microsoft.com/office/drawing/2014/main" id="{C816FBA3-3C06-5662-4051-C91D1CAA4A49}"/>
                  </a:ext>
                </a:extLst>
              </p:cNvPr>
              <p:cNvSpPr txBox="1"/>
              <p:nvPr/>
            </p:nvSpPr>
            <p:spPr>
              <a:xfrm>
                <a:off x="7550896" y="1057817"/>
                <a:ext cx="2211229" cy="664682"/>
              </a:xfrm>
              <a:prstGeom prst="rect">
                <a:avLst/>
              </a:prstGeom>
              <a:noFill/>
            </p:spPr>
            <p:txBody>
              <a:bodyPr wrap="square" rtlCol="0">
                <a:spAutoFit/>
              </a:bodyPr>
              <a:lstStyle/>
              <a:p>
                <a:pPr algn="ctr"/>
                <a:r>
                  <a:rPr lang="lv-LV" sz="1300" b="1" i="1" dirty="0">
                    <a:solidFill>
                      <a:srgbClr val="7B5239"/>
                    </a:solidFill>
                    <a:latin typeface="Verdana" panose="020B0604030504040204" pitchFamily="34" charset="0"/>
                    <a:ea typeface="Verdana" panose="020B0604030504040204" pitchFamily="34" charset="0"/>
                  </a:rPr>
                  <a:t>18,7 milj. </a:t>
                </a:r>
                <a:r>
                  <a:rPr lang="lv-LV" sz="1300" b="1" i="1" dirty="0" err="1">
                    <a:solidFill>
                      <a:srgbClr val="7B5239"/>
                    </a:solidFill>
                    <a:latin typeface="Verdana" panose="020B0604030504040204" pitchFamily="34" charset="0"/>
                    <a:ea typeface="Verdana" panose="020B0604030504040204" pitchFamily="34" charset="0"/>
                  </a:rPr>
                  <a:t>euro</a:t>
                </a:r>
                <a:endParaRPr lang="lv-LV" sz="1300" b="1" i="1" dirty="0">
                  <a:solidFill>
                    <a:srgbClr val="7B5239"/>
                  </a:solidFill>
                  <a:latin typeface="Verdana" panose="020B0604030504040204" pitchFamily="34" charset="0"/>
                  <a:ea typeface="Verdana" panose="020B0604030504040204" pitchFamily="34" charset="0"/>
                </a:endParaRPr>
              </a:p>
              <a:p>
                <a:pPr algn="ctr"/>
                <a:r>
                  <a:rPr lang="lv-LV" sz="1300" dirty="0">
                    <a:solidFill>
                      <a:srgbClr val="7B5239"/>
                    </a:solidFill>
                    <a:latin typeface="Verdana" panose="020B0604030504040204" pitchFamily="34" charset="0"/>
                    <a:ea typeface="Verdana" panose="020B0604030504040204" pitchFamily="34" charset="0"/>
                  </a:rPr>
                  <a:t>FM veiktā prioritāro pasākumu pārskatīšana</a:t>
                </a:r>
              </a:p>
            </p:txBody>
          </p:sp>
          <p:sp>
            <p:nvSpPr>
              <p:cNvPr id="124" name="TextBox 123">
                <a:extLst>
                  <a:ext uri="{FF2B5EF4-FFF2-40B4-BE49-F238E27FC236}">
                    <a16:creationId xmlns:a16="http://schemas.microsoft.com/office/drawing/2014/main" id="{0A71D3CF-E3CB-3BB8-1041-2A62D6D69758}"/>
                  </a:ext>
                </a:extLst>
              </p:cNvPr>
              <p:cNvSpPr txBox="1"/>
              <p:nvPr/>
            </p:nvSpPr>
            <p:spPr>
              <a:xfrm>
                <a:off x="9248795" y="5097814"/>
                <a:ext cx="2233813" cy="692497"/>
              </a:xfrm>
              <a:prstGeom prst="rect">
                <a:avLst/>
              </a:prstGeom>
              <a:noFill/>
            </p:spPr>
            <p:txBody>
              <a:bodyPr wrap="square" rtlCol="0">
                <a:spAutoFit/>
              </a:bodyPr>
              <a:lstStyle/>
              <a:p>
                <a:pPr algn="ctr"/>
                <a:r>
                  <a:rPr lang="lv-LV" sz="1300" b="1" i="1" dirty="0">
                    <a:solidFill>
                      <a:srgbClr val="7B5239"/>
                    </a:solidFill>
                    <a:latin typeface="Verdana" panose="020B0604030504040204" pitchFamily="34" charset="0"/>
                    <a:ea typeface="Verdana" panose="020B0604030504040204" pitchFamily="34" charset="0"/>
                  </a:rPr>
                  <a:t>0,06 milj. </a:t>
                </a:r>
                <a:r>
                  <a:rPr lang="lv-LV" sz="1300" b="1" i="1" dirty="0" err="1">
                    <a:solidFill>
                      <a:srgbClr val="7B5239"/>
                    </a:solidFill>
                    <a:latin typeface="Verdana" panose="020B0604030504040204" pitchFamily="34" charset="0"/>
                    <a:ea typeface="Verdana" panose="020B0604030504040204" pitchFamily="34" charset="0"/>
                  </a:rPr>
                  <a:t>euro</a:t>
                </a:r>
                <a:endParaRPr lang="lv-LV" sz="1300" b="1" i="1" dirty="0">
                  <a:solidFill>
                    <a:srgbClr val="7B5239"/>
                  </a:solidFill>
                  <a:latin typeface="Verdana" panose="020B0604030504040204" pitchFamily="34" charset="0"/>
                  <a:ea typeface="Verdana" panose="020B0604030504040204" pitchFamily="34" charset="0"/>
                </a:endParaRPr>
              </a:p>
              <a:p>
                <a:pPr algn="ctr"/>
                <a:r>
                  <a:rPr lang="lv-LV" sz="1300" dirty="0">
                    <a:solidFill>
                      <a:srgbClr val="7B5239"/>
                    </a:solidFill>
                    <a:latin typeface="Verdana" panose="020B0604030504040204" pitchFamily="34" charset="0"/>
                    <a:ea typeface="Verdana" panose="020B0604030504040204" pitchFamily="34" charset="0"/>
                  </a:rPr>
                  <a:t>Viedas darba vides izveide</a:t>
                </a:r>
              </a:p>
            </p:txBody>
          </p:sp>
          <p:sp>
            <p:nvSpPr>
              <p:cNvPr id="125" name="TextBox 124">
                <a:extLst>
                  <a:ext uri="{FF2B5EF4-FFF2-40B4-BE49-F238E27FC236}">
                    <a16:creationId xmlns:a16="http://schemas.microsoft.com/office/drawing/2014/main" id="{637C9EB4-8218-6F15-F970-2F2BA58A1C1D}"/>
                  </a:ext>
                </a:extLst>
              </p:cNvPr>
              <p:cNvSpPr txBox="1"/>
              <p:nvPr/>
            </p:nvSpPr>
            <p:spPr>
              <a:xfrm>
                <a:off x="4661811" y="5008705"/>
                <a:ext cx="3407971" cy="892552"/>
              </a:xfrm>
              <a:prstGeom prst="rect">
                <a:avLst/>
              </a:prstGeom>
              <a:noFill/>
            </p:spPr>
            <p:txBody>
              <a:bodyPr wrap="square" rtlCol="0">
                <a:spAutoFit/>
              </a:bodyPr>
              <a:lstStyle/>
              <a:p>
                <a:pPr algn="ctr"/>
                <a:r>
                  <a:rPr lang="lv-LV" sz="1300" b="1" i="1" dirty="0">
                    <a:solidFill>
                      <a:srgbClr val="7B5239"/>
                    </a:solidFill>
                    <a:latin typeface="Verdana" panose="020B0604030504040204" pitchFamily="34" charset="0"/>
                    <a:ea typeface="Verdana" panose="020B0604030504040204" pitchFamily="34" charset="0"/>
                  </a:rPr>
                  <a:t>0,005 milj. </a:t>
                </a:r>
                <a:r>
                  <a:rPr lang="lv-LV" sz="1300" b="1" i="1" dirty="0" err="1">
                    <a:solidFill>
                      <a:srgbClr val="7B5239"/>
                    </a:solidFill>
                    <a:latin typeface="Verdana" panose="020B0604030504040204" pitchFamily="34" charset="0"/>
                    <a:ea typeface="Verdana" panose="020B0604030504040204" pitchFamily="34" charset="0"/>
                  </a:rPr>
                  <a:t>euro</a:t>
                </a:r>
                <a:endParaRPr lang="lv-LV" sz="1300" b="1" i="1" dirty="0">
                  <a:solidFill>
                    <a:srgbClr val="7B5239"/>
                  </a:solidFill>
                  <a:latin typeface="Verdana" panose="020B0604030504040204" pitchFamily="34" charset="0"/>
                  <a:ea typeface="Verdana" panose="020B0604030504040204" pitchFamily="34" charset="0"/>
                </a:endParaRPr>
              </a:p>
              <a:p>
                <a:pPr algn="ctr"/>
                <a:r>
                  <a:rPr lang="lv-LV" sz="1300" dirty="0">
                    <a:solidFill>
                      <a:srgbClr val="7B5239"/>
                    </a:solidFill>
                    <a:latin typeface="Verdana" panose="020B0604030504040204" pitchFamily="34" charset="0"/>
                    <a:ea typeface="Verdana" panose="020B0604030504040204" pitchFamily="34" charset="0"/>
                  </a:rPr>
                  <a:t>Valsts un pašvaldību iestāžu tīmekļvietņu vienotās platformas uzturēšanas izmaksu segšana</a:t>
                </a:r>
              </a:p>
            </p:txBody>
          </p:sp>
          <p:sp>
            <p:nvSpPr>
              <p:cNvPr id="126" name="TextBox 125">
                <a:extLst>
                  <a:ext uri="{FF2B5EF4-FFF2-40B4-BE49-F238E27FC236}">
                    <a16:creationId xmlns:a16="http://schemas.microsoft.com/office/drawing/2014/main" id="{6B5EEA8B-5D23-D478-853A-8580FA3EBBE2}"/>
                  </a:ext>
                </a:extLst>
              </p:cNvPr>
              <p:cNvSpPr txBox="1"/>
              <p:nvPr/>
            </p:nvSpPr>
            <p:spPr>
              <a:xfrm>
                <a:off x="10122696" y="2660276"/>
                <a:ext cx="1855120" cy="892552"/>
              </a:xfrm>
              <a:prstGeom prst="rect">
                <a:avLst/>
              </a:prstGeom>
              <a:noFill/>
            </p:spPr>
            <p:txBody>
              <a:bodyPr wrap="square" rtlCol="0">
                <a:spAutoFit/>
              </a:bodyPr>
              <a:lstStyle/>
              <a:p>
                <a:pPr algn="ctr"/>
                <a:r>
                  <a:rPr lang="lv-LV" sz="1300" b="1" i="1" dirty="0">
                    <a:solidFill>
                      <a:srgbClr val="7B5239"/>
                    </a:solidFill>
                    <a:latin typeface="Verdana" panose="020B0604030504040204" pitchFamily="34" charset="0"/>
                    <a:ea typeface="Verdana" panose="020B0604030504040204" pitchFamily="34" charset="0"/>
                  </a:rPr>
                  <a:t>3,3 milj. </a:t>
                </a:r>
                <a:r>
                  <a:rPr lang="lv-LV" sz="1300" b="1" i="1" dirty="0" err="1">
                    <a:solidFill>
                      <a:srgbClr val="7B5239"/>
                    </a:solidFill>
                    <a:latin typeface="Verdana" panose="020B0604030504040204" pitchFamily="34" charset="0"/>
                    <a:ea typeface="Verdana" panose="020B0604030504040204" pitchFamily="34" charset="0"/>
                  </a:rPr>
                  <a:t>euro</a:t>
                </a:r>
                <a:endParaRPr lang="lv-LV" sz="1300" b="1" i="1" dirty="0">
                  <a:solidFill>
                    <a:srgbClr val="7B5239"/>
                  </a:solidFill>
                  <a:latin typeface="Verdana" panose="020B0604030504040204" pitchFamily="34" charset="0"/>
                  <a:ea typeface="Verdana" panose="020B0604030504040204" pitchFamily="34" charset="0"/>
                </a:endParaRPr>
              </a:p>
              <a:p>
                <a:pPr algn="ctr"/>
                <a:r>
                  <a:rPr lang="lv-LV" sz="1300" dirty="0">
                    <a:solidFill>
                      <a:srgbClr val="7B5239"/>
                    </a:solidFill>
                    <a:latin typeface="Verdana" panose="020B0604030504040204" pitchFamily="34" charset="0"/>
                    <a:ea typeface="Verdana" panose="020B0604030504040204" pitchFamily="34" charset="0"/>
                  </a:rPr>
                  <a:t>Grāmatvedības funkcijas centralizācija</a:t>
                </a:r>
              </a:p>
            </p:txBody>
          </p:sp>
          <p:sp>
            <p:nvSpPr>
              <p:cNvPr id="130" name="Freeform 6">
                <a:extLst>
                  <a:ext uri="{FF2B5EF4-FFF2-40B4-BE49-F238E27FC236}">
                    <a16:creationId xmlns:a16="http://schemas.microsoft.com/office/drawing/2014/main" id="{363B1DB6-0986-E8F3-936A-B02662137B49}"/>
                  </a:ext>
                </a:extLst>
              </p:cNvPr>
              <p:cNvSpPr/>
              <p:nvPr/>
            </p:nvSpPr>
            <p:spPr>
              <a:xfrm>
                <a:off x="7789394" y="3051719"/>
                <a:ext cx="1431567" cy="1332527"/>
              </a:xfrm>
              <a:custGeom>
                <a:avLst/>
                <a:gdLst/>
                <a:ahLst/>
                <a:cxnLst/>
                <a:rect l="l" t="t" r="r" b="b"/>
                <a:pathLst>
                  <a:path w="5221615" h="5250253">
                    <a:moveTo>
                      <a:pt x="0" y="0"/>
                    </a:moveTo>
                    <a:lnTo>
                      <a:pt x="5221615" y="0"/>
                    </a:lnTo>
                    <a:lnTo>
                      <a:pt x="5221615" y="5250252"/>
                    </a:lnTo>
                    <a:lnTo>
                      <a:pt x="0" y="525025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dirty="0"/>
              </a:p>
            </p:txBody>
          </p:sp>
          <p:sp>
            <p:nvSpPr>
              <p:cNvPr id="131" name="TextBox 130">
                <a:extLst>
                  <a:ext uri="{FF2B5EF4-FFF2-40B4-BE49-F238E27FC236}">
                    <a16:creationId xmlns:a16="http://schemas.microsoft.com/office/drawing/2014/main" id="{3608044C-2895-4642-37AF-453EA588757A}"/>
                  </a:ext>
                </a:extLst>
              </p:cNvPr>
              <p:cNvSpPr txBox="1"/>
              <p:nvPr/>
            </p:nvSpPr>
            <p:spPr>
              <a:xfrm>
                <a:off x="7805260" y="3318231"/>
                <a:ext cx="1450550" cy="886244"/>
              </a:xfrm>
              <a:prstGeom prst="rect">
                <a:avLst/>
              </a:prstGeom>
              <a:noFill/>
            </p:spPr>
            <p:txBody>
              <a:bodyPr wrap="square" rtlCol="0">
                <a:spAutoFit/>
              </a:bodyPr>
              <a:lstStyle/>
              <a:p>
                <a:pPr algn="ctr"/>
                <a:r>
                  <a:rPr lang="lv-LV" sz="1800" b="1" dirty="0">
                    <a:solidFill>
                      <a:srgbClr val="7B5239"/>
                    </a:solidFill>
                    <a:latin typeface="Verdana" panose="020B0604030504040204" pitchFamily="34" charset="0"/>
                    <a:ea typeface="Verdana" panose="020B0604030504040204" pitchFamily="34" charset="0"/>
                  </a:rPr>
                  <a:t>138,1 </a:t>
                </a:r>
              </a:p>
              <a:p>
                <a:pPr algn="ctr"/>
                <a:r>
                  <a:rPr lang="lv-LV" sz="1800" b="1" dirty="0">
                    <a:solidFill>
                      <a:srgbClr val="7B5239"/>
                    </a:solidFill>
                    <a:latin typeface="Verdana" panose="020B0604030504040204" pitchFamily="34" charset="0"/>
                    <a:ea typeface="Verdana" panose="020B0604030504040204" pitchFamily="34" charset="0"/>
                  </a:rPr>
                  <a:t>milj. </a:t>
                </a:r>
                <a:r>
                  <a:rPr lang="lv-LV" sz="1800" b="1" i="1" dirty="0" err="1">
                    <a:solidFill>
                      <a:srgbClr val="7B5239"/>
                    </a:solidFill>
                    <a:latin typeface="Verdana" panose="020B0604030504040204" pitchFamily="34" charset="0"/>
                    <a:ea typeface="Verdana" panose="020B0604030504040204" pitchFamily="34" charset="0"/>
                  </a:rPr>
                  <a:t>euro</a:t>
                </a:r>
                <a:endParaRPr lang="lv-LV" sz="1800" b="1" i="1" dirty="0">
                  <a:solidFill>
                    <a:srgbClr val="7B5239"/>
                  </a:solidFill>
                  <a:latin typeface="Verdana" panose="020B0604030504040204" pitchFamily="34" charset="0"/>
                  <a:ea typeface="Verdana" panose="020B0604030504040204" pitchFamily="34" charset="0"/>
                </a:endParaRPr>
              </a:p>
              <a:p>
                <a:pPr algn="ctr"/>
                <a:endParaRPr lang="lv-LV" sz="1800" b="1" i="1" dirty="0">
                  <a:solidFill>
                    <a:srgbClr val="7B5239"/>
                  </a:solidFill>
                  <a:latin typeface="Verdana" panose="020B0604030504040204" pitchFamily="34" charset="0"/>
                  <a:ea typeface="Verdana" panose="020B0604030504040204" pitchFamily="34" charset="0"/>
                </a:endParaRPr>
              </a:p>
            </p:txBody>
          </p:sp>
          <p:sp>
            <p:nvSpPr>
              <p:cNvPr id="132" name="Freeform 7">
                <a:extLst>
                  <a:ext uri="{FF2B5EF4-FFF2-40B4-BE49-F238E27FC236}">
                    <a16:creationId xmlns:a16="http://schemas.microsoft.com/office/drawing/2014/main" id="{B8204943-08A0-2283-311D-675452085C82}"/>
                  </a:ext>
                </a:extLst>
              </p:cNvPr>
              <p:cNvSpPr/>
              <p:nvPr/>
            </p:nvSpPr>
            <p:spPr>
              <a:xfrm>
                <a:off x="9594142" y="2919630"/>
                <a:ext cx="739982" cy="757055"/>
              </a:xfrm>
              <a:custGeom>
                <a:avLst/>
                <a:gdLst/>
                <a:ahLst/>
                <a:cxnLst/>
                <a:rect l="l" t="t" r="r" b="b"/>
                <a:pathLst>
                  <a:path w="4919870" h="4114800">
                    <a:moveTo>
                      <a:pt x="0" y="0"/>
                    </a:moveTo>
                    <a:lnTo>
                      <a:pt x="4919869" y="0"/>
                    </a:lnTo>
                    <a:lnTo>
                      <a:pt x="4919869"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lv-LV"/>
              </a:p>
            </p:txBody>
          </p:sp>
          <p:sp>
            <p:nvSpPr>
              <p:cNvPr id="135" name="Freeform 11">
                <a:extLst>
                  <a:ext uri="{FF2B5EF4-FFF2-40B4-BE49-F238E27FC236}">
                    <a16:creationId xmlns:a16="http://schemas.microsoft.com/office/drawing/2014/main" id="{2B6E9B9F-A948-22B7-F7D6-8423CC2C1253}"/>
                  </a:ext>
                </a:extLst>
              </p:cNvPr>
              <p:cNvSpPr/>
              <p:nvPr/>
            </p:nvSpPr>
            <p:spPr>
              <a:xfrm>
                <a:off x="7289715" y="4396906"/>
                <a:ext cx="748464" cy="821446"/>
              </a:xfrm>
              <a:custGeom>
                <a:avLst/>
                <a:gdLst/>
                <a:ahLst/>
                <a:cxnLst/>
                <a:rect l="l" t="t" r="r" b="b"/>
                <a:pathLst>
                  <a:path w="3942727" h="4114800">
                    <a:moveTo>
                      <a:pt x="0" y="0"/>
                    </a:moveTo>
                    <a:lnTo>
                      <a:pt x="3942727" y="0"/>
                    </a:lnTo>
                    <a:lnTo>
                      <a:pt x="3942727"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lv-LV"/>
              </a:p>
            </p:txBody>
          </p:sp>
          <p:sp>
            <p:nvSpPr>
              <p:cNvPr id="136" name="Freeform 8">
                <a:extLst>
                  <a:ext uri="{FF2B5EF4-FFF2-40B4-BE49-F238E27FC236}">
                    <a16:creationId xmlns:a16="http://schemas.microsoft.com/office/drawing/2014/main" id="{A4C841C6-2304-6567-CD4D-4952D95BBDF9}"/>
                  </a:ext>
                </a:extLst>
              </p:cNvPr>
              <p:cNvSpPr/>
              <p:nvPr/>
            </p:nvSpPr>
            <p:spPr>
              <a:xfrm>
                <a:off x="6731693" y="2854071"/>
                <a:ext cx="758382" cy="774904"/>
              </a:xfrm>
              <a:custGeom>
                <a:avLst/>
                <a:gdLst/>
                <a:ahLst/>
                <a:cxnLst/>
                <a:rect l="l" t="t" r="r" b="b"/>
                <a:pathLst>
                  <a:path w="4077393" h="4114800">
                    <a:moveTo>
                      <a:pt x="0" y="0"/>
                    </a:moveTo>
                    <a:lnTo>
                      <a:pt x="4077393" y="0"/>
                    </a:lnTo>
                    <a:lnTo>
                      <a:pt x="4077393"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lv-LV"/>
              </a:p>
            </p:txBody>
          </p:sp>
          <p:sp>
            <p:nvSpPr>
              <p:cNvPr id="137" name="Freeform 10">
                <a:extLst>
                  <a:ext uri="{FF2B5EF4-FFF2-40B4-BE49-F238E27FC236}">
                    <a16:creationId xmlns:a16="http://schemas.microsoft.com/office/drawing/2014/main" id="{42C0749D-5FCE-C728-DB27-A6AF5B8AC518}"/>
                  </a:ext>
                </a:extLst>
              </p:cNvPr>
              <p:cNvSpPr/>
              <p:nvPr/>
            </p:nvSpPr>
            <p:spPr>
              <a:xfrm>
                <a:off x="8211278" y="1953563"/>
                <a:ext cx="771487" cy="757055"/>
              </a:xfrm>
              <a:custGeom>
                <a:avLst/>
                <a:gdLst/>
                <a:ahLst/>
                <a:cxnLst/>
                <a:rect l="l" t="t" r="r" b="b"/>
                <a:pathLst>
                  <a:path w="4835769" h="4114800">
                    <a:moveTo>
                      <a:pt x="0" y="0"/>
                    </a:moveTo>
                    <a:lnTo>
                      <a:pt x="4835769" y="0"/>
                    </a:lnTo>
                    <a:lnTo>
                      <a:pt x="4835769" y="4114800"/>
                    </a:lnTo>
                    <a:lnTo>
                      <a:pt x="0" y="41148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lv-LV"/>
              </a:p>
            </p:txBody>
          </p:sp>
          <p:sp>
            <p:nvSpPr>
              <p:cNvPr id="138" name="Freeform 12">
                <a:extLst>
                  <a:ext uri="{FF2B5EF4-FFF2-40B4-BE49-F238E27FC236}">
                    <a16:creationId xmlns:a16="http://schemas.microsoft.com/office/drawing/2014/main" id="{73273EE7-879C-E39E-DAAE-A4270653102C}"/>
                  </a:ext>
                </a:extLst>
              </p:cNvPr>
              <p:cNvSpPr/>
              <p:nvPr/>
            </p:nvSpPr>
            <p:spPr>
              <a:xfrm>
                <a:off x="8955915" y="4466806"/>
                <a:ext cx="821999" cy="568079"/>
              </a:xfrm>
              <a:custGeom>
                <a:avLst/>
                <a:gdLst/>
                <a:ahLst/>
                <a:cxnLst/>
                <a:rect l="l" t="t" r="r" b="b"/>
                <a:pathLst>
                  <a:path w="5908982" h="4114800">
                    <a:moveTo>
                      <a:pt x="0" y="0"/>
                    </a:moveTo>
                    <a:lnTo>
                      <a:pt x="5908982" y="0"/>
                    </a:lnTo>
                    <a:lnTo>
                      <a:pt x="5908982" y="4114800"/>
                    </a:lnTo>
                    <a:lnTo>
                      <a:pt x="0" y="411480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lv-LV"/>
              </a:p>
            </p:txBody>
          </p:sp>
        </p:grpSp>
        <p:grpSp>
          <p:nvGrpSpPr>
            <p:cNvPr id="154" name="Group 153">
              <a:extLst>
                <a:ext uri="{FF2B5EF4-FFF2-40B4-BE49-F238E27FC236}">
                  <a16:creationId xmlns:a16="http://schemas.microsoft.com/office/drawing/2014/main" id="{5D18BE4E-037A-F032-EACF-3FA4523ADA22}"/>
                </a:ext>
              </a:extLst>
            </p:cNvPr>
            <p:cNvGrpSpPr/>
            <p:nvPr/>
          </p:nvGrpSpPr>
          <p:grpSpPr>
            <a:xfrm>
              <a:off x="5710851" y="1445640"/>
              <a:ext cx="5234942" cy="4457522"/>
              <a:chOff x="5710851" y="1445640"/>
              <a:chExt cx="5234942" cy="4457522"/>
            </a:xfrm>
          </p:grpSpPr>
          <p:sp>
            <p:nvSpPr>
              <p:cNvPr id="149" name="Freeform 10">
                <a:extLst>
                  <a:ext uri="{FF2B5EF4-FFF2-40B4-BE49-F238E27FC236}">
                    <a16:creationId xmlns:a16="http://schemas.microsoft.com/office/drawing/2014/main" id="{356CD073-3131-946B-61D8-4DAA6EA02312}"/>
                  </a:ext>
                </a:extLst>
              </p:cNvPr>
              <p:cNvSpPr/>
              <p:nvPr/>
            </p:nvSpPr>
            <p:spPr>
              <a:xfrm rot="5400000">
                <a:off x="5885496" y="3316215"/>
                <a:ext cx="611180" cy="960469"/>
              </a:xfrm>
              <a:custGeom>
                <a:avLst/>
                <a:gdLst/>
                <a:ahLst/>
                <a:cxnLst/>
                <a:rect l="l" t="t" r="r" b="b"/>
                <a:pathLst>
                  <a:path w="1311592" h="4114800">
                    <a:moveTo>
                      <a:pt x="0" y="0"/>
                    </a:moveTo>
                    <a:lnTo>
                      <a:pt x="1311592" y="0"/>
                    </a:lnTo>
                    <a:lnTo>
                      <a:pt x="1311592" y="4114800"/>
                    </a:lnTo>
                    <a:lnTo>
                      <a:pt x="0" y="4114800"/>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lv-LV"/>
              </a:p>
            </p:txBody>
          </p:sp>
          <p:sp>
            <p:nvSpPr>
              <p:cNvPr id="150" name="Freeform 10">
                <a:extLst>
                  <a:ext uri="{FF2B5EF4-FFF2-40B4-BE49-F238E27FC236}">
                    <a16:creationId xmlns:a16="http://schemas.microsoft.com/office/drawing/2014/main" id="{48704C83-70EA-6012-6131-B300DB0D9293}"/>
                  </a:ext>
                </a:extLst>
              </p:cNvPr>
              <p:cNvSpPr/>
              <p:nvPr/>
            </p:nvSpPr>
            <p:spPr>
              <a:xfrm rot="2597923">
                <a:off x="7814165" y="5339835"/>
                <a:ext cx="463224" cy="563327"/>
              </a:xfrm>
              <a:custGeom>
                <a:avLst/>
                <a:gdLst/>
                <a:ahLst/>
                <a:cxnLst/>
                <a:rect l="l" t="t" r="r" b="b"/>
                <a:pathLst>
                  <a:path w="1311592" h="4114800">
                    <a:moveTo>
                      <a:pt x="0" y="0"/>
                    </a:moveTo>
                    <a:lnTo>
                      <a:pt x="1311592" y="0"/>
                    </a:lnTo>
                    <a:lnTo>
                      <a:pt x="1311592" y="4114800"/>
                    </a:lnTo>
                    <a:lnTo>
                      <a:pt x="0" y="4114800"/>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lv-LV"/>
              </a:p>
            </p:txBody>
          </p:sp>
          <p:sp>
            <p:nvSpPr>
              <p:cNvPr id="151" name="Freeform 10">
                <a:extLst>
                  <a:ext uri="{FF2B5EF4-FFF2-40B4-BE49-F238E27FC236}">
                    <a16:creationId xmlns:a16="http://schemas.microsoft.com/office/drawing/2014/main" id="{6D8F192B-4988-E50E-6612-B334A10CF295}"/>
                  </a:ext>
                </a:extLst>
              </p:cNvPr>
              <p:cNvSpPr/>
              <p:nvPr/>
            </p:nvSpPr>
            <p:spPr>
              <a:xfrm rot="18125316">
                <a:off x="10318586" y="4289337"/>
                <a:ext cx="494866" cy="759548"/>
              </a:xfrm>
              <a:custGeom>
                <a:avLst/>
                <a:gdLst/>
                <a:ahLst/>
                <a:cxnLst/>
                <a:rect l="l" t="t" r="r" b="b"/>
                <a:pathLst>
                  <a:path w="1311592" h="4114800">
                    <a:moveTo>
                      <a:pt x="0" y="0"/>
                    </a:moveTo>
                    <a:lnTo>
                      <a:pt x="1311592" y="0"/>
                    </a:lnTo>
                    <a:lnTo>
                      <a:pt x="1311592" y="4114800"/>
                    </a:lnTo>
                    <a:lnTo>
                      <a:pt x="0" y="4114800"/>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lv-LV"/>
              </a:p>
            </p:txBody>
          </p:sp>
          <p:sp>
            <p:nvSpPr>
              <p:cNvPr id="152" name="Freeform 10">
                <a:extLst>
                  <a:ext uri="{FF2B5EF4-FFF2-40B4-BE49-F238E27FC236}">
                    <a16:creationId xmlns:a16="http://schemas.microsoft.com/office/drawing/2014/main" id="{993C27E4-D000-EC41-7F2D-A1DAC4A7D2FD}"/>
                  </a:ext>
                </a:extLst>
              </p:cNvPr>
              <p:cNvSpPr/>
              <p:nvPr/>
            </p:nvSpPr>
            <p:spPr>
              <a:xfrm rot="15795011">
                <a:off x="10121712" y="2011995"/>
                <a:ext cx="489550" cy="706877"/>
              </a:xfrm>
              <a:custGeom>
                <a:avLst/>
                <a:gdLst/>
                <a:ahLst/>
                <a:cxnLst/>
                <a:rect l="l" t="t" r="r" b="b"/>
                <a:pathLst>
                  <a:path w="1311592" h="4114800">
                    <a:moveTo>
                      <a:pt x="0" y="0"/>
                    </a:moveTo>
                    <a:lnTo>
                      <a:pt x="1311592" y="0"/>
                    </a:lnTo>
                    <a:lnTo>
                      <a:pt x="1311592" y="4114800"/>
                    </a:lnTo>
                    <a:lnTo>
                      <a:pt x="0" y="4114800"/>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lv-LV"/>
              </a:p>
            </p:txBody>
          </p:sp>
          <p:sp>
            <p:nvSpPr>
              <p:cNvPr id="153" name="Freeform 10">
                <a:extLst>
                  <a:ext uri="{FF2B5EF4-FFF2-40B4-BE49-F238E27FC236}">
                    <a16:creationId xmlns:a16="http://schemas.microsoft.com/office/drawing/2014/main" id="{9AB28CE9-434D-8359-038E-066F96E0165A}"/>
                  </a:ext>
                </a:extLst>
              </p:cNvPr>
              <p:cNvSpPr/>
              <p:nvPr/>
            </p:nvSpPr>
            <p:spPr>
              <a:xfrm rot="9302904">
                <a:off x="7503772" y="1445640"/>
                <a:ext cx="322467" cy="602791"/>
              </a:xfrm>
              <a:custGeom>
                <a:avLst/>
                <a:gdLst/>
                <a:ahLst/>
                <a:cxnLst/>
                <a:rect l="l" t="t" r="r" b="b"/>
                <a:pathLst>
                  <a:path w="1311592" h="4114800">
                    <a:moveTo>
                      <a:pt x="0" y="0"/>
                    </a:moveTo>
                    <a:lnTo>
                      <a:pt x="1311592" y="0"/>
                    </a:lnTo>
                    <a:lnTo>
                      <a:pt x="1311592" y="4114800"/>
                    </a:lnTo>
                    <a:lnTo>
                      <a:pt x="0" y="4114800"/>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lv-LV"/>
              </a:p>
            </p:txBody>
          </p:sp>
        </p:grpSp>
      </p:grpSp>
      <p:sp>
        <p:nvSpPr>
          <p:cNvPr id="156" name="Freeform 4">
            <a:extLst>
              <a:ext uri="{FF2B5EF4-FFF2-40B4-BE49-F238E27FC236}">
                <a16:creationId xmlns:a16="http://schemas.microsoft.com/office/drawing/2014/main" id="{41D58B71-C140-0505-EF40-30CDCCD5B997}"/>
              </a:ext>
            </a:extLst>
          </p:cNvPr>
          <p:cNvSpPr/>
          <p:nvPr/>
        </p:nvSpPr>
        <p:spPr>
          <a:xfrm>
            <a:off x="2345268" y="618603"/>
            <a:ext cx="9008532" cy="189568"/>
          </a:xfrm>
          <a:custGeom>
            <a:avLst/>
            <a:gdLst/>
            <a:ahLst/>
            <a:cxnLst/>
            <a:rect l="l" t="t" r="r" b="b"/>
            <a:pathLst>
              <a:path w="7315200" h="372410">
                <a:moveTo>
                  <a:pt x="0" y="0"/>
                </a:moveTo>
                <a:lnTo>
                  <a:pt x="7315200" y="0"/>
                </a:lnTo>
                <a:lnTo>
                  <a:pt x="7315200" y="372410"/>
                </a:lnTo>
                <a:lnTo>
                  <a:pt x="0" y="37241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lv-LV"/>
          </a:p>
        </p:txBody>
      </p:sp>
    </p:spTree>
    <p:extLst>
      <p:ext uri="{BB962C8B-B14F-4D97-AF65-F5344CB8AC3E}">
        <p14:creationId xmlns:p14="http://schemas.microsoft.com/office/powerpoint/2010/main" val="496629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053131" y="344425"/>
            <a:ext cx="9732472" cy="1036638"/>
          </a:xfrm>
        </p:spPr>
        <p:txBody>
          <a:bodyPr>
            <a:noAutofit/>
          </a:bodyPr>
          <a:lstStyle/>
          <a:p>
            <a:pPr algn="ctr"/>
            <a:r>
              <a:rPr lang="lv-LV" dirty="0">
                <a:solidFill>
                  <a:srgbClr val="6A4630"/>
                </a:solidFill>
              </a:rPr>
              <a:t>Nozaru ministriju patstāvīgi veiktā izdevumu pārskatīšana - fiskāli neitrālie priekšlikumi</a:t>
            </a:r>
            <a:endParaRPr lang="lv-LV" altLang="lv-LV" dirty="0">
              <a:solidFill>
                <a:srgbClr val="6A4630"/>
              </a:solidFill>
            </a:endParaRPr>
          </a:p>
        </p:txBody>
      </p:sp>
      <p:sp>
        <p:nvSpPr>
          <p:cNvPr id="6" name="Slide Number Placeholder 5"/>
          <p:cNvSpPr>
            <a:spLocks noGrp="1"/>
          </p:cNvSpPr>
          <p:nvPr>
            <p:ph type="sldNum" sz="quarter" idx="13"/>
          </p:nvPr>
        </p:nvSpPr>
        <p:spPr/>
        <p:txBody>
          <a:bodyPr/>
          <a:lstStyle/>
          <a:p>
            <a:fld id="{BF2F8158-BE4E-49AB-A407-C5120851B918}" type="slidenum">
              <a:rPr lang="en-US" altLang="lv-LV"/>
              <a:pPr/>
              <a:t>9</a:t>
            </a:fld>
            <a:endParaRPr lang="en-US" altLang="lv-LV"/>
          </a:p>
        </p:txBody>
      </p:sp>
      <p:sp>
        <p:nvSpPr>
          <p:cNvPr id="9" name="Freeform 4">
            <a:extLst>
              <a:ext uri="{FF2B5EF4-FFF2-40B4-BE49-F238E27FC236}">
                <a16:creationId xmlns:a16="http://schemas.microsoft.com/office/drawing/2014/main" id="{048933F2-8838-D0A5-B3BD-F25D78DE3E92}"/>
              </a:ext>
            </a:extLst>
          </p:cNvPr>
          <p:cNvSpPr/>
          <p:nvPr/>
        </p:nvSpPr>
        <p:spPr>
          <a:xfrm>
            <a:off x="2053130" y="1164262"/>
            <a:ext cx="9732472" cy="268044"/>
          </a:xfrm>
          <a:custGeom>
            <a:avLst/>
            <a:gdLst/>
            <a:ahLst/>
            <a:cxnLst/>
            <a:rect l="l" t="t" r="r" b="b"/>
            <a:pathLst>
              <a:path w="7315200" h="372410">
                <a:moveTo>
                  <a:pt x="0" y="0"/>
                </a:moveTo>
                <a:lnTo>
                  <a:pt x="7315200" y="0"/>
                </a:lnTo>
                <a:lnTo>
                  <a:pt x="7315200" y="372410"/>
                </a:lnTo>
                <a:lnTo>
                  <a:pt x="0" y="3724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pSp>
        <p:nvGrpSpPr>
          <p:cNvPr id="8" name="Group 7">
            <a:extLst>
              <a:ext uri="{FF2B5EF4-FFF2-40B4-BE49-F238E27FC236}">
                <a16:creationId xmlns:a16="http://schemas.microsoft.com/office/drawing/2014/main" id="{BA29988C-F9CB-05A2-EC3B-CC703C4CB02B}"/>
              </a:ext>
            </a:extLst>
          </p:cNvPr>
          <p:cNvGrpSpPr/>
          <p:nvPr/>
        </p:nvGrpSpPr>
        <p:grpSpPr>
          <a:xfrm>
            <a:off x="3818673" y="1555335"/>
            <a:ext cx="8177462" cy="4672331"/>
            <a:chOff x="3686002" y="1950108"/>
            <a:chExt cx="4665705" cy="3129785"/>
          </a:xfrm>
          <a:noFill/>
        </p:grpSpPr>
        <p:grpSp>
          <p:nvGrpSpPr>
            <p:cNvPr id="2" name="Group 1">
              <a:extLst>
                <a:ext uri="{FF2B5EF4-FFF2-40B4-BE49-F238E27FC236}">
                  <a16:creationId xmlns:a16="http://schemas.microsoft.com/office/drawing/2014/main" id="{1796A6EE-59FB-A44D-C411-83AD201CB1E1}"/>
                </a:ext>
              </a:extLst>
            </p:cNvPr>
            <p:cNvGrpSpPr/>
            <p:nvPr/>
          </p:nvGrpSpPr>
          <p:grpSpPr>
            <a:xfrm>
              <a:off x="3686002" y="1950108"/>
              <a:ext cx="4665705" cy="3129785"/>
              <a:chOff x="-2200778" y="1450693"/>
              <a:chExt cx="6551982" cy="4317999"/>
            </a:xfrm>
            <a:grpFill/>
          </p:grpSpPr>
          <p:graphicFrame>
            <p:nvGraphicFramePr>
              <p:cNvPr id="3" name="Chart 2">
                <a:extLst>
                  <a:ext uri="{FF2B5EF4-FFF2-40B4-BE49-F238E27FC236}">
                    <a16:creationId xmlns:a16="http://schemas.microsoft.com/office/drawing/2014/main" id="{30B23B7E-3DF5-075B-C322-A0F73EDD24DE}"/>
                  </a:ext>
                </a:extLst>
              </p:cNvPr>
              <p:cNvGraphicFramePr/>
              <p:nvPr>
                <p:extLst>
                  <p:ext uri="{D42A27DB-BD31-4B8C-83A1-F6EECF244321}">
                    <p14:modId xmlns:p14="http://schemas.microsoft.com/office/powerpoint/2010/main" val="1181124697"/>
                  </p:ext>
                </p:extLst>
              </p:nvPr>
            </p:nvGraphicFramePr>
            <p:xfrm>
              <a:off x="-2200778" y="1450693"/>
              <a:ext cx="6551982" cy="4317999"/>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1">
                <a:extLst>
                  <a:ext uri="{FF2B5EF4-FFF2-40B4-BE49-F238E27FC236}">
                    <a16:creationId xmlns:a16="http://schemas.microsoft.com/office/drawing/2014/main" id="{2BC7AA85-5619-64AB-F942-3DC82A9BAD0C}"/>
                  </a:ext>
                </a:extLst>
              </p:cNvPr>
              <p:cNvSpPr txBox="1"/>
              <p:nvPr/>
            </p:nvSpPr>
            <p:spPr>
              <a:xfrm>
                <a:off x="-1001053" y="2047301"/>
                <a:ext cx="1077791" cy="432460"/>
              </a:xfrm>
              <a:prstGeom prst="rect">
                <a:avLst/>
              </a:prstGeom>
              <a:grp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lv-LV" sz="1050" b="1" i="0" dirty="0">
                    <a:effectLst/>
                    <a:latin typeface="Verdana" panose="020B0604030504040204" pitchFamily="34" charset="0"/>
                    <a:ea typeface="Verdana" panose="020B0604030504040204" pitchFamily="34" charset="0"/>
                    <a:cs typeface="Times New Roman" panose="02020603050405020304" pitchFamily="18" charset="0"/>
                  </a:rPr>
                  <a:t> </a:t>
                </a:r>
                <a:r>
                  <a:rPr lang="el-GR" sz="1200" b="1" dirty="0">
                    <a:solidFill>
                      <a:srgbClr val="7B5239"/>
                    </a:solidFill>
                    <a:latin typeface="Verdana" panose="020B0604030504040204" pitchFamily="34" charset="0"/>
                    <a:ea typeface="Verdana" panose="020B0604030504040204" pitchFamily="34" charset="0"/>
                  </a:rPr>
                  <a:t>Σ = </a:t>
                </a:r>
                <a:r>
                  <a:rPr lang="lv-LV" sz="1200" b="1" dirty="0">
                    <a:solidFill>
                      <a:srgbClr val="7B5239"/>
                    </a:solidFill>
                    <a:latin typeface="Verdana" panose="020B0604030504040204" pitchFamily="34" charset="0"/>
                    <a:ea typeface="Verdana" panose="020B0604030504040204" pitchFamily="34" charset="0"/>
                  </a:rPr>
                  <a:t>116,0</a:t>
                </a:r>
              </a:p>
              <a:p>
                <a:pPr marL="0" marR="0" lvl="0" indent="0" defTabSz="914400" eaLnBrk="1" fontAlgn="auto" latinLnBrk="0" hangingPunct="1">
                  <a:lnSpc>
                    <a:spcPct val="100000"/>
                  </a:lnSpc>
                  <a:spcBef>
                    <a:spcPts val="0"/>
                  </a:spcBef>
                  <a:spcAft>
                    <a:spcPts val="0"/>
                  </a:spcAft>
                  <a:buClrTx/>
                  <a:buSzTx/>
                  <a:buFontTx/>
                  <a:buNone/>
                  <a:tabLst/>
                  <a:defRPr/>
                </a:pPr>
                <a:endParaRPr lang="lv-LV" sz="1200" i="0" dirty="0">
                  <a:effectLst/>
                  <a:latin typeface="Verdana" panose="020B0604030504040204" pitchFamily="34" charset="0"/>
                  <a:ea typeface="Verdana" panose="020B0604030504040204" pitchFamily="34" charset="0"/>
                  <a:cs typeface="Times New Roman" panose="02020603050405020304" pitchFamily="18" charset="0"/>
                </a:endParaRPr>
              </a:p>
              <a:p>
                <a:endParaRPr lang="lv-LV" sz="1050" i="0" dirty="0">
                  <a:latin typeface="Verdana" panose="020B0604030504040204" pitchFamily="34" charset="0"/>
                  <a:ea typeface="Verdana" panose="020B0604030504040204" pitchFamily="34" charset="0"/>
                </a:endParaRPr>
              </a:p>
            </p:txBody>
          </p:sp>
        </p:grpSp>
        <p:sp>
          <p:nvSpPr>
            <p:cNvPr id="5" name="TextBox 28">
              <a:extLst>
                <a:ext uri="{FF2B5EF4-FFF2-40B4-BE49-F238E27FC236}">
                  <a16:creationId xmlns:a16="http://schemas.microsoft.com/office/drawing/2014/main" id="{0438B4F1-1FF9-4C7B-58E3-DF0AD01F2D2A}"/>
                </a:ext>
              </a:extLst>
            </p:cNvPr>
            <p:cNvSpPr txBox="1"/>
            <p:nvPr/>
          </p:nvSpPr>
          <p:spPr>
            <a:xfrm rot="16200000">
              <a:off x="3377394" y="4184827"/>
              <a:ext cx="1052073" cy="167145"/>
            </a:xfrm>
            <a:prstGeom prst="rect">
              <a:avLst/>
            </a:prstGeom>
            <a:grp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lv-LV" sz="1000" b="1" dirty="0">
                  <a:solidFill>
                    <a:srgbClr val="7B5239"/>
                  </a:solidFill>
                  <a:latin typeface="Verdana" panose="020B0604030504040204" pitchFamily="34" charset="0"/>
                  <a:ea typeface="Verdana" panose="020B0604030504040204" pitchFamily="34" charset="0"/>
                </a:rPr>
                <a:t>milj. </a:t>
              </a:r>
              <a:r>
                <a:rPr lang="lv-LV" sz="1000" b="1" i="1" dirty="0" err="1">
                  <a:solidFill>
                    <a:srgbClr val="7B5239"/>
                  </a:solidFill>
                  <a:latin typeface="Verdana" panose="020B0604030504040204" pitchFamily="34" charset="0"/>
                  <a:ea typeface="Verdana" panose="020B0604030504040204" pitchFamily="34" charset="0"/>
                </a:rPr>
                <a:t>euro</a:t>
              </a:r>
              <a:endParaRPr lang="lv-LV" sz="1000" b="1" i="1" dirty="0">
                <a:solidFill>
                  <a:srgbClr val="7B5239"/>
                </a:solidFill>
                <a:latin typeface="Verdana" panose="020B0604030504040204" pitchFamily="34" charset="0"/>
                <a:ea typeface="Verdana" panose="020B0604030504040204" pitchFamily="34" charset="0"/>
              </a:endParaRPr>
            </a:p>
          </p:txBody>
        </p:sp>
      </p:grpSp>
      <p:graphicFrame>
        <p:nvGraphicFramePr>
          <p:cNvPr id="15" name="Table 14">
            <a:extLst>
              <a:ext uri="{FF2B5EF4-FFF2-40B4-BE49-F238E27FC236}">
                <a16:creationId xmlns:a16="http://schemas.microsoft.com/office/drawing/2014/main" id="{D70BC4F2-6DDC-1831-01B3-9C64A82ABA21}"/>
              </a:ext>
            </a:extLst>
          </p:cNvPr>
          <p:cNvGraphicFramePr>
            <a:graphicFrameLocks noGrp="1"/>
          </p:cNvGraphicFramePr>
          <p:nvPr>
            <p:extLst>
              <p:ext uri="{D42A27DB-BD31-4B8C-83A1-F6EECF244321}">
                <p14:modId xmlns:p14="http://schemas.microsoft.com/office/powerpoint/2010/main" val="3249066401"/>
              </p:ext>
            </p:extLst>
          </p:nvPr>
        </p:nvGraphicFramePr>
        <p:xfrm>
          <a:off x="421448" y="2018988"/>
          <a:ext cx="3107208" cy="3797879"/>
        </p:xfrm>
        <a:graphic>
          <a:graphicData uri="http://schemas.openxmlformats.org/drawingml/2006/table">
            <a:tbl>
              <a:tblPr firstRow="1" bandRow="1">
                <a:tableStyleId>{5C22544A-7EE6-4342-B048-85BDC9FD1C3A}</a:tableStyleId>
              </a:tblPr>
              <a:tblGrid>
                <a:gridCol w="922910">
                  <a:extLst>
                    <a:ext uri="{9D8B030D-6E8A-4147-A177-3AD203B41FA5}">
                      <a16:colId xmlns:a16="http://schemas.microsoft.com/office/drawing/2014/main" val="979332343"/>
                    </a:ext>
                  </a:extLst>
                </a:gridCol>
                <a:gridCol w="548002">
                  <a:extLst>
                    <a:ext uri="{9D8B030D-6E8A-4147-A177-3AD203B41FA5}">
                      <a16:colId xmlns:a16="http://schemas.microsoft.com/office/drawing/2014/main" val="504914850"/>
                    </a:ext>
                  </a:extLst>
                </a:gridCol>
                <a:gridCol w="553453">
                  <a:extLst>
                    <a:ext uri="{9D8B030D-6E8A-4147-A177-3AD203B41FA5}">
                      <a16:colId xmlns:a16="http://schemas.microsoft.com/office/drawing/2014/main" val="3241874600"/>
                    </a:ext>
                  </a:extLst>
                </a:gridCol>
                <a:gridCol w="541422">
                  <a:extLst>
                    <a:ext uri="{9D8B030D-6E8A-4147-A177-3AD203B41FA5}">
                      <a16:colId xmlns:a16="http://schemas.microsoft.com/office/drawing/2014/main" val="3816815266"/>
                    </a:ext>
                  </a:extLst>
                </a:gridCol>
                <a:gridCol w="541421">
                  <a:extLst>
                    <a:ext uri="{9D8B030D-6E8A-4147-A177-3AD203B41FA5}">
                      <a16:colId xmlns:a16="http://schemas.microsoft.com/office/drawing/2014/main" val="853099906"/>
                    </a:ext>
                  </a:extLst>
                </a:gridCol>
              </a:tblGrid>
              <a:tr h="432419">
                <a:tc>
                  <a:txBody>
                    <a:bodyPr/>
                    <a:lstStyle/>
                    <a:p>
                      <a:pPr algn="ctr"/>
                      <a:r>
                        <a:rPr lang="lv-LV" sz="1200" dirty="0">
                          <a:solidFill>
                            <a:srgbClr val="7B5239"/>
                          </a:solidFill>
                          <a:latin typeface="Verdana" panose="020B0604030504040204" pitchFamily="34" charset="0"/>
                          <a:ea typeface="Verdana" panose="020B0604030504040204" pitchFamily="34" charset="0"/>
                        </a:rPr>
                        <a:t>Ministrija</a:t>
                      </a:r>
                    </a:p>
                  </a:txBody>
                  <a:tcPr marL="0" marR="0" marT="0" marB="0" anchor="ctr">
                    <a:solidFill>
                      <a:srgbClr val="CCA790"/>
                    </a:solidFill>
                  </a:tcPr>
                </a:tc>
                <a:tc>
                  <a:txBody>
                    <a:bodyPr/>
                    <a:lstStyle/>
                    <a:p>
                      <a:pPr algn="ctr"/>
                      <a:r>
                        <a:rPr lang="lv-LV" sz="1200" dirty="0">
                          <a:solidFill>
                            <a:srgbClr val="7B5239"/>
                          </a:solidFill>
                          <a:latin typeface="Verdana" panose="020B0604030504040204" pitchFamily="34" charset="0"/>
                          <a:ea typeface="Verdana" panose="020B0604030504040204" pitchFamily="34" charset="0"/>
                        </a:rPr>
                        <a:t>2025</a:t>
                      </a:r>
                    </a:p>
                  </a:txBody>
                  <a:tcPr marL="0" marR="0" marT="0" marB="0" anchor="ctr">
                    <a:solidFill>
                      <a:srgbClr val="CCA790"/>
                    </a:solidFill>
                  </a:tcPr>
                </a:tc>
                <a:tc>
                  <a:txBody>
                    <a:bodyPr/>
                    <a:lstStyle/>
                    <a:p>
                      <a:pPr algn="ctr"/>
                      <a:r>
                        <a:rPr lang="lv-LV" sz="1200" dirty="0">
                          <a:solidFill>
                            <a:srgbClr val="7B5239"/>
                          </a:solidFill>
                          <a:latin typeface="Verdana" panose="020B0604030504040204" pitchFamily="34" charset="0"/>
                          <a:ea typeface="Verdana" panose="020B0604030504040204" pitchFamily="34" charset="0"/>
                        </a:rPr>
                        <a:t>2026</a:t>
                      </a:r>
                    </a:p>
                  </a:txBody>
                  <a:tcPr marL="0" marR="0" marT="0" marB="0" anchor="ctr">
                    <a:solidFill>
                      <a:srgbClr val="CCA790"/>
                    </a:solidFill>
                  </a:tcPr>
                </a:tc>
                <a:tc>
                  <a:txBody>
                    <a:bodyPr/>
                    <a:lstStyle/>
                    <a:p>
                      <a:pPr algn="ctr"/>
                      <a:r>
                        <a:rPr lang="lv-LV" sz="1200" dirty="0">
                          <a:solidFill>
                            <a:srgbClr val="7B5239"/>
                          </a:solidFill>
                          <a:latin typeface="Verdana" panose="020B0604030504040204" pitchFamily="34" charset="0"/>
                          <a:ea typeface="Verdana" panose="020B0604030504040204" pitchFamily="34" charset="0"/>
                        </a:rPr>
                        <a:t>2027</a:t>
                      </a:r>
                    </a:p>
                  </a:txBody>
                  <a:tcPr marL="0" marR="0" marT="0" marB="0" anchor="ctr">
                    <a:solidFill>
                      <a:srgbClr val="CCA790"/>
                    </a:solidFill>
                  </a:tcPr>
                </a:tc>
                <a:tc>
                  <a:txBody>
                    <a:bodyPr/>
                    <a:lstStyle/>
                    <a:p>
                      <a:pPr algn="ctr"/>
                      <a:r>
                        <a:rPr lang="lv-LV" sz="1200" dirty="0">
                          <a:solidFill>
                            <a:srgbClr val="7B5239"/>
                          </a:solidFill>
                          <a:latin typeface="Verdana" panose="020B0604030504040204" pitchFamily="34" charset="0"/>
                          <a:ea typeface="Verdana" panose="020B0604030504040204" pitchFamily="34" charset="0"/>
                        </a:rPr>
                        <a:t>2028</a:t>
                      </a:r>
                    </a:p>
                  </a:txBody>
                  <a:tcPr marL="0" marR="0" marT="0" marB="0" anchor="ctr">
                    <a:solidFill>
                      <a:srgbClr val="CCA790"/>
                    </a:solidFill>
                  </a:tcPr>
                </a:tc>
                <a:extLst>
                  <a:ext uri="{0D108BD9-81ED-4DB2-BD59-A6C34878D82A}">
                    <a16:rowId xmlns:a16="http://schemas.microsoft.com/office/drawing/2014/main" val="3168577034"/>
                  </a:ext>
                </a:extLst>
              </a:tr>
              <a:tr h="224364">
                <a:tc>
                  <a:txBody>
                    <a:bodyPr/>
                    <a:lstStyle/>
                    <a:p>
                      <a:pPr algn="l" fontAlgn="b"/>
                      <a:r>
                        <a:rPr lang="lv-LV" sz="1200" b="0" kern="1200" dirty="0">
                          <a:solidFill>
                            <a:srgbClr val="7B5239"/>
                          </a:solidFill>
                          <a:latin typeface="Verdana" panose="020B0604030504040204" pitchFamily="34" charset="0"/>
                          <a:ea typeface="Verdana" panose="020B0604030504040204" pitchFamily="34" charset="0"/>
                          <a:cs typeface="+mn-cs"/>
                        </a:rPr>
                        <a:t>ZM</a:t>
                      </a:r>
                    </a:p>
                  </a:txBody>
                  <a:tcPr marL="9525" marR="9525" marT="9525" marB="0" anchor="b">
                    <a:solidFill>
                      <a:srgbClr val="E7D6CB"/>
                    </a:solidFill>
                  </a:tcPr>
                </a:tc>
                <a:tc>
                  <a:txBody>
                    <a:bodyPr/>
                    <a:lstStyle/>
                    <a:p>
                      <a:pPr algn="r" fontAlgn="b"/>
                      <a:r>
                        <a:rPr lang="lv-LV" sz="1200" b="0" kern="1200">
                          <a:solidFill>
                            <a:srgbClr val="7B5239"/>
                          </a:solidFill>
                          <a:latin typeface="Verdana" panose="020B0604030504040204" pitchFamily="34" charset="0"/>
                          <a:ea typeface="Verdana" panose="020B0604030504040204" pitchFamily="34" charset="0"/>
                          <a:cs typeface="+mn-cs"/>
                        </a:rPr>
                        <a:t>46,4</a:t>
                      </a:r>
                    </a:p>
                  </a:txBody>
                  <a:tcPr marL="9525" marR="9525" marT="9525" marB="0" anchor="b">
                    <a:solidFill>
                      <a:srgbClr val="E7D6CB"/>
                    </a:solidFill>
                  </a:tcPr>
                </a:tc>
                <a:tc>
                  <a:txBody>
                    <a:bodyPr/>
                    <a:lstStyle/>
                    <a:p>
                      <a:pPr algn="r" fontAlgn="b"/>
                      <a:r>
                        <a:rPr lang="lv-LV" sz="1200" b="0" kern="1200">
                          <a:solidFill>
                            <a:srgbClr val="7B5239"/>
                          </a:solidFill>
                          <a:latin typeface="Verdana" panose="020B0604030504040204" pitchFamily="34" charset="0"/>
                          <a:ea typeface="Verdana" panose="020B0604030504040204" pitchFamily="34" charset="0"/>
                          <a:cs typeface="+mn-cs"/>
                        </a:rPr>
                        <a:t>0,1</a:t>
                      </a:r>
                    </a:p>
                  </a:txBody>
                  <a:tcPr marL="9525" marR="9525" marT="9525" marB="0" anchor="b">
                    <a:solidFill>
                      <a:srgbClr val="E7D6CB"/>
                    </a:solidFill>
                  </a:tcPr>
                </a:tc>
                <a:tc>
                  <a:txBody>
                    <a:bodyPr/>
                    <a:lstStyle/>
                    <a:p>
                      <a:pPr algn="r" fontAlgn="b"/>
                      <a:r>
                        <a:rPr lang="lv-LV" sz="1200" b="0" kern="1200">
                          <a:solidFill>
                            <a:srgbClr val="7B5239"/>
                          </a:solidFill>
                          <a:latin typeface="Verdana" panose="020B0604030504040204" pitchFamily="34" charset="0"/>
                          <a:ea typeface="Verdana" panose="020B0604030504040204" pitchFamily="34" charset="0"/>
                          <a:cs typeface="+mn-cs"/>
                        </a:rPr>
                        <a:t>0,1</a:t>
                      </a:r>
                    </a:p>
                  </a:txBody>
                  <a:tcPr marL="9525" marR="9525" marT="9525" marB="0" anchor="b">
                    <a:solidFill>
                      <a:srgbClr val="E7D6CB"/>
                    </a:solidFill>
                  </a:tcPr>
                </a:tc>
                <a:tc>
                  <a:txBody>
                    <a:bodyPr/>
                    <a:lstStyle/>
                    <a:p>
                      <a:pPr algn="r" fontAlgn="b"/>
                      <a:r>
                        <a:rPr lang="lv-LV" sz="1200" b="0" kern="1200">
                          <a:solidFill>
                            <a:srgbClr val="7B5239"/>
                          </a:solidFill>
                          <a:latin typeface="Verdana" panose="020B0604030504040204" pitchFamily="34" charset="0"/>
                          <a:ea typeface="Verdana" panose="020B0604030504040204" pitchFamily="34" charset="0"/>
                          <a:cs typeface="+mn-cs"/>
                        </a:rPr>
                        <a:t>0,1</a:t>
                      </a:r>
                    </a:p>
                  </a:txBody>
                  <a:tcPr marL="9525" marR="9525" marT="9525" marB="0" anchor="b">
                    <a:solidFill>
                      <a:srgbClr val="E7D6CB"/>
                    </a:solidFill>
                  </a:tcPr>
                </a:tc>
                <a:extLst>
                  <a:ext uri="{0D108BD9-81ED-4DB2-BD59-A6C34878D82A}">
                    <a16:rowId xmlns:a16="http://schemas.microsoft.com/office/drawing/2014/main" val="1678467573"/>
                  </a:ext>
                </a:extLst>
              </a:tr>
              <a:tr h="224364">
                <a:tc>
                  <a:txBody>
                    <a:bodyPr/>
                    <a:lstStyle/>
                    <a:p>
                      <a:pPr algn="l" fontAlgn="b"/>
                      <a:r>
                        <a:rPr lang="lv-LV" sz="1200" b="0" kern="1200" dirty="0" err="1">
                          <a:solidFill>
                            <a:srgbClr val="7B5239"/>
                          </a:solidFill>
                          <a:latin typeface="Verdana" panose="020B0604030504040204" pitchFamily="34" charset="0"/>
                          <a:ea typeface="Verdana" panose="020B0604030504040204" pitchFamily="34" charset="0"/>
                          <a:cs typeface="+mn-cs"/>
                        </a:rPr>
                        <a:t>AiM</a:t>
                      </a:r>
                      <a:endParaRPr lang="lv-LV" sz="1200" b="0" kern="1200" dirty="0">
                        <a:solidFill>
                          <a:srgbClr val="7B5239"/>
                        </a:solidFill>
                        <a:latin typeface="Verdana" panose="020B0604030504040204" pitchFamily="34" charset="0"/>
                        <a:ea typeface="Verdana" panose="020B0604030504040204" pitchFamily="34" charset="0"/>
                        <a:cs typeface="+mn-cs"/>
                      </a:endParaRPr>
                    </a:p>
                  </a:txBody>
                  <a:tcPr marL="9525" marR="9525" marT="9525" marB="0" anchor="b">
                    <a:solidFill>
                      <a:srgbClr val="E7D6CB"/>
                    </a:solidFill>
                  </a:tcPr>
                </a:tc>
                <a:tc>
                  <a:txBody>
                    <a:bodyPr/>
                    <a:lstStyle/>
                    <a:p>
                      <a:pPr algn="r" fontAlgn="b"/>
                      <a:r>
                        <a:rPr lang="lv-LV" sz="1200" b="0" kern="1200" dirty="0">
                          <a:solidFill>
                            <a:srgbClr val="7B5239"/>
                          </a:solidFill>
                          <a:latin typeface="Verdana" panose="020B0604030504040204" pitchFamily="34" charset="0"/>
                          <a:ea typeface="Verdana" panose="020B0604030504040204" pitchFamily="34" charset="0"/>
                          <a:cs typeface="+mn-cs"/>
                        </a:rPr>
                        <a:t>33,3</a:t>
                      </a:r>
                    </a:p>
                  </a:txBody>
                  <a:tcPr marL="9525" marR="9525" marT="9525" marB="0" anchor="b">
                    <a:solidFill>
                      <a:srgbClr val="E7D6CB"/>
                    </a:solidFill>
                  </a:tcPr>
                </a:tc>
                <a:tc>
                  <a:txBody>
                    <a:bodyPr/>
                    <a:lstStyle/>
                    <a:p>
                      <a:pPr algn="r" fontAlgn="b"/>
                      <a:r>
                        <a:rPr lang="lv-LV" sz="1200" b="0" kern="1200">
                          <a:solidFill>
                            <a:srgbClr val="7B5239"/>
                          </a:solidFill>
                          <a:latin typeface="Verdana" panose="020B0604030504040204" pitchFamily="34" charset="0"/>
                          <a:ea typeface="Verdana" panose="020B0604030504040204" pitchFamily="34" charset="0"/>
                          <a:cs typeface="+mn-cs"/>
                        </a:rPr>
                        <a:t>62,0</a:t>
                      </a:r>
                    </a:p>
                  </a:txBody>
                  <a:tcPr marL="9525" marR="9525" marT="9525" marB="0" anchor="b">
                    <a:solidFill>
                      <a:srgbClr val="E7D6CB"/>
                    </a:solidFill>
                  </a:tcPr>
                </a:tc>
                <a:tc>
                  <a:txBody>
                    <a:bodyPr/>
                    <a:lstStyle/>
                    <a:p>
                      <a:pPr algn="r" fontAlgn="b"/>
                      <a:r>
                        <a:rPr lang="lv-LV" sz="1200" b="0" kern="1200">
                          <a:solidFill>
                            <a:srgbClr val="7B5239"/>
                          </a:solidFill>
                          <a:latin typeface="Verdana" panose="020B0604030504040204" pitchFamily="34" charset="0"/>
                          <a:ea typeface="Verdana" panose="020B0604030504040204" pitchFamily="34" charset="0"/>
                          <a:cs typeface="+mn-cs"/>
                        </a:rPr>
                        <a:t>98,1</a:t>
                      </a:r>
                    </a:p>
                  </a:txBody>
                  <a:tcPr marL="9525" marR="9525" marT="9525" marB="0" anchor="b">
                    <a:solidFill>
                      <a:srgbClr val="E7D6CB"/>
                    </a:solidFill>
                  </a:tcPr>
                </a:tc>
                <a:tc>
                  <a:txBody>
                    <a:bodyPr/>
                    <a:lstStyle/>
                    <a:p>
                      <a:pPr algn="r" fontAlgn="b"/>
                      <a:r>
                        <a:rPr lang="lv-LV" sz="1200" b="0" kern="1200">
                          <a:solidFill>
                            <a:srgbClr val="7B5239"/>
                          </a:solidFill>
                          <a:latin typeface="Verdana" panose="020B0604030504040204" pitchFamily="34" charset="0"/>
                          <a:ea typeface="Verdana" panose="020B0604030504040204" pitchFamily="34" charset="0"/>
                          <a:cs typeface="+mn-cs"/>
                        </a:rPr>
                        <a:t>95,6</a:t>
                      </a:r>
                    </a:p>
                  </a:txBody>
                  <a:tcPr marL="9525" marR="9525" marT="9525" marB="0" anchor="b">
                    <a:solidFill>
                      <a:srgbClr val="E7D6CB"/>
                    </a:solidFill>
                  </a:tcPr>
                </a:tc>
                <a:extLst>
                  <a:ext uri="{0D108BD9-81ED-4DB2-BD59-A6C34878D82A}">
                    <a16:rowId xmlns:a16="http://schemas.microsoft.com/office/drawing/2014/main" val="640222954"/>
                  </a:ext>
                </a:extLst>
              </a:tr>
              <a:tr h="224364">
                <a:tc>
                  <a:txBody>
                    <a:bodyPr/>
                    <a:lstStyle/>
                    <a:p>
                      <a:pPr algn="l" fontAlgn="b"/>
                      <a:r>
                        <a:rPr lang="lv-LV" sz="1200" b="0" kern="1200">
                          <a:solidFill>
                            <a:srgbClr val="7B5239"/>
                          </a:solidFill>
                          <a:latin typeface="Verdana" panose="020B0604030504040204" pitchFamily="34" charset="0"/>
                          <a:ea typeface="Verdana" panose="020B0604030504040204" pitchFamily="34" charset="0"/>
                          <a:cs typeface="+mn-cs"/>
                        </a:rPr>
                        <a:t>EM</a:t>
                      </a:r>
                    </a:p>
                  </a:txBody>
                  <a:tcPr marL="9525" marR="9525" marT="9525" marB="0" anchor="b">
                    <a:solidFill>
                      <a:srgbClr val="E7D6CB"/>
                    </a:solidFill>
                  </a:tcPr>
                </a:tc>
                <a:tc>
                  <a:txBody>
                    <a:bodyPr/>
                    <a:lstStyle/>
                    <a:p>
                      <a:pPr algn="r" fontAlgn="b"/>
                      <a:r>
                        <a:rPr lang="lv-LV" sz="1200" b="0" kern="1200" dirty="0">
                          <a:solidFill>
                            <a:srgbClr val="7B5239"/>
                          </a:solidFill>
                          <a:latin typeface="Verdana" panose="020B0604030504040204" pitchFamily="34" charset="0"/>
                          <a:ea typeface="Verdana" panose="020B0604030504040204" pitchFamily="34" charset="0"/>
                          <a:cs typeface="+mn-cs"/>
                        </a:rPr>
                        <a:t>9,3</a:t>
                      </a:r>
                    </a:p>
                  </a:txBody>
                  <a:tcPr marL="9525" marR="9525" marT="9525" marB="0" anchor="b">
                    <a:solidFill>
                      <a:srgbClr val="E7D6CB"/>
                    </a:solidFill>
                  </a:tcPr>
                </a:tc>
                <a:tc>
                  <a:txBody>
                    <a:bodyPr/>
                    <a:lstStyle/>
                    <a:p>
                      <a:pPr algn="r" fontAlgn="b"/>
                      <a:r>
                        <a:rPr lang="lv-LV" sz="1200" b="0" kern="1200" dirty="0">
                          <a:solidFill>
                            <a:srgbClr val="7B5239"/>
                          </a:solidFill>
                          <a:latin typeface="Verdana" panose="020B0604030504040204" pitchFamily="34" charset="0"/>
                          <a:ea typeface="Verdana" panose="020B0604030504040204" pitchFamily="34" charset="0"/>
                          <a:cs typeface="+mn-cs"/>
                        </a:rPr>
                        <a:t>0,2</a:t>
                      </a:r>
                    </a:p>
                  </a:txBody>
                  <a:tcPr marL="9525" marR="9525" marT="9525" marB="0" anchor="b">
                    <a:solidFill>
                      <a:srgbClr val="E7D6CB"/>
                    </a:solidFill>
                  </a:tcPr>
                </a:tc>
                <a:tc>
                  <a:txBody>
                    <a:bodyPr/>
                    <a:lstStyle/>
                    <a:p>
                      <a:pPr algn="r" fontAlgn="b"/>
                      <a:r>
                        <a:rPr lang="lv-LV" sz="1200" b="0" kern="1200">
                          <a:solidFill>
                            <a:srgbClr val="7B5239"/>
                          </a:solidFill>
                          <a:latin typeface="Verdana" panose="020B0604030504040204" pitchFamily="34" charset="0"/>
                          <a:ea typeface="Verdana" panose="020B0604030504040204" pitchFamily="34" charset="0"/>
                          <a:cs typeface="+mn-cs"/>
                        </a:rPr>
                        <a:t>0,2</a:t>
                      </a:r>
                    </a:p>
                  </a:txBody>
                  <a:tcPr marL="9525" marR="9525" marT="9525" marB="0" anchor="b">
                    <a:solidFill>
                      <a:srgbClr val="E7D6CB"/>
                    </a:solidFill>
                  </a:tcPr>
                </a:tc>
                <a:tc>
                  <a:txBody>
                    <a:bodyPr/>
                    <a:lstStyle/>
                    <a:p>
                      <a:pPr algn="r" fontAlgn="b"/>
                      <a:r>
                        <a:rPr lang="lv-LV" sz="1200" b="0" kern="1200">
                          <a:solidFill>
                            <a:srgbClr val="7B5239"/>
                          </a:solidFill>
                          <a:latin typeface="Verdana" panose="020B0604030504040204" pitchFamily="34" charset="0"/>
                          <a:ea typeface="Verdana" panose="020B0604030504040204" pitchFamily="34" charset="0"/>
                          <a:cs typeface="+mn-cs"/>
                        </a:rPr>
                        <a:t>0,2</a:t>
                      </a:r>
                    </a:p>
                  </a:txBody>
                  <a:tcPr marL="9525" marR="9525" marT="9525" marB="0" anchor="b">
                    <a:solidFill>
                      <a:srgbClr val="E7D6CB"/>
                    </a:solidFill>
                  </a:tcPr>
                </a:tc>
                <a:extLst>
                  <a:ext uri="{0D108BD9-81ED-4DB2-BD59-A6C34878D82A}">
                    <a16:rowId xmlns:a16="http://schemas.microsoft.com/office/drawing/2014/main" val="81195100"/>
                  </a:ext>
                </a:extLst>
              </a:tr>
              <a:tr h="224364">
                <a:tc>
                  <a:txBody>
                    <a:bodyPr/>
                    <a:lstStyle/>
                    <a:p>
                      <a:pPr algn="l" fontAlgn="b"/>
                      <a:r>
                        <a:rPr lang="lv-LV" sz="1200" b="0" kern="1200">
                          <a:solidFill>
                            <a:srgbClr val="7B5239"/>
                          </a:solidFill>
                          <a:latin typeface="Verdana" panose="020B0604030504040204" pitchFamily="34" charset="0"/>
                          <a:ea typeface="Verdana" panose="020B0604030504040204" pitchFamily="34" charset="0"/>
                          <a:cs typeface="+mn-cs"/>
                        </a:rPr>
                        <a:t>FM</a:t>
                      </a:r>
                    </a:p>
                  </a:txBody>
                  <a:tcPr marL="9525" marR="9525" marT="9525" marB="0" anchor="b">
                    <a:solidFill>
                      <a:srgbClr val="E7D6CB"/>
                    </a:solidFill>
                  </a:tcPr>
                </a:tc>
                <a:tc>
                  <a:txBody>
                    <a:bodyPr/>
                    <a:lstStyle/>
                    <a:p>
                      <a:pPr algn="r" fontAlgn="b"/>
                      <a:r>
                        <a:rPr lang="lv-LV" sz="1200" b="0" kern="1200">
                          <a:solidFill>
                            <a:srgbClr val="7B5239"/>
                          </a:solidFill>
                          <a:latin typeface="Verdana" panose="020B0604030504040204" pitchFamily="34" charset="0"/>
                          <a:ea typeface="Verdana" panose="020B0604030504040204" pitchFamily="34" charset="0"/>
                          <a:cs typeface="+mn-cs"/>
                        </a:rPr>
                        <a:t>8,2</a:t>
                      </a:r>
                    </a:p>
                  </a:txBody>
                  <a:tcPr marL="9525" marR="9525" marT="9525" marB="0" anchor="b">
                    <a:solidFill>
                      <a:srgbClr val="E7D6CB"/>
                    </a:solidFill>
                  </a:tcPr>
                </a:tc>
                <a:tc>
                  <a:txBody>
                    <a:bodyPr/>
                    <a:lstStyle/>
                    <a:p>
                      <a:pPr algn="r" fontAlgn="b"/>
                      <a:r>
                        <a:rPr lang="lv-LV" sz="1200" b="0" kern="1200" dirty="0">
                          <a:solidFill>
                            <a:srgbClr val="7B5239"/>
                          </a:solidFill>
                          <a:latin typeface="Verdana" panose="020B0604030504040204" pitchFamily="34" charset="0"/>
                          <a:ea typeface="Verdana" panose="020B0604030504040204" pitchFamily="34" charset="0"/>
                          <a:cs typeface="+mn-cs"/>
                        </a:rPr>
                        <a:t>16,6</a:t>
                      </a:r>
                    </a:p>
                  </a:txBody>
                  <a:tcPr marL="9525" marR="9525" marT="9525" marB="0" anchor="b">
                    <a:solidFill>
                      <a:srgbClr val="E7D6CB"/>
                    </a:solidFill>
                  </a:tcPr>
                </a:tc>
                <a:tc>
                  <a:txBody>
                    <a:bodyPr/>
                    <a:lstStyle/>
                    <a:p>
                      <a:pPr algn="r" fontAlgn="b"/>
                      <a:r>
                        <a:rPr lang="lv-LV" sz="1200" b="0" kern="1200">
                          <a:solidFill>
                            <a:srgbClr val="7B5239"/>
                          </a:solidFill>
                          <a:latin typeface="Verdana" panose="020B0604030504040204" pitchFamily="34" charset="0"/>
                          <a:ea typeface="Verdana" panose="020B0604030504040204" pitchFamily="34" charset="0"/>
                          <a:cs typeface="+mn-cs"/>
                        </a:rPr>
                        <a:t>18,3</a:t>
                      </a:r>
                    </a:p>
                  </a:txBody>
                  <a:tcPr marL="9525" marR="9525" marT="9525" marB="0" anchor="b">
                    <a:solidFill>
                      <a:srgbClr val="E7D6CB"/>
                    </a:solidFill>
                  </a:tcPr>
                </a:tc>
                <a:tc>
                  <a:txBody>
                    <a:bodyPr/>
                    <a:lstStyle/>
                    <a:p>
                      <a:pPr algn="r" fontAlgn="b"/>
                      <a:r>
                        <a:rPr lang="lv-LV" sz="1200" b="0" kern="1200">
                          <a:solidFill>
                            <a:srgbClr val="7B5239"/>
                          </a:solidFill>
                          <a:latin typeface="Verdana" panose="020B0604030504040204" pitchFamily="34" charset="0"/>
                          <a:ea typeface="Verdana" panose="020B0604030504040204" pitchFamily="34" charset="0"/>
                          <a:cs typeface="+mn-cs"/>
                        </a:rPr>
                        <a:t>18,3</a:t>
                      </a:r>
                    </a:p>
                  </a:txBody>
                  <a:tcPr marL="9525" marR="9525" marT="9525" marB="0" anchor="b">
                    <a:solidFill>
                      <a:srgbClr val="E7D6CB"/>
                    </a:solidFill>
                  </a:tcPr>
                </a:tc>
                <a:extLst>
                  <a:ext uri="{0D108BD9-81ED-4DB2-BD59-A6C34878D82A}">
                    <a16:rowId xmlns:a16="http://schemas.microsoft.com/office/drawing/2014/main" val="3462112558"/>
                  </a:ext>
                </a:extLst>
              </a:tr>
              <a:tr h="224364">
                <a:tc>
                  <a:txBody>
                    <a:bodyPr/>
                    <a:lstStyle/>
                    <a:p>
                      <a:pPr algn="l" fontAlgn="b"/>
                      <a:r>
                        <a:rPr lang="lv-LV" sz="1200" b="0" kern="1200">
                          <a:solidFill>
                            <a:srgbClr val="7B5239"/>
                          </a:solidFill>
                          <a:latin typeface="Verdana" panose="020B0604030504040204" pitchFamily="34" charset="0"/>
                          <a:ea typeface="Verdana" panose="020B0604030504040204" pitchFamily="34" charset="0"/>
                          <a:cs typeface="+mn-cs"/>
                        </a:rPr>
                        <a:t>IeM</a:t>
                      </a:r>
                    </a:p>
                  </a:txBody>
                  <a:tcPr marL="9525" marR="9525" marT="9525" marB="0" anchor="b">
                    <a:solidFill>
                      <a:srgbClr val="E7D6CB"/>
                    </a:solidFill>
                  </a:tcPr>
                </a:tc>
                <a:tc>
                  <a:txBody>
                    <a:bodyPr/>
                    <a:lstStyle/>
                    <a:p>
                      <a:pPr algn="r" fontAlgn="b"/>
                      <a:r>
                        <a:rPr lang="lv-LV" sz="1200" b="0" kern="1200">
                          <a:solidFill>
                            <a:srgbClr val="7B5239"/>
                          </a:solidFill>
                          <a:latin typeface="Verdana" panose="020B0604030504040204" pitchFamily="34" charset="0"/>
                          <a:ea typeface="Verdana" panose="020B0604030504040204" pitchFamily="34" charset="0"/>
                          <a:cs typeface="+mn-cs"/>
                        </a:rPr>
                        <a:t>5,0</a:t>
                      </a:r>
                    </a:p>
                  </a:txBody>
                  <a:tcPr marL="9525" marR="9525" marT="9525" marB="0" anchor="b">
                    <a:solidFill>
                      <a:srgbClr val="E7D6CB"/>
                    </a:solidFill>
                  </a:tcPr>
                </a:tc>
                <a:tc>
                  <a:txBody>
                    <a:bodyPr/>
                    <a:lstStyle/>
                    <a:p>
                      <a:pPr algn="r" fontAlgn="b"/>
                      <a:r>
                        <a:rPr lang="lv-LV" sz="1200" b="0" kern="1200" dirty="0">
                          <a:solidFill>
                            <a:srgbClr val="7B5239"/>
                          </a:solidFill>
                          <a:latin typeface="Verdana" panose="020B0604030504040204" pitchFamily="34" charset="0"/>
                          <a:ea typeface="Verdana" panose="020B0604030504040204" pitchFamily="34" charset="0"/>
                          <a:cs typeface="+mn-cs"/>
                        </a:rPr>
                        <a:t>7,3</a:t>
                      </a:r>
                    </a:p>
                  </a:txBody>
                  <a:tcPr marL="9525" marR="9525" marT="9525" marB="0" anchor="b">
                    <a:solidFill>
                      <a:srgbClr val="E7D6CB"/>
                    </a:solidFill>
                  </a:tcPr>
                </a:tc>
                <a:tc>
                  <a:txBody>
                    <a:bodyPr/>
                    <a:lstStyle/>
                    <a:p>
                      <a:pPr algn="r" fontAlgn="b"/>
                      <a:r>
                        <a:rPr lang="lv-LV" sz="1200" b="0" kern="1200">
                          <a:solidFill>
                            <a:srgbClr val="7B5239"/>
                          </a:solidFill>
                          <a:latin typeface="Verdana" panose="020B0604030504040204" pitchFamily="34" charset="0"/>
                          <a:ea typeface="Verdana" panose="020B0604030504040204" pitchFamily="34" charset="0"/>
                          <a:cs typeface="+mn-cs"/>
                        </a:rPr>
                        <a:t>4,5</a:t>
                      </a:r>
                    </a:p>
                  </a:txBody>
                  <a:tcPr marL="9525" marR="9525" marT="9525" marB="0" anchor="b">
                    <a:solidFill>
                      <a:srgbClr val="E7D6CB"/>
                    </a:solidFill>
                  </a:tcPr>
                </a:tc>
                <a:tc>
                  <a:txBody>
                    <a:bodyPr/>
                    <a:lstStyle/>
                    <a:p>
                      <a:pPr algn="r" fontAlgn="b"/>
                      <a:r>
                        <a:rPr lang="lv-LV" sz="1200" b="0" kern="1200">
                          <a:solidFill>
                            <a:srgbClr val="7B5239"/>
                          </a:solidFill>
                          <a:latin typeface="Verdana" panose="020B0604030504040204" pitchFamily="34" charset="0"/>
                          <a:ea typeface="Verdana" panose="020B0604030504040204" pitchFamily="34" charset="0"/>
                          <a:cs typeface="+mn-cs"/>
                        </a:rPr>
                        <a:t>4,5</a:t>
                      </a:r>
                    </a:p>
                  </a:txBody>
                  <a:tcPr marL="9525" marR="9525" marT="9525" marB="0" anchor="b">
                    <a:solidFill>
                      <a:srgbClr val="E7D6CB"/>
                    </a:solidFill>
                  </a:tcPr>
                </a:tc>
                <a:extLst>
                  <a:ext uri="{0D108BD9-81ED-4DB2-BD59-A6C34878D82A}">
                    <a16:rowId xmlns:a16="http://schemas.microsoft.com/office/drawing/2014/main" val="2213579791"/>
                  </a:ext>
                </a:extLst>
              </a:tr>
              <a:tr h="224364">
                <a:tc>
                  <a:txBody>
                    <a:bodyPr/>
                    <a:lstStyle/>
                    <a:p>
                      <a:pPr algn="l" fontAlgn="b"/>
                      <a:r>
                        <a:rPr lang="lv-LV" sz="1200" b="0" kern="1200">
                          <a:solidFill>
                            <a:srgbClr val="7B5239"/>
                          </a:solidFill>
                          <a:latin typeface="Verdana" panose="020B0604030504040204" pitchFamily="34" charset="0"/>
                          <a:ea typeface="Verdana" panose="020B0604030504040204" pitchFamily="34" charset="0"/>
                          <a:cs typeface="+mn-cs"/>
                        </a:rPr>
                        <a:t>TM</a:t>
                      </a:r>
                    </a:p>
                  </a:txBody>
                  <a:tcPr marL="9525" marR="9525" marT="9525" marB="0" anchor="b">
                    <a:solidFill>
                      <a:srgbClr val="E7D6CB"/>
                    </a:solidFill>
                  </a:tcPr>
                </a:tc>
                <a:tc>
                  <a:txBody>
                    <a:bodyPr/>
                    <a:lstStyle/>
                    <a:p>
                      <a:pPr algn="r" fontAlgn="b"/>
                      <a:r>
                        <a:rPr lang="lv-LV" sz="1200" b="0" kern="1200">
                          <a:solidFill>
                            <a:srgbClr val="7B5239"/>
                          </a:solidFill>
                          <a:latin typeface="Verdana" panose="020B0604030504040204" pitchFamily="34" charset="0"/>
                          <a:ea typeface="Verdana" panose="020B0604030504040204" pitchFamily="34" charset="0"/>
                          <a:cs typeface="+mn-cs"/>
                        </a:rPr>
                        <a:t>2,8</a:t>
                      </a:r>
                    </a:p>
                  </a:txBody>
                  <a:tcPr marL="9525" marR="9525" marT="9525" marB="0" anchor="b">
                    <a:solidFill>
                      <a:srgbClr val="E7D6CB"/>
                    </a:solidFill>
                  </a:tcPr>
                </a:tc>
                <a:tc>
                  <a:txBody>
                    <a:bodyPr/>
                    <a:lstStyle/>
                    <a:p>
                      <a:pPr algn="r" fontAlgn="b"/>
                      <a:r>
                        <a:rPr lang="lv-LV" sz="1200" b="0" kern="1200" dirty="0">
                          <a:solidFill>
                            <a:srgbClr val="7B5239"/>
                          </a:solidFill>
                          <a:latin typeface="Verdana" panose="020B0604030504040204" pitchFamily="34" charset="0"/>
                          <a:ea typeface="Verdana" panose="020B0604030504040204" pitchFamily="34" charset="0"/>
                          <a:cs typeface="+mn-cs"/>
                        </a:rPr>
                        <a:t>2,3</a:t>
                      </a:r>
                    </a:p>
                  </a:txBody>
                  <a:tcPr marL="9525" marR="9525" marT="9525" marB="0" anchor="b">
                    <a:solidFill>
                      <a:srgbClr val="E7D6CB"/>
                    </a:solidFill>
                  </a:tcPr>
                </a:tc>
                <a:tc>
                  <a:txBody>
                    <a:bodyPr/>
                    <a:lstStyle/>
                    <a:p>
                      <a:pPr algn="r" fontAlgn="b"/>
                      <a:r>
                        <a:rPr lang="lv-LV" sz="1200" b="0" kern="1200">
                          <a:solidFill>
                            <a:srgbClr val="7B5239"/>
                          </a:solidFill>
                          <a:latin typeface="Verdana" panose="020B0604030504040204" pitchFamily="34" charset="0"/>
                          <a:ea typeface="Verdana" panose="020B0604030504040204" pitchFamily="34" charset="0"/>
                          <a:cs typeface="+mn-cs"/>
                        </a:rPr>
                        <a:t>2,3</a:t>
                      </a:r>
                    </a:p>
                  </a:txBody>
                  <a:tcPr marL="9525" marR="9525" marT="9525" marB="0" anchor="b">
                    <a:solidFill>
                      <a:srgbClr val="E7D6CB"/>
                    </a:solidFill>
                  </a:tcPr>
                </a:tc>
                <a:tc>
                  <a:txBody>
                    <a:bodyPr/>
                    <a:lstStyle/>
                    <a:p>
                      <a:pPr algn="r" fontAlgn="b"/>
                      <a:r>
                        <a:rPr lang="lv-LV" sz="1200" b="0" kern="1200">
                          <a:solidFill>
                            <a:srgbClr val="7B5239"/>
                          </a:solidFill>
                          <a:latin typeface="Verdana" panose="020B0604030504040204" pitchFamily="34" charset="0"/>
                          <a:ea typeface="Verdana" panose="020B0604030504040204" pitchFamily="34" charset="0"/>
                          <a:cs typeface="+mn-cs"/>
                        </a:rPr>
                        <a:t>2,3</a:t>
                      </a:r>
                    </a:p>
                  </a:txBody>
                  <a:tcPr marL="9525" marR="9525" marT="9525" marB="0" anchor="b">
                    <a:solidFill>
                      <a:srgbClr val="E7D6CB"/>
                    </a:solidFill>
                  </a:tcPr>
                </a:tc>
                <a:extLst>
                  <a:ext uri="{0D108BD9-81ED-4DB2-BD59-A6C34878D82A}">
                    <a16:rowId xmlns:a16="http://schemas.microsoft.com/office/drawing/2014/main" val="2833934589"/>
                  </a:ext>
                </a:extLst>
              </a:tr>
              <a:tr h="224364">
                <a:tc>
                  <a:txBody>
                    <a:bodyPr/>
                    <a:lstStyle/>
                    <a:p>
                      <a:pPr algn="l" fontAlgn="b"/>
                      <a:r>
                        <a:rPr lang="lv-LV" sz="1200" b="0" kern="1200">
                          <a:solidFill>
                            <a:srgbClr val="7B5239"/>
                          </a:solidFill>
                          <a:latin typeface="Verdana" panose="020B0604030504040204" pitchFamily="34" charset="0"/>
                          <a:ea typeface="Verdana" panose="020B0604030504040204" pitchFamily="34" charset="0"/>
                          <a:cs typeface="+mn-cs"/>
                        </a:rPr>
                        <a:t>VM</a:t>
                      </a:r>
                    </a:p>
                  </a:txBody>
                  <a:tcPr marL="9525" marR="9525" marT="9525" marB="0" anchor="b">
                    <a:solidFill>
                      <a:srgbClr val="E7D6CB"/>
                    </a:solidFill>
                  </a:tcPr>
                </a:tc>
                <a:tc>
                  <a:txBody>
                    <a:bodyPr/>
                    <a:lstStyle/>
                    <a:p>
                      <a:pPr algn="r" fontAlgn="b"/>
                      <a:r>
                        <a:rPr lang="lv-LV" sz="1200" b="0" kern="1200">
                          <a:solidFill>
                            <a:srgbClr val="7B5239"/>
                          </a:solidFill>
                          <a:latin typeface="Verdana" panose="020B0604030504040204" pitchFamily="34" charset="0"/>
                          <a:ea typeface="Verdana" panose="020B0604030504040204" pitchFamily="34" charset="0"/>
                          <a:cs typeface="+mn-cs"/>
                        </a:rPr>
                        <a:t>2,2</a:t>
                      </a:r>
                    </a:p>
                  </a:txBody>
                  <a:tcPr marL="9525" marR="9525" marT="9525" marB="0" anchor="b">
                    <a:solidFill>
                      <a:srgbClr val="E7D6CB"/>
                    </a:solidFill>
                  </a:tcPr>
                </a:tc>
                <a:tc>
                  <a:txBody>
                    <a:bodyPr/>
                    <a:lstStyle/>
                    <a:p>
                      <a:pPr algn="r" fontAlgn="b"/>
                      <a:r>
                        <a:rPr lang="lv-LV" sz="1200" b="0" kern="1200">
                          <a:solidFill>
                            <a:srgbClr val="7B5239"/>
                          </a:solidFill>
                          <a:latin typeface="Verdana" panose="020B0604030504040204" pitchFamily="34" charset="0"/>
                          <a:ea typeface="Verdana" panose="020B0604030504040204" pitchFamily="34" charset="0"/>
                          <a:cs typeface="+mn-cs"/>
                        </a:rPr>
                        <a:t>2,2</a:t>
                      </a:r>
                    </a:p>
                  </a:txBody>
                  <a:tcPr marL="9525" marR="9525" marT="9525" marB="0" anchor="b">
                    <a:solidFill>
                      <a:srgbClr val="E7D6CB"/>
                    </a:solidFill>
                  </a:tcPr>
                </a:tc>
                <a:tc>
                  <a:txBody>
                    <a:bodyPr/>
                    <a:lstStyle/>
                    <a:p>
                      <a:pPr algn="r" fontAlgn="b"/>
                      <a:r>
                        <a:rPr lang="lv-LV" sz="1200" b="0" kern="1200" dirty="0">
                          <a:solidFill>
                            <a:srgbClr val="7B5239"/>
                          </a:solidFill>
                          <a:latin typeface="Verdana" panose="020B0604030504040204" pitchFamily="34" charset="0"/>
                          <a:ea typeface="Verdana" panose="020B0604030504040204" pitchFamily="34" charset="0"/>
                          <a:cs typeface="+mn-cs"/>
                        </a:rPr>
                        <a:t>2,2</a:t>
                      </a:r>
                    </a:p>
                  </a:txBody>
                  <a:tcPr marL="9525" marR="9525" marT="9525" marB="0" anchor="b">
                    <a:solidFill>
                      <a:srgbClr val="E7D6CB"/>
                    </a:solidFill>
                  </a:tcPr>
                </a:tc>
                <a:tc>
                  <a:txBody>
                    <a:bodyPr/>
                    <a:lstStyle/>
                    <a:p>
                      <a:pPr algn="r" fontAlgn="b"/>
                      <a:r>
                        <a:rPr lang="lv-LV" sz="1200" b="0" kern="1200">
                          <a:solidFill>
                            <a:srgbClr val="7B5239"/>
                          </a:solidFill>
                          <a:latin typeface="Verdana" panose="020B0604030504040204" pitchFamily="34" charset="0"/>
                          <a:ea typeface="Verdana" panose="020B0604030504040204" pitchFamily="34" charset="0"/>
                          <a:cs typeface="+mn-cs"/>
                        </a:rPr>
                        <a:t>2,2</a:t>
                      </a:r>
                    </a:p>
                  </a:txBody>
                  <a:tcPr marL="9525" marR="9525" marT="9525" marB="0" anchor="b">
                    <a:solidFill>
                      <a:srgbClr val="E7D6CB"/>
                    </a:solidFill>
                  </a:tcPr>
                </a:tc>
                <a:extLst>
                  <a:ext uri="{0D108BD9-81ED-4DB2-BD59-A6C34878D82A}">
                    <a16:rowId xmlns:a16="http://schemas.microsoft.com/office/drawing/2014/main" val="2459086786"/>
                  </a:ext>
                </a:extLst>
              </a:tr>
              <a:tr h="224364">
                <a:tc>
                  <a:txBody>
                    <a:bodyPr/>
                    <a:lstStyle/>
                    <a:p>
                      <a:pPr algn="l" fontAlgn="b"/>
                      <a:r>
                        <a:rPr lang="lv-LV" sz="1200" b="0" kern="1200">
                          <a:solidFill>
                            <a:srgbClr val="7B5239"/>
                          </a:solidFill>
                          <a:latin typeface="Verdana" panose="020B0604030504040204" pitchFamily="34" charset="0"/>
                          <a:ea typeface="Verdana" panose="020B0604030504040204" pitchFamily="34" charset="0"/>
                          <a:cs typeface="+mn-cs"/>
                        </a:rPr>
                        <a:t>LM</a:t>
                      </a:r>
                    </a:p>
                  </a:txBody>
                  <a:tcPr marL="9525" marR="9525" marT="9525" marB="0" anchor="b">
                    <a:solidFill>
                      <a:srgbClr val="E7D6CB"/>
                    </a:solidFill>
                  </a:tcPr>
                </a:tc>
                <a:tc>
                  <a:txBody>
                    <a:bodyPr/>
                    <a:lstStyle/>
                    <a:p>
                      <a:pPr algn="r" fontAlgn="b"/>
                      <a:r>
                        <a:rPr lang="lv-LV" sz="1200" b="0" kern="1200">
                          <a:solidFill>
                            <a:srgbClr val="7B5239"/>
                          </a:solidFill>
                          <a:latin typeface="Verdana" panose="020B0604030504040204" pitchFamily="34" charset="0"/>
                          <a:ea typeface="Verdana" panose="020B0604030504040204" pitchFamily="34" charset="0"/>
                          <a:cs typeface="+mn-cs"/>
                        </a:rPr>
                        <a:t>2,1</a:t>
                      </a:r>
                    </a:p>
                  </a:txBody>
                  <a:tcPr marL="9525" marR="9525" marT="9525" marB="0" anchor="b">
                    <a:solidFill>
                      <a:srgbClr val="E7D6CB"/>
                    </a:solidFill>
                  </a:tcPr>
                </a:tc>
                <a:tc>
                  <a:txBody>
                    <a:bodyPr/>
                    <a:lstStyle/>
                    <a:p>
                      <a:pPr algn="r" fontAlgn="b"/>
                      <a:r>
                        <a:rPr lang="lv-LV" sz="1200" b="0" kern="1200">
                          <a:solidFill>
                            <a:srgbClr val="7B5239"/>
                          </a:solidFill>
                          <a:latin typeface="Verdana" panose="020B0604030504040204" pitchFamily="34" charset="0"/>
                          <a:ea typeface="Verdana" panose="020B0604030504040204" pitchFamily="34" charset="0"/>
                          <a:cs typeface="+mn-cs"/>
                        </a:rPr>
                        <a:t>2,1</a:t>
                      </a:r>
                    </a:p>
                  </a:txBody>
                  <a:tcPr marL="9525" marR="9525" marT="9525" marB="0" anchor="b">
                    <a:solidFill>
                      <a:srgbClr val="E7D6CB"/>
                    </a:solidFill>
                  </a:tcPr>
                </a:tc>
                <a:tc>
                  <a:txBody>
                    <a:bodyPr/>
                    <a:lstStyle/>
                    <a:p>
                      <a:pPr algn="r" fontAlgn="b"/>
                      <a:r>
                        <a:rPr lang="lv-LV" sz="1200" b="0" kern="1200" dirty="0">
                          <a:solidFill>
                            <a:srgbClr val="7B5239"/>
                          </a:solidFill>
                          <a:latin typeface="Verdana" panose="020B0604030504040204" pitchFamily="34" charset="0"/>
                          <a:ea typeface="Verdana" panose="020B0604030504040204" pitchFamily="34" charset="0"/>
                          <a:cs typeface="+mn-cs"/>
                        </a:rPr>
                        <a:t>2,1</a:t>
                      </a:r>
                    </a:p>
                  </a:txBody>
                  <a:tcPr marL="9525" marR="9525" marT="9525" marB="0" anchor="b">
                    <a:solidFill>
                      <a:srgbClr val="E7D6CB"/>
                    </a:solidFill>
                  </a:tcPr>
                </a:tc>
                <a:tc>
                  <a:txBody>
                    <a:bodyPr/>
                    <a:lstStyle/>
                    <a:p>
                      <a:pPr algn="r" fontAlgn="b"/>
                      <a:r>
                        <a:rPr lang="lv-LV" sz="1200" b="0" kern="1200">
                          <a:solidFill>
                            <a:srgbClr val="7B5239"/>
                          </a:solidFill>
                          <a:latin typeface="Verdana" panose="020B0604030504040204" pitchFamily="34" charset="0"/>
                          <a:ea typeface="Verdana" panose="020B0604030504040204" pitchFamily="34" charset="0"/>
                          <a:cs typeface="+mn-cs"/>
                        </a:rPr>
                        <a:t>2,1</a:t>
                      </a:r>
                    </a:p>
                  </a:txBody>
                  <a:tcPr marL="9525" marR="9525" marT="9525" marB="0" anchor="b">
                    <a:solidFill>
                      <a:srgbClr val="E7D6CB"/>
                    </a:solidFill>
                  </a:tcPr>
                </a:tc>
                <a:extLst>
                  <a:ext uri="{0D108BD9-81ED-4DB2-BD59-A6C34878D82A}">
                    <a16:rowId xmlns:a16="http://schemas.microsoft.com/office/drawing/2014/main" val="1689110669"/>
                  </a:ext>
                </a:extLst>
              </a:tr>
              <a:tr h="224364">
                <a:tc>
                  <a:txBody>
                    <a:bodyPr/>
                    <a:lstStyle/>
                    <a:p>
                      <a:pPr algn="l" fontAlgn="b"/>
                      <a:r>
                        <a:rPr lang="lv-LV" sz="1200" b="0" kern="1200">
                          <a:solidFill>
                            <a:srgbClr val="7B5239"/>
                          </a:solidFill>
                          <a:latin typeface="Verdana" panose="020B0604030504040204" pitchFamily="34" charset="0"/>
                          <a:ea typeface="Verdana" panose="020B0604030504040204" pitchFamily="34" charset="0"/>
                          <a:cs typeface="+mn-cs"/>
                        </a:rPr>
                        <a:t>SM</a:t>
                      </a:r>
                    </a:p>
                  </a:txBody>
                  <a:tcPr marL="9525" marR="9525" marT="9525" marB="0" anchor="b">
                    <a:solidFill>
                      <a:srgbClr val="E7D6CB"/>
                    </a:solidFill>
                  </a:tcPr>
                </a:tc>
                <a:tc>
                  <a:txBody>
                    <a:bodyPr/>
                    <a:lstStyle/>
                    <a:p>
                      <a:pPr algn="r" fontAlgn="b"/>
                      <a:r>
                        <a:rPr lang="lv-LV" sz="1200" b="0" kern="1200">
                          <a:solidFill>
                            <a:srgbClr val="7B5239"/>
                          </a:solidFill>
                          <a:latin typeface="Verdana" panose="020B0604030504040204" pitchFamily="34" charset="0"/>
                          <a:ea typeface="Verdana" panose="020B0604030504040204" pitchFamily="34" charset="0"/>
                          <a:cs typeface="+mn-cs"/>
                        </a:rPr>
                        <a:t>2,0</a:t>
                      </a:r>
                    </a:p>
                  </a:txBody>
                  <a:tcPr marL="9525" marR="9525" marT="9525" marB="0" anchor="b">
                    <a:solidFill>
                      <a:srgbClr val="E7D6CB"/>
                    </a:solidFill>
                  </a:tcPr>
                </a:tc>
                <a:tc>
                  <a:txBody>
                    <a:bodyPr/>
                    <a:lstStyle/>
                    <a:p>
                      <a:pPr algn="r" fontAlgn="b"/>
                      <a:r>
                        <a:rPr lang="lv-LV" sz="1200" b="0" kern="1200">
                          <a:solidFill>
                            <a:srgbClr val="7B5239"/>
                          </a:solidFill>
                          <a:latin typeface="Verdana" panose="020B0604030504040204" pitchFamily="34" charset="0"/>
                          <a:ea typeface="Verdana" panose="020B0604030504040204" pitchFamily="34" charset="0"/>
                          <a:cs typeface="+mn-cs"/>
                        </a:rPr>
                        <a:t>2,0</a:t>
                      </a:r>
                    </a:p>
                  </a:txBody>
                  <a:tcPr marL="9525" marR="9525" marT="9525" marB="0" anchor="b">
                    <a:solidFill>
                      <a:srgbClr val="E7D6CB"/>
                    </a:solidFill>
                  </a:tcPr>
                </a:tc>
                <a:tc>
                  <a:txBody>
                    <a:bodyPr/>
                    <a:lstStyle/>
                    <a:p>
                      <a:pPr algn="r" fontAlgn="b"/>
                      <a:r>
                        <a:rPr lang="lv-LV" sz="1200" b="0" kern="1200" dirty="0">
                          <a:solidFill>
                            <a:srgbClr val="7B5239"/>
                          </a:solidFill>
                          <a:latin typeface="Verdana" panose="020B0604030504040204" pitchFamily="34" charset="0"/>
                          <a:ea typeface="Verdana" panose="020B0604030504040204" pitchFamily="34" charset="0"/>
                          <a:cs typeface="+mn-cs"/>
                        </a:rPr>
                        <a:t>2,0</a:t>
                      </a:r>
                    </a:p>
                  </a:txBody>
                  <a:tcPr marL="9525" marR="9525" marT="9525" marB="0" anchor="b">
                    <a:solidFill>
                      <a:srgbClr val="E7D6CB"/>
                    </a:solidFill>
                  </a:tcPr>
                </a:tc>
                <a:tc>
                  <a:txBody>
                    <a:bodyPr/>
                    <a:lstStyle/>
                    <a:p>
                      <a:pPr algn="r" fontAlgn="b"/>
                      <a:r>
                        <a:rPr lang="lv-LV" sz="1200" b="0" kern="1200">
                          <a:solidFill>
                            <a:srgbClr val="7B5239"/>
                          </a:solidFill>
                          <a:latin typeface="Verdana" panose="020B0604030504040204" pitchFamily="34" charset="0"/>
                          <a:ea typeface="Verdana" panose="020B0604030504040204" pitchFamily="34" charset="0"/>
                          <a:cs typeface="+mn-cs"/>
                        </a:rPr>
                        <a:t>2,0</a:t>
                      </a:r>
                    </a:p>
                  </a:txBody>
                  <a:tcPr marL="9525" marR="9525" marT="9525" marB="0" anchor="b">
                    <a:solidFill>
                      <a:srgbClr val="E7D6CB"/>
                    </a:solidFill>
                  </a:tcPr>
                </a:tc>
                <a:extLst>
                  <a:ext uri="{0D108BD9-81ED-4DB2-BD59-A6C34878D82A}">
                    <a16:rowId xmlns:a16="http://schemas.microsoft.com/office/drawing/2014/main" val="3247822853"/>
                  </a:ext>
                </a:extLst>
              </a:tr>
              <a:tr h="224364">
                <a:tc>
                  <a:txBody>
                    <a:bodyPr/>
                    <a:lstStyle/>
                    <a:p>
                      <a:pPr algn="l" fontAlgn="b"/>
                      <a:r>
                        <a:rPr lang="lv-LV" sz="1200" b="0" kern="1200">
                          <a:solidFill>
                            <a:srgbClr val="7B5239"/>
                          </a:solidFill>
                          <a:latin typeface="Verdana" panose="020B0604030504040204" pitchFamily="34" charset="0"/>
                          <a:ea typeface="Verdana" panose="020B0604030504040204" pitchFamily="34" charset="0"/>
                          <a:cs typeface="+mn-cs"/>
                        </a:rPr>
                        <a:t>KM</a:t>
                      </a:r>
                    </a:p>
                  </a:txBody>
                  <a:tcPr marL="9525" marR="9525" marT="9525" marB="0" anchor="b">
                    <a:solidFill>
                      <a:srgbClr val="E7D6CB"/>
                    </a:solidFill>
                  </a:tcPr>
                </a:tc>
                <a:tc>
                  <a:txBody>
                    <a:bodyPr/>
                    <a:lstStyle/>
                    <a:p>
                      <a:pPr algn="r" fontAlgn="b"/>
                      <a:r>
                        <a:rPr lang="lv-LV" sz="1200" b="0" kern="1200">
                          <a:solidFill>
                            <a:srgbClr val="7B5239"/>
                          </a:solidFill>
                          <a:latin typeface="Verdana" panose="020B0604030504040204" pitchFamily="34" charset="0"/>
                          <a:ea typeface="Verdana" panose="020B0604030504040204" pitchFamily="34" charset="0"/>
                          <a:cs typeface="+mn-cs"/>
                        </a:rPr>
                        <a:t>1,7</a:t>
                      </a:r>
                    </a:p>
                  </a:txBody>
                  <a:tcPr marL="9525" marR="9525" marT="9525" marB="0" anchor="b">
                    <a:solidFill>
                      <a:srgbClr val="E7D6CB"/>
                    </a:solidFill>
                  </a:tcPr>
                </a:tc>
                <a:tc>
                  <a:txBody>
                    <a:bodyPr/>
                    <a:lstStyle/>
                    <a:p>
                      <a:pPr algn="r" fontAlgn="b"/>
                      <a:r>
                        <a:rPr lang="lv-LV" sz="1200" b="0" kern="1200">
                          <a:solidFill>
                            <a:srgbClr val="7B5239"/>
                          </a:solidFill>
                          <a:latin typeface="Verdana" panose="020B0604030504040204" pitchFamily="34" charset="0"/>
                          <a:ea typeface="Verdana" panose="020B0604030504040204" pitchFamily="34" charset="0"/>
                          <a:cs typeface="+mn-cs"/>
                        </a:rPr>
                        <a:t>1,5</a:t>
                      </a:r>
                    </a:p>
                  </a:txBody>
                  <a:tcPr marL="9525" marR="9525" marT="9525" marB="0" anchor="b">
                    <a:solidFill>
                      <a:srgbClr val="E7D6CB"/>
                    </a:solidFill>
                  </a:tcPr>
                </a:tc>
                <a:tc>
                  <a:txBody>
                    <a:bodyPr/>
                    <a:lstStyle/>
                    <a:p>
                      <a:pPr algn="r" fontAlgn="b"/>
                      <a:r>
                        <a:rPr lang="lv-LV" sz="1200" b="0" kern="1200" dirty="0">
                          <a:solidFill>
                            <a:srgbClr val="7B5239"/>
                          </a:solidFill>
                          <a:latin typeface="Verdana" panose="020B0604030504040204" pitchFamily="34" charset="0"/>
                          <a:ea typeface="Verdana" panose="020B0604030504040204" pitchFamily="34" charset="0"/>
                          <a:cs typeface="+mn-cs"/>
                        </a:rPr>
                        <a:t>1,5</a:t>
                      </a:r>
                    </a:p>
                  </a:txBody>
                  <a:tcPr marL="9525" marR="9525" marT="9525" marB="0" anchor="b">
                    <a:solidFill>
                      <a:srgbClr val="E7D6CB"/>
                    </a:solidFill>
                  </a:tcPr>
                </a:tc>
                <a:tc>
                  <a:txBody>
                    <a:bodyPr/>
                    <a:lstStyle/>
                    <a:p>
                      <a:pPr algn="r" fontAlgn="b"/>
                      <a:r>
                        <a:rPr lang="lv-LV" sz="1200" b="0" kern="1200">
                          <a:solidFill>
                            <a:srgbClr val="7B5239"/>
                          </a:solidFill>
                          <a:latin typeface="Verdana" panose="020B0604030504040204" pitchFamily="34" charset="0"/>
                          <a:ea typeface="Verdana" panose="020B0604030504040204" pitchFamily="34" charset="0"/>
                          <a:cs typeface="+mn-cs"/>
                        </a:rPr>
                        <a:t>1,5</a:t>
                      </a:r>
                    </a:p>
                  </a:txBody>
                  <a:tcPr marL="9525" marR="9525" marT="9525" marB="0" anchor="b">
                    <a:solidFill>
                      <a:srgbClr val="E7D6CB"/>
                    </a:solidFill>
                  </a:tcPr>
                </a:tc>
                <a:extLst>
                  <a:ext uri="{0D108BD9-81ED-4DB2-BD59-A6C34878D82A}">
                    <a16:rowId xmlns:a16="http://schemas.microsoft.com/office/drawing/2014/main" val="2893436635"/>
                  </a:ext>
                </a:extLst>
              </a:tr>
              <a:tr h="224364">
                <a:tc>
                  <a:txBody>
                    <a:bodyPr/>
                    <a:lstStyle/>
                    <a:p>
                      <a:pPr algn="l" fontAlgn="b"/>
                      <a:r>
                        <a:rPr lang="lv-LV" sz="1200" b="0" kern="1200">
                          <a:solidFill>
                            <a:srgbClr val="7B5239"/>
                          </a:solidFill>
                          <a:latin typeface="Verdana" panose="020B0604030504040204" pitchFamily="34" charset="0"/>
                          <a:ea typeface="Verdana" panose="020B0604030504040204" pitchFamily="34" charset="0"/>
                          <a:cs typeface="+mn-cs"/>
                        </a:rPr>
                        <a:t>IZM</a:t>
                      </a:r>
                    </a:p>
                  </a:txBody>
                  <a:tcPr marL="9525" marR="9525" marT="9525" marB="0" anchor="b">
                    <a:solidFill>
                      <a:srgbClr val="E7D6CB"/>
                    </a:solidFill>
                  </a:tcPr>
                </a:tc>
                <a:tc>
                  <a:txBody>
                    <a:bodyPr/>
                    <a:lstStyle/>
                    <a:p>
                      <a:pPr algn="r" fontAlgn="b"/>
                      <a:r>
                        <a:rPr lang="lv-LV" sz="1200" b="0" kern="1200">
                          <a:solidFill>
                            <a:srgbClr val="7B5239"/>
                          </a:solidFill>
                          <a:latin typeface="Verdana" panose="020B0604030504040204" pitchFamily="34" charset="0"/>
                          <a:ea typeface="Verdana" panose="020B0604030504040204" pitchFamily="34" charset="0"/>
                          <a:cs typeface="+mn-cs"/>
                        </a:rPr>
                        <a:t>1,4</a:t>
                      </a:r>
                    </a:p>
                  </a:txBody>
                  <a:tcPr marL="9525" marR="9525" marT="9525" marB="0" anchor="b">
                    <a:solidFill>
                      <a:srgbClr val="E7D6CB"/>
                    </a:solidFill>
                  </a:tcPr>
                </a:tc>
                <a:tc>
                  <a:txBody>
                    <a:bodyPr/>
                    <a:lstStyle/>
                    <a:p>
                      <a:pPr algn="r" fontAlgn="b"/>
                      <a:r>
                        <a:rPr lang="lv-LV" sz="1200" b="0" kern="1200">
                          <a:solidFill>
                            <a:srgbClr val="7B5239"/>
                          </a:solidFill>
                          <a:latin typeface="Verdana" panose="020B0604030504040204" pitchFamily="34" charset="0"/>
                          <a:ea typeface="Verdana" panose="020B0604030504040204" pitchFamily="34" charset="0"/>
                          <a:cs typeface="+mn-cs"/>
                        </a:rPr>
                        <a:t>0,7</a:t>
                      </a:r>
                    </a:p>
                  </a:txBody>
                  <a:tcPr marL="9525" marR="9525" marT="9525" marB="0" anchor="b">
                    <a:solidFill>
                      <a:srgbClr val="E7D6CB"/>
                    </a:solidFill>
                  </a:tcPr>
                </a:tc>
                <a:tc>
                  <a:txBody>
                    <a:bodyPr/>
                    <a:lstStyle/>
                    <a:p>
                      <a:pPr algn="r" fontAlgn="b"/>
                      <a:r>
                        <a:rPr lang="lv-LV" sz="1200" b="0" kern="1200">
                          <a:solidFill>
                            <a:srgbClr val="7B5239"/>
                          </a:solidFill>
                          <a:latin typeface="Verdana" panose="020B0604030504040204" pitchFamily="34" charset="0"/>
                          <a:ea typeface="Verdana" panose="020B0604030504040204" pitchFamily="34" charset="0"/>
                          <a:cs typeface="+mn-cs"/>
                        </a:rPr>
                        <a:t>0,7</a:t>
                      </a:r>
                    </a:p>
                  </a:txBody>
                  <a:tcPr marL="9525" marR="9525" marT="9525" marB="0" anchor="b">
                    <a:solidFill>
                      <a:srgbClr val="E7D6CB"/>
                    </a:solidFill>
                  </a:tcPr>
                </a:tc>
                <a:tc>
                  <a:txBody>
                    <a:bodyPr/>
                    <a:lstStyle/>
                    <a:p>
                      <a:pPr algn="r" fontAlgn="b"/>
                      <a:r>
                        <a:rPr lang="lv-LV" sz="1200" b="0" kern="1200">
                          <a:solidFill>
                            <a:srgbClr val="7B5239"/>
                          </a:solidFill>
                          <a:latin typeface="Verdana" panose="020B0604030504040204" pitchFamily="34" charset="0"/>
                          <a:ea typeface="Verdana" panose="020B0604030504040204" pitchFamily="34" charset="0"/>
                          <a:cs typeface="+mn-cs"/>
                        </a:rPr>
                        <a:t>0,7</a:t>
                      </a:r>
                    </a:p>
                  </a:txBody>
                  <a:tcPr marL="9525" marR="9525" marT="9525" marB="0" anchor="b">
                    <a:solidFill>
                      <a:srgbClr val="E7D6CB"/>
                    </a:solidFill>
                  </a:tcPr>
                </a:tc>
                <a:extLst>
                  <a:ext uri="{0D108BD9-81ED-4DB2-BD59-A6C34878D82A}">
                    <a16:rowId xmlns:a16="http://schemas.microsoft.com/office/drawing/2014/main" val="4078095644"/>
                  </a:ext>
                </a:extLst>
              </a:tr>
              <a:tr h="224364">
                <a:tc>
                  <a:txBody>
                    <a:bodyPr/>
                    <a:lstStyle/>
                    <a:p>
                      <a:pPr algn="l" fontAlgn="b"/>
                      <a:r>
                        <a:rPr lang="lv-LV" sz="1200" b="0" kern="1200">
                          <a:solidFill>
                            <a:srgbClr val="7B5239"/>
                          </a:solidFill>
                          <a:latin typeface="Verdana" panose="020B0604030504040204" pitchFamily="34" charset="0"/>
                          <a:ea typeface="Verdana" panose="020B0604030504040204" pitchFamily="34" charset="0"/>
                          <a:cs typeface="+mn-cs"/>
                        </a:rPr>
                        <a:t>MK</a:t>
                      </a:r>
                    </a:p>
                  </a:txBody>
                  <a:tcPr marL="9525" marR="9525" marT="9525" marB="0" anchor="b">
                    <a:solidFill>
                      <a:srgbClr val="E7D6CB"/>
                    </a:solidFill>
                  </a:tcPr>
                </a:tc>
                <a:tc>
                  <a:txBody>
                    <a:bodyPr/>
                    <a:lstStyle/>
                    <a:p>
                      <a:pPr algn="r" fontAlgn="b"/>
                      <a:r>
                        <a:rPr lang="lv-LV" sz="1200" b="0" kern="1200">
                          <a:solidFill>
                            <a:srgbClr val="7B5239"/>
                          </a:solidFill>
                          <a:latin typeface="Verdana" panose="020B0604030504040204" pitchFamily="34" charset="0"/>
                          <a:ea typeface="Verdana" panose="020B0604030504040204" pitchFamily="34" charset="0"/>
                          <a:cs typeface="+mn-cs"/>
                        </a:rPr>
                        <a:t>0,8</a:t>
                      </a:r>
                    </a:p>
                  </a:txBody>
                  <a:tcPr marL="9525" marR="9525" marT="9525" marB="0" anchor="b">
                    <a:solidFill>
                      <a:srgbClr val="E7D6CB"/>
                    </a:solidFill>
                  </a:tcPr>
                </a:tc>
                <a:tc>
                  <a:txBody>
                    <a:bodyPr/>
                    <a:lstStyle/>
                    <a:p>
                      <a:pPr algn="r" fontAlgn="b"/>
                      <a:r>
                        <a:rPr lang="lv-LV" sz="1200" b="0" kern="1200">
                          <a:solidFill>
                            <a:srgbClr val="7B5239"/>
                          </a:solidFill>
                          <a:latin typeface="Verdana" panose="020B0604030504040204" pitchFamily="34" charset="0"/>
                          <a:ea typeface="Verdana" panose="020B0604030504040204" pitchFamily="34" charset="0"/>
                          <a:cs typeface="+mn-cs"/>
                        </a:rPr>
                        <a:t>0,8</a:t>
                      </a:r>
                    </a:p>
                  </a:txBody>
                  <a:tcPr marL="9525" marR="9525" marT="9525" marB="0" anchor="b">
                    <a:solidFill>
                      <a:srgbClr val="E7D6CB"/>
                    </a:solidFill>
                  </a:tcPr>
                </a:tc>
                <a:tc>
                  <a:txBody>
                    <a:bodyPr/>
                    <a:lstStyle/>
                    <a:p>
                      <a:pPr algn="r" fontAlgn="b"/>
                      <a:r>
                        <a:rPr lang="lv-LV" sz="1200" b="0" kern="1200" dirty="0">
                          <a:solidFill>
                            <a:srgbClr val="7B5239"/>
                          </a:solidFill>
                          <a:latin typeface="Verdana" panose="020B0604030504040204" pitchFamily="34" charset="0"/>
                          <a:ea typeface="Verdana" panose="020B0604030504040204" pitchFamily="34" charset="0"/>
                          <a:cs typeface="+mn-cs"/>
                        </a:rPr>
                        <a:t>0,8</a:t>
                      </a:r>
                    </a:p>
                  </a:txBody>
                  <a:tcPr marL="9525" marR="9525" marT="9525" marB="0" anchor="b">
                    <a:solidFill>
                      <a:srgbClr val="E7D6CB"/>
                    </a:solidFill>
                  </a:tcPr>
                </a:tc>
                <a:tc>
                  <a:txBody>
                    <a:bodyPr/>
                    <a:lstStyle/>
                    <a:p>
                      <a:pPr algn="r" fontAlgn="b"/>
                      <a:r>
                        <a:rPr lang="lv-LV" sz="1200" b="0" kern="1200">
                          <a:solidFill>
                            <a:srgbClr val="7B5239"/>
                          </a:solidFill>
                          <a:latin typeface="Verdana" panose="020B0604030504040204" pitchFamily="34" charset="0"/>
                          <a:ea typeface="Verdana" panose="020B0604030504040204" pitchFamily="34" charset="0"/>
                          <a:cs typeface="+mn-cs"/>
                        </a:rPr>
                        <a:t>0,8</a:t>
                      </a:r>
                    </a:p>
                  </a:txBody>
                  <a:tcPr marL="9525" marR="9525" marT="9525" marB="0" anchor="b">
                    <a:solidFill>
                      <a:srgbClr val="E7D6CB"/>
                    </a:solidFill>
                  </a:tcPr>
                </a:tc>
                <a:extLst>
                  <a:ext uri="{0D108BD9-81ED-4DB2-BD59-A6C34878D82A}">
                    <a16:rowId xmlns:a16="http://schemas.microsoft.com/office/drawing/2014/main" val="3892461009"/>
                  </a:ext>
                </a:extLst>
              </a:tr>
              <a:tr h="224364">
                <a:tc>
                  <a:txBody>
                    <a:bodyPr/>
                    <a:lstStyle/>
                    <a:p>
                      <a:pPr algn="l" fontAlgn="b"/>
                      <a:r>
                        <a:rPr lang="lv-LV" sz="1200" b="0" kern="1200">
                          <a:solidFill>
                            <a:srgbClr val="7B5239"/>
                          </a:solidFill>
                          <a:latin typeface="Verdana" panose="020B0604030504040204" pitchFamily="34" charset="0"/>
                          <a:ea typeface="Verdana" panose="020B0604030504040204" pitchFamily="34" charset="0"/>
                          <a:cs typeface="+mn-cs"/>
                        </a:rPr>
                        <a:t>ĀM</a:t>
                      </a:r>
                    </a:p>
                  </a:txBody>
                  <a:tcPr marL="9525" marR="9525" marT="9525" marB="0" anchor="b">
                    <a:solidFill>
                      <a:srgbClr val="E7D6CB"/>
                    </a:solidFill>
                  </a:tcPr>
                </a:tc>
                <a:tc>
                  <a:txBody>
                    <a:bodyPr/>
                    <a:lstStyle/>
                    <a:p>
                      <a:pPr algn="r" fontAlgn="b"/>
                      <a:r>
                        <a:rPr lang="lv-LV" sz="1200" b="0" kern="1200">
                          <a:solidFill>
                            <a:srgbClr val="7B5239"/>
                          </a:solidFill>
                          <a:latin typeface="Verdana" panose="020B0604030504040204" pitchFamily="34" charset="0"/>
                          <a:ea typeface="Verdana" panose="020B0604030504040204" pitchFamily="34" charset="0"/>
                          <a:cs typeface="+mn-cs"/>
                        </a:rPr>
                        <a:t>0,6</a:t>
                      </a:r>
                    </a:p>
                  </a:txBody>
                  <a:tcPr marL="9525" marR="9525" marT="9525" marB="0" anchor="b">
                    <a:solidFill>
                      <a:srgbClr val="E7D6CB"/>
                    </a:solidFill>
                  </a:tcPr>
                </a:tc>
                <a:tc>
                  <a:txBody>
                    <a:bodyPr/>
                    <a:lstStyle/>
                    <a:p>
                      <a:pPr algn="r" fontAlgn="b"/>
                      <a:r>
                        <a:rPr lang="lv-LV" sz="1200" b="0" kern="1200">
                          <a:solidFill>
                            <a:srgbClr val="7B5239"/>
                          </a:solidFill>
                          <a:latin typeface="Verdana" panose="020B0604030504040204" pitchFamily="34" charset="0"/>
                          <a:ea typeface="Verdana" panose="020B0604030504040204" pitchFamily="34" charset="0"/>
                          <a:cs typeface="+mn-cs"/>
                        </a:rPr>
                        <a:t>0,6</a:t>
                      </a:r>
                    </a:p>
                  </a:txBody>
                  <a:tcPr marL="9525" marR="9525" marT="9525" marB="0" anchor="b">
                    <a:solidFill>
                      <a:srgbClr val="E7D6CB"/>
                    </a:solidFill>
                  </a:tcPr>
                </a:tc>
                <a:tc>
                  <a:txBody>
                    <a:bodyPr/>
                    <a:lstStyle/>
                    <a:p>
                      <a:pPr algn="r" fontAlgn="b"/>
                      <a:r>
                        <a:rPr lang="lv-LV" sz="1200" b="0" kern="1200" dirty="0">
                          <a:solidFill>
                            <a:srgbClr val="7B5239"/>
                          </a:solidFill>
                          <a:latin typeface="Verdana" panose="020B0604030504040204" pitchFamily="34" charset="0"/>
                          <a:ea typeface="Verdana" panose="020B0604030504040204" pitchFamily="34" charset="0"/>
                          <a:cs typeface="+mn-cs"/>
                        </a:rPr>
                        <a:t>0,6</a:t>
                      </a:r>
                    </a:p>
                  </a:txBody>
                  <a:tcPr marL="9525" marR="9525" marT="9525" marB="0" anchor="b">
                    <a:solidFill>
                      <a:srgbClr val="E7D6CB"/>
                    </a:solidFill>
                  </a:tcPr>
                </a:tc>
                <a:tc>
                  <a:txBody>
                    <a:bodyPr/>
                    <a:lstStyle/>
                    <a:p>
                      <a:pPr algn="r" fontAlgn="b"/>
                      <a:r>
                        <a:rPr lang="lv-LV" sz="1200" b="0" kern="1200" dirty="0">
                          <a:solidFill>
                            <a:srgbClr val="7B5239"/>
                          </a:solidFill>
                          <a:latin typeface="Verdana" panose="020B0604030504040204" pitchFamily="34" charset="0"/>
                          <a:ea typeface="Verdana" panose="020B0604030504040204" pitchFamily="34" charset="0"/>
                          <a:cs typeface="+mn-cs"/>
                        </a:rPr>
                        <a:t>0,6</a:t>
                      </a:r>
                    </a:p>
                  </a:txBody>
                  <a:tcPr marL="9525" marR="9525" marT="9525" marB="0" anchor="b">
                    <a:solidFill>
                      <a:srgbClr val="E7D6CB"/>
                    </a:solidFill>
                  </a:tcPr>
                </a:tc>
                <a:extLst>
                  <a:ext uri="{0D108BD9-81ED-4DB2-BD59-A6C34878D82A}">
                    <a16:rowId xmlns:a16="http://schemas.microsoft.com/office/drawing/2014/main" val="536503741"/>
                  </a:ext>
                </a:extLst>
              </a:tr>
              <a:tr h="224364">
                <a:tc>
                  <a:txBody>
                    <a:bodyPr/>
                    <a:lstStyle/>
                    <a:p>
                      <a:pPr algn="l" fontAlgn="b"/>
                      <a:r>
                        <a:rPr lang="lv-LV" sz="1200" b="0" kern="1200">
                          <a:solidFill>
                            <a:srgbClr val="7B5239"/>
                          </a:solidFill>
                          <a:latin typeface="Verdana" panose="020B0604030504040204" pitchFamily="34" charset="0"/>
                          <a:ea typeface="Verdana" panose="020B0604030504040204" pitchFamily="34" charset="0"/>
                          <a:cs typeface="+mn-cs"/>
                        </a:rPr>
                        <a:t>VARAM</a:t>
                      </a:r>
                    </a:p>
                  </a:txBody>
                  <a:tcPr marL="9525" marR="9525" marT="9525" marB="0" anchor="b">
                    <a:solidFill>
                      <a:srgbClr val="E7D6CB"/>
                    </a:solidFill>
                  </a:tcPr>
                </a:tc>
                <a:tc>
                  <a:txBody>
                    <a:bodyPr/>
                    <a:lstStyle/>
                    <a:p>
                      <a:pPr algn="r" fontAlgn="b"/>
                      <a:r>
                        <a:rPr lang="lv-LV" sz="1200" b="0" kern="1200">
                          <a:solidFill>
                            <a:srgbClr val="7B5239"/>
                          </a:solidFill>
                          <a:latin typeface="Verdana" panose="020B0604030504040204" pitchFamily="34" charset="0"/>
                          <a:ea typeface="Verdana" panose="020B0604030504040204" pitchFamily="34" charset="0"/>
                          <a:cs typeface="+mn-cs"/>
                        </a:rPr>
                        <a:t>0,2</a:t>
                      </a:r>
                    </a:p>
                  </a:txBody>
                  <a:tcPr marL="9525" marR="9525" marT="9525" marB="0" anchor="b">
                    <a:solidFill>
                      <a:srgbClr val="E7D6CB"/>
                    </a:solidFill>
                  </a:tcPr>
                </a:tc>
                <a:tc>
                  <a:txBody>
                    <a:bodyPr/>
                    <a:lstStyle/>
                    <a:p>
                      <a:pPr algn="r" fontAlgn="b"/>
                      <a:r>
                        <a:rPr lang="lv-LV" sz="1200" b="0" kern="1200">
                          <a:solidFill>
                            <a:srgbClr val="7B5239"/>
                          </a:solidFill>
                          <a:latin typeface="Verdana" panose="020B0604030504040204" pitchFamily="34" charset="0"/>
                          <a:ea typeface="Verdana" panose="020B0604030504040204" pitchFamily="34" charset="0"/>
                          <a:cs typeface="+mn-cs"/>
                        </a:rPr>
                        <a:t>0,2</a:t>
                      </a:r>
                    </a:p>
                  </a:txBody>
                  <a:tcPr marL="9525" marR="9525" marT="9525" marB="0" anchor="b">
                    <a:solidFill>
                      <a:srgbClr val="E7D6CB"/>
                    </a:solidFill>
                  </a:tcPr>
                </a:tc>
                <a:tc>
                  <a:txBody>
                    <a:bodyPr/>
                    <a:lstStyle/>
                    <a:p>
                      <a:pPr algn="r" fontAlgn="b"/>
                      <a:r>
                        <a:rPr lang="lv-LV" sz="1200" b="0" kern="1200">
                          <a:solidFill>
                            <a:srgbClr val="7B5239"/>
                          </a:solidFill>
                          <a:latin typeface="Verdana" panose="020B0604030504040204" pitchFamily="34" charset="0"/>
                          <a:ea typeface="Verdana" panose="020B0604030504040204" pitchFamily="34" charset="0"/>
                          <a:cs typeface="+mn-cs"/>
                        </a:rPr>
                        <a:t>0,2</a:t>
                      </a:r>
                    </a:p>
                  </a:txBody>
                  <a:tcPr marL="9525" marR="9525" marT="9525" marB="0" anchor="b">
                    <a:solidFill>
                      <a:srgbClr val="E7D6CB"/>
                    </a:solidFill>
                  </a:tcPr>
                </a:tc>
                <a:tc>
                  <a:txBody>
                    <a:bodyPr/>
                    <a:lstStyle/>
                    <a:p>
                      <a:pPr algn="r" fontAlgn="b"/>
                      <a:r>
                        <a:rPr lang="lv-LV" sz="1200" b="0" kern="1200" dirty="0">
                          <a:solidFill>
                            <a:srgbClr val="7B5239"/>
                          </a:solidFill>
                          <a:latin typeface="Verdana" panose="020B0604030504040204" pitchFamily="34" charset="0"/>
                          <a:ea typeface="Verdana" panose="020B0604030504040204" pitchFamily="34" charset="0"/>
                          <a:cs typeface="+mn-cs"/>
                        </a:rPr>
                        <a:t>0,2</a:t>
                      </a:r>
                    </a:p>
                  </a:txBody>
                  <a:tcPr marL="9525" marR="9525" marT="9525" marB="0" anchor="b">
                    <a:solidFill>
                      <a:srgbClr val="E7D6CB"/>
                    </a:solidFill>
                  </a:tcPr>
                </a:tc>
                <a:extLst>
                  <a:ext uri="{0D108BD9-81ED-4DB2-BD59-A6C34878D82A}">
                    <a16:rowId xmlns:a16="http://schemas.microsoft.com/office/drawing/2014/main" val="2177943418"/>
                  </a:ext>
                </a:extLst>
              </a:tr>
              <a:tr h="224364">
                <a:tc>
                  <a:txBody>
                    <a:bodyPr/>
                    <a:lstStyle/>
                    <a:p>
                      <a:pPr algn="l" fontAlgn="b"/>
                      <a:r>
                        <a:rPr lang="lv-LV" sz="1200" b="0" kern="1200" dirty="0">
                          <a:solidFill>
                            <a:srgbClr val="7B5239"/>
                          </a:solidFill>
                          <a:latin typeface="Verdana" panose="020B0604030504040204" pitchFamily="34" charset="0"/>
                          <a:ea typeface="Verdana" panose="020B0604030504040204" pitchFamily="34" charset="0"/>
                          <a:cs typeface="+mn-cs"/>
                        </a:rPr>
                        <a:t>KEM</a:t>
                      </a:r>
                    </a:p>
                  </a:txBody>
                  <a:tcPr marL="9525" marR="9525" marT="9525" marB="0" anchor="b">
                    <a:solidFill>
                      <a:srgbClr val="E7D6CB"/>
                    </a:solidFill>
                  </a:tcPr>
                </a:tc>
                <a:tc>
                  <a:txBody>
                    <a:bodyPr/>
                    <a:lstStyle/>
                    <a:p>
                      <a:pPr algn="r" fontAlgn="b"/>
                      <a:r>
                        <a:rPr lang="lv-LV" sz="1200" b="0" kern="1200">
                          <a:solidFill>
                            <a:srgbClr val="7B5239"/>
                          </a:solidFill>
                          <a:latin typeface="Verdana" panose="020B0604030504040204" pitchFamily="34" charset="0"/>
                          <a:ea typeface="Verdana" panose="020B0604030504040204" pitchFamily="34" charset="0"/>
                          <a:cs typeface="+mn-cs"/>
                        </a:rPr>
                        <a:t>0,2</a:t>
                      </a:r>
                    </a:p>
                  </a:txBody>
                  <a:tcPr marL="9525" marR="9525" marT="9525" marB="0" anchor="b">
                    <a:solidFill>
                      <a:srgbClr val="E7D6CB"/>
                    </a:solidFill>
                  </a:tcPr>
                </a:tc>
                <a:tc>
                  <a:txBody>
                    <a:bodyPr/>
                    <a:lstStyle/>
                    <a:p>
                      <a:pPr algn="r" fontAlgn="b"/>
                      <a:r>
                        <a:rPr lang="lv-LV" sz="1200" b="0" kern="1200">
                          <a:solidFill>
                            <a:srgbClr val="7B5239"/>
                          </a:solidFill>
                          <a:latin typeface="Verdana" panose="020B0604030504040204" pitchFamily="34" charset="0"/>
                          <a:ea typeface="Verdana" panose="020B0604030504040204" pitchFamily="34" charset="0"/>
                          <a:cs typeface="+mn-cs"/>
                        </a:rPr>
                        <a:t>0,2</a:t>
                      </a:r>
                    </a:p>
                  </a:txBody>
                  <a:tcPr marL="9525" marR="9525" marT="9525" marB="0" anchor="b">
                    <a:solidFill>
                      <a:srgbClr val="E7D6CB"/>
                    </a:solidFill>
                  </a:tcPr>
                </a:tc>
                <a:tc>
                  <a:txBody>
                    <a:bodyPr/>
                    <a:lstStyle/>
                    <a:p>
                      <a:pPr algn="r" fontAlgn="b"/>
                      <a:r>
                        <a:rPr lang="lv-LV" sz="1200" b="0" kern="1200">
                          <a:solidFill>
                            <a:srgbClr val="7B5239"/>
                          </a:solidFill>
                          <a:latin typeface="Verdana" panose="020B0604030504040204" pitchFamily="34" charset="0"/>
                          <a:ea typeface="Verdana" panose="020B0604030504040204" pitchFamily="34" charset="0"/>
                          <a:cs typeface="+mn-cs"/>
                        </a:rPr>
                        <a:t>0,2</a:t>
                      </a:r>
                    </a:p>
                  </a:txBody>
                  <a:tcPr marL="9525" marR="9525" marT="9525" marB="0" anchor="b">
                    <a:solidFill>
                      <a:srgbClr val="E7D6CB"/>
                    </a:solidFill>
                  </a:tcPr>
                </a:tc>
                <a:tc>
                  <a:txBody>
                    <a:bodyPr/>
                    <a:lstStyle/>
                    <a:p>
                      <a:pPr algn="r" fontAlgn="b"/>
                      <a:r>
                        <a:rPr lang="lv-LV" sz="1200" b="0" kern="1200" dirty="0">
                          <a:solidFill>
                            <a:srgbClr val="7B5239"/>
                          </a:solidFill>
                          <a:latin typeface="Verdana" panose="020B0604030504040204" pitchFamily="34" charset="0"/>
                          <a:ea typeface="Verdana" panose="020B0604030504040204" pitchFamily="34" charset="0"/>
                          <a:cs typeface="+mn-cs"/>
                        </a:rPr>
                        <a:t>0,2</a:t>
                      </a:r>
                    </a:p>
                  </a:txBody>
                  <a:tcPr marL="9525" marR="9525" marT="9525" marB="0" anchor="b">
                    <a:solidFill>
                      <a:srgbClr val="E7D6CB"/>
                    </a:solidFill>
                  </a:tcPr>
                </a:tc>
                <a:extLst>
                  <a:ext uri="{0D108BD9-81ED-4DB2-BD59-A6C34878D82A}">
                    <a16:rowId xmlns:a16="http://schemas.microsoft.com/office/drawing/2014/main" val="668810287"/>
                  </a:ext>
                </a:extLst>
              </a:tr>
            </a:tbl>
          </a:graphicData>
        </a:graphic>
      </p:graphicFrame>
      <p:sp>
        <p:nvSpPr>
          <p:cNvPr id="16" name="Freeform 4">
            <a:extLst>
              <a:ext uri="{FF2B5EF4-FFF2-40B4-BE49-F238E27FC236}">
                <a16:creationId xmlns:a16="http://schemas.microsoft.com/office/drawing/2014/main" id="{26E3DC59-AA18-C310-2B93-5A7AFDE6549B}"/>
              </a:ext>
            </a:extLst>
          </p:cNvPr>
          <p:cNvSpPr/>
          <p:nvPr/>
        </p:nvSpPr>
        <p:spPr>
          <a:xfrm rot="9913463">
            <a:off x="3751942" y="5574835"/>
            <a:ext cx="1630454" cy="452400"/>
          </a:xfrm>
          <a:custGeom>
            <a:avLst/>
            <a:gdLst/>
            <a:ahLst/>
            <a:cxnLst/>
            <a:rect l="l" t="t" r="r" b="b"/>
            <a:pathLst>
              <a:path w="8533951" h="3050887">
                <a:moveTo>
                  <a:pt x="0" y="0"/>
                </a:moveTo>
                <a:lnTo>
                  <a:pt x="8533951" y="0"/>
                </a:lnTo>
                <a:lnTo>
                  <a:pt x="8533951" y="3050887"/>
                </a:lnTo>
                <a:lnTo>
                  <a:pt x="0" y="305088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Tree>
    <p:extLst>
      <p:ext uri="{BB962C8B-B14F-4D97-AF65-F5344CB8AC3E}">
        <p14:creationId xmlns:p14="http://schemas.microsoft.com/office/powerpoint/2010/main" val="3756028025"/>
      </p:ext>
    </p:extLst>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M-Presentation_LV.pptx" id="{02C5A7C7-E12E-4316-85F3-17B400FB557F}" vid="{558787D4-1F96-4AEC-9C62-B2AAD389BF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A26EAD-C3C4-4422-8263-E718DE20C7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080452BC-2159-499B-B2EE-D0DD5767A271}">
  <ds:schemaRefs>
    <ds:schemaRef ds:uri="http://www.w3.org/XML/1998/namespace"/>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purl.org/dc/dcmitype/"/>
    <ds:schemaRef ds:uri="http://purl.org/dc/terms/"/>
  </ds:schemaRefs>
</ds:datastoreItem>
</file>

<file path=customXml/itemProps3.xml><?xml version="1.0" encoding="utf-8"?>
<ds:datastoreItem xmlns:ds="http://schemas.openxmlformats.org/officeDocument/2006/customXml" ds:itemID="{CC1686BC-4040-4C55-B61B-2D61E1828D19}">
  <ds:schemaRefs>
    <ds:schemaRef ds:uri="http://schemas.microsoft.com/sharepoint/v3/contenttype/forms"/>
  </ds:schemaRefs>
</ds:datastoreItem>
</file>

<file path=docMetadata/LabelInfo.xml><?xml version="1.0" encoding="utf-8"?>
<clbl:labelList xmlns:clbl="http://schemas.microsoft.com/office/2020/mipLabelMetadata">
  <clbl:label id="{1b8a7570-3ec8-4c4e-9532-5dbb2f157b31}" enabled="1" method="Standard" siteId="{fd50a0e4-c289-4266-b7ff-7d9cf5066e91}" contentBits="0" removed="0"/>
</clbl:labelList>
</file>

<file path=docProps/app.xml><?xml version="1.0" encoding="utf-8"?>
<Properties xmlns="http://schemas.openxmlformats.org/officeDocument/2006/extended-properties" xmlns:vt="http://schemas.openxmlformats.org/officeDocument/2006/docPropsVTypes">
  <Template>FM-Presentation_LV</Template>
  <TotalTime>1285</TotalTime>
  <Words>1358</Words>
  <Application>Microsoft Office PowerPoint</Application>
  <PresentationFormat>Widescreen</PresentationFormat>
  <Paragraphs>270</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Open Sans</vt:lpstr>
      <vt:lpstr>Times New Roman</vt:lpstr>
      <vt:lpstr>Verdana</vt:lpstr>
      <vt:lpstr>89_Prezentacija_templateLV</vt:lpstr>
      <vt:lpstr>Informatīvais ziņojums «Par valsts pamatbudžeta un valsts speciālā budžeta bāzi un izdevumu pārskatīšanas rezultātiem 2025., 2026., 2027. un 2028. gadam»</vt:lpstr>
      <vt:lpstr>Valsts konsolidētā budžeta bāzes izdevumi (pamatbudžets un speciālais budžets)</vt:lpstr>
      <vt:lpstr>Valsts konsolidēto bāzes izdevumu 2025-2028 izmaiņas pret vidējā termiņa ietvaru*  (pamatbudžets un speciālais budžets, izslēdzot savstarpējos transfertus)  </vt:lpstr>
      <vt:lpstr>Valsts pamatbudžeta bāzes izdevumi valsts pamatfunkciju īstenošanai 2025-2028*</vt:lpstr>
      <vt:lpstr>Valsts pamatbudžeta bāzes izdevumi ES politiku instrumentu un pārējās ārvalstu finanšu palīdzības projektu un pasākumu īstenošanai 2025-2028*</vt:lpstr>
      <vt:lpstr>Valsts speciālā budžeta bāzes izdevumi 2025-2028*</vt:lpstr>
      <vt:lpstr>Bāzes izdevumos 2025-2028 neiekļautie pieprasījumi</vt:lpstr>
      <vt:lpstr>Izdevumu pārskatīšanas rezultāti</vt:lpstr>
      <vt:lpstr>Nozaru ministriju patstāvīgi veiktā izdevumu pārskatīšana - fiskāli neitrālie priekšlikumi</vt:lpstr>
      <vt:lpstr>Ministriju rezultatīvo rādītāju izpildes rezultāti, salīdzinot ar 2022. gadu, ir uzlabojušies, tomēr to pilnveide joprojām ir aktuāla un iespējama</vt:lpstr>
      <vt:lpstr>Ar 2025. gada 1. janvāri Valsts kasē tiek centralizēta EM, VARAM, KEM, ZM un VM grāmatvedības funkcija un grāmatvedības darbinieki, lai nodrošinātu lielāku finanšu uzskaites precizitāti un vienotību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 2025. gada budžetu</dc:title>
  <dc:creator>BAN</dc:creator>
  <cp:lastModifiedBy>BAN</cp:lastModifiedBy>
  <cp:revision>119</cp:revision>
  <cp:lastPrinted>2024-08-19T14:48:41Z</cp:lastPrinted>
  <dcterms:created xsi:type="dcterms:W3CDTF">2024-08-12T08:01:56Z</dcterms:created>
  <dcterms:modified xsi:type="dcterms:W3CDTF">2024-08-19T14:51:11Z</dcterms:modified>
</cp:coreProperties>
</file>