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65" r:id="rId2"/>
    <p:sldId id="266" r:id="rId3"/>
    <p:sldId id="267" r:id="rId4"/>
    <p:sldId id="268" r:id="rId5"/>
    <p:sldId id="288" r:id="rId6"/>
    <p:sldId id="289" r:id="rId7"/>
    <p:sldId id="290" r:id="rId8"/>
    <p:sldId id="291" r:id="rId9"/>
    <p:sldId id="269" r:id="rId10"/>
    <p:sldId id="292" r:id="rId11"/>
    <p:sldId id="293" r:id="rId12"/>
    <p:sldId id="294" r:id="rId13"/>
    <p:sldId id="272" r:id="rId14"/>
    <p:sldId id="271" r:id="rId15"/>
    <p:sldId id="260" r:id="rId16"/>
    <p:sldId id="273" r:id="rId17"/>
    <p:sldId id="274" r:id="rId18"/>
    <p:sldId id="275" r:id="rId19"/>
    <p:sldId id="276" r:id="rId20"/>
    <p:sldId id="277" r:id="rId21"/>
    <p:sldId id="278" r:id="rId22"/>
    <p:sldId id="279" r:id="rId23"/>
    <p:sldId id="280" r:id="rId24"/>
    <p:sldId id="281" r:id="rId25"/>
    <p:sldId id="282" r:id="rId26"/>
    <p:sldId id="283" r:id="rId27"/>
    <p:sldId id="270" r:id="rId28"/>
    <p:sldId id="284" r:id="rId29"/>
    <p:sldId id="285" r:id="rId30"/>
    <p:sldId id="286" r:id="rId31"/>
    <p:sldId id="287" r:id="rId32"/>
    <p:sldId id="264" r:id="rId33"/>
  </p:sldIdLst>
  <p:sldSz cx="9144000" cy="6858000" type="screen4x3"/>
  <p:notesSz cx="6858000" cy="91440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snapToObjects="1">
      <p:cViewPr varScale="1">
        <p:scale>
          <a:sx n="82" d="100"/>
          <a:sy n="82" d="100"/>
        </p:scale>
        <p:origin x="4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s\nad\_Informat&#299;vie%20zi&#326;ojumi\_Nodok&#316;u%20atvieglojumi_2018\Nodo&#316;u%20atvieglojumi_Tax%20Expenditures_2015-20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3" Type="http://schemas.openxmlformats.org/officeDocument/2006/relationships/oleObject" Target="file:///\\fs\nad\_Informat&#299;vie%20zi&#326;ojumi\_Nodok&#316;u%20atvieglojumi_2018\N&#298;N\N&#298;N_atvieglojumi_2017_ar%20labojumiem.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fk\nad\_Informat&#299;vie%20zi&#326;ojumi\_Nodok&#316;u%20atvieglojumi_2019\N&#298;N\N&#298;N%20atvieglojumi_201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k\nad\_Informat&#299;vie%20zi&#326;ojumi\_Nodok&#316;u%20atvieglojumi_2019\Nodo&#316;u%20atvieglojumi_Tax%20Expenditures_2016-2019_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k\nad\_Informat&#299;vie%20zi&#326;ojumi\_Nodok&#316;u%20atvieglojumi_2019\Nodo&#316;u%20atvieglojumi_Tax%20Expenditures_2016-2019_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k\nad\_Informat&#299;vie%20zi&#326;ojumi\_Nodok&#316;u%20atvieglojumi_2019\IIN\IIN_2018_apr&#275;&#311;i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k\nad\_Informat&#299;vie%20zi&#326;ojumi\_Nodok&#316;u%20atvieglojumi_2019\UIN\UIN_atvieglojumi_2018_FINA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ad-jaunz\AppData\Local\Microsoft\Windows\INetCache\Content.Outlook\NON5V5BM\Mikro%20anal&#299;z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84219973740038E-2"/>
          <c:y val="9.3505556342310656E-2"/>
          <c:w val="0.76634723528454607"/>
          <c:h val="0.73768071649325662"/>
        </c:manualLayout>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r>
              <a:rPr lang="lv-LV" sz="1000" b="1">
                <a:solidFill>
                  <a:schemeClr val="tx1"/>
                </a:solidFill>
              </a:rPr>
              <a:t>AN atbrīvojumu apmēra sadalījums</a:t>
            </a:r>
          </a:p>
        </c:rich>
      </c:tx>
      <c:layout>
        <c:manualLayout>
          <c:xMode val="edge"/>
          <c:yMode val="edge"/>
          <c:x val="0.22276059458039107"/>
          <c:y val="1.8885770331795193E-3"/>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title>
    <c:autoTitleDeleted val="0"/>
    <c:plotArea>
      <c:layout>
        <c:manualLayout>
          <c:layoutTarget val="inner"/>
          <c:xMode val="edge"/>
          <c:yMode val="edge"/>
          <c:x val="0.13787499522820107"/>
          <c:y val="0.15892563429571305"/>
          <c:w val="0.75172763910227713"/>
          <c:h val="0.75804474440694913"/>
        </c:manualLayout>
      </c:layout>
      <c:pieChart>
        <c:varyColors val="1"/>
        <c:ser>
          <c:idx val="0"/>
          <c:order val="0"/>
          <c:dPt>
            <c:idx val="0"/>
            <c:bubble3D val="0"/>
            <c:explosion val="9"/>
            <c:spPr>
              <a:solidFill>
                <a:srgbClr val="002060"/>
              </a:solidFill>
              <a:ln w="19050">
                <a:solidFill>
                  <a:schemeClr val="lt1"/>
                </a:solidFill>
              </a:ln>
              <a:effectLst/>
            </c:spPr>
            <c:extLst>
              <c:ext xmlns:c16="http://schemas.microsoft.com/office/drawing/2014/chart" uri="{C3380CC4-5D6E-409C-BE32-E72D297353CC}">
                <c16:uniqueId val="{00000001-E914-4385-8B51-A7F6225F43BA}"/>
              </c:ext>
            </c:extLst>
          </c:dPt>
          <c:dPt>
            <c:idx val="1"/>
            <c:bubble3D val="0"/>
            <c:spPr>
              <a:pattFill prst="wdUpDiag">
                <a:fgClr>
                  <a:schemeClr val="accent1"/>
                </a:fgClr>
                <a:bgClr>
                  <a:schemeClr val="bg1"/>
                </a:bgClr>
              </a:pattFill>
              <a:ln w="19050">
                <a:solidFill>
                  <a:schemeClr val="lt1"/>
                </a:solidFill>
              </a:ln>
              <a:effectLst/>
            </c:spPr>
            <c:extLst>
              <c:ext xmlns:c16="http://schemas.microsoft.com/office/drawing/2014/chart" uri="{C3380CC4-5D6E-409C-BE32-E72D297353CC}">
                <c16:uniqueId val="{00000003-E914-4385-8B51-A7F6225F43BA}"/>
              </c:ext>
            </c:extLst>
          </c:dPt>
          <c:dPt>
            <c:idx val="2"/>
            <c:bubble3D val="0"/>
            <c:explosion val="7"/>
            <c:spPr>
              <a:pattFill prst="pct40">
                <a:fgClr>
                  <a:schemeClr val="accent1"/>
                </a:fgClr>
                <a:bgClr>
                  <a:schemeClr val="bg1"/>
                </a:bgClr>
              </a:pattFill>
              <a:ln w="19050">
                <a:solidFill>
                  <a:schemeClr val="lt1"/>
                </a:solidFill>
              </a:ln>
              <a:effectLst/>
            </c:spPr>
            <c:extLst>
              <c:ext xmlns:c16="http://schemas.microsoft.com/office/drawing/2014/chart" uri="{C3380CC4-5D6E-409C-BE32-E72D297353CC}">
                <c16:uniqueId val="{00000005-E914-4385-8B51-A7F6225F43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14-4385-8B51-A7F6225F43B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914-4385-8B51-A7F6225F43B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914-4385-8B51-A7F6225F43BA}"/>
              </c:ext>
            </c:extLst>
          </c:dPt>
          <c:dLbls>
            <c:dLbl>
              <c:idx val="0"/>
              <c:layout>
                <c:manualLayout>
                  <c:x val="-8.3297310876886152E-4"/>
                  <c:y val="0.46870907622685476"/>
                </c:manualLayout>
              </c:layout>
              <c:tx>
                <c:rich>
                  <a:bodyPr/>
                  <a:lstStyle/>
                  <a:p>
                    <a:fld id="{009A6C40-259C-42A0-8179-EC5F01795C44}" type="CATEGORYNAME">
                      <a:rPr lang="en-US" sz="1050">
                        <a:solidFill>
                          <a:schemeClr val="tx1"/>
                        </a:solidFill>
                      </a:rPr>
                      <a:pPr/>
                      <a:t>[CATEGORY NAME]</a:t>
                    </a:fld>
                    <a:r>
                      <a:rPr lang="en-US" sz="1050" dirty="0">
                        <a:solidFill>
                          <a:schemeClr val="tx1"/>
                        </a:solidFill>
                      </a:rPr>
                      <a:t> </a:t>
                    </a:r>
                    <a:fld id="{796BC4DA-E714-45A4-9148-6752024DCCCF}" type="VALUE">
                      <a:rPr lang="en-US" sz="1050">
                        <a:solidFill>
                          <a:srgbClr val="FF0000"/>
                        </a:solidFill>
                      </a:rPr>
                      <a:pPr/>
                      <a:t>[VALUE]</a:t>
                    </a:fld>
                    <a:endParaRPr lang="en-US" sz="1050" dirty="0">
                      <a:solidFill>
                        <a:schemeClr val="tx1"/>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1670352392234591"/>
                      <c:h val="0.1455746345688777"/>
                    </c:manualLayout>
                  </c15:layout>
                  <c15:dlblFieldTable/>
                  <c15:showDataLabelsRange val="0"/>
                </c:ext>
                <c:ext xmlns:c16="http://schemas.microsoft.com/office/drawing/2014/chart" uri="{C3380CC4-5D6E-409C-BE32-E72D297353CC}">
                  <c16:uniqueId val="{00000001-E914-4385-8B51-A7F6225F43BA}"/>
                </c:ext>
              </c:extLst>
            </c:dLbl>
            <c:dLbl>
              <c:idx val="1"/>
              <c:layout>
                <c:manualLayout>
                  <c:x val="-0.32611275476702972"/>
                  <c:y val="-1.9794496972018061E-3"/>
                </c:manualLayout>
              </c:layout>
              <c:tx>
                <c:rich>
                  <a:bodyPr/>
                  <a:lstStyle/>
                  <a:p>
                    <a:fld id="{B77F7484-E042-40DD-AB17-870286E20F97}" type="CATEGORYNAME">
                      <a:rPr lang="en-US" b="0"/>
                      <a:pPr/>
                      <a:t>[CATEGORY NAME]</a:t>
                    </a:fld>
                    <a:r>
                      <a:rPr lang="en-US" dirty="0"/>
                      <a:t> </a:t>
                    </a:r>
                    <a:fld id="{AA6B7203-BFE5-43E8-9F5E-0B3C8295B9C0}" type="VALUE">
                      <a:rPr lang="en-US"/>
                      <a:pPr/>
                      <a:t>[VALUE]</a:t>
                    </a:fld>
                    <a:endParaRPr lang="en-US"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37886737048937752"/>
                      <c:h val="0.10615652320301339"/>
                    </c:manualLayout>
                  </c15:layout>
                  <c15:dlblFieldTable/>
                  <c15:showDataLabelsRange val="0"/>
                </c:ext>
                <c:ext xmlns:c16="http://schemas.microsoft.com/office/drawing/2014/chart" uri="{C3380CC4-5D6E-409C-BE32-E72D297353CC}">
                  <c16:uniqueId val="{00000003-E914-4385-8B51-A7F6225F43BA}"/>
                </c:ext>
              </c:extLst>
            </c:dLbl>
            <c:dLbl>
              <c:idx val="2"/>
              <c:layout>
                <c:manualLayout>
                  <c:x val="1.3043738001391505E-7"/>
                  <c:y val="-0.3794231880923381"/>
                </c:manualLayout>
              </c:layout>
              <c:tx>
                <c:rich>
                  <a:bodyPr/>
                  <a:lstStyle/>
                  <a:p>
                    <a:fld id="{150E0944-6B89-4062-AA6E-E5CC97408C59}" type="CATEGORYNAME">
                      <a:rPr lang="en-US" sz="1050">
                        <a:solidFill>
                          <a:schemeClr val="tx1"/>
                        </a:solidFill>
                      </a:rPr>
                      <a:pPr/>
                      <a:t>[CATEGORY NAME]</a:t>
                    </a:fld>
                    <a:r>
                      <a:rPr lang="en-US" sz="1050" dirty="0">
                        <a:solidFill>
                          <a:schemeClr val="tx1"/>
                        </a:solidFill>
                      </a:rPr>
                      <a:t> </a:t>
                    </a:r>
                    <a:fld id="{8D946981-0543-45AC-B053-550BDE8A000B}" type="VALUE">
                      <a:rPr lang="en-US" sz="1050">
                        <a:solidFill>
                          <a:srgbClr val="FF0000"/>
                        </a:solidFill>
                      </a:rPr>
                      <a:pPr/>
                      <a:t>[VALUE]</a:t>
                    </a:fld>
                    <a:endParaRPr lang="en-US" sz="1050" dirty="0">
                      <a:solidFill>
                        <a:schemeClr val="tx1"/>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28127881850864678"/>
                      <c:h val="0.14567541049085242"/>
                    </c:manualLayout>
                  </c15:layout>
                  <c15:dlblFieldTable/>
                  <c15:showDataLabelsRange val="0"/>
                </c:ext>
                <c:ext xmlns:c16="http://schemas.microsoft.com/office/drawing/2014/chart" uri="{C3380CC4-5D6E-409C-BE32-E72D297353CC}">
                  <c16:uniqueId val="{00000005-E914-4385-8B51-A7F6225F43BA}"/>
                </c:ext>
              </c:extLst>
            </c:dLbl>
            <c:dLbl>
              <c:idx val="3"/>
              <c:layout>
                <c:manualLayout>
                  <c:x val="-0.22563123213497033"/>
                  <c:y val="6.2349510368474061E-3"/>
                </c:manualLayout>
              </c:layout>
              <c:tx>
                <c:rich>
                  <a:bodyPr/>
                  <a:lstStyle/>
                  <a:p>
                    <a:fld id="{E7913C64-2DF2-4F65-9B16-8098EDC8A55F}" type="CATEGORYNAME">
                      <a:rPr lang="en-US" b="0"/>
                      <a:pPr/>
                      <a:t>[CATEGORY NAME]</a:t>
                    </a:fld>
                    <a:r>
                      <a:rPr lang="en-US" dirty="0"/>
                      <a:t> </a:t>
                    </a:r>
                    <a:fld id="{6F7F1323-2765-4442-8B87-5F0FBEC1C58D}" type="VALUE">
                      <a:rPr lang="en-US"/>
                      <a:pPr/>
                      <a:t>[VALUE]</a:t>
                    </a:fld>
                    <a:endParaRPr lang="en-US"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36949152542372882"/>
                      <c:h val="0.10811873402791429"/>
                    </c:manualLayout>
                  </c15:layout>
                  <c15:dlblFieldTable/>
                  <c15:showDataLabelsRange val="0"/>
                </c:ext>
                <c:ext xmlns:c16="http://schemas.microsoft.com/office/drawing/2014/chart" uri="{C3380CC4-5D6E-409C-BE32-E72D297353CC}">
                  <c16:uniqueId val="{00000007-E914-4385-8B51-A7F6225F43BA}"/>
                </c:ext>
              </c:extLst>
            </c:dLbl>
            <c:dLbl>
              <c:idx val="5"/>
              <c:layout>
                <c:manualLayout>
                  <c:x val="0.28587465949115487"/>
                  <c:y val="2.9693482571911275E-2"/>
                </c:manualLayout>
              </c:layout>
              <c:tx>
                <c:rich>
                  <a:bodyPr/>
                  <a:lstStyle/>
                  <a:p>
                    <a:fld id="{308CC8C5-2EB3-4150-A844-40BBD3C00791}" type="CATEGORYNAME">
                      <a:rPr lang="en-US" sz="1050" b="0">
                        <a:solidFill>
                          <a:schemeClr val="tx1"/>
                        </a:solidFill>
                      </a:rPr>
                      <a:pPr/>
                      <a:t>[CATEGORY NAME]</a:t>
                    </a:fld>
                    <a:r>
                      <a:rPr lang="en-US" sz="1050" dirty="0">
                        <a:solidFill>
                          <a:schemeClr val="tx1"/>
                        </a:solidFill>
                      </a:rPr>
                      <a:t> </a:t>
                    </a:r>
                    <a:fld id="{36B90155-5D55-4ADC-93E6-38C4AF9D5F1A}" type="VALUE">
                      <a:rPr lang="en-US" sz="1050">
                        <a:solidFill>
                          <a:schemeClr val="tx1"/>
                        </a:solidFill>
                      </a:rPr>
                      <a:pPr/>
                      <a:t>[VALUE]</a:t>
                    </a:fld>
                    <a:endParaRPr lang="en-US" sz="1050" dirty="0">
                      <a:solidFill>
                        <a:schemeClr val="tx1"/>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40773081481361673"/>
                      <c:h val="0.13399013974699717"/>
                    </c:manualLayout>
                  </c15:layout>
                  <c15:dlblFieldTable/>
                  <c15:showDataLabelsRange val="0"/>
                </c:ext>
                <c:ext xmlns:c16="http://schemas.microsoft.com/office/drawing/2014/chart" uri="{C3380CC4-5D6E-409C-BE32-E72D297353CC}">
                  <c16:uniqueId val="{0000000B-E914-4385-8B51-A7F6225F43BA}"/>
                </c:ext>
              </c:extLst>
            </c:dLbl>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Kopā!$K$17:$K$22</c:f>
              <c:strCache>
                <c:ptCount val="6"/>
                <c:pt idx="0">
                  <c:v>Alkoholiskie dzērieni</c:v>
                </c:pt>
                <c:pt idx="1">
                  <c:v>Tabakas izstrādājumi</c:v>
                </c:pt>
                <c:pt idx="2">
                  <c:v>Naftas produkti</c:v>
                </c:pt>
                <c:pt idx="3">
                  <c:v>Dabasgāze</c:v>
                </c:pt>
                <c:pt idx="5">
                  <c:v>Bezalkoholiskie dzērieni</c:v>
                </c:pt>
              </c:strCache>
            </c:strRef>
          </c:cat>
          <c:val>
            <c:numRef>
              <c:f>Kopā!$L$17:$L$22</c:f>
              <c:numCache>
                <c:formatCode>0.00%</c:formatCode>
                <c:ptCount val="6"/>
                <c:pt idx="0">
                  <c:v>0.4482862826689582</c:v>
                </c:pt>
                <c:pt idx="1">
                  <c:v>2.8360878614939841E-2</c:v>
                </c:pt>
                <c:pt idx="2">
                  <c:v>0.51228587565209882</c:v>
                </c:pt>
                <c:pt idx="3">
                  <c:v>1.093971596895091E-2</c:v>
                </c:pt>
                <c:pt idx="5">
                  <c:v>1.1272470950521242E-3</c:v>
                </c:pt>
              </c:numCache>
            </c:numRef>
          </c:val>
          <c:extLst>
            <c:ext xmlns:c16="http://schemas.microsoft.com/office/drawing/2014/chart" uri="{C3380CC4-5D6E-409C-BE32-E72D297353CC}">
              <c16:uniqueId val="{0000000C-E914-4385-8B51-A7F6225F43B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000" b="1">
          <a:latin typeface="Verdana" panose="020B0604030504040204" pitchFamily="34" charset="0"/>
          <a:ea typeface="Verdana" panose="020B0604030504040204" pitchFamily="34" charset="0"/>
          <a:cs typeface="Times New Roman" panose="02020603050405020304" pitchFamily="18" charset="0"/>
        </a:defRPr>
      </a:pPr>
      <a:endParaRPr lang="lv-LV"/>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r>
              <a:rPr lang="lv-LV" sz="1000" b="1" dirty="0">
                <a:solidFill>
                  <a:schemeClr val="tx1"/>
                </a:solidFill>
                <a:latin typeface="Verdana" panose="020B0604030504040204" pitchFamily="34" charset="0"/>
                <a:ea typeface="Verdana" panose="020B0604030504040204" pitchFamily="34" charset="0"/>
              </a:rPr>
              <a:t>Ar samazināto AN likmi apliekamo produktu apmēra sadalījums</a:t>
            </a:r>
          </a:p>
        </c:rich>
      </c:tx>
      <c:layout>
        <c:manualLayout>
          <c:xMode val="edge"/>
          <c:yMode val="edge"/>
          <c:x val="0.1144104517481919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title>
    <c:autoTitleDeleted val="0"/>
    <c:plotArea>
      <c:layout>
        <c:manualLayout>
          <c:layoutTarget val="inner"/>
          <c:xMode val="edge"/>
          <c:yMode val="edge"/>
          <c:x val="0.11928208614210996"/>
          <c:y val="0.19197840446761441"/>
          <c:w val="0.75172763910227713"/>
          <c:h val="0.75804474440694913"/>
        </c:manualLayout>
      </c:layout>
      <c:pieChart>
        <c:varyColors val="1"/>
        <c:ser>
          <c:idx val="0"/>
          <c:order val="0"/>
          <c:dPt>
            <c:idx val="0"/>
            <c:bubble3D val="0"/>
            <c:explosion val="7"/>
            <c:spPr>
              <a:pattFill prst="dkDnDiag">
                <a:fgClr>
                  <a:srgbClr val="002060"/>
                </a:fgClr>
                <a:bgClr>
                  <a:schemeClr val="bg1"/>
                </a:bgClr>
              </a:pattFill>
              <a:ln w="19050">
                <a:solidFill>
                  <a:schemeClr val="lt1"/>
                </a:solidFill>
              </a:ln>
              <a:effectLst/>
            </c:spPr>
            <c:extLst>
              <c:ext xmlns:c16="http://schemas.microsoft.com/office/drawing/2014/chart" uri="{C3380CC4-5D6E-409C-BE32-E72D297353CC}">
                <c16:uniqueId val="{00000001-A182-4829-B710-91FFDE4EA50B}"/>
              </c:ext>
            </c:extLst>
          </c:dPt>
          <c:dPt>
            <c:idx val="1"/>
            <c:bubble3D val="0"/>
            <c:explosion val="1"/>
            <c:spPr>
              <a:solidFill>
                <a:srgbClr val="002060"/>
              </a:solidFill>
              <a:ln w="19050">
                <a:solidFill>
                  <a:schemeClr val="lt1"/>
                </a:solidFill>
              </a:ln>
              <a:effectLst/>
            </c:spPr>
            <c:extLst>
              <c:ext xmlns:c16="http://schemas.microsoft.com/office/drawing/2014/chart" uri="{C3380CC4-5D6E-409C-BE32-E72D297353CC}">
                <c16:uniqueId val="{00000003-A182-4829-B710-91FFDE4EA50B}"/>
              </c:ext>
            </c:extLst>
          </c:dPt>
          <c:dPt>
            <c:idx val="2"/>
            <c:bubble3D val="0"/>
            <c:explosion val="9"/>
            <c:spPr>
              <a:solidFill>
                <a:srgbClr val="FFC000"/>
              </a:solidFill>
              <a:ln w="19050">
                <a:solidFill>
                  <a:schemeClr val="lt1"/>
                </a:solidFill>
              </a:ln>
              <a:effectLst/>
            </c:spPr>
            <c:extLst>
              <c:ext xmlns:c16="http://schemas.microsoft.com/office/drawing/2014/chart" uri="{C3380CC4-5D6E-409C-BE32-E72D297353CC}">
                <c16:uniqueId val="{00000005-A182-4829-B710-91FFDE4EA50B}"/>
              </c:ext>
            </c:extLst>
          </c:dPt>
          <c:dLbls>
            <c:dLbl>
              <c:idx val="0"/>
              <c:layout>
                <c:manualLayout>
                  <c:x val="0.25476650447677657"/>
                  <c:y val="6.91805719178753E-2"/>
                </c:manualLayout>
              </c:layout>
              <c:tx>
                <c:rich>
                  <a:bodyPr rot="0" spcFirstLastPara="1" vertOverflow="ellipsis" vert="horz" wrap="square" lIns="38100" tIns="19050" rIns="38100" bIns="19050" anchor="ctr" anchorCtr="1">
                    <a:no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28EA84F5-A6FF-45F0-9643-8255F499A993}" type="CATEGORYNAME">
                      <a:rPr lang="en-US" sz="1050" b="0">
                        <a:solidFill>
                          <a:sysClr val="windowText" lastClr="000000"/>
                        </a:solidFill>
                        <a:latin typeface="Verdana" panose="020B0604030504040204" pitchFamily="34" charset="0"/>
                        <a:ea typeface="Verdana" panose="020B0604030504040204" pitchFamily="34" charset="0"/>
                      </a:rPr>
                      <a:pPr>
                        <a:defRPr sz="1050" b="1">
                          <a:solidFill>
                            <a:sysClr val="windowText" lastClr="000000"/>
                          </a:solidFill>
                          <a:latin typeface="Verdana" panose="020B0604030504040204" pitchFamily="34" charset="0"/>
                          <a:ea typeface="Verdana" panose="020B0604030504040204" pitchFamily="34" charset="0"/>
                        </a:defRPr>
                      </a:pPr>
                      <a:t>[CATEGORY NAME]</a:t>
                    </a:fld>
                    <a:r>
                      <a:rPr lang="en-US" sz="1050" b="1" baseline="0" dirty="0">
                        <a:solidFill>
                          <a:sysClr val="windowText" lastClr="000000"/>
                        </a:solidFill>
                        <a:latin typeface="Verdana" panose="020B0604030504040204" pitchFamily="34" charset="0"/>
                        <a:ea typeface="Verdana" panose="020B0604030504040204" pitchFamily="34" charset="0"/>
                      </a:rPr>
                      <a:t> </a:t>
                    </a:r>
                    <a:fld id="{CDF2DACD-2535-473E-A965-CBB9AD14CD5C}" type="CELLRANGE">
                      <a:rPr lang="en-US" sz="1050" b="1" baseline="0">
                        <a:solidFill>
                          <a:sysClr val="windowText" lastClr="000000"/>
                        </a:solidFill>
                        <a:latin typeface="Verdana" panose="020B0604030504040204" pitchFamily="34" charset="0"/>
                        <a:ea typeface="Verdana" panose="020B0604030504040204" pitchFamily="34" charset="0"/>
                      </a:rPr>
                      <a:pPr>
                        <a:defRPr sz="1050" b="1">
                          <a:solidFill>
                            <a:sysClr val="windowText" lastClr="000000"/>
                          </a:solidFill>
                          <a:latin typeface="Verdana" panose="020B0604030504040204" pitchFamily="34" charset="0"/>
                          <a:ea typeface="Verdana" panose="020B0604030504040204" pitchFamily="34" charset="0"/>
                        </a:defRPr>
                      </a:pPr>
                      <a:t>[CELLRANGE]</a:t>
                    </a:fld>
                    <a:endParaRPr lang="en-US" sz="1050" b="1" baseline="0" dirty="0">
                      <a:solidFill>
                        <a:sysClr val="windowText" lastClr="000000"/>
                      </a:solidFill>
                      <a:latin typeface="Verdana" panose="020B0604030504040204" pitchFamily="34" charset="0"/>
                      <a:ea typeface="Verdana" panose="020B0604030504040204" pitchFamily="34" charset="0"/>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3478545960533117"/>
                      <c:h val="0.13647844324614744"/>
                    </c:manualLayout>
                  </c15:layout>
                  <c15:dlblFieldTable/>
                  <c15:showDataLabelsRange val="1"/>
                </c:ext>
                <c:ext xmlns:c16="http://schemas.microsoft.com/office/drawing/2014/chart" uri="{C3380CC4-5D6E-409C-BE32-E72D297353CC}">
                  <c16:uniqueId val="{00000001-A182-4829-B710-91FFDE4EA50B}"/>
                </c:ext>
              </c:extLst>
            </c:dLbl>
            <c:dLbl>
              <c:idx val="1"/>
              <c:layout>
                <c:manualLayout>
                  <c:x val="-0.30098318035447214"/>
                  <c:y val="-1.3328333692449329E-3"/>
                </c:manualLayout>
              </c:layout>
              <c:tx>
                <c:rich>
                  <a:bodyPr rot="0" spcFirstLastPara="1" vertOverflow="ellipsis" vert="horz" wrap="square" lIns="38100" tIns="19050" rIns="38100" bIns="19050" anchor="ctr" anchorCtr="1">
                    <a:no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CFD1C3BB-2279-432A-BD32-4E42FB694EC9}" type="CATEGORYNAME">
                      <a:rPr lang="en-US" sz="1050" b="1">
                        <a:solidFill>
                          <a:sysClr val="windowText" lastClr="000000"/>
                        </a:solidFill>
                        <a:latin typeface="Verdana" panose="020B0604030504040204" pitchFamily="34" charset="0"/>
                        <a:ea typeface="Verdana" panose="020B0604030504040204" pitchFamily="34" charset="0"/>
                      </a:rPr>
                      <a:pPr>
                        <a:defRPr sz="1050" b="1">
                          <a:solidFill>
                            <a:sysClr val="windowText" lastClr="000000"/>
                          </a:solidFill>
                          <a:latin typeface="Verdana" panose="020B0604030504040204" pitchFamily="34" charset="0"/>
                          <a:ea typeface="Verdana" panose="020B0604030504040204" pitchFamily="34" charset="0"/>
                        </a:defRPr>
                      </a:pPr>
                      <a:t>[CATEGORY NAME]</a:t>
                    </a:fld>
                    <a:r>
                      <a:rPr lang="en-US" sz="1050" b="1" baseline="0" dirty="0">
                        <a:solidFill>
                          <a:sysClr val="windowText" lastClr="000000"/>
                        </a:solidFill>
                        <a:latin typeface="Verdana" panose="020B0604030504040204" pitchFamily="34" charset="0"/>
                        <a:ea typeface="Verdana" panose="020B0604030504040204" pitchFamily="34" charset="0"/>
                      </a:rPr>
                      <a:t>                                  </a:t>
                    </a:r>
                    <a:fld id="{BF737956-6114-459E-9FDF-829D91F38767}" type="VALUE">
                      <a:rPr lang="en-US" sz="1050" b="1" baseline="0">
                        <a:solidFill>
                          <a:srgbClr val="FF0000"/>
                        </a:solidFill>
                        <a:latin typeface="Verdana" panose="020B0604030504040204" pitchFamily="34" charset="0"/>
                        <a:ea typeface="Verdana" panose="020B0604030504040204" pitchFamily="34" charset="0"/>
                      </a:rPr>
                      <a:pPr>
                        <a:defRPr sz="1050" b="1">
                          <a:solidFill>
                            <a:sysClr val="windowText" lastClr="000000"/>
                          </a:solidFill>
                          <a:latin typeface="Verdana" panose="020B0604030504040204" pitchFamily="34" charset="0"/>
                          <a:ea typeface="Verdana" panose="020B0604030504040204" pitchFamily="34" charset="0"/>
                        </a:defRPr>
                      </a:pPr>
                      <a:t>[VALUE]</a:t>
                    </a:fld>
                    <a:endParaRPr lang="en-US" sz="1050" b="1" baseline="0" dirty="0">
                      <a:solidFill>
                        <a:sysClr val="windowText" lastClr="000000"/>
                      </a:solidFill>
                      <a:latin typeface="Verdana" panose="020B0604030504040204" pitchFamily="34" charset="0"/>
                      <a:ea typeface="Verdana" panose="020B0604030504040204" pitchFamily="34" charset="0"/>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1"/>
              <c:showBubbleSize val="0"/>
              <c:extLst>
                <c:ext xmlns:c15="http://schemas.microsoft.com/office/drawing/2012/chart" uri="{CE6537A1-D6FC-4f65-9D91-7224C49458BB}">
                  <c15:layout>
                    <c:manualLayout>
                      <c:w val="0.33678345457429071"/>
                      <c:h val="0.12264949252712258"/>
                    </c:manualLayout>
                  </c15:layout>
                  <c15:dlblFieldTable/>
                  <c15:showDataLabelsRange val="1"/>
                </c:ext>
                <c:ext xmlns:c16="http://schemas.microsoft.com/office/drawing/2014/chart" uri="{C3380CC4-5D6E-409C-BE32-E72D297353CC}">
                  <c16:uniqueId val="{00000003-A182-4829-B710-91FFDE4EA50B}"/>
                </c:ext>
              </c:extLst>
            </c:dLbl>
            <c:dLbl>
              <c:idx val="2"/>
              <c:layout>
                <c:manualLayout>
                  <c:x val="-0.13080829349856529"/>
                  <c:y val="0.10294717636886157"/>
                </c:manualLayout>
              </c:layout>
              <c:tx>
                <c:rich>
                  <a:bodyPr rot="0" spcFirstLastPara="1" vertOverflow="ellipsis" vert="horz" wrap="square" lIns="38100" tIns="19050" rIns="38100" bIns="19050" anchor="ctr" anchorCtr="1">
                    <a:no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221BDA7D-CCA1-4EF8-B715-2A7E9B7F311B}" type="CATEGORYNAME">
                      <a:rPr lang="en-US" sz="1050" b="0" smtClean="0">
                        <a:solidFill>
                          <a:sysClr val="windowText" lastClr="000000"/>
                        </a:solidFill>
                        <a:latin typeface="Verdana" panose="020B0604030504040204" pitchFamily="34" charset="0"/>
                        <a:ea typeface="Verdana" panose="020B0604030504040204" pitchFamily="34" charset="0"/>
                      </a:rPr>
                      <a:pPr>
                        <a:defRPr sz="1050" b="1">
                          <a:solidFill>
                            <a:sysClr val="windowText" lastClr="000000"/>
                          </a:solidFill>
                          <a:latin typeface="Verdana" panose="020B0604030504040204" pitchFamily="34" charset="0"/>
                          <a:ea typeface="Verdana" panose="020B0604030504040204" pitchFamily="34" charset="0"/>
                        </a:defRPr>
                      </a:pPr>
                      <a:t>[CATEGORY NAME]</a:t>
                    </a:fld>
                    <a:r>
                      <a:rPr lang="en-US" sz="1050" b="1" baseline="0" dirty="0">
                        <a:solidFill>
                          <a:sysClr val="windowText" lastClr="000000"/>
                        </a:solidFill>
                        <a:latin typeface="Verdana" panose="020B0604030504040204" pitchFamily="34" charset="0"/>
                        <a:ea typeface="Verdana" panose="020B0604030504040204" pitchFamily="34" charset="0"/>
                      </a:rPr>
                      <a:t>             </a:t>
                    </a:r>
                    <a:fld id="{B5CDC8EF-E4CB-4273-8313-6E661E1900B3}" type="VALUE">
                      <a:rPr lang="en-US" sz="1050" b="1" baseline="0">
                        <a:solidFill>
                          <a:sysClr val="windowText" lastClr="000000"/>
                        </a:solidFill>
                        <a:latin typeface="Verdana" panose="020B0604030504040204" pitchFamily="34" charset="0"/>
                        <a:ea typeface="Verdana" panose="020B0604030504040204" pitchFamily="34" charset="0"/>
                      </a:rPr>
                      <a:pPr>
                        <a:defRPr sz="1050" b="1">
                          <a:solidFill>
                            <a:sysClr val="windowText" lastClr="000000"/>
                          </a:solidFill>
                          <a:latin typeface="Verdana" panose="020B0604030504040204" pitchFamily="34" charset="0"/>
                          <a:ea typeface="Verdana" panose="020B0604030504040204" pitchFamily="34" charset="0"/>
                        </a:defRPr>
                      </a:pPr>
                      <a:t>[VALUE]</a:t>
                    </a:fld>
                    <a:endParaRPr lang="en-US" sz="1050" b="1" baseline="0" dirty="0">
                      <a:solidFill>
                        <a:sysClr val="windowText" lastClr="000000"/>
                      </a:solidFill>
                      <a:latin typeface="Verdana" panose="020B0604030504040204" pitchFamily="34" charset="0"/>
                      <a:ea typeface="Verdana" panose="020B0604030504040204" pitchFamily="34" charset="0"/>
                    </a:endParaRPr>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1"/>
              <c:showBubbleSize val="0"/>
              <c:extLst>
                <c:ext xmlns:c15="http://schemas.microsoft.com/office/drawing/2012/chart" uri="{CE6537A1-D6FC-4f65-9D91-7224C49458BB}">
                  <c15:layout>
                    <c:manualLayout>
                      <c:w val="0.34403084729377076"/>
                      <c:h val="0.12140928310186674"/>
                    </c:manualLayout>
                  </c15:layout>
                  <c15:dlblFieldTable/>
                  <c15:showDataLabelsRange val="1"/>
                </c:ext>
                <c:ext xmlns:c16="http://schemas.microsoft.com/office/drawing/2014/chart" uri="{C3380CC4-5D6E-409C-BE32-E72D297353CC}">
                  <c16:uniqueId val="{00000005-A182-4829-B710-91FFDE4EA50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Kopā!$K$5:$K$7</c:f>
              <c:strCache>
                <c:ptCount val="3"/>
                <c:pt idx="0">
                  <c:v>Alkoholiskie dzērieni</c:v>
                </c:pt>
                <c:pt idx="1">
                  <c:v>Naftas produkti</c:v>
                </c:pt>
                <c:pt idx="2">
                  <c:v>Dabasgāze</c:v>
                </c:pt>
              </c:strCache>
            </c:strRef>
          </c:cat>
          <c:val>
            <c:numRef>
              <c:f>Kopā!$L$5:$L$7</c:f>
              <c:numCache>
                <c:formatCode>0.0%</c:formatCode>
                <c:ptCount val="3"/>
                <c:pt idx="0">
                  <c:v>2.5660421926050225E-2</c:v>
                </c:pt>
                <c:pt idx="1">
                  <c:v>0.9555657222406535</c:v>
                </c:pt>
                <c:pt idx="2">
                  <c:v>1.7773855833296194E-2</c:v>
                </c:pt>
              </c:numCache>
            </c:numRef>
          </c:val>
          <c:extLst>
            <c:ext xmlns:c15="http://schemas.microsoft.com/office/drawing/2012/chart" uri="{02D57815-91ED-43cb-92C2-25804820EDAC}">
              <c15:datalabelsRange>
                <c15:f>Kopā!$L$5</c15:f>
                <c15:dlblRangeCache>
                  <c:ptCount val="1"/>
                  <c:pt idx="0">
                    <c:v>2,6%</c:v>
                  </c:pt>
                </c15:dlblRangeCache>
              </c15:datalabelsRange>
            </c:ext>
            <c:ext xmlns:c16="http://schemas.microsoft.com/office/drawing/2014/chart" uri="{C3380CC4-5D6E-409C-BE32-E72D297353CC}">
              <c16:uniqueId val="{00000006-A182-4829-B710-91FFDE4EA50B}"/>
            </c:ext>
          </c:extLst>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2397962956291914"/>
          <c:y val="9.948562254960848E-2"/>
          <c:w val="0.40275107075617472"/>
          <c:h val="0.77328950386056117"/>
        </c:manualLayout>
      </c:layout>
      <c:pieChart>
        <c:varyColors val="1"/>
        <c:dLbls>
          <c:showLegendKey val="0"/>
          <c:showVal val="0"/>
          <c:showCatName val="1"/>
          <c:showSerName val="0"/>
          <c:showPercent val="1"/>
          <c:showBubbleSize val="0"/>
          <c:showLeaderLines val="0"/>
        </c:dLbls>
        <c:firstSliceAng val="0"/>
      </c:pieChart>
      <c:spPr>
        <a:noFill/>
        <a:ln w="25400">
          <a:noFill/>
        </a:ln>
        <a:effectLst/>
      </c:spPr>
    </c:plotArea>
    <c:plotVisOnly val="1"/>
    <c:dispBlanksAs val="gap"/>
    <c:showDLblsOverMax val="0"/>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lv-LV"/>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59238349923248"/>
          <c:y val="0.30687510402663087"/>
          <c:w val="0.48729401277670481"/>
          <c:h val="0.62991665066256963"/>
        </c:manualLayout>
      </c:layout>
      <c:pieChart>
        <c:varyColors val="1"/>
        <c:ser>
          <c:idx val="0"/>
          <c:order val="0"/>
          <c:dPt>
            <c:idx val="0"/>
            <c:bubble3D val="0"/>
            <c:explosion val="2"/>
            <c:spPr>
              <a:solidFill>
                <a:srgbClr val="0070C0"/>
              </a:solidFill>
              <a:ln w="19050">
                <a:solidFill>
                  <a:schemeClr val="lt1"/>
                </a:solidFill>
              </a:ln>
              <a:effectLst/>
            </c:spPr>
            <c:extLst>
              <c:ext xmlns:c16="http://schemas.microsoft.com/office/drawing/2014/chart" uri="{C3380CC4-5D6E-409C-BE32-E72D297353CC}">
                <c16:uniqueId val="{00000001-2CDA-4B79-9FDB-FC50B0DF471B}"/>
              </c:ext>
            </c:extLst>
          </c:dPt>
          <c:dPt>
            <c:idx val="1"/>
            <c:bubble3D val="0"/>
            <c:explosion val="6"/>
            <c:spPr>
              <a:pattFill prst="solidDmnd">
                <a:fgClr>
                  <a:srgbClr val="002060"/>
                </a:fgClr>
                <a:bgClr>
                  <a:schemeClr val="bg1"/>
                </a:bgClr>
              </a:pattFill>
              <a:ln w="19050">
                <a:solidFill>
                  <a:schemeClr val="lt1"/>
                </a:solidFill>
              </a:ln>
              <a:effectLst/>
            </c:spPr>
            <c:extLst>
              <c:ext xmlns:c16="http://schemas.microsoft.com/office/drawing/2014/chart" uri="{C3380CC4-5D6E-409C-BE32-E72D297353CC}">
                <c16:uniqueId val="{00000003-2CDA-4B79-9FDB-FC50B0DF471B}"/>
              </c:ext>
            </c:extLst>
          </c:dPt>
          <c:dPt>
            <c:idx val="2"/>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5-2CDA-4B79-9FDB-FC50B0DF471B}"/>
              </c:ext>
            </c:extLst>
          </c:dPt>
          <c:dPt>
            <c:idx val="3"/>
            <c:bubble3D val="0"/>
            <c:spPr>
              <a:pattFill prst="ltUpDiag">
                <a:fgClr>
                  <a:srgbClr val="C00000"/>
                </a:fgClr>
                <a:bgClr>
                  <a:schemeClr val="bg1"/>
                </a:bgClr>
              </a:pattFill>
              <a:ln w="19050">
                <a:solidFill>
                  <a:schemeClr val="lt1"/>
                </a:solidFill>
              </a:ln>
              <a:effectLst/>
            </c:spPr>
            <c:extLst>
              <c:ext xmlns:c16="http://schemas.microsoft.com/office/drawing/2014/chart" uri="{C3380CC4-5D6E-409C-BE32-E72D297353CC}">
                <c16:uniqueId val="{00000007-2CDA-4B79-9FDB-FC50B0DF471B}"/>
              </c:ext>
            </c:extLst>
          </c:dPt>
          <c:dLbls>
            <c:dLbl>
              <c:idx val="0"/>
              <c:layout>
                <c:manualLayout>
                  <c:x val="-1.8637175200629192E-7"/>
                  <c:y val="0.19147627309033888"/>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90353788421076"/>
                      <c:h val="0.15046887657561323"/>
                    </c:manualLayout>
                  </c15:layout>
                </c:ext>
                <c:ext xmlns:c16="http://schemas.microsoft.com/office/drawing/2014/chart" uri="{C3380CC4-5D6E-409C-BE32-E72D297353CC}">
                  <c16:uniqueId val="{00000001-2CDA-4B79-9FDB-FC50B0DF471B}"/>
                </c:ext>
              </c:extLst>
            </c:dLbl>
            <c:dLbl>
              <c:idx val="1"/>
              <c:layout>
                <c:manualLayout>
                  <c:x val="3.8641311345515759E-2"/>
                  <c:y val="5.8447474553485694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7048917941861031"/>
                      <c:h val="0.12166288969976313"/>
                    </c:manualLayout>
                  </c15:layout>
                </c:ext>
                <c:ext xmlns:c16="http://schemas.microsoft.com/office/drawing/2014/chart" uri="{C3380CC4-5D6E-409C-BE32-E72D297353CC}">
                  <c16:uniqueId val="{00000003-2CDA-4B79-9FDB-FC50B0DF471B}"/>
                </c:ext>
              </c:extLst>
            </c:dLbl>
            <c:dLbl>
              <c:idx val="2"/>
              <c:layout>
                <c:manualLayout>
                  <c:x val="-6.9756800894357901E-3"/>
                  <c:y val="2.2827987964918989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40813708631248674"/>
                      <c:h val="0.31671928813776323"/>
                    </c:manualLayout>
                  </c15:layout>
                </c:ext>
                <c:ext xmlns:c16="http://schemas.microsoft.com/office/drawing/2014/chart" uri="{C3380CC4-5D6E-409C-BE32-E72D297353CC}">
                  <c16:uniqueId val="{00000005-2CDA-4B79-9FDB-FC50B0DF471B}"/>
                </c:ext>
              </c:extLst>
            </c:dLbl>
            <c:dLbl>
              <c:idx val="3"/>
              <c:layout>
                <c:manualLayout>
                  <c:x val="0.28169280492830961"/>
                  <c:y val="-8.7623213764946042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56206242814689489"/>
                      <c:h val="0.18379184083471048"/>
                    </c:manualLayout>
                  </c15:layout>
                </c:ext>
                <c:ext xmlns:c16="http://schemas.microsoft.com/office/drawing/2014/chart" uri="{C3380CC4-5D6E-409C-BE32-E72D297353CC}">
                  <c16:uniqueId val="{00000007-2CDA-4B79-9FDB-FC50B0DF471B}"/>
                </c:ext>
              </c:extLst>
            </c:dLbl>
            <c:numFmt formatCode="0%" sourceLinked="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Kopsavilkums!$A$43:$A$46</c:f>
              <c:strCache>
                <c:ptCount val="4"/>
                <c:pt idx="0">
                  <c:v>Rīga</c:v>
                </c:pt>
                <c:pt idx="1">
                  <c:v>Jūrmala</c:v>
                </c:pt>
                <c:pt idx="2">
                  <c:v>Speciālās ekonomiskās zonas</c:v>
                </c:pt>
                <c:pt idx="3">
                  <c:v>Pārējo pašvaldību nodokļu atvieglojumi</c:v>
                </c:pt>
              </c:strCache>
            </c:strRef>
          </c:cat>
          <c:val>
            <c:numRef>
              <c:f>Kopsavilkums!$C$43:$C$46</c:f>
              <c:numCache>
                <c:formatCode>0.0%</c:formatCode>
                <c:ptCount val="4"/>
                <c:pt idx="0">
                  <c:v>0.57694972366753494</c:v>
                </c:pt>
                <c:pt idx="1">
                  <c:v>0.2235028391100167</c:v>
                </c:pt>
                <c:pt idx="2">
                  <c:v>0.12575818563782712</c:v>
                </c:pt>
                <c:pt idx="3">
                  <c:v>7.3789251584621282E-2</c:v>
                </c:pt>
              </c:numCache>
            </c:numRef>
          </c:val>
          <c:extLst>
            <c:ext xmlns:c16="http://schemas.microsoft.com/office/drawing/2014/chart" uri="{C3380CC4-5D6E-409C-BE32-E72D297353CC}">
              <c16:uniqueId val="{00000008-2CDA-4B79-9FDB-FC50B0DF471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3175" cap="flat" cmpd="sng" algn="ctr">
      <a:noFill/>
      <a:round/>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0707126978787604"/>
          <c:y val="8.7911820217293241E-2"/>
          <c:w val="0.33829799973514918"/>
          <c:h val="0.81983070701849892"/>
        </c:manualLayout>
      </c:layout>
      <c:pieChart>
        <c:varyColors val="1"/>
        <c:ser>
          <c:idx val="0"/>
          <c:order val="0"/>
          <c:dPt>
            <c:idx val="0"/>
            <c:bubble3D val="0"/>
            <c:spPr>
              <a:pattFill prst="ltUpDiag">
                <a:fgClr>
                  <a:srgbClr val="FF0000"/>
                </a:fgClr>
                <a:bgClr>
                  <a:schemeClr val="bg1"/>
                </a:bgClr>
              </a:pattFill>
              <a:ln w="19050">
                <a:solidFill>
                  <a:schemeClr val="lt1"/>
                </a:solidFill>
              </a:ln>
              <a:effectLst/>
            </c:spPr>
            <c:extLst>
              <c:ext xmlns:c16="http://schemas.microsoft.com/office/drawing/2014/chart" uri="{C3380CC4-5D6E-409C-BE32-E72D297353CC}">
                <c16:uniqueId val="{00000001-F52D-471D-83DC-7AC5349BED1D}"/>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F52D-471D-83DC-7AC5349BED1D}"/>
              </c:ext>
            </c:extLst>
          </c:dPt>
          <c:dPt>
            <c:idx val="2"/>
            <c:bubble3D val="0"/>
            <c:spPr>
              <a:pattFill prst="lgConfetti">
                <a:fgClr>
                  <a:srgbClr val="0070C0"/>
                </a:fgClr>
                <a:bgClr>
                  <a:schemeClr val="bg1"/>
                </a:bgClr>
              </a:pattFill>
              <a:ln w="19050">
                <a:solidFill>
                  <a:schemeClr val="lt1"/>
                </a:solidFill>
              </a:ln>
              <a:effectLst/>
            </c:spPr>
            <c:extLst>
              <c:ext xmlns:c16="http://schemas.microsoft.com/office/drawing/2014/chart" uri="{C3380CC4-5D6E-409C-BE32-E72D297353CC}">
                <c16:uniqueId val="{00000005-F52D-471D-83DC-7AC5349BED1D}"/>
              </c:ext>
            </c:extLst>
          </c:dPt>
          <c:dPt>
            <c:idx val="3"/>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7-F52D-471D-83DC-7AC5349BED1D}"/>
              </c:ext>
            </c:extLst>
          </c:dPt>
          <c:dPt>
            <c:idx val="4"/>
            <c:bubble3D val="0"/>
            <c:explosion val="10"/>
            <c:spPr>
              <a:solidFill>
                <a:srgbClr val="0070C0"/>
              </a:solidFill>
              <a:ln w="19050">
                <a:solidFill>
                  <a:schemeClr val="lt1"/>
                </a:solidFill>
              </a:ln>
              <a:effectLst/>
            </c:spPr>
            <c:extLst>
              <c:ext xmlns:c16="http://schemas.microsoft.com/office/drawing/2014/chart" uri="{C3380CC4-5D6E-409C-BE32-E72D297353CC}">
                <c16:uniqueId val="{00000009-F52D-471D-83DC-7AC5349BED1D}"/>
              </c:ext>
            </c:extLst>
          </c:dPt>
          <c:dLbls>
            <c:dLbl>
              <c:idx val="0"/>
              <c:layout>
                <c:manualLayout>
                  <c:x val="-0.11301560818430044"/>
                  <c:y val="0"/>
                </c:manualLayout>
              </c:layout>
              <c:tx>
                <c:rich>
                  <a:bodyPr/>
                  <a:lstStyle/>
                  <a:p>
                    <a:fld id="{1E10AEC8-1545-4554-B21D-194F9FC2106C}" type="CATEGORYNAME">
                      <a:rPr lang="en-US" b="0"/>
                      <a:pPr/>
                      <a:t>[CATEGORY NAME]</a:t>
                    </a:fld>
                    <a:r>
                      <a:rPr lang="en-US" baseline="0" dirty="0"/>
                      <a:t>
</a:t>
                    </a:r>
                    <a:fld id="{C4D2CF3E-BAC8-4278-8C38-0B31B3087FC3}"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2679529923624409"/>
                      <c:h val="0.15987279598348958"/>
                    </c:manualLayout>
                  </c15:layout>
                  <c15:dlblFieldTable/>
                  <c15:showDataLabelsRange val="0"/>
                </c:ext>
                <c:ext xmlns:c16="http://schemas.microsoft.com/office/drawing/2014/chart" uri="{C3380CC4-5D6E-409C-BE32-E72D297353CC}">
                  <c16:uniqueId val="{00000001-F52D-471D-83DC-7AC5349BED1D}"/>
                </c:ext>
              </c:extLst>
            </c:dLbl>
            <c:dLbl>
              <c:idx val="1"/>
              <c:layout>
                <c:manualLayout>
                  <c:x val="7.307624037100581E-2"/>
                  <c:y val="-2.4085296757014873E-8"/>
                </c:manualLayout>
              </c:layout>
              <c:tx>
                <c:rich>
                  <a:bodyPr/>
                  <a:lstStyle/>
                  <a:p>
                    <a:fld id="{B576CA02-F8BB-44D2-B50C-6BF93A8029A6}" type="CATEGORYNAME">
                      <a:rPr lang="en-US" b="0"/>
                      <a:pPr/>
                      <a:t>[CATEGORY NAME]</a:t>
                    </a:fld>
                    <a:r>
                      <a:rPr lang="en-US" baseline="0" dirty="0"/>
                      <a:t>
</a:t>
                    </a:r>
                    <a:fld id="{86A02DE5-83EB-4729-BDB6-29E82F348BEF}"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0182493655144598"/>
                      <c:h val="0.19101602359921774"/>
                    </c:manualLayout>
                  </c15:layout>
                  <c15:dlblFieldTable/>
                  <c15:showDataLabelsRange val="0"/>
                </c:ext>
                <c:ext xmlns:c16="http://schemas.microsoft.com/office/drawing/2014/chart" uri="{C3380CC4-5D6E-409C-BE32-E72D297353CC}">
                  <c16:uniqueId val="{00000003-F52D-471D-83DC-7AC5349BED1D}"/>
                </c:ext>
              </c:extLst>
            </c:dLbl>
            <c:dLbl>
              <c:idx val="2"/>
              <c:layout>
                <c:manualLayout>
                  <c:x val="0.15492494014840205"/>
                  <c:y val="8.7407140370267949E-2"/>
                </c:manualLayout>
              </c:layout>
              <c:tx>
                <c:rich>
                  <a:bodyPr/>
                  <a:lstStyle/>
                  <a:p>
                    <a:fld id="{BE3FCB54-9733-42DD-ADBE-0DA1AD3678C1}" type="CATEGORYNAME">
                      <a:rPr lang="lv-LV" b="1" dirty="0"/>
                      <a:pPr/>
                      <a:t>[CATEGORY NAME]</a:t>
                    </a:fld>
                    <a:r>
                      <a:rPr lang="lv-LV" baseline="0" dirty="0"/>
                      <a:t>
</a:t>
                    </a:r>
                    <a:fld id="{F55F1496-502D-4CB4-A641-20045D3FE59C}" type="PERCENTAGE">
                      <a:rPr lang="lv-LV" baseline="0" dirty="0">
                        <a:solidFill>
                          <a:srgbClr val="FF0000"/>
                        </a:solidFill>
                      </a:rPr>
                      <a:pPr/>
                      <a:t>[PERCENTAGE]</a:t>
                    </a:fld>
                    <a:endParaRPr lang="lv-LV" baseline="0" dirty="0"/>
                  </a:p>
                </c:rich>
              </c:tx>
              <c:showLegendKey val="0"/>
              <c:showVal val="0"/>
              <c:showCatName val="1"/>
              <c:showSerName val="0"/>
              <c:showPercent val="1"/>
              <c:showBubbleSize val="0"/>
              <c:extLst>
                <c:ext xmlns:c15="http://schemas.microsoft.com/office/drawing/2012/chart" uri="{CE6537A1-D6FC-4f65-9D91-7224C49458BB}">
                  <c15:layout>
                    <c:manualLayout>
                      <c:w val="0.19252889318966884"/>
                      <c:h val="0.15464372625942591"/>
                    </c:manualLayout>
                  </c15:layout>
                  <c15:dlblFieldTable/>
                  <c15:showDataLabelsRange val="0"/>
                </c:ext>
                <c:ext xmlns:c16="http://schemas.microsoft.com/office/drawing/2014/chart" uri="{C3380CC4-5D6E-409C-BE32-E72D297353CC}">
                  <c16:uniqueId val="{00000005-F52D-471D-83DC-7AC5349BED1D}"/>
                </c:ext>
              </c:extLst>
            </c:dLbl>
            <c:dLbl>
              <c:idx val="3"/>
              <c:layout>
                <c:manualLayout>
                  <c:x val="5.2341099749789267E-2"/>
                  <c:y val="0.22843070197321164"/>
                </c:manualLayout>
              </c:layout>
              <c:tx>
                <c:rich>
                  <a:bodyPr/>
                  <a:lstStyle/>
                  <a:p>
                    <a:fld id="{436EA2E3-FAD2-4C29-B5D0-89FED6B80BAC}" type="CATEGORYNAME">
                      <a:rPr lang="en-US" b="0"/>
                      <a:pPr/>
                      <a:t>[CATEGORY NAME]</a:t>
                    </a:fld>
                    <a:r>
                      <a:rPr lang="en-US" baseline="0" dirty="0"/>
                      <a:t>
</a:t>
                    </a:r>
                    <a:fld id="{74E83458-0746-4117-BC4E-B8BBC6745952}"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F52D-471D-83DC-7AC5349BED1D}"/>
                </c:ext>
              </c:extLst>
            </c:dLbl>
            <c:dLbl>
              <c:idx val="4"/>
              <c:layout>
                <c:manualLayout>
                  <c:x val="0.40142265675487465"/>
                  <c:y val="-1.2730349206674008E-3"/>
                </c:manualLayout>
              </c:layout>
              <c:tx>
                <c:rich>
                  <a:bodyPr/>
                  <a:lstStyle/>
                  <a:p>
                    <a:fld id="{5485CA5E-6B58-43EA-836D-48D2001CA109}" type="CATEGORYNAME">
                      <a:rPr lang="en-US"/>
                      <a:pPr/>
                      <a:t>[CATEGORY NAME]</a:t>
                    </a:fld>
                    <a:r>
                      <a:rPr lang="en-US" baseline="0" dirty="0"/>
                      <a:t>
</a:t>
                    </a:r>
                    <a:fld id="{E7F6FCC6-3E45-4B85-87CD-BF8E83906498}" type="PERCENTAGE">
                      <a:rPr lang="en-US" baseline="0">
                        <a:solidFill>
                          <a:srgbClr val="FF0000"/>
                        </a:solidFill>
                      </a:rPr>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23485764399996481"/>
                      <c:h val="0.30730590543160557"/>
                    </c:manualLayout>
                  </c15:layout>
                  <c15:dlblFieldTable/>
                  <c15:showDataLabelsRange val="0"/>
                </c:ext>
                <c:ext xmlns:c16="http://schemas.microsoft.com/office/drawing/2014/chart" uri="{C3380CC4-5D6E-409C-BE32-E72D297353CC}">
                  <c16:uniqueId val="{00000009-F52D-471D-83DC-7AC5349BED1D}"/>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Kopsavilkums!$A$27:$A$31</c:f>
              <c:strCache>
                <c:ptCount val="5"/>
                <c:pt idx="0">
                  <c:v>Trūcīgām personām</c:v>
                </c:pt>
                <c:pt idx="1">
                  <c:v>Maznodrošinātām personām</c:v>
                </c:pt>
                <c:pt idx="2">
                  <c:v>Daudzbērnu un aizbildņu ģimenēm</c:v>
                </c:pt>
                <c:pt idx="3">
                  <c:v>Politiski represētajām personām</c:v>
                </c:pt>
                <c:pt idx="4">
                  <c:v>Pašvaldību saistošajos noteikumos noteiktie atvieglojumi</c:v>
                </c:pt>
              </c:strCache>
            </c:strRef>
          </c:cat>
          <c:val>
            <c:numRef>
              <c:f>Kopsavilkums!$C$27:$C$31</c:f>
              <c:numCache>
                <c:formatCode>0.0%</c:formatCode>
                <c:ptCount val="5"/>
                <c:pt idx="0">
                  <c:v>7.5794141892690358E-3</c:v>
                </c:pt>
                <c:pt idx="1">
                  <c:v>2.1593828105875564E-2</c:v>
                </c:pt>
                <c:pt idx="2">
                  <c:v>5.0184220005835091E-2</c:v>
                </c:pt>
                <c:pt idx="3">
                  <c:v>3.2406789197649159E-2</c:v>
                </c:pt>
                <c:pt idx="4">
                  <c:v>0.88823574850137121</c:v>
                </c:pt>
              </c:numCache>
            </c:numRef>
          </c:val>
          <c:extLst>
            <c:ext xmlns:c16="http://schemas.microsoft.com/office/drawing/2014/chart" uri="{C3380CC4-5D6E-409C-BE32-E72D297353CC}">
              <c16:uniqueId val="{0000000A-F52D-471D-83DC-7AC5349BED1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b="1">
          <a:solidFill>
            <a:sysClr val="windowText" lastClr="000000"/>
          </a:solidFill>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22882622642459"/>
          <c:y val="0.11032680901621468"/>
          <c:w val="0.46417929869367969"/>
          <c:h val="0.78784256425165866"/>
        </c:manualLayout>
      </c:layout>
      <c:pieChart>
        <c:varyColors val="1"/>
        <c:ser>
          <c:idx val="0"/>
          <c:order val="0"/>
          <c:dPt>
            <c:idx val="0"/>
            <c:bubble3D val="0"/>
            <c:spPr>
              <a:pattFill prst="pct20">
                <a:fgClr>
                  <a:srgbClr val="002060"/>
                </a:fgClr>
                <a:bgClr>
                  <a:schemeClr val="bg1"/>
                </a:bgClr>
              </a:pattFill>
              <a:ln w="19050">
                <a:solidFill>
                  <a:schemeClr val="lt1"/>
                </a:solidFill>
              </a:ln>
              <a:effectLst/>
            </c:spPr>
            <c:extLst>
              <c:ext xmlns:c16="http://schemas.microsoft.com/office/drawing/2014/chart" uri="{C3380CC4-5D6E-409C-BE32-E72D297353CC}">
                <c16:uniqueId val="{00000001-9792-42D9-AEEA-CC62CE739EA3}"/>
              </c:ext>
            </c:extLst>
          </c:dPt>
          <c:dPt>
            <c:idx val="1"/>
            <c:bubble3D val="0"/>
            <c:spPr>
              <a:pattFill prst="dkDnDiag">
                <a:fgClr>
                  <a:srgbClr val="0070C0"/>
                </a:fgClr>
                <a:bgClr>
                  <a:schemeClr val="bg1"/>
                </a:bgClr>
              </a:pattFill>
              <a:ln w="19050">
                <a:solidFill>
                  <a:schemeClr val="lt1"/>
                </a:solidFill>
              </a:ln>
              <a:effectLst/>
            </c:spPr>
            <c:extLst>
              <c:ext xmlns:c16="http://schemas.microsoft.com/office/drawing/2014/chart" uri="{C3380CC4-5D6E-409C-BE32-E72D297353CC}">
                <c16:uniqueId val="{00000003-9792-42D9-AEEA-CC62CE739EA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9792-42D9-AEEA-CC62CE739EA3}"/>
              </c:ext>
            </c:extLst>
          </c:dPt>
          <c:dPt>
            <c:idx val="3"/>
            <c:bubble3D val="0"/>
            <c:spPr>
              <a:solidFill>
                <a:srgbClr val="002060"/>
              </a:solidFill>
              <a:ln w="19050">
                <a:solidFill>
                  <a:schemeClr val="lt1"/>
                </a:solidFill>
              </a:ln>
              <a:effectLst/>
            </c:spPr>
            <c:extLst>
              <c:ext xmlns:c16="http://schemas.microsoft.com/office/drawing/2014/chart" uri="{C3380CC4-5D6E-409C-BE32-E72D297353CC}">
                <c16:uniqueId val="{00000007-9792-42D9-AEEA-CC62CE739EA3}"/>
              </c:ext>
            </c:extLst>
          </c:dPt>
          <c:dPt>
            <c:idx val="4"/>
            <c:bubble3D val="0"/>
            <c:spPr>
              <a:pattFill prst="dkHorz">
                <a:fgClr>
                  <a:srgbClr val="7030A0"/>
                </a:fgClr>
                <a:bgClr>
                  <a:schemeClr val="bg1"/>
                </a:bgClr>
              </a:pattFill>
              <a:ln w="19050">
                <a:solidFill>
                  <a:schemeClr val="lt1"/>
                </a:solidFill>
              </a:ln>
              <a:effectLst/>
            </c:spPr>
            <c:extLst>
              <c:ext xmlns:c16="http://schemas.microsoft.com/office/drawing/2014/chart" uri="{C3380CC4-5D6E-409C-BE32-E72D297353CC}">
                <c16:uniqueId val="{00000009-9792-42D9-AEEA-CC62CE739EA3}"/>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9792-42D9-AEEA-CC62CE739EA3}"/>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9792-42D9-AEEA-CC62CE739EA3}"/>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9792-42D9-AEEA-CC62CE739EA3}"/>
              </c:ext>
            </c:extLst>
          </c:dPt>
          <c:dLbls>
            <c:dLbl>
              <c:idx val="0"/>
              <c:layout>
                <c:manualLayout>
                  <c:x val="-1.3687001315505784E-4"/>
                  <c:y val="0.22175538737501033"/>
                </c:manualLayout>
              </c:layout>
              <c:tx>
                <c:rich>
                  <a:bodyPr/>
                  <a:lstStyle/>
                  <a:p>
                    <a:fld id="{A7CD1FD8-D9C8-478F-B3EB-260965403F0E}" type="CATEGORYNAME">
                      <a:rPr lang="lv-LV"/>
                      <a:pPr/>
                      <a:t>[CATEGORY NAME]</a:t>
                    </a:fld>
                    <a:r>
                      <a:rPr lang="lv-LV"/>
                      <a:t>                     </a:t>
                    </a:r>
                    <a:fld id="{DEC85B20-418A-44D0-A5F2-34578F7B7CD0}" type="VALUE">
                      <a:rPr lang="lv-LV" b="1" baseline="0"/>
                      <a:pPr/>
                      <a:t>[VALUE]</a:t>
                    </a:fld>
                    <a:endParaRPr lang="lv-LV"/>
                  </a:p>
                </c:rich>
              </c:tx>
              <c:showLegendKey val="0"/>
              <c:showVal val="1"/>
              <c:showCatName val="1"/>
              <c:showSerName val="0"/>
              <c:showPercent val="0"/>
              <c:showBubbleSize val="0"/>
              <c:extLst>
                <c:ext xmlns:c15="http://schemas.microsoft.com/office/drawing/2012/chart" uri="{CE6537A1-D6FC-4f65-9D91-7224C49458BB}">
                  <c15:layout>
                    <c:manualLayout>
                      <c:w val="0.31203847226217279"/>
                      <c:h val="0.32285594383746435"/>
                    </c:manualLayout>
                  </c15:layout>
                  <c15:dlblFieldTable/>
                  <c15:showDataLabelsRange val="0"/>
                </c:ext>
                <c:ext xmlns:c16="http://schemas.microsoft.com/office/drawing/2014/chart" uri="{C3380CC4-5D6E-409C-BE32-E72D297353CC}">
                  <c16:uniqueId val="{00000001-9792-42D9-AEEA-CC62CE739EA3}"/>
                </c:ext>
              </c:extLst>
            </c:dLbl>
            <c:dLbl>
              <c:idx val="1"/>
              <c:layout>
                <c:manualLayout>
                  <c:x val="-1.4797431357071235E-2"/>
                  <c:y val="-1.3718941087851265E-2"/>
                </c:manualLayout>
              </c:layout>
              <c:tx>
                <c:rich>
                  <a:bodyPr rot="0" spcFirstLastPara="1" vertOverflow="ellipsis" vert="horz" wrap="square" anchor="ctr" anchorCtr="1"/>
                  <a:lstStyle/>
                  <a:p>
                    <a:pPr>
                      <a:defRPr sz="105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defRPr>
                    </a:pPr>
                    <a:fld id="{B0B46DD5-795A-494B-8CCE-6C5E7B7642B3}" type="CATEGORYNAME">
                      <a:rPr lang="lv-LV" b="1"/>
                      <a:pPr>
                        <a:defRPr sz="1050" b="1">
                          <a:latin typeface="Verdana" panose="020B0604030504040204" pitchFamily="34" charset="0"/>
                          <a:ea typeface="Verdana" panose="020B0604030504040204" pitchFamily="34" charset="0"/>
                        </a:defRPr>
                      </a:pPr>
                      <a:t>[CATEGORY NAME]</a:t>
                    </a:fld>
                    <a:r>
                      <a:rPr lang="lv-LV" b="1" baseline="0" dirty="0"/>
                      <a:t> </a:t>
                    </a:r>
                    <a:fld id="{7281409D-AD15-4164-A42B-8BD1EF56BFE4}" type="VALUE">
                      <a:rPr lang="lv-LV" b="1" baseline="0">
                        <a:solidFill>
                          <a:srgbClr val="FF0000"/>
                        </a:solidFill>
                      </a:rPr>
                      <a:pPr>
                        <a:defRPr sz="1050" b="1">
                          <a:latin typeface="Verdana" panose="020B0604030504040204" pitchFamily="34" charset="0"/>
                          <a:ea typeface="Verdana" panose="020B0604030504040204" pitchFamily="34" charset="0"/>
                        </a:defRPr>
                      </a:pPr>
                      <a:t>[VALUE]</a:t>
                    </a:fld>
                    <a:endParaRPr lang="lv-LV" b="1" baseline="0" dirty="0"/>
                  </a:p>
                </c:rich>
              </c:tx>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extLst>
                <c:ext xmlns:c15="http://schemas.microsoft.com/office/drawing/2012/chart" uri="{CE6537A1-D6FC-4f65-9D91-7224C49458BB}">
                  <c15:layout>
                    <c:manualLayout>
                      <c:w val="0.32368255528327827"/>
                      <c:h val="0.22281847920050729"/>
                    </c:manualLayout>
                  </c15:layout>
                  <c15:dlblFieldTable/>
                  <c15:showDataLabelsRange val="0"/>
                </c:ext>
                <c:ext xmlns:c16="http://schemas.microsoft.com/office/drawing/2014/chart" uri="{C3380CC4-5D6E-409C-BE32-E72D297353CC}">
                  <c16:uniqueId val="{00000003-9792-42D9-AEEA-CC62CE739EA3}"/>
                </c:ext>
              </c:extLst>
            </c:dLbl>
            <c:dLbl>
              <c:idx val="2"/>
              <c:layout>
                <c:manualLayout>
                  <c:x val="1.6053699292369156E-3"/>
                  <c:y val="-7.4464261841931598E-4"/>
                </c:manualLayout>
              </c:layout>
              <c:tx>
                <c:rich>
                  <a:bodyPr rot="0" spcFirstLastPara="1" vertOverflow="overflow" horzOverflow="overflow" vert="horz" wrap="square" anchor="ctr" anchorCtr="1">
                    <a:noAutofit/>
                  </a:bodyPr>
                  <a:lstStyle/>
                  <a:p>
                    <a:pPr>
                      <a:defRPr sz="105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defRPr>
                    </a:pPr>
                    <a:fld id="{753FF9B6-D263-46E2-994C-E01F925C418B}" type="CATEGORYNAME">
                      <a:rPr lang="lv-LV" sz="105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[CATEGORY NAME]</a:t>
                    </a:fld>
                    <a:fld id="{96A8A9B7-315B-4543-9D8D-E9808687F0FD}" type="VALUE">
                      <a:rPr lang="lv-LV" sz="1050" b="1" baseline="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[VALUE]</a:t>
                    </a:fld>
                    <a:endParaRPr lang="lv-LV"/>
                  </a:p>
                </c:rich>
              </c:tx>
              <c:spPr>
                <a:noFill/>
                <a:ln>
                  <a:noFill/>
                </a:ln>
                <a:effectLst/>
              </c:spPr>
              <c:txPr>
                <a:bodyPr rot="0" spcFirstLastPara="1" vertOverflow="overflow" horzOverflow="overflow" vert="horz" wrap="square" anchor="ctr" anchorCtr="1">
                  <a:noAutofit/>
                </a:bodyPr>
                <a:lstStyle/>
                <a:p>
                  <a:pPr>
                    <a:defRPr sz="105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extLst>
                <c:ext xmlns:c15="http://schemas.microsoft.com/office/drawing/2012/chart" uri="{CE6537A1-D6FC-4f65-9D91-7224C49458BB}">
                  <c15:layout>
                    <c:manualLayout>
                      <c:w val="0.31215161731958035"/>
                      <c:h val="0.27328797861735626"/>
                    </c:manualLayout>
                  </c15:layout>
                  <c15:dlblFieldTable/>
                  <c15:showDataLabelsRange val="0"/>
                </c:ext>
                <c:ext xmlns:c16="http://schemas.microsoft.com/office/drawing/2014/chart" uri="{C3380CC4-5D6E-409C-BE32-E72D297353CC}">
                  <c16:uniqueId val="{00000005-9792-42D9-AEEA-CC62CE739EA3}"/>
                </c:ext>
              </c:extLst>
            </c:dLbl>
            <c:dLbl>
              <c:idx val="3"/>
              <c:layout>
                <c:manualLayout>
                  <c:x val="0.11270733758203562"/>
                  <c:y val="1.3238387617341758E-7"/>
                </c:manualLayout>
              </c:layout>
              <c:tx>
                <c:rich>
                  <a:bodyPr/>
                  <a:lstStyle/>
                  <a:p>
                    <a:fld id="{62D3998B-8209-413D-8B45-862B6A2C4D53}" type="CATEGORYNAME">
                      <a:rPr lang="lv-LV"/>
                      <a:pPr/>
                      <a:t>[CATEGORY NAME]</a:t>
                    </a:fld>
                    <a:r>
                      <a:rPr lang="lv-LV" baseline="0"/>
                      <a:t> </a:t>
                    </a:r>
                    <a:fld id="{D1F9AF64-5CE0-4017-A9E4-B5E4D60C0A53}" type="VALUE">
                      <a:rPr lang="lv-LV" b="1" baseline="0"/>
                      <a:pPr/>
                      <a:t>[VALUE]</a:t>
                    </a:fld>
                    <a:endParaRPr lang="lv-LV" baseline="0"/>
                  </a:p>
                </c:rich>
              </c:tx>
              <c:showLegendKey val="0"/>
              <c:showVal val="1"/>
              <c:showCatName val="1"/>
              <c:showSerName val="0"/>
              <c:showPercent val="0"/>
              <c:showBubbleSize val="0"/>
              <c:extLst>
                <c:ext xmlns:c15="http://schemas.microsoft.com/office/drawing/2012/chart" uri="{CE6537A1-D6FC-4f65-9D91-7224C49458BB}">
                  <c15:layout>
                    <c:manualLayout>
                      <c:w val="0.39991882617044255"/>
                      <c:h val="0.21785327712136193"/>
                    </c:manualLayout>
                  </c15:layout>
                  <c15:dlblFieldTable/>
                  <c15:showDataLabelsRange val="0"/>
                </c:ext>
                <c:ext xmlns:c16="http://schemas.microsoft.com/office/drawing/2014/chart" uri="{C3380CC4-5D6E-409C-BE32-E72D297353CC}">
                  <c16:uniqueId val="{00000007-9792-42D9-AEEA-CC62CE739EA3}"/>
                </c:ext>
              </c:extLst>
            </c:dLbl>
            <c:dLbl>
              <c:idx val="4"/>
              <c:layout>
                <c:manualLayout>
                  <c:x val="-3.7079651030629251E-3"/>
                  <c:y val="-1.5475410356920169E-2"/>
                </c:manualLayout>
              </c:layout>
              <c:tx>
                <c:rich>
                  <a:bodyPr/>
                  <a:lstStyle/>
                  <a:p>
                    <a:fld id="{5049B5E9-FB78-4B71-A1B9-0745CC2AB28D}" type="CATEGORYNAME">
                      <a:rPr lang="lv-LV"/>
                      <a:pPr/>
                      <a:t>[CATEGORY NAME]</a:t>
                    </a:fld>
                    <a:r>
                      <a:rPr lang="lv-LV" baseline="0" dirty="0"/>
                      <a:t>                 </a:t>
                    </a:r>
                    <a:fld id="{AAD944D3-2B3C-402F-B160-CD69A2050F28}" type="VALUE">
                      <a:rPr lang="lv-LV" b="1" baseline="0"/>
                      <a:pPr/>
                      <a:t>[VALUE]</a:t>
                    </a:fld>
                    <a:endParaRPr lang="lv-LV" baseline="0" dirty="0"/>
                  </a:p>
                </c:rich>
              </c:tx>
              <c:showLegendKey val="0"/>
              <c:showVal val="1"/>
              <c:showCatName val="1"/>
              <c:showSerName val="0"/>
              <c:showPercent val="0"/>
              <c:showBubbleSize val="0"/>
              <c:extLst>
                <c:ext xmlns:c15="http://schemas.microsoft.com/office/drawing/2012/chart" uri="{CE6537A1-D6FC-4f65-9D91-7224C49458BB}">
                  <c15:layout>
                    <c:manualLayout>
                      <c:w val="0.31322642179859439"/>
                      <c:h val="0.22605473543744267"/>
                    </c:manualLayout>
                  </c15:layout>
                  <c15:dlblFieldTable/>
                  <c15:showDataLabelsRange val="0"/>
                </c:ext>
                <c:ext xmlns:c16="http://schemas.microsoft.com/office/drawing/2014/chart" uri="{C3380CC4-5D6E-409C-BE32-E72D297353CC}">
                  <c16:uniqueId val="{00000009-9792-42D9-AEEA-CC62CE739EA3}"/>
                </c:ext>
              </c:extLst>
            </c:dLbl>
            <c:dLbl>
              <c:idx val="5"/>
              <c:layout>
                <c:manualLayout>
                  <c:x val="-6.4961911141860437E-2"/>
                  <c:y val="1.5110373724873337E-7"/>
                </c:manualLayout>
              </c:layout>
              <c:tx>
                <c:rich>
                  <a:bodyPr/>
                  <a:lstStyle/>
                  <a:p>
                    <a:fld id="{93594F18-8D99-457A-9792-F2C9FA415758}" type="CATEGORYNAME">
                      <a:rPr lang="lv-LV"/>
                      <a:pPr/>
                      <a:t>[CATEGORY NAME]</a:t>
                    </a:fld>
                    <a:r>
                      <a:rPr lang="lv-LV"/>
                      <a:t> </a:t>
                    </a:r>
                    <a:fld id="{9561E474-17D5-41BD-BA76-B2B51A939AFA}" type="VALUE">
                      <a:rPr lang="lv-LV" b="1"/>
                      <a:pPr/>
                      <a:t>[VALUE]</a:t>
                    </a:fld>
                    <a:endParaRPr lang="lv-LV"/>
                  </a:p>
                </c:rich>
              </c:tx>
              <c:showLegendKey val="0"/>
              <c:showVal val="1"/>
              <c:showCatName val="1"/>
              <c:showSerName val="0"/>
              <c:showPercent val="0"/>
              <c:showBubbleSize val="0"/>
              <c:extLst>
                <c:ext xmlns:c15="http://schemas.microsoft.com/office/drawing/2012/chart" uri="{CE6537A1-D6FC-4f65-9D91-7224C49458BB}">
                  <c15:layout>
                    <c:manualLayout>
                      <c:w val="0.48598326359832639"/>
                      <c:h val="0.14485981308411214"/>
                    </c:manualLayout>
                  </c15:layout>
                  <c15:dlblFieldTable/>
                  <c15:showDataLabelsRange val="0"/>
                </c:ext>
                <c:ext xmlns:c16="http://schemas.microsoft.com/office/drawing/2014/chart" uri="{C3380CC4-5D6E-409C-BE32-E72D297353CC}">
                  <c16:uniqueId val="{0000000B-9792-42D9-AEEA-CC62CE739EA3}"/>
                </c:ext>
              </c:extLst>
            </c:dLbl>
            <c:dLbl>
              <c:idx val="6"/>
              <c:layout>
                <c:manualLayout>
                  <c:x val="0.40035782661058583"/>
                  <c:y val="0.29476637095665287"/>
                </c:manualLayout>
              </c:layout>
              <c:tx>
                <c:rich>
                  <a:bodyPr/>
                  <a:lstStyle/>
                  <a:p>
                    <a:fld id="{E1555900-9539-4473-8A19-2BC43F6168A4}" type="CATEGORYNAME">
                      <a:rPr lang="lv-LV"/>
                      <a:pPr/>
                      <a:t>[CATEGORY NAME]</a:t>
                    </a:fld>
                    <a:r>
                      <a:rPr lang="lv-LV"/>
                      <a:t>                      </a:t>
                    </a:r>
                    <a:fld id="{42933952-DC4F-40DD-8247-5844F3AB19A5}" type="VALUE">
                      <a:rPr lang="lv-LV" b="1"/>
                      <a:pPr/>
                      <a:t>[VALUE]</a:t>
                    </a:fld>
                    <a:endParaRPr lang="lv-LV"/>
                  </a:p>
                </c:rich>
              </c:tx>
              <c:showLegendKey val="0"/>
              <c:showVal val="1"/>
              <c:showCatName val="1"/>
              <c:showSerName val="0"/>
              <c:showPercent val="0"/>
              <c:showBubbleSize val="0"/>
              <c:extLst>
                <c:ext xmlns:c15="http://schemas.microsoft.com/office/drawing/2012/chart" uri="{CE6537A1-D6FC-4f65-9D91-7224C49458BB}">
                  <c15:layout>
                    <c:manualLayout>
                      <c:w val="0.33465335661494194"/>
                      <c:h val="0.19820689786658025"/>
                    </c:manualLayout>
                  </c15:layout>
                  <c15:dlblFieldTable/>
                  <c15:showDataLabelsRange val="0"/>
                </c:ext>
                <c:ext xmlns:c16="http://schemas.microsoft.com/office/drawing/2014/chart" uri="{C3380CC4-5D6E-409C-BE32-E72D297353CC}">
                  <c16:uniqueId val="{0000000D-9792-42D9-AEEA-CC62CE739EA3}"/>
                </c:ext>
              </c:extLst>
            </c:dLbl>
            <c:dLbl>
              <c:idx val="7"/>
              <c:layout>
                <c:manualLayout>
                  <c:x val="0.33931507777009046"/>
                  <c:y val="7.6760698522356551E-3"/>
                </c:manualLayout>
              </c:layout>
              <c:tx>
                <c:rich>
                  <a:bodyPr/>
                  <a:lstStyle/>
                  <a:p>
                    <a:fld id="{55160FE5-CD3F-4CA3-AD3B-DEF452B96ED5}" type="CATEGORYNAME">
                      <a:rPr lang="lv-LV"/>
                      <a:pPr/>
                      <a:t>[CATEGORY NAME]</a:t>
                    </a:fld>
                    <a:r>
                      <a:rPr lang="lv-LV" baseline="0"/>
                      <a:t> </a:t>
                    </a:r>
                    <a:fld id="{407D1441-B97B-4AA2-8F04-794522A1275A}" type="VALUE">
                      <a:rPr lang="lv-LV" b="1" baseline="0"/>
                      <a:pPr/>
                      <a:t>[VALUE]</a:t>
                    </a:fld>
                    <a:endParaRPr lang="lv-LV" baseline="0"/>
                  </a:p>
                </c:rich>
              </c:tx>
              <c:showLegendKey val="0"/>
              <c:showVal val="1"/>
              <c:showCatName val="1"/>
              <c:showSerName val="0"/>
              <c:showPercent val="0"/>
              <c:showBubbleSize val="0"/>
              <c:extLst>
                <c:ext xmlns:c15="http://schemas.microsoft.com/office/drawing/2012/chart" uri="{CE6537A1-D6FC-4f65-9D91-7224C49458BB}">
                  <c15:layout>
                    <c:manualLayout>
                      <c:w val="0.34044630404463033"/>
                      <c:h val="0.1601421583960036"/>
                    </c:manualLayout>
                  </c15:layout>
                  <c15:dlblFieldTable/>
                  <c15:showDataLabelsRange val="0"/>
                </c:ext>
                <c:ext xmlns:c16="http://schemas.microsoft.com/office/drawing/2014/chart" uri="{C3380CC4-5D6E-409C-BE32-E72D297353CC}">
                  <c16:uniqueId val="{0000000F-9792-42D9-AEEA-CC62CE739EA3}"/>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showLeaderLines val="1"/>
            <c:leaderLines>
              <c:spPr>
                <a:ln w="9525" cap="flat" cmpd="sng" algn="ctr">
                  <a:solidFill>
                    <a:schemeClr val="tx1">
                      <a:lumMod val="50000"/>
                      <a:lumOff val="50000"/>
                    </a:schemeClr>
                  </a:solidFill>
                  <a:round/>
                </a:ln>
                <a:effectLst/>
              </c:spPr>
            </c:leaderLines>
            <c:extLst>
              <c:ext xmlns:c15="http://schemas.microsoft.com/office/drawing/2012/chart" uri="{CE6537A1-D6FC-4f65-9D91-7224C49458BB}"/>
            </c:extLst>
          </c:dLbls>
          <c:cat>
            <c:strRef>
              <c:f>Atvieglojumu_ziņoj!$A$29:$A$33</c:f>
              <c:strCache>
                <c:ptCount val="5"/>
                <c:pt idx="0">
                  <c:v>Elektroenerģija, kas izmantota preču pārvadājumiem un sabiedriskajiem pasažieru pārvadājumiem</c:v>
                </c:pt>
                <c:pt idx="1">
                  <c:v>Elektroenerģija, kas piegādāta mājsaimniecībām                                                                                                                                                                         </c:v>
                </c:pt>
                <c:pt idx="2">
                  <c:v>Elektroenerģija, kas izmantota citu Eiropas Savienības dalībvalstu vai citu ārvalstu pārstāvjiem vai organizācijām          </c:v>
                </c:pt>
                <c:pt idx="3">
                  <c:v>Elektroenerģija, kas tiešā veidā izlietota elektroenerģijas sadalei un pārvadei </c:v>
                </c:pt>
                <c:pt idx="4">
                  <c:v>Elektroenerģija, kas apliekama ar nodokli ielu apgaismojumam un cita elektroenerģija</c:v>
                </c:pt>
              </c:strCache>
            </c:strRef>
          </c:cat>
          <c:val>
            <c:numRef>
              <c:f>Atvieglojumu_ziņoj!$I$29:$I$33</c:f>
              <c:numCache>
                <c:formatCode>0.0%</c:formatCode>
                <c:ptCount val="5"/>
                <c:pt idx="0">
                  <c:v>4.5636490434461531E-2</c:v>
                </c:pt>
                <c:pt idx="1">
                  <c:v>0.62750078791048602</c:v>
                </c:pt>
                <c:pt idx="2">
                  <c:v>1.1271175690111361E-3</c:v>
                </c:pt>
                <c:pt idx="3">
                  <c:v>0.2909542045292291</c:v>
                </c:pt>
                <c:pt idx="4">
                  <c:v>3.3781399556812176E-2</c:v>
                </c:pt>
              </c:numCache>
            </c:numRef>
          </c:val>
          <c:extLst>
            <c:ext xmlns:c16="http://schemas.microsoft.com/office/drawing/2014/chart" uri="{C3380CC4-5D6E-409C-BE32-E72D297353CC}">
              <c16:uniqueId val="{00000010-9792-42D9-AEEA-CC62CE739EA3}"/>
            </c:ext>
          </c:extLst>
        </c:ser>
        <c:dLbls>
          <c:showLegendKey val="0"/>
          <c:showVal val="0"/>
          <c:showCatName val="0"/>
          <c:showSerName val="0"/>
          <c:showPercent val="0"/>
          <c:showBubbleSize val="0"/>
          <c:showLeaderLines val="1"/>
        </c:dLbls>
        <c:firstSliceAng val="80"/>
      </c:pieChart>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655213696461404E-2"/>
          <c:y val="0.11397559400709688"/>
          <c:w val="0.79883958354685902"/>
          <c:h val="0.76412944486171819"/>
        </c:manualLayout>
      </c:layout>
      <c:pie3DChart>
        <c:varyColors val="1"/>
        <c:ser>
          <c:idx val="0"/>
          <c:order val="0"/>
          <c:dPt>
            <c:idx val="0"/>
            <c:bubble3D val="0"/>
            <c:explosion val="8"/>
            <c:spPr>
              <a:pattFill prst="sphere">
                <a:fgClr>
                  <a:schemeClr val="accent2">
                    <a:lumMod val="60000"/>
                    <a:lumOff val="40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1-90E0-4DFB-AB93-0EA4573D104C}"/>
              </c:ext>
            </c:extLst>
          </c:dPt>
          <c:dPt>
            <c:idx val="1"/>
            <c:bubble3D val="0"/>
            <c:explosion val="10"/>
            <c:spPr>
              <a:pattFill prst="dkVert">
                <a:fgClr>
                  <a:srgbClr val="7030A0"/>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3-90E0-4DFB-AB93-0EA4573D104C}"/>
              </c:ext>
            </c:extLst>
          </c:dPt>
          <c:dPt>
            <c:idx val="2"/>
            <c:bubble3D val="0"/>
            <c:explosion val="9"/>
            <c:spPr>
              <a:solidFill>
                <a:srgbClr val="002060"/>
              </a:solidFill>
              <a:ln w="25400">
                <a:solidFill>
                  <a:schemeClr val="lt1"/>
                </a:solidFill>
              </a:ln>
              <a:effectLst/>
              <a:sp3d contourW="25400">
                <a:contourClr>
                  <a:schemeClr val="lt1"/>
                </a:contourClr>
              </a:sp3d>
            </c:spPr>
            <c:extLst>
              <c:ext xmlns:c16="http://schemas.microsoft.com/office/drawing/2014/chart" uri="{C3380CC4-5D6E-409C-BE32-E72D297353CC}">
                <c16:uniqueId val="{00000005-90E0-4DFB-AB93-0EA4573D104C}"/>
              </c:ext>
            </c:extLst>
          </c:dPt>
          <c:dPt>
            <c:idx val="3"/>
            <c:bubble3D val="0"/>
            <c:explosion val="10"/>
            <c:spPr>
              <a:pattFill prst="wdDnDiag">
                <a:fgClr>
                  <a:srgbClr val="0070C0"/>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7-90E0-4DFB-AB93-0EA4573D104C}"/>
              </c:ext>
            </c:extLst>
          </c:dPt>
          <c:dPt>
            <c:idx val="4"/>
            <c:bubble3D val="0"/>
            <c:explosion val="14"/>
            <c:spPr>
              <a:pattFill prst="lgCheck">
                <a:fgClr>
                  <a:schemeClr val="tx1">
                    <a:lumMod val="65000"/>
                    <a:lumOff val="35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9-90E0-4DFB-AB93-0EA4573D104C}"/>
              </c:ext>
            </c:extLst>
          </c:dPt>
          <c:dPt>
            <c:idx val="5"/>
            <c:bubble3D val="0"/>
            <c:explosion val="9"/>
            <c:spPr>
              <a:solidFill>
                <a:schemeClr val="tx1"/>
              </a:solidFill>
              <a:ln w="25400">
                <a:solidFill>
                  <a:schemeClr val="lt1"/>
                </a:solidFill>
              </a:ln>
              <a:effectLst/>
              <a:sp3d contourW="25400">
                <a:contourClr>
                  <a:schemeClr val="lt1"/>
                </a:contourClr>
              </a:sp3d>
            </c:spPr>
            <c:extLst>
              <c:ext xmlns:c16="http://schemas.microsoft.com/office/drawing/2014/chart" uri="{C3380CC4-5D6E-409C-BE32-E72D297353CC}">
                <c16:uniqueId val="{0000000B-90E0-4DFB-AB93-0EA4573D104C}"/>
              </c:ext>
            </c:extLst>
          </c:dPt>
          <c:dPt>
            <c:idx val="6"/>
            <c:bubble3D val="0"/>
            <c:explosion val="8"/>
            <c:spPr>
              <a:solidFill>
                <a:schemeClr val="bg2"/>
              </a:solidFill>
              <a:ln w="25400">
                <a:solidFill>
                  <a:schemeClr val="lt1"/>
                </a:solidFill>
              </a:ln>
              <a:effectLst/>
              <a:sp3d contourW="25400">
                <a:contourClr>
                  <a:schemeClr val="lt1"/>
                </a:contourClr>
              </a:sp3d>
            </c:spPr>
            <c:extLst>
              <c:ext xmlns:c16="http://schemas.microsoft.com/office/drawing/2014/chart" uri="{C3380CC4-5D6E-409C-BE32-E72D297353CC}">
                <c16:uniqueId val="{0000000D-90E0-4DFB-AB93-0EA4573D104C}"/>
              </c:ext>
            </c:extLst>
          </c:dPt>
          <c:dLbls>
            <c:dLbl>
              <c:idx val="0"/>
              <c:layout>
                <c:manualLayout>
                  <c:x val="4.055533385233602E-3"/>
                  <c:y val="-3.9786713359754089E-2"/>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r>
                      <a:rPr lang="en-US" sz="900" b="1" dirty="0">
                        <a:latin typeface="Verdana" panose="020B0604030504040204" pitchFamily="34" charset="0"/>
                        <a:ea typeface="Verdana" panose="020B0604030504040204" pitchFamily="34" charset="0"/>
                      </a:rPr>
                      <a:t>IIN</a:t>
                    </a:r>
                    <a:r>
                      <a:rPr lang="en-US" sz="900" b="1" baseline="0" dirty="0">
                        <a:latin typeface="Verdana" panose="020B0604030504040204" pitchFamily="34" charset="0"/>
                        <a:ea typeface="Verdana" panose="020B0604030504040204" pitchFamily="34" charset="0"/>
                      </a:rPr>
                      <a:t>; </a:t>
                    </a:r>
                    <a:fld id="{15DC4999-9715-419F-8D26-E99B03501F09}" type="VALUE">
                      <a:rPr lang="en-US" sz="900" b="1" baseline="0">
                        <a:latin typeface="Verdana" panose="020B0604030504040204" pitchFamily="34" charset="0"/>
                        <a:ea typeface="Verdana" panose="020B0604030504040204" pitchFamily="34" charset="0"/>
                      </a:rPr>
                      <a:pPr>
                        <a:defRPr sz="900" b="1">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[VALUE]</a:t>
                    </a:fld>
                    <a:endParaRPr lang="en-US" sz="900" b="1" baseline="0" dirty="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extLst>
                <c:ext xmlns:c15="http://schemas.microsoft.com/office/drawing/2012/chart" uri="{CE6537A1-D6FC-4f65-9D91-7224C49458BB}">
                  <c15:layout>
                    <c:manualLayout>
                      <c:w val="0.27373932644381493"/>
                      <c:h val="0.14848813357665122"/>
                    </c:manualLayout>
                  </c15:layout>
                  <c15:dlblFieldTable/>
                  <c15:showDataLabelsRange val="0"/>
                </c:ext>
                <c:ext xmlns:c16="http://schemas.microsoft.com/office/drawing/2014/chart" uri="{C3380CC4-5D6E-409C-BE32-E72D297353CC}">
                  <c16:uniqueId val="{00000001-90E0-4DFB-AB93-0EA4573D104C}"/>
                </c:ext>
              </c:extLst>
            </c:dLbl>
            <c:dLbl>
              <c:idx val="1"/>
              <c:layout>
                <c:manualLayout>
                  <c:x val="1.9919620931182276E-2"/>
                  <c:y val="-4.0368150283362617E-2"/>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r>
                      <a:rPr lang="en-US" sz="900" b="1" dirty="0">
                        <a:latin typeface="Verdana" panose="020B0604030504040204" pitchFamily="34" charset="0"/>
                        <a:ea typeface="Verdana" panose="020B0604030504040204" pitchFamily="34" charset="0"/>
                      </a:rPr>
                      <a:t>UIN</a:t>
                    </a:r>
                    <a:r>
                      <a:rPr lang="en-US" sz="900" b="1" baseline="0" dirty="0">
                        <a:latin typeface="Verdana" panose="020B0604030504040204" pitchFamily="34" charset="0"/>
                        <a:ea typeface="Verdana" panose="020B0604030504040204" pitchFamily="34" charset="0"/>
                      </a:rPr>
                      <a:t>; </a:t>
                    </a:r>
                    <a:fld id="{84952D10-D3E8-499B-8962-31D44BB18E76}" type="VALUE">
                      <a:rPr lang="en-US" sz="900" b="1" baseline="0">
                        <a:latin typeface="Verdana" panose="020B0604030504040204" pitchFamily="34" charset="0"/>
                        <a:ea typeface="Verdana" panose="020B0604030504040204" pitchFamily="34" charset="0"/>
                      </a:rPr>
                      <a:pPr>
                        <a:defRPr sz="900" b="1">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[VALUE]</a:t>
                    </a:fld>
                    <a:endParaRPr lang="en-US" sz="900" b="1" baseline="0" dirty="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0E0-4DFB-AB93-0EA4573D104C}"/>
                </c:ext>
              </c:extLst>
            </c:dLbl>
            <c:dLbl>
              <c:idx val="2"/>
              <c:layout>
                <c:manualLayout>
                  <c:x val="5.5341879839208616E-2"/>
                  <c:y val="-2.8333874282229395E-2"/>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r>
                      <a:rPr lang="en-US" sz="900" b="1" dirty="0">
                        <a:latin typeface="Verdana" panose="020B0604030504040204" pitchFamily="34" charset="0"/>
                        <a:ea typeface="Verdana" panose="020B0604030504040204" pitchFamily="34" charset="0"/>
                      </a:rPr>
                      <a:t>VSAOI</a:t>
                    </a:r>
                    <a:r>
                      <a:rPr lang="en-US" sz="900" b="1" baseline="0" dirty="0">
                        <a:latin typeface="Verdana" panose="020B0604030504040204" pitchFamily="34" charset="0"/>
                        <a:ea typeface="Verdana" panose="020B0604030504040204" pitchFamily="34" charset="0"/>
                      </a:rPr>
                      <a:t>; </a:t>
                    </a:r>
                    <a:fld id="{9682CF13-A2CE-4E35-960D-F90D360BD341}" type="VALUE">
                      <a:rPr lang="en-US" sz="900" b="1" baseline="0">
                        <a:latin typeface="Verdana" panose="020B0604030504040204" pitchFamily="34" charset="0"/>
                        <a:ea typeface="Verdana" panose="020B0604030504040204" pitchFamily="34" charset="0"/>
                      </a:rPr>
                      <a:pPr>
                        <a:defRPr sz="900" b="1">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[VALUE]</a:t>
                    </a:fld>
                    <a:endParaRPr lang="en-US" sz="900" b="1" baseline="0" dirty="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extLst>
                <c:ext xmlns:c15="http://schemas.microsoft.com/office/drawing/2012/chart" uri="{CE6537A1-D6FC-4f65-9D91-7224C49458BB}">
                  <c15:layout>
                    <c:manualLayout>
                      <c:w val="0.21536238863472187"/>
                      <c:h val="0.18450184501845021"/>
                    </c:manualLayout>
                  </c15:layout>
                  <c15:dlblFieldTable/>
                  <c15:showDataLabelsRange val="0"/>
                </c:ext>
                <c:ext xmlns:c16="http://schemas.microsoft.com/office/drawing/2014/chart" uri="{C3380CC4-5D6E-409C-BE32-E72D297353CC}">
                  <c16:uniqueId val="{00000005-90E0-4DFB-AB93-0EA4573D104C}"/>
                </c:ext>
              </c:extLst>
            </c:dLbl>
            <c:dLbl>
              <c:idx val="3"/>
              <c:layout>
                <c:manualLayout>
                  <c:x val="1.944026272251749E-2"/>
                  <c:y val="0.21554677773734951"/>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r>
                      <a:rPr lang="en-US" sz="900" b="1" dirty="0">
                        <a:latin typeface="Verdana" panose="020B0604030504040204" pitchFamily="34" charset="0"/>
                        <a:ea typeface="Verdana" panose="020B0604030504040204" pitchFamily="34" charset="0"/>
                      </a:rPr>
                      <a:t>PVN</a:t>
                    </a:r>
                    <a:r>
                      <a:rPr lang="en-US" sz="900" b="1" baseline="0" dirty="0">
                        <a:latin typeface="Verdana" panose="020B0604030504040204" pitchFamily="34" charset="0"/>
                        <a:ea typeface="Verdana" panose="020B0604030504040204" pitchFamily="34" charset="0"/>
                      </a:rPr>
                      <a:t>; </a:t>
                    </a:r>
                    <a:fld id="{9E09DB65-C995-4EAB-9353-62CA48685116}" type="VALUE">
                      <a:rPr lang="en-US" sz="900" b="1" baseline="0">
                        <a:latin typeface="Verdana" panose="020B0604030504040204" pitchFamily="34" charset="0"/>
                        <a:ea typeface="Verdana" panose="020B0604030504040204" pitchFamily="34" charset="0"/>
                      </a:rPr>
                      <a:pPr>
                        <a:defRPr sz="900" b="1">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[VALUE]</a:t>
                    </a:fld>
                    <a:endParaRPr lang="en-US" sz="900" b="1" baseline="0" dirty="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90E0-4DFB-AB93-0EA4573D104C}"/>
                </c:ext>
              </c:extLst>
            </c:dLbl>
            <c:dLbl>
              <c:idx val="4"/>
              <c:layout>
                <c:manualLayout>
                  <c:x val="-9.9124425481011788E-2"/>
                  <c:y val="3.9630295209034369E-2"/>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r>
                      <a:rPr lang="en-US" sz="900" b="1" dirty="0" smtClean="0">
                        <a:latin typeface="Verdana" panose="020B0604030504040204" pitchFamily="34" charset="0"/>
                        <a:ea typeface="Verdana" panose="020B0604030504040204" pitchFamily="34" charset="0"/>
                      </a:rPr>
                      <a:t>AN</a:t>
                    </a:r>
                    <a:r>
                      <a:rPr lang="en-US" sz="900" b="1" baseline="0" dirty="0">
                        <a:latin typeface="Verdana" panose="020B0604030504040204" pitchFamily="34" charset="0"/>
                        <a:ea typeface="Verdana" panose="020B0604030504040204" pitchFamily="34" charset="0"/>
                      </a:rPr>
                      <a:t>; </a:t>
                    </a:r>
                    <a:fld id="{2F79EA75-3BAA-479F-AE39-EDDA0BFA11B3}" type="VALUE">
                      <a:rPr lang="en-US" sz="900" b="1" baseline="0">
                        <a:latin typeface="Verdana" panose="020B0604030504040204" pitchFamily="34" charset="0"/>
                        <a:ea typeface="Verdana" panose="020B0604030504040204" pitchFamily="34" charset="0"/>
                      </a:rPr>
                      <a:pPr>
                        <a:defRPr sz="900" b="1">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[VALUE]</a:t>
                    </a:fld>
                    <a:endParaRPr lang="en-US" sz="900" b="1" baseline="0" dirty="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90E0-4DFB-AB93-0EA4573D104C}"/>
                </c:ext>
              </c:extLst>
            </c:dLbl>
            <c:dLbl>
              <c:idx val="5"/>
              <c:layout>
                <c:manualLayout>
                  <c:x val="0"/>
                  <c:y val="5.4201333283185101E-3"/>
                </c:manualLayout>
              </c:layout>
              <c:tx>
                <c:rich>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r>
                      <a:rPr lang="en-US" sz="900" b="1" dirty="0">
                        <a:latin typeface="Verdana" panose="020B0604030504040204" pitchFamily="34" charset="0"/>
                        <a:ea typeface="Verdana" panose="020B0604030504040204" pitchFamily="34" charset="0"/>
                      </a:rPr>
                      <a:t>NĪN</a:t>
                    </a:r>
                    <a:r>
                      <a:rPr lang="en-US" sz="900" baseline="0" dirty="0">
                        <a:latin typeface="Verdana" panose="020B0604030504040204" pitchFamily="34" charset="0"/>
                        <a:ea typeface="Verdana" panose="020B0604030504040204" pitchFamily="34" charset="0"/>
                      </a:rPr>
                      <a:t>; </a:t>
                    </a:r>
                    <a:fld id="{EAED548F-A1FF-41AD-B551-F551764120FC}" type="VALUE">
                      <a:rPr lang="en-US" sz="900" b="1" baseline="0">
                        <a:latin typeface="Verdana" panose="020B0604030504040204" pitchFamily="34" charset="0"/>
                        <a:ea typeface="Verdana" panose="020B0604030504040204" pitchFamily="34" charset="0"/>
                      </a:rPr>
                      <a:pPr>
                        <a:defRPr sz="90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[VALUE]</a:t>
                    </a:fld>
                    <a:endParaRPr lang="en-US" sz="900" baseline="0" dirty="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extLst>
                <c:ext xmlns:c15="http://schemas.microsoft.com/office/drawing/2012/chart" uri="{CE6537A1-D6FC-4f65-9D91-7224C49458BB}">
                  <c15:layout>
                    <c:manualLayout>
                      <c:w val="0.4183722610161329"/>
                      <c:h val="0.18450184501845021"/>
                    </c:manualLayout>
                  </c15:layout>
                  <c15:dlblFieldTable/>
                  <c15:showDataLabelsRange val="0"/>
                </c:ext>
                <c:ext xmlns:c16="http://schemas.microsoft.com/office/drawing/2014/chart" uri="{C3380CC4-5D6E-409C-BE32-E72D297353CC}">
                  <c16:uniqueId val="{0000000B-90E0-4DFB-AB93-0EA4573D104C}"/>
                </c:ext>
              </c:extLst>
            </c:dLbl>
            <c:dLbl>
              <c:idx val="6"/>
              <c:layout>
                <c:manualLayout>
                  <c:x val="0.126918309164019"/>
                  <c:y val="-2.9632514611146975E-2"/>
                </c:manualLayout>
              </c:layout>
              <c:tx>
                <c:rich>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6ED5067F-FCC4-4229-8B14-BE4233F15BF3}" type="CATEGORYNAME">
                      <a:rPr lang="lv-LV" sz="900" b="1">
                        <a:latin typeface="Verdana" panose="020B0604030504040204" pitchFamily="34" charset="0"/>
                        <a:ea typeface="Verdana" panose="020B0604030504040204" pitchFamily="34" charset="0"/>
                      </a:rPr>
                      <a:pPr>
                        <a:defRPr sz="900" b="1">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[CATEGORY NAME]</a:t>
                    </a:fld>
                    <a:r>
                      <a:rPr lang="lv-LV" sz="900" b="1" baseline="0">
                        <a:latin typeface="Verdana" panose="020B0604030504040204" pitchFamily="34" charset="0"/>
                        <a:ea typeface="Verdana" panose="020B0604030504040204" pitchFamily="34" charset="0"/>
                      </a:rPr>
                      <a:t>; </a:t>
                    </a:r>
                    <a:fld id="{8952C654-B8BB-4452-ACCE-B0C4997D08E9}" type="VALUE">
                      <a:rPr lang="lv-LV" sz="900" b="1" baseline="0">
                        <a:latin typeface="Verdana" panose="020B0604030504040204" pitchFamily="34" charset="0"/>
                        <a:ea typeface="Verdana" panose="020B0604030504040204" pitchFamily="34" charset="0"/>
                      </a:rPr>
                      <a:pPr>
                        <a:defRPr sz="900" b="1">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[VALUE]</a:t>
                    </a:fld>
                    <a:endParaRPr lang="lv-LV" sz="900" b="1" baseline="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90E0-4DFB-AB93-0EA4573D10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Verdana Pro Black" panose="020B0604020202020204" pitchFamily="34" charset="0"/>
                    <a:ea typeface="+mn-ea"/>
                    <a:cs typeface="Times New Roman" panose="02020603050405020304" pitchFamily="18" charset="0"/>
                  </a:defRPr>
                </a:pPr>
                <a:endParaRPr lang="lv-LV"/>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KOPĀ_TOTAL!$N$35:$N$41</c:f>
              <c:strCache>
                <c:ptCount val="7"/>
                <c:pt idx="0">
                  <c:v>Iedzīvotāju ienākuma nodoklis</c:v>
                </c:pt>
                <c:pt idx="1">
                  <c:v>Uzņēmumu ienākuma nodoklis</c:v>
                </c:pt>
                <c:pt idx="2">
                  <c:v>Sociālās apdrošināšanas iemaksas</c:v>
                </c:pt>
                <c:pt idx="3">
                  <c:v>Pievienotās vērtības nodoklis</c:v>
                </c:pt>
                <c:pt idx="4">
                  <c:v>Akcīzes nodoklis</c:v>
                </c:pt>
                <c:pt idx="5">
                  <c:v>Nekustamā īpašuma nodoklis</c:v>
                </c:pt>
                <c:pt idx="6">
                  <c:v>Pārējie nodokļi</c:v>
                </c:pt>
              </c:strCache>
            </c:strRef>
          </c:cat>
          <c:val>
            <c:numRef>
              <c:f>KOPĀ_TOTAL!$R$35:$R$41</c:f>
              <c:numCache>
                <c:formatCode>0.0%</c:formatCode>
                <c:ptCount val="7"/>
                <c:pt idx="0">
                  <c:v>0.19963579153158706</c:v>
                </c:pt>
                <c:pt idx="1">
                  <c:v>3.5113583834791642E-2</c:v>
                </c:pt>
                <c:pt idx="2">
                  <c:v>0.30754459462586647</c:v>
                </c:pt>
                <c:pt idx="3">
                  <c:v>0.28378872209181366</c:v>
                </c:pt>
                <c:pt idx="4">
                  <c:v>0.11887793434629731</c:v>
                </c:pt>
                <c:pt idx="5">
                  <c:v>2.5774379210391465E-2</c:v>
                </c:pt>
                <c:pt idx="6">
                  <c:v>2.9264994359252429E-2</c:v>
                </c:pt>
              </c:numCache>
            </c:numRef>
          </c:val>
          <c:extLst>
            <c:ext xmlns:c16="http://schemas.microsoft.com/office/drawing/2014/chart" uri="{C3380CC4-5D6E-409C-BE32-E72D297353CC}">
              <c16:uniqueId val="{0000000E-90E0-4DFB-AB93-0EA4573D104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568004040613343"/>
          <c:y val="0.15051796672551326"/>
          <c:w val="0.74043616133130685"/>
          <c:h val="0.71261523139647065"/>
        </c:manualLayout>
      </c:layout>
      <c:pie3DChart>
        <c:varyColors val="1"/>
        <c:ser>
          <c:idx val="0"/>
          <c:order val="0"/>
          <c:dPt>
            <c:idx val="0"/>
            <c:bubble3D val="0"/>
            <c:explosion val="7"/>
            <c:spPr>
              <a:pattFill prst="sphere">
                <a:fgClr>
                  <a:schemeClr val="accent2">
                    <a:lumMod val="60000"/>
                    <a:lumOff val="40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1-368F-43EA-815F-245E071C518D}"/>
              </c:ext>
            </c:extLst>
          </c:dPt>
          <c:dPt>
            <c:idx val="1"/>
            <c:bubble3D val="0"/>
            <c:explosion val="14"/>
            <c:spPr>
              <a:pattFill prst="wdDnDiag">
                <a:fgClr>
                  <a:srgbClr val="0070C0"/>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3-368F-43EA-815F-245E071C518D}"/>
              </c:ext>
            </c:extLst>
          </c:dPt>
          <c:dPt>
            <c:idx val="2"/>
            <c:bubble3D val="0"/>
            <c:explosion val="17"/>
            <c:spPr>
              <a:solidFill>
                <a:schemeClr val="bg1">
                  <a:lumMod val="8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368F-43EA-815F-245E071C518D}"/>
              </c:ext>
            </c:extLst>
          </c:dPt>
          <c:dPt>
            <c:idx val="3"/>
            <c:bubble3D val="0"/>
            <c:explosion val="7"/>
            <c:spPr>
              <a:pattFill prst="lgCheck">
                <a:fgClr>
                  <a:schemeClr val="tx1"/>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7-368F-43EA-815F-245E071C518D}"/>
              </c:ext>
            </c:extLst>
          </c:dPt>
          <c:dPt>
            <c:idx val="4"/>
            <c:bubble3D val="0"/>
            <c:explosion val="5"/>
            <c:spPr>
              <a:solidFill>
                <a:schemeClr val="bg1">
                  <a:lumMod val="8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368F-43EA-815F-245E071C518D}"/>
              </c:ext>
            </c:extLst>
          </c:dPt>
          <c:dPt>
            <c:idx val="5"/>
            <c:bubble3D val="0"/>
            <c:explosion val="6"/>
            <c:spPr>
              <a:solidFill>
                <a:schemeClr val="tx1"/>
              </a:solidFill>
              <a:ln w="25400">
                <a:solidFill>
                  <a:schemeClr val="lt1"/>
                </a:solidFill>
              </a:ln>
              <a:effectLst/>
              <a:sp3d contourW="25400">
                <a:contourClr>
                  <a:schemeClr val="lt1"/>
                </a:contourClr>
              </a:sp3d>
            </c:spPr>
            <c:extLst>
              <c:ext xmlns:c16="http://schemas.microsoft.com/office/drawing/2014/chart" uri="{C3380CC4-5D6E-409C-BE32-E72D297353CC}">
                <c16:uniqueId val="{0000000B-368F-43EA-815F-245E071C518D}"/>
              </c:ext>
            </c:extLst>
          </c:dPt>
          <c:dPt>
            <c:idx val="6"/>
            <c:bubble3D val="0"/>
            <c:explosion val="6"/>
            <c:spPr>
              <a:pattFill prst="pct80">
                <a:fgClr>
                  <a:schemeClr val="tx1">
                    <a:lumMod val="65000"/>
                    <a:lumOff val="35000"/>
                  </a:schemeClr>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0D-368F-43EA-815F-245E071C518D}"/>
              </c:ext>
            </c:extLst>
          </c:dPt>
          <c:dPt>
            <c:idx val="7"/>
            <c:bubble3D val="0"/>
            <c:spPr>
              <a:solidFill>
                <a:schemeClr val="tx1"/>
              </a:solidFill>
              <a:ln w="25400">
                <a:solidFill>
                  <a:schemeClr val="lt1"/>
                </a:solidFill>
              </a:ln>
              <a:effectLst/>
              <a:sp3d contourW="25400">
                <a:contourClr>
                  <a:schemeClr val="lt1"/>
                </a:contourClr>
              </a:sp3d>
            </c:spPr>
            <c:extLst>
              <c:ext xmlns:c16="http://schemas.microsoft.com/office/drawing/2014/chart" uri="{C3380CC4-5D6E-409C-BE32-E72D297353CC}">
                <c16:uniqueId val="{0000000F-368F-43EA-815F-245E071C518D}"/>
              </c:ext>
            </c:extLst>
          </c:dPt>
          <c:dPt>
            <c:idx val="8"/>
            <c:bubble3D val="0"/>
            <c:spPr>
              <a:solidFill>
                <a:schemeClr val="tx1">
                  <a:lumMod val="65000"/>
                  <a:lumOff val="3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368F-43EA-815F-245E071C518D}"/>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368F-43EA-815F-245E071C518D}"/>
              </c:ext>
            </c:extLst>
          </c:dPt>
          <c:dLbls>
            <c:dLbl>
              <c:idx val="0"/>
              <c:layout>
                <c:manualLayout>
                  <c:x val="-9.0331019477828426E-4"/>
                  <c:y val="-8.3212480468325481E-2"/>
                </c:manualLayout>
              </c:layout>
              <c:tx>
                <c:rich>
                  <a:bodyPr rot="0" spcFirstLastPara="1" vertOverflow="ellipsis" vert="horz" wrap="square" anchor="ctr" anchorCtr="1"/>
                  <a:lstStyle/>
                  <a:p>
                    <a:pPr>
                      <a:defRPr sz="1000" b="1" i="0" u="none" strike="noStrike" kern="1200" baseline="0">
                        <a:solidFill>
                          <a:srgbClr val="FF0000"/>
                        </a:solidFill>
                        <a:latin typeface="Verdana" panose="020B0604030504040204" pitchFamily="34" charset="0"/>
                        <a:ea typeface="Verdana" panose="020B0604030504040204" pitchFamily="34" charset="0"/>
                        <a:cs typeface="Times New Roman" panose="02020603050405020304" pitchFamily="18" charset="0"/>
                      </a:defRPr>
                    </a:pPr>
                    <a:r>
                      <a:rPr lang="en-US" sz="1000" dirty="0">
                        <a:solidFill>
                          <a:srgbClr val="FF0000"/>
                        </a:solidFill>
                      </a:rPr>
                      <a:t>IIN</a:t>
                    </a:r>
                    <a:r>
                      <a:rPr lang="en-US" sz="1000" b="1" baseline="0" dirty="0">
                        <a:solidFill>
                          <a:srgbClr val="FF0000"/>
                        </a:solidFill>
                      </a:rPr>
                      <a:t>; </a:t>
                    </a:r>
                    <a:fld id="{9617D80D-BEC5-4FB2-9689-2A39A27B8218}" type="VALUE">
                      <a:rPr lang="en-US" sz="1000" b="1" baseline="0">
                        <a:solidFill>
                          <a:srgbClr val="FF0000"/>
                        </a:solidFill>
                      </a:rPr>
                      <a:pPr>
                        <a:defRPr sz="1000" b="1">
                          <a:solidFill>
                            <a:srgbClr val="FF0000"/>
                          </a:solidFill>
                          <a:latin typeface="Verdana" panose="020B0604030504040204" pitchFamily="34" charset="0"/>
                          <a:ea typeface="Verdana" panose="020B0604030504040204" pitchFamily="34" charset="0"/>
                        </a:defRPr>
                      </a:pPr>
                      <a:t>[VALUE]</a:t>
                    </a:fld>
                    <a:endParaRPr lang="en-US" sz="1000" b="1" baseline="0" dirty="0">
                      <a:solidFill>
                        <a:srgbClr val="FF0000"/>
                      </a:solidFill>
                    </a:endParaRPr>
                  </a:p>
                </c:rich>
              </c:tx>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68F-43EA-815F-245E071C518D}"/>
                </c:ext>
              </c:extLst>
            </c:dLbl>
            <c:dLbl>
              <c:idx val="1"/>
              <c:layout>
                <c:manualLayout>
                  <c:x val="0.28084615451029149"/>
                  <c:y val="3.5299954597158317E-2"/>
                </c:manualLayout>
              </c:layout>
              <c:tx>
                <c:rich>
                  <a:bodyPr rot="0" spcFirstLastPara="1" vertOverflow="ellipsis" vert="horz" wrap="square" anchor="ctr" anchorCtr="1"/>
                  <a:lstStyle/>
                  <a:p>
                    <a:pPr>
                      <a:defRPr sz="1000" b="1" i="0" u="none" strike="noStrike" kern="1200" baseline="0">
                        <a:solidFill>
                          <a:srgbClr val="FF0000"/>
                        </a:solidFill>
                        <a:latin typeface="Verdana" panose="020B0604030504040204" pitchFamily="34" charset="0"/>
                        <a:ea typeface="Verdana" panose="020B0604030504040204" pitchFamily="34" charset="0"/>
                        <a:cs typeface="Times New Roman" panose="02020603050405020304" pitchFamily="18" charset="0"/>
                      </a:defRPr>
                    </a:pPr>
                    <a:r>
                      <a:rPr lang="en-US" sz="1000" dirty="0">
                        <a:solidFill>
                          <a:srgbClr val="FF0000"/>
                        </a:solidFill>
                      </a:rPr>
                      <a:t>PVN</a:t>
                    </a:r>
                    <a:r>
                      <a:rPr lang="en-US" sz="1000" baseline="0" dirty="0">
                        <a:solidFill>
                          <a:srgbClr val="FF0000"/>
                        </a:solidFill>
                      </a:rPr>
                      <a:t>; </a:t>
                    </a:r>
                    <a:fld id="{02773B05-66CD-4EFF-965C-7668DB30A12B}" type="VALUE">
                      <a:rPr lang="en-US" sz="1000" b="1" baseline="0">
                        <a:solidFill>
                          <a:srgbClr val="FF0000"/>
                        </a:solidFill>
                      </a:rPr>
                      <a:pPr>
                        <a:defRPr sz="1000" b="1">
                          <a:solidFill>
                            <a:srgbClr val="FF0000"/>
                          </a:solidFill>
                          <a:latin typeface="Verdana" panose="020B0604030504040204" pitchFamily="34" charset="0"/>
                          <a:ea typeface="Verdana" panose="020B0604030504040204" pitchFamily="34" charset="0"/>
                        </a:defRPr>
                      </a:pPr>
                      <a:t>[VALUE]</a:t>
                    </a:fld>
                    <a:endParaRPr lang="en-US" sz="1000" baseline="0" dirty="0">
                      <a:solidFill>
                        <a:srgbClr val="FF0000"/>
                      </a:solidFill>
                    </a:endParaRPr>
                  </a:p>
                </c:rich>
              </c:tx>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extLst>
                <c:ext xmlns:c15="http://schemas.microsoft.com/office/drawing/2012/chart" uri="{CE6537A1-D6FC-4f65-9D91-7224C49458BB}">
                  <c15:layout>
                    <c:manualLayout>
                      <c:w val="0.28413454897085233"/>
                      <c:h val="0.1181524424555209"/>
                    </c:manualLayout>
                  </c15:layout>
                  <c15:dlblFieldTable/>
                  <c15:showDataLabelsRange val="0"/>
                </c:ext>
                <c:ext xmlns:c16="http://schemas.microsoft.com/office/drawing/2014/chart" uri="{C3380CC4-5D6E-409C-BE32-E72D297353CC}">
                  <c16:uniqueId val="{00000003-368F-43EA-815F-245E071C518D}"/>
                </c:ext>
              </c:extLst>
            </c:dLbl>
            <c:dLbl>
              <c:idx val="2"/>
              <c:layout>
                <c:manualLayout>
                  <c:x val="-3.3727034120734911E-2"/>
                  <c:y val="5.3387857194154072E-2"/>
                </c:manualLayout>
              </c:layout>
              <c:tx>
                <c:rich>
                  <a:bodyPr/>
                  <a:lstStyle/>
                  <a:p>
                    <a:r>
                      <a:rPr lang="en-US" dirty="0"/>
                      <a:t>DRN</a:t>
                    </a:r>
                    <a:r>
                      <a:rPr lang="en-US" baseline="0" dirty="0"/>
                      <a:t>; </a:t>
                    </a:r>
                    <a:fld id="{171ECF68-8E70-4D5B-8FCB-351BB36F5FC0}" type="VALUE">
                      <a:rPr lang="en-US" b="1"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368F-43EA-815F-245E071C518D}"/>
                </c:ext>
              </c:extLst>
            </c:dLbl>
            <c:dLbl>
              <c:idx val="3"/>
              <c:layout>
                <c:manualLayout>
                  <c:x val="-0.1579804271998895"/>
                  <c:y val="1.3423066297538236E-2"/>
                </c:manualLayout>
              </c:layout>
              <c:tx>
                <c:rich>
                  <a:bodyPr/>
                  <a:lstStyle/>
                  <a:p>
                    <a:r>
                      <a:rPr lang="en-US" dirty="0"/>
                      <a:t>AN</a:t>
                    </a:r>
                    <a:r>
                      <a:rPr lang="en-US" baseline="0" dirty="0"/>
                      <a:t>; </a:t>
                    </a:r>
                    <a:fld id="{078F9172-3AFF-4A5A-ABE6-29F048F01232}" type="VALUE">
                      <a:rPr lang="en-US" b="1"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368F-43EA-815F-245E071C518D}"/>
                </c:ext>
              </c:extLst>
            </c:dLbl>
            <c:dLbl>
              <c:idx val="4"/>
              <c:layout>
                <c:manualLayout>
                  <c:x val="-0.18582763503246305"/>
                  <c:y val="-1.0772031730894284E-2"/>
                </c:manualLayout>
              </c:layout>
              <c:tx>
                <c:rich>
                  <a:bodyPr/>
                  <a:lstStyle/>
                  <a:p>
                    <a:r>
                      <a:rPr lang="en-US" dirty="0"/>
                      <a:t>MUN</a:t>
                    </a:r>
                    <a:r>
                      <a:rPr lang="en-US" baseline="0" dirty="0"/>
                      <a:t>; </a:t>
                    </a:r>
                    <a:fld id="{1F7BFAD4-5D9A-4CC8-9F51-403FBA4DEE20}" type="VALUE">
                      <a:rPr lang="en-US" b="1"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2635207259338189"/>
                      <c:h val="0.15212449303543013"/>
                    </c:manualLayout>
                  </c15:layout>
                  <c15:dlblFieldTable/>
                  <c15:showDataLabelsRange val="0"/>
                </c:ext>
                <c:ext xmlns:c16="http://schemas.microsoft.com/office/drawing/2014/chart" uri="{C3380CC4-5D6E-409C-BE32-E72D297353CC}">
                  <c16:uniqueId val="{00000009-368F-43EA-815F-245E071C518D}"/>
                </c:ext>
              </c:extLst>
            </c:dLbl>
            <c:dLbl>
              <c:idx val="5"/>
              <c:layout>
                <c:manualLayout>
                  <c:x val="-6.2013593901091311E-2"/>
                  <c:y val="-1.4440778896276776E-2"/>
                </c:manualLayout>
              </c:layout>
              <c:tx>
                <c:rich>
                  <a:bodyPr/>
                  <a:lstStyle/>
                  <a:p>
                    <a:r>
                      <a:rPr lang="en-US" dirty="0"/>
                      <a:t>NĪN</a:t>
                    </a:r>
                    <a:r>
                      <a:rPr lang="en-US" b="1" dirty="0"/>
                      <a:t>; </a:t>
                    </a:r>
                    <a:fld id="{FFBD20E7-6D8E-47CC-9195-559AB57D6312}" type="VALUE">
                      <a:rPr lang="en-US" b="1"/>
                      <a:pPr/>
                      <a:t>[VALUE]</a:t>
                    </a:fld>
                    <a:endParaRPr lang="en-US" b="1" dirty="0"/>
                  </a:p>
                </c:rich>
              </c:tx>
              <c:showLegendKey val="0"/>
              <c:showVal val="1"/>
              <c:showCatName val="1"/>
              <c:showSerName val="0"/>
              <c:showPercent val="0"/>
              <c:showBubbleSize val="0"/>
              <c:extLst>
                <c:ext xmlns:c15="http://schemas.microsoft.com/office/drawing/2012/chart" uri="{CE6537A1-D6FC-4f65-9D91-7224C49458BB}">
                  <c15:layout>
                    <c:manualLayout>
                      <c:w val="0.33712633962848498"/>
                      <c:h val="0.14236108844199571"/>
                    </c:manualLayout>
                  </c15:layout>
                  <c15:dlblFieldTable/>
                  <c15:showDataLabelsRange val="0"/>
                </c:ext>
                <c:ext xmlns:c16="http://schemas.microsoft.com/office/drawing/2014/chart" uri="{C3380CC4-5D6E-409C-BE32-E72D297353CC}">
                  <c16:uniqueId val="{0000000B-368F-43EA-815F-245E071C518D}"/>
                </c:ext>
              </c:extLst>
            </c:dLbl>
            <c:dLbl>
              <c:idx val="6"/>
              <c:layout>
                <c:manualLayout>
                  <c:x val="3.3569035778422435E-2"/>
                  <c:y val="-7.5504865107674776E-2"/>
                </c:manualLayout>
              </c:layout>
              <c:tx>
                <c:rich>
                  <a:bodyPr/>
                  <a:lstStyle/>
                  <a:p>
                    <a:r>
                      <a:rPr lang="en-US" dirty="0"/>
                      <a:t>TN</a:t>
                    </a:r>
                    <a:r>
                      <a:rPr lang="en-US" baseline="0" dirty="0"/>
                      <a:t>; </a:t>
                    </a:r>
                    <a:fld id="{0F320F72-F4F1-4E07-9754-4B539D87FFC3}" type="VALUE">
                      <a:rPr lang="en-US" b="1"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8072873497720679"/>
                      <c:h val="0.12179825440564541"/>
                    </c:manualLayout>
                  </c15:layout>
                  <c15:dlblFieldTable/>
                  <c15:showDataLabelsRange val="0"/>
                </c:ext>
                <c:ext xmlns:c16="http://schemas.microsoft.com/office/drawing/2014/chart" uri="{C3380CC4-5D6E-409C-BE32-E72D297353CC}">
                  <c16:uniqueId val="{0000000D-368F-43EA-815F-245E071C518D}"/>
                </c:ext>
              </c:extLst>
            </c:dLbl>
            <c:dLbl>
              <c:idx val="7"/>
              <c:layout>
                <c:manualLayout>
                  <c:x val="0.27019647000365993"/>
                  <c:y val="-8.4573202084909632E-3"/>
                </c:manualLayout>
              </c:layout>
              <c:tx>
                <c:rich>
                  <a:bodyPr/>
                  <a:lstStyle/>
                  <a:p>
                    <a:r>
                      <a:rPr lang="en-US" dirty="0"/>
                      <a:t>UIN</a:t>
                    </a:r>
                    <a:r>
                      <a:rPr lang="en-US" baseline="0" dirty="0"/>
                      <a:t>; </a:t>
                    </a:r>
                    <a:fld id="{F75261CC-C70E-4E57-AB61-AC80A7C68ABF}" type="VALUE">
                      <a:rPr lang="en-US" b="1"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20075416148639313"/>
                      <c:h val="0.11413048728358181"/>
                    </c:manualLayout>
                  </c15:layout>
                  <c15:dlblFieldTable/>
                  <c15:showDataLabelsRange val="0"/>
                </c:ext>
                <c:ext xmlns:c16="http://schemas.microsoft.com/office/drawing/2014/chart" uri="{C3380CC4-5D6E-409C-BE32-E72D297353CC}">
                  <c16:uniqueId val="{0000000F-368F-43EA-815F-245E071C518D}"/>
                </c:ext>
              </c:extLst>
            </c:dLbl>
            <c:dLbl>
              <c:idx val="8"/>
              <c:layout>
                <c:manualLayout>
                  <c:x val="0.19472864000552562"/>
                  <c:y val="-0.11680786628380158"/>
                </c:manualLayout>
              </c:layout>
              <c:tx>
                <c:rich>
                  <a:bodyPr/>
                  <a:lstStyle/>
                  <a:p>
                    <a:r>
                      <a:rPr lang="en-US" dirty="0"/>
                      <a:t>EN</a:t>
                    </a:r>
                    <a:r>
                      <a:rPr lang="en-US" baseline="0" dirty="0"/>
                      <a:t>; </a:t>
                    </a:r>
                    <a:fld id="{6520E707-92ED-4222-B0D6-9D5E7464CC98}" type="VALUE">
                      <a:rPr lang="en-US" b="1"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368F-43EA-815F-245E071C518D}"/>
                </c:ext>
              </c:extLst>
            </c:dLbl>
            <c:dLbl>
              <c:idx val="9"/>
              <c:layout>
                <c:manualLayout>
                  <c:x val="0.38665522484681497"/>
                  <c:y val="0.18539682752284808"/>
                </c:manualLayout>
              </c:layout>
              <c:tx>
                <c:rich>
                  <a:bodyPr/>
                  <a:lstStyle/>
                  <a:p>
                    <a:fld id="{78889991-FC42-4D20-ACA3-6F1C806E222F}" type="CATEGORYNAME">
                      <a:rPr lang="lv-LV"/>
                      <a:pPr/>
                      <a:t>[CATEGORY NAME]</a:t>
                    </a:fld>
                    <a:r>
                      <a:rPr lang="lv-LV" baseline="0"/>
                      <a:t>; </a:t>
                    </a:r>
                    <a:fld id="{19E64788-AB18-4424-AE6F-01B2A093D126}" type="VALUE">
                      <a:rPr lang="lv-LV" b="1" baseline="0"/>
                      <a:pPr/>
                      <a:t>[VALUE]</a:t>
                    </a:fld>
                    <a:endParaRPr lang="lv-LV"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368F-43EA-815F-245E071C518D}"/>
                </c:ext>
              </c:extLst>
            </c:dLbl>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KOPĀ!$R$5:$R$13</c:f>
              <c:strCache>
                <c:ptCount val="9"/>
                <c:pt idx="0">
                  <c:v>Iedzīvotāju ienākuma nodoklis</c:v>
                </c:pt>
                <c:pt idx="1">
                  <c:v>Pievienotās vērtības nodoklis</c:v>
                </c:pt>
                <c:pt idx="2">
                  <c:v>Dabas resursu nodoklis</c:v>
                </c:pt>
                <c:pt idx="3">
                  <c:v>Akcīzes nodoklis</c:v>
                </c:pt>
                <c:pt idx="4">
                  <c:v>Mikrouzņēmuma nodoklis</c:v>
                </c:pt>
                <c:pt idx="5">
                  <c:v>Nekustamā īpašuma nodoklis</c:v>
                </c:pt>
                <c:pt idx="6">
                  <c:v>Transportlīdzekļu nodokļi</c:v>
                </c:pt>
                <c:pt idx="7">
                  <c:v>Uzņēmumu ienākuma nodoklis</c:v>
                </c:pt>
                <c:pt idx="8">
                  <c:v>Elektroenerģijas nodoklis</c:v>
                </c:pt>
              </c:strCache>
            </c:strRef>
          </c:cat>
          <c:val>
            <c:numRef>
              <c:f>KOPĀ!$T$5:$T$13</c:f>
              <c:numCache>
                <c:formatCode>0.0%</c:formatCode>
                <c:ptCount val="9"/>
                <c:pt idx="0">
                  <c:v>0.36342534238785751</c:v>
                </c:pt>
                <c:pt idx="1">
                  <c:v>0.39253462796333904</c:v>
                </c:pt>
                <c:pt idx="2">
                  <c:v>9.3719349750557471E-2</c:v>
                </c:pt>
                <c:pt idx="3">
                  <c:v>8.0816900386017992E-2</c:v>
                </c:pt>
                <c:pt idx="4">
                  <c:v>4.988332936550284E-2</c:v>
                </c:pt>
                <c:pt idx="5">
                  <c:v>8.0876125571418631E-3</c:v>
                </c:pt>
                <c:pt idx="6">
                  <c:v>7.3973208717809467E-3</c:v>
                </c:pt>
                <c:pt idx="7">
                  <c:v>2.967313372452689E-3</c:v>
                </c:pt>
                <c:pt idx="8">
                  <c:v>1.1682033453496545E-3</c:v>
                </c:pt>
              </c:numCache>
            </c:numRef>
          </c:val>
          <c:extLst>
            <c:ext xmlns:c16="http://schemas.microsoft.com/office/drawing/2014/chart" uri="{C3380CC4-5D6E-409C-BE32-E72D297353CC}">
              <c16:uniqueId val="{00000014-368F-43EA-815F-245E071C518D}"/>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solidFill>
    <a:ln w="19050" cap="flat" cmpd="sng" algn="ctr">
      <a:noFill/>
      <a:round/>
    </a:ln>
    <a:effectLst/>
  </c:spPr>
  <c:txPr>
    <a:bodyPr/>
    <a:lstStyle/>
    <a:p>
      <a:pPr>
        <a:defRPr sz="1050">
          <a:solidFill>
            <a:sysClr val="windowText" lastClr="000000"/>
          </a:solidFill>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93806797179581"/>
          <c:y val="0.13677241133894336"/>
          <c:w val="0.54536712350893923"/>
          <c:h val="0.8610639554909747"/>
        </c:manualLayout>
      </c:layout>
      <c:pieChart>
        <c:varyColors val="1"/>
        <c:ser>
          <c:idx val="0"/>
          <c:order val="0"/>
          <c:explosion val="8"/>
          <c:dPt>
            <c:idx val="0"/>
            <c:bubble3D val="0"/>
            <c:spPr>
              <a:solidFill>
                <a:srgbClr val="002060"/>
              </a:solidFill>
              <a:ln w="19050">
                <a:solidFill>
                  <a:schemeClr val="lt1"/>
                </a:solidFill>
              </a:ln>
              <a:effectLst/>
            </c:spPr>
            <c:extLst>
              <c:ext xmlns:c16="http://schemas.microsoft.com/office/drawing/2014/chart" uri="{C3380CC4-5D6E-409C-BE32-E72D297353CC}">
                <c16:uniqueId val="{00000001-B961-41DE-A488-03831EA72452}"/>
              </c:ext>
            </c:extLst>
          </c:dPt>
          <c:dPt>
            <c:idx val="1"/>
            <c:bubble3D val="0"/>
            <c:spPr>
              <a:pattFill prst="narHorz">
                <a:fgClr>
                  <a:srgbClr val="C00000"/>
                </a:fgClr>
                <a:bgClr>
                  <a:schemeClr val="bg1"/>
                </a:bgClr>
              </a:pattFill>
              <a:ln w="19050">
                <a:solidFill>
                  <a:schemeClr val="lt1"/>
                </a:solidFill>
              </a:ln>
              <a:effectLst/>
            </c:spPr>
            <c:extLst>
              <c:ext xmlns:c16="http://schemas.microsoft.com/office/drawing/2014/chart" uri="{C3380CC4-5D6E-409C-BE32-E72D297353CC}">
                <c16:uniqueId val="{00000003-B961-41DE-A488-03831EA72452}"/>
              </c:ext>
            </c:extLst>
          </c:dPt>
          <c:dPt>
            <c:idx val="2"/>
            <c:bubble3D val="0"/>
            <c:explosion val="12"/>
            <c:spPr>
              <a:pattFill prst="solidDmnd">
                <a:fgClr>
                  <a:schemeClr val="tx1">
                    <a:lumMod val="75000"/>
                    <a:lumOff val="25000"/>
                  </a:schemeClr>
                </a:fgClr>
                <a:bgClr>
                  <a:schemeClr val="bg1"/>
                </a:bgClr>
              </a:pattFill>
              <a:ln w="19050">
                <a:solidFill>
                  <a:schemeClr val="lt1"/>
                </a:solidFill>
              </a:ln>
              <a:effectLst/>
            </c:spPr>
            <c:extLst>
              <c:ext xmlns:c16="http://schemas.microsoft.com/office/drawing/2014/chart" uri="{C3380CC4-5D6E-409C-BE32-E72D297353CC}">
                <c16:uniqueId val="{00000005-B961-41DE-A488-03831EA72452}"/>
              </c:ext>
            </c:extLst>
          </c:dPt>
          <c:dPt>
            <c:idx val="3"/>
            <c:bubble3D val="0"/>
            <c:spPr>
              <a:pattFill prst="trellis">
                <a:fgClr>
                  <a:srgbClr val="7030A0"/>
                </a:fgClr>
                <a:bgClr>
                  <a:schemeClr val="bg1"/>
                </a:bgClr>
              </a:pattFill>
              <a:ln w="19050">
                <a:solidFill>
                  <a:schemeClr val="lt1"/>
                </a:solidFill>
              </a:ln>
              <a:effectLst/>
            </c:spPr>
            <c:extLst>
              <c:ext xmlns:c16="http://schemas.microsoft.com/office/drawing/2014/chart" uri="{C3380CC4-5D6E-409C-BE32-E72D297353CC}">
                <c16:uniqueId val="{00000007-B961-41DE-A488-03831EA72452}"/>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B961-41DE-A488-03831EA72452}"/>
              </c:ext>
            </c:extLst>
          </c:dPt>
          <c:dLbls>
            <c:dLbl>
              <c:idx val="0"/>
              <c:layout>
                <c:manualLayout>
                  <c:x val="5.8619780587656836E-2"/>
                  <c:y val="-4.802809415511094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C83AF486-8663-461F-8569-208C8D57D6C8}" type="CATEGORYNAME">
                      <a:rPr lang="en-US" sz="1100" b="1">
                        <a:solidFill>
                          <a:schemeClr val="tx1"/>
                        </a:solidFill>
                        <a:latin typeface="Verdana" panose="020B0604030504040204" pitchFamily="34" charset="0"/>
                        <a:ea typeface="Verdana" panose="020B0604030504040204" pitchFamily="34" charset="0"/>
                      </a:rPr>
                      <a:pPr>
                        <a:defRPr sz="1100" b="1">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[CATEGORY NAME]</a:t>
                    </a:fld>
                    <a:r>
                      <a:rPr lang="en-US" sz="1100" b="1" baseline="0" dirty="0">
                        <a:solidFill>
                          <a:schemeClr val="tx1"/>
                        </a:solidFill>
                        <a:latin typeface="Verdana" panose="020B0604030504040204" pitchFamily="34" charset="0"/>
                        <a:ea typeface="Verdana" panose="020B0604030504040204" pitchFamily="34" charset="0"/>
                      </a:rPr>
                      <a:t>; </a:t>
                    </a:r>
                    <a:fld id="{4200CE5C-0C9E-4FE1-AF38-1D157865C72B}" type="VALUE">
                      <a:rPr lang="en-US" sz="1100" b="1" baseline="0">
                        <a:solidFill>
                          <a:srgbClr val="FF0000"/>
                        </a:solidFill>
                        <a:latin typeface="Verdana" panose="020B0604030504040204" pitchFamily="34" charset="0"/>
                        <a:ea typeface="Verdana" panose="020B0604030504040204" pitchFamily="34" charset="0"/>
                      </a:rPr>
                      <a:pPr>
                        <a:defRPr sz="1100" b="1">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[VALUE]</a:t>
                    </a:fld>
                    <a:endParaRPr lang="en-US" sz="1100" b="1" baseline="0" dirty="0">
                      <a:solidFill>
                        <a:schemeClr val="tx1"/>
                      </a:solidFill>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20755549067081761"/>
                      <c:h val="0.28866956087881585"/>
                    </c:manualLayout>
                  </c15:layout>
                  <c15:dlblFieldTable/>
                  <c15:showDataLabelsRange val="0"/>
                </c:ext>
                <c:ext xmlns:c16="http://schemas.microsoft.com/office/drawing/2014/chart" uri="{C3380CC4-5D6E-409C-BE32-E72D297353CC}">
                  <c16:uniqueId val="{00000001-B961-41DE-A488-03831EA72452}"/>
                </c:ext>
              </c:extLst>
            </c:dLbl>
            <c:dLbl>
              <c:idx val="1"/>
              <c:layout>
                <c:manualLayout>
                  <c:x val="-4.3342162292318819E-2"/>
                  <c:y val="0.14566642388929352"/>
                </c:manualLayout>
              </c:layout>
              <c:tx>
                <c:rich>
                  <a:bodyPr/>
                  <a:lstStyle/>
                  <a:p>
                    <a:fld id="{8F76680D-35C6-4E3A-B706-1F50C69C487A}" type="CATEGORYNAME">
                      <a:rPr lang="en-US" b="0"/>
                      <a:pPr/>
                      <a:t>[CATEGORY NAME]</a:t>
                    </a:fld>
                    <a:r>
                      <a:rPr lang="en-US" b="0" baseline="0" dirty="0"/>
                      <a:t>;</a:t>
                    </a:r>
                    <a:r>
                      <a:rPr lang="en-US" baseline="0" dirty="0"/>
                      <a:t> </a:t>
                    </a:r>
                    <a:fld id="{3CFC554E-B696-46EA-8DB1-DE94D8889A00}"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B961-41DE-A488-03831EA72452}"/>
                </c:ext>
              </c:extLst>
            </c:dLbl>
            <c:dLbl>
              <c:idx val="2"/>
              <c:layout>
                <c:manualLayout>
                  <c:x val="-8.8619813821931182E-2"/>
                  <c:y val="4.855547462976428E-3"/>
                </c:manualLayout>
              </c:layout>
              <c:tx>
                <c:rich>
                  <a:bodyPr/>
                  <a:lstStyle/>
                  <a:p>
                    <a:fld id="{1B9EA03A-7A57-4FF4-BA7A-07B2ED9FFE76}" type="CATEGORYNAME">
                      <a:rPr lang="en-US" b="0" smtClean="0"/>
                      <a:pPr/>
                      <a:t>[CATEGORY NAME]</a:t>
                    </a:fld>
                    <a:r>
                      <a:rPr lang="en-US" b="0" baseline="0" dirty="0" smtClean="0"/>
                      <a:t>; </a:t>
                    </a:r>
                    <a:fld id="{F13D2ED1-3FEB-4765-B865-96F7444866FF}" type="VALUE">
                      <a:rPr lang="en-US" baseline="0"/>
                      <a:pPr/>
                      <a:t>[VALUE]</a:t>
                    </a:fld>
                    <a:endParaRPr lang="en-US" b="0" baseline="0" dirty="0" smtClean="0"/>
                  </a:p>
                </c:rich>
              </c:tx>
              <c:dLblPos val="bestFit"/>
              <c:showLegendKey val="0"/>
              <c:showVal val="1"/>
              <c:showCatName val="1"/>
              <c:showSerName val="0"/>
              <c:showPercent val="0"/>
              <c:showBubbleSize val="0"/>
              <c:extLst>
                <c:ext xmlns:c15="http://schemas.microsoft.com/office/drawing/2012/chart" uri="{CE6537A1-D6FC-4f65-9D91-7224C49458BB}">
                  <c15:layout>
                    <c:manualLayout>
                      <c:w val="0.18986713906111602"/>
                      <c:h val="0.16362313319631464"/>
                    </c:manualLayout>
                  </c15:layout>
                  <c15:dlblFieldTable/>
                  <c15:showDataLabelsRange val="0"/>
                </c:ext>
                <c:ext xmlns:c16="http://schemas.microsoft.com/office/drawing/2014/chart" uri="{C3380CC4-5D6E-409C-BE32-E72D297353CC}">
                  <c16:uniqueId val="{00000005-B961-41DE-A488-03831EA72452}"/>
                </c:ext>
              </c:extLst>
            </c:dLbl>
            <c:dLbl>
              <c:idx val="3"/>
              <c:layout>
                <c:manualLayout>
                  <c:x val="-1.4239398139282674E-2"/>
                  <c:y val="1.1282074809840321E-2"/>
                </c:manualLayout>
              </c:layout>
              <c:tx>
                <c:rich>
                  <a:bodyPr/>
                  <a:lstStyle/>
                  <a:p>
                    <a:fld id="{32DB2AF2-D110-4ABC-AFD7-00343032E38C}" type="CATEGORYNAME">
                      <a:rPr lang="en-US" b="0"/>
                      <a:pPr/>
                      <a:t>[CATEGORY NAME]</a:t>
                    </a:fld>
                    <a:r>
                      <a:rPr lang="en-US" b="0" baseline="0" dirty="0"/>
                      <a:t>;</a:t>
                    </a:r>
                    <a:r>
                      <a:rPr lang="en-US" baseline="0" dirty="0"/>
                      <a:t> </a:t>
                    </a:r>
                    <a:fld id="{711D32B4-1BA6-42AE-8877-7C1762D0D093}"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B961-41DE-A488-03831EA72452}"/>
                </c:ext>
              </c:extLst>
            </c:dLbl>
            <c:dLbl>
              <c:idx val="4"/>
              <c:layout>
                <c:manualLayout>
                  <c:x val="0.18720441056471129"/>
                  <c:y val="1.4485050743299809E-3"/>
                </c:manualLayout>
              </c:layout>
              <c:tx>
                <c:rich>
                  <a:bodyPr rot="0" spcFirstLastPara="1" vertOverflow="ellipsis" vert="horz" wrap="square" lIns="38100" tIns="19050" rIns="38100" bIns="19050" anchor="ctr" anchorCtr="1">
                    <a:noAutofit/>
                  </a:bodyPr>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33E77CB9-9CF6-4333-BDD6-6E48A8931FC0}" type="CATEGORYNAME">
                      <a:rPr lang="en-US" sz="1100" b="0"/>
                      <a:pPr>
                        <a:defRPr sz="1100" b="1">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[CATEGORY NAME]</a:t>
                    </a:fld>
                    <a:r>
                      <a:rPr lang="en-US" sz="1100" b="0" baseline="0" dirty="0"/>
                      <a:t>; </a:t>
                    </a:r>
                    <a:fld id="{B37A06E9-15B9-46AA-911A-C3B0E98DD259}" type="VALUE">
                      <a:rPr lang="en-US" sz="1100" b="1" baseline="0"/>
                      <a:pPr>
                        <a:defRPr sz="1100" b="1">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t>[VALUE]</a:t>
                    </a:fld>
                    <a:endParaRPr lang="en-US" sz="1100" b="0" baseline="0" dirty="0"/>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19422021154666064"/>
                      <c:h val="0.1283665196871229"/>
                    </c:manualLayout>
                  </c15:layout>
                  <c15:dlblFieldTable/>
                  <c15:showDataLabelsRange val="0"/>
                </c:ext>
                <c:ext xmlns:c16="http://schemas.microsoft.com/office/drawing/2014/chart" uri="{C3380CC4-5D6E-409C-BE32-E72D297353CC}">
                  <c16:uniqueId val="{00000009-B961-41DE-A488-03831EA724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(KOPĀ!$A$45,KOPĀ!$A$52,KOPĀ!$A$57,KOPĀ!$A$60,KOPĀ!$A$62)</c:f>
              <c:strCache>
                <c:ptCount val="5"/>
                <c:pt idx="0">
                  <c:v>Sociāla rakstura atvieglojumi</c:v>
                </c:pt>
                <c:pt idx="1">
                  <c:v>Atvieglojumi lauksaimniecībai</c:v>
                </c:pt>
                <c:pt idx="2">
                  <c:v>Atvieglojumi investīciju veicināšanai </c:v>
                </c:pt>
                <c:pt idx="3">
                  <c:v>Atvieglojumi dabas resursu aizsardzībai</c:v>
                </c:pt>
                <c:pt idx="4">
                  <c:v>Pārējie atvieglojumi</c:v>
                </c:pt>
              </c:strCache>
            </c:strRef>
          </c:cat>
          <c:val>
            <c:numRef>
              <c:f>(KOPĀ!$G$45,KOPĀ!$G$52,KOPĀ!$G$57,KOPĀ!$G$60,KOPĀ!$G$62)</c:f>
              <c:numCache>
                <c:formatCode>0.0%</c:formatCode>
                <c:ptCount val="5"/>
                <c:pt idx="0">
                  <c:v>0.76411566679194209</c:v>
                </c:pt>
                <c:pt idx="1">
                  <c:v>2.0792492689163521E-2</c:v>
                </c:pt>
                <c:pt idx="2">
                  <c:v>5.0347235845697974E-2</c:v>
                </c:pt>
                <c:pt idx="3">
                  <c:v>9.3719349750557471E-2</c:v>
                </c:pt>
                <c:pt idx="4">
                  <c:v>7.102525492263885E-2</c:v>
                </c:pt>
              </c:numCache>
            </c:numRef>
          </c:val>
          <c:extLst>
            <c:ext xmlns:c16="http://schemas.microsoft.com/office/drawing/2014/chart" uri="{C3380CC4-5D6E-409C-BE32-E72D297353CC}">
              <c16:uniqueId val="{0000000A-B961-41DE-A488-03831EA724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91722674726532"/>
          <c:y val="6.5993349720631048E-2"/>
          <c:w val="0.50112932575475921"/>
          <c:h val="0.89246771137523462"/>
        </c:manualLayout>
      </c:layout>
      <c:pieChart>
        <c:varyColors val="1"/>
        <c:ser>
          <c:idx val="0"/>
          <c:order val="0"/>
          <c:explosion val="15"/>
          <c:dPt>
            <c:idx val="0"/>
            <c:bubble3D val="0"/>
            <c:spPr>
              <a:solidFill>
                <a:srgbClr val="002060"/>
              </a:solidFill>
              <a:ln w="19050">
                <a:solidFill>
                  <a:schemeClr val="lt1"/>
                </a:solidFill>
              </a:ln>
              <a:effectLst/>
            </c:spPr>
            <c:extLst>
              <c:ext xmlns:c16="http://schemas.microsoft.com/office/drawing/2014/chart" uri="{C3380CC4-5D6E-409C-BE32-E72D297353CC}">
                <c16:uniqueId val="{00000001-A343-474E-AD6F-F241785C42D1}"/>
              </c:ext>
            </c:extLst>
          </c:dPt>
          <c:dPt>
            <c:idx val="1"/>
            <c:bubble3D val="0"/>
            <c:spPr>
              <a:pattFill prst="wave">
                <a:fgClr>
                  <a:srgbClr val="002060"/>
                </a:fgClr>
                <a:bgClr>
                  <a:schemeClr val="bg1"/>
                </a:bgClr>
              </a:pattFill>
              <a:ln w="19050">
                <a:solidFill>
                  <a:schemeClr val="lt1"/>
                </a:solidFill>
              </a:ln>
              <a:effectLst/>
            </c:spPr>
            <c:extLst>
              <c:ext xmlns:c16="http://schemas.microsoft.com/office/drawing/2014/chart" uri="{C3380CC4-5D6E-409C-BE32-E72D297353CC}">
                <c16:uniqueId val="{00000003-A343-474E-AD6F-F241785C42D1}"/>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A343-474E-AD6F-F241785C42D1}"/>
              </c:ext>
            </c:extLst>
          </c:dPt>
          <c:dPt>
            <c:idx val="3"/>
            <c:bubble3D val="0"/>
            <c:spPr>
              <a:pattFill prst="pct60">
                <a:fgClr>
                  <a:srgbClr val="7030A0"/>
                </a:fgClr>
                <a:bgClr>
                  <a:schemeClr val="bg1"/>
                </a:bgClr>
              </a:pattFill>
              <a:ln w="19050">
                <a:solidFill>
                  <a:schemeClr val="lt1"/>
                </a:solidFill>
              </a:ln>
              <a:effectLst/>
            </c:spPr>
            <c:extLst>
              <c:ext xmlns:c16="http://schemas.microsoft.com/office/drawing/2014/chart" uri="{C3380CC4-5D6E-409C-BE32-E72D297353CC}">
                <c16:uniqueId val="{00000007-A343-474E-AD6F-F241785C42D1}"/>
              </c:ext>
            </c:extLst>
          </c:dPt>
          <c:dPt>
            <c:idx val="4"/>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9-A343-474E-AD6F-F241785C42D1}"/>
              </c:ext>
            </c:extLst>
          </c:dPt>
          <c:dPt>
            <c:idx val="5"/>
            <c:bubble3D val="0"/>
            <c:spPr>
              <a:pattFill prst="trellis">
                <a:fgClr>
                  <a:srgbClr val="0070C0"/>
                </a:fgClr>
                <a:bgClr>
                  <a:schemeClr val="bg1"/>
                </a:bgClr>
              </a:pattFill>
              <a:ln w="19050">
                <a:solidFill>
                  <a:schemeClr val="lt1"/>
                </a:solidFill>
              </a:ln>
              <a:effectLst/>
            </c:spPr>
            <c:extLst>
              <c:ext xmlns:c16="http://schemas.microsoft.com/office/drawing/2014/chart" uri="{C3380CC4-5D6E-409C-BE32-E72D297353CC}">
                <c16:uniqueId val="{0000000B-A343-474E-AD6F-F241785C42D1}"/>
              </c:ext>
            </c:extLst>
          </c:dPt>
          <c:dLbls>
            <c:dLbl>
              <c:idx val="0"/>
              <c:layout>
                <c:manualLayout>
                  <c:x val="2.2602278781005819E-3"/>
                  <c:y val="-0.15255508706760532"/>
                </c:manualLayout>
              </c:layout>
              <c:tx>
                <c:rich>
                  <a:bodyPr/>
                  <a:lstStyle/>
                  <a:p>
                    <a:r>
                      <a:rPr lang="en-US" b="1" dirty="0" err="1">
                        <a:solidFill>
                          <a:sysClr val="windowText" lastClr="000000"/>
                        </a:solidFill>
                      </a:rPr>
                      <a:t>Pensionāra</a:t>
                    </a:r>
                    <a:r>
                      <a:rPr lang="en-US" b="1" dirty="0">
                        <a:solidFill>
                          <a:sysClr val="windowText" lastClr="000000"/>
                        </a:solidFill>
                      </a:rPr>
                      <a:t> </a:t>
                    </a:r>
                    <a:r>
                      <a:rPr lang="en-US" b="1" dirty="0" err="1">
                        <a:solidFill>
                          <a:sysClr val="windowText" lastClr="000000"/>
                        </a:solidFill>
                      </a:rPr>
                      <a:t>neapliekamais</a:t>
                    </a:r>
                    <a:r>
                      <a:rPr lang="en-US" b="1" dirty="0">
                        <a:solidFill>
                          <a:sysClr val="windowText" lastClr="000000"/>
                        </a:solidFill>
                      </a:rPr>
                      <a:t> minimums</a:t>
                    </a:r>
                    <a:r>
                      <a:rPr lang="en-US" b="0" dirty="0">
                        <a:solidFill>
                          <a:sysClr val="windowText" lastClr="000000"/>
                        </a:solidFill>
                      </a:rPr>
                      <a:t>; </a:t>
                    </a:r>
                    <a:fld id="{C925A230-B4F1-4C77-947B-E627C66A0B07}" type="VALUE">
                      <a:rPr lang="en-US">
                        <a:solidFill>
                          <a:srgbClr val="FF0000"/>
                        </a:solidFill>
                      </a:rPr>
                      <a:pPr/>
                      <a:t>[VALUE]</a:t>
                    </a:fld>
                    <a:endParaRPr lang="en-US" b="0" dirty="0">
                      <a:solidFill>
                        <a:sysClr val="windowText" lastClr="000000"/>
                      </a:solidFill>
                    </a:endParaRPr>
                  </a:p>
                </c:rich>
              </c:tx>
              <c:dLblPos val="bestFit"/>
              <c:showLegendKey val="0"/>
              <c:showVal val="1"/>
              <c:showCatName val="0"/>
              <c:showSerName val="0"/>
              <c:showPercent val="0"/>
              <c:showBubbleSize val="0"/>
              <c:extLst>
                <c:ext xmlns:c15="http://schemas.microsoft.com/office/drawing/2012/chart" uri="{CE6537A1-D6FC-4f65-9D91-7224C49458BB}">
                  <c15:layout>
                    <c:manualLayout>
                      <c:w val="0.24487761833884908"/>
                      <c:h val="0.1909969200143681"/>
                    </c:manualLayout>
                  </c15:layout>
                  <c15:dlblFieldTable/>
                  <c15:showDataLabelsRange val="0"/>
                </c:ext>
                <c:ext xmlns:c16="http://schemas.microsoft.com/office/drawing/2014/chart" uri="{C3380CC4-5D6E-409C-BE32-E72D297353CC}">
                  <c16:uniqueId val="{00000001-A343-474E-AD6F-F241785C42D1}"/>
                </c:ext>
              </c:extLst>
            </c:dLbl>
            <c:dLbl>
              <c:idx val="1"/>
              <c:layout>
                <c:manualLayout>
                  <c:x val="0.1496785634463596"/>
                  <c:y val="-3.9769363822216158E-2"/>
                </c:manualLayout>
              </c:layout>
              <c:tx>
                <c:rich>
                  <a:bodyPr/>
                  <a:lstStyle/>
                  <a:p>
                    <a:r>
                      <a:rPr lang="en-US" b="1" dirty="0" err="1"/>
                      <a:t>Neapliekamais</a:t>
                    </a:r>
                    <a:r>
                      <a:rPr lang="en-US" b="1" dirty="0"/>
                      <a:t> minimums</a:t>
                    </a:r>
                    <a:r>
                      <a:rPr lang="en-US" b="0" dirty="0"/>
                      <a:t>; </a:t>
                    </a:r>
                    <a:fld id="{D2314373-5B0C-4DD6-AF9C-96203C8ACFAB}" type="VALUE">
                      <a:rPr lang="en-US">
                        <a:solidFill>
                          <a:srgbClr val="FF0000"/>
                        </a:solidFill>
                      </a:rPr>
                      <a:pPr/>
                      <a:t>[VALUE]</a:t>
                    </a:fld>
                    <a:endParaRPr lang="en-US" b="0" dirty="0"/>
                  </a:p>
                </c:rich>
              </c:tx>
              <c:dLblPos val="bestFit"/>
              <c:showLegendKey val="0"/>
              <c:showVal val="1"/>
              <c:showCatName val="0"/>
              <c:showSerName val="0"/>
              <c:showPercent val="0"/>
              <c:showBubbleSize val="0"/>
              <c:extLst>
                <c:ext xmlns:c15="http://schemas.microsoft.com/office/drawing/2012/chart" uri="{CE6537A1-D6FC-4f65-9D91-7224C49458BB}">
                  <c15:layout>
                    <c:manualLayout>
                      <c:w val="0.24420296693793239"/>
                      <c:h val="0.15060423575702495"/>
                    </c:manualLayout>
                  </c15:layout>
                  <c15:dlblFieldTable/>
                  <c15:showDataLabelsRange val="0"/>
                </c:ext>
                <c:ext xmlns:c16="http://schemas.microsoft.com/office/drawing/2014/chart" uri="{C3380CC4-5D6E-409C-BE32-E72D297353CC}">
                  <c16:uniqueId val="{00000003-A343-474E-AD6F-F241785C42D1}"/>
                </c:ext>
              </c:extLst>
            </c:dLbl>
            <c:dLbl>
              <c:idx val="2"/>
              <c:layout>
                <c:manualLayout>
                  <c:x val="-7.2382343687275238E-2"/>
                  <c:y val="-4.1921847113994416E-2"/>
                </c:manualLayout>
              </c:layout>
              <c:tx>
                <c:rich>
                  <a:bodyPr/>
                  <a:lstStyle/>
                  <a:p>
                    <a:r>
                      <a:rPr lang="en-US" b="1" dirty="0" err="1"/>
                      <a:t>Atvieglojums</a:t>
                    </a:r>
                    <a:r>
                      <a:rPr lang="en-US" b="1" dirty="0"/>
                      <a:t> par </a:t>
                    </a:r>
                    <a:r>
                      <a:rPr lang="en-US" b="1" dirty="0" err="1"/>
                      <a:t>apgādājamiem</a:t>
                    </a:r>
                    <a:r>
                      <a:rPr lang="en-US" b="1" dirty="0"/>
                      <a:t>;</a:t>
                    </a:r>
                  </a:p>
                  <a:p>
                    <a:fld id="{2AC4DAF3-5789-424E-9945-CAC0515E8303}" type="VALUE">
                      <a:rPr lang="en-US">
                        <a:solidFill>
                          <a:srgbClr val="FF0000"/>
                        </a:solidFill>
                      </a:rPr>
                      <a:pPr/>
                      <a:t>[VALUE]</a:t>
                    </a:fld>
                    <a:endParaRPr lang="lv-LV"/>
                  </a:p>
                </c:rich>
              </c:tx>
              <c:dLblPos val="bestFit"/>
              <c:showLegendKey val="0"/>
              <c:showVal val="1"/>
              <c:showCatName val="0"/>
              <c:showSerName val="0"/>
              <c:showPercent val="0"/>
              <c:showBubbleSize val="0"/>
              <c:extLst>
                <c:ext xmlns:c15="http://schemas.microsoft.com/office/drawing/2012/chart" uri="{CE6537A1-D6FC-4f65-9D91-7224C49458BB}">
                  <c15:layout>
                    <c:manualLayout>
                      <c:w val="0.24455605982931991"/>
                      <c:h val="0.19731216041653371"/>
                    </c:manualLayout>
                  </c15:layout>
                  <c15:dlblFieldTable/>
                  <c15:showDataLabelsRange val="0"/>
                </c:ext>
                <c:ext xmlns:c16="http://schemas.microsoft.com/office/drawing/2014/chart" uri="{C3380CC4-5D6E-409C-BE32-E72D297353CC}">
                  <c16:uniqueId val="{00000005-A343-474E-AD6F-F241785C42D1}"/>
                </c:ext>
              </c:extLst>
            </c:dLbl>
            <c:dLbl>
              <c:idx val="3"/>
              <c:layout>
                <c:manualLayout>
                  <c:x val="-8.1182337391329136E-3"/>
                  <c:y val="-0.1226120501653767"/>
                </c:manualLayout>
              </c:layout>
              <c:tx>
                <c:rich>
                  <a:bodyPr/>
                  <a:lstStyle/>
                  <a:p>
                    <a:r>
                      <a:rPr lang="en-US" sz="1100" b="0" dirty="0" err="1">
                        <a:latin typeface="Verdana" panose="020B0604030504040204" pitchFamily="34" charset="0"/>
                        <a:ea typeface="Verdana" panose="020B0604030504040204" pitchFamily="34" charset="0"/>
                      </a:rPr>
                      <a:t>Atvieglojumi</a:t>
                    </a:r>
                    <a:r>
                      <a:rPr lang="en-US" sz="1100" b="0" dirty="0">
                        <a:latin typeface="Verdana" panose="020B0604030504040204" pitchFamily="34" charset="0"/>
                        <a:ea typeface="Verdana" panose="020B0604030504040204" pitchFamily="34" charset="0"/>
                      </a:rPr>
                      <a:t> </a:t>
                    </a:r>
                    <a:r>
                      <a:rPr lang="en-US" sz="1100" b="0" dirty="0" err="1">
                        <a:latin typeface="Verdana" panose="020B0604030504040204" pitchFamily="34" charset="0"/>
                        <a:ea typeface="Verdana" panose="020B0604030504040204" pitchFamily="34" charset="0"/>
                      </a:rPr>
                      <a:t>personām</a:t>
                    </a:r>
                    <a:r>
                      <a:rPr lang="en-US" sz="1100" b="0" dirty="0">
                        <a:latin typeface="Verdana" panose="020B0604030504040204" pitchFamily="34" charset="0"/>
                        <a:ea typeface="Verdana" panose="020B0604030504040204" pitchFamily="34" charset="0"/>
                      </a:rPr>
                      <a:t> </a:t>
                    </a:r>
                    <a:r>
                      <a:rPr lang="en-US" sz="1100" b="0" dirty="0" err="1">
                        <a:latin typeface="Verdana" panose="020B0604030504040204" pitchFamily="34" charset="0"/>
                        <a:ea typeface="Verdana" panose="020B0604030504040204" pitchFamily="34" charset="0"/>
                      </a:rPr>
                      <a:t>ar</a:t>
                    </a:r>
                    <a:r>
                      <a:rPr lang="en-US" sz="1100" b="0" dirty="0">
                        <a:latin typeface="Verdana" panose="020B0604030504040204" pitchFamily="34" charset="0"/>
                        <a:ea typeface="Verdana" panose="020B0604030504040204" pitchFamily="34" charset="0"/>
                      </a:rPr>
                      <a:t> </a:t>
                    </a:r>
                    <a:r>
                      <a:rPr lang="en-US" sz="1100" b="0" dirty="0" err="1">
                        <a:latin typeface="Verdana" panose="020B0604030504040204" pitchFamily="34" charset="0"/>
                        <a:ea typeface="Verdana" panose="020B0604030504040204" pitchFamily="34" charset="0"/>
                      </a:rPr>
                      <a:t>invaliditāti</a:t>
                    </a:r>
                    <a:r>
                      <a:rPr lang="en-US" sz="1100" b="0" dirty="0">
                        <a:latin typeface="Verdana" panose="020B0604030504040204" pitchFamily="34" charset="0"/>
                        <a:ea typeface="Verdana" panose="020B0604030504040204" pitchFamily="34" charset="0"/>
                      </a:rPr>
                      <a:t> un </a:t>
                    </a:r>
                    <a:r>
                      <a:rPr lang="en-US" sz="1100" b="0" dirty="0" err="1">
                        <a:latin typeface="Verdana" panose="020B0604030504040204" pitchFamily="34" charset="0"/>
                        <a:ea typeface="Verdana" panose="020B0604030504040204" pitchFamily="34" charset="0"/>
                      </a:rPr>
                      <a:t>politiski</a:t>
                    </a:r>
                    <a:r>
                      <a:rPr lang="en-US" sz="1100" b="0" dirty="0">
                        <a:latin typeface="Verdana" panose="020B0604030504040204" pitchFamily="34" charset="0"/>
                        <a:ea typeface="Verdana" panose="020B0604030504040204" pitchFamily="34" charset="0"/>
                      </a:rPr>
                      <a:t> </a:t>
                    </a:r>
                    <a:r>
                      <a:rPr lang="en-US" sz="1100" b="0" dirty="0" err="1">
                        <a:latin typeface="Verdana" panose="020B0604030504040204" pitchFamily="34" charset="0"/>
                        <a:ea typeface="Verdana" panose="020B0604030504040204" pitchFamily="34" charset="0"/>
                      </a:rPr>
                      <a:t>represētām</a:t>
                    </a:r>
                    <a:r>
                      <a:rPr lang="en-US" sz="1100" b="0" dirty="0">
                        <a:latin typeface="Verdana" panose="020B0604030504040204" pitchFamily="34" charset="0"/>
                        <a:ea typeface="Verdana" panose="020B0604030504040204" pitchFamily="34" charset="0"/>
                      </a:rPr>
                      <a:t> </a:t>
                    </a:r>
                    <a:r>
                      <a:rPr lang="en-US" sz="1100" b="0" dirty="0" err="1">
                        <a:latin typeface="Verdana" panose="020B0604030504040204" pitchFamily="34" charset="0"/>
                        <a:ea typeface="Verdana" panose="020B0604030504040204" pitchFamily="34" charset="0"/>
                      </a:rPr>
                      <a:t>personām</a:t>
                    </a:r>
                    <a:r>
                      <a:rPr lang="en-US" sz="1100" b="0" dirty="0">
                        <a:latin typeface="Verdana" panose="020B0604030504040204" pitchFamily="34" charset="0"/>
                        <a:ea typeface="Verdana" panose="020B0604030504040204" pitchFamily="34" charset="0"/>
                      </a:rPr>
                      <a:t>; </a:t>
                    </a:r>
                    <a:fld id="{B37A582D-FF5F-4D70-B263-56E00FC895E9}" type="VALUE">
                      <a:rPr lang="en-US" sz="1100">
                        <a:solidFill>
                          <a:schemeClr val="tx1"/>
                        </a:solidFill>
                        <a:latin typeface="Verdana" panose="020B0604030504040204" pitchFamily="34" charset="0"/>
                        <a:ea typeface="Verdana" panose="020B0604030504040204" pitchFamily="34" charset="0"/>
                      </a:rPr>
                      <a:pPr/>
                      <a:t>[VALUE]</a:t>
                    </a:fld>
                    <a:endParaRPr lang="en-US" sz="1100" b="0" dirty="0">
                      <a:latin typeface="Verdana" panose="020B0604030504040204" pitchFamily="34" charset="0"/>
                      <a:ea typeface="Verdana" panose="020B0604030504040204" pitchFamily="34" charset="0"/>
                    </a:endParaRPr>
                  </a:p>
                </c:rich>
              </c:tx>
              <c:dLblPos val="bestFit"/>
              <c:showLegendKey val="0"/>
              <c:showVal val="1"/>
              <c:showCatName val="0"/>
              <c:showSerName val="0"/>
              <c:showPercent val="0"/>
              <c:showBubbleSize val="0"/>
              <c:extLst>
                <c:ext xmlns:c15="http://schemas.microsoft.com/office/drawing/2012/chart" uri="{CE6537A1-D6FC-4f65-9D91-7224C49458BB}">
                  <c15:layout>
                    <c:manualLayout>
                      <c:w val="0.27952964601468627"/>
                      <c:h val="0.22519101398055086"/>
                    </c:manualLayout>
                  </c15:layout>
                  <c15:dlblFieldTable/>
                  <c15:showDataLabelsRange val="0"/>
                </c:ext>
                <c:ext xmlns:c16="http://schemas.microsoft.com/office/drawing/2014/chart" uri="{C3380CC4-5D6E-409C-BE32-E72D297353CC}">
                  <c16:uniqueId val="{00000007-A343-474E-AD6F-F241785C42D1}"/>
                </c:ext>
              </c:extLst>
            </c:dLbl>
            <c:dLbl>
              <c:idx val="4"/>
              <c:layout>
                <c:manualLayout>
                  <c:x val="-2.8167604049493828E-2"/>
                  <c:y val="-0.16562962203014531"/>
                </c:manualLayout>
              </c:layout>
              <c:tx>
                <c:rich>
                  <a:bodyPr rot="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r>
                      <a:rPr lang="en-US" sz="1100" b="0" dirty="0" err="1">
                        <a:solidFill>
                          <a:schemeClr val="tx1"/>
                        </a:solidFill>
                        <a:latin typeface="Verdana" panose="020B0604030504040204" pitchFamily="34" charset="0"/>
                        <a:ea typeface="Verdana" panose="020B0604030504040204" pitchFamily="34" charset="0"/>
                      </a:rPr>
                      <a:t>Attaisnotie</a:t>
                    </a:r>
                    <a:r>
                      <a:rPr lang="en-US" sz="1100" b="0" dirty="0">
                        <a:solidFill>
                          <a:schemeClr val="tx1"/>
                        </a:solidFill>
                        <a:latin typeface="Verdana" panose="020B0604030504040204" pitchFamily="34" charset="0"/>
                        <a:ea typeface="Verdana" panose="020B0604030504040204" pitchFamily="34" charset="0"/>
                      </a:rPr>
                      <a:t> </a:t>
                    </a:r>
                    <a:r>
                      <a:rPr lang="en-US" sz="1100" b="0" dirty="0" err="1">
                        <a:solidFill>
                          <a:schemeClr val="tx1"/>
                        </a:solidFill>
                        <a:latin typeface="Verdana" panose="020B0604030504040204" pitchFamily="34" charset="0"/>
                        <a:ea typeface="Verdana" panose="020B0604030504040204" pitchFamily="34" charset="0"/>
                      </a:rPr>
                      <a:t>izdevumi</a:t>
                    </a:r>
                    <a:r>
                      <a:rPr lang="en-US" sz="1100" b="0" dirty="0">
                        <a:solidFill>
                          <a:schemeClr val="tx1"/>
                        </a:solidFill>
                        <a:latin typeface="Verdana" panose="020B0604030504040204" pitchFamily="34" charset="0"/>
                        <a:ea typeface="Verdana" panose="020B0604030504040204" pitchFamily="34" charset="0"/>
                      </a:rPr>
                      <a:t>; </a:t>
                    </a:r>
                    <a:fld id="{A34BA375-B53A-4117-BEC8-63A6B273EF9F}" type="VALUE">
                      <a:rPr lang="en-US" sz="1100">
                        <a:solidFill>
                          <a:schemeClr val="tx1"/>
                        </a:solidFill>
                        <a:latin typeface="Verdana" panose="020B0604030504040204" pitchFamily="34" charset="0"/>
                        <a:ea typeface="Verdana" panose="020B0604030504040204" pitchFamily="34" charset="0"/>
                      </a:rPr>
                      <a:pPr>
                        <a:defRPr sz="1100">
                          <a:solidFill>
                            <a:schemeClr val="tx1"/>
                          </a:solidFill>
                          <a:latin typeface="Verdana" panose="020B0604030504040204" pitchFamily="34" charset="0"/>
                          <a:ea typeface="Verdana" panose="020B0604030504040204" pitchFamily="34" charset="0"/>
                        </a:defRPr>
                      </a:pPr>
                      <a:t>[VALUE]</a:t>
                    </a:fld>
                    <a:endParaRPr lang="en-US" sz="1100" b="0" dirty="0">
                      <a:solidFill>
                        <a:schemeClr val="tx1"/>
                      </a:solidFill>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A343-474E-AD6F-F241785C42D1}"/>
                </c:ext>
              </c:extLst>
            </c:dLbl>
            <c:dLbl>
              <c:idx val="5"/>
              <c:layout>
                <c:manualLayout>
                  <c:x val="9.9066066257923968E-2"/>
                  <c:y val="1.3313675248040428E-7"/>
                </c:manualLayout>
              </c:layout>
              <c:tx>
                <c:rich>
                  <a:bodyPr rot="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r>
                      <a:rPr lang="en-US" sz="1100" dirty="0" err="1">
                        <a:solidFill>
                          <a:schemeClr val="tx1"/>
                        </a:solidFill>
                        <a:latin typeface="Verdana" panose="020B0604030504040204" pitchFamily="34" charset="0"/>
                        <a:ea typeface="Verdana" panose="020B0604030504040204" pitchFamily="34" charset="0"/>
                      </a:rPr>
                      <a:t>Neapliekamie</a:t>
                    </a:r>
                    <a:r>
                      <a:rPr lang="en-US" sz="1100" dirty="0">
                        <a:solidFill>
                          <a:schemeClr val="tx1"/>
                        </a:solidFill>
                        <a:latin typeface="Verdana" panose="020B0604030504040204" pitchFamily="34" charset="0"/>
                        <a:ea typeface="Verdana" panose="020B0604030504040204" pitchFamily="34" charset="0"/>
                      </a:rPr>
                      <a:t> </a:t>
                    </a:r>
                    <a:r>
                      <a:rPr lang="en-US" sz="1100" dirty="0" err="1">
                        <a:solidFill>
                          <a:schemeClr val="tx1"/>
                        </a:solidFill>
                        <a:latin typeface="Verdana" panose="020B0604030504040204" pitchFamily="34" charset="0"/>
                        <a:ea typeface="Verdana" panose="020B0604030504040204" pitchFamily="34" charset="0"/>
                      </a:rPr>
                      <a:t>ienākumi</a:t>
                    </a:r>
                    <a:r>
                      <a:rPr lang="en-US" sz="1100" dirty="0">
                        <a:solidFill>
                          <a:schemeClr val="tx1"/>
                        </a:solidFill>
                        <a:latin typeface="Verdana" panose="020B0604030504040204" pitchFamily="34" charset="0"/>
                        <a:ea typeface="Verdana" panose="020B0604030504040204" pitchFamily="34" charset="0"/>
                      </a:rPr>
                      <a:t>; </a:t>
                    </a:r>
                    <a:fld id="{925D9BE2-51B7-435E-B638-179C4B01A652}" type="VALUE">
                      <a:rPr lang="en-US" sz="1100">
                        <a:solidFill>
                          <a:srgbClr val="FF0000"/>
                        </a:solidFill>
                        <a:latin typeface="Verdana" panose="020B0604030504040204" pitchFamily="34" charset="0"/>
                        <a:ea typeface="Verdana" panose="020B0604030504040204" pitchFamily="34" charset="0"/>
                      </a:rPr>
                      <a:pPr>
                        <a:defRPr sz="1100">
                          <a:solidFill>
                            <a:schemeClr val="tx1"/>
                          </a:solidFill>
                          <a:latin typeface="Verdana" panose="020B0604030504040204" pitchFamily="34" charset="0"/>
                          <a:ea typeface="Verdana" panose="020B0604030504040204" pitchFamily="34" charset="0"/>
                        </a:defRPr>
                      </a:pPr>
                      <a:t>[VALUE]</a:t>
                    </a:fld>
                    <a:endParaRPr lang="en-US" sz="1100" dirty="0">
                      <a:solidFill>
                        <a:schemeClr val="tx1"/>
                      </a:solidFill>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0"/>
              <c:showSerName val="0"/>
              <c:showPercent val="0"/>
              <c:showBubbleSize val="0"/>
              <c:extLst>
                <c:ext xmlns:c15="http://schemas.microsoft.com/office/drawing/2012/chart" uri="{CE6537A1-D6FC-4f65-9D91-7224C49458BB}">
                  <c15:layout>
                    <c:manualLayout>
                      <c:w val="0.25431491267605055"/>
                      <c:h val="0.17084374351790432"/>
                    </c:manualLayout>
                  </c15:layout>
                  <c15:dlblFieldTable/>
                  <c15:showDataLabelsRange val="0"/>
                </c:ext>
                <c:ext xmlns:c16="http://schemas.microsoft.com/office/drawing/2014/chart" uri="{C3380CC4-5D6E-409C-BE32-E72D297353CC}">
                  <c16:uniqueId val="{0000000B-A343-474E-AD6F-F241785C42D1}"/>
                </c:ext>
              </c:extLst>
            </c:dLbl>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Kopsavilkums!$A$38:$A$43</c:f>
              <c:strCache>
                <c:ptCount val="6"/>
                <c:pt idx="0">
                  <c:v>Pensionāra neapliekamais minimums </c:v>
                </c:pt>
                <c:pt idx="1">
                  <c:v>Neapliekamais minimums</c:v>
                </c:pt>
                <c:pt idx="2">
                  <c:v>Atvieglojums par apgādājamiem</c:v>
                </c:pt>
                <c:pt idx="3">
                  <c:v>Atvieglojumi politiski represētām personām un invalīdiem</c:v>
                </c:pt>
                <c:pt idx="4">
                  <c:v>Attaisnotie izdevumi (par izglītību un ārstniecību, ziedojumiem un dāvinājumiem, iemaksām privātajos pensiju fondos un apdrošināšanas prēmiju maksājumiem) </c:v>
                </c:pt>
                <c:pt idx="5">
                  <c:v>Neapliekamie ienākumi</c:v>
                </c:pt>
              </c:strCache>
            </c:strRef>
          </c:cat>
          <c:val>
            <c:numRef>
              <c:f>Kopsavilkums!$D$38:$D$43</c:f>
              <c:numCache>
                <c:formatCode>0.0%</c:formatCode>
                <c:ptCount val="6"/>
                <c:pt idx="0">
                  <c:v>0.3684197566197181</c:v>
                </c:pt>
                <c:pt idx="1">
                  <c:v>0.16406283073174194</c:v>
                </c:pt>
                <c:pt idx="2">
                  <c:v>0.15704258633715262</c:v>
                </c:pt>
                <c:pt idx="3">
                  <c:v>2.7798268597153782E-2</c:v>
                </c:pt>
                <c:pt idx="4">
                  <c:v>5.3264142821089523E-2</c:v>
                </c:pt>
                <c:pt idx="5">
                  <c:v>0.22941241489314396</c:v>
                </c:pt>
              </c:numCache>
            </c:numRef>
          </c:val>
          <c:extLst>
            <c:ext xmlns:c16="http://schemas.microsoft.com/office/drawing/2014/chart" uri="{C3380CC4-5D6E-409C-BE32-E72D297353CC}">
              <c16:uniqueId val="{0000000C-A343-474E-AD6F-F241785C42D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81530340111767"/>
          <c:y val="8.4068734881526372E-2"/>
          <c:w val="0.48710766868444977"/>
          <c:h val="0.76993261840189453"/>
        </c:manualLayout>
      </c:layout>
      <c:pieChart>
        <c:varyColors val="1"/>
        <c:ser>
          <c:idx val="0"/>
          <c:order val="0"/>
          <c:explosion val="10"/>
          <c:dPt>
            <c:idx val="0"/>
            <c:bubble3D val="0"/>
            <c:spPr>
              <a:pattFill prst="pct90">
                <a:fgClr>
                  <a:srgbClr val="002060"/>
                </a:fgClr>
                <a:bgClr>
                  <a:schemeClr val="bg1"/>
                </a:bgClr>
              </a:pattFill>
              <a:ln w="19050">
                <a:solidFill>
                  <a:schemeClr val="lt1"/>
                </a:solidFill>
              </a:ln>
              <a:effectLst/>
            </c:spPr>
            <c:extLst>
              <c:ext xmlns:c16="http://schemas.microsoft.com/office/drawing/2014/chart" uri="{C3380CC4-5D6E-409C-BE32-E72D297353CC}">
                <c16:uniqueId val="{00000001-F6F2-4EC2-B779-E562DB419ADD}"/>
              </c:ext>
            </c:extLst>
          </c:dPt>
          <c:dPt>
            <c:idx val="1"/>
            <c:bubble3D val="0"/>
            <c:spPr>
              <a:pattFill prst="smGrid">
                <a:fgClr>
                  <a:schemeClr val="accent1"/>
                </a:fgClr>
                <a:bgClr>
                  <a:schemeClr val="bg1"/>
                </a:bgClr>
              </a:pattFill>
              <a:ln w="19050">
                <a:solidFill>
                  <a:schemeClr val="lt1"/>
                </a:solidFill>
              </a:ln>
              <a:effectLst/>
            </c:spPr>
            <c:extLst>
              <c:ext xmlns:c16="http://schemas.microsoft.com/office/drawing/2014/chart" uri="{C3380CC4-5D6E-409C-BE32-E72D297353CC}">
                <c16:uniqueId val="{00000003-F6F2-4EC2-B779-E562DB419A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F2-4EC2-B779-E562DB419ADD}"/>
              </c:ext>
            </c:extLst>
          </c:dPt>
          <c:dPt>
            <c:idx val="3"/>
            <c:bubble3D val="0"/>
            <c:spPr>
              <a:pattFill prst="dkHorz">
                <a:fgClr>
                  <a:srgbClr val="C00000"/>
                </a:fgClr>
                <a:bgClr>
                  <a:schemeClr val="bg1"/>
                </a:bgClr>
              </a:pattFill>
              <a:ln w="19050">
                <a:solidFill>
                  <a:schemeClr val="lt1"/>
                </a:solidFill>
              </a:ln>
              <a:effectLst/>
            </c:spPr>
            <c:extLst>
              <c:ext xmlns:c16="http://schemas.microsoft.com/office/drawing/2014/chart" uri="{C3380CC4-5D6E-409C-BE32-E72D297353CC}">
                <c16:uniqueId val="{00000007-F6F2-4EC2-B779-E562DB419ADD}"/>
              </c:ext>
            </c:extLst>
          </c:dPt>
          <c:dPt>
            <c:idx val="4"/>
            <c:bubble3D val="0"/>
            <c:spPr>
              <a:pattFill prst="lgConfetti">
                <a:fgClr>
                  <a:schemeClr val="tx1">
                    <a:lumMod val="65000"/>
                    <a:lumOff val="35000"/>
                  </a:schemeClr>
                </a:fgClr>
                <a:bgClr>
                  <a:schemeClr val="bg1"/>
                </a:bgClr>
              </a:pattFill>
              <a:ln w="19050">
                <a:solidFill>
                  <a:schemeClr val="lt1"/>
                </a:solidFill>
              </a:ln>
              <a:effectLst/>
            </c:spPr>
            <c:extLst>
              <c:ext xmlns:c16="http://schemas.microsoft.com/office/drawing/2014/chart" uri="{C3380CC4-5D6E-409C-BE32-E72D297353CC}">
                <c16:uniqueId val="{00000009-F6F2-4EC2-B779-E562DB419ADD}"/>
              </c:ext>
            </c:extLst>
          </c:dPt>
          <c:dPt>
            <c:idx val="5"/>
            <c:bubble3D val="0"/>
            <c:spPr>
              <a:pattFill prst="wdDnDiag">
                <a:fgClr>
                  <a:schemeClr val="tx1"/>
                </a:fgClr>
                <a:bgClr>
                  <a:schemeClr val="bg1"/>
                </a:bgClr>
              </a:pattFill>
              <a:ln w="19050">
                <a:solidFill>
                  <a:schemeClr val="lt1"/>
                </a:solidFill>
              </a:ln>
              <a:effectLst/>
            </c:spPr>
            <c:extLst>
              <c:ext xmlns:c16="http://schemas.microsoft.com/office/drawing/2014/chart" uri="{C3380CC4-5D6E-409C-BE32-E72D297353CC}">
                <c16:uniqueId val="{0000000B-F6F2-4EC2-B779-E562DB419ADD}"/>
              </c:ext>
            </c:extLst>
          </c:dPt>
          <c:dPt>
            <c:idx val="6"/>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D-F6F2-4EC2-B779-E562DB419ADD}"/>
              </c:ext>
            </c:extLst>
          </c:dPt>
          <c:dPt>
            <c:idx val="7"/>
            <c:bubble3D val="0"/>
            <c:spPr>
              <a:pattFill prst="plaid">
                <a:fgClr>
                  <a:schemeClr val="accent6"/>
                </a:fgClr>
                <a:bgClr>
                  <a:schemeClr val="bg1"/>
                </a:bgClr>
              </a:pattFill>
              <a:ln w="19050">
                <a:solidFill>
                  <a:schemeClr val="lt1"/>
                </a:solidFill>
              </a:ln>
              <a:effectLst/>
            </c:spPr>
            <c:extLst>
              <c:ext xmlns:c16="http://schemas.microsoft.com/office/drawing/2014/chart" uri="{C3380CC4-5D6E-409C-BE32-E72D297353CC}">
                <c16:uniqueId val="{0000000F-F6F2-4EC2-B779-E562DB419ADD}"/>
              </c:ext>
            </c:extLst>
          </c:dPt>
          <c:dPt>
            <c:idx val="8"/>
            <c:bubble3D val="0"/>
            <c:spPr>
              <a:solidFill>
                <a:schemeClr val="tx1"/>
              </a:solidFill>
              <a:ln w="19050">
                <a:solidFill>
                  <a:schemeClr val="lt1"/>
                </a:solidFill>
              </a:ln>
              <a:effectLst/>
            </c:spPr>
            <c:extLst>
              <c:ext xmlns:c16="http://schemas.microsoft.com/office/drawing/2014/chart" uri="{C3380CC4-5D6E-409C-BE32-E72D297353CC}">
                <c16:uniqueId val="{00000011-F6F2-4EC2-B779-E562DB419ADD}"/>
              </c:ext>
            </c:extLst>
          </c:dPt>
          <c:dPt>
            <c:idx val="9"/>
            <c:bubble3D val="0"/>
            <c:spPr>
              <a:pattFill prst="sphere">
                <a:fgClr>
                  <a:schemeClr val="tx1"/>
                </a:fgClr>
                <a:bgClr>
                  <a:schemeClr val="bg1"/>
                </a:bgClr>
              </a:pattFill>
              <a:ln w="19050">
                <a:solidFill>
                  <a:schemeClr val="lt1"/>
                </a:solidFill>
              </a:ln>
              <a:effectLst/>
            </c:spPr>
            <c:extLst>
              <c:ext xmlns:c16="http://schemas.microsoft.com/office/drawing/2014/chart" uri="{C3380CC4-5D6E-409C-BE32-E72D297353CC}">
                <c16:uniqueId val="{00000013-F6F2-4EC2-B779-E562DB419ADD}"/>
              </c:ext>
            </c:extLst>
          </c:dPt>
          <c:dLbls>
            <c:dLbl>
              <c:idx val="0"/>
              <c:layout>
                <c:manualLayout>
                  <c:x val="3.7251657464688795E-2"/>
                  <c:y val="7.1568496665967901E-2"/>
                </c:manualLayout>
              </c:layout>
              <c:tx>
                <c:rich>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13F5E664-AF45-4DA5-A4B9-0A922C710D4A}" type="CATEGORYNAME">
                      <a:rPr lang="en-US" b="1"/>
                      <a:pPr>
                        <a:defRPr b="1">
                          <a:latin typeface="Verdana" panose="020B0604030504040204" pitchFamily="34" charset="0"/>
                          <a:ea typeface="Verdana" panose="020B0604030504040204" pitchFamily="34" charset="0"/>
                        </a:defRPr>
                      </a:pPr>
                      <a:t>[CATEGORY NAME]</a:t>
                    </a:fld>
                    <a:r>
                      <a:rPr lang="en-US" b="1" baseline="0" dirty="0"/>
                      <a:t> </a:t>
                    </a:r>
                    <a:fld id="{6CC20BA5-2880-4E54-8E2A-FAC344FECDB9}" type="VALUE">
                      <a:rPr lang="en-US" b="1" baseline="0">
                        <a:solidFill>
                          <a:srgbClr val="FF0000"/>
                        </a:solidFill>
                      </a:rPr>
                      <a:pPr>
                        <a:defRPr b="1">
                          <a:latin typeface="Verdana" panose="020B0604030504040204" pitchFamily="34" charset="0"/>
                          <a:ea typeface="Verdana" panose="020B0604030504040204" pitchFamily="34" charset="0"/>
                        </a:defRPr>
                      </a:pPr>
                      <a:t>[VALUE]</a:t>
                    </a:fld>
                    <a:endParaRPr lang="en-US" b="1" baseline="0" dirty="0"/>
                  </a:p>
                </c:rich>
              </c:tx>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6F2-4EC2-B779-E562DB419ADD}"/>
                </c:ext>
              </c:extLst>
            </c:dLbl>
            <c:dLbl>
              <c:idx val="1"/>
              <c:layout>
                <c:manualLayout>
                  <c:x val="7.8908368498136622E-3"/>
                  <c:y val="-9.1307672284766054E-3"/>
                </c:manualLayout>
              </c:layout>
              <c:tx>
                <c:rich>
                  <a:bodyPr/>
                  <a:lstStyle/>
                  <a:p>
                    <a:fld id="{AD8B75AD-A542-4A69-82F4-6CFA97943C2D}" type="CATEGORYNAME">
                      <a:rPr lang="en-US"/>
                      <a:pPr/>
                      <a:t>[CATEGORY NAME]</a:t>
                    </a:fld>
                    <a:r>
                      <a:rPr lang="en-US" baseline="0"/>
                      <a:t> </a:t>
                    </a:r>
                    <a:fld id="{E53A5C50-C6C5-4082-866E-1C038B8219B9}" type="VALUE">
                      <a:rPr lang="en-US" b="1"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6F2-4EC2-B779-E562DB419ADD}"/>
                </c:ext>
              </c:extLst>
            </c:dLbl>
            <c:dLbl>
              <c:idx val="2"/>
              <c:layout>
                <c:manualLayout>
                  <c:x val="8.4274530696905429E-3"/>
                  <c:y val="6.8728986356044214E-2"/>
                </c:manualLayout>
              </c:layout>
              <c:tx>
                <c:rich>
                  <a:bodyPr/>
                  <a:lstStyle/>
                  <a:p>
                    <a:fld id="{5A5FE22F-17B4-45C3-9EC1-7950010DF3E6}" type="CATEGORYNAME">
                      <a:rPr lang="lv-LV"/>
                      <a:pPr/>
                      <a:t>[CATEGORY NAME]</a:t>
                    </a:fld>
                    <a:r>
                      <a:rPr lang="lv-LV" baseline="0"/>
                      <a:t> </a:t>
                    </a:r>
                    <a:fld id="{6A4A23D0-FEB8-415E-A60B-7E830FD6DAAF}" type="VALUE">
                      <a:rPr lang="lv-LV" b="1" baseline="0"/>
                      <a:pPr/>
                      <a:t>[VALUE]</a:t>
                    </a:fld>
                    <a:endParaRPr lang="lv-LV" baseline="0"/>
                  </a:p>
                </c:rich>
              </c:tx>
              <c:dLblPos val="bestFit"/>
              <c:showLegendKey val="0"/>
              <c:showVal val="1"/>
              <c:showCatName val="1"/>
              <c:showSerName val="0"/>
              <c:showPercent val="0"/>
              <c:showBubbleSize val="0"/>
              <c:extLst>
                <c:ext xmlns:c15="http://schemas.microsoft.com/office/drawing/2012/chart" uri="{CE6537A1-D6FC-4f65-9D91-7224C49458BB}">
                  <c15:layout>
                    <c:manualLayout>
                      <c:w val="0.23421622923188057"/>
                      <c:h val="0.20833333333333334"/>
                    </c:manualLayout>
                  </c15:layout>
                  <c15:dlblFieldTable/>
                  <c15:showDataLabelsRange val="0"/>
                </c:ext>
                <c:ext xmlns:c16="http://schemas.microsoft.com/office/drawing/2014/chart" uri="{C3380CC4-5D6E-409C-BE32-E72D297353CC}">
                  <c16:uniqueId val="{00000005-F6F2-4EC2-B779-E562DB419ADD}"/>
                </c:ext>
              </c:extLst>
            </c:dLbl>
            <c:dLbl>
              <c:idx val="3"/>
              <c:layout>
                <c:manualLayout>
                  <c:x val="2.7545095234927604E-2"/>
                  <c:y val="1.7130053428190118E-2"/>
                </c:manualLayout>
              </c:layout>
              <c:tx>
                <c:rich>
                  <a:bodyPr/>
                  <a:lstStyle/>
                  <a:p>
                    <a:fld id="{2311FD7B-A510-4BFF-8102-E9B910E7C5A0}" type="CATEGORYNAME">
                      <a:rPr lang="en-US" b="1"/>
                      <a:pPr/>
                      <a:t>[CATEGORY NAME]</a:t>
                    </a:fld>
                    <a:r>
                      <a:rPr lang="en-US" b="1" baseline="0" dirty="0"/>
                      <a:t> </a:t>
                    </a:r>
                    <a:fld id="{1D045C51-B262-438E-8276-B92DF11E1B36}" type="VALUE">
                      <a:rPr lang="en-US" b="1" baseline="0">
                        <a:solidFill>
                          <a:srgbClr val="FF0000"/>
                        </a:solidFill>
                      </a:rPr>
                      <a:pPr/>
                      <a:t>[VALUE]</a:t>
                    </a:fld>
                    <a:endParaRPr lang="en-US" b="1" baseline="0" dirty="0"/>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F6F2-4EC2-B779-E562DB419ADD}"/>
                </c:ext>
              </c:extLst>
            </c:dLbl>
            <c:dLbl>
              <c:idx val="4"/>
              <c:layout>
                <c:manualLayout>
                  <c:x val="4.3552656378190203E-2"/>
                  <c:y val="6.1282622662393364E-2"/>
                </c:manualLayout>
              </c:layout>
              <c:tx>
                <c:rich>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30FB66C1-4123-46D7-AC8A-5E85F097CB8E}" type="CATEGORYNAME">
                      <a:rPr lang="en-US" b="1"/>
                      <a:pPr>
                        <a:defRPr b="1">
                          <a:latin typeface="Verdana" panose="020B0604030504040204" pitchFamily="34" charset="0"/>
                          <a:ea typeface="Verdana" panose="020B0604030504040204" pitchFamily="34" charset="0"/>
                        </a:defRPr>
                      </a:pPr>
                      <a:t>[CATEGORY NAME]</a:t>
                    </a:fld>
                    <a:r>
                      <a:rPr lang="en-US" b="1" baseline="0" dirty="0"/>
                      <a:t>            </a:t>
                    </a:r>
                    <a:fld id="{1166B364-625F-4935-982E-487173F14445}" type="VALUE">
                      <a:rPr lang="en-US" b="1" baseline="0">
                        <a:solidFill>
                          <a:srgbClr val="FF0000"/>
                        </a:solidFill>
                      </a:rPr>
                      <a:pPr>
                        <a:defRPr b="1">
                          <a:latin typeface="Verdana" panose="020B0604030504040204" pitchFamily="34" charset="0"/>
                          <a:ea typeface="Verdana" panose="020B0604030504040204" pitchFamily="34" charset="0"/>
                        </a:defRPr>
                      </a:pPr>
                      <a:t>[VALUE]</a:t>
                    </a:fld>
                    <a:endParaRPr lang="en-US" b="1" baseline="0" dirty="0"/>
                  </a:p>
                </c:rich>
              </c:tx>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F6F2-4EC2-B779-E562DB419ADD}"/>
                </c:ext>
              </c:extLst>
            </c:dLbl>
            <c:dLbl>
              <c:idx val="5"/>
              <c:layout>
                <c:manualLayout>
                  <c:x val="-8.9521109115501454E-3"/>
                  <c:y val="6.2184665577117985E-2"/>
                </c:manualLayout>
              </c:layout>
              <c:tx>
                <c:rich>
                  <a:bodyPr/>
                  <a:lstStyle/>
                  <a:p>
                    <a:fld id="{81757C05-AB60-4D6E-8A30-D3B565A4472B}" type="CATEGORYNAME">
                      <a:rPr lang="lv-LV"/>
                      <a:pPr/>
                      <a:t>[CATEGORY NAME]</a:t>
                    </a:fld>
                    <a:r>
                      <a:rPr lang="lv-LV" baseline="0"/>
                      <a:t> </a:t>
                    </a:r>
                    <a:fld id="{87199673-38DF-4277-ACD6-6CFB2686673B}" type="VALUE">
                      <a:rPr lang="lv-LV" b="1" baseline="0"/>
                      <a:pPr/>
                      <a:t>[VALUE]</a:t>
                    </a:fld>
                    <a:endParaRPr lang="lv-LV" baseline="0"/>
                  </a:p>
                </c:rich>
              </c:tx>
              <c:dLblPos val="bestFit"/>
              <c:showLegendKey val="0"/>
              <c:showVal val="1"/>
              <c:showCatName val="1"/>
              <c:showSerName val="0"/>
              <c:showPercent val="0"/>
              <c:showBubbleSize val="0"/>
              <c:extLst>
                <c:ext xmlns:c15="http://schemas.microsoft.com/office/drawing/2012/chart" uri="{CE6537A1-D6FC-4f65-9D91-7224C49458BB}">
                  <c15:layout>
                    <c:manualLayout>
                      <c:w val="0.25774144105190805"/>
                      <c:h val="0.12700404999306711"/>
                    </c:manualLayout>
                  </c15:layout>
                  <c15:dlblFieldTable/>
                  <c15:showDataLabelsRange val="0"/>
                </c:ext>
                <c:ext xmlns:c16="http://schemas.microsoft.com/office/drawing/2014/chart" uri="{C3380CC4-5D6E-409C-BE32-E72D297353CC}">
                  <c16:uniqueId val="{0000000B-F6F2-4EC2-B779-E562DB419ADD}"/>
                </c:ext>
              </c:extLst>
            </c:dLbl>
            <c:dLbl>
              <c:idx val="6"/>
              <c:layout>
                <c:manualLayout>
                  <c:x val="7.6610623295416749E-3"/>
                  <c:y val="-3.3636036855396914E-2"/>
                </c:manualLayout>
              </c:layout>
              <c:tx>
                <c:rich>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7CFB9A9B-E2A8-4223-B42C-833887356B6A}" type="CATEGORYNAME">
                      <a:rPr lang="lv-LV" b="1"/>
                      <a:pPr>
                        <a:defRPr b="1">
                          <a:latin typeface="Verdana" panose="020B0604030504040204" pitchFamily="34" charset="0"/>
                          <a:ea typeface="Verdana" panose="020B0604030504040204" pitchFamily="34" charset="0"/>
                        </a:defRPr>
                      </a:pPr>
                      <a:t>[CATEGORY NAME]</a:t>
                    </a:fld>
                    <a:r>
                      <a:rPr lang="lv-LV" b="1" baseline="0" dirty="0"/>
                      <a:t>                </a:t>
                    </a:r>
                    <a:fld id="{DDDE16BA-348C-49C4-9295-ACEB9D07E79E}" type="VALUE">
                      <a:rPr lang="lv-LV" b="1" baseline="0">
                        <a:solidFill>
                          <a:srgbClr val="FF0000"/>
                        </a:solidFill>
                      </a:rPr>
                      <a:pPr>
                        <a:defRPr b="1">
                          <a:latin typeface="Verdana" panose="020B0604030504040204" pitchFamily="34" charset="0"/>
                          <a:ea typeface="Verdana" panose="020B0604030504040204" pitchFamily="34" charset="0"/>
                        </a:defRPr>
                      </a:pPr>
                      <a:t>[VALUE]</a:t>
                    </a:fld>
                    <a:endParaRPr lang="lv-LV" b="1" baseline="0" dirty="0"/>
                  </a:p>
                </c:rich>
              </c:tx>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28461731413113373"/>
                      <c:h val="0.14404232197850125"/>
                    </c:manualLayout>
                  </c15:layout>
                  <c15:dlblFieldTable/>
                  <c15:showDataLabelsRange val="0"/>
                </c:ext>
                <c:ext xmlns:c16="http://schemas.microsoft.com/office/drawing/2014/chart" uri="{C3380CC4-5D6E-409C-BE32-E72D297353CC}">
                  <c16:uniqueId val="{0000000D-F6F2-4EC2-B779-E562DB419ADD}"/>
                </c:ext>
              </c:extLst>
            </c:dLbl>
            <c:dLbl>
              <c:idx val="7"/>
              <c:layout>
                <c:manualLayout>
                  <c:x val="-4.4016658103145249E-2"/>
                  <c:y val="0.1034241393896011"/>
                </c:manualLayout>
              </c:layout>
              <c:tx>
                <c:rich>
                  <a:bodyPr/>
                  <a:lstStyle/>
                  <a:p>
                    <a:fld id="{3C82DEBF-8BD5-4C79-9445-2ACFB9C5D211}" type="CATEGORYNAME">
                      <a:rPr lang="en-US"/>
                      <a:pPr/>
                      <a:t>[CATEGORY NAME]</a:t>
                    </a:fld>
                    <a:r>
                      <a:rPr lang="en-US" baseline="0"/>
                      <a:t> </a:t>
                    </a:r>
                    <a:fld id="{925DCC62-0809-4BAE-993C-5869551AE321}" type="VALUE">
                      <a:rPr lang="en-US" b="1"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layout>
                    <c:manualLayout>
                      <c:w val="0.31232843727425946"/>
                      <c:h val="0.12741046831955921"/>
                    </c:manualLayout>
                  </c15:layout>
                  <c15:dlblFieldTable/>
                  <c15:showDataLabelsRange val="0"/>
                </c:ext>
                <c:ext xmlns:c16="http://schemas.microsoft.com/office/drawing/2014/chart" uri="{C3380CC4-5D6E-409C-BE32-E72D297353CC}">
                  <c16:uniqueId val="{0000000F-F6F2-4EC2-B779-E562DB419ADD}"/>
                </c:ext>
              </c:extLst>
            </c:dLbl>
            <c:dLbl>
              <c:idx val="8"/>
              <c:layout>
                <c:manualLayout>
                  <c:x val="-3.0100957329099981E-2"/>
                  <c:y val="-3.4435276707432849E-2"/>
                </c:manualLayout>
              </c:layout>
              <c:tx>
                <c:rich>
                  <a:bodyPr/>
                  <a:lstStyle/>
                  <a:p>
                    <a:fld id="{CA142899-E8C9-4CC6-A6CB-81BBC8661194}" type="CATEGORYNAME">
                      <a:rPr lang="lv-LV"/>
                      <a:pPr/>
                      <a:t>[CATEGORY NAME]</a:t>
                    </a:fld>
                    <a:r>
                      <a:rPr lang="lv-LV" baseline="0"/>
                      <a:t> </a:t>
                    </a:r>
                    <a:fld id="{FED9A412-2860-4CCC-85B9-921813AD2231}" type="VALUE">
                      <a:rPr lang="lv-LV" b="1" baseline="0"/>
                      <a:pPr/>
                      <a:t>[VALUE]</a:t>
                    </a:fld>
                    <a:endParaRPr lang="lv-LV" baseline="0"/>
                  </a:p>
                </c:rich>
              </c:tx>
              <c:dLblPos val="bestFit"/>
              <c:showLegendKey val="0"/>
              <c:showVal val="1"/>
              <c:showCatName val="1"/>
              <c:showSerName val="0"/>
              <c:showPercent val="0"/>
              <c:showBubbleSize val="0"/>
              <c:extLst>
                <c:ext xmlns:c15="http://schemas.microsoft.com/office/drawing/2012/chart" uri="{CE6537A1-D6FC-4f65-9D91-7224C49458BB}">
                  <c15:layout>
                    <c:manualLayout>
                      <c:w val="0.39505275734500278"/>
                      <c:h val="0.13946277991846764"/>
                    </c:manualLayout>
                  </c15:layout>
                  <c15:dlblFieldTable/>
                  <c15:showDataLabelsRange val="0"/>
                </c:ext>
                <c:ext xmlns:c16="http://schemas.microsoft.com/office/drawing/2014/chart" uri="{C3380CC4-5D6E-409C-BE32-E72D297353CC}">
                  <c16:uniqueId val="{00000011-F6F2-4EC2-B779-E562DB419ADD}"/>
                </c:ext>
              </c:extLst>
            </c:dLbl>
            <c:dLbl>
              <c:idx val="9"/>
              <c:layout>
                <c:manualLayout>
                  <c:x val="0.24317044169493782"/>
                  <c:y val="0"/>
                </c:manualLayout>
              </c:layout>
              <c:tx>
                <c:rich>
                  <a:bodyPr/>
                  <a:lstStyle/>
                  <a:p>
                    <a:fld id="{517DCEC2-3A2D-4748-8AF1-AC97C65AEB6B}" type="CATEGORYNAME">
                      <a:rPr lang="lv-LV"/>
                      <a:pPr/>
                      <a:t>[CATEGORY NAME]</a:t>
                    </a:fld>
                    <a:r>
                      <a:rPr lang="lv-LV" baseline="0" dirty="0"/>
                      <a:t>; </a:t>
                    </a:r>
                    <a:fld id="{547F6707-F8F9-4785-A5D5-2C24BF7D5166}" type="VALUE">
                      <a:rPr lang="lv-LV" b="1" baseline="0"/>
                      <a:pPr/>
                      <a:t>[VALUE]</a:t>
                    </a:fld>
                    <a:endParaRPr lang="lv-LV" baseline="0" dirty="0"/>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3-F6F2-4EC2-B779-E562DB419ADD}"/>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Tabula!$B$30:$B$39</c:f>
              <c:strCache>
                <c:ptCount val="10"/>
                <c:pt idx="0">
                  <c:v>Medikamentu piegādes </c:v>
                </c:pt>
                <c:pt idx="1">
                  <c:v>Medicīnisko ierīču piegādes </c:v>
                </c:pt>
                <c:pt idx="2">
                  <c:v>Zīdaiņiem paredzēto specializēto pārtikas produktu piegādes</c:v>
                </c:pt>
                <c:pt idx="3">
                  <c:v>Pasažieru pārvadājumi iekšzemē</c:v>
                </c:pt>
                <c:pt idx="4">
                  <c:v>Izmitināšanas pakalpojumi tūristu mītnēs</c:v>
                </c:pt>
                <c:pt idx="5">
                  <c:v>Mācību literatūras un oriģinālliteratūras piegādes </c:v>
                </c:pt>
                <c:pt idx="6">
                  <c:v>Siltumenerģijas piegādes iedzīvotājiem</c:v>
                </c:pt>
                <c:pt idx="7">
                  <c:v>Koksnes kurināmā piegādes iedzīvotājiem</c:v>
                </c:pt>
                <c:pt idx="8">
                  <c:v>Avīžu, žurnālu, biļetenu un citu periodisko izdevumu piegādes</c:v>
                </c:pt>
                <c:pt idx="9">
                  <c:v>Svaigu augļu, ogu un dārzeņu piegādes</c:v>
                </c:pt>
              </c:strCache>
            </c:strRef>
          </c:cat>
          <c:val>
            <c:numRef>
              <c:f>Tabula!$C$30:$C$39</c:f>
              <c:numCache>
                <c:formatCode>0.0%</c:formatCode>
                <c:ptCount val="10"/>
                <c:pt idx="0">
                  <c:v>0.31627313283288844</c:v>
                </c:pt>
                <c:pt idx="1">
                  <c:v>3.3778269952036109E-2</c:v>
                </c:pt>
                <c:pt idx="2">
                  <c:v>9.6332189578382157E-3</c:v>
                </c:pt>
                <c:pt idx="3">
                  <c:v>0.20774971534909861</c:v>
                </c:pt>
                <c:pt idx="4">
                  <c:v>0.11207221640817266</c:v>
                </c:pt>
                <c:pt idx="5">
                  <c:v>1.5133490622460095E-2</c:v>
                </c:pt>
                <c:pt idx="6">
                  <c:v>0.16292422944462354</c:v>
                </c:pt>
                <c:pt idx="7">
                  <c:v>5.5574245786185472E-2</c:v>
                </c:pt>
                <c:pt idx="8">
                  <c:v>3.0746198548752081E-2</c:v>
                </c:pt>
                <c:pt idx="9">
                  <c:v>5.6215282097944803E-2</c:v>
                </c:pt>
              </c:numCache>
            </c:numRef>
          </c:val>
          <c:extLst>
            <c:ext xmlns:c16="http://schemas.microsoft.com/office/drawing/2014/chart" uri="{C3380CC4-5D6E-409C-BE32-E72D297353CC}">
              <c16:uniqueId val="{00000014-F6F2-4EC2-B779-E562DB419AD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29205905606611"/>
          <c:y val="0.21625117326466747"/>
          <c:w val="0.68861121170352135"/>
          <c:h val="0.64518603055171631"/>
        </c:manualLayout>
      </c:layout>
      <c:pieChart>
        <c:varyColors val="1"/>
        <c:ser>
          <c:idx val="0"/>
          <c:order val="0"/>
          <c:explosion val="9"/>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137-4781-A8D1-9CF13DCE606D}"/>
              </c:ext>
            </c:extLst>
          </c:dPt>
          <c:dPt>
            <c:idx val="1"/>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137-4781-A8D1-9CF13DCE606D}"/>
              </c:ext>
            </c:extLst>
          </c:dPt>
          <c:dPt>
            <c:idx val="2"/>
            <c:bubble3D val="0"/>
            <c: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c:spPr>
            <c:extLst>
              <c:ext xmlns:c16="http://schemas.microsoft.com/office/drawing/2014/chart" uri="{C3380CC4-5D6E-409C-BE32-E72D297353CC}">
                <c16:uniqueId val="{00000005-E137-4781-A8D1-9CF13DCE606D}"/>
              </c:ext>
            </c:extLst>
          </c:dPt>
          <c:dPt>
            <c:idx val="3"/>
            <c:bubble3D val="0"/>
            <c:spPr>
              <a:pattFill prst="pct50">
                <a:fgClr>
                  <a:srgbClr val="0070C0"/>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137-4781-A8D1-9CF13DCE606D}"/>
              </c:ext>
            </c:extLst>
          </c:dPt>
          <c:dPt>
            <c:idx val="4"/>
            <c:bubble3D val="0"/>
            <c:spPr>
              <a:pattFill prst="dkHorz">
                <a:fgClr>
                  <a:srgbClr val="C00000"/>
                </a:fgClr>
                <a:bgClr>
                  <a:schemeClr val="bg1"/>
                </a:bgClr>
              </a:pattFill>
              <a:ln>
                <a:noFill/>
              </a:ln>
              <a:effectLst/>
            </c:spPr>
            <c:extLst>
              <c:ext xmlns:c16="http://schemas.microsoft.com/office/drawing/2014/chart" uri="{C3380CC4-5D6E-409C-BE32-E72D297353CC}">
                <c16:uniqueId val="{00000009-E137-4781-A8D1-9CF13DCE606D}"/>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137-4781-A8D1-9CF13DCE606D}"/>
              </c:ext>
            </c:extLst>
          </c:dPt>
          <c:dPt>
            <c:idx val="6"/>
            <c:bubble3D val="0"/>
            <c:spPr>
              <a:pattFill prst="pct90">
                <a:fgClr>
                  <a:schemeClr val="tx1">
                    <a:lumMod val="50000"/>
                    <a:lumOff val="50000"/>
                  </a:schemeClr>
                </a:fgClr>
                <a:bgClr>
                  <a:schemeClr val="bg1"/>
                </a:bgClr>
              </a:patt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E137-4781-A8D1-9CF13DCE606D}"/>
              </c:ext>
            </c:extLst>
          </c:dPt>
          <c:dPt>
            <c:idx val="7"/>
            <c:bubble3D val="0"/>
            <c: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c:spPr>
            <c:extLst>
              <c:ext xmlns:c16="http://schemas.microsoft.com/office/drawing/2014/chart" uri="{C3380CC4-5D6E-409C-BE32-E72D297353CC}">
                <c16:uniqueId val="{0000000F-E137-4781-A8D1-9CF13DCE606D}"/>
              </c:ext>
            </c:extLst>
          </c:dPt>
          <c:dLbls>
            <c:dLbl>
              <c:idx val="0"/>
              <c:layout>
                <c:manualLayout>
                  <c:x val="0.18289894833104697"/>
                  <c:y val="-4.8966670800076892E-18"/>
                </c:manualLayout>
              </c:layout>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137-4781-A8D1-9CF13DCE606D}"/>
                </c:ext>
              </c:extLst>
            </c:dLbl>
            <c:dLbl>
              <c:idx val="1"/>
              <c:layout>
                <c:manualLayout>
                  <c:x val="3.487972575432427E-2"/>
                  <c:y val="-2.6141947176033933E-2"/>
                </c:manualLayout>
              </c:layout>
              <c:tx>
                <c:rich>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92AE1971-4013-4362-877F-D6629BA73B05}" type="CATEGORYNAME">
                      <a:rPr lang="en-US" sz="1050" b="1">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[CATEGORY NAME]</a:t>
                    </a:fld>
                    <a:r>
                      <a:rPr lang="en-US" sz="1050" baseline="0" dirty="0">
                        <a:latin typeface="Verdana" panose="020B0604030504040204" pitchFamily="34" charset="0"/>
                        <a:ea typeface="Verdana" panose="020B0604030504040204" pitchFamily="34" charset="0"/>
                      </a:rPr>
                      <a:t>; </a:t>
                    </a:r>
                    <a:fld id="{FC7FF392-1753-43BA-B85C-4149946BF1C5}" type="VALUE">
                      <a:rPr lang="en-US" sz="1050" b="1" baseline="0">
                        <a:solidFill>
                          <a:srgbClr val="FF0000"/>
                        </a:solidFill>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[VALUE]</a:t>
                    </a:fld>
                    <a:endParaRPr lang="en-US" sz="1050" baseline="0" dirty="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22427022546575723"/>
                      <c:h val="0.19789133337705658"/>
                    </c:manualLayout>
                  </c15:layout>
                  <c15:dlblFieldTable/>
                  <c15:showDataLabelsRange val="0"/>
                </c:ext>
                <c:ext xmlns:c16="http://schemas.microsoft.com/office/drawing/2014/chart" uri="{C3380CC4-5D6E-409C-BE32-E72D297353CC}">
                  <c16:uniqueId val="{00000003-E137-4781-A8D1-9CF13DCE606D}"/>
                </c:ext>
              </c:extLst>
            </c:dLbl>
            <c:dLbl>
              <c:idx val="2"/>
              <c:layout>
                <c:manualLayout>
                  <c:x val="0.12818348029977022"/>
                  <c:y val="-5.1746416313345443E-3"/>
                </c:manualLayout>
              </c:layout>
              <c:tx>
                <c:rich>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B78ECE1F-0263-4F71-8F12-92C89C65D6B9}" type="CATEGORYNAME">
                      <a:rPr lang="lv-LV" sz="105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[CATEGORY NAME]</a:t>
                    </a:fld>
                    <a:r>
                      <a:rPr lang="lv-LV" sz="1050" baseline="0">
                        <a:latin typeface="Verdana" panose="020B0604030504040204" pitchFamily="34" charset="0"/>
                        <a:ea typeface="Verdana" panose="020B0604030504040204" pitchFamily="34" charset="0"/>
                      </a:rPr>
                      <a:t>; </a:t>
                    </a:r>
                    <a:fld id="{DDC56780-4C5F-4BB2-AEB8-3AB1AA1B16B5}" type="VALUE">
                      <a:rPr lang="lv-LV" sz="1050" b="1" baseline="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[VALUE]</a:t>
                    </a:fld>
                    <a:endParaRPr lang="lv-LV" sz="1050" baseline="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28236205304580125"/>
                      <c:h val="0.26572002607467221"/>
                    </c:manualLayout>
                  </c15:layout>
                  <c15:dlblFieldTable/>
                  <c15:showDataLabelsRange val="0"/>
                </c:ext>
                <c:ext xmlns:c16="http://schemas.microsoft.com/office/drawing/2014/chart" uri="{C3380CC4-5D6E-409C-BE32-E72D297353CC}">
                  <c16:uniqueId val="{00000005-E137-4781-A8D1-9CF13DCE606D}"/>
                </c:ext>
              </c:extLst>
            </c:dLbl>
            <c:dLbl>
              <c:idx val="3"/>
              <c:layout>
                <c:manualLayout>
                  <c:x val="-0.17739822558357371"/>
                  <c:y val="-9.9381226384420989E-4"/>
                </c:manualLayout>
              </c:layout>
              <c:tx>
                <c:rich>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999790E8-9BB0-4F4A-AFCC-2536F060993F}" type="CATEGORYNAME">
                      <a:rPr lang="lv-LV" sz="105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[CATEGORY NAME]</a:t>
                    </a:fld>
                    <a:r>
                      <a:rPr lang="lv-LV" sz="1050" baseline="0">
                        <a:latin typeface="Verdana" panose="020B0604030504040204" pitchFamily="34" charset="0"/>
                        <a:ea typeface="Verdana" panose="020B0604030504040204" pitchFamily="34" charset="0"/>
                      </a:rPr>
                      <a:t>; </a:t>
                    </a:r>
                    <a:fld id="{3B687D41-3B3F-459F-9F96-71D9E28C2EDF}" type="VALUE">
                      <a:rPr lang="lv-LV" sz="1050" b="1" baseline="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[VALUE]</a:t>
                    </a:fld>
                    <a:endParaRPr lang="lv-LV" sz="1050" baseline="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39127149282667045"/>
                      <c:h val="0.1865179272132344"/>
                    </c:manualLayout>
                  </c15:layout>
                  <c15:dlblFieldTable/>
                  <c15:showDataLabelsRange val="0"/>
                </c:ext>
                <c:ext xmlns:c16="http://schemas.microsoft.com/office/drawing/2014/chart" uri="{C3380CC4-5D6E-409C-BE32-E72D297353CC}">
                  <c16:uniqueId val="{00000007-E137-4781-A8D1-9CF13DCE606D}"/>
                </c:ext>
              </c:extLst>
            </c:dLbl>
            <c:dLbl>
              <c:idx val="4"/>
              <c:layout>
                <c:manualLayout>
                  <c:x val="-2.7430680693127769E-2"/>
                  <c:y val="-6.2010650633608298E-2"/>
                </c:manualLayout>
              </c:layout>
              <c:tx>
                <c:rich>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7B20FEE3-FB5A-4B56-8577-C76D6B1BD2CC}" type="CATEGORYNAME">
                      <a:rPr lang="lv-LV" sz="1050" b="1">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[CATEGORY NAME]</a:t>
                    </a:fld>
                    <a:r>
                      <a:rPr lang="lv-LV" sz="1050" baseline="0" dirty="0">
                        <a:latin typeface="Verdana" panose="020B0604030504040204" pitchFamily="34" charset="0"/>
                        <a:ea typeface="Verdana" panose="020B0604030504040204" pitchFamily="34" charset="0"/>
                      </a:rPr>
                      <a:t>; </a:t>
                    </a:r>
                    <a:fld id="{A4107050-6B8A-41A6-AB5B-32E285956113}" type="VALUE">
                      <a:rPr lang="lv-LV" sz="1050" b="1" baseline="0">
                        <a:solidFill>
                          <a:srgbClr val="FF0000"/>
                        </a:solidFill>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[VALUE]</a:t>
                    </a:fld>
                    <a:endParaRPr lang="lv-LV" sz="1050" baseline="0" dirty="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32050615521711717"/>
                      <c:h val="0.13638762738308594"/>
                    </c:manualLayout>
                  </c15:layout>
                  <c15:dlblFieldTable/>
                  <c15:showDataLabelsRange val="0"/>
                </c:ext>
                <c:ext xmlns:c16="http://schemas.microsoft.com/office/drawing/2014/chart" uri="{C3380CC4-5D6E-409C-BE32-E72D297353CC}">
                  <c16:uniqueId val="{00000009-E137-4781-A8D1-9CF13DCE606D}"/>
                </c:ext>
              </c:extLst>
            </c:dLbl>
            <c:dLbl>
              <c:idx val="5"/>
              <c:layout>
                <c:manualLayout>
                  <c:x val="1.4972003299973289E-2"/>
                  <c:y val="-0.21552742988771595"/>
                </c:manualLayout>
              </c:layout>
              <c:tx>
                <c:rich>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F32FC3FE-8FE4-4795-899F-64C7019ED1AB}" type="CATEGORYNAME">
                      <a:rPr lang="en-US" sz="105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[CATEGORY NAME]</a:t>
                    </a:fld>
                    <a:r>
                      <a:rPr lang="en-US" sz="1050" baseline="0">
                        <a:latin typeface="Verdana" panose="020B0604030504040204" pitchFamily="34" charset="0"/>
                        <a:ea typeface="Verdana" panose="020B0604030504040204" pitchFamily="34" charset="0"/>
                      </a:rPr>
                      <a:t>; </a:t>
                    </a:r>
                    <a:fld id="{EEF38FD8-02E1-48F6-8D5C-D3EDF1BA7791}" type="VALUE">
                      <a:rPr lang="en-US" sz="1050" b="1" baseline="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[VALUE]</a:t>
                    </a:fld>
                    <a:endParaRPr lang="en-US" sz="1050" baseline="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26972077864213517"/>
                      <c:h val="0.16525893167463657"/>
                    </c:manualLayout>
                  </c15:layout>
                  <c15:dlblFieldTable/>
                  <c15:showDataLabelsRange val="0"/>
                </c:ext>
                <c:ext xmlns:c16="http://schemas.microsoft.com/office/drawing/2014/chart" uri="{C3380CC4-5D6E-409C-BE32-E72D297353CC}">
                  <c16:uniqueId val="{0000000B-E137-4781-A8D1-9CF13DCE606D}"/>
                </c:ext>
              </c:extLst>
            </c:dLbl>
            <c:dLbl>
              <c:idx val="6"/>
              <c:layout>
                <c:manualLayout>
                  <c:x val="-1.9393532044949965E-2"/>
                  <c:y val="-0.1466812184698964"/>
                </c:manualLayout>
              </c:layout>
              <c:tx>
                <c:rich>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CCCBE1A3-EC04-4A0E-9FE0-4D1C1663A5DF}" type="CATEGORYNAME">
                      <a:rPr lang="pt-BR" sz="105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[CATEGORY NAME]</a:t>
                    </a:fld>
                    <a:r>
                      <a:rPr lang="pt-BR" sz="1050" baseline="0">
                        <a:latin typeface="Verdana" panose="020B0604030504040204" pitchFamily="34" charset="0"/>
                        <a:ea typeface="Verdana" panose="020B0604030504040204" pitchFamily="34" charset="0"/>
                      </a:rPr>
                      <a:t>; </a:t>
                    </a:r>
                    <a:fld id="{24F006C0-ACC5-4EDF-BECD-03D93D72A5A4}" type="VALUE">
                      <a:rPr lang="pt-BR" sz="1050" b="1" baseline="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[VALUE]</a:t>
                    </a:fld>
                    <a:endParaRPr lang="pt-BR" sz="1050" baseline="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28350589934986753"/>
                      <c:h val="0.16525893167463657"/>
                    </c:manualLayout>
                  </c15:layout>
                  <c15:dlblFieldTable/>
                  <c15:showDataLabelsRange val="0"/>
                </c:ext>
                <c:ext xmlns:c16="http://schemas.microsoft.com/office/drawing/2014/chart" uri="{C3380CC4-5D6E-409C-BE32-E72D297353CC}">
                  <c16:uniqueId val="{0000000D-E137-4781-A8D1-9CF13DCE606D}"/>
                </c:ext>
              </c:extLst>
            </c:dLbl>
            <c:dLbl>
              <c:idx val="7"/>
              <c:layout>
                <c:manualLayout>
                  <c:x val="0.20918888067940097"/>
                  <c:y val="-3.0281827757946148E-2"/>
                </c:manualLayout>
              </c:layout>
              <c:tx>
                <c:rich>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fld id="{7239E8F9-A5B2-4FB6-9752-A382684D0DC3}" type="CATEGORYNAME">
                      <a:rPr lang="en-US" sz="105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[CATEGORY NAME]</a:t>
                    </a:fld>
                    <a:r>
                      <a:rPr lang="en-US" sz="1050" baseline="0">
                        <a:latin typeface="Verdana" panose="020B0604030504040204" pitchFamily="34" charset="0"/>
                        <a:ea typeface="Verdana" panose="020B0604030504040204" pitchFamily="34" charset="0"/>
                      </a:rPr>
                      <a:t>; </a:t>
                    </a:r>
                    <a:fld id="{4059F00D-E16E-4246-B251-9EE4731E9C9C}" type="VALUE">
                      <a:rPr lang="en-US" sz="1050" b="1" baseline="0">
                        <a:latin typeface="Verdana" panose="020B0604030504040204" pitchFamily="34" charset="0"/>
                        <a:ea typeface="Verdana" panose="020B0604030504040204" pitchFamily="34" charset="0"/>
                      </a:rPr>
                      <a:pPr>
                        <a:defRPr sz="1050">
                          <a:latin typeface="Verdana" panose="020B0604030504040204" pitchFamily="34" charset="0"/>
                          <a:ea typeface="Verdana" panose="020B0604030504040204" pitchFamily="34" charset="0"/>
                        </a:defRPr>
                      </a:pPr>
                      <a:t>[VALUE]</a:t>
                    </a:fld>
                    <a:endParaRPr lang="en-US" sz="1050" baseline="0">
                      <a:latin typeface="Verdana" panose="020B0604030504040204" pitchFamily="34" charset="0"/>
                      <a:ea typeface="Verdana" panose="020B0604030504040204" pitchFamily="34" charset="0"/>
                    </a:endParaRPr>
                  </a:p>
                </c:rich>
              </c:tx>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bestFit"/>
              <c:showLegendKey val="0"/>
              <c:showVal val="1"/>
              <c:showCatName val="1"/>
              <c:showSerName val="0"/>
              <c:showPercent val="0"/>
              <c:showBubbleSize val="0"/>
              <c:extLst>
                <c:ext xmlns:c15="http://schemas.microsoft.com/office/drawing/2012/chart" uri="{CE6537A1-D6FC-4f65-9D91-7224C49458BB}">
                  <c15:layout>
                    <c:manualLayout>
                      <c:w val="0.28172410544909621"/>
                      <c:h val="0.17015984427374517"/>
                    </c:manualLayout>
                  </c15:layout>
                  <c15:dlblFieldTable/>
                  <c15:showDataLabelsRange val="0"/>
                </c:ext>
                <c:ext xmlns:c16="http://schemas.microsoft.com/office/drawing/2014/chart" uri="{C3380CC4-5D6E-409C-BE32-E72D297353CC}">
                  <c16:uniqueId val="{0000000F-E137-4781-A8D1-9CF13DCE606D}"/>
                </c:ext>
              </c:extLst>
            </c:dLbl>
            <c:spPr>
              <a:noFill/>
              <a:ln>
                <a:noFill/>
              </a:ln>
              <a:effectLst/>
            </c:spPr>
            <c:txPr>
              <a:bodyPr rot="0" spcFirstLastPara="1" vertOverflow="ellipsis" vert="horz" wrap="square" anchor="ctr" anchorCtr="1"/>
              <a:lstStyle/>
              <a:p>
                <a:pPr>
                  <a:defRPr sz="1050" b="0" i="0" u="none" strike="noStrike" kern="1200" spc="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atviegl_zinojumam!$N$6:$N$13</c:f>
              <c:strCache>
                <c:ptCount val="8"/>
                <c:pt idx="1">
                  <c:v>Ienākums no tiešās līdzdalības akciju atsavināšanas</c:v>
                </c:pt>
                <c:pt idx="2">
                  <c:v>Iespēja samazināt aprēķināto nodokli par 75% no ziedotās summas</c:v>
                </c:pt>
                <c:pt idx="3">
                  <c:v>UIN atlaides piemērošana saskaņā atbalstāmo investīciju projektiem, kas apstiprināti MK līdz 31.12.2017</c:v>
                </c:pt>
                <c:pt idx="4">
                  <c:v>50% no summas, kas saņemta subsīdiju veidā</c:v>
                </c:pt>
                <c:pt idx="5">
                  <c:v>Valsts kapitālsabiedrību  zaudējumi</c:v>
                </c:pt>
                <c:pt idx="6">
                  <c:v>Citas nodokli samazinošas summas</c:v>
                </c:pt>
                <c:pt idx="7">
                  <c:v>Pirmstaksācijas periodu zaudējumi, kuri radušies līdz 31.12.2017. </c:v>
                </c:pt>
              </c:strCache>
            </c:strRef>
          </c:cat>
          <c:val>
            <c:numRef>
              <c:f>atviegl_zinojumam!$O$6:$O$13</c:f>
              <c:numCache>
                <c:formatCode>0.0%</c:formatCode>
                <c:ptCount val="8"/>
                <c:pt idx="1">
                  <c:v>0.4413640553222587</c:v>
                </c:pt>
                <c:pt idx="2">
                  <c:v>2.8126313926673197E-2</c:v>
                </c:pt>
                <c:pt idx="3">
                  <c:v>8.7541755764605711E-2</c:v>
                </c:pt>
                <c:pt idx="4">
                  <c:v>0.22033550699491056</c:v>
                </c:pt>
                <c:pt idx="5">
                  <c:v>3.4988418876166351E-3</c:v>
                </c:pt>
                <c:pt idx="6">
                  <c:v>0.17102626651624983</c:v>
                </c:pt>
                <c:pt idx="7">
                  <c:v>4.810725958768533E-2</c:v>
                </c:pt>
              </c:numCache>
            </c:numRef>
          </c:val>
          <c:extLst>
            <c:ext xmlns:c16="http://schemas.microsoft.com/office/drawing/2014/chart" uri="{C3380CC4-5D6E-409C-BE32-E72D297353CC}">
              <c16:uniqueId val="{00000010-E137-4781-A8D1-9CF13DCE606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b="0">
          <a:solidFill>
            <a:sysClr val="windowText" lastClr="000000"/>
          </a:solidFill>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64838115840225"/>
          <c:y val="0.13619481500834646"/>
          <c:w val="0.51548781482700512"/>
          <c:h val="0.76447467710486117"/>
        </c:manualLayout>
      </c:layout>
      <c:pieChart>
        <c:varyColors val="1"/>
        <c:ser>
          <c:idx val="0"/>
          <c:order val="0"/>
          <c:spPr>
            <a:solidFill>
              <a:srgbClr val="00206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dPt>
            <c:idx val="0"/>
            <c:bubble3D val="0"/>
            <c:spPr>
              <a:solidFill>
                <a:schemeClr val="tx1"/>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extLst>
              <c:ext xmlns:c16="http://schemas.microsoft.com/office/drawing/2014/chart" uri="{C3380CC4-5D6E-409C-BE32-E72D297353CC}">
                <c16:uniqueId val="{00000001-81B4-4A5B-A25C-DE891628214D}"/>
              </c:ext>
            </c:extLst>
          </c:dPt>
          <c:dPt>
            <c:idx val="1"/>
            <c:bubble3D val="0"/>
            <c:explosion val="7"/>
            <c:spPr>
              <a:solidFill>
                <a:srgbClr val="002060"/>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extLst>
              <c:ext xmlns:c16="http://schemas.microsoft.com/office/drawing/2014/chart" uri="{C3380CC4-5D6E-409C-BE32-E72D297353CC}">
                <c16:uniqueId val="{00000003-81B4-4A5B-A25C-DE891628214D}"/>
              </c:ext>
            </c:extLst>
          </c:dPt>
          <c:dPt>
            <c:idx val="2"/>
            <c:bubble3D val="0"/>
            <c:explosion val="9"/>
            <c:spPr>
              <a:pattFill prst="dkVert">
                <a:fgClr>
                  <a:srgbClr val="C00000"/>
                </a:fgClr>
                <a:bgClr>
                  <a:schemeClr val="bg1"/>
                </a:bgClr>
              </a:patt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extLst>
              <c:ext xmlns:c16="http://schemas.microsoft.com/office/drawing/2014/chart" uri="{C3380CC4-5D6E-409C-BE32-E72D297353CC}">
                <c16:uniqueId val="{00000005-81B4-4A5B-A25C-DE891628214D}"/>
              </c:ext>
            </c:extLst>
          </c:dPt>
          <c:dPt>
            <c:idx val="3"/>
            <c:bubble3D val="0"/>
            <c:spPr>
              <a:solidFill>
                <a:srgbClr val="002060"/>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extLst>
              <c:ext xmlns:c16="http://schemas.microsoft.com/office/drawing/2014/chart" uri="{C3380CC4-5D6E-409C-BE32-E72D297353CC}">
                <c16:uniqueId val="{00000007-81B4-4A5B-A25C-DE891628214D}"/>
              </c:ext>
            </c:extLst>
          </c:dPt>
          <c:dPt>
            <c:idx val="4"/>
            <c:bubble3D val="0"/>
            <c:spPr>
              <a:solidFill>
                <a:srgbClr val="002060"/>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extLst>
              <c:ext xmlns:c16="http://schemas.microsoft.com/office/drawing/2014/chart" uri="{C3380CC4-5D6E-409C-BE32-E72D297353CC}">
                <c16:uniqueId val="{00000009-81B4-4A5B-A25C-DE891628214D}"/>
              </c:ext>
            </c:extLst>
          </c:dPt>
          <c:dPt>
            <c:idx val="5"/>
            <c:bubble3D val="0"/>
            <c:spPr>
              <a:solidFill>
                <a:srgbClr val="002060"/>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extLst>
              <c:ext xmlns:c16="http://schemas.microsoft.com/office/drawing/2014/chart" uri="{C3380CC4-5D6E-409C-BE32-E72D297353CC}">
                <c16:uniqueId val="{0000000B-81B4-4A5B-A25C-DE891628214D}"/>
              </c:ext>
            </c:extLst>
          </c:dPt>
          <c:dPt>
            <c:idx val="6"/>
            <c:bubble3D val="0"/>
            <c:spPr>
              <a:solidFill>
                <a:srgbClr val="002060"/>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extLst>
              <c:ext xmlns:c16="http://schemas.microsoft.com/office/drawing/2014/chart" uri="{C3380CC4-5D6E-409C-BE32-E72D297353CC}">
                <c16:uniqueId val="{0000000D-81B4-4A5B-A25C-DE891628214D}"/>
              </c:ext>
            </c:extLst>
          </c:dPt>
          <c:dPt>
            <c:idx val="7"/>
            <c:bubble3D val="0"/>
            <c:spPr>
              <a:solidFill>
                <a:srgbClr val="002060"/>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extLst>
              <c:ext xmlns:c16="http://schemas.microsoft.com/office/drawing/2014/chart" uri="{C3380CC4-5D6E-409C-BE32-E72D297353CC}">
                <c16:uniqueId val="{0000000F-81B4-4A5B-A25C-DE891628214D}"/>
              </c:ext>
            </c:extLst>
          </c:dPt>
          <c:dLbls>
            <c:dLbl>
              <c:idx val="0"/>
              <c:layout>
                <c:manualLayout>
                  <c:x val="0.30155861609925205"/>
                  <c:y val="2.6203030521473672E-3"/>
                </c:manualLayout>
              </c:layout>
              <c:tx>
                <c:rich>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fld id="{B0B46DD5-795A-494B-8CCE-6C5E7B7642B3}" type="CATEGORYNAME">
                      <a:rPr lang="lv-LV" sz="1050" b="0" smtClean="0">
                        <a:latin typeface="Verdana" panose="020B0604030504040204" pitchFamily="34" charset="0"/>
                        <a:ea typeface="Verdana" panose="020B0604030504040204" pitchFamily="34" charset="0"/>
                        <a:cs typeface="Verdana" panose="020B0604030504040204" pitchFamily="34" charset="0"/>
                      </a:rPr>
                      <a:pPr>
                        <a:defRPr sz="105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t>[CATEGORY NAME]</a:t>
                    </a:fld>
                    <a:fld id="{7281409D-AD15-4164-A42B-8BD1EF56BFE4}" type="VALUE">
                      <a:rPr lang="lv-LV" sz="1050" b="1" baseline="0" smtClean="0">
                        <a:latin typeface="Verdana" panose="020B0604030504040204" pitchFamily="34" charset="0"/>
                        <a:ea typeface="Verdana" panose="020B0604030504040204" pitchFamily="34" charset="0"/>
                        <a:cs typeface="Verdana" panose="020B0604030504040204" pitchFamily="34" charset="0"/>
                      </a:rPr>
                      <a:pPr>
                        <a:defRPr sz="105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t>[VALUE]</a:t>
                    </a:fld>
                    <a:endParaRPr lang="lv-LV"/>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lv-LV"/>
                </a:p>
              </c:txPr>
              <c:showLegendKey val="0"/>
              <c:showVal val="1"/>
              <c:showCatName val="1"/>
              <c:showSerName val="0"/>
              <c:showPercent val="0"/>
              <c:showBubbleSize val="0"/>
              <c:extLst>
                <c:ext xmlns:c15="http://schemas.microsoft.com/office/drawing/2012/chart" uri="{CE6537A1-D6FC-4f65-9D91-7224C49458BB}">
                  <c15:layout>
                    <c:manualLayout>
                      <c:w val="0.43249768618151019"/>
                      <c:h val="0.17223959661509627"/>
                    </c:manualLayout>
                  </c15:layout>
                  <c15:dlblFieldTable/>
                  <c15:showDataLabelsRange val="0"/>
                </c:ext>
                <c:ext xmlns:c16="http://schemas.microsoft.com/office/drawing/2014/chart" uri="{C3380CC4-5D6E-409C-BE32-E72D297353CC}">
                  <c16:uniqueId val="{00000001-81B4-4A5B-A25C-DE891628214D}"/>
                </c:ext>
              </c:extLst>
            </c:dLbl>
            <c:dLbl>
              <c:idx val="1"/>
              <c:layout>
                <c:manualLayout>
                  <c:x val="3.536397279118246E-2"/>
                  <c:y val="-0.1050019999238621"/>
                </c:manualLayout>
              </c:layout>
              <c:tx>
                <c:rich>
                  <a:bodyPr rot="0" spcFirstLastPara="1" vertOverflow="ellipsis" vert="horz" wrap="square" lIns="38100" tIns="19050" rIns="38100" bIns="19050" anchor="ctr" anchorCtr="1">
                    <a:no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fld id="{753FF9B6-D263-46E2-994C-E01F925C418B}" type="CATEGORYNAME">
                      <a:rPr lang="en-US" sz="1050" b="1" smtClean="0">
                        <a:latin typeface="Verdana" panose="020B0604030504040204" pitchFamily="34" charset="0"/>
                        <a:ea typeface="Verdana" panose="020B0604030504040204" pitchFamily="34" charset="0"/>
                        <a:cs typeface="Verdana" panose="020B0604030504040204" pitchFamily="34" charset="0"/>
                      </a:rPr>
                      <a:pPr>
                        <a:defRPr sz="1050" b="1">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t>[CATEGORY NAME]</a:t>
                    </a:fld>
                    <a:r>
                      <a:rPr lang="en-US" sz="105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63,3%</a:t>
                    </a:r>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lv-LV"/>
                </a:p>
              </c:txPr>
              <c:showLegendKey val="0"/>
              <c:showVal val="1"/>
              <c:showCatName val="1"/>
              <c:showSerName val="0"/>
              <c:showPercent val="0"/>
              <c:showBubbleSize val="0"/>
              <c:extLst>
                <c:ext xmlns:c15="http://schemas.microsoft.com/office/drawing/2012/chart" uri="{CE6537A1-D6FC-4f65-9D91-7224C49458BB}">
                  <c15:layout>
                    <c:manualLayout>
                      <c:w val="0.26976292854872241"/>
                      <c:h val="0.23557903662598503"/>
                    </c:manualLayout>
                  </c15:layout>
                  <c15:dlblFieldTable/>
                  <c15:showDataLabelsRange val="0"/>
                </c:ext>
                <c:ext xmlns:c16="http://schemas.microsoft.com/office/drawing/2014/chart" uri="{C3380CC4-5D6E-409C-BE32-E72D297353CC}">
                  <c16:uniqueId val="{00000003-81B4-4A5B-A25C-DE891628214D}"/>
                </c:ext>
              </c:extLst>
            </c:dLbl>
            <c:dLbl>
              <c:idx val="2"/>
              <c:layout>
                <c:manualLayout>
                  <c:x val="6.4755269739192572E-2"/>
                  <c:y val="-0.10635423006060264"/>
                </c:manualLayout>
              </c:layout>
              <c:tx>
                <c:rich>
                  <a:bodyPr rot="0" spcFirstLastPara="1" vertOverflow="ellipsis" vert="horz" wrap="square" lIns="38100" tIns="19050" rIns="38100" bIns="19050" anchor="ctr" anchorCtr="1">
                    <a:no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fld id="{62D3998B-8209-413D-8B45-862B6A2C4D53}" type="CATEGORYNAME">
                      <a:rPr lang="en-US" sz="1050" b="1" smtClean="0">
                        <a:latin typeface="Verdana" panose="020B0604030504040204" pitchFamily="34" charset="0"/>
                        <a:ea typeface="Verdana" panose="020B0604030504040204" pitchFamily="34" charset="0"/>
                        <a:cs typeface="Verdana" panose="020B0604030504040204" pitchFamily="34" charset="0"/>
                      </a:rPr>
                      <a:pPr>
                        <a:defRPr sz="1050" b="1">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t>[CATEGORY NAME]</a:t>
                    </a:fld>
                    <a:r>
                      <a:rPr lang="en-US" sz="1050" b="1" baseline="0" dirty="0">
                        <a:latin typeface="Verdana" panose="020B0604030504040204" pitchFamily="34" charset="0"/>
                        <a:ea typeface="Verdana" panose="020B0604030504040204" pitchFamily="34" charset="0"/>
                        <a:cs typeface="Verdana" panose="020B0604030504040204" pitchFamily="34" charset="0"/>
                      </a:rPr>
                      <a:t> </a:t>
                    </a:r>
                    <a:r>
                      <a:rPr lang="en-US" sz="105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36,3%</a:t>
                    </a:r>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lv-LV"/>
                </a:p>
              </c:txPr>
              <c:showLegendKey val="0"/>
              <c:showVal val="1"/>
              <c:showCatName val="1"/>
              <c:showSerName val="0"/>
              <c:showPercent val="0"/>
              <c:showBubbleSize val="0"/>
              <c:extLst>
                <c:ext xmlns:c15="http://schemas.microsoft.com/office/drawing/2012/chart" uri="{CE6537A1-D6FC-4f65-9D91-7224C49458BB}">
                  <c15:layout>
                    <c:manualLayout>
                      <c:w val="0.20580149547222995"/>
                      <c:h val="0.20082129858941486"/>
                    </c:manualLayout>
                  </c15:layout>
                  <c15:dlblFieldTable/>
                  <c15:showDataLabelsRange val="0"/>
                </c:ext>
                <c:ext xmlns:c16="http://schemas.microsoft.com/office/drawing/2014/chart" uri="{C3380CC4-5D6E-409C-BE32-E72D297353CC}">
                  <c16:uniqueId val="{00000005-81B4-4A5B-A25C-DE891628214D}"/>
                </c:ext>
              </c:extLst>
            </c:dLbl>
            <c:dLbl>
              <c:idx val="7"/>
              <c:layout>
                <c:manualLayout>
                  <c:x val="0.34865050864457842"/>
                  <c:y val="0.3559186964947138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1B4-4A5B-A25C-DE891628214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lv-LV"/>
              </a:p>
            </c:txPr>
            <c:showLegendKey val="0"/>
            <c:showVal val="1"/>
            <c:showCatName val="1"/>
            <c:showSerName val="0"/>
            <c:showPercent val="0"/>
            <c:showBubbleSize val="0"/>
            <c:showLeaderLines val="1"/>
            <c:leaderLines>
              <c:spPr>
                <a:ln w="9525" cap="flat" cmpd="sng" algn="ctr">
                  <a:solidFill>
                    <a:schemeClr val="tx1">
                      <a:lumMod val="50000"/>
                      <a:lumOff val="50000"/>
                    </a:schemeClr>
                  </a:solidFill>
                  <a:round/>
                </a:ln>
                <a:effectLst/>
              </c:spPr>
            </c:leaderLines>
            <c:extLst>
              <c:ext xmlns:c15="http://schemas.microsoft.com/office/drawing/2012/chart" uri="{CE6537A1-D6FC-4f65-9D91-7224C49458BB}"/>
            </c:extLst>
          </c:dLbls>
          <c:cat>
            <c:strRef>
              <c:f>Atvieglojumu_ziņoj!$B$36:$B$38</c:f>
              <c:strCache>
                <c:ptCount val="3"/>
                <c:pt idx="0">
                  <c:v>Par transportlīdzekļiem, kurus pirmo reizi pastāvīgi reģistrē Latvijā                                                                                                                                        </c:v>
                </c:pt>
                <c:pt idx="1">
                  <c:v>Par iepakojumu un vienreiz lietojamiem galda traukiem un piederumiem                                                     </c:v>
                </c:pt>
                <c:pt idx="2">
                  <c:v>Par videi kaitīgām precēm</c:v>
                </c:pt>
              </c:strCache>
            </c:strRef>
          </c:cat>
          <c:val>
            <c:numRef>
              <c:f>Atvieglojumu_ziņoj!$I$36:$I$38</c:f>
              <c:numCache>
                <c:formatCode>0.0%</c:formatCode>
                <c:ptCount val="3"/>
                <c:pt idx="0">
                  <c:v>4.0769865900993699E-3</c:v>
                </c:pt>
                <c:pt idx="1">
                  <c:v>0.65206846155185472</c:v>
                </c:pt>
                <c:pt idx="2">
                  <c:v>0.34385455185804603</c:v>
                </c:pt>
              </c:numCache>
            </c:numRef>
          </c:val>
          <c:extLst>
            <c:ext xmlns:c16="http://schemas.microsoft.com/office/drawing/2014/chart" uri="{C3380CC4-5D6E-409C-BE32-E72D297353CC}">
              <c16:uniqueId val="{00000010-81B4-4A5B-A25C-DE891628214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rnd" cmpd="sng" algn="ctr">
      <a:solidFill>
        <a:schemeClr val="bg1">
          <a:lumMod val="50000"/>
          <a:alpha val="30000"/>
        </a:schemeClr>
      </a:solidFill>
      <a:round/>
    </a:ln>
    <a:effectLst/>
  </c:spPr>
  <c:txPr>
    <a:bodyPr/>
    <a:lstStyle/>
    <a:p>
      <a:pPr>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0722653768929"/>
          <c:y val="6.5764614255210532E-2"/>
          <c:w val="0.73333061575826985"/>
          <c:h val="0.80571341265730334"/>
        </c:manualLayout>
      </c:layout>
      <c:barChart>
        <c:barDir val="col"/>
        <c:grouping val="clustered"/>
        <c:varyColors val="0"/>
        <c:ser>
          <c:idx val="0"/>
          <c:order val="0"/>
          <c:tx>
            <c:strRef>
              <c:f>'Darbinieku skaits'!$C$3</c:f>
              <c:strCache>
                <c:ptCount val="1"/>
                <c:pt idx="0">
                  <c:v>Number of employees in micro-enterprises</c:v>
                </c:pt>
              </c:strCache>
            </c:strRef>
          </c:tx>
          <c:spPr>
            <a:solidFill>
              <a:srgbClr val="002060"/>
            </a:solidFill>
            <a:ln>
              <a:noFill/>
            </a:ln>
            <a:effectLst/>
          </c:spPr>
          <c:invertIfNegative val="0"/>
          <c:dLbls>
            <c:numFmt formatCode="#,##0_ ;\-#,##0\ " sourceLinked="0"/>
            <c:spPr>
              <a:noFill/>
              <a:ln>
                <a:noFill/>
              </a:ln>
              <a:effectLst/>
            </c:spPr>
            <c:txPr>
              <a:bodyPr rot="-5400000" spcFirstLastPara="1" vertOverflow="ellipsis" wrap="square" anchor="ctr" anchorCtr="1"/>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'Darbinieku skaits'!$B$4:$B$12</c:f>
              <c:strCache>
                <c:ptCount val="9"/>
                <c:pt idx="0">
                  <c:v>2011</c:v>
                </c:pt>
                <c:pt idx="1">
                  <c:v>2012</c:v>
                </c:pt>
                <c:pt idx="2">
                  <c:v>2013</c:v>
                </c:pt>
                <c:pt idx="3">
                  <c:v>2014</c:v>
                </c:pt>
                <c:pt idx="4">
                  <c:v>2015</c:v>
                </c:pt>
                <c:pt idx="5">
                  <c:v>2016</c:v>
                </c:pt>
                <c:pt idx="6">
                  <c:v>2017</c:v>
                </c:pt>
                <c:pt idx="7">
                  <c:v>2018</c:v>
                </c:pt>
                <c:pt idx="8">
                  <c:v>2019 2 cet.</c:v>
                </c:pt>
              </c:strCache>
            </c:strRef>
          </c:cat>
          <c:val>
            <c:numRef>
              <c:f>'Darbinieku skaits'!$C$4:$C$12</c:f>
              <c:numCache>
                <c:formatCode>0</c:formatCode>
                <c:ptCount val="9"/>
                <c:pt idx="0">
                  <c:v>37265</c:v>
                </c:pt>
                <c:pt idx="1">
                  <c:v>55162</c:v>
                </c:pt>
                <c:pt idx="2">
                  <c:v>71358</c:v>
                </c:pt>
                <c:pt idx="3">
                  <c:v>86222</c:v>
                </c:pt>
                <c:pt idx="4">
                  <c:v>93663</c:v>
                </c:pt>
                <c:pt idx="5">
                  <c:v>97636</c:v>
                </c:pt>
                <c:pt idx="6">
                  <c:v>86388</c:v>
                </c:pt>
                <c:pt idx="7">
                  <c:v>80336</c:v>
                </c:pt>
                <c:pt idx="8">
                  <c:v>71009</c:v>
                </c:pt>
              </c:numCache>
            </c:numRef>
          </c:val>
          <c:extLst>
            <c:ext xmlns:c16="http://schemas.microsoft.com/office/drawing/2014/chart" uri="{C3380CC4-5D6E-409C-BE32-E72D297353CC}">
              <c16:uniqueId val="{00000000-B06B-400C-B296-FA1026ED1F1A}"/>
            </c:ext>
          </c:extLst>
        </c:ser>
        <c:dLbls>
          <c:showLegendKey val="0"/>
          <c:showVal val="0"/>
          <c:showCatName val="0"/>
          <c:showSerName val="0"/>
          <c:showPercent val="0"/>
          <c:showBubbleSize val="0"/>
        </c:dLbls>
        <c:gapWidth val="150"/>
        <c:axId val="507670688"/>
        <c:axId val="507669024"/>
      </c:barChart>
      <c:lineChart>
        <c:grouping val="standard"/>
        <c:varyColors val="0"/>
        <c:ser>
          <c:idx val="1"/>
          <c:order val="1"/>
          <c:tx>
            <c:strRef>
              <c:f>'Darbinieku skaits'!$D$3</c:f>
              <c:strCache>
                <c:ptCount val="1"/>
                <c:pt idx="0">
                  <c:v>% from total number employed in the economy</c:v>
                </c:pt>
              </c:strCache>
            </c:strRef>
          </c:tx>
          <c:spPr>
            <a:ln w="28575" cap="rnd">
              <a:solidFill>
                <a:srgbClr val="FF0000"/>
              </a:solidFill>
              <a:round/>
            </a:ln>
            <a:effectLst/>
          </c:spPr>
          <c:marker>
            <c:symbol val="none"/>
          </c:marker>
          <c:dLbls>
            <c:dLbl>
              <c:idx val="4"/>
              <c:layout>
                <c:manualLayout>
                  <c:x val="-5.2672861473823114E-2"/>
                  <c:y val="-0.10020122898740828"/>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06B-400C-B296-FA1026ED1F1A}"/>
                </c:ext>
              </c:extLst>
            </c:dLbl>
            <c:dLbl>
              <c:idx val="5"/>
              <c:layout>
                <c:manualLayout>
                  <c:x val="-5.0264963568694296E-2"/>
                  <c:y val="-7.65381906532861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06B-400C-B296-FA1026ED1F1A}"/>
                </c:ext>
              </c:extLst>
            </c:dLbl>
            <c:dLbl>
              <c:idx val="6"/>
              <c:layout>
                <c:manualLayout>
                  <c:x val="-4.4847193282154529E-2"/>
                  <c:y val="-8.12707983201105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06B-400C-B296-FA1026ED1F1A}"/>
                </c:ext>
              </c:extLst>
            </c:dLbl>
            <c:dLbl>
              <c:idx val="7"/>
              <c:layout>
                <c:manualLayout>
                  <c:x val="-4.4847193282154529E-2"/>
                  <c:y val="-7.65381906532861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06B-400C-B296-FA1026ED1F1A}"/>
                </c:ext>
              </c:extLst>
            </c:dLbl>
            <c:dLbl>
              <c:idx val="8"/>
              <c:layout>
                <c:manualLayout>
                  <c:x val="-4.2439295377025621E-2"/>
                  <c:y val="-8.60034059869350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06B-400C-B296-FA1026ED1F1A}"/>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'Darbinieku skaits'!$B$4:$B$12</c:f>
              <c:strCache>
                <c:ptCount val="9"/>
                <c:pt idx="0">
                  <c:v>2011</c:v>
                </c:pt>
                <c:pt idx="1">
                  <c:v>2012</c:v>
                </c:pt>
                <c:pt idx="2">
                  <c:v>2013</c:v>
                </c:pt>
                <c:pt idx="3">
                  <c:v>2014</c:v>
                </c:pt>
                <c:pt idx="4">
                  <c:v>2015</c:v>
                </c:pt>
                <c:pt idx="5">
                  <c:v>2016</c:v>
                </c:pt>
                <c:pt idx="6">
                  <c:v>2017</c:v>
                </c:pt>
                <c:pt idx="7">
                  <c:v>2018</c:v>
                </c:pt>
                <c:pt idx="8">
                  <c:v>2019 2 cet.</c:v>
                </c:pt>
              </c:strCache>
            </c:strRef>
          </c:cat>
          <c:val>
            <c:numRef>
              <c:f>'Darbinieku skaits'!$D$4:$D$12</c:f>
              <c:numCache>
                <c:formatCode>0.0%</c:formatCode>
                <c:ptCount val="9"/>
                <c:pt idx="0">
                  <c:v>4.3250928505106777E-2</c:v>
                </c:pt>
                <c:pt idx="1">
                  <c:v>6.2999086340794888E-2</c:v>
                </c:pt>
                <c:pt idx="2">
                  <c:v>7.9827721221613163E-2</c:v>
                </c:pt>
                <c:pt idx="3">
                  <c:v>9.7470042957268827E-2</c:v>
                </c:pt>
                <c:pt idx="4">
                  <c:v>0.10452293270840309</c:v>
                </c:pt>
                <c:pt idx="5">
                  <c:v>0.10929810813836337</c:v>
                </c:pt>
                <c:pt idx="6">
                  <c:v>9.6544479213232004E-2</c:v>
                </c:pt>
                <c:pt idx="7">
                  <c:v>8.8339564548053667E-2</c:v>
                </c:pt>
                <c:pt idx="8">
                  <c:v>7.8410998233215554E-2</c:v>
                </c:pt>
              </c:numCache>
            </c:numRef>
          </c:val>
          <c:smooth val="0"/>
          <c:extLst>
            <c:ext xmlns:c16="http://schemas.microsoft.com/office/drawing/2014/chart" uri="{C3380CC4-5D6E-409C-BE32-E72D297353CC}">
              <c16:uniqueId val="{00000006-B06B-400C-B296-FA1026ED1F1A}"/>
            </c:ext>
          </c:extLst>
        </c:ser>
        <c:dLbls>
          <c:showLegendKey val="0"/>
          <c:showVal val="0"/>
          <c:showCatName val="0"/>
          <c:showSerName val="0"/>
          <c:showPercent val="0"/>
          <c:showBubbleSize val="0"/>
        </c:dLbls>
        <c:marker val="1"/>
        <c:smooth val="0"/>
        <c:axId val="507668192"/>
        <c:axId val="507666112"/>
      </c:lineChart>
      <c:catAx>
        <c:axId val="50767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crossAx val="507669024"/>
        <c:crosses val="autoZero"/>
        <c:auto val="1"/>
        <c:lblAlgn val="ctr"/>
        <c:lblOffset val="100"/>
        <c:noMultiLvlLbl val="0"/>
      </c:catAx>
      <c:valAx>
        <c:axId val="507669024"/>
        <c:scaling>
          <c:orientation val="minMax"/>
          <c:max val="1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v-LV"/>
                  <a:t>Skaits</a:t>
                </a:r>
                <a:endParaRPr lang="en-US"/>
              </a:p>
            </c:rich>
          </c:tx>
          <c:layout>
            <c:manualLayout>
              <c:xMode val="edge"/>
              <c:yMode val="edge"/>
              <c:x val="5.2725380191911376E-3"/>
              <c:y val="0.3802326058035930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crossAx val="507670688"/>
        <c:crosses val="autoZero"/>
        <c:crossBetween val="between"/>
      </c:valAx>
      <c:valAx>
        <c:axId val="507666112"/>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lv-LV"/>
                  <a:t>% no kopējā nodarbināto skaita</a:t>
                </a:r>
              </a:p>
            </c:rich>
          </c:tx>
          <c:layout>
            <c:manualLayout>
              <c:xMode val="edge"/>
              <c:yMode val="edge"/>
              <c:x val="0.9449050207515296"/>
              <c:y val="0.123482677538000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lv-LV"/>
          </a:p>
        </c:txPr>
        <c:crossAx val="507668192"/>
        <c:crosses val="max"/>
        <c:crossBetween val="between"/>
      </c:valAx>
      <c:catAx>
        <c:axId val="507668192"/>
        <c:scaling>
          <c:orientation val="minMax"/>
        </c:scaling>
        <c:delete val="1"/>
        <c:axPos val="b"/>
        <c:numFmt formatCode="General" sourceLinked="1"/>
        <c:majorTickMark val="out"/>
        <c:minorTickMark val="none"/>
        <c:tickLblPos val="nextTo"/>
        <c:crossAx val="507666112"/>
        <c:crosses val="autoZero"/>
        <c:auto val="1"/>
        <c:lblAlgn val="ctr"/>
        <c:lblOffset val="100"/>
        <c:noMultiLvlLbl val="0"/>
      </c:catAx>
      <c:spPr>
        <a:noFill/>
        <a:ln>
          <a:noFill/>
        </a:ln>
        <a:effectLst/>
      </c:spPr>
    </c:plotArea>
    <c:plotVisOnly val="1"/>
    <c:dispBlanksAs val="gap"/>
    <c:showDLblsOverMax val="0"/>
  </c:chart>
  <c:spPr>
    <a:solidFill>
      <a:schemeClr val="bg1"/>
    </a:solidFill>
    <a:ln w="3175" cap="flat" cmpd="sng" algn="ctr">
      <a:solidFill>
        <a:schemeClr val="bg1">
          <a:lumMod val="85000"/>
        </a:schemeClr>
      </a:solidFill>
      <a:round/>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0.71774</cdr:x>
      <cdr:y>0.85538</cdr:y>
    </cdr:from>
    <cdr:to>
      <cdr:x>0.75768</cdr:x>
      <cdr:y>0.88895</cdr:y>
    </cdr:to>
    <cdr:sp macro="" textlink="">
      <cdr:nvSpPr>
        <cdr:cNvPr id="3" name="Right Arrow 2"/>
        <cdr:cNvSpPr/>
      </cdr:nvSpPr>
      <cdr:spPr>
        <a:xfrm xmlns:a="http://schemas.openxmlformats.org/drawingml/2006/main">
          <a:off x="4929878" y="3028570"/>
          <a:ext cx="274320" cy="118872"/>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v-LV"/>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C269A99F-EF31-4B9C-A738-C27DFF01580E}" type="datetimeFigureOut">
              <a:rPr lang="lv-LV"/>
              <a:pPr>
                <a:defRPr/>
              </a:pPr>
              <a:t>21.04.2020</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FACE587-8D14-4055-82B5-6CCDF55621C3}" type="slidenum">
              <a:rPr lang="lv-LV" altLang="lv-LV"/>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6</a:t>
            </a:fld>
            <a:endParaRPr lang="lv-LV" altLang="lv-LV"/>
          </a:p>
        </p:txBody>
      </p:sp>
    </p:spTree>
    <p:extLst>
      <p:ext uri="{BB962C8B-B14F-4D97-AF65-F5344CB8AC3E}">
        <p14:creationId xmlns:p14="http://schemas.microsoft.com/office/powerpoint/2010/main" val="145647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16</a:t>
            </a:fld>
            <a:endParaRPr lang="lv-LV" altLang="lv-LV"/>
          </a:p>
        </p:txBody>
      </p:sp>
    </p:spTree>
    <p:extLst>
      <p:ext uri="{BB962C8B-B14F-4D97-AF65-F5344CB8AC3E}">
        <p14:creationId xmlns:p14="http://schemas.microsoft.com/office/powerpoint/2010/main" val="417103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17</a:t>
            </a:fld>
            <a:endParaRPr lang="lv-LV" altLang="lv-LV"/>
          </a:p>
        </p:txBody>
      </p:sp>
    </p:spTree>
    <p:extLst>
      <p:ext uri="{BB962C8B-B14F-4D97-AF65-F5344CB8AC3E}">
        <p14:creationId xmlns:p14="http://schemas.microsoft.com/office/powerpoint/2010/main" val="156896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18</a:t>
            </a:fld>
            <a:endParaRPr lang="lv-LV" altLang="lv-LV"/>
          </a:p>
        </p:txBody>
      </p:sp>
    </p:spTree>
    <p:extLst>
      <p:ext uri="{BB962C8B-B14F-4D97-AF65-F5344CB8AC3E}">
        <p14:creationId xmlns:p14="http://schemas.microsoft.com/office/powerpoint/2010/main" val="276737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19</a:t>
            </a:fld>
            <a:endParaRPr lang="lv-LV" altLang="lv-LV"/>
          </a:p>
        </p:txBody>
      </p:sp>
    </p:spTree>
    <p:extLst>
      <p:ext uri="{BB962C8B-B14F-4D97-AF65-F5344CB8AC3E}">
        <p14:creationId xmlns:p14="http://schemas.microsoft.com/office/powerpoint/2010/main" val="153612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20</a:t>
            </a:fld>
            <a:endParaRPr lang="lv-LV" altLang="lv-LV"/>
          </a:p>
        </p:txBody>
      </p:sp>
    </p:spTree>
    <p:extLst>
      <p:ext uri="{BB962C8B-B14F-4D97-AF65-F5344CB8AC3E}">
        <p14:creationId xmlns:p14="http://schemas.microsoft.com/office/powerpoint/2010/main" val="278487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21</a:t>
            </a:fld>
            <a:endParaRPr lang="lv-LV" altLang="lv-LV"/>
          </a:p>
        </p:txBody>
      </p:sp>
    </p:spTree>
    <p:extLst>
      <p:ext uri="{BB962C8B-B14F-4D97-AF65-F5344CB8AC3E}">
        <p14:creationId xmlns:p14="http://schemas.microsoft.com/office/powerpoint/2010/main" val="2068577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22</a:t>
            </a:fld>
            <a:endParaRPr lang="lv-LV" altLang="lv-LV"/>
          </a:p>
        </p:txBody>
      </p:sp>
    </p:spTree>
    <p:extLst>
      <p:ext uri="{BB962C8B-B14F-4D97-AF65-F5344CB8AC3E}">
        <p14:creationId xmlns:p14="http://schemas.microsoft.com/office/powerpoint/2010/main" val="196749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23</a:t>
            </a:fld>
            <a:endParaRPr lang="lv-LV" altLang="lv-LV"/>
          </a:p>
        </p:txBody>
      </p:sp>
    </p:spTree>
    <p:extLst>
      <p:ext uri="{BB962C8B-B14F-4D97-AF65-F5344CB8AC3E}">
        <p14:creationId xmlns:p14="http://schemas.microsoft.com/office/powerpoint/2010/main" val="279609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24</a:t>
            </a:fld>
            <a:endParaRPr lang="lv-LV" altLang="lv-LV"/>
          </a:p>
        </p:txBody>
      </p:sp>
    </p:spTree>
    <p:extLst>
      <p:ext uri="{BB962C8B-B14F-4D97-AF65-F5344CB8AC3E}">
        <p14:creationId xmlns:p14="http://schemas.microsoft.com/office/powerpoint/2010/main" val="2805052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25</a:t>
            </a:fld>
            <a:endParaRPr lang="lv-LV" altLang="lv-LV"/>
          </a:p>
        </p:txBody>
      </p:sp>
    </p:spTree>
    <p:extLst>
      <p:ext uri="{BB962C8B-B14F-4D97-AF65-F5344CB8AC3E}">
        <p14:creationId xmlns:p14="http://schemas.microsoft.com/office/powerpoint/2010/main" val="263987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7</a:t>
            </a:fld>
            <a:endParaRPr lang="lv-LV" altLang="lv-LV"/>
          </a:p>
        </p:txBody>
      </p:sp>
    </p:spTree>
    <p:extLst>
      <p:ext uri="{BB962C8B-B14F-4D97-AF65-F5344CB8AC3E}">
        <p14:creationId xmlns:p14="http://schemas.microsoft.com/office/powerpoint/2010/main" val="294419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26</a:t>
            </a:fld>
            <a:endParaRPr lang="lv-LV" altLang="lv-LV"/>
          </a:p>
        </p:txBody>
      </p:sp>
    </p:spTree>
    <p:extLst>
      <p:ext uri="{BB962C8B-B14F-4D97-AF65-F5344CB8AC3E}">
        <p14:creationId xmlns:p14="http://schemas.microsoft.com/office/powerpoint/2010/main" val="6553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27</a:t>
            </a:fld>
            <a:endParaRPr lang="lv-LV" altLang="lv-LV"/>
          </a:p>
        </p:txBody>
      </p:sp>
    </p:spTree>
    <p:extLst>
      <p:ext uri="{BB962C8B-B14F-4D97-AF65-F5344CB8AC3E}">
        <p14:creationId xmlns:p14="http://schemas.microsoft.com/office/powerpoint/2010/main" val="2645302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28</a:t>
            </a:fld>
            <a:endParaRPr lang="lv-LV" altLang="lv-LV"/>
          </a:p>
        </p:txBody>
      </p:sp>
    </p:spTree>
    <p:extLst>
      <p:ext uri="{BB962C8B-B14F-4D97-AF65-F5344CB8AC3E}">
        <p14:creationId xmlns:p14="http://schemas.microsoft.com/office/powerpoint/2010/main" val="2085209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29</a:t>
            </a:fld>
            <a:endParaRPr lang="lv-LV" altLang="lv-LV"/>
          </a:p>
        </p:txBody>
      </p:sp>
    </p:spTree>
    <p:extLst>
      <p:ext uri="{BB962C8B-B14F-4D97-AF65-F5344CB8AC3E}">
        <p14:creationId xmlns:p14="http://schemas.microsoft.com/office/powerpoint/2010/main" val="3481639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30</a:t>
            </a:fld>
            <a:endParaRPr lang="lv-LV" altLang="lv-LV"/>
          </a:p>
        </p:txBody>
      </p:sp>
    </p:spTree>
    <p:extLst>
      <p:ext uri="{BB962C8B-B14F-4D97-AF65-F5344CB8AC3E}">
        <p14:creationId xmlns:p14="http://schemas.microsoft.com/office/powerpoint/2010/main" val="959124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31</a:t>
            </a:fld>
            <a:endParaRPr lang="lv-LV" altLang="lv-LV"/>
          </a:p>
        </p:txBody>
      </p:sp>
    </p:spTree>
    <p:extLst>
      <p:ext uri="{BB962C8B-B14F-4D97-AF65-F5344CB8AC3E}">
        <p14:creationId xmlns:p14="http://schemas.microsoft.com/office/powerpoint/2010/main" val="235414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8</a:t>
            </a:fld>
            <a:endParaRPr lang="lv-LV" altLang="lv-LV"/>
          </a:p>
        </p:txBody>
      </p:sp>
    </p:spTree>
    <p:extLst>
      <p:ext uri="{BB962C8B-B14F-4D97-AF65-F5344CB8AC3E}">
        <p14:creationId xmlns:p14="http://schemas.microsoft.com/office/powerpoint/2010/main" val="298664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9</a:t>
            </a:fld>
            <a:endParaRPr lang="lv-LV" altLang="lv-LV"/>
          </a:p>
        </p:txBody>
      </p:sp>
    </p:spTree>
    <p:extLst>
      <p:ext uri="{BB962C8B-B14F-4D97-AF65-F5344CB8AC3E}">
        <p14:creationId xmlns:p14="http://schemas.microsoft.com/office/powerpoint/2010/main" val="2344945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10</a:t>
            </a:fld>
            <a:endParaRPr lang="lv-LV" altLang="lv-LV"/>
          </a:p>
        </p:txBody>
      </p:sp>
    </p:spTree>
    <p:extLst>
      <p:ext uri="{BB962C8B-B14F-4D97-AF65-F5344CB8AC3E}">
        <p14:creationId xmlns:p14="http://schemas.microsoft.com/office/powerpoint/2010/main" val="394421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11</a:t>
            </a:fld>
            <a:endParaRPr lang="lv-LV" altLang="lv-LV"/>
          </a:p>
        </p:txBody>
      </p:sp>
    </p:spTree>
    <p:extLst>
      <p:ext uri="{BB962C8B-B14F-4D97-AF65-F5344CB8AC3E}">
        <p14:creationId xmlns:p14="http://schemas.microsoft.com/office/powerpoint/2010/main" val="1397613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12</a:t>
            </a:fld>
            <a:endParaRPr lang="lv-LV" altLang="lv-LV"/>
          </a:p>
        </p:txBody>
      </p:sp>
    </p:spTree>
    <p:extLst>
      <p:ext uri="{BB962C8B-B14F-4D97-AF65-F5344CB8AC3E}">
        <p14:creationId xmlns:p14="http://schemas.microsoft.com/office/powerpoint/2010/main" val="206716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13</a:t>
            </a:fld>
            <a:endParaRPr lang="lv-LV" altLang="lv-LV"/>
          </a:p>
        </p:txBody>
      </p:sp>
    </p:spTree>
    <p:extLst>
      <p:ext uri="{BB962C8B-B14F-4D97-AF65-F5344CB8AC3E}">
        <p14:creationId xmlns:p14="http://schemas.microsoft.com/office/powerpoint/2010/main" val="162416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9FACE587-8D14-4055-82B5-6CCDF55621C3}" type="slidenum">
              <a:rPr lang="lv-LV" altLang="lv-LV" smtClean="0"/>
              <a:pPr/>
              <a:t>14</a:t>
            </a:fld>
            <a:endParaRPr lang="lv-LV" altLang="lv-LV"/>
          </a:p>
        </p:txBody>
      </p:sp>
    </p:spTree>
    <p:extLst>
      <p:ext uri="{BB962C8B-B14F-4D97-AF65-F5344CB8AC3E}">
        <p14:creationId xmlns:p14="http://schemas.microsoft.com/office/powerpoint/2010/main" val="2098052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16619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540807"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8417607" y="6324600"/>
            <a:ext cx="421593"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a:p>
        </p:txBody>
      </p:sp>
    </p:spTree>
    <p:extLst>
      <p:ext uri="{BB962C8B-B14F-4D97-AF65-F5344CB8AC3E}">
        <p14:creationId xmlns:p14="http://schemas.microsoft.com/office/powerpoint/2010/main" val="155232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51517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8391970" y="6324600"/>
            <a:ext cx="447230" cy="304800"/>
          </a:xfrm>
        </p:spPr>
        <p:txBody>
          <a:bodyPr/>
          <a:lstStyle>
            <a:lvl1pPr>
              <a:defRPr sz="1000">
                <a:latin typeface="Verdana" panose="020B0604030504040204" pitchFamily="34" charset="0"/>
              </a:defRPr>
            </a:lvl1pPr>
          </a:lstStyle>
          <a:p>
            <a:fld id="{515252D6-3622-483F-A7E8-9E60FEFE5E88}" type="slidenum">
              <a:rPr lang="en-US" altLang="lv-LV"/>
              <a:pPr/>
              <a:t>‹#›</a:t>
            </a:fld>
            <a:endParaRPr lang="en-US" altLang="lv-LV"/>
          </a:p>
        </p:txBody>
      </p:sp>
    </p:spTree>
    <p:extLst>
      <p:ext uri="{BB962C8B-B14F-4D97-AF65-F5344CB8AC3E}">
        <p14:creationId xmlns:p14="http://schemas.microsoft.com/office/powerpoint/2010/main" val="8007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p:cNvSpPr>
            <a:spLocks noGrp="1"/>
          </p:cNvSpPr>
          <p:nvPr>
            <p:ph type="sldNum" sz="quarter" idx="13"/>
          </p:nvPr>
        </p:nvSpPr>
        <p:spPr>
          <a:xfrm>
            <a:off x="8409062" y="6324600"/>
            <a:ext cx="430138" cy="304800"/>
          </a:xfrm>
        </p:spPr>
        <p:txBody>
          <a:bodyPr/>
          <a:lstStyle>
            <a:lvl1pPr>
              <a:defRPr sz="1000">
                <a:latin typeface="Verdana" panose="020B0604030504040204" pitchFamily="34" charset="0"/>
              </a:defRPr>
            </a:lvl1pPr>
          </a:lstStyle>
          <a:p>
            <a:fld id="{D7664841-0D73-44CB-AE22-42FD73D83E02}" type="slidenum">
              <a:rPr lang="en-US" altLang="lv-LV"/>
              <a:pPr/>
              <a:t>‹#›</a:t>
            </a:fld>
            <a:endParaRPr lang="en-US" altLang="lv-LV"/>
          </a:p>
        </p:txBody>
      </p:sp>
    </p:spTree>
    <p:extLst>
      <p:ext uri="{BB962C8B-B14F-4D97-AF65-F5344CB8AC3E}">
        <p14:creationId xmlns:p14="http://schemas.microsoft.com/office/powerpoint/2010/main" val="15731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p:cNvSpPr>
            <a:spLocks noGrp="1"/>
          </p:cNvSpPr>
          <p:nvPr>
            <p:ph type="sldNum" sz="quarter" idx="18"/>
          </p:nvPr>
        </p:nvSpPr>
        <p:spPr>
          <a:xfrm>
            <a:off x="8409062" y="6324600"/>
            <a:ext cx="430138" cy="304800"/>
          </a:xfrm>
        </p:spPr>
        <p:txBody>
          <a:bodyPr/>
          <a:lstStyle>
            <a:lvl1pPr>
              <a:defRPr sz="1000">
                <a:latin typeface="Verdana" panose="020B0604030504040204" pitchFamily="34" charset="0"/>
              </a:defRPr>
            </a:lvl1pPr>
          </a:lstStyle>
          <a:p>
            <a:fld id="{A4EC0522-D5CF-4FDD-85E3-6E22DB726A47}" type="slidenum">
              <a:rPr lang="en-US" altLang="lv-LV"/>
              <a:pPr/>
              <a:t>‹#›</a:t>
            </a:fld>
            <a:endParaRPr lang="en-US" altLang="lv-LV"/>
          </a:p>
        </p:txBody>
      </p:sp>
    </p:spTree>
    <p:extLst>
      <p:ext uri="{BB962C8B-B14F-4D97-AF65-F5344CB8AC3E}">
        <p14:creationId xmlns:p14="http://schemas.microsoft.com/office/powerpoint/2010/main" val="295446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540807"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p:cNvSpPr>
            <a:spLocks noGrp="1"/>
          </p:cNvSpPr>
          <p:nvPr>
            <p:ph type="sldNum" sz="quarter" idx="13"/>
          </p:nvPr>
        </p:nvSpPr>
        <p:spPr>
          <a:xfrm>
            <a:off x="8417607" y="6324600"/>
            <a:ext cx="421593" cy="304800"/>
          </a:xfrm>
        </p:spPr>
        <p:txBody>
          <a:bodyPr/>
          <a:lstStyle>
            <a:lvl1pPr>
              <a:defRPr sz="1000">
                <a:latin typeface="Verdana" panose="020B0604030504040204" pitchFamily="34" charset="0"/>
              </a:defRPr>
            </a:lvl1pPr>
          </a:lstStyle>
          <a:p>
            <a:fld id="{3B50DFDF-96B8-465A-918F-3FF13AAF5E12}" type="slidenum">
              <a:rPr lang="en-US" altLang="lv-LV"/>
              <a:pPr/>
              <a:t>‹#›</a:t>
            </a:fld>
            <a:endParaRPr lang="en-US" altLang="lv-LV"/>
          </a:p>
        </p:txBody>
      </p:sp>
    </p:spTree>
    <p:extLst>
      <p:ext uri="{BB962C8B-B14F-4D97-AF65-F5344CB8AC3E}">
        <p14:creationId xmlns:p14="http://schemas.microsoft.com/office/powerpoint/2010/main" val="21046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4876800" y="6324600"/>
            <a:ext cx="352371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p:cNvSpPr>
            <a:spLocks noGrp="1"/>
          </p:cNvSpPr>
          <p:nvPr>
            <p:ph type="sldNum" sz="quarter" idx="13"/>
          </p:nvPr>
        </p:nvSpPr>
        <p:spPr>
          <a:xfrm>
            <a:off x="8400516" y="6324600"/>
            <a:ext cx="438683" cy="304800"/>
          </a:xfrm>
        </p:spPr>
        <p:txBody>
          <a:bodyPr/>
          <a:lstStyle>
            <a:lvl1pPr>
              <a:defRPr sz="1000">
                <a:latin typeface="Verdana" panose="020B0604030504040204" pitchFamily="34" charset="0"/>
              </a:defRPr>
            </a:lvl1pPr>
          </a:lstStyle>
          <a:p>
            <a:fld id="{E87027D6-B333-4374-94DC-E94160EB0D4C}" type="slidenum">
              <a:rPr lang="en-US" altLang="lv-LV"/>
              <a:pPr/>
              <a:t>‹#›</a:t>
            </a:fld>
            <a:endParaRPr lang="en-US" altLang="lv-LV" dirty="0"/>
          </a:p>
        </p:txBody>
      </p:sp>
    </p:spTree>
    <p:extLst>
      <p:ext uri="{BB962C8B-B14F-4D97-AF65-F5344CB8AC3E}">
        <p14:creationId xmlns:p14="http://schemas.microsoft.com/office/powerpoint/2010/main" val="164636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532262"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p:cNvSpPr>
            <a:spLocks noGrp="1"/>
          </p:cNvSpPr>
          <p:nvPr>
            <p:ph type="sldNum" sz="quarter" idx="13"/>
          </p:nvPr>
        </p:nvSpPr>
        <p:spPr>
          <a:xfrm>
            <a:off x="8409062" y="6324600"/>
            <a:ext cx="430138" cy="304800"/>
          </a:xfrm>
        </p:spPr>
        <p:txBody>
          <a:bodyPr/>
          <a:lstStyle>
            <a:lvl1pPr>
              <a:defRPr sz="1000">
                <a:latin typeface="Verdana" panose="020B0604030504040204" pitchFamily="34" charset="0"/>
              </a:defRPr>
            </a:lvl1pPr>
          </a:lstStyle>
          <a:p>
            <a:fld id="{B6036CB6-F7FF-4F1F-8F32-92EA84D42F97}" type="slidenum">
              <a:rPr lang="en-US" altLang="lv-LV"/>
              <a:pPr/>
              <a:t>‹#›</a:t>
            </a:fld>
            <a:endParaRPr lang="en-US" altLang="lv-LV"/>
          </a:p>
        </p:txBody>
      </p:sp>
    </p:spTree>
    <p:extLst>
      <p:ext uri="{BB962C8B-B14F-4D97-AF65-F5344CB8AC3E}">
        <p14:creationId xmlns:p14="http://schemas.microsoft.com/office/powerpoint/2010/main" val="330126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379653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9B55D10C-3E28-49B5-BA9F-F2FF950E44C7}" type="datetime1">
              <a:rPr lang="en-US"/>
              <a:pPr>
                <a:defRPr/>
              </a:pPr>
              <a:t>4/21/2020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9D893850-4C62-42FA-A22B-349FCBB3BAE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s://www.pexel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chart" Target="../charts/chart11.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chart" Target="../charts/char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850776"/>
            <a:ext cx="7772400" cy="1649505"/>
          </a:xfrm>
        </p:spPr>
        <p:txBody>
          <a:bodyPr>
            <a:normAutofit/>
          </a:bodyPr>
          <a:lstStyle/>
          <a:p>
            <a:r>
              <a:rPr lang="lv-LV" sz="3100" dirty="0"/>
              <a:t>NODOKĻU ATVIEGLOJUMI</a:t>
            </a:r>
            <a:r>
              <a:rPr lang="lv-LV" dirty="0"/>
              <a:t/>
            </a:r>
            <a:br>
              <a:rPr lang="lv-LV" dirty="0"/>
            </a:br>
            <a:endParaRPr lang="lv-LV" altLang="lv-LV" dirty="0"/>
          </a:p>
        </p:txBody>
      </p:sp>
      <p:sp>
        <p:nvSpPr>
          <p:cNvPr id="11268" name="Text Placeholder 3"/>
          <p:cNvSpPr>
            <a:spLocks noGrp="1"/>
          </p:cNvSpPr>
          <p:nvPr>
            <p:ph type="body" sz="quarter" idx="11"/>
          </p:nvPr>
        </p:nvSpPr>
        <p:spPr>
          <a:xfrm>
            <a:off x="685800" y="5090319"/>
            <a:ext cx="7772400" cy="505292"/>
          </a:xfrm>
        </p:spPr>
        <p:txBody>
          <a:bodyPr/>
          <a:lstStyle/>
          <a:p>
            <a:r>
              <a:rPr lang="lv-LV" altLang="lv-LV" b="1" dirty="0"/>
              <a:t>2020.gada aprīlis</a:t>
            </a:r>
          </a:p>
        </p:txBody>
      </p:sp>
      <p:sp>
        <p:nvSpPr>
          <p:cNvPr id="4" name="Text Placeholder 3"/>
          <p:cNvSpPr>
            <a:spLocks noGrp="1"/>
          </p:cNvSpPr>
          <p:nvPr>
            <p:ph type="body" sz="quarter" idx="11"/>
          </p:nvPr>
        </p:nvSpPr>
        <p:spPr>
          <a:xfrm>
            <a:off x="685800" y="5761038"/>
            <a:ext cx="7772400" cy="639762"/>
          </a:xfrm>
        </p:spPr>
        <p:txBody>
          <a:bodyPr>
            <a:normAutofit fontScale="85000" lnSpcReduction="20000"/>
          </a:bodyPr>
          <a:lstStyle/>
          <a:p>
            <a:pPr algn="l"/>
            <a:r>
              <a:rPr lang="lv-LV" altLang="lv-LV" b="1" dirty="0"/>
              <a:t>Prezentācijā izmantoti attēli no bezmaksas licencētām vietnēm: </a:t>
            </a:r>
          </a:p>
          <a:p>
            <a:pPr algn="l"/>
            <a:r>
              <a:rPr lang="lv-LV" u="sng" dirty="0">
                <a:hlinkClick r:id="rId2"/>
              </a:rPr>
              <a:t>https://www.pexels.com/</a:t>
            </a:r>
            <a:endParaRPr lang="lv-LV" dirty="0"/>
          </a:p>
          <a:p>
            <a:pPr algn="l"/>
            <a:r>
              <a:rPr lang="lv-LV" u="sng" dirty="0">
                <a:hlinkClick r:id="rId3"/>
              </a:rPr>
              <a:t>https://www.pixabay.com/</a:t>
            </a:r>
            <a:endParaRPr lang="lv-LV" dirty="0"/>
          </a:p>
          <a:p>
            <a:pPr algn="l"/>
            <a:endParaRPr lang="lv-LV" dirty="0"/>
          </a:p>
          <a:p>
            <a:endParaRPr lang="lv-LV" altLang="lv-LV" dirty="0"/>
          </a:p>
        </p:txBody>
      </p:sp>
    </p:spTree>
    <p:extLst>
      <p:ext uri="{BB962C8B-B14F-4D97-AF65-F5344CB8AC3E}">
        <p14:creationId xmlns:p14="http://schemas.microsoft.com/office/powerpoint/2010/main" val="3943413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06388" y="304800"/>
            <a:ext cx="6763871" cy="866153"/>
          </a:xfrm>
        </p:spPr>
        <p:txBody>
          <a:bodyPr>
            <a:noAutofit/>
          </a:bodyPr>
          <a:lstStyle/>
          <a:p>
            <a:r>
              <a:rPr lang="lv-LV" sz="2000" dirty="0"/>
              <a:t>PVN atvieglojumi </a:t>
            </a:r>
            <a:r>
              <a:rPr lang="lv-LV" sz="2000" dirty="0">
                <a:solidFill>
                  <a:srgbClr val="FF0000"/>
                </a:solidFill>
              </a:rPr>
              <a:t>~0,9 miljardi</a:t>
            </a:r>
            <a:r>
              <a:rPr lang="lv-LV" sz="2000" dirty="0"/>
              <a:t> eiro, kas ir apmēram</a:t>
            </a:r>
            <a:r>
              <a:rPr lang="lv-LV" sz="2000" dirty="0">
                <a:solidFill>
                  <a:srgbClr val="FF0000"/>
                </a:solidFill>
              </a:rPr>
              <a:t> 1/3 daļa </a:t>
            </a:r>
            <a:r>
              <a:rPr lang="lv-LV" sz="2000" dirty="0"/>
              <a:t>no PVN ieņēmumiem</a:t>
            </a:r>
            <a:endParaRPr lang="lv-LV" altLang="lv-LV" sz="2000" dirty="0"/>
          </a:p>
        </p:txBody>
      </p:sp>
      <p:sp>
        <p:nvSpPr>
          <p:cNvPr id="5" name="Slide Number Placeholder 4"/>
          <p:cNvSpPr>
            <a:spLocks noGrp="1"/>
          </p:cNvSpPr>
          <p:nvPr>
            <p:ph type="sldNum" sz="quarter" idx="13"/>
          </p:nvPr>
        </p:nvSpPr>
        <p:spPr/>
        <p:txBody>
          <a:bodyPr/>
          <a:lstStyle/>
          <a:p>
            <a:fld id="{1512EF93-0C47-4D83-8594-3316C07C9845}" type="slidenum">
              <a:rPr lang="en-US" altLang="lv-LV"/>
              <a:pPr/>
              <a:t>10</a:t>
            </a:fld>
            <a:endParaRPr lang="en-US" altLang="lv-LV"/>
          </a:p>
        </p:txBody>
      </p:sp>
      <p:sp>
        <p:nvSpPr>
          <p:cNvPr id="2" name="Rectangle 1"/>
          <p:cNvSpPr/>
          <p:nvPr/>
        </p:nvSpPr>
        <p:spPr>
          <a:xfrm>
            <a:off x="1456765" y="1138899"/>
            <a:ext cx="6723529" cy="276999"/>
          </a:xfrm>
          <a:prstGeom prst="rect">
            <a:avLst/>
          </a:prstGeom>
        </p:spPr>
        <p:txBody>
          <a:bodyPr wrap="square">
            <a:spAutoFit/>
          </a:bodyPr>
          <a:lstStyle/>
          <a:p>
            <a:pPr algn="ctr">
              <a:spcAft>
                <a:spcPts val="600"/>
              </a:spcAft>
            </a:pP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PVN atvieglojumu aprēķinātais apmērs, </a:t>
            </a:r>
            <a:r>
              <a:rPr lang="lv-LV" sz="1200" i="1" dirty="0">
                <a:solidFill>
                  <a:srgbClr val="002060"/>
                </a:solidFill>
                <a:latin typeface="Verdana" panose="020B0604030504040204" pitchFamily="34" charset="0"/>
                <a:ea typeface="Verdana" panose="020B0604030504040204" pitchFamily="34" charset="0"/>
                <a:cs typeface="Verdana" panose="020B0604030504040204" pitchFamily="34" charset="0"/>
              </a:rPr>
              <a:t>milj. eiro</a:t>
            </a:r>
          </a:p>
        </p:txBody>
      </p:sp>
      <p:graphicFrame>
        <p:nvGraphicFramePr>
          <p:cNvPr id="4" name="Table 3"/>
          <p:cNvGraphicFramePr>
            <a:graphicFrameLocks noGrp="1"/>
          </p:cNvGraphicFramePr>
          <p:nvPr>
            <p:extLst>
              <p:ext uri="{D42A27DB-BD31-4B8C-83A1-F6EECF244321}">
                <p14:modId xmlns:p14="http://schemas.microsoft.com/office/powerpoint/2010/main" val="830775714"/>
              </p:ext>
            </p:extLst>
          </p:nvPr>
        </p:nvGraphicFramePr>
        <p:xfrm>
          <a:off x="808622" y="1583327"/>
          <a:ext cx="7655860" cy="3989304"/>
        </p:xfrm>
        <a:graphic>
          <a:graphicData uri="http://schemas.openxmlformats.org/drawingml/2006/table">
            <a:tbl>
              <a:tblPr firstRow="1" firstCol="1" bandRow="1">
                <a:tableStyleId>{5C22544A-7EE6-4342-B048-85BDC9FD1C3A}</a:tableStyleId>
              </a:tblPr>
              <a:tblGrid>
                <a:gridCol w="4773707">
                  <a:extLst>
                    <a:ext uri="{9D8B030D-6E8A-4147-A177-3AD203B41FA5}">
                      <a16:colId xmlns:a16="http://schemas.microsoft.com/office/drawing/2014/main" val="1870473024"/>
                    </a:ext>
                  </a:extLst>
                </a:gridCol>
                <a:gridCol w="964609">
                  <a:extLst>
                    <a:ext uri="{9D8B030D-6E8A-4147-A177-3AD203B41FA5}">
                      <a16:colId xmlns:a16="http://schemas.microsoft.com/office/drawing/2014/main" val="836094460"/>
                    </a:ext>
                  </a:extLst>
                </a:gridCol>
                <a:gridCol w="954397">
                  <a:extLst>
                    <a:ext uri="{9D8B030D-6E8A-4147-A177-3AD203B41FA5}">
                      <a16:colId xmlns:a16="http://schemas.microsoft.com/office/drawing/2014/main" val="2877493409"/>
                    </a:ext>
                  </a:extLst>
                </a:gridCol>
                <a:gridCol w="963147">
                  <a:extLst>
                    <a:ext uri="{9D8B030D-6E8A-4147-A177-3AD203B41FA5}">
                      <a16:colId xmlns:a16="http://schemas.microsoft.com/office/drawing/2014/main" val="2854216707"/>
                    </a:ext>
                  </a:extLst>
                </a:gridCol>
              </a:tblGrid>
              <a:tr h="240669">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Preces un pakalpojumi</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002060"/>
                    </a:solidFill>
                  </a:tcPr>
                </a:tc>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2016</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2017</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2018</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91000450"/>
                  </a:ext>
                </a:extLst>
              </a:tr>
              <a:tr h="304800">
                <a:tc>
                  <a:txBody>
                    <a:bodyPr/>
                    <a:lstStyle/>
                    <a:p>
                      <a:pPr marL="92075" indent="0" algn="just">
                        <a:lnSpc>
                          <a:spcPct val="115000"/>
                        </a:lnSpc>
                        <a:tabLst>
                          <a:tab pos="92075" algn="l"/>
                        </a:tabLst>
                      </a:pPr>
                      <a:r>
                        <a:rPr lang="lv-LV" sz="11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 </a:t>
                      </a: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PVN samazināto likmi apliekamie darījumi,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82,1</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84,9</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kern="1200" dirty="0">
                          <a:solidFill>
                            <a:schemeClr val="dk1"/>
                          </a:solidFill>
                          <a:effectLst/>
                          <a:latin typeface="Verdana" panose="020B0604030504040204" pitchFamily="34" charset="0"/>
                          <a:ea typeface="Verdana" panose="020B0604030504040204" pitchFamily="34" charset="0"/>
                          <a:cs typeface="+mn-cs"/>
                        </a:rPr>
                        <a:t>105,9</a:t>
                      </a:r>
                      <a:endParaRPr lang="lv-LV"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23409970"/>
                  </a:ext>
                </a:extLst>
              </a:tr>
              <a:tr h="242047">
                <a:tc>
                  <a:txBody>
                    <a:bodyPr/>
                    <a:lstStyle/>
                    <a:p>
                      <a:pPr marL="539750" indent="-360363">
                        <a:spcAft>
                          <a:spcPts val="0"/>
                        </a:spcAft>
                        <a:buFont typeface="+mj-lt"/>
                        <a:buAutoNum type="arabicPeriod"/>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Medikamentu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piegādes </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30,6</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31,8</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33,5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636005"/>
                  </a:ext>
                </a:extLst>
              </a:tr>
              <a:tr h="233082">
                <a:tc>
                  <a:txBody>
                    <a:bodyPr/>
                    <a:lstStyle/>
                    <a:p>
                      <a:pPr marL="539750" indent="-360363">
                        <a:spcAft>
                          <a:spcPts val="0"/>
                        </a:spcAft>
                        <a:buFont typeface="+mj-lt"/>
                        <a:buAutoNum type="arabicPeriod" startAt="2"/>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Medicīnisko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ierīču piegādes</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2,8</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3,2</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3,6</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63677602"/>
                  </a:ext>
                </a:extLst>
              </a:tr>
              <a:tr h="286871">
                <a:tc>
                  <a:txBody>
                    <a:bodyPr/>
                    <a:lstStyle/>
                    <a:p>
                      <a:pPr marL="539750" indent="-360363">
                        <a:spcAft>
                          <a:spcPts val="0"/>
                        </a:spcAft>
                        <a:buFont typeface="+mj-lt"/>
                        <a:buAutoNum type="arabicPeriod" startAt="3"/>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Zīdaiņiem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paredzēto specializēto pārtikas produktu piegādes</a:t>
                      </a:r>
                      <a:r>
                        <a:rPr lang="lv-LV" sz="1000" b="0" baseline="30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a:t>
                      </a:r>
                      <a:endPar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1,2</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1,1</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smtClean="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45781808"/>
                  </a:ext>
                </a:extLst>
              </a:tr>
              <a:tr h="403412">
                <a:tc>
                  <a:txBody>
                    <a:bodyPr/>
                    <a:lstStyle/>
                    <a:p>
                      <a:pPr marL="539750" indent="-360363">
                        <a:spcAft>
                          <a:spcPts val="0"/>
                        </a:spcAft>
                        <a:buFont typeface="+mj-lt"/>
                        <a:buAutoNum type="arabicPeriod" startAt="4"/>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Pasažieru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un to bagāžas regulāro pār­­vadājumu pakalpojumi iekšzemē</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11,4</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11,0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22,0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5731793"/>
                  </a:ext>
                </a:extLst>
              </a:tr>
              <a:tr h="253297">
                <a:tc>
                  <a:txBody>
                    <a:bodyPr/>
                    <a:lstStyle/>
                    <a:p>
                      <a:pPr marL="539750" indent="-360363">
                        <a:spcAft>
                          <a:spcPts val="0"/>
                        </a:spcAft>
                        <a:buFont typeface="+mj-lt"/>
                        <a:buAutoNum type="arabicPeriod" startAt="5"/>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Mācību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literatūras un oriģinālliteratūras piegādes </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1,5</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1,6</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531947"/>
                  </a:ext>
                </a:extLst>
              </a:tr>
              <a:tr h="233082">
                <a:tc>
                  <a:txBody>
                    <a:bodyPr/>
                    <a:lstStyle/>
                    <a:p>
                      <a:pPr marL="539750" indent="-360363">
                        <a:spcAft>
                          <a:spcPts val="0"/>
                        </a:spcAft>
                        <a:buFont typeface="+mj-lt"/>
                        <a:buAutoNum type="arabicPeriod" startAt="6"/>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Avīžu</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žurnālu, biļetenu un citu periodisko izdevumu piegādes</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3,4</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3,3</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3,3</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719170"/>
                  </a:ext>
                </a:extLst>
              </a:tr>
              <a:tr h="215153">
                <a:tc>
                  <a:txBody>
                    <a:bodyPr/>
                    <a:lstStyle/>
                    <a:p>
                      <a:pPr marL="539750" indent="-360363">
                        <a:spcAft>
                          <a:spcPts val="0"/>
                        </a:spcAft>
                        <a:buFont typeface="+mj-lt"/>
                        <a:buAutoNum type="arabicPeriod" startAt="7"/>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Izmitināšanas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pakalpojumi tūristu mītnēs</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9,4</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10,5</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11,9</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3050332"/>
                  </a:ext>
                </a:extLst>
              </a:tr>
              <a:tr h="251012">
                <a:tc>
                  <a:txBody>
                    <a:bodyPr/>
                    <a:lstStyle/>
                    <a:p>
                      <a:pPr marL="539750" indent="-360363">
                        <a:spcAft>
                          <a:spcPts val="0"/>
                        </a:spcAft>
                        <a:buFont typeface="+mj-lt"/>
                        <a:buAutoNum type="arabicPeriod" startAt="8"/>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Siltumenerģijas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piegādes iedzīvotājiem</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15,8</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16,6</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17,2</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82855406"/>
                  </a:ext>
                </a:extLst>
              </a:tr>
              <a:tr h="268941">
                <a:tc>
                  <a:txBody>
                    <a:bodyPr/>
                    <a:lstStyle/>
                    <a:p>
                      <a:pPr marL="539750" indent="-360363">
                        <a:spcAft>
                          <a:spcPts val="0"/>
                        </a:spcAft>
                        <a:buFont typeface="+mj-lt"/>
                        <a:buAutoNum type="arabicPeriod" startAt="9"/>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Koksnes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kurināmā piegādes iedzīvotājiem</a:t>
                      </a:r>
                      <a:r>
                        <a:rPr lang="lv-LV" sz="1000" b="0" baseline="30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a:t>
                      </a:r>
                      <a:endPar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5,9</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5,8</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5,9</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78571530"/>
                  </a:ext>
                </a:extLst>
              </a:tr>
              <a:tr h="268941">
                <a:tc>
                  <a:txBody>
                    <a:bodyPr/>
                    <a:lstStyle/>
                    <a:p>
                      <a:pPr marL="539750" indent="-360363">
                        <a:spcAft>
                          <a:spcPts val="0"/>
                        </a:spcAft>
                        <a:buFont typeface="+mj-lt"/>
                        <a:buAutoNum type="arabicPeriod" startAt="10"/>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Svaigu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augļu, ogu un dārzeņu piegādes</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6,0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4830263"/>
                  </a:ext>
                </a:extLst>
              </a:tr>
              <a:tr h="286871">
                <a:tc>
                  <a:txBody>
                    <a:bodyPr/>
                    <a:lstStyle/>
                    <a:p>
                      <a:pPr marL="92075" indent="0">
                        <a:spcAft>
                          <a:spcPts val="0"/>
                        </a:spcAft>
                      </a:pPr>
                      <a:r>
                        <a:rPr lang="lv-LV" sz="11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Ar </a:t>
                      </a: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PVN neapliekamie darījumi</a:t>
                      </a:r>
                      <a:r>
                        <a:rPr lang="lv-LV" sz="1100" b="1" baseline="30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a:t>
                      </a:r>
                      <a:endPar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776,9</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752,5</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kern="1200" dirty="0">
                          <a:solidFill>
                            <a:schemeClr val="dk1"/>
                          </a:solidFill>
                          <a:effectLst/>
                          <a:latin typeface="Verdana" panose="020B0604030504040204" pitchFamily="34" charset="0"/>
                          <a:ea typeface="Verdana" panose="020B0604030504040204" pitchFamily="34" charset="0"/>
                          <a:cs typeface="+mn-cs"/>
                        </a:rPr>
                        <a:t>778,8</a:t>
                      </a:r>
                      <a:endParaRPr lang="lv-LV"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49256972"/>
                  </a:ext>
                </a:extLst>
              </a:tr>
              <a:tr h="271630">
                <a:tc>
                  <a:txBody>
                    <a:bodyPr/>
                    <a:lstStyle/>
                    <a:p>
                      <a:pPr marL="92075" indent="0">
                        <a:spcAft>
                          <a:spcPts val="0"/>
                        </a:spcAft>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KOPĀ</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859,0</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837,4</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spcAft>
                          <a:spcPts val="0"/>
                        </a:spcAft>
                      </a:pPr>
                      <a:r>
                        <a:rPr lang="lv-LV" sz="1100" b="1" kern="1200" dirty="0">
                          <a:solidFill>
                            <a:schemeClr val="dk1"/>
                          </a:solidFill>
                          <a:effectLst/>
                          <a:latin typeface="Verdana" panose="020B0604030504040204" pitchFamily="34" charset="0"/>
                          <a:ea typeface="Verdana" panose="020B0604030504040204" pitchFamily="34" charset="0"/>
                          <a:cs typeface="+mn-cs"/>
                        </a:rPr>
                        <a:t>884,7</a:t>
                      </a:r>
                      <a:endParaRPr lang="lv-LV" sz="11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079371932"/>
                  </a:ext>
                </a:extLst>
              </a:tr>
              <a:tr h="229496">
                <a:tc>
                  <a:txBody>
                    <a:bodyPr/>
                    <a:lstStyle/>
                    <a:p>
                      <a:pPr marL="92075" indent="0">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no PVN ieņēmumiem</a:t>
                      </a:r>
                    </a:p>
                  </a:txBody>
                  <a:tcPr marL="68580" marR="68580"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43%</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38%</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36%</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569219753"/>
                  </a:ext>
                </a:extLst>
              </a:tr>
            </a:tbl>
          </a:graphicData>
        </a:graphic>
      </p:graphicFrame>
      <p:sp>
        <p:nvSpPr>
          <p:cNvPr id="6" name="Rectangle 5"/>
          <p:cNvSpPr/>
          <p:nvPr/>
        </p:nvSpPr>
        <p:spPr>
          <a:xfrm>
            <a:off x="808622" y="5579413"/>
            <a:ext cx="7624610" cy="623248"/>
          </a:xfrm>
          <a:prstGeom prst="rect">
            <a:avLst/>
          </a:prstGeom>
        </p:spPr>
        <p:txBody>
          <a:bodyPr wrap="square">
            <a:spAutoFit/>
          </a:bodyPr>
          <a:lstStyle/>
          <a:p>
            <a:pPr marL="180340" indent="-180340">
              <a:spcBef>
                <a:spcPts val="0"/>
              </a:spcBef>
              <a:spcAft>
                <a:spcPts val="300"/>
              </a:spcAft>
              <a:tabLst>
                <a:tab pos="180340" algn="l"/>
              </a:tabLst>
            </a:pPr>
            <a:r>
              <a:rPr lang="lv-LV" sz="800" b="1" i="1" baseline="30000" dirty="0">
                <a:latin typeface="Verdana" panose="020B0604030504040204" pitchFamily="34" charset="0"/>
                <a:ea typeface="Verdana" panose="020B0604030504040204" pitchFamily="34" charset="0"/>
                <a:cs typeface="Verdana" panose="020B0604030504040204" pitchFamily="34" charset="0"/>
              </a:rPr>
              <a:t>1     	</a:t>
            </a:r>
            <a:r>
              <a:rPr lang="lv-LV" sz="800" i="1" dirty="0">
                <a:latin typeface="Verdana" panose="020B0604030504040204" pitchFamily="34" charset="0"/>
                <a:ea typeface="Verdana" panose="020B0604030504040204" pitchFamily="34" charset="0"/>
                <a:cs typeface="Verdana" panose="020B0604030504040204" pitchFamily="34" charset="0"/>
              </a:rPr>
              <a:t>Dati pieejami par 2016.gadu, par 2017.gadu un 2018.gadu aprēķināts indikatīvs rādītājs</a:t>
            </a:r>
            <a:endParaRPr lang="lv-LV" sz="800" dirty="0">
              <a:latin typeface="Verdana" panose="020B0604030504040204" pitchFamily="34" charset="0"/>
              <a:ea typeface="Verdana" panose="020B0604030504040204" pitchFamily="34" charset="0"/>
              <a:cs typeface="Verdana" panose="020B0604030504040204" pitchFamily="34" charset="0"/>
            </a:endParaRPr>
          </a:p>
          <a:p>
            <a:pPr marL="180340" indent="-180340">
              <a:spcBef>
                <a:spcPts val="0"/>
              </a:spcBef>
              <a:spcAft>
                <a:spcPts val="300"/>
              </a:spcAft>
              <a:tabLst>
                <a:tab pos="180340" algn="l"/>
              </a:tabLst>
            </a:pPr>
            <a:r>
              <a:rPr lang="lv-LV" sz="800" b="1" i="1" baseline="30000" dirty="0">
                <a:latin typeface="Verdana" panose="020B0604030504040204" pitchFamily="34" charset="0"/>
                <a:ea typeface="Verdana" panose="020B0604030504040204" pitchFamily="34" charset="0"/>
                <a:cs typeface="Verdana" panose="020B0604030504040204" pitchFamily="34" charset="0"/>
              </a:rPr>
              <a:t>2</a:t>
            </a:r>
            <a:r>
              <a:rPr lang="lv-LV" sz="800" i="1" dirty="0">
                <a:latin typeface="Verdana" panose="020B0604030504040204" pitchFamily="34" charset="0"/>
                <a:ea typeface="Verdana" panose="020B0604030504040204" pitchFamily="34" charset="0"/>
                <a:cs typeface="Verdana" panose="020B0604030504040204" pitchFamily="34" charset="0"/>
              </a:rPr>
              <a:t>  	 Ar nodokli neapliekamie darījumi saskaņā ar likuma 52.pantu un no nodokļa atbrīvotu ieguldījumu zelta piegādes saskaņā ar 139.pantu. Aptuvens aprēķins, jo PVN deklarāciju dati sniedz informāciju par visiem darījumiem, tai skaitā, par viena produkta vairākkārtējam piegādēm, nevis tikai par nodoto gala patēriņam</a:t>
            </a:r>
            <a:endParaRPr lang="lv-LV"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34973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51F20B3A-2876-4A28-92CD-B467F51BAB2C}" type="slidenum">
              <a:rPr lang="en-US" altLang="lv-LV"/>
              <a:pPr/>
              <a:t>11</a:t>
            </a:fld>
            <a:endParaRPr lang="en-US" altLang="lv-LV"/>
          </a:p>
        </p:txBody>
      </p:sp>
      <p:sp>
        <p:nvSpPr>
          <p:cNvPr id="7" name="Title 1"/>
          <p:cNvSpPr txBox="1">
            <a:spLocks/>
          </p:cNvSpPr>
          <p:nvPr/>
        </p:nvSpPr>
        <p:spPr>
          <a:xfrm>
            <a:off x="1985975" y="242125"/>
            <a:ext cx="6633882" cy="994864"/>
          </a:xfrm>
          <a:prstGeom prst="rect">
            <a:avLst/>
          </a:prstGeom>
        </p:spPr>
        <p:txBody>
          <a:bodyPr>
            <a:normAutofit/>
          </a:bodyPr>
          <a:lst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altLang="lv-LV" sz="2100" b="1" dirty="0">
                <a:latin typeface="Verdana" panose="020B0604030504040204" pitchFamily="34" charset="0"/>
                <a:ea typeface="Verdana" panose="020B0604030504040204" pitchFamily="34" charset="0"/>
                <a:cs typeface="Verdana" panose="020B0604030504040204" pitchFamily="34" charset="0"/>
              </a:rPr>
              <a:t>PVN samazinātās likmes (5% un 12</a:t>
            </a:r>
            <a:r>
              <a:rPr lang="lv-LV" altLang="lv-LV" sz="2100" b="1" dirty="0" smtClean="0">
                <a:latin typeface="Verdana" panose="020B0604030504040204" pitchFamily="34" charset="0"/>
                <a:ea typeface="Verdana" panose="020B0604030504040204" pitchFamily="34" charset="0"/>
                <a:cs typeface="Verdana" panose="020B0604030504040204" pitchFamily="34" charset="0"/>
              </a:rPr>
              <a:t>% apmērā)– </a:t>
            </a:r>
            <a:r>
              <a:rPr lang="lv-LV" altLang="lv-LV" sz="2100" b="1" dirty="0">
                <a:solidFill>
                  <a:srgbClr val="FF0000"/>
                </a:solidFill>
                <a:latin typeface="Verdana" panose="020B0604030504040204" pitchFamily="34" charset="0"/>
                <a:ea typeface="Verdana" panose="020B0604030504040204" pitchFamily="34" charset="0"/>
                <a:cs typeface="Verdana" panose="020B0604030504040204" pitchFamily="34" charset="0"/>
              </a:rPr>
              <a:t>sociāli jūtīgs jautājums</a:t>
            </a:r>
          </a:p>
        </p:txBody>
      </p:sp>
      <p:sp>
        <p:nvSpPr>
          <p:cNvPr id="8" name="Rectangle 7"/>
          <p:cNvSpPr/>
          <p:nvPr/>
        </p:nvSpPr>
        <p:spPr>
          <a:xfrm>
            <a:off x="493430" y="1321707"/>
            <a:ext cx="7763602" cy="276999"/>
          </a:xfrm>
          <a:prstGeom prst="rect">
            <a:avLst/>
          </a:prstGeom>
        </p:spPr>
        <p:txBody>
          <a:bodyPr wrap="square">
            <a:spAutoFit/>
          </a:bodyPr>
          <a:lstStyle/>
          <a:p>
            <a:pPr algn="ct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PVN samazināto likmju procentuālais sadalījums pēc to apmēra 2018.gadā </a:t>
            </a:r>
            <a:endParaRPr lang="lv-LV"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Chart 8">
            <a:extLst>
              <a:ext uri="{FF2B5EF4-FFF2-40B4-BE49-F238E27FC236}">
                <a16:creationId xmlns:a16="http://schemas.microsoft.com/office/drawing/2014/main" id="{9D6E980F-13E7-450F-9FA7-642251872647}"/>
              </a:ext>
            </a:extLst>
          </p:cNvPr>
          <p:cNvGraphicFramePr/>
          <p:nvPr>
            <p:extLst>
              <p:ext uri="{D42A27DB-BD31-4B8C-83A1-F6EECF244321}">
                <p14:modId xmlns:p14="http://schemas.microsoft.com/office/powerpoint/2010/main" val="474055933"/>
              </p:ext>
            </p:extLst>
          </p:nvPr>
        </p:nvGraphicFramePr>
        <p:xfrm>
          <a:off x="629865" y="1683424"/>
          <a:ext cx="7215840" cy="45651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3064" y="1952064"/>
            <a:ext cx="6096000" cy="1066800"/>
          </a:xfrm>
        </p:spPr>
        <p:txBody>
          <a:bodyPr/>
          <a:lstStyle/>
          <a:p>
            <a:r>
              <a:rPr lang="lv-LV" altLang="lv-LV" dirty="0"/>
              <a:t>Uzņēmumu ienākumu nodokļa (UIN) atvieglojumi</a:t>
            </a:r>
          </a:p>
        </p:txBody>
      </p:sp>
      <p:sp>
        <p:nvSpPr>
          <p:cNvPr id="5" name="Slide Number Placeholder 4"/>
          <p:cNvSpPr>
            <a:spLocks noGrp="1"/>
          </p:cNvSpPr>
          <p:nvPr>
            <p:ph type="sldNum" sz="quarter" idx="13"/>
          </p:nvPr>
        </p:nvSpPr>
        <p:spPr/>
        <p:txBody>
          <a:bodyPr/>
          <a:lstStyle/>
          <a:p>
            <a:fld id="{1512EF93-0C47-4D83-8594-3316C07C9845}" type="slidenum">
              <a:rPr lang="en-US" altLang="lv-LV"/>
              <a:pPr/>
              <a:t>12</a:t>
            </a:fld>
            <a:endParaRPr lang="en-US" altLang="lv-LV"/>
          </a:p>
        </p:txBody>
      </p:sp>
      <p:pic>
        <p:nvPicPr>
          <p:cNvPr id="5122" name="Picture 2" descr="Attēlu rezultāti vaicājumam “uzņēmumu ienākuma nodoklis”">
            <a:extLst>
              <a:ext uri="{FF2B5EF4-FFF2-40B4-BE49-F238E27FC236}">
                <a16:creationId xmlns:a16="http://schemas.microsoft.com/office/drawing/2014/main" id="{90A0BB19-5623-43CE-AF68-8799EE0E6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800" y="3018864"/>
            <a:ext cx="3848099" cy="216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37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a:xfrm>
            <a:off x="14588074" y="9536113"/>
            <a:ext cx="193548" cy="205901"/>
          </a:xfrm>
        </p:spPr>
        <p:txBody>
          <a:bodyPr/>
          <a:lstStyle/>
          <a:p>
            <a:fld id="{D6AB2AA7-7A7C-4FBD-A335-6BF51BEAF40B}" type="slidenum">
              <a:rPr lang="en-US" altLang="lv-LV"/>
              <a:pPr/>
              <a:t>13</a:t>
            </a:fld>
            <a:endParaRPr lang="en-US" altLang="lv-LV"/>
          </a:p>
        </p:txBody>
      </p:sp>
      <p:sp>
        <p:nvSpPr>
          <p:cNvPr id="9" name="Title 1"/>
          <p:cNvSpPr txBox="1">
            <a:spLocks/>
          </p:cNvSpPr>
          <p:nvPr/>
        </p:nvSpPr>
        <p:spPr>
          <a:xfrm>
            <a:off x="1699404" y="304800"/>
            <a:ext cx="7220309" cy="994864"/>
          </a:xfrm>
          <a:prstGeom prst="rect">
            <a:avLst/>
          </a:prstGeom>
        </p:spPr>
        <p:txBody>
          <a:bodyPr>
            <a:noAutofit/>
          </a:bodyPr>
          <a:lst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altLang="lv-LV" sz="2000" b="1" dirty="0">
                <a:latin typeface="Verdana" panose="020B0604030504040204" pitchFamily="34" charset="0"/>
                <a:ea typeface="Verdana" panose="020B0604030504040204" pitchFamily="34" charset="0"/>
                <a:cs typeface="Verdana" panose="020B0604030504040204" pitchFamily="34" charset="0"/>
              </a:rPr>
              <a:t>No 2018.gada jauna UIN sistēma, </a:t>
            </a:r>
            <a:r>
              <a:rPr lang="lv-LV" altLang="lv-LV" sz="2000" b="1" dirty="0" smtClean="0">
                <a:latin typeface="Verdana" panose="020B0604030504040204" pitchFamily="34" charset="0"/>
                <a:ea typeface="Verdana" panose="020B0604030504040204" pitchFamily="34" charset="0"/>
                <a:cs typeface="Verdana" panose="020B0604030504040204" pitchFamily="34" charset="0"/>
              </a:rPr>
              <a:t>kas pati par sevi jau ir atvieglots nodokļu režīms, līdz </a:t>
            </a:r>
            <a:r>
              <a:rPr lang="lv-LV" altLang="lv-LV" sz="2000" b="1" dirty="0">
                <a:latin typeface="Verdana" panose="020B0604030504040204" pitchFamily="34" charset="0"/>
                <a:ea typeface="Verdana" panose="020B0604030504040204" pitchFamily="34" charset="0"/>
                <a:cs typeface="Verdana" panose="020B0604030504040204" pitchFamily="34" charset="0"/>
              </a:rPr>
              <a:t>ar to </a:t>
            </a:r>
            <a:r>
              <a:rPr lang="lv-LV" altLang="lv-LV" sz="2000" b="1" dirty="0">
                <a:solidFill>
                  <a:srgbClr val="FF0000"/>
                </a:solidFill>
                <a:latin typeface="Verdana" panose="020B0604030504040204" pitchFamily="34" charset="0"/>
                <a:ea typeface="Verdana" panose="020B0604030504040204" pitchFamily="34" charset="0"/>
                <a:cs typeface="Verdana" panose="020B0604030504040204" pitchFamily="34" charset="0"/>
              </a:rPr>
              <a:t>lielākā daļa no nodokļa atvieglojumiem ir atcelti</a:t>
            </a:r>
          </a:p>
        </p:txBody>
      </p:sp>
      <p:sp>
        <p:nvSpPr>
          <p:cNvPr id="3" name="AutoShape 6" descr="AttÄlu rezultÄti vaicÄjumam âlauksaimniecÄ«ba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5122" name="Picture 2" descr="https://static.lsm.lv/media/2018/04/large/1/97y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43" y="1501855"/>
            <a:ext cx="5138801" cy="51388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458409" y="1397675"/>
            <a:ext cx="3241158" cy="5463034"/>
          </a:xfrm>
          <a:prstGeom prst="rect">
            <a:avLst/>
          </a:prstGeom>
        </p:spPr>
        <p:txBody>
          <a:bodyPr wrap="square">
            <a:spAutoFit/>
          </a:bodyPr>
          <a:lstStyle/>
          <a:p>
            <a:pPr>
              <a:spcAft>
                <a:spcPts val="600"/>
              </a:spcAft>
            </a:pPr>
            <a:r>
              <a:rPr lang="lv-LV" sz="1100" b="1" dirty="0" smtClean="0">
                <a:latin typeface="Verdana" panose="020B0604030504040204" pitchFamily="34" charset="0"/>
                <a:ea typeface="Verdana" panose="020B0604030504040204" pitchFamily="34" charset="0"/>
                <a:cs typeface="Verdana" panose="020B0604030504040204" pitchFamily="34" charset="0"/>
              </a:rPr>
              <a:t>Saglabāti atvieglojumi:</a:t>
            </a:r>
            <a:endParaRPr lang="lv-LV" sz="1100" b="1" dirty="0">
              <a:latin typeface="Verdana" panose="020B0604030504040204" pitchFamily="34" charset="0"/>
              <a:ea typeface="Verdana" panose="020B0604030504040204" pitchFamily="34" charset="0"/>
              <a:cs typeface="Verdana" panose="020B0604030504040204" pitchFamily="34" charset="0"/>
            </a:endParaRPr>
          </a:p>
          <a:p>
            <a:pPr marL="171450" indent="-171450">
              <a:spcAft>
                <a:spcPts val="0"/>
              </a:spcAft>
              <a:buFontTx/>
              <a:buChar char="-"/>
            </a:pPr>
            <a:r>
              <a:rPr lang="lv-LV" sz="1100" i="1" dirty="0">
                <a:latin typeface="Verdana" panose="020B0604030504040204" pitchFamily="34" charset="0"/>
                <a:ea typeface="Verdana" panose="020B0604030504040204" pitchFamily="34" charset="0"/>
                <a:cs typeface="Verdana" panose="020B0604030504040204" pitchFamily="34" charset="0"/>
              </a:rPr>
              <a:t>ziedojumiem</a:t>
            </a:r>
            <a:r>
              <a:rPr lang="lv-LV" sz="1100" dirty="0">
                <a:latin typeface="Verdana" panose="020B0604030504040204" pitchFamily="34" charset="0"/>
                <a:ea typeface="Verdana" panose="020B0604030504040204" pitchFamily="34" charset="0"/>
                <a:cs typeface="Verdana" panose="020B0604030504040204" pitchFamily="34" charset="0"/>
              </a:rPr>
              <a:t> sabiedriskā labuma organizācijām</a:t>
            </a:r>
            <a:r>
              <a:rPr lang="lv-LV" sz="1100" dirty="0" smtClean="0">
                <a:latin typeface="Verdana" panose="020B0604030504040204" pitchFamily="34" charset="0"/>
                <a:ea typeface="Verdana" panose="020B0604030504040204" pitchFamily="34" charset="0"/>
                <a:cs typeface="Verdana" panose="020B0604030504040204" pitchFamily="34" charset="0"/>
              </a:rPr>
              <a:t>;</a:t>
            </a:r>
          </a:p>
          <a:p>
            <a:pPr marL="171450" indent="-171450">
              <a:spcAft>
                <a:spcPts val="0"/>
              </a:spcAft>
              <a:buFontTx/>
              <a:buChar char="-"/>
            </a:pPr>
            <a:r>
              <a:rPr lang="lv-LV" sz="1100" i="1" dirty="0" smtClean="0">
                <a:latin typeface="Verdana" panose="020B0604030504040204" pitchFamily="34" charset="0"/>
                <a:ea typeface="Verdana" panose="020B0604030504040204" pitchFamily="34" charset="0"/>
              </a:rPr>
              <a:t>akciju atsavināšanai;</a:t>
            </a:r>
          </a:p>
          <a:p>
            <a:pPr marL="171450" indent="-171450">
              <a:spcAft>
                <a:spcPts val="0"/>
              </a:spcAft>
              <a:buFontTx/>
              <a:buChar char="-"/>
            </a:pPr>
            <a:r>
              <a:rPr lang="lv-LV" sz="1100" i="1" dirty="0" smtClean="0">
                <a:latin typeface="Verdana" panose="020B0604030504040204" pitchFamily="34" charset="0"/>
                <a:ea typeface="Verdana" panose="020B0604030504040204" pitchFamily="34" charset="0"/>
              </a:rPr>
              <a:t>lauksaimniecībai </a:t>
            </a:r>
            <a:r>
              <a:rPr lang="lv-LV" sz="1100" i="1" dirty="0">
                <a:latin typeface="Verdana" panose="020B0604030504040204" pitchFamily="34" charset="0"/>
                <a:ea typeface="Verdana" panose="020B0604030504040204" pitchFamily="34" charset="0"/>
              </a:rPr>
              <a:t>par summām, kas izmaksātas subsīdiju veidā </a:t>
            </a:r>
            <a:r>
              <a:rPr lang="lv-LV" sz="1100" i="1" dirty="0" smtClean="0">
                <a:latin typeface="Verdana" panose="020B0604030504040204" pitchFamily="34" charset="0"/>
                <a:ea typeface="Verdana" panose="020B0604030504040204" pitchFamily="34" charset="0"/>
              </a:rPr>
              <a:t>attīstībai;</a:t>
            </a:r>
            <a:endParaRPr lang="lv-LV" sz="1100" dirty="0">
              <a:latin typeface="Verdana" panose="020B0604030504040204" pitchFamily="34" charset="0"/>
              <a:ea typeface="Verdana" panose="020B0604030504040204" pitchFamily="34" charset="0"/>
              <a:cs typeface="Verdana" panose="020B0604030504040204" pitchFamily="34" charset="0"/>
            </a:endParaRPr>
          </a:p>
          <a:p>
            <a:pPr marL="171450" indent="-171450">
              <a:spcAft>
                <a:spcPts val="600"/>
              </a:spcAft>
              <a:buFontTx/>
              <a:buChar char="-"/>
            </a:pPr>
            <a:r>
              <a:rPr lang="lv-LV" sz="1100" i="1" dirty="0" smtClean="0">
                <a:latin typeface="Verdana" panose="020B0604030504040204" pitchFamily="34" charset="0"/>
                <a:ea typeface="Verdana" panose="020B0604030504040204" pitchFamily="34" charset="0"/>
              </a:rPr>
              <a:t>kuģošanas </a:t>
            </a:r>
            <a:r>
              <a:rPr lang="lv-LV" sz="1100" i="1" dirty="0">
                <a:latin typeface="Verdana" panose="020B0604030504040204" pitchFamily="34" charset="0"/>
                <a:ea typeface="Verdana" panose="020B0604030504040204" pitchFamily="34" charset="0"/>
              </a:rPr>
              <a:t>nozarei par kuģu pārvadājumiem iekšzemes </a:t>
            </a:r>
            <a:r>
              <a:rPr lang="lv-LV" sz="1100" i="1" dirty="0" smtClean="0">
                <a:latin typeface="Verdana" panose="020B0604030504040204" pitchFamily="34" charset="0"/>
                <a:ea typeface="Verdana" panose="020B0604030504040204" pitchFamily="34" charset="0"/>
              </a:rPr>
              <a:t>uzņēmumiem.</a:t>
            </a:r>
            <a:endParaRPr lang="lv-LV" sz="1100" b="1" dirty="0">
              <a:latin typeface="Verdana" panose="020B0604030504040204" pitchFamily="34" charset="0"/>
              <a:ea typeface="Verdana" panose="020B0604030504040204" pitchFamily="34" charset="0"/>
              <a:cs typeface="Verdana" panose="020B0604030504040204" pitchFamily="34" charset="0"/>
            </a:endParaRPr>
          </a:p>
          <a:p>
            <a:pPr>
              <a:spcAft>
                <a:spcPts val="600"/>
              </a:spcAft>
            </a:pPr>
            <a:r>
              <a:rPr lang="lv-LV" sz="1100" b="1" dirty="0">
                <a:latin typeface="Verdana" panose="020B0604030504040204" pitchFamily="34" charset="0"/>
                <a:ea typeface="Verdana" panose="020B0604030504040204" pitchFamily="34" charset="0"/>
                <a:cs typeface="Verdana" panose="020B0604030504040204" pitchFamily="34" charset="0"/>
              </a:rPr>
              <a:t>Pārejas periods</a:t>
            </a:r>
            <a:r>
              <a:rPr lang="lv-LV" sz="1100" dirty="0">
                <a:latin typeface="Verdana" panose="020B0604030504040204" pitchFamily="34" charset="0"/>
                <a:ea typeface="Verdana" panose="020B0604030504040204" pitchFamily="34" charset="0"/>
                <a:cs typeface="Verdana" panose="020B0604030504040204" pitchFamily="34" charset="0"/>
              </a:rPr>
              <a:t>: </a:t>
            </a:r>
          </a:p>
          <a:p>
            <a:pPr marL="171450" indent="-171450">
              <a:spcAft>
                <a:spcPts val="600"/>
              </a:spcAft>
              <a:buFontTx/>
              <a:buChar char="-"/>
            </a:pPr>
            <a:r>
              <a:rPr lang="lv-LV" sz="1100" i="1" dirty="0">
                <a:latin typeface="Verdana" panose="020B0604030504040204" pitchFamily="34" charset="0"/>
                <a:ea typeface="Verdana" panose="020B0604030504040204" pitchFamily="34" charset="0"/>
                <a:cs typeface="Verdana" panose="020B0604030504040204" pitchFamily="34" charset="0"/>
              </a:rPr>
              <a:t>iepriekšējo gadu zaudējumu segšanai </a:t>
            </a:r>
            <a:r>
              <a:rPr lang="lv-LV" sz="1100" dirty="0">
                <a:latin typeface="Verdana" panose="020B0604030504040204" pitchFamily="34" charset="0"/>
                <a:ea typeface="Verdana" panose="020B0604030504040204" pitchFamily="34" charset="0"/>
                <a:cs typeface="Verdana" panose="020B0604030504040204" pitchFamily="34" charset="0"/>
              </a:rPr>
              <a:t>- 4 gadu pārejas </a:t>
            </a:r>
            <a:r>
              <a:rPr lang="lv-LV" sz="1100" dirty="0" smtClean="0">
                <a:latin typeface="Verdana" panose="020B0604030504040204" pitchFamily="34" charset="0"/>
                <a:ea typeface="Verdana" panose="020B0604030504040204" pitchFamily="34" charset="0"/>
                <a:cs typeface="Verdana" panose="020B0604030504040204" pitchFamily="34" charset="0"/>
              </a:rPr>
              <a:t>periods;</a:t>
            </a:r>
            <a:endParaRPr lang="lv-LV" sz="1100" dirty="0">
              <a:latin typeface="Verdana" panose="020B0604030504040204" pitchFamily="34" charset="0"/>
              <a:ea typeface="Verdana" panose="020B0604030504040204" pitchFamily="34" charset="0"/>
              <a:cs typeface="Verdana" panose="020B0604030504040204" pitchFamily="34" charset="0"/>
            </a:endParaRPr>
          </a:p>
          <a:p>
            <a:pPr marL="171450" indent="-171450">
              <a:spcAft>
                <a:spcPts val="600"/>
              </a:spcAft>
              <a:buFontTx/>
              <a:buChar char="-"/>
            </a:pPr>
            <a:r>
              <a:rPr lang="lv-LV" sz="1100" i="1" dirty="0">
                <a:latin typeface="Verdana" panose="020B0604030504040204" pitchFamily="34" charset="0"/>
                <a:ea typeface="Verdana" panose="020B0604030504040204" pitchFamily="34" charset="0"/>
              </a:rPr>
              <a:t>atlaidei par zaudējumiem, kas radušies valsts kapitālsabiedrībai, kuras daļas vai akcijas nedrīkst atsavināt, kura pilda ar saimniecisko darbību nesaistītas valsts deleģētas </a:t>
            </a:r>
            <a:r>
              <a:rPr lang="lv-LV" sz="1100" i="1" dirty="0" smtClean="0">
                <a:latin typeface="Verdana" panose="020B0604030504040204" pitchFamily="34" charset="0"/>
                <a:ea typeface="Verdana" panose="020B0604030504040204" pitchFamily="34" charset="0"/>
              </a:rPr>
              <a:t>funkcijas;</a:t>
            </a:r>
            <a:endParaRPr lang="lv-LV" sz="1100" b="1" i="1" dirty="0" smtClean="0">
              <a:latin typeface="Verdana" panose="020B0604030504040204" pitchFamily="34" charset="0"/>
              <a:ea typeface="Verdana" panose="020B0604030504040204" pitchFamily="34" charset="0"/>
              <a:cs typeface="Verdana" panose="020B0604030504040204" pitchFamily="34" charset="0"/>
            </a:endParaRPr>
          </a:p>
          <a:p>
            <a:pPr marL="171450" indent="-171450">
              <a:spcAft>
                <a:spcPts val="600"/>
              </a:spcAft>
              <a:buFontTx/>
              <a:buChar char="-"/>
            </a:pPr>
            <a:r>
              <a:rPr lang="lv-LV" sz="1100" i="1" dirty="0" smtClean="0">
                <a:latin typeface="Verdana" panose="020B0604030504040204" pitchFamily="34" charset="0"/>
                <a:ea typeface="Verdana" panose="020B0604030504040204" pitchFamily="34" charset="0"/>
                <a:cs typeface="Verdana" panose="020B0604030504040204" pitchFamily="34" charset="0"/>
              </a:rPr>
              <a:t>atbalstāmiem </a:t>
            </a:r>
            <a:r>
              <a:rPr lang="lv-LV" sz="1100" i="1" dirty="0">
                <a:latin typeface="Verdana" panose="020B0604030504040204" pitchFamily="34" charset="0"/>
                <a:ea typeface="Verdana" panose="020B0604030504040204" pitchFamily="34" charset="0"/>
                <a:cs typeface="Verdana" panose="020B0604030504040204" pitchFamily="34" charset="0"/>
              </a:rPr>
              <a:t>investīciju projektiem, </a:t>
            </a:r>
            <a:r>
              <a:rPr lang="lv-LV" sz="1100" dirty="0">
                <a:latin typeface="Verdana" panose="020B0604030504040204" pitchFamily="34" charset="0"/>
                <a:ea typeface="Verdana" panose="020B0604030504040204" pitchFamily="34" charset="0"/>
                <a:cs typeface="Verdana" panose="020B0604030504040204" pitchFamily="34" charset="0"/>
              </a:rPr>
              <a:t>kas apstiprināti MK līdz 2017.gada </a:t>
            </a:r>
            <a:r>
              <a:rPr lang="lv-LV" sz="1100" dirty="0" smtClean="0">
                <a:latin typeface="Verdana" panose="020B0604030504040204" pitchFamily="34" charset="0"/>
                <a:ea typeface="Verdana" panose="020B0604030504040204" pitchFamily="34" charset="0"/>
                <a:cs typeface="Verdana" panose="020B0604030504040204" pitchFamily="34" charset="0"/>
              </a:rPr>
              <a:t>31.decembrim;</a:t>
            </a:r>
            <a:endParaRPr lang="lv-LV" sz="1100" dirty="0">
              <a:latin typeface="Verdana" panose="020B0604030504040204" pitchFamily="34" charset="0"/>
              <a:ea typeface="Verdana" panose="020B0604030504040204" pitchFamily="34" charset="0"/>
              <a:cs typeface="Verdana" panose="020B0604030504040204" pitchFamily="34" charset="0"/>
            </a:endParaRPr>
          </a:p>
          <a:p>
            <a:pPr marL="171450" indent="-171450">
              <a:spcAft>
                <a:spcPts val="600"/>
              </a:spcAft>
              <a:buFontTx/>
              <a:buChar char="-"/>
            </a:pPr>
            <a:r>
              <a:rPr lang="lv-LV" sz="1100" i="1" dirty="0" smtClean="0">
                <a:latin typeface="Verdana" panose="020B0604030504040204" pitchFamily="34" charset="0"/>
                <a:ea typeface="Verdana" panose="020B0604030504040204" pitchFamily="34" charset="0"/>
                <a:cs typeface="Verdana" panose="020B0604030504040204" pitchFamily="34" charset="0"/>
              </a:rPr>
              <a:t>atlaidei</a:t>
            </a:r>
            <a:r>
              <a:rPr lang="lv-LV" sz="1100" dirty="0" smtClean="0">
                <a:latin typeface="Verdana" panose="020B0604030504040204" pitchFamily="34" charset="0"/>
                <a:ea typeface="Verdana" panose="020B0604030504040204" pitchFamily="34" charset="0"/>
                <a:cs typeface="Verdana" panose="020B0604030504040204" pitchFamily="34" charset="0"/>
              </a:rPr>
              <a:t> </a:t>
            </a:r>
            <a:r>
              <a:rPr lang="lv-LV" sz="1100" i="1" dirty="0" smtClean="0">
                <a:latin typeface="Verdana" panose="020B0604030504040204" pitchFamily="34" charset="0"/>
                <a:ea typeface="Verdana" panose="020B0604030504040204" pitchFamily="34" charset="0"/>
                <a:cs typeface="Verdana" panose="020B0604030504040204" pitchFamily="34" charset="0"/>
              </a:rPr>
              <a:t>brīvostās </a:t>
            </a:r>
            <a:r>
              <a:rPr lang="lv-LV" sz="1100" i="1" dirty="0">
                <a:latin typeface="Verdana" panose="020B0604030504040204" pitchFamily="34" charset="0"/>
                <a:ea typeface="Verdana" panose="020B0604030504040204" pitchFamily="34" charset="0"/>
                <a:cs typeface="Verdana" panose="020B0604030504040204" pitchFamily="34" charset="0"/>
              </a:rPr>
              <a:t>un speciālajās ekonomiskajās </a:t>
            </a:r>
            <a:r>
              <a:rPr lang="lv-LV" sz="1100" i="1" dirty="0" smtClean="0">
                <a:latin typeface="Verdana" panose="020B0604030504040204" pitchFamily="34" charset="0"/>
                <a:ea typeface="Verdana" panose="020B0604030504040204" pitchFamily="34" charset="0"/>
                <a:cs typeface="Verdana" panose="020B0604030504040204" pitchFamily="34" charset="0"/>
              </a:rPr>
              <a:t>zonās - </a:t>
            </a:r>
            <a:r>
              <a:rPr lang="lv-LV" dirty="0"/>
              <a:t> </a:t>
            </a:r>
            <a:r>
              <a:rPr lang="lv-LV" sz="1100" dirty="0">
                <a:latin typeface="Verdana" panose="020B0604030504040204" pitchFamily="34" charset="0"/>
                <a:ea typeface="Verdana" panose="020B0604030504040204" pitchFamily="34" charset="0"/>
              </a:rPr>
              <a:t>ieguldījumi </a:t>
            </a:r>
            <a:r>
              <a:rPr lang="lv-LV" sz="1100" dirty="0" smtClean="0">
                <a:latin typeface="Verdana" panose="020B0604030504040204" pitchFamily="34" charset="0"/>
                <a:ea typeface="Verdana" panose="020B0604030504040204" pitchFamily="34" charset="0"/>
              </a:rPr>
              <a:t>veikti </a:t>
            </a:r>
            <a:r>
              <a:rPr lang="lv-LV" sz="1100" dirty="0">
                <a:latin typeface="Verdana" panose="020B0604030504040204" pitchFamily="34" charset="0"/>
                <a:ea typeface="Verdana" panose="020B0604030504040204" pitchFamily="34" charset="0"/>
              </a:rPr>
              <a:t>līdz </a:t>
            </a:r>
            <a:r>
              <a:rPr lang="lv-LV" sz="1100" dirty="0" smtClean="0">
                <a:latin typeface="Verdana" panose="020B0604030504040204" pitchFamily="34" charset="0"/>
                <a:ea typeface="Verdana" panose="020B0604030504040204" pitchFamily="34" charset="0"/>
              </a:rPr>
              <a:t>31.12.2035.;</a:t>
            </a:r>
            <a:endParaRPr lang="lv-LV" sz="1100" i="1" dirty="0" smtClean="0">
              <a:latin typeface="Verdana" panose="020B0604030504040204" pitchFamily="34" charset="0"/>
              <a:ea typeface="Verdana" panose="020B0604030504040204" pitchFamily="34" charset="0"/>
              <a:cs typeface="Verdana" panose="020B0604030504040204" pitchFamily="34" charset="0"/>
            </a:endParaRPr>
          </a:p>
          <a:p>
            <a:pPr marL="171450" indent="-171450">
              <a:spcAft>
                <a:spcPts val="600"/>
              </a:spcAft>
              <a:buFontTx/>
              <a:buChar char="-"/>
            </a:pPr>
            <a:r>
              <a:rPr lang="lv-LV" sz="1100" i="1" dirty="0">
                <a:latin typeface="Verdana" panose="020B0604030504040204" pitchFamily="34" charset="0"/>
                <a:ea typeface="Verdana" panose="020B0604030504040204" pitchFamily="34" charset="0"/>
              </a:rPr>
              <a:t>nodokļa </a:t>
            </a:r>
            <a:r>
              <a:rPr lang="lv-LV" sz="1100" i="1" dirty="0" smtClean="0">
                <a:latin typeface="Verdana" panose="020B0604030504040204" pitchFamily="34" charset="0"/>
                <a:ea typeface="Verdana" panose="020B0604030504040204" pitchFamily="34" charset="0"/>
              </a:rPr>
              <a:t>atlaidei </a:t>
            </a:r>
            <a:r>
              <a:rPr lang="lv-LV" sz="1100" i="1" dirty="0">
                <a:latin typeface="Verdana" panose="020B0604030504040204" pitchFamily="34" charset="0"/>
                <a:ea typeface="Verdana" panose="020B0604030504040204" pitchFamily="34" charset="0"/>
              </a:rPr>
              <a:t>invalīdu biedrību kapitālsabiedrībām, medicīniska rakstura, kā arī citu labdarības fondu kapitālsabiedrībām</a:t>
            </a:r>
            <a:r>
              <a:rPr lang="lv-LV" sz="1100" dirty="0" smtClean="0">
                <a:latin typeface="Verdana" panose="020B0604030504040204" pitchFamily="34" charset="0"/>
                <a:ea typeface="Verdana" panose="020B0604030504040204" pitchFamily="34" charset="0"/>
                <a:cs typeface="Verdana" panose="020B0604030504040204" pitchFamily="34" charset="0"/>
              </a:rPr>
              <a:t>.</a:t>
            </a:r>
            <a:endParaRPr lang="lv-LV"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47077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06388" y="304799"/>
            <a:ext cx="6728011" cy="1117673"/>
          </a:xfrm>
        </p:spPr>
        <p:txBody>
          <a:bodyPr>
            <a:noAutofit/>
          </a:bodyPr>
          <a:lstStyle/>
          <a:p>
            <a:r>
              <a:rPr lang="lv-LV" sz="2000" dirty="0"/>
              <a:t>UIN atvieglojumu apmērs 2018.gadā</a:t>
            </a:r>
            <a:r>
              <a:rPr lang="lv-LV" sz="2000" dirty="0">
                <a:solidFill>
                  <a:srgbClr val="FF0000"/>
                </a:solidFill>
              </a:rPr>
              <a:t> </a:t>
            </a:r>
            <a:r>
              <a:rPr lang="lv-LV" sz="2000" dirty="0"/>
              <a:t>salīdzinājumā ar 2017.gadu ir </a:t>
            </a:r>
            <a:r>
              <a:rPr lang="lv-LV" sz="2000" dirty="0">
                <a:solidFill>
                  <a:srgbClr val="FF0000"/>
                </a:solidFill>
              </a:rPr>
              <a:t>samazinājies par 97,5% </a:t>
            </a:r>
            <a:endParaRPr lang="lv-LV" altLang="lv-LV" sz="1800" dirty="0">
              <a:solidFill>
                <a:srgbClr val="FF0000"/>
              </a:solidFill>
            </a:endParaRPr>
          </a:p>
        </p:txBody>
      </p:sp>
      <p:sp>
        <p:nvSpPr>
          <p:cNvPr id="5" name="Slide Number Placeholder 4"/>
          <p:cNvSpPr>
            <a:spLocks noGrp="1"/>
          </p:cNvSpPr>
          <p:nvPr>
            <p:ph type="sldNum" sz="quarter" idx="13"/>
          </p:nvPr>
        </p:nvSpPr>
        <p:spPr/>
        <p:txBody>
          <a:bodyPr/>
          <a:lstStyle/>
          <a:p>
            <a:fld id="{1512EF93-0C47-4D83-8594-3316C07C9845}" type="slidenum">
              <a:rPr lang="en-US" altLang="lv-LV"/>
              <a:pPr/>
              <a:t>14</a:t>
            </a:fld>
            <a:endParaRPr lang="en-US" altLang="lv-LV"/>
          </a:p>
        </p:txBody>
      </p:sp>
      <p:sp>
        <p:nvSpPr>
          <p:cNvPr id="2" name="Rectangle 1"/>
          <p:cNvSpPr/>
          <p:nvPr/>
        </p:nvSpPr>
        <p:spPr>
          <a:xfrm>
            <a:off x="1324497" y="1525541"/>
            <a:ext cx="6723529" cy="276999"/>
          </a:xfrm>
          <a:prstGeom prst="rect">
            <a:avLst/>
          </a:prstGeom>
        </p:spPr>
        <p:txBody>
          <a:bodyPr wrap="square">
            <a:spAutoFit/>
          </a:bodyPr>
          <a:lstStyle/>
          <a:p>
            <a:pPr algn="ctr">
              <a:spcAft>
                <a:spcPts val="600"/>
              </a:spcAft>
            </a:pP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UIN atvieglojumu aprēķinātais apmērs 2018.gadā, </a:t>
            </a:r>
            <a:r>
              <a:rPr lang="lv-LV" sz="1200" i="1" dirty="0">
                <a:solidFill>
                  <a:srgbClr val="002060"/>
                </a:solidFill>
                <a:latin typeface="Verdana" panose="020B0604030504040204" pitchFamily="34" charset="0"/>
                <a:ea typeface="Verdana" panose="020B0604030504040204" pitchFamily="34" charset="0"/>
                <a:cs typeface="Verdana" panose="020B0604030504040204" pitchFamily="34" charset="0"/>
              </a:rPr>
              <a:t>milj. eiro</a:t>
            </a:r>
          </a:p>
        </p:txBody>
      </p:sp>
      <p:graphicFrame>
        <p:nvGraphicFramePr>
          <p:cNvPr id="3" name="Table 2"/>
          <p:cNvGraphicFramePr>
            <a:graphicFrameLocks noGrp="1"/>
          </p:cNvGraphicFramePr>
          <p:nvPr>
            <p:extLst>
              <p:ext uri="{D42A27DB-BD31-4B8C-83A1-F6EECF244321}">
                <p14:modId xmlns:p14="http://schemas.microsoft.com/office/powerpoint/2010/main" val="4283913071"/>
              </p:ext>
            </p:extLst>
          </p:nvPr>
        </p:nvGraphicFramePr>
        <p:xfrm>
          <a:off x="1463142" y="1986194"/>
          <a:ext cx="6217715" cy="4213438"/>
        </p:xfrm>
        <a:graphic>
          <a:graphicData uri="http://schemas.openxmlformats.org/drawingml/2006/table">
            <a:tbl>
              <a:tblPr firstRow="1" firstCol="1" bandRow="1">
                <a:tableStyleId>{5C22544A-7EE6-4342-B048-85BDC9FD1C3A}</a:tableStyleId>
              </a:tblPr>
              <a:tblGrid>
                <a:gridCol w="5402874">
                  <a:extLst>
                    <a:ext uri="{9D8B030D-6E8A-4147-A177-3AD203B41FA5}">
                      <a16:colId xmlns:a16="http://schemas.microsoft.com/office/drawing/2014/main" val="2809219047"/>
                    </a:ext>
                  </a:extLst>
                </a:gridCol>
                <a:gridCol w="814841">
                  <a:extLst>
                    <a:ext uri="{9D8B030D-6E8A-4147-A177-3AD203B41FA5}">
                      <a16:colId xmlns:a16="http://schemas.microsoft.com/office/drawing/2014/main" val="390408260"/>
                    </a:ext>
                  </a:extLst>
                </a:gridCol>
              </a:tblGrid>
              <a:tr h="248037">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Nodokļa atvieglojums</a:t>
                      </a:r>
                    </a:p>
                  </a:txBody>
                  <a:tcPr marL="41565" marR="41565" marT="0" marB="0" anchor="ctr">
                    <a:lnL w="1905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2018</a:t>
                      </a:r>
                    </a:p>
                  </a:txBody>
                  <a:tcPr marL="41565" marR="41565" marT="0" marB="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3544777349"/>
                  </a:ext>
                </a:extLst>
              </a:tr>
              <a:tr h="223661">
                <a:tc>
                  <a:txBody>
                    <a:bodyPr/>
                    <a:lstStyle/>
                    <a:p>
                      <a:pPr marL="92075" lvl="0" indent="0">
                        <a:spcAft>
                          <a:spcPts val="0"/>
                        </a:spcAft>
                        <a:buFont typeface="+mj-lt"/>
                        <a:buNone/>
                        <a:tabLst>
                          <a:tab pos="268288" algn="l"/>
                        </a:tabLst>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Likumā noteiktie nodokļa atvieglojumi,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a:t>
                      </a:r>
                    </a:p>
                  </a:txBody>
                  <a:tcPr marL="41565" marR="41565"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5,6</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70336698"/>
                  </a:ext>
                </a:extLst>
              </a:tr>
              <a:tr h="184733">
                <a:tc>
                  <a:txBody>
                    <a:bodyPr/>
                    <a:lstStyle/>
                    <a:p>
                      <a:pPr marL="538163" lvl="1" indent="-358775" algn="just">
                        <a:spcAft>
                          <a:spcPts val="0"/>
                        </a:spcAft>
                        <a:buFont typeface="+mj-lt"/>
                        <a:buAutoNum type="arabicPeriod"/>
                        <a:tabLst>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Nodokļa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atvieglojums ziedojumiem (kuriem piemēro nodokļa atlaidi 75% no ziedotās summas, bet ne vairāk kā 20% no aprēķinātā nodokļa no dividendēm)</a:t>
                      </a:r>
                    </a:p>
                  </a:txBody>
                  <a:tcPr marL="41565" marR="41565"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0,2</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9481166"/>
                  </a:ext>
                </a:extLst>
              </a:tr>
              <a:tr h="184733">
                <a:tc>
                  <a:txBody>
                    <a:bodyPr/>
                    <a:lstStyle/>
                    <a:p>
                      <a:pPr marL="538163" lvl="1" indent="-358775" algn="just">
                        <a:spcAft>
                          <a:spcPts val="0"/>
                        </a:spcAft>
                        <a:buFont typeface="+mj-lt"/>
                        <a:buAutoNum type="arabicPeriod" startAt="2"/>
                        <a:tabLst>
                          <a:tab pos="538163" algn="l"/>
                        </a:tabLst>
                      </a:pPr>
                      <a:r>
                        <a:rPr lang="lv-LV" sz="1000" b="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Nodokļa </a:t>
                      </a:r>
                      <a:r>
                        <a:rPr lang="lv-LV" sz="1000" b="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atvieglojums ienākumam no tiešās līdzdalības akciju atsavināšanas</a:t>
                      </a:r>
                      <a:endPar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41565" marR="41565"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2,7</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7859092"/>
                  </a:ext>
                </a:extLst>
              </a:tr>
              <a:tr h="184733">
                <a:tc>
                  <a:txBody>
                    <a:bodyPr/>
                    <a:lstStyle/>
                    <a:p>
                      <a:pPr marL="538163" lvl="1" indent="-358775" algn="just">
                        <a:spcAft>
                          <a:spcPts val="0"/>
                        </a:spcAft>
                        <a:buFont typeface="+mj-lt"/>
                        <a:buAutoNum type="arabicPeriod" startAt="3"/>
                        <a:tabLst/>
                      </a:pPr>
                      <a:r>
                        <a:rPr lang="lv-LV" sz="1000" b="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Nodokļa </a:t>
                      </a:r>
                      <a:r>
                        <a:rPr lang="lv-LV" sz="1000" b="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atlaide 50% apmērā no summas, kas saņemta subsīdiju veidā kā valsts atbalsts lauksaimniecībai vai ES atbalsts lauksaimniecībai un lauku attīstībai</a:t>
                      </a:r>
                      <a:endPar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41565" marR="41565"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1,4</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174315"/>
                  </a:ext>
                </a:extLst>
              </a:tr>
              <a:tr h="186816">
                <a:tc>
                  <a:txBody>
                    <a:bodyPr/>
                    <a:lstStyle/>
                    <a:p>
                      <a:pPr marL="538163" lvl="1" indent="-358775" algn="just">
                        <a:spcAft>
                          <a:spcPts val="0"/>
                        </a:spcAft>
                        <a:buFont typeface="+mj-lt"/>
                        <a:buAutoNum type="arabicPeriod" startAt="4"/>
                        <a:tabLst>
                          <a:tab pos="288925" algn="l"/>
                          <a:tab pos="538163" algn="l"/>
                        </a:tabLst>
                      </a:pPr>
                      <a:r>
                        <a:rPr lang="pt-BR"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Citas </a:t>
                      </a:r>
                      <a:r>
                        <a:rPr lang="pt-BR"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nodokli samazinošas summas</a:t>
                      </a:r>
                      <a:endPar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41565" marR="41565"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1,3</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0811303"/>
                  </a:ext>
                </a:extLst>
              </a:tr>
              <a:tr h="254298">
                <a:tc>
                  <a:txBody>
                    <a:bodyPr/>
                    <a:lstStyle/>
                    <a:p>
                      <a:pPr marL="92075" indent="0" algn="just">
                        <a:spcAft>
                          <a:spcPts val="0"/>
                        </a:spcAft>
                        <a:tabLst>
                          <a:tab pos="289560" algn="l"/>
                        </a:tabLst>
                      </a:pPr>
                      <a:r>
                        <a:rPr lang="lv-LV" sz="11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Nodokļa </a:t>
                      </a: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atvieglojumi ar pārejas periodu,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a:t>
                      </a:r>
                    </a:p>
                  </a:txBody>
                  <a:tcPr marL="41565" marR="41565"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1,1</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13162385"/>
                  </a:ext>
                </a:extLst>
              </a:tr>
              <a:tr h="362935">
                <a:tc>
                  <a:txBody>
                    <a:bodyPr/>
                    <a:lstStyle/>
                    <a:p>
                      <a:pPr marL="538163" indent="-358775" algn="just">
                        <a:spcAft>
                          <a:spcPts val="0"/>
                        </a:spcAft>
                        <a:buFont typeface="+mj-lt"/>
                        <a:buAutoNum type="arabicPeriod"/>
                        <a:tabLst>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Nodokļa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atlaide iespējai segt taksācijas un iepriekšējo periodu zaudējumus (ar četru gadu pārejas periodu)</a:t>
                      </a:r>
                    </a:p>
                  </a:txBody>
                  <a:tcPr marL="41565" marR="41565"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0" dirty="0">
                          <a:effectLst/>
                          <a:latin typeface="Verdana" panose="020B0604030504040204" pitchFamily="34" charset="0"/>
                          <a:ea typeface="Verdana" panose="020B0604030504040204" pitchFamily="34" charset="0"/>
                          <a:cs typeface="Verdana" panose="020B0604030504040204" pitchFamily="34" charset="0"/>
                        </a:rPr>
                        <a:t>0,4</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5423136"/>
                  </a:ext>
                </a:extLst>
              </a:tr>
              <a:tr h="184733">
                <a:tc>
                  <a:txBody>
                    <a:bodyPr/>
                    <a:lstStyle/>
                    <a:p>
                      <a:pPr marL="538163" indent="-358775" algn="just">
                        <a:spcAft>
                          <a:spcPts val="0"/>
                        </a:spcAft>
                        <a:buFont typeface="+mj-lt"/>
                        <a:buAutoNum type="arabicPeriod" startAt="2"/>
                        <a:tabLst>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Nodokļa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atlaide zaudējumiem, kas radušies valsts kapitālsabiedrībai, kuras daļas vai akcijas nedrīkst atsavināt, kura pilda ar saimniecisko darbību nesaistītas valsts deleģētas funkcijas</a:t>
                      </a:r>
                    </a:p>
                  </a:txBody>
                  <a:tcPr marL="41565" marR="41565" marT="0" marB="0" anchor="b">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0" dirty="0">
                          <a:effectLst/>
                          <a:latin typeface="Verdana" panose="020B0604030504040204" pitchFamily="34" charset="0"/>
                          <a:ea typeface="Verdana" panose="020B0604030504040204" pitchFamily="34" charset="0"/>
                          <a:cs typeface="Verdana" panose="020B0604030504040204" pitchFamily="34" charset="0"/>
                        </a:rPr>
                        <a:t>0,03</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8110057"/>
                  </a:ext>
                </a:extLst>
              </a:tr>
              <a:tr h="277100">
                <a:tc>
                  <a:txBody>
                    <a:bodyPr/>
                    <a:lstStyle/>
                    <a:p>
                      <a:pPr marL="538163" indent="-358775" algn="just">
                        <a:spcAft>
                          <a:spcPts val="0"/>
                        </a:spcAft>
                        <a:buFont typeface="+mj-lt"/>
                        <a:buAutoNum type="arabicPeriod" startAt="3"/>
                        <a:tabLst>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Nodokļa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atlaide, realizējot atbalstāmo investīciju projektus, kas apstiprināti MK līdz 2017.gada 31.decembrim</a:t>
                      </a:r>
                    </a:p>
                  </a:txBody>
                  <a:tcPr marL="41565" marR="41565" marT="0" marB="0" anchor="b">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0" dirty="0">
                          <a:effectLst/>
                          <a:latin typeface="Verdana" panose="020B0604030504040204" pitchFamily="34" charset="0"/>
                          <a:ea typeface="Verdana" panose="020B0604030504040204" pitchFamily="34" charset="0"/>
                          <a:cs typeface="Verdana" panose="020B0604030504040204" pitchFamily="34" charset="0"/>
                        </a:rPr>
                        <a:t>0,7</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58852289"/>
                  </a:ext>
                </a:extLst>
              </a:tr>
              <a:tr h="184733">
                <a:tc>
                  <a:txBody>
                    <a:bodyPr/>
                    <a:lstStyle/>
                    <a:p>
                      <a:pPr marL="538163" indent="-358775" algn="just">
                        <a:spcAft>
                          <a:spcPts val="0"/>
                        </a:spcAft>
                        <a:buFont typeface="+mj-lt"/>
                        <a:buAutoNum type="arabicPeriod" startAt="4"/>
                        <a:tabLst>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Nodokļa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atlaide investīciju veikšanai brīvostās vai speciālajās ekonomiskajās zonās (ieguldījumiem, kas veikti līdz 2035.gada 31.decembrim)</a:t>
                      </a:r>
                    </a:p>
                  </a:txBody>
                  <a:tcPr marL="41565" marR="41565" marT="0" marB="0" anchor="b">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0" dirty="0">
                          <a:effectLst/>
                          <a:latin typeface="Verdana" panose="020B0604030504040204" pitchFamily="34" charset="0"/>
                          <a:ea typeface="Verdana" panose="020B0604030504040204" pitchFamily="34" charset="0"/>
                          <a:cs typeface="Verdana" panose="020B0604030504040204" pitchFamily="34" charset="0"/>
                        </a:rPr>
                        <a:t>0,0</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3709130"/>
                  </a:ext>
                </a:extLst>
              </a:tr>
              <a:tr h="215827">
                <a:tc>
                  <a:txBody>
                    <a:bodyPr/>
                    <a:lstStyle/>
                    <a:p>
                      <a:pPr marL="289560" indent="-270510" algn="just">
                        <a:spcAft>
                          <a:spcPts val="0"/>
                        </a:spcAft>
                        <a:tabLst>
                          <a:tab pos="289560" algn="l"/>
                        </a:tabLst>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KOPĀ</a:t>
                      </a:r>
                    </a:p>
                  </a:txBody>
                  <a:tcPr marL="41565" marR="41565"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6,7</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03046889"/>
                  </a:ext>
                </a:extLst>
              </a:tr>
              <a:tr h="283464">
                <a:tc>
                  <a:txBody>
                    <a:bodyPr/>
                    <a:lstStyle/>
                    <a:p>
                      <a:pPr marL="289560" indent="-270510" algn="just">
                        <a:spcAft>
                          <a:spcPts val="0"/>
                        </a:spcAft>
                        <a:tabLst>
                          <a:tab pos="289560" algn="l"/>
                        </a:tabLs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no UIN ieņēmumiem</a:t>
                      </a:r>
                    </a:p>
                  </a:txBody>
                  <a:tcPr marL="41565" marR="41565"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2,2%</a:t>
                      </a:r>
                    </a:p>
                  </a:txBody>
                  <a:tcPr marL="41565" marR="415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557483503"/>
                  </a:ext>
                </a:extLst>
              </a:tr>
            </a:tbl>
          </a:graphicData>
        </a:graphic>
      </p:graphicFrame>
    </p:spTree>
    <p:extLst>
      <p:ext uri="{BB962C8B-B14F-4D97-AF65-F5344CB8AC3E}">
        <p14:creationId xmlns:p14="http://schemas.microsoft.com/office/powerpoint/2010/main" val="2477518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37361" y="238686"/>
            <a:ext cx="6949440" cy="1113064"/>
          </a:xfrm>
        </p:spPr>
        <p:txBody>
          <a:bodyPr>
            <a:noAutofit/>
          </a:bodyPr>
          <a:lstStyle/>
          <a:p>
            <a:r>
              <a:rPr lang="lv-LV" sz="1800" dirty="0" smtClean="0"/>
              <a:t>Lielākie UIN </a:t>
            </a:r>
            <a:r>
              <a:rPr lang="lv-LV" sz="1800" dirty="0"/>
              <a:t>atvieglojuma </a:t>
            </a:r>
            <a:r>
              <a:rPr lang="lv-LV" sz="1800" dirty="0" smtClean="0"/>
              <a:t>apmēri 2018.gadā - </a:t>
            </a:r>
            <a:r>
              <a:rPr lang="lv-LV" sz="1800" i="1" dirty="0"/>
              <a:t>par ienākumu no tiešās līdzdalības akciju atsavināšanas </a:t>
            </a:r>
            <a:r>
              <a:rPr lang="lv-LV" sz="1800" i="1" dirty="0" smtClean="0"/>
              <a:t>un </a:t>
            </a:r>
            <a:r>
              <a:rPr lang="lv-LV" sz="1800" i="1" dirty="0"/>
              <a:t>lauksaimniekiem par summām, kas saņemtas subsīdiju veidā</a:t>
            </a:r>
            <a:endParaRPr lang="lv-LV" altLang="lv-LV" sz="1800" i="1" dirty="0">
              <a:solidFill>
                <a:srgbClr val="FF0000"/>
              </a:solidFill>
            </a:endParaRPr>
          </a:p>
        </p:txBody>
      </p:sp>
      <p:sp>
        <p:nvSpPr>
          <p:cNvPr id="9" name="Slide Number Placeholder 8"/>
          <p:cNvSpPr>
            <a:spLocks noGrp="1"/>
          </p:cNvSpPr>
          <p:nvPr>
            <p:ph type="sldNum" sz="quarter" idx="18"/>
          </p:nvPr>
        </p:nvSpPr>
        <p:spPr/>
        <p:txBody>
          <a:bodyPr/>
          <a:lstStyle/>
          <a:p>
            <a:fld id="{BF11BBE9-CFE2-4B85-9E78-D6C1391818D1}" type="slidenum">
              <a:rPr lang="en-US" altLang="lv-LV"/>
              <a:pPr/>
              <a:t>15</a:t>
            </a:fld>
            <a:endParaRPr lang="en-US" altLang="lv-LV"/>
          </a:p>
        </p:txBody>
      </p:sp>
      <p:graphicFrame>
        <p:nvGraphicFramePr>
          <p:cNvPr id="10" name="Chart 9">
            <a:extLst>
              <a:ext uri="{FF2B5EF4-FFF2-40B4-BE49-F238E27FC236}">
                <a16:creationId xmlns:a16="http://schemas.microsoft.com/office/drawing/2014/main" id="{A262B82C-A0FC-493A-A09A-C6DC0FFC64BE}"/>
              </a:ext>
            </a:extLst>
          </p:cNvPr>
          <p:cNvGraphicFramePr/>
          <p:nvPr>
            <p:extLst>
              <p:ext uri="{D42A27DB-BD31-4B8C-83A1-F6EECF244321}">
                <p14:modId xmlns:p14="http://schemas.microsoft.com/office/powerpoint/2010/main" val="3356272235"/>
              </p:ext>
            </p:extLst>
          </p:nvPr>
        </p:nvGraphicFramePr>
        <p:xfrm>
          <a:off x="640080" y="1711777"/>
          <a:ext cx="7197634" cy="448273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549C32C3-BD18-4D59-8B49-F7AFC8262384}"/>
              </a:ext>
            </a:extLst>
          </p:cNvPr>
          <p:cNvSpPr/>
          <p:nvPr/>
        </p:nvSpPr>
        <p:spPr>
          <a:xfrm>
            <a:off x="860528" y="1377875"/>
            <a:ext cx="7422943" cy="276999"/>
          </a:xfrm>
          <a:prstGeom prst="rect">
            <a:avLst/>
          </a:prstGeom>
        </p:spPr>
        <p:txBody>
          <a:bodyPr wrap="square">
            <a:spAutoFit/>
          </a:bodyPr>
          <a:lstStyle/>
          <a:p>
            <a:pPr algn="ct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UIN atvieglojumu procentuālais sadalījums pēc to apmēra 2018.gadā </a:t>
            </a:r>
            <a:endParaRPr lang="lv-LV"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19158" y="1989395"/>
            <a:ext cx="6096000" cy="1066800"/>
          </a:xfrm>
        </p:spPr>
        <p:txBody>
          <a:bodyPr/>
          <a:lstStyle/>
          <a:p>
            <a:r>
              <a:rPr lang="lv-LV" altLang="lv-LV" dirty="0"/>
              <a:t>Dabas resursu nodokļa (DRN) atvieglojumi</a:t>
            </a:r>
          </a:p>
        </p:txBody>
      </p:sp>
      <p:sp>
        <p:nvSpPr>
          <p:cNvPr id="5" name="Slide Number Placeholder 4"/>
          <p:cNvSpPr>
            <a:spLocks noGrp="1"/>
          </p:cNvSpPr>
          <p:nvPr>
            <p:ph type="sldNum" sz="quarter" idx="13"/>
          </p:nvPr>
        </p:nvSpPr>
        <p:spPr/>
        <p:txBody>
          <a:bodyPr/>
          <a:lstStyle/>
          <a:p>
            <a:fld id="{1512EF93-0C47-4D83-8594-3316C07C9845}" type="slidenum">
              <a:rPr lang="en-US" altLang="lv-LV"/>
              <a:pPr/>
              <a:t>16</a:t>
            </a:fld>
            <a:endParaRPr lang="en-US" altLang="lv-LV"/>
          </a:p>
        </p:txBody>
      </p:sp>
      <p:pic>
        <p:nvPicPr>
          <p:cNvPr id="4098" name="Picture 2" descr="Earth, Globe, Plant, Eco, Green, Nature">
            <a:extLst>
              <a:ext uri="{FF2B5EF4-FFF2-40B4-BE49-F238E27FC236}">
                <a16:creationId xmlns:a16="http://schemas.microsoft.com/office/drawing/2014/main" id="{50901C31-62BF-4640-B27E-3B28B9C6B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873" y="2659272"/>
            <a:ext cx="3398293" cy="349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52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06388" y="165970"/>
            <a:ext cx="6719047" cy="1009562"/>
          </a:xfrm>
        </p:spPr>
        <p:txBody>
          <a:bodyPr>
            <a:noAutofit/>
          </a:bodyPr>
          <a:lstStyle/>
          <a:p>
            <a:r>
              <a:rPr lang="lv-LV" sz="2000" dirty="0"/>
              <a:t>DRN atvieglojumi </a:t>
            </a:r>
            <a:r>
              <a:rPr lang="lv-LV" sz="2000" dirty="0">
                <a:solidFill>
                  <a:srgbClr val="FF0000"/>
                </a:solidFill>
              </a:rPr>
              <a:t>~0,2 miljardi</a:t>
            </a:r>
            <a:r>
              <a:rPr lang="lv-LV" sz="2000" dirty="0"/>
              <a:t> eiro, kas ir</a:t>
            </a:r>
            <a:br>
              <a:rPr lang="lv-LV" sz="2000" dirty="0"/>
            </a:br>
            <a:r>
              <a:rPr lang="lv-LV" sz="2000" dirty="0"/>
              <a:t> </a:t>
            </a:r>
            <a:r>
              <a:rPr lang="lv-LV" sz="2000" dirty="0">
                <a:solidFill>
                  <a:srgbClr val="FF0000"/>
                </a:solidFill>
              </a:rPr>
              <a:t>7 reizes </a:t>
            </a:r>
            <a:r>
              <a:rPr lang="lv-LV" sz="2000" dirty="0"/>
              <a:t>vairāk kā kopējie DRN ieņēmumi</a:t>
            </a:r>
            <a:endParaRPr lang="lv-LV" altLang="lv-LV" sz="2000" dirty="0"/>
          </a:p>
        </p:txBody>
      </p:sp>
      <p:sp>
        <p:nvSpPr>
          <p:cNvPr id="5" name="Slide Number Placeholder 4"/>
          <p:cNvSpPr>
            <a:spLocks noGrp="1"/>
          </p:cNvSpPr>
          <p:nvPr>
            <p:ph type="sldNum" sz="quarter" idx="13"/>
          </p:nvPr>
        </p:nvSpPr>
        <p:spPr/>
        <p:txBody>
          <a:bodyPr/>
          <a:lstStyle/>
          <a:p>
            <a:fld id="{1512EF93-0C47-4D83-8594-3316C07C9845}" type="slidenum">
              <a:rPr lang="en-US" altLang="lv-LV"/>
              <a:pPr/>
              <a:t>17</a:t>
            </a:fld>
            <a:endParaRPr lang="en-US" altLang="lv-LV"/>
          </a:p>
        </p:txBody>
      </p:sp>
      <p:sp>
        <p:nvSpPr>
          <p:cNvPr id="2" name="Rectangle 1"/>
          <p:cNvSpPr/>
          <p:nvPr/>
        </p:nvSpPr>
        <p:spPr>
          <a:xfrm>
            <a:off x="1806388" y="1136933"/>
            <a:ext cx="6333313" cy="276999"/>
          </a:xfrm>
          <a:prstGeom prst="rect">
            <a:avLst/>
          </a:prstGeom>
        </p:spPr>
        <p:txBody>
          <a:bodyPr wrap="square">
            <a:spAutoFit/>
          </a:bodyPr>
          <a:lstStyle/>
          <a:p>
            <a:pPr algn="ctr">
              <a:spcAft>
                <a:spcPts val="600"/>
              </a:spcAft>
            </a:pP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DRN atvieglojumu aprēķinātais apmērs, </a:t>
            </a:r>
            <a:r>
              <a:rPr lang="lv-LV" sz="1200" i="1" dirty="0">
                <a:solidFill>
                  <a:srgbClr val="002060"/>
                </a:solidFill>
                <a:latin typeface="Verdana" panose="020B0604030504040204" pitchFamily="34" charset="0"/>
                <a:ea typeface="Verdana" panose="020B0604030504040204" pitchFamily="34" charset="0"/>
                <a:cs typeface="Verdana" panose="020B0604030504040204" pitchFamily="34" charset="0"/>
              </a:rPr>
              <a:t>milj. eiro</a:t>
            </a:r>
          </a:p>
        </p:txBody>
      </p:sp>
      <p:graphicFrame>
        <p:nvGraphicFramePr>
          <p:cNvPr id="4" name="Table 3"/>
          <p:cNvGraphicFramePr>
            <a:graphicFrameLocks noGrp="1"/>
          </p:cNvGraphicFramePr>
          <p:nvPr>
            <p:extLst>
              <p:ext uri="{D42A27DB-BD31-4B8C-83A1-F6EECF244321}">
                <p14:modId xmlns:p14="http://schemas.microsoft.com/office/powerpoint/2010/main" val="396741083"/>
              </p:ext>
            </p:extLst>
          </p:nvPr>
        </p:nvGraphicFramePr>
        <p:xfrm>
          <a:off x="502023" y="1452531"/>
          <a:ext cx="7915583" cy="5142314"/>
        </p:xfrm>
        <a:graphic>
          <a:graphicData uri="http://schemas.openxmlformats.org/drawingml/2006/table">
            <a:tbl>
              <a:tblPr firstRow="1" firstCol="1" bandRow="1">
                <a:tableStyleId>{5C22544A-7EE6-4342-B048-85BDC9FD1C3A}</a:tableStyleId>
              </a:tblPr>
              <a:tblGrid>
                <a:gridCol w="5468471">
                  <a:extLst>
                    <a:ext uri="{9D8B030D-6E8A-4147-A177-3AD203B41FA5}">
                      <a16:colId xmlns:a16="http://schemas.microsoft.com/office/drawing/2014/main" val="3038176585"/>
                    </a:ext>
                  </a:extLst>
                </a:gridCol>
                <a:gridCol w="833718">
                  <a:extLst>
                    <a:ext uri="{9D8B030D-6E8A-4147-A177-3AD203B41FA5}">
                      <a16:colId xmlns:a16="http://schemas.microsoft.com/office/drawing/2014/main" val="3572569552"/>
                    </a:ext>
                  </a:extLst>
                </a:gridCol>
                <a:gridCol w="802485">
                  <a:extLst>
                    <a:ext uri="{9D8B030D-6E8A-4147-A177-3AD203B41FA5}">
                      <a16:colId xmlns:a16="http://schemas.microsoft.com/office/drawing/2014/main" val="3828372248"/>
                    </a:ext>
                  </a:extLst>
                </a:gridCol>
                <a:gridCol w="810909">
                  <a:extLst>
                    <a:ext uri="{9D8B030D-6E8A-4147-A177-3AD203B41FA5}">
                      <a16:colId xmlns:a16="http://schemas.microsoft.com/office/drawing/2014/main" val="228807349"/>
                    </a:ext>
                  </a:extLst>
                </a:gridCol>
              </a:tblGrid>
              <a:tr h="241798">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Nodokļa atvieglojums</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2016</a:t>
                      </a:r>
                    </a:p>
                  </a:txBody>
                  <a:tcPr marL="39477" marR="39477"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2017</a:t>
                      </a:r>
                    </a:p>
                  </a:txBody>
                  <a:tcPr marL="39477" marR="39477"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2018</a:t>
                      </a:r>
                    </a:p>
                  </a:txBody>
                  <a:tcPr marL="39477" marR="39477" marT="0" marB="0" anchor="ctr">
                    <a:lnL w="6350" cap="flat" cmpd="sng" algn="ctr">
                      <a:solidFill>
                        <a:schemeClr val="bg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30114767"/>
                  </a:ext>
                </a:extLst>
              </a:tr>
              <a:tr h="259977">
                <a:tc>
                  <a:txBody>
                    <a:bodyPr/>
                    <a:lstStyle/>
                    <a:p>
                      <a:pPr marL="92075" lvl="0" indent="0" algn="just">
                        <a:spcAft>
                          <a:spcPts val="0"/>
                        </a:spcAft>
                        <a:buFont typeface="+mj-lt"/>
                        <a:buNone/>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Par transportlīdzekļiem, kurus pirmo reizi pastāvīgi reģistrē LR </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0,5</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0,8</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0,9</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16387748"/>
                  </a:ext>
                </a:extLst>
              </a:tr>
              <a:tr h="383310">
                <a:tc>
                  <a:txBody>
                    <a:bodyPr/>
                    <a:lstStyle/>
                    <a:p>
                      <a:pPr marL="92075" lvl="0" indent="0" algn="just">
                        <a:spcAft>
                          <a:spcPts val="0"/>
                        </a:spcAft>
                        <a:buFont typeface="+mj-lt"/>
                        <a:buNone/>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Par iepakojumu un vienreiz lietojamiem galda traukiem un piederumiem,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118,7</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132,7</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133,7</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86588786"/>
                  </a:ext>
                </a:extLst>
              </a:tr>
              <a:tr h="181467">
                <a:tc>
                  <a:txBody>
                    <a:bodyPr/>
                    <a:lstStyle/>
                    <a:p>
                      <a:pPr marL="539750" lvl="1" indent="-274638" algn="just">
                        <a:spcAft>
                          <a:spcPts val="0"/>
                        </a:spcAft>
                        <a:buFont typeface="+mj-lt"/>
                        <a:buAutoNum type="arabicPeriod"/>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stikla izejmateriāliem</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24,1</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26,6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27,6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5120163"/>
                  </a:ext>
                </a:extLst>
              </a:tr>
              <a:tr h="152400">
                <a:tc>
                  <a:txBody>
                    <a:bodyPr/>
                    <a:lstStyle/>
                    <a:p>
                      <a:pPr marL="539750" lvl="1" indent="-274638" algn="just">
                        <a:spcAft>
                          <a:spcPts val="0"/>
                        </a:spcAft>
                        <a:buFont typeface="+mj-lt"/>
                        <a:buAutoNum type="arabicPeriod" startAt="2"/>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plastmasas izejmateriāliem</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42,6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45,5</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47,1</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2266825"/>
                  </a:ext>
                </a:extLst>
              </a:tr>
              <a:tr h="152400">
                <a:tc>
                  <a:txBody>
                    <a:bodyPr/>
                    <a:lstStyle/>
                    <a:p>
                      <a:pPr marL="539750" lvl="1" indent="-274638" algn="just">
                        <a:spcAft>
                          <a:spcPts val="0"/>
                        </a:spcAft>
                        <a:buFont typeface="+mj-lt"/>
                        <a:buAutoNum type="arabicPeriod" startAt="3"/>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metāla izejmateriāliem</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a:effectLst/>
                          <a:latin typeface="Verdana" panose="020B0604030504040204" pitchFamily="34" charset="0"/>
                          <a:ea typeface="Verdana" panose="020B0604030504040204" pitchFamily="34" charset="0"/>
                          <a:cs typeface="Verdana" panose="020B0604030504040204" pitchFamily="34" charset="0"/>
                        </a:rPr>
                        <a:t>11,6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13,6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13,5</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6679859"/>
                  </a:ext>
                </a:extLst>
              </a:tr>
              <a:tr h="197223">
                <a:tc>
                  <a:txBody>
                    <a:bodyPr/>
                    <a:lstStyle/>
                    <a:p>
                      <a:pPr marL="539750" lvl="1" indent="-274638" algn="just">
                        <a:spcAft>
                          <a:spcPts val="0"/>
                        </a:spcAft>
                        <a:buFont typeface="+mj-lt"/>
                        <a:buAutoNum type="arabicPeriod" startAt="4"/>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koksnes, papīra un kartona vai citu dabisko šķiedru un </a:t>
                      </a:r>
                      <a:r>
                        <a:rPr lang="lv-LV" sz="10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bioplastmasas</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izejmateriāliem</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29,9</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32,4</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32,9</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34217311"/>
                  </a:ext>
                </a:extLst>
              </a:tr>
              <a:tr h="53788">
                <a:tc>
                  <a:txBody>
                    <a:bodyPr/>
                    <a:lstStyle/>
                    <a:p>
                      <a:pPr marL="539750" lvl="1" indent="-274638" algn="just">
                        <a:spcAft>
                          <a:spcPts val="0"/>
                        </a:spcAft>
                        <a:buFont typeface="+mj-lt"/>
                        <a:buAutoNum type="arabicPeriod" startAt="5"/>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Plastmasas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maisiņi </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8,8</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12,1</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10,0</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2722864"/>
                  </a:ext>
                </a:extLst>
              </a:tr>
              <a:tr h="170329">
                <a:tc>
                  <a:txBody>
                    <a:bodyPr/>
                    <a:lstStyle/>
                    <a:p>
                      <a:pPr marL="539750" lvl="1" indent="-274638" algn="just">
                        <a:spcAft>
                          <a:spcPts val="0"/>
                        </a:spcAft>
                        <a:buFont typeface="+mj-lt"/>
                        <a:buAutoNum type="arabicPeriod" startAt="6"/>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 </a:t>
                      </a:r>
                      <a:r>
                        <a:rPr lang="lv-LV" sz="10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oksisadalāmās</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plastmasas un polistirola izejmateriāliem</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656311"/>
                  </a:ext>
                </a:extLst>
              </a:tr>
              <a:tr h="87727">
                <a:tc>
                  <a:txBody>
                    <a:bodyPr/>
                    <a:lstStyle/>
                    <a:p>
                      <a:pPr marL="0" lvl="0" indent="0" algn="just">
                        <a:spcAft>
                          <a:spcPts val="0"/>
                        </a:spcAft>
                        <a:buFont typeface="+mj-lt"/>
                        <a:buNone/>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Par videi kaitīgām precēm,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a:t>
                      </a:r>
                      <a:r>
                        <a:rPr lang="lv-LV"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58,4</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70,0</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76,6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57563702"/>
                  </a:ext>
                </a:extLst>
              </a:tr>
              <a:tr h="87727">
                <a:tc>
                  <a:txBody>
                    <a:bodyPr/>
                    <a:lstStyle/>
                    <a:p>
                      <a:pPr marL="539750" lvl="1" indent="-274638" algn="just">
                        <a:spcAft>
                          <a:spcPts val="0"/>
                        </a:spcAft>
                        <a:buFont typeface="+mj-lt"/>
                        <a:buAutoNum type="arabicPeriod"/>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Smēreļļas</a:t>
                      </a:r>
                      <a:endPar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2,5</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2,7</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3441988"/>
                  </a:ext>
                </a:extLst>
              </a:tr>
              <a:tr h="175453">
                <a:tc>
                  <a:txBody>
                    <a:bodyPr/>
                    <a:lstStyle/>
                    <a:p>
                      <a:pPr marL="539750" lvl="1" indent="-274638" algn="just">
                        <a:spcAft>
                          <a:spcPts val="0"/>
                        </a:spcAft>
                        <a:buFont typeface="+mj-lt"/>
                        <a:buAutoNum type="arabicPeriod" startAt="2"/>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Svinu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saturoši elektriskie akumulatori</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3,7</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3,4</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8013033"/>
                  </a:ext>
                </a:extLst>
              </a:tr>
              <a:tr h="175453">
                <a:tc>
                  <a:txBody>
                    <a:bodyPr/>
                    <a:lstStyle/>
                    <a:p>
                      <a:pPr marL="539750" lvl="1" indent="-274638" algn="just">
                        <a:spcAft>
                          <a:spcPts val="0"/>
                        </a:spcAft>
                        <a:buFont typeface="+mj-lt"/>
                        <a:buAutoNum type="arabicPeriod" startAt="3"/>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Galvaniskie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elementi un baterijas</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3,5</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3,7</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3,7</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7943004"/>
                  </a:ext>
                </a:extLst>
              </a:tr>
              <a:tr h="175453">
                <a:tc>
                  <a:txBody>
                    <a:bodyPr/>
                    <a:lstStyle/>
                    <a:p>
                      <a:pPr marL="539750" lvl="1" indent="-274638" algn="just">
                        <a:spcAft>
                          <a:spcPts val="0"/>
                        </a:spcAft>
                        <a:buFont typeface="+mj-lt"/>
                        <a:buAutoNum type="arabicPeriod" startAt="4"/>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Citi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elektriskie akumulatori</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1,8</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2,2</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3,1</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09238173"/>
                  </a:ext>
                </a:extLst>
              </a:tr>
              <a:tr h="87727">
                <a:tc>
                  <a:txBody>
                    <a:bodyPr/>
                    <a:lstStyle/>
                    <a:p>
                      <a:pPr marL="539750" lvl="1" indent="-274638" algn="just">
                        <a:spcAft>
                          <a:spcPts val="0"/>
                        </a:spcAft>
                        <a:buFont typeface="+mj-lt"/>
                        <a:buAutoNum type="arabicPeriod" startAt="5"/>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Visu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veidu riepas</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5,0</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7,8</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10,8</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9135368"/>
                  </a:ext>
                </a:extLst>
              </a:tr>
              <a:tr h="175453">
                <a:tc>
                  <a:txBody>
                    <a:bodyPr/>
                    <a:lstStyle/>
                    <a:p>
                      <a:pPr marL="539750" lvl="1" indent="-274638" algn="just">
                        <a:spcAft>
                          <a:spcPts val="0"/>
                        </a:spcAft>
                        <a:buFont typeface="+mj-lt"/>
                        <a:buAutoNum type="arabicPeriod" startAt="6"/>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Liela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izmēra mājsaimniecības iekārtas </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a:effectLst/>
                          <a:latin typeface="Verdana" panose="020B0604030504040204" pitchFamily="34" charset="0"/>
                          <a:ea typeface="Verdana" panose="020B0604030504040204" pitchFamily="34" charset="0"/>
                          <a:cs typeface="Verdana" panose="020B0604030504040204" pitchFamily="34" charset="0"/>
                        </a:rPr>
                        <a:t>9,9</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12,5</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12,8</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4278288"/>
                  </a:ext>
                </a:extLst>
              </a:tr>
              <a:tr h="156648">
                <a:tc>
                  <a:txBody>
                    <a:bodyPr/>
                    <a:lstStyle/>
                    <a:p>
                      <a:pPr marL="539750" lvl="1" indent="-274638" algn="just">
                        <a:spcAft>
                          <a:spcPts val="0"/>
                        </a:spcAft>
                        <a:buFont typeface="+mj-lt"/>
                        <a:buAutoNum type="arabicPeriod" startAt="7"/>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Liela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izmēra dzesēšanas iekārtas, saldētavas un ledusskapji</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a:effectLst/>
                          <a:latin typeface="Verdana" panose="020B0604030504040204" pitchFamily="34" charset="0"/>
                          <a:ea typeface="Verdana" panose="020B0604030504040204" pitchFamily="34" charset="0"/>
                          <a:cs typeface="Verdana" panose="020B0604030504040204" pitchFamily="34" charset="0"/>
                        </a:rPr>
                        <a:t>6,7</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7,0</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9,4</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29764514"/>
                  </a:ext>
                </a:extLst>
              </a:tr>
              <a:tr h="175453">
                <a:tc>
                  <a:txBody>
                    <a:bodyPr/>
                    <a:lstStyle/>
                    <a:p>
                      <a:pPr marL="539750" lvl="1" indent="-274638" algn="just">
                        <a:spcAft>
                          <a:spcPts val="0"/>
                        </a:spcAft>
                        <a:buFont typeface="+mj-lt"/>
                        <a:buAutoNum type="arabicPeriod" startAt="8"/>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Maza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izmēra mājsaimniecības iekārtas</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a:effectLst/>
                          <a:latin typeface="Verdana" panose="020B0604030504040204" pitchFamily="34" charset="0"/>
                          <a:ea typeface="Verdana" panose="020B0604030504040204" pitchFamily="34" charset="0"/>
                          <a:cs typeface="Verdana" panose="020B0604030504040204" pitchFamily="34" charset="0"/>
                        </a:rPr>
                        <a:t>4,6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5,4</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5,1</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6601076"/>
                  </a:ext>
                </a:extLst>
              </a:tr>
              <a:tr h="172019">
                <a:tc>
                  <a:txBody>
                    <a:bodyPr/>
                    <a:lstStyle/>
                    <a:p>
                      <a:pPr marL="539750" lvl="1" indent="-274638" algn="just">
                        <a:spcAft>
                          <a:spcPts val="0"/>
                        </a:spcAft>
                        <a:buFont typeface="+mj-lt"/>
                        <a:buAutoNum type="arabicPeriod" startAt="9"/>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Informācijas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tehnoloģijas un elektronisko sakaru iekārtas</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4,8</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4,7</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4,3</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670242"/>
                  </a:ext>
                </a:extLst>
              </a:tr>
              <a:tr h="87727">
                <a:tc>
                  <a:txBody>
                    <a:bodyPr/>
                    <a:lstStyle/>
                    <a:p>
                      <a:pPr marL="539750" lvl="1" indent="-274638" algn="just">
                        <a:spcAft>
                          <a:spcPts val="0"/>
                        </a:spcAft>
                        <a:buFont typeface="+mj-lt"/>
                        <a:buAutoNum type="arabicPeriod" startAt="10"/>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Televizori</a:t>
                      </a:r>
                      <a:endPar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1,6</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3,2</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4,9</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6674284"/>
                  </a:ext>
                </a:extLst>
              </a:tr>
              <a:tr h="175453">
                <a:tc>
                  <a:txBody>
                    <a:bodyPr/>
                    <a:lstStyle/>
                    <a:p>
                      <a:pPr marL="539750" lvl="1" indent="-274638" algn="just">
                        <a:spcAft>
                          <a:spcPts val="0"/>
                        </a:spcAft>
                        <a:buFont typeface="+mj-lt"/>
                        <a:buAutoNum type="arabicPeriod" startAt="11"/>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Elektriskie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un elektroniskie instrumenti </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5,4</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5,8</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6,0</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2611377"/>
                  </a:ext>
                </a:extLst>
              </a:tr>
              <a:tr h="87727">
                <a:tc>
                  <a:txBody>
                    <a:bodyPr/>
                    <a:lstStyle/>
                    <a:p>
                      <a:pPr marL="539750" lvl="1" indent="-274638" algn="just">
                        <a:spcAft>
                          <a:spcPts val="0"/>
                        </a:spcAft>
                        <a:buFont typeface="+mj-lt"/>
                        <a:buAutoNum type="arabicPeriod" startAt="12"/>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Gāzizlādes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spuldzes</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1,3</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1,0</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1,1</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9510057"/>
                  </a:ext>
                </a:extLst>
              </a:tr>
              <a:tr h="87727">
                <a:tc>
                  <a:txBody>
                    <a:bodyPr/>
                    <a:lstStyle/>
                    <a:p>
                      <a:pPr marL="539750" lvl="1" indent="-274638" algn="just">
                        <a:spcAft>
                          <a:spcPts val="0"/>
                        </a:spcAft>
                        <a:buFont typeface="+mj-lt"/>
                        <a:buAutoNum type="arabicPeriod" startAt="13"/>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Apgaismes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ķermeņi</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2,7</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3,1</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3,3</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94421572"/>
                  </a:ext>
                </a:extLst>
              </a:tr>
              <a:tr h="175453">
                <a:tc>
                  <a:txBody>
                    <a:bodyPr/>
                    <a:lstStyle/>
                    <a:p>
                      <a:pPr marL="539750" lvl="1" indent="-274638" algn="just">
                        <a:spcAft>
                          <a:spcPts val="0"/>
                        </a:spcAft>
                        <a:buFont typeface="+mj-lt"/>
                        <a:buAutoNum type="arabicPeriod" startAt="14"/>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Rotaļlietas</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sporta un atpūtas piederumi</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0,9</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0,8</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0,9</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44500081"/>
                  </a:ext>
                </a:extLst>
              </a:tr>
              <a:tr h="175453">
                <a:tc>
                  <a:txBody>
                    <a:bodyPr/>
                    <a:lstStyle/>
                    <a:p>
                      <a:pPr marL="539750" lvl="1" indent="-274638" algn="just">
                        <a:spcAft>
                          <a:spcPts val="0"/>
                        </a:spcAft>
                        <a:buFont typeface="+mj-lt"/>
                        <a:buAutoNum type="arabicPeriod" startAt="15"/>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Pārējās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videi kaitīgās preces</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a:effectLst/>
                          <a:latin typeface="Verdana" panose="020B0604030504040204" pitchFamily="34" charset="0"/>
                          <a:ea typeface="Verdana" panose="020B0604030504040204" pitchFamily="34" charset="0"/>
                          <a:cs typeface="Verdana" panose="020B0604030504040204" pitchFamily="34" charset="0"/>
                        </a:rPr>
                        <a:t>3,2</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3,4</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2,9</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06835049"/>
                  </a:ext>
                </a:extLst>
              </a:tr>
              <a:tr h="240751">
                <a:tc>
                  <a:txBody>
                    <a:bodyPr/>
                    <a:lstStyle/>
                    <a:p>
                      <a:pPr marL="0" indent="0" algn="just"/>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KOPĀ</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177,5</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203,5</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211,2</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715611517"/>
                  </a:ext>
                </a:extLst>
              </a:tr>
              <a:tr h="240751">
                <a:tc>
                  <a:txBody>
                    <a:bodyPr/>
                    <a:lstStyle/>
                    <a:p>
                      <a:pPr marL="0" indent="0" algn="just"/>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no DRN ieņēmumiem</a:t>
                      </a:r>
                    </a:p>
                  </a:txBody>
                  <a:tcPr marL="39477" marR="39477"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994%</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794%</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701%</a:t>
                      </a:r>
                    </a:p>
                  </a:txBody>
                  <a:tcPr marL="39477" marR="39477"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913320008"/>
                  </a:ext>
                </a:extLst>
              </a:tr>
            </a:tbl>
          </a:graphicData>
        </a:graphic>
      </p:graphicFrame>
    </p:spTree>
    <p:extLst>
      <p:ext uri="{BB962C8B-B14F-4D97-AF65-F5344CB8AC3E}">
        <p14:creationId xmlns:p14="http://schemas.microsoft.com/office/powerpoint/2010/main" val="1178228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a:xfrm>
            <a:off x="14588074" y="9536113"/>
            <a:ext cx="193548" cy="205901"/>
          </a:xfrm>
        </p:spPr>
        <p:txBody>
          <a:bodyPr/>
          <a:lstStyle/>
          <a:p>
            <a:fld id="{D6AB2AA7-7A7C-4FBD-A335-6BF51BEAF40B}" type="slidenum">
              <a:rPr lang="en-US" altLang="lv-LV"/>
              <a:pPr/>
              <a:t>18</a:t>
            </a:fld>
            <a:endParaRPr lang="en-US" altLang="lv-LV"/>
          </a:p>
        </p:txBody>
      </p:sp>
      <p:sp>
        <p:nvSpPr>
          <p:cNvPr id="3" name="AutoShape 6" descr="AttÄlu rezultÄti vaicÄjumam âlauksaimniecÄ«ba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20" name="Rectangle 19"/>
          <p:cNvSpPr/>
          <p:nvPr/>
        </p:nvSpPr>
        <p:spPr>
          <a:xfrm>
            <a:off x="1086702" y="1409947"/>
            <a:ext cx="7422943" cy="276999"/>
          </a:xfrm>
          <a:prstGeom prst="rect">
            <a:avLst/>
          </a:prstGeom>
        </p:spPr>
        <p:txBody>
          <a:bodyPr wrap="square">
            <a:spAutoFit/>
          </a:bodyPr>
          <a:lstStyle/>
          <a:p>
            <a:pPr algn="ct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DRN atvieglojumu procentuālais sadalījums pēc to apmēra 2018.gadā </a:t>
            </a:r>
            <a:endParaRPr lang="lv-LV"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4" name="Chart 13"/>
          <p:cNvGraphicFramePr/>
          <p:nvPr>
            <p:extLst>
              <p:ext uri="{D42A27DB-BD31-4B8C-83A1-F6EECF244321}">
                <p14:modId xmlns:p14="http://schemas.microsoft.com/office/powerpoint/2010/main" val="605714872"/>
              </p:ext>
            </p:extLst>
          </p:nvPr>
        </p:nvGraphicFramePr>
        <p:xfrm>
          <a:off x="1399778" y="1813718"/>
          <a:ext cx="6549904" cy="4142198"/>
        </p:xfrm>
        <a:graphic>
          <a:graphicData uri="http://schemas.openxmlformats.org/drawingml/2006/chart">
            <c:chart xmlns:c="http://schemas.openxmlformats.org/drawingml/2006/chart" xmlns:r="http://schemas.openxmlformats.org/officeDocument/2006/relationships" r:id="rId3"/>
          </a:graphicData>
        </a:graphic>
      </p:graphicFrame>
      <p:pic>
        <p:nvPicPr>
          <p:cNvPr id="8202" name="Picture 10" descr="SaistÄ«ts attÄ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297" y="15372579"/>
            <a:ext cx="138411" cy="103679"/>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2052918" y="304800"/>
            <a:ext cx="6633882" cy="1145286"/>
          </a:xfrm>
          <a:prstGeom prst="rect">
            <a:avLst/>
          </a:prstGeom>
        </p:spPr>
        <p:txBody>
          <a:bodyPr>
            <a:noAutofit/>
          </a:bodyPr>
          <a:lst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altLang="lv-LV" sz="2000" b="1" dirty="0">
                <a:latin typeface="Verdana" panose="020B0604030504040204" pitchFamily="34" charset="0"/>
                <a:ea typeface="Verdana" panose="020B0604030504040204" pitchFamily="34" charset="0"/>
                <a:cs typeface="Verdana" panose="020B0604030504040204" pitchFamily="34" charset="0"/>
              </a:rPr>
              <a:t>DRN atvieglojumu </a:t>
            </a:r>
            <a:r>
              <a:rPr lang="lv-LV" altLang="lv-LV" sz="2000" b="1" dirty="0">
                <a:solidFill>
                  <a:srgbClr val="FF0000"/>
                </a:solidFill>
                <a:latin typeface="Verdana" panose="020B0604030504040204" pitchFamily="34" charset="0"/>
                <a:ea typeface="Verdana" panose="020B0604030504040204" pitchFamily="34" charset="0"/>
                <a:cs typeface="Verdana" panose="020B0604030504040204" pitchFamily="34" charset="0"/>
              </a:rPr>
              <a:t>mērķis</a:t>
            </a:r>
            <a:r>
              <a:rPr lang="lv-LV" altLang="lv-LV" sz="2000" b="1" dirty="0">
                <a:latin typeface="Verdana" panose="020B0604030504040204" pitchFamily="34" charset="0"/>
                <a:ea typeface="Verdana" panose="020B0604030504040204" pitchFamily="34" charset="0"/>
                <a:cs typeface="Verdana" panose="020B0604030504040204" pitchFamily="34" charset="0"/>
              </a:rPr>
              <a:t> - </a:t>
            </a:r>
            <a:r>
              <a:rPr lang="lv-LV" sz="2000" b="1" dirty="0">
                <a:latin typeface="Verdana" panose="020B0604030504040204" pitchFamily="34" charset="0"/>
                <a:ea typeface="Verdana" panose="020B0604030504040204" pitchFamily="34" charset="0"/>
                <a:cs typeface="Verdana" panose="020B0604030504040204" pitchFamily="34" charset="0"/>
              </a:rPr>
              <a:t>panākt ražotāju un tirgotāju aktīvu iesaisti un atbildību par atkritumu apsaimniekošanas nodrošināšanu</a:t>
            </a:r>
            <a:r>
              <a:rPr lang="lv-LV" sz="2000" b="1" baseline="30000" dirty="0">
                <a:latin typeface="Verdana" panose="020B0604030504040204" pitchFamily="34" charset="0"/>
                <a:ea typeface="Verdana" panose="020B0604030504040204" pitchFamily="34" charset="0"/>
                <a:cs typeface="Verdana" panose="020B0604030504040204" pitchFamily="34" charset="0"/>
              </a:rPr>
              <a:t>*</a:t>
            </a:r>
            <a:endParaRPr lang="lv-LV" altLang="lv-LV" sz="2000" b="1" baseline="30000"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155576" y="6223554"/>
            <a:ext cx="8531224" cy="507831"/>
          </a:xfrm>
          <a:prstGeom prst="rect">
            <a:avLst/>
          </a:prstGeom>
        </p:spPr>
        <p:txBody>
          <a:bodyPr wrap="square">
            <a:spAutoFit/>
          </a:bodyPr>
          <a:lstStyle/>
          <a:p>
            <a:pPr marL="182563" indent="-182563" algn="just">
              <a:tabLst>
                <a:tab pos="182563" algn="l"/>
              </a:tabLst>
            </a:pPr>
            <a:r>
              <a:rPr lang="lv-LV" sz="900" i="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lv-LV" sz="900" i="1" dirty="0">
                <a:solidFill>
                  <a:srgbClr val="000000"/>
                </a:solidFill>
                <a:latin typeface="Verdana" panose="020B0604030504040204" pitchFamily="34" charset="0"/>
                <a:ea typeface="Verdana" panose="020B0604030504040204" pitchFamily="34" charset="0"/>
                <a:cs typeface="Verdana" panose="020B0604030504040204" pitchFamily="34" charset="0"/>
              </a:rPr>
              <a:t> 	Nodokļa maksātājs DRN par iepakojumu un vienreiz lietojamiem galda traukiem un piederumiem, kā arī videi kaitīgām precēm, nemaksā, ja tas nodrošina reģenerācijas normu izpildi, kā arī ir izveidojis šo piederumu un preču </a:t>
            </a:r>
            <a:r>
              <a:rPr lang="lv-LV" sz="900" i="1" dirty="0">
                <a:latin typeface="Verdana" panose="020B0604030504040204" pitchFamily="34" charset="0"/>
                <a:ea typeface="Verdana" panose="020B0604030504040204" pitchFamily="34" charset="0"/>
                <a:cs typeface="Verdana" panose="020B0604030504040204" pitchFamily="34" charset="0"/>
              </a:rPr>
              <a:t>apsaimniekošanas sistēmu, iesniedzis VARAM padotībā esošai iestādei finanšu nodrošinājumu un noslēdzis ar šo iestādi līgumu par apsaimniekošanas sistēmas piemērošanu.</a:t>
            </a:r>
          </a:p>
        </p:txBody>
      </p:sp>
    </p:spTree>
    <p:extLst>
      <p:ext uri="{BB962C8B-B14F-4D97-AF65-F5344CB8AC3E}">
        <p14:creationId xmlns:p14="http://schemas.microsoft.com/office/powerpoint/2010/main" val="3554746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72176" y="2191870"/>
            <a:ext cx="5602942" cy="1066800"/>
          </a:xfrm>
        </p:spPr>
        <p:txBody>
          <a:bodyPr/>
          <a:lstStyle/>
          <a:p>
            <a:r>
              <a:rPr lang="lv-LV" altLang="lv-LV" dirty="0" err="1"/>
              <a:t>Mikrouzņēmumu</a:t>
            </a:r>
            <a:r>
              <a:rPr lang="lv-LV" altLang="lv-LV" dirty="0"/>
              <a:t> nodoklis (MUN)</a:t>
            </a:r>
          </a:p>
        </p:txBody>
      </p:sp>
      <p:sp>
        <p:nvSpPr>
          <p:cNvPr id="5" name="Slide Number Placeholder 4"/>
          <p:cNvSpPr>
            <a:spLocks noGrp="1"/>
          </p:cNvSpPr>
          <p:nvPr>
            <p:ph type="sldNum" sz="quarter" idx="13"/>
          </p:nvPr>
        </p:nvSpPr>
        <p:spPr/>
        <p:txBody>
          <a:bodyPr/>
          <a:lstStyle/>
          <a:p>
            <a:fld id="{1512EF93-0C47-4D83-8594-3316C07C9845}" type="slidenum">
              <a:rPr lang="en-US" altLang="lv-LV"/>
              <a:pPr/>
              <a:t>19</a:t>
            </a:fld>
            <a:endParaRPr lang="en-US" altLang="lv-LV"/>
          </a:p>
        </p:txBody>
      </p:sp>
      <p:pic>
        <p:nvPicPr>
          <p:cNvPr id="5122" name="Picture 2" descr="Paper, Business, Finance, Document">
            <a:extLst>
              <a:ext uri="{FF2B5EF4-FFF2-40B4-BE49-F238E27FC236}">
                <a16:creationId xmlns:a16="http://schemas.microsoft.com/office/drawing/2014/main" id="{63FA3E64-8A83-477C-8E60-3789FAFDA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215" y="3258670"/>
            <a:ext cx="4241392" cy="267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4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00518" y="381000"/>
            <a:ext cx="4975411" cy="1036638"/>
          </a:xfrm>
        </p:spPr>
        <p:txBody>
          <a:bodyPr>
            <a:normAutofit fontScale="90000"/>
          </a:bodyPr>
          <a:lstStyle/>
          <a:p>
            <a:r>
              <a:rPr lang="lv-LV" altLang="lv-LV" dirty="0"/>
              <a:t>NODOKĻU IZDEVUMU (ATVIEGLOJUMU) DEFINĪCIJA</a:t>
            </a:r>
          </a:p>
        </p:txBody>
      </p:sp>
      <p:sp>
        <p:nvSpPr>
          <p:cNvPr id="12291" name="Content Placeholder 2"/>
          <p:cNvSpPr>
            <a:spLocks noGrp="1"/>
          </p:cNvSpPr>
          <p:nvPr>
            <p:ph idx="1"/>
          </p:nvPr>
        </p:nvSpPr>
        <p:spPr>
          <a:xfrm>
            <a:off x="887506" y="1636059"/>
            <a:ext cx="7799294" cy="4688541"/>
          </a:xfrm>
        </p:spPr>
        <p:txBody>
          <a:bodyPr>
            <a:normAutofit fontScale="77500" lnSpcReduction="20000"/>
          </a:bodyPr>
          <a:lstStyle/>
          <a:p>
            <a:pPr algn="just">
              <a:spcBef>
                <a:spcPts val="0"/>
              </a:spcBef>
              <a:spcAft>
                <a:spcPts val="600"/>
              </a:spcAft>
            </a:pPr>
            <a:r>
              <a:rPr lang="lv-LV" dirty="0"/>
              <a:t>Starptautiskajā praksē izmanto plašāku nodokļu atvieglojumu apzīmējumu „</a:t>
            </a:r>
            <a:r>
              <a:rPr lang="lv-LV" b="1" dirty="0"/>
              <a:t>nodokļu izdevumi</a:t>
            </a:r>
            <a:r>
              <a:rPr lang="lv-LV" dirty="0"/>
              <a:t>” </a:t>
            </a:r>
            <a:r>
              <a:rPr lang="lv-LV" i="1" dirty="0"/>
              <a:t>(</a:t>
            </a:r>
            <a:r>
              <a:rPr lang="en-US" b="1" i="1" dirty="0"/>
              <a:t>tax expenditures</a:t>
            </a:r>
            <a:r>
              <a:rPr lang="lv-LV" i="1" dirty="0"/>
              <a:t>). </a:t>
            </a:r>
          </a:p>
          <a:p>
            <a:pPr algn="just">
              <a:spcBef>
                <a:spcPts val="0"/>
              </a:spcBef>
              <a:spcAft>
                <a:spcPts val="600"/>
              </a:spcAft>
            </a:pPr>
            <a:r>
              <a:rPr lang="lv-LV" b="1" dirty="0"/>
              <a:t>Nodokļu izdevumi </a:t>
            </a:r>
            <a:r>
              <a:rPr lang="lv-LV" i="1" dirty="0">
                <a:solidFill>
                  <a:srgbClr val="0070C0"/>
                </a:solidFill>
              </a:rPr>
              <a:t>ir tiesību normas, regulējumi vai prakse, kas samazina vai atliekt nodokļu nomaksu salīdzinoši šauram nodokļu maksātāju lokam</a:t>
            </a:r>
            <a:r>
              <a:rPr lang="lv-LV" dirty="0"/>
              <a:t>.</a:t>
            </a:r>
            <a:r>
              <a:rPr lang="lv-LV" baseline="30000" dirty="0"/>
              <a:t>*</a:t>
            </a:r>
            <a:r>
              <a:rPr lang="lv-LV" dirty="0"/>
              <a:t> </a:t>
            </a:r>
          </a:p>
          <a:p>
            <a:pPr algn="just">
              <a:spcBef>
                <a:spcPts val="0"/>
              </a:spcBef>
              <a:spcAft>
                <a:spcPts val="600"/>
              </a:spcAft>
            </a:pPr>
            <a:r>
              <a:rPr lang="lv-LV" b="1" dirty="0"/>
              <a:t>Nodokļu izdevumi </a:t>
            </a:r>
            <a:r>
              <a:rPr lang="lv-LV" i="1" dirty="0">
                <a:solidFill>
                  <a:srgbClr val="0070C0"/>
                </a:solidFill>
              </a:rPr>
              <a:t>ir arī valsts nesaņemtie ienākumi nodokļa atvieglojumu pastāvēšanas dēļ</a:t>
            </a:r>
            <a:r>
              <a:rPr lang="lv-LV" dirty="0"/>
              <a:t>.</a:t>
            </a:r>
            <a:r>
              <a:rPr lang="lv-LV" baseline="30000" dirty="0"/>
              <a:t>**</a:t>
            </a:r>
          </a:p>
          <a:p>
            <a:r>
              <a:rPr lang="lv-LV" b="1" dirty="0"/>
              <a:t>Nodokļu izdevumiem</a:t>
            </a:r>
            <a:r>
              <a:rPr lang="lv-LV" dirty="0"/>
              <a:t> </a:t>
            </a:r>
            <a:r>
              <a:rPr lang="lv-LV" i="1" dirty="0">
                <a:solidFill>
                  <a:srgbClr val="0070C0"/>
                </a:solidFill>
              </a:rPr>
              <a:t>var būt dažādas formas</a:t>
            </a:r>
            <a:r>
              <a:rPr lang="lv-LV" dirty="0"/>
              <a:t>: </a:t>
            </a:r>
          </a:p>
          <a:p>
            <a:pPr marL="538163" lvl="0" indent="-269875">
              <a:buFont typeface="Arial" panose="020B0604020202020204" pitchFamily="34" charset="0"/>
              <a:buChar char="•"/>
            </a:pPr>
            <a:r>
              <a:rPr lang="lv-LV" dirty="0"/>
              <a:t>izņēmumi ar nodokli apliekamajā bāzē;</a:t>
            </a:r>
          </a:p>
          <a:p>
            <a:pPr marL="538163" lvl="0" indent="-269875">
              <a:buFont typeface="Arial" panose="020B0604020202020204" pitchFamily="34" charset="0"/>
              <a:buChar char="•"/>
            </a:pPr>
            <a:r>
              <a:rPr lang="lv-LV" dirty="0"/>
              <a:t>ar nodokli neapliekamā bāzes daļa (piemēram, neapliekamais minimums);</a:t>
            </a:r>
          </a:p>
          <a:p>
            <a:pPr marL="538163" lvl="0" indent="-269875">
              <a:buFont typeface="Arial" panose="020B0604020202020204" pitchFamily="34" charset="0"/>
              <a:buChar char="•"/>
            </a:pPr>
            <a:r>
              <a:rPr lang="lv-LV" dirty="0"/>
              <a:t>samazinātās likmes;</a:t>
            </a:r>
          </a:p>
          <a:p>
            <a:pPr marL="538163" lvl="0" indent="-269875">
              <a:buFont typeface="Arial" panose="020B0604020202020204" pitchFamily="34" charset="0"/>
              <a:buChar char="•"/>
            </a:pPr>
            <a:r>
              <a:rPr lang="lv-LV" dirty="0"/>
              <a:t>nodokļu “brīvdienas”;</a:t>
            </a:r>
          </a:p>
          <a:p>
            <a:pPr marL="538163" lvl="0" indent="-269875">
              <a:buFont typeface="Arial" panose="020B0604020202020204" pitchFamily="34" charset="0"/>
              <a:buChar char="•"/>
            </a:pPr>
            <a:r>
              <a:rPr lang="lv-LV" dirty="0"/>
              <a:t>speciālās ekonomiskās zonas;</a:t>
            </a:r>
          </a:p>
          <a:p>
            <a:pPr marL="538163" lvl="0" indent="-269875">
              <a:buFont typeface="Arial" panose="020B0604020202020204" pitchFamily="34" charset="0"/>
              <a:buChar char="•"/>
            </a:pPr>
            <a:r>
              <a:rPr lang="lv-LV" dirty="0"/>
              <a:t>nodokļu kredīti;</a:t>
            </a:r>
          </a:p>
          <a:p>
            <a:pPr marL="538163" lvl="0" indent="-269875">
              <a:buFont typeface="Arial" panose="020B0604020202020204" pitchFamily="34" charset="0"/>
              <a:buChar char="•"/>
            </a:pPr>
            <a:r>
              <a:rPr lang="lv-LV" dirty="0"/>
              <a:t>atlikts nodokļa maksājums;</a:t>
            </a:r>
          </a:p>
          <a:p>
            <a:pPr marL="538163" indent="-269875">
              <a:buFont typeface="Arial" panose="020B0604020202020204" pitchFamily="34" charset="0"/>
              <a:buChar char="•"/>
            </a:pPr>
            <a:r>
              <a:rPr lang="lv-LV" dirty="0"/>
              <a:t>samazinājums nodokļu saistībās u.c.. </a:t>
            </a:r>
          </a:p>
          <a:p>
            <a:pPr marL="268288"/>
            <a:r>
              <a:rPr lang="lv-LV" i="1" dirty="0"/>
              <a:t>	</a:t>
            </a:r>
          </a:p>
          <a:p>
            <a:pPr marL="179388" indent="-179388" algn="just">
              <a:spcBef>
                <a:spcPts val="0"/>
              </a:spcBef>
              <a:spcAft>
                <a:spcPts val="600"/>
              </a:spcAft>
              <a:tabLst>
                <a:tab pos="179388" algn="l"/>
              </a:tabLst>
            </a:pPr>
            <a:r>
              <a:rPr lang="lv-LV" sz="1000" i="1" baseline="30000" dirty="0"/>
              <a:t>*</a:t>
            </a:r>
            <a:r>
              <a:rPr lang="lv-LV" sz="1000" i="1" dirty="0"/>
              <a:t>	OECD (2010).</a:t>
            </a:r>
            <a:r>
              <a:rPr lang="lv-LV" sz="1000" i="1" dirty="0" err="1"/>
              <a:t>Tax</a:t>
            </a:r>
            <a:r>
              <a:rPr lang="lv-LV" sz="1000" i="1" dirty="0"/>
              <a:t> </a:t>
            </a:r>
            <a:r>
              <a:rPr lang="lv-LV" sz="1000" i="1" dirty="0" err="1"/>
              <a:t>expenditures</a:t>
            </a:r>
            <a:r>
              <a:rPr lang="lv-LV" sz="1000" i="1" dirty="0"/>
              <a:t> </a:t>
            </a:r>
            <a:r>
              <a:rPr lang="lv-LV" sz="1000" i="1" dirty="0" err="1"/>
              <a:t>in</a:t>
            </a:r>
            <a:r>
              <a:rPr lang="lv-LV" sz="1000" i="1" dirty="0"/>
              <a:t> OECD </a:t>
            </a:r>
            <a:r>
              <a:rPr lang="lv-LV" sz="1000" i="1" dirty="0" err="1"/>
              <a:t>countries</a:t>
            </a:r>
            <a:r>
              <a:rPr lang="lv-LV" sz="1000" i="1" dirty="0"/>
              <a:t>, OECD </a:t>
            </a:r>
            <a:r>
              <a:rPr lang="lv-LV" sz="1000" i="1" dirty="0" err="1"/>
              <a:t>publishing</a:t>
            </a:r>
            <a:r>
              <a:rPr lang="lv-LV" sz="1000" i="1" dirty="0"/>
              <a:t> </a:t>
            </a:r>
            <a:r>
              <a:rPr lang="lv-LV" sz="1000" i="1" dirty="0" err="1"/>
              <a:t>with</a:t>
            </a:r>
            <a:r>
              <a:rPr lang="lv-LV" sz="1000" i="1" dirty="0"/>
              <a:t> reference to Anderson, B. (2008)</a:t>
            </a:r>
          </a:p>
          <a:p>
            <a:pPr marL="179388" indent="-179388" algn="just">
              <a:spcBef>
                <a:spcPts val="0"/>
              </a:spcBef>
              <a:spcAft>
                <a:spcPts val="600"/>
              </a:spcAft>
              <a:tabLst>
                <a:tab pos="268288" algn="l"/>
              </a:tabLst>
            </a:pPr>
            <a:r>
              <a:rPr lang="lv-LV" sz="1000" baseline="30000" dirty="0"/>
              <a:t>**</a:t>
            </a:r>
            <a:r>
              <a:rPr lang="lv-LV" sz="1000" dirty="0"/>
              <a:t>	</a:t>
            </a:r>
            <a:r>
              <a:rPr lang="en-GB" sz="1000" i="1" dirty="0"/>
              <a:t>Schick A., Performance Budgeting and Accrual Budgeting: Decision Rules or Analytic Tools, 2007</a:t>
            </a:r>
            <a:endParaRPr lang="lv-LV" sz="1000" dirty="0"/>
          </a:p>
        </p:txBody>
      </p:sp>
      <p:sp>
        <p:nvSpPr>
          <p:cNvPr id="6" name="Slide Number Placeholder 5"/>
          <p:cNvSpPr>
            <a:spLocks noGrp="1"/>
          </p:cNvSpPr>
          <p:nvPr>
            <p:ph type="sldNum" sz="quarter" idx="13"/>
          </p:nvPr>
        </p:nvSpPr>
        <p:spPr/>
        <p:txBody>
          <a:bodyPr/>
          <a:lstStyle/>
          <a:p>
            <a:fld id="{BF2F8158-BE4E-49AB-A407-C5120851B918}" type="slidenum">
              <a:rPr lang="en-US" altLang="lv-LV"/>
              <a:pPr/>
              <a:t>2</a:t>
            </a:fld>
            <a:endParaRPr lang="en-US" altLang="lv-LV"/>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929" y="13198"/>
            <a:ext cx="2268071" cy="1404439"/>
          </a:xfrm>
          <a:prstGeom prst="rect">
            <a:avLst/>
          </a:prstGeom>
        </p:spPr>
      </p:pic>
    </p:spTree>
    <p:extLst>
      <p:ext uri="{BB962C8B-B14F-4D97-AF65-F5344CB8AC3E}">
        <p14:creationId xmlns:p14="http://schemas.microsoft.com/office/powerpoint/2010/main" val="2110482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69141" y="197469"/>
            <a:ext cx="7037294" cy="1142878"/>
          </a:xfrm>
        </p:spPr>
        <p:txBody>
          <a:bodyPr>
            <a:noAutofit/>
          </a:bodyPr>
          <a:lstStyle/>
          <a:p>
            <a:r>
              <a:rPr lang="lv-LV" sz="2000" dirty="0"/>
              <a:t>Teorētiski negūtais nodokļu ieņēmumu apmērs sastāda ap </a:t>
            </a:r>
            <a:r>
              <a:rPr lang="lv-LV" sz="2000" dirty="0">
                <a:solidFill>
                  <a:srgbClr val="FF0000"/>
                </a:solidFill>
              </a:rPr>
              <a:t>112,4 </a:t>
            </a:r>
            <a:r>
              <a:rPr lang="lv-LV" sz="2000" dirty="0"/>
              <a:t>milj. eiro, kas ir </a:t>
            </a:r>
            <a:r>
              <a:rPr lang="lv-LV" sz="2000" dirty="0">
                <a:solidFill>
                  <a:srgbClr val="FF0000"/>
                </a:solidFill>
              </a:rPr>
              <a:t>124,9%</a:t>
            </a:r>
            <a:r>
              <a:rPr lang="lv-LV" sz="2000" dirty="0"/>
              <a:t> no kopējiem MUN ieņēmumiem </a:t>
            </a:r>
            <a:endParaRPr lang="lv-LV" altLang="lv-LV" sz="2000" dirty="0"/>
          </a:p>
        </p:txBody>
      </p:sp>
      <p:sp>
        <p:nvSpPr>
          <p:cNvPr id="5" name="Slide Number Placeholder 4"/>
          <p:cNvSpPr>
            <a:spLocks noGrp="1"/>
          </p:cNvSpPr>
          <p:nvPr>
            <p:ph type="sldNum" sz="quarter" idx="13"/>
          </p:nvPr>
        </p:nvSpPr>
        <p:spPr/>
        <p:txBody>
          <a:bodyPr/>
          <a:lstStyle/>
          <a:p>
            <a:fld id="{1512EF93-0C47-4D83-8594-3316C07C9845}" type="slidenum">
              <a:rPr lang="en-US" altLang="lv-LV"/>
              <a:pPr/>
              <a:t>20</a:t>
            </a:fld>
            <a:endParaRPr lang="en-US" altLang="lv-LV"/>
          </a:p>
        </p:txBody>
      </p:sp>
      <p:sp>
        <p:nvSpPr>
          <p:cNvPr id="2" name="Rectangle 1"/>
          <p:cNvSpPr/>
          <p:nvPr/>
        </p:nvSpPr>
        <p:spPr>
          <a:xfrm>
            <a:off x="1985558" y="1341161"/>
            <a:ext cx="5128062" cy="276999"/>
          </a:xfrm>
          <a:prstGeom prst="rect">
            <a:avLst/>
          </a:prstGeom>
        </p:spPr>
        <p:txBody>
          <a:bodyPr wrap="square">
            <a:spAutoFit/>
          </a:bodyPr>
          <a:lstStyle/>
          <a:p>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MUN režīms – teorētiski negūtie ieņēmumi</a:t>
            </a:r>
            <a:r>
              <a:rPr lang="lv-LV" sz="1200" b="1" baseline="30000" dirty="0">
                <a:solidFill>
                  <a:srgbClr val="002060"/>
                </a:solidFill>
                <a:latin typeface="Verdana" panose="020B0604030504040204" pitchFamily="34" charset="0"/>
                <a:ea typeface="Verdana" panose="020B0604030504040204" pitchFamily="34" charset="0"/>
                <a:cs typeface="Verdana" panose="020B0604030504040204" pitchFamily="34" charset="0"/>
              </a:rPr>
              <a:t>*</a:t>
            </a: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lv-LV" sz="1200" i="1" dirty="0">
                <a:solidFill>
                  <a:srgbClr val="002060"/>
                </a:solidFill>
                <a:latin typeface="Verdana" panose="020B0604030504040204" pitchFamily="34" charset="0"/>
                <a:ea typeface="Verdana" panose="020B0604030504040204" pitchFamily="34" charset="0"/>
                <a:cs typeface="Verdana" panose="020B0604030504040204" pitchFamily="34" charset="0"/>
              </a:rPr>
              <a:t>milj. eiro</a:t>
            </a:r>
            <a:endParaRPr lang="lv-LV" sz="1200" baseline="30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19833341"/>
              </p:ext>
            </p:extLst>
          </p:nvPr>
        </p:nvGraphicFramePr>
        <p:xfrm>
          <a:off x="1954413" y="1725456"/>
          <a:ext cx="4814048" cy="1327800"/>
        </p:xfrm>
        <a:graphic>
          <a:graphicData uri="http://schemas.openxmlformats.org/drawingml/2006/table">
            <a:tbl>
              <a:tblPr firstRow="1" firstCol="1" bandRow="1">
                <a:tableStyleId>{5C22544A-7EE6-4342-B048-85BDC9FD1C3A}</a:tableStyleId>
              </a:tblPr>
              <a:tblGrid>
                <a:gridCol w="2590799">
                  <a:extLst>
                    <a:ext uri="{9D8B030D-6E8A-4147-A177-3AD203B41FA5}">
                      <a16:colId xmlns:a16="http://schemas.microsoft.com/office/drawing/2014/main" val="1577744482"/>
                    </a:ext>
                  </a:extLst>
                </a:gridCol>
                <a:gridCol w="717177">
                  <a:extLst>
                    <a:ext uri="{9D8B030D-6E8A-4147-A177-3AD203B41FA5}">
                      <a16:colId xmlns:a16="http://schemas.microsoft.com/office/drawing/2014/main" val="2378659458"/>
                    </a:ext>
                  </a:extLst>
                </a:gridCol>
                <a:gridCol w="753035">
                  <a:extLst>
                    <a:ext uri="{9D8B030D-6E8A-4147-A177-3AD203B41FA5}">
                      <a16:colId xmlns:a16="http://schemas.microsoft.com/office/drawing/2014/main" val="2850175832"/>
                    </a:ext>
                  </a:extLst>
                </a:gridCol>
                <a:gridCol w="753037">
                  <a:extLst>
                    <a:ext uri="{9D8B030D-6E8A-4147-A177-3AD203B41FA5}">
                      <a16:colId xmlns:a16="http://schemas.microsoft.com/office/drawing/2014/main" val="1296839388"/>
                    </a:ext>
                  </a:extLst>
                </a:gridCol>
              </a:tblGrid>
              <a:tr h="294554">
                <a:tc>
                  <a:txBody>
                    <a:bodyPr/>
                    <a:lstStyle/>
                    <a:p>
                      <a:pPr algn="ctr">
                        <a:spcAft>
                          <a:spcPts val="0"/>
                        </a:spcAft>
                      </a:pPr>
                      <a:r>
                        <a:rPr lang="lv-LV" sz="11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MUN režīms</a:t>
                      </a:r>
                    </a:p>
                  </a:txBody>
                  <a:tcPr marL="68580" marR="68580" marT="0" marB="0" anchor="ct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2016</a:t>
                      </a:r>
                    </a:p>
                  </a:txBody>
                  <a:tcPr marL="68580" marR="6858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2017</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2018</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4292012640"/>
                  </a:ext>
                </a:extLst>
              </a:tr>
              <a:tr h="244352">
                <a:tc>
                  <a:txBody>
                    <a:bodyPr/>
                    <a:lstStyle/>
                    <a:p>
                      <a:pPr>
                        <a:spcAft>
                          <a:spcPts val="0"/>
                        </a:spcAft>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MUN kopējā ietekme,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a:t>
                      </a:r>
                    </a:p>
                  </a:txBody>
                  <a:tcPr marL="68580" marR="6858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186,8</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147,1</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112,4</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3831384212"/>
                  </a:ext>
                </a:extLst>
              </a:tr>
              <a:tr h="304800">
                <a:tc>
                  <a:txBody>
                    <a:bodyPr/>
                    <a:lstStyle/>
                    <a:p>
                      <a:pPr algn="r">
                        <a:spcAft>
                          <a:spcPts val="0"/>
                        </a:spcAft>
                      </a:pPr>
                      <a:r>
                        <a:rPr lang="lv-LV"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MUN ietekme uz VSAOI</a:t>
                      </a:r>
                    </a:p>
                  </a:txBody>
                  <a:tcPr marL="68580" marR="6858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123,7</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97,9</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83,1</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28190355"/>
                  </a:ext>
                </a:extLst>
              </a:tr>
              <a:tr h="242047">
                <a:tc>
                  <a:txBody>
                    <a:bodyPr/>
                    <a:lstStyle/>
                    <a:p>
                      <a:pPr algn="r">
                        <a:spcAft>
                          <a:spcPts val="0"/>
                        </a:spcAft>
                      </a:pPr>
                      <a:r>
                        <a:rPr lang="lv-LV"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MUN ietekme uz IIN</a:t>
                      </a:r>
                    </a:p>
                  </a:txBody>
                  <a:tcPr marL="68580" marR="6858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63,1</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49,2</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29,4</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0900894"/>
                  </a:ext>
                </a:extLst>
              </a:tr>
              <a:tr h="242047">
                <a:tc>
                  <a:txBody>
                    <a:bodyPr/>
                    <a:lstStyle/>
                    <a:p>
                      <a:pPr algn="l">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no MUN</a:t>
                      </a:r>
                      <a:r>
                        <a:rPr lang="lv-LV" sz="1100" b="1" i="1" baseline="0"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ieņēmumiem</a:t>
                      </a:r>
                      <a:endPar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294%</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179%</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125%</a:t>
                      </a: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3377555994"/>
                  </a:ext>
                </a:extLst>
              </a:tr>
            </a:tbl>
          </a:graphicData>
        </a:graphic>
      </p:graphicFrame>
      <p:sp>
        <p:nvSpPr>
          <p:cNvPr id="6" name="Rectangle 5"/>
          <p:cNvSpPr/>
          <p:nvPr/>
        </p:nvSpPr>
        <p:spPr>
          <a:xfrm>
            <a:off x="936864" y="3153538"/>
            <a:ext cx="6615954" cy="338554"/>
          </a:xfrm>
          <a:prstGeom prst="rect">
            <a:avLst/>
          </a:prstGeom>
        </p:spPr>
        <p:txBody>
          <a:bodyPr wrap="square">
            <a:spAutoFit/>
          </a:bodyPr>
          <a:lstStyle/>
          <a:p>
            <a:pPr marL="179388" indent="-179388" algn="just">
              <a:tabLst>
                <a:tab pos="179388" algn="l"/>
              </a:tabLst>
            </a:pPr>
            <a:r>
              <a:rPr lang="lv-LV" sz="800" i="1" baseline="30000" dirty="0">
                <a:latin typeface="Verdana" panose="020B0604030504040204" pitchFamily="34" charset="0"/>
                <a:ea typeface="Verdana" panose="020B0604030504040204" pitchFamily="34" charset="0"/>
                <a:cs typeface="Verdana" panose="020B0604030504040204" pitchFamily="34" charset="0"/>
              </a:rPr>
              <a:t>*</a:t>
            </a:r>
            <a:r>
              <a:rPr lang="lv-LV" sz="800" i="1" dirty="0">
                <a:latin typeface="Verdana" panose="020B0604030504040204" pitchFamily="34" charset="0"/>
                <a:ea typeface="Verdana" panose="020B0604030504040204" pitchFamily="34" charset="0"/>
                <a:cs typeface="Verdana" panose="020B0604030504040204" pitchFamily="34" charset="0"/>
              </a:rPr>
              <a:t> 	FM teorētiskais novērtējums, cik valsts zaudē nodokļu veidā, ļaujot piemērot MUN režīmu, pieņemot, ja pastāvošie MUN maksātāji būtu maksājuši IIN un VSAOI kā vispārējā režīmā.</a:t>
            </a:r>
          </a:p>
        </p:txBody>
      </p:sp>
      <p:sp>
        <p:nvSpPr>
          <p:cNvPr id="7" name="Rectangle 6"/>
          <p:cNvSpPr/>
          <p:nvPr/>
        </p:nvSpPr>
        <p:spPr>
          <a:xfrm>
            <a:off x="4407549" y="3716895"/>
            <a:ext cx="4572000" cy="276999"/>
          </a:xfrm>
          <a:prstGeom prst="rect">
            <a:avLst/>
          </a:prstGeom>
        </p:spPr>
        <p:txBody>
          <a:bodyPr>
            <a:spAutoFit/>
          </a:bodyPr>
          <a:lstStyle/>
          <a:p>
            <a:pPr algn="ct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Mikrouzņēmumos  nodarbināto </a:t>
            </a:r>
            <a:r>
              <a:rPr lang="lv-LV" sz="12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skaits</a:t>
            </a:r>
            <a:endParaRPr lang="lv-LV"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Chart 9">
            <a:extLst>
              <a:ext uri="{FF2B5EF4-FFF2-40B4-BE49-F238E27FC236}">
                <a16:creationId xmlns:a16="http://schemas.microsoft.com/office/drawing/2014/main" id="{AC578054-592F-4984-979B-4BF53D3946F2}"/>
              </a:ext>
            </a:extLst>
          </p:cNvPr>
          <p:cNvGraphicFramePr/>
          <p:nvPr>
            <p:extLst>
              <p:ext uri="{D42A27DB-BD31-4B8C-83A1-F6EECF244321}">
                <p14:modId xmlns:p14="http://schemas.microsoft.com/office/powerpoint/2010/main" val="2216347843"/>
              </p:ext>
            </p:extLst>
          </p:nvPr>
        </p:nvGraphicFramePr>
        <p:xfrm>
          <a:off x="4209690" y="3991427"/>
          <a:ext cx="4696745" cy="2683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93796924"/>
              </p:ext>
            </p:extLst>
          </p:nvPr>
        </p:nvGraphicFramePr>
        <p:xfrm>
          <a:off x="235133" y="3993894"/>
          <a:ext cx="3875628" cy="1303810"/>
        </p:xfrm>
        <a:graphic>
          <a:graphicData uri="http://schemas.openxmlformats.org/drawingml/2006/table">
            <a:tbl>
              <a:tblPr firstRow="1" firstCol="1" bandRow="1">
                <a:tableStyleId>{5C22544A-7EE6-4342-B048-85BDC9FD1C3A}</a:tableStyleId>
              </a:tblPr>
              <a:tblGrid>
                <a:gridCol w="1233577">
                  <a:extLst>
                    <a:ext uri="{9D8B030D-6E8A-4147-A177-3AD203B41FA5}">
                      <a16:colId xmlns:a16="http://schemas.microsoft.com/office/drawing/2014/main" val="2383372739"/>
                    </a:ext>
                  </a:extLst>
                </a:gridCol>
                <a:gridCol w="1118994">
                  <a:extLst>
                    <a:ext uri="{9D8B030D-6E8A-4147-A177-3AD203B41FA5}">
                      <a16:colId xmlns:a16="http://schemas.microsoft.com/office/drawing/2014/main" val="944495762"/>
                    </a:ext>
                  </a:extLst>
                </a:gridCol>
                <a:gridCol w="694268">
                  <a:extLst>
                    <a:ext uri="{9D8B030D-6E8A-4147-A177-3AD203B41FA5}">
                      <a16:colId xmlns:a16="http://schemas.microsoft.com/office/drawing/2014/main" val="786568403"/>
                    </a:ext>
                  </a:extLst>
                </a:gridCol>
                <a:gridCol w="828789">
                  <a:extLst>
                    <a:ext uri="{9D8B030D-6E8A-4147-A177-3AD203B41FA5}">
                      <a16:colId xmlns:a16="http://schemas.microsoft.com/office/drawing/2014/main" val="899266166"/>
                    </a:ext>
                  </a:extLst>
                </a:gridCol>
              </a:tblGrid>
              <a:tr h="467237">
                <a:tc>
                  <a:txBody>
                    <a:bodyPr/>
                    <a:lstStyle/>
                    <a:p>
                      <a:pPr algn="ctr">
                        <a:spcAft>
                          <a:spcPts val="0"/>
                        </a:spcAft>
                      </a:pPr>
                      <a:r>
                        <a:rPr lang="lv-LV" sz="1000" dirty="0">
                          <a:solidFill>
                            <a:schemeClr val="bg1"/>
                          </a:solidFill>
                          <a:effectLst/>
                          <a:latin typeface="Verdana" panose="020B0604030504040204" pitchFamily="34" charset="0"/>
                          <a:ea typeface="Verdana" panose="020B0604030504040204" pitchFamily="34" charset="0"/>
                        </a:rPr>
                        <a:t>Apgrozījums, </a:t>
                      </a:r>
                      <a:r>
                        <a:rPr lang="lv-LV" sz="1000" b="0" i="1" dirty="0" err="1">
                          <a:solidFill>
                            <a:schemeClr val="bg1"/>
                          </a:solidFill>
                          <a:effectLst/>
                          <a:latin typeface="Verdana" panose="020B0604030504040204" pitchFamily="34" charset="0"/>
                          <a:ea typeface="Verdana" panose="020B0604030504040204" pitchFamily="34" charset="0"/>
                        </a:rPr>
                        <a:t>euro</a:t>
                      </a:r>
                      <a:r>
                        <a:rPr lang="lv-LV" sz="1000" b="0" i="1" dirty="0">
                          <a:solidFill>
                            <a:schemeClr val="bg1"/>
                          </a:solidFill>
                          <a:effectLst/>
                          <a:latin typeface="Verdana" panose="020B0604030504040204" pitchFamily="34" charset="0"/>
                          <a:ea typeface="Verdana" panose="020B0604030504040204" pitchFamily="34" charset="0"/>
                        </a:rPr>
                        <a:t> gadā</a:t>
                      </a:r>
                      <a:endParaRPr lang="lv-LV" sz="1000" b="0" i="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1000" dirty="0">
                          <a:solidFill>
                            <a:schemeClr val="bg1"/>
                          </a:solidFill>
                          <a:effectLst/>
                          <a:latin typeface="Verdana" panose="020B0604030504040204" pitchFamily="34" charset="0"/>
                          <a:ea typeface="Verdana" panose="020B0604030504040204" pitchFamily="34" charset="0"/>
                        </a:rPr>
                        <a:t>No </a:t>
                      </a:r>
                      <a:r>
                        <a:rPr lang="lv-LV" sz="1000" dirty="0" smtClean="0">
                          <a:solidFill>
                            <a:schemeClr val="bg1"/>
                          </a:solidFill>
                          <a:effectLst/>
                          <a:latin typeface="Verdana" panose="020B0604030504040204" pitchFamily="34" charset="0"/>
                          <a:ea typeface="Verdana" panose="020B0604030504040204" pitchFamily="34" charset="0"/>
                        </a:rPr>
                        <a:t>01.09.10</a:t>
                      </a:r>
                      <a:r>
                        <a:rPr lang="lv-LV" sz="1000" dirty="0">
                          <a:solidFill>
                            <a:schemeClr val="bg1"/>
                          </a:solidFill>
                          <a:effectLst/>
                          <a:latin typeface="Verdana" panose="020B0604030504040204" pitchFamily="34" charset="0"/>
                          <a:ea typeface="Verdana" panose="020B0604030504040204" pitchFamily="34" charset="0"/>
                        </a:rPr>
                        <a:t>. līdz  </a:t>
                      </a:r>
                      <a:r>
                        <a:rPr lang="lv-LV" sz="1000" dirty="0" smtClean="0">
                          <a:solidFill>
                            <a:schemeClr val="bg1"/>
                          </a:solidFill>
                          <a:effectLst/>
                          <a:latin typeface="Verdana" panose="020B0604030504040204" pitchFamily="34" charset="0"/>
                          <a:ea typeface="Verdana" panose="020B0604030504040204" pitchFamily="34" charset="0"/>
                        </a:rPr>
                        <a:t>31.12.16</a:t>
                      </a:r>
                      <a:r>
                        <a:rPr lang="lv-LV" sz="1000" dirty="0">
                          <a:solidFill>
                            <a:schemeClr val="bg1"/>
                          </a:solidFill>
                          <a:effectLst/>
                          <a:latin typeface="Verdana" panose="020B0604030504040204" pitchFamily="34" charset="0"/>
                          <a:ea typeface="Verdana" panose="020B0604030504040204" pitchFamily="34" charset="0"/>
                        </a:rPr>
                        <a:t>.</a:t>
                      </a:r>
                      <a:endParaRPr lang="lv-LV" sz="1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1000" dirty="0" smtClean="0">
                          <a:solidFill>
                            <a:schemeClr val="bg1"/>
                          </a:solidFill>
                          <a:effectLst/>
                          <a:latin typeface="Verdana" panose="020B0604030504040204" pitchFamily="34" charset="0"/>
                          <a:ea typeface="Verdana" panose="020B0604030504040204" pitchFamily="34" charset="0"/>
                        </a:rPr>
                        <a:t>2017.g.</a:t>
                      </a:r>
                      <a:endParaRPr lang="lv-LV" sz="1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B w="63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1000" dirty="0">
                          <a:solidFill>
                            <a:schemeClr val="bg1"/>
                          </a:solidFill>
                          <a:effectLst/>
                          <a:latin typeface="Verdana" panose="020B0604030504040204" pitchFamily="34" charset="0"/>
                          <a:ea typeface="Verdana" panose="020B0604030504040204" pitchFamily="34" charset="0"/>
                        </a:rPr>
                        <a:t>No </a:t>
                      </a:r>
                      <a:r>
                        <a:rPr lang="lv-LV" sz="1000" dirty="0" smtClean="0">
                          <a:solidFill>
                            <a:schemeClr val="bg1"/>
                          </a:solidFill>
                          <a:effectLst/>
                          <a:latin typeface="Verdana" panose="020B0604030504040204" pitchFamily="34" charset="0"/>
                          <a:ea typeface="Verdana" panose="020B0604030504040204" pitchFamily="34" charset="0"/>
                        </a:rPr>
                        <a:t>01.01.18</a:t>
                      </a:r>
                      <a:r>
                        <a:rPr lang="lv-LV" sz="1000" dirty="0">
                          <a:solidFill>
                            <a:schemeClr val="bg1"/>
                          </a:solidFill>
                          <a:effectLst/>
                          <a:latin typeface="Verdana" panose="020B0604030504040204" pitchFamily="34" charset="0"/>
                          <a:ea typeface="Verdana" panose="020B0604030504040204" pitchFamily="34" charset="0"/>
                        </a:rPr>
                        <a:t>.</a:t>
                      </a:r>
                      <a:endParaRPr lang="lv-LV" sz="10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B w="63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355725218"/>
                  </a:ext>
                </a:extLst>
              </a:tr>
              <a:tr h="272693">
                <a:tc>
                  <a:txBody>
                    <a:bodyPr/>
                    <a:lstStyle/>
                    <a:p>
                      <a:pPr algn="ctr">
                        <a:spcAft>
                          <a:spcPts val="0"/>
                        </a:spcAft>
                      </a:pPr>
                      <a:r>
                        <a:rPr lang="lv-LV" sz="1000" dirty="0">
                          <a:solidFill>
                            <a:schemeClr val="tx1"/>
                          </a:solidFill>
                          <a:effectLst/>
                          <a:latin typeface="Verdana" panose="020B0604030504040204" pitchFamily="34" charset="0"/>
                          <a:ea typeface="Verdana" panose="020B0604030504040204" pitchFamily="34" charset="0"/>
                        </a:rPr>
                        <a:t>Līdz 7 000</a:t>
                      </a:r>
                      <a:endParaRPr lang="lv-LV" sz="10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rPr>
                        <a:t>9%</a:t>
                      </a:r>
                      <a:endParaRPr lang="lv-LV" sz="10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b="1" dirty="0">
                          <a:solidFill>
                            <a:srgbClr val="C00000"/>
                          </a:solidFill>
                          <a:effectLst/>
                          <a:latin typeface="Verdana" panose="020B0604030504040204" pitchFamily="34" charset="0"/>
                          <a:ea typeface="Verdana" panose="020B0604030504040204" pitchFamily="34" charset="0"/>
                        </a:rPr>
                        <a:t>12%</a:t>
                      </a:r>
                      <a:endParaRPr lang="lv-LV" sz="10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lv-LV" sz="1000" b="1" dirty="0">
                          <a:solidFill>
                            <a:srgbClr val="C00000"/>
                          </a:solidFill>
                          <a:effectLst/>
                          <a:latin typeface="Verdana" panose="020B0604030504040204" pitchFamily="34" charset="0"/>
                          <a:ea typeface="Verdana" panose="020B0604030504040204" pitchFamily="34" charset="0"/>
                        </a:rPr>
                        <a:t>15%</a:t>
                      </a:r>
                      <a:endParaRPr lang="lv-LV" sz="10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55837995"/>
                  </a:ext>
                </a:extLst>
              </a:tr>
              <a:tr h="36830">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000" b="1" kern="1200" dirty="0" smtClean="0">
                          <a:solidFill>
                            <a:schemeClr val="tx1"/>
                          </a:solidFill>
                          <a:effectLst/>
                          <a:latin typeface="Verdana" panose="020B0604030504040204" pitchFamily="34" charset="0"/>
                          <a:ea typeface="Verdana" panose="020B0604030504040204" pitchFamily="34" charset="0"/>
                          <a:cs typeface="+mn-cs"/>
                        </a:rPr>
                        <a:t>Līdz 40 000 </a:t>
                      </a:r>
                    </a:p>
                    <a:p>
                      <a:pPr marL="0" marR="0" lvl="0" indent="0" algn="l" defTabSz="939575" rtl="0" eaLnBrk="1" fontAlgn="auto" latinLnBrk="0" hangingPunct="1">
                        <a:lnSpc>
                          <a:spcPct val="100000"/>
                        </a:lnSpc>
                        <a:spcBef>
                          <a:spcPts val="0"/>
                        </a:spcBef>
                        <a:spcAft>
                          <a:spcPts val="0"/>
                        </a:spcAft>
                        <a:buClrTx/>
                        <a:buSzTx/>
                        <a:buFontTx/>
                        <a:buNone/>
                        <a:tabLst/>
                        <a:defRPr/>
                      </a:pPr>
                      <a:r>
                        <a:rPr lang="lv-LV" sz="900" b="0" kern="1200" dirty="0" smtClean="0">
                          <a:solidFill>
                            <a:schemeClr val="tx1"/>
                          </a:solidFill>
                          <a:effectLst/>
                          <a:latin typeface="Verdana" panose="020B0604030504040204" pitchFamily="34" charset="0"/>
                          <a:ea typeface="Verdana" panose="020B0604030504040204" pitchFamily="34" charset="0"/>
                          <a:cs typeface="+mn-cs"/>
                        </a:rPr>
                        <a:t>(pirms 01.01.18. –no 7 000 līdz 100 000)</a:t>
                      </a:r>
                      <a:endParaRPr lang="lv-LV" sz="9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spcAft>
                          <a:spcPts val="0"/>
                        </a:spcAft>
                      </a:pPr>
                      <a:endParaRPr lang="lv-LV" sz="10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b="1" dirty="0" smtClean="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15%</a:t>
                      </a:r>
                      <a:endParaRPr lang="lv-LV" sz="10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a:spcAft>
                          <a:spcPts val="0"/>
                        </a:spcAft>
                      </a:pPr>
                      <a:endParaRPr lang="lv-LV" sz="10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55732507"/>
                  </a:ext>
                </a:extLst>
              </a:tr>
            </a:tbl>
          </a:graphicData>
        </a:graphic>
      </p:graphicFrame>
      <p:sp>
        <p:nvSpPr>
          <p:cNvPr id="8" name="Rectangle 7"/>
          <p:cNvSpPr/>
          <p:nvPr/>
        </p:nvSpPr>
        <p:spPr>
          <a:xfrm>
            <a:off x="361317" y="3695149"/>
            <a:ext cx="3502882" cy="276999"/>
          </a:xfrm>
          <a:prstGeom prst="rect">
            <a:avLst/>
          </a:prstGeom>
        </p:spPr>
        <p:txBody>
          <a:bodyPr wrap="none">
            <a:spAutoFit/>
          </a:bodyPr>
          <a:lstStyle/>
          <a:p>
            <a:pPr algn="ctr">
              <a:spcAft>
                <a:spcPts val="400"/>
              </a:spcAft>
            </a:pPr>
            <a:r>
              <a:rPr lang="lv-LV" sz="12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MUN likmes no 2010. līdz 2018.gadam</a:t>
            </a:r>
            <a:endParaRPr lang="lv-LV" sz="1200"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52972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45457" y="2725270"/>
            <a:ext cx="6347013" cy="1066800"/>
          </a:xfrm>
        </p:spPr>
        <p:txBody>
          <a:bodyPr/>
          <a:lstStyle/>
          <a:p>
            <a:r>
              <a:rPr lang="lv-LV" altLang="lv-LV" dirty="0"/>
              <a:t>Akcīzes nodokļa (AN) atvieglojumi</a:t>
            </a:r>
          </a:p>
        </p:txBody>
      </p:sp>
      <p:sp>
        <p:nvSpPr>
          <p:cNvPr id="5" name="Slide Number Placeholder 4"/>
          <p:cNvSpPr>
            <a:spLocks noGrp="1"/>
          </p:cNvSpPr>
          <p:nvPr>
            <p:ph type="sldNum" sz="quarter" idx="13"/>
          </p:nvPr>
        </p:nvSpPr>
        <p:spPr/>
        <p:txBody>
          <a:bodyPr/>
          <a:lstStyle/>
          <a:p>
            <a:fld id="{1512EF93-0C47-4D83-8594-3316C07C9845}" type="slidenum">
              <a:rPr lang="en-US" altLang="lv-LV"/>
              <a:pPr/>
              <a:t>21</a:t>
            </a:fld>
            <a:endParaRPr lang="en-US" altLang="lv-LV"/>
          </a:p>
        </p:txBody>
      </p:sp>
      <p:pic>
        <p:nvPicPr>
          <p:cNvPr id="6146" name="Picture 2" descr="Piggy Bank With Coins">
            <a:extLst>
              <a:ext uri="{FF2B5EF4-FFF2-40B4-BE49-F238E27FC236}">
                <a16:creationId xmlns:a16="http://schemas.microsoft.com/office/drawing/2014/main" id="{86DD2375-72C3-4526-A32B-B280BE556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920" y="3258670"/>
            <a:ext cx="4762500"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089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69141" y="197469"/>
            <a:ext cx="7037294" cy="944059"/>
          </a:xfrm>
        </p:spPr>
        <p:txBody>
          <a:bodyPr>
            <a:noAutofit/>
          </a:bodyPr>
          <a:lstStyle/>
          <a:p>
            <a:r>
              <a:rPr lang="lv-LV" sz="2000" dirty="0"/>
              <a:t>AN atvieglojumi </a:t>
            </a:r>
            <a:r>
              <a:rPr lang="lv-LV" sz="2000" dirty="0">
                <a:solidFill>
                  <a:srgbClr val="FF0000"/>
                </a:solidFill>
              </a:rPr>
              <a:t>~182 milj.</a:t>
            </a:r>
            <a:r>
              <a:rPr lang="lv-LV" sz="2000" dirty="0"/>
              <a:t> eiro, kas ir aptuveni </a:t>
            </a:r>
            <a:r>
              <a:rPr lang="lv-LV" sz="2000" dirty="0">
                <a:solidFill>
                  <a:srgbClr val="FF0000"/>
                </a:solidFill>
              </a:rPr>
              <a:t>18%</a:t>
            </a:r>
            <a:r>
              <a:rPr lang="lv-LV" sz="2000" dirty="0"/>
              <a:t> no kopējiem AN ieņēmumiem</a:t>
            </a:r>
            <a:endParaRPr lang="lv-LV" altLang="lv-LV" sz="2000" dirty="0"/>
          </a:p>
        </p:txBody>
      </p:sp>
      <p:sp>
        <p:nvSpPr>
          <p:cNvPr id="5" name="Slide Number Placeholder 4"/>
          <p:cNvSpPr>
            <a:spLocks noGrp="1"/>
          </p:cNvSpPr>
          <p:nvPr>
            <p:ph type="sldNum" sz="quarter" idx="13"/>
          </p:nvPr>
        </p:nvSpPr>
        <p:spPr/>
        <p:txBody>
          <a:bodyPr/>
          <a:lstStyle/>
          <a:p>
            <a:fld id="{1512EF93-0C47-4D83-8594-3316C07C9845}" type="slidenum">
              <a:rPr lang="en-US" altLang="lv-LV"/>
              <a:pPr/>
              <a:t>22</a:t>
            </a:fld>
            <a:endParaRPr lang="en-US" altLang="lv-LV"/>
          </a:p>
        </p:txBody>
      </p:sp>
      <p:sp>
        <p:nvSpPr>
          <p:cNvPr id="2" name="Rectangle 1"/>
          <p:cNvSpPr/>
          <p:nvPr/>
        </p:nvSpPr>
        <p:spPr>
          <a:xfrm>
            <a:off x="2384612" y="1141528"/>
            <a:ext cx="5047129" cy="276999"/>
          </a:xfrm>
          <a:prstGeom prst="rect">
            <a:avLst/>
          </a:prstGeom>
        </p:spPr>
        <p:txBody>
          <a:bodyPr wrap="square">
            <a:spAutoFit/>
          </a:bodyPr>
          <a:lstStyle/>
          <a:p>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AN atvieglojumu aprēķinātais apmērs, </a:t>
            </a:r>
            <a:r>
              <a:rPr lang="lv-LV" sz="1200" i="1" dirty="0">
                <a:solidFill>
                  <a:srgbClr val="002060"/>
                </a:solidFill>
                <a:latin typeface="Verdana" panose="020B0604030504040204" pitchFamily="34" charset="0"/>
                <a:ea typeface="Verdana" panose="020B0604030504040204" pitchFamily="34" charset="0"/>
                <a:cs typeface="Verdana" panose="020B0604030504040204" pitchFamily="34" charset="0"/>
              </a:rPr>
              <a:t>milj. eiro</a:t>
            </a:r>
            <a:endParaRPr lang="lv-LV" sz="1200" i="1" baseline="30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486891650"/>
              </p:ext>
            </p:extLst>
          </p:nvPr>
        </p:nvGraphicFramePr>
        <p:xfrm>
          <a:off x="582454" y="1565104"/>
          <a:ext cx="7835153" cy="4329788"/>
        </p:xfrm>
        <a:graphic>
          <a:graphicData uri="http://schemas.openxmlformats.org/drawingml/2006/table">
            <a:tbl>
              <a:tblPr firstRow="1" firstCol="1" bandRow="1">
                <a:tableStyleId>{5C22544A-7EE6-4342-B048-85BDC9FD1C3A}</a:tableStyleId>
              </a:tblPr>
              <a:tblGrid>
                <a:gridCol w="5343217">
                  <a:extLst>
                    <a:ext uri="{9D8B030D-6E8A-4147-A177-3AD203B41FA5}">
                      <a16:colId xmlns:a16="http://schemas.microsoft.com/office/drawing/2014/main" val="2769122849"/>
                    </a:ext>
                  </a:extLst>
                </a:gridCol>
                <a:gridCol w="842682">
                  <a:extLst>
                    <a:ext uri="{9D8B030D-6E8A-4147-A177-3AD203B41FA5}">
                      <a16:colId xmlns:a16="http://schemas.microsoft.com/office/drawing/2014/main" val="1247493268"/>
                    </a:ext>
                  </a:extLst>
                </a:gridCol>
                <a:gridCol w="815788">
                  <a:extLst>
                    <a:ext uri="{9D8B030D-6E8A-4147-A177-3AD203B41FA5}">
                      <a16:colId xmlns:a16="http://schemas.microsoft.com/office/drawing/2014/main" val="3471136512"/>
                    </a:ext>
                  </a:extLst>
                </a:gridCol>
                <a:gridCol w="833466">
                  <a:extLst>
                    <a:ext uri="{9D8B030D-6E8A-4147-A177-3AD203B41FA5}">
                      <a16:colId xmlns:a16="http://schemas.microsoft.com/office/drawing/2014/main" val="3859709831"/>
                    </a:ext>
                  </a:extLst>
                </a:gridCol>
              </a:tblGrid>
              <a:tr h="230914">
                <a:tc>
                  <a:txBody>
                    <a:bodyPr/>
                    <a:lstStyle/>
                    <a:p>
                      <a:pPr algn="ctr">
                        <a:spcAft>
                          <a:spcPts val="0"/>
                        </a:spcAft>
                      </a:pPr>
                      <a:r>
                        <a:rPr lang="lv-LV" sz="10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Nodokļa atvieglojums15</a:t>
                      </a: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0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2016</a:t>
                      </a:r>
                    </a:p>
                  </a:txBody>
                  <a:tcPr marL="23390" marR="2339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0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2017</a:t>
                      </a:r>
                    </a:p>
                  </a:txBody>
                  <a:tcPr marL="23390" marR="2339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0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2018</a:t>
                      </a:r>
                    </a:p>
                  </a:txBody>
                  <a:tcPr marL="23390" marR="23390" marT="0" marB="0" anchor="ctr">
                    <a:lnL w="6350" cap="flat" cmpd="sng" algn="ctr">
                      <a:solidFill>
                        <a:schemeClr val="bg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050666330"/>
                  </a:ext>
                </a:extLst>
              </a:tr>
              <a:tr h="246605">
                <a:tc>
                  <a:txBody>
                    <a:bodyPr/>
                    <a:lstStyle/>
                    <a:p>
                      <a:pPr marL="88900" indent="0">
                        <a:spcAft>
                          <a:spcPts val="0"/>
                        </a:spcAft>
                      </a:pPr>
                      <a:r>
                        <a:rPr lang="lv-LV" sz="1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Samazinātās </a:t>
                      </a: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AN likmes</a:t>
                      </a: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51,0</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57,4</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60,9</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015330520"/>
                  </a:ext>
                </a:extLst>
              </a:tr>
              <a:tr h="266733">
                <a:tc>
                  <a:txBody>
                    <a:bodyPr/>
                    <a:lstStyle/>
                    <a:p>
                      <a:pPr marL="407988" indent="-228600">
                        <a:spcAft>
                          <a:spcPts val="0"/>
                        </a:spcAft>
                        <a:buFont typeface="+mj-lt"/>
                        <a:buAutoNum type="arabicPeriod"/>
                      </a:pPr>
                      <a:r>
                        <a:rPr lang="lv-LV" sz="1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Alkoholiskiem dzērieniem </a:t>
                      </a: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(mazo alus darītavu alus realizācijai)</a:t>
                      </a:r>
                      <a:endPar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0,8</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1,1</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1,6</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7074397"/>
                  </a:ext>
                </a:extLst>
              </a:tr>
              <a:tr h="406127">
                <a:tc>
                  <a:txBody>
                    <a:bodyPr/>
                    <a:lstStyle/>
                    <a:p>
                      <a:pPr marL="407988" indent="-228600">
                        <a:spcAft>
                          <a:spcPts val="0"/>
                        </a:spcAft>
                        <a:buFont typeface="+mj-lt"/>
                        <a:buAutoNum type="arabicPeriod" startAt="2"/>
                      </a:pPr>
                      <a:r>
                        <a:rPr lang="lv-LV" sz="1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Naftas produktiem</a:t>
                      </a:r>
                      <a:r>
                        <a:rPr lang="lv-LV" sz="1000" b="1"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lv-LV" sz="1000" b="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a:t>
                      </a: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ezīmētiem naftas produktiem, kuru izmanto kā kurināmo un lauksaimniecības mērķiem</a:t>
                      </a:r>
                      <a:r>
                        <a:rPr lang="lv-LV" sz="1000" b="0" i="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lv-LV" sz="1000" b="0" i="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US" sz="1000" b="0" i="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k</a:t>
                      </a:r>
                      <a:r>
                        <a:rPr lang="lv-LV" sz="1000" b="0" i="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ā arī biodegvielām)</a:t>
                      </a:r>
                      <a:endParaRPr lang="en-US" sz="1000" b="0" i="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49,3</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55,2</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58,2</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8916351"/>
                  </a:ext>
                </a:extLst>
              </a:tr>
              <a:tr h="370936">
                <a:tc>
                  <a:txBody>
                    <a:bodyPr/>
                    <a:lstStyle/>
                    <a:p>
                      <a:pPr marL="407988" indent="-228600" algn="just">
                        <a:spcAft>
                          <a:spcPts val="0"/>
                        </a:spcAft>
                        <a:buFont typeface="+mj-lt"/>
                        <a:buAutoNum type="arabicPeriod" startAt="3"/>
                      </a:pPr>
                      <a:r>
                        <a:rPr lang="lv-LV" sz="1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Dabasgāzei </a:t>
                      </a:r>
                      <a:r>
                        <a:rPr lang="lv-LV" sz="1000" b="0" i="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izmantošanai par kuri­nāmo rūpnieciskās ražoša­nas un lauksaimniecības izej­vie­lu apstrādes procesos)</a:t>
                      </a:r>
                      <a:endPar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0,9</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1,1</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1,1</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6401902"/>
                  </a:ext>
                </a:extLst>
              </a:tr>
              <a:tr h="288233">
                <a:tc>
                  <a:txBody>
                    <a:bodyPr/>
                    <a:lstStyle/>
                    <a:p>
                      <a:pPr marL="88900" lvl="0" indent="0">
                        <a:spcAft>
                          <a:spcPts val="0"/>
                        </a:spcAft>
                        <a:buFont typeface="+mj-lt"/>
                        <a:buNone/>
                      </a:pPr>
                      <a:r>
                        <a:rPr lang="lv-LV" sz="1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Atbrīvojumi </a:t>
                      </a:r>
                      <a:endPar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71,7</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105,8</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121,2</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656459465"/>
                  </a:ext>
                </a:extLst>
              </a:tr>
              <a:tr h="258792">
                <a:tc>
                  <a:txBody>
                    <a:bodyPr/>
                    <a:lstStyle/>
                    <a:p>
                      <a:pPr marL="407988" lvl="1" indent="-228600" algn="just">
                        <a:spcAft>
                          <a:spcPts val="0"/>
                        </a:spcAft>
                        <a:buFont typeface="+mj-lt"/>
                        <a:buAutoNum type="arabicPeriod"/>
                      </a:pPr>
                      <a:r>
                        <a:rPr lang="lv-LV" sz="1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Alkoholiskiem dzērieniem</a:t>
                      </a:r>
                      <a:r>
                        <a:rPr lang="lv-LV" sz="1000" b="1"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lv-LV" sz="1000" b="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(galvenokārt, denaturētam spirtam)</a:t>
                      </a:r>
                      <a:endParaRPr lang="lv-LV" sz="10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38,1</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52,7</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54,3</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6146951"/>
                  </a:ext>
                </a:extLst>
              </a:tr>
              <a:tr h="255232">
                <a:tc>
                  <a:txBody>
                    <a:bodyPr/>
                    <a:lstStyle/>
                    <a:p>
                      <a:pPr marL="407988" lvl="1" indent="-228600" algn="just">
                        <a:spcAft>
                          <a:spcPts val="0"/>
                        </a:spcAft>
                        <a:buFont typeface="+mj-lt"/>
                        <a:buAutoNum type="arabicPeriod" startAt="2"/>
                      </a:pPr>
                      <a:r>
                        <a:rPr lang="lv-LV" sz="1000" b="1" i="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Tabakas </a:t>
                      </a:r>
                      <a:r>
                        <a:rPr lang="lv-LV" sz="10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izstrādājumiem </a:t>
                      </a: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3,0</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3,0</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3,3</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8480392"/>
                  </a:ext>
                </a:extLst>
              </a:tr>
              <a:tr h="258792">
                <a:tc>
                  <a:txBody>
                    <a:bodyPr/>
                    <a:lstStyle/>
                    <a:p>
                      <a:pPr marL="407988" lvl="1" indent="-228600" algn="just">
                        <a:spcAft>
                          <a:spcPts val="0"/>
                        </a:spcAft>
                        <a:buFont typeface="+mj-lt"/>
                        <a:buAutoNum type="arabicPeriod" startAt="3"/>
                      </a:pPr>
                      <a:r>
                        <a:rPr lang="lv-LV" sz="1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Naftas produktiem </a:t>
                      </a: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(kurus piegādā un izmanto gaisakuģi, kuri netiek izmantoti privātai atpūtai un </a:t>
                      </a: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izklaidei)</a:t>
                      </a:r>
                      <a:endParaRPr lang="lv-LV" sz="10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29,0</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48,6</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62,1</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147571"/>
                  </a:ext>
                </a:extLst>
              </a:tr>
              <a:tr h="333554">
                <a:tc>
                  <a:txBody>
                    <a:bodyPr/>
                    <a:lstStyle/>
                    <a:p>
                      <a:pPr marL="407988" lvl="1" indent="-228600" algn="just">
                        <a:spcAft>
                          <a:spcPts val="0"/>
                        </a:spcAft>
                        <a:buFont typeface="+mj-lt"/>
                        <a:buAutoNum type="arabicPeriod" startAt="4"/>
                      </a:pPr>
                      <a:r>
                        <a:rPr lang="lv-LV" sz="1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Dabasgāzei </a:t>
                      </a: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(kuru izmanto citiem mēr­ķiem, nevis par degvielu vai kurināmo; kuru izmanto divējādi (gan par kurināmo, gan citiem mērķiem, kas nav izmantošana par degvielu vai kurināmo);</a:t>
                      </a:r>
                      <a:r>
                        <a:rPr lang="lv-LV" sz="1000" b="0"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kuru izmanto mineraloģiskiem procesiem; kuru izmanto lauksaim­niecībā izmantojamās zemes segto platību (siltumnīcu) siltumapgādei un kuru izmanto rūp­nie­­­cisko mājputnu novietņu (kūts) un inkubatoru siltumapgādei)</a:t>
                      </a:r>
                      <a:endParaRPr lang="lv-LV" sz="10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1,6</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1,5</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1,3</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8692637"/>
                  </a:ext>
                </a:extLst>
              </a:tr>
              <a:tr h="326078">
                <a:tc>
                  <a:txBody>
                    <a:bodyPr/>
                    <a:lstStyle/>
                    <a:p>
                      <a:pPr marL="407988" lvl="1" indent="-228600">
                        <a:spcAft>
                          <a:spcPts val="0"/>
                        </a:spcAft>
                        <a:buFont typeface="+mj-lt"/>
                        <a:buAutoNum type="arabicPeriod" startAt="5"/>
                      </a:pPr>
                      <a:r>
                        <a:rPr lang="lv-LV" sz="1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Bezalkoholiskiem </a:t>
                      </a: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dzērieniem un kafijai </a:t>
                      </a: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0,1</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0,1</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spcAft>
                          <a:spcPts val="0"/>
                        </a:spcAf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0,1</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3791439"/>
                  </a:ext>
                </a:extLst>
              </a:tr>
              <a:tr h="293298">
                <a:tc>
                  <a:txBody>
                    <a:bodyPr/>
                    <a:lstStyle/>
                    <a:p>
                      <a:pPr>
                        <a:spcAft>
                          <a:spcPts val="0"/>
                        </a:spcAft>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KOPĀ</a:t>
                      </a: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122,7</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163,2</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182,1</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799312954"/>
                  </a:ext>
                </a:extLst>
              </a:tr>
              <a:tr h="68221">
                <a:tc>
                  <a:txBody>
                    <a:bodyPr/>
                    <a:lstStyle/>
                    <a:p>
                      <a:pP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no AN ieņēmumiem</a:t>
                      </a:r>
                    </a:p>
                  </a:txBody>
                  <a:tcPr marL="23390" marR="23390"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14%</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18%</a:t>
                      </a:r>
                    </a:p>
                  </a:txBody>
                  <a:tcPr marL="23390" marR="2339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18%</a:t>
                      </a:r>
                    </a:p>
                  </a:txBody>
                  <a:tcPr marL="23390" marR="23390"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3120081745"/>
                  </a:ext>
                </a:extLst>
              </a:tr>
            </a:tbl>
          </a:graphicData>
        </a:graphic>
      </p:graphicFrame>
    </p:spTree>
    <p:extLst>
      <p:ext uri="{BB962C8B-B14F-4D97-AF65-F5344CB8AC3E}">
        <p14:creationId xmlns:p14="http://schemas.microsoft.com/office/powerpoint/2010/main" val="1959342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a:xfrm>
            <a:off x="14588074" y="9536113"/>
            <a:ext cx="193548" cy="205901"/>
          </a:xfrm>
        </p:spPr>
        <p:txBody>
          <a:bodyPr/>
          <a:lstStyle/>
          <a:p>
            <a:fld id="{D6AB2AA7-7A7C-4FBD-A335-6BF51BEAF40B}" type="slidenum">
              <a:rPr lang="en-US" altLang="lv-LV"/>
              <a:pPr/>
              <a:t>23</a:t>
            </a:fld>
            <a:endParaRPr lang="en-US" altLang="lv-LV"/>
          </a:p>
        </p:txBody>
      </p:sp>
      <p:sp>
        <p:nvSpPr>
          <p:cNvPr id="3" name="AutoShape 6" descr="AttÄlu rezultÄti vaicÄjumam âlauksaimniecÄ«ba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20" name="Rectangle 19"/>
          <p:cNvSpPr/>
          <p:nvPr/>
        </p:nvSpPr>
        <p:spPr>
          <a:xfrm>
            <a:off x="882105" y="1904977"/>
            <a:ext cx="7422943" cy="276999"/>
          </a:xfrm>
          <a:prstGeom prst="rect">
            <a:avLst/>
          </a:prstGeom>
        </p:spPr>
        <p:txBody>
          <a:bodyPr wrap="square">
            <a:spAutoFit/>
          </a:bodyPr>
          <a:lstStyle/>
          <a:p>
            <a:pPr algn="ct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AN atvieglojumu procentuālais sadalījums pēc to apmēra 2018.gadā </a:t>
            </a:r>
            <a:endParaRPr lang="lv-LV"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8202" name="Picture 10" descr="SaistÄ«ts attÄ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4297" y="15372579"/>
            <a:ext cx="138411" cy="103679"/>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8488" y="170439"/>
            <a:ext cx="7406640" cy="1597524"/>
          </a:xfrm>
          <a:prstGeom prst="rect">
            <a:avLst/>
          </a:prstGeom>
        </p:spPr>
        <p:txBody>
          <a:bodyPr>
            <a:noAutofit/>
          </a:bodyPr>
          <a:lst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altLang="lv-LV" sz="2000" b="1" dirty="0">
                <a:latin typeface="Verdana" panose="020B0604030504040204" pitchFamily="34" charset="0"/>
                <a:ea typeface="Verdana" panose="020B0604030504040204" pitchFamily="34" charset="0"/>
                <a:cs typeface="Verdana" panose="020B0604030504040204" pitchFamily="34" charset="0"/>
              </a:rPr>
              <a:t>Samazinātās AN likmes – </a:t>
            </a:r>
            <a:r>
              <a:rPr lang="lv-LV" altLang="lv-LV" sz="2000" b="1" dirty="0">
                <a:solidFill>
                  <a:srgbClr val="FF0000"/>
                </a:solidFill>
                <a:latin typeface="Verdana" panose="020B0604030504040204" pitchFamily="34" charset="0"/>
                <a:ea typeface="Verdana" panose="020B0604030504040204" pitchFamily="34" charset="0"/>
                <a:cs typeface="Verdana" panose="020B0604030504040204" pitchFamily="34" charset="0"/>
              </a:rPr>
              <a:t>96%</a:t>
            </a:r>
            <a:r>
              <a:rPr lang="lv-LV" altLang="lv-LV" sz="2000" b="1" dirty="0">
                <a:latin typeface="Verdana" panose="020B0604030504040204" pitchFamily="34" charset="0"/>
                <a:ea typeface="Verdana" panose="020B0604030504040204" pitchFamily="34" charset="0"/>
                <a:cs typeface="Verdana" panose="020B0604030504040204" pitchFamily="34" charset="0"/>
              </a:rPr>
              <a:t> naftas produktiem </a:t>
            </a:r>
            <a:r>
              <a:rPr lang="lv-LV" altLang="lv-LV" sz="2000" b="1" dirty="0">
                <a:solidFill>
                  <a:srgbClr val="0070C0"/>
                </a:solidFill>
                <a:latin typeface="Verdana" panose="020B0604030504040204" pitchFamily="34" charset="0"/>
                <a:ea typeface="Verdana" panose="020B0604030504040204" pitchFamily="34" charset="0"/>
                <a:cs typeface="Verdana" panose="020B0604030504040204" pitchFamily="34" charset="0"/>
              </a:rPr>
              <a:t>(lauksaimniecībai, kurināmajam un biodegvielai)</a:t>
            </a:r>
            <a:r>
              <a:rPr lang="lv-LV" altLang="lv-LV" sz="2000" b="1" dirty="0">
                <a:latin typeface="Verdana" panose="020B0604030504040204" pitchFamily="34" charset="0"/>
                <a:ea typeface="Verdana" panose="020B0604030504040204" pitchFamily="34" charset="0"/>
                <a:cs typeface="Verdana" panose="020B0604030504040204" pitchFamily="34" charset="0"/>
              </a:rPr>
              <a:t>, arī atbrīvojumi </a:t>
            </a:r>
            <a:r>
              <a:rPr lang="lv-LV" altLang="lv-LV" sz="2000" b="1"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lv-LV" altLang="lv-LV" sz="20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51% </a:t>
            </a:r>
            <a:r>
              <a:rPr lang="lv-LV" altLang="lv-LV" sz="2000" b="1" dirty="0">
                <a:latin typeface="Verdana" panose="020B0604030504040204" pitchFamily="34" charset="0"/>
                <a:ea typeface="Verdana" panose="020B0604030504040204" pitchFamily="34" charset="0"/>
                <a:cs typeface="Verdana" panose="020B0604030504040204" pitchFamily="34" charset="0"/>
              </a:rPr>
              <a:t>naftas produktiem </a:t>
            </a:r>
            <a:r>
              <a:rPr lang="lv-LV" altLang="lv-LV" sz="2000" b="1" dirty="0">
                <a:solidFill>
                  <a:srgbClr val="0070C0"/>
                </a:solidFill>
                <a:latin typeface="Verdana" panose="020B0604030504040204" pitchFamily="34" charset="0"/>
                <a:ea typeface="Verdana" panose="020B0604030504040204" pitchFamily="34" charset="0"/>
                <a:cs typeface="Verdana" panose="020B0604030504040204" pitchFamily="34" charset="0"/>
              </a:rPr>
              <a:t>(galvenokārt, tiem, kas paredzēti izmantošanai gaisakuģos komerciāliem nolūkiem) </a:t>
            </a:r>
            <a:endParaRPr lang="lv-LV" altLang="lv-LV" sz="2000" b="1" baseline="300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Chart 11">
            <a:extLst>
              <a:ext uri="{FF2B5EF4-FFF2-40B4-BE49-F238E27FC236}">
                <a16:creationId xmlns:a16="http://schemas.microsoft.com/office/drawing/2014/main" id="{125D67C1-ADA8-42CF-826B-BFB2FC08B559}"/>
              </a:ext>
            </a:extLst>
          </p:cNvPr>
          <p:cNvGraphicFramePr/>
          <p:nvPr>
            <p:extLst>
              <p:ext uri="{D42A27DB-BD31-4B8C-83A1-F6EECF244321}">
                <p14:modId xmlns:p14="http://schemas.microsoft.com/office/powerpoint/2010/main" val="1271669720"/>
              </p:ext>
            </p:extLst>
          </p:nvPr>
        </p:nvGraphicFramePr>
        <p:xfrm>
          <a:off x="4359058" y="2349767"/>
          <a:ext cx="3833257" cy="39917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6484E3E7-9C81-4988-8068-79867B9F565D}"/>
              </a:ext>
            </a:extLst>
          </p:cNvPr>
          <p:cNvGraphicFramePr/>
          <p:nvPr>
            <p:extLst>
              <p:ext uri="{D42A27DB-BD31-4B8C-83A1-F6EECF244321}">
                <p14:modId xmlns:p14="http://schemas.microsoft.com/office/powerpoint/2010/main" val="1765032470"/>
              </p:ext>
            </p:extLst>
          </p:nvPr>
        </p:nvGraphicFramePr>
        <p:xfrm>
          <a:off x="460374" y="2349768"/>
          <a:ext cx="3694846" cy="38005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4489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26139" y="2042693"/>
            <a:ext cx="6347013" cy="1066800"/>
          </a:xfrm>
        </p:spPr>
        <p:txBody>
          <a:bodyPr/>
          <a:lstStyle/>
          <a:p>
            <a:r>
              <a:rPr lang="lv-LV" altLang="lv-LV" dirty="0"/>
              <a:t>Nekustamā īpašuma nodokļa (NĪN) atvieglojumi</a:t>
            </a:r>
          </a:p>
        </p:txBody>
      </p:sp>
      <p:sp>
        <p:nvSpPr>
          <p:cNvPr id="5" name="Slide Number Placeholder 4"/>
          <p:cNvSpPr>
            <a:spLocks noGrp="1"/>
          </p:cNvSpPr>
          <p:nvPr>
            <p:ph type="sldNum" sz="quarter" idx="13"/>
          </p:nvPr>
        </p:nvSpPr>
        <p:spPr/>
        <p:txBody>
          <a:bodyPr/>
          <a:lstStyle/>
          <a:p>
            <a:fld id="{1512EF93-0C47-4D83-8594-3316C07C9845}" type="slidenum">
              <a:rPr lang="en-US" altLang="lv-LV"/>
              <a:pPr/>
              <a:t>24</a:t>
            </a:fld>
            <a:endParaRPr lang="en-US" altLang="lv-LV"/>
          </a:p>
        </p:txBody>
      </p:sp>
      <p:pic>
        <p:nvPicPr>
          <p:cNvPr id="6" name="Picture 32" descr="Money, Home, Coin, Investment, Business">
            <a:extLst>
              <a:ext uri="{FF2B5EF4-FFF2-40B4-BE49-F238E27FC236}">
                <a16:creationId xmlns:a16="http://schemas.microsoft.com/office/drawing/2014/main" id="{A959BC71-9641-43E1-9245-5894AD537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879" y="2801562"/>
            <a:ext cx="4354578" cy="241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2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69141" y="197469"/>
            <a:ext cx="7037294" cy="944059"/>
          </a:xfrm>
        </p:spPr>
        <p:txBody>
          <a:bodyPr>
            <a:noAutofit/>
          </a:bodyPr>
          <a:lstStyle/>
          <a:p>
            <a:r>
              <a:rPr lang="lv-LV" sz="1800" dirty="0"/>
              <a:t>NĪN atvieglojumi </a:t>
            </a:r>
            <a:r>
              <a:rPr lang="lv-LV" altLang="lv-LV" sz="1800" dirty="0">
                <a:solidFill>
                  <a:srgbClr val="FF0000"/>
                </a:solidFill>
              </a:rPr>
              <a:t>~</a:t>
            </a:r>
            <a:r>
              <a:rPr lang="lv-LV" sz="1800" dirty="0"/>
              <a:t> </a:t>
            </a:r>
            <a:r>
              <a:rPr lang="lv-LV" sz="1800" dirty="0">
                <a:solidFill>
                  <a:srgbClr val="FF0000"/>
                </a:solidFill>
              </a:rPr>
              <a:t>18 milj.</a:t>
            </a:r>
            <a:r>
              <a:rPr lang="lv-LV" sz="1800" dirty="0"/>
              <a:t> eiro, kas, salīdzinot ar citiem atvieglojumiem, nav daudz (</a:t>
            </a:r>
            <a:r>
              <a:rPr lang="lv-LV" sz="1800" dirty="0">
                <a:solidFill>
                  <a:srgbClr val="FF0000"/>
                </a:solidFill>
              </a:rPr>
              <a:t>8%</a:t>
            </a:r>
            <a:r>
              <a:rPr lang="lv-LV" sz="1800" dirty="0"/>
              <a:t>), bet tiem ir tendence pieaugt</a:t>
            </a:r>
            <a:endParaRPr lang="lv-LV" altLang="lv-LV" sz="1800" dirty="0"/>
          </a:p>
        </p:txBody>
      </p:sp>
      <p:sp>
        <p:nvSpPr>
          <p:cNvPr id="5" name="Slide Number Placeholder 4"/>
          <p:cNvSpPr>
            <a:spLocks noGrp="1"/>
          </p:cNvSpPr>
          <p:nvPr>
            <p:ph type="sldNum" sz="quarter" idx="13"/>
          </p:nvPr>
        </p:nvSpPr>
        <p:spPr/>
        <p:txBody>
          <a:bodyPr/>
          <a:lstStyle/>
          <a:p>
            <a:fld id="{1512EF93-0C47-4D83-8594-3316C07C9845}" type="slidenum">
              <a:rPr lang="en-US" altLang="lv-LV"/>
              <a:pPr/>
              <a:t>25</a:t>
            </a:fld>
            <a:endParaRPr lang="en-US" altLang="lv-LV"/>
          </a:p>
        </p:txBody>
      </p:sp>
      <p:sp>
        <p:nvSpPr>
          <p:cNvPr id="2" name="Rectangle 1"/>
          <p:cNvSpPr/>
          <p:nvPr/>
        </p:nvSpPr>
        <p:spPr>
          <a:xfrm>
            <a:off x="2227730" y="1127919"/>
            <a:ext cx="5047129" cy="276999"/>
          </a:xfrm>
          <a:prstGeom prst="rect">
            <a:avLst/>
          </a:prstGeom>
        </p:spPr>
        <p:txBody>
          <a:bodyPr wrap="square">
            <a:spAutoFit/>
          </a:bodyPr>
          <a:lstStyle/>
          <a:p>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NĪN atvieglojumu aprēķinātais apmērs, </a:t>
            </a:r>
            <a:r>
              <a:rPr lang="lv-LV" sz="1200" i="1" dirty="0">
                <a:solidFill>
                  <a:srgbClr val="002060"/>
                </a:solidFill>
                <a:latin typeface="Verdana" panose="020B0604030504040204" pitchFamily="34" charset="0"/>
                <a:ea typeface="Verdana" panose="020B0604030504040204" pitchFamily="34" charset="0"/>
                <a:cs typeface="Verdana" panose="020B0604030504040204" pitchFamily="34" charset="0"/>
              </a:rPr>
              <a:t>milj. eiro</a:t>
            </a:r>
            <a:endParaRPr lang="lv-LV" sz="1200" i="1" baseline="30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33114308"/>
              </p:ext>
            </p:extLst>
          </p:nvPr>
        </p:nvGraphicFramePr>
        <p:xfrm>
          <a:off x="528939" y="1461289"/>
          <a:ext cx="7809488" cy="5114622"/>
        </p:xfrm>
        <a:graphic>
          <a:graphicData uri="http://schemas.openxmlformats.org/drawingml/2006/table">
            <a:tbl>
              <a:tblPr firstRow="1" firstCol="1" bandRow="1">
                <a:tableStyleId>{5C22544A-7EE6-4342-B048-85BDC9FD1C3A}</a:tableStyleId>
              </a:tblPr>
              <a:tblGrid>
                <a:gridCol w="5382946">
                  <a:extLst>
                    <a:ext uri="{9D8B030D-6E8A-4147-A177-3AD203B41FA5}">
                      <a16:colId xmlns:a16="http://schemas.microsoft.com/office/drawing/2014/main" val="4188506689"/>
                    </a:ext>
                  </a:extLst>
                </a:gridCol>
                <a:gridCol w="848262">
                  <a:extLst>
                    <a:ext uri="{9D8B030D-6E8A-4147-A177-3AD203B41FA5}">
                      <a16:colId xmlns:a16="http://schemas.microsoft.com/office/drawing/2014/main" val="1061756527"/>
                    </a:ext>
                  </a:extLst>
                </a:gridCol>
                <a:gridCol w="801666">
                  <a:extLst>
                    <a:ext uri="{9D8B030D-6E8A-4147-A177-3AD203B41FA5}">
                      <a16:colId xmlns:a16="http://schemas.microsoft.com/office/drawing/2014/main" val="2237389394"/>
                    </a:ext>
                  </a:extLst>
                </a:gridCol>
                <a:gridCol w="776614">
                  <a:extLst>
                    <a:ext uri="{9D8B030D-6E8A-4147-A177-3AD203B41FA5}">
                      <a16:colId xmlns:a16="http://schemas.microsoft.com/office/drawing/2014/main" val="1114143070"/>
                    </a:ext>
                  </a:extLst>
                </a:gridCol>
              </a:tblGrid>
              <a:tr h="332510">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Nodokļa atvieglojums</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2016</a:t>
                      </a:r>
                    </a:p>
                  </a:txBody>
                  <a:tcPr marL="64588" marR="64588"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2017</a:t>
                      </a:r>
                    </a:p>
                  </a:txBody>
                  <a:tcPr marL="64588" marR="64588"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2018</a:t>
                      </a:r>
                    </a:p>
                  </a:txBody>
                  <a:tcPr marL="64588" marR="64588" marT="0" marB="0" anchor="ctr">
                    <a:lnL w="6350" cap="flat" cmpd="sng" algn="ctr">
                      <a:solidFill>
                        <a:schemeClr val="bg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116917489"/>
                  </a:ext>
                </a:extLst>
              </a:tr>
              <a:tr h="394975">
                <a:tc>
                  <a:txBody>
                    <a:bodyPr/>
                    <a:lstStyle/>
                    <a:p>
                      <a:pPr marL="92075" indent="0" algn="just">
                        <a:spcAft>
                          <a:spcPts val="0"/>
                        </a:spcAft>
                        <a:tabLst>
                          <a:tab pos="92075" algn="l"/>
                        </a:tabLst>
                      </a:pPr>
                      <a:r>
                        <a:rPr lang="lv-LV" sz="105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Likumā </a:t>
                      </a:r>
                      <a:r>
                        <a:rPr lang="lv-LV" sz="105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"Par nekustamā īpašuma nodokli" noteiktie atvieglojumu veidi, </a:t>
                      </a:r>
                      <a:r>
                        <a:rPr lang="lv-LV" sz="105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1,7</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1,9</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2,0</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15159026"/>
                  </a:ext>
                </a:extLst>
              </a:tr>
              <a:tr h="242047">
                <a:tc>
                  <a:txBody>
                    <a:bodyPr/>
                    <a:lstStyle/>
                    <a:p>
                      <a:pPr marL="422910" indent="-228600">
                        <a:spcAft>
                          <a:spcPts val="0"/>
                        </a:spcAft>
                        <a:buFont typeface="+mj-lt"/>
                        <a:buAutoNum type="arabicPeriod"/>
                      </a:pPr>
                      <a:r>
                        <a:rPr lang="lv-LV"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Trūcīgām </a:t>
                      </a:r>
                      <a:r>
                        <a:rPr lang="lv-LV"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personām</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0,2</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0,2</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0,1</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2820093"/>
                  </a:ext>
                </a:extLst>
              </a:tr>
              <a:tr h="233083">
                <a:tc>
                  <a:txBody>
                    <a:bodyPr/>
                    <a:lstStyle/>
                    <a:p>
                      <a:pPr marL="422910" indent="-228600">
                        <a:spcAft>
                          <a:spcPts val="0"/>
                        </a:spcAft>
                        <a:buFont typeface="+mj-lt"/>
                        <a:buAutoNum type="arabicPeriod" startAt="2"/>
                      </a:pPr>
                      <a:r>
                        <a:rPr lang="lv-LV"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Maznodrošinātām </a:t>
                      </a:r>
                      <a:r>
                        <a:rPr lang="lv-LV"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personām</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0,4</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0,4</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0,4</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71376249"/>
                  </a:ext>
                </a:extLst>
              </a:tr>
              <a:tr h="224117">
                <a:tc>
                  <a:txBody>
                    <a:bodyPr/>
                    <a:lstStyle/>
                    <a:p>
                      <a:pPr marL="422910" indent="-228600">
                        <a:spcAft>
                          <a:spcPts val="0"/>
                        </a:spcAft>
                        <a:buFont typeface="+mj-lt"/>
                        <a:buAutoNum type="arabicPeriod" startAt="3"/>
                      </a:pPr>
                      <a:r>
                        <a:rPr lang="lv-LV" sz="1050" b="0"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Daudzbērnu</a:t>
                      </a:r>
                      <a:r>
                        <a:rPr lang="lv-LV"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lv-LV"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ģimenēm un aizbildņu ģimenēm</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0,5</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0,7</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0,9</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95548800"/>
                  </a:ext>
                </a:extLst>
              </a:tr>
              <a:tr h="277906">
                <a:tc>
                  <a:txBody>
                    <a:bodyPr/>
                    <a:lstStyle/>
                    <a:p>
                      <a:pPr marL="422910" indent="-228600">
                        <a:spcAft>
                          <a:spcPts val="0"/>
                        </a:spcAft>
                        <a:buFont typeface="+mj-lt"/>
                        <a:buAutoNum type="arabicPeriod" startAt="4"/>
                      </a:pPr>
                      <a:r>
                        <a:rPr lang="lv-LV"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Politiski </a:t>
                      </a:r>
                      <a:r>
                        <a:rPr lang="lv-LV"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represētajām personām </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0,6</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0,6</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0,6</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06189467"/>
                  </a:ext>
                </a:extLst>
              </a:tr>
              <a:tr h="430588">
                <a:tc>
                  <a:txBody>
                    <a:bodyPr/>
                    <a:lstStyle/>
                    <a:p>
                      <a:pPr marL="92075" indent="0" algn="just">
                        <a:spcAft>
                          <a:spcPts val="0"/>
                        </a:spcAft>
                        <a:tabLst/>
                      </a:pPr>
                      <a:r>
                        <a:rPr lang="lv-LV" sz="105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Pašvaldību </a:t>
                      </a:r>
                      <a:r>
                        <a:rPr lang="lv-LV" sz="105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saistošajos noteiku­mos noteiktie atvieglojumi, </a:t>
                      </a:r>
                      <a:r>
                        <a:rPr lang="lv-LV" sz="105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 tiem:</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12,8</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14,1</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16,2</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65970119"/>
                  </a:ext>
                </a:extLst>
              </a:tr>
              <a:tr h="304518">
                <a:tc>
                  <a:txBody>
                    <a:bodyPr/>
                    <a:lstStyle/>
                    <a:p>
                      <a:pPr marL="194310">
                        <a:spcAft>
                          <a:spcPts val="0"/>
                        </a:spcAft>
                      </a:pPr>
                      <a:r>
                        <a:rPr lang="lv-LV" sz="105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Rīgā</a:t>
                      </a:r>
                      <a:r>
                        <a:rPr lang="lv-LV"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lv-LV" sz="105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 tiem:</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6,4</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7,5</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9,3</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7518668"/>
                  </a:ext>
                </a:extLst>
              </a:tr>
              <a:tr h="241199">
                <a:tc>
                  <a:txBody>
                    <a:bodyPr/>
                    <a:lstStyle/>
                    <a:p>
                      <a:pPr marL="539750" indent="-357188" algn="just">
                        <a:spcAft>
                          <a:spcPts val="0"/>
                        </a:spcAft>
                        <a:buFont typeface="+mj-lt"/>
                        <a:buAutoNum type="arabicPeriod"/>
                      </a:pPr>
                      <a:r>
                        <a:rPr lang="lv-LV"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Atvieglojumi </a:t>
                      </a:r>
                      <a:r>
                        <a:rPr lang="lv-LV"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ģimenēm ar bērniem</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2,9</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3,2</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3,1</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5373238"/>
                  </a:ext>
                </a:extLst>
              </a:tr>
              <a:tr h="247116">
                <a:tc>
                  <a:txBody>
                    <a:bodyPr/>
                    <a:lstStyle/>
                    <a:p>
                      <a:pPr marL="539750" indent="-357188">
                        <a:spcAft>
                          <a:spcPts val="0"/>
                        </a:spcAft>
                        <a:buFont typeface="+mj-lt"/>
                        <a:buAutoNum type="arabicPeriod" startAt="2"/>
                      </a:pPr>
                      <a:r>
                        <a:rPr lang="lv-LV"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Par </a:t>
                      </a:r>
                      <a:r>
                        <a:rPr lang="lv-LV"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ēkām, kas atzītas par valsts aizsargājamo kultūras pieminekli</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0,6</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1,0</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1,1</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3349042"/>
                  </a:ext>
                </a:extLst>
              </a:tr>
              <a:tr h="410329">
                <a:tc>
                  <a:txBody>
                    <a:bodyPr/>
                    <a:lstStyle/>
                    <a:p>
                      <a:pPr marL="539750" indent="-357188">
                        <a:spcAft>
                          <a:spcPts val="0"/>
                        </a:spcAft>
                        <a:buFont typeface="+mj-lt"/>
                        <a:buAutoNum type="arabicPeriod" startAt="3"/>
                        <a:tabLst>
                          <a:tab pos="539750" algn="l"/>
                        </a:tabLst>
                      </a:pPr>
                      <a:r>
                        <a:rPr lang="lv-LV"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Par </a:t>
                      </a:r>
                      <a:r>
                        <a:rPr lang="lv-LV"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pašvaldības kapitālsabiedrības īpašumā esošajām dzīvojamām mājām</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0,7</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0,5</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0,5</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8474819"/>
                  </a:ext>
                </a:extLst>
              </a:tr>
              <a:tr h="410329">
                <a:tc>
                  <a:txBody>
                    <a:bodyPr/>
                    <a:lstStyle/>
                    <a:p>
                      <a:pPr marL="539750" indent="-357188">
                        <a:spcAft>
                          <a:spcPts val="0"/>
                        </a:spcAft>
                        <a:buFont typeface="+mj-lt"/>
                        <a:buAutoNum type="arabicPeriod" startAt="4"/>
                        <a:tabLst>
                          <a:tab pos="539750" algn="l"/>
                        </a:tabLst>
                      </a:pPr>
                      <a:r>
                        <a:rPr lang="lv-LV"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Atvieglojums </a:t>
                      </a:r>
                      <a:r>
                        <a:rPr lang="lv-LV"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personām, kas pārņēmušas dzīvojamās mājas pārvaldīšanu no pašvaldības</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1,6</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4618733"/>
                  </a:ext>
                </a:extLst>
              </a:tr>
              <a:tr h="227817">
                <a:tc>
                  <a:txBody>
                    <a:bodyPr/>
                    <a:lstStyle/>
                    <a:p>
                      <a:pPr marL="194310">
                        <a:spcAft>
                          <a:spcPts val="0"/>
                        </a:spcAft>
                      </a:pPr>
                      <a:r>
                        <a:rPr lang="lv-LV" sz="105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Jūrmalā</a:t>
                      </a:r>
                      <a:r>
                        <a:rPr lang="lv-LV"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lv-LV" sz="105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 tiem:</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3,1</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3,3</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3,6</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70946039"/>
                  </a:ext>
                </a:extLst>
              </a:tr>
              <a:tr h="314169">
                <a:tc>
                  <a:txBody>
                    <a:bodyPr/>
                    <a:lstStyle/>
                    <a:p>
                      <a:pPr marL="539750" indent="-357188">
                        <a:spcAft>
                          <a:spcPts val="0"/>
                        </a:spcAft>
                        <a:buFont typeface="+mj-lt"/>
                        <a:buAutoNum type="arabicPeriod"/>
                      </a:pPr>
                      <a:r>
                        <a:rPr lang="lv-LV"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Par </a:t>
                      </a:r>
                      <a:r>
                        <a:rPr lang="lv-LV"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īpašumiem, ja fiziska persona deklarējusi dzīvesvietu Jūrmalā</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2,5</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2,7</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50" dirty="0">
                          <a:effectLst/>
                          <a:latin typeface="Verdana" panose="020B0604030504040204" pitchFamily="34" charset="0"/>
                          <a:ea typeface="Verdana" panose="020B0604030504040204" pitchFamily="34" charset="0"/>
                          <a:cs typeface="Verdana" panose="020B0604030504040204" pitchFamily="34" charset="0"/>
                        </a:rPr>
                        <a:t>3,4</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23892121"/>
                  </a:ext>
                </a:extLst>
              </a:tr>
              <a:tr h="287059">
                <a:tc>
                  <a:txBody>
                    <a:bodyPr/>
                    <a:lstStyle/>
                    <a:p>
                      <a:pPr marL="194310">
                        <a:spcAft>
                          <a:spcPts val="0"/>
                        </a:spcAft>
                      </a:pPr>
                      <a:r>
                        <a:rPr lang="lv-LV" sz="105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Speciālajām </a:t>
                      </a:r>
                      <a:r>
                        <a:rPr lang="lv-LV" sz="105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ekonomiskajām zonām</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2,4</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2,2</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2,0</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9978178"/>
                  </a:ext>
                </a:extLst>
              </a:tr>
              <a:tr h="261165">
                <a:tc>
                  <a:txBody>
                    <a:bodyPr/>
                    <a:lstStyle/>
                    <a:p>
                      <a:pPr>
                        <a:spcAft>
                          <a:spcPts val="0"/>
                        </a:spcAft>
                      </a:pPr>
                      <a:r>
                        <a:rPr lang="lv-LV" sz="105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KOPĀ</a:t>
                      </a: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14,5</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16,0</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50" b="1" dirty="0">
                          <a:effectLst/>
                          <a:latin typeface="Verdana" panose="020B0604030504040204" pitchFamily="34" charset="0"/>
                          <a:ea typeface="Verdana" panose="020B0604030504040204" pitchFamily="34" charset="0"/>
                          <a:cs typeface="Verdana" panose="020B0604030504040204" pitchFamily="34" charset="0"/>
                        </a:rPr>
                        <a:t>18,2</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144961023"/>
                  </a:ext>
                </a:extLst>
              </a:tr>
              <a:tr h="275695">
                <a:tc>
                  <a:txBody>
                    <a:bodyPr/>
                    <a:lstStyle/>
                    <a:p>
                      <a:pPr>
                        <a:spcAft>
                          <a:spcPts val="0"/>
                        </a:spcAft>
                      </a:pPr>
                      <a:r>
                        <a:rPr lang="lv-LV" sz="105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no NĪN</a:t>
                      </a:r>
                      <a:r>
                        <a:rPr lang="lv-LV" sz="1050" b="1" i="1" baseline="0"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ieņēmumiem</a:t>
                      </a:r>
                      <a:endParaRPr lang="lv-LV" sz="105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64588" marR="64588"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5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7%</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5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7%</a:t>
                      </a:r>
                    </a:p>
                  </a:txBody>
                  <a:tcPr marL="64588" marR="64588"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5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8%</a:t>
                      </a:r>
                    </a:p>
                  </a:txBody>
                  <a:tcPr marL="64588" marR="64588"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451829278"/>
                  </a:ext>
                </a:extLst>
              </a:tr>
            </a:tbl>
          </a:graphicData>
        </a:graphic>
      </p:graphicFrame>
    </p:spTree>
    <p:extLst>
      <p:ext uri="{BB962C8B-B14F-4D97-AF65-F5344CB8AC3E}">
        <p14:creationId xmlns:p14="http://schemas.microsoft.com/office/powerpoint/2010/main" val="3728984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a:xfrm>
            <a:off x="14588074" y="9536113"/>
            <a:ext cx="193548" cy="205901"/>
          </a:xfrm>
        </p:spPr>
        <p:txBody>
          <a:bodyPr/>
          <a:lstStyle/>
          <a:p>
            <a:fld id="{D6AB2AA7-7A7C-4FBD-A335-6BF51BEAF40B}" type="slidenum">
              <a:rPr lang="en-US" altLang="lv-LV"/>
              <a:pPr/>
              <a:t>26</a:t>
            </a:fld>
            <a:endParaRPr lang="en-US" altLang="lv-LV"/>
          </a:p>
        </p:txBody>
      </p:sp>
      <p:sp>
        <p:nvSpPr>
          <p:cNvPr id="3" name="AutoShape 6" descr="AttÄlu rezultÄti vaicÄjumam âlauksaimniecÄ«ba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20" name="Rectangle 19"/>
          <p:cNvSpPr/>
          <p:nvPr/>
        </p:nvSpPr>
        <p:spPr>
          <a:xfrm>
            <a:off x="1086702" y="1409947"/>
            <a:ext cx="7422943" cy="276999"/>
          </a:xfrm>
          <a:prstGeom prst="rect">
            <a:avLst/>
          </a:prstGeom>
        </p:spPr>
        <p:txBody>
          <a:bodyPr wrap="square">
            <a:spAutoFit/>
          </a:bodyPr>
          <a:lstStyle/>
          <a:p>
            <a:pPr algn="ct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NĪN atvieglojumu procentuālais sadalījums pēc to apmēra 2018.gadā </a:t>
            </a:r>
            <a:endParaRPr lang="lv-LV"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8202" name="Picture 10" descr="SaistÄ«ts attÄ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4297" y="15372579"/>
            <a:ext cx="138411" cy="103679"/>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2052918" y="304800"/>
            <a:ext cx="6633882" cy="1145286"/>
          </a:xfrm>
          <a:prstGeom prst="rect">
            <a:avLst/>
          </a:prstGeom>
        </p:spPr>
        <p:txBody>
          <a:bodyPr>
            <a:noAutofit/>
          </a:bodyPr>
          <a:lst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altLang="lv-LV" sz="2000" b="1" dirty="0">
                <a:latin typeface="Verdana" panose="020B0604030504040204" pitchFamily="34" charset="0"/>
                <a:ea typeface="Verdana" panose="020B0604030504040204" pitchFamily="34" charset="0"/>
                <a:cs typeface="Verdana" panose="020B0604030504040204" pitchFamily="34" charset="0"/>
              </a:rPr>
              <a:t>NĪN atvieglojumi – teritoriālā konkurence, jo to sadalījumā dominē (</a:t>
            </a:r>
            <a:r>
              <a:rPr lang="lv-LV" altLang="lv-LV" sz="2000" b="1" dirty="0">
                <a:solidFill>
                  <a:srgbClr val="FF0000"/>
                </a:solidFill>
                <a:latin typeface="Verdana" panose="020B0604030504040204" pitchFamily="34" charset="0"/>
                <a:ea typeface="Verdana" panose="020B0604030504040204" pitchFamily="34" charset="0"/>
                <a:cs typeface="Verdana" panose="020B0604030504040204" pitchFamily="34" charset="0"/>
              </a:rPr>
              <a:t>~89%</a:t>
            </a:r>
            <a:r>
              <a:rPr lang="lv-LV" altLang="lv-LV" sz="2000" b="1" dirty="0">
                <a:latin typeface="Verdana" panose="020B0604030504040204" pitchFamily="34" charset="0"/>
                <a:ea typeface="Verdana" panose="020B0604030504040204" pitchFamily="34" charset="0"/>
                <a:cs typeface="Verdana" panose="020B0604030504040204" pitchFamily="34" charset="0"/>
              </a:rPr>
              <a:t>)</a:t>
            </a:r>
            <a:r>
              <a:rPr lang="lv-LV" altLang="lv-LV" sz="20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v-LV" altLang="lv-LV" sz="2000" b="1" dirty="0">
                <a:latin typeface="Verdana" panose="020B0604030504040204" pitchFamily="34" charset="0"/>
                <a:ea typeface="Verdana" panose="020B0604030504040204" pitchFamily="34" charset="0"/>
                <a:cs typeface="Verdana" panose="020B0604030504040204" pitchFamily="34" charset="0"/>
              </a:rPr>
              <a:t>pašvaldību piešķirtie atvieglojumi</a:t>
            </a:r>
            <a:endParaRPr lang="lv-LV" altLang="lv-LV" sz="2000" b="1" baseline="30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5" name="Chart 14"/>
          <p:cNvGraphicFramePr/>
          <p:nvPr>
            <p:extLst>
              <p:ext uri="{D42A27DB-BD31-4B8C-83A1-F6EECF244321}">
                <p14:modId xmlns:p14="http://schemas.microsoft.com/office/powerpoint/2010/main" val="1095774727"/>
              </p:ext>
            </p:extLst>
          </p:nvPr>
        </p:nvGraphicFramePr>
        <p:xfrm>
          <a:off x="1096018" y="1854326"/>
          <a:ext cx="6868577" cy="354063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60375" y="5397602"/>
            <a:ext cx="7942961" cy="1277273"/>
          </a:xfrm>
          <a:prstGeom prst="rect">
            <a:avLst/>
          </a:prstGeom>
        </p:spPr>
        <p:txBody>
          <a:bodyPr wrap="square">
            <a:spAutoFit/>
          </a:bodyPr>
          <a:lstStyle/>
          <a:p>
            <a:pPr marL="92075" lvl="0" indent="-92075" algn="just">
              <a:spcAft>
                <a:spcPts val="600"/>
              </a:spcAft>
              <a:tabLst>
                <a:tab pos="92075" algn="l"/>
              </a:tabLst>
            </a:pPr>
            <a:r>
              <a:rPr lang="lv-LV" sz="9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lv-LV" sz="900" dirty="0">
                <a:solidFill>
                  <a:srgbClr val="000000"/>
                </a:solidFill>
                <a:latin typeface="Verdana" panose="020B0604030504040204" pitchFamily="34" charset="0"/>
                <a:ea typeface="Verdana" panose="020B0604030504040204" pitchFamily="34" charset="0"/>
                <a:cs typeface="Verdana" panose="020B0604030504040204" pitchFamily="34" charset="0"/>
              </a:rPr>
              <a:t> Vairāk kā puse (57,7%) no kopējā atvieglojumu apmēra, kas noteikts pašvaldību saistošajos noteikumos, sastāda </a:t>
            </a:r>
            <a:r>
              <a:rPr lang="lv-LV" sz="900" b="1" dirty="0">
                <a:solidFill>
                  <a:srgbClr val="000000"/>
                </a:solidFill>
                <a:latin typeface="Verdana" panose="020B0604030504040204" pitchFamily="34" charset="0"/>
                <a:ea typeface="Verdana" panose="020B0604030504040204" pitchFamily="34" charset="0"/>
                <a:cs typeface="Verdana" panose="020B0604030504040204" pitchFamily="34" charset="0"/>
              </a:rPr>
              <a:t>Rīgas</a:t>
            </a:r>
            <a:r>
              <a:rPr lang="lv-LV" sz="900" dirty="0">
                <a:solidFill>
                  <a:srgbClr val="000000"/>
                </a:solidFill>
                <a:latin typeface="Verdana" panose="020B0604030504040204" pitchFamily="34" charset="0"/>
                <a:ea typeface="Verdana" panose="020B0604030504040204" pitchFamily="34" charset="0"/>
                <a:cs typeface="Verdana" panose="020B0604030504040204" pitchFamily="34" charset="0"/>
              </a:rPr>
              <a:t> domes piešķirtie nodokļa atvieglojumi (2018.gadā – 9,3 milj. </a:t>
            </a:r>
            <a:r>
              <a:rPr lang="lv-LV" sz="900" i="1" dirty="0" err="1">
                <a:solidFill>
                  <a:srgbClr val="000000"/>
                </a:solidFill>
                <a:latin typeface="Verdana" panose="020B0604030504040204" pitchFamily="34" charset="0"/>
                <a:ea typeface="Verdana" panose="020B0604030504040204" pitchFamily="34" charset="0"/>
                <a:cs typeface="Verdana" panose="020B0604030504040204" pitchFamily="34" charset="0"/>
              </a:rPr>
              <a:t>euro</a:t>
            </a:r>
            <a:r>
              <a:rPr lang="lv-LV" sz="900" dirty="0">
                <a:solidFill>
                  <a:srgbClr val="000000"/>
                </a:solidFill>
                <a:latin typeface="Verdana" panose="020B0604030504040204" pitchFamily="34" charset="0"/>
                <a:ea typeface="Verdana" panose="020B0604030504040204" pitchFamily="34" charset="0"/>
                <a:cs typeface="Verdana" panose="020B0604030504040204" pitchFamily="34" charset="0"/>
              </a:rPr>
              <a:t>). Īpaši jāizceļ Rīgas domes papildus piešķirtos nodokļa atvieglojumus ģimenēm ar bērniem. Proti, Rīgas dome papildus jau likumā noteiktajiem atvieglojumiem </a:t>
            </a:r>
            <a:r>
              <a:rPr lang="lv-LV" sz="900" dirty="0" err="1">
                <a:solidFill>
                  <a:srgbClr val="000000"/>
                </a:solidFill>
                <a:latin typeface="Verdana" panose="020B0604030504040204" pitchFamily="34" charset="0"/>
                <a:ea typeface="Verdana" panose="020B0604030504040204" pitchFamily="34" charset="0"/>
                <a:cs typeface="Verdana" panose="020B0604030504040204" pitchFamily="34" charset="0"/>
              </a:rPr>
              <a:t>daudzbērnu</a:t>
            </a:r>
            <a:r>
              <a:rPr lang="lv-LV" sz="900" dirty="0">
                <a:solidFill>
                  <a:srgbClr val="000000"/>
                </a:solidFill>
                <a:latin typeface="Verdana" panose="020B0604030504040204" pitchFamily="34" charset="0"/>
                <a:ea typeface="Verdana" panose="020B0604030504040204" pitchFamily="34" charset="0"/>
                <a:cs typeface="Verdana" panose="020B0604030504040204" pitchFamily="34" charset="0"/>
              </a:rPr>
              <a:t> ģimenēm (50% no aprēķinātā NĪN </a:t>
            </a:r>
            <a:r>
              <a:rPr lang="lv-LV" sz="900" i="1" dirty="0">
                <a:solidFill>
                  <a:srgbClr val="000000"/>
                </a:solidFill>
                <a:latin typeface="Verdana" panose="020B0604030504040204" pitchFamily="34" charset="0"/>
                <a:ea typeface="Verdana" panose="020B0604030504040204" pitchFamily="34" charset="0"/>
                <a:cs typeface="Verdana" panose="020B0604030504040204" pitchFamily="34" charset="0"/>
              </a:rPr>
              <a:t>personām, kuru apgādībā ir trīs vai vairāk bērni</a:t>
            </a:r>
            <a:r>
              <a:rPr lang="lv-LV" sz="900" dirty="0">
                <a:solidFill>
                  <a:srgbClr val="000000"/>
                </a:solidFill>
                <a:latin typeface="Verdana" panose="020B0604030504040204" pitchFamily="34" charset="0"/>
                <a:ea typeface="Verdana" panose="020B0604030504040204" pitchFamily="34" charset="0"/>
                <a:cs typeface="Verdana" panose="020B0604030504040204" pitchFamily="34" charset="0"/>
              </a:rPr>
              <a:t> līdz 18 gadu vecumam, bet ne vairāk kā 500 </a:t>
            </a:r>
            <a:r>
              <a:rPr lang="lv-LV" sz="900" i="1" dirty="0" err="1">
                <a:solidFill>
                  <a:srgbClr val="000000"/>
                </a:solidFill>
                <a:latin typeface="Verdana" panose="020B0604030504040204" pitchFamily="34" charset="0"/>
                <a:ea typeface="Verdana" panose="020B0604030504040204" pitchFamily="34" charset="0"/>
                <a:cs typeface="Verdana" panose="020B0604030504040204" pitchFamily="34" charset="0"/>
              </a:rPr>
              <a:t>euro</a:t>
            </a:r>
            <a:r>
              <a:rPr lang="lv-LV" sz="900" dirty="0">
                <a:solidFill>
                  <a:srgbClr val="000000"/>
                </a:solidFill>
                <a:latin typeface="Verdana" panose="020B0604030504040204" pitchFamily="34" charset="0"/>
                <a:ea typeface="Verdana" panose="020B0604030504040204" pitchFamily="34" charset="0"/>
                <a:cs typeface="Verdana" panose="020B0604030504040204" pitchFamily="34" charset="0"/>
              </a:rPr>
              <a:t>) ar saviem veiktajiem grozījumiem Rīgas domes saistošajos noteikumos, kas stājās spēkā 2016.gada 1.janvārī, piešķir papildus atvieglojumus: </a:t>
            </a:r>
            <a:r>
              <a:rPr lang="lv-LV" sz="900" b="1" dirty="0">
                <a:solidFill>
                  <a:srgbClr val="000000"/>
                </a:solidFill>
                <a:latin typeface="Verdana" panose="020B0604030504040204" pitchFamily="34" charset="0"/>
                <a:ea typeface="Verdana" panose="020B0604030504040204" pitchFamily="34" charset="0"/>
                <a:cs typeface="Verdana" panose="020B0604030504040204" pitchFamily="34" charset="0"/>
              </a:rPr>
              <a:t>90%</a:t>
            </a:r>
            <a:r>
              <a:rPr lang="lv-LV" sz="900" dirty="0">
                <a:solidFill>
                  <a:srgbClr val="000000"/>
                </a:solidFill>
                <a:latin typeface="Verdana" panose="020B0604030504040204" pitchFamily="34" charset="0"/>
                <a:ea typeface="Verdana" panose="020B0604030504040204" pitchFamily="34" charset="0"/>
                <a:cs typeface="Verdana" panose="020B0604030504040204" pitchFamily="34" charset="0"/>
              </a:rPr>
              <a:t> apmērā </a:t>
            </a:r>
            <a:r>
              <a:rPr lang="lv-LV" sz="900" i="1" dirty="0">
                <a:solidFill>
                  <a:srgbClr val="000000"/>
                </a:solidFill>
                <a:latin typeface="Verdana" panose="020B0604030504040204" pitchFamily="34" charset="0"/>
                <a:ea typeface="Verdana" panose="020B0604030504040204" pitchFamily="34" charset="0"/>
                <a:cs typeface="Verdana" panose="020B0604030504040204" pitchFamily="34" charset="0"/>
              </a:rPr>
              <a:t>par trīs vai vairāk bērniem, </a:t>
            </a:r>
            <a:r>
              <a:rPr lang="lv-LV" sz="900" b="1" dirty="0">
                <a:solidFill>
                  <a:srgbClr val="000000"/>
                </a:solidFill>
                <a:latin typeface="Verdana" panose="020B0604030504040204" pitchFamily="34" charset="0"/>
                <a:ea typeface="Verdana" panose="020B0604030504040204" pitchFamily="34" charset="0"/>
                <a:cs typeface="Verdana" panose="020B0604030504040204" pitchFamily="34" charset="0"/>
              </a:rPr>
              <a:t>70%</a:t>
            </a:r>
            <a:r>
              <a:rPr lang="lv-LV" sz="900" i="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lv-LV" sz="900" dirty="0">
                <a:solidFill>
                  <a:srgbClr val="000000"/>
                </a:solidFill>
                <a:latin typeface="Verdana" panose="020B0604030504040204" pitchFamily="34" charset="0"/>
                <a:ea typeface="Verdana" panose="020B0604030504040204" pitchFamily="34" charset="0"/>
                <a:cs typeface="Verdana" panose="020B0604030504040204" pitchFamily="34" charset="0"/>
              </a:rPr>
              <a:t>apmērā </a:t>
            </a:r>
            <a:r>
              <a:rPr lang="lv-LV" sz="900" i="1" dirty="0">
                <a:solidFill>
                  <a:srgbClr val="000000"/>
                </a:solidFill>
                <a:latin typeface="Verdana" panose="020B0604030504040204" pitchFamily="34" charset="0"/>
                <a:ea typeface="Verdana" panose="020B0604030504040204" pitchFamily="34" charset="0"/>
                <a:cs typeface="Verdana" panose="020B0604030504040204" pitchFamily="34" charset="0"/>
              </a:rPr>
              <a:t>par diviem bērniem</a:t>
            </a:r>
            <a:r>
              <a:rPr lang="lv-LV" sz="900" dirty="0">
                <a:solidFill>
                  <a:srgbClr val="000000"/>
                </a:solidFill>
                <a:latin typeface="Verdana" panose="020B0604030504040204" pitchFamily="34" charset="0"/>
                <a:ea typeface="Verdana" panose="020B0604030504040204" pitchFamily="34" charset="0"/>
                <a:cs typeface="Verdana" panose="020B0604030504040204" pitchFamily="34" charset="0"/>
              </a:rPr>
              <a:t> un </a:t>
            </a:r>
            <a:r>
              <a:rPr lang="lv-LV" sz="900" b="1" dirty="0">
                <a:solidFill>
                  <a:srgbClr val="000000"/>
                </a:solidFill>
                <a:latin typeface="Verdana" panose="020B0604030504040204" pitchFamily="34" charset="0"/>
                <a:ea typeface="Verdana" panose="020B0604030504040204" pitchFamily="34" charset="0"/>
                <a:cs typeface="Verdana" panose="020B0604030504040204" pitchFamily="34" charset="0"/>
              </a:rPr>
              <a:t>50%</a:t>
            </a:r>
            <a:r>
              <a:rPr lang="lv-LV" sz="900" i="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lv-LV" sz="900" dirty="0">
                <a:solidFill>
                  <a:srgbClr val="000000"/>
                </a:solidFill>
                <a:latin typeface="Verdana" panose="020B0604030504040204" pitchFamily="34" charset="0"/>
                <a:ea typeface="Verdana" panose="020B0604030504040204" pitchFamily="34" charset="0"/>
                <a:cs typeface="Verdana" panose="020B0604030504040204" pitchFamily="34" charset="0"/>
              </a:rPr>
              <a:t>apmērā </a:t>
            </a:r>
            <a:r>
              <a:rPr lang="lv-LV" sz="900" i="1" dirty="0">
                <a:solidFill>
                  <a:srgbClr val="000000"/>
                </a:solidFill>
                <a:latin typeface="Verdana" panose="020B0604030504040204" pitchFamily="34" charset="0"/>
                <a:ea typeface="Verdana" panose="020B0604030504040204" pitchFamily="34" charset="0"/>
                <a:cs typeface="Verdana" panose="020B0604030504040204" pitchFamily="34" charset="0"/>
              </a:rPr>
              <a:t>par vienu bērnu.</a:t>
            </a:r>
            <a:endParaRPr lang="lv-LV" sz="9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92075">
              <a:tabLst>
                <a:tab pos="92075" algn="l"/>
              </a:tabLst>
            </a:pPr>
            <a:r>
              <a:rPr lang="lv-LV" sz="900" dirty="0">
                <a:latin typeface="Verdana" panose="020B0604030504040204" pitchFamily="34" charset="0"/>
                <a:ea typeface="Verdana" panose="020B0604030504040204" pitchFamily="34" charset="0"/>
                <a:cs typeface="Verdana" panose="020B0604030504040204" pitchFamily="34" charset="0"/>
              </a:rPr>
              <a:t>Savukārt </a:t>
            </a:r>
            <a:r>
              <a:rPr lang="lv-LV" sz="900" b="1" dirty="0">
                <a:latin typeface="Verdana" panose="020B0604030504040204" pitchFamily="34" charset="0"/>
                <a:ea typeface="Verdana" panose="020B0604030504040204" pitchFamily="34" charset="0"/>
                <a:cs typeface="Verdana" panose="020B0604030504040204" pitchFamily="34" charset="0"/>
              </a:rPr>
              <a:t>Jūrmalā</a:t>
            </a:r>
            <a:r>
              <a:rPr lang="lv-LV" sz="900" dirty="0">
                <a:latin typeface="Verdana" panose="020B0604030504040204" pitchFamily="34" charset="0"/>
                <a:ea typeface="Verdana" panose="020B0604030504040204" pitchFamily="34" charset="0"/>
                <a:cs typeface="Verdana" panose="020B0604030504040204" pitchFamily="34" charset="0"/>
              </a:rPr>
              <a:t> piešķirtais NĪN atvieglojums par zemes īpašumiem, ja fiziska persona deklarējusi pamata dzīvesvietu Jūrmalas administratīvajā teritorijā, veidoja 18,7% no kopējā atvieglojumu apmēra un 94,4% no Jūrmalas kopējā atvieglojumu apjoma</a:t>
            </a:r>
          </a:p>
        </p:txBody>
      </p:sp>
      <p:graphicFrame>
        <p:nvGraphicFramePr>
          <p:cNvPr id="10" name="Chart 9">
            <a:extLst>
              <a:ext uri="{FF2B5EF4-FFF2-40B4-BE49-F238E27FC236}">
                <a16:creationId xmlns:a16="http://schemas.microsoft.com/office/drawing/2014/main" id="{18F65810-2DBF-4D96-AC54-8C07215C2E4C}"/>
              </a:ext>
            </a:extLst>
          </p:cNvPr>
          <p:cNvGraphicFramePr/>
          <p:nvPr>
            <p:extLst>
              <p:ext uri="{D42A27DB-BD31-4B8C-83A1-F6EECF244321}">
                <p14:modId xmlns:p14="http://schemas.microsoft.com/office/powerpoint/2010/main" val="2387160661"/>
              </p:ext>
            </p:extLst>
          </p:nvPr>
        </p:nvGraphicFramePr>
        <p:xfrm>
          <a:off x="6033505" y="3423383"/>
          <a:ext cx="2682810" cy="19620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852C2DE4-64A1-4DCD-BEBF-F47B18D1845F}"/>
              </a:ext>
            </a:extLst>
          </p:cNvPr>
          <p:cNvGraphicFramePr/>
          <p:nvPr>
            <p:extLst>
              <p:ext uri="{D42A27DB-BD31-4B8C-83A1-F6EECF244321}">
                <p14:modId xmlns:p14="http://schemas.microsoft.com/office/powerpoint/2010/main" val="1844813278"/>
              </p:ext>
            </p:extLst>
          </p:nvPr>
        </p:nvGraphicFramePr>
        <p:xfrm>
          <a:off x="1001931" y="1958312"/>
          <a:ext cx="7422943" cy="33231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38413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28163" y="2442882"/>
            <a:ext cx="6400801" cy="1066800"/>
          </a:xfrm>
        </p:spPr>
        <p:txBody>
          <a:bodyPr/>
          <a:lstStyle/>
          <a:p>
            <a:r>
              <a:rPr lang="lv-LV" altLang="lv-LV" dirty="0"/>
              <a:t>Transportlīdzekļu nodokļu atvieglojumi</a:t>
            </a:r>
          </a:p>
        </p:txBody>
      </p:sp>
      <p:sp>
        <p:nvSpPr>
          <p:cNvPr id="5" name="Slide Number Placeholder 4"/>
          <p:cNvSpPr>
            <a:spLocks noGrp="1"/>
          </p:cNvSpPr>
          <p:nvPr>
            <p:ph type="sldNum" sz="quarter" idx="13"/>
          </p:nvPr>
        </p:nvSpPr>
        <p:spPr/>
        <p:txBody>
          <a:bodyPr/>
          <a:lstStyle/>
          <a:p>
            <a:fld id="{1512EF93-0C47-4D83-8594-3316C07C9845}" type="slidenum">
              <a:rPr lang="en-US" altLang="lv-LV"/>
              <a:pPr/>
              <a:t>27</a:t>
            </a:fld>
            <a:endParaRPr lang="en-US" altLang="lv-LV"/>
          </a:p>
        </p:txBody>
      </p:sp>
      <p:pic>
        <p:nvPicPr>
          <p:cNvPr id="6" name="Picture 2" descr="Orange Van Die-cast Model on Pavement">
            <a:extLst>
              <a:ext uri="{FF2B5EF4-FFF2-40B4-BE49-F238E27FC236}">
                <a16:creationId xmlns:a16="http://schemas.microsoft.com/office/drawing/2014/main" id="{3B9DC619-1142-4BA4-8318-D22F13C8A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208" y="2976282"/>
            <a:ext cx="3841757" cy="243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8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69141" y="197469"/>
            <a:ext cx="6638113" cy="944059"/>
          </a:xfrm>
        </p:spPr>
        <p:txBody>
          <a:bodyPr>
            <a:noAutofit/>
          </a:bodyPr>
          <a:lstStyle/>
          <a:p>
            <a:r>
              <a:rPr lang="lv-LV" sz="2000" dirty="0"/>
              <a:t>Transportlīdzekļu nodokļu atvieglojumu ietekme vērtējama kā nebūtiska (vien </a:t>
            </a:r>
            <a:r>
              <a:rPr lang="lv-LV" sz="2000" dirty="0">
                <a:solidFill>
                  <a:srgbClr val="FF0000"/>
                </a:solidFill>
              </a:rPr>
              <a:t>0,06% </a:t>
            </a:r>
            <a:r>
              <a:rPr lang="lv-LV" sz="2000" dirty="0"/>
              <a:t>no IKP)</a:t>
            </a:r>
            <a:endParaRPr lang="lv-LV" altLang="lv-LV" sz="2000" dirty="0"/>
          </a:p>
        </p:txBody>
      </p:sp>
      <p:sp>
        <p:nvSpPr>
          <p:cNvPr id="5" name="Slide Number Placeholder 4"/>
          <p:cNvSpPr>
            <a:spLocks noGrp="1"/>
          </p:cNvSpPr>
          <p:nvPr>
            <p:ph type="sldNum" sz="quarter" idx="13"/>
          </p:nvPr>
        </p:nvSpPr>
        <p:spPr/>
        <p:txBody>
          <a:bodyPr/>
          <a:lstStyle/>
          <a:p>
            <a:fld id="{1512EF93-0C47-4D83-8594-3316C07C9845}" type="slidenum">
              <a:rPr lang="en-US" altLang="lv-LV"/>
              <a:pPr/>
              <a:t>28</a:t>
            </a:fld>
            <a:endParaRPr lang="en-US" altLang="lv-LV"/>
          </a:p>
        </p:txBody>
      </p:sp>
      <p:sp>
        <p:nvSpPr>
          <p:cNvPr id="2" name="Rectangle 1"/>
          <p:cNvSpPr/>
          <p:nvPr/>
        </p:nvSpPr>
        <p:spPr>
          <a:xfrm>
            <a:off x="1601531" y="1111876"/>
            <a:ext cx="6905724" cy="276999"/>
          </a:xfrm>
          <a:prstGeom prst="rect">
            <a:avLst/>
          </a:prstGeom>
        </p:spPr>
        <p:txBody>
          <a:bodyPr wrap="square">
            <a:spAutoFit/>
          </a:bodyPr>
          <a:lstStyle/>
          <a:p>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Transportlīdzekļu nodokļu atvieglojumu</a:t>
            </a:r>
            <a:r>
              <a:rPr lang="lv-LV" sz="1200" b="1" baseline="30000" dirty="0">
                <a:latin typeface="Verdana" panose="020B0604030504040204" pitchFamily="34" charset="0"/>
                <a:ea typeface="Verdana" panose="020B0604030504040204" pitchFamily="34" charset="0"/>
                <a:cs typeface="Verdana" panose="020B0604030504040204" pitchFamily="34" charset="0"/>
              </a:rPr>
              <a:t>1</a:t>
            </a: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 aprēķinātais apmērs, </a:t>
            </a:r>
            <a:r>
              <a:rPr lang="lv-LV" sz="1200" i="1" dirty="0">
                <a:solidFill>
                  <a:srgbClr val="002060"/>
                </a:solidFill>
                <a:latin typeface="Verdana" panose="020B0604030504040204" pitchFamily="34" charset="0"/>
                <a:ea typeface="Verdana" panose="020B0604030504040204" pitchFamily="34" charset="0"/>
                <a:cs typeface="Verdana" panose="020B0604030504040204" pitchFamily="34" charset="0"/>
              </a:rPr>
              <a:t>milj. eiro</a:t>
            </a:r>
            <a:endParaRPr lang="lv-LV" sz="1200" i="1" baseline="30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66840171"/>
              </p:ext>
            </p:extLst>
          </p:nvPr>
        </p:nvGraphicFramePr>
        <p:xfrm>
          <a:off x="524694" y="1448322"/>
          <a:ext cx="8103709" cy="3975139"/>
        </p:xfrm>
        <a:graphic>
          <a:graphicData uri="http://schemas.openxmlformats.org/drawingml/2006/table">
            <a:tbl>
              <a:tblPr firstRow="1" firstCol="1" bandRow="1">
                <a:tableStyleId>{5C22544A-7EE6-4342-B048-85BDC9FD1C3A}</a:tableStyleId>
              </a:tblPr>
              <a:tblGrid>
                <a:gridCol w="5840824">
                  <a:extLst>
                    <a:ext uri="{9D8B030D-6E8A-4147-A177-3AD203B41FA5}">
                      <a16:colId xmlns:a16="http://schemas.microsoft.com/office/drawing/2014/main" val="3099331388"/>
                    </a:ext>
                  </a:extLst>
                </a:gridCol>
                <a:gridCol w="723332">
                  <a:extLst>
                    <a:ext uri="{9D8B030D-6E8A-4147-A177-3AD203B41FA5}">
                      <a16:colId xmlns:a16="http://schemas.microsoft.com/office/drawing/2014/main" val="3294658806"/>
                    </a:ext>
                  </a:extLst>
                </a:gridCol>
                <a:gridCol w="736979">
                  <a:extLst>
                    <a:ext uri="{9D8B030D-6E8A-4147-A177-3AD203B41FA5}">
                      <a16:colId xmlns:a16="http://schemas.microsoft.com/office/drawing/2014/main" val="407495181"/>
                    </a:ext>
                  </a:extLst>
                </a:gridCol>
                <a:gridCol w="802574">
                  <a:extLst>
                    <a:ext uri="{9D8B030D-6E8A-4147-A177-3AD203B41FA5}">
                      <a16:colId xmlns:a16="http://schemas.microsoft.com/office/drawing/2014/main" val="3229055789"/>
                    </a:ext>
                  </a:extLst>
                </a:gridCol>
              </a:tblGrid>
              <a:tr h="223611">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Nodokļa atbrīvojumi un atvieglojumi</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2016</a:t>
                      </a:r>
                    </a:p>
                  </a:txBody>
                  <a:tcPr marL="50632" marR="50632" marT="0" marB="0" anchor="ct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2017</a:t>
                      </a:r>
                    </a:p>
                  </a:txBody>
                  <a:tcPr marL="50632" marR="50632" marT="0" marB="0" anchor="ct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2018</a:t>
                      </a:r>
                    </a:p>
                  </a:txBody>
                  <a:tcPr marL="50632" marR="50632" marT="0" marB="0" anchor="ctr">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999067289"/>
                  </a:ext>
                </a:extLst>
              </a:tr>
              <a:tr h="225032">
                <a:tc>
                  <a:txBody>
                    <a:bodyPr/>
                    <a:lstStyle/>
                    <a:p>
                      <a:pPr marL="85725" lvl="0" indent="0">
                        <a:spcAft>
                          <a:spcPts val="0"/>
                        </a:spcAft>
                        <a:buFont typeface="+mj-lt"/>
                        <a:buNone/>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Transportlīdzekļi, kas atbrīvoti no TEN</a:t>
                      </a:r>
                      <a:r>
                        <a:rPr lang="lv-LV" sz="1000" b="1" baseline="30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a:t>
                      </a: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4,9</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7,8</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8,7</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09341670"/>
                  </a:ext>
                </a:extLst>
              </a:tr>
              <a:tr h="225032">
                <a:tc>
                  <a:txBody>
                    <a:bodyPr/>
                    <a:lstStyle/>
                    <a:p>
                      <a:pPr marL="685800" lvl="1" indent="-228600">
                        <a:spcAft>
                          <a:spcPts val="0"/>
                        </a:spcAft>
                        <a:buFont typeface="+mj-lt"/>
                        <a:buAutoNum type="arabicPeriod"/>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Motocikli</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kvadricikli, tricikli</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a:effectLst/>
                          <a:latin typeface="Verdana" panose="020B0604030504040204" pitchFamily="34" charset="0"/>
                          <a:ea typeface="Verdana" panose="020B0604030504040204" pitchFamily="34" charset="0"/>
                          <a:cs typeface="Verdana" panose="020B0604030504040204" pitchFamily="34" charset="0"/>
                        </a:rPr>
                        <a:t>0,02 </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0,03</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0,02</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9376835"/>
                  </a:ext>
                </a:extLst>
              </a:tr>
              <a:tr h="225032">
                <a:tc>
                  <a:txBody>
                    <a:bodyPr/>
                    <a:lstStyle/>
                    <a:p>
                      <a:pPr marL="685800" lvl="1" indent="-228600">
                        <a:spcAft>
                          <a:spcPts val="0"/>
                        </a:spcAft>
                        <a:buFont typeface="+mj-lt"/>
                        <a:buAutoNum type="arabicPeriod" startAt="2"/>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Vieglie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automobiļi (</a:t>
                      </a:r>
                      <a:r>
                        <a:rPr lang="lv-LV" sz="10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reģ</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pirms 2005.gada)</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3,5 </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5,0</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4,9 </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57907452"/>
                  </a:ext>
                </a:extLst>
              </a:tr>
              <a:tr h="225032">
                <a:tc>
                  <a:txBody>
                    <a:bodyPr/>
                    <a:lstStyle/>
                    <a:p>
                      <a:pPr marL="685800" lvl="1" indent="-228600">
                        <a:spcAft>
                          <a:spcPts val="0"/>
                        </a:spcAft>
                        <a:buFont typeface="+mj-lt"/>
                        <a:buAutoNum type="arabicPeriod" startAt="3"/>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Vieglie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automobiļi (</a:t>
                      </a:r>
                      <a:r>
                        <a:rPr lang="lv-LV" sz="10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reģ</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pēc 2005.gada)</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1,3 </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2,1 </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2,8</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5293956"/>
                  </a:ext>
                </a:extLst>
              </a:tr>
              <a:tr h="205645">
                <a:tc>
                  <a:txBody>
                    <a:bodyPr/>
                    <a:lstStyle/>
                    <a:p>
                      <a:pPr marL="717550" lvl="1" indent="-260350">
                        <a:spcAft>
                          <a:spcPts val="0"/>
                        </a:spcAft>
                        <a:buFont typeface="+mj-lt"/>
                        <a:buAutoNum type="arabicPeriod" startAt="4"/>
                        <a:tabLst>
                          <a:tab pos="7175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Vieglie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automobiļi (reģ. pēc 31.12.2008. līdz 31.12.2016.)</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0,5</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0,6</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4495212"/>
                  </a:ext>
                </a:extLst>
              </a:tr>
              <a:tr h="337548">
                <a:tc>
                  <a:txBody>
                    <a:bodyPr/>
                    <a:lstStyle/>
                    <a:p>
                      <a:pPr marL="717550" lvl="1" indent="-260350">
                        <a:spcAft>
                          <a:spcPts val="0"/>
                        </a:spcAft>
                        <a:buFont typeface="+mj-lt"/>
                        <a:buAutoNum type="arabicPeriod" startAt="5"/>
                        <a:tabLst>
                          <a:tab pos="7175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Vieglie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automobiļi (</a:t>
                      </a:r>
                      <a:r>
                        <a:rPr lang="lv-LV" sz="10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reģ</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pēc 31.12.2008.un pirmo reizi </a:t>
                      </a:r>
                      <a:r>
                        <a:rPr lang="lv-LV" sz="10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reģ</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Latvijā ar 01.01.2017)</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0,1</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0,2</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44862081"/>
                  </a:ext>
                </a:extLst>
              </a:tr>
              <a:tr h="225032">
                <a:tc>
                  <a:txBody>
                    <a:bodyPr/>
                    <a:lstStyle/>
                    <a:p>
                      <a:pPr marL="685800" lvl="1" indent="-228600">
                        <a:spcAft>
                          <a:spcPts val="0"/>
                        </a:spcAft>
                        <a:buFont typeface="+mj-lt"/>
                        <a:buAutoNum type="arabicPeriod" startAt="6"/>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Autobusi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un kravas automobiļi</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0,1</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0,1</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0,1</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1408930"/>
                  </a:ext>
                </a:extLst>
              </a:tr>
              <a:tr h="112516">
                <a:tc>
                  <a:txBody>
                    <a:bodyPr/>
                    <a:lstStyle/>
                    <a:p>
                      <a:pPr marL="179388" lvl="0" indent="1588">
                        <a:spcAft>
                          <a:spcPts val="0"/>
                        </a:spcAft>
                        <a:buFont typeface="+mj-lt"/>
                        <a:buNone/>
                      </a:pPr>
                      <a:r>
                        <a:rPr lang="lv-LV" sz="1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Piemērotie </a:t>
                      </a: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TEN atvieglojumi: </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19685"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1,9</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2,7</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3,1</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20556238"/>
                  </a:ext>
                </a:extLst>
              </a:tr>
              <a:tr h="338261">
                <a:tc>
                  <a:txBody>
                    <a:bodyPr/>
                    <a:lstStyle/>
                    <a:p>
                      <a:pPr marL="717550" lvl="1" indent="-260350">
                        <a:spcAft>
                          <a:spcPts val="0"/>
                        </a:spcAft>
                        <a:buFont typeface="+mj-lt"/>
                        <a:buAutoNum type="arabicPeriod"/>
                        <a:tabLst>
                          <a:tab pos="7175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50</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apmērā IeM padotības iestāžu, AM padotības iestāžu, NBS, pašvaldības policijas iestāžu transportlīdzekļiem</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0,2 </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a:effectLst/>
                          <a:latin typeface="Verdana" panose="020B0604030504040204" pitchFamily="34" charset="0"/>
                          <a:ea typeface="Verdana" panose="020B0604030504040204" pitchFamily="34" charset="0"/>
                          <a:cs typeface="Verdana" panose="020B0604030504040204" pitchFamily="34" charset="0"/>
                        </a:rPr>
                        <a:t>0,2 </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a:effectLst/>
                          <a:latin typeface="Verdana" panose="020B0604030504040204" pitchFamily="34" charset="0"/>
                          <a:ea typeface="Verdana" panose="020B0604030504040204" pitchFamily="34" charset="0"/>
                          <a:cs typeface="Verdana" panose="020B0604030504040204" pitchFamily="34" charset="0"/>
                        </a:rPr>
                        <a:t>0,2 </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312963"/>
                  </a:ext>
                </a:extLst>
              </a:tr>
              <a:tr h="509544">
                <a:tc>
                  <a:txBody>
                    <a:bodyPr/>
                    <a:lstStyle/>
                    <a:p>
                      <a:pPr marL="717550" lvl="1" indent="-260350">
                        <a:spcAft>
                          <a:spcPts val="0"/>
                        </a:spcAft>
                        <a:buFont typeface="+mj-lt"/>
                        <a:buAutoNum type="arabicPeriod" startAt="2"/>
                        <a:tabLst>
                          <a:tab pos="7175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75</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apmērā (50% pirms 2017.gada) lauksaimniecības produktu ražotāju, lauksaimniecības pakalpojumu kooperatīvo sabiedrību un atzītu akvakultūras saimniecību transportlīdzekļiem</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0,5 </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1,3 </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1,4 </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69346828"/>
                  </a:ext>
                </a:extLst>
              </a:tr>
              <a:tr h="333138">
                <a:tc>
                  <a:txBody>
                    <a:bodyPr/>
                    <a:lstStyle/>
                    <a:p>
                      <a:pPr marL="717550" lvl="1" indent="-260350">
                        <a:spcAft>
                          <a:spcPts val="0"/>
                        </a:spcAft>
                        <a:buFont typeface="+mj-lt"/>
                        <a:buAutoNum type="arabicPeriod" startAt="3"/>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50</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apmērā (20% pirms 2016.gada) personu, kuru apgādībā ir trīs vai vairāk nepilngadīgi bērni, transportlīdzekļiem</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1,3</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1,3 </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1,5 </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7381847"/>
                  </a:ext>
                </a:extLst>
              </a:tr>
              <a:tr h="236284">
                <a:tc>
                  <a:txBody>
                    <a:bodyPr/>
                    <a:lstStyle/>
                    <a:p>
                      <a:pPr marL="180975" lvl="0" indent="0">
                        <a:spcAft>
                          <a:spcPts val="0"/>
                        </a:spcAft>
                        <a:buFont typeface="+mj-lt"/>
                        <a:buNone/>
                      </a:pPr>
                      <a:r>
                        <a:rPr lang="lv-LV" sz="10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Transportlīdzekļi</a:t>
                      </a: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kas atbrīvoti no UVTN </a:t>
                      </a:r>
                      <a:r>
                        <a:rPr lang="lv-LV" sz="1000" b="1" baseline="30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a:t>
                      </a:r>
                      <a:endPar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3,9</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4,3</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4,8</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56907665"/>
                  </a:ext>
                </a:extLst>
              </a:tr>
              <a:tr h="256774">
                <a:tc>
                  <a:txBody>
                    <a:bodyPr/>
                    <a:lstStyle/>
                    <a:p>
                      <a:pPr marL="92075" indent="0" algn="l">
                        <a:spcAft>
                          <a:spcPts val="0"/>
                        </a:spcAft>
                        <a:tabLst/>
                      </a:pPr>
                      <a:r>
                        <a:rPr lang="lv-LV" sz="1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KOPĀ</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10,8 </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14,8   </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dirty="0">
                          <a:effectLst/>
                          <a:latin typeface="Verdana" panose="020B0604030504040204" pitchFamily="34" charset="0"/>
                          <a:ea typeface="Verdana" panose="020B0604030504040204" pitchFamily="34" charset="0"/>
                          <a:cs typeface="Verdana" panose="020B0604030504040204" pitchFamily="34" charset="0"/>
                        </a:rPr>
                        <a:t>16,7 </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1899639592"/>
                  </a:ext>
                </a:extLst>
              </a:tr>
              <a:tr h="256774">
                <a:tc>
                  <a:txBody>
                    <a:bodyPr/>
                    <a:lstStyle/>
                    <a:p>
                      <a:pPr marL="92075" indent="0" algn="l">
                        <a:spcAft>
                          <a:spcPts val="0"/>
                        </a:spcAft>
                        <a:tabLst/>
                      </a:pPr>
                      <a:r>
                        <a:rPr lang="lv-LV" sz="10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no transportlīdzekļu nodokļu ieņēmumiem</a:t>
                      </a:r>
                    </a:p>
                  </a:txBody>
                  <a:tcPr marL="50632" marR="5063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10%</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13%</a:t>
                      </a:r>
                    </a:p>
                  </a:txBody>
                  <a:tcPr marL="50632" marR="5063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14%</a:t>
                      </a:r>
                    </a:p>
                  </a:txBody>
                  <a:tcPr marL="50632" marR="5063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914732228"/>
                  </a:ext>
                </a:extLst>
              </a:tr>
            </a:tbl>
          </a:graphicData>
        </a:graphic>
      </p:graphicFrame>
      <p:sp>
        <p:nvSpPr>
          <p:cNvPr id="6" name="Rectangle 5"/>
          <p:cNvSpPr/>
          <p:nvPr/>
        </p:nvSpPr>
        <p:spPr>
          <a:xfrm>
            <a:off x="524694" y="5414502"/>
            <a:ext cx="8103709" cy="1302921"/>
          </a:xfrm>
          <a:prstGeom prst="rect">
            <a:avLst/>
          </a:prstGeom>
        </p:spPr>
        <p:txBody>
          <a:bodyPr wrap="square">
            <a:spAutoFit/>
          </a:bodyPr>
          <a:lstStyle/>
          <a:p>
            <a:pPr marL="180340" indent="-180340">
              <a:spcAft>
                <a:spcPts val="400"/>
              </a:spcAft>
              <a:tabLst>
                <a:tab pos="179388" algn="l"/>
              </a:tabLst>
            </a:pPr>
            <a:r>
              <a:rPr lang="lv-LV" sz="800" baseline="30000" dirty="0">
                <a:latin typeface="Verdana" panose="020B0604030504040204" pitchFamily="34" charset="0"/>
                <a:ea typeface="Verdana" panose="020B0604030504040204" pitchFamily="34" charset="0"/>
                <a:cs typeface="Verdana" panose="020B0604030504040204" pitchFamily="34" charset="0"/>
              </a:rPr>
              <a:t>1</a:t>
            </a:r>
            <a:r>
              <a:rPr lang="lv-LV" sz="800" i="1" dirty="0">
                <a:latin typeface="Verdana" panose="020B0604030504040204" pitchFamily="34" charset="0"/>
                <a:ea typeface="Verdana" panose="020B0604030504040204" pitchFamily="34" charset="0"/>
                <a:cs typeface="Verdana" panose="020B0604030504040204" pitchFamily="34" charset="0"/>
              </a:rPr>
              <a:t> 	Galvenie atbrīvojumi un atvieglojumi, par kuriem pieejama informācija</a:t>
            </a:r>
            <a:endParaRPr lang="lv-LV" sz="800" dirty="0">
              <a:latin typeface="Verdana" panose="020B0604030504040204" pitchFamily="34" charset="0"/>
              <a:ea typeface="Verdana" panose="020B0604030504040204" pitchFamily="34" charset="0"/>
              <a:cs typeface="Verdana" panose="020B0604030504040204" pitchFamily="34" charset="0"/>
            </a:endParaRPr>
          </a:p>
          <a:p>
            <a:pPr marL="180340" indent="-180340" algn="just">
              <a:spcAft>
                <a:spcPts val="400"/>
              </a:spcAft>
              <a:tabLst>
                <a:tab pos="179388" algn="l"/>
              </a:tabLst>
            </a:pPr>
            <a:r>
              <a:rPr lang="lv-LV" sz="800" baseline="30000" dirty="0">
                <a:latin typeface="Verdana" panose="020B0604030504040204" pitchFamily="34" charset="0"/>
                <a:ea typeface="Verdana" panose="020B0604030504040204" pitchFamily="34" charset="0"/>
                <a:cs typeface="Verdana" panose="020B0604030504040204" pitchFamily="34" charset="0"/>
              </a:rPr>
              <a:t>2</a:t>
            </a:r>
            <a:r>
              <a:rPr lang="lv-LV" sz="800" i="1" dirty="0">
                <a:latin typeface="Verdana" panose="020B0604030504040204" pitchFamily="34" charset="0"/>
                <a:ea typeface="Verdana" panose="020B0604030504040204" pitchFamily="34" charset="0"/>
                <a:cs typeface="Verdana" panose="020B0604030504040204" pitchFamily="34" charset="0"/>
              </a:rPr>
              <a:t> 	Transportlīdzekļu un ekspluatācijas nodokļa (TEN) atbrīvojumi par invalīdu, diplomātisko, konsulāro vai starptautisko organizāciju pārstāvniecību transportlīdzekļiem, operatīvajiem transportlīdzekļiem, transportlīdzekļiem ar vēsturiskā spēkrata statusu, sporta transportlīdzekļiem, bērnu-invalīdu apgādnieku transportlīdzekļiem un transportlīdzekļiem ar elektromotoru, saskaņā ar Transportlīdzekļa ekspluatācijas nodokļa un uzņēmumu vieglo transportlīdzekļu nodokļa likuma  6.pantu</a:t>
            </a:r>
            <a:endParaRPr lang="lv-LV" sz="800" dirty="0">
              <a:latin typeface="Verdana" panose="020B0604030504040204" pitchFamily="34" charset="0"/>
              <a:ea typeface="Verdana" panose="020B0604030504040204" pitchFamily="34" charset="0"/>
              <a:cs typeface="Verdana" panose="020B0604030504040204" pitchFamily="34" charset="0"/>
            </a:endParaRPr>
          </a:p>
          <a:p>
            <a:pPr marL="180340" indent="-180340" algn="just">
              <a:spcAft>
                <a:spcPts val="400"/>
              </a:spcAft>
              <a:tabLst>
                <a:tab pos="179388" algn="l"/>
              </a:tabLst>
            </a:pPr>
            <a:r>
              <a:rPr lang="lv-LV" sz="800" baseline="30000" dirty="0">
                <a:latin typeface="Verdana" panose="020B0604030504040204" pitchFamily="34" charset="0"/>
                <a:ea typeface="Verdana" panose="020B0604030504040204" pitchFamily="34" charset="0"/>
                <a:cs typeface="Verdana" panose="020B0604030504040204" pitchFamily="34" charset="0"/>
              </a:rPr>
              <a:t>3</a:t>
            </a:r>
            <a:r>
              <a:rPr lang="lv-LV" sz="800" i="1" dirty="0">
                <a:latin typeface="Verdana" panose="020B0604030504040204" pitchFamily="34" charset="0"/>
                <a:ea typeface="Verdana" panose="020B0604030504040204" pitchFamily="34" charset="0"/>
                <a:cs typeface="Verdana" panose="020B0604030504040204" pitchFamily="34" charset="0"/>
              </a:rPr>
              <a:t> 	Uzņēmumu vieglo transportlīdzekļu nodokļa (UVTN) atbrīvojumi operatīvajiem transportlīdzekļiem, ražotāju demonstrācijas transportlīdzekļiem, nomas transportlīdzekļiem ar specifiskiem nosacījumiem, transportlīdzekļiem, kuri tiek izmantoti tikai saimnieciskās darbības vajadzībām, transportlīdzekļiem ar vēsturiskā spēkrata statusu, sporta transportlīdzekļiem, saskaņā ar Transportlīdzekļa ekspluatācijas nodokļa un uzņēmumu vieglo transportlīdzekļu nodokļa likuma  14.pantu</a:t>
            </a:r>
            <a:endParaRPr lang="lv-LV"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26647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50742" y="1951495"/>
            <a:ext cx="6400801" cy="1066800"/>
          </a:xfrm>
        </p:spPr>
        <p:txBody>
          <a:bodyPr/>
          <a:lstStyle/>
          <a:p>
            <a:r>
              <a:rPr lang="lv-LV" altLang="lv-LV" dirty="0"/>
              <a:t>Elektroenerģijas nodokļa (EN) atvieglojumi</a:t>
            </a:r>
          </a:p>
        </p:txBody>
      </p:sp>
      <p:sp>
        <p:nvSpPr>
          <p:cNvPr id="5" name="Slide Number Placeholder 4"/>
          <p:cNvSpPr>
            <a:spLocks noGrp="1"/>
          </p:cNvSpPr>
          <p:nvPr>
            <p:ph type="sldNum" sz="quarter" idx="13"/>
          </p:nvPr>
        </p:nvSpPr>
        <p:spPr/>
        <p:txBody>
          <a:bodyPr/>
          <a:lstStyle/>
          <a:p>
            <a:fld id="{1512EF93-0C47-4D83-8594-3316C07C9845}" type="slidenum">
              <a:rPr lang="en-US" altLang="lv-LV"/>
              <a:pPr/>
              <a:t>29</a:t>
            </a:fld>
            <a:endParaRPr lang="en-US" altLang="lv-LV"/>
          </a:p>
        </p:txBody>
      </p:sp>
      <p:pic>
        <p:nvPicPr>
          <p:cNvPr id="4" name="Picture 2" descr="Light Bulb, Idea, Creativity, Socket">
            <a:extLst>
              <a:ext uri="{FF2B5EF4-FFF2-40B4-BE49-F238E27FC236}">
                <a16:creationId xmlns:a16="http://schemas.microsoft.com/office/drawing/2014/main" id="{5A334965-8708-4354-9D6C-B8D3DCBBF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794" y="2907469"/>
            <a:ext cx="4418813" cy="259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94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0" y="304800"/>
            <a:ext cx="6400800" cy="1066800"/>
          </a:xfrm>
        </p:spPr>
        <p:txBody>
          <a:bodyPr>
            <a:normAutofit/>
          </a:bodyPr>
          <a:lstStyle/>
          <a:p>
            <a:r>
              <a:rPr lang="lv-LV" altLang="lv-LV" dirty="0"/>
              <a:t>Būtiskākie nodokļu atvieglojumi - </a:t>
            </a:r>
            <a:br>
              <a:rPr lang="lv-LV" altLang="lv-LV" dirty="0"/>
            </a:br>
            <a:r>
              <a:rPr lang="lv-LV" altLang="lv-LV" dirty="0">
                <a:solidFill>
                  <a:srgbClr val="FF0000"/>
                </a:solidFill>
              </a:rPr>
              <a:t>PVN</a:t>
            </a:r>
            <a:r>
              <a:rPr lang="lv-LV" altLang="lv-LV" dirty="0"/>
              <a:t> un </a:t>
            </a:r>
            <a:r>
              <a:rPr lang="lv-LV" altLang="lv-LV" dirty="0">
                <a:solidFill>
                  <a:srgbClr val="FF0000"/>
                </a:solidFill>
              </a:rPr>
              <a:t>IIN</a:t>
            </a:r>
            <a:endParaRPr lang="lv-LV" altLang="lv-LV" dirty="0"/>
          </a:p>
        </p:txBody>
      </p:sp>
      <p:sp>
        <p:nvSpPr>
          <p:cNvPr id="14341" name="Text Placeholder 4"/>
          <p:cNvSpPr>
            <a:spLocks noGrp="1"/>
          </p:cNvSpPr>
          <p:nvPr>
            <p:ph type="body" sz="quarter" idx="10"/>
          </p:nvPr>
        </p:nvSpPr>
        <p:spPr>
          <a:xfrm>
            <a:off x="489901" y="1560290"/>
            <a:ext cx="3585881" cy="304800"/>
          </a:xfrm>
        </p:spPr>
        <p:txBody>
          <a:bodyPr>
            <a:noAutofit/>
          </a:bodyPr>
          <a:lstStyle/>
          <a:p>
            <a:pPr algn="ctr"/>
            <a:r>
              <a:rPr lang="lv-LV" sz="1200" b="1" dirty="0">
                <a:solidFill>
                  <a:srgbClr val="002060"/>
                </a:solidFill>
              </a:rPr>
              <a:t>Nodokļu ieņēmumu sadalījums</a:t>
            </a:r>
            <a:r>
              <a:rPr lang="lv-LV" sz="1200" b="1" baseline="30000" dirty="0">
                <a:solidFill>
                  <a:srgbClr val="002060"/>
                </a:solidFill>
              </a:rPr>
              <a:t>*</a:t>
            </a:r>
            <a:r>
              <a:rPr lang="lv-LV" sz="1200" b="1" dirty="0">
                <a:solidFill>
                  <a:srgbClr val="002060"/>
                </a:solidFill>
              </a:rPr>
              <a:t> 2018.gadā</a:t>
            </a:r>
            <a:endParaRPr lang="lv-LV" altLang="lv-LV" sz="1200" dirty="0">
              <a:solidFill>
                <a:srgbClr val="002060"/>
              </a:solidFill>
            </a:endParaRPr>
          </a:p>
        </p:txBody>
      </p:sp>
      <p:sp>
        <p:nvSpPr>
          <p:cNvPr id="14342" name="Text Placeholder 5"/>
          <p:cNvSpPr>
            <a:spLocks noGrp="1"/>
          </p:cNvSpPr>
          <p:nvPr>
            <p:ph type="body" sz="quarter" idx="12"/>
          </p:nvPr>
        </p:nvSpPr>
        <p:spPr>
          <a:xfrm>
            <a:off x="4401670" y="1542754"/>
            <a:ext cx="4195481" cy="304800"/>
          </a:xfrm>
        </p:spPr>
        <p:txBody>
          <a:bodyPr>
            <a:noAutofit/>
          </a:bodyPr>
          <a:lstStyle/>
          <a:p>
            <a:pPr algn="ctr"/>
            <a:r>
              <a:rPr lang="lv-LV" sz="1200" b="1" dirty="0">
                <a:solidFill>
                  <a:srgbClr val="002060"/>
                </a:solidFill>
              </a:rPr>
              <a:t>Nodokļu atvieglojumu apmēra sadalījums 2018.gadā</a:t>
            </a:r>
            <a:r>
              <a:rPr lang="lv-LV" sz="1200" i="1" dirty="0">
                <a:solidFill>
                  <a:srgbClr val="002060"/>
                </a:solidFill>
              </a:rPr>
              <a:t> </a:t>
            </a:r>
            <a:endParaRPr lang="lv-LV" altLang="lv-LV" sz="1200" dirty="0">
              <a:solidFill>
                <a:srgbClr val="002060"/>
              </a:solidFill>
            </a:endParaRPr>
          </a:p>
        </p:txBody>
      </p:sp>
      <p:sp>
        <p:nvSpPr>
          <p:cNvPr id="7" name="Slide Number Placeholder 6"/>
          <p:cNvSpPr>
            <a:spLocks noGrp="1"/>
          </p:cNvSpPr>
          <p:nvPr>
            <p:ph type="sldNum" sz="quarter" idx="13"/>
          </p:nvPr>
        </p:nvSpPr>
        <p:spPr/>
        <p:txBody>
          <a:bodyPr/>
          <a:lstStyle/>
          <a:p>
            <a:fld id="{6764E850-D53B-45E6-B33E-E95A5E7B069A}" type="slidenum">
              <a:rPr lang="en-US" altLang="lv-LV"/>
              <a:pPr/>
              <a:t>3</a:t>
            </a:fld>
            <a:endParaRPr lang="en-US" altLang="lv-LV"/>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3161710919"/>
              </p:ext>
            </p:extLst>
          </p:nvPr>
        </p:nvGraphicFramePr>
        <p:xfrm>
          <a:off x="493060" y="1865267"/>
          <a:ext cx="3397622" cy="354473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618565" y="5802997"/>
            <a:ext cx="3478306" cy="215444"/>
          </a:xfrm>
          <a:prstGeom prst="rect">
            <a:avLst/>
          </a:prstGeom>
        </p:spPr>
        <p:txBody>
          <a:bodyPr wrap="square">
            <a:spAutoFit/>
          </a:bodyPr>
          <a:lstStyle/>
          <a:p>
            <a:r>
              <a:rPr lang="lv-LV" sz="800" i="1" baseline="30000" dirty="0">
                <a:latin typeface="Verdana" panose="020B0604030504040204" pitchFamily="34" charset="0"/>
                <a:ea typeface="Verdana" panose="020B0604030504040204" pitchFamily="34" charset="0"/>
                <a:cs typeface="Verdana" panose="020B0604030504040204" pitchFamily="34" charset="0"/>
              </a:rPr>
              <a:t>*</a:t>
            </a:r>
            <a:r>
              <a:rPr lang="lv-LV" sz="800" i="1" dirty="0">
                <a:latin typeface="Verdana" panose="020B0604030504040204" pitchFamily="34" charset="0"/>
                <a:ea typeface="Verdana" panose="020B0604030504040204" pitchFamily="34" charset="0"/>
                <a:cs typeface="Verdana" panose="020B0604030504040204" pitchFamily="34" charset="0"/>
              </a:rPr>
              <a:t> Neskaitot iemaksas valsts </a:t>
            </a:r>
            <a:r>
              <a:rPr lang="lv-LV" sz="800" i="1" dirty="0" err="1">
                <a:latin typeface="Verdana" panose="020B0604030504040204" pitchFamily="34" charset="0"/>
                <a:ea typeface="Verdana" panose="020B0604030504040204" pitchFamily="34" charset="0"/>
                <a:cs typeface="Verdana" panose="020B0604030504040204" pitchFamily="34" charset="0"/>
              </a:rPr>
              <a:t>fondēto</a:t>
            </a:r>
            <a:r>
              <a:rPr lang="lv-LV" sz="800" i="1" dirty="0">
                <a:latin typeface="Verdana" panose="020B0604030504040204" pitchFamily="34" charset="0"/>
                <a:ea typeface="Verdana" panose="020B0604030504040204" pitchFamily="34" charset="0"/>
                <a:cs typeface="Verdana" panose="020B0604030504040204" pitchFamily="34" charset="0"/>
              </a:rPr>
              <a:t> pensiju shēmā</a:t>
            </a:r>
            <a:endParaRPr lang="lv-LV" sz="8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4706471" y="5181600"/>
            <a:ext cx="3980329" cy="1477328"/>
          </a:xfrm>
          <a:prstGeom prst="rect">
            <a:avLst/>
          </a:prstGeom>
        </p:spPr>
        <p:txBody>
          <a:bodyPr wrap="square">
            <a:spAutoFit/>
          </a:bodyPr>
          <a:lstStyle/>
          <a:p>
            <a:r>
              <a:rPr lang="lv-LV" sz="900" b="1" dirty="0">
                <a:latin typeface="Verdana" panose="020B0604030504040204" pitchFamily="34" charset="0"/>
                <a:ea typeface="Verdana" panose="020B0604030504040204" pitchFamily="34" charset="0"/>
                <a:cs typeface="Verdana" panose="020B0604030504040204" pitchFamily="34" charset="0"/>
              </a:rPr>
              <a:t>VSAOI – </a:t>
            </a:r>
            <a:r>
              <a:rPr lang="lv-LV" sz="900" dirty="0">
                <a:latin typeface="Verdana" panose="020B0604030504040204" pitchFamily="34" charset="0"/>
                <a:ea typeface="Verdana" panose="020B0604030504040204" pitchFamily="34" charset="0"/>
                <a:cs typeface="Verdana" panose="020B0604030504040204" pitchFamily="34" charset="0"/>
              </a:rPr>
              <a:t>valsts sociālās apdrošināšanas obligātās iemaksas</a:t>
            </a:r>
          </a:p>
          <a:p>
            <a:r>
              <a:rPr lang="lv-LV" sz="900" b="1" dirty="0">
                <a:latin typeface="Verdana" panose="020B0604030504040204" pitchFamily="34" charset="0"/>
                <a:ea typeface="Verdana" panose="020B0604030504040204" pitchFamily="34" charset="0"/>
                <a:cs typeface="Verdana" panose="020B0604030504040204" pitchFamily="34" charset="0"/>
              </a:rPr>
              <a:t>PVN</a:t>
            </a:r>
            <a:r>
              <a:rPr lang="lv-LV" sz="900" dirty="0">
                <a:latin typeface="Verdana" panose="020B0604030504040204" pitchFamily="34" charset="0"/>
                <a:ea typeface="Verdana" panose="020B0604030504040204" pitchFamily="34" charset="0"/>
                <a:cs typeface="Verdana" panose="020B0604030504040204" pitchFamily="34" charset="0"/>
              </a:rPr>
              <a:t> – pievienotās vērtības nodoklis</a:t>
            </a:r>
          </a:p>
          <a:p>
            <a:r>
              <a:rPr lang="lv-LV" sz="900" b="1" dirty="0">
                <a:latin typeface="Verdana" panose="020B0604030504040204" pitchFamily="34" charset="0"/>
                <a:ea typeface="Verdana" panose="020B0604030504040204" pitchFamily="34" charset="0"/>
                <a:cs typeface="Verdana" panose="020B0604030504040204" pitchFamily="34" charset="0"/>
              </a:rPr>
              <a:t>IIN</a:t>
            </a:r>
            <a:r>
              <a:rPr lang="lv-LV" sz="900" dirty="0">
                <a:latin typeface="Verdana" panose="020B0604030504040204" pitchFamily="34" charset="0"/>
                <a:ea typeface="Verdana" panose="020B0604030504040204" pitchFamily="34" charset="0"/>
                <a:cs typeface="Verdana" panose="020B0604030504040204" pitchFamily="34" charset="0"/>
              </a:rPr>
              <a:t> – iedzīvotāju ienākuma nodoklis</a:t>
            </a:r>
          </a:p>
          <a:p>
            <a:r>
              <a:rPr lang="lv-LV" sz="900" b="1" dirty="0">
                <a:latin typeface="Verdana" panose="020B0604030504040204" pitchFamily="34" charset="0"/>
                <a:ea typeface="Verdana" panose="020B0604030504040204" pitchFamily="34" charset="0"/>
                <a:cs typeface="Verdana" panose="020B0604030504040204" pitchFamily="34" charset="0"/>
              </a:rPr>
              <a:t>UIN</a:t>
            </a:r>
            <a:r>
              <a:rPr lang="lv-LV" sz="900" dirty="0">
                <a:latin typeface="Verdana" panose="020B0604030504040204" pitchFamily="34" charset="0"/>
                <a:ea typeface="Verdana" panose="020B0604030504040204" pitchFamily="34" charset="0"/>
                <a:cs typeface="Verdana" panose="020B0604030504040204" pitchFamily="34" charset="0"/>
              </a:rPr>
              <a:t> – uzņēmumu ienākuma nodoklis</a:t>
            </a:r>
          </a:p>
          <a:p>
            <a:r>
              <a:rPr lang="lv-LV" sz="900" b="1" dirty="0">
                <a:latin typeface="Verdana" panose="020B0604030504040204" pitchFamily="34" charset="0"/>
                <a:ea typeface="Verdana" panose="020B0604030504040204" pitchFamily="34" charset="0"/>
                <a:cs typeface="Verdana" panose="020B0604030504040204" pitchFamily="34" charset="0"/>
              </a:rPr>
              <a:t>AN</a:t>
            </a:r>
            <a:r>
              <a:rPr lang="lv-LV" sz="900" dirty="0">
                <a:latin typeface="Verdana" panose="020B0604030504040204" pitchFamily="34" charset="0"/>
                <a:ea typeface="Verdana" panose="020B0604030504040204" pitchFamily="34" charset="0"/>
                <a:cs typeface="Verdana" panose="020B0604030504040204" pitchFamily="34" charset="0"/>
              </a:rPr>
              <a:t> – akcīzes nodoklis</a:t>
            </a:r>
          </a:p>
          <a:p>
            <a:r>
              <a:rPr lang="lv-LV" sz="900" b="1" dirty="0">
                <a:latin typeface="Verdana" panose="020B0604030504040204" pitchFamily="34" charset="0"/>
                <a:ea typeface="Verdana" panose="020B0604030504040204" pitchFamily="34" charset="0"/>
                <a:cs typeface="Verdana" panose="020B0604030504040204" pitchFamily="34" charset="0"/>
              </a:rPr>
              <a:t>NĪN</a:t>
            </a:r>
            <a:r>
              <a:rPr lang="lv-LV" sz="900" dirty="0">
                <a:latin typeface="Verdana" panose="020B0604030504040204" pitchFamily="34" charset="0"/>
                <a:ea typeface="Verdana" panose="020B0604030504040204" pitchFamily="34" charset="0"/>
                <a:cs typeface="Verdana" panose="020B0604030504040204" pitchFamily="34" charset="0"/>
              </a:rPr>
              <a:t> – nekustamā īpašuma nodoklis</a:t>
            </a:r>
          </a:p>
          <a:p>
            <a:r>
              <a:rPr lang="lv-LV" sz="900" b="1" dirty="0">
                <a:latin typeface="Verdana" panose="020B0604030504040204" pitchFamily="34" charset="0"/>
                <a:ea typeface="Verdana" panose="020B0604030504040204" pitchFamily="34" charset="0"/>
                <a:cs typeface="Verdana" panose="020B0604030504040204" pitchFamily="34" charset="0"/>
              </a:rPr>
              <a:t>DRN</a:t>
            </a:r>
            <a:r>
              <a:rPr lang="lv-LV" sz="900" dirty="0">
                <a:latin typeface="Verdana" panose="020B0604030504040204" pitchFamily="34" charset="0"/>
                <a:ea typeface="Verdana" panose="020B0604030504040204" pitchFamily="34" charset="0"/>
                <a:cs typeface="Verdana" panose="020B0604030504040204" pitchFamily="34" charset="0"/>
              </a:rPr>
              <a:t> – dabas resursu nodoklis</a:t>
            </a:r>
          </a:p>
          <a:p>
            <a:r>
              <a:rPr lang="lv-LV" sz="900" b="1" dirty="0">
                <a:latin typeface="Verdana" panose="020B0604030504040204" pitchFamily="34" charset="0"/>
                <a:ea typeface="Verdana" panose="020B0604030504040204" pitchFamily="34" charset="0"/>
                <a:cs typeface="Verdana" panose="020B0604030504040204" pitchFamily="34" charset="0"/>
              </a:rPr>
              <a:t>MUN</a:t>
            </a:r>
            <a:r>
              <a:rPr lang="lv-LV" sz="900" dirty="0">
                <a:latin typeface="Verdana" panose="020B0604030504040204" pitchFamily="34" charset="0"/>
                <a:ea typeface="Verdana" panose="020B0604030504040204" pitchFamily="34" charset="0"/>
                <a:cs typeface="Verdana" panose="020B0604030504040204" pitchFamily="34" charset="0"/>
              </a:rPr>
              <a:t> – </a:t>
            </a:r>
            <a:r>
              <a:rPr lang="lv-LV" sz="900" dirty="0" err="1">
                <a:latin typeface="Verdana" panose="020B0604030504040204" pitchFamily="34" charset="0"/>
                <a:ea typeface="Verdana" panose="020B0604030504040204" pitchFamily="34" charset="0"/>
                <a:cs typeface="Verdana" panose="020B0604030504040204" pitchFamily="34" charset="0"/>
              </a:rPr>
              <a:t>mikrouzņēmumu</a:t>
            </a:r>
            <a:r>
              <a:rPr lang="lv-LV" sz="900" dirty="0">
                <a:latin typeface="Verdana" panose="020B0604030504040204" pitchFamily="34" charset="0"/>
                <a:ea typeface="Verdana" panose="020B0604030504040204" pitchFamily="34" charset="0"/>
                <a:cs typeface="Verdana" panose="020B0604030504040204" pitchFamily="34" charset="0"/>
              </a:rPr>
              <a:t> nodoklis</a:t>
            </a:r>
          </a:p>
          <a:p>
            <a:r>
              <a:rPr lang="lv-LV" sz="900" b="1" dirty="0">
                <a:latin typeface="Verdana" panose="020B0604030504040204" pitchFamily="34" charset="0"/>
                <a:ea typeface="Verdana" panose="020B0604030504040204" pitchFamily="34" charset="0"/>
                <a:cs typeface="Verdana" panose="020B0604030504040204" pitchFamily="34" charset="0"/>
              </a:rPr>
              <a:t>TN</a:t>
            </a:r>
            <a:r>
              <a:rPr lang="lv-LV" sz="900" dirty="0">
                <a:latin typeface="Verdana" panose="020B0604030504040204" pitchFamily="34" charset="0"/>
                <a:ea typeface="Verdana" panose="020B0604030504040204" pitchFamily="34" charset="0"/>
                <a:cs typeface="Verdana" panose="020B0604030504040204" pitchFamily="34" charset="0"/>
              </a:rPr>
              <a:t> – transportlīdzekļu nodokļi</a:t>
            </a:r>
          </a:p>
          <a:p>
            <a:r>
              <a:rPr lang="lv-LV" sz="900" b="1" dirty="0">
                <a:latin typeface="Verdana" panose="020B0604030504040204" pitchFamily="34" charset="0"/>
                <a:ea typeface="Verdana" panose="020B0604030504040204" pitchFamily="34" charset="0"/>
                <a:cs typeface="Verdana" panose="020B0604030504040204" pitchFamily="34" charset="0"/>
              </a:rPr>
              <a:t>EN</a:t>
            </a:r>
            <a:r>
              <a:rPr lang="lv-LV" sz="900" dirty="0">
                <a:latin typeface="Verdana" panose="020B0604030504040204" pitchFamily="34" charset="0"/>
                <a:ea typeface="Verdana" panose="020B0604030504040204" pitchFamily="34" charset="0"/>
                <a:cs typeface="Verdana" panose="020B0604030504040204" pitchFamily="34" charset="0"/>
              </a:rPr>
              <a:t> – elektroenerģijas </a:t>
            </a:r>
            <a:r>
              <a:rPr lang="lv-LV" sz="900" dirty="0" smtClean="0">
                <a:latin typeface="Verdana" panose="020B0604030504040204" pitchFamily="34" charset="0"/>
                <a:ea typeface="Verdana" panose="020B0604030504040204" pitchFamily="34" charset="0"/>
                <a:cs typeface="Verdana" panose="020B0604030504040204" pitchFamily="34" charset="0"/>
              </a:rPr>
              <a:t>nodoklis</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Chart 11">
            <a:extLst>
              <a:ext uri="{FF2B5EF4-FFF2-40B4-BE49-F238E27FC236}">
                <a16:creationId xmlns:a16="http://schemas.microsoft.com/office/drawing/2014/main" id="{55F979BD-18F6-4BE2-9C2F-DE11749E6C03}"/>
              </a:ext>
            </a:extLst>
          </p:cNvPr>
          <p:cNvGraphicFramePr/>
          <p:nvPr>
            <p:extLst>
              <p:ext uri="{D42A27DB-BD31-4B8C-83A1-F6EECF244321}">
                <p14:modId xmlns:p14="http://schemas.microsoft.com/office/powerpoint/2010/main" val="3860295091"/>
              </p:ext>
            </p:extLst>
          </p:nvPr>
        </p:nvGraphicFramePr>
        <p:xfrm>
          <a:off x="279184" y="1912068"/>
          <a:ext cx="3825374" cy="37310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DF5467AE-91D2-4BD8-A35A-09BE66A8A9CA}"/>
              </a:ext>
            </a:extLst>
          </p:cNvPr>
          <p:cNvGraphicFramePr/>
          <p:nvPr>
            <p:extLst>
              <p:ext uri="{D42A27DB-BD31-4B8C-83A1-F6EECF244321}">
                <p14:modId xmlns:p14="http://schemas.microsoft.com/office/powerpoint/2010/main" val="4020941949"/>
              </p:ext>
            </p:extLst>
          </p:nvPr>
        </p:nvGraphicFramePr>
        <p:xfrm>
          <a:off x="4231856" y="2090354"/>
          <a:ext cx="4632960" cy="30912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5545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69141" y="197469"/>
            <a:ext cx="6638113" cy="1335496"/>
          </a:xfrm>
        </p:spPr>
        <p:txBody>
          <a:bodyPr>
            <a:noAutofit/>
          </a:bodyPr>
          <a:lstStyle/>
          <a:p>
            <a:r>
              <a:rPr lang="lv-LV" sz="2000" dirty="0"/>
              <a:t>No 2017.gada vairāki EN atvieglojumi ir </a:t>
            </a:r>
            <a:r>
              <a:rPr lang="lv-LV" sz="2000" dirty="0">
                <a:solidFill>
                  <a:srgbClr val="FF0000"/>
                </a:solidFill>
              </a:rPr>
              <a:t>atcelti. </a:t>
            </a:r>
            <a:r>
              <a:rPr lang="lv-LV" sz="2000" dirty="0"/>
              <a:t>EN atvieglojumu ietekme ir nebūtiska (vien </a:t>
            </a:r>
            <a:r>
              <a:rPr lang="lv-LV" sz="2000" dirty="0">
                <a:solidFill>
                  <a:srgbClr val="FF0000"/>
                </a:solidFill>
              </a:rPr>
              <a:t>0,01% </a:t>
            </a:r>
            <a:r>
              <a:rPr lang="lv-LV" sz="2000" dirty="0"/>
              <a:t>no IKP).</a:t>
            </a:r>
            <a:endParaRPr lang="lv-LV" altLang="lv-LV" sz="2000" dirty="0">
              <a:solidFill>
                <a:srgbClr val="FF0000"/>
              </a:solidFill>
            </a:endParaRPr>
          </a:p>
        </p:txBody>
      </p:sp>
      <p:sp>
        <p:nvSpPr>
          <p:cNvPr id="5" name="Slide Number Placeholder 4"/>
          <p:cNvSpPr>
            <a:spLocks noGrp="1"/>
          </p:cNvSpPr>
          <p:nvPr>
            <p:ph type="sldNum" sz="quarter" idx="13"/>
          </p:nvPr>
        </p:nvSpPr>
        <p:spPr/>
        <p:txBody>
          <a:bodyPr/>
          <a:lstStyle/>
          <a:p>
            <a:fld id="{1512EF93-0C47-4D83-8594-3316C07C9845}" type="slidenum">
              <a:rPr lang="en-US" altLang="lv-LV"/>
              <a:pPr/>
              <a:t>30</a:t>
            </a:fld>
            <a:endParaRPr lang="en-US" altLang="lv-LV"/>
          </a:p>
        </p:txBody>
      </p:sp>
      <p:sp>
        <p:nvSpPr>
          <p:cNvPr id="2" name="Rectangle 1"/>
          <p:cNvSpPr/>
          <p:nvPr/>
        </p:nvSpPr>
        <p:spPr>
          <a:xfrm>
            <a:off x="905435" y="1394465"/>
            <a:ext cx="7601819" cy="276999"/>
          </a:xfrm>
          <a:prstGeom prst="rect">
            <a:avLst/>
          </a:prstGeom>
        </p:spPr>
        <p:txBody>
          <a:bodyPr wrap="square">
            <a:spAutoFit/>
          </a:bodyPr>
          <a:lstStyle/>
          <a:p>
            <a:pPr algn="ct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EN atvieglojumu aprēķinātais apmērs, </a:t>
            </a:r>
            <a:r>
              <a:rPr lang="lv-LV" sz="1200" i="1" dirty="0">
                <a:solidFill>
                  <a:srgbClr val="002060"/>
                </a:solidFill>
                <a:latin typeface="Verdana" panose="020B0604030504040204" pitchFamily="34" charset="0"/>
                <a:ea typeface="Verdana" panose="020B0604030504040204" pitchFamily="34" charset="0"/>
                <a:cs typeface="Verdana" panose="020B0604030504040204" pitchFamily="34" charset="0"/>
              </a:rPr>
              <a:t>milj. eiro</a:t>
            </a:r>
            <a:endParaRPr lang="lv-LV" sz="1200" i="1" baseline="30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98242524"/>
              </p:ext>
            </p:extLst>
          </p:nvPr>
        </p:nvGraphicFramePr>
        <p:xfrm>
          <a:off x="564527" y="1671464"/>
          <a:ext cx="8047209" cy="4814276"/>
        </p:xfrm>
        <a:graphic>
          <a:graphicData uri="http://schemas.openxmlformats.org/drawingml/2006/table">
            <a:tbl>
              <a:tblPr firstRow="1" firstCol="1" bandRow="1">
                <a:tableStyleId>{5C22544A-7EE6-4342-B048-85BDC9FD1C3A}</a:tableStyleId>
              </a:tblPr>
              <a:tblGrid>
                <a:gridCol w="5495079">
                  <a:extLst>
                    <a:ext uri="{9D8B030D-6E8A-4147-A177-3AD203B41FA5}">
                      <a16:colId xmlns:a16="http://schemas.microsoft.com/office/drawing/2014/main" val="2962106845"/>
                    </a:ext>
                  </a:extLst>
                </a:gridCol>
                <a:gridCol w="968991">
                  <a:extLst>
                    <a:ext uri="{9D8B030D-6E8A-4147-A177-3AD203B41FA5}">
                      <a16:colId xmlns:a16="http://schemas.microsoft.com/office/drawing/2014/main" val="453502607"/>
                    </a:ext>
                  </a:extLst>
                </a:gridCol>
                <a:gridCol w="791570">
                  <a:extLst>
                    <a:ext uri="{9D8B030D-6E8A-4147-A177-3AD203B41FA5}">
                      <a16:colId xmlns:a16="http://schemas.microsoft.com/office/drawing/2014/main" val="2072123419"/>
                    </a:ext>
                  </a:extLst>
                </a:gridCol>
                <a:gridCol w="791569">
                  <a:extLst>
                    <a:ext uri="{9D8B030D-6E8A-4147-A177-3AD203B41FA5}">
                      <a16:colId xmlns:a16="http://schemas.microsoft.com/office/drawing/2014/main" val="30244500"/>
                    </a:ext>
                  </a:extLst>
                </a:gridCol>
              </a:tblGrid>
              <a:tr h="299080">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Nodokļa atvieglojums</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2016</a:t>
                      </a:r>
                    </a:p>
                  </a:txBody>
                  <a:tcPr marL="48492" marR="48492" marT="0" marB="0" anchor="ct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2017</a:t>
                      </a:r>
                    </a:p>
                  </a:txBody>
                  <a:tcPr marL="48492" marR="48492" marT="0" marB="0" anchor="ct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100" dirty="0">
                          <a:effectLst/>
                          <a:latin typeface="Verdana" panose="020B0604030504040204" pitchFamily="34" charset="0"/>
                          <a:ea typeface="Verdana" panose="020B0604030504040204" pitchFamily="34" charset="0"/>
                          <a:cs typeface="Verdana" panose="020B0604030504040204" pitchFamily="34" charset="0"/>
                        </a:rPr>
                        <a:t>2018</a:t>
                      </a:r>
                    </a:p>
                  </a:txBody>
                  <a:tcPr marL="48492" marR="48492" marT="0" marB="0" anchor="ctr">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2121870695"/>
                  </a:ext>
                </a:extLst>
              </a:tr>
              <a:tr h="397752">
                <a:tc>
                  <a:txBody>
                    <a:bodyPr/>
                    <a:lstStyle/>
                    <a:p>
                      <a:pPr marL="92075" lvl="0" indent="0">
                        <a:spcAft>
                          <a:spcPts val="0"/>
                        </a:spcAft>
                        <a:buFont typeface="+mj-lt"/>
                        <a:buNone/>
                        <a:tabLst/>
                      </a:pPr>
                      <a:r>
                        <a:rPr lang="lv-LV" sz="11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Elektroenerģija</a:t>
                      </a: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kas atbrīvota no nodokļa saskaņā ar likuma 6.panta pirmo daļu,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 kas iegūta:</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6,6</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22815855"/>
                  </a:ext>
                </a:extLst>
              </a:tr>
              <a:tr h="215522">
                <a:tc>
                  <a:txBody>
                    <a:bodyPr/>
                    <a:lstStyle/>
                    <a:p>
                      <a:pPr marL="539750" lvl="1" indent="-357188" algn="just">
                        <a:spcAft>
                          <a:spcPts val="0"/>
                        </a:spcAft>
                        <a:buFont typeface="+mj-lt"/>
                        <a:buAutoNum type="arabicPeriod"/>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atjaunojamajiem energore­sursiem </a:t>
                      </a:r>
                      <a:r>
                        <a:rPr lang="lv-LV" sz="10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(nav spēkā no 01.01.2017.)</a:t>
                      </a:r>
                      <a:r>
                        <a:rPr lang="lv-LV" sz="1000" b="0"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1,4</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13254416"/>
                  </a:ext>
                </a:extLst>
              </a:tr>
              <a:tr h="215522">
                <a:tc>
                  <a:txBody>
                    <a:bodyPr/>
                    <a:lstStyle/>
                    <a:p>
                      <a:pPr marL="539750" lvl="1" indent="-357188" algn="just">
                        <a:spcAft>
                          <a:spcPts val="0"/>
                        </a:spcAft>
                        <a:buFont typeface="+mj-lt"/>
                        <a:buAutoNum type="arabicPeriod" startAt="2"/>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Hidroelektrostacijās </a:t>
                      </a:r>
                      <a:r>
                        <a:rPr lang="lv-LV" sz="10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(nav spēkā no 01.01.2017.) </a:t>
                      </a:r>
                      <a:endParaRPr lang="lv-LV" sz="1000" b="0"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3,2</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25275615"/>
                  </a:ext>
                </a:extLst>
              </a:tr>
              <a:tr h="215522">
                <a:tc>
                  <a:txBody>
                    <a:bodyPr/>
                    <a:lstStyle/>
                    <a:p>
                      <a:pPr marL="539750" lvl="1" indent="-357188" algn="just">
                        <a:spcAft>
                          <a:spcPts val="0"/>
                        </a:spcAft>
                        <a:buFont typeface="+mj-lt"/>
                        <a:buAutoNum type="arabicPeriod" startAt="3"/>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Koģenerācijas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stacijās </a:t>
                      </a:r>
                      <a:r>
                        <a:rPr lang="lv-LV" sz="10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(nav spēkā no 01.01.2017.)</a:t>
                      </a:r>
                      <a:r>
                        <a:rPr lang="lv-LV" sz="1000" b="0"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2,0</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49973151"/>
                  </a:ext>
                </a:extLst>
              </a:tr>
              <a:tr h="404994">
                <a:tc>
                  <a:txBody>
                    <a:bodyPr/>
                    <a:lstStyle/>
                    <a:p>
                      <a:pPr marL="92075" lvl="0" indent="0" algn="just">
                        <a:spcAft>
                          <a:spcPts val="0"/>
                        </a:spcAft>
                        <a:buFont typeface="+mj-lt"/>
                        <a:buNone/>
                        <a:tabLst/>
                      </a:pPr>
                      <a:r>
                        <a:rPr lang="lv-LV" sz="11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Elektroenerģija</a:t>
                      </a: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kas atbrīvota no nodokļa saskaņā ar likuma 6.panta otro un trešo daļu,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2,6</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2,5</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2,5</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30270058"/>
                  </a:ext>
                </a:extLst>
              </a:tr>
              <a:tr h="345965">
                <a:tc>
                  <a:txBody>
                    <a:bodyPr/>
                    <a:lstStyle/>
                    <a:p>
                      <a:pPr marL="539750" lvl="1" indent="-357188" algn="just">
                        <a:spcAft>
                          <a:spcPts val="0"/>
                        </a:spcAft>
                        <a:buFont typeface="+mj-lt"/>
                        <a:buAutoNum type="arabicPeriod"/>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Elektroenerģija</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kas izmantota elektroenerģijas ražošanai, sadalei un pārvadei </a:t>
                      </a:r>
                      <a:r>
                        <a:rPr lang="lv-LV" sz="10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(nav spēkā no 01.01.2017.) </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0,6</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 -</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6192299"/>
                  </a:ext>
                </a:extLst>
              </a:tr>
              <a:tr h="322730">
                <a:tc>
                  <a:txBody>
                    <a:bodyPr/>
                    <a:lstStyle/>
                    <a:p>
                      <a:pPr marL="539750" lvl="1" indent="-357188" algn="just">
                        <a:spcAft>
                          <a:spcPts val="0"/>
                        </a:spcAft>
                        <a:buFont typeface="+mj-lt"/>
                        <a:buAutoNum type="arabicPeriod" startAt="2"/>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Elektroenerģija</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kas izmantota siltumenerģijas un elektro­enerģijas ražošanai koģenerācijā </a:t>
                      </a:r>
                      <a:r>
                        <a:rPr lang="lv-LV" sz="10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(nav spēkā no 01.01.2017.) </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0,1</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 </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52869101"/>
                  </a:ext>
                </a:extLst>
              </a:tr>
              <a:tr h="349623">
                <a:tc>
                  <a:txBody>
                    <a:bodyPr/>
                    <a:lstStyle/>
                    <a:p>
                      <a:pPr marL="539750" lvl="1" indent="-357188" algn="just">
                        <a:spcAft>
                          <a:spcPts val="0"/>
                        </a:spcAft>
                        <a:buFont typeface="+mj-lt"/>
                        <a:buAutoNum type="arabicPeriod" startAt="3"/>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Elektroenerģija</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kas izmantota preču pārvadājumiem un sabied­ris­kajiem pasažieru pārvadā­jumiem</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a:effectLst/>
                          <a:latin typeface="Verdana" panose="020B0604030504040204" pitchFamily="34" charset="0"/>
                          <a:ea typeface="Verdana" panose="020B0604030504040204" pitchFamily="34" charset="0"/>
                          <a:cs typeface="Verdana" panose="020B0604030504040204" pitchFamily="34" charset="0"/>
                        </a:rPr>
                        <a:t>0,1</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a:effectLst/>
                          <a:latin typeface="Verdana" panose="020B0604030504040204" pitchFamily="34" charset="0"/>
                          <a:ea typeface="Verdana" panose="020B0604030504040204" pitchFamily="34" charset="0"/>
                          <a:cs typeface="Verdana" panose="020B0604030504040204" pitchFamily="34" charset="0"/>
                        </a:rPr>
                        <a:t>0,1</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0,1</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8552572"/>
                  </a:ext>
                </a:extLst>
              </a:tr>
              <a:tr h="215522">
                <a:tc>
                  <a:txBody>
                    <a:bodyPr/>
                    <a:lstStyle/>
                    <a:p>
                      <a:pPr marL="539750" lvl="1" indent="-357188" algn="just">
                        <a:spcAft>
                          <a:spcPts val="0"/>
                        </a:spcAft>
                        <a:buFont typeface="+mj-lt"/>
                        <a:buAutoNum type="arabicPeriod" startAt="4"/>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Elektroenerģija</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kas piegādāta mājsaimniecībām                                                                                                                                                                         </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1,7</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1,6</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1,7</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33529350"/>
                  </a:ext>
                </a:extLst>
              </a:tr>
              <a:tr h="431044">
                <a:tc>
                  <a:txBody>
                    <a:bodyPr/>
                    <a:lstStyle/>
                    <a:p>
                      <a:pPr marL="539750" lvl="1" indent="-357188" algn="just">
                        <a:spcAft>
                          <a:spcPts val="0"/>
                        </a:spcAft>
                        <a:buFont typeface="+mj-lt"/>
                        <a:buAutoNum type="arabicPeriod" startAt="5"/>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Elektroenerģija</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kas izmantota citu Eiropas Savienības dalībvalstu vai citu ārvalstu pārstāvjiem vai organizācijām    </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0,03</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0,00</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0,00</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1790931"/>
                  </a:ext>
                </a:extLst>
              </a:tr>
              <a:tr h="323283">
                <a:tc>
                  <a:txBody>
                    <a:bodyPr/>
                    <a:lstStyle/>
                    <a:p>
                      <a:pPr marL="539750" lvl="1" indent="-357188" algn="just">
                        <a:spcAft>
                          <a:spcPts val="0"/>
                        </a:spcAft>
                        <a:buFont typeface="+mj-lt"/>
                        <a:buAutoNum type="arabicPeriod" startAt="6"/>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Elektroenerģija</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kas tiešā veidā izlietota elektroenerģijas sadalei un pārvadei</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 -</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 0,8</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lv-LV" sz="1000" dirty="0">
                          <a:effectLst/>
                          <a:latin typeface="Verdana" panose="020B0604030504040204" pitchFamily="34" charset="0"/>
                          <a:ea typeface="Verdana" panose="020B0604030504040204" pitchFamily="34" charset="0"/>
                          <a:cs typeface="Verdana" panose="020B0604030504040204" pitchFamily="34" charset="0"/>
                        </a:rPr>
                        <a:t>0,8</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15583496"/>
                  </a:ext>
                </a:extLst>
              </a:tr>
              <a:tr h="609427">
                <a:tc>
                  <a:txBody>
                    <a:bodyPr/>
                    <a:lstStyle/>
                    <a:p>
                      <a:pPr marL="92075" lvl="0" indent="0">
                        <a:spcAft>
                          <a:spcPts val="0"/>
                        </a:spcAft>
                        <a:buFont typeface="+mj-lt"/>
                        <a:buNone/>
                        <a:tabLst/>
                      </a:pPr>
                      <a:r>
                        <a:rPr lang="lv-LV" sz="11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Apliekamais </a:t>
                      </a: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elektroenerģijas daudzums, kas piegādāts personām ielu apgaismošanas pakalpojumu sniegšanai, un kas atbrīvots no nodokļa saskaņā ar likuma 6.panta piekto daļu</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0,01</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0,09</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0,09</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19452423"/>
                  </a:ext>
                </a:extLst>
              </a:tr>
              <a:tr h="234145">
                <a:tc>
                  <a:txBody>
                    <a:bodyPr/>
                    <a:lstStyle/>
                    <a:p>
                      <a:pPr marL="92075" indent="0">
                        <a:spcAft>
                          <a:spcPts val="0"/>
                        </a:spcAft>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KOPĀ</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9,2</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2,6</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effectLst/>
                          <a:latin typeface="Verdana" panose="020B0604030504040204" pitchFamily="34" charset="0"/>
                          <a:ea typeface="Verdana" panose="020B0604030504040204" pitchFamily="34" charset="0"/>
                          <a:cs typeface="Verdana" panose="020B0604030504040204" pitchFamily="34" charset="0"/>
                        </a:rPr>
                        <a:t>2,6</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277374427"/>
                  </a:ext>
                </a:extLst>
              </a:tr>
              <a:tr h="234145">
                <a:tc>
                  <a:txBody>
                    <a:bodyPr/>
                    <a:lstStyle/>
                    <a:p>
                      <a:pPr marL="92075" indent="0">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no EN ieņēmumiem</a:t>
                      </a:r>
                    </a:p>
                  </a:txBody>
                  <a:tcPr marL="48492" marR="48492" marT="0" marB="0" anchor="ctr">
                    <a:lnL w="19050" cap="flat" cmpd="sng" algn="ctr">
                      <a:solidFill>
                        <a:schemeClr val="tx1">
                          <a:lumMod val="50000"/>
                          <a:lumOff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1002%</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56%</a:t>
                      </a:r>
                    </a:p>
                  </a:txBody>
                  <a:tcPr marL="48492" marR="4849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53%</a:t>
                      </a:r>
                    </a:p>
                  </a:txBody>
                  <a:tcPr marL="48492" marR="48492" marT="0" marB="0" anchor="ctr">
                    <a:lnL w="6350" cap="flat" cmpd="sng" algn="ctr">
                      <a:solidFill>
                        <a:schemeClr val="tx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55718313"/>
                  </a:ext>
                </a:extLst>
              </a:tr>
            </a:tbl>
          </a:graphicData>
        </a:graphic>
      </p:graphicFrame>
    </p:spTree>
    <p:extLst>
      <p:ext uri="{BB962C8B-B14F-4D97-AF65-F5344CB8AC3E}">
        <p14:creationId xmlns:p14="http://schemas.microsoft.com/office/powerpoint/2010/main" val="1290801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a:xfrm>
            <a:off x="14588074" y="9536113"/>
            <a:ext cx="193548" cy="205901"/>
          </a:xfrm>
        </p:spPr>
        <p:txBody>
          <a:bodyPr/>
          <a:lstStyle/>
          <a:p>
            <a:fld id="{D6AB2AA7-7A7C-4FBD-A335-6BF51BEAF40B}" type="slidenum">
              <a:rPr lang="en-US" altLang="lv-LV"/>
              <a:pPr/>
              <a:t>31</a:t>
            </a:fld>
            <a:endParaRPr lang="en-US" altLang="lv-LV"/>
          </a:p>
        </p:txBody>
      </p:sp>
      <p:sp>
        <p:nvSpPr>
          <p:cNvPr id="3" name="AutoShape 6" descr="AttÄlu rezultÄti vaicÄjumam âlauksaimniecÄ«ba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20" name="Rectangle 19"/>
          <p:cNvSpPr/>
          <p:nvPr/>
        </p:nvSpPr>
        <p:spPr>
          <a:xfrm>
            <a:off x="1086702" y="1409947"/>
            <a:ext cx="7422943" cy="276999"/>
          </a:xfrm>
          <a:prstGeom prst="rect">
            <a:avLst/>
          </a:prstGeom>
        </p:spPr>
        <p:txBody>
          <a:bodyPr wrap="square">
            <a:spAutoFit/>
          </a:bodyPr>
          <a:lstStyle/>
          <a:p>
            <a:pPr algn="ct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EN atvieglojumu procentuālais sadalījums pēc to apmēra 2018.gadā </a:t>
            </a:r>
            <a:endParaRPr lang="lv-LV"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8202" name="Picture 10" descr="SaistÄ«ts attÄ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4297" y="15372579"/>
            <a:ext cx="138411" cy="103679"/>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2052918" y="304800"/>
            <a:ext cx="6633882" cy="847767"/>
          </a:xfrm>
          <a:prstGeom prst="rect">
            <a:avLst/>
          </a:prstGeom>
        </p:spPr>
        <p:txBody>
          <a:bodyPr>
            <a:noAutofit/>
          </a:bodyPr>
          <a:lst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l"/>
            <a:r>
              <a:rPr lang="lv-LV" altLang="lv-LV" sz="2000" b="1" dirty="0">
                <a:latin typeface="Verdana" panose="020B0604030504040204" pitchFamily="34" charset="0"/>
                <a:ea typeface="Verdana" panose="020B0604030504040204" pitchFamily="34" charset="0"/>
                <a:cs typeface="Verdana" panose="020B0604030504040204" pitchFamily="34" charset="0"/>
              </a:rPr>
              <a:t>EN atvieglojumi </a:t>
            </a:r>
            <a:r>
              <a:rPr lang="lv-LV" altLang="lv-LV" sz="2000" b="1" dirty="0">
                <a:solidFill>
                  <a:srgbClr val="FF0000"/>
                </a:solidFill>
                <a:latin typeface="Verdana" panose="020B0604030504040204" pitchFamily="34" charset="0"/>
                <a:ea typeface="Verdana" panose="020B0604030504040204" pitchFamily="34" charset="0"/>
                <a:cs typeface="Verdana" panose="020B0604030504040204" pitchFamily="34" charset="0"/>
              </a:rPr>
              <a:t>~63% </a:t>
            </a:r>
            <a:r>
              <a:rPr lang="lv-LV" altLang="lv-LV" sz="2000" b="1" dirty="0">
                <a:latin typeface="Verdana" panose="020B0604030504040204" pitchFamily="34" charset="0"/>
                <a:ea typeface="Verdana" panose="020B0604030504040204" pitchFamily="34" charset="0"/>
                <a:cs typeface="Verdana" panose="020B0604030504040204" pitchFamily="34" charset="0"/>
              </a:rPr>
              <a:t>atvieglojumi mājsaimniecībām</a:t>
            </a:r>
            <a:endParaRPr lang="lv-LV" altLang="lv-LV" sz="2000" b="1" baseline="30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Chart 8">
            <a:extLst>
              <a:ext uri="{FF2B5EF4-FFF2-40B4-BE49-F238E27FC236}">
                <a16:creationId xmlns:a16="http://schemas.microsoft.com/office/drawing/2014/main" id="{B85B3BD2-1F8F-4EC5-A527-B8A6C4E98132}"/>
              </a:ext>
            </a:extLst>
          </p:cNvPr>
          <p:cNvGraphicFramePr/>
          <p:nvPr>
            <p:extLst>
              <p:ext uri="{D42A27DB-BD31-4B8C-83A1-F6EECF244321}">
                <p14:modId xmlns:p14="http://schemas.microsoft.com/office/powerpoint/2010/main" val="2019643511"/>
              </p:ext>
            </p:extLst>
          </p:nvPr>
        </p:nvGraphicFramePr>
        <p:xfrm>
          <a:off x="928048" y="2159880"/>
          <a:ext cx="6796585" cy="3927021"/>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0" descr="Gray Metal Wire Rack">
            <a:extLst>
              <a:ext uri="{FF2B5EF4-FFF2-40B4-BE49-F238E27FC236}">
                <a16:creationId xmlns:a16="http://schemas.microsoft.com/office/drawing/2014/main" id="{3004192E-2171-43EB-84E0-B09BB58D3F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9804" y="-5164"/>
            <a:ext cx="1614196" cy="115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257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83976" y="304800"/>
            <a:ext cx="6902824" cy="1066800"/>
          </a:xfrm>
        </p:spPr>
        <p:txBody>
          <a:bodyPr>
            <a:noAutofit/>
          </a:bodyPr>
          <a:lstStyle/>
          <a:p>
            <a:r>
              <a:rPr lang="lv-LV" sz="2100" dirty="0"/>
              <a:t>Nodokļu atvieglojumi – valsts negūtie ieņēmumi - ap </a:t>
            </a:r>
            <a:r>
              <a:rPr lang="lv-LV" sz="2100" dirty="0">
                <a:solidFill>
                  <a:srgbClr val="FF0000"/>
                </a:solidFill>
              </a:rPr>
              <a:t>2 miljardu</a:t>
            </a:r>
            <a:r>
              <a:rPr lang="lv-LV" sz="2100" dirty="0"/>
              <a:t> eiro apmērā, kas ir apmēram</a:t>
            </a:r>
            <a:r>
              <a:rPr lang="lv-LV" sz="2100" dirty="0">
                <a:solidFill>
                  <a:srgbClr val="FF0000"/>
                </a:solidFill>
              </a:rPr>
              <a:t> 1/3 daļa </a:t>
            </a:r>
            <a:r>
              <a:rPr lang="lv-LV" sz="2100" dirty="0"/>
              <a:t>no nodokļu ieņēmumiem</a:t>
            </a:r>
            <a:endParaRPr lang="lv-LV" altLang="lv-LV" sz="2100" dirty="0"/>
          </a:p>
        </p:txBody>
      </p:sp>
      <p:sp>
        <p:nvSpPr>
          <p:cNvPr id="16388" name="Text Placeholder 3"/>
          <p:cNvSpPr>
            <a:spLocks noGrp="1"/>
          </p:cNvSpPr>
          <p:nvPr>
            <p:ph type="body" sz="quarter" idx="12"/>
          </p:nvPr>
        </p:nvSpPr>
        <p:spPr>
          <a:xfrm>
            <a:off x="408021" y="6324600"/>
            <a:ext cx="7915582" cy="304800"/>
          </a:xfrm>
        </p:spPr>
        <p:txBody>
          <a:bodyPr>
            <a:normAutofit/>
          </a:bodyPr>
          <a:lstStyle/>
          <a:p>
            <a:pPr algn="l"/>
            <a:r>
              <a:rPr lang="lv-LV" sz="900" i="1" baseline="30000" dirty="0"/>
              <a:t>*</a:t>
            </a:r>
            <a:r>
              <a:rPr lang="lv-LV" sz="900" i="1" dirty="0"/>
              <a:t> % no analizētā nodokļa ieņēmumiem, ailē KOPĀ – % no analizēto nodokļu kopējo ieņēmumiem </a:t>
            </a:r>
            <a:endParaRPr lang="lv-LV" sz="900" dirty="0"/>
          </a:p>
          <a:p>
            <a:pPr algn="l"/>
            <a:endParaRPr lang="lv-LV" altLang="lv-LV" sz="900" dirty="0"/>
          </a:p>
        </p:txBody>
      </p:sp>
      <p:sp>
        <p:nvSpPr>
          <p:cNvPr id="5" name="Slide Number Placeholder 4"/>
          <p:cNvSpPr>
            <a:spLocks noGrp="1"/>
          </p:cNvSpPr>
          <p:nvPr>
            <p:ph type="sldNum" sz="quarter" idx="13"/>
          </p:nvPr>
        </p:nvSpPr>
        <p:spPr/>
        <p:txBody>
          <a:bodyPr/>
          <a:lstStyle/>
          <a:p>
            <a:fld id="{1512EF93-0C47-4D83-8594-3316C07C9845}" type="slidenum">
              <a:rPr lang="en-US" altLang="lv-LV"/>
              <a:pPr/>
              <a:t>4</a:t>
            </a:fld>
            <a:endParaRPr lang="en-US" altLang="lv-LV"/>
          </a:p>
        </p:txBody>
      </p:sp>
      <p:graphicFrame>
        <p:nvGraphicFramePr>
          <p:cNvPr id="6" name="Table 5"/>
          <p:cNvGraphicFramePr>
            <a:graphicFrameLocks noGrp="1"/>
          </p:cNvGraphicFramePr>
          <p:nvPr>
            <p:extLst>
              <p:ext uri="{D42A27DB-BD31-4B8C-83A1-F6EECF244321}">
                <p14:modId xmlns:p14="http://schemas.microsoft.com/office/powerpoint/2010/main" val="4133668639"/>
              </p:ext>
            </p:extLst>
          </p:nvPr>
        </p:nvGraphicFramePr>
        <p:xfrm>
          <a:off x="408021" y="1950928"/>
          <a:ext cx="8494439" cy="4541713"/>
        </p:xfrm>
        <a:graphic>
          <a:graphicData uri="http://schemas.openxmlformats.org/drawingml/2006/table">
            <a:tbl>
              <a:tblPr firstRow="1" firstCol="1" bandRow="1">
                <a:tableStyleId>{5C22544A-7EE6-4342-B048-85BDC9FD1C3A}</a:tableStyleId>
              </a:tblPr>
              <a:tblGrid>
                <a:gridCol w="2197156">
                  <a:extLst>
                    <a:ext uri="{9D8B030D-6E8A-4147-A177-3AD203B41FA5}">
                      <a16:colId xmlns:a16="http://schemas.microsoft.com/office/drawing/2014/main" val="1406054774"/>
                    </a:ext>
                  </a:extLst>
                </a:gridCol>
                <a:gridCol w="819510">
                  <a:extLst>
                    <a:ext uri="{9D8B030D-6E8A-4147-A177-3AD203B41FA5}">
                      <a16:colId xmlns:a16="http://schemas.microsoft.com/office/drawing/2014/main" val="634312341"/>
                    </a:ext>
                  </a:extLst>
                </a:gridCol>
                <a:gridCol w="603849">
                  <a:extLst>
                    <a:ext uri="{9D8B030D-6E8A-4147-A177-3AD203B41FA5}">
                      <a16:colId xmlns:a16="http://schemas.microsoft.com/office/drawing/2014/main" val="3795730468"/>
                    </a:ext>
                  </a:extLst>
                </a:gridCol>
                <a:gridCol w="629728">
                  <a:extLst>
                    <a:ext uri="{9D8B030D-6E8A-4147-A177-3AD203B41FA5}">
                      <a16:colId xmlns:a16="http://schemas.microsoft.com/office/drawing/2014/main" val="1745996756"/>
                    </a:ext>
                  </a:extLst>
                </a:gridCol>
                <a:gridCol w="879894">
                  <a:extLst>
                    <a:ext uri="{9D8B030D-6E8A-4147-A177-3AD203B41FA5}">
                      <a16:colId xmlns:a16="http://schemas.microsoft.com/office/drawing/2014/main" val="737232476"/>
                    </a:ext>
                  </a:extLst>
                </a:gridCol>
                <a:gridCol w="664234">
                  <a:extLst>
                    <a:ext uri="{9D8B030D-6E8A-4147-A177-3AD203B41FA5}">
                      <a16:colId xmlns:a16="http://schemas.microsoft.com/office/drawing/2014/main" val="4099474997"/>
                    </a:ext>
                  </a:extLst>
                </a:gridCol>
                <a:gridCol w="646982">
                  <a:extLst>
                    <a:ext uri="{9D8B030D-6E8A-4147-A177-3AD203B41FA5}">
                      <a16:colId xmlns:a16="http://schemas.microsoft.com/office/drawing/2014/main" val="1202186103"/>
                    </a:ext>
                  </a:extLst>
                </a:gridCol>
                <a:gridCol w="750498">
                  <a:extLst>
                    <a:ext uri="{9D8B030D-6E8A-4147-A177-3AD203B41FA5}">
                      <a16:colId xmlns:a16="http://schemas.microsoft.com/office/drawing/2014/main" val="794484453"/>
                    </a:ext>
                  </a:extLst>
                </a:gridCol>
                <a:gridCol w="641870">
                  <a:extLst>
                    <a:ext uri="{9D8B030D-6E8A-4147-A177-3AD203B41FA5}">
                      <a16:colId xmlns:a16="http://schemas.microsoft.com/office/drawing/2014/main" val="1728704592"/>
                    </a:ext>
                  </a:extLst>
                </a:gridCol>
                <a:gridCol w="660718">
                  <a:extLst>
                    <a:ext uri="{9D8B030D-6E8A-4147-A177-3AD203B41FA5}">
                      <a16:colId xmlns:a16="http://schemas.microsoft.com/office/drawing/2014/main" val="3022646063"/>
                    </a:ext>
                  </a:extLst>
                </a:gridCol>
              </a:tblGrid>
              <a:tr h="175921">
                <a:tc rowSpan="2">
                  <a:txBody>
                    <a:bodyPr/>
                    <a:lstStyle/>
                    <a:p>
                      <a:pPr algn="ctr">
                        <a:spcAft>
                          <a:spcPts val="0"/>
                        </a:spcAft>
                      </a:pPr>
                      <a:r>
                        <a:rPr lang="lv-LV" sz="1100" b="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Nodoklis</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gridSpan="3">
                  <a:txBody>
                    <a:bodyPr/>
                    <a:lstStyle/>
                    <a:p>
                      <a:pPr algn="ctr">
                        <a:spcAft>
                          <a:spcPts val="0"/>
                        </a:spcAft>
                      </a:pPr>
                      <a:r>
                        <a:rPr lang="lv-LV" sz="1100" b="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2016</a:t>
                      </a:r>
                    </a:p>
                  </a:txBody>
                  <a:tcPr marL="57574" marR="5757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hMerge="1">
                  <a:txBody>
                    <a:bodyPr/>
                    <a:lstStyle/>
                    <a:p>
                      <a:endParaRPr lang="lv-LV"/>
                    </a:p>
                  </a:txBody>
                  <a:tcPr/>
                </a:tc>
                <a:tc hMerge="1">
                  <a:txBody>
                    <a:bodyPr/>
                    <a:lstStyle/>
                    <a:p>
                      <a:endParaRPr lang="lv-LV"/>
                    </a:p>
                  </a:txBody>
                  <a:tcPr/>
                </a:tc>
                <a:tc gridSpan="3">
                  <a:txBody>
                    <a:bodyPr/>
                    <a:lstStyle/>
                    <a:p>
                      <a:pPr algn="ctr">
                        <a:spcAft>
                          <a:spcPts val="0"/>
                        </a:spcAft>
                      </a:pPr>
                      <a:r>
                        <a:rPr lang="lv-LV" sz="1100" b="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2017</a:t>
                      </a:r>
                    </a:p>
                  </a:txBody>
                  <a:tcPr marL="57574" marR="5757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hMerge="1">
                  <a:txBody>
                    <a:bodyPr/>
                    <a:lstStyle/>
                    <a:p>
                      <a:endParaRPr lang="lv-LV"/>
                    </a:p>
                  </a:txBody>
                  <a:tcPr/>
                </a:tc>
                <a:tc hMerge="1">
                  <a:txBody>
                    <a:bodyPr/>
                    <a:lstStyle/>
                    <a:p>
                      <a:endParaRPr lang="lv-LV"/>
                    </a:p>
                  </a:txBody>
                  <a:tcPr/>
                </a:tc>
                <a:tc gridSpan="3">
                  <a:txBody>
                    <a:bodyPr/>
                    <a:lstStyle/>
                    <a:p>
                      <a:pPr algn="ctr">
                        <a:spcAft>
                          <a:spcPts val="0"/>
                        </a:spcAft>
                      </a:pPr>
                      <a:r>
                        <a:rPr lang="lv-LV" sz="1100" b="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2018</a:t>
                      </a:r>
                    </a:p>
                  </a:txBody>
                  <a:tcPr marL="57574" marR="57574" marT="0" marB="0" anchor="ctr">
                    <a:lnL w="6350"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2060"/>
                    </a:solidFill>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813548128"/>
                  </a:ext>
                </a:extLst>
              </a:tr>
              <a:tr h="383827">
                <a:tc vMerge="1">
                  <a:txBody>
                    <a:bodyPr/>
                    <a:lstStyle/>
                    <a:p>
                      <a:endParaRPr lang="lv-LV"/>
                    </a:p>
                  </a:txBody>
                  <a:tcPr/>
                </a:tc>
                <a:tc>
                  <a:txBody>
                    <a:bodyPr/>
                    <a:lstStyle/>
                    <a:p>
                      <a:pPr algn="ctr">
                        <a:spcAft>
                          <a:spcPts val="0"/>
                        </a:spcAft>
                      </a:pPr>
                      <a:r>
                        <a:rPr lang="lv-LV" sz="1100" b="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Milj. </a:t>
                      </a:r>
                      <a:r>
                        <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eiro</a:t>
                      </a:r>
                    </a:p>
                  </a:txBody>
                  <a:tcPr marL="57574" marR="5757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 no NI</a:t>
                      </a:r>
                      <a:r>
                        <a:rPr lang="lv-LV" sz="1100" b="1" i="1" baseline="30000"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a:t>
                      </a:r>
                      <a:endPar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57574" marR="5757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 no IKP</a:t>
                      </a:r>
                    </a:p>
                  </a:txBody>
                  <a:tcPr marL="57574" marR="5757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1100" b="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Milj. </a:t>
                      </a:r>
                    </a:p>
                    <a:p>
                      <a:pPr algn="ctr">
                        <a:spcAft>
                          <a:spcPts val="0"/>
                        </a:spcAft>
                      </a:pPr>
                      <a:r>
                        <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eiro</a:t>
                      </a:r>
                    </a:p>
                  </a:txBody>
                  <a:tcPr marL="57574" marR="5757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 no NI</a:t>
                      </a:r>
                      <a:r>
                        <a:rPr lang="lv-LV" sz="1100" b="1" i="1" baseline="30000"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a:t>
                      </a:r>
                      <a:endPar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57574" marR="5757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 no IKP</a:t>
                      </a:r>
                    </a:p>
                  </a:txBody>
                  <a:tcPr marL="57574" marR="5757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1100" b="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Milj. </a:t>
                      </a:r>
                      <a:r>
                        <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eiro</a:t>
                      </a:r>
                    </a:p>
                  </a:txBody>
                  <a:tcPr marL="57574" marR="5757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 no NI</a:t>
                      </a:r>
                      <a:r>
                        <a:rPr lang="lv-LV" sz="1100" b="1" i="1" baseline="30000"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a:t>
                      </a:r>
                      <a:endPar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57574" marR="57574"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tc>
                  <a:txBody>
                    <a:bodyPr/>
                    <a:lstStyle/>
                    <a:p>
                      <a:pPr algn="ctr">
                        <a:spcAft>
                          <a:spcPts val="0"/>
                        </a:spcAft>
                      </a:pPr>
                      <a:r>
                        <a:rPr lang="lv-LV" sz="1100" b="1" i="1" dirty="0">
                          <a:solidFill>
                            <a:schemeClr val="bg1">
                              <a:lumMod val="95000"/>
                            </a:schemeClr>
                          </a:solidFill>
                          <a:effectLst/>
                          <a:latin typeface="Verdana" panose="020B0604030504040204" pitchFamily="34" charset="0"/>
                          <a:ea typeface="Verdana" panose="020B0604030504040204" pitchFamily="34" charset="0"/>
                          <a:cs typeface="Verdana" panose="020B0604030504040204" pitchFamily="34" charset="0"/>
                        </a:rPr>
                        <a:t>% no IKP</a:t>
                      </a:r>
                    </a:p>
                  </a:txBody>
                  <a:tcPr marL="57574" marR="57574" marT="0" marB="0" anchor="ctr">
                    <a:lnL w="6350"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3543951"/>
                  </a:ext>
                </a:extLst>
              </a:tr>
              <a:tr h="383827">
                <a:tc>
                  <a:txBody>
                    <a:bodyPr/>
                    <a:lstStyle/>
                    <a:p>
                      <a:pPr marL="228600" lvl="0" indent="-228600" algn="just">
                        <a:spcAft>
                          <a:spcPts val="0"/>
                        </a:spcAft>
                        <a:buFontTx/>
                        <a:buAutoNum type="arabicPeriod"/>
                      </a:pPr>
                      <a:r>
                        <a:rPr lang="lv-LV"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Iedzīvotāju ienākuma nodoklis</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877,6</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57%</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3,5%</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872,0</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52%</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3,2%</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819,1</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47%</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2,7&amp;</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56231702"/>
                  </a:ext>
                </a:extLst>
              </a:tr>
              <a:tr h="383827">
                <a:tc>
                  <a:txBody>
                    <a:bodyPr/>
                    <a:lstStyle/>
                    <a:p>
                      <a:pPr marL="179388" lvl="0" indent="-179388">
                        <a:spcAft>
                          <a:spcPts val="0"/>
                        </a:spcAft>
                        <a:buFont typeface="+mj-lt"/>
                        <a:buNone/>
                        <a:tabLst>
                          <a:tab pos="179388" algn="l"/>
                        </a:tabLst>
                      </a:pPr>
                      <a:r>
                        <a:rPr lang="lv-LV"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 Pievienotās vērtības nodoklis</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859,0</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43%</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3,4%</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837,4</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38%</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3,1%</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884,7</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36%</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3,0%</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2240446"/>
                  </a:ext>
                </a:extLst>
              </a:tr>
              <a:tr h="383827">
                <a:tc>
                  <a:txBody>
                    <a:bodyPr/>
                    <a:lstStyle/>
                    <a:p>
                      <a:pPr marL="179388" lvl="0" indent="-179388">
                        <a:spcAft>
                          <a:spcPts val="0"/>
                        </a:spcAft>
                        <a:buFontTx/>
                        <a:buNone/>
                        <a:tabLst>
                          <a:tab pos="179388" algn="l"/>
                        </a:tabLst>
                      </a:pPr>
                      <a:r>
                        <a:rPr lang="lv-LV"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 Uzņēmumu ienākuma nodoklis</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327,5</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78%</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1,3%</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267,0</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63%</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0,1%</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6,7</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2%</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0,02%</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320427730"/>
                  </a:ext>
                </a:extLst>
              </a:tr>
              <a:tr h="255885">
                <a:tc>
                  <a:txBody>
                    <a:bodyPr/>
                    <a:lstStyle/>
                    <a:p>
                      <a:pPr marL="0" lvl="0" indent="0">
                        <a:spcAft>
                          <a:spcPts val="0"/>
                        </a:spcAft>
                        <a:buFontTx/>
                        <a:buNone/>
                      </a:pPr>
                      <a:r>
                        <a:rPr lang="lv-LV"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 Dabas resursu nodoklis</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177,5</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994%</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0,7%</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203,5</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794%</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0,7%</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211,2</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701%</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0,7%</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44161566"/>
                  </a:ext>
                </a:extLst>
              </a:tr>
              <a:tr h="255885">
                <a:tc>
                  <a:txBody>
                    <a:bodyPr/>
                    <a:lstStyle/>
                    <a:p>
                      <a:pPr marL="0" lvl="0" indent="0">
                        <a:spcAft>
                          <a:spcPts val="0"/>
                        </a:spcAft>
                        <a:buFontTx/>
                        <a:buNone/>
                      </a:pPr>
                      <a:r>
                        <a:rPr lang="lv-LV"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5. </a:t>
                      </a:r>
                      <a:r>
                        <a:rPr lang="lv-LV" sz="12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Mikrouzņēmumu</a:t>
                      </a:r>
                      <a:r>
                        <a:rPr lang="lv-LV"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nodoklis</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186,8</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294%</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0,7%</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147,1</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179%</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0,5%</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112,4</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125%</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0,4%</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4213466622"/>
                  </a:ext>
                </a:extLst>
              </a:tr>
              <a:tr h="270900">
                <a:tc>
                  <a:txBody>
                    <a:bodyPr/>
                    <a:lstStyle/>
                    <a:p>
                      <a:pPr marL="0" lvl="0" indent="0">
                        <a:spcAft>
                          <a:spcPts val="0"/>
                        </a:spcAft>
                        <a:buFontTx/>
                        <a:buNone/>
                      </a:pPr>
                      <a:r>
                        <a:rPr lang="lv-LV"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6. Akcīzes nodoklis</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122,7</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14%</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0,5%</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163,2</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18%</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0,6%</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182,1</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18%</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0,6%</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86651841"/>
                  </a:ext>
                </a:extLst>
              </a:tr>
              <a:tr h="383827">
                <a:tc>
                  <a:txBody>
                    <a:bodyPr/>
                    <a:lstStyle/>
                    <a:p>
                      <a:pPr marL="179388" lvl="0" indent="-179388">
                        <a:spcAft>
                          <a:spcPts val="0"/>
                        </a:spcAft>
                        <a:buFontTx/>
                        <a:buNone/>
                        <a:tabLst>
                          <a:tab pos="179388" algn="l"/>
                        </a:tabLst>
                      </a:pPr>
                      <a:r>
                        <a:rPr lang="lv-LV"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7. Nekustamā īpašuma nodoklis</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14,5</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7%</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0,06%</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16,0</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7%</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0,06%</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18,2</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8%</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0,06%</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813169524"/>
                  </a:ext>
                </a:extLst>
              </a:tr>
              <a:tr h="383827">
                <a:tc>
                  <a:txBody>
                    <a:bodyPr/>
                    <a:lstStyle/>
                    <a:p>
                      <a:pPr marL="179388" lvl="0" indent="-179388">
                        <a:spcAft>
                          <a:spcPts val="0"/>
                        </a:spcAft>
                        <a:buFontTx/>
                        <a:buNone/>
                        <a:tabLst>
                          <a:tab pos="179388" algn="l"/>
                        </a:tabLst>
                      </a:pPr>
                      <a:r>
                        <a:rPr lang="lv-LV"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8. Transportlīdzekļu ekspluatācijas nodoklis</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6,9</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8%</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0,03%</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10,5</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12%</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0,04%</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11,8</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13%</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0,04%</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3452862"/>
                  </a:ext>
                </a:extLst>
              </a:tr>
              <a:tr h="255885">
                <a:tc>
                  <a:txBody>
                    <a:bodyPr/>
                    <a:lstStyle/>
                    <a:p>
                      <a:pPr marL="179388" lvl="0" indent="-179388">
                        <a:spcAft>
                          <a:spcPts val="0"/>
                        </a:spcAft>
                        <a:buFontTx/>
                        <a:buNone/>
                      </a:pPr>
                      <a:r>
                        <a:rPr lang="lv-LV"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9. Uzņēmumu vieglo transport­līdzekļu nodoklis</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3,9</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18%</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0,02%</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4,3</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20%</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0,02%</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4,8</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23%</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0,02%</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931013303"/>
                  </a:ext>
                </a:extLst>
              </a:tr>
              <a:tr h="255885">
                <a:tc>
                  <a:txBody>
                    <a:bodyPr/>
                    <a:lstStyle/>
                    <a:p>
                      <a:pPr marL="0" lvl="0" indent="0">
                        <a:spcAft>
                          <a:spcPts val="0"/>
                        </a:spcAft>
                        <a:buFontTx/>
                        <a:buNone/>
                      </a:pPr>
                      <a:r>
                        <a:rPr lang="lv-LV"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10. Elektroenerģijas nodoklis</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9,2</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1002%</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0,04%</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2,6</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57%</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lv-LV" sz="100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0,01%</a:t>
                      </a:r>
                      <a:endParaRPr lang="en-US" sz="120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lv-LV" sz="1100" b="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2,6</a:t>
                      </a:r>
                      <a:endParaRPr lang="en-US" sz="11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53%</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lv-LV" sz="1000" b="0"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0,01%</a:t>
                      </a:r>
                      <a:endParaRPr lang="en-US" sz="1200" b="0"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5378"/>
                  </a:ext>
                </a:extLst>
              </a:tr>
              <a:tr h="255885">
                <a:tc>
                  <a:txBody>
                    <a:bodyPr/>
                    <a:lstStyle/>
                    <a:p>
                      <a:pPr algn="ctr">
                        <a:spcAft>
                          <a:spcPts val="0"/>
                        </a:spcAft>
                      </a:pPr>
                      <a:r>
                        <a:rPr lang="lv-LV"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KOPĀ</a:t>
                      </a:r>
                    </a:p>
                  </a:txBody>
                  <a:tcPr marL="57574" marR="57574"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2 585,6</a:t>
                      </a:r>
                      <a:endParaRPr lang="en-US"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49%</a:t>
                      </a:r>
                      <a:endParaRPr lang="en-US" sz="1200" b="1"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10,3%</a:t>
                      </a:r>
                      <a:endParaRPr lang="en-US" sz="1200" b="1"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2 523,7</a:t>
                      </a:r>
                      <a:endParaRPr lang="en-US"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45%</a:t>
                      </a:r>
                      <a:endParaRPr lang="en-US" sz="1200" b="1"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9,3%</a:t>
                      </a:r>
                      <a:endParaRPr lang="en-US" sz="1200" b="1"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2 253,8</a:t>
                      </a:r>
                      <a:endParaRPr lang="en-US" sz="11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38%</a:t>
                      </a:r>
                      <a:endParaRPr lang="en-US" sz="1200" b="1"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000" b="1" i="1" dirty="0" smtClean="0">
                          <a:solidFill>
                            <a:srgbClr val="002060"/>
                          </a:solidFill>
                          <a:effectLst/>
                          <a:latin typeface="Verdana" panose="020B0604030504040204" pitchFamily="34" charset="0"/>
                          <a:ea typeface="Verdana" panose="020B0604030504040204" pitchFamily="34" charset="0"/>
                          <a:cs typeface="Times New Roman" panose="02020603050405020304" pitchFamily="18" charset="0"/>
                        </a:rPr>
                        <a:t>7,6%</a:t>
                      </a:r>
                      <a:endParaRPr lang="en-US" sz="1200" b="1" dirty="0">
                        <a:solidFill>
                          <a:srgbClr val="00206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725148130"/>
                  </a:ext>
                </a:extLst>
              </a:tr>
            </a:tbl>
          </a:graphicData>
        </a:graphic>
      </p:graphicFrame>
      <p:sp>
        <p:nvSpPr>
          <p:cNvPr id="2" name="Rectangle 1"/>
          <p:cNvSpPr/>
          <p:nvPr/>
        </p:nvSpPr>
        <p:spPr>
          <a:xfrm>
            <a:off x="528918" y="1521301"/>
            <a:ext cx="8099485" cy="276999"/>
          </a:xfrm>
          <a:prstGeom prst="rect">
            <a:avLst/>
          </a:prstGeom>
        </p:spPr>
        <p:txBody>
          <a:bodyPr wrap="square">
            <a:spAutoFit/>
          </a:bodyPr>
          <a:lstStyle/>
          <a:p>
            <a:pPr algn="ctr">
              <a:spcAft>
                <a:spcPts val="600"/>
              </a:spcAft>
            </a:pP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Nodokļu atvieglojumu aprēķinātais apmērs 2016.–2018.gadā</a:t>
            </a:r>
            <a:endParaRPr lang="lv-LV"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19656" y="342158"/>
            <a:ext cx="5047488" cy="1066800"/>
          </a:xfrm>
        </p:spPr>
        <p:txBody>
          <a:bodyPr>
            <a:normAutofit fontScale="90000"/>
          </a:bodyPr>
          <a:lstStyle/>
          <a:p>
            <a:r>
              <a:rPr lang="lv-LV" altLang="lv-LV" dirty="0"/>
              <a:t>Būtiskākie – </a:t>
            </a:r>
            <a:r>
              <a:rPr lang="lv-LV" altLang="lv-LV" dirty="0">
                <a:solidFill>
                  <a:srgbClr val="FF0000"/>
                </a:solidFill>
              </a:rPr>
              <a:t>sociāla rakstura atvieglojumi iedzīvotājiem</a:t>
            </a:r>
          </a:p>
        </p:txBody>
      </p:sp>
      <p:sp>
        <p:nvSpPr>
          <p:cNvPr id="14342" name="Text Placeholder 5"/>
          <p:cNvSpPr>
            <a:spLocks noGrp="1"/>
          </p:cNvSpPr>
          <p:nvPr>
            <p:ph type="body" sz="quarter" idx="12"/>
          </p:nvPr>
        </p:nvSpPr>
        <p:spPr>
          <a:xfrm>
            <a:off x="1372896" y="1673524"/>
            <a:ext cx="6328371" cy="304800"/>
          </a:xfrm>
        </p:spPr>
        <p:txBody>
          <a:bodyPr>
            <a:noAutofit/>
          </a:bodyPr>
          <a:lstStyle/>
          <a:p>
            <a:r>
              <a:rPr lang="lv-LV" sz="1200" b="1" dirty="0">
                <a:solidFill>
                  <a:srgbClr val="002060"/>
                </a:solidFill>
              </a:rPr>
              <a:t>Nodokļu atvieglojumu sadalījums 2018.gadā pēc to apmēra un mērķa</a:t>
            </a:r>
            <a:r>
              <a:rPr lang="lv-LV" sz="1200" i="1" dirty="0">
                <a:solidFill>
                  <a:srgbClr val="002060"/>
                </a:solidFill>
              </a:rPr>
              <a:t> </a:t>
            </a:r>
            <a:endParaRPr lang="lv-LV" altLang="lv-LV" sz="1200" dirty="0">
              <a:solidFill>
                <a:srgbClr val="002060"/>
              </a:solidFill>
            </a:endParaRPr>
          </a:p>
        </p:txBody>
      </p:sp>
      <p:sp>
        <p:nvSpPr>
          <p:cNvPr id="7" name="Slide Number Placeholder 6"/>
          <p:cNvSpPr>
            <a:spLocks noGrp="1"/>
          </p:cNvSpPr>
          <p:nvPr>
            <p:ph type="sldNum" sz="quarter" idx="13"/>
          </p:nvPr>
        </p:nvSpPr>
        <p:spPr/>
        <p:txBody>
          <a:bodyPr/>
          <a:lstStyle/>
          <a:p>
            <a:fld id="{6764E850-D53B-45E6-B33E-E95A5E7B069A}" type="slidenum">
              <a:rPr lang="en-US" altLang="lv-LV"/>
              <a:pPr/>
              <a:t>5</a:t>
            </a:fld>
            <a:endParaRPr lang="en-US" altLang="lv-LV"/>
          </a:p>
        </p:txBody>
      </p:sp>
      <p:graphicFrame>
        <p:nvGraphicFramePr>
          <p:cNvPr id="6" name="Chart 5">
            <a:extLst>
              <a:ext uri="{FF2B5EF4-FFF2-40B4-BE49-F238E27FC236}">
                <a16:creationId xmlns:a16="http://schemas.microsoft.com/office/drawing/2014/main" id="{EDB4A07F-0807-4AB0-8E0A-0478D0549F89}"/>
              </a:ext>
            </a:extLst>
          </p:cNvPr>
          <p:cNvGraphicFramePr/>
          <p:nvPr>
            <p:extLst>
              <p:ext uri="{D42A27DB-BD31-4B8C-83A1-F6EECF244321}">
                <p14:modId xmlns:p14="http://schemas.microsoft.com/office/powerpoint/2010/main" val="127650072"/>
              </p:ext>
            </p:extLst>
          </p:nvPr>
        </p:nvGraphicFramePr>
        <p:xfrm>
          <a:off x="532118" y="2242890"/>
          <a:ext cx="7169150" cy="438383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descr="Hands, Friendship, Friends, Children">
            <a:extLst>
              <a:ext uri="{FF2B5EF4-FFF2-40B4-BE49-F238E27FC236}">
                <a16:creationId xmlns:a16="http://schemas.microsoft.com/office/drawing/2014/main" id="{6026CD01-2472-43F4-AD5C-1EABD3FA0F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5180" y="0"/>
            <a:ext cx="1988820" cy="132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18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28164" y="1952064"/>
            <a:ext cx="6096000" cy="1066800"/>
          </a:xfrm>
        </p:spPr>
        <p:txBody>
          <a:bodyPr/>
          <a:lstStyle/>
          <a:p>
            <a:r>
              <a:rPr lang="lv-LV" altLang="lv-LV" dirty="0"/>
              <a:t>Iedzīvotāju ienākuma nodokļa (IIN) atvieglojumi</a:t>
            </a:r>
          </a:p>
        </p:txBody>
      </p:sp>
      <p:sp>
        <p:nvSpPr>
          <p:cNvPr id="5" name="Slide Number Placeholder 4"/>
          <p:cNvSpPr>
            <a:spLocks noGrp="1"/>
          </p:cNvSpPr>
          <p:nvPr>
            <p:ph type="sldNum" sz="quarter" idx="13"/>
          </p:nvPr>
        </p:nvSpPr>
        <p:spPr/>
        <p:txBody>
          <a:bodyPr/>
          <a:lstStyle/>
          <a:p>
            <a:fld id="{1512EF93-0C47-4D83-8594-3316C07C9845}" type="slidenum">
              <a:rPr lang="en-US" altLang="lv-LV"/>
              <a:pPr/>
              <a:t>6</a:t>
            </a:fld>
            <a:endParaRPr lang="en-US" altLang="lv-LV"/>
          </a:p>
        </p:txBody>
      </p:sp>
      <p:pic>
        <p:nvPicPr>
          <p:cNvPr id="1026" name="Picture 2" descr="Income Tax, Calculation, Calculate">
            <a:extLst>
              <a:ext uri="{FF2B5EF4-FFF2-40B4-BE49-F238E27FC236}">
                <a16:creationId xmlns:a16="http://schemas.microsoft.com/office/drawing/2014/main" id="{9E9E804A-E3D6-49A1-B6DA-0B9CCE19D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603" y="2708637"/>
            <a:ext cx="3393125" cy="223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52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49506" y="304800"/>
            <a:ext cx="6840070" cy="779929"/>
          </a:xfrm>
        </p:spPr>
        <p:txBody>
          <a:bodyPr>
            <a:noAutofit/>
          </a:bodyPr>
          <a:lstStyle/>
          <a:p>
            <a:r>
              <a:rPr lang="lv-LV" sz="2000" dirty="0"/>
              <a:t>IIN atvieglojumi </a:t>
            </a:r>
            <a:r>
              <a:rPr lang="lv-LV" sz="2000" dirty="0">
                <a:solidFill>
                  <a:srgbClr val="FF0000"/>
                </a:solidFill>
              </a:rPr>
              <a:t>~0,8 miljardi</a:t>
            </a:r>
            <a:r>
              <a:rPr lang="lv-LV" sz="2000" dirty="0"/>
              <a:t> </a:t>
            </a:r>
            <a:r>
              <a:rPr lang="lv-LV" sz="2000" i="1" dirty="0"/>
              <a:t>eiro</a:t>
            </a:r>
            <a:r>
              <a:rPr lang="lv-LV" sz="2000" dirty="0"/>
              <a:t>, kas ir nedaudz mazāk par</a:t>
            </a:r>
            <a:r>
              <a:rPr lang="lv-LV" sz="2000" dirty="0">
                <a:solidFill>
                  <a:srgbClr val="FF0000"/>
                </a:solidFill>
              </a:rPr>
              <a:t> pusi </a:t>
            </a:r>
            <a:r>
              <a:rPr lang="lv-LV" sz="2000" dirty="0"/>
              <a:t>no IIN ieņēmumiem</a:t>
            </a:r>
            <a:endParaRPr lang="lv-LV" altLang="lv-LV" sz="2000" dirty="0"/>
          </a:p>
        </p:txBody>
      </p:sp>
      <p:sp>
        <p:nvSpPr>
          <p:cNvPr id="5" name="Slide Number Placeholder 4"/>
          <p:cNvSpPr>
            <a:spLocks noGrp="1"/>
          </p:cNvSpPr>
          <p:nvPr>
            <p:ph type="sldNum" sz="quarter" idx="13"/>
          </p:nvPr>
        </p:nvSpPr>
        <p:spPr/>
        <p:txBody>
          <a:bodyPr/>
          <a:lstStyle/>
          <a:p>
            <a:fld id="{1512EF93-0C47-4D83-8594-3316C07C9845}" type="slidenum">
              <a:rPr lang="en-US" altLang="lv-LV"/>
              <a:pPr/>
              <a:t>7</a:t>
            </a:fld>
            <a:endParaRPr lang="en-US" altLang="lv-LV"/>
          </a:p>
        </p:txBody>
      </p:sp>
      <p:sp>
        <p:nvSpPr>
          <p:cNvPr id="2" name="Rectangle 1"/>
          <p:cNvSpPr/>
          <p:nvPr/>
        </p:nvSpPr>
        <p:spPr>
          <a:xfrm>
            <a:off x="1694079" y="1108494"/>
            <a:ext cx="6723529" cy="276999"/>
          </a:xfrm>
          <a:prstGeom prst="rect">
            <a:avLst/>
          </a:prstGeom>
        </p:spPr>
        <p:txBody>
          <a:bodyPr wrap="square">
            <a:spAutoFit/>
          </a:bodyPr>
          <a:lstStyle/>
          <a:p>
            <a:pPr algn="ctr">
              <a:spcAft>
                <a:spcPts val="600"/>
              </a:spcAft>
            </a:pPr>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IIN atvieglojumu aprēķinātais apmērs, </a:t>
            </a:r>
            <a:r>
              <a:rPr lang="lv-LV" sz="1200" i="1" dirty="0">
                <a:solidFill>
                  <a:srgbClr val="002060"/>
                </a:solidFill>
                <a:latin typeface="Verdana" panose="020B0604030504040204" pitchFamily="34" charset="0"/>
                <a:ea typeface="Verdana" panose="020B0604030504040204" pitchFamily="34" charset="0"/>
                <a:cs typeface="Verdana" panose="020B0604030504040204" pitchFamily="34" charset="0"/>
              </a:rPr>
              <a:t>milj. eiro</a:t>
            </a:r>
          </a:p>
        </p:txBody>
      </p:sp>
      <p:graphicFrame>
        <p:nvGraphicFramePr>
          <p:cNvPr id="3" name="Table 2"/>
          <p:cNvGraphicFramePr>
            <a:graphicFrameLocks noGrp="1"/>
          </p:cNvGraphicFramePr>
          <p:nvPr>
            <p:extLst>
              <p:ext uri="{D42A27DB-BD31-4B8C-83A1-F6EECF244321}">
                <p14:modId xmlns:p14="http://schemas.microsoft.com/office/powerpoint/2010/main" val="3382584549"/>
              </p:ext>
            </p:extLst>
          </p:nvPr>
        </p:nvGraphicFramePr>
        <p:xfrm>
          <a:off x="878541" y="1438232"/>
          <a:ext cx="7539067" cy="5150414"/>
        </p:xfrm>
        <a:graphic>
          <a:graphicData uri="http://schemas.openxmlformats.org/drawingml/2006/table">
            <a:tbl>
              <a:tblPr firstRow="1" firstCol="1" bandRow="1">
                <a:tableStyleId>{5C22544A-7EE6-4342-B048-85BDC9FD1C3A}</a:tableStyleId>
              </a:tblPr>
              <a:tblGrid>
                <a:gridCol w="5005814">
                  <a:extLst>
                    <a:ext uri="{9D8B030D-6E8A-4147-A177-3AD203B41FA5}">
                      <a16:colId xmlns:a16="http://schemas.microsoft.com/office/drawing/2014/main" val="2789568504"/>
                    </a:ext>
                  </a:extLst>
                </a:gridCol>
                <a:gridCol w="834304">
                  <a:extLst>
                    <a:ext uri="{9D8B030D-6E8A-4147-A177-3AD203B41FA5}">
                      <a16:colId xmlns:a16="http://schemas.microsoft.com/office/drawing/2014/main" val="3613511581"/>
                    </a:ext>
                  </a:extLst>
                </a:gridCol>
                <a:gridCol w="834304">
                  <a:extLst>
                    <a:ext uri="{9D8B030D-6E8A-4147-A177-3AD203B41FA5}">
                      <a16:colId xmlns:a16="http://schemas.microsoft.com/office/drawing/2014/main" val="2777114336"/>
                    </a:ext>
                  </a:extLst>
                </a:gridCol>
                <a:gridCol w="864645">
                  <a:extLst>
                    <a:ext uri="{9D8B030D-6E8A-4147-A177-3AD203B41FA5}">
                      <a16:colId xmlns:a16="http://schemas.microsoft.com/office/drawing/2014/main" val="207522952"/>
                    </a:ext>
                  </a:extLst>
                </a:gridCol>
              </a:tblGrid>
              <a:tr h="279303">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Nodokļa atvieglojums</a:t>
                      </a:r>
                    </a:p>
                  </a:txBody>
                  <a:tcPr marL="38356" marR="38356" marT="0" marB="0" anchor="ctr">
                    <a:lnL w="19050" cap="flat" cmpd="sng" algn="ctr">
                      <a:solidFill>
                        <a:schemeClr val="tx1">
                          <a:lumMod val="50000"/>
                          <a:lumOff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2016</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2017</a:t>
                      </a:r>
                    </a:p>
                  </a:txBody>
                  <a:tcPr marL="38356" marR="38356" marT="0" marB="0" anchor="ctr">
                    <a:lnL w="6350"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spcAft>
                          <a:spcPts val="0"/>
                        </a:spcAft>
                      </a:pPr>
                      <a:r>
                        <a:rPr lang="lv-LV" sz="11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2018</a:t>
                      </a:r>
                    </a:p>
                  </a:txBody>
                  <a:tcPr marL="38356" marR="38356" marT="0" marB="0" anchor="ctr">
                    <a:lnL w="1905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128148096"/>
                  </a:ext>
                </a:extLst>
              </a:tr>
              <a:tr h="275115">
                <a:tc>
                  <a:txBody>
                    <a:bodyPr/>
                    <a:lstStyle/>
                    <a:p>
                      <a:pPr marL="92075" indent="0">
                        <a:spcAft>
                          <a:spcPts val="0"/>
                        </a:spcAft>
                      </a:pPr>
                      <a:r>
                        <a:rPr lang="lv-LV" sz="11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Neapliekamie </a:t>
                      </a: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minimumi</a:t>
                      </a:r>
                      <a:r>
                        <a:rPr lang="lv-LV"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474,1</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449,6</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kern="1200" dirty="0">
                          <a:solidFill>
                            <a:schemeClr val="dk1"/>
                          </a:solidFill>
                          <a:effectLst/>
                          <a:latin typeface="Verdana" panose="020B0604030504040204" pitchFamily="34" charset="0"/>
                          <a:ea typeface="Verdana" panose="020B0604030504040204" pitchFamily="34" charset="0"/>
                          <a:cs typeface="+mn-cs"/>
                        </a:rPr>
                        <a:t>436,1</a:t>
                      </a:r>
                      <a:endParaRPr lang="lv-LV" sz="1100" b="1" dirty="0">
                        <a:effectLst/>
                        <a:latin typeface="Verdana" panose="020B0604030504040204" pitchFamily="34" charset="0"/>
                        <a:ea typeface="Verdana" panose="020B0604030504040204" pitchFamily="34" charset="0"/>
                        <a:cs typeface="Verdana" panose="020B0604030504040204" pitchFamily="34" charset="0"/>
                      </a:endParaRPr>
                    </a:p>
                  </a:txBody>
                  <a:tcPr marL="38356" marR="3835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30481851"/>
                  </a:ext>
                </a:extLst>
              </a:tr>
              <a:tr h="188259">
                <a:tc>
                  <a:txBody>
                    <a:bodyPr/>
                    <a:lstStyle/>
                    <a:p>
                      <a:pPr marL="496888" indent="-228600">
                        <a:spcAft>
                          <a:spcPts val="0"/>
                        </a:spcAft>
                        <a:buFont typeface="+mj-lt"/>
                        <a:buAutoNum type="arabicPeriod"/>
                        <a:tabLst>
                          <a:tab pos="374015"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Neapliekamais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minimums</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139,5</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117,5</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134,4</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4415805"/>
                  </a:ext>
                </a:extLst>
              </a:tr>
              <a:tr h="179294">
                <a:tc>
                  <a:txBody>
                    <a:bodyPr/>
                    <a:lstStyle/>
                    <a:p>
                      <a:pPr marL="496887" indent="-228600">
                        <a:spcAft>
                          <a:spcPts val="0"/>
                        </a:spcAft>
                        <a:buFont typeface="+mj-lt"/>
                        <a:buAutoNum type="arabicPeriod" startAt="2"/>
                        <a:tabLst>
                          <a:tab pos="28956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Neapliekamais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minimums pensionāriem</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334,6</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332,1</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301,8</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272766"/>
                  </a:ext>
                </a:extLst>
              </a:tr>
              <a:tr h="244737">
                <a:tc>
                  <a:txBody>
                    <a:bodyPr/>
                    <a:lstStyle/>
                    <a:p>
                      <a:pPr marL="92075" indent="0">
                        <a:spcAft>
                          <a:spcPts val="0"/>
                        </a:spcAft>
                      </a:pPr>
                      <a:r>
                        <a:rPr lang="lv-LV" sz="11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Nodokļa </a:t>
                      </a: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atvieglojumi</a:t>
                      </a:r>
                      <a:r>
                        <a:rPr lang="lv-LV"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146,9</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151,6</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151,4</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93057409"/>
                  </a:ext>
                </a:extLst>
              </a:tr>
              <a:tr h="248322">
                <a:tc>
                  <a:txBody>
                    <a:bodyPr/>
                    <a:lstStyle/>
                    <a:p>
                      <a:pPr marL="538163" lvl="1" indent="-269875" algn="just">
                        <a:spcAft>
                          <a:spcPts val="0"/>
                        </a:spcAft>
                        <a:buFont typeface="+mj-lt"/>
                        <a:buAutoNum type="arabicPeriod"/>
                        <a:tabLst>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Atvieglojums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par apgādībā esošu personu</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126,0</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128,9</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128,6</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0677368"/>
                  </a:ext>
                </a:extLst>
              </a:tr>
              <a:tr h="224118">
                <a:tc>
                  <a:txBody>
                    <a:bodyPr/>
                    <a:lstStyle/>
                    <a:p>
                      <a:pPr marL="539750" lvl="1" indent="-271463" algn="just">
                        <a:spcAft>
                          <a:spcPts val="0"/>
                        </a:spcAft>
                        <a:buFont typeface="+mj-lt"/>
                        <a:buAutoNum type="arabicPeriod" startAt="2"/>
                        <a:tabLst>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Atvieglojumi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personām ar invaliditāti</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18,1</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19,9</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20,3</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1385366"/>
                  </a:ext>
                </a:extLst>
              </a:tr>
              <a:tr h="376517">
                <a:tc>
                  <a:txBody>
                    <a:bodyPr/>
                    <a:lstStyle/>
                    <a:p>
                      <a:pPr marL="539750" lvl="1" indent="-271463" algn="just">
                        <a:spcAft>
                          <a:spcPts val="0"/>
                        </a:spcAft>
                        <a:buFont typeface="+mj-lt"/>
                        <a:buAutoNum type="arabicPeriod" startAt="3"/>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Atvieglojumi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politiski represētām perso­­nām un nacionālās pretošanās kustības dalībniekiem</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2,8</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2,8</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2,5</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80695723"/>
                  </a:ext>
                </a:extLst>
              </a:tr>
              <a:tr h="230597">
                <a:tc>
                  <a:txBody>
                    <a:bodyPr/>
                    <a:lstStyle/>
                    <a:p>
                      <a:pPr marL="92075" indent="0">
                        <a:spcAft>
                          <a:spcPts val="0"/>
                        </a:spcAft>
                      </a:pPr>
                      <a:r>
                        <a:rPr lang="lv-LV" sz="11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Attaisnotie </a:t>
                      </a: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izdevumi</a:t>
                      </a:r>
                      <a:r>
                        <a:rPr lang="lv-LV"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tai skaitā:</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53,4</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54,1</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kern="1200" dirty="0">
                          <a:solidFill>
                            <a:schemeClr val="dk1"/>
                          </a:solidFill>
                          <a:effectLst/>
                          <a:latin typeface="Verdana" panose="020B0604030504040204" pitchFamily="34" charset="0"/>
                          <a:ea typeface="Verdana" panose="020B0604030504040204" pitchFamily="34" charset="0"/>
                          <a:cs typeface="+mn-cs"/>
                        </a:rPr>
                        <a:t>43,6</a:t>
                      </a:r>
                      <a:endParaRPr lang="lv-LV" sz="1100" b="1" dirty="0">
                        <a:effectLst/>
                        <a:latin typeface="Verdana" panose="020B0604030504040204" pitchFamily="34" charset="0"/>
                        <a:ea typeface="Verdana" panose="020B0604030504040204" pitchFamily="34" charset="0"/>
                        <a:cs typeface="Verdana" panose="020B0604030504040204" pitchFamily="34" charset="0"/>
                      </a:endParaRPr>
                    </a:p>
                  </a:txBody>
                  <a:tcPr marL="38356" marR="3835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37352687"/>
                  </a:ext>
                </a:extLst>
              </a:tr>
              <a:tr h="227049">
                <a:tc>
                  <a:txBody>
                    <a:bodyPr/>
                    <a:lstStyle/>
                    <a:p>
                      <a:pPr marL="539750" lvl="1" indent="-273050" algn="just">
                        <a:spcAft>
                          <a:spcPts val="0"/>
                        </a:spcAft>
                        <a:buFont typeface="+mj-lt"/>
                        <a:buAutoNum type="arabicPeriod"/>
                        <a:tabLst>
                          <a:tab pos="282575" algn="l"/>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Izglītības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un ārstniecības pakalpojumi</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13,1</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13,1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rowSpan="3">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25,3</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2812738"/>
                  </a:ext>
                </a:extLst>
              </a:tr>
              <a:tr h="206188">
                <a:tc>
                  <a:txBody>
                    <a:bodyPr/>
                    <a:lstStyle/>
                    <a:p>
                      <a:pPr marL="538163" lvl="1" indent="-269875" algn="just">
                        <a:spcAft>
                          <a:spcPts val="0"/>
                        </a:spcAft>
                        <a:buFont typeface="+mj-lt"/>
                        <a:buAutoNum type="arabicPeriod" startAt="2"/>
                        <a:tabLst>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Medicīnas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un ārstnieciskie pakalpojumi pilnā apmērā</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12,7</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13,3</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vMerge="1">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9531880"/>
                  </a:ext>
                </a:extLst>
              </a:tr>
              <a:tr h="206188">
                <a:tc>
                  <a:txBody>
                    <a:bodyPr/>
                    <a:lstStyle/>
                    <a:p>
                      <a:pPr marL="539750" lvl="1" indent="-273050" algn="just">
                        <a:spcAft>
                          <a:spcPts val="0"/>
                        </a:spcAft>
                        <a:buFont typeface="+mj-lt"/>
                        <a:buAutoNum type="arabicPeriod" startAt="3"/>
                        <a:tabLst>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Ziedojumi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un dāvinājumi</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0,5</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0,5</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vMerge="1">
                  <a:txBody>
                    <a:bodyPr/>
                    <a:lstStyle/>
                    <a:p>
                      <a:endParaRPr 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1333554"/>
                  </a:ext>
                </a:extLst>
              </a:tr>
              <a:tr h="340659">
                <a:tc>
                  <a:txBody>
                    <a:bodyPr/>
                    <a:lstStyle/>
                    <a:p>
                      <a:pPr marL="538163" lvl="1" indent="-269875" algn="just">
                        <a:spcAft>
                          <a:spcPts val="0"/>
                        </a:spcAft>
                        <a:buFont typeface="+mj-lt"/>
                        <a:buAutoNum type="arabicPeriod" startAt="4"/>
                        <a:tabLst>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Iemaksas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privātajos pensiju fondos un apdrošināšanas prēmiju maksā­jumi</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27,2</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27,2</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18,4</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86245"/>
                  </a:ext>
                </a:extLst>
              </a:tr>
              <a:tr h="245802">
                <a:tc>
                  <a:txBody>
                    <a:bodyPr/>
                    <a:lstStyle/>
                    <a:p>
                      <a:pPr marL="92075" indent="0">
                        <a:spcAft>
                          <a:spcPts val="0"/>
                        </a:spcAft>
                      </a:pPr>
                      <a:r>
                        <a:rPr lang="lv-LV" sz="1100" b="1"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Neapliekamie </a:t>
                      </a: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ienākumi</a:t>
                      </a:r>
                      <a:r>
                        <a:rPr lang="lv-LV" sz="1100" b="1" baseline="30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lv-LV"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tā piemēram:</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203,2</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216,7</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lv-LV" sz="1100" b="1" kern="1200" dirty="0">
                          <a:solidFill>
                            <a:schemeClr val="dk1"/>
                          </a:solidFill>
                          <a:effectLst/>
                          <a:latin typeface="Verdana" panose="020B0604030504040204" pitchFamily="34" charset="0"/>
                          <a:ea typeface="Verdana" panose="020B0604030504040204" pitchFamily="34" charset="0"/>
                          <a:cs typeface="+mn-cs"/>
                        </a:rPr>
                        <a:t>187,9</a:t>
                      </a:r>
                      <a:endParaRPr lang="lv-LV" sz="1100" b="1" dirty="0">
                        <a:effectLst/>
                        <a:latin typeface="Verdana" panose="020B0604030504040204" pitchFamily="34" charset="0"/>
                        <a:ea typeface="Verdana" panose="020B0604030504040204" pitchFamily="34" charset="0"/>
                        <a:cs typeface="Verdana" panose="020B0604030504040204" pitchFamily="34" charset="0"/>
                      </a:endParaRPr>
                    </a:p>
                  </a:txBody>
                  <a:tcPr marL="38356" marR="3835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22513917"/>
                  </a:ext>
                </a:extLst>
              </a:tr>
              <a:tr h="381727">
                <a:tc>
                  <a:txBody>
                    <a:bodyPr/>
                    <a:lstStyle/>
                    <a:p>
                      <a:pPr marL="538163" lvl="1" indent="-269875" algn="just">
                        <a:spcAft>
                          <a:spcPts val="0"/>
                        </a:spcAft>
                        <a:buFont typeface="+mj-lt"/>
                        <a:buAutoNum type="arabicPeriod"/>
                        <a:tabLst>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Ienākumi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 maksātāja lauksaim­nieciskās ražošanas un lauku tūrisma pakalpojumu sniegšanas</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3,9</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4,2</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kern="1200" dirty="0">
                          <a:solidFill>
                            <a:schemeClr val="dk1"/>
                          </a:solidFill>
                          <a:effectLst/>
                          <a:latin typeface="Verdana" panose="020B0604030504040204" pitchFamily="34" charset="0"/>
                          <a:ea typeface="Verdana" panose="020B0604030504040204" pitchFamily="34" charset="0"/>
                          <a:cs typeface="+mn-cs"/>
                        </a:rPr>
                        <a:t>3,3</a:t>
                      </a:r>
                      <a:endParaRPr lang="lv-LV" sz="1000" dirty="0">
                        <a:effectLst/>
                        <a:latin typeface="Verdana" panose="020B0604030504040204" pitchFamily="34" charset="0"/>
                        <a:ea typeface="Verdana" panose="020B0604030504040204" pitchFamily="34" charset="0"/>
                        <a:cs typeface="Verdana" panose="020B0604030504040204" pitchFamily="34" charset="0"/>
                      </a:endParaRPr>
                    </a:p>
                  </a:txBody>
                  <a:tcPr marL="38356" marR="3835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7409848"/>
                  </a:ext>
                </a:extLst>
              </a:tr>
              <a:tr h="340659">
                <a:tc>
                  <a:txBody>
                    <a:bodyPr/>
                    <a:lstStyle/>
                    <a:p>
                      <a:pPr marL="538163" lvl="1" indent="-269875" algn="just">
                        <a:spcAft>
                          <a:spcPts val="0"/>
                        </a:spcAft>
                        <a:buFont typeface="+mj-lt"/>
                        <a:buAutoNum type="arabicPeriod" startAt="2"/>
                        <a:tabLst>
                          <a:tab pos="538163"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Ienākums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no sava īpašuma atsa­vi­nāšanas (izņemot nekust. īpašumu)</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26,0</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25,0</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kern="1200" dirty="0">
                          <a:solidFill>
                            <a:schemeClr val="dk1"/>
                          </a:solidFill>
                          <a:effectLst/>
                          <a:latin typeface="Verdana" panose="020B0604030504040204" pitchFamily="34" charset="0"/>
                          <a:ea typeface="Verdana" panose="020B0604030504040204" pitchFamily="34" charset="0"/>
                          <a:cs typeface="+mn-cs"/>
                        </a:rPr>
                        <a:t>19,4</a:t>
                      </a:r>
                      <a:endParaRPr lang="lv-LV" sz="1000" dirty="0">
                        <a:effectLst/>
                        <a:latin typeface="Verdana" panose="020B0604030504040204" pitchFamily="34" charset="0"/>
                        <a:ea typeface="Verdana" panose="020B0604030504040204" pitchFamily="34" charset="0"/>
                        <a:cs typeface="Verdana" panose="020B0604030504040204" pitchFamily="34" charset="0"/>
                      </a:endParaRPr>
                    </a:p>
                  </a:txBody>
                  <a:tcPr marL="38356" marR="3835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68919980"/>
                  </a:ext>
                </a:extLst>
              </a:tr>
              <a:tr h="233083">
                <a:tc>
                  <a:txBody>
                    <a:bodyPr/>
                    <a:lstStyle/>
                    <a:p>
                      <a:pPr marL="539750" lvl="1" indent="-271463" algn="just">
                        <a:spcAft>
                          <a:spcPts val="0"/>
                        </a:spcAft>
                        <a:buFont typeface="+mj-lt"/>
                        <a:buAutoNum type="arabicPeriod" startAt="3"/>
                        <a:tabLst>
                          <a:tab pos="282575" algn="l"/>
                          <a:tab pos="539750" algn="l"/>
                        </a:tabLst>
                      </a:pPr>
                      <a:r>
                        <a:rPr lang="lv-LV" sz="100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No </a:t>
                      </a:r>
                      <a:r>
                        <a:rPr lang="lv-LV" sz="10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budžeta izmaksājamie pabalsti</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120,2</a:t>
                      </a:r>
                      <a:endParaRPr lang="en-US" sz="10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127,4</a:t>
                      </a:r>
                      <a:endParaRPr lang="en-US" sz="10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spcAft>
                          <a:spcPts val="0"/>
                        </a:spcAft>
                      </a:pPr>
                      <a:r>
                        <a:rPr lang="lv-LV" sz="1000" kern="1200" dirty="0">
                          <a:solidFill>
                            <a:schemeClr val="dk1"/>
                          </a:solidFill>
                          <a:effectLst/>
                          <a:latin typeface="Verdana" panose="020B0604030504040204" pitchFamily="34" charset="0"/>
                          <a:ea typeface="Verdana" panose="020B0604030504040204" pitchFamily="34" charset="0"/>
                          <a:cs typeface="+mn-cs"/>
                        </a:rPr>
                        <a:t>120,9</a:t>
                      </a:r>
                      <a:endParaRPr lang="lv-LV" sz="1000" dirty="0">
                        <a:effectLst/>
                        <a:latin typeface="Verdana" panose="020B0604030504040204" pitchFamily="34" charset="0"/>
                        <a:ea typeface="Verdana" panose="020B0604030504040204" pitchFamily="34" charset="0"/>
                        <a:cs typeface="Verdana" panose="020B0604030504040204" pitchFamily="34" charset="0"/>
                      </a:endParaRPr>
                    </a:p>
                  </a:txBody>
                  <a:tcPr marL="38356" marR="3835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96841349"/>
                  </a:ext>
                </a:extLst>
              </a:tr>
              <a:tr h="280232">
                <a:tc>
                  <a:txBody>
                    <a:bodyPr/>
                    <a:lstStyle/>
                    <a:p>
                      <a:pPr marL="92075" indent="0">
                        <a:spcAft>
                          <a:spcPts val="0"/>
                        </a:spcAft>
                      </a:pPr>
                      <a:r>
                        <a:rPr lang="lv-LV" sz="11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KOPĀ ATVIEGLOJUMI </a:t>
                      </a:r>
                      <a:r>
                        <a:rPr lang="lv-LV"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(bez neapliekamiem ienākumiem)</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99"/>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674,4</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99"/>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655,3</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99"/>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631,2</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3644274163"/>
                  </a:ext>
                </a:extLst>
              </a:tr>
              <a:tr h="245341">
                <a:tc>
                  <a:txBody>
                    <a:bodyPr/>
                    <a:lstStyle/>
                    <a:p>
                      <a:pPr marL="92075" indent="0">
                        <a:spcAft>
                          <a:spcPts val="0"/>
                        </a:spcAft>
                      </a:pPr>
                      <a:r>
                        <a:rPr lang="lv-LV" sz="11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KOPĀ</a:t>
                      </a: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877,6</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spcAft>
                          <a:spcPts val="0"/>
                        </a:spcAft>
                      </a:pPr>
                      <a:r>
                        <a:rPr lang="lv-LV" sz="11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872,0</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00"/>
                    </a:solidFill>
                  </a:tcPr>
                </a:tc>
                <a:tc>
                  <a:txBody>
                    <a:bodyPr/>
                    <a:lstStyle/>
                    <a:p>
                      <a:pPr algn="ctr">
                        <a:spcAft>
                          <a:spcPts val="0"/>
                        </a:spcAft>
                      </a:pPr>
                      <a:r>
                        <a:rPr lang="lv-LV" sz="1100" b="1" kern="1200" dirty="0">
                          <a:solidFill>
                            <a:schemeClr val="dk1"/>
                          </a:solidFill>
                          <a:effectLst/>
                          <a:latin typeface="Verdana" panose="020B0604030504040204" pitchFamily="34" charset="0"/>
                          <a:ea typeface="Verdana" panose="020B0604030504040204" pitchFamily="34" charset="0"/>
                          <a:cs typeface="+mn-cs"/>
                        </a:rPr>
                        <a:t>819,1</a:t>
                      </a:r>
                      <a:endParaRPr lang="lv-LV" sz="1100" b="1" dirty="0">
                        <a:effectLst/>
                        <a:latin typeface="Verdana" panose="020B0604030504040204" pitchFamily="34" charset="0"/>
                        <a:ea typeface="Verdana" panose="020B0604030504040204" pitchFamily="34" charset="0"/>
                        <a:cs typeface="Verdana" panose="020B0604030504040204" pitchFamily="34" charset="0"/>
                      </a:endParaRPr>
                    </a:p>
                  </a:txBody>
                  <a:tcPr marL="38356" marR="3835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836064521"/>
                  </a:ext>
                </a:extLst>
              </a:tr>
              <a:tr h="197224">
                <a:tc>
                  <a:txBody>
                    <a:bodyPr/>
                    <a:lstStyle/>
                    <a:p>
                      <a:pPr marL="92075" indent="0">
                        <a:spcAft>
                          <a:spcPts val="0"/>
                        </a:spcAft>
                      </a:pPr>
                      <a:r>
                        <a:rPr lang="lv-LV" sz="1100"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no</a:t>
                      </a:r>
                      <a:r>
                        <a:rPr lang="lv-LV" sz="1100" i="1" baseline="0"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IIN ieņēmumiem</a:t>
                      </a:r>
                      <a:endParaRPr lang="lv-LV" sz="1100" i="1"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38356" marR="38356" marT="0" marB="0" anchor="ctr">
                    <a:lnL w="1905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57%</a:t>
                      </a:r>
                    </a:p>
                  </a:txBody>
                  <a:tcPr marL="38356" marR="3835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52%</a:t>
                      </a:r>
                    </a:p>
                  </a:txBody>
                  <a:tcPr marL="38356" marR="3835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spcAft>
                          <a:spcPts val="0"/>
                        </a:spcAft>
                      </a:pPr>
                      <a:r>
                        <a:rPr lang="lv-LV" sz="1100" b="1" i="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47%</a:t>
                      </a:r>
                    </a:p>
                  </a:txBody>
                  <a:tcPr marL="38356" marR="38356"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4148329991"/>
                  </a:ext>
                </a:extLst>
              </a:tr>
            </a:tbl>
          </a:graphicData>
        </a:graphic>
      </p:graphicFrame>
      <p:sp>
        <p:nvSpPr>
          <p:cNvPr id="7" name="Rectangle 6"/>
          <p:cNvSpPr/>
          <p:nvPr/>
        </p:nvSpPr>
        <p:spPr>
          <a:xfrm>
            <a:off x="878541" y="6623560"/>
            <a:ext cx="6889250" cy="215444"/>
          </a:xfrm>
          <a:prstGeom prst="rect">
            <a:avLst/>
          </a:prstGeom>
        </p:spPr>
        <p:txBody>
          <a:bodyPr wrap="square">
            <a:spAutoFit/>
          </a:bodyPr>
          <a:lstStyle/>
          <a:p>
            <a:r>
              <a:rPr lang="lv-LV" sz="800" i="1" dirty="0">
                <a:latin typeface="Verdana" panose="020B0604030504040204" pitchFamily="34" charset="0"/>
                <a:ea typeface="Verdana" panose="020B0604030504040204" pitchFamily="34" charset="0"/>
                <a:cs typeface="Verdana" panose="020B0604030504040204" pitchFamily="34" charset="0"/>
              </a:rPr>
              <a:t>* Neapliekamie ienākumi, kas noteikti likuma «Par iedzīvotāju ienākuma nodokli’» 9.pantā</a:t>
            </a:r>
            <a:endParaRPr lang="lv-LV"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76780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52918" y="304800"/>
            <a:ext cx="6633882" cy="994864"/>
          </a:xfrm>
        </p:spPr>
        <p:txBody>
          <a:bodyPr>
            <a:normAutofit/>
          </a:bodyPr>
          <a:lstStyle/>
          <a:p>
            <a:r>
              <a:rPr lang="lv-LV" altLang="lv-LV" dirty="0"/>
              <a:t>IIN atvieglojumi – </a:t>
            </a:r>
            <a:r>
              <a:rPr lang="lv-LV" altLang="lv-LV" dirty="0">
                <a:solidFill>
                  <a:srgbClr val="FF0000"/>
                </a:solidFill>
              </a:rPr>
              <a:t>būtisks sociālais atbalsts </a:t>
            </a:r>
          </a:p>
        </p:txBody>
      </p:sp>
      <p:sp>
        <p:nvSpPr>
          <p:cNvPr id="9" name="Slide Number Placeholder 8"/>
          <p:cNvSpPr>
            <a:spLocks noGrp="1"/>
          </p:cNvSpPr>
          <p:nvPr>
            <p:ph type="sldNum" sz="quarter" idx="18"/>
          </p:nvPr>
        </p:nvSpPr>
        <p:spPr/>
        <p:txBody>
          <a:bodyPr/>
          <a:lstStyle/>
          <a:p>
            <a:fld id="{BF11BBE9-CFE2-4B85-9E78-D6C1391818D1}" type="slidenum">
              <a:rPr lang="en-US" altLang="lv-LV"/>
              <a:pPr/>
              <a:t>8</a:t>
            </a:fld>
            <a:endParaRPr lang="en-US" altLang="lv-LV"/>
          </a:p>
        </p:txBody>
      </p:sp>
      <p:sp>
        <p:nvSpPr>
          <p:cNvPr id="4" name="Rectangle 3"/>
          <p:cNvSpPr/>
          <p:nvPr/>
        </p:nvSpPr>
        <p:spPr>
          <a:xfrm>
            <a:off x="1735927" y="1321222"/>
            <a:ext cx="6749706" cy="276999"/>
          </a:xfrm>
          <a:prstGeom prst="rect">
            <a:avLst/>
          </a:prstGeom>
        </p:spPr>
        <p:txBody>
          <a:bodyPr wrap="square">
            <a:spAutoFit/>
          </a:bodyPr>
          <a:lstStyle/>
          <a:p>
            <a:r>
              <a:rPr lang="lv-LV" sz="1200" b="1" dirty="0">
                <a:solidFill>
                  <a:srgbClr val="002060"/>
                </a:solidFill>
                <a:latin typeface="Verdana" panose="020B0604030504040204" pitchFamily="34" charset="0"/>
                <a:ea typeface="Verdana" panose="020B0604030504040204" pitchFamily="34" charset="0"/>
                <a:cs typeface="Verdana" panose="020B0604030504040204" pitchFamily="34" charset="0"/>
              </a:rPr>
              <a:t>IIN atvieglojumu procentuālais sadalījums pēc to apmēra 2018.gadā </a:t>
            </a:r>
            <a:endParaRPr lang="lv-LV"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33000020"/>
              </p:ext>
            </p:extLst>
          </p:nvPr>
        </p:nvGraphicFramePr>
        <p:xfrm>
          <a:off x="6454510" y="2669364"/>
          <a:ext cx="2232290" cy="1554480"/>
        </p:xfrm>
        <a:graphic>
          <a:graphicData uri="http://schemas.openxmlformats.org/drawingml/2006/table">
            <a:tbl>
              <a:tblPr firstRow="1" bandRow="1">
                <a:tableStyleId>{5C22544A-7EE6-4342-B048-85BDC9FD1C3A}</a:tableStyleId>
              </a:tblPr>
              <a:tblGrid>
                <a:gridCol w="543514">
                  <a:extLst>
                    <a:ext uri="{9D8B030D-6E8A-4147-A177-3AD203B41FA5}">
                      <a16:colId xmlns:a16="http://schemas.microsoft.com/office/drawing/2014/main" val="3679534580"/>
                    </a:ext>
                  </a:extLst>
                </a:gridCol>
                <a:gridCol w="1688776">
                  <a:extLst>
                    <a:ext uri="{9D8B030D-6E8A-4147-A177-3AD203B41FA5}">
                      <a16:colId xmlns:a16="http://schemas.microsoft.com/office/drawing/2014/main" val="2509032986"/>
                    </a:ext>
                  </a:extLst>
                </a:gridCol>
              </a:tblGrid>
              <a:tr h="214332">
                <a:tc>
                  <a:txBody>
                    <a:bodyPr/>
                    <a:lstStyle/>
                    <a:p>
                      <a:endParaRPr lang="lv-LV" sz="9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900" dirty="0">
                          <a:latin typeface="Verdana" panose="020B0604030504040204" pitchFamily="34" charset="0"/>
                          <a:ea typeface="Verdana" panose="020B0604030504040204" pitchFamily="34" charset="0"/>
                          <a:cs typeface="Verdana" panose="020B0604030504040204" pitchFamily="34" charset="0"/>
                        </a:rPr>
                        <a:t>Neapliekamais minimums pensionāriem, </a:t>
                      </a:r>
                      <a:r>
                        <a:rPr lang="lv-LV" sz="900" b="0" i="1" dirty="0">
                          <a:latin typeface="Verdana" panose="020B0604030504040204" pitchFamily="34" charset="0"/>
                          <a:ea typeface="Verdana" panose="020B0604030504040204" pitchFamily="34" charset="0"/>
                          <a:cs typeface="Verdana" panose="020B0604030504040204" pitchFamily="34" charset="0"/>
                        </a:rPr>
                        <a:t>eiro mēnesī</a:t>
                      </a:r>
                    </a:p>
                  </a:txBody>
                  <a:tcPr/>
                </a:tc>
                <a:extLst>
                  <a:ext uri="{0D108BD9-81ED-4DB2-BD59-A6C34878D82A}">
                    <a16:rowId xmlns:a16="http://schemas.microsoft.com/office/drawing/2014/main" val="2056082823"/>
                  </a:ext>
                </a:extLst>
              </a:tr>
              <a:tr h="126956">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2017</a:t>
                      </a:r>
                    </a:p>
                  </a:txBody>
                  <a:tcPr/>
                </a:tc>
                <a:tc>
                  <a:txBody>
                    <a:bodyPr/>
                    <a:lstStyle/>
                    <a:p>
                      <a:pPr algn="ctr"/>
                      <a:r>
                        <a:rPr lang="lv-LV" sz="900" dirty="0">
                          <a:latin typeface="Verdana" panose="020B0604030504040204" pitchFamily="34" charset="0"/>
                          <a:ea typeface="Verdana" panose="020B0604030504040204" pitchFamily="34" charset="0"/>
                          <a:cs typeface="Verdana" panose="020B0604030504040204" pitchFamily="34" charset="0"/>
                        </a:rPr>
                        <a:t>235</a:t>
                      </a:r>
                    </a:p>
                  </a:txBody>
                  <a:tcPr/>
                </a:tc>
                <a:extLst>
                  <a:ext uri="{0D108BD9-81ED-4DB2-BD59-A6C34878D82A}">
                    <a16:rowId xmlns:a16="http://schemas.microsoft.com/office/drawing/2014/main" val="2217505361"/>
                  </a:ext>
                </a:extLst>
              </a:tr>
              <a:tr h="151340">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2018</a:t>
                      </a:r>
                    </a:p>
                  </a:txBody>
                  <a:tcPr/>
                </a:tc>
                <a:tc>
                  <a:txBody>
                    <a:bodyPr/>
                    <a:lstStyle/>
                    <a:p>
                      <a:pPr algn="ctr"/>
                      <a:r>
                        <a:rPr lang="lv-LV" sz="900" b="1" dirty="0">
                          <a:solidFill>
                            <a:srgbClr val="FF0000"/>
                          </a:solidFill>
                          <a:latin typeface="Verdana" panose="020B0604030504040204" pitchFamily="34" charset="0"/>
                          <a:ea typeface="Verdana" panose="020B0604030504040204" pitchFamily="34" charset="0"/>
                          <a:cs typeface="Verdana" panose="020B0604030504040204" pitchFamily="34" charset="0"/>
                        </a:rPr>
                        <a:t>250</a:t>
                      </a:r>
                    </a:p>
                  </a:txBody>
                  <a:tcPr/>
                </a:tc>
                <a:extLst>
                  <a:ext uri="{0D108BD9-81ED-4DB2-BD59-A6C34878D82A}">
                    <a16:rowId xmlns:a16="http://schemas.microsoft.com/office/drawing/2014/main" val="1895404438"/>
                  </a:ext>
                </a:extLst>
              </a:tr>
              <a:tr h="139148">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2019</a:t>
                      </a:r>
                    </a:p>
                  </a:txBody>
                  <a:tcPr/>
                </a:tc>
                <a:tc>
                  <a:txBody>
                    <a:bodyPr/>
                    <a:lstStyle/>
                    <a:p>
                      <a:pPr algn="ctr"/>
                      <a:r>
                        <a:rPr lang="lv-LV" sz="900" b="1" dirty="0">
                          <a:solidFill>
                            <a:srgbClr val="FF0000"/>
                          </a:solidFill>
                          <a:latin typeface="Verdana" panose="020B0604030504040204" pitchFamily="34" charset="0"/>
                          <a:ea typeface="Verdana" panose="020B0604030504040204" pitchFamily="34" charset="0"/>
                          <a:cs typeface="Verdana" panose="020B0604030504040204" pitchFamily="34" charset="0"/>
                        </a:rPr>
                        <a:t>270</a:t>
                      </a:r>
                    </a:p>
                  </a:txBody>
                  <a:tcPr/>
                </a:tc>
                <a:extLst>
                  <a:ext uri="{0D108BD9-81ED-4DB2-BD59-A6C34878D82A}">
                    <a16:rowId xmlns:a16="http://schemas.microsoft.com/office/drawing/2014/main" val="1152394474"/>
                  </a:ext>
                </a:extLst>
              </a:tr>
              <a:tr h="0">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2020</a:t>
                      </a:r>
                    </a:p>
                  </a:txBody>
                  <a:tcPr/>
                </a:tc>
                <a:tc>
                  <a:txBody>
                    <a:bodyPr/>
                    <a:lstStyle/>
                    <a:p>
                      <a:pPr algn="ctr"/>
                      <a:r>
                        <a:rPr lang="lv-LV" sz="900" b="1" dirty="0">
                          <a:solidFill>
                            <a:srgbClr val="FF0000"/>
                          </a:solidFill>
                          <a:latin typeface="Verdana" panose="020B0604030504040204" pitchFamily="34" charset="0"/>
                          <a:ea typeface="Verdana" panose="020B0604030504040204" pitchFamily="34" charset="0"/>
                          <a:cs typeface="Verdana" panose="020B0604030504040204" pitchFamily="34" charset="0"/>
                        </a:rPr>
                        <a:t>300</a:t>
                      </a:r>
                    </a:p>
                  </a:txBody>
                  <a:tcPr/>
                </a:tc>
                <a:extLst>
                  <a:ext uri="{0D108BD9-81ED-4DB2-BD59-A6C34878D82A}">
                    <a16:rowId xmlns:a16="http://schemas.microsoft.com/office/drawing/2014/main" val="79315602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246133128"/>
              </p:ext>
            </p:extLst>
          </p:nvPr>
        </p:nvGraphicFramePr>
        <p:xfrm>
          <a:off x="5917506" y="5276660"/>
          <a:ext cx="2650422" cy="1417320"/>
        </p:xfrm>
        <a:graphic>
          <a:graphicData uri="http://schemas.openxmlformats.org/drawingml/2006/table">
            <a:tbl>
              <a:tblPr firstRow="1" bandRow="1">
                <a:tableStyleId>{5C22544A-7EE6-4342-B048-85BDC9FD1C3A}</a:tableStyleId>
              </a:tblPr>
              <a:tblGrid>
                <a:gridCol w="711894">
                  <a:extLst>
                    <a:ext uri="{9D8B030D-6E8A-4147-A177-3AD203B41FA5}">
                      <a16:colId xmlns:a16="http://schemas.microsoft.com/office/drawing/2014/main" val="3679534580"/>
                    </a:ext>
                  </a:extLst>
                </a:gridCol>
                <a:gridCol w="1938528">
                  <a:extLst>
                    <a:ext uri="{9D8B030D-6E8A-4147-A177-3AD203B41FA5}">
                      <a16:colId xmlns:a16="http://schemas.microsoft.com/office/drawing/2014/main" val="2509032986"/>
                    </a:ext>
                  </a:extLst>
                </a:gridCol>
              </a:tblGrid>
              <a:tr h="384823">
                <a:tc>
                  <a:txBody>
                    <a:bodyPr/>
                    <a:lstStyle/>
                    <a:p>
                      <a:endParaRPr lang="lv-LV" sz="9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900" dirty="0" smtClean="0">
                          <a:latin typeface="Verdana" panose="020B0604030504040204" pitchFamily="34" charset="0"/>
                          <a:ea typeface="Verdana" panose="020B0604030504040204" pitchFamily="34" charset="0"/>
                          <a:cs typeface="Verdana" panose="020B0604030504040204" pitchFamily="34" charset="0"/>
                        </a:rPr>
                        <a:t>Maksimālais diferencētais </a:t>
                      </a:r>
                      <a:r>
                        <a:rPr lang="lv-LV" sz="900" dirty="0">
                          <a:latin typeface="Verdana" panose="020B0604030504040204" pitchFamily="34" charset="0"/>
                          <a:ea typeface="Verdana" panose="020B0604030504040204" pitchFamily="34" charset="0"/>
                          <a:cs typeface="Verdana" panose="020B0604030504040204" pitchFamily="34" charset="0"/>
                        </a:rPr>
                        <a:t>neapliekamais minimums, </a:t>
                      </a:r>
                    </a:p>
                    <a:p>
                      <a:pPr algn="ctr"/>
                      <a:r>
                        <a:rPr lang="lv-LV" sz="900" b="0" i="1" dirty="0">
                          <a:latin typeface="Verdana" panose="020B0604030504040204" pitchFamily="34" charset="0"/>
                          <a:ea typeface="Verdana" panose="020B0604030504040204" pitchFamily="34" charset="0"/>
                          <a:cs typeface="Verdana" panose="020B0604030504040204" pitchFamily="34" charset="0"/>
                        </a:rPr>
                        <a:t>eiro mēnesī</a:t>
                      </a:r>
                    </a:p>
                  </a:txBody>
                  <a:tcPr/>
                </a:tc>
                <a:extLst>
                  <a:ext uri="{0D108BD9-81ED-4DB2-BD59-A6C34878D82A}">
                    <a16:rowId xmlns:a16="http://schemas.microsoft.com/office/drawing/2014/main" val="2056082823"/>
                  </a:ext>
                </a:extLst>
              </a:tr>
              <a:tr h="164593">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2017</a:t>
                      </a:r>
                    </a:p>
                  </a:txBody>
                  <a:tcPr/>
                </a:tc>
                <a:tc>
                  <a:txBody>
                    <a:bodyPr/>
                    <a:lstStyle/>
                    <a:p>
                      <a:pPr algn="ctr"/>
                      <a:r>
                        <a:rPr lang="lv-LV" sz="900" dirty="0">
                          <a:latin typeface="Verdana" panose="020B0604030504040204" pitchFamily="34" charset="0"/>
                          <a:ea typeface="Verdana" panose="020B0604030504040204" pitchFamily="34" charset="0"/>
                          <a:cs typeface="Verdana" panose="020B0604030504040204" pitchFamily="34" charset="0"/>
                        </a:rPr>
                        <a:t>115</a:t>
                      </a:r>
                    </a:p>
                  </a:txBody>
                  <a:tcPr/>
                </a:tc>
                <a:extLst>
                  <a:ext uri="{0D108BD9-81ED-4DB2-BD59-A6C34878D82A}">
                    <a16:rowId xmlns:a16="http://schemas.microsoft.com/office/drawing/2014/main" val="2217505361"/>
                  </a:ext>
                </a:extLst>
              </a:tr>
              <a:tr h="131065">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2018</a:t>
                      </a:r>
                    </a:p>
                  </a:txBody>
                  <a:tcPr/>
                </a:tc>
                <a:tc>
                  <a:txBody>
                    <a:bodyPr/>
                    <a:lstStyle/>
                    <a:p>
                      <a:pPr algn="ctr"/>
                      <a:r>
                        <a:rPr lang="lv-LV" sz="900" b="1" dirty="0">
                          <a:solidFill>
                            <a:srgbClr val="FF0000"/>
                          </a:solidFill>
                          <a:latin typeface="Verdana" panose="020B0604030504040204" pitchFamily="34" charset="0"/>
                          <a:ea typeface="Verdana" panose="020B0604030504040204" pitchFamily="34" charset="0"/>
                          <a:cs typeface="Verdana" panose="020B0604030504040204" pitchFamily="34" charset="0"/>
                        </a:rPr>
                        <a:t>200</a:t>
                      </a:r>
                    </a:p>
                  </a:txBody>
                  <a:tcPr/>
                </a:tc>
                <a:extLst>
                  <a:ext uri="{0D108BD9-81ED-4DB2-BD59-A6C34878D82A}">
                    <a16:rowId xmlns:a16="http://schemas.microsoft.com/office/drawing/2014/main" val="1895404438"/>
                  </a:ext>
                </a:extLst>
              </a:tr>
              <a:tr h="124969">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2019</a:t>
                      </a:r>
                    </a:p>
                  </a:txBody>
                  <a:tcPr/>
                </a:tc>
                <a:tc>
                  <a:txBody>
                    <a:bodyPr/>
                    <a:lstStyle/>
                    <a:p>
                      <a:pPr algn="ctr"/>
                      <a:r>
                        <a:rPr lang="lv-LV" sz="900" b="1" dirty="0">
                          <a:solidFill>
                            <a:srgbClr val="FF0000"/>
                          </a:solidFill>
                          <a:latin typeface="Verdana" panose="020B0604030504040204" pitchFamily="34" charset="0"/>
                          <a:ea typeface="Verdana" panose="020B0604030504040204" pitchFamily="34" charset="0"/>
                          <a:cs typeface="Verdana" panose="020B0604030504040204" pitchFamily="34" charset="0"/>
                        </a:rPr>
                        <a:t>230</a:t>
                      </a:r>
                    </a:p>
                  </a:txBody>
                  <a:tcPr/>
                </a:tc>
                <a:extLst>
                  <a:ext uri="{0D108BD9-81ED-4DB2-BD59-A6C34878D82A}">
                    <a16:rowId xmlns:a16="http://schemas.microsoft.com/office/drawing/2014/main" val="1152394474"/>
                  </a:ext>
                </a:extLst>
              </a:tr>
              <a:tr h="179584">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2020</a:t>
                      </a:r>
                    </a:p>
                  </a:txBody>
                  <a:tcPr/>
                </a:tc>
                <a:tc>
                  <a:txBody>
                    <a:bodyPr/>
                    <a:lstStyle/>
                    <a:p>
                      <a:pPr algn="ctr"/>
                      <a:r>
                        <a:rPr lang="lv-LV" sz="900" b="1" dirty="0">
                          <a:solidFill>
                            <a:srgbClr val="FF0000"/>
                          </a:solidFill>
                          <a:latin typeface="Verdana" panose="020B0604030504040204" pitchFamily="34" charset="0"/>
                          <a:ea typeface="Verdana" panose="020B0604030504040204" pitchFamily="34" charset="0"/>
                          <a:cs typeface="Verdana" panose="020B0604030504040204" pitchFamily="34" charset="0"/>
                        </a:rPr>
                        <a:t>300</a:t>
                      </a:r>
                    </a:p>
                  </a:txBody>
                  <a:tcPr/>
                </a:tc>
                <a:extLst>
                  <a:ext uri="{0D108BD9-81ED-4DB2-BD59-A6C34878D82A}">
                    <a16:rowId xmlns:a16="http://schemas.microsoft.com/office/drawing/2014/main" val="793156021"/>
                  </a:ext>
                </a:extLst>
              </a:tr>
            </a:tbl>
          </a:graphicData>
        </a:graphic>
      </p:graphicFrame>
      <p:graphicFrame>
        <p:nvGraphicFramePr>
          <p:cNvPr id="8" name="Chart 7">
            <a:extLst>
              <a:ext uri="{FF2B5EF4-FFF2-40B4-BE49-F238E27FC236}">
                <a16:creationId xmlns:a16="http://schemas.microsoft.com/office/drawing/2014/main" id="{F5C1C1D4-6D6D-4989-B112-E4EE0F0DABB1}"/>
              </a:ext>
            </a:extLst>
          </p:cNvPr>
          <p:cNvGraphicFramePr/>
          <p:nvPr>
            <p:extLst>
              <p:ext uri="{D42A27DB-BD31-4B8C-83A1-F6EECF244321}">
                <p14:modId xmlns:p14="http://schemas.microsoft.com/office/powerpoint/2010/main" val="4123321510"/>
              </p:ext>
            </p:extLst>
          </p:nvPr>
        </p:nvGraphicFramePr>
        <p:xfrm>
          <a:off x="727707" y="1707519"/>
          <a:ext cx="7008117" cy="37555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094472173"/>
              </p:ext>
            </p:extLst>
          </p:nvPr>
        </p:nvGraphicFramePr>
        <p:xfrm>
          <a:off x="727707" y="5276660"/>
          <a:ext cx="2650422" cy="1417320"/>
        </p:xfrm>
        <a:graphic>
          <a:graphicData uri="http://schemas.openxmlformats.org/drawingml/2006/table">
            <a:tbl>
              <a:tblPr firstRow="1" bandRow="1">
                <a:tableStyleId>{5C22544A-7EE6-4342-B048-85BDC9FD1C3A}</a:tableStyleId>
              </a:tblPr>
              <a:tblGrid>
                <a:gridCol w="711894">
                  <a:extLst>
                    <a:ext uri="{9D8B030D-6E8A-4147-A177-3AD203B41FA5}">
                      <a16:colId xmlns:a16="http://schemas.microsoft.com/office/drawing/2014/main" val="3679534580"/>
                    </a:ext>
                  </a:extLst>
                </a:gridCol>
                <a:gridCol w="1938528">
                  <a:extLst>
                    <a:ext uri="{9D8B030D-6E8A-4147-A177-3AD203B41FA5}">
                      <a16:colId xmlns:a16="http://schemas.microsoft.com/office/drawing/2014/main" val="2509032986"/>
                    </a:ext>
                  </a:extLst>
                </a:gridCol>
              </a:tblGrid>
              <a:tr h="384823">
                <a:tc>
                  <a:txBody>
                    <a:bodyPr/>
                    <a:lstStyle/>
                    <a:p>
                      <a:endParaRPr lang="lv-LV" sz="9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900" dirty="0" smtClean="0">
                          <a:latin typeface="Verdana" panose="020B0604030504040204" pitchFamily="34" charset="0"/>
                          <a:ea typeface="Verdana" panose="020B0604030504040204" pitchFamily="34" charset="0"/>
                          <a:cs typeface="Verdana" panose="020B0604030504040204" pitchFamily="34" charset="0"/>
                        </a:rPr>
                        <a:t>Atvieglojums par apgādājamiem, </a:t>
                      </a:r>
                      <a:endParaRPr lang="lv-LV" sz="900" dirty="0">
                        <a:latin typeface="Verdana" panose="020B0604030504040204" pitchFamily="34" charset="0"/>
                        <a:ea typeface="Verdana" panose="020B0604030504040204" pitchFamily="34" charset="0"/>
                        <a:cs typeface="Verdana" panose="020B0604030504040204" pitchFamily="34" charset="0"/>
                      </a:endParaRPr>
                    </a:p>
                    <a:p>
                      <a:pPr algn="ctr"/>
                      <a:r>
                        <a:rPr lang="lv-LV" sz="900" b="0" i="1" dirty="0">
                          <a:latin typeface="Verdana" panose="020B0604030504040204" pitchFamily="34" charset="0"/>
                          <a:ea typeface="Verdana" panose="020B0604030504040204" pitchFamily="34" charset="0"/>
                          <a:cs typeface="Verdana" panose="020B0604030504040204" pitchFamily="34" charset="0"/>
                        </a:rPr>
                        <a:t>eiro mēnesī</a:t>
                      </a:r>
                    </a:p>
                  </a:txBody>
                  <a:tcPr/>
                </a:tc>
                <a:extLst>
                  <a:ext uri="{0D108BD9-81ED-4DB2-BD59-A6C34878D82A}">
                    <a16:rowId xmlns:a16="http://schemas.microsoft.com/office/drawing/2014/main" val="2056082823"/>
                  </a:ext>
                </a:extLst>
              </a:tr>
              <a:tr h="164593">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2017</a:t>
                      </a:r>
                    </a:p>
                  </a:txBody>
                  <a:tcPr/>
                </a:tc>
                <a:tc>
                  <a:txBody>
                    <a:bodyPr/>
                    <a:lstStyle/>
                    <a:p>
                      <a:pPr algn="ctr"/>
                      <a:r>
                        <a:rPr lang="lv-LV" sz="900" dirty="0" smtClean="0">
                          <a:latin typeface="Verdana" panose="020B0604030504040204" pitchFamily="34" charset="0"/>
                          <a:ea typeface="Verdana" panose="020B0604030504040204" pitchFamily="34" charset="0"/>
                          <a:cs typeface="Verdana" panose="020B0604030504040204" pitchFamily="34" charset="0"/>
                        </a:rPr>
                        <a:t>175</a:t>
                      </a:r>
                      <a:endParaRPr lang="lv-LV" sz="9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217505361"/>
                  </a:ext>
                </a:extLst>
              </a:tr>
              <a:tr h="131065">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2018</a:t>
                      </a:r>
                    </a:p>
                  </a:txBody>
                  <a:tcPr/>
                </a:tc>
                <a:tc>
                  <a:txBody>
                    <a:bodyPr/>
                    <a:lstStyle/>
                    <a:p>
                      <a:pPr algn="ctr"/>
                      <a:r>
                        <a:rPr lang="lv-LV" sz="900" b="1" dirty="0">
                          <a:solidFill>
                            <a:srgbClr val="FF0000"/>
                          </a:solidFill>
                          <a:latin typeface="Verdana" panose="020B0604030504040204" pitchFamily="34" charset="0"/>
                          <a:ea typeface="Verdana" panose="020B0604030504040204" pitchFamily="34" charset="0"/>
                          <a:cs typeface="Verdana" panose="020B0604030504040204" pitchFamily="34" charset="0"/>
                        </a:rPr>
                        <a:t>200</a:t>
                      </a:r>
                    </a:p>
                  </a:txBody>
                  <a:tcPr/>
                </a:tc>
                <a:extLst>
                  <a:ext uri="{0D108BD9-81ED-4DB2-BD59-A6C34878D82A}">
                    <a16:rowId xmlns:a16="http://schemas.microsoft.com/office/drawing/2014/main" val="1895404438"/>
                  </a:ext>
                </a:extLst>
              </a:tr>
              <a:tr h="124969">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2019</a:t>
                      </a:r>
                    </a:p>
                  </a:txBody>
                  <a:tcPr/>
                </a:tc>
                <a:tc>
                  <a:txBody>
                    <a:bodyPr/>
                    <a:lstStyle/>
                    <a:p>
                      <a:pPr algn="ctr"/>
                      <a:r>
                        <a:rPr lang="lv-LV" sz="900" b="1" dirty="0">
                          <a:solidFill>
                            <a:srgbClr val="FF0000"/>
                          </a:solidFill>
                          <a:latin typeface="Verdana" panose="020B0604030504040204" pitchFamily="34" charset="0"/>
                          <a:ea typeface="Verdana" panose="020B0604030504040204" pitchFamily="34" charset="0"/>
                          <a:cs typeface="Verdana" panose="020B0604030504040204" pitchFamily="34" charset="0"/>
                        </a:rPr>
                        <a:t>230</a:t>
                      </a:r>
                    </a:p>
                  </a:txBody>
                  <a:tcPr/>
                </a:tc>
                <a:extLst>
                  <a:ext uri="{0D108BD9-81ED-4DB2-BD59-A6C34878D82A}">
                    <a16:rowId xmlns:a16="http://schemas.microsoft.com/office/drawing/2014/main" val="1152394474"/>
                  </a:ext>
                </a:extLst>
              </a:tr>
              <a:tr h="179584">
                <a:tc>
                  <a:txBody>
                    <a:bodyPr/>
                    <a:lstStyle/>
                    <a:p>
                      <a:pPr algn="ctr"/>
                      <a:r>
                        <a:rPr lang="lv-LV" sz="900" b="1" dirty="0">
                          <a:latin typeface="Verdana" panose="020B0604030504040204" pitchFamily="34" charset="0"/>
                          <a:ea typeface="Verdana" panose="020B0604030504040204" pitchFamily="34" charset="0"/>
                          <a:cs typeface="Verdana" panose="020B0604030504040204" pitchFamily="34" charset="0"/>
                        </a:rPr>
                        <a:t>2020</a:t>
                      </a:r>
                    </a:p>
                  </a:txBody>
                  <a:tcPr/>
                </a:tc>
                <a:tc>
                  <a:txBody>
                    <a:bodyPr/>
                    <a:lstStyle/>
                    <a:p>
                      <a:pPr algn="ctr"/>
                      <a:r>
                        <a:rPr lang="lv-LV" sz="9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250</a:t>
                      </a:r>
                      <a:endParaRPr lang="lv-LV" sz="9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79315602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99790" y="2442882"/>
            <a:ext cx="6096000" cy="1066800"/>
          </a:xfrm>
        </p:spPr>
        <p:txBody>
          <a:bodyPr/>
          <a:lstStyle/>
          <a:p>
            <a:r>
              <a:rPr lang="lv-LV" altLang="lv-LV" dirty="0"/>
              <a:t>Pievienotās vērtības nodokļa (PVN) atvieglojumi</a:t>
            </a:r>
          </a:p>
        </p:txBody>
      </p:sp>
      <p:sp>
        <p:nvSpPr>
          <p:cNvPr id="5" name="Slide Number Placeholder 4"/>
          <p:cNvSpPr>
            <a:spLocks noGrp="1"/>
          </p:cNvSpPr>
          <p:nvPr>
            <p:ph type="sldNum" sz="quarter" idx="13"/>
          </p:nvPr>
        </p:nvSpPr>
        <p:spPr/>
        <p:txBody>
          <a:bodyPr/>
          <a:lstStyle/>
          <a:p>
            <a:fld id="{1512EF93-0C47-4D83-8594-3316C07C9845}" type="slidenum">
              <a:rPr lang="en-US" altLang="lv-LV"/>
              <a:pPr/>
              <a:t>9</a:t>
            </a:fld>
            <a:endParaRPr lang="en-US" altLang="lv-LV"/>
          </a:p>
        </p:txBody>
      </p:sp>
      <p:pic>
        <p:nvPicPr>
          <p:cNvPr id="3076" name="Picture 4" descr="Shopping, Receipt, Business, Retail">
            <a:extLst>
              <a:ext uri="{FF2B5EF4-FFF2-40B4-BE49-F238E27FC236}">
                <a16:creationId xmlns:a16="http://schemas.microsoft.com/office/drawing/2014/main" id="{D7866099-8517-4673-BE75-DCA4086CC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911" y="3185777"/>
            <a:ext cx="3873492" cy="232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937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_prezentacija_LV.potx" id="{A644DF08-55B1-441C-9C90-68DAAFBF52DD}" vid="{0BD70AD8-9966-43E4-A8AF-9A8830185A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22_prezentacija_LV</Template>
  <TotalTime>185</TotalTime>
  <Words>3446</Words>
  <Application>Microsoft Office PowerPoint</Application>
  <PresentationFormat>On-screen Show (4:3)</PresentationFormat>
  <Paragraphs>939</Paragraphs>
  <Slides>32</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Verdana</vt:lpstr>
      <vt:lpstr>89_Prezentacija_templateLV</vt:lpstr>
      <vt:lpstr>NODOKĻU ATVIEGLOJUMI </vt:lpstr>
      <vt:lpstr>NODOKĻU IZDEVUMU (ATVIEGLOJUMU) DEFINĪCIJA</vt:lpstr>
      <vt:lpstr>Būtiskākie nodokļu atvieglojumi -  PVN un IIN</vt:lpstr>
      <vt:lpstr>Nodokļu atvieglojumi – valsts negūtie ieņēmumi - ap 2 miljardu eiro apmērā, kas ir apmēram 1/3 daļa no nodokļu ieņēmumiem</vt:lpstr>
      <vt:lpstr>Būtiskākie – sociāla rakstura atvieglojumi iedzīvotājiem</vt:lpstr>
      <vt:lpstr>Iedzīvotāju ienākuma nodokļa (IIN) atvieglojumi</vt:lpstr>
      <vt:lpstr>IIN atvieglojumi ~0,8 miljardi eiro, kas ir nedaudz mazāk par pusi no IIN ieņēmumiem</vt:lpstr>
      <vt:lpstr>IIN atvieglojumi – būtisks sociālais atbalsts </vt:lpstr>
      <vt:lpstr>Pievienotās vērtības nodokļa (PVN) atvieglojumi</vt:lpstr>
      <vt:lpstr>PVN atvieglojumi ~0,9 miljardi eiro, kas ir apmēram 1/3 daļa no PVN ieņēmumiem</vt:lpstr>
      <vt:lpstr>PowerPoint Presentation</vt:lpstr>
      <vt:lpstr>Uzņēmumu ienākumu nodokļa (UIN) atvieglojumi</vt:lpstr>
      <vt:lpstr>PowerPoint Presentation</vt:lpstr>
      <vt:lpstr>UIN atvieglojumu apmērs 2018.gadā salīdzinājumā ar 2017.gadu ir samazinājies par 97,5% </vt:lpstr>
      <vt:lpstr>Lielākie UIN atvieglojuma apmēri 2018.gadā - par ienākumu no tiešās līdzdalības akciju atsavināšanas un lauksaimniekiem par summām, kas saņemtas subsīdiju veidā</vt:lpstr>
      <vt:lpstr>Dabas resursu nodokļa (DRN) atvieglojumi</vt:lpstr>
      <vt:lpstr>DRN atvieglojumi ~0,2 miljardi eiro, kas ir  7 reizes vairāk kā kopējie DRN ieņēmumi</vt:lpstr>
      <vt:lpstr>PowerPoint Presentation</vt:lpstr>
      <vt:lpstr>Mikrouzņēmumu nodoklis (MUN)</vt:lpstr>
      <vt:lpstr>Teorētiski negūtais nodokļu ieņēmumu apmērs sastāda ap 112,4 milj. eiro, kas ir 124,9% no kopējiem MUN ieņēmumiem </vt:lpstr>
      <vt:lpstr>Akcīzes nodokļa (AN) atvieglojumi</vt:lpstr>
      <vt:lpstr>AN atvieglojumi ~182 milj. eiro, kas ir aptuveni 18% no kopējiem AN ieņēmumiem</vt:lpstr>
      <vt:lpstr>PowerPoint Presentation</vt:lpstr>
      <vt:lpstr>Nekustamā īpašuma nodokļa (NĪN) atvieglojumi</vt:lpstr>
      <vt:lpstr>NĪN atvieglojumi ~ 18 milj. eiro, kas, salīdzinot ar citiem atvieglojumiem, nav daudz (8%), bet tiem ir tendence pieaugt</vt:lpstr>
      <vt:lpstr>PowerPoint Presentation</vt:lpstr>
      <vt:lpstr>Transportlīdzekļu nodokļu atvieglojumi</vt:lpstr>
      <vt:lpstr>Transportlīdzekļu nodokļu atvieglojumu ietekme vērtējama kā nebūtiska (vien 0,06% no IKP)</vt:lpstr>
      <vt:lpstr>Elektroenerģijas nodokļa (EN) atvieglojumi</vt:lpstr>
      <vt:lpstr>No 2017.gada vairāki EN atvieglojumi ir atcelti. EN atvieglojumu ietekme ir nebūtiska (vien 0,01% no IKP).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Daina Dzelme-Urbāne</dc:creator>
  <cp:lastModifiedBy>Ieva Kodoliņa-Miglāne</cp:lastModifiedBy>
  <cp:revision>157</cp:revision>
  <dcterms:created xsi:type="dcterms:W3CDTF">2020-03-25T13:29:48Z</dcterms:created>
  <dcterms:modified xsi:type="dcterms:W3CDTF">2020-04-21T12:26:47Z</dcterms:modified>
</cp:coreProperties>
</file>