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7877" r:id="rId6"/>
    <p:sldId id="7883" r:id="rId7"/>
    <p:sldId id="7852" r:id="rId8"/>
    <p:sldId id="7698" r:id="rId9"/>
    <p:sldId id="7688" r:id="rId10"/>
    <p:sldId id="7687" r:id="rId11"/>
    <p:sldId id="7859" r:id="rId12"/>
    <p:sldId id="7703" r:id="rId13"/>
    <p:sldId id="1045" r:id="rId14"/>
    <p:sldId id="7701" r:id="rId15"/>
    <p:sldId id="1044" r:id="rId16"/>
    <p:sldId id="1040" r:id="rId17"/>
    <p:sldId id="1042" r:id="rId18"/>
    <p:sldId id="7860" r:id="rId19"/>
    <p:sldId id="7882" r:id="rId20"/>
    <p:sldId id="7840" r:id="rId21"/>
    <p:sldId id="7829" r:id="rId22"/>
    <p:sldId id="7827" r:id="rId23"/>
    <p:sldId id="7830" r:id="rId24"/>
    <p:sldId id="7832" r:id="rId25"/>
    <p:sldId id="7828" r:id="rId26"/>
    <p:sldId id="7841" r:id="rId27"/>
    <p:sldId id="7702" r:id="rId28"/>
    <p:sldId id="7704" r:id="rId29"/>
    <p:sldId id="7862" r:id="rId30"/>
    <p:sldId id="7876" r:id="rId31"/>
    <p:sldId id="7865" r:id="rId32"/>
    <p:sldId id="7866" r:id="rId33"/>
    <p:sldId id="7867" r:id="rId34"/>
    <p:sldId id="1038" r:id="rId35"/>
    <p:sldId id="7855" r:id="rId36"/>
    <p:sldId id="7880" r:id="rId37"/>
    <p:sldId id="7868" r:id="rId38"/>
    <p:sldId id="7879" r:id="rId39"/>
    <p:sldId id="7616" r:id="rId40"/>
    <p:sldId id="7605" r:id="rId41"/>
    <p:sldId id="7869" r:id="rId42"/>
    <p:sldId id="7845" r:id="rId43"/>
    <p:sldId id="7399" r:id="rId44"/>
    <p:sldId id="605" r:id="rId45"/>
    <p:sldId id="7311" r:id="rId46"/>
    <p:sldId id="7871" r:id="rId47"/>
    <p:sldId id="7689" r:id="rId48"/>
    <p:sldId id="7694" r:id="rId49"/>
    <p:sldId id="7872" r:id="rId50"/>
    <p:sldId id="282" r:id="rId51"/>
    <p:sldId id="7873" r:id="rId52"/>
    <p:sldId id="7696" r:id="rId53"/>
    <p:sldId id="7690" r:id="rId54"/>
    <p:sldId id="7844" r:id="rId55"/>
    <p:sldId id="7847" r:id="rId56"/>
    <p:sldId id="7881" r:id="rId57"/>
    <p:sldId id="7846" r:id="rId58"/>
    <p:sldId id="7853" r:id="rId59"/>
    <p:sldId id="7875" r:id="rId60"/>
    <p:sldId id="7878" r:id="rId61"/>
    <p:sldId id="7874" r:id="rId62"/>
  </p:sldIdLst>
  <p:sldSz cx="12192000" cy="6858000"/>
  <p:notesSz cx="6669088" cy="97536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B24E9D"/>
    <a:srgbClr val="782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04B52-9E04-69BD-B2DD-7CCEFA396F51}" v="5" dt="2024-04-18T05:43:44.520"/>
    <p1510:client id="{8F5C3638-9CD8-4565-ADF7-42B63BF82E97}" v="309" dt="2024-04-18T08:32:51.740"/>
    <p1510:client id="{AB5F5D01-BC2D-6F1F-3BF5-128A994CF217}" v="9" dt="2024-04-18T08:27:59.300"/>
    <p1510:client id="{CB8B1656-EE14-4F19-A400-933C83982324}" v="32" dt="2024-04-18T09:35:09.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11" autoAdjust="0"/>
  </p:normalViewPr>
  <p:slideViewPr>
    <p:cSldViewPr snapToGrid="0">
      <p:cViewPr varScale="1">
        <p:scale>
          <a:sx n="50" d="100"/>
          <a:sy n="50" d="100"/>
        </p:scale>
        <p:origin x="12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74BF5-AA01-4BB0-B0C7-F2B86C65CA80}"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49708B80-968A-455F-A24A-CFD95AB2C33B}">
      <dgm:prSet custT="1"/>
      <dgm:spPr/>
      <dgm:t>
        <a:bodyPr anchor="ctr"/>
        <a:lstStyle/>
        <a:p>
          <a:pPr algn="l"/>
          <a:r>
            <a:rPr lang="lv-LV" sz="1800"/>
            <a:t>Priekšlikums Eiropas Parlamenta un Padomes regulai, ar ko izveido </a:t>
          </a:r>
          <a:r>
            <a:rPr lang="lv-LV" sz="1800" b="1"/>
            <a:t>Savienības Muitas kodeksu </a:t>
          </a:r>
          <a:r>
            <a:rPr lang="lv-LV" sz="1800"/>
            <a:t>un Eiropas Savienības Muitas iestādi un atceļ Regulu (ES) Nr. 952/2013 </a:t>
          </a:r>
        </a:p>
        <a:p>
          <a:pPr algn="ctr"/>
          <a:r>
            <a:rPr lang="lv-LV" sz="1800" b="1">
              <a:solidFill>
                <a:schemeClr val="accent2"/>
              </a:solidFill>
            </a:rPr>
            <a:t>(JSMK)</a:t>
          </a:r>
        </a:p>
      </dgm:t>
    </dgm:pt>
    <dgm:pt modelId="{BB680210-1BE0-45FE-9CE0-3943AA04E2F2}" type="parTrans" cxnId="{9E7DD280-6699-4663-8A45-F35D4DE961C6}">
      <dgm:prSet/>
      <dgm:spPr/>
      <dgm:t>
        <a:bodyPr/>
        <a:lstStyle/>
        <a:p>
          <a:endParaRPr lang="en-US"/>
        </a:p>
      </dgm:t>
    </dgm:pt>
    <dgm:pt modelId="{3DEC8973-305E-4C10-AA2F-FCFE3B7D43DA}" type="sibTrans" cxnId="{9E7DD280-6699-4663-8A45-F35D4DE961C6}">
      <dgm:prSet/>
      <dgm:spPr/>
      <dgm:t>
        <a:bodyPr/>
        <a:lstStyle/>
        <a:p>
          <a:endParaRPr lang="en-US"/>
        </a:p>
      </dgm:t>
    </dgm:pt>
    <dgm:pt modelId="{01F05F83-28F8-4B61-95C1-DFDC8B9A978F}">
      <dgm:prSet custT="1"/>
      <dgm:spPr/>
      <dgm:t>
        <a:bodyPr/>
        <a:lstStyle/>
        <a:p>
          <a:pPr algn="l"/>
          <a:r>
            <a:rPr lang="lv-LV" sz="1800"/>
            <a:t>Priekšlikums Padomes regulai, ar ko groza Regulu (EEK) Nr</a:t>
          </a:r>
          <a:r>
            <a:rPr lang="lv-LV" sz="1800" b="1"/>
            <a:t>. 2658/87 </a:t>
          </a:r>
          <a:r>
            <a:rPr lang="lv-LV" sz="1800"/>
            <a:t>attiecībā uz vienkāršota tarifa režīma ieviešanu preču </a:t>
          </a:r>
          <a:r>
            <a:rPr lang="lv-LV" sz="1800" err="1"/>
            <a:t>tālpārdošanai</a:t>
          </a:r>
          <a:r>
            <a:rPr lang="lv-LV" sz="1800"/>
            <a:t> un Regulai (EK) Nr. </a:t>
          </a:r>
          <a:r>
            <a:rPr lang="lv-LV" sz="1800" b="1"/>
            <a:t>1186/2009</a:t>
          </a:r>
          <a:r>
            <a:rPr lang="lv-LV" sz="1800"/>
            <a:t> attiecībā uz muitas nodokļa atbrīvojuma sliekšņa atcelšanu;</a:t>
          </a:r>
        </a:p>
        <a:p>
          <a:pPr algn="ctr"/>
          <a:r>
            <a:rPr lang="lv-LV" sz="1800" b="1">
              <a:solidFill>
                <a:schemeClr val="accent2"/>
              </a:solidFill>
            </a:rPr>
            <a:t>E-komercija, muitas nodoklis</a:t>
          </a:r>
        </a:p>
        <a:p>
          <a:pPr algn="l"/>
          <a:endParaRPr lang="en-US" sz="1300"/>
        </a:p>
      </dgm:t>
    </dgm:pt>
    <dgm:pt modelId="{C17B3077-0EB4-4C7E-8E3D-0D31EA948C31}" type="parTrans" cxnId="{E12387D3-142F-4F01-9AA8-E7BBCE66B920}">
      <dgm:prSet/>
      <dgm:spPr/>
      <dgm:t>
        <a:bodyPr/>
        <a:lstStyle/>
        <a:p>
          <a:endParaRPr lang="en-US"/>
        </a:p>
      </dgm:t>
    </dgm:pt>
    <dgm:pt modelId="{7129D7A8-3B07-44B6-9E34-11D588A040CC}" type="sibTrans" cxnId="{E12387D3-142F-4F01-9AA8-E7BBCE66B920}">
      <dgm:prSet/>
      <dgm:spPr/>
      <dgm:t>
        <a:bodyPr/>
        <a:lstStyle/>
        <a:p>
          <a:endParaRPr lang="en-US"/>
        </a:p>
      </dgm:t>
    </dgm:pt>
    <dgm:pt modelId="{F53A2710-B1E0-4E7D-AD03-71A5071A1220}">
      <dgm:prSet custT="1"/>
      <dgm:spPr/>
      <dgm:t>
        <a:bodyPr/>
        <a:lstStyle/>
        <a:p>
          <a:pPr algn="l"/>
          <a:r>
            <a:rPr lang="lv-LV" sz="1800"/>
            <a:t>Priekšlikums Padomes direktīvai, ar ko groza Direktīvu </a:t>
          </a:r>
          <a:r>
            <a:rPr lang="lv-LV" sz="1800" b="1"/>
            <a:t>2006/112/EK attiecībā uz PVN </a:t>
          </a:r>
          <a:r>
            <a:rPr lang="lv-LV" sz="1800"/>
            <a:t>noteikumiem par nodokļa maksātājiem, kas veicina importēto preču </a:t>
          </a:r>
          <a:r>
            <a:rPr lang="lv-LV" sz="1800" err="1"/>
            <a:t>tālpārdošanu</a:t>
          </a:r>
          <a:r>
            <a:rPr lang="lv-LV" sz="1800"/>
            <a:t>, un īpašā režīma piemērošanu </a:t>
          </a:r>
          <a:r>
            <a:rPr lang="lv-LV" sz="1800" err="1"/>
            <a:t>tālpārdošanai</a:t>
          </a:r>
          <a:r>
            <a:rPr lang="lv-LV" sz="1800"/>
            <a:t> no </a:t>
          </a:r>
          <a:r>
            <a:rPr lang="lv-LV" sz="1800" err="1"/>
            <a:t>trešām</a:t>
          </a:r>
          <a:r>
            <a:rPr lang="lv-LV" sz="1800"/>
            <a:t> teritorijām vai </a:t>
          </a:r>
          <a:r>
            <a:rPr lang="lv-LV" sz="1800" err="1"/>
            <a:t>trešām</a:t>
          </a:r>
          <a:r>
            <a:rPr lang="lv-LV" sz="1800"/>
            <a:t> valstīm importētām precēm, kā arī attiecībā uz īpašu importa PVN deklarēšanas un maksāšanas kārtību.</a:t>
          </a:r>
        </a:p>
        <a:p>
          <a:pPr algn="ctr"/>
          <a:r>
            <a:rPr lang="lv-LV" sz="1800" b="1">
              <a:solidFill>
                <a:schemeClr val="accent2"/>
              </a:solidFill>
            </a:rPr>
            <a:t>E-komercija, PVN</a:t>
          </a:r>
        </a:p>
        <a:p>
          <a:pPr algn="l"/>
          <a:endParaRPr lang="en-US" sz="1300"/>
        </a:p>
      </dgm:t>
    </dgm:pt>
    <dgm:pt modelId="{2B402FD4-D319-4B32-84E7-24319704D3BA}" type="parTrans" cxnId="{0ECD6817-D056-43F7-ACBE-3F53E9B50815}">
      <dgm:prSet/>
      <dgm:spPr/>
      <dgm:t>
        <a:bodyPr/>
        <a:lstStyle/>
        <a:p>
          <a:endParaRPr lang="en-US"/>
        </a:p>
      </dgm:t>
    </dgm:pt>
    <dgm:pt modelId="{1E09B640-85DC-48D9-88A2-9851A5CBE924}" type="sibTrans" cxnId="{0ECD6817-D056-43F7-ACBE-3F53E9B50815}">
      <dgm:prSet/>
      <dgm:spPr/>
      <dgm:t>
        <a:bodyPr/>
        <a:lstStyle/>
        <a:p>
          <a:endParaRPr lang="en-US"/>
        </a:p>
      </dgm:t>
    </dgm:pt>
    <dgm:pt modelId="{5ACC9A6C-19E0-4C6E-8CA0-29A9381C40C7}" type="pres">
      <dgm:prSet presAssocID="{3C874BF5-AA01-4BB0-B0C7-F2B86C65CA80}" presName="vert0" presStyleCnt="0">
        <dgm:presLayoutVars>
          <dgm:dir/>
          <dgm:animOne val="branch"/>
          <dgm:animLvl val="lvl"/>
        </dgm:presLayoutVars>
      </dgm:prSet>
      <dgm:spPr/>
    </dgm:pt>
    <dgm:pt modelId="{3D06F6AB-1093-4343-9130-17F21D53B3F6}" type="pres">
      <dgm:prSet presAssocID="{49708B80-968A-455F-A24A-CFD95AB2C33B}" presName="thickLine" presStyleLbl="alignNode1" presStyleIdx="0" presStyleCnt="3" custLinFactNeighborX="731" custLinFactNeighborY="-13627"/>
      <dgm:spPr/>
    </dgm:pt>
    <dgm:pt modelId="{73218E3C-B550-402E-BDB9-810064D31003}" type="pres">
      <dgm:prSet presAssocID="{49708B80-968A-455F-A24A-CFD95AB2C33B}" presName="horz1" presStyleCnt="0"/>
      <dgm:spPr/>
    </dgm:pt>
    <dgm:pt modelId="{CF4D1627-1C72-4F3E-8A01-A7DE4AF21613}" type="pres">
      <dgm:prSet presAssocID="{49708B80-968A-455F-A24A-CFD95AB2C33B}" presName="tx1" presStyleLbl="revTx" presStyleIdx="0" presStyleCnt="3"/>
      <dgm:spPr/>
    </dgm:pt>
    <dgm:pt modelId="{3FAB7633-5D58-4BC1-BF8B-AA4E3C80D1A0}" type="pres">
      <dgm:prSet presAssocID="{49708B80-968A-455F-A24A-CFD95AB2C33B}" presName="vert1" presStyleCnt="0"/>
      <dgm:spPr/>
    </dgm:pt>
    <dgm:pt modelId="{12586192-58DC-4EDA-92C3-B5A39053AB6F}" type="pres">
      <dgm:prSet presAssocID="{01F05F83-28F8-4B61-95C1-DFDC8B9A978F}" presName="thickLine" presStyleLbl="alignNode1" presStyleIdx="1" presStyleCnt="3"/>
      <dgm:spPr/>
    </dgm:pt>
    <dgm:pt modelId="{70C1CB2F-E882-492A-914C-F201D2CF50B0}" type="pres">
      <dgm:prSet presAssocID="{01F05F83-28F8-4B61-95C1-DFDC8B9A978F}" presName="horz1" presStyleCnt="0"/>
      <dgm:spPr/>
    </dgm:pt>
    <dgm:pt modelId="{E3AB0150-99C6-46EF-A2AD-394DCF6FBA52}" type="pres">
      <dgm:prSet presAssocID="{01F05F83-28F8-4B61-95C1-DFDC8B9A978F}" presName="tx1" presStyleLbl="revTx" presStyleIdx="1" presStyleCnt="3"/>
      <dgm:spPr/>
    </dgm:pt>
    <dgm:pt modelId="{505AAA34-94BB-40E3-9332-C9BD1712EDA1}" type="pres">
      <dgm:prSet presAssocID="{01F05F83-28F8-4B61-95C1-DFDC8B9A978F}" presName="vert1" presStyleCnt="0"/>
      <dgm:spPr/>
    </dgm:pt>
    <dgm:pt modelId="{7470DC3B-3F22-4E07-ABC0-BFB4D6BA6E92}" type="pres">
      <dgm:prSet presAssocID="{F53A2710-B1E0-4E7D-AD03-71A5071A1220}" presName="thickLine" presStyleLbl="alignNode1" presStyleIdx="2" presStyleCnt="3"/>
      <dgm:spPr/>
    </dgm:pt>
    <dgm:pt modelId="{7F8A9326-DFBD-44AA-9A6B-5ABBAFE7A443}" type="pres">
      <dgm:prSet presAssocID="{F53A2710-B1E0-4E7D-AD03-71A5071A1220}" presName="horz1" presStyleCnt="0"/>
      <dgm:spPr/>
    </dgm:pt>
    <dgm:pt modelId="{919AFA1C-1563-4CC2-8CB8-DE0A03165B47}" type="pres">
      <dgm:prSet presAssocID="{F53A2710-B1E0-4E7D-AD03-71A5071A1220}" presName="tx1" presStyleLbl="revTx" presStyleIdx="2" presStyleCnt="3" custScaleY="127446"/>
      <dgm:spPr/>
    </dgm:pt>
    <dgm:pt modelId="{71A85198-3505-4766-BFD7-6084B79AB7A5}" type="pres">
      <dgm:prSet presAssocID="{F53A2710-B1E0-4E7D-AD03-71A5071A1220}" presName="vert1" presStyleCnt="0"/>
      <dgm:spPr/>
    </dgm:pt>
  </dgm:ptLst>
  <dgm:cxnLst>
    <dgm:cxn modelId="{0ECD6817-D056-43F7-ACBE-3F53E9B50815}" srcId="{3C874BF5-AA01-4BB0-B0C7-F2B86C65CA80}" destId="{F53A2710-B1E0-4E7D-AD03-71A5071A1220}" srcOrd="2" destOrd="0" parTransId="{2B402FD4-D319-4B32-84E7-24319704D3BA}" sibTransId="{1E09B640-85DC-48D9-88A2-9851A5CBE924}"/>
    <dgm:cxn modelId="{2097B47E-E3D7-421C-BCCE-12A476153B85}" type="presOf" srcId="{49708B80-968A-455F-A24A-CFD95AB2C33B}" destId="{CF4D1627-1C72-4F3E-8A01-A7DE4AF21613}" srcOrd="0" destOrd="0" presId="urn:microsoft.com/office/officeart/2008/layout/LinedList"/>
    <dgm:cxn modelId="{9E7DD280-6699-4663-8A45-F35D4DE961C6}" srcId="{3C874BF5-AA01-4BB0-B0C7-F2B86C65CA80}" destId="{49708B80-968A-455F-A24A-CFD95AB2C33B}" srcOrd="0" destOrd="0" parTransId="{BB680210-1BE0-45FE-9CE0-3943AA04E2F2}" sibTransId="{3DEC8973-305E-4C10-AA2F-FCFE3B7D43DA}"/>
    <dgm:cxn modelId="{25ACE2A1-9798-472D-8106-6F75A8E37556}" type="presOf" srcId="{01F05F83-28F8-4B61-95C1-DFDC8B9A978F}" destId="{E3AB0150-99C6-46EF-A2AD-394DCF6FBA52}" srcOrd="0" destOrd="0" presId="urn:microsoft.com/office/officeart/2008/layout/LinedList"/>
    <dgm:cxn modelId="{859C53BC-A4B1-4FB2-ABA5-A378A415ABF2}" type="presOf" srcId="{F53A2710-B1E0-4E7D-AD03-71A5071A1220}" destId="{919AFA1C-1563-4CC2-8CB8-DE0A03165B47}" srcOrd="0" destOrd="0" presId="urn:microsoft.com/office/officeart/2008/layout/LinedList"/>
    <dgm:cxn modelId="{E12387D3-142F-4F01-9AA8-E7BBCE66B920}" srcId="{3C874BF5-AA01-4BB0-B0C7-F2B86C65CA80}" destId="{01F05F83-28F8-4B61-95C1-DFDC8B9A978F}" srcOrd="1" destOrd="0" parTransId="{C17B3077-0EB4-4C7E-8E3D-0D31EA948C31}" sibTransId="{7129D7A8-3B07-44B6-9E34-11D588A040CC}"/>
    <dgm:cxn modelId="{85A4C7DF-C04E-4F59-9C56-1928C500AA9E}" type="presOf" srcId="{3C874BF5-AA01-4BB0-B0C7-F2B86C65CA80}" destId="{5ACC9A6C-19E0-4C6E-8CA0-29A9381C40C7}" srcOrd="0" destOrd="0" presId="urn:microsoft.com/office/officeart/2008/layout/LinedList"/>
    <dgm:cxn modelId="{43794C44-6F0A-486F-A4AF-208AF6DD2114}" type="presParOf" srcId="{5ACC9A6C-19E0-4C6E-8CA0-29A9381C40C7}" destId="{3D06F6AB-1093-4343-9130-17F21D53B3F6}" srcOrd="0" destOrd="0" presId="urn:microsoft.com/office/officeart/2008/layout/LinedList"/>
    <dgm:cxn modelId="{56B366A4-5497-4541-9E33-86D3D77AA2E4}" type="presParOf" srcId="{5ACC9A6C-19E0-4C6E-8CA0-29A9381C40C7}" destId="{73218E3C-B550-402E-BDB9-810064D31003}" srcOrd="1" destOrd="0" presId="urn:microsoft.com/office/officeart/2008/layout/LinedList"/>
    <dgm:cxn modelId="{ACA6F88C-2EFD-4929-9F78-530136881CF2}" type="presParOf" srcId="{73218E3C-B550-402E-BDB9-810064D31003}" destId="{CF4D1627-1C72-4F3E-8A01-A7DE4AF21613}" srcOrd="0" destOrd="0" presId="urn:microsoft.com/office/officeart/2008/layout/LinedList"/>
    <dgm:cxn modelId="{CD64EC5C-04D1-4A45-ABA9-BD614622A9BD}" type="presParOf" srcId="{73218E3C-B550-402E-BDB9-810064D31003}" destId="{3FAB7633-5D58-4BC1-BF8B-AA4E3C80D1A0}" srcOrd="1" destOrd="0" presId="urn:microsoft.com/office/officeart/2008/layout/LinedList"/>
    <dgm:cxn modelId="{CA1D455F-52A6-4608-BFA4-A16B9EC30158}" type="presParOf" srcId="{5ACC9A6C-19E0-4C6E-8CA0-29A9381C40C7}" destId="{12586192-58DC-4EDA-92C3-B5A39053AB6F}" srcOrd="2" destOrd="0" presId="urn:microsoft.com/office/officeart/2008/layout/LinedList"/>
    <dgm:cxn modelId="{274664A1-6038-40FC-8A15-30ECA5E4BA22}" type="presParOf" srcId="{5ACC9A6C-19E0-4C6E-8CA0-29A9381C40C7}" destId="{70C1CB2F-E882-492A-914C-F201D2CF50B0}" srcOrd="3" destOrd="0" presId="urn:microsoft.com/office/officeart/2008/layout/LinedList"/>
    <dgm:cxn modelId="{272B57DD-298D-422B-A40F-1A6257ECCA07}" type="presParOf" srcId="{70C1CB2F-E882-492A-914C-F201D2CF50B0}" destId="{E3AB0150-99C6-46EF-A2AD-394DCF6FBA52}" srcOrd="0" destOrd="0" presId="urn:microsoft.com/office/officeart/2008/layout/LinedList"/>
    <dgm:cxn modelId="{C46D5ADA-70D1-4CA6-8CB7-4651C1D37B58}" type="presParOf" srcId="{70C1CB2F-E882-492A-914C-F201D2CF50B0}" destId="{505AAA34-94BB-40E3-9332-C9BD1712EDA1}" srcOrd="1" destOrd="0" presId="urn:microsoft.com/office/officeart/2008/layout/LinedList"/>
    <dgm:cxn modelId="{7E13F5B4-B6C9-4C7C-8468-0E9E5E95118D}" type="presParOf" srcId="{5ACC9A6C-19E0-4C6E-8CA0-29A9381C40C7}" destId="{7470DC3B-3F22-4E07-ABC0-BFB4D6BA6E92}" srcOrd="4" destOrd="0" presId="urn:microsoft.com/office/officeart/2008/layout/LinedList"/>
    <dgm:cxn modelId="{CBA08776-20B6-4508-8A7E-33F29356B9FA}" type="presParOf" srcId="{5ACC9A6C-19E0-4C6E-8CA0-29A9381C40C7}" destId="{7F8A9326-DFBD-44AA-9A6B-5ABBAFE7A443}" srcOrd="5" destOrd="0" presId="urn:microsoft.com/office/officeart/2008/layout/LinedList"/>
    <dgm:cxn modelId="{C1FFB022-D9A5-4BF6-A0CF-50A8161B82C1}" type="presParOf" srcId="{7F8A9326-DFBD-44AA-9A6B-5ABBAFE7A443}" destId="{919AFA1C-1563-4CC2-8CB8-DE0A03165B47}" srcOrd="0" destOrd="0" presId="urn:microsoft.com/office/officeart/2008/layout/LinedList"/>
    <dgm:cxn modelId="{3FA2D9E5-FD94-4BC6-87D4-6AFDDA3B2F4A}" type="presParOf" srcId="{7F8A9326-DFBD-44AA-9A6B-5ABBAFE7A443}" destId="{71A85198-3505-4766-BFD7-6084B79AB7A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7D4D8E-AC67-48F8-A232-763D7BBD7C5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E"/>
        </a:p>
      </dgm:t>
    </dgm:pt>
    <dgm:pt modelId="{24D678CD-8779-4861-A7C8-1F41E1C3A23B}">
      <dgm:prSet phldrT="[Text]"/>
      <dgm:spPr>
        <a:solidFill>
          <a:schemeClr val="accent1">
            <a:lumMod val="60000"/>
            <a:lumOff val="40000"/>
          </a:schemeClr>
        </a:solidFill>
      </dgm:spPr>
      <dgm:t>
        <a:bodyPr/>
        <a:lstStyle/>
        <a:p>
          <a:r>
            <a:rPr lang="lv-LV">
              <a:solidFill>
                <a:schemeClr val="tx1"/>
              </a:solidFill>
            </a:rPr>
            <a:t>Līdz </a:t>
          </a:r>
          <a:r>
            <a:rPr lang="en-IE">
              <a:solidFill>
                <a:schemeClr val="tx1"/>
              </a:solidFill>
            </a:rPr>
            <a:t>2031</a:t>
          </a:r>
          <a:r>
            <a:rPr lang="lv-LV">
              <a:solidFill>
                <a:schemeClr val="tx1"/>
              </a:solidFill>
            </a:rPr>
            <a:t>.</a:t>
          </a:r>
          <a:r>
            <a:rPr lang="en-IE">
              <a:solidFill>
                <a:schemeClr val="tx1"/>
              </a:solidFill>
            </a:rPr>
            <a:t> </a:t>
          </a:r>
          <a:r>
            <a:rPr lang="lv-LV">
              <a:solidFill>
                <a:schemeClr val="tx1"/>
              </a:solidFill>
            </a:rPr>
            <a:t>iesniegumi </a:t>
          </a:r>
          <a:r>
            <a:rPr lang="en-IE">
              <a:solidFill>
                <a:schemeClr val="tx1"/>
              </a:solidFill>
            </a:rPr>
            <a:t>AEO-S </a:t>
          </a:r>
          <a:r>
            <a:rPr lang="lv-LV">
              <a:solidFill>
                <a:schemeClr val="tx1"/>
              </a:solidFill>
            </a:rPr>
            <a:t>vai</a:t>
          </a:r>
          <a:r>
            <a:rPr lang="en-IE">
              <a:solidFill>
                <a:schemeClr val="tx1"/>
              </a:solidFill>
            </a:rPr>
            <a:t> AEO C</a:t>
          </a:r>
          <a:r>
            <a:rPr lang="lv-LV">
              <a:solidFill>
                <a:schemeClr val="tx1"/>
              </a:solidFill>
            </a:rPr>
            <a:t> saņemšanai</a:t>
          </a:r>
          <a:endParaRPr lang="en-IE">
            <a:solidFill>
              <a:schemeClr val="tx1"/>
            </a:solidFill>
          </a:endParaRPr>
        </a:p>
      </dgm:t>
    </dgm:pt>
    <dgm:pt modelId="{973C6C12-D99D-4D2E-9C79-83B51C16B2C4}" type="parTrans" cxnId="{84BE6B3D-BA45-416C-A5A6-76A8A36D6E5C}">
      <dgm:prSet/>
      <dgm:spPr/>
      <dgm:t>
        <a:bodyPr/>
        <a:lstStyle/>
        <a:p>
          <a:endParaRPr lang="en-IE"/>
        </a:p>
      </dgm:t>
    </dgm:pt>
    <dgm:pt modelId="{9023B1E6-0584-437F-933D-DA1A0B02E2D8}" type="sibTrans" cxnId="{84BE6B3D-BA45-416C-A5A6-76A8A36D6E5C}">
      <dgm:prSet/>
      <dgm:spPr/>
      <dgm:t>
        <a:bodyPr/>
        <a:lstStyle/>
        <a:p>
          <a:endParaRPr lang="en-IE"/>
        </a:p>
      </dgm:t>
    </dgm:pt>
    <dgm:pt modelId="{F2100695-F921-44F1-8FF6-6E707DE263E3}">
      <dgm:prSet phldrT="[Text]"/>
      <dgm:spPr>
        <a:solidFill>
          <a:schemeClr val="accent1">
            <a:lumMod val="60000"/>
            <a:lumOff val="40000"/>
          </a:schemeClr>
        </a:solidFill>
      </dgm:spPr>
      <dgm:t>
        <a:bodyPr/>
        <a:lstStyle/>
        <a:p>
          <a:r>
            <a:rPr lang="lv-LV">
              <a:solidFill>
                <a:schemeClr val="tx1"/>
              </a:solidFill>
            </a:rPr>
            <a:t>Iespējams pieteikties</a:t>
          </a:r>
          <a:r>
            <a:rPr lang="en-IE">
              <a:solidFill>
                <a:schemeClr val="tx1"/>
              </a:solidFill>
            </a:rPr>
            <a:t> AEO-S</a:t>
          </a:r>
        </a:p>
      </dgm:t>
    </dgm:pt>
    <dgm:pt modelId="{FAB2F4C2-5FE3-4733-86B0-A04EFD0B93BE}" type="parTrans" cxnId="{8255BEC4-0D93-410B-BE59-0D6159E0C48F}">
      <dgm:prSet/>
      <dgm:spPr/>
      <dgm:t>
        <a:bodyPr/>
        <a:lstStyle/>
        <a:p>
          <a:endParaRPr lang="en-IE"/>
        </a:p>
      </dgm:t>
    </dgm:pt>
    <dgm:pt modelId="{C1F51712-5AEA-437D-B691-D65057F04348}" type="sibTrans" cxnId="{8255BEC4-0D93-410B-BE59-0D6159E0C48F}">
      <dgm:prSet/>
      <dgm:spPr/>
      <dgm:t>
        <a:bodyPr/>
        <a:lstStyle/>
        <a:p>
          <a:endParaRPr lang="en-IE"/>
        </a:p>
      </dgm:t>
    </dgm:pt>
    <dgm:pt modelId="{EDAEAEB9-CA9C-4AB8-9DF5-B4388C618AB8}">
      <dgm:prSet phldrT="[Text]"/>
      <dgm:spPr>
        <a:solidFill>
          <a:schemeClr val="accent1">
            <a:lumMod val="60000"/>
            <a:lumOff val="40000"/>
          </a:schemeClr>
        </a:solidFill>
      </dgm:spPr>
      <dgm:t>
        <a:bodyPr/>
        <a:lstStyle/>
        <a:p>
          <a:r>
            <a:rPr lang="lv-LV">
              <a:solidFill>
                <a:schemeClr val="tx1"/>
              </a:solidFill>
            </a:rPr>
            <a:t>Atļauja ir izmantojama</a:t>
          </a:r>
          <a:endParaRPr lang="en-IE">
            <a:solidFill>
              <a:schemeClr val="tx1"/>
            </a:solidFill>
          </a:endParaRPr>
        </a:p>
      </dgm:t>
    </dgm:pt>
    <dgm:pt modelId="{934C7557-F65D-4C43-AB69-22BE1552588B}" type="parTrans" cxnId="{A16965DF-F56C-4322-B555-D9857D6A6967}">
      <dgm:prSet/>
      <dgm:spPr/>
      <dgm:t>
        <a:bodyPr/>
        <a:lstStyle/>
        <a:p>
          <a:endParaRPr lang="en-IE"/>
        </a:p>
      </dgm:t>
    </dgm:pt>
    <dgm:pt modelId="{22AB68FA-B718-4E0B-A991-883F432A02D7}" type="sibTrans" cxnId="{A16965DF-F56C-4322-B555-D9857D6A6967}">
      <dgm:prSet/>
      <dgm:spPr/>
      <dgm:t>
        <a:bodyPr/>
        <a:lstStyle/>
        <a:p>
          <a:endParaRPr lang="en-IE"/>
        </a:p>
      </dgm:t>
    </dgm:pt>
    <dgm:pt modelId="{D14E5237-B782-4D5F-935F-E42B4689EEA3}">
      <dgm:prSet phldrT="[Text]"/>
      <dgm:spPr>
        <a:solidFill>
          <a:schemeClr val="accent2"/>
        </a:solidFill>
      </dgm:spPr>
      <dgm:t>
        <a:bodyPr/>
        <a:lstStyle/>
        <a:p>
          <a:r>
            <a:rPr lang="lv-LV">
              <a:solidFill>
                <a:schemeClr val="tx1"/>
              </a:solidFill>
            </a:rPr>
            <a:t>Iespējams pieteikties </a:t>
          </a:r>
          <a:r>
            <a:rPr lang="en-IE">
              <a:solidFill>
                <a:schemeClr val="tx1"/>
              </a:solidFill>
            </a:rPr>
            <a:t>AEO-C</a:t>
          </a:r>
        </a:p>
      </dgm:t>
    </dgm:pt>
    <dgm:pt modelId="{1AC3A0DB-F2FE-4273-8FAB-CAB14A388B96}" type="sibTrans" cxnId="{A2B16741-7F71-4D22-AD7F-BEF43F384771}">
      <dgm:prSet/>
      <dgm:spPr/>
      <dgm:t>
        <a:bodyPr/>
        <a:lstStyle/>
        <a:p>
          <a:endParaRPr lang="en-IE"/>
        </a:p>
      </dgm:t>
    </dgm:pt>
    <dgm:pt modelId="{0BFCAD06-F05A-465F-A73B-861924EE5222}" type="parTrans" cxnId="{A2B16741-7F71-4D22-AD7F-BEF43F384771}">
      <dgm:prSet/>
      <dgm:spPr/>
      <dgm:t>
        <a:bodyPr/>
        <a:lstStyle/>
        <a:p>
          <a:endParaRPr lang="en-IE"/>
        </a:p>
      </dgm:t>
    </dgm:pt>
    <dgm:pt modelId="{9863C9E1-EBE0-4EB8-9796-3D0F6203F5A8}">
      <dgm:prSet phldrT="[Text]"/>
      <dgm:spPr>
        <a:solidFill>
          <a:schemeClr val="accent1">
            <a:lumMod val="60000"/>
            <a:lumOff val="40000"/>
          </a:schemeClr>
        </a:solidFill>
      </dgm:spPr>
      <dgm:t>
        <a:bodyPr/>
        <a:lstStyle/>
        <a:p>
          <a:r>
            <a:rPr lang="lv-LV">
              <a:solidFill>
                <a:schemeClr val="tx1"/>
              </a:solidFill>
            </a:rPr>
            <a:t>Iespējams pieteikties </a:t>
          </a:r>
          <a:r>
            <a:rPr lang="en-IE">
              <a:solidFill>
                <a:schemeClr val="tx1"/>
              </a:solidFill>
            </a:rPr>
            <a:t>T&amp;C</a:t>
          </a:r>
        </a:p>
      </dgm:t>
    </dgm:pt>
    <dgm:pt modelId="{50E0468B-7B6E-423D-8E69-573F14A3E8FF}" type="parTrans" cxnId="{64A5E2E5-F572-419C-A625-8956C2851619}">
      <dgm:prSet/>
      <dgm:spPr/>
      <dgm:t>
        <a:bodyPr/>
        <a:lstStyle/>
        <a:p>
          <a:endParaRPr lang="en-IE"/>
        </a:p>
      </dgm:t>
    </dgm:pt>
    <dgm:pt modelId="{D4F816D5-9EE4-4496-8A21-0ED0AA1BA536}" type="sibTrans" cxnId="{64A5E2E5-F572-419C-A625-8956C2851619}">
      <dgm:prSet/>
      <dgm:spPr/>
      <dgm:t>
        <a:bodyPr/>
        <a:lstStyle/>
        <a:p>
          <a:endParaRPr lang="en-IE"/>
        </a:p>
      </dgm:t>
    </dgm:pt>
    <dgm:pt modelId="{E0360E19-1270-4F3B-A683-729ECBD5B004}">
      <dgm:prSet phldrT="[Text]"/>
      <dgm:spPr>
        <a:solidFill>
          <a:schemeClr val="accent2"/>
        </a:solidFill>
      </dgm:spPr>
      <dgm:t>
        <a:bodyPr/>
        <a:lstStyle/>
        <a:p>
          <a:r>
            <a:rPr lang="en-IE" b="0">
              <a:solidFill>
                <a:schemeClr val="tx1"/>
              </a:solidFill>
            </a:rPr>
            <a:t>AEO-C </a:t>
          </a:r>
          <a:r>
            <a:rPr lang="lv-LV" b="0">
              <a:solidFill>
                <a:schemeClr val="tx1"/>
              </a:solidFill>
            </a:rPr>
            <a:t>atļauja paliek izmantojama, bet jāpārvērtē atbilstība</a:t>
          </a:r>
          <a:endParaRPr lang="en-IE" b="0">
            <a:solidFill>
              <a:schemeClr val="tx1"/>
            </a:solidFill>
          </a:endParaRPr>
        </a:p>
      </dgm:t>
    </dgm:pt>
    <dgm:pt modelId="{2CCA9069-FC52-46E5-B572-3A5751AF5617}" type="parTrans" cxnId="{D1CD1894-4C22-47F0-8F01-1021BE52C27B}">
      <dgm:prSet/>
      <dgm:spPr/>
      <dgm:t>
        <a:bodyPr/>
        <a:lstStyle/>
        <a:p>
          <a:endParaRPr lang="en-IE"/>
        </a:p>
      </dgm:t>
    </dgm:pt>
    <dgm:pt modelId="{C3B99D43-0FB4-4985-BD24-40D6C0889617}" type="sibTrans" cxnId="{D1CD1894-4C22-47F0-8F01-1021BE52C27B}">
      <dgm:prSet/>
      <dgm:spPr/>
      <dgm:t>
        <a:bodyPr/>
        <a:lstStyle/>
        <a:p>
          <a:endParaRPr lang="en-IE"/>
        </a:p>
      </dgm:t>
    </dgm:pt>
    <dgm:pt modelId="{D868E55E-31E6-4805-8F25-432FCB94A272}">
      <dgm:prSet phldrT="[Text]"/>
      <dgm:spPr>
        <a:solidFill>
          <a:schemeClr val="accent1">
            <a:lumMod val="60000"/>
            <a:lumOff val="40000"/>
          </a:schemeClr>
        </a:solidFill>
      </dgm:spPr>
      <dgm:t>
        <a:bodyPr/>
        <a:lstStyle/>
        <a:p>
          <a:r>
            <a:rPr lang="en-IE" b="0">
              <a:solidFill>
                <a:schemeClr val="tx1"/>
              </a:solidFill>
            </a:rPr>
            <a:t>T&amp;C </a:t>
          </a:r>
          <a:r>
            <a:rPr lang="lv-LV" b="0">
              <a:solidFill>
                <a:schemeClr val="tx1"/>
              </a:solidFill>
            </a:rPr>
            <a:t>sāk piemērot</a:t>
          </a:r>
          <a:endParaRPr lang="en-IE" b="0">
            <a:solidFill>
              <a:schemeClr val="tx1"/>
            </a:solidFill>
          </a:endParaRPr>
        </a:p>
      </dgm:t>
    </dgm:pt>
    <dgm:pt modelId="{07943DF2-14FB-4404-9CA8-BFF6C1C2A2CF}" type="parTrans" cxnId="{8F07193E-2A64-4BF2-B328-59704BCFA904}">
      <dgm:prSet/>
      <dgm:spPr/>
      <dgm:t>
        <a:bodyPr/>
        <a:lstStyle/>
        <a:p>
          <a:endParaRPr lang="en-IE"/>
        </a:p>
      </dgm:t>
    </dgm:pt>
    <dgm:pt modelId="{707E62FC-3A4B-445F-8BB4-7A0BD38C4200}" type="sibTrans" cxnId="{8F07193E-2A64-4BF2-B328-59704BCFA904}">
      <dgm:prSet/>
      <dgm:spPr/>
      <dgm:t>
        <a:bodyPr/>
        <a:lstStyle/>
        <a:p>
          <a:endParaRPr lang="en-IE"/>
        </a:p>
      </dgm:t>
    </dgm:pt>
    <dgm:pt modelId="{2EEB14CC-4A3A-4F7F-BE1B-764829AE3D73}">
      <dgm:prSet phldrT="[Text]"/>
      <dgm:spPr>
        <a:solidFill>
          <a:schemeClr val="accent1">
            <a:lumMod val="60000"/>
            <a:lumOff val="40000"/>
          </a:schemeClr>
        </a:solidFill>
      </dgm:spPr>
      <dgm:t>
        <a:bodyPr/>
        <a:lstStyle/>
        <a:p>
          <a:r>
            <a:rPr lang="lv-LV">
              <a:solidFill>
                <a:schemeClr val="tx1"/>
              </a:solidFill>
            </a:rPr>
            <a:t>Atļauja turpinās būt izmantojama</a:t>
          </a:r>
          <a:endParaRPr lang="en-IE">
            <a:solidFill>
              <a:schemeClr val="tx1"/>
            </a:solidFill>
          </a:endParaRPr>
        </a:p>
      </dgm:t>
    </dgm:pt>
    <dgm:pt modelId="{E01337BA-8C66-427D-9430-DFFFD69C8D7A}" type="parTrans" cxnId="{D8183FE7-3AD6-4597-B917-EA840F2012C6}">
      <dgm:prSet/>
      <dgm:spPr/>
      <dgm:t>
        <a:bodyPr/>
        <a:lstStyle/>
        <a:p>
          <a:endParaRPr lang="en-IE"/>
        </a:p>
      </dgm:t>
    </dgm:pt>
    <dgm:pt modelId="{1ABC8C70-A9BF-413B-ABE5-00B7448B033D}" type="sibTrans" cxnId="{D8183FE7-3AD6-4597-B917-EA840F2012C6}">
      <dgm:prSet/>
      <dgm:spPr/>
      <dgm:t>
        <a:bodyPr/>
        <a:lstStyle/>
        <a:p>
          <a:endParaRPr lang="en-IE"/>
        </a:p>
      </dgm:t>
    </dgm:pt>
    <dgm:pt modelId="{1FDA201B-53B5-4D6D-B02D-D83B8645D247}">
      <dgm:prSet phldrT="[Text]"/>
      <dgm:spPr>
        <a:solidFill>
          <a:schemeClr val="accent2"/>
        </a:solidFill>
      </dgm:spPr>
      <dgm:t>
        <a:bodyPr/>
        <a:lstStyle/>
        <a:p>
          <a:r>
            <a:rPr lang="lv-LV" b="0" cap="none" spc="0">
              <a:ln w="0"/>
              <a:solidFill>
                <a:schemeClr val="tx1"/>
              </a:solidFill>
              <a:effectLst>
                <a:outerShdw blurRad="38100" dist="19050" dir="2700000" algn="tl" rotWithShape="0">
                  <a:schemeClr val="dk1">
                    <a:alpha val="40000"/>
                  </a:schemeClr>
                </a:outerShdw>
              </a:effectLst>
            </a:rPr>
            <a:t>Beidzas</a:t>
          </a:r>
          <a:endParaRPr lang="en-IE" b="0" cap="none" spc="0">
            <a:ln w="0"/>
            <a:solidFill>
              <a:schemeClr val="tx1"/>
            </a:solidFill>
            <a:effectLst>
              <a:outerShdw blurRad="38100" dist="19050" dir="2700000" algn="tl" rotWithShape="0">
                <a:schemeClr val="dk1">
                  <a:alpha val="40000"/>
                </a:schemeClr>
              </a:outerShdw>
            </a:effectLst>
          </a:endParaRPr>
        </a:p>
      </dgm:t>
    </dgm:pt>
    <dgm:pt modelId="{EBC7F879-9AD8-4E6C-99CE-36E3A1B77C53}" type="parTrans" cxnId="{83BF8B78-5AAE-4CAE-A0AC-A9369833DB70}">
      <dgm:prSet/>
      <dgm:spPr/>
      <dgm:t>
        <a:bodyPr/>
        <a:lstStyle/>
        <a:p>
          <a:endParaRPr lang="en-IE"/>
        </a:p>
      </dgm:t>
    </dgm:pt>
    <dgm:pt modelId="{E5B9BF84-B43C-46D1-8A0B-6CD3B1C49450}" type="sibTrans" cxnId="{83BF8B78-5AAE-4CAE-A0AC-A9369833DB70}">
      <dgm:prSet/>
      <dgm:spPr/>
      <dgm:t>
        <a:bodyPr/>
        <a:lstStyle/>
        <a:p>
          <a:endParaRPr lang="en-IE"/>
        </a:p>
      </dgm:t>
    </dgm:pt>
    <dgm:pt modelId="{D5C9209C-76C1-4342-8CF3-65BABE9A922A}">
      <dgm:prSet phldrT="[Text]"/>
      <dgm:spPr>
        <a:solidFill>
          <a:schemeClr val="accent1">
            <a:lumMod val="60000"/>
            <a:lumOff val="40000"/>
          </a:schemeClr>
        </a:solidFill>
      </dgm:spPr>
      <dgm:t>
        <a:bodyPr/>
        <a:lstStyle/>
        <a:p>
          <a:r>
            <a:rPr lang="en-IE">
              <a:solidFill>
                <a:schemeClr val="tx1"/>
              </a:solidFill>
            </a:rPr>
            <a:t>T&amp;C </a:t>
          </a:r>
          <a:r>
            <a:rPr lang="lv-LV">
              <a:solidFill>
                <a:schemeClr val="tx1"/>
              </a:solidFill>
            </a:rPr>
            <a:t>vienkāršojumiem</a:t>
          </a:r>
          <a:endParaRPr lang="en-IE">
            <a:solidFill>
              <a:schemeClr val="tx1"/>
            </a:solidFill>
          </a:endParaRPr>
        </a:p>
      </dgm:t>
    </dgm:pt>
    <dgm:pt modelId="{FDFDF122-887A-474C-90F5-9C7FF529E431}" type="parTrans" cxnId="{F15B85E5-DF3A-4AD9-857B-FE280F8B697B}">
      <dgm:prSet/>
      <dgm:spPr/>
      <dgm:t>
        <a:bodyPr/>
        <a:lstStyle/>
        <a:p>
          <a:endParaRPr lang="en-IE"/>
        </a:p>
      </dgm:t>
    </dgm:pt>
    <dgm:pt modelId="{8F2EEA9E-F2FE-4584-9ECD-29C6D19F0CCD}" type="sibTrans" cxnId="{F15B85E5-DF3A-4AD9-857B-FE280F8B697B}">
      <dgm:prSet/>
      <dgm:spPr/>
      <dgm:t>
        <a:bodyPr/>
        <a:lstStyle/>
        <a:p>
          <a:endParaRPr lang="en-IE"/>
        </a:p>
      </dgm:t>
    </dgm:pt>
    <dgm:pt modelId="{ECF3DB2B-B084-47EF-B7D7-351A0B93EAC4}" type="pres">
      <dgm:prSet presAssocID="{517D4D8E-AC67-48F8-A232-763D7BBD7C52}" presName="diagram" presStyleCnt="0">
        <dgm:presLayoutVars>
          <dgm:chPref val="1"/>
          <dgm:dir/>
          <dgm:animOne val="branch"/>
          <dgm:animLvl val="lvl"/>
          <dgm:resizeHandles val="exact"/>
        </dgm:presLayoutVars>
      </dgm:prSet>
      <dgm:spPr/>
    </dgm:pt>
    <dgm:pt modelId="{7B09B06B-DF64-4421-B0E7-B69D54DC62EF}" type="pres">
      <dgm:prSet presAssocID="{24D678CD-8779-4861-A7C8-1F41E1C3A23B}" presName="root1" presStyleCnt="0"/>
      <dgm:spPr/>
    </dgm:pt>
    <dgm:pt modelId="{5A45ACAE-CB2D-4CE5-89FB-80D1E54FE866}" type="pres">
      <dgm:prSet presAssocID="{24D678CD-8779-4861-A7C8-1F41E1C3A23B}" presName="LevelOneTextNode" presStyleLbl="node0" presStyleIdx="0" presStyleCnt="1" custScaleX="109830" custScaleY="151908">
        <dgm:presLayoutVars>
          <dgm:chPref val="3"/>
        </dgm:presLayoutVars>
      </dgm:prSet>
      <dgm:spPr/>
    </dgm:pt>
    <dgm:pt modelId="{3FE21A49-2156-4DDB-B0D3-AA2FDE0FCB96}" type="pres">
      <dgm:prSet presAssocID="{24D678CD-8779-4861-A7C8-1F41E1C3A23B}" presName="level2hierChild" presStyleCnt="0"/>
      <dgm:spPr/>
    </dgm:pt>
    <dgm:pt modelId="{5F7FF07A-B16E-42BC-ACC3-A5C64E8DA5B0}" type="pres">
      <dgm:prSet presAssocID="{FAB2F4C2-5FE3-4733-86B0-A04EFD0B93BE}" presName="conn2-1" presStyleLbl="parChTrans1D2" presStyleIdx="0" presStyleCnt="3"/>
      <dgm:spPr/>
    </dgm:pt>
    <dgm:pt modelId="{0BD6CF78-8459-449D-8AE9-A4E60AF2199A}" type="pres">
      <dgm:prSet presAssocID="{FAB2F4C2-5FE3-4733-86B0-A04EFD0B93BE}" presName="connTx" presStyleLbl="parChTrans1D2" presStyleIdx="0" presStyleCnt="3"/>
      <dgm:spPr/>
    </dgm:pt>
    <dgm:pt modelId="{EB858BB1-8110-4B41-B7AE-39D0B6B98AFC}" type="pres">
      <dgm:prSet presAssocID="{F2100695-F921-44F1-8FF6-6E707DE263E3}" presName="root2" presStyleCnt="0"/>
      <dgm:spPr/>
    </dgm:pt>
    <dgm:pt modelId="{F1A448A8-67CB-4487-8031-677943E30DCA}" type="pres">
      <dgm:prSet presAssocID="{F2100695-F921-44F1-8FF6-6E707DE263E3}" presName="LevelTwoTextNode" presStyleLbl="node2" presStyleIdx="0" presStyleCnt="3" custScaleX="118022">
        <dgm:presLayoutVars>
          <dgm:chPref val="3"/>
        </dgm:presLayoutVars>
      </dgm:prSet>
      <dgm:spPr/>
    </dgm:pt>
    <dgm:pt modelId="{D0E3E02F-27D2-46E5-B025-C58220566168}" type="pres">
      <dgm:prSet presAssocID="{F2100695-F921-44F1-8FF6-6E707DE263E3}" presName="level3hierChild" presStyleCnt="0"/>
      <dgm:spPr/>
    </dgm:pt>
    <dgm:pt modelId="{1EE257CE-1034-4A49-BF4B-C3723350DB01}" type="pres">
      <dgm:prSet presAssocID="{934C7557-F65D-4C43-AB69-22BE1552588B}" presName="conn2-1" presStyleLbl="parChTrans1D3" presStyleIdx="0" presStyleCnt="3"/>
      <dgm:spPr/>
    </dgm:pt>
    <dgm:pt modelId="{672B6749-9B27-47BA-8AA2-3D94BA2D4D79}" type="pres">
      <dgm:prSet presAssocID="{934C7557-F65D-4C43-AB69-22BE1552588B}" presName="connTx" presStyleLbl="parChTrans1D3" presStyleIdx="0" presStyleCnt="3"/>
      <dgm:spPr/>
    </dgm:pt>
    <dgm:pt modelId="{8EFB013E-CA17-4AEB-A01A-E41FD912D1AC}" type="pres">
      <dgm:prSet presAssocID="{EDAEAEB9-CA9C-4AB8-9DF5-B4388C618AB8}" presName="root2" presStyleCnt="0"/>
      <dgm:spPr/>
    </dgm:pt>
    <dgm:pt modelId="{A294D328-B63E-4986-A954-6CBEA66E8DFF}" type="pres">
      <dgm:prSet presAssocID="{EDAEAEB9-CA9C-4AB8-9DF5-B4388C618AB8}" presName="LevelTwoTextNode" presStyleLbl="node3" presStyleIdx="0" presStyleCnt="3">
        <dgm:presLayoutVars>
          <dgm:chPref val="3"/>
        </dgm:presLayoutVars>
      </dgm:prSet>
      <dgm:spPr/>
    </dgm:pt>
    <dgm:pt modelId="{0247A4DC-3CCC-4FFD-A71A-CBBDE0B6FA97}" type="pres">
      <dgm:prSet presAssocID="{EDAEAEB9-CA9C-4AB8-9DF5-B4388C618AB8}" presName="level3hierChild" presStyleCnt="0"/>
      <dgm:spPr/>
    </dgm:pt>
    <dgm:pt modelId="{823F091B-EFCA-4EAC-B678-F65C46F56F1B}" type="pres">
      <dgm:prSet presAssocID="{E01337BA-8C66-427D-9430-DFFFD69C8D7A}" presName="conn2-1" presStyleLbl="parChTrans1D4" presStyleIdx="0" presStyleCnt="3"/>
      <dgm:spPr/>
    </dgm:pt>
    <dgm:pt modelId="{5970FD2C-08AA-483F-ACB6-3BD81A76CA39}" type="pres">
      <dgm:prSet presAssocID="{E01337BA-8C66-427D-9430-DFFFD69C8D7A}" presName="connTx" presStyleLbl="parChTrans1D4" presStyleIdx="0" presStyleCnt="3"/>
      <dgm:spPr/>
    </dgm:pt>
    <dgm:pt modelId="{4D55ECFF-62CA-4D26-BCA1-7CD9C0576286}" type="pres">
      <dgm:prSet presAssocID="{2EEB14CC-4A3A-4F7F-BE1B-764829AE3D73}" presName="root2" presStyleCnt="0"/>
      <dgm:spPr/>
    </dgm:pt>
    <dgm:pt modelId="{70F37180-143E-4D88-B992-C7C544162DE2}" type="pres">
      <dgm:prSet presAssocID="{2EEB14CC-4A3A-4F7F-BE1B-764829AE3D73}" presName="LevelTwoTextNode" presStyleLbl="node4" presStyleIdx="0" presStyleCnt="3">
        <dgm:presLayoutVars>
          <dgm:chPref val="3"/>
        </dgm:presLayoutVars>
      </dgm:prSet>
      <dgm:spPr/>
    </dgm:pt>
    <dgm:pt modelId="{A413C287-4E7E-4EA1-BDE4-BE0F2C15F3D2}" type="pres">
      <dgm:prSet presAssocID="{2EEB14CC-4A3A-4F7F-BE1B-764829AE3D73}" presName="level3hierChild" presStyleCnt="0"/>
      <dgm:spPr/>
    </dgm:pt>
    <dgm:pt modelId="{FA5F309D-4E6C-42F5-96BB-ED3E7973D47C}" type="pres">
      <dgm:prSet presAssocID="{0BFCAD06-F05A-465F-A73B-861924EE5222}" presName="conn2-1" presStyleLbl="parChTrans1D2" presStyleIdx="1" presStyleCnt="3"/>
      <dgm:spPr/>
    </dgm:pt>
    <dgm:pt modelId="{BCED8BF5-23B0-421C-9330-4CDA7B225CB9}" type="pres">
      <dgm:prSet presAssocID="{0BFCAD06-F05A-465F-A73B-861924EE5222}" presName="connTx" presStyleLbl="parChTrans1D2" presStyleIdx="1" presStyleCnt="3"/>
      <dgm:spPr/>
    </dgm:pt>
    <dgm:pt modelId="{D947E4DB-9806-4E30-9EBA-00314792701D}" type="pres">
      <dgm:prSet presAssocID="{D14E5237-B782-4D5F-935F-E42B4689EEA3}" presName="root2" presStyleCnt="0"/>
      <dgm:spPr/>
    </dgm:pt>
    <dgm:pt modelId="{95981E3A-D2BA-4772-9C40-DA2C9D8C6A51}" type="pres">
      <dgm:prSet presAssocID="{D14E5237-B782-4D5F-935F-E42B4689EEA3}" presName="LevelTwoTextNode" presStyleLbl="node2" presStyleIdx="1" presStyleCnt="3" custScaleX="115756">
        <dgm:presLayoutVars>
          <dgm:chPref val="3"/>
        </dgm:presLayoutVars>
      </dgm:prSet>
      <dgm:spPr/>
    </dgm:pt>
    <dgm:pt modelId="{8E447AED-02BE-4425-9F9D-23A657D15943}" type="pres">
      <dgm:prSet presAssocID="{D14E5237-B782-4D5F-935F-E42B4689EEA3}" presName="level3hierChild" presStyleCnt="0"/>
      <dgm:spPr/>
    </dgm:pt>
    <dgm:pt modelId="{90A59803-B341-42B0-BA91-7293A48C5056}" type="pres">
      <dgm:prSet presAssocID="{2CCA9069-FC52-46E5-B572-3A5751AF5617}" presName="conn2-1" presStyleLbl="parChTrans1D3" presStyleIdx="1" presStyleCnt="3"/>
      <dgm:spPr/>
    </dgm:pt>
    <dgm:pt modelId="{0D31CD64-6E63-4659-B331-C64F96B136DD}" type="pres">
      <dgm:prSet presAssocID="{2CCA9069-FC52-46E5-B572-3A5751AF5617}" presName="connTx" presStyleLbl="parChTrans1D3" presStyleIdx="1" presStyleCnt="3"/>
      <dgm:spPr/>
    </dgm:pt>
    <dgm:pt modelId="{FEA88F03-6A38-44BD-BD6E-893B73289827}" type="pres">
      <dgm:prSet presAssocID="{E0360E19-1270-4F3B-A683-729ECBD5B004}" presName="root2" presStyleCnt="0"/>
      <dgm:spPr/>
    </dgm:pt>
    <dgm:pt modelId="{0E98F401-F5DA-483A-9379-7230E40D966E}" type="pres">
      <dgm:prSet presAssocID="{E0360E19-1270-4F3B-A683-729ECBD5B004}" presName="LevelTwoTextNode" presStyleLbl="node3" presStyleIdx="1" presStyleCnt="3">
        <dgm:presLayoutVars>
          <dgm:chPref val="3"/>
        </dgm:presLayoutVars>
      </dgm:prSet>
      <dgm:spPr/>
    </dgm:pt>
    <dgm:pt modelId="{2DC0957A-0AAE-444F-B213-53B0D8597D71}" type="pres">
      <dgm:prSet presAssocID="{E0360E19-1270-4F3B-A683-729ECBD5B004}" presName="level3hierChild" presStyleCnt="0"/>
      <dgm:spPr/>
    </dgm:pt>
    <dgm:pt modelId="{63AE0578-FB64-49E5-AD4F-1F94F6E413C0}" type="pres">
      <dgm:prSet presAssocID="{EBC7F879-9AD8-4E6C-99CE-36E3A1B77C53}" presName="conn2-1" presStyleLbl="parChTrans1D4" presStyleIdx="1" presStyleCnt="3"/>
      <dgm:spPr/>
    </dgm:pt>
    <dgm:pt modelId="{A05F906E-6243-4CA4-968D-E6D137BF8A57}" type="pres">
      <dgm:prSet presAssocID="{EBC7F879-9AD8-4E6C-99CE-36E3A1B77C53}" presName="connTx" presStyleLbl="parChTrans1D4" presStyleIdx="1" presStyleCnt="3"/>
      <dgm:spPr/>
    </dgm:pt>
    <dgm:pt modelId="{0B59A1AB-854C-4667-B419-6933FE0B061E}" type="pres">
      <dgm:prSet presAssocID="{1FDA201B-53B5-4D6D-B02D-D83B8645D247}" presName="root2" presStyleCnt="0"/>
      <dgm:spPr/>
    </dgm:pt>
    <dgm:pt modelId="{7113E078-9793-44FF-BD07-6AACF01ABE9B}" type="pres">
      <dgm:prSet presAssocID="{1FDA201B-53B5-4D6D-B02D-D83B8645D247}" presName="LevelTwoTextNode" presStyleLbl="node4" presStyleIdx="1" presStyleCnt="3" custScaleX="105253" custLinFactNeighborX="-116" custLinFactNeighborY="-4774">
        <dgm:presLayoutVars>
          <dgm:chPref val="3"/>
        </dgm:presLayoutVars>
      </dgm:prSet>
      <dgm:spPr/>
    </dgm:pt>
    <dgm:pt modelId="{ABC8A9C0-03AD-4EA7-97FC-280D422EAFFD}" type="pres">
      <dgm:prSet presAssocID="{1FDA201B-53B5-4D6D-B02D-D83B8645D247}" presName="level3hierChild" presStyleCnt="0"/>
      <dgm:spPr/>
    </dgm:pt>
    <dgm:pt modelId="{7D5D3540-81D1-48AA-AECD-DA637E1A3534}" type="pres">
      <dgm:prSet presAssocID="{50E0468B-7B6E-423D-8E69-573F14A3E8FF}" presName="conn2-1" presStyleLbl="parChTrans1D2" presStyleIdx="2" presStyleCnt="3"/>
      <dgm:spPr/>
    </dgm:pt>
    <dgm:pt modelId="{4CF5ECC6-C61A-401B-BF30-68E8D899B8DA}" type="pres">
      <dgm:prSet presAssocID="{50E0468B-7B6E-423D-8E69-573F14A3E8FF}" presName="connTx" presStyleLbl="parChTrans1D2" presStyleIdx="2" presStyleCnt="3"/>
      <dgm:spPr/>
    </dgm:pt>
    <dgm:pt modelId="{06075052-0E40-4EF0-A429-782BC5616CB4}" type="pres">
      <dgm:prSet presAssocID="{9863C9E1-EBE0-4EB8-9796-3D0F6203F5A8}" presName="root2" presStyleCnt="0"/>
      <dgm:spPr/>
    </dgm:pt>
    <dgm:pt modelId="{7E4512FB-AF68-43DE-BBFA-53CB53809D37}" type="pres">
      <dgm:prSet presAssocID="{9863C9E1-EBE0-4EB8-9796-3D0F6203F5A8}" presName="LevelTwoTextNode" presStyleLbl="node2" presStyleIdx="2" presStyleCnt="3" custScaleX="115774">
        <dgm:presLayoutVars>
          <dgm:chPref val="3"/>
        </dgm:presLayoutVars>
      </dgm:prSet>
      <dgm:spPr/>
    </dgm:pt>
    <dgm:pt modelId="{B1BE3935-A315-4E75-9E7B-0421D27058BE}" type="pres">
      <dgm:prSet presAssocID="{9863C9E1-EBE0-4EB8-9796-3D0F6203F5A8}" presName="level3hierChild" presStyleCnt="0"/>
      <dgm:spPr/>
    </dgm:pt>
    <dgm:pt modelId="{4DE878F2-9EA6-4B63-8599-2085C21494B6}" type="pres">
      <dgm:prSet presAssocID="{07943DF2-14FB-4404-9CA8-BFF6C1C2A2CF}" presName="conn2-1" presStyleLbl="parChTrans1D3" presStyleIdx="2" presStyleCnt="3"/>
      <dgm:spPr/>
    </dgm:pt>
    <dgm:pt modelId="{8452A894-336F-4F23-A679-AF1B211327FE}" type="pres">
      <dgm:prSet presAssocID="{07943DF2-14FB-4404-9CA8-BFF6C1C2A2CF}" presName="connTx" presStyleLbl="parChTrans1D3" presStyleIdx="2" presStyleCnt="3"/>
      <dgm:spPr/>
    </dgm:pt>
    <dgm:pt modelId="{EAA580D6-1E8C-4349-BF81-53EB5EC46EFC}" type="pres">
      <dgm:prSet presAssocID="{D868E55E-31E6-4805-8F25-432FCB94A272}" presName="root2" presStyleCnt="0"/>
      <dgm:spPr/>
    </dgm:pt>
    <dgm:pt modelId="{89446DC7-CCD2-49D7-BDB9-A4C33881EF17}" type="pres">
      <dgm:prSet presAssocID="{D868E55E-31E6-4805-8F25-432FCB94A272}" presName="LevelTwoTextNode" presStyleLbl="node3" presStyleIdx="2" presStyleCnt="3">
        <dgm:presLayoutVars>
          <dgm:chPref val="3"/>
        </dgm:presLayoutVars>
      </dgm:prSet>
      <dgm:spPr/>
    </dgm:pt>
    <dgm:pt modelId="{400803BF-D304-4B5A-9431-36D7FE7D5945}" type="pres">
      <dgm:prSet presAssocID="{D868E55E-31E6-4805-8F25-432FCB94A272}" presName="level3hierChild" presStyleCnt="0"/>
      <dgm:spPr/>
    </dgm:pt>
    <dgm:pt modelId="{A467C899-F324-437F-B4F0-6F5165B1F396}" type="pres">
      <dgm:prSet presAssocID="{FDFDF122-887A-474C-90F5-9C7FF529E431}" presName="conn2-1" presStyleLbl="parChTrans1D4" presStyleIdx="2" presStyleCnt="3"/>
      <dgm:spPr/>
    </dgm:pt>
    <dgm:pt modelId="{DAD10B31-4ADC-4DC7-AB02-8F7A7CD0D581}" type="pres">
      <dgm:prSet presAssocID="{FDFDF122-887A-474C-90F5-9C7FF529E431}" presName="connTx" presStyleLbl="parChTrans1D4" presStyleIdx="2" presStyleCnt="3"/>
      <dgm:spPr/>
    </dgm:pt>
    <dgm:pt modelId="{3DA66C8E-1E7F-481E-A375-8EC623F93D37}" type="pres">
      <dgm:prSet presAssocID="{D5C9209C-76C1-4342-8CF3-65BABE9A922A}" presName="root2" presStyleCnt="0"/>
      <dgm:spPr/>
    </dgm:pt>
    <dgm:pt modelId="{38B39B98-FCB2-41C8-9BB8-FF7B6CF2F668}" type="pres">
      <dgm:prSet presAssocID="{D5C9209C-76C1-4342-8CF3-65BABE9A922A}" presName="LevelTwoTextNode" presStyleLbl="node4" presStyleIdx="2" presStyleCnt="3">
        <dgm:presLayoutVars>
          <dgm:chPref val="3"/>
        </dgm:presLayoutVars>
      </dgm:prSet>
      <dgm:spPr/>
    </dgm:pt>
    <dgm:pt modelId="{9DDB327A-20CD-4040-8B54-474F5A5CBF5C}" type="pres">
      <dgm:prSet presAssocID="{D5C9209C-76C1-4342-8CF3-65BABE9A922A}" presName="level3hierChild" presStyleCnt="0"/>
      <dgm:spPr/>
    </dgm:pt>
  </dgm:ptLst>
  <dgm:cxnLst>
    <dgm:cxn modelId="{C7107706-F4DD-4E70-A50B-075D0C5FCDA9}" type="presOf" srcId="{E0360E19-1270-4F3B-A683-729ECBD5B004}" destId="{0E98F401-F5DA-483A-9379-7230E40D966E}" srcOrd="0" destOrd="0" presId="urn:microsoft.com/office/officeart/2005/8/layout/hierarchy2"/>
    <dgm:cxn modelId="{F8EFEB0F-CFD8-4F61-B969-2F5806E2701D}" type="presOf" srcId="{934C7557-F65D-4C43-AB69-22BE1552588B}" destId="{1EE257CE-1034-4A49-BF4B-C3723350DB01}" srcOrd="0" destOrd="0" presId="urn:microsoft.com/office/officeart/2005/8/layout/hierarchy2"/>
    <dgm:cxn modelId="{3B742212-B408-4E04-9EA5-0FFC3F346668}" type="presOf" srcId="{E01337BA-8C66-427D-9430-DFFFD69C8D7A}" destId="{5970FD2C-08AA-483F-ACB6-3BD81A76CA39}" srcOrd="1" destOrd="0" presId="urn:microsoft.com/office/officeart/2005/8/layout/hierarchy2"/>
    <dgm:cxn modelId="{8684C116-7567-463F-9801-21747820CB14}" type="presOf" srcId="{D868E55E-31E6-4805-8F25-432FCB94A272}" destId="{89446DC7-CCD2-49D7-BDB9-A4C33881EF17}" srcOrd="0" destOrd="0" presId="urn:microsoft.com/office/officeart/2005/8/layout/hierarchy2"/>
    <dgm:cxn modelId="{4A2F771E-D4CD-4390-A716-A3AE78C89E0E}" type="presOf" srcId="{50E0468B-7B6E-423D-8E69-573F14A3E8FF}" destId="{4CF5ECC6-C61A-401B-BF30-68E8D899B8DA}" srcOrd="1" destOrd="0" presId="urn:microsoft.com/office/officeart/2005/8/layout/hierarchy2"/>
    <dgm:cxn modelId="{22D9EC33-2C43-40D1-8CAC-5991D3D57CAB}" type="presOf" srcId="{FDFDF122-887A-474C-90F5-9C7FF529E431}" destId="{A467C899-F324-437F-B4F0-6F5165B1F396}" srcOrd="0" destOrd="0" presId="urn:microsoft.com/office/officeart/2005/8/layout/hierarchy2"/>
    <dgm:cxn modelId="{84BE6B3D-BA45-416C-A5A6-76A8A36D6E5C}" srcId="{517D4D8E-AC67-48F8-A232-763D7BBD7C52}" destId="{24D678CD-8779-4861-A7C8-1F41E1C3A23B}" srcOrd="0" destOrd="0" parTransId="{973C6C12-D99D-4D2E-9C79-83B51C16B2C4}" sibTransId="{9023B1E6-0584-437F-933D-DA1A0B02E2D8}"/>
    <dgm:cxn modelId="{8F07193E-2A64-4BF2-B328-59704BCFA904}" srcId="{9863C9E1-EBE0-4EB8-9796-3D0F6203F5A8}" destId="{D868E55E-31E6-4805-8F25-432FCB94A272}" srcOrd="0" destOrd="0" parTransId="{07943DF2-14FB-4404-9CA8-BFF6C1C2A2CF}" sibTransId="{707E62FC-3A4B-445F-8BB4-7A0BD38C4200}"/>
    <dgm:cxn modelId="{2ACF865C-EE7C-42DB-B8EE-7457EFEA99E6}" type="presOf" srcId="{E01337BA-8C66-427D-9430-DFFFD69C8D7A}" destId="{823F091B-EFCA-4EAC-B678-F65C46F56F1B}" srcOrd="0" destOrd="0" presId="urn:microsoft.com/office/officeart/2005/8/layout/hierarchy2"/>
    <dgm:cxn modelId="{A2B16741-7F71-4D22-AD7F-BEF43F384771}" srcId="{24D678CD-8779-4861-A7C8-1F41E1C3A23B}" destId="{D14E5237-B782-4D5F-935F-E42B4689EEA3}" srcOrd="1" destOrd="0" parTransId="{0BFCAD06-F05A-465F-A73B-861924EE5222}" sibTransId="{1AC3A0DB-F2FE-4273-8FAB-CAB14A388B96}"/>
    <dgm:cxn modelId="{99E7D861-9BB6-494D-8350-521107232CEB}" type="presOf" srcId="{24D678CD-8779-4861-A7C8-1F41E1C3A23B}" destId="{5A45ACAE-CB2D-4CE5-89FB-80D1E54FE866}" srcOrd="0" destOrd="0" presId="urn:microsoft.com/office/officeart/2005/8/layout/hierarchy2"/>
    <dgm:cxn modelId="{CBDD8263-47AF-4B57-AD75-78FFB0B0CABF}" type="presOf" srcId="{EBC7F879-9AD8-4E6C-99CE-36E3A1B77C53}" destId="{63AE0578-FB64-49E5-AD4F-1F94F6E413C0}" srcOrd="0" destOrd="0" presId="urn:microsoft.com/office/officeart/2005/8/layout/hierarchy2"/>
    <dgm:cxn modelId="{1767AE6E-1969-4272-99A8-41E8577A2846}" type="presOf" srcId="{0BFCAD06-F05A-465F-A73B-861924EE5222}" destId="{FA5F309D-4E6C-42F5-96BB-ED3E7973D47C}" srcOrd="0" destOrd="0" presId="urn:microsoft.com/office/officeart/2005/8/layout/hierarchy2"/>
    <dgm:cxn modelId="{430AA56F-0288-4ED8-93D3-E9026AA99D99}" type="presOf" srcId="{EDAEAEB9-CA9C-4AB8-9DF5-B4388C618AB8}" destId="{A294D328-B63E-4986-A954-6CBEA66E8DFF}" srcOrd="0" destOrd="0" presId="urn:microsoft.com/office/officeart/2005/8/layout/hierarchy2"/>
    <dgm:cxn modelId="{53479051-94DA-4FEA-986D-B8B3713A6021}" type="presOf" srcId="{2EEB14CC-4A3A-4F7F-BE1B-764829AE3D73}" destId="{70F37180-143E-4D88-B992-C7C544162DE2}" srcOrd="0" destOrd="0" presId="urn:microsoft.com/office/officeart/2005/8/layout/hierarchy2"/>
    <dgm:cxn modelId="{256D5A57-AF49-4BE0-A4DF-A5A6A8A6D826}" type="presOf" srcId="{2CCA9069-FC52-46E5-B572-3A5751AF5617}" destId="{90A59803-B341-42B0-BA91-7293A48C5056}" srcOrd="0" destOrd="0" presId="urn:microsoft.com/office/officeart/2005/8/layout/hierarchy2"/>
    <dgm:cxn modelId="{907EA477-02A3-4C27-B31E-BCB718503BF2}" type="presOf" srcId="{07943DF2-14FB-4404-9CA8-BFF6C1C2A2CF}" destId="{8452A894-336F-4F23-A679-AF1B211327FE}" srcOrd="1" destOrd="0" presId="urn:microsoft.com/office/officeart/2005/8/layout/hierarchy2"/>
    <dgm:cxn modelId="{83BF8B78-5AAE-4CAE-A0AC-A9369833DB70}" srcId="{E0360E19-1270-4F3B-A683-729ECBD5B004}" destId="{1FDA201B-53B5-4D6D-B02D-D83B8645D247}" srcOrd="0" destOrd="0" parTransId="{EBC7F879-9AD8-4E6C-99CE-36E3A1B77C53}" sibTransId="{E5B9BF84-B43C-46D1-8A0B-6CD3B1C49450}"/>
    <dgm:cxn modelId="{AD564E81-3C18-4602-9B51-E588F2D195B2}" type="presOf" srcId="{50E0468B-7B6E-423D-8E69-573F14A3E8FF}" destId="{7D5D3540-81D1-48AA-AECD-DA637E1A3534}" srcOrd="0" destOrd="0" presId="urn:microsoft.com/office/officeart/2005/8/layout/hierarchy2"/>
    <dgm:cxn modelId="{C0B11B83-732C-4C37-ABD1-2F448AFD8DA7}" type="presOf" srcId="{FAB2F4C2-5FE3-4733-86B0-A04EFD0B93BE}" destId="{5F7FF07A-B16E-42BC-ACC3-A5C64E8DA5B0}" srcOrd="0" destOrd="0" presId="urn:microsoft.com/office/officeart/2005/8/layout/hierarchy2"/>
    <dgm:cxn modelId="{3B504B88-E61B-4258-A91F-DA59C87D7B60}" type="presOf" srcId="{FAB2F4C2-5FE3-4733-86B0-A04EFD0B93BE}" destId="{0BD6CF78-8459-449D-8AE9-A4E60AF2199A}" srcOrd="1" destOrd="0" presId="urn:microsoft.com/office/officeart/2005/8/layout/hierarchy2"/>
    <dgm:cxn modelId="{6A6ED293-68FA-427F-8FD6-FB7C6442940A}" type="presOf" srcId="{FDFDF122-887A-474C-90F5-9C7FF529E431}" destId="{DAD10B31-4ADC-4DC7-AB02-8F7A7CD0D581}" srcOrd="1" destOrd="0" presId="urn:microsoft.com/office/officeart/2005/8/layout/hierarchy2"/>
    <dgm:cxn modelId="{D1CD1894-4C22-47F0-8F01-1021BE52C27B}" srcId="{D14E5237-B782-4D5F-935F-E42B4689EEA3}" destId="{E0360E19-1270-4F3B-A683-729ECBD5B004}" srcOrd="0" destOrd="0" parTransId="{2CCA9069-FC52-46E5-B572-3A5751AF5617}" sibTransId="{C3B99D43-0FB4-4985-BD24-40D6C0889617}"/>
    <dgm:cxn modelId="{5D5A7C99-9E7A-446E-A8BF-F74E32773890}" type="presOf" srcId="{517D4D8E-AC67-48F8-A232-763D7BBD7C52}" destId="{ECF3DB2B-B084-47EF-B7D7-351A0B93EAC4}" srcOrd="0" destOrd="0" presId="urn:microsoft.com/office/officeart/2005/8/layout/hierarchy2"/>
    <dgm:cxn modelId="{1C67ED9C-363F-4DA5-BC20-0F9DFFA181F0}" type="presOf" srcId="{EBC7F879-9AD8-4E6C-99CE-36E3A1B77C53}" destId="{A05F906E-6243-4CA4-968D-E6D137BF8A57}" srcOrd="1" destOrd="0" presId="urn:microsoft.com/office/officeart/2005/8/layout/hierarchy2"/>
    <dgm:cxn modelId="{7F86F79C-219D-4C59-8BE8-BFD9191885A6}" type="presOf" srcId="{F2100695-F921-44F1-8FF6-6E707DE263E3}" destId="{F1A448A8-67CB-4487-8031-677943E30DCA}" srcOrd="0" destOrd="0" presId="urn:microsoft.com/office/officeart/2005/8/layout/hierarchy2"/>
    <dgm:cxn modelId="{800536AA-7BD6-4C64-BD3D-E1B94DA50F1B}" type="presOf" srcId="{D14E5237-B782-4D5F-935F-E42B4689EEA3}" destId="{95981E3A-D2BA-4772-9C40-DA2C9D8C6A51}" srcOrd="0" destOrd="0" presId="urn:microsoft.com/office/officeart/2005/8/layout/hierarchy2"/>
    <dgm:cxn modelId="{738385AB-4975-413F-8B16-B07DEF01D291}" type="presOf" srcId="{2CCA9069-FC52-46E5-B572-3A5751AF5617}" destId="{0D31CD64-6E63-4659-B331-C64F96B136DD}" srcOrd="1" destOrd="0" presId="urn:microsoft.com/office/officeart/2005/8/layout/hierarchy2"/>
    <dgm:cxn modelId="{6D0F4EAD-37F1-4AF3-BBB9-196593013D8A}" type="presOf" srcId="{0BFCAD06-F05A-465F-A73B-861924EE5222}" destId="{BCED8BF5-23B0-421C-9330-4CDA7B225CB9}" srcOrd="1" destOrd="0" presId="urn:microsoft.com/office/officeart/2005/8/layout/hierarchy2"/>
    <dgm:cxn modelId="{8255BEC4-0D93-410B-BE59-0D6159E0C48F}" srcId="{24D678CD-8779-4861-A7C8-1F41E1C3A23B}" destId="{F2100695-F921-44F1-8FF6-6E707DE263E3}" srcOrd="0" destOrd="0" parTransId="{FAB2F4C2-5FE3-4733-86B0-A04EFD0B93BE}" sibTransId="{C1F51712-5AEA-437D-B691-D65057F04348}"/>
    <dgm:cxn modelId="{4D309ACB-86B0-41B6-B1D2-CAAC7D15BEDB}" type="presOf" srcId="{D5C9209C-76C1-4342-8CF3-65BABE9A922A}" destId="{38B39B98-FCB2-41C8-9BB8-FF7B6CF2F668}" srcOrd="0" destOrd="0" presId="urn:microsoft.com/office/officeart/2005/8/layout/hierarchy2"/>
    <dgm:cxn modelId="{449863D2-A5BF-4934-8E3B-AFCD5E0D986A}" type="presOf" srcId="{934C7557-F65D-4C43-AB69-22BE1552588B}" destId="{672B6749-9B27-47BA-8AA2-3D94BA2D4D79}" srcOrd="1" destOrd="0" presId="urn:microsoft.com/office/officeart/2005/8/layout/hierarchy2"/>
    <dgm:cxn modelId="{A16965DF-F56C-4322-B555-D9857D6A6967}" srcId="{F2100695-F921-44F1-8FF6-6E707DE263E3}" destId="{EDAEAEB9-CA9C-4AB8-9DF5-B4388C618AB8}" srcOrd="0" destOrd="0" parTransId="{934C7557-F65D-4C43-AB69-22BE1552588B}" sibTransId="{22AB68FA-B718-4E0B-A991-883F432A02D7}"/>
    <dgm:cxn modelId="{F15B85E5-DF3A-4AD9-857B-FE280F8B697B}" srcId="{D868E55E-31E6-4805-8F25-432FCB94A272}" destId="{D5C9209C-76C1-4342-8CF3-65BABE9A922A}" srcOrd="0" destOrd="0" parTransId="{FDFDF122-887A-474C-90F5-9C7FF529E431}" sibTransId="{8F2EEA9E-F2FE-4584-9ECD-29C6D19F0CCD}"/>
    <dgm:cxn modelId="{64A5E2E5-F572-419C-A625-8956C2851619}" srcId="{24D678CD-8779-4861-A7C8-1F41E1C3A23B}" destId="{9863C9E1-EBE0-4EB8-9796-3D0F6203F5A8}" srcOrd="2" destOrd="0" parTransId="{50E0468B-7B6E-423D-8E69-573F14A3E8FF}" sibTransId="{D4F816D5-9EE4-4496-8A21-0ED0AA1BA536}"/>
    <dgm:cxn modelId="{D8183FE7-3AD6-4597-B917-EA840F2012C6}" srcId="{EDAEAEB9-CA9C-4AB8-9DF5-B4388C618AB8}" destId="{2EEB14CC-4A3A-4F7F-BE1B-764829AE3D73}" srcOrd="0" destOrd="0" parTransId="{E01337BA-8C66-427D-9430-DFFFD69C8D7A}" sibTransId="{1ABC8C70-A9BF-413B-ABE5-00B7448B033D}"/>
    <dgm:cxn modelId="{7F12D1F3-54EB-4940-A36F-69534EE70329}" type="presOf" srcId="{1FDA201B-53B5-4D6D-B02D-D83B8645D247}" destId="{7113E078-9793-44FF-BD07-6AACF01ABE9B}" srcOrd="0" destOrd="0" presId="urn:microsoft.com/office/officeart/2005/8/layout/hierarchy2"/>
    <dgm:cxn modelId="{3D9FFBF4-1201-4C86-B4D0-403D22D16080}" type="presOf" srcId="{07943DF2-14FB-4404-9CA8-BFF6C1C2A2CF}" destId="{4DE878F2-9EA6-4B63-8599-2085C21494B6}" srcOrd="0" destOrd="0" presId="urn:microsoft.com/office/officeart/2005/8/layout/hierarchy2"/>
    <dgm:cxn modelId="{25A2F3FD-AAF6-47F0-B262-C28805B4FE9C}" type="presOf" srcId="{9863C9E1-EBE0-4EB8-9796-3D0F6203F5A8}" destId="{7E4512FB-AF68-43DE-BBFA-53CB53809D37}" srcOrd="0" destOrd="0" presId="urn:microsoft.com/office/officeart/2005/8/layout/hierarchy2"/>
    <dgm:cxn modelId="{59C891A8-9295-4CE0-992B-DF3AA1DF6643}" type="presParOf" srcId="{ECF3DB2B-B084-47EF-B7D7-351A0B93EAC4}" destId="{7B09B06B-DF64-4421-B0E7-B69D54DC62EF}" srcOrd="0" destOrd="0" presId="urn:microsoft.com/office/officeart/2005/8/layout/hierarchy2"/>
    <dgm:cxn modelId="{EAE385BA-29EE-450D-9B54-848E14B500E7}" type="presParOf" srcId="{7B09B06B-DF64-4421-B0E7-B69D54DC62EF}" destId="{5A45ACAE-CB2D-4CE5-89FB-80D1E54FE866}" srcOrd="0" destOrd="0" presId="urn:microsoft.com/office/officeart/2005/8/layout/hierarchy2"/>
    <dgm:cxn modelId="{9B23AA91-2B88-4BDE-A7AA-C3190B201A21}" type="presParOf" srcId="{7B09B06B-DF64-4421-B0E7-B69D54DC62EF}" destId="{3FE21A49-2156-4DDB-B0D3-AA2FDE0FCB96}" srcOrd="1" destOrd="0" presId="urn:microsoft.com/office/officeart/2005/8/layout/hierarchy2"/>
    <dgm:cxn modelId="{821DA7F3-B77C-483E-9C2A-0268EDF69889}" type="presParOf" srcId="{3FE21A49-2156-4DDB-B0D3-AA2FDE0FCB96}" destId="{5F7FF07A-B16E-42BC-ACC3-A5C64E8DA5B0}" srcOrd="0" destOrd="0" presId="urn:microsoft.com/office/officeart/2005/8/layout/hierarchy2"/>
    <dgm:cxn modelId="{A3D1F9AB-0745-4CE9-809A-4D5CA4FAD326}" type="presParOf" srcId="{5F7FF07A-B16E-42BC-ACC3-A5C64E8DA5B0}" destId="{0BD6CF78-8459-449D-8AE9-A4E60AF2199A}" srcOrd="0" destOrd="0" presId="urn:microsoft.com/office/officeart/2005/8/layout/hierarchy2"/>
    <dgm:cxn modelId="{73226D49-EF59-4853-B7BB-BC28335E2476}" type="presParOf" srcId="{3FE21A49-2156-4DDB-B0D3-AA2FDE0FCB96}" destId="{EB858BB1-8110-4B41-B7AE-39D0B6B98AFC}" srcOrd="1" destOrd="0" presId="urn:microsoft.com/office/officeart/2005/8/layout/hierarchy2"/>
    <dgm:cxn modelId="{D4738C61-D001-4D2B-BBD9-3BF9AC88A583}" type="presParOf" srcId="{EB858BB1-8110-4B41-B7AE-39D0B6B98AFC}" destId="{F1A448A8-67CB-4487-8031-677943E30DCA}" srcOrd="0" destOrd="0" presId="urn:microsoft.com/office/officeart/2005/8/layout/hierarchy2"/>
    <dgm:cxn modelId="{CA4E7971-32E9-426B-9093-2598FDC483D1}" type="presParOf" srcId="{EB858BB1-8110-4B41-B7AE-39D0B6B98AFC}" destId="{D0E3E02F-27D2-46E5-B025-C58220566168}" srcOrd="1" destOrd="0" presId="urn:microsoft.com/office/officeart/2005/8/layout/hierarchy2"/>
    <dgm:cxn modelId="{BD2DFE9C-98D5-46E6-BEC1-940D3687228E}" type="presParOf" srcId="{D0E3E02F-27D2-46E5-B025-C58220566168}" destId="{1EE257CE-1034-4A49-BF4B-C3723350DB01}" srcOrd="0" destOrd="0" presId="urn:microsoft.com/office/officeart/2005/8/layout/hierarchy2"/>
    <dgm:cxn modelId="{5FFC652B-9DEF-43C0-BFB9-7731A6DC1131}" type="presParOf" srcId="{1EE257CE-1034-4A49-BF4B-C3723350DB01}" destId="{672B6749-9B27-47BA-8AA2-3D94BA2D4D79}" srcOrd="0" destOrd="0" presId="urn:microsoft.com/office/officeart/2005/8/layout/hierarchy2"/>
    <dgm:cxn modelId="{0F97413F-613D-4278-B05E-845B85651ACF}" type="presParOf" srcId="{D0E3E02F-27D2-46E5-B025-C58220566168}" destId="{8EFB013E-CA17-4AEB-A01A-E41FD912D1AC}" srcOrd="1" destOrd="0" presId="urn:microsoft.com/office/officeart/2005/8/layout/hierarchy2"/>
    <dgm:cxn modelId="{22A32F65-9228-479B-90CE-9C1F90478F8A}" type="presParOf" srcId="{8EFB013E-CA17-4AEB-A01A-E41FD912D1AC}" destId="{A294D328-B63E-4986-A954-6CBEA66E8DFF}" srcOrd="0" destOrd="0" presId="urn:microsoft.com/office/officeart/2005/8/layout/hierarchy2"/>
    <dgm:cxn modelId="{8CD71924-1DDD-4D2E-AE37-A91AF4B1B7BA}" type="presParOf" srcId="{8EFB013E-CA17-4AEB-A01A-E41FD912D1AC}" destId="{0247A4DC-3CCC-4FFD-A71A-CBBDE0B6FA97}" srcOrd="1" destOrd="0" presId="urn:microsoft.com/office/officeart/2005/8/layout/hierarchy2"/>
    <dgm:cxn modelId="{0977817D-B0B4-4115-B12D-B387136D67E5}" type="presParOf" srcId="{0247A4DC-3CCC-4FFD-A71A-CBBDE0B6FA97}" destId="{823F091B-EFCA-4EAC-B678-F65C46F56F1B}" srcOrd="0" destOrd="0" presId="urn:microsoft.com/office/officeart/2005/8/layout/hierarchy2"/>
    <dgm:cxn modelId="{951DC573-1C28-4CA1-822E-3FACA4A2B932}" type="presParOf" srcId="{823F091B-EFCA-4EAC-B678-F65C46F56F1B}" destId="{5970FD2C-08AA-483F-ACB6-3BD81A76CA39}" srcOrd="0" destOrd="0" presId="urn:microsoft.com/office/officeart/2005/8/layout/hierarchy2"/>
    <dgm:cxn modelId="{0C5546F5-BA70-4C40-AD50-97FCDA150BEF}" type="presParOf" srcId="{0247A4DC-3CCC-4FFD-A71A-CBBDE0B6FA97}" destId="{4D55ECFF-62CA-4D26-BCA1-7CD9C0576286}" srcOrd="1" destOrd="0" presId="urn:microsoft.com/office/officeart/2005/8/layout/hierarchy2"/>
    <dgm:cxn modelId="{9AD57C1E-4D51-409A-90C6-59C2C713F5B1}" type="presParOf" srcId="{4D55ECFF-62CA-4D26-BCA1-7CD9C0576286}" destId="{70F37180-143E-4D88-B992-C7C544162DE2}" srcOrd="0" destOrd="0" presId="urn:microsoft.com/office/officeart/2005/8/layout/hierarchy2"/>
    <dgm:cxn modelId="{BEB89D45-043D-4306-977D-65E51ED9B4E0}" type="presParOf" srcId="{4D55ECFF-62CA-4D26-BCA1-7CD9C0576286}" destId="{A413C287-4E7E-4EA1-BDE4-BE0F2C15F3D2}" srcOrd="1" destOrd="0" presId="urn:microsoft.com/office/officeart/2005/8/layout/hierarchy2"/>
    <dgm:cxn modelId="{F240E97A-63D7-4925-B847-F12579C6E456}" type="presParOf" srcId="{3FE21A49-2156-4DDB-B0D3-AA2FDE0FCB96}" destId="{FA5F309D-4E6C-42F5-96BB-ED3E7973D47C}" srcOrd="2" destOrd="0" presId="urn:microsoft.com/office/officeart/2005/8/layout/hierarchy2"/>
    <dgm:cxn modelId="{7289D4A9-358D-4AC5-A210-F40A656EF5E9}" type="presParOf" srcId="{FA5F309D-4E6C-42F5-96BB-ED3E7973D47C}" destId="{BCED8BF5-23B0-421C-9330-4CDA7B225CB9}" srcOrd="0" destOrd="0" presId="urn:microsoft.com/office/officeart/2005/8/layout/hierarchy2"/>
    <dgm:cxn modelId="{0A612711-7FD9-48FC-8C06-93520A0EA699}" type="presParOf" srcId="{3FE21A49-2156-4DDB-B0D3-AA2FDE0FCB96}" destId="{D947E4DB-9806-4E30-9EBA-00314792701D}" srcOrd="3" destOrd="0" presId="urn:microsoft.com/office/officeart/2005/8/layout/hierarchy2"/>
    <dgm:cxn modelId="{88E4C4BD-F9C5-41C3-B333-D7E169699843}" type="presParOf" srcId="{D947E4DB-9806-4E30-9EBA-00314792701D}" destId="{95981E3A-D2BA-4772-9C40-DA2C9D8C6A51}" srcOrd="0" destOrd="0" presId="urn:microsoft.com/office/officeart/2005/8/layout/hierarchy2"/>
    <dgm:cxn modelId="{03A4FAEF-1147-45AC-80DF-B682FA3767E3}" type="presParOf" srcId="{D947E4DB-9806-4E30-9EBA-00314792701D}" destId="{8E447AED-02BE-4425-9F9D-23A657D15943}" srcOrd="1" destOrd="0" presId="urn:microsoft.com/office/officeart/2005/8/layout/hierarchy2"/>
    <dgm:cxn modelId="{A3B9B6E1-EC3C-4372-A483-353888218EB7}" type="presParOf" srcId="{8E447AED-02BE-4425-9F9D-23A657D15943}" destId="{90A59803-B341-42B0-BA91-7293A48C5056}" srcOrd="0" destOrd="0" presId="urn:microsoft.com/office/officeart/2005/8/layout/hierarchy2"/>
    <dgm:cxn modelId="{584741DF-E066-40D8-87BF-21E0DE1FE5FA}" type="presParOf" srcId="{90A59803-B341-42B0-BA91-7293A48C5056}" destId="{0D31CD64-6E63-4659-B331-C64F96B136DD}" srcOrd="0" destOrd="0" presId="urn:microsoft.com/office/officeart/2005/8/layout/hierarchy2"/>
    <dgm:cxn modelId="{1296D08E-AD58-47E2-85A7-0D0CF22034BB}" type="presParOf" srcId="{8E447AED-02BE-4425-9F9D-23A657D15943}" destId="{FEA88F03-6A38-44BD-BD6E-893B73289827}" srcOrd="1" destOrd="0" presId="urn:microsoft.com/office/officeart/2005/8/layout/hierarchy2"/>
    <dgm:cxn modelId="{7209A6D4-5BCC-4FB4-8D87-9EC2EE2E9A99}" type="presParOf" srcId="{FEA88F03-6A38-44BD-BD6E-893B73289827}" destId="{0E98F401-F5DA-483A-9379-7230E40D966E}" srcOrd="0" destOrd="0" presId="urn:microsoft.com/office/officeart/2005/8/layout/hierarchy2"/>
    <dgm:cxn modelId="{C7B0EF2A-728C-4DDC-B581-429DA61E9000}" type="presParOf" srcId="{FEA88F03-6A38-44BD-BD6E-893B73289827}" destId="{2DC0957A-0AAE-444F-B213-53B0D8597D71}" srcOrd="1" destOrd="0" presId="urn:microsoft.com/office/officeart/2005/8/layout/hierarchy2"/>
    <dgm:cxn modelId="{70832145-D70D-48D6-96BE-E6B5B7A61794}" type="presParOf" srcId="{2DC0957A-0AAE-444F-B213-53B0D8597D71}" destId="{63AE0578-FB64-49E5-AD4F-1F94F6E413C0}" srcOrd="0" destOrd="0" presId="urn:microsoft.com/office/officeart/2005/8/layout/hierarchy2"/>
    <dgm:cxn modelId="{8DF09740-AD18-4B38-A66C-68ED8ECA31C0}" type="presParOf" srcId="{63AE0578-FB64-49E5-AD4F-1F94F6E413C0}" destId="{A05F906E-6243-4CA4-968D-E6D137BF8A57}" srcOrd="0" destOrd="0" presId="urn:microsoft.com/office/officeart/2005/8/layout/hierarchy2"/>
    <dgm:cxn modelId="{BA33679B-7C09-466A-8B96-04DB166C1896}" type="presParOf" srcId="{2DC0957A-0AAE-444F-B213-53B0D8597D71}" destId="{0B59A1AB-854C-4667-B419-6933FE0B061E}" srcOrd="1" destOrd="0" presId="urn:microsoft.com/office/officeart/2005/8/layout/hierarchy2"/>
    <dgm:cxn modelId="{40DF89FA-F08B-4A52-8F0B-49E9F639FB6F}" type="presParOf" srcId="{0B59A1AB-854C-4667-B419-6933FE0B061E}" destId="{7113E078-9793-44FF-BD07-6AACF01ABE9B}" srcOrd="0" destOrd="0" presId="urn:microsoft.com/office/officeart/2005/8/layout/hierarchy2"/>
    <dgm:cxn modelId="{2437EB8D-FF6A-43F8-A68A-6736AA2D45DE}" type="presParOf" srcId="{0B59A1AB-854C-4667-B419-6933FE0B061E}" destId="{ABC8A9C0-03AD-4EA7-97FC-280D422EAFFD}" srcOrd="1" destOrd="0" presId="urn:microsoft.com/office/officeart/2005/8/layout/hierarchy2"/>
    <dgm:cxn modelId="{36C06A30-6435-4219-88F2-4131E56ECA63}" type="presParOf" srcId="{3FE21A49-2156-4DDB-B0D3-AA2FDE0FCB96}" destId="{7D5D3540-81D1-48AA-AECD-DA637E1A3534}" srcOrd="4" destOrd="0" presId="urn:microsoft.com/office/officeart/2005/8/layout/hierarchy2"/>
    <dgm:cxn modelId="{039D7847-585B-4D91-8965-DF3C454A7BE7}" type="presParOf" srcId="{7D5D3540-81D1-48AA-AECD-DA637E1A3534}" destId="{4CF5ECC6-C61A-401B-BF30-68E8D899B8DA}" srcOrd="0" destOrd="0" presId="urn:microsoft.com/office/officeart/2005/8/layout/hierarchy2"/>
    <dgm:cxn modelId="{E90435B6-BEE2-452C-82FE-E3817412B147}" type="presParOf" srcId="{3FE21A49-2156-4DDB-B0D3-AA2FDE0FCB96}" destId="{06075052-0E40-4EF0-A429-782BC5616CB4}" srcOrd="5" destOrd="0" presId="urn:microsoft.com/office/officeart/2005/8/layout/hierarchy2"/>
    <dgm:cxn modelId="{7D059030-A488-4D80-B6EF-8A5E9F09B19A}" type="presParOf" srcId="{06075052-0E40-4EF0-A429-782BC5616CB4}" destId="{7E4512FB-AF68-43DE-BBFA-53CB53809D37}" srcOrd="0" destOrd="0" presId="urn:microsoft.com/office/officeart/2005/8/layout/hierarchy2"/>
    <dgm:cxn modelId="{7F256901-021E-4571-BA7F-6EA0B8D4CEAA}" type="presParOf" srcId="{06075052-0E40-4EF0-A429-782BC5616CB4}" destId="{B1BE3935-A315-4E75-9E7B-0421D27058BE}" srcOrd="1" destOrd="0" presId="urn:microsoft.com/office/officeart/2005/8/layout/hierarchy2"/>
    <dgm:cxn modelId="{63399245-A145-41B9-90D7-F62186E2F5AD}" type="presParOf" srcId="{B1BE3935-A315-4E75-9E7B-0421D27058BE}" destId="{4DE878F2-9EA6-4B63-8599-2085C21494B6}" srcOrd="0" destOrd="0" presId="urn:microsoft.com/office/officeart/2005/8/layout/hierarchy2"/>
    <dgm:cxn modelId="{8812B5C2-F624-45EE-9546-04A22A75A7FA}" type="presParOf" srcId="{4DE878F2-9EA6-4B63-8599-2085C21494B6}" destId="{8452A894-336F-4F23-A679-AF1B211327FE}" srcOrd="0" destOrd="0" presId="urn:microsoft.com/office/officeart/2005/8/layout/hierarchy2"/>
    <dgm:cxn modelId="{1BBADE90-61DC-4D26-BEF7-5D36BDA03FD2}" type="presParOf" srcId="{B1BE3935-A315-4E75-9E7B-0421D27058BE}" destId="{EAA580D6-1E8C-4349-BF81-53EB5EC46EFC}" srcOrd="1" destOrd="0" presId="urn:microsoft.com/office/officeart/2005/8/layout/hierarchy2"/>
    <dgm:cxn modelId="{F42FC75B-A07A-4B68-B854-79587CFF3C76}" type="presParOf" srcId="{EAA580D6-1E8C-4349-BF81-53EB5EC46EFC}" destId="{89446DC7-CCD2-49D7-BDB9-A4C33881EF17}" srcOrd="0" destOrd="0" presId="urn:microsoft.com/office/officeart/2005/8/layout/hierarchy2"/>
    <dgm:cxn modelId="{74D1CB5A-C46A-473D-8BE1-7B540346770D}" type="presParOf" srcId="{EAA580D6-1E8C-4349-BF81-53EB5EC46EFC}" destId="{400803BF-D304-4B5A-9431-36D7FE7D5945}" srcOrd="1" destOrd="0" presId="urn:microsoft.com/office/officeart/2005/8/layout/hierarchy2"/>
    <dgm:cxn modelId="{D712E57C-C5BE-4934-9B51-EF5B617ECF49}" type="presParOf" srcId="{400803BF-D304-4B5A-9431-36D7FE7D5945}" destId="{A467C899-F324-437F-B4F0-6F5165B1F396}" srcOrd="0" destOrd="0" presId="urn:microsoft.com/office/officeart/2005/8/layout/hierarchy2"/>
    <dgm:cxn modelId="{9DDD21CA-EDD2-4D18-8459-8F1962EF20D6}" type="presParOf" srcId="{A467C899-F324-437F-B4F0-6F5165B1F396}" destId="{DAD10B31-4ADC-4DC7-AB02-8F7A7CD0D581}" srcOrd="0" destOrd="0" presId="urn:microsoft.com/office/officeart/2005/8/layout/hierarchy2"/>
    <dgm:cxn modelId="{A9CDF8ED-95A8-4543-A14E-DE1B80767E83}" type="presParOf" srcId="{400803BF-D304-4B5A-9431-36D7FE7D5945}" destId="{3DA66C8E-1E7F-481E-A375-8EC623F93D37}" srcOrd="1" destOrd="0" presId="urn:microsoft.com/office/officeart/2005/8/layout/hierarchy2"/>
    <dgm:cxn modelId="{BAEEC37D-3B2E-44E1-B7A3-8773A63E6D74}" type="presParOf" srcId="{3DA66C8E-1E7F-481E-A375-8EC623F93D37}" destId="{38B39B98-FCB2-41C8-9BB8-FF7B6CF2F668}" srcOrd="0" destOrd="0" presId="urn:microsoft.com/office/officeart/2005/8/layout/hierarchy2"/>
    <dgm:cxn modelId="{4DC0B239-EB84-4964-8469-0F086DAA6ABE}" type="presParOf" srcId="{3DA66C8E-1E7F-481E-A375-8EC623F93D37}" destId="{9DDB327A-20CD-4040-8B54-474F5A5CBF5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65E722-B2E2-4FE8-B499-17D231D6BF2F}" type="doc">
      <dgm:prSet loTypeId="urn:microsoft.com/office/officeart/2005/8/layout/vList6" loCatId="process" qsTypeId="urn:microsoft.com/office/officeart/2005/8/quickstyle/3d4" qsCatId="3D" csTypeId="urn:microsoft.com/office/officeart/2005/8/colors/accent1_2" csCatId="accent1" phldr="1"/>
      <dgm:spPr/>
      <dgm:t>
        <a:bodyPr/>
        <a:lstStyle/>
        <a:p>
          <a:endParaRPr lang="en-IE"/>
        </a:p>
      </dgm:t>
    </dgm:pt>
    <dgm:pt modelId="{99C80145-A11A-4B66-B2D0-124B3E2E0162}">
      <dgm:prSet phldrT="[Text]">
        <dgm:style>
          <a:lnRef idx="2">
            <a:schemeClr val="accent2"/>
          </a:lnRef>
          <a:fillRef idx="1">
            <a:schemeClr val="lt1"/>
          </a:fillRef>
          <a:effectRef idx="0">
            <a:schemeClr val="accent2"/>
          </a:effectRef>
          <a:fontRef idx="minor">
            <a:schemeClr val="dk1"/>
          </a:fontRef>
        </dgm:style>
      </dgm:prSet>
      <dgm:spPr>
        <a:solidFill>
          <a:schemeClr val="accent2"/>
        </a:solidFill>
        <a:ln>
          <a:solidFill>
            <a:schemeClr val="accent2"/>
          </a:solidFill>
        </a:ln>
      </dgm:spPr>
      <dgm:t>
        <a:bodyPr/>
        <a:lstStyle/>
        <a:p>
          <a:r>
            <a:rPr lang="lv-LV" b="1">
              <a:solidFill>
                <a:schemeClr val="tx1"/>
              </a:solidFill>
            </a:rPr>
            <a:t>Decentralizēta ieviešana</a:t>
          </a:r>
        </a:p>
        <a:p>
          <a:endParaRPr lang="en-IE" b="1"/>
        </a:p>
      </dgm:t>
    </dgm:pt>
    <dgm:pt modelId="{C3934BAF-D1D1-4365-ADBE-EFB3FC5C2D61}" type="parTrans" cxnId="{BA56E505-ADE7-465F-9E41-10DB5435C535}">
      <dgm:prSet/>
      <dgm:spPr/>
      <dgm:t>
        <a:bodyPr/>
        <a:lstStyle/>
        <a:p>
          <a:endParaRPr lang="en-IE" b="1"/>
        </a:p>
      </dgm:t>
    </dgm:pt>
    <dgm:pt modelId="{5B8143B9-B2DC-445F-8F99-C1BD22AE179F}" type="sibTrans" cxnId="{BA56E505-ADE7-465F-9E41-10DB5435C535}">
      <dgm:prSet/>
      <dgm:spPr/>
      <dgm:t>
        <a:bodyPr/>
        <a:lstStyle/>
        <a:p>
          <a:endParaRPr lang="en-IE" b="1"/>
        </a:p>
      </dgm:t>
    </dgm:pt>
    <dgm:pt modelId="{8EDCF8DA-1F20-4B85-A0B3-83EAC76BE7C9}">
      <dgm:prSet phldrT="[Text]">
        <dgm:style>
          <a:lnRef idx="1">
            <a:schemeClr val="accent4"/>
          </a:lnRef>
          <a:fillRef idx="2">
            <a:schemeClr val="accent4"/>
          </a:fillRef>
          <a:effectRef idx="1">
            <a:schemeClr val="accent4"/>
          </a:effectRef>
          <a:fontRef idx="minor">
            <a:schemeClr val="dk1"/>
          </a:fontRef>
        </dgm:style>
      </dgm:prSet>
      <dgm:spPr>
        <a:solidFill>
          <a:schemeClr val="accent2">
            <a:lumMod val="60000"/>
            <a:lumOff val="40000"/>
          </a:schemeClr>
        </a:solidFill>
        <a:ln>
          <a:solidFill>
            <a:schemeClr val="accent2">
              <a:lumMod val="40000"/>
              <a:lumOff val="60000"/>
            </a:schemeClr>
          </a:solidFill>
        </a:ln>
      </dgm:spPr>
      <dgm:t>
        <a:bodyPr anchor="ctr"/>
        <a:lstStyle/>
        <a:p>
          <a:pPr>
            <a:buFont typeface="Arial" panose="020B0604020202020204" pitchFamily="34" charset="0"/>
            <a:buChar char="•"/>
          </a:pPr>
          <a:r>
            <a:rPr lang="en-IE" b="1"/>
            <a:t> </a:t>
          </a:r>
          <a:r>
            <a:rPr lang="lv-LV" b="1"/>
            <a:t>ieviešanas izmaksas</a:t>
          </a:r>
          <a:endParaRPr lang="en-IE" b="1"/>
        </a:p>
      </dgm:t>
    </dgm:pt>
    <dgm:pt modelId="{33D826E6-47FD-4164-A1EA-8187FB1061DC}" type="parTrans" cxnId="{9779DEB1-F565-4EC5-8619-E5CA0502C88E}">
      <dgm:prSet/>
      <dgm:spPr/>
      <dgm:t>
        <a:bodyPr/>
        <a:lstStyle/>
        <a:p>
          <a:endParaRPr lang="en-IE" b="1"/>
        </a:p>
      </dgm:t>
    </dgm:pt>
    <dgm:pt modelId="{E9BBA4BF-6C2D-498F-8242-7526C2FF929D}" type="sibTrans" cxnId="{9779DEB1-F565-4EC5-8619-E5CA0502C88E}">
      <dgm:prSet/>
      <dgm:spPr/>
      <dgm:t>
        <a:bodyPr/>
        <a:lstStyle/>
        <a:p>
          <a:endParaRPr lang="en-IE" b="1"/>
        </a:p>
      </dgm:t>
    </dgm:pt>
    <dgm:pt modelId="{2E9FE025-488D-4D33-95F7-F94E3617E316}">
      <dgm:prSet phldrT="[Text]">
        <dgm:style>
          <a:lnRef idx="3">
            <a:schemeClr val="lt1"/>
          </a:lnRef>
          <a:fillRef idx="1">
            <a:schemeClr val="accent1"/>
          </a:fillRef>
          <a:effectRef idx="1">
            <a:schemeClr val="accent1"/>
          </a:effectRef>
          <a:fontRef idx="minor">
            <a:schemeClr val="lt1"/>
          </a:fontRef>
        </dgm:style>
      </dgm:prSet>
      <dgm:spPr>
        <a:solidFill>
          <a:schemeClr val="tx2">
            <a:lumMod val="50000"/>
            <a:lumOff val="50000"/>
          </a:schemeClr>
        </a:solidFill>
      </dgm:spPr>
      <dgm:t>
        <a:bodyPr/>
        <a:lstStyle/>
        <a:p>
          <a:endParaRPr lang="lv-LV" b="1">
            <a:solidFill>
              <a:schemeClr val="tx1"/>
            </a:solidFill>
          </a:endParaRPr>
        </a:p>
        <a:p>
          <a:r>
            <a:rPr lang="lv-LV" b="1">
              <a:solidFill>
                <a:schemeClr val="tx1"/>
              </a:solidFill>
            </a:rPr>
            <a:t>Uz procesu orientēta sistēma</a:t>
          </a:r>
        </a:p>
        <a:p>
          <a:endParaRPr lang="en-IE" b="1"/>
        </a:p>
      </dgm:t>
    </dgm:pt>
    <dgm:pt modelId="{F35B7DAC-64F4-40CB-BAB6-654A86133A37}" type="parTrans" cxnId="{A44A5EF2-7AB9-47B5-94CA-46F23A23261A}">
      <dgm:prSet/>
      <dgm:spPr/>
      <dgm:t>
        <a:bodyPr/>
        <a:lstStyle/>
        <a:p>
          <a:endParaRPr lang="en-IE" b="1"/>
        </a:p>
      </dgm:t>
    </dgm:pt>
    <dgm:pt modelId="{F392CFCF-C705-4965-87A3-DCDE5764B6FC}" type="sibTrans" cxnId="{A44A5EF2-7AB9-47B5-94CA-46F23A23261A}">
      <dgm:prSet/>
      <dgm:spPr/>
      <dgm:t>
        <a:bodyPr/>
        <a:lstStyle/>
        <a:p>
          <a:endParaRPr lang="en-IE" b="1"/>
        </a:p>
      </dgm:t>
    </dgm:pt>
    <dgm:pt modelId="{0FABECBE-E8AF-4A7F-9E4F-CF29057B5174}">
      <dgm:prSet phldrT="[Text]">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dgm:spPr>
      <dgm:t>
        <a:bodyPr anchor="ctr"/>
        <a:lstStyle/>
        <a:p>
          <a:pPr>
            <a:buFont typeface="Arial" panose="020B0604020202020204" pitchFamily="34" charset="0"/>
            <a:buChar char="•"/>
          </a:pPr>
          <a:r>
            <a:rPr lang="en-IE" b="1"/>
            <a:t> </a:t>
          </a:r>
          <a:r>
            <a:rPr lang="lv-LV" b="1"/>
            <a:t>monolīta sistēma</a:t>
          </a:r>
          <a:endParaRPr lang="en-IE" b="1"/>
        </a:p>
      </dgm:t>
    </dgm:pt>
    <dgm:pt modelId="{4927BA0D-3590-4D21-A8E7-A4998B40926C}" type="parTrans" cxnId="{415399AB-C766-4DD5-BAC0-64D036D2F8E7}">
      <dgm:prSet/>
      <dgm:spPr/>
      <dgm:t>
        <a:bodyPr/>
        <a:lstStyle/>
        <a:p>
          <a:endParaRPr lang="en-IE" b="1"/>
        </a:p>
      </dgm:t>
    </dgm:pt>
    <dgm:pt modelId="{304D3794-4B81-4F7D-9FAD-57F707CCDCB1}" type="sibTrans" cxnId="{415399AB-C766-4DD5-BAC0-64D036D2F8E7}">
      <dgm:prSet/>
      <dgm:spPr/>
      <dgm:t>
        <a:bodyPr/>
        <a:lstStyle/>
        <a:p>
          <a:endParaRPr lang="en-IE" b="1"/>
        </a:p>
      </dgm:t>
    </dgm:pt>
    <dgm:pt modelId="{D046C8A0-C9AF-4BBC-8465-32434AAD076A}">
      <dgm:prSet/>
      <dgm:spPr>
        <a:solidFill>
          <a:schemeClr val="accent2">
            <a:lumMod val="60000"/>
            <a:lumOff val="40000"/>
          </a:schemeClr>
        </a:solidFill>
        <a:ln>
          <a:solidFill>
            <a:schemeClr val="accent2">
              <a:lumMod val="40000"/>
              <a:lumOff val="60000"/>
            </a:schemeClr>
          </a:solidFill>
        </a:ln>
      </dgm:spPr>
      <dgm:t>
        <a:bodyPr/>
        <a:lstStyle/>
        <a:p>
          <a:pPr>
            <a:buFont typeface="Arial" panose="020B0604020202020204" pitchFamily="34" charset="0"/>
            <a:buChar char="•"/>
          </a:pPr>
          <a:r>
            <a:rPr lang="lv-LV" b="1" err="1"/>
            <a:t> izstrādes laiks</a:t>
          </a:r>
        </a:p>
      </dgm:t>
    </dgm:pt>
    <dgm:pt modelId="{4D15957D-9610-4056-80F9-E1A70A5F3ADC}" type="parTrans" cxnId="{90ADE138-019E-4E67-A599-EEF721DDE04A}">
      <dgm:prSet/>
      <dgm:spPr/>
      <dgm:t>
        <a:bodyPr/>
        <a:lstStyle/>
        <a:p>
          <a:endParaRPr lang="lv-LV"/>
        </a:p>
      </dgm:t>
    </dgm:pt>
    <dgm:pt modelId="{890C46CE-323C-48F2-BF63-3C3541BC5BFE}" type="sibTrans" cxnId="{90ADE138-019E-4E67-A599-EEF721DDE04A}">
      <dgm:prSet/>
      <dgm:spPr/>
      <dgm:t>
        <a:bodyPr/>
        <a:lstStyle/>
        <a:p>
          <a:endParaRPr lang="lv-LV"/>
        </a:p>
      </dgm:t>
    </dgm:pt>
    <dgm:pt modelId="{F5BA7726-FC76-4772-B1C6-DD729252F9C5}">
      <dgm:prSet/>
      <dgm:spPr>
        <a:solidFill>
          <a:schemeClr val="accent2">
            <a:lumMod val="60000"/>
            <a:lumOff val="40000"/>
          </a:schemeClr>
        </a:solidFill>
        <a:ln>
          <a:solidFill>
            <a:schemeClr val="accent2">
              <a:lumMod val="40000"/>
              <a:lumOff val="60000"/>
            </a:schemeClr>
          </a:solidFill>
        </a:ln>
      </dgm:spPr>
      <dgm:t>
        <a:bodyPr/>
        <a:lstStyle/>
        <a:p>
          <a:pPr>
            <a:buFont typeface="Arial" panose="020B0604020202020204" pitchFamily="34" charset="0"/>
            <a:buChar char="•"/>
          </a:pPr>
          <a:r>
            <a:rPr lang="lv-LV" b="1" err="1"/>
            <a:t> efektivitātes kavējumi</a:t>
          </a:r>
        </a:p>
      </dgm:t>
    </dgm:pt>
    <dgm:pt modelId="{8F5183CE-05F5-41D9-9910-A20D05023F4F}" type="parTrans" cxnId="{DBB7622F-EA68-468F-A642-E6F105E4FF27}">
      <dgm:prSet/>
      <dgm:spPr/>
      <dgm:t>
        <a:bodyPr/>
        <a:lstStyle/>
        <a:p>
          <a:endParaRPr lang="lv-LV"/>
        </a:p>
      </dgm:t>
    </dgm:pt>
    <dgm:pt modelId="{E885D026-63B0-4899-8EE7-33B60624D14E}" type="sibTrans" cxnId="{DBB7622F-EA68-468F-A642-E6F105E4FF27}">
      <dgm:prSet/>
      <dgm:spPr/>
      <dgm:t>
        <a:bodyPr/>
        <a:lstStyle/>
        <a:p>
          <a:endParaRPr lang="lv-LV"/>
        </a:p>
      </dgm:t>
    </dgm:pt>
    <dgm:pt modelId="{2E3FA42A-1DD3-4D2D-84C8-00994848F5BD}">
      <dgm:prSet/>
      <dgm:spPr>
        <a:solidFill>
          <a:schemeClr val="accent2">
            <a:lumMod val="60000"/>
            <a:lumOff val="40000"/>
          </a:schemeClr>
        </a:solidFill>
        <a:ln>
          <a:solidFill>
            <a:schemeClr val="accent2">
              <a:lumMod val="40000"/>
              <a:lumOff val="60000"/>
            </a:schemeClr>
          </a:solidFill>
        </a:ln>
      </dgm:spPr>
      <dgm:t>
        <a:bodyPr/>
        <a:lstStyle/>
        <a:p>
          <a:pPr>
            <a:buFont typeface="Arial" panose="020B0604020202020204" pitchFamily="34" charset="0"/>
            <a:buChar char="•"/>
          </a:pPr>
          <a:r>
            <a:rPr lang="lv-LV" b="1" err="1"/>
            <a:t> ietekme uz komersantiem</a:t>
          </a:r>
        </a:p>
      </dgm:t>
    </dgm:pt>
    <dgm:pt modelId="{748EDEB7-EFFB-426D-A961-645C16F77418}" type="parTrans" cxnId="{9AB52B7D-233E-4565-B188-A072C83AF187}">
      <dgm:prSet/>
      <dgm:spPr/>
      <dgm:t>
        <a:bodyPr/>
        <a:lstStyle/>
        <a:p>
          <a:endParaRPr lang="lv-LV"/>
        </a:p>
      </dgm:t>
    </dgm:pt>
    <dgm:pt modelId="{1BFF973F-EA37-4390-8BA9-4D7F65F8C1E1}" type="sibTrans" cxnId="{9AB52B7D-233E-4565-B188-A072C83AF187}">
      <dgm:prSet/>
      <dgm:spPr/>
      <dgm:t>
        <a:bodyPr/>
        <a:lstStyle/>
        <a:p>
          <a:endParaRPr lang="lv-LV"/>
        </a:p>
      </dgm:t>
    </dgm:pt>
    <dgm:pt modelId="{EC61BF79-6C58-408E-9B0D-62DD27B71A6A}">
      <dgm:prSet/>
      <dgm:spPr>
        <a:solidFill>
          <a:schemeClr val="accent2">
            <a:lumMod val="60000"/>
            <a:lumOff val="40000"/>
          </a:schemeClr>
        </a:solidFill>
        <a:ln>
          <a:solidFill>
            <a:schemeClr val="accent2">
              <a:lumMod val="40000"/>
              <a:lumOff val="60000"/>
            </a:schemeClr>
          </a:solidFill>
        </a:ln>
      </dgm:spPr>
      <dgm:t>
        <a:bodyPr/>
        <a:lstStyle/>
        <a:p>
          <a:pPr>
            <a:buFont typeface="Arial" panose="020B0604020202020204" pitchFamily="34" charset="0"/>
            <a:buNone/>
          </a:pPr>
          <a:endParaRPr lang="lv-LV" b="1" err="1"/>
        </a:p>
      </dgm:t>
    </dgm:pt>
    <dgm:pt modelId="{DA97BE39-85BA-4424-BE0E-1839C05CA3C5}" type="parTrans" cxnId="{8918F6AE-C232-4B49-9691-838935ECC6F0}">
      <dgm:prSet/>
      <dgm:spPr/>
      <dgm:t>
        <a:bodyPr/>
        <a:lstStyle/>
        <a:p>
          <a:endParaRPr lang="lv-LV"/>
        </a:p>
      </dgm:t>
    </dgm:pt>
    <dgm:pt modelId="{3957C4AD-DC73-4A26-BBB1-B321DD764885}" type="sibTrans" cxnId="{8918F6AE-C232-4B49-9691-838935ECC6F0}">
      <dgm:prSet/>
      <dgm:spPr/>
      <dgm:t>
        <a:bodyPr/>
        <a:lstStyle/>
        <a:p>
          <a:endParaRPr lang="lv-LV"/>
        </a:p>
      </dgm:t>
    </dgm:pt>
    <dgm:pt modelId="{80454A14-E2CE-4F2D-AEBC-F9AE77E9D50E}">
      <dgm:prSet/>
      <dgm:spPr>
        <a:solidFill>
          <a:schemeClr val="accent1">
            <a:lumMod val="40000"/>
            <a:lumOff val="60000"/>
          </a:schemeClr>
        </a:solidFill>
      </dgm:spPr>
      <dgm:t>
        <a:bodyPr/>
        <a:lstStyle/>
        <a:p>
          <a:pPr>
            <a:buFont typeface="Arial" panose="020B0604020202020204" pitchFamily="34" charset="0"/>
            <a:buChar char="•"/>
          </a:pPr>
          <a:r>
            <a:rPr lang="lv-LV" b="1"/>
            <a:t> fleksibilitātes trūkums</a:t>
          </a:r>
        </a:p>
      </dgm:t>
    </dgm:pt>
    <dgm:pt modelId="{BBFB4FD4-6D84-4CEC-A93F-7563646D5066}" type="parTrans" cxnId="{56CE9C6E-3964-42A2-9E8D-CA412ADDAB99}">
      <dgm:prSet/>
      <dgm:spPr/>
      <dgm:t>
        <a:bodyPr/>
        <a:lstStyle/>
        <a:p>
          <a:endParaRPr lang="lv-LV"/>
        </a:p>
      </dgm:t>
    </dgm:pt>
    <dgm:pt modelId="{D2A8E24D-438D-4C46-AC2C-C259D9537393}" type="sibTrans" cxnId="{56CE9C6E-3964-42A2-9E8D-CA412ADDAB99}">
      <dgm:prSet/>
      <dgm:spPr/>
      <dgm:t>
        <a:bodyPr/>
        <a:lstStyle/>
        <a:p>
          <a:endParaRPr lang="lv-LV"/>
        </a:p>
      </dgm:t>
    </dgm:pt>
    <dgm:pt modelId="{E7F24514-AD41-45F9-8D63-B872A6E42300}">
      <dgm:prSet/>
      <dgm:spPr>
        <a:solidFill>
          <a:schemeClr val="accent1">
            <a:lumMod val="40000"/>
            <a:lumOff val="60000"/>
          </a:schemeClr>
        </a:solidFill>
      </dgm:spPr>
      <dgm:t>
        <a:bodyPr/>
        <a:lstStyle/>
        <a:p>
          <a:pPr>
            <a:buFont typeface="Arial" panose="020B0604020202020204" pitchFamily="34" charset="0"/>
            <a:buChar char="•"/>
          </a:pPr>
          <a:r>
            <a:rPr lang="lv-LV" b="1"/>
            <a:t> datu fragmentācija</a:t>
          </a:r>
        </a:p>
      </dgm:t>
    </dgm:pt>
    <dgm:pt modelId="{A5D42E30-5944-4DAC-86BA-8315357D13D6}" type="parTrans" cxnId="{11CCA0C5-BC0B-4C76-BDCD-98594AB815F0}">
      <dgm:prSet/>
      <dgm:spPr/>
      <dgm:t>
        <a:bodyPr/>
        <a:lstStyle/>
        <a:p>
          <a:endParaRPr lang="lv-LV"/>
        </a:p>
      </dgm:t>
    </dgm:pt>
    <dgm:pt modelId="{11F5EAF7-CA58-4384-B86F-B386D2212C19}" type="sibTrans" cxnId="{11CCA0C5-BC0B-4C76-BDCD-98594AB815F0}">
      <dgm:prSet/>
      <dgm:spPr/>
      <dgm:t>
        <a:bodyPr/>
        <a:lstStyle/>
        <a:p>
          <a:endParaRPr lang="lv-LV"/>
        </a:p>
      </dgm:t>
    </dgm:pt>
    <dgm:pt modelId="{E13CBD6B-5DE5-439F-9DE5-BE8C830B4E10}">
      <dgm:prSet/>
      <dgm:spPr>
        <a:solidFill>
          <a:schemeClr val="accent1">
            <a:lumMod val="40000"/>
            <a:lumOff val="60000"/>
          </a:schemeClr>
        </a:solidFill>
      </dgm:spPr>
      <dgm:t>
        <a:bodyPr/>
        <a:lstStyle/>
        <a:p>
          <a:pPr>
            <a:buFont typeface="Arial" panose="020B0604020202020204" pitchFamily="34" charset="0"/>
            <a:buChar char="•"/>
          </a:pPr>
          <a:endParaRPr lang="lv-LV" b="1"/>
        </a:p>
      </dgm:t>
    </dgm:pt>
    <dgm:pt modelId="{A47F8CD4-4CF3-4095-B0F7-B2FFA5352016}" type="parTrans" cxnId="{E17CDE86-64A8-4EBE-8112-7063C16332B4}">
      <dgm:prSet/>
      <dgm:spPr/>
      <dgm:t>
        <a:bodyPr/>
        <a:lstStyle/>
        <a:p>
          <a:endParaRPr lang="lv-LV"/>
        </a:p>
      </dgm:t>
    </dgm:pt>
    <dgm:pt modelId="{DF259DB9-76C7-47C4-A68B-DC0381B8BD88}" type="sibTrans" cxnId="{E17CDE86-64A8-4EBE-8112-7063C16332B4}">
      <dgm:prSet/>
      <dgm:spPr/>
      <dgm:t>
        <a:bodyPr/>
        <a:lstStyle/>
        <a:p>
          <a:endParaRPr lang="lv-LV"/>
        </a:p>
      </dgm:t>
    </dgm:pt>
    <dgm:pt modelId="{305B005E-FE55-432C-8E77-FAD88B254F49}" type="pres">
      <dgm:prSet presAssocID="{FB65E722-B2E2-4FE8-B499-17D231D6BF2F}" presName="Name0" presStyleCnt="0">
        <dgm:presLayoutVars>
          <dgm:dir/>
          <dgm:animLvl val="lvl"/>
          <dgm:resizeHandles/>
        </dgm:presLayoutVars>
      </dgm:prSet>
      <dgm:spPr/>
    </dgm:pt>
    <dgm:pt modelId="{A1ACFE84-75BD-4712-94AB-0391C0FBA424}" type="pres">
      <dgm:prSet presAssocID="{99C80145-A11A-4B66-B2D0-124B3E2E0162}" presName="linNode" presStyleCnt="0"/>
      <dgm:spPr/>
    </dgm:pt>
    <dgm:pt modelId="{9D39C3B0-B1B8-4BBB-A2A6-15A4F320968B}" type="pres">
      <dgm:prSet presAssocID="{99C80145-A11A-4B66-B2D0-124B3E2E0162}" presName="parentShp" presStyleLbl="node1" presStyleIdx="0" presStyleCnt="2">
        <dgm:presLayoutVars>
          <dgm:bulletEnabled val="1"/>
        </dgm:presLayoutVars>
      </dgm:prSet>
      <dgm:spPr/>
    </dgm:pt>
    <dgm:pt modelId="{FE1CD17D-3283-419C-923C-62E85AF3CB38}" type="pres">
      <dgm:prSet presAssocID="{99C80145-A11A-4B66-B2D0-124B3E2E0162}" presName="childShp" presStyleLbl="bgAccFollowNode1" presStyleIdx="0" presStyleCnt="2">
        <dgm:presLayoutVars>
          <dgm:bulletEnabled val="1"/>
        </dgm:presLayoutVars>
      </dgm:prSet>
      <dgm:spPr/>
    </dgm:pt>
    <dgm:pt modelId="{C9D6FA24-9972-484B-A1A4-647E91970460}" type="pres">
      <dgm:prSet presAssocID="{5B8143B9-B2DC-445F-8F99-C1BD22AE179F}" presName="spacing" presStyleCnt="0"/>
      <dgm:spPr/>
    </dgm:pt>
    <dgm:pt modelId="{FA9DAD7A-B4DC-47BB-8B97-E8191AE2FD5E}" type="pres">
      <dgm:prSet presAssocID="{2E9FE025-488D-4D33-95F7-F94E3617E316}" presName="linNode" presStyleCnt="0"/>
      <dgm:spPr/>
    </dgm:pt>
    <dgm:pt modelId="{CD2B1AB4-271C-4CF0-AB96-46245DBFA69A}" type="pres">
      <dgm:prSet presAssocID="{2E9FE025-488D-4D33-95F7-F94E3617E316}" presName="parentShp" presStyleLbl="node1" presStyleIdx="1" presStyleCnt="2">
        <dgm:presLayoutVars>
          <dgm:bulletEnabled val="1"/>
        </dgm:presLayoutVars>
      </dgm:prSet>
      <dgm:spPr/>
    </dgm:pt>
    <dgm:pt modelId="{39E3F02D-306C-4C8F-9C2F-84EAF1C9AB2A}" type="pres">
      <dgm:prSet presAssocID="{2E9FE025-488D-4D33-95F7-F94E3617E316}" presName="childShp" presStyleLbl="bgAccFollowNode1" presStyleIdx="1" presStyleCnt="2">
        <dgm:presLayoutVars>
          <dgm:bulletEnabled val="1"/>
        </dgm:presLayoutVars>
      </dgm:prSet>
      <dgm:spPr/>
    </dgm:pt>
  </dgm:ptLst>
  <dgm:cxnLst>
    <dgm:cxn modelId="{4A436202-4E8B-4B6A-84F9-84B586C315CF}" type="presOf" srcId="{8EDCF8DA-1F20-4B85-A0B3-83EAC76BE7C9}" destId="{FE1CD17D-3283-419C-923C-62E85AF3CB38}" srcOrd="0" destOrd="0" presId="urn:microsoft.com/office/officeart/2005/8/layout/vList6"/>
    <dgm:cxn modelId="{BA56E505-ADE7-465F-9E41-10DB5435C535}" srcId="{FB65E722-B2E2-4FE8-B499-17D231D6BF2F}" destId="{99C80145-A11A-4B66-B2D0-124B3E2E0162}" srcOrd="0" destOrd="0" parTransId="{C3934BAF-D1D1-4365-ADBE-EFB3FC5C2D61}" sibTransId="{5B8143B9-B2DC-445F-8F99-C1BD22AE179F}"/>
    <dgm:cxn modelId="{D286B311-7E8D-49A7-9BCB-E53BFA62108C}" type="presOf" srcId="{F5BA7726-FC76-4772-B1C6-DD729252F9C5}" destId="{FE1CD17D-3283-419C-923C-62E85AF3CB38}" srcOrd="0" destOrd="2" presId="urn:microsoft.com/office/officeart/2005/8/layout/vList6"/>
    <dgm:cxn modelId="{017DD01C-C6F6-47E1-8ECA-485E8F219C6F}" type="presOf" srcId="{99C80145-A11A-4B66-B2D0-124B3E2E0162}" destId="{9D39C3B0-B1B8-4BBB-A2A6-15A4F320968B}" srcOrd="0" destOrd="0" presId="urn:microsoft.com/office/officeart/2005/8/layout/vList6"/>
    <dgm:cxn modelId="{4289251D-4EC3-4C90-B320-50209296F142}" type="presOf" srcId="{0FABECBE-E8AF-4A7F-9E4F-CF29057B5174}" destId="{39E3F02D-306C-4C8F-9C2F-84EAF1C9AB2A}" srcOrd="0" destOrd="0" presId="urn:microsoft.com/office/officeart/2005/8/layout/vList6"/>
    <dgm:cxn modelId="{DBB7622F-EA68-468F-A642-E6F105E4FF27}" srcId="{99C80145-A11A-4B66-B2D0-124B3E2E0162}" destId="{F5BA7726-FC76-4772-B1C6-DD729252F9C5}" srcOrd="2" destOrd="0" parTransId="{8F5183CE-05F5-41D9-9910-A20D05023F4F}" sibTransId="{E885D026-63B0-4899-8EE7-33B60624D14E}"/>
    <dgm:cxn modelId="{90ADE138-019E-4E67-A599-EEF721DDE04A}" srcId="{99C80145-A11A-4B66-B2D0-124B3E2E0162}" destId="{D046C8A0-C9AF-4BBC-8465-32434AAD076A}" srcOrd="1" destOrd="0" parTransId="{4D15957D-9610-4056-80F9-E1A70A5F3ADC}" sibTransId="{890C46CE-323C-48F2-BF63-3C3541BC5BFE}"/>
    <dgm:cxn modelId="{A3225769-780E-4135-B343-681293402AD5}" type="presOf" srcId="{E7F24514-AD41-45F9-8D63-B872A6E42300}" destId="{39E3F02D-306C-4C8F-9C2F-84EAF1C9AB2A}" srcOrd="0" destOrd="2" presId="urn:microsoft.com/office/officeart/2005/8/layout/vList6"/>
    <dgm:cxn modelId="{56CE9C6E-3964-42A2-9E8D-CA412ADDAB99}" srcId="{2E9FE025-488D-4D33-95F7-F94E3617E316}" destId="{80454A14-E2CE-4F2D-AEBC-F9AE77E9D50E}" srcOrd="1" destOrd="0" parTransId="{BBFB4FD4-6D84-4CEC-A93F-7563646D5066}" sibTransId="{D2A8E24D-438D-4C46-AC2C-C259D9537393}"/>
    <dgm:cxn modelId="{98981853-9E90-445E-BAD8-A0A7C614B76F}" type="presOf" srcId="{2E9FE025-488D-4D33-95F7-F94E3617E316}" destId="{CD2B1AB4-271C-4CF0-AB96-46245DBFA69A}" srcOrd="0" destOrd="0" presId="urn:microsoft.com/office/officeart/2005/8/layout/vList6"/>
    <dgm:cxn modelId="{81FE5776-4FC7-4D68-B43A-6B2005606490}" type="presOf" srcId="{D046C8A0-C9AF-4BBC-8465-32434AAD076A}" destId="{FE1CD17D-3283-419C-923C-62E85AF3CB38}" srcOrd="0" destOrd="1" presId="urn:microsoft.com/office/officeart/2005/8/layout/vList6"/>
    <dgm:cxn modelId="{9AB52B7D-233E-4565-B188-A072C83AF187}" srcId="{99C80145-A11A-4B66-B2D0-124B3E2E0162}" destId="{2E3FA42A-1DD3-4D2D-84C8-00994848F5BD}" srcOrd="3" destOrd="0" parTransId="{748EDEB7-EFFB-426D-A961-645C16F77418}" sibTransId="{1BFF973F-EA37-4390-8BA9-4D7F65F8C1E1}"/>
    <dgm:cxn modelId="{CCDB3583-7D9E-45A5-8B46-02B6D85A0F24}" type="presOf" srcId="{E13CBD6B-5DE5-439F-9DE5-BE8C830B4E10}" destId="{39E3F02D-306C-4C8F-9C2F-84EAF1C9AB2A}" srcOrd="0" destOrd="3" presId="urn:microsoft.com/office/officeart/2005/8/layout/vList6"/>
    <dgm:cxn modelId="{E17CDE86-64A8-4EBE-8112-7063C16332B4}" srcId="{2E9FE025-488D-4D33-95F7-F94E3617E316}" destId="{E13CBD6B-5DE5-439F-9DE5-BE8C830B4E10}" srcOrd="3" destOrd="0" parTransId="{A47F8CD4-4CF3-4095-B0F7-B2FFA5352016}" sibTransId="{DF259DB9-76C7-47C4-A68B-DC0381B8BD88}"/>
    <dgm:cxn modelId="{415399AB-C766-4DD5-BAC0-64D036D2F8E7}" srcId="{2E9FE025-488D-4D33-95F7-F94E3617E316}" destId="{0FABECBE-E8AF-4A7F-9E4F-CF29057B5174}" srcOrd="0" destOrd="0" parTransId="{4927BA0D-3590-4D21-A8E7-A4998B40926C}" sibTransId="{304D3794-4B81-4F7D-9FAD-57F707CCDCB1}"/>
    <dgm:cxn modelId="{8918F6AE-C232-4B49-9691-838935ECC6F0}" srcId="{99C80145-A11A-4B66-B2D0-124B3E2E0162}" destId="{EC61BF79-6C58-408E-9B0D-62DD27B71A6A}" srcOrd="4" destOrd="0" parTransId="{DA97BE39-85BA-4424-BE0E-1839C05CA3C5}" sibTransId="{3957C4AD-DC73-4A26-BBB1-B321DD764885}"/>
    <dgm:cxn modelId="{9779DEB1-F565-4EC5-8619-E5CA0502C88E}" srcId="{99C80145-A11A-4B66-B2D0-124B3E2E0162}" destId="{8EDCF8DA-1F20-4B85-A0B3-83EAC76BE7C9}" srcOrd="0" destOrd="0" parTransId="{33D826E6-47FD-4164-A1EA-8187FB1061DC}" sibTransId="{E9BBA4BF-6C2D-498F-8242-7526C2FF929D}"/>
    <dgm:cxn modelId="{11CCA0C5-BC0B-4C76-BDCD-98594AB815F0}" srcId="{2E9FE025-488D-4D33-95F7-F94E3617E316}" destId="{E7F24514-AD41-45F9-8D63-B872A6E42300}" srcOrd="2" destOrd="0" parTransId="{A5D42E30-5944-4DAC-86BA-8315357D13D6}" sibTransId="{11F5EAF7-CA58-4384-B86F-B386D2212C19}"/>
    <dgm:cxn modelId="{951D19D4-B3FB-4C9D-9611-4169E8C4183F}" type="presOf" srcId="{EC61BF79-6C58-408E-9B0D-62DD27B71A6A}" destId="{FE1CD17D-3283-419C-923C-62E85AF3CB38}" srcOrd="0" destOrd="4" presId="urn:microsoft.com/office/officeart/2005/8/layout/vList6"/>
    <dgm:cxn modelId="{35C305D7-9239-418F-9437-71961399DE80}" type="presOf" srcId="{FB65E722-B2E2-4FE8-B499-17D231D6BF2F}" destId="{305B005E-FE55-432C-8E77-FAD88B254F49}" srcOrd="0" destOrd="0" presId="urn:microsoft.com/office/officeart/2005/8/layout/vList6"/>
    <dgm:cxn modelId="{4CD1EFEC-A21E-4315-AA32-62450269F0F8}" type="presOf" srcId="{2E3FA42A-1DD3-4D2D-84C8-00994848F5BD}" destId="{FE1CD17D-3283-419C-923C-62E85AF3CB38}" srcOrd="0" destOrd="3" presId="urn:microsoft.com/office/officeart/2005/8/layout/vList6"/>
    <dgm:cxn modelId="{A44A5EF2-7AB9-47B5-94CA-46F23A23261A}" srcId="{FB65E722-B2E2-4FE8-B499-17D231D6BF2F}" destId="{2E9FE025-488D-4D33-95F7-F94E3617E316}" srcOrd="1" destOrd="0" parTransId="{F35B7DAC-64F4-40CB-BAB6-654A86133A37}" sibTransId="{F392CFCF-C705-4965-87A3-DCDE5764B6FC}"/>
    <dgm:cxn modelId="{5BB76DF3-6E87-4C67-B966-953DF6AAD0F3}" type="presOf" srcId="{80454A14-E2CE-4F2D-AEBC-F9AE77E9D50E}" destId="{39E3F02D-306C-4C8F-9C2F-84EAF1C9AB2A}" srcOrd="0" destOrd="1" presId="urn:microsoft.com/office/officeart/2005/8/layout/vList6"/>
    <dgm:cxn modelId="{4D0AA8F5-A156-45CB-9340-743E638DD0CB}" type="presParOf" srcId="{305B005E-FE55-432C-8E77-FAD88B254F49}" destId="{A1ACFE84-75BD-4712-94AB-0391C0FBA424}" srcOrd="0" destOrd="0" presId="urn:microsoft.com/office/officeart/2005/8/layout/vList6"/>
    <dgm:cxn modelId="{8F4E92F2-7050-41CA-A437-49D89639FDAB}" type="presParOf" srcId="{A1ACFE84-75BD-4712-94AB-0391C0FBA424}" destId="{9D39C3B0-B1B8-4BBB-A2A6-15A4F320968B}" srcOrd="0" destOrd="0" presId="urn:microsoft.com/office/officeart/2005/8/layout/vList6"/>
    <dgm:cxn modelId="{FC309705-153F-417E-9EB4-69447135DEF5}" type="presParOf" srcId="{A1ACFE84-75BD-4712-94AB-0391C0FBA424}" destId="{FE1CD17D-3283-419C-923C-62E85AF3CB38}" srcOrd="1" destOrd="0" presId="urn:microsoft.com/office/officeart/2005/8/layout/vList6"/>
    <dgm:cxn modelId="{71074BC3-46BE-4660-8A0E-0B48C0075A80}" type="presParOf" srcId="{305B005E-FE55-432C-8E77-FAD88B254F49}" destId="{C9D6FA24-9972-484B-A1A4-647E91970460}" srcOrd="1" destOrd="0" presId="urn:microsoft.com/office/officeart/2005/8/layout/vList6"/>
    <dgm:cxn modelId="{57ABCCF2-79B6-4FC8-90B8-1DD7BCE4642E}" type="presParOf" srcId="{305B005E-FE55-432C-8E77-FAD88B254F49}" destId="{FA9DAD7A-B4DC-47BB-8B97-E8191AE2FD5E}" srcOrd="2" destOrd="0" presId="urn:microsoft.com/office/officeart/2005/8/layout/vList6"/>
    <dgm:cxn modelId="{11E155F1-DBBD-4117-8C98-0124C6306DCC}" type="presParOf" srcId="{FA9DAD7A-B4DC-47BB-8B97-E8191AE2FD5E}" destId="{CD2B1AB4-271C-4CF0-AB96-46245DBFA69A}" srcOrd="0" destOrd="0" presId="urn:microsoft.com/office/officeart/2005/8/layout/vList6"/>
    <dgm:cxn modelId="{ED52E8CC-102D-4FAD-81D9-EA373CDF2471}" type="presParOf" srcId="{FA9DAD7A-B4DC-47BB-8B97-E8191AE2FD5E}" destId="{39E3F02D-306C-4C8F-9C2F-84EAF1C9AB2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C2D809-E858-459F-A71F-F2E7C47400F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E"/>
        </a:p>
      </dgm:t>
    </dgm:pt>
    <dgm:pt modelId="{602D16C5-5F19-44EF-A004-41E0CE28CB8D}">
      <dgm:prSet phldrT="[Text]" custT="1"/>
      <dgm:spPr>
        <a:solidFill>
          <a:srgbClr val="002060"/>
        </a:solidFill>
        <a:ln>
          <a:noFill/>
        </a:ln>
      </dgm:spPr>
      <dgm:t>
        <a:bodyPr/>
        <a:lstStyle/>
        <a:p>
          <a:r>
            <a:rPr lang="en-IE" sz="1600"/>
            <a:t>2023</a:t>
          </a:r>
        </a:p>
      </dgm:t>
    </dgm:pt>
    <dgm:pt modelId="{33470ABE-BC4D-44D2-8DBC-F70FBEBA95D7}" type="parTrans" cxnId="{DE5C8670-6B9C-4330-B2C4-7728442C9CD2}">
      <dgm:prSet/>
      <dgm:spPr/>
      <dgm:t>
        <a:bodyPr/>
        <a:lstStyle/>
        <a:p>
          <a:endParaRPr lang="en-IE" sz="1600"/>
        </a:p>
      </dgm:t>
    </dgm:pt>
    <dgm:pt modelId="{4C4D0D76-60CD-45EF-9A2C-65670903CBF5}" type="sibTrans" cxnId="{DE5C8670-6B9C-4330-B2C4-7728442C9CD2}">
      <dgm:prSet/>
      <dgm:spPr/>
      <dgm:t>
        <a:bodyPr/>
        <a:lstStyle/>
        <a:p>
          <a:endParaRPr lang="en-IE" sz="1600"/>
        </a:p>
      </dgm:t>
    </dgm:pt>
    <dgm:pt modelId="{41E5A5EE-AFC8-47C1-9819-42551DFB67FB}">
      <dgm:prSet phldrT="[Text]" custT="1"/>
      <dgm:spPr>
        <a:ln>
          <a:noFill/>
        </a:ln>
      </dgm:spPr>
      <dgm:t>
        <a:bodyPr/>
        <a:lstStyle/>
        <a:p>
          <a:r>
            <a:rPr lang="lv-LV" sz="2000" b="0"/>
            <a:t>Muitas reformas priekšlikums</a:t>
          </a:r>
          <a:endParaRPr lang="en-IE" sz="2000" b="0"/>
        </a:p>
      </dgm:t>
    </dgm:pt>
    <dgm:pt modelId="{FFB2E618-AE64-4DF2-AF9E-28D011E12EC1}" type="parTrans" cxnId="{7787B19D-BD8C-409A-9FA0-6298739D47AD}">
      <dgm:prSet/>
      <dgm:spPr/>
      <dgm:t>
        <a:bodyPr/>
        <a:lstStyle/>
        <a:p>
          <a:endParaRPr lang="en-IE" sz="1600"/>
        </a:p>
      </dgm:t>
    </dgm:pt>
    <dgm:pt modelId="{FB189EF5-B365-4767-BC56-2CFCDEA89E2F}" type="sibTrans" cxnId="{7787B19D-BD8C-409A-9FA0-6298739D47AD}">
      <dgm:prSet/>
      <dgm:spPr/>
      <dgm:t>
        <a:bodyPr/>
        <a:lstStyle/>
        <a:p>
          <a:endParaRPr lang="en-IE" sz="1600"/>
        </a:p>
      </dgm:t>
    </dgm:pt>
    <dgm:pt modelId="{34E0AF5D-CAB5-49A3-8960-C744852D2499}">
      <dgm:prSet phldrT="[Text]" custT="1"/>
      <dgm:spPr>
        <a:solidFill>
          <a:schemeClr val="tx2">
            <a:lumMod val="75000"/>
          </a:schemeClr>
        </a:solidFill>
        <a:ln>
          <a:noFill/>
        </a:ln>
      </dgm:spPr>
      <dgm:t>
        <a:bodyPr/>
        <a:lstStyle/>
        <a:p>
          <a:r>
            <a:rPr lang="en-IE" sz="1600"/>
            <a:t>2028-2034</a:t>
          </a:r>
        </a:p>
      </dgm:t>
    </dgm:pt>
    <dgm:pt modelId="{ED32E4E7-3499-46B1-99D1-B33AD7E543E9}" type="parTrans" cxnId="{D40C7956-E980-4D61-85C0-61FD3DDA9A49}">
      <dgm:prSet/>
      <dgm:spPr/>
      <dgm:t>
        <a:bodyPr/>
        <a:lstStyle/>
        <a:p>
          <a:endParaRPr lang="en-IE" sz="1600"/>
        </a:p>
      </dgm:t>
    </dgm:pt>
    <dgm:pt modelId="{70B0215C-368A-47CC-9831-252E2445317A}" type="sibTrans" cxnId="{D40C7956-E980-4D61-85C0-61FD3DDA9A49}">
      <dgm:prSet/>
      <dgm:spPr/>
      <dgm:t>
        <a:bodyPr/>
        <a:lstStyle/>
        <a:p>
          <a:endParaRPr lang="en-IE" sz="1600"/>
        </a:p>
      </dgm:t>
    </dgm:pt>
    <dgm:pt modelId="{09E970E7-46DC-44A8-A7AC-210799CE452A}">
      <dgm:prSet phldrT="[Text]" custT="1"/>
      <dgm:spPr>
        <a:ln>
          <a:noFill/>
        </a:ln>
      </dgm:spPr>
      <dgm:t>
        <a:bodyPr/>
        <a:lstStyle/>
        <a:p>
          <a:r>
            <a:rPr lang="lv-LV" sz="2000" b="0" i="0"/>
            <a:t>ES Muitas iestāde pakāpeniski sāk pilnībā darboties, lai veiktu savus uzdevumus</a:t>
          </a:r>
          <a:endParaRPr lang="en-IE" sz="2000" b="0"/>
        </a:p>
      </dgm:t>
    </dgm:pt>
    <dgm:pt modelId="{0296B357-0AD3-40C2-8C25-A86F2DFE6666}" type="parTrans" cxnId="{649DB0F8-1D57-4BB6-B35F-1A12C90375AF}">
      <dgm:prSet/>
      <dgm:spPr/>
      <dgm:t>
        <a:bodyPr/>
        <a:lstStyle/>
        <a:p>
          <a:endParaRPr lang="en-IE" sz="1600"/>
        </a:p>
      </dgm:t>
    </dgm:pt>
    <dgm:pt modelId="{1A3BE42C-CC1E-4EC1-AABB-B1CCB5811A5F}" type="sibTrans" cxnId="{649DB0F8-1D57-4BB6-B35F-1A12C90375AF}">
      <dgm:prSet/>
      <dgm:spPr/>
      <dgm:t>
        <a:bodyPr/>
        <a:lstStyle/>
        <a:p>
          <a:endParaRPr lang="en-IE" sz="1600"/>
        </a:p>
      </dgm:t>
    </dgm:pt>
    <dgm:pt modelId="{C002965B-D0AC-4809-AC53-D8643580BBF7}">
      <dgm:prSet custT="1"/>
      <dgm:spPr/>
      <dgm:t>
        <a:bodyPr/>
        <a:lstStyle/>
        <a:p>
          <a:r>
            <a:rPr lang="fr-BE" sz="1600"/>
            <a:t>2026-2027</a:t>
          </a:r>
          <a:endParaRPr lang="en-IE" sz="1600"/>
        </a:p>
      </dgm:t>
    </dgm:pt>
    <dgm:pt modelId="{7BB23000-AB1B-4DE0-ADC7-FA752916425B}" type="parTrans" cxnId="{0229F425-1006-4A82-885A-0DBD37E89257}">
      <dgm:prSet/>
      <dgm:spPr/>
      <dgm:t>
        <a:bodyPr/>
        <a:lstStyle/>
        <a:p>
          <a:endParaRPr lang="en-IE" sz="1600"/>
        </a:p>
      </dgm:t>
    </dgm:pt>
    <dgm:pt modelId="{C66C5918-6320-43DC-B686-91DF862F430E}" type="sibTrans" cxnId="{0229F425-1006-4A82-885A-0DBD37E89257}">
      <dgm:prSet/>
      <dgm:spPr/>
      <dgm:t>
        <a:bodyPr/>
        <a:lstStyle/>
        <a:p>
          <a:endParaRPr lang="en-IE" sz="1600"/>
        </a:p>
      </dgm:t>
    </dgm:pt>
    <dgm:pt modelId="{AA4C3085-A53A-4E48-AB33-B05DB5B07C20}">
      <dgm:prSet custT="1"/>
      <dgm:spPr>
        <a:ln>
          <a:noFill/>
        </a:ln>
      </dgm:spPr>
      <dgm:t>
        <a:bodyPr/>
        <a:lstStyle/>
        <a:p>
          <a:r>
            <a:rPr lang="lv-LV" sz="2000"/>
            <a:t>ES Muitas iestāde tiek dibināta </a:t>
          </a:r>
          <a:r>
            <a:rPr lang="fr-BE" sz="2000" b="0"/>
            <a:t>2026</a:t>
          </a:r>
          <a:r>
            <a:rPr lang="lv-LV" sz="2000" b="0"/>
            <a:t>.gadā</a:t>
          </a:r>
          <a:endParaRPr lang="en-IE" sz="2000" b="0">
            <a:highlight>
              <a:srgbClr val="FFFF00"/>
            </a:highlight>
          </a:endParaRPr>
        </a:p>
      </dgm:t>
    </dgm:pt>
    <dgm:pt modelId="{2636FC00-6D16-4548-8481-EBC147AAF128}" type="parTrans" cxnId="{A13A29BC-F2F6-4923-99E6-E9F7E9A344D9}">
      <dgm:prSet/>
      <dgm:spPr/>
      <dgm:t>
        <a:bodyPr/>
        <a:lstStyle/>
        <a:p>
          <a:endParaRPr lang="en-IE" sz="1600"/>
        </a:p>
      </dgm:t>
    </dgm:pt>
    <dgm:pt modelId="{8EEBEA0B-5F12-44C3-8DE4-439E4B83DA3B}" type="sibTrans" cxnId="{A13A29BC-F2F6-4923-99E6-E9F7E9A344D9}">
      <dgm:prSet/>
      <dgm:spPr/>
      <dgm:t>
        <a:bodyPr/>
        <a:lstStyle/>
        <a:p>
          <a:endParaRPr lang="en-IE" sz="1600"/>
        </a:p>
      </dgm:t>
    </dgm:pt>
    <dgm:pt modelId="{1035B061-8AEC-434A-A073-1A921BCE247D}">
      <dgm:prSet custT="1"/>
      <dgm:spPr>
        <a:ln>
          <a:noFill/>
        </a:ln>
      </dgm:spPr>
      <dgm:t>
        <a:bodyPr/>
        <a:lstStyle/>
        <a:p>
          <a:r>
            <a:rPr lang="lv-LV" sz="2000" b="0"/>
            <a:t>Pagaidu izpilddirektora un neliela darbinieku skaita pieņemšana darbā tālākās darbības sagatavošanai</a:t>
          </a:r>
          <a:endParaRPr lang="en-IE" sz="2000" b="0">
            <a:highlight>
              <a:srgbClr val="FFFF00"/>
            </a:highlight>
          </a:endParaRPr>
        </a:p>
      </dgm:t>
    </dgm:pt>
    <dgm:pt modelId="{2EF1AAAF-10A7-413F-8139-7CDC3566606C}" type="parTrans" cxnId="{E9F527CD-E076-465C-BAA1-6BA36F0E7D09}">
      <dgm:prSet/>
      <dgm:spPr/>
      <dgm:t>
        <a:bodyPr/>
        <a:lstStyle/>
        <a:p>
          <a:endParaRPr lang="en-IE" sz="1600"/>
        </a:p>
      </dgm:t>
    </dgm:pt>
    <dgm:pt modelId="{BA82C86A-E789-4D2D-9576-65663D4E0B32}" type="sibTrans" cxnId="{E9F527CD-E076-465C-BAA1-6BA36F0E7D09}">
      <dgm:prSet/>
      <dgm:spPr/>
      <dgm:t>
        <a:bodyPr/>
        <a:lstStyle/>
        <a:p>
          <a:endParaRPr lang="en-IE" sz="1600"/>
        </a:p>
      </dgm:t>
    </dgm:pt>
    <dgm:pt modelId="{0D5B24E3-CA5D-423B-ADF5-A72B76A6A7E4}">
      <dgm:prSet phldrT="[Text]" custT="1"/>
      <dgm:spPr>
        <a:ln>
          <a:noFill/>
        </a:ln>
      </dgm:spPr>
      <dgm:t>
        <a:bodyPr/>
        <a:lstStyle/>
        <a:p>
          <a:r>
            <a:rPr lang="lv-LV" sz="2000" b="0"/>
            <a:t>Dažu darbību pakāpeniska nodošana no Komisijas ES Muitas iestādei</a:t>
          </a:r>
          <a:endParaRPr lang="en-IE" sz="2000" b="0"/>
        </a:p>
      </dgm:t>
    </dgm:pt>
    <dgm:pt modelId="{56A80AAC-4945-44FC-BE5B-0EDFF0E847AC}" type="parTrans" cxnId="{19958004-5077-43F8-BAD3-3172CFC387BE}">
      <dgm:prSet/>
      <dgm:spPr/>
      <dgm:t>
        <a:bodyPr/>
        <a:lstStyle/>
        <a:p>
          <a:endParaRPr lang="en-IE" sz="1600"/>
        </a:p>
      </dgm:t>
    </dgm:pt>
    <dgm:pt modelId="{1B1DDC51-9AC8-4032-B7A6-582787BC2602}" type="sibTrans" cxnId="{19958004-5077-43F8-BAD3-3172CFC387BE}">
      <dgm:prSet/>
      <dgm:spPr/>
      <dgm:t>
        <a:bodyPr/>
        <a:lstStyle/>
        <a:p>
          <a:endParaRPr lang="en-IE" sz="1600"/>
        </a:p>
      </dgm:t>
    </dgm:pt>
    <dgm:pt modelId="{3E7DAB42-96E1-4CEC-A648-E313D6A4198C}">
      <dgm:prSet phldrT="[Text]" custT="1"/>
      <dgm:spPr>
        <a:ln>
          <a:noFill/>
        </a:ln>
      </dgm:spPr>
      <dgm:t>
        <a:bodyPr/>
        <a:lstStyle/>
        <a:p>
          <a:r>
            <a:rPr lang="lv-LV" sz="2000"/>
            <a:t>Iemaksu līgumi</a:t>
          </a:r>
          <a:endParaRPr lang="en-IE" sz="2000"/>
        </a:p>
      </dgm:t>
    </dgm:pt>
    <dgm:pt modelId="{1CA2469F-F964-47B6-BB6D-6439B11052A3}" type="parTrans" cxnId="{415FAF77-3137-492E-83B7-8317D842BB76}">
      <dgm:prSet/>
      <dgm:spPr/>
      <dgm:t>
        <a:bodyPr/>
        <a:lstStyle/>
        <a:p>
          <a:endParaRPr lang="en-IE"/>
        </a:p>
      </dgm:t>
    </dgm:pt>
    <dgm:pt modelId="{9CB87E81-8679-4A05-8231-4DB7B2FFE4DE}" type="sibTrans" cxnId="{415FAF77-3137-492E-83B7-8317D842BB76}">
      <dgm:prSet/>
      <dgm:spPr/>
      <dgm:t>
        <a:bodyPr/>
        <a:lstStyle/>
        <a:p>
          <a:endParaRPr lang="en-IE"/>
        </a:p>
      </dgm:t>
    </dgm:pt>
    <dgm:pt modelId="{4D9C8BBA-C149-4A27-9EDC-38D7FC711714}">
      <dgm:prSet custT="1"/>
      <dgm:spPr>
        <a:ln>
          <a:noFill/>
        </a:ln>
      </dgm:spPr>
      <dgm:t>
        <a:bodyPr/>
        <a:lstStyle/>
        <a:p>
          <a:r>
            <a:rPr lang="lv-LV" sz="2000" b="0"/>
            <a:t>Sākotnējo darbību sagatavošana un nodošana EK darba grupai</a:t>
          </a:r>
          <a:endParaRPr lang="en-IE" sz="2000" b="0">
            <a:highlight>
              <a:srgbClr val="FFFF00"/>
            </a:highlight>
          </a:endParaRPr>
        </a:p>
      </dgm:t>
    </dgm:pt>
    <dgm:pt modelId="{03667C7A-16DD-4BF9-A365-26A4FFD90B22}" type="parTrans" cxnId="{838E9B73-3CDF-483B-85A7-A2E70C572697}">
      <dgm:prSet/>
      <dgm:spPr/>
      <dgm:t>
        <a:bodyPr/>
        <a:lstStyle/>
        <a:p>
          <a:endParaRPr lang="lv-LV"/>
        </a:p>
      </dgm:t>
    </dgm:pt>
    <dgm:pt modelId="{91023915-A4E9-4A5B-9694-64C693CF0BEB}" type="sibTrans" cxnId="{838E9B73-3CDF-483B-85A7-A2E70C572697}">
      <dgm:prSet/>
      <dgm:spPr/>
      <dgm:t>
        <a:bodyPr/>
        <a:lstStyle/>
        <a:p>
          <a:endParaRPr lang="lv-LV"/>
        </a:p>
      </dgm:t>
    </dgm:pt>
    <dgm:pt modelId="{DA231E3A-219F-4F8E-9DC4-C8BA75BC0BEF}" type="pres">
      <dgm:prSet presAssocID="{34C2D809-E858-459F-A71F-F2E7C47400FE}" presName="linearFlow" presStyleCnt="0">
        <dgm:presLayoutVars>
          <dgm:dir/>
          <dgm:animLvl val="lvl"/>
          <dgm:resizeHandles val="exact"/>
        </dgm:presLayoutVars>
      </dgm:prSet>
      <dgm:spPr/>
    </dgm:pt>
    <dgm:pt modelId="{456C9A5D-E301-43A8-ABF2-5EF507858E87}" type="pres">
      <dgm:prSet presAssocID="{602D16C5-5F19-44EF-A004-41E0CE28CB8D}" presName="composite" presStyleCnt="0"/>
      <dgm:spPr/>
    </dgm:pt>
    <dgm:pt modelId="{F5470062-92E5-44B4-8177-565958EE65B1}" type="pres">
      <dgm:prSet presAssocID="{602D16C5-5F19-44EF-A004-41E0CE28CB8D}" presName="parentText" presStyleLbl="alignNode1" presStyleIdx="0" presStyleCnt="3">
        <dgm:presLayoutVars>
          <dgm:chMax val="1"/>
          <dgm:bulletEnabled val="1"/>
        </dgm:presLayoutVars>
      </dgm:prSet>
      <dgm:spPr/>
    </dgm:pt>
    <dgm:pt modelId="{1998847B-9A2C-4816-9AC8-78FA2F87A4A6}" type="pres">
      <dgm:prSet presAssocID="{602D16C5-5F19-44EF-A004-41E0CE28CB8D}" presName="descendantText" presStyleLbl="alignAcc1" presStyleIdx="0" presStyleCnt="3" custLinFactNeighborX="2756" custLinFactNeighborY="21468">
        <dgm:presLayoutVars>
          <dgm:bulletEnabled val="1"/>
        </dgm:presLayoutVars>
      </dgm:prSet>
      <dgm:spPr/>
    </dgm:pt>
    <dgm:pt modelId="{0BB3BED9-998B-4A22-A006-CEB8D5D9EE94}" type="pres">
      <dgm:prSet presAssocID="{4C4D0D76-60CD-45EF-9A2C-65670903CBF5}" presName="sp" presStyleCnt="0"/>
      <dgm:spPr/>
    </dgm:pt>
    <dgm:pt modelId="{0216E2B3-B820-452C-AD91-22E9270C5153}" type="pres">
      <dgm:prSet presAssocID="{C002965B-D0AC-4809-AC53-D8643580BBF7}" presName="composite" presStyleCnt="0"/>
      <dgm:spPr/>
    </dgm:pt>
    <dgm:pt modelId="{83FAAE4E-F0E4-4836-9F7B-34E1F808AEC7}" type="pres">
      <dgm:prSet presAssocID="{C002965B-D0AC-4809-AC53-D8643580BBF7}" presName="parentText" presStyleLbl="alignNode1" presStyleIdx="1" presStyleCnt="3">
        <dgm:presLayoutVars>
          <dgm:chMax val="1"/>
          <dgm:bulletEnabled val="1"/>
        </dgm:presLayoutVars>
      </dgm:prSet>
      <dgm:spPr/>
    </dgm:pt>
    <dgm:pt modelId="{41BB6BBE-4071-41AD-A0A0-F6DA6949A71B}" type="pres">
      <dgm:prSet presAssocID="{C002965B-D0AC-4809-AC53-D8643580BBF7}" presName="descendantText" presStyleLbl="alignAcc1" presStyleIdx="1" presStyleCnt="3" custScaleY="148564" custLinFactNeighborX="145" custLinFactNeighborY="14580">
        <dgm:presLayoutVars>
          <dgm:bulletEnabled val="1"/>
        </dgm:presLayoutVars>
      </dgm:prSet>
      <dgm:spPr/>
    </dgm:pt>
    <dgm:pt modelId="{5EC969FA-71F3-46BC-9103-131195F9B839}" type="pres">
      <dgm:prSet presAssocID="{C66C5918-6320-43DC-B686-91DF862F430E}" presName="sp" presStyleCnt="0"/>
      <dgm:spPr/>
    </dgm:pt>
    <dgm:pt modelId="{8E2E0C3C-7972-468D-8E73-5B1BE9A9C1A2}" type="pres">
      <dgm:prSet presAssocID="{34E0AF5D-CAB5-49A3-8960-C744852D2499}" presName="composite" presStyleCnt="0"/>
      <dgm:spPr/>
    </dgm:pt>
    <dgm:pt modelId="{08B08694-0A3D-4463-AAA8-D7E83F82EB66}" type="pres">
      <dgm:prSet presAssocID="{34E0AF5D-CAB5-49A3-8960-C744852D2499}" presName="parentText" presStyleLbl="alignNode1" presStyleIdx="2" presStyleCnt="3">
        <dgm:presLayoutVars>
          <dgm:chMax val="1"/>
          <dgm:bulletEnabled val="1"/>
        </dgm:presLayoutVars>
      </dgm:prSet>
      <dgm:spPr/>
    </dgm:pt>
    <dgm:pt modelId="{A03B36D4-48BC-4366-B56E-AF982F34E2F1}" type="pres">
      <dgm:prSet presAssocID="{34E0AF5D-CAB5-49A3-8960-C744852D2499}" presName="descendantText" presStyleLbl="alignAcc1" presStyleIdx="2" presStyleCnt="3" custLinFactNeighborX="723" custLinFactNeighborY="18143">
        <dgm:presLayoutVars>
          <dgm:bulletEnabled val="1"/>
        </dgm:presLayoutVars>
      </dgm:prSet>
      <dgm:spPr/>
    </dgm:pt>
  </dgm:ptLst>
  <dgm:cxnLst>
    <dgm:cxn modelId="{19958004-5077-43F8-BAD3-3172CFC387BE}" srcId="{34E0AF5D-CAB5-49A3-8960-C744852D2499}" destId="{0D5B24E3-CA5D-423B-ADF5-A72B76A6A7E4}" srcOrd="1" destOrd="0" parTransId="{56A80AAC-4945-44FC-BE5B-0EDFF0E847AC}" sibTransId="{1B1DDC51-9AC8-4032-B7A6-582787BC2602}"/>
    <dgm:cxn modelId="{0803F707-F085-465D-81C3-7E753AACCB2F}" type="presOf" srcId="{C002965B-D0AC-4809-AC53-D8643580BBF7}" destId="{83FAAE4E-F0E4-4836-9F7B-34E1F808AEC7}" srcOrd="0" destOrd="0" presId="urn:microsoft.com/office/officeart/2005/8/layout/chevron2"/>
    <dgm:cxn modelId="{88B40F15-BE78-4D3D-89FE-1067620AC6BE}" type="presOf" srcId="{1035B061-8AEC-434A-A073-1A921BCE247D}" destId="{41BB6BBE-4071-41AD-A0A0-F6DA6949A71B}" srcOrd="0" destOrd="1" presId="urn:microsoft.com/office/officeart/2005/8/layout/chevron2"/>
    <dgm:cxn modelId="{0229F425-1006-4A82-885A-0DBD37E89257}" srcId="{34C2D809-E858-459F-A71F-F2E7C47400FE}" destId="{C002965B-D0AC-4809-AC53-D8643580BBF7}" srcOrd="1" destOrd="0" parTransId="{7BB23000-AB1B-4DE0-ADC7-FA752916425B}" sibTransId="{C66C5918-6320-43DC-B686-91DF862F430E}"/>
    <dgm:cxn modelId="{DE5C8670-6B9C-4330-B2C4-7728442C9CD2}" srcId="{34C2D809-E858-459F-A71F-F2E7C47400FE}" destId="{602D16C5-5F19-44EF-A004-41E0CE28CB8D}" srcOrd="0" destOrd="0" parTransId="{33470ABE-BC4D-44D2-8DBC-F70FBEBA95D7}" sibTransId="{4C4D0D76-60CD-45EF-9A2C-65670903CBF5}"/>
    <dgm:cxn modelId="{838E9B73-3CDF-483B-85A7-A2E70C572697}" srcId="{C002965B-D0AC-4809-AC53-D8643580BBF7}" destId="{4D9C8BBA-C149-4A27-9EDC-38D7FC711714}" srcOrd="2" destOrd="0" parTransId="{03667C7A-16DD-4BF9-A365-26A4FFD90B22}" sibTransId="{91023915-A4E9-4A5B-9694-64C693CF0BEB}"/>
    <dgm:cxn modelId="{D40C7956-E980-4D61-85C0-61FD3DDA9A49}" srcId="{34C2D809-E858-459F-A71F-F2E7C47400FE}" destId="{34E0AF5D-CAB5-49A3-8960-C744852D2499}" srcOrd="2" destOrd="0" parTransId="{ED32E4E7-3499-46B1-99D1-B33AD7E543E9}" sibTransId="{70B0215C-368A-47CC-9831-252E2445317A}"/>
    <dgm:cxn modelId="{7B6EF156-B284-4B97-B8BB-0D818D693BBC}" type="presOf" srcId="{41E5A5EE-AFC8-47C1-9819-42551DFB67FB}" destId="{1998847B-9A2C-4816-9AC8-78FA2F87A4A6}" srcOrd="0" destOrd="0" presId="urn:microsoft.com/office/officeart/2005/8/layout/chevron2"/>
    <dgm:cxn modelId="{415FAF77-3137-492E-83B7-8317D842BB76}" srcId="{34E0AF5D-CAB5-49A3-8960-C744852D2499}" destId="{3E7DAB42-96E1-4CEC-A648-E313D6A4198C}" srcOrd="2" destOrd="0" parTransId="{1CA2469F-F964-47B6-BB6D-6439B11052A3}" sibTransId="{9CB87E81-8679-4A05-8231-4DB7B2FFE4DE}"/>
    <dgm:cxn modelId="{7787B19D-BD8C-409A-9FA0-6298739D47AD}" srcId="{602D16C5-5F19-44EF-A004-41E0CE28CB8D}" destId="{41E5A5EE-AFC8-47C1-9819-42551DFB67FB}" srcOrd="0" destOrd="0" parTransId="{FFB2E618-AE64-4DF2-AF9E-28D011E12EC1}" sibTransId="{FB189EF5-B365-4767-BC56-2CFCDEA89E2F}"/>
    <dgm:cxn modelId="{79C7F09E-74B4-44EB-A34A-735DF99159CE}" type="presOf" srcId="{09E970E7-46DC-44A8-A7AC-210799CE452A}" destId="{A03B36D4-48BC-4366-B56E-AF982F34E2F1}" srcOrd="0" destOrd="0" presId="urn:microsoft.com/office/officeart/2005/8/layout/chevron2"/>
    <dgm:cxn modelId="{816501A5-2E2B-4DD1-B67D-BFC6E9749DA1}" type="presOf" srcId="{602D16C5-5F19-44EF-A004-41E0CE28CB8D}" destId="{F5470062-92E5-44B4-8177-565958EE65B1}" srcOrd="0" destOrd="0" presId="urn:microsoft.com/office/officeart/2005/8/layout/chevron2"/>
    <dgm:cxn modelId="{0138DAA9-D4FD-48CE-AA42-52B548536B9C}" type="presOf" srcId="{4D9C8BBA-C149-4A27-9EDC-38D7FC711714}" destId="{41BB6BBE-4071-41AD-A0A0-F6DA6949A71B}" srcOrd="0" destOrd="2" presId="urn:microsoft.com/office/officeart/2005/8/layout/chevron2"/>
    <dgm:cxn modelId="{0EF526B2-36AD-4DEC-9679-14D6A9ABFAC0}" type="presOf" srcId="{0D5B24E3-CA5D-423B-ADF5-A72B76A6A7E4}" destId="{A03B36D4-48BC-4366-B56E-AF982F34E2F1}" srcOrd="0" destOrd="1" presId="urn:microsoft.com/office/officeart/2005/8/layout/chevron2"/>
    <dgm:cxn modelId="{A13A29BC-F2F6-4923-99E6-E9F7E9A344D9}" srcId="{C002965B-D0AC-4809-AC53-D8643580BBF7}" destId="{AA4C3085-A53A-4E48-AB33-B05DB5B07C20}" srcOrd="0" destOrd="0" parTransId="{2636FC00-6D16-4548-8481-EBC147AAF128}" sibTransId="{8EEBEA0B-5F12-44C3-8DE4-439E4B83DA3B}"/>
    <dgm:cxn modelId="{B6627FBE-2D73-43DF-A9EA-F1B59C436B0E}" type="presOf" srcId="{34E0AF5D-CAB5-49A3-8960-C744852D2499}" destId="{08B08694-0A3D-4463-AAA8-D7E83F82EB66}" srcOrd="0" destOrd="0" presId="urn:microsoft.com/office/officeart/2005/8/layout/chevron2"/>
    <dgm:cxn modelId="{5D7811C1-979E-47AF-83B5-313DCA59C675}" type="presOf" srcId="{3E7DAB42-96E1-4CEC-A648-E313D6A4198C}" destId="{A03B36D4-48BC-4366-B56E-AF982F34E2F1}" srcOrd="0" destOrd="2" presId="urn:microsoft.com/office/officeart/2005/8/layout/chevron2"/>
    <dgm:cxn modelId="{D2D108C6-CD6E-49D5-9026-203B84FAE37D}" type="presOf" srcId="{AA4C3085-A53A-4E48-AB33-B05DB5B07C20}" destId="{41BB6BBE-4071-41AD-A0A0-F6DA6949A71B}" srcOrd="0" destOrd="0" presId="urn:microsoft.com/office/officeart/2005/8/layout/chevron2"/>
    <dgm:cxn modelId="{2EAFFACA-32D2-4E86-80AA-6EA03C6D7725}" type="presOf" srcId="{34C2D809-E858-459F-A71F-F2E7C47400FE}" destId="{DA231E3A-219F-4F8E-9DC4-C8BA75BC0BEF}" srcOrd="0" destOrd="0" presId="urn:microsoft.com/office/officeart/2005/8/layout/chevron2"/>
    <dgm:cxn modelId="{E9F527CD-E076-465C-BAA1-6BA36F0E7D09}" srcId="{C002965B-D0AC-4809-AC53-D8643580BBF7}" destId="{1035B061-8AEC-434A-A073-1A921BCE247D}" srcOrd="1" destOrd="0" parTransId="{2EF1AAAF-10A7-413F-8139-7CDC3566606C}" sibTransId="{BA82C86A-E789-4D2D-9576-65663D4E0B32}"/>
    <dgm:cxn modelId="{649DB0F8-1D57-4BB6-B35F-1A12C90375AF}" srcId="{34E0AF5D-CAB5-49A3-8960-C744852D2499}" destId="{09E970E7-46DC-44A8-A7AC-210799CE452A}" srcOrd="0" destOrd="0" parTransId="{0296B357-0AD3-40C2-8C25-A86F2DFE6666}" sibTransId="{1A3BE42C-CC1E-4EC1-AABB-B1CCB5811A5F}"/>
    <dgm:cxn modelId="{F2F564BD-61DB-4FE9-BB97-E1D5F925662C}" type="presParOf" srcId="{DA231E3A-219F-4F8E-9DC4-C8BA75BC0BEF}" destId="{456C9A5D-E301-43A8-ABF2-5EF507858E87}" srcOrd="0" destOrd="0" presId="urn:microsoft.com/office/officeart/2005/8/layout/chevron2"/>
    <dgm:cxn modelId="{BDE9DDA3-8B02-42AB-880A-1344E00341A3}" type="presParOf" srcId="{456C9A5D-E301-43A8-ABF2-5EF507858E87}" destId="{F5470062-92E5-44B4-8177-565958EE65B1}" srcOrd="0" destOrd="0" presId="urn:microsoft.com/office/officeart/2005/8/layout/chevron2"/>
    <dgm:cxn modelId="{6E625381-C6CF-481D-9E5B-993A551A22FD}" type="presParOf" srcId="{456C9A5D-E301-43A8-ABF2-5EF507858E87}" destId="{1998847B-9A2C-4816-9AC8-78FA2F87A4A6}" srcOrd="1" destOrd="0" presId="urn:microsoft.com/office/officeart/2005/8/layout/chevron2"/>
    <dgm:cxn modelId="{F76E7C61-7DDE-45DB-9888-DAAEDA67B4EF}" type="presParOf" srcId="{DA231E3A-219F-4F8E-9DC4-C8BA75BC0BEF}" destId="{0BB3BED9-998B-4A22-A006-CEB8D5D9EE94}" srcOrd="1" destOrd="0" presId="urn:microsoft.com/office/officeart/2005/8/layout/chevron2"/>
    <dgm:cxn modelId="{43AB35B6-5822-4638-81A7-AFC5B51231DA}" type="presParOf" srcId="{DA231E3A-219F-4F8E-9DC4-C8BA75BC0BEF}" destId="{0216E2B3-B820-452C-AD91-22E9270C5153}" srcOrd="2" destOrd="0" presId="urn:microsoft.com/office/officeart/2005/8/layout/chevron2"/>
    <dgm:cxn modelId="{877F40BC-9AD9-4909-82CF-41D7C83A558B}" type="presParOf" srcId="{0216E2B3-B820-452C-AD91-22E9270C5153}" destId="{83FAAE4E-F0E4-4836-9F7B-34E1F808AEC7}" srcOrd="0" destOrd="0" presId="urn:microsoft.com/office/officeart/2005/8/layout/chevron2"/>
    <dgm:cxn modelId="{24159EC7-488A-455F-BD13-B6D574BEDF05}" type="presParOf" srcId="{0216E2B3-B820-452C-AD91-22E9270C5153}" destId="{41BB6BBE-4071-41AD-A0A0-F6DA6949A71B}" srcOrd="1" destOrd="0" presId="urn:microsoft.com/office/officeart/2005/8/layout/chevron2"/>
    <dgm:cxn modelId="{999D533F-062B-427D-AEF2-DA6FDF0A9349}" type="presParOf" srcId="{DA231E3A-219F-4F8E-9DC4-C8BA75BC0BEF}" destId="{5EC969FA-71F3-46BC-9103-131195F9B839}" srcOrd="3" destOrd="0" presId="urn:microsoft.com/office/officeart/2005/8/layout/chevron2"/>
    <dgm:cxn modelId="{C0B297E4-5712-4351-9CE2-CFE31B3C364B}" type="presParOf" srcId="{DA231E3A-219F-4F8E-9DC4-C8BA75BC0BEF}" destId="{8E2E0C3C-7972-468D-8E73-5B1BE9A9C1A2}" srcOrd="4" destOrd="0" presId="urn:microsoft.com/office/officeart/2005/8/layout/chevron2"/>
    <dgm:cxn modelId="{E5EC3A72-1C1B-417F-93D9-911645C4DB35}" type="presParOf" srcId="{8E2E0C3C-7972-468D-8E73-5B1BE9A9C1A2}" destId="{08B08694-0A3D-4463-AAA8-D7E83F82EB66}" srcOrd="0" destOrd="0" presId="urn:microsoft.com/office/officeart/2005/8/layout/chevron2"/>
    <dgm:cxn modelId="{ED305B41-42E3-4A5B-A2F2-BB194E39F6CD}" type="presParOf" srcId="{8E2E0C3C-7972-468D-8E73-5B1BE9A9C1A2}" destId="{A03B36D4-48BC-4366-B56E-AF982F34E2F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B87E4B-BF50-4E25-B750-D4529BC146C0}"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EB55E219-1A9A-464A-BBCD-C88B5CF00BC5}">
      <dgm:prSet custT="1"/>
      <dgm:spPr>
        <a:solidFill>
          <a:srgbClr val="CEEAB0"/>
        </a:solidFill>
      </dgm:spPr>
      <dgm:t>
        <a:bodyPr/>
        <a:lstStyle/>
        <a:p>
          <a:r>
            <a:rPr lang="en-US" sz="1800">
              <a:solidFill>
                <a:schemeClr val="tx2">
                  <a:lumMod val="75000"/>
                </a:schemeClr>
              </a:solidFill>
            </a:rPr>
            <a:t>150 € </a:t>
          </a:r>
          <a:r>
            <a:rPr lang="en-US" sz="1800" err="1">
              <a:solidFill>
                <a:schemeClr val="tx2">
                  <a:lumMod val="75000"/>
                </a:schemeClr>
              </a:solidFill>
            </a:rPr>
            <a:t>robežvērtības</a:t>
          </a:r>
          <a:r>
            <a:rPr lang="en-US" sz="1800">
              <a:solidFill>
                <a:schemeClr val="tx2">
                  <a:lumMod val="75000"/>
                </a:schemeClr>
              </a:solidFill>
            </a:rPr>
            <a:t> </a:t>
          </a:r>
          <a:r>
            <a:rPr lang="en-US" sz="1800" err="1">
              <a:solidFill>
                <a:schemeClr val="tx2">
                  <a:lumMod val="75000"/>
                </a:schemeClr>
              </a:solidFill>
            </a:rPr>
            <a:t>atcelšana</a:t>
          </a:r>
          <a:endParaRPr lang="en-IE" sz="1800">
            <a:solidFill>
              <a:schemeClr val="tx2">
                <a:lumMod val="75000"/>
              </a:schemeClr>
            </a:solidFill>
          </a:endParaRPr>
        </a:p>
      </dgm:t>
    </dgm:pt>
    <dgm:pt modelId="{9CFC351A-E228-4663-8DA9-796F5DBF6726}" type="parTrans" cxnId="{30DD9FE7-1437-4F06-9D0B-743B2C7FC91C}">
      <dgm:prSet/>
      <dgm:spPr/>
      <dgm:t>
        <a:bodyPr/>
        <a:lstStyle/>
        <a:p>
          <a:endParaRPr lang="en-IE"/>
        </a:p>
      </dgm:t>
    </dgm:pt>
    <dgm:pt modelId="{AD5230F6-F9AC-48CC-A6F0-3D167A9A3332}" type="sibTrans" cxnId="{30DD9FE7-1437-4F06-9D0B-743B2C7FC91C}">
      <dgm:prSet/>
      <dgm:spPr>
        <a:solidFill>
          <a:srgbClr val="CEEAB0"/>
        </a:solidFill>
      </dgm:spPr>
      <dgm:t>
        <a:bodyPr/>
        <a:lstStyle/>
        <a:p>
          <a:endParaRPr lang="en-IE"/>
        </a:p>
      </dgm:t>
    </dgm:pt>
    <dgm:pt modelId="{2BBECABA-899A-417E-89E0-5B146C5C7D9A}">
      <dgm:prSet custT="1"/>
      <dgm:spPr>
        <a:solidFill>
          <a:srgbClr val="CEEAB0"/>
        </a:solidFill>
      </dgm:spPr>
      <dgm:t>
        <a:bodyPr/>
        <a:lstStyle/>
        <a:p>
          <a:r>
            <a:rPr lang="lv-LV" sz="1800">
              <a:solidFill>
                <a:schemeClr val="tx2">
                  <a:lumMod val="75000"/>
                </a:schemeClr>
              </a:solidFill>
            </a:rPr>
            <a:t>Vienkāršota nodokļu aprēķināšana</a:t>
          </a:r>
          <a:endParaRPr lang="en-IE" sz="1800">
            <a:solidFill>
              <a:schemeClr val="tx2">
                <a:lumMod val="75000"/>
              </a:schemeClr>
            </a:solidFill>
          </a:endParaRPr>
        </a:p>
      </dgm:t>
    </dgm:pt>
    <dgm:pt modelId="{1286231A-6E20-42B2-9CA2-3F8705D9E2B9}" type="parTrans" cxnId="{CA51FF32-EF43-4EE7-B447-0DE67C685E5F}">
      <dgm:prSet/>
      <dgm:spPr/>
      <dgm:t>
        <a:bodyPr/>
        <a:lstStyle/>
        <a:p>
          <a:endParaRPr lang="en-IE"/>
        </a:p>
      </dgm:t>
    </dgm:pt>
    <dgm:pt modelId="{5A2D75EF-82E0-471D-B152-5E49541ED385}" type="sibTrans" cxnId="{CA51FF32-EF43-4EE7-B447-0DE67C685E5F}">
      <dgm:prSet/>
      <dgm:spPr>
        <a:solidFill>
          <a:srgbClr val="CEEAB0"/>
        </a:solidFill>
      </dgm:spPr>
      <dgm:t>
        <a:bodyPr/>
        <a:lstStyle/>
        <a:p>
          <a:endParaRPr lang="en-IE"/>
        </a:p>
      </dgm:t>
    </dgm:pt>
    <dgm:pt modelId="{C3E61EDE-5079-4B57-9FC1-48FCABC92D13}">
      <dgm:prSet/>
      <dgm:spPr>
        <a:solidFill>
          <a:srgbClr val="CEEAB0"/>
        </a:solidFill>
      </dgm:spPr>
      <dgm:t>
        <a:bodyPr/>
        <a:lstStyle/>
        <a:p>
          <a:r>
            <a:rPr lang="es-ES" err="1">
              <a:solidFill>
                <a:schemeClr val="tx2">
                  <a:lumMod val="75000"/>
                </a:schemeClr>
              </a:solidFill>
            </a:rPr>
            <a:t>Jaunas</a:t>
          </a:r>
          <a:r>
            <a:rPr lang="es-ES">
              <a:solidFill>
                <a:schemeClr val="tx2">
                  <a:lumMod val="75000"/>
                </a:schemeClr>
              </a:solidFill>
            </a:rPr>
            <a:t> </a:t>
          </a:r>
          <a:r>
            <a:rPr lang="es-ES" err="1">
              <a:solidFill>
                <a:schemeClr val="tx2">
                  <a:lumMod val="75000"/>
                </a:schemeClr>
              </a:solidFill>
            </a:rPr>
            <a:t>definīcijas</a:t>
          </a:r>
          <a:r>
            <a:rPr lang="es-ES">
              <a:solidFill>
                <a:schemeClr val="tx2">
                  <a:lumMod val="75000"/>
                </a:schemeClr>
              </a:solidFill>
            </a:rPr>
            <a:t> un </a:t>
          </a:r>
          <a:r>
            <a:rPr lang="es-ES" err="1">
              <a:solidFill>
                <a:schemeClr val="tx2">
                  <a:lumMod val="75000"/>
                </a:schemeClr>
              </a:solidFill>
            </a:rPr>
            <a:t>pienākumi</a:t>
          </a:r>
          <a:r>
            <a:rPr lang="es-ES">
              <a:solidFill>
                <a:schemeClr val="tx2">
                  <a:lumMod val="75000"/>
                </a:schemeClr>
              </a:solidFill>
            </a:rPr>
            <a:t> </a:t>
          </a:r>
          <a:r>
            <a:rPr lang="lv-LV">
              <a:solidFill>
                <a:schemeClr val="tx2">
                  <a:lumMod val="75000"/>
                </a:schemeClr>
              </a:solidFill>
            </a:rPr>
            <a:t>J</a:t>
          </a:r>
          <a:r>
            <a:rPr lang="es-ES">
              <a:solidFill>
                <a:schemeClr val="tx2">
                  <a:lumMod val="75000"/>
                </a:schemeClr>
              </a:solidFill>
            </a:rPr>
            <a:t>SMK</a:t>
          </a:r>
          <a:endParaRPr lang="en-IE">
            <a:solidFill>
              <a:schemeClr val="tx2">
                <a:lumMod val="75000"/>
              </a:schemeClr>
            </a:solidFill>
          </a:endParaRPr>
        </a:p>
      </dgm:t>
    </dgm:pt>
    <dgm:pt modelId="{1B4F963B-7532-4999-B07D-486B46DD622F}" type="parTrans" cxnId="{10922A4B-0781-4D54-A667-189FE5E5C7BD}">
      <dgm:prSet/>
      <dgm:spPr/>
      <dgm:t>
        <a:bodyPr/>
        <a:lstStyle/>
        <a:p>
          <a:endParaRPr lang="en-IE"/>
        </a:p>
      </dgm:t>
    </dgm:pt>
    <dgm:pt modelId="{186BA81F-ED04-4228-AAA8-826F3A167788}" type="sibTrans" cxnId="{10922A4B-0781-4D54-A667-189FE5E5C7BD}">
      <dgm:prSet/>
      <dgm:spPr/>
      <dgm:t>
        <a:bodyPr/>
        <a:lstStyle/>
        <a:p>
          <a:endParaRPr lang="en-IE"/>
        </a:p>
      </dgm:t>
    </dgm:pt>
    <dgm:pt modelId="{B0AB555C-6826-419A-9DFF-0923D45F3B6A}" type="pres">
      <dgm:prSet presAssocID="{14B87E4B-BF50-4E25-B750-D4529BC146C0}" presName="linearFlow" presStyleCnt="0">
        <dgm:presLayoutVars>
          <dgm:dir/>
          <dgm:resizeHandles val="exact"/>
        </dgm:presLayoutVars>
      </dgm:prSet>
      <dgm:spPr/>
    </dgm:pt>
    <dgm:pt modelId="{BC883DC7-861C-4E3B-B111-8995D2F194A5}" type="pres">
      <dgm:prSet presAssocID="{EB55E219-1A9A-464A-BBCD-C88B5CF00BC5}" presName="node" presStyleLbl="node1" presStyleIdx="0" presStyleCnt="3">
        <dgm:presLayoutVars>
          <dgm:bulletEnabled val="1"/>
        </dgm:presLayoutVars>
      </dgm:prSet>
      <dgm:spPr/>
    </dgm:pt>
    <dgm:pt modelId="{B9AB3989-2473-4299-9615-5748907CAEDC}" type="pres">
      <dgm:prSet presAssocID="{AD5230F6-F9AC-48CC-A6F0-3D167A9A3332}" presName="spacerL" presStyleCnt="0"/>
      <dgm:spPr/>
    </dgm:pt>
    <dgm:pt modelId="{81D045F1-1911-4589-B624-9D5CC3D9392E}" type="pres">
      <dgm:prSet presAssocID="{AD5230F6-F9AC-48CC-A6F0-3D167A9A3332}" presName="sibTrans" presStyleLbl="sibTrans2D1" presStyleIdx="0" presStyleCnt="2" custScaleY="82087"/>
      <dgm:spPr/>
    </dgm:pt>
    <dgm:pt modelId="{0E6297B2-911C-4D87-A1B9-40F16BB82D7A}" type="pres">
      <dgm:prSet presAssocID="{AD5230F6-F9AC-48CC-A6F0-3D167A9A3332}" presName="spacerR" presStyleCnt="0"/>
      <dgm:spPr/>
    </dgm:pt>
    <dgm:pt modelId="{EA20574A-E2A0-4F20-A9A1-976505E7AA93}" type="pres">
      <dgm:prSet presAssocID="{2BBECABA-899A-417E-89E0-5B146C5C7D9A}" presName="node" presStyleLbl="node1" presStyleIdx="1" presStyleCnt="3">
        <dgm:presLayoutVars>
          <dgm:bulletEnabled val="1"/>
        </dgm:presLayoutVars>
      </dgm:prSet>
      <dgm:spPr/>
    </dgm:pt>
    <dgm:pt modelId="{F32FEEC5-B50A-4430-9761-CDBEFC6648A4}" type="pres">
      <dgm:prSet presAssocID="{5A2D75EF-82E0-471D-B152-5E49541ED385}" presName="spacerL" presStyleCnt="0"/>
      <dgm:spPr/>
    </dgm:pt>
    <dgm:pt modelId="{F9EDA101-AB75-4D17-B5E2-FB49DA1BD5C5}" type="pres">
      <dgm:prSet presAssocID="{5A2D75EF-82E0-471D-B152-5E49541ED385}" presName="sibTrans" presStyleLbl="sibTrans2D1" presStyleIdx="1" presStyleCnt="2" custScaleY="82087"/>
      <dgm:spPr>
        <a:prstGeom prst="mathPlus">
          <a:avLst/>
        </a:prstGeom>
      </dgm:spPr>
    </dgm:pt>
    <dgm:pt modelId="{2A471B1A-540F-4569-89A2-89C82E943A9D}" type="pres">
      <dgm:prSet presAssocID="{5A2D75EF-82E0-471D-B152-5E49541ED385}" presName="spacerR" presStyleCnt="0"/>
      <dgm:spPr/>
    </dgm:pt>
    <dgm:pt modelId="{CE35D168-E469-4ACC-BA0E-DCD755BB173F}" type="pres">
      <dgm:prSet presAssocID="{C3E61EDE-5079-4B57-9FC1-48FCABC92D13}" presName="node" presStyleLbl="node1" presStyleIdx="2" presStyleCnt="3">
        <dgm:presLayoutVars>
          <dgm:bulletEnabled val="1"/>
        </dgm:presLayoutVars>
      </dgm:prSet>
      <dgm:spPr/>
    </dgm:pt>
  </dgm:ptLst>
  <dgm:cxnLst>
    <dgm:cxn modelId="{212EC31D-CB8B-4C61-88B7-D69B1864B754}" type="presOf" srcId="{AD5230F6-F9AC-48CC-A6F0-3D167A9A3332}" destId="{81D045F1-1911-4589-B624-9D5CC3D9392E}" srcOrd="0" destOrd="0" presId="urn:microsoft.com/office/officeart/2005/8/layout/equation1"/>
    <dgm:cxn modelId="{CA51FF32-EF43-4EE7-B447-0DE67C685E5F}" srcId="{14B87E4B-BF50-4E25-B750-D4529BC146C0}" destId="{2BBECABA-899A-417E-89E0-5B146C5C7D9A}" srcOrd="1" destOrd="0" parTransId="{1286231A-6E20-42B2-9CA2-3F8705D9E2B9}" sibTransId="{5A2D75EF-82E0-471D-B152-5E49541ED385}"/>
    <dgm:cxn modelId="{10922A4B-0781-4D54-A667-189FE5E5C7BD}" srcId="{14B87E4B-BF50-4E25-B750-D4529BC146C0}" destId="{C3E61EDE-5079-4B57-9FC1-48FCABC92D13}" srcOrd="2" destOrd="0" parTransId="{1B4F963B-7532-4999-B07D-486B46DD622F}" sibTransId="{186BA81F-ED04-4228-AAA8-826F3A167788}"/>
    <dgm:cxn modelId="{7A497C9D-583A-439B-9509-BF6698152240}" type="presOf" srcId="{14B87E4B-BF50-4E25-B750-D4529BC146C0}" destId="{B0AB555C-6826-419A-9DFF-0923D45F3B6A}" srcOrd="0" destOrd="0" presId="urn:microsoft.com/office/officeart/2005/8/layout/equation1"/>
    <dgm:cxn modelId="{80A90ABB-F7C9-483B-BCD5-E9D442443738}" type="presOf" srcId="{C3E61EDE-5079-4B57-9FC1-48FCABC92D13}" destId="{CE35D168-E469-4ACC-BA0E-DCD755BB173F}" srcOrd="0" destOrd="0" presId="urn:microsoft.com/office/officeart/2005/8/layout/equation1"/>
    <dgm:cxn modelId="{0EE00EC1-D924-4911-8CAB-B7B67AB7BAC4}" type="presOf" srcId="{EB55E219-1A9A-464A-BBCD-C88B5CF00BC5}" destId="{BC883DC7-861C-4E3B-B111-8995D2F194A5}" srcOrd="0" destOrd="0" presId="urn:microsoft.com/office/officeart/2005/8/layout/equation1"/>
    <dgm:cxn modelId="{7539E9DB-7CD4-403C-8239-5C83DA5B2E43}" type="presOf" srcId="{2BBECABA-899A-417E-89E0-5B146C5C7D9A}" destId="{EA20574A-E2A0-4F20-A9A1-976505E7AA93}" srcOrd="0" destOrd="0" presId="urn:microsoft.com/office/officeart/2005/8/layout/equation1"/>
    <dgm:cxn modelId="{296D09E5-DFA2-4E98-B91F-C009722FAB72}" type="presOf" srcId="{5A2D75EF-82E0-471D-B152-5E49541ED385}" destId="{F9EDA101-AB75-4D17-B5E2-FB49DA1BD5C5}" srcOrd="0" destOrd="0" presId="urn:microsoft.com/office/officeart/2005/8/layout/equation1"/>
    <dgm:cxn modelId="{30DD9FE7-1437-4F06-9D0B-743B2C7FC91C}" srcId="{14B87E4B-BF50-4E25-B750-D4529BC146C0}" destId="{EB55E219-1A9A-464A-BBCD-C88B5CF00BC5}" srcOrd="0" destOrd="0" parTransId="{9CFC351A-E228-4663-8DA9-796F5DBF6726}" sibTransId="{AD5230F6-F9AC-48CC-A6F0-3D167A9A3332}"/>
    <dgm:cxn modelId="{C1C8C994-550F-42E8-8B53-53BDBCF249CC}" type="presParOf" srcId="{B0AB555C-6826-419A-9DFF-0923D45F3B6A}" destId="{BC883DC7-861C-4E3B-B111-8995D2F194A5}" srcOrd="0" destOrd="0" presId="urn:microsoft.com/office/officeart/2005/8/layout/equation1"/>
    <dgm:cxn modelId="{C225CC40-C3B4-4F59-8BBC-0C4C22927EDB}" type="presParOf" srcId="{B0AB555C-6826-419A-9DFF-0923D45F3B6A}" destId="{B9AB3989-2473-4299-9615-5748907CAEDC}" srcOrd="1" destOrd="0" presId="urn:microsoft.com/office/officeart/2005/8/layout/equation1"/>
    <dgm:cxn modelId="{E968CD1C-569F-4833-9D9D-2C2D46ADE807}" type="presParOf" srcId="{B0AB555C-6826-419A-9DFF-0923D45F3B6A}" destId="{81D045F1-1911-4589-B624-9D5CC3D9392E}" srcOrd="2" destOrd="0" presId="urn:microsoft.com/office/officeart/2005/8/layout/equation1"/>
    <dgm:cxn modelId="{D0128571-1EF7-41B9-8F45-BAEDFD568891}" type="presParOf" srcId="{B0AB555C-6826-419A-9DFF-0923D45F3B6A}" destId="{0E6297B2-911C-4D87-A1B9-40F16BB82D7A}" srcOrd="3" destOrd="0" presId="urn:microsoft.com/office/officeart/2005/8/layout/equation1"/>
    <dgm:cxn modelId="{4B24B115-FE79-45A6-9ACF-C9D3E8B88996}" type="presParOf" srcId="{B0AB555C-6826-419A-9DFF-0923D45F3B6A}" destId="{EA20574A-E2A0-4F20-A9A1-976505E7AA93}" srcOrd="4" destOrd="0" presId="urn:microsoft.com/office/officeart/2005/8/layout/equation1"/>
    <dgm:cxn modelId="{8D3C7DB4-3891-4479-BF80-9838C1215E2F}" type="presParOf" srcId="{B0AB555C-6826-419A-9DFF-0923D45F3B6A}" destId="{F32FEEC5-B50A-4430-9761-CDBEFC6648A4}" srcOrd="5" destOrd="0" presId="urn:microsoft.com/office/officeart/2005/8/layout/equation1"/>
    <dgm:cxn modelId="{A48877BC-4A56-40A9-A483-77039BD30226}" type="presParOf" srcId="{B0AB555C-6826-419A-9DFF-0923D45F3B6A}" destId="{F9EDA101-AB75-4D17-B5E2-FB49DA1BD5C5}" srcOrd="6" destOrd="0" presId="urn:microsoft.com/office/officeart/2005/8/layout/equation1"/>
    <dgm:cxn modelId="{BD6D3E6E-5DBB-435C-BAB5-D6E482E88EA7}" type="presParOf" srcId="{B0AB555C-6826-419A-9DFF-0923D45F3B6A}" destId="{2A471B1A-540F-4569-89A2-89C82E943A9D}" srcOrd="7" destOrd="0" presId="urn:microsoft.com/office/officeart/2005/8/layout/equation1"/>
    <dgm:cxn modelId="{EABBBF1A-22DD-4544-9C35-0891B1285D28}" type="presParOf" srcId="{B0AB555C-6826-419A-9DFF-0923D45F3B6A}" destId="{CE35D168-E469-4ACC-BA0E-DCD755BB173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B5FF47-75FD-4148-9024-AE5FA299EEE8}" type="doc">
      <dgm:prSet loTypeId="urn:microsoft.com/office/officeart/2005/8/layout/chevron1" loCatId="process" qsTypeId="urn:microsoft.com/office/officeart/2005/8/quickstyle/simple1" qsCatId="simple" csTypeId="urn:microsoft.com/office/officeart/2005/8/colors/colorful1" csCatId="colorful"/>
      <dgm:spPr/>
      <dgm:t>
        <a:bodyPr/>
        <a:lstStyle/>
        <a:p>
          <a:endParaRPr lang="en-US"/>
        </a:p>
      </dgm:t>
    </dgm:pt>
    <dgm:pt modelId="{33F2EF24-0CD1-4ACE-9FFB-9DB93BE098DB}">
      <dgm:prSet/>
      <dgm:spPr/>
      <dgm:t>
        <a:bodyPr/>
        <a:lstStyle/>
        <a:p>
          <a:r>
            <a:rPr lang="lv-LV" b="1"/>
            <a:t>01.03.2028.</a:t>
          </a:r>
          <a:endParaRPr lang="en-US"/>
        </a:p>
      </dgm:t>
    </dgm:pt>
    <dgm:pt modelId="{F45EC8C1-2D26-42B1-88CE-9C4710F309FF}" type="parTrans" cxnId="{6A53A1A6-F8C4-4330-A1AF-A6869A3C4512}">
      <dgm:prSet/>
      <dgm:spPr/>
      <dgm:t>
        <a:bodyPr/>
        <a:lstStyle/>
        <a:p>
          <a:endParaRPr lang="en-US"/>
        </a:p>
      </dgm:t>
    </dgm:pt>
    <dgm:pt modelId="{E8836311-2F4A-4BF6-9D39-B9D4C2D5DAEA}" type="sibTrans" cxnId="{6A53A1A6-F8C4-4330-A1AF-A6869A3C4512}">
      <dgm:prSet/>
      <dgm:spPr/>
      <dgm:t>
        <a:bodyPr/>
        <a:lstStyle/>
        <a:p>
          <a:endParaRPr lang="en-US"/>
        </a:p>
      </dgm:t>
    </dgm:pt>
    <dgm:pt modelId="{216A714B-F2C3-462F-AC72-BC5ABF5CBAE8}" type="pres">
      <dgm:prSet presAssocID="{2BB5FF47-75FD-4148-9024-AE5FA299EEE8}" presName="Name0" presStyleCnt="0">
        <dgm:presLayoutVars>
          <dgm:dir/>
          <dgm:animLvl val="lvl"/>
          <dgm:resizeHandles val="exact"/>
        </dgm:presLayoutVars>
      </dgm:prSet>
      <dgm:spPr/>
    </dgm:pt>
    <dgm:pt modelId="{1C258F76-A89E-4951-8E86-460B6EEBD8FD}" type="pres">
      <dgm:prSet presAssocID="{33F2EF24-0CD1-4ACE-9FFB-9DB93BE098DB}" presName="parTxOnly" presStyleLbl="node1" presStyleIdx="0" presStyleCnt="1" custLinFactNeighborX="-1222" custLinFactNeighborY="-22641">
        <dgm:presLayoutVars>
          <dgm:chMax val="0"/>
          <dgm:chPref val="0"/>
          <dgm:bulletEnabled val="1"/>
        </dgm:presLayoutVars>
      </dgm:prSet>
      <dgm:spPr/>
    </dgm:pt>
  </dgm:ptLst>
  <dgm:cxnLst>
    <dgm:cxn modelId="{6A53A1A6-F8C4-4330-A1AF-A6869A3C4512}" srcId="{2BB5FF47-75FD-4148-9024-AE5FA299EEE8}" destId="{33F2EF24-0CD1-4ACE-9FFB-9DB93BE098DB}" srcOrd="0" destOrd="0" parTransId="{F45EC8C1-2D26-42B1-88CE-9C4710F309FF}" sibTransId="{E8836311-2F4A-4BF6-9D39-B9D4C2D5DAEA}"/>
    <dgm:cxn modelId="{32876DAA-F964-4582-B282-3254BB132CD8}" type="presOf" srcId="{2BB5FF47-75FD-4148-9024-AE5FA299EEE8}" destId="{216A714B-F2C3-462F-AC72-BC5ABF5CBAE8}" srcOrd="0" destOrd="0" presId="urn:microsoft.com/office/officeart/2005/8/layout/chevron1"/>
    <dgm:cxn modelId="{6D2971CD-9EE8-41FD-8CB0-2F9F2F80DBD6}" type="presOf" srcId="{33F2EF24-0CD1-4ACE-9FFB-9DB93BE098DB}" destId="{1C258F76-A89E-4951-8E86-460B6EEBD8FD}" srcOrd="0" destOrd="0" presId="urn:microsoft.com/office/officeart/2005/8/layout/chevron1"/>
    <dgm:cxn modelId="{670469F1-0C54-472B-ABF3-75AFA9C3C763}" type="presParOf" srcId="{216A714B-F2C3-462F-AC72-BC5ABF5CBAE8}" destId="{1C258F76-A89E-4951-8E86-460B6EEBD8FD}"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D7F847A-CC19-47F8-AB50-70704B854ABB}"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90C2597-A17C-4E07-8233-98A66E5AC042}">
      <dgm:prSet/>
      <dgm:spPr/>
      <dgm:t>
        <a:bodyPr anchor="ctr"/>
        <a:lstStyle/>
        <a:p>
          <a:r>
            <a:rPr lang="lv-LV"/>
            <a:t>Ja muitas dienesti nepieņem lēmumu noteiktajā termiņā, tad pieteikuma iesniedzējs var uzskatīt, ka pieprasījums ir noraidīts, un var pārsūdzēt šādu negatīvu lēmumu</a:t>
          </a:r>
          <a:endParaRPr lang="en-US"/>
        </a:p>
      </dgm:t>
    </dgm:pt>
    <dgm:pt modelId="{455B9610-F8A4-4236-A481-E1136530C21A}" type="parTrans" cxnId="{EA690FBB-4382-4FFC-8A02-0EB0D06D201E}">
      <dgm:prSet/>
      <dgm:spPr/>
      <dgm:t>
        <a:bodyPr/>
        <a:lstStyle/>
        <a:p>
          <a:endParaRPr lang="en-US"/>
        </a:p>
      </dgm:t>
    </dgm:pt>
    <dgm:pt modelId="{BCD56916-AA71-409E-8714-AB8B3E48A252}" type="sibTrans" cxnId="{EA690FBB-4382-4FFC-8A02-0EB0D06D201E}">
      <dgm:prSet/>
      <dgm:spPr/>
      <dgm:t>
        <a:bodyPr/>
        <a:lstStyle/>
        <a:p>
          <a:endParaRPr lang="en-US"/>
        </a:p>
      </dgm:t>
    </dgm:pt>
    <dgm:pt modelId="{5FD04824-401F-455B-88D2-D6C20E955F12}">
      <dgm:prSet/>
      <dgm:spPr/>
      <dgm:t>
        <a:bodyPr anchor="ctr"/>
        <a:lstStyle/>
        <a:p>
          <a:r>
            <a:rPr lang="lv-LV"/>
            <a:t>ES Muitas iestādes loma </a:t>
          </a:r>
          <a:endParaRPr lang="en-US"/>
        </a:p>
      </dgm:t>
    </dgm:pt>
    <dgm:pt modelId="{2685E208-19D6-4A60-945D-4415E89571A4}" type="parTrans" cxnId="{28CB876C-BA61-481C-893A-25E38B42ADDA}">
      <dgm:prSet/>
      <dgm:spPr/>
      <dgm:t>
        <a:bodyPr/>
        <a:lstStyle/>
        <a:p>
          <a:endParaRPr lang="en-US"/>
        </a:p>
      </dgm:t>
    </dgm:pt>
    <dgm:pt modelId="{C25D0E51-0D77-499C-AA35-ED154ECAF45D}" type="sibTrans" cxnId="{28CB876C-BA61-481C-893A-25E38B42ADDA}">
      <dgm:prSet/>
      <dgm:spPr/>
      <dgm:t>
        <a:bodyPr/>
        <a:lstStyle/>
        <a:p>
          <a:endParaRPr lang="en-US"/>
        </a:p>
      </dgm:t>
    </dgm:pt>
    <dgm:pt modelId="{83400637-568F-478B-9BFE-98C8E45B2FAF}">
      <dgm:prSet/>
      <dgm:spPr/>
      <dgm:t>
        <a:bodyPr anchor="ctr"/>
        <a:lstStyle/>
        <a:p>
          <a:r>
            <a:rPr lang="lv-LV"/>
            <a:t>Kompetentā muitas iestāde – vieta, kur reģistrēts pieteikuma iesniedzējs</a:t>
          </a:r>
          <a:endParaRPr lang="en-US"/>
        </a:p>
      </dgm:t>
    </dgm:pt>
    <dgm:pt modelId="{96A87C51-1367-46AE-A290-656ED0C26985}" type="parTrans" cxnId="{3FE92F9F-EA69-4813-A66A-50551FF3CD27}">
      <dgm:prSet/>
      <dgm:spPr/>
      <dgm:t>
        <a:bodyPr/>
        <a:lstStyle/>
        <a:p>
          <a:endParaRPr lang="en-US"/>
        </a:p>
      </dgm:t>
    </dgm:pt>
    <dgm:pt modelId="{21D7C851-78B7-495C-ACD8-7A4E41861C65}" type="sibTrans" cxnId="{3FE92F9F-EA69-4813-A66A-50551FF3CD27}">
      <dgm:prSet/>
      <dgm:spPr/>
      <dgm:t>
        <a:bodyPr/>
        <a:lstStyle/>
        <a:p>
          <a:endParaRPr lang="en-US"/>
        </a:p>
      </dgm:t>
    </dgm:pt>
    <dgm:pt modelId="{E9B98E21-3DEE-4F58-BEF9-510A199BD2D6}">
      <dgm:prSet/>
      <dgm:spPr/>
      <dgm:t>
        <a:bodyPr anchor="ctr"/>
        <a:lstStyle/>
        <a:p>
          <a:r>
            <a:rPr lang="lv-LV"/>
            <a:t>Pieņemto lēmumu pārvaldība (atbilstības monitorings)</a:t>
          </a:r>
          <a:endParaRPr lang="en-US"/>
        </a:p>
      </dgm:t>
    </dgm:pt>
    <dgm:pt modelId="{CD4DE6CE-099E-4937-BD84-0719348E77AE}" type="parTrans" cxnId="{25C9295A-2937-43B9-BC39-F9345FE1CF2A}">
      <dgm:prSet/>
      <dgm:spPr/>
      <dgm:t>
        <a:bodyPr/>
        <a:lstStyle/>
        <a:p>
          <a:endParaRPr lang="en-US"/>
        </a:p>
      </dgm:t>
    </dgm:pt>
    <dgm:pt modelId="{AC5C0AF1-D0FA-4E3A-B083-D88567F864B6}" type="sibTrans" cxnId="{25C9295A-2937-43B9-BC39-F9345FE1CF2A}">
      <dgm:prSet/>
      <dgm:spPr/>
      <dgm:t>
        <a:bodyPr/>
        <a:lstStyle/>
        <a:p>
          <a:endParaRPr lang="en-US"/>
        </a:p>
      </dgm:t>
    </dgm:pt>
    <dgm:pt modelId="{89BBEED7-B55A-4CB3-83B1-4D3C52747599}">
      <dgm:prSet/>
      <dgm:spPr/>
      <dgm:t>
        <a:bodyPr anchor="ctr"/>
        <a:lstStyle/>
        <a:p>
          <a:r>
            <a:rPr lang="lv-LV"/>
            <a:t>Lēmumus par pieņemtajiem sodiem par pārkāpumiem reģistrē ES Muitas datu centrā</a:t>
          </a:r>
          <a:endParaRPr lang="en-US"/>
        </a:p>
      </dgm:t>
    </dgm:pt>
    <dgm:pt modelId="{F020ACA8-F4DD-458E-99B9-4BD94F067C93}" type="parTrans" cxnId="{8BB63A59-90EF-489D-8193-4F9B5B717897}">
      <dgm:prSet/>
      <dgm:spPr/>
      <dgm:t>
        <a:bodyPr/>
        <a:lstStyle/>
        <a:p>
          <a:endParaRPr lang="en-US"/>
        </a:p>
      </dgm:t>
    </dgm:pt>
    <dgm:pt modelId="{092C4402-F1A5-4E36-83C8-6A4B54BD40EE}" type="sibTrans" cxnId="{8BB63A59-90EF-489D-8193-4F9B5B717897}">
      <dgm:prSet/>
      <dgm:spPr/>
      <dgm:t>
        <a:bodyPr/>
        <a:lstStyle/>
        <a:p>
          <a:endParaRPr lang="en-US"/>
        </a:p>
      </dgm:t>
    </dgm:pt>
    <dgm:pt modelId="{9BD7EA90-D7D3-4D7A-8202-3D50F4A10175}" type="pres">
      <dgm:prSet presAssocID="{8D7F847A-CC19-47F8-AB50-70704B854ABB}" presName="vert0" presStyleCnt="0">
        <dgm:presLayoutVars>
          <dgm:dir/>
          <dgm:animOne val="branch"/>
          <dgm:animLvl val="lvl"/>
        </dgm:presLayoutVars>
      </dgm:prSet>
      <dgm:spPr/>
    </dgm:pt>
    <dgm:pt modelId="{A029D25B-DF57-4DCD-905E-0613357C09FD}" type="pres">
      <dgm:prSet presAssocID="{590C2597-A17C-4E07-8233-98A66E5AC042}" presName="thickLine" presStyleLbl="alignNode1" presStyleIdx="0" presStyleCnt="5"/>
      <dgm:spPr/>
    </dgm:pt>
    <dgm:pt modelId="{134E35CA-A47E-415C-9223-AD850F1922A9}" type="pres">
      <dgm:prSet presAssocID="{590C2597-A17C-4E07-8233-98A66E5AC042}" presName="horz1" presStyleCnt="0"/>
      <dgm:spPr/>
    </dgm:pt>
    <dgm:pt modelId="{6061EBE4-DD69-4D84-8D9E-992EFF7F0245}" type="pres">
      <dgm:prSet presAssocID="{590C2597-A17C-4E07-8233-98A66E5AC042}" presName="tx1" presStyleLbl="revTx" presStyleIdx="0" presStyleCnt="5"/>
      <dgm:spPr/>
    </dgm:pt>
    <dgm:pt modelId="{29C90036-22BD-4ECC-9A8D-40A6C35AB741}" type="pres">
      <dgm:prSet presAssocID="{590C2597-A17C-4E07-8233-98A66E5AC042}" presName="vert1" presStyleCnt="0"/>
      <dgm:spPr/>
    </dgm:pt>
    <dgm:pt modelId="{8F47858A-31DE-4736-8B72-7A12792FA744}" type="pres">
      <dgm:prSet presAssocID="{5FD04824-401F-455B-88D2-D6C20E955F12}" presName="thickLine" presStyleLbl="alignNode1" presStyleIdx="1" presStyleCnt="5"/>
      <dgm:spPr/>
    </dgm:pt>
    <dgm:pt modelId="{356B83BD-3D18-420D-B07D-ED68225E4582}" type="pres">
      <dgm:prSet presAssocID="{5FD04824-401F-455B-88D2-D6C20E955F12}" presName="horz1" presStyleCnt="0"/>
      <dgm:spPr/>
    </dgm:pt>
    <dgm:pt modelId="{A4AB608F-3C49-4C24-ADDE-0D3D70DA9E00}" type="pres">
      <dgm:prSet presAssocID="{5FD04824-401F-455B-88D2-D6C20E955F12}" presName="tx1" presStyleLbl="revTx" presStyleIdx="1" presStyleCnt="5"/>
      <dgm:spPr/>
    </dgm:pt>
    <dgm:pt modelId="{54C730D6-AC06-4777-B235-CE5B27CF3D38}" type="pres">
      <dgm:prSet presAssocID="{5FD04824-401F-455B-88D2-D6C20E955F12}" presName="vert1" presStyleCnt="0"/>
      <dgm:spPr/>
    </dgm:pt>
    <dgm:pt modelId="{101676A1-3CB1-4B28-B507-8C8DE204A358}" type="pres">
      <dgm:prSet presAssocID="{83400637-568F-478B-9BFE-98C8E45B2FAF}" presName="thickLine" presStyleLbl="alignNode1" presStyleIdx="2" presStyleCnt="5"/>
      <dgm:spPr/>
    </dgm:pt>
    <dgm:pt modelId="{E7FCBCCB-D348-4E35-B641-B96AF068F594}" type="pres">
      <dgm:prSet presAssocID="{83400637-568F-478B-9BFE-98C8E45B2FAF}" presName="horz1" presStyleCnt="0"/>
      <dgm:spPr/>
    </dgm:pt>
    <dgm:pt modelId="{A4312E3A-65E9-4292-9126-CFEAC4541B18}" type="pres">
      <dgm:prSet presAssocID="{83400637-568F-478B-9BFE-98C8E45B2FAF}" presName="tx1" presStyleLbl="revTx" presStyleIdx="2" presStyleCnt="5"/>
      <dgm:spPr/>
    </dgm:pt>
    <dgm:pt modelId="{6E752B8D-82CA-439D-9A6F-8B9F9A2FB14E}" type="pres">
      <dgm:prSet presAssocID="{83400637-568F-478B-9BFE-98C8E45B2FAF}" presName="vert1" presStyleCnt="0"/>
      <dgm:spPr/>
    </dgm:pt>
    <dgm:pt modelId="{43B86FF3-13B8-4D06-A43A-E3F97C5A3490}" type="pres">
      <dgm:prSet presAssocID="{E9B98E21-3DEE-4F58-BEF9-510A199BD2D6}" presName="thickLine" presStyleLbl="alignNode1" presStyleIdx="3" presStyleCnt="5"/>
      <dgm:spPr/>
    </dgm:pt>
    <dgm:pt modelId="{67BACA28-03D4-4EEA-A29A-80E9FA8AA8A9}" type="pres">
      <dgm:prSet presAssocID="{E9B98E21-3DEE-4F58-BEF9-510A199BD2D6}" presName="horz1" presStyleCnt="0"/>
      <dgm:spPr/>
    </dgm:pt>
    <dgm:pt modelId="{635EF48C-7084-4A91-95D5-11CE42D321FD}" type="pres">
      <dgm:prSet presAssocID="{E9B98E21-3DEE-4F58-BEF9-510A199BD2D6}" presName="tx1" presStyleLbl="revTx" presStyleIdx="3" presStyleCnt="5"/>
      <dgm:spPr/>
    </dgm:pt>
    <dgm:pt modelId="{0FD30BA8-1DDF-4F69-B199-9A47B0715AB0}" type="pres">
      <dgm:prSet presAssocID="{E9B98E21-3DEE-4F58-BEF9-510A199BD2D6}" presName="vert1" presStyleCnt="0"/>
      <dgm:spPr/>
    </dgm:pt>
    <dgm:pt modelId="{1AC7EC72-2E8C-467E-B1B3-A368D751F6C9}" type="pres">
      <dgm:prSet presAssocID="{89BBEED7-B55A-4CB3-83B1-4D3C52747599}" presName="thickLine" presStyleLbl="alignNode1" presStyleIdx="4" presStyleCnt="5"/>
      <dgm:spPr/>
    </dgm:pt>
    <dgm:pt modelId="{C90AE96F-2739-4114-A316-8CBB2338D84D}" type="pres">
      <dgm:prSet presAssocID="{89BBEED7-B55A-4CB3-83B1-4D3C52747599}" presName="horz1" presStyleCnt="0"/>
      <dgm:spPr/>
    </dgm:pt>
    <dgm:pt modelId="{60338727-5D0D-4435-B6BF-EE52F5DE5EF6}" type="pres">
      <dgm:prSet presAssocID="{89BBEED7-B55A-4CB3-83B1-4D3C52747599}" presName="tx1" presStyleLbl="revTx" presStyleIdx="4" presStyleCnt="5"/>
      <dgm:spPr/>
    </dgm:pt>
    <dgm:pt modelId="{DA75593A-0BDA-44E8-969E-64BF2D98718F}" type="pres">
      <dgm:prSet presAssocID="{89BBEED7-B55A-4CB3-83B1-4D3C52747599}" presName="vert1" presStyleCnt="0"/>
      <dgm:spPr/>
    </dgm:pt>
  </dgm:ptLst>
  <dgm:cxnLst>
    <dgm:cxn modelId="{D3177C3E-901C-41BB-9B71-99973C529B0D}" type="presOf" srcId="{83400637-568F-478B-9BFE-98C8E45B2FAF}" destId="{A4312E3A-65E9-4292-9126-CFEAC4541B18}" srcOrd="0" destOrd="0" presId="urn:microsoft.com/office/officeart/2008/layout/LinedList"/>
    <dgm:cxn modelId="{B7CCE03E-E144-46E0-B747-324061B8284C}" type="presOf" srcId="{5FD04824-401F-455B-88D2-D6C20E955F12}" destId="{A4AB608F-3C49-4C24-ADDE-0D3D70DA9E00}" srcOrd="0" destOrd="0" presId="urn:microsoft.com/office/officeart/2008/layout/LinedList"/>
    <dgm:cxn modelId="{28CB876C-BA61-481C-893A-25E38B42ADDA}" srcId="{8D7F847A-CC19-47F8-AB50-70704B854ABB}" destId="{5FD04824-401F-455B-88D2-D6C20E955F12}" srcOrd="1" destOrd="0" parTransId="{2685E208-19D6-4A60-945D-4415E89571A4}" sibTransId="{C25D0E51-0D77-499C-AA35-ED154ECAF45D}"/>
    <dgm:cxn modelId="{AB2F1C71-1039-485E-A55C-44A87E388A69}" type="presOf" srcId="{590C2597-A17C-4E07-8233-98A66E5AC042}" destId="{6061EBE4-DD69-4D84-8D9E-992EFF7F0245}" srcOrd="0" destOrd="0" presId="urn:microsoft.com/office/officeart/2008/layout/LinedList"/>
    <dgm:cxn modelId="{8BB63A59-90EF-489D-8193-4F9B5B717897}" srcId="{8D7F847A-CC19-47F8-AB50-70704B854ABB}" destId="{89BBEED7-B55A-4CB3-83B1-4D3C52747599}" srcOrd="4" destOrd="0" parTransId="{F020ACA8-F4DD-458E-99B9-4BD94F067C93}" sibTransId="{092C4402-F1A5-4E36-83C8-6A4B54BD40EE}"/>
    <dgm:cxn modelId="{25C9295A-2937-43B9-BC39-F9345FE1CF2A}" srcId="{8D7F847A-CC19-47F8-AB50-70704B854ABB}" destId="{E9B98E21-3DEE-4F58-BEF9-510A199BD2D6}" srcOrd="3" destOrd="0" parTransId="{CD4DE6CE-099E-4937-BD84-0719348E77AE}" sibTransId="{AC5C0AF1-D0FA-4E3A-B083-D88567F864B6}"/>
    <dgm:cxn modelId="{3FE92F9F-EA69-4813-A66A-50551FF3CD27}" srcId="{8D7F847A-CC19-47F8-AB50-70704B854ABB}" destId="{83400637-568F-478B-9BFE-98C8E45B2FAF}" srcOrd="2" destOrd="0" parTransId="{96A87C51-1367-46AE-A290-656ED0C26985}" sibTransId="{21D7C851-78B7-495C-ACD8-7A4E41861C65}"/>
    <dgm:cxn modelId="{BB108AAB-7A9E-40ED-A703-F55C2DE69627}" type="presOf" srcId="{89BBEED7-B55A-4CB3-83B1-4D3C52747599}" destId="{60338727-5D0D-4435-B6BF-EE52F5DE5EF6}" srcOrd="0" destOrd="0" presId="urn:microsoft.com/office/officeart/2008/layout/LinedList"/>
    <dgm:cxn modelId="{7CEB2DAE-6469-4AB7-99C5-4D23920FF7D5}" type="presOf" srcId="{E9B98E21-3DEE-4F58-BEF9-510A199BD2D6}" destId="{635EF48C-7084-4A91-95D5-11CE42D321FD}" srcOrd="0" destOrd="0" presId="urn:microsoft.com/office/officeart/2008/layout/LinedList"/>
    <dgm:cxn modelId="{EA690FBB-4382-4FFC-8A02-0EB0D06D201E}" srcId="{8D7F847A-CC19-47F8-AB50-70704B854ABB}" destId="{590C2597-A17C-4E07-8233-98A66E5AC042}" srcOrd="0" destOrd="0" parTransId="{455B9610-F8A4-4236-A481-E1136530C21A}" sibTransId="{BCD56916-AA71-409E-8714-AB8B3E48A252}"/>
    <dgm:cxn modelId="{EE47D5DD-EFFD-4ABC-A4E9-C18D5B020F89}" type="presOf" srcId="{8D7F847A-CC19-47F8-AB50-70704B854ABB}" destId="{9BD7EA90-D7D3-4D7A-8202-3D50F4A10175}" srcOrd="0" destOrd="0" presId="urn:microsoft.com/office/officeart/2008/layout/LinedList"/>
    <dgm:cxn modelId="{C46997B2-8FFE-4EB2-99CA-12488CD6ADAB}" type="presParOf" srcId="{9BD7EA90-D7D3-4D7A-8202-3D50F4A10175}" destId="{A029D25B-DF57-4DCD-905E-0613357C09FD}" srcOrd="0" destOrd="0" presId="urn:microsoft.com/office/officeart/2008/layout/LinedList"/>
    <dgm:cxn modelId="{94ED9519-8B07-4D99-B4BE-6A20557450C1}" type="presParOf" srcId="{9BD7EA90-D7D3-4D7A-8202-3D50F4A10175}" destId="{134E35CA-A47E-415C-9223-AD850F1922A9}" srcOrd="1" destOrd="0" presId="urn:microsoft.com/office/officeart/2008/layout/LinedList"/>
    <dgm:cxn modelId="{365FC916-DF46-4CD0-88C1-5A231F9A75B4}" type="presParOf" srcId="{134E35CA-A47E-415C-9223-AD850F1922A9}" destId="{6061EBE4-DD69-4D84-8D9E-992EFF7F0245}" srcOrd="0" destOrd="0" presId="urn:microsoft.com/office/officeart/2008/layout/LinedList"/>
    <dgm:cxn modelId="{8F96EC1E-10D2-472D-ABF9-C975831425BE}" type="presParOf" srcId="{134E35CA-A47E-415C-9223-AD850F1922A9}" destId="{29C90036-22BD-4ECC-9A8D-40A6C35AB741}" srcOrd="1" destOrd="0" presId="urn:microsoft.com/office/officeart/2008/layout/LinedList"/>
    <dgm:cxn modelId="{C9C93B1F-E05C-4C56-A763-4E6C1EBEAD63}" type="presParOf" srcId="{9BD7EA90-D7D3-4D7A-8202-3D50F4A10175}" destId="{8F47858A-31DE-4736-8B72-7A12792FA744}" srcOrd="2" destOrd="0" presId="urn:microsoft.com/office/officeart/2008/layout/LinedList"/>
    <dgm:cxn modelId="{F8212273-86E3-4FC7-9639-76526885CFB5}" type="presParOf" srcId="{9BD7EA90-D7D3-4D7A-8202-3D50F4A10175}" destId="{356B83BD-3D18-420D-B07D-ED68225E4582}" srcOrd="3" destOrd="0" presId="urn:microsoft.com/office/officeart/2008/layout/LinedList"/>
    <dgm:cxn modelId="{0B54384A-04CC-479F-97D9-585C8D7F71D0}" type="presParOf" srcId="{356B83BD-3D18-420D-B07D-ED68225E4582}" destId="{A4AB608F-3C49-4C24-ADDE-0D3D70DA9E00}" srcOrd="0" destOrd="0" presId="urn:microsoft.com/office/officeart/2008/layout/LinedList"/>
    <dgm:cxn modelId="{B90E74E1-4BBB-4E16-A7E2-5DBAA5B15FF8}" type="presParOf" srcId="{356B83BD-3D18-420D-B07D-ED68225E4582}" destId="{54C730D6-AC06-4777-B235-CE5B27CF3D38}" srcOrd="1" destOrd="0" presId="urn:microsoft.com/office/officeart/2008/layout/LinedList"/>
    <dgm:cxn modelId="{A8877525-36B2-44D1-A237-0126FE8A4A24}" type="presParOf" srcId="{9BD7EA90-D7D3-4D7A-8202-3D50F4A10175}" destId="{101676A1-3CB1-4B28-B507-8C8DE204A358}" srcOrd="4" destOrd="0" presId="urn:microsoft.com/office/officeart/2008/layout/LinedList"/>
    <dgm:cxn modelId="{C044178B-CF62-41F2-8726-BDC1685A4ACE}" type="presParOf" srcId="{9BD7EA90-D7D3-4D7A-8202-3D50F4A10175}" destId="{E7FCBCCB-D348-4E35-B641-B96AF068F594}" srcOrd="5" destOrd="0" presId="urn:microsoft.com/office/officeart/2008/layout/LinedList"/>
    <dgm:cxn modelId="{34B31C40-77FA-453B-A48B-46A7E6B9CEEB}" type="presParOf" srcId="{E7FCBCCB-D348-4E35-B641-B96AF068F594}" destId="{A4312E3A-65E9-4292-9126-CFEAC4541B18}" srcOrd="0" destOrd="0" presId="urn:microsoft.com/office/officeart/2008/layout/LinedList"/>
    <dgm:cxn modelId="{5B1EDF36-ABE6-48AB-BEA2-94D3BEC5DBC0}" type="presParOf" srcId="{E7FCBCCB-D348-4E35-B641-B96AF068F594}" destId="{6E752B8D-82CA-439D-9A6F-8B9F9A2FB14E}" srcOrd="1" destOrd="0" presId="urn:microsoft.com/office/officeart/2008/layout/LinedList"/>
    <dgm:cxn modelId="{EC00C856-1AF7-4A56-A422-220112C059A1}" type="presParOf" srcId="{9BD7EA90-D7D3-4D7A-8202-3D50F4A10175}" destId="{43B86FF3-13B8-4D06-A43A-E3F97C5A3490}" srcOrd="6" destOrd="0" presId="urn:microsoft.com/office/officeart/2008/layout/LinedList"/>
    <dgm:cxn modelId="{993811EF-1652-4EDC-A5BE-3390A20E0211}" type="presParOf" srcId="{9BD7EA90-D7D3-4D7A-8202-3D50F4A10175}" destId="{67BACA28-03D4-4EEA-A29A-80E9FA8AA8A9}" srcOrd="7" destOrd="0" presId="urn:microsoft.com/office/officeart/2008/layout/LinedList"/>
    <dgm:cxn modelId="{98169ABA-FCE9-4DB0-B89C-056A5027DEB5}" type="presParOf" srcId="{67BACA28-03D4-4EEA-A29A-80E9FA8AA8A9}" destId="{635EF48C-7084-4A91-95D5-11CE42D321FD}" srcOrd="0" destOrd="0" presId="urn:microsoft.com/office/officeart/2008/layout/LinedList"/>
    <dgm:cxn modelId="{F9195B2D-8473-4DBA-9A70-32E233F06C38}" type="presParOf" srcId="{67BACA28-03D4-4EEA-A29A-80E9FA8AA8A9}" destId="{0FD30BA8-1DDF-4F69-B199-9A47B0715AB0}" srcOrd="1" destOrd="0" presId="urn:microsoft.com/office/officeart/2008/layout/LinedList"/>
    <dgm:cxn modelId="{083FF83F-E82F-4030-85A5-0D9FBE3D82F9}" type="presParOf" srcId="{9BD7EA90-D7D3-4D7A-8202-3D50F4A10175}" destId="{1AC7EC72-2E8C-467E-B1B3-A368D751F6C9}" srcOrd="8" destOrd="0" presId="urn:microsoft.com/office/officeart/2008/layout/LinedList"/>
    <dgm:cxn modelId="{1505C4D3-57C2-46BE-B352-2A92A7979354}" type="presParOf" srcId="{9BD7EA90-D7D3-4D7A-8202-3D50F4A10175}" destId="{C90AE96F-2739-4114-A316-8CBB2338D84D}" srcOrd="9" destOrd="0" presId="urn:microsoft.com/office/officeart/2008/layout/LinedList"/>
    <dgm:cxn modelId="{80CDB610-95FE-4452-A2BF-0DCCEBCFE03F}" type="presParOf" srcId="{C90AE96F-2739-4114-A316-8CBB2338D84D}" destId="{60338727-5D0D-4435-B6BF-EE52F5DE5EF6}" srcOrd="0" destOrd="0" presId="urn:microsoft.com/office/officeart/2008/layout/LinedList"/>
    <dgm:cxn modelId="{5FB35948-4E81-4F37-9759-E7D05FB698BE}" type="presParOf" srcId="{C90AE96F-2739-4114-A316-8CBB2338D84D}" destId="{DA75593A-0BDA-44E8-969E-64BF2D9871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068B96-F11E-489D-8BAB-89B92E2A1D36}"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7BB6EE2-3F92-4153-88F6-FD1512BEC2B9}">
      <dgm:prSet/>
      <dgm:spPr/>
      <dgm:t>
        <a:bodyPr anchor="ctr"/>
        <a:lstStyle/>
        <a:p>
          <a:r>
            <a:rPr lang="lv-LV" b="0" i="0"/>
            <a:t>sniedz, glabā un dara pieejamu muitas dienestiem visu informāciju, kas nepieciešama attiecībā uz preču uzglabāšanu vai muitas procedūru saistībā ar preču ievešanu</a:t>
          </a:r>
          <a:endParaRPr lang="en-US"/>
        </a:p>
      </dgm:t>
    </dgm:pt>
    <dgm:pt modelId="{954D92D1-F9BB-42C0-A4ED-9D5EB9A86735}" type="parTrans" cxnId="{8F76B0A5-01BB-4F5C-893A-06A731B645CA}">
      <dgm:prSet/>
      <dgm:spPr/>
      <dgm:t>
        <a:bodyPr/>
        <a:lstStyle/>
        <a:p>
          <a:endParaRPr lang="en-US"/>
        </a:p>
      </dgm:t>
    </dgm:pt>
    <dgm:pt modelId="{B5C73221-E24E-4C49-BAD3-D4EB63E3509C}" type="sibTrans" cxnId="{8F76B0A5-01BB-4F5C-893A-06A731B645CA}">
      <dgm:prSet/>
      <dgm:spPr/>
      <dgm:t>
        <a:bodyPr/>
        <a:lstStyle/>
        <a:p>
          <a:endParaRPr lang="en-US"/>
        </a:p>
      </dgm:t>
    </dgm:pt>
    <dgm:pt modelId="{2DC2339C-CFAA-41F3-8054-511423060A52}">
      <dgm:prSet/>
      <dgm:spPr/>
      <dgm:t>
        <a:bodyPr anchor="ctr"/>
        <a:lstStyle/>
        <a:p>
          <a:r>
            <a:rPr lang="lv-LV" b="0" i="0"/>
            <a:t>nodrošina muitas nodokļu un citu piemērojamo maksājumu pareizu aprēķināšanu un samaksu</a:t>
          </a:r>
          <a:endParaRPr lang="en-US"/>
        </a:p>
      </dgm:t>
    </dgm:pt>
    <dgm:pt modelId="{A027E143-C942-460F-8957-C64AAC181751}" type="parTrans" cxnId="{66175599-781B-4E56-BF33-EB81BBBA7D26}">
      <dgm:prSet/>
      <dgm:spPr/>
      <dgm:t>
        <a:bodyPr/>
        <a:lstStyle/>
        <a:p>
          <a:endParaRPr lang="en-US"/>
        </a:p>
      </dgm:t>
    </dgm:pt>
    <dgm:pt modelId="{29432B02-0A3C-420D-A741-9DE09A71A674}" type="sibTrans" cxnId="{66175599-781B-4E56-BF33-EB81BBBA7D26}">
      <dgm:prSet/>
      <dgm:spPr/>
      <dgm:t>
        <a:bodyPr/>
        <a:lstStyle/>
        <a:p>
          <a:endParaRPr lang="en-US"/>
        </a:p>
      </dgm:t>
    </dgm:pt>
    <dgm:pt modelId="{48F3FC0B-25B6-4D9D-B80A-71EACE3E6B0F}">
      <dgm:prSet/>
      <dgm:spPr/>
      <dgm:t>
        <a:bodyPr anchor="ctr"/>
        <a:lstStyle/>
        <a:p>
          <a:r>
            <a:rPr lang="lv-LV" b="0" i="0"/>
            <a:t>nodrošina, ka preces, ko ieved Savienības muitas teritorijā, atbilst attiecīgajiem citiem tiesību aktiem, ko piemēro muitas dienesti, un nodrošina, glabā un dara pieejamus attiecīgus reģistrus par šādu atbilstību</a:t>
          </a:r>
          <a:endParaRPr lang="en-US"/>
        </a:p>
      </dgm:t>
    </dgm:pt>
    <dgm:pt modelId="{5F140F67-BF85-44B5-B19A-FCF5C56F558A}" type="parTrans" cxnId="{DE5451E9-AA68-4D5B-A596-E5EF279EDD5B}">
      <dgm:prSet/>
      <dgm:spPr/>
      <dgm:t>
        <a:bodyPr/>
        <a:lstStyle/>
        <a:p>
          <a:endParaRPr lang="en-US"/>
        </a:p>
      </dgm:t>
    </dgm:pt>
    <dgm:pt modelId="{6EB1B2BF-58FF-4647-BF73-FE2EE7661352}" type="sibTrans" cxnId="{DE5451E9-AA68-4D5B-A596-E5EF279EDD5B}">
      <dgm:prSet/>
      <dgm:spPr/>
      <dgm:t>
        <a:bodyPr/>
        <a:lstStyle/>
        <a:p>
          <a:endParaRPr lang="en-US"/>
        </a:p>
      </dgm:t>
    </dgm:pt>
    <dgm:pt modelId="{E6B4F398-9479-4C38-A669-450080D6CAB6}">
      <dgm:prSet/>
      <dgm:spPr/>
      <dgm:t>
        <a:bodyPr anchor="ctr"/>
        <a:lstStyle/>
        <a:p>
          <a:r>
            <a:rPr lang="lv-LV" b="0" i="0"/>
            <a:t>ir iedibināts Savienības muitas teritorijā (izņemot tranzītu, pagaidu ievešanu, pagaidu uzglabāšanu vai neregulāri importējot)</a:t>
          </a:r>
          <a:endParaRPr lang="en-US"/>
        </a:p>
      </dgm:t>
    </dgm:pt>
    <dgm:pt modelId="{C2D72A53-C7D3-4E82-845B-53D225D2D0E7}" type="parTrans" cxnId="{A736EA37-EA04-46DB-9496-867F6A22690B}">
      <dgm:prSet/>
      <dgm:spPr/>
      <dgm:t>
        <a:bodyPr/>
        <a:lstStyle/>
        <a:p>
          <a:endParaRPr lang="en-US"/>
        </a:p>
      </dgm:t>
    </dgm:pt>
    <dgm:pt modelId="{BFEBC023-1177-4B4A-AFB0-050EC9994B5D}" type="sibTrans" cxnId="{A736EA37-EA04-46DB-9496-867F6A22690B}">
      <dgm:prSet/>
      <dgm:spPr/>
      <dgm:t>
        <a:bodyPr/>
        <a:lstStyle/>
        <a:p>
          <a:endParaRPr lang="en-US"/>
        </a:p>
      </dgm:t>
    </dgm:pt>
    <dgm:pt modelId="{595791FA-3077-4AD9-AE39-395944665F4A}" type="pres">
      <dgm:prSet presAssocID="{54068B96-F11E-489D-8BAB-89B92E2A1D36}" presName="vert0" presStyleCnt="0">
        <dgm:presLayoutVars>
          <dgm:dir/>
          <dgm:animOne val="branch"/>
          <dgm:animLvl val="lvl"/>
        </dgm:presLayoutVars>
      </dgm:prSet>
      <dgm:spPr/>
    </dgm:pt>
    <dgm:pt modelId="{D3F3284E-7CD7-411D-9D89-8993D0ACE873}" type="pres">
      <dgm:prSet presAssocID="{77BB6EE2-3F92-4153-88F6-FD1512BEC2B9}" presName="thickLine" presStyleLbl="alignNode1" presStyleIdx="0" presStyleCnt="4"/>
      <dgm:spPr/>
    </dgm:pt>
    <dgm:pt modelId="{22811534-D57B-479E-B7D3-E74865DC4B8D}" type="pres">
      <dgm:prSet presAssocID="{77BB6EE2-3F92-4153-88F6-FD1512BEC2B9}" presName="horz1" presStyleCnt="0"/>
      <dgm:spPr/>
    </dgm:pt>
    <dgm:pt modelId="{78DFF94A-76CF-4C1A-9F46-3F217D20D4AD}" type="pres">
      <dgm:prSet presAssocID="{77BB6EE2-3F92-4153-88F6-FD1512BEC2B9}" presName="tx1" presStyleLbl="revTx" presStyleIdx="0" presStyleCnt="4"/>
      <dgm:spPr/>
    </dgm:pt>
    <dgm:pt modelId="{EBC0407D-F215-4682-8F5E-AC43A9CB717E}" type="pres">
      <dgm:prSet presAssocID="{77BB6EE2-3F92-4153-88F6-FD1512BEC2B9}" presName="vert1" presStyleCnt="0"/>
      <dgm:spPr/>
    </dgm:pt>
    <dgm:pt modelId="{E2E25006-AFD2-45DB-B4E3-565F7B9EC3B8}" type="pres">
      <dgm:prSet presAssocID="{2DC2339C-CFAA-41F3-8054-511423060A52}" presName="thickLine" presStyleLbl="alignNode1" presStyleIdx="1" presStyleCnt="4"/>
      <dgm:spPr/>
    </dgm:pt>
    <dgm:pt modelId="{3C6E5F13-1DF0-459E-B186-01FF6DC60914}" type="pres">
      <dgm:prSet presAssocID="{2DC2339C-CFAA-41F3-8054-511423060A52}" presName="horz1" presStyleCnt="0"/>
      <dgm:spPr/>
    </dgm:pt>
    <dgm:pt modelId="{1279C252-5459-40EB-9A6C-8BED6D61F602}" type="pres">
      <dgm:prSet presAssocID="{2DC2339C-CFAA-41F3-8054-511423060A52}" presName="tx1" presStyleLbl="revTx" presStyleIdx="1" presStyleCnt="4"/>
      <dgm:spPr/>
    </dgm:pt>
    <dgm:pt modelId="{FFF84B54-EF2A-496B-AD6E-BFE6B66F329A}" type="pres">
      <dgm:prSet presAssocID="{2DC2339C-CFAA-41F3-8054-511423060A52}" presName="vert1" presStyleCnt="0"/>
      <dgm:spPr/>
    </dgm:pt>
    <dgm:pt modelId="{864E6AC2-D26E-48D2-A846-00CF5D9053B1}" type="pres">
      <dgm:prSet presAssocID="{48F3FC0B-25B6-4D9D-B80A-71EACE3E6B0F}" presName="thickLine" presStyleLbl="alignNode1" presStyleIdx="2" presStyleCnt="4"/>
      <dgm:spPr/>
    </dgm:pt>
    <dgm:pt modelId="{6EA29902-B287-4E43-8381-9853396641DF}" type="pres">
      <dgm:prSet presAssocID="{48F3FC0B-25B6-4D9D-B80A-71EACE3E6B0F}" presName="horz1" presStyleCnt="0"/>
      <dgm:spPr/>
    </dgm:pt>
    <dgm:pt modelId="{53E49398-311C-4319-98CA-97D280125C69}" type="pres">
      <dgm:prSet presAssocID="{48F3FC0B-25B6-4D9D-B80A-71EACE3E6B0F}" presName="tx1" presStyleLbl="revTx" presStyleIdx="2" presStyleCnt="4"/>
      <dgm:spPr/>
    </dgm:pt>
    <dgm:pt modelId="{6C16615F-16B6-4E57-8C8B-53F9A1845963}" type="pres">
      <dgm:prSet presAssocID="{48F3FC0B-25B6-4D9D-B80A-71EACE3E6B0F}" presName="vert1" presStyleCnt="0"/>
      <dgm:spPr/>
    </dgm:pt>
    <dgm:pt modelId="{1FCBDD01-CD87-46E7-9F75-94D6C78AD276}" type="pres">
      <dgm:prSet presAssocID="{E6B4F398-9479-4C38-A669-450080D6CAB6}" presName="thickLine" presStyleLbl="alignNode1" presStyleIdx="3" presStyleCnt="4"/>
      <dgm:spPr/>
    </dgm:pt>
    <dgm:pt modelId="{5DCFD32F-9B44-4E7E-B0F5-9E7863FBD408}" type="pres">
      <dgm:prSet presAssocID="{E6B4F398-9479-4C38-A669-450080D6CAB6}" presName="horz1" presStyleCnt="0"/>
      <dgm:spPr/>
    </dgm:pt>
    <dgm:pt modelId="{BAB3192F-680F-4DF9-85C2-0330F5B5AD2E}" type="pres">
      <dgm:prSet presAssocID="{E6B4F398-9479-4C38-A669-450080D6CAB6}" presName="tx1" presStyleLbl="revTx" presStyleIdx="3" presStyleCnt="4"/>
      <dgm:spPr/>
    </dgm:pt>
    <dgm:pt modelId="{4FD6B5F6-D1C8-4981-8E5D-AFE9C4E30B74}" type="pres">
      <dgm:prSet presAssocID="{E6B4F398-9479-4C38-A669-450080D6CAB6}" presName="vert1" presStyleCnt="0"/>
      <dgm:spPr/>
    </dgm:pt>
  </dgm:ptLst>
  <dgm:cxnLst>
    <dgm:cxn modelId="{6BA96326-4230-42E0-85E1-D283BC8595C6}" type="presOf" srcId="{48F3FC0B-25B6-4D9D-B80A-71EACE3E6B0F}" destId="{53E49398-311C-4319-98CA-97D280125C69}" srcOrd="0" destOrd="0" presId="urn:microsoft.com/office/officeart/2008/layout/LinedList"/>
    <dgm:cxn modelId="{7025112D-4EB4-43B8-A578-14AE1F7DE248}" type="presOf" srcId="{E6B4F398-9479-4C38-A669-450080D6CAB6}" destId="{BAB3192F-680F-4DF9-85C2-0330F5B5AD2E}" srcOrd="0" destOrd="0" presId="urn:microsoft.com/office/officeart/2008/layout/LinedList"/>
    <dgm:cxn modelId="{A736EA37-EA04-46DB-9496-867F6A22690B}" srcId="{54068B96-F11E-489D-8BAB-89B92E2A1D36}" destId="{E6B4F398-9479-4C38-A669-450080D6CAB6}" srcOrd="3" destOrd="0" parTransId="{C2D72A53-C7D3-4E82-845B-53D225D2D0E7}" sibTransId="{BFEBC023-1177-4B4A-AFB0-050EC9994B5D}"/>
    <dgm:cxn modelId="{66175599-781B-4E56-BF33-EB81BBBA7D26}" srcId="{54068B96-F11E-489D-8BAB-89B92E2A1D36}" destId="{2DC2339C-CFAA-41F3-8054-511423060A52}" srcOrd="1" destOrd="0" parTransId="{A027E143-C942-460F-8957-C64AAC181751}" sibTransId="{29432B02-0A3C-420D-A741-9DE09A71A674}"/>
    <dgm:cxn modelId="{8F76B0A5-01BB-4F5C-893A-06A731B645CA}" srcId="{54068B96-F11E-489D-8BAB-89B92E2A1D36}" destId="{77BB6EE2-3F92-4153-88F6-FD1512BEC2B9}" srcOrd="0" destOrd="0" parTransId="{954D92D1-F9BB-42C0-A4ED-9D5EB9A86735}" sibTransId="{B5C73221-E24E-4C49-BAD3-D4EB63E3509C}"/>
    <dgm:cxn modelId="{461B4AE9-79D3-49D5-8CB3-A1ECA39EE8E8}" type="presOf" srcId="{77BB6EE2-3F92-4153-88F6-FD1512BEC2B9}" destId="{78DFF94A-76CF-4C1A-9F46-3F217D20D4AD}" srcOrd="0" destOrd="0" presId="urn:microsoft.com/office/officeart/2008/layout/LinedList"/>
    <dgm:cxn modelId="{DE5451E9-AA68-4D5B-A596-E5EF279EDD5B}" srcId="{54068B96-F11E-489D-8BAB-89B92E2A1D36}" destId="{48F3FC0B-25B6-4D9D-B80A-71EACE3E6B0F}" srcOrd="2" destOrd="0" parTransId="{5F140F67-BF85-44B5-B19A-FCF5C56F558A}" sibTransId="{6EB1B2BF-58FF-4647-BF73-FE2EE7661352}"/>
    <dgm:cxn modelId="{799D2FF1-693A-45F6-81F3-7044BF7A3B95}" type="presOf" srcId="{2DC2339C-CFAA-41F3-8054-511423060A52}" destId="{1279C252-5459-40EB-9A6C-8BED6D61F602}" srcOrd="0" destOrd="0" presId="urn:microsoft.com/office/officeart/2008/layout/LinedList"/>
    <dgm:cxn modelId="{80077EFF-5AF9-4AE8-9C14-CA3D3E7C0489}" type="presOf" srcId="{54068B96-F11E-489D-8BAB-89B92E2A1D36}" destId="{595791FA-3077-4AD9-AE39-395944665F4A}" srcOrd="0" destOrd="0" presId="urn:microsoft.com/office/officeart/2008/layout/LinedList"/>
    <dgm:cxn modelId="{67D2A45D-EF49-42AF-8BF2-DF588088E602}" type="presParOf" srcId="{595791FA-3077-4AD9-AE39-395944665F4A}" destId="{D3F3284E-7CD7-411D-9D89-8993D0ACE873}" srcOrd="0" destOrd="0" presId="urn:microsoft.com/office/officeart/2008/layout/LinedList"/>
    <dgm:cxn modelId="{A8629B88-7790-4718-A2DD-D793B83BABE9}" type="presParOf" srcId="{595791FA-3077-4AD9-AE39-395944665F4A}" destId="{22811534-D57B-479E-B7D3-E74865DC4B8D}" srcOrd="1" destOrd="0" presId="urn:microsoft.com/office/officeart/2008/layout/LinedList"/>
    <dgm:cxn modelId="{6E1A85A4-33D2-4A5D-8EA0-D5183D40FEB3}" type="presParOf" srcId="{22811534-D57B-479E-B7D3-E74865DC4B8D}" destId="{78DFF94A-76CF-4C1A-9F46-3F217D20D4AD}" srcOrd="0" destOrd="0" presId="urn:microsoft.com/office/officeart/2008/layout/LinedList"/>
    <dgm:cxn modelId="{9AB4BDFB-712C-4B8D-B5B5-B543BB8B2B79}" type="presParOf" srcId="{22811534-D57B-479E-B7D3-E74865DC4B8D}" destId="{EBC0407D-F215-4682-8F5E-AC43A9CB717E}" srcOrd="1" destOrd="0" presId="urn:microsoft.com/office/officeart/2008/layout/LinedList"/>
    <dgm:cxn modelId="{0C39889D-891A-43AA-8582-1735EDC9F3D2}" type="presParOf" srcId="{595791FA-3077-4AD9-AE39-395944665F4A}" destId="{E2E25006-AFD2-45DB-B4E3-565F7B9EC3B8}" srcOrd="2" destOrd="0" presId="urn:microsoft.com/office/officeart/2008/layout/LinedList"/>
    <dgm:cxn modelId="{A7F45387-7C67-4919-AA3E-F7EDCBEFC0A8}" type="presParOf" srcId="{595791FA-3077-4AD9-AE39-395944665F4A}" destId="{3C6E5F13-1DF0-459E-B186-01FF6DC60914}" srcOrd="3" destOrd="0" presId="urn:microsoft.com/office/officeart/2008/layout/LinedList"/>
    <dgm:cxn modelId="{91033909-8138-41CA-ABEF-75EE1ADB0C9A}" type="presParOf" srcId="{3C6E5F13-1DF0-459E-B186-01FF6DC60914}" destId="{1279C252-5459-40EB-9A6C-8BED6D61F602}" srcOrd="0" destOrd="0" presId="urn:microsoft.com/office/officeart/2008/layout/LinedList"/>
    <dgm:cxn modelId="{7F08AA0C-7E0C-428D-AFB9-ACFCDCD17251}" type="presParOf" srcId="{3C6E5F13-1DF0-459E-B186-01FF6DC60914}" destId="{FFF84B54-EF2A-496B-AD6E-BFE6B66F329A}" srcOrd="1" destOrd="0" presId="urn:microsoft.com/office/officeart/2008/layout/LinedList"/>
    <dgm:cxn modelId="{9F209188-6576-4F2B-8F0E-7CB1246E0CD6}" type="presParOf" srcId="{595791FA-3077-4AD9-AE39-395944665F4A}" destId="{864E6AC2-D26E-48D2-A846-00CF5D9053B1}" srcOrd="4" destOrd="0" presId="urn:microsoft.com/office/officeart/2008/layout/LinedList"/>
    <dgm:cxn modelId="{EB8B4E7F-9E63-4EFB-8AC0-2026ABBCBD84}" type="presParOf" srcId="{595791FA-3077-4AD9-AE39-395944665F4A}" destId="{6EA29902-B287-4E43-8381-9853396641DF}" srcOrd="5" destOrd="0" presId="urn:microsoft.com/office/officeart/2008/layout/LinedList"/>
    <dgm:cxn modelId="{7CBD3729-4A45-4901-B82F-FC10056F121B}" type="presParOf" srcId="{6EA29902-B287-4E43-8381-9853396641DF}" destId="{53E49398-311C-4319-98CA-97D280125C69}" srcOrd="0" destOrd="0" presId="urn:microsoft.com/office/officeart/2008/layout/LinedList"/>
    <dgm:cxn modelId="{F010CC34-4035-4F1F-92D0-FA033F5374CA}" type="presParOf" srcId="{6EA29902-B287-4E43-8381-9853396641DF}" destId="{6C16615F-16B6-4E57-8C8B-53F9A1845963}" srcOrd="1" destOrd="0" presId="urn:microsoft.com/office/officeart/2008/layout/LinedList"/>
    <dgm:cxn modelId="{BBCBB4D7-167F-40B3-90A6-491FE42802AA}" type="presParOf" srcId="{595791FA-3077-4AD9-AE39-395944665F4A}" destId="{1FCBDD01-CD87-46E7-9F75-94D6C78AD276}" srcOrd="6" destOrd="0" presId="urn:microsoft.com/office/officeart/2008/layout/LinedList"/>
    <dgm:cxn modelId="{A4C5C586-B0AB-4629-9829-1CC85B83B899}" type="presParOf" srcId="{595791FA-3077-4AD9-AE39-395944665F4A}" destId="{5DCFD32F-9B44-4E7E-B0F5-9E7863FBD408}" srcOrd="7" destOrd="0" presId="urn:microsoft.com/office/officeart/2008/layout/LinedList"/>
    <dgm:cxn modelId="{1B8A6253-1838-4CE9-A204-1E9938021772}" type="presParOf" srcId="{5DCFD32F-9B44-4E7E-B0F5-9E7863FBD408}" destId="{BAB3192F-680F-4DF9-85C2-0330F5B5AD2E}" srcOrd="0" destOrd="0" presId="urn:microsoft.com/office/officeart/2008/layout/LinedList"/>
    <dgm:cxn modelId="{AD1CC303-6A3D-4907-86D9-7EEE13EC5C7F}" type="presParOf" srcId="{5DCFD32F-9B44-4E7E-B0F5-9E7863FBD408}" destId="{4FD6B5F6-D1C8-4981-8E5D-AFE9C4E30B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068B96-F11E-489D-8BAB-89B92E2A1D36}"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7BB6EE2-3F92-4153-88F6-FD1512BEC2B9}">
      <dgm:prSet/>
      <dgm:spPr/>
      <dgm:t>
        <a:bodyPr anchor="ctr"/>
        <a:lstStyle/>
        <a:p>
          <a:r>
            <a:rPr lang="lv-LV" b="0" i="0" dirty="0"/>
            <a:t>sniedz, glabā un dara pieejamu muitas dienestiem visu informāciju, kas nepieciešama attiecībā uz eksportu un izvešanu pārstrādei, vai pagaidu ievešanas procedūras noslēgšanai - pirms preču izlaišanas</a:t>
          </a:r>
        </a:p>
        <a:p>
          <a:endParaRPr lang="en-US" dirty="0"/>
        </a:p>
      </dgm:t>
    </dgm:pt>
    <dgm:pt modelId="{954D92D1-F9BB-42C0-A4ED-9D5EB9A86735}" type="parTrans" cxnId="{8F76B0A5-01BB-4F5C-893A-06A731B645CA}">
      <dgm:prSet/>
      <dgm:spPr/>
      <dgm:t>
        <a:bodyPr/>
        <a:lstStyle/>
        <a:p>
          <a:endParaRPr lang="en-US"/>
        </a:p>
      </dgm:t>
    </dgm:pt>
    <dgm:pt modelId="{B5C73221-E24E-4C49-BAD3-D4EB63E3509C}" type="sibTrans" cxnId="{8F76B0A5-01BB-4F5C-893A-06A731B645CA}">
      <dgm:prSet/>
      <dgm:spPr/>
      <dgm:t>
        <a:bodyPr/>
        <a:lstStyle/>
        <a:p>
          <a:endParaRPr lang="en-US"/>
        </a:p>
      </dgm:t>
    </dgm:pt>
    <dgm:pt modelId="{2DC2339C-CFAA-41F3-8054-511423060A52}">
      <dgm:prSet/>
      <dgm:spPr/>
      <dgm:t>
        <a:bodyPr anchor="ctr"/>
        <a:lstStyle/>
        <a:p>
          <a:r>
            <a:rPr lang="lv-LV" b="0" i="0" dirty="0"/>
            <a:t>attiecīgā gadījumā nodrošina muitas nodokļu un jebkādu citu maksājumu pareizu aprēķināšanu un iekasēšanu </a:t>
          </a:r>
        </a:p>
        <a:p>
          <a:endParaRPr lang="en-US" dirty="0"/>
        </a:p>
      </dgm:t>
    </dgm:pt>
    <dgm:pt modelId="{A027E143-C942-460F-8957-C64AAC181751}" type="parTrans" cxnId="{66175599-781B-4E56-BF33-EB81BBBA7D26}">
      <dgm:prSet/>
      <dgm:spPr/>
      <dgm:t>
        <a:bodyPr/>
        <a:lstStyle/>
        <a:p>
          <a:endParaRPr lang="en-US"/>
        </a:p>
      </dgm:t>
    </dgm:pt>
    <dgm:pt modelId="{29432B02-0A3C-420D-A741-9DE09A71A674}" type="sibTrans" cxnId="{66175599-781B-4E56-BF33-EB81BBBA7D26}">
      <dgm:prSet/>
      <dgm:spPr/>
      <dgm:t>
        <a:bodyPr/>
        <a:lstStyle/>
        <a:p>
          <a:endParaRPr lang="en-US"/>
        </a:p>
      </dgm:t>
    </dgm:pt>
    <dgm:pt modelId="{48F3FC0B-25B6-4D9D-B80A-71EACE3E6B0F}">
      <dgm:prSet/>
      <dgm:spPr/>
      <dgm:t>
        <a:bodyPr anchor="ctr"/>
        <a:lstStyle/>
        <a:p>
          <a:r>
            <a:rPr lang="lv-LV" b="0" i="0" dirty="0"/>
            <a:t>nodrošina, ka preces, ko izved, atbilst citiem attiecīgajiem tiesību aktiem, ko piemēro muitas dienesti, un nodrošina, glabā un dara pieejamus attiecīgus reģistrus par šādu atbilstību </a:t>
          </a:r>
        </a:p>
        <a:p>
          <a:endParaRPr lang="en-US" dirty="0"/>
        </a:p>
      </dgm:t>
    </dgm:pt>
    <dgm:pt modelId="{5F140F67-BF85-44B5-B19A-FCF5C56F558A}" type="parTrans" cxnId="{DE5451E9-AA68-4D5B-A596-E5EF279EDD5B}">
      <dgm:prSet/>
      <dgm:spPr/>
      <dgm:t>
        <a:bodyPr/>
        <a:lstStyle/>
        <a:p>
          <a:endParaRPr lang="en-US"/>
        </a:p>
      </dgm:t>
    </dgm:pt>
    <dgm:pt modelId="{6EB1B2BF-58FF-4647-BF73-FE2EE7661352}" type="sibTrans" cxnId="{DE5451E9-AA68-4D5B-A596-E5EF279EDD5B}">
      <dgm:prSet/>
      <dgm:spPr/>
      <dgm:t>
        <a:bodyPr/>
        <a:lstStyle/>
        <a:p>
          <a:endParaRPr lang="en-US"/>
        </a:p>
      </dgm:t>
    </dgm:pt>
    <dgm:pt modelId="{E6B4F398-9479-4C38-A669-450080D6CAB6}">
      <dgm:prSet/>
      <dgm:spPr/>
      <dgm:t>
        <a:bodyPr anchor="ctr"/>
        <a:lstStyle/>
        <a:p>
          <a:r>
            <a:rPr lang="lv-LV" b="0" i="0" dirty="0"/>
            <a:t>ir iedibināts Savienības muitas teritorijā (izņemot tranzītu, pagaidu ievešanas vai pagaidu uzglabāšanas noslēgšanu vai neregulāri eksportējot)</a:t>
          </a:r>
        </a:p>
        <a:p>
          <a:endParaRPr lang="en-US" dirty="0"/>
        </a:p>
      </dgm:t>
    </dgm:pt>
    <dgm:pt modelId="{C2D72A53-C7D3-4E82-845B-53D225D2D0E7}" type="parTrans" cxnId="{A736EA37-EA04-46DB-9496-867F6A22690B}">
      <dgm:prSet/>
      <dgm:spPr/>
      <dgm:t>
        <a:bodyPr/>
        <a:lstStyle/>
        <a:p>
          <a:endParaRPr lang="en-US"/>
        </a:p>
      </dgm:t>
    </dgm:pt>
    <dgm:pt modelId="{BFEBC023-1177-4B4A-AFB0-050EC9994B5D}" type="sibTrans" cxnId="{A736EA37-EA04-46DB-9496-867F6A22690B}">
      <dgm:prSet/>
      <dgm:spPr/>
      <dgm:t>
        <a:bodyPr/>
        <a:lstStyle/>
        <a:p>
          <a:endParaRPr lang="en-US"/>
        </a:p>
      </dgm:t>
    </dgm:pt>
    <dgm:pt modelId="{595791FA-3077-4AD9-AE39-395944665F4A}" type="pres">
      <dgm:prSet presAssocID="{54068B96-F11E-489D-8BAB-89B92E2A1D36}" presName="vert0" presStyleCnt="0">
        <dgm:presLayoutVars>
          <dgm:dir/>
          <dgm:animOne val="branch"/>
          <dgm:animLvl val="lvl"/>
        </dgm:presLayoutVars>
      </dgm:prSet>
      <dgm:spPr/>
    </dgm:pt>
    <dgm:pt modelId="{D3F3284E-7CD7-411D-9D89-8993D0ACE873}" type="pres">
      <dgm:prSet presAssocID="{77BB6EE2-3F92-4153-88F6-FD1512BEC2B9}" presName="thickLine" presStyleLbl="alignNode1" presStyleIdx="0" presStyleCnt="4"/>
      <dgm:spPr/>
    </dgm:pt>
    <dgm:pt modelId="{22811534-D57B-479E-B7D3-E74865DC4B8D}" type="pres">
      <dgm:prSet presAssocID="{77BB6EE2-3F92-4153-88F6-FD1512BEC2B9}" presName="horz1" presStyleCnt="0"/>
      <dgm:spPr/>
    </dgm:pt>
    <dgm:pt modelId="{78DFF94A-76CF-4C1A-9F46-3F217D20D4AD}" type="pres">
      <dgm:prSet presAssocID="{77BB6EE2-3F92-4153-88F6-FD1512BEC2B9}" presName="tx1" presStyleLbl="revTx" presStyleIdx="0" presStyleCnt="4"/>
      <dgm:spPr/>
    </dgm:pt>
    <dgm:pt modelId="{EBC0407D-F215-4682-8F5E-AC43A9CB717E}" type="pres">
      <dgm:prSet presAssocID="{77BB6EE2-3F92-4153-88F6-FD1512BEC2B9}" presName="vert1" presStyleCnt="0"/>
      <dgm:spPr/>
    </dgm:pt>
    <dgm:pt modelId="{E2E25006-AFD2-45DB-B4E3-565F7B9EC3B8}" type="pres">
      <dgm:prSet presAssocID="{2DC2339C-CFAA-41F3-8054-511423060A52}" presName="thickLine" presStyleLbl="alignNode1" presStyleIdx="1" presStyleCnt="4"/>
      <dgm:spPr/>
    </dgm:pt>
    <dgm:pt modelId="{3C6E5F13-1DF0-459E-B186-01FF6DC60914}" type="pres">
      <dgm:prSet presAssocID="{2DC2339C-CFAA-41F3-8054-511423060A52}" presName="horz1" presStyleCnt="0"/>
      <dgm:spPr/>
    </dgm:pt>
    <dgm:pt modelId="{1279C252-5459-40EB-9A6C-8BED6D61F602}" type="pres">
      <dgm:prSet presAssocID="{2DC2339C-CFAA-41F3-8054-511423060A52}" presName="tx1" presStyleLbl="revTx" presStyleIdx="1" presStyleCnt="4"/>
      <dgm:spPr/>
    </dgm:pt>
    <dgm:pt modelId="{FFF84B54-EF2A-496B-AD6E-BFE6B66F329A}" type="pres">
      <dgm:prSet presAssocID="{2DC2339C-CFAA-41F3-8054-511423060A52}" presName="vert1" presStyleCnt="0"/>
      <dgm:spPr/>
    </dgm:pt>
    <dgm:pt modelId="{864E6AC2-D26E-48D2-A846-00CF5D9053B1}" type="pres">
      <dgm:prSet presAssocID="{48F3FC0B-25B6-4D9D-B80A-71EACE3E6B0F}" presName="thickLine" presStyleLbl="alignNode1" presStyleIdx="2" presStyleCnt="4"/>
      <dgm:spPr/>
    </dgm:pt>
    <dgm:pt modelId="{6EA29902-B287-4E43-8381-9853396641DF}" type="pres">
      <dgm:prSet presAssocID="{48F3FC0B-25B6-4D9D-B80A-71EACE3E6B0F}" presName="horz1" presStyleCnt="0"/>
      <dgm:spPr/>
    </dgm:pt>
    <dgm:pt modelId="{53E49398-311C-4319-98CA-97D280125C69}" type="pres">
      <dgm:prSet presAssocID="{48F3FC0B-25B6-4D9D-B80A-71EACE3E6B0F}" presName="tx1" presStyleLbl="revTx" presStyleIdx="2" presStyleCnt="4"/>
      <dgm:spPr/>
    </dgm:pt>
    <dgm:pt modelId="{6C16615F-16B6-4E57-8C8B-53F9A1845963}" type="pres">
      <dgm:prSet presAssocID="{48F3FC0B-25B6-4D9D-B80A-71EACE3E6B0F}" presName="vert1" presStyleCnt="0"/>
      <dgm:spPr/>
    </dgm:pt>
    <dgm:pt modelId="{1FCBDD01-CD87-46E7-9F75-94D6C78AD276}" type="pres">
      <dgm:prSet presAssocID="{E6B4F398-9479-4C38-A669-450080D6CAB6}" presName="thickLine" presStyleLbl="alignNode1" presStyleIdx="3" presStyleCnt="4"/>
      <dgm:spPr/>
    </dgm:pt>
    <dgm:pt modelId="{5DCFD32F-9B44-4E7E-B0F5-9E7863FBD408}" type="pres">
      <dgm:prSet presAssocID="{E6B4F398-9479-4C38-A669-450080D6CAB6}" presName="horz1" presStyleCnt="0"/>
      <dgm:spPr/>
    </dgm:pt>
    <dgm:pt modelId="{BAB3192F-680F-4DF9-85C2-0330F5B5AD2E}" type="pres">
      <dgm:prSet presAssocID="{E6B4F398-9479-4C38-A669-450080D6CAB6}" presName="tx1" presStyleLbl="revTx" presStyleIdx="3" presStyleCnt="4"/>
      <dgm:spPr/>
    </dgm:pt>
    <dgm:pt modelId="{4FD6B5F6-D1C8-4981-8E5D-AFE9C4E30B74}" type="pres">
      <dgm:prSet presAssocID="{E6B4F398-9479-4C38-A669-450080D6CAB6}" presName="vert1" presStyleCnt="0"/>
      <dgm:spPr/>
    </dgm:pt>
  </dgm:ptLst>
  <dgm:cxnLst>
    <dgm:cxn modelId="{6BA96326-4230-42E0-85E1-D283BC8595C6}" type="presOf" srcId="{48F3FC0B-25B6-4D9D-B80A-71EACE3E6B0F}" destId="{53E49398-311C-4319-98CA-97D280125C69}" srcOrd="0" destOrd="0" presId="urn:microsoft.com/office/officeart/2008/layout/LinedList"/>
    <dgm:cxn modelId="{7025112D-4EB4-43B8-A578-14AE1F7DE248}" type="presOf" srcId="{E6B4F398-9479-4C38-A669-450080D6CAB6}" destId="{BAB3192F-680F-4DF9-85C2-0330F5B5AD2E}" srcOrd="0" destOrd="0" presId="urn:microsoft.com/office/officeart/2008/layout/LinedList"/>
    <dgm:cxn modelId="{A736EA37-EA04-46DB-9496-867F6A22690B}" srcId="{54068B96-F11E-489D-8BAB-89B92E2A1D36}" destId="{E6B4F398-9479-4C38-A669-450080D6CAB6}" srcOrd="3" destOrd="0" parTransId="{C2D72A53-C7D3-4E82-845B-53D225D2D0E7}" sibTransId="{BFEBC023-1177-4B4A-AFB0-050EC9994B5D}"/>
    <dgm:cxn modelId="{66175599-781B-4E56-BF33-EB81BBBA7D26}" srcId="{54068B96-F11E-489D-8BAB-89B92E2A1D36}" destId="{2DC2339C-CFAA-41F3-8054-511423060A52}" srcOrd="1" destOrd="0" parTransId="{A027E143-C942-460F-8957-C64AAC181751}" sibTransId="{29432B02-0A3C-420D-A741-9DE09A71A674}"/>
    <dgm:cxn modelId="{8F76B0A5-01BB-4F5C-893A-06A731B645CA}" srcId="{54068B96-F11E-489D-8BAB-89B92E2A1D36}" destId="{77BB6EE2-3F92-4153-88F6-FD1512BEC2B9}" srcOrd="0" destOrd="0" parTransId="{954D92D1-F9BB-42C0-A4ED-9D5EB9A86735}" sibTransId="{B5C73221-E24E-4C49-BAD3-D4EB63E3509C}"/>
    <dgm:cxn modelId="{461B4AE9-79D3-49D5-8CB3-A1ECA39EE8E8}" type="presOf" srcId="{77BB6EE2-3F92-4153-88F6-FD1512BEC2B9}" destId="{78DFF94A-76CF-4C1A-9F46-3F217D20D4AD}" srcOrd="0" destOrd="0" presId="urn:microsoft.com/office/officeart/2008/layout/LinedList"/>
    <dgm:cxn modelId="{DE5451E9-AA68-4D5B-A596-E5EF279EDD5B}" srcId="{54068B96-F11E-489D-8BAB-89B92E2A1D36}" destId="{48F3FC0B-25B6-4D9D-B80A-71EACE3E6B0F}" srcOrd="2" destOrd="0" parTransId="{5F140F67-BF85-44B5-B19A-FCF5C56F558A}" sibTransId="{6EB1B2BF-58FF-4647-BF73-FE2EE7661352}"/>
    <dgm:cxn modelId="{799D2FF1-693A-45F6-81F3-7044BF7A3B95}" type="presOf" srcId="{2DC2339C-CFAA-41F3-8054-511423060A52}" destId="{1279C252-5459-40EB-9A6C-8BED6D61F602}" srcOrd="0" destOrd="0" presId="urn:microsoft.com/office/officeart/2008/layout/LinedList"/>
    <dgm:cxn modelId="{80077EFF-5AF9-4AE8-9C14-CA3D3E7C0489}" type="presOf" srcId="{54068B96-F11E-489D-8BAB-89B92E2A1D36}" destId="{595791FA-3077-4AD9-AE39-395944665F4A}" srcOrd="0" destOrd="0" presId="urn:microsoft.com/office/officeart/2008/layout/LinedList"/>
    <dgm:cxn modelId="{67D2A45D-EF49-42AF-8BF2-DF588088E602}" type="presParOf" srcId="{595791FA-3077-4AD9-AE39-395944665F4A}" destId="{D3F3284E-7CD7-411D-9D89-8993D0ACE873}" srcOrd="0" destOrd="0" presId="urn:microsoft.com/office/officeart/2008/layout/LinedList"/>
    <dgm:cxn modelId="{A8629B88-7790-4718-A2DD-D793B83BABE9}" type="presParOf" srcId="{595791FA-3077-4AD9-AE39-395944665F4A}" destId="{22811534-D57B-479E-B7D3-E74865DC4B8D}" srcOrd="1" destOrd="0" presId="urn:microsoft.com/office/officeart/2008/layout/LinedList"/>
    <dgm:cxn modelId="{6E1A85A4-33D2-4A5D-8EA0-D5183D40FEB3}" type="presParOf" srcId="{22811534-D57B-479E-B7D3-E74865DC4B8D}" destId="{78DFF94A-76CF-4C1A-9F46-3F217D20D4AD}" srcOrd="0" destOrd="0" presId="urn:microsoft.com/office/officeart/2008/layout/LinedList"/>
    <dgm:cxn modelId="{9AB4BDFB-712C-4B8D-B5B5-B543BB8B2B79}" type="presParOf" srcId="{22811534-D57B-479E-B7D3-E74865DC4B8D}" destId="{EBC0407D-F215-4682-8F5E-AC43A9CB717E}" srcOrd="1" destOrd="0" presId="urn:microsoft.com/office/officeart/2008/layout/LinedList"/>
    <dgm:cxn modelId="{0C39889D-891A-43AA-8582-1735EDC9F3D2}" type="presParOf" srcId="{595791FA-3077-4AD9-AE39-395944665F4A}" destId="{E2E25006-AFD2-45DB-B4E3-565F7B9EC3B8}" srcOrd="2" destOrd="0" presId="urn:microsoft.com/office/officeart/2008/layout/LinedList"/>
    <dgm:cxn modelId="{A7F45387-7C67-4919-AA3E-F7EDCBEFC0A8}" type="presParOf" srcId="{595791FA-3077-4AD9-AE39-395944665F4A}" destId="{3C6E5F13-1DF0-459E-B186-01FF6DC60914}" srcOrd="3" destOrd="0" presId="urn:microsoft.com/office/officeart/2008/layout/LinedList"/>
    <dgm:cxn modelId="{91033909-8138-41CA-ABEF-75EE1ADB0C9A}" type="presParOf" srcId="{3C6E5F13-1DF0-459E-B186-01FF6DC60914}" destId="{1279C252-5459-40EB-9A6C-8BED6D61F602}" srcOrd="0" destOrd="0" presId="urn:microsoft.com/office/officeart/2008/layout/LinedList"/>
    <dgm:cxn modelId="{7F08AA0C-7E0C-428D-AFB9-ACFCDCD17251}" type="presParOf" srcId="{3C6E5F13-1DF0-459E-B186-01FF6DC60914}" destId="{FFF84B54-EF2A-496B-AD6E-BFE6B66F329A}" srcOrd="1" destOrd="0" presId="urn:microsoft.com/office/officeart/2008/layout/LinedList"/>
    <dgm:cxn modelId="{9F209188-6576-4F2B-8F0E-7CB1246E0CD6}" type="presParOf" srcId="{595791FA-3077-4AD9-AE39-395944665F4A}" destId="{864E6AC2-D26E-48D2-A846-00CF5D9053B1}" srcOrd="4" destOrd="0" presId="urn:microsoft.com/office/officeart/2008/layout/LinedList"/>
    <dgm:cxn modelId="{EB8B4E7F-9E63-4EFB-8AC0-2026ABBCBD84}" type="presParOf" srcId="{595791FA-3077-4AD9-AE39-395944665F4A}" destId="{6EA29902-B287-4E43-8381-9853396641DF}" srcOrd="5" destOrd="0" presId="urn:microsoft.com/office/officeart/2008/layout/LinedList"/>
    <dgm:cxn modelId="{7CBD3729-4A45-4901-B82F-FC10056F121B}" type="presParOf" srcId="{6EA29902-B287-4E43-8381-9853396641DF}" destId="{53E49398-311C-4319-98CA-97D280125C69}" srcOrd="0" destOrd="0" presId="urn:microsoft.com/office/officeart/2008/layout/LinedList"/>
    <dgm:cxn modelId="{F010CC34-4035-4F1F-92D0-FA033F5374CA}" type="presParOf" srcId="{6EA29902-B287-4E43-8381-9853396641DF}" destId="{6C16615F-16B6-4E57-8C8B-53F9A1845963}" srcOrd="1" destOrd="0" presId="urn:microsoft.com/office/officeart/2008/layout/LinedList"/>
    <dgm:cxn modelId="{BBCBB4D7-167F-40B3-90A6-491FE42802AA}" type="presParOf" srcId="{595791FA-3077-4AD9-AE39-395944665F4A}" destId="{1FCBDD01-CD87-46E7-9F75-94D6C78AD276}" srcOrd="6" destOrd="0" presId="urn:microsoft.com/office/officeart/2008/layout/LinedList"/>
    <dgm:cxn modelId="{A4C5C586-B0AB-4629-9829-1CC85B83B899}" type="presParOf" srcId="{595791FA-3077-4AD9-AE39-395944665F4A}" destId="{5DCFD32F-9B44-4E7E-B0F5-9E7863FBD408}" srcOrd="7" destOrd="0" presId="urn:microsoft.com/office/officeart/2008/layout/LinedList"/>
    <dgm:cxn modelId="{1B8A6253-1838-4CE9-A204-1E9938021772}" type="presParOf" srcId="{5DCFD32F-9B44-4E7E-B0F5-9E7863FBD408}" destId="{BAB3192F-680F-4DF9-85C2-0330F5B5AD2E}" srcOrd="0" destOrd="0" presId="urn:microsoft.com/office/officeart/2008/layout/LinedList"/>
    <dgm:cxn modelId="{AD1CC303-6A3D-4907-86D9-7EEE13EC5C7F}" type="presParOf" srcId="{5DCFD32F-9B44-4E7E-B0F5-9E7863FBD408}" destId="{4FD6B5F6-D1C8-4981-8E5D-AFE9C4E30B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B6407A-929D-4EFB-8EEE-8450ED020E32}" type="doc">
      <dgm:prSet loTypeId="urn:microsoft.com/office/officeart/2005/8/layout/equation2" loCatId="relationship" qsTypeId="urn:microsoft.com/office/officeart/2005/8/quickstyle/simple1" qsCatId="simple" csTypeId="urn:microsoft.com/office/officeart/2005/8/colors/accent1_5" csCatId="accent1" phldr="1"/>
      <dgm:spPr/>
      <dgm:t>
        <a:bodyPr/>
        <a:lstStyle/>
        <a:p>
          <a:endParaRPr lang="en-IE"/>
        </a:p>
      </dgm:t>
    </dgm:pt>
    <dgm:pt modelId="{4FC2B1A3-5BDF-4A17-A8B9-3F53BFD77A58}">
      <dgm:prSet phldrT="[Text]"/>
      <dgm:spPr/>
      <dgm:t>
        <a:bodyPr/>
        <a:lstStyle/>
        <a:p>
          <a:r>
            <a:rPr lang="lv-LV" dirty="0"/>
            <a:t>Izvešanai paredzētas Savienības preces</a:t>
          </a:r>
          <a:endParaRPr lang="en-IE" dirty="0"/>
        </a:p>
      </dgm:t>
    </dgm:pt>
    <dgm:pt modelId="{716BD86E-71D4-496C-891C-F449D89C1A43}" type="parTrans" cxnId="{AF34E00C-B3D0-4B36-9ED0-887DB4AE244D}">
      <dgm:prSet/>
      <dgm:spPr/>
      <dgm:t>
        <a:bodyPr/>
        <a:lstStyle/>
        <a:p>
          <a:endParaRPr lang="en-IE"/>
        </a:p>
      </dgm:t>
    </dgm:pt>
    <dgm:pt modelId="{6BF336DD-34DA-4B8C-8D8D-0ED1CCF974DF}" type="sibTrans" cxnId="{AF34E00C-B3D0-4B36-9ED0-887DB4AE244D}">
      <dgm:prSet/>
      <dgm:spPr/>
      <dgm:t>
        <a:bodyPr/>
        <a:lstStyle/>
        <a:p>
          <a:endParaRPr lang="en-IE" dirty="0"/>
        </a:p>
      </dgm:t>
    </dgm:pt>
    <dgm:pt modelId="{99004A30-AF26-4869-8CB3-746DA0DC21D5}">
      <dgm:prSet phldrT="[Text]"/>
      <dgm:spPr/>
      <dgm:t>
        <a:bodyPr/>
        <a:lstStyle/>
        <a:p>
          <a:r>
            <a:rPr lang="lv-LV" dirty="0"/>
            <a:t>Izvešanai paredzētas </a:t>
          </a:r>
          <a:r>
            <a:rPr lang="lv-LV" dirty="0" err="1"/>
            <a:t>Ārpussav</a:t>
          </a:r>
          <a:r>
            <a:rPr lang="lv-LV" dirty="0"/>
            <a:t>. preces</a:t>
          </a:r>
          <a:endParaRPr lang="en-IE" dirty="0"/>
        </a:p>
      </dgm:t>
    </dgm:pt>
    <dgm:pt modelId="{76E3648A-CB84-411F-9B59-4A677F3398F7}" type="parTrans" cxnId="{34AB58C0-883F-43A7-AA27-3BCFF5620438}">
      <dgm:prSet/>
      <dgm:spPr/>
      <dgm:t>
        <a:bodyPr/>
        <a:lstStyle/>
        <a:p>
          <a:endParaRPr lang="en-IE"/>
        </a:p>
      </dgm:t>
    </dgm:pt>
    <dgm:pt modelId="{82950C49-B0AA-4ADD-8997-24C6B36B00E3}" type="sibTrans" cxnId="{34AB58C0-883F-43A7-AA27-3BCFF5620438}">
      <dgm:prSet/>
      <dgm:spPr/>
      <dgm:t>
        <a:bodyPr/>
        <a:lstStyle/>
        <a:p>
          <a:endParaRPr lang="en-IE"/>
        </a:p>
      </dgm:t>
    </dgm:pt>
    <dgm:pt modelId="{8FC0D172-5366-4F5A-91AA-DF826D9E5187}">
      <dgm:prSet phldrT="[Text]"/>
      <dgm:spPr/>
      <dgm:t>
        <a:bodyPr/>
        <a:lstStyle/>
        <a:p>
          <a:r>
            <a:rPr lang="lv-LV" dirty="0"/>
            <a:t>Eksporta procedūra</a:t>
          </a:r>
        </a:p>
      </dgm:t>
    </dgm:pt>
    <dgm:pt modelId="{2AC7D9C2-5AD9-41BD-B1F9-98DF0ACA422F}" type="parTrans" cxnId="{50F949FB-A394-45B1-A119-1951EA6CA056}">
      <dgm:prSet/>
      <dgm:spPr/>
      <dgm:t>
        <a:bodyPr/>
        <a:lstStyle/>
        <a:p>
          <a:endParaRPr lang="en-IE"/>
        </a:p>
      </dgm:t>
    </dgm:pt>
    <dgm:pt modelId="{559276A5-546C-4B73-8549-00DFAF177758}" type="sibTrans" cxnId="{50F949FB-A394-45B1-A119-1951EA6CA056}">
      <dgm:prSet/>
      <dgm:spPr/>
      <dgm:t>
        <a:bodyPr/>
        <a:lstStyle/>
        <a:p>
          <a:endParaRPr lang="en-IE"/>
        </a:p>
      </dgm:t>
    </dgm:pt>
    <dgm:pt modelId="{DE0CA56B-D82C-4309-8A3D-B8828BEC04F9}" type="pres">
      <dgm:prSet presAssocID="{79B6407A-929D-4EFB-8EEE-8450ED020E32}" presName="Name0" presStyleCnt="0">
        <dgm:presLayoutVars>
          <dgm:dir/>
          <dgm:resizeHandles val="exact"/>
        </dgm:presLayoutVars>
      </dgm:prSet>
      <dgm:spPr/>
    </dgm:pt>
    <dgm:pt modelId="{8B540BE8-EC6D-44F6-8208-514D5EAA6ED5}" type="pres">
      <dgm:prSet presAssocID="{79B6407A-929D-4EFB-8EEE-8450ED020E32}" presName="vNodes" presStyleCnt="0"/>
      <dgm:spPr/>
    </dgm:pt>
    <dgm:pt modelId="{B6FC081F-222E-4F96-85B3-BD228AE07849}" type="pres">
      <dgm:prSet presAssocID="{4FC2B1A3-5BDF-4A17-A8B9-3F53BFD77A58}" presName="node" presStyleLbl="node1" presStyleIdx="0" presStyleCnt="3">
        <dgm:presLayoutVars>
          <dgm:bulletEnabled val="1"/>
        </dgm:presLayoutVars>
      </dgm:prSet>
      <dgm:spPr/>
    </dgm:pt>
    <dgm:pt modelId="{182EEFEC-E66A-40F4-813F-41AD955A37BE}" type="pres">
      <dgm:prSet presAssocID="{6BF336DD-34DA-4B8C-8D8D-0ED1CCF974DF}" presName="spacerT" presStyleCnt="0"/>
      <dgm:spPr/>
    </dgm:pt>
    <dgm:pt modelId="{AB68CCD0-DFBB-4A90-A591-057590370C89}" type="pres">
      <dgm:prSet presAssocID="{6BF336DD-34DA-4B8C-8D8D-0ED1CCF974DF}" presName="sibTrans" presStyleLbl="sibTrans2D1" presStyleIdx="0" presStyleCnt="2"/>
      <dgm:spPr/>
    </dgm:pt>
    <dgm:pt modelId="{61D236BD-7949-4961-9C38-80BD16AE3BE4}" type="pres">
      <dgm:prSet presAssocID="{6BF336DD-34DA-4B8C-8D8D-0ED1CCF974DF}" presName="spacerB" presStyleCnt="0"/>
      <dgm:spPr/>
    </dgm:pt>
    <dgm:pt modelId="{39E84C19-FE21-4449-9483-2DF076ED85D1}" type="pres">
      <dgm:prSet presAssocID="{99004A30-AF26-4869-8CB3-746DA0DC21D5}" presName="node" presStyleLbl="node1" presStyleIdx="1" presStyleCnt="3">
        <dgm:presLayoutVars>
          <dgm:bulletEnabled val="1"/>
        </dgm:presLayoutVars>
      </dgm:prSet>
      <dgm:spPr/>
    </dgm:pt>
    <dgm:pt modelId="{A493F680-158C-4A65-9C19-BC6B4AD99003}" type="pres">
      <dgm:prSet presAssocID="{79B6407A-929D-4EFB-8EEE-8450ED020E32}" presName="sibTransLast" presStyleLbl="sibTrans2D1" presStyleIdx="1" presStyleCnt="2"/>
      <dgm:spPr/>
    </dgm:pt>
    <dgm:pt modelId="{F00CD408-BBFD-4E06-9515-CC06F1B435E6}" type="pres">
      <dgm:prSet presAssocID="{79B6407A-929D-4EFB-8EEE-8450ED020E32}" presName="connectorText" presStyleLbl="sibTrans2D1" presStyleIdx="1" presStyleCnt="2"/>
      <dgm:spPr/>
    </dgm:pt>
    <dgm:pt modelId="{674B0546-2380-46E2-8581-8F1FF2D6A5D8}" type="pres">
      <dgm:prSet presAssocID="{79B6407A-929D-4EFB-8EEE-8450ED020E32}" presName="lastNode" presStyleLbl="node1" presStyleIdx="2" presStyleCnt="3">
        <dgm:presLayoutVars>
          <dgm:bulletEnabled val="1"/>
        </dgm:presLayoutVars>
      </dgm:prSet>
      <dgm:spPr/>
    </dgm:pt>
  </dgm:ptLst>
  <dgm:cxnLst>
    <dgm:cxn modelId="{FAC0F101-1955-4B1B-8281-041233396E0B}" type="presOf" srcId="{6BF336DD-34DA-4B8C-8D8D-0ED1CCF974DF}" destId="{AB68CCD0-DFBB-4A90-A591-057590370C89}" srcOrd="0" destOrd="0" presId="urn:microsoft.com/office/officeart/2005/8/layout/equation2"/>
    <dgm:cxn modelId="{AF34E00C-B3D0-4B36-9ED0-887DB4AE244D}" srcId="{79B6407A-929D-4EFB-8EEE-8450ED020E32}" destId="{4FC2B1A3-5BDF-4A17-A8B9-3F53BFD77A58}" srcOrd="0" destOrd="0" parTransId="{716BD86E-71D4-496C-891C-F449D89C1A43}" sibTransId="{6BF336DD-34DA-4B8C-8D8D-0ED1CCF974DF}"/>
    <dgm:cxn modelId="{B0370439-6356-4AFB-87A3-8B0B2D2E0A26}" type="presOf" srcId="{82950C49-B0AA-4ADD-8997-24C6B36B00E3}" destId="{F00CD408-BBFD-4E06-9515-CC06F1B435E6}" srcOrd="1" destOrd="0" presId="urn:microsoft.com/office/officeart/2005/8/layout/equation2"/>
    <dgm:cxn modelId="{98BB0460-DE35-4B82-8A7B-16365CC73D7C}" type="presOf" srcId="{79B6407A-929D-4EFB-8EEE-8450ED020E32}" destId="{DE0CA56B-D82C-4309-8A3D-B8828BEC04F9}" srcOrd="0" destOrd="0" presId="urn:microsoft.com/office/officeart/2005/8/layout/equation2"/>
    <dgm:cxn modelId="{1EAF8845-CC0F-401E-B96A-EA85EE993EF8}" type="presOf" srcId="{8FC0D172-5366-4F5A-91AA-DF826D9E5187}" destId="{674B0546-2380-46E2-8581-8F1FF2D6A5D8}" srcOrd="0" destOrd="0" presId="urn:microsoft.com/office/officeart/2005/8/layout/equation2"/>
    <dgm:cxn modelId="{3FD3C153-16CD-43CA-BE9A-3E616C7C672B}" type="presOf" srcId="{4FC2B1A3-5BDF-4A17-A8B9-3F53BFD77A58}" destId="{B6FC081F-222E-4F96-85B3-BD228AE07849}" srcOrd="0" destOrd="0" presId="urn:microsoft.com/office/officeart/2005/8/layout/equation2"/>
    <dgm:cxn modelId="{EEFF4EAB-E0F7-4DB5-B956-A9068F86E543}" type="presOf" srcId="{99004A30-AF26-4869-8CB3-746DA0DC21D5}" destId="{39E84C19-FE21-4449-9483-2DF076ED85D1}" srcOrd="0" destOrd="0" presId="urn:microsoft.com/office/officeart/2005/8/layout/equation2"/>
    <dgm:cxn modelId="{34AB58C0-883F-43A7-AA27-3BCFF5620438}" srcId="{79B6407A-929D-4EFB-8EEE-8450ED020E32}" destId="{99004A30-AF26-4869-8CB3-746DA0DC21D5}" srcOrd="1" destOrd="0" parTransId="{76E3648A-CB84-411F-9B59-4A677F3398F7}" sibTransId="{82950C49-B0AA-4ADD-8997-24C6B36B00E3}"/>
    <dgm:cxn modelId="{298A17C7-FC8E-401E-B0CF-58592A4E951A}" type="presOf" srcId="{82950C49-B0AA-4ADD-8997-24C6B36B00E3}" destId="{A493F680-158C-4A65-9C19-BC6B4AD99003}" srcOrd="0" destOrd="0" presId="urn:microsoft.com/office/officeart/2005/8/layout/equation2"/>
    <dgm:cxn modelId="{50F949FB-A394-45B1-A119-1951EA6CA056}" srcId="{79B6407A-929D-4EFB-8EEE-8450ED020E32}" destId="{8FC0D172-5366-4F5A-91AA-DF826D9E5187}" srcOrd="2" destOrd="0" parTransId="{2AC7D9C2-5AD9-41BD-B1F9-98DF0ACA422F}" sibTransId="{559276A5-546C-4B73-8549-00DFAF177758}"/>
    <dgm:cxn modelId="{E2114F87-C133-4DE1-A030-1199DEF92525}" type="presParOf" srcId="{DE0CA56B-D82C-4309-8A3D-B8828BEC04F9}" destId="{8B540BE8-EC6D-44F6-8208-514D5EAA6ED5}" srcOrd="0" destOrd="0" presId="urn:microsoft.com/office/officeart/2005/8/layout/equation2"/>
    <dgm:cxn modelId="{50CE98AE-F5B0-4CED-B5B2-117E638C0BF6}" type="presParOf" srcId="{8B540BE8-EC6D-44F6-8208-514D5EAA6ED5}" destId="{B6FC081F-222E-4F96-85B3-BD228AE07849}" srcOrd="0" destOrd="0" presId="urn:microsoft.com/office/officeart/2005/8/layout/equation2"/>
    <dgm:cxn modelId="{E4EB1694-D54A-4988-AB97-BDEDDB4F36DC}" type="presParOf" srcId="{8B540BE8-EC6D-44F6-8208-514D5EAA6ED5}" destId="{182EEFEC-E66A-40F4-813F-41AD955A37BE}" srcOrd="1" destOrd="0" presId="urn:microsoft.com/office/officeart/2005/8/layout/equation2"/>
    <dgm:cxn modelId="{5FFABC1F-CFDD-456C-B729-29AFA454E85C}" type="presParOf" srcId="{8B540BE8-EC6D-44F6-8208-514D5EAA6ED5}" destId="{AB68CCD0-DFBB-4A90-A591-057590370C89}" srcOrd="2" destOrd="0" presId="urn:microsoft.com/office/officeart/2005/8/layout/equation2"/>
    <dgm:cxn modelId="{68F75801-C2A5-4E26-855D-ACC107904D46}" type="presParOf" srcId="{8B540BE8-EC6D-44F6-8208-514D5EAA6ED5}" destId="{61D236BD-7949-4961-9C38-80BD16AE3BE4}" srcOrd="3" destOrd="0" presId="urn:microsoft.com/office/officeart/2005/8/layout/equation2"/>
    <dgm:cxn modelId="{6F0997B6-F059-4311-86B7-AFEBE63BE6BD}" type="presParOf" srcId="{8B540BE8-EC6D-44F6-8208-514D5EAA6ED5}" destId="{39E84C19-FE21-4449-9483-2DF076ED85D1}" srcOrd="4" destOrd="0" presId="urn:microsoft.com/office/officeart/2005/8/layout/equation2"/>
    <dgm:cxn modelId="{B288958C-FF8D-4F19-9994-DA71C3AE7D7C}" type="presParOf" srcId="{DE0CA56B-D82C-4309-8A3D-B8828BEC04F9}" destId="{A493F680-158C-4A65-9C19-BC6B4AD99003}" srcOrd="1" destOrd="0" presId="urn:microsoft.com/office/officeart/2005/8/layout/equation2"/>
    <dgm:cxn modelId="{6271E388-F572-4EF5-B386-4D60F8035278}" type="presParOf" srcId="{A493F680-158C-4A65-9C19-BC6B4AD99003}" destId="{F00CD408-BBFD-4E06-9515-CC06F1B435E6}" srcOrd="0" destOrd="0" presId="urn:microsoft.com/office/officeart/2005/8/layout/equation2"/>
    <dgm:cxn modelId="{A1EAEE34-3E20-48DD-8A84-05A3ED03ED3A}" type="presParOf" srcId="{DE0CA56B-D82C-4309-8A3D-B8828BEC04F9}" destId="{674B0546-2380-46E2-8581-8F1FF2D6A5D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38A27E3-7D4B-4BC3-8FD7-4A34E2AD62A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IE"/>
        </a:p>
      </dgm:t>
    </dgm:pt>
    <dgm:pt modelId="{B3A1CB44-E7ED-4006-AABB-BCE137226B43}">
      <dgm:prSet phldrT="[Text]" custT="1"/>
      <dgm:spPr/>
      <dgm:t>
        <a:bodyPr anchor="ctr"/>
        <a:lstStyle/>
        <a:p>
          <a:r>
            <a:rPr lang="lv-LV" sz="3200" b="0"/>
            <a:t>Eksportētājs iesniedz informāciju</a:t>
          </a:r>
          <a:endParaRPr lang="en-IE" sz="3200" b="0"/>
        </a:p>
      </dgm:t>
    </dgm:pt>
    <dgm:pt modelId="{05DAFB53-3922-4624-8648-EBCD362323BB}" type="parTrans" cxnId="{EE2BFC82-D5A7-4FA1-A61E-2897BA61D5F6}">
      <dgm:prSet/>
      <dgm:spPr/>
      <dgm:t>
        <a:bodyPr/>
        <a:lstStyle/>
        <a:p>
          <a:endParaRPr lang="en-IE"/>
        </a:p>
      </dgm:t>
    </dgm:pt>
    <dgm:pt modelId="{5C64B710-F45F-4C57-B825-759F6DB7F971}" type="sibTrans" cxnId="{EE2BFC82-D5A7-4FA1-A61E-2897BA61D5F6}">
      <dgm:prSet/>
      <dgm:spPr/>
      <dgm:t>
        <a:bodyPr/>
        <a:lstStyle/>
        <a:p>
          <a:endParaRPr lang="en-IE"/>
        </a:p>
      </dgm:t>
    </dgm:pt>
    <dgm:pt modelId="{0A2FEF9C-72E3-487F-B40E-7C79108C6CAA}">
      <dgm:prSet phldrT="[Text]" custT="1"/>
      <dgm:spPr/>
      <dgm:t>
        <a:bodyPr anchor="ctr"/>
        <a:lstStyle/>
        <a:p>
          <a:pPr algn="ctr"/>
          <a:r>
            <a:rPr lang="lv-LV" sz="3200" b="0"/>
            <a:t>Preces nav atļauts izvest, ja informācija nav sniegta</a:t>
          </a:r>
          <a:endParaRPr lang="en-IE" sz="3200" b="0"/>
        </a:p>
      </dgm:t>
    </dgm:pt>
    <dgm:pt modelId="{AF658D62-9AF9-4474-9407-364CAA147683}" type="parTrans" cxnId="{A9E76610-3A99-407D-B696-8082BF68E979}">
      <dgm:prSet/>
      <dgm:spPr/>
      <dgm:t>
        <a:bodyPr/>
        <a:lstStyle/>
        <a:p>
          <a:endParaRPr lang="en-IE"/>
        </a:p>
      </dgm:t>
    </dgm:pt>
    <dgm:pt modelId="{1562A304-FF0A-4323-AFF8-336770C39446}" type="sibTrans" cxnId="{A9E76610-3A99-407D-B696-8082BF68E979}">
      <dgm:prSet/>
      <dgm:spPr/>
      <dgm:t>
        <a:bodyPr/>
        <a:lstStyle/>
        <a:p>
          <a:endParaRPr lang="en-IE"/>
        </a:p>
      </dgm:t>
    </dgm:pt>
    <dgm:pt modelId="{5222F87E-2489-41D1-BB7F-131472418EEC}">
      <dgm:prSet phldrT="[Text]" custT="1"/>
      <dgm:spPr/>
      <dgm:t>
        <a:bodyPr anchor="ctr"/>
        <a:lstStyle/>
        <a:p>
          <a:r>
            <a:rPr lang="lv-LV" sz="3200" b="0"/>
            <a:t>Iepriekšēja </a:t>
          </a:r>
          <a:r>
            <a:rPr lang="lv-LV" sz="3200" b="0" err="1"/>
            <a:t>pirmsizvešanas</a:t>
          </a:r>
          <a:r>
            <a:rPr lang="lv-LV" sz="3200" b="0"/>
            <a:t> informācija</a:t>
          </a:r>
          <a:endParaRPr lang="en-IE" sz="3200" b="0"/>
        </a:p>
      </dgm:t>
    </dgm:pt>
    <dgm:pt modelId="{85E3C26E-ED83-46AC-A83C-98BF830B817C}" type="sibTrans" cxnId="{42FDC18C-26F5-4D0F-A9D6-97E4015320A0}">
      <dgm:prSet/>
      <dgm:spPr/>
      <dgm:t>
        <a:bodyPr/>
        <a:lstStyle/>
        <a:p>
          <a:endParaRPr lang="en-IE"/>
        </a:p>
      </dgm:t>
    </dgm:pt>
    <dgm:pt modelId="{67B67B1A-8EE0-4D4A-8D0D-47DDA125FDBF}" type="parTrans" cxnId="{42FDC18C-26F5-4D0F-A9D6-97E4015320A0}">
      <dgm:prSet/>
      <dgm:spPr/>
      <dgm:t>
        <a:bodyPr/>
        <a:lstStyle/>
        <a:p>
          <a:endParaRPr lang="en-IE"/>
        </a:p>
      </dgm:t>
    </dgm:pt>
    <dgm:pt modelId="{C594E5B4-A111-4854-8588-96B5C7810C7A}" type="pres">
      <dgm:prSet presAssocID="{338A27E3-7D4B-4BC3-8FD7-4A34E2AD62A8}" presName="vert0" presStyleCnt="0">
        <dgm:presLayoutVars>
          <dgm:dir/>
          <dgm:animOne val="branch"/>
          <dgm:animLvl val="lvl"/>
        </dgm:presLayoutVars>
      </dgm:prSet>
      <dgm:spPr/>
    </dgm:pt>
    <dgm:pt modelId="{ACB65FF6-69A0-4CEB-BC65-321D21629239}" type="pres">
      <dgm:prSet presAssocID="{5222F87E-2489-41D1-BB7F-131472418EEC}" presName="thickLine" presStyleLbl="alignNode1" presStyleIdx="0" presStyleCnt="3"/>
      <dgm:spPr/>
    </dgm:pt>
    <dgm:pt modelId="{63B77F65-B4D0-4728-B05A-0CCAFB0E9A83}" type="pres">
      <dgm:prSet presAssocID="{5222F87E-2489-41D1-BB7F-131472418EEC}" presName="horz1" presStyleCnt="0"/>
      <dgm:spPr/>
    </dgm:pt>
    <dgm:pt modelId="{E5BB2143-D8A7-4CE4-B0B3-F5AE61266DD0}" type="pres">
      <dgm:prSet presAssocID="{5222F87E-2489-41D1-BB7F-131472418EEC}" presName="tx1" presStyleLbl="revTx" presStyleIdx="0" presStyleCnt="3"/>
      <dgm:spPr/>
    </dgm:pt>
    <dgm:pt modelId="{8BA2D871-3AFA-4A09-A918-CB6CEA52ACE0}" type="pres">
      <dgm:prSet presAssocID="{5222F87E-2489-41D1-BB7F-131472418EEC}" presName="vert1" presStyleCnt="0"/>
      <dgm:spPr/>
    </dgm:pt>
    <dgm:pt modelId="{ED9190C9-89E4-4474-BF63-C10A2BBF9073}" type="pres">
      <dgm:prSet presAssocID="{B3A1CB44-E7ED-4006-AABB-BCE137226B43}" presName="thickLine" presStyleLbl="alignNode1" presStyleIdx="1" presStyleCnt="3"/>
      <dgm:spPr/>
    </dgm:pt>
    <dgm:pt modelId="{A637053C-EB1A-4BBC-8039-1B43106F154F}" type="pres">
      <dgm:prSet presAssocID="{B3A1CB44-E7ED-4006-AABB-BCE137226B43}" presName="horz1" presStyleCnt="0"/>
      <dgm:spPr/>
    </dgm:pt>
    <dgm:pt modelId="{9A09C0B1-47B5-4758-B7B3-2F445C283410}" type="pres">
      <dgm:prSet presAssocID="{B3A1CB44-E7ED-4006-AABB-BCE137226B43}" presName="tx1" presStyleLbl="revTx" presStyleIdx="1" presStyleCnt="3"/>
      <dgm:spPr/>
    </dgm:pt>
    <dgm:pt modelId="{799E3789-F9C9-41A3-91CA-2FBB069F16CD}" type="pres">
      <dgm:prSet presAssocID="{B3A1CB44-E7ED-4006-AABB-BCE137226B43}" presName="vert1" presStyleCnt="0"/>
      <dgm:spPr/>
    </dgm:pt>
    <dgm:pt modelId="{78B44C84-DE0F-453E-9540-029E12C7D209}" type="pres">
      <dgm:prSet presAssocID="{0A2FEF9C-72E3-487F-B40E-7C79108C6CAA}" presName="thickLine" presStyleLbl="alignNode1" presStyleIdx="2" presStyleCnt="3"/>
      <dgm:spPr/>
    </dgm:pt>
    <dgm:pt modelId="{35318015-98B0-498D-807B-699D6861964F}" type="pres">
      <dgm:prSet presAssocID="{0A2FEF9C-72E3-487F-B40E-7C79108C6CAA}" presName="horz1" presStyleCnt="0"/>
      <dgm:spPr/>
    </dgm:pt>
    <dgm:pt modelId="{6A839F8C-455A-468C-ABF7-A4FFE300B6F8}" type="pres">
      <dgm:prSet presAssocID="{0A2FEF9C-72E3-487F-B40E-7C79108C6CAA}" presName="tx1" presStyleLbl="revTx" presStyleIdx="2" presStyleCnt="3"/>
      <dgm:spPr/>
    </dgm:pt>
    <dgm:pt modelId="{8F76607C-F1CA-42BC-9872-1758EBEB7431}" type="pres">
      <dgm:prSet presAssocID="{0A2FEF9C-72E3-487F-B40E-7C79108C6CAA}" presName="vert1" presStyleCnt="0"/>
      <dgm:spPr/>
    </dgm:pt>
  </dgm:ptLst>
  <dgm:cxnLst>
    <dgm:cxn modelId="{1A69AB0B-0175-4C1A-8490-3A4F174FCF1C}" type="presOf" srcId="{B3A1CB44-E7ED-4006-AABB-BCE137226B43}" destId="{9A09C0B1-47B5-4758-B7B3-2F445C283410}" srcOrd="0" destOrd="0" presId="urn:microsoft.com/office/officeart/2008/layout/LinedList"/>
    <dgm:cxn modelId="{A9E76610-3A99-407D-B696-8082BF68E979}" srcId="{338A27E3-7D4B-4BC3-8FD7-4A34E2AD62A8}" destId="{0A2FEF9C-72E3-487F-B40E-7C79108C6CAA}" srcOrd="2" destOrd="0" parTransId="{AF658D62-9AF9-4474-9407-364CAA147683}" sibTransId="{1562A304-FF0A-4323-AFF8-336770C39446}"/>
    <dgm:cxn modelId="{C175CA53-FD13-4E3D-92A6-BB0C6E0F5381}" type="presOf" srcId="{338A27E3-7D4B-4BC3-8FD7-4A34E2AD62A8}" destId="{C594E5B4-A111-4854-8588-96B5C7810C7A}" srcOrd="0" destOrd="0" presId="urn:microsoft.com/office/officeart/2008/layout/LinedList"/>
    <dgm:cxn modelId="{AA717E77-4182-48E8-AB04-57B581A63058}" type="presOf" srcId="{0A2FEF9C-72E3-487F-B40E-7C79108C6CAA}" destId="{6A839F8C-455A-468C-ABF7-A4FFE300B6F8}" srcOrd="0" destOrd="0" presId="urn:microsoft.com/office/officeart/2008/layout/LinedList"/>
    <dgm:cxn modelId="{EE2BFC82-D5A7-4FA1-A61E-2897BA61D5F6}" srcId="{338A27E3-7D4B-4BC3-8FD7-4A34E2AD62A8}" destId="{B3A1CB44-E7ED-4006-AABB-BCE137226B43}" srcOrd="1" destOrd="0" parTransId="{05DAFB53-3922-4624-8648-EBCD362323BB}" sibTransId="{5C64B710-F45F-4C57-B825-759F6DB7F971}"/>
    <dgm:cxn modelId="{42FDC18C-26F5-4D0F-A9D6-97E4015320A0}" srcId="{338A27E3-7D4B-4BC3-8FD7-4A34E2AD62A8}" destId="{5222F87E-2489-41D1-BB7F-131472418EEC}" srcOrd="0" destOrd="0" parTransId="{67B67B1A-8EE0-4D4A-8D0D-47DDA125FDBF}" sibTransId="{85E3C26E-ED83-46AC-A83C-98BF830B817C}"/>
    <dgm:cxn modelId="{CDEA8AAD-447F-48C6-B99E-083857AE6C06}" type="presOf" srcId="{5222F87E-2489-41D1-BB7F-131472418EEC}" destId="{E5BB2143-D8A7-4CE4-B0B3-F5AE61266DD0}" srcOrd="0" destOrd="0" presId="urn:microsoft.com/office/officeart/2008/layout/LinedList"/>
    <dgm:cxn modelId="{10278773-CE4C-4C90-8B0D-24BA47575C0F}" type="presParOf" srcId="{C594E5B4-A111-4854-8588-96B5C7810C7A}" destId="{ACB65FF6-69A0-4CEB-BC65-321D21629239}" srcOrd="0" destOrd="0" presId="urn:microsoft.com/office/officeart/2008/layout/LinedList"/>
    <dgm:cxn modelId="{5CE83FC8-E315-468B-9BE3-B0BFD14C798A}" type="presParOf" srcId="{C594E5B4-A111-4854-8588-96B5C7810C7A}" destId="{63B77F65-B4D0-4728-B05A-0CCAFB0E9A83}" srcOrd="1" destOrd="0" presId="urn:microsoft.com/office/officeart/2008/layout/LinedList"/>
    <dgm:cxn modelId="{B5A43DDF-E898-4257-A0D5-77284D19EEC9}" type="presParOf" srcId="{63B77F65-B4D0-4728-B05A-0CCAFB0E9A83}" destId="{E5BB2143-D8A7-4CE4-B0B3-F5AE61266DD0}" srcOrd="0" destOrd="0" presId="urn:microsoft.com/office/officeart/2008/layout/LinedList"/>
    <dgm:cxn modelId="{2BFA4482-F516-4513-BBF7-4AA8AEDC4A55}" type="presParOf" srcId="{63B77F65-B4D0-4728-B05A-0CCAFB0E9A83}" destId="{8BA2D871-3AFA-4A09-A918-CB6CEA52ACE0}" srcOrd="1" destOrd="0" presId="urn:microsoft.com/office/officeart/2008/layout/LinedList"/>
    <dgm:cxn modelId="{A3868054-1523-45A0-BBC6-D8FFA7AE6D28}" type="presParOf" srcId="{C594E5B4-A111-4854-8588-96B5C7810C7A}" destId="{ED9190C9-89E4-4474-BF63-C10A2BBF9073}" srcOrd="2" destOrd="0" presId="urn:microsoft.com/office/officeart/2008/layout/LinedList"/>
    <dgm:cxn modelId="{AE15F68E-DDAD-4216-828C-C0F93CED5CCD}" type="presParOf" srcId="{C594E5B4-A111-4854-8588-96B5C7810C7A}" destId="{A637053C-EB1A-4BBC-8039-1B43106F154F}" srcOrd="3" destOrd="0" presId="urn:microsoft.com/office/officeart/2008/layout/LinedList"/>
    <dgm:cxn modelId="{D0E854E5-9450-4905-8EA7-2D3FA681CC70}" type="presParOf" srcId="{A637053C-EB1A-4BBC-8039-1B43106F154F}" destId="{9A09C0B1-47B5-4758-B7B3-2F445C283410}" srcOrd="0" destOrd="0" presId="urn:microsoft.com/office/officeart/2008/layout/LinedList"/>
    <dgm:cxn modelId="{9AC6735B-F060-4ECD-A0FC-C9911E74BEF2}" type="presParOf" srcId="{A637053C-EB1A-4BBC-8039-1B43106F154F}" destId="{799E3789-F9C9-41A3-91CA-2FBB069F16CD}" srcOrd="1" destOrd="0" presId="urn:microsoft.com/office/officeart/2008/layout/LinedList"/>
    <dgm:cxn modelId="{75442812-EEC0-4EFE-962F-49EE34F0505E}" type="presParOf" srcId="{C594E5B4-A111-4854-8588-96B5C7810C7A}" destId="{78B44C84-DE0F-453E-9540-029E12C7D209}" srcOrd="4" destOrd="0" presId="urn:microsoft.com/office/officeart/2008/layout/LinedList"/>
    <dgm:cxn modelId="{4AEC8EA2-560C-40B2-9C6F-79BA1E87EA1D}" type="presParOf" srcId="{C594E5B4-A111-4854-8588-96B5C7810C7A}" destId="{35318015-98B0-498D-807B-699D6861964F}" srcOrd="5" destOrd="0" presId="urn:microsoft.com/office/officeart/2008/layout/LinedList"/>
    <dgm:cxn modelId="{11DDAD46-E180-4711-9794-B61901A6FDD0}" type="presParOf" srcId="{35318015-98B0-498D-807B-699D6861964F}" destId="{6A839F8C-455A-468C-ABF7-A4FFE300B6F8}" srcOrd="0" destOrd="0" presId="urn:microsoft.com/office/officeart/2008/layout/LinedList"/>
    <dgm:cxn modelId="{202B8EFF-2182-4B84-B3AD-3C96D876B151}" type="presParOf" srcId="{35318015-98B0-498D-807B-699D6861964F}" destId="{8F76607C-F1CA-42BC-9872-1758EBEB74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2F0E53-F216-4299-9370-BACF2B67CEBD}"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IE"/>
        </a:p>
      </dgm:t>
    </dgm:pt>
    <dgm:pt modelId="{84255496-E760-46EF-99B3-2605258A3981}">
      <dgm:prSet phldrT="[Text]"/>
      <dgm:spPr/>
      <dgm:t>
        <a:bodyPr/>
        <a:lstStyle/>
        <a:p>
          <a:r>
            <a:rPr lang="en-IE"/>
            <a:t>95(1)</a:t>
          </a:r>
          <a:r>
            <a:rPr lang="lv-LV"/>
            <a:t>.pants</a:t>
          </a:r>
          <a:endParaRPr lang="en-IE"/>
        </a:p>
      </dgm:t>
    </dgm:pt>
    <dgm:pt modelId="{AE379AA9-907A-4A96-89B6-6A01964EAAE1}" type="parTrans" cxnId="{653A73EF-50BD-4B50-9E1E-85A1289B7D29}">
      <dgm:prSet/>
      <dgm:spPr/>
      <dgm:t>
        <a:bodyPr/>
        <a:lstStyle/>
        <a:p>
          <a:endParaRPr lang="en-IE"/>
        </a:p>
      </dgm:t>
    </dgm:pt>
    <dgm:pt modelId="{EC8147B8-0AE1-496B-9746-059FFE8EA01D}" type="sibTrans" cxnId="{653A73EF-50BD-4B50-9E1E-85A1289B7D29}">
      <dgm:prSet/>
      <dgm:spPr/>
      <dgm:t>
        <a:bodyPr/>
        <a:lstStyle/>
        <a:p>
          <a:endParaRPr lang="en-IE"/>
        </a:p>
      </dgm:t>
    </dgm:pt>
    <dgm:pt modelId="{D373AF52-3809-4818-8AE7-C471E9E12CCB}">
      <dgm:prSet phldrT="[Text]" custT="1"/>
      <dgm:spPr/>
      <dgm:t>
        <a:bodyPr/>
        <a:lstStyle/>
        <a:p>
          <a:pPr algn="l">
            <a:spcAft>
              <a:spcPts val="600"/>
            </a:spcAft>
            <a:buFontTx/>
            <a:buNone/>
          </a:pPr>
          <a:endParaRPr lang="en-IE" sz="1400" b="1"/>
        </a:p>
      </dgm:t>
    </dgm:pt>
    <dgm:pt modelId="{1C035B03-285C-46D8-A7EB-6D4DE114AABC}" type="parTrans" cxnId="{C92CDB9C-BE43-450E-8973-3FFB4949A034}">
      <dgm:prSet/>
      <dgm:spPr/>
      <dgm:t>
        <a:bodyPr/>
        <a:lstStyle/>
        <a:p>
          <a:endParaRPr lang="en-IE"/>
        </a:p>
      </dgm:t>
    </dgm:pt>
    <dgm:pt modelId="{182AC597-7245-448E-886D-65DC271FD1E9}" type="sibTrans" cxnId="{C92CDB9C-BE43-450E-8973-3FFB4949A034}">
      <dgm:prSet/>
      <dgm:spPr/>
      <dgm:t>
        <a:bodyPr/>
        <a:lstStyle/>
        <a:p>
          <a:endParaRPr lang="en-IE"/>
        </a:p>
      </dgm:t>
    </dgm:pt>
    <dgm:pt modelId="{59D660DA-818B-45D6-B86C-CEDBCD9A64DF}">
      <dgm:prSet phldrT="[Text]"/>
      <dgm:spPr/>
      <dgm:t>
        <a:bodyPr/>
        <a:lstStyle/>
        <a:p>
          <a:r>
            <a:rPr lang="en-IE"/>
            <a:t>95(2)</a:t>
          </a:r>
          <a:r>
            <a:rPr lang="lv-LV"/>
            <a:t>.pants</a:t>
          </a:r>
          <a:endParaRPr lang="en-IE"/>
        </a:p>
      </dgm:t>
    </dgm:pt>
    <dgm:pt modelId="{8D2ECB00-42D1-4DFE-82BB-71A44D4A13CB}" type="parTrans" cxnId="{285FE931-054C-4878-9B51-93E7C686C1C9}">
      <dgm:prSet/>
      <dgm:spPr/>
      <dgm:t>
        <a:bodyPr/>
        <a:lstStyle/>
        <a:p>
          <a:endParaRPr lang="en-IE"/>
        </a:p>
      </dgm:t>
    </dgm:pt>
    <dgm:pt modelId="{D937FC22-AAC6-4495-B2C0-86B03A1768DD}" type="sibTrans" cxnId="{285FE931-054C-4878-9B51-93E7C686C1C9}">
      <dgm:prSet/>
      <dgm:spPr/>
      <dgm:t>
        <a:bodyPr/>
        <a:lstStyle/>
        <a:p>
          <a:endParaRPr lang="en-IE"/>
        </a:p>
      </dgm:t>
    </dgm:pt>
    <dgm:pt modelId="{F1ADF935-7851-4753-A5F9-96647AE6A352}">
      <dgm:prSet phldrT="[Text]" custT="1"/>
      <dgm:spPr/>
      <dgm:t>
        <a:bodyPr/>
        <a:lstStyle/>
        <a:p>
          <a:pPr marL="114300" algn="ctr">
            <a:spcAft>
              <a:spcPct val="15000"/>
            </a:spcAft>
            <a:buFontTx/>
            <a:buNone/>
          </a:pPr>
          <a:endParaRPr lang="en-IE" sz="1600"/>
        </a:p>
      </dgm:t>
    </dgm:pt>
    <dgm:pt modelId="{15176D3F-8BE5-48BC-B48E-25CDAD3D4793}" type="parTrans" cxnId="{8B35FC4C-E1E3-437F-BD9A-91EE8BD2C712}">
      <dgm:prSet/>
      <dgm:spPr/>
      <dgm:t>
        <a:bodyPr/>
        <a:lstStyle/>
        <a:p>
          <a:endParaRPr lang="en-IE"/>
        </a:p>
      </dgm:t>
    </dgm:pt>
    <dgm:pt modelId="{5AC08225-99A9-4CE6-B37A-0BFB1B42E863}" type="sibTrans" cxnId="{8B35FC4C-E1E3-437F-BD9A-91EE8BD2C712}">
      <dgm:prSet/>
      <dgm:spPr/>
      <dgm:t>
        <a:bodyPr/>
        <a:lstStyle/>
        <a:p>
          <a:endParaRPr lang="en-IE"/>
        </a:p>
      </dgm:t>
    </dgm:pt>
    <dgm:pt modelId="{4E192322-99BF-4594-A11B-F2108C660A99}">
      <dgm:prSet phldrT="[Text]"/>
      <dgm:spPr/>
      <dgm:t>
        <a:bodyPr/>
        <a:lstStyle/>
        <a:p>
          <a:r>
            <a:rPr lang="en-IE"/>
            <a:t>95(3)</a:t>
          </a:r>
          <a:r>
            <a:rPr lang="lv-LV"/>
            <a:t>.pants</a:t>
          </a:r>
          <a:endParaRPr lang="en-IE"/>
        </a:p>
      </dgm:t>
    </dgm:pt>
    <dgm:pt modelId="{2D48D8CC-C1D5-412B-9223-C0A3021EE4D1}" type="parTrans" cxnId="{F543AB78-0AE6-4E53-8314-A3912CD6CB85}">
      <dgm:prSet/>
      <dgm:spPr/>
      <dgm:t>
        <a:bodyPr/>
        <a:lstStyle/>
        <a:p>
          <a:endParaRPr lang="en-IE"/>
        </a:p>
      </dgm:t>
    </dgm:pt>
    <dgm:pt modelId="{FBDD6BB6-EDD1-46B2-98D1-75B19CCE4994}" type="sibTrans" cxnId="{F543AB78-0AE6-4E53-8314-A3912CD6CB85}">
      <dgm:prSet/>
      <dgm:spPr/>
      <dgm:t>
        <a:bodyPr/>
        <a:lstStyle/>
        <a:p>
          <a:endParaRPr lang="en-IE"/>
        </a:p>
      </dgm:t>
    </dgm:pt>
    <dgm:pt modelId="{62B43541-E7E9-4252-B9E2-85E3C2CF81AF}">
      <dgm:prSet phldrT="[Text]" custT="1"/>
      <dgm:spPr/>
      <dgm:t>
        <a:bodyPr/>
        <a:lstStyle/>
        <a:p>
          <a:pPr algn="ctr">
            <a:buNone/>
          </a:pPr>
          <a:endParaRPr lang="en-IE" sz="1200"/>
        </a:p>
      </dgm:t>
    </dgm:pt>
    <dgm:pt modelId="{5AABAC3B-81CE-42E5-9095-37D2268D143F}" type="parTrans" cxnId="{0FF31418-6DD6-4D57-9718-2F2437836993}">
      <dgm:prSet/>
      <dgm:spPr/>
      <dgm:t>
        <a:bodyPr/>
        <a:lstStyle/>
        <a:p>
          <a:endParaRPr lang="en-IE"/>
        </a:p>
      </dgm:t>
    </dgm:pt>
    <dgm:pt modelId="{45D7EF48-01ED-4EFD-9209-58F8FBFBF353}" type="sibTrans" cxnId="{0FF31418-6DD6-4D57-9718-2F2437836993}">
      <dgm:prSet/>
      <dgm:spPr/>
      <dgm:t>
        <a:bodyPr/>
        <a:lstStyle/>
        <a:p>
          <a:endParaRPr lang="en-IE"/>
        </a:p>
      </dgm:t>
    </dgm:pt>
    <dgm:pt modelId="{A104AE23-6F02-4196-8E84-0D71DEF00C26}">
      <dgm:prSet phldrT="[Text]"/>
      <dgm:spPr/>
      <dgm:t>
        <a:bodyPr/>
        <a:lstStyle/>
        <a:p>
          <a:pPr marL="57150" algn="l">
            <a:spcAft>
              <a:spcPct val="15000"/>
            </a:spcAft>
          </a:pPr>
          <a:endParaRPr lang="en-IE" sz="1000"/>
        </a:p>
      </dgm:t>
    </dgm:pt>
    <dgm:pt modelId="{E5049562-F11F-426B-A05A-70D32441E68B}" type="parTrans" cxnId="{8DA9F847-071F-4DEC-A1C0-A63D325A211C}">
      <dgm:prSet/>
      <dgm:spPr/>
      <dgm:t>
        <a:bodyPr/>
        <a:lstStyle/>
        <a:p>
          <a:endParaRPr lang="en-IE"/>
        </a:p>
      </dgm:t>
    </dgm:pt>
    <dgm:pt modelId="{52810199-0C6B-4B53-BB3F-1B00D3A52B6F}" type="sibTrans" cxnId="{8DA9F847-071F-4DEC-A1C0-A63D325A211C}">
      <dgm:prSet/>
      <dgm:spPr/>
      <dgm:t>
        <a:bodyPr/>
        <a:lstStyle/>
        <a:p>
          <a:endParaRPr lang="en-IE"/>
        </a:p>
      </dgm:t>
    </dgm:pt>
    <dgm:pt modelId="{A7A28B1F-54A9-4C33-BCF9-9342D156B57F}" type="pres">
      <dgm:prSet presAssocID="{292F0E53-F216-4299-9370-BACF2B67CEBD}" presName="Name0" presStyleCnt="0">
        <dgm:presLayoutVars>
          <dgm:dir/>
          <dgm:animLvl val="lvl"/>
          <dgm:resizeHandles val="exact"/>
        </dgm:presLayoutVars>
      </dgm:prSet>
      <dgm:spPr/>
    </dgm:pt>
    <dgm:pt modelId="{9A71D6A2-FDF7-40BB-90A7-11A0A8DE40F4}" type="pres">
      <dgm:prSet presAssocID="{292F0E53-F216-4299-9370-BACF2B67CEBD}" presName="tSp" presStyleCnt="0"/>
      <dgm:spPr/>
    </dgm:pt>
    <dgm:pt modelId="{A681D3BA-6473-45D9-85CB-627C1AFB68D6}" type="pres">
      <dgm:prSet presAssocID="{292F0E53-F216-4299-9370-BACF2B67CEBD}" presName="bSp" presStyleCnt="0"/>
      <dgm:spPr/>
    </dgm:pt>
    <dgm:pt modelId="{2FDC2A21-A34B-49E3-840D-D48D66BCEAD4}" type="pres">
      <dgm:prSet presAssocID="{292F0E53-F216-4299-9370-BACF2B67CEBD}" presName="process" presStyleCnt="0"/>
      <dgm:spPr/>
    </dgm:pt>
    <dgm:pt modelId="{CB0763F9-40E2-49F1-8979-B2D96EE5884F}" type="pres">
      <dgm:prSet presAssocID="{84255496-E760-46EF-99B3-2605258A3981}" presName="composite1" presStyleCnt="0"/>
      <dgm:spPr/>
    </dgm:pt>
    <dgm:pt modelId="{7C46D747-98BB-41FD-BDA4-F7996994C4BF}" type="pres">
      <dgm:prSet presAssocID="{84255496-E760-46EF-99B3-2605258A3981}" presName="dummyNode1" presStyleLbl="node1" presStyleIdx="0" presStyleCnt="3"/>
      <dgm:spPr/>
    </dgm:pt>
    <dgm:pt modelId="{81507174-79CD-4000-BAB7-60B4508CD6BE}" type="pres">
      <dgm:prSet presAssocID="{84255496-E760-46EF-99B3-2605258A3981}" presName="childNode1" presStyleLbl="bgAcc1" presStyleIdx="0" presStyleCnt="3" custScaleX="109784" custScaleY="105499" custLinFactNeighborX="-2947" custLinFactNeighborY="-11876">
        <dgm:presLayoutVars>
          <dgm:bulletEnabled val="1"/>
        </dgm:presLayoutVars>
      </dgm:prSet>
      <dgm:spPr/>
    </dgm:pt>
    <dgm:pt modelId="{C79C1C66-C00A-41B7-8C8A-2D019412B6A4}" type="pres">
      <dgm:prSet presAssocID="{84255496-E760-46EF-99B3-2605258A3981}" presName="childNode1tx" presStyleLbl="bgAcc1" presStyleIdx="0" presStyleCnt="3">
        <dgm:presLayoutVars>
          <dgm:bulletEnabled val="1"/>
        </dgm:presLayoutVars>
      </dgm:prSet>
      <dgm:spPr/>
    </dgm:pt>
    <dgm:pt modelId="{FDF21C43-A5C8-4595-B2F9-049DD288A860}" type="pres">
      <dgm:prSet presAssocID="{84255496-E760-46EF-99B3-2605258A3981}" presName="parentNode1" presStyleLbl="node1" presStyleIdx="0" presStyleCnt="3" custLinFactNeighborX="-20217" custLinFactNeighborY="30634">
        <dgm:presLayoutVars>
          <dgm:chMax val="1"/>
          <dgm:bulletEnabled val="1"/>
        </dgm:presLayoutVars>
      </dgm:prSet>
      <dgm:spPr/>
    </dgm:pt>
    <dgm:pt modelId="{A5E09C6A-8F0B-4B4C-A215-A27E84242668}" type="pres">
      <dgm:prSet presAssocID="{84255496-E760-46EF-99B3-2605258A3981}" presName="connSite1" presStyleCnt="0"/>
      <dgm:spPr/>
    </dgm:pt>
    <dgm:pt modelId="{B2264625-8ACE-4C32-BA96-FD01FCDDCD04}" type="pres">
      <dgm:prSet presAssocID="{EC8147B8-0AE1-496B-9746-059FFE8EA01D}" presName="Name9" presStyleLbl="sibTrans2D1" presStyleIdx="0" presStyleCnt="2"/>
      <dgm:spPr/>
    </dgm:pt>
    <dgm:pt modelId="{F196F1A3-7BA0-48DD-AA0E-D0F91992104B}" type="pres">
      <dgm:prSet presAssocID="{59D660DA-818B-45D6-B86C-CEDBCD9A64DF}" presName="composite2" presStyleCnt="0"/>
      <dgm:spPr/>
    </dgm:pt>
    <dgm:pt modelId="{22F8843C-7A7E-47CB-8FFE-82DAAF007C5C}" type="pres">
      <dgm:prSet presAssocID="{59D660DA-818B-45D6-B86C-CEDBCD9A64DF}" presName="dummyNode2" presStyleLbl="node1" presStyleIdx="0" presStyleCnt="3"/>
      <dgm:spPr/>
    </dgm:pt>
    <dgm:pt modelId="{A242ED36-1CFE-4A55-A4A5-66CC0B2BCFCC}" type="pres">
      <dgm:prSet presAssocID="{59D660DA-818B-45D6-B86C-CEDBCD9A64DF}" presName="childNode2" presStyleLbl="bgAcc1" presStyleIdx="1" presStyleCnt="3" custScaleX="113403" custScaleY="146782" custLinFactNeighborX="-711" custLinFactNeighborY="-4411">
        <dgm:presLayoutVars>
          <dgm:bulletEnabled val="1"/>
        </dgm:presLayoutVars>
      </dgm:prSet>
      <dgm:spPr/>
    </dgm:pt>
    <dgm:pt modelId="{7F859D5A-F222-4168-8668-6DE9DD910BC8}" type="pres">
      <dgm:prSet presAssocID="{59D660DA-818B-45D6-B86C-CEDBCD9A64DF}" presName="childNode2tx" presStyleLbl="bgAcc1" presStyleIdx="1" presStyleCnt="3">
        <dgm:presLayoutVars>
          <dgm:bulletEnabled val="1"/>
        </dgm:presLayoutVars>
      </dgm:prSet>
      <dgm:spPr/>
    </dgm:pt>
    <dgm:pt modelId="{1DCCB107-360D-4F5B-AB16-87594434C8E9}" type="pres">
      <dgm:prSet presAssocID="{59D660DA-818B-45D6-B86C-CEDBCD9A64DF}" presName="parentNode2" presStyleLbl="node1" presStyleIdx="1" presStyleCnt="3" custScaleY="79506" custLinFactNeighborX="-17346" custLinFactNeighborY="-44369">
        <dgm:presLayoutVars>
          <dgm:chMax val="0"/>
          <dgm:bulletEnabled val="1"/>
        </dgm:presLayoutVars>
      </dgm:prSet>
      <dgm:spPr/>
    </dgm:pt>
    <dgm:pt modelId="{335FECC6-B46F-4236-963A-121B81DB08A9}" type="pres">
      <dgm:prSet presAssocID="{59D660DA-818B-45D6-B86C-CEDBCD9A64DF}" presName="connSite2" presStyleCnt="0"/>
      <dgm:spPr/>
    </dgm:pt>
    <dgm:pt modelId="{44608894-9FB0-427D-BF9B-29F05CB3AF4D}" type="pres">
      <dgm:prSet presAssocID="{D937FC22-AAC6-4495-B2C0-86B03A1768DD}" presName="Name18" presStyleLbl="sibTrans2D1" presStyleIdx="1" presStyleCnt="2"/>
      <dgm:spPr/>
    </dgm:pt>
    <dgm:pt modelId="{ADACAC07-C121-44E8-A962-9D3D4B6F86F5}" type="pres">
      <dgm:prSet presAssocID="{4E192322-99BF-4594-A11B-F2108C660A99}" presName="composite1" presStyleCnt="0"/>
      <dgm:spPr/>
    </dgm:pt>
    <dgm:pt modelId="{355DF7BE-12E9-4A00-A277-315215B10132}" type="pres">
      <dgm:prSet presAssocID="{4E192322-99BF-4594-A11B-F2108C660A99}" presName="dummyNode1" presStyleLbl="node1" presStyleIdx="1" presStyleCnt="3"/>
      <dgm:spPr/>
    </dgm:pt>
    <dgm:pt modelId="{72F57F9B-B891-44CD-9FC9-F860C9696E5B}" type="pres">
      <dgm:prSet presAssocID="{4E192322-99BF-4594-A11B-F2108C660A99}" presName="childNode1" presStyleLbl="bgAcc1" presStyleIdx="2" presStyleCnt="3" custScaleX="132187" custScaleY="147927" custLinFactNeighborX="-411" custLinFactNeighborY="-1701">
        <dgm:presLayoutVars>
          <dgm:bulletEnabled val="1"/>
        </dgm:presLayoutVars>
      </dgm:prSet>
      <dgm:spPr/>
    </dgm:pt>
    <dgm:pt modelId="{7A030E4D-64BB-4CEB-A2DF-08D788791D12}" type="pres">
      <dgm:prSet presAssocID="{4E192322-99BF-4594-A11B-F2108C660A99}" presName="childNode1tx" presStyleLbl="bgAcc1" presStyleIdx="2" presStyleCnt="3">
        <dgm:presLayoutVars>
          <dgm:bulletEnabled val="1"/>
        </dgm:presLayoutVars>
      </dgm:prSet>
      <dgm:spPr/>
    </dgm:pt>
    <dgm:pt modelId="{9883E958-9E6D-439A-B4E6-8078DCF0907A}" type="pres">
      <dgm:prSet presAssocID="{4E192322-99BF-4594-A11B-F2108C660A99}" presName="parentNode1" presStyleLbl="node1" presStyleIdx="2" presStyleCnt="3" custLinFactNeighborX="29969" custLinFactNeighborY="98800">
        <dgm:presLayoutVars>
          <dgm:chMax val="1"/>
          <dgm:bulletEnabled val="1"/>
        </dgm:presLayoutVars>
      </dgm:prSet>
      <dgm:spPr/>
    </dgm:pt>
    <dgm:pt modelId="{45B5D22F-067A-4ADE-947D-8E363FD96E30}" type="pres">
      <dgm:prSet presAssocID="{4E192322-99BF-4594-A11B-F2108C660A99}" presName="connSite1" presStyleCnt="0"/>
      <dgm:spPr/>
    </dgm:pt>
  </dgm:ptLst>
  <dgm:cxnLst>
    <dgm:cxn modelId="{DFAA160E-E833-4011-BB74-441A8A73970D}" type="presOf" srcId="{84255496-E760-46EF-99B3-2605258A3981}" destId="{FDF21C43-A5C8-4595-B2F9-049DD288A860}" srcOrd="0" destOrd="0" presId="urn:microsoft.com/office/officeart/2005/8/layout/hProcess4"/>
    <dgm:cxn modelId="{A4C87B13-56E7-46FE-940D-F97569E71267}" type="presOf" srcId="{F1ADF935-7851-4753-A5F9-96647AE6A352}" destId="{7F859D5A-F222-4168-8668-6DE9DD910BC8}" srcOrd="1" destOrd="0" presId="urn:microsoft.com/office/officeart/2005/8/layout/hProcess4"/>
    <dgm:cxn modelId="{0FF31418-6DD6-4D57-9718-2F2437836993}" srcId="{4E192322-99BF-4594-A11B-F2108C660A99}" destId="{62B43541-E7E9-4252-B9E2-85E3C2CF81AF}" srcOrd="0" destOrd="0" parTransId="{5AABAC3B-81CE-42E5-9095-37D2268D143F}" sibTransId="{45D7EF48-01ED-4EFD-9209-58F8FBFBF353}"/>
    <dgm:cxn modelId="{BAC2E82D-0F3E-4DE4-8E17-39B94EC38BEF}" type="presOf" srcId="{A104AE23-6F02-4196-8E84-0D71DEF00C26}" destId="{7F859D5A-F222-4168-8668-6DE9DD910BC8}" srcOrd="1" destOrd="1" presId="urn:microsoft.com/office/officeart/2005/8/layout/hProcess4"/>
    <dgm:cxn modelId="{285FE931-054C-4878-9B51-93E7C686C1C9}" srcId="{292F0E53-F216-4299-9370-BACF2B67CEBD}" destId="{59D660DA-818B-45D6-B86C-CEDBCD9A64DF}" srcOrd="1" destOrd="0" parTransId="{8D2ECB00-42D1-4DFE-82BB-71A44D4A13CB}" sibTransId="{D937FC22-AAC6-4495-B2C0-86B03A1768DD}"/>
    <dgm:cxn modelId="{8B0E2639-D77A-429C-B715-4C3442B5D951}" type="presOf" srcId="{F1ADF935-7851-4753-A5F9-96647AE6A352}" destId="{A242ED36-1CFE-4A55-A4A5-66CC0B2BCFCC}" srcOrd="0" destOrd="0" presId="urn:microsoft.com/office/officeart/2005/8/layout/hProcess4"/>
    <dgm:cxn modelId="{2548BD5C-E044-4003-A9A4-78732118B8F8}" type="presOf" srcId="{62B43541-E7E9-4252-B9E2-85E3C2CF81AF}" destId="{7A030E4D-64BB-4CEB-A2DF-08D788791D12}" srcOrd="1" destOrd="0" presId="urn:microsoft.com/office/officeart/2005/8/layout/hProcess4"/>
    <dgm:cxn modelId="{3078C065-35B5-4474-A421-B1F016DBE62A}" type="presOf" srcId="{4E192322-99BF-4594-A11B-F2108C660A99}" destId="{9883E958-9E6D-439A-B4E6-8078DCF0907A}" srcOrd="0" destOrd="0" presId="urn:microsoft.com/office/officeart/2005/8/layout/hProcess4"/>
    <dgm:cxn modelId="{8DA9F847-071F-4DEC-A1C0-A63D325A211C}" srcId="{59D660DA-818B-45D6-B86C-CEDBCD9A64DF}" destId="{A104AE23-6F02-4196-8E84-0D71DEF00C26}" srcOrd="1" destOrd="0" parTransId="{E5049562-F11F-426B-A05A-70D32441E68B}" sibTransId="{52810199-0C6B-4B53-BB3F-1B00D3A52B6F}"/>
    <dgm:cxn modelId="{8B35FC4C-E1E3-437F-BD9A-91EE8BD2C712}" srcId="{59D660DA-818B-45D6-B86C-CEDBCD9A64DF}" destId="{F1ADF935-7851-4753-A5F9-96647AE6A352}" srcOrd="0" destOrd="0" parTransId="{15176D3F-8BE5-48BC-B48E-25CDAD3D4793}" sibTransId="{5AC08225-99A9-4CE6-B37A-0BFB1B42E863}"/>
    <dgm:cxn modelId="{74273772-2258-4FD9-868D-3DD3B58B53A5}" type="presOf" srcId="{D373AF52-3809-4818-8AE7-C471E9E12CCB}" destId="{81507174-79CD-4000-BAB7-60B4508CD6BE}" srcOrd="0" destOrd="0" presId="urn:microsoft.com/office/officeart/2005/8/layout/hProcess4"/>
    <dgm:cxn modelId="{F543AB78-0AE6-4E53-8314-A3912CD6CB85}" srcId="{292F0E53-F216-4299-9370-BACF2B67CEBD}" destId="{4E192322-99BF-4594-A11B-F2108C660A99}" srcOrd="2" destOrd="0" parTransId="{2D48D8CC-C1D5-412B-9223-C0A3021EE4D1}" sibTransId="{FBDD6BB6-EDD1-46B2-98D1-75B19CCE4994}"/>
    <dgm:cxn modelId="{A8385293-5C39-4CBE-ABEF-1D721135C842}" type="presOf" srcId="{D373AF52-3809-4818-8AE7-C471E9E12CCB}" destId="{C79C1C66-C00A-41B7-8C8A-2D019412B6A4}" srcOrd="1" destOrd="0" presId="urn:microsoft.com/office/officeart/2005/8/layout/hProcess4"/>
    <dgm:cxn modelId="{C6EF889C-9993-4917-88B5-2784320B0B9B}" type="presOf" srcId="{292F0E53-F216-4299-9370-BACF2B67CEBD}" destId="{A7A28B1F-54A9-4C33-BCF9-9342D156B57F}" srcOrd="0" destOrd="0" presId="urn:microsoft.com/office/officeart/2005/8/layout/hProcess4"/>
    <dgm:cxn modelId="{C92CDB9C-BE43-450E-8973-3FFB4949A034}" srcId="{84255496-E760-46EF-99B3-2605258A3981}" destId="{D373AF52-3809-4818-8AE7-C471E9E12CCB}" srcOrd="0" destOrd="0" parTransId="{1C035B03-285C-46D8-A7EB-6D4DE114AABC}" sibTransId="{182AC597-7245-448E-886D-65DC271FD1E9}"/>
    <dgm:cxn modelId="{91E0EFA6-0952-461F-B6C2-6AB40DA6721D}" type="presOf" srcId="{59D660DA-818B-45D6-B86C-CEDBCD9A64DF}" destId="{1DCCB107-360D-4F5B-AB16-87594434C8E9}" srcOrd="0" destOrd="0" presId="urn:microsoft.com/office/officeart/2005/8/layout/hProcess4"/>
    <dgm:cxn modelId="{8218ACC8-60C7-471F-9A52-285BBA743B34}" type="presOf" srcId="{A104AE23-6F02-4196-8E84-0D71DEF00C26}" destId="{A242ED36-1CFE-4A55-A4A5-66CC0B2BCFCC}" srcOrd="0" destOrd="1" presId="urn:microsoft.com/office/officeart/2005/8/layout/hProcess4"/>
    <dgm:cxn modelId="{515083CC-9B80-4B1A-ADAF-885CBAE6D492}" type="presOf" srcId="{62B43541-E7E9-4252-B9E2-85E3C2CF81AF}" destId="{72F57F9B-B891-44CD-9FC9-F860C9696E5B}" srcOrd="0" destOrd="0" presId="urn:microsoft.com/office/officeart/2005/8/layout/hProcess4"/>
    <dgm:cxn modelId="{3A3C6ED4-EB60-475E-A831-ED6779FB59E9}" type="presOf" srcId="{EC8147B8-0AE1-496B-9746-059FFE8EA01D}" destId="{B2264625-8ACE-4C32-BA96-FD01FCDDCD04}" srcOrd="0" destOrd="0" presId="urn:microsoft.com/office/officeart/2005/8/layout/hProcess4"/>
    <dgm:cxn modelId="{8365B6DB-40BD-4AA1-9217-65D1E97CBD9E}" type="presOf" srcId="{D937FC22-AAC6-4495-B2C0-86B03A1768DD}" destId="{44608894-9FB0-427D-BF9B-29F05CB3AF4D}" srcOrd="0" destOrd="0" presId="urn:microsoft.com/office/officeart/2005/8/layout/hProcess4"/>
    <dgm:cxn modelId="{653A73EF-50BD-4B50-9E1E-85A1289B7D29}" srcId="{292F0E53-F216-4299-9370-BACF2B67CEBD}" destId="{84255496-E760-46EF-99B3-2605258A3981}" srcOrd="0" destOrd="0" parTransId="{AE379AA9-907A-4A96-89B6-6A01964EAAE1}" sibTransId="{EC8147B8-0AE1-496B-9746-059FFE8EA01D}"/>
    <dgm:cxn modelId="{3F08EB16-BE67-4909-A05D-1BA2320A449C}" type="presParOf" srcId="{A7A28B1F-54A9-4C33-BCF9-9342D156B57F}" destId="{9A71D6A2-FDF7-40BB-90A7-11A0A8DE40F4}" srcOrd="0" destOrd="0" presId="urn:microsoft.com/office/officeart/2005/8/layout/hProcess4"/>
    <dgm:cxn modelId="{FB758DDC-4292-4B8B-BF7D-BF910E5B3F7F}" type="presParOf" srcId="{A7A28B1F-54A9-4C33-BCF9-9342D156B57F}" destId="{A681D3BA-6473-45D9-85CB-627C1AFB68D6}" srcOrd="1" destOrd="0" presId="urn:microsoft.com/office/officeart/2005/8/layout/hProcess4"/>
    <dgm:cxn modelId="{CE05FBF4-2E3D-4980-9931-6A74388C9A7B}" type="presParOf" srcId="{A7A28B1F-54A9-4C33-BCF9-9342D156B57F}" destId="{2FDC2A21-A34B-49E3-840D-D48D66BCEAD4}" srcOrd="2" destOrd="0" presId="urn:microsoft.com/office/officeart/2005/8/layout/hProcess4"/>
    <dgm:cxn modelId="{DDEB10E9-675F-4F7F-9DF2-02E29D31A7F4}" type="presParOf" srcId="{2FDC2A21-A34B-49E3-840D-D48D66BCEAD4}" destId="{CB0763F9-40E2-49F1-8979-B2D96EE5884F}" srcOrd="0" destOrd="0" presId="urn:microsoft.com/office/officeart/2005/8/layout/hProcess4"/>
    <dgm:cxn modelId="{76799FDE-2D95-4B02-8AB5-2FFB61FCBFEE}" type="presParOf" srcId="{CB0763F9-40E2-49F1-8979-B2D96EE5884F}" destId="{7C46D747-98BB-41FD-BDA4-F7996994C4BF}" srcOrd="0" destOrd="0" presId="urn:microsoft.com/office/officeart/2005/8/layout/hProcess4"/>
    <dgm:cxn modelId="{937F6329-9D2A-429B-98BE-771A511E6EF9}" type="presParOf" srcId="{CB0763F9-40E2-49F1-8979-B2D96EE5884F}" destId="{81507174-79CD-4000-BAB7-60B4508CD6BE}" srcOrd="1" destOrd="0" presId="urn:microsoft.com/office/officeart/2005/8/layout/hProcess4"/>
    <dgm:cxn modelId="{D2C5D6CE-8308-40AD-AF1E-E73BC6AAC1BE}" type="presParOf" srcId="{CB0763F9-40E2-49F1-8979-B2D96EE5884F}" destId="{C79C1C66-C00A-41B7-8C8A-2D019412B6A4}" srcOrd="2" destOrd="0" presId="urn:microsoft.com/office/officeart/2005/8/layout/hProcess4"/>
    <dgm:cxn modelId="{C97EA56D-D2D4-47AC-8C18-DF84443271AB}" type="presParOf" srcId="{CB0763F9-40E2-49F1-8979-B2D96EE5884F}" destId="{FDF21C43-A5C8-4595-B2F9-049DD288A860}" srcOrd="3" destOrd="0" presId="urn:microsoft.com/office/officeart/2005/8/layout/hProcess4"/>
    <dgm:cxn modelId="{24E9FF66-EBB1-481A-B626-463F9547B936}" type="presParOf" srcId="{CB0763F9-40E2-49F1-8979-B2D96EE5884F}" destId="{A5E09C6A-8F0B-4B4C-A215-A27E84242668}" srcOrd="4" destOrd="0" presId="urn:microsoft.com/office/officeart/2005/8/layout/hProcess4"/>
    <dgm:cxn modelId="{1411BEBC-44A6-4651-BA17-9359D2ACB1ED}" type="presParOf" srcId="{2FDC2A21-A34B-49E3-840D-D48D66BCEAD4}" destId="{B2264625-8ACE-4C32-BA96-FD01FCDDCD04}" srcOrd="1" destOrd="0" presId="urn:microsoft.com/office/officeart/2005/8/layout/hProcess4"/>
    <dgm:cxn modelId="{2006C8CA-021E-44F7-A9E9-99ECC89450A7}" type="presParOf" srcId="{2FDC2A21-A34B-49E3-840D-D48D66BCEAD4}" destId="{F196F1A3-7BA0-48DD-AA0E-D0F91992104B}" srcOrd="2" destOrd="0" presId="urn:microsoft.com/office/officeart/2005/8/layout/hProcess4"/>
    <dgm:cxn modelId="{EE30387A-A440-4B16-9A01-2F58BC6066F4}" type="presParOf" srcId="{F196F1A3-7BA0-48DD-AA0E-D0F91992104B}" destId="{22F8843C-7A7E-47CB-8FFE-82DAAF007C5C}" srcOrd="0" destOrd="0" presId="urn:microsoft.com/office/officeart/2005/8/layout/hProcess4"/>
    <dgm:cxn modelId="{C2E544CB-9ACD-45CE-83E3-FF2A1731EECB}" type="presParOf" srcId="{F196F1A3-7BA0-48DD-AA0E-D0F91992104B}" destId="{A242ED36-1CFE-4A55-A4A5-66CC0B2BCFCC}" srcOrd="1" destOrd="0" presId="urn:microsoft.com/office/officeart/2005/8/layout/hProcess4"/>
    <dgm:cxn modelId="{A64289C7-0A02-4245-AD57-2B5DF0C4879D}" type="presParOf" srcId="{F196F1A3-7BA0-48DD-AA0E-D0F91992104B}" destId="{7F859D5A-F222-4168-8668-6DE9DD910BC8}" srcOrd="2" destOrd="0" presId="urn:microsoft.com/office/officeart/2005/8/layout/hProcess4"/>
    <dgm:cxn modelId="{0996A27B-E6AB-4116-A78E-A582ED042E11}" type="presParOf" srcId="{F196F1A3-7BA0-48DD-AA0E-D0F91992104B}" destId="{1DCCB107-360D-4F5B-AB16-87594434C8E9}" srcOrd="3" destOrd="0" presId="urn:microsoft.com/office/officeart/2005/8/layout/hProcess4"/>
    <dgm:cxn modelId="{1D8897C2-C124-4CF0-85AE-5B1A7893C467}" type="presParOf" srcId="{F196F1A3-7BA0-48DD-AA0E-D0F91992104B}" destId="{335FECC6-B46F-4236-963A-121B81DB08A9}" srcOrd="4" destOrd="0" presId="urn:microsoft.com/office/officeart/2005/8/layout/hProcess4"/>
    <dgm:cxn modelId="{524D5A8F-15BF-49C5-9D18-0651DE43DE4B}" type="presParOf" srcId="{2FDC2A21-A34B-49E3-840D-D48D66BCEAD4}" destId="{44608894-9FB0-427D-BF9B-29F05CB3AF4D}" srcOrd="3" destOrd="0" presId="urn:microsoft.com/office/officeart/2005/8/layout/hProcess4"/>
    <dgm:cxn modelId="{FC8A08F8-DA61-45CA-819D-B888587F44FE}" type="presParOf" srcId="{2FDC2A21-A34B-49E3-840D-D48D66BCEAD4}" destId="{ADACAC07-C121-44E8-A962-9D3D4B6F86F5}" srcOrd="4" destOrd="0" presId="urn:microsoft.com/office/officeart/2005/8/layout/hProcess4"/>
    <dgm:cxn modelId="{13E3222A-1478-4EF3-8BC6-B1A1C07EE3A3}" type="presParOf" srcId="{ADACAC07-C121-44E8-A962-9D3D4B6F86F5}" destId="{355DF7BE-12E9-4A00-A277-315215B10132}" srcOrd="0" destOrd="0" presId="urn:microsoft.com/office/officeart/2005/8/layout/hProcess4"/>
    <dgm:cxn modelId="{B6E1C99B-B773-4047-9154-A9B90D3718B6}" type="presParOf" srcId="{ADACAC07-C121-44E8-A962-9D3D4B6F86F5}" destId="{72F57F9B-B891-44CD-9FC9-F860C9696E5B}" srcOrd="1" destOrd="0" presId="urn:microsoft.com/office/officeart/2005/8/layout/hProcess4"/>
    <dgm:cxn modelId="{069A877E-94BE-4D4E-B025-0AE621105B5B}" type="presParOf" srcId="{ADACAC07-C121-44E8-A962-9D3D4B6F86F5}" destId="{7A030E4D-64BB-4CEB-A2DF-08D788791D12}" srcOrd="2" destOrd="0" presId="urn:microsoft.com/office/officeart/2005/8/layout/hProcess4"/>
    <dgm:cxn modelId="{C976EB8C-0383-4050-9130-466E6F4110FE}" type="presParOf" srcId="{ADACAC07-C121-44E8-A962-9D3D4B6F86F5}" destId="{9883E958-9E6D-439A-B4E6-8078DCF0907A}" srcOrd="3" destOrd="0" presId="urn:microsoft.com/office/officeart/2005/8/layout/hProcess4"/>
    <dgm:cxn modelId="{E446506D-7E76-4231-9007-10780AB1D115}" type="presParOf" srcId="{ADACAC07-C121-44E8-A962-9D3D4B6F86F5}" destId="{45B5D22F-067A-4ADE-947D-8E363FD96E3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1BA05E-2369-4059-8193-3D2198475AEB}"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IE"/>
        </a:p>
      </dgm:t>
    </dgm:pt>
    <dgm:pt modelId="{C85473AD-279B-4345-9B45-07F3F08D3D5F}">
      <dgm:prSet phldrT="[Text]"/>
      <dgm:spPr>
        <a:solidFill>
          <a:srgbClr val="E97132"/>
        </a:solidFill>
      </dgm:spPr>
      <dgm:t>
        <a:bodyPr/>
        <a:lstStyle/>
        <a:p>
          <a:r>
            <a:rPr lang="en-IE" b="0" cap="none" spc="0">
              <a:ln w="0"/>
              <a:solidFill>
                <a:schemeClr val="tx1"/>
              </a:solidFill>
              <a:effectLst/>
            </a:rPr>
            <a:t>95(4)(5)</a:t>
          </a:r>
          <a:r>
            <a:rPr lang="lv-LV" b="0" cap="none" spc="0">
              <a:ln w="0"/>
              <a:solidFill>
                <a:schemeClr val="tx1"/>
              </a:solidFill>
              <a:effectLst/>
            </a:rPr>
            <a:t>.pants</a:t>
          </a:r>
          <a:endParaRPr lang="en-IE" b="0" cap="none" spc="0" dirty="0">
            <a:ln w="0"/>
            <a:solidFill>
              <a:schemeClr val="tx1"/>
            </a:solidFill>
            <a:effectLst/>
          </a:endParaRPr>
        </a:p>
      </dgm:t>
    </dgm:pt>
    <dgm:pt modelId="{37180A49-9CFE-407C-B385-92DE9955D6C6}" type="parTrans" cxnId="{3AA25DC9-6BDB-4350-9A80-CCD43F6E3E24}">
      <dgm:prSet/>
      <dgm:spPr/>
      <dgm:t>
        <a:bodyPr/>
        <a:lstStyle/>
        <a:p>
          <a:endParaRPr lang="en-IE"/>
        </a:p>
      </dgm:t>
    </dgm:pt>
    <dgm:pt modelId="{BBAECCFF-1B53-4694-B48A-9EB73B85445A}" type="sibTrans" cxnId="{3AA25DC9-6BDB-4350-9A80-CCD43F6E3E24}">
      <dgm:prSet/>
      <dgm:spPr/>
      <dgm:t>
        <a:bodyPr/>
        <a:lstStyle/>
        <a:p>
          <a:endParaRPr lang="en-IE"/>
        </a:p>
      </dgm:t>
    </dgm:pt>
    <dgm:pt modelId="{E98C6100-F000-4CD0-902D-ABDA679F3494}">
      <dgm:prSet phldrT="[Text]" custT="1"/>
      <dgm:spPr/>
      <dgm:t>
        <a:bodyPr anchor="ctr"/>
        <a:lstStyle/>
        <a:p>
          <a:pPr algn="ctr">
            <a:spcAft>
              <a:spcPct val="15000"/>
            </a:spcAft>
            <a:buFont typeface="Arial" panose="020B0604020202020204" pitchFamily="34" charset="0"/>
            <a:buNone/>
          </a:pPr>
          <a:r>
            <a:rPr lang="lv-LV" sz="1600" b="1"/>
            <a:t>   Pārvadātājs drīkst iekraut preces tikai, </a:t>
          </a:r>
          <a:r>
            <a:rPr lang="lv-LV" sz="1600" b="0"/>
            <a:t>ja ir</a:t>
          </a:r>
          <a:r>
            <a:rPr lang="lv-LV" sz="1600"/>
            <a:t> sniegta </a:t>
          </a:r>
          <a:r>
            <a:rPr lang="lv-LV" sz="1600" err="1"/>
            <a:t>pirmsizvešanas</a:t>
          </a:r>
          <a:r>
            <a:rPr lang="lv-LV" sz="1600"/>
            <a:t> informācija </a:t>
          </a:r>
          <a:endParaRPr lang="en-IE" sz="1600"/>
        </a:p>
      </dgm:t>
    </dgm:pt>
    <dgm:pt modelId="{5A97AF1B-8AFB-4CE6-9D47-B42C2049B562}" type="parTrans" cxnId="{48D2373D-9542-4C75-8DE8-BF41B8CCE838}">
      <dgm:prSet/>
      <dgm:spPr/>
      <dgm:t>
        <a:bodyPr/>
        <a:lstStyle/>
        <a:p>
          <a:endParaRPr lang="en-IE"/>
        </a:p>
      </dgm:t>
    </dgm:pt>
    <dgm:pt modelId="{A6D47234-7181-415B-AC42-8A95C2281AA7}" type="sibTrans" cxnId="{48D2373D-9542-4C75-8DE8-BF41B8CCE838}">
      <dgm:prSet/>
      <dgm:spPr/>
      <dgm:t>
        <a:bodyPr/>
        <a:lstStyle/>
        <a:p>
          <a:endParaRPr lang="en-IE"/>
        </a:p>
      </dgm:t>
    </dgm:pt>
    <dgm:pt modelId="{387160AF-C073-43F8-A04A-842D48A9854E}">
      <dgm:prSet phldrT="[Text]">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IE">
              <a:effectLst/>
            </a:rPr>
            <a:t>95(6)</a:t>
          </a:r>
          <a:r>
            <a:rPr lang="lv-LV">
              <a:effectLst/>
            </a:rPr>
            <a:t>.</a:t>
          </a:r>
          <a:r>
            <a:rPr lang="lv-LV" b="0" cap="none" spc="0">
              <a:ln w="0"/>
              <a:solidFill>
                <a:schemeClr val="tx1"/>
              </a:solidFill>
              <a:effectLst/>
            </a:rPr>
            <a:t>pants</a:t>
          </a:r>
          <a:endParaRPr lang="en-IE" dirty="0">
            <a:effectLst/>
          </a:endParaRPr>
        </a:p>
      </dgm:t>
    </dgm:pt>
    <dgm:pt modelId="{718CD170-38E5-41AE-99CF-C94CD6DB7C62}" type="parTrans" cxnId="{0825138E-DC05-46DB-91A0-8F5487035CEF}">
      <dgm:prSet/>
      <dgm:spPr/>
      <dgm:t>
        <a:bodyPr/>
        <a:lstStyle/>
        <a:p>
          <a:endParaRPr lang="en-IE"/>
        </a:p>
      </dgm:t>
    </dgm:pt>
    <dgm:pt modelId="{FE3C430C-5DB2-4D2B-9D68-67A8815E48DA}" type="sibTrans" cxnId="{0825138E-DC05-46DB-91A0-8F5487035CEF}">
      <dgm:prSet/>
      <dgm:spPr>
        <a:solidFill>
          <a:schemeClr val="accent2"/>
        </a:solidFill>
      </dgm:spPr>
      <dgm:t>
        <a:bodyPr/>
        <a:lstStyle/>
        <a:p>
          <a:endParaRPr lang="en-IE"/>
        </a:p>
      </dgm:t>
    </dgm:pt>
    <dgm:pt modelId="{A2A01200-8FA0-4598-A1F1-E19FF982D0DF}">
      <dgm:prSet phldrT="[Text]" custT="1"/>
      <dgm:spPr/>
      <dgm:t>
        <a:bodyPr/>
        <a:lstStyle/>
        <a:p>
          <a:pPr marL="36000">
            <a:lnSpc>
              <a:spcPct val="100000"/>
            </a:lnSpc>
            <a:spcAft>
              <a:spcPts val="0"/>
            </a:spcAft>
            <a:buFontTx/>
            <a:buNone/>
          </a:pPr>
          <a:endParaRPr lang="en-IE" sz="1500">
            <a:latin typeface="+mn-lt"/>
          </a:endParaRPr>
        </a:p>
      </dgm:t>
    </dgm:pt>
    <dgm:pt modelId="{1C343888-642C-471A-8ACE-B0AD67B6B933}" type="parTrans" cxnId="{06D11BA1-B5B8-4924-9940-46B89E5A15DE}">
      <dgm:prSet/>
      <dgm:spPr/>
      <dgm:t>
        <a:bodyPr/>
        <a:lstStyle/>
        <a:p>
          <a:endParaRPr lang="en-IE"/>
        </a:p>
      </dgm:t>
    </dgm:pt>
    <dgm:pt modelId="{574A4B84-AE5B-4BD9-947C-8C4E6A99510B}" type="sibTrans" cxnId="{06D11BA1-B5B8-4924-9940-46B89E5A15DE}">
      <dgm:prSet/>
      <dgm:spPr/>
      <dgm:t>
        <a:bodyPr/>
        <a:lstStyle/>
        <a:p>
          <a:endParaRPr lang="en-IE"/>
        </a:p>
      </dgm:t>
    </dgm:pt>
    <dgm:pt modelId="{B166B8B4-96AC-4E3F-9BF2-D78CEA52E331}">
      <dgm:prSet phldrT="[Text]"/>
      <dgm:spPr>
        <a:solidFill>
          <a:srgbClr val="E97132"/>
        </a:solidFill>
      </dgm:spPr>
      <dgm:t>
        <a:bodyPr/>
        <a:lstStyle/>
        <a:p>
          <a:r>
            <a:rPr lang="en-IE" b="0" cap="none" spc="0">
              <a:ln w="0"/>
              <a:solidFill>
                <a:schemeClr val="tx1"/>
              </a:solidFill>
              <a:effectLst/>
            </a:rPr>
            <a:t>95(7)</a:t>
          </a:r>
          <a:r>
            <a:rPr lang="lv-LV" b="0" cap="none" spc="0">
              <a:ln w="0"/>
              <a:solidFill>
                <a:schemeClr val="tx1"/>
              </a:solidFill>
              <a:effectLst/>
            </a:rPr>
            <a:t>.pants</a:t>
          </a:r>
          <a:endParaRPr lang="en-IE" b="0" cap="none" spc="0" dirty="0">
            <a:ln w="0"/>
            <a:solidFill>
              <a:schemeClr val="tx1"/>
            </a:solidFill>
            <a:effectLst/>
          </a:endParaRPr>
        </a:p>
      </dgm:t>
    </dgm:pt>
    <dgm:pt modelId="{38A68D4C-0A04-46B1-BD62-312D047B991E}" type="parTrans" cxnId="{80492D4B-B7C8-42FE-B344-42709C0A4672}">
      <dgm:prSet/>
      <dgm:spPr/>
      <dgm:t>
        <a:bodyPr/>
        <a:lstStyle/>
        <a:p>
          <a:endParaRPr lang="en-IE"/>
        </a:p>
      </dgm:t>
    </dgm:pt>
    <dgm:pt modelId="{391356C9-4DAE-4E57-9844-3686F9C73870}" type="sibTrans" cxnId="{80492D4B-B7C8-42FE-B344-42709C0A4672}">
      <dgm:prSet/>
      <dgm:spPr/>
      <dgm:t>
        <a:bodyPr/>
        <a:lstStyle/>
        <a:p>
          <a:endParaRPr lang="en-IE"/>
        </a:p>
      </dgm:t>
    </dgm:pt>
    <dgm:pt modelId="{45A9C4F2-DFA4-486D-AC6F-D6693D1846C6}">
      <dgm:prSet phldrT="[Text]" custT="1"/>
      <dgm:spPr/>
      <dgm:t>
        <a:bodyPr/>
        <a:lstStyle/>
        <a:p>
          <a:pPr algn="ctr">
            <a:buFont typeface="Arial" panose="020B0604020202020204" pitchFamily="34" charset="0"/>
            <a:buNone/>
          </a:pPr>
          <a:r>
            <a:rPr lang="lv-LV" sz="1600"/>
            <a:t>    </a:t>
          </a:r>
          <a:r>
            <a:rPr lang="lv-LV" sz="1600" err="1"/>
            <a:t>Pirmsizvešanas</a:t>
          </a:r>
          <a:r>
            <a:rPr lang="lv-LV" sz="1600"/>
            <a:t> informācijas nepieciešamās detaļas nekavējoties jādara pieejamas izvešanas muitas iestādei</a:t>
          </a:r>
          <a:endParaRPr lang="en-IE" sz="1600"/>
        </a:p>
      </dgm:t>
    </dgm:pt>
    <dgm:pt modelId="{8ACEB893-3D0C-4206-9E4C-2784A5A0F940}" type="parTrans" cxnId="{2FD4CFDD-E371-41DD-9C2D-CED6DA7DEE68}">
      <dgm:prSet/>
      <dgm:spPr/>
      <dgm:t>
        <a:bodyPr/>
        <a:lstStyle/>
        <a:p>
          <a:endParaRPr lang="en-IE"/>
        </a:p>
      </dgm:t>
    </dgm:pt>
    <dgm:pt modelId="{A60B15BC-E217-45AC-B606-CA88BF114785}" type="sibTrans" cxnId="{2FD4CFDD-E371-41DD-9C2D-CED6DA7DEE68}">
      <dgm:prSet/>
      <dgm:spPr/>
      <dgm:t>
        <a:bodyPr/>
        <a:lstStyle/>
        <a:p>
          <a:endParaRPr lang="en-IE"/>
        </a:p>
      </dgm:t>
    </dgm:pt>
    <dgm:pt modelId="{10817A8F-6E53-479D-A133-5656B8AC893D}" type="pres">
      <dgm:prSet presAssocID="{921BA05E-2369-4059-8193-3D2198475AEB}" presName="Name0" presStyleCnt="0">
        <dgm:presLayoutVars>
          <dgm:dir/>
          <dgm:animLvl val="lvl"/>
          <dgm:resizeHandles val="exact"/>
        </dgm:presLayoutVars>
      </dgm:prSet>
      <dgm:spPr/>
    </dgm:pt>
    <dgm:pt modelId="{87B28577-3DBE-4E56-952E-8E6620A62F6A}" type="pres">
      <dgm:prSet presAssocID="{921BA05E-2369-4059-8193-3D2198475AEB}" presName="tSp" presStyleCnt="0"/>
      <dgm:spPr/>
    </dgm:pt>
    <dgm:pt modelId="{C9E66606-7F4E-447A-91F9-AE6EF49B4623}" type="pres">
      <dgm:prSet presAssocID="{921BA05E-2369-4059-8193-3D2198475AEB}" presName="bSp" presStyleCnt="0"/>
      <dgm:spPr/>
    </dgm:pt>
    <dgm:pt modelId="{2A9CAEF3-01F3-44D8-879C-8B826A379037}" type="pres">
      <dgm:prSet presAssocID="{921BA05E-2369-4059-8193-3D2198475AEB}" presName="process" presStyleCnt="0"/>
      <dgm:spPr/>
    </dgm:pt>
    <dgm:pt modelId="{5EA84F9D-BF7D-4464-80A6-96545CF80FC7}" type="pres">
      <dgm:prSet presAssocID="{C85473AD-279B-4345-9B45-07F3F08D3D5F}" presName="composite1" presStyleCnt="0"/>
      <dgm:spPr/>
    </dgm:pt>
    <dgm:pt modelId="{620D4C64-E4CF-49A8-81DF-9088FE028486}" type="pres">
      <dgm:prSet presAssocID="{C85473AD-279B-4345-9B45-07F3F08D3D5F}" presName="dummyNode1" presStyleLbl="node1" presStyleIdx="0" presStyleCnt="3"/>
      <dgm:spPr/>
    </dgm:pt>
    <dgm:pt modelId="{84BBD3CF-5AD5-4D14-BBC3-4F25F4C6A806}" type="pres">
      <dgm:prSet presAssocID="{C85473AD-279B-4345-9B45-07F3F08D3D5F}" presName="childNode1" presStyleLbl="bgAcc1" presStyleIdx="0" presStyleCnt="3">
        <dgm:presLayoutVars>
          <dgm:bulletEnabled val="1"/>
        </dgm:presLayoutVars>
      </dgm:prSet>
      <dgm:spPr/>
    </dgm:pt>
    <dgm:pt modelId="{D4FF7F47-0405-439F-9DE7-CF4CBC418A8E}" type="pres">
      <dgm:prSet presAssocID="{C85473AD-279B-4345-9B45-07F3F08D3D5F}" presName="childNode1tx" presStyleLbl="bgAcc1" presStyleIdx="0" presStyleCnt="3">
        <dgm:presLayoutVars>
          <dgm:bulletEnabled val="1"/>
        </dgm:presLayoutVars>
      </dgm:prSet>
      <dgm:spPr/>
    </dgm:pt>
    <dgm:pt modelId="{D8EFB048-77C4-4523-AD3E-53CBF8623984}" type="pres">
      <dgm:prSet presAssocID="{C85473AD-279B-4345-9B45-07F3F08D3D5F}" presName="parentNode1" presStyleLbl="node1" presStyleIdx="0" presStyleCnt="3">
        <dgm:presLayoutVars>
          <dgm:chMax val="1"/>
          <dgm:bulletEnabled val="1"/>
        </dgm:presLayoutVars>
      </dgm:prSet>
      <dgm:spPr/>
    </dgm:pt>
    <dgm:pt modelId="{303DC2E5-5D0B-4559-BF05-7A5BC9F1254C}" type="pres">
      <dgm:prSet presAssocID="{C85473AD-279B-4345-9B45-07F3F08D3D5F}" presName="connSite1" presStyleCnt="0"/>
      <dgm:spPr/>
    </dgm:pt>
    <dgm:pt modelId="{E25CA6CB-DAB1-4BF6-A816-1357155B1B2B}" type="pres">
      <dgm:prSet presAssocID="{BBAECCFF-1B53-4694-B48A-9EB73B85445A}" presName="Name9" presStyleLbl="sibTrans2D1" presStyleIdx="0" presStyleCnt="2"/>
      <dgm:spPr/>
    </dgm:pt>
    <dgm:pt modelId="{8635B447-18AA-4F33-9B41-C3B7A0A2D8B0}" type="pres">
      <dgm:prSet presAssocID="{387160AF-C073-43F8-A04A-842D48A9854E}" presName="composite2" presStyleCnt="0"/>
      <dgm:spPr/>
    </dgm:pt>
    <dgm:pt modelId="{E614BFEF-EF48-4618-8F97-592072FB6AB1}" type="pres">
      <dgm:prSet presAssocID="{387160AF-C073-43F8-A04A-842D48A9854E}" presName="dummyNode2" presStyleLbl="node1" presStyleIdx="0" presStyleCnt="3"/>
      <dgm:spPr/>
    </dgm:pt>
    <dgm:pt modelId="{1541FF40-71F9-472B-B192-CB06CA7131CD}" type="pres">
      <dgm:prSet presAssocID="{387160AF-C073-43F8-A04A-842D48A9854E}" presName="childNode2" presStyleLbl="bgAcc1" presStyleIdx="1" presStyleCnt="3" custScaleY="137052" custLinFactNeighborX="-338" custLinFactNeighborY="15216">
        <dgm:presLayoutVars>
          <dgm:bulletEnabled val="1"/>
        </dgm:presLayoutVars>
      </dgm:prSet>
      <dgm:spPr/>
    </dgm:pt>
    <dgm:pt modelId="{E0E1D421-FD0A-4FF5-9426-45F3A968A5F1}" type="pres">
      <dgm:prSet presAssocID="{387160AF-C073-43F8-A04A-842D48A9854E}" presName="childNode2tx" presStyleLbl="bgAcc1" presStyleIdx="1" presStyleCnt="3">
        <dgm:presLayoutVars>
          <dgm:bulletEnabled val="1"/>
        </dgm:presLayoutVars>
      </dgm:prSet>
      <dgm:spPr/>
    </dgm:pt>
    <dgm:pt modelId="{C9137B1E-3B90-4ED5-A839-71E6FE6E7200}" type="pres">
      <dgm:prSet presAssocID="{387160AF-C073-43F8-A04A-842D48A9854E}" presName="parentNode2" presStyleLbl="node1" presStyleIdx="1" presStyleCnt="3" custLinFactNeighborX="-2925" custLinFactNeighborY="-50319">
        <dgm:presLayoutVars>
          <dgm:chMax val="0"/>
          <dgm:bulletEnabled val="1"/>
        </dgm:presLayoutVars>
      </dgm:prSet>
      <dgm:spPr/>
    </dgm:pt>
    <dgm:pt modelId="{BCC0B860-7031-485C-A275-D7271CAF7C07}" type="pres">
      <dgm:prSet presAssocID="{387160AF-C073-43F8-A04A-842D48A9854E}" presName="connSite2" presStyleCnt="0"/>
      <dgm:spPr/>
    </dgm:pt>
    <dgm:pt modelId="{BF19328F-318B-42CA-A6FA-9FFDC10A3DE3}" type="pres">
      <dgm:prSet presAssocID="{FE3C430C-5DB2-4D2B-9D68-67A8815E48DA}" presName="Name18" presStyleLbl="sibTrans2D1" presStyleIdx="1" presStyleCnt="2" custLinFactNeighborX="-590" custLinFactNeighborY="-756"/>
      <dgm:spPr/>
    </dgm:pt>
    <dgm:pt modelId="{8F7A0D5A-F851-4B13-816E-72D3A131CF3A}" type="pres">
      <dgm:prSet presAssocID="{B166B8B4-96AC-4E3F-9BF2-D78CEA52E331}" presName="composite1" presStyleCnt="0"/>
      <dgm:spPr/>
    </dgm:pt>
    <dgm:pt modelId="{2916390F-6DFC-4DA4-824B-EABE71100A42}" type="pres">
      <dgm:prSet presAssocID="{B166B8B4-96AC-4E3F-9BF2-D78CEA52E331}" presName="dummyNode1" presStyleLbl="node1" presStyleIdx="1" presStyleCnt="3"/>
      <dgm:spPr/>
    </dgm:pt>
    <dgm:pt modelId="{19ABF92E-38C0-41A1-829F-D52CBA26558A}" type="pres">
      <dgm:prSet presAssocID="{B166B8B4-96AC-4E3F-9BF2-D78CEA52E331}" presName="childNode1" presStyleLbl="bgAcc1" presStyleIdx="2" presStyleCnt="3" custScaleY="149620">
        <dgm:presLayoutVars>
          <dgm:bulletEnabled val="1"/>
        </dgm:presLayoutVars>
      </dgm:prSet>
      <dgm:spPr/>
    </dgm:pt>
    <dgm:pt modelId="{839C7E23-CECE-483C-ACFA-CC5025BD946A}" type="pres">
      <dgm:prSet presAssocID="{B166B8B4-96AC-4E3F-9BF2-D78CEA52E331}" presName="childNode1tx" presStyleLbl="bgAcc1" presStyleIdx="2" presStyleCnt="3">
        <dgm:presLayoutVars>
          <dgm:bulletEnabled val="1"/>
        </dgm:presLayoutVars>
      </dgm:prSet>
      <dgm:spPr/>
    </dgm:pt>
    <dgm:pt modelId="{E1B7376D-46FC-45E4-B3FF-483D5ECE2517}" type="pres">
      <dgm:prSet presAssocID="{B166B8B4-96AC-4E3F-9BF2-D78CEA52E331}" presName="parentNode1" presStyleLbl="node1" presStyleIdx="2" presStyleCnt="3" custLinFactNeighborX="8025" custLinFactNeighborY="25404">
        <dgm:presLayoutVars>
          <dgm:chMax val="1"/>
          <dgm:bulletEnabled val="1"/>
        </dgm:presLayoutVars>
      </dgm:prSet>
      <dgm:spPr/>
    </dgm:pt>
    <dgm:pt modelId="{D07358C7-CBB3-4F93-B02A-E07C5DFD8A85}" type="pres">
      <dgm:prSet presAssocID="{B166B8B4-96AC-4E3F-9BF2-D78CEA52E331}" presName="connSite1" presStyleCnt="0"/>
      <dgm:spPr/>
    </dgm:pt>
  </dgm:ptLst>
  <dgm:cxnLst>
    <dgm:cxn modelId="{748A660E-A007-490F-9A78-BF3F38316F2A}" type="presOf" srcId="{A2A01200-8FA0-4598-A1F1-E19FF982D0DF}" destId="{E0E1D421-FD0A-4FF5-9426-45F3A968A5F1}" srcOrd="1" destOrd="0" presId="urn:microsoft.com/office/officeart/2005/8/layout/hProcess4"/>
    <dgm:cxn modelId="{78D8672C-DD4F-4D44-AD97-1CF190AA0C8D}" type="presOf" srcId="{E98C6100-F000-4CD0-902D-ABDA679F3494}" destId="{84BBD3CF-5AD5-4D14-BBC3-4F25F4C6A806}" srcOrd="0" destOrd="0" presId="urn:microsoft.com/office/officeart/2005/8/layout/hProcess4"/>
    <dgm:cxn modelId="{48D2373D-9542-4C75-8DE8-BF41B8CCE838}" srcId="{C85473AD-279B-4345-9B45-07F3F08D3D5F}" destId="{E98C6100-F000-4CD0-902D-ABDA679F3494}" srcOrd="0" destOrd="0" parTransId="{5A97AF1B-8AFB-4CE6-9D47-B42C2049B562}" sibTransId="{A6D47234-7181-415B-AC42-8A95C2281AA7}"/>
    <dgm:cxn modelId="{7EA45268-F637-494B-AC6F-44A18126BF29}" type="presOf" srcId="{BBAECCFF-1B53-4694-B48A-9EB73B85445A}" destId="{E25CA6CB-DAB1-4BF6-A816-1357155B1B2B}" srcOrd="0" destOrd="0" presId="urn:microsoft.com/office/officeart/2005/8/layout/hProcess4"/>
    <dgm:cxn modelId="{80492D4B-B7C8-42FE-B344-42709C0A4672}" srcId="{921BA05E-2369-4059-8193-3D2198475AEB}" destId="{B166B8B4-96AC-4E3F-9BF2-D78CEA52E331}" srcOrd="2" destOrd="0" parTransId="{38A68D4C-0A04-46B1-BD62-312D047B991E}" sibTransId="{391356C9-4DAE-4E57-9844-3686F9C73870}"/>
    <dgm:cxn modelId="{D35E066F-A0CA-4716-A69A-656E4DEAFF6A}" type="presOf" srcId="{C85473AD-279B-4345-9B45-07F3F08D3D5F}" destId="{D8EFB048-77C4-4523-AD3E-53CBF8623984}" srcOrd="0" destOrd="0" presId="urn:microsoft.com/office/officeart/2005/8/layout/hProcess4"/>
    <dgm:cxn modelId="{06E7B77E-98D8-4D6B-AC35-7EEB7A0238DF}" type="presOf" srcId="{B166B8B4-96AC-4E3F-9BF2-D78CEA52E331}" destId="{E1B7376D-46FC-45E4-B3FF-483D5ECE2517}" srcOrd="0" destOrd="0" presId="urn:microsoft.com/office/officeart/2005/8/layout/hProcess4"/>
    <dgm:cxn modelId="{0825138E-DC05-46DB-91A0-8F5487035CEF}" srcId="{921BA05E-2369-4059-8193-3D2198475AEB}" destId="{387160AF-C073-43F8-A04A-842D48A9854E}" srcOrd="1" destOrd="0" parTransId="{718CD170-38E5-41AE-99CF-C94CD6DB7C62}" sibTransId="{FE3C430C-5DB2-4D2B-9D68-67A8815E48DA}"/>
    <dgm:cxn modelId="{6CAC7395-EFFD-47D1-957A-BF12874360CD}" type="presOf" srcId="{E98C6100-F000-4CD0-902D-ABDA679F3494}" destId="{D4FF7F47-0405-439F-9DE7-CF4CBC418A8E}" srcOrd="1" destOrd="0" presId="urn:microsoft.com/office/officeart/2005/8/layout/hProcess4"/>
    <dgm:cxn modelId="{43EAA69D-D81B-40DD-99F5-28ABEDEC7619}" type="presOf" srcId="{45A9C4F2-DFA4-486D-AC6F-D6693D1846C6}" destId="{839C7E23-CECE-483C-ACFA-CC5025BD946A}" srcOrd="1" destOrd="0" presId="urn:microsoft.com/office/officeart/2005/8/layout/hProcess4"/>
    <dgm:cxn modelId="{06D11BA1-B5B8-4924-9940-46B89E5A15DE}" srcId="{387160AF-C073-43F8-A04A-842D48A9854E}" destId="{A2A01200-8FA0-4598-A1F1-E19FF982D0DF}" srcOrd="0" destOrd="0" parTransId="{1C343888-642C-471A-8ACE-B0AD67B6B933}" sibTransId="{574A4B84-AE5B-4BD9-947C-8C4E6A99510B}"/>
    <dgm:cxn modelId="{BA3A82BA-2A9E-4C75-8033-A97CA13E04CA}" type="presOf" srcId="{A2A01200-8FA0-4598-A1F1-E19FF982D0DF}" destId="{1541FF40-71F9-472B-B192-CB06CA7131CD}" srcOrd="0" destOrd="0" presId="urn:microsoft.com/office/officeart/2005/8/layout/hProcess4"/>
    <dgm:cxn modelId="{346AC8C2-9C3A-4F7D-9EAE-5FD528914ED4}" type="presOf" srcId="{45A9C4F2-DFA4-486D-AC6F-D6693D1846C6}" destId="{19ABF92E-38C0-41A1-829F-D52CBA26558A}" srcOrd="0" destOrd="0" presId="urn:microsoft.com/office/officeart/2005/8/layout/hProcess4"/>
    <dgm:cxn modelId="{3AA25DC9-6BDB-4350-9A80-CCD43F6E3E24}" srcId="{921BA05E-2369-4059-8193-3D2198475AEB}" destId="{C85473AD-279B-4345-9B45-07F3F08D3D5F}" srcOrd="0" destOrd="0" parTransId="{37180A49-9CFE-407C-B385-92DE9955D6C6}" sibTransId="{BBAECCFF-1B53-4694-B48A-9EB73B85445A}"/>
    <dgm:cxn modelId="{2FD4CFDD-E371-41DD-9C2D-CED6DA7DEE68}" srcId="{B166B8B4-96AC-4E3F-9BF2-D78CEA52E331}" destId="{45A9C4F2-DFA4-486D-AC6F-D6693D1846C6}" srcOrd="0" destOrd="0" parTransId="{8ACEB893-3D0C-4206-9E4C-2784A5A0F940}" sibTransId="{A60B15BC-E217-45AC-B606-CA88BF114785}"/>
    <dgm:cxn modelId="{9C5994EB-D3C3-4209-8771-4A535F405FCB}" type="presOf" srcId="{387160AF-C073-43F8-A04A-842D48A9854E}" destId="{C9137B1E-3B90-4ED5-A839-71E6FE6E7200}" srcOrd="0" destOrd="0" presId="urn:microsoft.com/office/officeart/2005/8/layout/hProcess4"/>
    <dgm:cxn modelId="{CA808AF8-AA39-4559-90D0-42B7A2B598FD}" type="presOf" srcId="{921BA05E-2369-4059-8193-3D2198475AEB}" destId="{10817A8F-6E53-479D-A133-5656B8AC893D}" srcOrd="0" destOrd="0" presId="urn:microsoft.com/office/officeart/2005/8/layout/hProcess4"/>
    <dgm:cxn modelId="{8C4A7EF9-E15B-4E53-991E-1B81C5A9F13C}" type="presOf" srcId="{FE3C430C-5DB2-4D2B-9D68-67A8815E48DA}" destId="{BF19328F-318B-42CA-A6FA-9FFDC10A3DE3}" srcOrd="0" destOrd="0" presId="urn:microsoft.com/office/officeart/2005/8/layout/hProcess4"/>
    <dgm:cxn modelId="{C1C72344-5086-4D91-BD77-B42809F6DF39}" type="presParOf" srcId="{10817A8F-6E53-479D-A133-5656B8AC893D}" destId="{87B28577-3DBE-4E56-952E-8E6620A62F6A}" srcOrd="0" destOrd="0" presId="urn:microsoft.com/office/officeart/2005/8/layout/hProcess4"/>
    <dgm:cxn modelId="{61AD6AC8-775D-4151-B2C6-0DEC06AF0948}" type="presParOf" srcId="{10817A8F-6E53-479D-A133-5656B8AC893D}" destId="{C9E66606-7F4E-447A-91F9-AE6EF49B4623}" srcOrd="1" destOrd="0" presId="urn:microsoft.com/office/officeart/2005/8/layout/hProcess4"/>
    <dgm:cxn modelId="{B2F0BF4D-DC87-4A98-990E-89CF4225E02D}" type="presParOf" srcId="{10817A8F-6E53-479D-A133-5656B8AC893D}" destId="{2A9CAEF3-01F3-44D8-879C-8B826A379037}" srcOrd="2" destOrd="0" presId="urn:microsoft.com/office/officeart/2005/8/layout/hProcess4"/>
    <dgm:cxn modelId="{30A87BE1-8CAC-4045-B5E9-E0B3925C36D8}" type="presParOf" srcId="{2A9CAEF3-01F3-44D8-879C-8B826A379037}" destId="{5EA84F9D-BF7D-4464-80A6-96545CF80FC7}" srcOrd="0" destOrd="0" presId="urn:microsoft.com/office/officeart/2005/8/layout/hProcess4"/>
    <dgm:cxn modelId="{4088B3C4-C0EA-4B08-8932-446459634973}" type="presParOf" srcId="{5EA84F9D-BF7D-4464-80A6-96545CF80FC7}" destId="{620D4C64-E4CF-49A8-81DF-9088FE028486}" srcOrd="0" destOrd="0" presId="urn:microsoft.com/office/officeart/2005/8/layout/hProcess4"/>
    <dgm:cxn modelId="{4D1195F3-156D-46D6-AF71-79B183BE4145}" type="presParOf" srcId="{5EA84F9D-BF7D-4464-80A6-96545CF80FC7}" destId="{84BBD3CF-5AD5-4D14-BBC3-4F25F4C6A806}" srcOrd="1" destOrd="0" presId="urn:microsoft.com/office/officeart/2005/8/layout/hProcess4"/>
    <dgm:cxn modelId="{7297D274-22A2-470D-A90F-D5F37C089D1D}" type="presParOf" srcId="{5EA84F9D-BF7D-4464-80A6-96545CF80FC7}" destId="{D4FF7F47-0405-439F-9DE7-CF4CBC418A8E}" srcOrd="2" destOrd="0" presId="urn:microsoft.com/office/officeart/2005/8/layout/hProcess4"/>
    <dgm:cxn modelId="{B81CE40F-F609-4F3C-A738-E37684B0E169}" type="presParOf" srcId="{5EA84F9D-BF7D-4464-80A6-96545CF80FC7}" destId="{D8EFB048-77C4-4523-AD3E-53CBF8623984}" srcOrd="3" destOrd="0" presId="urn:microsoft.com/office/officeart/2005/8/layout/hProcess4"/>
    <dgm:cxn modelId="{586CB0EC-66A5-4297-A34F-07990D23F36C}" type="presParOf" srcId="{5EA84F9D-BF7D-4464-80A6-96545CF80FC7}" destId="{303DC2E5-5D0B-4559-BF05-7A5BC9F1254C}" srcOrd="4" destOrd="0" presId="urn:microsoft.com/office/officeart/2005/8/layout/hProcess4"/>
    <dgm:cxn modelId="{959B8899-3820-4229-A40D-DDE5A5A4D4C6}" type="presParOf" srcId="{2A9CAEF3-01F3-44D8-879C-8B826A379037}" destId="{E25CA6CB-DAB1-4BF6-A816-1357155B1B2B}" srcOrd="1" destOrd="0" presId="urn:microsoft.com/office/officeart/2005/8/layout/hProcess4"/>
    <dgm:cxn modelId="{4AE51398-66AB-4FC3-8069-E611671C4A5C}" type="presParOf" srcId="{2A9CAEF3-01F3-44D8-879C-8B826A379037}" destId="{8635B447-18AA-4F33-9B41-C3B7A0A2D8B0}" srcOrd="2" destOrd="0" presId="urn:microsoft.com/office/officeart/2005/8/layout/hProcess4"/>
    <dgm:cxn modelId="{5589CF6E-66D1-47BA-80A5-4FA7B120580C}" type="presParOf" srcId="{8635B447-18AA-4F33-9B41-C3B7A0A2D8B0}" destId="{E614BFEF-EF48-4618-8F97-592072FB6AB1}" srcOrd="0" destOrd="0" presId="urn:microsoft.com/office/officeart/2005/8/layout/hProcess4"/>
    <dgm:cxn modelId="{BDE2C487-0D3F-4277-8C9D-9BB6FAA6E03B}" type="presParOf" srcId="{8635B447-18AA-4F33-9B41-C3B7A0A2D8B0}" destId="{1541FF40-71F9-472B-B192-CB06CA7131CD}" srcOrd="1" destOrd="0" presId="urn:microsoft.com/office/officeart/2005/8/layout/hProcess4"/>
    <dgm:cxn modelId="{5D1B5F87-71DB-44EE-97E3-170407E034B9}" type="presParOf" srcId="{8635B447-18AA-4F33-9B41-C3B7A0A2D8B0}" destId="{E0E1D421-FD0A-4FF5-9426-45F3A968A5F1}" srcOrd="2" destOrd="0" presId="urn:microsoft.com/office/officeart/2005/8/layout/hProcess4"/>
    <dgm:cxn modelId="{16D90827-A4D1-4F05-9BC8-3C0F096BFE36}" type="presParOf" srcId="{8635B447-18AA-4F33-9B41-C3B7A0A2D8B0}" destId="{C9137B1E-3B90-4ED5-A839-71E6FE6E7200}" srcOrd="3" destOrd="0" presId="urn:microsoft.com/office/officeart/2005/8/layout/hProcess4"/>
    <dgm:cxn modelId="{B1342B5D-E9B6-47D8-A7EA-4B7AFFFE064D}" type="presParOf" srcId="{8635B447-18AA-4F33-9B41-C3B7A0A2D8B0}" destId="{BCC0B860-7031-485C-A275-D7271CAF7C07}" srcOrd="4" destOrd="0" presId="urn:microsoft.com/office/officeart/2005/8/layout/hProcess4"/>
    <dgm:cxn modelId="{C54CDCA7-137B-4079-A981-7D650B98FE75}" type="presParOf" srcId="{2A9CAEF3-01F3-44D8-879C-8B826A379037}" destId="{BF19328F-318B-42CA-A6FA-9FFDC10A3DE3}" srcOrd="3" destOrd="0" presId="urn:microsoft.com/office/officeart/2005/8/layout/hProcess4"/>
    <dgm:cxn modelId="{689E73C0-EE36-4919-AD27-C015CF58E8DA}" type="presParOf" srcId="{2A9CAEF3-01F3-44D8-879C-8B826A379037}" destId="{8F7A0D5A-F851-4B13-816E-72D3A131CF3A}" srcOrd="4" destOrd="0" presId="urn:microsoft.com/office/officeart/2005/8/layout/hProcess4"/>
    <dgm:cxn modelId="{9E5F2E80-0BA4-4865-B3F6-B1FBE9A1B004}" type="presParOf" srcId="{8F7A0D5A-F851-4B13-816E-72D3A131CF3A}" destId="{2916390F-6DFC-4DA4-824B-EABE71100A42}" srcOrd="0" destOrd="0" presId="urn:microsoft.com/office/officeart/2005/8/layout/hProcess4"/>
    <dgm:cxn modelId="{6563B220-67FE-42F4-87DE-9EEDFFB74EED}" type="presParOf" srcId="{8F7A0D5A-F851-4B13-816E-72D3A131CF3A}" destId="{19ABF92E-38C0-41A1-829F-D52CBA26558A}" srcOrd="1" destOrd="0" presId="urn:microsoft.com/office/officeart/2005/8/layout/hProcess4"/>
    <dgm:cxn modelId="{62F31801-10B5-474D-9955-0604C11FE78D}" type="presParOf" srcId="{8F7A0D5A-F851-4B13-816E-72D3A131CF3A}" destId="{839C7E23-CECE-483C-ACFA-CC5025BD946A}" srcOrd="2" destOrd="0" presId="urn:microsoft.com/office/officeart/2005/8/layout/hProcess4"/>
    <dgm:cxn modelId="{D1C1D401-D40B-4D23-8B9C-228421202D65}" type="presParOf" srcId="{8F7A0D5A-F851-4B13-816E-72D3A131CF3A}" destId="{E1B7376D-46FC-45E4-B3FF-483D5ECE2517}" srcOrd="3" destOrd="0" presId="urn:microsoft.com/office/officeart/2005/8/layout/hProcess4"/>
    <dgm:cxn modelId="{4BBE6E9F-6A10-41EF-8001-F26350B6F529}" type="presParOf" srcId="{8F7A0D5A-F851-4B13-816E-72D3A131CF3A}" destId="{D07358C7-CBB3-4F93-B02A-E07C5DFD8A8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2AA125-E4B5-4993-AA19-422E7E12656A}"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IE"/>
        </a:p>
      </dgm:t>
    </dgm:pt>
    <dgm:pt modelId="{06799AB4-C986-47B1-B211-7650A1A31E7E}">
      <dgm:prSet phldrT="[Text]" custT="1"/>
      <dgm:spPr>
        <a:solidFill>
          <a:srgbClr val="E97132"/>
        </a:solidFill>
      </dgm:spPr>
      <dgm:t>
        <a:bodyPr/>
        <a:lstStyle/>
        <a:p>
          <a:r>
            <a:rPr lang="en-IE" sz="5400" b="0" cap="none" spc="0">
              <a:ln w="0"/>
              <a:solidFill>
                <a:schemeClr val="tx1"/>
              </a:solidFill>
              <a:effectLst/>
            </a:rPr>
            <a:t>95(1</a:t>
          </a:r>
          <a:r>
            <a:rPr lang="lv-LV" sz="5400" b="0" cap="none" spc="0">
              <a:ln w="0"/>
              <a:solidFill>
                <a:schemeClr val="tx1"/>
              </a:solidFill>
              <a:effectLst/>
            </a:rPr>
            <a:t>1</a:t>
          </a:r>
          <a:r>
            <a:rPr lang="en-IE" sz="5400" b="0" cap="none" spc="0">
              <a:ln w="0"/>
              <a:solidFill>
                <a:schemeClr val="tx1"/>
              </a:solidFill>
              <a:effectLst/>
            </a:rPr>
            <a:t>)</a:t>
          </a:r>
          <a:r>
            <a:rPr lang="lv-LV" sz="5400" b="0" cap="none" spc="0">
              <a:ln w="0"/>
              <a:solidFill>
                <a:schemeClr val="tx1"/>
              </a:solidFill>
              <a:effectLst/>
            </a:rPr>
            <a:t>.pants</a:t>
          </a:r>
          <a:endParaRPr lang="en-IE" sz="5400" b="1" dirty="0">
            <a:effectLst/>
          </a:endParaRPr>
        </a:p>
      </dgm:t>
    </dgm:pt>
    <dgm:pt modelId="{A93E0760-6E56-418D-AC9D-A6C0F1A98828}" type="parTrans" cxnId="{CF741762-9104-4E96-81A2-9598C55559A9}">
      <dgm:prSet/>
      <dgm:spPr/>
      <dgm:t>
        <a:bodyPr/>
        <a:lstStyle/>
        <a:p>
          <a:endParaRPr lang="en-IE"/>
        </a:p>
      </dgm:t>
    </dgm:pt>
    <dgm:pt modelId="{BE4478B1-46C8-44B1-B29B-E8EE6B79B5A8}" type="sibTrans" cxnId="{CF741762-9104-4E96-81A2-9598C55559A9}">
      <dgm:prSet/>
      <dgm:spPr/>
      <dgm:t>
        <a:bodyPr/>
        <a:lstStyle/>
        <a:p>
          <a:endParaRPr lang="en-IE"/>
        </a:p>
      </dgm:t>
    </dgm:pt>
    <dgm:pt modelId="{D85D9775-5228-41F7-98A7-86905964AD8C}">
      <dgm:prSet phldrT="[Text]" custT="1"/>
      <dgm:spPr/>
      <dgm:t>
        <a:bodyPr anchor="ctr"/>
        <a:lstStyle/>
        <a:p>
          <a:pPr algn="ctr">
            <a:buFontTx/>
            <a:buNone/>
          </a:pPr>
          <a:r>
            <a:rPr lang="lv-LV" sz="3600"/>
            <a:t>   </a:t>
          </a:r>
          <a:r>
            <a:rPr lang="lv-LV" sz="3200"/>
            <a:t>Līdz 2037.gadam</a:t>
          </a:r>
          <a:r>
            <a:rPr lang="en-IE" sz="3200"/>
            <a:t>, </a:t>
          </a:r>
          <a:r>
            <a:rPr lang="lv-LV" sz="3200" b="0" i="0"/>
            <a:t>par </a:t>
          </a:r>
          <a:r>
            <a:rPr lang="lv-LV" sz="3200" b="0" i="0" err="1"/>
            <a:t>pirmsizvešanas</a:t>
          </a:r>
          <a:r>
            <a:rPr lang="lv-LV" sz="3200" b="0" i="0"/>
            <a:t> informāciju uzskata izvešanas kopsavilkuma deklarāciju, eksporta deklarāciju, reeksporta deklarāciju un reeksporta paziņojumu</a:t>
          </a:r>
          <a:endParaRPr lang="en-IE" sz="3200"/>
        </a:p>
      </dgm:t>
    </dgm:pt>
    <dgm:pt modelId="{E362B2A4-DFFB-481B-8D93-C5F54A15421F}" type="parTrans" cxnId="{987A5B60-8574-4922-963F-4BB5170727E6}">
      <dgm:prSet/>
      <dgm:spPr/>
      <dgm:t>
        <a:bodyPr/>
        <a:lstStyle/>
        <a:p>
          <a:endParaRPr lang="en-IE"/>
        </a:p>
      </dgm:t>
    </dgm:pt>
    <dgm:pt modelId="{8A5D2402-51C0-4966-A9EA-1C9449128209}" type="sibTrans" cxnId="{987A5B60-8574-4922-963F-4BB5170727E6}">
      <dgm:prSet/>
      <dgm:spPr/>
      <dgm:t>
        <a:bodyPr/>
        <a:lstStyle/>
        <a:p>
          <a:endParaRPr lang="en-IE"/>
        </a:p>
      </dgm:t>
    </dgm:pt>
    <dgm:pt modelId="{A7CB41EB-4324-49A5-A9D6-2412F5E8C407}" type="pres">
      <dgm:prSet presAssocID="{6B2AA125-E4B5-4993-AA19-422E7E12656A}" presName="linear" presStyleCnt="0">
        <dgm:presLayoutVars>
          <dgm:dir/>
          <dgm:animLvl val="lvl"/>
          <dgm:resizeHandles val="exact"/>
        </dgm:presLayoutVars>
      </dgm:prSet>
      <dgm:spPr/>
    </dgm:pt>
    <dgm:pt modelId="{0C342864-0879-4901-915C-E9397396F9AB}" type="pres">
      <dgm:prSet presAssocID="{06799AB4-C986-47B1-B211-7650A1A31E7E}" presName="parentLin" presStyleCnt="0"/>
      <dgm:spPr/>
    </dgm:pt>
    <dgm:pt modelId="{799D0799-F840-4FBC-A3C5-2E392812E1B1}" type="pres">
      <dgm:prSet presAssocID="{06799AB4-C986-47B1-B211-7650A1A31E7E}" presName="parentLeftMargin" presStyleLbl="node1" presStyleIdx="0" presStyleCnt="1"/>
      <dgm:spPr/>
    </dgm:pt>
    <dgm:pt modelId="{55EF39AD-50F3-4E2D-8D25-50AC4333FB6B}" type="pres">
      <dgm:prSet presAssocID="{06799AB4-C986-47B1-B211-7650A1A31E7E}" presName="parentText" presStyleLbl="node1" presStyleIdx="0" presStyleCnt="1" custScaleX="85507" custScaleY="77451">
        <dgm:presLayoutVars>
          <dgm:chMax val="0"/>
          <dgm:bulletEnabled val="1"/>
        </dgm:presLayoutVars>
      </dgm:prSet>
      <dgm:spPr/>
    </dgm:pt>
    <dgm:pt modelId="{6CD0CD3E-4120-4E60-BA51-152FDE9B2AD2}" type="pres">
      <dgm:prSet presAssocID="{06799AB4-C986-47B1-B211-7650A1A31E7E}" presName="negativeSpace" presStyleCnt="0"/>
      <dgm:spPr/>
    </dgm:pt>
    <dgm:pt modelId="{FB2E54C8-5217-427F-B689-1D75E3B2E96A}" type="pres">
      <dgm:prSet presAssocID="{06799AB4-C986-47B1-B211-7650A1A31E7E}" presName="childText" presStyleLbl="conFgAcc1" presStyleIdx="0" presStyleCnt="1" custLinFactNeighborY="-21263">
        <dgm:presLayoutVars>
          <dgm:bulletEnabled val="1"/>
        </dgm:presLayoutVars>
      </dgm:prSet>
      <dgm:spPr/>
    </dgm:pt>
  </dgm:ptLst>
  <dgm:cxnLst>
    <dgm:cxn modelId="{6D741418-D79E-4D3F-BA09-317798872827}" type="presOf" srcId="{D85D9775-5228-41F7-98A7-86905964AD8C}" destId="{FB2E54C8-5217-427F-B689-1D75E3B2E96A}" srcOrd="0" destOrd="0" presId="urn:microsoft.com/office/officeart/2005/8/layout/list1"/>
    <dgm:cxn modelId="{987A5B60-8574-4922-963F-4BB5170727E6}" srcId="{06799AB4-C986-47B1-B211-7650A1A31E7E}" destId="{D85D9775-5228-41F7-98A7-86905964AD8C}" srcOrd="0" destOrd="0" parTransId="{E362B2A4-DFFB-481B-8D93-C5F54A15421F}" sibTransId="{8A5D2402-51C0-4966-A9EA-1C9449128209}"/>
    <dgm:cxn modelId="{CF741762-9104-4E96-81A2-9598C55559A9}" srcId="{6B2AA125-E4B5-4993-AA19-422E7E12656A}" destId="{06799AB4-C986-47B1-B211-7650A1A31E7E}" srcOrd="0" destOrd="0" parTransId="{A93E0760-6E56-418D-AC9D-A6C0F1A98828}" sibTransId="{BE4478B1-46C8-44B1-B29B-E8EE6B79B5A8}"/>
    <dgm:cxn modelId="{55637045-009C-497B-B597-3190C40E8ABE}" type="presOf" srcId="{06799AB4-C986-47B1-B211-7650A1A31E7E}" destId="{55EF39AD-50F3-4E2D-8D25-50AC4333FB6B}" srcOrd="1" destOrd="0" presId="urn:microsoft.com/office/officeart/2005/8/layout/list1"/>
    <dgm:cxn modelId="{A031A2B9-2518-4D3F-960C-6F61D4649D60}" type="presOf" srcId="{6B2AA125-E4B5-4993-AA19-422E7E12656A}" destId="{A7CB41EB-4324-49A5-A9D6-2412F5E8C407}" srcOrd="0" destOrd="0" presId="urn:microsoft.com/office/officeart/2005/8/layout/list1"/>
    <dgm:cxn modelId="{5D7EE9F2-7500-4635-A5EC-D4384F341B3B}" type="presOf" srcId="{06799AB4-C986-47B1-B211-7650A1A31E7E}" destId="{799D0799-F840-4FBC-A3C5-2E392812E1B1}" srcOrd="0" destOrd="0" presId="urn:microsoft.com/office/officeart/2005/8/layout/list1"/>
    <dgm:cxn modelId="{F025E58F-47A8-4C9D-B887-46FA5B1B98F4}" type="presParOf" srcId="{A7CB41EB-4324-49A5-A9D6-2412F5E8C407}" destId="{0C342864-0879-4901-915C-E9397396F9AB}" srcOrd="0" destOrd="0" presId="urn:microsoft.com/office/officeart/2005/8/layout/list1"/>
    <dgm:cxn modelId="{8C38951D-2D54-4F75-80E5-8F88240796ED}" type="presParOf" srcId="{0C342864-0879-4901-915C-E9397396F9AB}" destId="{799D0799-F840-4FBC-A3C5-2E392812E1B1}" srcOrd="0" destOrd="0" presId="urn:microsoft.com/office/officeart/2005/8/layout/list1"/>
    <dgm:cxn modelId="{DCDD7952-E900-42B6-9912-0887D65BAFA1}" type="presParOf" srcId="{0C342864-0879-4901-915C-E9397396F9AB}" destId="{55EF39AD-50F3-4E2D-8D25-50AC4333FB6B}" srcOrd="1" destOrd="0" presId="urn:microsoft.com/office/officeart/2005/8/layout/list1"/>
    <dgm:cxn modelId="{667E097C-2CDB-450D-852C-2FEECD03C0EC}" type="presParOf" srcId="{A7CB41EB-4324-49A5-A9D6-2412F5E8C407}" destId="{6CD0CD3E-4120-4E60-BA51-152FDE9B2AD2}" srcOrd="1" destOrd="0" presId="urn:microsoft.com/office/officeart/2005/8/layout/list1"/>
    <dgm:cxn modelId="{F6F5EA4F-31CF-416A-81BA-06F900C7F2F1}" type="presParOf" srcId="{A7CB41EB-4324-49A5-A9D6-2412F5E8C407}" destId="{FB2E54C8-5217-427F-B689-1D75E3B2E96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77640E-3046-44A7-BA5A-3007FE1CA557}" type="doc">
      <dgm:prSet loTypeId="urn:microsoft.com/office/officeart/2005/8/layout/hChevron3" loCatId="process" qsTypeId="urn:microsoft.com/office/officeart/2005/8/quickstyle/3d1" qsCatId="3D" csTypeId="urn:microsoft.com/office/officeart/2005/8/colors/colorful1" csCatId="colorful" phldr="1"/>
      <dgm:spPr/>
    </dgm:pt>
    <dgm:pt modelId="{7C708EAD-E203-402A-913C-E96A54464CAB}">
      <dgm:prSet phldrT="[Text]" custT="1"/>
      <dgm:spPr/>
      <dgm:t>
        <a:bodyPr/>
        <a:lstStyle/>
        <a:p>
          <a:r>
            <a:rPr lang="fr-BE" sz="3200" b="1">
              <a:latin typeface="+mn-lt"/>
            </a:rPr>
            <a:t>2032-2037</a:t>
          </a:r>
        </a:p>
      </dgm:t>
    </dgm:pt>
    <dgm:pt modelId="{262CCCC2-C4CC-40EA-A31E-00B40CE4210E}" type="parTrans" cxnId="{63BD24AD-B54C-4CC1-9AEF-8D83FF2458DE}">
      <dgm:prSet/>
      <dgm:spPr/>
      <dgm:t>
        <a:bodyPr/>
        <a:lstStyle/>
        <a:p>
          <a:endParaRPr lang="en-IE" sz="1400"/>
        </a:p>
      </dgm:t>
    </dgm:pt>
    <dgm:pt modelId="{086B91A7-BB50-4A00-B410-E8BDEDDEE8CF}" type="sibTrans" cxnId="{63BD24AD-B54C-4CC1-9AEF-8D83FF2458DE}">
      <dgm:prSet/>
      <dgm:spPr/>
      <dgm:t>
        <a:bodyPr/>
        <a:lstStyle/>
        <a:p>
          <a:endParaRPr lang="en-IE" sz="1400"/>
        </a:p>
      </dgm:t>
    </dgm:pt>
    <dgm:pt modelId="{AA8644F4-9A13-439B-B1B3-8EB8DEF9D237}">
      <dgm:prSet phldrT="[Text]" custT="1"/>
      <dgm:spPr>
        <a:solidFill>
          <a:schemeClr val="accent6">
            <a:lumMod val="60000"/>
            <a:lumOff val="40000"/>
          </a:schemeClr>
        </a:solidFill>
      </dgm:spPr>
      <dgm:t>
        <a:bodyPr/>
        <a:lstStyle/>
        <a:p>
          <a:r>
            <a:rPr lang="lv-LV" sz="3200" b="1">
              <a:latin typeface="Arial"/>
              <a:ea typeface="+mn-ea"/>
              <a:cs typeface="+mn-cs"/>
            </a:rPr>
            <a:t>No</a:t>
          </a:r>
          <a:r>
            <a:rPr lang="fr-BE" sz="3200" b="1">
              <a:latin typeface="Arial"/>
              <a:ea typeface="+mn-ea"/>
              <a:cs typeface="+mn-cs"/>
            </a:rPr>
            <a:t> 2038</a:t>
          </a:r>
          <a:endParaRPr lang="en-IE" sz="3200" b="0"/>
        </a:p>
      </dgm:t>
    </dgm:pt>
    <dgm:pt modelId="{C932BD9A-F48D-49C4-8649-D30D3D8974B1}" type="parTrans" cxnId="{B3114108-E1B0-45B5-A2AD-C153FECA3E17}">
      <dgm:prSet/>
      <dgm:spPr/>
      <dgm:t>
        <a:bodyPr/>
        <a:lstStyle/>
        <a:p>
          <a:endParaRPr lang="en-IE" sz="1400"/>
        </a:p>
      </dgm:t>
    </dgm:pt>
    <dgm:pt modelId="{7CDA3022-5017-4A17-8BBB-1634A2ED5ECF}" type="sibTrans" cxnId="{B3114108-E1B0-45B5-A2AD-C153FECA3E17}">
      <dgm:prSet/>
      <dgm:spPr/>
      <dgm:t>
        <a:bodyPr/>
        <a:lstStyle/>
        <a:p>
          <a:endParaRPr lang="en-IE" sz="1400"/>
        </a:p>
      </dgm:t>
    </dgm:pt>
    <dgm:pt modelId="{0A4D57C5-482D-45BD-B107-C7E02A5A7361}">
      <dgm:prSet custT="1"/>
      <dgm:spPr/>
      <dgm:t>
        <a:bodyPr/>
        <a:lstStyle/>
        <a:p>
          <a:r>
            <a:rPr lang="lv-LV" sz="2800" b="1"/>
            <a:t>Līdz</a:t>
          </a:r>
          <a:r>
            <a:rPr lang="en-US" sz="2800" b="1"/>
            <a:t> 2031</a:t>
          </a:r>
          <a:r>
            <a:rPr lang="en-US" sz="2800"/>
            <a:t> </a:t>
          </a:r>
          <a:endParaRPr lang="en-IE" sz="2800"/>
        </a:p>
      </dgm:t>
    </dgm:pt>
    <dgm:pt modelId="{4FC0AE09-B3E8-4EC9-A70B-C375AA969142}" type="parTrans" cxnId="{164542D9-5338-4A8C-9F0D-B5CA2C074E9C}">
      <dgm:prSet/>
      <dgm:spPr/>
      <dgm:t>
        <a:bodyPr/>
        <a:lstStyle/>
        <a:p>
          <a:endParaRPr lang="en-IE"/>
        </a:p>
      </dgm:t>
    </dgm:pt>
    <dgm:pt modelId="{9833194A-D30A-4DF3-971A-0C2156ADF873}" type="sibTrans" cxnId="{164542D9-5338-4A8C-9F0D-B5CA2C074E9C}">
      <dgm:prSet/>
      <dgm:spPr/>
      <dgm:t>
        <a:bodyPr/>
        <a:lstStyle/>
        <a:p>
          <a:endParaRPr lang="en-IE"/>
        </a:p>
      </dgm:t>
    </dgm:pt>
    <dgm:pt modelId="{F487A424-F66D-44E7-A297-3CE3122ECAB3}" type="pres">
      <dgm:prSet presAssocID="{AB77640E-3046-44A7-BA5A-3007FE1CA557}" presName="Name0" presStyleCnt="0">
        <dgm:presLayoutVars>
          <dgm:dir/>
          <dgm:resizeHandles val="exact"/>
        </dgm:presLayoutVars>
      </dgm:prSet>
      <dgm:spPr/>
    </dgm:pt>
    <dgm:pt modelId="{B31E6A13-1FAF-4178-876D-603BAA1ED9F2}" type="pres">
      <dgm:prSet presAssocID="{0A4D57C5-482D-45BD-B107-C7E02A5A7361}" presName="parTxOnly" presStyleLbl="node1" presStyleIdx="0" presStyleCnt="3" custScaleY="128888">
        <dgm:presLayoutVars>
          <dgm:bulletEnabled val="1"/>
        </dgm:presLayoutVars>
      </dgm:prSet>
      <dgm:spPr/>
    </dgm:pt>
    <dgm:pt modelId="{CDEAC7C2-B459-41BC-98C0-1BB0C03FDA49}" type="pres">
      <dgm:prSet presAssocID="{9833194A-D30A-4DF3-971A-0C2156ADF873}" presName="parSpace" presStyleCnt="0"/>
      <dgm:spPr/>
    </dgm:pt>
    <dgm:pt modelId="{81EBA101-EA33-4D3B-8B63-3F7297281B58}" type="pres">
      <dgm:prSet presAssocID="{7C708EAD-E203-402A-913C-E96A54464CAB}" presName="parTxOnly" presStyleLbl="node1" presStyleIdx="1" presStyleCnt="3" custScaleY="128888">
        <dgm:presLayoutVars>
          <dgm:bulletEnabled val="1"/>
        </dgm:presLayoutVars>
      </dgm:prSet>
      <dgm:spPr/>
    </dgm:pt>
    <dgm:pt modelId="{CF771D1A-851B-4B41-AACA-16BE77D26E69}" type="pres">
      <dgm:prSet presAssocID="{086B91A7-BB50-4A00-B410-E8BDEDDEE8CF}" presName="parSpace" presStyleCnt="0"/>
      <dgm:spPr/>
    </dgm:pt>
    <dgm:pt modelId="{A681FE74-35B5-4A8D-ACA0-D317883B8AB6}" type="pres">
      <dgm:prSet presAssocID="{AA8644F4-9A13-439B-B1B3-8EB8DEF9D237}" presName="parTxOnly" presStyleLbl="node1" presStyleIdx="2" presStyleCnt="3" custScaleY="128888">
        <dgm:presLayoutVars>
          <dgm:bulletEnabled val="1"/>
        </dgm:presLayoutVars>
      </dgm:prSet>
      <dgm:spPr/>
    </dgm:pt>
  </dgm:ptLst>
  <dgm:cxnLst>
    <dgm:cxn modelId="{B3114108-E1B0-45B5-A2AD-C153FECA3E17}" srcId="{AB77640E-3046-44A7-BA5A-3007FE1CA557}" destId="{AA8644F4-9A13-439B-B1B3-8EB8DEF9D237}" srcOrd="2" destOrd="0" parTransId="{C932BD9A-F48D-49C4-8649-D30D3D8974B1}" sibTransId="{7CDA3022-5017-4A17-8BBB-1634A2ED5ECF}"/>
    <dgm:cxn modelId="{991E5913-42BA-4D39-B10C-93F047B72892}" type="presOf" srcId="{7C708EAD-E203-402A-913C-E96A54464CAB}" destId="{81EBA101-EA33-4D3B-8B63-3F7297281B58}" srcOrd="0" destOrd="0" presId="urn:microsoft.com/office/officeart/2005/8/layout/hChevron3"/>
    <dgm:cxn modelId="{487AD41D-F10D-45C2-B17A-BE4289137BE5}" type="presOf" srcId="{AA8644F4-9A13-439B-B1B3-8EB8DEF9D237}" destId="{A681FE74-35B5-4A8D-ACA0-D317883B8AB6}" srcOrd="0" destOrd="0" presId="urn:microsoft.com/office/officeart/2005/8/layout/hChevron3"/>
    <dgm:cxn modelId="{63BD24AD-B54C-4CC1-9AEF-8D83FF2458DE}" srcId="{AB77640E-3046-44A7-BA5A-3007FE1CA557}" destId="{7C708EAD-E203-402A-913C-E96A54464CAB}" srcOrd="1" destOrd="0" parTransId="{262CCCC2-C4CC-40EA-A31E-00B40CE4210E}" sibTransId="{086B91A7-BB50-4A00-B410-E8BDEDDEE8CF}"/>
    <dgm:cxn modelId="{164542D9-5338-4A8C-9F0D-B5CA2C074E9C}" srcId="{AB77640E-3046-44A7-BA5A-3007FE1CA557}" destId="{0A4D57C5-482D-45BD-B107-C7E02A5A7361}" srcOrd="0" destOrd="0" parTransId="{4FC0AE09-B3E8-4EC9-A70B-C375AA969142}" sibTransId="{9833194A-D30A-4DF3-971A-0C2156ADF873}"/>
    <dgm:cxn modelId="{B62E73DD-9A6F-4AB9-84C3-ABC486DF559E}" type="presOf" srcId="{AB77640E-3046-44A7-BA5A-3007FE1CA557}" destId="{F487A424-F66D-44E7-A297-3CE3122ECAB3}" srcOrd="0" destOrd="0" presId="urn:microsoft.com/office/officeart/2005/8/layout/hChevron3"/>
    <dgm:cxn modelId="{71AE34F4-617A-4696-B365-34D98C02934D}" type="presOf" srcId="{0A4D57C5-482D-45BD-B107-C7E02A5A7361}" destId="{B31E6A13-1FAF-4178-876D-603BAA1ED9F2}" srcOrd="0" destOrd="0" presId="urn:microsoft.com/office/officeart/2005/8/layout/hChevron3"/>
    <dgm:cxn modelId="{37A3FC0E-DBC2-42F9-993C-9264BFC0C5DB}" type="presParOf" srcId="{F487A424-F66D-44E7-A297-3CE3122ECAB3}" destId="{B31E6A13-1FAF-4178-876D-603BAA1ED9F2}" srcOrd="0" destOrd="0" presId="urn:microsoft.com/office/officeart/2005/8/layout/hChevron3"/>
    <dgm:cxn modelId="{57538B98-D26E-44C3-9355-D2BB487A7A9A}" type="presParOf" srcId="{F487A424-F66D-44E7-A297-3CE3122ECAB3}" destId="{CDEAC7C2-B459-41BC-98C0-1BB0C03FDA49}" srcOrd="1" destOrd="0" presId="urn:microsoft.com/office/officeart/2005/8/layout/hChevron3"/>
    <dgm:cxn modelId="{38749686-9405-4119-8A44-F9E6119033A5}" type="presParOf" srcId="{F487A424-F66D-44E7-A297-3CE3122ECAB3}" destId="{81EBA101-EA33-4D3B-8B63-3F7297281B58}" srcOrd="2" destOrd="0" presId="urn:microsoft.com/office/officeart/2005/8/layout/hChevron3"/>
    <dgm:cxn modelId="{AD493484-2F0B-4B8B-8ABB-B9567C754E98}" type="presParOf" srcId="{F487A424-F66D-44E7-A297-3CE3122ECAB3}" destId="{CF771D1A-851B-4B41-AACA-16BE77D26E69}" srcOrd="3" destOrd="0" presId="urn:microsoft.com/office/officeart/2005/8/layout/hChevron3"/>
    <dgm:cxn modelId="{A496701D-03F1-498E-984B-1847261E68B6}" type="presParOf" srcId="{F487A424-F66D-44E7-A297-3CE3122ECAB3}" destId="{A681FE74-35B5-4A8D-ACA0-D317883B8AB6}"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6F6AB-1093-4343-9130-17F21D53B3F6}">
      <dsp:nvSpPr>
        <dsp:cNvPr id="0" name=""/>
        <dsp:cNvSpPr/>
      </dsp:nvSpPr>
      <dsp:spPr>
        <a:xfrm>
          <a:off x="0" y="0"/>
          <a:ext cx="868989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4D1627-1C72-4F3E-8A01-A7DE4AF21613}">
      <dsp:nvSpPr>
        <dsp:cNvPr id="0" name=""/>
        <dsp:cNvSpPr/>
      </dsp:nvSpPr>
      <dsp:spPr>
        <a:xfrm>
          <a:off x="0" y="1631"/>
          <a:ext cx="8689892" cy="139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a:t>Priekšlikums Eiropas Parlamenta un Padomes regulai, ar ko izveido </a:t>
          </a:r>
          <a:r>
            <a:rPr lang="lv-LV" sz="1800" b="1" kern="1200"/>
            <a:t>Savienības Muitas kodeksu </a:t>
          </a:r>
          <a:r>
            <a:rPr lang="lv-LV" sz="1800" kern="1200"/>
            <a:t>un Eiropas Savienības Muitas iestādi un atceļ Regulu (ES) Nr. 952/2013 </a:t>
          </a:r>
        </a:p>
        <a:p>
          <a:pPr marL="0" lvl="0" indent="0" algn="ctr" defTabSz="800100">
            <a:lnSpc>
              <a:spcPct val="90000"/>
            </a:lnSpc>
            <a:spcBef>
              <a:spcPct val="0"/>
            </a:spcBef>
            <a:spcAft>
              <a:spcPct val="35000"/>
            </a:spcAft>
            <a:buNone/>
          </a:pPr>
          <a:r>
            <a:rPr lang="lv-LV" sz="1800" b="1" kern="1200">
              <a:solidFill>
                <a:schemeClr val="accent2"/>
              </a:solidFill>
            </a:rPr>
            <a:t>(JSMK)</a:t>
          </a:r>
        </a:p>
      </dsp:txBody>
      <dsp:txXfrm>
        <a:off x="0" y="1631"/>
        <a:ext cx="8689892" cy="1394761"/>
      </dsp:txXfrm>
    </dsp:sp>
    <dsp:sp modelId="{12586192-58DC-4EDA-92C3-B5A39053AB6F}">
      <dsp:nvSpPr>
        <dsp:cNvPr id="0" name=""/>
        <dsp:cNvSpPr/>
      </dsp:nvSpPr>
      <dsp:spPr>
        <a:xfrm>
          <a:off x="0" y="1396392"/>
          <a:ext cx="8689892" cy="0"/>
        </a:xfrm>
        <a:prstGeom prst="line">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w="12700" cap="flat" cmpd="sng" algn="ctr">
          <a:solidFill>
            <a:schemeClr val="accent5">
              <a:hueOff val="-6076075"/>
              <a:satOff val="-413"/>
              <a:lumOff val="9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3AB0150-99C6-46EF-A2AD-394DCF6FBA52}">
      <dsp:nvSpPr>
        <dsp:cNvPr id="0" name=""/>
        <dsp:cNvSpPr/>
      </dsp:nvSpPr>
      <dsp:spPr>
        <a:xfrm>
          <a:off x="0" y="1396392"/>
          <a:ext cx="8689892" cy="1394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kern="1200"/>
            <a:t>Priekšlikums Padomes regulai, ar ko groza Regulu (EEK) Nr</a:t>
          </a:r>
          <a:r>
            <a:rPr lang="lv-LV" sz="1800" b="1" kern="1200"/>
            <a:t>. 2658/87 </a:t>
          </a:r>
          <a:r>
            <a:rPr lang="lv-LV" sz="1800" kern="1200"/>
            <a:t>attiecībā uz vienkāršota tarifa režīma ieviešanu preču </a:t>
          </a:r>
          <a:r>
            <a:rPr lang="lv-LV" sz="1800" kern="1200" err="1"/>
            <a:t>tālpārdošanai</a:t>
          </a:r>
          <a:r>
            <a:rPr lang="lv-LV" sz="1800" kern="1200"/>
            <a:t> un Regulai (EK) Nr. </a:t>
          </a:r>
          <a:r>
            <a:rPr lang="lv-LV" sz="1800" b="1" kern="1200"/>
            <a:t>1186/2009</a:t>
          </a:r>
          <a:r>
            <a:rPr lang="lv-LV" sz="1800" kern="1200"/>
            <a:t> attiecībā uz muitas nodokļa atbrīvojuma sliekšņa atcelšanu;</a:t>
          </a:r>
        </a:p>
        <a:p>
          <a:pPr marL="0" lvl="0" indent="0" algn="ctr" defTabSz="800100">
            <a:lnSpc>
              <a:spcPct val="90000"/>
            </a:lnSpc>
            <a:spcBef>
              <a:spcPct val="0"/>
            </a:spcBef>
            <a:spcAft>
              <a:spcPct val="35000"/>
            </a:spcAft>
            <a:buNone/>
          </a:pPr>
          <a:r>
            <a:rPr lang="lv-LV" sz="1800" b="1" kern="1200">
              <a:solidFill>
                <a:schemeClr val="accent2"/>
              </a:solidFill>
            </a:rPr>
            <a:t>E-komercija, muitas nodoklis</a:t>
          </a:r>
        </a:p>
        <a:p>
          <a:pPr marL="0" lvl="0" indent="0" algn="l" defTabSz="800100">
            <a:lnSpc>
              <a:spcPct val="90000"/>
            </a:lnSpc>
            <a:spcBef>
              <a:spcPct val="0"/>
            </a:spcBef>
            <a:spcAft>
              <a:spcPct val="35000"/>
            </a:spcAft>
            <a:buNone/>
          </a:pPr>
          <a:endParaRPr lang="en-US" sz="1300" kern="1200"/>
        </a:p>
      </dsp:txBody>
      <dsp:txXfrm>
        <a:off x="0" y="1396392"/>
        <a:ext cx="8689892" cy="1394761"/>
      </dsp:txXfrm>
    </dsp:sp>
    <dsp:sp modelId="{7470DC3B-3F22-4E07-ABC0-BFB4D6BA6E92}">
      <dsp:nvSpPr>
        <dsp:cNvPr id="0" name=""/>
        <dsp:cNvSpPr/>
      </dsp:nvSpPr>
      <dsp:spPr>
        <a:xfrm>
          <a:off x="0" y="2791153"/>
          <a:ext cx="8689892" cy="0"/>
        </a:xfrm>
        <a:prstGeom prst="lin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9AFA1C-1563-4CC2-8CB8-DE0A03165B47}">
      <dsp:nvSpPr>
        <dsp:cNvPr id="0" name=""/>
        <dsp:cNvSpPr/>
      </dsp:nvSpPr>
      <dsp:spPr>
        <a:xfrm>
          <a:off x="0" y="2791153"/>
          <a:ext cx="8681405" cy="1777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kern="1200"/>
            <a:t>Priekšlikums Padomes direktīvai, ar ko groza Direktīvu </a:t>
          </a:r>
          <a:r>
            <a:rPr lang="lv-LV" sz="1800" b="1" kern="1200"/>
            <a:t>2006/112/EK attiecībā uz PVN </a:t>
          </a:r>
          <a:r>
            <a:rPr lang="lv-LV" sz="1800" kern="1200"/>
            <a:t>noteikumiem par nodokļa maksātājiem, kas veicina importēto preču </a:t>
          </a:r>
          <a:r>
            <a:rPr lang="lv-LV" sz="1800" kern="1200" err="1"/>
            <a:t>tālpārdošanu</a:t>
          </a:r>
          <a:r>
            <a:rPr lang="lv-LV" sz="1800" kern="1200"/>
            <a:t>, un īpašā režīma piemērošanu </a:t>
          </a:r>
          <a:r>
            <a:rPr lang="lv-LV" sz="1800" kern="1200" err="1"/>
            <a:t>tālpārdošanai</a:t>
          </a:r>
          <a:r>
            <a:rPr lang="lv-LV" sz="1800" kern="1200"/>
            <a:t> no </a:t>
          </a:r>
          <a:r>
            <a:rPr lang="lv-LV" sz="1800" kern="1200" err="1"/>
            <a:t>trešām</a:t>
          </a:r>
          <a:r>
            <a:rPr lang="lv-LV" sz="1800" kern="1200"/>
            <a:t> teritorijām vai </a:t>
          </a:r>
          <a:r>
            <a:rPr lang="lv-LV" sz="1800" kern="1200" err="1"/>
            <a:t>trešām</a:t>
          </a:r>
          <a:r>
            <a:rPr lang="lv-LV" sz="1800" kern="1200"/>
            <a:t> valstīm importētām precēm, kā arī attiecībā uz īpašu importa PVN deklarēšanas un maksāšanas kārtību.</a:t>
          </a:r>
        </a:p>
        <a:p>
          <a:pPr marL="0" lvl="0" indent="0" algn="ctr" defTabSz="800100">
            <a:lnSpc>
              <a:spcPct val="90000"/>
            </a:lnSpc>
            <a:spcBef>
              <a:spcPct val="0"/>
            </a:spcBef>
            <a:spcAft>
              <a:spcPct val="35000"/>
            </a:spcAft>
            <a:buNone/>
          </a:pPr>
          <a:r>
            <a:rPr lang="lv-LV" sz="1800" b="1" kern="1200">
              <a:solidFill>
                <a:schemeClr val="accent2"/>
              </a:solidFill>
            </a:rPr>
            <a:t>E-komercija, PVN</a:t>
          </a:r>
        </a:p>
        <a:p>
          <a:pPr marL="0" lvl="0" indent="0" algn="l" defTabSz="800100">
            <a:lnSpc>
              <a:spcPct val="90000"/>
            </a:lnSpc>
            <a:spcBef>
              <a:spcPct val="0"/>
            </a:spcBef>
            <a:spcAft>
              <a:spcPct val="35000"/>
            </a:spcAft>
            <a:buNone/>
          </a:pPr>
          <a:endParaRPr lang="en-US" sz="1300" kern="1200"/>
        </a:p>
      </dsp:txBody>
      <dsp:txXfrm>
        <a:off x="0" y="2791153"/>
        <a:ext cx="8681405" cy="17775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5ACAE-CB2D-4CE5-89FB-80D1E54FE866}">
      <dsp:nvSpPr>
        <dsp:cNvPr id="0" name=""/>
        <dsp:cNvSpPr/>
      </dsp:nvSpPr>
      <dsp:spPr>
        <a:xfrm>
          <a:off x="5016" y="2069068"/>
          <a:ext cx="2175787" cy="1504686"/>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a:solidFill>
                <a:schemeClr val="tx1"/>
              </a:solidFill>
            </a:rPr>
            <a:t>Līdz </a:t>
          </a:r>
          <a:r>
            <a:rPr lang="en-IE" sz="1600" kern="1200">
              <a:solidFill>
                <a:schemeClr val="tx1"/>
              </a:solidFill>
            </a:rPr>
            <a:t>2031</a:t>
          </a:r>
          <a:r>
            <a:rPr lang="lv-LV" sz="1600" kern="1200">
              <a:solidFill>
                <a:schemeClr val="tx1"/>
              </a:solidFill>
            </a:rPr>
            <a:t>.</a:t>
          </a:r>
          <a:r>
            <a:rPr lang="en-IE" sz="1600" kern="1200">
              <a:solidFill>
                <a:schemeClr val="tx1"/>
              </a:solidFill>
            </a:rPr>
            <a:t> </a:t>
          </a:r>
          <a:r>
            <a:rPr lang="lv-LV" sz="1600" kern="1200">
              <a:solidFill>
                <a:schemeClr val="tx1"/>
              </a:solidFill>
            </a:rPr>
            <a:t>iesniegumi </a:t>
          </a:r>
          <a:r>
            <a:rPr lang="en-IE" sz="1600" kern="1200">
              <a:solidFill>
                <a:schemeClr val="tx1"/>
              </a:solidFill>
            </a:rPr>
            <a:t>AEO-S </a:t>
          </a:r>
          <a:r>
            <a:rPr lang="lv-LV" sz="1600" kern="1200">
              <a:solidFill>
                <a:schemeClr val="tx1"/>
              </a:solidFill>
            </a:rPr>
            <a:t>vai</a:t>
          </a:r>
          <a:r>
            <a:rPr lang="en-IE" sz="1600" kern="1200">
              <a:solidFill>
                <a:schemeClr val="tx1"/>
              </a:solidFill>
            </a:rPr>
            <a:t> AEO C</a:t>
          </a:r>
          <a:r>
            <a:rPr lang="lv-LV" sz="1600" kern="1200">
              <a:solidFill>
                <a:schemeClr val="tx1"/>
              </a:solidFill>
            </a:rPr>
            <a:t> saņemšanai</a:t>
          </a:r>
          <a:endParaRPr lang="en-IE" sz="1600" kern="1200">
            <a:solidFill>
              <a:schemeClr val="tx1"/>
            </a:solidFill>
          </a:endParaRPr>
        </a:p>
      </dsp:txBody>
      <dsp:txXfrm>
        <a:off x="49087" y="2113139"/>
        <a:ext cx="2087645" cy="1416544"/>
      </dsp:txXfrm>
    </dsp:sp>
    <dsp:sp modelId="{5F7FF07A-B16E-42BC-ACC3-A5C64E8DA5B0}">
      <dsp:nvSpPr>
        <dsp:cNvPr id="0" name=""/>
        <dsp:cNvSpPr/>
      </dsp:nvSpPr>
      <dsp:spPr>
        <a:xfrm rot="18289469">
          <a:off x="1883204" y="2236061"/>
          <a:ext cx="1387619" cy="31596"/>
        </a:xfrm>
        <a:custGeom>
          <a:avLst/>
          <a:gdLst/>
          <a:ahLst/>
          <a:cxnLst/>
          <a:rect l="0" t="0" r="0" b="0"/>
          <a:pathLst>
            <a:path>
              <a:moveTo>
                <a:pt x="0" y="15798"/>
              </a:moveTo>
              <a:lnTo>
                <a:pt x="1387619" y="1579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2542323" y="2217169"/>
        <a:ext cx="69380" cy="69380"/>
      </dsp:txXfrm>
    </dsp:sp>
    <dsp:sp modelId="{F1A448A8-67CB-4487-8031-677943E30DCA}">
      <dsp:nvSpPr>
        <dsp:cNvPr id="0" name=""/>
        <dsp:cNvSpPr/>
      </dsp:nvSpPr>
      <dsp:spPr>
        <a:xfrm>
          <a:off x="2973223" y="1187045"/>
          <a:ext cx="2338074" cy="990525"/>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a:solidFill>
                <a:schemeClr val="tx1"/>
              </a:solidFill>
            </a:rPr>
            <a:t>Iespējams pieteikties</a:t>
          </a:r>
          <a:r>
            <a:rPr lang="en-IE" sz="1600" kern="1200">
              <a:solidFill>
                <a:schemeClr val="tx1"/>
              </a:solidFill>
            </a:rPr>
            <a:t> AEO-S</a:t>
          </a:r>
        </a:p>
      </dsp:txBody>
      <dsp:txXfrm>
        <a:off x="3002234" y="1216056"/>
        <a:ext cx="2280052" cy="932503"/>
      </dsp:txXfrm>
    </dsp:sp>
    <dsp:sp modelId="{1EE257CE-1034-4A49-BF4B-C3723350DB01}">
      <dsp:nvSpPr>
        <dsp:cNvPr id="0" name=""/>
        <dsp:cNvSpPr/>
      </dsp:nvSpPr>
      <dsp:spPr>
        <a:xfrm>
          <a:off x="5311298" y="1666509"/>
          <a:ext cx="792420" cy="31596"/>
        </a:xfrm>
        <a:custGeom>
          <a:avLst/>
          <a:gdLst/>
          <a:ahLst/>
          <a:cxnLst/>
          <a:rect l="0" t="0" r="0" b="0"/>
          <a:pathLst>
            <a:path>
              <a:moveTo>
                <a:pt x="0" y="15798"/>
              </a:moveTo>
              <a:lnTo>
                <a:pt x="792420" y="1579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687698" y="1662497"/>
        <a:ext cx="39621" cy="39621"/>
      </dsp:txXfrm>
    </dsp:sp>
    <dsp:sp modelId="{A294D328-B63E-4986-A954-6CBEA66E8DFF}">
      <dsp:nvSpPr>
        <dsp:cNvPr id="0" name=""/>
        <dsp:cNvSpPr/>
      </dsp:nvSpPr>
      <dsp:spPr>
        <a:xfrm>
          <a:off x="6103718" y="1187045"/>
          <a:ext cx="1981050" cy="990525"/>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a:solidFill>
                <a:schemeClr val="tx1"/>
              </a:solidFill>
            </a:rPr>
            <a:t>Atļauja ir izmantojama</a:t>
          </a:r>
          <a:endParaRPr lang="en-IE" sz="1600" kern="1200">
            <a:solidFill>
              <a:schemeClr val="tx1"/>
            </a:solidFill>
          </a:endParaRPr>
        </a:p>
      </dsp:txBody>
      <dsp:txXfrm>
        <a:off x="6132729" y="1216056"/>
        <a:ext cx="1923028" cy="932503"/>
      </dsp:txXfrm>
    </dsp:sp>
    <dsp:sp modelId="{823F091B-EFCA-4EAC-B678-F65C46F56F1B}">
      <dsp:nvSpPr>
        <dsp:cNvPr id="0" name=""/>
        <dsp:cNvSpPr/>
      </dsp:nvSpPr>
      <dsp:spPr>
        <a:xfrm>
          <a:off x="8084768" y="1666509"/>
          <a:ext cx="792420" cy="31596"/>
        </a:xfrm>
        <a:custGeom>
          <a:avLst/>
          <a:gdLst/>
          <a:ahLst/>
          <a:cxnLst/>
          <a:rect l="0" t="0" r="0" b="0"/>
          <a:pathLst>
            <a:path>
              <a:moveTo>
                <a:pt x="0" y="15798"/>
              </a:moveTo>
              <a:lnTo>
                <a:pt x="792420" y="1579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8461168" y="1662497"/>
        <a:ext cx="39621" cy="39621"/>
      </dsp:txXfrm>
    </dsp:sp>
    <dsp:sp modelId="{70F37180-143E-4D88-B992-C7C544162DE2}">
      <dsp:nvSpPr>
        <dsp:cNvPr id="0" name=""/>
        <dsp:cNvSpPr/>
      </dsp:nvSpPr>
      <dsp:spPr>
        <a:xfrm>
          <a:off x="8877188" y="1187045"/>
          <a:ext cx="1981050" cy="990525"/>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a:solidFill>
                <a:schemeClr val="tx1"/>
              </a:solidFill>
            </a:rPr>
            <a:t>Atļauja turpinās būt izmantojama</a:t>
          </a:r>
          <a:endParaRPr lang="en-IE" sz="1600" kern="1200">
            <a:solidFill>
              <a:schemeClr val="tx1"/>
            </a:solidFill>
          </a:endParaRPr>
        </a:p>
      </dsp:txBody>
      <dsp:txXfrm>
        <a:off x="8906199" y="1216056"/>
        <a:ext cx="1923028" cy="932503"/>
      </dsp:txXfrm>
    </dsp:sp>
    <dsp:sp modelId="{FA5F309D-4E6C-42F5-96BB-ED3E7973D47C}">
      <dsp:nvSpPr>
        <dsp:cNvPr id="0" name=""/>
        <dsp:cNvSpPr/>
      </dsp:nvSpPr>
      <dsp:spPr>
        <a:xfrm>
          <a:off x="2180803" y="2805613"/>
          <a:ext cx="792420" cy="31596"/>
        </a:xfrm>
        <a:custGeom>
          <a:avLst/>
          <a:gdLst/>
          <a:ahLst/>
          <a:cxnLst/>
          <a:rect l="0" t="0" r="0" b="0"/>
          <a:pathLst>
            <a:path>
              <a:moveTo>
                <a:pt x="0" y="15798"/>
              </a:moveTo>
              <a:lnTo>
                <a:pt x="792420" y="1579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2557203" y="2801601"/>
        <a:ext cx="39621" cy="39621"/>
      </dsp:txXfrm>
    </dsp:sp>
    <dsp:sp modelId="{95981E3A-D2BA-4772-9C40-DA2C9D8C6A51}">
      <dsp:nvSpPr>
        <dsp:cNvPr id="0" name=""/>
        <dsp:cNvSpPr/>
      </dsp:nvSpPr>
      <dsp:spPr>
        <a:xfrm>
          <a:off x="2973223" y="2326149"/>
          <a:ext cx="2293184" cy="990525"/>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a:solidFill>
                <a:schemeClr val="tx1"/>
              </a:solidFill>
            </a:rPr>
            <a:t>Iespējams pieteikties </a:t>
          </a:r>
          <a:r>
            <a:rPr lang="en-IE" sz="1600" kern="1200">
              <a:solidFill>
                <a:schemeClr val="tx1"/>
              </a:solidFill>
            </a:rPr>
            <a:t>AEO-C</a:t>
          </a:r>
        </a:p>
      </dsp:txBody>
      <dsp:txXfrm>
        <a:off x="3002234" y="2355160"/>
        <a:ext cx="2235162" cy="932503"/>
      </dsp:txXfrm>
    </dsp:sp>
    <dsp:sp modelId="{90A59803-B341-42B0-BA91-7293A48C5056}">
      <dsp:nvSpPr>
        <dsp:cNvPr id="0" name=""/>
        <dsp:cNvSpPr/>
      </dsp:nvSpPr>
      <dsp:spPr>
        <a:xfrm>
          <a:off x="5266407" y="2805613"/>
          <a:ext cx="792420" cy="31596"/>
        </a:xfrm>
        <a:custGeom>
          <a:avLst/>
          <a:gdLst/>
          <a:ahLst/>
          <a:cxnLst/>
          <a:rect l="0" t="0" r="0" b="0"/>
          <a:pathLst>
            <a:path>
              <a:moveTo>
                <a:pt x="0" y="15798"/>
              </a:moveTo>
              <a:lnTo>
                <a:pt x="792420" y="1579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642807" y="2801601"/>
        <a:ext cx="39621" cy="39621"/>
      </dsp:txXfrm>
    </dsp:sp>
    <dsp:sp modelId="{0E98F401-F5DA-483A-9379-7230E40D966E}">
      <dsp:nvSpPr>
        <dsp:cNvPr id="0" name=""/>
        <dsp:cNvSpPr/>
      </dsp:nvSpPr>
      <dsp:spPr>
        <a:xfrm>
          <a:off x="6058827" y="2326149"/>
          <a:ext cx="1981050" cy="990525"/>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0" kern="1200">
              <a:solidFill>
                <a:schemeClr val="tx1"/>
              </a:solidFill>
            </a:rPr>
            <a:t>AEO-C </a:t>
          </a:r>
          <a:r>
            <a:rPr lang="lv-LV" sz="1600" b="0" kern="1200">
              <a:solidFill>
                <a:schemeClr val="tx1"/>
              </a:solidFill>
            </a:rPr>
            <a:t>atļauja paliek izmantojama, bet jāpārvērtē atbilstība</a:t>
          </a:r>
          <a:endParaRPr lang="en-IE" sz="1600" b="0" kern="1200">
            <a:solidFill>
              <a:schemeClr val="tx1"/>
            </a:solidFill>
          </a:endParaRPr>
        </a:p>
      </dsp:txBody>
      <dsp:txXfrm>
        <a:off x="6087838" y="2355160"/>
        <a:ext cx="1923028" cy="932503"/>
      </dsp:txXfrm>
    </dsp:sp>
    <dsp:sp modelId="{63AE0578-FB64-49E5-AD4F-1F94F6E413C0}">
      <dsp:nvSpPr>
        <dsp:cNvPr id="0" name=""/>
        <dsp:cNvSpPr/>
      </dsp:nvSpPr>
      <dsp:spPr>
        <a:xfrm rot="21394501">
          <a:off x="8039171" y="2781969"/>
          <a:ext cx="791535" cy="31596"/>
        </a:xfrm>
        <a:custGeom>
          <a:avLst/>
          <a:gdLst/>
          <a:ahLst/>
          <a:cxnLst/>
          <a:rect l="0" t="0" r="0" b="0"/>
          <a:pathLst>
            <a:path>
              <a:moveTo>
                <a:pt x="0" y="15798"/>
              </a:moveTo>
              <a:lnTo>
                <a:pt x="791535" y="1579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8415150" y="2777979"/>
        <a:ext cx="39576" cy="39576"/>
      </dsp:txXfrm>
    </dsp:sp>
    <dsp:sp modelId="{7113E078-9793-44FF-BD07-6AACF01ABE9B}">
      <dsp:nvSpPr>
        <dsp:cNvPr id="0" name=""/>
        <dsp:cNvSpPr/>
      </dsp:nvSpPr>
      <dsp:spPr>
        <a:xfrm>
          <a:off x="8829999" y="2278861"/>
          <a:ext cx="2085114" cy="990525"/>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b="0" kern="1200" cap="none" spc="0">
              <a:ln w="0"/>
              <a:solidFill>
                <a:schemeClr val="tx1"/>
              </a:solidFill>
              <a:effectLst>
                <a:outerShdw blurRad="38100" dist="19050" dir="2700000" algn="tl" rotWithShape="0">
                  <a:schemeClr val="dk1">
                    <a:alpha val="40000"/>
                  </a:schemeClr>
                </a:outerShdw>
              </a:effectLst>
            </a:rPr>
            <a:t>Beidzas</a:t>
          </a:r>
          <a:endParaRPr lang="en-IE" sz="1600" b="0" kern="1200" cap="none" spc="0">
            <a:ln w="0"/>
            <a:solidFill>
              <a:schemeClr val="tx1"/>
            </a:solidFill>
            <a:effectLst>
              <a:outerShdw blurRad="38100" dist="19050" dir="2700000" algn="tl" rotWithShape="0">
                <a:schemeClr val="dk1">
                  <a:alpha val="40000"/>
                </a:schemeClr>
              </a:outerShdw>
            </a:effectLst>
          </a:endParaRPr>
        </a:p>
      </dsp:txBody>
      <dsp:txXfrm>
        <a:off x="8859010" y="2307872"/>
        <a:ext cx="2027092" cy="932503"/>
      </dsp:txXfrm>
    </dsp:sp>
    <dsp:sp modelId="{7D5D3540-81D1-48AA-AECD-DA637E1A3534}">
      <dsp:nvSpPr>
        <dsp:cNvPr id="0" name=""/>
        <dsp:cNvSpPr/>
      </dsp:nvSpPr>
      <dsp:spPr>
        <a:xfrm rot="3310531">
          <a:off x="1883204" y="3375165"/>
          <a:ext cx="1387619" cy="31596"/>
        </a:xfrm>
        <a:custGeom>
          <a:avLst/>
          <a:gdLst/>
          <a:ahLst/>
          <a:cxnLst/>
          <a:rect l="0" t="0" r="0" b="0"/>
          <a:pathLst>
            <a:path>
              <a:moveTo>
                <a:pt x="0" y="15798"/>
              </a:moveTo>
              <a:lnTo>
                <a:pt x="1387619" y="1579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2542323" y="3356273"/>
        <a:ext cx="69380" cy="69380"/>
      </dsp:txXfrm>
    </dsp:sp>
    <dsp:sp modelId="{7E4512FB-AF68-43DE-BBFA-53CB53809D37}">
      <dsp:nvSpPr>
        <dsp:cNvPr id="0" name=""/>
        <dsp:cNvSpPr/>
      </dsp:nvSpPr>
      <dsp:spPr>
        <a:xfrm>
          <a:off x="2973223" y="3465253"/>
          <a:ext cx="2293540" cy="990525"/>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v-LV" sz="1600" kern="1200">
              <a:solidFill>
                <a:schemeClr val="tx1"/>
              </a:solidFill>
            </a:rPr>
            <a:t>Iespējams pieteikties </a:t>
          </a:r>
          <a:r>
            <a:rPr lang="en-IE" sz="1600" kern="1200">
              <a:solidFill>
                <a:schemeClr val="tx1"/>
              </a:solidFill>
            </a:rPr>
            <a:t>T&amp;C</a:t>
          </a:r>
        </a:p>
      </dsp:txBody>
      <dsp:txXfrm>
        <a:off x="3002234" y="3494264"/>
        <a:ext cx="2235518" cy="932503"/>
      </dsp:txXfrm>
    </dsp:sp>
    <dsp:sp modelId="{4DE878F2-9EA6-4B63-8599-2085C21494B6}">
      <dsp:nvSpPr>
        <dsp:cNvPr id="0" name=""/>
        <dsp:cNvSpPr/>
      </dsp:nvSpPr>
      <dsp:spPr>
        <a:xfrm>
          <a:off x="5266764" y="3944717"/>
          <a:ext cx="792420" cy="31596"/>
        </a:xfrm>
        <a:custGeom>
          <a:avLst/>
          <a:gdLst/>
          <a:ahLst/>
          <a:cxnLst/>
          <a:rect l="0" t="0" r="0" b="0"/>
          <a:pathLst>
            <a:path>
              <a:moveTo>
                <a:pt x="0" y="15798"/>
              </a:moveTo>
              <a:lnTo>
                <a:pt x="792420" y="1579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643164" y="3940705"/>
        <a:ext cx="39621" cy="39621"/>
      </dsp:txXfrm>
    </dsp:sp>
    <dsp:sp modelId="{89446DC7-CCD2-49D7-BDB9-A4C33881EF17}">
      <dsp:nvSpPr>
        <dsp:cNvPr id="0" name=""/>
        <dsp:cNvSpPr/>
      </dsp:nvSpPr>
      <dsp:spPr>
        <a:xfrm>
          <a:off x="6059184" y="3465253"/>
          <a:ext cx="1981050" cy="990525"/>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0" kern="1200">
              <a:solidFill>
                <a:schemeClr val="tx1"/>
              </a:solidFill>
            </a:rPr>
            <a:t>T&amp;C </a:t>
          </a:r>
          <a:r>
            <a:rPr lang="lv-LV" sz="1600" b="0" kern="1200">
              <a:solidFill>
                <a:schemeClr val="tx1"/>
              </a:solidFill>
            </a:rPr>
            <a:t>sāk piemērot</a:t>
          </a:r>
          <a:endParaRPr lang="en-IE" sz="1600" b="0" kern="1200">
            <a:solidFill>
              <a:schemeClr val="tx1"/>
            </a:solidFill>
          </a:endParaRPr>
        </a:p>
      </dsp:txBody>
      <dsp:txXfrm>
        <a:off x="6088195" y="3494264"/>
        <a:ext cx="1923028" cy="932503"/>
      </dsp:txXfrm>
    </dsp:sp>
    <dsp:sp modelId="{A467C899-F324-437F-B4F0-6F5165B1F396}">
      <dsp:nvSpPr>
        <dsp:cNvPr id="0" name=""/>
        <dsp:cNvSpPr/>
      </dsp:nvSpPr>
      <dsp:spPr>
        <a:xfrm>
          <a:off x="8040234" y="3944717"/>
          <a:ext cx="792420" cy="31596"/>
        </a:xfrm>
        <a:custGeom>
          <a:avLst/>
          <a:gdLst/>
          <a:ahLst/>
          <a:cxnLst/>
          <a:rect l="0" t="0" r="0" b="0"/>
          <a:pathLst>
            <a:path>
              <a:moveTo>
                <a:pt x="0" y="15798"/>
              </a:moveTo>
              <a:lnTo>
                <a:pt x="792420" y="1579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8416634" y="3940705"/>
        <a:ext cx="39621" cy="39621"/>
      </dsp:txXfrm>
    </dsp:sp>
    <dsp:sp modelId="{38B39B98-FCB2-41C8-9BB8-FF7B6CF2F668}">
      <dsp:nvSpPr>
        <dsp:cNvPr id="0" name=""/>
        <dsp:cNvSpPr/>
      </dsp:nvSpPr>
      <dsp:spPr>
        <a:xfrm>
          <a:off x="8832654" y="3465253"/>
          <a:ext cx="1981050" cy="990525"/>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a:solidFill>
                <a:schemeClr val="tx1"/>
              </a:solidFill>
            </a:rPr>
            <a:t>T&amp;C </a:t>
          </a:r>
          <a:r>
            <a:rPr lang="lv-LV" sz="1600" kern="1200">
              <a:solidFill>
                <a:schemeClr val="tx1"/>
              </a:solidFill>
            </a:rPr>
            <a:t>vienkāršojumiem</a:t>
          </a:r>
          <a:endParaRPr lang="en-IE" sz="1600" kern="1200">
            <a:solidFill>
              <a:schemeClr val="tx1"/>
            </a:solidFill>
          </a:endParaRPr>
        </a:p>
      </dsp:txBody>
      <dsp:txXfrm>
        <a:off x="8861665" y="3494264"/>
        <a:ext cx="1923028" cy="9325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CD17D-3283-419C-923C-62E85AF3CB38}">
      <dsp:nvSpPr>
        <dsp:cNvPr id="0" name=""/>
        <dsp:cNvSpPr/>
      </dsp:nvSpPr>
      <dsp:spPr>
        <a:xfrm>
          <a:off x="2966719" y="584"/>
          <a:ext cx="4450080" cy="2278488"/>
        </a:xfrm>
        <a:prstGeom prst="rightArrow">
          <a:avLst>
            <a:gd name="adj1" fmla="val 75000"/>
            <a:gd name="adj2" fmla="val 50000"/>
          </a:avLst>
        </a:prstGeom>
        <a:solidFill>
          <a:schemeClr val="accent2">
            <a:lumMod val="60000"/>
            <a:lumOff val="40000"/>
          </a:schemeClr>
        </a:solidFill>
        <a:ln w="12700" cap="flat" cmpd="sng" algn="ctr">
          <a:solidFill>
            <a:schemeClr val="accent2">
              <a:lumMod val="40000"/>
              <a:lumOff val="60000"/>
            </a:schemeClr>
          </a:solidFill>
          <a:prstDash val="solid"/>
          <a:miter lim="800000"/>
        </a:ln>
        <a:effectLst/>
        <a:scene3d>
          <a:camera prst="orthographicFront"/>
          <a:lightRig rig="chilly" dir="t"/>
        </a:scene3d>
        <a:sp3d z="-12700" extrusionH="1700"/>
      </dsp:spPr>
      <dsp:style>
        <a:lnRef idx="1">
          <a:schemeClr val="accent4"/>
        </a:lnRef>
        <a:fillRef idx="2">
          <a:schemeClr val="accent4"/>
        </a:fillRef>
        <a:effectRef idx="1">
          <a:schemeClr val="accent4"/>
        </a:effectRef>
        <a:fontRef idx="minor">
          <a:schemeClr val="dk1"/>
        </a:fontRef>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IE" sz="2100" b="1" kern="1200"/>
            <a:t> </a:t>
          </a:r>
          <a:r>
            <a:rPr lang="lv-LV" sz="2100" b="1" kern="1200"/>
            <a:t>ieviešanas izmaksas</a:t>
          </a:r>
          <a:endParaRPr lang="en-IE" sz="2100" b="1" kern="1200"/>
        </a:p>
        <a:p>
          <a:pPr marL="228600" lvl="1" indent="-228600" algn="l" defTabSz="933450">
            <a:lnSpc>
              <a:spcPct val="90000"/>
            </a:lnSpc>
            <a:spcBef>
              <a:spcPct val="0"/>
            </a:spcBef>
            <a:spcAft>
              <a:spcPct val="15000"/>
            </a:spcAft>
            <a:buFont typeface="Arial" panose="020B0604020202020204" pitchFamily="34" charset="0"/>
            <a:buChar char="•"/>
          </a:pPr>
          <a:r>
            <a:rPr lang="lv-LV" sz="2100" b="1" kern="1200" err="1"/>
            <a:t> izstrādes laiks</a:t>
          </a:r>
        </a:p>
        <a:p>
          <a:pPr marL="228600" lvl="1" indent="-228600" algn="l" defTabSz="933450">
            <a:lnSpc>
              <a:spcPct val="90000"/>
            </a:lnSpc>
            <a:spcBef>
              <a:spcPct val="0"/>
            </a:spcBef>
            <a:spcAft>
              <a:spcPct val="15000"/>
            </a:spcAft>
            <a:buFont typeface="Arial" panose="020B0604020202020204" pitchFamily="34" charset="0"/>
            <a:buChar char="•"/>
          </a:pPr>
          <a:r>
            <a:rPr lang="lv-LV" sz="2100" b="1" kern="1200" err="1"/>
            <a:t> efektivitātes kavējumi</a:t>
          </a:r>
        </a:p>
        <a:p>
          <a:pPr marL="228600" lvl="1" indent="-228600" algn="l" defTabSz="933450">
            <a:lnSpc>
              <a:spcPct val="90000"/>
            </a:lnSpc>
            <a:spcBef>
              <a:spcPct val="0"/>
            </a:spcBef>
            <a:spcAft>
              <a:spcPct val="15000"/>
            </a:spcAft>
            <a:buFont typeface="Arial" panose="020B0604020202020204" pitchFamily="34" charset="0"/>
            <a:buChar char="•"/>
          </a:pPr>
          <a:r>
            <a:rPr lang="lv-LV" sz="2100" b="1" kern="1200" err="1"/>
            <a:t> ietekme uz komersantiem</a:t>
          </a:r>
        </a:p>
        <a:p>
          <a:pPr marL="228600" lvl="1" indent="-228600" algn="l" defTabSz="933450">
            <a:lnSpc>
              <a:spcPct val="90000"/>
            </a:lnSpc>
            <a:spcBef>
              <a:spcPct val="0"/>
            </a:spcBef>
            <a:spcAft>
              <a:spcPct val="15000"/>
            </a:spcAft>
            <a:buFont typeface="Arial" panose="020B0604020202020204" pitchFamily="34" charset="0"/>
            <a:buNone/>
          </a:pPr>
          <a:endParaRPr lang="lv-LV" sz="2100" b="1" kern="1200" err="1"/>
        </a:p>
      </dsp:txBody>
      <dsp:txXfrm>
        <a:off x="2966719" y="285395"/>
        <a:ext cx="3595647" cy="1708866"/>
      </dsp:txXfrm>
    </dsp:sp>
    <dsp:sp modelId="{9D39C3B0-B1B8-4BBB-A2A6-15A4F320968B}">
      <dsp:nvSpPr>
        <dsp:cNvPr id="0" name=""/>
        <dsp:cNvSpPr/>
      </dsp:nvSpPr>
      <dsp:spPr>
        <a:xfrm>
          <a:off x="0" y="584"/>
          <a:ext cx="2966720" cy="2278488"/>
        </a:xfrm>
        <a:prstGeom prst="roundRect">
          <a:avLst/>
        </a:prstGeom>
        <a:solidFill>
          <a:schemeClr val="accent2"/>
        </a:solidFill>
        <a:ln w="19050" cap="flat" cmpd="sng" algn="ctr">
          <a:solidFill>
            <a:schemeClr val="accent2"/>
          </a:solidFill>
          <a:prstDash val="solid"/>
          <a:miter lim="800000"/>
        </a:ln>
        <a:effectLst/>
        <a:scene3d>
          <a:camera prst="orthographicFront"/>
          <a:lightRig rig="chilly" dir="t"/>
        </a:scene3d>
      </dsp:spPr>
      <dsp:style>
        <a:lnRef idx="2">
          <a:schemeClr val="accent2"/>
        </a:lnRef>
        <a:fillRef idx="1">
          <a:schemeClr val="lt1"/>
        </a:fillRef>
        <a:effectRef idx="0">
          <a:schemeClr val="accent2"/>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lv-LV" sz="2500" b="1" kern="1200">
              <a:solidFill>
                <a:schemeClr val="tx1"/>
              </a:solidFill>
            </a:rPr>
            <a:t>Decentralizēta ieviešana</a:t>
          </a:r>
        </a:p>
        <a:p>
          <a:pPr marL="0" lvl="0" indent="0" algn="ctr" defTabSz="1111250">
            <a:lnSpc>
              <a:spcPct val="90000"/>
            </a:lnSpc>
            <a:spcBef>
              <a:spcPct val="0"/>
            </a:spcBef>
            <a:spcAft>
              <a:spcPct val="35000"/>
            </a:spcAft>
            <a:buNone/>
          </a:pPr>
          <a:endParaRPr lang="en-IE" sz="2500" b="1" kern="1200"/>
        </a:p>
      </dsp:txBody>
      <dsp:txXfrm>
        <a:off x="111227" y="111811"/>
        <a:ext cx="2744266" cy="2056034"/>
      </dsp:txXfrm>
    </dsp:sp>
    <dsp:sp modelId="{39E3F02D-306C-4C8F-9C2F-84EAF1C9AB2A}">
      <dsp:nvSpPr>
        <dsp:cNvPr id="0" name=""/>
        <dsp:cNvSpPr/>
      </dsp:nvSpPr>
      <dsp:spPr>
        <a:xfrm>
          <a:off x="2966719" y="2506921"/>
          <a:ext cx="4450080" cy="2278488"/>
        </a:xfrm>
        <a:prstGeom prst="rightArrow">
          <a:avLst>
            <a:gd name="adj1" fmla="val 75000"/>
            <a:gd name="adj2" fmla="val 50000"/>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chilly" dir="t"/>
        </a:scene3d>
        <a:sp3d z="-12700" extrusionH="1700"/>
      </dsp:spPr>
      <dsp:style>
        <a:lnRef idx="1">
          <a:schemeClr val="accent1"/>
        </a:lnRef>
        <a:fillRef idx="2">
          <a:schemeClr val="accent1"/>
        </a:fillRef>
        <a:effectRef idx="1">
          <a:schemeClr val="accent1"/>
        </a:effectRef>
        <a:fontRef idx="minor">
          <a:schemeClr val="dk1"/>
        </a:fontRef>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IE" sz="2100" b="1" kern="1200"/>
            <a:t> </a:t>
          </a:r>
          <a:r>
            <a:rPr lang="lv-LV" sz="2100" b="1" kern="1200"/>
            <a:t>monolīta sistēma</a:t>
          </a:r>
          <a:endParaRPr lang="en-IE" sz="2100" b="1" kern="1200"/>
        </a:p>
        <a:p>
          <a:pPr marL="228600" lvl="1" indent="-228600" algn="l" defTabSz="933450">
            <a:lnSpc>
              <a:spcPct val="90000"/>
            </a:lnSpc>
            <a:spcBef>
              <a:spcPct val="0"/>
            </a:spcBef>
            <a:spcAft>
              <a:spcPct val="15000"/>
            </a:spcAft>
            <a:buFont typeface="Arial" panose="020B0604020202020204" pitchFamily="34" charset="0"/>
            <a:buChar char="•"/>
          </a:pPr>
          <a:r>
            <a:rPr lang="lv-LV" sz="2100" b="1" kern="1200"/>
            <a:t> fleksibilitātes trūkums</a:t>
          </a:r>
        </a:p>
        <a:p>
          <a:pPr marL="228600" lvl="1" indent="-228600" algn="l" defTabSz="933450">
            <a:lnSpc>
              <a:spcPct val="90000"/>
            </a:lnSpc>
            <a:spcBef>
              <a:spcPct val="0"/>
            </a:spcBef>
            <a:spcAft>
              <a:spcPct val="15000"/>
            </a:spcAft>
            <a:buFont typeface="Arial" panose="020B0604020202020204" pitchFamily="34" charset="0"/>
            <a:buChar char="•"/>
          </a:pPr>
          <a:r>
            <a:rPr lang="lv-LV" sz="2100" b="1" kern="1200"/>
            <a:t> datu fragmentācija</a:t>
          </a:r>
        </a:p>
        <a:p>
          <a:pPr marL="228600" lvl="1" indent="-228600" algn="l" defTabSz="933450">
            <a:lnSpc>
              <a:spcPct val="90000"/>
            </a:lnSpc>
            <a:spcBef>
              <a:spcPct val="0"/>
            </a:spcBef>
            <a:spcAft>
              <a:spcPct val="15000"/>
            </a:spcAft>
            <a:buFont typeface="Arial" panose="020B0604020202020204" pitchFamily="34" charset="0"/>
            <a:buChar char="•"/>
          </a:pPr>
          <a:endParaRPr lang="lv-LV" sz="2100" b="1" kern="1200"/>
        </a:p>
      </dsp:txBody>
      <dsp:txXfrm>
        <a:off x="2966719" y="2791732"/>
        <a:ext cx="3595647" cy="1708866"/>
      </dsp:txXfrm>
    </dsp:sp>
    <dsp:sp modelId="{CD2B1AB4-271C-4CF0-AB96-46245DBFA69A}">
      <dsp:nvSpPr>
        <dsp:cNvPr id="0" name=""/>
        <dsp:cNvSpPr/>
      </dsp:nvSpPr>
      <dsp:spPr>
        <a:xfrm>
          <a:off x="0" y="2506921"/>
          <a:ext cx="2966720" cy="2278488"/>
        </a:xfrm>
        <a:prstGeom prst="roundRect">
          <a:avLst/>
        </a:prstGeom>
        <a:solidFill>
          <a:schemeClr val="tx2">
            <a:lumMod val="50000"/>
            <a:lumOff val="50000"/>
          </a:schemeClr>
        </a:solidFill>
        <a:ln w="25400" cap="flat" cmpd="sng" algn="ctr">
          <a:solidFill>
            <a:schemeClr val="lt1"/>
          </a:solidFill>
          <a:prstDash val="solid"/>
          <a:miter lim="800000"/>
        </a:ln>
        <a:effectLst/>
        <a:scene3d>
          <a:camera prst="orthographicFront"/>
          <a:lightRig rig="chilly" dir="t"/>
        </a:scene3d>
      </dsp:spPr>
      <dsp:style>
        <a:lnRef idx="3">
          <a:schemeClr val="lt1"/>
        </a:lnRef>
        <a:fillRef idx="1">
          <a:schemeClr val="accent1"/>
        </a:fillRef>
        <a:effectRef idx="1">
          <a:schemeClr val="accent1"/>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endParaRPr lang="lv-LV" sz="2500" b="1" kern="1200">
            <a:solidFill>
              <a:schemeClr val="tx1"/>
            </a:solidFill>
          </a:endParaRPr>
        </a:p>
        <a:p>
          <a:pPr marL="0" lvl="0" indent="0" algn="ctr" defTabSz="1111250">
            <a:lnSpc>
              <a:spcPct val="90000"/>
            </a:lnSpc>
            <a:spcBef>
              <a:spcPct val="0"/>
            </a:spcBef>
            <a:spcAft>
              <a:spcPct val="35000"/>
            </a:spcAft>
            <a:buNone/>
          </a:pPr>
          <a:r>
            <a:rPr lang="lv-LV" sz="2500" b="1" kern="1200">
              <a:solidFill>
                <a:schemeClr val="tx1"/>
              </a:solidFill>
            </a:rPr>
            <a:t>Uz procesu orientēta sistēma</a:t>
          </a:r>
        </a:p>
        <a:p>
          <a:pPr marL="0" lvl="0" indent="0" algn="ctr" defTabSz="1111250">
            <a:lnSpc>
              <a:spcPct val="90000"/>
            </a:lnSpc>
            <a:spcBef>
              <a:spcPct val="0"/>
            </a:spcBef>
            <a:spcAft>
              <a:spcPct val="35000"/>
            </a:spcAft>
            <a:buNone/>
          </a:pPr>
          <a:endParaRPr lang="en-IE" sz="2500" b="1" kern="1200"/>
        </a:p>
      </dsp:txBody>
      <dsp:txXfrm>
        <a:off x="111227" y="2618148"/>
        <a:ext cx="2744266" cy="2056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70062-92E5-44B4-8177-565958EE65B1}">
      <dsp:nvSpPr>
        <dsp:cNvPr id="0" name=""/>
        <dsp:cNvSpPr/>
      </dsp:nvSpPr>
      <dsp:spPr>
        <a:xfrm rot="5400000">
          <a:off x="-271604" y="275521"/>
          <a:ext cx="1810698" cy="1267488"/>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a:t>2023</a:t>
          </a:r>
        </a:p>
      </dsp:txBody>
      <dsp:txXfrm rot="-5400000">
        <a:off x="1" y="637660"/>
        <a:ext cx="1267488" cy="543210"/>
      </dsp:txXfrm>
    </dsp:sp>
    <dsp:sp modelId="{1998847B-9A2C-4816-9AC8-78FA2F87A4A6}">
      <dsp:nvSpPr>
        <dsp:cNvPr id="0" name=""/>
        <dsp:cNvSpPr/>
      </dsp:nvSpPr>
      <dsp:spPr>
        <a:xfrm rot="5400000">
          <a:off x="5469182" y="-3945108"/>
          <a:ext cx="1176953" cy="9580342"/>
        </a:xfrm>
        <a:prstGeom prst="round2SameRect">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lv-LV" sz="2000" b="0" kern="1200"/>
            <a:t>Muitas reformas priekšlikums</a:t>
          </a:r>
          <a:endParaRPr lang="en-IE" sz="2000" b="0" kern="1200"/>
        </a:p>
      </dsp:txBody>
      <dsp:txXfrm rot="-5400000">
        <a:off x="1267488" y="314040"/>
        <a:ext cx="9522888" cy="1062045"/>
      </dsp:txXfrm>
    </dsp:sp>
    <dsp:sp modelId="{83FAAE4E-F0E4-4836-9F7B-34E1F808AEC7}">
      <dsp:nvSpPr>
        <dsp:cNvPr id="0" name=""/>
        <dsp:cNvSpPr/>
      </dsp:nvSpPr>
      <dsp:spPr>
        <a:xfrm rot="5400000">
          <a:off x="-271604" y="2191183"/>
          <a:ext cx="1810698" cy="126748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BE" sz="1600" kern="1200"/>
            <a:t>2026-2027</a:t>
          </a:r>
          <a:endParaRPr lang="en-IE" sz="1600" kern="1200"/>
        </a:p>
      </dsp:txBody>
      <dsp:txXfrm rot="-5400000">
        <a:off x="1" y="2553322"/>
        <a:ext cx="1267488" cy="543210"/>
      </dsp:txXfrm>
    </dsp:sp>
    <dsp:sp modelId="{41BB6BBE-4071-41AD-A0A0-F6DA6949A71B}">
      <dsp:nvSpPr>
        <dsp:cNvPr id="0" name=""/>
        <dsp:cNvSpPr/>
      </dsp:nvSpPr>
      <dsp:spPr>
        <a:xfrm rot="5400000">
          <a:off x="5183395" y="-2110515"/>
          <a:ext cx="1748529" cy="9580342"/>
        </a:xfrm>
        <a:prstGeom prst="round2SameRect">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lv-LV" sz="2000" kern="1200"/>
            <a:t>ES Muitas iestāde tiek dibināta </a:t>
          </a:r>
          <a:r>
            <a:rPr lang="fr-BE" sz="2000" b="0" kern="1200"/>
            <a:t>2026</a:t>
          </a:r>
          <a:r>
            <a:rPr lang="lv-LV" sz="2000" b="0" kern="1200"/>
            <a:t>.gadā</a:t>
          </a:r>
          <a:endParaRPr lang="en-IE" sz="2000" b="0" kern="1200">
            <a:highlight>
              <a:srgbClr val="FFFF00"/>
            </a:highlight>
          </a:endParaRPr>
        </a:p>
        <a:p>
          <a:pPr marL="228600" lvl="1" indent="-228600" algn="l" defTabSz="889000">
            <a:lnSpc>
              <a:spcPct val="90000"/>
            </a:lnSpc>
            <a:spcBef>
              <a:spcPct val="0"/>
            </a:spcBef>
            <a:spcAft>
              <a:spcPct val="15000"/>
            </a:spcAft>
            <a:buChar char="•"/>
          </a:pPr>
          <a:r>
            <a:rPr lang="lv-LV" sz="2000" b="0" kern="1200"/>
            <a:t>Pagaidu izpilddirektora un neliela darbinieku skaita pieņemšana darbā tālākās darbības sagatavošanai</a:t>
          </a:r>
          <a:endParaRPr lang="en-IE" sz="2000" b="0" kern="1200">
            <a:highlight>
              <a:srgbClr val="FFFF00"/>
            </a:highlight>
          </a:endParaRPr>
        </a:p>
        <a:p>
          <a:pPr marL="228600" lvl="1" indent="-228600" algn="l" defTabSz="889000">
            <a:lnSpc>
              <a:spcPct val="90000"/>
            </a:lnSpc>
            <a:spcBef>
              <a:spcPct val="0"/>
            </a:spcBef>
            <a:spcAft>
              <a:spcPct val="15000"/>
            </a:spcAft>
            <a:buChar char="•"/>
          </a:pPr>
          <a:r>
            <a:rPr lang="lv-LV" sz="2000" b="0" kern="1200"/>
            <a:t>Sākotnējo darbību sagatavošana un nodošana EK darba grupai</a:t>
          </a:r>
          <a:endParaRPr lang="en-IE" sz="2000" b="0" kern="1200">
            <a:highlight>
              <a:srgbClr val="FFFF00"/>
            </a:highlight>
          </a:endParaRPr>
        </a:p>
      </dsp:txBody>
      <dsp:txXfrm rot="-5400000">
        <a:off x="1267489" y="1890747"/>
        <a:ext cx="9494986" cy="1577817"/>
      </dsp:txXfrm>
    </dsp:sp>
    <dsp:sp modelId="{08B08694-0A3D-4463-AAA8-D7E83F82EB66}">
      <dsp:nvSpPr>
        <dsp:cNvPr id="0" name=""/>
        <dsp:cNvSpPr/>
      </dsp:nvSpPr>
      <dsp:spPr>
        <a:xfrm rot="5400000">
          <a:off x="-271604" y="3821057"/>
          <a:ext cx="1810698" cy="1267488"/>
        </a:xfrm>
        <a:prstGeom prst="chevron">
          <a:avLst/>
        </a:prstGeom>
        <a:solidFill>
          <a:schemeClr val="tx2">
            <a:lumMod val="7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a:t>2028-2034</a:t>
          </a:r>
        </a:p>
      </dsp:txBody>
      <dsp:txXfrm rot="-5400000">
        <a:off x="1" y="4183196"/>
        <a:ext cx="1267488" cy="543210"/>
      </dsp:txXfrm>
    </dsp:sp>
    <dsp:sp modelId="{A03B36D4-48BC-4366-B56E-AF982F34E2F1}">
      <dsp:nvSpPr>
        <dsp:cNvPr id="0" name=""/>
        <dsp:cNvSpPr/>
      </dsp:nvSpPr>
      <dsp:spPr>
        <a:xfrm rot="5400000">
          <a:off x="5469182" y="-438706"/>
          <a:ext cx="1176953" cy="9580342"/>
        </a:xfrm>
        <a:prstGeom prst="round2SameRect">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lv-LV" sz="2000" b="0" i="0" kern="1200"/>
            <a:t>ES Muitas iestāde pakāpeniski sāk pilnībā darboties, lai veiktu savus uzdevumus</a:t>
          </a:r>
          <a:endParaRPr lang="en-IE" sz="2000" b="0" kern="1200"/>
        </a:p>
        <a:p>
          <a:pPr marL="228600" lvl="1" indent="-228600" algn="l" defTabSz="889000">
            <a:lnSpc>
              <a:spcPct val="90000"/>
            </a:lnSpc>
            <a:spcBef>
              <a:spcPct val="0"/>
            </a:spcBef>
            <a:spcAft>
              <a:spcPct val="15000"/>
            </a:spcAft>
            <a:buChar char="•"/>
          </a:pPr>
          <a:r>
            <a:rPr lang="lv-LV" sz="2000" b="0" kern="1200"/>
            <a:t>Dažu darbību pakāpeniska nodošana no Komisijas ES Muitas iestādei</a:t>
          </a:r>
          <a:endParaRPr lang="en-IE" sz="2000" b="0" kern="1200"/>
        </a:p>
        <a:p>
          <a:pPr marL="228600" lvl="1" indent="-228600" algn="l" defTabSz="889000">
            <a:lnSpc>
              <a:spcPct val="90000"/>
            </a:lnSpc>
            <a:spcBef>
              <a:spcPct val="0"/>
            </a:spcBef>
            <a:spcAft>
              <a:spcPct val="15000"/>
            </a:spcAft>
            <a:buChar char="•"/>
          </a:pPr>
          <a:r>
            <a:rPr lang="lv-LV" sz="2000" kern="1200"/>
            <a:t>Iemaksu līgumi</a:t>
          </a:r>
          <a:endParaRPr lang="en-IE" sz="2000" kern="1200"/>
        </a:p>
      </dsp:txBody>
      <dsp:txXfrm rot="-5400000">
        <a:off x="1267488" y="3820442"/>
        <a:ext cx="9522888" cy="10620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83DC7-861C-4E3B-B111-8995D2F194A5}">
      <dsp:nvSpPr>
        <dsp:cNvPr id="0" name=""/>
        <dsp:cNvSpPr/>
      </dsp:nvSpPr>
      <dsp:spPr>
        <a:xfrm>
          <a:off x="148308" y="1067"/>
          <a:ext cx="1994948" cy="1994948"/>
        </a:xfrm>
        <a:prstGeom prst="ellipse">
          <a:avLst/>
        </a:prstGeom>
        <a:solidFill>
          <a:srgbClr val="CEEAB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lumMod val="75000"/>
                </a:schemeClr>
              </a:solidFill>
            </a:rPr>
            <a:t>150 € </a:t>
          </a:r>
          <a:r>
            <a:rPr lang="en-US" sz="1800" kern="1200" err="1">
              <a:solidFill>
                <a:schemeClr val="tx2">
                  <a:lumMod val="75000"/>
                </a:schemeClr>
              </a:solidFill>
            </a:rPr>
            <a:t>robežvērtības</a:t>
          </a:r>
          <a:r>
            <a:rPr lang="en-US" sz="1800" kern="1200">
              <a:solidFill>
                <a:schemeClr val="tx2">
                  <a:lumMod val="75000"/>
                </a:schemeClr>
              </a:solidFill>
            </a:rPr>
            <a:t> </a:t>
          </a:r>
          <a:r>
            <a:rPr lang="en-US" sz="1800" kern="1200" err="1">
              <a:solidFill>
                <a:schemeClr val="tx2">
                  <a:lumMod val="75000"/>
                </a:schemeClr>
              </a:solidFill>
            </a:rPr>
            <a:t>atcelšana</a:t>
          </a:r>
          <a:endParaRPr lang="en-IE" sz="1800" kern="1200">
            <a:solidFill>
              <a:schemeClr val="tx2">
                <a:lumMod val="75000"/>
              </a:schemeClr>
            </a:solidFill>
          </a:endParaRPr>
        </a:p>
      </dsp:txBody>
      <dsp:txXfrm>
        <a:off x="440461" y="293220"/>
        <a:ext cx="1410642" cy="1410642"/>
      </dsp:txXfrm>
    </dsp:sp>
    <dsp:sp modelId="{81D045F1-1911-4589-B624-9D5CC3D9392E}">
      <dsp:nvSpPr>
        <dsp:cNvPr id="0" name=""/>
        <dsp:cNvSpPr/>
      </dsp:nvSpPr>
      <dsp:spPr>
        <a:xfrm>
          <a:off x="2305247" y="523639"/>
          <a:ext cx="1157070" cy="949804"/>
        </a:xfrm>
        <a:prstGeom prst="mathPlus">
          <a:avLst/>
        </a:prstGeom>
        <a:solidFill>
          <a:srgbClr val="CEEAB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2458617" y="886844"/>
        <a:ext cx="850330" cy="223394"/>
      </dsp:txXfrm>
    </dsp:sp>
    <dsp:sp modelId="{EA20574A-E2A0-4F20-A9A1-976505E7AA93}">
      <dsp:nvSpPr>
        <dsp:cNvPr id="0" name=""/>
        <dsp:cNvSpPr/>
      </dsp:nvSpPr>
      <dsp:spPr>
        <a:xfrm>
          <a:off x="3624307" y="1067"/>
          <a:ext cx="1994948" cy="1994948"/>
        </a:xfrm>
        <a:prstGeom prst="ellipse">
          <a:avLst/>
        </a:prstGeom>
        <a:solidFill>
          <a:srgbClr val="CEEAB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a:solidFill>
                <a:schemeClr val="tx2">
                  <a:lumMod val="75000"/>
                </a:schemeClr>
              </a:solidFill>
            </a:rPr>
            <a:t>Vienkāršota nodokļu aprēķināšana</a:t>
          </a:r>
          <a:endParaRPr lang="en-IE" sz="1800" kern="1200">
            <a:solidFill>
              <a:schemeClr val="tx2">
                <a:lumMod val="75000"/>
              </a:schemeClr>
            </a:solidFill>
          </a:endParaRPr>
        </a:p>
      </dsp:txBody>
      <dsp:txXfrm>
        <a:off x="3916460" y="293220"/>
        <a:ext cx="1410642" cy="1410642"/>
      </dsp:txXfrm>
    </dsp:sp>
    <dsp:sp modelId="{F9EDA101-AB75-4D17-B5E2-FB49DA1BD5C5}">
      <dsp:nvSpPr>
        <dsp:cNvPr id="0" name=""/>
        <dsp:cNvSpPr/>
      </dsp:nvSpPr>
      <dsp:spPr>
        <a:xfrm>
          <a:off x="5781245" y="523639"/>
          <a:ext cx="1157070" cy="949804"/>
        </a:xfrm>
        <a:prstGeom prst="mathPlus">
          <a:avLst/>
        </a:prstGeom>
        <a:solidFill>
          <a:srgbClr val="CEEAB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5934615" y="886844"/>
        <a:ext cx="850330" cy="223394"/>
      </dsp:txXfrm>
    </dsp:sp>
    <dsp:sp modelId="{CE35D168-E469-4ACC-BA0E-DCD755BB173F}">
      <dsp:nvSpPr>
        <dsp:cNvPr id="0" name=""/>
        <dsp:cNvSpPr/>
      </dsp:nvSpPr>
      <dsp:spPr>
        <a:xfrm>
          <a:off x="7100305" y="1067"/>
          <a:ext cx="1994948" cy="1994948"/>
        </a:xfrm>
        <a:prstGeom prst="ellipse">
          <a:avLst/>
        </a:prstGeom>
        <a:solidFill>
          <a:srgbClr val="CEEAB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err="1">
              <a:solidFill>
                <a:schemeClr val="tx2">
                  <a:lumMod val="75000"/>
                </a:schemeClr>
              </a:solidFill>
            </a:rPr>
            <a:t>Jaunas</a:t>
          </a:r>
          <a:r>
            <a:rPr lang="es-ES" sz="1900" kern="1200">
              <a:solidFill>
                <a:schemeClr val="tx2">
                  <a:lumMod val="75000"/>
                </a:schemeClr>
              </a:solidFill>
            </a:rPr>
            <a:t> </a:t>
          </a:r>
          <a:r>
            <a:rPr lang="es-ES" sz="1900" kern="1200" err="1">
              <a:solidFill>
                <a:schemeClr val="tx2">
                  <a:lumMod val="75000"/>
                </a:schemeClr>
              </a:solidFill>
            </a:rPr>
            <a:t>definīcijas</a:t>
          </a:r>
          <a:r>
            <a:rPr lang="es-ES" sz="1900" kern="1200">
              <a:solidFill>
                <a:schemeClr val="tx2">
                  <a:lumMod val="75000"/>
                </a:schemeClr>
              </a:solidFill>
            </a:rPr>
            <a:t> un </a:t>
          </a:r>
          <a:r>
            <a:rPr lang="es-ES" sz="1900" kern="1200" err="1">
              <a:solidFill>
                <a:schemeClr val="tx2">
                  <a:lumMod val="75000"/>
                </a:schemeClr>
              </a:solidFill>
            </a:rPr>
            <a:t>pienākumi</a:t>
          </a:r>
          <a:r>
            <a:rPr lang="es-ES" sz="1900" kern="1200">
              <a:solidFill>
                <a:schemeClr val="tx2">
                  <a:lumMod val="75000"/>
                </a:schemeClr>
              </a:solidFill>
            </a:rPr>
            <a:t> </a:t>
          </a:r>
          <a:r>
            <a:rPr lang="lv-LV" sz="1900" kern="1200">
              <a:solidFill>
                <a:schemeClr val="tx2">
                  <a:lumMod val="75000"/>
                </a:schemeClr>
              </a:solidFill>
            </a:rPr>
            <a:t>J</a:t>
          </a:r>
          <a:r>
            <a:rPr lang="es-ES" sz="1900" kern="1200">
              <a:solidFill>
                <a:schemeClr val="tx2">
                  <a:lumMod val="75000"/>
                </a:schemeClr>
              </a:solidFill>
            </a:rPr>
            <a:t>SMK</a:t>
          </a:r>
          <a:endParaRPr lang="en-IE" sz="1900" kern="1200">
            <a:solidFill>
              <a:schemeClr val="tx2">
                <a:lumMod val="75000"/>
              </a:schemeClr>
            </a:solidFill>
          </a:endParaRPr>
        </a:p>
      </dsp:txBody>
      <dsp:txXfrm>
        <a:off x="7392458" y="293220"/>
        <a:ext cx="1410642" cy="14106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58F76-A89E-4951-8E86-460B6EEBD8FD}">
      <dsp:nvSpPr>
        <dsp:cNvPr id="0" name=""/>
        <dsp:cNvSpPr/>
      </dsp:nvSpPr>
      <dsp:spPr>
        <a:xfrm>
          <a:off x="0" y="0"/>
          <a:ext cx="8514671" cy="2291015"/>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lv-LV" sz="6500" b="1" kern="1200"/>
            <a:t>01.03.2028.</a:t>
          </a:r>
          <a:endParaRPr lang="en-US" sz="6500" kern="1200"/>
        </a:p>
      </dsp:txBody>
      <dsp:txXfrm>
        <a:off x="1145508" y="0"/>
        <a:ext cx="6223656" cy="22910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9D25B-DF57-4DCD-905E-0613357C09FD}">
      <dsp:nvSpPr>
        <dsp:cNvPr id="0" name=""/>
        <dsp:cNvSpPr/>
      </dsp:nvSpPr>
      <dsp:spPr>
        <a:xfrm>
          <a:off x="0" y="675"/>
          <a:ext cx="7091608"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1EBE4-DD69-4D84-8D9E-992EFF7F0245}">
      <dsp:nvSpPr>
        <dsp:cNvPr id="0" name=""/>
        <dsp:cNvSpPr/>
      </dsp:nvSpPr>
      <dsp:spPr>
        <a:xfrm>
          <a:off x="0" y="675"/>
          <a:ext cx="7091608"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a:t>Ja muitas dienesti nepieņem lēmumu noteiktajā termiņā, tad pieteikuma iesniedzējs var uzskatīt, ka pieprasījums ir noraidīts, un var pārsūdzēt šādu negatīvu lēmumu</a:t>
          </a:r>
          <a:endParaRPr lang="en-US" sz="2200" kern="1200"/>
        </a:p>
      </dsp:txBody>
      <dsp:txXfrm>
        <a:off x="0" y="675"/>
        <a:ext cx="7091608" cy="1106957"/>
      </dsp:txXfrm>
    </dsp:sp>
    <dsp:sp modelId="{8F47858A-31DE-4736-8B72-7A12792FA744}">
      <dsp:nvSpPr>
        <dsp:cNvPr id="0" name=""/>
        <dsp:cNvSpPr/>
      </dsp:nvSpPr>
      <dsp:spPr>
        <a:xfrm>
          <a:off x="0" y="1107633"/>
          <a:ext cx="7091608"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B608F-3C49-4C24-ADDE-0D3D70DA9E00}">
      <dsp:nvSpPr>
        <dsp:cNvPr id="0" name=""/>
        <dsp:cNvSpPr/>
      </dsp:nvSpPr>
      <dsp:spPr>
        <a:xfrm>
          <a:off x="0" y="1107633"/>
          <a:ext cx="7091608"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a:t>ES Muitas iestādes loma </a:t>
          </a:r>
          <a:endParaRPr lang="en-US" sz="2200" kern="1200"/>
        </a:p>
      </dsp:txBody>
      <dsp:txXfrm>
        <a:off x="0" y="1107633"/>
        <a:ext cx="7091608" cy="1106957"/>
      </dsp:txXfrm>
    </dsp:sp>
    <dsp:sp modelId="{101676A1-3CB1-4B28-B507-8C8DE204A358}">
      <dsp:nvSpPr>
        <dsp:cNvPr id="0" name=""/>
        <dsp:cNvSpPr/>
      </dsp:nvSpPr>
      <dsp:spPr>
        <a:xfrm>
          <a:off x="0" y="2214591"/>
          <a:ext cx="7091608"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12E3A-65E9-4292-9126-CFEAC4541B18}">
      <dsp:nvSpPr>
        <dsp:cNvPr id="0" name=""/>
        <dsp:cNvSpPr/>
      </dsp:nvSpPr>
      <dsp:spPr>
        <a:xfrm>
          <a:off x="0" y="2214591"/>
          <a:ext cx="7091608"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a:t>Kompetentā muitas iestāde – vieta, kur reģistrēts pieteikuma iesniedzējs</a:t>
          </a:r>
          <a:endParaRPr lang="en-US" sz="2200" kern="1200"/>
        </a:p>
      </dsp:txBody>
      <dsp:txXfrm>
        <a:off x="0" y="2214591"/>
        <a:ext cx="7091608" cy="1106957"/>
      </dsp:txXfrm>
    </dsp:sp>
    <dsp:sp modelId="{43B86FF3-13B8-4D06-A43A-E3F97C5A3490}">
      <dsp:nvSpPr>
        <dsp:cNvPr id="0" name=""/>
        <dsp:cNvSpPr/>
      </dsp:nvSpPr>
      <dsp:spPr>
        <a:xfrm>
          <a:off x="0" y="3321549"/>
          <a:ext cx="7091608"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EF48C-7084-4A91-95D5-11CE42D321FD}">
      <dsp:nvSpPr>
        <dsp:cNvPr id="0" name=""/>
        <dsp:cNvSpPr/>
      </dsp:nvSpPr>
      <dsp:spPr>
        <a:xfrm>
          <a:off x="0" y="3321549"/>
          <a:ext cx="7091608"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a:t>Pieņemto lēmumu pārvaldība (atbilstības monitorings)</a:t>
          </a:r>
          <a:endParaRPr lang="en-US" sz="2200" kern="1200"/>
        </a:p>
      </dsp:txBody>
      <dsp:txXfrm>
        <a:off x="0" y="3321549"/>
        <a:ext cx="7091608" cy="1106957"/>
      </dsp:txXfrm>
    </dsp:sp>
    <dsp:sp modelId="{1AC7EC72-2E8C-467E-B1B3-A368D751F6C9}">
      <dsp:nvSpPr>
        <dsp:cNvPr id="0" name=""/>
        <dsp:cNvSpPr/>
      </dsp:nvSpPr>
      <dsp:spPr>
        <a:xfrm>
          <a:off x="0" y="4428507"/>
          <a:ext cx="7091608"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38727-5D0D-4435-B6BF-EE52F5DE5EF6}">
      <dsp:nvSpPr>
        <dsp:cNvPr id="0" name=""/>
        <dsp:cNvSpPr/>
      </dsp:nvSpPr>
      <dsp:spPr>
        <a:xfrm>
          <a:off x="0" y="4428507"/>
          <a:ext cx="7091608"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lv-LV" sz="2200" kern="1200"/>
            <a:t>Lēmumus par pieņemtajiem sodiem par pārkāpumiem reģistrē ES Muitas datu centrā</a:t>
          </a:r>
          <a:endParaRPr lang="en-US" sz="2200" kern="1200"/>
        </a:p>
      </dsp:txBody>
      <dsp:txXfrm>
        <a:off x="0" y="4428507"/>
        <a:ext cx="7091608"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3284E-7CD7-411D-9D89-8993D0ACE873}">
      <dsp:nvSpPr>
        <dsp:cNvPr id="0" name=""/>
        <dsp:cNvSpPr/>
      </dsp:nvSpPr>
      <dsp:spPr>
        <a:xfrm>
          <a:off x="0" y="0"/>
          <a:ext cx="722512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FF94A-76CF-4C1A-9F46-3F217D20D4AD}">
      <dsp:nvSpPr>
        <dsp:cNvPr id="0" name=""/>
        <dsp:cNvSpPr/>
      </dsp:nvSpPr>
      <dsp:spPr>
        <a:xfrm>
          <a:off x="0" y="0"/>
          <a:ext cx="722512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0" i="0" kern="1200"/>
            <a:t>sniedz, glabā un dara pieejamu muitas dienestiem visu informāciju, kas nepieciešama attiecībā uz preču uzglabāšanu vai muitas procedūru saistībā ar preču ievešanu</a:t>
          </a:r>
          <a:endParaRPr lang="en-US" sz="2100" kern="1200"/>
        </a:p>
      </dsp:txBody>
      <dsp:txXfrm>
        <a:off x="0" y="0"/>
        <a:ext cx="7225124" cy="1384035"/>
      </dsp:txXfrm>
    </dsp:sp>
    <dsp:sp modelId="{E2E25006-AFD2-45DB-B4E3-565F7B9EC3B8}">
      <dsp:nvSpPr>
        <dsp:cNvPr id="0" name=""/>
        <dsp:cNvSpPr/>
      </dsp:nvSpPr>
      <dsp:spPr>
        <a:xfrm>
          <a:off x="0" y="1384035"/>
          <a:ext cx="722512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9C252-5459-40EB-9A6C-8BED6D61F602}">
      <dsp:nvSpPr>
        <dsp:cNvPr id="0" name=""/>
        <dsp:cNvSpPr/>
      </dsp:nvSpPr>
      <dsp:spPr>
        <a:xfrm>
          <a:off x="0" y="1384035"/>
          <a:ext cx="722512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0" i="0" kern="1200"/>
            <a:t>nodrošina muitas nodokļu un citu piemērojamo maksājumu pareizu aprēķināšanu un samaksu</a:t>
          </a:r>
          <a:endParaRPr lang="en-US" sz="2100" kern="1200"/>
        </a:p>
      </dsp:txBody>
      <dsp:txXfrm>
        <a:off x="0" y="1384035"/>
        <a:ext cx="7225124" cy="1384035"/>
      </dsp:txXfrm>
    </dsp:sp>
    <dsp:sp modelId="{864E6AC2-D26E-48D2-A846-00CF5D9053B1}">
      <dsp:nvSpPr>
        <dsp:cNvPr id="0" name=""/>
        <dsp:cNvSpPr/>
      </dsp:nvSpPr>
      <dsp:spPr>
        <a:xfrm>
          <a:off x="0" y="2768070"/>
          <a:ext cx="722512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49398-311C-4319-98CA-97D280125C69}">
      <dsp:nvSpPr>
        <dsp:cNvPr id="0" name=""/>
        <dsp:cNvSpPr/>
      </dsp:nvSpPr>
      <dsp:spPr>
        <a:xfrm>
          <a:off x="0" y="2768070"/>
          <a:ext cx="722512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0" i="0" kern="1200"/>
            <a:t>nodrošina, ka preces, ko ieved Savienības muitas teritorijā, atbilst attiecīgajiem citiem tiesību aktiem, ko piemēro muitas dienesti, un nodrošina, glabā un dara pieejamus attiecīgus reģistrus par šādu atbilstību</a:t>
          </a:r>
          <a:endParaRPr lang="en-US" sz="2100" kern="1200"/>
        </a:p>
      </dsp:txBody>
      <dsp:txXfrm>
        <a:off x="0" y="2768070"/>
        <a:ext cx="7225124" cy="1384035"/>
      </dsp:txXfrm>
    </dsp:sp>
    <dsp:sp modelId="{1FCBDD01-CD87-46E7-9F75-94D6C78AD276}">
      <dsp:nvSpPr>
        <dsp:cNvPr id="0" name=""/>
        <dsp:cNvSpPr/>
      </dsp:nvSpPr>
      <dsp:spPr>
        <a:xfrm>
          <a:off x="0" y="4152105"/>
          <a:ext cx="722512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3192F-680F-4DF9-85C2-0330F5B5AD2E}">
      <dsp:nvSpPr>
        <dsp:cNvPr id="0" name=""/>
        <dsp:cNvSpPr/>
      </dsp:nvSpPr>
      <dsp:spPr>
        <a:xfrm>
          <a:off x="0" y="4152105"/>
          <a:ext cx="722512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lv-LV" sz="2100" b="0" i="0" kern="1200"/>
            <a:t>ir iedibināts Savienības muitas teritorijā (izņemot tranzītu, pagaidu ievešanu, pagaidu uzglabāšanu vai neregulāri importējot)</a:t>
          </a:r>
          <a:endParaRPr lang="en-US" sz="2100" kern="1200"/>
        </a:p>
      </dsp:txBody>
      <dsp:txXfrm>
        <a:off x="0" y="4152105"/>
        <a:ext cx="7225124"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3284E-7CD7-411D-9D89-8993D0ACE873}">
      <dsp:nvSpPr>
        <dsp:cNvPr id="0" name=""/>
        <dsp:cNvSpPr/>
      </dsp:nvSpPr>
      <dsp:spPr>
        <a:xfrm>
          <a:off x="0" y="0"/>
          <a:ext cx="722512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FF94A-76CF-4C1A-9F46-3F217D20D4AD}">
      <dsp:nvSpPr>
        <dsp:cNvPr id="0" name=""/>
        <dsp:cNvSpPr/>
      </dsp:nvSpPr>
      <dsp:spPr>
        <a:xfrm>
          <a:off x="0" y="0"/>
          <a:ext cx="722512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b="0" i="0" kern="1200" dirty="0"/>
            <a:t>sniedz, glabā un dara pieejamu muitas dienestiem visu informāciju, kas nepieciešama attiecībā uz eksportu un izvešanu pārstrādei, vai pagaidu ievešanas procedūras noslēgšanai - pirms preču izlaišanas</a:t>
          </a:r>
        </a:p>
        <a:p>
          <a:pPr marL="0" lvl="0" indent="0" algn="l" defTabSz="844550">
            <a:lnSpc>
              <a:spcPct val="90000"/>
            </a:lnSpc>
            <a:spcBef>
              <a:spcPct val="0"/>
            </a:spcBef>
            <a:spcAft>
              <a:spcPct val="35000"/>
            </a:spcAft>
            <a:buNone/>
          </a:pPr>
          <a:endParaRPr lang="en-US" sz="1900" kern="1200" dirty="0"/>
        </a:p>
      </dsp:txBody>
      <dsp:txXfrm>
        <a:off x="0" y="0"/>
        <a:ext cx="7225124" cy="1384035"/>
      </dsp:txXfrm>
    </dsp:sp>
    <dsp:sp modelId="{E2E25006-AFD2-45DB-B4E3-565F7B9EC3B8}">
      <dsp:nvSpPr>
        <dsp:cNvPr id="0" name=""/>
        <dsp:cNvSpPr/>
      </dsp:nvSpPr>
      <dsp:spPr>
        <a:xfrm>
          <a:off x="0" y="1384035"/>
          <a:ext cx="722512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9C252-5459-40EB-9A6C-8BED6D61F602}">
      <dsp:nvSpPr>
        <dsp:cNvPr id="0" name=""/>
        <dsp:cNvSpPr/>
      </dsp:nvSpPr>
      <dsp:spPr>
        <a:xfrm>
          <a:off x="0" y="1384035"/>
          <a:ext cx="722512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b="0" i="0" kern="1200" dirty="0"/>
            <a:t>attiecīgā gadījumā nodrošina muitas nodokļu un jebkādu citu maksājumu pareizu aprēķināšanu un iekasēšanu </a:t>
          </a:r>
        </a:p>
        <a:p>
          <a:pPr marL="0" lvl="0" indent="0" algn="l" defTabSz="844550">
            <a:lnSpc>
              <a:spcPct val="90000"/>
            </a:lnSpc>
            <a:spcBef>
              <a:spcPct val="0"/>
            </a:spcBef>
            <a:spcAft>
              <a:spcPct val="35000"/>
            </a:spcAft>
            <a:buNone/>
          </a:pPr>
          <a:endParaRPr lang="en-US" sz="1900" kern="1200" dirty="0"/>
        </a:p>
      </dsp:txBody>
      <dsp:txXfrm>
        <a:off x="0" y="1384035"/>
        <a:ext cx="7225124" cy="1384035"/>
      </dsp:txXfrm>
    </dsp:sp>
    <dsp:sp modelId="{864E6AC2-D26E-48D2-A846-00CF5D9053B1}">
      <dsp:nvSpPr>
        <dsp:cNvPr id="0" name=""/>
        <dsp:cNvSpPr/>
      </dsp:nvSpPr>
      <dsp:spPr>
        <a:xfrm>
          <a:off x="0" y="2768070"/>
          <a:ext cx="722512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49398-311C-4319-98CA-97D280125C69}">
      <dsp:nvSpPr>
        <dsp:cNvPr id="0" name=""/>
        <dsp:cNvSpPr/>
      </dsp:nvSpPr>
      <dsp:spPr>
        <a:xfrm>
          <a:off x="0" y="2768070"/>
          <a:ext cx="722512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b="0" i="0" kern="1200" dirty="0"/>
            <a:t>nodrošina, ka preces, ko izved, atbilst citiem attiecīgajiem tiesību aktiem, ko piemēro muitas dienesti, un nodrošina, glabā un dara pieejamus attiecīgus reģistrus par šādu atbilstību </a:t>
          </a:r>
        </a:p>
        <a:p>
          <a:pPr marL="0" lvl="0" indent="0" algn="l" defTabSz="844550">
            <a:lnSpc>
              <a:spcPct val="90000"/>
            </a:lnSpc>
            <a:spcBef>
              <a:spcPct val="0"/>
            </a:spcBef>
            <a:spcAft>
              <a:spcPct val="35000"/>
            </a:spcAft>
            <a:buNone/>
          </a:pPr>
          <a:endParaRPr lang="en-US" sz="1900" kern="1200" dirty="0"/>
        </a:p>
      </dsp:txBody>
      <dsp:txXfrm>
        <a:off x="0" y="2768070"/>
        <a:ext cx="7225124" cy="1384035"/>
      </dsp:txXfrm>
    </dsp:sp>
    <dsp:sp modelId="{1FCBDD01-CD87-46E7-9F75-94D6C78AD276}">
      <dsp:nvSpPr>
        <dsp:cNvPr id="0" name=""/>
        <dsp:cNvSpPr/>
      </dsp:nvSpPr>
      <dsp:spPr>
        <a:xfrm>
          <a:off x="0" y="4152105"/>
          <a:ext cx="722512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3192F-680F-4DF9-85C2-0330F5B5AD2E}">
      <dsp:nvSpPr>
        <dsp:cNvPr id="0" name=""/>
        <dsp:cNvSpPr/>
      </dsp:nvSpPr>
      <dsp:spPr>
        <a:xfrm>
          <a:off x="0" y="4152105"/>
          <a:ext cx="722512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b="0" i="0" kern="1200" dirty="0"/>
            <a:t>ir iedibināts Savienības muitas teritorijā (izņemot tranzītu, pagaidu ievešanas vai pagaidu uzglabāšanas noslēgšanu vai neregulāri eksportējot)</a:t>
          </a:r>
        </a:p>
        <a:p>
          <a:pPr marL="0" lvl="0" indent="0" algn="l" defTabSz="844550">
            <a:lnSpc>
              <a:spcPct val="90000"/>
            </a:lnSpc>
            <a:spcBef>
              <a:spcPct val="0"/>
            </a:spcBef>
            <a:spcAft>
              <a:spcPct val="35000"/>
            </a:spcAft>
            <a:buNone/>
          </a:pPr>
          <a:endParaRPr lang="en-US" sz="1900" kern="1200" dirty="0"/>
        </a:p>
      </dsp:txBody>
      <dsp:txXfrm>
        <a:off x="0" y="4152105"/>
        <a:ext cx="7225124"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C081F-222E-4F96-85B3-BD228AE07849}">
      <dsp:nvSpPr>
        <dsp:cNvPr id="0" name=""/>
        <dsp:cNvSpPr/>
      </dsp:nvSpPr>
      <dsp:spPr>
        <a:xfrm>
          <a:off x="4893" y="370320"/>
          <a:ext cx="1737181" cy="1737181"/>
        </a:xfrm>
        <a:prstGeom prst="ellips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Izvešanai paredzētas Savienības preces</a:t>
          </a:r>
          <a:endParaRPr lang="en-IE" sz="1900" kern="1200" dirty="0"/>
        </a:p>
      </dsp:txBody>
      <dsp:txXfrm>
        <a:off x="259297" y="624724"/>
        <a:ext cx="1228373" cy="1228373"/>
      </dsp:txXfrm>
    </dsp:sp>
    <dsp:sp modelId="{AB68CCD0-DFBB-4A90-A591-057590370C89}">
      <dsp:nvSpPr>
        <dsp:cNvPr id="0" name=""/>
        <dsp:cNvSpPr/>
      </dsp:nvSpPr>
      <dsp:spPr>
        <a:xfrm>
          <a:off x="369701" y="2248561"/>
          <a:ext cx="1007565" cy="1007565"/>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dirty="0"/>
        </a:p>
      </dsp:txBody>
      <dsp:txXfrm>
        <a:off x="503254" y="2633854"/>
        <a:ext cx="740459" cy="236979"/>
      </dsp:txXfrm>
    </dsp:sp>
    <dsp:sp modelId="{39E84C19-FE21-4449-9483-2DF076ED85D1}">
      <dsp:nvSpPr>
        <dsp:cNvPr id="0" name=""/>
        <dsp:cNvSpPr/>
      </dsp:nvSpPr>
      <dsp:spPr>
        <a:xfrm>
          <a:off x="4893" y="3397185"/>
          <a:ext cx="1737181" cy="1737181"/>
        </a:xfrm>
        <a:prstGeom prst="ellipse">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lv-LV" sz="1900" kern="1200" dirty="0"/>
            <a:t>Izvešanai paredzētas </a:t>
          </a:r>
          <a:r>
            <a:rPr lang="lv-LV" sz="1900" kern="1200" dirty="0" err="1"/>
            <a:t>Ārpussav</a:t>
          </a:r>
          <a:r>
            <a:rPr lang="lv-LV" sz="1900" kern="1200" dirty="0"/>
            <a:t>. preces</a:t>
          </a:r>
          <a:endParaRPr lang="en-IE" sz="1900" kern="1200" dirty="0"/>
        </a:p>
      </dsp:txBody>
      <dsp:txXfrm>
        <a:off x="259297" y="3651589"/>
        <a:ext cx="1228373" cy="1228373"/>
      </dsp:txXfrm>
    </dsp:sp>
    <dsp:sp modelId="{A493F680-158C-4A65-9C19-BC6B4AD99003}">
      <dsp:nvSpPr>
        <dsp:cNvPr id="0" name=""/>
        <dsp:cNvSpPr/>
      </dsp:nvSpPr>
      <dsp:spPr>
        <a:xfrm>
          <a:off x="2002652" y="2429228"/>
          <a:ext cx="552423" cy="646231"/>
        </a:xfrm>
        <a:prstGeom prst="rightArrow">
          <a:avLst>
            <a:gd name="adj1" fmla="val 60000"/>
            <a:gd name="adj2" fmla="val 50000"/>
          </a:avLst>
        </a:prstGeom>
        <a:solidFill>
          <a:schemeClr val="accent1">
            <a:shade val="90000"/>
            <a:hueOff val="599282"/>
            <a:satOff val="-58201"/>
            <a:lumOff val="490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2002652" y="2558474"/>
        <a:ext cx="386696" cy="387739"/>
      </dsp:txXfrm>
    </dsp:sp>
    <dsp:sp modelId="{674B0546-2380-46E2-8581-8F1FF2D6A5D8}">
      <dsp:nvSpPr>
        <dsp:cNvPr id="0" name=""/>
        <dsp:cNvSpPr/>
      </dsp:nvSpPr>
      <dsp:spPr>
        <a:xfrm>
          <a:off x="2784383" y="1015162"/>
          <a:ext cx="3474362" cy="3474362"/>
        </a:xfrm>
        <a:prstGeom prst="ellips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lv-LV" sz="4100" kern="1200" dirty="0"/>
            <a:t>Eksporta procedūra</a:t>
          </a:r>
        </a:p>
      </dsp:txBody>
      <dsp:txXfrm>
        <a:off x="3293192" y="1523971"/>
        <a:ext cx="2456744" cy="2456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65FF6-69A0-4CEB-BC65-321D21629239}">
      <dsp:nvSpPr>
        <dsp:cNvPr id="0" name=""/>
        <dsp:cNvSpPr/>
      </dsp:nvSpPr>
      <dsp:spPr>
        <a:xfrm>
          <a:off x="0" y="2703"/>
          <a:ext cx="714313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B2143-D8A7-4CE4-B0B3-F5AE61266DD0}">
      <dsp:nvSpPr>
        <dsp:cNvPr id="0" name=""/>
        <dsp:cNvSpPr/>
      </dsp:nvSpPr>
      <dsp:spPr>
        <a:xfrm>
          <a:off x="0" y="2703"/>
          <a:ext cx="714313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lv-LV" sz="3200" b="0" kern="1200"/>
            <a:t>Iepriekšēja </a:t>
          </a:r>
          <a:r>
            <a:rPr lang="lv-LV" sz="3200" b="0" kern="1200" err="1"/>
            <a:t>pirmsizvešanas</a:t>
          </a:r>
          <a:r>
            <a:rPr lang="lv-LV" sz="3200" b="0" kern="1200"/>
            <a:t> informācija</a:t>
          </a:r>
          <a:endParaRPr lang="en-IE" sz="3200" b="0" kern="1200"/>
        </a:p>
      </dsp:txBody>
      <dsp:txXfrm>
        <a:off x="0" y="2703"/>
        <a:ext cx="7143137" cy="1843578"/>
      </dsp:txXfrm>
    </dsp:sp>
    <dsp:sp modelId="{ED9190C9-89E4-4474-BF63-C10A2BBF9073}">
      <dsp:nvSpPr>
        <dsp:cNvPr id="0" name=""/>
        <dsp:cNvSpPr/>
      </dsp:nvSpPr>
      <dsp:spPr>
        <a:xfrm>
          <a:off x="0" y="1846281"/>
          <a:ext cx="7143137"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9C0B1-47B5-4758-B7B3-2F445C283410}">
      <dsp:nvSpPr>
        <dsp:cNvPr id="0" name=""/>
        <dsp:cNvSpPr/>
      </dsp:nvSpPr>
      <dsp:spPr>
        <a:xfrm>
          <a:off x="0" y="1846281"/>
          <a:ext cx="714313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lv-LV" sz="3200" b="0" kern="1200"/>
            <a:t>Eksportētājs iesniedz informāciju</a:t>
          </a:r>
          <a:endParaRPr lang="en-IE" sz="3200" b="0" kern="1200"/>
        </a:p>
      </dsp:txBody>
      <dsp:txXfrm>
        <a:off x="0" y="1846281"/>
        <a:ext cx="7143137" cy="1843578"/>
      </dsp:txXfrm>
    </dsp:sp>
    <dsp:sp modelId="{78B44C84-DE0F-453E-9540-029E12C7D209}">
      <dsp:nvSpPr>
        <dsp:cNvPr id="0" name=""/>
        <dsp:cNvSpPr/>
      </dsp:nvSpPr>
      <dsp:spPr>
        <a:xfrm>
          <a:off x="0" y="3689859"/>
          <a:ext cx="7143137"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839F8C-455A-468C-ABF7-A4FFE300B6F8}">
      <dsp:nvSpPr>
        <dsp:cNvPr id="0" name=""/>
        <dsp:cNvSpPr/>
      </dsp:nvSpPr>
      <dsp:spPr>
        <a:xfrm>
          <a:off x="0" y="3689859"/>
          <a:ext cx="714313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v-LV" sz="3200" b="0" kern="1200"/>
            <a:t>Preces nav atļauts izvest, ja informācija nav sniegta</a:t>
          </a:r>
          <a:endParaRPr lang="en-IE" sz="3200" b="0" kern="1200"/>
        </a:p>
      </dsp:txBody>
      <dsp:txXfrm>
        <a:off x="0" y="3689859"/>
        <a:ext cx="7143137" cy="1843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07174-79CD-4000-BAB7-60B4508CD6BE}">
      <dsp:nvSpPr>
        <dsp:cNvPr id="0" name=""/>
        <dsp:cNvSpPr/>
      </dsp:nvSpPr>
      <dsp:spPr>
        <a:xfrm>
          <a:off x="0" y="799738"/>
          <a:ext cx="2836025" cy="224782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ts val="600"/>
            </a:spcAft>
            <a:buFontTx/>
            <a:buNone/>
          </a:pPr>
          <a:endParaRPr lang="en-IE" sz="1400" b="1" kern="1200"/>
        </a:p>
      </dsp:txBody>
      <dsp:txXfrm>
        <a:off x="51729" y="851467"/>
        <a:ext cx="2732567" cy="1662693"/>
      </dsp:txXfrm>
    </dsp:sp>
    <dsp:sp modelId="{B2264625-8ACE-4C32-BA96-FD01FCDDCD04}">
      <dsp:nvSpPr>
        <dsp:cNvPr id="0" name=""/>
        <dsp:cNvSpPr/>
      </dsp:nvSpPr>
      <dsp:spPr>
        <a:xfrm>
          <a:off x="926136" y="1064851"/>
          <a:ext cx="3742459" cy="3742459"/>
        </a:xfrm>
        <a:prstGeom prst="leftCircularArrow">
          <a:avLst>
            <a:gd name="adj1" fmla="val 2947"/>
            <a:gd name="adj2" fmla="val 360955"/>
            <a:gd name="adj3" fmla="val 1721309"/>
            <a:gd name="adj4" fmla="val 8609332"/>
            <a:gd name="adj5" fmla="val 34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F21C43-A5C8-4595-B2F9-049DD288A860}">
      <dsp:nvSpPr>
        <dsp:cNvPr id="0" name=""/>
        <dsp:cNvSpPr/>
      </dsp:nvSpPr>
      <dsp:spPr>
        <a:xfrm>
          <a:off x="241303" y="3065183"/>
          <a:ext cx="2296246" cy="9131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IE" sz="3300" kern="1200"/>
            <a:t>95(1)</a:t>
          </a:r>
          <a:r>
            <a:rPr lang="lv-LV" sz="3300" kern="1200"/>
            <a:t>.pants</a:t>
          </a:r>
          <a:endParaRPr lang="en-IE" sz="3300" kern="1200"/>
        </a:p>
      </dsp:txBody>
      <dsp:txXfrm>
        <a:off x="268048" y="3091928"/>
        <a:ext cx="2242756" cy="859651"/>
      </dsp:txXfrm>
    </dsp:sp>
    <dsp:sp modelId="{A242ED36-1CFE-4A55-A4A5-66CC0B2BCFCC}">
      <dsp:nvSpPr>
        <dsp:cNvPr id="0" name=""/>
        <dsp:cNvSpPr/>
      </dsp:nvSpPr>
      <dsp:spPr>
        <a:xfrm>
          <a:off x="3508682" y="518572"/>
          <a:ext cx="2929514" cy="312743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71450" algn="ctr" defTabSz="711200">
            <a:lnSpc>
              <a:spcPct val="90000"/>
            </a:lnSpc>
            <a:spcBef>
              <a:spcPct val="0"/>
            </a:spcBef>
            <a:spcAft>
              <a:spcPct val="15000"/>
            </a:spcAft>
            <a:buFontTx/>
            <a:buNone/>
          </a:pPr>
          <a:endParaRPr lang="en-IE" sz="1600" kern="1200"/>
        </a:p>
        <a:p>
          <a:pPr marL="57150" lvl="1" indent="-57150" algn="l" defTabSz="444500">
            <a:lnSpc>
              <a:spcPct val="90000"/>
            </a:lnSpc>
            <a:spcBef>
              <a:spcPct val="0"/>
            </a:spcBef>
            <a:spcAft>
              <a:spcPct val="15000"/>
            </a:spcAft>
            <a:buChar char="•"/>
          </a:pPr>
          <a:endParaRPr lang="en-IE" sz="1000" kern="1200"/>
        </a:p>
      </dsp:txBody>
      <dsp:txXfrm>
        <a:off x="3580653" y="1260707"/>
        <a:ext cx="2785572" cy="2313325"/>
      </dsp:txXfrm>
    </dsp:sp>
    <dsp:sp modelId="{44608894-9FB0-427D-BF9B-29F05CB3AF4D}">
      <dsp:nvSpPr>
        <dsp:cNvPr id="0" name=""/>
        <dsp:cNvSpPr/>
      </dsp:nvSpPr>
      <dsp:spPr>
        <a:xfrm>
          <a:off x="4560353" y="-666051"/>
          <a:ext cx="4270942" cy="4270942"/>
        </a:xfrm>
        <a:prstGeom prst="circularArrow">
          <a:avLst>
            <a:gd name="adj1" fmla="val 2583"/>
            <a:gd name="adj2" fmla="val 313608"/>
            <a:gd name="adj3" fmla="val 19773962"/>
            <a:gd name="adj4" fmla="val 12838592"/>
            <a:gd name="adj5" fmla="val 301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CB107-360D-4F5B-AB16-87594434C8E9}">
      <dsp:nvSpPr>
        <dsp:cNvPr id="0" name=""/>
        <dsp:cNvSpPr/>
      </dsp:nvSpPr>
      <dsp:spPr>
        <a:xfrm>
          <a:off x="3875922" y="342787"/>
          <a:ext cx="2296246" cy="72600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IE" sz="3300" kern="1200"/>
            <a:t>95(2)</a:t>
          </a:r>
          <a:r>
            <a:rPr lang="lv-LV" sz="3300" kern="1200"/>
            <a:t>.pants</a:t>
          </a:r>
          <a:endParaRPr lang="en-IE" sz="3300" kern="1200"/>
        </a:p>
      </dsp:txBody>
      <dsp:txXfrm>
        <a:off x="3897186" y="364051"/>
        <a:ext cx="2253718" cy="683474"/>
      </dsp:txXfrm>
    </dsp:sp>
    <dsp:sp modelId="{72F57F9B-B891-44CD-9FC9-F860C9696E5B}">
      <dsp:nvSpPr>
        <dsp:cNvPr id="0" name=""/>
        <dsp:cNvSpPr/>
      </dsp:nvSpPr>
      <dsp:spPr>
        <a:xfrm>
          <a:off x="7085125" y="564115"/>
          <a:ext cx="3414757" cy="315182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None/>
          </a:pPr>
          <a:endParaRPr lang="en-IE" sz="1200" kern="1200"/>
        </a:p>
      </dsp:txBody>
      <dsp:txXfrm>
        <a:off x="7157657" y="636647"/>
        <a:ext cx="3269693" cy="2331371"/>
      </dsp:txXfrm>
    </dsp:sp>
    <dsp:sp modelId="{9883E958-9E6D-439A-B4E6-8078DCF0907A}">
      <dsp:nvSpPr>
        <dsp:cNvPr id="0" name=""/>
        <dsp:cNvSpPr/>
      </dsp:nvSpPr>
      <dsp:spPr>
        <a:xfrm>
          <a:off x="8219353" y="3439402"/>
          <a:ext cx="2296246" cy="9131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IE" sz="3300" kern="1200"/>
            <a:t>95(3)</a:t>
          </a:r>
          <a:r>
            <a:rPr lang="lv-LV" sz="3300" kern="1200"/>
            <a:t>.pants</a:t>
          </a:r>
          <a:endParaRPr lang="en-IE" sz="3300" kern="1200"/>
        </a:p>
      </dsp:txBody>
      <dsp:txXfrm>
        <a:off x="8246098" y="3466147"/>
        <a:ext cx="2242756" cy="859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BD3CF-5AD5-4D14-BBC3-4F25F4C6A806}">
      <dsp:nvSpPr>
        <dsp:cNvPr id="0" name=""/>
        <dsp:cNvSpPr/>
      </dsp:nvSpPr>
      <dsp:spPr>
        <a:xfrm>
          <a:off x="422348" y="1109898"/>
          <a:ext cx="2585802" cy="213274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ctr" defTabSz="711200">
            <a:lnSpc>
              <a:spcPct val="90000"/>
            </a:lnSpc>
            <a:spcBef>
              <a:spcPct val="0"/>
            </a:spcBef>
            <a:spcAft>
              <a:spcPct val="15000"/>
            </a:spcAft>
            <a:buFont typeface="Arial" panose="020B0604020202020204" pitchFamily="34" charset="0"/>
            <a:buNone/>
          </a:pPr>
          <a:r>
            <a:rPr lang="lv-LV" sz="1600" b="1" kern="1200"/>
            <a:t>   Pārvadātājs drīkst iekraut preces tikai, </a:t>
          </a:r>
          <a:r>
            <a:rPr lang="lv-LV" sz="1600" b="0" kern="1200"/>
            <a:t>ja ir</a:t>
          </a:r>
          <a:r>
            <a:rPr lang="lv-LV" sz="1600" kern="1200"/>
            <a:t> sniegta </a:t>
          </a:r>
          <a:r>
            <a:rPr lang="lv-LV" sz="1600" kern="1200" err="1"/>
            <a:t>pirmsizvešanas</a:t>
          </a:r>
          <a:r>
            <a:rPr lang="lv-LV" sz="1600" kern="1200"/>
            <a:t> informācija </a:t>
          </a:r>
          <a:endParaRPr lang="en-IE" sz="1600" kern="1200"/>
        </a:p>
      </dsp:txBody>
      <dsp:txXfrm>
        <a:off x="471428" y="1158978"/>
        <a:ext cx="2487642" cy="1577569"/>
      </dsp:txXfrm>
    </dsp:sp>
    <dsp:sp modelId="{E25CA6CB-DAB1-4BF6-A816-1357155B1B2B}">
      <dsp:nvSpPr>
        <dsp:cNvPr id="0" name=""/>
        <dsp:cNvSpPr/>
      </dsp:nvSpPr>
      <dsp:spPr>
        <a:xfrm>
          <a:off x="1926846" y="1670385"/>
          <a:ext cx="3023564" cy="3023564"/>
        </a:xfrm>
        <a:prstGeom prst="leftCircularArrow">
          <a:avLst>
            <a:gd name="adj1" fmla="val 3652"/>
            <a:gd name="adj2" fmla="val 454749"/>
            <a:gd name="adj3" fmla="val 2696471"/>
            <a:gd name="adj4" fmla="val 9490700"/>
            <a:gd name="adj5" fmla="val 426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EFB048-77C4-4523-AD3E-53CBF8623984}">
      <dsp:nvSpPr>
        <dsp:cNvPr id="0" name=""/>
        <dsp:cNvSpPr/>
      </dsp:nvSpPr>
      <dsp:spPr>
        <a:xfrm>
          <a:off x="996971" y="2785628"/>
          <a:ext cx="2298491" cy="914034"/>
        </a:xfrm>
        <a:prstGeom prst="roundRect">
          <a:avLst>
            <a:gd name="adj" fmla="val 10000"/>
          </a:avLst>
        </a:prstGeom>
        <a:solidFill>
          <a:srgbClr val="E9713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IE" sz="2700" b="0" kern="1200" cap="none" spc="0">
              <a:ln w="0"/>
              <a:solidFill>
                <a:schemeClr val="tx1"/>
              </a:solidFill>
              <a:effectLst/>
            </a:rPr>
            <a:t>95(4)(5)</a:t>
          </a:r>
          <a:r>
            <a:rPr lang="lv-LV" sz="2700" b="0" kern="1200" cap="none" spc="0">
              <a:ln w="0"/>
              <a:solidFill>
                <a:schemeClr val="tx1"/>
              </a:solidFill>
              <a:effectLst/>
            </a:rPr>
            <a:t>.pants</a:t>
          </a:r>
          <a:endParaRPr lang="en-IE" sz="2700" b="0" kern="1200" cap="none" spc="0" dirty="0">
            <a:ln w="0"/>
            <a:solidFill>
              <a:schemeClr val="tx1"/>
            </a:solidFill>
            <a:effectLst/>
          </a:endParaRPr>
        </a:p>
      </dsp:txBody>
      <dsp:txXfrm>
        <a:off x="1023742" y="2812399"/>
        <a:ext cx="2244949" cy="860492"/>
      </dsp:txXfrm>
    </dsp:sp>
    <dsp:sp modelId="{1541FF40-71F9-472B-B192-CB06CA7131CD}">
      <dsp:nvSpPr>
        <dsp:cNvPr id="0" name=""/>
        <dsp:cNvSpPr/>
      </dsp:nvSpPr>
      <dsp:spPr>
        <a:xfrm>
          <a:off x="3812502" y="1036482"/>
          <a:ext cx="2585802" cy="292297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36000" lvl="1" indent="-114300" algn="l" defTabSz="666750">
            <a:lnSpc>
              <a:spcPct val="100000"/>
            </a:lnSpc>
            <a:spcBef>
              <a:spcPct val="0"/>
            </a:spcBef>
            <a:spcAft>
              <a:spcPts val="0"/>
            </a:spcAft>
            <a:buFontTx/>
            <a:buNone/>
          </a:pPr>
          <a:endParaRPr lang="en-IE" sz="1500" kern="1200">
            <a:latin typeface="+mn-lt"/>
          </a:endParaRPr>
        </a:p>
      </dsp:txBody>
      <dsp:txXfrm>
        <a:off x="3879768" y="1730099"/>
        <a:ext cx="2451270" cy="2162088"/>
      </dsp:txXfrm>
    </dsp:sp>
    <dsp:sp modelId="{BF19328F-318B-42CA-A6FA-9FFDC10A3DE3}">
      <dsp:nvSpPr>
        <dsp:cNvPr id="0" name=""/>
        <dsp:cNvSpPr/>
      </dsp:nvSpPr>
      <dsp:spPr>
        <a:xfrm>
          <a:off x="4980021" y="-553414"/>
          <a:ext cx="3458617" cy="3458617"/>
        </a:xfrm>
        <a:prstGeom prst="circularArrow">
          <a:avLst>
            <a:gd name="adj1" fmla="val 3192"/>
            <a:gd name="adj2" fmla="val 393223"/>
            <a:gd name="adj3" fmla="val 19992740"/>
            <a:gd name="adj4" fmla="val 13136985"/>
            <a:gd name="adj5" fmla="val 3724"/>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C9137B1E-3B90-4ED5-A839-71E6FE6E7200}">
      <dsp:nvSpPr>
        <dsp:cNvPr id="0" name=""/>
        <dsp:cNvSpPr/>
      </dsp:nvSpPr>
      <dsp:spPr>
        <a:xfrm>
          <a:off x="4328634" y="190126"/>
          <a:ext cx="2298491" cy="914034"/>
        </a:xfrm>
        <a:prstGeom prst="roundRect">
          <a:avLst>
            <a:gd name="adj" fmla="val 10000"/>
          </a:avLst>
        </a:prstGeom>
        <a:solidFill>
          <a:schemeClr val="accent2"/>
        </a:solid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IE" sz="2700" kern="1200">
              <a:effectLst/>
            </a:rPr>
            <a:t>95(6)</a:t>
          </a:r>
          <a:r>
            <a:rPr lang="lv-LV" sz="2700" kern="1200">
              <a:effectLst/>
            </a:rPr>
            <a:t>.</a:t>
          </a:r>
          <a:r>
            <a:rPr lang="lv-LV" sz="2700" b="0" kern="1200" cap="none" spc="0">
              <a:ln w="0"/>
              <a:solidFill>
                <a:schemeClr val="tx1"/>
              </a:solidFill>
              <a:effectLst/>
            </a:rPr>
            <a:t>pants</a:t>
          </a:r>
          <a:endParaRPr lang="en-IE" sz="2700" kern="1200" dirty="0">
            <a:effectLst/>
          </a:endParaRPr>
        </a:p>
      </dsp:txBody>
      <dsp:txXfrm>
        <a:off x="4355405" y="216897"/>
        <a:ext cx="2244949" cy="860492"/>
      </dsp:txXfrm>
    </dsp:sp>
    <dsp:sp modelId="{19ABF92E-38C0-41A1-829F-D52CBA26558A}">
      <dsp:nvSpPr>
        <dsp:cNvPr id="0" name=""/>
        <dsp:cNvSpPr/>
      </dsp:nvSpPr>
      <dsp:spPr>
        <a:xfrm>
          <a:off x="7220137" y="580764"/>
          <a:ext cx="2585802" cy="319101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90000"/>
            </a:lnSpc>
            <a:spcBef>
              <a:spcPct val="0"/>
            </a:spcBef>
            <a:spcAft>
              <a:spcPct val="15000"/>
            </a:spcAft>
            <a:buFont typeface="Arial" panose="020B0604020202020204" pitchFamily="34" charset="0"/>
            <a:buNone/>
          </a:pPr>
          <a:r>
            <a:rPr lang="lv-LV" sz="1600" kern="1200"/>
            <a:t>    </a:t>
          </a:r>
          <a:r>
            <a:rPr lang="lv-LV" sz="1600" kern="1200" err="1"/>
            <a:t>Pirmsizvešanas</a:t>
          </a:r>
          <a:r>
            <a:rPr lang="lv-LV" sz="1600" kern="1200"/>
            <a:t> informācijas nepieciešamās detaļas nekavējoties jādara pieejamas izvešanas muitas iestādei</a:t>
          </a:r>
          <a:endParaRPr lang="en-IE" sz="1600" kern="1200"/>
        </a:p>
      </dsp:txBody>
      <dsp:txXfrm>
        <a:off x="7293571" y="654198"/>
        <a:ext cx="2438934" cy="2360358"/>
      </dsp:txXfrm>
    </dsp:sp>
    <dsp:sp modelId="{E1B7376D-46FC-45E4-B3FF-483D5ECE2517}">
      <dsp:nvSpPr>
        <dsp:cNvPr id="0" name=""/>
        <dsp:cNvSpPr/>
      </dsp:nvSpPr>
      <dsp:spPr>
        <a:xfrm>
          <a:off x="7979213" y="3017829"/>
          <a:ext cx="2298491" cy="914034"/>
        </a:xfrm>
        <a:prstGeom prst="roundRect">
          <a:avLst>
            <a:gd name="adj" fmla="val 10000"/>
          </a:avLst>
        </a:prstGeom>
        <a:solidFill>
          <a:srgbClr val="E9713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IE" sz="2700" b="0" kern="1200" cap="none" spc="0">
              <a:ln w="0"/>
              <a:solidFill>
                <a:schemeClr val="tx1"/>
              </a:solidFill>
              <a:effectLst/>
            </a:rPr>
            <a:t>95(7)</a:t>
          </a:r>
          <a:r>
            <a:rPr lang="lv-LV" sz="2700" b="0" kern="1200" cap="none" spc="0">
              <a:ln w="0"/>
              <a:solidFill>
                <a:schemeClr val="tx1"/>
              </a:solidFill>
              <a:effectLst/>
            </a:rPr>
            <a:t>.pants</a:t>
          </a:r>
          <a:endParaRPr lang="en-IE" sz="2700" b="0" kern="1200" cap="none" spc="0" dirty="0">
            <a:ln w="0"/>
            <a:solidFill>
              <a:schemeClr val="tx1"/>
            </a:solidFill>
            <a:effectLst/>
          </a:endParaRPr>
        </a:p>
      </dsp:txBody>
      <dsp:txXfrm>
        <a:off x="8005984" y="3044600"/>
        <a:ext cx="2244949" cy="8604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E54C8-5217-427F-B689-1D75E3B2E96A}">
      <dsp:nvSpPr>
        <dsp:cNvPr id="0" name=""/>
        <dsp:cNvSpPr/>
      </dsp:nvSpPr>
      <dsp:spPr>
        <a:xfrm>
          <a:off x="0" y="494661"/>
          <a:ext cx="10515600" cy="3480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1353820" rIns="816127" bIns="256032" numCol="1" spcCol="1270" anchor="ctr" anchorCtr="0">
          <a:noAutofit/>
        </a:bodyPr>
        <a:lstStyle/>
        <a:p>
          <a:pPr marL="285750" lvl="1" indent="-285750" algn="ctr" defTabSz="1600200">
            <a:lnSpc>
              <a:spcPct val="90000"/>
            </a:lnSpc>
            <a:spcBef>
              <a:spcPct val="0"/>
            </a:spcBef>
            <a:spcAft>
              <a:spcPct val="15000"/>
            </a:spcAft>
            <a:buFontTx/>
            <a:buNone/>
          </a:pPr>
          <a:r>
            <a:rPr lang="lv-LV" sz="3600" kern="1200"/>
            <a:t>   </a:t>
          </a:r>
          <a:r>
            <a:rPr lang="lv-LV" sz="3200" kern="1200"/>
            <a:t>Līdz 2037.gadam</a:t>
          </a:r>
          <a:r>
            <a:rPr lang="en-IE" sz="3200" kern="1200"/>
            <a:t>, </a:t>
          </a:r>
          <a:r>
            <a:rPr lang="lv-LV" sz="3200" b="0" i="0" kern="1200"/>
            <a:t>par </a:t>
          </a:r>
          <a:r>
            <a:rPr lang="lv-LV" sz="3200" b="0" i="0" kern="1200" err="1"/>
            <a:t>pirmsizvešanas</a:t>
          </a:r>
          <a:r>
            <a:rPr lang="lv-LV" sz="3200" b="0" i="0" kern="1200"/>
            <a:t> informāciju uzskata izvešanas kopsavilkuma deklarāciju, eksporta deklarāciju, reeksporta deklarāciju un reeksporta paziņojumu</a:t>
          </a:r>
          <a:endParaRPr lang="en-IE" sz="3200" kern="1200"/>
        </a:p>
      </dsp:txBody>
      <dsp:txXfrm>
        <a:off x="0" y="494661"/>
        <a:ext cx="10515600" cy="3480750"/>
      </dsp:txXfrm>
    </dsp:sp>
    <dsp:sp modelId="{55EF39AD-50F3-4E2D-8D25-50AC4333FB6B}">
      <dsp:nvSpPr>
        <dsp:cNvPr id="0" name=""/>
        <dsp:cNvSpPr/>
      </dsp:nvSpPr>
      <dsp:spPr>
        <a:xfrm>
          <a:off x="525780" y="171929"/>
          <a:ext cx="6294101" cy="1486129"/>
        </a:xfrm>
        <a:prstGeom prst="roundRect">
          <a:avLst/>
        </a:prstGeom>
        <a:solidFill>
          <a:srgbClr val="E9713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400300">
            <a:lnSpc>
              <a:spcPct val="90000"/>
            </a:lnSpc>
            <a:spcBef>
              <a:spcPct val="0"/>
            </a:spcBef>
            <a:spcAft>
              <a:spcPct val="35000"/>
            </a:spcAft>
            <a:buNone/>
          </a:pPr>
          <a:r>
            <a:rPr lang="en-IE" sz="5400" b="0" kern="1200" cap="none" spc="0">
              <a:ln w="0"/>
              <a:solidFill>
                <a:schemeClr val="tx1"/>
              </a:solidFill>
              <a:effectLst/>
            </a:rPr>
            <a:t>95(1</a:t>
          </a:r>
          <a:r>
            <a:rPr lang="lv-LV" sz="5400" b="0" kern="1200" cap="none" spc="0">
              <a:ln w="0"/>
              <a:solidFill>
                <a:schemeClr val="tx1"/>
              </a:solidFill>
              <a:effectLst/>
            </a:rPr>
            <a:t>1</a:t>
          </a:r>
          <a:r>
            <a:rPr lang="en-IE" sz="5400" b="0" kern="1200" cap="none" spc="0">
              <a:ln w="0"/>
              <a:solidFill>
                <a:schemeClr val="tx1"/>
              </a:solidFill>
              <a:effectLst/>
            </a:rPr>
            <a:t>)</a:t>
          </a:r>
          <a:r>
            <a:rPr lang="lv-LV" sz="5400" b="0" kern="1200" cap="none" spc="0">
              <a:ln w="0"/>
              <a:solidFill>
                <a:schemeClr val="tx1"/>
              </a:solidFill>
              <a:effectLst/>
            </a:rPr>
            <a:t>.pants</a:t>
          </a:r>
          <a:endParaRPr lang="en-IE" sz="5400" b="1" kern="1200" dirty="0">
            <a:effectLst/>
          </a:endParaRPr>
        </a:p>
      </dsp:txBody>
      <dsp:txXfrm>
        <a:off x="598327" y="244476"/>
        <a:ext cx="6149007" cy="13410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E6A13-1FAF-4178-876D-603BAA1ED9F2}">
      <dsp:nvSpPr>
        <dsp:cNvPr id="0" name=""/>
        <dsp:cNvSpPr/>
      </dsp:nvSpPr>
      <dsp:spPr>
        <a:xfrm>
          <a:off x="5357" y="0"/>
          <a:ext cx="4685109" cy="1508785"/>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lv-LV" sz="2800" b="1" kern="1200"/>
            <a:t>Līdz</a:t>
          </a:r>
          <a:r>
            <a:rPr lang="en-US" sz="2800" b="1" kern="1200"/>
            <a:t> 2031</a:t>
          </a:r>
          <a:r>
            <a:rPr lang="en-US" sz="2800" kern="1200"/>
            <a:t> </a:t>
          </a:r>
          <a:endParaRPr lang="en-IE" sz="2800" kern="1200"/>
        </a:p>
      </dsp:txBody>
      <dsp:txXfrm>
        <a:off x="5357" y="0"/>
        <a:ext cx="4307913" cy="1508785"/>
      </dsp:txXfrm>
    </dsp:sp>
    <dsp:sp modelId="{81EBA101-EA33-4D3B-8B63-3F7297281B58}">
      <dsp:nvSpPr>
        <dsp:cNvPr id="0" name=""/>
        <dsp:cNvSpPr/>
      </dsp:nvSpPr>
      <dsp:spPr>
        <a:xfrm>
          <a:off x="3753445" y="0"/>
          <a:ext cx="4685109" cy="150878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fr-BE" sz="3200" b="1" kern="1200">
              <a:latin typeface="+mn-lt"/>
            </a:rPr>
            <a:t>2032-2037</a:t>
          </a:r>
        </a:p>
      </dsp:txBody>
      <dsp:txXfrm>
        <a:off x="4507838" y="0"/>
        <a:ext cx="3176324" cy="1508785"/>
      </dsp:txXfrm>
    </dsp:sp>
    <dsp:sp modelId="{A681FE74-35B5-4A8D-ACA0-D317883B8AB6}">
      <dsp:nvSpPr>
        <dsp:cNvPr id="0" name=""/>
        <dsp:cNvSpPr/>
      </dsp:nvSpPr>
      <dsp:spPr>
        <a:xfrm>
          <a:off x="7501532" y="0"/>
          <a:ext cx="4685109" cy="1508785"/>
        </a:xfrm>
        <a:prstGeom prst="chevron">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lv-LV" sz="3200" b="1" kern="1200">
              <a:latin typeface="Arial"/>
              <a:ea typeface="+mn-ea"/>
              <a:cs typeface="+mn-cs"/>
            </a:rPr>
            <a:t>No</a:t>
          </a:r>
          <a:r>
            <a:rPr lang="fr-BE" sz="3200" b="1" kern="1200">
              <a:latin typeface="Arial"/>
              <a:ea typeface="+mn-ea"/>
              <a:cs typeface="+mn-cs"/>
            </a:rPr>
            <a:t> 2038</a:t>
          </a:r>
          <a:endParaRPr lang="en-IE" sz="3200" b="0" kern="1200"/>
        </a:p>
      </dsp:txBody>
      <dsp:txXfrm>
        <a:off x="8255925" y="0"/>
        <a:ext cx="3176324" cy="15087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9938" cy="489374"/>
          </a:xfrm>
          <a:prstGeom prst="rect">
            <a:avLst/>
          </a:prstGeom>
        </p:spPr>
        <p:txBody>
          <a:bodyPr vert="horz" lIns="90432" tIns="45216" rIns="90432" bIns="45216" rtlCol="0"/>
          <a:lstStyle>
            <a:lvl1pPr algn="l">
              <a:defRPr sz="1200"/>
            </a:lvl1pPr>
          </a:lstStyle>
          <a:p>
            <a:endParaRPr lang="lv-LV"/>
          </a:p>
        </p:txBody>
      </p:sp>
      <p:sp>
        <p:nvSpPr>
          <p:cNvPr id="3" name="Date Placeholder 2"/>
          <p:cNvSpPr>
            <a:spLocks noGrp="1"/>
          </p:cNvSpPr>
          <p:nvPr>
            <p:ph type="dt" idx="1"/>
          </p:nvPr>
        </p:nvSpPr>
        <p:spPr>
          <a:xfrm>
            <a:off x="3777607" y="0"/>
            <a:ext cx="2889938" cy="489374"/>
          </a:xfrm>
          <a:prstGeom prst="rect">
            <a:avLst/>
          </a:prstGeom>
        </p:spPr>
        <p:txBody>
          <a:bodyPr vert="horz" lIns="90432" tIns="45216" rIns="90432" bIns="45216" rtlCol="0"/>
          <a:lstStyle>
            <a:lvl1pPr algn="r">
              <a:defRPr sz="1200"/>
            </a:lvl1pPr>
          </a:lstStyle>
          <a:p>
            <a:fld id="{F08EA488-CD0C-4BDB-8CFA-C96FB2BE7246}" type="datetimeFigureOut">
              <a:rPr lang="lv-LV" smtClean="0"/>
              <a:t>03.12.2024</a:t>
            </a:fld>
            <a:endParaRPr lang="lv-LV"/>
          </a:p>
        </p:txBody>
      </p:sp>
      <p:sp>
        <p:nvSpPr>
          <p:cNvPr id="4" name="Slide Image Placeholder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0432" tIns="45216" rIns="90432" bIns="45216" rtlCol="0" anchor="ctr"/>
          <a:lstStyle/>
          <a:p>
            <a:endParaRPr lang="lv-LV"/>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0432" tIns="45216" rIns="90432" bIns="452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2" y="9264228"/>
            <a:ext cx="2889938" cy="489373"/>
          </a:xfrm>
          <a:prstGeom prst="rect">
            <a:avLst/>
          </a:prstGeom>
        </p:spPr>
        <p:txBody>
          <a:bodyPr vert="horz" lIns="90432" tIns="45216" rIns="90432" bIns="45216" rtlCol="0" anchor="b"/>
          <a:lstStyle>
            <a:lvl1pPr algn="l">
              <a:defRPr sz="1200"/>
            </a:lvl1pPr>
          </a:lstStyle>
          <a:p>
            <a:endParaRPr lang="lv-LV"/>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0432" tIns="45216" rIns="90432" bIns="45216" rtlCol="0" anchor="b"/>
          <a:lstStyle>
            <a:lvl1pPr algn="r">
              <a:defRPr sz="1200"/>
            </a:lvl1pPr>
          </a:lstStyle>
          <a:p>
            <a:fld id="{7ED15E07-0FA4-4743-9525-C1CD50012B66}" type="slidenum">
              <a:rPr lang="lv-LV" smtClean="0"/>
              <a:t>‹#›</a:t>
            </a:fld>
            <a:endParaRPr lang="lv-LV"/>
          </a:p>
        </p:txBody>
      </p:sp>
    </p:spTree>
    <p:extLst>
      <p:ext uri="{BB962C8B-B14F-4D97-AF65-F5344CB8AC3E}">
        <p14:creationId xmlns:p14="http://schemas.microsoft.com/office/powerpoint/2010/main" val="382887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bookmark://__akn_article_YeZ4o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bookmark://__akn_article_B55LHZ/" TargetMode="External"/><Relationship Id="rId5" Type="http://schemas.openxmlformats.org/officeDocument/2006/relationships/hyperlink" Target="bookmark://__akn_article_dVslcy/" TargetMode="External"/><Relationship Id="rId4" Type="http://schemas.openxmlformats.org/officeDocument/2006/relationships/hyperlink" Target="bookmark://__akn_article_EVW1Pv/"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bookmark://__akn_article_YeZ4od/"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bookmark://__akn_article_B55LHZ/" TargetMode="External"/><Relationship Id="rId5" Type="http://schemas.openxmlformats.org/officeDocument/2006/relationships/hyperlink" Target="bookmark://__akn_article_dVslcy/" TargetMode="External"/><Relationship Id="rId4" Type="http://schemas.openxmlformats.org/officeDocument/2006/relationships/hyperlink" Target="bookmark://__akn_article_EVW1Pv/"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__akn_article_TjMYEM"/><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myintracomm-collab.ec.europa.eu/dg/TAXUD/CustomsReformTaskForce/Shared%20Documents/14%20-%20ISC/Changes%20to%20ISC%20version/COMBINE%20TAXUD%20LS%20on%2028%2004%202023%20to%20continue%20working.docx#_bill__akn_article_OheJbS_RcHcv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1</a:t>
            </a:fld>
            <a:endParaRPr lang="lv-LV"/>
          </a:p>
        </p:txBody>
      </p:sp>
    </p:spTree>
    <p:extLst>
      <p:ext uri="{BB962C8B-B14F-4D97-AF65-F5344CB8AC3E}">
        <p14:creationId xmlns:p14="http://schemas.microsoft.com/office/powerpoint/2010/main" val="343380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Muitas deklarāciju (MD) – </a:t>
            </a:r>
            <a:r>
              <a:rPr lang="lv-LV" b="1" dirty="0">
                <a:solidFill>
                  <a:schemeClr val="tx1"/>
                </a:solidFill>
              </a:rPr>
              <a:t>JSMK 5(43),63(2) </a:t>
            </a:r>
          </a:p>
          <a:p>
            <a:r>
              <a:rPr lang="lv-LV" dirty="0">
                <a:solidFill>
                  <a:schemeClr val="tx1"/>
                </a:solidFill>
              </a:rPr>
              <a:t>Dati (D) – </a:t>
            </a:r>
            <a:r>
              <a:rPr lang="lv-LV" b="1" dirty="0">
                <a:solidFill>
                  <a:schemeClr val="tx1"/>
                </a:solidFill>
              </a:rPr>
              <a:t>JSMK 5(16)</a:t>
            </a:r>
          </a:p>
        </p:txBody>
      </p:sp>
      <p:sp>
        <p:nvSpPr>
          <p:cNvPr id="4" name="Slide Number Placeholder 3"/>
          <p:cNvSpPr>
            <a:spLocks noGrp="1"/>
          </p:cNvSpPr>
          <p:nvPr>
            <p:ph type="sldNum" sz="quarter" idx="5"/>
          </p:nvPr>
        </p:nvSpPr>
        <p:spPr/>
        <p:txBody>
          <a:bodyPr/>
          <a:lstStyle/>
          <a:p>
            <a:fld id="{7ED15E07-0FA4-4743-9525-C1CD50012B66}" type="slidenum">
              <a:rPr lang="lv-LV" smtClean="0"/>
              <a:t>11</a:t>
            </a:fld>
            <a:endParaRPr lang="lv-LV"/>
          </a:p>
        </p:txBody>
      </p:sp>
    </p:spTree>
    <p:extLst>
      <p:ext uri="{BB962C8B-B14F-4D97-AF65-F5344CB8AC3E}">
        <p14:creationId xmlns:p14="http://schemas.microsoft.com/office/powerpoint/2010/main" val="113814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D3B9C51D-56BC-4864-B0B3-C90E6523376C}" type="slidenum">
              <a:rPr lang="lv-LV" smtClean="0"/>
              <a:t>12</a:t>
            </a:fld>
            <a:endParaRPr lang="lv-LV"/>
          </a:p>
        </p:txBody>
      </p:sp>
    </p:spTree>
    <p:extLst>
      <p:ext uri="{BB962C8B-B14F-4D97-AF65-F5344CB8AC3E}">
        <p14:creationId xmlns:p14="http://schemas.microsoft.com/office/powerpoint/2010/main" val="52908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5(12)</a:t>
            </a:r>
          </a:p>
        </p:txBody>
      </p:sp>
      <p:sp>
        <p:nvSpPr>
          <p:cNvPr id="4" name="Slide Number Placeholder 3"/>
          <p:cNvSpPr>
            <a:spLocks noGrp="1"/>
          </p:cNvSpPr>
          <p:nvPr>
            <p:ph type="sldNum" sz="quarter" idx="5"/>
          </p:nvPr>
        </p:nvSpPr>
        <p:spPr/>
        <p:txBody>
          <a:bodyPr/>
          <a:lstStyle/>
          <a:p>
            <a:fld id="{D3B9C51D-56BC-4864-B0B3-C90E6523376C}" type="slidenum">
              <a:rPr lang="lv-LV" smtClean="0"/>
              <a:t>13</a:t>
            </a:fld>
            <a:endParaRPr lang="lv-LV"/>
          </a:p>
        </p:txBody>
      </p:sp>
    </p:spTree>
    <p:extLst>
      <p:ext uri="{BB962C8B-B14F-4D97-AF65-F5344CB8AC3E}">
        <p14:creationId xmlns:p14="http://schemas.microsoft.com/office/powerpoint/2010/main" val="262380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lv-LV" b="1" dirty="0">
                <a:solidFill>
                  <a:srgbClr val="000000"/>
                </a:solidFill>
                <a:latin typeface="+mn-lt"/>
              </a:rPr>
              <a:t>JSMK 20</a:t>
            </a:r>
          </a:p>
          <a:p>
            <a:pPr algn="ctr" rtl="0" fontAlgn="base"/>
            <a:r>
              <a:rPr lang="lv-LV" i="1" dirty="0">
                <a:solidFill>
                  <a:srgbClr val="000000"/>
                </a:solidFill>
                <a:latin typeface="+mn-lt"/>
              </a:rPr>
              <a:t>20. pants </a:t>
            </a:r>
            <a:endParaRPr lang="lv-LV" b="0" i="1" dirty="0">
              <a:solidFill>
                <a:srgbClr val="000000"/>
              </a:solidFill>
              <a:effectLst/>
              <a:latin typeface="+mn-lt"/>
            </a:endParaRPr>
          </a:p>
          <a:p>
            <a:pPr algn="ctr" rtl="0" fontAlgn="base"/>
            <a:r>
              <a:rPr lang="lv-LV" b="1" dirty="0">
                <a:solidFill>
                  <a:srgbClr val="000000"/>
                </a:solidFill>
                <a:latin typeface="+mn-lt"/>
              </a:rPr>
              <a:t>Importētāji</a:t>
            </a:r>
            <a:r>
              <a:rPr lang="lv-LV" dirty="0">
                <a:solidFill>
                  <a:srgbClr val="000000"/>
                </a:solidFill>
                <a:latin typeface="+mn-lt"/>
              </a:rPr>
              <a:t> </a:t>
            </a:r>
            <a:endParaRPr lang="lv-LV" b="0" i="0" dirty="0">
              <a:solidFill>
                <a:srgbClr val="000000"/>
              </a:solidFill>
              <a:effectLst/>
              <a:latin typeface="+mn-lt"/>
            </a:endParaRPr>
          </a:p>
          <a:p>
            <a:pPr algn="just" rtl="0" fontAlgn="base"/>
            <a:r>
              <a:rPr lang="lv-LV" dirty="0">
                <a:solidFill>
                  <a:srgbClr val="000000"/>
                </a:solidFill>
                <a:latin typeface="+mn-lt"/>
              </a:rPr>
              <a:t>1. Importētājs pilda šādus pienākumus: </a:t>
            </a:r>
            <a:endParaRPr lang="lv-LV" b="0" i="0" dirty="0">
              <a:solidFill>
                <a:srgbClr val="000000"/>
              </a:solidFill>
              <a:effectLst/>
              <a:latin typeface="+mn-lt"/>
            </a:endParaRPr>
          </a:p>
          <a:p>
            <a:pPr algn="just" rtl="0" fontAlgn="base">
              <a:buFont typeface="+mj-lt"/>
              <a:buAutoNum type="arabicPeriod"/>
            </a:pPr>
            <a:r>
              <a:rPr lang="lv-LV" dirty="0">
                <a:solidFill>
                  <a:srgbClr val="000000"/>
                </a:solidFill>
                <a:latin typeface="+mn-lt"/>
              </a:rPr>
              <a:t>sniedz, glabā un dara pieejamu muitas dienestiem visu informāciju, kas nepieciešama attiecībā uz preču uzglabāšanu vai muitas procedūru, kuru precēm piemēro saskaņā ar </a:t>
            </a:r>
            <a:r>
              <a:rPr lang="lv-LV" u="none" dirty="0">
                <a:solidFill>
                  <a:schemeClr val="tx1"/>
                </a:solidFill>
                <a:latin typeface="+mn-lt"/>
                <a:hlinkClick r:id="rId3">
                  <a:extLst>
                    <a:ext uri="{A12FA001-AC4F-418D-AE19-62706E023703}">
                      <ahyp:hlinkClr xmlns:ahyp="http://schemas.microsoft.com/office/drawing/2018/hyperlinkcolor" val="tx"/>
                    </a:ext>
                  </a:extLst>
                </a:hlinkClick>
              </a:rPr>
              <a:t>88. </a:t>
            </a:r>
            <a:r>
              <a:rPr lang="lv-LV" u="none" dirty="0">
                <a:solidFill>
                  <a:schemeClr val="tx1"/>
                </a:solidFill>
                <a:latin typeface="+mn-lt"/>
              </a:rPr>
              <a:t>, </a:t>
            </a:r>
            <a:r>
              <a:rPr lang="lv-LV" u="none" dirty="0">
                <a:solidFill>
                  <a:schemeClr val="tx1"/>
                </a:solidFill>
                <a:latin typeface="+mn-lt"/>
                <a:hlinkClick r:id="rId4">
                  <a:extLst>
                    <a:ext uri="{A12FA001-AC4F-418D-AE19-62706E023703}">
                      <ahyp:hlinkClr xmlns:ahyp="http://schemas.microsoft.com/office/drawing/2018/hyperlinkcolor" val="tx"/>
                    </a:ext>
                  </a:extLst>
                </a:hlinkClick>
              </a:rPr>
              <a:t>118.</a:t>
            </a:r>
            <a:r>
              <a:rPr lang="lv-LV" u="none" dirty="0">
                <a:solidFill>
                  <a:schemeClr val="tx1"/>
                </a:solidFill>
                <a:latin typeface="+mn-lt"/>
              </a:rPr>
              <a:t>, </a:t>
            </a:r>
            <a:r>
              <a:rPr lang="lv-LV" u="none" dirty="0">
                <a:solidFill>
                  <a:schemeClr val="tx1"/>
                </a:solidFill>
                <a:latin typeface="+mn-lt"/>
                <a:hlinkClick r:id="rId5">
                  <a:extLst>
                    <a:ext uri="{A12FA001-AC4F-418D-AE19-62706E023703}">
                      <ahyp:hlinkClr xmlns:ahyp="http://schemas.microsoft.com/office/drawing/2018/hyperlinkcolor" val="tx"/>
                    </a:ext>
                  </a:extLst>
                </a:hlinkClick>
              </a:rPr>
              <a:t>132.</a:t>
            </a:r>
            <a:r>
              <a:rPr lang="lv-LV" u="none" dirty="0">
                <a:solidFill>
                  <a:schemeClr val="tx1"/>
                </a:solidFill>
                <a:latin typeface="+mn-lt"/>
              </a:rPr>
              <a:t>, un </a:t>
            </a:r>
            <a:r>
              <a:rPr lang="lv-LV" u="none" dirty="0">
                <a:solidFill>
                  <a:schemeClr val="tx1"/>
                </a:solidFill>
                <a:latin typeface="+mn-lt"/>
                <a:hlinkClick r:id="rId6">
                  <a:extLst>
                    <a:ext uri="{A12FA001-AC4F-418D-AE19-62706E023703}">
                      <ahyp:hlinkClr xmlns:ahyp="http://schemas.microsoft.com/office/drawing/2018/hyperlinkcolor" val="tx"/>
                    </a:ext>
                  </a:extLst>
                </a:hlinkClick>
              </a:rPr>
              <a:t>135. </a:t>
            </a:r>
            <a:r>
              <a:rPr lang="lv-LV" u="none" dirty="0">
                <a:solidFill>
                  <a:schemeClr val="tx1"/>
                </a:solidFill>
                <a:latin typeface="+mn-lt"/>
              </a:rPr>
              <a:t>pantu, vai izvešanas pārstrādei procedūras noslēgšanai, tiklīdz minētā informācija ir pieejama un jebkurā ga</a:t>
            </a:r>
            <a:r>
              <a:rPr lang="lv-LV" dirty="0">
                <a:solidFill>
                  <a:srgbClr val="000000"/>
                </a:solidFill>
                <a:latin typeface="+mn-lt"/>
              </a:rPr>
              <a:t>dījumā pirms preču izlaišanas; </a:t>
            </a:r>
          </a:p>
          <a:p>
            <a:pPr algn="just" rtl="0" fontAlgn="base">
              <a:buFont typeface="+mj-lt"/>
              <a:buAutoNum type="arabicPeriod" startAt="2"/>
            </a:pPr>
            <a:r>
              <a:rPr lang="lv-LV" dirty="0">
                <a:solidFill>
                  <a:srgbClr val="000000"/>
                </a:solidFill>
                <a:latin typeface="+mn-lt"/>
              </a:rPr>
              <a:t>nodrošina muitas nodokļu un citu piemērojamo maksājumu pareizu aprēķināšanu un samaksu; </a:t>
            </a:r>
          </a:p>
          <a:p>
            <a:pPr algn="just" rtl="0" fontAlgn="base">
              <a:buFont typeface="+mj-lt"/>
              <a:buAutoNum type="arabicPeriod" startAt="3"/>
            </a:pPr>
            <a:r>
              <a:rPr lang="lv-LV" dirty="0">
                <a:solidFill>
                  <a:srgbClr val="000000"/>
                </a:solidFill>
                <a:latin typeface="+mn-lt"/>
              </a:rPr>
              <a:t>nodrošina, ka preces, ko ieved Savienības muitas teritorijā vai izved no tās, atbilst attiecīgajiem citiem tiesību aktiem, ko piemēro muitas dienesti, un nodrošina, glabā un dara pieejamus attiecīgus reģistrus par šādu atbilstību; </a:t>
            </a:r>
          </a:p>
          <a:p>
            <a:pPr algn="just" rtl="0" fontAlgn="base">
              <a:buFont typeface="+mj-lt"/>
              <a:buAutoNum type="arabicPeriod" startAt="4"/>
            </a:pPr>
            <a:r>
              <a:rPr lang="lv-LV" dirty="0">
                <a:solidFill>
                  <a:srgbClr val="000000"/>
                </a:solidFill>
                <a:latin typeface="+mn-lt"/>
              </a:rPr>
              <a:t>jebkādus citus importētāja pienākumus, kas noteikti tiesību aktos muitas jomā. </a:t>
            </a:r>
          </a:p>
          <a:p>
            <a:pPr algn="just" rtl="0" fontAlgn="base"/>
            <a:r>
              <a:rPr lang="lv-LV" dirty="0">
                <a:solidFill>
                  <a:srgbClr val="000000"/>
                </a:solidFill>
                <a:latin typeface="+mn-lt"/>
              </a:rPr>
              <a:t>2. Importētājs ir iedibināts Savienības muitas teritorijā. </a:t>
            </a:r>
            <a:endParaRPr lang="lv-LV" b="0" i="0" dirty="0">
              <a:solidFill>
                <a:srgbClr val="000000"/>
              </a:solidFill>
              <a:effectLst/>
              <a:latin typeface="+mn-lt"/>
            </a:endParaRPr>
          </a:p>
          <a:p>
            <a:pPr algn="just" rtl="0" fontAlgn="base"/>
            <a:r>
              <a:rPr lang="lv-LV" dirty="0">
                <a:solidFill>
                  <a:srgbClr val="000000"/>
                </a:solidFill>
                <a:latin typeface="+mn-lt"/>
              </a:rPr>
              <a:t>3. Atkāpjoties no 2. punkta, prasību būt iedibinātam Savienības muitas teritorijā neizvirza šādiem importētājiem vai šādām personām: </a:t>
            </a:r>
            <a:endParaRPr lang="lv-LV" b="0" i="0" dirty="0">
              <a:solidFill>
                <a:srgbClr val="000000"/>
              </a:solidFill>
              <a:effectLst/>
              <a:latin typeface="+mn-lt"/>
            </a:endParaRPr>
          </a:p>
          <a:p>
            <a:pPr algn="just" rtl="0" fontAlgn="base">
              <a:buFont typeface="+mj-lt"/>
              <a:buAutoNum type="arabicPeriod"/>
            </a:pPr>
            <a:r>
              <a:rPr lang="lv-LV" dirty="0">
                <a:solidFill>
                  <a:srgbClr val="000000"/>
                </a:solidFill>
                <a:latin typeface="+mn-lt"/>
              </a:rPr>
              <a:t>importētājam, kurš precēm piemēro tranzīta procedūru vai pagaidu ievešanas procedūru; </a:t>
            </a:r>
          </a:p>
          <a:p>
            <a:pPr algn="just" rtl="0" fontAlgn="base">
              <a:buFont typeface="+mj-lt"/>
              <a:buAutoNum type="arabicPeriod" startAt="2"/>
            </a:pPr>
            <a:r>
              <a:rPr lang="lv-LV" dirty="0">
                <a:solidFill>
                  <a:srgbClr val="000000"/>
                </a:solidFill>
                <a:latin typeface="+mn-lt"/>
              </a:rPr>
              <a:t>importētājam, kurš ieved preces, kuras paliek pagaidu uzglabāšanā; </a:t>
            </a:r>
          </a:p>
          <a:p>
            <a:pPr algn="just" rtl="0" fontAlgn="base">
              <a:buFont typeface="+mj-lt"/>
              <a:buAutoNum type="arabicPeriod" startAt="3"/>
            </a:pPr>
            <a:r>
              <a:rPr lang="lv-LV" dirty="0">
                <a:solidFill>
                  <a:srgbClr val="000000"/>
                </a:solidFill>
                <a:latin typeface="+mn-lt"/>
              </a:rPr>
              <a:t>personām, kuras muitas procedūras precēm piemēro neregulāri, ar nosacījumu, ka muitas dienesti šo procedūru piemērošanu uzskata par pamatotu; </a:t>
            </a:r>
          </a:p>
          <a:p>
            <a:pPr algn="just" rtl="0" fontAlgn="base">
              <a:buFont typeface="+mj-lt"/>
              <a:buAutoNum type="arabicPeriod" startAt="4"/>
            </a:pPr>
            <a:r>
              <a:rPr lang="lv-LV" dirty="0">
                <a:solidFill>
                  <a:srgbClr val="000000"/>
                </a:solidFill>
                <a:latin typeface="+mn-lt"/>
              </a:rPr>
              <a:t>personām, kas ir iedibinātas valstī, kuras teritorija atrodas blakus Savienības muitas teritorijai, un kas preces, uz kurām attiecas muitas deklarācija, uzrāda Savienības robežpunkta muitas iestādē, kas ir blakus šai valstij, ar noteikumu, ka valsts, kurā šīs personas ir iedibinātas, piešķir savstarpējas priekšrocības personām, kas ir iedibinātas Savienības muitas teritorijā; </a:t>
            </a:r>
          </a:p>
          <a:p>
            <a:pPr algn="just" rtl="0" fontAlgn="base">
              <a:buFont typeface="+mj-lt"/>
              <a:buAutoNum type="arabicPeriod" startAt="5"/>
            </a:pPr>
            <a:r>
              <a:rPr lang="lv-LV" dirty="0">
                <a:solidFill>
                  <a:srgbClr val="000000"/>
                </a:solidFill>
                <a:latin typeface="+mn-lt"/>
              </a:rPr>
              <a:t>domājamais importētājs, kuru pārstāv netiešais pārstāvis, kas ir iedibināts Savienības muitas teritorijā.  </a:t>
            </a:r>
          </a:p>
          <a:p>
            <a:endParaRPr lang="lv-LV" dirty="0"/>
          </a:p>
        </p:txBody>
      </p:sp>
      <p:sp>
        <p:nvSpPr>
          <p:cNvPr id="4" name="Slide Number Placeholder 3"/>
          <p:cNvSpPr>
            <a:spLocks noGrp="1"/>
          </p:cNvSpPr>
          <p:nvPr>
            <p:ph type="sldNum" sz="quarter" idx="5"/>
          </p:nvPr>
        </p:nvSpPr>
        <p:spPr/>
        <p:txBody>
          <a:bodyPr/>
          <a:lstStyle/>
          <a:p>
            <a:fld id="{D3B9C51D-56BC-4864-B0B3-C90E6523376C}" type="slidenum">
              <a:rPr lang="lv-LV" smtClean="0"/>
              <a:t>14</a:t>
            </a:fld>
            <a:endParaRPr lang="lv-LV"/>
          </a:p>
        </p:txBody>
      </p:sp>
    </p:spTree>
    <p:extLst>
      <p:ext uri="{BB962C8B-B14F-4D97-AF65-F5344CB8AC3E}">
        <p14:creationId xmlns:p14="http://schemas.microsoft.com/office/powerpoint/2010/main" val="2678646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5(14)</a:t>
            </a:r>
          </a:p>
        </p:txBody>
      </p:sp>
      <p:sp>
        <p:nvSpPr>
          <p:cNvPr id="4" name="Slide Number Placeholder 3"/>
          <p:cNvSpPr>
            <a:spLocks noGrp="1"/>
          </p:cNvSpPr>
          <p:nvPr>
            <p:ph type="sldNum" sz="quarter" idx="5"/>
          </p:nvPr>
        </p:nvSpPr>
        <p:spPr/>
        <p:txBody>
          <a:bodyPr/>
          <a:lstStyle/>
          <a:p>
            <a:fld id="{D3B9C51D-56BC-4864-B0B3-C90E6523376C}" type="slidenum">
              <a:rPr lang="lv-LV" smtClean="0"/>
              <a:t>15</a:t>
            </a:fld>
            <a:endParaRPr lang="lv-LV"/>
          </a:p>
        </p:txBody>
      </p:sp>
    </p:spTree>
    <p:extLst>
      <p:ext uri="{BB962C8B-B14F-4D97-AF65-F5344CB8AC3E}">
        <p14:creationId xmlns:p14="http://schemas.microsoft.com/office/powerpoint/2010/main" val="424266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lv-LV" b="1" dirty="0">
                <a:solidFill>
                  <a:srgbClr val="000000"/>
                </a:solidFill>
                <a:latin typeface="+mn-lt"/>
              </a:rPr>
              <a:t>JSMK 20</a:t>
            </a:r>
          </a:p>
          <a:p>
            <a:pPr algn="ctr" rtl="0" fontAlgn="base"/>
            <a:r>
              <a:rPr lang="lv-LV" i="1" dirty="0">
                <a:solidFill>
                  <a:srgbClr val="000000"/>
                </a:solidFill>
                <a:latin typeface="+mn-lt"/>
              </a:rPr>
              <a:t>20. pants </a:t>
            </a:r>
            <a:endParaRPr lang="lv-LV" b="0" i="1" dirty="0">
              <a:solidFill>
                <a:srgbClr val="000000"/>
              </a:solidFill>
              <a:effectLst/>
              <a:latin typeface="+mn-lt"/>
            </a:endParaRPr>
          </a:p>
          <a:p>
            <a:pPr algn="ctr" rtl="0" fontAlgn="base"/>
            <a:r>
              <a:rPr lang="lv-LV" b="1" dirty="0">
                <a:solidFill>
                  <a:srgbClr val="000000"/>
                </a:solidFill>
                <a:latin typeface="+mn-lt"/>
              </a:rPr>
              <a:t>Importētāji</a:t>
            </a:r>
            <a:r>
              <a:rPr lang="lv-LV" dirty="0">
                <a:solidFill>
                  <a:srgbClr val="000000"/>
                </a:solidFill>
                <a:latin typeface="+mn-lt"/>
              </a:rPr>
              <a:t> </a:t>
            </a:r>
            <a:endParaRPr lang="lv-LV" b="0" i="0" dirty="0">
              <a:solidFill>
                <a:srgbClr val="000000"/>
              </a:solidFill>
              <a:effectLst/>
              <a:latin typeface="+mn-lt"/>
            </a:endParaRPr>
          </a:p>
          <a:p>
            <a:pPr algn="just" rtl="0" fontAlgn="base"/>
            <a:r>
              <a:rPr lang="lv-LV" dirty="0">
                <a:solidFill>
                  <a:srgbClr val="000000"/>
                </a:solidFill>
                <a:latin typeface="+mn-lt"/>
              </a:rPr>
              <a:t>1. Importētājs pilda šādus pienākumus: </a:t>
            </a:r>
            <a:endParaRPr lang="lv-LV" b="0" i="0" dirty="0">
              <a:solidFill>
                <a:srgbClr val="000000"/>
              </a:solidFill>
              <a:effectLst/>
              <a:latin typeface="+mn-lt"/>
            </a:endParaRPr>
          </a:p>
          <a:p>
            <a:pPr algn="just" rtl="0" fontAlgn="base">
              <a:buFont typeface="+mj-lt"/>
              <a:buAutoNum type="arabicPeriod"/>
            </a:pPr>
            <a:r>
              <a:rPr lang="lv-LV" dirty="0">
                <a:solidFill>
                  <a:srgbClr val="000000"/>
                </a:solidFill>
                <a:latin typeface="+mn-lt"/>
              </a:rPr>
              <a:t>sniedz, glabā un dara pieejamu muitas dienestiem visu informāciju, kas nepieciešama attiecībā uz preču uzglabāšanu vai muitas procedūru, kuru precēm piemēro saskaņā ar </a:t>
            </a:r>
            <a:r>
              <a:rPr lang="lv-LV" u="none" dirty="0">
                <a:solidFill>
                  <a:schemeClr val="tx1"/>
                </a:solidFill>
                <a:latin typeface="+mn-lt"/>
                <a:hlinkClick r:id="rId3">
                  <a:extLst>
                    <a:ext uri="{A12FA001-AC4F-418D-AE19-62706E023703}">
                      <ahyp:hlinkClr xmlns:ahyp="http://schemas.microsoft.com/office/drawing/2018/hyperlinkcolor" val="tx"/>
                    </a:ext>
                  </a:extLst>
                </a:hlinkClick>
              </a:rPr>
              <a:t>88. </a:t>
            </a:r>
            <a:r>
              <a:rPr lang="lv-LV" u="none" dirty="0">
                <a:solidFill>
                  <a:schemeClr val="tx1"/>
                </a:solidFill>
                <a:latin typeface="+mn-lt"/>
              </a:rPr>
              <a:t>, </a:t>
            </a:r>
            <a:r>
              <a:rPr lang="lv-LV" u="none" dirty="0">
                <a:solidFill>
                  <a:schemeClr val="tx1"/>
                </a:solidFill>
                <a:latin typeface="+mn-lt"/>
                <a:hlinkClick r:id="rId4">
                  <a:extLst>
                    <a:ext uri="{A12FA001-AC4F-418D-AE19-62706E023703}">
                      <ahyp:hlinkClr xmlns:ahyp="http://schemas.microsoft.com/office/drawing/2018/hyperlinkcolor" val="tx"/>
                    </a:ext>
                  </a:extLst>
                </a:hlinkClick>
              </a:rPr>
              <a:t>118.</a:t>
            </a:r>
            <a:r>
              <a:rPr lang="lv-LV" u="none" dirty="0">
                <a:solidFill>
                  <a:schemeClr val="tx1"/>
                </a:solidFill>
                <a:latin typeface="+mn-lt"/>
              </a:rPr>
              <a:t>, </a:t>
            </a:r>
            <a:r>
              <a:rPr lang="lv-LV" u="none" dirty="0">
                <a:solidFill>
                  <a:schemeClr val="tx1"/>
                </a:solidFill>
                <a:latin typeface="+mn-lt"/>
                <a:hlinkClick r:id="rId5">
                  <a:extLst>
                    <a:ext uri="{A12FA001-AC4F-418D-AE19-62706E023703}">
                      <ahyp:hlinkClr xmlns:ahyp="http://schemas.microsoft.com/office/drawing/2018/hyperlinkcolor" val="tx"/>
                    </a:ext>
                  </a:extLst>
                </a:hlinkClick>
              </a:rPr>
              <a:t>132.</a:t>
            </a:r>
            <a:r>
              <a:rPr lang="lv-LV" u="none" dirty="0">
                <a:solidFill>
                  <a:schemeClr val="tx1"/>
                </a:solidFill>
                <a:latin typeface="+mn-lt"/>
              </a:rPr>
              <a:t>, un </a:t>
            </a:r>
            <a:r>
              <a:rPr lang="lv-LV" u="none" dirty="0">
                <a:solidFill>
                  <a:schemeClr val="tx1"/>
                </a:solidFill>
                <a:latin typeface="+mn-lt"/>
                <a:hlinkClick r:id="rId6">
                  <a:extLst>
                    <a:ext uri="{A12FA001-AC4F-418D-AE19-62706E023703}">
                      <ahyp:hlinkClr xmlns:ahyp="http://schemas.microsoft.com/office/drawing/2018/hyperlinkcolor" val="tx"/>
                    </a:ext>
                  </a:extLst>
                </a:hlinkClick>
              </a:rPr>
              <a:t>135. </a:t>
            </a:r>
            <a:r>
              <a:rPr lang="lv-LV" u="none" dirty="0">
                <a:solidFill>
                  <a:schemeClr val="tx1"/>
                </a:solidFill>
                <a:latin typeface="+mn-lt"/>
              </a:rPr>
              <a:t>pantu, vai izvešanas pārstrādei procedūras noslēgšanai, tiklīdz minētā informācija ir pieejama un jebkurā ga</a:t>
            </a:r>
            <a:r>
              <a:rPr lang="lv-LV" dirty="0">
                <a:solidFill>
                  <a:srgbClr val="000000"/>
                </a:solidFill>
                <a:latin typeface="+mn-lt"/>
              </a:rPr>
              <a:t>dījumā pirms preču izlaišanas; </a:t>
            </a:r>
          </a:p>
          <a:p>
            <a:pPr algn="just" rtl="0" fontAlgn="base">
              <a:buFont typeface="+mj-lt"/>
              <a:buAutoNum type="arabicPeriod" startAt="2"/>
            </a:pPr>
            <a:r>
              <a:rPr lang="lv-LV" dirty="0">
                <a:solidFill>
                  <a:srgbClr val="000000"/>
                </a:solidFill>
                <a:latin typeface="+mn-lt"/>
              </a:rPr>
              <a:t>nodrošina muitas nodokļu un citu piemērojamo maksājumu pareizu aprēķināšanu un samaksu; </a:t>
            </a:r>
          </a:p>
          <a:p>
            <a:pPr algn="just" rtl="0" fontAlgn="base">
              <a:buFont typeface="+mj-lt"/>
              <a:buAutoNum type="arabicPeriod" startAt="3"/>
            </a:pPr>
            <a:r>
              <a:rPr lang="lv-LV" dirty="0">
                <a:solidFill>
                  <a:srgbClr val="000000"/>
                </a:solidFill>
                <a:latin typeface="+mn-lt"/>
              </a:rPr>
              <a:t>nodrošina, ka preces, ko ieved Savienības muitas teritorijā vai izved no tās, atbilst attiecīgajiem citiem tiesību aktiem, ko piemēro muitas dienesti, un nodrošina, glabā un dara pieejamus attiecīgus reģistrus par šādu atbilstību; </a:t>
            </a:r>
          </a:p>
          <a:p>
            <a:pPr algn="just" rtl="0" fontAlgn="base">
              <a:buFont typeface="+mj-lt"/>
              <a:buAutoNum type="arabicPeriod" startAt="4"/>
            </a:pPr>
            <a:r>
              <a:rPr lang="lv-LV" dirty="0">
                <a:solidFill>
                  <a:srgbClr val="000000"/>
                </a:solidFill>
                <a:latin typeface="+mn-lt"/>
              </a:rPr>
              <a:t>jebkādus citus importētāja pienākumus, kas noteikti tiesību aktos muitas jomā. </a:t>
            </a:r>
          </a:p>
          <a:p>
            <a:pPr algn="just" rtl="0" fontAlgn="base"/>
            <a:r>
              <a:rPr lang="lv-LV" dirty="0">
                <a:solidFill>
                  <a:srgbClr val="000000"/>
                </a:solidFill>
                <a:latin typeface="+mn-lt"/>
              </a:rPr>
              <a:t>2. Importētājs ir iedibināts Savienības muitas teritorijā. </a:t>
            </a:r>
            <a:endParaRPr lang="lv-LV" b="0" i="0" dirty="0">
              <a:solidFill>
                <a:srgbClr val="000000"/>
              </a:solidFill>
              <a:effectLst/>
              <a:latin typeface="+mn-lt"/>
            </a:endParaRPr>
          </a:p>
          <a:p>
            <a:pPr algn="just" rtl="0" fontAlgn="base"/>
            <a:r>
              <a:rPr lang="lv-LV" dirty="0">
                <a:solidFill>
                  <a:srgbClr val="000000"/>
                </a:solidFill>
                <a:latin typeface="+mn-lt"/>
              </a:rPr>
              <a:t>3. Atkāpjoties no 2. punkta, prasību būt iedibinātam Savienības muitas teritorijā neizvirza šādiem importētājiem vai šādām personām: </a:t>
            </a:r>
            <a:endParaRPr lang="lv-LV" b="0" i="0" dirty="0">
              <a:solidFill>
                <a:srgbClr val="000000"/>
              </a:solidFill>
              <a:effectLst/>
              <a:latin typeface="+mn-lt"/>
            </a:endParaRPr>
          </a:p>
          <a:p>
            <a:pPr algn="just" rtl="0" fontAlgn="base">
              <a:buFont typeface="+mj-lt"/>
              <a:buAutoNum type="arabicPeriod"/>
            </a:pPr>
            <a:r>
              <a:rPr lang="lv-LV" dirty="0">
                <a:solidFill>
                  <a:srgbClr val="000000"/>
                </a:solidFill>
                <a:latin typeface="+mn-lt"/>
              </a:rPr>
              <a:t>importētājam, kurš precēm piemēro tranzīta procedūru vai pagaidu ievešanas procedūru; </a:t>
            </a:r>
          </a:p>
          <a:p>
            <a:pPr algn="just" rtl="0" fontAlgn="base">
              <a:buFont typeface="+mj-lt"/>
              <a:buAutoNum type="arabicPeriod" startAt="2"/>
            </a:pPr>
            <a:r>
              <a:rPr lang="lv-LV" dirty="0">
                <a:solidFill>
                  <a:srgbClr val="000000"/>
                </a:solidFill>
                <a:latin typeface="+mn-lt"/>
              </a:rPr>
              <a:t>importētājam, kurš ieved preces, kuras paliek pagaidu uzglabāšanā; </a:t>
            </a:r>
          </a:p>
          <a:p>
            <a:pPr algn="just" rtl="0" fontAlgn="base">
              <a:buFont typeface="+mj-lt"/>
              <a:buAutoNum type="arabicPeriod" startAt="3"/>
            </a:pPr>
            <a:r>
              <a:rPr lang="lv-LV" dirty="0">
                <a:solidFill>
                  <a:srgbClr val="000000"/>
                </a:solidFill>
                <a:latin typeface="+mn-lt"/>
              </a:rPr>
              <a:t>personām, kuras muitas procedūras precēm piemēro neregulāri, ar nosacījumu, ka muitas dienesti šo procedūru piemērošanu uzskata par pamatotu; </a:t>
            </a:r>
          </a:p>
          <a:p>
            <a:pPr algn="just" rtl="0" fontAlgn="base">
              <a:buFont typeface="+mj-lt"/>
              <a:buAutoNum type="arabicPeriod" startAt="4"/>
            </a:pPr>
            <a:r>
              <a:rPr lang="lv-LV" dirty="0">
                <a:solidFill>
                  <a:srgbClr val="000000"/>
                </a:solidFill>
                <a:latin typeface="+mn-lt"/>
              </a:rPr>
              <a:t>personām, kas ir iedibinātas valstī, kuras teritorija atrodas blakus Savienības muitas teritorijai, un kas preces, uz kurām attiecas muitas deklarācija, uzrāda Savienības robežpunkta muitas iestādē, kas ir blakus šai valstij, ar noteikumu, ka valsts, kurā šīs personas ir iedibinātas, piešķir savstarpējas priekšrocības personām, kas ir iedibinātas Savienības muitas teritorijā; </a:t>
            </a:r>
          </a:p>
          <a:p>
            <a:pPr algn="just" rtl="0" fontAlgn="base">
              <a:buFont typeface="+mj-lt"/>
              <a:buAutoNum type="arabicPeriod" startAt="5"/>
            </a:pPr>
            <a:r>
              <a:rPr lang="lv-LV" dirty="0">
                <a:solidFill>
                  <a:srgbClr val="000000"/>
                </a:solidFill>
                <a:latin typeface="+mn-lt"/>
              </a:rPr>
              <a:t>domājamais importētājs, kuru pārstāv netiešais pārstāvis, kas ir iedibināts Savienības muitas teritorijā.  </a:t>
            </a:r>
          </a:p>
          <a:p>
            <a:endParaRPr lang="lv-LV" dirty="0"/>
          </a:p>
        </p:txBody>
      </p:sp>
      <p:sp>
        <p:nvSpPr>
          <p:cNvPr id="4" name="Slide Number Placeholder 3"/>
          <p:cNvSpPr>
            <a:spLocks noGrp="1"/>
          </p:cNvSpPr>
          <p:nvPr>
            <p:ph type="sldNum" sz="quarter" idx="5"/>
          </p:nvPr>
        </p:nvSpPr>
        <p:spPr/>
        <p:txBody>
          <a:bodyPr/>
          <a:lstStyle/>
          <a:p>
            <a:fld id="{D3B9C51D-56BC-4864-B0B3-C90E6523376C}" type="slidenum">
              <a:rPr lang="lv-LV" smtClean="0"/>
              <a:t>16</a:t>
            </a:fld>
            <a:endParaRPr lang="lv-LV"/>
          </a:p>
        </p:txBody>
      </p:sp>
    </p:spTree>
    <p:extLst>
      <p:ext uri="{BB962C8B-B14F-4D97-AF65-F5344CB8AC3E}">
        <p14:creationId xmlns:p14="http://schemas.microsoft.com/office/powerpoint/2010/main" val="114907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Eksporta procedūra – </a:t>
            </a:r>
            <a:r>
              <a:rPr lang="lv-LV" b="1" dirty="0"/>
              <a:t>JSMK 99</a:t>
            </a:r>
            <a:endParaRPr lang="en-IE" b="1" dirty="0"/>
          </a:p>
        </p:txBody>
      </p:sp>
      <p:sp>
        <p:nvSpPr>
          <p:cNvPr id="4" name="Slide Number Placeholder 3"/>
          <p:cNvSpPr>
            <a:spLocks noGrp="1"/>
          </p:cNvSpPr>
          <p:nvPr>
            <p:ph type="sldNum" sz="quarter" idx="5"/>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2573213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780"/>
              </a:spcBef>
              <a:spcAft>
                <a:spcPts val="593"/>
              </a:spcAft>
            </a:pPr>
            <a:r>
              <a:rPr lang="lv-LV" sz="1200" b="1" dirty="0">
                <a:latin typeface="+mn-lt"/>
                <a:ea typeface="Calibri" panose="020F0502020204030204" pitchFamily="34" charset="0"/>
              </a:rPr>
              <a:t>JSMK 94</a:t>
            </a:r>
          </a:p>
          <a:p>
            <a:pPr algn="ctr">
              <a:spcBef>
                <a:spcPts val="1780"/>
              </a:spcBef>
              <a:spcAft>
                <a:spcPts val="593"/>
              </a:spcAft>
            </a:pPr>
            <a:r>
              <a:rPr lang="lv-LV" sz="1200" i="1" dirty="0">
                <a:latin typeface="+mn-lt"/>
                <a:ea typeface="Calibri" panose="020F0502020204030204" pitchFamily="34" charset="0"/>
              </a:rPr>
              <a:t>94. pants</a:t>
            </a:r>
          </a:p>
          <a:p>
            <a:pPr algn="ctr">
              <a:spcBef>
                <a:spcPts val="593"/>
              </a:spcBef>
              <a:spcAft>
                <a:spcPts val="593"/>
              </a:spcAft>
            </a:pPr>
            <a:r>
              <a:rPr lang="lv-LV" sz="1200" b="1" dirty="0">
                <a:latin typeface="+mn-lt"/>
                <a:ea typeface="Calibri" panose="020F0502020204030204" pitchFamily="34" charset="0"/>
              </a:rPr>
              <a:t>Preču izvešana</a:t>
            </a:r>
            <a:endParaRPr lang="lv-LV" sz="1200" dirty="0">
              <a:latin typeface="+mn-lt"/>
              <a:ea typeface="Calibri" panose="020F0502020204030204" pitchFamily="34" charset="0"/>
            </a:endParaRPr>
          </a:p>
          <a:p>
            <a:pPr marL="533802" indent="-533802" algn="just">
              <a:spcBef>
                <a:spcPts val="593"/>
              </a:spcBef>
              <a:spcAft>
                <a:spcPts val="593"/>
              </a:spcAft>
            </a:pPr>
            <a:r>
              <a:rPr lang="lv-LV" sz="1200" dirty="0">
                <a:latin typeface="+mn-lt"/>
                <a:ea typeface="Calibri" panose="020F0502020204030204" pitchFamily="34" charset="0"/>
              </a:rPr>
              <a:t>1.	Preces var izvest no Savienības muitas teritorijas tikai tad, ja eksportētājs vai citas personas kompetentajiem muitas dienestiem ir sniegušas vai darījušas pieejamu </a:t>
            </a:r>
            <a:r>
              <a:rPr lang="lv-LV" sz="1200" u="sng" dirty="0">
                <a:solidFill>
                  <a:schemeClr val="tx1"/>
                </a:solidFill>
                <a:latin typeface="+mn-lt"/>
                <a:ea typeface="Calibri" panose="020F0502020204030204" pitchFamily="34" charset="0"/>
                <a:hlinkClick r:id="rId3" tooltip="Article 95: 95">
                  <a:extLst>
                    <a:ext uri="{A12FA001-AC4F-418D-AE19-62706E023703}">
                      <ahyp:hlinkClr xmlns:ahyp="http://schemas.microsoft.com/office/drawing/2018/hyperlinkcolor" val="tx"/>
                    </a:ext>
                  </a:extLst>
                </a:hlinkClick>
              </a:rPr>
              <a:t>95.</a:t>
            </a:r>
            <a:r>
              <a:rPr lang="lv-LV" sz="1200" dirty="0">
                <a:solidFill>
                  <a:schemeClr val="tx1"/>
                </a:solidFill>
                <a:latin typeface="+mn-lt"/>
                <a:ea typeface="Calibri" panose="020F0502020204030204" pitchFamily="34" charset="0"/>
              </a:rPr>
              <a:t> pantā minēto </a:t>
            </a:r>
            <a:r>
              <a:rPr lang="lv-LV" sz="1200" dirty="0" err="1">
                <a:solidFill>
                  <a:schemeClr val="tx1"/>
                </a:solidFill>
                <a:latin typeface="+mn-lt"/>
                <a:ea typeface="Calibri" panose="020F0502020204030204" pitchFamily="34" charset="0"/>
              </a:rPr>
              <a:t>pirmsizvešanas</a:t>
            </a:r>
            <a:r>
              <a:rPr lang="lv-LV" sz="1200" dirty="0">
                <a:solidFill>
                  <a:schemeClr val="tx1"/>
                </a:solidFill>
                <a:latin typeface="+mn-lt"/>
                <a:ea typeface="Calibri" panose="020F0502020204030204" pitchFamily="34" charset="0"/>
              </a:rPr>
              <a:t> informāciju.</a:t>
            </a:r>
          </a:p>
          <a:p>
            <a:pPr marL="533802" indent="-533802" algn="just">
              <a:spcBef>
                <a:spcPts val="593"/>
              </a:spcBef>
              <a:spcAft>
                <a:spcPts val="593"/>
              </a:spcAft>
            </a:pPr>
            <a:r>
              <a:rPr lang="lv-LV" sz="1200" dirty="0">
                <a:solidFill>
                  <a:schemeClr val="tx1"/>
                </a:solidFill>
                <a:latin typeface="+mn-lt"/>
                <a:ea typeface="Calibri" panose="020F0502020204030204" pitchFamily="34" charset="0"/>
              </a:rPr>
              <a:t>2.	Komisija ar īstenošanas aktiem precizē noteikumus par formalitātēm, kas jāveic pirms preču izvešanas un tās laikā. Minētos īstenošanas aktus pieņem saskaņā ar 262. panta </a:t>
            </a:r>
            <a:r>
              <a:rPr lang="lv-LV" sz="1200" u="sng" dirty="0">
                <a:solidFill>
                  <a:schemeClr val="tx1"/>
                </a:solidFill>
                <a:latin typeface="+mn-lt"/>
                <a:ea typeface="Calibri" panose="020F0502020204030204" pitchFamily="34" charset="0"/>
                <a:hlinkClick r:id="rId4">
                  <a:extLst>
                    <a:ext uri="{A12FA001-AC4F-418D-AE19-62706E023703}">
                      <ahyp:hlinkClr xmlns:ahyp="http://schemas.microsoft.com/office/drawing/2018/hyperlinkcolor" val="tx"/>
                    </a:ext>
                  </a:extLst>
                </a:hlinkClick>
              </a:rPr>
              <a:t>4.</a:t>
            </a:r>
            <a:r>
              <a:rPr lang="lv-LV" sz="1200" dirty="0">
                <a:solidFill>
                  <a:schemeClr val="tx1"/>
                </a:solidFill>
                <a:latin typeface="+mn-lt"/>
                <a:ea typeface="Calibri" panose="020F0502020204030204" pitchFamily="34" charset="0"/>
              </a:rPr>
              <a:t> punktā minēto pārbaudes procedūru.</a:t>
            </a:r>
          </a:p>
          <a:p>
            <a:pPr defTabSz="3484108">
              <a:defRPr/>
            </a:pPr>
            <a:endParaRPr lang="en-US" sz="4500" dirty="0">
              <a:solidFill>
                <a:srgbClr val="4D4D4D"/>
              </a:solidFill>
              <a:latin typeface="Arial"/>
            </a:endParaRPr>
          </a:p>
        </p:txBody>
      </p:sp>
      <p:sp>
        <p:nvSpPr>
          <p:cNvPr id="4" name="Slide Number Placeholder 3"/>
          <p:cNvSpPr>
            <a:spLocks noGrp="1"/>
          </p:cNvSpPr>
          <p:nvPr>
            <p:ph type="sldNum" sz="quarter" idx="10"/>
          </p:nvPr>
        </p:nvSpPr>
        <p:spPr/>
        <p:txBody>
          <a:bodyPr/>
          <a:lstStyle/>
          <a:p>
            <a:pPr defTabSz="3484108" fontAlgn="base">
              <a:spcBef>
                <a:spcPct val="0"/>
              </a:spcBef>
              <a:spcAft>
                <a:spcPct val="0"/>
              </a:spcAft>
              <a:defRPr/>
            </a:pPr>
            <a:fld id="{36441B25-C4D1-47DB-817D-B9C4FC5392FB}" type="slidenum">
              <a:rPr lang="en-GB">
                <a:solidFill>
                  <a:srgbClr val="000000"/>
                </a:solidFill>
                <a:latin typeface="Arial" charset="0"/>
              </a:rPr>
              <a:pPr defTabSz="3484108" fontAlgn="base">
                <a:spcBef>
                  <a:spcPct val="0"/>
                </a:spcBef>
                <a:spcAft>
                  <a:spcPct val="0"/>
                </a:spcAft>
                <a:defRPr/>
              </a:pPr>
              <a:t>18</a:t>
            </a:fld>
            <a:endParaRPr lang="en-GB">
              <a:solidFill>
                <a:srgbClr val="000000"/>
              </a:solidFill>
              <a:latin typeface="Arial" charset="0"/>
            </a:endParaRPr>
          </a:p>
        </p:txBody>
      </p:sp>
    </p:spTree>
    <p:extLst>
      <p:ext uri="{BB962C8B-B14F-4D97-AF65-F5344CB8AC3E}">
        <p14:creationId xmlns:p14="http://schemas.microsoft.com/office/powerpoint/2010/main" val="47521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84108">
              <a:defRPr/>
            </a:pPr>
            <a:endParaRPr lang="en-US" sz="4500" dirty="0">
              <a:solidFill>
                <a:srgbClr val="4D4D4D"/>
              </a:solidFill>
              <a:latin typeface="Arial"/>
            </a:endParaRPr>
          </a:p>
        </p:txBody>
      </p:sp>
      <p:sp>
        <p:nvSpPr>
          <p:cNvPr id="4" name="Slide Number Placeholder 3"/>
          <p:cNvSpPr>
            <a:spLocks noGrp="1"/>
          </p:cNvSpPr>
          <p:nvPr>
            <p:ph type="sldNum" sz="quarter" idx="10"/>
          </p:nvPr>
        </p:nvSpPr>
        <p:spPr/>
        <p:txBody>
          <a:bodyPr/>
          <a:lstStyle/>
          <a:p>
            <a:pPr defTabSz="3484108" fontAlgn="base">
              <a:spcBef>
                <a:spcPct val="0"/>
              </a:spcBef>
              <a:spcAft>
                <a:spcPct val="0"/>
              </a:spcAft>
              <a:defRPr/>
            </a:pPr>
            <a:fld id="{36441B25-C4D1-47DB-817D-B9C4FC5392FB}" type="slidenum">
              <a:rPr lang="en-GB">
                <a:solidFill>
                  <a:srgbClr val="000000"/>
                </a:solidFill>
                <a:latin typeface="Arial" charset="0"/>
              </a:rPr>
              <a:pPr defTabSz="3484108" fontAlgn="base">
                <a:spcBef>
                  <a:spcPct val="0"/>
                </a:spcBef>
                <a:spcAft>
                  <a:spcPct val="0"/>
                </a:spcAft>
                <a:defRPr/>
              </a:pPr>
              <a:t>19</a:t>
            </a:fld>
            <a:endParaRPr lang="en-GB">
              <a:solidFill>
                <a:srgbClr val="000000"/>
              </a:solidFill>
              <a:latin typeface="Arial" charset="0"/>
            </a:endParaRPr>
          </a:p>
        </p:txBody>
      </p:sp>
    </p:spTree>
    <p:extLst>
      <p:ext uri="{BB962C8B-B14F-4D97-AF65-F5344CB8AC3E}">
        <p14:creationId xmlns:p14="http://schemas.microsoft.com/office/powerpoint/2010/main" val="568060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84108">
              <a:defRPr/>
            </a:pPr>
            <a:endParaRPr lang="en-US" sz="4500" dirty="0">
              <a:solidFill>
                <a:srgbClr val="4D4D4D"/>
              </a:solidFill>
              <a:latin typeface="Arial"/>
            </a:endParaRPr>
          </a:p>
        </p:txBody>
      </p:sp>
      <p:sp>
        <p:nvSpPr>
          <p:cNvPr id="4" name="Slide Number Placeholder 3"/>
          <p:cNvSpPr>
            <a:spLocks noGrp="1"/>
          </p:cNvSpPr>
          <p:nvPr>
            <p:ph type="sldNum" sz="quarter" idx="10"/>
          </p:nvPr>
        </p:nvSpPr>
        <p:spPr/>
        <p:txBody>
          <a:bodyPr/>
          <a:lstStyle/>
          <a:p>
            <a:pPr defTabSz="3484108" fontAlgn="base">
              <a:spcBef>
                <a:spcPct val="0"/>
              </a:spcBef>
              <a:spcAft>
                <a:spcPct val="0"/>
              </a:spcAft>
              <a:defRPr/>
            </a:pPr>
            <a:fld id="{36441B25-C4D1-47DB-817D-B9C4FC5392FB}" type="slidenum">
              <a:rPr lang="en-GB">
                <a:solidFill>
                  <a:srgbClr val="000000"/>
                </a:solidFill>
                <a:latin typeface="Arial" charset="0"/>
              </a:rPr>
              <a:pPr defTabSz="3484108" fontAlgn="base">
                <a:spcBef>
                  <a:spcPct val="0"/>
                </a:spcBef>
                <a:spcAft>
                  <a:spcPct val="0"/>
                </a:spcAft>
                <a:defRPr/>
              </a:pPr>
              <a:t>20</a:t>
            </a:fld>
            <a:endParaRPr lang="en-GB">
              <a:solidFill>
                <a:srgbClr val="000000"/>
              </a:solidFill>
              <a:latin typeface="Arial" charset="0"/>
            </a:endParaRPr>
          </a:p>
        </p:txBody>
      </p:sp>
    </p:spTree>
    <p:extLst>
      <p:ext uri="{BB962C8B-B14F-4D97-AF65-F5344CB8AC3E}">
        <p14:creationId xmlns:p14="http://schemas.microsoft.com/office/powerpoint/2010/main" val="153183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2</a:t>
            </a:fld>
            <a:endParaRPr lang="lv-LV"/>
          </a:p>
        </p:txBody>
      </p:sp>
    </p:spTree>
    <p:extLst>
      <p:ext uri="{BB962C8B-B14F-4D97-AF65-F5344CB8AC3E}">
        <p14:creationId xmlns:p14="http://schemas.microsoft.com/office/powerpoint/2010/main" val="286277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84108">
              <a:defRPr/>
            </a:pPr>
            <a:endParaRPr lang="en-US" sz="4500">
              <a:solidFill>
                <a:srgbClr val="4D4D4D"/>
              </a:solidFill>
              <a:latin typeface="Arial"/>
            </a:endParaRPr>
          </a:p>
        </p:txBody>
      </p:sp>
      <p:sp>
        <p:nvSpPr>
          <p:cNvPr id="4" name="Slide Number Placeholder 3"/>
          <p:cNvSpPr>
            <a:spLocks noGrp="1"/>
          </p:cNvSpPr>
          <p:nvPr>
            <p:ph type="sldNum" sz="quarter" idx="10"/>
          </p:nvPr>
        </p:nvSpPr>
        <p:spPr/>
        <p:txBody>
          <a:bodyPr/>
          <a:lstStyle/>
          <a:p>
            <a:pPr defTabSz="3484108" fontAlgn="base">
              <a:spcBef>
                <a:spcPct val="0"/>
              </a:spcBef>
              <a:spcAft>
                <a:spcPct val="0"/>
              </a:spcAft>
              <a:defRPr/>
            </a:pPr>
            <a:fld id="{36441B25-C4D1-47DB-817D-B9C4FC5392FB}" type="slidenum">
              <a:rPr lang="en-GB">
                <a:solidFill>
                  <a:srgbClr val="000000"/>
                </a:solidFill>
                <a:latin typeface="Arial" charset="0"/>
              </a:rPr>
              <a:pPr defTabSz="3484108" fontAlgn="base">
                <a:spcBef>
                  <a:spcPct val="0"/>
                </a:spcBef>
                <a:spcAft>
                  <a:spcPct val="0"/>
                </a:spcAft>
                <a:defRPr/>
              </a:pPr>
              <a:t>21</a:t>
            </a:fld>
            <a:endParaRPr lang="en-GB">
              <a:solidFill>
                <a:srgbClr val="000000"/>
              </a:solidFill>
              <a:latin typeface="Arial" charset="0"/>
            </a:endParaRPr>
          </a:p>
        </p:txBody>
      </p:sp>
    </p:spTree>
    <p:extLst>
      <p:ext uri="{BB962C8B-B14F-4D97-AF65-F5344CB8AC3E}">
        <p14:creationId xmlns:p14="http://schemas.microsoft.com/office/powerpoint/2010/main" val="217244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84108">
              <a:defRPr/>
            </a:pPr>
            <a:endParaRPr lang="en-US" sz="4500" dirty="0">
              <a:solidFill>
                <a:srgbClr val="4D4D4D"/>
              </a:solidFill>
              <a:latin typeface="Arial"/>
            </a:endParaRPr>
          </a:p>
        </p:txBody>
      </p:sp>
      <p:sp>
        <p:nvSpPr>
          <p:cNvPr id="4" name="Slide Number Placeholder 3"/>
          <p:cNvSpPr>
            <a:spLocks noGrp="1"/>
          </p:cNvSpPr>
          <p:nvPr>
            <p:ph type="sldNum" sz="quarter" idx="10"/>
          </p:nvPr>
        </p:nvSpPr>
        <p:spPr/>
        <p:txBody>
          <a:bodyPr/>
          <a:lstStyle/>
          <a:p>
            <a:pPr defTabSz="3484108" fontAlgn="base">
              <a:spcBef>
                <a:spcPct val="0"/>
              </a:spcBef>
              <a:spcAft>
                <a:spcPct val="0"/>
              </a:spcAft>
              <a:defRPr/>
            </a:pPr>
            <a:fld id="{36441B25-C4D1-47DB-817D-B9C4FC5392FB}" type="slidenum">
              <a:rPr lang="en-GB">
                <a:solidFill>
                  <a:srgbClr val="000000"/>
                </a:solidFill>
                <a:latin typeface="Arial" charset="0"/>
              </a:rPr>
              <a:pPr defTabSz="3484108" fontAlgn="base">
                <a:spcBef>
                  <a:spcPct val="0"/>
                </a:spcBef>
                <a:spcAft>
                  <a:spcPct val="0"/>
                </a:spcAft>
                <a:defRPr/>
              </a:pPr>
              <a:t>22</a:t>
            </a:fld>
            <a:endParaRPr lang="en-GB">
              <a:solidFill>
                <a:srgbClr val="000000"/>
              </a:solidFill>
              <a:latin typeface="Arial" charset="0"/>
            </a:endParaRPr>
          </a:p>
        </p:txBody>
      </p:sp>
    </p:spTree>
    <p:extLst>
      <p:ext uri="{BB962C8B-B14F-4D97-AF65-F5344CB8AC3E}">
        <p14:creationId xmlns:p14="http://schemas.microsoft.com/office/powerpoint/2010/main" val="2642713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84108">
              <a:defRPr/>
            </a:pPr>
            <a:endParaRPr lang="en-US" sz="4500">
              <a:solidFill>
                <a:srgbClr val="4D4D4D"/>
              </a:solidFill>
              <a:latin typeface="Arial"/>
            </a:endParaRPr>
          </a:p>
        </p:txBody>
      </p:sp>
      <p:sp>
        <p:nvSpPr>
          <p:cNvPr id="4" name="Slide Number Placeholder 3"/>
          <p:cNvSpPr>
            <a:spLocks noGrp="1"/>
          </p:cNvSpPr>
          <p:nvPr>
            <p:ph type="sldNum" sz="quarter" idx="10"/>
          </p:nvPr>
        </p:nvSpPr>
        <p:spPr/>
        <p:txBody>
          <a:bodyPr/>
          <a:lstStyle/>
          <a:p>
            <a:pPr defTabSz="3484108" fontAlgn="base">
              <a:spcBef>
                <a:spcPct val="0"/>
              </a:spcBef>
              <a:spcAft>
                <a:spcPct val="0"/>
              </a:spcAft>
              <a:defRPr/>
            </a:pPr>
            <a:fld id="{36441B25-C4D1-47DB-817D-B9C4FC5392FB}" type="slidenum">
              <a:rPr lang="en-GB">
                <a:solidFill>
                  <a:srgbClr val="000000"/>
                </a:solidFill>
                <a:latin typeface="Arial" charset="0"/>
              </a:rPr>
              <a:pPr defTabSz="3484108" fontAlgn="base">
                <a:spcBef>
                  <a:spcPct val="0"/>
                </a:spcBef>
                <a:spcAft>
                  <a:spcPct val="0"/>
                </a:spcAft>
                <a:defRPr/>
              </a:pPr>
              <a:t>23</a:t>
            </a:fld>
            <a:endParaRPr lang="en-GB">
              <a:solidFill>
                <a:srgbClr val="000000"/>
              </a:solidFill>
              <a:latin typeface="Arial" charset="0"/>
            </a:endParaRPr>
          </a:p>
        </p:txBody>
      </p:sp>
    </p:spTree>
    <p:extLst>
      <p:ext uri="{BB962C8B-B14F-4D97-AF65-F5344CB8AC3E}">
        <p14:creationId xmlns:p14="http://schemas.microsoft.com/office/powerpoint/2010/main" val="1810514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dirty="0">
                <a:latin typeface="+mn-lt"/>
                <a:cs typeface="Arial" panose="020B0604020202020204" pitchFamily="34" charset="0"/>
              </a:rPr>
              <a:t>Pagaidu uzglabāšanā var «atrasties» 3 dienas. Atzītais saņēmējs 6 dienas – </a:t>
            </a:r>
            <a:r>
              <a:rPr lang="lv-LV" b="1" dirty="0">
                <a:latin typeface="+mn-lt"/>
                <a:cs typeface="Arial" panose="020B0604020202020204" pitchFamily="34" charset="0"/>
              </a:rPr>
              <a:t>JSMK </a:t>
            </a:r>
            <a:r>
              <a:rPr lang="lv-LV" b="1" dirty="0">
                <a:solidFill>
                  <a:srgbClr val="FF0000"/>
                </a:solidFill>
                <a:latin typeface="+mn-lt"/>
                <a:cs typeface="Arial" panose="020B0604020202020204" pitchFamily="34" charset="0"/>
              </a:rPr>
              <a:t>86.(5)</a:t>
            </a:r>
          </a:p>
          <a:p>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24</a:t>
            </a:fld>
            <a:endParaRPr lang="lv-LV"/>
          </a:p>
        </p:txBody>
      </p:sp>
    </p:spTree>
    <p:extLst>
      <p:ext uri="{BB962C8B-B14F-4D97-AF65-F5344CB8AC3E}">
        <p14:creationId xmlns:p14="http://schemas.microsoft.com/office/powerpoint/2010/main" val="192791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dirty="0"/>
              <a:t>Plašāk par T&amp;C (Uzticams un Pārbaudīts uzņēmējs) priekšrocībām, lūdzam, skatīt turpmākajos slaidos.</a:t>
            </a:r>
          </a:p>
          <a:p>
            <a:r>
              <a:rPr lang="lv-LV" b="0" dirty="0"/>
              <a:t>Vienkāršotai deklarācijai - </a:t>
            </a:r>
            <a:r>
              <a:rPr lang="lv-LV" b="1" dirty="0">
                <a:solidFill>
                  <a:schemeClr val="tx1"/>
                </a:solidFill>
              </a:rPr>
              <a:t>JSMK</a:t>
            </a:r>
            <a:r>
              <a:rPr lang="lv-LV" b="1" dirty="0">
                <a:solidFill>
                  <a:schemeClr val="tx1"/>
                </a:solidFill>
                <a:latin typeface="Arial" panose="020B0604020202020204" pitchFamily="34" charset="0"/>
                <a:cs typeface="Arial" panose="020B0604020202020204" pitchFamily="34" charset="0"/>
              </a:rPr>
              <a:t> 65.(1), 74.</a:t>
            </a:r>
            <a:endParaRPr lang="lv-LV" b="1" dirty="0">
              <a:solidFill>
                <a:schemeClr val="tx1"/>
              </a:solidFill>
            </a:endParaRPr>
          </a:p>
          <a:p>
            <a:r>
              <a:rPr lang="lv-LV" b="0" dirty="0">
                <a:solidFill>
                  <a:schemeClr val="tx1"/>
                </a:solidFill>
              </a:rPr>
              <a:t>Papildu deklarācijai - </a:t>
            </a:r>
            <a:r>
              <a:rPr lang="lv-LV" b="1" dirty="0">
                <a:solidFill>
                  <a:schemeClr val="tx1"/>
                </a:solidFill>
              </a:rPr>
              <a:t>JSMK</a:t>
            </a:r>
            <a:r>
              <a:rPr lang="lv-LV" b="1" dirty="0">
                <a:solidFill>
                  <a:schemeClr val="tx1"/>
                </a:solidFill>
                <a:latin typeface="Arial" panose="020B0604020202020204" pitchFamily="34" charset="0"/>
                <a:cs typeface="Arial" panose="020B0604020202020204" pitchFamily="34" charset="0"/>
              </a:rPr>
              <a:t> 74.</a:t>
            </a:r>
            <a:endParaRPr lang="lv-LV" b="1" dirty="0">
              <a:solidFill>
                <a:schemeClr val="tx1"/>
              </a:solidFill>
            </a:endParaRPr>
          </a:p>
          <a:p>
            <a:r>
              <a:rPr lang="lv-LV" b="0" dirty="0">
                <a:solidFill>
                  <a:schemeClr val="tx1"/>
                </a:solidFill>
              </a:rPr>
              <a:t>Centralizēta muitošanai</a:t>
            </a:r>
            <a:r>
              <a:rPr lang="lv-LV" dirty="0">
                <a:solidFill>
                  <a:schemeClr val="tx1"/>
                </a:solidFill>
                <a:latin typeface="Arial" panose="020B0604020202020204" pitchFamily="34" charset="0"/>
                <a:cs typeface="Arial" panose="020B0604020202020204" pitchFamily="34" charset="0"/>
              </a:rPr>
              <a:t> - </a:t>
            </a:r>
            <a:r>
              <a:rPr lang="lv-LV" b="1" dirty="0">
                <a:solidFill>
                  <a:schemeClr val="tx1"/>
                </a:solidFill>
                <a:latin typeface="Arial" panose="020B0604020202020204" pitchFamily="34" charset="0"/>
                <a:cs typeface="Arial" panose="020B0604020202020204" pitchFamily="34" charset="0"/>
              </a:rPr>
              <a:t>JSMK 74.</a:t>
            </a:r>
            <a:endParaRPr lang="lv-LV" b="1" dirty="0">
              <a:solidFill>
                <a:schemeClr val="tx1"/>
              </a:solidFill>
            </a:endParaRPr>
          </a:p>
          <a:p>
            <a:r>
              <a:rPr lang="lv-LV" b="0" dirty="0">
                <a:solidFill>
                  <a:schemeClr val="tx1"/>
                </a:solidFill>
              </a:rPr>
              <a:t>Ierakstam deklarētāja reģistros - </a:t>
            </a:r>
            <a:r>
              <a:rPr lang="lv-LV" b="1" dirty="0">
                <a:solidFill>
                  <a:schemeClr val="tx1"/>
                </a:solidFill>
              </a:rPr>
              <a:t>JSMK</a:t>
            </a:r>
            <a:r>
              <a:rPr lang="lv-LV" b="1" dirty="0">
                <a:solidFill>
                  <a:schemeClr val="tx1"/>
                </a:solidFill>
                <a:latin typeface="Arial" panose="020B0604020202020204" pitchFamily="34" charset="0"/>
                <a:cs typeface="Arial" panose="020B0604020202020204" pitchFamily="34" charset="0"/>
              </a:rPr>
              <a:t> 74.</a:t>
            </a:r>
            <a:endParaRPr lang="lv-LV" b="1" dirty="0">
              <a:solidFill>
                <a:schemeClr val="tx1"/>
              </a:solidFill>
            </a:endParaRPr>
          </a:p>
          <a:p>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25</a:t>
            </a:fld>
            <a:endParaRPr lang="lv-LV"/>
          </a:p>
        </p:txBody>
      </p:sp>
    </p:spTree>
    <p:extLst>
      <p:ext uri="{BB962C8B-B14F-4D97-AF65-F5344CB8AC3E}">
        <p14:creationId xmlns:p14="http://schemas.microsoft.com/office/powerpoint/2010/main" val="2300858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26</a:t>
            </a:fld>
            <a:endParaRPr lang="lv-LV"/>
          </a:p>
        </p:txBody>
      </p:sp>
    </p:spTree>
    <p:extLst>
      <p:ext uri="{BB962C8B-B14F-4D97-AF65-F5344CB8AC3E}">
        <p14:creationId xmlns:p14="http://schemas.microsoft.com/office/powerpoint/2010/main" val="66904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26</a:t>
            </a:r>
            <a:endParaRPr lang="en-US" b="1" dirty="0"/>
          </a:p>
        </p:txBody>
      </p:sp>
      <p:sp>
        <p:nvSpPr>
          <p:cNvPr id="4" name="Slide Number Placeholder 3"/>
          <p:cNvSpPr>
            <a:spLocks noGrp="1"/>
          </p:cNvSpPr>
          <p:nvPr>
            <p:ph type="sldNum" sz="quarter" idx="10"/>
          </p:nvPr>
        </p:nvSpPr>
        <p:spPr/>
        <p:txBody>
          <a:bodyPr/>
          <a:lstStyle/>
          <a:p>
            <a:pPr defTabSz="904323" fontAlgn="base">
              <a:spcBef>
                <a:spcPct val="0"/>
              </a:spcBef>
              <a:spcAft>
                <a:spcPct val="0"/>
              </a:spcAft>
              <a:defRPr/>
            </a:pPr>
            <a:fld id="{36441B25-C4D1-47DB-817D-B9C4FC5392FB}" type="slidenum">
              <a:rPr lang="en-GB">
                <a:solidFill>
                  <a:srgbClr val="000000"/>
                </a:solidFill>
                <a:latin typeface="Arial" charset="0"/>
              </a:rPr>
              <a:pPr defTabSz="904323" fontAlgn="base">
                <a:spcBef>
                  <a:spcPct val="0"/>
                </a:spcBef>
                <a:spcAft>
                  <a:spcPct val="0"/>
                </a:spcAft>
                <a:defRPr/>
              </a:pPr>
              <a:t>27</a:t>
            </a:fld>
            <a:endParaRPr lang="en-GB">
              <a:solidFill>
                <a:srgbClr val="000000"/>
              </a:solidFill>
              <a:latin typeface="Arial" charset="0"/>
            </a:endParaRPr>
          </a:p>
        </p:txBody>
      </p:sp>
    </p:spTree>
    <p:extLst>
      <p:ext uri="{BB962C8B-B14F-4D97-AF65-F5344CB8AC3E}">
        <p14:creationId xmlns:p14="http://schemas.microsoft.com/office/powerpoint/2010/main" val="2763081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28</a:t>
            </a:fld>
            <a:endParaRPr lang="lv-LV"/>
          </a:p>
        </p:txBody>
      </p:sp>
    </p:spTree>
    <p:extLst>
      <p:ext uri="{BB962C8B-B14F-4D97-AF65-F5344CB8AC3E}">
        <p14:creationId xmlns:p14="http://schemas.microsoft.com/office/powerpoint/2010/main" val="3498483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25(7) Muitas dienesti var atļaut uzticamajiem un pārbaudītajiem uzņēmējiem:</a:t>
            </a:r>
          </a:p>
          <a:p>
            <a:r>
              <a:rPr lang="lv-LV" dirty="0"/>
              <a:t>(a) sniegt daļu datu par savām precēm pēc šo preču izlaišanas saskaņā ar 59. panta 3. punktu;</a:t>
            </a:r>
          </a:p>
          <a:p>
            <a:r>
              <a:rPr lang="lv-LV" dirty="0"/>
              <a:t>(b) veikt konkrētu kontroli un izlaist preces pēc šo preču saņemšanas importētāja, </a:t>
            </a:r>
          </a:p>
          <a:p>
            <a:r>
              <a:rPr lang="lv-LV" dirty="0"/>
              <a:t>īpašnieka vai saņēmēja uzņēmējdarbības vietā un/vai piegādes brīdī no eksportētāja, īpašnieka vai nosūtītāja uzņēmējdarbības vietas saskaņā ar 61. pantu;</a:t>
            </a:r>
          </a:p>
          <a:p>
            <a:r>
              <a:rPr lang="lv-LV" dirty="0"/>
              <a:t>(c) uzskatīt, ka tas sniedz nepieciešamās garantijas attiecībā uz darbību pienācīgu veikšanu, lai saņemtu īpašo procedūru atļaujas saskaņā ar 102., 103., 109. un 123. pantu;</a:t>
            </a:r>
          </a:p>
          <a:p>
            <a:r>
              <a:rPr lang="lv-LV" dirty="0"/>
              <a:t>(d) periodiski noteikt muitas parādu, kas atbilst kopējai ievedmuitas vai izvedmuitas nodokļa summai attiecībā uz visām minētā uzņēmēja izlaistajām precēm saskaņā ar 181. panta 4. punktu;</a:t>
            </a:r>
          </a:p>
          <a:p>
            <a:r>
              <a:rPr lang="lv-LV" dirty="0"/>
              <a:t>(e) atlikt muitas parāda samaksu saskaņā ar 188. pantu</a:t>
            </a:r>
          </a:p>
        </p:txBody>
      </p:sp>
      <p:sp>
        <p:nvSpPr>
          <p:cNvPr id="4" name="Slide Number Placeholder 3"/>
          <p:cNvSpPr>
            <a:spLocks noGrp="1"/>
          </p:cNvSpPr>
          <p:nvPr>
            <p:ph type="sldNum" sz="quarter" idx="5"/>
          </p:nvPr>
        </p:nvSpPr>
        <p:spPr/>
        <p:txBody>
          <a:bodyPr/>
          <a:lstStyle/>
          <a:p>
            <a:fld id="{D3B9C51D-56BC-4864-B0B3-C90E6523376C}" type="slidenum">
              <a:rPr lang="lv-LV" smtClean="0"/>
              <a:t>29</a:t>
            </a:fld>
            <a:endParaRPr lang="lv-LV"/>
          </a:p>
        </p:txBody>
      </p:sp>
    </p:spTree>
    <p:extLst>
      <p:ext uri="{BB962C8B-B14F-4D97-AF65-F5344CB8AC3E}">
        <p14:creationId xmlns:p14="http://schemas.microsoft.com/office/powerpoint/2010/main" val="2533022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3B9C51D-56BC-4864-B0B3-C90E6523376C}" type="slidenum">
              <a:rPr lang="lv-LV" smtClean="0"/>
              <a:t>30</a:t>
            </a:fld>
            <a:endParaRPr lang="lv-LV"/>
          </a:p>
        </p:txBody>
      </p:sp>
    </p:spTree>
    <p:extLst>
      <p:ext uri="{BB962C8B-B14F-4D97-AF65-F5344CB8AC3E}">
        <p14:creationId xmlns:p14="http://schemas.microsoft.com/office/powerpoint/2010/main" val="111742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495391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a:t>JSMK 27(3)</a:t>
            </a:r>
            <a:endParaRPr lang="en-US" b="1"/>
          </a:p>
        </p:txBody>
      </p:sp>
      <p:sp>
        <p:nvSpPr>
          <p:cNvPr id="4" name="Slide Number Placeholder 3"/>
          <p:cNvSpPr>
            <a:spLocks noGrp="1"/>
          </p:cNvSpPr>
          <p:nvPr>
            <p:ph type="sldNum" sz="quarter" idx="10"/>
          </p:nvPr>
        </p:nvSpPr>
        <p:spPr/>
        <p:txBody>
          <a:bodyPr/>
          <a:lstStyle/>
          <a:p>
            <a:pPr defTabSz="904323" fontAlgn="base">
              <a:spcBef>
                <a:spcPct val="0"/>
              </a:spcBef>
              <a:spcAft>
                <a:spcPct val="0"/>
              </a:spcAft>
              <a:defRPr/>
            </a:pPr>
            <a:fld id="{36441B25-C4D1-47DB-817D-B9C4FC5392FB}" type="slidenum">
              <a:rPr lang="en-GB">
                <a:solidFill>
                  <a:srgbClr val="000000"/>
                </a:solidFill>
                <a:latin typeface="Arial" charset="0"/>
              </a:rPr>
              <a:pPr defTabSz="904323" fontAlgn="base">
                <a:spcBef>
                  <a:spcPct val="0"/>
                </a:spcBef>
                <a:spcAft>
                  <a:spcPct val="0"/>
                </a:spcAft>
                <a:defRPr/>
              </a:pPr>
              <a:t>31</a:t>
            </a:fld>
            <a:endParaRPr lang="en-GB">
              <a:solidFill>
                <a:srgbClr val="000000"/>
              </a:solidFill>
              <a:latin typeface="Arial" charset="0"/>
            </a:endParaRPr>
          </a:p>
        </p:txBody>
      </p:sp>
    </p:spTree>
    <p:extLst>
      <p:ext uri="{BB962C8B-B14F-4D97-AF65-F5344CB8AC3E}">
        <p14:creationId xmlns:p14="http://schemas.microsoft.com/office/powerpoint/2010/main" val="3102129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29-40</a:t>
            </a:r>
          </a:p>
        </p:txBody>
      </p:sp>
      <p:sp>
        <p:nvSpPr>
          <p:cNvPr id="4" name="Slide Number Placeholder 3"/>
          <p:cNvSpPr>
            <a:spLocks noGrp="1"/>
          </p:cNvSpPr>
          <p:nvPr>
            <p:ph type="sldNum" sz="quarter" idx="5"/>
          </p:nvPr>
        </p:nvSpPr>
        <p:spPr/>
        <p:txBody>
          <a:bodyPr/>
          <a:lstStyle/>
          <a:p>
            <a:fld id="{7ED15E07-0FA4-4743-9525-C1CD50012B66}" type="slidenum">
              <a:rPr lang="lv-LV" smtClean="0"/>
              <a:t>32</a:t>
            </a:fld>
            <a:endParaRPr lang="lv-LV"/>
          </a:p>
        </p:txBody>
      </p:sp>
    </p:spTree>
    <p:extLst>
      <p:ext uri="{BB962C8B-B14F-4D97-AF65-F5344CB8AC3E}">
        <p14:creationId xmlns:p14="http://schemas.microsoft.com/office/powerpoint/2010/main" val="3854639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Esošais modelis (izmaksas)</a:t>
            </a:r>
          </a:p>
          <a:p>
            <a:r>
              <a:rPr lang="lv-LV" dirty="0"/>
              <a:t>DV (80-90%) EK (10-20%)</a:t>
            </a:r>
          </a:p>
          <a:p>
            <a:r>
              <a:rPr lang="lv-LV" dirty="0" err="1"/>
              <a:t>vs</a:t>
            </a:r>
            <a:endParaRPr lang="lv-LV" dirty="0"/>
          </a:p>
          <a:p>
            <a:r>
              <a:rPr lang="lv-LV" dirty="0"/>
              <a:t>Centralizēta modeļa cenu sadalījums</a:t>
            </a:r>
          </a:p>
          <a:p>
            <a:r>
              <a:rPr lang="lv-LV" dirty="0"/>
              <a:t>DV (10-20%) EK (80-90%)</a:t>
            </a:r>
          </a:p>
          <a:p>
            <a:endParaRPr lang="lv-LV" dirty="0"/>
          </a:p>
          <a:p>
            <a:pPr algn="just"/>
            <a:r>
              <a:rPr lang="lv-LV" dirty="0"/>
              <a:t>ES Muitas datu centrs ir jauna datu paradigma, kas pakāpeniski integrēs esošās muitas IT sistēmas un aizstās tās, katrā no 27 dalībvalstīm izveidoto atsevišķo, no vairākām sistēmām sastāvošo IT vidi nomainot ar vienu centralizētu sistēmu un pakalpojumu kopumu. </a:t>
            </a:r>
          </a:p>
          <a:p>
            <a:pPr algn="just"/>
            <a:endParaRPr lang="lv-LV" dirty="0"/>
          </a:p>
          <a:p>
            <a:pPr algn="just"/>
            <a:r>
              <a:rPr lang="lv-LV" dirty="0"/>
              <a:t>Globāli uzņēmumi, kas darbojas vairākās DV ir ieinteresēti izmantot vienu ES sistēmu nevis vairākas nacionālas.</a:t>
            </a:r>
          </a:p>
          <a:p>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33</a:t>
            </a:fld>
            <a:endParaRPr lang="lv-LV"/>
          </a:p>
        </p:txBody>
      </p:sp>
    </p:spTree>
    <p:extLst>
      <p:ext uri="{BB962C8B-B14F-4D97-AF65-F5344CB8AC3E}">
        <p14:creationId xmlns:p14="http://schemas.microsoft.com/office/powerpoint/2010/main" val="109538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04323">
              <a:defRPr/>
            </a:pPr>
            <a:r>
              <a:rPr lang="lv-LV" dirty="0"/>
              <a:t>ES muitas datu centram ir jānodrošina </a:t>
            </a:r>
            <a:r>
              <a:rPr lang="lv-LV" b="1" dirty="0"/>
              <a:t>datu plūsma</a:t>
            </a:r>
            <a:r>
              <a:rPr lang="lv-LV" dirty="0"/>
              <a:t>.</a:t>
            </a:r>
          </a:p>
          <a:p>
            <a:pPr algn="just" defTabSz="904323">
              <a:defRPr/>
            </a:pPr>
            <a:r>
              <a:rPr lang="lv-LV" dirty="0"/>
              <a:t>Uzņēmējiem jābūt iespējai </a:t>
            </a:r>
            <a:r>
              <a:rPr lang="lv-LV" b="1" dirty="0"/>
              <a:t>iesniegt vai darīt pieejamus visus attiecīgos datus</a:t>
            </a:r>
            <a:r>
              <a:rPr lang="lv-LV" dirty="0"/>
              <a:t>, kas vajadzīgi, lai izpildītu tiesību aktus muitas jomā.</a:t>
            </a:r>
          </a:p>
          <a:p>
            <a:pPr algn="just" defTabSz="904323">
              <a:defRPr/>
            </a:pPr>
            <a:r>
              <a:rPr lang="lv-LV" dirty="0"/>
              <a:t>ES muitas datu centram būtu jānodrošina tajā apstrādāto datu </a:t>
            </a:r>
            <a:r>
              <a:rPr lang="lv-LV" b="1" dirty="0"/>
              <a:t>kvalitāte, integritāte, izsekojamība </a:t>
            </a:r>
            <a:r>
              <a:rPr lang="lv-LV" dirty="0"/>
              <a:t>un </a:t>
            </a:r>
            <a:r>
              <a:rPr lang="lv-LV" b="1" dirty="0" err="1"/>
              <a:t>nenoliedzamība</a:t>
            </a:r>
            <a:r>
              <a:rPr lang="lv-LV" dirty="0"/>
              <a:t>, lai ne nosūtītājs, ne saņēmējs vēlāk nevarētu apstrīdēt, ka notikusi datu apmaiņa. ES muitas datu centram būtu jāatbilst attiecīgajiem noteikumiem par </a:t>
            </a:r>
            <a:r>
              <a:rPr lang="lv-LV" b="1" dirty="0" err="1"/>
              <a:t>persondatu</a:t>
            </a:r>
            <a:r>
              <a:rPr lang="lv-LV" dirty="0"/>
              <a:t> apstrādi un </a:t>
            </a:r>
            <a:r>
              <a:rPr lang="lv-LV" b="1" dirty="0" err="1"/>
              <a:t>kiberdrošību</a:t>
            </a:r>
            <a:r>
              <a:rPr lang="lv-LV" dirty="0"/>
              <a:t>. </a:t>
            </a:r>
          </a:p>
          <a:p>
            <a:endParaRPr lang="lv-LV" dirty="0"/>
          </a:p>
          <a:p>
            <a:pPr algn="just"/>
            <a:r>
              <a:rPr lang="lv-LV" dirty="0"/>
              <a:t>Lai nodrošinātu vienādu </a:t>
            </a:r>
            <a:r>
              <a:rPr lang="lv-LV" dirty="0" err="1"/>
              <a:t>digitalizācijas</a:t>
            </a:r>
            <a:r>
              <a:rPr lang="lv-LV" dirty="0"/>
              <a:t> līmeni un radītu </a:t>
            </a:r>
            <a:r>
              <a:rPr lang="lv-LV" b="1" dirty="0"/>
              <a:t>vienlīdzīgus konkurences apstākļus uzņēmējiem </a:t>
            </a:r>
            <a:r>
              <a:rPr lang="lv-LV" dirty="0"/>
              <a:t>visās dalībvalstīs, būtu jāizveido ES muitas datu centrs kā centralizētu, drošu un </a:t>
            </a:r>
            <a:r>
              <a:rPr lang="lv-LV" dirty="0" err="1"/>
              <a:t>kibernoturīgu</a:t>
            </a:r>
            <a:r>
              <a:rPr lang="lv-LV" dirty="0"/>
              <a:t> elektronisko pakalpojumu un </a:t>
            </a:r>
            <a:r>
              <a:rPr lang="lv-LV" b="1" dirty="0"/>
              <a:t>sistēmu kopums muitas vajadzībām</a:t>
            </a:r>
            <a:r>
              <a:rPr lang="lv-LV" dirty="0"/>
              <a:t>. Turklāt datu aizsardzības noteikumus, noteikumus par piekļuvi informācijai, IT drošību un konfidencialitāti varēs piemērot horizontāli, saskaņoti un konsekventi.</a:t>
            </a:r>
          </a:p>
          <a:p>
            <a:endParaRPr lang="lv-LV" dirty="0"/>
          </a:p>
          <a:p>
            <a:pPr algn="just"/>
            <a:r>
              <a:rPr lang="lv-LV" dirty="0"/>
              <a:t>Jaunais ES Muitas dienests veic </a:t>
            </a:r>
            <a:r>
              <a:rPr lang="lv-LV" b="1" dirty="0"/>
              <a:t>centralizētu riska analīzi </a:t>
            </a:r>
            <a:r>
              <a:rPr lang="lv-LV" dirty="0"/>
              <a:t>un atbalsta valstu muitas administrācijas, sekmējot koordinētu muitas darbību. Viss minētais uzlabos piegādes ķēdes </a:t>
            </a:r>
            <a:r>
              <a:rPr lang="lv-LV" dirty="0" err="1"/>
              <a:t>pārredzamību</a:t>
            </a:r>
            <a:r>
              <a:rPr lang="lv-LV" dirty="0"/>
              <a:t>, atvieglojot muitai  riska novērtējumu un ļaujot tai rīkoties </a:t>
            </a:r>
            <a:r>
              <a:rPr lang="lv-LV" dirty="0" err="1"/>
              <a:t>mērķorientētāk</a:t>
            </a:r>
            <a:r>
              <a:rPr lang="lv-LV" dirty="0"/>
              <a:t> un stratēģiskāk. Minētie dati būtu jāapstrādā Savienības līmenī un jāpapildina ar Savienības mēroga riska analīzi. Iegūtie dati būtu jādara pieejami dalībvalstu muitas dienestiem, kas šos datus izmantotu savu pienākumu izpildei. </a:t>
            </a:r>
          </a:p>
          <a:p>
            <a:endParaRPr lang="lv-LV" dirty="0"/>
          </a:p>
          <a:p>
            <a:pPr algn="just"/>
            <a:r>
              <a:rPr lang="lv-LV" dirty="0"/>
              <a:t>Vienlaikus ar ES muitas datu centru </a:t>
            </a:r>
            <a:r>
              <a:rPr lang="lv-LV" b="1" dirty="0"/>
              <a:t>dalībvalstis var izstrādāt savas lietojumprogrammas</a:t>
            </a:r>
            <a:r>
              <a:rPr lang="lv-LV" dirty="0"/>
              <a:t>, kas paredzētas, lai izmantotu ES muitas datu centra datus. Šajā nolūkā un lai saīsinātu laiku līdz nodošanai ekspluatācijā, dalībvalstis var uzticēt ES Muitas dienestam finanses un pilnvaras šādu lietojumprogrammu izstrādei. Tādā gadījumā ES Muitas dienestam būtu jāizstrādā lietojumprogrammas, ko varētu izmantot visas dalībvalstis. </a:t>
            </a:r>
          </a:p>
          <a:p>
            <a:pPr algn="just"/>
            <a:endParaRPr lang="lv-LV" dirty="0"/>
          </a:p>
          <a:p>
            <a:r>
              <a:rPr lang="lv-LV" dirty="0"/>
              <a:t>ES muitas datu centrs apkopos visus lēmumus, kas ir saistīti ar muitas noteikumu pārkāpumiem un sankcijām par šādiem pārkāpumiem, lai nodrošinātu </a:t>
            </a:r>
            <a:r>
              <a:rPr lang="lv-LV" dirty="0" err="1"/>
              <a:t>pārredzamību</a:t>
            </a:r>
            <a:r>
              <a:rPr lang="lv-LV" dirty="0"/>
              <a:t>. </a:t>
            </a:r>
          </a:p>
          <a:p>
            <a:pPr marL="226080" indent="-226080">
              <a:buAutoNum type="arabicParenBoth" startAt="22"/>
            </a:pPr>
            <a:endParaRPr lang="lv-LV" dirty="0"/>
          </a:p>
          <a:p>
            <a:pPr marL="226080" indent="-226080">
              <a:buAutoNum type="arabicParenBoth" startAt="22"/>
            </a:pPr>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34</a:t>
            </a:fld>
            <a:endParaRPr lang="lv-LV"/>
          </a:p>
        </p:txBody>
      </p:sp>
    </p:spTree>
    <p:extLst>
      <p:ext uri="{BB962C8B-B14F-4D97-AF65-F5344CB8AC3E}">
        <p14:creationId xmlns:p14="http://schemas.microsoft.com/office/powerpoint/2010/main" val="3132666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b="1" dirty="0"/>
              <a:t>JSMK 29</a:t>
            </a:r>
            <a:endParaRPr lang="en-US" b="1" dirty="0"/>
          </a:p>
        </p:txBody>
      </p:sp>
      <p:sp>
        <p:nvSpPr>
          <p:cNvPr id="4" name="Slide Number Placeholder 3"/>
          <p:cNvSpPr>
            <a:spLocks noGrp="1"/>
          </p:cNvSpPr>
          <p:nvPr>
            <p:ph type="sldNum" sz="quarter" idx="10"/>
          </p:nvPr>
        </p:nvSpPr>
        <p:spPr/>
        <p:txBody>
          <a:bodyPr/>
          <a:lstStyle/>
          <a:p>
            <a:fld id="{59CF2995-AB43-4B7C-B8CD-9DC7C3692A9C}" type="slidenum">
              <a:rPr lang="en-GB" smtClean="0"/>
              <a:t>35</a:t>
            </a:fld>
            <a:endParaRPr lang="en-GB"/>
          </a:p>
        </p:txBody>
      </p:sp>
    </p:spTree>
    <p:extLst>
      <p:ext uri="{BB962C8B-B14F-4D97-AF65-F5344CB8AC3E}">
        <p14:creationId xmlns:p14="http://schemas.microsoft.com/office/powerpoint/2010/main" val="3744721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80., 81</a:t>
            </a:r>
            <a:endParaRPr lang="en-IE" b="1" dirty="0"/>
          </a:p>
        </p:txBody>
      </p:sp>
      <p:sp>
        <p:nvSpPr>
          <p:cNvPr id="4" name="Slide Number Placeholder 3"/>
          <p:cNvSpPr>
            <a:spLocks noGrp="1"/>
          </p:cNvSpPr>
          <p:nvPr>
            <p:ph type="sldNum" sz="quarter" idx="5"/>
          </p:nvPr>
        </p:nvSpPr>
        <p:spPr/>
        <p:txBody>
          <a:bodyPr/>
          <a:lstStyle/>
          <a:p>
            <a:pPr defTabSz="904323">
              <a:defRPr/>
            </a:pPr>
            <a:fld id="{59CF2995-AB43-4B7C-B8CD-9DC7C3692A9C}" type="slidenum">
              <a:rPr lang="en-GB">
                <a:solidFill>
                  <a:prstClr val="black"/>
                </a:solidFill>
                <a:latin typeface="Calibri" panose="020F0502020204030204"/>
              </a:rPr>
              <a:pPr defTabSz="904323">
                <a:defRPr/>
              </a:pPr>
              <a:t>36</a:t>
            </a:fld>
            <a:endParaRPr lang="en-GB">
              <a:solidFill>
                <a:prstClr val="black"/>
              </a:solidFill>
              <a:latin typeface="Calibri" panose="020F0502020204030204"/>
            </a:endParaRPr>
          </a:p>
        </p:txBody>
      </p:sp>
    </p:spTree>
    <p:extLst>
      <p:ext uri="{BB962C8B-B14F-4D97-AF65-F5344CB8AC3E}">
        <p14:creationId xmlns:p14="http://schemas.microsoft.com/office/powerpoint/2010/main" val="3305877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defTabSz="904323">
              <a:defRPr/>
            </a:pPr>
            <a:fld id="{59CF2995-AB43-4B7C-B8CD-9DC7C3692A9C}" type="slidenum">
              <a:rPr lang="en-GB">
                <a:solidFill>
                  <a:prstClr val="black"/>
                </a:solidFill>
                <a:latin typeface="Calibri" panose="020F0502020204030204"/>
              </a:rPr>
              <a:pPr defTabSz="904323">
                <a:defRPr/>
              </a:pPr>
              <a:t>37</a:t>
            </a:fld>
            <a:endParaRPr lang="en-GB">
              <a:solidFill>
                <a:prstClr val="black"/>
              </a:solidFill>
              <a:latin typeface="Calibri" panose="020F0502020204030204"/>
            </a:endParaRPr>
          </a:p>
        </p:txBody>
      </p:sp>
    </p:spTree>
    <p:extLst>
      <p:ext uri="{BB962C8B-B14F-4D97-AF65-F5344CB8AC3E}">
        <p14:creationId xmlns:p14="http://schemas.microsoft.com/office/powerpoint/2010/main" val="1451647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38</a:t>
            </a:fld>
            <a:endParaRPr lang="lv-LV"/>
          </a:p>
        </p:txBody>
      </p:sp>
    </p:spTree>
    <p:extLst>
      <p:ext uri="{BB962C8B-B14F-4D97-AF65-F5344CB8AC3E}">
        <p14:creationId xmlns:p14="http://schemas.microsoft.com/office/powerpoint/2010/main" val="2453952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39</a:t>
            </a:fld>
            <a:endParaRPr lang="lv-LV"/>
          </a:p>
        </p:txBody>
      </p:sp>
    </p:spTree>
    <p:extLst>
      <p:ext uri="{BB962C8B-B14F-4D97-AF65-F5344CB8AC3E}">
        <p14:creationId xmlns:p14="http://schemas.microsoft.com/office/powerpoint/2010/main" val="3896535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207</a:t>
            </a:r>
          </a:p>
          <a:p>
            <a:endParaRPr lang="lv-LV" dirty="0"/>
          </a:p>
          <a:p>
            <a:pPr algn="just"/>
            <a:r>
              <a:rPr lang="lv-LV" dirty="0" err="1"/>
              <a:t>Virsmērķis</a:t>
            </a:r>
            <a:r>
              <a:rPr lang="lv-LV" dirty="0"/>
              <a:t>, lai Muitas savienība </a:t>
            </a:r>
            <a:r>
              <a:rPr lang="lv-LV" b="1" dirty="0"/>
              <a:t>darbotos kā vienots veselums</a:t>
            </a:r>
            <a:r>
              <a:rPr lang="lv-LV" dirty="0"/>
              <a:t>, atvieglojot noteikumu vienotu īstenošanu visās dalībvalstīs un novēršot atšķirības. Apmācības, treniņi, izcilības centrs.</a:t>
            </a:r>
          </a:p>
          <a:p>
            <a:pPr algn="just"/>
            <a:endParaRPr lang="lv-LV" dirty="0"/>
          </a:p>
          <a:p>
            <a:pPr algn="just"/>
            <a:r>
              <a:rPr lang="lv-LV" dirty="0"/>
              <a:t>ES Muitas dienests paredz noteikumus, kopīgus standartus un pārvaldības regulējumu ES muitas datu centra izveidei. Attiecīgi izveidos un sāks </a:t>
            </a:r>
            <a:r>
              <a:rPr lang="lv-LV" b="1" dirty="0"/>
              <a:t>ekspluatēt ES muitas datu centru</a:t>
            </a:r>
            <a:r>
              <a:rPr lang="lv-LV" dirty="0"/>
              <a:t>.</a:t>
            </a:r>
          </a:p>
          <a:p>
            <a:pPr algn="just"/>
            <a:endParaRPr lang="lv-LV" dirty="0"/>
          </a:p>
          <a:p>
            <a:pPr algn="just"/>
            <a:r>
              <a:rPr lang="lv-LV" dirty="0"/>
              <a:t>ES Muitas dienests veiks </a:t>
            </a:r>
            <a:r>
              <a:rPr lang="lv-LV" b="1" dirty="0"/>
              <a:t>ES līmeņa riska pārvaldību </a:t>
            </a:r>
            <a:r>
              <a:rPr lang="lv-LV" dirty="0"/>
              <a:t>un sniegs ieteikumus valstu muitas dienestiem par kontroļu rīkošanu. </a:t>
            </a:r>
          </a:p>
          <a:p>
            <a:pPr algn="just"/>
            <a:endParaRPr lang="lv-LV" dirty="0"/>
          </a:p>
          <a:p>
            <a:pPr algn="just"/>
            <a:r>
              <a:rPr lang="lv-LV" dirty="0"/>
              <a:t>ES Muitas dienests </a:t>
            </a:r>
            <a:r>
              <a:rPr lang="lv-LV" b="1" dirty="0"/>
              <a:t>sadarbosies ar citām ES līmeņa aģentūrām</a:t>
            </a:r>
            <a:r>
              <a:rPr lang="lv-LV" dirty="0"/>
              <a:t>, struktūrām un tīkliem, piemēram, Eiropolu, </a:t>
            </a:r>
            <a:r>
              <a:rPr lang="lv-LV" dirty="0" err="1"/>
              <a:t>Frontex</a:t>
            </a:r>
            <a:r>
              <a:rPr lang="lv-LV" dirty="0"/>
              <a:t> un ECHA. Tas arī veicinās sadarbību starp muitas administrācijām, tajā skaitā darbu ekspertu grupās, apmācību un darbinieku apmaiņu starp valstīm.</a:t>
            </a:r>
          </a:p>
          <a:p>
            <a:pPr algn="just"/>
            <a:endParaRPr lang="lv-LV" dirty="0"/>
          </a:p>
          <a:p>
            <a:endParaRPr lang="lv-LV" dirty="0"/>
          </a:p>
        </p:txBody>
      </p:sp>
      <p:sp>
        <p:nvSpPr>
          <p:cNvPr id="4" name="Slide Number Placeholder 3"/>
          <p:cNvSpPr>
            <a:spLocks noGrp="1"/>
          </p:cNvSpPr>
          <p:nvPr>
            <p:ph type="sldNum" sz="quarter" idx="5"/>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255471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Plašāk par ES Muitas iestādi, ES Muitas datu centru un T&amp;C (Uzticams un Pārbaudīts uzņēmējs), lūdzam, skatīt turpmākajos slaidos.</a:t>
            </a:r>
          </a:p>
        </p:txBody>
      </p:sp>
      <p:sp>
        <p:nvSpPr>
          <p:cNvPr id="4" name="Slide Number Placeholder 3"/>
          <p:cNvSpPr>
            <a:spLocks noGrp="1"/>
          </p:cNvSpPr>
          <p:nvPr>
            <p:ph type="sldNum" sz="quarter" idx="5"/>
          </p:nvPr>
        </p:nvSpPr>
        <p:spPr/>
        <p:txBody>
          <a:bodyPr/>
          <a:lstStyle/>
          <a:p>
            <a:fld id="{7ED15E07-0FA4-4743-9525-C1CD50012B66}" type="slidenum">
              <a:rPr lang="lv-LV" smtClean="0"/>
              <a:t>5</a:t>
            </a:fld>
            <a:endParaRPr lang="lv-LV"/>
          </a:p>
        </p:txBody>
      </p:sp>
    </p:spTree>
    <p:extLst>
      <p:ext uri="{BB962C8B-B14F-4D97-AF65-F5344CB8AC3E}">
        <p14:creationId xmlns:p14="http://schemas.microsoft.com/office/powerpoint/2010/main" val="2515661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208-210</a:t>
            </a:r>
          </a:p>
          <a:p>
            <a:endParaRPr lang="lv-LV" b="1" dirty="0"/>
          </a:p>
          <a:p>
            <a:pPr algn="ctr"/>
            <a:r>
              <a:rPr lang="lv-LV" b="1" dirty="0"/>
              <a:t>208.Pants</a:t>
            </a:r>
          </a:p>
          <a:p>
            <a:pPr algn="ctr"/>
            <a:r>
              <a:rPr lang="lv-LV" b="1" dirty="0"/>
              <a:t>Pamatuzdevumi</a:t>
            </a:r>
          </a:p>
          <a:p>
            <a:pPr algn="just"/>
            <a:r>
              <a:rPr lang="lv-LV" b="0" dirty="0"/>
              <a:t>2. ES Muitas dienests veic uzdevumus saistībā ar ierobežojošiem pasākumiem un krīzes pārvaldības mehānismu saskaņā ar XI sadaļu.</a:t>
            </a:r>
          </a:p>
          <a:p>
            <a:pPr algn="just"/>
            <a:r>
              <a:rPr lang="lv-LV" b="0" dirty="0"/>
              <a:t>ES Muitas dienests veic spēju veidošanas darbības un sniedz operatīvo atbalstu muitas dienestiem un nodrošina to koordināciju. Tas jo īpaši:</a:t>
            </a:r>
          </a:p>
          <a:p>
            <a:pPr algn="just"/>
            <a:r>
              <a:rPr lang="lv-LV" b="0" dirty="0"/>
              <a:t>(a) veic </a:t>
            </a:r>
            <a:r>
              <a:rPr lang="lv-LV" b="0" dirty="0" err="1"/>
              <a:t>robežšķērsošanas</a:t>
            </a:r>
            <a:r>
              <a:rPr lang="lv-LV" b="0" dirty="0"/>
              <a:t> vietu un citu kontroles vietu </a:t>
            </a:r>
            <a:r>
              <a:rPr lang="lv-LV" b="1" dirty="0"/>
              <a:t>diagnostiku un pārraudzību</a:t>
            </a:r>
            <a:r>
              <a:rPr lang="lv-LV" b="0" dirty="0"/>
              <a:t>, izstrādā </a:t>
            </a:r>
            <a:r>
              <a:rPr lang="lv-LV" b="1" dirty="0"/>
              <a:t>kopīgus standartus </a:t>
            </a:r>
            <a:r>
              <a:rPr lang="lv-LV" b="0" dirty="0"/>
              <a:t>un sniedz ieteikumus par </a:t>
            </a:r>
            <a:r>
              <a:rPr lang="lv-LV" b="1" dirty="0" err="1"/>
              <a:t>paraugpraksi</a:t>
            </a:r>
            <a:r>
              <a:rPr lang="lv-LV" b="0" dirty="0"/>
              <a:t>;</a:t>
            </a:r>
          </a:p>
          <a:p>
            <a:pPr algn="just"/>
            <a:r>
              <a:rPr lang="lv-LV" b="0" dirty="0"/>
              <a:t>(b) veic </a:t>
            </a:r>
            <a:r>
              <a:rPr lang="lv-LV" b="1" dirty="0"/>
              <a:t>snieguma mērīšanu </a:t>
            </a:r>
            <a:r>
              <a:rPr lang="lv-LV" b="0" dirty="0"/>
              <a:t>attiecībā uz muitas savienību un atbalsta Komisiju muitas savienības darbības rezultātu mērīšanu saskaņā ar XV sadaļas 1. nodaļu;</a:t>
            </a:r>
          </a:p>
          <a:p>
            <a:pPr algn="just"/>
            <a:r>
              <a:rPr lang="lv-LV" b="0" dirty="0"/>
              <a:t>(c) sagatavo minimālo kopīgo </a:t>
            </a:r>
            <a:r>
              <a:rPr lang="lv-LV" b="1" dirty="0"/>
              <a:t>apmācības saturu muitas amatpersonām </a:t>
            </a:r>
            <a:r>
              <a:rPr lang="lv-LV" b="0" dirty="0"/>
              <a:t>Savienībā un pārrauga, kā muitas dienesti to izmanto;</a:t>
            </a:r>
          </a:p>
          <a:p>
            <a:pPr algn="just"/>
            <a:r>
              <a:rPr lang="lv-LV" b="0" dirty="0"/>
              <a:t>(d) sniedz </a:t>
            </a:r>
            <a:r>
              <a:rPr lang="lv-LV" b="1" dirty="0"/>
              <a:t>ieguldījumu Savienības atzīšanas sistēmā</a:t>
            </a:r>
            <a:r>
              <a:rPr lang="lv-LV" b="0" dirty="0"/>
              <a:t>, kas attiecas uz universitātēm un citām </a:t>
            </a:r>
            <a:r>
              <a:rPr lang="lv-LV" b="1" dirty="0"/>
              <a:t>mācību iestādēm</a:t>
            </a:r>
            <a:r>
              <a:rPr lang="lv-LV" b="0" dirty="0"/>
              <a:t>, kuras piedāvā apmācības un izglītības programmas muitas jomā;</a:t>
            </a:r>
          </a:p>
          <a:p>
            <a:pPr algn="just"/>
            <a:r>
              <a:rPr lang="lv-LV" b="0" dirty="0"/>
              <a:t>(e) </a:t>
            </a:r>
            <a:r>
              <a:rPr lang="lv-LV" b="1" dirty="0"/>
              <a:t>koordinē un atbalsta </a:t>
            </a:r>
            <a:r>
              <a:rPr lang="lv-LV" b="0" dirty="0"/>
              <a:t>dalībvalstu izveidotus specializētus </a:t>
            </a:r>
            <a:r>
              <a:rPr lang="lv-LV" b="1" dirty="0"/>
              <a:t>izcilības centrus </a:t>
            </a:r>
            <a:r>
              <a:rPr lang="lv-LV" b="0" dirty="0"/>
              <a:t>Savienības mēroga mērķiem attiecīgajās muitas jomās, jo īpaši apmācības un muitas laboratorijas;</a:t>
            </a:r>
          </a:p>
          <a:p>
            <a:pPr algn="just"/>
            <a:r>
              <a:rPr lang="lv-LV" b="0" dirty="0"/>
              <a:t>(f) </a:t>
            </a:r>
            <a:r>
              <a:rPr lang="lv-LV" b="1" dirty="0"/>
              <a:t>veicina un koordinē pētniecības un inovācijas </a:t>
            </a:r>
            <a:r>
              <a:rPr lang="lv-LV" b="0" dirty="0"/>
              <a:t>darbības muitas jomā;</a:t>
            </a:r>
          </a:p>
          <a:p>
            <a:pPr algn="just"/>
            <a:r>
              <a:rPr lang="lv-LV" b="0" dirty="0"/>
              <a:t>(g) izstrādā un izplata darbības </a:t>
            </a:r>
            <a:r>
              <a:rPr lang="lv-LV" b="1" dirty="0"/>
              <a:t>rokasgrāmata</a:t>
            </a:r>
            <a:r>
              <a:rPr lang="lv-LV" b="0" dirty="0"/>
              <a:t>s muitas procesu un darba metožu praktiskai piemērošanai un šajā sakarā izstrādā </a:t>
            </a:r>
            <a:r>
              <a:rPr lang="lv-LV" b="1" dirty="0"/>
              <a:t>kopīgus standartus</a:t>
            </a:r>
            <a:r>
              <a:rPr lang="lv-LV" b="0" dirty="0"/>
              <a:t>;</a:t>
            </a:r>
          </a:p>
          <a:p>
            <a:pPr algn="just"/>
            <a:r>
              <a:rPr lang="lv-LV" b="0" dirty="0"/>
              <a:t>(h) sniedz </a:t>
            </a:r>
            <a:r>
              <a:rPr lang="lv-LV" b="1" dirty="0"/>
              <a:t>atzinumu</a:t>
            </a:r>
            <a:r>
              <a:rPr lang="lv-LV" b="0" dirty="0"/>
              <a:t> par to, vai atļaujas piešķiršana īpašām procedūrām saskaņā ar 102. panta 3., 4. un 5. punktu nelabvēlīgi ietekmētu Savienības ražotāju intereses;</a:t>
            </a:r>
          </a:p>
          <a:p>
            <a:pPr algn="just"/>
            <a:r>
              <a:rPr lang="lv-LV" b="0" dirty="0"/>
              <a:t>(i) sadarbojas ar Savienības struktūrām un valstu </a:t>
            </a:r>
            <a:r>
              <a:rPr lang="lv-LV" b="0" dirty="0" err="1"/>
              <a:t>nemuitas</a:t>
            </a:r>
            <a:r>
              <a:rPr lang="lv-LV" b="0" dirty="0"/>
              <a:t> iestādēm saskaņā ar 240. panta 9. punktu;</a:t>
            </a:r>
          </a:p>
          <a:p>
            <a:pPr algn="just"/>
            <a:r>
              <a:rPr lang="lv-LV" b="0" dirty="0"/>
              <a:t>(j) koordinē un atbalsta operatīvo sadarbību starp muitas dienestiem un starp muitas dienestiem un citām iestādēm valsts līmenī saskaņā ar XIII sadaļu;</a:t>
            </a:r>
          </a:p>
          <a:p>
            <a:pPr algn="just"/>
            <a:r>
              <a:rPr lang="lv-LV" b="0" dirty="0"/>
              <a:t>(k) organizē un koordinē 241. pantā minēto </a:t>
            </a:r>
            <a:r>
              <a:rPr lang="lv-LV" b="1" dirty="0"/>
              <a:t>kopīgo kontroli</a:t>
            </a:r>
            <a:r>
              <a:rPr lang="lv-LV" b="0" dirty="0"/>
              <a:t>;</a:t>
            </a:r>
          </a:p>
          <a:p>
            <a:pPr algn="just"/>
            <a:r>
              <a:rPr lang="lv-LV" b="0" dirty="0"/>
              <a:t>(l) Komisijai </a:t>
            </a:r>
            <a:r>
              <a:rPr lang="lv-LV" b="1" dirty="0"/>
              <a:t>nodrošina atbalstu un speciālās zināšanas </a:t>
            </a:r>
            <a:r>
              <a:rPr lang="lv-LV" b="0" dirty="0"/>
              <a:t>sarežģītu klasifikācijas, vērtības noteikšanas un izcelsmes lietu risināšanā, kā arī pārrauga lēmumus un lēmumu piemērošanu šajā sakarā.</a:t>
            </a:r>
          </a:p>
          <a:p>
            <a:pPr algn="just"/>
            <a:r>
              <a:rPr lang="lv-LV" b="0" dirty="0"/>
              <a:t>4. ES Muitas dienests veic datu pārvaldības un apstrādes darbības, kas vajadzīgas tā uzdevumu izpildei un šīs regulas 30. pantā minēto valsts lietojumprogrammu izstrādei (</a:t>
            </a:r>
            <a:r>
              <a:rPr lang="lv-LV" b="0" i="1" dirty="0"/>
              <a:t>pēc DV pieprasījuma izstrādātas sistēmas ES Muitas datu centrā).</a:t>
            </a:r>
          </a:p>
          <a:p>
            <a:pPr algn="just"/>
            <a:endParaRPr lang="lv-LV" b="0" i="1" dirty="0"/>
          </a:p>
          <a:p>
            <a:pPr algn="ctr"/>
            <a:r>
              <a:rPr lang="lv-LV" b="1" i="0" dirty="0"/>
              <a:t>209. Pants</a:t>
            </a:r>
          </a:p>
          <a:p>
            <a:pPr algn="ctr"/>
            <a:r>
              <a:rPr lang="lv-LV" b="1" i="0" dirty="0"/>
              <a:t> Citi uzdevumi</a:t>
            </a:r>
          </a:p>
          <a:p>
            <a:pPr algn="just"/>
            <a:r>
              <a:rPr lang="lv-LV" b="0" i="0" dirty="0"/>
              <a:t>Komisija ar muitu saistīto finansēšanas programmu īstenošanai </a:t>
            </a:r>
            <a:r>
              <a:rPr lang="lv-LV" b="0" i="0" u="sng" dirty="0"/>
              <a:t>var</a:t>
            </a:r>
            <a:r>
              <a:rPr lang="lv-LV" b="0" i="0" dirty="0"/>
              <a:t> uzticēt ES Muitas dienestam šādus uzdevumus:</a:t>
            </a:r>
          </a:p>
          <a:p>
            <a:pPr algn="just"/>
            <a:r>
              <a:rPr lang="lv-LV" b="0" i="0" dirty="0"/>
              <a:t>(a) darbības, kas saistītas ar muitas savienības īstenošanai izmantoto IT sistēmu, piemēram, ES muitas datu centra, izstrādi, ekspluatāciju un uzturēšanu, kā noteikts III sadaļā;</a:t>
            </a:r>
          </a:p>
          <a:p>
            <a:pPr algn="just"/>
            <a:r>
              <a:rPr lang="lv-LV" b="0" i="0" dirty="0"/>
              <a:t>(b) sniegt atbalstu Komisijai operatīvās stratēģijas izstrādē un īstenošanā attiecībā uz darbībām, kas saistītas ar kontroles aprīkojuma piešķiršanu, finansēšanu un iepirkumu, tostarp vajadzību novērtēšanu, kopīgu iepirkumu un aprīkojuma kopīgu izmantošanu.</a:t>
            </a:r>
          </a:p>
          <a:p>
            <a:pPr algn="just"/>
            <a:endParaRPr lang="lv-LV" b="0" i="1" dirty="0"/>
          </a:p>
          <a:p>
            <a:pPr algn="ctr"/>
            <a:r>
              <a:rPr lang="lv-LV" b="1" i="0" dirty="0"/>
              <a:t>210.pants </a:t>
            </a:r>
          </a:p>
          <a:p>
            <a:pPr algn="ctr"/>
            <a:r>
              <a:rPr lang="lv-LV" b="1" i="0" dirty="0"/>
              <a:t>Papildu uzdevumi</a:t>
            </a:r>
          </a:p>
          <a:p>
            <a:pPr algn="just"/>
            <a:r>
              <a:rPr lang="lv-LV" b="0" i="0" dirty="0"/>
              <a:t>ES Muitas dienestam var uzticēt papildu uzdevumus trešo valstu preču brīvas aprites, importa un eksporta jomā, ja to paredz attiecīgie Savienības tiesību akti (+papildus resursi)</a:t>
            </a:r>
          </a:p>
          <a:p>
            <a:pPr algn="just"/>
            <a:endParaRPr lang="lv-LV" b="0" i="0" dirty="0"/>
          </a:p>
          <a:p>
            <a:pPr algn="ctr"/>
            <a:r>
              <a:rPr lang="lv-LV" b="1" i="0" dirty="0"/>
              <a:t>212.Pants </a:t>
            </a:r>
          </a:p>
          <a:p>
            <a:pPr algn="ctr"/>
            <a:r>
              <a:rPr lang="lv-LV" b="1" i="0" dirty="0"/>
              <a:t>Valdes sastāvs</a:t>
            </a:r>
          </a:p>
          <a:p>
            <a:pPr algn="just"/>
            <a:r>
              <a:rPr lang="lv-LV" b="0" i="0" dirty="0"/>
              <a:t>Valdē ir pa 1 pārstāvim no katras DV un 2 Komisijas pārstāvji, un tiem visiem ir balsstiesības.</a:t>
            </a:r>
          </a:p>
          <a:p>
            <a:pPr algn="just"/>
            <a:r>
              <a:rPr lang="lv-LV" b="0" i="0" dirty="0"/>
              <a:t>2. Valdē ir arī 1 Eiropas Parlamenta norīkots loceklis bez balsstiesībām.</a:t>
            </a:r>
          </a:p>
          <a:p>
            <a:endParaRPr lang="lv-LV" b="0" i="1" dirty="0"/>
          </a:p>
        </p:txBody>
      </p:sp>
      <p:sp>
        <p:nvSpPr>
          <p:cNvPr id="4" name="Slide Number Placeholder 3"/>
          <p:cNvSpPr>
            <a:spLocks noGrp="1"/>
          </p:cNvSpPr>
          <p:nvPr>
            <p:ph type="sldNum" sz="quarter" idx="5"/>
          </p:nvPr>
        </p:nvSpPr>
        <p:spPr/>
        <p:txBody>
          <a:bodyPr/>
          <a:lstStyle/>
          <a:p>
            <a:fld id="{59CF2995-AB43-4B7C-B8CD-9DC7C3692A9C}" type="slidenum">
              <a:rPr lang="en-GB" smtClean="0"/>
              <a:t>41</a:t>
            </a:fld>
            <a:endParaRPr lang="en-GB"/>
          </a:p>
        </p:txBody>
      </p:sp>
    </p:spTree>
    <p:extLst>
      <p:ext uri="{BB962C8B-B14F-4D97-AF65-F5344CB8AC3E}">
        <p14:creationId xmlns:p14="http://schemas.microsoft.com/office/powerpoint/2010/main" val="2960922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42</a:t>
            </a:fld>
            <a:endParaRPr lang="en-GB"/>
          </a:p>
        </p:txBody>
      </p:sp>
    </p:spTree>
    <p:extLst>
      <p:ext uri="{BB962C8B-B14F-4D97-AF65-F5344CB8AC3E}">
        <p14:creationId xmlns:p14="http://schemas.microsoft.com/office/powerpoint/2010/main" val="2840138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43</a:t>
            </a:fld>
            <a:endParaRPr lang="lv-LV"/>
          </a:p>
        </p:txBody>
      </p:sp>
    </p:spTree>
    <p:extLst>
      <p:ext uri="{BB962C8B-B14F-4D97-AF65-F5344CB8AC3E}">
        <p14:creationId xmlns:p14="http://schemas.microsoft.com/office/powerpoint/2010/main" val="1909141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44</a:t>
            </a:fld>
            <a:endParaRPr lang="lv-LV"/>
          </a:p>
        </p:txBody>
      </p:sp>
    </p:spTree>
    <p:extLst>
      <p:ext uri="{BB962C8B-B14F-4D97-AF65-F5344CB8AC3E}">
        <p14:creationId xmlns:p14="http://schemas.microsoft.com/office/powerpoint/2010/main" val="1237435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spc="-10" dirty="0">
                <a:solidFill>
                  <a:schemeClr val="tx1"/>
                </a:solidFill>
                <a:latin typeface="+mn-lt"/>
                <a:cs typeface="Arial"/>
              </a:rPr>
              <a:t>Domājamais importētājs – </a:t>
            </a:r>
            <a:r>
              <a:rPr lang="lv-LV" b="1" spc="-10" dirty="0">
                <a:solidFill>
                  <a:schemeClr val="tx1"/>
                </a:solidFill>
                <a:latin typeface="+mn-lt"/>
                <a:cs typeface="Arial"/>
              </a:rPr>
              <a:t>JSMK 5(13)</a:t>
            </a:r>
          </a:p>
          <a:p>
            <a:pPr defTabSz="904323">
              <a:defRPr/>
            </a:pPr>
            <a:r>
              <a:rPr lang="lv-LV" dirty="0">
                <a:solidFill>
                  <a:schemeClr val="tx1"/>
                </a:solidFill>
                <a:latin typeface="+mn-lt"/>
                <a:cs typeface="Arial"/>
              </a:rPr>
              <a:t>No trešajām valstīm importētu preču </a:t>
            </a:r>
            <a:r>
              <a:rPr lang="lv-LV" dirty="0" err="1">
                <a:solidFill>
                  <a:schemeClr val="tx1"/>
                </a:solidFill>
                <a:latin typeface="+mn-lt"/>
                <a:cs typeface="Arial"/>
              </a:rPr>
              <a:t>tālpārdošana</a:t>
            </a:r>
            <a:r>
              <a:rPr lang="lv-LV" dirty="0">
                <a:solidFill>
                  <a:schemeClr val="tx1"/>
                </a:solidFill>
                <a:latin typeface="+mn-lt"/>
                <a:cs typeface="Arial"/>
              </a:rPr>
              <a:t> - </a:t>
            </a:r>
            <a:r>
              <a:rPr lang="lv-LV" b="1" dirty="0">
                <a:solidFill>
                  <a:schemeClr val="tx1"/>
                </a:solidFill>
                <a:latin typeface="+mn-lt"/>
                <a:cs typeface="Arial"/>
              </a:rPr>
              <a:t>JSMK</a:t>
            </a:r>
            <a:r>
              <a:rPr lang="lv-LV" b="1" spc="-89" dirty="0">
                <a:solidFill>
                  <a:schemeClr val="tx1"/>
                </a:solidFill>
                <a:latin typeface="+mn-lt"/>
                <a:cs typeface="Arial"/>
              </a:rPr>
              <a:t> </a:t>
            </a:r>
            <a:r>
              <a:rPr lang="lv-LV" b="1" spc="-10" dirty="0">
                <a:solidFill>
                  <a:schemeClr val="tx1"/>
                </a:solidFill>
                <a:latin typeface="+mn-lt"/>
                <a:cs typeface="Arial"/>
              </a:rPr>
              <a:t>5(47)</a:t>
            </a:r>
            <a:endParaRPr lang="lv-LV" b="1" dirty="0">
              <a:solidFill>
                <a:schemeClr val="tx1"/>
              </a:solidFill>
              <a:latin typeface="+mn-lt"/>
              <a:cs typeface="Arial"/>
            </a:endParaRPr>
          </a:p>
          <a:p>
            <a:pPr defTabSz="904323">
              <a:defRPr/>
            </a:pPr>
            <a:endParaRPr lang="lv-LV" b="1" dirty="0">
              <a:latin typeface="+mn-lt"/>
              <a:cs typeface="Arial"/>
            </a:endParaRPr>
          </a:p>
          <a:p>
            <a:pPr defTabSz="904323">
              <a:defRPr/>
            </a:pPr>
            <a:endParaRPr lang="en-US" dirty="0">
              <a:latin typeface="+mn-lt"/>
              <a:cs typeface="Arial"/>
            </a:endParaRPr>
          </a:p>
          <a:p>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45</a:t>
            </a:fld>
            <a:endParaRPr lang="lv-LV"/>
          </a:p>
        </p:txBody>
      </p:sp>
    </p:spTree>
    <p:extLst>
      <p:ext uri="{BB962C8B-B14F-4D97-AF65-F5344CB8AC3E}">
        <p14:creationId xmlns:p14="http://schemas.microsoft.com/office/powerpoint/2010/main" val="2278975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spc="-10" dirty="0">
                <a:solidFill>
                  <a:schemeClr val="tx1"/>
                </a:solidFill>
                <a:latin typeface="+mn-lt"/>
                <a:cs typeface="Arial"/>
              </a:rPr>
              <a:t>Muitas vērtībā ietilpst transporta izmaksas līdz pircējam – </a:t>
            </a:r>
            <a:r>
              <a:rPr lang="lv-LV" b="1" spc="-10" dirty="0">
                <a:solidFill>
                  <a:schemeClr val="tx1"/>
                </a:solidFill>
                <a:latin typeface="+mn-lt"/>
                <a:cs typeface="Arial"/>
              </a:rPr>
              <a:t>JSMK</a:t>
            </a:r>
            <a:r>
              <a:rPr lang="lv-LV" spc="-10" dirty="0">
                <a:solidFill>
                  <a:schemeClr val="tx1"/>
                </a:solidFill>
                <a:latin typeface="+mn-lt"/>
                <a:cs typeface="Arial"/>
              </a:rPr>
              <a:t> </a:t>
            </a:r>
            <a:r>
              <a:rPr lang="en-US" b="1" spc="-10" dirty="0">
                <a:solidFill>
                  <a:schemeClr val="tx1"/>
                </a:solidFill>
                <a:latin typeface="+mn-lt"/>
                <a:cs typeface="Arial"/>
              </a:rPr>
              <a:t>156(2)</a:t>
            </a:r>
            <a:endParaRPr lang="lv-LV" b="1" spc="-10" dirty="0">
              <a:solidFill>
                <a:schemeClr val="tx1"/>
              </a:solidFill>
              <a:latin typeface="+mn-lt"/>
              <a:cs typeface="Arial"/>
            </a:endParaRPr>
          </a:p>
          <a:p>
            <a:pPr defTabSz="904323">
              <a:defRPr/>
            </a:pPr>
            <a:r>
              <a:rPr lang="lv-LV" dirty="0">
                <a:solidFill>
                  <a:schemeClr val="tx1"/>
                </a:solidFill>
                <a:latin typeface="+mn-lt"/>
                <a:cs typeface="Arial"/>
              </a:rPr>
              <a:t>Nav nepieciešams pierādīt preču izcelsmi –</a:t>
            </a:r>
            <a:r>
              <a:rPr lang="lv-LV" spc="-20" dirty="0">
                <a:solidFill>
                  <a:schemeClr val="tx1"/>
                </a:solidFill>
                <a:latin typeface="+mn-lt"/>
                <a:cs typeface="Arial"/>
              </a:rPr>
              <a:t> </a:t>
            </a:r>
            <a:r>
              <a:rPr lang="lv-LV" b="1" spc="-20" dirty="0">
                <a:solidFill>
                  <a:schemeClr val="tx1"/>
                </a:solidFill>
                <a:latin typeface="+mn-lt"/>
                <a:cs typeface="Arial"/>
              </a:rPr>
              <a:t>JSMK </a:t>
            </a:r>
            <a:r>
              <a:rPr lang="lv-LV" b="1" spc="-10" dirty="0">
                <a:solidFill>
                  <a:schemeClr val="tx1"/>
                </a:solidFill>
                <a:latin typeface="+mn-lt"/>
                <a:cs typeface="Arial"/>
              </a:rPr>
              <a:t>149(4)</a:t>
            </a:r>
            <a:endParaRPr lang="lv-LV" b="1" dirty="0">
              <a:solidFill>
                <a:schemeClr val="tx1"/>
              </a:solidFill>
              <a:latin typeface="+mn-lt"/>
              <a:cs typeface="Arial"/>
            </a:endParaRPr>
          </a:p>
          <a:p>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46</a:t>
            </a:fld>
            <a:endParaRPr lang="lv-LV"/>
          </a:p>
        </p:txBody>
      </p:sp>
    </p:spTree>
    <p:extLst>
      <p:ext uri="{BB962C8B-B14F-4D97-AF65-F5344CB8AC3E}">
        <p14:creationId xmlns:p14="http://schemas.microsoft.com/office/powerpoint/2010/main" val="740914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47</a:t>
            </a:fld>
            <a:endParaRPr lang="lv-LV"/>
          </a:p>
        </p:txBody>
      </p:sp>
    </p:spTree>
    <p:extLst>
      <p:ext uri="{BB962C8B-B14F-4D97-AF65-F5344CB8AC3E}">
        <p14:creationId xmlns:p14="http://schemas.microsoft.com/office/powerpoint/2010/main" val="1424336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b="0">
                <a:solidFill>
                  <a:srgbClr val="4D4D4D"/>
                </a:solidFill>
                <a:latin typeface="Arial"/>
                <a:cs typeface="Arial"/>
              </a:rPr>
              <a:t> </a:t>
            </a:r>
            <a:endParaRPr lang="lv-LV" b="0"/>
          </a:p>
        </p:txBody>
      </p:sp>
      <p:sp>
        <p:nvSpPr>
          <p:cNvPr id="4" name="Slide Number Placeholder 3"/>
          <p:cNvSpPr>
            <a:spLocks noGrp="1"/>
          </p:cNvSpPr>
          <p:nvPr>
            <p:ph type="sldNum" sz="quarter" idx="5"/>
          </p:nvPr>
        </p:nvSpPr>
        <p:spPr/>
        <p:txBody>
          <a:bodyPr/>
          <a:lstStyle/>
          <a:p>
            <a:fld id="{7ED15E07-0FA4-4743-9525-C1CD50012B66}" type="slidenum">
              <a:rPr lang="lv-LV" smtClean="0"/>
              <a:t>48</a:t>
            </a:fld>
            <a:endParaRPr lang="lv-LV"/>
          </a:p>
        </p:txBody>
      </p:sp>
    </p:spTree>
    <p:extLst>
      <p:ext uri="{BB962C8B-B14F-4D97-AF65-F5344CB8AC3E}">
        <p14:creationId xmlns:p14="http://schemas.microsoft.com/office/powerpoint/2010/main" val="1799135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49</a:t>
            </a:fld>
            <a:endParaRPr lang="lv-LV"/>
          </a:p>
        </p:txBody>
      </p:sp>
    </p:spTree>
    <p:extLst>
      <p:ext uri="{BB962C8B-B14F-4D97-AF65-F5344CB8AC3E}">
        <p14:creationId xmlns:p14="http://schemas.microsoft.com/office/powerpoint/2010/main" val="2829681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dirty="0">
                <a:solidFill>
                  <a:srgbClr val="FFFFFF"/>
                </a:solidFill>
                <a:latin typeface="+mn-lt"/>
                <a:cs typeface="Arial"/>
              </a:rPr>
              <a:t>IOSS ziņo par pārdošanu muitai – </a:t>
            </a:r>
            <a:r>
              <a:rPr lang="lv-LV" b="1" dirty="0">
                <a:solidFill>
                  <a:srgbClr val="FFFFFF"/>
                </a:solidFill>
                <a:latin typeface="+mn-lt"/>
                <a:cs typeface="Arial"/>
              </a:rPr>
              <a:t>JSMK 21., un 88.(3)(a)  </a:t>
            </a:r>
          </a:p>
          <a:p>
            <a:pPr defTabSz="904323">
              <a:defRPr/>
            </a:pPr>
            <a:r>
              <a:rPr lang="lv-LV" dirty="0">
                <a:solidFill>
                  <a:srgbClr val="FFFFFF"/>
                </a:solidFill>
                <a:latin typeface="+mn-lt"/>
                <a:cs typeface="Arial"/>
              </a:rPr>
              <a:t>Sniedz iepriekšējo kravas informāciju – </a:t>
            </a:r>
            <a:r>
              <a:rPr lang="lv-LV" b="1" dirty="0">
                <a:solidFill>
                  <a:srgbClr val="FFFFFF"/>
                </a:solidFill>
                <a:latin typeface="+mn-lt"/>
                <a:cs typeface="Arial"/>
              </a:rPr>
              <a:t>JSMK</a:t>
            </a:r>
            <a:r>
              <a:rPr lang="lv-LV" dirty="0">
                <a:solidFill>
                  <a:srgbClr val="FFFFFF"/>
                </a:solidFill>
                <a:latin typeface="+mn-lt"/>
                <a:cs typeface="Arial"/>
              </a:rPr>
              <a:t> </a:t>
            </a:r>
            <a:r>
              <a:rPr lang="lv-LV" b="1" dirty="0">
                <a:solidFill>
                  <a:srgbClr val="FFFFFF"/>
                </a:solidFill>
                <a:latin typeface="+mn-lt"/>
                <a:cs typeface="Arial"/>
              </a:rPr>
              <a:t>80</a:t>
            </a:r>
          </a:p>
          <a:p>
            <a:pPr defTabSz="904323">
              <a:defRPr/>
            </a:pPr>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50</a:t>
            </a:fld>
            <a:endParaRPr lang="lv-LV"/>
          </a:p>
        </p:txBody>
      </p:sp>
    </p:spTree>
    <p:extLst>
      <p:ext uri="{BB962C8B-B14F-4D97-AF65-F5344CB8AC3E}">
        <p14:creationId xmlns:p14="http://schemas.microsoft.com/office/powerpoint/2010/main" val="257555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a:t>Plašāk par ES Muitas datu centru un T&amp;C (Uzticams un Pārbaudīts uzņēmējs), lūdzam, skatīt turpmākajos slaidos.</a:t>
            </a:r>
          </a:p>
          <a:p>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6</a:t>
            </a:fld>
            <a:endParaRPr lang="lv-LV"/>
          </a:p>
        </p:txBody>
      </p:sp>
    </p:spTree>
    <p:extLst>
      <p:ext uri="{BB962C8B-B14F-4D97-AF65-F5344CB8AC3E}">
        <p14:creationId xmlns:p14="http://schemas.microsoft.com/office/powerpoint/2010/main" val="3059651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51</a:t>
            </a:fld>
            <a:endParaRPr lang="lv-LV"/>
          </a:p>
        </p:txBody>
      </p:sp>
    </p:spTree>
    <p:extLst>
      <p:ext uri="{BB962C8B-B14F-4D97-AF65-F5344CB8AC3E}">
        <p14:creationId xmlns:p14="http://schemas.microsoft.com/office/powerpoint/2010/main" val="350506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6(3), 7(2), 254.</a:t>
            </a:r>
          </a:p>
        </p:txBody>
      </p:sp>
      <p:sp>
        <p:nvSpPr>
          <p:cNvPr id="4" name="Slide Number Placeholder 3"/>
          <p:cNvSpPr>
            <a:spLocks noGrp="1"/>
          </p:cNvSpPr>
          <p:nvPr>
            <p:ph type="sldNum" sz="quarter" idx="5"/>
          </p:nvPr>
        </p:nvSpPr>
        <p:spPr/>
        <p:txBody>
          <a:bodyPr/>
          <a:lstStyle/>
          <a:p>
            <a:fld id="{7ED15E07-0FA4-4743-9525-C1CD50012B66}" type="slidenum">
              <a:rPr lang="lv-LV" smtClean="0"/>
              <a:t>52</a:t>
            </a:fld>
            <a:endParaRPr lang="lv-LV"/>
          </a:p>
        </p:txBody>
      </p:sp>
    </p:spTree>
    <p:extLst>
      <p:ext uri="{BB962C8B-B14F-4D97-AF65-F5344CB8AC3E}">
        <p14:creationId xmlns:p14="http://schemas.microsoft.com/office/powerpoint/2010/main" val="2365933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Nekrimināli!</a:t>
            </a:r>
          </a:p>
        </p:txBody>
      </p:sp>
      <p:sp>
        <p:nvSpPr>
          <p:cNvPr id="4" name="Slide Number Placeholder 3"/>
          <p:cNvSpPr>
            <a:spLocks noGrp="1"/>
          </p:cNvSpPr>
          <p:nvPr>
            <p:ph type="sldNum" sz="quarter" idx="5"/>
          </p:nvPr>
        </p:nvSpPr>
        <p:spPr/>
        <p:txBody>
          <a:bodyPr/>
          <a:lstStyle/>
          <a:p>
            <a:fld id="{7ED15E07-0FA4-4743-9525-C1CD50012B66}" type="slidenum">
              <a:rPr lang="lv-LV" smtClean="0"/>
              <a:t>53</a:t>
            </a:fld>
            <a:endParaRPr lang="lv-LV"/>
          </a:p>
        </p:txBody>
      </p:sp>
    </p:spTree>
    <p:extLst>
      <p:ext uri="{BB962C8B-B14F-4D97-AF65-F5344CB8AC3E}">
        <p14:creationId xmlns:p14="http://schemas.microsoft.com/office/powerpoint/2010/main" val="744523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252.</a:t>
            </a:r>
          </a:p>
        </p:txBody>
      </p:sp>
      <p:sp>
        <p:nvSpPr>
          <p:cNvPr id="4" name="Slide Number Placeholder 3"/>
          <p:cNvSpPr>
            <a:spLocks noGrp="1"/>
          </p:cNvSpPr>
          <p:nvPr>
            <p:ph type="sldNum" sz="quarter" idx="5"/>
          </p:nvPr>
        </p:nvSpPr>
        <p:spPr/>
        <p:txBody>
          <a:bodyPr/>
          <a:lstStyle/>
          <a:p>
            <a:fld id="{7ED15E07-0FA4-4743-9525-C1CD50012B66}" type="slidenum">
              <a:rPr lang="lv-LV" smtClean="0"/>
              <a:t>54</a:t>
            </a:fld>
            <a:endParaRPr lang="lv-LV"/>
          </a:p>
        </p:txBody>
      </p:sp>
    </p:spTree>
    <p:extLst>
      <p:ext uri="{BB962C8B-B14F-4D97-AF65-F5344CB8AC3E}">
        <p14:creationId xmlns:p14="http://schemas.microsoft.com/office/powerpoint/2010/main" val="24559266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JSMK 254.</a:t>
            </a:r>
          </a:p>
          <a:p>
            <a:r>
              <a:rPr lang="lv-LV" dirty="0"/>
              <a:t>Var piemērot vienu vai vairākus sodus!</a:t>
            </a:r>
          </a:p>
        </p:txBody>
      </p:sp>
      <p:sp>
        <p:nvSpPr>
          <p:cNvPr id="4" name="Slide Number Placeholder 3"/>
          <p:cNvSpPr>
            <a:spLocks noGrp="1"/>
          </p:cNvSpPr>
          <p:nvPr>
            <p:ph type="sldNum" sz="quarter" idx="5"/>
          </p:nvPr>
        </p:nvSpPr>
        <p:spPr/>
        <p:txBody>
          <a:bodyPr/>
          <a:lstStyle/>
          <a:p>
            <a:fld id="{7ED15E07-0FA4-4743-9525-C1CD50012B66}" type="slidenum">
              <a:rPr lang="lv-LV" smtClean="0"/>
              <a:t>55</a:t>
            </a:fld>
            <a:endParaRPr lang="lv-LV"/>
          </a:p>
        </p:txBody>
      </p:sp>
    </p:spTree>
    <p:extLst>
      <p:ext uri="{BB962C8B-B14F-4D97-AF65-F5344CB8AC3E}">
        <p14:creationId xmlns:p14="http://schemas.microsoft.com/office/powerpoint/2010/main" val="1193890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56</a:t>
            </a:fld>
            <a:endParaRPr lang="lv-LV"/>
          </a:p>
        </p:txBody>
      </p:sp>
    </p:spTree>
    <p:extLst>
      <p:ext uri="{BB962C8B-B14F-4D97-AF65-F5344CB8AC3E}">
        <p14:creationId xmlns:p14="http://schemas.microsoft.com/office/powerpoint/2010/main" val="1516253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57</a:t>
            </a:fld>
            <a:endParaRPr lang="lv-LV"/>
          </a:p>
        </p:txBody>
      </p:sp>
    </p:spTree>
    <p:extLst>
      <p:ext uri="{BB962C8B-B14F-4D97-AF65-F5344CB8AC3E}">
        <p14:creationId xmlns:p14="http://schemas.microsoft.com/office/powerpoint/2010/main" val="1671845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58</a:t>
            </a:fld>
            <a:endParaRPr lang="lv-LV"/>
          </a:p>
        </p:txBody>
      </p:sp>
    </p:spTree>
    <p:extLst>
      <p:ext uri="{BB962C8B-B14F-4D97-AF65-F5344CB8AC3E}">
        <p14:creationId xmlns:p14="http://schemas.microsoft.com/office/powerpoint/2010/main" val="311139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7ED15E07-0FA4-4743-9525-C1CD50012B66}" type="slidenum">
              <a:rPr lang="lv-LV" smtClean="0"/>
              <a:t>7</a:t>
            </a:fld>
            <a:endParaRPr lang="lv-LV"/>
          </a:p>
        </p:txBody>
      </p:sp>
    </p:spTree>
    <p:extLst>
      <p:ext uri="{BB962C8B-B14F-4D97-AF65-F5344CB8AC3E}">
        <p14:creationId xmlns:p14="http://schemas.microsoft.com/office/powerpoint/2010/main" val="187308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Iepriekšēja kravas informāciju (IKI) – </a:t>
            </a:r>
            <a:r>
              <a:rPr lang="lv-LV" b="1" dirty="0">
                <a:solidFill>
                  <a:schemeClr val="tx1"/>
                </a:solidFill>
              </a:rPr>
              <a:t>JSMK</a:t>
            </a:r>
            <a:r>
              <a:rPr lang="lv-LV" dirty="0">
                <a:solidFill>
                  <a:schemeClr val="tx1"/>
                </a:solidFill>
              </a:rPr>
              <a:t> </a:t>
            </a:r>
            <a:r>
              <a:rPr lang="lv-LV" b="1" dirty="0">
                <a:solidFill>
                  <a:schemeClr val="tx1"/>
                </a:solidFill>
              </a:rPr>
              <a:t>80(9) </a:t>
            </a:r>
            <a:br>
              <a:rPr lang="lv-LV" dirty="0">
                <a:solidFill>
                  <a:schemeClr val="tx1"/>
                </a:solidFill>
              </a:rPr>
            </a:br>
            <a:r>
              <a:rPr lang="lv-LV" dirty="0" err="1">
                <a:solidFill>
                  <a:schemeClr val="tx1"/>
                </a:solidFill>
              </a:rPr>
              <a:t>Pirmsizvešanas</a:t>
            </a:r>
            <a:r>
              <a:rPr lang="lv-LV" dirty="0">
                <a:solidFill>
                  <a:schemeClr val="tx1"/>
                </a:solidFill>
              </a:rPr>
              <a:t> informāciju (PI) – </a:t>
            </a:r>
            <a:r>
              <a:rPr lang="lv-LV" b="1" dirty="0">
                <a:solidFill>
                  <a:schemeClr val="tx1"/>
                </a:solidFill>
              </a:rPr>
              <a:t>JSMK</a:t>
            </a:r>
            <a:r>
              <a:rPr lang="lv-LV" dirty="0">
                <a:solidFill>
                  <a:schemeClr val="tx1"/>
                </a:solidFill>
              </a:rPr>
              <a:t> </a:t>
            </a:r>
            <a:r>
              <a:rPr lang="lv-LV" b="1" dirty="0">
                <a:solidFill>
                  <a:schemeClr val="tx1"/>
                </a:solidFill>
              </a:rPr>
              <a:t>95(11)</a:t>
            </a:r>
          </a:p>
          <a:p>
            <a:endParaRPr lang="lv-LV" dirty="0"/>
          </a:p>
          <a:p>
            <a:pPr algn="just"/>
            <a:r>
              <a:rPr lang="lv-LV" dirty="0"/>
              <a:t>Nav zināms vai tiks mainīta IKD norādāmo datu kopa, kura šobrīd noteikta B pielikumā Komisijas 2015. gada 28. jūlija Deleģētajā regulā (ES) 2015/2446, ar ko papildina Eiropas Parlamenta un Padomes Regulu (ES) Nr. 952/2013 attiecībā uz sīki izstrādātiem noteikumiem, kuri attiecas uz dažiem Savienības Muitas kodeksa noteikumiem (DA)</a:t>
            </a:r>
            <a:endParaRPr lang="lv-LV" b="1" dirty="0"/>
          </a:p>
        </p:txBody>
      </p:sp>
      <p:sp>
        <p:nvSpPr>
          <p:cNvPr id="4" name="Slide Number Placeholder 3"/>
          <p:cNvSpPr>
            <a:spLocks noGrp="1"/>
          </p:cNvSpPr>
          <p:nvPr>
            <p:ph type="sldNum" sz="quarter" idx="5"/>
          </p:nvPr>
        </p:nvSpPr>
        <p:spPr/>
        <p:txBody>
          <a:bodyPr/>
          <a:lstStyle/>
          <a:p>
            <a:fld id="{7ED15E07-0FA4-4743-9525-C1CD50012B66}" type="slidenum">
              <a:rPr lang="lv-LV" smtClean="0"/>
              <a:t>8</a:t>
            </a:fld>
            <a:endParaRPr lang="lv-LV"/>
          </a:p>
        </p:txBody>
      </p:sp>
    </p:spTree>
    <p:extLst>
      <p:ext uri="{BB962C8B-B14F-4D97-AF65-F5344CB8AC3E}">
        <p14:creationId xmlns:p14="http://schemas.microsoft.com/office/powerpoint/2010/main" val="174387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3">
              <a:defRPr/>
            </a:pPr>
            <a:r>
              <a:rPr lang="lv-LV" dirty="0"/>
              <a:t>Plašāk par  ES Muitas datu centru, lūdzam, skatīt turpmākajos slaidos.</a:t>
            </a:r>
          </a:p>
          <a:p>
            <a:endParaRPr lang="lv-LV" dirty="0"/>
          </a:p>
        </p:txBody>
      </p:sp>
      <p:sp>
        <p:nvSpPr>
          <p:cNvPr id="4" name="Slide Number Placeholder 3"/>
          <p:cNvSpPr>
            <a:spLocks noGrp="1"/>
          </p:cNvSpPr>
          <p:nvPr>
            <p:ph type="sldNum" sz="quarter" idx="5"/>
          </p:nvPr>
        </p:nvSpPr>
        <p:spPr/>
        <p:txBody>
          <a:bodyPr/>
          <a:lstStyle/>
          <a:p>
            <a:fld id="{7ED15E07-0FA4-4743-9525-C1CD50012B66}" type="slidenum">
              <a:rPr lang="lv-LV" smtClean="0"/>
              <a:t>9</a:t>
            </a:fld>
            <a:endParaRPr lang="lv-LV"/>
          </a:p>
        </p:txBody>
      </p:sp>
    </p:spTree>
    <p:extLst>
      <p:ext uri="{BB962C8B-B14F-4D97-AF65-F5344CB8AC3E}">
        <p14:creationId xmlns:p14="http://schemas.microsoft.com/office/powerpoint/2010/main" val="194445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Informācija </a:t>
            </a:r>
            <a:r>
              <a:rPr lang="lv-LV" dirty="0" err="1"/>
              <a:t>vs</a:t>
            </a:r>
            <a:r>
              <a:rPr lang="lv-LV" dirty="0"/>
              <a:t> Dati </a:t>
            </a:r>
          </a:p>
          <a:p>
            <a:r>
              <a:rPr lang="lv-LV" dirty="0"/>
              <a:t>JSMK tiek lietoti abi termini – piemēram, </a:t>
            </a:r>
            <a:r>
              <a:rPr lang="lv-LV" b="1" dirty="0"/>
              <a:t>5(16), 20(1)(a), 22(1)(a)</a:t>
            </a:r>
          </a:p>
        </p:txBody>
      </p:sp>
      <p:sp>
        <p:nvSpPr>
          <p:cNvPr id="4" name="Slide Number Placeholder 3"/>
          <p:cNvSpPr>
            <a:spLocks noGrp="1"/>
          </p:cNvSpPr>
          <p:nvPr>
            <p:ph type="sldNum" sz="quarter" idx="5"/>
          </p:nvPr>
        </p:nvSpPr>
        <p:spPr/>
        <p:txBody>
          <a:bodyPr/>
          <a:lstStyle/>
          <a:p>
            <a:fld id="{7ED15E07-0FA4-4743-9525-C1CD50012B66}" type="slidenum">
              <a:rPr lang="lv-LV" smtClean="0"/>
              <a:t>10</a:t>
            </a:fld>
            <a:endParaRPr lang="lv-LV"/>
          </a:p>
        </p:txBody>
      </p:sp>
    </p:spTree>
    <p:extLst>
      <p:ext uri="{BB962C8B-B14F-4D97-AF65-F5344CB8AC3E}">
        <p14:creationId xmlns:p14="http://schemas.microsoft.com/office/powerpoint/2010/main" val="87773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38C6-DAC3-6548-46CD-F972A7244D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839DFDDC-DF06-7D74-82E6-22C34C0A7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5D0D21A2-E65D-7D4F-D5D5-D01D1A27F961}"/>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5" name="Footer Placeholder 4">
            <a:extLst>
              <a:ext uri="{FF2B5EF4-FFF2-40B4-BE49-F238E27FC236}">
                <a16:creationId xmlns:a16="http://schemas.microsoft.com/office/drawing/2014/main" id="{4D54ABE0-D3BE-6004-E65B-0339B6246CB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43E6092-1FF6-AFF6-2BEC-E7E4D08B3FB8}"/>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111395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F42D-70A4-2197-55D9-667DC5282367}"/>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07C22BE-60ED-8613-2CE3-3B291E62C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A9121F8-A219-9118-8E14-00E056164BAF}"/>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5" name="Footer Placeholder 4">
            <a:extLst>
              <a:ext uri="{FF2B5EF4-FFF2-40B4-BE49-F238E27FC236}">
                <a16:creationId xmlns:a16="http://schemas.microsoft.com/office/drawing/2014/main" id="{A1D20F01-EBB4-7A84-16EA-089A9E3D28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C9125D9-9C62-B6D3-8B1B-899ED2C74AAA}"/>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384587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E3D233-B5B2-85D3-FB75-FD884C8755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FA02A61-56BC-8F0D-D541-1153D49BE5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795D837-6EFB-4571-1B3C-03125090864E}"/>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5" name="Footer Placeholder 4">
            <a:extLst>
              <a:ext uri="{FF2B5EF4-FFF2-40B4-BE49-F238E27FC236}">
                <a16:creationId xmlns:a16="http://schemas.microsoft.com/office/drawing/2014/main" id="{0C305129-2C29-3E45-01A7-EBB9B185234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E82B805-0674-CB47-0118-CB5317374473}"/>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167232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3490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226257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52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BC24-C14A-AD4B-095F-3F5E5ED4F74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1AD531B-DB9B-4D6F-C7BF-DD30063644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8F43ED9-7D1E-D103-7D0A-2477A4B543BE}"/>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5" name="Footer Placeholder 4">
            <a:extLst>
              <a:ext uri="{FF2B5EF4-FFF2-40B4-BE49-F238E27FC236}">
                <a16:creationId xmlns:a16="http://schemas.microsoft.com/office/drawing/2014/main" id="{A4B9594D-707C-D6D5-CF18-D8C6834798D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8F69BC2-E424-5FC9-60DD-F632530CC58E}"/>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230917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EA4D-4FBD-8217-B596-F8CCCAE65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3F315F15-8CA6-797C-FDB2-C603BF7D72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A8098A-B012-08AC-C80A-155940C51AF5}"/>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5" name="Footer Placeholder 4">
            <a:extLst>
              <a:ext uri="{FF2B5EF4-FFF2-40B4-BE49-F238E27FC236}">
                <a16:creationId xmlns:a16="http://schemas.microsoft.com/office/drawing/2014/main" id="{9ED6CB98-53F3-764D-0753-54656FA544B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C04183-3201-EB41-EF2A-6C2B18EC5852}"/>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170485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8540-08F4-4D72-C0B7-3D1993E4A0D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C67C062-003C-BB43-274D-15860F6EC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F9BF7E7E-219A-D383-8D68-0475142E7F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381864CB-5450-AF80-58C5-0CAA289DC26B}"/>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6" name="Footer Placeholder 5">
            <a:extLst>
              <a:ext uri="{FF2B5EF4-FFF2-40B4-BE49-F238E27FC236}">
                <a16:creationId xmlns:a16="http://schemas.microsoft.com/office/drawing/2014/main" id="{AF5347E0-9333-DA5F-69A2-1C15B48D494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E54182D-216F-4104-4703-E55B3F7A9B22}"/>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346241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4D1C-F285-6397-16D7-FA1CA2E1B3A8}"/>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1949AF5-6416-E46A-29D1-2925DC577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A2056-BB74-C6A8-CDAE-B24D800416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62AF671-07BB-E121-9396-C54C3F63E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93F05-9F1A-5EB9-EF20-6464E29F04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9866C66-2AA6-4F93-D4E7-66B107376393}"/>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8" name="Footer Placeholder 7">
            <a:extLst>
              <a:ext uri="{FF2B5EF4-FFF2-40B4-BE49-F238E27FC236}">
                <a16:creationId xmlns:a16="http://schemas.microsoft.com/office/drawing/2014/main" id="{6E9C62CF-CB4A-9155-1676-137A2E2AE9C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D1C833E-7010-CFC5-DCB0-B3231E0CAB1C}"/>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379442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65F9-6D0D-665C-549A-CD6304E43C44}"/>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7ABBDDC-5381-2460-1B6F-13111743F5FE}"/>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4" name="Footer Placeholder 3">
            <a:extLst>
              <a:ext uri="{FF2B5EF4-FFF2-40B4-BE49-F238E27FC236}">
                <a16:creationId xmlns:a16="http://schemas.microsoft.com/office/drawing/2014/main" id="{AD1D64B5-643E-4447-6369-DFCE8B8C3C66}"/>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007311F0-B629-739E-5961-55DFD34F1453}"/>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260415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46634-3BE4-A7E7-C12D-3D0DC157DB7E}"/>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3" name="Footer Placeholder 2">
            <a:extLst>
              <a:ext uri="{FF2B5EF4-FFF2-40B4-BE49-F238E27FC236}">
                <a16:creationId xmlns:a16="http://schemas.microsoft.com/office/drawing/2014/main" id="{1C875625-2FE6-F816-1BBF-0B7F4F926E3A}"/>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A6193868-51A0-1577-8AD5-5975C93A0731}"/>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118354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A539-590C-DE04-DCB7-072454CA2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D86F089-136F-311B-0F8E-C97CB6A5B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7C06CFEE-B361-D8D1-8A51-7DE0B17D7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198BB-8159-4F5D-0952-A731EE391AD3}"/>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6" name="Footer Placeholder 5">
            <a:extLst>
              <a:ext uri="{FF2B5EF4-FFF2-40B4-BE49-F238E27FC236}">
                <a16:creationId xmlns:a16="http://schemas.microsoft.com/office/drawing/2014/main" id="{8F9DFD4E-3DDF-F810-CB77-C131F3776F4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0D5362B-1503-2632-79ED-15D3696392C0}"/>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161278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863F-3C12-0C14-FD37-4CD883B5F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60EA491-AE0E-4662-F4BC-21E350EC7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11031908-29FD-EF38-5C48-8DD526DFD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3BAFF-C1D4-D063-3642-97677ECB55BB}"/>
              </a:ext>
            </a:extLst>
          </p:cNvPr>
          <p:cNvSpPr>
            <a:spLocks noGrp="1"/>
          </p:cNvSpPr>
          <p:nvPr>
            <p:ph type="dt" sz="half" idx="10"/>
          </p:nvPr>
        </p:nvSpPr>
        <p:spPr/>
        <p:txBody>
          <a:bodyPr/>
          <a:lstStyle/>
          <a:p>
            <a:fld id="{4AB8575A-7C72-4743-98F9-265A033D12D4}" type="datetimeFigureOut">
              <a:rPr lang="lv-LV" smtClean="0"/>
              <a:t>03.12.2024</a:t>
            </a:fld>
            <a:endParaRPr lang="lv-LV"/>
          </a:p>
        </p:txBody>
      </p:sp>
      <p:sp>
        <p:nvSpPr>
          <p:cNvPr id="6" name="Footer Placeholder 5">
            <a:extLst>
              <a:ext uri="{FF2B5EF4-FFF2-40B4-BE49-F238E27FC236}">
                <a16:creationId xmlns:a16="http://schemas.microsoft.com/office/drawing/2014/main" id="{6FE14730-66EE-1D80-8FE3-DE8E106CC51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CC50191-16A4-9C98-C4E8-BA5724993963}"/>
              </a:ext>
            </a:extLst>
          </p:cNvPr>
          <p:cNvSpPr>
            <a:spLocks noGrp="1"/>
          </p:cNvSpPr>
          <p:nvPr>
            <p:ph type="sldNum" sz="quarter" idx="12"/>
          </p:nvPr>
        </p:nvSpPr>
        <p:spPr/>
        <p:txBody>
          <a:bodyPr/>
          <a:lstStyle/>
          <a:p>
            <a:fld id="{95E8EB3E-3DB2-40D0-A57E-A4A0AEA309FD}" type="slidenum">
              <a:rPr lang="lv-LV" smtClean="0"/>
              <a:t>‹#›</a:t>
            </a:fld>
            <a:endParaRPr lang="lv-LV"/>
          </a:p>
        </p:txBody>
      </p:sp>
    </p:spTree>
    <p:extLst>
      <p:ext uri="{BB962C8B-B14F-4D97-AF65-F5344CB8AC3E}">
        <p14:creationId xmlns:p14="http://schemas.microsoft.com/office/powerpoint/2010/main" val="80835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1DEB2-EBC2-BC10-ED9F-B9BE8C6CD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AF2569A-9BAB-E1A4-B2FB-B0BCF3779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4894115-C5AC-6010-47F4-C0C246DCA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B8575A-7C72-4743-98F9-265A033D12D4}" type="datetimeFigureOut">
              <a:rPr lang="lv-LV" smtClean="0"/>
              <a:t>03.12.2024</a:t>
            </a:fld>
            <a:endParaRPr lang="lv-LV"/>
          </a:p>
        </p:txBody>
      </p:sp>
      <p:sp>
        <p:nvSpPr>
          <p:cNvPr id="5" name="Footer Placeholder 4">
            <a:extLst>
              <a:ext uri="{FF2B5EF4-FFF2-40B4-BE49-F238E27FC236}">
                <a16:creationId xmlns:a16="http://schemas.microsoft.com/office/drawing/2014/main" id="{E2A3D119-9A65-EFEF-D5BD-975654D87A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F7264DF1-CB93-C38A-1896-0A665C415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E8EB3E-3DB2-40D0-A57E-A4A0AEA309FD}" type="slidenum">
              <a:rPr lang="lv-LV" smtClean="0"/>
              <a:t>‹#›</a:t>
            </a:fld>
            <a:endParaRPr lang="lv-LV"/>
          </a:p>
        </p:txBody>
      </p:sp>
    </p:spTree>
    <p:extLst>
      <p:ext uri="{BB962C8B-B14F-4D97-AF65-F5344CB8AC3E}">
        <p14:creationId xmlns:p14="http://schemas.microsoft.com/office/powerpoint/2010/main" val="305924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taxation-customs.ec.europa.eu/customs-4/eu-customs-reform_e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fm.gov.lv/lv"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jolanta.krastina@fm.gov.lv" TargetMode="External"/><Relationship Id="rId7" Type="http://schemas.openxmlformats.org/officeDocument/2006/relationships/hyperlink" Target="mailto:andrejs.hudobcenoks@vid.gov.lv"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mailto:edgars.mazuls@vid.gov.lv" TargetMode="External"/><Relationship Id="rId5" Type="http://schemas.openxmlformats.org/officeDocument/2006/relationships/hyperlink" Target="mailto:irena.knoka@vid.gov.lv" TargetMode="External"/><Relationship Id="rId4" Type="http://schemas.openxmlformats.org/officeDocument/2006/relationships/hyperlink" Target="mailto:irita.tomina@fm.gov.l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76706-421C-AC84-A146-A5BC97966E23}"/>
              </a:ext>
            </a:extLst>
          </p:cNvPr>
          <p:cNvSpPr>
            <a:spLocks noGrp="1"/>
          </p:cNvSpPr>
          <p:nvPr>
            <p:ph type="ctrTitle"/>
          </p:nvPr>
        </p:nvSpPr>
        <p:spPr>
          <a:xfrm>
            <a:off x="838200" y="451381"/>
            <a:ext cx="10512552" cy="4066540"/>
          </a:xfrm>
        </p:spPr>
        <p:txBody>
          <a:bodyPr anchor="b">
            <a:normAutofit/>
          </a:bodyPr>
          <a:lstStyle/>
          <a:p>
            <a:pPr algn="l"/>
            <a:r>
              <a:rPr lang="lv-LV" sz="6600" b="1"/>
              <a:t>ES MUITAS REFORMA</a:t>
            </a:r>
            <a:br>
              <a:rPr lang="lv-LV" sz="6600" b="1"/>
            </a:br>
            <a:r>
              <a:rPr lang="lv-LV" sz="6600"/>
              <a:t>-</a:t>
            </a:r>
            <a:r>
              <a:rPr lang="lv-LV" sz="6600" i="1" dirty="0"/>
              <a:t>projekts-</a:t>
            </a:r>
          </a:p>
        </p:txBody>
      </p:sp>
      <p:sp>
        <p:nvSpPr>
          <p:cNvPr id="3" name="Subtitle 2">
            <a:extLst>
              <a:ext uri="{FF2B5EF4-FFF2-40B4-BE49-F238E27FC236}">
                <a16:creationId xmlns:a16="http://schemas.microsoft.com/office/drawing/2014/main" id="{EF990BED-6D10-B4DB-921C-944FFF822135}"/>
              </a:ext>
            </a:extLst>
          </p:cNvPr>
          <p:cNvSpPr>
            <a:spLocks noGrp="1"/>
          </p:cNvSpPr>
          <p:nvPr>
            <p:ph type="subTitle" idx="1"/>
          </p:nvPr>
        </p:nvSpPr>
        <p:spPr>
          <a:xfrm>
            <a:off x="448055" y="5015139"/>
            <a:ext cx="10512552" cy="1126680"/>
          </a:xfrm>
        </p:spPr>
        <p:txBody>
          <a:bodyPr>
            <a:normAutofit/>
          </a:bodyPr>
          <a:lstStyle/>
          <a:p>
            <a:pPr algn="r"/>
            <a:r>
              <a:rPr lang="lv-LV"/>
              <a:t>18.04.2024.</a:t>
            </a:r>
          </a:p>
          <a:p>
            <a:pPr algn="r"/>
            <a:r>
              <a:rPr lang="lv-LV"/>
              <a:t>Konsultatīvā padome muitas politikas jomā</a:t>
            </a:r>
          </a:p>
        </p:txBody>
      </p:sp>
      <p:sp>
        <p:nvSpPr>
          <p:cNvPr id="6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92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98F1-DB18-13DF-4119-A14766002B2E}"/>
              </a:ext>
            </a:extLst>
          </p:cNvPr>
          <p:cNvSpPr>
            <a:spLocks noGrp="1"/>
          </p:cNvSpPr>
          <p:nvPr>
            <p:ph type="title"/>
          </p:nvPr>
        </p:nvSpPr>
        <p:spPr>
          <a:xfrm>
            <a:off x="0" y="0"/>
            <a:ext cx="12192000" cy="744171"/>
          </a:xfrm>
          <a:solidFill>
            <a:schemeClr val="bg1"/>
          </a:solidFill>
          <a:ln>
            <a:solidFill>
              <a:schemeClr val="bg1"/>
            </a:solidFill>
          </a:ln>
        </p:spPr>
        <p:txBody>
          <a:bodyPr>
            <a:normAutofit/>
          </a:bodyPr>
          <a:lstStyle/>
          <a:p>
            <a:pPr algn="ctr"/>
            <a:r>
              <a:rPr lang="lv-LV" sz="2800">
                <a:latin typeface="Arial"/>
                <a:cs typeface="Arial"/>
              </a:rPr>
              <a:t>Deklarācijas aizstāšana ar informācijas (datu) sniegšanu </a:t>
            </a:r>
            <a:endParaRPr lang="lv-LV" sz="2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9BBB157-72A1-D4BB-CFAA-27AED8BAF10F}"/>
              </a:ext>
            </a:extLst>
          </p:cNvPr>
          <p:cNvSpPr txBox="1"/>
          <p:nvPr/>
        </p:nvSpPr>
        <p:spPr>
          <a:xfrm>
            <a:off x="1750935" y="6097042"/>
            <a:ext cx="7538484" cy="523220"/>
          </a:xfrm>
          <a:prstGeom prst="rect">
            <a:avLst/>
          </a:prstGeom>
          <a:solidFill>
            <a:schemeClr val="bg1"/>
          </a:solidFill>
          <a:ln>
            <a:solidFill>
              <a:schemeClr val="bg1"/>
            </a:solidFill>
          </a:ln>
        </p:spPr>
        <p:txBody>
          <a:bodyPr wrap="square" rtlCol="0">
            <a:spAutoFit/>
          </a:bodyPr>
          <a:lstStyle/>
          <a:p>
            <a:r>
              <a:rPr lang="lv-LV" sz="2800">
                <a:latin typeface="Arial" panose="020B0604020202020204" pitchFamily="34" charset="0"/>
                <a:cs typeface="Arial" panose="020B0604020202020204" pitchFamily="34" charset="0"/>
              </a:rPr>
              <a:t>Pārejas periods no 01.03.2032. – 31.12.2037</a:t>
            </a:r>
            <a:r>
              <a:rPr lang="lv-LV" sz="2800">
                <a:solidFill>
                  <a:schemeClr val="bg1">
                    <a:lumMod val="95000"/>
                  </a:schemeClr>
                </a:solidFill>
                <a:latin typeface="Arial" panose="020B0604020202020204" pitchFamily="34" charset="0"/>
                <a:cs typeface="Arial" panose="020B0604020202020204" pitchFamily="34" charset="0"/>
              </a:rPr>
              <a:t>.</a:t>
            </a:r>
          </a:p>
        </p:txBody>
      </p:sp>
      <p:sp>
        <p:nvSpPr>
          <p:cNvPr id="6" name="Flowchart: Connector 5">
            <a:extLst>
              <a:ext uri="{FF2B5EF4-FFF2-40B4-BE49-F238E27FC236}">
                <a16:creationId xmlns:a16="http://schemas.microsoft.com/office/drawing/2014/main" id="{65C1AA6A-04EC-66F2-A792-F2C8EC82E687}"/>
              </a:ext>
            </a:extLst>
          </p:cNvPr>
          <p:cNvSpPr/>
          <p:nvPr/>
        </p:nvSpPr>
        <p:spPr>
          <a:xfrm>
            <a:off x="1750935" y="3231180"/>
            <a:ext cx="2498651" cy="1222745"/>
          </a:xfrm>
          <a:prstGeom prst="flowChartConnector">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200" b="1"/>
              <a:t>Deklarācija</a:t>
            </a:r>
          </a:p>
        </p:txBody>
      </p:sp>
      <p:sp>
        <p:nvSpPr>
          <p:cNvPr id="7" name="Arrow: Right 6">
            <a:extLst>
              <a:ext uri="{FF2B5EF4-FFF2-40B4-BE49-F238E27FC236}">
                <a16:creationId xmlns:a16="http://schemas.microsoft.com/office/drawing/2014/main" id="{CEA90A57-D1C8-E7EE-5FD0-C782ED842141}"/>
              </a:ext>
            </a:extLst>
          </p:cNvPr>
          <p:cNvSpPr/>
          <p:nvPr/>
        </p:nvSpPr>
        <p:spPr>
          <a:xfrm rot="10800000">
            <a:off x="295834" y="3503428"/>
            <a:ext cx="1330948" cy="678251"/>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Flowchart: Connector 7">
            <a:extLst>
              <a:ext uri="{FF2B5EF4-FFF2-40B4-BE49-F238E27FC236}">
                <a16:creationId xmlns:a16="http://schemas.microsoft.com/office/drawing/2014/main" id="{05E3EA77-2DB8-2807-C8F0-0AA963A40F5F}"/>
              </a:ext>
            </a:extLst>
          </p:cNvPr>
          <p:cNvSpPr/>
          <p:nvPr/>
        </p:nvSpPr>
        <p:spPr>
          <a:xfrm>
            <a:off x="4597066" y="3231180"/>
            <a:ext cx="2353183" cy="122274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200" b="1"/>
              <a:t>Informācija</a:t>
            </a:r>
          </a:p>
        </p:txBody>
      </p:sp>
      <p:pic>
        <p:nvPicPr>
          <p:cNvPr id="9" name="Content Placeholder 4">
            <a:extLst>
              <a:ext uri="{FF2B5EF4-FFF2-40B4-BE49-F238E27FC236}">
                <a16:creationId xmlns:a16="http://schemas.microsoft.com/office/drawing/2014/main" id="{E5C07C5D-25FE-A88F-18B1-8C77462BA1FC}"/>
              </a:ext>
            </a:extLst>
          </p:cNvPr>
          <p:cNvPicPr>
            <a:picLocks noGrp="1" noChangeAspect="1"/>
          </p:cNvPicPr>
          <p:nvPr>
            <p:ph idx="1"/>
          </p:nvPr>
        </p:nvPicPr>
        <p:blipFill>
          <a:blip r:embed="rId3"/>
          <a:stretch>
            <a:fillRect/>
          </a:stretch>
        </p:blipFill>
        <p:spPr>
          <a:xfrm>
            <a:off x="8474148" y="1924491"/>
            <a:ext cx="3548878" cy="3229967"/>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F5137DE8-134F-C68F-12A8-785454A21B8D}"/>
              </a:ext>
            </a:extLst>
          </p:cNvPr>
          <p:cNvSpPr/>
          <p:nvPr/>
        </p:nvSpPr>
        <p:spPr>
          <a:xfrm>
            <a:off x="7021082" y="3503428"/>
            <a:ext cx="1382233" cy="6818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2" name="Straight Connector 11">
            <a:extLst>
              <a:ext uri="{FF2B5EF4-FFF2-40B4-BE49-F238E27FC236}">
                <a16:creationId xmlns:a16="http://schemas.microsoft.com/office/drawing/2014/main" id="{CB9CED63-AB13-1D82-81B6-DC05FDF9F87B}"/>
              </a:ext>
            </a:extLst>
          </p:cNvPr>
          <p:cNvCxnSpPr>
            <a:cxnSpLocks/>
          </p:cNvCxnSpPr>
          <p:nvPr/>
        </p:nvCxnSpPr>
        <p:spPr>
          <a:xfrm flipV="1">
            <a:off x="4391247" y="1541721"/>
            <a:ext cx="0" cy="425302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113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203200" dist="88900" dir="5460000" sx="95000" sy="95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CE17B-68C1-FC61-2376-5980647B501D}"/>
              </a:ext>
            </a:extLst>
          </p:cNvPr>
          <p:cNvSpPr>
            <a:spLocks noGrp="1"/>
          </p:cNvSpPr>
          <p:nvPr>
            <p:ph type="title"/>
          </p:nvPr>
        </p:nvSpPr>
        <p:spPr>
          <a:xfrm>
            <a:off x="698499" y="463941"/>
            <a:ext cx="9963509" cy="1616529"/>
          </a:xfrm>
        </p:spPr>
        <p:txBody>
          <a:bodyPr>
            <a:noAutofit/>
          </a:bodyPr>
          <a:lstStyle/>
          <a:p>
            <a:pPr algn="ctr"/>
            <a:r>
              <a:rPr lang="lv-LV" sz="4000"/>
              <a:t>Muitas deklarāciju (MD)</a:t>
            </a:r>
            <a:br>
              <a:rPr lang="lv-LV" sz="4000"/>
            </a:br>
            <a:r>
              <a:rPr lang="lv-LV" sz="4000"/>
              <a:t>ierosināts aizstāt ar</a:t>
            </a:r>
            <a:br>
              <a:rPr lang="lv-LV" sz="4000"/>
            </a:br>
            <a:r>
              <a:rPr lang="lv-LV" sz="4000"/>
              <a:t>Datiem (D)</a:t>
            </a:r>
          </a:p>
        </p:txBody>
      </p:sp>
      <p:sp>
        <p:nvSpPr>
          <p:cNvPr id="4" name="object 20">
            <a:extLst>
              <a:ext uri="{FF2B5EF4-FFF2-40B4-BE49-F238E27FC236}">
                <a16:creationId xmlns:a16="http://schemas.microsoft.com/office/drawing/2014/main" id="{DE927A98-FBCD-0359-0A71-8FC91FD09839}"/>
              </a:ext>
            </a:extLst>
          </p:cNvPr>
          <p:cNvSpPr/>
          <p:nvPr/>
        </p:nvSpPr>
        <p:spPr>
          <a:xfrm>
            <a:off x="905668" y="3937249"/>
            <a:ext cx="3991780" cy="1289492"/>
          </a:xfrm>
          <a:prstGeom prst="rect">
            <a:avLst/>
          </a:prstGeom>
          <a:blipFill>
            <a:blip r:embed="rId3" cstate="print"/>
            <a:stretch>
              <a:fillRect/>
            </a:stretch>
          </a:blipFill>
        </p:spPr>
        <p:txBody>
          <a:bodyPr wrap="square" lIns="0" tIns="0" rIns="0" bIns="0" rtlCol="0">
            <a:noAutofit/>
          </a:bodyPr>
          <a:lstStyle/>
          <a:p>
            <a:pPr defTabSz="777240">
              <a:spcAft>
                <a:spcPts val="600"/>
              </a:spcAft>
            </a:pPr>
            <a:r>
              <a:rPr lang="lv-LV" sz="1530" kern="1200">
                <a:solidFill>
                  <a:schemeClr val="tx1"/>
                </a:solidFill>
                <a:latin typeface="+mn-lt"/>
                <a:ea typeface="+mn-ea"/>
                <a:cs typeface="+mn-cs"/>
              </a:rPr>
              <a:t> </a:t>
            </a:r>
          </a:p>
          <a:p>
            <a:pPr defTabSz="777240">
              <a:spcAft>
                <a:spcPts val="600"/>
              </a:spcAft>
            </a:pPr>
            <a:endParaRPr lang="lv-LV" sz="1530" kern="1200">
              <a:solidFill>
                <a:schemeClr val="tx1"/>
              </a:solidFill>
              <a:latin typeface="+mn-lt"/>
              <a:ea typeface="+mn-ea"/>
              <a:cs typeface="+mn-cs"/>
            </a:endParaRPr>
          </a:p>
          <a:p>
            <a:pPr defTabSz="777240">
              <a:spcAft>
                <a:spcPts val="600"/>
              </a:spcAft>
            </a:pPr>
            <a:r>
              <a:rPr lang="lv-LV" sz="1530" kern="1200">
                <a:solidFill>
                  <a:schemeClr val="tx1"/>
                </a:solidFill>
                <a:latin typeface="+mn-lt"/>
                <a:ea typeface="+mn-ea"/>
                <a:cs typeface="+mn-cs"/>
              </a:rPr>
              <a:t>       </a:t>
            </a:r>
            <a:endParaRPr lang="lv-LV"/>
          </a:p>
        </p:txBody>
      </p:sp>
      <p:sp>
        <p:nvSpPr>
          <p:cNvPr id="6" name="object 21">
            <a:extLst>
              <a:ext uri="{FF2B5EF4-FFF2-40B4-BE49-F238E27FC236}">
                <a16:creationId xmlns:a16="http://schemas.microsoft.com/office/drawing/2014/main" id="{4307EAF0-4764-8BFB-997E-B5A4C4952F13}"/>
              </a:ext>
            </a:extLst>
          </p:cNvPr>
          <p:cNvSpPr/>
          <p:nvPr/>
        </p:nvSpPr>
        <p:spPr>
          <a:xfrm>
            <a:off x="4272573" y="3937249"/>
            <a:ext cx="3995674" cy="1289492"/>
          </a:xfrm>
          <a:prstGeom prst="rect">
            <a:avLst/>
          </a:prstGeom>
          <a:blipFill>
            <a:blip r:embed="rId4" cstate="print"/>
            <a:stretch>
              <a:fillRect/>
            </a:stretch>
          </a:blipFill>
        </p:spPr>
        <p:txBody>
          <a:bodyPr wrap="square" lIns="0" tIns="0" rIns="0" bIns="0" rtlCol="0">
            <a:noAutofit/>
          </a:bodyPr>
          <a:lstStyle/>
          <a:p>
            <a:endParaRPr/>
          </a:p>
        </p:txBody>
      </p:sp>
      <p:sp>
        <p:nvSpPr>
          <p:cNvPr id="8" name="object 22">
            <a:extLst>
              <a:ext uri="{FF2B5EF4-FFF2-40B4-BE49-F238E27FC236}">
                <a16:creationId xmlns:a16="http://schemas.microsoft.com/office/drawing/2014/main" id="{C4C169BD-A644-3D5D-881C-DDAC765BC610}"/>
              </a:ext>
            </a:extLst>
          </p:cNvPr>
          <p:cNvSpPr/>
          <p:nvPr/>
        </p:nvSpPr>
        <p:spPr>
          <a:xfrm>
            <a:off x="7297320" y="3937249"/>
            <a:ext cx="3991779" cy="1289492"/>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8">
            <a:extLst>
              <a:ext uri="{FF2B5EF4-FFF2-40B4-BE49-F238E27FC236}">
                <a16:creationId xmlns:a16="http://schemas.microsoft.com/office/drawing/2014/main" id="{49095136-CCE6-6731-1F77-E1A8F93D486A}"/>
              </a:ext>
            </a:extLst>
          </p:cNvPr>
          <p:cNvSpPr txBox="1"/>
          <p:nvPr/>
        </p:nvSpPr>
        <p:spPr>
          <a:xfrm>
            <a:off x="1378222" y="4191129"/>
            <a:ext cx="3046671" cy="922394"/>
          </a:xfrm>
          <a:prstGeom prst="rect">
            <a:avLst/>
          </a:prstGeom>
        </p:spPr>
        <p:txBody>
          <a:bodyPr wrap="square" lIns="0" tIns="16224" rIns="0" bIns="0" rtlCol="0">
            <a:noAutofit/>
          </a:bodyPr>
          <a:lstStyle/>
          <a:p>
            <a:pPr marL="717046" marR="33892" defTabSz="777240">
              <a:lnSpc>
                <a:spcPts val="2172"/>
              </a:lnSpc>
            </a:pPr>
            <a:r>
              <a:rPr lang="lv-LV" sz="2040" b="1" kern="1200">
                <a:solidFill>
                  <a:srgbClr val="034EA1"/>
                </a:solidFill>
                <a:latin typeface="Arial"/>
                <a:ea typeface="+mn-ea"/>
                <a:cs typeface="Arial"/>
              </a:rPr>
              <a:t>Līdz 1/3/2032</a:t>
            </a:r>
            <a:endParaRPr lang="lv-LV" sz="2040" kern="1200">
              <a:solidFill>
                <a:schemeClr val="tx1"/>
              </a:solidFill>
              <a:latin typeface="Arial"/>
              <a:ea typeface="+mn-ea"/>
              <a:cs typeface="Arial"/>
            </a:endParaRPr>
          </a:p>
          <a:p>
            <a:pPr marL="1200188" indent="-1189393" defTabSz="777240">
              <a:lnSpc>
                <a:spcPts val="2108"/>
              </a:lnSpc>
              <a:spcBef>
                <a:spcPts val="805"/>
              </a:spcBef>
            </a:pPr>
            <a:r>
              <a:rPr lang="lv-LV" sz="2040" b="1" kern="1200">
                <a:solidFill>
                  <a:srgbClr val="034EA1"/>
                </a:solidFill>
                <a:latin typeface="Arial"/>
                <a:ea typeface="+mn-ea"/>
                <a:cs typeface="Arial"/>
              </a:rPr>
              <a:t>         MD kā šobrīd </a:t>
            </a:r>
            <a:endParaRPr lang="lv-LV" sz="2400">
              <a:latin typeface="Arial"/>
              <a:cs typeface="Arial"/>
            </a:endParaRPr>
          </a:p>
        </p:txBody>
      </p:sp>
      <p:sp>
        <p:nvSpPr>
          <p:cNvPr id="11" name="object 19">
            <a:extLst>
              <a:ext uri="{FF2B5EF4-FFF2-40B4-BE49-F238E27FC236}">
                <a16:creationId xmlns:a16="http://schemas.microsoft.com/office/drawing/2014/main" id="{DA9D801F-DCE6-D954-8AAF-F27CD4B172C3}"/>
              </a:ext>
            </a:extLst>
          </p:cNvPr>
          <p:cNvSpPr txBox="1"/>
          <p:nvPr/>
        </p:nvSpPr>
        <p:spPr>
          <a:xfrm>
            <a:off x="4832055" y="4035134"/>
            <a:ext cx="3046671" cy="1093721"/>
          </a:xfrm>
          <a:prstGeom prst="rect">
            <a:avLst/>
          </a:prstGeom>
        </p:spPr>
        <p:txBody>
          <a:bodyPr wrap="square" lIns="0" tIns="14890" rIns="0" bIns="0" rtlCol="0">
            <a:noAutofit/>
          </a:bodyPr>
          <a:lstStyle/>
          <a:p>
            <a:pPr marL="654749" marR="532778" algn="ctr" defTabSz="777240">
              <a:lnSpc>
                <a:spcPts val="1993"/>
              </a:lnSpc>
            </a:pPr>
            <a:endParaRPr lang="pt-BR" sz="1870" b="1" kern="1200" spc="-7">
              <a:solidFill>
                <a:srgbClr val="034EA1"/>
              </a:solidFill>
              <a:latin typeface="Arial"/>
              <a:ea typeface="+mn-ea"/>
              <a:cs typeface="Arial"/>
            </a:endParaRPr>
          </a:p>
          <a:p>
            <a:pPr marL="654749" marR="532778" algn="ctr" defTabSz="777240">
              <a:lnSpc>
                <a:spcPts val="1993"/>
              </a:lnSpc>
            </a:pPr>
            <a:r>
              <a:rPr lang="pt-BR" sz="1870" b="1" kern="1200" spc="-7">
                <a:solidFill>
                  <a:srgbClr val="034EA1"/>
                </a:solidFill>
                <a:latin typeface="Arial"/>
                <a:ea typeface="+mn-ea"/>
                <a:cs typeface="Arial"/>
              </a:rPr>
              <a:t>2032-2037</a:t>
            </a:r>
            <a:endParaRPr lang="pt-BR" sz="1870" kern="1200">
              <a:solidFill>
                <a:schemeClr val="tx1"/>
              </a:solidFill>
              <a:latin typeface="Arial"/>
              <a:ea typeface="+mn-ea"/>
              <a:cs typeface="Arial"/>
            </a:endParaRPr>
          </a:p>
          <a:p>
            <a:pPr marL="10795" marR="17779" defTabSz="777240">
              <a:lnSpc>
                <a:spcPct val="95825"/>
              </a:lnSpc>
              <a:spcBef>
                <a:spcPts val="432"/>
              </a:spcBef>
            </a:pPr>
            <a:r>
              <a:rPr lang="pt-BR" sz="1870" b="1" kern="1200" spc="-3">
                <a:solidFill>
                  <a:srgbClr val="034EA1"/>
                </a:solidFill>
                <a:latin typeface="Arial"/>
                <a:ea typeface="+mn-ea"/>
                <a:cs typeface="Arial"/>
              </a:rPr>
              <a:t> MD vai D </a:t>
            </a:r>
            <a:r>
              <a:rPr lang="lv-LV" sz="1870" b="1" kern="1200" spc="-3">
                <a:solidFill>
                  <a:srgbClr val="034EA1"/>
                </a:solidFill>
                <a:latin typeface="Arial"/>
                <a:ea typeface="+mn-ea"/>
                <a:cs typeface="Arial"/>
              </a:rPr>
              <a:t>ES </a:t>
            </a:r>
            <a:r>
              <a:rPr lang="pt-BR" sz="1870" b="1" kern="1200" spc="-3">
                <a:solidFill>
                  <a:srgbClr val="034EA1"/>
                </a:solidFill>
                <a:latin typeface="Arial"/>
                <a:ea typeface="+mn-ea"/>
                <a:cs typeface="Arial"/>
              </a:rPr>
              <a:t>Datu centrā</a:t>
            </a:r>
            <a:endParaRPr lang="pt-BR" sz="2200">
              <a:latin typeface="Arial"/>
              <a:cs typeface="Arial"/>
            </a:endParaRPr>
          </a:p>
        </p:txBody>
      </p:sp>
      <p:sp>
        <p:nvSpPr>
          <p:cNvPr id="12" name="object 17">
            <a:extLst>
              <a:ext uri="{FF2B5EF4-FFF2-40B4-BE49-F238E27FC236}">
                <a16:creationId xmlns:a16="http://schemas.microsoft.com/office/drawing/2014/main" id="{96F243F5-B114-9F59-7BB0-3B01350DD2C1}"/>
              </a:ext>
            </a:extLst>
          </p:cNvPr>
          <p:cNvSpPr txBox="1"/>
          <p:nvPr/>
        </p:nvSpPr>
        <p:spPr>
          <a:xfrm>
            <a:off x="8187049" y="4120798"/>
            <a:ext cx="2629495" cy="922394"/>
          </a:xfrm>
          <a:prstGeom prst="rect">
            <a:avLst/>
          </a:prstGeom>
        </p:spPr>
        <p:txBody>
          <a:bodyPr wrap="square" lIns="0" tIns="16224" rIns="0" bIns="0" rtlCol="0">
            <a:noAutofit/>
          </a:bodyPr>
          <a:lstStyle/>
          <a:p>
            <a:pPr marL="369189" algn="ctr" defTabSz="777240">
              <a:lnSpc>
                <a:spcPts val="2172"/>
              </a:lnSpc>
            </a:pPr>
            <a:r>
              <a:rPr lang="pt-BR" sz="2040" b="1" kern="1200">
                <a:solidFill>
                  <a:srgbClr val="034EA1"/>
                </a:solidFill>
                <a:latin typeface="Arial"/>
                <a:ea typeface="+mn-ea"/>
                <a:cs typeface="Arial"/>
              </a:rPr>
              <a:t>No 2038</a:t>
            </a:r>
            <a:endParaRPr lang="pt-BR" sz="2040" kern="1200">
              <a:solidFill>
                <a:schemeClr val="tx1"/>
              </a:solidFill>
              <a:latin typeface="Arial"/>
              <a:ea typeface="+mn-ea"/>
              <a:cs typeface="Arial"/>
            </a:endParaRPr>
          </a:p>
          <a:p>
            <a:pPr marL="10795" marR="19430" defTabSz="777240">
              <a:lnSpc>
                <a:spcPct val="95825"/>
              </a:lnSpc>
              <a:spcBef>
                <a:spcPts val="473"/>
              </a:spcBef>
            </a:pPr>
            <a:r>
              <a:rPr lang="lv-LV" sz="2040" b="1" kern="1200">
                <a:solidFill>
                  <a:srgbClr val="034EA1"/>
                </a:solidFill>
                <a:latin typeface="Arial"/>
                <a:ea typeface="+mn-ea"/>
                <a:cs typeface="Arial"/>
              </a:rPr>
              <a:t>      </a:t>
            </a:r>
            <a:r>
              <a:rPr lang="pt-BR" sz="2040" b="1" kern="1200">
                <a:solidFill>
                  <a:srgbClr val="034EA1"/>
                </a:solidFill>
                <a:latin typeface="Arial"/>
                <a:ea typeface="+mn-ea"/>
                <a:cs typeface="Arial"/>
              </a:rPr>
              <a:t>D </a:t>
            </a:r>
            <a:r>
              <a:rPr lang="lv-LV" sz="2040" b="1">
                <a:solidFill>
                  <a:srgbClr val="034EA1"/>
                </a:solidFill>
                <a:latin typeface="Arial"/>
                <a:cs typeface="Arial"/>
              </a:rPr>
              <a:t>ES </a:t>
            </a:r>
            <a:r>
              <a:rPr lang="pt-BR" sz="2040" b="1" kern="1200">
                <a:solidFill>
                  <a:srgbClr val="034EA1"/>
                </a:solidFill>
                <a:latin typeface="Arial"/>
                <a:ea typeface="+mn-ea"/>
                <a:cs typeface="Arial"/>
              </a:rPr>
              <a:t>Datu centrā </a:t>
            </a:r>
            <a:endParaRPr lang="pt-BR" sz="2400">
              <a:latin typeface="Arial"/>
              <a:cs typeface="Arial"/>
            </a:endParaRPr>
          </a:p>
        </p:txBody>
      </p:sp>
    </p:spTree>
    <p:extLst>
      <p:ext uri="{BB962C8B-B14F-4D97-AF65-F5344CB8AC3E}">
        <p14:creationId xmlns:p14="http://schemas.microsoft.com/office/powerpoint/2010/main" val="144388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6D61F-C537-5B51-CCB0-35CF91E2E34B}"/>
              </a:ext>
            </a:extLst>
          </p:cNvPr>
          <p:cNvSpPr>
            <a:spLocks noGrp="1"/>
          </p:cNvSpPr>
          <p:nvPr>
            <p:ph type="title"/>
          </p:nvPr>
        </p:nvSpPr>
        <p:spPr>
          <a:xfrm>
            <a:off x="838200" y="365125"/>
            <a:ext cx="10515600" cy="1325563"/>
          </a:xfrm>
        </p:spPr>
        <p:txBody>
          <a:bodyPr>
            <a:normAutofit/>
          </a:bodyPr>
          <a:lstStyle/>
          <a:p>
            <a:pPr algn="ctr"/>
            <a:r>
              <a:rPr lang="lv-LV" sz="4200">
                <a:latin typeface="+mn-lt"/>
                <a:cs typeface="Arial" panose="020B0604020202020204" pitchFamily="34" charset="0"/>
              </a:rPr>
              <a:t>Deklarētāja nomaiņa ar </a:t>
            </a:r>
            <a:br>
              <a:rPr lang="lv-LV" sz="4200">
                <a:latin typeface="+mn-lt"/>
                <a:cs typeface="Arial" panose="020B0604020202020204" pitchFamily="34" charset="0"/>
              </a:rPr>
            </a:br>
            <a:r>
              <a:rPr lang="lv-LV" sz="4200" b="1">
                <a:latin typeface="+mn-lt"/>
                <a:cs typeface="Arial" panose="020B0604020202020204" pitchFamily="34" charset="0"/>
              </a:rPr>
              <a:t>importētāju</a:t>
            </a:r>
            <a:r>
              <a:rPr lang="lv-LV" sz="4200">
                <a:latin typeface="+mn-lt"/>
                <a:cs typeface="Arial" panose="020B0604020202020204" pitchFamily="34" charset="0"/>
              </a:rPr>
              <a:t> un </a:t>
            </a:r>
            <a:r>
              <a:rPr lang="lv-LV" sz="4200" b="1">
                <a:latin typeface="+mn-lt"/>
                <a:cs typeface="Arial" panose="020B0604020202020204" pitchFamily="34" charset="0"/>
              </a:rPr>
              <a:t>eksportētāju</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74E507-E186-5797-FAE6-F6BFA473B276}"/>
              </a:ext>
            </a:extLst>
          </p:cNvPr>
          <p:cNvSpPr>
            <a:spLocks/>
          </p:cNvSpPr>
          <p:nvPr/>
        </p:nvSpPr>
        <p:spPr>
          <a:xfrm>
            <a:off x="719515" y="1965504"/>
            <a:ext cx="10515600" cy="4351338"/>
          </a:xfrm>
          <a:prstGeom prst="rect">
            <a:avLst/>
          </a:prstGeom>
        </p:spPr>
        <p:txBody>
          <a:bodyPr/>
          <a:lstStyle/>
          <a:p>
            <a:pPr marL="0" indent="0">
              <a:buNone/>
            </a:pPr>
            <a:endParaRPr lang="lv-LV"/>
          </a:p>
        </p:txBody>
      </p:sp>
      <p:sp>
        <p:nvSpPr>
          <p:cNvPr id="4" name="Oval 3">
            <a:extLst>
              <a:ext uri="{FF2B5EF4-FFF2-40B4-BE49-F238E27FC236}">
                <a16:creationId xmlns:a16="http://schemas.microsoft.com/office/drawing/2014/main" id="{1B4FA004-BEAB-77EC-5EE0-0141C06D3CC4}"/>
              </a:ext>
            </a:extLst>
          </p:cNvPr>
          <p:cNvSpPr/>
          <p:nvPr/>
        </p:nvSpPr>
        <p:spPr>
          <a:xfrm>
            <a:off x="2999473" y="3055349"/>
            <a:ext cx="1979883" cy="1149232"/>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lv-LV" sz="1782" b="1" kern="1200">
                <a:solidFill>
                  <a:schemeClr val="tx1"/>
                </a:solidFill>
                <a:latin typeface="+mn-lt"/>
                <a:ea typeface="+mn-ea"/>
                <a:cs typeface="+mn-cs"/>
              </a:rPr>
              <a:t>Deklarētājs</a:t>
            </a:r>
            <a:endParaRPr lang="lv-LV" sz="2200" b="1">
              <a:solidFill>
                <a:schemeClr val="tx1"/>
              </a:solidFill>
            </a:endParaRPr>
          </a:p>
        </p:txBody>
      </p:sp>
      <p:sp>
        <p:nvSpPr>
          <p:cNvPr id="5" name="Arrow: Right 4">
            <a:extLst>
              <a:ext uri="{FF2B5EF4-FFF2-40B4-BE49-F238E27FC236}">
                <a16:creationId xmlns:a16="http://schemas.microsoft.com/office/drawing/2014/main" id="{63D8EF27-7E4B-DF2C-1A91-2E9FCA323C83}"/>
              </a:ext>
            </a:extLst>
          </p:cNvPr>
          <p:cNvSpPr/>
          <p:nvPr/>
        </p:nvSpPr>
        <p:spPr>
          <a:xfrm rot="20300309">
            <a:off x="5221578" y="2612481"/>
            <a:ext cx="1335081" cy="706300"/>
          </a:xfrm>
          <a:prstGeom prst="rightArrow">
            <a:avLst>
              <a:gd name="adj1" fmla="val 40244"/>
              <a:gd name="adj2" fmla="val 50000"/>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Arrow: Right 6">
            <a:extLst>
              <a:ext uri="{FF2B5EF4-FFF2-40B4-BE49-F238E27FC236}">
                <a16:creationId xmlns:a16="http://schemas.microsoft.com/office/drawing/2014/main" id="{6D51FB2E-83DC-C85A-A751-D9F5FBB559E3}"/>
              </a:ext>
            </a:extLst>
          </p:cNvPr>
          <p:cNvSpPr/>
          <p:nvPr/>
        </p:nvSpPr>
        <p:spPr>
          <a:xfrm rot="986023">
            <a:off x="5211001" y="3851431"/>
            <a:ext cx="1335081" cy="706300"/>
          </a:xfrm>
          <a:prstGeom prst="rightArrow">
            <a:avLst>
              <a:gd name="adj1" fmla="val 4024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a:extLst>
              <a:ext uri="{FF2B5EF4-FFF2-40B4-BE49-F238E27FC236}">
                <a16:creationId xmlns:a16="http://schemas.microsoft.com/office/drawing/2014/main" id="{46550D6D-ABF6-7B58-8567-39F34D865BCE}"/>
              </a:ext>
            </a:extLst>
          </p:cNvPr>
          <p:cNvSpPr/>
          <p:nvPr/>
        </p:nvSpPr>
        <p:spPr>
          <a:xfrm>
            <a:off x="6777726" y="2228087"/>
            <a:ext cx="2133392" cy="953024"/>
          </a:xfrm>
          <a:prstGeom prst="ellipse">
            <a:avLst/>
          </a:prstGeom>
          <a:solidFill>
            <a:srgbClr val="E97132"/>
          </a:solidFill>
          <a:ln>
            <a:solidFill>
              <a:srgbClr val="B24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lv-LV" sz="1782" b="1" kern="1200">
                <a:solidFill>
                  <a:schemeClr val="bg1"/>
                </a:solidFill>
                <a:latin typeface="+mn-lt"/>
                <a:ea typeface="+mn-ea"/>
                <a:cs typeface="+mn-cs"/>
              </a:rPr>
              <a:t>Importētājs</a:t>
            </a:r>
            <a:endParaRPr lang="lv-LV" sz="2200" b="1">
              <a:solidFill>
                <a:schemeClr val="bg1"/>
              </a:solidFill>
            </a:endParaRPr>
          </a:p>
        </p:txBody>
      </p:sp>
      <p:sp>
        <p:nvSpPr>
          <p:cNvPr id="9" name="Oval 8">
            <a:extLst>
              <a:ext uri="{FF2B5EF4-FFF2-40B4-BE49-F238E27FC236}">
                <a16:creationId xmlns:a16="http://schemas.microsoft.com/office/drawing/2014/main" id="{AF8EAA85-D431-0C40-1D83-F58E241FFD5D}"/>
              </a:ext>
            </a:extLst>
          </p:cNvPr>
          <p:cNvSpPr/>
          <p:nvPr/>
        </p:nvSpPr>
        <p:spPr>
          <a:xfrm>
            <a:off x="6777726" y="4107969"/>
            <a:ext cx="2133392" cy="9530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40664">
              <a:spcAft>
                <a:spcPts val="600"/>
              </a:spcAft>
            </a:pPr>
            <a:r>
              <a:rPr lang="lv-LV" sz="1782" b="1" kern="1200">
                <a:solidFill>
                  <a:schemeClr val="bg1"/>
                </a:solidFill>
                <a:latin typeface="+mn-lt"/>
                <a:ea typeface="+mn-ea"/>
                <a:cs typeface="+mn-cs"/>
              </a:rPr>
              <a:t>Eksportētājs</a:t>
            </a:r>
            <a:endParaRPr lang="lv-LV" sz="2200" b="1">
              <a:solidFill>
                <a:schemeClr val="bg1"/>
              </a:solidFill>
            </a:endParaRPr>
          </a:p>
        </p:txBody>
      </p:sp>
      <p:sp>
        <p:nvSpPr>
          <p:cNvPr id="10" name="TextBox 9">
            <a:extLst>
              <a:ext uri="{FF2B5EF4-FFF2-40B4-BE49-F238E27FC236}">
                <a16:creationId xmlns:a16="http://schemas.microsoft.com/office/drawing/2014/main" id="{AABDF3E7-067E-5129-ACE9-068F47096FF5}"/>
              </a:ext>
            </a:extLst>
          </p:cNvPr>
          <p:cNvSpPr txBox="1"/>
          <p:nvPr/>
        </p:nvSpPr>
        <p:spPr>
          <a:xfrm>
            <a:off x="2999473" y="5753103"/>
            <a:ext cx="6193054" cy="441339"/>
          </a:xfrm>
          <a:prstGeom prst="rect">
            <a:avLst/>
          </a:prstGeom>
          <a:solidFill>
            <a:schemeClr val="bg1"/>
          </a:solidFill>
          <a:ln>
            <a:solidFill>
              <a:schemeClr val="bg1"/>
            </a:solidFill>
          </a:ln>
        </p:spPr>
        <p:txBody>
          <a:bodyPr wrap="square" rtlCol="0">
            <a:spAutoFit/>
          </a:bodyPr>
          <a:lstStyle/>
          <a:p>
            <a:pPr defTabSz="740664">
              <a:spcAft>
                <a:spcPts val="600"/>
              </a:spcAft>
            </a:pPr>
            <a:r>
              <a:rPr lang="lv-LV" sz="2268" kern="1200">
                <a:latin typeface="Arial" panose="020B0604020202020204" pitchFamily="34" charset="0"/>
                <a:ea typeface="+mn-ea"/>
                <a:cs typeface="Arial" panose="020B0604020202020204" pitchFamily="34" charset="0"/>
              </a:rPr>
              <a:t>Pārejas periods no 01.03.2032. – 31.12.2037.</a:t>
            </a:r>
            <a:endParaRPr lang="lv-LV"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5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8CE34-4D61-13CF-FE01-8BB1D8C158B2}"/>
              </a:ext>
            </a:extLst>
          </p:cNvPr>
          <p:cNvSpPr>
            <a:spLocks noGrp="1"/>
          </p:cNvSpPr>
          <p:nvPr>
            <p:ph type="title"/>
          </p:nvPr>
        </p:nvSpPr>
        <p:spPr>
          <a:xfrm>
            <a:off x="838200" y="365125"/>
            <a:ext cx="10515600" cy="1325563"/>
          </a:xfrm>
        </p:spPr>
        <p:txBody>
          <a:bodyPr>
            <a:normAutofit/>
          </a:bodyPr>
          <a:lstStyle/>
          <a:p>
            <a:r>
              <a:rPr lang="lv-LV" sz="5400">
                <a:latin typeface="Aptos" panose="020B0004020202020204" pitchFamily="34" charset="0"/>
              </a:rPr>
              <a:t>Importētājs</a:t>
            </a:r>
          </a:p>
        </p:txBody>
      </p:sp>
      <p:sp>
        <p:nvSpPr>
          <p:cNvPr id="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AF0CDC-2C8F-4B76-10FA-833568B4A4E6}"/>
              </a:ext>
            </a:extLst>
          </p:cNvPr>
          <p:cNvSpPr>
            <a:spLocks noGrp="1"/>
          </p:cNvSpPr>
          <p:nvPr>
            <p:ph idx="1"/>
          </p:nvPr>
        </p:nvSpPr>
        <p:spPr>
          <a:xfrm>
            <a:off x="669036" y="2207768"/>
            <a:ext cx="10515600" cy="2442464"/>
          </a:xfrm>
        </p:spPr>
        <p:txBody>
          <a:bodyPr>
            <a:normAutofit/>
          </a:bodyPr>
          <a:lstStyle/>
          <a:p>
            <a:pPr marL="0" indent="0" algn="ctr">
              <a:buNone/>
            </a:pPr>
            <a:r>
              <a:rPr lang="lv-LV" sz="3200" b="0" i="0">
                <a:effectLst/>
              </a:rPr>
              <a:t>ir jebkura persona, kam ir tiesības lemt un kas ir nolēmusi, ka preces no trešās valsts paredzēts ievest Savienības muitas teritorijā, un jebkura persona, kas tiek uzskatīta par domājamo importētāju, ja vien nav norādīts citādi</a:t>
            </a:r>
            <a:endParaRPr lang="lv-LV" sz="3200"/>
          </a:p>
        </p:txBody>
      </p:sp>
    </p:spTree>
    <p:extLst>
      <p:ext uri="{BB962C8B-B14F-4D97-AF65-F5344CB8AC3E}">
        <p14:creationId xmlns:p14="http://schemas.microsoft.com/office/powerpoint/2010/main" val="116364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6F64B-E5B7-B7F9-3B16-44007C7175F1}"/>
              </a:ext>
            </a:extLst>
          </p:cNvPr>
          <p:cNvSpPr>
            <a:spLocks noGrp="1"/>
          </p:cNvSpPr>
          <p:nvPr>
            <p:ph type="title"/>
          </p:nvPr>
        </p:nvSpPr>
        <p:spPr>
          <a:xfrm>
            <a:off x="452374" y="1024203"/>
            <a:ext cx="3418659" cy="4769377"/>
          </a:xfrm>
        </p:spPr>
        <p:txBody>
          <a:bodyPr anchor="ctr">
            <a:normAutofit/>
          </a:bodyPr>
          <a:lstStyle/>
          <a:p>
            <a:r>
              <a:rPr lang="lv-LV" sz="4000">
                <a:latin typeface="Aptos" panose="020B0004020202020204" pitchFamily="34" charset="0"/>
              </a:rPr>
              <a:t>Kādam jābūt importētājam?</a:t>
            </a:r>
          </a:p>
        </p:txBody>
      </p:sp>
      <p:sp>
        <p:nvSpPr>
          <p:cNvPr id="3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94CF8D30-6AA7-81B2-8CED-EC052C7625C4}"/>
              </a:ext>
            </a:extLst>
          </p:cNvPr>
          <p:cNvGraphicFramePr>
            <a:graphicFrameLocks noGrp="1"/>
          </p:cNvGraphicFramePr>
          <p:nvPr>
            <p:ph idx="1"/>
            <p:extLst>
              <p:ext uri="{D42A27DB-BD31-4B8C-83A1-F6EECF244321}">
                <p14:modId xmlns:p14="http://schemas.microsoft.com/office/powerpoint/2010/main" val="1833462934"/>
              </p:ext>
            </p:extLst>
          </p:nvPr>
        </p:nvGraphicFramePr>
        <p:xfrm>
          <a:off x="4507208" y="703792"/>
          <a:ext cx="722512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285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1AC01-0DAE-CB96-D004-7ED0E5D5EFCB}"/>
              </a:ext>
            </a:extLst>
          </p:cNvPr>
          <p:cNvSpPr>
            <a:spLocks noGrp="1"/>
          </p:cNvSpPr>
          <p:nvPr>
            <p:ph type="title"/>
          </p:nvPr>
        </p:nvSpPr>
        <p:spPr>
          <a:xfrm>
            <a:off x="838200" y="365125"/>
            <a:ext cx="10515600" cy="1325563"/>
          </a:xfrm>
        </p:spPr>
        <p:txBody>
          <a:bodyPr>
            <a:normAutofit/>
          </a:bodyPr>
          <a:lstStyle/>
          <a:p>
            <a:r>
              <a:rPr lang="lv-LV" sz="5400"/>
              <a:t>Eksportētājs</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6B947D-A7D9-FF60-2007-2B7C46524533}"/>
              </a:ext>
            </a:extLst>
          </p:cNvPr>
          <p:cNvSpPr>
            <a:spLocks/>
          </p:cNvSpPr>
          <p:nvPr/>
        </p:nvSpPr>
        <p:spPr>
          <a:xfrm>
            <a:off x="795194" y="2302104"/>
            <a:ext cx="10515600" cy="3887291"/>
          </a:xfrm>
          <a:prstGeom prst="rect">
            <a:avLst/>
          </a:prstGeom>
        </p:spPr>
        <p:txBody>
          <a:bodyPr/>
          <a:lstStyle/>
          <a:p>
            <a:pPr algn="just" defTabSz="804672">
              <a:spcAft>
                <a:spcPts val="600"/>
              </a:spcAft>
            </a:pPr>
            <a:r>
              <a:rPr lang="lv-LV" sz="3200" kern="1200">
                <a:solidFill>
                  <a:srgbClr val="000000"/>
                </a:solidFill>
                <a:ea typeface="+mn-ea"/>
                <a:cs typeface="+mn-cs"/>
              </a:rPr>
              <a:t>ir jebkura persona, kam ir tiesības lemt un kas ir nolēmusi, ka preces paredzēts izvest no Savienības muitas teritorijas</a:t>
            </a:r>
            <a:endParaRPr lang="lv-LV" sz="3200"/>
          </a:p>
        </p:txBody>
      </p:sp>
      <p:sp>
        <p:nvSpPr>
          <p:cNvPr id="5" name="Speech Bubble: Oval 4">
            <a:extLst>
              <a:ext uri="{FF2B5EF4-FFF2-40B4-BE49-F238E27FC236}">
                <a16:creationId xmlns:a16="http://schemas.microsoft.com/office/drawing/2014/main" id="{780E2C92-6DBA-FA18-7B4E-BB9E684DC0F7}"/>
              </a:ext>
            </a:extLst>
          </p:cNvPr>
          <p:cNvSpPr/>
          <p:nvPr/>
        </p:nvSpPr>
        <p:spPr>
          <a:xfrm>
            <a:off x="7205580" y="3873815"/>
            <a:ext cx="3678052" cy="2401861"/>
          </a:xfrm>
          <a:prstGeom prst="wedgeEllipseCallout">
            <a:avLst>
              <a:gd name="adj1" fmla="val -45006"/>
              <a:gd name="adj2" fmla="val -614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04672">
              <a:spcAft>
                <a:spcPts val="600"/>
              </a:spcAft>
            </a:pPr>
            <a:r>
              <a:rPr lang="lv-LV" sz="2816" kern="1200">
                <a:solidFill>
                  <a:schemeClr val="bg1"/>
                </a:solidFill>
                <a:latin typeface="+mn-lt"/>
                <a:ea typeface="+mn-ea"/>
                <a:cs typeface="+mn-cs"/>
              </a:rPr>
              <a:t>Eksports ietvers arī reeksportu – bet par to vēlāk</a:t>
            </a:r>
            <a:endParaRPr lang="lv-LV" sz="3200">
              <a:solidFill>
                <a:schemeClr val="bg1"/>
              </a:solidFill>
            </a:endParaRPr>
          </a:p>
        </p:txBody>
      </p:sp>
    </p:spTree>
    <p:extLst>
      <p:ext uri="{BB962C8B-B14F-4D97-AF65-F5344CB8AC3E}">
        <p14:creationId xmlns:p14="http://schemas.microsoft.com/office/powerpoint/2010/main" val="258888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6F64B-E5B7-B7F9-3B16-44007C7175F1}"/>
              </a:ext>
            </a:extLst>
          </p:cNvPr>
          <p:cNvSpPr>
            <a:spLocks noGrp="1"/>
          </p:cNvSpPr>
          <p:nvPr>
            <p:ph type="title"/>
          </p:nvPr>
        </p:nvSpPr>
        <p:spPr>
          <a:xfrm>
            <a:off x="452374" y="1024203"/>
            <a:ext cx="3705518" cy="4769377"/>
          </a:xfrm>
        </p:spPr>
        <p:txBody>
          <a:bodyPr anchor="ctr">
            <a:normAutofit/>
          </a:bodyPr>
          <a:lstStyle/>
          <a:p>
            <a:r>
              <a:rPr lang="lv-LV" sz="4000" dirty="0">
                <a:latin typeface="Aptos" panose="020B0004020202020204" pitchFamily="34" charset="0"/>
              </a:rPr>
              <a:t>Kādam jābūt eksportētājam?</a:t>
            </a:r>
          </a:p>
        </p:txBody>
      </p:sp>
      <p:sp>
        <p:nvSpPr>
          <p:cNvPr id="3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94CF8D30-6AA7-81B2-8CED-EC052C7625C4}"/>
              </a:ext>
            </a:extLst>
          </p:cNvPr>
          <p:cNvGraphicFramePr>
            <a:graphicFrameLocks noGrp="1"/>
          </p:cNvGraphicFramePr>
          <p:nvPr>
            <p:ph idx="1"/>
            <p:extLst>
              <p:ext uri="{D42A27DB-BD31-4B8C-83A1-F6EECF244321}">
                <p14:modId xmlns:p14="http://schemas.microsoft.com/office/powerpoint/2010/main" val="124898968"/>
              </p:ext>
            </p:extLst>
          </p:nvPr>
        </p:nvGraphicFramePr>
        <p:xfrm>
          <a:off x="4507208" y="703792"/>
          <a:ext cx="722512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03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B06BD512-9C5F-91B0-B42A-F7382F9E544C}"/>
              </a:ext>
            </a:extLst>
          </p:cNvPr>
          <p:cNvSpPr txBox="1">
            <a:spLocks/>
          </p:cNvSpPr>
          <p:nvPr/>
        </p:nvSpPr>
        <p:spPr>
          <a:xfrm>
            <a:off x="835152" y="557189"/>
            <a:ext cx="3374136" cy="556789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rmAutofit/>
          </a:bodyPr>
          <a:lstStyle>
            <a:lvl1pPr algn="l" defTabSz="9144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fontAlgn="auto">
              <a:spcAft>
                <a:spcPts val="600"/>
              </a:spcAft>
              <a:buClrTx/>
              <a:buSzTx/>
              <a:tabLst/>
              <a:defRPr/>
            </a:pPr>
            <a:r>
              <a:rPr lang="en-US" sz="4800" kern="1200" err="1">
                <a:solidFill>
                  <a:schemeClr val="tx1"/>
                </a:solidFill>
                <a:latin typeface="Aptos" panose="020B0004020202020204" pitchFamily="34" charset="0"/>
                <a:ea typeface="+mj-ea"/>
                <a:cs typeface="+mj-cs"/>
              </a:rPr>
              <a:t>Reeksporta</a:t>
            </a:r>
            <a:r>
              <a:rPr lang="en-US" sz="4800" kern="1200">
                <a:solidFill>
                  <a:schemeClr val="tx1"/>
                </a:solidFill>
                <a:latin typeface="Aptos" panose="020B0004020202020204" pitchFamily="34" charset="0"/>
                <a:ea typeface="+mj-ea"/>
                <a:cs typeface="+mj-cs"/>
              </a:rPr>
              <a:t> </a:t>
            </a:r>
            <a:r>
              <a:rPr lang="en-US" sz="4800" kern="1200" err="1">
                <a:solidFill>
                  <a:schemeClr val="tx1"/>
                </a:solidFill>
                <a:latin typeface="Aptos" panose="020B0004020202020204" pitchFamily="34" charset="0"/>
                <a:ea typeface="+mj-ea"/>
                <a:cs typeface="+mj-cs"/>
              </a:rPr>
              <a:t>iekļaušana</a:t>
            </a:r>
            <a:r>
              <a:rPr lang="en-US" sz="4800" kern="1200">
                <a:solidFill>
                  <a:schemeClr val="tx1"/>
                </a:solidFill>
                <a:latin typeface="Aptos" panose="020B0004020202020204" pitchFamily="34" charset="0"/>
                <a:ea typeface="+mj-ea"/>
                <a:cs typeface="+mj-cs"/>
              </a:rPr>
              <a:t> </a:t>
            </a:r>
            <a:r>
              <a:rPr lang="en-US" sz="4800" kern="1200" err="1">
                <a:solidFill>
                  <a:schemeClr val="tx1"/>
                </a:solidFill>
                <a:latin typeface="Aptos" panose="020B0004020202020204" pitchFamily="34" charset="0"/>
                <a:ea typeface="+mj-ea"/>
                <a:cs typeface="+mj-cs"/>
              </a:rPr>
              <a:t>eksportā</a:t>
            </a:r>
            <a:endParaRPr kumimoji="0" lang="en-US" sz="4800" b="0" i="0" u="none" strike="noStrike" kern="1200" cap="none" spc="0" normalizeH="0" baseline="0" noProof="0">
              <a:ln>
                <a:noFill/>
              </a:ln>
              <a:solidFill>
                <a:schemeClr val="tx1"/>
              </a:solidFill>
              <a:effectLst/>
              <a:uLnTx/>
              <a:uFillTx/>
              <a:latin typeface="Aptos" panose="020B0004020202020204" pitchFamily="34" charset="0"/>
              <a:ea typeface="+mj-ea"/>
              <a:cs typeface="+mj-cs"/>
            </a:endParaRPr>
          </a:p>
        </p:txBody>
      </p:sp>
      <p:graphicFrame>
        <p:nvGraphicFramePr>
          <p:cNvPr id="3" name="Diagram 2">
            <a:extLst>
              <a:ext uri="{FF2B5EF4-FFF2-40B4-BE49-F238E27FC236}">
                <a16:creationId xmlns:a16="http://schemas.microsoft.com/office/drawing/2014/main" id="{43D53F13-AE3E-B341-BD8D-2977D502553F}"/>
              </a:ext>
            </a:extLst>
          </p:cNvPr>
          <p:cNvGraphicFramePr/>
          <p:nvPr>
            <p:extLst>
              <p:ext uri="{D42A27DB-BD31-4B8C-83A1-F6EECF244321}">
                <p14:modId xmlns:p14="http://schemas.microsoft.com/office/powerpoint/2010/main" val="174057974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703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FB8A1259-8DED-84FC-279F-D2C09194B28E}"/>
              </a:ext>
            </a:extLst>
          </p:cNvPr>
          <p:cNvSpPr txBox="1">
            <a:spLocks/>
          </p:cNvSpPr>
          <p:nvPr/>
        </p:nvSpPr>
        <p:spPr>
          <a:xfrm>
            <a:off x="652796" y="617318"/>
            <a:ext cx="3418659" cy="558314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rmAutofit/>
          </a:bodyPr>
          <a:lstStyle>
            <a:lvl1pPr algn="l" defTabSz="9144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fontAlgn="auto">
              <a:spcAft>
                <a:spcPts val="600"/>
              </a:spcAft>
              <a:buClrTx/>
              <a:buSzTx/>
              <a:tabLst/>
              <a:defRPr/>
            </a:pPr>
            <a:r>
              <a:rPr kumimoji="0" lang="en-US" sz="5400" b="0" i="0" u="none" strike="noStrike" kern="1200" cap="none" spc="0" normalizeH="0" baseline="0" noProof="0" err="1">
                <a:ln>
                  <a:noFill/>
                </a:ln>
                <a:solidFill>
                  <a:schemeClr val="tx1"/>
                </a:solidFill>
                <a:effectLst/>
                <a:uLnTx/>
                <a:uFillTx/>
                <a:latin typeface="Aptos" panose="020B0004020202020204" pitchFamily="34" charset="0"/>
                <a:ea typeface="+mj-ea"/>
                <a:cs typeface="+mj-cs"/>
              </a:rPr>
              <a:t>Preču</a:t>
            </a:r>
            <a:r>
              <a:rPr kumimoji="0" lang="en-US" sz="5400" b="0" i="0" u="none" strike="noStrike" kern="1200" cap="none" spc="0" normalizeH="0" baseline="0" noProof="0">
                <a:ln>
                  <a:noFill/>
                </a:ln>
                <a:solidFill>
                  <a:schemeClr val="tx1"/>
                </a:solidFill>
                <a:effectLst/>
                <a:uLnTx/>
                <a:uFillTx/>
                <a:latin typeface="Aptos" panose="020B0004020202020204" pitchFamily="34" charset="0"/>
                <a:ea typeface="+mj-ea"/>
                <a:cs typeface="+mj-cs"/>
              </a:rPr>
              <a:t> </a:t>
            </a:r>
            <a:r>
              <a:rPr kumimoji="0" lang="en-US" sz="5400" b="0" i="0" u="none" strike="noStrike" kern="1200" cap="none" spc="0" normalizeH="0" baseline="0" noProof="0" err="1">
                <a:ln>
                  <a:noFill/>
                </a:ln>
                <a:solidFill>
                  <a:schemeClr val="tx1"/>
                </a:solidFill>
                <a:effectLst/>
                <a:uLnTx/>
                <a:uFillTx/>
                <a:latin typeface="Aptos" panose="020B0004020202020204" pitchFamily="34" charset="0"/>
                <a:ea typeface="+mj-ea"/>
                <a:cs typeface="+mj-cs"/>
              </a:rPr>
              <a:t>izvešana</a:t>
            </a:r>
            <a:r>
              <a:rPr kumimoji="0" lang="en-US" sz="5400" b="0" i="0" u="none" strike="noStrike" kern="1200" cap="none" spc="0" normalizeH="0" baseline="0" noProof="0">
                <a:ln>
                  <a:noFill/>
                </a:ln>
                <a:solidFill>
                  <a:schemeClr val="tx1"/>
                </a:solidFill>
                <a:effectLst/>
                <a:uLnTx/>
                <a:uFillTx/>
                <a:latin typeface="Aptos" panose="020B0004020202020204" pitchFamily="34" charset="0"/>
                <a:ea typeface="+mj-ea"/>
                <a:cs typeface="+mj-cs"/>
              </a:rPr>
              <a:t> </a:t>
            </a: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
            <a:extLst>
              <a:ext uri="{FF2B5EF4-FFF2-40B4-BE49-F238E27FC236}">
                <a16:creationId xmlns:a16="http://schemas.microsoft.com/office/drawing/2014/main" id="{8B8BCC03-8C98-E9B5-D006-06B6D17A8276}"/>
              </a:ext>
            </a:extLst>
          </p:cNvPr>
          <p:cNvSpPr txBox="1">
            <a:spLocks/>
          </p:cNvSpPr>
          <p:nvPr/>
        </p:nvSpPr>
        <p:spPr>
          <a:xfrm>
            <a:off x="481105" y="994719"/>
            <a:ext cx="10905699" cy="5136568"/>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8B8BCC03-8C98-E9B5-D006-06B6D17A8276}"/>
              </a:ext>
            </a:extLst>
          </p:cNvPr>
          <p:cNvSpPr txBox="1">
            <a:spLocks/>
          </p:cNvSpPr>
          <p:nvPr/>
        </p:nvSpPr>
        <p:spPr>
          <a:xfrm>
            <a:off x="633505" y="1306285"/>
            <a:ext cx="10905699" cy="4977401"/>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F0865BEE-41CE-70DF-A4EF-F411F8B958A8}"/>
              </a:ext>
            </a:extLst>
          </p:cNvPr>
          <p:cNvGraphicFramePr/>
          <p:nvPr>
            <p:extLst>
              <p:ext uri="{D42A27DB-BD31-4B8C-83A1-F6EECF244321}">
                <p14:modId xmlns:p14="http://schemas.microsoft.com/office/powerpoint/2010/main" val="58618823"/>
              </p:ext>
            </p:extLst>
          </p:nvPr>
        </p:nvGraphicFramePr>
        <p:xfrm>
          <a:off x="4648017" y="640822"/>
          <a:ext cx="7143137"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41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FB8A1259-8DED-84FC-279F-D2C09194B28E}"/>
              </a:ext>
            </a:extLst>
          </p:cNvPr>
          <p:cNvSpPr txBox="1">
            <a:spLocks/>
          </p:cNvSpPr>
          <p:nvPr/>
        </p:nvSpPr>
        <p:spPr>
          <a:xfrm>
            <a:off x="836675" y="268006"/>
            <a:ext cx="10515600" cy="113349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rmAutofit/>
          </a:bodyPr>
          <a:lstStyle>
            <a:lvl1pPr algn="l" defTabSz="9144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fontAlgn="auto">
              <a:spcAft>
                <a:spcPts val="600"/>
              </a:spcAft>
              <a:buClrTx/>
              <a:buSzTx/>
              <a:tabLst/>
              <a:defRPr/>
            </a:pPr>
            <a:r>
              <a:rPr kumimoji="0" lang="en-US" sz="4400" b="0" i="0" u="none" strike="noStrike" kern="1200" cap="none" spc="0" normalizeH="0" baseline="0" noProof="0" err="1">
                <a:ln>
                  <a:noFill/>
                </a:ln>
                <a:solidFill>
                  <a:schemeClr val="tx1"/>
                </a:solidFill>
                <a:effectLst/>
                <a:uLnTx/>
                <a:uFillTx/>
                <a:latin typeface="Aptos" panose="020B0004020202020204" pitchFamily="34" charset="0"/>
                <a:ea typeface="+mj-ea"/>
                <a:cs typeface="+mj-cs"/>
              </a:rPr>
              <a:t>Pirmsizvešanas</a:t>
            </a:r>
            <a:r>
              <a:rPr kumimoji="0" lang="en-US" sz="4400" b="0" i="0" u="none" strike="noStrike" kern="1200" cap="none" spc="0" normalizeH="0" baseline="0" noProof="0">
                <a:ln>
                  <a:noFill/>
                </a:ln>
                <a:solidFill>
                  <a:schemeClr val="tx1"/>
                </a:solidFill>
                <a:effectLst/>
                <a:uLnTx/>
                <a:uFillTx/>
                <a:latin typeface="Aptos" panose="020B0004020202020204" pitchFamily="34" charset="0"/>
                <a:ea typeface="+mj-ea"/>
                <a:cs typeface="+mj-cs"/>
              </a:rPr>
              <a:t> </a:t>
            </a:r>
            <a:r>
              <a:rPr kumimoji="0" lang="en-US" sz="4400" b="0" i="0" u="none" strike="noStrike" kern="1200" cap="none" spc="0" normalizeH="0" baseline="0" noProof="0" err="1">
                <a:ln>
                  <a:noFill/>
                </a:ln>
                <a:solidFill>
                  <a:schemeClr val="tx1"/>
                </a:solidFill>
                <a:effectLst/>
                <a:uLnTx/>
                <a:uFillTx/>
                <a:latin typeface="Aptos" panose="020B0004020202020204" pitchFamily="34" charset="0"/>
                <a:ea typeface="+mj-ea"/>
                <a:cs typeface="+mj-cs"/>
              </a:rPr>
              <a:t>informācijas</a:t>
            </a:r>
            <a:r>
              <a:rPr kumimoji="0" lang="en-US" sz="4400" b="0" i="0" u="none" strike="noStrike" kern="1200" cap="none" spc="0" normalizeH="0" baseline="0" noProof="0">
                <a:ln>
                  <a:noFill/>
                </a:ln>
                <a:solidFill>
                  <a:schemeClr val="tx1"/>
                </a:solidFill>
                <a:effectLst/>
                <a:uLnTx/>
                <a:uFillTx/>
                <a:latin typeface="Aptos" panose="020B0004020202020204" pitchFamily="34" charset="0"/>
                <a:ea typeface="+mj-ea"/>
                <a:cs typeface="+mj-cs"/>
              </a:rPr>
              <a:t> </a:t>
            </a:r>
            <a:r>
              <a:rPr kumimoji="0" lang="en-US" sz="4400" b="0" i="0" u="none" strike="noStrike" kern="1200" cap="none" spc="0" normalizeH="0" baseline="0" noProof="0" err="1">
                <a:ln>
                  <a:noFill/>
                </a:ln>
                <a:solidFill>
                  <a:schemeClr val="tx1"/>
                </a:solidFill>
                <a:effectLst/>
                <a:uLnTx/>
                <a:uFillTx/>
                <a:latin typeface="Aptos" panose="020B0004020202020204" pitchFamily="34" charset="0"/>
                <a:ea typeface="+mj-ea"/>
                <a:cs typeface="+mj-cs"/>
              </a:rPr>
              <a:t>sniegšana</a:t>
            </a:r>
            <a:endParaRPr kumimoji="0" lang="en-US" sz="4400" b="0" i="0" u="none" strike="noStrike" kern="1200" cap="none" spc="0" normalizeH="0" baseline="0" noProof="0">
              <a:ln>
                <a:noFill/>
              </a:ln>
              <a:solidFill>
                <a:schemeClr val="tx1"/>
              </a:solidFill>
              <a:effectLst/>
              <a:uLnTx/>
              <a:uFillTx/>
              <a:latin typeface="Aptos" panose="020B0004020202020204" pitchFamily="34" charset="0"/>
              <a:ea typeface="+mj-ea"/>
              <a:cs typeface="+mj-cs"/>
            </a:endParaRPr>
          </a:p>
        </p:txBody>
      </p:sp>
      <p:sp>
        <p:nvSpPr>
          <p:cNvPr id="3" name="Content Placeholder 1">
            <a:extLst>
              <a:ext uri="{FF2B5EF4-FFF2-40B4-BE49-F238E27FC236}">
                <a16:creationId xmlns:a16="http://schemas.microsoft.com/office/drawing/2014/main" id="{8B8BCC03-8C98-E9B5-D006-06B6D17A8276}"/>
              </a:ext>
            </a:extLst>
          </p:cNvPr>
          <p:cNvSpPr txBox="1">
            <a:spLocks/>
          </p:cNvSpPr>
          <p:nvPr/>
        </p:nvSpPr>
        <p:spPr>
          <a:xfrm>
            <a:off x="481105" y="994719"/>
            <a:ext cx="10905699" cy="5136568"/>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EB9C14C3-B15D-5F81-ED3A-FB4BB7FD31D5}"/>
              </a:ext>
            </a:extLst>
          </p:cNvPr>
          <p:cNvGraphicFramePr/>
          <p:nvPr>
            <p:extLst>
              <p:ext uri="{D42A27DB-BD31-4B8C-83A1-F6EECF244321}">
                <p14:modId xmlns:p14="http://schemas.microsoft.com/office/powerpoint/2010/main" val="200525675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9605740-EFAE-6630-38BC-677AC126879F}"/>
              </a:ext>
            </a:extLst>
          </p:cNvPr>
          <p:cNvSpPr txBox="1"/>
          <p:nvPr/>
        </p:nvSpPr>
        <p:spPr>
          <a:xfrm>
            <a:off x="4400298" y="2957092"/>
            <a:ext cx="2760725" cy="1831271"/>
          </a:xfrm>
          <a:prstGeom prst="rect">
            <a:avLst/>
          </a:prstGeom>
          <a:noFill/>
        </p:spPr>
        <p:txBody>
          <a:bodyPr wrap="square" rtlCol="0">
            <a:spAutoFit/>
          </a:bodyPr>
          <a:lstStyle/>
          <a:p>
            <a:pPr marL="0" lvl="0" algn="ctr">
              <a:spcAft>
                <a:spcPts val="600"/>
              </a:spcAft>
              <a:buFontTx/>
              <a:buNone/>
            </a:pPr>
            <a:r>
              <a:rPr lang="lv-LV" sz="1400" b="1"/>
              <a:t>Atbrīvojums no informācijas sniegšanas</a:t>
            </a:r>
            <a:endParaRPr lang="en-IE" sz="1400"/>
          </a:p>
          <a:p>
            <a:pPr marL="0" lvl="0" algn="l">
              <a:spcAft>
                <a:spcPts val="600"/>
              </a:spcAft>
              <a:buFont typeface="+mj-lt"/>
              <a:buAutoNum type="alphaLcParenR"/>
            </a:pPr>
            <a:r>
              <a:rPr lang="lv-LV" sz="1400"/>
              <a:t> Transportlīdzeklis tikai šķērso ES gaisa telpu/ūdeņus</a:t>
            </a:r>
            <a:endParaRPr lang="en-IE" sz="1400"/>
          </a:p>
          <a:p>
            <a:pPr marL="0" lvl="0" algn="l">
              <a:spcAft>
                <a:spcPts val="600"/>
              </a:spcAft>
              <a:buFont typeface="+mj-lt"/>
              <a:buAutoNum type="alphaLcParenR"/>
            </a:pPr>
            <a:r>
              <a:rPr lang="lv-LV" sz="1400"/>
              <a:t> Citos konkrētos gadījumos</a:t>
            </a:r>
            <a:endParaRPr lang="en-IE" sz="1400"/>
          </a:p>
          <a:p>
            <a:pPr marL="0" lvl="0" algn="l">
              <a:spcAft>
                <a:spcPts val="600"/>
              </a:spcAft>
              <a:buFont typeface="+mj-lt"/>
              <a:buAutoNum type="alphaLcParenR"/>
            </a:pPr>
            <a:r>
              <a:rPr lang="en-IE" sz="1400"/>
              <a:t> </a:t>
            </a:r>
            <a:r>
              <a:rPr lang="lv-LV" sz="1400"/>
              <a:t>Preces, kas uz laiku atstājušas muitas teritoriju</a:t>
            </a:r>
            <a:endParaRPr lang="en-IE" sz="1400"/>
          </a:p>
        </p:txBody>
      </p:sp>
      <p:sp>
        <p:nvSpPr>
          <p:cNvPr id="7" name="TextBox 6">
            <a:extLst>
              <a:ext uri="{FF2B5EF4-FFF2-40B4-BE49-F238E27FC236}">
                <a16:creationId xmlns:a16="http://schemas.microsoft.com/office/drawing/2014/main" id="{4A964F1E-D816-EB42-3607-E6DDA6569F7C}"/>
              </a:ext>
            </a:extLst>
          </p:cNvPr>
          <p:cNvSpPr txBox="1"/>
          <p:nvPr/>
        </p:nvSpPr>
        <p:spPr>
          <a:xfrm>
            <a:off x="7996174" y="2396224"/>
            <a:ext cx="3116326" cy="2946961"/>
          </a:xfrm>
          <a:prstGeom prst="rect">
            <a:avLst/>
          </a:prstGeom>
          <a:noFill/>
        </p:spPr>
        <p:txBody>
          <a:bodyPr wrap="square" rtlCol="0">
            <a:spAutoFit/>
          </a:bodyPr>
          <a:lstStyle/>
          <a:p>
            <a:pPr lvl="0" algn="ctr">
              <a:spcAft>
                <a:spcPts val="600"/>
              </a:spcAft>
              <a:buNone/>
            </a:pPr>
            <a:r>
              <a:rPr lang="lv-LV" sz="1400" b="1"/>
              <a:t>Minimālajā </a:t>
            </a:r>
            <a:r>
              <a:rPr lang="lv-LV" sz="1400" b="1" err="1"/>
              <a:t>pirmsizvešanas</a:t>
            </a:r>
            <a:r>
              <a:rPr lang="lv-LV" sz="1400" b="1"/>
              <a:t> informācijā norāda</a:t>
            </a:r>
            <a:endParaRPr lang="en-IE" sz="1400"/>
          </a:p>
          <a:p>
            <a:pPr lvl="0" algn="l">
              <a:spcAft>
                <a:spcPts val="300"/>
              </a:spcAft>
              <a:buFont typeface="+mj-lt"/>
              <a:buAutoNum type="alphaLcParenR"/>
            </a:pPr>
            <a:r>
              <a:rPr lang="en-IE" sz="1400"/>
              <a:t> </a:t>
            </a:r>
            <a:r>
              <a:rPr lang="lv-LV" sz="1400"/>
              <a:t>Savienības preces eksportam</a:t>
            </a:r>
            <a:endParaRPr lang="en-IE" sz="1400"/>
          </a:p>
          <a:p>
            <a:pPr lvl="0" algn="l">
              <a:spcAft>
                <a:spcPts val="300"/>
              </a:spcAft>
              <a:buFont typeface="+mj-lt"/>
              <a:buAutoNum type="alphaLcParenR"/>
            </a:pPr>
            <a:r>
              <a:rPr lang="en-IE" sz="1400"/>
              <a:t> </a:t>
            </a:r>
            <a:r>
              <a:rPr lang="lv-LV" sz="1400"/>
              <a:t>Savienības preces izvešanai pārstrādei</a:t>
            </a:r>
            <a:endParaRPr lang="en-IE" sz="1400"/>
          </a:p>
          <a:p>
            <a:pPr lvl="0" algn="l">
              <a:spcAft>
                <a:spcPts val="300"/>
              </a:spcAft>
              <a:buFont typeface="+mj-lt"/>
              <a:buAutoNum type="alphaLcParenR"/>
            </a:pPr>
            <a:r>
              <a:rPr lang="en-IE" sz="1400"/>
              <a:t> </a:t>
            </a:r>
            <a:r>
              <a:rPr lang="lv-LV" sz="1400"/>
              <a:t>Savienības preces pēc </a:t>
            </a:r>
            <a:r>
              <a:rPr lang="lv-LV" sz="1400" err="1"/>
              <a:t>galapatēriņa</a:t>
            </a:r>
            <a:endParaRPr lang="en-IE" sz="1400"/>
          </a:p>
          <a:p>
            <a:pPr lvl="0" algn="l">
              <a:spcAft>
                <a:spcPts val="300"/>
              </a:spcAft>
              <a:buFont typeface="+mj-lt"/>
              <a:buAutoNum type="alphaLcParenR"/>
            </a:pPr>
            <a:r>
              <a:rPr lang="en-IE" sz="1400"/>
              <a:t> </a:t>
            </a:r>
            <a:r>
              <a:rPr lang="lv-LV" sz="1400"/>
              <a:t>Savienības preces kuģu, gaisakuģu apgādei</a:t>
            </a:r>
            <a:endParaRPr lang="en-IE" sz="1400"/>
          </a:p>
          <a:p>
            <a:pPr lvl="0" algn="l">
              <a:spcAft>
                <a:spcPts val="300"/>
              </a:spcAft>
              <a:buFont typeface="+mj-lt"/>
              <a:buAutoNum type="alphaLcParenR"/>
            </a:pPr>
            <a:r>
              <a:rPr lang="en-IE" sz="1400"/>
              <a:t> </a:t>
            </a:r>
            <a:r>
              <a:rPr lang="lv-LV" sz="1400"/>
              <a:t>Savienības preces iekšējam tranzītam</a:t>
            </a:r>
            <a:endParaRPr lang="en-IE" sz="1400"/>
          </a:p>
          <a:p>
            <a:pPr lvl="0" algn="l">
              <a:spcAft>
                <a:spcPts val="300"/>
              </a:spcAft>
              <a:buFont typeface="+mj-lt"/>
              <a:buAutoNum type="alphaLcParenR"/>
            </a:pPr>
            <a:r>
              <a:rPr lang="en-IE" sz="1400"/>
              <a:t> </a:t>
            </a:r>
            <a:r>
              <a:rPr lang="lv-LV" sz="1400" err="1"/>
              <a:t>Ārpussavienības</a:t>
            </a:r>
            <a:r>
              <a:rPr lang="lv-LV" sz="1400"/>
              <a:t> preces pēc PU vai muitas procedūras</a:t>
            </a:r>
            <a:endParaRPr lang="en-IE" sz="1400"/>
          </a:p>
        </p:txBody>
      </p:sp>
      <p:sp>
        <p:nvSpPr>
          <p:cNvPr id="8" name="TextBox 7">
            <a:extLst>
              <a:ext uri="{FF2B5EF4-FFF2-40B4-BE49-F238E27FC236}">
                <a16:creationId xmlns:a16="http://schemas.microsoft.com/office/drawing/2014/main" id="{DF568898-5033-7076-228E-E79E84F8F4DB}"/>
              </a:ext>
            </a:extLst>
          </p:cNvPr>
          <p:cNvSpPr txBox="1"/>
          <p:nvPr/>
        </p:nvSpPr>
        <p:spPr>
          <a:xfrm>
            <a:off x="1079500" y="2895537"/>
            <a:ext cx="2552700" cy="1892826"/>
          </a:xfrm>
          <a:prstGeom prst="rect">
            <a:avLst/>
          </a:prstGeom>
          <a:noFill/>
        </p:spPr>
        <p:txBody>
          <a:bodyPr wrap="square" rtlCol="0">
            <a:spAutoFit/>
          </a:bodyPr>
          <a:lstStyle/>
          <a:p>
            <a:pPr lvl="0" algn="ctr">
              <a:spcAft>
                <a:spcPts val="600"/>
              </a:spcAft>
              <a:buFontTx/>
              <a:buNone/>
            </a:pPr>
            <a:r>
              <a:rPr lang="lv-LV" sz="1400" b="1"/>
              <a:t>Eksportētājs iesniedz minimālo </a:t>
            </a:r>
            <a:r>
              <a:rPr lang="lv-LV" sz="1400" b="1" err="1"/>
              <a:t>pirmsizvešanas</a:t>
            </a:r>
            <a:r>
              <a:rPr lang="lv-LV" sz="1400" b="1"/>
              <a:t> informāciju</a:t>
            </a:r>
            <a:endParaRPr lang="en-IE" sz="1400" b="1"/>
          </a:p>
          <a:p>
            <a:pPr marL="285750" lvl="0" indent="-285750" algn="l">
              <a:spcAft>
                <a:spcPts val="600"/>
              </a:spcAft>
              <a:buFont typeface="Arial" panose="020B0604020202020204" pitchFamily="34" charset="0"/>
              <a:buChar char="•"/>
            </a:pPr>
            <a:r>
              <a:rPr lang="lv-LV" sz="1400"/>
              <a:t>Noteiktā termiņā </a:t>
            </a:r>
            <a:endParaRPr lang="en-IE" sz="1400"/>
          </a:p>
          <a:p>
            <a:pPr marL="285750" lvl="0" indent="-285750" algn="l">
              <a:spcAft>
                <a:spcPts val="600"/>
              </a:spcAft>
              <a:buFont typeface="Arial" panose="020B0604020202020204" pitchFamily="34" charset="0"/>
              <a:buChar char="•"/>
            </a:pPr>
            <a:r>
              <a:rPr lang="lv-LV" sz="1400"/>
              <a:t>Pirms preces tiek izvestas no muitas teritorijas</a:t>
            </a:r>
            <a:endParaRPr lang="en-IE" sz="1400"/>
          </a:p>
          <a:p>
            <a:endParaRPr lang="lv-LV"/>
          </a:p>
        </p:txBody>
      </p:sp>
    </p:spTree>
    <p:extLst>
      <p:ext uri="{BB962C8B-B14F-4D97-AF65-F5344CB8AC3E}">
        <p14:creationId xmlns:p14="http://schemas.microsoft.com/office/powerpoint/2010/main" val="294194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D0A95-5E2B-A5EF-1493-F9501569B827}"/>
              </a:ext>
            </a:extLst>
          </p:cNvPr>
          <p:cNvSpPr>
            <a:spLocks noGrp="1"/>
          </p:cNvSpPr>
          <p:nvPr>
            <p:ph type="title"/>
          </p:nvPr>
        </p:nvSpPr>
        <p:spPr>
          <a:xfrm>
            <a:off x="838200" y="365125"/>
            <a:ext cx="10515600" cy="1325563"/>
          </a:xfrm>
        </p:spPr>
        <p:txBody>
          <a:bodyPr>
            <a:normAutofit/>
          </a:bodyPr>
          <a:lstStyle/>
          <a:p>
            <a:r>
              <a:rPr lang="lv-LV" sz="5400">
                <a:latin typeface="Aptos" panose="020B0004020202020204" pitchFamily="34" charset="0"/>
              </a:rPr>
              <a:t>Saturs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4CF7E9-5390-8F78-9C50-0D7A602DB157}"/>
              </a:ext>
            </a:extLst>
          </p:cNvPr>
          <p:cNvSpPr>
            <a:spLocks noGrp="1"/>
          </p:cNvSpPr>
          <p:nvPr>
            <p:ph idx="1"/>
          </p:nvPr>
        </p:nvSpPr>
        <p:spPr>
          <a:xfrm>
            <a:off x="838200" y="1929384"/>
            <a:ext cx="10515600" cy="4251960"/>
          </a:xfrm>
        </p:spPr>
        <p:txBody>
          <a:bodyPr>
            <a:normAutofit/>
          </a:bodyPr>
          <a:lstStyle/>
          <a:p>
            <a:pPr marL="457200" indent="-457200">
              <a:buFont typeface="+mj-lt"/>
              <a:buAutoNum type="arabicPeriod"/>
            </a:pPr>
            <a:r>
              <a:rPr lang="lv-LV" sz="2400"/>
              <a:t>Vispārīgi par ES Muitas reformu</a:t>
            </a:r>
          </a:p>
          <a:p>
            <a:pPr marL="457200" indent="-457200">
              <a:buFont typeface="+mj-lt"/>
              <a:buAutoNum type="arabicPeriod"/>
            </a:pPr>
            <a:r>
              <a:rPr lang="lv-LV" sz="2400"/>
              <a:t>Izmaiņas preču deklarēšanā un iesaistītās personas</a:t>
            </a:r>
          </a:p>
          <a:p>
            <a:pPr marL="457200" indent="-457200">
              <a:buFont typeface="+mj-lt"/>
              <a:buAutoNum type="arabicPeriod"/>
            </a:pPr>
            <a:r>
              <a:rPr lang="lv-LV" sz="2400"/>
              <a:t>ES Muitas datu centrs (EU </a:t>
            </a:r>
            <a:r>
              <a:rPr lang="lv-LV" sz="2400" err="1"/>
              <a:t>Data</a:t>
            </a:r>
            <a:r>
              <a:rPr lang="lv-LV" sz="2400"/>
              <a:t> </a:t>
            </a:r>
            <a:r>
              <a:rPr lang="lv-LV" sz="2400" err="1"/>
              <a:t>Hub</a:t>
            </a:r>
            <a:r>
              <a:rPr lang="lv-LV" sz="2400"/>
              <a:t>)</a:t>
            </a:r>
          </a:p>
          <a:p>
            <a:pPr marL="457200" indent="-457200">
              <a:buFont typeface="+mj-lt"/>
              <a:buAutoNum type="arabicPeriod"/>
            </a:pPr>
            <a:r>
              <a:rPr lang="lv-LV" sz="2400"/>
              <a:t>ES Muitas iestāde (EUCA)</a:t>
            </a:r>
          </a:p>
          <a:p>
            <a:pPr marL="457200" indent="-457200">
              <a:buFont typeface="+mj-lt"/>
              <a:buAutoNum type="arabicPeriod"/>
            </a:pPr>
            <a:r>
              <a:rPr lang="lv-LV" sz="2400"/>
              <a:t>E-komercija</a:t>
            </a:r>
          </a:p>
          <a:p>
            <a:pPr marL="457200" indent="-457200">
              <a:buFont typeface="+mj-lt"/>
              <a:buAutoNum type="arabicPeriod"/>
            </a:pPr>
            <a:r>
              <a:rPr lang="lv-LV" sz="2400"/>
              <a:t>Muitas lēmumi</a:t>
            </a:r>
          </a:p>
          <a:p>
            <a:pPr marL="457200" indent="-457200">
              <a:buFont typeface="+mj-lt"/>
              <a:buAutoNum type="arabicPeriod"/>
            </a:pPr>
            <a:r>
              <a:rPr lang="lv-LV" sz="2400"/>
              <a:t>Muitas jomas pārkāpumi un minimālie sodi</a:t>
            </a:r>
          </a:p>
          <a:p>
            <a:pPr marL="457200" indent="-457200">
              <a:buFont typeface="+mj-lt"/>
              <a:buAutoNum type="arabicPeriod"/>
            </a:pPr>
            <a:r>
              <a:rPr lang="lv-LV" sz="2400"/>
              <a:t>Informācijas avoti</a:t>
            </a:r>
          </a:p>
          <a:p>
            <a:endParaRPr lang="lv-LV" sz="2200"/>
          </a:p>
          <a:p>
            <a:endParaRPr lang="lv-LV" sz="2200"/>
          </a:p>
          <a:p>
            <a:endParaRPr lang="lv-LV" sz="2200"/>
          </a:p>
        </p:txBody>
      </p:sp>
    </p:spTree>
    <p:extLst>
      <p:ext uri="{BB962C8B-B14F-4D97-AF65-F5344CB8AC3E}">
        <p14:creationId xmlns:p14="http://schemas.microsoft.com/office/powerpoint/2010/main" val="290249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FB8A1259-8DED-84FC-279F-D2C09194B28E}"/>
              </a:ext>
            </a:extLst>
          </p:cNvPr>
          <p:cNvSpPr txBox="1">
            <a:spLocks/>
          </p:cNvSpPr>
          <p:nvPr/>
        </p:nvSpPr>
        <p:spPr>
          <a:xfrm>
            <a:off x="633505" y="101852"/>
            <a:ext cx="10515600" cy="105802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rmAutofit/>
          </a:bodyPr>
          <a:lstStyle>
            <a:lvl1pPr algn="l" defTabSz="9144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fontAlgn="auto">
              <a:spcAft>
                <a:spcPts val="600"/>
              </a:spcAft>
              <a:buClrTx/>
              <a:buSzTx/>
              <a:tabLst/>
              <a:defRPr/>
            </a:pPr>
            <a:r>
              <a:rPr kumimoji="0" lang="en-US" sz="4400" b="0" i="0" u="none" strike="noStrike" kern="1200" cap="none" spc="0" normalizeH="0" baseline="0" noProof="0" err="1">
                <a:ln>
                  <a:noFill/>
                </a:ln>
                <a:solidFill>
                  <a:schemeClr val="tx1"/>
                </a:solidFill>
                <a:effectLst/>
                <a:uLnTx/>
                <a:uFillTx/>
                <a:latin typeface="Aptos" panose="020B0004020202020204" pitchFamily="34" charset="0"/>
                <a:ea typeface="+mj-ea"/>
                <a:cs typeface="+mj-cs"/>
              </a:rPr>
              <a:t>Pirmsizvešanas</a:t>
            </a:r>
            <a:r>
              <a:rPr kumimoji="0" lang="en-US" sz="4400" b="0" i="0" u="none" strike="noStrike" kern="1200" cap="none" spc="0" normalizeH="0" baseline="0" noProof="0">
                <a:ln>
                  <a:noFill/>
                </a:ln>
                <a:solidFill>
                  <a:schemeClr val="tx1"/>
                </a:solidFill>
                <a:effectLst/>
                <a:uLnTx/>
                <a:uFillTx/>
                <a:latin typeface="Aptos" panose="020B0004020202020204" pitchFamily="34" charset="0"/>
                <a:ea typeface="+mj-ea"/>
                <a:cs typeface="+mj-cs"/>
              </a:rPr>
              <a:t> </a:t>
            </a:r>
            <a:r>
              <a:rPr kumimoji="0" lang="en-US" sz="4400" b="0" i="0" u="none" strike="noStrike" kern="1200" cap="none" spc="0" normalizeH="0" baseline="0" noProof="0" err="1">
                <a:ln>
                  <a:noFill/>
                </a:ln>
                <a:solidFill>
                  <a:schemeClr val="tx1"/>
                </a:solidFill>
                <a:effectLst/>
                <a:uLnTx/>
                <a:uFillTx/>
                <a:latin typeface="Aptos" panose="020B0004020202020204" pitchFamily="34" charset="0"/>
                <a:ea typeface="+mj-ea"/>
                <a:cs typeface="+mj-cs"/>
              </a:rPr>
              <a:t>informācija</a:t>
            </a:r>
            <a:endParaRPr kumimoji="0" lang="en-US" sz="4400" b="0" i="0" u="none" strike="noStrike" kern="1200" cap="none" spc="0" normalizeH="0" baseline="0" noProof="0">
              <a:ln>
                <a:noFill/>
              </a:ln>
              <a:solidFill>
                <a:schemeClr val="tx1"/>
              </a:solidFill>
              <a:effectLst/>
              <a:uLnTx/>
              <a:uFillTx/>
              <a:latin typeface="Aptos" panose="020B0004020202020204" pitchFamily="34" charset="0"/>
              <a:ea typeface="+mj-ea"/>
              <a:cs typeface="+mj-cs"/>
            </a:endParaRPr>
          </a:p>
        </p:txBody>
      </p:sp>
      <p:sp>
        <p:nvSpPr>
          <p:cNvPr id="3" name="Content Placeholder 1">
            <a:extLst>
              <a:ext uri="{FF2B5EF4-FFF2-40B4-BE49-F238E27FC236}">
                <a16:creationId xmlns:a16="http://schemas.microsoft.com/office/drawing/2014/main" id="{8B8BCC03-8C98-E9B5-D006-06B6D17A8276}"/>
              </a:ext>
            </a:extLst>
          </p:cNvPr>
          <p:cNvSpPr txBox="1">
            <a:spLocks/>
          </p:cNvSpPr>
          <p:nvPr/>
        </p:nvSpPr>
        <p:spPr>
          <a:xfrm>
            <a:off x="481105" y="994719"/>
            <a:ext cx="10905699" cy="5136568"/>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8B8BCC03-8C98-E9B5-D006-06B6D17A8276}"/>
              </a:ext>
            </a:extLst>
          </p:cNvPr>
          <p:cNvSpPr txBox="1">
            <a:spLocks/>
          </p:cNvSpPr>
          <p:nvPr/>
        </p:nvSpPr>
        <p:spPr>
          <a:xfrm>
            <a:off x="633505" y="1306285"/>
            <a:ext cx="10905699" cy="4977401"/>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274996E0-37AB-509B-313B-DC355ABDB894}"/>
              </a:ext>
            </a:extLst>
          </p:cNvPr>
          <p:cNvGraphicFramePr/>
          <p:nvPr>
            <p:extLst>
              <p:ext uri="{D42A27DB-BD31-4B8C-83A1-F6EECF244321}">
                <p14:modId xmlns:p14="http://schemas.microsoft.com/office/powerpoint/2010/main" val="2365485738"/>
              </p:ext>
            </p:extLst>
          </p:nvPr>
        </p:nvGraphicFramePr>
        <p:xfrm>
          <a:off x="838200" y="1778743"/>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C2A60EA-F06D-7705-1AEE-FDA8983FF4C6}"/>
              </a:ext>
            </a:extLst>
          </p:cNvPr>
          <p:cNvSpPr txBox="1"/>
          <p:nvPr/>
        </p:nvSpPr>
        <p:spPr>
          <a:xfrm>
            <a:off x="4819786" y="3104891"/>
            <a:ext cx="2533135" cy="2446824"/>
          </a:xfrm>
          <a:prstGeom prst="rect">
            <a:avLst/>
          </a:prstGeom>
          <a:noFill/>
        </p:spPr>
        <p:txBody>
          <a:bodyPr wrap="square" rtlCol="0">
            <a:spAutoFit/>
          </a:bodyPr>
          <a:lstStyle/>
          <a:p>
            <a:pPr marL="0" lvl="0">
              <a:lnSpc>
                <a:spcPct val="100000"/>
              </a:lnSpc>
              <a:spcAft>
                <a:spcPts val="0"/>
              </a:spcAft>
              <a:buFontTx/>
              <a:buNone/>
            </a:pPr>
            <a:r>
              <a:rPr lang="lv-LV" sz="1500" b="1">
                <a:latin typeface="+mn-lt"/>
              </a:rPr>
              <a:t>Ja eksportētājs nav sniedzis </a:t>
            </a:r>
            <a:r>
              <a:rPr lang="lv-LV" sz="1500" b="1" err="1">
                <a:latin typeface="+mn-lt"/>
              </a:rPr>
              <a:t>pirmsizvešanas</a:t>
            </a:r>
            <a:r>
              <a:rPr lang="lv-LV" sz="1500" b="1">
                <a:latin typeface="+mn-lt"/>
              </a:rPr>
              <a:t> informāciju </a:t>
            </a:r>
            <a:r>
              <a:rPr lang="lv-LV" sz="1500">
                <a:latin typeface="+mn-lt"/>
              </a:rPr>
              <a:t>vai tā neatbilst precēm, tad</a:t>
            </a:r>
            <a:r>
              <a:rPr lang="en-IE" sz="1500">
                <a:latin typeface="+mn-lt"/>
                <a:cs typeface="Arial" panose="020B0604020202020204" pitchFamily="34" charset="0"/>
              </a:rPr>
              <a:t>:</a:t>
            </a:r>
            <a:endParaRPr lang="en-IE" sz="1500">
              <a:latin typeface="+mn-lt"/>
            </a:endParaRPr>
          </a:p>
          <a:p>
            <a:pPr marL="0" lvl="1">
              <a:lnSpc>
                <a:spcPct val="100000"/>
              </a:lnSpc>
              <a:spcAft>
                <a:spcPts val="0"/>
              </a:spcAft>
              <a:buFont typeface="Wingdings" panose="05000000000000000000" pitchFamily="2" charset="2"/>
              <a:buNone/>
            </a:pPr>
            <a:r>
              <a:rPr lang="lv-LV" sz="1500" b="1">
                <a:latin typeface="+mn-lt"/>
              </a:rPr>
              <a:t>šo informāciju sniedz pārvadātājs:</a:t>
            </a:r>
            <a:endParaRPr lang="en-IE" sz="1500" b="1">
              <a:latin typeface="+mn-lt"/>
            </a:endParaRPr>
          </a:p>
          <a:p>
            <a:pPr marL="0" lvl="1">
              <a:lnSpc>
                <a:spcPct val="100000"/>
              </a:lnSpc>
              <a:spcAft>
                <a:spcPts val="0"/>
              </a:spcAft>
              <a:buFont typeface="Wingdings" panose="05000000000000000000" pitchFamily="2" charset="2"/>
              <a:buChar char="§"/>
            </a:pPr>
            <a:r>
              <a:rPr lang="lv-LV" sz="1500">
                <a:latin typeface="+mn-lt"/>
              </a:rPr>
              <a:t>Izvešanas muitas iestādei</a:t>
            </a:r>
            <a:endParaRPr lang="en-IE" sz="1500">
              <a:latin typeface="+mn-lt"/>
            </a:endParaRPr>
          </a:p>
          <a:p>
            <a:pPr marL="0" lvl="1">
              <a:lnSpc>
                <a:spcPct val="100000"/>
              </a:lnSpc>
              <a:spcAft>
                <a:spcPts val="0"/>
              </a:spcAft>
              <a:buFont typeface="Wingdings" panose="05000000000000000000" pitchFamily="2" charset="2"/>
              <a:buChar char="§"/>
            </a:pPr>
            <a:r>
              <a:rPr lang="lv-LV" sz="1500">
                <a:latin typeface="+mn-lt"/>
              </a:rPr>
              <a:t>Noteiktajā laika periodā</a:t>
            </a:r>
            <a:endParaRPr lang="en-IE" sz="1500">
              <a:latin typeface="+mn-lt"/>
            </a:endParaRPr>
          </a:p>
          <a:p>
            <a:pPr marL="0" lvl="1">
              <a:lnSpc>
                <a:spcPct val="100000"/>
              </a:lnSpc>
              <a:spcAft>
                <a:spcPts val="0"/>
              </a:spcAft>
              <a:buFont typeface="Wingdings" panose="05000000000000000000" pitchFamily="2" charset="2"/>
              <a:buChar char="§"/>
            </a:pPr>
            <a:r>
              <a:rPr lang="lv-LV" sz="1500">
                <a:latin typeface="+mn-lt"/>
              </a:rPr>
              <a:t>Pirms preces tiek izvestas</a:t>
            </a:r>
            <a:endParaRPr lang="en-IE" sz="1500">
              <a:latin typeface="+mn-lt"/>
            </a:endParaRPr>
          </a:p>
          <a:p>
            <a:endParaRPr lang="lv-LV"/>
          </a:p>
        </p:txBody>
      </p:sp>
    </p:spTree>
    <p:extLst>
      <p:ext uri="{BB962C8B-B14F-4D97-AF65-F5344CB8AC3E}">
        <p14:creationId xmlns:p14="http://schemas.microsoft.com/office/powerpoint/2010/main" val="1922180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FB8A1259-8DED-84FC-279F-D2C09194B28E}"/>
              </a:ext>
            </a:extLst>
          </p:cNvPr>
          <p:cNvSpPr txBox="1">
            <a:spLocks/>
          </p:cNvSpPr>
          <p:nvPr/>
        </p:nvSpPr>
        <p:spPr>
          <a:xfrm>
            <a:off x="871204" y="331937"/>
            <a:ext cx="10515600" cy="13255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rmAutofit/>
          </a:bodyPr>
          <a:lstStyle>
            <a:lvl1pPr algn="l" defTabSz="9144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fontAlgn="auto">
              <a:spcAft>
                <a:spcPts val="600"/>
              </a:spcAft>
              <a:buClrTx/>
              <a:buSzTx/>
              <a:tabLst/>
              <a:defRPr/>
            </a:pPr>
            <a:r>
              <a:rPr kumimoji="0" lang="en-US" sz="3600" i="0" u="none" strike="noStrike" normalizeH="0" baseline="0" noProof="0" err="1">
                <a:ln w="0"/>
                <a:solidFill>
                  <a:schemeClr val="tx1"/>
                </a:solidFill>
                <a:effectLst>
                  <a:outerShdw blurRad="38100" dist="19050" dir="2700000" algn="tl" rotWithShape="0">
                    <a:schemeClr val="dk1">
                      <a:alpha val="40000"/>
                    </a:schemeClr>
                  </a:outerShdw>
                </a:effectLst>
                <a:uLnTx/>
                <a:uFillTx/>
                <a:latin typeface="+mj-lt"/>
                <a:ea typeface="+mj-ea"/>
                <a:cs typeface="+mj-cs"/>
              </a:rPr>
              <a:t>Pārejas</a:t>
            </a:r>
            <a:r>
              <a:rPr kumimoji="0" lang="en-US" sz="3600" i="0" u="none" strike="noStrike" normalizeH="0" baseline="0" noProof="0">
                <a:ln w="0"/>
                <a:solidFill>
                  <a:schemeClr val="tx1"/>
                </a:solidFill>
                <a:effectLst>
                  <a:outerShdw blurRad="38100" dist="19050" dir="2700000" algn="tl" rotWithShape="0">
                    <a:schemeClr val="dk1">
                      <a:alpha val="40000"/>
                    </a:schemeClr>
                  </a:outerShdw>
                </a:effectLst>
                <a:uLnTx/>
                <a:uFillTx/>
                <a:latin typeface="+mj-lt"/>
                <a:ea typeface="+mj-ea"/>
                <a:cs typeface="+mj-cs"/>
              </a:rPr>
              <a:t> </a:t>
            </a:r>
            <a:r>
              <a:rPr kumimoji="0" lang="en-US" sz="3600" i="0" u="none" strike="noStrike" normalizeH="0" baseline="0" noProof="0" err="1">
                <a:ln w="0"/>
                <a:solidFill>
                  <a:schemeClr val="tx1"/>
                </a:solidFill>
                <a:effectLst>
                  <a:outerShdw blurRad="38100" dist="19050" dir="2700000" algn="tl" rotWithShape="0">
                    <a:schemeClr val="dk1">
                      <a:alpha val="40000"/>
                    </a:schemeClr>
                  </a:outerShdw>
                </a:effectLst>
                <a:uLnTx/>
                <a:uFillTx/>
                <a:latin typeface="+mj-lt"/>
                <a:ea typeface="+mj-ea"/>
                <a:cs typeface="+mj-cs"/>
              </a:rPr>
              <a:t>posms</a:t>
            </a:r>
            <a:r>
              <a:rPr kumimoji="0" lang="en-US" sz="3600" i="0" u="none" strike="noStrike" normalizeH="0" baseline="0" noProof="0">
                <a:ln w="0"/>
                <a:solidFill>
                  <a:schemeClr val="tx1"/>
                </a:solidFill>
                <a:effectLst>
                  <a:outerShdw blurRad="38100" dist="19050" dir="2700000" algn="tl" rotWithShape="0">
                    <a:schemeClr val="dk1">
                      <a:alpha val="40000"/>
                    </a:schemeClr>
                  </a:outerShdw>
                </a:effectLst>
                <a:uLnTx/>
                <a:uFillTx/>
                <a:latin typeface="+mj-lt"/>
                <a:ea typeface="+mj-ea"/>
                <a:cs typeface="+mj-cs"/>
              </a:rPr>
              <a:t> </a:t>
            </a:r>
            <a:r>
              <a:rPr kumimoji="0" lang="en-US" sz="3600" i="0" u="none" strike="noStrike" normalizeH="0" baseline="0" noProof="0" err="1">
                <a:ln w="0"/>
                <a:solidFill>
                  <a:schemeClr val="tx1"/>
                </a:solidFill>
                <a:effectLst>
                  <a:outerShdw blurRad="38100" dist="19050" dir="2700000" algn="tl" rotWithShape="0">
                    <a:schemeClr val="dk1">
                      <a:alpha val="40000"/>
                    </a:schemeClr>
                  </a:outerShdw>
                </a:effectLst>
                <a:uLnTx/>
                <a:uFillTx/>
                <a:latin typeface="+mj-lt"/>
                <a:ea typeface="+mj-ea"/>
                <a:cs typeface="+mj-cs"/>
              </a:rPr>
              <a:t>pirmsizvešanas</a:t>
            </a:r>
            <a:r>
              <a:rPr kumimoji="0" lang="en-US" sz="3600" i="0" u="none" strike="noStrike" normalizeH="0" baseline="0" noProof="0">
                <a:ln w="0"/>
                <a:solidFill>
                  <a:schemeClr val="tx1"/>
                </a:solidFill>
                <a:effectLst>
                  <a:outerShdw blurRad="38100" dist="19050" dir="2700000" algn="tl" rotWithShape="0">
                    <a:schemeClr val="dk1">
                      <a:alpha val="40000"/>
                    </a:schemeClr>
                  </a:outerShdw>
                </a:effectLst>
                <a:uLnTx/>
                <a:uFillTx/>
                <a:latin typeface="+mj-lt"/>
                <a:ea typeface="+mj-ea"/>
                <a:cs typeface="+mj-cs"/>
              </a:rPr>
              <a:t> </a:t>
            </a:r>
            <a:r>
              <a:rPr kumimoji="0" lang="en-US" sz="3600" i="0" u="none" strike="noStrike" normalizeH="0" baseline="0" noProof="0" err="1">
                <a:ln w="0"/>
                <a:solidFill>
                  <a:schemeClr val="tx1"/>
                </a:solidFill>
                <a:effectLst>
                  <a:outerShdw blurRad="38100" dist="19050" dir="2700000" algn="tl" rotWithShape="0">
                    <a:schemeClr val="dk1">
                      <a:alpha val="40000"/>
                    </a:schemeClr>
                  </a:outerShdw>
                </a:effectLst>
                <a:uLnTx/>
                <a:uFillTx/>
                <a:latin typeface="+mj-lt"/>
                <a:ea typeface="+mj-ea"/>
                <a:cs typeface="+mj-cs"/>
              </a:rPr>
              <a:t>informācijas</a:t>
            </a:r>
            <a:r>
              <a:rPr kumimoji="0" lang="en-US" sz="3600" i="0" u="none" strike="noStrike" normalizeH="0" baseline="0" noProof="0">
                <a:ln w="0"/>
                <a:solidFill>
                  <a:schemeClr val="tx1"/>
                </a:solidFill>
                <a:effectLst>
                  <a:outerShdw blurRad="38100" dist="19050" dir="2700000" algn="tl" rotWithShape="0">
                    <a:schemeClr val="dk1">
                      <a:alpha val="40000"/>
                    </a:schemeClr>
                  </a:outerShdw>
                </a:effectLst>
                <a:uLnTx/>
                <a:uFillTx/>
                <a:latin typeface="+mj-lt"/>
                <a:ea typeface="+mj-ea"/>
                <a:cs typeface="+mj-cs"/>
              </a:rPr>
              <a:t> </a:t>
            </a:r>
            <a:r>
              <a:rPr kumimoji="0" lang="en-US" sz="3600" i="0" u="none" strike="noStrike" normalizeH="0" baseline="0" noProof="0" err="1">
                <a:ln w="0"/>
                <a:solidFill>
                  <a:schemeClr val="tx1"/>
                </a:solidFill>
                <a:effectLst>
                  <a:outerShdw blurRad="38100" dist="19050" dir="2700000" algn="tl" rotWithShape="0">
                    <a:schemeClr val="dk1">
                      <a:alpha val="40000"/>
                    </a:schemeClr>
                  </a:outerShdw>
                </a:effectLst>
                <a:uLnTx/>
                <a:uFillTx/>
                <a:latin typeface="+mj-lt"/>
                <a:ea typeface="+mj-ea"/>
                <a:cs typeface="+mj-cs"/>
              </a:rPr>
              <a:t>sniegšanai</a:t>
            </a:r>
            <a:endParaRPr kumimoji="0" lang="en-US" sz="3600" i="0" u="none" strike="noStrike" normalizeH="0" baseline="0" noProof="0">
              <a:ln w="0"/>
              <a:solidFill>
                <a:schemeClr val="tx1"/>
              </a:solidFill>
              <a:effectLst>
                <a:outerShdw blurRad="38100" dist="19050" dir="2700000" algn="tl" rotWithShape="0">
                  <a:schemeClr val="dk1">
                    <a:alpha val="40000"/>
                  </a:schemeClr>
                </a:outerShdw>
              </a:effectLst>
              <a:uLnTx/>
              <a:uFillTx/>
              <a:latin typeface="+mj-lt"/>
              <a:ea typeface="+mj-ea"/>
              <a:cs typeface="+mj-cs"/>
            </a:endParaRPr>
          </a:p>
        </p:txBody>
      </p:sp>
      <p:sp>
        <p:nvSpPr>
          <p:cNvPr id="3" name="Content Placeholder 1">
            <a:extLst>
              <a:ext uri="{FF2B5EF4-FFF2-40B4-BE49-F238E27FC236}">
                <a16:creationId xmlns:a16="http://schemas.microsoft.com/office/drawing/2014/main" id="{8B8BCC03-8C98-E9B5-D006-06B6D17A8276}"/>
              </a:ext>
            </a:extLst>
          </p:cNvPr>
          <p:cNvSpPr txBox="1">
            <a:spLocks/>
          </p:cNvSpPr>
          <p:nvPr/>
        </p:nvSpPr>
        <p:spPr>
          <a:xfrm>
            <a:off x="481105" y="994719"/>
            <a:ext cx="10905699" cy="5136568"/>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8B8BCC03-8C98-E9B5-D006-06B6D17A8276}"/>
              </a:ext>
            </a:extLst>
          </p:cNvPr>
          <p:cNvSpPr txBox="1">
            <a:spLocks/>
          </p:cNvSpPr>
          <p:nvPr/>
        </p:nvSpPr>
        <p:spPr>
          <a:xfrm>
            <a:off x="633505" y="1306285"/>
            <a:ext cx="10905699" cy="4977401"/>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graphicFrame>
        <p:nvGraphicFramePr>
          <p:cNvPr id="7" name="Diagram 6">
            <a:extLst>
              <a:ext uri="{FF2B5EF4-FFF2-40B4-BE49-F238E27FC236}">
                <a16:creationId xmlns:a16="http://schemas.microsoft.com/office/drawing/2014/main" id="{7E64F168-E8E4-1143-0885-5AD79F91B36A}"/>
              </a:ext>
            </a:extLst>
          </p:cNvPr>
          <p:cNvGraphicFramePr/>
          <p:nvPr>
            <p:extLst>
              <p:ext uri="{D42A27DB-BD31-4B8C-83A1-F6EECF244321}">
                <p14:modId xmlns:p14="http://schemas.microsoft.com/office/powerpoint/2010/main" val="32409774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3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B8BCC03-8C98-E9B5-D006-06B6D17A8276}"/>
              </a:ext>
            </a:extLst>
          </p:cNvPr>
          <p:cNvSpPr txBox="1">
            <a:spLocks/>
          </p:cNvSpPr>
          <p:nvPr/>
        </p:nvSpPr>
        <p:spPr>
          <a:xfrm>
            <a:off x="481105" y="994719"/>
            <a:ext cx="10905699" cy="5136568"/>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8B8BCC03-8C98-E9B5-D006-06B6D17A8276}"/>
              </a:ext>
            </a:extLst>
          </p:cNvPr>
          <p:cNvSpPr txBox="1">
            <a:spLocks/>
          </p:cNvSpPr>
          <p:nvPr/>
        </p:nvSpPr>
        <p:spPr>
          <a:xfrm>
            <a:off x="594506" y="853605"/>
            <a:ext cx="10905699" cy="4977401"/>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2" name="Title 2">
            <a:extLst>
              <a:ext uri="{FF2B5EF4-FFF2-40B4-BE49-F238E27FC236}">
                <a16:creationId xmlns:a16="http://schemas.microsoft.com/office/drawing/2014/main" id="{FB8A1259-8DED-84FC-279F-D2C09194B28E}"/>
              </a:ext>
            </a:extLst>
          </p:cNvPr>
          <p:cNvSpPr txBox="1">
            <a:spLocks/>
          </p:cNvSpPr>
          <p:nvPr/>
        </p:nvSpPr>
        <p:spPr>
          <a:xfrm>
            <a:off x="0" y="-1"/>
            <a:ext cx="12192000" cy="85360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lvl1pPr algn="l" defTabSz="9144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lv-LV" i="0" u="none" strike="noStrike" kern="1200" normalizeH="0" baseline="0" noProof="0" err="1">
                <a:ln w="0"/>
                <a:solidFill>
                  <a:schemeClr val="tx1"/>
                </a:solidFill>
                <a:effectLst>
                  <a:outerShdw blurRad="38100" dist="19050" dir="2700000" algn="tl" rotWithShape="0">
                    <a:schemeClr val="dk1">
                      <a:alpha val="40000"/>
                    </a:schemeClr>
                  </a:outerShdw>
                </a:effectLst>
                <a:uLnTx/>
                <a:uFillTx/>
                <a:ea typeface="+mn-ea"/>
                <a:cs typeface="+mn-cs"/>
              </a:rPr>
              <a:t>Pirmsizvešanas</a:t>
            </a:r>
            <a:r>
              <a:rPr kumimoji="0" lang="lv-LV" i="0" u="none" strike="noStrike" kern="1200" normalizeH="0" baseline="0" noProof="0">
                <a:ln w="0"/>
                <a:solidFill>
                  <a:schemeClr val="tx1"/>
                </a:solidFill>
                <a:effectLst>
                  <a:outerShdw blurRad="38100" dist="19050" dir="2700000" algn="tl" rotWithShape="0">
                    <a:schemeClr val="dk1">
                      <a:alpha val="40000"/>
                    </a:schemeClr>
                  </a:outerShdw>
                </a:effectLst>
                <a:uLnTx/>
                <a:uFillTx/>
                <a:ea typeface="+mn-ea"/>
                <a:cs typeface="+mn-cs"/>
              </a:rPr>
              <a:t> informācijas grozīšana un anulēšana</a:t>
            </a:r>
            <a:endParaRPr kumimoji="0" lang="en-GB" i="0" u="none" strike="noStrike" kern="1200" normalizeH="0" baseline="0" noProof="0">
              <a:ln w="0"/>
              <a:solidFill>
                <a:schemeClr val="tx1"/>
              </a:solidFill>
              <a:effectLst>
                <a:outerShdw blurRad="38100" dist="19050" dir="2700000" algn="tl" rotWithShape="0">
                  <a:schemeClr val="dk1">
                    <a:alpha val="40000"/>
                  </a:schemeClr>
                </a:outerShdw>
              </a:effectLst>
              <a:uLnTx/>
              <a:uFillTx/>
              <a:ea typeface="+mn-ea"/>
              <a:cs typeface="+mn-cs"/>
            </a:endParaRPr>
          </a:p>
        </p:txBody>
      </p:sp>
      <p:grpSp>
        <p:nvGrpSpPr>
          <p:cNvPr id="7" name="Group 6">
            <a:extLst>
              <a:ext uri="{FF2B5EF4-FFF2-40B4-BE49-F238E27FC236}">
                <a16:creationId xmlns:a16="http://schemas.microsoft.com/office/drawing/2014/main" id="{6A98B845-1B76-8555-6406-CE1C72548C23}"/>
              </a:ext>
            </a:extLst>
          </p:cNvPr>
          <p:cNvGrpSpPr/>
          <p:nvPr/>
        </p:nvGrpSpPr>
        <p:grpSpPr>
          <a:xfrm>
            <a:off x="691795" y="1335172"/>
            <a:ext cx="10695009" cy="4786510"/>
            <a:chOff x="1071132" y="1081794"/>
            <a:chExt cx="9467438" cy="4786510"/>
          </a:xfrm>
        </p:grpSpPr>
        <p:sp>
          <p:nvSpPr>
            <p:cNvPr id="8" name="Freeform: Shape 7">
              <a:extLst>
                <a:ext uri="{FF2B5EF4-FFF2-40B4-BE49-F238E27FC236}">
                  <a16:creationId xmlns:a16="http://schemas.microsoft.com/office/drawing/2014/main" id="{23687CB5-53CE-D413-54AE-69A172C2F11D}"/>
                </a:ext>
              </a:extLst>
            </p:cNvPr>
            <p:cNvSpPr/>
            <p:nvPr/>
          </p:nvSpPr>
          <p:spPr>
            <a:xfrm>
              <a:off x="1071132" y="1088339"/>
              <a:ext cx="4442575" cy="865939"/>
            </a:xfrm>
            <a:custGeom>
              <a:avLst/>
              <a:gdLst>
                <a:gd name="connsiteX0" fmla="*/ 0 w 4442575"/>
                <a:gd name="connsiteY0" fmla="*/ 0 h 597935"/>
                <a:gd name="connsiteX1" fmla="*/ 4442575 w 4442575"/>
                <a:gd name="connsiteY1" fmla="*/ 0 h 597935"/>
                <a:gd name="connsiteX2" fmla="*/ 4442575 w 4442575"/>
                <a:gd name="connsiteY2" fmla="*/ 597935 h 597935"/>
                <a:gd name="connsiteX3" fmla="*/ 0 w 4442575"/>
                <a:gd name="connsiteY3" fmla="*/ 597935 h 597935"/>
                <a:gd name="connsiteX4" fmla="*/ 0 w 4442575"/>
                <a:gd name="connsiteY4" fmla="*/ 0 h 59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75" h="597935">
                  <a:moveTo>
                    <a:pt x="0" y="0"/>
                  </a:moveTo>
                  <a:lnTo>
                    <a:pt x="4442575" y="0"/>
                  </a:lnTo>
                  <a:lnTo>
                    <a:pt x="4442575" y="597935"/>
                  </a:lnTo>
                  <a:lnTo>
                    <a:pt x="0" y="597935"/>
                  </a:lnTo>
                  <a:lnTo>
                    <a:pt x="0" y="0"/>
                  </a:lnTo>
                  <a:close/>
                </a:path>
              </a:pathLst>
            </a:custGeom>
            <a:solidFill>
              <a:schemeClr val="accent2"/>
            </a:solidFill>
            <a:ln/>
          </p:spPr>
          <p:style>
            <a:lnRef idx="2">
              <a:schemeClr val="accent2"/>
            </a:lnRef>
            <a:fillRef idx="1">
              <a:schemeClr val="lt1"/>
            </a:fillRef>
            <a:effectRef idx="0">
              <a:schemeClr val="accent2"/>
            </a:effectRef>
            <a:fontRef idx="minor">
              <a:schemeClr val="dk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IE" sz="3000" kern="1200" dirty="0">
                  <a:solidFill>
                    <a:schemeClr val="tx1"/>
                  </a:solidFill>
                </a:rPr>
                <a:t>96(1)</a:t>
              </a:r>
              <a:r>
                <a:rPr lang="lv-LV" sz="3000" kern="1200" dirty="0">
                  <a:solidFill>
                    <a:schemeClr val="tx1"/>
                  </a:solidFill>
                </a:rPr>
                <a:t>.p.</a:t>
              </a:r>
              <a:r>
                <a:rPr lang="en-IE" sz="3000" kern="1200" dirty="0">
                  <a:solidFill>
                    <a:schemeClr val="tx1"/>
                  </a:solidFill>
                </a:rPr>
                <a:t> </a:t>
              </a:r>
              <a:r>
                <a:rPr lang="lv-LV" sz="3000" kern="1200" dirty="0">
                  <a:solidFill>
                    <a:schemeClr val="tx1"/>
                  </a:solidFill>
                </a:rPr>
                <a:t>Grozīšana</a:t>
              </a:r>
              <a:endParaRPr lang="en-IE" sz="3000" kern="1200" dirty="0">
                <a:solidFill>
                  <a:schemeClr val="tx1"/>
                </a:solidFill>
              </a:endParaRPr>
            </a:p>
          </p:txBody>
        </p:sp>
        <p:sp>
          <p:nvSpPr>
            <p:cNvPr id="9" name="Freeform: Shape 8">
              <a:extLst>
                <a:ext uri="{FF2B5EF4-FFF2-40B4-BE49-F238E27FC236}">
                  <a16:creationId xmlns:a16="http://schemas.microsoft.com/office/drawing/2014/main" id="{B344DDB4-FED9-BADB-FFEA-509C454E8F9C}"/>
                </a:ext>
              </a:extLst>
            </p:cNvPr>
            <p:cNvSpPr/>
            <p:nvPr/>
          </p:nvSpPr>
          <p:spPr>
            <a:xfrm>
              <a:off x="1071132" y="1954278"/>
              <a:ext cx="4442575" cy="3914026"/>
            </a:xfrm>
            <a:custGeom>
              <a:avLst/>
              <a:gdLst>
                <a:gd name="connsiteX0" fmla="*/ 0 w 4442575"/>
                <a:gd name="connsiteY0" fmla="*/ 0 h 3914026"/>
                <a:gd name="connsiteX1" fmla="*/ 4442575 w 4442575"/>
                <a:gd name="connsiteY1" fmla="*/ 0 h 3914026"/>
                <a:gd name="connsiteX2" fmla="*/ 4442575 w 4442575"/>
                <a:gd name="connsiteY2" fmla="*/ 3914026 h 3914026"/>
                <a:gd name="connsiteX3" fmla="*/ 0 w 4442575"/>
                <a:gd name="connsiteY3" fmla="*/ 3914026 h 3914026"/>
                <a:gd name="connsiteX4" fmla="*/ 0 w 4442575"/>
                <a:gd name="connsiteY4" fmla="*/ 0 h 3914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75" h="3914026">
                  <a:moveTo>
                    <a:pt x="0" y="0"/>
                  </a:moveTo>
                  <a:lnTo>
                    <a:pt x="4442575" y="0"/>
                  </a:lnTo>
                  <a:lnTo>
                    <a:pt x="4442575" y="3914026"/>
                  </a:lnTo>
                  <a:lnTo>
                    <a:pt x="0" y="3914026"/>
                  </a:lnTo>
                  <a:lnTo>
                    <a:pt x="0" y="0"/>
                  </a:lnTo>
                  <a:close/>
                </a:path>
              </a:pathLst>
            </a:custGeom>
            <a:solidFill>
              <a:schemeClr val="accent2">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algn="l" defTabSz="977900">
                <a:lnSpc>
                  <a:spcPct val="90000"/>
                </a:lnSpc>
                <a:spcBef>
                  <a:spcPct val="0"/>
                </a:spcBef>
                <a:spcAft>
                  <a:spcPct val="15000"/>
                </a:spcAft>
              </a:pPr>
              <a:r>
                <a:rPr lang="lv-LV" sz="2200" b="1" kern="1200" dirty="0">
                  <a:solidFill>
                    <a:schemeClr val="tx1"/>
                  </a:solidFill>
                </a:rPr>
                <a:t>Eksportētājs vai pārvadātājs var grozīt sniegto informāciju, izņemot, ja:</a:t>
              </a:r>
              <a:endParaRPr lang="en-IE" sz="2200" kern="1200" dirty="0">
                <a:solidFill>
                  <a:schemeClr val="tx1"/>
                </a:solidFill>
              </a:endParaRPr>
            </a:p>
            <a:p>
              <a:pPr marL="571500" lvl="2" indent="-342900" algn="l" defTabSz="977900">
                <a:lnSpc>
                  <a:spcPct val="90000"/>
                </a:lnSpc>
                <a:spcBef>
                  <a:spcPct val="0"/>
                </a:spcBef>
                <a:spcAft>
                  <a:spcPct val="15000"/>
                </a:spcAft>
                <a:buFont typeface="Arial" panose="020B0604020202020204" pitchFamily="34" charset="0"/>
                <a:buChar char="•"/>
              </a:pPr>
              <a:r>
                <a:rPr lang="lv-LV" sz="2400" b="0" i="0" dirty="0">
                  <a:solidFill>
                    <a:srgbClr val="000000"/>
                  </a:solidFill>
                  <a:effectLst/>
                </a:rPr>
                <a:t>muita ir paziņojusi nodomu pārbaudīt preces</a:t>
              </a:r>
              <a:endParaRPr lang="en-IE" sz="2200" kern="1200" dirty="0">
                <a:solidFill>
                  <a:schemeClr val="tx2"/>
                </a:solidFill>
              </a:endParaRPr>
            </a:p>
            <a:p>
              <a:pPr marL="571500" lvl="2" indent="-342900" algn="l" defTabSz="977900">
                <a:lnSpc>
                  <a:spcPct val="90000"/>
                </a:lnSpc>
                <a:spcBef>
                  <a:spcPct val="0"/>
                </a:spcBef>
                <a:spcAft>
                  <a:spcPct val="15000"/>
                </a:spcAft>
                <a:buFont typeface="Arial" panose="020B0604020202020204" pitchFamily="34" charset="0"/>
                <a:buChar char="•"/>
              </a:pPr>
              <a:r>
                <a:rPr lang="lv-LV" sz="2400" b="0" i="0" dirty="0">
                  <a:solidFill>
                    <a:srgbClr val="000000"/>
                  </a:solidFill>
                  <a:effectLst/>
                </a:rPr>
                <a:t>muita ir secinājusi, ka viena vai vairākas ziņas nav pareizas vai pilnīgas</a:t>
              </a:r>
              <a:endParaRPr lang="en-IE" sz="2200" kern="1200" dirty="0">
                <a:solidFill>
                  <a:schemeClr val="tx2"/>
                </a:solidFill>
              </a:endParaRPr>
            </a:p>
            <a:p>
              <a:pPr marL="571500" lvl="2" indent="-342900" algn="l" defTabSz="977900">
                <a:lnSpc>
                  <a:spcPct val="90000"/>
                </a:lnSpc>
                <a:spcBef>
                  <a:spcPct val="0"/>
                </a:spcBef>
                <a:spcAft>
                  <a:spcPct val="15000"/>
                </a:spcAft>
                <a:buFont typeface="Arial" panose="020B0604020202020204" pitchFamily="34" charset="0"/>
                <a:buChar char="•"/>
              </a:pPr>
              <a:r>
                <a:rPr lang="lv-LV" sz="2400" b="0" i="0" dirty="0">
                  <a:solidFill>
                    <a:srgbClr val="000000"/>
                  </a:solidFill>
                  <a:effectLst/>
                </a:rPr>
                <a:t>muita jau ir atļāvusi izlaist preces izvešanai</a:t>
              </a:r>
              <a:endParaRPr lang="en-IE" sz="2200" kern="1200" dirty="0">
                <a:solidFill>
                  <a:schemeClr val="tx2"/>
                </a:solidFill>
              </a:endParaRPr>
            </a:p>
          </p:txBody>
        </p:sp>
        <p:sp>
          <p:nvSpPr>
            <p:cNvPr id="10" name="Freeform: Shape 9">
              <a:extLst>
                <a:ext uri="{FF2B5EF4-FFF2-40B4-BE49-F238E27FC236}">
                  <a16:creationId xmlns:a16="http://schemas.microsoft.com/office/drawing/2014/main" id="{E09BCE4C-3D82-9510-7805-799644987A93}"/>
                </a:ext>
              </a:extLst>
            </p:cNvPr>
            <p:cNvSpPr/>
            <p:nvPr/>
          </p:nvSpPr>
          <p:spPr>
            <a:xfrm>
              <a:off x="6095995" y="1081794"/>
              <a:ext cx="4442575" cy="865939"/>
            </a:xfrm>
            <a:custGeom>
              <a:avLst/>
              <a:gdLst>
                <a:gd name="connsiteX0" fmla="*/ 0 w 4442575"/>
                <a:gd name="connsiteY0" fmla="*/ 0 h 629434"/>
                <a:gd name="connsiteX1" fmla="*/ 4442575 w 4442575"/>
                <a:gd name="connsiteY1" fmla="*/ 0 h 629434"/>
                <a:gd name="connsiteX2" fmla="*/ 4442575 w 4442575"/>
                <a:gd name="connsiteY2" fmla="*/ 629434 h 629434"/>
                <a:gd name="connsiteX3" fmla="*/ 0 w 4442575"/>
                <a:gd name="connsiteY3" fmla="*/ 629434 h 629434"/>
                <a:gd name="connsiteX4" fmla="*/ 0 w 4442575"/>
                <a:gd name="connsiteY4" fmla="*/ 0 h 62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75" h="629434">
                  <a:moveTo>
                    <a:pt x="0" y="0"/>
                  </a:moveTo>
                  <a:lnTo>
                    <a:pt x="4442575" y="0"/>
                  </a:lnTo>
                  <a:lnTo>
                    <a:pt x="4442575" y="629434"/>
                  </a:lnTo>
                  <a:lnTo>
                    <a:pt x="0" y="629434"/>
                  </a:lnTo>
                  <a:lnTo>
                    <a:pt x="0" y="0"/>
                  </a:lnTo>
                  <a:close/>
                </a:path>
              </a:pathLst>
            </a:custGeom>
            <a:solidFill>
              <a:schemeClr val="accent1"/>
            </a:solidFill>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IE" sz="3000" kern="1200" dirty="0">
                  <a:solidFill>
                    <a:schemeClr val="bg1"/>
                  </a:solidFill>
                </a:rPr>
                <a:t>96(2)</a:t>
              </a:r>
              <a:r>
                <a:rPr lang="lv-LV" sz="3000" kern="1200" dirty="0">
                  <a:solidFill>
                    <a:schemeClr val="bg1"/>
                  </a:solidFill>
                </a:rPr>
                <a:t>.p.</a:t>
              </a:r>
              <a:r>
                <a:rPr lang="en-IE" sz="3000" kern="1200" dirty="0">
                  <a:solidFill>
                    <a:schemeClr val="bg1"/>
                  </a:solidFill>
                </a:rPr>
                <a:t> </a:t>
              </a:r>
              <a:r>
                <a:rPr lang="lv-LV" sz="3000" kern="1200" dirty="0">
                  <a:solidFill>
                    <a:schemeClr val="bg1"/>
                  </a:solidFill>
                </a:rPr>
                <a:t>Anulēšana</a:t>
              </a:r>
              <a:endParaRPr lang="en-IE" sz="3000" kern="1200" dirty="0">
                <a:solidFill>
                  <a:schemeClr val="bg1"/>
                </a:solidFill>
              </a:endParaRPr>
            </a:p>
          </p:txBody>
        </p:sp>
        <p:sp>
          <p:nvSpPr>
            <p:cNvPr id="11" name="Freeform: Shape 10">
              <a:extLst>
                <a:ext uri="{FF2B5EF4-FFF2-40B4-BE49-F238E27FC236}">
                  <a16:creationId xmlns:a16="http://schemas.microsoft.com/office/drawing/2014/main" id="{B3E7982A-E332-AD6B-759B-F7C954D3B8E2}"/>
                </a:ext>
              </a:extLst>
            </p:cNvPr>
            <p:cNvSpPr/>
            <p:nvPr/>
          </p:nvSpPr>
          <p:spPr>
            <a:xfrm>
              <a:off x="6095995" y="1947733"/>
              <a:ext cx="4442575" cy="3914026"/>
            </a:xfrm>
            <a:custGeom>
              <a:avLst/>
              <a:gdLst>
                <a:gd name="connsiteX0" fmla="*/ 0 w 4442575"/>
                <a:gd name="connsiteY0" fmla="*/ 0 h 3914026"/>
                <a:gd name="connsiteX1" fmla="*/ 4442575 w 4442575"/>
                <a:gd name="connsiteY1" fmla="*/ 0 h 3914026"/>
                <a:gd name="connsiteX2" fmla="*/ 4442575 w 4442575"/>
                <a:gd name="connsiteY2" fmla="*/ 3914026 h 3914026"/>
                <a:gd name="connsiteX3" fmla="*/ 0 w 4442575"/>
                <a:gd name="connsiteY3" fmla="*/ 3914026 h 3914026"/>
                <a:gd name="connsiteX4" fmla="*/ 0 w 4442575"/>
                <a:gd name="connsiteY4" fmla="*/ 0 h 3914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75" h="3914026">
                  <a:moveTo>
                    <a:pt x="0" y="0"/>
                  </a:moveTo>
                  <a:lnTo>
                    <a:pt x="4442575" y="0"/>
                  </a:lnTo>
                  <a:lnTo>
                    <a:pt x="4442575" y="3914026"/>
                  </a:lnTo>
                  <a:lnTo>
                    <a:pt x="0" y="3914026"/>
                  </a:lnTo>
                  <a:lnTo>
                    <a:pt x="0" y="0"/>
                  </a:lnTo>
                  <a:close/>
                </a:path>
              </a:pathLst>
            </a:custGeom>
            <a:ln>
              <a:solidFill>
                <a:schemeClr val="accent1">
                  <a:lumMod val="40000"/>
                  <a:lumOff val="60000"/>
                  <a:alpha val="90000"/>
                </a:schemeClr>
              </a:solidFill>
            </a:ln>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l" defTabSz="1066800">
                <a:lnSpc>
                  <a:spcPct val="90000"/>
                </a:lnSpc>
                <a:spcBef>
                  <a:spcPct val="0"/>
                </a:spcBef>
                <a:spcAft>
                  <a:spcPct val="15000"/>
                </a:spcAft>
              </a:pPr>
              <a:r>
                <a:rPr lang="lv-LV" sz="2400" b="1" kern="1200" dirty="0">
                  <a:solidFill>
                    <a:schemeClr val="tx1"/>
                  </a:solidFill>
                </a:rPr>
                <a:t>Ja preces nav izvestas no muitas teritorijas</a:t>
              </a:r>
              <a:r>
                <a:rPr lang="en-IE" sz="2400" b="1" kern="1200" dirty="0">
                  <a:solidFill>
                    <a:schemeClr val="tx1"/>
                  </a:solidFill>
                </a:rPr>
                <a:t>:</a:t>
              </a:r>
            </a:p>
            <a:p>
              <a:pPr marL="571500" lvl="2" indent="-342900" algn="l" defTabSz="1066800">
                <a:lnSpc>
                  <a:spcPct val="90000"/>
                </a:lnSpc>
                <a:spcBef>
                  <a:spcPct val="0"/>
                </a:spcBef>
                <a:spcAft>
                  <a:spcPct val="15000"/>
                </a:spcAft>
                <a:buFont typeface="Arial" panose="020B0604020202020204" pitchFamily="34" charset="0"/>
                <a:buChar char="•"/>
              </a:pPr>
              <a:r>
                <a:rPr lang="lv-LV" sz="2400" b="1" kern="1200" dirty="0">
                  <a:solidFill>
                    <a:schemeClr val="tx1"/>
                  </a:solidFill>
                </a:rPr>
                <a:t>eksportēt</a:t>
              </a:r>
              <a:r>
                <a:rPr lang="lv-LV" sz="2400" b="1" dirty="0">
                  <a:solidFill>
                    <a:schemeClr val="tx1"/>
                  </a:solidFill>
                </a:rPr>
                <a:t>ājs vai pārvadātājs </a:t>
              </a:r>
              <a:r>
                <a:rPr lang="lv-LV" sz="2400" dirty="0">
                  <a:solidFill>
                    <a:schemeClr val="tx1"/>
                  </a:solidFill>
                </a:rPr>
                <a:t>nekavējoties anulē sniegto informāciju</a:t>
              </a:r>
              <a:endParaRPr lang="en-IE" sz="2400" kern="1200" dirty="0">
                <a:solidFill>
                  <a:schemeClr val="tx1"/>
                </a:solidFill>
              </a:endParaRPr>
            </a:p>
            <a:p>
              <a:pPr marL="571500" lvl="2" indent="-342900" algn="l" defTabSz="1066800">
                <a:lnSpc>
                  <a:spcPct val="90000"/>
                </a:lnSpc>
                <a:spcBef>
                  <a:spcPct val="0"/>
                </a:spcBef>
                <a:spcAft>
                  <a:spcPct val="15000"/>
                </a:spcAft>
                <a:buFont typeface="Arial" panose="020B0604020202020204" pitchFamily="34" charset="0"/>
                <a:buChar char="•"/>
              </a:pPr>
              <a:r>
                <a:rPr lang="lv-LV" sz="2400" b="1" kern="1200" dirty="0">
                  <a:solidFill>
                    <a:schemeClr val="tx1"/>
                  </a:solidFill>
                </a:rPr>
                <a:t>muita </a:t>
              </a:r>
              <a:r>
                <a:rPr lang="lv-LV" sz="2400" kern="1200" dirty="0">
                  <a:solidFill>
                    <a:schemeClr val="tx1"/>
                  </a:solidFill>
                </a:rPr>
                <a:t>anulē sniegto informāciju par neizvestām precēm </a:t>
              </a:r>
              <a:r>
                <a:rPr lang="lv-LV" sz="2400" b="1" kern="1200" dirty="0">
                  <a:solidFill>
                    <a:schemeClr val="tx1"/>
                  </a:solidFill>
                </a:rPr>
                <a:t>150 dienu laikā </a:t>
              </a:r>
              <a:r>
                <a:rPr lang="lv-LV" sz="2400" kern="1200" dirty="0">
                  <a:solidFill>
                    <a:schemeClr val="tx1"/>
                  </a:solidFill>
                </a:rPr>
                <a:t>pēc iesniegšanas</a:t>
              </a:r>
              <a:endParaRPr lang="en-IE" sz="2400" kern="1200" dirty="0">
                <a:solidFill>
                  <a:schemeClr val="tx1"/>
                </a:solidFill>
              </a:endParaRPr>
            </a:p>
          </p:txBody>
        </p:sp>
      </p:grpSp>
    </p:spTree>
    <p:extLst>
      <p:ext uri="{BB962C8B-B14F-4D97-AF65-F5344CB8AC3E}">
        <p14:creationId xmlns:p14="http://schemas.microsoft.com/office/powerpoint/2010/main" val="344981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B8BCC03-8C98-E9B5-D006-06B6D17A8276}"/>
              </a:ext>
            </a:extLst>
          </p:cNvPr>
          <p:cNvSpPr txBox="1">
            <a:spLocks/>
          </p:cNvSpPr>
          <p:nvPr/>
        </p:nvSpPr>
        <p:spPr>
          <a:xfrm>
            <a:off x="481105" y="994719"/>
            <a:ext cx="10905699" cy="5136568"/>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IE" sz="2000" b="0" i="0" u="none" strike="noStrike" kern="1200" cap="none" spc="0" normalizeH="0" baseline="0" noProof="0">
              <a:ln>
                <a:noFill/>
              </a:ln>
              <a:solidFill>
                <a:srgbClr val="4D4D4D"/>
              </a:solidFill>
              <a:effectLst/>
              <a:uLnTx/>
              <a:uFillTx/>
              <a:latin typeface="Arial"/>
              <a:ea typeface="+mn-ea"/>
              <a:cs typeface="+mn-cs"/>
            </a:endParaRPr>
          </a:p>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8B8BCC03-8C98-E9B5-D006-06B6D17A8276}"/>
              </a:ext>
            </a:extLst>
          </p:cNvPr>
          <p:cNvSpPr txBox="1">
            <a:spLocks/>
          </p:cNvSpPr>
          <p:nvPr/>
        </p:nvSpPr>
        <p:spPr>
          <a:xfrm>
            <a:off x="594506" y="853605"/>
            <a:ext cx="10905699" cy="4977401"/>
          </a:xfrm>
          <a:prstGeom prst="rect">
            <a:avLst/>
          </a:prstGeom>
        </p:spPr>
        <p:txBody>
          <a:bodyPr/>
          <a:lstStyle>
            <a:defPPr>
              <a:defRPr lang="en-US"/>
            </a:defPPr>
            <a:lvl1pPr marL="0" indent="-171449"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1pPr>
            <a:lvl2pPr marL="3429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2pPr>
            <a:lvl3pPr marL="6858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0287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4pPr>
            <a:lvl5pPr marL="1371600" indent="-171449"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5pPr>
            <a:lvl6pPr marL="17145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49"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marR="0" lvl="0" indent="-457189" algn="l" defTabSz="914377" rtl="0" eaLnBrk="1" fontAlgn="auto" latinLnBrk="0" hangingPunct="1">
              <a:lnSpc>
                <a:spcPct val="100000"/>
              </a:lnSpc>
              <a:spcBef>
                <a:spcPts val="0"/>
              </a:spcBef>
              <a:spcAft>
                <a:spcPts val="1800"/>
              </a:spcAft>
              <a:buClr>
                <a:srgbClr val="034EA2"/>
              </a:buClr>
              <a:buSzTx/>
              <a:buFont typeface="Arial" panose="020B0604020202020204" pitchFamily="34" charset="0"/>
              <a:buAutoNum type="arabicParenR"/>
              <a:tabLst/>
              <a:defRPr/>
            </a:pPr>
            <a:endParaRPr kumimoji="0" lang="en-US" sz="2000" b="0" i="0" u="none" strike="noStrike" kern="1200" cap="none" spc="0" normalizeH="0" baseline="0" noProof="0">
              <a:ln>
                <a:noFill/>
              </a:ln>
              <a:solidFill>
                <a:srgbClr val="4D4D4D"/>
              </a:solidFill>
              <a:effectLst/>
              <a:uLnTx/>
              <a:uFillTx/>
              <a:latin typeface="Arial"/>
              <a:ea typeface="+mn-ea"/>
              <a:cs typeface="+mn-cs"/>
            </a:endParaRPr>
          </a:p>
        </p:txBody>
      </p:sp>
      <p:sp>
        <p:nvSpPr>
          <p:cNvPr id="2" name="Title 2">
            <a:extLst>
              <a:ext uri="{FF2B5EF4-FFF2-40B4-BE49-F238E27FC236}">
                <a16:creationId xmlns:a16="http://schemas.microsoft.com/office/drawing/2014/main" id="{FB8A1259-8DED-84FC-279F-D2C09194B28E}"/>
              </a:ext>
            </a:extLst>
          </p:cNvPr>
          <p:cNvSpPr txBox="1">
            <a:spLocks/>
          </p:cNvSpPr>
          <p:nvPr/>
        </p:nvSpPr>
        <p:spPr>
          <a:xfrm>
            <a:off x="-1" y="47173"/>
            <a:ext cx="12135727" cy="73482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0" rtlCol="0" anchor="ctr" anchorCtr="0">
            <a:noAutofit/>
          </a:bodyPr>
          <a:lstStyle>
            <a:lvl1pPr algn="l" defTabSz="914400" rtl="0" eaLnBrk="1" latinLnBrk="0" hangingPunct="1">
              <a:lnSpc>
                <a:spcPct val="90000"/>
              </a:lnSpc>
              <a:spcBef>
                <a:spcPct val="0"/>
              </a:spcBef>
              <a:buNone/>
              <a:defRPr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lv-LV" i="0" u="none" strike="noStrike" kern="1200" normalizeH="0" baseline="0" noProof="0">
                <a:ln w="0"/>
                <a:solidFill>
                  <a:schemeClr val="tx1"/>
                </a:solidFill>
                <a:effectLst>
                  <a:outerShdw blurRad="38100" dist="19050" dir="2700000" algn="tl" rotWithShape="0">
                    <a:schemeClr val="dk1">
                      <a:alpha val="40000"/>
                    </a:schemeClr>
                  </a:outerShdw>
                </a:effectLst>
                <a:uLnTx/>
                <a:uFillTx/>
                <a:ea typeface="+mn-ea"/>
                <a:cs typeface="+mn-cs"/>
              </a:rPr>
              <a:t>Uzrādīšana un izvešanas apliecinājums</a:t>
            </a:r>
            <a:endParaRPr kumimoji="0" lang="en-GB" i="0" u="none" strike="noStrike" kern="1200" normalizeH="0" baseline="0" noProof="0">
              <a:ln w="0"/>
              <a:solidFill>
                <a:schemeClr val="tx1"/>
              </a:solidFill>
              <a:effectLst>
                <a:outerShdw blurRad="38100" dist="19050" dir="2700000" algn="tl" rotWithShape="0">
                  <a:schemeClr val="dk1">
                    <a:alpha val="40000"/>
                  </a:schemeClr>
                </a:outerShdw>
              </a:effectLst>
              <a:uLnTx/>
              <a:uFillTx/>
              <a:ea typeface="+mn-ea"/>
              <a:cs typeface="+mn-cs"/>
            </a:endParaRPr>
          </a:p>
        </p:txBody>
      </p:sp>
      <p:grpSp>
        <p:nvGrpSpPr>
          <p:cNvPr id="7" name="Group 6">
            <a:extLst>
              <a:ext uri="{FF2B5EF4-FFF2-40B4-BE49-F238E27FC236}">
                <a16:creationId xmlns:a16="http://schemas.microsoft.com/office/drawing/2014/main" id="{6A98B845-1B76-8555-6406-CE1C72548C23}"/>
              </a:ext>
            </a:extLst>
          </p:cNvPr>
          <p:cNvGrpSpPr/>
          <p:nvPr/>
        </p:nvGrpSpPr>
        <p:grpSpPr>
          <a:xfrm>
            <a:off x="805196" y="1026995"/>
            <a:ext cx="10385967" cy="5117320"/>
            <a:chOff x="1071132" y="882796"/>
            <a:chExt cx="9467438" cy="5117320"/>
          </a:xfrm>
        </p:grpSpPr>
        <p:sp>
          <p:nvSpPr>
            <p:cNvPr id="8" name="Freeform: Shape 7">
              <a:extLst>
                <a:ext uri="{FF2B5EF4-FFF2-40B4-BE49-F238E27FC236}">
                  <a16:creationId xmlns:a16="http://schemas.microsoft.com/office/drawing/2014/main" id="{23687CB5-53CE-D413-54AE-69A172C2F11D}"/>
                </a:ext>
              </a:extLst>
            </p:cNvPr>
            <p:cNvSpPr/>
            <p:nvPr/>
          </p:nvSpPr>
          <p:spPr>
            <a:xfrm>
              <a:off x="1071132" y="889341"/>
              <a:ext cx="4442575" cy="845667"/>
            </a:xfrm>
            <a:custGeom>
              <a:avLst/>
              <a:gdLst>
                <a:gd name="connsiteX0" fmla="*/ 0 w 4442575"/>
                <a:gd name="connsiteY0" fmla="*/ 0 h 597935"/>
                <a:gd name="connsiteX1" fmla="*/ 4442575 w 4442575"/>
                <a:gd name="connsiteY1" fmla="*/ 0 h 597935"/>
                <a:gd name="connsiteX2" fmla="*/ 4442575 w 4442575"/>
                <a:gd name="connsiteY2" fmla="*/ 597935 h 597935"/>
                <a:gd name="connsiteX3" fmla="*/ 0 w 4442575"/>
                <a:gd name="connsiteY3" fmla="*/ 597935 h 597935"/>
                <a:gd name="connsiteX4" fmla="*/ 0 w 4442575"/>
                <a:gd name="connsiteY4" fmla="*/ 0 h 59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75" h="597935">
                  <a:moveTo>
                    <a:pt x="0" y="0"/>
                  </a:moveTo>
                  <a:lnTo>
                    <a:pt x="4442575" y="0"/>
                  </a:lnTo>
                  <a:lnTo>
                    <a:pt x="4442575" y="597935"/>
                  </a:lnTo>
                  <a:lnTo>
                    <a:pt x="0" y="597935"/>
                  </a:lnTo>
                  <a:lnTo>
                    <a:pt x="0" y="0"/>
                  </a:lnTo>
                  <a:close/>
                </a:path>
              </a:pathLst>
            </a:custGeom>
            <a:solidFill>
              <a:schemeClr val="accent2"/>
            </a:solidFill>
          </p:spPr>
          <p:style>
            <a:lnRef idx="2">
              <a:schemeClr val="accent2"/>
            </a:lnRef>
            <a:fillRef idx="1">
              <a:schemeClr val="lt1"/>
            </a:fillRef>
            <a:effectRef idx="0">
              <a:schemeClr val="accent2"/>
            </a:effectRef>
            <a:fontRef idx="minor">
              <a:schemeClr val="dk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IE" sz="3000" kern="1200" dirty="0">
                  <a:solidFill>
                    <a:schemeClr val="tx1"/>
                  </a:solidFill>
                </a:rPr>
                <a:t>98(1)</a:t>
              </a:r>
              <a:r>
                <a:rPr lang="lv-LV" sz="3000" kern="1200" dirty="0">
                  <a:solidFill>
                    <a:schemeClr val="tx1"/>
                  </a:solidFill>
                </a:rPr>
                <a:t>.p.</a:t>
              </a:r>
              <a:r>
                <a:rPr lang="en-IE" sz="3000" kern="1200" dirty="0">
                  <a:solidFill>
                    <a:schemeClr val="tx1"/>
                  </a:solidFill>
                </a:rPr>
                <a:t> </a:t>
              </a:r>
              <a:r>
                <a:rPr lang="lv-LV" sz="3000" kern="1200" dirty="0">
                  <a:solidFill>
                    <a:schemeClr val="tx1"/>
                  </a:solidFill>
                </a:rPr>
                <a:t>Uzrādīšana</a:t>
              </a:r>
              <a:endParaRPr lang="en-IE" sz="3000" kern="1200" dirty="0">
                <a:solidFill>
                  <a:schemeClr val="tx1"/>
                </a:solidFill>
              </a:endParaRPr>
            </a:p>
          </p:txBody>
        </p:sp>
        <p:sp>
          <p:nvSpPr>
            <p:cNvPr id="9" name="Freeform: Shape 8">
              <a:extLst>
                <a:ext uri="{FF2B5EF4-FFF2-40B4-BE49-F238E27FC236}">
                  <a16:creationId xmlns:a16="http://schemas.microsoft.com/office/drawing/2014/main" id="{B344DDB4-FED9-BADB-FFEA-509C454E8F9C}"/>
                </a:ext>
              </a:extLst>
            </p:cNvPr>
            <p:cNvSpPr/>
            <p:nvPr/>
          </p:nvSpPr>
          <p:spPr>
            <a:xfrm>
              <a:off x="1071132" y="1786857"/>
              <a:ext cx="4442575" cy="4213259"/>
            </a:xfrm>
            <a:custGeom>
              <a:avLst/>
              <a:gdLst>
                <a:gd name="connsiteX0" fmla="*/ 0 w 4442575"/>
                <a:gd name="connsiteY0" fmla="*/ 0 h 3914026"/>
                <a:gd name="connsiteX1" fmla="*/ 4442575 w 4442575"/>
                <a:gd name="connsiteY1" fmla="*/ 0 h 3914026"/>
                <a:gd name="connsiteX2" fmla="*/ 4442575 w 4442575"/>
                <a:gd name="connsiteY2" fmla="*/ 3914026 h 3914026"/>
                <a:gd name="connsiteX3" fmla="*/ 0 w 4442575"/>
                <a:gd name="connsiteY3" fmla="*/ 3914026 h 3914026"/>
                <a:gd name="connsiteX4" fmla="*/ 0 w 4442575"/>
                <a:gd name="connsiteY4" fmla="*/ 0 h 3914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75" h="3914026">
                  <a:moveTo>
                    <a:pt x="0" y="0"/>
                  </a:moveTo>
                  <a:lnTo>
                    <a:pt x="4442575" y="0"/>
                  </a:lnTo>
                  <a:lnTo>
                    <a:pt x="4442575" y="3914026"/>
                  </a:lnTo>
                  <a:lnTo>
                    <a:pt x="0" y="3914026"/>
                  </a:lnTo>
                  <a:lnTo>
                    <a:pt x="0" y="0"/>
                  </a:lnTo>
                  <a:close/>
                </a:path>
              </a:pathLst>
            </a:custGeom>
            <a:solidFill>
              <a:schemeClr val="accent2">
                <a:lumMod val="20000"/>
                <a:lumOff val="8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algn="l" defTabSz="977900">
                <a:lnSpc>
                  <a:spcPct val="90000"/>
                </a:lnSpc>
                <a:spcBef>
                  <a:spcPct val="0"/>
                </a:spcBef>
                <a:spcAft>
                  <a:spcPct val="15000"/>
                </a:spcAft>
              </a:pPr>
              <a:endParaRPr lang="lv-LV" sz="1100" b="0" i="0" dirty="0">
                <a:solidFill>
                  <a:schemeClr val="tx1"/>
                </a:solidFill>
                <a:effectLst/>
              </a:endParaRPr>
            </a:p>
            <a:p>
              <a:pPr marL="228600" lvl="1" indent="-228600" algn="l" defTabSz="977900">
                <a:lnSpc>
                  <a:spcPct val="90000"/>
                </a:lnSpc>
                <a:spcBef>
                  <a:spcPct val="0"/>
                </a:spcBef>
                <a:spcAft>
                  <a:spcPct val="15000"/>
                </a:spcAft>
                <a:buChar char="•"/>
              </a:pPr>
              <a:r>
                <a:rPr lang="lv-LV" sz="2400" b="0" i="0" dirty="0">
                  <a:solidFill>
                    <a:schemeClr val="tx1"/>
                  </a:solidFill>
                  <a:effectLst/>
                </a:rPr>
                <a:t>ja </a:t>
              </a:r>
              <a:r>
                <a:rPr lang="lv-LV" sz="2400" b="0" i="0" dirty="0" err="1">
                  <a:solidFill>
                    <a:schemeClr val="tx1"/>
                  </a:solidFill>
                  <a:effectLst/>
                </a:rPr>
                <a:t>pirmsizvešanas</a:t>
              </a:r>
              <a:r>
                <a:rPr lang="lv-LV" sz="2400" b="0" i="0" dirty="0">
                  <a:solidFill>
                    <a:schemeClr val="tx1"/>
                  </a:solidFill>
                  <a:effectLst/>
                </a:rPr>
                <a:t> informācija nav sniegta noteiktajā termiņā vai</a:t>
              </a:r>
              <a:endParaRPr lang="fr-BE" sz="2400" kern="1200" dirty="0">
                <a:solidFill>
                  <a:schemeClr val="tx1"/>
                </a:solidFill>
              </a:endParaRPr>
            </a:p>
            <a:p>
              <a:pPr marL="228600" lvl="1" indent="-228600" algn="l" defTabSz="977900">
                <a:lnSpc>
                  <a:spcPct val="90000"/>
                </a:lnSpc>
                <a:spcBef>
                  <a:spcPct val="0"/>
                </a:spcBef>
                <a:spcAft>
                  <a:spcPts val="1800"/>
                </a:spcAft>
                <a:buChar char="•"/>
              </a:pPr>
              <a:r>
                <a:rPr lang="lv-LV" sz="2400" dirty="0">
                  <a:solidFill>
                    <a:schemeClr val="tx1"/>
                  </a:solidFill>
                </a:rPr>
                <a:t>to prasa c</a:t>
              </a:r>
              <a:r>
                <a:rPr lang="lv-LV" sz="2400" b="0" i="0" dirty="0">
                  <a:solidFill>
                    <a:schemeClr val="tx1"/>
                  </a:solidFill>
                  <a:effectLst/>
                </a:rPr>
                <a:t>iti tiesību akti, ko piemēro muitas dienesti</a:t>
              </a:r>
              <a:endParaRPr lang="fr-BE" sz="2400" dirty="0">
                <a:solidFill>
                  <a:schemeClr val="tx1"/>
                </a:solidFill>
              </a:endParaRPr>
            </a:p>
            <a:p>
              <a:pPr marL="0" lvl="1" algn="l" defTabSz="977900">
                <a:lnSpc>
                  <a:spcPct val="90000"/>
                </a:lnSpc>
                <a:spcBef>
                  <a:spcPct val="0"/>
                </a:spcBef>
                <a:spcAft>
                  <a:spcPct val="15000"/>
                </a:spcAft>
              </a:pPr>
              <a:r>
                <a:rPr lang="fr-BE" sz="2400" kern="1200" dirty="0">
                  <a:solidFill>
                    <a:schemeClr val="tx1"/>
                  </a:solidFill>
                  <a:sym typeface="Wingdings" panose="05000000000000000000" pitchFamily="2" charset="2"/>
                </a:rPr>
                <a:t> </a:t>
              </a:r>
              <a:r>
                <a:rPr lang="lv-LV" sz="2400" kern="1200" dirty="0">
                  <a:solidFill>
                    <a:schemeClr val="tx1"/>
                  </a:solidFill>
                  <a:sym typeface="Wingdings" panose="05000000000000000000" pitchFamily="2" charset="2"/>
                </a:rPr>
                <a:t>P</a:t>
              </a:r>
              <a:r>
                <a:rPr lang="lv-LV" sz="2400" b="0" i="0" dirty="0">
                  <a:solidFill>
                    <a:schemeClr val="tx1"/>
                  </a:solidFill>
                  <a:effectLst/>
                </a:rPr>
                <a:t>ārvadātājs pirms izvešanas preces uzrāda izvešanas muitas iestādei</a:t>
              </a:r>
              <a:endParaRPr lang="en-IE" sz="2400" kern="1200" dirty="0">
                <a:solidFill>
                  <a:schemeClr val="tx1"/>
                </a:solidFill>
              </a:endParaRPr>
            </a:p>
          </p:txBody>
        </p:sp>
        <p:sp>
          <p:nvSpPr>
            <p:cNvPr id="10" name="Freeform: Shape 9">
              <a:extLst>
                <a:ext uri="{FF2B5EF4-FFF2-40B4-BE49-F238E27FC236}">
                  <a16:creationId xmlns:a16="http://schemas.microsoft.com/office/drawing/2014/main" id="{E09BCE4C-3D82-9510-7805-799644987A93}"/>
                </a:ext>
              </a:extLst>
            </p:cNvPr>
            <p:cNvSpPr/>
            <p:nvPr/>
          </p:nvSpPr>
          <p:spPr>
            <a:xfrm>
              <a:off x="6095995" y="882796"/>
              <a:ext cx="4442575" cy="852212"/>
            </a:xfrm>
            <a:custGeom>
              <a:avLst/>
              <a:gdLst>
                <a:gd name="connsiteX0" fmla="*/ 0 w 4442575"/>
                <a:gd name="connsiteY0" fmla="*/ 0 h 629434"/>
                <a:gd name="connsiteX1" fmla="*/ 4442575 w 4442575"/>
                <a:gd name="connsiteY1" fmla="*/ 0 h 629434"/>
                <a:gd name="connsiteX2" fmla="*/ 4442575 w 4442575"/>
                <a:gd name="connsiteY2" fmla="*/ 629434 h 629434"/>
                <a:gd name="connsiteX3" fmla="*/ 0 w 4442575"/>
                <a:gd name="connsiteY3" fmla="*/ 629434 h 629434"/>
                <a:gd name="connsiteX4" fmla="*/ 0 w 4442575"/>
                <a:gd name="connsiteY4" fmla="*/ 0 h 62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75" h="629434">
                  <a:moveTo>
                    <a:pt x="0" y="0"/>
                  </a:moveTo>
                  <a:lnTo>
                    <a:pt x="4442575" y="0"/>
                  </a:lnTo>
                  <a:lnTo>
                    <a:pt x="4442575" y="629434"/>
                  </a:lnTo>
                  <a:lnTo>
                    <a:pt x="0" y="629434"/>
                  </a:lnTo>
                  <a:lnTo>
                    <a:pt x="0" y="0"/>
                  </a:lnTo>
                  <a:close/>
                </a:path>
              </a:pathLst>
            </a:custGeom>
            <a:solidFill>
              <a:schemeClr val="accent1"/>
            </a:solidFill>
            <a:scene3d>
              <a:camera prst="orthographicFront"/>
              <a:lightRig rig="flat" dir="t"/>
            </a:scene3d>
            <a:sp3d prstMaterial="plastic">
              <a:bevelT w="120900" h="88900"/>
              <a:bevelB w="88900" h="31750" prst="angle"/>
            </a:sp3d>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IE" sz="3000" kern="1200" dirty="0">
                  <a:solidFill>
                    <a:schemeClr val="bg1"/>
                  </a:solidFill>
                </a:rPr>
                <a:t>98(2)</a:t>
              </a:r>
              <a:r>
                <a:rPr lang="lv-LV" sz="3000" kern="1200" dirty="0">
                  <a:solidFill>
                    <a:schemeClr val="bg1"/>
                  </a:solidFill>
                </a:rPr>
                <a:t>.p.</a:t>
              </a:r>
              <a:r>
                <a:rPr lang="en-IE" sz="3000" kern="1200" dirty="0">
                  <a:solidFill>
                    <a:schemeClr val="bg1"/>
                  </a:solidFill>
                </a:rPr>
                <a:t> </a:t>
              </a:r>
              <a:r>
                <a:rPr kumimoji="0" lang="lv-LV" sz="3000" i="0" u="none" strike="noStrike" kern="1200" cap="none" spc="0" normalizeH="0" baseline="0" noProof="0" dirty="0">
                  <a:ln>
                    <a:noFill/>
                  </a:ln>
                  <a:solidFill>
                    <a:schemeClr val="bg1"/>
                  </a:solidFill>
                  <a:effectLst/>
                  <a:uLnTx/>
                  <a:uFillTx/>
                  <a:ea typeface="+mn-ea"/>
                  <a:cs typeface="+mn-cs"/>
                </a:rPr>
                <a:t>izvešanas apliecinājums</a:t>
              </a:r>
              <a:endParaRPr lang="en-IE" sz="3000" kern="1200" dirty="0">
                <a:solidFill>
                  <a:schemeClr val="bg1"/>
                </a:solidFill>
              </a:endParaRPr>
            </a:p>
          </p:txBody>
        </p:sp>
        <p:sp>
          <p:nvSpPr>
            <p:cNvPr id="11" name="Freeform: Shape 10">
              <a:extLst>
                <a:ext uri="{FF2B5EF4-FFF2-40B4-BE49-F238E27FC236}">
                  <a16:creationId xmlns:a16="http://schemas.microsoft.com/office/drawing/2014/main" id="{B3E7982A-E332-AD6B-759B-F7C954D3B8E2}"/>
                </a:ext>
              </a:extLst>
            </p:cNvPr>
            <p:cNvSpPr/>
            <p:nvPr/>
          </p:nvSpPr>
          <p:spPr>
            <a:xfrm>
              <a:off x="6095995" y="1773829"/>
              <a:ext cx="4442575" cy="4213259"/>
            </a:xfrm>
            <a:custGeom>
              <a:avLst/>
              <a:gdLst>
                <a:gd name="connsiteX0" fmla="*/ 0 w 4442575"/>
                <a:gd name="connsiteY0" fmla="*/ 0 h 3914026"/>
                <a:gd name="connsiteX1" fmla="*/ 4442575 w 4442575"/>
                <a:gd name="connsiteY1" fmla="*/ 0 h 3914026"/>
                <a:gd name="connsiteX2" fmla="*/ 4442575 w 4442575"/>
                <a:gd name="connsiteY2" fmla="*/ 3914026 h 3914026"/>
                <a:gd name="connsiteX3" fmla="*/ 0 w 4442575"/>
                <a:gd name="connsiteY3" fmla="*/ 3914026 h 3914026"/>
                <a:gd name="connsiteX4" fmla="*/ 0 w 4442575"/>
                <a:gd name="connsiteY4" fmla="*/ 0 h 3914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75" h="3914026">
                  <a:moveTo>
                    <a:pt x="0" y="0"/>
                  </a:moveTo>
                  <a:lnTo>
                    <a:pt x="4442575" y="0"/>
                  </a:lnTo>
                  <a:lnTo>
                    <a:pt x="4442575" y="3914026"/>
                  </a:lnTo>
                  <a:lnTo>
                    <a:pt x="0" y="3914026"/>
                  </a:lnTo>
                  <a:lnTo>
                    <a:pt x="0" y="0"/>
                  </a:lnTo>
                  <a:close/>
                </a:path>
              </a:pathLst>
            </a:custGeom>
            <a:solidFill>
              <a:schemeClr val="tx2">
                <a:lumMod val="10000"/>
                <a:lumOff val="90000"/>
                <a:alpha val="90000"/>
              </a:schemeClr>
            </a:solidFill>
            <a:scene3d>
              <a:camera prst="orthographicFront"/>
              <a:lightRig rig="flat" dir="t"/>
            </a:scene3d>
            <a:sp3d extrusionH="12700" prstMaterial="plastic">
              <a:bevelT w="50800" h="50800"/>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l" defTabSz="1066800">
                <a:lnSpc>
                  <a:spcPct val="90000"/>
                </a:lnSpc>
                <a:spcBef>
                  <a:spcPct val="0"/>
                </a:spcBef>
                <a:spcAft>
                  <a:spcPct val="15000"/>
                </a:spcAft>
              </a:pPr>
              <a:endParaRPr lang="lv-LV" sz="1100" b="0" i="0" dirty="0">
                <a:solidFill>
                  <a:srgbClr val="000000"/>
                </a:solidFill>
                <a:effectLst/>
              </a:endParaRPr>
            </a:p>
            <a:p>
              <a:pPr marL="228600" lvl="1" indent="-228600" algn="l" defTabSz="1066800">
                <a:lnSpc>
                  <a:spcPct val="90000"/>
                </a:lnSpc>
                <a:spcBef>
                  <a:spcPct val="0"/>
                </a:spcBef>
                <a:spcAft>
                  <a:spcPct val="15000"/>
                </a:spcAft>
                <a:buChar char="•"/>
              </a:pPr>
              <a:r>
                <a:rPr lang="lv-LV" sz="2400" b="0" i="0" dirty="0">
                  <a:solidFill>
                    <a:srgbClr val="000000"/>
                  </a:solidFill>
                  <a:effectLst/>
                </a:rPr>
                <a:t>pārvadātājs muitas dienestiem apstiprina, ka preces izvestas no Savienības muitas teritorijas</a:t>
              </a:r>
              <a:endParaRPr lang="en-IE" sz="2400" kern="1200" dirty="0">
                <a:solidFill>
                  <a:schemeClr val="tx2"/>
                </a:solidFill>
              </a:endParaRPr>
            </a:p>
          </p:txBody>
        </p:sp>
      </p:grpSp>
    </p:spTree>
    <p:extLst>
      <p:ext uri="{BB962C8B-B14F-4D97-AF65-F5344CB8AC3E}">
        <p14:creationId xmlns:p14="http://schemas.microsoft.com/office/powerpoint/2010/main" val="411939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CE17B-68C1-FC61-2376-5980647B501D}"/>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br>
              <a:rPr lang="en-US" sz="1400" kern="1200">
                <a:solidFill>
                  <a:schemeClr val="tx1"/>
                </a:solidFill>
                <a:latin typeface="+mj-lt"/>
                <a:ea typeface="+mj-ea"/>
                <a:cs typeface="+mj-cs"/>
              </a:rPr>
            </a:br>
            <a:br>
              <a:rPr lang="en-US" sz="1400" kern="1200">
                <a:solidFill>
                  <a:schemeClr val="tx1"/>
                </a:solidFill>
                <a:latin typeface="+mj-lt"/>
                <a:ea typeface="+mj-ea"/>
                <a:cs typeface="+mj-cs"/>
              </a:rPr>
            </a:br>
            <a:br>
              <a:rPr lang="en-US" sz="1400" kern="1200">
                <a:solidFill>
                  <a:schemeClr val="tx1"/>
                </a:solidFill>
                <a:latin typeface="+mj-lt"/>
                <a:ea typeface="+mj-ea"/>
                <a:cs typeface="+mj-cs"/>
              </a:rPr>
            </a:br>
            <a:r>
              <a:rPr lang="en-US" b="1" kern="1200" err="1">
                <a:solidFill>
                  <a:schemeClr val="tx1"/>
                </a:solidFill>
                <a:latin typeface="Aptos" panose="020B0004020202020204" pitchFamily="34" charset="0"/>
              </a:rPr>
              <a:t>Pagaidu</a:t>
            </a:r>
            <a:r>
              <a:rPr lang="en-US" b="1" kern="1200">
                <a:solidFill>
                  <a:schemeClr val="tx1"/>
                </a:solidFill>
                <a:latin typeface="Aptos" panose="020B0004020202020204" pitchFamily="34" charset="0"/>
              </a:rPr>
              <a:t> </a:t>
            </a:r>
            <a:r>
              <a:rPr lang="en-US" b="1" kern="1200" err="1">
                <a:solidFill>
                  <a:schemeClr val="tx1"/>
                </a:solidFill>
                <a:latin typeface="Aptos" panose="020B0004020202020204" pitchFamily="34" charset="0"/>
              </a:rPr>
              <a:t>uzglabāšanas</a:t>
            </a:r>
            <a:r>
              <a:rPr lang="en-US" b="1" kern="1200">
                <a:solidFill>
                  <a:schemeClr val="tx1"/>
                </a:solidFill>
                <a:latin typeface="Aptos" panose="020B0004020202020204" pitchFamily="34" charset="0"/>
              </a:rPr>
              <a:t> (PU) </a:t>
            </a:r>
            <a:r>
              <a:rPr lang="en-US" b="1" kern="1200" err="1">
                <a:solidFill>
                  <a:schemeClr val="tx1"/>
                </a:solidFill>
                <a:latin typeface="Aptos" panose="020B0004020202020204" pitchFamily="34" charset="0"/>
              </a:rPr>
              <a:t>transformācija</a:t>
            </a:r>
            <a:r>
              <a:rPr lang="en-US" b="1" kern="1200">
                <a:solidFill>
                  <a:schemeClr val="tx1"/>
                </a:solidFill>
                <a:latin typeface="Aptos" panose="020B0004020202020204" pitchFamily="34" charset="0"/>
              </a:rPr>
              <a:t>* </a:t>
            </a:r>
            <a:br>
              <a:rPr lang="en-US" sz="3600" b="1" kern="1200">
                <a:solidFill>
                  <a:schemeClr val="tx1"/>
                </a:solidFill>
                <a:latin typeface="+mj-lt"/>
                <a:ea typeface="+mj-ea"/>
                <a:cs typeface="+mj-cs"/>
              </a:rPr>
            </a:br>
            <a:br>
              <a:rPr lang="en-US" sz="3600" b="1" kern="1200">
                <a:solidFill>
                  <a:schemeClr val="tx1"/>
                </a:solidFill>
                <a:latin typeface="+mj-lt"/>
                <a:ea typeface="+mj-ea"/>
                <a:cs typeface="+mj-cs"/>
              </a:rPr>
            </a:br>
            <a:br>
              <a:rPr lang="en-US" sz="2700" kern="1200">
                <a:solidFill>
                  <a:schemeClr val="tx1"/>
                </a:solidFill>
                <a:latin typeface="+mj-lt"/>
                <a:ea typeface="+mj-ea"/>
                <a:cs typeface="+mj-cs"/>
              </a:rPr>
            </a:br>
            <a:r>
              <a:rPr lang="en-US" sz="1400" kern="1200">
                <a:solidFill>
                  <a:schemeClr val="tx1"/>
                </a:solidFill>
                <a:latin typeface="+mj-lt"/>
                <a:ea typeface="+mj-ea"/>
                <a:cs typeface="+mj-cs"/>
              </a:rPr>
              <a:t> </a:t>
            </a:r>
            <a:br>
              <a:rPr lang="en-US" sz="1400" kern="1200">
                <a:solidFill>
                  <a:schemeClr val="tx1"/>
                </a:solidFill>
                <a:latin typeface="+mj-lt"/>
                <a:ea typeface="+mj-ea"/>
                <a:cs typeface="+mj-cs"/>
              </a:rPr>
            </a:br>
            <a:endParaRPr lang="en-US" sz="1400" kern="1200">
              <a:solidFill>
                <a:schemeClr val="tx1"/>
              </a:solidFill>
              <a:latin typeface="+mj-lt"/>
              <a:ea typeface="+mj-ea"/>
              <a:cs typeface="+mj-cs"/>
            </a:endParaRP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17">
            <a:extLst>
              <a:ext uri="{FF2B5EF4-FFF2-40B4-BE49-F238E27FC236}">
                <a16:creationId xmlns:a16="http://schemas.microsoft.com/office/drawing/2014/main" id="{B9D46BE5-E48D-C892-B1AB-6CC5DC2014BD}"/>
              </a:ext>
            </a:extLst>
          </p:cNvPr>
          <p:cNvSpPr txBox="1"/>
          <p:nvPr/>
        </p:nvSpPr>
        <p:spPr>
          <a:xfrm>
            <a:off x="838200" y="1929384"/>
            <a:ext cx="10515600" cy="4251960"/>
          </a:xfrm>
          <a:prstGeom prst="rect">
            <a:avLst/>
          </a:prstGeom>
        </p:spPr>
        <p:txBody>
          <a:bodyPr vert="horz" lIns="91440" tIns="45720" rIns="91440" bIns="45720" rtlCol="0">
            <a:normAutofit/>
          </a:bodyPr>
          <a:lstStyle/>
          <a:p>
            <a:pPr marL="355600" marR="22859" indent="-228600">
              <a:spcBef>
                <a:spcPts val="1200"/>
              </a:spcBef>
              <a:buFont typeface="Arial" panose="020B0604020202020204" pitchFamily="34" charset="0"/>
              <a:buChar char="•"/>
            </a:pPr>
            <a:r>
              <a:rPr lang="en-US" sz="2800"/>
              <a:t>Nav </a:t>
            </a:r>
            <a:r>
              <a:rPr lang="en-US" sz="2800" err="1"/>
              <a:t>jāiesniedz</a:t>
            </a:r>
            <a:r>
              <a:rPr lang="en-US" sz="2800"/>
              <a:t> </a:t>
            </a:r>
            <a:r>
              <a:rPr lang="en-US" sz="2800" err="1"/>
              <a:t>pagaidu</a:t>
            </a:r>
            <a:r>
              <a:rPr lang="en-US" sz="2800"/>
              <a:t> </a:t>
            </a:r>
            <a:r>
              <a:rPr lang="en-US" sz="2800" err="1"/>
              <a:t>uzglabāšanas</a:t>
            </a:r>
            <a:r>
              <a:rPr lang="en-US" sz="2800"/>
              <a:t> </a:t>
            </a:r>
            <a:r>
              <a:rPr lang="en-US" sz="2800" err="1"/>
              <a:t>deklarācija</a:t>
            </a:r>
            <a:r>
              <a:rPr lang="lv-LV" sz="2800"/>
              <a:t> (PUD)</a:t>
            </a:r>
            <a:r>
              <a:rPr lang="en-US" sz="2800"/>
              <a:t>;</a:t>
            </a:r>
          </a:p>
          <a:p>
            <a:pPr marL="355600" marR="22859" indent="-228600">
              <a:spcBef>
                <a:spcPts val="1200"/>
              </a:spcBef>
              <a:buFont typeface="Arial" panose="020B0604020202020204" pitchFamily="34" charset="0"/>
              <a:buChar char="•"/>
            </a:pPr>
            <a:r>
              <a:rPr lang="en-US" sz="2800"/>
              <a:t>Nav </a:t>
            </a:r>
            <a:r>
              <a:rPr lang="en-US" sz="2800" err="1"/>
              <a:t>jāpiemēro</a:t>
            </a:r>
            <a:r>
              <a:rPr lang="en-US" sz="2800"/>
              <a:t> </a:t>
            </a:r>
            <a:r>
              <a:rPr lang="en-US" sz="2800" err="1"/>
              <a:t>galvojums</a:t>
            </a:r>
            <a:r>
              <a:rPr lang="en-US" sz="2800"/>
              <a:t>; </a:t>
            </a:r>
          </a:p>
          <a:p>
            <a:pPr marL="355600" marR="22859" indent="-228600">
              <a:spcBef>
                <a:spcPts val="1200"/>
              </a:spcBef>
              <a:buFont typeface="Arial" panose="020B0604020202020204" pitchFamily="34" charset="0"/>
              <a:buChar char="•"/>
            </a:pPr>
            <a:r>
              <a:rPr lang="en-US" sz="2800" err="1"/>
              <a:t>Pagaidu</a:t>
            </a:r>
            <a:r>
              <a:rPr lang="en-US" sz="2800"/>
              <a:t> </a:t>
            </a:r>
            <a:r>
              <a:rPr lang="en-US" sz="2800" err="1"/>
              <a:t>uzglabāšanā</a:t>
            </a:r>
            <a:r>
              <a:rPr lang="en-US" sz="2800"/>
              <a:t> var «</a:t>
            </a:r>
            <a:r>
              <a:rPr lang="en-US" sz="2800" err="1"/>
              <a:t>atrasties</a:t>
            </a:r>
            <a:r>
              <a:rPr lang="en-US" sz="2800"/>
              <a:t>» 3 </a:t>
            </a:r>
            <a:r>
              <a:rPr lang="en-US" sz="2800" err="1"/>
              <a:t>dienas</a:t>
            </a:r>
            <a:r>
              <a:rPr lang="en-US" sz="2800"/>
              <a:t>. </a:t>
            </a:r>
            <a:r>
              <a:rPr lang="en-US" sz="2800" err="1"/>
              <a:t>Atzītais</a:t>
            </a:r>
            <a:r>
              <a:rPr lang="en-US" sz="2800"/>
              <a:t> </a:t>
            </a:r>
            <a:r>
              <a:rPr lang="en-US" sz="2800" err="1"/>
              <a:t>saņēmējs</a:t>
            </a:r>
            <a:r>
              <a:rPr lang="en-US" sz="2800"/>
              <a:t> - 6 </a:t>
            </a:r>
            <a:r>
              <a:rPr lang="en-US" sz="2800" err="1"/>
              <a:t>dienas</a:t>
            </a:r>
            <a:r>
              <a:rPr lang="en-US" sz="2800"/>
              <a:t> </a:t>
            </a:r>
          </a:p>
          <a:p>
            <a:pPr marR="22859">
              <a:lnSpc>
                <a:spcPct val="90000"/>
              </a:lnSpc>
              <a:spcBef>
                <a:spcPts val="556"/>
              </a:spcBef>
            </a:pPr>
            <a:endParaRPr lang="lv-LV" sz="2800">
              <a:solidFill>
                <a:srgbClr val="FF0000"/>
              </a:solidFill>
            </a:endParaRPr>
          </a:p>
          <a:p>
            <a:pPr marR="22859">
              <a:lnSpc>
                <a:spcPct val="90000"/>
              </a:lnSpc>
              <a:spcBef>
                <a:spcPts val="556"/>
              </a:spcBef>
            </a:pPr>
            <a:r>
              <a:rPr lang="en-US" sz="2800" i="1" dirty="0">
                <a:solidFill>
                  <a:srgbClr val="FF0000"/>
                </a:solidFill>
              </a:rPr>
              <a:t>* </a:t>
            </a:r>
            <a:r>
              <a:rPr lang="lv-LV" sz="2800" i="1" dirty="0">
                <a:solidFill>
                  <a:srgbClr val="FF0000"/>
                </a:solidFill>
              </a:rPr>
              <a:t>n</a:t>
            </a:r>
            <a:r>
              <a:rPr lang="en-US" sz="2800" i="1" dirty="0" err="1">
                <a:solidFill>
                  <a:srgbClr val="FF0000"/>
                </a:solidFill>
              </a:rPr>
              <a:t>etiks</a:t>
            </a:r>
            <a:r>
              <a:rPr lang="en-US" sz="2800" i="1" dirty="0">
                <a:solidFill>
                  <a:srgbClr val="FF0000"/>
                </a:solidFill>
              </a:rPr>
              <a:t> </a:t>
            </a:r>
            <a:r>
              <a:rPr lang="en-US" sz="2800" i="1" dirty="0" err="1">
                <a:solidFill>
                  <a:srgbClr val="FF0000"/>
                </a:solidFill>
              </a:rPr>
              <a:t>realizēts</a:t>
            </a:r>
            <a:endParaRPr lang="en-US" sz="2800" i="1" dirty="0">
              <a:solidFill>
                <a:srgbClr val="FF0000"/>
              </a:solidFill>
            </a:endParaRPr>
          </a:p>
        </p:txBody>
      </p:sp>
    </p:spTree>
    <p:extLst>
      <p:ext uri="{BB962C8B-B14F-4D97-AF65-F5344CB8AC3E}">
        <p14:creationId xmlns:p14="http://schemas.microsoft.com/office/powerpoint/2010/main" val="3914702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D312E-B64A-7D49-D7AC-D835ABD5DF20}"/>
              </a:ext>
            </a:extLst>
          </p:cNvPr>
          <p:cNvSpPr>
            <a:spLocks noGrp="1"/>
          </p:cNvSpPr>
          <p:nvPr>
            <p:ph type="title"/>
          </p:nvPr>
        </p:nvSpPr>
        <p:spPr>
          <a:xfrm>
            <a:off x="838200" y="365125"/>
            <a:ext cx="11023600" cy="1325563"/>
          </a:xfrm>
        </p:spPr>
        <p:txBody>
          <a:bodyPr>
            <a:normAutofit fontScale="90000"/>
          </a:bodyPr>
          <a:lstStyle/>
          <a:p>
            <a:r>
              <a:rPr lang="lv-LV" b="1">
                <a:latin typeface="+mn-lt"/>
                <a:ea typeface="+mj-lt"/>
                <a:cs typeface="+mj-lt"/>
              </a:rPr>
              <a:t>No 2038. gada AEOC vienkāršojumi pieejami </a:t>
            </a:r>
            <a:br>
              <a:rPr lang="lv-LV" b="1">
                <a:latin typeface="+mn-lt"/>
                <a:ea typeface="+mj-lt"/>
                <a:cs typeface="+mj-lt"/>
              </a:rPr>
            </a:br>
            <a:r>
              <a:rPr lang="lv-LV" b="1">
                <a:latin typeface="+mn-lt"/>
                <a:ea typeface="+mj-lt"/>
                <a:cs typeface="+mj-lt"/>
              </a:rPr>
              <a:t>kā daļa no T&amp;C atvieglojumiem</a:t>
            </a:r>
            <a:r>
              <a:rPr lang="lv-LV">
                <a:latin typeface="+mn-lt"/>
                <a:cs typeface="Arial"/>
              </a:rPr>
              <a:t> </a:t>
            </a:r>
            <a:br>
              <a:rPr lang="lv-LV">
                <a:latin typeface="+mn-lt"/>
                <a:cs typeface="Arial"/>
              </a:rPr>
            </a:br>
            <a:r>
              <a:rPr lang="lv-LV" sz="2600"/>
              <a:t> </a:t>
            </a:r>
            <a:endParaRPr lang="en-US"/>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ADF65E-B73D-9F46-055D-D27C9ECC13E6}"/>
              </a:ext>
            </a:extLst>
          </p:cNvPr>
          <p:cNvSpPr>
            <a:spLocks noGrp="1"/>
          </p:cNvSpPr>
          <p:nvPr>
            <p:ph idx="1"/>
          </p:nvPr>
        </p:nvSpPr>
        <p:spPr>
          <a:xfrm>
            <a:off x="838200" y="1929384"/>
            <a:ext cx="10515600" cy="4251960"/>
          </a:xfrm>
        </p:spPr>
        <p:txBody>
          <a:bodyPr>
            <a:normAutofit/>
          </a:bodyPr>
          <a:lstStyle/>
          <a:p>
            <a:pPr marL="0" indent="0">
              <a:lnSpc>
                <a:spcPct val="100000"/>
              </a:lnSpc>
              <a:spcBef>
                <a:spcPts val="1200"/>
              </a:spcBef>
              <a:buNone/>
            </a:pPr>
            <a:r>
              <a:rPr lang="lv-LV" sz="3200"/>
              <a:t>No 2038. gada vairs nebūs derīgas atļaujas: </a:t>
            </a:r>
          </a:p>
          <a:p>
            <a:pPr>
              <a:lnSpc>
                <a:spcPct val="100000"/>
              </a:lnSpc>
              <a:spcBef>
                <a:spcPts val="1200"/>
              </a:spcBef>
            </a:pPr>
            <a:r>
              <a:rPr lang="lv-LV" sz="3200"/>
              <a:t>Vienkāršotai deklarācijai </a:t>
            </a:r>
            <a:r>
              <a:rPr lang="lv-LV" sz="3200">
                <a:cs typeface="Arial" panose="020B0604020202020204" pitchFamily="34" charset="0"/>
              </a:rPr>
              <a:t> </a:t>
            </a:r>
            <a:endParaRPr lang="lv-LV" sz="3200"/>
          </a:p>
          <a:p>
            <a:pPr>
              <a:lnSpc>
                <a:spcPct val="100000"/>
              </a:lnSpc>
              <a:spcBef>
                <a:spcPts val="1200"/>
              </a:spcBef>
            </a:pPr>
            <a:r>
              <a:rPr lang="lv-LV" sz="3200"/>
              <a:t>Papildu deklarācijai </a:t>
            </a:r>
            <a:r>
              <a:rPr lang="lv-LV" sz="3200">
                <a:cs typeface="Arial" panose="020B0604020202020204" pitchFamily="34" charset="0"/>
              </a:rPr>
              <a:t> </a:t>
            </a:r>
            <a:endParaRPr lang="lv-LV" sz="3200"/>
          </a:p>
          <a:p>
            <a:pPr>
              <a:lnSpc>
                <a:spcPct val="100000"/>
              </a:lnSpc>
              <a:spcBef>
                <a:spcPts val="1200"/>
              </a:spcBef>
            </a:pPr>
            <a:r>
              <a:rPr lang="lv-LV" sz="3200"/>
              <a:t>Centralizētai muitošanai</a:t>
            </a:r>
            <a:r>
              <a:rPr lang="lv-LV" sz="3200">
                <a:cs typeface="Arial" panose="020B0604020202020204" pitchFamily="34" charset="0"/>
              </a:rPr>
              <a:t>  </a:t>
            </a:r>
            <a:endParaRPr lang="lv-LV" sz="3200"/>
          </a:p>
          <a:p>
            <a:pPr>
              <a:lnSpc>
                <a:spcPct val="100000"/>
              </a:lnSpc>
              <a:spcBef>
                <a:spcPts val="1200"/>
              </a:spcBef>
            </a:pPr>
            <a:r>
              <a:rPr lang="lv-LV" sz="3200"/>
              <a:t>Ierakstam deklarētāja reģistros</a:t>
            </a:r>
            <a:r>
              <a:rPr lang="lv-LV" sz="3200">
                <a:cs typeface="Arial" panose="020B0604020202020204" pitchFamily="34" charset="0"/>
              </a:rPr>
              <a:t> </a:t>
            </a:r>
            <a:endParaRPr lang="lv-LV" sz="3200"/>
          </a:p>
          <a:p>
            <a:endParaRPr lang="lv-LV" sz="2200"/>
          </a:p>
        </p:txBody>
      </p:sp>
    </p:spTree>
    <p:extLst>
      <p:ext uri="{BB962C8B-B14F-4D97-AF65-F5344CB8AC3E}">
        <p14:creationId xmlns:p14="http://schemas.microsoft.com/office/powerpoint/2010/main" val="2723928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8A36E-DDF4-FFBE-44B6-950AAF9B5E24}"/>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lnSpc>
                <a:spcPct val="100000"/>
              </a:lnSpc>
              <a:spcBef>
                <a:spcPts val="1200"/>
              </a:spcBef>
            </a:pPr>
            <a:r>
              <a:rPr lang="en-US" sz="4000" b="1" kern="1200">
                <a:solidFill>
                  <a:schemeClr val="tx1"/>
                </a:solidFill>
                <a:latin typeface="+mj-lt"/>
                <a:ea typeface="+mj-ea"/>
                <a:cs typeface="+mj-cs"/>
              </a:rPr>
              <a:t>AEO  </a:t>
            </a:r>
            <a:r>
              <a:rPr lang="en-US" sz="4000" b="1" kern="1200">
                <a:solidFill>
                  <a:schemeClr val="tx1"/>
                </a:solidFill>
                <a:latin typeface="+mj-lt"/>
                <a:ea typeface="+mj-ea"/>
                <a:cs typeface="+mj-cs"/>
                <a:sym typeface="Wingdings" panose="05000000000000000000" pitchFamily="2" charset="2"/>
              </a:rPr>
              <a:t></a:t>
            </a:r>
            <a:r>
              <a:rPr lang="en-US" sz="4000" b="1" kern="1200">
                <a:solidFill>
                  <a:schemeClr val="tx1"/>
                </a:solidFill>
                <a:latin typeface="+mj-lt"/>
                <a:ea typeface="+mj-ea"/>
                <a:cs typeface="+mj-cs"/>
              </a:rPr>
              <a:t> </a:t>
            </a:r>
            <a:r>
              <a:rPr lang="en-US" sz="4000" b="1" kern="1200" err="1">
                <a:solidFill>
                  <a:schemeClr val="tx1"/>
                </a:solidFill>
                <a:latin typeface="+mj-lt"/>
                <a:ea typeface="+mj-ea"/>
                <a:cs typeface="+mj-cs"/>
              </a:rPr>
              <a:t>Uzticams</a:t>
            </a:r>
            <a:r>
              <a:rPr lang="en-US" sz="4000" b="1" kern="1200">
                <a:solidFill>
                  <a:schemeClr val="tx1"/>
                </a:solidFill>
                <a:latin typeface="+mj-lt"/>
                <a:ea typeface="+mj-ea"/>
                <a:cs typeface="+mj-cs"/>
              </a:rPr>
              <a:t> un </a:t>
            </a:r>
            <a:r>
              <a:rPr lang="en-US" sz="4000" b="1" kern="1200" err="1">
                <a:solidFill>
                  <a:schemeClr val="tx1"/>
                </a:solidFill>
                <a:latin typeface="+mj-lt"/>
                <a:ea typeface="+mj-ea"/>
                <a:cs typeface="+mj-cs"/>
              </a:rPr>
              <a:t>pārbaudīts</a:t>
            </a:r>
            <a:r>
              <a:rPr lang="en-US" sz="4000" b="1" kern="1200">
                <a:solidFill>
                  <a:schemeClr val="tx1"/>
                </a:solidFill>
                <a:latin typeface="+mj-lt"/>
                <a:ea typeface="+mj-ea"/>
                <a:cs typeface="+mj-cs"/>
              </a:rPr>
              <a:t> </a:t>
            </a:r>
            <a:r>
              <a:rPr lang="lv-LV" sz="4000" b="1" kern="1200">
                <a:solidFill>
                  <a:schemeClr val="tx1"/>
                </a:solidFill>
                <a:latin typeface="+mj-lt"/>
                <a:ea typeface="+mj-ea"/>
                <a:cs typeface="+mj-cs"/>
              </a:rPr>
              <a:t>uzņēmējs</a:t>
            </a:r>
            <a:r>
              <a:rPr lang="en-US" sz="4000" b="1" kern="1200">
                <a:solidFill>
                  <a:schemeClr val="tx1"/>
                </a:solidFill>
                <a:latin typeface="+mj-lt"/>
                <a:ea typeface="+mj-ea"/>
                <a:cs typeface="+mj-cs"/>
              </a:rPr>
              <a:t> (</a:t>
            </a:r>
            <a:r>
              <a:rPr lang="en-US" sz="4000" b="1" kern="1200" err="1">
                <a:solidFill>
                  <a:schemeClr val="tx1"/>
                </a:solidFill>
                <a:latin typeface="+mj-lt"/>
                <a:ea typeface="+mj-ea"/>
                <a:cs typeface="+mj-cs"/>
              </a:rPr>
              <a:t>Trust&amp;Check</a:t>
            </a:r>
            <a:r>
              <a:rPr lang="en-US" sz="4000" b="1" kern="1200">
                <a:solidFill>
                  <a:schemeClr val="tx1"/>
                </a:solidFill>
                <a:latin typeface="+mj-lt"/>
                <a:ea typeface="+mj-ea"/>
                <a:cs typeface="+mj-cs"/>
              </a:rPr>
              <a:t>)</a:t>
            </a:r>
          </a:p>
        </p:txBody>
      </p:sp>
      <p:sp>
        <p:nvSpPr>
          <p:cNvPr id="308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ip Halloween Grave Decoration On Yard Stock Photo 240008395 | Shutterstock">
            <a:extLst>
              <a:ext uri="{FF2B5EF4-FFF2-40B4-BE49-F238E27FC236}">
                <a16:creationId xmlns:a16="http://schemas.microsoft.com/office/drawing/2014/main" id="{2FE05527-94D5-D911-4A66-1C31793BC11C}"/>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r="3024" b="24798"/>
          <a:stretch/>
        </p:blipFill>
        <p:spPr bwMode="auto">
          <a:xfrm>
            <a:off x="3122255" y="3723768"/>
            <a:ext cx="1930213" cy="199505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4" name="Picture 2">
            <a:extLst>
              <a:ext uri="{FF2B5EF4-FFF2-40B4-BE49-F238E27FC236}">
                <a16:creationId xmlns:a16="http://schemas.microsoft.com/office/drawing/2014/main" id="{9731D12F-30C5-54EB-8D69-39D1AE121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42" y="4467104"/>
            <a:ext cx="1968779" cy="19687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C0090B-6E89-25F4-4A14-16253E8A36B4}"/>
              </a:ext>
            </a:extLst>
          </p:cNvPr>
          <p:cNvSpPr txBox="1"/>
          <p:nvPr/>
        </p:nvSpPr>
        <p:spPr>
          <a:xfrm>
            <a:off x="1291943" y="5879166"/>
            <a:ext cx="857927" cy="471539"/>
          </a:xfrm>
          <a:prstGeom prst="rect">
            <a:avLst/>
          </a:prstGeom>
          <a:noFill/>
        </p:spPr>
        <p:txBody>
          <a:bodyPr wrap="none" rtlCol="0">
            <a:spAutoFit/>
          </a:bodyPr>
          <a:lstStyle/>
          <a:p>
            <a:pPr defTabSz="704088">
              <a:spcAft>
                <a:spcPts val="600"/>
              </a:spcAft>
            </a:pPr>
            <a:r>
              <a:rPr lang="lv-LV" sz="2464" b="1" kern="1200">
                <a:solidFill>
                  <a:srgbClr val="555555"/>
                </a:solidFill>
                <a:latin typeface="+mn-lt"/>
                <a:ea typeface="+mn-ea"/>
                <a:cs typeface="+mn-cs"/>
              </a:rPr>
              <a:t>2032</a:t>
            </a:r>
            <a:endParaRPr lang="lv-LV" sz="3200" b="1">
              <a:solidFill>
                <a:srgbClr val="FFFFFF"/>
              </a:solidFill>
            </a:endParaRPr>
          </a:p>
        </p:txBody>
      </p:sp>
      <p:sp>
        <p:nvSpPr>
          <p:cNvPr id="6" name="TextBox 5">
            <a:extLst>
              <a:ext uri="{FF2B5EF4-FFF2-40B4-BE49-F238E27FC236}">
                <a16:creationId xmlns:a16="http://schemas.microsoft.com/office/drawing/2014/main" id="{DEC353FB-3028-399A-D542-9E1DF02D3F73}"/>
              </a:ext>
            </a:extLst>
          </p:cNvPr>
          <p:cNvSpPr txBox="1"/>
          <p:nvPr/>
        </p:nvSpPr>
        <p:spPr>
          <a:xfrm>
            <a:off x="3801041" y="5044453"/>
            <a:ext cx="691215" cy="376706"/>
          </a:xfrm>
          <a:prstGeom prst="rect">
            <a:avLst/>
          </a:prstGeom>
          <a:noFill/>
        </p:spPr>
        <p:txBody>
          <a:bodyPr wrap="none" rtlCol="0">
            <a:spAutoFit/>
          </a:bodyPr>
          <a:lstStyle/>
          <a:p>
            <a:pPr defTabSz="704088">
              <a:spcAft>
                <a:spcPts val="600"/>
              </a:spcAft>
            </a:pPr>
            <a:r>
              <a:rPr lang="lv-LV" sz="1848" b="1" kern="1200">
                <a:solidFill>
                  <a:schemeClr val="tx1"/>
                </a:solidFill>
                <a:latin typeface="+mn-lt"/>
                <a:ea typeface="+mn-ea"/>
                <a:cs typeface="+mn-cs"/>
              </a:rPr>
              <a:t>2037</a:t>
            </a:r>
            <a:endParaRPr lang="lv-LV" sz="2400" b="1"/>
          </a:p>
        </p:txBody>
      </p:sp>
      <p:pic>
        <p:nvPicPr>
          <p:cNvPr id="3074" name="Picture 2" descr="40,000+ Free Newborn &amp; Baby Images - Pixabay">
            <a:extLst>
              <a:ext uri="{FF2B5EF4-FFF2-40B4-BE49-F238E27FC236}">
                <a16:creationId xmlns:a16="http://schemas.microsoft.com/office/drawing/2014/main" id="{556C3ADD-0500-B992-9FC8-0BC6CA90C4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578" y="2769728"/>
            <a:ext cx="2657380" cy="18639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Multiethnic mixed-race pupils classmates schoolchildren students standing in line waiting for boarding school bus before starting new educational semester year after summer holidays Back to School Stock Photo">
            <a:extLst>
              <a:ext uri="{FF2B5EF4-FFF2-40B4-BE49-F238E27FC236}">
                <a16:creationId xmlns:a16="http://schemas.microsoft.com/office/drawing/2014/main" id="{AF49121B-70D6-F6E6-AA85-84E004F4D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1947" y="1981974"/>
            <a:ext cx="2684877" cy="17907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14D5C4-2434-A578-431A-1FD2D2F9271F}"/>
              </a:ext>
            </a:extLst>
          </p:cNvPr>
          <p:cNvSpPr txBox="1"/>
          <p:nvPr/>
        </p:nvSpPr>
        <p:spPr>
          <a:xfrm>
            <a:off x="1214134" y="4651960"/>
            <a:ext cx="1013547" cy="471539"/>
          </a:xfrm>
          <a:prstGeom prst="rect">
            <a:avLst/>
          </a:prstGeom>
          <a:noFill/>
        </p:spPr>
        <p:txBody>
          <a:bodyPr wrap="none" rtlCol="0">
            <a:spAutoFit/>
          </a:bodyPr>
          <a:lstStyle/>
          <a:p>
            <a:pPr defTabSz="704088">
              <a:spcAft>
                <a:spcPts val="600"/>
              </a:spcAft>
            </a:pPr>
            <a:r>
              <a:rPr lang="lv-LV" sz="2464" b="1" kern="1200">
                <a:solidFill>
                  <a:srgbClr val="555555"/>
                </a:solidFill>
                <a:latin typeface="+mn-lt"/>
                <a:ea typeface="+mn-ea"/>
                <a:cs typeface="+mn-cs"/>
              </a:rPr>
              <a:t>AEOC</a:t>
            </a:r>
            <a:endParaRPr lang="lv-LV" sz="3200" b="1">
              <a:solidFill>
                <a:schemeClr val="bg1">
                  <a:lumMod val="95000"/>
                </a:schemeClr>
              </a:solidFill>
            </a:endParaRPr>
          </a:p>
        </p:txBody>
      </p:sp>
      <p:sp>
        <p:nvSpPr>
          <p:cNvPr id="8" name="TextBox 7">
            <a:extLst>
              <a:ext uri="{FF2B5EF4-FFF2-40B4-BE49-F238E27FC236}">
                <a16:creationId xmlns:a16="http://schemas.microsoft.com/office/drawing/2014/main" id="{40662275-8AF9-3EB2-9BF0-2D0A53F5AE43}"/>
              </a:ext>
            </a:extLst>
          </p:cNvPr>
          <p:cNvSpPr txBox="1"/>
          <p:nvPr/>
        </p:nvSpPr>
        <p:spPr>
          <a:xfrm>
            <a:off x="3600939" y="4651960"/>
            <a:ext cx="1013547" cy="471539"/>
          </a:xfrm>
          <a:prstGeom prst="rect">
            <a:avLst/>
          </a:prstGeom>
          <a:noFill/>
        </p:spPr>
        <p:txBody>
          <a:bodyPr wrap="none" rtlCol="0">
            <a:spAutoFit/>
          </a:bodyPr>
          <a:lstStyle/>
          <a:p>
            <a:pPr defTabSz="704088">
              <a:spcAft>
                <a:spcPts val="600"/>
              </a:spcAft>
            </a:pPr>
            <a:r>
              <a:rPr lang="lv-LV" sz="2464" b="1" kern="1200">
                <a:solidFill>
                  <a:schemeClr val="tx1"/>
                </a:solidFill>
                <a:latin typeface="+mn-lt"/>
                <a:ea typeface="+mn-ea"/>
                <a:cs typeface="+mn-cs"/>
              </a:rPr>
              <a:t>AEOC</a:t>
            </a:r>
            <a:endParaRPr lang="lv-LV" sz="3200" b="1"/>
          </a:p>
        </p:txBody>
      </p:sp>
      <p:sp>
        <p:nvSpPr>
          <p:cNvPr id="10" name="TextBox 9">
            <a:extLst>
              <a:ext uri="{FF2B5EF4-FFF2-40B4-BE49-F238E27FC236}">
                <a16:creationId xmlns:a16="http://schemas.microsoft.com/office/drawing/2014/main" id="{6036E0E8-C35F-18D4-7E4C-2D4C87B7D15C}"/>
              </a:ext>
            </a:extLst>
          </p:cNvPr>
          <p:cNvSpPr txBox="1"/>
          <p:nvPr/>
        </p:nvSpPr>
        <p:spPr>
          <a:xfrm>
            <a:off x="5698470" y="4275254"/>
            <a:ext cx="1178784" cy="376706"/>
          </a:xfrm>
          <a:prstGeom prst="rect">
            <a:avLst/>
          </a:prstGeom>
          <a:noFill/>
        </p:spPr>
        <p:txBody>
          <a:bodyPr wrap="none" rtlCol="0">
            <a:spAutoFit/>
          </a:bodyPr>
          <a:lstStyle/>
          <a:p>
            <a:pPr defTabSz="704088">
              <a:spcAft>
                <a:spcPts val="600"/>
              </a:spcAft>
            </a:pPr>
            <a:r>
              <a:rPr lang="lv-LV" sz="1848" b="1" kern="1200">
                <a:solidFill>
                  <a:schemeClr val="tx1"/>
                </a:solidFill>
                <a:latin typeface="+mn-lt"/>
                <a:ea typeface="+mn-ea"/>
                <a:cs typeface="+mn-cs"/>
              </a:rPr>
              <a:t>T&amp;C 2032</a:t>
            </a:r>
            <a:endParaRPr lang="lv-LV" sz="2400" b="1"/>
          </a:p>
        </p:txBody>
      </p:sp>
      <p:sp>
        <p:nvSpPr>
          <p:cNvPr id="11" name="TextBox 10">
            <a:extLst>
              <a:ext uri="{FF2B5EF4-FFF2-40B4-BE49-F238E27FC236}">
                <a16:creationId xmlns:a16="http://schemas.microsoft.com/office/drawing/2014/main" id="{3FB5F05F-F052-EE07-0F5F-F60DD608D28C}"/>
              </a:ext>
            </a:extLst>
          </p:cNvPr>
          <p:cNvSpPr txBox="1"/>
          <p:nvPr/>
        </p:nvSpPr>
        <p:spPr>
          <a:xfrm>
            <a:off x="10464828" y="3110715"/>
            <a:ext cx="726094" cy="369332"/>
          </a:xfrm>
          <a:prstGeom prst="rect">
            <a:avLst/>
          </a:prstGeom>
          <a:solidFill>
            <a:schemeClr val="tx1">
              <a:lumMod val="75000"/>
              <a:lumOff val="25000"/>
            </a:schemeClr>
          </a:solidFill>
        </p:spPr>
        <p:txBody>
          <a:bodyPr wrap="square" lIns="91440" tIns="45720" rIns="91440" bIns="45720" rtlCol="0" anchor="t">
            <a:spAutoFit/>
          </a:bodyPr>
          <a:lstStyle/>
          <a:p>
            <a:pPr defTabSz="704088">
              <a:spcAft>
                <a:spcPts val="600"/>
              </a:spcAft>
            </a:pPr>
            <a:r>
              <a:rPr lang="lv-LV" sz="1350">
                <a:solidFill>
                  <a:srgbClr val="555555"/>
                </a:solidFill>
              </a:rPr>
              <a:t> </a:t>
            </a:r>
            <a:r>
              <a:rPr lang="lv-LV" b="1" kern="1200">
                <a:solidFill>
                  <a:schemeClr val="bg1"/>
                </a:solidFill>
                <a:latin typeface="+mn-lt"/>
                <a:ea typeface="+mn-ea"/>
                <a:cs typeface="+mn-cs"/>
              </a:rPr>
              <a:t>2037</a:t>
            </a:r>
            <a:endParaRPr lang="lv-LV" b="1">
              <a:solidFill>
                <a:schemeClr val="bg1"/>
              </a:solidFill>
            </a:endParaRPr>
          </a:p>
        </p:txBody>
      </p:sp>
    </p:spTree>
    <p:extLst>
      <p:ext uri="{BB962C8B-B14F-4D97-AF65-F5344CB8AC3E}">
        <p14:creationId xmlns:p14="http://schemas.microsoft.com/office/powerpoint/2010/main" val="3313730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82527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r>
              <a:rPr lang="lv-LV" sz="3600">
                <a:ln w="0"/>
                <a:solidFill>
                  <a:schemeClr val="tx1"/>
                </a:solidFill>
                <a:effectLst>
                  <a:outerShdw blurRad="38100" dist="19050" dir="2700000" algn="tl" rotWithShape="0">
                    <a:schemeClr val="dk1">
                      <a:alpha val="40000"/>
                    </a:schemeClr>
                  </a:outerShdw>
                </a:effectLst>
              </a:rPr>
              <a:t>Pārejas periods AEO vienkāršojumiem</a:t>
            </a:r>
            <a:endParaRPr lang="en-GB" sz="360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3BDEDB9F-84AC-DE9A-971C-76590AAD930F}"/>
              </a:ext>
            </a:extLst>
          </p:cNvPr>
          <p:cNvSpPr txBox="1"/>
          <p:nvPr/>
        </p:nvSpPr>
        <p:spPr>
          <a:xfrm>
            <a:off x="527381" y="2084851"/>
            <a:ext cx="11233248" cy="851387"/>
          </a:xfrm>
          <a:prstGeom prst="rect">
            <a:avLst/>
          </a:prstGeom>
          <a:noFill/>
        </p:spPr>
        <p:txBody>
          <a:bodyPr wrap="square" rtlCol="0">
            <a:spAutoFit/>
          </a:bodyPr>
          <a:lstStyle/>
          <a:p>
            <a:pPr defTabSz="1219170" fontAlgn="base">
              <a:spcBef>
                <a:spcPct val="0"/>
              </a:spcBef>
              <a:spcAft>
                <a:spcPts val="800"/>
              </a:spcAft>
            </a:pPr>
            <a:endParaRPr lang="fr-BE" sz="2133">
              <a:solidFill>
                <a:srgbClr val="000000"/>
              </a:solidFill>
              <a:latin typeface="Arial"/>
            </a:endParaRPr>
          </a:p>
          <a:p>
            <a:pPr marL="380990" indent="-380990" defTabSz="1219170" fontAlgn="base">
              <a:spcBef>
                <a:spcPct val="0"/>
              </a:spcBef>
              <a:spcAft>
                <a:spcPts val="800"/>
              </a:spcAft>
              <a:buFont typeface="Arial" panose="020B0604020202020204" pitchFamily="34" charset="0"/>
              <a:buChar char="•"/>
            </a:pPr>
            <a:endParaRPr lang="en-IE" sz="2133">
              <a:solidFill>
                <a:srgbClr val="000000"/>
              </a:solidFill>
              <a:latin typeface="Arial"/>
            </a:endParaRPr>
          </a:p>
        </p:txBody>
      </p:sp>
      <p:graphicFrame>
        <p:nvGraphicFramePr>
          <p:cNvPr id="2" name="Content Placeholder 3">
            <a:extLst>
              <a:ext uri="{FF2B5EF4-FFF2-40B4-BE49-F238E27FC236}">
                <a16:creationId xmlns:a16="http://schemas.microsoft.com/office/drawing/2014/main" id="{042493CE-DEEB-0AAE-A7A6-9EE70C6FD952}"/>
              </a:ext>
            </a:extLst>
          </p:cNvPr>
          <p:cNvGraphicFramePr>
            <a:graphicFrameLocks/>
          </p:cNvGraphicFramePr>
          <p:nvPr>
            <p:extLst>
              <p:ext uri="{D42A27DB-BD31-4B8C-83A1-F6EECF244321}">
                <p14:modId xmlns:p14="http://schemas.microsoft.com/office/powerpoint/2010/main" val="1555226110"/>
              </p:ext>
            </p:extLst>
          </p:nvPr>
        </p:nvGraphicFramePr>
        <p:xfrm>
          <a:off x="0" y="1549036"/>
          <a:ext cx="12192000" cy="1508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44FCF865-6724-3119-420E-1CEF7293135C}"/>
              </a:ext>
            </a:extLst>
          </p:cNvPr>
          <p:cNvGraphicFramePr/>
          <p:nvPr>
            <p:extLst>
              <p:ext uri="{D42A27DB-BD31-4B8C-83A1-F6EECF244321}">
                <p14:modId xmlns:p14="http://schemas.microsoft.com/office/powerpoint/2010/main" val="992489023"/>
              </p:ext>
            </p:extLst>
          </p:nvPr>
        </p:nvGraphicFramePr>
        <p:xfrm>
          <a:off x="838199" y="1885674"/>
          <a:ext cx="10922429" cy="5642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3780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A884C-4140-14EB-140F-86B0FA052DA2}"/>
              </a:ext>
            </a:extLst>
          </p:cNvPr>
          <p:cNvSpPr>
            <a:spLocks noGrp="1"/>
          </p:cNvSpPr>
          <p:nvPr>
            <p:ph type="title"/>
          </p:nvPr>
        </p:nvSpPr>
        <p:spPr>
          <a:xfrm>
            <a:off x="627888" y="788109"/>
            <a:ext cx="3814220" cy="4959499"/>
          </a:xfrm>
        </p:spPr>
        <p:txBody>
          <a:bodyPr>
            <a:normAutofit/>
          </a:bodyPr>
          <a:lstStyle/>
          <a:p>
            <a:pPr algn="ctr"/>
            <a:r>
              <a:rPr lang="lv-LV" sz="4800">
                <a:latin typeface="Aptos" panose="020B0004020202020204" pitchFamily="34" charset="0"/>
              </a:rPr>
              <a:t>T&amp;C statusa kritēriji:</a:t>
            </a:r>
            <a:br>
              <a:rPr lang="lv-LV" sz="4800">
                <a:latin typeface="Aptos" panose="020B0004020202020204" pitchFamily="34" charset="0"/>
              </a:rPr>
            </a:br>
            <a:r>
              <a:rPr lang="lv-LV" sz="4800">
                <a:latin typeface="Aptos" panose="020B0004020202020204" pitchFamily="34" charset="0"/>
              </a:rPr>
              <a:t>AEO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709E8E-8B66-7DC0-616A-480E222406A0}"/>
              </a:ext>
            </a:extLst>
          </p:cNvPr>
          <p:cNvSpPr>
            <a:spLocks noGrp="1"/>
          </p:cNvSpPr>
          <p:nvPr>
            <p:ph idx="1"/>
          </p:nvPr>
        </p:nvSpPr>
        <p:spPr>
          <a:xfrm>
            <a:off x="5126418" y="713232"/>
            <a:ext cx="6224335" cy="5431536"/>
          </a:xfrm>
        </p:spPr>
        <p:txBody>
          <a:bodyPr anchor="ctr">
            <a:normAutofit/>
          </a:bodyPr>
          <a:lstStyle/>
          <a:p>
            <a:pPr>
              <a:lnSpc>
                <a:spcPct val="100000"/>
              </a:lnSpc>
              <a:spcBef>
                <a:spcPts val="1200"/>
              </a:spcBef>
            </a:pPr>
            <a:r>
              <a:rPr lang="lv-LV" sz="2200"/>
              <a:t>Pārkāpumu neesamība</a:t>
            </a:r>
          </a:p>
          <a:p>
            <a:pPr>
              <a:lnSpc>
                <a:spcPct val="100000"/>
              </a:lnSpc>
              <a:spcBef>
                <a:spcPts val="1200"/>
              </a:spcBef>
            </a:pPr>
            <a:r>
              <a:rPr lang="lv-LV" sz="2200"/>
              <a:t>Augsts preču plūsmas kontroles līmenis</a:t>
            </a:r>
          </a:p>
          <a:p>
            <a:pPr>
              <a:lnSpc>
                <a:spcPct val="100000"/>
              </a:lnSpc>
              <a:spcBef>
                <a:spcPts val="1200"/>
              </a:spcBef>
            </a:pPr>
            <a:r>
              <a:rPr lang="lv-LV" sz="2200"/>
              <a:t>Finanšu maksātspēja</a:t>
            </a:r>
          </a:p>
          <a:p>
            <a:pPr>
              <a:lnSpc>
                <a:spcPct val="100000"/>
              </a:lnSpc>
              <a:spcBef>
                <a:spcPts val="1200"/>
              </a:spcBef>
            </a:pPr>
            <a:r>
              <a:rPr lang="lv-LV" sz="2200"/>
              <a:t>Profesionālā kompetence, t.sk. ES Muitas datu centra lietošanā</a:t>
            </a:r>
          </a:p>
          <a:p>
            <a:pPr>
              <a:lnSpc>
                <a:spcPct val="100000"/>
              </a:lnSpc>
              <a:spcBef>
                <a:spcPts val="1200"/>
              </a:spcBef>
            </a:pPr>
            <a:r>
              <a:rPr lang="lv-LV" sz="2200"/>
              <a:t>Drošības, drošuma un atbilstības standarti</a:t>
            </a:r>
          </a:p>
          <a:p>
            <a:pPr>
              <a:lnSpc>
                <a:spcPct val="100000"/>
              </a:lnSpc>
              <a:spcBef>
                <a:spcPts val="1200"/>
              </a:spcBef>
            </a:pPr>
            <a:r>
              <a:rPr lang="lv-LV" sz="2200" b="1"/>
              <a:t>Elektroniska sistēma, kas nodrošina muitas piekļuvi preču kustības datiem reāllaikā </a:t>
            </a:r>
            <a:br>
              <a:rPr lang="lv-LV" sz="2200"/>
            </a:br>
            <a:r>
              <a:rPr lang="lv-LV" sz="2200"/>
              <a:t>(muitas uzskaite, grāmatvedības sistēma, komerciālā un transporta uzskaite, izsekošanas un loģistikas sistēma, licenču un atļauju uzskaites sistēma)</a:t>
            </a:r>
          </a:p>
        </p:txBody>
      </p:sp>
    </p:spTree>
    <p:extLst>
      <p:ext uri="{BB962C8B-B14F-4D97-AF65-F5344CB8AC3E}">
        <p14:creationId xmlns:p14="http://schemas.microsoft.com/office/powerpoint/2010/main" val="180576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82034-5B55-9BCD-8399-B7436F257C42}"/>
              </a:ext>
            </a:extLst>
          </p:cNvPr>
          <p:cNvSpPr>
            <a:spLocks noGrp="1"/>
          </p:cNvSpPr>
          <p:nvPr>
            <p:ph type="title"/>
          </p:nvPr>
        </p:nvSpPr>
        <p:spPr>
          <a:xfrm>
            <a:off x="453094" y="552091"/>
            <a:ext cx="3501136" cy="5431536"/>
          </a:xfrm>
        </p:spPr>
        <p:txBody>
          <a:bodyPr>
            <a:normAutofit/>
          </a:bodyPr>
          <a:lstStyle/>
          <a:p>
            <a:pPr algn="ctr"/>
            <a:r>
              <a:rPr lang="lv-LV" sz="4800">
                <a:latin typeface="Aptos" panose="020B0004020202020204" pitchFamily="34" charset="0"/>
              </a:rPr>
              <a:t>T&amp;C uzņēmēju ieguvumi</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E394EA-F63E-6B1A-0D99-5A31F6A5EED7}"/>
              </a:ext>
            </a:extLst>
          </p:cNvPr>
          <p:cNvSpPr>
            <a:spLocks noGrp="1"/>
          </p:cNvSpPr>
          <p:nvPr>
            <p:ph idx="1"/>
          </p:nvPr>
        </p:nvSpPr>
        <p:spPr>
          <a:xfrm>
            <a:off x="5142914" y="713232"/>
            <a:ext cx="6224335" cy="5431536"/>
          </a:xfrm>
        </p:spPr>
        <p:txBody>
          <a:bodyPr anchor="ctr">
            <a:normAutofit fontScale="92500" lnSpcReduction="10000"/>
          </a:bodyPr>
          <a:lstStyle/>
          <a:p>
            <a:pPr>
              <a:lnSpc>
                <a:spcPct val="100000"/>
              </a:lnSpc>
              <a:spcBef>
                <a:spcPts val="1800"/>
              </a:spcBef>
            </a:pPr>
            <a:endParaRPr lang="lv-LV" sz="2200"/>
          </a:p>
          <a:p>
            <a:pPr>
              <a:lnSpc>
                <a:spcPct val="100000"/>
              </a:lnSpc>
              <a:spcBef>
                <a:spcPts val="1800"/>
              </a:spcBef>
            </a:pPr>
            <a:endParaRPr lang="lv-LV" sz="2200"/>
          </a:p>
          <a:p>
            <a:pPr>
              <a:lnSpc>
                <a:spcPct val="100000"/>
              </a:lnSpc>
              <a:spcBef>
                <a:spcPts val="1800"/>
              </a:spcBef>
            </a:pPr>
            <a:r>
              <a:rPr lang="lv-LV" sz="2200"/>
              <a:t>Daļas datu iesniegšana pēc izlaišanas</a:t>
            </a:r>
          </a:p>
          <a:p>
            <a:pPr>
              <a:lnSpc>
                <a:spcPct val="100000"/>
              </a:lnSpc>
              <a:spcBef>
                <a:spcPts val="1800"/>
              </a:spcBef>
            </a:pPr>
            <a:r>
              <a:rPr lang="lv-LV" sz="2200"/>
              <a:t>Konkrētas kontroles un izlaišanu veic muitas uzdevumā</a:t>
            </a:r>
          </a:p>
          <a:p>
            <a:pPr>
              <a:lnSpc>
                <a:spcPct val="100000"/>
              </a:lnSpc>
              <a:spcBef>
                <a:spcPts val="1800"/>
              </a:spcBef>
            </a:pPr>
            <a:r>
              <a:rPr lang="lv-LV" sz="2200"/>
              <a:t>Izpilda īpašo procedūru atļaujas prasības</a:t>
            </a:r>
          </a:p>
          <a:p>
            <a:pPr>
              <a:lnSpc>
                <a:spcPct val="100000"/>
              </a:lnSpc>
              <a:spcBef>
                <a:spcPts val="1800"/>
              </a:spcBef>
            </a:pPr>
            <a:r>
              <a:rPr lang="lv-LV" sz="2200"/>
              <a:t>Periodiski nosaka muitas parādu</a:t>
            </a:r>
          </a:p>
          <a:p>
            <a:pPr>
              <a:lnSpc>
                <a:spcPct val="100000"/>
              </a:lnSpc>
              <a:spcBef>
                <a:spcPts val="1800"/>
              </a:spcBef>
            </a:pPr>
            <a:r>
              <a:rPr lang="lv-LV" sz="2200"/>
              <a:t>Muitas parāda samaksas atlikšana</a:t>
            </a:r>
          </a:p>
          <a:p>
            <a:pPr>
              <a:lnSpc>
                <a:spcPct val="100000"/>
              </a:lnSpc>
              <a:spcBef>
                <a:spcPts val="1800"/>
              </a:spcBef>
            </a:pPr>
            <a:r>
              <a:rPr lang="lv-LV" sz="2200"/>
              <a:t>Mazāka fiziskā un dokumentu kontrole</a:t>
            </a:r>
          </a:p>
          <a:p>
            <a:pPr>
              <a:lnSpc>
                <a:spcPct val="100000"/>
              </a:lnSpc>
              <a:spcBef>
                <a:spcPts val="1800"/>
              </a:spcBef>
            </a:pPr>
            <a:r>
              <a:rPr lang="lv-LV" sz="2200"/>
              <a:t>Atbrīvots no tranzīta </a:t>
            </a:r>
          </a:p>
          <a:p>
            <a:pPr>
              <a:lnSpc>
                <a:spcPct val="100000"/>
              </a:lnSpc>
              <a:spcBef>
                <a:spcPts val="1800"/>
              </a:spcBef>
            </a:pPr>
            <a:r>
              <a:rPr lang="lv-LV" sz="2200"/>
              <a:t>Maksājumu nomaksa iedibināšanas dalībvalstī</a:t>
            </a:r>
          </a:p>
          <a:p>
            <a:endParaRPr lang="lv-LV" sz="2200"/>
          </a:p>
          <a:p>
            <a:endParaRPr lang="lv-LV" sz="2200"/>
          </a:p>
          <a:p>
            <a:endParaRPr lang="lv-LV" sz="2200"/>
          </a:p>
        </p:txBody>
      </p:sp>
    </p:spTree>
    <p:extLst>
      <p:ext uri="{BB962C8B-B14F-4D97-AF65-F5344CB8AC3E}">
        <p14:creationId xmlns:p14="http://schemas.microsoft.com/office/powerpoint/2010/main" val="238304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1B36-076E-607B-A1A0-3280D3200524}"/>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C4ED9256-99AC-5D91-7096-098F30D65205}"/>
              </a:ext>
            </a:extLst>
          </p:cNvPr>
          <p:cNvSpPr>
            <a:spLocks noGrp="1"/>
          </p:cNvSpPr>
          <p:nvPr>
            <p:ph idx="1"/>
          </p:nvPr>
        </p:nvSpPr>
        <p:spPr/>
        <p:txBody>
          <a:bodyPr/>
          <a:lstStyle/>
          <a:p>
            <a:pPr marL="0" indent="0">
              <a:buNone/>
            </a:pPr>
            <a:endParaRPr lang="lv-LV" sz="2800" dirty="0">
              <a:latin typeface="+mn-lt"/>
            </a:endParaRPr>
          </a:p>
          <a:p>
            <a:pPr marL="0" indent="0">
              <a:buNone/>
            </a:pPr>
            <a:r>
              <a:rPr lang="en-US" sz="2800" dirty="0" err="1">
                <a:latin typeface="+mn-lt"/>
              </a:rPr>
              <a:t>Prezentācijai</a:t>
            </a:r>
            <a:r>
              <a:rPr lang="en-US" sz="2800" dirty="0">
                <a:latin typeface="+mn-lt"/>
              </a:rPr>
              <a:t> </a:t>
            </a:r>
            <a:r>
              <a:rPr lang="en-US" sz="2800" dirty="0" err="1">
                <a:latin typeface="+mn-lt"/>
              </a:rPr>
              <a:t>ir</a:t>
            </a:r>
            <a:r>
              <a:rPr lang="en-US" sz="2800" dirty="0">
                <a:latin typeface="+mn-lt"/>
              </a:rPr>
              <a:t> </a:t>
            </a:r>
            <a:r>
              <a:rPr lang="en-US" sz="2800" dirty="0" err="1">
                <a:latin typeface="+mn-lt"/>
              </a:rPr>
              <a:t>tikai</a:t>
            </a:r>
            <a:r>
              <a:rPr lang="en-US" sz="2800" dirty="0">
                <a:latin typeface="+mn-lt"/>
              </a:rPr>
              <a:t> </a:t>
            </a:r>
            <a:r>
              <a:rPr lang="en-US" sz="2800" dirty="0" err="1">
                <a:latin typeface="+mn-lt"/>
              </a:rPr>
              <a:t>informatīvs</a:t>
            </a:r>
            <a:r>
              <a:rPr lang="en-US" sz="2800" dirty="0">
                <a:latin typeface="+mn-lt"/>
              </a:rPr>
              <a:t> </a:t>
            </a:r>
            <a:r>
              <a:rPr lang="en-US" sz="2800" dirty="0" err="1">
                <a:latin typeface="+mn-lt"/>
              </a:rPr>
              <a:t>raksturs</a:t>
            </a:r>
            <a:r>
              <a:rPr lang="en-US" sz="2800" dirty="0">
                <a:latin typeface="+mn-lt"/>
              </a:rPr>
              <a:t>. </a:t>
            </a:r>
            <a:br>
              <a:rPr lang="en-US" sz="2800" dirty="0">
                <a:latin typeface="+mn-lt"/>
              </a:rPr>
            </a:br>
            <a:endParaRPr lang="lv-LV" sz="2800">
              <a:latin typeface="+mn-lt"/>
            </a:endParaRPr>
          </a:p>
          <a:p>
            <a:pPr marL="0" indent="0">
              <a:buNone/>
            </a:pPr>
            <a:r>
              <a:rPr lang="en-US" sz="2800">
                <a:latin typeface="+mn-lt"/>
              </a:rPr>
              <a:t>E</a:t>
            </a:r>
            <a:r>
              <a:rPr lang="lv-LV" sz="2800" dirty="0" err="1">
                <a:latin typeface="+mn-lt"/>
              </a:rPr>
              <a:t>iropas</a:t>
            </a:r>
            <a:r>
              <a:rPr lang="en-US" sz="2800" dirty="0">
                <a:latin typeface="+mn-lt"/>
              </a:rPr>
              <a:t> </a:t>
            </a:r>
            <a:r>
              <a:rPr lang="en-US" sz="2800" dirty="0" err="1">
                <a:latin typeface="+mn-lt"/>
              </a:rPr>
              <a:t>Komisijas</a:t>
            </a:r>
            <a:r>
              <a:rPr lang="en-US" sz="2800" dirty="0">
                <a:latin typeface="+mn-lt"/>
              </a:rPr>
              <a:t> (EK) </a:t>
            </a:r>
            <a:r>
              <a:rPr lang="en-US" sz="2800" dirty="0" err="1">
                <a:latin typeface="+mn-lt"/>
              </a:rPr>
              <a:t>normatīvo</a:t>
            </a:r>
            <a:r>
              <a:rPr lang="en-US" sz="2800" dirty="0">
                <a:latin typeface="+mn-lt"/>
              </a:rPr>
              <a:t> </a:t>
            </a:r>
            <a:r>
              <a:rPr lang="en-US" sz="2800" dirty="0" err="1">
                <a:latin typeface="+mn-lt"/>
              </a:rPr>
              <a:t>aktu</a:t>
            </a:r>
            <a:r>
              <a:rPr lang="en-US" sz="2800" dirty="0">
                <a:latin typeface="+mn-lt"/>
              </a:rPr>
              <a:t> </a:t>
            </a:r>
            <a:r>
              <a:rPr lang="en-US" sz="2800" dirty="0" err="1">
                <a:latin typeface="+mn-lt"/>
              </a:rPr>
              <a:t>projekti</a:t>
            </a:r>
            <a:r>
              <a:rPr lang="lv-LV" sz="2800" dirty="0">
                <a:latin typeface="+mn-lt"/>
              </a:rPr>
              <a:t> </a:t>
            </a:r>
            <a:r>
              <a:rPr lang="en-US" sz="2800" dirty="0" err="1">
                <a:latin typeface="+mn-lt"/>
              </a:rPr>
              <a:t>vēl</a:t>
            </a:r>
            <a:r>
              <a:rPr lang="en-US" sz="2800" dirty="0">
                <a:latin typeface="+mn-lt"/>
              </a:rPr>
              <a:t> </a:t>
            </a:r>
            <a:r>
              <a:rPr lang="lv-LV" sz="2800" dirty="0">
                <a:latin typeface="+mn-lt"/>
              </a:rPr>
              <a:t>tiek</a:t>
            </a:r>
            <a:r>
              <a:rPr lang="en-US" sz="2800" dirty="0">
                <a:latin typeface="+mn-lt"/>
              </a:rPr>
              <a:t> </a:t>
            </a:r>
            <a:r>
              <a:rPr lang="en-US" sz="2800" dirty="0" err="1">
                <a:latin typeface="+mn-lt"/>
              </a:rPr>
              <a:t>izskatī</a:t>
            </a:r>
            <a:r>
              <a:rPr lang="lv-LV" sz="2800" dirty="0" err="1">
                <a:latin typeface="+mn-lt"/>
              </a:rPr>
              <a:t>ti</a:t>
            </a:r>
            <a:r>
              <a:rPr lang="en-US" sz="2800" dirty="0">
                <a:latin typeface="+mn-lt"/>
              </a:rPr>
              <a:t> un  </a:t>
            </a:r>
            <a:br>
              <a:rPr lang="lv-LV" sz="2800" dirty="0">
                <a:latin typeface="+mn-lt"/>
              </a:rPr>
            </a:br>
            <a:r>
              <a:rPr lang="en-US" sz="2800" dirty="0">
                <a:latin typeface="+mn-lt"/>
              </a:rPr>
              <a:t>var </a:t>
            </a:r>
            <a:r>
              <a:rPr lang="en-US" sz="2800" dirty="0" err="1">
                <a:latin typeface="+mn-lt"/>
              </a:rPr>
              <a:t>būtiski</a:t>
            </a:r>
            <a:r>
              <a:rPr lang="en-US" sz="2800" dirty="0">
                <a:latin typeface="+mn-lt"/>
              </a:rPr>
              <a:t> </a:t>
            </a:r>
            <a:r>
              <a:rPr lang="en-US" sz="2800" dirty="0" err="1">
                <a:latin typeface="+mn-lt"/>
              </a:rPr>
              <a:t>mainīties</a:t>
            </a:r>
            <a:r>
              <a:rPr lang="lv-LV" sz="2800" dirty="0">
                <a:latin typeface="+mn-lt"/>
              </a:rPr>
              <a:t>.</a:t>
            </a:r>
            <a:endParaRPr lang="lv-LV" dirty="0"/>
          </a:p>
        </p:txBody>
      </p:sp>
    </p:spTree>
    <p:extLst>
      <p:ext uri="{BB962C8B-B14F-4D97-AF65-F5344CB8AC3E}">
        <p14:creationId xmlns:p14="http://schemas.microsoft.com/office/powerpoint/2010/main" val="2810844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A2AA-2C03-33F8-093A-661D8EA8F6BA}"/>
              </a:ext>
            </a:extLst>
          </p:cNvPr>
          <p:cNvSpPr>
            <a:spLocks noGrp="1"/>
          </p:cNvSpPr>
          <p:nvPr>
            <p:ph type="title"/>
          </p:nvPr>
        </p:nvSpPr>
        <p:spPr>
          <a:xfrm>
            <a:off x="1373981" y="467833"/>
            <a:ext cx="9444037" cy="954194"/>
          </a:xfrm>
        </p:spPr>
        <p:txBody>
          <a:bodyPr vert="horz" lIns="91440" tIns="45720" rIns="91440" bIns="45720" rtlCol="0" anchor="t">
            <a:normAutofit/>
          </a:bodyPr>
          <a:lstStyle/>
          <a:p>
            <a:pPr algn="ctr"/>
            <a:r>
              <a:rPr lang="en-US" sz="4000" b="1" kern="1200" err="1">
                <a:solidFill>
                  <a:schemeClr val="tx1"/>
                </a:solidFill>
                <a:latin typeface="+mn-lt"/>
                <a:ea typeface="+mj-ea"/>
                <a:cs typeface="+mj-cs"/>
              </a:rPr>
              <a:t>Pārstāvība</a:t>
            </a:r>
            <a:r>
              <a:rPr lang="en-US" sz="4000" b="1" kern="1200">
                <a:solidFill>
                  <a:schemeClr val="tx1"/>
                </a:solidFill>
                <a:latin typeface="+mn-lt"/>
                <a:ea typeface="+mj-ea"/>
                <a:cs typeface="+mj-cs"/>
              </a:rPr>
              <a:t> </a:t>
            </a:r>
            <a:r>
              <a:rPr lang="en-US" sz="4000" b="1" kern="1200" err="1">
                <a:solidFill>
                  <a:schemeClr val="tx1"/>
                </a:solidFill>
                <a:latin typeface="+mn-lt"/>
                <a:ea typeface="+mj-ea"/>
                <a:cs typeface="+mj-cs"/>
              </a:rPr>
              <a:t>muitā</a:t>
            </a:r>
            <a:endParaRPr lang="en-US" sz="4000" b="1" kern="1200">
              <a:solidFill>
                <a:schemeClr val="tx1"/>
              </a:solidFill>
              <a:latin typeface="+mn-lt"/>
              <a:ea typeface="+mj-ea"/>
              <a:cs typeface="+mj-cs"/>
            </a:endParaRPr>
          </a:p>
        </p:txBody>
      </p:sp>
      <p:sp>
        <p:nvSpPr>
          <p:cNvPr id="3" name="Text Placeholder 2">
            <a:extLst>
              <a:ext uri="{FF2B5EF4-FFF2-40B4-BE49-F238E27FC236}">
                <a16:creationId xmlns:a16="http://schemas.microsoft.com/office/drawing/2014/main" id="{4D63A06A-B4B8-B18F-8EE0-331552EA3A02}"/>
              </a:ext>
            </a:extLst>
          </p:cNvPr>
          <p:cNvSpPr>
            <a:spLocks/>
          </p:cNvSpPr>
          <p:nvPr/>
        </p:nvSpPr>
        <p:spPr>
          <a:xfrm>
            <a:off x="2488952" y="1422027"/>
            <a:ext cx="1748499" cy="565356"/>
          </a:xfrm>
          <a:prstGeom prst="rect">
            <a:avLst/>
          </a:prstGeom>
        </p:spPr>
        <p:txBody>
          <a:bodyPr/>
          <a:lstStyle/>
          <a:p>
            <a:pPr algn="ctr" defTabSz="621792">
              <a:spcAft>
                <a:spcPts val="600"/>
              </a:spcAft>
            </a:pPr>
            <a:r>
              <a:rPr lang="lv-LV" sz="2800" b="1" kern="1200">
                <a:solidFill>
                  <a:schemeClr val="tx1"/>
                </a:solidFill>
                <a:latin typeface="+mn-lt"/>
                <a:ea typeface="+mn-ea"/>
                <a:cs typeface="+mn-cs"/>
              </a:rPr>
              <a:t>SMK</a:t>
            </a:r>
            <a:endParaRPr lang="lv-LV" sz="2800" b="1"/>
          </a:p>
        </p:txBody>
      </p:sp>
      <p:sp>
        <p:nvSpPr>
          <p:cNvPr id="4" name="Content Placeholder 3">
            <a:extLst>
              <a:ext uri="{FF2B5EF4-FFF2-40B4-BE49-F238E27FC236}">
                <a16:creationId xmlns:a16="http://schemas.microsoft.com/office/drawing/2014/main" id="{37F088B3-EAF9-4DB0-A4D8-E72A98F85909}"/>
              </a:ext>
            </a:extLst>
          </p:cNvPr>
          <p:cNvSpPr>
            <a:spLocks/>
          </p:cNvSpPr>
          <p:nvPr/>
        </p:nvSpPr>
        <p:spPr>
          <a:xfrm>
            <a:off x="839971" y="2062210"/>
            <a:ext cx="5046462" cy="4098186"/>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lgn="ctr" defTabSz="621792">
              <a:spcAft>
                <a:spcPts val="600"/>
              </a:spcAft>
            </a:pPr>
            <a:r>
              <a:rPr lang="lv-LV" sz="2000" kern="1200">
                <a:solidFill>
                  <a:schemeClr val="dk1"/>
                </a:solidFill>
                <a:ea typeface="+mn-ea"/>
                <a:cs typeface="+mn-cs"/>
              </a:rPr>
              <a:t>Ikviena persona var iecelt sev pārstāvi muitā</a:t>
            </a:r>
          </a:p>
          <a:p>
            <a:pPr algn="ctr" defTabSz="621792">
              <a:spcAft>
                <a:spcPts val="600"/>
              </a:spcAft>
            </a:pPr>
            <a:r>
              <a:rPr lang="lv-LV" sz="2000" kern="1200">
                <a:solidFill>
                  <a:schemeClr val="dk1"/>
                </a:solidFill>
                <a:ea typeface="+mn-ea"/>
                <a:cs typeface="+mn-cs"/>
              </a:rPr>
              <a:t>Tieša vai netieša</a:t>
            </a:r>
          </a:p>
          <a:p>
            <a:pPr algn="ctr" defTabSz="621792">
              <a:spcAft>
                <a:spcPts val="600"/>
              </a:spcAft>
            </a:pPr>
            <a:r>
              <a:rPr lang="lv-LV" sz="2000" kern="1200">
                <a:solidFill>
                  <a:schemeClr val="dk1"/>
                </a:solidFill>
                <a:ea typeface="+mn-ea"/>
                <a:cs typeface="+mn-cs"/>
              </a:rPr>
              <a:t>Pārstāvis ir ES reģistrēta persona</a:t>
            </a:r>
          </a:p>
          <a:p>
            <a:pPr algn="ctr" defTabSz="621792">
              <a:spcAft>
                <a:spcPts val="600"/>
              </a:spcAft>
            </a:pPr>
            <a:r>
              <a:rPr lang="lv-LV" sz="2000" kern="1200">
                <a:solidFill>
                  <a:schemeClr val="dk1"/>
                </a:solidFill>
                <a:ea typeface="+mn-ea"/>
                <a:cs typeface="+mn-cs"/>
              </a:rPr>
              <a:t>Dalībvalstis var noteikt savu pārstāvības pakalpojumu sniegšanas kārtību</a:t>
            </a:r>
            <a:endParaRPr lang="lv-LV" sz="2000"/>
          </a:p>
        </p:txBody>
      </p:sp>
      <p:sp>
        <p:nvSpPr>
          <p:cNvPr id="5" name="Text Placeholder 4">
            <a:extLst>
              <a:ext uri="{FF2B5EF4-FFF2-40B4-BE49-F238E27FC236}">
                <a16:creationId xmlns:a16="http://schemas.microsoft.com/office/drawing/2014/main" id="{723D2B58-D6E0-BC44-12E6-57E380E242CC}"/>
              </a:ext>
            </a:extLst>
          </p:cNvPr>
          <p:cNvSpPr>
            <a:spLocks/>
          </p:cNvSpPr>
          <p:nvPr/>
        </p:nvSpPr>
        <p:spPr>
          <a:xfrm>
            <a:off x="7954551" y="1421654"/>
            <a:ext cx="2031213" cy="565356"/>
          </a:xfrm>
          <a:prstGeom prst="rect">
            <a:avLst/>
          </a:prstGeom>
        </p:spPr>
        <p:txBody>
          <a:bodyPr/>
          <a:lstStyle/>
          <a:p>
            <a:pPr algn="ctr" defTabSz="621792">
              <a:spcAft>
                <a:spcPts val="600"/>
              </a:spcAft>
            </a:pPr>
            <a:r>
              <a:rPr lang="lv-LV" sz="2800" b="1" kern="1200">
                <a:solidFill>
                  <a:schemeClr val="tx1"/>
                </a:solidFill>
                <a:latin typeface="+mn-lt"/>
                <a:ea typeface="+mn-ea"/>
                <a:cs typeface="+mn-cs"/>
              </a:rPr>
              <a:t>JSMK</a:t>
            </a:r>
            <a:endParaRPr lang="lv-LV" sz="2800" b="1"/>
          </a:p>
        </p:txBody>
      </p:sp>
      <p:sp>
        <p:nvSpPr>
          <p:cNvPr id="6" name="Content Placeholder 5">
            <a:extLst>
              <a:ext uri="{FF2B5EF4-FFF2-40B4-BE49-F238E27FC236}">
                <a16:creationId xmlns:a16="http://schemas.microsoft.com/office/drawing/2014/main" id="{0340EAD9-0985-D2CB-4D43-5B6187113C11}"/>
              </a:ext>
            </a:extLst>
          </p:cNvPr>
          <p:cNvSpPr>
            <a:spLocks/>
          </p:cNvSpPr>
          <p:nvPr/>
        </p:nvSpPr>
        <p:spPr>
          <a:xfrm>
            <a:off x="6305568" y="2062210"/>
            <a:ext cx="5211560" cy="4098186"/>
          </a:xfrm>
          <a:prstGeom prst="rect">
            <a:avLst/>
          </a:prstGeom>
          <a:solidFill>
            <a:schemeClr val="accent2"/>
          </a:solidFill>
        </p:spPr>
        <p:style>
          <a:lnRef idx="3">
            <a:schemeClr val="lt1"/>
          </a:lnRef>
          <a:fillRef idx="1">
            <a:schemeClr val="dk1"/>
          </a:fillRef>
          <a:effectRef idx="1">
            <a:schemeClr val="dk1"/>
          </a:effectRef>
          <a:fontRef idx="minor">
            <a:schemeClr val="lt1"/>
          </a:fontRef>
        </p:style>
        <p:txBody>
          <a:bodyPr>
            <a:noAutofit/>
          </a:bodyPr>
          <a:lstStyle/>
          <a:p>
            <a:pPr algn="ctr" defTabSz="621792">
              <a:spcAft>
                <a:spcPts val="600"/>
              </a:spcAft>
            </a:pPr>
            <a:r>
              <a:rPr lang="lv-LV" sz="2000" kern="1200" dirty="0">
                <a:ln w="0"/>
                <a:solidFill>
                  <a:schemeClr val="tx1"/>
                </a:solidFill>
                <a:ea typeface="+mn-ea"/>
                <a:cs typeface="+mn-cs"/>
              </a:rPr>
              <a:t>Ikviena persona var iecelt sev pārstāvi muitā</a:t>
            </a:r>
          </a:p>
          <a:p>
            <a:pPr algn="ctr" defTabSz="621792">
              <a:spcAft>
                <a:spcPts val="600"/>
              </a:spcAft>
            </a:pPr>
            <a:r>
              <a:rPr lang="lv-LV" sz="2000" kern="1200" dirty="0">
                <a:ln w="0"/>
                <a:solidFill>
                  <a:schemeClr val="tx1"/>
                </a:solidFill>
                <a:ea typeface="+mn-ea"/>
                <a:cs typeface="+mn-cs"/>
              </a:rPr>
              <a:t>Tieša vai netieša</a:t>
            </a:r>
          </a:p>
          <a:p>
            <a:pPr algn="ctr" defTabSz="621792">
              <a:spcAft>
                <a:spcPts val="600"/>
              </a:spcAft>
            </a:pPr>
            <a:r>
              <a:rPr lang="lv-LV" sz="2000" kern="1200" dirty="0">
                <a:ln w="0"/>
                <a:solidFill>
                  <a:schemeClr val="tx1"/>
                </a:solidFill>
                <a:ea typeface="+mn-ea"/>
                <a:cs typeface="+mn-cs"/>
              </a:rPr>
              <a:t>Pārstāvis ir ES reģistrēta persona</a:t>
            </a:r>
          </a:p>
          <a:p>
            <a:pPr algn="ctr" defTabSz="621792">
              <a:spcAft>
                <a:spcPts val="600"/>
              </a:spcAft>
            </a:pPr>
            <a:r>
              <a:rPr lang="lv-LV" sz="2000" kern="1200" dirty="0">
                <a:ln w="0"/>
                <a:solidFill>
                  <a:schemeClr val="tx1"/>
                </a:solidFill>
                <a:ea typeface="+mn-ea"/>
                <a:cs typeface="+mn-cs"/>
              </a:rPr>
              <a:t>Netiešajā pārstāvis kļūst par importētāju/eksportētāju</a:t>
            </a:r>
          </a:p>
          <a:p>
            <a:pPr algn="ctr" defTabSz="621792">
              <a:spcAft>
                <a:spcPts val="600"/>
              </a:spcAft>
            </a:pPr>
            <a:r>
              <a:rPr lang="lv-LV" sz="2000" kern="1200" dirty="0">
                <a:ln w="0"/>
                <a:solidFill>
                  <a:schemeClr val="tx1"/>
                </a:solidFill>
                <a:ea typeface="+mn-ea"/>
                <a:cs typeface="+mn-cs"/>
              </a:rPr>
              <a:t>Pārstāvības pakalpojumu sniegšanas kārtību noteiks EK </a:t>
            </a:r>
          </a:p>
          <a:p>
            <a:pPr algn="ctr" defTabSz="621792">
              <a:spcAft>
                <a:spcPts val="600"/>
              </a:spcAft>
            </a:pPr>
            <a:r>
              <a:rPr lang="lv-LV" sz="2000" kern="1200" dirty="0">
                <a:ln w="0"/>
                <a:solidFill>
                  <a:schemeClr val="tx1"/>
                </a:solidFill>
                <a:ea typeface="+mn-ea"/>
                <a:cs typeface="+mn-cs"/>
              </a:rPr>
              <a:t>Tiešajā pārstāvībā T&amp;C priekšrocības darbojas tikai, ja arī importētājs ir T&amp;C</a:t>
            </a:r>
          </a:p>
          <a:p>
            <a:pPr algn="ctr" defTabSz="621792">
              <a:spcAft>
                <a:spcPts val="600"/>
              </a:spcAft>
            </a:pPr>
            <a:r>
              <a:rPr lang="lv-LV" sz="2000" kern="1200" dirty="0">
                <a:ln w="0"/>
                <a:solidFill>
                  <a:schemeClr val="tx1"/>
                </a:solidFill>
              </a:rPr>
              <a:t>Netiešajā pārstāvībā T&amp;C izmanto savas priekšrocības</a:t>
            </a:r>
            <a:endParaRPr lang="lv-LV" sz="2000" dirty="0">
              <a:ln w="0"/>
              <a:solidFill>
                <a:schemeClr val="tx1"/>
              </a:solidFill>
            </a:endParaRPr>
          </a:p>
        </p:txBody>
      </p:sp>
    </p:spTree>
    <p:extLst>
      <p:ext uri="{BB962C8B-B14F-4D97-AF65-F5344CB8AC3E}">
        <p14:creationId xmlns:p14="http://schemas.microsoft.com/office/powerpoint/2010/main" val="288238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
            <a:ext cx="12192000" cy="55522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r>
              <a:rPr lang="lv-LV" sz="3200">
                <a:ln w="0"/>
                <a:solidFill>
                  <a:schemeClr val="tx1"/>
                </a:solidFill>
                <a:effectLst>
                  <a:outerShdw blurRad="38100" dist="19050" dir="2700000" algn="tl" rotWithShape="0">
                    <a:schemeClr val="dk1">
                      <a:alpha val="40000"/>
                    </a:schemeClr>
                  </a:outerShdw>
                </a:effectLst>
              </a:rPr>
              <a:t>Pārstāvības interpretācija</a:t>
            </a:r>
            <a:endParaRPr lang="en-GB" sz="3200">
              <a:ln w="0"/>
              <a:solidFill>
                <a:schemeClr val="tx1"/>
              </a:solidFill>
              <a:effectLst>
                <a:outerShdw blurRad="38100" dist="19050" dir="2700000" algn="tl" rotWithShape="0">
                  <a:schemeClr val="dk1">
                    <a:alpha val="40000"/>
                  </a:schemeClr>
                </a:outerShdw>
              </a:effectLst>
            </a:endParaRPr>
          </a:p>
        </p:txBody>
      </p:sp>
      <p:sp>
        <p:nvSpPr>
          <p:cNvPr id="5" name="Freeform: Shape 4">
            <a:extLst>
              <a:ext uri="{FF2B5EF4-FFF2-40B4-BE49-F238E27FC236}">
                <a16:creationId xmlns:a16="http://schemas.microsoft.com/office/drawing/2014/main" id="{4B140361-222D-77E3-B731-C97C0F822A2C}"/>
              </a:ext>
            </a:extLst>
          </p:cNvPr>
          <p:cNvSpPr/>
          <p:nvPr/>
        </p:nvSpPr>
        <p:spPr>
          <a:xfrm>
            <a:off x="152274" y="2978641"/>
            <a:ext cx="1519715" cy="557879"/>
          </a:xfrm>
          <a:custGeom>
            <a:avLst/>
            <a:gdLst>
              <a:gd name="connsiteX0" fmla="*/ 0 w 960276"/>
              <a:gd name="connsiteY0" fmla="*/ 41841 h 418409"/>
              <a:gd name="connsiteX1" fmla="*/ 41841 w 960276"/>
              <a:gd name="connsiteY1" fmla="*/ 0 h 418409"/>
              <a:gd name="connsiteX2" fmla="*/ 918435 w 960276"/>
              <a:gd name="connsiteY2" fmla="*/ 0 h 418409"/>
              <a:gd name="connsiteX3" fmla="*/ 960276 w 960276"/>
              <a:gd name="connsiteY3" fmla="*/ 41841 h 418409"/>
              <a:gd name="connsiteX4" fmla="*/ 960276 w 960276"/>
              <a:gd name="connsiteY4" fmla="*/ 376568 h 418409"/>
              <a:gd name="connsiteX5" fmla="*/ 918435 w 960276"/>
              <a:gd name="connsiteY5" fmla="*/ 418409 h 418409"/>
              <a:gd name="connsiteX6" fmla="*/ 41841 w 960276"/>
              <a:gd name="connsiteY6" fmla="*/ 418409 h 418409"/>
              <a:gd name="connsiteX7" fmla="*/ 0 w 960276"/>
              <a:gd name="connsiteY7" fmla="*/ 376568 h 418409"/>
              <a:gd name="connsiteX8" fmla="*/ 0 w 960276"/>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276" h="418409">
                <a:moveTo>
                  <a:pt x="0" y="41841"/>
                </a:moveTo>
                <a:cubicBezTo>
                  <a:pt x="0" y="18733"/>
                  <a:pt x="18733" y="0"/>
                  <a:pt x="41841" y="0"/>
                </a:cubicBezTo>
                <a:lnTo>
                  <a:pt x="918435" y="0"/>
                </a:lnTo>
                <a:cubicBezTo>
                  <a:pt x="941543" y="0"/>
                  <a:pt x="960276" y="18733"/>
                  <a:pt x="960276" y="41841"/>
                </a:cubicBezTo>
                <a:lnTo>
                  <a:pt x="960276" y="376568"/>
                </a:lnTo>
                <a:cubicBezTo>
                  <a:pt x="960276" y="399676"/>
                  <a:pt x="941543" y="418409"/>
                  <a:pt x="918435" y="418409"/>
                </a:cubicBezTo>
                <a:lnTo>
                  <a:pt x="41841" y="418409"/>
                </a:lnTo>
                <a:cubicBezTo>
                  <a:pt x="18733" y="418409"/>
                  <a:pt x="0" y="399676"/>
                  <a:pt x="0" y="376568"/>
                </a:cubicBezTo>
                <a:lnTo>
                  <a:pt x="0" y="41841"/>
                </a:lnTo>
                <a:close/>
              </a:path>
            </a:pathLst>
          </a:custGeom>
          <a:solidFill>
            <a:schemeClr val="accent2"/>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rPr>
              <a:t>Importētājs</a:t>
            </a:r>
            <a:endParaRPr lang="en-IE" sz="2000" b="1">
              <a:solidFill>
                <a:schemeClr val="tx1"/>
              </a:solidFill>
            </a:endParaRPr>
          </a:p>
        </p:txBody>
      </p:sp>
      <p:sp>
        <p:nvSpPr>
          <p:cNvPr id="6" name="Freeform: Shape 5">
            <a:extLst>
              <a:ext uri="{FF2B5EF4-FFF2-40B4-BE49-F238E27FC236}">
                <a16:creationId xmlns:a16="http://schemas.microsoft.com/office/drawing/2014/main" id="{62F78623-F248-FFC0-A293-244F0E17A734}"/>
              </a:ext>
            </a:extLst>
          </p:cNvPr>
          <p:cNvSpPr/>
          <p:nvPr/>
        </p:nvSpPr>
        <p:spPr>
          <a:xfrm rot="17295395">
            <a:off x="1208167" y="2603014"/>
            <a:ext cx="1350816" cy="26312"/>
          </a:xfrm>
          <a:custGeom>
            <a:avLst/>
            <a:gdLst>
              <a:gd name="connsiteX0" fmla="*/ 0 w 1013112"/>
              <a:gd name="connsiteY0" fmla="*/ 16682 h 19734"/>
              <a:gd name="connsiteX1" fmla="*/ 1070209 w 1013112"/>
              <a:gd name="connsiteY1" fmla="*/ 16682 h 19734"/>
            </a:gdLst>
            <a:ahLst/>
            <a:cxnLst>
              <a:cxn ang="0">
                <a:pos x="connsiteX0" y="connsiteY0"/>
              </a:cxn>
              <a:cxn ang="0">
                <a:pos x="connsiteX1" y="connsiteY1"/>
              </a:cxn>
            </a:cxnLst>
            <a:rect l="l" t="t" r="r" b="b"/>
            <a:pathLst>
              <a:path w="1013112" h="19734">
                <a:moveTo>
                  <a:pt x="0" y="16682"/>
                </a:moveTo>
                <a:lnTo>
                  <a:pt x="1070209" y="16682"/>
                </a:lnTo>
              </a:path>
            </a:pathLst>
          </a:custGeom>
          <a:noFill/>
          <a:ln w="12700" cap="flat" cmpd="sng" algn="ctr">
            <a:solidFill>
              <a:schemeClr val="tx1">
                <a:lumMod val="95000"/>
                <a:lumOff val="5000"/>
              </a:schemeClr>
            </a:solidFill>
            <a:prstDash val="solid"/>
            <a:miter lim="800000"/>
          </a:ln>
          <a:effectLst/>
          <a:scene3d>
            <a:camera prst="orthographicFront"/>
            <a:lightRig rig="flat" dir="t"/>
          </a:scene3d>
          <a:sp3d prstMaterial="matte"/>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58569" tIns="-20615" rIns="726112" bIns="46925" numCol="1" spcCol="1270" anchor="ctr" anchorCtr="0">
            <a:noAutofit/>
          </a:bodyPr>
          <a:lstStyle/>
          <a:p>
            <a:pPr algn="ctr" defTabSz="296326" fontAlgn="base">
              <a:lnSpc>
                <a:spcPct val="90000"/>
              </a:lnSpc>
              <a:spcBef>
                <a:spcPct val="0"/>
              </a:spcBef>
              <a:spcAft>
                <a:spcPct val="35000"/>
              </a:spcAft>
            </a:pPr>
            <a:endParaRPr lang="en-IE" sz="667" b="1">
              <a:solidFill>
                <a:sysClr val="windowText" lastClr="000000">
                  <a:hueOff val="0"/>
                  <a:satOff val="0"/>
                  <a:lumOff val="0"/>
                  <a:alphaOff val="0"/>
                </a:sysClr>
              </a:solidFill>
              <a:latin typeface="Calibri" panose="020F0502020204030204"/>
            </a:endParaRPr>
          </a:p>
        </p:txBody>
      </p:sp>
      <p:sp>
        <p:nvSpPr>
          <p:cNvPr id="8" name="Freeform: Shape 7">
            <a:extLst>
              <a:ext uri="{FF2B5EF4-FFF2-40B4-BE49-F238E27FC236}">
                <a16:creationId xmlns:a16="http://schemas.microsoft.com/office/drawing/2014/main" id="{11D55F61-C5F0-9C1F-F81D-8C6D5A8DBC46}"/>
              </a:ext>
            </a:extLst>
          </p:cNvPr>
          <p:cNvSpPr/>
          <p:nvPr/>
        </p:nvSpPr>
        <p:spPr>
          <a:xfrm>
            <a:off x="2095164" y="1334481"/>
            <a:ext cx="1371380" cy="1280557"/>
          </a:xfrm>
          <a:custGeom>
            <a:avLst/>
            <a:gdLst>
              <a:gd name="connsiteX0" fmla="*/ 0 w 1028535"/>
              <a:gd name="connsiteY0" fmla="*/ 96042 h 960418"/>
              <a:gd name="connsiteX1" fmla="*/ 96042 w 1028535"/>
              <a:gd name="connsiteY1" fmla="*/ 0 h 960418"/>
              <a:gd name="connsiteX2" fmla="*/ 932493 w 1028535"/>
              <a:gd name="connsiteY2" fmla="*/ 0 h 960418"/>
              <a:gd name="connsiteX3" fmla="*/ 1028535 w 1028535"/>
              <a:gd name="connsiteY3" fmla="*/ 96042 h 960418"/>
              <a:gd name="connsiteX4" fmla="*/ 1028535 w 1028535"/>
              <a:gd name="connsiteY4" fmla="*/ 864376 h 960418"/>
              <a:gd name="connsiteX5" fmla="*/ 932493 w 1028535"/>
              <a:gd name="connsiteY5" fmla="*/ 960418 h 960418"/>
              <a:gd name="connsiteX6" fmla="*/ 96042 w 1028535"/>
              <a:gd name="connsiteY6" fmla="*/ 960418 h 960418"/>
              <a:gd name="connsiteX7" fmla="*/ 0 w 1028535"/>
              <a:gd name="connsiteY7" fmla="*/ 864376 h 960418"/>
              <a:gd name="connsiteX8" fmla="*/ 0 w 1028535"/>
              <a:gd name="connsiteY8" fmla="*/ 96042 h 96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535" h="960418">
                <a:moveTo>
                  <a:pt x="0" y="96042"/>
                </a:moveTo>
                <a:cubicBezTo>
                  <a:pt x="0" y="42999"/>
                  <a:pt x="42999" y="0"/>
                  <a:pt x="96042" y="0"/>
                </a:cubicBezTo>
                <a:lnTo>
                  <a:pt x="932493" y="0"/>
                </a:lnTo>
                <a:cubicBezTo>
                  <a:pt x="985536" y="0"/>
                  <a:pt x="1028535" y="42999"/>
                  <a:pt x="1028535" y="96042"/>
                </a:cubicBezTo>
                <a:lnTo>
                  <a:pt x="1028535" y="864376"/>
                </a:lnTo>
                <a:cubicBezTo>
                  <a:pt x="1028535" y="917419"/>
                  <a:pt x="985536" y="960418"/>
                  <a:pt x="932493" y="960418"/>
                </a:cubicBezTo>
                <a:lnTo>
                  <a:pt x="96042" y="960418"/>
                </a:lnTo>
                <a:cubicBezTo>
                  <a:pt x="42999" y="960418"/>
                  <a:pt x="0" y="917419"/>
                  <a:pt x="0" y="864376"/>
                </a:cubicBezTo>
                <a:lnTo>
                  <a:pt x="0" y="96042"/>
                </a:lnTo>
                <a:close/>
              </a:path>
            </a:pathLst>
          </a:custGeom>
          <a:solidFill>
            <a:schemeClr val="accent2"/>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51053" tIns="51053" rIns="51053" bIns="51053"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rPr>
              <a:t>Uzticams un pārbaudīts</a:t>
            </a:r>
            <a:endParaRPr lang="en-IE" sz="2000" b="1">
              <a:solidFill>
                <a:schemeClr val="tx1"/>
              </a:solidFill>
            </a:endParaRPr>
          </a:p>
        </p:txBody>
      </p:sp>
      <p:sp>
        <p:nvSpPr>
          <p:cNvPr id="9" name="Freeform: Shape 8">
            <a:extLst>
              <a:ext uri="{FF2B5EF4-FFF2-40B4-BE49-F238E27FC236}">
                <a16:creationId xmlns:a16="http://schemas.microsoft.com/office/drawing/2014/main" id="{127D9051-F57B-1EDB-8C1F-FAC230183F00}"/>
              </a:ext>
            </a:extLst>
          </p:cNvPr>
          <p:cNvSpPr/>
          <p:nvPr/>
        </p:nvSpPr>
        <p:spPr>
          <a:xfrm rot="18544065">
            <a:off x="3319102" y="1652012"/>
            <a:ext cx="797501" cy="26312"/>
          </a:xfrm>
          <a:custGeom>
            <a:avLst/>
            <a:gdLst>
              <a:gd name="connsiteX0" fmla="*/ 0 w 598126"/>
              <a:gd name="connsiteY0" fmla="*/ 16682 h 19734"/>
              <a:gd name="connsiteX1" fmla="*/ 634795 w 598126"/>
              <a:gd name="connsiteY1" fmla="*/ 16682 h 19734"/>
            </a:gdLst>
            <a:ahLst/>
            <a:cxnLst>
              <a:cxn ang="0">
                <a:pos x="connsiteX0" y="connsiteY0"/>
              </a:cxn>
              <a:cxn ang="0">
                <a:pos x="connsiteX1" y="connsiteY1"/>
              </a:cxn>
            </a:cxnLst>
            <a:rect l="l" t="t" r="r" b="b"/>
            <a:pathLst>
              <a:path w="598126" h="19734">
                <a:moveTo>
                  <a:pt x="0" y="16682"/>
                </a:moveTo>
                <a:lnTo>
                  <a:pt x="634795" y="16682"/>
                </a:lnTo>
              </a:path>
            </a:pathLst>
          </a:custGeom>
          <a:noFill/>
          <a:ln w="12700" cap="flat" cmpd="sng" algn="ctr">
            <a:solidFill>
              <a:srgbClr val="A5A5A5">
                <a:hueOff val="0"/>
                <a:satOff val="0"/>
                <a:lumOff val="0"/>
                <a:alphaOff val="0"/>
              </a:srgbClr>
            </a:solidFill>
            <a:prstDash val="solid"/>
            <a:miter lim="800000"/>
          </a:ln>
          <a:effectLst/>
          <a:scene3d>
            <a:camera prst="orthographicFront"/>
            <a:lightRig rig="flat" dir="t"/>
          </a:scene3d>
          <a:sp3d prstMaterial="matte"/>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5745" tIns="-6781" rIns="435621" bIns="33092" numCol="1" spcCol="1270" anchor="ctr" anchorCtr="0">
            <a:noAutofit/>
          </a:bodyPr>
          <a:lstStyle/>
          <a:p>
            <a:pPr algn="ctr" defTabSz="296326" fontAlgn="base">
              <a:lnSpc>
                <a:spcPct val="90000"/>
              </a:lnSpc>
              <a:spcBef>
                <a:spcPct val="0"/>
              </a:spcBef>
              <a:spcAft>
                <a:spcPct val="35000"/>
              </a:spcAft>
            </a:pPr>
            <a:endParaRPr lang="en-IE" sz="667" b="1">
              <a:solidFill>
                <a:sysClr val="windowText" lastClr="000000">
                  <a:hueOff val="0"/>
                  <a:satOff val="0"/>
                  <a:lumOff val="0"/>
                  <a:alphaOff val="0"/>
                </a:sysClr>
              </a:solidFill>
              <a:latin typeface="Calibri" panose="020F0502020204030204"/>
            </a:endParaRPr>
          </a:p>
        </p:txBody>
      </p:sp>
      <p:sp>
        <p:nvSpPr>
          <p:cNvPr id="10" name="Freeform: Shape 9">
            <a:extLst>
              <a:ext uri="{FF2B5EF4-FFF2-40B4-BE49-F238E27FC236}">
                <a16:creationId xmlns:a16="http://schemas.microsoft.com/office/drawing/2014/main" id="{21148669-6933-C129-F68D-9A30B23D9C27}"/>
              </a:ext>
            </a:extLst>
          </p:cNvPr>
          <p:cNvSpPr/>
          <p:nvPr/>
        </p:nvSpPr>
        <p:spPr>
          <a:xfrm>
            <a:off x="3969162" y="1061718"/>
            <a:ext cx="1564208" cy="704654"/>
          </a:xfrm>
          <a:custGeom>
            <a:avLst/>
            <a:gdLst>
              <a:gd name="connsiteX0" fmla="*/ 0 w 1302635"/>
              <a:gd name="connsiteY0" fmla="*/ 50892 h 508920"/>
              <a:gd name="connsiteX1" fmla="*/ 50892 w 1302635"/>
              <a:gd name="connsiteY1" fmla="*/ 0 h 508920"/>
              <a:gd name="connsiteX2" fmla="*/ 1251743 w 1302635"/>
              <a:gd name="connsiteY2" fmla="*/ 0 h 508920"/>
              <a:gd name="connsiteX3" fmla="*/ 1302635 w 1302635"/>
              <a:gd name="connsiteY3" fmla="*/ 50892 h 508920"/>
              <a:gd name="connsiteX4" fmla="*/ 1302635 w 1302635"/>
              <a:gd name="connsiteY4" fmla="*/ 458028 h 508920"/>
              <a:gd name="connsiteX5" fmla="*/ 1251743 w 1302635"/>
              <a:gd name="connsiteY5" fmla="*/ 508920 h 508920"/>
              <a:gd name="connsiteX6" fmla="*/ 50892 w 1302635"/>
              <a:gd name="connsiteY6" fmla="*/ 508920 h 508920"/>
              <a:gd name="connsiteX7" fmla="*/ 0 w 1302635"/>
              <a:gd name="connsiteY7" fmla="*/ 458028 h 508920"/>
              <a:gd name="connsiteX8" fmla="*/ 0 w 1302635"/>
              <a:gd name="connsiteY8" fmla="*/ 50892 h 50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635" h="508920">
                <a:moveTo>
                  <a:pt x="0" y="50892"/>
                </a:moveTo>
                <a:cubicBezTo>
                  <a:pt x="0" y="22785"/>
                  <a:pt x="22785" y="0"/>
                  <a:pt x="50892" y="0"/>
                </a:cubicBezTo>
                <a:lnTo>
                  <a:pt x="1251743" y="0"/>
                </a:lnTo>
                <a:cubicBezTo>
                  <a:pt x="1279850" y="0"/>
                  <a:pt x="1302635" y="22785"/>
                  <a:pt x="1302635" y="50892"/>
                </a:cubicBezTo>
                <a:lnTo>
                  <a:pt x="1302635" y="458028"/>
                </a:lnTo>
                <a:cubicBezTo>
                  <a:pt x="1302635" y="486135"/>
                  <a:pt x="1279850" y="508920"/>
                  <a:pt x="1251743" y="508920"/>
                </a:cubicBezTo>
                <a:lnTo>
                  <a:pt x="50892" y="508920"/>
                </a:lnTo>
                <a:cubicBezTo>
                  <a:pt x="22785" y="508920"/>
                  <a:pt x="0" y="486135"/>
                  <a:pt x="0" y="458028"/>
                </a:cubicBezTo>
                <a:lnTo>
                  <a:pt x="0" y="50892"/>
                </a:lnTo>
                <a:close/>
              </a:path>
            </a:pathLst>
          </a:custGeom>
          <a:solidFill>
            <a:schemeClr val="bg2">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33421" tIns="33421" rIns="33421" bIns="33421"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rPr>
              <a:t>Tiešā pārstāvība</a:t>
            </a:r>
            <a:endParaRPr lang="en-IE" sz="2000" b="1">
              <a:solidFill>
                <a:schemeClr val="tx1"/>
              </a:solidFill>
            </a:endParaRPr>
          </a:p>
        </p:txBody>
      </p:sp>
      <p:sp>
        <p:nvSpPr>
          <p:cNvPr id="11" name="Freeform: Shape 10">
            <a:extLst>
              <a:ext uri="{FF2B5EF4-FFF2-40B4-BE49-F238E27FC236}">
                <a16:creationId xmlns:a16="http://schemas.microsoft.com/office/drawing/2014/main" id="{54CA9292-3BF3-A0B8-D192-8CD2BE305D89}"/>
              </a:ext>
            </a:extLst>
          </p:cNvPr>
          <p:cNvSpPr/>
          <p:nvPr/>
        </p:nvSpPr>
        <p:spPr>
          <a:xfrm rot="19233694">
            <a:off x="5648519" y="1182032"/>
            <a:ext cx="504968" cy="26312"/>
          </a:xfrm>
          <a:custGeom>
            <a:avLst/>
            <a:gdLst>
              <a:gd name="connsiteX0" fmla="*/ 0 w 378726"/>
              <a:gd name="connsiteY0" fmla="*/ 9867 h 19734"/>
              <a:gd name="connsiteX1" fmla="*/ 378726 w 378726"/>
              <a:gd name="connsiteY1" fmla="*/ 9867 h 19734"/>
            </a:gdLst>
            <a:ahLst/>
            <a:cxnLst>
              <a:cxn ang="0">
                <a:pos x="connsiteX0" y="connsiteY0"/>
              </a:cxn>
              <a:cxn ang="0">
                <a:pos x="connsiteX1" y="connsiteY1"/>
              </a:cxn>
            </a:cxnLst>
            <a:rect l="l" t="t" r="r" b="b"/>
            <a:pathLst>
              <a:path w="378726" h="19734">
                <a:moveTo>
                  <a:pt x="0" y="9867"/>
                </a:moveTo>
                <a:lnTo>
                  <a:pt x="378726"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56793" tIns="531" rIns="256792" bIns="532"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12" name="Freeform: Shape 11">
            <a:extLst>
              <a:ext uri="{FF2B5EF4-FFF2-40B4-BE49-F238E27FC236}">
                <a16:creationId xmlns:a16="http://schemas.microsoft.com/office/drawing/2014/main" id="{21F3F995-AFB7-D983-A245-9772C379F9D9}"/>
              </a:ext>
            </a:extLst>
          </p:cNvPr>
          <p:cNvSpPr/>
          <p:nvPr/>
        </p:nvSpPr>
        <p:spPr>
          <a:xfrm>
            <a:off x="6096000" y="755858"/>
            <a:ext cx="1115759" cy="557879"/>
          </a:xfrm>
          <a:custGeom>
            <a:avLst/>
            <a:gdLst>
              <a:gd name="connsiteX0" fmla="*/ 0 w 836819"/>
              <a:gd name="connsiteY0" fmla="*/ 41841 h 418409"/>
              <a:gd name="connsiteX1" fmla="*/ 41841 w 836819"/>
              <a:gd name="connsiteY1" fmla="*/ 0 h 418409"/>
              <a:gd name="connsiteX2" fmla="*/ 794978 w 836819"/>
              <a:gd name="connsiteY2" fmla="*/ 0 h 418409"/>
              <a:gd name="connsiteX3" fmla="*/ 836819 w 836819"/>
              <a:gd name="connsiteY3" fmla="*/ 41841 h 418409"/>
              <a:gd name="connsiteX4" fmla="*/ 836819 w 836819"/>
              <a:gd name="connsiteY4" fmla="*/ 376568 h 418409"/>
              <a:gd name="connsiteX5" fmla="*/ 794978 w 836819"/>
              <a:gd name="connsiteY5" fmla="*/ 418409 h 418409"/>
              <a:gd name="connsiteX6" fmla="*/ 41841 w 836819"/>
              <a:gd name="connsiteY6" fmla="*/ 418409 h 418409"/>
              <a:gd name="connsiteX7" fmla="*/ 0 w 836819"/>
              <a:gd name="connsiteY7" fmla="*/ 376568 h 418409"/>
              <a:gd name="connsiteX8" fmla="*/ 0 w 83681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819" h="418409">
                <a:moveTo>
                  <a:pt x="0" y="41841"/>
                </a:moveTo>
                <a:cubicBezTo>
                  <a:pt x="0" y="18733"/>
                  <a:pt x="18733" y="0"/>
                  <a:pt x="41841" y="0"/>
                </a:cubicBezTo>
                <a:lnTo>
                  <a:pt x="794978" y="0"/>
                </a:lnTo>
                <a:cubicBezTo>
                  <a:pt x="818086" y="0"/>
                  <a:pt x="836819" y="18733"/>
                  <a:pt x="836819" y="41841"/>
                </a:cubicBezTo>
                <a:lnTo>
                  <a:pt x="836819" y="376568"/>
                </a:lnTo>
                <a:cubicBezTo>
                  <a:pt x="836819" y="399676"/>
                  <a:pt x="818086" y="418409"/>
                  <a:pt x="794978" y="418409"/>
                </a:cubicBezTo>
                <a:lnTo>
                  <a:pt x="41841" y="418409"/>
                </a:lnTo>
                <a:cubicBezTo>
                  <a:pt x="18733" y="418409"/>
                  <a:pt x="0" y="399676"/>
                  <a:pt x="0" y="376568"/>
                </a:cubicBezTo>
                <a:lnTo>
                  <a:pt x="0" y="41841"/>
                </a:lnTo>
                <a:close/>
              </a:path>
            </a:pathLst>
          </a:custGeom>
          <a:solidFill>
            <a:schemeClr val="accent2"/>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en-IE" sz="2133" b="1">
                <a:solidFill>
                  <a:schemeClr val="tx1"/>
                </a:solidFill>
              </a:rPr>
              <a:t>T</a:t>
            </a:r>
            <a:r>
              <a:rPr lang="en-IE" sz="2000" b="1">
                <a:solidFill>
                  <a:schemeClr val="tx1"/>
                </a:solidFill>
              </a:rPr>
              <a:t>&amp;C</a:t>
            </a:r>
            <a:endParaRPr lang="en-IE" sz="2133" b="1">
              <a:solidFill>
                <a:schemeClr val="tx1"/>
              </a:solidFill>
            </a:endParaRPr>
          </a:p>
        </p:txBody>
      </p:sp>
      <p:sp>
        <p:nvSpPr>
          <p:cNvPr id="13" name="Freeform: Shape 12">
            <a:extLst>
              <a:ext uri="{FF2B5EF4-FFF2-40B4-BE49-F238E27FC236}">
                <a16:creationId xmlns:a16="http://schemas.microsoft.com/office/drawing/2014/main" id="{A543B113-2332-C058-91C4-1061CA3C5D17}"/>
              </a:ext>
            </a:extLst>
          </p:cNvPr>
          <p:cNvSpPr/>
          <p:nvPr/>
        </p:nvSpPr>
        <p:spPr>
          <a:xfrm>
            <a:off x="7211760" y="1021642"/>
            <a:ext cx="446303" cy="26312"/>
          </a:xfrm>
          <a:custGeom>
            <a:avLst/>
            <a:gdLst>
              <a:gd name="connsiteX0" fmla="*/ 0 w 334727"/>
              <a:gd name="connsiteY0" fmla="*/ 9867 h 19734"/>
              <a:gd name="connsiteX1" fmla="*/ 334727 w 334727"/>
              <a:gd name="connsiteY1" fmla="*/ 9867 h 19734"/>
            </a:gdLst>
            <a:ahLst/>
            <a:cxnLst>
              <a:cxn ang="0">
                <a:pos x="connsiteX0" y="connsiteY0"/>
              </a:cxn>
              <a:cxn ang="0">
                <a:pos x="connsiteX1" y="connsiteY1"/>
              </a:cxn>
            </a:cxnLst>
            <a:rect l="l" t="t" r="r" b="b"/>
            <a:pathLst>
              <a:path w="334727" h="19734">
                <a:moveTo>
                  <a:pt x="0" y="9867"/>
                </a:moveTo>
                <a:lnTo>
                  <a:pt x="334727"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28928" tIns="1999" rIns="228927" bIns="1999"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14" name="Freeform: Shape 13">
            <a:extLst>
              <a:ext uri="{FF2B5EF4-FFF2-40B4-BE49-F238E27FC236}">
                <a16:creationId xmlns:a16="http://schemas.microsoft.com/office/drawing/2014/main" id="{8C1EF726-5A72-512F-2267-D4A7118FC916}"/>
              </a:ext>
            </a:extLst>
          </p:cNvPr>
          <p:cNvSpPr/>
          <p:nvPr/>
        </p:nvSpPr>
        <p:spPr>
          <a:xfrm>
            <a:off x="7658064" y="755858"/>
            <a:ext cx="3183981" cy="557879"/>
          </a:xfrm>
          <a:custGeom>
            <a:avLst/>
            <a:gdLst>
              <a:gd name="connsiteX0" fmla="*/ 0 w 1952962"/>
              <a:gd name="connsiteY0" fmla="*/ 41841 h 418409"/>
              <a:gd name="connsiteX1" fmla="*/ 41841 w 1952962"/>
              <a:gd name="connsiteY1" fmla="*/ 0 h 418409"/>
              <a:gd name="connsiteX2" fmla="*/ 1911121 w 1952962"/>
              <a:gd name="connsiteY2" fmla="*/ 0 h 418409"/>
              <a:gd name="connsiteX3" fmla="*/ 1952962 w 1952962"/>
              <a:gd name="connsiteY3" fmla="*/ 41841 h 418409"/>
              <a:gd name="connsiteX4" fmla="*/ 1952962 w 1952962"/>
              <a:gd name="connsiteY4" fmla="*/ 376568 h 418409"/>
              <a:gd name="connsiteX5" fmla="*/ 1911121 w 1952962"/>
              <a:gd name="connsiteY5" fmla="*/ 418409 h 418409"/>
              <a:gd name="connsiteX6" fmla="*/ 41841 w 1952962"/>
              <a:gd name="connsiteY6" fmla="*/ 418409 h 418409"/>
              <a:gd name="connsiteX7" fmla="*/ 0 w 1952962"/>
              <a:gd name="connsiteY7" fmla="*/ 376568 h 418409"/>
              <a:gd name="connsiteX8" fmla="*/ 0 w 1952962"/>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962" h="418409">
                <a:moveTo>
                  <a:pt x="0" y="41841"/>
                </a:moveTo>
                <a:cubicBezTo>
                  <a:pt x="0" y="18733"/>
                  <a:pt x="18733" y="0"/>
                  <a:pt x="41841" y="0"/>
                </a:cubicBezTo>
                <a:lnTo>
                  <a:pt x="1911121" y="0"/>
                </a:lnTo>
                <a:cubicBezTo>
                  <a:pt x="1934229" y="0"/>
                  <a:pt x="1952962" y="18733"/>
                  <a:pt x="1952962" y="41841"/>
                </a:cubicBezTo>
                <a:lnTo>
                  <a:pt x="1952962" y="376568"/>
                </a:lnTo>
                <a:cubicBezTo>
                  <a:pt x="1952962" y="399676"/>
                  <a:pt x="1934229" y="418409"/>
                  <a:pt x="1911121" y="418409"/>
                </a:cubicBezTo>
                <a:lnTo>
                  <a:pt x="41841" y="418409"/>
                </a:lnTo>
                <a:cubicBezTo>
                  <a:pt x="18733" y="418409"/>
                  <a:pt x="0" y="399676"/>
                  <a:pt x="0" y="376568"/>
                </a:cubicBezTo>
                <a:lnTo>
                  <a:pt x="0" y="41841"/>
                </a:lnTo>
                <a:close/>
              </a:path>
            </a:pathLst>
          </a:custGeom>
          <a:solidFill>
            <a:schemeClr val="accent2"/>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latin typeface="+mj-lt"/>
              </a:rPr>
              <a:t>Importētāja </a:t>
            </a:r>
            <a:r>
              <a:rPr lang="en-IE" sz="2000" b="1">
                <a:solidFill>
                  <a:schemeClr val="tx1"/>
                </a:solidFill>
                <a:latin typeface="+mj-lt"/>
              </a:rPr>
              <a:t>T&amp;C </a:t>
            </a:r>
            <a:r>
              <a:rPr lang="lv-LV" sz="2000" b="1">
                <a:solidFill>
                  <a:schemeClr val="tx1"/>
                </a:solidFill>
                <a:latin typeface="+mj-lt"/>
              </a:rPr>
              <a:t>priekšrocības</a:t>
            </a:r>
            <a:endParaRPr lang="en-IE" sz="2000" b="1">
              <a:solidFill>
                <a:schemeClr val="tx1"/>
              </a:solidFill>
              <a:latin typeface="+mj-lt"/>
            </a:endParaRPr>
          </a:p>
        </p:txBody>
      </p:sp>
      <p:sp>
        <p:nvSpPr>
          <p:cNvPr id="15" name="Freeform: Shape 14">
            <a:extLst>
              <a:ext uri="{FF2B5EF4-FFF2-40B4-BE49-F238E27FC236}">
                <a16:creationId xmlns:a16="http://schemas.microsoft.com/office/drawing/2014/main" id="{3114D5D9-89E9-6BF5-02AE-0EC043394E3F}"/>
              </a:ext>
            </a:extLst>
          </p:cNvPr>
          <p:cNvSpPr/>
          <p:nvPr/>
        </p:nvSpPr>
        <p:spPr>
          <a:xfrm rot="2366306">
            <a:off x="5648519" y="1502812"/>
            <a:ext cx="504968" cy="26312"/>
          </a:xfrm>
          <a:custGeom>
            <a:avLst/>
            <a:gdLst>
              <a:gd name="connsiteX0" fmla="*/ 0 w 378726"/>
              <a:gd name="connsiteY0" fmla="*/ 9867 h 19734"/>
              <a:gd name="connsiteX1" fmla="*/ 378726 w 378726"/>
              <a:gd name="connsiteY1" fmla="*/ 9867 h 19734"/>
            </a:gdLst>
            <a:ahLst/>
            <a:cxnLst>
              <a:cxn ang="0">
                <a:pos x="connsiteX0" y="connsiteY0"/>
              </a:cxn>
              <a:cxn ang="0">
                <a:pos x="connsiteX1" y="connsiteY1"/>
              </a:cxn>
            </a:cxnLst>
            <a:rect l="l" t="t" r="r" b="b"/>
            <a:pathLst>
              <a:path w="378726" h="19734">
                <a:moveTo>
                  <a:pt x="0" y="9867"/>
                </a:moveTo>
                <a:lnTo>
                  <a:pt x="378726"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56793" tIns="531" rIns="256793" bIns="531"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16" name="Freeform: Shape 15">
            <a:extLst>
              <a:ext uri="{FF2B5EF4-FFF2-40B4-BE49-F238E27FC236}">
                <a16:creationId xmlns:a16="http://schemas.microsoft.com/office/drawing/2014/main" id="{6576E6BB-8643-8DB7-44A2-2E354F1ADB20}"/>
              </a:ext>
            </a:extLst>
          </p:cNvPr>
          <p:cNvSpPr/>
          <p:nvPr/>
        </p:nvSpPr>
        <p:spPr>
          <a:xfrm>
            <a:off x="6104067" y="1397420"/>
            <a:ext cx="1107692" cy="557879"/>
          </a:xfrm>
          <a:custGeom>
            <a:avLst/>
            <a:gdLst>
              <a:gd name="connsiteX0" fmla="*/ 0 w 836819"/>
              <a:gd name="connsiteY0" fmla="*/ 41841 h 418409"/>
              <a:gd name="connsiteX1" fmla="*/ 41841 w 836819"/>
              <a:gd name="connsiteY1" fmla="*/ 0 h 418409"/>
              <a:gd name="connsiteX2" fmla="*/ 794978 w 836819"/>
              <a:gd name="connsiteY2" fmla="*/ 0 h 418409"/>
              <a:gd name="connsiteX3" fmla="*/ 836819 w 836819"/>
              <a:gd name="connsiteY3" fmla="*/ 41841 h 418409"/>
              <a:gd name="connsiteX4" fmla="*/ 836819 w 836819"/>
              <a:gd name="connsiteY4" fmla="*/ 376568 h 418409"/>
              <a:gd name="connsiteX5" fmla="*/ 794978 w 836819"/>
              <a:gd name="connsiteY5" fmla="*/ 418409 h 418409"/>
              <a:gd name="connsiteX6" fmla="*/ 41841 w 836819"/>
              <a:gd name="connsiteY6" fmla="*/ 418409 h 418409"/>
              <a:gd name="connsiteX7" fmla="*/ 0 w 836819"/>
              <a:gd name="connsiteY7" fmla="*/ 376568 h 418409"/>
              <a:gd name="connsiteX8" fmla="*/ 0 w 83681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819" h="418409">
                <a:moveTo>
                  <a:pt x="0" y="41841"/>
                </a:moveTo>
                <a:cubicBezTo>
                  <a:pt x="0" y="18733"/>
                  <a:pt x="18733" y="0"/>
                  <a:pt x="41841" y="0"/>
                </a:cubicBezTo>
                <a:lnTo>
                  <a:pt x="794978" y="0"/>
                </a:lnTo>
                <a:cubicBezTo>
                  <a:pt x="818086" y="0"/>
                  <a:pt x="836819" y="18733"/>
                  <a:pt x="836819" y="41841"/>
                </a:cubicBezTo>
                <a:lnTo>
                  <a:pt x="836819" y="376568"/>
                </a:lnTo>
                <a:cubicBezTo>
                  <a:pt x="836819" y="399676"/>
                  <a:pt x="818086" y="418409"/>
                  <a:pt x="794978" y="418409"/>
                </a:cubicBezTo>
                <a:lnTo>
                  <a:pt x="41841" y="418409"/>
                </a:lnTo>
                <a:cubicBezTo>
                  <a:pt x="18733" y="418409"/>
                  <a:pt x="0" y="399676"/>
                  <a:pt x="0" y="376568"/>
                </a:cubicBezTo>
                <a:lnTo>
                  <a:pt x="0" y="41841"/>
                </a:lnTo>
                <a:close/>
              </a:path>
            </a:pathLst>
          </a:custGeom>
          <a:solidFill>
            <a:schemeClr val="bg1">
              <a:lumMod val="6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en-IE" sz="2000" b="1">
                <a:solidFill>
                  <a:schemeClr val="tx1">
                    <a:lumMod val="95000"/>
                    <a:lumOff val="5000"/>
                  </a:schemeClr>
                </a:solidFill>
              </a:rPr>
              <a:t>N</a:t>
            </a:r>
            <a:r>
              <a:rPr lang="lv-LV" sz="2000" b="1" err="1">
                <a:solidFill>
                  <a:schemeClr val="tx1">
                    <a:lumMod val="95000"/>
                    <a:lumOff val="5000"/>
                  </a:schemeClr>
                </a:solidFill>
              </a:rPr>
              <a:t>av</a:t>
            </a:r>
            <a:r>
              <a:rPr lang="en-IE" sz="2000" b="1">
                <a:solidFill>
                  <a:schemeClr val="tx1">
                    <a:lumMod val="95000"/>
                    <a:lumOff val="5000"/>
                  </a:schemeClr>
                </a:solidFill>
              </a:rPr>
              <a:t>-T&amp;C</a:t>
            </a:r>
          </a:p>
        </p:txBody>
      </p:sp>
      <p:sp>
        <p:nvSpPr>
          <p:cNvPr id="17" name="Freeform: Shape 16">
            <a:extLst>
              <a:ext uri="{FF2B5EF4-FFF2-40B4-BE49-F238E27FC236}">
                <a16:creationId xmlns:a16="http://schemas.microsoft.com/office/drawing/2014/main" id="{A78906EF-CB4F-F603-5C08-9EF03F54A181}"/>
              </a:ext>
            </a:extLst>
          </p:cNvPr>
          <p:cNvSpPr/>
          <p:nvPr/>
        </p:nvSpPr>
        <p:spPr>
          <a:xfrm>
            <a:off x="7211760" y="1663203"/>
            <a:ext cx="446303" cy="26312"/>
          </a:xfrm>
          <a:custGeom>
            <a:avLst/>
            <a:gdLst>
              <a:gd name="connsiteX0" fmla="*/ 0 w 334727"/>
              <a:gd name="connsiteY0" fmla="*/ 9867 h 19734"/>
              <a:gd name="connsiteX1" fmla="*/ 334727 w 334727"/>
              <a:gd name="connsiteY1" fmla="*/ 9867 h 19734"/>
            </a:gdLst>
            <a:ahLst/>
            <a:cxnLst>
              <a:cxn ang="0">
                <a:pos x="connsiteX0" y="connsiteY0"/>
              </a:cxn>
              <a:cxn ang="0">
                <a:pos x="connsiteX1" y="connsiteY1"/>
              </a:cxn>
            </a:cxnLst>
            <a:rect l="l" t="t" r="r" b="b"/>
            <a:pathLst>
              <a:path w="334727" h="19734">
                <a:moveTo>
                  <a:pt x="0" y="9867"/>
                </a:moveTo>
                <a:lnTo>
                  <a:pt x="334727"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28928" tIns="1999" rIns="228927" bIns="1999"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18" name="Freeform: Shape 17">
            <a:extLst>
              <a:ext uri="{FF2B5EF4-FFF2-40B4-BE49-F238E27FC236}">
                <a16:creationId xmlns:a16="http://schemas.microsoft.com/office/drawing/2014/main" id="{8DA9C35A-1D80-120B-D98A-83E34EFFF58E}"/>
              </a:ext>
            </a:extLst>
          </p:cNvPr>
          <p:cNvSpPr/>
          <p:nvPr/>
        </p:nvSpPr>
        <p:spPr>
          <a:xfrm>
            <a:off x="7658062" y="1397419"/>
            <a:ext cx="3183981" cy="557879"/>
          </a:xfrm>
          <a:custGeom>
            <a:avLst/>
            <a:gdLst>
              <a:gd name="connsiteX0" fmla="*/ 0 w 1952962"/>
              <a:gd name="connsiteY0" fmla="*/ 41841 h 418409"/>
              <a:gd name="connsiteX1" fmla="*/ 41841 w 1952962"/>
              <a:gd name="connsiteY1" fmla="*/ 0 h 418409"/>
              <a:gd name="connsiteX2" fmla="*/ 1911121 w 1952962"/>
              <a:gd name="connsiteY2" fmla="*/ 0 h 418409"/>
              <a:gd name="connsiteX3" fmla="*/ 1952962 w 1952962"/>
              <a:gd name="connsiteY3" fmla="*/ 41841 h 418409"/>
              <a:gd name="connsiteX4" fmla="*/ 1952962 w 1952962"/>
              <a:gd name="connsiteY4" fmla="*/ 376568 h 418409"/>
              <a:gd name="connsiteX5" fmla="*/ 1911121 w 1952962"/>
              <a:gd name="connsiteY5" fmla="*/ 418409 h 418409"/>
              <a:gd name="connsiteX6" fmla="*/ 41841 w 1952962"/>
              <a:gd name="connsiteY6" fmla="*/ 418409 h 418409"/>
              <a:gd name="connsiteX7" fmla="*/ 0 w 1952962"/>
              <a:gd name="connsiteY7" fmla="*/ 376568 h 418409"/>
              <a:gd name="connsiteX8" fmla="*/ 0 w 1952962"/>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962" h="418409">
                <a:moveTo>
                  <a:pt x="0" y="41841"/>
                </a:moveTo>
                <a:cubicBezTo>
                  <a:pt x="0" y="18733"/>
                  <a:pt x="18733" y="0"/>
                  <a:pt x="41841" y="0"/>
                </a:cubicBezTo>
                <a:lnTo>
                  <a:pt x="1911121" y="0"/>
                </a:lnTo>
                <a:cubicBezTo>
                  <a:pt x="1934229" y="0"/>
                  <a:pt x="1952962" y="18733"/>
                  <a:pt x="1952962" y="41841"/>
                </a:cubicBezTo>
                <a:lnTo>
                  <a:pt x="1952962" y="376568"/>
                </a:lnTo>
                <a:cubicBezTo>
                  <a:pt x="1952962" y="399676"/>
                  <a:pt x="1934229" y="418409"/>
                  <a:pt x="1911121" y="418409"/>
                </a:cubicBezTo>
                <a:lnTo>
                  <a:pt x="41841" y="418409"/>
                </a:lnTo>
                <a:cubicBezTo>
                  <a:pt x="18733" y="418409"/>
                  <a:pt x="0" y="399676"/>
                  <a:pt x="0" y="376568"/>
                </a:cubicBezTo>
                <a:lnTo>
                  <a:pt x="0" y="41841"/>
                </a:lnTo>
                <a:close/>
              </a:path>
            </a:pathLst>
          </a:custGeom>
          <a:solidFill>
            <a:schemeClr val="accent2"/>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latin typeface="Calibri" panose="020F0502020204030204"/>
              </a:rPr>
              <a:t>Importētāja </a:t>
            </a:r>
            <a:r>
              <a:rPr lang="en-IE" sz="2000" b="1">
                <a:solidFill>
                  <a:schemeClr val="tx1"/>
                </a:solidFill>
                <a:latin typeface="Calibri" panose="020F0502020204030204"/>
              </a:rPr>
              <a:t>T&amp;C </a:t>
            </a:r>
            <a:r>
              <a:rPr lang="lv-LV" sz="2000" b="1">
                <a:solidFill>
                  <a:schemeClr val="tx1"/>
                </a:solidFill>
                <a:latin typeface="Calibri" panose="020F0502020204030204"/>
              </a:rPr>
              <a:t>priekšrocības</a:t>
            </a:r>
            <a:endParaRPr lang="en-IE" sz="2000" b="1">
              <a:solidFill>
                <a:schemeClr val="tx1"/>
              </a:solidFill>
              <a:latin typeface="Calibri" panose="020F0502020204030204"/>
            </a:endParaRPr>
          </a:p>
        </p:txBody>
      </p:sp>
      <p:sp>
        <p:nvSpPr>
          <p:cNvPr id="19" name="Freeform: Shape 18">
            <a:extLst>
              <a:ext uri="{FF2B5EF4-FFF2-40B4-BE49-F238E27FC236}">
                <a16:creationId xmlns:a16="http://schemas.microsoft.com/office/drawing/2014/main" id="{4E0911B4-BE2F-E0D3-552E-D91017625E22}"/>
              </a:ext>
            </a:extLst>
          </p:cNvPr>
          <p:cNvSpPr/>
          <p:nvPr/>
        </p:nvSpPr>
        <p:spPr>
          <a:xfrm rot="3233736">
            <a:off x="3291371" y="2306178"/>
            <a:ext cx="852964" cy="26312"/>
          </a:xfrm>
          <a:custGeom>
            <a:avLst/>
            <a:gdLst>
              <a:gd name="connsiteX0" fmla="*/ 0 w 639723"/>
              <a:gd name="connsiteY0" fmla="*/ 16682 h 19734"/>
              <a:gd name="connsiteX1" fmla="*/ 681632 w 639723"/>
              <a:gd name="connsiteY1" fmla="*/ 16682 h 19734"/>
            </a:gdLst>
            <a:ahLst/>
            <a:cxnLst>
              <a:cxn ang="0">
                <a:pos x="connsiteX0" y="connsiteY0"/>
              </a:cxn>
              <a:cxn ang="0">
                <a:pos x="connsiteX1" y="connsiteY1"/>
              </a:cxn>
            </a:cxnLst>
            <a:rect l="l" t="t" r="r" b="b"/>
            <a:pathLst>
              <a:path w="639723" h="19734">
                <a:moveTo>
                  <a:pt x="0" y="16682"/>
                </a:moveTo>
                <a:lnTo>
                  <a:pt x="681632" y="16682"/>
                </a:lnTo>
              </a:path>
            </a:pathLst>
          </a:custGeom>
          <a:noFill/>
          <a:ln w="12700" cap="flat" cmpd="sng" algn="ctr">
            <a:solidFill>
              <a:srgbClr val="A5A5A5">
                <a:hueOff val="0"/>
                <a:satOff val="0"/>
                <a:lumOff val="0"/>
                <a:alphaOff val="0"/>
              </a:srgbClr>
            </a:solidFill>
            <a:prstDash val="solid"/>
            <a:miter lim="800000"/>
          </a:ln>
          <a:effectLst/>
          <a:scene3d>
            <a:camera prst="orthographicFront"/>
            <a:lightRig rig="flat" dir="t"/>
          </a:scene3d>
          <a:sp3d prstMaterial="matte"/>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22091" tIns="-8169" rIns="464739" bIns="34480" numCol="1" spcCol="1270" anchor="ctr" anchorCtr="0">
            <a:noAutofit/>
          </a:bodyPr>
          <a:lstStyle/>
          <a:p>
            <a:pPr algn="ctr" defTabSz="296326" fontAlgn="base">
              <a:lnSpc>
                <a:spcPct val="90000"/>
              </a:lnSpc>
              <a:spcBef>
                <a:spcPct val="0"/>
              </a:spcBef>
              <a:spcAft>
                <a:spcPct val="35000"/>
              </a:spcAft>
            </a:pPr>
            <a:endParaRPr lang="en-IE" sz="667" b="1">
              <a:solidFill>
                <a:sysClr val="windowText" lastClr="000000">
                  <a:hueOff val="0"/>
                  <a:satOff val="0"/>
                  <a:lumOff val="0"/>
                  <a:alphaOff val="0"/>
                </a:sysClr>
              </a:solidFill>
              <a:latin typeface="Calibri" panose="020F0502020204030204"/>
            </a:endParaRPr>
          </a:p>
        </p:txBody>
      </p:sp>
      <p:sp>
        <p:nvSpPr>
          <p:cNvPr id="20" name="Freeform: Shape 19">
            <a:extLst>
              <a:ext uri="{FF2B5EF4-FFF2-40B4-BE49-F238E27FC236}">
                <a16:creationId xmlns:a16="http://schemas.microsoft.com/office/drawing/2014/main" id="{E59C39D7-6B24-AA9E-CB02-3F8F4ACD108F}"/>
              </a:ext>
            </a:extLst>
          </p:cNvPr>
          <p:cNvSpPr/>
          <p:nvPr/>
        </p:nvSpPr>
        <p:spPr>
          <a:xfrm>
            <a:off x="3969162" y="2440014"/>
            <a:ext cx="1564208" cy="704654"/>
          </a:xfrm>
          <a:custGeom>
            <a:avLst/>
            <a:gdLst>
              <a:gd name="connsiteX0" fmla="*/ 0 w 1306091"/>
              <a:gd name="connsiteY0" fmla="*/ 40397 h 403970"/>
              <a:gd name="connsiteX1" fmla="*/ 40397 w 1306091"/>
              <a:gd name="connsiteY1" fmla="*/ 0 h 403970"/>
              <a:gd name="connsiteX2" fmla="*/ 1265694 w 1306091"/>
              <a:gd name="connsiteY2" fmla="*/ 0 h 403970"/>
              <a:gd name="connsiteX3" fmla="*/ 1306091 w 1306091"/>
              <a:gd name="connsiteY3" fmla="*/ 40397 h 403970"/>
              <a:gd name="connsiteX4" fmla="*/ 1306091 w 1306091"/>
              <a:gd name="connsiteY4" fmla="*/ 363573 h 403970"/>
              <a:gd name="connsiteX5" fmla="*/ 1265694 w 1306091"/>
              <a:gd name="connsiteY5" fmla="*/ 403970 h 403970"/>
              <a:gd name="connsiteX6" fmla="*/ 40397 w 1306091"/>
              <a:gd name="connsiteY6" fmla="*/ 403970 h 403970"/>
              <a:gd name="connsiteX7" fmla="*/ 0 w 1306091"/>
              <a:gd name="connsiteY7" fmla="*/ 363573 h 403970"/>
              <a:gd name="connsiteX8" fmla="*/ 0 w 1306091"/>
              <a:gd name="connsiteY8" fmla="*/ 40397 h 40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6091" h="403970">
                <a:moveTo>
                  <a:pt x="0" y="40397"/>
                </a:moveTo>
                <a:cubicBezTo>
                  <a:pt x="0" y="18086"/>
                  <a:pt x="18086" y="0"/>
                  <a:pt x="40397" y="0"/>
                </a:cubicBezTo>
                <a:lnTo>
                  <a:pt x="1265694" y="0"/>
                </a:lnTo>
                <a:cubicBezTo>
                  <a:pt x="1288005" y="0"/>
                  <a:pt x="1306091" y="18086"/>
                  <a:pt x="1306091" y="40397"/>
                </a:cubicBezTo>
                <a:lnTo>
                  <a:pt x="1306091" y="363573"/>
                </a:lnTo>
                <a:cubicBezTo>
                  <a:pt x="1306091" y="385884"/>
                  <a:pt x="1288005" y="403970"/>
                  <a:pt x="1265694" y="403970"/>
                </a:cubicBezTo>
                <a:lnTo>
                  <a:pt x="40397" y="403970"/>
                </a:lnTo>
                <a:cubicBezTo>
                  <a:pt x="18086" y="403970"/>
                  <a:pt x="0" y="385884"/>
                  <a:pt x="0" y="363573"/>
                </a:cubicBezTo>
                <a:lnTo>
                  <a:pt x="0" y="40397"/>
                </a:lnTo>
                <a:close/>
              </a:path>
            </a:pathLst>
          </a:cu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323" tIns="29323" rIns="29323" bIns="29323"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latin typeface="+mj-lt"/>
              </a:rPr>
              <a:t>Netiešā pārstāvība</a:t>
            </a:r>
            <a:endParaRPr lang="en-IE" b="1">
              <a:solidFill>
                <a:schemeClr val="tx1"/>
              </a:solidFill>
              <a:latin typeface="+mj-lt"/>
            </a:endParaRPr>
          </a:p>
        </p:txBody>
      </p:sp>
      <p:sp>
        <p:nvSpPr>
          <p:cNvPr id="21" name="Freeform: Shape 20">
            <a:extLst>
              <a:ext uri="{FF2B5EF4-FFF2-40B4-BE49-F238E27FC236}">
                <a16:creationId xmlns:a16="http://schemas.microsoft.com/office/drawing/2014/main" id="{5A93EF25-B432-EDC6-F001-94C0496FB10D}"/>
              </a:ext>
            </a:extLst>
          </p:cNvPr>
          <p:cNvSpPr/>
          <p:nvPr/>
        </p:nvSpPr>
        <p:spPr>
          <a:xfrm rot="19189985">
            <a:off x="5650438" y="2486160"/>
            <a:ext cx="510347" cy="26312"/>
          </a:xfrm>
          <a:custGeom>
            <a:avLst/>
            <a:gdLst>
              <a:gd name="connsiteX0" fmla="*/ 0 w 382760"/>
              <a:gd name="connsiteY0" fmla="*/ 9867 h 19734"/>
              <a:gd name="connsiteX1" fmla="*/ 382760 w 382760"/>
              <a:gd name="connsiteY1" fmla="*/ 9867 h 19734"/>
            </a:gdLst>
            <a:ahLst/>
            <a:cxnLst>
              <a:cxn ang="0">
                <a:pos x="connsiteX0" y="connsiteY0"/>
              </a:cxn>
              <a:cxn ang="0">
                <a:pos x="connsiteX1" y="connsiteY1"/>
              </a:cxn>
            </a:cxnLst>
            <a:rect l="l" t="t" r="r" b="b"/>
            <a:pathLst>
              <a:path w="382760" h="19734">
                <a:moveTo>
                  <a:pt x="0" y="9867"/>
                </a:moveTo>
                <a:lnTo>
                  <a:pt x="382760"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59348" tIns="397" rIns="259347" bIns="396"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22" name="Freeform: Shape 21">
            <a:extLst>
              <a:ext uri="{FF2B5EF4-FFF2-40B4-BE49-F238E27FC236}">
                <a16:creationId xmlns:a16="http://schemas.microsoft.com/office/drawing/2014/main" id="{3BC495A0-5836-6F10-2770-326B9C9BC649}"/>
              </a:ext>
            </a:extLst>
          </p:cNvPr>
          <p:cNvSpPr/>
          <p:nvPr/>
        </p:nvSpPr>
        <p:spPr>
          <a:xfrm>
            <a:off x="6100609" y="2055785"/>
            <a:ext cx="1115759" cy="557879"/>
          </a:xfrm>
          <a:custGeom>
            <a:avLst/>
            <a:gdLst>
              <a:gd name="connsiteX0" fmla="*/ 0 w 836819"/>
              <a:gd name="connsiteY0" fmla="*/ 41841 h 418409"/>
              <a:gd name="connsiteX1" fmla="*/ 41841 w 836819"/>
              <a:gd name="connsiteY1" fmla="*/ 0 h 418409"/>
              <a:gd name="connsiteX2" fmla="*/ 794978 w 836819"/>
              <a:gd name="connsiteY2" fmla="*/ 0 h 418409"/>
              <a:gd name="connsiteX3" fmla="*/ 836819 w 836819"/>
              <a:gd name="connsiteY3" fmla="*/ 41841 h 418409"/>
              <a:gd name="connsiteX4" fmla="*/ 836819 w 836819"/>
              <a:gd name="connsiteY4" fmla="*/ 376568 h 418409"/>
              <a:gd name="connsiteX5" fmla="*/ 794978 w 836819"/>
              <a:gd name="connsiteY5" fmla="*/ 418409 h 418409"/>
              <a:gd name="connsiteX6" fmla="*/ 41841 w 836819"/>
              <a:gd name="connsiteY6" fmla="*/ 418409 h 418409"/>
              <a:gd name="connsiteX7" fmla="*/ 0 w 836819"/>
              <a:gd name="connsiteY7" fmla="*/ 376568 h 418409"/>
              <a:gd name="connsiteX8" fmla="*/ 0 w 83681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819" h="418409">
                <a:moveTo>
                  <a:pt x="0" y="41841"/>
                </a:moveTo>
                <a:cubicBezTo>
                  <a:pt x="0" y="18733"/>
                  <a:pt x="18733" y="0"/>
                  <a:pt x="41841" y="0"/>
                </a:cubicBezTo>
                <a:lnTo>
                  <a:pt x="794978" y="0"/>
                </a:lnTo>
                <a:cubicBezTo>
                  <a:pt x="818086" y="0"/>
                  <a:pt x="836819" y="18733"/>
                  <a:pt x="836819" y="41841"/>
                </a:cubicBezTo>
                <a:lnTo>
                  <a:pt x="836819" y="376568"/>
                </a:lnTo>
                <a:cubicBezTo>
                  <a:pt x="836819" y="399676"/>
                  <a:pt x="818086" y="418409"/>
                  <a:pt x="794978" y="418409"/>
                </a:cubicBezTo>
                <a:lnTo>
                  <a:pt x="41841" y="418409"/>
                </a:lnTo>
                <a:cubicBezTo>
                  <a:pt x="18733" y="418409"/>
                  <a:pt x="0" y="399676"/>
                  <a:pt x="0" y="376568"/>
                </a:cubicBezTo>
                <a:lnTo>
                  <a:pt x="0" y="41841"/>
                </a:lnTo>
                <a:close/>
              </a:path>
            </a:pathLst>
          </a:cu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en-IE" sz="2000" b="1">
                <a:solidFill>
                  <a:schemeClr val="tx1"/>
                </a:solidFill>
              </a:rPr>
              <a:t>T&amp;C</a:t>
            </a:r>
          </a:p>
        </p:txBody>
      </p:sp>
      <p:sp>
        <p:nvSpPr>
          <p:cNvPr id="23" name="Freeform: Shape 22">
            <a:extLst>
              <a:ext uri="{FF2B5EF4-FFF2-40B4-BE49-F238E27FC236}">
                <a16:creationId xmlns:a16="http://schemas.microsoft.com/office/drawing/2014/main" id="{0DDE8A61-7A82-F007-2185-804FA7F15025}"/>
              </a:ext>
            </a:extLst>
          </p:cNvPr>
          <p:cNvSpPr/>
          <p:nvPr/>
        </p:nvSpPr>
        <p:spPr>
          <a:xfrm>
            <a:off x="7216369" y="2300503"/>
            <a:ext cx="446303" cy="26312"/>
          </a:xfrm>
          <a:custGeom>
            <a:avLst/>
            <a:gdLst>
              <a:gd name="connsiteX0" fmla="*/ 0 w 334727"/>
              <a:gd name="connsiteY0" fmla="*/ 9867 h 19734"/>
              <a:gd name="connsiteX1" fmla="*/ 334727 w 334727"/>
              <a:gd name="connsiteY1" fmla="*/ 9867 h 19734"/>
            </a:gdLst>
            <a:ahLst/>
            <a:cxnLst>
              <a:cxn ang="0">
                <a:pos x="connsiteX0" y="connsiteY0"/>
              </a:cxn>
              <a:cxn ang="0">
                <a:pos x="connsiteX1" y="connsiteY1"/>
              </a:cxn>
            </a:cxnLst>
            <a:rect l="l" t="t" r="r" b="b"/>
            <a:pathLst>
              <a:path w="334727" h="19734">
                <a:moveTo>
                  <a:pt x="0" y="9867"/>
                </a:moveTo>
                <a:lnTo>
                  <a:pt x="334727"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28927" tIns="1999" rIns="228928" bIns="1999"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24" name="Freeform: Shape 23">
            <a:extLst>
              <a:ext uri="{FF2B5EF4-FFF2-40B4-BE49-F238E27FC236}">
                <a16:creationId xmlns:a16="http://schemas.microsoft.com/office/drawing/2014/main" id="{A29185D5-D96E-2391-BF14-0FE6B3A06620}"/>
              </a:ext>
            </a:extLst>
          </p:cNvPr>
          <p:cNvSpPr/>
          <p:nvPr/>
        </p:nvSpPr>
        <p:spPr>
          <a:xfrm>
            <a:off x="7711163" y="2038982"/>
            <a:ext cx="3125892" cy="591487"/>
          </a:xfrm>
          <a:custGeom>
            <a:avLst/>
            <a:gdLst>
              <a:gd name="connsiteX0" fmla="*/ 0 w 2637422"/>
              <a:gd name="connsiteY0" fmla="*/ 44362 h 443615"/>
              <a:gd name="connsiteX1" fmla="*/ 44362 w 2637422"/>
              <a:gd name="connsiteY1" fmla="*/ 0 h 443615"/>
              <a:gd name="connsiteX2" fmla="*/ 2593061 w 2637422"/>
              <a:gd name="connsiteY2" fmla="*/ 0 h 443615"/>
              <a:gd name="connsiteX3" fmla="*/ 2637423 w 2637422"/>
              <a:gd name="connsiteY3" fmla="*/ 44362 h 443615"/>
              <a:gd name="connsiteX4" fmla="*/ 2637422 w 2637422"/>
              <a:gd name="connsiteY4" fmla="*/ 399254 h 443615"/>
              <a:gd name="connsiteX5" fmla="*/ 2593060 w 2637422"/>
              <a:gd name="connsiteY5" fmla="*/ 443616 h 443615"/>
              <a:gd name="connsiteX6" fmla="*/ 44362 w 2637422"/>
              <a:gd name="connsiteY6" fmla="*/ 443615 h 443615"/>
              <a:gd name="connsiteX7" fmla="*/ 0 w 2637422"/>
              <a:gd name="connsiteY7" fmla="*/ 399253 h 443615"/>
              <a:gd name="connsiteX8" fmla="*/ 0 w 2637422"/>
              <a:gd name="connsiteY8" fmla="*/ 44362 h 44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422" h="443615">
                <a:moveTo>
                  <a:pt x="0" y="44362"/>
                </a:moveTo>
                <a:cubicBezTo>
                  <a:pt x="0" y="19862"/>
                  <a:pt x="19862" y="0"/>
                  <a:pt x="44362" y="0"/>
                </a:cubicBezTo>
                <a:lnTo>
                  <a:pt x="2593061" y="0"/>
                </a:lnTo>
                <a:cubicBezTo>
                  <a:pt x="2617561" y="0"/>
                  <a:pt x="2637423" y="19862"/>
                  <a:pt x="2637423" y="44362"/>
                </a:cubicBezTo>
                <a:cubicBezTo>
                  <a:pt x="2637423" y="162659"/>
                  <a:pt x="2637422" y="280957"/>
                  <a:pt x="2637422" y="399254"/>
                </a:cubicBezTo>
                <a:cubicBezTo>
                  <a:pt x="2637422" y="423754"/>
                  <a:pt x="2617560" y="443616"/>
                  <a:pt x="2593060" y="443616"/>
                </a:cubicBezTo>
                <a:lnTo>
                  <a:pt x="44362" y="443615"/>
                </a:lnTo>
                <a:cubicBezTo>
                  <a:pt x="19862" y="443615"/>
                  <a:pt x="0" y="423753"/>
                  <a:pt x="0" y="399253"/>
                </a:cubicBezTo>
                <a:lnTo>
                  <a:pt x="0" y="44362"/>
                </a:lnTo>
                <a:close/>
              </a:path>
            </a:pathLst>
          </a:cu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30871" tIns="30871" rIns="30871" bIns="30871"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latin typeface="+mj-lt"/>
              </a:rPr>
              <a:t>Pārstāvja</a:t>
            </a:r>
            <a:r>
              <a:rPr lang="en-IE" sz="2000" b="1">
                <a:solidFill>
                  <a:schemeClr val="tx1"/>
                </a:solidFill>
                <a:latin typeface="+mj-lt"/>
              </a:rPr>
              <a:t>T&amp;C </a:t>
            </a:r>
            <a:r>
              <a:rPr lang="lv-LV" sz="2000" b="1">
                <a:solidFill>
                  <a:schemeClr val="tx1"/>
                </a:solidFill>
                <a:latin typeface="+mj-lt"/>
              </a:rPr>
              <a:t>priekšrocības</a:t>
            </a:r>
            <a:endParaRPr lang="en-IE" sz="2000" b="1">
              <a:solidFill>
                <a:schemeClr val="tx1"/>
              </a:solidFill>
              <a:latin typeface="+mj-lt"/>
            </a:endParaRPr>
          </a:p>
        </p:txBody>
      </p:sp>
      <p:sp>
        <p:nvSpPr>
          <p:cNvPr id="25" name="Freeform: Shape 24">
            <a:extLst>
              <a:ext uri="{FF2B5EF4-FFF2-40B4-BE49-F238E27FC236}">
                <a16:creationId xmlns:a16="http://schemas.microsoft.com/office/drawing/2014/main" id="{449AA6EF-4644-3904-8E56-50DB312806D5}"/>
              </a:ext>
            </a:extLst>
          </p:cNvPr>
          <p:cNvSpPr/>
          <p:nvPr/>
        </p:nvSpPr>
        <p:spPr>
          <a:xfrm rot="2410015">
            <a:off x="5650439" y="2815342"/>
            <a:ext cx="510347" cy="26312"/>
          </a:xfrm>
          <a:custGeom>
            <a:avLst/>
            <a:gdLst>
              <a:gd name="connsiteX0" fmla="*/ 0 w 382760"/>
              <a:gd name="connsiteY0" fmla="*/ 9867 h 19734"/>
              <a:gd name="connsiteX1" fmla="*/ 382760 w 382760"/>
              <a:gd name="connsiteY1" fmla="*/ 9867 h 19734"/>
            </a:gdLst>
            <a:ahLst/>
            <a:cxnLst>
              <a:cxn ang="0">
                <a:pos x="connsiteX0" y="connsiteY0"/>
              </a:cxn>
              <a:cxn ang="0">
                <a:pos x="connsiteX1" y="connsiteY1"/>
              </a:cxn>
            </a:cxnLst>
            <a:rect l="l" t="t" r="r" b="b"/>
            <a:pathLst>
              <a:path w="382760" h="19734">
                <a:moveTo>
                  <a:pt x="0" y="9867"/>
                </a:moveTo>
                <a:lnTo>
                  <a:pt x="382760"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59348" tIns="396" rIns="259347" bIns="397"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26" name="Freeform: Shape 25">
            <a:extLst>
              <a:ext uri="{FF2B5EF4-FFF2-40B4-BE49-F238E27FC236}">
                <a16:creationId xmlns:a16="http://schemas.microsoft.com/office/drawing/2014/main" id="{23E93479-D2EA-4C61-6A31-5BFD86FEDA34}"/>
              </a:ext>
            </a:extLst>
          </p:cNvPr>
          <p:cNvSpPr/>
          <p:nvPr/>
        </p:nvSpPr>
        <p:spPr>
          <a:xfrm>
            <a:off x="6100609" y="2714150"/>
            <a:ext cx="1115759" cy="557879"/>
          </a:xfrm>
          <a:custGeom>
            <a:avLst/>
            <a:gdLst>
              <a:gd name="connsiteX0" fmla="*/ 0 w 836819"/>
              <a:gd name="connsiteY0" fmla="*/ 41841 h 418409"/>
              <a:gd name="connsiteX1" fmla="*/ 41841 w 836819"/>
              <a:gd name="connsiteY1" fmla="*/ 0 h 418409"/>
              <a:gd name="connsiteX2" fmla="*/ 794978 w 836819"/>
              <a:gd name="connsiteY2" fmla="*/ 0 h 418409"/>
              <a:gd name="connsiteX3" fmla="*/ 836819 w 836819"/>
              <a:gd name="connsiteY3" fmla="*/ 41841 h 418409"/>
              <a:gd name="connsiteX4" fmla="*/ 836819 w 836819"/>
              <a:gd name="connsiteY4" fmla="*/ 376568 h 418409"/>
              <a:gd name="connsiteX5" fmla="*/ 794978 w 836819"/>
              <a:gd name="connsiteY5" fmla="*/ 418409 h 418409"/>
              <a:gd name="connsiteX6" fmla="*/ 41841 w 836819"/>
              <a:gd name="connsiteY6" fmla="*/ 418409 h 418409"/>
              <a:gd name="connsiteX7" fmla="*/ 0 w 836819"/>
              <a:gd name="connsiteY7" fmla="*/ 376568 h 418409"/>
              <a:gd name="connsiteX8" fmla="*/ 0 w 83681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819" h="418409">
                <a:moveTo>
                  <a:pt x="0" y="41841"/>
                </a:moveTo>
                <a:cubicBezTo>
                  <a:pt x="0" y="18733"/>
                  <a:pt x="18733" y="0"/>
                  <a:pt x="41841" y="0"/>
                </a:cubicBezTo>
                <a:lnTo>
                  <a:pt x="794978" y="0"/>
                </a:lnTo>
                <a:cubicBezTo>
                  <a:pt x="818086" y="0"/>
                  <a:pt x="836819" y="18733"/>
                  <a:pt x="836819" y="41841"/>
                </a:cubicBezTo>
                <a:lnTo>
                  <a:pt x="836819" y="376568"/>
                </a:lnTo>
                <a:cubicBezTo>
                  <a:pt x="836819" y="399676"/>
                  <a:pt x="818086" y="418409"/>
                  <a:pt x="794978" y="418409"/>
                </a:cubicBezTo>
                <a:lnTo>
                  <a:pt x="41841" y="418409"/>
                </a:lnTo>
                <a:cubicBezTo>
                  <a:pt x="18733" y="418409"/>
                  <a:pt x="0" y="399676"/>
                  <a:pt x="0" y="376568"/>
                </a:cubicBezTo>
                <a:lnTo>
                  <a:pt x="0" y="41841"/>
                </a:lnTo>
                <a:close/>
              </a:path>
            </a:pathLst>
          </a:cu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en-IE" sz="2000" b="1">
                <a:solidFill>
                  <a:schemeClr val="tx1">
                    <a:lumMod val="95000"/>
                    <a:lumOff val="5000"/>
                  </a:schemeClr>
                </a:solidFill>
                <a:latin typeface="+mj-lt"/>
              </a:rPr>
              <a:t>N</a:t>
            </a:r>
            <a:r>
              <a:rPr lang="lv-LV" sz="2000" b="1" err="1">
                <a:solidFill>
                  <a:schemeClr val="tx1">
                    <a:lumMod val="95000"/>
                    <a:lumOff val="5000"/>
                  </a:schemeClr>
                </a:solidFill>
                <a:latin typeface="+mj-lt"/>
              </a:rPr>
              <a:t>av</a:t>
            </a:r>
            <a:r>
              <a:rPr lang="en-IE" sz="2000" b="1">
                <a:solidFill>
                  <a:schemeClr val="tx1">
                    <a:lumMod val="95000"/>
                    <a:lumOff val="5000"/>
                  </a:schemeClr>
                </a:solidFill>
                <a:latin typeface="+mj-lt"/>
              </a:rPr>
              <a:t>-T&amp;C</a:t>
            </a:r>
          </a:p>
        </p:txBody>
      </p:sp>
      <p:sp>
        <p:nvSpPr>
          <p:cNvPr id="27" name="Freeform: Shape 26">
            <a:extLst>
              <a:ext uri="{FF2B5EF4-FFF2-40B4-BE49-F238E27FC236}">
                <a16:creationId xmlns:a16="http://schemas.microsoft.com/office/drawing/2014/main" id="{88B01A8D-3595-EC00-9681-636B1498D381}"/>
              </a:ext>
            </a:extLst>
          </p:cNvPr>
          <p:cNvSpPr/>
          <p:nvPr/>
        </p:nvSpPr>
        <p:spPr>
          <a:xfrm>
            <a:off x="7216369" y="2979934"/>
            <a:ext cx="446303" cy="26312"/>
          </a:xfrm>
          <a:custGeom>
            <a:avLst/>
            <a:gdLst>
              <a:gd name="connsiteX0" fmla="*/ 0 w 334727"/>
              <a:gd name="connsiteY0" fmla="*/ 9867 h 19734"/>
              <a:gd name="connsiteX1" fmla="*/ 334727 w 334727"/>
              <a:gd name="connsiteY1" fmla="*/ 9867 h 19734"/>
            </a:gdLst>
            <a:ahLst/>
            <a:cxnLst>
              <a:cxn ang="0">
                <a:pos x="connsiteX0" y="connsiteY0"/>
              </a:cxn>
              <a:cxn ang="0">
                <a:pos x="connsiteX1" y="connsiteY1"/>
              </a:cxn>
            </a:cxnLst>
            <a:rect l="l" t="t" r="r" b="b"/>
            <a:pathLst>
              <a:path w="334727" h="19734">
                <a:moveTo>
                  <a:pt x="0" y="9867"/>
                </a:moveTo>
                <a:lnTo>
                  <a:pt x="334727"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28927" tIns="1999" rIns="228928" bIns="1999"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28" name="Freeform: Shape 27">
            <a:extLst>
              <a:ext uri="{FF2B5EF4-FFF2-40B4-BE49-F238E27FC236}">
                <a16:creationId xmlns:a16="http://schemas.microsoft.com/office/drawing/2014/main" id="{D8DF9A21-2944-FF89-0BBA-CD93E442AF90}"/>
              </a:ext>
            </a:extLst>
          </p:cNvPr>
          <p:cNvSpPr/>
          <p:nvPr/>
        </p:nvSpPr>
        <p:spPr>
          <a:xfrm>
            <a:off x="7662673" y="2714150"/>
            <a:ext cx="3174382" cy="557879"/>
          </a:xfrm>
          <a:custGeom>
            <a:avLst/>
            <a:gdLst>
              <a:gd name="connsiteX0" fmla="*/ 0 w 2850133"/>
              <a:gd name="connsiteY0" fmla="*/ 41841 h 418409"/>
              <a:gd name="connsiteX1" fmla="*/ 41841 w 2850133"/>
              <a:gd name="connsiteY1" fmla="*/ 0 h 418409"/>
              <a:gd name="connsiteX2" fmla="*/ 2808292 w 2850133"/>
              <a:gd name="connsiteY2" fmla="*/ 0 h 418409"/>
              <a:gd name="connsiteX3" fmla="*/ 2850133 w 2850133"/>
              <a:gd name="connsiteY3" fmla="*/ 41841 h 418409"/>
              <a:gd name="connsiteX4" fmla="*/ 2850133 w 2850133"/>
              <a:gd name="connsiteY4" fmla="*/ 376568 h 418409"/>
              <a:gd name="connsiteX5" fmla="*/ 2808292 w 2850133"/>
              <a:gd name="connsiteY5" fmla="*/ 418409 h 418409"/>
              <a:gd name="connsiteX6" fmla="*/ 41841 w 2850133"/>
              <a:gd name="connsiteY6" fmla="*/ 418409 h 418409"/>
              <a:gd name="connsiteX7" fmla="*/ 0 w 2850133"/>
              <a:gd name="connsiteY7" fmla="*/ 376568 h 418409"/>
              <a:gd name="connsiteX8" fmla="*/ 0 w 2850133"/>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0133" h="418409">
                <a:moveTo>
                  <a:pt x="0" y="41841"/>
                </a:moveTo>
                <a:cubicBezTo>
                  <a:pt x="0" y="18733"/>
                  <a:pt x="18733" y="0"/>
                  <a:pt x="41841" y="0"/>
                </a:cubicBezTo>
                <a:lnTo>
                  <a:pt x="2808292" y="0"/>
                </a:lnTo>
                <a:cubicBezTo>
                  <a:pt x="2831400" y="0"/>
                  <a:pt x="2850133" y="18733"/>
                  <a:pt x="2850133" y="41841"/>
                </a:cubicBezTo>
                <a:lnTo>
                  <a:pt x="2850133" y="376568"/>
                </a:lnTo>
                <a:cubicBezTo>
                  <a:pt x="2850133" y="399676"/>
                  <a:pt x="2831400" y="418409"/>
                  <a:pt x="2808292" y="418409"/>
                </a:cubicBezTo>
                <a:lnTo>
                  <a:pt x="41841" y="418409"/>
                </a:lnTo>
                <a:cubicBezTo>
                  <a:pt x="18733" y="418409"/>
                  <a:pt x="0" y="399676"/>
                  <a:pt x="0" y="376568"/>
                </a:cubicBezTo>
                <a:lnTo>
                  <a:pt x="0" y="41841"/>
                </a:lnTo>
                <a:close/>
              </a:path>
            </a:pathLst>
          </a:cu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lv-LV" sz="2000" b="1">
                <a:solidFill>
                  <a:srgbClr val="4D4D4D"/>
                </a:solidFill>
                <a:latin typeface="Calibri" panose="020F0502020204030204"/>
              </a:rPr>
              <a:t>Nav </a:t>
            </a:r>
            <a:r>
              <a:rPr lang="en-IE" sz="2000" b="1">
                <a:solidFill>
                  <a:srgbClr val="4D4D4D"/>
                </a:solidFill>
                <a:latin typeface="Calibri" panose="020F0502020204030204"/>
              </a:rPr>
              <a:t>T&amp;C </a:t>
            </a:r>
            <a:r>
              <a:rPr lang="lv-LV" sz="2000" b="1">
                <a:solidFill>
                  <a:srgbClr val="4D4D4D"/>
                </a:solidFill>
                <a:latin typeface="Calibri" panose="020F0502020204030204"/>
              </a:rPr>
              <a:t>priekšrocības</a:t>
            </a:r>
            <a:endParaRPr lang="en-IE" sz="2000" b="1">
              <a:solidFill>
                <a:srgbClr val="4D4D4D"/>
              </a:solidFill>
              <a:latin typeface="Calibri" panose="020F0502020204030204"/>
            </a:endParaRPr>
          </a:p>
        </p:txBody>
      </p:sp>
      <p:sp>
        <p:nvSpPr>
          <p:cNvPr id="29" name="Freeform: Shape 28">
            <a:extLst>
              <a:ext uri="{FF2B5EF4-FFF2-40B4-BE49-F238E27FC236}">
                <a16:creationId xmlns:a16="http://schemas.microsoft.com/office/drawing/2014/main" id="{D09F71E7-E49E-41C6-02A3-E5C35E6969CE}"/>
              </a:ext>
            </a:extLst>
          </p:cNvPr>
          <p:cNvSpPr/>
          <p:nvPr/>
        </p:nvSpPr>
        <p:spPr>
          <a:xfrm rot="4442796">
            <a:off x="1201206" y="3868647"/>
            <a:ext cx="1298453" cy="26312"/>
          </a:xfrm>
          <a:custGeom>
            <a:avLst/>
            <a:gdLst>
              <a:gd name="connsiteX0" fmla="*/ 0 w 973840"/>
              <a:gd name="connsiteY0" fmla="*/ 16682 h 19734"/>
              <a:gd name="connsiteX1" fmla="*/ 1070209 w 973840"/>
              <a:gd name="connsiteY1" fmla="*/ 16682 h 19734"/>
            </a:gdLst>
            <a:ahLst/>
            <a:cxnLst>
              <a:cxn ang="0">
                <a:pos x="connsiteX0" y="connsiteY0"/>
              </a:cxn>
              <a:cxn ang="0">
                <a:pos x="connsiteX1" y="connsiteY1"/>
              </a:cxn>
            </a:cxnLst>
            <a:rect l="l" t="t" r="r" b="b"/>
            <a:pathLst>
              <a:path w="973840" h="19734">
                <a:moveTo>
                  <a:pt x="0" y="16682"/>
                </a:moveTo>
                <a:lnTo>
                  <a:pt x="1070209" y="16682"/>
                </a:lnTo>
              </a:path>
            </a:pathLst>
          </a:custGeom>
          <a:noFill/>
          <a:ln w="12700" cap="flat" cmpd="sng" algn="ctr">
            <a:solidFill>
              <a:schemeClr val="tx1">
                <a:lumMod val="95000"/>
                <a:lumOff val="5000"/>
              </a:schemeClr>
            </a:solidFill>
            <a:prstDash val="solid"/>
            <a:miter lim="800000"/>
          </a:ln>
          <a:effectLst/>
          <a:scene3d>
            <a:camera prst="orthographicFront"/>
            <a:lightRig rig="flat" dir="t"/>
          </a:scene3d>
          <a:sp3d prstMaterial="matte"/>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3699" tIns="-19307" rIns="698620" bIns="45617" numCol="1" spcCol="1270" anchor="ctr" anchorCtr="0">
            <a:noAutofit/>
          </a:bodyPr>
          <a:lstStyle/>
          <a:p>
            <a:pPr algn="ctr" defTabSz="296326" fontAlgn="base">
              <a:lnSpc>
                <a:spcPct val="90000"/>
              </a:lnSpc>
              <a:spcBef>
                <a:spcPct val="0"/>
              </a:spcBef>
              <a:spcAft>
                <a:spcPct val="35000"/>
              </a:spcAft>
            </a:pPr>
            <a:endParaRPr lang="en-IE" sz="667" b="1">
              <a:solidFill>
                <a:sysClr val="windowText" lastClr="000000">
                  <a:hueOff val="0"/>
                  <a:satOff val="0"/>
                  <a:lumOff val="0"/>
                  <a:alphaOff val="0"/>
                </a:sysClr>
              </a:solidFill>
              <a:latin typeface="Calibri" panose="020F0502020204030204"/>
            </a:endParaRPr>
          </a:p>
        </p:txBody>
      </p:sp>
      <p:sp>
        <p:nvSpPr>
          <p:cNvPr id="30" name="Freeform: Shape 29">
            <a:extLst>
              <a:ext uri="{FF2B5EF4-FFF2-40B4-BE49-F238E27FC236}">
                <a16:creationId xmlns:a16="http://schemas.microsoft.com/office/drawing/2014/main" id="{4F28E602-6C90-130C-E7A2-0925C20A4872}"/>
              </a:ext>
            </a:extLst>
          </p:cNvPr>
          <p:cNvSpPr/>
          <p:nvPr/>
        </p:nvSpPr>
        <p:spPr>
          <a:xfrm>
            <a:off x="2095164" y="3879424"/>
            <a:ext cx="1562019" cy="1205595"/>
          </a:xfrm>
          <a:custGeom>
            <a:avLst/>
            <a:gdLst>
              <a:gd name="connsiteX0" fmla="*/ 0 w 1171514"/>
              <a:gd name="connsiteY0" fmla="*/ 85255 h 852552"/>
              <a:gd name="connsiteX1" fmla="*/ 85255 w 1171514"/>
              <a:gd name="connsiteY1" fmla="*/ 0 h 852552"/>
              <a:gd name="connsiteX2" fmla="*/ 1086259 w 1171514"/>
              <a:gd name="connsiteY2" fmla="*/ 0 h 852552"/>
              <a:gd name="connsiteX3" fmla="*/ 1171514 w 1171514"/>
              <a:gd name="connsiteY3" fmla="*/ 85255 h 852552"/>
              <a:gd name="connsiteX4" fmla="*/ 1171514 w 1171514"/>
              <a:gd name="connsiteY4" fmla="*/ 767297 h 852552"/>
              <a:gd name="connsiteX5" fmla="*/ 1086259 w 1171514"/>
              <a:gd name="connsiteY5" fmla="*/ 852552 h 852552"/>
              <a:gd name="connsiteX6" fmla="*/ 85255 w 1171514"/>
              <a:gd name="connsiteY6" fmla="*/ 852552 h 852552"/>
              <a:gd name="connsiteX7" fmla="*/ 0 w 1171514"/>
              <a:gd name="connsiteY7" fmla="*/ 767297 h 852552"/>
              <a:gd name="connsiteX8" fmla="*/ 0 w 1171514"/>
              <a:gd name="connsiteY8" fmla="*/ 85255 h 85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14" h="852552">
                <a:moveTo>
                  <a:pt x="0" y="85255"/>
                </a:moveTo>
                <a:cubicBezTo>
                  <a:pt x="0" y="38170"/>
                  <a:pt x="38170" y="0"/>
                  <a:pt x="85255" y="0"/>
                </a:cubicBezTo>
                <a:lnTo>
                  <a:pt x="1086259" y="0"/>
                </a:lnTo>
                <a:cubicBezTo>
                  <a:pt x="1133344" y="0"/>
                  <a:pt x="1171514" y="38170"/>
                  <a:pt x="1171514" y="85255"/>
                </a:cubicBezTo>
                <a:lnTo>
                  <a:pt x="1171514" y="767297"/>
                </a:lnTo>
                <a:cubicBezTo>
                  <a:pt x="1171514" y="814382"/>
                  <a:pt x="1133344" y="852552"/>
                  <a:pt x="1086259" y="852552"/>
                </a:cubicBezTo>
                <a:lnTo>
                  <a:pt x="85255" y="852552"/>
                </a:lnTo>
                <a:cubicBezTo>
                  <a:pt x="38170" y="852552"/>
                  <a:pt x="0" y="814382"/>
                  <a:pt x="0" y="767297"/>
                </a:cubicBezTo>
                <a:lnTo>
                  <a:pt x="0" y="85255"/>
                </a:lnTo>
                <a:close/>
              </a:path>
            </a:pathLst>
          </a:custGeom>
          <a:solidFill>
            <a:schemeClr val="bg1">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46840" tIns="46840" rIns="46840" bIns="46840" numCol="1" spcCol="1270" anchor="ctr" anchorCtr="0">
            <a:noAutofit/>
          </a:bodyPr>
          <a:lstStyle/>
          <a:p>
            <a:pPr algn="ctr" defTabSz="948243" fontAlgn="base">
              <a:lnSpc>
                <a:spcPct val="90000"/>
              </a:lnSpc>
              <a:spcBef>
                <a:spcPct val="0"/>
              </a:spcBef>
              <a:spcAft>
                <a:spcPct val="35000"/>
              </a:spcAft>
            </a:pPr>
            <a:r>
              <a:rPr lang="lv-LV" sz="2000" b="1">
                <a:solidFill>
                  <a:schemeClr val="tx1">
                    <a:lumMod val="95000"/>
                    <a:lumOff val="5000"/>
                  </a:schemeClr>
                </a:solidFill>
              </a:rPr>
              <a:t>Nav Uzticams un pārbaudīts</a:t>
            </a:r>
            <a:endParaRPr lang="en-IE" sz="2000" b="1">
              <a:solidFill>
                <a:schemeClr val="tx1">
                  <a:lumMod val="95000"/>
                  <a:lumOff val="5000"/>
                </a:schemeClr>
              </a:solidFill>
            </a:endParaRPr>
          </a:p>
        </p:txBody>
      </p:sp>
      <p:sp>
        <p:nvSpPr>
          <p:cNvPr id="31" name="Freeform: Shape 30">
            <a:extLst>
              <a:ext uri="{FF2B5EF4-FFF2-40B4-BE49-F238E27FC236}">
                <a16:creationId xmlns:a16="http://schemas.microsoft.com/office/drawing/2014/main" id="{F6AD25B9-4D9D-1C23-CC53-ECA1F2125054}"/>
              </a:ext>
            </a:extLst>
          </p:cNvPr>
          <p:cNvSpPr/>
          <p:nvPr/>
        </p:nvSpPr>
        <p:spPr>
          <a:xfrm rot="18956224">
            <a:off x="3479493" y="4217574"/>
            <a:ext cx="791709" cy="26312"/>
          </a:xfrm>
          <a:custGeom>
            <a:avLst/>
            <a:gdLst>
              <a:gd name="connsiteX0" fmla="*/ 0 w 593782"/>
              <a:gd name="connsiteY0" fmla="*/ 16682 h 19734"/>
              <a:gd name="connsiteX1" fmla="*/ 678140 w 593782"/>
              <a:gd name="connsiteY1" fmla="*/ 16682 h 19734"/>
            </a:gdLst>
            <a:ahLst/>
            <a:cxnLst>
              <a:cxn ang="0">
                <a:pos x="connsiteX0" y="connsiteY0"/>
              </a:cxn>
              <a:cxn ang="0">
                <a:pos x="connsiteX1" y="connsiteY1"/>
              </a:cxn>
            </a:cxnLst>
            <a:rect l="l" t="t" r="r" b="b"/>
            <a:pathLst>
              <a:path w="593782" h="19734">
                <a:moveTo>
                  <a:pt x="0" y="16682"/>
                </a:moveTo>
                <a:lnTo>
                  <a:pt x="678140" y="16682"/>
                </a:lnTo>
              </a:path>
            </a:pathLst>
          </a:custGeom>
          <a:noFill/>
          <a:ln w="12700" cap="flat" cmpd="sng" algn="ctr">
            <a:solidFill>
              <a:srgbClr val="A5A5A5">
                <a:hueOff val="0"/>
                <a:satOff val="0"/>
                <a:lumOff val="0"/>
                <a:alphaOff val="0"/>
              </a:srgbClr>
            </a:solidFill>
            <a:prstDash val="solid"/>
            <a:miter lim="800000"/>
          </a:ln>
          <a:effectLst/>
          <a:scene3d>
            <a:camera prst="orthographicFront"/>
            <a:lightRig rig="flat" dir="t"/>
          </a:scene3d>
          <a:sp3d prstMaterial="matte"/>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2996" tIns="-6637" rIns="432579" bIns="32948" numCol="1" spcCol="1270" anchor="ctr" anchorCtr="0">
            <a:noAutofit/>
          </a:bodyPr>
          <a:lstStyle/>
          <a:p>
            <a:pPr algn="ctr" defTabSz="296326" fontAlgn="base">
              <a:lnSpc>
                <a:spcPct val="90000"/>
              </a:lnSpc>
              <a:spcBef>
                <a:spcPct val="0"/>
              </a:spcBef>
              <a:spcAft>
                <a:spcPct val="35000"/>
              </a:spcAft>
            </a:pPr>
            <a:endParaRPr lang="en-IE" sz="667" b="1">
              <a:solidFill>
                <a:sysClr val="windowText" lastClr="000000">
                  <a:hueOff val="0"/>
                  <a:satOff val="0"/>
                  <a:lumOff val="0"/>
                  <a:alphaOff val="0"/>
                </a:sysClr>
              </a:solidFill>
              <a:latin typeface="Calibri" panose="020F0502020204030204"/>
            </a:endParaRPr>
          </a:p>
        </p:txBody>
      </p:sp>
      <p:sp>
        <p:nvSpPr>
          <p:cNvPr id="32" name="Freeform: Shape 31">
            <a:extLst>
              <a:ext uri="{FF2B5EF4-FFF2-40B4-BE49-F238E27FC236}">
                <a16:creationId xmlns:a16="http://schemas.microsoft.com/office/drawing/2014/main" id="{F1F648DE-EE78-3DC9-96BF-3494FB1FDF55}"/>
              </a:ext>
            </a:extLst>
          </p:cNvPr>
          <p:cNvSpPr/>
          <p:nvPr/>
        </p:nvSpPr>
        <p:spPr>
          <a:xfrm>
            <a:off x="3969161" y="3646382"/>
            <a:ext cx="1599308" cy="618103"/>
          </a:xfrm>
          <a:custGeom>
            <a:avLst/>
            <a:gdLst>
              <a:gd name="connsiteX0" fmla="*/ 0 w 1199481"/>
              <a:gd name="connsiteY0" fmla="*/ 46358 h 463577"/>
              <a:gd name="connsiteX1" fmla="*/ 46358 w 1199481"/>
              <a:gd name="connsiteY1" fmla="*/ 0 h 463577"/>
              <a:gd name="connsiteX2" fmla="*/ 1153123 w 1199481"/>
              <a:gd name="connsiteY2" fmla="*/ 0 h 463577"/>
              <a:gd name="connsiteX3" fmla="*/ 1199481 w 1199481"/>
              <a:gd name="connsiteY3" fmla="*/ 46358 h 463577"/>
              <a:gd name="connsiteX4" fmla="*/ 1199481 w 1199481"/>
              <a:gd name="connsiteY4" fmla="*/ 417219 h 463577"/>
              <a:gd name="connsiteX5" fmla="*/ 1153123 w 1199481"/>
              <a:gd name="connsiteY5" fmla="*/ 463577 h 463577"/>
              <a:gd name="connsiteX6" fmla="*/ 46358 w 1199481"/>
              <a:gd name="connsiteY6" fmla="*/ 463577 h 463577"/>
              <a:gd name="connsiteX7" fmla="*/ 0 w 1199481"/>
              <a:gd name="connsiteY7" fmla="*/ 417219 h 463577"/>
              <a:gd name="connsiteX8" fmla="*/ 0 w 1199481"/>
              <a:gd name="connsiteY8" fmla="*/ 46358 h 4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481" h="463577">
                <a:moveTo>
                  <a:pt x="0" y="46358"/>
                </a:moveTo>
                <a:cubicBezTo>
                  <a:pt x="0" y="20755"/>
                  <a:pt x="20755" y="0"/>
                  <a:pt x="46358" y="0"/>
                </a:cubicBezTo>
                <a:lnTo>
                  <a:pt x="1153123" y="0"/>
                </a:lnTo>
                <a:cubicBezTo>
                  <a:pt x="1178726" y="0"/>
                  <a:pt x="1199481" y="20755"/>
                  <a:pt x="1199481" y="46358"/>
                </a:cubicBezTo>
                <a:lnTo>
                  <a:pt x="1199481" y="417219"/>
                </a:lnTo>
                <a:cubicBezTo>
                  <a:pt x="1199481" y="442822"/>
                  <a:pt x="1178726" y="463577"/>
                  <a:pt x="1153123" y="463577"/>
                </a:cubicBezTo>
                <a:lnTo>
                  <a:pt x="46358" y="463577"/>
                </a:lnTo>
                <a:cubicBezTo>
                  <a:pt x="20755" y="463577"/>
                  <a:pt x="0" y="442822"/>
                  <a:pt x="0" y="417219"/>
                </a:cubicBezTo>
                <a:lnTo>
                  <a:pt x="0" y="46358"/>
                </a:lnTo>
                <a:close/>
              </a:path>
            </a:pathLst>
          </a:custGeom>
          <a:solidFill>
            <a:schemeClr val="bg2">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31651" tIns="31651" rIns="31651" bIns="31651"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rPr>
              <a:t>Tiešā pārstāvība</a:t>
            </a:r>
            <a:endParaRPr lang="en-IE" b="1">
              <a:solidFill>
                <a:schemeClr val="tx1"/>
              </a:solidFill>
            </a:endParaRPr>
          </a:p>
        </p:txBody>
      </p:sp>
      <p:sp>
        <p:nvSpPr>
          <p:cNvPr id="33" name="Freeform: Shape 32">
            <a:extLst>
              <a:ext uri="{FF2B5EF4-FFF2-40B4-BE49-F238E27FC236}">
                <a16:creationId xmlns:a16="http://schemas.microsoft.com/office/drawing/2014/main" id="{DA0B9109-94FC-6A38-DE4A-E2424BD4E62A}"/>
              </a:ext>
            </a:extLst>
          </p:cNvPr>
          <p:cNvSpPr/>
          <p:nvPr/>
        </p:nvSpPr>
        <p:spPr>
          <a:xfrm rot="19233694">
            <a:off x="5701618" y="3781887"/>
            <a:ext cx="504968" cy="26312"/>
          </a:xfrm>
          <a:custGeom>
            <a:avLst/>
            <a:gdLst>
              <a:gd name="connsiteX0" fmla="*/ 0 w 378726"/>
              <a:gd name="connsiteY0" fmla="*/ 9867 h 19734"/>
              <a:gd name="connsiteX1" fmla="*/ 378726 w 378726"/>
              <a:gd name="connsiteY1" fmla="*/ 9867 h 19734"/>
            </a:gdLst>
            <a:ahLst/>
            <a:cxnLst>
              <a:cxn ang="0">
                <a:pos x="connsiteX0" y="connsiteY0"/>
              </a:cxn>
              <a:cxn ang="0">
                <a:pos x="connsiteX1" y="connsiteY1"/>
              </a:cxn>
            </a:cxnLst>
            <a:rect l="l" t="t" r="r" b="b"/>
            <a:pathLst>
              <a:path w="378726" h="19734">
                <a:moveTo>
                  <a:pt x="0" y="9867"/>
                </a:moveTo>
                <a:lnTo>
                  <a:pt x="378726"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56795" tIns="531" rIns="256791" bIns="532"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34" name="Freeform: Shape 33">
            <a:extLst>
              <a:ext uri="{FF2B5EF4-FFF2-40B4-BE49-F238E27FC236}">
                <a16:creationId xmlns:a16="http://schemas.microsoft.com/office/drawing/2014/main" id="{F6CB700C-60B7-79A4-9B65-A076B3CD519B}"/>
              </a:ext>
            </a:extLst>
          </p:cNvPr>
          <p:cNvSpPr/>
          <p:nvPr/>
        </p:nvSpPr>
        <p:spPr>
          <a:xfrm>
            <a:off x="6149100" y="3355713"/>
            <a:ext cx="1115759" cy="557879"/>
          </a:xfrm>
          <a:custGeom>
            <a:avLst/>
            <a:gdLst>
              <a:gd name="connsiteX0" fmla="*/ 0 w 836819"/>
              <a:gd name="connsiteY0" fmla="*/ 41841 h 418409"/>
              <a:gd name="connsiteX1" fmla="*/ 41841 w 836819"/>
              <a:gd name="connsiteY1" fmla="*/ 0 h 418409"/>
              <a:gd name="connsiteX2" fmla="*/ 794978 w 836819"/>
              <a:gd name="connsiteY2" fmla="*/ 0 h 418409"/>
              <a:gd name="connsiteX3" fmla="*/ 836819 w 836819"/>
              <a:gd name="connsiteY3" fmla="*/ 41841 h 418409"/>
              <a:gd name="connsiteX4" fmla="*/ 836819 w 836819"/>
              <a:gd name="connsiteY4" fmla="*/ 376568 h 418409"/>
              <a:gd name="connsiteX5" fmla="*/ 794978 w 836819"/>
              <a:gd name="connsiteY5" fmla="*/ 418409 h 418409"/>
              <a:gd name="connsiteX6" fmla="*/ 41841 w 836819"/>
              <a:gd name="connsiteY6" fmla="*/ 418409 h 418409"/>
              <a:gd name="connsiteX7" fmla="*/ 0 w 836819"/>
              <a:gd name="connsiteY7" fmla="*/ 376568 h 418409"/>
              <a:gd name="connsiteX8" fmla="*/ 0 w 83681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819" h="418409">
                <a:moveTo>
                  <a:pt x="0" y="41841"/>
                </a:moveTo>
                <a:cubicBezTo>
                  <a:pt x="0" y="18733"/>
                  <a:pt x="18733" y="0"/>
                  <a:pt x="41841" y="0"/>
                </a:cubicBezTo>
                <a:lnTo>
                  <a:pt x="794978" y="0"/>
                </a:lnTo>
                <a:cubicBezTo>
                  <a:pt x="818086" y="0"/>
                  <a:pt x="836819" y="18733"/>
                  <a:pt x="836819" y="41841"/>
                </a:cubicBezTo>
                <a:lnTo>
                  <a:pt x="836819" y="376568"/>
                </a:lnTo>
                <a:cubicBezTo>
                  <a:pt x="836819" y="399676"/>
                  <a:pt x="818086" y="418409"/>
                  <a:pt x="794978" y="418409"/>
                </a:cubicBezTo>
                <a:lnTo>
                  <a:pt x="41841" y="418409"/>
                </a:lnTo>
                <a:cubicBezTo>
                  <a:pt x="18733" y="418409"/>
                  <a:pt x="0" y="399676"/>
                  <a:pt x="0" y="376568"/>
                </a:cubicBezTo>
                <a:lnTo>
                  <a:pt x="0" y="41841"/>
                </a:lnTo>
                <a:close/>
              </a:path>
            </a:pathLst>
          </a:custGeom>
          <a:solidFill>
            <a:schemeClr val="accent2"/>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en-IE" sz="2000" b="1">
                <a:solidFill>
                  <a:schemeClr val="tx1"/>
                </a:solidFill>
              </a:rPr>
              <a:t>T&amp;C</a:t>
            </a:r>
          </a:p>
        </p:txBody>
      </p:sp>
      <p:sp>
        <p:nvSpPr>
          <p:cNvPr id="35" name="Freeform: Shape 34">
            <a:extLst>
              <a:ext uri="{FF2B5EF4-FFF2-40B4-BE49-F238E27FC236}">
                <a16:creationId xmlns:a16="http://schemas.microsoft.com/office/drawing/2014/main" id="{F674F61C-B6AB-4D1F-B724-BC75DCB53BCF}"/>
              </a:ext>
            </a:extLst>
          </p:cNvPr>
          <p:cNvSpPr/>
          <p:nvPr/>
        </p:nvSpPr>
        <p:spPr>
          <a:xfrm>
            <a:off x="7264860" y="3621496"/>
            <a:ext cx="446303" cy="26312"/>
          </a:xfrm>
          <a:custGeom>
            <a:avLst/>
            <a:gdLst>
              <a:gd name="connsiteX0" fmla="*/ 0 w 334727"/>
              <a:gd name="connsiteY0" fmla="*/ 9867 h 19734"/>
              <a:gd name="connsiteX1" fmla="*/ 334727 w 334727"/>
              <a:gd name="connsiteY1" fmla="*/ 9867 h 19734"/>
            </a:gdLst>
            <a:ahLst/>
            <a:cxnLst>
              <a:cxn ang="0">
                <a:pos x="connsiteX0" y="connsiteY0"/>
              </a:cxn>
              <a:cxn ang="0">
                <a:pos x="connsiteX1" y="connsiteY1"/>
              </a:cxn>
            </a:cxnLst>
            <a:rect l="l" t="t" r="r" b="b"/>
            <a:pathLst>
              <a:path w="334727" h="19734">
                <a:moveTo>
                  <a:pt x="0" y="9867"/>
                </a:moveTo>
                <a:lnTo>
                  <a:pt x="334727"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28928" tIns="1999" rIns="228927" bIns="1999"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36" name="Freeform: Shape 35">
            <a:extLst>
              <a:ext uri="{FF2B5EF4-FFF2-40B4-BE49-F238E27FC236}">
                <a16:creationId xmlns:a16="http://schemas.microsoft.com/office/drawing/2014/main" id="{0B431B96-7B67-0589-DE35-701747792D4C}"/>
              </a:ext>
            </a:extLst>
          </p:cNvPr>
          <p:cNvSpPr/>
          <p:nvPr/>
        </p:nvSpPr>
        <p:spPr>
          <a:xfrm>
            <a:off x="7653072" y="3321545"/>
            <a:ext cx="3183982" cy="557879"/>
          </a:xfrm>
          <a:custGeom>
            <a:avLst/>
            <a:gdLst>
              <a:gd name="connsiteX0" fmla="*/ 0 w 2796359"/>
              <a:gd name="connsiteY0" fmla="*/ 41841 h 418409"/>
              <a:gd name="connsiteX1" fmla="*/ 41841 w 2796359"/>
              <a:gd name="connsiteY1" fmla="*/ 0 h 418409"/>
              <a:gd name="connsiteX2" fmla="*/ 2754518 w 2796359"/>
              <a:gd name="connsiteY2" fmla="*/ 0 h 418409"/>
              <a:gd name="connsiteX3" fmla="*/ 2796359 w 2796359"/>
              <a:gd name="connsiteY3" fmla="*/ 41841 h 418409"/>
              <a:gd name="connsiteX4" fmla="*/ 2796359 w 2796359"/>
              <a:gd name="connsiteY4" fmla="*/ 376568 h 418409"/>
              <a:gd name="connsiteX5" fmla="*/ 2754518 w 2796359"/>
              <a:gd name="connsiteY5" fmla="*/ 418409 h 418409"/>
              <a:gd name="connsiteX6" fmla="*/ 41841 w 2796359"/>
              <a:gd name="connsiteY6" fmla="*/ 418409 h 418409"/>
              <a:gd name="connsiteX7" fmla="*/ 0 w 2796359"/>
              <a:gd name="connsiteY7" fmla="*/ 376568 h 418409"/>
              <a:gd name="connsiteX8" fmla="*/ 0 w 279635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6359" h="418409">
                <a:moveTo>
                  <a:pt x="0" y="41841"/>
                </a:moveTo>
                <a:cubicBezTo>
                  <a:pt x="0" y="18733"/>
                  <a:pt x="18733" y="0"/>
                  <a:pt x="41841" y="0"/>
                </a:cubicBezTo>
                <a:lnTo>
                  <a:pt x="2754518" y="0"/>
                </a:lnTo>
                <a:cubicBezTo>
                  <a:pt x="2777626" y="0"/>
                  <a:pt x="2796359" y="18733"/>
                  <a:pt x="2796359" y="41841"/>
                </a:cubicBezTo>
                <a:lnTo>
                  <a:pt x="2796359" y="376568"/>
                </a:lnTo>
                <a:cubicBezTo>
                  <a:pt x="2796359" y="399676"/>
                  <a:pt x="2777626" y="418409"/>
                  <a:pt x="2754518" y="418409"/>
                </a:cubicBezTo>
                <a:lnTo>
                  <a:pt x="41841" y="418409"/>
                </a:lnTo>
                <a:cubicBezTo>
                  <a:pt x="18733" y="418409"/>
                  <a:pt x="0" y="399676"/>
                  <a:pt x="0" y="376568"/>
                </a:cubicBezTo>
                <a:lnTo>
                  <a:pt x="0" y="41841"/>
                </a:lnTo>
                <a:close/>
              </a:path>
            </a:pathLst>
          </a:custGeom>
          <a:solidFill>
            <a:schemeClr val="bg1">
              <a:lumMod val="6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lv-LV" sz="2000" b="1">
                <a:solidFill>
                  <a:srgbClr val="4D4D4D"/>
                </a:solidFill>
                <a:latin typeface="+mj-lt"/>
              </a:rPr>
              <a:t>Nav </a:t>
            </a:r>
            <a:r>
              <a:rPr lang="en-IE" sz="2000" b="1">
                <a:solidFill>
                  <a:srgbClr val="4D4D4D"/>
                </a:solidFill>
                <a:latin typeface="+mj-lt"/>
              </a:rPr>
              <a:t>T&amp;C </a:t>
            </a:r>
            <a:r>
              <a:rPr lang="lv-LV" sz="2000" b="1">
                <a:solidFill>
                  <a:srgbClr val="4D4D4D"/>
                </a:solidFill>
                <a:latin typeface="+mj-lt"/>
              </a:rPr>
              <a:t>priekšrocības</a:t>
            </a:r>
            <a:endParaRPr lang="en-IE" sz="2000" b="1">
              <a:solidFill>
                <a:srgbClr val="4D4D4D"/>
              </a:solidFill>
              <a:latin typeface="+mj-lt"/>
            </a:endParaRPr>
          </a:p>
        </p:txBody>
      </p:sp>
      <p:sp>
        <p:nvSpPr>
          <p:cNvPr id="37" name="Freeform: Shape 36">
            <a:extLst>
              <a:ext uri="{FF2B5EF4-FFF2-40B4-BE49-F238E27FC236}">
                <a16:creationId xmlns:a16="http://schemas.microsoft.com/office/drawing/2014/main" id="{6A2AA0BE-E0F9-3F3E-91BA-91CFE275B919}"/>
              </a:ext>
            </a:extLst>
          </p:cNvPr>
          <p:cNvSpPr/>
          <p:nvPr/>
        </p:nvSpPr>
        <p:spPr>
          <a:xfrm rot="2366306">
            <a:off x="5701618" y="4102667"/>
            <a:ext cx="504968" cy="26312"/>
          </a:xfrm>
          <a:custGeom>
            <a:avLst/>
            <a:gdLst>
              <a:gd name="connsiteX0" fmla="*/ 0 w 378726"/>
              <a:gd name="connsiteY0" fmla="*/ 9867 h 19734"/>
              <a:gd name="connsiteX1" fmla="*/ 378726 w 378726"/>
              <a:gd name="connsiteY1" fmla="*/ 9867 h 19734"/>
            </a:gdLst>
            <a:ahLst/>
            <a:cxnLst>
              <a:cxn ang="0">
                <a:pos x="connsiteX0" y="connsiteY0"/>
              </a:cxn>
              <a:cxn ang="0">
                <a:pos x="connsiteX1" y="connsiteY1"/>
              </a:cxn>
            </a:cxnLst>
            <a:rect l="l" t="t" r="r" b="b"/>
            <a:pathLst>
              <a:path w="378726" h="19734">
                <a:moveTo>
                  <a:pt x="0" y="9867"/>
                </a:moveTo>
                <a:lnTo>
                  <a:pt x="378726"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56793" tIns="531" rIns="256792" bIns="532"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38" name="Freeform: Shape 37">
            <a:extLst>
              <a:ext uri="{FF2B5EF4-FFF2-40B4-BE49-F238E27FC236}">
                <a16:creationId xmlns:a16="http://schemas.microsoft.com/office/drawing/2014/main" id="{29080343-F170-EE9A-35F0-93826AB8B403}"/>
              </a:ext>
            </a:extLst>
          </p:cNvPr>
          <p:cNvSpPr/>
          <p:nvPr/>
        </p:nvSpPr>
        <p:spPr>
          <a:xfrm>
            <a:off x="6149100" y="3997274"/>
            <a:ext cx="1115759" cy="557879"/>
          </a:xfrm>
          <a:custGeom>
            <a:avLst/>
            <a:gdLst>
              <a:gd name="connsiteX0" fmla="*/ 0 w 836819"/>
              <a:gd name="connsiteY0" fmla="*/ 41841 h 418409"/>
              <a:gd name="connsiteX1" fmla="*/ 41841 w 836819"/>
              <a:gd name="connsiteY1" fmla="*/ 0 h 418409"/>
              <a:gd name="connsiteX2" fmla="*/ 794978 w 836819"/>
              <a:gd name="connsiteY2" fmla="*/ 0 h 418409"/>
              <a:gd name="connsiteX3" fmla="*/ 836819 w 836819"/>
              <a:gd name="connsiteY3" fmla="*/ 41841 h 418409"/>
              <a:gd name="connsiteX4" fmla="*/ 836819 w 836819"/>
              <a:gd name="connsiteY4" fmla="*/ 376568 h 418409"/>
              <a:gd name="connsiteX5" fmla="*/ 794978 w 836819"/>
              <a:gd name="connsiteY5" fmla="*/ 418409 h 418409"/>
              <a:gd name="connsiteX6" fmla="*/ 41841 w 836819"/>
              <a:gd name="connsiteY6" fmla="*/ 418409 h 418409"/>
              <a:gd name="connsiteX7" fmla="*/ 0 w 836819"/>
              <a:gd name="connsiteY7" fmla="*/ 376568 h 418409"/>
              <a:gd name="connsiteX8" fmla="*/ 0 w 83681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819" h="418409">
                <a:moveTo>
                  <a:pt x="0" y="41841"/>
                </a:moveTo>
                <a:cubicBezTo>
                  <a:pt x="0" y="18733"/>
                  <a:pt x="18733" y="0"/>
                  <a:pt x="41841" y="0"/>
                </a:cubicBezTo>
                <a:lnTo>
                  <a:pt x="794978" y="0"/>
                </a:lnTo>
                <a:cubicBezTo>
                  <a:pt x="818086" y="0"/>
                  <a:pt x="836819" y="18733"/>
                  <a:pt x="836819" y="41841"/>
                </a:cubicBezTo>
                <a:lnTo>
                  <a:pt x="836819" y="376568"/>
                </a:lnTo>
                <a:cubicBezTo>
                  <a:pt x="836819" y="399676"/>
                  <a:pt x="818086" y="418409"/>
                  <a:pt x="794978" y="418409"/>
                </a:cubicBezTo>
                <a:lnTo>
                  <a:pt x="41841" y="418409"/>
                </a:lnTo>
                <a:cubicBezTo>
                  <a:pt x="18733" y="418409"/>
                  <a:pt x="0" y="399676"/>
                  <a:pt x="0" y="376568"/>
                </a:cubicBezTo>
                <a:lnTo>
                  <a:pt x="0" y="41841"/>
                </a:lnTo>
                <a:close/>
              </a:path>
            </a:pathLst>
          </a:custGeom>
          <a:solidFill>
            <a:schemeClr val="bg1">
              <a:lumMod val="6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8193" tIns="28193" rIns="28193" bIns="28193" numCol="1" spcCol="1270" anchor="ctr" anchorCtr="0">
            <a:noAutofit/>
          </a:bodyPr>
          <a:lstStyle/>
          <a:p>
            <a:pPr algn="ctr" defTabSz="829713" fontAlgn="base">
              <a:lnSpc>
                <a:spcPct val="90000"/>
              </a:lnSpc>
              <a:spcBef>
                <a:spcPct val="0"/>
              </a:spcBef>
              <a:spcAft>
                <a:spcPct val="35000"/>
              </a:spcAft>
            </a:pPr>
            <a:r>
              <a:rPr lang="en-IE" sz="2000" b="1">
                <a:solidFill>
                  <a:schemeClr val="tx1">
                    <a:lumMod val="95000"/>
                    <a:lumOff val="5000"/>
                  </a:schemeClr>
                </a:solidFill>
                <a:latin typeface="+mj-lt"/>
              </a:rPr>
              <a:t>N</a:t>
            </a:r>
            <a:r>
              <a:rPr lang="lv-LV" sz="2000" b="1" err="1">
                <a:solidFill>
                  <a:schemeClr val="tx1">
                    <a:lumMod val="95000"/>
                    <a:lumOff val="5000"/>
                  </a:schemeClr>
                </a:solidFill>
                <a:latin typeface="+mj-lt"/>
              </a:rPr>
              <a:t>av</a:t>
            </a:r>
            <a:r>
              <a:rPr lang="en-IE" sz="2000" b="1">
                <a:solidFill>
                  <a:schemeClr val="tx1">
                    <a:lumMod val="95000"/>
                    <a:lumOff val="5000"/>
                  </a:schemeClr>
                </a:solidFill>
                <a:latin typeface="+mj-lt"/>
              </a:rPr>
              <a:t>-T&amp;C</a:t>
            </a:r>
          </a:p>
        </p:txBody>
      </p:sp>
      <p:sp>
        <p:nvSpPr>
          <p:cNvPr id="39" name="Freeform: Shape 38">
            <a:extLst>
              <a:ext uri="{FF2B5EF4-FFF2-40B4-BE49-F238E27FC236}">
                <a16:creationId xmlns:a16="http://schemas.microsoft.com/office/drawing/2014/main" id="{AB390EAF-5330-D34C-F332-1ACF32CA8BEE}"/>
              </a:ext>
            </a:extLst>
          </p:cNvPr>
          <p:cNvSpPr/>
          <p:nvPr/>
        </p:nvSpPr>
        <p:spPr>
          <a:xfrm>
            <a:off x="7264860" y="4263058"/>
            <a:ext cx="446303" cy="26312"/>
          </a:xfrm>
          <a:custGeom>
            <a:avLst/>
            <a:gdLst>
              <a:gd name="connsiteX0" fmla="*/ 0 w 334727"/>
              <a:gd name="connsiteY0" fmla="*/ 9867 h 19734"/>
              <a:gd name="connsiteX1" fmla="*/ 334727 w 334727"/>
              <a:gd name="connsiteY1" fmla="*/ 9867 h 19734"/>
            </a:gdLst>
            <a:ahLst/>
            <a:cxnLst>
              <a:cxn ang="0">
                <a:pos x="connsiteX0" y="connsiteY0"/>
              </a:cxn>
              <a:cxn ang="0">
                <a:pos x="connsiteX1" y="connsiteY1"/>
              </a:cxn>
            </a:cxnLst>
            <a:rect l="l" t="t" r="r" b="b"/>
            <a:pathLst>
              <a:path w="334727" h="19734">
                <a:moveTo>
                  <a:pt x="0" y="9867"/>
                </a:moveTo>
                <a:lnTo>
                  <a:pt x="334727"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28928" tIns="1999" rIns="228927" bIns="1999"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40" name="Freeform: Shape 39">
            <a:extLst>
              <a:ext uri="{FF2B5EF4-FFF2-40B4-BE49-F238E27FC236}">
                <a16:creationId xmlns:a16="http://schemas.microsoft.com/office/drawing/2014/main" id="{290679A9-BEAD-EC5B-B29E-5CDC9891DE3B}"/>
              </a:ext>
            </a:extLst>
          </p:cNvPr>
          <p:cNvSpPr/>
          <p:nvPr/>
        </p:nvSpPr>
        <p:spPr>
          <a:xfrm>
            <a:off x="7662672" y="3997274"/>
            <a:ext cx="3174383" cy="557879"/>
          </a:xfrm>
          <a:custGeom>
            <a:avLst/>
            <a:gdLst>
              <a:gd name="connsiteX0" fmla="*/ 0 w 2880669"/>
              <a:gd name="connsiteY0" fmla="*/ 41841 h 418409"/>
              <a:gd name="connsiteX1" fmla="*/ 41841 w 2880669"/>
              <a:gd name="connsiteY1" fmla="*/ 0 h 418409"/>
              <a:gd name="connsiteX2" fmla="*/ 2838828 w 2880669"/>
              <a:gd name="connsiteY2" fmla="*/ 0 h 418409"/>
              <a:gd name="connsiteX3" fmla="*/ 2880669 w 2880669"/>
              <a:gd name="connsiteY3" fmla="*/ 41841 h 418409"/>
              <a:gd name="connsiteX4" fmla="*/ 2880669 w 2880669"/>
              <a:gd name="connsiteY4" fmla="*/ 376568 h 418409"/>
              <a:gd name="connsiteX5" fmla="*/ 2838828 w 2880669"/>
              <a:gd name="connsiteY5" fmla="*/ 418409 h 418409"/>
              <a:gd name="connsiteX6" fmla="*/ 41841 w 2880669"/>
              <a:gd name="connsiteY6" fmla="*/ 418409 h 418409"/>
              <a:gd name="connsiteX7" fmla="*/ 0 w 2880669"/>
              <a:gd name="connsiteY7" fmla="*/ 376568 h 418409"/>
              <a:gd name="connsiteX8" fmla="*/ 0 w 288066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669" h="418409">
                <a:moveTo>
                  <a:pt x="0" y="41841"/>
                </a:moveTo>
                <a:cubicBezTo>
                  <a:pt x="0" y="18733"/>
                  <a:pt x="18733" y="0"/>
                  <a:pt x="41841" y="0"/>
                </a:cubicBezTo>
                <a:lnTo>
                  <a:pt x="2838828" y="0"/>
                </a:lnTo>
                <a:cubicBezTo>
                  <a:pt x="2861936" y="0"/>
                  <a:pt x="2880669" y="18733"/>
                  <a:pt x="2880669" y="41841"/>
                </a:cubicBezTo>
                <a:lnTo>
                  <a:pt x="2880669" y="376568"/>
                </a:lnTo>
                <a:cubicBezTo>
                  <a:pt x="2880669" y="399676"/>
                  <a:pt x="2861936" y="418409"/>
                  <a:pt x="2838828" y="418409"/>
                </a:cubicBezTo>
                <a:lnTo>
                  <a:pt x="41841" y="418409"/>
                </a:lnTo>
                <a:cubicBezTo>
                  <a:pt x="18733" y="418409"/>
                  <a:pt x="0" y="399676"/>
                  <a:pt x="0" y="376568"/>
                </a:cubicBezTo>
                <a:lnTo>
                  <a:pt x="0" y="41841"/>
                </a:lnTo>
                <a:close/>
              </a:path>
            </a:pathLst>
          </a:custGeom>
          <a:solidFill>
            <a:schemeClr val="bg1">
              <a:lumMod val="6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lv-LV" sz="2000" b="1">
                <a:solidFill>
                  <a:srgbClr val="4D4D4D"/>
                </a:solidFill>
                <a:latin typeface="+mj-lt"/>
              </a:rPr>
              <a:t>Nav </a:t>
            </a:r>
            <a:r>
              <a:rPr lang="en-IE" sz="2000" b="1">
                <a:solidFill>
                  <a:srgbClr val="4D4D4D"/>
                </a:solidFill>
                <a:latin typeface="+mj-lt"/>
              </a:rPr>
              <a:t>T&amp;C </a:t>
            </a:r>
            <a:r>
              <a:rPr lang="lv-LV" sz="2000" b="1">
                <a:solidFill>
                  <a:srgbClr val="4D4D4D"/>
                </a:solidFill>
                <a:latin typeface="+mj-lt"/>
              </a:rPr>
              <a:t>priekšrocības</a:t>
            </a:r>
            <a:endParaRPr lang="en-IE" sz="2000" b="1">
              <a:solidFill>
                <a:srgbClr val="4D4D4D"/>
              </a:solidFill>
              <a:latin typeface="+mj-lt"/>
            </a:endParaRPr>
          </a:p>
        </p:txBody>
      </p:sp>
      <p:sp>
        <p:nvSpPr>
          <p:cNvPr id="41" name="Freeform: Shape 40">
            <a:extLst>
              <a:ext uri="{FF2B5EF4-FFF2-40B4-BE49-F238E27FC236}">
                <a16:creationId xmlns:a16="http://schemas.microsoft.com/office/drawing/2014/main" id="{429F9462-25FE-8685-AFBA-8B4FB96CEEA5}"/>
              </a:ext>
            </a:extLst>
          </p:cNvPr>
          <p:cNvSpPr/>
          <p:nvPr/>
        </p:nvSpPr>
        <p:spPr>
          <a:xfrm rot="3301048">
            <a:off x="3400159" y="4859135"/>
            <a:ext cx="894064" cy="26312"/>
          </a:xfrm>
          <a:custGeom>
            <a:avLst/>
            <a:gdLst>
              <a:gd name="connsiteX0" fmla="*/ 0 w 670548"/>
              <a:gd name="connsiteY0" fmla="*/ 16682 h 19734"/>
              <a:gd name="connsiteX1" fmla="*/ 655701 w 670548"/>
              <a:gd name="connsiteY1" fmla="*/ 16682 h 19734"/>
            </a:gdLst>
            <a:ahLst/>
            <a:cxnLst>
              <a:cxn ang="0">
                <a:pos x="connsiteX0" y="connsiteY0"/>
              </a:cxn>
              <a:cxn ang="0">
                <a:pos x="connsiteX1" y="connsiteY1"/>
              </a:cxn>
            </a:cxnLst>
            <a:rect l="l" t="t" r="r" b="b"/>
            <a:pathLst>
              <a:path w="670548" h="19734">
                <a:moveTo>
                  <a:pt x="0" y="16682"/>
                </a:moveTo>
                <a:lnTo>
                  <a:pt x="655701" y="16682"/>
                </a:lnTo>
              </a:path>
            </a:pathLst>
          </a:custGeom>
          <a:noFill/>
          <a:ln w="12700" cap="flat" cmpd="sng" algn="ctr">
            <a:solidFill>
              <a:srgbClr val="A5A5A5">
                <a:hueOff val="0"/>
                <a:satOff val="0"/>
                <a:lumOff val="0"/>
                <a:alphaOff val="0"/>
              </a:srgbClr>
            </a:solidFill>
            <a:prstDash val="solid"/>
            <a:miter lim="800000"/>
          </a:ln>
          <a:effectLst/>
          <a:scene3d>
            <a:camera prst="orthographicFront"/>
            <a:lightRig rig="flat" dir="t"/>
          </a:scene3d>
          <a:sp3d prstMaterial="matte"/>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41613" tIns="-9195" rIns="486316" bIns="35505" numCol="1" spcCol="1270" anchor="ctr" anchorCtr="0">
            <a:noAutofit/>
          </a:bodyPr>
          <a:lstStyle/>
          <a:p>
            <a:pPr algn="ctr" defTabSz="296326" fontAlgn="base">
              <a:lnSpc>
                <a:spcPct val="90000"/>
              </a:lnSpc>
              <a:spcBef>
                <a:spcPct val="0"/>
              </a:spcBef>
              <a:spcAft>
                <a:spcPct val="35000"/>
              </a:spcAft>
            </a:pPr>
            <a:endParaRPr lang="en-IE" sz="667" b="1">
              <a:solidFill>
                <a:sysClr val="windowText" lastClr="000000">
                  <a:hueOff val="0"/>
                  <a:satOff val="0"/>
                  <a:lumOff val="0"/>
                  <a:alphaOff val="0"/>
                </a:sysClr>
              </a:solidFill>
              <a:latin typeface="Calibri" panose="020F0502020204030204"/>
            </a:endParaRPr>
          </a:p>
        </p:txBody>
      </p:sp>
      <p:sp>
        <p:nvSpPr>
          <p:cNvPr id="42" name="Freeform: Shape 41">
            <a:extLst>
              <a:ext uri="{FF2B5EF4-FFF2-40B4-BE49-F238E27FC236}">
                <a16:creationId xmlns:a16="http://schemas.microsoft.com/office/drawing/2014/main" id="{0AE86829-D305-2C62-E431-3D65D8D09DE3}"/>
              </a:ext>
            </a:extLst>
          </p:cNvPr>
          <p:cNvSpPr/>
          <p:nvPr/>
        </p:nvSpPr>
        <p:spPr>
          <a:xfrm>
            <a:off x="3969161" y="4898870"/>
            <a:ext cx="1613421" cy="679375"/>
          </a:xfrm>
          <a:custGeom>
            <a:avLst/>
            <a:gdLst>
              <a:gd name="connsiteX0" fmla="*/ 0 w 1210066"/>
              <a:gd name="connsiteY0" fmla="*/ 50953 h 509531"/>
              <a:gd name="connsiteX1" fmla="*/ 50953 w 1210066"/>
              <a:gd name="connsiteY1" fmla="*/ 0 h 509531"/>
              <a:gd name="connsiteX2" fmla="*/ 1159113 w 1210066"/>
              <a:gd name="connsiteY2" fmla="*/ 0 h 509531"/>
              <a:gd name="connsiteX3" fmla="*/ 1210066 w 1210066"/>
              <a:gd name="connsiteY3" fmla="*/ 50953 h 509531"/>
              <a:gd name="connsiteX4" fmla="*/ 1210066 w 1210066"/>
              <a:gd name="connsiteY4" fmla="*/ 458578 h 509531"/>
              <a:gd name="connsiteX5" fmla="*/ 1159113 w 1210066"/>
              <a:gd name="connsiteY5" fmla="*/ 509531 h 509531"/>
              <a:gd name="connsiteX6" fmla="*/ 50953 w 1210066"/>
              <a:gd name="connsiteY6" fmla="*/ 509531 h 509531"/>
              <a:gd name="connsiteX7" fmla="*/ 0 w 1210066"/>
              <a:gd name="connsiteY7" fmla="*/ 458578 h 509531"/>
              <a:gd name="connsiteX8" fmla="*/ 0 w 1210066"/>
              <a:gd name="connsiteY8" fmla="*/ 50953 h 50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066" h="509531">
                <a:moveTo>
                  <a:pt x="0" y="50953"/>
                </a:moveTo>
                <a:cubicBezTo>
                  <a:pt x="0" y="22812"/>
                  <a:pt x="22812" y="0"/>
                  <a:pt x="50953" y="0"/>
                </a:cubicBezTo>
                <a:lnTo>
                  <a:pt x="1159113" y="0"/>
                </a:lnTo>
                <a:cubicBezTo>
                  <a:pt x="1187254" y="0"/>
                  <a:pt x="1210066" y="22812"/>
                  <a:pt x="1210066" y="50953"/>
                </a:cubicBezTo>
                <a:lnTo>
                  <a:pt x="1210066" y="458578"/>
                </a:lnTo>
                <a:cubicBezTo>
                  <a:pt x="1210066" y="486719"/>
                  <a:pt x="1187254" y="509531"/>
                  <a:pt x="1159113" y="509531"/>
                </a:cubicBezTo>
                <a:lnTo>
                  <a:pt x="50953" y="509531"/>
                </a:lnTo>
                <a:cubicBezTo>
                  <a:pt x="22812" y="509531"/>
                  <a:pt x="0" y="486719"/>
                  <a:pt x="0" y="458578"/>
                </a:cubicBezTo>
                <a:lnTo>
                  <a:pt x="0" y="50953"/>
                </a:lnTo>
                <a:close/>
              </a:path>
            </a:pathLst>
          </a:cu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33445" tIns="33445" rIns="33445" bIns="33445"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latin typeface="Calibri" panose="020F0502020204030204"/>
              </a:rPr>
              <a:t>Netiešā pārstāvība</a:t>
            </a:r>
            <a:endParaRPr lang="en-IE" b="1">
              <a:solidFill>
                <a:schemeClr val="tx1"/>
              </a:solidFill>
              <a:latin typeface="Calibri" panose="020F0502020204030204"/>
            </a:endParaRPr>
          </a:p>
        </p:txBody>
      </p:sp>
      <p:sp>
        <p:nvSpPr>
          <p:cNvPr id="43" name="Freeform: Shape 42">
            <a:extLst>
              <a:ext uri="{FF2B5EF4-FFF2-40B4-BE49-F238E27FC236}">
                <a16:creationId xmlns:a16="http://schemas.microsoft.com/office/drawing/2014/main" id="{05998F47-0003-811C-ED5C-96543C6265AB}"/>
              </a:ext>
            </a:extLst>
          </p:cNvPr>
          <p:cNvSpPr/>
          <p:nvPr/>
        </p:nvSpPr>
        <p:spPr>
          <a:xfrm rot="19457599">
            <a:off x="5665249" y="5065011"/>
            <a:ext cx="549624" cy="26312"/>
          </a:xfrm>
          <a:custGeom>
            <a:avLst/>
            <a:gdLst>
              <a:gd name="connsiteX0" fmla="*/ 0 w 412218"/>
              <a:gd name="connsiteY0" fmla="*/ 9867 h 19734"/>
              <a:gd name="connsiteX1" fmla="*/ 412218 w 412218"/>
              <a:gd name="connsiteY1" fmla="*/ 9867 h 19734"/>
            </a:gdLst>
            <a:ahLst/>
            <a:cxnLst>
              <a:cxn ang="0">
                <a:pos x="connsiteX0" y="connsiteY0"/>
              </a:cxn>
              <a:cxn ang="0">
                <a:pos x="connsiteX1" y="connsiteY1"/>
              </a:cxn>
            </a:cxnLst>
            <a:rect l="l" t="t" r="r" b="b"/>
            <a:pathLst>
              <a:path w="412218" h="19734">
                <a:moveTo>
                  <a:pt x="0" y="9867"/>
                </a:moveTo>
                <a:lnTo>
                  <a:pt x="412218"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78005" tIns="-585" rIns="278004" bIns="-584"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44" name="Freeform: Shape 43">
            <a:extLst>
              <a:ext uri="{FF2B5EF4-FFF2-40B4-BE49-F238E27FC236}">
                <a16:creationId xmlns:a16="http://schemas.microsoft.com/office/drawing/2014/main" id="{36A4BAF5-29D3-407F-2253-B54C0EAF8CA9}"/>
              </a:ext>
            </a:extLst>
          </p:cNvPr>
          <p:cNvSpPr/>
          <p:nvPr/>
        </p:nvSpPr>
        <p:spPr>
          <a:xfrm>
            <a:off x="6163215" y="4638837"/>
            <a:ext cx="1115759" cy="557879"/>
          </a:xfrm>
          <a:custGeom>
            <a:avLst/>
            <a:gdLst>
              <a:gd name="connsiteX0" fmla="*/ 0 w 836819"/>
              <a:gd name="connsiteY0" fmla="*/ 41841 h 418409"/>
              <a:gd name="connsiteX1" fmla="*/ 41841 w 836819"/>
              <a:gd name="connsiteY1" fmla="*/ 0 h 418409"/>
              <a:gd name="connsiteX2" fmla="*/ 794978 w 836819"/>
              <a:gd name="connsiteY2" fmla="*/ 0 h 418409"/>
              <a:gd name="connsiteX3" fmla="*/ 836819 w 836819"/>
              <a:gd name="connsiteY3" fmla="*/ 41841 h 418409"/>
              <a:gd name="connsiteX4" fmla="*/ 836819 w 836819"/>
              <a:gd name="connsiteY4" fmla="*/ 376568 h 418409"/>
              <a:gd name="connsiteX5" fmla="*/ 794978 w 836819"/>
              <a:gd name="connsiteY5" fmla="*/ 418409 h 418409"/>
              <a:gd name="connsiteX6" fmla="*/ 41841 w 836819"/>
              <a:gd name="connsiteY6" fmla="*/ 418409 h 418409"/>
              <a:gd name="connsiteX7" fmla="*/ 0 w 836819"/>
              <a:gd name="connsiteY7" fmla="*/ 376568 h 418409"/>
              <a:gd name="connsiteX8" fmla="*/ 0 w 83681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819" h="418409">
                <a:moveTo>
                  <a:pt x="0" y="41841"/>
                </a:moveTo>
                <a:cubicBezTo>
                  <a:pt x="0" y="18733"/>
                  <a:pt x="18733" y="0"/>
                  <a:pt x="41841" y="0"/>
                </a:cubicBezTo>
                <a:lnTo>
                  <a:pt x="794978" y="0"/>
                </a:lnTo>
                <a:cubicBezTo>
                  <a:pt x="818086" y="0"/>
                  <a:pt x="836819" y="18733"/>
                  <a:pt x="836819" y="41841"/>
                </a:cubicBezTo>
                <a:lnTo>
                  <a:pt x="836819" y="376568"/>
                </a:lnTo>
                <a:cubicBezTo>
                  <a:pt x="836819" y="399676"/>
                  <a:pt x="818086" y="418409"/>
                  <a:pt x="794978" y="418409"/>
                </a:cubicBezTo>
                <a:lnTo>
                  <a:pt x="41841" y="418409"/>
                </a:lnTo>
                <a:cubicBezTo>
                  <a:pt x="18733" y="418409"/>
                  <a:pt x="0" y="399676"/>
                  <a:pt x="0" y="376568"/>
                </a:cubicBezTo>
                <a:lnTo>
                  <a:pt x="0" y="41841"/>
                </a:lnTo>
                <a:close/>
              </a:path>
            </a:pathLst>
          </a:cu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en-IE" sz="2000" b="1">
                <a:solidFill>
                  <a:schemeClr val="tx1"/>
                </a:solidFill>
                <a:latin typeface="Calibri" panose="020F0502020204030204"/>
              </a:rPr>
              <a:t>T&amp;C</a:t>
            </a:r>
          </a:p>
        </p:txBody>
      </p:sp>
      <p:sp>
        <p:nvSpPr>
          <p:cNvPr id="45" name="Freeform: Shape 44">
            <a:extLst>
              <a:ext uri="{FF2B5EF4-FFF2-40B4-BE49-F238E27FC236}">
                <a16:creationId xmlns:a16="http://schemas.microsoft.com/office/drawing/2014/main" id="{BB74DE09-A68B-3D9D-6270-46E208FCD959}"/>
              </a:ext>
            </a:extLst>
          </p:cNvPr>
          <p:cNvSpPr/>
          <p:nvPr/>
        </p:nvSpPr>
        <p:spPr>
          <a:xfrm>
            <a:off x="7278973" y="4904620"/>
            <a:ext cx="446303" cy="26312"/>
          </a:xfrm>
          <a:custGeom>
            <a:avLst/>
            <a:gdLst>
              <a:gd name="connsiteX0" fmla="*/ 0 w 334727"/>
              <a:gd name="connsiteY0" fmla="*/ 9867 h 19734"/>
              <a:gd name="connsiteX1" fmla="*/ 334727 w 334727"/>
              <a:gd name="connsiteY1" fmla="*/ 9867 h 19734"/>
            </a:gdLst>
            <a:ahLst/>
            <a:cxnLst>
              <a:cxn ang="0">
                <a:pos x="connsiteX0" y="connsiteY0"/>
              </a:cxn>
              <a:cxn ang="0">
                <a:pos x="connsiteX1" y="connsiteY1"/>
              </a:cxn>
            </a:cxnLst>
            <a:rect l="l" t="t" r="r" b="b"/>
            <a:pathLst>
              <a:path w="334727" h="19734">
                <a:moveTo>
                  <a:pt x="0" y="9867"/>
                </a:moveTo>
                <a:lnTo>
                  <a:pt x="334727"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28928" tIns="1999" rIns="228927" bIns="1999"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46" name="Freeform: Shape 45">
            <a:extLst>
              <a:ext uri="{FF2B5EF4-FFF2-40B4-BE49-F238E27FC236}">
                <a16:creationId xmlns:a16="http://schemas.microsoft.com/office/drawing/2014/main" id="{CED04ED3-65C2-58F4-D2AD-C460EDAAA573}"/>
              </a:ext>
            </a:extLst>
          </p:cNvPr>
          <p:cNvSpPr/>
          <p:nvPr/>
        </p:nvSpPr>
        <p:spPr>
          <a:xfrm>
            <a:off x="7662672" y="4619930"/>
            <a:ext cx="3205524" cy="557879"/>
          </a:xfrm>
          <a:custGeom>
            <a:avLst/>
            <a:gdLst>
              <a:gd name="connsiteX0" fmla="*/ 0 w 2850133"/>
              <a:gd name="connsiteY0" fmla="*/ 41841 h 418409"/>
              <a:gd name="connsiteX1" fmla="*/ 41841 w 2850133"/>
              <a:gd name="connsiteY1" fmla="*/ 0 h 418409"/>
              <a:gd name="connsiteX2" fmla="*/ 2808292 w 2850133"/>
              <a:gd name="connsiteY2" fmla="*/ 0 h 418409"/>
              <a:gd name="connsiteX3" fmla="*/ 2850133 w 2850133"/>
              <a:gd name="connsiteY3" fmla="*/ 41841 h 418409"/>
              <a:gd name="connsiteX4" fmla="*/ 2850133 w 2850133"/>
              <a:gd name="connsiteY4" fmla="*/ 376568 h 418409"/>
              <a:gd name="connsiteX5" fmla="*/ 2808292 w 2850133"/>
              <a:gd name="connsiteY5" fmla="*/ 418409 h 418409"/>
              <a:gd name="connsiteX6" fmla="*/ 41841 w 2850133"/>
              <a:gd name="connsiteY6" fmla="*/ 418409 h 418409"/>
              <a:gd name="connsiteX7" fmla="*/ 0 w 2850133"/>
              <a:gd name="connsiteY7" fmla="*/ 376568 h 418409"/>
              <a:gd name="connsiteX8" fmla="*/ 0 w 2850133"/>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0133" h="418409">
                <a:moveTo>
                  <a:pt x="0" y="41841"/>
                </a:moveTo>
                <a:cubicBezTo>
                  <a:pt x="0" y="18733"/>
                  <a:pt x="18733" y="0"/>
                  <a:pt x="41841" y="0"/>
                </a:cubicBezTo>
                <a:lnTo>
                  <a:pt x="2808292" y="0"/>
                </a:lnTo>
                <a:cubicBezTo>
                  <a:pt x="2831400" y="0"/>
                  <a:pt x="2850133" y="18733"/>
                  <a:pt x="2850133" y="41841"/>
                </a:cubicBezTo>
                <a:lnTo>
                  <a:pt x="2850133" y="376568"/>
                </a:lnTo>
                <a:cubicBezTo>
                  <a:pt x="2850133" y="399676"/>
                  <a:pt x="2831400" y="418409"/>
                  <a:pt x="2808292" y="418409"/>
                </a:cubicBezTo>
                <a:lnTo>
                  <a:pt x="41841" y="418409"/>
                </a:lnTo>
                <a:cubicBezTo>
                  <a:pt x="18733" y="418409"/>
                  <a:pt x="0" y="399676"/>
                  <a:pt x="0" y="376568"/>
                </a:cubicBezTo>
                <a:lnTo>
                  <a:pt x="0" y="41841"/>
                </a:lnTo>
                <a:close/>
              </a:path>
            </a:pathLst>
          </a:cu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lv-LV" sz="2000" b="1">
                <a:solidFill>
                  <a:schemeClr val="tx1"/>
                </a:solidFill>
                <a:latin typeface="+mj-lt"/>
              </a:rPr>
              <a:t>Pārstāvja</a:t>
            </a:r>
            <a:r>
              <a:rPr lang="en-IE" sz="2000" b="1">
                <a:solidFill>
                  <a:schemeClr val="tx1"/>
                </a:solidFill>
                <a:latin typeface="+mj-lt"/>
              </a:rPr>
              <a:t>T&amp;C </a:t>
            </a:r>
            <a:r>
              <a:rPr lang="lv-LV" sz="2000" b="1">
                <a:solidFill>
                  <a:schemeClr val="tx1"/>
                </a:solidFill>
                <a:latin typeface="+mj-lt"/>
              </a:rPr>
              <a:t>priekšrocības</a:t>
            </a:r>
            <a:endParaRPr lang="en-IE" sz="2000" b="1">
              <a:solidFill>
                <a:schemeClr val="tx1"/>
              </a:solidFill>
              <a:latin typeface="+mj-lt"/>
            </a:endParaRPr>
          </a:p>
        </p:txBody>
      </p:sp>
      <p:sp>
        <p:nvSpPr>
          <p:cNvPr id="47" name="Freeform: Shape 46">
            <a:extLst>
              <a:ext uri="{FF2B5EF4-FFF2-40B4-BE49-F238E27FC236}">
                <a16:creationId xmlns:a16="http://schemas.microsoft.com/office/drawing/2014/main" id="{D54A4C51-56BB-79ED-F534-1C5B988164A1}"/>
              </a:ext>
            </a:extLst>
          </p:cNvPr>
          <p:cNvSpPr/>
          <p:nvPr/>
        </p:nvSpPr>
        <p:spPr>
          <a:xfrm rot="2142401">
            <a:off x="5665249" y="5385791"/>
            <a:ext cx="549624" cy="26312"/>
          </a:xfrm>
          <a:custGeom>
            <a:avLst/>
            <a:gdLst>
              <a:gd name="connsiteX0" fmla="*/ 0 w 412218"/>
              <a:gd name="connsiteY0" fmla="*/ 9867 h 19734"/>
              <a:gd name="connsiteX1" fmla="*/ 412218 w 412218"/>
              <a:gd name="connsiteY1" fmla="*/ 9867 h 19734"/>
            </a:gdLst>
            <a:ahLst/>
            <a:cxnLst>
              <a:cxn ang="0">
                <a:pos x="connsiteX0" y="connsiteY0"/>
              </a:cxn>
              <a:cxn ang="0">
                <a:pos x="connsiteX1" y="connsiteY1"/>
              </a:cxn>
            </a:cxnLst>
            <a:rect l="l" t="t" r="r" b="b"/>
            <a:pathLst>
              <a:path w="412218" h="19734">
                <a:moveTo>
                  <a:pt x="0" y="9867"/>
                </a:moveTo>
                <a:lnTo>
                  <a:pt x="412218"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78005" tIns="-585" rIns="278004" bIns="-584"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48" name="Freeform: Shape 47">
            <a:extLst>
              <a:ext uri="{FF2B5EF4-FFF2-40B4-BE49-F238E27FC236}">
                <a16:creationId xmlns:a16="http://schemas.microsoft.com/office/drawing/2014/main" id="{37FC1EB7-4108-8F91-07DB-B8FA6CBF36BB}"/>
              </a:ext>
            </a:extLst>
          </p:cNvPr>
          <p:cNvSpPr/>
          <p:nvPr/>
        </p:nvSpPr>
        <p:spPr>
          <a:xfrm>
            <a:off x="6163215" y="5280398"/>
            <a:ext cx="1115759" cy="557879"/>
          </a:xfrm>
          <a:custGeom>
            <a:avLst/>
            <a:gdLst>
              <a:gd name="connsiteX0" fmla="*/ 0 w 836819"/>
              <a:gd name="connsiteY0" fmla="*/ 41841 h 418409"/>
              <a:gd name="connsiteX1" fmla="*/ 41841 w 836819"/>
              <a:gd name="connsiteY1" fmla="*/ 0 h 418409"/>
              <a:gd name="connsiteX2" fmla="*/ 794978 w 836819"/>
              <a:gd name="connsiteY2" fmla="*/ 0 h 418409"/>
              <a:gd name="connsiteX3" fmla="*/ 836819 w 836819"/>
              <a:gd name="connsiteY3" fmla="*/ 41841 h 418409"/>
              <a:gd name="connsiteX4" fmla="*/ 836819 w 836819"/>
              <a:gd name="connsiteY4" fmla="*/ 376568 h 418409"/>
              <a:gd name="connsiteX5" fmla="*/ 794978 w 836819"/>
              <a:gd name="connsiteY5" fmla="*/ 418409 h 418409"/>
              <a:gd name="connsiteX6" fmla="*/ 41841 w 836819"/>
              <a:gd name="connsiteY6" fmla="*/ 418409 h 418409"/>
              <a:gd name="connsiteX7" fmla="*/ 0 w 836819"/>
              <a:gd name="connsiteY7" fmla="*/ 376568 h 418409"/>
              <a:gd name="connsiteX8" fmla="*/ 0 w 836819"/>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819" h="418409">
                <a:moveTo>
                  <a:pt x="0" y="41841"/>
                </a:moveTo>
                <a:cubicBezTo>
                  <a:pt x="0" y="18733"/>
                  <a:pt x="18733" y="0"/>
                  <a:pt x="41841" y="0"/>
                </a:cubicBezTo>
                <a:lnTo>
                  <a:pt x="794978" y="0"/>
                </a:lnTo>
                <a:cubicBezTo>
                  <a:pt x="818086" y="0"/>
                  <a:pt x="836819" y="18733"/>
                  <a:pt x="836819" y="41841"/>
                </a:cubicBezTo>
                <a:lnTo>
                  <a:pt x="836819" y="376568"/>
                </a:lnTo>
                <a:cubicBezTo>
                  <a:pt x="836819" y="399676"/>
                  <a:pt x="818086" y="418409"/>
                  <a:pt x="794978" y="418409"/>
                </a:cubicBezTo>
                <a:lnTo>
                  <a:pt x="41841" y="418409"/>
                </a:lnTo>
                <a:cubicBezTo>
                  <a:pt x="18733" y="418409"/>
                  <a:pt x="0" y="399676"/>
                  <a:pt x="0" y="376568"/>
                </a:cubicBezTo>
                <a:lnTo>
                  <a:pt x="0" y="41841"/>
                </a:lnTo>
                <a:close/>
              </a:path>
            </a:pathLst>
          </a:custGeom>
          <a:solidFill>
            <a:schemeClr val="bg1">
              <a:lumMod val="6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en-IE" sz="2000" b="1">
                <a:solidFill>
                  <a:schemeClr val="tx1">
                    <a:lumMod val="95000"/>
                    <a:lumOff val="5000"/>
                  </a:schemeClr>
                </a:solidFill>
                <a:latin typeface="+mj-lt"/>
              </a:rPr>
              <a:t>N</a:t>
            </a:r>
            <a:r>
              <a:rPr lang="lv-LV" sz="2000" b="1" err="1">
                <a:solidFill>
                  <a:schemeClr val="tx1">
                    <a:lumMod val="95000"/>
                    <a:lumOff val="5000"/>
                  </a:schemeClr>
                </a:solidFill>
                <a:latin typeface="+mj-lt"/>
              </a:rPr>
              <a:t>av</a:t>
            </a:r>
            <a:r>
              <a:rPr lang="en-IE" sz="2000" b="1">
                <a:solidFill>
                  <a:schemeClr val="tx1">
                    <a:lumMod val="95000"/>
                    <a:lumOff val="5000"/>
                  </a:schemeClr>
                </a:solidFill>
                <a:latin typeface="+mj-lt"/>
              </a:rPr>
              <a:t>-T&amp;C</a:t>
            </a:r>
          </a:p>
        </p:txBody>
      </p:sp>
      <p:sp>
        <p:nvSpPr>
          <p:cNvPr id="49" name="Freeform: Shape 48">
            <a:extLst>
              <a:ext uri="{FF2B5EF4-FFF2-40B4-BE49-F238E27FC236}">
                <a16:creationId xmlns:a16="http://schemas.microsoft.com/office/drawing/2014/main" id="{605675B1-5D8D-968A-F608-B989330F5BC0}"/>
              </a:ext>
            </a:extLst>
          </p:cNvPr>
          <p:cNvSpPr/>
          <p:nvPr/>
        </p:nvSpPr>
        <p:spPr>
          <a:xfrm>
            <a:off x="7278973" y="5546182"/>
            <a:ext cx="446303" cy="26312"/>
          </a:xfrm>
          <a:custGeom>
            <a:avLst/>
            <a:gdLst>
              <a:gd name="connsiteX0" fmla="*/ 0 w 334727"/>
              <a:gd name="connsiteY0" fmla="*/ 9867 h 19734"/>
              <a:gd name="connsiteX1" fmla="*/ 334727 w 334727"/>
              <a:gd name="connsiteY1" fmla="*/ 9867 h 19734"/>
            </a:gdLst>
            <a:ahLst/>
            <a:cxnLst>
              <a:cxn ang="0">
                <a:pos x="connsiteX0" y="connsiteY0"/>
              </a:cxn>
              <a:cxn ang="0">
                <a:pos x="connsiteX1" y="connsiteY1"/>
              </a:cxn>
            </a:cxnLst>
            <a:rect l="l" t="t" r="r" b="b"/>
            <a:pathLst>
              <a:path w="334727" h="19734">
                <a:moveTo>
                  <a:pt x="0" y="9867"/>
                </a:moveTo>
                <a:lnTo>
                  <a:pt x="334727" y="9867"/>
                </a:lnTo>
              </a:path>
            </a:pathLst>
          </a:custGeom>
          <a:noFill/>
          <a:ln>
            <a:solidFill>
              <a:schemeClr val="tx1">
                <a:lumMod val="95000"/>
                <a:lumOff val="5000"/>
              </a:schemeClr>
            </a:solidFill>
          </a:ln>
          <a:scene3d>
            <a:camera prst="orthographicFront"/>
            <a:lightRig rig="flat" dir="t"/>
          </a:scene3d>
          <a:sp3d prstMaterial="matte"/>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228928" tIns="1999" rIns="228927" bIns="1999" numCol="1" spcCol="1270" anchor="ctr" anchorCtr="0">
            <a:noAutofit/>
          </a:bodyPr>
          <a:lstStyle/>
          <a:p>
            <a:pPr algn="ctr" defTabSz="296326" fontAlgn="base">
              <a:lnSpc>
                <a:spcPct val="90000"/>
              </a:lnSpc>
              <a:spcBef>
                <a:spcPct val="0"/>
              </a:spcBef>
              <a:spcAft>
                <a:spcPct val="35000"/>
              </a:spcAft>
            </a:pPr>
            <a:endParaRPr lang="en-IE" sz="667" b="1">
              <a:solidFill>
                <a:srgbClr val="4D4D4D">
                  <a:hueOff val="0"/>
                  <a:satOff val="0"/>
                  <a:lumOff val="0"/>
                  <a:alphaOff val="0"/>
                </a:srgbClr>
              </a:solidFill>
              <a:latin typeface="Arial"/>
            </a:endParaRPr>
          </a:p>
        </p:txBody>
      </p:sp>
      <p:sp>
        <p:nvSpPr>
          <p:cNvPr id="50" name="Freeform: Shape 49">
            <a:extLst>
              <a:ext uri="{FF2B5EF4-FFF2-40B4-BE49-F238E27FC236}">
                <a16:creationId xmlns:a16="http://schemas.microsoft.com/office/drawing/2014/main" id="{D4616CD8-2421-977C-EBC4-DB3EAECDA692}"/>
              </a:ext>
            </a:extLst>
          </p:cNvPr>
          <p:cNvSpPr/>
          <p:nvPr/>
        </p:nvSpPr>
        <p:spPr>
          <a:xfrm>
            <a:off x="7675201" y="5215622"/>
            <a:ext cx="3205523" cy="557879"/>
          </a:xfrm>
          <a:custGeom>
            <a:avLst/>
            <a:gdLst>
              <a:gd name="connsiteX0" fmla="*/ 0 w 2850133"/>
              <a:gd name="connsiteY0" fmla="*/ 41841 h 418409"/>
              <a:gd name="connsiteX1" fmla="*/ 41841 w 2850133"/>
              <a:gd name="connsiteY1" fmla="*/ 0 h 418409"/>
              <a:gd name="connsiteX2" fmla="*/ 2808292 w 2850133"/>
              <a:gd name="connsiteY2" fmla="*/ 0 h 418409"/>
              <a:gd name="connsiteX3" fmla="*/ 2850133 w 2850133"/>
              <a:gd name="connsiteY3" fmla="*/ 41841 h 418409"/>
              <a:gd name="connsiteX4" fmla="*/ 2850133 w 2850133"/>
              <a:gd name="connsiteY4" fmla="*/ 376568 h 418409"/>
              <a:gd name="connsiteX5" fmla="*/ 2808292 w 2850133"/>
              <a:gd name="connsiteY5" fmla="*/ 418409 h 418409"/>
              <a:gd name="connsiteX6" fmla="*/ 41841 w 2850133"/>
              <a:gd name="connsiteY6" fmla="*/ 418409 h 418409"/>
              <a:gd name="connsiteX7" fmla="*/ 0 w 2850133"/>
              <a:gd name="connsiteY7" fmla="*/ 376568 h 418409"/>
              <a:gd name="connsiteX8" fmla="*/ 0 w 2850133"/>
              <a:gd name="connsiteY8" fmla="*/ 41841 h 41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0133" h="418409">
                <a:moveTo>
                  <a:pt x="0" y="41841"/>
                </a:moveTo>
                <a:cubicBezTo>
                  <a:pt x="0" y="18733"/>
                  <a:pt x="18733" y="0"/>
                  <a:pt x="41841" y="0"/>
                </a:cubicBezTo>
                <a:lnTo>
                  <a:pt x="2808292" y="0"/>
                </a:lnTo>
                <a:cubicBezTo>
                  <a:pt x="2831400" y="0"/>
                  <a:pt x="2850133" y="18733"/>
                  <a:pt x="2850133" y="41841"/>
                </a:cubicBezTo>
                <a:lnTo>
                  <a:pt x="2850133" y="376568"/>
                </a:lnTo>
                <a:cubicBezTo>
                  <a:pt x="2850133" y="399676"/>
                  <a:pt x="2831400" y="418409"/>
                  <a:pt x="2808292" y="418409"/>
                </a:cubicBezTo>
                <a:lnTo>
                  <a:pt x="41841" y="418409"/>
                </a:lnTo>
                <a:cubicBezTo>
                  <a:pt x="18733" y="418409"/>
                  <a:pt x="0" y="399676"/>
                  <a:pt x="0" y="376568"/>
                </a:cubicBezTo>
                <a:lnTo>
                  <a:pt x="0" y="41841"/>
                </a:lnTo>
                <a:close/>
              </a:path>
            </a:pathLst>
          </a:cu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1">
            <a:scrgbClr r="0" g="0" b="0"/>
          </a:effectRef>
          <a:fontRef idx="minor">
            <a:schemeClr val="lt1"/>
          </a:fontRef>
        </p:style>
        <p:txBody>
          <a:bodyPr spcFirstLastPara="0" vert="horz" wrap="square" lIns="29887" tIns="29887" rIns="29887" bIns="29887" numCol="1" spcCol="1270" anchor="ctr" anchorCtr="0">
            <a:noAutofit/>
          </a:bodyPr>
          <a:lstStyle/>
          <a:p>
            <a:pPr algn="ctr" defTabSz="948243" fontAlgn="base">
              <a:lnSpc>
                <a:spcPct val="90000"/>
              </a:lnSpc>
              <a:spcBef>
                <a:spcPct val="0"/>
              </a:spcBef>
              <a:spcAft>
                <a:spcPct val="35000"/>
              </a:spcAft>
            </a:pPr>
            <a:r>
              <a:rPr lang="lv-LV" sz="2000" b="1">
                <a:solidFill>
                  <a:srgbClr val="4D4D4D"/>
                </a:solidFill>
              </a:rPr>
              <a:t>Nav </a:t>
            </a:r>
            <a:r>
              <a:rPr lang="en-IE" sz="2000" b="1">
                <a:solidFill>
                  <a:srgbClr val="4D4D4D"/>
                </a:solidFill>
              </a:rPr>
              <a:t>T&amp;C </a:t>
            </a:r>
            <a:r>
              <a:rPr lang="lv-LV" sz="2000" b="1">
                <a:solidFill>
                  <a:srgbClr val="4D4D4D"/>
                </a:solidFill>
              </a:rPr>
              <a:t>priekšrocības</a:t>
            </a:r>
            <a:endParaRPr lang="en-IE" sz="2000" b="1">
              <a:solidFill>
                <a:srgbClr val="4D4D4D"/>
              </a:solidFill>
            </a:endParaRPr>
          </a:p>
        </p:txBody>
      </p:sp>
    </p:spTree>
    <p:extLst>
      <p:ext uri="{BB962C8B-B14F-4D97-AF65-F5344CB8AC3E}">
        <p14:creationId xmlns:p14="http://schemas.microsoft.com/office/powerpoint/2010/main" val="186244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F9BA-8A10-96D5-9492-EA6CA7F267EF}"/>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a:solidFill>
                  <a:schemeClr val="tx1"/>
                </a:solidFill>
                <a:latin typeface="+mn-lt"/>
                <a:ea typeface="+mj-ea"/>
                <a:cs typeface="+mj-cs"/>
              </a:rPr>
              <a:t>ES </a:t>
            </a:r>
            <a:r>
              <a:rPr lang="lv-LV" sz="6600" b="1" kern="1200">
                <a:solidFill>
                  <a:schemeClr val="tx1"/>
                </a:solidFill>
                <a:latin typeface="+mn-lt"/>
                <a:ea typeface="+mj-ea"/>
                <a:cs typeface="+mj-cs"/>
              </a:rPr>
              <a:t>Muitas d</a:t>
            </a:r>
            <a:r>
              <a:rPr lang="en-US" sz="6600" b="1" kern="1200" err="1">
                <a:solidFill>
                  <a:schemeClr val="tx1"/>
                </a:solidFill>
                <a:latin typeface="+mn-lt"/>
                <a:ea typeface="+mj-ea"/>
                <a:cs typeface="+mj-cs"/>
              </a:rPr>
              <a:t>atu</a:t>
            </a:r>
            <a:r>
              <a:rPr lang="en-US" sz="6600" b="1" kern="1200">
                <a:solidFill>
                  <a:schemeClr val="tx1"/>
                </a:solidFill>
                <a:latin typeface="+mn-lt"/>
                <a:ea typeface="+mj-ea"/>
                <a:cs typeface="+mj-cs"/>
              </a:rPr>
              <a:t> </a:t>
            </a:r>
            <a:r>
              <a:rPr lang="lv-LV" sz="6600" b="1" kern="1200">
                <a:solidFill>
                  <a:schemeClr val="tx1"/>
                </a:solidFill>
                <a:latin typeface="+mn-lt"/>
                <a:ea typeface="+mj-ea"/>
                <a:cs typeface="+mj-cs"/>
              </a:rPr>
              <a:t>c</a:t>
            </a:r>
            <a:r>
              <a:rPr lang="en-US" sz="6600" b="1" kern="1200" err="1">
                <a:solidFill>
                  <a:schemeClr val="tx1"/>
                </a:solidFill>
                <a:latin typeface="+mn-lt"/>
                <a:ea typeface="+mj-ea"/>
                <a:cs typeface="+mj-cs"/>
              </a:rPr>
              <a:t>entrs</a:t>
            </a:r>
            <a:r>
              <a:rPr lang="en-US" sz="6600" b="1" kern="1200">
                <a:solidFill>
                  <a:schemeClr val="tx1"/>
                </a:solidFill>
                <a:latin typeface="+mn-lt"/>
                <a:ea typeface="+mj-ea"/>
                <a:cs typeface="+mj-cs"/>
              </a:rPr>
              <a:t> </a:t>
            </a:r>
            <a:br>
              <a:rPr lang="en-US" sz="6600" kern="1200">
                <a:solidFill>
                  <a:schemeClr val="tx1"/>
                </a:solidFill>
                <a:latin typeface="+mj-lt"/>
                <a:ea typeface="+mj-ea"/>
                <a:cs typeface="+mj-cs"/>
              </a:rPr>
            </a:br>
            <a:endParaRPr lang="en-US" sz="6600" kern="1200">
              <a:solidFill>
                <a:schemeClr val="tx1"/>
              </a:solidFill>
              <a:latin typeface="+mj-lt"/>
              <a:ea typeface="+mj-ea"/>
              <a:cs typeface="+mj-cs"/>
            </a:endParaRPr>
          </a:p>
        </p:txBody>
      </p:sp>
      <p:sp>
        <p:nvSpPr>
          <p:cNvPr id="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CA36EA5-5752-86A0-D5DB-27EC69D895E8}"/>
              </a:ext>
            </a:extLst>
          </p:cNvPr>
          <p:cNvGraphicFramePr/>
          <p:nvPr>
            <p:extLst>
              <p:ext uri="{D42A27DB-BD31-4B8C-83A1-F6EECF244321}">
                <p14:modId xmlns:p14="http://schemas.microsoft.com/office/powerpoint/2010/main" val="1759001577"/>
              </p:ext>
            </p:extLst>
          </p:nvPr>
        </p:nvGraphicFramePr>
        <p:xfrm>
          <a:off x="970722" y="1413063"/>
          <a:ext cx="7416800" cy="4785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312AE66-31C7-BEAB-E976-AC6D5101C126}"/>
              </a:ext>
            </a:extLst>
          </p:cNvPr>
          <p:cNvSpPr txBox="1"/>
          <p:nvPr/>
        </p:nvSpPr>
        <p:spPr>
          <a:xfrm>
            <a:off x="8575040" y="1717863"/>
            <a:ext cx="3302000" cy="4031873"/>
          </a:xfrm>
          <a:prstGeom prst="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q"/>
            </a:pPr>
            <a:r>
              <a:rPr lang="en-IE" sz="3200" b="1"/>
              <a:t> </a:t>
            </a:r>
            <a:r>
              <a:rPr lang="lv-LV" sz="3200" b="1"/>
              <a:t>ES muitas saskaņotība</a:t>
            </a:r>
            <a:endParaRPr lang="en-IE" sz="3200" b="1"/>
          </a:p>
          <a:p>
            <a:pPr marL="285750" indent="-285750">
              <a:buFont typeface="Wingdings" panose="05000000000000000000" pitchFamily="2" charset="2"/>
              <a:buChar char="q"/>
            </a:pPr>
            <a:endParaRPr lang="en-IE" sz="3200" b="1"/>
          </a:p>
          <a:p>
            <a:pPr marL="285750" indent="-285750">
              <a:buFont typeface="Wingdings" panose="05000000000000000000" pitchFamily="2" charset="2"/>
              <a:buChar char="q"/>
            </a:pPr>
            <a:r>
              <a:rPr lang="en-IE" sz="3200" b="1"/>
              <a:t> </a:t>
            </a:r>
            <a:r>
              <a:rPr lang="en-IE" sz="3200" b="1" err="1"/>
              <a:t>Pieeja</a:t>
            </a:r>
            <a:r>
              <a:rPr lang="en-IE" sz="3200" b="1"/>
              <a:t> </a:t>
            </a:r>
            <a:r>
              <a:rPr lang="en-IE" sz="3200" b="1" err="1"/>
              <a:t>datiem</a:t>
            </a:r>
            <a:endParaRPr lang="en-IE" sz="3200" b="1"/>
          </a:p>
          <a:p>
            <a:endParaRPr lang="en-IE" sz="3200" b="1"/>
          </a:p>
          <a:p>
            <a:pPr marL="285750" indent="-285750">
              <a:buFont typeface="Wingdings" panose="05000000000000000000" pitchFamily="2" charset="2"/>
              <a:buChar char="q"/>
            </a:pPr>
            <a:r>
              <a:rPr lang="en-IE" sz="3200" b="1"/>
              <a:t> </a:t>
            </a:r>
            <a:r>
              <a:rPr lang="en-IE" sz="3200" b="1" err="1"/>
              <a:t>Resursi</a:t>
            </a:r>
            <a:endParaRPr lang="en-IE" sz="3200" b="1"/>
          </a:p>
          <a:p>
            <a:pPr marL="285750" indent="-285750">
              <a:buFont typeface="Wingdings" panose="05000000000000000000" pitchFamily="2" charset="2"/>
              <a:buChar char="q"/>
            </a:pPr>
            <a:endParaRPr lang="en-IE" sz="3200" b="1"/>
          </a:p>
          <a:p>
            <a:pPr marL="285750" indent="-285750">
              <a:buFont typeface="Wingdings" panose="05000000000000000000" pitchFamily="2" charset="2"/>
              <a:buChar char="q"/>
            </a:pPr>
            <a:r>
              <a:rPr lang="en-IE" sz="3200" b="1"/>
              <a:t> </a:t>
            </a:r>
            <a:r>
              <a:rPr lang="en-IE" sz="3200" b="1" err="1"/>
              <a:t>Ātrums</a:t>
            </a:r>
            <a:endParaRPr lang="en-IE" sz="3200" b="1"/>
          </a:p>
        </p:txBody>
      </p:sp>
      <p:sp>
        <p:nvSpPr>
          <p:cNvPr id="11" name="Title 3">
            <a:extLst>
              <a:ext uri="{FF2B5EF4-FFF2-40B4-BE49-F238E27FC236}">
                <a16:creationId xmlns:a16="http://schemas.microsoft.com/office/drawing/2014/main" id="{98DECF92-D6EE-2D3B-9230-05599E240D9F}"/>
              </a:ext>
            </a:extLst>
          </p:cNvPr>
          <p:cNvSpPr>
            <a:spLocks noGrp="1"/>
          </p:cNvSpPr>
          <p:nvPr>
            <p:ph type="title"/>
          </p:nvPr>
        </p:nvSpPr>
        <p:spPr>
          <a:xfrm>
            <a:off x="970722" y="259307"/>
            <a:ext cx="10515600" cy="1153756"/>
          </a:xfrm>
        </p:spPr>
        <p:txBody>
          <a:bodyPr>
            <a:normAutofit/>
          </a:bodyPr>
          <a:lstStyle/>
          <a:p>
            <a:r>
              <a:rPr lang="pt-BR" sz="3200"/>
              <a:t>Patreizējais muitas IT sistēmu modelis</a:t>
            </a:r>
            <a:r>
              <a:rPr lang="lv-LV" sz="3200"/>
              <a:t> un kāpēc nepieciešamas pārmaiņas?</a:t>
            </a:r>
            <a:r>
              <a:rPr lang="en-IE" sz="3600" b="1"/>
              <a:t>		</a:t>
            </a:r>
            <a:r>
              <a:rPr lang="en-IE" sz="2800"/>
              <a:t>		</a:t>
            </a:r>
            <a:endParaRPr lang="en-IE" sz="2800" u="sng" strike="sngStrike">
              <a:solidFill>
                <a:srgbClr val="FF0000"/>
              </a:solidFill>
            </a:endParaRPr>
          </a:p>
        </p:txBody>
      </p:sp>
      <p:sp>
        <p:nvSpPr>
          <p:cNvPr id="2" name="Rectangle 1">
            <a:extLst>
              <a:ext uri="{FF2B5EF4-FFF2-40B4-BE49-F238E27FC236}">
                <a16:creationId xmlns:a16="http://schemas.microsoft.com/office/drawing/2014/main" id="{D199D1AB-4FFC-AA5D-97C6-E5AE85F79E24}"/>
              </a:ext>
            </a:extLst>
          </p:cNvPr>
          <p:cNvSpPr/>
          <p:nvPr/>
        </p:nvSpPr>
        <p:spPr>
          <a:xfrm>
            <a:off x="0" y="7099"/>
            <a:ext cx="12192000" cy="3651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defTabSz="914377"/>
            <a:r>
              <a:rPr lang="en-GB" sz="2000">
                <a:solidFill>
                  <a:srgbClr val="FFFFFF"/>
                </a:solidFill>
                <a:latin typeface="Arial"/>
              </a:rPr>
              <a:t>				</a:t>
            </a:r>
            <a:endParaRPr lang="en-US" sz="2000" i="1">
              <a:solidFill>
                <a:schemeClr val="bg2"/>
              </a:solidFill>
              <a:latin typeface="Arial"/>
            </a:endParaRPr>
          </a:p>
        </p:txBody>
      </p:sp>
    </p:spTree>
    <p:extLst>
      <p:ext uri="{BB962C8B-B14F-4D97-AF65-F5344CB8AC3E}">
        <p14:creationId xmlns:p14="http://schemas.microsoft.com/office/powerpoint/2010/main" val="3770909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E7499-22BF-7149-2F3D-907471494B48}"/>
              </a:ext>
            </a:extLst>
          </p:cNvPr>
          <p:cNvSpPr>
            <a:spLocks noGrp="1"/>
          </p:cNvSpPr>
          <p:nvPr>
            <p:ph type="title"/>
          </p:nvPr>
        </p:nvSpPr>
        <p:spPr>
          <a:xfrm>
            <a:off x="495300" y="552091"/>
            <a:ext cx="3946808" cy="5431536"/>
          </a:xfrm>
        </p:spPr>
        <p:txBody>
          <a:bodyPr>
            <a:normAutofit/>
          </a:bodyPr>
          <a:lstStyle/>
          <a:p>
            <a:pPr algn="ctr"/>
            <a:r>
              <a:rPr lang="lv-LV" sz="4000" b="1">
                <a:latin typeface="Aptos" panose="020B0004020202020204" pitchFamily="34" charset="0"/>
              </a:rPr>
              <a:t>ES Muitas datu centrs </a:t>
            </a:r>
            <a:br>
              <a:rPr lang="lv-LV" sz="4000" b="1">
                <a:latin typeface="Aptos" panose="020B0004020202020204" pitchFamily="34" charset="0"/>
              </a:rPr>
            </a:br>
            <a:r>
              <a:rPr lang="lv-LV" sz="3200">
                <a:latin typeface="Aptos" panose="020B0004020202020204" pitchFamily="34" charset="0"/>
              </a:rPr>
              <a:t>ir kopīgs standartu, noteikumu un pakalpojumu kopums, kas ļauj visām iesaistītajām pusēm droši koplietot datus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BC001E-1CC5-3FB2-A9ED-3FF3773A37F3}"/>
              </a:ext>
            </a:extLst>
          </p:cNvPr>
          <p:cNvSpPr>
            <a:spLocks noGrp="1"/>
          </p:cNvSpPr>
          <p:nvPr>
            <p:ph idx="1"/>
          </p:nvPr>
        </p:nvSpPr>
        <p:spPr>
          <a:xfrm>
            <a:off x="5126418" y="713232"/>
            <a:ext cx="6224335" cy="5431536"/>
          </a:xfrm>
        </p:spPr>
        <p:txBody>
          <a:bodyPr anchor="ctr">
            <a:normAutofit lnSpcReduction="10000"/>
          </a:bodyPr>
          <a:lstStyle/>
          <a:p>
            <a:pPr>
              <a:lnSpc>
                <a:spcPct val="100000"/>
              </a:lnSpc>
              <a:spcBef>
                <a:spcPts val="1200"/>
              </a:spcBef>
            </a:pPr>
            <a:r>
              <a:rPr lang="lv-LV" sz="2200"/>
              <a:t>Iesniedz un uzglabā muitas deklarācijas un vēlāk - datus</a:t>
            </a:r>
          </a:p>
          <a:p>
            <a:pPr>
              <a:lnSpc>
                <a:spcPct val="100000"/>
              </a:lnSpc>
              <a:spcBef>
                <a:spcPts val="1200"/>
              </a:spcBef>
            </a:pPr>
            <a:r>
              <a:rPr lang="lv-LV" sz="2200"/>
              <a:t>P</a:t>
            </a:r>
            <a:r>
              <a:rPr lang="en-IE" sz="2200" err="1"/>
              <a:t>ārvalda</a:t>
            </a:r>
            <a:r>
              <a:rPr lang="en-IE" sz="2200"/>
              <a:t> </a:t>
            </a:r>
            <a:r>
              <a:rPr lang="en-IE" sz="2200" err="1"/>
              <a:t>centalizēti</a:t>
            </a:r>
            <a:r>
              <a:rPr lang="en-IE" sz="2200"/>
              <a:t>, </a:t>
            </a:r>
            <a:r>
              <a:rPr lang="en-IE" sz="2200" err="1"/>
              <a:t>lai</a:t>
            </a:r>
            <a:r>
              <a:rPr lang="en-IE" sz="2200"/>
              <a:t> </a:t>
            </a:r>
            <a:r>
              <a:rPr lang="en-IE" sz="2200" err="1"/>
              <a:t>nodrošinātu</a:t>
            </a:r>
            <a:r>
              <a:rPr lang="en-IE" sz="2200"/>
              <a:t> </a:t>
            </a:r>
            <a:r>
              <a:rPr lang="en-IE" sz="2200" err="1"/>
              <a:t>kopīgus</a:t>
            </a:r>
            <a:r>
              <a:rPr lang="en-IE" sz="2200"/>
              <a:t> </a:t>
            </a:r>
            <a:r>
              <a:rPr lang="en-IE" sz="2200" err="1"/>
              <a:t>noteikumus</a:t>
            </a:r>
            <a:r>
              <a:rPr lang="en-IE" sz="2200"/>
              <a:t> un </a:t>
            </a:r>
            <a:r>
              <a:rPr lang="en-IE" sz="2200" err="1"/>
              <a:t>aizsardzību</a:t>
            </a:r>
            <a:endParaRPr lang="lv-LV" sz="2200"/>
          </a:p>
          <a:p>
            <a:pPr>
              <a:lnSpc>
                <a:spcPct val="100000"/>
              </a:lnSpc>
              <a:spcBef>
                <a:spcPts val="1200"/>
              </a:spcBef>
            </a:pPr>
            <a:r>
              <a:rPr lang="lv-LV" sz="2200"/>
              <a:t>Muitas riska analīze piegādes ķēdes </a:t>
            </a:r>
          </a:p>
          <a:p>
            <a:pPr>
              <a:lnSpc>
                <a:spcPct val="100000"/>
              </a:lnSpc>
              <a:spcBef>
                <a:spcPts val="1200"/>
              </a:spcBef>
            </a:pPr>
            <a:r>
              <a:rPr lang="lv-LV" sz="2200"/>
              <a:t>ES Muitas datu centra </a:t>
            </a:r>
            <a:r>
              <a:rPr lang="lv-LV" sz="2200" err="1"/>
              <a:t>saskarne</a:t>
            </a:r>
            <a:r>
              <a:rPr lang="lv-LV" sz="2200"/>
              <a:t> būs visās oficiālajās valodās</a:t>
            </a:r>
          </a:p>
          <a:p>
            <a:pPr>
              <a:lnSpc>
                <a:spcPct val="100000"/>
              </a:lnSpc>
              <a:spcBef>
                <a:spcPts val="1200"/>
              </a:spcBef>
            </a:pPr>
            <a:r>
              <a:rPr lang="lv-LV" sz="2200"/>
              <a:t>ES Muitas datu centru var savienot ar nacionālajām sistēmām </a:t>
            </a:r>
          </a:p>
          <a:p>
            <a:pPr>
              <a:lnSpc>
                <a:spcPct val="100000"/>
              </a:lnSpc>
              <a:spcBef>
                <a:spcPts val="1200"/>
              </a:spcBef>
            </a:pPr>
            <a:r>
              <a:rPr lang="lv-LV" sz="2200"/>
              <a:t>Ostas sistēmas arī būs savienotas ar ES Muitas datu centru. </a:t>
            </a:r>
          </a:p>
          <a:p>
            <a:pPr>
              <a:lnSpc>
                <a:spcPct val="100000"/>
              </a:lnSpc>
              <a:spcBef>
                <a:spcPts val="1200"/>
              </a:spcBef>
            </a:pPr>
            <a:r>
              <a:rPr lang="lv-LV" sz="2200"/>
              <a:t>Muitas lēmumi ES Muitas datu centrā</a:t>
            </a:r>
          </a:p>
          <a:p>
            <a:pPr>
              <a:lnSpc>
                <a:spcPct val="100000"/>
              </a:lnSpc>
              <a:spcBef>
                <a:spcPts val="1200"/>
              </a:spcBef>
            </a:pPr>
            <a:r>
              <a:rPr lang="lv-LV" sz="2200" err="1"/>
              <a:t>Sadarbspēja</a:t>
            </a:r>
            <a:r>
              <a:rPr lang="lv-LV" sz="2200"/>
              <a:t> ar </a:t>
            </a:r>
            <a:r>
              <a:rPr lang="lv-LV" sz="2200" err="1"/>
              <a:t>Vienloga</a:t>
            </a:r>
            <a:r>
              <a:rPr lang="lv-LV" sz="2200"/>
              <a:t> sistēmu</a:t>
            </a:r>
            <a:r>
              <a:rPr lang="lv-LV" sz="2200" dirty="0"/>
              <a:t> mitas jomā</a:t>
            </a:r>
            <a:endParaRPr lang="lv-LV" sz="2200"/>
          </a:p>
          <a:p>
            <a:endParaRPr lang="lv-LV" sz="2200"/>
          </a:p>
        </p:txBody>
      </p:sp>
    </p:spTree>
    <p:extLst>
      <p:ext uri="{BB962C8B-B14F-4D97-AF65-F5344CB8AC3E}">
        <p14:creationId xmlns:p14="http://schemas.microsoft.com/office/powerpoint/2010/main" val="756430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a:stretch/>
        </p:blipFill>
        <p:spPr>
          <a:xfrm>
            <a:off x="9332586" y="3530484"/>
            <a:ext cx="2715381" cy="1959511"/>
          </a:xfrm>
        </p:spPr>
      </p:pic>
      <p:pic>
        <p:nvPicPr>
          <p:cNvPr id="20" name="Picture Placeholder 19"/>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081980" y="1943594"/>
            <a:ext cx="3185512" cy="2123674"/>
          </a:xfrm>
        </p:spPr>
      </p:pic>
      <p:pic>
        <p:nvPicPr>
          <p:cNvPr id="17" name="Picture Placeholder 16"/>
          <p:cNvPicPr>
            <a:picLocks noGrp="1" noChangeAspect="1"/>
          </p:cNvPicPr>
          <p:nvPr>
            <p:ph type="pic" sz="quarter" idx="11"/>
          </p:nvPr>
        </p:nvPicPr>
        <p:blipFill>
          <a:blip r:embed="rId5">
            <a:alphaModFix/>
            <a:extLst>
              <a:ext uri="{28A0092B-C50C-407E-A947-70E740481C1C}">
                <a14:useLocalDpi xmlns:a14="http://schemas.microsoft.com/office/drawing/2010/main" val="0"/>
              </a:ext>
            </a:extLst>
          </a:blip>
          <a:srcRect/>
          <a:stretch/>
        </p:blipFill>
        <p:spPr>
          <a:xfrm>
            <a:off x="729113" y="1699576"/>
            <a:ext cx="2643187" cy="1868487"/>
          </a:xfrm>
        </p:spPr>
      </p:pic>
      <p:pic>
        <p:nvPicPr>
          <p:cNvPr id="19" name="Picture Placeholder 18"/>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a:stretch/>
        </p:blipFill>
        <p:spPr/>
      </p:pic>
      <p:pic>
        <p:nvPicPr>
          <p:cNvPr id="22" name="Picture Placeholder 21"/>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a:stretch/>
        </p:blipFill>
        <p:spPr>
          <a:xfrm>
            <a:off x="4927105" y="4177772"/>
            <a:ext cx="2281185" cy="1465187"/>
          </a:xfrm>
        </p:spPr>
      </p:pic>
      <p:pic>
        <p:nvPicPr>
          <p:cNvPr id="18" name="Picture Placeholder 17"/>
          <p:cNvPicPr>
            <a:picLocks noGrp="1" noChangeAspect="1"/>
          </p:cNvPicPr>
          <p:nvPr>
            <p:ph type="pic" sz="quarter" idx="17"/>
          </p:nvPr>
        </p:nvPicPr>
        <p:blipFill rotWithShape="1">
          <a:blip r:embed="rId8">
            <a:extLst>
              <a:ext uri="{28A0092B-C50C-407E-A947-70E740481C1C}">
                <a14:useLocalDpi xmlns:a14="http://schemas.microsoft.com/office/drawing/2010/main" val="0"/>
              </a:ext>
            </a:extLst>
          </a:blip>
          <a:srcRect/>
          <a:stretch/>
        </p:blipFill>
        <p:spPr/>
      </p:pic>
      <p:sp>
        <p:nvSpPr>
          <p:cNvPr id="5" name="Title 4"/>
          <p:cNvSpPr>
            <a:spLocks noGrp="1"/>
          </p:cNvSpPr>
          <p:nvPr>
            <p:ph type="title"/>
          </p:nvPr>
        </p:nvSpPr>
        <p:spPr>
          <a:xfrm>
            <a:off x="970722" y="220774"/>
            <a:ext cx="10515600" cy="755881"/>
          </a:xfrm>
        </p:spPr>
        <p:txBody>
          <a:bodyPr/>
          <a:lstStyle/>
          <a:p>
            <a:r>
              <a:rPr lang="lv-LV"/>
              <a:t>ES Muitas datu centrs nodrošina:</a:t>
            </a:r>
            <a:endParaRPr lang="en-GB"/>
          </a:p>
        </p:txBody>
      </p:sp>
      <p:pic>
        <p:nvPicPr>
          <p:cNvPr id="12" name="Picture Placeholder 11">
            <a:extLst>
              <a:ext uri="{FF2B5EF4-FFF2-40B4-BE49-F238E27FC236}">
                <a16:creationId xmlns:a16="http://schemas.microsoft.com/office/drawing/2014/main" id="{703041D5-43D9-3850-5FED-A994F2E9F7BA}"/>
              </a:ext>
            </a:extLst>
          </p:cNvPr>
          <p:cNvPicPr>
            <a:picLocks noGrp="1" noChangeAspect="1"/>
          </p:cNvPicPr>
          <p:nvPr>
            <p:ph type="pic" sz="quarter" idx="14"/>
          </p:nvPr>
        </p:nvPicPr>
        <p:blipFill rotWithShape="1">
          <a:blip r:embed="rId9">
            <a:extLst>
              <a:ext uri="{28A0092B-C50C-407E-A947-70E740481C1C}">
                <a14:useLocalDpi xmlns:a14="http://schemas.microsoft.com/office/drawing/2010/main" val="0"/>
              </a:ext>
            </a:extLst>
          </a:blip>
          <a:srcRect t="9489" b="9489"/>
          <a:stretch/>
        </p:blipFill>
        <p:spPr/>
      </p:pic>
      <p:sp>
        <p:nvSpPr>
          <p:cNvPr id="2" name="Rectangle 1">
            <a:extLst>
              <a:ext uri="{FF2B5EF4-FFF2-40B4-BE49-F238E27FC236}">
                <a16:creationId xmlns:a16="http://schemas.microsoft.com/office/drawing/2014/main" id="{60927F99-43AA-EAA1-D5CB-125FDCFB0780}"/>
              </a:ext>
            </a:extLst>
          </p:cNvPr>
          <p:cNvSpPr/>
          <p:nvPr/>
        </p:nvSpPr>
        <p:spPr>
          <a:xfrm>
            <a:off x="0" y="0"/>
            <a:ext cx="12192000" cy="3651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defTabSz="914377"/>
            <a:r>
              <a:rPr lang="en-GB" sz="2000">
                <a:solidFill>
                  <a:srgbClr val="FFFFFF"/>
                </a:solidFill>
                <a:latin typeface="Arial"/>
              </a:rPr>
              <a:t>			</a:t>
            </a:r>
            <a:endParaRPr lang="en-US" sz="2000" i="1">
              <a:solidFill>
                <a:srgbClr val="FFFFFF"/>
              </a:solidFill>
              <a:latin typeface="Arial"/>
            </a:endParaRPr>
          </a:p>
        </p:txBody>
      </p:sp>
      <p:sp>
        <p:nvSpPr>
          <p:cNvPr id="4" name="TextBox 3">
            <a:extLst>
              <a:ext uri="{FF2B5EF4-FFF2-40B4-BE49-F238E27FC236}">
                <a16:creationId xmlns:a16="http://schemas.microsoft.com/office/drawing/2014/main" id="{C6D5C1F7-4FB6-9F1C-81CE-390C505F07A6}"/>
              </a:ext>
            </a:extLst>
          </p:cNvPr>
          <p:cNvSpPr txBox="1"/>
          <p:nvPr/>
        </p:nvSpPr>
        <p:spPr>
          <a:xfrm>
            <a:off x="2209694" y="1467739"/>
            <a:ext cx="2189746" cy="830997"/>
          </a:xfrm>
          <a:prstGeom prst="rect">
            <a:avLst/>
          </a:prstGeom>
          <a:noFill/>
        </p:spPr>
        <p:txBody>
          <a:bodyPr wrap="square" anchor="t">
            <a:spAutoFit/>
          </a:bodyPr>
          <a:lstStyle/>
          <a:p>
            <a:pPr defTabSz="740664">
              <a:spcAft>
                <a:spcPts val="600"/>
              </a:spcAft>
            </a:pPr>
            <a:r>
              <a:rPr lang="en-US" sz="1600" b="1" kern="1200" err="1">
                <a:solidFill>
                  <a:srgbClr val="034EA2"/>
                </a:solidFill>
                <a:latin typeface="+mn-lt"/>
                <a:ea typeface="+mn-ea"/>
                <a:cs typeface="+mn-cs"/>
              </a:rPr>
              <a:t>muitas</a:t>
            </a:r>
            <a:r>
              <a:rPr lang="en-US" sz="1600" b="1" kern="1200">
                <a:solidFill>
                  <a:srgbClr val="034EA2"/>
                </a:solidFill>
                <a:latin typeface="+mn-lt"/>
                <a:ea typeface="+mn-ea"/>
                <a:cs typeface="+mn-cs"/>
              </a:rPr>
              <a:t> </a:t>
            </a:r>
            <a:r>
              <a:rPr lang="en-US" sz="1600" b="1" kern="1200" err="1">
                <a:solidFill>
                  <a:srgbClr val="034EA2"/>
                </a:solidFill>
                <a:latin typeface="+mn-lt"/>
                <a:ea typeface="+mn-ea"/>
                <a:cs typeface="+mn-cs"/>
              </a:rPr>
              <a:t>tiesību</a:t>
            </a:r>
            <a:r>
              <a:rPr lang="en-US" sz="1600" b="1" kern="1200">
                <a:solidFill>
                  <a:srgbClr val="034EA2"/>
                </a:solidFill>
                <a:latin typeface="+mn-lt"/>
                <a:ea typeface="+mn-ea"/>
                <a:cs typeface="+mn-cs"/>
              </a:rPr>
              <a:t> </a:t>
            </a:r>
            <a:r>
              <a:rPr lang="en-US" sz="1600" b="1" kern="1200" err="1">
                <a:solidFill>
                  <a:srgbClr val="034EA2"/>
                </a:solidFill>
                <a:latin typeface="+mn-lt"/>
                <a:ea typeface="+mn-ea"/>
                <a:cs typeface="+mn-cs"/>
              </a:rPr>
              <a:t>aktu</a:t>
            </a:r>
            <a:r>
              <a:rPr lang="en-US" sz="1600" b="1" kern="1200">
                <a:solidFill>
                  <a:srgbClr val="034EA2"/>
                </a:solidFill>
                <a:latin typeface="+mn-lt"/>
                <a:ea typeface="+mn-ea"/>
                <a:cs typeface="+mn-cs"/>
              </a:rPr>
              <a:t> </a:t>
            </a:r>
            <a:r>
              <a:rPr lang="en-US" sz="1600" b="1" kern="1200" err="1">
                <a:solidFill>
                  <a:srgbClr val="034EA2"/>
                </a:solidFill>
                <a:latin typeface="+mn-lt"/>
                <a:ea typeface="+mn-ea"/>
                <a:cs typeface="+mn-cs"/>
              </a:rPr>
              <a:t>elektroniskā</a:t>
            </a:r>
            <a:r>
              <a:rPr lang="en-US" sz="1600" b="1" kern="1200">
                <a:solidFill>
                  <a:srgbClr val="034EA2"/>
                </a:solidFill>
                <a:latin typeface="+mn-lt"/>
                <a:ea typeface="+mn-ea"/>
                <a:cs typeface="+mn-cs"/>
              </a:rPr>
              <a:t> </a:t>
            </a:r>
            <a:r>
              <a:rPr lang="en-US" sz="1600" b="1" kern="1200" err="1">
                <a:solidFill>
                  <a:srgbClr val="034EA2"/>
                </a:solidFill>
                <a:latin typeface="+mn-lt"/>
                <a:ea typeface="+mn-ea"/>
                <a:cs typeface="+mn-cs"/>
              </a:rPr>
              <a:t>īstenošan</a:t>
            </a:r>
            <a:r>
              <a:rPr lang="lv-LV" sz="1600" b="1" kern="1200">
                <a:solidFill>
                  <a:srgbClr val="034EA2"/>
                </a:solidFill>
                <a:latin typeface="+mn-lt"/>
                <a:ea typeface="+mn-ea"/>
                <a:cs typeface="+mn-cs"/>
              </a:rPr>
              <a:t>u</a:t>
            </a:r>
            <a:endParaRPr lang="en-IE" sz="1800" b="1">
              <a:solidFill>
                <a:srgbClr val="034EA2"/>
              </a:solidFill>
            </a:endParaRPr>
          </a:p>
        </p:txBody>
      </p:sp>
      <p:sp>
        <p:nvSpPr>
          <p:cNvPr id="6" name="TextBox 5">
            <a:extLst>
              <a:ext uri="{FF2B5EF4-FFF2-40B4-BE49-F238E27FC236}">
                <a16:creationId xmlns:a16="http://schemas.microsoft.com/office/drawing/2014/main" id="{74FAA48F-2914-3D61-A208-0E0A536D2461}"/>
              </a:ext>
            </a:extLst>
          </p:cNvPr>
          <p:cNvSpPr txBox="1"/>
          <p:nvPr/>
        </p:nvSpPr>
        <p:spPr>
          <a:xfrm>
            <a:off x="324430" y="5533351"/>
            <a:ext cx="2281185" cy="1077218"/>
          </a:xfrm>
          <a:prstGeom prst="rect">
            <a:avLst/>
          </a:prstGeom>
          <a:noFill/>
        </p:spPr>
        <p:txBody>
          <a:bodyPr wrap="square">
            <a:spAutoFit/>
          </a:bodyPr>
          <a:lstStyle/>
          <a:p>
            <a:r>
              <a:rPr lang="en-US" sz="1600" b="1" err="1">
                <a:solidFill>
                  <a:srgbClr val="034EA2"/>
                </a:solidFill>
              </a:rPr>
              <a:t>datu</a:t>
            </a:r>
            <a:r>
              <a:rPr lang="en-US" sz="1600" b="1">
                <a:solidFill>
                  <a:srgbClr val="034EA2"/>
                </a:solidFill>
              </a:rPr>
              <a:t> </a:t>
            </a:r>
            <a:r>
              <a:rPr lang="en-US" sz="1600" b="1" err="1">
                <a:solidFill>
                  <a:srgbClr val="034EA2"/>
                </a:solidFill>
              </a:rPr>
              <a:t>kvalitāti</a:t>
            </a:r>
            <a:r>
              <a:rPr lang="en-US" sz="1600" b="1">
                <a:solidFill>
                  <a:srgbClr val="034EA2"/>
                </a:solidFill>
              </a:rPr>
              <a:t>, </a:t>
            </a:r>
            <a:r>
              <a:rPr lang="en-US" sz="1600" b="1" err="1">
                <a:solidFill>
                  <a:srgbClr val="034EA2"/>
                </a:solidFill>
              </a:rPr>
              <a:t>integritāti</a:t>
            </a:r>
            <a:r>
              <a:rPr lang="en-US" sz="1600" b="1">
                <a:solidFill>
                  <a:srgbClr val="034EA2"/>
                </a:solidFill>
              </a:rPr>
              <a:t>, </a:t>
            </a:r>
            <a:r>
              <a:rPr lang="en-US" sz="1600" b="1" err="1">
                <a:solidFill>
                  <a:srgbClr val="034EA2"/>
                </a:solidFill>
              </a:rPr>
              <a:t>izsekojamību</a:t>
            </a:r>
            <a:r>
              <a:rPr lang="en-US" sz="1600" b="1">
                <a:solidFill>
                  <a:srgbClr val="034EA2"/>
                </a:solidFill>
              </a:rPr>
              <a:t> un ne</a:t>
            </a:r>
            <a:r>
              <a:rPr lang="lv-LV" sz="1600" b="1" err="1">
                <a:solidFill>
                  <a:srgbClr val="034EA2"/>
                </a:solidFill>
              </a:rPr>
              <a:t>noliedzamību</a:t>
            </a:r>
            <a:endParaRPr lang="en-US" sz="1600" b="1">
              <a:solidFill>
                <a:srgbClr val="034EA2"/>
              </a:solidFill>
            </a:endParaRPr>
          </a:p>
        </p:txBody>
      </p:sp>
      <p:sp>
        <p:nvSpPr>
          <p:cNvPr id="7" name="TextBox 6">
            <a:extLst>
              <a:ext uri="{FF2B5EF4-FFF2-40B4-BE49-F238E27FC236}">
                <a16:creationId xmlns:a16="http://schemas.microsoft.com/office/drawing/2014/main" id="{8460C37E-66BA-9F4A-8F99-405D06232892}"/>
              </a:ext>
            </a:extLst>
          </p:cNvPr>
          <p:cNvSpPr txBox="1"/>
          <p:nvPr/>
        </p:nvSpPr>
        <p:spPr>
          <a:xfrm>
            <a:off x="2923087" y="5066042"/>
            <a:ext cx="2004018" cy="584775"/>
          </a:xfrm>
          <a:prstGeom prst="rect">
            <a:avLst/>
          </a:prstGeom>
          <a:noFill/>
        </p:spPr>
        <p:txBody>
          <a:bodyPr wrap="square">
            <a:spAutoFit/>
          </a:bodyPr>
          <a:lstStyle/>
          <a:p>
            <a:pPr defTabSz="740664">
              <a:spcAft>
                <a:spcPts val="600"/>
              </a:spcAft>
            </a:pPr>
            <a:r>
              <a:rPr lang="en-US" sz="1600" b="1" kern="1200">
                <a:solidFill>
                  <a:srgbClr val="034EA2"/>
                </a:solidFill>
                <a:latin typeface="+mn-lt"/>
                <a:ea typeface="+mn-ea"/>
                <a:cs typeface="+mn-cs"/>
              </a:rPr>
              <a:t>GDPR un personas </a:t>
            </a:r>
            <a:r>
              <a:rPr lang="en-US" sz="1600" b="1" kern="1200" err="1">
                <a:solidFill>
                  <a:srgbClr val="034EA2"/>
                </a:solidFill>
                <a:latin typeface="+mn-lt"/>
                <a:ea typeface="+mn-ea"/>
                <a:cs typeface="+mn-cs"/>
              </a:rPr>
              <a:t>datu</a:t>
            </a:r>
            <a:r>
              <a:rPr lang="en-US" sz="1600" b="1" kern="1200">
                <a:solidFill>
                  <a:srgbClr val="034EA2"/>
                </a:solidFill>
                <a:latin typeface="+mn-lt"/>
                <a:ea typeface="+mn-ea"/>
                <a:cs typeface="+mn-cs"/>
              </a:rPr>
              <a:t> </a:t>
            </a:r>
            <a:r>
              <a:rPr lang="en-US" sz="1600" b="1" kern="1200" err="1">
                <a:solidFill>
                  <a:srgbClr val="034EA2"/>
                </a:solidFill>
                <a:latin typeface="+mn-lt"/>
                <a:ea typeface="+mn-ea"/>
                <a:cs typeface="+mn-cs"/>
              </a:rPr>
              <a:t>atbilstīb</a:t>
            </a:r>
            <a:r>
              <a:rPr lang="lv-LV" sz="1600" b="1" kern="1200">
                <a:solidFill>
                  <a:srgbClr val="034EA2"/>
                </a:solidFill>
                <a:latin typeface="+mn-lt"/>
                <a:ea typeface="+mn-ea"/>
                <a:cs typeface="+mn-cs"/>
              </a:rPr>
              <a:t>u</a:t>
            </a:r>
            <a:endParaRPr lang="en-IE" sz="1800" b="1">
              <a:solidFill>
                <a:srgbClr val="034EA2"/>
              </a:solidFill>
            </a:endParaRPr>
          </a:p>
        </p:txBody>
      </p:sp>
      <p:sp>
        <p:nvSpPr>
          <p:cNvPr id="9" name="TextBox 8">
            <a:extLst>
              <a:ext uri="{FF2B5EF4-FFF2-40B4-BE49-F238E27FC236}">
                <a16:creationId xmlns:a16="http://schemas.microsoft.com/office/drawing/2014/main" id="{D0362B67-DE53-C647-B315-ABECDD9DD9C4}"/>
              </a:ext>
            </a:extLst>
          </p:cNvPr>
          <p:cNvSpPr txBox="1"/>
          <p:nvPr/>
        </p:nvSpPr>
        <p:spPr>
          <a:xfrm>
            <a:off x="5567700" y="1638669"/>
            <a:ext cx="2281185" cy="338554"/>
          </a:xfrm>
          <a:prstGeom prst="rect">
            <a:avLst/>
          </a:prstGeom>
          <a:noFill/>
        </p:spPr>
        <p:txBody>
          <a:bodyPr wrap="square">
            <a:spAutoFit/>
          </a:bodyPr>
          <a:lstStyle/>
          <a:p>
            <a:r>
              <a:rPr lang="en-US" sz="1600" b="1" err="1">
                <a:solidFill>
                  <a:srgbClr val="034EA2"/>
                </a:solidFill>
              </a:rPr>
              <a:t>datu</a:t>
            </a:r>
            <a:r>
              <a:rPr lang="en-US" sz="1600" b="1">
                <a:solidFill>
                  <a:srgbClr val="034EA2"/>
                </a:solidFill>
              </a:rPr>
              <a:t> </a:t>
            </a:r>
            <a:r>
              <a:rPr lang="en-US" sz="1600" b="1" err="1">
                <a:solidFill>
                  <a:srgbClr val="034EA2"/>
                </a:solidFill>
              </a:rPr>
              <a:t>analīzi</a:t>
            </a:r>
            <a:endParaRPr lang="en-US" sz="1600" b="1">
              <a:solidFill>
                <a:srgbClr val="034EA2"/>
              </a:solidFill>
            </a:endParaRPr>
          </a:p>
        </p:txBody>
      </p:sp>
      <p:sp>
        <p:nvSpPr>
          <p:cNvPr id="10" name="TextBox 9">
            <a:extLst>
              <a:ext uri="{FF2B5EF4-FFF2-40B4-BE49-F238E27FC236}">
                <a16:creationId xmlns:a16="http://schemas.microsoft.com/office/drawing/2014/main" id="{EEEFAAA3-D063-299C-12B2-96476479CD8F}"/>
              </a:ext>
            </a:extLst>
          </p:cNvPr>
          <p:cNvSpPr txBox="1"/>
          <p:nvPr/>
        </p:nvSpPr>
        <p:spPr>
          <a:xfrm>
            <a:off x="5043822" y="5597088"/>
            <a:ext cx="2164468" cy="584775"/>
          </a:xfrm>
          <a:prstGeom prst="rect">
            <a:avLst/>
          </a:prstGeom>
          <a:noFill/>
        </p:spPr>
        <p:txBody>
          <a:bodyPr wrap="square">
            <a:spAutoFit/>
          </a:bodyPr>
          <a:lstStyle/>
          <a:p>
            <a:r>
              <a:rPr lang="en-US" sz="1600" b="1" err="1">
                <a:solidFill>
                  <a:srgbClr val="034EA2"/>
                </a:solidFill>
              </a:rPr>
              <a:t>sadarbspēju</a:t>
            </a:r>
            <a:r>
              <a:rPr lang="en-US" sz="1600" b="1">
                <a:solidFill>
                  <a:srgbClr val="034EA2"/>
                </a:solidFill>
              </a:rPr>
              <a:t> </a:t>
            </a:r>
            <a:r>
              <a:rPr lang="en-US" sz="1600" b="1" err="1">
                <a:solidFill>
                  <a:srgbClr val="034EA2"/>
                </a:solidFill>
              </a:rPr>
              <a:t>ar</a:t>
            </a:r>
            <a:r>
              <a:rPr lang="en-US" sz="1600" b="1">
                <a:solidFill>
                  <a:srgbClr val="034EA2"/>
                </a:solidFill>
              </a:rPr>
              <a:t> </a:t>
            </a:r>
            <a:r>
              <a:rPr lang="en-US" sz="1600" b="1" err="1">
                <a:solidFill>
                  <a:srgbClr val="034EA2"/>
                </a:solidFill>
              </a:rPr>
              <a:t>citām</a:t>
            </a:r>
            <a:r>
              <a:rPr lang="en-US" sz="1600" b="1">
                <a:solidFill>
                  <a:srgbClr val="034EA2"/>
                </a:solidFill>
              </a:rPr>
              <a:t> </a:t>
            </a:r>
            <a:r>
              <a:rPr lang="en-US" sz="1600" b="1" err="1">
                <a:solidFill>
                  <a:srgbClr val="034EA2"/>
                </a:solidFill>
              </a:rPr>
              <a:t>iestādēm</a:t>
            </a:r>
            <a:endParaRPr lang="en-US" sz="1600" b="1">
              <a:solidFill>
                <a:srgbClr val="034EA2"/>
              </a:solidFill>
            </a:endParaRPr>
          </a:p>
        </p:txBody>
      </p:sp>
      <p:sp>
        <p:nvSpPr>
          <p:cNvPr id="13" name="TextBox 12">
            <a:extLst>
              <a:ext uri="{FF2B5EF4-FFF2-40B4-BE49-F238E27FC236}">
                <a16:creationId xmlns:a16="http://schemas.microsoft.com/office/drawing/2014/main" id="{7646169B-2DCB-B3C6-F0FF-AC74E534A0D2}"/>
              </a:ext>
            </a:extLst>
          </p:cNvPr>
          <p:cNvSpPr txBox="1"/>
          <p:nvPr/>
        </p:nvSpPr>
        <p:spPr>
          <a:xfrm>
            <a:off x="7848885" y="5276892"/>
            <a:ext cx="1770983" cy="830997"/>
          </a:xfrm>
          <a:prstGeom prst="rect">
            <a:avLst/>
          </a:prstGeom>
          <a:noFill/>
        </p:spPr>
        <p:txBody>
          <a:bodyPr wrap="square">
            <a:spAutoFit/>
          </a:bodyPr>
          <a:lstStyle/>
          <a:p>
            <a:r>
              <a:rPr lang="en-US" sz="1600" b="1">
                <a:solidFill>
                  <a:srgbClr val="034EA2"/>
                </a:solidFill>
              </a:rPr>
              <a:t>ES </a:t>
            </a:r>
            <a:r>
              <a:rPr lang="en-US" sz="1600" b="1" err="1">
                <a:solidFill>
                  <a:srgbClr val="034EA2"/>
                </a:solidFill>
              </a:rPr>
              <a:t>vienloga</a:t>
            </a:r>
            <a:r>
              <a:rPr lang="lv-LV" sz="1600" b="1">
                <a:solidFill>
                  <a:srgbClr val="034EA2"/>
                </a:solidFill>
              </a:rPr>
              <a:t> vides muitas jomā</a:t>
            </a:r>
            <a:r>
              <a:rPr lang="en-US" sz="1600" b="1">
                <a:solidFill>
                  <a:srgbClr val="034EA2"/>
                </a:solidFill>
              </a:rPr>
              <a:t> </a:t>
            </a:r>
            <a:r>
              <a:rPr lang="en-US" sz="1600" b="1" err="1">
                <a:solidFill>
                  <a:srgbClr val="034EA2"/>
                </a:solidFill>
              </a:rPr>
              <a:t>integrēšanu</a:t>
            </a:r>
            <a:endParaRPr lang="en-US" sz="1600" b="1">
              <a:solidFill>
                <a:srgbClr val="034EA2"/>
              </a:solidFill>
            </a:endParaRPr>
          </a:p>
        </p:txBody>
      </p:sp>
      <p:pic>
        <p:nvPicPr>
          <p:cNvPr id="14" name="Picture 13">
            <a:extLst>
              <a:ext uri="{FF2B5EF4-FFF2-40B4-BE49-F238E27FC236}">
                <a16:creationId xmlns:a16="http://schemas.microsoft.com/office/drawing/2014/main" id="{50A89302-522B-977C-352D-4A5ADAB047A2}"/>
              </a:ext>
            </a:extLst>
          </p:cNvPr>
          <p:cNvPicPr>
            <a:picLocks noChangeAspect="1"/>
          </p:cNvPicPr>
          <p:nvPr/>
        </p:nvPicPr>
        <p:blipFill>
          <a:blip r:embed="rId10"/>
          <a:stretch>
            <a:fillRect/>
          </a:stretch>
        </p:blipFill>
        <p:spPr>
          <a:xfrm>
            <a:off x="8444188" y="1954488"/>
            <a:ext cx="3150621" cy="1812686"/>
          </a:xfrm>
          <a:prstGeom prst="rect">
            <a:avLst/>
          </a:prstGeom>
        </p:spPr>
      </p:pic>
      <p:sp>
        <p:nvSpPr>
          <p:cNvPr id="15" name="TextBox 14">
            <a:extLst>
              <a:ext uri="{FF2B5EF4-FFF2-40B4-BE49-F238E27FC236}">
                <a16:creationId xmlns:a16="http://schemas.microsoft.com/office/drawing/2014/main" id="{F9BE2234-E761-3207-5D12-4E8380A9C18C}"/>
              </a:ext>
            </a:extLst>
          </p:cNvPr>
          <p:cNvSpPr txBox="1"/>
          <p:nvPr/>
        </p:nvSpPr>
        <p:spPr>
          <a:xfrm>
            <a:off x="9799251" y="1515559"/>
            <a:ext cx="2097148" cy="584775"/>
          </a:xfrm>
          <a:prstGeom prst="rect">
            <a:avLst/>
          </a:prstGeom>
          <a:noFill/>
        </p:spPr>
        <p:txBody>
          <a:bodyPr wrap="square">
            <a:spAutoFit/>
          </a:bodyPr>
          <a:lstStyle/>
          <a:p>
            <a:r>
              <a:rPr lang="en-US" sz="1600" b="1" err="1">
                <a:solidFill>
                  <a:srgbClr val="034EA2"/>
                </a:solidFill>
              </a:rPr>
              <a:t>Komunikāciju</a:t>
            </a:r>
            <a:r>
              <a:rPr lang="en-US" sz="1600" b="1">
                <a:solidFill>
                  <a:srgbClr val="034EA2"/>
                </a:solidFill>
              </a:rPr>
              <a:t> </a:t>
            </a:r>
            <a:r>
              <a:rPr lang="en-US" sz="1600" b="1" err="1">
                <a:solidFill>
                  <a:srgbClr val="034EA2"/>
                </a:solidFill>
              </a:rPr>
              <a:t>ar</a:t>
            </a:r>
            <a:r>
              <a:rPr lang="en-US" sz="1600" b="1">
                <a:solidFill>
                  <a:srgbClr val="034EA2"/>
                </a:solidFill>
              </a:rPr>
              <a:t> </a:t>
            </a:r>
            <a:r>
              <a:rPr lang="lv-LV" sz="1600" b="1" err="1">
                <a:solidFill>
                  <a:srgbClr val="034EA2"/>
                </a:solidFill>
              </a:rPr>
              <a:t>tre</a:t>
            </a:r>
            <a:r>
              <a:rPr lang="en-US" sz="1600" b="1" err="1">
                <a:solidFill>
                  <a:srgbClr val="034EA2"/>
                </a:solidFill>
              </a:rPr>
              <a:t>šajām</a:t>
            </a:r>
            <a:r>
              <a:rPr lang="en-US" sz="1600" b="1">
                <a:solidFill>
                  <a:srgbClr val="034EA2"/>
                </a:solidFill>
              </a:rPr>
              <a:t> </a:t>
            </a:r>
            <a:r>
              <a:rPr lang="en-US" sz="1600" b="1" err="1">
                <a:solidFill>
                  <a:srgbClr val="034EA2"/>
                </a:solidFill>
              </a:rPr>
              <a:t>valstīm</a:t>
            </a:r>
            <a:endParaRPr lang="en-US" sz="1600" b="1">
              <a:solidFill>
                <a:srgbClr val="034EA2"/>
              </a:solidFill>
            </a:endParaRPr>
          </a:p>
        </p:txBody>
      </p:sp>
      <p:sp>
        <p:nvSpPr>
          <p:cNvPr id="16" name="TextBox 15">
            <a:extLst>
              <a:ext uri="{FF2B5EF4-FFF2-40B4-BE49-F238E27FC236}">
                <a16:creationId xmlns:a16="http://schemas.microsoft.com/office/drawing/2014/main" id="{A3736EF7-201C-A83B-236B-6F4127E5ECE0}"/>
              </a:ext>
            </a:extLst>
          </p:cNvPr>
          <p:cNvSpPr txBox="1"/>
          <p:nvPr/>
        </p:nvSpPr>
        <p:spPr>
          <a:xfrm>
            <a:off x="9910815" y="5276892"/>
            <a:ext cx="2281185" cy="584775"/>
          </a:xfrm>
          <a:prstGeom prst="rect">
            <a:avLst/>
          </a:prstGeom>
          <a:noFill/>
        </p:spPr>
        <p:txBody>
          <a:bodyPr wrap="square">
            <a:spAutoFit/>
          </a:bodyPr>
          <a:lstStyle/>
          <a:p>
            <a:r>
              <a:rPr lang="en-US" sz="1600" b="1" err="1">
                <a:solidFill>
                  <a:srgbClr val="034EA2"/>
                </a:solidFill>
              </a:rPr>
              <a:t>Preču</a:t>
            </a:r>
            <a:r>
              <a:rPr lang="en-US" sz="1600" b="1">
                <a:solidFill>
                  <a:srgbClr val="034EA2"/>
                </a:solidFill>
              </a:rPr>
              <a:t> </a:t>
            </a:r>
            <a:r>
              <a:rPr lang="en-US" sz="1600" b="1" err="1">
                <a:solidFill>
                  <a:srgbClr val="034EA2"/>
                </a:solidFill>
              </a:rPr>
              <a:t>muitas</a:t>
            </a:r>
            <a:r>
              <a:rPr lang="en-US" sz="1600" b="1">
                <a:solidFill>
                  <a:srgbClr val="034EA2"/>
                </a:solidFill>
              </a:rPr>
              <a:t> </a:t>
            </a:r>
            <a:r>
              <a:rPr lang="en-US" sz="1600" b="1" err="1">
                <a:solidFill>
                  <a:srgbClr val="034EA2"/>
                </a:solidFill>
              </a:rPr>
              <a:t>uzraudzību</a:t>
            </a:r>
            <a:endParaRPr lang="en-US" sz="1600" b="1">
              <a:solidFill>
                <a:srgbClr val="034EA2"/>
              </a:solidFill>
            </a:endParaRPr>
          </a:p>
        </p:txBody>
      </p:sp>
    </p:spTree>
    <p:extLst>
      <p:ext uri="{BB962C8B-B14F-4D97-AF65-F5344CB8AC3E}">
        <p14:creationId xmlns:p14="http://schemas.microsoft.com/office/powerpoint/2010/main" val="1913664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4E701-39E8-E80E-F6FB-CB194CA9D56C}"/>
              </a:ext>
            </a:extLst>
          </p:cNvPr>
          <p:cNvSpPr>
            <a:spLocks noGrp="1"/>
          </p:cNvSpPr>
          <p:nvPr>
            <p:ph type="title"/>
          </p:nvPr>
        </p:nvSpPr>
        <p:spPr>
          <a:xfrm>
            <a:off x="970722" y="482860"/>
            <a:ext cx="11038398" cy="782357"/>
          </a:xfrm>
        </p:spPr>
        <p:txBody>
          <a:bodyPr>
            <a:normAutofit/>
          </a:bodyPr>
          <a:lstStyle/>
          <a:p>
            <a:r>
              <a:rPr lang="lv-LV"/>
              <a:t>Muitas importa procedūra</a:t>
            </a:r>
            <a:endParaRPr lang="en-IE"/>
          </a:p>
        </p:txBody>
      </p:sp>
      <p:grpSp>
        <p:nvGrpSpPr>
          <p:cNvPr id="5" name="Group 4">
            <a:extLst>
              <a:ext uri="{FF2B5EF4-FFF2-40B4-BE49-F238E27FC236}">
                <a16:creationId xmlns:a16="http://schemas.microsoft.com/office/drawing/2014/main" id="{3771B291-3FE2-31A6-8DF5-E6785D8AA288}"/>
              </a:ext>
            </a:extLst>
          </p:cNvPr>
          <p:cNvGrpSpPr/>
          <p:nvPr/>
        </p:nvGrpSpPr>
        <p:grpSpPr>
          <a:xfrm>
            <a:off x="780576" y="2441662"/>
            <a:ext cx="437259" cy="693223"/>
            <a:chOff x="411939" y="1840971"/>
            <a:chExt cx="437259" cy="693223"/>
          </a:xfrm>
          <a:solidFill>
            <a:schemeClr val="bg2">
              <a:lumMod val="75000"/>
            </a:schemeClr>
          </a:solidFill>
        </p:grpSpPr>
        <p:sp>
          <p:nvSpPr>
            <p:cNvPr id="6" name="Oval 5">
              <a:extLst>
                <a:ext uri="{FF2B5EF4-FFF2-40B4-BE49-F238E27FC236}">
                  <a16:creationId xmlns:a16="http://schemas.microsoft.com/office/drawing/2014/main" id="{DC24F970-418A-86D2-C2F8-AA2AE0AD624F}"/>
                </a:ext>
              </a:extLst>
            </p:cNvPr>
            <p:cNvSpPr/>
            <p:nvPr/>
          </p:nvSpPr>
          <p:spPr>
            <a:xfrm>
              <a:off x="518167" y="1840971"/>
              <a:ext cx="235120" cy="2253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Partial Circle 6">
              <a:extLst>
                <a:ext uri="{FF2B5EF4-FFF2-40B4-BE49-F238E27FC236}">
                  <a16:creationId xmlns:a16="http://schemas.microsoft.com/office/drawing/2014/main" id="{4DB178C2-5DF4-B796-A6E2-706F76D607B3}"/>
                </a:ext>
              </a:extLst>
            </p:cNvPr>
            <p:cNvSpPr/>
            <p:nvPr/>
          </p:nvSpPr>
          <p:spPr>
            <a:xfrm flipV="1">
              <a:off x="411939" y="2055641"/>
              <a:ext cx="437259" cy="478553"/>
            </a:xfrm>
            <a:prstGeom prst="pie">
              <a:avLst>
                <a:gd name="adj1" fmla="val 0"/>
                <a:gd name="adj2" fmla="val 1075162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sp>
        <p:nvSpPr>
          <p:cNvPr id="8" name="Speech Bubble: Rectangle with Corners Rounded 7">
            <a:extLst>
              <a:ext uri="{FF2B5EF4-FFF2-40B4-BE49-F238E27FC236}">
                <a16:creationId xmlns:a16="http://schemas.microsoft.com/office/drawing/2014/main" id="{F23AACEE-6D45-922D-945E-B2E6D749CA3F}"/>
              </a:ext>
            </a:extLst>
          </p:cNvPr>
          <p:cNvSpPr/>
          <p:nvPr/>
        </p:nvSpPr>
        <p:spPr>
          <a:xfrm>
            <a:off x="588617" y="1498248"/>
            <a:ext cx="2920937" cy="655982"/>
          </a:xfrm>
          <a:prstGeom prst="wedgeRoundRectCallout">
            <a:avLst>
              <a:gd name="adj1" fmla="val -10679"/>
              <a:gd name="adj2" fmla="val 13395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err="1">
                <a:ln>
                  <a:noFill/>
                </a:ln>
                <a:solidFill>
                  <a:srgbClr val="4D4D4D"/>
                </a:solidFill>
                <a:effectLst/>
                <a:uLnTx/>
                <a:uFillTx/>
                <a:ea typeface="+mn-ea"/>
                <a:cs typeface="+mn-cs"/>
              </a:rPr>
              <a:t>Importētājs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pērk</a:t>
            </a:r>
            <a:r>
              <a:rPr kumimoji="0" lang="en-IE" sz="1400" b="1" i="0" u="none" strike="noStrike" kern="1200" cap="none" spc="0" normalizeH="0" baseline="0" noProof="0">
                <a:ln>
                  <a:noFill/>
                </a:ln>
                <a:solidFill>
                  <a:srgbClr val="4D4D4D"/>
                </a:solidFill>
                <a:effectLst/>
                <a:uLnTx/>
                <a:uFillTx/>
                <a:ea typeface="+mn-ea"/>
                <a:cs typeface="+mn-cs"/>
              </a:rPr>
              <a:t> preces </a:t>
            </a:r>
            <a:r>
              <a:rPr kumimoji="0" lang="en-IE" sz="1400" b="1" i="0" u="none" strike="noStrike" kern="1200" cap="none" spc="0" normalizeH="0" baseline="0" noProof="0" err="1">
                <a:ln>
                  <a:noFill/>
                </a:ln>
                <a:solidFill>
                  <a:srgbClr val="4D4D4D"/>
                </a:solidFill>
                <a:effectLst/>
                <a:uLnTx/>
                <a:uFillTx/>
                <a:ea typeface="+mn-ea"/>
                <a:cs typeface="+mn-cs"/>
              </a:rPr>
              <a:t>ārvalstīs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plānojot</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tās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importēt</a:t>
            </a:r>
            <a:r>
              <a:rPr kumimoji="0" lang="en-IE" sz="1400" b="1" i="0" u="none" strike="noStrike" kern="1200" cap="none" spc="0" normalizeH="0" baseline="0" noProof="0">
                <a:ln>
                  <a:noFill/>
                </a:ln>
                <a:solidFill>
                  <a:srgbClr val="4D4D4D"/>
                </a:solidFill>
                <a:effectLst/>
                <a:uLnTx/>
                <a:uFillTx/>
                <a:ea typeface="+mn-ea"/>
                <a:cs typeface="+mn-cs"/>
              </a:rPr>
              <a:t>.</a:t>
            </a:r>
          </a:p>
        </p:txBody>
      </p:sp>
      <p:sp>
        <p:nvSpPr>
          <p:cNvPr id="18" name="Speech Bubble: Rectangle with Corners Rounded 17">
            <a:extLst>
              <a:ext uri="{FF2B5EF4-FFF2-40B4-BE49-F238E27FC236}">
                <a16:creationId xmlns:a16="http://schemas.microsoft.com/office/drawing/2014/main" id="{C4F63D1E-312F-6FF7-F8B2-B78B510BF362}"/>
              </a:ext>
            </a:extLst>
          </p:cNvPr>
          <p:cNvSpPr/>
          <p:nvPr/>
        </p:nvSpPr>
        <p:spPr>
          <a:xfrm>
            <a:off x="3676089" y="1304573"/>
            <a:ext cx="3386968" cy="847072"/>
          </a:xfrm>
          <a:prstGeom prst="wedgeRoundRectCallout">
            <a:avLst>
              <a:gd name="adj1" fmla="val -56516"/>
              <a:gd name="adj2" fmla="val 115891"/>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Importētājs </a:t>
            </a:r>
            <a:r>
              <a:rPr kumimoji="0" lang="lv-LV" sz="1400" b="1" i="0" u="none" strike="noStrike" kern="1200" cap="none" spc="0" normalizeH="0" baseline="0" noProof="0" err="1">
                <a:ln>
                  <a:noFill/>
                </a:ln>
                <a:solidFill>
                  <a:srgbClr val="4D4D4D"/>
                </a:solidFill>
                <a:effectLst/>
                <a:uLnTx/>
                <a:uFillTx/>
                <a:ea typeface="+mn-ea"/>
                <a:cs typeface="+mn-cs"/>
              </a:rPr>
              <a:t>nosūta</a:t>
            </a:r>
            <a:r>
              <a:rPr kumimoji="0" lang="lv-LV" sz="1400" b="1" i="0" u="none" strike="noStrike" kern="1200" cap="none" spc="0" normalizeH="0" baseline="0" noProof="0">
                <a:ln>
                  <a:noFill/>
                </a:ln>
                <a:solidFill>
                  <a:srgbClr val="4D4D4D"/>
                </a:solidFill>
                <a:effectLst/>
                <a:uLnTx/>
                <a:uFillTx/>
                <a:ea typeface="+mn-ea"/>
                <a:cs typeface="+mn-cs"/>
              </a:rPr>
              <a:t> muitai i</a:t>
            </a:r>
            <a:r>
              <a:rPr kumimoji="0" lang="en-IE" sz="1400" b="1" i="0" u="none" strike="noStrike" kern="1200" cap="none" spc="0" normalizeH="0" baseline="0" noProof="0" err="1">
                <a:ln>
                  <a:noFill/>
                </a:ln>
                <a:solidFill>
                  <a:srgbClr val="4D4D4D"/>
                </a:solidFill>
                <a:effectLst/>
                <a:uLnTx/>
                <a:uFillTx/>
                <a:ea typeface="+mn-ea"/>
                <a:cs typeface="+mn-cs"/>
              </a:rPr>
              <a:t>nformāciju</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sniedzot</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savu</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atsauci</a:t>
            </a:r>
            <a:r>
              <a:rPr kumimoji="0" lang="en-IE" sz="1400" b="1" i="0" u="none" strike="noStrike" kern="1200" cap="none" spc="0" normalizeH="0" baseline="0" noProof="0">
                <a:ln>
                  <a:noFill/>
                </a:ln>
                <a:solidFill>
                  <a:srgbClr val="4D4D4D"/>
                </a:solidFill>
                <a:effectLst/>
                <a:uLnTx/>
                <a:uFillTx/>
                <a:ea typeface="+mn-ea"/>
                <a:cs typeface="+mn-cs"/>
              </a:rPr>
              <a:t> (un </a:t>
            </a:r>
            <a:r>
              <a:rPr kumimoji="0" lang="en-IE" sz="1400" b="1" i="0" u="none" strike="noStrike" kern="1200" cap="none" spc="0" normalizeH="0" baseline="0" noProof="0" err="1">
                <a:ln>
                  <a:noFill/>
                </a:ln>
                <a:solidFill>
                  <a:srgbClr val="4D4D4D"/>
                </a:solidFill>
                <a:effectLst/>
                <a:uLnTx/>
                <a:uFillTx/>
                <a:ea typeface="+mn-ea"/>
                <a:cs typeface="+mn-cs"/>
              </a:rPr>
              <a:t>informāciju</a:t>
            </a:r>
            <a:r>
              <a:rPr kumimoji="0" lang="en-IE" sz="1400" b="1" i="0" u="none" strike="noStrike" kern="1200" cap="none" spc="0" normalizeH="0" baseline="0" noProof="0">
                <a:ln>
                  <a:noFill/>
                </a:ln>
                <a:solidFill>
                  <a:srgbClr val="4D4D4D"/>
                </a:solidFill>
                <a:effectLst/>
                <a:uLnTx/>
                <a:uFillTx/>
                <a:ea typeface="+mn-ea"/>
                <a:cs typeface="+mn-cs"/>
              </a:rPr>
              <a:t> par </a:t>
            </a:r>
            <a:r>
              <a:rPr kumimoji="0" lang="en-IE" sz="1400" b="1" i="0" u="none" strike="noStrike" kern="1200" cap="none" spc="0" normalizeH="0" baseline="0" noProof="0" err="1">
                <a:ln>
                  <a:noFill/>
                </a:ln>
                <a:solidFill>
                  <a:srgbClr val="4D4D4D"/>
                </a:solidFill>
                <a:effectLst/>
                <a:uLnTx/>
                <a:uFillTx/>
                <a:ea typeface="+mn-ea"/>
                <a:cs typeface="+mn-cs"/>
              </a:rPr>
              <a:t>produktu</a:t>
            </a:r>
            <a:r>
              <a:rPr kumimoji="0" lang="en-IE" sz="1400" b="1" i="0" u="none" strike="noStrike" kern="1200" cap="none" spc="0" normalizeH="0" baseline="0" noProof="0">
                <a:ln>
                  <a:noFill/>
                </a:ln>
                <a:solidFill>
                  <a:srgbClr val="4D4D4D"/>
                </a:solidFill>
                <a:effectLst/>
                <a:uLnTx/>
                <a:uFillTx/>
                <a:ea typeface="+mn-ea"/>
                <a:cs typeface="+mn-cs"/>
              </a:rPr>
              <a:t>).</a:t>
            </a:r>
          </a:p>
        </p:txBody>
      </p:sp>
      <p:sp>
        <p:nvSpPr>
          <p:cNvPr id="20" name="Speech Bubble: Rectangle with Corners Rounded 19">
            <a:extLst>
              <a:ext uri="{FF2B5EF4-FFF2-40B4-BE49-F238E27FC236}">
                <a16:creationId xmlns:a16="http://schemas.microsoft.com/office/drawing/2014/main" id="{83D7541B-0CC0-AC94-ECD4-C6F97CD1F162}"/>
              </a:ext>
            </a:extLst>
          </p:cNvPr>
          <p:cNvSpPr/>
          <p:nvPr/>
        </p:nvSpPr>
        <p:spPr>
          <a:xfrm>
            <a:off x="8049427" y="482859"/>
            <a:ext cx="2920937" cy="991185"/>
          </a:xfrm>
          <a:prstGeom prst="wedgeRoundRectCallout">
            <a:avLst>
              <a:gd name="adj1" fmla="val -87334"/>
              <a:gd name="adj2" fmla="val 152692"/>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Muita apstrādā informāciju un reģistrē to. Sniedz atbilstošu muitas atsauci.</a:t>
            </a:r>
            <a:endParaRPr kumimoji="0" lang="en-IE" sz="1400" b="1" i="0" u="none" strike="noStrike" kern="1200" cap="none" spc="0" normalizeH="0" baseline="0" noProof="0">
              <a:ln>
                <a:noFill/>
              </a:ln>
              <a:solidFill>
                <a:srgbClr val="4D4D4D"/>
              </a:solidFill>
              <a:effectLst/>
              <a:uLnTx/>
              <a:uFillTx/>
              <a:ea typeface="+mn-ea"/>
              <a:cs typeface="+mn-cs"/>
            </a:endParaRPr>
          </a:p>
        </p:txBody>
      </p:sp>
      <p:sp>
        <p:nvSpPr>
          <p:cNvPr id="39" name="Speech Bubble: Rectangle with Corners Rounded 38">
            <a:extLst>
              <a:ext uri="{FF2B5EF4-FFF2-40B4-BE49-F238E27FC236}">
                <a16:creationId xmlns:a16="http://schemas.microsoft.com/office/drawing/2014/main" id="{D9EB4564-3C35-C40B-5341-46BD2451563D}"/>
              </a:ext>
            </a:extLst>
          </p:cNvPr>
          <p:cNvSpPr/>
          <p:nvPr/>
        </p:nvSpPr>
        <p:spPr>
          <a:xfrm>
            <a:off x="5120641" y="4925611"/>
            <a:ext cx="4742718" cy="1684506"/>
          </a:xfrm>
          <a:prstGeom prst="wedgeRoundRectCallout">
            <a:avLst>
              <a:gd name="adj1" fmla="val -40677"/>
              <a:gd name="adj2" fmla="val -93413"/>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Katram dalībniekam ir daļējs skatījums (pēc vajadzības) par preču statusu, lai redzētu, ko redz muita, un atbilstoši rīkoties.</a:t>
            </a:r>
            <a:endParaRPr kumimoji="0" lang="en-IE" sz="1400" b="1" i="0" u="none" strike="noStrike" kern="1200" cap="none" spc="0" normalizeH="0" baseline="0" noProof="0">
              <a:ln>
                <a:noFill/>
              </a:ln>
              <a:solidFill>
                <a:srgbClr val="4D4D4D"/>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err="1">
                <a:ln>
                  <a:noFill/>
                </a:ln>
                <a:solidFill>
                  <a:srgbClr val="4D4D4D"/>
                </a:solidFill>
                <a:effectLst/>
                <a:uLnTx/>
                <a:uFillTx/>
                <a:ea typeface="+mn-ea"/>
                <a:cs typeface="+mn-cs"/>
              </a:rPr>
              <a:t>Importētājam</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ir</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pilns</a:t>
            </a:r>
            <a:r>
              <a:rPr kumimoji="0" lang="en-IE" sz="1400" b="1" i="0" u="none" strike="noStrike" kern="1200" cap="none" spc="0" normalizeH="0" baseline="0" noProof="0">
                <a:ln>
                  <a:noFill/>
                </a:ln>
                <a:solidFill>
                  <a:srgbClr val="4D4D4D"/>
                </a:solidFill>
                <a:effectLst/>
                <a:uLnTx/>
                <a:uFillTx/>
                <a:ea typeface="+mn-ea"/>
                <a:cs typeface="+mn-cs"/>
              </a:rPr>
              <a:t> skats, kas </a:t>
            </a:r>
            <a:r>
              <a:rPr kumimoji="0" lang="en-IE" sz="1400" b="1" i="0" u="none" strike="noStrike" kern="1200" cap="none" spc="0" normalizeH="0" baseline="0" noProof="0" err="1">
                <a:ln>
                  <a:noFill/>
                </a:ln>
                <a:solidFill>
                  <a:srgbClr val="4D4D4D"/>
                </a:solidFill>
                <a:effectLst/>
                <a:uLnTx/>
                <a:uFillTx/>
                <a:ea typeface="+mn-ea"/>
                <a:cs typeface="+mn-cs"/>
              </a:rPr>
              <a:t>spēj</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vizualizēt</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savu</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preču</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kustību</a:t>
            </a:r>
            <a:r>
              <a:rPr kumimoji="0" lang="en-IE" sz="1400" b="1" i="0" u="none" strike="noStrike" kern="1200" cap="none" spc="0" normalizeH="0" baseline="0" noProof="0">
                <a:ln>
                  <a:noFill/>
                </a:ln>
                <a:solidFill>
                  <a:srgbClr val="4D4D4D"/>
                </a:solidFill>
                <a:effectLst/>
                <a:uLnTx/>
                <a:uFillTx/>
                <a:ea typeface="+mn-ea"/>
                <a:cs typeface="+mn-cs"/>
              </a:rPr>
              <a:t> un </a:t>
            </a:r>
            <a:r>
              <a:rPr kumimoji="0" lang="en-IE" sz="1400" b="1" i="0" u="none" strike="noStrike" kern="1200" cap="none" spc="0" normalizeH="0" baseline="0" noProof="0" err="1">
                <a:ln>
                  <a:noFill/>
                </a:ln>
                <a:solidFill>
                  <a:srgbClr val="4D4D4D"/>
                </a:solidFill>
                <a:effectLst/>
                <a:uLnTx/>
                <a:uFillTx/>
                <a:ea typeface="+mn-ea"/>
                <a:cs typeface="+mn-cs"/>
              </a:rPr>
              <a:t>iesaistītos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dalībniekus</a:t>
            </a:r>
            <a:r>
              <a:rPr kumimoji="0" lang="en-IE" sz="1400" b="1" i="0" u="none" strike="noStrike" kern="1200" cap="none" spc="0" normalizeH="0" baseline="0" noProof="0">
                <a:ln>
                  <a:noFill/>
                </a:ln>
                <a:solidFill>
                  <a:srgbClr val="4D4D4D"/>
                </a:solidFill>
                <a:effectLst/>
                <a:uLnTx/>
                <a:uFillTx/>
                <a:ea typeface="+mn-ea"/>
                <a:cs typeface="+mn-cs"/>
              </a:rPr>
              <a:t>.</a:t>
            </a:r>
            <a:endParaRPr kumimoji="0" lang="lv-LV" sz="1400" b="1" i="0" u="none" strike="noStrike" kern="1200" cap="none" spc="0" normalizeH="0" baseline="0" noProof="0">
              <a:ln>
                <a:noFill/>
              </a:ln>
              <a:solidFill>
                <a:srgbClr val="4D4D4D"/>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Ja kāds ķēdes posms trūkst, tad dalībnieki ir aicināti sniegt pilnu «bildi». </a:t>
            </a:r>
            <a:endParaRPr kumimoji="0" lang="en-IE" sz="1400" b="1" i="0" u="none" strike="noStrike" kern="1200" cap="none" spc="0" normalizeH="0" baseline="0" noProof="0">
              <a:ln>
                <a:noFill/>
              </a:ln>
              <a:solidFill>
                <a:srgbClr val="4D4D4D"/>
              </a:solidFill>
              <a:effectLst/>
              <a:uLnTx/>
              <a:uFillTx/>
              <a:ea typeface="+mn-ea"/>
              <a:cs typeface="+mn-cs"/>
            </a:endParaRPr>
          </a:p>
        </p:txBody>
      </p:sp>
      <p:sp>
        <p:nvSpPr>
          <p:cNvPr id="48" name="Speech Bubble: Rectangle with Corners Rounded 47">
            <a:extLst>
              <a:ext uri="{FF2B5EF4-FFF2-40B4-BE49-F238E27FC236}">
                <a16:creationId xmlns:a16="http://schemas.microsoft.com/office/drawing/2014/main" id="{D15C01A3-0953-2DB4-A89D-9B1C87C1EF69}"/>
              </a:ext>
            </a:extLst>
          </p:cNvPr>
          <p:cNvSpPr/>
          <p:nvPr/>
        </p:nvSpPr>
        <p:spPr>
          <a:xfrm>
            <a:off x="8393973" y="3022089"/>
            <a:ext cx="3463386" cy="1544896"/>
          </a:xfrm>
          <a:prstGeom prst="wedgeRoundRectCallout">
            <a:avLst>
              <a:gd name="adj1" fmla="val -87292"/>
              <a:gd name="adj2" fmla="val 1395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Muita saglabā saskaņotu priekšstatu par notiekošajām/paredzamajām kustībām un iesaistītajām pusēm. Attiecīgās muitas iestādes var uzraudzīt un rīkoties saskaņā ar riskiem vai procedūrām. </a:t>
            </a:r>
            <a:endParaRPr kumimoji="0" lang="en-IE" sz="1400" b="1" i="0" u="none" strike="noStrike" kern="1200" cap="none" spc="0" normalizeH="0" baseline="0" noProof="0">
              <a:ln>
                <a:noFill/>
              </a:ln>
              <a:solidFill>
                <a:srgbClr val="4D4D4D"/>
              </a:solidFill>
              <a:effectLst/>
              <a:uLnTx/>
              <a:uFillTx/>
              <a:ea typeface="+mn-ea"/>
              <a:cs typeface="+mn-cs"/>
            </a:endParaRPr>
          </a:p>
        </p:txBody>
      </p:sp>
      <p:sp>
        <p:nvSpPr>
          <p:cNvPr id="67" name="Speech Bubble: Rectangle with Corners Rounded 66">
            <a:extLst>
              <a:ext uri="{FF2B5EF4-FFF2-40B4-BE49-F238E27FC236}">
                <a16:creationId xmlns:a16="http://schemas.microsoft.com/office/drawing/2014/main" id="{1CED273A-6CD8-E531-6E5B-58A7D4DB8A5B}"/>
              </a:ext>
            </a:extLst>
          </p:cNvPr>
          <p:cNvSpPr/>
          <p:nvPr/>
        </p:nvSpPr>
        <p:spPr>
          <a:xfrm>
            <a:off x="628396" y="5554267"/>
            <a:ext cx="4327294" cy="1160432"/>
          </a:xfrm>
          <a:prstGeom prst="wedgeRoundRectCallout">
            <a:avLst>
              <a:gd name="adj1" fmla="val 5744"/>
              <a:gd name="adj2" fmla="val -226444"/>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err="1">
                <a:ln>
                  <a:noFill/>
                </a:ln>
                <a:solidFill>
                  <a:srgbClr val="4D4D4D"/>
                </a:solidFill>
                <a:effectLst/>
                <a:uLnTx/>
                <a:uFillTx/>
                <a:ea typeface="+mn-ea"/>
                <a:cs typeface="+mn-cs"/>
              </a:rPr>
              <a:t>Pārvadātāji</a:t>
            </a:r>
            <a:r>
              <a:rPr kumimoji="0" lang="lv-LV" sz="1400" b="1" i="0" u="none" strike="noStrike" kern="1200" cap="none" spc="0" normalizeH="0" baseline="0" noProof="0">
                <a:ln>
                  <a:noFill/>
                </a:ln>
                <a:solidFill>
                  <a:srgbClr val="4D4D4D"/>
                </a:solidFill>
                <a:effectLst/>
                <a:uLnTx/>
                <a:uFillTx/>
                <a:ea typeface="+mn-ea"/>
                <a:cs typeface="+mn-cs"/>
              </a:rPr>
              <a:t>, izmantojot atsauces,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informē</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muitu</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pirms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iekraušanas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pirms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ierašanās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ierašanās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uzrādīšanas</a:t>
            </a:r>
            <a:r>
              <a:rPr kumimoji="0" lang="en-IE" sz="1400" b="1" i="0" u="none" strike="noStrike" kern="1200" cap="none" spc="0" normalizeH="0" baseline="0" noProof="0">
                <a:ln>
                  <a:noFill/>
                </a:ln>
                <a:solidFill>
                  <a:srgbClr val="4D4D4D"/>
                </a:solidFill>
                <a:effectLst/>
                <a:uLnTx/>
                <a:uFillTx/>
                <a:ea typeface="+mn-ea"/>
                <a:cs typeface="+mn-cs"/>
              </a:rPr>
              <a:t>.</a:t>
            </a:r>
            <a:endParaRPr kumimoji="0" lang="lv-LV" sz="1400" b="1" i="0" u="none" strike="noStrike" kern="1200" cap="none" spc="0" normalizeH="0" baseline="0" noProof="0">
              <a:ln>
                <a:noFill/>
              </a:ln>
              <a:solidFill>
                <a:srgbClr val="4D4D4D"/>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lv-LV" sz="1400" b="1">
                <a:solidFill>
                  <a:srgbClr val="4D4D4D"/>
                </a:solidFill>
              </a:rPr>
              <a:t>Muita pēc atsauces var saistīt vai izdarīt secinājumus</a:t>
            </a:r>
            <a:r>
              <a:rPr kumimoji="0" lang="en-IE" sz="1400" i="0" u="none" strike="noStrike" kern="1200" cap="none" spc="0" normalizeH="0" baseline="0" noProof="0">
                <a:ln>
                  <a:noFill/>
                </a:ln>
                <a:solidFill>
                  <a:srgbClr val="4D4D4D"/>
                </a:solidFill>
                <a:effectLst/>
                <a:uLnTx/>
                <a:uFillTx/>
                <a:ea typeface="+mn-ea"/>
                <a:cs typeface="+mn-cs"/>
              </a:rPr>
              <a:t>.</a:t>
            </a:r>
          </a:p>
        </p:txBody>
      </p:sp>
      <p:grpSp>
        <p:nvGrpSpPr>
          <p:cNvPr id="91" name="Group 90">
            <a:extLst>
              <a:ext uri="{FF2B5EF4-FFF2-40B4-BE49-F238E27FC236}">
                <a16:creationId xmlns:a16="http://schemas.microsoft.com/office/drawing/2014/main" id="{36365098-9885-5636-B10A-DCADF627B9B2}"/>
              </a:ext>
            </a:extLst>
          </p:cNvPr>
          <p:cNvGrpSpPr/>
          <p:nvPr/>
        </p:nvGrpSpPr>
        <p:grpSpPr>
          <a:xfrm>
            <a:off x="372958" y="2077856"/>
            <a:ext cx="437259" cy="693223"/>
            <a:chOff x="411939" y="1840971"/>
            <a:chExt cx="437259" cy="693223"/>
          </a:xfrm>
          <a:solidFill>
            <a:schemeClr val="accent4">
              <a:lumMod val="40000"/>
              <a:lumOff val="60000"/>
            </a:schemeClr>
          </a:solidFill>
        </p:grpSpPr>
        <p:sp>
          <p:nvSpPr>
            <p:cNvPr id="92" name="Oval 91">
              <a:extLst>
                <a:ext uri="{FF2B5EF4-FFF2-40B4-BE49-F238E27FC236}">
                  <a16:creationId xmlns:a16="http://schemas.microsoft.com/office/drawing/2014/main" id="{9BB82A57-C39B-8C94-4908-47D9AACDE596}"/>
                </a:ext>
              </a:extLst>
            </p:cNvPr>
            <p:cNvSpPr/>
            <p:nvPr/>
          </p:nvSpPr>
          <p:spPr>
            <a:xfrm>
              <a:off x="518167" y="1840971"/>
              <a:ext cx="235120" cy="2253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Partial Circle 92">
              <a:extLst>
                <a:ext uri="{FF2B5EF4-FFF2-40B4-BE49-F238E27FC236}">
                  <a16:creationId xmlns:a16="http://schemas.microsoft.com/office/drawing/2014/main" id="{7800EDC0-738E-7FE1-B07E-9C5B0C6021BD}"/>
                </a:ext>
              </a:extLst>
            </p:cNvPr>
            <p:cNvSpPr/>
            <p:nvPr/>
          </p:nvSpPr>
          <p:spPr>
            <a:xfrm flipV="1">
              <a:off x="411939" y="2055641"/>
              <a:ext cx="437259" cy="478553"/>
            </a:xfrm>
            <a:prstGeom prst="pie">
              <a:avLst>
                <a:gd name="adj1" fmla="val 0"/>
                <a:gd name="adj2" fmla="val 1075162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94" name="Group 93">
            <a:extLst>
              <a:ext uri="{FF2B5EF4-FFF2-40B4-BE49-F238E27FC236}">
                <a16:creationId xmlns:a16="http://schemas.microsoft.com/office/drawing/2014/main" id="{F47D0054-394A-494B-4672-61B651EDBC63}"/>
              </a:ext>
            </a:extLst>
          </p:cNvPr>
          <p:cNvGrpSpPr/>
          <p:nvPr/>
        </p:nvGrpSpPr>
        <p:grpSpPr>
          <a:xfrm>
            <a:off x="260556" y="3072683"/>
            <a:ext cx="437259" cy="693223"/>
            <a:chOff x="411939" y="1840971"/>
            <a:chExt cx="437259" cy="693223"/>
          </a:xfrm>
          <a:solidFill>
            <a:schemeClr val="bg2">
              <a:lumMod val="50000"/>
            </a:schemeClr>
          </a:solidFill>
        </p:grpSpPr>
        <p:sp>
          <p:nvSpPr>
            <p:cNvPr id="95" name="Oval 94">
              <a:extLst>
                <a:ext uri="{FF2B5EF4-FFF2-40B4-BE49-F238E27FC236}">
                  <a16:creationId xmlns:a16="http://schemas.microsoft.com/office/drawing/2014/main" id="{70C80FCA-9F35-23ED-EC5C-453A6A1E2E4A}"/>
                </a:ext>
              </a:extLst>
            </p:cNvPr>
            <p:cNvSpPr/>
            <p:nvPr/>
          </p:nvSpPr>
          <p:spPr>
            <a:xfrm>
              <a:off x="518167" y="1840971"/>
              <a:ext cx="235120" cy="2253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Partial Circle 95">
              <a:extLst>
                <a:ext uri="{FF2B5EF4-FFF2-40B4-BE49-F238E27FC236}">
                  <a16:creationId xmlns:a16="http://schemas.microsoft.com/office/drawing/2014/main" id="{C4D2ABEE-B1BC-39C2-FD5D-156909BB26C6}"/>
                </a:ext>
              </a:extLst>
            </p:cNvPr>
            <p:cNvSpPr/>
            <p:nvPr/>
          </p:nvSpPr>
          <p:spPr>
            <a:xfrm flipV="1">
              <a:off x="411939" y="2055641"/>
              <a:ext cx="437259" cy="478553"/>
            </a:xfrm>
            <a:prstGeom prst="pie">
              <a:avLst>
                <a:gd name="adj1" fmla="val 0"/>
                <a:gd name="adj2" fmla="val 1075162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sp>
        <p:nvSpPr>
          <p:cNvPr id="97" name="Speech Bubble: Rectangle with Corners Rounded 96">
            <a:extLst>
              <a:ext uri="{FF2B5EF4-FFF2-40B4-BE49-F238E27FC236}">
                <a16:creationId xmlns:a16="http://schemas.microsoft.com/office/drawing/2014/main" id="{E70A2B7C-117C-F7F6-27BE-2A5ACD8706D4}"/>
              </a:ext>
            </a:extLst>
          </p:cNvPr>
          <p:cNvSpPr/>
          <p:nvPr/>
        </p:nvSpPr>
        <p:spPr>
          <a:xfrm>
            <a:off x="467210" y="3771802"/>
            <a:ext cx="2238616" cy="1210263"/>
          </a:xfrm>
          <a:prstGeom prst="wedgeRoundRectCallout">
            <a:avLst>
              <a:gd name="adj1" fmla="val -32959"/>
              <a:gd name="adj2" fmla="val -81529"/>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Atskaitoties muitai, katrs dalībnieks kopīgo savu iekšējo vai muitas referenci</a:t>
            </a:r>
            <a:r>
              <a:rPr kumimoji="0" lang="en-IE" sz="1400" b="1" i="0" u="none" strike="noStrike" kern="1200" cap="none" spc="0" normalizeH="0" baseline="0" noProof="0">
                <a:ln>
                  <a:noFill/>
                </a:ln>
                <a:solidFill>
                  <a:srgbClr val="4D4D4D"/>
                </a:solidFill>
                <a:effectLst/>
                <a:uLnTx/>
                <a:uFillTx/>
                <a:ea typeface="+mn-ea"/>
                <a:cs typeface="+mn-cs"/>
              </a:rPr>
              <a:t> </a:t>
            </a:r>
            <a:r>
              <a:rPr kumimoji="0" lang="lv-LV" sz="1400" b="1" i="0" u="none" strike="noStrike" kern="1200" cap="none" spc="0" normalizeH="0" baseline="0" noProof="0">
                <a:ln>
                  <a:noFill/>
                </a:ln>
                <a:solidFill>
                  <a:srgbClr val="4D4D4D"/>
                </a:solidFill>
                <a:effectLst/>
                <a:uLnTx/>
                <a:uFillTx/>
                <a:ea typeface="+mn-ea"/>
                <a:cs typeface="+mn-cs"/>
              </a:rPr>
              <a:t>ar nākošo</a:t>
            </a:r>
            <a:r>
              <a:rPr kumimoji="0" lang="en-IE" sz="1400" b="1" i="0" u="none" strike="noStrike" kern="1200" cap="none" spc="0" normalizeH="0" baseline="0" noProof="0">
                <a:ln>
                  <a:noFill/>
                </a:ln>
                <a:solidFill>
                  <a:srgbClr val="4D4D4D"/>
                </a:solidFill>
                <a:effectLst/>
                <a:uLnTx/>
                <a:uFillTx/>
                <a:ea typeface="+mn-ea"/>
                <a:cs typeface="+mn-cs"/>
              </a:rPr>
              <a:t>.</a:t>
            </a:r>
          </a:p>
        </p:txBody>
      </p:sp>
      <p:cxnSp>
        <p:nvCxnSpPr>
          <p:cNvPr id="31" name="Straight Arrow Connector 30">
            <a:extLst>
              <a:ext uri="{FF2B5EF4-FFF2-40B4-BE49-F238E27FC236}">
                <a16:creationId xmlns:a16="http://schemas.microsoft.com/office/drawing/2014/main" id="{B6B442B7-1829-2747-081A-80C5EABF87CC}"/>
              </a:ext>
            </a:extLst>
          </p:cNvPr>
          <p:cNvCxnSpPr>
            <a:cxnSpLocks/>
          </p:cNvCxnSpPr>
          <p:nvPr/>
        </p:nvCxnSpPr>
        <p:spPr>
          <a:xfrm>
            <a:off x="609778" y="2457118"/>
            <a:ext cx="384125" cy="274032"/>
          </a:xfrm>
          <a:prstGeom prst="straightConnector1">
            <a:avLst/>
          </a:prstGeom>
          <a:ln w="38100">
            <a:solidFill>
              <a:schemeClr val="accent6">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6C44A0B-A83A-6227-1DD5-A9DD4F908C54}"/>
              </a:ext>
            </a:extLst>
          </p:cNvPr>
          <p:cNvCxnSpPr>
            <a:cxnSpLocks/>
          </p:cNvCxnSpPr>
          <p:nvPr/>
        </p:nvCxnSpPr>
        <p:spPr>
          <a:xfrm>
            <a:off x="1750777" y="2731150"/>
            <a:ext cx="2314369" cy="0"/>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0F2E510-0FDD-10EB-547F-16365B07F9BB}"/>
              </a:ext>
            </a:extLst>
          </p:cNvPr>
          <p:cNvCxnSpPr>
            <a:cxnSpLocks/>
          </p:cNvCxnSpPr>
          <p:nvPr/>
        </p:nvCxnSpPr>
        <p:spPr>
          <a:xfrm flipH="1">
            <a:off x="514561" y="2647090"/>
            <a:ext cx="148112" cy="468884"/>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20FC6A1-04DA-FF1A-370D-02556FE78EED}"/>
              </a:ext>
            </a:extLst>
          </p:cNvPr>
          <p:cNvCxnSpPr>
            <a:cxnSpLocks/>
          </p:cNvCxnSpPr>
          <p:nvPr/>
        </p:nvCxnSpPr>
        <p:spPr>
          <a:xfrm>
            <a:off x="897111" y="3387558"/>
            <a:ext cx="3268489" cy="15755"/>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0" name="Speech Bubble: Rectangle with Corners Rounded 109">
            <a:extLst>
              <a:ext uri="{FF2B5EF4-FFF2-40B4-BE49-F238E27FC236}">
                <a16:creationId xmlns:a16="http://schemas.microsoft.com/office/drawing/2014/main" id="{360DEE96-C491-5CA2-3FB9-3BE51F254903}"/>
              </a:ext>
            </a:extLst>
          </p:cNvPr>
          <p:cNvSpPr/>
          <p:nvPr/>
        </p:nvSpPr>
        <p:spPr>
          <a:xfrm>
            <a:off x="9275735" y="1682874"/>
            <a:ext cx="2581624" cy="1095576"/>
          </a:xfrm>
          <a:prstGeom prst="wedgeRoundRectCallout">
            <a:avLst>
              <a:gd name="adj1" fmla="val -133264"/>
              <a:gd name="adj2" fmla="val 58142"/>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Riska novērtējums tiek veikts visa procesa laikā katrā solī vai situācijas maiņā.</a:t>
            </a:r>
            <a:endParaRPr kumimoji="0" lang="en-IE" sz="1400" b="1" i="0" u="none" strike="noStrike" kern="1200" cap="none" spc="0" normalizeH="0" baseline="0" noProof="0">
              <a:ln>
                <a:noFill/>
              </a:ln>
              <a:solidFill>
                <a:srgbClr val="4D4D4D"/>
              </a:solidFill>
              <a:effectLst/>
              <a:uLnTx/>
              <a:uFillTx/>
              <a:ea typeface="+mn-ea"/>
              <a:cs typeface="+mn-cs"/>
            </a:endParaRPr>
          </a:p>
        </p:txBody>
      </p:sp>
      <p:cxnSp>
        <p:nvCxnSpPr>
          <p:cNvPr id="117" name="Straight Arrow Connector 116">
            <a:extLst>
              <a:ext uri="{FF2B5EF4-FFF2-40B4-BE49-F238E27FC236}">
                <a16:creationId xmlns:a16="http://schemas.microsoft.com/office/drawing/2014/main" id="{F2917DD5-56F3-EB21-7673-A268352C0411}"/>
              </a:ext>
            </a:extLst>
          </p:cNvPr>
          <p:cNvCxnSpPr>
            <a:cxnSpLocks/>
          </p:cNvCxnSpPr>
          <p:nvPr/>
        </p:nvCxnSpPr>
        <p:spPr>
          <a:xfrm>
            <a:off x="3059761" y="3546311"/>
            <a:ext cx="1063517" cy="0"/>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100042B-0B71-725A-CC48-E55DB6A4EF9E}"/>
              </a:ext>
            </a:extLst>
          </p:cNvPr>
          <p:cNvCxnSpPr>
            <a:cxnSpLocks/>
          </p:cNvCxnSpPr>
          <p:nvPr/>
        </p:nvCxnSpPr>
        <p:spPr>
          <a:xfrm>
            <a:off x="2907962" y="3643205"/>
            <a:ext cx="1018355" cy="570"/>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3382AC3-B1D3-7367-3BBF-E577CDCF7981}"/>
              </a:ext>
            </a:extLst>
          </p:cNvPr>
          <p:cNvSpPr/>
          <p:nvPr/>
        </p:nvSpPr>
        <p:spPr>
          <a:xfrm>
            <a:off x="0" y="0"/>
            <a:ext cx="12192000" cy="3651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defTabSz="914377"/>
            <a:r>
              <a:rPr lang="lv-LV" sz="2800" dirty="0">
                <a:ln w="0"/>
                <a:solidFill>
                  <a:schemeClr val="tx1"/>
                </a:solidFill>
              </a:rPr>
              <a:t>Kā darbosies ES Muitas datu centrs</a:t>
            </a:r>
            <a:r>
              <a:rPr lang="en-GB" sz="2800" dirty="0">
                <a:ln w="0"/>
                <a:solidFill>
                  <a:schemeClr val="tx1"/>
                </a:solidFill>
              </a:rPr>
              <a:t>?</a:t>
            </a:r>
            <a:r>
              <a:rPr lang="en-GB" sz="2800">
                <a:ln w="0"/>
                <a:solidFill>
                  <a:schemeClr val="tx1"/>
                </a:solidFill>
                <a:effectLst>
                  <a:outerShdw blurRad="38100" dist="19050" dir="2700000" algn="tl" rotWithShape="0">
                    <a:schemeClr val="dk1">
                      <a:alpha val="40000"/>
                    </a:schemeClr>
                  </a:outerShdw>
                </a:effectLst>
              </a:rPr>
              <a:t>	</a:t>
            </a:r>
            <a:r>
              <a:rPr lang="en-GB" sz="2000">
                <a:ln w="0"/>
                <a:solidFill>
                  <a:schemeClr val="tx1"/>
                </a:solidFill>
                <a:effectLst>
                  <a:outerShdw blurRad="38100" dist="19050" dir="2700000" algn="tl" rotWithShape="0">
                    <a:schemeClr val="dk1">
                      <a:alpha val="40000"/>
                    </a:schemeClr>
                  </a:outerShdw>
                </a:effectLst>
                <a:latin typeface="Arial"/>
              </a:rPr>
              <a:t>			</a:t>
            </a:r>
            <a:endParaRPr lang="en-US" sz="2000" i="1">
              <a:ln w="0"/>
              <a:solidFill>
                <a:schemeClr val="tx1"/>
              </a:solidFill>
              <a:effectLst>
                <a:outerShdw blurRad="38100" dist="19050" dir="2700000" algn="tl" rotWithShape="0">
                  <a:schemeClr val="dk1">
                    <a:alpha val="40000"/>
                  </a:schemeClr>
                </a:outerShdw>
              </a:effectLst>
              <a:latin typeface="Arial"/>
            </a:endParaRPr>
          </a:p>
        </p:txBody>
      </p:sp>
      <p:sp>
        <p:nvSpPr>
          <p:cNvPr id="2" name="Rectangle: Rounded Corners 1">
            <a:extLst>
              <a:ext uri="{FF2B5EF4-FFF2-40B4-BE49-F238E27FC236}">
                <a16:creationId xmlns:a16="http://schemas.microsoft.com/office/drawing/2014/main" id="{2DC49F12-1EE9-4750-C387-B4E0C13D13AB}"/>
              </a:ext>
            </a:extLst>
          </p:cNvPr>
          <p:cNvSpPr/>
          <p:nvPr/>
        </p:nvSpPr>
        <p:spPr>
          <a:xfrm>
            <a:off x="4165600" y="2509325"/>
            <a:ext cx="2972857" cy="1619519"/>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a:t>ES Muitas datu </a:t>
            </a:r>
          </a:p>
          <a:p>
            <a:pPr algn="ctr"/>
            <a:r>
              <a:rPr lang="lv-LV" sz="2400" b="1"/>
              <a:t>centrs</a:t>
            </a:r>
            <a:endParaRPr lang="en-IE" sz="2400" b="1"/>
          </a:p>
        </p:txBody>
      </p:sp>
    </p:spTree>
    <p:extLst>
      <p:ext uri="{BB962C8B-B14F-4D97-AF65-F5344CB8AC3E}">
        <p14:creationId xmlns:p14="http://schemas.microsoft.com/office/powerpoint/2010/main" val="2255332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peech Bubble: Rectangle with Corners Rounded 17">
            <a:extLst>
              <a:ext uri="{FF2B5EF4-FFF2-40B4-BE49-F238E27FC236}">
                <a16:creationId xmlns:a16="http://schemas.microsoft.com/office/drawing/2014/main" id="{C4F63D1E-312F-6FF7-F8B2-B78B510BF362}"/>
              </a:ext>
            </a:extLst>
          </p:cNvPr>
          <p:cNvSpPr/>
          <p:nvPr/>
        </p:nvSpPr>
        <p:spPr>
          <a:xfrm>
            <a:off x="446568" y="1316999"/>
            <a:ext cx="2201888" cy="1029348"/>
          </a:xfrm>
          <a:prstGeom prst="wedgeRoundRectCallout">
            <a:avLst>
              <a:gd name="adj1" fmla="val 137400"/>
              <a:gd name="adj2" fmla="val 3387"/>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err="1">
                <a:ln>
                  <a:noFill/>
                </a:ln>
                <a:solidFill>
                  <a:srgbClr val="4D4D4D"/>
                </a:solidFill>
                <a:effectLst/>
                <a:uLnTx/>
                <a:uFillTx/>
                <a:ea typeface="+mn-ea"/>
                <a:cs typeface="+mn-cs"/>
              </a:rPr>
              <a:t>Aizpildot</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informāciju</a:t>
            </a:r>
            <a:r>
              <a:rPr kumimoji="0" lang="en-IE" sz="1400" b="1" i="0" u="none" strike="noStrike" kern="1200" cap="none" spc="0" normalizeH="0" baseline="0" noProof="0">
                <a:ln>
                  <a:noFill/>
                </a:ln>
                <a:solidFill>
                  <a:srgbClr val="4D4D4D"/>
                </a:solidFill>
                <a:effectLst/>
                <a:uLnTx/>
                <a:uFillTx/>
                <a:ea typeface="+mn-ea"/>
                <a:cs typeface="+mn-cs"/>
              </a:rPr>
              <a:t> par </a:t>
            </a:r>
            <a:r>
              <a:rPr kumimoji="0" lang="en-IE" sz="1400" b="1" i="0" u="none" strike="noStrike" kern="1200" cap="none" spc="0" normalizeH="0" baseline="0" noProof="0" err="1">
                <a:ln>
                  <a:noFill/>
                </a:ln>
                <a:solidFill>
                  <a:srgbClr val="4D4D4D"/>
                </a:solidFill>
                <a:effectLst/>
                <a:uLnTx/>
                <a:uFillTx/>
                <a:ea typeface="+mn-ea"/>
                <a:cs typeface="+mn-cs"/>
              </a:rPr>
              <a:t>kustību</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importētājs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redz</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attiecīgo</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informāciju</a:t>
            </a:r>
            <a:r>
              <a:rPr kumimoji="0" lang="en-IE" sz="1400" b="1" i="0" u="none" strike="noStrike" kern="1200" cap="none" spc="0" normalizeH="0" baseline="0" noProof="0">
                <a:ln>
                  <a:noFill/>
                </a:ln>
                <a:solidFill>
                  <a:srgbClr val="4D4D4D"/>
                </a:solidFill>
                <a:effectLst/>
                <a:uLnTx/>
                <a:uFillTx/>
                <a:ea typeface="+mn-ea"/>
                <a:cs typeface="+mn-cs"/>
              </a:rPr>
              <a:t>.</a:t>
            </a:r>
          </a:p>
        </p:txBody>
      </p:sp>
      <p:cxnSp>
        <p:nvCxnSpPr>
          <p:cNvPr id="131" name="Straight Arrow Connector 130">
            <a:extLst>
              <a:ext uri="{FF2B5EF4-FFF2-40B4-BE49-F238E27FC236}">
                <a16:creationId xmlns:a16="http://schemas.microsoft.com/office/drawing/2014/main" id="{81C24E82-B5BD-7D71-9411-4D4298E7104F}"/>
              </a:ext>
            </a:extLst>
          </p:cNvPr>
          <p:cNvCxnSpPr>
            <a:cxnSpLocks/>
          </p:cNvCxnSpPr>
          <p:nvPr/>
        </p:nvCxnSpPr>
        <p:spPr>
          <a:xfrm flipV="1">
            <a:off x="5899876" y="3234729"/>
            <a:ext cx="1389744" cy="750135"/>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0" name="Speech Bubble: Rectangle with Corners Rounded 129">
            <a:extLst>
              <a:ext uri="{FF2B5EF4-FFF2-40B4-BE49-F238E27FC236}">
                <a16:creationId xmlns:a16="http://schemas.microsoft.com/office/drawing/2014/main" id="{A71310AD-5684-4DE8-6B3F-BAE8CA68319D}"/>
              </a:ext>
            </a:extLst>
          </p:cNvPr>
          <p:cNvSpPr/>
          <p:nvPr/>
        </p:nvSpPr>
        <p:spPr>
          <a:xfrm>
            <a:off x="61107" y="2648617"/>
            <a:ext cx="1988649" cy="1260971"/>
          </a:xfrm>
          <a:prstGeom prst="wedgeRoundRectCallout">
            <a:avLst>
              <a:gd name="adj1" fmla="val 76138"/>
              <a:gd name="adj2" fmla="val -11090"/>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Citas iestādes saņem attiecīgo informāciju saskaņā ar tiesību aktiem.</a:t>
            </a:r>
            <a:r>
              <a:rPr kumimoji="0" lang="en-IE" sz="1400" b="1" i="0" u="none" strike="noStrike" kern="1200" cap="none" spc="0" normalizeH="0" baseline="0" noProof="0">
                <a:ln>
                  <a:noFill/>
                </a:ln>
                <a:solidFill>
                  <a:srgbClr val="4D4D4D"/>
                </a:solidFill>
                <a:effectLst/>
                <a:uLnTx/>
                <a:uFillTx/>
                <a:ea typeface="+mn-ea"/>
                <a:cs typeface="+mn-cs"/>
              </a:rPr>
              <a:t>   </a:t>
            </a:r>
          </a:p>
        </p:txBody>
      </p:sp>
      <p:cxnSp>
        <p:nvCxnSpPr>
          <p:cNvPr id="132" name="Straight Arrow Connector 131">
            <a:extLst>
              <a:ext uri="{FF2B5EF4-FFF2-40B4-BE49-F238E27FC236}">
                <a16:creationId xmlns:a16="http://schemas.microsoft.com/office/drawing/2014/main" id="{2874EEB3-B7A5-00CF-2B52-E678E6A7E3BE}"/>
              </a:ext>
            </a:extLst>
          </p:cNvPr>
          <p:cNvCxnSpPr>
            <a:cxnSpLocks/>
          </p:cNvCxnSpPr>
          <p:nvPr/>
        </p:nvCxnSpPr>
        <p:spPr>
          <a:xfrm flipH="1">
            <a:off x="4716570" y="4797508"/>
            <a:ext cx="931527" cy="613020"/>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85657319-88C5-C572-8B19-6E49FDEDDF38}"/>
              </a:ext>
            </a:extLst>
          </p:cNvPr>
          <p:cNvCxnSpPr>
            <a:cxnSpLocks/>
            <a:endCxn id="103" idx="3"/>
          </p:cNvCxnSpPr>
          <p:nvPr/>
        </p:nvCxnSpPr>
        <p:spPr>
          <a:xfrm flipH="1" flipV="1">
            <a:off x="4651780" y="4410759"/>
            <a:ext cx="831625" cy="74011"/>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30FB73BF-BC09-CD8B-AF36-4C05937AA631}"/>
              </a:ext>
            </a:extLst>
          </p:cNvPr>
          <p:cNvCxnSpPr>
            <a:cxnSpLocks/>
            <a:endCxn id="102" idx="3"/>
          </p:cNvCxnSpPr>
          <p:nvPr/>
        </p:nvCxnSpPr>
        <p:spPr>
          <a:xfrm flipH="1" flipV="1">
            <a:off x="4459405" y="3961884"/>
            <a:ext cx="1088673" cy="288061"/>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2EAF3477-97A5-87C3-CE59-E36F1D2E0572}"/>
              </a:ext>
            </a:extLst>
          </p:cNvPr>
          <p:cNvCxnSpPr>
            <a:cxnSpLocks/>
            <a:endCxn id="111" idx="3"/>
          </p:cNvCxnSpPr>
          <p:nvPr/>
        </p:nvCxnSpPr>
        <p:spPr>
          <a:xfrm flipH="1" flipV="1">
            <a:off x="3602777" y="3247858"/>
            <a:ext cx="2002335" cy="818115"/>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8" name="Arrow: Curved Right 87">
            <a:extLst>
              <a:ext uri="{FF2B5EF4-FFF2-40B4-BE49-F238E27FC236}">
                <a16:creationId xmlns:a16="http://schemas.microsoft.com/office/drawing/2014/main" id="{AEA0C7C0-E9BC-9EEB-1361-5656E8B82A69}"/>
              </a:ext>
            </a:extLst>
          </p:cNvPr>
          <p:cNvSpPr/>
          <p:nvPr/>
        </p:nvSpPr>
        <p:spPr>
          <a:xfrm>
            <a:off x="2676784" y="5390813"/>
            <a:ext cx="737443" cy="758286"/>
          </a:xfrm>
          <a:prstGeom prst="curvedRightArrow">
            <a:avLst>
              <a:gd name="adj1" fmla="val 25000"/>
              <a:gd name="adj2" fmla="val 50000"/>
              <a:gd name="adj3" fmla="val 3358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sp>
        <p:nvSpPr>
          <p:cNvPr id="86" name="Arrow: Curved Right 85">
            <a:extLst>
              <a:ext uri="{FF2B5EF4-FFF2-40B4-BE49-F238E27FC236}">
                <a16:creationId xmlns:a16="http://schemas.microsoft.com/office/drawing/2014/main" id="{8A7D0932-43E1-5A12-57B5-AD883D842B21}"/>
              </a:ext>
            </a:extLst>
          </p:cNvPr>
          <p:cNvSpPr/>
          <p:nvPr/>
        </p:nvSpPr>
        <p:spPr>
          <a:xfrm>
            <a:off x="2333597" y="4837817"/>
            <a:ext cx="737443" cy="758286"/>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sp>
        <p:nvSpPr>
          <p:cNvPr id="85" name="Arrow: Curved Right 84">
            <a:extLst>
              <a:ext uri="{FF2B5EF4-FFF2-40B4-BE49-F238E27FC236}">
                <a16:creationId xmlns:a16="http://schemas.microsoft.com/office/drawing/2014/main" id="{3E6BC741-516F-E5BC-3862-617407F34A7E}"/>
              </a:ext>
            </a:extLst>
          </p:cNvPr>
          <p:cNvSpPr/>
          <p:nvPr/>
        </p:nvSpPr>
        <p:spPr>
          <a:xfrm>
            <a:off x="1940040" y="4147778"/>
            <a:ext cx="737443" cy="758286"/>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sp>
        <p:nvSpPr>
          <p:cNvPr id="3" name="Title 2">
            <a:extLst>
              <a:ext uri="{FF2B5EF4-FFF2-40B4-BE49-F238E27FC236}">
                <a16:creationId xmlns:a16="http://schemas.microsoft.com/office/drawing/2014/main" id="{72F4E701-39E8-E80E-F6FB-CB194CA9D56C}"/>
              </a:ext>
            </a:extLst>
          </p:cNvPr>
          <p:cNvSpPr>
            <a:spLocks noGrp="1"/>
          </p:cNvSpPr>
          <p:nvPr>
            <p:ph type="title"/>
          </p:nvPr>
        </p:nvSpPr>
        <p:spPr>
          <a:xfrm>
            <a:off x="970722" y="445384"/>
            <a:ext cx="11038398" cy="782357"/>
          </a:xfrm>
        </p:spPr>
        <p:txBody>
          <a:bodyPr/>
          <a:lstStyle/>
          <a:p>
            <a:r>
              <a:rPr lang="lv-LV"/>
              <a:t>Piekļuve datiem</a:t>
            </a:r>
            <a:endParaRPr lang="en-IE"/>
          </a:p>
        </p:txBody>
      </p:sp>
      <p:grpSp>
        <p:nvGrpSpPr>
          <p:cNvPr id="5" name="Group 4">
            <a:extLst>
              <a:ext uri="{FF2B5EF4-FFF2-40B4-BE49-F238E27FC236}">
                <a16:creationId xmlns:a16="http://schemas.microsoft.com/office/drawing/2014/main" id="{3771B291-3FE2-31A6-8DF5-E6785D8AA288}"/>
              </a:ext>
            </a:extLst>
          </p:cNvPr>
          <p:cNvGrpSpPr/>
          <p:nvPr/>
        </p:nvGrpSpPr>
        <p:grpSpPr>
          <a:xfrm>
            <a:off x="2956318" y="1548731"/>
            <a:ext cx="437259" cy="693223"/>
            <a:chOff x="411939" y="1840971"/>
            <a:chExt cx="437259" cy="693223"/>
          </a:xfrm>
          <a:solidFill>
            <a:schemeClr val="bg2">
              <a:lumMod val="75000"/>
            </a:schemeClr>
          </a:solidFill>
        </p:grpSpPr>
        <p:sp>
          <p:nvSpPr>
            <p:cNvPr id="6" name="Oval 5">
              <a:extLst>
                <a:ext uri="{FF2B5EF4-FFF2-40B4-BE49-F238E27FC236}">
                  <a16:creationId xmlns:a16="http://schemas.microsoft.com/office/drawing/2014/main" id="{DC24F970-418A-86D2-C2F8-AA2AE0AD624F}"/>
                </a:ext>
              </a:extLst>
            </p:cNvPr>
            <p:cNvSpPr/>
            <p:nvPr/>
          </p:nvSpPr>
          <p:spPr>
            <a:xfrm>
              <a:off x="518167" y="1840971"/>
              <a:ext cx="235120" cy="2253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Partial Circle 6">
              <a:extLst>
                <a:ext uri="{FF2B5EF4-FFF2-40B4-BE49-F238E27FC236}">
                  <a16:creationId xmlns:a16="http://schemas.microsoft.com/office/drawing/2014/main" id="{4DB178C2-5DF4-B796-A6E2-706F76D607B3}"/>
                </a:ext>
              </a:extLst>
            </p:cNvPr>
            <p:cNvSpPr/>
            <p:nvPr/>
          </p:nvSpPr>
          <p:spPr>
            <a:xfrm flipV="1">
              <a:off x="411939" y="2055641"/>
              <a:ext cx="437259" cy="478553"/>
            </a:xfrm>
            <a:prstGeom prst="pie">
              <a:avLst>
                <a:gd name="adj1" fmla="val 0"/>
                <a:gd name="adj2" fmla="val 1075162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91" name="Group 90">
            <a:extLst>
              <a:ext uri="{FF2B5EF4-FFF2-40B4-BE49-F238E27FC236}">
                <a16:creationId xmlns:a16="http://schemas.microsoft.com/office/drawing/2014/main" id="{36365098-9885-5636-B10A-DCADF627B9B2}"/>
              </a:ext>
            </a:extLst>
          </p:cNvPr>
          <p:cNvGrpSpPr/>
          <p:nvPr/>
        </p:nvGrpSpPr>
        <p:grpSpPr>
          <a:xfrm>
            <a:off x="3151531" y="3914499"/>
            <a:ext cx="437259" cy="693223"/>
            <a:chOff x="411939" y="1840971"/>
            <a:chExt cx="437259" cy="693223"/>
          </a:xfrm>
          <a:solidFill>
            <a:schemeClr val="accent4">
              <a:lumMod val="40000"/>
              <a:lumOff val="60000"/>
            </a:schemeClr>
          </a:solidFill>
        </p:grpSpPr>
        <p:sp>
          <p:nvSpPr>
            <p:cNvPr id="92" name="Oval 91">
              <a:extLst>
                <a:ext uri="{FF2B5EF4-FFF2-40B4-BE49-F238E27FC236}">
                  <a16:creationId xmlns:a16="http://schemas.microsoft.com/office/drawing/2014/main" id="{9BB82A57-C39B-8C94-4908-47D9AACDE596}"/>
                </a:ext>
              </a:extLst>
            </p:cNvPr>
            <p:cNvSpPr/>
            <p:nvPr/>
          </p:nvSpPr>
          <p:spPr>
            <a:xfrm>
              <a:off x="518167" y="1840971"/>
              <a:ext cx="235120" cy="2253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Partial Circle 92">
              <a:extLst>
                <a:ext uri="{FF2B5EF4-FFF2-40B4-BE49-F238E27FC236}">
                  <a16:creationId xmlns:a16="http://schemas.microsoft.com/office/drawing/2014/main" id="{7800EDC0-738E-7FE1-B07E-9C5B0C6021BD}"/>
                </a:ext>
              </a:extLst>
            </p:cNvPr>
            <p:cNvSpPr/>
            <p:nvPr/>
          </p:nvSpPr>
          <p:spPr>
            <a:xfrm flipV="1">
              <a:off x="411939" y="2055641"/>
              <a:ext cx="437259" cy="478553"/>
            </a:xfrm>
            <a:prstGeom prst="pie">
              <a:avLst>
                <a:gd name="adj1" fmla="val 0"/>
                <a:gd name="adj2" fmla="val 1075162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94" name="Group 93">
            <a:extLst>
              <a:ext uri="{FF2B5EF4-FFF2-40B4-BE49-F238E27FC236}">
                <a16:creationId xmlns:a16="http://schemas.microsoft.com/office/drawing/2014/main" id="{F47D0054-394A-494B-4672-61B651EDBC63}"/>
              </a:ext>
            </a:extLst>
          </p:cNvPr>
          <p:cNvGrpSpPr/>
          <p:nvPr/>
        </p:nvGrpSpPr>
        <p:grpSpPr>
          <a:xfrm>
            <a:off x="3913928" y="5133896"/>
            <a:ext cx="437259" cy="693223"/>
            <a:chOff x="411939" y="1840971"/>
            <a:chExt cx="437259" cy="693223"/>
          </a:xfrm>
          <a:solidFill>
            <a:schemeClr val="bg2">
              <a:lumMod val="50000"/>
            </a:schemeClr>
          </a:solidFill>
        </p:grpSpPr>
        <p:sp>
          <p:nvSpPr>
            <p:cNvPr id="95" name="Oval 94">
              <a:extLst>
                <a:ext uri="{FF2B5EF4-FFF2-40B4-BE49-F238E27FC236}">
                  <a16:creationId xmlns:a16="http://schemas.microsoft.com/office/drawing/2014/main" id="{70C80FCA-9F35-23ED-EC5C-453A6A1E2E4A}"/>
                </a:ext>
              </a:extLst>
            </p:cNvPr>
            <p:cNvSpPr/>
            <p:nvPr/>
          </p:nvSpPr>
          <p:spPr>
            <a:xfrm>
              <a:off x="518167" y="1840971"/>
              <a:ext cx="235120" cy="2253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Partial Circle 95">
              <a:extLst>
                <a:ext uri="{FF2B5EF4-FFF2-40B4-BE49-F238E27FC236}">
                  <a16:creationId xmlns:a16="http://schemas.microsoft.com/office/drawing/2014/main" id="{C4D2ABEE-B1BC-39C2-FD5D-156909BB26C6}"/>
                </a:ext>
              </a:extLst>
            </p:cNvPr>
            <p:cNvSpPr/>
            <p:nvPr/>
          </p:nvSpPr>
          <p:spPr>
            <a:xfrm flipV="1">
              <a:off x="411939" y="2055641"/>
              <a:ext cx="437259" cy="478553"/>
            </a:xfrm>
            <a:prstGeom prst="pie">
              <a:avLst>
                <a:gd name="adj1" fmla="val 0"/>
                <a:gd name="adj2" fmla="val 1075162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cxnSp>
        <p:nvCxnSpPr>
          <p:cNvPr id="87" name="Straight Arrow Connector 86">
            <a:extLst>
              <a:ext uri="{FF2B5EF4-FFF2-40B4-BE49-F238E27FC236}">
                <a16:creationId xmlns:a16="http://schemas.microsoft.com/office/drawing/2014/main" id="{720FC6A1-04DA-FF1A-370D-02556FE78EED}"/>
              </a:ext>
            </a:extLst>
          </p:cNvPr>
          <p:cNvCxnSpPr>
            <a:cxnSpLocks/>
          </p:cNvCxnSpPr>
          <p:nvPr/>
        </p:nvCxnSpPr>
        <p:spPr>
          <a:xfrm flipV="1">
            <a:off x="4084886" y="4736056"/>
            <a:ext cx="834541" cy="297"/>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2917DD5-56F3-EB21-7673-A268352C0411}"/>
              </a:ext>
            </a:extLst>
          </p:cNvPr>
          <p:cNvCxnSpPr>
            <a:cxnSpLocks/>
          </p:cNvCxnSpPr>
          <p:nvPr/>
        </p:nvCxnSpPr>
        <p:spPr>
          <a:xfrm>
            <a:off x="4204530" y="4871039"/>
            <a:ext cx="730592" cy="0"/>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100042B-0B71-725A-CC48-E55DB6A4EF9E}"/>
              </a:ext>
            </a:extLst>
          </p:cNvPr>
          <p:cNvCxnSpPr>
            <a:cxnSpLocks/>
          </p:cNvCxnSpPr>
          <p:nvPr/>
        </p:nvCxnSpPr>
        <p:spPr>
          <a:xfrm>
            <a:off x="4204530" y="5005726"/>
            <a:ext cx="730592" cy="0"/>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1F3CF5EE-0830-E2BA-9838-BA909F822477}"/>
              </a:ext>
            </a:extLst>
          </p:cNvPr>
          <p:cNvGrpSpPr/>
          <p:nvPr/>
        </p:nvGrpSpPr>
        <p:grpSpPr>
          <a:xfrm>
            <a:off x="4335654" y="1657695"/>
            <a:ext cx="2288686" cy="1260971"/>
            <a:chOff x="4956845" y="874038"/>
            <a:chExt cx="2288686" cy="1260971"/>
          </a:xfrm>
        </p:grpSpPr>
        <p:sp>
          <p:nvSpPr>
            <p:cNvPr id="11" name="Rectangle 10">
              <a:extLst>
                <a:ext uri="{FF2B5EF4-FFF2-40B4-BE49-F238E27FC236}">
                  <a16:creationId xmlns:a16="http://schemas.microsoft.com/office/drawing/2014/main" id="{FF5B22D3-665C-1362-8704-767A85E58407}"/>
                </a:ext>
              </a:extLst>
            </p:cNvPr>
            <p:cNvSpPr/>
            <p:nvPr/>
          </p:nvSpPr>
          <p:spPr>
            <a:xfrm>
              <a:off x="4956845" y="874038"/>
              <a:ext cx="2288686" cy="1260971"/>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B1AF3B1A-836A-CCBF-BF6B-ACE956F39B98}"/>
                </a:ext>
              </a:extLst>
            </p:cNvPr>
            <p:cNvCxnSpPr/>
            <p:nvPr/>
          </p:nvCxnSpPr>
          <p:spPr>
            <a:xfrm>
              <a:off x="5120540" y="1099373"/>
              <a:ext cx="7520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993ECA-7E9E-A4D9-4C95-5AD1780CFCD3}"/>
                </a:ext>
              </a:extLst>
            </p:cNvPr>
            <p:cNvCxnSpPr>
              <a:cxnSpLocks/>
            </p:cNvCxnSpPr>
            <p:nvPr/>
          </p:nvCxnSpPr>
          <p:spPr>
            <a:xfrm>
              <a:off x="5142105" y="1271664"/>
              <a:ext cx="1084524" cy="0"/>
            </a:xfrm>
            <a:prstGeom prst="line">
              <a:avLst/>
            </a:prstGeom>
            <a:ln w="28575">
              <a:solidFill>
                <a:schemeClr val="accent4">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DC5F638E-0592-8066-A4C2-5FA245756532}"/>
                </a:ext>
              </a:extLst>
            </p:cNvPr>
            <p:cNvCxnSpPr>
              <a:cxnSpLocks/>
            </p:cNvCxnSpPr>
            <p:nvPr/>
          </p:nvCxnSpPr>
          <p:spPr>
            <a:xfrm>
              <a:off x="5120540" y="1428631"/>
              <a:ext cx="1084524" cy="0"/>
            </a:xfrm>
            <a:prstGeom prst="line">
              <a:avLst/>
            </a:prstGeom>
            <a:ln w="28575">
              <a:solidFill>
                <a:schemeClr val="accent3">
                  <a:lumMod val="75000"/>
                </a:schemeClr>
              </a:solidFill>
            </a:ln>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ABAA10A8-CE26-5DD4-DEEC-552981143E51}"/>
                </a:ext>
              </a:extLst>
            </p:cNvPr>
            <p:cNvCxnSpPr>
              <a:cxnSpLocks/>
            </p:cNvCxnSpPr>
            <p:nvPr/>
          </p:nvCxnSpPr>
          <p:spPr>
            <a:xfrm>
              <a:off x="5120540" y="1581031"/>
              <a:ext cx="1084524" cy="0"/>
            </a:xfrm>
            <a:prstGeom prst="line">
              <a:avLst/>
            </a:prstGeom>
            <a:ln w="28575">
              <a:solidFill>
                <a:schemeClr val="accent2">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5CB2962A-D023-5B1E-3D38-3C05469DB108}"/>
                </a:ext>
              </a:extLst>
            </p:cNvPr>
            <p:cNvCxnSpPr>
              <a:cxnSpLocks/>
            </p:cNvCxnSpPr>
            <p:nvPr/>
          </p:nvCxnSpPr>
          <p:spPr>
            <a:xfrm>
              <a:off x="5486300" y="1781586"/>
              <a:ext cx="718764" cy="0"/>
            </a:xfrm>
            <a:prstGeom prst="line">
              <a:avLst/>
            </a:prstGeom>
            <a:ln w="28575">
              <a:solidFill>
                <a:schemeClr val="tx2">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0B67BD35-7F02-262C-979B-8B5365EFDB9E}"/>
                </a:ext>
              </a:extLst>
            </p:cNvPr>
            <p:cNvCxnSpPr>
              <a:cxnSpLocks/>
            </p:cNvCxnSpPr>
            <p:nvPr/>
          </p:nvCxnSpPr>
          <p:spPr>
            <a:xfrm>
              <a:off x="6489921" y="1594519"/>
              <a:ext cx="484902" cy="0"/>
            </a:xfrm>
            <a:prstGeom prst="line">
              <a:avLst/>
            </a:prstGeom>
            <a:ln w="28575">
              <a:solidFill>
                <a:schemeClr val="accent6">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69431EE3-03DB-1C16-CA1B-6137B86F8CD1}"/>
                </a:ext>
              </a:extLst>
            </p:cNvPr>
            <p:cNvCxnSpPr>
              <a:cxnSpLocks/>
            </p:cNvCxnSpPr>
            <p:nvPr/>
          </p:nvCxnSpPr>
          <p:spPr>
            <a:xfrm>
              <a:off x="6489921" y="1781586"/>
              <a:ext cx="484902" cy="0"/>
            </a:xfrm>
            <a:prstGeom prst="line">
              <a:avLst/>
            </a:prstGeom>
            <a:ln w="28575">
              <a:solidFill>
                <a:schemeClr val="bg2">
                  <a:lumMod val="25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a16="http://schemas.microsoft.com/office/drawing/2014/main" id="{EBD28BEB-7464-FFE0-EE6E-EDC65EC8F561}"/>
                </a:ext>
              </a:extLst>
            </p:cNvPr>
            <p:cNvCxnSpPr>
              <a:cxnSpLocks/>
            </p:cNvCxnSpPr>
            <p:nvPr/>
          </p:nvCxnSpPr>
          <p:spPr>
            <a:xfrm>
              <a:off x="5684367" y="1994946"/>
              <a:ext cx="484902" cy="0"/>
            </a:xfrm>
            <a:prstGeom prst="line">
              <a:avLst/>
            </a:prstGeom>
            <a:ln w="28575">
              <a:solidFill>
                <a:schemeClr val="accent1">
                  <a:lumMod val="60000"/>
                  <a:lumOff val="40000"/>
                </a:schemeClr>
              </a:solidFill>
              <a:prstDash val="sysDot"/>
            </a:ln>
          </p:spPr>
          <p:style>
            <a:lnRef idx="1">
              <a:schemeClr val="accent6"/>
            </a:lnRef>
            <a:fillRef idx="0">
              <a:schemeClr val="accent6"/>
            </a:fillRef>
            <a:effectRef idx="0">
              <a:schemeClr val="accent6"/>
            </a:effectRef>
            <a:fontRef idx="minor">
              <a:schemeClr val="tx1"/>
            </a:fontRef>
          </p:style>
        </p:cxnSp>
        <p:pic>
          <p:nvPicPr>
            <p:cNvPr id="42" name="Picture 41">
              <a:extLst>
                <a:ext uri="{FF2B5EF4-FFF2-40B4-BE49-F238E27FC236}">
                  <a16:creationId xmlns:a16="http://schemas.microsoft.com/office/drawing/2014/main" id="{C603665D-3D4C-772C-11C7-C342036E4A0E}"/>
                </a:ext>
              </a:extLst>
            </p:cNvPr>
            <p:cNvPicPr>
              <a:picLocks noChangeAspect="1"/>
            </p:cNvPicPr>
            <p:nvPr/>
          </p:nvPicPr>
          <p:blipFill>
            <a:blip r:embed="rId3"/>
            <a:stretch>
              <a:fillRect/>
            </a:stretch>
          </p:blipFill>
          <p:spPr>
            <a:xfrm>
              <a:off x="6633303" y="1213479"/>
              <a:ext cx="198137" cy="176800"/>
            </a:xfrm>
            <a:prstGeom prst="rect">
              <a:avLst/>
            </a:prstGeom>
          </p:spPr>
        </p:pic>
      </p:grpSp>
      <p:pic>
        <p:nvPicPr>
          <p:cNvPr id="47" name="Picture 46">
            <a:extLst>
              <a:ext uri="{FF2B5EF4-FFF2-40B4-BE49-F238E27FC236}">
                <a16:creationId xmlns:a16="http://schemas.microsoft.com/office/drawing/2014/main" id="{453AE672-DA82-E57E-1842-39D826582B28}"/>
              </a:ext>
            </a:extLst>
          </p:cNvPr>
          <p:cNvPicPr>
            <a:picLocks noChangeAspect="1"/>
          </p:cNvPicPr>
          <p:nvPr/>
        </p:nvPicPr>
        <p:blipFill>
          <a:blip r:embed="rId4"/>
          <a:stretch>
            <a:fillRect/>
          </a:stretch>
        </p:blipFill>
        <p:spPr>
          <a:xfrm>
            <a:off x="5620376" y="2518498"/>
            <a:ext cx="197702" cy="202974"/>
          </a:xfrm>
          <a:prstGeom prst="rect">
            <a:avLst/>
          </a:prstGeom>
        </p:spPr>
      </p:pic>
      <p:sp>
        <p:nvSpPr>
          <p:cNvPr id="110" name="Speech Bubble: Rectangle with Corners Rounded 109">
            <a:extLst>
              <a:ext uri="{FF2B5EF4-FFF2-40B4-BE49-F238E27FC236}">
                <a16:creationId xmlns:a16="http://schemas.microsoft.com/office/drawing/2014/main" id="{360DEE96-C491-5CA2-3FB9-3BE51F254903}"/>
              </a:ext>
            </a:extLst>
          </p:cNvPr>
          <p:cNvSpPr/>
          <p:nvPr/>
        </p:nvSpPr>
        <p:spPr>
          <a:xfrm>
            <a:off x="5620376" y="257802"/>
            <a:ext cx="2962740" cy="1029454"/>
          </a:xfrm>
          <a:prstGeom prst="wedgeRoundRectCallout">
            <a:avLst>
              <a:gd name="adj1" fmla="val -30839"/>
              <a:gd name="adj2" fmla="val 122959"/>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a:ln>
                  <a:noFill/>
                </a:ln>
                <a:solidFill>
                  <a:srgbClr val="4D4D4D"/>
                </a:solidFill>
                <a:effectLst/>
                <a:uLnTx/>
                <a:uFillTx/>
                <a:ea typeface="+mn-ea"/>
                <a:cs typeface="+mn-cs"/>
              </a:rPr>
              <a:t>Ja </a:t>
            </a:r>
            <a:r>
              <a:rPr kumimoji="0" lang="en-IE" sz="1400" b="1" i="0" u="none" strike="noStrike" kern="1200" cap="none" spc="0" normalizeH="0" baseline="0" noProof="0" err="1">
                <a:ln>
                  <a:noFill/>
                </a:ln>
                <a:solidFill>
                  <a:srgbClr val="4D4D4D"/>
                </a:solidFill>
                <a:effectLst/>
                <a:uLnTx/>
                <a:uFillTx/>
                <a:ea typeface="+mn-ea"/>
                <a:cs typeface="+mn-cs"/>
              </a:rPr>
              <a:t>rodas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problēmas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vai</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trūkst</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informācijas</a:t>
            </a:r>
            <a:r>
              <a:rPr kumimoji="0" lang="en-IE" sz="1400" b="1" i="0" u="none" strike="noStrike" kern="1200" cap="none" spc="0" normalizeH="0" baseline="0" noProof="0">
                <a:ln>
                  <a:noFill/>
                </a:ln>
                <a:solidFill>
                  <a:srgbClr val="4D4D4D"/>
                </a:solidFill>
                <a:effectLst/>
                <a:uLnTx/>
                <a:uFillTx/>
                <a:ea typeface="+mn-ea"/>
                <a:cs typeface="+mn-cs"/>
              </a:rPr>
              <a:t>, par to </a:t>
            </a:r>
            <a:r>
              <a:rPr kumimoji="0" lang="en-IE" sz="1400" b="1" i="0" u="none" strike="noStrike" kern="1200" cap="none" spc="0" normalizeH="0" baseline="0" noProof="0" err="1">
                <a:ln>
                  <a:noFill/>
                </a:ln>
                <a:solidFill>
                  <a:srgbClr val="4D4D4D"/>
                </a:solidFill>
                <a:effectLst/>
                <a:uLnTx/>
                <a:uFillTx/>
                <a:ea typeface="+mn-ea"/>
                <a:cs typeface="+mn-cs"/>
              </a:rPr>
              <a:t>tiek</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informēts</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importētājs</a:t>
            </a:r>
            <a:r>
              <a:rPr kumimoji="0" lang="en-IE" sz="1400" b="1" i="0" u="none" strike="noStrike" kern="1200" cap="none" spc="0" normalizeH="0" baseline="0" noProof="0">
                <a:ln>
                  <a:noFill/>
                </a:ln>
                <a:solidFill>
                  <a:srgbClr val="4D4D4D"/>
                </a:solidFill>
                <a:effectLst/>
                <a:uLnTx/>
                <a:uFillTx/>
                <a:ea typeface="+mn-ea"/>
                <a:cs typeface="+mn-cs"/>
              </a:rPr>
              <a:t> un </a:t>
            </a:r>
            <a:r>
              <a:rPr kumimoji="0" lang="en-IE" sz="1400" b="1" i="0" u="none" strike="noStrike" kern="1200" cap="none" spc="0" normalizeH="0" baseline="0" noProof="0" err="1">
                <a:ln>
                  <a:noFill/>
                </a:ln>
                <a:solidFill>
                  <a:srgbClr val="4D4D4D"/>
                </a:solidFill>
                <a:effectLst/>
                <a:uLnTx/>
                <a:uFillTx/>
                <a:ea typeface="+mn-ea"/>
                <a:cs typeface="+mn-cs"/>
              </a:rPr>
              <a:t>tiek</a:t>
            </a:r>
            <a:r>
              <a:rPr kumimoji="0" lang="en-IE" sz="1400" b="1" i="0" u="none" strike="noStrike" kern="1200" cap="none" spc="0" normalizeH="0" baseline="0" noProof="0">
                <a:ln>
                  <a:noFill/>
                </a:ln>
                <a:solidFill>
                  <a:srgbClr val="4D4D4D"/>
                </a:solidFill>
                <a:effectLst/>
                <a:uLnTx/>
                <a:uFillTx/>
                <a:ea typeface="+mn-ea"/>
                <a:cs typeface="+mn-cs"/>
              </a:rPr>
              <a:t> </a:t>
            </a:r>
            <a:r>
              <a:rPr kumimoji="0" lang="en-IE" sz="1400" b="1" i="0" u="none" strike="noStrike" kern="1200" cap="none" spc="0" normalizeH="0" baseline="0" noProof="0" err="1">
                <a:ln>
                  <a:noFill/>
                </a:ln>
                <a:solidFill>
                  <a:srgbClr val="4D4D4D"/>
                </a:solidFill>
                <a:effectLst/>
                <a:uLnTx/>
                <a:uFillTx/>
                <a:ea typeface="+mn-ea"/>
                <a:cs typeface="+mn-cs"/>
              </a:rPr>
              <a:t>sniegts</a:t>
            </a:r>
            <a:r>
              <a:rPr kumimoji="0" lang="en-IE" sz="1400" b="1" i="0" u="none" strike="noStrike" kern="1200" cap="none" spc="0" normalizeH="0" baseline="0" noProof="0">
                <a:ln>
                  <a:noFill/>
                </a:ln>
                <a:solidFill>
                  <a:srgbClr val="4D4D4D"/>
                </a:solidFill>
                <a:effectLst/>
                <a:uLnTx/>
                <a:uFillTx/>
                <a:ea typeface="+mn-ea"/>
                <a:cs typeface="+mn-cs"/>
              </a:rPr>
              <a:t> atbalsts to </a:t>
            </a:r>
            <a:r>
              <a:rPr kumimoji="0" lang="en-IE" sz="1400" b="1" i="0" u="none" strike="noStrike" kern="1200" cap="none" spc="0" normalizeH="0" baseline="0" noProof="0" err="1">
                <a:ln>
                  <a:noFill/>
                </a:ln>
                <a:solidFill>
                  <a:srgbClr val="4D4D4D"/>
                </a:solidFill>
                <a:effectLst/>
                <a:uLnTx/>
                <a:uFillTx/>
                <a:ea typeface="+mn-ea"/>
                <a:cs typeface="+mn-cs"/>
              </a:rPr>
              <a:t>risināšanai</a:t>
            </a:r>
            <a:r>
              <a:rPr kumimoji="0" lang="en-IE" sz="1400" b="1" i="0" u="none" strike="noStrike" kern="1200" cap="none" spc="0" normalizeH="0" baseline="0" noProof="0">
                <a:ln>
                  <a:noFill/>
                </a:ln>
                <a:solidFill>
                  <a:srgbClr val="4D4D4D"/>
                </a:solidFill>
                <a:effectLst/>
                <a:uLnTx/>
                <a:uFillTx/>
                <a:ea typeface="+mn-ea"/>
                <a:cs typeface="+mn-cs"/>
              </a:rPr>
              <a:t>.</a:t>
            </a:r>
          </a:p>
        </p:txBody>
      </p:sp>
      <p:sp>
        <p:nvSpPr>
          <p:cNvPr id="65" name="Left Brace 64">
            <a:extLst>
              <a:ext uri="{FF2B5EF4-FFF2-40B4-BE49-F238E27FC236}">
                <a16:creationId xmlns:a16="http://schemas.microsoft.com/office/drawing/2014/main" id="{808BC88A-A76C-30B7-EDF6-05C2457AEBE4}"/>
              </a:ext>
            </a:extLst>
          </p:cNvPr>
          <p:cNvSpPr/>
          <p:nvPr/>
        </p:nvSpPr>
        <p:spPr>
          <a:xfrm rot="16200000">
            <a:off x="5222725" y="2201615"/>
            <a:ext cx="514545" cy="22886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nvGrpSpPr>
          <p:cNvPr id="66" name="Group 65">
            <a:extLst>
              <a:ext uri="{FF2B5EF4-FFF2-40B4-BE49-F238E27FC236}">
                <a16:creationId xmlns:a16="http://schemas.microsoft.com/office/drawing/2014/main" id="{75F98D34-13B4-4CEF-11FD-E084F3E602D5}"/>
              </a:ext>
            </a:extLst>
          </p:cNvPr>
          <p:cNvGrpSpPr/>
          <p:nvPr/>
        </p:nvGrpSpPr>
        <p:grpSpPr>
          <a:xfrm>
            <a:off x="3478807" y="4504451"/>
            <a:ext cx="437259" cy="693223"/>
            <a:chOff x="411939" y="1840971"/>
            <a:chExt cx="437259" cy="693223"/>
          </a:xfrm>
          <a:solidFill>
            <a:schemeClr val="accent3">
              <a:lumMod val="75000"/>
            </a:schemeClr>
          </a:solidFill>
        </p:grpSpPr>
        <p:sp>
          <p:nvSpPr>
            <p:cNvPr id="68" name="Oval 67">
              <a:extLst>
                <a:ext uri="{FF2B5EF4-FFF2-40B4-BE49-F238E27FC236}">
                  <a16:creationId xmlns:a16="http://schemas.microsoft.com/office/drawing/2014/main" id="{B88A9E58-E110-D2AB-B8F8-9F36FA53F361}"/>
                </a:ext>
              </a:extLst>
            </p:cNvPr>
            <p:cNvSpPr/>
            <p:nvPr/>
          </p:nvSpPr>
          <p:spPr>
            <a:xfrm>
              <a:off x="518167" y="1840971"/>
              <a:ext cx="235120" cy="2253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Partial Circle 68">
              <a:extLst>
                <a:ext uri="{FF2B5EF4-FFF2-40B4-BE49-F238E27FC236}">
                  <a16:creationId xmlns:a16="http://schemas.microsoft.com/office/drawing/2014/main" id="{F69A5799-20C1-BEB9-326A-830845D72A83}"/>
                </a:ext>
              </a:extLst>
            </p:cNvPr>
            <p:cNvSpPr/>
            <p:nvPr/>
          </p:nvSpPr>
          <p:spPr>
            <a:xfrm flipV="1">
              <a:off x="411939" y="2055641"/>
              <a:ext cx="437259" cy="478553"/>
            </a:xfrm>
            <a:prstGeom prst="pie">
              <a:avLst>
                <a:gd name="adj1" fmla="val 0"/>
                <a:gd name="adj2" fmla="val 1075162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pic>
        <p:nvPicPr>
          <p:cNvPr id="75" name="Picture 74">
            <a:extLst>
              <a:ext uri="{FF2B5EF4-FFF2-40B4-BE49-F238E27FC236}">
                <a16:creationId xmlns:a16="http://schemas.microsoft.com/office/drawing/2014/main" id="{617A9FD9-71E0-890B-6FA4-9BD93D4A0F80}"/>
              </a:ext>
            </a:extLst>
          </p:cNvPr>
          <p:cNvPicPr>
            <a:picLocks noChangeAspect="1"/>
          </p:cNvPicPr>
          <p:nvPr/>
        </p:nvPicPr>
        <p:blipFill>
          <a:blip r:embed="rId5"/>
          <a:stretch>
            <a:fillRect/>
          </a:stretch>
        </p:blipFill>
        <p:spPr>
          <a:xfrm>
            <a:off x="2308761" y="3794433"/>
            <a:ext cx="737444" cy="478554"/>
          </a:xfrm>
          <a:prstGeom prst="rect">
            <a:avLst/>
          </a:prstGeom>
        </p:spPr>
      </p:pic>
      <p:pic>
        <p:nvPicPr>
          <p:cNvPr id="78" name="Picture 77">
            <a:extLst>
              <a:ext uri="{FF2B5EF4-FFF2-40B4-BE49-F238E27FC236}">
                <a16:creationId xmlns:a16="http://schemas.microsoft.com/office/drawing/2014/main" id="{143001E9-4401-C0F6-7E21-9C958DE2D86E}"/>
              </a:ext>
            </a:extLst>
          </p:cNvPr>
          <p:cNvPicPr>
            <a:picLocks noChangeAspect="1"/>
          </p:cNvPicPr>
          <p:nvPr/>
        </p:nvPicPr>
        <p:blipFill>
          <a:blip r:embed="rId6"/>
          <a:stretch>
            <a:fillRect/>
          </a:stretch>
        </p:blipFill>
        <p:spPr>
          <a:xfrm>
            <a:off x="3412651" y="5928460"/>
            <a:ext cx="1030704" cy="363507"/>
          </a:xfrm>
          <a:prstGeom prst="rect">
            <a:avLst/>
          </a:prstGeom>
        </p:spPr>
      </p:pic>
      <p:pic>
        <p:nvPicPr>
          <p:cNvPr id="80" name="Picture 79">
            <a:extLst>
              <a:ext uri="{FF2B5EF4-FFF2-40B4-BE49-F238E27FC236}">
                <a16:creationId xmlns:a16="http://schemas.microsoft.com/office/drawing/2014/main" id="{E1524E91-457A-4E37-E7A5-E6ACB3A6CD01}"/>
              </a:ext>
            </a:extLst>
          </p:cNvPr>
          <p:cNvPicPr>
            <a:picLocks noChangeAspect="1"/>
          </p:cNvPicPr>
          <p:nvPr/>
        </p:nvPicPr>
        <p:blipFill>
          <a:blip r:embed="rId7"/>
          <a:stretch>
            <a:fillRect/>
          </a:stretch>
        </p:blipFill>
        <p:spPr>
          <a:xfrm>
            <a:off x="2740029" y="4533659"/>
            <a:ext cx="612353" cy="514547"/>
          </a:xfrm>
          <a:prstGeom prst="rect">
            <a:avLst/>
          </a:prstGeom>
        </p:spPr>
      </p:pic>
      <p:pic>
        <p:nvPicPr>
          <p:cNvPr id="84" name="Picture 83">
            <a:extLst>
              <a:ext uri="{FF2B5EF4-FFF2-40B4-BE49-F238E27FC236}">
                <a16:creationId xmlns:a16="http://schemas.microsoft.com/office/drawing/2014/main" id="{47D8CA62-371B-5E35-D9A8-7576DDA44AEE}"/>
              </a:ext>
            </a:extLst>
          </p:cNvPr>
          <p:cNvPicPr>
            <a:picLocks noChangeAspect="1"/>
          </p:cNvPicPr>
          <p:nvPr/>
        </p:nvPicPr>
        <p:blipFill>
          <a:blip r:embed="rId8"/>
          <a:stretch>
            <a:fillRect/>
          </a:stretch>
        </p:blipFill>
        <p:spPr>
          <a:xfrm>
            <a:off x="3081586" y="5024134"/>
            <a:ext cx="738022" cy="621492"/>
          </a:xfrm>
          <a:prstGeom prst="rect">
            <a:avLst/>
          </a:prstGeom>
        </p:spPr>
      </p:pic>
      <p:sp>
        <p:nvSpPr>
          <p:cNvPr id="89" name="Arrow: Striped Right 88">
            <a:extLst>
              <a:ext uri="{FF2B5EF4-FFF2-40B4-BE49-F238E27FC236}">
                <a16:creationId xmlns:a16="http://schemas.microsoft.com/office/drawing/2014/main" id="{6E8A3829-14D6-5B08-F847-7887B3C39E61}"/>
              </a:ext>
            </a:extLst>
          </p:cNvPr>
          <p:cNvSpPr/>
          <p:nvPr/>
        </p:nvSpPr>
        <p:spPr>
          <a:xfrm flipH="1">
            <a:off x="3589039" y="1997136"/>
            <a:ext cx="677927" cy="682112"/>
          </a:xfrm>
          <a:prstGeom prst="stripedRightArrow">
            <a:avLst>
              <a:gd name="adj1" fmla="val 67050"/>
              <a:gd name="adj2" fmla="val 3110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90" name="Straight Arrow Connector 89">
            <a:extLst>
              <a:ext uri="{FF2B5EF4-FFF2-40B4-BE49-F238E27FC236}">
                <a16:creationId xmlns:a16="http://schemas.microsoft.com/office/drawing/2014/main" id="{694835E2-DD8C-0E7A-438A-76363918B11C}"/>
              </a:ext>
            </a:extLst>
          </p:cNvPr>
          <p:cNvCxnSpPr>
            <a:cxnSpLocks/>
          </p:cNvCxnSpPr>
          <p:nvPr/>
        </p:nvCxnSpPr>
        <p:spPr>
          <a:xfrm flipV="1">
            <a:off x="5747476" y="3381476"/>
            <a:ext cx="0" cy="450988"/>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52F8AC2-8292-F563-CD4C-44E5D849DBBF}"/>
              </a:ext>
            </a:extLst>
          </p:cNvPr>
          <p:cNvCxnSpPr>
            <a:cxnSpLocks/>
          </p:cNvCxnSpPr>
          <p:nvPr/>
        </p:nvCxnSpPr>
        <p:spPr>
          <a:xfrm flipV="1">
            <a:off x="5620376" y="3381476"/>
            <a:ext cx="0" cy="450988"/>
          </a:xfrm>
          <a:prstGeom prst="straightConnector1">
            <a:avLst/>
          </a:prstGeom>
          <a:ln w="381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1" name="Speech Bubble: Rectangle with Corners Rounded 100">
            <a:extLst>
              <a:ext uri="{FF2B5EF4-FFF2-40B4-BE49-F238E27FC236}">
                <a16:creationId xmlns:a16="http://schemas.microsoft.com/office/drawing/2014/main" id="{130FF2E4-BB34-10AD-E570-0C33AC7437B0}"/>
              </a:ext>
            </a:extLst>
          </p:cNvPr>
          <p:cNvSpPr/>
          <p:nvPr/>
        </p:nvSpPr>
        <p:spPr>
          <a:xfrm>
            <a:off x="8749660" y="3949390"/>
            <a:ext cx="3259460" cy="1696236"/>
          </a:xfrm>
          <a:prstGeom prst="wedgeRoundRectCallout">
            <a:avLst>
              <a:gd name="adj1" fmla="val -59644"/>
              <a:gd name="adj2" fmla="val -33122"/>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Datu kvalitāte, riska novērtējums, atbilstība, noteikumi un ierobežojumi, pienākumu aprēķini, kontrole…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Viss tiek apstrādāts Datu centra kontekstā, ļaujot rīkoties atbilstoši pilnīgai </a:t>
            </a:r>
            <a:r>
              <a:rPr kumimoji="0" lang="lv-LV" sz="1400" b="1" i="0" u="none" strike="noStrike" kern="1200" cap="none" spc="0" normalizeH="0" baseline="0" noProof="0" err="1">
                <a:ln>
                  <a:noFill/>
                </a:ln>
                <a:solidFill>
                  <a:srgbClr val="4D4D4D"/>
                </a:solidFill>
                <a:effectLst/>
                <a:uLnTx/>
                <a:uFillTx/>
                <a:ea typeface="+mn-ea"/>
                <a:cs typeface="+mn-cs"/>
              </a:rPr>
              <a:t>pārredzamībai</a:t>
            </a:r>
            <a:r>
              <a:rPr kumimoji="0" lang="lv-LV" sz="1400" b="1" i="0" u="none" strike="noStrike" kern="1200" cap="none" spc="0" normalizeH="0" baseline="0" noProof="0">
                <a:ln>
                  <a:noFill/>
                </a:ln>
                <a:solidFill>
                  <a:srgbClr val="4D4D4D"/>
                </a:solidFill>
                <a:effectLst/>
                <a:uLnTx/>
                <a:uFillTx/>
                <a:ea typeface="+mn-ea"/>
                <a:cs typeface="+mn-cs"/>
              </a:rPr>
              <a:t>.</a:t>
            </a:r>
            <a:endParaRPr kumimoji="0" lang="en-IE" sz="1400" b="1" i="0" u="none" strike="noStrike" kern="1200" cap="none" spc="0" normalizeH="0" baseline="0" noProof="0">
              <a:ln>
                <a:noFill/>
              </a:ln>
              <a:solidFill>
                <a:srgbClr val="4D4D4D"/>
              </a:solidFill>
              <a:effectLst/>
              <a:uLnTx/>
              <a:uFillTx/>
              <a:ea typeface="+mn-ea"/>
              <a:cs typeface="+mn-cs"/>
            </a:endParaRPr>
          </a:p>
        </p:txBody>
      </p:sp>
      <p:pic>
        <p:nvPicPr>
          <p:cNvPr id="102" name="Picture 101">
            <a:extLst>
              <a:ext uri="{FF2B5EF4-FFF2-40B4-BE49-F238E27FC236}">
                <a16:creationId xmlns:a16="http://schemas.microsoft.com/office/drawing/2014/main" id="{8F357A6D-1901-0AAE-203D-546C92DFF1D7}"/>
              </a:ext>
            </a:extLst>
          </p:cNvPr>
          <p:cNvPicPr>
            <a:picLocks noChangeAspect="1"/>
          </p:cNvPicPr>
          <p:nvPr/>
        </p:nvPicPr>
        <p:blipFill>
          <a:blip r:embed="rId9"/>
          <a:stretch>
            <a:fillRect/>
          </a:stretch>
        </p:blipFill>
        <p:spPr>
          <a:xfrm>
            <a:off x="3712646" y="3754124"/>
            <a:ext cx="746759" cy="415520"/>
          </a:xfrm>
          <a:prstGeom prst="rect">
            <a:avLst/>
          </a:prstGeom>
        </p:spPr>
      </p:pic>
      <p:pic>
        <p:nvPicPr>
          <p:cNvPr id="103" name="Picture 102">
            <a:extLst>
              <a:ext uri="{FF2B5EF4-FFF2-40B4-BE49-F238E27FC236}">
                <a16:creationId xmlns:a16="http://schemas.microsoft.com/office/drawing/2014/main" id="{F4D47197-F139-2DE7-7333-0128A7157CE1}"/>
              </a:ext>
            </a:extLst>
          </p:cNvPr>
          <p:cNvPicPr>
            <a:picLocks noChangeAspect="1"/>
          </p:cNvPicPr>
          <p:nvPr/>
        </p:nvPicPr>
        <p:blipFill>
          <a:blip r:embed="rId9"/>
          <a:stretch>
            <a:fillRect/>
          </a:stretch>
        </p:blipFill>
        <p:spPr>
          <a:xfrm>
            <a:off x="4050593" y="4243499"/>
            <a:ext cx="601187" cy="334519"/>
          </a:xfrm>
          <a:prstGeom prst="rect">
            <a:avLst/>
          </a:prstGeom>
        </p:spPr>
      </p:pic>
      <p:pic>
        <p:nvPicPr>
          <p:cNvPr id="104" name="Picture 103">
            <a:extLst>
              <a:ext uri="{FF2B5EF4-FFF2-40B4-BE49-F238E27FC236}">
                <a16:creationId xmlns:a16="http://schemas.microsoft.com/office/drawing/2014/main" id="{223A7A8B-05A1-0AC1-BDF0-E185F641D1AF}"/>
              </a:ext>
            </a:extLst>
          </p:cNvPr>
          <p:cNvPicPr>
            <a:picLocks noChangeAspect="1"/>
          </p:cNvPicPr>
          <p:nvPr/>
        </p:nvPicPr>
        <p:blipFill>
          <a:blip r:embed="rId9"/>
          <a:stretch>
            <a:fillRect/>
          </a:stretch>
        </p:blipFill>
        <p:spPr>
          <a:xfrm>
            <a:off x="4184856" y="5453859"/>
            <a:ext cx="516997" cy="287673"/>
          </a:xfrm>
          <a:prstGeom prst="rect">
            <a:avLst/>
          </a:prstGeom>
        </p:spPr>
      </p:pic>
      <p:sp>
        <p:nvSpPr>
          <p:cNvPr id="109" name="Speech Bubble: Rectangle with Corners Rounded 108">
            <a:extLst>
              <a:ext uri="{FF2B5EF4-FFF2-40B4-BE49-F238E27FC236}">
                <a16:creationId xmlns:a16="http://schemas.microsoft.com/office/drawing/2014/main" id="{849B990C-8900-7CEA-2183-AE30B6BB98C5}"/>
              </a:ext>
            </a:extLst>
          </p:cNvPr>
          <p:cNvSpPr/>
          <p:nvPr/>
        </p:nvSpPr>
        <p:spPr>
          <a:xfrm>
            <a:off x="4734143" y="5888565"/>
            <a:ext cx="4145481" cy="828954"/>
          </a:xfrm>
          <a:prstGeom prst="wedgeRoundRectCallout">
            <a:avLst>
              <a:gd name="adj1" fmla="val -49687"/>
              <a:gd name="adj2" fmla="val -102824"/>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Katram dalībniekam ir daļējs skatījums uz procesu atbilstoši savai lomai un drošības politikai.</a:t>
            </a:r>
            <a:endParaRPr kumimoji="0" lang="en-IE" sz="1400" b="1" i="0" u="none" strike="noStrike" kern="1200" cap="none" spc="0" normalizeH="0" baseline="0" noProof="0">
              <a:ln>
                <a:noFill/>
              </a:ln>
              <a:solidFill>
                <a:srgbClr val="4D4D4D"/>
              </a:solidFill>
              <a:effectLst/>
              <a:uLnTx/>
              <a:uFillTx/>
              <a:ea typeface="+mn-ea"/>
              <a:cs typeface="+mn-cs"/>
            </a:endParaRPr>
          </a:p>
        </p:txBody>
      </p:sp>
      <p:pic>
        <p:nvPicPr>
          <p:cNvPr id="111" name="Picture 110">
            <a:extLst>
              <a:ext uri="{FF2B5EF4-FFF2-40B4-BE49-F238E27FC236}">
                <a16:creationId xmlns:a16="http://schemas.microsoft.com/office/drawing/2014/main" id="{40A0D8F5-2894-0A90-09F6-612AA69A751C}"/>
              </a:ext>
            </a:extLst>
          </p:cNvPr>
          <p:cNvPicPr>
            <a:picLocks noChangeAspect="1"/>
          </p:cNvPicPr>
          <p:nvPr/>
        </p:nvPicPr>
        <p:blipFill>
          <a:blip r:embed="rId9"/>
          <a:stretch>
            <a:fillRect/>
          </a:stretch>
        </p:blipFill>
        <p:spPr>
          <a:xfrm>
            <a:off x="2856018" y="3040098"/>
            <a:ext cx="746759" cy="415520"/>
          </a:xfrm>
          <a:prstGeom prst="rect">
            <a:avLst/>
          </a:prstGeom>
        </p:spPr>
      </p:pic>
      <p:grpSp>
        <p:nvGrpSpPr>
          <p:cNvPr id="112" name="Group 111">
            <a:extLst>
              <a:ext uri="{FF2B5EF4-FFF2-40B4-BE49-F238E27FC236}">
                <a16:creationId xmlns:a16="http://schemas.microsoft.com/office/drawing/2014/main" id="{0DD1F3FA-D433-EA59-2BCC-E2BB8A78BEDD}"/>
              </a:ext>
            </a:extLst>
          </p:cNvPr>
          <p:cNvGrpSpPr/>
          <p:nvPr/>
        </p:nvGrpSpPr>
        <p:grpSpPr>
          <a:xfrm>
            <a:off x="2571804" y="2720961"/>
            <a:ext cx="437259" cy="693223"/>
            <a:chOff x="411939" y="1840971"/>
            <a:chExt cx="437259" cy="693223"/>
          </a:xfrm>
          <a:solidFill>
            <a:schemeClr val="accent3">
              <a:lumMod val="60000"/>
              <a:lumOff val="40000"/>
            </a:schemeClr>
          </a:solidFill>
        </p:grpSpPr>
        <p:sp>
          <p:nvSpPr>
            <p:cNvPr id="113" name="Oval 112">
              <a:extLst>
                <a:ext uri="{FF2B5EF4-FFF2-40B4-BE49-F238E27FC236}">
                  <a16:creationId xmlns:a16="http://schemas.microsoft.com/office/drawing/2014/main" id="{81F3B811-66EF-7613-6AAF-040AAF698197}"/>
                </a:ext>
              </a:extLst>
            </p:cNvPr>
            <p:cNvSpPr/>
            <p:nvPr/>
          </p:nvSpPr>
          <p:spPr>
            <a:xfrm>
              <a:off x="518167" y="1840971"/>
              <a:ext cx="235120" cy="2253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Partial Circle 113">
              <a:extLst>
                <a:ext uri="{FF2B5EF4-FFF2-40B4-BE49-F238E27FC236}">
                  <a16:creationId xmlns:a16="http://schemas.microsoft.com/office/drawing/2014/main" id="{1B5F9A22-8722-6EEA-B60B-2DE89644C558}"/>
                </a:ext>
              </a:extLst>
            </p:cNvPr>
            <p:cNvSpPr/>
            <p:nvPr/>
          </p:nvSpPr>
          <p:spPr>
            <a:xfrm flipV="1">
              <a:off x="411939" y="2055641"/>
              <a:ext cx="437259" cy="478553"/>
            </a:xfrm>
            <a:prstGeom prst="pie">
              <a:avLst>
                <a:gd name="adj1" fmla="val 0"/>
                <a:gd name="adj2" fmla="val 1075162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pSp>
      <p:sp>
        <p:nvSpPr>
          <p:cNvPr id="115" name="TextBox 114">
            <a:extLst>
              <a:ext uri="{FF2B5EF4-FFF2-40B4-BE49-F238E27FC236}">
                <a16:creationId xmlns:a16="http://schemas.microsoft.com/office/drawing/2014/main" id="{F89A8269-7154-65F8-571C-FACEE6DB725D}"/>
              </a:ext>
            </a:extLst>
          </p:cNvPr>
          <p:cNvSpPr txBox="1"/>
          <p:nvPr/>
        </p:nvSpPr>
        <p:spPr>
          <a:xfrm>
            <a:off x="1979154" y="3129037"/>
            <a:ext cx="93913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a:ln>
                  <a:noFill/>
                </a:ln>
                <a:solidFill>
                  <a:srgbClr val="4D4D4D"/>
                </a:solidFill>
                <a:effectLst/>
                <a:uLnTx/>
                <a:uFillTx/>
                <a:latin typeface="Arial"/>
                <a:ea typeface="+mn-ea"/>
                <a:cs typeface="+mn-cs"/>
              </a:rPr>
              <a:t>Tirgus uzraudzība</a:t>
            </a:r>
            <a:endParaRPr kumimoji="0" lang="en-IE" sz="1000" b="1" i="0" u="none" strike="noStrike" kern="1200" cap="none" spc="0" normalizeH="0" baseline="0" noProof="0">
              <a:ln>
                <a:noFill/>
              </a:ln>
              <a:solidFill>
                <a:srgbClr val="4D4D4D"/>
              </a:solidFill>
              <a:effectLst/>
              <a:uLnTx/>
              <a:uFillTx/>
              <a:latin typeface="Arial"/>
              <a:ea typeface="+mn-ea"/>
              <a:cs typeface="+mn-cs"/>
            </a:endParaRPr>
          </a:p>
        </p:txBody>
      </p:sp>
      <p:pic>
        <p:nvPicPr>
          <p:cNvPr id="136" name="Picture 135">
            <a:extLst>
              <a:ext uri="{FF2B5EF4-FFF2-40B4-BE49-F238E27FC236}">
                <a16:creationId xmlns:a16="http://schemas.microsoft.com/office/drawing/2014/main" id="{B49C6A3F-8102-E899-3E65-297525BB713A}"/>
              </a:ext>
            </a:extLst>
          </p:cNvPr>
          <p:cNvPicPr>
            <a:picLocks noChangeAspect="1"/>
          </p:cNvPicPr>
          <p:nvPr/>
        </p:nvPicPr>
        <p:blipFill>
          <a:blip r:embed="rId9"/>
          <a:stretch>
            <a:fillRect/>
          </a:stretch>
        </p:blipFill>
        <p:spPr>
          <a:xfrm>
            <a:off x="7288948" y="2796124"/>
            <a:ext cx="746759" cy="415520"/>
          </a:xfrm>
          <a:prstGeom prst="rect">
            <a:avLst/>
          </a:prstGeom>
        </p:spPr>
      </p:pic>
      <p:sp>
        <p:nvSpPr>
          <p:cNvPr id="137" name="Speech Bubble: Rectangle with Corners Rounded 136">
            <a:extLst>
              <a:ext uri="{FF2B5EF4-FFF2-40B4-BE49-F238E27FC236}">
                <a16:creationId xmlns:a16="http://schemas.microsoft.com/office/drawing/2014/main" id="{1C16FD25-8FB3-C642-FC6E-D28FADA36F38}"/>
              </a:ext>
            </a:extLst>
          </p:cNvPr>
          <p:cNvSpPr/>
          <p:nvPr/>
        </p:nvSpPr>
        <p:spPr>
          <a:xfrm>
            <a:off x="8583116" y="2565243"/>
            <a:ext cx="3259460" cy="1010595"/>
          </a:xfrm>
          <a:prstGeom prst="wedgeRoundRectCallout">
            <a:avLst>
              <a:gd name="adj1" fmla="val -65196"/>
              <a:gd name="adj2" fmla="val 3015"/>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a:ln>
                  <a:noFill/>
                </a:ln>
                <a:solidFill>
                  <a:srgbClr val="4D4D4D"/>
                </a:solidFill>
                <a:effectLst/>
                <a:uLnTx/>
                <a:uFillTx/>
                <a:ea typeface="+mn-ea"/>
                <a:cs typeface="+mn-cs"/>
              </a:rPr>
              <a:t>Muitas iestādes saņem visplašāko priekšstatu par kustību un instrumentiem, kas nodrošina rīcībspēju.</a:t>
            </a:r>
            <a:endParaRPr kumimoji="0" lang="en-IE" sz="1400" b="1" i="0" u="none" strike="noStrike" kern="1200" cap="none" spc="0" normalizeH="0" baseline="0" noProof="0">
              <a:ln>
                <a:noFill/>
              </a:ln>
              <a:solidFill>
                <a:srgbClr val="4D4D4D"/>
              </a:solidFill>
              <a:effectLst/>
              <a:uLnTx/>
              <a:uFillTx/>
              <a:ea typeface="+mn-ea"/>
              <a:cs typeface="+mn-cs"/>
            </a:endParaRPr>
          </a:p>
        </p:txBody>
      </p:sp>
      <p:sp>
        <p:nvSpPr>
          <p:cNvPr id="2" name="Rectangle 1">
            <a:extLst>
              <a:ext uri="{FF2B5EF4-FFF2-40B4-BE49-F238E27FC236}">
                <a16:creationId xmlns:a16="http://schemas.microsoft.com/office/drawing/2014/main" id="{FBE17743-CCC8-2849-DB10-37D2CDCF437C}"/>
              </a:ext>
            </a:extLst>
          </p:cNvPr>
          <p:cNvSpPr/>
          <p:nvPr/>
        </p:nvSpPr>
        <p:spPr>
          <a:xfrm>
            <a:off x="22770" y="19552"/>
            <a:ext cx="5251371" cy="43741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lv-LV" sz="2400" i="0" u="none" strike="noStrike" kern="1200" normalizeH="0" baseline="0" noProof="0" dirty="0">
                <a:ln w="0"/>
                <a:solidFill>
                  <a:schemeClr val="tx1"/>
                </a:solidFill>
                <a:uLnTx/>
                <a:uFillTx/>
                <a:ea typeface="+mn-ea"/>
                <a:cs typeface="+mn-cs"/>
              </a:rPr>
              <a:t>Kā darbosies ES Muitas datu centrs?</a:t>
            </a:r>
            <a:endParaRPr kumimoji="0" lang="en-US" sz="2000" b="0" i="1" u="none" strike="noStrike" kern="1200" cap="none" spc="0" normalizeH="0" baseline="0" noProof="0" dirty="0">
              <a:ln>
                <a:noFill/>
              </a:ln>
              <a:solidFill>
                <a:srgbClr val="FFFFFF"/>
              </a:solidFill>
              <a:uLnTx/>
              <a:uFillTx/>
              <a:ea typeface="+mn-ea"/>
              <a:cs typeface="+mn-cs"/>
            </a:endParaRPr>
          </a:p>
        </p:txBody>
      </p:sp>
      <p:sp>
        <p:nvSpPr>
          <p:cNvPr id="9" name="Rectangle: Rounded Corners 8">
            <a:extLst>
              <a:ext uri="{FF2B5EF4-FFF2-40B4-BE49-F238E27FC236}">
                <a16:creationId xmlns:a16="http://schemas.microsoft.com/office/drawing/2014/main" id="{34A0FE87-364B-98BE-392A-990452DC46E3}"/>
              </a:ext>
            </a:extLst>
          </p:cNvPr>
          <p:cNvSpPr/>
          <p:nvPr/>
        </p:nvSpPr>
        <p:spPr>
          <a:xfrm>
            <a:off x="5620375" y="3975365"/>
            <a:ext cx="2415331" cy="1669964"/>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a:ln>
                  <a:noFill/>
                </a:ln>
                <a:solidFill>
                  <a:srgbClr val="4D4D4D"/>
                </a:solidFill>
                <a:effectLst/>
                <a:uLnTx/>
                <a:uFillTx/>
                <a:latin typeface="Arial"/>
                <a:ea typeface="+mn-ea"/>
                <a:cs typeface="+mn-cs"/>
              </a:rPr>
              <a:t>ES Muitas datu </a:t>
            </a:r>
            <a:r>
              <a:rPr lang="lv-LV" sz="2400" b="1">
                <a:solidFill>
                  <a:srgbClr val="4D4D4D"/>
                </a:solidFill>
                <a:latin typeface="Arial"/>
              </a:rPr>
              <a:t>c</a:t>
            </a:r>
            <a:r>
              <a:rPr kumimoji="0" lang="lv-LV" sz="2400" b="1" i="0" u="none" strike="noStrike" kern="1200" cap="none" spc="0" normalizeH="0" baseline="0" noProof="0" err="1">
                <a:ln>
                  <a:noFill/>
                </a:ln>
                <a:solidFill>
                  <a:srgbClr val="4D4D4D"/>
                </a:solidFill>
                <a:effectLst/>
                <a:uLnTx/>
                <a:uFillTx/>
                <a:latin typeface="Arial"/>
                <a:ea typeface="+mn-ea"/>
                <a:cs typeface="+mn-cs"/>
              </a:rPr>
              <a:t>entrs</a:t>
            </a:r>
            <a:endParaRPr kumimoji="0" lang="en-IE" sz="2400" b="1"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922872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4149" y="1007956"/>
            <a:ext cx="1425350" cy="5681279"/>
          </a:xfrm>
          <a:prstGeom prst="rect">
            <a:avLst/>
          </a:prstGeom>
        </p:spPr>
      </p:pic>
      <p:sp>
        <p:nvSpPr>
          <p:cNvPr id="4" name="Rectangle 3"/>
          <p:cNvSpPr/>
          <p:nvPr/>
        </p:nvSpPr>
        <p:spPr>
          <a:xfrm>
            <a:off x="1364149" y="168765"/>
            <a:ext cx="9041492" cy="710911"/>
          </a:xfrm>
          <a:prstGeom prst="rect">
            <a:avLst/>
          </a:prstGeom>
        </p:spPr>
        <p:txBody>
          <a:bodyPr lIns="0" tIns="0" rIns="0" bIns="0">
            <a:noAutofit/>
          </a:bodyPr>
          <a:lstStyle/>
          <a:p>
            <a:r>
              <a:rPr lang="lv-LV" sz="3200"/>
              <a:t>ES Muitas datu centrs – ieviešanas laika skala</a:t>
            </a:r>
            <a:endParaRPr lang="de" sz="3200"/>
          </a:p>
        </p:txBody>
      </p:sp>
      <p:sp>
        <p:nvSpPr>
          <p:cNvPr id="5" name="Rectangle 4"/>
          <p:cNvSpPr/>
          <p:nvPr/>
        </p:nvSpPr>
        <p:spPr>
          <a:xfrm>
            <a:off x="3032566" y="1143000"/>
            <a:ext cx="8009681" cy="2778783"/>
          </a:xfrm>
          <a:prstGeom prst="rect">
            <a:avLst/>
          </a:prstGeom>
        </p:spPr>
        <p:txBody>
          <a:bodyPr lIns="0" tIns="0" rIns="0" bIns="0">
            <a:noAutofit/>
          </a:bodyPr>
          <a:lstStyle/>
          <a:p>
            <a:pPr marL="123271" indent="-123271">
              <a:spcAft>
                <a:spcPts val="185"/>
              </a:spcAft>
            </a:pPr>
            <a:endParaRPr lang="lv-LV" sz="2400" b="1">
              <a:solidFill>
                <a:srgbClr val="4D4D4D"/>
              </a:solidFill>
            </a:endParaRPr>
          </a:p>
          <a:p>
            <a:pPr marL="342900" indent="-342900">
              <a:spcAft>
                <a:spcPts val="185"/>
              </a:spcAft>
              <a:buFont typeface="Arial" panose="020B0604020202020204" pitchFamily="34" charset="0"/>
              <a:buChar char="•"/>
            </a:pPr>
            <a:r>
              <a:rPr lang="lv-LV" sz="2400"/>
              <a:t>Muitas reformas priekšlikums</a:t>
            </a:r>
          </a:p>
          <a:p>
            <a:pPr>
              <a:spcAft>
                <a:spcPts val="185"/>
              </a:spcAft>
            </a:pPr>
            <a:endParaRPr lang="en-US" sz="2400"/>
          </a:p>
          <a:p>
            <a:pPr marL="252146" marR="19723" indent="-252146">
              <a:lnSpc>
                <a:spcPts val="1355"/>
              </a:lnSpc>
              <a:buFont typeface="Arial" panose="020B0604020202020204" pitchFamily="34" charset="0"/>
              <a:buChar char="•"/>
            </a:pPr>
            <a:endParaRPr lang="lv-LV" sz="2400"/>
          </a:p>
          <a:p>
            <a:pPr marR="19723"/>
            <a:endParaRPr lang="lv-LV" sz="2400"/>
          </a:p>
          <a:p>
            <a:pPr marR="19723">
              <a:lnSpc>
                <a:spcPts val="1355"/>
              </a:lnSpc>
            </a:pPr>
            <a:endParaRPr lang="lv-LV" sz="2400"/>
          </a:p>
          <a:p>
            <a:pPr marR="19723">
              <a:lnSpc>
                <a:spcPts val="1355"/>
              </a:lnSpc>
            </a:pPr>
            <a:endParaRPr lang="lv-LV" sz="2400"/>
          </a:p>
          <a:p>
            <a:pPr marL="342900" marR="19723" indent="-342900">
              <a:lnSpc>
                <a:spcPts val="1355"/>
              </a:lnSpc>
              <a:buFont typeface="Arial" panose="020B0604020202020204" pitchFamily="34" charset="0"/>
              <a:buChar char="•"/>
            </a:pPr>
            <a:r>
              <a:rPr lang="lv-LV" sz="2400"/>
              <a:t>S</a:t>
            </a:r>
            <a:r>
              <a:rPr lang="en-US" sz="2400" err="1"/>
              <a:t>āk</a:t>
            </a:r>
            <a:r>
              <a:rPr lang="en-US" sz="2400"/>
              <a:t> </a:t>
            </a:r>
            <a:r>
              <a:rPr lang="en-US" sz="2400" err="1"/>
              <a:t>darboties</a:t>
            </a:r>
            <a:r>
              <a:rPr lang="en-US" sz="2400"/>
              <a:t> </a:t>
            </a:r>
            <a:r>
              <a:rPr lang="en-US" sz="2400" err="1"/>
              <a:t>tikai</a:t>
            </a:r>
            <a:r>
              <a:rPr lang="en-US" sz="2400"/>
              <a:t> e-</a:t>
            </a:r>
            <a:r>
              <a:rPr lang="en-US" sz="2400" err="1"/>
              <a:t>komercijā</a:t>
            </a:r>
            <a:endParaRPr lang="en-US" sz="2400"/>
          </a:p>
        </p:txBody>
      </p:sp>
      <p:sp>
        <p:nvSpPr>
          <p:cNvPr id="6" name="Rectangle 5"/>
          <p:cNvSpPr/>
          <p:nvPr/>
        </p:nvSpPr>
        <p:spPr>
          <a:xfrm>
            <a:off x="3032567" y="4050063"/>
            <a:ext cx="8009681" cy="1197658"/>
          </a:xfrm>
          <a:prstGeom prst="rect">
            <a:avLst/>
          </a:prstGeom>
        </p:spPr>
        <p:txBody>
          <a:bodyPr lIns="0" tIns="0" rIns="0" bIns="0">
            <a:noAutofit/>
          </a:bodyPr>
          <a:lstStyle/>
          <a:p>
            <a:pPr marL="342900" indent="-342900">
              <a:spcBef>
                <a:spcPts val="1200"/>
              </a:spcBef>
              <a:spcAft>
                <a:spcPts val="185"/>
              </a:spcAft>
              <a:buFont typeface="Arial" panose="020B0604020202020204" pitchFamily="34" charset="0"/>
              <a:buChar char="•"/>
            </a:pPr>
            <a:r>
              <a:rPr lang="lv-LV" sz="2400"/>
              <a:t>Sāk izmantot </a:t>
            </a:r>
            <a:r>
              <a:rPr lang="en-US" sz="2400"/>
              <a:t>“T&amp;C </a:t>
            </a:r>
            <a:r>
              <a:rPr lang="lv-LV" sz="2400"/>
              <a:t>uzņēmēji</a:t>
            </a:r>
            <a:r>
              <a:rPr lang="en-US" sz="2400"/>
              <a:t>”</a:t>
            </a:r>
            <a:endParaRPr lang="lv-LV" sz="2400"/>
          </a:p>
          <a:p>
            <a:pPr marL="342900" indent="-342900">
              <a:spcBef>
                <a:spcPts val="1200"/>
              </a:spcBef>
              <a:spcAft>
                <a:spcPts val="185"/>
              </a:spcAft>
              <a:buFont typeface="Arial" panose="020B0604020202020204" pitchFamily="34" charset="0"/>
              <a:buChar char="•"/>
            </a:pPr>
            <a:r>
              <a:rPr lang="lv-LV" sz="2400"/>
              <a:t>C</a:t>
            </a:r>
            <a:r>
              <a:rPr lang="en-US" sz="2400" err="1"/>
              <a:t>iti</a:t>
            </a:r>
            <a:r>
              <a:rPr lang="en-US" sz="2400"/>
              <a:t> </a:t>
            </a:r>
            <a:r>
              <a:rPr lang="lv-LV" sz="2400"/>
              <a:t>operatori</a:t>
            </a:r>
            <a:r>
              <a:rPr lang="en-US" sz="2400"/>
              <a:t> </a:t>
            </a:r>
            <a:r>
              <a:rPr lang="en-US" sz="2400" u="sng"/>
              <a:t>var</a:t>
            </a:r>
            <a:r>
              <a:rPr lang="en-US" sz="2400"/>
              <a:t> </a:t>
            </a:r>
            <a:r>
              <a:rPr lang="en-US" sz="2400" err="1"/>
              <a:t>sākt</a:t>
            </a:r>
            <a:r>
              <a:rPr lang="en-US" sz="2400"/>
              <a:t> </a:t>
            </a:r>
            <a:r>
              <a:rPr lang="en-US" sz="2400" err="1"/>
              <a:t>lietot</a:t>
            </a:r>
            <a:r>
              <a:rPr lang="en-US" sz="2400"/>
              <a:t> </a:t>
            </a:r>
            <a:r>
              <a:rPr lang="en-US" sz="2400" err="1"/>
              <a:t>brīvprātīgi</a:t>
            </a:r>
            <a:endParaRPr lang="en-US" sz="2400"/>
          </a:p>
        </p:txBody>
      </p:sp>
      <p:sp>
        <p:nvSpPr>
          <p:cNvPr id="7" name="Rectangle 6"/>
          <p:cNvSpPr/>
          <p:nvPr/>
        </p:nvSpPr>
        <p:spPr>
          <a:xfrm>
            <a:off x="3032567" y="5637353"/>
            <a:ext cx="8380070" cy="738047"/>
          </a:xfrm>
          <a:prstGeom prst="rect">
            <a:avLst/>
          </a:prstGeom>
        </p:spPr>
        <p:txBody>
          <a:bodyPr lIns="0" tIns="0" rIns="0" bIns="0">
            <a:noAutofit/>
          </a:bodyPr>
          <a:lstStyle/>
          <a:p>
            <a:pPr marL="377416" indent="-342900">
              <a:spcBef>
                <a:spcPts val="2038"/>
              </a:spcBef>
              <a:spcAft>
                <a:spcPts val="1668"/>
              </a:spcAft>
              <a:buFont typeface="Arial" panose="020B0604020202020204" pitchFamily="34" charset="0"/>
              <a:buChar char="•"/>
            </a:pPr>
            <a:r>
              <a:rPr lang="lv-LV" sz="2400"/>
              <a:t>Obligāta </a:t>
            </a:r>
            <a:r>
              <a:rPr lang="en-US" sz="2400" err="1"/>
              <a:t>izmantošana</a:t>
            </a:r>
            <a:r>
              <a:rPr lang="en-US" sz="2400"/>
              <a:t> </a:t>
            </a:r>
            <a:r>
              <a:rPr lang="en-US" sz="2400" err="1"/>
              <a:t>visiem</a:t>
            </a:r>
            <a:r>
              <a:rPr lang="en-US" sz="2400"/>
              <a:t> </a:t>
            </a:r>
            <a:r>
              <a:rPr lang="lv-LV" sz="2400"/>
              <a:t>operatoriem</a:t>
            </a:r>
            <a:endParaRPr 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F9BA-8A10-96D5-9492-EA6CA7F267EF}"/>
              </a:ext>
            </a:extLst>
          </p:cNvPr>
          <p:cNvSpPr>
            <a:spLocks noGrp="1"/>
          </p:cNvSpPr>
          <p:nvPr>
            <p:ph type="title"/>
          </p:nvPr>
        </p:nvSpPr>
        <p:spPr>
          <a:xfrm>
            <a:off x="638882" y="3174224"/>
            <a:ext cx="10909640" cy="1687814"/>
          </a:xfrm>
        </p:spPr>
        <p:txBody>
          <a:bodyPr vert="horz" lIns="91440" tIns="45720" rIns="91440" bIns="45720" rtlCol="0" anchor="b">
            <a:normAutofit/>
          </a:bodyPr>
          <a:lstStyle/>
          <a:p>
            <a:pPr algn="ctr"/>
            <a:r>
              <a:rPr lang="en-US" sz="6600" b="1" kern="1200">
                <a:solidFill>
                  <a:schemeClr val="tx1"/>
                </a:solidFill>
                <a:latin typeface="+mn-lt"/>
                <a:ea typeface="+mj-ea"/>
                <a:cs typeface="+mj-cs"/>
              </a:rPr>
              <a:t>ES </a:t>
            </a:r>
            <a:r>
              <a:rPr lang="en-US" sz="6600" b="1" kern="1200" err="1">
                <a:solidFill>
                  <a:schemeClr val="tx1"/>
                </a:solidFill>
                <a:latin typeface="+mn-lt"/>
                <a:ea typeface="+mj-ea"/>
                <a:cs typeface="+mj-cs"/>
              </a:rPr>
              <a:t>Muitas</a:t>
            </a:r>
            <a:r>
              <a:rPr lang="en-US" sz="6600" b="1" kern="1200">
                <a:solidFill>
                  <a:schemeClr val="tx1"/>
                </a:solidFill>
                <a:latin typeface="+mn-lt"/>
                <a:ea typeface="+mj-ea"/>
                <a:cs typeface="+mj-cs"/>
              </a:rPr>
              <a:t> </a:t>
            </a:r>
            <a:r>
              <a:rPr lang="en-US" sz="6600" b="1" kern="1200" err="1">
                <a:solidFill>
                  <a:schemeClr val="tx1"/>
                </a:solidFill>
                <a:latin typeface="+mn-lt"/>
                <a:ea typeface="+mj-ea"/>
                <a:cs typeface="+mj-cs"/>
              </a:rPr>
              <a:t>iestāde</a:t>
            </a:r>
            <a:endParaRPr lang="en-US" sz="6600" b="1" kern="1200">
              <a:solidFill>
                <a:schemeClr val="tx1"/>
              </a:solidFill>
              <a:latin typeface="+mn-lt"/>
              <a:ea typeface="+mj-ea"/>
              <a:cs typeface="+mj-cs"/>
            </a:endParaRPr>
          </a:p>
        </p:txBody>
      </p:sp>
      <p:pic>
        <p:nvPicPr>
          <p:cNvPr id="46" name="Graphic 45" descr="Fingerprint">
            <a:extLst>
              <a:ext uri="{FF2B5EF4-FFF2-40B4-BE49-F238E27FC236}">
                <a16:creationId xmlns:a16="http://schemas.microsoft.com/office/drawing/2014/main" id="{CCC18635-DDD2-7E6E-456F-B5AD938A3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2700" y="591670"/>
            <a:ext cx="2742004" cy="2742004"/>
          </a:xfrm>
          <a:prstGeom prst="rect">
            <a:avLst/>
          </a:prstGeom>
        </p:spPr>
      </p:pic>
      <p:sp>
        <p:nvSpPr>
          <p:cNvPr id="5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62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27410C4-30CC-465A-BE0C-EF417C3AEEC3}"/>
              </a:ext>
            </a:extLst>
          </p:cNvPr>
          <p:cNvSpPr>
            <a:spLocks noGrp="1"/>
          </p:cNvSpPr>
          <p:nvPr>
            <p:ph type="title"/>
          </p:nvPr>
        </p:nvSpPr>
        <p:spPr>
          <a:xfrm>
            <a:off x="572493" y="238539"/>
            <a:ext cx="11047013" cy="1827177"/>
          </a:xfrm>
        </p:spPr>
        <p:txBody>
          <a:bodyPr anchor="b">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lv-LV" sz="5400"/>
              <a:t>Muitas reformas pakete</a:t>
            </a:r>
            <a:endParaRPr lang="en-GB" sz="5400"/>
          </a:p>
          <a:p>
            <a:pPr defTabSz="914377"/>
            <a:endParaRPr lang="en-US" sz="5400" i="1">
              <a:latin typeface="Arial"/>
            </a:endParaRPr>
          </a:p>
        </p:txBody>
      </p:sp>
      <p:sp>
        <p:nvSpPr>
          <p:cNvPr id="8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22A83E28-9212-4B43-84B5-82BDECDC7A7A}"/>
              </a:ext>
            </a:extLst>
          </p:cNvPr>
          <p:cNvSpPr txBox="1">
            <a:spLocks/>
          </p:cNvSpPr>
          <p:nvPr/>
        </p:nvSpPr>
        <p:spPr>
          <a:xfrm>
            <a:off x="902142" y="1543436"/>
            <a:ext cx="10652761" cy="3188052"/>
          </a:xfrm>
          <a:prstGeom prst="rect">
            <a:avLst/>
          </a:prstGeom>
        </p:spPr>
        <p:txBody>
          <a:bodyPr vert="horz"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endParaRPr lang="lv-LV" sz="2000"/>
          </a:p>
          <a:p>
            <a:pPr>
              <a:spcAft>
                <a:spcPts val="600"/>
              </a:spcAft>
            </a:pPr>
            <a:endParaRPr lang="en-IE" sz="2000"/>
          </a:p>
        </p:txBody>
      </p:sp>
      <p:sp>
        <p:nvSpPr>
          <p:cNvPr id="9" name="Content Placeholder 1">
            <a:extLst>
              <a:ext uri="{FF2B5EF4-FFF2-40B4-BE49-F238E27FC236}">
                <a16:creationId xmlns:a16="http://schemas.microsoft.com/office/drawing/2014/main" id="{FBF9BBFD-DE1A-43CC-8808-EC35499CE829}"/>
              </a:ext>
            </a:extLst>
          </p:cNvPr>
          <p:cNvSpPr txBox="1">
            <a:spLocks/>
          </p:cNvSpPr>
          <p:nvPr/>
        </p:nvSpPr>
        <p:spPr>
          <a:xfrm>
            <a:off x="8158631" y="2567366"/>
            <a:ext cx="2681269" cy="1079087"/>
          </a:xfrm>
          <a:prstGeom prst="rect">
            <a:avLst/>
          </a:prstGeom>
        </p:spPr>
        <p:txBody>
          <a:bodyPr vert="horz"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IE" sz="1600"/>
          </a:p>
        </p:txBody>
      </p:sp>
      <p:sp>
        <p:nvSpPr>
          <p:cNvPr id="10" name="Content Placeholder 1">
            <a:extLst>
              <a:ext uri="{FF2B5EF4-FFF2-40B4-BE49-F238E27FC236}">
                <a16:creationId xmlns:a16="http://schemas.microsoft.com/office/drawing/2014/main" id="{C0AFCA70-BC14-4CE6-8D8F-FEE7D20A38AA}"/>
              </a:ext>
            </a:extLst>
          </p:cNvPr>
          <p:cNvSpPr txBox="1">
            <a:spLocks/>
          </p:cNvSpPr>
          <p:nvPr/>
        </p:nvSpPr>
        <p:spPr>
          <a:xfrm>
            <a:off x="8158632" y="4368649"/>
            <a:ext cx="3023081" cy="1079087"/>
          </a:xfrm>
          <a:prstGeom prst="rect">
            <a:avLst/>
          </a:prstGeom>
        </p:spPr>
        <p:txBody>
          <a:bodyPr vert="horz"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IE" sz="1600"/>
          </a:p>
        </p:txBody>
      </p:sp>
      <p:graphicFrame>
        <p:nvGraphicFramePr>
          <p:cNvPr id="15" name="Content Placeholder 1">
            <a:extLst>
              <a:ext uri="{FF2B5EF4-FFF2-40B4-BE49-F238E27FC236}">
                <a16:creationId xmlns:a16="http://schemas.microsoft.com/office/drawing/2014/main" id="{66ED130B-38F8-F665-381F-0C353EFB6AAD}"/>
              </a:ext>
            </a:extLst>
          </p:cNvPr>
          <p:cNvGraphicFramePr>
            <a:graphicFrameLocks noGrp="1"/>
          </p:cNvGraphicFramePr>
          <p:nvPr>
            <p:ph idx="1"/>
            <p:extLst>
              <p:ext uri="{D42A27DB-BD31-4B8C-83A1-F6EECF244321}">
                <p14:modId xmlns:p14="http://schemas.microsoft.com/office/powerpoint/2010/main" val="136713667"/>
              </p:ext>
            </p:extLst>
          </p:nvPr>
        </p:nvGraphicFramePr>
        <p:xfrm>
          <a:off x="1883576" y="1785997"/>
          <a:ext cx="8689892" cy="4570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265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7F299C-8EF1-5D33-C05D-1218949BB439}"/>
              </a:ext>
            </a:extLst>
          </p:cNvPr>
          <p:cNvSpPr/>
          <p:nvPr/>
        </p:nvSpPr>
        <p:spPr>
          <a:xfrm>
            <a:off x="643423" y="377681"/>
            <a:ext cx="10684219" cy="112483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600" i="0" u="none" strike="noStrike" kern="1200" normalizeH="0" baseline="0" noProof="0" dirty="0">
                <a:ln w="0"/>
                <a:solidFill>
                  <a:schemeClr val="tx1"/>
                </a:solidFill>
                <a:uLnTx/>
                <a:uFillTx/>
                <a:ea typeface="+mj-ea"/>
                <a:cs typeface="+mj-cs"/>
              </a:rPr>
              <a:t>E</a:t>
            </a:r>
            <a:r>
              <a:rPr kumimoji="0" lang="lv-LV" sz="3600" i="0" u="none" strike="noStrike" kern="1200" normalizeH="0" baseline="0" noProof="0" dirty="0">
                <a:ln w="0"/>
                <a:solidFill>
                  <a:schemeClr val="tx1"/>
                </a:solidFill>
                <a:uLnTx/>
                <a:uFillTx/>
                <a:ea typeface="+mj-ea"/>
                <a:cs typeface="+mj-cs"/>
              </a:rPr>
              <a:t>S Muitas iestādes </a:t>
            </a:r>
            <a:r>
              <a:rPr kumimoji="0" lang="en-US" sz="3600" i="0" u="none" strike="noStrike" kern="1200" normalizeH="0" baseline="0" noProof="0" dirty="0" err="1">
                <a:ln w="0"/>
                <a:solidFill>
                  <a:schemeClr val="tx1"/>
                </a:solidFill>
                <a:uLnTx/>
                <a:uFillTx/>
                <a:ea typeface="+mj-ea"/>
                <a:cs typeface="+mj-cs"/>
              </a:rPr>
              <a:t>misija</a:t>
            </a:r>
            <a:r>
              <a:rPr lang="en-US" sz="3600" kern="1200" dirty="0">
                <a:ln w="0"/>
                <a:solidFill>
                  <a:schemeClr val="tx1"/>
                </a:solidFill>
                <a:ea typeface="+mj-ea"/>
                <a:cs typeface="+mj-cs"/>
              </a:rPr>
              <a:t> &amp; </a:t>
            </a:r>
            <a:r>
              <a:rPr lang="en-US" sz="3600" kern="1200" dirty="0" err="1">
                <a:ln w="0"/>
                <a:solidFill>
                  <a:schemeClr val="tx1"/>
                </a:solidFill>
                <a:ea typeface="+mj-ea"/>
                <a:cs typeface="+mj-cs"/>
              </a:rPr>
              <a:t>mērķi</a:t>
            </a:r>
            <a:endParaRPr lang="en-US" sz="3600" kern="1200" dirty="0">
              <a:ln w="0"/>
              <a:solidFill>
                <a:schemeClr val="tx1"/>
              </a:solidFill>
              <a:ea typeface="+mj-ea"/>
              <a:cs typeface="+mj-cs"/>
            </a:endParaRPr>
          </a:p>
        </p:txBody>
      </p:sp>
      <p:grpSp>
        <p:nvGrpSpPr>
          <p:cNvPr id="5131" name="Group 513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5132" name="Rectangle 513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1">
            <a:extLst>
              <a:ext uri="{FF2B5EF4-FFF2-40B4-BE49-F238E27FC236}">
                <a16:creationId xmlns:a16="http://schemas.microsoft.com/office/drawing/2014/main" id="{0217FA6C-D22C-CF4B-32A9-8E232A41F10F}"/>
              </a:ext>
            </a:extLst>
          </p:cNvPr>
          <p:cNvSpPr>
            <a:spLocks/>
          </p:cNvSpPr>
          <p:nvPr/>
        </p:nvSpPr>
        <p:spPr>
          <a:xfrm>
            <a:off x="1380046" y="1837999"/>
            <a:ext cx="10333534" cy="4458629"/>
          </a:xfrm>
          <a:prstGeom prst="rect">
            <a:avLst/>
          </a:prstGeom>
        </p:spPr>
        <p:txBody>
          <a:bodyPr>
            <a:normAutofit fontScale="77500" lnSpcReduction="20000"/>
          </a:bodyPr>
          <a:lstStyle/>
          <a:p>
            <a:pPr defTabSz="502920">
              <a:spcAft>
                <a:spcPts val="600"/>
              </a:spcAft>
            </a:pPr>
            <a:r>
              <a:rPr lang="lv-LV" sz="2400" b="1" kern="1200">
                <a:ln w="0"/>
                <a:effectLst>
                  <a:outerShdw blurRad="38100" dist="19050" dir="2700000" algn="tl" rotWithShape="0">
                    <a:schemeClr val="dk1">
                      <a:alpha val="40000"/>
                    </a:schemeClr>
                  </a:outerShdw>
                </a:effectLst>
                <a:latin typeface="+mn-lt"/>
                <a:ea typeface="+mn-ea"/>
                <a:cs typeface="+mn-cs"/>
              </a:rPr>
              <a:t>     </a:t>
            </a:r>
            <a:r>
              <a:rPr lang="en-IE" sz="2400" b="1" kern="1200" err="1">
                <a:ln w="0"/>
                <a:effectLst>
                  <a:outerShdw blurRad="38100" dist="19050" dir="2700000" algn="tl" rotWithShape="0">
                    <a:schemeClr val="dk1">
                      <a:alpha val="40000"/>
                    </a:schemeClr>
                  </a:outerShdw>
                </a:effectLst>
                <a:latin typeface="+mn-lt"/>
                <a:ea typeface="+mn-ea"/>
                <a:cs typeface="+mn-cs"/>
              </a:rPr>
              <a:t>Veicināt</a:t>
            </a:r>
            <a:r>
              <a:rPr lang="en-IE" sz="2400" b="1" kern="1200">
                <a:ln w="0"/>
                <a:effectLst>
                  <a:outerShdw blurRad="38100" dist="19050" dir="2700000" algn="tl" rotWithShape="0">
                    <a:schemeClr val="dk1">
                      <a:alpha val="40000"/>
                    </a:schemeClr>
                  </a:outerShdw>
                </a:effectLst>
                <a:latin typeface="+mn-lt"/>
                <a:ea typeface="+mn-ea"/>
                <a:cs typeface="+mn-cs"/>
              </a:rPr>
              <a:t> </a:t>
            </a:r>
            <a:r>
              <a:rPr lang="en-IE" sz="2400" b="1" kern="1200" err="1">
                <a:ln w="0"/>
                <a:effectLst>
                  <a:outerShdw blurRad="38100" dist="19050" dir="2700000" algn="tl" rotWithShape="0">
                    <a:schemeClr val="dk1">
                      <a:alpha val="40000"/>
                    </a:schemeClr>
                  </a:outerShdw>
                </a:effectLst>
                <a:latin typeface="+mn-lt"/>
                <a:ea typeface="+mn-ea"/>
                <a:cs typeface="+mn-cs"/>
              </a:rPr>
              <a:t>muitas</a:t>
            </a:r>
            <a:r>
              <a:rPr lang="en-IE" sz="2400" b="1" kern="1200">
                <a:ln w="0"/>
                <a:effectLst>
                  <a:outerShdw blurRad="38100" dist="19050" dir="2700000" algn="tl" rotWithShape="0">
                    <a:schemeClr val="dk1">
                      <a:alpha val="40000"/>
                    </a:schemeClr>
                  </a:outerShdw>
                </a:effectLst>
                <a:latin typeface="+mn-lt"/>
                <a:ea typeface="+mn-ea"/>
                <a:cs typeface="+mn-cs"/>
              </a:rPr>
              <a:t> </a:t>
            </a:r>
            <a:r>
              <a:rPr lang="en-IE" sz="2400" b="1" kern="1200" err="1">
                <a:ln w="0"/>
                <a:effectLst>
                  <a:outerShdw blurRad="38100" dist="19050" dir="2700000" algn="tl" rotWithShape="0">
                    <a:schemeClr val="dk1">
                      <a:alpha val="40000"/>
                    </a:schemeClr>
                  </a:outerShdw>
                </a:effectLst>
                <a:latin typeface="+mn-lt"/>
                <a:ea typeface="+mn-ea"/>
                <a:cs typeface="+mn-cs"/>
              </a:rPr>
              <a:t>dienestu</a:t>
            </a:r>
            <a:r>
              <a:rPr lang="en-IE" sz="2400" b="1" kern="1200">
                <a:ln w="0"/>
                <a:effectLst>
                  <a:outerShdw blurRad="38100" dist="19050" dir="2700000" algn="tl" rotWithShape="0">
                    <a:schemeClr val="dk1">
                      <a:alpha val="40000"/>
                    </a:schemeClr>
                  </a:outerShdw>
                </a:effectLst>
                <a:latin typeface="+mn-lt"/>
                <a:ea typeface="+mn-ea"/>
                <a:cs typeface="+mn-cs"/>
              </a:rPr>
              <a:t> </a:t>
            </a:r>
            <a:r>
              <a:rPr lang="en-IE" sz="2400" b="1" kern="1200" err="1">
                <a:ln w="0"/>
                <a:effectLst>
                  <a:outerShdw blurRad="38100" dist="19050" dir="2700000" algn="tl" rotWithShape="0">
                    <a:schemeClr val="dk1">
                      <a:alpha val="40000"/>
                    </a:schemeClr>
                  </a:outerShdw>
                </a:effectLst>
                <a:latin typeface="+mn-lt"/>
                <a:ea typeface="+mn-ea"/>
                <a:cs typeface="+mn-cs"/>
              </a:rPr>
              <a:t>uzdevumu</a:t>
            </a:r>
            <a:r>
              <a:rPr lang="en-IE" sz="2400" b="1" kern="1200">
                <a:ln w="0"/>
                <a:effectLst>
                  <a:outerShdw blurRad="38100" dist="19050" dir="2700000" algn="tl" rotWithShape="0">
                    <a:schemeClr val="dk1">
                      <a:alpha val="40000"/>
                    </a:schemeClr>
                  </a:outerShdw>
                </a:effectLst>
                <a:latin typeface="+mn-lt"/>
                <a:ea typeface="+mn-ea"/>
                <a:cs typeface="+mn-cs"/>
              </a:rPr>
              <a:t> </a:t>
            </a:r>
            <a:r>
              <a:rPr lang="en-IE" sz="2400" b="1" kern="1200" err="1">
                <a:ln w="0"/>
                <a:effectLst>
                  <a:outerShdw blurRad="38100" dist="19050" dir="2700000" algn="tl" rotWithShape="0">
                    <a:schemeClr val="dk1">
                      <a:alpha val="40000"/>
                    </a:schemeClr>
                  </a:outerShdw>
                </a:effectLst>
                <a:latin typeface="+mn-lt"/>
                <a:ea typeface="+mn-ea"/>
                <a:cs typeface="+mn-cs"/>
              </a:rPr>
              <a:t>izpildi</a:t>
            </a:r>
            <a:r>
              <a:rPr lang="en-IE" sz="2400" b="1" kern="1200">
                <a:ln w="0"/>
                <a:effectLst>
                  <a:outerShdw blurRad="38100" dist="19050" dir="2700000" algn="tl" rotWithShape="0">
                    <a:schemeClr val="dk1">
                      <a:alpha val="40000"/>
                    </a:schemeClr>
                  </a:outerShdw>
                </a:effectLst>
                <a:latin typeface="+mn-lt"/>
                <a:ea typeface="+mn-ea"/>
                <a:cs typeface="+mn-cs"/>
              </a:rPr>
              <a:t>:</a:t>
            </a:r>
            <a:endParaRPr lang="lv-LV" sz="2400" b="1" kern="1200">
              <a:ln w="0"/>
              <a:effectLst>
                <a:outerShdw blurRad="38100" dist="19050" dir="2700000" algn="tl" rotWithShape="0">
                  <a:schemeClr val="dk1">
                    <a:alpha val="40000"/>
                  </a:schemeClr>
                </a:outerShdw>
              </a:effectLst>
              <a:latin typeface="+mn-lt"/>
              <a:ea typeface="+mn-ea"/>
              <a:cs typeface="+mn-cs"/>
            </a:endParaRPr>
          </a:p>
          <a:p>
            <a:pPr defTabSz="502920">
              <a:spcAft>
                <a:spcPts val="600"/>
              </a:spcAft>
            </a:pPr>
            <a:endParaRPr lang="en-IE" sz="2400" kern="1200">
              <a:solidFill>
                <a:schemeClr val="tx1"/>
              </a:solidFill>
              <a:latin typeface="+mn-lt"/>
              <a:ea typeface="+mn-ea"/>
              <a:cs typeface="+mn-cs"/>
            </a:endParaRPr>
          </a:p>
          <a:p>
            <a:pPr marL="537210" lvl="1" indent="-285750" defTabSz="502920">
              <a:spcAft>
                <a:spcPts val="600"/>
              </a:spcAft>
              <a:buFont typeface="Arial" panose="020B0604020202020204" pitchFamily="34" charset="0"/>
              <a:buChar char="•"/>
            </a:pPr>
            <a:r>
              <a:rPr lang="en-IE" sz="2400" kern="1200" err="1">
                <a:solidFill>
                  <a:schemeClr val="tx1"/>
                </a:solidFill>
                <a:latin typeface="+mn-lt"/>
                <a:ea typeface="+mn-ea"/>
                <a:cs typeface="+mn-cs"/>
              </a:rPr>
              <a:t>veicināt</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muitas</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savienības</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operatīvo</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pārvaldību</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koordinēt</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operatīvo</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sadarbību</a:t>
            </a:r>
            <a:r>
              <a:rPr lang="en-IE" sz="2400" kern="1200">
                <a:solidFill>
                  <a:schemeClr val="tx1"/>
                </a:solidFill>
                <a:latin typeface="+mn-lt"/>
                <a:ea typeface="+mn-ea"/>
                <a:cs typeface="+mn-cs"/>
              </a:rPr>
              <a:t> un </a:t>
            </a:r>
            <a:r>
              <a:rPr lang="en-IE" sz="2400" kern="1200" err="1">
                <a:solidFill>
                  <a:schemeClr val="tx1"/>
                </a:solidFill>
                <a:latin typeface="+mn-lt"/>
                <a:ea typeface="+mn-ea"/>
                <a:cs typeface="+mn-cs"/>
              </a:rPr>
              <a:t>apvienot</a:t>
            </a:r>
            <a:r>
              <a:rPr lang="en-IE" sz="2400" kern="1200">
                <a:solidFill>
                  <a:schemeClr val="tx1"/>
                </a:solidFill>
                <a:latin typeface="+mn-lt"/>
                <a:ea typeface="+mn-ea"/>
                <a:cs typeface="+mn-cs"/>
              </a:rPr>
              <a:t> un </a:t>
            </a:r>
            <a:r>
              <a:rPr lang="en-IE" sz="2400" kern="1200" err="1">
                <a:solidFill>
                  <a:schemeClr val="tx1"/>
                </a:solidFill>
                <a:latin typeface="+mn-lt"/>
                <a:ea typeface="+mn-ea"/>
                <a:cs typeface="+mn-cs"/>
              </a:rPr>
              <a:t>nodrošināt</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tehniskās</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zināšanas</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lai</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palielinātu</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efektivitāti</a:t>
            </a:r>
            <a:r>
              <a:rPr lang="en-IE" sz="2400" kern="1200">
                <a:solidFill>
                  <a:schemeClr val="tx1"/>
                </a:solidFill>
                <a:latin typeface="+mn-lt"/>
                <a:ea typeface="+mn-ea"/>
                <a:cs typeface="+mn-cs"/>
              </a:rPr>
              <a:t> un </a:t>
            </a:r>
            <a:r>
              <a:rPr lang="en-IE" sz="2400" kern="1200" err="1">
                <a:solidFill>
                  <a:schemeClr val="tx1"/>
                </a:solidFill>
                <a:latin typeface="+mn-lt"/>
                <a:ea typeface="+mn-ea"/>
                <a:cs typeface="+mn-cs"/>
              </a:rPr>
              <a:t>rezultātu</a:t>
            </a:r>
            <a:r>
              <a:rPr lang="en-IE" sz="2400" kern="1200">
                <a:solidFill>
                  <a:schemeClr val="tx1"/>
                </a:solidFill>
                <a:latin typeface="+mn-lt"/>
                <a:ea typeface="+mn-ea"/>
                <a:cs typeface="+mn-cs"/>
              </a:rPr>
              <a:t> </a:t>
            </a:r>
            <a:r>
              <a:rPr lang="en-IE" sz="2400" kern="1200" err="1">
                <a:solidFill>
                  <a:schemeClr val="tx1"/>
                </a:solidFill>
                <a:latin typeface="+mn-lt"/>
                <a:ea typeface="+mn-ea"/>
                <a:cs typeface="+mn-cs"/>
              </a:rPr>
              <a:t>sniegšanu</a:t>
            </a:r>
            <a:r>
              <a:rPr lang="en-IE" sz="2400" kern="1200">
                <a:solidFill>
                  <a:schemeClr val="tx1"/>
                </a:solidFill>
                <a:latin typeface="+mn-lt"/>
                <a:ea typeface="+mn-ea"/>
                <a:cs typeface="+mn-cs"/>
              </a:rPr>
              <a:t>;</a:t>
            </a:r>
            <a:endParaRPr lang="lv-LV" sz="2400" kern="1200">
              <a:solidFill>
                <a:schemeClr val="tx1"/>
              </a:solidFill>
              <a:latin typeface="+mn-lt"/>
              <a:ea typeface="+mn-ea"/>
              <a:cs typeface="+mn-cs"/>
            </a:endParaRPr>
          </a:p>
          <a:p>
            <a:pPr marL="502920" lvl="1" indent="-251460" defTabSz="502920">
              <a:spcAft>
                <a:spcPts val="600"/>
              </a:spcAft>
              <a:buFont typeface="+mj-lt"/>
              <a:buAutoNum type="arabicPeriod"/>
            </a:pPr>
            <a:endParaRPr lang="en-IE" sz="2400" kern="1200">
              <a:solidFill>
                <a:schemeClr val="tx1"/>
              </a:solidFill>
              <a:latin typeface="+mn-lt"/>
              <a:ea typeface="+mn-ea"/>
              <a:cs typeface="+mn-cs"/>
            </a:endParaRPr>
          </a:p>
          <a:p>
            <a:pPr marL="537210" lvl="1" indent="-285750" defTabSz="502920">
              <a:spcAft>
                <a:spcPts val="600"/>
              </a:spcAft>
              <a:buFont typeface="Arial" panose="020B0604020202020204" pitchFamily="34" charset="0"/>
              <a:buChar char="•"/>
            </a:pPr>
            <a:r>
              <a:rPr lang="lv-LV" sz="2400" kern="1200">
                <a:solidFill>
                  <a:schemeClr val="tx1"/>
                </a:solidFill>
                <a:latin typeface="+mn-lt"/>
                <a:ea typeface="+mn-ea"/>
                <a:cs typeface="+mn-cs"/>
              </a:rPr>
              <a:t>izstrādāt, darbināt un uzturēt informācijas tehnoloģijas</a:t>
            </a:r>
            <a:r>
              <a:rPr lang="en-IE" sz="2400" kern="1200">
                <a:solidFill>
                  <a:schemeClr val="tx1"/>
                </a:solidFill>
                <a:latin typeface="+mn-lt"/>
                <a:ea typeface="+mn-ea"/>
                <a:cs typeface="+mn-cs"/>
              </a:rPr>
              <a:t>;</a:t>
            </a:r>
            <a:endParaRPr lang="lv-LV" sz="2400" kern="1200">
              <a:solidFill>
                <a:schemeClr val="tx1"/>
              </a:solidFill>
              <a:latin typeface="+mn-lt"/>
              <a:ea typeface="+mn-ea"/>
              <a:cs typeface="+mn-cs"/>
            </a:endParaRPr>
          </a:p>
          <a:p>
            <a:pPr marL="502920" lvl="1" indent="-251460" defTabSz="502920">
              <a:spcAft>
                <a:spcPts val="600"/>
              </a:spcAft>
              <a:buFont typeface="+mj-lt"/>
              <a:buAutoNum type="arabicPeriod"/>
            </a:pPr>
            <a:endParaRPr lang="en-US" sz="2400" kern="1200">
              <a:solidFill>
                <a:schemeClr val="tx1"/>
              </a:solidFill>
              <a:latin typeface="+mn-lt"/>
              <a:ea typeface="+mn-ea"/>
              <a:cs typeface="+mn-cs"/>
            </a:endParaRPr>
          </a:p>
          <a:p>
            <a:pPr marL="537210" lvl="1" indent="-285750" defTabSz="502920">
              <a:spcAft>
                <a:spcPts val="600"/>
              </a:spcAft>
              <a:buFont typeface="Arial" panose="020B0604020202020204" pitchFamily="34" charset="0"/>
              <a:buChar char="•"/>
            </a:pPr>
            <a:r>
              <a:rPr lang="en-US" sz="2400" kern="1200" err="1">
                <a:solidFill>
                  <a:schemeClr val="tx1"/>
                </a:solidFill>
                <a:latin typeface="+mn-lt"/>
                <a:ea typeface="+mn-ea"/>
                <a:cs typeface="+mn-cs"/>
              </a:rPr>
              <a:t>palīdz</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optimāli</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izmantot</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pieejamos</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datus</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muitas</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uzraudzības</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kontroles</a:t>
            </a:r>
            <a:r>
              <a:rPr lang="en-US" sz="2400" kern="1200">
                <a:solidFill>
                  <a:schemeClr val="tx1"/>
                </a:solidFill>
                <a:latin typeface="+mn-lt"/>
                <a:ea typeface="+mn-ea"/>
                <a:cs typeface="+mn-cs"/>
              </a:rPr>
              <a:t> un </a:t>
            </a:r>
            <a:r>
              <a:rPr lang="en-US" sz="2400" kern="1200" err="1">
                <a:solidFill>
                  <a:schemeClr val="tx1"/>
                </a:solidFill>
                <a:latin typeface="+mn-lt"/>
                <a:ea typeface="+mn-ea"/>
                <a:cs typeface="+mn-cs"/>
              </a:rPr>
              <a:t>riska</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pārvaldības</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nolūkos</a:t>
            </a:r>
            <a:r>
              <a:rPr lang="en-US" sz="2400" kern="1200">
                <a:solidFill>
                  <a:schemeClr val="tx1"/>
                </a:solidFill>
                <a:latin typeface="+mn-lt"/>
                <a:ea typeface="+mn-ea"/>
                <a:cs typeface="+mn-cs"/>
              </a:rPr>
              <a:t>;</a:t>
            </a:r>
            <a:endParaRPr lang="lv-LV" sz="2400" kern="1200">
              <a:solidFill>
                <a:schemeClr val="tx1"/>
              </a:solidFill>
              <a:latin typeface="+mn-lt"/>
              <a:ea typeface="+mn-ea"/>
              <a:cs typeface="+mn-cs"/>
            </a:endParaRPr>
          </a:p>
          <a:p>
            <a:pPr marL="502920" lvl="1" indent="-251460" defTabSz="502920">
              <a:spcAft>
                <a:spcPts val="600"/>
              </a:spcAft>
              <a:buFont typeface="+mj-lt"/>
              <a:buAutoNum type="arabicPeriod"/>
            </a:pPr>
            <a:endParaRPr lang="en-US" sz="2400" kern="1200">
              <a:solidFill>
                <a:schemeClr val="tx1"/>
              </a:solidFill>
              <a:latin typeface="+mn-lt"/>
              <a:ea typeface="+mn-ea"/>
              <a:cs typeface="+mn-cs"/>
            </a:endParaRPr>
          </a:p>
          <a:p>
            <a:pPr marL="537210" lvl="1" indent="-285750" defTabSz="502920">
              <a:spcAft>
                <a:spcPts val="600"/>
              </a:spcAft>
              <a:buFont typeface="Arial" panose="020B0604020202020204" pitchFamily="34" charset="0"/>
              <a:buChar char="•"/>
            </a:pPr>
            <a:r>
              <a:rPr lang="lv-LV" sz="2400" kern="1200">
                <a:solidFill>
                  <a:schemeClr val="tx1"/>
                </a:solidFill>
                <a:latin typeface="+mn-lt"/>
                <a:ea typeface="+mn-ea"/>
                <a:cs typeface="+mn-cs"/>
              </a:rPr>
              <a:t>atbalstīt muitas iestādes, lai panāktu muitas tiesību aktu vienotu īstenošanu, jo īpaši, lai nodrošinātu, ka muitas kontrole un riska pārvaldība tiek veikta saskaņoti</a:t>
            </a:r>
            <a:r>
              <a:rPr lang="en-US" sz="2400" kern="1200">
                <a:solidFill>
                  <a:schemeClr val="tx1"/>
                </a:solidFill>
                <a:latin typeface="+mn-lt"/>
                <a:ea typeface="+mn-ea"/>
                <a:cs typeface="+mn-cs"/>
              </a:rPr>
              <a:t>;</a:t>
            </a:r>
            <a:endParaRPr lang="lv-LV" sz="2400" kern="1200">
              <a:solidFill>
                <a:schemeClr val="tx1"/>
              </a:solidFill>
              <a:latin typeface="+mn-lt"/>
              <a:ea typeface="+mn-ea"/>
              <a:cs typeface="+mn-cs"/>
            </a:endParaRPr>
          </a:p>
          <a:p>
            <a:pPr marL="502920" lvl="1" indent="-251460" defTabSz="502920">
              <a:spcAft>
                <a:spcPts val="600"/>
              </a:spcAft>
              <a:buFont typeface="+mj-lt"/>
              <a:buAutoNum type="arabicPeriod"/>
            </a:pPr>
            <a:endParaRPr lang="en-US" sz="2400" kern="1200">
              <a:solidFill>
                <a:schemeClr val="tx1"/>
              </a:solidFill>
              <a:latin typeface="+mn-lt"/>
              <a:ea typeface="+mn-ea"/>
              <a:cs typeface="+mn-cs"/>
            </a:endParaRPr>
          </a:p>
          <a:p>
            <a:pPr marL="537210" lvl="1" indent="-285750" defTabSz="502920">
              <a:spcAft>
                <a:spcPts val="600"/>
              </a:spcAft>
              <a:buFont typeface="Arial" panose="020B0604020202020204" pitchFamily="34" charset="0"/>
              <a:buChar char="•"/>
            </a:pPr>
            <a:r>
              <a:rPr lang="en-US" sz="2400" kern="1200" err="1">
                <a:solidFill>
                  <a:schemeClr val="tx1"/>
                </a:solidFill>
                <a:latin typeface="+mn-lt"/>
                <a:ea typeface="+mn-ea"/>
                <a:cs typeface="+mn-cs"/>
              </a:rPr>
              <a:t>palīdz</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īstenot</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citus</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Savienības</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tiesību</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aktus</a:t>
            </a:r>
            <a:r>
              <a:rPr lang="en-US" sz="2400" kern="1200">
                <a:solidFill>
                  <a:schemeClr val="tx1"/>
                </a:solidFill>
                <a:latin typeface="+mn-lt"/>
                <a:ea typeface="+mn-ea"/>
                <a:cs typeface="+mn-cs"/>
              </a:rPr>
              <a:t>, ko </a:t>
            </a:r>
            <a:r>
              <a:rPr lang="en-US" sz="2400" kern="1200" err="1">
                <a:solidFill>
                  <a:schemeClr val="tx1"/>
                </a:solidFill>
                <a:latin typeface="+mn-lt"/>
                <a:ea typeface="+mn-ea"/>
                <a:cs typeface="+mn-cs"/>
              </a:rPr>
              <a:t>piemēro</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muitas</a:t>
            </a:r>
            <a:r>
              <a:rPr lang="en-US" sz="2400" kern="1200">
                <a:solidFill>
                  <a:schemeClr val="tx1"/>
                </a:solidFill>
                <a:latin typeface="+mn-lt"/>
                <a:ea typeface="+mn-ea"/>
                <a:cs typeface="+mn-cs"/>
              </a:rPr>
              <a:t> </a:t>
            </a:r>
            <a:r>
              <a:rPr lang="en-US" sz="2400" kern="1200" err="1">
                <a:solidFill>
                  <a:schemeClr val="tx1"/>
                </a:solidFill>
                <a:latin typeface="+mn-lt"/>
                <a:ea typeface="+mn-ea"/>
                <a:cs typeface="+mn-cs"/>
              </a:rPr>
              <a:t>dienesti</a:t>
            </a:r>
            <a:endParaRPr lang="en-IE" sz="2400" kern="1200">
              <a:solidFill>
                <a:schemeClr val="tx1"/>
              </a:solidFill>
              <a:latin typeface="+mn-lt"/>
              <a:ea typeface="+mn-ea"/>
              <a:cs typeface="+mn-cs"/>
            </a:endParaRPr>
          </a:p>
          <a:p>
            <a:pPr defTabSz="502920">
              <a:spcAft>
                <a:spcPts val="600"/>
              </a:spcAft>
            </a:pPr>
            <a:endParaRPr lang="en-IE" sz="1100" kern="1200">
              <a:solidFill>
                <a:schemeClr val="tx1"/>
              </a:solidFill>
              <a:latin typeface="+mn-lt"/>
              <a:ea typeface="+mn-ea"/>
              <a:cs typeface="+mn-cs"/>
            </a:endParaRPr>
          </a:p>
          <a:p>
            <a:pPr defTabSz="502920">
              <a:spcAft>
                <a:spcPts val="600"/>
              </a:spcAft>
            </a:pPr>
            <a:endParaRPr lang="en-IE" sz="1100" kern="1200">
              <a:solidFill>
                <a:schemeClr val="tx1"/>
              </a:solidFill>
              <a:latin typeface="+mn-lt"/>
              <a:ea typeface="+mn-ea"/>
              <a:cs typeface="+mn-cs"/>
            </a:endParaRPr>
          </a:p>
          <a:p>
            <a:pPr marL="251460" lvl="1" defTabSz="502920">
              <a:spcAft>
                <a:spcPts val="600"/>
              </a:spcAft>
            </a:pPr>
            <a:endParaRPr lang="en-IE" sz="1000" kern="1200">
              <a:solidFill>
                <a:schemeClr val="tx1"/>
              </a:solidFill>
              <a:latin typeface="+mn-lt"/>
              <a:ea typeface="+mn-ea"/>
              <a:cs typeface="+mn-cs"/>
            </a:endParaRPr>
          </a:p>
          <a:p>
            <a:pPr marL="251460" lvl="1" defTabSz="502920">
              <a:spcAft>
                <a:spcPts val="600"/>
              </a:spcAft>
            </a:pPr>
            <a:endParaRPr lang="en-IE" sz="1000" kern="1200">
              <a:solidFill>
                <a:schemeClr val="bg2">
                  <a:lumMod val="25000"/>
                </a:schemeClr>
              </a:solidFill>
              <a:latin typeface="+mn-lt"/>
              <a:ea typeface="+mn-ea"/>
              <a:cs typeface="+mn-cs"/>
            </a:endParaRPr>
          </a:p>
          <a:p>
            <a:pPr marL="251460" lvl="1" defTabSz="502920">
              <a:spcAft>
                <a:spcPts val="600"/>
              </a:spcAft>
            </a:pPr>
            <a:endParaRPr lang="en-IE" sz="1000" kern="1200">
              <a:solidFill>
                <a:schemeClr val="bg2">
                  <a:lumMod val="25000"/>
                </a:schemeClr>
              </a:solidFill>
              <a:latin typeface="+mn-lt"/>
              <a:ea typeface="+mn-ea"/>
              <a:cs typeface="+mn-cs"/>
            </a:endParaRPr>
          </a:p>
          <a:p>
            <a:pPr defTabSz="502920">
              <a:spcAft>
                <a:spcPts val="600"/>
              </a:spcAft>
            </a:pPr>
            <a:endParaRPr lang="en-IE" sz="1100" kern="1200">
              <a:solidFill>
                <a:schemeClr val="tx1"/>
              </a:solidFill>
              <a:latin typeface="+mn-lt"/>
              <a:ea typeface="+mn-ea"/>
              <a:cs typeface="+mn-cs"/>
            </a:endParaRPr>
          </a:p>
          <a:p>
            <a:pPr>
              <a:spcAft>
                <a:spcPts val="600"/>
              </a:spcAft>
            </a:pPr>
            <a:endParaRPr lang="en-US" sz="2000"/>
          </a:p>
        </p:txBody>
      </p:sp>
      <p:pic>
        <p:nvPicPr>
          <p:cNvPr id="5122" name="Picture 2" descr="Computing ">
            <a:extLst>
              <a:ext uri="{FF2B5EF4-FFF2-40B4-BE49-F238E27FC236}">
                <a16:creationId xmlns:a16="http://schemas.microsoft.com/office/drawing/2014/main" id="{2A5BD261-48A3-6515-2F45-55273516B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33" y="3059796"/>
            <a:ext cx="797794" cy="8254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ata ">
            <a:extLst>
              <a:ext uri="{FF2B5EF4-FFF2-40B4-BE49-F238E27FC236}">
                <a16:creationId xmlns:a16="http://schemas.microsoft.com/office/drawing/2014/main" id="{C75EB32A-2577-B12A-59AF-27E9AFF7A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22" y="3885199"/>
            <a:ext cx="745213" cy="7452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isk ">
            <a:extLst>
              <a:ext uri="{FF2B5EF4-FFF2-40B4-BE49-F238E27FC236}">
                <a16:creationId xmlns:a16="http://schemas.microsoft.com/office/drawing/2014/main" id="{880CC66C-597E-23BD-FD00-5FB692147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32" y="4630412"/>
            <a:ext cx="797793" cy="7977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nagement ">
            <a:extLst>
              <a:ext uri="{FF2B5EF4-FFF2-40B4-BE49-F238E27FC236}">
                <a16:creationId xmlns:a16="http://schemas.microsoft.com/office/drawing/2014/main" id="{05361DE3-A9EA-E29D-40E5-36303D679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832" y="2238347"/>
            <a:ext cx="745213" cy="745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tection ">
            <a:extLst>
              <a:ext uri="{FF2B5EF4-FFF2-40B4-BE49-F238E27FC236}">
                <a16:creationId xmlns:a16="http://schemas.microsoft.com/office/drawing/2014/main" id="{70614037-8691-F6B1-4ED9-AAD4621451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424" y="5478534"/>
            <a:ext cx="797793" cy="7977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615930A-5F6F-EDA6-4DEB-A33A5EF094CD}"/>
              </a:ext>
            </a:extLst>
          </p:cNvPr>
          <p:cNvSpPr>
            <a:spLocks/>
          </p:cNvSpPr>
          <p:nvPr/>
        </p:nvSpPr>
        <p:spPr>
          <a:xfrm>
            <a:off x="9572245" y="4827493"/>
            <a:ext cx="1516255" cy="201816"/>
          </a:xfrm>
          <a:prstGeom prst="rect">
            <a:avLst/>
          </a:prstGeom>
        </p:spPr>
        <p:txBody>
          <a:bodyPr/>
          <a:lstStyle/>
          <a:p>
            <a:pPr defTabSz="502920">
              <a:spcAft>
                <a:spcPts val="600"/>
              </a:spcAft>
            </a:pPr>
            <a:endParaRPr lang="en-GB"/>
          </a:p>
        </p:txBody>
      </p:sp>
    </p:spTree>
    <p:extLst>
      <p:ext uri="{BB962C8B-B14F-4D97-AF65-F5344CB8AC3E}">
        <p14:creationId xmlns:p14="http://schemas.microsoft.com/office/powerpoint/2010/main" val="406450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B07FF5-ACC7-7266-A211-FF5E593A7B06}"/>
              </a:ext>
            </a:extLst>
          </p:cNvPr>
          <p:cNvSpPr/>
          <p:nvPr/>
        </p:nvSpPr>
        <p:spPr>
          <a:xfrm>
            <a:off x="9151855" y="2792859"/>
            <a:ext cx="2951999" cy="3855524"/>
          </a:xfrm>
          <a:prstGeom prst="roundRect">
            <a:avLst/>
          </a:prstGeom>
          <a:solidFill>
            <a:srgbClr val="D3E8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a:p>
          <a:p>
            <a:endParaRPr lang="fr-BE" sz="1600"/>
          </a:p>
          <a:p>
            <a:endParaRPr lang="fr-BE" sz="1600"/>
          </a:p>
          <a:p>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r>
              <a:rPr lang="lv-LV" sz="1600">
                <a:solidFill>
                  <a:schemeClr val="tx1"/>
                </a:solidFill>
              </a:rPr>
              <a:t>Apmācības</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Veiktspējas mērījumi</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Izcilības centrs</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Kopēji standarti un vadības vadlīnijas</a:t>
            </a:r>
            <a:endParaRPr lang="fr-BE" sz="1600">
              <a:solidFill>
                <a:schemeClr val="tx1"/>
              </a:solidFill>
            </a:endParaRPr>
          </a:p>
          <a:p>
            <a:pPr marL="285750" indent="-285750">
              <a:buFont typeface="Arial" panose="020B0604020202020204" pitchFamily="34" charset="0"/>
              <a:buChar char="•"/>
            </a:pPr>
            <a:r>
              <a:rPr lang="lv-LV" sz="1600" err="1">
                <a:solidFill>
                  <a:schemeClr val="tx1"/>
                </a:solidFill>
              </a:rPr>
              <a:t>Izpēte&amp;inovācija</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Atzinumu sniegšana</a:t>
            </a:r>
            <a:r>
              <a:rPr lang="fr-BE" sz="1600">
                <a:solidFill>
                  <a:schemeClr val="tx1"/>
                </a:solidFill>
              </a:rPr>
              <a:t> (</a:t>
            </a:r>
            <a:r>
              <a:rPr lang="fr-BE" sz="1600" err="1">
                <a:solidFill>
                  <a:schemeClr val="tx1"/>
                </a:solidFill>
              </a:rPr>
              <a:t>spec</a:t>
            </a:r>
            <a:r>
              <a:rPr lang="fr-BE" sz="1600">
                <a:solidFill>
                  <a:schemeClr val="tx1"/>
                </a:solidFill>
              </a:rPr>
              <a:t>. proc.)</a:t>
            </a:r>
          </a:p>
          <a:p>
            <a:pPr marL="285750" indent="-285750">
              <a:buFont typeface="Arial" panose="020B0604020202020204" pitchFamily="34" charset="0"/>
              <a:buChar char="•"/>
            </a:pPr>
            <a:r>
              <a:rPr lang="lv-LV" sz="1600">
                <a:solidFill>
                  <a:schemeClr val="tx1"/>
                </a:solidFill>
              </a:rPr>
              <a:t>Sadarbība</a:t>
            </a:r>
            <a:r>
              <a:rPr lang="fr-BE" sz="1600">
                <a:solidFill>
                  <a:schemeClr val="tx1"/>
                </a:solidFill>
              </a:rPr>
              <a:t> </a:t>
            </a:r>
            <a:r>
              <a:rPr lang="fr-BE" sz="1600" b="1">
                <a:solidFill>
                  <a:schemeClr val="tx1"/>
                </a:solidFill>
              </a:rPr>
              <a:t>(XII</a:t>
            </a:r>
            <a:r>
              <a:rPr lang="lv-LV" sz="1600" b="1">
                <a:solidFill>
                  <a:schemeClr val="tx1"/>
                </a:solidFill>
              </a:rPr>
              <a:t> sadaļa</a:t>
            </a:r>
            <a:r>
              <a:rPr lang="lv-LV" sz="1600">
                <a:solidFill>
                  <a:schemeClr val="tx1"/>
                </a:solidFill>
              </a:rPr>
              <a:t>)</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Kopējas kontroles</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Atbalsts sarežģītās klasifikācijas, muitas vērtības un izcelsmes  noteikšanas lietās</a:t>
            </a:r>
            <a:endParaRPr lang="fr-BE" sz="1600">
              <a:solidFill>
                <a:schemeClr val="tx1"/>
              </a:solidFill>
            </a:endParaRPr>
          </a:p>
          <a:p>
            <a:pPr marL="285750" indent="-285750">
              <a:buFont typeface="Arial" panose="020B0604020202020204" pitchFamily="34" charset="0"/>
              <a:buChar char="•"/>
            </a:pPr>
            <a:endParaRPr lang="fr-BE" sz="1600"/>
          </a:p>
          <a:p>
            <a:endParaRPr lang="fr-BE"/>
          </a:p>
          <a:p>
            <a:endParaRPr lang="fr-BE"/>
          </a:p>
          <a:p>
            <a:endParaRPr lang="fr-BE"/>
          </a:p>
          <a:p>
            <a:pPr algn="ctr"/>
            <a:endParaRPr lang="en-IE"/>
          </a:p>
        </p:txBody>
      </p:sp>
      <p:sp>
        <p:nvSpPr>
          <p:cNvPr id="9" name="Rectangle: Rounded Corners 8">
            <a:extLst>
              <a:ext uri="{FF2B5EF4-FFF2-40B4-BE49-F238E27FC236}">
                <a16:creationId xmlns:a16="http://schemas.microsoft.com/office/drawing/2014/main" id="{04795180-68C5-5788-95BD-79EA3A0C9A22}"/>
              </a:ext>
            </a:extLst>
          </p:cNvPr>
          <p:cNvSpPr/>
          <p:nvPr/>
        </p:nvSpPr>
        <p:spPr>
          <a:xfrm>
            <a:off x="3072912" y="2730469"/>
            <a:ext cx="2787867" cy="3855525"/>
          </a:xfrm>
          <a:prstGeom prst="roundRect">
            <a:avLst/>
          </a:prstGeom>
          <a:solidFill>
            <a:srgbClr val="D3E8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a:p>
          <a:p>
            <a:endParaRPr lang="fr-BE" sz="1600"/>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r>
              <a:rPr lang="lv-LV" sz="1600">
                <a:solidFill>
                  <a:schemeClr val="tx1"/>
                </a:solidFill>
              </a:rPr>
              <a:t>Balstīts uz muitas politikas virzieniem un prioritātēm</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Uzraudzības stratēģiju</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Kopēja riska uzraudzību</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Kontroļu rekomendāciju izstrādi </a:t>
            </a:r>
            <a:r>
              <a:rPr lang="fr-BE" sz="1600">
                <a:solidFill>
                  <a:schemeClr val="tx1"/>
                </a:solidFill>
              </a:rPr>
              <a:t>(‘</a:t>
            </a:r>
            <a:r>
              <a:rPr lang="lv-LV" sz="1600">
                <a:solidFill>
                  <a:schemeClr val="tx1"/>
                </a:solidFill>
              </a:rPr>
              <a:t>ievēro vai izskaidro</a:t>
            </a:r>
            <a:r>
              <a:rPr lang="fr-BE" sz="1600">
                <a:solidFill>
                  <a:schemeClr val="tx1"/>
                </a:solidFill>
              </a:rPr>
              <a:t>’)</a:t>
            </a:r>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a:p>
          <a:p>
            <a:endParaRPr lang="fr-BE"/>
          </a:p>
          <a:p>
            <a:endParaRPr lang="fr-BE"/>
          </a:p>
          <a:p>
            <a:pPr algn="ctr"/>
            <a:endParaRPr lang="en-IE"/>
          </a:p>
        </p:txBody>
      </p:sp>
      <p:sp>
        <p:nvSpPr>
          <p:cNvPr id="10" name="Rectangle: Rounded Corners 9">
            <a:extLst>
              <a:ext uri="{FF2B5EF4-FFF2-40B4-BE49-F238E27FC236}">
                <a16:creationId xmlns:a16="http://schemas.microsoft.com/office/drawing/2014/main" id="{4A40800F-819D-4465-4FE1-517A683C5AFA}"/>
              </a:ext>
            </a:extLst>
          </p:cNvPr>
          <p:cNvSpPr/>
          <p:nvPr/>
        </p:nvSpPr>
        <p:spPr>
          <a:xfrm>
            <a:off x="267313" y="2730469"/>
            <a:ext cx="2521453" cy="3855525"/>
          </a:xfrm>
          <a:prstGeom prst="roundRect">
            <a:avLst/>
          </a:prstGeom>
          <a:solidFill>
            <a:srgbClr val="D3E8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1600"/>
          </a:p>
          <a:p>
            <a:endParaRPr lang="fr-BE" sz="1600"/>
          </a:p>
          <a:p>
            <a:endParaRPr lang="fr-BE" sz="1600"/>
          </a:p>
          <a:p>
            <a:endParaRPr lang="fr-BE" sz="1600"/>
          </a:p>
          <a:p>
            <a:endParaRPr lang="fr-BE" sz="1600"/>
          </a:p>
          <a:p>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endParaRPr lang="fr-BE" sz="1600">
              <a:solidFill>
                <a:schemeClr val="tx1"/>
              </a:solidFill>
            </a:endParaRPr>
          </a:p>
          <a:p>
            <a:endParaRPr lang="fr-BE" sz="1600">
              <a:solidFill>
                <a:schemeClr val="tx1"/>
              </a:solidFill>
            </a:endParaRPr>
          </a:p>
          <a:p>
            <a:endParaRPr lang="fr-BE" sz="1600">
              <a:solidFill>
                <a:schemeClr val="tx1"/>
              </a:solidFill>
            </a:endParaRPr>
          </a:p>
          <a:p>
            <a:endParaRPr lang="fr-BE" sz="1600">
              <a:solidFill>
                <a:schemeClr val="tx1"/>
              </a:solidFill>
            </a:endParaRPr>
          </a:p>
          <a:p>
            <a:endParaRPr lang="fr-BE" sz="1600">
              <a:solidFill>
                <a:schemeClr val="tx1"/>
              </a:solidFill>
            </a:endParaRPr>
          </a:p>
          <a:p>
            <a:endParaRPr lang="fr-BE" sz="1600">
              <a:solidFill>
                <a:schemeClr val="tx1"/>
              </a:solidFill>
            </a:endParaRPr>
          </a:p>
          <a:p>
            <a:r>
              <a:rPr lang="fr-BE" sz="1600" err="1">
                <a:solidFill>
                  <a:schemeClr val="tx1"/>
                </a:solidFill>
              </a:rPr>
              <a:t>paredzēto</a:t>
            </a:r>
            <a:r>
              <a:rPr lang="fr-BE" sz="1600">
                <a:solidFill>
                  <a:schemeClr val="tx1"/>
                </a:solidFill>
              </a:rPr>
              <a:t> </a:t>
            </a:r>
            <a:r>
              <a:rPr lang="fr-BE" sz="1600" err="1">
                <a:solidFill>
                  <a:schemeClr val="tx1"/>
                </a:solidFill>
              </a:rPr>
              <a:t>uzdevumu</a:t>
            </a:r>
            <a:r>
              <a:rPr lang="fr-BE" sz="1600">
                <a:solidFill>
                  <a:schemeClr val="tx1"/>
                </a:solidFill>
              </a:rPr>
              <a:t> </a:t>
            </a:r>
            <a:r>
              <a:rPr lang="fr-BE" sz="1600" err="1">
                <a:solidFill>
                  <a:schemeClr val="tx1"/>
                </a:solidFill>
              </a:rPr>
              <a:t>veikšanai</a:t>
            </a:r>
            <a:r>
              <a:rPr lang="lv-LV" sz="1600">
                <a:solidFill>
                  <a:schemeClr val="tx1"/>
                </a:solidFill>
              </a:rPr>
              <a:t> </a:t>
            </a:r>
            <a:endParaRPr lang="fr-BE" sz="1600">
              <a:solidFill>
                <a:schemeClr val="tx1"/>
              </a:solidFill>
            </a:endParaRPr>
          </a:p>
          <a:p>
            <a:pPr marL="285750" indent="-285750">
              <a:buFont typeface="Arial" panose="020B0604020202020204" pitchFamily="34" charset="0"/>
              <a:buChar char="•"/>
            </a:pPr>
            <a:r>
              <a:rPr lang="lv-LV" sz="1600" b="1">
                <a:solidFill>
                  <a:schemeClr val="tx1"/>
                </a:solidFill>
              </a:rPr>
              <a:t>IV sadaļa </a:t>
            </a:r>
            <a:r>
              <a:rPr lang="fr-BE" sz="1600">
                <a:solidFill>
                  <a:schemeClr val="tx1"/>
                </a:solidFill>
              </a:rPr>
              <a:t>Risk</a:t>
            </a:r>
            <a:r>
              <a:rPr lang="lv-LV" sz="1600">
                <a:solidFill>
                  <a:schemeClr val="tx1"/>
                </a:solidFill>
              </a:rPr>
              <a:t>a menedžments</a:t>
            </a:r>
            <a:endParaRPr lang="fr-BE" sz="1600">
              <a:solidFill>
                <a:schemeClr val="tx1"/>
              </a:solidFill>
            </a:endParaRPr>
          </a:p>
          <a:p>
            <a:pPr marL="285750" indent="-285750">
              <a:buFont typeface="Arial" panose="020B0604020202020204" pitchFamily="34" charset="0"/>
              <a:buChar char="•"/>
            </a:pPr>
            <a:r>
              <a:rPr lang="lv-LV" sz="1600" b="1">
                <a:solidFill>
                  <a:schemeClr val="tx1"/>
                </a:solidFill>
              </a:rPr>
              <a:t>XII sadaļa </a:t>
            </a:r>
            <a:r>
              <a:rPr lang="lv-LV" sz="1600">
                <a:solidFill>
                  <a:schemeClr val="tx1"/>
                </a:solidFill>
              </a:rPr>
              <a:t>EUCA</a:t>
            </a:r>
          </a:p>
          <a:p>
            <a:pPr marL="285750" indent="-285750">
              <a:buFont typeface="Arial" panose="020B0604020202020204" pitchFamily="34" charset="0"/>
              <a:buChar char="•"/>
            </a:pPr>
            <a:r>
              <a:rPr lang="lv-LV" sz="1600" b="1">
                <a:solidFill>
                  <a:schemeClr val="tx1"/>
                </a:solidFill>
              </a:rPr>
              <a:t>XIII sadaļa </a:t>
            </a:r>
            <a:r>
              <a:rPr lang="lv-LV" sz="1600">
                <a:solidFill>
                  <a:schemeClr val="tx1"/>
                </a:solidFill>
              </a:rPr>
              <a:t>Sadarbība</a:t>
            </a:r>
            <a:endParaRPr lang="en-US" sz="1600">
              <a:solidFill>
                <a:schemeClr val="tx1"/>
              </a:solidFill>
            </a:endParaRPr>
          </a:p>
          <a:p>
            <a:r>
              <a:rPr lang="lv-LV" sz="1600">
                <a:solidFill>
                  <a:schemeClr val="tx1"/>
                </a:solidFill>
              </a:rPr>
              <a:t>DV lietojumprogrammu izstrādei</a:t>
            </a:r>
            <a:r>
              <a:rPr lang="en-US" sz="1600"/>
              <a:t>,</a:t>
            </a:r>
          </a:p>
          <a:p>
            <a:endParaRPr lang="en-US" sz="1600"/>
          </a:p>
          <a:p>
            <a:endParaRPr lang="en-US" sz="1600"/>
          </a:p>
          <a:p>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endParaRPr lang="fr-BE" sz="1600"/>
          </a:p>
          <a:p>
            <a:endParaRPr lang="fr-BE"/>
          </a:p>
          <a:p>
            <a:endParaRPr lang="fr-BE"/>
          </a:p>
          <a:p>
            <a:endParaRPr lang="fr-BE"/>
          </a:p>
          <a:p>
            <a:pPr algn="ctr"/>
            <a:endParaRPr lang="en-IE"/>
          </a:p>
        </p:txBody>
      </p:sp>
      <p:sp>
        <p:nvSpPr>
          <p:cNvPr id="12" name="Rectangle: Rounded Corners 11">
            <a:extLst>
              <a:ext uri="{FF2B5EF4-FFF2-40B4-BE49-F238E27FC236}">
                <a16:creationId xmlns:a16="http://schemas.microsoft.com/office/drawing/2014/main" id="{12C8DAEB-0AE9-2B82-5A4D-9E6AAAB8F65E}"/>
              </a:ext>
            </a:extLst>
          </p:cNvPr>
          <p:cNvSpPr/>
          <p:nvPr/>
        </p:nvSpPr>
        <p:spPr>
          <a:xfrm>
            <a:off x="6186535" y="2730470"/>
            <a:ext cx="2639564" cy="3855524"/>
          </a:xfrm>
          <a:prstGeom prst="roundRect">
            <a:avLst/>
          </a:prstGeom>
          <a:solidFill>
            <a:srgbClr val="D3E8F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BE"/>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endParaRPr lang="fr-BE" sz="1600">
              <a:solidFill>
                <a:schemeClr val="tx1"/>
              </a:solidFill>
            </a:endParaRPr>
          </a:p>
          <a:p>
            <a:pPr marL="285750" indent="-285750">
              <a:buFont typeface="Arial" panose="020B0604020202020204" pitchFamily="34" charset="0"/>
              <a:buChar char="•"/>
            </a:pPr>
            <a:r>
              <a:rPr lang="lv-LV" sz="1600">
                <a:solidFill>
                  <a:schemeClr val="tx1"/>
                </a:solidFill>
              </a:rPr>
              <a:t>Protokolu, procedūru un vadlīniju izstrāde</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Pieteikumu monitorings</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Atskaites EK</a:t>
            </a:r>
            <a:endParaRPr lang="fr-BE" sz="1600">
              <a:solidFill>
                <a:schemeClr val="tx1"/>
              </a:solidFill>
            </a:endParaRPr>
          </a:p>
          <a:p>
            <a:pPr marL="285750" indent="-285750">
              <a:buFont typeface="Arial" panose="020B0604020202020204" pitchFamily="34" charset="0"/>
              <a:buChar char="•"/>
            </a:pPr>
            <a:r>
              <a:rPr lang="lv-LV" sz="1600">
                <a:solidFill>
                  <a:schemeClr val="tx1"/>
                </a:solidFill>
              </a:rPr>
              <a:t>Krīzes telefona līnija ar </a:t>
            </a:r>
            <a:r>
              <a:rPr lang="fr-BE" sz="1600">
                <a:solidFill>
                  <a:schemeClr val="tx1"/>
                </a:solidFill>
              </a:rPr>
              <a:t>24/7 </a:t>
            </a:r>
            <a:r>
              <a:rPr lang="lv-LV" sz="1600">
                <a:solidFill>
                  <a:schemeClr val="tx1"/>
                </a:solidFill>
              </a:rPr>
              <a:t>pieejamību</a:t>
            </a:r>
            <a:endParaRPr lang="fr-BE" sz="1600">
              <a:solidFill>
                <a:schemeClr val="tx1"/>
              </a:solidFill>
            </a:endParaRPr>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sz="1600"/>
          </a:p>
          <a:p>
            <a:pPr marL="285750" indent="-285750">
              <a:buFont typeface="Arial" panose="020B0604020202020204" pitchFamily="34" charset="0"/>
              <a:buChar char="•"/>
            </a:pPr>
            <a:endParaRPr lang="fr-BE"/>
          </a:p>
          <a:p>
            <a:pPr marL="285750" indent="-285750">
              <a:buFont typeface="Arial" panose="020B0604020202020204" pitchFamily="34" charset="0"/>
              <a:buChar char="•"/>
            </a:pPr>
            <a:endParaRPr lang="fr-BE"/>
          </a:p>
          <a:p>
            <a:pPr marL="285750" indent="-285750">
              <a:buFont typeface="Arial" panose="020B0604020202020204" pitchFamily="34" charset="0"/>
              <a:buChar char="•"/>
            </a:pPr>
            <a:endParaRPr lang="fr-BE"/>
          </a:p>
          <a:p>
            <a:pPr marL="285750" indent="-285750" algn="ctr">
              <a:buFont typeface="Arial" panose="020B0604020202020204" pitchFamily="34" charset="0"/>
              <a:buChar char="•"/>
            </a:pPr>
            <a:endParaRPr lang="en-IE"/>
          </a:p>
        </p:txBody>
      </p:sp>
      <p:sp>
        <p:nvSpPr>
          <p:cNvPr id="11" name="Rectangle 10">
            <a:extLst>
              <a:ext uri="{FF2B5EF4-FFF2-40B4-BE49-F238E27FC236}">
                <a16:creationId xmlns:a16="http://schemas.microsoft.com/office/drawing/2014/main" id="{4679621D-B0E1-0B38-694C-64B89DF9759A}"/>
              </a:ext>
            </a:extLst>
          </p:cNvPr>
          <p:cNvSpPr/>
          <p:nvPr/>
        </p:nvSpPr>
        <p:spPr>
          <a:xfrm>
            <a:off x="6197002" y="2725663"/>
            <a:ext cx="2639564" cy="86869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b="1" dirty="0">
                <a:ln w="0"/>
                <a:solidFill>
                  <a:schemeClr val="tx1"/>
                </a:solidFill>
              </a:rPr>
              <a:t>Krīzes menedžments</a:t>
            </a:r>
            <a:endParaRPr lang="en-DE" b="1" dirty="0">
              <a:ln w="0"/>
              <a:solidFill>
                <a:schemeClr val="tx1"/>
              </a:solidFill>
            </a:endParaRPr>
          </a:p>
        </p:txBody>
      </p:sp>
      <p:sp>
        <p:nvSpPr>
          <p:cNvPr id="2" name="Rectangle 1">
            <a:extLst>
              <a:ext uri="{FF2B5EF4-FFF2-40B4-BE49-F238E27FC236}">
                <a16:creationId xmlns:a16="http://schemas.microsoft.com/office/drawing/2014/main" id="{1BFC0213-1107-1498-7969-924AE2EF7E0C}"/>
              </a:ext>
            </a:extLst>
          </p:cNvPr>
          <p:cNvSpPr/>
          <p:nvPr/>
        </p:nvSpPr>
        <p:spPr>
          <a:xfrm>
            <a:off x="0" y="0"/>
            <a:ext cx="12192000" cy="85176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lv-LV" sz="4800" i="0" u="none" strike="noStrike" kern="1200" normalizeH="0" baseline="0" noProof="0" dirty="0">
                <a:ln w="0"/>
                <a:solidFill>
                  <a:schemeClr val="tx1"/>
                </a:solidFill>
                <a:uLnTx/>
                <a:uFillTx/>
                <a:ea typeface="+mn-ea"/>
                <a:cs typeface="+mn-cs"/>
              </a:rPr>
              <a:t>ES Muitas iestādes</a:t>
            </a:r>
            <a:r>
              <a:rPr kumimoji="0" lang="en-GB" sz="4800" i="0" u="none" strike="noStrike" kern="1200" normalizeH="0" baseline="0" noProof="0" dirty="0">
                <a:ln w="0"/>
                <a:solidFill>
                  <a:schemeClr val="tx1"/>
                </a:solidFill>
                <a:uLnTx/>
                <a:uFillTx/>
                <a:ea typeface="+mn-ea"/>
                <a:cs typeface="+mn-cs"/>
              </a:rPr>
              <a:t> </a:t>
            </a:r>
            <a:r>
              <a:rPr lang="lv-LV" sz="4800" dirty="0">
                <a:ln w="0"/>
                <a:solidFill>
                  <a:schemeClr val="tx1"/>
                </a:solidFill>
              </a:rPr>
              <a:t>pamatuzdevumi</a:t>
            </a:r>
            <a:endParaRPr lang="en-US" sz="4800" dirty="0">
              <a:ln w="0"/>
              <a:solidFill>
                <a:schemeClr val="tx1"/>
              </a:solidFill>
            </a:endParaRPr>
          </a:p>
        </p:txBody>
      </p:sp>
      <p:sp>
        <p:nvSpPr>
          <p:cNvPr id="4" name="Rectangle 3">
            <a:extLst>
              <a:ext uri="{FF2B5EF4-FFF2-40B4-BE49-F238E27FC236}">
                <a16:creationId xmlns:a16="http://schemas.microsoft.com/office/drawing/2014/main" id="{E3695953-B70B-4888-815E-47A85DD5A035}"/>
              </a:ext>
            </a:extLst>
          </p:cNvPr>
          <p:cNvSpPr/>
          <p:nvPr/>
        </p:nvSpPr>
        <p:spPr>
          <a:xfrm>
            <a:off x="9151854" y="2172350"/>
            <a:ext cx="2952000" cy="829688"/>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v-LV" b="1"/>
              <a:t>Darbība</a:t>
            </a:r>
            <a:r>
              <a:rPr lang="lv-LV" dirty="0">
                <a:ln w="0"/>
                <a:solidFill>
                  <a:schemeClr val="tx1"/>
                </a:solidFill>
              </a:rPr>
              <a:t>s</a:t>
            </a:r>
            <a:r>
              <a:rPr lang="lv-LV" b="1"/>
              <a:t> koordinācija</a:t>
            </a:r>
            <a:endParaRPr lang="en-DE"/>
          </a:p>
        </p:txBody>
      </p:sp>
      <p:pic>
        <p:nvPicPr>
          <p:cNvPr id="6146" name="Picture 2" descr="Risks ">
            <a:extLst>
              <a:ext uri="{FF2B5EF4-FFF2-40B4-BE49-F238E27FC236}">
                <a16:creationId xmlns:a16="http://schemas.microsoft.com/office/drawing/2014/main" id="{93CD50DE-E060-D273-0F8A-81B1B1CEE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039" y="959501"/>
            <a:ext cx="2061612" cy="16632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isis management ">
            <a:extLst>
              <a:ext uri="{FF2B5EF4-FFF2-40B4-BE49-F238E27FC236}">
                <a16:creationId xmlns:a16="http://schemas.microsoft.com/office/drawing/2014/main" id="{08664FD9-7574-E594-5E8E-EBEB6A62B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423" y="917015"/>
            <a:ext cx="1748209" cy="174820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ordinate ">
            <a:extLst>
              <a:ext uri="{FF2B5EF4-FFF2-40B4-BE49-F238E27FC236}">
                <a16:creationId xmlns:a16="http://schemas.microsoft.com/office/drawing/2014/main" id="{D5645C21-B0EE-ECBA-C1E1-2BE19FE46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6523" y="829688"/>
            <a:ext cx="1342662" cy="1342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ta processing ">
            <a:extLst>
              <a:ext uri="{FF2B5EF4-FFF2-40B4-BE49-F238E27FC236}">
                <a16:creationId xmlns:a16="http://schemas.microsoft.com/office/drawing/2014/main" id="{FF202817-F1FB-0C9F-5A49-08A3C28626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720" y="842523"/>
            <a:ext cx="1950336" cy="19503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520374-7914-73BA-3520-5BCDC29DB0B8}"/>
              </a:ext>
            </a:extLst>
          </p:cNvPr>
          <p:cNvSpPr/>
          <p:nvPr/>
        </p:nvSpPr>
        <p:spPr>
          <a:xfrm>
            <a:off x="267312" y="2730469"/>
            <a:ext cx="2521453" cy="868695"/>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b="1"/>
              <a:t>D</a:t>
            </a:r>
            <a:r>
              <a:rPr lang="lv-LV" b="1" err="1"/>
              <a:t>atu</a:t>
            </a:r>
            <a:r>
              <a:rPr lang="lv-LV" b="1"/>
              <a:t> pārvaldība un apstrāde</a:t>
            </a:r>
            <a:r>
              <a:rPr lang="en-IE" b="1"/>
              <a:t> </a:t>
            </a:r>
            <a:endParaRPr lang="en-DE"/>
          </a:p>
        </p:txBody>
      </p:sp>
      <p:sp>
        <p:nvSpPr>
          <p:cNvPr id="5" name="Rectangle 4">
            <a:extLst>
              <a:ext uri="{FF2B5EF4-FFF2-40B4-BE49-F238E27FC236}">
                <a16:creationId xmlns:a16="http://schemas.microsoft.com/office/drawing/2014/main" id="{5A5A5FD8-9B33-3A97-9A2B-73FEC6BF37FF}"/>
              </a:ext>
            </a:extLst>
          </p:cNvPr>
          <p:cNvSpPr/>
          <p:nvPr/>
        </p:nvSpPr>
        <p:spPr>
          <a:xfrm>
            <a:off x="3071372" y="2725664"/>
            <a:ext cx="2768473" cy="868695"/>
          </a:xfrm>
          <a:prstGeom prst="rect">
            <a:avLst/>
          </a:prstGeom>
          <a:solidFill>
            <a:schemeClr val="accent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DE" b="1" dirty="0">
                <a:ln w="0"/>
                <a:solidFill>
                  <a:schemeClr val="tx1"/>
                </a:solidFill>
              </a:rPr>
              <a:t>Risk</a:t>
            </a:r>
            <a:r>
              <a:rPr lang="lv-LV" b="1" dirty="0">
                <a:ln w="0"/>
                <a:solidFill>
                  <a:schemeClr val="tx1"/>
                </a:solidFill>
              </a:rPr>
              <a:t>a menedžments</a:t>
            </a:r>
            <a:endParaRPr lang="en-DE" b="1" dirty="0">
              <a:ln w="0"/>
              <a:solidFill>
                <a:schemeClr val="tx1"/>
              </a:solidFill>
            </a:endParaRPr>
          </a:p>
        </p:txBody>
      </p:sp>
    </p:spTree>
    <p:extLst>
      <p:ext uri="{BB962C8B-B14F-4D97-AF65-F5344CB8AC3E}">
        <p14:creationId xmlns:p14="http://schemas.microsoft.com/office/powerpoint/2010/main" val="2742590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50B0C2F-9D90-4771-E7B9-3C7AB4CB8754}"/>
              </a:ext>
            </a:extLst>
          </p:cNvPr>
          <p:cNvSpPr/>
          <p:nvPr/>
        </p:nvSpPr>
        <p:spPr>
          <a:xfrm>
            <a:off x="914400" y="102159"/>
            <a:ext cx="10639887" cy="110640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3600" kern="1200">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ES </a:t>
            </a:r>
            <a:r>
              <a:rPr lang="en-US" sz="3600" kern="1200" err="1">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Muitas</a:t>
            </a:r>
            <a:r>
              <a:rPr lang="en-US" sz="3600" kern="1200">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 </a:t>
            </a:r>
            <a:r>
              <a:rPr lang="en-US" sz="3600" kern="1200" err="1">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iestāde</a:t>
            </a:r>
            <a:r>
              <a:rPr lang="en-US" sz="3600" kern="1200">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 – </a:t>
            </a:r>
            <a:r>
              <a:rPr lang="lv-LV" sz="3600" kern="1200">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ieviešanas </a:t>
            </a:r>
            <a:r>
              <a:rPr lang="en-US" sz="3600" kern="1200" err="1">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laika</a:t>
            </a:r>
            <a:r>
              <a:rPr lang="en-US" sz="3600" kern="1200">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 </a:t>
            </a:r>
            <a:r>
              <a:rPr lang="en-US" sz="3600" kern="1200" err="1">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rPr>
              <a:t>skala</a:t>
            </a:r>
            <a:endParaRPr lang="en-US" sz="3600" kern="1200">
              <a:ln w="0"/>
              <a:solidFill>
                <a:schemeClr val="tx1"/>
              </a:solidFill>
              <a:effectLst>
                <a:outerShdw blurRad="38100" dist="19050" dir="2700000" algn="tl" rotWithShape="0">
                  <a:schemeClr val="dk1">
                    <a:alpha val="40000"/>
                  </a:schemeClr>
                </a:outerShdw>
              </a:effectLst>
              <a:latin typeface="Aptos" panose="020B0004020202020204" pitchFamily="34" charset="0"/>
              <a:ea typeface="+mj-ea"/>
              <a:cs typeface="+mj-cs"/>
            </a:endParaRPr>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13EBF2FA-0185-6CA1-9C2E-C88792F836AD}"/>
              </a:ext>
            </a:extLst>
          </p:cNvPr>
          <p:cNvGraphicFramePr/>
          <p:nvPr>
            <p:extLst>
              <p:ext uri="{D42A27DB-BD31-4B8C-83A1-F6EECF244321}">
                <p14:modId xmlns:p14="http://schemas.microsoft.com/office/powerpoint/2010/main" val="473420511"/>
              </p:ext>
            </p:extLst>
          </p:nvPr>
        </p:nvGraphicFramePr>
        <p:xfrm>
          <a:off x="914400" y="1302546"/>
          <a:ext cx="10847831" cy="536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2926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63DDB-129E-DCFC-40CE-BE4DF120B559}"/>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lv-LV" sz="6600" b="1" kern="1200">
                <a:solidFill>
                  <a:schemeClr val="tx1"/>
                </a:solidFill>
                <a:latin typeface="+mn-lt"/>
                <a:ea typeface="+mj-ea"/>
                <a:cs typeface="+mj-cs"/>
              </a:rPr>
              <a:t>E-komercija</a:t>
            </a:r>
            <a:endParaRPr lang="en-US" sz="6600" b="1" kern="1200">
              <a:solidFill>
                <a:schemeClr val="tx1"/>
              </a:solidFill>
              <a:latin typeface="+mn-lt"/>
              <a:ea typeface="+mj-ea"/>
              <a:cs typeface="+mj-cs"/>
            </a:endParaRPr>
          </a:p>
        </p:txBody>
      </p:sp>
      <p:sp>
        <p:nvSpPr>
          <p:cNvPr id="2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2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C211-0B02-7459-7666-974E14334575}"/>
              </a:ext>
            </a:extLst>
          </p:cNvPr>
          <p:cNvSpPr>
            <a:spLocks noGrp="1"/>
          </p:cNvSpPr>
          <p:nvPr>
            <p:ph type="title"/>
          </p:nvPr>
        </p:nvSpPr>
        <p:spPr/>
        <p:txBody>
          <a:bodyPr/>
          <a:lstStyle/>
          <a:p>
            <a:br>
              <a:rPr lang="lv-LV"/>
            </a:br>
            <a:endParaRPr lang="lv-LV"/>
          </a:p>
        </p:txBody>
      </p:sp>
      <p:sp>
        <p:nvSpPr>
          <p:cNvPr id="6" name="Text Placeholder 6">
            <a:extLst>
              <a:ext uri="{FF2B5EF4-FFF2-40B4-BE49-F238E27FC236}">
                <a16:creationId xmlns:a16="http://schemas.microsoft.com/office/drawing/2014/main" id="{42C29E81-303F-9285-CAC2-1FE2C5054BE9}"/>
              </a:ext>
            </a:extLst>
          </p:cNvPr>
          <p:cNvSpPr txBox="1">
            <a:spLocks/>
          </p:cNvSpPr>
          <p:nvPr/>
        </p:nvSpPr>
        <p:spPr>
          <a:xfrm>
            <a:off x="8868301" y="3833120"/>
            <a:ext cx="2520000" cy="1638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BE"/>
          </a:p>
          <a:p>
            <a:endParaRPr lang="en-IE"/>
          </a:p>
          <a:p>
            <a:endParaRPr lang="en-IE"/>
          </a:p>
          <a:p>
            <a:endParaRPr lang="en-IE"/>
          </a:p>
          <a:p>
            <a:endParaRPr lang="en-IE"/>
          </a:p>
          <a:p>
            <a:endParaRPr lang="en-IE"/>
          </a:p>
          <a:p>
            <a:endParaRPr lang="en-IE"/>
          </a:p>
        </p:txBody>
      </p:sp>
      <p:sp>
        <p:nvSpPr>
          <p:cNvPr id="7" name="Text Placeholder 7">
            <a:extLst>
              <a:ext uri="{FF2B5EF4-FFF2-40B4-BE49-F238E27FC236}">
                <a16:creationId xmlns:a16="http://schemas.microsoft.com/office/drawing/2014/main" id="{1161109F-79B4-47A6-4D8E-CFBC31FBC755}"/>
              </a:ext>
            </a:extLst>
          </p:cNvPr>
          <p:cNvSpPr txBox="1">
            <a:spLocks/>
          </p:cNvSpPr>
          <p:nvPr/>
        </p:nvSpPr>
        <p:spPr>
          <a:xfrm>
            <a:off x="1033617" y="2159957"/>
            <a:ext cx="2520000" cy="1638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BE"/>
          </a:p>
          <a:p>
            <a:endParaRPr lang="en-IE"/>
          </a:p>
          <a:p>
            <a:endParaRPr lang="en-IE"/>
          </a:p>
          <a:p>
            <a:endParaRPr lang="en-IE"/>
          </a:p>
          <a:p>
            <a:endParaRPr lang="en-IE"/>
          </a:p>
          <a:p>
            <a:endParaRPr lang="en-IE"/>
          </a:p>
        </p:txBody>
      </p:sp>
      <p:sp>
        <p:nvSpPr>
          <p:cNvPr id="9" name="Rectangle 8">
            <a:extLst>
              <a:ext uri="{FF2B5EF4-FFF2-40B4-BE49-F238E27FC236}">
                <a16:creationId xmlns:a16="http://schemas.microsoft.com/office/drawing/2014/main" id="{3F38D8C5-17E4-EADB-B348-AD7F8CAE7780}"/>
              </a:ext>
            </a:extLst>
          </p:cNvPr>
          <p:cNvSpPr/>
          <p:nvPr/>
        </p:nvSpPr>
        <p:spPr>
          <a:xfrm>
            <a:off x="6335225" y="1250891"/>
            <a:ext cx="5584035" cy="3378204"/>
          </a:xfrm>
          <a:prstGeom prst="rect">
            <a:avLst/>
          </a:prstGeom>
          <a:solidFill>
            <a:schemeClr val="tx2">
              <a:lumMod val="10000"/>
              <a:lumOff val="9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IE" sz="2000" b="1" i="0" u="sng" strike="noStrike" kern="1200" cap="none" spc="0" normalizeH="0" baseline="0" noProof="0">
                <a:ln>
                  <a:noFill/>
                </a:ln>
                <a:solidFill>
                  <a:srgbClr val="002060"/>
                </a:solidFill>
                <a:effectLst/>
                <a:uLnTx/>
                <a:uFillTx/>
                <a:latin typeface="Arial"/>
                <a:ea typeface="+mn-ea"/>
                <a:cs typeface="+mn-cs"/>
              </a:rPr>
              <a:t>Ref</a:t>
            </a:r>
            <a:r>
              <a:rPr kumimoji="0" lang="lv-LV" sz="2000" b="1" i="0" u="sng" strike="noStrike" kern="1200" cap="none" spc="0" normalizeH="0" baseline="0" noProof="0" err="1">
                <a:ln>
                  <a:noFill/>
                </a:ln>
                <a:solidFill>
                  <a:srgbClr val="002060"/>
                </a:solidFill>
                <a:effectLst/>
                <a:uLnTx/>
                <a:uFillTx/>
                <a:latin typeface="Arial"/>
                <a:ea typeface="+mn-ea"/>
                <a:cs typeface="+mn-cs"/>
              </a:rPr>
              <a:t>orma</a:t>
            </a:r>
            <a:r>
              <a:rPr kumimoji="0" lang="en-IE" sz="2000" b="1" i="0" u="sng" strike="noStrike" kern="1200" cap="none" spc="0" normalizeH="0" baseline="0" noProof="0">
                <a:ln>
                  <a:noFill/>
                </a:ln>
                <a:solidFill>
                  <a:srgbClr val="002060"/>
                </a:solidFill>
                <a:effectLst/>
                <a:uLnTx/>
                <a:uFillTx/>
                <a:latin typeface="Arial"/>
                <a:ea typeface="+mn-ea"/>
                <a:cs typeface="+mn-cs"/>
              </a:rPr>
              <a:t>: </a:t>
            </a:r>
            <a:r>
              <a:rPr kumimoji="0" lang="lv-LV" sz="2000" b="1" i="0" u="sng" strike="noStrike" kern="1200" cap="none" spc="0" normalizeH="0" baseline="0" noProof="0">
                <a:ln>
                  <a:noFill/>
                </a:ln>
                <a:solidFill>
                  <a:srgbClr val="002060"/>
                </a:solidFill>
                <a:effectLst/>
                <a:uLnTx/>
                <a:uFillTx/>
                <a:latin typeface="Arial"/>
                <a:ea typeface="+mn-ea"/>
                <a:cs typeface="+mn-cs"/>
              </a:rPr>
              <a:t>risinājumi</a:t>
            </a:r>
            <a:endParaRPr kumimoji="0" lang="en-IE" sz="2000" b="1" i="0" u="sng" strike="noStrike" kern="1200" cap="none" spc="0" normalizeH="0" baseline="0" noProof="0">
              <a:ln>
                <a:noFill/>
              </a:ln>
              <a:solidFill>
                <a:srgbClr val="002060"/>
              </a:solidFill>
              <a:effectLst/>
              <a:uLnTx/>
              <a:uFillTx/>
              <a:latin typeface="Arial"/>
              <a:ea typeface="+mn-ea"/>
              <a:cs typeface="+mn-cs"/>
            </a:endParaRPr>
          </a:p>
          <a:p>
            <a:pPr marL="342900" lvl="0" indent="-342900">
              <a:spcAft>
                <a:spcPts val="600"/>
              </a:spcAft>
              <a:buFont typeface="Arial" panose="020B0604020202020204" pitchFamily="34" charset="0"/>
              <a:buChar char="•"/>
            </a:pPr>
            <a:r>
              <a:rPr lang="lv-LV" sz="2000">
                <a:solidFill>
                  <a:srgbClr val="002060"/>
                </a:solidFill>
              </a:rPr>
              <a:t>Vienveidošana ar PVN e-komercijas noteikumiem B2C plūsmām (nav robežvērtības, atbildība, ziņošana)</a:t>
            </a:r>
          </a:p>
          <a:p>
            <a:pPr marL="342900" lvl="0" indent="-342900">
              <a:spcAft>
                <a:spcPts val="600"/>
              </a:spcAft>
              <a:buFont typeface="Arial" panose="020B0604020202020204" pitchFamily="34" charset="0"/>
              <a:buChar char="•"/>
            </a:pPr>
            <a:r>
              <a:rPr lang="en-US" sz="2000" err="1">
                <a:solidFill>
                  <a:srgbClr val="002060"/>
                </a:solidFill>
              </a:rPr>
              <a:t>Lielām</a:t>
            </a:r>
            <a:r>
              <a:rPr lang="en-US" sz="2000">
                <a:solidFill>
                  <a:srgbClr val="002060"/>
                </a:solidFill>
              </a:rPr>
              <a:t> </a:t>
            </a:r>
            <a:r>
              <a:rPr lang="en-US" sz="2000" err="1">
                <a:solidFill>
                  <a:srgbClr val="002060"/>
                </a:solidFill>
              </a:rPr>
              <a:t>platformām</a:t>
            </a:r>
            <a:r>
              <a:rPr lang="en-US" sz="2000">
                <a:solidFill>
                  <a:srgbClr val="002060"/>
                </a:solidFill>
              </a:rPr>
              <a:t> </a:t>
            </a:r>
            <a:r>
              <a:rPr lang="en-US" sz="2000" err="1">
                <a:solidFill>
                  <a:srgbClr val="002060"/>
                </a:solidFill>
              </a:rPr>
              <a:t>būs</a:t>
            </a:r>
            <a:r>
              <a:rPr lang="en-US" sz="2000">
                <a:solidFill>
                  <a:srgbClr val="002060"/>
                </a:solidFill>
              </a:rPr>
              <a:t> </a:t>
            </a:r>
            <a:r>
              <a:rPr lang="en-US" sz="2000" err="1">
                <a:solidFill>
                  <a:srgbClr val="002060"/>
                </a:solidFill>
              </a:rPr>
              <a:t>pienākums</a:t>
            </a:r>
            <a:r>
              <a:rPr lang="en-US" sz="2000">
                <a:solidFill>
                  <a:srgbClr val="002060"/>
                </a:solidFill>
              </a:rPr>
              <a:t> </a:t>
            </a:r>
            <a:r>
              <a:rPr lang="en-US" sz="2000" err="1">
                <a:solidFill>
                  <a:srgbClr val="002060"/>
                </a:solidFill>
              </a:rPr>
              <a:t>nodrošināt</a:t>
            </a:r>
            <a:r>
              <a:rPr lang="en-US" sz="2000">
                <a:solidFill>
                  <a:srgbClr val="002060"/>
                </a:solidFill>
              </a:rPr>
              <a:t> </a:t>
            </a:r>
            <a:r>
              <a:rPr lang="en-US" sz="2000" err="1">
                <a:solidFill>
                  <a:srgbClr val="002060"/>
                </a:solidFill>
              </a:rPr>
              <a:t>atbilstību</a:t>
            </a:r>
            <a:r>
              <a:rPr lang="en-US" sz="2000">
                <a:solidFill>
                  <a:srgbClr val="002060"/>
                </a:solidFill>
              </a:rPr>
              <a:t> ES </a:t>
            </a:r>
            <a:r>
              <a:rPr lang="en-US" sz="2000" err="1">
                <a:solidFill>
                  <a:srgbClr val="002060"/>
                </a:solidFill>
              </a:rPr>
              <a:t>noteikumiem</a:t>
            </a:r>
            <a:r>
              <a:rPr lang="en-US" sz="2000">
                <a:solidFill>
                  <a:srgbClr val="002060"/>
                </a:solidFill>
              </a:rPr>
              <a:t> (</a:t>
            </a:r>
            <a:r>
              <a:rPr lang="en-US" sz="2000" err="1">
                <a:solidFill>
                  <a:srgbClr val="002060"/>
                </a:solidFill>
              </a:rPr>
              <a:t>finanšu</a:t>
            </a:r>
            <a:r>
              <a:rPr lang="en-US" sz="2000">
                <a:solidFill>
                  <a:srgbClr val="002060"/>
                </a:solidFill>
              </a:rPr>
              <a:t> un </a:t>
            </a:r>
            <a:r>
              <a:rPr lang="en-US" sz="2000" err="1">
                <a:solidFill>
                  <a:srgbClr val="002060"/>
                </a:solidFill>
              </a:rPr>
              <a:t>nefinanšu</a:t>
            </a:r>
            <a:r>
              <a:rPr lang="en-US" sz="2000">
                <a:solidFill>
                  <a:srgbClr val="002060"/>
                </a:solidFill>
              </a:rPr>
              <a:t>)</a:t>
            </a:r>
            <a:endParaRPr lang="lv-LV" sz="2000">
              <a:solidFill>
                <a:srgbClr val="002060"/>
              </a:solidFill>
            </a:endParaRPr>
          </a:p>
          <a:p>
            <a:pPr marL="342900" lvl="0" indent="-342900">
              <a:spcAft>
                <a:spcPts val="600"/>
              </a:spcAft>
              <a:buFont typeface="Arial" panose="020B0604020202020204" pitchFamily="34" charset="0"/>
              <a:buChar char="•"/>
            </a:pPr>
            <a:r>
              <a:rPr lang="en-US" sz="2000">
                <a:solidFill>
                  <a:srgbClr val="002060"/>
                </a:solidFill>
              </a:rPr>
              <a:t>ES Muitas </a:t>
            </a:r>
            <a:r>
              <a:rPr lang="en-US" sz="2000" err="1">
                <a:solidFill>
                  <a:srgbClr val="002060"/>
                </a:solidFill>
              </a:rPr>
              <a:t>datu</a:t>
            </a:r>
            <a:r>
              <a:rPr lang="en-US" sz="2000">
                <a:solidFill>
                  <a:srgbClr val="002060"/>
                </a:solidFill>
              </a:rPr>
              <a:t> centrs </a:t>
            </a:r>
            <a:r>
              <a:rPr lang="en-US" sz="2000" err="1">
                <a:solidFill>
                  <a:srgbClr val="002060"/>
                </a:solidFill>
              </a:rPr>
              <a:t>atvieglo</a:t>
            </a:r>
            <a:r>
              <a:rPr lang="en-US" sz="2000">
                <a:solidFill>
                  <a:srgbClr val="002060"/>
                </a:solidFill>
              </a:rPr>
              <a:t> </a:t>
            </a:r>
            <a:r>
              <a:rPr lang="en-US" sz="2000" err="1">
                <a:solidFill>
                  <a:srgbClr val="002060"/>
                </a:solidFill>
              </a:rPr>
              <a:t>deklarāciju</a:t>
            </a:r>
            <a:r>
              <a:rPr lang="en-US" sz="2000">
                <a:solidFill>
                  <a:srgbClr val="002060"/>
                </a:solidFill>
              </a:rPr>
              <a:t> </a:t>
            </a:r>
            <a:r>
              <a:rPr lang="en-US" sz="2000" err="1">
                <a:solidFill>
                  <a:srgbClr val="002060"/>
                </a:solidFill>
              </a:rPr>
              <a:t>apstrādi</a:t>
            </a:r>
            <a:endParaRPr kumimoji="0" lang="en-IE" sz="2000" b="0" i="0" u="none" strike="noStrike" kern="1200" cap="none" spc="0" normalizeH="0" baseline="0" noProof="0">
              <a:ln>
                <a:noFill/>
              </a:ln>
              <a:solidFill>
                <a:srgbClr val="002060"/>
              </a:solidFill>
              <a:effectLst/>
              <a:uLnTx/>
              <a:uFillTx/>
              <a:latin typeface="Arial"/>
              <a:ea typeface="+mn-ea"/>
              <a:cs typeface="+mn-cs"/>
            </a:endParaRPr>
          </a:p>
        </p:txBody>
      </p:sp>
      <p:sp>
        <p:nvSpPr>
          <p:cNvPr id="10" name="Arrow: Curved Left 9">
            <a:extLst>
              <a:ext uri="{FF2B5EF4-FFF2-40B4-BE49-F238E27FC236}">
                <a16:creationId xmlns:a16="http://schemas.microsoft.com/office/drawing/2014/main" id="{CE1E4132-6B95-48A2-E0E6-EA8AD41E7BDF}"/>
              </a:ext>
            </a:extLst>
          </p:cNvPr>
          <p:cNvSpPr/>
          <p:nvPr/>
        </p:nvSpPr>
        <p:spPr>
          <a:xfrm>
            <a:off x="10458588" y="4244004"/>
            <a:ext cx="731520" cy="121615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4D4D4D"/>
              </a:solidFill>
              <a:effectLst/>
              <a:uLnTx/>
              <a:uFillTx/>
              <a:latin typeface="Arial"/>
              <a:ea typeface="+mn-ea"/>
              <a:cs typeface="+mn-cs"/>
            </a:endParaRPr>
          </a:p>
        </p:txBody>
      </p:sp>
      <p:graphicFrame>
        <p:nvGraphicFramePr>
          <p:cNvPr id="11" name="Diagram 10">
            <a:extLst>
              <a:ext uri="{FF2B5EF4-FFF2-40B4-BE49-F238E27FC236}">
                <a16:creationId xmlns:a16="http://schemas.microsoft.com/office/drawing/2014/main" id="{1D163137-6F5E-B038-845C-C9E9919E5CEA}"/>
              </a:ext>
            </a:extLst>
          </p:cNvPr>
          <p:cNvGraphicFramePr/>
          <p:nvPr>
            <p:extLst>
              <p:ext uri="{D42A27DB-BD31-4B8C-83A1-F6EECF244321}">
                <p14:modId xmlns:p14="http://schemas.microsoft.com/office/powerpoint/2010/main" val="1272405458"/>
              </p:ext>
            </p:extLst>
          </p:nvPr>
        </p:nvGraphicFramePr>
        <p:xfrm>
          <a:off x="1215025" y="4722312"/>
          <a:ext cx="9243563" cy="1997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2">
            <a:extLst>
              <a:ext uri="{FF2B5EF4-FFF2-40B4-BE49-F238E27FC236}">
                <a16:creationId xmlns:a16="http://schemas.microsoft.com/office/drawing/2014/main" id="{216E1C94-057A-D0AA-85AF-3E5C729B0ACD}"/>
              </a:ext>
            </a:extLst>
          </p:cNvPr>
          <p:cNvSpPr txBox="1">
            <a:spLocks/>
          </p:cNvSpPr>
          <p:nvPr/>
        </p:nvSpPr>
        <p:spPr>
          <a:xfrm>
            <a:off x="2275113" y="318989"/>
            <a:ext cx="7304315" cy="7089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lv-LV" sz="4000">
                <a:latin typeface="+mn-lt"/>
                <a:ea typeface="+mn-ea"/>
                <a:cs typeface="+mn-cs"/>
              </a:rPr>
              <a:t>Uzlabojumi e-komercijas režīmā </a:t>
            </a:r>
            <a:endParaRPr lang="en-IE" sz="4000">
              <a:latin typeface="+mn-lt"/>
            </a:endParaRPr>
          </a:p>
        </p:txBody>
      </p:sp>
      <p:sp>
        <p:nvSpPr>
          <p:cNvPr id="8" name="Rectangle 7">
            <a:extLst>
              <a:ext uri="{FF2B5EF4-FFF2-40B4-BE49-F238E27FC236}">
                <a16:creationId xmlns:a16="http://schemas.microsoft.com/office/drawing/2014/main" id="{88CD4C61-FB1B-956D-68A2-B90767CEF3B7}"/>
              </a:ext>
            </a:extLst>
          </p:cNvPr>
          <p:cNvSpPr/>
          <p:nvPr/>
        </p:nvSpPr>
        <p:spPr>
          <a:xfrm>
            <a:off x="468156" y="1250891"/>
            <a:ext cx="5457824" cy="3378204"/>
          </a:xfrm>
          <a:prstGeom prst="rect">
            <a:avLst/>
          </a:prstGeom>
          <a:solidFill>
            <a:schemeClr val="accent2">
              <a:lumMod val="40000"/>
              <a:lumOff val="6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lv-LV" sz="2000" b="1" u="sng">
                <a:solidFill>
                  <a:srgbClr val="002060"/>
                </a:solidFill>
                <a:latin typeface="Arial"/>
              </a:rPr>
              <a:t>Šobrīd</a:t>
            </a:r>
            <a:r>
              <a:rPr kumimoji="0" lang="en-US" sz="2000" b="1" i="0" u="sng" strike="noStrike" kern="1200" cap="none" spc="0" normalizeH="0" baseline="0" noProof="0">
                <a:ln>
                  <a:noFill/>
                </a:ln>
                <a:solidFill>
                  <a:srgbClr val="002060"/>
                </a:solidFill>
                <a:effectLst/>
                <a:uLnTx/>
                <a:uFillTx/>
                <a:latin typeface="Arial"/>
                <a:ea typeface="+mn-ea"/>
                <a:cs typeface="+mn-cs"/>
              </a:rPr>
              <a:t>: </a:t>
            </a:r>
            <a:r>
              <a:rPr kumimoji="0" lang="en-US" sz="2000" b="1" i="0" u="sng" strike="noStrike" kern="1200" cap="none" spc="0" normalizeH="0" baseline="0" noProof="0" err="1">
                <a:ln>
                  <a:noFill/>
                </a:ln>
                <a:solidFill>
                  <a:srgbClr val="002060"/>
                </a:solidFill>
                <a:effectLst/>
                <a:uLnTx/>
                <a:uFillTx/>
                <a:latin typeface="Arial"/>
                <a:ea typeface="+mn-ea"/>
                <a:cs typeface="+mn-cs"/>
              </a:rPr>
              <a:t>probl</a:t>
            </a:r>
            <a:r>
              <a:rPr kumimoji="0" lang="lv-LV" sz="2000" b="1" i="0" u="sng" strike="noStrike" kern="1200" cap="none" spc="0" normalizeH="0" baseline="0" noProof="0" err="1">
                <a:ln>
                  <a:noFill/>
                </a:ln>
                <a:solidFill>
                  <a:srgbClr val="002060"/>
                </a:solidFill>
                <a:effectLst/>
                <a:uLnTx/>
                <a:uFillTx/>
                <a:latin typeface="Arial"/>
                <a:ea typeface="+mn-ea"/>
                <a:cs typeface="+mn-cs"/>
              </a:rPr>
              <a:t>ēmas</a:t>
            </a:r>
            <a:r>
              <a:rPr kumimoji="0" lang="en-US" sz="2000" b="1" i="0" u="sng" strike="noStrike" kern="1200" cap="none" spc="0" normalizeH="0" baseline="0" noProof="0">
                <a:ln>
                  <a:noFill/>
                </a:ln>
                <a:solidFill>
                  <a:srgbClr val="002060"/>
                </a:solidFill>
                <a:effectLst/>
                <a:uLnTx/>
                <a:uFillTx/>
                <a:latin typeface="Arial"/>
                <a:ea typeface="+mn-ea"/>
                <a:cs typeface="+mn-cs"/>
              </a:rPr>
              <a:t>/</a:t>
            </a:r>
            <a:r>
              <a:rPr kumimoji="0" lang="lv-LV" sz="2000" b="1" i="0" u="sng" strike="noStrike" kern="1200" cap="none" spc="0" normalizeH="0" baseline="0" noProof="0">
                <a:ln>
                  <a:noFill/>
                </a:ln>
                <a:solidFill>
                  <a:srgbClr val="002060"/>
                </a:solidFill>
                <a:effectLst/>
                <a:uLnTx/>
                <a:uFillTx/>
                <a:latin typeface="Arial"/>
                <a:ea typeface="+mn-ea"/>
                <a:cs typeface="+mn-cs"/>
              </a:rPr>
              <a:t>ietekme </a:t>
            </a:r>
            <a:endParaRPr kumimoji="0" lang="en-US" sz="2000" b="1" i="0" u="sng" strike="noStrike" kern="1200" cap="none" spc="0" normalizeH="0" baseline="0" noProof="0">
              <a:ln>
                <a:noFill/>
              </a:ln>
              <a:solidFill>
                <a:srgbClr val="002060"/>
              </a:solidFill>
              <a:effectLst/>
              <a:uLnTx/>
              <a:uFillTx/>
              <a:latin typeface="Arial"/>
              <a:ea typeface="+mn-ea"/>
              <a:cs typeface="+mn-cs"/>
            </a:endParaRPr>
          </a:p>
          <a:p>
            <a:pPr marL="285750" lvl="0" indent="-285750">
              <a:spcAft>
                <a:spcPts val="600"/>
              </a:spcAft>
              <a:buFont typeface="Arial" panose="020B0604020202020204" pitchFamily="34" charset="0"/>
              <a:buChar char="•"/>
            </a:pPr>
            <a:r>
              <a:rPr lang="lv-LV" sz="2000">
                <a:solidFill>
                  <a:srgbClr val="002060"/>
                </a:solidFill>
              </a:rPr>
              <a:t>Nav vienlīdzīgu konkurences apstākļu: sadalīti sūtījumi, lai iekļautos 150 </a:t>
            </a:r>
            <a:r>
              <a:rPr lang="lv-LV" sz="2000" i="1" err="1">
                <a:solidFill>
                  <a:srgbClr val="002060"/>
                </a:solidFill>
              </a:rPr>
              <a:t>euro</a:t>
            </a:r>
            <a:r>
              <a:rPr lang="lv-LV" sz="2000">
                <a:solidFill>
                  <a:srgbClr val="002060"/>
                </a:solidFill>
              </a:rPr>
              <a:t>, zaudēti ieņēmumi</a:t>
            </a:r>
          </a:p>
          <a:p>
            <a:pPr marL="285750" lvl="0" indent="-285750">
              <a:spcAft>
                <a:spcPts val="600"/>
              </a:spcAft>
              <a:buFont typeface="Arial" panose="020B0604020202020204" pitchFamily="34" charset="0"/>
              <a:buChar char="•"/>
            </a:pPr>
            <a:r>
              <a:rPr lang="en-US" sz="2000">
                <a:solidFill>
                  <a:srgbClr val="002060"/>
                </a:solidFill>
              </a:rPr>
              <a:t>Nav </a:t>
            </a:r>
            <a:r>
              <a:rPr lang="en-US" sz="2000" err="1">
                <a:solidFill>
                  <a:srgbClr val="002060"/>
                </a:solidFill>
              </a:rPr>
              <a:t>atbilstības</a:t>
            </a:r>
            <a:r>
              <a:rPr lang="en-US" sz="2000">
                <a:solidFill>
                  <a:srgbClr val="002060"/>
                </a:solidFill>
              </a:rPr>
              <a:t> </a:t>
            </a:r>
            <a:r>
              <a:rPr lang="en-US" sz="2000" err="1">
                <a:solidFill>
                  <a:srgbClr val="002060"/>
                </a:solidFill>
              </a:rPr>
              <a:t>nefinansiālām</a:t>
            </a:r>
            <a:r>
              <a:rPr lang="en-US" sz="2000">
                <a:solidFill>
                  <a:srgbClr val="002060"/>
                </a:solidFill>
              </a:rPr>
              <a:t> </a:t>
            </a:r>
            <a:r>
              <a:rPr lang="en-US" sz="2000" err="1">
                <a:solidFill>
                  <a:srgbClr val="002060"/>
                </a:solidFill>
              </a:rPr>
              <a:t>prasībām</a:t>
            </a:r>
            <a:r>
              <a:rPr lang="en-US" sz="2000">
                <a:solidFill>
                  <a:srgbClr val="002060"/>
                </a:solidFill>
              </a:rPr>
              <a:t>: </a:t>
            </a:r>
            <a:r>
              <a:rPr lang="en-US" sz="2000" err="1">
                <a:solidFill>
                  <a:srgbClr val="002060"/>
                </a:solidFill>
              </a:rPr>
              <a:t>grūti</a:t>
            </a:r>
            <a:r>
              <a:rPr lang="en-US" sz="2000">
                <a:solidFill>
                  <a:srgbClr val="002060"/>
                </a:solidFill>
              </a:rPr>
              <a:t> </a:t>
            </a:r>
            <a:r>
              <a:rPr lang="en-US" sz="2000" err="1">
                <a:solidFill>
                  <a:srgbClr val="002060"/>
                </a:solidFill>
              </a:rPr>
              <a:t>kontrolēt</a:t>
            </a:r>
            <a:r>
              <a:rPr lang="en-US" sz="2000">
                <a:solidFill>
                  <a:srgbClr val="002060"/>
                </a:solidFill>
              </a:rPr>
              <a:t>, </a:t>
            </a:r>
            <a:r>
              <a:rPr lang="en-US" sz="2000" err="1">
                <a:solidFill>
                  <a:srgbClr val="002060"/>
                </a:solidFill>
              </a:rPr>
              <a:t>patērētājs</a:t>
            </a:r>
            <a:r>
              <a:rPr lang="en-US" sz="2000">
                <a:solidFill>
                  <a:srgbClr val="002060"/>
                </a:solidFill>
              </a:rPr>
              <a:t>=</a:t>
            </a:r>
            <a:r>
              <a:rPr lang="en-US" sz="2000" err="1">
                <a:solidFill>
                  <a:srgbClr val="002060"/>
                </a:solidFill>
              </a:rPr>
              <a:t>importētājs</a:t>
            </a:r>
            <a:r>
              <a:rPr lang="en-US" sz="2000">
                <a:solidFill>
                  <a:srgbClr val="002060"/>
                </a:solidFill>
              </a:rPr>
              <a:t> </a:t>
            </a:r>
            <a:r>
              <a:rPr lang="en-US" sz="2000" err="1">
                <a:solidFill>
                  <a:srgbClr val="002060"/>
                </a:solidFill>
              </a:rPr>
              <a:t>mazāk</a:t>
            </a:r>
            <a:r>
              <a:rPr lang="en-US" sz="2000">
                <a:solidFill>
                  <a:srgbClr val="002060"/>
                </a:solidFill>
              </a:rPr>
              <a:t> </a:t>
            </a:r>
            <a:r>
              <a:rPr lang="en-US" sz="2000" err="1">
                <a:solidFill>
                  <a:srgbClr val="002060"/>
                </a:solidFill>
              </a:rPr>
              <a:t>aizsar</a:t>
            </a:r>
            <a:r>
              <a:rPr lang="lv-LV" sz="2000" err="1">
                <a:solidFill>
                  <a:srgbClr val="002060"/>
                </a:solidFill>
              </a:rPr>
              <a:t>gāts</a:t>
            </a:r>
            <a:endParaRPr lang="lv-LV" sz="2000">
              <a:solidFill>
                <a:srgbClr val="002060"/>
              </a:solidFill>
            </a:endParaRPr>
          </a:p>
          <a:p>
            <a:pPr marL="285750" lvl="0" indent="-285750">
              <a:spcAft>
                <a:spcPts val="600"/>
              </a:spcAft>
              <a:buFont typeface="Arial" panose="020B0604020202020204" pitchFamily="34" charset="0"/>
              <a:buChar char="•"/>
            </a:pPr>
            <a:r>
              <a:rPr lang="lv-LV" sz="2000">
                <a:solidFill>
                  <a:srgbClr val="002060"/>
                </a:solidFill>
              </a:rPr>
              <a:t>Administratīvais slogs muitai un uzņēmējiem: vairāk nekā 1 miljards H7 deklarāciju 2022. gadā)</a:t>
            </a:r>
            <a:endParaRPr kumimoji="0" lang="en-US" sz="2000" i="0" u="none" strike="noStrike" kern="1200" cap="none" spc="0" normalizeH="0" baseline="0" noProof="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793554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20902CD3-2CF3-DC66-9F4C-35849E7FEDF7}"/>
              </a:ext>
            </a:extLst>
          </p:cNvPr>
          <p:cNvSpPr/>
          <p:nvPr/>
        </p:nvSpPr>
        <p:spPr>
          <a:xfrm>
            <a:off x="896167" y="3322882"/>
            <a:ext cx="10906125" cy="599440"/>
          </a:xfrm>
          <a:custGeom>
            <a:avLst/>
            <a:gdLst/>
            <a:ahLst/>
            <a:cxnLst/>
            <a:rect l="l" t="t" r="r" b="b"/>
            <a:pathLst>
              <a:path w="10906125" h="599439">
                <a:moveTo>
                  <a:pt x="10805922" y="0"/>
                </a:moveTo>
                <a:lnTo>
                  <a:pt x="99822" y="0"/>
                </a:lnTo>
                <a:lnTo>
                  <a:pt x="60966" y="7846"/>
                </a:lnTo>
                <a:lnTo>
                  <a:pt x="29236" y="29241"/>
                </a:lnTo>
                <a:lnTo>
                  <a:pt x="7844" y="60971"/>
                </a:lnTo>
                <a:lnTo>
                  <a:pt x="0" y="99822"/>
                </a:lnTo>
                <a:lnTo>
                  <a:pt x="0" y="499110"/>
                </a:lnTo>
                <a:lnTo>
                  <a:pt x="7844" y="537960"/>
                </a:lnTo>
                <a:lnTo>
                  <a:pt x="29236" y="569690"/>
                </a:lnTo>
                <a:lnTo>
                  <a:pt x="60966" y="591085"/>
                </a:lnTo>
                <a:lnTo>
                  <a:pt x="99822" y="598932"/>
                </a:lnTo>
                <a:lnTo>
                  <a:pt x="10805922" y="598932"/>
                </a:lnTo>
                <a:lnTo>
                  <a:pt x="10844772" y="591085"/>
                </a:lnTo>
                <a:lnTo>
                  <a:pt x="10876502" y="569690"/>
                </a:lnTo>
                <a:lnTo>
                  <a:pt x="10897897" y="537960"/>
                </a:lnTo>
                <a:lnTo>
                  <a:pt x="10905744" y="499110"/>
                </a:lnTo>
                <a:lnTo>
                  <a:pt x="10905744" y="99822"/>
                </a:lnTo>
                <a:lnTo>
                  <a:pt x="10897897" y="60971"/>
                </a:lnTo>
                <a:lnTo>
                  <a:pt x="10876502" y="29241"/>
                </a:lnTo>
                <a:lnTo>
                  <a:pt x="10844772" y="7846"/>
                </a:lnTo>
                <a:lnTo>
                  <a:pt x="10805922" y="0"/>
                </a:lnTo>
                <a:close/>
              </a:path>
            </a:pathLst>
          </a:custGeom>
          <a:solidFill>
            <a:schemeClr val="tx2">
              <a:lumMod val="50000"/>
              <a:lumOff val="50000"/>
            </a:schemeClr>
          </a:solidFill>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ln w="0"/>
              <a:solidFill>
                <a:schemeClr val="tx1"/>
              </a:solidFill>
              <a:effectLst>
                <a:outerShdw blurRad="38100" dist="19050" dir="2700000" algn="tl" rotWithShape="0">
                  <a:schemeClr val="dk1">
                    <a:alpha val="40000"/>
                  </a:schemeClr>
                </a:outerShdw>
              </a:effectLst>
            </a:endParaRPr>
          </a:p>
        </p:txBody>
      </p:sp>
      <p:sp>
        <p:nvSpPr>
          <p:cNvPr id="5" name="object 7">
            <a:extLst>
              <a:ext uri="{FF2B5EF4-FFF2-40B4-BE49-F238E27FC236}">
                <a16:creationId xmlns:a16="http://schemas.microsoft.com/office/drawing/2014/main" id="{2354BB54-4FC7-79D3-408C-E0AD4ADF2478}"/>
              </a:ext>
            </a:extLst>
          </p:cNvPr>
          <p:cNvSpPr txBox="1"/>
          <p:nvPr/>
        </p:nvSpPr>
        <p:spPr>
          <a:xfrm>
            <a:off x="1065145" y="1313248"/>
            <a:ext cx="10737148" cy="4329006"/>
          </a:xfrm>
          <a:prstGeom prst="rect">
            <a:avLst/>
          </a:prstGeom>
        </p:spPr>
        <p:txBody>
          <a:bodyPr vert="horz" wrap="square" lIns="0" tIns="149225" rIns="0" bIns="0" rtlCol="0" anchor="ctr">
            <a:spAutoFit/>
          </a:bodyPr>
          <a:lstStyle/>
          <a:p>
            <a:pPr marL="12700">
              <a:lnSpc>
                <a:spcPct val="100000"/>
              </a:lnSpc>
              <a:spcBef>
                <a:spcPts val="1175"/>
              </a:spcBef>
            </a:pPr>
            <a:r>
              <a:rPr lang="lv-LV" sz="2200" b="1" spc="-10">
                <a:solidFill>
                  <a:srgbClr val="FFFFFF"/>
                </a:solidFill>
                <a:latin typeface="Arial"/>
                <a:cs typeface="Arial"/>
              </a:rPr>
              <a:t>Domājamais importētājs:</a:t>
            </a:r>
            <a:endParaRPr lang="lv-LV" sz="2200">
              <a:latin typeface="Arial"/>
              <a:cs typeface="Arial"/>
            </a:endParaRPr>
          </a:p>
          <a:p>
            <a:pPr marL="504000" marR="125095" indent="-229235">
              <a:lnSpc>
                <a:spcPct val="86100"/>
              </a:lnSpc>
              <a:spcBef>
                <a:spcPts val="1445"/>
              </a:spcBef>
              <a:buChar char="•"/>
              <a:tabLst>
                <a:tab pos="474345" algn="l"/>
              </a:tabLst>
            </a:pPr>
            <a:r>
              <a:rPr lang="lv-LV" sz="2200">
                <a:solidFill>
                  <a:srgbClr val="4D4D4D"/>
                </a:solidFill>
                <a:cs typeface="Arial"/>
              </a:rPr>
              <a:t>jebkura persona, kas iesaistīta no trešajām valstīm Savienības muitas teritorijā importējamu preču </a:t>
            </a:r>
            <a:r>
              <a:rPr lang="lv-LV" sz="2200" err="1">
                <a:solidFill>
                  <a:srgbClr val="4D4D4D"/>
                </a:solidFill>
                <a:cs typeface="Arial"/>
              </a:rPr>
              <a:t>tālpārdošanā</a:t>
            </a:r>
            <a:r>
              <a:rPr lang="lv-LV" sz="2200">
                <a:solidFill>
                  <a:srgbClr val="4D4D4D"/>
                </a:solidFill>
                <a:cs typeface="Arial"/>
              </a:rPr>
              <a:t> un kam ir atļauts izmantot PVN importa vienas pieturas aģentūru (IOSS)</a:t>
            </a:r>
          </a:p>
          <a:p>
            <a:pPr marL="245110" marR="125095">
              <a:lnSpc>
                <a:spcPct val="86100"/>
              </a:lnSpc>
              <a:spcBef>
                <a:spcPts val="1445"/>
              </a:spcBef>
              <a:tabLst>
                <a:tab pos="474345" algn="l"/>
              </a:tabLst>
            </a:pPr>
            <a:endParaRPr lang="lv-LV" sz="2200">
              <a:latin typeface="Arial"/>
              <a:cs typeface="Arial"/>
            </a:endParaRPr>
          </a:p>
          <a:p>
            <a:pPr marL="12700">
              <a:lnSpc>
                <a:spcPct val="100000"/>
              </a:lnSpc>
              <a:spcBef>
                <a:spcPts val="1120"/>
              </a:spcBef>
            </a:pPr>
            <a:r>
              <a:rPr lang="lv-LV" sz="2200" b="1" dirty="0">
                <a:ln w="0"/>
                <a:cs typeface="Arial"/>
              </a:rPr>
              <a:t>No trešajām valstīm importētu preču </a:t>
            </a:r>
            <a:r>
              <a:rPr lang="lv-LV" sz="2200" b="1" dirty="0" err="1">
                <a:ln w="0"/>
                <a:cs typeface="Arial"/>
              </a:rPr>
              <a:t>tālpārdošana</a:t>
            </a:r>
            <a:r>
              <a:rPr lang="lv-LV" sz="2200" b="1" dirty="0">
                <a:ln w="0"/>
                <a:cs typeface="Arial"/>
              </a:rPr>
              <a:t>:</a:t>
            </a:r>
          </a:p>
          <a:p>
            <a:pPr marL="504000" marR="5080" indent="-229235">
              <a:lnSpc>
                <a:spcPts val="2280"/>
              </a:lnSpc>
              <a:spcBef>
                <a:spcPts val="1450"/>
              </a:spcBef>
              <a:buChar char="•"/>
              <a:tabLst>
                <a:tab pos="474345" algn="l"/>
              </a:tabLst>
            </a:pPr>
            <a:r>
              <a:rPr lang="lv-LV" sz="2200">
                <a:solidFill>
                  <a:srgbClr val="4D4D4D"/>
                </a:solidFill>
                <a:cs typeface="Arial"/>
              </a:rPr>
              <a:t>no trešajām valstīm vai trešajām teritorijām importētu preču </a:t>
            </a:r>
            <a:r>
              <a:rPr lang="lv-LV" sz="2200" err="1">
                <a:solidFill>
                  <a:srgbClr val="4D4D4D"/>
                </a:solidFill>
                <a:cs typeface="Arial"/>
              </a:rPr>
              <a:t>tālpārdošana</a:t>
            </a:r>
            <a:r>
              <a:rPr lang="lv-LV" sz="2200">
                <a:solidFill>
                  <a:srgbClr val="4D4D4D"/>
                </a:solidFill>
                <a:cs typeface="Arial"/>
              </a:rPr>
              <a:t> kā definēts PVN direktīvā</a:t>
            </a:r>
            <a:endParaRPr lang="lv-LV" sz="2200">
              <a:cs typeface="Arial"/>
            </a:endParaRPr>
          </a:p>
          <a:p>
            <a:pPr marL="504000" lvl="1" indent="-228600">
              <a:lnSpc>
                <a:spcPct val="100000"/>
              </a:lnSpc>
              <a:spcBef>
                <a:spcPts val="114"/>
              </a:spcBef>
              <a:buChar char="•"/>
              <a:tabLst>
                <a:tab pos="702945" algn="l"/>
              </a:tabLst>
            </a:pPr>
            <a:r>
              <a:rPr lang="lv-LV" sz="2200">
                <a:solidFill>
                  <a:srgbClr val="4D4D4D"/>
                </a:solidFill>
                <a:cs typeface="Arial"/>
              </a:rPr>
              <a:t>piegādātājs vai cita persona viņa vārdā</a:t>
            </a:r>
          </a:p>
          <a:p>
            <a:pPr marL="504000" lvl="1" indent="-228600">
              <a:lnSpc>
                <a:spcPct val="100000"/>
              </a:lnSpc>
              <a:spcBef>
                <a:spcPts val="114"/>
              </a:spcBef>
              <a:buChar char="•"/>
              <a:tabLst>
                <a:tab pos="702945" algn="l"/>
              </a:tabLst>
            </a:pPr>
            <a:r>
              <a:rPr lang="lv-LV" sz="2200">
                <a:solidFill>
                  <a:srgbClr val="4D4D4D"/>
                </a:solidFill>
                <a:cs typeface="Arial"/>
              </a:rPr>
              <a:t>personai, kas nav nodokļa maksātājs </a:t>
            </a:r>
          </a:p>
          <a:p>
            <a:pPr marL="504000" lvl="1" indent="-228600">
              <a:lnSpc>
                <a:spcPct val="100000"/>
              </a:lnSpc>
              <a:spcBef>
                <a:spcPts val="114"/>
              </a:spcBef>
              <a:buChar char="•"/>
              <a:tabLst>
                <a:tab pos="702945" algn="l"/>
              </a:tabLst>
            </a:pPr>
            <a:r>
              <a:rPr lang="lv-LV" sz="2200">
                <a:solidFill>
                  <a:srgbClr val="4D4D4D"/>
                </a:solidFill>
                <a:cs typeface="Arial"/>
              </a:rPr>
              <a:t>transportēšana vai nosūtīšana notiek no trešās valsts </a:t>
            </a:r>
            <a:endParaRPr lang="lv-LV" sz="2200">
              <a:cs typeface="Arial"/>
            </a:endParaRPr>
          </a:p>
        </p:txBody>
      </p:sp>
      <p:grpSp>
        <p:nvGrpSpPr>
          <p:cNvPr id="10" name="object 2">
            <a:extLst>
              <a:ext uri="{FF2B5EF4-FFF2-40B4-BE49-F238E27FC236}">
                <a16:creationId xmlns:a16="http://schemas.microsoft.com/office/drawing/2014/main" id="{D025392A-D215-3EC9-940D-AE83A204FBF1}"/>
              </a:ext>
            </a:extLst>
          </p:cNvPr>
          <p:cNvGrpSpPr/>
          <p:nvPr/>
        </p:nvGrpSpPr>
        <p:grpSpPr>
          <a:xfrm>
            <a:off x="838200" y="838198"/>
            <a:ext cx="11074400" cy="1181102"/>
            <a:chOff x="838199" y="1255775"/>
            <a:chExt cx="10950393" cy="599440"/>
          </a:xfrm>
        </p:grpSpPr>
        <p:sp>
          <p:nvSpPr>
            <p:cNvPr id="11" name="object 3">
              <a:extLst>
                <a:ext uri="{FF2B5EF4-FFF2-40B4-BE49-F238E27FC236}">
                  <a16:creationId xmlns:a16="http://schemas.microsoft.com/office/drawing/2014/main" id="{8274D576-1A26-897E-F7D2-D0B3910D12CA}"/>
                </a:ext>
              </a:extLst>
            </p:cNvPr>
            <p:cNvSpPr/>
            <p:nvPr/>
          </p:nvSpPr>
          <p:spPr>
            <a:xfrm>
              <a:off x="896211" y="1496875"/>
              <a:ext cx="10892381" cy="340687"/>
            </a:xfrm>
            <a:custGeom>
              <a:avLst/>
              <a:gdLst/>
              <a:ahLst/>
              <a:cxnLst/>
              <a:rect l="l" t="t" r="r" b="b"/>
              <a:pathLst>
                <a:path w="10906125" h="599439">
                  <a:moveTo>
                    <a:pt x="10805922" y="0"/>
                  </a:moveTo>
                  <a:lnTo>
                    <a:pt x="99822" y="0"/>
                  </a:lnTo>
                  <a:lnTo>
                    <a:pt x="60966" y="7846"/>
                  </a:lnTo>
                  <a:lnTo>
                    <a:pt x="29236" y="29241"/>
                  </a:lnTo>
                  <a:lnTo>
                    <a:pt x="7844" y="60971"/>
                  </a:lnTo>
                  <a:lnTo>
                    <a:pt x="0" y="99822"/>
                  </a:lnTo>
                  <a:lnTo>
                    <a:pt x="0" y="499110"/>
                  </a:lnTo>
                  <a:lnTo>
                    <a:pt x="7844" y="537960"/>
                  </a:lnTo>
                  <a:lnTo>
                    <a:pt x="29236" y="569690"/>
                  </a:lnTo>
                  <a:lnTo>
                    <a:pt x="60966" y="591085"/>
                  </a:lnTo>
                  <a:lnTo>
                    <a:pt x="99822" y="598932"/>
                  </a:lnTo>
                  <a:lnTo>
                    <a:pt x="10805922" y="598932"/>
                  </a:lnTo>
                  <a:lnTo>
                    <a:pt x="10844772" y="591085"/>
                  </a:lnTo>
                  <a:lnTo>
                    <a:pt x="10876502" y="569690"/>
                  </a:lnTo>
                  <a:lnTo>
                    <a:pt x="10897897" y="537960"/>
                  </a:lnTo>
                  <a:lnTo>
                    <a:pt x="10905744" y="499110"/>
                  </a:lnTo>
                  <a:lnTo>
                    <a:pt x="10905744" y="99822"/>
                  </a:lnTo>
                  <a:lnTo>
                    <a:pt x="10897897" y="60971"/>
                  </a:lnTo>
                  <a:lnTo>
                    <a:pt x="10876502" y="29241"/>
                  </a:lnTo>
                  <a:lnTo>
                    <a:pt x="10844772" y="7846"/>
                  </a:lnTo>
                  <a:lnTo>
                    <a:pt x="10805922" y="0"/>
                  </a:lnTo>
                  <a:close/>
                </a:path>
              </a:pathLst>
            </a:custGeom>
            <a:solidFill>
              <a:schemeClr val="accent2"/>
            </a:solidFill>
          </p:spPr>
          <p:style>
            <a:lnRef idx="2">
              <a:schemeClr val="accent2"/>
            </a:lnRef>
            <a:fillRef idx="1">
              <a:schemeClr val="lt1"/>
            </a:fillRef>
            <a:effectRef idx="0">
              <a:schemeClr val="accent2"/>
            </a:effectRef>
            <a:fontRef idx="minor">
              <a:schemeClr val="dk1"/>
            </a:fontRef>
          </p:style>
          <p:txBody>
            <a:bodyPr wrap="square" lIns="0" tIns="0" rIns="0" bIns="0" rtlCol="0" anchor="b"/>
            <a:lstStyle/>
            <a:p>
              <a:r>
                <a:rPr lang="lv-LV" sz="2200" b="1" spc="-10" dirty="0">
                  <a:solidFill>
                    <a:srgbClr val="FFFFFF"/>
                  </a:solidFill>
                  <a:effectLst>
                    <a:outerShdw blurRad="38100" dist="38100" dir="2700000" algn="tl">
                      <a:srgbClr val="000000">
                        <a:alpha val="43137"/>
                      </a:srgbClr>
                    </a:outerShdw>
                  </a:effectLst>
                  <a:latin typeface="Arial"/>
                  <a:cs typeface="Arial"/>
                </a:rPr>
                <a:t>    </a:t>
              </a:r>
              <a:r>
                <a:rPr lang="lv-LV" sz="2200" b="1" dirty="0">
                  <a:ln w="0"/>
                  <a:solidFill>
                    <a:schemeClr val="tx1"/>
                  </a:solidFill>
                  <a:cs typeface="Arial"/>
                </a:rPr>
                <a:t>Domājamais importētājs</a:t>
              </a:r>
              <a:r>
                <a:rPr lang="en-US" sz="2200" b="1" dirty="0">
                  <a:ln w="0"/>
                  <a:solidFill>
                    <a:schemeClr val="tx1"/>
                  </a:solidFill>
                  <a:cs typeface="Arial"/>
                </a:rPr>
                <a:t>:</a:t>
              </a:r>
            </a:p>
            <a:p>
              <a:endParaRPr dirty="0"/>
            </a:p>
          </p:txBody>
        </p:sp>
        <p:sp>
          <p:nvSpPr>
            <p:cNvPr id="12" name="object 4">
              <a:extLst>
                <a:ext uri="{FF2B5EF4-FFF2-40B4-BE49-F238E27FC236}">
                  <a16:creationId xmlns:a16="http://schemas.microsoft.com/office/drawing/2014/main" id="{2BFA7D37-D887-5E2D-E176-0BF120CD6F8B}"/>
                </a:ext>
              </a:extLst>
            </p:cNvPr>
            <p:cNvSpPr/>
            <p:nvPr/>
          </p:nvSpPr>
          <p:spPr>
            <a:xfrm>
              <a:off x="838199" y="1255775"/>
              <a:ext cx="10906125" cy="599440"/>
            </a:xfrm>
            <a:custGeom>
              <a:avLst/>
              <a:gdLst/>
              <a:ahLst/>
              <a:cxnLst/>
              <a:rect l="l" t="t" r="r" b="b"/>
              <a:pathLst>
                <a:path w="10906125" h="599439">
                  <a:moveTo>
                    <a:pt x="0" y="99822"/>
                  </a:moveTo>
                  <a:lnTo>
                    <a:pt x="7844" y="60971"/>
                  </a:lnTo>
                  <a:lnTo>
                    <a:pt x="29236" y="29241"/>
                  </a:lnTo>
                  <a:lnTo>
                    <a:pt x="60966" y="7846"/>
                  </a:lnTo>
                  <a:lnTo>
                    <a:pt x="99822" y="0"/>
                  </a:lnTo>
                  <a:lnTo>
                    <a:pt x="10805922" y="0"/>
                  </a:lnTo>
                  <a:lnTo>
                    <a:pt x="10844772" y="7846"/>
                  </a:lnTo>
                  <a:lnTo>
                    <a:pt x="10876502" y="29241"/>
                  </a:lnTo>
                  <a:lnTo>
                    <a:pt x="10897897" y="60971"/>
                  </a:lnTo>
                  <a:lnTo>
                    <a:pt x="10905744" y="99822"/>
                  </a:lnTo>
                  <a:lnTo>
                    <a:pt x="10905744" y="499110"/>
                  </a:lnTo>
                  <a:lnTo>
                    <a:pt x="10897897" y="537960"/>
                  </a:lnTo>
                  <a:lnTo>
                    <a:pt x="10876502" y="569690"/>
                  </a:lnTo>
                  <a:lnTo>
                    <a:pt x="10844772" y="591085"/>
                  </a:lnTo>
                  <a:lnTo>
                    <a:pt x="10805922" y="598932"/>
                  </a:lnTo>
                  <a:lnTo>
                    <a:pt x="99822" y="598932"/>
                  </a:lnTo>
                  <a:lnTo>
                    <a:pt x="60966" y="591085"/>
                  </a:lnTo>
                  <a:lnTo>
                    <a:pt x="29236" y="569690"/>
                  </a:lnTo>
                  <a:lnTo>
                    <a:pt x="7844" y="537960"/>
                  </a:lnTo>
                  <a:lnTo>
                    <a:pt x="0" y="499110"/>
                  </a:lnTo>
                  <a:lnTo>
                    <a:pt x="0" y="99822"/>
                  </a:lnTo>
                  <a:close/>
                </a:path>
              </a:pathLst>
            </a:custGeom>
            <a:ln w="12192">
              <a:solidFill>
                <a:srgbClr val="FFFFFF"/>
              </a:solidFill>
            </a:ln>
          </p:spPr>
          <p:txBody>
            <a:bodyPr wrap="square" lIns="0" tIns="0" rIns="0" bIns="0" rtlCol="0"/>
            <a:lstStyle/>
            <a:p>
              <a:endParaRPr/>
            </a:p>
          </p:txBody>
        </p:sp>
      </p:grpSp>
      <p:sp>
        <p:nvSpPr>
          <p:cNvPr id="14" name="Title 13">
            <a:extLst>
              <a:ext uri="{FF2B5EF4-FFF2-40B4-BE49-F238E27FC236}">
                <a16:creationId xmlns:a16="http://schemas.microsoft.com/office/drawing/2014/main" id="{B69DA466-0A3C-9DB0-7CCD-7601A55C6071}"/>
              </a:ext>
            </a:extLst>
          </p:cNvPr>
          <p:cNvSpPr>
            <a:spLocks noGrp="1"/>
          </p:cNvSpPr>
          <p:nvPr>
            <p:ph type="title"/>
          </p:nvPr>
        </p:nvSpPr>
        <p:spPr>
          <a:xfrm>
            <a:off x="838200" y="365126"/>
            <a:ext cx="10515600" cy="593934"/>
          </a:xfrm>
        </p:spPr>
        <p:txBody>
          <a:bodyPr>
            <a:normAutofit fontScale="90000"/>
          </a:bodyPr>
          <a:lstStyle/>
          <a:p>
            <a:pPr algn="ctr"/>
            <a:r>
              <a:rPr lang="lv-LV">
                <a:latin typeface="Aptos" panose="020B0004020202020204" pitchFamily="34" charset="0"/>
              </a:rPr>
              <a:t>Jaunas E-komercijas definīcijas</a:t>
            </a:r>
          </a:p>
        </p:txBody>
      </p:sp>
    </p:spTree>
    <p:extLst>
      <p:ext uri="{BB962C8B-B14F-4D97-AF65-F5344CB8AC3E}">
        <p14:creationId xmlns:p14="http://schemas.microsoft.com/office/powerpoint/2010/main" val="4123704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6FBB-C4AD-27F9-83CC-70E8F4E5E517}"/>
              </a:ext>
            </a:extLst>
          </p:cNvPr>
          <p:cNvSpPr>
            <a:spLocks noGrp="1"/>
          </p:cNvSpPr>
          <p:nvPr>
            <p:ph type="title"/>
          </p:nvPr>
        </p:nvSpPr>
        <p:spPr/>
        <p:txBody>
          <a:bodyPr>
            <a:normAutofit/>
          </a:bodyPr>
          <a:lstStyle/>
          <a:p>
            <a:pPr algn="ctr"/>
            <a:r>
              <a:rPr lang="lv-LV" sz="4000">
                <a:latin typeface="Aptos" panose="020B0004020202020204" pitchFamily="34" charset="0"/>
              </a:rPr>
              <a:t>Vienkāršots nodokļu aprēķins</a:t>
            </a:r>
          </a:p>
        </p:txBody>
      </p:sp>
      <p:sp>
        <p:nvSpPr>
          <p:cNvPr id="4" name="object 3">
            <a:extLst>
              <a:ext uri="{FF2B5EF4-FFF2-40B4-BE49-F238E27FC236}">
                <a16:creationId xmlns:a16="http://schemas.microsoft.com/office/drawing/2014/main" id="{C5327EDC-5E6F-04BE-7009-072D8FF28E34}"/>
              </a:ext>
            </a:extLst>
          </p:cNvPr>
          <p:cNvSpPr txBox="1"/>
          <p:nvPr/>
        </p:nvSpPr>
        <p:spPr>
          <a:xfrm>
            <a:off x="1082834" y="2568634"/>
            <a:ext cx="1313180" cy="985526"/>
          </a:xfrm>
          <a:prstGeom prst="rect">
            <a:avLst/>
          </a:prstGeom>
        </p:spPr>
        <p:txBody>
          <a:bodyPr vert="horz" wrap="square" lIns="0" tIns="46355" rIns="0" bIns="0" rtlCol="0">
            <a:spAutoFit/>
          </a:bodyPr>
          <a:lstStyle/>
          <a:p>
            <a:pPr marL="12065" marR="5080" algn="ctr">
              <a:lnSpc>
                <a:spcPts val="1660"/>
              </a:lnSpc>
              <a:spcBef>
                <a:spcPts val="365"/>
              </a:spcBef>
            </a:pPr>
            <a:r>
              <a:rPr sz="1600" spc="-10">
                <a:solidFill>
                  <a:srgbClr val="FFFFFF"/>
                </a:solidFill>
                <a:latin typeface="Arial"/>
                <a:cs typeface="Arial"/>
              </a:rPr>
              <a:t>Customs </a:t>
            </a:r>
            <a:r>
              <a:rPr sz="1600">
                <a:solidFill>
                  <a:srgbClr val="FFFFFF"/>
                </a:solidFill>
                <a:latin typeface="Arial"/>
                <a:cs typeface="Arial"/>
              </a:rPr>
              <a:t>costs</a:t>
            </a:r>
            <a:r>
              <a:rPr sz="1600" spc="-50">
                <a:solidFill>
                  <a:srgbClr val="FFFFFF"/>
                </a:solidFill>
                <a:latin typeface="Arial"/>
                <a:cs typeface="Arial"/>
              </a:rPr>
              <a:t> </a:t>
            </a:r>
            <a:r>
              <a:rPr sz="1600" spc="-25">
                <a:solidFill>
                  <a:srgbClr val="FFFFFF"/>
                </a:solidFill>
                <a:latin typeface="Arial"/>
                <a:cs typeface="Arial"/>
              </a:rPr>
              <a:t>to </a:t>
            </a:r>
            <a:r>
              <a:rPr sz="1600" spc="-10">
                <a:solidFill>
                  <a:srgbClr val="FFFFFF"/>
                </a:solidFill>
                <a:latin typeface="Arial"/>
                <a:cs typeface="Arial"/>
              </a:rPr>
              <a:t>destination</a:t>
            </a:r>
            <a:endParaRPr sz="1600">
              <a:latin typeface="Arial"/>
              <a:cs typeface="Arial"/>
            </a:endParaRPr>
          </a:p>
          <a:p>
            <a:pPr marL="1905" algn="ctr">
              <a:lnSpc>
                <a:spcPct val="100000"/>
              </a:lnSpc>
              <a:spcBef>
                <a:spcPts val="345"/>
              </a:spcBef>
            </a:pPr>
            <a:r>
              <a:rPr sz="1600">
                <a:solidFill>
                  <a:srgbClr val="FFFFFF"/>
                </a:solidFill>
                <a:latin typeface="Arial"/>
                <a:cs typeface="Arial"/>
              </a:rPr>
              <a:t>[Art.</a:t>
            </a:r>
            <a:r>
              <a:rPr sz="1600" spc="-30">
                <a:solidFill>
                  <a:srgbClr val="FFFFFF"/>
                </a:solidFill>
                <a:latin typeface="Arial"/>
                <a:cs typeface="Arial"/>
              </a:rPr>
              <a:t> </a:t>
            </a:r>
            <a:r>
              <a:rPr sz="1600" spc="-10">
                <a:solidFill>
                  <a:srgbClr val="FFFFFF"/>
                </a:solidFill>
                <a:latin typeface="Arial"/>
                <a:cs typeface="Arial"/>
              </a:rPr>
              <a:t>156(2)]</a:t>
            </a:r>
            <a:endParaRPr sz="1600">
              <a:latin typeface="Arial"/>
              <a:cs typeface="Arial"/>
            </a:endParaRPr>
          </a:p>
        </p:txBody>
      </p:sp>
      <p:sp>
        <p:nvSpPr>
          <p:cNvPr id="5" name="object 4">
            <a:extLst>
              <a:ext uri="{FF2B5EF4-FFF2-40B4-BE49-F238E27FC236}">
                <a16:creationId xmlns:a16="http://schemas.microsoft.com/office/drawing/2014/main" id="{B2FD0566-AC00-9AF2-B5CA-F3352C7A6393}"/>
              </a:ext>
            </a:extLst>
          </p:cNvPr>
          <p:cNvSpPr/>
          <p:nvPr/>
        </p:nvSpPr>
        <p:spPr>
          <a:xfrm>
            <a:off x="2936113" y="2904489"/>
            <a:ext cx="605155" cy="604520"/>
          </a:xfrm>
          <a:custGeom>
            <a:avLst/>
            <a:gdLst/>
            <a:ahLst/>
            <a:cxnLst/>
            <a:rect l="l" t="t" r="r" b="b"/>
            <a:pathLst>
              <a:path w="605154" h="604520">
                <a:moveTo>
                  <a:pt x="604774" y="205740"/>
                </a:moveTo>
                <a:lnTo>
                  <a:pt x="399161" y="205740"/>
                </a:lnTo>
                <a:lnTo>
                  <a:pt x="399161" y="0"/>
                </a:lnTo>
                <a:lnTo>
                  <a:pt x="205613" y="0"/>
                </a:lnTo>
                <a:lnTo>
                  <a:pt x="205613" y="205740"/>
                </a:lnTo>
                <a:lnTo>
                  <a:pt x="0" y="205740"/>
                </a:lnTo>
                <a:lnTo>
                  <a:pt x="0" y="398780"/>
                </a:lnTo>
                <a:lnTo>
                  <a:pt x="205613" y="398780"/>
                </a:lnTo>
                <a:lnTo>
                  <a:pt x="205613" y="604520"/>
                </a:lnTo>
                <a:lnTo>
                  <a:pt x="399161" y="604520"/>
                </a:lnTo>
                <a:lnTo>
                  <a:pt x="399161" y="398780"/>
                </a:lnTo>
                <a:lnTo>
                  <a:pt x="604774" y="398780"/>
                </a:lnTo>
                <a:lnTo>
                  <a:pt x="604774" y="205740"/>
                </a:lnTo>
                <a:close/>
              </a:path>
            </a:pathLst>
          </a:custGeom>
          <a:solidFill>
            <a:srgbClr val="4AC5DE"/>
          </a:solidFill>
        </p:spPr>
        <p:txBody>
          <a:bodyPr wrap="square" lIns="0" tIns="0" rIns="0" bIns="0" rtlCol="0"/>
          <a:lstStyle/>
          <a:p>
            <a:endParaRPr/>
          </a:p>
        </p:txBody>
      </p:sp>
      <p:sp>
        <p:nvSpPr>
          <p:cNvPr id="6" name="object 5">
            <a:extLst>
              <a:ext uri="{FF2B5EF4-FFF2-40B4-BE49-F238E27FC236}">
                <a16:creationId xmlns:a16="http://schemas.microsoft.com/office/drawing/2014/main" id="{9B755AFB-41EF-B572-0862-39B95E734858}"/>
              </a:ext>
            </a:extLst>
          </p:cNvPr>
          <p:cNvSpPr/>
          <p:nvPr/>
        </p:nvSpPr>
        <p:spPr>
          <a:xfrm>
            <a:off x="3783838" y="2394076"/>
            <a:ext cx="1943036" cy="1809114"/>
          </a:xfrm>
          <a:custGeom>
            <a:avLst/>
            <a:gdLst/>
            <a:ahLst/>
            <a:cxnLst/>
            <a:rect l="l" t="t" r="r" b="b"/>
            <a:pathLst>
              <a:path w="1935479" h="1809114">
                <a:moveTo>
                  <a:pt x="967740" y="0"/>
                </a:moveTo>
                <a:lnTo>
                  <a:pt x="917944" y="1177"/>
                </a:lnTo>
                <a:lnTo>
                  <a:pt x="868802" y="4670"/>
                </a:lnTo>
                <a:lnTo>
                  <a:pt x="820374" y="10422"/>
                </a:lnTo>
                <a:lnTo>
                  <a:pt x="772721" y="18378"/>
                </a:lnTo>
                <a:lnTo>
                  <a:pt x="725904" y="28478"/>
                </a:lnTo>
                <a:lnTo>
                  <a:pt x="679983" y="40668"/>
                </a:lnTo>
                <a:lnTo>
                  <a:pt x="635019" y="54889"/>
                </a:lnTo>
                <a:lnTo>
                  <a:pt x="591073" y="71086"/>
                </a:lnTo>
                <a:lnTo>
                  <a:pt x="548207" y="89200"/>
                </a:lnTo>
                <a:lnTo>
                  <a:pt x="506480" y="109177"/>
                </a:lnTo>
                <a:lnTo>
                  <a:pt x="465954" y="130957"/>
                </a:lnTo>
                <a:lnTo>
                  <a:pt x="426690" y="154485"/>
                </a:lnTo>
                <a:lnTo>
                  <a:pt x="388748" y="179704"/>
                </a:lnTo>
                <a:lnTo>
                  <a:pt x="352189" y="206557"/>
                </a:lnTo>
                <a:lnTo>
                  <a:pt x="317074" y="234987"/>
                </a:lnTo>
                <a:lnTo>
                  <a:pt x="283463" y="264937"/>
                </a:lnTo>
                <a:lnTo>
                  <a:pt x="251419" y="296351"/>
                </a:lnTo>
                <a:lnTo>
                  <a:pt x="221001" y="329171"/>
                </a:lnTo>
                <a:lnTo>
                  <a:pt x="192270" y="363341"/>
                </a:lnTo>
                <a:lnTo>
                  <a:pt x="165288" y="398803"/>
                </a:lnTo>
                <a:lnTo>
                  <a:pt x="140115" y="435501"/>
                </a:lnTo>
                <a:lnTo>
                  <a:pt x="116811" y="473379"/>
                </a:lnTo>
                <a:lnTo>
                  <a:pt x="95438" y="512379"/>
                </a:lnTo>
                <a:lnTo>
                  <a:pt x="76057" y="552444"/>
                </a:lnTo>
                <a:lnTo>
                  <a:pt x="58728" y="593517"/>
                </a:lnTo>
                <a:lnTo>
                  <a:pt x="43512" y="635542"/>
                </a:lnTo>
                <a:lnTo>
                  <a:pt x="30470" y="678462"/>
                </a:lnTo>
                <a:lnTo>
                  <a:pt x="19663" y="722220"/>
                </a:lnTo>
                <a:lnTo>
                  <a:pt x="11151" y="766759"/>
                </a:lnTo>
                <a:lnTo>
                  <a:pt x="4996" y="812022"/>
                </a:lnTo>
                <a:lnTo>
                  <a:pt x="1259" y="857953"/>
                </a:lnTo>
                <a:lnTo>
                  <a:pt x="0" y="904494"/>
                </a:lnTo>
                <a:lnTo>
                  <a:pt x="1259" y="951034"/>
                </a:lnTo>
                <a:lnTo>
                  <a:pt x="4996" y="996965"/>
                </a:lnTo>
                <a:lnTo>
                  <a:pt x="11151" y="1042228"/>
                </a:lnTo>
                <a:lnTo>
                  <a:pt x="19663" y="1086767"/>
                </a:lnTo>
                <a:lnTo>
                  <a:pt x="30470" y="1130525"/>
                </a:lnTo>
                <a:lnTo>
                  <a:pt x="43512" y="1173445"/>
                </a:lnTo>
                <a:lnTo>
                  <a:pt x="58728" y="1215470"/>
                </a:lnTo>
                <a:lnTo>
                  <a:pt x="76057" y="1256543"/>
                </a:lnTo>
                <a:lnTo>
                  <a:pt x="95438" y="1296608"/>
                </a:lnTo>
                <a:lnTo>
                  <a:pt x="116811" y="1335608"/>
                </a:lnTo>
                <a:lnTo>
                  <a:pt x="140115" y="1373486"/>
                </a:lnTo>
                <a:lnTo>
                  <a:pt x="165288" y="1410184"/>
                </a:lnTo>
                <a:lnTo>
                  <a:pt x="192270" y="1445646"/>
                </a:lnTo>
                <a:lnTo>
                  <a:pt x="221001" y="1479816"/>
                </a:lnTo>
                <a:lnTo>
                  <a:pt x="251419" y="1512636"/>
                </a:lnTo>
                <a:lnTo>
                  <a:pt x="283464" y="1544050"/>
                </a:lnTo>
                <a:lnTo>
                  <a:pt x="317074" y="1574000"/>
                </a:lnTo>
                <a:lnTo>
                  <a:pt x="352189" y="1602430"/>
                </a:lnTo>
                <a:lnTo>
                  <a:pt x="388748" y="1629283"/>
                </a:lnTo>
                <a:lnTo>
                  <a:pt x="426690" y="1654502"/>
                </a:lnTo>
                <a:lnTo>
                  <a:pt x="465954" y="1678030"/>
                </a:lnTo>
                <a:lnTo>
                  <a:pt x="506480" y="1699810"/>
                </a:lnTo>
                <a:lnTo>
                  <a:pt x="548207" y="1719787"/>
                </a:lnTo>
                <a:lnTo>
                  <a:pt x="591073" y="1737901"/>
                </a:lnTo>
                <a:lnTo>
                  <a:pt x="635019" y="1754098"/>
                </a:lnTo>
                <a:lnTo>
                  <a:pt x="679983" y="1768319"/>
                </a:lnTo>
                <a:lnTo>
                  <a:pt x="725904" y="1780509"/>
                </a:lnTo>
                <a:lnTo>
                  <a:pt x="772721" y="1790609"/>
                </a:lnTo>
                <a:lnTo>
                  <a:pt x="820374" y="1798565"/>
                </a:lnTo>
                <a:lnTo>
                  <a:pt x="868802" y="1804317"/>
                </a:lnTo>
                <a:lnTo>
                  <a:pt x="917944" y="1807810"/>
                </a:lnTo>
                <a:lnTo>
                  <a:pt x="967740" y="1808988"/>
                </a:lnTo>
                <a:lnTo>
                  <a:pt x="1017535" y="1807810"/>
                </a:lnTo>
                <a:lnTo>
                  <a:pt x="1066677" y="1804317"/>
                </a:lnTo>
                <a:lnTo>
                  <a:pt x="1115105" y="1798565"/>
                </a:lnTo>
                <a:lnTo>
                  <a:pt x="1162758" y="1790609"/>
                </a:lnTo>
                <a:lnTo>
                  <a:pt x="1209575" y="1780509"/>
                </a:lnTo>
                <a:lnTo>
                  <a:pt x="1255496" y="1768319"/>
                </a:lnTo>
                <a:lnTo>
                  <a:pt x="1300460" y="1754098"/>
                </a:lnTo>
                <a:lnTo>
                  <a:pt x="1344406" y="1737901"/>
                </a:lnTo>
                <a:lnTo>
                  <a:pt x="1387272" y="1719787"/>
                </a:lnTo>
                <a:lnTo>
                  <a:pt x="1428999" y="1699810"/>
                </a:lnTo>
                <a:lnTo>
                  <a:pt x="1469525" y="1678030"/>
                </a:lnTo>
                <a:lnTo>
                  <a:pt x="1508789" y="1654502"/>
                </a:lnTo>
                <a:lnTo>
                  <a:pt x="1546731" y="1629283"/>
                </a:lnTo>
                <a:lnTo>
                  <a:pt x="1583290" y="1602430"/>
                </a:lnTo>
                <a:lnTo>
                  <a:pt x="1618405" y="1574000"/>
                </a:lnTo>
                <a:lnTo>
                  <a:pt x="1652016" y="1544050"/>
                </a:lnTo>
                <a:lnTo>
                  <a:pt x="1684060" y="1512636"/>
                </a:lnTo>
                <a:lnTo>
                  <a:pt x="1714478" y="1479816"/>
                </a:lnTo>
                <a:lnTo>
                  <a:pt x="1743209" y="1445646"/>
                </a:lnTo>
                <a:lnTo>
                  <a:pt x="1770191" y="1410184"/>
                </a:lnTo>
                <a:lnTo>
                  <a:pt x="1795364" y="1373486"/>
                </a:lnTo>
                <a:lnTo>
                  <a:pt x="1818668" y="1335608"/>
                </a:lnTo>
                <a:lnTo>
                  <a:pt x="1840041" y="1296608"/>
                </a:lnTo>
                <a:lnTo>
                  <a:pt x="1859422" y="1256543"/>
                </a:lnTo>
                <a:lnTo>
                  <a:pt x="1876751" y="1215470"/>
                </a:lnTo>
                <a:lnTo>
                  <a:pt x="1891967" y="1173445"/>
                </a:lnTo>
                <a:lnTo>
                  <a:pt x="1905009" y="1130525"/>
                </a:lnTo>
                <a:lnTo>
                  <a:pt x="1915816" y="1086767"/>
                </a:lnTo>
                <a:lnTo>
                  <a:pt x="1924328" y="1042228"/>
                </a:lnTo>
                <a:lnTo>
                  <a:pt x="1930483" y="996965"/>
                </a:lnTo>
                <a:lnTo>
                  <a:pt x="1934220" y="951034"/>
                </a:lnTo>
                <a:lnTo>
                  <a:pt x="1935480" y="904494"/>
                </a:lnTo>
                <a:lnTo>
                  <a:pt x="1934220" y="857953"/>
                </a:lnTo>
                <a:lnTo>
                  <a:pt x="1930483" y="812022"/>
                </a:lnTo>
                <a:lnTo>
                  <a:pt x="1924328" y="766759"/>
                </a:lnTo>
                <a:lnTo>
                  <a:pt x="1915816" y="722220"/>
                </a:lnTo>
                <a:lnTo>
                  <a:pt x="1905009" y="678462"/>
                </a:lnTo>
                <a:lnTo>
                  <a:pt x="1891967" y="635542"/>
                </a:lnTo>
                <a:lnTo>
                  <a:pt x="1876751" y="593517"/>
                </a:lnTo>
                <a:lnTo>
                  <a:pt x="1859422" y="552444"/>
                </a:lnTo>
                <a:lnTo>
                  <a:pt x="1840041" y="512379"/>
                </a:lnTo>
                <a:lnTo>
                  <a:pt x="1818668" y="473379"/>
                </a:lnTo>
                <a:lnTo>
                  <a:pt x="1795364" y="435501"/>
                </a:lnTo>
                <a:lnTo>
                  <a:pt x="1770191" y="398803"/>
                </a:lnTo>
                <a:lnTo>
                  <a:pt x="1743209" y="363341"/>
                </a:lnTo>
                <a:lnTo>
                  <a:pt x="1714478" y="329171"/>
                </a:lnTo>
                <a:lnTo>
                  <a:pt x="1684060" y="296351"/>
                </a:lnTo>
                <a:lnTo>
                  <a:pt x="1652016" y="264937"/>
                </a:lnTo>
                <a:lnTo>
                  <a:pt x="1618405" y="234987"/>
                </a:lnTo>
                <a:lnTo>
                  <a:pt x="1583290" y="206557"/>
                </a:lnTo>
                <a:lnTo>
                  <a:pt x="1546731" y="179704"/>
                </a:lnTo>
                <a:lnTo>
                  <a:pt x="1508789" y="154485"/>
                </a:lnTo>
                <a:lnTo>
                  <a:pt x="1469525" y="130957"/>
                </a:lnTo>
                <a:lnTo>
                  <a:pt x="1428999" y="109177"/>
                </a:lnTo>
                <a:lnTo>
                  <a:pt x="1387272" y="89200"/>
                </a:lnTo>
                <a:lnTo>
                  <a:pt x="1344406" y="71086"/>
                </a:lnTo>
                <a:lnTo>
                  <a:pt x="1300460" y="54889"/>
                </a:lnTo>
                <a:lnTo>
                  <a:pt x="1255496" y="40668"/>
                </a:lnTo>
                <a:lnTo>
                  <a:pt x="1209575" y="28478"/>
                </a:lnTo>
                <a:lnTo>
                  <a:pt x="1162758" y="18378"/>
                </a:lnTo>
                <a:lnTo>
                  <a:pt x="1115105" y="10422"/>
                </a:lnTo>
                <a:lnTo>
                  <a:pt x="1066677" y="4670"/>
                </a:lnTo>
                <a:lnTo>
                  <a:pt x="1017535" y="1177"/>
                </a:lnTo>
                <a:lnTo>
                  <a:pt x="967740" y="0"/>
                </a:lnTo>
                <a:close/>
              </a:path>
            </a:pathLst>
          </a:custGeom>
          <a:solidFill>
            <a:srgbClr val="1EC089"/>
          </a:solidFill>
        </p:spPr>
        <p:txBody>
          <a:bodyPr wrap="square" lIns="0" tIns="0" rIns="0" bIns="0" rtlCol="0"/>
          <a:lstStyle/>
          <a:p>
            <a:endParaRPr/>
          </a:p>
        </p:txBody>
      </p:sp>
      <p:sp>
        <p:nvSpPr>
          <p:cNvPr id="7" name="object 6">
            <a:extLst>
              <a:ext uri="{FF2B5EF4-FFF2-40B4-BE49-F238E27FC236}">
                <a16:creationId xmlns:a16="http://schemas.microsoft.com/office/drawing/2014/main" id="{EED8CA4A-771D-CA44-7CF4-970C59C21304}"/>
              </a:ext>
            </a:extLst>
          </p:cNvPr>
          <p:cNvSpPr txBox="1"/>
          <p:nvPr/>
        </p:nvSpPr>
        <p:spPr>
          <a:xfrm>
            <a:off x="3993038" y="2790749"/>
            <a:ext cx="1478121" cy="928267"/>
          </a:xfrm>
          <a:prstGeom prst="rect">
            <a:avLst/>
          </a:prstGeom>
        </p:spPr>
        <p:txBody>
          <a:bodyPr vert="horz" wrap="square" lIns="0" tIns="46355" rIns="0" bIns="0" rtlCol="0" anchor="ctr">
            <a:spAutoFit/>
          </a:bodyPr>
          <a:lstStyle/>
          <a:p>
            <a:pPr marL="12700" marR="5080" indent="-1270" algn="ctr">
              <a:lnSpc>
                <a:spcPts val="1660"/>
              </a:lnSpc>
              <a:spcBef>
                <a:spcPts val="365"/>
              </a:spcBef>
            </a:pPr>
            <a:r>
              <a:rPr>
                <a:solidFill>
                  <a:srgbClr val="FFFFFF"/>
                </a:solidFill>
                <a:cs typeface="Arial"/>
              </a:rPr>
              <a:t>N</a:t>
            </a:r>
            <a:r>
              <a:rPr lang="lv-LV" err="1">
                <a:solidFill>
                  <a:srgbClr val="FFFFFF"/>
                </a:solidFill>
                <a:cs typeface="Arial"/>
              </a:rPr>
              <a:t>av</a:t>
            </a:r>
            <a:r>
              <a:rPr lang="lv-LV">
                <a:solidFill>
                  <a:srgbClr val="FFFFFF"/>
                </a:solidFill>
                <a:cs typeface="Arial"/>
              </a:rPr>
              <a:t> nepieciešams pierādīt preču izcelsmi</a:t>
            </a:r>
            <a:endParaRPr>
              <a:cs typeface="Arial"/>
            </a:endParaRPr>
          </a:p>
        </p:txBody>
      </p:sp>
      <p:sp>
        <p:nvSpPr>
          <p:cNvPr id="8" name="object 7">
            <a:extLst>
              <a:ext uri="{FF2B5EF4-FFF2-40B4-BE49-F238E27FC236}">
                <a16:creationId xmlns:a16="http://schemas.microsoft.com/office/drawing/2014/main" id="{6232E040-9AA1-A64B-A1B6-1E190BF9C540}"/>
              </a:ext>
            </a:extLst>
          </p:cNvPr>
          <p:cNvSpPr/>
          <p:nvPr/>
        </p:nvSpPr>
        <p:spPr>
          <a:xfrm>
            <a:off x="5926201" y="2904489"/>
            <a:ext cx="605155" cy="604520"/>
          </a:xfrm>
          <a:custGeom>
            <a:avLst/>
            <a:gdLst/>
            <a:ahLst/>
            <a:cxnLst/>
            <a:rect l="l" t="t" r="r" b="b"/>
            <a:pathLst>
              <a:path w="605154" h="604520">
                <a:moveTo>
                  <a:pt x="604774" y="205740"/>
                </a:moveTo>
                <a:lnTo>
                  <a:pt x="399161" y="205740"/>
                </a:lnTo>
                <a:lnTo>
                  <a:pt x="399161" y="0"/>
                </a:lnTo>
                <a:lnTo>
                  <a:pt x="205613" y="0"/>
                </a:lnTo>
                <a:lnTo>
                  <a:pt x="205613" y="205740"/>
                </a:lnTo>
                <a:lnTo>
                  <a:pt x="0" y="205740"/>
                </a:lnTo>
                <a:lnTo>
                  <a:pt x="0" y="398780"/>
                </a:lnTo>
                <a:lnTo>
                  <a:pt x="205613" y="398780"/>
                </a:lnTo>
                <a:lnTo>
                  <a:pt x="205613" y="604520"/>
                </a:lnTo>
                <a:lnTo>
                  <a:pt x="399161" y="604520"/>
                </a:lnTo>
                <a:lnTo>
                  <a:pt x="399161" y="398780"/>
                </a:lnTo>
                <a:lnTo>
                  <a:pt x="604774" y="398780"/>
                </a:lnTo>
                <a:lnTo>
                  <a:pt x="604774" y="205740"/>
                </a:lnTo>
                <a:close/>
              </a:path>
            </a:pathLst>
          </a:custGeom>
          <a:solidFill>
            <a:srgbClr val="1EC089"/>
          </a:solidFill>
        </p:spPr>
        <p:txBody>
          <a:bodyPr wrap="square" lIns="0" tIns="0" rIns="0" bIns="0" rtlCol="0"/>
          <a:lstStyle/>
          <a:p>
            <a:endParaRPr/>
          </a:p>
        </p:txBody>
      </p:sp>
      <p:sp>
        <p:nvSpPr>
          <p:cNvPr id="9" name="object 8">
            <a:extLst>
              <a:ext uri="{FF2B5EF4-FFF2-40B4-BE49-F238E27FC236}">
                <a16:creationId xmlns:a16="http://schemas.microsoft.com/office/drawing/2014/main" id="{434B6AD7-95BC-06CD-B3B8-2C73C9700B84}"/>
              </a:ext>
            </a:extLst>
          </p:cNvPr>
          <p:cNvSpPr/>
          <p:nvPr/>
        </p:nvSpPr>
        <p:spPr>
          <a:xfrm>
            <a:off x="6730683" y="2301239"/>
            <a:ext cx="1935480" cy="1809114"/>
          </a:xfrm>
          <a:custGeom>
            <a:avLst/>
            <a:gdLst/>
            <a:ahLst/>
            <a:cxnLst/>
            <a:rect l="l" t="t" r="r" b="b"/>
            <a:pathLst>
              <a:path w="1935479" h="1809114">
                <a:moveTo>
                  <a:pt x="967739" y="0"/>
                </a:moveTo>
                <a:lnTo>
                  <a:pt x="917944" y="1177"/>
                </a:lnTo>
                <a:lnTo>
                  <a:pt x="868802" y="4670"/>
                </a:lnTo>
                <a:lnTo>
                  <a:pt x="820374" y="10422"/>
                </a:lnTo>
                <a:lnTo>
                  <a:pt x="772721" y="18378"/>
                </a:lnTo>
                <a:lnTo>
                  <a:pt x="725904" y="28478"/>
                </a:lnTo>
                <a:lnTo>
                  <a:pt x="679983" y="40668"/>
                </a:lnTo>
                <a:lnTo>
                  <a:pt x="635019" y="54889"/>
                </a:lnTo>
                <a:lnTo>
                  <a:pt x="591073" y="71086"/>
                </a:lnTo>
                <a:lnTo>
                  <a:pt x="548207" y="89200"/>
                </a:lnTo>
                <a:lnTo>
                  <a:pt x="506480" y="109177"/>
                </a:lnTo>
                <a:lnTo>
                  <a:pt x="465954" y="130957"/>
                </a:lnTo>
                <a:lnTo>
                  <a:pt x="426690" y="154485"/>
                </a:lnTo>
                <a:lnTo>
                  <a:pt x="388748" y="179704"/>
                </a:lnTo>
                <a:lnTo>
                  <a:pt x="352189" y="206557"/>
                </a:lnTo>
                <a:lnTo>
                  <a:pt x="317074" y="234987"/>
                </a:lnTo>
                <a:lnTo>
                  <a:pt x="283464" y="264937"/>
                </a:lnTo>
                <a:lnTo>
                  <a:pt x="251419" y="296351"/>
                </a:lnTo>
                <a:lnTo>
                  <a:pt x="221001" y="329171"/>
                </a:lnTo>
                <a:lnTo>
                  <a:pt x="192270" y="363341"/>
                </a:lnTo>
                <a:lnTo>
                  <a:pt x="165288" y="398803"/>
                </a:lnTo>
                <a:lnTo>
                  <a:pt x="140115" y="435501"/>
                </a:lnTo>
                <a:lnTo>
                  <a:pt x="116811" y="473379"/>
                </a:lnTo>
                <a:lnTo>
                  <a:pt x="95438" y="512379"/>
                </a:lnTo>
                <a:lnTo>
                  <a:pt x="76057" y="552444"/>
                </a:lnTo>
                <a:lnTo>
                  <a:pt x="58728" y="593517"/>
                </a:lnTo>
                <a:lnTo>
                  <a:pt x="43512" y="635542"/>
                </a:lnTo>
                <a:lnTo>
                  <a:pt x="30470" y="678462"/>
                </a:lnTo>
                <a:lnTo>
                  <a:pt x="19663" y="722220"/>
                </a:lnTo>
                <a:lnTo>
                  <a:pt x="11151" y="766759"/>
                </a:lnTo>
                <a:lnTo>
                  <a:pt x="4996" y="812022"/>
                </a:lnTo>
                <a:lnTo>
                  <a:pt x="1259" y="857953"/>
                </a:lnTo>
                <a:lnTo>
                  <a:pt x="0" y="904494"/>
                </a:lnTo>
                <a:lnTo>
                  <a:pt x="1259" y="951034"/>
                </a:lnTo>
                <a:lnTo>
                  <a:pt x="4996" y="996965"/>
                </a:lnTo>
                <a:lnTo>
                  <a:pt x="11151" y="1042228"/>
                </a:lnTo>
                <a:lnTo>
                  <a:pt x="19663" y="1086767"/>
                </a:lnTo>
                <a:lnTo>
                  <a:pt x="30470" y="1130525"/>
                </a:lnTo>
                <a:lnTo>
                  <a:pt x="43512" y="1173445"/>
                </a:lnTo>
                <a:lnTo>
                  <a:pt x="58728" y="1215470"/>
                </a:lnTo>
                <a:lnTo>
                  <a:pt x="76057" y="1256543"/>
                </a:lnTo>
                <a:lnTo>
                  <a:pt x="95438" y="1296608"/>
                </a:lnTo>
                <a:lnTo>
                  <a:pt x="116811" y="1335608"/>
                </a:lnTo>
                <a:lnTo>
                  <a:pt x="140115" y="1373486"/>
                </a:lnTo>
                <a:lnTo>
                  <a:pt x="165288" y="1410184"/>
                </a:lnTo>
                <a:lnTo>
                  <a:pt x="192270" y="1445646"/>
                </a:lnTo>
                <a:lnTo>
                  <a:pt x="221001" y="1479816"/>
                </a:lnTo>
                <a:lnTo>
                  <a:pt x="251419" y="1512636"/>
                </a:lnTo>
                <a:lnTo>
                  <a:pt x="283463" y="1544050"/>
                </a:lnTo>
                <a:lnTo>
                  <a:pt x="317074" y="1574000"/>
                </a:lnTo>
                <a:lnTo>
                  <a:pt x="352189" y="1602430"/>
                </a:lnTo>
                <a:lnTo>
                  <a:pt x="388748" y="1629283"/>
                </a:lnTo>
                <a:lnTo>
                  <a:pt x="426690" y="1654502"/>
                </a:lnTo>
                <a:lnTo>
                  <a:pt x="465954" y="1678030"/>
                </a:lnTo>
                <a:lnTo>
                  <a:pt x="506480" y="1699810"/>
                </a:lnTo>
                <a:lnTo>
                  <a:pt x="548207" y="1719787"/>
                </a:lnTo>
                <a:lnTo>
                  <a:pt x="591073" y="1737901"/>
                </a:lnTo>
                <a:lnTo>
                  <a:pt x="635019" y="1754098"/>
                </a:lnTo>
                <a:lnTo>
                  <a:pt x="679983" y="1768319"/>
                </a:lnTo>
                <a:lnTo>
                  <a:pt x="725904" y="1780509"/>
                </a:lnTo>
                <a:lnTo>
                  <a:pt x="772721" y="1790609"/>
                </a:lnTo>
                <a:lnTo>
                  <a:pt x="820374" y="1798565"/>
                </a:lnTo>
                <a:lnTo>
                  <a:pt x="868802" y="1804317"/>
                </a:lnTo>
                <a:lnTo>
                  <a:pt x="917944" y="1807810"/>
                </a:lnTo>
                <a:lnTo>
                  <a:pt x="967739" y="1808988"/>
                </a:lnTo>
                <a:lnTo>
                  <a:pt x="1017535" y="1807810"/>
                </a:lnTo>
                <a:lnTo>
                  <a:pt x="1066677" y="1804317"/>
                </a:lnTo>
                <a:lnTo>
                  <a:pt x="1115105" y="1798565"/>
                </a:lnTo>
                <a:lnTo>
                  <a:pt x="1162758" y="1790609"/>
                </a:lnTo>
                <a:lnTo>
                  <a:pt x="1209575" y="1780509"/>
                </a:lnTo>
                <a:lnTo>
                  <a:pt x="1255496" y="1768319"/>
                </a:lnTo>
                <a:lnTo>
                  <a:pt x="1300460" y="1754098"/>
                </a:lnTo>
                <a:lnTo>
                  <a:pt x="1344406" y="1737901"/>
                </a:lnTo>
                <a:lnTo>
                  <a:pt x="1387272" y="1719787"/>
                </a:lnTo>
                <a:lnTo>
                  <a:pt x="1428999" y="1699810"/>
                </a:lnTo>
                <a:lnTo>
                  <a:pt x="1469525" y="1678030"/>
                </a:lnTo>
                <a:lnTo>
                  <a:pt x="1508789" y="1654502"/>
                </a:lnTo>
                <a:lnTo>
                  <a:pt x="1546731" y="1629283"/>
                </a:lnTo>
                <a:lnTo>
                  <a:pt x="1583290" y="1602430"/>
                </a:lnTo>
                <a:lnTo>
                  <a:pt x="1618405" y="1574000"/>
                </a:lnTo>
                <a:lnTo>
                  <a:pt x="1652015" y="1544050"/>
                </a:lnTo>
                <a:lnTo>
                  <a:pt x="1684060" y="1512636"/>
                </a:lnTo>
                <a:lnTo>
                  <a:pt x="1714478" y="1479816"/>
                </a:lnTo>
                <a:lnTo>
                  <a:pt x="1743209" y="1445646"/>
                </a:lnTo>
                <a:lnTo>
                  <a:pt x="1770191" y="1410184"/>
                </a:lnTo>
                <a:lnTo>
                  <a:pt x="1795364" y="1373486"/>
                </a:lnTo>
                <a:lnTo>
                  <a:pt x="1818668" y="1335608"/>
                </a:lnTo>
                <a:lnTo>
                  <a:pt x="1840041" y="1296608"/>
                </a:lnTo>
                <a:lnTo>
                  <a:pt x="1859422" y="1256543"/>
                </a:lnTo>
                <a:lnTo>
                  <a:pt x="1876751" y="1215470"/>
                </a:lnTo>
                <a:lnTo>
                  <a:pt x="1891967" y="1173445"/>
                </a:lnTo>
                <a:lnTo>
                  <a:pt x="1905009" y="1130525"/>
                </a:lnTo>
                <a:lnTo>
                  <a:pt x="1915816" y="1086767"/>
                </a:lnTo>
                <a:lnTo>
                  <a:pt x="1924328" y="1042228"/>
                </a:lnTo>
                <a:lnTo>
                  <a:pt x="1930483" y="996965"/>
                </a:lnTo>
                <a:lnTo>
                  <a:pt x="1934220" y="951034"/>
                </a:lnTo>
                <a:lnTo>
                  <a:pt x="1935479" y="904494"/>
                </a:lnTo>
                <a:lnTo>
                  <a:pt x="1934220" y="857953"/>
                </a:lnTo>
                <a:lnTo>
                  <a:pt x="1930483" y="812022"/>
                </a:lnTo>
                <a:lnTo>
                  <a:pt x="1924328" y="766759"/>
                </a:lnTo>
                <a:lnTo>
                  <a:pt x="1915816" y="722220"/>
                </a:lnTo>
                <a:lnTo>
                  <a:pt x="1905009" y="678462"/>
                </a:lnTo>
                <a:lnTo>
                  <a:pt x="1891967" y="635542"/>
                </a:lnTo>
                <a:lnTo>
                  <a:pt x="1876751" y="593517"/>
                </a:lnTo>
                <a:lnTo>
                  <a:pt x="1859422" y="552444"/>
                </a:lnTo>
                <a:lnTo>
                  <a:pt x="1840041" y="512379"/>
                </a:lnTo>
                <a:lnTo>
                  <a:pt x="1818668" y="473379"/>
                </a:lnTo>
                <a:lnTo>
                  <a:pt x="1795364" y="435501"/>
                </a:lnTo>
                <a:lnTo>
                  <a:pt x="1770191" y="398803"/>
                </a:lnTo>
                <a:lnTo>
                  <a:pt x="1743209" y="363341"/>
                </a:lnTo>
                <a:lnTo>
                  <a:pt x="1714478" y="329171"/>
                </a:lnTo>
                <a:lnTo>
                  <a:pt x="1684060" y="296351"/>
                </a:lnTo>
                <a:lnTo>
                  <a:pt x="1652016" y="264937"/>
                </a:lnTo>
                <a:lnTo>
                  <a:pt x="1618405" y="234987"/>
                </a:lnTo>
                <a:lnTo>
                  <a:pt x="1583290" y="206557"/>
                </a:lnTo>
                <a:lnTo>
                  <a:pt x="1546731" y="179704"/>
                </a:lnTo>
                <a:lnTo>
                  <a:pt x="1508789" y="154485"/>
                </a:lnTo>
                <a:lnTo>
                  <a:pt x="1469525" y="130957"/>
                </a:lnTo>
                <a:lnTo>
                  <a:pt x="1428999" y="109177"/>
                </a:lnTo>
                <a:lnTo>
                  <a:pt x="1387272" y="89200"/>
                </a:lnTo>
                <a:lnTo>
                  <a:pt x="1344406" y="71086"/>
                </a:lnTo>
                <a:lnTo>
                  <a:pt x="1300460" y="54889"/>
                </a:lnTo>
                <a:lnTo>
                  <a:pt x="1255496" y="40668"/>
                </a:lnTo>
                <a:lnTo>
                  <a:pt x="1209575" y="28478"/>
                </a:lnTo>
                <a:lnTo>
                  <a:pt x="1162758" y="18378"/>
                </a:lnTo>
                <a:lnTo>
                  <a:pt x="1115105" y="10422"/>
                </a:lnTo>
                <a:lnTo>
                  <a:pt x="1066677" y="4670"/>
                </a:lnTo>
                <a:lnTo>
                  <a:pt x="1017535" y="1177"/>
                </a:lnTo>
                <a:lnTo>
                  <a:pt x="967739" y="0"/>
                </a:lnTo>
                <a:close/>
              </a:path>
            </a:pathLst>
          </a:custGeom>
          <a:solidFill>
            <a:srgbClr val="EC8D2E"/>
          </a:solidFill>
        </p:spPr>
        <p:txBody>
          <a:bodyPr wrap="square" lIns="0" tIns="0" rIns="0" bIns="0" rtlCol="0" anchor="ctr"/>
          <a:lstStyle/>
          <a:p>
            <a:pPr algn="ctr"/>
            <a:endParaRPr/>
          </a:p>
        </p:txBody>
      </p:sp>
      <p:sp>
        <p:nvSpPr>
          <p:cNvPr id="10" name="object 9">
            <a:extLst>
              <a:ext uri="{FF2B5EF4-FFF2-40B4-BE49-F238E27FC236}">
                <a16:creationId xmlns:a16="http://schemas.microsoft.com/office/drawing/2014/main" id="{794680D6-D1A4-5ACB-20C3-D0BB42B79A37}"/>
              </a:ext>
            </a:extLst>
          </p:cNvPr>
          <p:cNvSpPr txBox="1"/>
          <p:nvPr/>
        </p:nvSpPr>
        <p:spPr>
          <a:xfrm>
            <a:off x="6817171" y="2948431"/>
            <a:ext cx="1848992" cy="543547"/>
          </a:xfrm>
          <a:prstGeom prst="rect">
            <a:avLst/>
          </a:prstGeom>
        </p:spPr>
        <p:txBody>
          <a:bodyPr vert="horz" wrap="square" lIns="0" tIns="46355" rIns="0" bIns="0" rtlCol="0" anchor="ctr">
            <a:spAutoFit/>
          </a:bodyPr>
          <a:lstStyle/>
          <a:p>
            <a:pPr marL="238125" marR="5080" indent="-226060" algn="ctr">
              <a:lnSpc>
                <a:spcPts val="1660"/>
              </a:lnSpc>
              <a:spcBef>
                <a:spcPts val="365"/>
              </a:spcBef>
            </a:pPr>
            <a:r>
              <a:rPr lang="lv-LV">
                <a:solidFill>
                  <a:srgbClr val="FFFFFF"/>
                </a:solidFill>
                <a:cs typeface="Arial"/>
              </a:rPr>
              <a:t>Vienkāršota</a:t>
            </a:r>
          </a:p>
          <a:p>
            <a:pPr marL="238125" marR="5080" indent="-226060" algn="ctr">
              <a:lnSpc>
                <a:spcPts val="1660"/>
              </a:lnSpc>
              <a:spcBef>
                <a:spcPts val="365"/>
              </a:spcBef>
            </a:pPr>
            <a:r>
              <a:rPr lang="lv-LV">
                <a:solidFill>
                  <a:srgbClr val="FFFFFF"/>
                </a:solidFill>
                <a:cs typeface="Arial"/>
              </a:rPr>
              <a:t>likme </a:t>
            </a:r>
            <a:endParaRPr>
              <a:cs typeface="Arial"/>
            </a:endParaRPr>
          </a:p>
        </p:txBody>
      </p:sp>
      <p:sp>
        <p:nvSpPr>
          <p:cNvPr id="11" name="object 10">
            <a:extLst>
              <a:ext uri="{FF2B5EF4-FFF2-40B4-BE49-F238E27FC236}">
                <a16:creationId xmlns:a16="http://schemas.microsoft.com/office/drawing/2014/main" id="{E0FA3941-70BA-6501-669C-E1A7DBD6DEA7}"/>
              </a:ext>
            </a:extLst>
          </p:cNvPr>
          <p:cNvSpPr/>
          <p:nvPr/>
        </p:nvSpPr>
        <p:spPr>
          <a:xfrm>
            <a:off x="8916289" y="2964560"/>
            <a:ext cx="605155" cy="193675"/>
          </a:xfrm>
          <a:custGeom>
            <a:avLst/>
            <a:gdLst/>
            <a:ahLst/>
            <a:cxnLst/>
            <a:rect l="l" t="t" r="r" b="b"/>
            <a:pathLst>
              <a:path w="605154" h="193675">
                <a:moveTo>
                  <a:pt x="604774" y="0"/>
                </a:moveTo>
                <a:lnTo>
                  <a:pt x="0" y="0"/>
                </a:lnTo>
                <a:lnTo>
                  <a:pt x="0" y="193548"/>
                </a:lnTo>
                <a:lnTo>
                  <a:pt x="604774" y="193548"/>
                </a:lnTo>
                <a:lnTo>
                  <a:pt x="604774" y="0"/>
                </a:lnTo>
                <a:close/>
              </a:path>
            </a:pathLst>
          </a:custGeom>
          <a:solidFill>
            <a:srgbClr val="EC8D2E"/>
          </a:solidFill>
        </p:spPr>
        <p:txBody>
          <a:bodyPr wrap="square" lIns="0" tIns="0" rIns="0" bIns="0" rtlCol="0"/>
          <a:lstStyle/>
          <a:p>
            <a:endParaRPr/>
          </a:p>
        </p:txBody>
      </p:sp>
      <p:sp>
        <p:nvSpPr>
          <p:cNvPr id="12" name="object 11">
            <a:extLst>
              <a:ext uri="{FF2B5EF4-FFF2-40B4-BE49-F238E27FC236}">
                <a16:creationId xmlns:a16="http://schemas.microsoft.com/office/drawing/2014/main" id="{8CAC6E6D-61A7-FC99-E03E-A7D370866203}"/>
              </a:ext>
            </a:extLst>
          </p:cNvPr>
          <p:cNvSpPr/>
          <p:nvPr/>
        </p:nvSpPr>
        <p:spPr>
          <a:xfrm>
            <a:off x="8916289" y="3254883"/>
            <a:ext cx="605155" cy="193675"/>
          </a:xfrm>
          <a:custGeom>
            <a:avLst/>
            <a:gdLst/>
            <a:ahLst/>
            <a:cxnLst/>
            <a:rect l="l" t="t" r="r" b="b"/>
            <a:pathLst>
              <a:path w="605154" h="193675">
                <a:moveTo>
                  <a:pt x="604774" y="0"/>
                </a:moveTo>
                <a:lnTo>
                  <a:pt x="0" y="0"/>
                </a:lnTo>
                <a:lnTo>
                  <a:pt x="0" y="193547"/>
                </a:lnTo>
                <a:lnTo>
                  <a:pt x="604774" y="193547"/>
                </a:lnTo>
                <a:lnTo>
                  <a:pt x="604774" y="0"/>
                </a:lnTo>
                <a:close/>
              </a:path>
            </a:pathLst>
          </a:custGeom>
          <a:solidFill>
            <a:srgbClr val="EC8D2E"/>
          </a:solidFill>
        </p:spPr>
        <p:txBody>
          <a:bodyPr wrap="square" lIns="0" tIns="0" rIns="0" bIns="0" rtlCol="0"/>
          <a:lstStyle/>
          <a:p>
            <a:endParaRPr/>
          </a:p>
        </p:txBody>
      </p:sp>
      <p:sp>
        <p:nvSpPr>
          <p:cNvPr id="13" name="object 12">
            <a:extLst>
              <a:ext uri="{FF2B5EF4-FFF2-40B4-BE49-F238E27FC236}">
                <a16:creationId xmlns:a16="http://schemas.microsoft.com/office/drawing/2014/main" id="{6ADD89FF-A128-CEB5-E47B-E5CF531CF11B}"/>
              </a:ext>
            </a:extLst>
          </p:cNvPr>
          <p:cNvSpPr/>
          <p:nvPr/>
        </p:nvSpPr>
        <p:spPr>
          <a:xfrm>
            <a:off x="9746361" y="2350326"/>
            <a:ext cx="1935480" cy="1809114"/>
          </a:xfrm>
          <a:custGeom>
            <a:avLst/>
            <a:gdLst/>
            <a:ahLst/>
            <a:cxnLst/>
            <a:rect l="l" t="t" r="r" b="b"/>
            <a:pathLst>
              <a:path w="1935479" h="1809114">
                <a:moveTo>
                  <a:pt x="967740" y="0"/>
                </a:moveTo>
                <a:lnTo>
                  <a:pt x="917944" y="1177"/>
                </a:lnTo>
                <a:lnTo>
                  <a:pt x="868802" y="4670"/>
                </a:lnTo>
                <a:lnTo>
                  <a:pt x="820374" y="10422"/>
                </a:lnTo>
                <a:lnTo>
                  <a:pt x="772721" y="18378"/>
                </a:lnTo>
                <a:lnTo>
                  <a:pt x="725904" y="28478"/>
                </a:lnTo>
                <a:lnTo>
                  <a:pt x="679983" y="40668"/>
                </a:lnTo>
                <a:lnTo>
                  <a:pt x="635019" y="54889"/>
                </a:lnTo>
                <a:lnTo>
                  <a:pt x="591073" y="71086"/>
                </a:lnTo>
                <a:lnTo>
                  <a:pt x="548207" y="89200"/>
                </a:lnTo>
                <a:lnTo>
                  <a:pt x="506480" y="109177"/>
                </a:lnTo>
                <a:lnTo>
                  <a:pt x="465954" y="130957"/>
                </a:lnTo>
                <a:lnTo>
                  <a:pt x="426690" y="154485"/>
                </a:lnTo>
                <a:lnTo>
                  <a:pt x="388748" y="179704"/>
                </a:lnTo>
                <a:lnTo>
                  <a:pt x="352189" y="206557"/>
                </a:lnTo>
                <a:lnTo>
                  <a:pt x="317074" y="234987"/>
                </a:lnTo>
                <a:lnTo>
                  <a:pt x="283464" y="264937"/>
                </a:lnTo>
                <a:lnTo>
                  <a:pt x="251419" y="296351"/>
                </a:lnTo>
                <a:lnTo>
                  <a:pt x="221001" y="329171"/>
                </a:lnTo>
                <a:lnTo>
                  <a:pt x="192270" y="363341"/>
                </a:lnTo>
                <a:lnTo>
                  <a:pt x="165288" y="398803"/>
                </a:lnTo>
                <a:lnTo>
                  <a:pt x="140115" y="435501"/>
                </a:lnTo>
                <a:lnTo>
                  <a:pt x="116811" y="473379"/>
                </a:lnTo>
                <a:lnTo>
                  <a:pt x="95438" y="512379"/>
                </a:lnTo>
                <a:lnTo>
                  <a:pt x="76057" y="552444"/>
                </a:lnTo>
                <a:lnTo>
                  <a:pt x="58728" y="593517"/>
                </a:lnTo>
                <a:lnTo>
                  <a:pt x="43512" y="635542"/>
                </a:lnTo>
                <a:lnTo>
                  <a:pt x="30470" y="678462"/>
                </a:lnTo>
                <a:lnTo>
                  <a:pt x="19663" y="722220"/>
                </a:lnTo>
                <a:lnTo>
                  <a:pt x="11151" y="766759"/>
                </a:lnTo>
                <a:lnTo>
                  <a:pt x="4996" y="812022"/>
                </a:lnTo>
                <a:lnTo>
                  <a:pt x="1259" y="857953"/>
                </a:lnTo>
                <a:lnTo>
                  <a:pt x="0" y="904494"/>
                </a:lnTo>
                <a:lnTo>
                  <a:pt x="1259" y="951034"/>
                </a:lnTo>
                <a:lnTo>
                  <a:pt x="4996" y="996965"/>
                </a:lnTo>
                <a:lnTo>
                  <a:pt x="11151" y="1042228"/>
                </a:lnTo>
                <a:lnTo>
                  <a:pt x="19663" y="1086767"/>
                </a:lnTo>
                <a:lnTo>
                  <a:pt x="30470" y="1130525"/>
                </a:lnTo>
                <a:lnTo>
                  <a:pt x="43512" y="1173445"/>
                </a:lnTo>
                <a:lnTo>
                  <a:pt x="58728" y="1215470"/>
                </a:lnTo>
                <a:lnTo>
                  <a:pt x="76057" y="1256543"/>
                </a:lnTo>
                <a:lnTo>
                  <a:pt x="95438" y="1296608"/>
                </a:lnTo>
                <a:lnTo>
                  <a:pt x="116811" y="1335608"/>
                </a:lnTo>
                <a:lnTo>
                  <a:pt x="140115" y="1373486"/>
                </a:lnTo>
                <a:lnTo>
                  <a:pt x="165288" y="1410184"/>
                </a:lnTo>
                <a:lnTo>
                  <a:pt x="192270" y="1445646"/>
                </a:lnTo>
                <a:lnTo>
                  <a:pt x="221001" y="1479816"/>
                </a:lnTo>
                <a:lnTo>
                  <a:pt x="251419" y="1512636"/>
                </a:lnTo>
                <a:lnTo>
                  <a:pt x="283463" y="1544050"/>
                </a:lnTo>
                <a:lnTo>
                  <a:pt x="317074" y="1574000"/>
                </a:lnTo>
                <a:lnTo>
                  <a:pt x="352189" y="1602430"/>
                </a:lnTo>
                <a:lnTo>
                  <a:pt x="388748" y="1629283"/>
                </a:lnTo>
                <a:lnTo>
                  <a:pt x="426690" y="1654502"/>
                </a:lnTo>
                <a:lnTo>
                  <a:pt x="465954" y="1678030"/>
                </a:lnTo>
                <a:lnTo>
                  <a:pt x="506480" y="1699810"/>
                </a:lnTo>
                <a:lnTo>
                  <a:pt x="548207" y="1719787"/>
                </a:lnTo>
                <a:lnTo>
                  <a:pt x="591073" y="1737901"/>
                </a:lnTo>
                <a:lnTo>
                  <a:pt x="635019" y="1754098"/>
                </a:lnTo>
                <a:lnTo>
                  <a:pt x="679983" y="1768319"/>
                </a:lnTo>
                <a:lnTo>
                  <a:pt x="725904" y="1780509"/>
                </a:lnTo>
                <a:lnTo>
                  <a:pt x="772721" y="1790609"/>
                </a:lnTo>
                <a:lnTo>
                  <a:pt x="820374" y="1798565"/>
                </a:lnTo>
                <a:lnTo>
                  <a:pt x="868802" y="1804317"/>
                </a:lnTo>
                <a:lnTo>
                  <a:pt x="917944" y="1807810"/>
                </a:lnTo>
                <a:lnTo>
                  <a:pt x="967740" y="1808988"/>
                </a:lnTo>
                <a:lnTo>
                  <a:pt x="1017535" y="1807810"/>
                </a:lnTo>
                <a:lnTo>
                  <a:pt x="1066677" y="1804317"/>
                </a:lnTo>
                <a:lnTo>
                  <a:pt x="1115105" y="1798565"/>
                </a:lnTo>
                <a:lnTo>
                  <a:pt x="1162758" y="1790609"/>
                </a:lnTo>
                <a:lnTo>
                  <a:pt x="1209575" y="1780509"/>
                </a:lnTo>
                <a:lnTo>
                  <a:pt x="1255496" y="1768319"/>
                </a:lnTo>
                <a:lnTo>
                  <a:pt x="1300460" y="1754098"/>
                </a:lnTo>
                <a:lnTo>
                  <a:pt x="1344406" y="1737901"/>
                </a:lnTo>
                <a:lnTo>
                  <a:pt x="1387272" y="1719787"/>
                </a:lnTo>
                <a:lnTo>
                  <a:pt x="1428999" y="1699810"/>
                </a:lnTo>
                <a:lnTo>
                  <a:pt x="1469525" y="1678030"/>
                </a:lnTo>
                <a:lnTo>
                  <a:pt x="1508789" y="1654502"/>
                </a:lnTo>
                <a:lnTo>
                  <a:pt x="1546731" y="1629283"/>
                </a:lnTo>
                <a:lnTo>
                  <a:pt x="1583290" y="1602430"/>
                </a:lnTo>
                <a:lnTo>
                  <a:pt x="1618405" y="1574000"/>
                </a:lnTo>
                <a:lnTo>
                  <a:pt x="1652015" y="1544050"/>
                </a:lnTo>
                <a:lnTo>
                  <a:pt x="1684060" y="1512636"/>
                </a:lnTo>
                <a:lnTo>
                  <a:pt x="1714478" y="1479816"/>
                </a:lnTo>
                <a:lnTo>
                  <a:pt x="1743209" y="1445646"/>
                </a:lnTo>
                <a:lnTo>
                  <a:pt x="1770191" y="1410184"/>
                </a:lnTo>
                <a:lnTo>
                  <a:pt x="1795364" y="1373486"/>
                </a:lnTo>
                <a:lnTo>
                  <a:pt x="1818668" y="1335608"/>
                </a:lnTo>
                <a:lnTo>
                  <a:pt x="1840041" y="1296608"/>
                </a:lnTo>
                <a:lnTo>
                  <a:pt x="1859422" y="1256543"/>
                </a:lnTo>
                <a:lnTo>
                  <a:pt x="1876751" y="1215470"/>
                </a:lnTo>
                <a:lnTo>
                  <a:pt x="1891967" y="1173445"/>
                </a:lnTo>
                <a:lnTo>
                  <a:pt x="1905009" y="1130525"/>
                </a:lnTo>
                <a:lnTo>
                  <a:pt x="1915816" y="1086767"/>
                </a:lnTo>
                <a:lnTo>
                  <a:pt x="1924328" y="1042228"/>
                </a:lnTo>
                <a:lnTo>
                  <a:pt x="1930483" y="996965"/>
                </a:lnTo>
                <a:lnTo>
                  <a:pt x="1934220" y="951034"/>
                </a:lnTo>
                <a:lnTo>
                  <a:pt x="1935479" y="904494"/>
                </a:lnTo>
                <a:lnTo>
                  <a:pt x="1934220" y="857953"/>
                </a:lnTo>
                <a:lnTo>
                  <a:pt x="1930483" y="812022"/>
                </a:lnTo>
                <a:lnTo>
                  <a:pt x="1924328" y="766759"/>
                </a:lnTo>
                <a:lnTo>
                  <a:pt x="1915816" y="722220"/>
                </a:lnTo>
                <a:lnTo>
                  <a:pt x="1905009" y="678462"/>
                </a:lnTo>
                <a:lnTo>
                  <a:pt x="1891967" y="635542"/>
                </a:lnTo>
                <a:lnTo>
                  <a:pt x="1876751" y="593517"/>
                </a:lnTo>
                <a:lnTo>
                  <a:pt x="1859422" y="552444"/>
                </a:lnTo>
                <a:lnTo>
                  <a:pt x="1840041" y="512379"/>
                </a:lnTo>
                <a:lnTo>
                  <a:pt x="1818668" y="473379"/>
                </a:lnTo>
                <a:lnTo>
                  <a:pt x="1795364" y="435501"/>
                </a:lnTo>
                <a:lnTo>
                  <a:pt x="1770191" y="398803"/>
                </a:lnTo>
                <a:lnTo>
                  <a:pt x="1743209" y="363341"/>
                </a:lnTo>
                <a:lnTo>
                  <a:pt x="1714478" y="329171"/>
                </a:lnTo>
                <a:lnTo>
                  <a:pt x="1684060" y="296351"/>
                </a:lnTo>
                <a:lnTo>
                  <a:pt x="1652016" y="264937"/>
                </a:lnTo>
                <a:lnTo>
                  <a:pt x="1618405" y="234987"/>
                </a:lnTo>
                <a:lnTo>
                  <a:pt x="1583290" y="206557"/>
                </a:lnTo>
                <a:lnTo>
                  <a:pt x="1546731" y="179704"/>
                </a:lnTo>
                <a:lnTo>
                  <a:pt x="1508789" y="154485"/>
                </a:lnTo>
                <a:lnTo>
                  <a:pt x="1469525" y="130957"/>
                </a:lnTo>
                <a:lnTo>
                  <a:pt x="1428999" y="109177"/>
                </a:lnTo>
                <a:lnTo>
                  <a:pt x="1387272" y="89200"/>
                </a:lnTo>
                <a:lnTo>
                  <a:pt x="1344406" y="71086"/>
                </a:lnTo>
                <a:lnTo>
                  <a:pt x="1300460" y="54889"/>
                </a:lnTo>
                <a:lnTo>
                  <a:pt x="1255496" y="40668"/>
                </a:lnTo>
                <a:lnTo>
                  <a:pt x="1209575" y="28478"/>
                </a:lnTo>
                <a:lnTo>
                  <a:pt x="1162758" y="18378"/>
                </a:lnTo>
                <a:lnTo>
                  <a:pt x="1115105" y="10422"/>
                </a:lnTo>
                <a:lnTo>
                  <a:pt x="1066677" y="4670"/>
                </a:lnTo>
                <a:lnTo>
                  <a:pt x="1017535" y="1177"/>
                </a:lnTo>
                <a:lnTo>
                  <a:pt x="967740" y="0"/>
                </a:lnTo>
                <a:close/>
              </a:path>
            </a:pathLst>
          </a:custGeom>
          <a:solidFill>
            <a:srgbClr val="FFC000"/>
          </a:solidFill>
        </p:spPr>
        <p:txBody>
          <a:bodyPr wrap="square" lIns="0" tIns="0" rIns="0" bIns="0" rtlCol="0"/>
          <a:lstStyle/>
          <a:p>
            <a:endParaRPr/>
          </a:p>
        </p:txBody>
      </p:sp>
      <p:sp>
        <p:nvSpPr>
          <p:cNvPr id="14" name="object 13">
            <a:extLst>
              <a:ext uri="{FF2B5EF4-FFF2-40B4-BE49-F238E27FC236}">
                <a16:creationId xmlns:a16="http://schemas.microsoft.com/office/drawing/2014/main" id="{CFD0114E-72C0-DD62-8FE4-7B9EBE439E5D}"/>
              </a:ext>
            </a:extLst>
          </p:cNvPr>
          <p:cNvSpPr txBox="1"/>
          <p:nvPr/>
        </p:nvSpPr>
        <p:spPr>
          <a:xfrm>
            <a:off x="10014858" y="2948431"/>
            <a:ext cx="1338942" cy="543547"/>
          </a:xfrm>
          <a:prstGeom prst="rect">
            <a:avLst/>
          </a:prstGeom>
        </p:spPr>
        <p:txBody>
          <a:bodyPr vert="horz" wrap="square" lIns="0" tIns="46355" rIns="0" bIns="0" rtlCol="0" anchor="ctr">
            <a:spAutoFit/>
          </a:bodyPr>
          <a:lstStyle/>
          <a:p>
            <a:pPr marL="247015" marR="5080" indent="-234950" algn="ctr">
              <a:lnSpc>
                <a:spcPts val="1660"/>
              </a:lnSpc>
              <a:spcBef>
                <a:spcPts val="365"/>
              </a:spcBef>
            </a:pPr>
            <a:r>
              <a:rPr lang="lv-LV" spc="-10">
                <a:solidFill>
                  <a:srgbClr val="FFFFFF"/>
                </a:solidFill>
                <a:cs typeface="Arial"/>
              </a:rPr>
              <a:t>MUITAS</a:t>
            </a:r>
          </a:p>
          <a:p>
            <a:pPr marL="247015" marR="5080" indent="-234950" algn="ctr">
              <a:lnSpc>
                <a:spcPts val="1660"/>
              </a:lnSpc>
              <a:spcBef>
                <a:spcPts val="365"/>
              </a:spcBef>
            </a:pPr>
            <a:r>
              <a:rPr lang="lv-LV" spc="-10">
                <a:solidFill>
                  <a:srgbClr val="FFFFFF"/>
                </a:solidFill>
                <a:cs typeface="Arial"/>
              </a:rPr>
              <a:t>PARĀDS</a:t>
            </a:r>
            <a:endParaRPr>
              <a:cs typeface="Arial"/>
            </a:endParaRPr>
          </a:p>
        </p:txBody>
      </p:sp>
      <p:sp>
        <p:nvSpPr>
          <p:cNvPr id="15" name="object 2">
            <a:extLst>
              <a:ext uri="{FF2B5EF4-FFF2-40B4-BE49-F238E27FC236}">
                <a16:creationId xmlns:a16="http://schemas.microsoft.com/office/drawing/2014/main" id="{F72AE4F7-4FE4-F3D5-DDA4-8A233E9B5B65}"/>
              </a:ext>
            </a:extLst>
          </p:cNvPr>
          <p:cNvSpPr/>
          <p:nvPr/>
        </p:nvSpPr>
        <p:spPr>
          <a:xfrm>
            <a:off x="823275" y="2443162"/>
            <a:ext cx="1870267" cy="1716277"/>
          </a:xfrm>
          <a:custGeom>
            <a:avLst/>
            <a:gdLst/>
            <a:ahLst/>
            <a:cxnLst/>
            <a:rect l="l" t="t" r="r" b="b"/>
            <a:pathLst>
              <a:path w="1935480" h="1809114">
                <a:moveTo>
                  <a:pt x="967740" y="0"/>
                </a:moveTo>
                <a:lnTo>
                  <a:pt x="917940" y="1177"/>
                </a:lnTo>
                <a:lnTo>
                  <a:pt x="868794" y="4670"/>
                </a:lnTo>
                <a:lnTo>
                  <a:pt x="820363" y="10422"/>
                </a:lnTo>
                <a:lnTo>
                  <a:pt x="772706" y="18378"/>
                </a:lnTo>
                <a:lnTo>
                  <a:pt x="725887" y="28478"/>
                </a:lnTo>
                <a:lnTo>
                  <a:pt x="679964" y="40668"/>
                </a:lnTo>
                <a:lnTo>
                  <a:pt x="634999" y="54889"/>
                </a:lnTo>
                <a:lnTo>
                  <a:pt x="591052" y="71086"/>
                </a:lnTo>
                <a:lnTo>
                  <a:pt x="548185" y="89200"/>
                </a:lnTo>
                <a:lnTo>
                  <a:pt x="506458" y="109177"/>
                </a:lnTo>
                <a:lnTo>
                  <a:pt x="465932" y="130957"/>
                </a:lnTo>
                <a:lnTo>
                  <a:pt x="426667" y="154485"/>
                </a:lnTo>
                <a:lnTo>
                  <a:pt x="388726" y="179704"/>
                </a:lnTo>
                <a:lnTo>
                  <a:pt x="352168" y="206557"/>
                </a:lnTo>
                <a:lnTo>
                  <a:pt x="317053" y="234987"/>
                </a:lnTo>
                <a:lnTo>
                  <a:pt x="283444" y="264937"/>
                </a:lnTo>
                <a:lnTo>
                  <a:pt x="251401" y="296351"/>
                </a:lnTo>
                <a:lnTo>
                  <a:pt x="220985" y="329171"/>
                </a:lnTo>
                <a:lnTo>
                  <a:pt x="192256" y="363341"/>
                </a:lnTo>
                <a:lnTo>
                  <a:pt x="165275" y="398803"/>
                </a:lnTo>
                <a:lnTo>
                  <a:pt x="140103" y="435501"/>
                </a:lnTo>
                <a:lnTo>
                  <a:pt x="116801" y="473379"/>
                </a:lnTo>
                <a:lnTo>
                  <a:pt x="95429" y="512379"/>
                </a:lnTo>
                <a:lnTo>
                  <a:pt x="76049" y="552444"/>
                </a:lnTo>
                <a:lnTo>
                  <a:pt x="58722" y="593517"/>
                </a:lnTo>
                <a:lnTo>
                  <a:pt x="43507" y="635542"/>
                </a:lnTo>
                <a:lnTo>
                  <a:pt x="30467" y="678462"/>
                </a:lnTo>
                <a:lnTo>
                  <a:pt x="19661" y="722220"/>
                </a:lnTo>
                <a:lnTo>
                  <a:pt x="11150" y="766759"/>
                </a:lnTo>
                <a:lnTo>
                  <a:pt x="4996" y="812022"/>
                </a:lnTo>
                <a:lnTo>
                  <a:pt x="1259" y="857953"/>
                </a:lnTo>
                <a:lnTo>
                  <a:pt x="0" y="904494"/>
                </a:lnTo>
                <a:lnTo>
                  <a:pt x="1259" y="951034"/>
                </a:lnTo>
                <a:lnTo>
                  <a:pt x="4996" y="996965"/>
                </a:lnTo>
                <a:lnTo>
                  <a:pt x="11150" y="1042228"/>
                </a:lnTo>
                <a:lnTo>
                  <a:pt x="19661" y="1086767"/>
                </a:lnTo>
                <a:lnTo>
                  <a:pt x="30467" y="1130525"/>
                </a:lnTo>
                <a:lnTo>
                  <a:pt x="43507" y="1173445"/>
                </a:lnTo>
                <a:lnTo>
                  <a:pt x="58722" y="1215470"/>
                </a:lnTo>
                <a:lnTo>
                  <a:pt x="76049" y="1256543"/>
                </a:lnTo>
                <a:lnTo>
                  <a:pt x="95429" y="1296608"/>
                </a:lnTo>
                <a:lnTo>
                  <a:pt x="116801" y="1335608"/>
                </a:lnTo>
                <a:lnTo>
                  <a:pt x="140103" y="1373486"/>
                </a:lnTo>
                <a:lnTo>
                  <a:pt x="165275" y="1410184"/>
                </a:lnTo>
                <a:lnTo>
                  <a:pt x="192256" y="1445646"/>
                </a:lnTo>
                <a:lnTo>
                  <a:pt x="220985" y="1479816"/>
                </a:lnTo>
                <a:lnTo>
                  <a:pt x="251401" y="1512636"/>
                </a:lnTo>
                <a:lnTo>
                  <a:pt x="283444" y="1544050"/>
                </a:lnTo>
                <a:lnTo>
                  <a:pt x="317053" y="1574000"/>
                </a:lnTo>
                <a:lnTo>
                  <a:pt x="352168" y="1602430"/>
                </a:lnTo>
                <a:lnTo>
                  <a:pt x="388726" y="1629283"/>
                </a:lnTo>
                <a:lnTo>
                  <a:pt x="426667" y="1654502"/>
                </a:lnTo>
                <a:lnTo>
                  <a:pt x="465932" y="1678030"/>
                </a:lnTo>
                <a:lnTo>
                  <a:pt x="506458" y="1699810"/>
                </a:lnTo>
                <a:lnTo>
                  <a:pt x="548185" y="1719787"/>
                </a:lnTo>
                <a:lnTo>
                  <a:pt x="591052" y="1737901"/>
                </a:lnTo>
                <a:lnTo>
                  <a:pt x="634999" y="1754098"/>
                </a:lnTo>
                <a:lnTo>
                  <a:pt x="679964" y="1768319"/>
                </a:lnTo>
                <a:lnTo>
                  <a:pt x="725887" y="1780509"/>
                </a:lnTo>
                <a:lnTo>
                  <a:pt x="772706" y="1790609"/>
                </a:lnTo>
                <a:lnTo>
                  <a:pt x="820363" y="1798565"/>
                </a:lnTo>
                <a:lnTo>
                  <a:pt x="868794" y="1804317"/>
                </a:lnTo>
                <a:lnTo>
                  <a:pt x="917940" y="1807810"/>
                </a:lnTo>
                <a:lnTo>
                  <a:pt x="967740" y="1808988"/>
                </a:lnTo>
                <a:lnTo>
                  <a:pt x="1017535" y="1807810"/>
                </a:lnTo>
                <a:lnTo>
                  <a:pt x="1066677" y="1804317"/>
                </a:lnTo>
                <a:lnTo>
                  <a:pt x="1115105" y="1798565"/>
                </a:lnTo>
                <a:lnTo>
                  <a:pt x="1162758" y="1790609"/>
                </a:lnTo>
                <a:lnTo>
                  <a:pt x="1209575" y="1780509"/>
                </a:lnTo>
                <a:lnTo>
                  <a:pt x="1255496" y="1768319"/>
                </a:lnTo>
                <a:lnTo>
                  <a:pt x="1300460" y="1754098"/>
                </a:lnTo>
                <a:lnTo>
                  <a:pt x="1344406" y="1737901"/>
                </a:lnTo>
                <a:lnTo>
                  <a:pt x="1387272" y="1719787"/>
                </a:lnTo>
                <a:lnTo>
                  <a:pt x="1428999" y="1699810"/>
                </a:lnTo>
                <a:lnTo>
                  <a:pt x="1469525" y="1678030"/>
                </a:lnTo>
                <a:lnTo>
                  <a:pt x="1508789" y="1654502"/>
                </a:lnTo>
                <a:lnTo>
                  <a:pt x="1546731" y="1629283"/>
                </a:lnTo>
                <a:lnTo>
                  <a:pt x="1583290" y="1602430"/>
                </a:lnTo>
                <a:lnTo>
                  <a:pt x="1618405" y="1574000"/>
                </a:lnTo>
                <a:lnTo>
                  <a:pt x="1652016" y="1544050"/>
                </a:lnTo>
                <a:lnTo>
                  <a:pt x="1684060" y="1512636"/>
                </a:lnTo>
                <a:lnTo>
                  <a:pt x="1714478" y="1479816"/>
                </a:lnTo>
                <a:lnTo>
                  <a:pt x="1743209" y="1445646"/>
                </a:lnTo>
                <a:lnTo>
                  <a:pt x="1770191" y="1410184"/>
                </a:lnTo>
                <a:lnTo>
                  <a:pt x="1795364" y="1373486"/>
                </a:lnTo>
                <a:lnTo>
                  <a:pt x="1818668" y="1335608"/>
                </a:lnTo>
                <a:lnTo>
                  <a:pt x="1840041" y="1296608"/>
                </a:lnTo>
                <a:lnTo>
                  <a:pt x="1859422" y="1256543"/>
                </a:lnTo>
                <a:lnTo>
                  <a:pt x="1876751" y="1215470"/>
                </a:lnTo>
                <a:lnTo>
                  <a:pt x="1891967" y="1173445"/>
                </a:lnTo>
                <a:lnTo>
                  <a:pt x="1905009" y="1130525"/>
                </a:lnTo>
                <a:lnTo>
                  <a:pt x="1915816" y="1086767"/>
                </a:lnTo>
                <a:lnTo>
                  <a:pt x="1924328" y="1042228"/>
                </a:lnTo>
                <a:lnTo>
                  <a:pt x="1930483" y="996965"/>
                </a:lnTo>
                <a:lnTo>
                  <a:pt x="1934220" y="951034"/>
                </a:lnTo>
                <a:lnTo>
                  <a:pt x="1935479" y="904494"/>
                </a:lnTo>
                <a:lnTo>
                  <a:pt x="1934220" y="857953"/>
                </a:lnTo>
                <a:lnTo>
                  <a:pt x="1930483" y="812022"/>
                </a:lnTo>
                <a:lnTo>
                  <a:pt x="1924328" y="766759"/>
                </a:lnTo>
                <a:lnTo>
                  <a:pt x="1915816" y="722220"/>
                </a:lnTo>
                <a:lnTo>
                  <a:pt x="1905009" y="678462"/>
                </a:lnTo>
                <a:lnTo>
                  <a:pt x="1891967" y="635542"/>
                </a:lnTo>
                <a:lnTo>
                  <a:pt x="1876751" y="593517"/>
                </a:lnTo>
                <a:lnTo>
                  <a:pt x="1859422" y="552444"/>
                </a:lnTo>
                <a:lnTo>
                  <a:pt x="1840041" y="512379"/>
                </a:lnTo>
                <a:lnTo>
                  <a:pt x="1818668" y="473379"/>
                </a:lnTo>
                <a:lnTo>
                  <a:pt x="1795364" y="435501"/>
                </a:lnTo>
                <a:lnTo>
                  <a:pt x="1770191" y="398803"/>
                </a:lnTo>
                <a:lnTo>
                  <a:pt x="1743209" y="363341"/>
                </a:lnTo>
                <a:lnTo>
                  <a:pt x="1714478" y="329171"/>
                </a:lnTo>
                <a:lnTo>
                  <a:pt x="1684060" y="296351"/>
                </a:lnTo>
                <a:lnTo>
                  <a:pt x="1652016" y="264937"/>
                </a:lnTo>
                <a:lnTo>
                  <a:pt x="1618405" y="234987"/>
                </a:lnTo>
                <a:lnTo>
                  <a:pt x="1583290" y="206557"/>
                </a:lnTo>
                <a:lnTo>
                  <a:pt x="1546731" y="179704"/>
                </a:lnTo>
                <a:lnTo>
                  <a:pt x="1508789" y="154485"/>
                </a:lnTo>
                <a:lnTo>
                  <a:pt x="1469525" y="130957"/>
                </a:lnTo>
                <a:lnTo>
                  <a:pt x="1428999" y="109177"/>
                </a:lnTo>
                <a:lnTo>
                  <a:pt x="1387272" y="89200"/>
                </a:lnTo>
                <a:lnTo>
                  <a:pt x="1344406" y="71086"/>
                </a:lnTo>
                <a:lnTo>
                  <a:pt x="1300460" y="54889"/>
                </a:lnTo>
                <a:lnTo>
                  <a:pt x="1255496" y="40668"/>
                </a:lnTo>
                <a:lnTo>
                  <a:pt x="1209575" y="28478"/>
                </a:lnTo>
                <a:lnTo>
                  <a:pt x="1162758" y="18378"/>
                </a:lnTo>
                <a:lnTo>
                  <a:pt x="1115105" y="10422"/>
                </a:lnTo>
                <a:lnTo>
                  <a:pt x="1066677" y="4670"/>
                </a:lnTo>
                <a:lnTo>
                  <a:pt x="1017535" y="1177"/>
                </a:lnTo>
                <a:lnTo>
                  <a:pt x="967740" y="0"/>
                </a:lnTo>
                <a:close/>
              </a:path>
            </a:pathLst>
          </a:custGeom>
          <a:solidFill>
            <a:srgbClr val="4AC5DE"/>
          </a:solidFill>
        </p:spPr>
        <p:txBody>
          <a:bodyPr wrap="square" lIns="0" tIns="0" rIns="0" bIns="0" rtlCol="0" anchor="ctr"/>
          <a:lstStyle/>
          <a:p>
            <a:pPr marL="12065" marR="5080" algn="ctr">
              <a:lnSpc>
                <a:spcPts val="1660"/>
              </a:lnSpc>
              <a:spcBef>
                <a:spcPts val="365"/>
              </a:spcBef>
            </a:pPr>
            <a:r>
              <a:rPr lang="lv-LV" sz="1600" spc="-10">
                <a:solidFill>
                  <a:srgbClr val="FFFFFF"/>
                </a:solidFill>
                <a:latin typeface="Arial"/>
                <a:cs typeface="Arial"/>
              </a:rPr>
              <a:t> </a:t>
            </a:r>
          </a:p>
          <a:p>
            <a:pPr marL="12065" marR="5080" algn="ctr">
              <a:lnSpc>
                <a:spcPts val="1660"/>
              </a:lnSpc>
              <a:spcBef>
                <a:spcPts val="365"/>
              </a:spcBef>
            </a:pPr>
            <a:r>
              <a:rPr lang="lv-LV" spc="-10">
                <a:solidFill>
                  <a:srgbClr val="FFFFFF"/>
                </a:solidFill>
                <a:cs typeface="Arial"/>
              </a:rPr>
              <a:t>Muitas vērtībā ietilpst transporta izmaksas līdz pircējam</a:t>
            </a:r>
            <a:endParaRPr lang="en-US">
              <a:cs typeface="Arial"/>
            </a:endParaRPr>
          </a:p>
        </p:txBody>
      </p:sp>
    </p:spTree>
    <p:extLst>
      <p:ext uri="{BB962C8B-B14F-4D97-AF65-F5344CB8AC3E}">
        <p14:creationId xmlns:p14="http://schemas.microsoft.com/office/powerpoint/2010/main" val="3074775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787499" y="3035691"/>
            <a:ext cx="2040679" cy="2179573"/>
          </a:xfrm>
          <a:prstGeom prst="rect">
            <a:avLst/>
          </a:prstGeom>
        </p:spPr>
      </p:pic>
      <p:sp>
        <p:nvSpPr>
          <p:cNvPr id="6" name="object 6"/>
          <p:cNvSpPr txBox="1"/>
          <p:nvPr/>
        </p:nvSpPr>
        <p:spPr>
          <a:xfrm>
            <a:off x="2830028" y="1056067"/>
            <a:ext cx="1143950" cy="185837"/>
          </a:xfrm>
          <a:prstGeom prst="rect">
            <a:avLst/>
          </a:prstGeom>
        </p:spPr>
        <p:txBody>
          <a:bodyPr vert="horz" wrap="square" lIns="0" tIns="8145" rIns="0" bIns="0" rtlCol="0">
            <a:spAutoFit/>
          </a:bodyPr>
          <a:lstStyle/>
          <a:p>
            <a:pPr marL="8145">
              <a:spcBef>
                <a:spcPts val="64"/>
              </a:spcBef>
            </a:pPr>
            <a:r>
              <a:rPr sz="1154">
                <a:solidFill>
                  <a:srgbClr val="FFFFFF"/>
                </a:solidFill>
                <a:latin typeface="Arial"/>
                <a:cs typeface="Arial"/>
              </a:rPr>
              <a:t>WTO</a:t>
            </a:r>
            <a:r>
              <a:rPr sz="1154" spc="-42">
                <a:solidFill>
                  <a:srgbClr val="FFFFFF"/>
                </a:solidFill>
                <a:latin typeface="Arial"/>
                <a:cs typeface="Arial"/>
              </a:rPr>
              <a:t> </a:t>
            </a:r>
            <a:r>
              <a:rPr sz="1154" spc="-6">
                <a:solidFill>
                  <a:srgbClr val="FFFFFF"/>
                </a:solidFill>
                <a:latin typeface="Arial"/>
                <a:cs typeface="Arial"/>
              </a:rPr>
              <a:t>compatible:</a:t>
            </a:r>
            <a:endParaRPr sz="1154">
              <a:latin typeface="Arial"/>
              <a:cs typeface="Arial"/>
            </a:endParaRPr>
          </a:p>
        </p:txBody>
      </p:sp>
      <p:sp>
        <p:nvSpPr>
          <p:cNvPr id="8" name="object 8"/>
          <p:cNvSpPr txBox="1">
            <a:spLocks noGrp="1"/>
          </p:cNvSpPr>
          <p:nvPr>
            <p:ph type="title"/>
          </p:nvPr>
        </p:nvSpPr>
        <p:spPr>
          <a:xfrm>
            <a:off x="1146453" y="601589"/>
            <a:ext cx="9939528" cy="908955"/>
          </a:xfrm>
          <a:prstGeom prst="rect">
            <a:avLst/>
          </a:prstGeom>
        </p:spPr>
        <p:txBody>
          <a:bodyPr vert="horz" wrap="square" lIns="0" tIns="229604" rIns="0" bIns="0" rtlCol="0" anchor="ctr">
            <a:spAutoFit/>
          </a:bodyPr>
          <a:lstStyle/>
          <a:p>
            <a:pPr marL="76558" algn="ctr">
              <a:lnSpc>
                <a:spcPct val="100000"/>
              </a:lnSpc>
              <a:spcBef>
                <a:spcPts val="67"/>
              </a:spcBef>
            </a:pPr>
            <a:r>
              <a:rPr lang="lv-LV"/>
              <a:t> </a:t>
            </a:r>
            <a:r>
              <a:rPr lang="lv-LV" sz="4000">
                <a:latin typeface="+mn-lt"/>
              </a:rPr>
              <a:t>Vienkāršots tarifa režīms (grozu sistēma)</a:t>
            </a:r>
            <a:endParaRPr sz="4000" spc="-6">
              <a:latin typeface="+mn-lt"/>
            </a:endParaRPr>
          </a:p>
        </p:txBody>
      </p:sp>
      <p:sp>
        <p:nvSpPr>
          <p:cNvPr id="9" name="object 9"/>
          <p:cNvSpPr txBox="1"/>
          <p:nvPr/>
        </p:nvSpPr>
        <p:spPr>
          <a:xfrm>
            <a:off x="9381565" y="4291035"/>
            <a:ext cx="521778" cy="254446"/>
          </a:xfrm>
          <a:prstGeom prst="rect">
            <a:avLst/>
          </a:prstGeom>
        </p:spPr>
        <p:txBody>
          <a:bodyPr vert="horz" wrap="square" lIns="0" tIns="8145" rIns="0" bIns="0" rtlCol="0">
            <a:spAutoFit/>
          </a:bodyPr>
          <a:lstStyle/>
          <a:p>
            <a:pPr marL="8145">
              <a:spcBef>
                <a:spcPts val="64"/>
              </a:spcBef>
            </a:pPr>
            <a:r>
              <a:rPr lang="lv-LV" sz="1600" b="1" spc="-16" dirty="0">
                <a:cs typeface="Arial"/>
              </a:rPr>
              <a:t>17%</a:t>
            </a:r>
            <a:endParaRPr sz="1600">
              <a:cs typeface="Arial"/>
            </a:endParaRPr>
          </a:p>
        </p:txBody>
      </p:sp>
      <p:sp>
        <p:nvSpPr>
          <p:cNvPr id="10" name="object 10"/>
          <p:cNvSpPr txBox="1"/>
          <p:nvPr/>
        </p:nvSpPr>
        <p:spPr>
          <a:xfrm>
            <a:off x="8907413" y="4553574"/>
            <a:ext cx="1302368" cy="439112"/>
          </a:xfrm>
          <a:prstGeom prst="rect">
            <a:avLst/>
          </a:prstGeom>
        </p:spPr>
        <p:txBody>
          <a:bodyPr vert="horz" wrap="square" lIns="0" tIns="8145" rIns="0" bIns="0" rtlCol="0">
            <a:spAutoFit/>
          </a:bodyPr>
          <a:lstStyle/>
          <a:p>
            <a:pPr marL="7737" marR="3258" indent="1629" algn="ctr">
              <a:spcBef>
                <a:spcPts val="64"/>
              </a:spcBef>
            </a:pPr>
            <a:r>
              <a:rPr lang="lv-LV" sz="1400" dirty="0">
                <a:cs typeface="Arial"/>
              </a:rPr>
              <a:t>Pārtika, dzērieni,  apavi utt.</a:t>
            </a:r>
            <a:endParaRPr sz="1400">
              <a:cs typeface="Arial"/>
            </a:endParaRPr>
          </a:p>
        </p:txBody>
      </p:sp>
      <p:sp>
        <p:nvSpPr>
          <p:cNvPr id="11" name="object 11"/>
          <p:cNvSpPr txBox="1"/>
          <p:nvPr/>
        </p:nvSpPr>
        <p:spPr>
          <a:xfrm>
            <a:off x="9381565" y="3174490"/>
            <a:ext cx="583038" cy="254857"/>
          </a:xfrm>
          <a:prstGeom prst="rect">
            <a:avLst/>
          </a:prstGeom>
        </p:spPr>
        <p:txBody>
          <a:bodyPr vert="horz" wrap="square" lIns="0" tIns="8552" rIns="0" bIns="0" rtlCol="0">
            <a:spAutoFit/>
          </a:bodyPr>
          <a:lstStyle/>
          <a:p>
            <a:pPr marL="8145">
              <a:spcBef>
                <a:spcPts val="67"/>
              </a:spcBef>
            </a:pPr>
            <a:r>
              <a:rPr lang="lv-LV" sz="1600" b="1" spc="-16" dirty="0">
                <a:cs typeface="Arial"/>
              </a:rPr>
              <a:t>12</a:t>
            </a:r>
            <a:r>
              <a:rPr sz="1600" b="1" spc="-16">
                <a:solidFill>
                  <a:srgbClr val="4D4D4D"/>
                </a:solidFill>
                <a:cs typeface="Arial"/>
              </a:rPr>
              <a:t>%</a:t>
            </a:r>
            <a:endParaRPr sz="1600">
              <a:cs typeface="Arial"/>
            </a:endParaRPr>
          </a:p>
        </p:txBody>
      </p:sp>
      <p:sp>
        <p:nvSpPr>
          <p:cNvPr id="12" name="object 12"/>
          <p:cNvSpPr txBox="1"/>
          <p:nvPr/>
        </p:nvSpPr>
        <p:spPr>
          <a:xfrm>
            <a:off x="8872102" y="3434420"/>
            <a:ext cx="1362641" cy="654966"/>
          </a:xfrm>
          <a:prstGeom prst="rect">
            <a:avLst/>
          </a:prstGeom>
        </p:spPr>
        <p:txBody>
          <a:bodyPr vert="horz" wrap="square" lIns="0" tIns="8552" rIns="0" bIns="0" rtlCol="0">
            <a:spAutoFit/>
          </a:bodyPr>
          <a:lstStyle/>
          <a:p>
            <a:pPr marL="7737" marR="3258" indent="814" algn="ctr">
              <a:spcBef>
                <a:spcPts val="67"/>
              </a:spcBef>
            </a:pPr>
            <a:r>
              <a:rPr lang="lv-LV" sz="1400" spc="-13" dirty="0">
                <a:cs typeface="Arial"/>
              </a:rPr>
              <a:t>Galda piederumi, elektrotehnika, apģērbs utt.</a:t>
            </a:r>
            <a:endParaRPr sz="1400">
              <a:cs typeface="Arial"/>
            </a:endParaRPr>
          </a:p>
        </p:txBody>
      </p:sp>
      <p:sp>
        <p:nvSpPr>
          <p:cNvPr id="13" name="object 13"/>
          <p:cNvSpPr txBox="1"/>
          <p:nvPr/>
        </p:nvSpPr>
        <p:spPr>
          <a:xfrm>
            <a:off x="4387608" y="1803978"/>
            <a:ext cx="6698373" cy="869999"/>
          </a:xfrm>
          <a:prstGeom prst="rect">
            <a:avLst/>
          </a:prstGeom>
        </p:spPr>
        <p:txBody>
          <a:bodyPr vert="horz" wrap="square" lIns="0" tIns="8145" rIns="0" bIns="0" rtlCol="0">
            <a:spAutoFit/>
          </a:bodyPr>
          <a:lstStyle/>
          <a:p>
            <a:pPr marL="8145" algn="ctr">
              <a:spcBef>
                <a:spcPts val="64"/>
              </a:spcBef>
            </a:pPr>
            <a:r>
              <a:rPr lang="lv-LV" sz="2800" dirty="0">
                <a:cs typeface="Arial"/>
              </a:rPr>
              <a:t>Brīvprātīga 5 līmeņu grozu sistēma vienkāršotai ievedmuitas aprēķināšanai </a:t>
            </a:r>
            <a:endParaRPr sz="2800">
              <a:cs typeface="Arial"/>
            </a:endParaRPr>
          </a:p>
        </p:txBody>
      </p:sp>
      <p:sp>
        <p:nvSpPr>
          <p:cNvPr id="15" name="object 15"/>
          <p:cNvSpPr txBox="1"/>
          <p:nvPr/>
        </p:nvSpPr>
        <p:spPr>
          <a:xfrm>
            <a:off x="5708352" y="4285574"/>
            <a:ext cx="320459" cy="254446"/>
          </a:xfrm>
          <a:prstGeom prst="rect">
            <a:avLst/>
          </a:prstGeom>
        </p:spPr>
        <p:txBody>
          <a:bodyPr vert="horz" wrap="square" lIns="0" tIns="8145" rIns="0" bIns="0" rtlCol="0">
            <a:spAutoFit/>
          </a:bodyPr>
          <a:lstStyle/>
          <a:p>
            <a:pPr marL="8145">
              <a:spcBef>
                <a:spcPts val="64"/>
              </a:spcBef>
            </a:pPr>
            <a:r>
              <a:rPr lang="lv-LV" sz="1600" b="1" spc="-16" dirty="0">
                <a:cs typeface="Arial"/>
              </a:rPr>
              <a:t>8%</a:t>
            </a:r>
            <a:endParaRPr sz="1600">
              <a:cs typeface="Arial"/>
            </a:endParaRPr>
          </a:p>
        </p:txBody>
      </p:sp>
      <p:sp>
        <p:nvSpPr>
          <p:cNvPr id="16" name="object 16"/>
          <p:cNvSpPr txBox="1"/>
          <p:nvPr/>
        </p:nvSpPr>
        <p:spPr>
          <a:xfrm>
            <a:off x="5278017" y="4588804"/>
            <a:ext cx="1375265" cy="654555"/>
          </a:xfrm>
          <a:prstGeom prst="rect">
            <a:avLst/>
          </a:prstGeom>
        </p:spPr>
        <p:txBody>
          <a:bodyPr vert="horz" wrap="square" lIns="0" tIns="8145" rIns="0" bIns="0" rtlCol="0">
            <a:spAutoFit/>
          </a:bodyPr>
          <a:lstStyle/>
          <a:p>
            <a:pPr marL="8145" marR="3258" indent="407" algn="ctr">
              <a:spcBef>
                <a:spcPts val="64"/>
              </a:spcBef>
            </a:pPr>
            <a:r>
              <a:rPr lang="lv-LV" sz="1400" dirty="0">
                <a:cs typeface="Arial"/>
              </a:rPr>
              <a:t>Zīda izstrādājumi, paklāji, stikla izstrādājumi utt.</a:t>
            </a:r>
            <a:endParaRPr sz="1400">
              <a:cs typeface="Arial"/>
            </a:endParaRPr>
          </a:p>
        </p:txBody>
      </p:sp>
      <p:sp>
        <p:nvSpPr>
          <p:cNvPr id="17" name="object 17"/>
          <p:cNvSpPr txBox="1"/>
          <p:nvPr/>
        </p:nvSpPr>
        <p:spPr>
          <a:xfrm>
            <a:off x="5771436" y="3213847"/>
            <a:ext cx="388426" cy="254857"/>
          </a:xfrm>
          <a:prstGeom prst="rect">
            <a:avLst/>
          </a:prstGeom>
        </p:spPr>
        <p:txBody>
          <a:bodyPr vert="horz" wrap="square" lIns="0" tIns="8552" rIns="0" bIns="0" rtlCol="0">
            <a:spAutoFit/>
          </a:bodyPr>
          <a:lstStyle/>
          <a:p>
            <a:pPr marL="8145">
              <a:spcBef>
                <a:spcPts val="67"/>
              </a:spcBef>
            </a:pPr>
            <a:r>
              <a:rPr lang="lv-LV" sz="1600" b="1" spc="-16" dirty="0">
                <a:cs typeface="Arial"/>
              </a:rPr>
              <a:t>5%</a:t>
            </a:r>
            <a:endParaRPr sz="1600">
              <a:cs typeface="Arial"/>
            </a:endParaRPr>
          </a:p>
        </p:txBody>
      </p:sp>
      <p:sp>
        <p:nvSpPr>
          <p:cNvPr id="18" name="object 18"/>
          <p:cNvSpPr txBox="1"/>
          <p:nvPr/>
        </p:nvSpPr>
        <p:spPr>
          <a:xfrm>
            <a:off x="5259303" y="3434420"/>
            <a:ext cx="1374858" cy="654966"/>
          </a:xfrm>
          <a:prstGeom prst="rect">
            <a:avLst/>
          </a:prstGeom>
        </p:spPr>
        <p:txBody>
          <a:bodyPr vert="horz" wrap="square" lIns="0" tIns="8552" rIns="0" bIns="0" rtlCol="0">
            <a:spAutoFit/>
          </a:bodyPr>
          <a:lstStyle/>
          <a:p>
            <a:pPr marL="8145" marR="3258" indent="1629" algn="ctr">
              <a:spcBef>
                <a:spcPts val="67"/>
              </a:spcBef>
            </a:pPr>
            <a:r>
              <a:rPr lang="lv-LV" sz="1400" spc="-19" dirty="0">
                <a:cs typeface="Arial"/>
              </a:rPr>
              <a:t>Rotaļlietas, spēles, mājas piederumi</a:t>
            </a:r>
            <a:r>
              <a:rPr lang="lv-LV" sz="1400" dirty="0">
                <a:cs typeface="Arial"/>
              </a:rPr>
              <a:t> utt.</a:t>
            </a:r>
            <a:endParaRPr sz="1400">
              <a:cs typeface="Arial"/>
            </a:endParaRPr>
          </a:p>
        </p:txBody>
      </p:sp>
      <p:grpSp>
        <p:nvGrpSpPr>
          <p:cNvPr id="19" name="object 19"/>
          <p:cNvGrpSpPr/>
          <p:nvPr/>
        </p:nvGrpSpPr>
        <p:grpSpPr>
          <a:xfrm>
            <a:off x="1507419" y="2581003"/>
            <a:ext cx="3442245" cy="3206042"/>
            <a:chOff x="-3949" y="3476298"/>
            <a:chExt cx="4072973" cy="3622875"/>
          </a:xfrm>
        </p:grpSpPr>
        <p:sp>
          <p:nvSpPr>
            <p:cNvPr id="20" name="object 20"/>
            <p:cNvSpPr/>
            <p:nvPr/>
          </p:nvSpPr>
          <p:spPr>
            <a:xfrm>
              <a:off x="-3949" y="3476298"/>
              <a:ext cx="4072973" cy="3622875"/>
            </a:xfrm>
            <a:custGeom>
              <a:avLst/>
              <a:gdLst/>
              <a:ahLst/>
              <a:cxnLst/>
              <a:rect l="l" t="t" r="r" b="b"/>
              <a:pathLst>
                <a:path w="3139440" h="2540635">
                  <a:moveTo>
                    <a:pt x="2054733" y="0"/>
                  </a:moveTo>
                  <a:lnTo>
                    <a:pt x="1084707" y="0"/>
                  </a:lnTo>
                  <a:lnTo>
                    <a:pt x="299783" y="485139"/>
                  </a:lnTo>
                  <a:lnTo>
                    <a:pt x="0" y="1270253"/>
                  </a:lnTo>
                  <a:lnTo>
                    <a:pt x="299783" y="2055317"/>
                  </a:lnTo>
                  <a:lnTo>
                    <a:pt x="1084707" y="2540507"/>
                  </a:lnTo>
                  <a:lnTo>
                    <a:pt x="2054733" y="2540507"/>
                  </a:lnTo>
                  <a:lnTo>
                    <a:pt x="2839593" y="2055317"/>
                  </a:lnTo>
                  <a:lnTo>
                    <a:pt x="3139440" y="1270253"/>
                  </a:lnTo>
                  <a:lnTo>
                    <a:pt x="2839593" y="485139"/>
                  </a:lnTo>
                  <a:lnTo>
                    <a:pt x="2054733" y="0"/>
                  </a:lnTo>
                  <a:close/>
                </a:path>
              </a:pathLst>
            </a:custGeom>
            <a:solidFill>
              <a:schemeClr val="accent6">
                <a:lumMod val="60000"/>
                <a:lumOff val="40000"/>
              </a:schemeClr>
            </a:solidFill>
          </p:spPr>
          <p:txBody>
            <a:bodyPr wrap="square" lIns="0" tIns="0" rIns="0" bIns="0" rtlCol="0"/>
            <a:lstStyle/>
            <a:p>
              <a:endParaRPr sz="1154" dirty="0"/>
            </a:p>
          </p:txBody>
        </p:sp>
        <p:sp>
          <p:nvSpPr>
            <p:cNvPr id="21" name="object 21"/>
            <p:cNvSpPr/>
            <p:nvPr/>
          </p:nvSpPr>
          <p:spPr>
            <a:xfrm>
              <a:off x="397764" y="3860292"/>
              <a:ext cx="3139440" cy="2540635"/>
            </a:xfrm>
            <a:custGeom>
              <a:avLst/>
              <a:gdLst/>
              <a:ahLst/>
              <a:cxnLst/>
              <a:rect l="l" t="t" r="r" b="b"/>
              <a:pathLst>
                <a:path w="3139440" h="2540635">
                  <a:moveTo>
                    <a:pt x="0" y="1270253"/>
                  </a:moveTo>
                  <a:lnTo>
                    <a:pt x="299783" y="485139"/>
                  </a:lnTo>
                  <a:lnTo>
                    <a:pt x="1084707" y="0"/>
                  </a:lnTo>
                  <a:lnTo>
                    <a:pt x="2054733" y="0"/>
                  </a:lnTo>
                  <a:lnTo>
                    <a:pt x="2839593" y="485139"/>
                  </a:lnTo>
                  <a:lnTo>
                    <a:pt x="3139440" y="1270253"/>
                  </a:lnTo>
                  <a:lnTo>
                    <a:pt x="2839593" y="2055317"/>
                  </a:lnTo>
                  <a:lnTo>
                    <a:pt x="2054733" y="2540507"/>
                  </a:lnTo>
                  <a:lnTo>
                    <a:pt x="1084707" y="2540507"/>
                  </a:lnTo>
                  <a:lnTo>
                    <a:pt x="299783" y="2055317"/>
                  </a:lnTo>
                  <a:lnTo>
                    <a:pt x="0" y="1270253"/>
                  </a:lnTo>
                  <a:close/>
                </a:path>
              </a:pathLst>
            </a:custGeom>
            <a:ln w="12192">
              <a:solidFill>
                <a:schemeClr val="accent6">
                  <a:lumMod val="60000"/>
                  <a:lumOff val="40000"/>
                </a:schemeClr>
              </a:solidFill>
            </a:ln>
          </p:spPr>
          <p:txBody>
            <a:bodyPr wrap="square" lIns="0" tIns="0" rIns="0" bIns="0" rtlCol="0"/>
            <a:lstStyle/>
            <a:p>
              <a:endParaRPr sz="1154" dirty="0"/>
            </a:p>
          </p:txBody>
        </p:sp>
      </p:grpSp>
      <p:sp>
        <p:nvSpPr>
          <p:cNvPr id="22" name="object 22"/>
          <p:cNvSpPr txBox="1"/>
          <p:nvPr/>
        </p:nvSpPr>
        <p:spPr>
          <a:xfrm>
            <a:off x="2026217" y="3174490"/>
            <a:ext cx="2249018" cy="2109441"/>
          </a:xfrm>
          <a:prstGeom prst="rect">
            <a:avLst/>
          </a:prstGeom>
        </p:spPr>
        <p:txBody>
          <a:bodyPr vert="horz" wrap="square" lIns="0" tIns="8145" rIns="0" bIns="0" rtlCol="0">
            <a:spAutoFit/>
          </a:bodyPr>
          <a:lstStyle/>
          <a:p>
            <a:pPr marL="30135" marR="3258" algn="ctr">
              <a:spcBef>
                <a:spcPts val="64"/>
              </a:spcBef>
            </a:pPr>
            <a:r>
              <a:rPr lang="lv-LV" sz="1500" dirty="0">
                <a:cs typeface="Arial"/>
              </a:rPr>
              <a:t>Tikai</a:t>
            </a:r>
          </a:p>
          <a:p>
            <a:pPr marL="30135" marR="3258" algn="ctr">
              <a:spcBef>
                <a:spcPts val="64"/>
              </a:spcBef>
            </a:pPr>
            <a:r>
              <a:rPr lang="lv-LV" sz="1500" dirty="0">
                <a:cs typeface="Arial"/>
              </a:rPr>
              <a:t> "no trešajām valstīm ievestu preču </a:t>
            </a:r>
            <a:r>
              <a:rPr lang="lv-LV" sz="1500" dirty="0" err="1">
                <a:cs typeface="Arial"/>
              </a:rPr>
              <a:t>tālpārdošanai</a:t>
            </a:r>
            <a:r>
              <a:rPr lang="lv-LV" sz="1500" dirty="0">
                <a:cs typeface="Arial"/>
              </a:rPr>
              <a:t>" </a:t>
            </a:r>
          </a:p>
          <a:p>
            <a:pPr marL="30135" marR="3258" algn="ctr">
              <a:spcBef>
                <a:spcPts val="64"/>
              </a:spcBef>
            </a:pPr>
            <a:r>
              <a:rPr lang="lv-LV" sz="1500" dirty="0">
                <a:cs typeface="Arial"/>
              </a:rPr>
              <a:t>PVN Direktīvas 2006/112 </a:t>
            </a:r>
          </a:p>
          <a:p>
            <a:pPr marL="30135" marR="3258" algn="ctr">
              <a:spcBef>
                <a:spcPts val="64"/>
              </a:spcBef>
            </a:pPr>
            <a:r>
              <a:rPr lang="lv-LV" sz="1500" dirty="0">
                <a:cs typeface="Arial"/>
              </a:rPr>
              <a:t>14. panta 4. punkta </a:t>
            </a:r>
          </a:p>
          <a:p>
            <a:pPr marL="30135" marR="3258" algn="ctr">
              <a:spcBef>
                <a:spcPts val="64"/>
              </a:spcBef>
            </a:pPr>
            <a:r>
              <a:rPr lang="lv-LV" sz="1500" dirty="0">
                <a:cs typeface="Arial"/>
              </a:rPr>
              <a:t>2. apakšpunkta nozīmē -</a:t>
            </a:r>
          </a:p>
          <a:p>
            <a:pPr marL="30135" marR="3258" algn="ctr">
              <a:spcBef>
                <a:spcPts val="64"/>
              </a:spcBef>
            </a:pPr>
            <a:r>
              <a:rPr lang="lv-LV" sz="1500" b="1" dirty="0">
                <a:cs typeface="Arial"/>
              </a:rPr>
              <a:t>IOSS</a:t>
            </a:r>
            <a:r>
              <a:rPr lang="lv-LV" sz="1154" dirty="0">
                <a:latin typeface="Arial"/>
                <a:cs typeface="Arial"/>
              </a:rPr>
              <a:t>
 </a:t>
            </a:r>
            <a:endParaRPr sz="770">
              <a:latin typeface="Arial"/>
              <a:cs typeface="Arial"/>
            </a:endParaRPr>
          </a:p>
        </p:txBody>
      </p:sp>
      <p:pic>
        <p:nvPicPr>
          <p:cNvPr id="2053" name="Picture 5" descr="A yellow bucket with a handle  Description automatically generated">
            <a:extLst>
              <a:ext uri="{FF2B5EF4-FFF2-40B4-BE49-F238E27FC236}">
                <a16:creationId xmlns:a16="http://schemas.microsoft.com/office/drawing/2014/main" id="{30D6284F-71B6-ADDA-F5B5-362BFB955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921" y="5271698"/>
            <a:ext cx="936583" cy="93143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10">
            <a:extLst>
              <a:ext uri="{FF2B5EF4-FFF2-40B4-BE49-F238E27FC236}">
                <a16:creationId xmlns:a16="http://schemas.microsoft.com/office/drawing/2014/main" id="{E21CC8C1-0772-B892-55EA-F50304DB2151}"/>
              </a:ext>
            </a:extLst>
          </p:cNvPr>
          <p:cNvSpPr txBox="1">
            <a:spLocks/>
          </p:cNvSpPr>
          <p:nvPr/>
        </p:nvSpPr>
        <p:spPr>
          <a:xfrm>
            <a:off x="7968807" y="5341556"/>
            <a:ext cx="2339743" cy="347666"/>
          </a:xfrm>
          <a:prstGeom prst="rect">
            <a:avLst/>
          </a:prstGeom>
          <a:noFill/>
        </p:spPr>
        <p:txBody>
          <a:bodyPr vert="horz" lIns="91440" tIns="9000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sz="1600" b="1" dirty="0"/>
              <a:t>0%</a:t>
            </a:r>
          </a:p>
        </p:txBody>
      </p:sp>
      <p:sp>
        <p:nvSpPr>
          <p:cNvPr id="28" name="TextBox 27">
            <a:extLst>
              <a:ext uri="{FF2B5EF4-FFF2-40B4-BE49-F238E27FC236}">
                <a16:creationId xmlns:a16="http://schemas.microsoft.com/office/drawing/2014/main" id="{C5709D71-9C7A-E5FC-FCBC-0FEEAAFAE647}"/>
              </a:ext>
            </a:extLst>
          </p:cNvPr>
          <p:cNvSpPr txBox="1"/>
          <p:nvPr/>
        </p:nvSpPr>
        <p:spPr>
          <a:xfrm>
            <a:off x="8312755" y="5670428"/>
            <a:ext cx="1651848" cy="738664"/>
          </a:xfrm>
          <a:prstGeom prst="rect">
            <a:avLst/>
          </a:prstGeom>
          <a:noFill/>
        </p:spPr>
        <p:txBody>
          <a:bodyPr wrap="square">
            <a:spAutoFit/>
          </a:bodyPr>
          <a:lstStyle/>
          <a:p>
            <a:pPr marL="7737" marR="3258" indent="1629" algn="ctr">
              <a:spcBef>
                <a:spcPts val="64"/>
              </a:spcBef>
            </a:pPr>
            <a:r>
              <a:rPr lang="lv-LV" sz="1400" dirty="0">
                <a:cs typeface="Arial"/>
              </a:rPr>
              <a:t>Papīra izstrādājumi, mākslas darbi utt.</a:t>
            </a:r>
            <a:endParaRPr lang="lv-LV" sz="1400">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DF12-CDA5-B790-75F8-C857DE756794}"/>
              </a:ext>
            </a:extLst>
          </p:cNvPr>
          <p:cNvSpPr>
            <a:spLocks noGrp="1"/>
          </p:cNvSpPr>
          <p:nvPr>
            <p:ph type="title"/>
          </p:nvPr>
        </p:nvSpPr>
        <p:spPr/>
        <p:txBody>
          <a:bodyPr>
            <a:normAutofit/>
          </a:bodyPr>
          <a:lstStyle/>
          <a:p>
            <a:r>
              <a:rPr lang="lv-LV" sz="4000"/>
              <a:t>Izņēmumi IOSS grozu sistēmā </a:t>
            </a:r>
          </a:p>
        </p:txBody>
      </p:sp>
      <p:sp>
        <p:nvSpPr>
          <p:cNvPr id="9" name="object 5">
            <a:extLst>
              <a:ext uri="{FF2B5EF4-FFF2-40B4-BE49-F238E27FC236}">
                <a16:creationId xmlns:a16="http://schemas.microsoft.com/office/drawing/2014/main" id="{7FB46C7E-931E-0B8D-A577-7BA2163A6B2D}"/>
              </a:ext>
            </a:extLst>
          </p:cNvPr>
          <p:cNvSpPr/>
          <p:nvPr/>
        </p:nvSpPr>
        <p:spPr>
          <a:xfrm>
            <a:off x="260350" y="1986200"/>
            <a:ext cx="11671300" cy="2885599"/>
          </a:xfrm>
          <a:custGeom>
            <a:avLst/>
            <a:gdLst/>
            <a:ahLst/>
            <a:cxnLst/>
            <a:rect l="l" t="t" r="r" b="b"/>
            <a:pathLst>
              <a:path w="10796270" h="2372995">
                <a:moveTo>
                  <a:pt x="10796016" y="0"/>
                </a:moveTo>
                <a:lnTo>
                  <a:pt x="0" y="0"/>
                </a:lnTo>
                <a:lnTo>
                  <a:pt x="0" y="2372868"/>
                </a:lnTo>
                <a:lnTo>
                  <a:pt x="10796016" y="2372868"/>
                </a:lnTo>
                <a:lnTo>
                  <a:pt x="10796016"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pPr marL="12700">
              <a:lnSpc>
                <a:spcPct val="100000"/>
              </a:lnSpc>
              <a:spcBef>
                <a:spcPts val="100"/>
              </a:spcBef>
            </a:pPr>
            <a:endParaRPr lang="lv-LV" sz="2000" b="1">
              <a:solidFill>
                <a:srgbClr val="4D4D4D"/>
              </a:solidFill>
              <a:cs typeface="Arial"/>
            </a:endParaRPr>
          </a:p>
          <a:p>
            <a:pPr marL="324000">
              <a:lnSpc>
                <a:spcPct val="100000"/>
              </a:lnSpc>
              <a:spcBef>
                <a:spcPts val="1200"/>
              </a:spcBef>
            </a:pPr>
            <a:r>
              <a:rPr lang="lv-LV" sz="2800" b="1">
                <a:solidFill>
                  <a:schemeClr val="tx1"/>
                </a:solidFill>
                <a:cs typeface="Arial"/>
              </a:rPr>
              <a:t>Vispārīgi izņēmumi, kuriem nav piemērojams IOSS un grozu sistēma</a:t>
            </a:r>
            <a:r>
              <a:rPr lang="en-US" sz="2800" b="1" spc="-10">
                <a:solidFill>
                  <a:schemeClr val="tx1"/>
                </a:solidFill>
                <a:cs typeface="Arial"/>
              </a:rPr>
              <a:t>:</a:t>
            </a:r>
            <a:endParaRPr lang="lv-LV" sz="2800" b="1" spc="-10">
              <a:solidFill>
                <a:schemeClr val="tx1"/>
              </a:solidFill>
              <a:cs typeface="Arial"/>
            </a:endParaRPr>
          </a:p>
          <a:p>
            <a:pPr marL="720000" indent="-184785">
              <a:lnSpc>
                <a:spcPct val="100000"/>
              </a:lnSpc>
              <a:spcBef>
                <a:spcPts val="1200"/>
              </a:spcBef>
              <a:buChar char="-"/>
              <a:tabLst>
                <a:tab pos="197485" algn="l"/>
              </a:tabLst>
            </a:pPr>
            <a:r>
              <a:rPr lang="lv-LV" sz="2800">
                <a:solidFill>
                  <a:schemeClr val="tx1"/>
                </a:solidFill>
                <a:cs typeface="Arial"/>
              </a:rPr>
              <a:t>Akcīzes preces </a:t>
            </a:r>
            <a:r>
              <a:rPr lang="lv-LV" sz="2800" i="1">
                <a:solidFill>
                  <a:schemeClr val="tx1"/>
                </a:solidFill>
                <a:cs typeface="Arial"/>
              </a:rPr>
              <a:t> </a:t>
            </a:r>
            <a:endParaRPr lang="lv-LV" sz="2800" i="1" spc="-10">
              <a:solidFill>
                <a:schemeClr val="tx1"/>
              </a:solidFill>
              <a:cs typeface="Arial"/>
            </a:endParaRPr>
          </a:p>
          <a:p>
            <a:pPr marL="720000" marR="234315" indent="-169545">
              <a:lnSpc>
                <a:spcPct val="100000"/>
              </a:lnSpc>
              <a:spcBef>
                <a:spcPts val="1200"/>
              </a:spcBef>
              <a:buChar char="-"/>
              <a:tabLst>
                <a:tab pos="181610" algn="l"/>
                <a:tab pos="196850" algn="l"/>
              </a:tabLst>
            </a:pPr>
            <a:r>
              <a:rPr lang="en-US" sz="2800">
                <a:solidFill>
                  <a:schemeClr val="tx1"/>
                </a:solidFill>
                <a:cs typeface="Arial"/>
              </a:rPr>
              <a:t>Preces, kas </a:t>
            </a:r>
            <a:r>
              <a:rPr lang="en-US" sz="2800" err="1">
                <a:solidFill>
                  <a:schemeClr val="tx1"/>
                </a:solidFill>
                <a:cs typeface="Arial"/>
              </a:rPr>
              <a:t>saistītas</a:t>
            </a:r>
            <a:r>
              <a:rPr lang="en-US" sz="2800">
                <a:solidFill>
                  <a:schemeClr val="tx1"/>
                </a:solidFill>
                <a:cs typeface="Arial"/>
              </a:rPr>
              <a:t> </a:t>
            </a:r>
            <a:r>
              <a:rPr lang="en-US" sz="2800" err="1">
                <a:solidFill>
                  <a:schemeClr val="tx1"/>
                </a:solidFill>
                <a:cs typeface="Arial"/>
              </a:rPr>
              <a:t>ar</a:t>
            </a:r>
            <a:r>
              <a:rPr lang="en-US" sz="2800">
                <a:solidFill>
                  <a:schemeClr val="tx1"/>
                </a:solidFill>
                <a:cs typeface="Arial"/>
              </a:rPr>
              <a:t> </a:t>
            </a:r>
            <a:r>
              <a:rPr lang="en-US" sz="2800" err="1">
                <a:solidFill>
                  <a:schemeClr val="tx1"/>
                </a:solidFill>
                <a:cs typeface="Arial"/>
              </a:rPr>
              <a:t>antidempinga</a:t>
            </a:r>
            <a:r>
              <a:rPr lang="en-US" sz="2800">
                <a:solidFill>
                  <a:schemeClr val="tx1"/>
                </a:solidFill>
                <a:cs typeface="Arial"/>
              </a:rPr>
              <a:t>, </a:t>
            </a:r>
            <a:r>
              <a:rPr lang="en-US" sz="2800" err="1">
                <a:solidFill>
                  <a:schemeClr val="tx1"/>
                </a:solidFill>
                <a:cs typeface="Arial"/>
              </a:rPr>
              <a:t>antisubsidēšanas</a:t>
            </a:r>
            <a:r>
              <a:rPr lang="en-US" sz="2800">
                <a:solidFill>
                  <a:schemeClr val="tx1"/>
                </a:solidFill>
                <a:cs typeface="Arial"/>
              </a:rPr>
              <a:t> </a:t>
            </a:r>
            <a:r>
              <a:rPr lang="en-US" sz="2800" err="1">
                <a:solidFill>
                  <a:schemeClr val="tx1"/>
                </a:solidFill>
                <a:cs typeface="Arial"/>
              </a:rPr>
              <a:t>vai</a:t>
            </a:r>
            <a:r>
              <a:rPr lang="en-US" sz="2800">
                <a:solidFill>
                  <a:schemeClr val="tx1"/>
                </a:solidFill>
                <a:cs typeface="Arial"/>
              </a:rPr>
              <a:t> </a:t>
            </a:r>
            <a:r>
              <a:rPr lang="en-US" sz="2800" err="1">
                <a:solidFill>
                  <a:schemeClr val="tx1"/>
                </a:solidFill>
                <a:cs typeface="Arial"/>
              </a:rPr>
              <a:t>aizsardzības</a:t>
            </a:r>
            <a:r>
              <a:rPr lang="en-US" sz="2800">
                <a:solidFill>
                  <a:schemeClr val="tx1"/>
                </a:solidFill>
                <a:cs typeface="Arial"/>
              </a:rPr>
              <a:t> </a:t>
            </a:r>
            <a:r>
              <a:rPr lang="en-US" sz="2800" err="1">
                <a:solidFill>
                  <a:schemeClr val="tx1"/>
                </a:solidFill>
                <a:cs typeface="Arial"/>
              </a:rPr>
              <a:t>pasākumiem</a:t>
            </a:r>
            <a:r>
              <a:rPr lang="en-US" sz="2800">
                <a:solidFill>
                  <a:schemeClr val="tx1"/>
                </a:solidFill>
                <a:cs typeface="Arial"/>
              </a:rPr>
              <a:t>, </a:t>
            </a:r>
            <a:r>
              <a:rPr lang="en-US" sz="2800" err="1">
                <a:solidFill>
                  <a:schemeClr val="tx1"/>
                </a:solidFill>
                <a:cs typeface="Arial"/>
              </a:rPr>
              <a:t>neatkarīgi</a:t>
            </a:r>
            <a:r>
              <a:rPr lang="en-US" sz="2800">
                <a:solidFill>
                  <a:schemeClr val="tx1"/>
                </a:solidFill>
                <a:cs typeface="Arial"/>
              </a:rPr>
              <a:t> no to </a:t>
            </a:r>
            <a:r>
              <a:rPr lang="en-US" sz="2800" err="1">
                <a:solidFill>
                  <a:schemeClr val="tx1"/>
                </a:solidFill>
                <a:cs typeface="Arial"/>
              </a:rPr>
              <a:t>izcelsmes</a:t>
            </a:r>
            <a:r>
              <a:rPr lang="en-US" sz="2800">
                <a:solidFill>
                  <a:schemeClr val="tx1"/>
                </a:solidFill>
                <a:cs typeface="Arial"/>
              </a:rPr>
              <a:t> </a:t>
            </a:r>
            <a:r>
              <a:rPr lang="lv-LV" sz="2800" spc="-10">
                <a:solidFill>
                  <a:schemeClr val="tx1"/>
                </a:solidFill>
                <a:cs typeface="Arial"/>
              </a:rPr>
              <a:t> </a:t>
            </a:r>
            <a:endParaRPr lang="en-US" sz="2800">
              <a:solidFill>
                <a:schemeClr val="tx1"/>
              </a:solidFill>
              <a:cs typeface="Arial"/>
            </a:endParaRPr>
          </a:p>
        </p:txBody>
      </p:sp>
    </p:spTree>
    <p:extLst>
      <p:ext uri="{BB962C8B-B14F-4D97-AF65-F5344CB8AC3E}">
        <p14:creationId xmlns:p14="http://schemas.microsoft.com/office/powerpoint/2010/main" val="1098698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277F-F7D2-1EB8-5AE3-592553F183CD}"/>
              </a:ext>
            </a:extLst>
          </p:cNvPr>
          <p:cNvSpPr>
            <a:spLocks noGrp="1"/>
          </p:cNvSpPr>
          <p:nvPr>
            <p:ph type="title"/>
          </p:nvPr>
        </p:nvSpPr>
        <p:spPr>
          <a:xfrm>
            <a:off x="567195" y="69698"/>
            <a:ext cx="10845800" cy="1297351"/>
          </a:xfrm>
        </p:spPr>
        <p:txBody>
          <a:bodyPr>
            <a:normAutofit/>
          </a:bodyPr>
          <a:lstStyle/>
          <a:p>
            <a:pPr algn="ctr"/>
            <a:r>
              <a:rPr lang="lv-LV" sz="4000">
                <a:latin typeface="Aptos" panose="020B0004020202020204" pitchFamily="34" charset="0"/>
              </a:rPr>
              <a:t>Domājamā importētāja = IOSS reģistrācijas vieta</a:t>
            </a:r>
          </a:p>
        </p:txBody>
      </p:sp>
      <p:grpSp>
        <p:nvGrpSpPr>
          <p:cNvPr id="77" name="object 2">
            <a:extLst>
              <a:ext uri="{FF2B5EF4-FFF2-40B4-BE49-F238E27FC236}">
                <a16:creationId xmlns:a16="http://schemas.microsoft.com/office/drawing/2014/main" id="{FEFBF1B7-D073-CA23-3B5C-FCA4BD03DCC6}"/>
              </a:ext>
            </a:extLst>
          </p:cNvPr>
          <p:cNvGrpSpPr/>
          <p:nvPr/>
        </p:nvGrpSpPr>
        <p:grpSpPr>
          <a:xfrm>
            <a:off x="2762565" y="1320674"/>
            <a:ext cx="6111984" cy="4854358"/>
            <a:chOff x="3816096" y="868680"/>
            <a:chExt cx="6958965" cy="5838825"/>
          </a:xfrm>
        </p:grpSpPr>
        <p:sp>
          <p:nvSpPr>
            <p:cNvPr id="78" name="object 3">
              <a:extLst>
                <a:ext uri="{FF2B5EF4-FFF2-40B4-BE49-F238E27FC236}">
                  <a16:creationId xmlns:a16="http://schemas.microsoft.com/office/drawing/2014/main" id="{FD324247-C167-494A-5D1A-F6880D4030B8}"/>
                </a:ext>
              </a:extLst>
            </p:cNvPr>
            <p:cNvSpPr/>
            <p:nvPr/>
          </p:nvSpPr>
          <p:spPr>
            <a:xfrm>
              <a:off x="3965448" y="1865376"/>
              <a:ext cx="1005840" cy="577850"/>
            </a:xfrm>
            <a:custGeom>
              <a:avLst/>
              <a:gdLst/>
              <a:ahLst/>
              <a:cxnLst/>
              <a:rect l="l" t="t" r="r" b="b"/>
              <a:pathLst>
                <a:path w="1005839" h="577850">
                  <a:moveTo>
                    <a:pt x="243839" y="0"/>
                  </a:moveTo>
                  <a:lnTo>
                    <a:pt x="259079" y="87122"/>
                  </a:lnTo>
                  <a:lnTo>
                    <a:pt x="201167" y="21844"/>
                  </a:lnTo>
                  <a:lnTo>
                    <a:pt x="158496" y="43561"/>
                  </a:lnTo>
                  <a:lnTo>
                    <a:pt x="129539" y="65404"/>
                  </a:lnTo>
                  <a:lnTo>
                    <a:pt x="158496" y="87122"/>
                  </a:lnTo>
                  <a:lnTo>
                    <a:pt x="100584" y="65404"/>
                  </a:lnTo>
                  <a:lnTo>
                    <a:pt x="86994" y="87122"/>
                  </a:lnTo>
                  <a:lnTo>
                    <a:pt x="42672" y="87122"/>
                  </a:lnTo>
                  <a:lnTo>
                    <a:pt x="71627" y="119887"/>
                  </a:lnTo>
                  <a:lnTo>
                    <a:pt x="172212" y="130810"/>
                  </a:lnTo>
                  <a:lnTo>
                    <a:pt x="243839" y="174371"/>
                  </a:lnTo>
                  <a:lnTo>
                    <a:pt x="187578" y="196214"/>
                  </a:lnTo>
                  <a:lnTo>
                    <a:pt x="214756" y="217932"/>
                  </a:lnTo>
                  <a:lnTo>
                    <a:pt x="243839" y="239775"/>
                  </a:lnTo>
                  <a:lnTo>
                    <a:pt x="214756" y="250698"/>
                  </a:lnTo>
                  <a:lnTo>
                    <a:pt x="13588" y="196214"/>
                  </a:lnTo>
                  <a:lnTo>
                    <a:pt x="0" y="228853"/>
                  </a:lnTo>
                  <a:lnTo>
                    <a:pt x="158496" y="261493"/>
                  </a:lnTo>
                  <a:lnTo>
                    <a:pt x="143255" y="294259"/>
                  </a:lnTo>
                  <a:lnTo>
                    <a:pt x="143255" y="348741"/>
                  </a:lnTo>
                  <a:lnTo>
                    <a:pt x="114173" y="381381"/>
                  </a:lnTo>
                  <a:lnTo>
                    <a:pt x="57912" y="381381"/>
                  </a:lnTo>
                  <a:lnTo>
                    <a:pt x="28955" y="403225"/>
                  </a:lnTo>
                  <a:lnTo>
                    <a:pt x="172212" y="435863"/>
                  </a:lnTo>
                  <a:lnTo>
                    <a:pt x="230124" y="523113"/>
                  </a:lnTo>
                  <a:lnTo>
                    <a:pt x="344424" y="577596"/>
                  </a:lnTo>
                  <a:lnTo>
                    <a:pt x="431291" y="577596"/>
                  </a:lnTo>
                  <a:lnTo>
                    <a:pt x="489330" y="566674"/>
                  </a:lnTo>
                  <a:lnTo>
                    <a:pt x="589914" y="577596"/>
                  </a:lnTo>
                  <a:lnTo>
                    <a:pt x="733043" y="534035"/>
                  </a:lnTo>
                  <a:lnTo>
                    <a:pt x="789304" y="544957"/>
                  </a:lnTo>
                  <a:lnTo>
                    <a:pt x="862584" y="512190"/>
                  </a:lnTo>
                  <a:lnTo>
                    <a:pt x="947927" y="479551"/>
                  </a:lnTo>
                  <a:lnTo>
                    <a:pt x="1005839" y="370586"/>
                  </a:lnTo>
                  <a:lnTo>
                    <a:pt x="963167" y="348741"/>
                  </a:lnTo>
                  <a:lnTo>
                    <a:pt x="947927" y="305181"/>
                  </a:lnTo>
                  <a:lnTo>
                    <a:pt x="963167" y="261493"/>
                  </a:lnTo>
                  <a:lnTo>
                    <a:pt x="976884" y="217932"/>
                  </a:lnTo>
                  <a:lnTo>
                    <a:pt x="905255" y="217932"/>
                  </a:lnTo>
                  <a:lnTo>
                    <a:pt x="862584" y="163449"/>
                  </a:lnTo>
                  <a:lnTo>
                    <a:pt x="818261" y="196214"/>
                  </a:lnTo>
                  <a:lnTo>
                    <a:pt x="804672" y="217932"/>
                  </a:lnTo>
                  <a:lnTo>
                    <a:pt x="762000" y="207010"/>
                  </a:lnTo>
                  <a:lnTo>
                    <a:pt x="704088" y="217932"/>
                  </a:lnTo>
                  <a:lnTo>
                    <a:pt x="690499" y="174371"/>
                  </a:lnTo>
                  <a:lnTo>
                    <a:pt x="646176" y="174371"/>
                  </a:lnTo>
                  <a:lnTo>
                    <a:pt x="632460" y="207010"/>
                  </a:lnTo>
                  <a:lnTo>
                    <a:pt x="603503" y="152526"/>
                  </a:lnTo>
                  <a:lnTo>
                    <a:pt x="531876" y="163449"/>
                  </a:lnTo>
                  <a:lnTo>
                    <a:pt x="502919" y="196214"/>
                  </a:lnTo>
                  <a:lnTo>
                    <a:pt x="473963" y="196214"/>
                  </a:lnTo>
                  <a:lnTo>
                    <a:pt x="460248" y="119887"/>
                  </a:lnTo>
                  <a:lnTo>
                    <a:pt x="431291" y="130810"/>
                  </a:lnTo>
                  <a:lnTo>
                    <a:pt x="415925" y="207010"/>
                  </a:lnTo>
                  <a:lnTo>
                    <a:pt x="388747" y="207010"/>
                  </a:lnTo>
                  <a:lnTo>
                    <a:pt x="373379" y="174371"/>
                  </a:lnTo>
                  <a:lnTo>
                    <a:pt x="301751" y="217932"/>
                  </a:lnTo>
                  <a:lnTo>
                    <a:pt x="315340" y="152526"/>
                  </a:lnTo>
                  <a:lnTo>
                    <a:pt x="359663" y="119887"/>
                  </a:lnTo>
                  <a:lnTo>
                    <a:pt x="315340" y="21844"/>
                  </a:lnTo>
                  <a:lnTo>
                    <a:pt x="243839" y="0"/>
                  </a:lnTo>
                  <a:close/>
                </a:path>
              </a:pathLst>
            </a:custGeom>
            <a:solidFill>
              <a:srgbClr val="009FC5"/>
            </a:solidFill>
          </p:spPr>
          <p:txBody>
            <a:bodyPr wrap="square" lIns="0" tIns="0" rIns="0" bIns="0" rtlCol="0"/>
            <a:lstStyle/>
            <a:p>
              <a:endParaRPr/>
            </a:p>
          </p:txBody>
        </p:sp>
        <p:sp>
          <p:nvSpPr>
            <p:cNvPr id="79" name="object 4">
              <a:extLst>
                <a:ext uri="{FF2B5EF4-FFF2-40B4-BE49-F238E27FC236}">
                  <a16:creationId xmlns:a16="http://schemas.microsoft.com/office/drawing/2014/main" id="{E638D402-A419-70C0-3930-402C6DC39386}"/>
                </a:ext>
              </a:extLst>
            </p:cNvPr>
            <p:cNvSpPr/>
            <p:nvPr/>
          </p:nvSpPr>
          <p:spPr>
            <a:xfrm>
              <a:off x="3965448" y="1865376"/>
              <a:ext cx="1005840" cy="577850"/>
            </a:xfrm>
            <a:custGeom>
              <a:avLst/>
              <a:gdLst/>
              <a:ahLst/>
              <a:cxnLst/>
              <a:rect l="l" t="t" r="r" b="b"/>
              <a:pathLst>
                <a:path w="1005839" h="577850">
                  <a:moveTo>
                    <a:pt x="172212" y="435863"/>
                  </a:moveTo>
                  <a:lnTo>
                    <a:pt x="230124" y="523113"/>
                  </a:lnTo>
                  <a:lnTo>
                    <a:pt x="344424" y="577596"/>
                  </a:lnTo>
                  <a:lnTo>
                    <a:pt x="431291" y="577596"/>
                  </a:lnTo>
                  <a:lnTo>
                    <a:pt x="489330" y="566674"/>
                  </a:lnTo>
                  <a:lnTo>
                    <a:pt x="589914" y="577596"/>
                  </a:lnTo>
                  <a:lnTo>
                    <a:pt x="733043" y="534035"/>
                  </a:lnTo>
                  <a:lnTo>
                    <a:pt x="789304" y="544957"/>
                  </a:lnTo>
                  <a:lnTo>
                    <a:pt x="862584" y="512190"/>
                  </a:lnTo>
                  <a:lnTo>
                    <a:pt x="947927" y="479551"/>
                  </a:lnTo>
                  <a:lnTo>
                    <a:pt x="1005839" y="370586"/>
                  </a:lnTo>
                  <a:lnTo>
                    <a:pt x="963167" y="348741"/>
                  </a:lnTo>
                  <a:lnTo>
                    <a:pt x="947927" y="305181"/>
                  </a:lnTo>
                  <a:lnTo>
                    <a:pt x="963167" y="261493"/>
                  </a:lnTo>
                  <a:lnTo>
                    <a:pt x="976884" y="217932"/>
                  </a:lnTo>
                  <a:lnTo>
                    <a:pt x="905255" y="217932"/>
                  </a:lnTo>
                  <a:lnTo>
                    <a:pt x="862584" y="163449"/>
                  </a:lnTo>
                  <a:lnTo>
                    <a:pt x="818261" y="196214"/>
                  </a:lnTo>
                  <a:lnTo>
                    <a:pt x="804672" y="217932"/>
                  </a:lnTo>
                  <a:lnTo>
                    <a:pt x="762000" y="207010"/>
                  </a:lnTo>
                  <a:lnTo>
                    <a:pt x="704088" y="217932"/>
                  </a:lnTo>
                  <a:lnTo>
                    <a:pt x="690499" y="174371"/>
                  </a:lnTo>
                  <a:lnTo>
                    <a:pt x="646176" y="174371"/>
                  </a:lnTo>
                  <a:lnTo>
                    <a:pt x="632460" y="207010"/>
                  </a:lnTo>
                  <a:lnTo>
                    <a:pt x="603503" y="152526"/>
                  </a:lnTo>
                  <a:lnTo>
                    <a:pt x="531876" y="163449"/>
                  </a:lnTo>
                  <a:lnTo>
                    <a:pt x="502919" y="196214"/>
                  </a:lnTo>
                  <a:lnTo>
                    <a:pt x="473963" y="196214"/>
                  </a:lnTo>
                  <a:lnTo>
                    <a:pt x="460248" y="119887"/>
                  </a:lnTo>
                  <a:lnTo>
                    <a:pt x="431291" y="130810"/>
                  </a:lnTo>
                  <a:lnTo>
                    <a:pt x="415925" y="207010"/>
                  </a:lnTo>
                  <a:lnTo>
                    <a:pt x="388747" y="207010"/>
                  </a:lnTo>
                  <a:lnTo>
                    <a:pt x="373379" y="174371"/>
                  </a:lnTo>
                  <a:lnTo>
                    <a:pt x="301751" y="217932"/>
                  </a:lnTo>
                  <a:lnTo>
                    <a:pt x="315340" y="152526"/>
                  </a:lnTo>
                  <a:lnTo>
                    <a:pt x="359663" y="119887"/>
                  </a:lnTo>
                  <a:lnTo>
                    <a:pt x="315340" y="21844"/>
                  </a:lnTo>
                  <a:lnTo>
                    <a:pt x="243839" y="0"/>
                  </a:lnTo>
                  <a:lnTo>
                    <a:pt x="259079" y="87122"/>
                  </a:lnTo>
                  <a:lnTo>
                    <a:pt x="201167" y="21844"/>
                  </a:lnTo>
                  <a:lnTo>
                    <a:pt x="158496" y="43561"/>
                  </a:lnTo>
                  <a:lnTo>
                    <a:pt x="129539" y="65404"/>
                  </a:lnTo>
                  <a:lnTo>
                    <a:pt x="158496" y="87122"/>
                  </a:lnTo>
                  <a:lnTo>
                    <a:pt x="100584" y="65404"/>
                  </a:lnTo>
                  <a:lnTo>
                    <a:pt x="86994" y="87122"/>
                  </a:lnTo>
                  <a:lnTo>
                    <a:pt x="42672" y="87122"/>
                  </a:lnTo>
                  <a:lnTo>
                    <a:pt x="71627" y="119887"/>
                  </a:lnTo>
                  <a:lnTo>
                    <a:pt x="172212" y="130810"/>
                  </a:lnTo>
                  <a:lnTo>
                    <a:pt x="243839" y="174371"/>
                  </a:lnTo>
                  <a:lnTo>
                    <a:pt x="187578" y="196214"/>
                  </a:lnTo>
                  <a:lnTo>
                    <a:pt x="214756" y="217932"/>
                  </a:lnTo>
                  <a:lnTo>
                    <a:pt x="243839" y="239775"/>
                  </a:lnTo>
                  <a:lnTo>
                    <a:pt x="214756" y="250698"/>
                  </a:lnTo>
                  <a:lnTo>
                    <a:pt x="13588" y="196214"/>
                  </a:lnTo>
                  <a:lnTo>
                    <a:pt x="0" y="228853"/>
                  </a:lnTo>
                  <a:lnTo>
                    <a:pt x="158496" y="261493"/>
                  </a:lnTo>
                  <a:lnTo>
                    <a:pt x="143255" y="294259"/>
                  </a:lnTo>
                  <a:lnTo>
                    <a:pt x="143255" y="348741"/>
                  </a:lnTo>
                  <a:lnTo>
                    <a:pt x="114173" y="381381"/>
                  </a:lnTo>
                  <a:lnTo>
                    <a:pt x="57912" y="381381"/>
                  </a:lnTo>
                  <a:lnTo>
                    <a:pt x="28955" y="403225"/>
                  </a:lnTo>
                  <a:lnTo>
                    <a:pt x="172212" y="435863"/>
                  </a:lnTo>
                  <a:close/>
                </a:path>
              </a:pathLst>
            </a:custGeom>
            <a:ln w="12192">
              <a:solidFill>
                <a:srgbClr val="000000"/>
              </a:solidFill>
            </a:ln>
          </p:spPr>
          <p:txBody>
            <a:bodyPr wrap="square" lIns="0" tIns="0" rIns="0" bIns="0" rtlCol="0"/>
            <a:lstStyle/>
            <a:p>
              <a:endParaRPr/>
            </a:p>
          </p:txBody>
        </p:sp>
        <p:pic>
          <p:nvPicPr>
            <p:cNvPr id="80" name="object 5">
              <a:extLst>
                <a:ext uri="{FF2B5EF4-FFF2-40B4-BE49-F238E27FC236}">
                  <a16:creationId xmlns:a16="http://schemas.microsoft.com/office/drawing/2014/main" id="{E502147B-35BB-122F-82C8-137AF3997534}"/>
                </a:ext>
              </a:extLst>
            </p:cNvPr>
            <p:cNvPicPr/>
            <p:nvPr/>
          </p:nvPicPr>
          <p:blipFill>
            <a:blip r:embed="rId3" cstate="print"/>
            <a:stretch>
              <a:fillRect/>
            </a:stretch>
          </p:blipFill>
          <p:spPr>
            <a:xfrm>
              <a:off x="3816096" y="868680"/>
              <a:ext cx="6958584" cy="5838444"/>
            </a:xfrm>
            <a:prstGeom prst="rect">
              <a:avLst/>
            </a:prstGeom>
            <a:ln>
              <a:noFill/>
            </a:ln>
            <a:effectLst>
              <a:outerShdw blurRad="292100" dist="139700" dir="2700000" algn="tl" rotWithShape="0">
                <a:srgbClr val="333333">
                  <a:alpha val="65000"/>
                </a:srgbClr>
              </a:outerShdw>
            </a:effectLst>
          </p:spPr>
        </p:pic>
        <p:pic>
          <p:nvPicPr>
            <p:cNvPr id="81" name="object 6">
              <a:extLst>
                <a:ext uri="{FF2B5EF4-FFF2-40B4-BE49-F238E27FC236}">
                  <a16:creationId xmlns:a16="http://schemas.microsoft.com/office/drawing/2014/main" id="{AC97502C-2066-C9D9-1F5A-101502080DB9}"/>
                </a:ext>
              </a:extLst>
            </p:cNvPr>
            <p:cNvPicPr/>
            <p:nvPr/>
          </p:nvPicPr>
          <p:blipFill>
            <a:blip r:embed="rId4" cstate="print"/>
            <a:stretch>
              <a:fillRect/>
            </a:stretch>
          </p:blipFill>
          <p:spPr>
            <a:xfrm>
              <a:off x="8095488" y="1795272"/>
              <a:ext cx="690372" cy="560831"/>
            </a:xfrm>
            <a:prstGeom prst="rect">
              <a:avLst/>
            </a:prstGeom>
            <a:ln>
              <a:noFill/>
            </a:ln>
            <a:effectLst>
              <a:outerShdw blurRad="292100" dist="139700" dir="2700000" algn="tl" rotWithShape="0">
                <a:srgbClr val="333333">
                  <a:alpha val="65000"/>
                </a:srgbClr>
              </a:outerShdw>
            </a:effectLst>
          </p:spPr>
        </p:pic>
        <p:pic>
          <p:nvPicPr>
            <p:cNvPr id="82" name="object 7">
              <a:extLst>
                <a:ext uri="{FF2B5EF4-FFF2-40B4-BE49-F238E27FC236}">
                  <a16:creationId xmlns:a16="http://schemas.microsoft.com/office/drawing/2014/main" id="{2464E0C2-7C05-8106-751B-63F653F2B2C7}"/>
                </a:ext>
              </a:extLst>
            </p:cNvPr>
            <p:cNvPicPr/>
            <p:nvPr/>
          </p:nvPicPr>
          <p:blipFill>
            <a:blip r:embed="rId5" cstate="print"/>
            <a:stretch>
              <a:fillRect/>
            </a:stretch>
          </p:blipFill>
          <p:spPr>
            <a:xfrm>
              <a:off x="7860792" y="3761231"/>
              <a:ext cx="705611" cy="573024"/>
            </a:xfrm>
            <a:prstGeom prst="rect">
              <a:avLst/>
            </a:prstGeom>
            <a:ln>
              <a:noFill/>
            </a:ln>
            <a:effectLst>
              <a:outerShdw blurRad="292100" dist="139700" dir="2700000" algn="tl" rotWithShape="0">
                <a:srgbClr val="333333">
                  <a:alpha val="65000"/>
                </a:srgbClr>
              </a:outerShdw>
            </a:effectLst>
          </p:spPr>
        </p:pic>
        <p:pic>
          <p:nvPicPr>
            <p:cNvPr id="83" name="object 8">
              <a:extLst>
                <a:ext uri="{FF2B5EF4-FFF2-40B4-BE49-F238E27FC236}">
                  <a16:creationId xmlns:a16="http://schemas.microsoft.com/office/drawing/2014/main" id="{9B148CE7-E69B-0EB9-FA1B-CB26F5933020}"/>
                </a:ext>
              </a:extLst>
            </p:cNvPr>
            <p:cNvPicPr/>
            <p:nvPr/>
          </p:nvPicPr>
          <p:blipFill>
            <a:blip r:embed="rId5" cstate="print"/>
            <a:stretch>
              <a:fillRect/>
            </a:stretch>
          </p:blipFill>
          <p:spPr>
            <a:xfrm>
              <a:off x="8441436" y="2412491"/>
              <a:ext cx="702564" cy="573024"/>
            </a:xfrm>
            <a:prstGeom prst="rect">
              <a:avLst/>
            </a:prstGeom>
            <a:ln>
              <a:noFill/>
            </a:ln>
            <a:effectLst>
              <a:outerShdw blurRad="292100" dist="139700" dir="2700000" algn="tl" rotWithShape="0">
                <a:srgbClr val="333333">
                  <a:alpha val="65000"/>
                </a:srgbClr>
              </a:outerShdw>
            </a:effectLst>
          </p:spPr>
        </p:pic>
        <p:pic>
          <p:nvPicPr>
            <p:cNvPr id="84" name="object 9">
              <a:extLst>
                <a:ext uri="{FF2B5EF4-FFF2-40B4-BE49-F238E27FC236}">
                  <a16:creationId xmlns:a16="http://schemas.microsoft.com/office/drawing/2014/main" id="{726E44B6-51A7-8732-EF7B-19BF9AD8B213}"/>
                </a:ext>
              </a:extLst>
            </p:cNvPr>
            <p:cNvPicPr/>
            <p:nvPr/>
          </p:nvPicPr>
          <p:blipFill>
            <a:blip r:embed="rId5" cstate="print"/>
            <a:stretch>
              <a:fillRect/>
            </a:stretch>
          </p:blipFill>
          <p:spPr>
            <a:xfrm>
              <a:off x="7219188" y="5079491"/>
              <a:ext cx="704088" cy="571500"/>
            </a:xfrm>
            <a:prstGeom prst="rect">
              <a:avLst/>
            </a:prstGeom>
            <a:ln>
              <a:noFill/>
            </a:ln>
            <a:effectLst>
              <a:outerShdw blurRad="292100" dist="139700" dir="2700000" algn="tl" rotWithShape="0">
                <a:srgbClr val="333333">
                  <a:alpha val="65000"/>
                </a:srgbClr>
              </a:outerShdw>
            </a:effectLst>
          </p:spPr>
        </p:pic>
        <p:pic>
          <p:nvPicPr>
            <p:cNvPr id="85" name="object 10">
              <a:extLst>
                <a:ext uri="{FF2B5EF4-FFF2-40B4-BE49-F238E27FC236}">
                  <a16:creationId xmlns:a16="http://schemas.microsoft.com/office/drawing/2014/main" id="{63834E47-10D6-96F4-7C91-2502470F7EA0}"/>
                </a:ext>
              </a:extLst>
            </p:cNvPr>
            <p:cNvPicPr/>
            <p:nvPr/>
          </p:nvPicPr>
          <p:blipFill>
            <a:blip r:embed="rId5" cstate="print"/>
            <a:stretch>
              <a:fillRect/>
            </a:stretch>
          </p:blipFill>
          <p:spPr>
            <a:xfrm>
              <a:off x="5446776" y="4695444"/>
              <a:ext cx="704088" cy="571500"/>
            </a:xfrm>
            <a:prstGeom prst="rect">
              <a:avLst/>
            </a:prstGeom>
            <a:ln>
              <a:noFill/>
            </a:ln>
            <a:effectLst>
              <a:outerShdw blurRad="292100" dist="139700" dir="2700000" algn="tl" rotWithShape="0">
                <a:srgbClr val="333333">
                  <a:alpha val="65000"/>
                </a:srgbClr>
              </a:outerShdw>
            </a:effectLst>
          </p:spPr>
        </p:pic>
        <p:pic>
          <p:nvPicPr>
            <p:cNvPr id="86" name="object 11">
              <a:extLst>
                <a:ext uri="{FF2B5EF4-FFF2-40B4-BE49-F238E27FC236}">
                  <a16:creationId xmlns:a16="http://schemas.microsoft.com/office/drawing/2014/main" id="{4747333D-A679-8322-5BE6-25D9C6CFF779}"/>
                </a:ext>
              </a:extLst>
            </p:cNvPr>
            <p:cNvPicPr/>
            <p:nvPr/>
          </p:nvPicPr>
          <p:blipFill>
            <a:blip r:embed="rId6" cstate="print"/>
            <a:stretch>
              <a:fillRect/>
            </a:stretch>
          </p:blipFill>
          <p:spPr>
            <a:xfrm>
              <a:off x="6982968" y="3749040"/>
              <a:ext cx="643127" cy="522731"/>
            </a:xfrm>
            <a:prstGeom prst="rect">
              <a:avLst/>
            </a:prstGeom>
            <a:ln>
              <a:noFill/>
            </a:ln>
            <a:effectLst>
              <a:outerShdw blurRad="292100" dist="139700" dir="2700000" algn="tl" rotWithShape="0">
                <a:srgbClr val="333333">
                  <a:alpha val="65000"/>
                </a:srgbClr>
              </a:outerShdw>
            </a:effectLst>
          </p:spPr>
        </p:pic>
        <p:sp>
          <p:nvSpPr>
            <p:cNvPr id="87" name="object 12">
              <a:extLst>
                <a:ext uri="{FF2B5EF4-FFF2-40B4-BE49-F238E27FC236}">
                  <a16:creationId xmlns:a16="http://schemas.microsoft.com/office/drawing/2014/main" id="{374CF43B-2C12-ACB4-05EE-829CF9E3C736}"/>
                </a:ext>
              </a:extLst>
            </p:cNvPr>
            <p:cNvSpPr/>
            <p:nvPr/>
          </p:nvSpPr>
          <p:spPr>
            <a:xfrm>
              <a:off x="6002274" y="2343149"/>
              <a:ext cx="2963545" cy="2933700"/>
            </a:xfrm>
            <a:custGeom>
              <a:avLst/>
              <a:gdLst/>
              <a:ahLst/>
              <a:cxnLst/>
              <a:rect l="l" t="t" r="r" b="b"/>
              <a:pathLst>
                <a:path w="2963545" h="2933700">
                  <a:moveTo>
                    <a:pt x="1520063" y="1939925"/>
                  </a:moveTo>
                  <a:lnTo>
                    <a:pt x="1504061" y="1915795"/>
                  </a:lnTo>
                  <a:lnTo>
                    <a:pt x="60401" y="2876016"/>
                  </a:lnTo>
                  <a:lnTo>
                    <a:pt x="84709" y="2826512"/>
                  </a:lnTo>
                  <a:lnTo>
                    <a:pt x="81661" y="2817876"/>
                  </a:lnTo>
                  <a:lnTo>
                    <a:pt x="74549" y="2814320"/>
                  </a:lnTo>
                  <a:lnTo>
                    <a:pt x="67310" y="2810891"/>
                  </a:lnTo>
                  <a:lnTo>
                    <a:pt x="58674" y="2813812"/>
                  </a:lnTo>
                  <a:lnTo>
                    <a:pt x="55118" y="2820924"/>
                  </a:lnTo>
                  <a:lnTo>
                    <a:pt x="0" y="2933573"/>
                  </a:lnTo>
                  <a:lnTo>
                    <a:pt x="64693" y="2929763"/>
                  </a:lnTo>
                  <a:lnTo>
                    <a:pt x="133096" y="2925699"/>
                  </a:lnTo>
                  <a:lnTo>
                    <a:pt x="139192" y="2918841"/>
                  </a:lnTo>
                  <a:lnTo>
                    <a:pt x="138684" y="2910840"/>
                  </a:lnTo>
                  <a:lnTo>
                    <a:pt x="138303" y="2902966"/>
                  </a:lnTo>
                  <a:lnTo>
                    <a:pt x="131445" y="2896870"/>
                  </a:lnTo>
                  <a:lnTo>
                    <a:pt x="123444" y="2897251"/>
                  </a:lnTo>
                  <a:lnTo>
                    <a:pt x="76568" y="2900045"/>
                  </a:lnTo>
                  <a:lnTo>
                    <a:pt x="1520063" y="1939925"/>
                  </a:lnTo>
                  <a:close/>
                </a:path>
                <a:path w="2963545" h="2933700">
                  <a:moveTo>
                    <a:pt x="2963164" y="606552"/>
                  </a:moveTo>
                  <a:lnTo>
                    <a:pt x="2832354" y="632333"/>
                  </a:lnTo>
                  <a:lnTo>
                    <a:pt x="2827274" y="639953"/>
                  </a:lnTo>
                  <a:lnTo>
                    <a:pt x="2830322" y="655701"/>
                  </a:lnTo>
                  <a:lnTo>
                    <a:pt x="2837942" y="660781"/>
                  </a:lnTo>
                  <a:lnTo>
                    <a:pt x="2891891" y="650125"/>
                  </a:lnTo>
                  <a:lnTo>
                    <a:pt x="1606042" y="1785162"/>
                  </a:lnTo>
                  <a:lnTo>
                    <a:pt x="2573617" y="78765"/>
                  </a:lnTo>
                  <a:lnTo>
                    <a:pt x="2574150" y="125349"/>
                  </a:lnTo>
                  <a:lnTo>
                    <a:pt x="2574290" y="133731"/>
                  </a:lnTo>
                  <a:lnTo>
                    <a:pt x="2580894" y="140081"/>
                  </a:lnTo>
                  <a:lnTo>
                    <a:pt x="2596896" y="139827"/>
                  </a:lnTo>
                  <a:lnTo>
                    <a:pt x="2603246" y="133350"/>
                  </a:lnTo>
                  <a:lnTo>
                    <a:pt x="2603119" y="125349"/>
                  </a:lnTo>
                  <a:lnTo>
                    <a:pt x="2601811" y="17780"/>
                  </a:lnTo>
                  <a:lnTo>
                    <a:pt x="2601595" y="0"/>
                  </a:lnTo>
                  <a:lnTo>
                    <a:pt x="2486279" y="67056"/>
                  </a:lnTo>
                  <a:lnTo>
                    <a:pt x="2483993" y="75819"/>
                  </a:lnTo>
                  <a:lnTo>
                    <a:pt x="2488057" y="82804"/>
                  </a:lnTo>
                  <a:lnTo>
                    <a:pt x="2491994" y="89662"/>
                  </a:lnTo>
                  <a:lnTo>
                    <a:pt x="2500884" y="92075"/>
                  </a:lnTo>
                  <a:lnTo>
                    <a:pt x="2507742" y="88011"/>
                  </a:lnTo>
                  <a:lnTo>
                    <a:pt x="2548356" y="64414"/>
                  </a:lnTo>
                  <a:lnTo>
                    <a:pt x="1531239" y="1858518"/>
                  </a:lnTo>
                  <a:lnTo>
                    <a:pt x="1556385" y="1872742"/>
                  </a:lnTo>
                  <a:lnTo>
                    <a:pt x="1563484" y="1860219"/>
                  </a:lnTo>
                  <a:lnTo>
                    <a:pt x="1564005" y="1860804"/>
                  </a:lnTo>
                  <a:lnTo>
                    <a:pt x="1566227" y="1858848"/>
                  </a:lnTo>
                  <a:lnTo>
                    <a:pt x="1563751" y="1884299"/>
                  </a:lnTo>
                  <a:lnTo>
                    <a:pt x="2336076" y="1959025"/>
                  </a:lnTo>
                  <a:lnTo>
                    <a:pt x="2293366" y="1978660"/>
                  </a:lnTo>
                  <a:lnTo>
                    <a:pt x="2286127" y="1982089"/>
                  </a:lnTo>
                  <a:lnTo>
                    <a:pt x="2282952" y="1990725"/>
                  </a:lnTo>
                  <a:lnTo>
                    <a:pt x="2286254" y="1997964"/>
                  </a:lnTo>
                  <a:lnTo>
                    <a:pt x="2289683" y="2005203"/>
                  </a:lnTo>
                  <a:lnTo>
                    <a:pt x="2298192" y="2008378"/>
                  </a:lnTo>
                  <a:lnTo>
                    <a:pt x="2305558" y="2005076"/>
                  </a:lnTo>
                  <a:lnTo>
                    <a:pt x="2394051" y="1964182"/>
                  </a:lnTo>
                  <a:lnTo>
                    <a:pt x="2419350" y="1952498"/>
                  </a:lnTo>
                  <a:lnTo>
                    <a:pt x="2311146" y="1874520"/>
                  </a:lnTo>
                  <a:lnTo>
                    <a:pt x="2302129" y="1876044"/>
                  </a:lnTo>
                  <a:lnTo>
                    <a:pt x="2292731" y="1888998"/>
                  </a:lnTo>
                  <a:lnTo>
                    <a:pt x="2294255" y="1898015"/>
                  </a:lnTo>
                  <a:lnTo>
                    <a:pt x="2338908" y="1930209"/>
                  </a:lnTo>
                  <a:lnTo>
                    <a:pt x="1569567" y="1855901"/>
                  </a:lnTo>
                  <a:lnTo>
                    <a:pt x="2911081" y="671830"/>
                  </a:lnTo>
                  <a:lnTo>
                    <a:pt x="2896362" y="716407"/>
                  </a:lnTo>
                  <a:lnTo>
                    <a:pt x="2893822" y="724027"/>
                  </a:lnTo>
                  <a:lnTo>
                    <a:pt x="2897886" y="732282"/>
                  </a:lnTo>
                  <a:lnTo>
                    <a:pt x="2905506" y="734695"/>
                  </a:lnTo>
                  <a:lnTo>
                    <a:pt x="2913126" y="737235"/>
                  </a:lnTo>
                  <a:lnTo>
                    <a:pt x="2921254" y="733171"/>
                  </a:lnTo>
                  <a:lnTo>
                    <a:pt x="2923794" y="725551"/>
                  </a:lnTo>
                  <a:lnTo>
                    <a:pt x="2960471" y="614680"/>
                  </a:lnTo>
                  <a:lnTo>
                    <a:pt x="2963164" y="606552"/>
                  </a:lnTo>
                  <a:close/>
                </a:path>
              </a:pathLst>
            </a:custGeom>
            <a:solidFill>
              <a:srgbClr val="4D4D4D"/>
            </a:solidFill>
          </p:spPr>
          <p:txBody>
            <a:bodyPr wrap="square" lIns="0" tIns="0" rIns="0" bIns="0" rtlCol="0"/>
            <a:lstStyle/>
            <a:p>
              <a:endParaRPr/>
            </a:p>
          </p:txBody>
        </p:sp>
      </p:grpSp>
      <p:sp>
        <p:nvSpPr>
          <p:cNvPr id="88" name="object 13">
            <a:extLst>
              <a:ext uri="{FF2B5EF4-FFF2-40B4-BE49-F238E27FC236}">
                <a16:creationId xmlns:a16="http://schemas.microsoft.com/office/drawing/2014/main" id="{851AD0D5-3B5F-2804-BB83-24583A359E3D}"/>
              </a:ext>
            </a:extLst>
          </p:cNvPr>
          <p:cNvSpPr txBox="1"/>
          <p:nvPr/>
        </p:nvSpPr>
        <p:spPr>
          <a:xfrm>
            <a:off x="6886092" y="1692782"/>
            <a:ext cx="1448509" cy="456535"/>
          </a:xfrm>
          <a:prstGeom prst="rect">
            <a:avLst/>
          </a:prstGeom>
        </p:spPr>
        <p:txBody>
          <a:bodyPr vert="horz" wrap="square" lIns="0" tIns="12700" rIns="0" bIns="0" rtlCol="0">
            <a:spAutoFit/>
          </a:bodyPr>
          <a:lstStyle/>
          <a:p>
            <a:pPr marL="681355" marR="5080" indent="-669290">
              <a:lnSpc>
                <a:spcPct val="100000"/>
              </a:lnSpc>
              <a:spcBef>
                <a:spcPts val="100"/>
              </a:spcBef>
            </a:pPr>
            <a:r>
              <a:rPr lang="lv-LV" sz="1400" b="1" spc="-15">
                <a:solidFill>
                  <a:srgbClr val="78206E"/>
                </a:solidFill>
                <a:cs typeface="Verdana"/>
              </a:rPr>
              <a:t>Muitas nodokli</a:t>
            </a:r>
          </a:p>
          <a:p>
            <a:pPr marL="681355" marR="5080" indent="-669290">
              <a:lnSpc>
                <a:spcPct val="100000"/>
              </a:lnSpc>
              <a:spcBef>
                <a:spcPts val="100"/>
              </a:spcBef>
            </a:pPr>
            <a:r>
              <a:rPr sz="1400" b="1" spc="-15">
                <a:solidFill>
                  <a:srgbClr val="78206E"/>
                </a:solidFill>
                <a:cs typeface="Verdana"/>
              </a:rPr>
              <a:t> </a:t>
            </a:r>
            <a:r>
              <a:rPr sz="1400" b="1">
                <a:solidFill>
                  <a:srgbClr val="78206E"/>
                </a:solidFill>
                <a:cs typeface="Verdana"/>
              </a:rPr>
              <a:t>+</a:t>
            </a:r>
            <a:r>
              <a:rPr sz="1400" b="1" spc="-25">
                <a:solidFill>
                  <a:srgbClr val="78206E"/>
                </a:solidFill>
                <a:cs typeface="Verdana"/>
              </a:rPr>
              <a:t> 24% </a:t>
            </a:r>
            <a:r>
              <a:rPr lang="lv-LV" sz="1400" b="1" spc="-25">
                <a:solidFill>
                  <a:srgbClr val="78206E"/>
                </a:solidFill>
                <a:cs typeface="Verdana"/>
              </a:rPr>
              <a:t>PVN</a:t>
            </a:r>
            <a:endParaRPr sz="1400" b="1">
              <a:solidFill>
                <a:srgbClr val="78206E"/>
              </a:solidFill>
              <a:cs typeface="Verdana"/>
            </a:endParaRPr>
          </a:p>
        </p:txBody>
      </p:sp>
      <p:sp>
        <p:nvSpPr>
          <p:cNvPr id="89" name="object 14">
            <a:extLst>
              <a:ext uri="{FF2B5EF4-FFF2-40B4-BE49-F238E27FC236}">
                <a16:creationId xmlns:a16="http://schemas.microsoft.com/office/drawing/2014/main" id="{0A5130F6-D8C3-B8C2-E2B7-72B6AEE946F8}"/>
              </a:ext>
            </a:extLst>
          </p:cNvPr>
          <p:cNvSpPr txBox="1"/>
          <p:nvPr/>
        </p:nvSpPr>
        <p:spPr>
          <a:xfrm>
            <a:off x="7442006" y="2822339"/>
            <a:ext cx="3027028" cy="456535"/>
          </a:xfrm>
          <a:prstGeom prst="rect">
            <a:avLst/>
          </a:prstGeom>
        </p:spPr>
        <p:txBody>
          <a:bodyPr vert="horz" wrap="square" lIns="0" tIns="12700" rIns="0" bIns="0" rtlCol="0">
            <a:spAutoFit/>
          </a:bodyPr>
          <a:lstStyle/>
          <a:p>
            <a:pPr marL="654050" marR="5080" indent="-641985">
              <a:lnSpc>
                <a:spcPct val="100000"/>
              </a:lnSpc>
              <a:spcBef>
                <a:spcPts val="100"/>
              </a:spcBef>
            </a:pPr>
            <a:r>
              <a:rPr lang="lv-LV" sz="1400" b="1">
                <a:solidFill>
                  <a:schemeClr val="accent5">
                    <a:lumMod val="75000"/>
                  </a:schemeClr>
                </a:solidFill>
                <a:cs typeface="Verdana"/>
              </a:rPr>
              <a:t>Muitas </a:t>
            </a:r>
            <a:r>
              <a:rPr lang="lv-LV" sz="1400" b="1">
                <a:solidFill>
                  <a:srgbClr val="78206E"/>
                </a:solidFill>
                <a:cs typeface="Verdana"/>
              </a:rPr>
              <a:t>nodoklis</a:t>
            </a:r>
          </a:p>
          <a:p>
            <a:pPr marL="654050" marR="5080" indent="-641985">
              <a:lnSpc>
                <a:spcPct val="100000"/>
              </a:lnSpc>
              <a:spcBef>
                <a:spcPts val="100"/>
              </a:spcBef>
            </a:pPr>
            <a:r>
              <a:rPr sz="1400" b="1" spc="-25">
                <a:solidFill>
                  <a:schemeClr val="accent5">
                    <a:lumMod val="75000"/>
                  </a:schemeClr>
                </a:solidFill>
                <a:cs typeface="Verdana"/>
              </a:rPr>
              <a:t> </a:t>
            </a:r>
            <a:r>
              <a:rPr sz="1400" b="1" spc="-20">
                <a:solidFill>
                  <a:schemeClr val="accent5">
                    <a:lumMod val="75000"/>
                  </a:schemeClr>
                </a:solidFill>
                <a:cs typeface="Verdana"/>
              </a:rPr>
              <a:t>+2</a:t>
            </a:r>
            <a:r>
              <a:rPr lang="lv-LV" sz="1400" b="1" spc="-20">
                <a:solidFill>
                  <a:schemeClr val="accent5">
                    <a:lumMod val="75000"/>
                  </a:schemeClr>
                </a:solidFill>
                <a:cs typeface="Verdana"/>
              </a:rPr>
              <a:t>2</a:t>
            </a:r>
            <a:r>
              <a:rPr sz="1400" b="1" spc="-20">
                <a:solidFill>
                  <a:schemeClr val="accent5">
                    <a:lumMod val="75000"/>
                  </a:schemeClr>
                </a:solidFill>
                <a:cs typeface="Verdana"/>
              </a:rPr>
              <a:t>% </a:t>
            </a:r>
            <a:r>
              <a:rPr lang="lv-LV" sz="1400" b="1" spc="-20">
                <a:solidFill>
                  <a:schemeClr val="accent5">
                    <a:lumMod val="75000"/>
                  </a:schemeClr>
                </a:solidFill>
                <a:cs typeface="Verdana"/>
              </a:rPr>
              <a:t>PVN</a:t>
            </a:r>
            <a:endParaRPr sz="1400" b="1">
              <a:solidFill>
                <a:schemeClr val="accent5">
                  <a:lumMod val="75000"/>
                </a:schemeClr>
              </a:solidFill>
              <a:cs typeface="Verdana"/>
            </a:endParaRPr>
          </a:p>
        </p:txBody>
      </p:sp>
      <p:sp>
        <p:nvSpPr>
          <p:cNvPr id="90" name="object 15">
            <a:extLst>
              <a:ext uri="{FF2B5EF4-FFF2-40B4-BE49-F238E27FC236}">
                <a16:creationId xmlns:a16="http://schemas.microsoft.com/office/drawing/2014/main" id="{6184E7CF-14A1-3F26-2C57-494128A91CB4}"/>
              </a:ext>
            </a:extLst>
          </p:cNvPr>
          <p:cNvSpPr txBox="1"/>
          <p:nvPr/>
        </p:nvSpPr>
        <p:spPr>
          <a:xfrm>
            <a:off x="6970180" y="4000466"/>
            <a:ext cx="4006976" cy="456535"/>
          </a:xfrm>
          <a:prstGeom prst="rect">
            <a:avLst/>
          </a:prstGeom>
        </p:spPr>
        <p:txBody>
          <a:bodyPr vert="horz" wrap="square" lIns="0" tIns="12700" rIns="0" bIns="0" rtlCol="0">
            <a:spAutoFit/>
          </a:bodyPr>
          <a:lstStyle/>
          <a:p>
            <a:pPr marL="12700">
              <a:lnSpc>
                <a:spcPct val="100000"/>
              </a:lnSpc>
              <a:spcBef>
                <a:spcPts val="100"/>
              </a:spcBef>
            </a:pPr>
            <a:r>
              <a:rPr lang="lv-LV" sz="1400" b="1">
                <a:solidFill>
                  <a:schemeClr val="accent5">
                    <a:lumMod val="75000"/>
                  </a:schemeClr>
                </a:solidFill>
                <a:cs typeface="Verdana"/>
              </a:rPr>
              <a:t>Muitas nodoklis </a:t>
            </a:r>
          </a:p>
          <a:p>
            <a:pPr marL="12700">
              <a:lnSpc>
                <a:spcPct val="100000"/>
              </a:lnSpc>
              <a:spcBef>
                <a:spcPts val="100"/>
              </a:spcBef>
            </a:pPr>
            <a:r>
              <a:rPr sz="1400" b="1">
                <a:solidFill>
                  <a:schemeClr val="accent5">
                    <a:lumMod val="75000"/>
                  </a:schemeClr>
                </a:solidFill>
                <a:cs typeface="Verdana"/>
              </a:rPr>
              <a:t>+ 23%</a:t>
            </a:r>
            <a:r>
              <a:rPr sz="1400" b="1" spc="-25">
                <a:solidFill>
                  <a:schemeClr val="accent5">
                    <a:lumMod val="75000"/>
                  </a:schemeClr>
                </a:solidFill>
                <a:cs typeface="Verdana"/>
              </a:rPr>
              <a:t> </a:t>
            </a:r>
            <a:r>
              <a:rPr lang="lv-LV" sz="1400" b="1" spc="-25">
                <a:solidFill>
                  <a:schemeClr val="accent5">
                    <a:lumMod val="75000"/>
                  </a:schemeClr>
                </a:solidFill>
                <a:cs typeface="Verdana"/>
              </a:rPr>
              <a:t>PVN</a:t>
            </a:r>
            <a:endParaRPr sz="1400" b="1">
              <a:solidFill>
                <a:schemeClr val="accent5">
                  <a:lumMod val="75000"/>
                </a:schemeClr>
              </a:solidFill>
              <a:cs typeface="Verdana"/>
            </a:endParaRPr>
          </a:p>
        </p:txBody>
      </p:sp>
      <p:sp>
        <p:nvSpPr>
          <p:cNvPr id="91" name="object 16">
            <a:extLst>
              <a:ext uri="{FF2B5EF4-FFF2-40B4-BE49-F238E27FC236}">
                <a16:creationId xmlns:a16="http://schemas.microsoft.com/office/drawing/2014/main" id="{31FDA5E2-FCCF-E76D-E6C3-E8B5FA64B4FF}"/>
              </a:ext>
            </a:extLst>
          </p:cNvPr>
          <p:cNvSpPr txBox="1"/>
          <p:nvPr/>
        </p:nvSpPr>
        <p:spPr>
          <a:xfrm>
            <a:off x="6484057" y="4749092"/>
            <a:ext cx="4091391" cy="228268"/>
          </a:xfrm>
          <a:prstGeom prst="rect">
            <a:avLst/>
          </a:prstGeom>
        </p:spPr>
        <p:txBody>
          <a:bodyPr vert="horz" wrap="square" lIns="0" tIns="12700" rIns="0" bIns="0" rtlCol="0">
            <a:spAutoFit/>
          </a:bodyPr>
          <a:lstStyle/>
          <a:p>
            <a:pPr marL="681355" marR="5080" indent="-669290">
              <a:lnSpc>
                <a:spcPct val="100000"/>
              </a:lnSpc>
              <a:spcBef>
                <a:spcPts val="100"/>
              </a:spcBef>
            </a:pPr>
            <a:r>
              <a:rPr lang="lv-LV" sz="1400" b="1">
                <a:solidFill>
                  <a:schemeClr val="accent5">
                    <a:lumMod val="75000"/>
                  </a:schemeClr>
                </a:solidFill>
                <a:cs typeface="Verdana"/>
              </a:rPr>
              <a:t>Muitas nodoklis</a:t>
            </a:r>
            <a:r>
              <a:rPr sz="1400" b="1" spc="-15">
                <a:solidFill>
                  <a:schemeClr val="accent5">
                    <a:lumMod val="75000"/>
                  </a:schemeClr>
                </a:solidFill>
                <a:cs typeface="Verdana"/>
              </a:rPr>
              <a:t> </a:t>
            </a:r>
            <a:r>
              <a:rPr sz="1400" b="1">
                <a:solidFill>
                  <a:schemeClr val="accent5">
                    <a:lumMod val="75000"/>
                  </a:schemeClr>
                </a:solidFill>
                <a:cs typeface="Verdana"/>
              </a:rPr>
              <a:t>+</a:t>
            </a:r>
            <a:r>
              <a:rPr sz="1400" b="1" spc="-25">
                <a:solidFill>
                  <a:schemeClr val="accent5">
                    <a:lumMod val="75000"/>
                  </a:schemeClr>
                </a:solidFill>
                <a:cs typeface="Verdana"/>
              </a:rPr>
              <a:t> 22% </a:t>
            </a:r>
            <a:r>
              <a:rPr lang="lv-LV" sz="1400" b="1" spc="-25">
                <a:solidFill>
                  <a:schemeClr val="accent5">
                    <a:lumMod val="75000"/>
                  </a:schemeClr>
                </a:solidFill>
                <a:cs typeface="Verdana"/>
              </a:rPr>
              <a:t>PVN</a:t>
            </a:r>
            <a:endParaRPr sz="1400" b="1">
              <a:solidFill>
                <a:schemeClr val="accent5">
                  <a:lumMod val="75000"/>
                </a:schemeClr>
              </a:solidFill>
              <a:cs typeface="Verdana"/>
            </a:endParaRPr>
          </a:p>
        </p:txBody>
      </p:sp>
      <p:sp>
        <p:nvSpPr>
          <p:cNvPr id="92" name="object 17">
            <a:extLst>
              <a:ext uri="{FF2B5EF4-FFF2-40B4-BE49-F238E27FC236}">
                <a16:creationId xmlns:a16="http://schemas.microsoft.com/office/drawing/2014/main" id="{06C53163-1487-CB7E-9B8D-974EA5587418}"/>
              </a:ext>
            </a:extLst>
          </p:cNvPr>
          <p:cNvSpPr txBox="1"/>
          <p:nvPr/>
        </p:nvSpPr>
        <p:spPr>
          <a:xfrm>
            <a:off x="4433455" y="4969002"/>
            <a:ext cx="1318009" cy="456535"/>
          </a:xfrm>
          <a:prstGeom prst="rect">
            <a:avLst/>
          </a:prstGeom>
        </p:spPr>
        <p:txBody>
          <a:bodyPr vert="horz" wrap="square" lIns="0" tIns="12700" rIns="0" bIns="0" rtlCol="0">
            <a:spAutoFit/>
          </a:bodyPr>
          <a:lstStyle/>
          <a:p>
            <a:pPr>
              <a:lnSpc>
                <a:spcPct val="100000"/>
              </a:lnSpc>
              <a:spcBef>
                <a:spcPts val="100"/>
              </a:spcBef>
            </a:pPr>
            <a:r>
              <a:rPr lang="lv-LV" sz="1400" b="1" spc="-40">
                <a:solidFill>
                  <a:schemeClr val="accent5">
                    <a:lumMod val="75000"/>
                  </a:schemeClr>
                </a:solidFill>
                <a:cs typeface="Verdana"/>
              </a:rPr>
              <a:t>Muitas nodoklis</a:t>
            </a:r>
          </a:p>
          <a:p>
            <a:pPr>
              <a:lnSpc>
                <a:spcPct val="100000"/>
              </a:lnSpc>
              <a:spcBef>
                <a:spcPts val="100"/>
              </a:spcBef>
            </a:pPr>
            <a:r>
              <a:rPr sz="1400" b="1">
                <a:solidFill>
                  <a:schemeClr val="accent5">
                    <a:lumMod val="75000"/>
                  </a:schemeClr>
                </a:solidFill>
                <a:cs typeface="Verdana"/>
              </a:rPr>
              <a:t>+20%</a:t>
            </a:r>
            <a:r>
              <a:rPr sz="1400" b="1" spc="-30">
                <a:solidFill>
                  <a:schemeClr val="accent5">
                    <a:lumMod val="75000"/>
                  </a:schemeClr>
                </a:solidFill>
                <a:cs typeface="Verdana"/>
              </a:rPr>
              <a:t> </a:t>
            </a:r>
            <a:r>
              <a:rPr lang="lv-LV" sz="1400" b="1" spc="-30">
                <a:solidFill>
                  <a:schemeClr val="accent5">
                    <a:lumMod val="75000"/>
                  </a:schemeClr>
                </a:solidFill>
                <a:cs typeface="Verdana"/>
              </a:rPr>
              <a:t>PVN</a:t>
            </a:r>
            <a:endParaRPr sz="1400" b="1">
              <a:solidFill>
                <a:schemeClr val="accent5">
                  <a:lumMod val="75000"/>
                </a:schemeClr>
              </a:solidFill>
              <a:cs typeface="Verdana"/>
            </a:endParaRPr>
          </a:p>
        </p:txBody>
      </p:sp>
      <p:sp>
        <p:nvSpPr>
          <p:cNvPr id="93" name="object 18">
            <a:extLst>
              <a:ext uri="{FF2B5EF4-FFF2-40B4-BE49-F238E27FC236}">
                <a16:creationId xmlns:a16="http://schemas.microsoft.com/office/drawing/2014/main" id="{010E339D-1529-5284-D873-4B827E7E7A82}"/>
              </a:ext>
            </a:extLst>
          </p:cNvPr>
          <p:cNvSpPr/>
          <p:nvPr/>
        </p:nvSpPr>
        <p:spPr>
          <a:xfrm>
            <a:off x="7565263" y="4217161"/>
            <a:ext cx="255270" cy="1320165"/>
          </a:xfrm>
          <a:custGeom>
            <a:avLst/>
            <a:gdLst/>
            <a:ahLst/>
            <a:cxnLst/>
            <a:rect l="l" t="t" r="r" b="b"/>
            <a:pathLst>
              <a:path w="255270" h="1320164">
                <a:moveTo>
                  <a:pt x="135381" y="1196721"/>
                </a:moveTo>
                <a:lnTo>
                  <a:pt x="129031" y="1201674"/>
                </a:lnTo>
                <a:lnTo>
                  <a:pt x="122808" y="1206627"/>
                </a:lnTo>
                <a:lnTo>
                  <a:pt x="121792" y="1215771"/>
                </a:lnTo>
                <a:lnTo>
                  <a:pt x="204723" y="1320165"/>
                </a:lnTo>
                <a:lnTo>
                  <a:pt x="215434" y="1293749"/>
                </a:lnTo>
                <a:lnTo>
                  <a:pt x="186308" y="1293749"/>
                </a:lnTo>
                <a:lnTo>
                  <a:pt x="178648" y="1240717"/>
                </a:lnTo>
                <a:lnTo>
                  <a:pt x="149478" y="1203960"/>
                </a:lnTo>
                <a:lnTo>
                  <a:pt x="144398" y="1197737"/>
                </a:lnTo>
                <a:lnTo>
                  <a:pt x="135381" y="1196721"/>
                </a:lnTo>
                <a:close/>
              </a:path>
              <a:path w="255270" h="1320164">
                <a:moveTo>
                  <a:pt x="178648" y="1240717"/>
                </a:moveTo>
                <a:lnTo>
                  <a:pt x="186308" y="1293749"/>
                </a:lnTo>
                <a:lnTo>
                  <a:pt x="215010" y="1289685"/>
                </a:lnTo>
                <a:lnTo>
                  <a:pt x="214515" y="1286256"/>
                </a:lnTo>
                <a:lnTo>
                  <a:pt x="187197" y="1286256"/>
                </a:lnTo>
                <a:lnTo>
                  <a:pt x="196534" y="1263258"/>
                </a:lnTo>
                <a:lnTo>
                  <a:pt x="178648" y="1240717"/>
                </a:lnTo>
                <a:close/>
              </a:path>
              <a:path w="255270" h="1320164">
                <a:moveTo>
                  <a:pt x="236473" y="1182116"/>
                </a:moveTo>
                <a:lnTo>
                  <a:pt x="227964" y="1185672"/>
                </a:lnTo>
                <a:lnTo>
                  <a:pt x="225043" y="1193038"/>
                </a:lnTo>
                <a:lnTo>
                  <a:pt x="207346" y="1236628"/>
                </a:lnTo>
                <a:lnTo>
                  <a:pt x="215010" y="1289685"/>
                </a:lnTo>
                <a:lnTo>
                  <a:pt x="186308" y="1293749"/>
                </a:lnTo>
                <a:lnTo>
                  <a:pt x="215434" y="1293749"/>
                </a:lnTo>
                <a:lnTo>
                  <a:pt x="254888" y="1196467"/>
                </a:lnTo>
                <a:lnTo>
                  <a:pt x="251205" y="1188085"/>
                </a:lnTo>
                <a:lnTo>
                  <a:pt x="243839" y="1185037"/>
                </a:lnTo>
                <a:lnTo>
                  <a:pt x="236473" y="1182116"/>
                </a:lnTo>
                <a:close/>
              </a:path>
              <a:path w="255270" h="1320164">
                <a:moveTo>
                  <a:pt x="196534" y="1263258"/>
                </a:moveTo>
                <a:lnTo>
                  <a:pt x="187197" y="1286256"/>
                </a:lnTo>
                <a:lnTo>
                  <a:pt x="211962" y="1282700"/>
                </a:lnTo>
                <a:lnTo>
                  <a:pt x="196534" y="1263258"/>
                </a:lnTo>
                <a:close/>
              </a:path>
              <a:path w="255270" h="1320164">
                <a:moveTo>
                  <a:pt x="207346" y="1236628"/>
                </a:moveTo>
                <a:lnTo>
                  <a:pt x="196534" y="1263258"/>
                </a:lnTo>
                <a:lnTo>
                  <a:pt x="211962" y="1282700"/>
                </a:lnTo>
                <a:lnTo>
                  <a:pt x="187197" y="1286256"/>
                </a:lnTo>
                <a:lnTo>
                  <a:pt x="214515" y="1286256"/>
                </a:lnTo>
                <a:lnTo>
                  <a:pt x="207346" y="1236628"/>
                </a:lnTo>
                <a:close/>
              </a:path>
              <a:path w="255270" h="1320164">
                <a:moveTo>
                  <a:pt x="28701" y="0"/>
                </a:moveTo>
                <a:lnTo>
                  <a:pt x="0" y="4063"/>
                </a:lnTo>
                <a:lnTo>
                  <a:pt x="178648" y="1240717"/>
                </a:lnTo>
                <a:lnTo>
                  <a:pt x="196534" y="1263258"/>
                </a:lnTo>
                <a:lnTo>
                  <a:pt x="207346" y="1236628"/>
                </a:lnTo>
                <a:lnTo>
                  <a:pt x="28701" y="0"/>
                </a:lnTo>
                <a:close/>
              </a:path>
            </a:pathLst>
          </a:custGeom>
          <a:solidFill>
            <a:srgbClr val="4D4D4D"/>
          </a:solidFill>
        </p:spPr>
        <p:txBody>
          <a:bodyPr wrap="square" lIns="0" tIns="0" rIns="0" bIns="0" rtlCol="0"/>
          <a:lstStyle/>
          <a:p>
            <a:endParaRPr/>
          </a:p>
        </p:txBody>
      </p:sp>
    </p:spTree>
    <p:extLst>
      <p:ext uri="{BB962C8B-B14F-4D97-AF65-F5344CB8AC3E}">
        <p14:creationId xmlns:p14="http://schemas.microsoft.com/office/powerpoint/2010/main" val="223267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0">
            <a:extLst>
              <a:ext uri="{FF2B5EF4-FFF2-40B4-BE49-F238E27FC236}">
                <a16:creationId xmlns:a16="http://schemas.microsoft.com/office/drawing/2014/main" id="{B82BFCF3-2156-163A-2B9D-7209CB24DB79}"/>
              </a:ext>
            </a:extLst>
          </p:cNvPr>
          <p:cNvPicPr/>
          <p:nvPr/>
        </p:nvPicPr>
        <p:blipFill>
          <a:blip r:embed="rId3" cstate="print"/>
          <a:stretch>
            <a:fillRect/>
          </a:stretch>
        </p:blipFill>
        <p:spPr>
          <a:xfrm>
            <a:off x="2678162" y="2450242"/>
            <a:ext cx="6971283" cy="3321472"/>
          </a:xfrm>
          <a:prstGeom prst="rect">
            <a:avLst/>
          </a:prstGeom>
        </p:spPr>
      </p:pic>
      <p:pic>
        <p:nvPicPr>
          <p:cNvPr id="4" name="object 3">
            <a:extLst>
              <a:ext uri="{FF2B5EF4-FFF2-40B4-BE49-F238E27FC236}">
                <a16:creationId xmlns:a16="http://schemas.microsoft.com/office/drawing/2014/main" id="{D633443A-585C-D224-DA2B-F383947039B4}"/>
              </a:ext>
            </a:extLst>
          </p:cNvPr>
          <p:cNvPicPr/>
          <p:nvPr/>
        </p:nvPicPr>
        <p:blipFill>
          <a:blip r:embed="rId4" cstate="print"/>
          <a:stretch>
            <a:fillRect/>
          </a:stretch>
        </p:blipFill>
        <p:spPr>
          <a:xfrm>
            <a:off x="2765298" y="5893188"/>
            <a:ext cx="6661404" cy="277368"/>
          </a:xfrm>
          <a:prstGeom prst="rect">
            <a:avLst/>
          </a:prstGeom>
        </p:spPr>
      </p:pic>
      <p:sp>
        <p:nvSpPr>
          <p:cNvPr id="5" name="object 4">
            <a:extLst>
              <a:ext uri="{FF2B5EF4-FFF2-40B4-BE49-F238E27FC236}">
                <a16:creationId xmlns:a16="http://schemas.microsoft.com/office/drawing/2014/main" id="{3B67510A-9874-EA9B-9AEB-D30EC83A0D8B}"/>
              </a:ext>
            </a:extLst>
          </p:cNvPr>
          <p:cNvSpPr txBox="1"/>
          <p:nvPr/>
        </p:nvSpPr>
        <p:spPr>
          <a:xfrm>
            <a:off x="5239512" y="5857001"/>
            <a:ext cx="1870202" cy="228268"/>
          </a:xfrm>
          <a:prstGeom prst="rect">
            <a:avLst/>
          </a:prstGeom>
        </p:spPr>
        <p:txBody>
          <a:bodyPr vert="horz" wrap="square" lIns="0" tIns="12700" rIns="0" bIns="0" rtlCol="0">
            <a:spAutoFit/>
          </a:bodyPr>
          <a:lstStyle/>
          <a:p>
            <a:pPr marL="12700">
              <a:lnSpc>
                <a:spcPct val="100000"/>
              </a:lnSpc>
              <a:spcBef>
                <a:spcPts val="100"/>
              </a:spcBef>
            </a:pPr>
            <a:r>
              <a:rPr lang="lv-LV" sz="1400" b="1" dirty="0">
                <a:solidFill>
                  <a:srgbClr val="FFFFFF"/>
                </a:solidFill>
                <a:cs typeface="Arial"/>
              </a:rPr>
              <a:t>Galvenie veicinātāji</a:t>
            </a:r>
            <a:endParaRPr lang="lv-LV" sz="1400" dirty="0">
              <a:cs typeface="Arial"/>
            </a:endParaRPr>
          </a:p>
        </p:txBody>
      </p:sp>
      <p:sp>
        <p:nvSpPr>
          <p:cNvPr id="6" name="object 6">
            <a:extLst>
              <a:ext uri="{FF2B5EF4-FFF2-40B4-BE49-F238E27FC236}">
                <a16:creationId xmlns:a16="http://schemas.microsoft.com/office/drawing/2014/main" id="{F9EEC4E2-8EA7-F60D-D770-7B0300C502EE}"/>
              </a:ext>
            </a:extLst>
          </p:cNvPr>
          <p:cNvSpPr txBox="1"/>
          <p:nvPr/>
        </p:nvSpPr>
        <p:spPr>
          <a:xfrm>
            <a:off x="755523" y="1362796"/>
            <a:ext cx="3679190" cy="1000273"/>
          </a:xfrm>
          <a:prstGeom prst="rect">
            <a:avLst/>
          </a:prstGeom>
          <a:solidFill>
            <a:srgbClr val="BE9000"/>
          </a:solidFill>
          <a:ln w="12192">
            <a:solidFill>
              <a:srgbClr val="BE9000"/>
            </a:solidFill>
          </a:ln>
        </p:spPr>
        <p:txBody>
          <a:bodyPr vert="horz" wrap="square" lIns="0" tIns="208279" rIns="0" bIns="0" rtlCol="0" anchor="ctr">
            <a:spAutoFit/>
          </a:bodyPr>
          <a:lstStyle/>
          <a:p>
            <a:pPr algn="ctr">
              <a:lnSpc>
                <a:spcPct val="100000"/>
              </a:lnSpc>
              <a:spcBef>
                <a:spcPts val="1639"/>
              </a:spcBef>
            </a:pPr>
            <a:r>
              <a:rPr lang="lv-LV" sz="2000" b="1" spc="-25" dirty="0">
                <a:solidFill>
                  <a:srgbClr val="FFFFFF"/>
                </a:solidFill>
                <a:cs typeface="Arial"/>
              </a:rPr>
              <a:t>Vienkāršāka Muitas savienība</a:t>
            </a:r>
          </a:p>
          <a:p>
            <a:pPr algn="ctr">
              <a:lnSpc>
                <a:spcPct val="100000"/>
              </a:lnSpc>
              <a:spcBef>
                <a:spcPts val="1639"/>
              </a:spcBef>
            </a:pPr>
            <a:r>
              <a:rPr lang="lv-LV" sz="800" b="1" spc="-25">
                <a:solidFill>
                  <a:srgbClr val="FFFFFF"/>
                </a:solidFill>
                <a:latin typeface="Arial"/>
                <a:cs typeface="Arial"/>
              </a:rPr>
              <a:t>  </a:t>
            </a:r>
            <a:r>
              <a:rPr lang="lv-LV" sz="1800" b="1" spc="-25">
                <a:solidFill>
                  <a:srgbClr val="FFFFFF"/>
                </a:solidFill>
                <a:latin typeface="Arial"/>
                <a:cs typeface="Arial"/>
              </a:rPr>
              <a:t>     </a:t>
            </a:r>
            <a:endParaRPr lang="lv-LV" sz="1800">
              <a:latin typeface="Arial"/>
              <a:cs typeface="Arial"/>
            </a:endParaRPr>
          </a:p>
        </p:txBody>
      </p:sp>
      <p:sp>
        <p:nvSpPr>
          <p:cNvPr id="7" name="object 7">
            <a:extLst>
              <a:ext uri="{FF2B5EF4-FFF2-40B4-BE49-F238E27FC236}">
                <a16:creationId xmlns:a16="http://schemas.microsoft.com/office/drawing/2014/main" id="{554F4B6B-F0CA-8F1E-4E67-C95E3B0ED323}"/>
              </a:ext>
            </a:extLst>
          </p:cNvPr>
          <p:cNvSpPr txBox="1"/>
          <p:nvPr/>
        </p:nvSpPr>
        <p:spPr>
          <a:xfrm>
            <a:off x="8020939" y="1419520"/>
            <a:ext cx="3679190" cy="1000273"/>
          </a:xfrm>
          <a:prstGeom prst="rect">
            <a:avLst/>
          </a:prstGeom>
          <a:solidFill>
            <a:srgbClr val="034EA1"/>
          </a:solidFill>
          <a:ln w="12192">
            <a:solidFill>
              <a:srgbClr val="125F64"/>
            </a:solidFill>
          </a:ln>
        </p:spPr>
        <p:txBody>
          <a:bodyPr vert="horz" wrap="square" lIns="0" tIns="208279" rIns="0" bIns="0" rtlCol="0">
            <a:spAutoFit/>
          </a:bodyPr>
          <a:lstStyle/>
          <a:p>
            <a:pPr marL="396875">
              <a:lnSpc>
                <a:spcPct val="100000"/>
              </a:lnSpc>
              <a:spcBef>
                <a:spcPts val="1639"/>
              </a:spcBef>
            </a:pPr>
            <a:r>
              <a:rPr lang="lv-LV" sz="2000" b="1" dirty="0">
                <a:solidFill>
                  <a:srgbClr val="FFFFFF"/>
                </a:solidFill>
                <a:cs typeface="Arial"/>
              </a:rPr>
              <a:t>St</a:t>
            </a:r>
            <a:r>
              <a:rPr lang="lv-LV" sz="2000" b="1" dirty="0" err="1">
                <a:solidFill>
                  <a:srgbClr val="FFFFFF"/>
                </a:solidFill>
                <a:cs typeface="Arial"/>
              </a:rPr>
              <a:t>iprāka</a:t>
            </a:r>
            <a:r>
              <a:rPr lang="lv-LV" sz="2000" b="1" dirty="0">
                <a:solidFill>
                  <a:srgbClr val="FFFFFF"/>
                </a:solidFill>
                <a:cs typeface="Arial"/>
              </a:rPr>
              <a:t> Muitas savienība </a:t>
            </a:r>
          </a:p>
          <a:p>
            <a:pPr marL="396875">
              <a:lnSpc>
                <a:spcPct val="100000"/>
              </a:lnSpc>
              <a:spcBef>
                <a:spcPts val="1639"/>
              </a:spcBef>
            </a:pPr>
            <a:endParaRPr sz="1800">
              <a:latin typeface="Arial"/>
              <a:cs typeface="Arial"/>
            </a:endParaRPr>
          </a:p>
        </p:txBody>
      </p:sp>
      <p:pic>
        <p:nvPicPr>
          <p:cNvPr id="8" name="object 8">
            <a:extLst>
              <a:ext uri="{FF2B5EF4-FFF2-40B4-BE49-F238E27FC236}">
                <a16:creationId xmlns:a16="http://schemas.microsoft.com/office/drawing/2014/main" id="{7CFF587B-AE75-B52B-C654-E2B8C258CF12}"/>
              </a:ext>
            </a:extLst>
          </p:cNvPr>
          <p:cNvPicPr/>
          <p:nvPr/>
        </p:nvPicPr>
        <p:blipFill>
          <a:blip r:embed="rId5" cstate="print"/>
          <a:stretch>
            <a:fillRect/>
          </a:stretch>
        </p:blipFill>
        <p:spPr>
          <a:xfrm>
            <a:off x="4552188" y="1816607"/>
            <a:ext cx="3351276" cy="192024"/>
          </a:xfrm>
          <a:prstGeom prst="rect">
            <a:avLst/>
          </a:prstGeom>
        </p:spPr>
      </p:pic>
      <p:sp>
        <p:nvSpPr>
          <p:cNvPr id="9" name="object 9">
            <a:extLst>
              <a:ext uri="{FF2B5EF4-FFF2-40B4-BE49-F238E27FC236}">
                <a16:creationId xmlns:a16="http://schemas.microsoft.com/office/drawing/2014/main" id="{388EBDAC-0E3D-805F-382E-42A53065CBCD}"/>
              </a:ext>
            </a:extLst>
          </p:cNvPr>
          <p:cNvSpPr txBox="1"/>
          <p:nvPr/>
        </p:nvSpPr>
        <p:spPr>
          <a:xfrm>
            <a:off x="5346319" y="1588134"/>
            <a:ext cx="1763395" cy="228909"/>
          </a:xfrm>
          <a:prstGeom prst="rect">
            <a:avLst/>
          </a:prstGeom>
        </p:spPr>
        <p:txBody>
          <a:bodyPr vert="horz" wrap="square" lIns="0" tIns="13335" rIns="0" bIns="0" rtlCol="0">
            <a:spAutoFit/>
          </a:bodyPr>
          <a:lstStyle/>
          <a:p>
            <a:pPr marL="12700">
              <a:lnSpc>
                <a:spcPct val="100000"/>
              </a:lnSpc>
              <a:spcBef>
                <a:spcPts val="105"/>
              </a:spcBef>
            </a:pPr>
            <a:r>
              <a:rPr lang="lv-LV" sz="1400">
                <a:solidFill>
                  <a:srgbClr val="034EA1"/>
                </a:solidFill>
                <a:latin typeface="Arial"/>
                <a:cs typeface="Arial"/>
              </a:rPr>
              <a:t>Mērķu stiprināšana</a:t>
            </a:r>
            <a:endParaRPr sz="1400">
              <a:latin typeface="Arial"/>
              <a:cs typeface="Arial"/>
            </a:endParaRPr>
          </a:p>
        </p:txBody>
      </p:sp>
      <p:sp>
        <p:nvSpPr>
          <p:cNvPr id="11" name="object 11">
            <a:extLst>
              <a:ext uri="{FF2B5EF4-FFF2-40B4-BE49-F238E27FC236}">
                <a16:creationId xmlns:a16="http://schemas.microsoft.com/office/drawing/2014/main" id="{E2B30ED6-B379-372C-1DC2-F502D5C83A95}"/>
              </a:ext>
            </a:extLst>
          </p:cNvPr>
          <p:cNvSpPr txBox="1"/>
          <p:nvPr/>
        </p:nvSpPr>
        <p:spPr>
          <a:xfrm>
            <a:off x="4664166" y="2250673"/>
            <a:ext cx="2655209" cy="2182649"/>
          </a:xfrm>
          <a:prstGeom prst="rect">
            <a:avLst/>
          </a:prstGeom>
        </p:spPr>
        <p:txBody>
          <a:bodyPr vert="horz" wrap="square" lIns="0" tIns="12700" rIns="0" bIns="0" rtlCol="0">
            <a:spAutoFit/>
          </a:bodyPr>
          <a:lstStyle/>
          <a:p>
            <a:pPr marL="12700" marR="5080" algn="ctr">
              <a:lnSpc>
                <a:spcPct val="100000"/>
              </a:lnSpc>
              <a:spcBef>
                <a:spcPts val="300"/>
              </a:spcBef>
              <a:spcAft>
                <a:spcPts val="300"/>
              </a:spcAft>
            </a:pPr>
            <a:r>
              <a:rPr lang="en-US" sz="1400" b="1" dirty="0" err="1">
                <a:solidFill>
                  <a:srgbClr val="4D4D4D"/>
                </a:solidFill>
                <a:cs typeface="Arial"/>
              </a:rPr>
              <a:t>Samazinātas</a:t>
            </a:r>
            <a:r>
              <a:rPr lang="en-US" sz="1400" b="1" dirty="0">
                <a:solidFill>
                  <a:srgbClr val="4D4D4D"/>
                </a:solidFill>
                <a:cs typeface="Arial"/>
              </a:rPr>
              <a:t> </a:t>
            </a:r>
            <a:r>
              <a:rPr lang="en-US" sz="1400" b="1" dirty="0" err="1">
                <a:solidFill>
                  <a:srgbClr val="4D4D4D"/>
                </a:solidFill>
                <a:cs typeface="Arial"/>
              </a:rPr>
              <a:t>izmaksas</a:t>
            </a:r>
            <a:r>
              <a:rPr lang="en-US" sz="1400" b="1" dirty="0">
                <a:solidFill>
                  <a:srgbClr val="4D4D4D"/>
                </a:solidFill>
                <a:cs typeface="Arial"/>
              </a:rPr>
              <a:t>, </a:t>
            </a:r>
            <a:r>
              <a:rPr lang="en-US" sz="1400" dirty="0" err="1">
                <a:solidFill>
                  <a:srgbClr val="4D4D4D"/>
                </a:solidFill>
                <a:cs typeface="Arial"/>
              </a:rPr>
              <a:t>izmantojot</a:t>
            </a:r>
            <a:r>
              <a:rPr lang="en-US" sz="1400" dirty="0">
                <a:solidFill>
                  <a:srgbClr val="4D4D4D"/>
                </a:solidFill>
                <a:cs typeface="Arial"/>
              </a:rPr>
              <a:t> </a:t>
            </a:r>
            <a:r>
              <a:rPr lang="en-US" sz="1400" dirty="0" err="1">
                <a:solidFill>
                  <a:srgbClr val="4D4D4D"/>
                </a:solidFill>
                <a:cs typeface="Arial"/>
              </a:rPr>
              <a:t>vienkāršākas</a:t>
            </a:r>
            <a:r>
              <a:rPr lang="en-US" sz="1400" dirty="0">
                <a:solidFill>
                  <a:srgbClr val="4D4D4D"/>
                </a:solidFill>
                <a:cs typeface="Arial"/>
              </a:rPr>
              <a:t> </a:t>
            </a:r>
            <a:r>
              <a:rPr lang="en-US" sz="1400" dirty="0" err="1">
                <a:solidFill>
                  <a:srgbClr val="4D4D4D"/>
                </a:solidFill>
                <a:cs typeface="Arial"/>
              </a:rPr>
              <a:t>procedūras</a:t>
            </a:r>
            <a:r>
              <a:rPr lang="lv-LV" sz="1400" dirty="0">
                <a:solidFill>
                  <a:srgbClr val="4D4D4D"/>
                </a:solidFill>
                <a:cs typeface="Arial"/>
              </a:rPr>
              <a:t> (T&amp;C)</a:t>
            </a:r>
          </a:p>
          <a:p>
            <a:pPr algn="ctr">
              <a:lnSpc>
                <a:spcPct val="100000"/>
              </a:lnSpc>
              <a:spcBef>
                <a:spcPts val="300"/>
              </a:spcBef>
              <a:spcAft>
                <a:spcPts val="300"/>
              </a:spcAft>
            </a:pPr>
            <a:r>
              <a:rPr lang="lv-LV" sz="1400" b="1" spc="-30" dirty="0">
                <a:solidFill>
                  <a:srgbClr val="4D4D4D"/>
                </a:solidFill>
                <a:cs typeface="Arial"/>
              </a:rPr>
              <a:t>Īpaši pielāgots </a:t>
            </a:r>
            <a:r>
              <a:rPr lang="lv-LV" sz="1400" spc="-30" dirty="0">
                <a:solidFill>
                  <a:srgbClr val="4D4D4D"/>
                </a:solidFill>
                <a:cs typeface="Arial"/>
              </a:rPr>
              <a:t>e-komercijas režīms</a:t>
            </a:r>
          </a:p>
          <a:p>
            <a:pPr marL="144780" marR="140335" algn="ctr">
              <a:lnSpc>
                <a:spcPct val="100000"/>
              </a:lnSpc>
              <a:spcBef>
                <a:spcPts val="300"/>
              </a:spcBef>
              <a:spcAft>
                <a:spcPts val="300"/>
              </a:spcAft>
            </a:pPr>
            <a:r>
              <a:rPr lang="lv-LV" sz="1400" b="1" dirty="0">
                <a:solidFill>
                  <a:srgbClr val="4D4D4D"/>
                </a:solidFill>
                <a:cs typeface="Arial"/>
              </a:rPr>
              <a:t>Labāka vienotā tirgus aizsardzība, </a:t>
            </a:r>
            <a:r>
              <a:rPr lang="lv-LV" sz="1400" dirty="0">
                <a:solidFill>
                  <a:srgbClr val="4D4D4D"/>
                </a:solidFill>
                <a:cs typeface="Arial"/>
              </a:rPr>
              <a:t>vienots</a:t>
            </a:r>
            <a:r>
              <a:rPr lang="lv-LV" sz="1400" b="1" dirty="0">
                <a:solidFill>
                  <a:srgbClr val="4D4D4D"/>
                </a:solidFill>
                <a:cs typeface="Arial"/>
              </a:rPr>
              <a:t> </a:t>
            </a:r>
            <a:r>
              <a:rPr lang="lv-LV" sz="1400" dirty="0">
                <a:solidFill>
                  <a:srgbClr val="4D4D4D"/>
                </a:solidFill>
                <a:cs typeface="Arial"/>
              </a:rPr>
              <a:t>ES risku pārvaldības modelis</a:t>
            </a:r>
          </a:p>
          <a:p>
            <a:pPr marL="109855" marR="102235" algn="ctr">
              <a:lnSpc>
                <a:spcPct val="100000"/>
              </a:lnSpc>
              <a:spcBef>
                <a:spcPts val="300"/>
              </a:spcBef>
              <a:spcAft>
                <a:spcPts val="300"/>
              </a:spcAft>
            </a:pPr>
            <a:r>
              <a:rPr lang="en-US" sz="1400" b="1" dirty="0" err="1">
                <a:solidFill>
                  <a:srgbClr val="4D4D4D"/>
                </a:solidFill>
                <a:cs typeface="Arial"/>
              </a:rPr>
              <a:t>Vienota</a:t>
            </a:r>
            <a:r>
              <a:rPr lang="en-US" sz="1400" b="1" dirty="0">
                <a:solidFill>
                  <a:srgbClr val="4D4D4D"/>
                </a:solidFill>
                <a:cs typeface="Arial"/>
              </a:rPr>
              <a:t> </a:t>
            </a:r>
            <a:r>
              <a:rPr lang="en-US" sz="1400" b="1" dirty="0" err="1">
                <a:solidFill>
                  <a:srgbClr val="4D4D4D"/>
                </a:solidFill>
                <a:cs typeface="Arial"/>
              </a:rPr>
              <a:t>rīcība</a:t>
            </a:r>
            <a:r>
              <a:rPr lang="en-US" sz="1400" b="1" dirty="0">
                <a:solidFill>
                  <a:srgbClr val="4D4D4D"/>
                </a:solidFill>
                <a:cs typeface="Arial"/>
              </a:rPr>
              <a:t> </a:t>
            </a:r>
            <a:r>
              <a:rPr lang="lv-LV" sz="1400" dirty="0">
                <a:solidFill>
                  <a:srgbClr val="4D4D4D"/>
                </a:solidFill>
                <a:cs typeface="Arial"/>
              </a:rPr>
              <a:t>visās</a:t>
            </a:r>
            <a:r>
              <a:rPr lang="en-US" sz="1400" dirty="0">
                <a:solidFill>
                  <a:srgbClr val="4D4D4D"/>
                </a:solidFill>
                <a:cs typeface="Arial"/>
              </a:rPr>
              <a:t> </a:t>
            </a:r>
            <a:r>
              <a:rPr lang="en-US" sz="1400" dirty="0" err="1">
                <a:solidFill>
                  <a:srgbClr val="4D4D4D"/>
                </a:solidFill>
                <a:cs typeface="Arial"/>
              </a:rPr>
              <a:t>ārējā</a:t>
            </a:r>
            <a:r>
              <a:rPr lang="lv-LV" sz="1400" dirty="0">
                <a:solidFill>
                  <a:srgbClr val="4D4D4D"/>
                </a:solidFill>
                <a:cs typeface="Arial"/>
              </a:rPr>
              <a:t>s</a:t>
            </a:r>
            <a:r>
              <a:rPr lang="en-US" sz="1400" dirty="0">
                <a:solidFill>
                  <a:srgbClr val="4D4D4D"/>
                </a:solidFill>
                <a:cs typeface="Arial"/>
              </a:rPr>
              <a:t> </a:t>
            </a:r>
            <a:r>
              <a:rPr lang="en-US" sz="1400" dirty="0" err="1">
                <a:solidFill>
                  <a:srgbClr val="4D4D4D"/>
                </a:solidFill>
                <a:cs typeface="Arial"/>
              </a:rPr>
              <a:t>robežā</a:t>
            </a:r>
            <a:r>
              <a:rPr lang="lv-LV" sz="1400" dirty="0">
                <a:solidFill>
                  <a:srgbClr val="4D4D4D"/>
                </a:solidFill>
                <a:cs typeface="Arial"/>
              </a:rPr>
              <a:t>s</a:t>
            </a:r>
            <a:endParaRPr lang="en-US" sz="1400" dirty="0">
              <a:solidFill>
                <a:srgbClr val="4D4D4D"/>
              </a:solidFill>
              <a:cs typeface="Arial"/>
            </a:endParaRPr>
          </a:p>
        </p:txBody>
      </p:sp>
      <p:sp>
        <p:nvSpPr>
          <p:cNvPr id="12" name="object 17">
            <a:extLst>
              <a:ext uri="{FF2B5EF4-FFF2-40B4-BE49-F238E27FC236}">
                <a16:creationId xmlns:a16="http://schemas.microsoft.com/office/drawing/2014/main" id="{0700C203-EC6A-047C-5AC2-3584E7C877D2}"/>
              </a:ext>
            </a:extLst>
          </p:cNvPr>
          <p:cNvSpPr txBox="1"/>
          <p:nvPr/>
        </p:nvSpPr>
        <p:spPr>
          <a:xfrm>
            <a:off x="3963670" y="4791202"/>
            <a:ext cx="4216400" cy="299720"/>
          </a:xfrm>
          <a:prstGeom prst="rect">
            <a:avLst/>
          </a:prstGeom>
        </p:spPr>
        <p:txBody>
          <a:bodyPr vert="horz" wrap="square" lIns="0" tIns="12700" rIns="0" bIns="0" rtlCol="0">
            <a:spAutoFit/>
          </a:bodyPr>
          <a:lstStyle/>
          <a:p>
            <a:pPr marL="12700">
              <a:lnSpc>
                <a:spcPct val="100000"/>
              </a:lnSpc>
              <a:spcBef>
                <a:spcPts val="100"/>
              </a:spcBef>
            </a:pPr>
            <a:r>
              <a:rPr sz="1800">
                <a:solidFill>
                  <a:srgbClr val="FFFFFF"/>
                </a:solidFill>
                <a:latin typeface="Arial"/>
                <a:cs typeface="Arial"/>
              </a:rPr>
              <a:t>EUCA</a:t>
            </a:r>
            <a:r>
              <a:rPr sz="1800" spc="-120">
                <a:solidFill>
                  <a:srgbClr val="FFFFFF"/>
                </a:solidFill>
                <a:latin typeface="Arial"/>
                <a:cs typeface="Arial"/>
              </a:rPr>
              <a:t> </a:t>
            </a:r>
            <a:r>
              <a:rPr sz="1800">
                <a:solidFill>
                  <a:srgbClr val="FFFFFF"/>
                </a:solidFill>
                <a:latin typeface="Arial"/>
                <a:cs typeface="Arial"/>
              </a:rPr>
              <a:t>will</a:t>
            </a:r>
            <a:r>
              <a:rPr sz="1800" spc="15">
                <a:solidFill>
                  <a:srgbClr val="FFFFFF"/>
                </a:solidFill>
                <a:latin typeface="Arial"/>
                <a:cs typeface="Arial"/>
              </a:rPr>
              <a:t> </a:t>
            </a:r>
            <a:r>
              <a:rPr sz="1800">
                <a:solidFill>
                  <a:srgbClr val="FFFFFF"/>
                </a:solidFill>
                <a:latin typeface="Arial"/>
                <a:cs typeface="Arial"/>
              </a:rPr>
              <a:t>construct</a:t>
            </a:r>
            <a:r>
              <a:rPr sz="1800" spc="-20">
                <a:solidFill>
                  <a:srgbClr val="FFFFFF"/>
                </a:solidFill>
                <a:latin typeface="Arial"/>
                <a:cs typeface="Arial"/>
              </a:rPr>
              <a:t> </a:t>
            </a:r>
            <a:r>
              <a:rPr sz="1800">
                <a:solidFill>
                  <a:srgbClr val="FFFFFF"/>
                </a:solidFill>
                <a:latin typeface="Arial"/>
                <a:cs typeface="Arial"/>
              </a:rPr>
              <a:t>and</a:t>
            </a:r>
            <a:r>
              <a:rPr sz="1800" spc="-20">
                <a:solidFill>
                  <a:srgbClr val="FFFFFF"/>
                </a:solidFill>
                <a:latin typeface="Arial"/>
                <a:cs typeface="Arial"/>
              </a:rPr>
              <a:t> </a:t>
            </a:r>
            <a:r>
              <a:rPr sz="1800">
                <a:solidFill>
                  <a:srgbClr val="FFFFFF"/>
                </a:solidFill>
                <a:latin typeface="Arial"/>
                <a:cs typeface="Arial"/>
              </a:rPr>
              <a:t>manage</a:t>
            </a:r>
            <a:r>
              <a:rPr sz="1800" spc="-20">
                <a:solidFill>
                  <a:srgbClr val="FFFFFF"/>
                </a:solidFill>
                <a:latin typeface="Arial"/>
                <a:cs typeface="Arial"/>
              </a:rPr>
              <a:t> </a:t>
            </a:r>
            <a:r>
              <a:rPr sz="1800">
                <a:solidFill>
                  <a:srgbClr val="FFFFFF"/>
                </a:solidFill>
                <a:latin typeface="Arial"/>
                <a:cs typeface="Arial"/>
              </a:rPr>
              <a:t>the</a:t>
            </a:r>
            <a:r>
              <a:rPr sz="1800" spc="-35">
                <a:solidFill>
                  <a:srgbClr val="FFFFFF"/>
                </a:solidFill>
                <a:latin typeface="Arial"/>
                <a:cs typeface="Arial"/>
              </a:rPr>
              <a:t> </a:t>
            </a:r>
            <a:r>
              <a:rPr sz="1800" spc="-25">
                <a:solidFill>
                  <a:srgbClr val="FFFFFF"/>
                </a:solidFill>
                <a:latin typeface="Arial"/>
                <a:cs typeface="Arial"/>
              </a:rPr>
              <a:t>Hub</a:t>
            </a:r>
            <a:endParaRPr sz="1800">
              <a:latin typeface="Arial"/>
              <a:cs typeface="Arial"/>
            </a:endParaRPr>
          </a:p>
        </p:txBody>
      </p:sp>
      <p:sp>
        <p:nvSpPr>
          <p:cNvPr id="23" name="Title 1">
            <a:extLst>
              <a:ext uri="{FF2B5EF4-FFF2-40B4-BE49-F238E27FC236}">
                <a16:creationId xmlns:a16="http://schemas.microsoft.com/office/drawing/2014/main" id="{F3E0B19C-A128-2137-98C3-F136CFBEBC4B}"/>
              </a:ext>
            </a:extLst>
          </p:cNvPr>
          <p:cNvSpPr>
            <a:spLocks noGrp="1"/>
          </p:cNvSpPr>
          <p:nvPr>
            <p:ph type="title"/>
          </p:nvPr>
        </p:nvSpPr>
        <p:spPr>
          <a:xfrm>
            <a:off x="838200" y="365125"/>
            <a:ext cx="10515600" cy="978091"/>
          </a:xfrm>
        </p:spPr>
        <p:txBody>
          <a:bodyPr>
            <a:normAutofit/>
          </a:bodyPr>
          <a:lstStyle/>
          <a:p>
            <a:pPr algn="ctr"/>
            <a:r>
              <a:rPr lang="lv-LV" sz="4800">
                <a:latin typeface="Aptos" panose="020B0004020202020204" pitchFamily="34" charset="0"/>
              </a:rPr>
              <a:t>EK r</a:t>
            </a:r>
            <a:r>
              <a:rPr lang="pt-BR" sz="4800">
                <a:latin typeface="Aptos" panose="020B0004020202020204" pitchFamily="34" charset="0"/>
              </a:rPr>
              <a:t>eformas pīlāri</a:t>
            </a:r>
            <a:endParaRPr lang="lv-LV" sz="4800">
              <a:latin typeface="Aptos" panose="020B0004020202020204" pitchFamily="34" charset="0"/>
            </a:endParaRPr>
          </a:p>
        </p:txBody>
      </p:sp>
      <p:grpSp>
        <p:nvGrpSpPr>
          <p:cNvPr id="3" name="object 12">
            <a:extLst>
              <a:ext uri="{FF2B5EF4-FFF2-40B4-BE49-F238E27FC236}">
                <a16:creationId xmlns:a16="http://schemas.microsoft.com/office/drawing/2014/main" id="{F6B0E70E-19ED-6222-C5FC-3F36315FF90D}"/>
              </a:ext>
            </a:extLst>
          </p:cNvPr>
          <p:cNvGrpSpPr/>
          <p:nvPr/>
        </p:nvGrpSpPr>
        <p:grpSpPr>
          <a:xfrm>
            <a:off x="551610" y="3112019"/>
            <a:ext cx="11079469" cy="2666467"/>
            <a:chOff x="612052" y="2951224"/>
            <a:chExt cx="11586523" cy="2743201"/>
          </a:xfrm>
        </p:grpSpPr>
        <p:pic>
          <p:nvPicPr>
            <p:cNvPr id="18" name="object 13">
              <a:extLst>
                <a:ext uri="{FF2B5EF4-FFF2-40B4-BE49-F238E27FC236}">
                  <a16:creationId xmlns:a16="http://schemas.microsoft.com/office/drawing/2014/main" id="{4F770729-BFAE-CB53-9A65-DC7A6C1D1EDD}"/>
                </a:ext>
              </a:extLst>
            </p:cNvPr>
            <p:cNvPicPr/>
            <p:nvPr/>
          </p:nvPicPr>
          <p:blipFill>
            <a:blip r:embed="rId6" cstate="print"/>
            <a:stretch>
              <a:fillRect/>
            </a:stretch>
          </p:blipFill>
          <p:spPr>
            <a:xfrm>
              <a:off x="9270972" y="3056382"/>
              <a:ext cx="2927603" cy="2638043"/>
            </a:xfrm>
            <a:prstGeom prst="rect">
              <a:avLst/>
            </a:prstGeom>
            <a:ln>
              <a:noFill/>
            </a:ln>
            <a:effectLst>
              <a:outerShdw blurRad="190500" algn="tl" rotWithShape="0">
                <a:srgbClr val="000000">
                  <a:alpha val="70000"/>
                </a:srgbClr>
              </a:outerShdw>
            </a:effectLst>
          </p:spPr>
        </p:pic>
        <p:pic>
          <p:nvPicPr>
            <p:cNvPr id="20" name="object 14">
              <a:extLst>
                <a:ext uri="{FF2B5EF4-FFF2-40B4-BE49-F238E27FC236}">
                  <a16:creationId xmlns:a16="http://schemas.microsoft.com/office/drawing/2014/main" id="{53C06488-EC84-30B2-E2DB-A4E96CE4A8AB}"/>
                </a:ext>
              </a:extLst>
            </p:cNvPr>
            <p:cNvPicPr/>
            <p:nvPr/>
          </p:nvPicPr>
          <p:blipFill>
            <a:blip r:embed="rId7" cstate="print"/>
            <a:stretch>
              <a:fillRect/>
            </a:stretch>
          </p:blipFill>
          <p:spPr>
            <a:xfrm>
              <a:off x="612052" y="2951224"/>
              <a:ext cx="2776727" cy="2743200"/>
            </a:xfrm>
            <a:prstGeom prst="rect">
              <a:avLst/>
            </a:prstGeom>
            <a:ln>
              <a:noFill/>
            </a:ln>
            <a:effectLst>
              <a:outerShdw blurRad="190500" algn="tl" rotWithShape="0">
                <a:srgbClr val="000000">
                  <a:alpha val="70000"/>
                </a:srgbClr>
              </a:outerShdw>
            </a:effectLst>
          </p:spPr>
        </p:pic>
        <p:sp>
          <p:nvSpPr>
            <p:cNvPr id="21" name="object 15">
              <a:extLst>
                <a:ext uri="{FF2B5EF4-FFF2-40B4-BE49-F238E27FC236}">
                  <a16:creationId xmlns:a16="http://schemas.microsoft.com/office/drawing/2014/main" id="{19912702-2ECC-AC05-2813-1256BEFF71DC}"/>
                </a:ext>
              </a:extLst>
            </p:cNvPr>
            <p:cNvSpPr/>
            <p:nvPr/>
          </p:nvSpPr>
          <p:spPr>
            <a:xfrm>
              <a:off x="3594089" y="4606699"/>
              <a:ext cx="5481309" cy="702945"/>
            </a:xfrm>
            <a:custGeom>
              <a:avLst/>
              <a:gdLst/>
              <a:ahLst/>
              <a:cxnLst/>
              <a:rect l="l" t="t" r="r" b="b"/>
              <a:pathLst>
                <a:path w="4924425" h="702945">
                  <a:moveTo>
                    <a:pt x="4572761" y="0"/>
                  </a:moveTo>
                  <a:lnTo>
                    <a:pt x="4572761" y="175640"/>
                  </a:lnTo>
                  <a:lnTo>
                    <a:pt x="0" y="175640"/>
                  </a:lnTo>
                  <a:lnTo>
                    <a:pt x="0" y="526922"/>
                  </a:lnTo>
                  <a:lnTo>
                    <a:pt x="4572761" y="526922"/>
                  </a:lnTo>
                  <a:lnTo>
                    <a:pt x="4572761" y="702563"/>
                  </a:lnTo>
                  <a:lnTo>
                    <a:pt x="4924044" y="351281"/>
                  </a:lnTo>
                  <a:lnTo>
                    <a:pt x="4572761" y="0"/>
                  </a:lnTo>
                  <a:close/>
                </a:path>
              </a:pathLst>
            </a:custGeom>
            <a:solidFill>
              <a:srgbClr val="EC8D2E"/>
            </a:solidFill>
          </p:spPr>
          <p:txBody>
            <a:bodyPr wrap="square" lIns="0" tIns="0" rIns="0" bIns="0" rtlCol="0"/>
            <a:lstStyle/>
            <a:p>
              <a:endParaRPr/>
            </a:p>
          </p:txBody>
        </p:sp>
        <p:sp>
          <p:nvSpPr>
            <p:cNvPr id="22" name="object 16">
              <a:extLst>
                <a:ext uri="{FF2B5EF4-FFF2-40B4-BE49-F238E27FC236}">
                  <a16:creationId xmlns:a16="http://schemas.microsoft.com/office/drawing/2014/main" id="{EF605426-A1B9-9949-B3F1-3BDE127D9BC5}"/>
                </a:ext>
              </a:extLst>
            </p:cNvPr>
            <p:cNvSpPr/>
            <p:nvPr/>
          </p:nvSpPr>
          <p:spPr>
            <a:xfrm>
              <a:off x="3602936" y="4579992"/>
              <a:ext cx="5463618" cy="702945"/>
            </a:xfrm>
            <a:custGeom>
              <a:avLst/>
              <a:gdLst/>
              <a:ahLst/>
              <a:cxnLst/>
              <a:rect l="l" t="t" r="r" b="b"/>
              <a:pathLst>
                <a:path w="4924425" h="702945">
                  <a:moveTo>
                    <a:pt x="0" y="175640"/>
                  </a:moveTo>
                  <a:lnTo>
                    <a:pt x="4572761" y="175640"/>
                  </a:lnTo>
                  <a:lnTo>
                    <a:pt x="4572761" y="0"/>
                  </a:lnTo>
                  <a:lnTo>
                    <a:pt x="4924044" y="351281"/>
                  </a:lnTo>
                  <a:lnTo>
                    <a:pt x="4572761" y="702563"/>
                  </a:lnTo>
                  <a:lnTo>
                    <a:pt x="4572761" y="526922"/>
                  </a:lnTo>
                  <a:lnTo>
                    <a:pt x="0" y="526922"/>
                  </a:lnTo>
                  <a:lnTo>
                    <a:pt x="0" y="175640"/>
                  </a:lnTo>
                  <a:close/>
                </a:path>
              </a:pathLst>
            </a:custGeom>
            <a:ln w="12192">
              <a:solidFill>
                <a:srgbClr val="AD661F"/>
              </a:solidFill>
            </a:ln>
          </p:spPr>
          <p:txBody>
            <a:bodyPr wrap="square" lIns="0" tIns="0" rIns="0" bIns="0" rtlCol="0"/>
            <a:lstStyle/>
            <a:p>
              <a:endParaRPr/>
            </a:p>
          </p:txBody>
        </p:sp>
      </p:grpSp>
      <p:sp>
        <p:nvSpPr>
          <p:cNvPr id="24" name="TextBox 23">
            <a:extLst>
              <a:ext uri="{FF2B5EF4-FFF2-40B4-BE49-F238E27FC236}">
                <a16:creationId xmlns:a16="http://schemas.microsoft.com/office/drawing/2014/main" id="{4F9C6A69-DB6F-C2A4-ECDB-2A735179CA0D}"/>
              </a:ext>
            </a:extLst>
          </p:cNvPr>
          <p:cNvSpPr txBox="1"/>
          <p:nvPr/>
        </p:nvSpPr>
        <p:spPr>
          <a:xfrm>
            <a:off x="3466513" y="4838606"/>
            <a:ext cx="5076888" cy="369332"/>
          </a:xfrm>
          <a:prstGeom prst="rect">
            <a:avLst/>
          </a:prstGeom>
          <a:noFill/>
        </p:spPr>
        <p:txBody>
          <a:bodyPr wrap="square">
            <a:spAutoFit/>
          </a:bodyPr>
          <a:lstStyle/>
          <a:p>
            <a:r>
              <a:rPr lang="lv-LV">
                <a:effectLst/>
                <a:latin typeface="Segoe UI Web (East European)"/>
              </a:rPr>
              <a:t>ES Muitas iestāde veidos un uzturēs Datu centru</a:t>
            </a:r>
          </a:p>
        </p:txBody>
      </p:sp>
    </p:spTree>
    <p:extLst>
      <p:ext uri="{BB962C8B-B14F-4D97-AF65-F5344CB8AC3E}">
        <p14:creationId xmlns:p14="http://schemas.microsoft.com/office/powerpoint/2010/main" val="2615079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5531FE-CD90-6B4A-F65E-5140FC2FBDFA}"/>
              </a:ext>
            </a:extLst>
          </p:cNvPr>
          <p:cNvSpPr txBox="1"/>
          <p:nvPr/>
        </p:nvSpPr>
        <p:spPr>
          <a:xfrm>
            <a:off x="3047238" y="3244334"/>
            <a:ext cx="6094476" cy="369332"/>
          </a:xfrm>
          <a:prstGeom prst="rect">
            <a:avLst/>
          </a:prstGeom>
          <a:noFill/>
        </p:spPr>
        <p:txBody>
          <a:bodyPr wrap="square">
            <a:spAutoFit/>
          </a:bodyPr>
          <a:lstStyle/>
          <a:p>
            <a:r>
              <a:rPr lang="lv-LV"/>
              <a:t> </a:t>
            </a:r>
          </a:p>
        </p:txBody>
      </p:sp>
      <p:sp>
        <p:nvSpPr>
          <p:cNvPr id="8" name="object 2">
            <a:extLst>
              <a:ext uri="{FF2B5EF4-FFF2-40B4-BE49-F238E27FC236}">
                <a16:creationId xmlns:a16="http://schemas.microsoft.com/office/drawing/2014/main" id="{961233E0-E764-5082-BCE3-73B624EB7F18}"/>
              </a:ext>
            </a:extLst>
          </p:cNvPr>
          <p:cNvSpPr txBox="1">
            <a:spLocks noGrp="1"/>
          </p:cNvSpPr>
          <p:nvPr>
            <p:ph type="title"/>
          </p:nvPr>
        </p:nvSpPr>
        <p:spPr>
          <a:xfrm>
            <a:off x="1063179" y="448971"/>
            <a:ext cx="9245592" cy="690574"/>
          </a:xfrm>
          <a:prstGeom prst="rect">
            <a:avLst/>
          </a:prstGeom>
        </p:spPr>
        <p:txBody>
          <a:bodyPr vert="horz" wrap="square" lIns="0" tIns="13335" rIns="0" bIns="0" rtlCol="0">
            <a:spAutoFit/>
          </a:bodyPr>
          <a:lstStyle/>
          <a:p>
            <a:pPr marL="12700" algn="ctr">
              <a:lnSpc>
                <a:spcPct val="100000"/>
              </a:lnSpc>
              <a:spcBef>
                <a:spcPts val="105"/>
              </a:spcBef>
            </a:pPr>
            <a:r>
              <a:rPr lang="lv-LV" spc="-20"/>
              <a:t> </a:t>
            </a:r>
            <a:r>
              <a:rPr lang="lv-LV" sz="4000" spc="-20"/>
              <a:t>E-komercijas sūtījumu plūsma nākotnē</a:t>
            </a:r>
            <a:endParaRPr sz="4000" spc="-10"/>
          </a:p>
        </p:txBody>
      </p:sp>
      <p:sp>
        <p:nvSpPr>
          <p:cNvPr id="9" name="object 3">
            <a:extLst>
              <a:ext uri="{FF2B5EF4-FFF2-40B4-BE49-F238E27FC236}">
                <a16:creationId xmlns:a16="http://schemas.microsoft.com/office/drawing/2014/main" id="{6CD8A8C3-AF6F-52A1-AB06-B95AE0F9E5AD}"/>
              </a:ext>
            </a:extLst>
          </p:cNvPr>
          <p:cNvSpPr/>
          <p:nvPr/>
        </p:nvSpPr>
        <p:spPr>
          <a:xfrm>
            <a:off x="5541264" y="4336458"/>
            <a:ext cx="396875" cy="456565"/>
          </a:xfrm>
          <a:custGeom>
            <a:avLst/>
            <a:gdLst/>
            <a:ahLst/>
            <a:cxnLst/>
            <a:rect l="l" t="t" r="r" b="b"/>
            <a:pathLst>
              <a:path w="396875" h="456564">
                <a:moveTo>
                  <a:pt x="86298" y="124216"/>
                </a:moveTo>
                <a:lnTo>
                  <a:pt x="91352" y="188224"/>
                </a:lnTo>
                <a:lnTo>
                  <a:pt x="143256" y="250697"/>
                </a:lnTo>
                <a:lnTo>
                  <a:pt x="191388" y="304545"/>
                </a:lnTo>
                <a:lnTo>
                  <a:pt x="240919" y="356869"/>
                </a:lnTo>
                <a:lnTo>
                  <a:pt x="292226" y="407669"/>
                </a:lnTo>
                <a:lnTo>
                  <a:pt x="344550" y="456564"/>
                </a:lnTo>
                <a:lnTo>
                  <a:pt x="396621" y="400812"/>
                </a:lnTo>
                <a:lnTo>
                  <a:pt x="345495" y="353187"/>
                </a:lnTo>
                <a:lnTo>
                  <a:pt x="295916" y="304038"/>
                </a:lnTo>
                <a:lnTo>
                  <a:pt x="295783" y="304038"/>
                </a:lnTo>
                <a:lnTo>
                  <a:pt x="247857" y="253491"/>
                </a:lnTo>
                <a:lnTo>
                  <a:pt x="200533" y="200532"/>
                </a:lnTo>
                <a:lnTo>
                  <a:pt x="200678" y="200532"/>
                </a:lnTo>
                <a:lnTo>
                  <a:pt x="169029" y="162713"/>
                </a:lnTo>
                <a:lnTo>
                  <a:pt x="86298" y="124216"/>
                </a:lnTo>
                <a:close/>
              </a:path>
              <a:path w="396875" h="456564">
                <a:moveTo>
                  <a:pt x="0" y="0"/>
                </a:moveTo>
                <a:lnTo>
                  <a:pt x="26035" y="328929"/>
                </a:lnTo>
                <a:lnTo>
                  <a:pt x="51984" y="362041"/>
                </a:lnTo>
                <a:lnTo>
                  <a:pt x="67056" y="363854"/>
                </a:lnTo>
                <a:lnTo>
                  <a:pt x="81585" y="359713"/>
                </a:lnTo>
                <a:lnTo>
                  <a:pt x="92995" y="350631"/>
                </a:lnTo>
                <a:lnTo>
                  <a:pt x="100167" y="337905"/>
                </a:lnTo>
                <a:lnTo>
                  <a:pt x="101981" y="322833"/>
                </a:lnTo>
                <a:lnTo>
                  <a:pt x="91352" y="188224"/>
                </a:lnTo>
                <a:lnTo>
                  <a:pt x="52450" y="138683"/>
                </a:lnTo>
                <a:lnTo>
                  <a:pt x="12446" y="84708"/>
                </a:lnTo>
                <a:lnTo>
                  <a:pt x="73787" y="39369"/>
                </a:lnTo>
                <a:lnTo>
                  <a:pt x="84631" y="39369"/>
                </a:lnTo>
                <a:lnTo>
                  <a:pt x="0" y="0"/>
                </a:lnTo>
                <a:close/>
              </a:path>
              <a:path w="396875" h="456564">
                <a:moveTo>
                  <a:pt x="344677" y="352425"/>
                </a:moveTo>
                <a:lnTo>
                  <a:pt x="345439" y="353187"/>
                </a:lnTo>
                <a:lnTo>
                  <a:pt x="344677" y="352425"/>
                </a:lnTo>
                <a:close/>
              </a:path>
              <a:path w="396875" h="456564">
                <a:moveTo>
                  <a:pt x="295021" y="303148"/>
                </a:moveTo>
                <a:lnTo>
                  <a:pt x="295783" y="304038"/>
                </a:lnTo>
                <a:lnTo>
                  <a:pt x="295916" y="304038"/>
                </a:lnTo>
                <a:lnTo>
                  <a:pt x="295021" y="303148"/>
                </a:lnTo>
                <a:close/>
              </a:path>
              <a:path w="396875" h="456564">
                <a:moveTo>
                  <a:pt x="247014" y="252602"/>
                </a:moveTo>
                <a:lnTo>
                  <a:pt x="247776" y="253491"/>
                </a:lnTo>
                <a:lnTo>
                  <a:pt x="247014" y="252602"/>
                </a:lnTo>
                <a:close/>
              </a:path>
              <a:path w="396875" h="456564">
                <a:moveTo>
                  <a:pt x="309695" y="146938"/>
                </a:moveTo>
                <a:lnTo>
                  <a:pt x="155829" y="146938"/>
                </a:lnTo>
                <a:lnTo>
                  <a:pt x="169029" y="162713"/>
                </a:lnTo>
                <a:lnTo>
                  <a:pt x="266954" y="208279"/>
                </a:lnTo>
                <a:lnTo>
                  <a:pt x="281658" y="211832"/>
                </a:lnTo>
                <a:lnTo>
                  <a:pt x="296100" y="209549"/>
                </a:lnTo>
                <a:lnTo>
                  <a:pt x="308637" y="202029"/>
                </a:lnTo>
                <a:lnTo>
                  <a:pt x="317626" y="189864"/>
                </a:lnTo>
                <a:lnTo>
                  <a:pt x="321179" y="175160"/>
                </a:lnTo>
                <a:lnTo>
                  <a:pt x="318897" y="160718"/>
                </a:lnTo>
                <a:lnTo>
                  <a:pt x="311376" y="148181"/>
                </a:lnTo>
                <a:lnTo>
                  <a:pt x="309695" y="146938"/>
                </a:lnTo>
                <a:close/>
              </a:path>
              <a:path w="396875" h="456564">
                <a:moveTo>
                  <a:pt x="200678" y="200532"/>
                </a:moveTo>
                <a:lnTo>
                  <a:pt x="200533" y="200532"/>
                </a:lnTo>
                <a:lnTo>
                  <a:pt x="201422" y="201421"/>
                </a:lnTo>
                <a:lnTo>
                  <a:pt x="200678" y="200532"/>
                </a:lnTo>
                <a:close/>
              </a:path>
              <a:path w="396875" h="456564">
                <a:moveTo>
                  <a:pt x="73787" y="39369"/>
                </a:moveTo>
                <a:lnTo>
                  <a:pt x="12446" y="84708"/>
                </a:lnTo>
                <a:lnTo>
                  <a:pt x="52450" y="138683"/>
                </a:lnTo>
                <a:lnTo>
                  <a:pt x="91352" y="188224"/>
                </a:lnTo>
                <a:lnTo>
                  <a:pt x="86298" y="124216"/>
                </a:lnTo>
                <a:lnTo>
                  <a:pt x="27050" y="96646"/>
                </a:lnTo>
                <a:lnTo>
                  <a:pt x="81152" y="59054"/>
                </a:lnTo>
                <a:lnTo>
                  <a:pt x="88340" y="59054"/>
                </a:lnTo>
                <a:lnTo>
                  <a:pt x="73787" y="39369"/>
                </a:lnTo>
                <a:close/>
              </a:path>
              <a:path w="396875" h="456564">
                <a:moveTo>
                  <a:pt x="88340" y="59054"/>
                </a:moveTo>
                <a:lnTo>
                  <a:pt x="81152" y="59054"/>
                </a:lnTo>
                <a:lnTo>
                  <a:pt x="86298" y="124216"/>
                </a:lnTo>
                <a:lnTo>
                  <a:pt x="169029" y="162713"/>
                </a:lnTo>
                <a:lnTo>
                  <a:pt x="156679" y="147954"/>
                </a:lnTo>
                <a:lnTo>
                  <a:pt x="112649" y="92075"/>
                </a:lnTo>
                <a:lnTo>
                  <a:pt x="88340" y="59054"/>
                </a:lnTo>
                <a:close/>
              </a:path>
              <a:path w="396875" h="456564">
                <a:moveTo>
                  <a:pt x="84631" y="39369"/>
                </a:moveTo>
                <a:lnTo>
                  <a:pt x="73787" y="39369"/>
                </a:lnTo>
                <a:lnTo>
                  <a:pt x="113411" y="92963"/>
                </a:lnTo>
                <a:lnTo>
                  <a:pt x="156590" y="147954"/>
                </a:lnTo>
                <a:lnTo>
                  <a:pt x="155829" y="146938"/>
                </a:lnTo>
                <a:lnTo>
                  <a:pt x="309695" y="146938"/>
                </a:lnTo>
                <a:lnTo>
                  <a:pt x="299212" y="139191"/>
                </a:lnTo>
                <a:lnTo>
                  <a:pt x="84631" y="39369"/>
                </a:lnTo>
                <a:close/>
              </a:path>
              <a:path w="396875" h="456564">
                <a:moveTo>
                  <a:pt x="155829" y="146938"/>
                </a:moveTo>
                <a:lnTo>
                  <a:pt x="156590" y="147954"/>
                </a:lnTo>
                <a:lnTo>
                  <a:pt x="155829" y="146938"/>
                </a:lnTo>
                <a:close/>
              </a:path>
              <a:path w="396875" h="456564">
                <a:moveTo>
                  <a:pt x="81152" y="59054"/>
                </a:moveTo>
                <a:lnTo>
                  <a:pt x="27050" y="96646"/>
                </a:lnTo>
                <a:lnTo>
                  <a:pt x="86298" y="124216"/>
                </a:lnTo>
                <a:lnTo>
                  <a:pt x="81152" y="59054"/>
                </a:lnTo>
                <a:close/>
              </a:path>
              <a:path w="396875" h="456564">
                <a:moveTo>
                  <a:pt x="112649" y="92075"/>
                </a:moveTo>
                <a:lnTo>
                  <a:pt x="113348" y="92963"/>
                </a:lnTo>
                <a:lnTo>
                  <a:pt x="112649" y="92075"/>
                </a:lnTo>
                <a:close/>
              </a:path>
              <a:path w="396875" h="456564">
                <a:moveTo>
                  <a:pt x="112753" y="92075"/>
                </a:moveTo>
                <a:lnTo>
                  <a:pt x="113411" y="92963"/>
                </a:lnTo>
                <a:lnTo>
                  <a:pt x="112753" y="92075"/>
                </a:lnTo>
                <a:close/>
              </a:path>
            </a:pathLst>
          </a:custGeom>
          <a:solidFill>
            <a:srgbClr val="1E858A"/>
          </a:solidFill>
        </p:spPr>
        <p:txBody>
          <a:bodyPr wrap="square" lIns="0" tIns="0" rIns="0" bIns="0" rtlCol="0"/>
          <a:lstStyle/>
          <a:p>
            <a:endParaRPr/>
          </a:p>
        </p:txBody>
      </p:sp>
      <p:grpSp>
        <p:nvGrpSpPr>
          <p:cNvPr id="10" name="object 4">
            <a:extLst>
              <a:ext uri="{FF2B5EF4-FFF2-40B4-BE49-F238E27FC236}">
                <a16:creationId xmlns:a16="http://schemas.microsoft.com/office/drawing/2014/main" id="{83740781-CE93-C9EC-6735-5D3B4F0452CD}"/>
              </a:ext>
            </a:extLst>
          </p:cNvPr>
          <p:cNvGrpSpPr/>
          <p:nvPr/>
        </p:nvGrpSpPr>
        <p:grpSpPr>
          <a:xfrm>
            <a:off x="1638300" y="1862201"/>
            <a:ext cx="4954905" cy="2957195"/>
            <a:chOff x="1638300" y="1862201"/>
            <a:chExt cx="4954905" cy="2957195"/>
          </a:xfrm>
        </p:grpSpPr>
        <p:pic>
          <p:nvPicPr>
            <p:cNvPr id="11" name="object 5">
              <a:extLst>
                <a:ext uri="{FF2B5EF4-FFF2-40B4-BE49-F238E27FC236}">
                  <a16:creationId xmlns:a16="http://schemas.microsoft.com/office/drawing/2014/main" id="{BEDF2E21-46C9-F90A-C215-3D2992391385}"/>
                </a:ext>
              </a:extLst>
            </p:cNvPr>
            <p:cNvPicPr/>
            <p:nvPr/>
          </p:nvPicPr>
          <p:blipFill>
            <a:blip r:embed="rId3" cstate="print"/>
            <a:stretch>
              <a:fillRect/>
            </a:stretch>
          </p:blipFill>
          <p:spPr>
            <a:xfrm>
              <a:off x="1638300" y="2046732"/>
              <a:ext cx="2180844" cy="2772156"/>
            </a:xfrm>
            <a:prstGeom prst="rect">
              <a:avLst/>
            </a:prstGeom>
          </p:spPr>
        </p:pic>
        <p:sp>
          <p:nvSpPr>
            <p:cNvPr id="12" name="object 6">
              <a:extLst>
                <a:ext uri="{FF2B5EF4-FFF2-40B4-BE49-F238E27FC236}">
                  <a16:creationId xmlns:a16="http://schemas.microsoft.com/office/drawing/2014/main" id="{C89EF8E3-02E9-D370-5C14-45AB310A99BE}"/>
                </a:ext>
              </a:extLst>
            </p:cNvPr>
            <p:cNvSpPr/>
            <p:nvPr/>
          </p:nvSpPr>
          <p:spPr>
            <a:xfrm>
              <a:off x="5474970" y="2162683"/>
              <a:ext cx="363220" cy="775335"/>
            </a:xfrm>
            <a:custGeom>
              <a:avLst/>
              <a:gdLst/>
              <a:ahLst/>
              <a:cxnLst/>
              <a:rect l="l" t="t" r="r" b="b"/>
              <a:pathLst>
                <a:path w="363220" h="775335">
                  <a:moveTo>
                    <a:pt x="65341" y="445182"/>
                  </a:moveTo>
                  <a:lnTo>
                    <a:pt x="50768" y="445434"/>
                  </a:lnTo>
                  <a:lnTo>
                    <a:pt x="36956" y="451484"/>
                  </a:lnTo>
                  <a:lnTo>
                    <a:pt x="26505" y="462440"/>
                  </a:lnTo>
                  <a:lnTo>
                    <a:pt x="21256" y="476075"/>
                  </a:lnTo>
                  <a:lnTo>
                    <a:pt x="21508" y="490686"/>
                  </a:lnTo>
                  <a:lnTo>
                    <a:pt x="27558" y="504570"/>
                  </a:lnTo>
                  <a:lnTo>
                    <a:pt x="216915" y="774826"/>
                  </a:lnTo>
                  <a:lnTo>
                    <a:pt x="251065" y="703199"/>
                  </a:lnTo>
                  <a:lnTo>
                    <a:pt x="172719" y="703199"/>
                  </a:lnTo>
                  <a:lnTo>
                    <a:pt x="170497" y="681101"/>
                  </a:lnTo>
                  <a:lnTo>
                    <a:pt x="164847" y="632332"/>
                  </a:lnTo>
                  <a:lnTo>
                    <a:pt x="158118" y="584707"/>
                  </a:lnTo>
                  <a:lnTo>
                    <a:pt x="89915" y="460882"/>
                  </a:lnTo>
                  <a:lnTo>
                    <a:pt x="78962" y="450431"/>
                  </a:lnTo>
                  <a:lnTo>
                    <a:pt x="65341" y="445182"/>
                  </a:lnTo>
                  <a:close/>
                </a:path>
                <a:path w="363220" h="775335">
                  <a:moveTo>
                    <a:pt x="152513" y="550172"/>
                  </a:moveTo>
                  <a:lnTo>
                    <a:pt x="158241" y="585469"/>
                  </a:lnTo>
                  <a:lnTo>
                    <a:pt x="164972" y="633221"/>
                  </a:lnTo>
                  <a:lnTo>
                    <a:pt x="170560" y="681101"/>
                  </a:lnTo>
                  <a:lnTo>
                    <a:pt x="172719" y="703199"/>
                  </a:lnTo>
                  <a:lnTo>
                    <a:pt x="248538" y="695705"/>
                  </a:lnTo>
                  <a:lnTo>
                    <a:pt x="247282" y="683005"/>
                  </a:lnTo>
                  <a:lnTo>
                    <a:pt x="176275" y="683005"/>
                  </a:lnTo>
                  <a:lnTo>
                    <a:pt x="204355" y="624122"/>
                  </a:lnTo>
                  <a:lnTo>
                    <a:pt x="152513" y="550172"/>
                  </a:lnTo>
                  <a:close/>
                </a:path>
                <a:path w="363220" h="775335">
                  <a:moveTo>
                    <a:pt x="326288" y="422544"/>
                  </a:moveTo>
                  <a:lnTo>
                    <a:pt x="311832" y="424687"/>
                  </a:lnTo>
                  <a:lnTo>
                    <a:pt x="299257" y="432069"/>
                  </a:lnTo>
                  <a:lnTo>
                    <a:pt x="290194" y="444118"/>
                  </a:lnTo>
                  <a:lnTo>
                    <a:pt x="232249" y="565630"/>
                  </a:lnTo>
                  <a:lnTo>
                    <a:pt x="233552" y="573658"/>
                  </a:lnTo>
                  <a:lnTo>
                    <a:pt x="240537" y="623062"/>
                  </a:lnTo>
                  <a:lnTo>
                    <a:pt x="246252" y="672591"/>
                  </a:lnTo>
                  <a:lnTo>
                    <a:pt x="248538" y="695705"/>
                  </a:lnTo>
                  <a:lnTo>
                    <a:pt x="172719" y="703199"/>
                  </a:lnTo>
                  <a:lnTo>
                    <a:pt x="251065" y="703199"/>
                  </a:lnTo>
                  <a:lnTo>
                    <a:pt x="358901" y="477012"/>
                  </a:lnTo>
                  <a:lnTo>
                    <a:pt x="362622" y="462305"/>
                  </a:lnTo>
                  <a:lnTo>
                    <a:pt x="360473" y="447849"/>
                  </a:lnTo>
                  <a:lnTo>
                    <a:pt x="353061" y="435274"/>
                  </a:lnTo>
                  <a:lnTo>
                    <a:pt x="340994" y="426212"/>
                  </a:lnTo>
                  <a:lnTo>
                    <a:pt x="326288" y="422544"/>
                  </a:lnTo>
                  <a:close/>
                </a:path>
                <a:path w="363220" h="775335">
                  <a:moveTo>
                    <a:pt x="204355" y="624122"/>
                  </a:moveTo>
                  <a:lnTo>
                    <a:pt x="176275" y="683005"/>
                  </a:lnTo>
                  <a:lnTo>
                    <a:pt x="241807" y="677544"/>
                  </a:lnTo>
                  <a:lnTo>
                    <a:pt x="204355" y="624122"/>
                  </a:lnTo>
                  <a:close/>
                </a:path>
                <a:path w="363220" h="775335">
                  <a:moveTo>
                    <a:pt x="232249" y="565630"/>
                  </a:moveTo>
                  <a:lnTo>
                    <a:pt x="204355" y="624122"/>
                  </a:lnTo>
                  <a:lnTo>
                    <a:pt x="241807" y="677544"/>
                  </a:lnTo>
                  <a:lnTo>
                    <a:pt x="176275" y="683005"/>
                  </a:lnTo>
                  <a:lnTo>
                    <a:pt x="247282" y="683005"/>
                  </a:lnTo>
                  <a:lnTo>
                    <a:pt x="246252" y="672591"/>
                  </a:lnTo>
                  <a:lnTo>
                    <a:pt x="240537" y="623062"/>
                  </a:lnTo>
                  <a:lnTo>
                    <a:pt x="233552" y="573658"/>
                  </a:lnTo>
                  <a:lnTo>
                    <a:pt x="232249" y="565630"/>
                  </a:lnTo>
                  <a:close/>
                </a:path>
                <a:path w="363220" h="775335">
                  <a:moveTo>
                    <a:pt x="170433" y="680465"/>
                  </a:moveTo>
                  <a:lnTo>
                    <a:pt x="170497" y="681101"/>
                  </a:lnTo>
                  <a:lnTo>
                    <a:pt x="170433" y="680465"/>
                  </a:lnTo>
                  <a:close/>
                </a:path>
                <a:path w="363220" h="775335">
                  <a:moveTo>
                    <a:pt x="170486" y="680465"/>
                  </a:moveTo>
                  <a:lnTo>
                    <a:pt x="170560" y="681101"/>
                  </a:lnTo>
                  <a:lnTo>
                    <a:pt x="170486" y="680465"/>
                  </a:lnTo>
                  <a:close/>
                </a:path>
                <a:path w="363220" h="775335">
                  <a:moveTo>
                    <a:pt x="164845" y="632332"/>
                  </a:moveTo>
                  <a:lnTo>
                    <a:pt x="164950" y="633221"/>
                  </a:lnTo>
                  <a:lnTo>
                    <a:pt x="164845" y="632332"/>
                  </a:lnTo>
                  <a:close/>
                </a:path>
                <a:path w="363220" h="775335">
                  <a:moveTo>
                    <a:pt x="164847" y="632332"/>
                  </a:moveTo>
                  <a:lnTo>
                    <a:pt x="164972" y="633221"/>
                  </a:lnTo>
                  <a:lnTo>
                    <a:pt x="164847" y="632332"/>
                  </a:lnTo>
                  <a:close/>
                </a:path>
                <a:path w="363220" h="775335">
                  <a:moveTo>
                    <a:pt x="227593" y="536955"/>
                  </a:moveTo>
                  <a:lnTo>
                    <a:pt x="150367" y="536955"/>
                  </a:lnTo>
                  <a:lnTo>
                    <a:pt x="150494" y="537717"/>
                  </a:lnTo>
                  <a:lnTo>
                    <a:pt x="152513" y="550172"/>
                  </a:lnTo>
                  <a:lnTo>
                    <a:pt x="204355" y="624122"/>
                  </a:lnTo>
                  <a:lnTo>
                    <a:pt x="232249" y="565630"/>
                  </a:lnTo>
                  <a:lnTo>
                    <a:pt x="227593" y="536955"/>
                  </a:lnTo>
                  <a:close/>
                </a:path>
                <a:path w="363220" h="775335">
                  <a:moveTo>
                    <a:pt x="158114" y="584707"/>
                  </a:moveTo>
                  <a:lnTo>
                    <a:pt x="158222" y="585469"/>
                  </a:lnTo>
                  <a:lnTo>
                    <a:pt x="158114" y="584707"/>
                  </a:lnTo>
                  <a:close/>
                </a:path>
                <a:path w="363220" h="775335">
                  <a:moveTo>
                    <a:pt x="158118" y="584707"/>
                  </a:moveTo>
                  <a:lnTo>
                    <a:pt x="158241" y="585469"/>
                  </a:lnTo>
                  <a:lnTo>
                    <a:pt x="158118" y="584707"/>
                  </a:lnTo>
                  <a:close/>
                </a:path>
                <a:path w="363220" h="775335">
                  <a:moveTo>
                    <a:pt x="150464" y="537549"/>
                  </a:moveTo>
                  <a:lnTo>
                    <a:pt x="150491" y="537717"/>
                  </a:lnTo>
                  <a:lnTo>
                    <a:pt x="150464" y="537549"/>
                  </a:lnTo>
                  <a:close/>
                </a:path>
                <a:path w="363220" h="775335">
                  <a:moveTo>
                    <a:pt x="219134" y="489584"/>
                  </a:moveTo>
                  <a:lnTo>
                    <a:pt x="141731" y="489584"/>
                  </a:lnTo>
                  <a:lnTo>
                    <a:pt x="150464" y="537549"/>
                  </a:lnTo>
                  <a:lnTo>
                    <a:pt x="150367" y="536955"/>
                  </a:lnTo>
                  <a:lnTo>
                    <a:pt x="227593" y="536955"/>
                  </a:lnTo>
                  <a:lnTo>
                    <a:pt x="225551" y="524382"/>
                  </a:lnTo>
                  <a:lnTo>
                    <a:pt x="219134" y="489584"/>
                  </a:lnTo>
                  <a:close/>
                </a:path>
                <a:path w="363220" h="775335">
                  <a:moveTo>
                    <a:pt x="209819" y="442340"/>
                  </a:moveTo>
                  <a:lnTo>
                    <a:pt x="132079" y="442340"/>
                  </a:lnTo>
                  <a:lnTo>
                    <a:pt x="141858" y="490346"/>
                  </a:lnTo>
                  <a:lnTo>
                    <a:pt x="141731" y="489584"/>
                  </a:lnTo>
                  <a:lnTo>
                    <a:pt x="219134" y="489584"/>
                  </a:lnTo>
                  <a:lnTo>
                    <a:pt x="216534" y="475488"/>
                  </a:lnTo>
                  <a:lnTo>
                    <a:pt x="209819" y="442340"/>
                  </a:lnTo>
                  <a:close/>
                </a:path>
                <a:path w="363220" h="775335">
                  <a:moveTo>
                    <a:pt x="199450" y="395350"/>
                  </a:moveTo>
                  <a:lnTo>
                    <a:pt x="121284" y="395350"/>
                  </a:lnTo>
                  <a:lnTo>
                    <a:pt x="132206" y="443229"/>
                  </a:lnTo>
                  <a:lnTo>
                    <a:pt x="132079" y="442340"/>
                  </a:lnTo>
                  <a:lnTo>
                    <a:pt x="209819" y="442340"/>
                  </a:lnTo>
                  <a:lnTo>
                    <a:pt x="206541" y="426212"/>
                  </a:lnTo>
                  <a:lnTo>
                    <a:pt x="199450" y="395350"/>
                  </a:lnTo>
                  <a:close/>
                </a:path>
                <a:path w="363220" h="775335">
                  <a:moveTo>
                    <a:pt x="148486" y="209930"/>
                  </a:moveTo>
                  <a:lnTo>
                    <a:pt x="68452" y="209930"/>
                  </a:lnTo>
                  <a:lnTo>
                    <a:pt x="68706" y="210692"/>
                  </a:lnTo>
                  <a:lnTo>
                    <a:pt x="83438" y="256666"/>
                  </a:lnTo>
                  <a:lnTo>
                    <a:pt x="97154" y="302767"/>
                  </a:lnTo>
                  <a:lnTo>
                    <a:pt x="109727" y="349376"/>
                  </a:lnTo>
                  <a:lnTo>
                    <a:pt x="121412" y="396113"/>
                  </a:lnTo>
                  <a:lnTo>
                    <a:pt x="121284" y="395350"/>
                  </a:lnTo>
                  <a:lnTo>
                    <a:pt x="199450" y="395350"/>
                  </a:lnTo>
                  <a:lnTo>
                    <a:pt x="195452" y="377951"/>
                  </a:lnTo>
                  <a:lnTo>
                    <a:pt x="183387" y="329691"/>
                  </a:lnTo>
                  <a:lnTo>
                    <a:pt x="170306" y="281558"/>
                  </a:lnTo>
                  <a:lnTo>
                    <a:pt x="156082" y="233806"/>
                  </a:lnTo>
                  <a:lnTo>
                    <a:pt x="148486" y="209930"/>
                  </a:lnTo>
                  <a:close/>
                </a:path>
                <a:path w="363220" h="775335">
                  <a:moveTo>
                    <a:pt x="109474" y="348614"/>
                  </a:moveTo>
                  <a:lnTo>
                    <a:pt x="109665" y="349376"/>
                  </a:lnTo>
                  <a:lnTo>
                    <a:pt x="109474" y="348614"/>
                  </a:lnTo>
                  <a:close/>
                </a:path>
                <a:path w="363220" h="775335">
                  <a:moveTo>
                    <a:pt x="96900" y="302005"/>
                  </a:moveTo>
                  <a:lnTo>
                    <a:pt x="97107" y="302767"/>
                  </a:lnTo>
                  <a:lnTo>
                    <a:pt x="96900" y="302005"/>
                  </a:lnTo>
                  <a:close/>
                </a:path>
                <a:path w="363220" h="775335">
                  <a:moveTo>
                    <a:pt x="83184" y="255904"/>
                  </a:moveTo>
                  <a:lnTo>
                    <a:pt x="83412" y="256666"/>
                  </a:lnTo>
                  <a:lnTo>
                    <a:pt x="83184" y="255904"/>
                  </a:lnTo>
                  <a:close/>
                </a:path>
                <a:path w="363220" h="775335">
                  <a:moveTo>
                    <a:pt x="68548" y="210230"/>
                  </a:moveTo>
                  <a:lnTo>
                    <a:pt x="68697" y="210692"/>
                  </a:lnTo>
                  <a:lnTo>
                    <a:pt x="68548" y="210230"/>
                  </a:lnTo>
                  <a:close/>
                </a:path>
                <a:path w="363220" h="775335">
                  <a:moveTo>
                    <a:pt x="133405" y="164211"/>
                  </a:moveTo>
                  <a:lnTo>
                    <a:pt x="52831" y="164211"/>
                  </a:lnTo>
                  <a:lnTo>
                    <a:pt x="68548" y="210230"/>
                  </a:lnTo>
                  <a:lnTo>
                    <a:pt x="68452" y="209930"/>
                  </a:lnTo>
                  <a:lnTo>
                    <a:pt x="148486" y="209930"/>
                  </a:lnTo>
                  <a:lnTo>
                    <a:pt x="140969" y="186308"/>
                  </a:lnTo>
                  <a:lnTo>
                    <a:pt x="133405" y="164211"/>
                  </a:lnTo>
                  <a:close/>
                </a:path>
                <a:path w="363220" h="775335">
                  <a:moveTo>
                    <a:pt x="100450" y="73913"/>
                  </a:moveTo>
                  <a:lnTo>
                    <a:pt x="18668" y="73913"/>
                  </a:lnTo>
                  <a:lnTo>
                    <a:pt x="36575" y="119633"/>
                  </a:lnTo>
                  <a:lnTo>
                    <a:pt x="53085" y="164972"/>
                  </a:lnTo>
                  <a:lnTo>
                    <a:pt x="52831" y="164211"/>
                  </a:lnTo>
                  <a:lnTo>
                    <a:pt x="133405" y="164211"/>
                  </a:lnTo>
                  <a:lnTo>
                    <a:pt x="124840" y="139191"/>
                  </a:lnTo>
                  <a:lnTo>
                    <a:pt x="107695" y="92328"/>
                  </a:lnTo>
                  <a:lnTo>
                    <a:pt x="100450" y="73913"/>
                  </a:lnTo>
                  <a:close/>
                </a:path>
                <a:path w="363220" h="775335">
                  <a:moveTo>
                    <a:pt x="36194" y="118871"/>
                  </a:moveTo>
                  <a:lnTo>
                    <a:pt x="36474" y="119633"/>
                  </a:lnTo>
                  <a:lnTo>
                    <a:pt x="36194" y="118871"/>
                  </a:lnTo>
                  <a:close/>
                </a:path>
                <a:path w="363220" h="775335">
                  <a:moveTo>
                    <a:pt x="70484" y="0"/>
                  </a:moveTo>
                  <a:lnTo>
                    <a:pt x="0" y="29209"/>
                  </a:lnTo>
                  <a:lnTo>
                    <a:pt x="18922" y="74675"/>
                  </a:lnTo>
                  <a:lnTo>
                    <a:pt x="18668" y="73913"/>
                  </a:lnTo>
                  <a:lnTo>
                    <a:pt x="100450" y="73913"/>
                  </a:lnTo>
                  <a:lnTo>
                    <a:pt x="89407" y="45846"/>
                  </a:lnTo>
                  <a:lnTo>
                    <a:pt x="70484" y="0"/>
                  </a:lnTo>
                  <a:close/>
                </a:path>
              </a:pathLst>
            </a:custGeom>
            <a:solidFill>
              <a:srgbClr val="1E858A"/>
            </a:solidFill>
          </p:spPr>
          <p:txBody>
            <a:bodyPr wrap="square" lIns="0" tIns="0" rIns="0" bIns="0" rtlCol="0"/>
            <a:lstStyle/>
            <a:p>
              <a:endParaRPr/>
            </a:p>
          </p:txBody>
        </p:sp>
        <p:pic>
          <p:nvPicPr>
            <p:cNvPr id="13" name="object 7">
              <a:extLst>
                <a:ext uri="{FF2B5EF4-FFF2-40B4-BE49-F238E27FC236}">
                  <a16:creationId xmlns:a16="http://schemas.microsoft.com/office/drawing/2014/main" id="{D65E2A38-E3F3-C14B-C9E5-C88B95D795B2}"/>
                </a:ext>
              </a:extLst>
            </p:cNvPr>
            <p:cNvPicPr/>
            <p:nvPr/>
          </p:nvPicPr>
          <p:blipFill>
            <a:blip r:embed="rId4" cstate="print"/>
            <a:stretch>
              <a:fillRect/>
            </a:stretch>
          </p:blipFill>
          <p:spPr>
            <a:xfrm>
              <a:off x="2671572" y="2557272"/>
              <a:ext cx="1572767" cy="1094232"/>
            </a:xfrm>
            <a:prstGeom prst="rect">
              <a:avLst/>
            </a:prstGeom>
          </p:spPr>
        </p:pic>
        <p:sp>
          <p:nvSpPr>
            <p:cNvPr id="14" name="object 8">
              <a:extLst>
                <a:ext uri="{FF2B5EF4-FFF2-40B4-BE49-F238E27FC236}">
                  <a16:creationId xmlns:a16="http://schemas.microsoft.com/office/drawing/2014/main" id="{E3731156-3900-0DDE-2B0B-86B1BAD1E43A}"/>
                </a:ext>
              </a:extLst>
            </p:cNvPr>
            <p:cNvSpPr/>
            <p:nvPr/>
          </p:nvSpPr>
          <p:spPr>
            <a:xfrm>
              <a:off x="2671572" y="2557272"/>
              <a:ext cx="1572895" cy="1094740"/>
            </a:xfrm>
            <a:custGeom>
              <a:avLst/>
              <a:gdLst/>
              <a:ahLst/>
              <a:cxnLst/>
              <a:rect l="l" t="t" r="r" b="b"/>
              <a:pathLst>
                <a:path w="1572895" h="1094739">
                  <a:moveTo>
                    <a:pt x="0" y="182372"/>
                  </a:moveTo>
                  <a:lnTo>
                    <a:pt x="6089" y="133893"/>
                  </a:lnTo>
                  <a:lnTo>
                    <a:pt x="23273" y="90329"/>
                  </a:lnTo>
                  <a:lnTo>
                    <a:pt x="49926" y="53419"/>
                  </a:lnTo>
                  <a:lnTo>
                    <a:pt x="84422" y="24901"/>
                  </a:lnTo>
                  <a:lnTo>
                    <a:pt x="125133" y="6515"/>
                  </a:lnTo>
                  <a:lnTo>
                    <a:pt x="170433" y="0"/>
                  </a:lnTo>
                  <a:lnTo>
                    <a:pt x="1402333" y="0"/>
                  </a:lnTo>
                  <a:lnTo>
                    <a:pt x="1447634" y="6515"/>
                  </a:lnTo>
                  <a:lnTo>
                    <a:pt x="1488345" y="24901"/>
                  </a:lnTo>
                  <a:lnTo>
                    <a:pt x="1522841" y="53419"/>
                  </a:lnTo>
                  <a:lnTo>
                    <a:pt x="1549494" y="90329"/>
                  </a:lnTo>
                  <a:lnTo>
                    <a:pt x="1566678" y="133893"/>
                  </a:lnTo>
                  <a:lnTo>
                    <a:pt x="1572767" y="182372"/>
                  </a:lnTo>
                  <a:lnTo>
                    <a:pt x="1572767" y="911860"/>
                  </a:lnTo>
                  <a:lnTo>
                    <a:pt x="1566678" y="960338"/>
                  </a:lnTo>
                  <a:lnTo>
                    <a:pt x="1549494" y="1003902"/>
                  </a:lnTo>
                  <a:lnTo>
                    <a:pt x="1522841" y="1040812"/>
                  </a:lnTo>
                  <a:lnTo>
                    <a:pt x="1488345" y="1069330"/>
                  </a:lnTo>
                  <a:lnTo>
                    <a:pt x="1447634" y="1087716"/>
                  </a:lnTo>
                  <a:lnTo>
                    <a:pt x="1402333" y="1094232"/>
                  </a:lnTo>
                  <a:lnTo>
                    <a:pt x="170433" y="1094232"/>
                  </a:lnTo>
                  <a:lnTo>
                    <a:pt x="125133" y="1087716"/>
                  </a:lnTo>
                  <a:lnTo>
                    <a:pt x="84422" y="1069330"/>
                  </a:lnTo>
                  <a:lnTo>
                    <a:pt x="49926" y="1040812"/>
                  </a:lnTo>
                  <a:lnTo>
                    <a:pt x="23273" y="1003902"/>
                  </a:lnTo>
                  <a:lnTo>
                    <a:pt x="6089" y="960338"/>
                  </a:lnTo>
                  <a:lnTo>
                    <a:pt x="0" y="911860"/>
                  </a:lnTo>
                  <a:lnTo>
                    <a:pt x="0" y="182372"/>
                  </a:lnTo>
                  <a:close/>
                </a:path>
              </a:pathLst>
            </a:custGeom>
            <a:ln w="76200">
              <a:solidFill>
                <a:srgbClr val="FFFFFF"/>
              </a:solidFill>
            </a:ln>
          </p:spPr>
          <p:txBody>
            <a:bodyPr wrap="square" lIns="0" tIns="0" rIns="0" bIns="0" rtlCol="0"/>
            <a:lstStyle/>
            <a:p>
              <a:endParaRPr/>
            </a:p>
          </p:txBody>
        </p:sp>
        <p:sp>
          <p:nvSpPr>
            <p:cNvPr id="15" name="object 9">
              <a:extLst>
                <a:ext uri="{FF2B5EF4-FFF2-40B4-BE49-F238E27FC236}">
                  <a16:creationId xmlns:a16="http://schemas.microsoft.com/office/drawing/2014/main" id="{C7B96650-4388-2B3A-D53F-CB220265D955}"/>
                </a:ext>
              </a:extLst>
            </p:cNvPr>
            <p:cNvSpPr/>
            <p:nvPr/>
          </p:nvSpPr>
          <p:spPr>
            <a:xfrm>
              <a:off x="3889882" y="1862201"/>
              <a:ext cx="683260" cy="557530"/>
            </a:xfrm>
            <a:custGeom>
              <a:avLst/>
              <a:gdLst/>
              <a:ahLst/>
              <a:cxnLst/>
              <a:rect l="l" t="t" r="r" b="b"/>
              <a:pathLst>
                <a:path w="683260" h="557530">
                  <a:moveTo>
                    <a:pt x="486735" y="78072"/>
                  </a:moveTo>
                  <a:lnTo>
                    <a:pt x="436499" y="112140"/>
                  </a:lnTo>
                  <a:lnTo>
                    <a:pt x="392811" y="143256"/>
                  </a:lnTo>
                  <a:lnTo>
                    <a:pt x="349884" y="175513"/>
                  </a:lnTo>
                  <a:lnTo>
                    <a:pt x="307847" y="208661"/>
                  </a:lnTo>
                  <a:lnTo>
                    <a:pt x="266445" y="242697"/>
                  </a:lnTo>
                  <a:lnTo>
                    <a:pt x="225805" y="277749"/>
                  </a:lnTo>
                  <a:lnTo>
                    <a:pt x="186054" y="313816"/>
                  </a:lnTo>
                  <a:lnTo>
                    <a:pt x="147065" y="350647"/>
                  </a:lnTo>
                  <a:lnTo>
                    <a:pt x="108965" y="388493"/>
                  </a:lnTo>
                  <a:lnTo>
                    <a:pt x="71627" y="427100"/>
                  </a:lnTo>
                  <a:lnTo>
                    <a:pt x="35178" y="466725"/>
                  </a:lnTo>
                  <a:lnTo>
                    <a:pt x="0" y="506729"/>
                  </a:lnTo>
                  <a:lnTo>
                    <a:pt x="57150" y="557022"/>
                  </a:lnTo>
                  <a:lnTo>
                    <a:pt x="91640" y="518033"/>
                  </a:lnTo>
                  <a:lnTo>
                    <a:pt x="126797" y="479678"/>
                  </a:lnTo>
                  <a:lnTo>
                    <a:pt x="162835" y="442340"/>
                  </a:lnTo>
                  <a:lnTo>
                    <a:pt x="200405" y="405129"/>
                  </a:lnTo>
                  <a:lnTo>
                    <a:pt x="238125" y="369443"/>
                  </a:lnTo>
                  <a:lnTo>
                    <a:pt x="276170" y="335152"/>
                  </a:lnTo>
                  <a:lnTo>
                    <a:pt x="275970" y="335152"/>
                  </a:lnTo>
                  <a:lnTo>
                    <a:pt x="315385" y="301244"/>
                  </a:lnTo>
                  <a:lnTo>
                    <a:pt x="315213" y="301244"/>
                  </a:lnTo>
                  <a:lnTo>
                    <a:pt x="355980" y="267715"/>
                  </a:lnTo>
                  <a:lnTo>
                    <a:pt x="396620" y="235712"/>
                  </a:lnTo>
                  <a:lnTo>
                    <a:pt x="438276" y="204470"/>
                  </a:lnTo>
                  <a:lnTo>
                    <a:pt x="479731" y="174878"/>
                  </a:lnTo>
                  <a:lnTo>
                    <a:pt x="506010" y="156967"/>
                  </a:lnTo>
                  <a:lnTo>
                    <a:pt x="551581" y="79037"/>
                  </a:lnTo>
                  <a:lnTo>
                    <a:pt x="486735" y="78072"/>
                  </a:lnTo>
                  <a:close/>
                </a:path>
                <a:path w="683260" h="557530">
                  <a:moveTo>
                    <a:pt x="92201" y="517398"/>
                  </a:moveTo>
                  <a:lnTo>
                    <a:pt x="91566" y="518033"/>
                  </a:lnTo>
                  <a:lnTo>
                    <a:pt x="92201" y="517398"/>
                  </a:lnTo>
                  <a:close/>
                </a:path>
                <a:path w="683260" h="557530">
                  <a:moveTo>
                    <a:pt x="127380" y="479044"/>
                  </a:moveTo>
                  <a:lnTo>
                    <a:pt x="126745" y="479678"/>
                  </a:lnTo>
                  <a:lnTo>
                    <a:pt x="127380" y="479044"/>
                  </a:lnTo>
                  <a:close/>
                </a:path>
                <a:path w="683260" h="557530">
                  <a:moveTo>
                    <a:pt x="163305" y="441854"/>
                  </a:moveTo>
                  <a:lnTo>
                    <a:pt x="162813" y="442340"/>
                  </a:lnTo>
                  <a:lnTo>
                    <a:pt x="163305" y="441854"/>
                  </a:lnTo>
                  <a:close/>
                </a:path>
                <a:path w="683260" h="557530">
                  <a:moveTo>
                    <a:pt x="200441" y="405129"/>
                  </a:moveTo>
                  <a:lnTo>
                    <a:pt x="199770" y="405764"/>
                  </a:lnTo>
                  <a:lnTo>
                    <a:pt x="200441" y="405129"/>
                  </a:lnTo>
                  <a:close/>
                </a:path>
                <a:path w="683260" h="557530">
                  <a:moveTo>
                    <a:pt x="238193" y="369443"/>
                  </a:moveTo>
                  <a:lnTo>
                    <a:pt x="237489" y="370077"/>
                  </a:lnTo>
                  <a:lnTo>
                    <a:pt x="238193" y="369443"/>
                  </a:lnTo>
                  <a:close/>
                </a:path>
                <a:path w="683260" h="557530">
                  <a:moveTo>
                    <a:pt x="276732" y="334645"/>
                  </a:moveTo>
                  <a:lnTo>
                    <a:pt x="275970" y="335152"/>
                  </a:lnTo>
                  <a:lnTo>
                    <a:pt x="276170" y="335152"/>
                  </a:lnTo>
                  <a:lnTo>
                    <a:pt x="276732" y="334645"/>
                  </a:lnTo>
                  <a:close/>
                </a:path>
                <a:path w="683260" h="557530">
                  <a:moveTo>
                    <a:pt x="633600" y="89662"/>
                  </a:moveTo>
                  <a:lnTo>
                    <a:pt x="611251" y="89662"/>
                  </a:lnTo>
                  <a:lnTo>
                    <a:pt x="566165" y="117348"/>
                  </a:lnTo>
                  <a:lnTo>
                    <a:pt x="522951" y="145443"/>
                  </a:lnTo>
                  <a:lnTo>
                    <a:pt x="506010" y="156967"/>
                  </a:lnTo>
                  <a:lnTo>
                    <a:pt x="450976" y="251078"/>
                  </a:lnTo>
                  <a:lnTo>
                    <a:pt x="446065" y="265394"/>
                  </a:lnTo>
                  <a:lnTo>
                    <a:pt x="447024" y="279971"/>
                  </a:lnTo>
                  <a:lnTo>
                    <a:pt x="453388" y="293119"/>
                  </a:lnTo>
                  <a:lnTo>
                    <a:pt x="464692" y="303149"/>
                  </a:lnTo>
                  <a:lnTo>
                    <a:pt x="478990" y="308080"/>
                  </a:lnTo>
                  <a:lnTo>
                    <a:pt x="493537" y="307165"/>
                  </a:lnTo>
                  <a:lnTo>
                    <a:pt x="506680" y="300845"/>
                  </a:lnTo>
                  <a:lnTo>
                    <a:pt x="516763" y="289560"/>
                  </a:lnTo>
                  <a:lnTo>
                    <a:pt x="633600" y="89662"/>
                  </a:lnTo>
                  <a:close/>
                </a:path>
                <a:path w="683260" h="557530">
                  <a:moveTo>
                    <a:pt x="315975" y="300736"/>
                  </a:moveTo>
                  <a:lnTo>
                    <a:pt x="315213" y="301244"/>
                  </a:lnTo>
                  <a:lnTo>
                    <a:pt x="315385" y="301244"/>
                  </a:lnTo>
                  <a:lnTo>
                    <a:pt x="315975" y="300736"/>
                  </a:lnTo>
                  <a:close/>
                </a:path>
                <a:path w="683260" h="557530">
                  <a:moveTo>
                    <a:pt x="356024" y="267715"/>
                  </a:moveTo>
                  <a:lnTo>
                    <a:pt x="355218" y="268350"/>
                  </a:lnTo>
                  <a:lnTo>
                    <a:pt x="356024" y="267715"/>
                  </a:lnTo>
                  <a:close/>
                </a:path>
                <a:path w="683260" h="557530">
                  <a:moveTo>
                    <a:pt x="396662" y="235712"/>
                  </a:moveTo>
                  <a:lnTo>
                    <a:pt x="395986" y="236220"/>
                  </a:lnTo>
                  <a:lnTo>
                    <a:pt x="396662" y="235712"/>
                  </a:lnTo>
                  <a:close/>
                </a:path>
                <a:path w="683260" h="557530">
                  <a:moveTo>
                    <a:pt x="438401" y="204470"/>
                  </a:moveTo>
                  <a:lnTo>
                    <a:pt x="437514" y="205104"/>
                  </a:lnTo>
                  <a:lnTo>
                    <a:pt x="438401" y="204470"/>
                  </a:lnTo>
                  <a:close/>
                </a:path>
                <a:path w="683260" h="557530">
                  <a:moveTo>
                    <a:pt x="480440" y="174371"/>
                  </a:moveTo>
                  <a:lnTo>
                    <a:pt x="479678" y="174878"/>
                  </a:lnTo>
                  <a:lnTo>
                    <a:pt x="480440" y="174371"/>
                  </a:lnTo>
                  <a:close/>
                </a:path>
                <a:path w="683260" h="557530">
                  <a:moveTo>
                    <a:pt x="551581" y="79037"/>
                  </a:moveTo>
                  <a:lnTo>
                    <a:pt x="506010" y="156967"/>
                  </a:lnTo>
                  <a:lnTo>
                    <a:pt x="522620" y="145669"/>
                  </a:lnTo>
                  <a:lnTo>
                    <a:pt x="566927" y="116839"/>
                  </a:lnTo>
                  <a:lnTo>
                    <a:pt x="610630" y="90043"/>
                  </a:lnTo>
                  <a:lnTo>
                    <a:pt x="610488" y="90043"/>
                  </a:lnTo>
                  <a:lnTo>
                    <a:pt x="627712" y="80010"/>
                  </a:lnTo>
                  <a:lnTo>
                    <a:pt x="616965" y="80010"/>
                  </a:lnTo>
                  <a:lnTo>
                    <a:pt x="551581" y="79037"/>
                  </a:lnTo>
                  <a:close/>
                </a:path>
                <a:path w="683260" h="557530">
                  <a:moveTo>
                    <a:pt x="566993" y="116839"/>
                  </a:moveTo>
                  <a:lnTo>
                    <a:pt x="566165" y="117348"/>
                  </a:lnTo>
                  <a:lnTo>
                    <a:pt x="566993" y="116839"/>
                  </a:lnTo>
                  <a:close/>
                </a:path>
                <a:path w="683260" h="557530">
                  <a:moveTo>
                    <a:pt x="680736" y="9016"/>
                  </a:moveTo>
                  <a:lnTo>
                    <a:pt x="598169" y="9016"/>
                  </a:lnTo>
                  <a:lnTo>
                    <a:pt x="636651" y="74802"/>
                  </a:lnTo>
                  <a:lnTo>
                    <a:pt x="610488" y="90043"/>
                  </a:lnTo>
                  <a:lnTo>
                    <a:pt x="611251" y="89662"/>
                  </a:lnTo>
                  <a:lnTo>
                    <a:pt x="633600" y="89662"/>
                  </a:lnTo>
                  <a:lnTo>
                    <a:pt x="680736" y="9016"/>
                  </a:lnTo>
                  <a:close/>
                </a:path>
                <a:path w="683260" h="557530">
                  <a:moveTo>
                    <a:pt x="611251" y="89662"/>
                  </a:moveTo>
                  <a:lnTo>
                    <a:pt x="610488" y="90043"/>
                  </a:lnTo>
                  <a:lnTo>
                    <a:pt x="610630" y="90043"/>
                  </a:lnTo>
                  <a:lnTo>
                    <a:pt x="611251" y="89662"/>
                  </a:lnTo>
                  <a:close/>
                </a:path>
                <a:path w="683260" h="557530">
                  <a:moveTo>
                    <a:pt x="584580" y="22606"/>
                  </a:moveTo>
                  <a:lnTo>
                    <a:pt x="551581" y="79037"/>
                  </a:lnTo>
                  <a:lnTo>
                    <a:pt x="616965" y="80010"/>
                  </a:lnTo>
                  <a:lnTo>
                    <a:pt x="584580" y="22606"/>
                  </a:lnTo>
                  <a:close/>
                </a:path>
                <a:path w="683260" h="557530">
                  <a:moveTo>
                    <a:pt x="606118" y="22606"/>
                  </a:moveTo>
                  <a:lnTo>
                    <a:pt x="584580" y="22606"/>
                  </a:lnTo>
                  <a:lnTo>
                    <a:pt x="616965" y="80010"/>
                  </a:lnTo>
                  <a:lnTo>
                    <a:pt x="627712" y="80010"/>
                  </a:lnTo>
                  <a:lnTo>
                    <a:pt x="636651" y="74802"/>
                  </a:lnTo>
                  <a:lnTo>
                    <a:pt x="606118" y="22606"/>
                  </a:lnTo>
                  <a:close/>
                </a:path>
                <a:path w="683260" h="557530">
                  <a:moveTo>
                    <a:pt x="598169" y="9016"/>
                  </a:moveTo>
                  <a:lnTo>
                    <a:pt x="571626" y="24511"/>
                  </a:lnTo>
                  <a:lnTo>
                    <a:pt x="525779" y="52704"/>
                  </a:lnTo>
                  <a:lnTo>
                    <a:pt x="486735" y="78072"/>
                  </a:lnTo>
                  <a:lnTo>
                    <a:pt x="551581" y="79037"/>
                  </a:lnTo>
                  <a:lnTo>
                    <a:pt x="584580" y="22606"/>
                  </a:lnTo>
                  <a:lnTo>
                    <a:pt x="606118" y="22606"/>
                  </a:lnTo>
                  <a:lnTo>
                    <a:pt x="598169" y="9016"/>
                  </a:lnTo>
                  <a:close/>
                </a:path>
                <a:path w="683260" h="557530">
                  <a:moveTo>
                    <a:pt x="353440" y="0"/>
                  </a:moveTo>
                  <a:lnTo>
                    <a:pt x="338548" y="2728"/>
                  </a:lnTo>
                  <a:lnTo>
                    <a:pt x="326310" y="10683"/>
                  </a:lnTo>
                  <a:lnTo>
                    <a:pt x="317954" y="22663"/>
                  </a:lnTo>
                  <a:lnTo>
                    <a:pt x="314705" y="37464"/>
                  </a:lnTo>
                  <a:lnTo>
                    <a:pt x="317507" y="52355"/>
                  </a:lnTo>
                  <a:lnTo>
                    <a:pt x="325500" y="64579"/>
                  </a:lnTo>
                  <a:lnTo>
                    <a:pt x="337494" y="72898"/>
                  </a:lnTo>
                  <a:lnTo>
                    <a:pt x="352297" y="76073"/>
                  </a:lnTo>
                  <a:lnTo>
                    <a:pt x="486735" y="78072"/>
                  </a:lnTo>
                  <a:lnTo>
                    <a:pt x="525779" y="52704"/>
                  </a:lnTo>
                  <a:lnTo>
                    <a:pt x="571626" y="24511"/>
                  </a:lnTo>
                  <a:lnTo>
                    <a:pt x="598169" y="9016"/>
                  </a:lnTo>
                  <a:lnTo>
                    <a:pt x="680736" y="9016"/>
                  </a:lnTo>
                  <a:lnTo>
                    <a:pt x="683259" y="4699"/>
                  </a:lnTo>
                  <a:lnTo>
                    <a:pt x="353440" y="0"/>
                  </a:lnTo>
                  <a:close/>
                </a:path>
              </a:pathLst>
            </a:custGeom>
            <a:solidFill>
              <a:srgbClr val="1E858A"/>
            </a:solidFill>
          </p:spPr>
          <p:txBody>
            <a:bodyPr wrap="square" lIns="0" tIns="0" rIns="0" bIns="0" rtlCol="0"/>
            <a:lstStyle/>
            <a:p>
              <a:endParaRPr/>
            </a:p>
          </p:txBody>
        </p:sp>
        <p:pic>
          <p:nvPicPr>
            <p:cNvPr id="16" name="object 10">
              <a:extLst>
                <a:ext uri="{FF2B5EF4-FFF2-40B4-BE49-F238E27FC236}">
                  <a16:creationId xmlns:a16="http://schemas.microsoft.com/office/drawing/2014/main" id="{D424525D-1CC0-8774-2169-D228C4466648}"/>
                </a:ext>
              </a:extLst>
            </p:cNvPr>
            <p:cNvPicPr/>
            <p:nvPr/>
          </p:nvPicPr>
          <p:blipFill>
            <a:blip r:embed="rId5" cstate="print"/>
            <a:stretch>
              <a:fillRect/>
            </a:stretch>
          </p:blipFill>
          <p:spPr>
            <a:xfrm>
              <a:off x="4642633" y="3061289"/>
              <a:ext cx="1556469" cy="1082892"/>
            </a:xfrm>
            <a:prstGeom prst="rect">
              <a:avLst/>
            </a:prstGeom>
          </p:spPr>
        </p:pic>
        <p:sp>
          <p:nvSpPr>
            <p:cNvPr id="17" name="object 11">
              <a:extLst>
                <a:ext uri="{FF2B5EF4-FFF2-40B4-BE49-F238E27FC236}">
                  <a16:creationId xmlns:a16="http://schemas.microsoft.com/office/drawing/2014/main" id="{0249C651-F99D-CF48-C462-76C0ED27F0C9}"/>
                </a:ext>
              </a:extLst>
            </p:cNvPr>
            <p:cNvSpPr/>
            <p:nvPr/>
          </p:nvSpPr>
          <p:spPr>
            <a:xfrm>
              <a:off x="4634483" y="3055620"/>
              <a:ext cx="1572895" cy="1094740"/>
            </a:xfrm>
            <a:custGeom>
              <a:avLst/>
              <a:gdLst/>
              <a:ahLst/>
              <a:cxnLst/>
              <a:rect l="l" t="t" r="r" b="b"/>
              <a:pathLst>
                <a:path w="1572895" h="1094739">
                  <a:moveTo>
                    <a:pt x="0" y="182371"/>
                  </a:moveTo>
                  <a:lnTo>
                    <a:pt x="6089" y="133893"/>
                  </a:lnTo>
                  <a:lnTo>
                    <a:pt x="23273" y="90329"/>
                  </a:lnTo>
                  <a:lnTo>
                    <a:pt x="49926" y="53419"/>
                  </a:lnTo>
                  <a:lnTo>
                    <a:pt x="84422" y="24901"/>
                  </a:lnTo>
                  <a:lnTo>
                    <a:pt x="125133" y="6515"/>
                  </a:lnTo>
                  <a:lnTo>
                    <a:pt x="170433" y="0"/>
                  </a:lnTo>
                  <a:lnTo>
                    <a:pt x="1402333" y="0"/>
                  </a:lnTo>
                  <a:lnTo>
                    <a:pt x="1447634" y="6515"/>
                  </a:lnTo>
                  <a:lnTo>
                    <a:pt x="1488345" y="24901"/>
                  </a:lnTo>
                  <a:lnTo>
                    <a:pt x="1522841" y="53419"/>
                  </a:lnTo>
                  <a:lnTo>
                    <a:pt x="1549494" y="90329"/>
                  </a:lnTo>
                  <a:lnTo>
                    <a:pt x="1566678" y="133893"/>
                  </a:lnTo>
                  <a:lnTo>
                    <a:pt x="1572767" y="182371"/>
                  </a:lnTo>
                  <a:lnTo>
                    <a:pt x="1572767" y="911859"/>
                  </a:lnTo>
                  <a:lnTo>
                    <a:pt x="1566678" y="960338"/>
                  </a:lnTo>
                  <a:lnTo>
                    <a:pt x="1549494" y="1003902"/>
                  </a:lnTo>
                  <a:lnTo>
                    <a:pt x="1522841" y="1040812"/>
                  </a:lnTo>
                  <a:lnTo>
                    <a:pt x="1488345" y="1069330"/>
                  </a:lnTo>
                  <a:lnTo>
                    <a:pt x="1447634" y="1087716"/>
                  </a:lnTo>
                  <a:lnTo>
                    <a:pt x="1402333" y="1094231"/>
                  </a:lnTo>
                  <a:lnTo>
                    <a:pt x="170433" y="1094231"/>
                  </a:lnTo>
                  <a:lnTo>
                    <a:pt x="125133" y="1087716"/>
                  </a:lnTo>
                  <a:lnTo>
                    <a:pt x="84422" y="1069330"/>
                  </a:lnTo>
                  <a:lnTo>
                    <a:pt x="49926" y="1040812"/>
                  </a:lnTo>
                  <a:lnTo>
                    <a:pt x="23273" y="1003902"/>
                  </a:lnTo>
                  <a:lnTo>
                    <a:pt x="6089" y="960338"/>
                  </a:lnTo>
                  <a:lnTo>
                    <a:pt x="0" y="911859"/>
                  </a:lnTo>
                  <a:lnTo>
                    <a:pt x="0" y="182371"/>
                  </a:lnTo>
                  <a:close/>
                </a:path>
              </a:pathLst>
            </a:custGeom>
            <a:ln w="76200">
              <a:solidFill>
                <a:srgbClr val="FFFFFF"/>
              </a:solidFill>
            </a:ln>
          </p:spPr>
          <p:txBody>
            <a:bodyPr wrap="square" lIns="0" tIns="0" rIns="0" bIns="0" rtlCol="0"/>
            <a:lstStyle/>
            <a:p>
              <a:endParaRPr/>
            </a:p>
          </p:txBody>
        </p:sp>
        <p:sp>
          <p:nvSpPr>
            <p:cNvPr id="18" name="object 12">
              <a:extLst>
                <a:ext uri="{FF2B5EF4-FFF2-40B4-BE49-F238E27FC236}">
                  <a16:creationId xmlns:a16="http://schemas.microsoft.com/office/drawing/2014/main" id="{B0CE0989-7642-7D2C-6AE0-B7BFB271202D}"/>
                </a:ext>
              </a:extLst>
            </p:cNvPr>
            <p:cNvSpPr/>
            <p:nvPr/>
          </p:nvSpPr>
          <p:spPr>
            <a:xfrm>
              <a:off x="5280659" y="3445764"/>
              <a:ext cx="1306195" cy="783590"/>
            </a:xfrm>
            <a:custGeom>
              <a:avLst/>
              <a:gdLst/>
              <a:ahLst/>
              <a:cxnLst/>
              <a:rect l="l" t="t" r="r" b="b"/>
              <a:pathLst>
                <a:path w="1306195" h="783589">
                  <a:moveTo>
                    <a:pt x="653034" y="0"/>
                  </a:moveTo>
                  <a:lnTo>
                    <a:pt x="593591" y="1600"/>
                  </a:lnTo>
                  <a:lnTo>
                    <a:pt x="535645" y="6311"/>
                  </a:lnTo>
                  <a:lnTo>
                    <a:pt x="479425" y="13992"/>
                  </a:lnTo>
                  <a:lnTo>
                    <a:pt x="425161" y="24507"/>
                  </a:lnTo>
                  <a:lnTo>
                    <a:pt x="373085" y="37716"/>
                  </a:lnTo>
                  <a:lnTo>
                    <a:pt x="323426" y="53481"/>
                  </a:lnTo>
                  <a:lnTo>
                    <a:pt x="276416" y="71663"/>
                  </a:lnTo>
                  <a:lnTo>
                    <a:pt x="232284" y="92125"/>
                  </a:lnTo>
                  <a:lnTo>
                    <a:pt x="191262" y="114728"/>
                  </a:lnTo>
                  <a:lnTo>
                    <a:pt x="153579" y="139334"/>
                  </a:lnTo>
                  <a:lnTo>
                    <a:pt x="119466" y="165803"/>
                  </a:lnTo>
                  <a:lnTo>
                    <a:pt x="89154" y="193999"/>
                  </a:lnTo>
                  <a:lnTo>
                    <a:pt x="62872" y="223782"/>
                  </a:lnTo>
                  <a:lnTo>
                    <a:pt x="40853" y="255014"/>
                  </a:lnTo>
                  <a:lnTo>
                    <a:pt x="10520" y="321273"/>
                  </a:lnTo>
                  <a:lnTo>
                    <a:pt x="0" y="391668"/>
                  </a:lnTo>
                  <a:lnTo>
                    <a:pt x="2668" y="427313"/>
                  </a:lnTo>
                  <a:lnTo>
                    <a:pt x="23325" y="495778"/>
                  </a:lnTo>
                  <a:lnTo>
                    <a:pt x="62872" y="559553"/>
                  </a:lnTo>
                  <a:lnTo>
                    <a:pt x="89154" y="589336"/>
                  </a:lnTo>
                  <a:lnTo>
                    <a:pt x="119466" y="617532"/>
                  </a:lnTo>
                  <a:lnTo>
                    <a:pt x="153579" y="644001"/>
                  </a:lnTo>
                  <a:lnTo>
                    <a:pt x="191262" y="668607"/>
                  </a:lnTo>
                  <a:lnTo>
                    <a:pt x="232284" y="691210"/>
                  </a:lnTo>
                  <a:lnTo>
                    <a:pt x="276416" y="711672"/>
                  </a:lnTo>
                  <a:lnTo>
                    <a:pt x="323426" y="729854"/>
                  </a:lnTo>
                  <a:lnTo>
                    <a:pt x="373085" y="745619"/>
                  </a:lnTo>
                  <a:lnTo>
                    <a:pt x="425161" y="758828"/>
                  </a:lnTo>
                  <a:lnTo>
                    <a:pt x="479425" y="769343"/>
                  </a:lnTo>
                  <a:lnTo>
                    <a:pt x="535645" y="777024"/>
                  </a:lnTo>
                  <a:lnTo>
                    <a:pt x="593591" y="781735"/>
                  </a:lnTo>
                  <a:lnTo>
                    <a:pt x="653034" y="783336"/>
                  </a:lnTo>
                  <a:lnTo>
                    <a:pt x="712476" y="781735"/>
                  </a:lnTo>
                  <a:lnTo>
                    <a:pt x="770422" y="777024"/>
                  </a:lnTo>
                  <a:lnTo>
                    <a:pt x="826643" y="769343"/>
                  </a:lnTo>
                  <a:lnTo>
                    <a:pt x="880906" y="758828"/>
                  </a:lnTo>
                  <a:lnTo>
                    <a:pt x="932982" y="745619"/>
                  </a:lnTo>
                  <a:lnTo>
                    <a:pt x="982641" y="729854"/>
                  </a:lnTo>
                  <a:lnTo>
                    <a:pt x="1029651" y="711672"/>
                  </a:lnTo>
                  <a:lnTo>
                    <a:pt x="1073783" y="691210"/>
                  </a:lnTo>
                  <a:lnTo>
                    <a:pt x="1114806" y="668607"/>
                  </a:lnTo>
                  <a:lnTo>
                    <a:pt x="1152488" y="644001"/>
                  </a:lnTo>
                  <a:lnTo>
                    <a:pt x="1186601" y="617532"/>
                  </a:lnTo>
                  <a:lnTo>
                    <a:pt x="1216914" y="589336"/>
                  </a:lnTo>
                  <a:lnTo>
                    <a:pt x="1243195" y="559553"/>
                  </a:lnTo>
                  <a:lnTo>
                    <a:pt x="1265214" y="528321"/>
                  </a:lnTo>
                  <a:lnTo>
                    <a:pt x="1295547" y="462062"/>
                  </a:lnTo>
                  <a:lnTo>
                    <a:pt x="1306067" y="391668"/>
                  </a:lnTo>
                  <a:lnTo>
                    <a:pt x="1303399" y="356022"/>
                  </a:lnTo>
                  <a:lnTo>
                    <a:pt x="1282742" y="287557"/>
                  </a:lnTo>
                  <a:lnTo>
                    <a:pt x="1243195" y="223782"/>
                  </a:lnTo>
                  <a:lnTo>
                    <a:pt x="1216913" y="193999"/>
                  </a:lnTo>
                  <a:lnTo>
                    <a:pt x="1186601" y="165803"/>
                  </a:lnTo>
                  <a:lnTo>
                    <a:pt x="1152488" y="139334"/>
                  </a:lnTo>
                  <a:lnTo>
                    <a:pt x="1114805" y="114728"/>
                  </a:lnTo>
                  <a:lnTo>
                    <a:pt x="1073783" y="92125"/>
                  </a:lnTo>
                  <a:lnTo>
                    <a:pt x="1029651" y="71663"/>
                  </a:lnTo>
                  <a:lnTo>
                    <a:pt x="982641" y="53481"/>
                  </a:lnTo>
                  <a:lnTo>
                    <a:pt x="932982" y="37716"/>
                  </a:lnTo>
                  <a:lnTo>
                    <a:pt x="880906" y="24507"/>
                  </a:lnTo>
                  <a:lnTo>
                    <a:pt x="826642" y="13992"/>
                  </a:lnTo>
                  <a:lnTo>
                    <a:pt x="770422" y="6311"/>
                  </a:lnTo>
                  <a:lnTo>
                    <a:pt x="712476" y="1600"/>
                  </a:lnTo>
                  <a:lnTo>
                    <a:pt x="653034" y="0"/>
                  </a:lnTo>
                  <a:close/>
                </a:path>
              </a:pathLst>
            </a:custGeom>
            <a:solidFill>
              <a:srgbClr val="1E858A"/>
            </a:solidFill>
          </p:spPr>
          <p:txBody>
            <a:bodyPr wrap="square" lIns="0" tIns="0" rIns="0" bIns="0" rtlCol="0"/>
            <a:lstStyle/>
            <a:p>
              <a:endParaRPr/>
            </a:p>
          </p:txBody>
        </p:sp>
        <p:sp>
          <p:nvSpPr>
            <p:cNvPr id="19" name="object 13">
              <a:extLst>
                <a:ext uri="{FF2B5EF4-FFF2-40B4-BE49-F238E27FC236}">
                  <a16:creationId xmlns:a16="http://schemas.microsoft.com/office/drawing/2014/main" id="{0159E6DC-DA22-75E0-6B80-A52D246EF998}"/>
                </a:ext>
              </a:extLst>
            </p:cNvPr>
            <p:cNvSpPr/>
            <p:nvPr/>
          </p:nvSpPr>
          <p:spPr>
            <a:xfrm>
              <a:off x="5280659" y="3445764"/>
              <a:ext cx="1306195" cy="783590"/>
            </a:xfrm>
            <a:custGeom>
              <a:avLst/>
              <a:gdLst/>
              <a:ahLst/>
              <a:cxnLst/>
              <a:rect l="l" t="t" r="r" b="b"/>
              <a:pathLst>
                <a:path w="1306195" h="783589">
                  <a:moveTo>
                    <a:pt x="0" y="391668"/>
                  </a:moveTo>
                  <a:lnTo>
                    <a:pt x="10520" y="321273"/>
                  </a:lnTo>
                  <a:lnTo>
                    <a:pt x="40853" y="255014"/>
                  </a:lnTo>
                  <a:lnTo>
                    <a:pt x="62872" y="223782"/>
                  </a:lnTo>
                  <a:lnTo>
                    <a:pt x="89154" y="193999"/>
                  </a:lnTo>
                  <a:lnTo>
                    <a:pt x="119466" y="165803"/>
                  </a:lnTo>
                  <a:lnTo>
                    <a:pt x="153579" y="139334"/>
                  </a:lnTo>
                  <a:lnTo>
                    <a:pt x="191262" y="114728"/>
                  </a:lnTo>
                  <a:lnTo>
                    <a:pt x="232284" y="92125"/>
                  </a:lnTo>
                  <a:lnTo>
                    <a:pt x="276416" y="71663"/>
                  </a:lnTo>
                  <a:lnTo>
                    <a:pt x="323426" y="53481"/>
                  </a:lnTo>
                  <a:lnTo>
                    <a:pt x="373085" y="37716"/>
                  </a:lnTo>
                  <a:lnTo>
                    <a:pt x="425161" y="24507"/>
                  </a:lnTo>
                  <a:lnTo>
                    <a:pt x="479425" y="13992"/>
                  </a:lnTo>
                  <a:lnTo>
                    <a:pt x="535645" y="6311"/>
                  </a:lnTo>
                  <a:lnTo>
                    <a:pt x="593591" y="1600"/>
                  </a:lnTo>
                  <a:lnTo>
                    <a:pt x="653034" y="0"/>
                  </a:lnTo>
                  <a:lnTo>
                    <a:pt x="712476" y="1600"/>
                  </a:lnTo>
                  <a:lnTo>
                    <a:pt x="770422" y="6311"/>
                  </a:lnTo>
                  <a:lnTo>
                    <a:pt x="826642" y="13992"/>
                  </a:lnTo>
                  <a:lnTo>
                    <a:pt x="880906" y="24507"/>
                  </a:lnTo>
                  <a:lnTo>
                    <a:pt x="932982" y="37716"/>
                  </a:lnTo>
                  <a:lnTo>
                    <a:pt x="982641" y="53481"/>
                  </a:lnTo>
                  <a:lnTo>
                    <a:pt x="1029651" y="71663"/>
                  </a:lnTo>
                  <a:lnTo>
                    <a:pt x="1073783" y="92125"/>
                  </a:lnTo>
                  <a:lnTo>
                    <a:pt x="1114805" y="114728"/>
                  </a:lnTo>
                  <a:lnTo>
                    <a:pt x="1152488" y="139334"/>
                  </a:lnTo>
                  <a:lnTo>
                    <a:pt x="1186601" y="165803"/>
                  </a:lnTo>
                  <a:lnTo>
                    <a:pt x="1216913" y="193999"/>
                  </a:lnTo>
                  <a:lnTo>
                    <a:pt x="1243195" y="223782"/>
                  </a:lnTo>
                  <a:lnTo>
                    <a:pt x="1265214" y="255014"/>
                  </a:lnTo>
                  <a:lnTo>
                    <a:pt x="1295547" y="321273"/>
                  </a:lnTo>
                  <a:lnTo>
                    <a:pt x="1306067" y="391668"/>
                  </a:lnTo>
                  <a:lnTo>
                    <a:pt x="1303399" y="427313"/>
                  </a:lnTo>
                  <a:lnTo>
                    <a:pt x="1282742" y="495778"/>
                  </a:lnTo>
                  <a:lnTo>
                    <a:pt x="1243195" y="559553"/>
                  </a:lnTo>
                  <a:lnTo>
                    <a:pt x="1216914" y="589336"/>
                  </a:lnTo>
                  <a:lnTo>
                    <a:pt x="1186601" y="617532"/>
                  </a:lnTo>
                  <a:lnTo>
                    <a:pt x="1152488" y="644001"/>
                  </a:lnTo>
                  <a:lnTo>
                    <a:pt x="1114806" y="668607"/>
                  </a:lnTo>
                  <a:lnTo>
                    <a:pt x="1073783" y="691210"/>
                  </a:lnTo>
                  <a:lnTo>
                    <a:pt x="1029651" y="711672"/>
                  </a:lnTo>
                  <a:lnTo>
                    <a:pt x="982641" y="729854"/>
                  </a:lnTo>
                  <a:lnTo>
                    <a:pt x="932982" y="745619"/>
                  </a:lnTo>
                  <a:lnTo>
                    <a:pt x="880906" y="758828"/>
                  </a:lnTo>
                  <a:lnTo>
                    <a:pt x="826643" y="769343"/>
                  </a:lnTo>
                  <a:lnTo>
                    <a:pt x="770422" y="777024"/>
                  </a:lnTo>
                  <a:lnTo>
                    <a:pt x="712476" y="781735"/>
                  </a:lnTo>
                  <a:lnTo>
                    <a:pt x="653034" y="783336"/>
                  </a:lnTo>
                  <a:lnTo>
                    <a:pt x="593591" y="781735"/>
                  </a:lnTo>
                  <a:lnTo>
                    <a:pt x="535645" y="777024"/>
                  </a:lnTo>
                  <a:lnTo>
                    <a:pt x="479425" y="769343"/>
                  </a:lnTo>
                  <a:lnTo>
                    <a:pt x="425161" y="758828"/>
                  </a:lnTo>
                  <a:lnTo>
                    <a:pt x="373085" y="745619"/>
                  </a:lnTo>
                  <a:lnTo>
                    <a:pt x="323426" y="729854"/>
                  </a:lnTo>
                  <a:lnTo>
                    <a:pt x="276416" y="711672"/>
                  </a:lnTo>
                  <a:lnTo>
                    <a:pt x="232284" y="691210"/>
                  </a:lnTo>
                  <a:lnTo>
                    <a:pt x="191262" y="668607"/>
                  </a:lnTo>
                  <a:lnTo>
                    <a:pt x="153579" y="644001"/>
                  </a:lnTo>
                  <a:lnTo>
                    <a:pt x="119466" y="617532"/>
                  </a:lnTo>
                  <a:lnTo>
                    <a:pt x="89154" y="589336"/>
                  </a:lnTo>
                  <a:lnTo>
                    <a:pt x="62872" y="559553"/>
                  </a:lnTo>
                  <a:lnTo>
                    <a:pt x="40853" y="528321"/>
                  </a:lnTo>
                  <a:lnTo>
                    <a:pt x="10520" y="462062"/>
                  </a:lnTo>
                  <a:lnTo>
                    <a:pt x="0" y="391668"/>
                  </a:lnTo>
                  <a:close/>
                </a:path>
              </a:pathLst>
            </a:custGeom>
            <a:ln w="12192">
              <a:solidFill>
                <a:srgbClr val="125F64"/>
              </a:solidFill>
            </a:ln>
          </p:spPr>
          <p:txBody>
            <a:bodyPr wrap="square" lIns="0" tIns="0" rIns="0" bIns="0" rtlCol="0"/>
            <a:lstStyle/>
            <a:p>
              <a:endParaRPr/>
            </a:p>
          </p:txBody>
        </p:sp>
      </p:grpSp>
      <p:sp>
        <p:nvSpPr>
          <p:cNvPr id="20" name="object 14">
            <a:extLst>
              <a:ext uri="{FF2B5EF4-FFF2-40B4-BE49-F238E27FC236}">
                <a16:creationId xmlns:a16="http://schemas.microsoft.com/office/drawing/2014/main" id="{F1C56D9F-2A05-9B82-D7F8-C5B9FAF529AE}"/>
              </a:ext>
            </a:extLst>
          </p:cNvPr>
          <p:cNvSpPr txBox="1"/>
          <p:nvPr/>
        </p:nvSpPr>
        <p:spPr>
          <a:xfrm>
            <a:off x="5679694" y="3545585"/>
            <a:ext cx="508000" cy="574040"/>
          </a:xfrm>
          <a:prstGeom prst="rect">
            <a:avLst/>
          </a:prstGeom>
        </p:spPr>
        <p:txBody>
          <a:bodyPr vert="horz" wrap="square" lIns="0" tIns="12700" rIns="0" bIns="0" rtlCol="0">
            <a:spAutoFit/>
          </a:bodyPr>
          <a:lstStyle/>
          <a:p>
            <a:pPr marL="44450" marR="5080" indent="-32384">
              <a:lnSpc>
                <a:spcPct val="100000"/>
              </a:lnSpc>
              <a:spcBef>
                <a:spcPts val="100"/>
              </a:spcBef>
            </a:pPr>
            <a:r>
              <a:rPr sz="1800" spc="-20">
                <a:solidFill>
                  <a:srgbClr val="FFFFFF"/>
                </a:solidFill>
                <a:latin typeface="Arial"/>
                <a:cs typeface="Arial"/>
              </a:rPr>
              <a:t>Data </a:t>
            </a:r>
            <a:r>
              <a:rPr sz="1800" spc="-25">
                <a:solidFill>
                  <a:srgbClr val="FFFFFF"/>
                </a:solidFill>
                <a:latin typeface="Arial"/>
                <a:cs typeface="Arial"/>
              </a:rPr>
              <a:t>Hub</a:t>
            </a:r>
            <a:endParaRPr sz="1800">
              <a:latin typeface="Arial"/>
              <a:cs typeface="Arial"/>
            </a:endParaRPr>
          </a:p>
        </p:txBody>
      </p:sp>
      <p:sp>
        <p:nvSpPr>
          <p:cNvPr id="21" name="object 15">
            <a:extLst>
              <a:ext uri="{FF2B5EF4-FFF2-40B4-BE49-F238E27FC236}">
                <a16:creationId xmlns:a16="http://schemas.microsoft.com/office/drawing/2014/main" id="{EDCFEE84-6DE0-58FB-984C-4EC3274C9945}"/>
              </a:ext>
            </a:extLst>
          </p:cNvPr>
          <p:cNvSpPr txBox="1"/>
          <p:nvPr/>
        </p:nvSpPr>
        <p:spPr>
          <a:xfrm>
            <a:off x="6714743" y="1234439"/>
            <a:ext cx="4413885" cy="1158009"/>
          </a:xfrm>
          <a:prstGeom prst="rect">
            <a:avLst/>
          </a:prstGeom>
          <a:solidFill>
            <a:srgbClr val="1E858A"/>
          </a:solidFill>
          <a:ln w="12192">
            <a:solidFill>
              <a:srgbClr val="125F64"/>
            </a:solidFill>
          </a:ln>
        </p:spPr>
        <p:txBody>
          <a:bodyPr vert="horz" wrap="square" lIns="0" tIns="24130" rIns="0" bIns="0" rtlCol="0">
            <a:spAutoFit/>
          </a:bodyPr>
          <a:lstStyle/>
          <a:p>
            <a:pPr marL="379095" indent="-286385">
              <a:lnSpc>
                <a:spcPct val="100000"/>
              </a:lnSpc>
              <a:spcBef>
                <a:spcPts val="190"/>
              </a:spcBef>
              <a:buChar char="-"/>
              <a:tabLst>
                <a:tab pos="379095" algn="l"/>
              </a:tabLst>
            </a:pPr>
            <a:r>
              <a:rPr lang="lv-LV">
                <a:solidFill>
                  <a:srgbClr val="FFFFFF"/>
                </a:solidFill>
                <a:cs typeface="Arial"/>
              </a:rPr>
              <a:t>Aprēķina nodokļus un PVN pārdošanas brīdī</a:t>
            </a:r>
          </a:p>
          <a:p>
            <a:pPr marL="379095" indent="-286385">
              <a:lnSpc>
                <a:spcPct val="100000"/>
              </a:lnSpc>
              <a:spcBef>
                <a:spcPts val="190"/>
              </a:spcBef>
              <a:buChar char="-"/>
              <a:tabLst>
                <a:tab pos="379095" algn="l"/>
              </a:tabLst>
            </a:pPr>
            <a:r>
              <a:rPr lang="lv-LV">
                <a:solidFill>
                  <a:srgbClr val="FFFFFF"/>
                </a:solidFill>
                <a:cs typeface="Arial"/>
              </a:rPr>
              <a:t>Ziņo par pārdošanu muitai</a:t>
            </a:r>
          </a:p>
          <a:p>
            <a:pPr marL="379095" indent="-286385">
              <a:lnSpc>
                <a:spcPct val="100000"/>
              </a:lnSpc>
              <a:buChar char="-"/>
              <a:tabLst>
                <a:tab pos="379095" algn="l"/>
              </a:tabLst>
            </a:pPr>
            <a:r>
              <a:rPr lang="lv-LV">
                <a:solidFill>
                  <a:srgbClr val="FFFFFF"/>
                </a:solidFill>
                <a:cs typeface="Arial"/>
              </a:rPr>
              <a:t>Periodiski maksājumi vienai dalībvalstij</a:t>
            </a:r>
            <a:endParaRPr sz="1800">
              <a:cs typeface="Arial"/>
            </a:endParaRPr>
          </a:p>
        </p:txBody>
      </p:sp>
      <p:sp>
        <p:nvSpPr>
          <p:cNvPr id="22" name="object 16">
            <a:extLst>
              <a:ext uri="{FF2B5EF4-FFF2-40B4-BE49-F238E27FC236}">
                <a16:creationId xmlns:a16="http://schemas.microsoft.com/office/drawing/2014/main" id="{22AE9800-D15D-A2CC-BD9F-4781525E9C44}"/>
              </a:ext>
            </a:extLst>
          </p:cNvPr>
          <p:cNvSpPr txBox="1"/>
          <p:nvPr/>
        </p:nvSpPr>
        <p:spPr>
          <a:xfrm>
            <a:off x="6835141" y="5149389"/>
            <a:ext cx="4366260" cy="873957"/>
          </a:xfrm>
          <a:prstGeom prst="rect">
            <a:avLst/>
          </a:prstGeom>
          <a:solidFill>
            <a:srgbClr val="1E858A"/>
          </a:solidFill>
          <a:ln w="12192">
            <a:solidFill>
              <a:srgbClr val="125F64"/>
            </a:solidFill>
          </a:ln>
        </p:spPr>
        <p:txBody>
          <a:bodyPr vert="horz" wrap="square" lIns="0" tIns="17145" rIns="0" bIns="0" rtlCol="0">
            <a:spAutoFit/>
          </a:bodyPr>
          <a:lstStyle/>
          <a:p>
            <a:pPr marL="92075" marR="361315" indent="139065">
              <a:lnSpc>
                <a:spcPct val="100000"/>
              </a:lnSpc>
              <a:spcBef>
                <a:spcPts val="135"/>
              </a:spcBef>
              <a:buChar char="-"/>
              <a:tabLst>
                <a:tab pos="231140" algn="l"/>
              </a:tabLst>
            </a:pPr>
            <a:r>
              <a:rPr lang="lv-LV">
                <a:solidFill>
                  <a:srgbClr val="FFFFFF"/>
                </a:solidFill>
                <a:cs typeface="Arial"/>
              </a:rPr>
              <a:t>Sniedz iepriekšējo kravas informāciju </a:t>
            </a:r>
          </a:p>
          <a:p>
            <a:pPr marL="92075" marR="361315" indent="139065">
              <a:lnSpc>
                <a:spcPct val="100000"/>
              </a:lnSpc>
              <a:spcBef>
                <a:spcPts val="135"/>
              </a:spcBef>
              <a:buChar char="-"/>
              <a:tabLst>
                <a:tab pos="231140" algn="l"/>
              </a:tabLst>
            </a:pPr>
            <a:r>
              <a:rPr lang="lv-LV">
                <a:solidFill>
                  <a:srgbClr val="FFFFFF"/>
                </a:solidFill>
                <a:cs typeface="Arial"/>
              </a:rPr>
              <a:t>Informē par preču fizisku pienākšanu.</a:t>
            </a:r>
          </a:p>
          <a:p>
            <a:pPr marL="92075" marR="361315" indent="139065">
              <a:lnSpc>
                <a:spcPct val="100000"/>
              </a:lnSpc>
              <a:spcBef>
                <a:spcPts val="135"/>
              </a:spcBef>
              <a:buChar char="-"/>
              <a:tabLst>
                <a:tab pos="231140" algn="l"/>
              </a:tabLst>
            </a:pPr>
            <a:r>
              <a:rPr lang="lv-LV">
                <a:solidFill>
                  <a:srgbClr val="FFFFFF"/>
                </a:solidFill>
                <a:cs typeface="Arial"/>
              </a:rPr>
              <a:t>Aizvietos esošo H7</a:t>
            </a:r>
            <a:endParaRPr lang="lv-LV" sz="1800">
              <a:cs typeface="Arial"/>
            </a:endParaRPr>
          </a:p>
        </p:txBody>
      </p:sp>
      <p:grpSp>
        <p:nvGrpSpPr>
          <p:cNvPr id="23" name="object 17">
            <a:extLst>
              <a:ext uri="{FF2B5EF4-FFF2-40B4-BE49-F238E27FC236}">
                <a16:creationId xmlns:a16="http://schemas.microsoft.com/office/drawing/2014/main" id="{34D704B6-5F19-4E44-D4FD-987B604DA010}"/>
              </a:ext>
            </a:extLst>
          </p:cNvPr>
          <p:cNvGrpSpPr/>
          <p:nvPr/>
        </p:nvGrpSpPr>
        <p:grpSpPr>
          <a:xfrm>
            <a:off x="4733544" y="1083563"/>
            <a:ext cx="1853310" cy="1082040"/>
            <a:chOff x="4733544" y="1083563"/>
            <a:chExt cx="1615440" cy="1082040"/>
          </a:xfrm>
        </p:grpSpPr>
        <p:sp>
          <p:nvSpPr>
            <p:cNvPr id="24" name="object 18">
              <a:extLst>
                <a:ext uri="{FF2B5EF4-FFF2-40B4-BE49-F238E27FC236}">
                  <a16:creationId xmlns:a16="http://schemas.microsoft.com/office/drawing/2014/main" id="{25A7042C-F0FE-FE7E-08D2-D87A22144C03}"/>
                </a:ext>
              </a:extLst>
            </p:cNvPr>
            <p:cNvSpPr/>
            <p:nvPr/>
          </p:nvSpPr>
          <p:spPr>
            <a:xfrm>
              <a:off x="4771644" y="1121663"/>
              <a:ext cx="1539240" cy="1005840"/>
            </a:xfrm>
            <a:custGeom>
              <a:avLst/>
              <a:gdLst/>
              <a:ahLst/>
              <a:cxnLst/>
              <a:rect l="l" t="t" r="r" b="b"/>
              <a:pathLst>
                <a:path w="1539239" h="1005839">
                  <a:moveTo>
                    <a:pt x="1372489" y="0"/>
                  </a:moveTo>
                  <a:lnTo>
                    <a:pt x="166750" y="0"/>
                  </a:lnTo>
                  <a:lnTo>
                    <a:pt x="122428" y="5988"/>
                  </a:lnTo>
                  <a:lnTo>
                    <a:pt x="82597" y="22888"/>
                  </a:lnTo>
                  <a:lnTo>
                    <a:pt x="48847" y="49101"/>
                  </a:lnTo>
                  <a:lnTo>
                    <a:pt x="22770" y="83029"/>
                  </a:lnTo>
                  <a:lnTo>
                    <a:pt x="5957" y="123075"/>
                  </a:lnTo>
                  <a:lnTo>
                    <a:pt x="0" y="167639"/>
                  </a:lnTo>
                  <a:lnTo>
                    <a:pt x="0" y="838200"/>
                  </a:lnTo>
                  <a:lnTo>
                    <a:pt x="5957" y="882764"/>
                  </a:lnTo>
                  <a:lnTo>
                    <a:pt x="22770" y="922810"/>
                  </a:lnTo>
                  <a:lnTo>
                    <a:pt x="48847" y="956738"/>
                  </a:lnTo>
                  <a:lnTo>
                    <a:pt x="82597" y="982951"/>
                  </a:lnTo>
                  <a:lnTo>
                    <a:pt x="122428" y="999851"/>
                  </a:lnTo>
                  <a:lnTo>
                    <a:pt x="166750" y="1005839"/>
                  </a:lnTo>
                  <a:lnTo>
                    <a:pt x="1372489" y="1005839"/>
                  </a:lnTo>
                  <a:lnTo>
                    <a:pt x="1416811" y="999851"/>
                  </a:lnTo>
                  <a:lnTo>
                    <a:pt x="1456642" y="982951"/>
                  </a:lnTo>
                  <a:lnTo>
                    <a:pt x="1490392" y="956738"/>
                  </a:lnTo>
                  <a:lnTo>
                    <a:pt x="1516469" y="922810"/>
                  </a:lnTo>
                  <a:lnTo>
                    <a:pt x="1533282" y="882764"/>
                  </a:lnTo>
                  <a:lnTo>
                    <a:pt x="1539239" y="838200"/>
                  </a:lnTo>
                  <a:lnTo>
                    <a:pt x="1539239" y="167639"/>
                  </a:lnTo>
                  <a:lnTo>
                    <a:pt x="1533282" y="123075"/>
                  </a:lnTo>
                  <a:lnTo>
                    <a:pt x="1516469" y="83029"/>
                  </a:lnTo>
                  <a:lnTo>
                    <a:pt x="1490392" y="49101"/>
                  </a:lnTo>
                  <a:lnTo>
                    <a:pt x="1456642" y="22888"/>
                  </a:lnTo>
                  <a:lnTo>
                    <a:pt x="1416811" y="5988"/>
                  </a:lnTo>
                  <a:lnTo>
                    <a:pt x="1372489" y="0"/>
                  </a:lnTo>
                  <a:close/>
                </a:path>
              </a:pathLst>
            </a:custGeom>
            <a:solidFill>
              <a:srgbClr val="252525"/>
            </a:solidFill>
          </p:spPr>
          <p:txBody>
            <a:bodyPr wrap="square" lIns="0" tIns="0" rIns="0" bIns="0" rtlCol="0"/>
            <a:lstStyle/>
            <a:p>
              <a:endParaRPr/>
            </a:p>
          </p:txBody>
        </p:sp>
        <p:sp>
          <p:nvSpPr>
            <p:cNvPr id="25" name="object 19">
              <a:extLst>
                <a:ext uri="{FF2B5EF4-FFF2-40B4-BE49-F238E27FC236}">
                  <a16:creationId xmlns:a16="http://schemas.microsoft.com/office/drawing/2014/main" id="{8753EE9F-0757-F222-E0FA-D9F5DABD3780}"/>
                </a:ext>
              </a:extLst>
            </p:cNvPr>
            <p:cNvSpPr/>
            <p:nvPr/>
          </p:nvSpPr>
          <p:spPr>
            <a:xfrm>
              <a:off x="4771644" y="1121663"/>
              <a:ext cx="1539240" cy="1005840"/>
            </a:xfrm>
            <a:custGeom>
              <a:avLst/>
              <a:gdLst/>
              <a:ahLst/>
              <a:cxnLst/>
              <a:rect l="l" t="t" r="r" b="b"/>
              <a:pathLst>
                <a:path w="1539239" h="1005839">
                  <a:moveTo>
                    <a:pt x="0" y="167639"/>
                  </a:moveTo>
                  <a:lnTo>
                    <a:pt x="5957" y="123075"/>
                  </a:lnTo>
                  <a:lnTo>
                    <a:pt x="22770" y="83029"/>
                  </a:lnTo>
                  <a:lnTo>
                    <a:pt x="48847" y="49101"/>
                  </a:lnTo>
                  <a:lnTo>
                    <a:pt x="82597" y="22888"/>
                  </a:lnTo>
                  <a:lnTo>
                    <a:pt x="122428" y="5988"/>
                  </a:lnTo>
                  <a:lnTo>
                    <a:pt x="166750" y="0"/>
                  </a:lnTo>
                  <a:lnTo>
                    <a:pt x="1372489" y="0"/>
                  </a:lnTo>
                  <a:lnTo>
                    <a:pt x="1416811" y="5988"/>
                  </a:lnTo>
                  <a:lnTo>
                    <a:pt x="1456642" y="22888"/>
                  </a:lnTo>
                  <a:lnTo>
                    <a:pt x="1490392" y="49101"/>
                  </a:lnTo>
                  <a:lnTo>
                    <a:pt x="1516469" y="83029"/>
                  </a:lnTo>
                  <a:lnTo>
                    <a:pt x="1533282" y="123075"/>
                  </a:lnTo>
                  <a:lnTo>
                    <a:pt x="1539239" y="167639"/>
                  </a:lnTo>
                  <a:lnTo>
                    <a:pt x="1539239" y="838200"/>
                  </a:lnTo>
                  <a:lnTo>
                    <a:pt x="1533282" y="882764"/>
                  </a:lnTo>
                  <a:lnTo>
                    <a:pt x="1516469" y="922810"/>
                  </a:lnTo>
                  <a:lnTo>
                    <a:pt x="1490392" y="956738"/>
                  </a:lnTo>
                  <a:lnTo>
                    <a:pt x="1456642" y="982951"/>
                  </a:lnTo>
                  <a:lnTo>
                    <a:pt x="1416811" y="999851"/>
                  </a:lnTo>
                  <a:lnTo>
                    <a:pt x="1372489" y="1005839"/>
                  </a:lnTo>
                  <a:lnTo>
                    <a:pt x="166750" y="1005839"/>
                  </a:lnTo>
                  <a:lnTo>
                    <a:pt x="122428" y="999851"/>
                  </a:lnTo>
                  <a:lnTo>
                    <a:pt x="82597" y="982951"/>
                  </a:lnTo>
                  <a:lnTo>
                    <a:pt x="48847" y="956738"/>
                  </a:lnTo>
                  <a:lnTo>
                    <a:pt x="22770" y="922810"/>
                  </a:lnTo>
                  <a:lnTo>
                    <a:pt x="5957" y="882764"/>
                  </a:lnTo>
                  <a:lnTo>
                    <a:pt x="0" y="838200"/>
                  </a:lnTo>
                  <a:lnTo>
                    <a:pt x="0" y="167639"/>
                  </a:lnTo>
                  <a:close/>
                </a:path>
              </a:pathLst>
            </a:custGeom>
            <a:ln w="76200">
              <a:solidFill>
                <a:srgbClr val="FFFFFF"/>
              </a:solidFill>
            </a:ln>
          </p:spPr>
          <p:txBody>
            <a:bodyPr wrap="square" lIns="0" tIns="0" rIns="0" bIns="0" rtlCol="0"/>
            <a:lstStyle/>
            <a:p>
              <a:endParaRPr/>
            </a:p>
          </p:txBody>
        </p:sp>
      </p:grpSp>
      <p:sp>
        <p:nvSpPr>
          <p:cNvPr id="26" name="object 20">
            <a:extLst>
              <a:ext uri="{FF2B5EF4-FFF2-40B4-BE49-F238E27FC236}">
                <a16:creationId xmlns:a16="http://schemas.microsoft.com/office/drawing/2014/main" id="{1AAA17B7-9437-62BB-6CE9-CBA3ECD05070}"/>
              </a:ext>
            </a:extLst>
          </p:cNvPr>
          <p:cNvSpPr txBox="1"/>
          <p:nvPr/>
        </p:nvSpPr>
        <p:spPr>
          <a:xfrm>
            <a:off x="5056123" y="1437513"/>
            <a:ext cx="1151255" cy="321242"/>
          </a:xfrm>
          <a:prstGeom prst="rect">
            <a:avLst/>
          </a:prstGeom>
        </p:spPr>
        <p:txBody>
          <a:bodyPr vert="horz" wrap="square" lIns="0" tIns="13335" rIns="0" bIns="0" rtlCol="0">
            <a:spAutoFit/>
          </a:bodyPr>
          <a:lstStyle/>
          <a:p>
            <a:pPr marL="12700">
              <a:lnSpc>
                <a:spcPct val="100000"/>
              </a:lnSpc>
              <a:spcBef>
                <a:spcPts val="105"/>
              </a:spcBef>
            </a:pPr>
            <a:r>
              <a:rPr sz="2000" spc="-10">
                <a:solidFill>
                  <a:srgbClr val="FFFFFF"/>
                </a:solidFill>
                <a:cs typeface="Arial"/>
              </a:rPr>
              <a:t>Platform</a:t>
            </a:r>
            <a:r>
              <a:rPr lang="lv-LV" sz="2000" spc="-10">
                <a:solidFill>
                  <a:srgbClr val="FFFFFF"/>
                </a:solidFill>
                <a:cs typeface="Arial"/>
              </a:rPr>
              <a:t>a</a:t>
            </a:r>
            <a:endParaRPr sz="2000">
              <a:cs typeface="Arial"/>
            </a:endParaRPr>
          </a:p>
        </p:txBody>
      </p:sp>
      <p:sp>
        <p:nvSpPr>
          <p:cNvPr id="28" name="object 22">
            <a:extLst>
              <a:ext uri="{FF2B5EF4-FFF2-40B4-BE49-F238E27FC236}">
                <a16:creationId xmlns:a16="http://schemas.microsoft.com/office/drawing/2014/main" id="{0F2C6FF5-9DAE-54BD-0BE9-B5B552034AFC}"/>
              </a:ext>
            </a:extLst>
          </p:cNvPr>
          <p:cNvSpPr txBox="1"/>
          <p:nvPr/>
        </p:nvSpPr>
        <p:spPr>
          <a:xfrm>
            <a:off x="6835140" y="3413759"/>
            <a:ext cx="4366260" cy="1187505"/>
          </a:xfrm>
          <a:prstGeom prst="rect">
            <a:avLst/>
          </a:prstGeom>
          <a:ln w="57911">
            <a:solidFill>
              <a:srgbClr val="C00000"/>
            </a:solidFill>
          </a:ln>
        </p:spPr>
        <p:txBody>
          <a:bodyPr vert="horz" wrap="square" lIns="0" tIns="40640" rIns="0" bIns="0" rtlCol="0">
            <a:spAutoFit/>
          </a:bodyPr>
          <a:lstStyle/>
          <a:p>
            <a:pPr marL="378460" indent="-286385">
              <a:lnSpc>
                <a:spcPct val="100000"/>
              </a:lnSpc>
              <a:spcBef>
                <a:spcPts val="320"/>
              </a:spcBef>
              <a:buChar char="-"/>
              <a:tabLst>
                <a:tab pos="378460" algn="l"/>
              </a:tabLst>
            </a:pPr>
            <a:r>
              <a:rPr lang="pt-BR">
                <a:solidFill>
                  <a:srgbClr val="4D4D4D"/>
                </a:solidFill>
                <a:cs typeface="Arial"/>
              </a:rPr>
              <a:t>Muitas risk</a:t>
            </a:r>
            <a:r>
              <a:rPr lang="lv-LV">
                <a:solidFill>
                  <a:srgbClr val="4D4D4D"/>
                </a:solidFill>
                <a:cs typeface="Arial"/>
              </a:rPr>
              <a:t>u</a:t>
            </a:r>
            <a:r>
              <a:rPr lang="pt-BR">
                <a:solidFill>
                  <a:srgbClr val="4D4D4D"/>
                </a:solidFill>
                <a:cs typeface="Arial"/>
              </a:rPr>
              <a:t> analizē pārdošanas informāciju</a:t>
            </a:r>
            <a:endParaRPr lang="lv-LV">
              <a:solidFill>
                <a:srgbClr val="4D4D4D"/>
              </a:solidFill>
              <a:cs typeface="Arial"/>
            </a:endParaRPr>
          </a:p>
          <a:p>
            <a:pPr marL="378460" indent="-286385">
              <a:lnSpc>
                <a:spcPct val="100000"/>
              </a:lnSpc>
              <a:spcBef>
                <a:spcPts val="320"/>
              </a:spcBef>
              <a:buChar char="-"/>
              <a:tabLst>
                <a:tab pos="378460" algn="l"/>
              </a:tabLst>
            </a:pPr>
            <a:r>
              <a:rPr lang="lv-LV">
                <a:solidFill>
                  <a:srgbClr val="4D4D4D"/>
                </a:solidFill>
                <a:cs typeface="Arial"/>
              </a:rPr>
              <a:t>Pieprasa kontroli vai izlaiž preces tām ieradoties</a:t>
            </a:r>
            <a:endParaRPr sz="1800">
              <a:cs typeface="Arial"/>
            </a:endParaRPr>
          </a:p>
        </p:txBody>
      </p:sp>
      <p:pic>
        <p:nvPicPr>
          <p:cNvPr id="2" name="Picture 1">
            <a:extLst>
              <a:ext uri="{FF2B5EF4-FFF2-40B4-BE49-F238E27FC236}">
                <a16:creationId xmlns:a16="http://schemas.microsoft.com/office/drawing/2014/main" id="{9CD5907A-DB40-56DE-7038-B59D73D3650B}"/>
              </a:ext>
            </a:extLst>
          </p:cNvPr>
          <p:cNvPicPr>
            <a:picLocks noChangeAspect="1"/>
          </p:cNvPicPr>
          <p:nvPr/>
        </p:nvPicPr>
        <p:blipFill>
          <a:blip r:embed="rId6"/>
          <a:stretch>
            <a:fillRect/>
          </a:stretch>
        </p:blipFill>
        <p:spPr>
          <a:xfrm>
            <a:off x="4596367" y="5261012"/>
            <a:ext cx="2025601" cy="1193897"/>
          </a:xfrm>
          <a:prstGeom prst="rect">
            <a:avLst/>
          </a:prstGeom>
        </p:spPr>
      </p:pic>
      <p:sp>
        <p:nvSpPr>
          <p:cNvPr id="3" name="TextBox 2">
            <a:extLst>
              <a:ext uri="{FF2B5EF4-FFF2-40B4-BE49-F238E27FC236}">
                <a16:creationId xmlns:a16="http://schemas.microsoft.com/office/drawing/2014/main" id="{C8DE7465-AFC2-EF8A-ED94-02DDB040759B}"/>
              </a:ext>
            </a:extLst>
          </p:cNvPr>
          <p:cNvSpPr txBox="1"/>
          <p:nvPr/>
        </p:nvSpPr>
        <p:spPr>
          <a:xfrm>
            <a:off x="4669011" y="5341937"/>
            <a:ext cx="1845817" cy="1193897"/>
          </a:xfrm>
          <a:prstGeom prst="rect">
            <a:avLst/>
          </a:prstGeom>
          <a:noFill/>
        </p:spPr>
        <p:txBody>
          <a:bodyPr wrap="square" rtlCol="0">
            <a:spAutoFit/>
          </a:bodyPr>
          <a:lstStyle/>
          <a:p>
            <a:pPr algn="ctr"/>
            <a:r>
              <a:rPr lang="lv-LV">
                <a:solidFill>
                  <a:schemeClr val="bg1"/>
                </a:solidFill>
                <a:cs typeface="Arial"/>
              </a:rPr>
              <a:t>Pasta vai eksprespasta pārvadātājs</a:t>
            </a:r>
            <a:endParaRPr lang="lv-LV" sz="1800">
              <a:solidFill>
                <a:schemeClr val="bg1"/>
              </a:solidFill>
              <a:cs typeface="Arial"/>
            </a:endParaRPr>
          </a:p>
          <a:p>
            <a:endParaRPr lang="lv-LV"/>
          </a:p>
        </p:txBody>
      </p:sp>
    </p:spTree>
    <p:extLst>
      <p:ext uri="{BB962C8B-B14F-4D97-AF65-F5344CB8AC3E}">
        <p14:creationId xmlns:p14="http://schemas.microsoft.com/office/powerpoint/2010/main" val="2833954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7AC4-6DD4-796F-E796-888789858E6E}"/>
              </a:ext>
            </a:extLst>
          </p:cNvPr>
          <p:cNvSpPr>
            <a:spLocks noGrp="1"/>
          </p:cNvSpPr>
          <p:nvPr>
            <p:ph type="title"/>
          </p:nvPr>
        </p:nvSpPr>
        <p:spPr/>
        <p:txBody>
          <a:bodyPr>
            <a:normAutofit/>
          </a:bodyPr>
          <a:lstStyle/>
          <a:p>
            <a:pPr algn="ctr"/>
            <a:r>
              <a:rPr lang="lv-LV" sz="4000">
                <a:latin typeface="Aptos" panose="020B0004020202020204" pitchFamily="34" charset="0"/>
              </a:rPr>
              <a:t>Plānots ieviest</a:t>
            </a:r>
          </a:p>
        </p:txBody>
      </p:sp>
      <p:graphicFrame>
        <p:nvGraphicFramePr>
          <p:cNvPr id="4" name="Content Placeholder 2">
            <a:extLst>
              <a:ext uri="{FF2B5EF4-FFF2-40B4-BE49-F238E27FC236}">
                <a16:creationId xmlns:a16="http://schemas.microsoft.com/office/drawing/2014/main" id="{43EAB63B-8023-66AC-482B-0A884BF3738E}"/>
              </a:ext>
            </a:extLst>
          </p:cNvPr>
          <p:cNvGraphicFramePr>
            <a:graphicFrameLocks noGrp="1"/>
          </p:cNvGraphicFramePr>
          <p:nvPr>
            <p:ph idx="1"/>
            <p:extLst>
              <p:ext uri="{D42A27DB-BD31-4B8C-83A1-F6EECF244321}">
                <p14:modId xmlns:p14="http://schemas.microsoft.com/office/powerpoint/2010/main" val="3483184528"/>
              </p:ext>
            </p:extLst>
          </p:nvPr>
        </p:nvGraphicFramePr>
        <p:xfrm>
          <a:off x="1938528" y="2802193"/>
          <a:ext cx="8522995" cy="2291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4092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DC66D-BCAC-A4CE-7038-A3355F431D18}"/>
              </a:ext>
            </a:extLst>
          </p:cNvPr>
          <p:cNvSpPr>
            <a:spLocks noGrp="1"/>
          </p:cNvSpPr>
          <p:nvPr>
            <p:ph type="title"/>
          </p:nvPr>
        </p:nvSpPr>
        <p:spPr>
          <a:xfrm>
            <a:off x="455421" y="593815"/>
            <a:ext cx="3418659" cy="5583148"/>
          </a:xfrm>
        </p:spPr>
        <p:txBody>
          <a:bodyPr anchor="ctr">
            <a:normAutofit/>
          </a:bodyPr>
          <a:lstStyle/>
          <a:p>
            <a:pPr algn="ctr"/>
            <a:r>
              <a:rPr lang="lv-LV" sz="4800">
                <a:latin typeface="Aptos" panose="020B0004020202020204" pitchFamily="34" charset="0"/>
              </a:rPr>
              <a:t>Muitas lēmumi – izmaiņas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5EA41F9-48FE-07EB-B3E7-19F10E1DD27A}"/>
              </a:ext>
            </a:extLst>
          </p:cNvPr>
          <p:cNvGraphicFramePr>
            <a:graphicFrameLocks noGrp="1"/>
          </p:cNvGraphicFramePr>
          <p:nvPr>
            <p:ph idx="1"/>
            <p:extLst>
              <p:ext uri="{D42A27DB-BD31-4B8C-83A1-F6EECF244321}">
                <p14:modId xmlns:p14="http://schemas.microsoft.com/office/powerpoint/2010/main" val="675658622"/>
              </p:ext>
            </p:extLst>
          </p:nvPr>
        </p:nvGraphicFramePr>
        <p:xfrm>
          <a:off x="4648018" y="640822"/>
          <a:ext cx="7091608"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595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227D0-CEDB-D4F5-2312-57F056A8EE62}"/>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err="1">
                <a:solidFill>
                  <a:schemeClr val="tx1"/>
                </a:solidFill>
                <a:latin typeface="+mj-lt"/>
                <a:ea typeface="+mj-ea"/>
                <a:cs typeface="+mj-cs"/>
              </a:rPr>
              <a:t>Muitas</a:t>
            </a:r>
            <a:r>
              <a:rPr lang="en-US" sz="6600" b="1" kern="1200">
                <a:solidFill>
                  <a:schemeClr val="tx1"/>
                </a:solidFill>
                <a:latin typeface="+mj-lt"/>
                <a:ea typeface="+mj-ea"/>
                <a:cs typeface="+mj-cs"/>
              </a:rPr>
              <a:t> </a:t>
            </a:r>
            <a:r>
              <a:rPr lang="en-US" sz="6600" b="1" kern="1200" err="1">
                <a:solidFill>
                  <a:schemeClr val="tx1"/>
                </a:solidFill>
                <a:latin typeface="+mj-lt"/>
                <a:ea typeface="+mj-ea"/>
                <a:cs typeface="+mj-cs"/>
              </a:rPr>
              <a:t>jomas</a:t>
            </a:r>
            <a:r>
              <a:rPr lang="en-US" sz="6600" b="1" kern="1200">
                <a:solidFill>
                  <a:schemeClr val="tx1"/>
                </a:solidFill>
                <a:latin typeface="+mj-lt"/>
                <a:ea typeface="+mj-ea"/>
                <a:cs typeface="+mj-cs"/>
              </a:rPr>
              <a:t> </a:t>
            </a:r>
            <a:r>
              <a:rPr lang="en-US" sz="6600" b="1" kern="1200" err="1">
                <a:solidFill>
                  <a:schemeClr val="tx1"/>
                </a:solidFill>
                <a:latin typeface="+mj-lt"/>
                <a:ea typeface="+mj-ea"/>
                <a:cs typeface="+mj-cs"/>
              </a:rPr>
              <a:t>pārkāpumi</a:t>
            </a:r>
            <a:br>
              <a:rPr lang="lv-LV" sz="6600" b="1" kern="1200">
                <a:solidFill>
                  <a:schemeClr val="tx1"/>
                </a:solidFill>
                <a:latin typeface="+mj-lt"/>
                <a:ea typeface="+mj-ea"/>
                <a:cs typeface="+mj-cs"/>
              </a:rPr>
            </a:br>
            <a:r>
              <a:rPr lang="en-US" sz="6600" b="1" kern="1200">
                <a:solidFill>
                  <a:schemeClr val="tx1"/>
                </a:solidFill>
                <a:latin typeface="+mj-lt"/>
                <a:ea typeface="+mj-ea"/>
                <a:cs typeface="+mj-cs"/>
              </a:rPr>
              <a:t>un </a:t>
            </a:r>
            <a:r>
              <a:rPr lang="en-US" sz="6600" b="1" kern="1200" err="1">
                <a:solidFill>
                  <a:schemeClr val="tx1"/>
                </a:solidFill>
                <a:latin typeface="+mj-lt"/>
                <a:ea typeface="+mj-ea"/>
                <a:cs typeface="+mj-cs"/>
              </a:rPr>
              <a:t>sodi</a:t>
            </a:r>
            <a:endParaRPr lang="en-US" sz="6600" b="1"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837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D130F-7001-7698-2F8E-E0767AB72EBC}"/>
              </a:ext>
            </a:extLst>
          </p:cNvPr>
          <p:cNvSpPr>
            <a:spLocks noGrp="1"/>
          </p:cNvSpPr>
          <p:nvPr>
            <p:ph type="title"/>
          </p:nvPr>
        </p:nvSpPr>
        <p:spPr>
          <a:xfrm>
            <a:off x="838200" y="365125"/>
            <a:ext cx="10515600" cy="1325563"/>
          </a:xfrm>
        </p:spPr>
        <p:txBody>
          <a:bodyPr>
            <a:normAutofit/>
          </a:bodyPr>
          <a:lstStyle/>
          <a:p>
            <a:r>
              <a:rPr lang="lv-LV">
                <a:latin typeface="Aptos" panose="020B0004020202020204" pitchFamily="34" charset="0"/>
              </a:rPr>
              <a:t>Muitas noteikumu pārkāpumi</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7725DB-CA98-908F-BC62-1BA18338615B}"/>
              </a:ext>
            </a:extLst>
          </p:cNvPr>
          <p:cNvSpPr>
            <a:spLocks noGrp="1"/>
          </p:cNvSpPr>
          <p:nvPr>
            <p:ph idx="1"/>
          </p:nvPr>
        </p:nvSpPr>
        <p:spPr>
          <a:xfrm>
            <a:off x="838200" y="1929383"/>
            <a:ext cx="10515600" cy="4563491"/>
          </a:xfrm>
        </p:spPr>
        <p:txBody>
          <a:bodyPr>
            <a:normAutofit/>
          </a:bodyPr>
          <a:lstStyle/>
          <a:p>
            <a:pPr marL="539750" indent="-539750">
              <a:spcBef>
                <a:spcPts val="600"/>
              </a:spcBef>
              <a:spcAft>
                <a:spcPts val="600"/>
              </a:spcAft>
            </a:pPr>
            <a:r>
              <a:rPr lang="lv-LV" sz="2000" b="1">
                <a:effectLst/>
                <a:ea typeface="Calibri" panose="020F0502020204030204" pitchFamily="34" charset="0"/>
              </a:rPr>
              <a:t>lēmuma turētājs</a:t>
            </a:r>
            <a:r>
              <a:rPr lang="lv-LV" sz="2000">
                <a:effectLst/>
                <a:ea typeface="Calibri" panose="020F0502020204030204" pitchFamily="34" charset="0"/>
              </a:rPr>
              <a:t> </a:t>
            </a:r>
            <a:r>
              <a:rPr lang="lv-LV" sz="2000" b="1">
                <a:effectLst/>
                <a:ea typeface="Calibri" panose="020F0502020204030204" pitchFamily="34" charset="0"/>
              </a:rPr>
              <a:t>nepilda pienākumus</a:t>
            </a:r>
            <a:r>
              <a:rPr lang="lv-LV" sz="2000">
                <a:effectLst/>
                <a:ea typeface="Calibri" panose="020F0502020204030204" pitchFamily="34" charset="0"/>
              </a:rPr>
              <a:t>, kuri izriet no minētā lēmuma un nekavējoties neinformē muitas dienestus par jebkādiem apstākļiem, kas radušies pēc lēmuma pieņemšanas un kas var ietekmēt tā turpmāko derīgumu vai saturu;</a:t>
            </a:r>
          </a:p>
          <a:p>
            <a:pPr marL="539750" indent="-539750">
              <a:spcBef>
                <a:spcPts val="600"/>
              </a:spcBef>
              <a:spcAft>
                <a:spcPts val="600"/>
              </a:spcAft>
            </a:pPr>
            <a:r>
              <a:rPr lang="lv-LV" sz="2000">
                <a:effectLst/>
                <a:ea typeface="Calibri" panose="020F0502020204030204" pitchFamily="34" charset="0"/>
              </a:rPr>
              <a:t>nav izpildīts </a:t>
            </a:r>
            <a:r>
              <a:rPr lang="lv-LV" sz="2000" b="1">
                <a:effectLst/>
                <a:ea typeface="Calibri" panose="020F0502020204030204" pitchFamily="34" charset="0"/>
              </a:rPr>
              <a:t>pienākums sniegt informāciju </a:t>
            </a:r>
            <a:r>
              <a:rPr lang="lv-LV" sz="2000">
                <a:effectLst/>
                <a:ea typeface="Calibri" panose="020F0502020204030204" pitchFamily="34" charset="0"/>
              </a:rPr>
              <a:t>muitai, tostarp nav iesniegta muitas deklarācija;</a:t>
            </a:r>
          </a:p>
          <a:p>
            <a:pPr marL="539750" indent="-539750">
              <a:spcBef>
                <a:spcPts val="600"/>
              </a:spcBef>
              <a:spcAft>
                <a:spcPts val="600"/>
              </a:spcAft>
            </a:pPr>
            <a:r>
              <a:rPr lang="lv-LV" sz="2000" b="1">
                <a:effectLst/>
                <a:ea typeface="Calibri" panose="020F0502020204030204" pitchFamily="34" charset="0"/>
              </a:rPr>
              <a:t>nepilnīgas, nepareizas, nederīgas, apšaubāmas, nepatiesas vai </a:t>
            </a:r>
            <a:r>
              <a:rPr lang="lv-LV" sz="2000" b="1">
                <a:solidFill>
                  <a:srgbClr val="FF0000"/>
                </a:solidFill>
                <a:effectLst/>
                <a:ea typeface="Calibri" panose="020F0502020204030204" pitchFamily="34" charset="0"/>
              </a:rPr>
              <a:t>viltotas</a:t>
            </a:r>
            <a:r>
              <a:rPr lang="lv-LV" sz="2000" b="1">
                <a:effectLst/>
                <a:ea typeface="Calibri" panose="020F0502020204030204" pitchFamily="34" charset="0"/>
              </a:rPr>
              <a:t> </a:t>
            </a:r>
            <a:r>
              <a:rPr lang="lv-LV" sz="2000">
                <a:effectLst/>
                <a:ea typeface="Calibri" panose="020F0502020204030204" pitchFamily="34" charset="0"/>
              </a:rPr>
              <a:t>informācijas vai dokumentu sniegšana muitai;</a:t>
            </a:r>
          </a:p>
          <a:p>
            <a:pPr marL="539750" indent="-539750">
              <a:spcBef>
                <a:spcPts val="600"/>
              </a:spcBef>
              <a:spcAft>
                <a:spcPts val="600"/>
              </a:spcAft>
            </a:pPr>
            <a:r>
              <a:rPr lang="lv-LV" sz="2000">
                <a:effectLst/>
                <a:ea typeface="Calibri" panose="020F0502020204030204" pitchFamily="34" charset="0"/>
              </a:rPr>
              <a:t>atbildīgā </a:t>
            </a:r>
            <a:r>
              <a:rPr lang="lv-LV" sz="2000" b="1">
                <a:effectLst/>
                <a:ea typeface="Calibri" panose="020F0502020204030204" pitchFamily="34" charset="0"/>
              </a:rPr>
              <a:t>persona nav glabājusi </a:t>
            </a:r>
            <a:r>
              <a:rPr lang="lv-LV" sz="2000">
                <a:effectLst/>
                <a:ea typeface="Calibri" panose="020F0502020204030204" pitchFamily="34" charset="0"/>
              </a:rPr>
              <a:t>dokumentus un informāciju;</a:t>
            </a:r>
          </a:p>
          <a:p>
            <a:pPr marL="539750" indent="-539750">
              <a:spcBef>
                <a:spcPts val="600"/>
              </a:spcBef>
              <a:spcAft>
                <a:spcPts val="600"/>
              </a:spcAft>
            </a:pPr>
            <a:r>
              <a:rPr lang="lv-LV" sz="2000" b="1">
                <a:effectLst/>
                <a:ea typeface="Calibri" panose="020F0502020204030204" pitchFamily="34" charset="0"/>
              </a:rPr>
              <a:t>preču izņemšana no muitas uzraudzības</a:t>
            </a:r>
            <a:r>
              <a:rPr lang="lv-LV" sz="2000">
                <a:effectLst/>
                <a:ea typeface="Calibri" panose="020F0502020204030204" pitchFamily="34" charset="0"/>
              </a:rPr>
              <a:t>;</a:t>
            </a:r>
          </a:p>
          <a:p>
            <a:pPr marL="539750" indent="-539750">
              <a:spcBef>
                <a:spcPts val="600"/>
              </a:spcBef>
              <a:spcAft>
                <a:spcPts val="600"/>
              </a:spcAft>
            </a:pPr>
            <a:r>
              <a:rPr lang="lv-LV" sz="2000">
                <a:effectLst/>
                <a:ea typeface="Calibri" panose="020F0502020204030204" pitchFamily="34" charset="0"/>
              </a:rPr>
              <a:t>atbildīgā persona nav izpildījusi pienākumus, kas saistīti ar muitas procedūrām; </a:t>
            </a:r>
          </a:p>
          <a:p>
            <a:pPr marL="539750" indent="-539750">
              <a:spcBef>
                <a:spcPts val="600"/>
              </a:spcBef>
              <a:spcAft>
                <a:spcPts val="600"/>
              </a:spcAft>
            </a:pPr>
            <a:r>
              <a:rPr lang="lv-LV" sz="2000">
                <a:effectLst/>
                <a:ea typeface="Calibri" panose="020F0502020204030204" pitchFamily="34" charset="0"/>
              </a:rPr>
              <a:t>persona, kurai jāmaksā ievedmuitas vai izvedmuitas nodokļi, </a:t>
            </a:r>
            <a:r>
              <a:rPr lang="lv-LV" sz="2000" b="1">
                <a:effectLst/>
                <a:ea typeface="Calibri" panose="020F0502020204030204" pitchFamily="34" charset="0"/>
              </a:rPr>
              <a:t>nav samaksājusi ievedmuitas vai izvedmuitas nodokļus termiņā</a:t>
            </a:r>
            <a:r>
              <a:rPr lang="lv-LV" sz="2000">
                <a:effectLst/>
                <a:ea typeface="Calibri" panose="020F0502020204030204" pitchFamily="34" charset="0"/>
              </a:rPr>
              <a:t>.</a:t>
            </a:r>
          </a:p>
          <a:p>
            <a:endParaRPr lang="lv-LV" sz="1900"/>
          </a:p>
        </p:txBody>
      </p:sp>
    </p:spTree>
    <p:extLst>
      <p:ext uri="{BB962C8B-B14F-4D97-AF65-F5344CB8AC3E}">
        <p14:creationId xmlns:p14="http://schemas.microsoft.com/office/powerpoint/2010/main" val="2754791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3684A-80A4-E31F-68C4-65D359A100B0}"/>
              </a:ext>
            </a:extLst>
          </p:cNvPr>
          <p:cNvSpPr>
            <a:spLocks noGrp="1"/>
          </p:cNvSpPr>
          <p:nvPr>
            <p:ph type="title"/>
          </p:nvPr>
        </p:nvSpPr>
        <p:spPr>
          <a:xfrm>
            <a:off x="841248" y="552091"/>
            <a:ext cx="3600860" cy="5431536"/>
          </a:xfrm>
        </p:spPr>
        <p:txBody>
          <a:bodyPr>
            <a:normAutofit/>
          </a:bodyPr>
          <a:lstStyle/>
          <a:p>
            <a:pPr algn="ctr"/>
            <a:r>
              <a:rPr lang="lv-LV" sz="4800" dirty="0">
                <a:latin typeface="Aptos" panose="020B0004020202020204" pitchFamily="34" charset="0"/>
              </a:rPr>
              <a:t>Sodi (summas </a:t>
            </a:r>
            <a:br>
              <a:rPr lang="lv-LV" sz="4800" dirty="0">
                <a:latin typeface="Aptos" panose="020B0004020202020204" pitchFamily="34" charset="0"/>
              </a:rPr>
            </a:br>
            <a:r>
              <a:rPr lang="lv-LV" sz="4800" dirty="0">
                <a:latin typeface="Aptos" panose="020B0004020202020204" pitchFamily="34" charset="0"/>
              </a:rPr>
              <a:t>vai %)</a:t>
            </a:r>
          </a:p>
        </p:txBody>
      </p:sp>
      <p:sp>
        <p:nvSpPr>
          <p:cNvPr id="4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00C0D-C2E5-3CA6-69E3-EA1C5648438E}"/>
              </a:ext>
            </a:extLst>
          </p:cNvPr>
          <p:cNvSpPr>
            <a:spLocks noGrp="1"/>
          </p:cNvSpPr>
          <p:nvPr>
            <p:ph idx="1"/>
          </p:nvPr>
        </p:nvSpPr>
        <p:spPr>
          <a:xfrm>
            <a:off x="5126418" y="552091"/>
            <a:ext cx="6224335" cy="5431536"/>
          </a:xfrm>
        </p:spPr>
        <p:txBody>
          <a:bodyPr anchor="ctr">
            <a:normAutofit/>
          </a:bodyPr>
          <a:lstStyle/>
          <a:p>
            <a:r>
              <a:rPr lang="lv-LV" sz="2000"/>
              <a:t>ja muitas jomas noteikumu pārkāpums ietekmē nodokļus un ir izdarīts </a:t>
            </a:r>
            <a:r>
              <a:rPr lang="lv-LV" sz="2000">
                <a:solidFill>
                  <a:srgbClr val="FF0000"/>
                </a:solidFill>
              </a:rPr>
              <a:t>tīši,</a:t>
            </a:r>
            <a:r>
              <a:rPr lang="lv-LV" sz="2000"/>
              <a:t> naudas sods  ir 100 % līdz 200 % no muitas maksājumu summas;</a:t>
            </a:r>
          </a:p>
          <a:p>
            <a:r>
              <a:rPr lang="lv-LV" sz="2000"/>
              <a:t>citos gadījumos - 30 % līdz 100 % no muitas maksājumu summas;</a:t>
            </a:r>
          </a:p>
          <a:p>
            <a:r>
              <a:rPr lang="lv-LV" sz="2000"/>
              <a:t>ja muitas jomas noteikumu pārkāpums ir izdarīts </a:t>
            </a:r>
            <a:r>
              <a:rPr lang="lv-LV" sz="2000">
                <a:solidFill>
                  <a:srgbClr val="FF0000"/>
                </a:solidFill>
              </a:rPr>
              <a:t>tīši</a:t>
            </a:r>
            <a:r>
              <a:rPr lang="lv-LV" sz="2000"/>
              <a:t>, bet nevar aprēķināt nodokļus, naudas soda ir 100 % līdz 200 % no preču muitas vērtības;</a:t>
            </a:r>
          </a:p>
          <a:p>
            <a:r>
              <a:rPr lang="lv-LV" sz="2000"/>
              <a:t>pārējos gadījumos - 30 % līdz 100 % no preču muitas vērtības;</a:t>
            </a:r>
          </a:p>
          <a:p>
            <a:r>
              <a:rPr lang="lv-LV" sz="2000"/>
              <a:t>ja muitas jomas noteikumu pārkāpums nav saistīts ar konkrētām precēm, naudas sods ir no 150 EUR līdz 150 000 EUR;</a:t>
            </a:r>
          </a:p>
          <a:p>
            <a:r>
              <a:rPr lang="lv-LV" sz="2000"/>
              <a:t>muitas lēmumu (atļauju) atcelšana, apturēšana vai grozīšana, ja šādu lēmumu ietekmē pārkāpums;</a:t>
            </a:r>
          </a:p>
          <a:p>
            <a:r>
              <a:rPr lang="lv-LV" sz="2000"/>
              <a:t>preču un transportlīdzekļu konfiskācija.</a:t>
            </a:r>
          </a:p>
        </p:txBody>
      </p:sp>
    </p:spTree>
    <p:extLst>
      <p:ext uri="{BB962C8B-B14F-4D97-AF65-F5344CB8AC3E}">
        <p14:creationId xmlns:p14="http://schemas.microsoft.com/office/powerpoint/2010/main" val="3759250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09A96-301A-D978-8040-F13FD91E7E71}"/>
              </a:ext>
            </a:extLst>
          </p:cNvPr>
          <p:cNvSpPr>
            <a:spLocks noGrp="1"/>
          </p:cNvSpPr>
          <p:nvPr>
            <p:ph type="title"/>
          </p:nvPr>
        </p:nvSpPr>
        <p:spPr>
          <a:xfrm>
            <a:off x="838200" y="365125"/>
            <a:ext cx="10515600" cy="1325563"/>
          </a:xfrm>
        </p:spPr>
        <p:txBody>
          <a:bodyPr>
            <a:normAutofit/>
          </a:bodyPr>
          <a:lstStyle/>
          <a:p>
            <a:r>
              <a:rPr lang="lv-LV" sz="5400">
                <a:latin typeface="Aptos" panose="020B0004020202020204" pitchFamily="34" charset="0"/>
              </a:rPr>
              <a:t>Vairāk informācijas var atrast: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10D0B2-1038-235F-CF60-0A9BD732CAC0}"/>
              </a:ext>
            </a:extLst>
          </p:cNvPr>
          <p:cNvSpPr>
            <a:spLocks noGrp="1"/>
          </p:cNvSpPr>
          <p:nvPr>
            <p:ph idx="1"/>
          </p:nvPr>
        </p:nvSpPr>
        <p:spPr>
          <a:xfrm>
            <a:off x="838200" y="1929384"/>
            <a:ext cx="10515600" cy="4251960"/>
          </a:xfrm>
        </p:spPr>
        <p:txBody>
          <a:bodyPr anchor="ctr">
            <a:normAutofit/>
          </a:bodyPr>
          <a:lstStyle/>
          <a:p>
            <a:pPr>
              <a:lnSpc>
                <a:spcPct val="100000"/>
              </a:lnSpc>
              <a:spcBef>
                <a:spcPts val="1800"/>
              </a:spcBef>
            </a:pPr>
            <a:r>
              <a:rPr lang="lv-LV" sz="3600"/>
              <a:t>EK tīmekļa vietnē: </a:t>
            </a:r>
          </a:p>
          <a:p>
            <a:pPr marL="0" indent="0">
              <a:lnSpc>
                <a:spcPct val="100000"/>
              </a:lnSpc>
              <a:spcBef>
                <a:spcPts val="1800"/>
              </a:spcBef>
              <a:buNone/>
            </a:pPr>
            <a:r>
              <a:rPr lang="lv-LV" sz="3600"/>
              <a:t> </a:t>
            </a:r>
            <a:r>
              <a:rPr lang="lv-LV" sz="3600">
                <a:hlinkClick r:id="rId3"/>
              </a:rPr>
              <a:t>https://taxation-customs.ec.europa.eu/customs-4/eu-customs-reform_en</a:t>
            </a:r>
            <a:endParaRPr lang="lv-LV" sz="3600"/>
          </a:p>
          <a:p>
            <a:pPr>
              <a:lnSpc>
                <a:spcPct val="100000"/>
              </a:lnSpc>
              <a:spcBef>
                <a:spcPts val="1800"/>
              </a:spcBef>
            </a:pPr>
            <a:r>
              <a:rPr lang="lv-LV" sz="3600"/>
              <a:t>FM tīmekļa vietnē </a:t>
            </a:r>
            <a:r>
              <a:rPr lang="lv-LV" sz="3600">
                <a:hlinkClick r:id="rId4"/>
              </a:rPr>
              <a:t>https://www.fm.gov.lv/lv</a:t>
            </a:r>
            <a:r>
              <a:rPr lang="lv-LV" sz="3600"/>
              <a:t> *</a:t>
            </a:r>
          </a:p>
          <a:p>
            <a:pPr marL="0" indent="0">
              <a:lnSpc>
                <a:spcPct val="100000"/>
              </a:lnSpc>
              <a:spcBef>
                <a:spcPts val="1800"/>
              </a:spcBef>
              <a:buNone/>
            </a:pPr>
            <a:r>
              <a:rPr lang="lv-LV"/>
              <a:t>→ Nodokļu un nodevu politika → Muitas politika → ES Muitas reforma </a:t>
            </a:r>
            <a:r>
              <a:rPr lang="lv-LV" sz="2000" i="1"/>
              <a:t>* informācija tiks ievietota pēc sēdes 18.04.2024.</a:t>
            </a:r>
            <a:endParaRPr lang="lv-LV" i="1"/>
          </a:p>
        </p:txBody>
      </p:sp>
    </p:spTree>
    <p:extLst>
      <p:ext uri="{BB962C8B-B14F-4D97-AF65-F5344CB8AC3E}">
        <p14:creationId xmlns:p14="http://schemas.microsoft.com/office/powerpoint/2010/main" val="4023812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4B073-2C46-4427-6526-319AD23E9F33}"/>
              </a:ext>
            </a:extLst>
          </p:cNvPr>
          <p:cNvSpPr>
            <a:spLocks noGrp="1"/>
          </p:cNvSpPr>
          <p:nvPr>
            <p:ph type="title"/>
          </p:nvPr>
        </p:nvSpPr>
        <p:spPr>
          <a:xfrm>
            <a:off x="838200" y="365125"/>
            <a:ext cx="10515600" cy="1325563"/>
          </a:xfrm>
        </p:spPr>
        <p:txBody>
          <a:bodyPr>
            <a:normAutofit/>
          </a:bodyPr>
          <a:lstStyle/>
          <a:p>
            <a:endParaRPr lang="lv-LV"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9D1EC-73DD-9E35-C1E7-875C0DA0A3FA}"/>
              </a:ext>
            </a:extLst>
          </p:cNvPr>
          <p:cNvSpPr>
            <a:spLocks noGrp="1"/>
          </p:cNvSpPr>
          <p:nvPr>
            <p:ph idx="1"/>
          </p:nvPr>
        </p:nvSpPr>
        <p:spPr>
          <a:xfrm>
            <a:off x="838200" y="1929384"/>
            <a:ext cx="10515600" cy="4251960"/>
          </a:xfrm>
        </p:spPr>
        <p:txBody>
          <a:bodyPr>
            <a:normAutofit/>
          </a:bodyPr>
          <a:lstStyle/>
          <a:p>
            <a:pPr marL="0" indent="0" algn="ctr">
              <a:buNone/>
            </a:pPr>
            <a:endParaRPr lang="lv-LV" sz="3200" b="1"/>
          </a:p>
          <a:p>
            <a:pPr marL="0" indent="0" algn="ctr">
              <a:buNone/>
            </a:pPr>
            <a:r>
              <a:rPr lang="lv-LV" sz="3200" b="1"/>
              <a:t>Prezentācija ir sagatavota pēc EK prezentāciju «motīviem» </a:t>
            </a:r>
          </a:p>
          <a:p>
            <a:pPr marL="0" indent="0" algn="ctr">
              <a:buNone/>
            </a:pPr>
            <a:endParaRPr lang="lv-LV" sz="3200" b="1"/>
          </a:p>
        </p:txBody>
      </p:sp>
      <p:pic>
        <p:nvPicPr>
          <p:cNvPr id="4" name="Picture 3">
            <a:extLst>
              <a:ext uri="{FF2B5EF4-FFF2-40B4-BE49-F238E27FC236}">
                <a16:creationId xmlns:a16="http://schemas.microsoft.com/office/drawing/2014/main" id="{FA83547B-DAE1-A388-EE9C-21C0AAADAF78}"/>
              </a:ext>
            </a:extLst>
          </p:cNvPr>
          <p:cNvPicPr>
            <a:picLocks noChangeAspect="1"/>
          </p:cNvPicPr>
          <p:nvPr/>
        </p:nvPicPr>
        <p:blipFill>
          <a:blip r:embed="rId3"/>
          <a:stretch>
            <a:fillRect/>
          </a:stretch>
        </p:blipFill>
        <p:spPr>
          <a:xfrm>
            <a:off x="838199" y="3483864"/>
            <a:ext cx="10515600" cy="816303"/>
          </a:xfrm>
          <a:prstGeom prst="rect">
            <a:avLst/>
          </a:prstGeom>
        </p:spPr>
      </p:pic>
      <p:sp>
        <p:nvSpPr>
          <p:cNvPr id="6" name="Oval 5">
            <a:extLst>
              <a:ext uri="{FF2B5EF4-FFF2-40B4-BE49-F238E27FC236}">
                <a16:creationId xmlns:a16="http://schemas.microsoft.com/office/drawing/2014/main" id="{E2D90D9C-3060-0040-112E-C69CB434BAF0}"/>
              </a:ext>
            </a:extLst>
          </p:cNvPr>
          <p:cNvSpPr/>
          <p:nvPr/>
        </p:nvSpPr>
        <p:spPr>
          <a:xfrm>
            <a:off x="669036" y="4114800"/>
            <a:ext cx="393645" cy="38251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018937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7E344F9-6CB7-B1A2-8B51-C216CE683F0B}"/>
              </a:ext>
            </a:extLst>
          </p:cNvPr>
          <p:cNvSpPr>
            <a:spLocks noGrp="1"/>
          </p:cNvSpPr>
          <p:nvPr>
            <p:ph type="title"/>
          </p:nvPr>
        </p:nvSpPr>
        <p:spPr>
          <a:xfrm>
            <a:off x="841246" y="673770"/>
            <a:ext cx="3644489" cy="2414488"/>
          </a:xfrm>
        </p:spPr>
        <p:txBody>
          <a:bodyPr anchor="t">
            <a:normAutofit fontScale="90000"/>
          </a:bodyPr>
          <a:lstStyle/>
          <a:p>
            <a:pPr algn="ctr"/>
            <a:r>
              <a:rPr lang="lv-LV" sz="6000">
                <a:solidFill>
                  <a:srgbClr val="FFFFFF"/>
                </a:solidFill>
                <a:latin typeface="Aptos" panose="020B0004020202020204" pitchFamily="34" charset="0"/>
              </a:rPr>
              <a:t>Paldies par uzmanību!</a:t>
            </a:r>
            <a:br>
              <a:rPr lang="lv-LV" sz="5400">
                <a:solidFill>
                  <a:srgbClr val="FFFFFF"/>
                </a:solidFill>
              </a:rPr>
            </a:br>
            <a:endParaRPr lang="lv-LV" sz="5400">
              <a:solidFill>
                <a:srgbClr val="FFFFFF"/>
              </a:solidFill>
            </a:endParaRPr>
          </a:p>
        </p:txBody>
      </p:sp>
      <p:sp>
        <p:nvSpPr>
          <p:cNvPr id="3" name="Content Placeholder 2">
            <a:extLst>
              <a:ext uri="{FF2B5EF4-FFF2-40B4-BE49-F238E27FC236}">
                <a16:creationId xmlns:a16="http://schemas.microsoft.com/office/drawing/2014/main" id="{E894F038-9C23-8652-D893-0666334660BF}"/>
              </a:ext>
            </a:extLst>
          </p:cNvPr>
          <p:cNvSpPr>
            <a:spLocks noGrp="1"/>
          </p:cNvSpPr>
          <p:nvPr>
            <p:ph idx="1"/>
          </p:nvPr>
        </p:nvSpPr>
        <p:spPr>
          <a:xfrm>
            <a:off x="5034987" y="882315"/>
            <a:ext cx="7153965" cy="5294647"/>
          </a:xfrm>
        </p:spPr>
        <p:txBody>
          <a:bodyPr>
            <a:normAutofit/>
          </a:bodyPr>
          <a:lstStyle/>
          <a:p>
            <a:pPr marL="0" indent="0">
              <a:buNone/>
            </a:pPr>
            <a:endParaRPr lang="lv-LV" sz="2200" dirty="0"/>
          </a:p>
          <a:p>
            <a:pPr marL="0" indent="0">
              <a:buNone/>
            </a:pPr>
            <a:endParaRPr lang="lv-LV" sz="2200" dirty="0"/>
          </a:p>
          <a:p>
            <a:pPr marL="0" indent="0">
              <a:buNone/>
            </a:pPr>
            <a:endParaRPr lang="lv-LV" sz="2200" dirty="0"/>
          </a:p>
          <a:p>
            <a:pPr marL="0" indent="0">
              <a:buNone/>
            </a:pPr>
            <a:endParaRPr lang="lv-LV" sz="2200" dirty="0"/>
          </a:p>
          <a:p>
            <a:pPr marL="0" indent="0">
              <a:buNone/>
            </a:pPr>
            <a:r>
              <a:rPr lang="lv-LV" sz="2200" u="sng" dirty="0"/>
              <a:t>Kontakti turpmākai komunikācijai par ES Muitas reformu:</a:t>
            </a:r>
          </a:p>
          <a:p>
            <a:pPr marL="0" indent="0">
              <a:buNone/>
            </a:pPr>
            <a:endParaRPr lang="lv-LV" sz="2200" u="sng" dirty="0"/>
          </a:p>
          <a:p>
            <a:pPr marL="0" indent="0">
              <a:buNone/>
            </a:pPr>
            <a:r>
              <a:rPr lang="fi-FI" sz="2200" dirty="0"/>
              <a:t>Jolanta Krastiņa </a:t>
            </a:r>
            <a:r>
              <a:rPr lang="fi-FI" sz="2200" dirty="0">
                <a:hlinkClick r:id="rId3"/>
              </a:rPr>
              <a:t>jolanta.krastina@fm.gov.lv</a:t>
            </a:r>
            <a:endParaRPr lang="lv-LV" sz="2200" dirty="0"/>
          </a:p>
          <a:p>
            <a:pPr marL="0" indent="0">
              <a:buNone/>
            </a:pPr>
            <a:r>
              <a:rPr lang="fi-FI" sz="2200" dirty="0"/>
              <a:t>Irita Tomiņa </a:t>
            </a:r>
            <a:r>
              <a:rPr lang="fi-FI" sz="2200" dirty="0">
                <a:hlinkClick r:id="rId4"/>
              </a:rPr>
              <a:t>irita.tomina@fm.gov.lv</a:t>
            </a:r>
            <a:endParaRPr lang="lv-LV" sz="2200" dirty="0"/>
          </a:p>
          <a:p>
            <a:pPr marL="0" indent="0">
              <a:buNone/>
            </a:pPr>
            <a:r>
              <a:rPr lang="lv-LV" sz="2200" dirty="0" err="1"/>
              <a:t>Irena.Knoka</a:t>
            </a:r>
            <a:r>
              <a:rPr lang="lv-LV" sz="2200" dirty="0"/>
              <a:t> </a:t>
            </a:r>
            <a:r>
              <a:rPr lang="lv-LV" sz="2200" dirty="0">
                <a:hlinkClick r:id="rId5"/>
              </a:rPr>
              <a:t>irena.knoka@vid.gov.lv</a:t>
            </a:r>
            <a:endParaRPr lang="lv-LV" sz="2200" dirty="0"/>
          </a:p>
          <a:p>
            <a:pPr marL="0" indent="0">
              <a:buNone/>
            </a:pPr>
            <a:r>
              <a:rPr lang="fr-FR" sz="2200" dirty="0"/>
              <a:t>Edgars Mazuls </a:t>
            </a:r>
            <a:r>
              <a:rPr lang="lv-LV" sz="2200" dirty="0">
                <a:hlinkClick r:id="rId6"/>
              </a:rPr>
              <a:t>e</a:t>
            </a:r>
            <a:r>
              <a:rPr lang="fr-FR" sz="2200" dirty="0" err="1">
                <a:hlinkClick r:id="rId6"/>
              </a:rPr>
              <a:t>dgars</a:t>
            </a:r>
            <a:r>
              <a:rPr lang="fr-FR" sz="2200" dirty="0">
                <a:hlinkClick r:id="rId6"/>
              </a:rPr>
              <a:t>.</a:t>
            </a:r>
            <a:r>
              <a:rPr lang="lv-LV" sz="2200" dirty="0">
                <a:hlinkClick r:id="rId6"/>
              </a:rPr>
              <a:t>m</a:t>
            </a:r>
            <a:r>
              <a:rPr lang="fr-FR" sz="2200" dirty="0">
                <a:hlinkClick r:id="rId6"/>
              </a:rPr>
              <a:t>azuls@vid.gov.lv</a:t>
            </a:r>
            <a:endParaRPr lang="lv-LV" sz="2200" dirty="0"/>
          </a:p>
          <a:p>
            <a:pPr marL="0" indent="0">
              <a:buNone/>
            </a:pPr>
            <a:r>
              <a:rPr lang="lv-LV" sz="2200" dirty="0" err="1"/>
              <a:t>Andrejs.Hudobcenoks</a:t>
            </a:r>
            <a:r>
              <a:rPr lang="lv-LV" sz="2200" dirty="0"/>
              <a:t> </a:t>
            </a:r>
            <a:r>
              <a:rPr lang="lv-LV" sz="2200" dirty="0">
                <a:hlinkClick r:id="rId7"/>
              </a:rPr>
              <a:t>andrejs.hudobcenoks@vid.gov.lv</a:t>
            </a:r>
            <a:endParaRPr lang="lv-LV" sz="2200" dirty="0"/>
          </a:p>
          <a:p>
            <a:pPr marL="0" indent="0">
              <a:buNone/>
            </a:pPr>
            <a:endParaRPr lang="lv-LV" sz="2200" dirty="0"/>
          </a:p>
          <a:p>
            <a:pPr marL="0" indent="0">
              <a:buNone/>
            </a:pPr>
            <a:endParaRPr lang="lv-LV" sz="2200" dirty="0"/>
          </a:p>
        </p:txBody>
      </p:sp>
    </p:spTree>
    <p:extLst>
      <p:ext uri="{BB962C8B-B14F-4D97-AF65-F5344CB8AC3E}">
        <p14:creationId xmlns:p14="http://schemas.microsoft.com/office/powerpoint/2010/main" val="328276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0D3C-22C5-E35F-9315-1CEABE6BA4C7}"/>
              </a:ext>
            </a:extLst>
          </p:cNvPr>
          <p:cNvSpPr>
            <a:spLocks noGrp="1"/>
          </p:cNvSpPr>
          <p:nvPr>
            <p:ph type="title"/>
          </p:nvPr>
        </p:nvSpPr>
        <p:spPr/>
        <p:txBody>
          <a:bodyPr>
            <a:normAutofit/>
          </a:bodyPr>
          <a:lstStyle/>
          <a:p>
            <a:pPr algn="ctr"/>
            <a:r>
              <a:rPr lang="lv-LV" sz="4000"/>
              <a:t>EK galvenie ierosinājumi</a:t>
            </a:r>
          </a:p>
        </p:txBody>
      </p:sp>
      <p:sp>
        <p:nvSpPr>
          <p:cNvPr id="4" name="object 2">
            <a:extLst>
              <a:ext uri="{FF2B5EF4-FFF2-40B4-BE49-F238E27FC236}">
                <a16:creationId xmlns:a16="http://schemas.microsoft.com/office/drawing/2014/main" id="{0783C4F2-3A93-83C2-35EC-46368DCFC2FB}"/>
              </a:ext>
            </a:extLst>
          </p:cNvPr>
          <p:cNvSpPr/>
          <p:nvPr/>
        </p:nvSpPr>
        <p:spPr>
          <a:xfrm>
            <a:off x="768095" y="1516380"/>
            <a:ext cx="5328285" cy="4859020"/>
          </a:xfrm>
          <a:custGeom>
            <a:avLst/>
            <a:gdLst/>
            <a:ahLst/>
            <a:cxnLst/>
            <a:rect l="l" t="t" r="r" b="b"/>
            <a:pathLst>
              <a:path w="5328285" h="4859020">
                <a:moveTo>
                  <a:pt x="5327904" y="0"/>
                </a:moveTo>
                <a:lnTo>
                  <a:pt x="0" y="0"/>
                </a:lnTo>
                <a:lnTo>
                  <a:pt x="0" y="4858512"/>
                </a:lnTo>
                <a:lnTo>
                  <a:pt x="5327904" y="4858512"/>
                </a:lnTo>
                <a:lnTo>
                  <a:pt x="5327904" y="0"/>
                </a:lnTo>
                <a:close/>
              </a:path>
            </a:pathLst>
          </a:custGeom>
          <a:solidFill>
            <a:schemeClr val="accent2"/>
          </a:solidFill>
        </p:spPr>
        <p:txBody>
          <a:bodyPr wrap="square" lIns="0" tIns="0" rIns="0" bIns="0" rtlCol="0"/>
          <a:lstStyle/>
          <a:p>
            <a:endParaRPr/>
          </a:p>
        </p:txBody>
      </p:sp>
      <p:sp>
        <p:nvSpPr>
          <p:cNvPr id="5" name="object 3">
            <a:extLst>
              <a:ext uri="{FF2B5EF4-FFF2-40B4-BE49-F238E27FC236}">
                <a16:creationId xmlns:a16="http://schemas.microsoft.com/office/drawing/2014/main" id="{929D2C3F-E492-48CC-5EC8-ECBFBA752393}"/>
              </a:ext>
            </a:extLst>
          </p:cNvPr>
          <p:cNvSpPr txBox="1"/>
          <p:nvPr/>
        </p:nvSpPr>
        <p:spPr>
          <a:xfrm>
            <a:off x="846836" y="1542669"/>
            <a:ext cx="5167630" cy="3983142"/>
          </a:xfrm>
          <a:prstGeom prst="rect">
            <a:avLst/>
          </a:prstGeom>
        </p:spPr>
        <p:txBody>
          <a:bodyPr vert="horz" wrap="square" lIns="0" tIns="12700" rIns="0" bIns="0" rtlCol="0">
            <a:spAutoFit/>
          </a:bodyPr>
          <a:lstStyle/>
          <a:p>
            <a:pPr marL="12700">
              <a:lnSpc>
                <a:spcPct val="100000"/>
              </a:lnSpc>
              <a:spcBef>
                <a:spcPts val="100"/>
              </a:spcBef>
            </a:pPr>
            <a:r>
              <a:rPr lang="lv-LV" sz="2400" b="1" spc="-10">
                <a:cs typeface="Arial"/>
              </a:rPr>
              <a:t>Šodien</a:t>
            </a:r>
            <a:endParaRPr sz="2400">
              <a:cs typeface="Arial"/>
            </a:endParaRPr>
          </a:p>
          <a:p>
            <a:pPr marL="240029" indent="-227329">
              <a:lnSpc>
                <a:spcPct val="100000"/>
              </a:lnSpc>
              <a:spcBef>
                <a:spcPts val="1800"/>
              </a:spcBef>
              <a:buClr>
                <a:srgbClr val="034EA1"/>
              </a:buClr>
              <a:buChar char="•"/>
              <a:tabLst>
                <a:tab pos="240029" algn="l"/>
              </a:tabLst>
            </a:pPr>
            <a:r>
              <a:rPr lang="lv-LV" sz="2200">
                <a:cs typeface="Arial"/>
              </a:rPr>
              <a:t>Vairākas darbības un deklarācijas</a:t>
            </a:r>
          </a:p>
          <a:p>
            <a:pPr marL="240029" indent="-227329">
              <a:lnSpc>
                <a:spcPct val="100000"/>
              </a:lnSpc>
              <a:spcBef>
                <a:spcPts val="1800"/>
              </a:spcBef>
              <a:buClr>
                <a:srgbClr val="034EA1"/>
              </a:buClr>
              <a:buChar char="•"/>
              <a:tabLst>
                <a:tab pos="240029" algn="l"/>
              </a:tabLst>
            </a:pPr>
            <a:r>
              <a:rPr lang="lv-LV" sz="2200">
                <a:cs typeface="Arial"/>
              </a:rPr>
              <a:t>Vairāki dalībnieki (pārvadātājs, pagaidu uzglabāšanas deklarētājs, tranzīta procedūras turētājs, importētājs)</a:t>
            </a:r>
          </a:p>
          <a:p>
            <a:pPr marL="240029" marR="141605" indent="-227329">
              <a:lnSpc>
                <a:spcPct val="100000"/>
              </a:lnSpc>
              <a:spcBef>
                <a:spcPts val="1800"/>
              </a:spcBef>
              <a:buClr>
                <a:srgbClr val="034EA1"/>
              </a:buClr>
              <a:buChar char="•"/>
              <a:tabLst>
                <a:tab pos="241300" algn="l"/>
              </a:tabLst>
            </a:pPr>
            <a:r>
              <a:rPr lang="lv-LV" sz="2200">
                <a:cs typeface="Arial"/>
              </a:rPr>
              <a:t>Vairākas </a:t>
            </a:r>
            <a:r>
              <a:rPr lang="lv-LV" sz="2200" err="1">
                <a:cs typeface="Arial"/>
              </a:rPr>
              <a:t>saskarnes</a:t>
            </a:r>
            <a:r>
              <a:rPr lang="lv-LV" sz="2200">
                <a:cs typeface="Arial"/>
              </a:rPr>
              <a:t> (IKS2, valstu deklarēšanas sistēmas) </a:t>
            </a:r>
          </a:p>
          <a:p>
            <a:pPr marL="240029" marR="722630" indent="-227329">
              <a:lnSpc>
                <a:spcPct val="100000"/>
              </a:lnSpc>
              <a:spcBef>
                <a:spcPts val="1805"/>
              </a:spcBef>
              <a:buClr>
                <a:srgbClr val="034EA1"/>
              </a:buClr>
              <a:buChar char="•"/>
              <a:tabLst>
                <a:tab pos="241300" algn="l"/>
              </a:tabLst>
            </a:pPr>
            <a:r>
              <a:rPr lang="lv-LV" sz="2200">
                <a:cs typeface="Arial"/>
              </a:rPr>
              <a:t>AEO sūdzas par ierobežotām priekšrocībām</a:t>
            </a:r>
            <a:endParaRPr sz="2200">
              <a:cs typeface="Arial"/>
            </a:endParaRPr>
          </a:p>
        </p:txBody>
      </p:sp>
      <p:grpSp>
        <p:nvGrpSpPr>
          <p:cNvPr id="6" name="object 4">
            <a:extLst>
              <a:ext uri="{FF2B5EF4-FFF2-40B4-BE49-F238E27FC236}">
                <a16:creationId xmlns:a16="http://schemas.microsoft.com/office/drawing/2014/main" id="{682B824A-2D65-FA5C-5A3C-6A811F63797E}"/>
              </a:ext>
            </a:extLst>
          </p:cNvPr>
          <p:cNvGrpSpPr/>
          <p:nvPr/>
        </p:nvGrpSpPr>
        <p:grpSpPr>
          <a:xfrm>
            <a:off x="6350508" y="1510283"/>
            <a:ext cx="5328285" cy="4859019"/>
            <a:chOff x="6350508" y="1510283"/>
            <a:chExt cx="5340350" cy="4871085"/>
          </a:xfrm>
          <a:solidFill>
            <a:schemeClr val="tx2">
              <a:lumMod val="50000"/>
              <a:lumOff val="50000"/>
            </a:schemeClr>
          </a:solidFill>
        </p:grpSpPr>
        <p:sp>
          <p:nvSpPr>
            <p:cNvPr id="7" name="object 5">
              <a:extLst>
                <a:ext uri="{FF2B5EF4-FFF2-40B4-BE49-F238E27FC236}">
                  <a16:creationId xmlns:a16="http://schemas.microsoft.com/office/drawing/2014/main" id="{9464CA2A-2F8B-C4FF-DDE1-F38E85A908DF}"/>
                </a:ext>
              </a:extLst>
            </p:cNvPr>
            <p:cNvSpPr/>
            <p:nvPr/>
          </p:nvSpPr>
          <p:spPr>
            <a:xfrm>
              <a:off x="6356604" y="1516379"/>
              <a:ext cx="5328285" cy="4859020"/>
            </a:xfrm>
            <a:custGeom>
              <a:avLst/>
              <a:gdLst/>
              <a:ahLst/>
              <a:cxnLst/>
              <a:rect l="l" t="t" r="r" b="b"/>
              <a:pathLst>
                <a:path w="5328284" h="4859020">
                  <a:moveTo>
                    <a:pt x="5327904" y="0"/>
                  </a:moveTo>
                  <a:lnTo>
                    <a:pt x="0" y="0"/>
                  </a:lnTo>
                  <a:lnTo>
                    <a:pt x="0" y="4858512"/>
                  </a:lnTo>
                  <a:lnTo>
                    <a:pt x="5327904" y="4858512"/>
                  </a:lnTo>
                  <a:lnTo>
                    <a:pt x="5327904" y="0"/>
                  </a:lnTo>
                  <a:close/>
                </a:path>
              </a:pathLst>
            </a:custGeom>
            <a:grpFill/>
          </p:spPr>
          <p:txBody>
            <a:bodyPr wrap="square" lIns="0" tIns="0" rIns="0" bIns="0" rtlCol="0"/>
            <a:lstStyle/>
            <a:p>
              <a:endParaRPr/>
            </a:p>
          </p:txBody>
        </p:sp>
        <p:sp>
          <p:nvSpPr>
            <p:cNvPr id="8" name="object 6">
              <a:extLst>
                <a:ext uri="{FF2B5EF4-FFF2-40B4-BE49-F238E27FC236}">
                  <a16:creationId xmlns:a16="http://schemas.microsoft.com/office/drawing/2014/main" id="{F279ECF0-D776-9B9C-74BE-9B3F6BECE679}"/>
                </a:ext>
              </a:extLst>
            </p:cNvPr>
            <p:cNvSpPr/>
            <p:nvPr/>
          </p:nvSpPr>
          <p:spPr>
            <a:xfrm>
              <a:off x="6356604" y="1516379"/>
              <a:ext cx="5328285" cy="4859020"/>
            </a:xfrm>
            <a:custGeom>
              <a:avLst/>
              <a:gdLst/>
              <a:ahLst/>
              <a:cxnLst/>
              <a:rect l="l" t="t" r="r" b="b"/>
              <a:pathLst>
                <a:path w="5328284" h="4859020">
                  <a:moveTo>
                    <a:pt x="0" y="4858512"/>
                  </a:moveTo>
                  <a:lnTo>
                    <a:pt x="5327904" y="4858512"/>
                  </a:lnTo>
                  <a:lnTo>
                    <a:pt x="5327904" y="0"/>
                  </a:lnTo>
                  <a:lnTo>
                    <a:pt x="0" y="0"/>
                  </a:lnTo>
                  <a:lnTo>
                    <a:pt x="0" y="4858512"/>
                  </a:lnTo>
                  <a:close/>
                </a:path>
              </a:pathLst>
            </a:custGeom>
            <a:grpFill/>
            <a:ln w="12191">
              <a:solidFill>
                <a:srgbClr val="125F64"/>
              </a:solidFill>
            </a:ln>
          </p:spPr>
          <p:txBody>
            <a:bodyPr wrap="square" lIns="0" tIns="0" rIns="0" bIns="0" rtlCol="0"/>
            <a:lstStyle/>
            <a:p>
              <a:endParaRPr/>
            </a:p>
          </p:txBody>
        </p:sp>
      </p:grpSp>
      <p:sp>
        <p:nvSpPr>
          <p:cNvPr id="9" name="object 7">
            <a:extLst>
              <a:ext uri="{FF2B5EF4-FFF2-40B4-BE49-F238E27FC236}">
                <a16:creationId xmlns:a16="http://schemas.microsoft.com/office/drawing/2014/main" id="{A9B95BEA-D5AA-7C5A-9D30-E56BE92C99AF}"/>
              </a:ext>
            </a:extLst>
          </p:cNvPr>
          <p:cNvSpPr txBox="1"/>
          <p:nvPr/>
        </p:nvSpPr>
        <p:spPr>
          <a:xfrm>
            <a:off x="6436414" y="1597509"/>
            <a:ext cx="5177596" cy="4352474"/>
          </a:xfrm>
          <a:prstGeom prst="rect">
            <a:avLst/>
          </a:prstGeom>
        </p:spPr>
        <p:txBody>
          <a:bodyPr vert="horz" wrap="square" lIns="0" tIns="12700" rIns="0" bIns="0" rtlCol="0">
            <a:spAutoFit/>
          </a:bodyPr>
          <a:lstStyle/>
          <a:p>
            <a:pPr marL="12700">
              <a:lnSpc>
                <a:spcPct val="100000"/>
              </a:lnSpc>
              <a:spcBef>
                <a:spcPts val="100"/>
              </a:spcBef>
            </a:pPr>
            <a:r>
              <a:rPr sz="2400" b="1" spc="-20">
                <a:solidFill>
                  <a:srgbClr val="FFFFFF"/>
                </a:solidFill>
                <a:latin typeface="Arial"/>
                <a:cs typeface="Arial"/>
              </a:rPr>
              <a:t> </a:t>
            </a:r>
            <a:r>
              <a:rPr sz="2400" b="1" spc="-20">
                <a:cs typeface="Arial"/>
              </a:rPr>
              <a:t>2038</a:t>
            </a:r>
            <a:endParaRPr sz="2400">
              <a:cs typeface="Arial"/>
            </a:endParaRPr>
          </a:p>
          <a:p>
            <a:pPr marL="239395" marR="393700" indent="-227329">
              <a:lnSpc>
                <a:spcPct val="100000"/>
              </a:lnSpc>
              <a:spcBef>
                <a:spcPts val="1800"/>
              </a:spcBef>
              <a:buClr>
                <a:srgbClr val="034EA1"/>
              </a:buClr>
              <a:buChar char="•"/>
              <a:tabLst>
                <a:tab pos="240665" algn="l"/>
              </a:tabLst>
            </a:pPr>
            <a:r>
              <a:rPr lang="lv-LV" sz="2200">
                <a:cs typeface="Arial"/>
              </a:rPr>
              <a:t>Paļaušanās uz uzņēmumu datiem, nevis deklarācijām</a:t>
            </a:r>
          </a:p>
          <a:p>
            <a:pPr marL="239395" marR="393700" indent="-227329">
              <a:lnSpc>
                <a:spcPct val="100000"/>
              </a:lnSpc>
              <a:spcBef>
                <a:spcPts val="1800"/>
              </a:spcBef>
              <a:buClr>
                <a:srgbClr val="034EA1"/>
              </a:buClr>
              <a:buChar char="•"/>
              <a:tabLst>
                <a:tab pos="240665" algn="l"/>
              </a:tabLst>
            </a:pPr>
            <a:r>
              <a:rPr lang="lv-LV" sz="2200">
                <a:cs typeface="Arial"/>
              </a:rPr>
              <a:t>Koncentrēšanās uz to, kas iniciē satiksmi (pārvadātājs, importētājs/eksportētājs)</a:t>
            </a:r>
          </a:p>
          <a:p>
            <a:pPr marL="239395" marR="393700" indent="-227329">
              <a:lnSpc>
                <a:spcPct val="100000"/>
              </a:lnSpc>
              <a:spcBef>
                <a:spcPts val="1800"/>
              </a:spcBef>
              <a:buClr>
                <a:srgbClr val="034EA1"/>
              </a:buClr>
              <a:buChar char="•"/>
              <a:tabLst>
                <a:tab pos="240665" algn="l"/>
              </a:tabLst>
            </a:pPr>
            <a:r>
              <a:rPr lang="lv-LV" sz="2200">
                <a:cs typeface="Arial"/>
              </a:rPr>
              <a:t>Viens ES Muitas datu centrs un paļaušanās uz ostu un lidostu sistēmām</a:t>
            </a:r>
          </a:p>
          <a:p>
            <a:pPr marL="239395" marR="393700" indent="-227329">
              <a:lnSpc>
                <a:spcPct val="100000"/>
              </a:lnSpc>
              <a:spcBef>
                <a:spcPts val="1800"/>
              </a:spcBef>
              <a:buClr>
                <a:srgbClr val="034EA1"/>
              </a:buClr>
              <a:buChar char="•"/>
              <a:tabLst>
                <a:tab pos="240665" algn="l"/>
              </a:tabLst>
            </a:pPr>
            <a:r>
              <a:rPr lang="lv-LV" sz="2200">
                <a:cs typeface="Arial"/>
              </a:rPr>
              <a:t>Paļaušanās uz T&amp;C uzņēmumiem</a:t>
            </a:r>
            <a:endParaRPr sz="2200">
              <a:cs typeface="Arial"/>
            </a:endParaRPr>
          </a:p>
        </p:txBody>
      </p:sp>
    </p:spTree>
    <p:extLst>
      <p:ext uri="{BB962C8B-B14F-4D97-AF65-F5344CB8AC3E}">
        <p14:creationId xmlns:p14="http://schemas.microsoft.com/office/powerpoint/2010/main" val="101323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63DDB-129E-DCFC-40CE-BE4DF120B559}"/>
              </a:ext>
            </a:extLst>
          </p:cNvPr>
          <p:cNvSpPr>
            <a:spLocks noGrp="1"/>
          </p:cNvSpPr>
          <p:nvPr>
            <p:ph type="title"/>
          </p:nvPr>
        </p:nvSpPr>
        <p:spPr>
          <a:xfrm>
            <a:off x="838200" y="451381"/>
            <a:ext cx="10883900" cy="4066540"/>
          </a:xfrm>
        </p:spPr>
        <p:txBody>
          <a:bodyPr vert="horz" lIns="91440" tIns="45720" rIns="91440" bIns="45720" rtlCol="0" anchor="b">
            <a:normAutofit/>
          </a:bodyPr>
          <a:lstStyle/>
          <a:p>
            <a:r>
              <a:rPr lang="en-US" sz="6600" b="1" kern="1200" dirty="0" err="1">
                <a:solidFill>
                  <a:schemeClr val="tx1"/>
                </a:solidFill>
                <a:latin typeface="Aptos" panose="020B0004020202020204" pitchFamily="34" charset="0"/>
              </a:rPr>
              <a:t>Izmaiņas</a:t>
            </a:r>
            <a:r>
              <a:rPr lang="en-US" sz="6600" b="1" kern="1200" dirty="0">
                <a:solidFill>
                  <a:schemeClr val="tx1"/>
                </a:solidFill>
                <a:latin typeface="Aptos" panose="020B0004020202020204" pitchFamily="34" charset="0"/>
              </a:rPr>
              <a:t> </a:t>
            </a:r>
            <a:r>
              <a:rPr lang="en-US" sz="6600" b="1" kern="1200" dirty="0" err="1">
                <a:solidFill>
                  <a:schemeClr val="tx1"/>
                </a:solidFill>
                <a:latin typeface="Aptos" panose="020B0004020202020204" pitchFamily="34" charset="0"/>
              </a:rPr>
              <a:t>preču</a:t>
            </a:r>
            <a:r>
              <a:rPr lang="en-US" sz="6600" b="1" kern="1200" dirty="0">
                <a:solidFill>
                  <a:schemeClr val="tx1"/>
                </a:solidFill>
                <a:latin typeface="Aptos" panose="020B0004020202020204" pitchFamily="34" charset="0"/>
              </a:rPr>
              <a:t> </a:t>
            </a:r>
            <a:r>
              <a:rPr lang="en-US" sz="6600" b="1" kern="1200" dirty="0" err="1">
                <a:solidFill>
                  <a:schemeClr val="tx1"/>
                </a:solidFill>
                <a:latin typeface="Aptos" panose="020B0004020202020204" pitchFamily="34" charset="0"/>
              </a:rPr>
              <a:t>deklarēšanā</a:t>
            </a:r>
            <a:endParaRPr lang="en-US" sz="6600" b="1" kern="1200" dirty="0">
              <a:solidFill>
                <a:schemeClr val="tx1"/>
              </a:solidFill>
              <a:latin typeface="Aptos" panose="020B0004020202020204" pitchFamily="34" charset="0"/>
            </a:endParaRPr>
          </a:p>
        </p:txBody>
      </p:sp>
      <p:sp>
        <p:nvSpPr>
          <p:cNvPr id="2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1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203200" dist="88900" dir="5460000" sx="95000" sy="95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CE17B-68C1-FC61-2376-5980647B501D}"/>
              </a:ext>
            </a:extLst>
          </p:cNvPr>
          <p:cNvSpPr>
            <a:spLocks noGrp="1"/>
          </p:cNvSpPr>
          <p:nvPr>
            <p:ph type="title"/>
          </p:nvPr>
        </p:nvSpPr>
        <p:spPr>
          <a:xfrm>
            <a:off x="286340" y="222641"/>
            <a:ext cx="11619319" cy="1842049"/>
          </a:xfrm>
        </p:spPr>
        <p:txBody>
          <a:bodyPr>
            <a:noAutofit/>
          </a:bodyPr>
          <a:lstStyle/>
          <a:p>
            <a:r>
              <a:rPr lang="lv-LV" sz="3200"/>
              <a:t>Ievešanas kopsavilkuma deklarāciju (IKD) un Izvešanas kopsavilkuma deklarāciju (IKD) ierosināts nomainīt ar</a:t>
            </a:r>
            <a:br>
              <a:rPr lang="lv-LV" sz="3200"/>
            </a:br>
            <a:r>
              <a:rPr lang="lv-LV" sz="3200"/>
              <a:t>Iepriekšēja kravas informāciju (IKI) un </a:t>
            </a:r>
            <a:r>
              <a:rPr lang="lv-LV" sz="3200" err="1"/>
              <a:t>Pirmsizvešanas</a:t>
            </a:r>
            <a:r>
              <a:rPr lang="lv-LV" sz="3200"/>
              <a:t> informāciju (PI)</a:t>
            </a:r>
          </a:p>
        </p:txBody>
      </p:sp>
      <p:sp>
        <p:nvSpPr>
          <p:cNvPr id="4" name="object 20">
            <a:extLst>
              <a:ext uri="{FF2B5EF4-FFF2-40B4-BE49-F238E27FC236}">
                <a16:creationId xmlns:a16="http://schemas.microsoft.com/office/drawing/2014/main" id="{DE927A98-FBCD-0359-0A71-8FC91FD09839}"/>
              </a:ext>
            </a:extLst>
          </p:cNvPr>
          <p:cNvSpPr/>
          <p:nvPr/>
        </p:nvSpPr>
        <p:spPr>
          <a:xfrm>
            <a:off x="905668" y="3937249"/>
            <a:ext cx="3991780" cy="1289492"/>
          </a:xfrm>
          <a:prstGeom prst="rect">
            <a:avLst/>
          </a:prstGeom>
          <a:blipFill>
            <a:blip r:embed="rId3" cstate="print"/>
            <a:stretch>
              <a:fillRect/>
            </a:stretch>
          </a:blipFill>
        </p:spPr>
        <p:txBody>
          <a:bodyPr wrap="square" lIns="0" tIns="0" rIns="0" bIns="0" rtlCol="0">
            <a:noAutofit/>
          </a:bodyPr>
          <a:lstStyle/>
          <a:p>
            <a:pPr defTabSz="777240">
              <a:spcAft>
                <a:spcPts val="600"/>
              </a:spcAft>
            </a:pPr>
            <a:r>
              <a:rPr lang="lv-LV" sz="1530" kern="1200">
                <a:solidFill>
                  <a:schemeClr val="tx1"/>
                </a:solidFill>
                <a:latin typeface="+mn-lt"/>
                <a:ea typeface="+mn-ea"/>
                <a:cs typeface="+mn-cs"/>
              </a:rPr>
              <a:t> </a:t>
            </a:r>
          </a:p>
          <a:p>
            <a:pPr defTabSz="777240">
              <a:spcAft>
                <a:spcPts val="600"/>
              </a:spcAft>
            </a:pPr>
            <a:endParaRPr lang="lv-LV" sz="1530" kern="1200">
              <a:solidFill>
                <a:schemeClr val="tx1"/>
              </a:solidFill>
              <a:latin typeface="+mn-lt"/>
              <a:ea typeface="+mn-ea"/>
              <a:cs typeface="+mn-cs"/>
            </a:endParaRPr>
          </a:p>
          <a:p>
            <a:pPr defTabSz="777240">
              <a:spcAft>
                <a:spcPts val="600"/>
              </a:spcAft>
            </a:pPr>
            <a:r>
              <a:rPr lang="lv-LV" sz="1530" kern="1200">
                <a:solidFill>
                  <a:schemeClr val="tx1"/>
                </a:solidFill>
                <a:latin typeface="+mn-lt"/>
                <a:ea typeface="+mn-ea"/>
                <a:cs typeface="+mn-cs"/>
              </a:rPr>
              <a:t>       </a:t>
            </a:r>
            <a:endParaRPr lang="lv-LV"/>
          </a:p>
        </p:txBody>
      </p:sp>
      <p:sp>
        <p:nvSpPr>
          <p:cNvPr id="6" name="object 21">
            <a:extLst>
              <a:ext uri="{FF2B5EF4-FFF2-40B4-BE49-F238E27FC236}">
                <a16:creationId xmlns:a16="http://schemas.microsoft.com/office/drawing/2014/main" id="{4307EAF0-4764-8BFB-997E-B5A4C4952F13}"/>
              </a:ext>
            </a:extLst>
          </p:cNvPr>
          <p:cNvSpPr/>
          <p:nvPr/>
        </p:nvSpPr>
        <p:spPr>
          <a:xfrm>
            <a:off x="4272573" y="3937249"/>
            <a:ext cx="3995674" cy="1289492"/>
          </a:xfrm>
          <a:prstGeom prst="rect">
            <a:avLst/>
          </a:prstGeom>
          <a:blipFill>
            <a:blip r:embed="rId4" cstate="print"/>
            <a:stretch>
              <a:fillRect/>
            </a:stretch>
          </a:blipFill>
        </p:spPr>
        <p:txBody>
          <a:bodyPr wrap="square" lIns="0" tIns="0" rIns="0" bIns="0" rtlCol="0">
            <a:noAutofit/>
          </a:bodyPr>
          <a:lstStyle/>
          <a:p>
            <a:endParaRPr/>
          </a:p>
        </p:txBody>
      </p:sp>
      <p:sp>
        <p:nvSpPr>
          <p:cNvPr id="8" name="object 22">
            <a:extLst>
              <a:ext uri="{FF2B5EF4-FFF2-40B4-BE49-F238E27FC236}">
                <a16:creationId xmlns:a16="http://schemas.microsoft.com/office/drawing/2014/main" id="{C4C169BD-A644-3D5D-881C-DDAC765BC610}"/>
              </a:ext>
            </a:extLst>
          </p:cNvPr>
          <p:cNvSpPr/>
          <p:nvPr/>
        </p:nvSpPr>
        <p:spPr>
          <a:xfrm>
            <a:off x="7297320" y="3937249"/>
            <a:ext cx="3991779" cy="1289492"/>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8">
            <a:extLst>
              <a:ext uri="{FF2B5EF4-FFF2-40B4-BE49-F238E27FC236}">
                <a16:creationId xmlns:a16="http://schemas.microsoft.com/office/drawing/2014/main" id="{49095136-CCE6-6731-1F77-E1A8F93D486A}"/>
              </a:ext>
            </a:extLst>
          </p:cNvPr>
          <p:cNvSpPr txBox="1"/>
          <p:nvPr/>
        </p:nvSpPr>
        <p:spPr>
          <a:xfrm>
            <a:off x="1378222" y="4191129"/>
            <a:ext cx="3046671" cy="922394"/>
          </a:xfrm>
          <a:prstGeom prst="rect">
            <a:avLst/>
          </a:prstGeom>
        </p:spPr>
        <p:txBody>
          <a:bodyPr wrap="square" lIns="0" tIns="16224" rIns="0" bIns="0" rtlCol="0">
            <a:noAutofit/>
          </a:bodyPr>
          <a:lstStyle/>
          <a:p>
            <a:pPr marL="717046" marR="33892" defTabSz="777240">
              <a:lnSpc>
                <a:spcPts val="2172"/>
              </a:lnSpc>
            </a:pPr>
            <a:r>
              <a:rPr lang="lv-LV" sz="2040" b="1" kern="1200">
                <a:solidFill>
                  <a:srgbClr val="034EA1"/>
                </a:solidFill>
                <a:latin typeface="Arial"/>
                <a:ea typeface="+mn-ea"/>
                <a:cs typeface="Arial"/>
              </a:rPr>
              <a:t>Līdz 1/3/2032</a:t>
            </a:r>
            <a:endParaRPr lang="lv-LV" sz="2040" kern="1200">
              <a:solidFill>
                <a:schemeClr val="tx1"/>
              </a:solidFill>
              <a:latin typeface="Arial"/>
              <a:ea typeface="+mn-ea"/>
              <a:cs typeface="Arial"/>
            </a:endParaRPr>
          </a:p>
          <a:p>
            <a:pPr marL="1200188" indent="-1189393" defTabSz="777240">
              <a:lnSpc>
                <a:spcPts val="2108"/>
              </a:lnSpc>
              <a:spcBef>
                <a:spcPts val="805"/>
              </a:spcBef>
            </a:pPr>
            <a:r>
              <a:rPr lang="lv-LV" sz="2040" b="1" kern="1200">
                <a:solidFill>
                  <a:srgbClr val="034EA1"/>
                </a:solidFill>
                <a:latin typeface="Arial"/>
                <a:ea typeface="+mn-ea"/>
                <a:cs typeface="Arial"/>
              </a:rPr>
              <a:t>         IKD kā šobrīd </a:t>
            </a:r>
            <a:endParaRPr lang="lv-LV" sz="2400">
              <a:latin typeface="Arial"/>
              <a:cs typeface="Arial"/>
            </a:endParaRPr>
          </a:p>
        </p:txBody>
      </p:sp>
      <p:sp>
        <p:nvSpPr>
          <p:cNvPr id="11" name="object 19">
            <a:extLst>
              <a:ext uri="{FF2B5EF4-FFF2-40B4-BE49-F238E27FC236}">
                <a16:creationId xmlns:a16="http://schemas.microsoft.com/office/drawing/2014/main" id="{DA9D801F-DCE6-D954-8AAF-F27CD4B172C3}"/>
              </a:ext>
            </a:extLst>
          </p:cNvPr>
          <p:cNvSpPr txBox="1"/>
          <p:nvPr/>
        </p:nvSpPr>
        <p:spPr>
          <a:xfrm>
            <a:off x="4987329" y="4035134"/>
            <a:ext cx="2506625" cy="1093721"/>
          </a:xfrm>
          <a:prstGeom prst="rect">
            <a:avLst/>
          </a:prstGeom>
        </p:spPr>
        <p:txBody>
          <a:bodyPr wrap="square" lIns="0" tIns="14890" rIns="0" bIns="0" rtlCol="0">
            <a:noAutofit/>
          </a:bodyPr>
          <a:lstStyle/>
          <a:p>
            <a:pPr marL="654749" marR="532778" algn="ctr" defTabSz="777240">
              <a:lnSpc>
                <a:spcPts val="1993"/>
              </a:lnSpc>
            </a:pPr>
            <a:r>
              <a:rPr lang="lv-LV" sz="1870" b="1" kern="1200" spc="-7">
                <a:solidFill>
                  <a:srgbClr val="034EA1"/>
                </a:solidFill>
                <a:latin typeface="Arial"/>
                <a:ea typeface="+mn-ea"/>
                <a:cs typeface="Arial"/>
              </a:rPr>
              <a:t>2032-2037</a:t>
            </a:r>
            <a:endParaRPr lang="lv-LV" sz="1870" kern="1200">
              <a:solidFill>
                <a:schemeClr val="tx1"/>
              </a:solidFill>
              <a:latin typeface="Arial"/>
              <a:ea typeface="+mn-ea"/>
              <a:cs typeface="Arial"/>
            </a:endParaRPr>
          </a:p>
          <a:p>
            <a:pPr marL="10795" marR="17779" defTabSz="777240">
              <a:lnSpc>
                <a:spcPct val="95825"/>
              </a:lnSpc>
              <a:spcBef>
                <a:spcPts val="432"/>
              </a:spcBef>
            </a:pPr>
            <a:r>
              <a:rPr lang="lv-LV" sz="1870" b="1" kern="1200" spc="-3">
                <a:solidFill>
                  <a:srgbClr val="034EA1"/>
                </a:solidFill>
                <a:latin typeface="Arial"/>
                <a:ea typeface="+mn-ea"/>
                <a:cs typeface="Arial"/>
              </a:rPr>
              <a:t> IKD vai IKI/PI Datu centrā</a:t>
            </a:r>
            <a:endParaRPr lang="lv-LV" sz="2200">
              <a:latin typeface="Arial"/>
              <a:cs typeface="Arial"/>
            </a:endParaRPr>
          </a:p>
        </p:txBody>
      </p:sp>
      <p:sp>
        <p:nvSpPr>
          <p:cNvPr id="12" name="object 17">
            <a:extLst>
              <a:ext uri="{FF2B5EF4-FFF2-40B4-BE49-F238E27FC236}">
                <a16:creationId xmlns:a16="http://schemas.microsoft.com/office/drawing/2014/main" id="{96F243F5-B114-9F59-7BB0-3B01350DD2C1}"/>
              </a:ext>
            </a:extLst>
          </p:cNvPr>
          <p:cNvSpPr txBox="1"/>
          <p:nvPr/>
        </p:nvSpPr>
        <p:spPr>
          <a:xfrm>
            <a:off x="8187049" y="4120798"/>
            <a:ext cx="2629495" cy="922394"/>
          </a:xfrm>
          <a:prstGeom prst="rect">
            <a:avLst/>
          </a:prstGeom>
        </p:spPr>
        <p:txBody>
          <a:bodyPr wrap="square" lIns="0" tIns="16224" rIns="0" bIns="0" rtlCol="0">
            <a:noAutofit/>
          </a:bodyPr>
          <a:lstStyle/>
          <a:p>
            <a:pPr marL="369189" algn="ctr" defTabSz="777240">
              <a:lnSpc>
                <a:spcPts val="2172"/>
              </a:lnSpc>
            </a:pPr>
            <a:r>
              <a:rPr lang="lv-LV" sz="2040" b="1" kern="1200">
                <a:solidFill>
                  <a:srgbClr val="034EA1"/>
                </a:solidFill>
                <a:latin typeface="Arial"/>
                <a:ea typeface="+mn-ea"/>
                <a:cs typeface="Arial"/>
              </a:rPr>
              <a:t>No 2038</a:t>
            </a:r>
            <a:endParaRPr lang="lv-LV" sz="2040" kern="1200">
              <a:solidFill>
                <a:schemeClr val="tx1"/>
              </a:solidFill>
              <a:latin typeface="Arial"/>
              <a:ea typeface="+mn-ea"/>
              <a:cs typeface="Arial"/>
            </a:endParaRPr>
          </a:p>
          <a:p>
            <a:pPr marL="10795" marR="19430" defTabSz="777240">
              <a:lnSpc>
                <a:spcPct val="95825"/>
              </a:lnSpc>
              <a:spcBef>
                <a:spcPts val="473"/>
              </a:spcBef>
            </a:pPr>
            <a:r>
              <a:rPr lang="lv-LV" sz="2040" b="1" kern="1200">
                <a:solidFill>
                  <a:srgbClr val="034EA1"/>
                </a:solidFill>
                <a:latin typeface="Arial"/>
                <a:ea typeface="+mn-ea"/>
                <a:cs typeface="Arial"/>
              </a:rPr>
              <a:t>IKI/PI Datu centrā </a:t>
            </a:r>
            <a:endParaRPr lang="lv-LV" sz="2400">
              <a:latin typeface="Arial"/>
              <a:cs typeface="Arial"/>
            </a:endParaRPr>
          </a:p>
        </p:txBody>
      </p:sp>
    </p:spTree>
    <p:extLst>
      <p:ext uri="{BB962C8B-B14F-4D97-AF65-F5344CB8AC3E}">
        <p14:creationId xmlns:p14="http://schemas.microsoft.com/office/powerpoint/2010/main" val="148512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203200" dist="88900" dir="5460000" sx="95000" sy="95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0E727-F9B4-1D43-17D7-10CF4577C7AC}"/>
              </a:ext>
            </a:extLst>
          </p:cNvPr>
          <p:cNvSpPr>
            <a:spLocks noGrp="1"/>
          </p:cNvSpPr>
          <p:nvPr>
            <p:ph type="title"/>
          </p:nvPr>
        </p:nvSpPr>
        <p:spPr>
          <a:xfrm>
            <a:off x="1114244" y="463940"/>
            <a:ext cx="9963509" cy="1616529"/>
          </a:xfrm>
        </p:spPr>
        <p:txBody>
          <a:bodyPr>
            <a:normAutofit fontScale="90000"/>
          </a:bodyPr>
          <a:lstStyle/>
          <a:p>
            <a:pPr algn="ctr"/>
            <a:r>
              <a:rPr lang="lv-LV" sz="3600" b="0" i="0">
                <a:effectLst/>
                <a:latin typeface="+mn-lt"/>
              </a:rPr>
              <a:t>Importa kontroles sistēma 2 (IKS 2), kas nodrošina datu iesniegšanu EK centrālajā depozitārijā, </a:t>
            </a:r>
            <a:br>
              <a:rPr lang="lv-LV" sz="3600" b="0" i="0">
                <a:effectLst/>
                <a:latin typeface="+mn-lt"/>
              </a:rPr>
            </a:br>
            <a:r>
              <a:rPr lang="lv-LV" sz="3600" b="0" i="0">
                <a:effectLst/>
                <a:latin typeface="+mn-lt"/>
              </a:rPr>
              <a:t>ierosināts arī pārvietot uz ES Muitas datu centru  </a:t>
            </a:r>
            <a:endParaRPr lang="lv-LV" sz="3600">
              <a:latin typeface="+mn-lt"/>
            </a:endParaRPr>
          </a:p>
        </p:txBody>
      </p:sp>
      <p:sp>
        <p:nvSpPr>
          <p:cNvPr id="6" name="object 28">
            <a:extLst>
              <a:ext uri="{FF2B5EF4-FFF2-40B4-BE49-F238E27FC236}">
                <a16:creationId xmlns:a16="http://schemas.microsoft.com/office/drawing/2014/main" id="{D6DE3736-D83D-6204-1EBC-B96113EB9FAE}"/>
              </a:ext>
            </a:extLst>
          </p:cNvPr>
          <p:cNvSpPr/>
          <p:nvPr/>
        </p:nvSpPr>
        <p:spPr>
          <a:xfrm>
            <a:off x="902901" y="3403158"/>
            <a:ext cx="3384553" cy="2357673"/>
          </a:xfrm>
          <a:custGeom>
            <a:avLst/>
            <a:gdLst/>
            <a:ahLst/>
            <a:cxnLst/>
            <a:rect l="l" t="t" r="r" b="b"/>
            <a:pathLst>
              <a:path w="1605279" h="803275">
                <a:moveTo>
                  <a:pt x="1524507" y="0"/>
                </a:moveTo>
                <a:lnTo>
                  <a:pt x="80263" y="0"/>
                </a:lnTo>
                <a:lnTo>
                  <a:pt x="49023" y="6308"/>
                </a:lnTo>
                <a:lnTo>
                  <a:pt x="23510" y="23510"/>
                </a:lnTo>
                <a:lnTo>
                  <a:pt x="6308" y="49023"/>
                </a:lnTo>
                <a:lnTo>
                  <a:pt x="0" y="80264"/>
                </a:lnTo>
                <a:lnTo>
                  <a:pt x="0" y="722884"/>
                </a:lnTo>
                <a:lnTo>
                  <a:pt x="6308" y="754124"/>
                </a:lnTo>
                <a:lnTo>
                  <a:pt x="23510" y="779637"/>
                </a:lnTo>
                <a:lnTo>
                  <a:pt x="49023" y="796839"/>
                </a:lnTo>
                <a:lnTo>
                  <a:pt x="80263" y="803148"/>
                </a:lnTo>
                <a:lnTo>
                  <a:pt x="1524507" y="803148"/>
                </a:lnTo>
                <a:lnTo>
                  <a:pt x="1555748" y="796839"/>
                </a:lnTo>
                <a:lnTo>
                  <a:pt x="1581261" y="779637"/>
                </a:lnTo>
                <a:lnTo>
                  <a:pt x="1598463" y="754124"/>
                </a:lnTo>
                <a:lnTo>
                  <a:pt x="1604771" y="722884"/>
                </a:lnTo>
                <a:lnTo>
                  <a:pt x="1604771" y="80264"/>
                </a:lnTo>
                <a:lnTo>
                  <a:pt x="1598463" y="49023"/>
                </a:lnTo>
                <a:lnTo>
                  <a:pt x="1581261" y="23510"/>
                </a:lnTo>
                <a:lnTo>
                  <a:pt x="1555748" y="6308"/>
                </a:lnTo>
                <a:lnTo>
                  <a:pt x="1524507" y="0"/>
                </a:lnTo>
                <a:close/>
              </a:path>
            </a:pathLst>
          </a:custGeom>
          <a:solidFill>
            <a:srgbClr val="1E858A"/>
          </a:solidFill>
        </p:spPr>
        <p:txBody>
          <a:bodyPr wrap="square" lIns="0" tIns="0" rIns="0" bIns="0" rtlCol="0" anchor="ctr"/>
          <a:lstStyle/>
          <a:p>
            <a:pPr algn="ctr" defTabSz="1042416">
              <a:spcAft>
                <a:spcPts val="600"/>
              </a:spcAft>
            </a:pPr>
            <a:r>
              <a:rPr lang="lv-LV" sz="6000" b="1" kern="1200">
                <a:solidFill>
                  <a:srgbClr val="585800"/>
                </a:solidFill>
                <a:latin typeface="+mn-lt"/>
                <a:ea typeface="+mn-ea"/>
                <a:cs typeface="+mn-cs"/>
              </a:rPr>
              <a:t>IKS 2</a:t>
            </a:r>
            <a:endParaRPr lang="lv-LV" sz="6000" b="1">
              <a:solidFill>
                <a:srgbClr val="FFFF00"/>
              </a:solidFill>
            </a:endParaRPr>
          </a:p>
        </p:txBody>
      </p:sp>
      <p:pic>
        <p:nvPicPr>
          <p:cNvPr id="9" name="Picture 8">
            <a:extLst>
              <a:ext uri="{FF2B5EF4-FFF2-40B4-BE49-F238E27FC236}">
                <a16:creationId xmlns:a16="http://schemas.microsoft.com/office/drawing/2014/main" id="{CE0DEF7C-0174-7050-B4F3-DC56C096A4FD}"/>
              </a:ext>
            </a:extLst>
          </p:cNvPr>
          <p:cNvPicPr>
            <a:picLocks noChangeAspect="1"/>
          </p:cNvPicPr>
          <p:nvPr/>
        </p:nvPicPr>
        <p:blipFill>
          <a:blip r:embed="rId3"/>
          <a:stretch>
            <a:fillRect/>
          </a:stretch>
        </p:blipFill>
        <p:spPr>
          <a:xfrm>
            <a:off x="7909157" y="3033764"/>
            <a:ext cx="3379942" cy="3096463"/>
          </a:xfrm>
          <a:prstGeom prst="rect">
            <a:avLst/>
          </a:prstGeom>
          <a:ln>
            <a:noFill/>
          </a:ln>
          <a:effectLst>
            <a:outerShdw blurRad="190500" algn="tl" rotWithShape="0">
              <a:srgbClr val="000000">
                <a:alpha val="70000"/>
              </a:srgbClr>
            </a:outerShdw>
          </a:effectLst>
        </p:spPr>
      </p:pic>
      <p:sp>
        <p:nvSpPr>
          <p:cNvPr id="10" name="object 35">
            <a:extLst>
              <a:ext uri="{FF2B5EF4-FFF2-40B4-BE49-F238E27FC236}">
                <a16:creationId xmlns:a16="http://schemas.microsoft.com/office/drawing/2014/main" id="{B46948B4-B477-4D8B-0997-319D262DCA3B}"/>
              </a:ext>
            </a:extLst>
          </p:cNvPr>
          <p:cNvSpPr/>
          <p:nvPr/>
        </p:nvSpPr>
        <p:spPr>
          <a:xfrm>
            <a:off x="4944639" y="4110984"/>
            <a:ext cx="2302721" cy="748385"/>
          </a:xfrm>
          <a:custGeom>
            <a:avLst/>
            <a:gdLst/>
            <a:ahLst/>
            <a:cxnLst/>
            <a:rect l="l" t="t" r="r" b="b"/>
            <a:pathLst>
              <a:path w="978407" h="484632">
                <a:moveTo>
                  <a:pt x="736091" y="363474"/>
                </a:moveTo>
                <a:lnTo>
                  <a:pt x="736091" y="484632"/>
                </a:lnTo>
                <a:lnTo>
                  <a:pt x="978407" y="242316"/>
                </a:lnTo>
                <a:lnTo>
                  <a:pt x="736091" y="0"/>
                </a:lnTo>
                <a:lnTo>
                  <a:pt x="736091" y="121158"/>
                </a:lnTo>
                <a:lnTo>
                  <a:pt x="0" y="121158"/>
                </a:lnTo>
                <a:lnTo>
                  <a:pt x="0" y="363474"/>
                </a:lnTo>
                <a:lnTo>
                  <a:pt x="736091" y="363474"/>
                </a:lnTo>
                <a:close/>
              </a:path>
            </a:pathLst>
          </a:custGeom>
          <a:solidFill>
            <a:srgbClr val="1E858A"/>
          </a:solidFill>
        </p:spPr>
        <p:txBody>
          <a:bodyPr wrap="square" lIns="0" tIns="0" rIns="0" bIns="0" rtlCol="0">
            <a:noAutofit/>
          </a:bodyPr>
          <a:lstStyle/>
          <a:p>
            <a:endParaRPr/>
          </a:p>
        </p:txBody>
      </p:sp>
    </p:spTree>
    <p:extLst>
      <p:ext uri="{BB962C8B-B14F-4D97-AF65-F5344CB8AC3E}">
        <p14:creationId xmlns:p14="http://schemas.microsoft.com/office/powerpoint/2010/main" val="3783960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4785431887563E4E8189F9EB99469468" ma:contentTypeVersion="8" ma:contentTypeDescription="Izveidot jaunu dokumentu." ma:contentTypeScope="" ma:versionID="6c300eed81eeebd82163a0bd1865720e">
  <xsd:schema xmlns:xsd="http://www.w3.org/2001/XMLSchema" xmlns:xs="http://www.w3.org/2001/XMLSchema" xmlns:p="http://schemas.microsoft.com/office/2006/metadata/properties" xmlns:ns1="http://schemas.microsoft.com/sharepoint/v3" xmlns:ns2="08eefced-95c3-420b-b069-1a9db6d1dae3" xmlns:ns3="66d28292-f079-49cf-854a-a3cb93d85ffb" targetNamespace="http://schemas.microsoft.com/office/2006/metadata/properties" ma:root="true" ma:fieldsID="a28997cb1b17960cc3a2c71da31cc41f" ns1:_="" ns2:_="" ns3:_="">
    <xsd:import namespace="http://schemas.microsoft.com/sharepoint/v3"/>
    <xsd:import namespace="08eefced-95c3-420b-b069-1a9db6d1dae3"/>
    <xsd:import namespace="66d28292-f079-49cf-854a-a3cb93d85ff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Vienotās atbilstības politikas rekvizīti" ma:hidden="true" ma:internalName="_ip_UnifiedCompliancePolicyProperties">
      <xsd:simpleType>
        <xsd:restriction base="dms:Note"/>
      </xsd:simpleType>
    </xsd:element>
    <xsd:element name="_ip_UnifiedCompliancePolicyUIAction" ma:index="14" nillable="true" ma:displayName="Vienotās atbilstības politikas UI darbīb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efced-95c3-420b-b069-1a9db6d1da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d28292-f079-49cf-854a-a3cb93d85ffb" elementFormDefault="qualified">
    <xsd:import namespace="http://schemas.microsoft.com/office/2006/documentManagement/types"/>
    <xsd:import namespace="http://schemas.microsoft.com/office/infopath/2007/PartnerControls"/>
    <xsd:element name="SharedWithUsers" ma:index="11"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Koplietots ar: detalizēt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03217-E051-4E91-BEF5-76B736D447F8}">
  <ds:schemaRefs>
    <ds:schemaRef ds:uri="08eefced-95c3-420b-b069-1a9db6d1dae3"/>
    <ds:schemaRef ds:uri="66d28292-f079-49cf-854a-a3cb93d85f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933DC5-B583-44F0-9CCB-8BCE95BA0D26}">
  <ds:schemaRefs>
    <ds:schemaRef ds:uri="http://schemas.microsoft.com/sharepoint/v3/contenttype/forms"/>
  </ds:schemaRefs>
</ds:datastoreItem>
</file>

<file path=customXml/itemProps3.xml><?xml version="1.0" encoding="utf-8"?>
<ds:datastoreItem xmlns:ds="http://schemas.openxmlformats.org/officeDocument/2006/customXml" ds:itemID="{10A4A2B9-F2B5-42C4-8767-094027CD075B}">
  <ds:schemaRefs>
    <ds:schemaRef ds:uri="08eefced-95c3-420b-b069-1a9db6d1dae3"/>
    <ds:schemaRef ds:uri="66d28292-f079-49cf-854a-a3cb93d85f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f3e7d20-2181-4348-af28-4cbf4a40754e}" enabled="1" method="Privileged" siteId="{fd50a0e4-c289-4266-b7ff-7d9cf5066e91}" removed="0"/>
</clbl:labelList>
</file>

<file path=docProps/app.xml><?xml version="1.0" encoding="utf-8"?>
<Properties xmlns="http://schemas.openxmlformats.org/officeDocument/2006/extended-properties" xmlns:vt="http://schemas.openxmlformats.org/officeDocument/2006/docPropsVTypes">
  <TotalTime>24</TotalTime>
  <Words>5466</Words>
  <Application>Microsoft Office PowerPoint</Application>
  <PresentationFormat>Widescreen</PresentationFormat>
  <Paragraphs>792</Paragraphs>
  <Slides>58</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Aptos</vt:lpstr>
      <vt:lpstr>Aptos Display</vt:lpstr>
      <vt:lpstr>Arial</vt:lpstr>
      <vt:lpstr>Calibri</vt:lpstr>
      <vt:lpstr>Segoe UI Web (East European)</vt:lpstr>
      <vt:lpstr>Verdana</vt:lpstr>
      <vt:lpstr>Wingdings</vt:lpstr>
      <vt:lpstr>Office Theme</vt:lpstr>
      <vt:lpstr>ES MUITAS REFORMA -projekts-</vt:lpstr>
      <vt:lpstr>Saturs</vt:lpstr>
      <vt:lpstr>PowerPoint Presentation</vt:lpstr>
      <vt:lpstr>Muitas reformas pakete </vt:lpstr>
      <vt:lpstr>EK reformas pīlāri</vt:lpstr>
      <vt:lpstr>EK galvenie ierosinājumi</vt:lpstr>
      <vt:lpstr>Izmaiņas preču deklarēšanā</vt:lpstr>
      <vt:lpstr>Ievešanas kopsavilkuma deklarāciju (IKD) un Izvešanas kopsavilkuma deklarāciju (IKD) ierosināts nomainīt ar Iepriekšēja kravas informāciju (IKI) un Pirmsizvešanas informāciju (PI)</vt:lpstr>
      <vt:lpstr>Importa kontroles sistēma 2 (IKS 2), kas nodrošina datu iesniegšanu EK centrālajā depozitārijā,  ierosināts arī pārvietot uz ES Muitas datu centru  </vt:lpstr>
      <vt:lpstr>Deklarācijas aizstāšana ar informācijas (datu) sniegšanu </vt:lpstr>
      <vt:lpstr>Muitas deklarāciju (MD) ierosināts aizstāt ar Datiem (D)</vt:lpstr>
      <vt:lpstr>Deklarētāja nomaiņa ar  importētāju un eksportētāju</vt:lpstr>
      <vt:lpstr>Importētājs</vt:lpstr>
      <vt:lpstr>Kādam jābūt importētājam?</vt:lpstr>
      <vt:lpstr>Eksportētājs</vt:lpstr>
      <vt:lpstr>Kādam jābūt eksportētājam?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Pagaidu uzglabāšanas (PU) transformācija*      </vt:lpstr>
      <vt:lpstr>No 2038. gada AEOC vienkāršojumi pieejami  kā daļa no T&amp;C atvieglojumiem   </vt:lpstr>
      <vt:lpstr>AEO   Uzticams un pārbaudīts uzņēmējs (Trust&amp;Check)</vt:lpstr>
      <vt:lpstr>PowerPoint Presentation</vt:lpstr>
      <vt:lpstr>T&amp;C statusa kritēriji: AEO +?</vt:lpstr>
      <vt:lpstr>T&amp;C uzņēmēju ieguvumi</vt:lpstr>
      <vt:lpstr>Pārstāvība muitā</vt:lpstr>
      <vt:lpstr>PowerPoint Presentation</vt:lpstr>
      <vt:lpstr>ES Muitas datu centrs  </vt:lpstr>
      <vt:lpstr>Patreizējais muitas IT sistēmu modelis un kāpēc nepieciešamas pārmaiņas?    </vt:lpstr>
      <vt:lpstr>ES Muitas datu centrs  ir kopīgs standartu, noteikumu un pakalpojumu kopums, kas ļauj visām iesaistītajām pusēm droši koplietot datus</vt:lpstr>
      <vt:lpstr>ES Muitas datu centrs nodrošina:</vt:lpstr>
      <vt:lpstr>Muitas importa procedūra</vt:lpstr>
      <vt:lpstr>Piekļuve datiem</vt:lpstr>
      <vt:lpstr>PowerPoint Presentation</vt:lpstr>
      <vt:lpstr>ES Muitas iestāde</vt:lpstr>
      <vt:lpstr>PowerPoint Presentation</vt:lpstr>
      <vt:lpstr>PowerPoint Presentation</vt:lpstr>
      <vt:lpstr>PowerPoint Presentation</vt:lpstr>
      <vt:lpstr>E-komercija</vt:lpstr>
      <vt:lpstr> </vt:lpstr>
      <vt:lpstr>Jaunas E-komercijas definīcijas</vt:lpstr>
      <vt:lpstr>Vienkāršots nodokļu aprēķins</vt:lpstr>
      <vt:lpstr> Vienkāršots tarifa režīms (grozu sistēma)</vt:lpstr>
      <vt:lpstr>Izņēmumi IOSS grozu sistēmā </vt:lpstr>
      <vt:lpstr>Domājamā importētāja = IOSS reģistrācijas vieta</vt:lpstr>
      <vt:lpstr> E-komercijas sūtījumu plūsma nākotnē</vt:lpstr>
      <vt:lpstr>Plānots ieviest</vt:lpstr>
      <vt:lpstr>Muitas lēmumi – izmaiņas</vt:lpstr>
      <vt:lpstr>Muitas jomas pārkāpumi un sodi</vt:lpstr>
      <vt:lpstr>Muitas noteikumu pārkāpumi</vt:lpstr>
      <vt:lpstr>Sodi (summas  vai %)</vt:lpstr>
      <vt:lpstr>Vairāk informācijas var atrast:</vt:lpstr>
      <vt:lpstr>PowerPoint Presentation</vt:lpstr>
      <vt:lpstr>Paldies par uzmanību!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MUITAS REFORMA</dc:title>
  <dc:creator>Jolanta Krastiņa</dc:creator>
  <cp:lastModifiedBy>Jolanta Krastiņa</cp:lastModifiedBy>
  <cp:revision>3</cp:revision>
  <cp:lastPrinted>2024-04-17T14:29:53Z</cp:lastPrinted>
  <dcterms:created xsi:type="dcterms:W3CDTF">2024-04-09T10:10:19Z</dcterms:created>
  <dcterms:modified xsi:type="dcterms:W3CDTF">2024-12-03T08:14:16Z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0x0101004785431887563E4E8189F9EB99469468</vt:lpwstr>
  </property>
</Properties>
</file>