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65" r:id="rId3"/>
    <p:sldId id="259" r:id="rId4"/>
    <p:sldId id="260"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3" r:id="rId21"/>
    <p:sldId id="281" r:id="rId22"/>
    <p:sldId id="282" r:id="rId23"/>
  </p:sldIdLst>
  <p:sldSz cx="12192000" cy="6858000"/>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58E715-2C35-46E9-99D7-B0E22F7F76A4}" v="86" dt="2026-02-02T12:08:30.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52" autoAdjust="0"/>
  </p:normalViewPr>
  <p:slideViewPr>
    <p:cSldViewPr snapToGrid="0" snapToObjects="1">
      <p:cViewPr varScale="1">
        <p:scale>
          <a:sx n="104" d="100"/>
          <a:sy n="104" d="100"/>
        </p:scale>
        <p:origin x="870"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Cinglere" userId="a331f3e8-2f28-4cc6-8793-f79b892f7cda" providerId="ADAL" clId="{0C2D46AD-FC1E-4C1F-823A-003AEF350F54}"/>
    <pc:docChg chg="undo redo custSel addSld modSld">
      <pc:chgData name="Marta Cinglere" userId="a331f3e8-2f28-4cc6-8793-f79b892f7cda" providerId="ADAL" clId="{0C2D46AD-FC1E-4C1F-823A-003AEF350F54}" dt="2026-02-02T12:09:58.932" v="1724" actId="1076"/>
      <pc:docMkLst>
        <pc:docMk/>
      </pc:docMkLst>
      <pc:sldChg chg="addSp delSp modSp mod modNotesTx">
        <pc:chgData name="Marta Cinglere" userId="a331f3e8-2f28-4cc6-8793-f79b892f7cda" providerId="ADAL" clId="{0C2D46AD-FC1E-4C1F-823A-003AEF350F54}" dt="2026-02-02T08:04:08.503" v="1237" actId="1076"/>
        <pc:sldMkLst>
          <pc:docMk/>
          <pc:sldMk cId="0" sldId="259"/>
        </pc:sldMkLst>
        <pc:spChg chg="mod">
          <ac:chgData name="Marta Cinglere" userId="a331f3e8-2f28-4cc6-8793-f79b892f7cda" providerId="ADAL" clId="{0C2D46AD-FC1E-4C1F-823A-003AEF350F54}" dt="2026-02-02T08:04:06.008" v="1236" actId="1076"/>
          <ac:spMkLst>
            <pc:docMk/>
            <pc:sldMk cId="0" sldId="259"/>
            <ac:spMk id="2" creationId="{341E5369-71AA-95DC-2EA6-FCA6E46CA8B6}"/>
          </ac:spMkLst>
        </pc:spChg>
        <pc:spChg chg="mod">
          <ac:chgData name="Marta Cinglere" userId="a331f3e8-2f28-4cc6-8793-f79b892f7cda" providerId="ADAL" clId="{0C2D46AD-FC1E-4C1F-823A-003AEF350F54}" dt="2026-02-01T09:08:24.699" v="262" actId="20577"/>
          <ac:spMkLst>
            <pc:docMk/>
            <pc:sldMk cId="0" sldId="259"/>
            <ac:spMk id="14338" creationId="{00000000-0000-0000-0000-000000000000}"/>
          </ac:spMkLst>
        </pc:spChg>
        <pc:spChg chg="mod">
          <ac:chgData name="Marta Cinglere" userId="a331f3e8-2f28-4cc6-8793-f79b892f7cda" providerId="ADAL" clId="{0C2D46AD-FC1E-4C1F-823A-003AEF350F54}" dt="2026-02-02T08:04:08.503" v="1237" actId="1076"/>
          <ac:spMkLst>
            <pc:docMk/>
            <pc:sldMk cId="0" sldId="259"/>
            <ac:spMk id="14339" creationId="{00000000-0000-0000-0000-000000000000}"/>
          </ac:spMkLst>
        </pc:spChg>
        <pc:spChg chg="mod">
          <ac:chgData name="Marta Cinglere" userId="a331f3e8-2f28-4cc6-8793-f79b892f7cda" providerId="ADAL" clId="{0C2D46AD-FC1E-4C1F-823A-003AEF350F54}" dt="2026-02-01T08:59:40.101" v="204" actId="20577"/>
          <ac:spMkLst>
            <pc:docMk/>
            <pc:sldMk cId="0" sldId="259"/>
            <ac:spMk id="14340" creationId="{00000000-0000-0000-0000-000000000000}"/>
          </ac:spMkLst>
        </pc:spChg>
        <pc:picChg chg="del">
          <ac:chgData name="Marta Cinglere" userId="a331f3e8-2f28-4cc6-8793-f79b892f7cda" providerId="ADAL" clId="{0C2D46AD-FC1E-4C1F-823A-003AEF350F54}" dt="2026-02-02T08:03:03.185" v="1213" actId="478"/>
          <ac:picMkLst>
            <pc:docMk/>
            <pc:sldMk cId="0" sldId="259"/>
            <ac:picMk id="3" creationId="{701B2B9A-AEB5-01BA-262E-26FE2221F02E}"/>
          </ac:picMkLst>
        </pc:picChg>
        <pc:picChg chg="add mod">
          <ac:chgData name="Marta Cinglere" userId="a331f3e8-2f28-4cc6-8793-f79b892f7cda" providerId="ADAL" clId="{0C2D46AD-FC1E-4C1F-823A-003AEF350F54}" dt="2026-02-02T08:03:08.068" v="1216" actId="1076"/>
          <ac:picMkLst>
            <pc:docMk/>
            <pc:sldMk cId="0" sldId="259"/>
            <ac:picMk id="5" creationId="{8E98A1D9-C2DE-C93E-69A7-A78D86157F11}"/>
          </ac:picMkLst>
        </pc:picChg>
        <pc:picChg chg="add mod">
          <ac:chgData name="Marta Cinglere" userId="a331f3e8-2f28-4cc6-8793-f79b892f7cda" providerId="ADAL" clId="{0C2D46AD-FC1E-4C1F-823A-003AEF350F54}" dt="2026-02-02T08:03:38.091" v="1225" actId="1076"/>
          <ac:picMkLst>
            <pc:docMk/>
            <pc:sldMk cId="0" sldId="259"/>
            <ac:picMk id="8" creationId="{B013CF72-A71C-CCB9-2CE1-C1ACCD3E42BC}"/>
          </ac:picMkLst>
        </pc:picChg>
      </pc:sldChg>
      <pc:sldChg chg="modSp mod modNotesTx">
        <pc:chgData name="Marta Cinglere" userId="a331f3e8-2f28-4cc6-8793-f79b892f7cda" providerId="ADAL" clId="{0C2D46AD-FC1E-4C1F-823A-003AEF350F54}" dt="2026-02-02T08:03:57.875" v="1235" actId="1076"/>
        <pc:sldMkLst>
          <pc:docMk/>
          <pc:sldMk cId="0" sldId="260"/>
        </pc:sldMkLst>
        <pc:spChg chg="mod">
          <ac:chgData name="Marta Cinglere" userId="a331f3e8-2f28-4cc6-8793-f79b892f7cda" providerId="ADAL" clId="{0C2D46AD-FC1E-4C1F-823A-003AEF350F54}" dt="2026-02-02T08:03:51.898" v="1233" actId="13926"/>
          <ac:spMkLst>
            <pc:docMk/>
            <pc:sldMk cId="0" sldId="260"/>
            <ac:spMk id="15362" creationId="{00000000-0000-0000-0000-000000000000}"/>
          </ac:spMkLst>
        </pc:spChg>
        <pc:spChg chg="mod">
          <ac:chgData name="Marta Cinglere" userId="a331f3e8-2f28-4cc6-8793-f79b892f7cda" providerId="ADAL" clId="{0C2D46AD-FC1E-4C1F-823A-003AEF350F54}" dt="2026-02-02T08:03:57.875" v="1235" actId="1076"/>
          <ac:spMkLst>
            <pc:docMk/>
            <pc:sldMk cId="0" sldId="260"/>
            <ac:spMk id="15364" creationId="{00000000-0000-0000-0000-000000000000}"/>
          </ac:spMkLst>
        </pc:spChg>
      </pc:sldChg>
      <pc:sldChg chg="modSp mod modNotesTx">
        <pc:chgData name="Marta Cinglere" userId="a331f3e8-2f28-4cc6-8793-f79b892f7cda" providerId="ADAL" clId="{0C2D46AD-FC1E-4C1F-823A-003AEF350F54}" dt="2026-02-02T08:04:21.732" v="1245" actId="13926"/>
        <pc:sldMkLst>
          <pc:docMk/>
          <pc:sldMk cId="2140331726" sldId="266"/>
        </pc:sldMkLst>
        <pc:spChg chg="mod">
          <ac:chgData name="Marta Cinglere" userId="a331f3e8-2f28-4cc6-8793-f79b892f7cda" providerId="ADAL" clId="{0C2D46AD-FC1E-4C1F-823A-003AEF350F54}" dt="2026-02-02T08:04:21.732" v="1245" actId="13926"/>
          <ac:spMkLst>
            <pc:docMk/>
            <pc:sldMk cId="2140331726" sldId="266"/>
            <ac:spMk id="2" creationId="{D7B9EB7C-3319-5F75-2A5C-A339878FDBCF}"/>
          </ac:spMkLst>
        </pc:spChg>
      </pc:sldChg>
      <pc:sldChg chg="addSp delSp modSp mod">
        <pc:chgData name="Marta Cinglere" userId="a331f3e8-2f28-4cc6-8793-f79b892f7cda" providerId="ADAL" clId="{0C2D46AD-FC1E-4C1F-823A-003AEF350F54}" dt="2026-02-02T08:10:22.779" v="1259" actId="14100"/>
        <pc:sldMkLst>
          <pc:docMk/>
          <pc:sldMk cId="74473960" sldId="267"/>
        </pc:sldMkLst>
        <pc:spChg chg="mod">
          <ac:chgData name="Marta Cinglere" userId="a331f3e8-2f28-4cc6-8793-f79b892f7cda" providerId="ADAL" clId="{0C2D46AD-FC1E-4C1F-823A-003AEF350F54}" dt="2026-02-02T08:04:37.687" v="1252" actId="13926"/>
          <ac:spMkLst>
            <pc:docMk/>
            <pc:sldMk cId="74473960" sldId="267"/>
            <ac:spMk id="2" creationId="{0451A7CB-0BD9-5594-DBCA-A049CA8F46C6}"/>
          </ac:spMkLst>
        </pc:spChg>
        <pc:picChg chg="add mod">
          <ac:chgData name="Marta Cinglere" userId="a331f3e8-2f28-4cc6-8793-f79b892f7cda" providerId="ADAL" clId="{0C2D46AD-FC1E-4C1F-823A-003AEF350F54}" dt="2026-02-02T08:10:22.779" v="1259" actId="14100"/>
          <ac:picMkLst>
            <pc:docMk/>
            <pc:sldMk cId="74473960" sldId="267"/>
            <ac:picMk id="6" creationId="{64833E90-1D31-C9D8-4C15-37C6A1040FD5}"/>
          </ac:picMkLst>
        </pc:picChg>
        <pc:picChg chg="del">
          <ac:chgData name="Marta Cinglere" userId="a331f3e8-2f28-4cc6-8793-f79b892f7cda" providerId="ADAL" clId="{0C2D46AD-FC1E-4C1F-823A-003AEF350F54}" dt="2026-02-02T08:10:14.331" v="1253" actId="478"/>
          <ac:picMkLst>
            <pc:docMk/>
            <pc:sldMk cId="74473960" sldId="267"/>
            <ac:picMk id="9" creationId="{8756302A-D487-0D57-AA00-CBE110202817}"/>
          </ac:picMkLst>
        </pc:picChg>
      </pc:sldChg>
      <pc:sldChg chg="modSp mod modNotesTx">
        <pc:chgData name="Marta Cinglere" userId="a331f3e8-2f28-4cc6-8793-f79b892f7cda" providerId="ADAL" clId="{0C2D46AD-FC1E-4C1F-823A-003AEF350F54}" dt="2026-02-02T08:10:33.622" v="1260" actId="13926"/>
        <pc:sldMkLst>
          <pc:docMk/>
          <pc:sldMk cId="2118922609" sldId="268"/>
        </pc:sldMkLst>
        <pc:spChg chg="mod">
          <ac:chgData name="Marta Cinglere" userId="a331f3e8-2f28-4cc6-8793-f79b892f7cda" providerId="ADAL" clId="{0C2D46AD-FC1E-4C1F-823A-003AEF350F54}" dt="2026-02-02T08:10:33.622" v="1260" actId="13926"/>
          <ac:spMkLst>
            <pc:docMk/>
            <pc:sldMk cId="2118922609" sldId="268"/>
            <ac:spMk id="2" creationId="{6619DDE8-B514-1EC5-2218-CB96E86DFE04}"/>
          </ac:spMkLst>
        </pc:spChg>
      </pc:sldChg>
      <pc:sldChg chg="addSp delSp modSp mod">
        <pc:chgData name="Marta Cinglere" userId="a331f3e8-2f28-4cc6-8793-f79b892f7cda" providerId="ADAL" clId="{0C2D46AD-FC1E-4C1F-823A-003AEF350F54}" dt="2026-02-02T08:14:46.247" v="1311" actId="1076"/>
        <pc:sldMkLst>
          <pc:docMk/>
          <pc:sldMk cId="4094933834" sldId="269"/>
        </pc:sldMkLst>
        <pc:spChg chg="mod">
          <ac:chgData name="Marta Cinglere" userId="a331f3e8-2f28-4cc6-8793-f79b892f7cda" providerId="ADAL" clId="{0C2D46AD-FC1E-4C1F-823A-003AEF350F54}" dt="2026-02-02T08:11:31.760" v="1285" actId="6549"/>
          <ac:spMkLst>
            <pc:docMk/>
            <pc:sldMk cId="4094933834" sldId="269"/>
            <ac:spMk id="2" creationId="{23CC3599-7D05-69EB-1A85-93065FF903EE}"/>
          </ac:spMkLst>
        </pc:spChg>
        <pc:graphicFrameChg chg="add mod">
          <ac:chgData name="Marta Cinglere" userId="a331f3e8-2f28-4cc6-8793-f79b892f7cda" providerId="ADAL" clId="{0C2D46AD-FC1E-4C1F-823A-003AEF350F54}" dt="2026-02-02T08:14:22.340" v="1303"/>
          <ac:graphicFrameMkLst>
            <pc:docMk/>
            <pc:sldMk cId="4094933834" sldId="269"/>
            <ac:graphicFrameMk id="8" creationId="{945B4ECD-F014-2743-28A5-500E909E95CA}"/>
          </ac:graphicFrameMkLst>
        </pc:graphicFrameChg>
        <pc:picChg chg="add mod">
          <ac:chgData name="Marta Cinglere" userId="a331f3e8-2f28-4cc6-8793-f79b892f7cda" providerId="ADAL" clId="{0C2D46AD-FC1E-4C1F-823A-003AEF350F54}" dt="2026-02-02T08:13:34.095" v="1290" actId="1076"/>
          <ac:picMkLst>
            <pc:docMk/>
            <pc:sldMk cId="4094933834" sldId="269"/>
            <ac:picMk id="4" creationId="{0EDC679C-AF14-9481-0B8E-CCC3D68A97F4}"/>
          </ac:picMkLst>
        </pc:picChg>
        <pc:picChg chg="add mod">
          <ac:chgData name="Marta Cinglere" userId="a331f3e8-2f28-4cc6-8793-f79b892f7cda" providerId="ADAL" clId="{0C2D46AD-FC1E-4C1F-823A-003AEF350F54}" dt="2026-02-02T08:13:48.178" v="1294" actId="14100"/>
          <ac:picMkLst>
            <pc:docMk/>
            <pc:sldMk cId="4094933834" sldId="269"/>
            <ac:picMk id="6" creationId="{6E976E56-FA90-369F-CAEB-E3401DA732E7}"/>
          </ac:picMkLst>
        </pc:picChg>
        <pc:picChg chg="add mod">
          <ac:chgData name="Marta Cinglere" userId="a331f3e8-2f28-4cc6-8793-f79b892f7cda" providerId="ADAL" clId="{0C2D46AD-FC1E-4C1F-823A-003AEF350F54}" dt="2026-02-02T08:14:09.157" v="1299" actId="1076"/>
          <ac:picMkLst>
            <pc:docMk/>
            <pc:sldMk cId="4094933834" sldId="269"/>
            <ac:picMk id="7" creationId="{F27F07A7-E8DF-CF5F-521C-2E4EF72B3B65}"/>
          </ac:picMkLst>
        </pc:picChg>
        <pc:picChg chg="add mod">
          <ac:chgData name="Marta Cinglere" userId="a331f3e8-2f28-4cc6-8793-f79b892f7cda" providerId="ADAL" clId="{0C2D46AD-FC1E-4C1F-823A-003AEF350F54}" dt="2026-02-02T08:14:30.846" v="1307" actId="1076"/>
          <ac:picMkLst>
            <pc:docMk/>
            <pc:sldMk cId="4094933834" sldId="269"/>
            <ac:picMk id="9" creationId="{18D69E6D-7AD7-C796-1BA1-9B81D55EE9EE}"/>
          </ac:picMkLst>
        </pc:picChg>
        <pc:picChg chg="add mod">
          <ac:chgData name="Marta Cinglere" userId="a331f3e8-2f28-4cc6-8793-f79b892f7cda" providerId="ADAL" clId="{0C2D46AD-FC1E-4C1F-823A-003AEF350F54}" dt="2026-02-02T08:14:46.247" v="1311" actId="1076"/>
          <ac:picMkLst>
            <pc:docMk/>
            <pc:sldMk cId="4094933834" sldId="269"/>
            <ac:picMk id="10" creationId="{799B3136-3386-CEAE-8D76-32E97ED39F4C}"/>
          </ac:picMkLst>
        </pc:picChg>
        <pc:picChg chg="del">
          <ac:chgData name="Marta Cinglere" userId="a331f3e8-2f28-4cc6-8793-f79b892f7cda" providerId="ADAL" clId="{0C2D46AD-FC1E-4C1F-823A-003AEF350F54}" dt="2026-02-02T08:14:32.637" v="1308" actId="478"/>
          <ac:picMkLst>
            <pc:docMk/>
            <pc:sldMk cId="4094933834" sldId="269"/>
            <ac:picMk id="12" creationId="{C667F4D2-4103-6963-592A-131B586C2119}"/>
          </ac:picMkLst>
        </pc:picChg>
        <pc:picChg chg="del">
          <ac:chgData name="Marta Cinglere" userId="a331f3e8-2f28-4cc6-8793-f79b892f7cda" providerId="ADAL" clId="{0C2D46AD-FC1E-4C1F-823A-003AEF350F54}" dt="2026-02-02T08:14:11.623" v="1300" actId="478"/>
          <ac:picMkLst>
            <pc:docMk/>
            <pc:sldMk cId="4094933834" sldId="269"/>
            <ac:picMk id="13" creationId="{9A11FCF1-09B5-462D-FC83-657CF503321A}"/>
          </ac:picMkLst>
        </pc:picChg>
        <pc:picChg chg="del">
          <ac:chgData name="Marta Cinglere" userId="a331f3e8-2f28-4cc6-8793-f79b892f7cda" providerId="ADAL" clId="{0C2D46AD-FC1E-4C1F-823A-003AEF350F54}" dt="2026-02-02T08:13:52.810" v="1295" actId="478"/>
          <ac:picMkLst>
            <pc:docMk/>
            <pc:sldMk cId="4094933834" sldId="269"/>
            <ac:picMk id="14" creationId="{1CA72FE6-F30A-A164-BC95-1EB03C51FC95}"/>
          </ac:picMkLst>
        </pc:picChg>
        <pc:picChg chg="del">
          <ac:chgData name="Marta Cinglere" userId="a331f3e8-2f28-4cc6-8793-f79b892f7cda" providerId="ADAL" clId="{0C2D46AD-FC1E-4C1F-823A-003AEF350F54}" dt="2026-02-02T08:13:40.695" v="1291" actId="478"/>
          <ac:picMkLst>
            <pc:docMk/>
            <pc:sldMk cId="4094933834" sldId="269"/>
            <ac:picMk id="15" creationId="{2AB9F856-4E9C-FBFD-D870-99283527618D}"/>
          </ac:picMkLst>
        </pc:picChg>
        <pc:picChg chg="del">
          <ac:chgData name="Marta Cinglere" userId="a331f3e8-2f28-4cc6-8793-f79b892f7cda" providerId="ADAL" clId="{0C2D46AD-FC1E-4C1F-823A-003AEF350F54}" dt="2026-02-02T08:13:20.948" v="1286" actId="478"/>
          <ac:picMkLst>
            <pc:docMk/>
            <pc:sldMk cId="4094933834" sldId="269"/>
            <ac:picMk id="16" creationId="{47935A6E-7532-F89C-2025-6D3105CEEE9F}"/>
          </ac:picMkLst>
        </pc:picChg>
      </pc:sldChg>
      <pc:sldChg chg="modSp mod">
        <pc:chgData name="Marta Cinglere" userId="a331f3e8-2f28-4cc6-8793-f79b892f7cda" providerId="ADAL" clId="{0C2D46AD-FC1E-4C1F-823A-003AEF350F54}" dt="2026-02-02T08:15:00.585" v="1323" actId="13926"/>
        <pc:sldMkLst>
          <pc:docMk/>
          <pc:sldMk cId="1010302302" sldId="270"/>
        </pc:sldMkLst>
        <pc:spChg chg="mod">
          <ac:chgData name="Marta Cinglere" userId="a331f3e8-2f28-4cc6-8793-f79b892f7cda" providerId="ADAL" clId="{0C2D46AD-FC1E-4C1F-823A-003AEF350F54}" dt="2026-02-02T08:15:00.585" v="1323" actId="13926"/>
          <ac:spMkLst>
            <pc:docMk/>
            <pc:sldMk cId="1010302302" sldId="270"/>
            <ac:spMk id="3" creationId="{42A48C54-5426-A59E-D438-DD63AF2EAEA5}"/>
          </ac:spMkLst>
        </pc:spChg>
      </pc:sldChg>
      <pc:sldChg chg="modSp mod">
        <pc:chgData name="Marta Cinglere" userId="a331f3e8-2f28-4cc6-8793-f79b892f7cda" providerId="ADAL" clId="{0C2D46AD-FC1E-4C1F-823A-003AEF350F54}" dt="2026-02-01T09:45:48.170" v="658" actId="20577"/>
        <pc:sldMkLst>
          <pc:docMk/>
          <pc:sldMk cId="2124667445" sldId="271"/>
        </pc:sldMkLst>
        <pc:spChg chg="mod">
          <ac:chgData name="Marta Cinglere" userId="a331f3e8-2f28-4cc6-8793-f79b892f7cda" providerId="ADAL" clId="{0C2D46AD-FC1E-4C1F-823A-003AEF350F54}" dt="2026-02-01T09:45:48.170" v="658" actId="20577"/>
          <ac:spMkLst>
            <pc:docMk/>
            <pc:sldMk cId="2124667445" sldId="271"/>
            <ac:spMk id="3" creationId="{5A0DEEA3-BA7F-140E-AE87-F7B2C21F57CE}"/>
          </ac:spMkLst>
        </pc:spChg>
      </pc:sldChg>
      <pc:sldChg chg="addSp delSp modSp mod modNotesTx">
        <pc:chgData name="Marta Cinglere" userId="a331f3e8-2f28-4cc6-8793-f79b892f7cda" providerId="ADAL" clId="{0C2D46AD-FC1E-4C1F-823A-003AEF350F54}" dt="2026-02-02T12:06:09.537" v="1577" actId="20577"/>
        <pc:sldMkLst>
          <pc:docMk/>
          <pc:sldMk cId="3473414280" sldId="272"/>
        </pc:sldMkLst>
        <pc:graphicFrameChg chg="modGraphic">
          <ac:chgData name="Marta Cinglere" userId="a331f3e8-2f28-4cc6-8793-f79b892f7cda" providerId="ADAL" clId="{0C2D46AD-FC1E-4C1F-823A-003AEF350F54}" dt="2026-02-02T12:06:09.537" v="1577" actId="20577"/>
          <ac:graphicFrameMkLst>
            <pc:docMk/>
            <pc:sldMk cId="3473414280" sldId="272"/>
            <ac:graphicFrameMk id="10" creationId="{9051DC31-A497-164B-9E6E-195CBF7C8280}"/>
          </ac:graphicFrameMkLst>
        </pc:graphicFrameChg>
        <pc:picChg chg="add mod">
          <ac:chgData name="Marta Cinglere" userId="a331f3e8-2f28-4cc6-8793-f79b892f7cda" providerId="ADAL" clId="{0C2D46AD-FC1E-4C1F-823A-003AEF350F54}" dt="2026-02-02T08:17:34.293" v="1402" actId="208"/>
          <ac:picMkLst>
            <pc:docMk/>
            <pc:sldMk cId="3473414280" sldId="272"/>
            <ac:picMk id="6" creationId="{1B84E9D5-72C7-8205-2029-DAAFE26BA3D8}"/>
          </ac:picMkLst>
        </pc:picChg>
        <pc:picChg chg="del">
          <ac:chgData name="Marta Cinglere" userId="a331f3e8-2f28-4cc6-8793-f79b892f7cda" providerId="ADAL" clId="{0C2D46AD-FC1E-4C1F-823A-003AEF350F54}" dt="2026-02-02T08:17:28.052" v="1399" actId="478"/>
          <ac:picMkLst>
            <pc:docMk/>
            <pc:sldMk cId="3473414280" sldId="272"/>
            <ac:picMk id="12" creationId="{8565F61E-5A70-5A6F-169B-2417992C7F48}"/>
          </ac:picMkLst>
        </pc:picChg>
      </pc:sldChg>
      <pc:sldChg chg="addSp delSp modSp mod modNotesTx">
        <pc:chgData name="Marta Cinglere" userId="a331f3e8-2f28-4cc6-8793-f79b892f7cda" providerId="ADAL" clId="{0C2D46AD-FC1E-4C1F-823A-003AEF350F54}" dt="2026-02-02T08:21:33.435" v="1416" actId="1076"/>
        <pc:sldMkLst>
          <pc:docMk/>
          <pc:sldMk cId="337412922" sldId="273"/>
        </pc:sldMkLst>
        <pc:spChg chg="del">
          <ac:chgData name="Marta Cinglere" userId="a331f3e8-2f28-4cc6-8793-f79b892f7cda" providerId="ADAL" clId="{0C2D46AD-FC1E-4C1F-823A-003AEF350F54}" dt="2026-02-01T09:55:07.121" v="695" actId="478"/>
          <ac:spMkLst>
            <pc:docMk/>
            <pc:sldMk cId="337412922" sldId="273"/>
            <ac:spMk id="5" creationId="{7F3E68DC-314C-C69F-92DB-FFD4EDC7FCDD}"/>
          </ac:spMkLst>
        </pc:spChg>
        <pc:spChg chg="del">
          <ac:chgData name="Marta Cinglere" userId="a331f3e8-2f28-4cc6-8793-f79b892f7cda" providerId="ADAL" clId="{0C2D46AD-FC1E-4C1F-823A-003AEF350F54}" dt="2026-02-01T09:55:05.525" v="694" actId="478"/>
          <ac:spMkLst>
            <pc:docMk/>
            <pc:sldMk cId="337412922" sldId="273"/>
            <ac:spMk id="6" creationId="{94E397C7-6609-6420-8FCB-DEB83F1C3A86}"/>
          </ac:spMkLst>
        </pc:spChg>
        <pc:graphicFrameChg chg="add mod">
          <ac:chgData name="Marta Cinglere" userId="a331f3e8-2f28-4cc6-8793-f79b892f7cda" providerId="ADAL" clId="{0C2D46AD-FC1E-4C1F-823A-003AEF350F54}" dt="2026-02-02T08:21:15.260" v="1411"/>
          <ac:graphicFrameMkLst>
            <pc:docMk/>
            <pc:sldMk cId="337412922" sldId="273"/>
            <ac:graphicFrameMk id="5" creationId="{D6DBCB84-A7F5-48A8-D4F2-45DC1916D1D6}"/>
          </ac:graphicFrameMkLst>
        </pc:graphicFrameChg>
        <pc:graphicFrameChg chg="del">
          <ac:chgData name="Marta Cinglere" userId="a331f3e8-2f28-4cc6-8793-f79b892f7cda" providerId="ADAL" clId="{0C2D46AD-FC1E-4C1F-823A-003AEF350F54}" dt="2026-02-02T08:21:12.587" v="1408" actId="478"/>
          <ac:graphicFrameMkLst>
            <pc:docMk/>
            <pc:sldMk cId="337412922" sldId="273"/>
            <ac:graphicFrameMk id="8" creationId="{2C7569E3-0015-C3A0-F461-AE9A123518C3}"/>
          </ac:graphicFrameMkLst>
        </pc:graphicFrameChg>
        <pc:picChg chg="add">
          <ac:chgData name="Marta Cinglere" userId="a331f3e8-2f28-4cc6-8793-f79b892f7cda" providerId="ADAL" clId="{0C2D46AD-FC1E-4C1F-823A-003AEF350F54}" dt="2026-02-02T08:21:16.859" v="1412"/>
          <ac:picMkLst>
            <pc:docMk/>
            <pc:sldMk cId="337412922" sldId="273"/>
            <ac:picMk id="6" creationId="{5F926774-0917-6942-5AE0-96E420044284}"/>
          </ac:picMkLst>
        </pc:picChg>
        <pc:picChg chg="add mod">
          <ac:chgData name="Marta Cinglere" userId="a331f3e8-2f28-4cc6-8793-f79b892f7cda" providerId="ADAL" clId="{0C2D46AD-FC1E-4C1F-823A-003AEF350F54}" dt="2026-02-02T08:21:33.435" v="1416" actId="1076"/>
          <ac:picMkLst>
            <pc:docMk/>
            <pc:sldMk cId="337412922" sldId="273"/>
            <ac:picMk id="11" creationId="{E6CB5265-1CA4-1F7F-85C8-4DAB99803DCB}"/>
          </ac:picMkLst>
        </pc:picChg>
      </pc:sldChg>
      <pc:sldChg chg="modSp mod modNotesTx">
        <pc:chgData name="Marta Cinglere" userId="a331f3e8-2f28-4cc6-8793-f79b892f7cda" providerId="ADAL" clId="{0C2D46AD-FC1E-4C1F-823A-003AEF350F54}" dt="2026-02-02T08:22:25.384" v="1453" actId="20577"/>
        <pc:sldMkLst>
          <pc:docMk/>
          <pc:sldMk cId="1946041249" sldId="274"/>
        </pc:sldMkLst>
        <pc:graphicFrameChg chg="modGraphic">
          <ac:chgData name="Marta Cinglere" userId="a331f3e8-2f28-4cc6-8793-f79b892f7cda" providerId="ADAL" clId="{0C2D46AD-FC1E-4C1F-823A-003AEF350F54}" dt="2026-02-02T08:22:25.384" v="1453" actId="20577"/>
          <ac:graphicFrameMkLst>
            <pc:docMk/>
            <pc:sldMk cId="1946041249" sldId="274"/>
            <ac:graphicFrameMk id="8" creationId="{6AE64B47-4AFE-63E9-0428-AFBD8C67E483}"/>
          </ac:graphicFrameMkLst>
        </pc:graphicFrameChg>
      </pc:sldChg>
      <pc:sldChg chg="modSp mod modNotesTx">
        <pc:chgData name="Marta Cinglere" userId="a331f3e8-2f28-4cc6-8793-f79b892f7cda" providerId="ADAL" clId="{0C2D46AD-FC1E-4C1F-823A-003AEF350F54}" dt="2026-02-02T08:23:21.113" v="1471" actId="20577"/>
        <pc:sldMkLst>
          <pc:docMk/>
          <pc:sldMk cId="3428155308" sldId="275"/>
        </pc:sldMkLst>
        <pc:graphicFrameChg chg="mod modGraphic">
          <ac:chgData name="Marta Cinglere" userId="a331f3e8-2f28-4cc6-8793-f79b892f7cda" providerId="ADAL" clId="{0C2D46AD-FC1E-4C1F-823A-003AEF350F54}" dt="2026-02-02T08:23:21.113" v="1471" actId="20577"/>
          <ac:graphicFrameMkLst>
            <pc:docMk/>
            <pc:sldMk cId="3428155308" sldId="275"/>
            <ac:graphicFrameMk id="5" creationId="{4A8341CF-D42D-9356-34C4-0644C0866845}"/>
          </ac:graphicFrameMkLst>
        </pc:graphicFrameChg>
      </pc:sldChg>
      <pc:sldChg chg="addSp delSp modSp mod modNotesTx">
        <pc:chgData name="Marta Cinglere" userId="a331f3e8-2f28-4cc6-8793-f79b892f7cda" providerId="ADAL" clId="{0C2D46AD-FC1E-4C1F-823A-003AEF350F54}" dt="2026-02-02T08:25:58.286" v="1488" actId="13926"/>
        <pc:sldMkLst>
          <pc:docMk/>
          <pc:sldMk cId="3143889955" sldId="276"/>
        </pc:sldMkLst>
        <pc:spChg chg="mod">
          <ac:chgData name="Marta Cinglere" userId="a331f3e8-2f28-4cc6-8793-f79b892f7cda" providerId="ADAL" clId="{0C2D46AD-FC1E-4C1F-823A-003AEF350F54}" dt="2026-02-02T08:25:58.286" v="1488" actId="13926"/>
          <ac:spMkLst>
            <pc:docMk/>
            <pc:sldMk cId="3143889955" sldId="276"/>
            <ac:spMk id="4" creationId="{F1E492D1-06CC-BE71-1719-F3F0413C523B}"/>
          </ac:spMkLst>
        </pc:spChg>
        <pc:picChg chg="add mod">
          <ac:chgData name="Marta Cinglere" userId="a331f3e8-2f28-4cc6-8793-f79b892f7cda" providerId="ADAL" clId="{0C2D46AD-FC1E-4C1F-823A-003AEF350F54}" dt="2026-02-02T08:25:50.466" v="1479" actId="1076"/>
          <ac:picMkLst>
            <pc:docMk/>
            <pc:sldMk cId="3143889955" sldId="276"/>
            <ac:picMk id="5" creationId="{4A296F7C-6A90-110A-846E-B58E873C54F4}"/>
          </ac:picMkLst>
        </pc:picChg>
        <pc:picChg chg="add del">
          <ac:chgData name="Marta Cinglere" userId="a331f3e8-2f28-4cc6-8793-f79b892f7cda" providerId="ADAL" clId="{0C2D46AD-FC1E-4C1F-823A-003AEF350F54}" dt="2026-02-02T08:25:43.038" v="1474" actId="478"/>
          <ac:picMkLst>
            <pc:docMk/>
            <pc:sldMk cId="3143889955" sldId="276"/>
            <ac:picMk id="8" creationId="{7E9DC94E-83FA-9177-FFEA-78D6928DB849}"/>
          </ac:picMkLst>
        </pc:picChg>
      </pc:sldChg>
      <pc:sldChg chg="modSp mod">
        <pc:chgData name="Marta Cinglere" userId="a331f3e8-2f28-4cc6-8793-f79b892f7cda" providerId="ADAL" clId="{0C2D46AD-FC1E-4C1F-823A-003AEF350F54}" dt="2026-02-02T08:26:09.916" v="1489" actId="13926"/>
        <pc:sldMkLst>
          <pc:docMk/>
          <pc:sldMk cId="905341184" sldId="277"/>
        </pc:sldMkLst>
        <pc:spChg chg="mod">
          <ac:chgData name="Marta Cinglere" userId="a331f3e8-2f28-4cc6-8793-f79b892f7cda" providerId="ADAL" clId="{0C2D46AD-FC1E-4C1F-823A-003AEF350F54}" dt="2026-02-02T08:26:09.916" v="1489" actId="13926"/>
          <ac:spMkLst>
            <pc:docMk/>
            <pc:sldMk cId="905341184" sldId="277"/>
            <ac:spMk id="3" creationId="{96DCAF9B-173D-DD06-A76C-0C9DBF0096F8}"/>
          </ac:spMkLst>
        </pc:spChg>
      </pc:sldChg>
      <pc:sldChg chg="modSp mod modNotesTx">
        <pc:chgData name="Marta Cinglere" userId="a331f3e8-2f28-4cc6-8793-f79b892f7cda" providerId="ADAL" clId="{0C2D46AD-FC1E-4C1F-823A-003AEF350F54}" dt="2026-02-02T08:27:04.467" v="1531" actId="113"/>
        <pc:sldMkLst>
          <pc:docMk/>
          <pc:sldMk cId="1182986233" sldId="278"/>
        </pc:sldMkLst>
        <pc:graphicFrameChg chg="modGraphic">
          <ac:chgData name="Marta Cinglere" userId="a331f3e8-2f28-4cc6-8793-f79b892f7cda" providerId="ADAL" clId="{0C2D46AD-FC1E-4C1F-823A-003AEF350F54}" dt="2026-02-02T08:27:04.467" v="1531" actId="113"/>
          <ac:graphicFrameMkLst>
            <pc:docMk/>
            <pc:sldMk cId="1182986233" sldId="278"/>
            <ac:graphicFrameMk id="8" creationId="{857D5233-C602-2D5C-774E-F2D527FA4512}"/>
          </ac:graphicFrameMkLst>
        </pc:graphicFrameChg>
      </pc:sldChg>
      <pc:sldChg chg="addSp delSp modSp mod modNotesTx">
        <pc:chgData name="Marta Cinglere" userId="a331f3e8-2f28-4cc6-8793-f79b892f7cda" providerId="ADAL" clId="{0C2D46AD-FC1E-4C1F-823A-003AEF350F54}" dt="2026-02-02T12:09:58.932" v="1724" actId="1076"/>
        <pc:sldMkLst>
          <pc:docMk/>
          <pc:sldMk cId="316732100" sldId="279"/>
        </pc:sldMkLst>
        <pc:spChg chg="mod">
          <ac:chgData name="Marta Cinglere" userId="a331f3e8-2f28-4cc6-8793-f79b892f7cda" providerId="ADAL" clId="{0C2D46AD-FC1E-4C1F-823A-003AEF350F54}" dt="2026-02-02T08:27:11.347" v="1532" actId="13926"/>
          <ac:spMkLst>
            <pc:docMk/>
            <pc:sldMk cId="316732100" sldId="279"/>
            <ac:spMk id="3" creationId="{D456EAD4-3E32-803D-8F07-C26BD6BA20CA}"/>
          </ac:spMkLst>
        </pc:spChg>
        <pc:spChg chg="add mod">
          <ac:chgData name="Marta Cinglere" userId="a331f3e8-2f28-4cc6-8793-f79b892f7cda" providerId="ADAL" clId="{0C2D46AD-FC1E-4C1F-823A-003AEF350F54}" dt="2026-02-02T12:09:58.932" v="1724" actId="1076"/>
          <ac:spMkLst>
            <pc:docMk/>
            <pc:sldMk cId="316732100" sldId="279"/>
            <ac:spMk id="5" creationId="{5DE78BB7-19D7-D6CE-C1EF-F61A5B2626E0}"/>
          </ac:spMkLst>
        </pc:spChg>
        <pc:graphicFrameChg chg="del mod">
          <ac:chgData name="Marta Cinglere" userId="a331f3e8-2f28-4cc6-8793-f79b892f7cda" providerId="ADAL" clId="{0C2D46AD-FC1E-4C1F-823A-003AEF350F54}" dt="2026-02-02T08:30:20.033" v="1536" actId="478"/>
          <ac:graphicFrameMkLst>
            <pc:docMk/>
            <pc:sldMk cId="316732100" sldId="279"/>
            <ac:graphicFrameMk id="8" creationId="{AD010081-18DC-B9D0-0C5F-A3E425685D04}"/>
          </ac:graphicFrameMkLst>
        </pc:graphicFrameChg>
        <pc:picChg chg="add mod">
          <ac:chgData name="Marta Cinglere" userId="a331f3e8-2f28-4cc6-8793-f79b892f7cda" providerId="ADAL" clId="{0C2D46AD-FC1E-4C1F-823A-003AEF350F54}" dt="2026-02-02T08:30:25.234" v="1539" actId="14100"/>
          <ac:picMkLst>
            <pc:docMk/>
            <pc:sldMk cId="316732100" sldId="279"/>
            <ac:picMk id="4" creationId="{8CBB444A-DBC6-0911-5162-822C433C4F7A}"/>
          </ac:picMkLst>
        </pc:picChg>
        <pc:picChg chg="del mod">
          <ac:chgData name="Marta Cinglere" userId="a331f3e8-2f28-4cc6-8793-f79b892f7cda" providerId="ADAL" clId="{0C2D46AD-FC1E-4C1F-823A-003AEF350F54}" dt="2026-02-02T12:09:49.496" v="1723" actId="478"/>
          <ac:picMkLst>
            <pc:docMk/>
            <pc:sldMk cId="316732100" sldId="279"/>
            <ac:picMk id="9" creationId="{B603037B-5C15-8F04-1261-BA63B0EE5D2D}"/>
          </ac:picMkLst>
        </pc:picChg>
      </pc:sldChg>
      <pc:sldChg chg="modSp mod">
        <pc:chgData name="Marta Cinglere" userId="a331f3e8-2f28-4cc6-8793-f79b892f7cda" providerId="ADAL" clId="{0C2D46AD-FC1E-4C1F-823A-003AEF350F54}" dt="2026-02-02T08:31:48.689" v="1541" actId="13926"/>
        <pc:sldMkLst>
          <pc:docMk/>
          <pc:sldMk cId="4257140667" sldId="280"/>
        </pc:sldMkLst>
        <pc:spChg chg="mod">
          <ac:chgData name="Marta Cinglere" userId="a331f3e8-2f28-4cc6-8793-f79b892f7cda" providerId="ADAL" clId="{0C2D46AD-FC1E-4C1F-823A-003AEF350F54}" dt="2026-02-02T08:31:48.689" v="1541" actId="13926"/>
          <ac:spMkLst>
            <pc:docMk/>
            <pc:sldMk cId="4257140667" sldId="280"/>
            <ac:spMk id="3" creationId="{CBFC75AD-9DBE-FBA2-BA89-F1124B3DBE23}"/>
          </ac:spMkLst>
        </pc:spChg>
      </pc:sldChg>
      <pc:sldChg chg="addSp delSp modSp new mod">
        <pc:chgData name="Marta Cinglere" userId="a331f3e8-2f28-4cc6-8793-f79b892f7cda" providerId="ADAL" clId="{0C2D46AD-FC1E-4C1F-823A-003AEF350F54}" dt="2026-02-02T08:38:25.937" v="1574" actId="207"/>
        <pc:sldMkLst>
          <pc:docMk/>
          <pc:sldMk cId="546229710" sldId="283"/>
        </pc:sldMkLst>
        <pc:spChg chg="mod">
          <ac:chgData name="Marta Cinglere" userId="a331f3e8-2f28-4cc6-8793-f79b892f7cda" providerId="ADAL" clId="{0C2D46AD-FC1E-4C1F-823A-003AEF350F54}" dt="2026-02-02T08:38:25.937" v="1574" actId="207"/>
          <ac:spMkLst>
            <pc:docMk/>
            <pc:sldMk cId="546229710" sldId="283"/>
            <ac:spMk id="2" creationId="{5533816B-8FC0-105C-1109-66C199AD5151}"/>
          </ac:spMkLst>
        </pc:spChg>
        <pc:spChg chg="del mod">
          <ac:chgData name="Marta Cinglere" userId="a331f3e8-2f28-4cc6-8793-f79b892f7cda" providerId="ADAL" clId="{0C2D46AD-FC1E-4C1F-823A-003AEF350F54}" dt="2026-02-01T10:50:24.216" v="1065" actId="478"/>
          <ac:spMkLst>
            <pc:docMk/>
            <pc:sldMk cId="546229710" sldId="283"/>
            <ac:spMk id="3" creationId="{00154340-BB52-FFF4-1279-42B4B700918F}"/>
          </ac:spMkLst>
        </pc:spChg>
        <pc:spChg chg="del">
          <ac:chgData name="Marta Cinglere" userId="a331f3e8-2f28-4cc6-8793-f79b892f7cda" providerId="ADAL" clId="{0C2D46AD-FC1E-4C1F-823A-003AEF350F54}" dt="2026-02-01T10:49:20.215" v="1041" actId="478"/>
          <ac:spMkLst>
            <pc:docMk/>
            <pc:sldMk cId="546229710" sldId="283"/>
            <ac:spMk id="4" creationId="{56163FF1-FBF7-1E89-7151-C69655D892A9}"/>
          </ac:spMkLst>
        </pc:spChg>
        <pc:spChg chg="del">
          <ac:chgData name="Marta Cinglere" userId="a331f3e8-2f28-4cc6-8793-f79b892f7cda" providerId="ADAL" clId="{0C2D46AD-FC1E-4C1F-823A-003AEF350F54}" dt="2026-02-01T10:49:21.100" v="1042" actId="478"/>
          <ac:spMkLst>
            <pc:docMk/>
            <pc:sldMk cId="546229710" sldId="283"/>
            <ac:spMk id="5" creationId="{D8297F06-38FB-E379-874B-3C5BAA6F4033}"/>
          </ac:spMkLst>
        </pc:spChg>
        <pc:spChg chg="add mod">
          <ac:chgData name="Marta Cinglere" userId="a331f3e8-2f28-4cc6-8793-f79b892f7cda" providerId="ADAL" clId="{0C2D46AD-FC1E-4C1F-823A-003AEF350F54}" dt="2026-02-02T08:32:10.288" v="1547" actId="1076"/>
          <ac:spMkLst>
            <pc:docMk/>
            <pc:sldMk cId="546229710" sldId="283"/>
            <ac:spMk id="7" creationId="{5DED4D99-2418-22D7-67A4-A1E5F07FF83E}"/>
          </ac:spMkLst>
        </pc:spChg>
        <pc:spChg chg="add del mod">
          <ac:chgData name="Marta Cinglere" userId="a331f3e8-2f28-4cc6-8793-f79b892f7cda" providerId="ADAL" clId="{0C2D46AD-FC1E-4C1F-823A-003AEF350F54}" dt="2026-02-01T10:50:26.951" v="1067" actId="478"/>
          <ac:spMkLst>
            <pc:docMk/>
            <pc:sldMk cId="546229710" sldId="283"/>
            <ac:spMk id="8" creationId="{E2875F82-E676-4E5C-D347-A892719E248E}"/>
          </ac:spMkLst>
        </pc:spChg>
        <pc:spChg chg="add mod">
          <ac:chgData name="Marta Cinglere" userId="a331f3e8-2f28-4cc6-8793-f79b892f7cda" providerId="ADAL" clId="{0C2D46AD-FC1E-4C1F-823A-003AEF350F54}" dt="2026-02-02T08:32:05.231" v="1546" actId="27636"/>
          <ac:spMkLst>
            <pc:docMk/>
            <pc:sldMk cId="546229710" sldId="283"/>
            <ac:spMk id="9" creationId="{C2201C83-4B82-8CFD-CAED-0427F7E04C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269A99F-EF31-4B9C-A738-C27DFF01580E}" type="datetimeFigureOut">
              <a:rPr lang="lv-LV"/>
              <a:pPr>
                <a:defRPr/>
              </a:pPr>
              <a:t>02.02.2026</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Zilā slīprakstā teksts ir tehniskās piezīmes ministrijām. Sagatavojot informāciju Saeimai, šādu tekstu ministrija savā </a:t>
            </a:r>
            <a:r>
              <a:rPr lang="lv-LV" sz="1200" kern="100">
                <a:effectLst/>
                <a:latin typeface="Aptos" panose="020B0004020202020204" pitchFamily="34" charset="0"/>
                <a:ea typeface="Aptos" panose="020B0004020202020204" pitchFamily="34" charset="0"/>
                <a:cs typeface="Times New Roman" panose="02020603050405020304" pitchFamily="18" charset="0"/>
              </a:rPr>
              <a:t>prezentācijā neiekļauj.</a:t>
            </a:r>
          </a:p>
          <a:p>
            <a:pPr>
              <a:lnSpc>
                <a:spcPct val="107000"/>
              </a:lnSpc>
              <a:spcAft>
                <a:spcPts val="800"/>
              </a:spcAft>
            </a:pPr>
            <a:r>
              <a:rPr lang="lv-LV" sz="1200" kern="100">
                <a:effectLst/>
                <a:latin typeface="Aptos" panose="020B0004020202020204" pitchFamily="34" charset="0"/>
                <a:ea typeface="Aptos" panose="020B0004020202020204" pitchFamily="34" charset="0"/>
                <a:cs typeface="Times New Roman" panose="02020603050405020304" pitchFamily="18" charset="0"/>
              </a:rPr>
              <a:t>Ministrija izmanto savu prezentācijas veidni ar savas ministrijas nosaukumu.</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a:t>
            </a:fld>
            <a:endParaRPr lang="lv-LV" altLang="lv-LV"/>
          </a:p>
        </p:txBody>
      </p:sp>
    </p:spTree>
    <p:extLst>
      <p:ext uri="{BB962C8B-B14F-4D97-AF65-F5344CB8AC3E}">
        <p14:creationId xmlns:p14="http://schemas.microsoft.com/office/powerpoint/2010/main" val="1306801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lv-LV" sz="1200" kern="1200" dirty="0">
                <a:solidFill>
                  <a:schemeClr val="tx1"/>
                </a:solidFill>
                <a:effectLst/>
                <a:latin typeface="+mn-lt"/>
                <a:ea typeface="+mn-ea"/>
                <a:cs typeface="+mn-cs"/>
              </a:rPr>
              <a:t>Izmanto informāciju no valsts budžeta likuma paskaidrojumiem (politikas un resursu vadības kartēm), kura pirmais perioda gads ir n-1 gads. </a:t>
            </a:r>
          </a:p>
          <a:p>
            <a:r>
              <a:rPr lang="lv-LV" sz="1200" kern="1200" dirty="0">
                <a:solidFill>
                  <a:schemeClr val="tx1"/>
                </a:solidFill>
                <a:effectLst/>
                <a:latin typeface="+mn-lt"/>
                <a:ea typeface="+mn-ea"/>
                <a:cs typeface="+mn-cs"/>
              </a:rPr>
              <a:t>Sniedz informāciju par kvalitātes rādītāju izpildi n-2 gadā,  n-1 gadā(izceļot plānoto un faktisko vērtību salīdzinājumu), kā arī norādot plānotās vērtības vidējam termiņam (n, n+1, n+2), ja šādi dati attiecīgajiem gadiem ir pieejami. </a:t>
            </a:r>
          </a:p>
          <a:p>
            <a:r>
              <a:rPr lang="lv-LV" sz="1200" kern="1200" dirty="0">
                <a:solidFill>
                  <a:schemeClr val="tx1"/>
                </a:solidFill>
                <a:effectLst/>
                <a:latin typeface="+mn-lt"/>
                <a:ea typeface="+mn-ea"/>
                <a:cs typeface="+mn-cs"/>
              </a:rPr>
              <a:t>Sniedz informāciju par galvenajiem paveiktajiem pasākumiem/aktivitātēm rezultatīvo rādītāju sasniegšanā, kā arī informāciju par galvenajiem mērķa nesasniegšanas iemesliem (ja nepieciešams vienu vai vairākus rezultatīvos rādītājus padziļināti analizē atsevišķā slaidā, izmantojot korelācijas ar finansējuma apmēra izmaiņām, citiem saistītajiem rādītājiem, starptautiskajiem rādītajiem). </a:t>
            </a:r>
          </a:p>
          <a:p>
            <a:r>
              <a:rPr lang="lv-LV" sz="1200" kern="1200" dirty="0">
                <a:solidFill>
                  <a:schemeClr val="tx1"/>
                </a:solidFill>
                <a:effectLst/>
                <a:latin typeface="+mn-lt"/>
                <a:ea typeface="+mn-ea"/>
                <a:cs typeface="+mn-cs"/>
              </a:rPr>
              <a:t>Sniedz informāciju par sasniegšanas procesu (t.i. vai viss norit pēc plāna un problēmas to sasniegšanā nav saskatāmas, vai otrādi, būs kādi šķēršļi kas liegs sasniegt plānoto).</a:t>
            </a:r>
          </a:p>
          <a:p>
            <a:r>
              <a:rPr lang="lv-LV" sz="1200" kern="1200" dirty="0">
                <a:solidFill>
                  <a:schemeClr val="tx1"/>
                </a:solidFill>
                <a:effectLst/>
                <a:latin typeface="+mn-lt"/>
                <a:ea typeface="+mn-ea"/>
                <a:cs typeface="+mn-cs"/>
              </a:rPr>
              <a:t>Var vizuāli akcentēt rādītāja sasniegšanas/nesasniegšanas/pārsniegšanas pakāpi, izmantojot, piemēram,  krāsas, bultiņas u.c. veidus., kā arī attēlot rādītāja dinamiku grafiski.</a:t>
            </a:r>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14</a:t>
            </a:fld>
            <a:endParaRPr lang="lv-LV" altLang="lv-LV"/>
          </a:p>
        </p:txBody>
      </p:sp>
    </p:spTree>
    <p:extLst>
      <p:ext uri="{BB962C8B-B14F-4D97-AF65-F5344CB8AC3E}">
        <p14:creationId xmlns:p14="http://schemas.microsoft.com/office/powerpoint/2010/main" val="321857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Ministrija var vizuāli akcentēt rādītāja sasniegšanas/nesasniegšanas/pārsniegšanas pakāpi, izmantojot, piemēram,  krāsas, bultiņas u.c. vizuālus elementus.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Skaidrot rezultatīvo rādītāju sasniegšanas vai nesasniegšanas būtiskākos iemeslus.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1F497D"/>
                </a:solidFill>
                <a:effectLst/>
                <a:latin typeface="Times New Roman" panose="02020603050405020304" pitchFamily="18" charset="0"/>
                <a:ea typeface="Aptos" panose="020B0004020202020204" pitchFamily="34" charset="0"/>
                <a:cs typeface="Times New Roman" panose="02020603050405020304" pitchFamily="18" charset="0"/>
              </a:rPr>
              <a:t>Ministrija norāda dinamiku par tiem gadiem, par kuriem ir pieejama info no APD un budžeta paskaidrojumiem, vēlams aptverot periodu no n-3 gads līdz n+3 gads (7 gadi). </a:t>
            </a:r>
            <a:endParaRPr lang="lv-LV"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Times New Roman" panose="02020603050405020304" pitchFamily="18" charset="0"/>
                <a:cs typeface="Times New Roman" panose="02020603050405020304" pitchFamily="18" charset="0"/>
              </a:rPr>
              <a:t>Datus informācijas apkopošanai izmantot jau no ministrijai pieejamās informācijas – Politikas un resursu vadības kartes, attīstības plānošanas dokumenti.</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15</a:t>
            </a:fld>
            <a:endParaRPr lang="lv-LV" altLang="lv-LV"/>
          </a:p>
        </p:txBody>
      </p:sp>
    </p:spTree>
    <p:extLst>
      <p:ext uri="{BB962C8B-B14F-4D97-AF65-F5344CB8AC3E}">
        <p14:creationId xmlns:p14="http://schemas.microsoft.com/office/powerpoint/2010/main" val="215833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lv-LV" sz="1200" kern="1200" dirty="0">
                <a:solidFill>
                  <a:schemeClr val="tx1"/>
                </a:solidFill>
                <a:effectLst/>
                <a:latin typeface="+mn-lt"/>
                <a:ea typeface="+mn-ea"/>
                <a:cs typeface="+mn-cs"/>
              </a:rPr>
              <a:t>Ministrija sniedz informāciju par visu jomai piešķirto prioritāro pasākumu finansējumu un sasniegtiem rezultātiem, par pamatu ņemot valsts budžeta likuma paskaidrojumos ietverto informāciju par pārskata periodu (n-1 gads) Ja nepieciešams, tabulu sadala pa vairākiem slaidiem.</a:t>
            </a:r>
          </a:p>
          <a:p>
            <a:r>
              <a:rPr lang="lv-LV" sz="1200" kern="1200" dirty="0">
                <a:solidFill>
                  <a:schemeClr val="tx1"/>
                </a:solidFill>
                <a:effectLst/>
                <a:latin typeface="+mn-lt"/>
                <a:ea typeface="+mn-ea"/>
                <a:cs typeface="+mn-cs"/>
              </a:rPr>
              <a:t>Vizuāli akcentēt rādītāja sasniegšanas/nesasniegšanas/pārsniegšanas pakāpi, izmantojot, piemēram,  krāsas, bultiņas u.c. uzskatāmus elementus.</a:t>
            </a:r>
          </a:p>
          <a:p>
            <a:r>
              <a:rPr lang="lv-LV" sz="1200" kern="1200" dirty="0">
                <a:solidFill>
                  <a:schemeClr val="tx1"/>
                </a:solidFill>
                <a:effectLst/>
                <a:latin typeface="+mn-lt"/>
                <a:ea typeface="+mn-ea"/>
                <a:cs typeface="+mn-cs"/>
              </a:rPr>
              <a:t>Pievieno informāciju par rādītāju sasniegšanas vai nesasniegšanas būtiskākajiem iemesliem, kā arī komentārus par šī PP īstenošanas turpmāko gaitu.</a:t>
            </a:r>
          </a:p>
          <a:p>
            <a:r>
              <a:rPr lang="lv-LV" sz="1200" kern="1200" dirty="0">
                <a:solidFill>
                  <a:schemeClr val="tx1"/>
                </a:solidFill>
                <a:effectLst/>
                <a:latin typeface="+mn-lt"/>
                <a:ea typeface="+mn-ea"/>
                <a:cs typeface="+mn-cs"/>
              </a:rPr>
              <a:t>Datus informācijas apkopošanai izmantot jau no ministrijai pieejamās informācijas – budžeta paskaidrojumiem un valsts budžeta izpildes analīzes atskaitēm.</a:t>
            </a:r>
          </a:p>
          <a:p>
            <a:r>
              <a:rPr lang="lv-LV" sz="1200" kern="1200" dirty="0">
                <a:solidFill>
                  <a:schemeClr val="tx1"/>
                </a:solidFill>
                <a:effectLst/>
                <a:latin typeface="+mn-lt"/>
                <a:ea typeface="+mn-ea"/>
                <a:cs typeface="+mn-cs"/>
              </a:rPr>
              <a:t>Būtiskāko prioritāro pasākumu informāciju un padziļināto analīzi var attēlot atsevišķā slaidā.</a:t>
            </a:r>
          </a:p>
          <a:p>
            <a:r>
              <a:rPr lang="lv-LV" sz="1200" kern="1200" dirty="0">
                <a:solidFill>
                  <a:schemeClr val="tx1"/>
                </a:solidFill>
                <a:effectLst/>
                <a:latin typeface="+mn-lt"/>
                <a:ea typeface="+mn-ea"/>
                <a:cs typeface="+mn-cs"/>
              </a:rPr>
              <a:t>Var vizuāli akcentēt prioritāro pasākumu būtiskumu ar krāsām, fontu izcēlumiem u.c. veidiem.</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17</a:t>
            </a:fld>
            <a:endParaRPr lang="lv-LV" altLang="lv-LV"/>
          </a:p>
        </p:txBody>
      </p:sp>
    </p:spTree>
    <p:extLst>
      <p:ext uri="{BB962C8B-B14F-4D97-AF65-F5344CB8AC3E}">
        <p14:creationId xmlns:p14="http://schemas.microsoft.com/office/powerpoint/2010/main" val="1739708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Būtiskāko prioritāro pasākumu informāciju un padziļināto analīzi attēlo atsevišķā slaidā. Izmanto grafikus, diagrammas, salīdzinošās tabulas, lai komentētu sniegumu. Var vizuāli akcentēt sasniegšanas/nesasniegšanas/pārsniegšanas pakāpi, izmantojot, piemēram,  krāsas, bultiņas u.c. uzskatāmus elementus.</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Datus informācijas apkopošanai izmanto jau no ministrijai pieejamās informācijas – budžeta paskaidrojumiem, valsts budžeta izpildes analīzes atskaitēm.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Aprakstu par ieguldītajiem resursiem un veiktajām aktivitātēm sniedz tiktāl, ciktāl tas ir nepieciešams, lai raksturotu un paskaidrotu snieguma un ietekmes uz sabiedrību rādītāju sasniegšanu.</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18</a:t>
            </a:fld>
            <a:endParaRPr lang="lv-LV" altLang="lv-LV"/>
          </a:p>
        </p:txBody>
      </p:sp>
    </p:spTree>
    <p:extLst>
      <p:ext uri="{BB962C8B-B14F-4D97-AF65-F5344CB8AC3E}">
        <p14:creationId xmlns:p14="http://schemas.microsoft.com/office/powerpoint/2010/main" val="569149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Ministrija pēc saviem ieskatiem pievieno citu ar nozari saistītu būtisku informāciju</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Papildu informāciju par konkrētajām politikas un darbības jomām pievieno attiecīgi katras jomas beigās.</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22</a:t>
            </a:fld>
            <a:endParaRPr lang="lv-LV" altLang="lv-LV"/>
          </a:p>
        </p:txBody>
      </p:sp>
    </p:spTree>
    <p:extLst>
      <p:ext uri="{BB962C8B-B14F-4D97-AF65-F5344CB8AC3E}">
        <p14:creationId xmlns:p14="http://schemas.microsoft.com/office/powerpoint/2010/main" val="341068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u="sng" noProof="0" dirty="0">
                <a:solidFill>
                  <a:schemeClr val="accent6">
                    <a:lumMod val="75000"/>
                  </a:schemeClr>
                </a:solidFill>
                <a:latin typeface="Times New Roman" panose="02020603050405020304" pitchFamily="18" charset="0"/>
                <a:cs typeface="Times New Roman" panose="02020603050405020304" pitchFamily="18" charset="0"/>
              </a:rPr>
              <a:t>I</a:t>
            </a:r>
            <a:r>
              <a:rPr lang="lv-LV" b="1" u="sng" noProof="0" dirty="0">
                <a:solidFill>
                  <a:schemeClr val="tx1"/>
                </a:solidFill>
                <a:latin typeface="Times New Roman" panose="02020603050405020304" pitchFamily="18" charset="0"/>
                <a:cs typeface="Times New Roman" panose="02020603050405020304" pitchFamily="18" charset="0"/>
              </a:rPr>
              <a:t>eteikums informācijas sniegšanai</a:t>
            </a:r>
            <a:r>
              <a:rPr lang="lv-LV" noProof="0" dirty="0">
                <a:solidFill>
                  <a:schemeClr val="tx1"/>
                </a:solidFill>
                <a:latin typeface="Times New Roman" panose="02020603050405020304" pitchFamily="18" charset="0"/>
                <a:cs typeface="Times New Roman" panose="02020603050405020304" pitchFamily="18" charset="0"/>
              </a:rPr>
              <a:t>: </a:t>
            </a:r>
          </a:p>
          <a:p>
            <a:r>
              <a:rPr lang="lv-LV" noProof="0" dirty="0">
                <a:solidFill>
                  <a:schemeClr val="tx1"/>
                </a:solidFill>
              </a:rPr>
              <a:t>Zilā slīprakstā teksts ir tehniskās piezīmes ministrijām. </a:t>
            </a:r>
            <a:r>
              <a:rPr lang="lv-LV" noProof="0" dirty="0">
                <a:solidFill>
                  <a:schemeClr val="tx1"/>
                </a:solidFill>
                <a:latin typeface="Times New Roman" panose="02020603050405020304" pitchFamily="18" charset="0"/>
                <a:cs typeface="Times New Roman" panose="02020603050405020304" pitchFamily="18" charset="0"/>
              </a:rPr>
              <a:t>Sagatavojot informāciju Saeimai, šādu tekstu ministrija savā prezentācijā neiekļauj</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2</a:t>
            </a:fld>
            <a:endParaRPr lang="lv-LV" altLang="lv-LV"/>
          </a:p>
        </p:txBody>
      </p:sp>
    </p:spTree>
    <p:extLst>
      <p:ext uri="{BB962C8B-B14F-4D97-AF65-F5344CB8AC3E}">
        <p14:creationId xmlns:p14="http://schemas.microsoft.com/office/powerpoint/2010/main" val="224146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lv-LV" sz="1200" kern="1200" dirty="0">
                <a:solidFill>
                  <a:schemeClr val="tx1"/>
                </a:solidFill>
                <a:effectLst/>
                <a:latin typeface="+mn-lt"/>
                <a:ea typeface="+mn-ea"/>
                <a:cs typeface="+mn-cs"/>
              </a:rPr>
              <a:t>Izmanto informāciju no Valsts kases pārskatiem, budžeta likuma paskaidrojumiem, kura pirmais perioda gads ir n-1 gads (jeb tas gads, par kuru atskaitās), un spēkā esošā valsts budžeta likuma paskaidrojumiem,  kur tas ir nepieciešams situācijas raksturošanai </a:t>
            </a:r>
          </a:p>
          <a:p>
            <a:r>
              <a:rPr lang="lv-LV" sz="1200" kern="1200" dirty="0">
                <a:solidFill>
                  <a:schemeClr val="tx1"/>
                </a:solidFill>
                <a:effectLst/>
                <a:latin typeface="+mn-lt"/>
                <a:ea typeface="+mn-ea"/>
                <a:cs typeface="+mn-cs"/>
              </a:rPr>
              <a:t>Papildus izmanto informāciju no valsts budžeta izpildes analīzes atskaitēm. </a:t>
            </a:r>
          </a:p>
          <a:p>
            <a:r>
              <a:rPr lang="lv-LV" sz="1200" kern="1200" dirty="0">
                <a:solidFill>
                  <a:schemeClr val="tx1"/>
                </a:solidFill>
                <a:effectLst/>
                <a:latin typeface="+mn-lt"/>
                <a:ea typeface="+mn-ea"/>
                <a:cs typeface="+mn-cs"/>
              </a:rPr>
              <a:t>Ministrija norāda izdevumu dinamiku vairāku gadu griezumā, vēlams par periodu no n-2 līdz n+2 gadam, pēc nepieciešamības var iekļaut arī plašāku laika periodu. </a:t>
            </a:r>
          </a:p>
          <a:p>
            <a:r>
              <a:rPr lang="lv-LV" sz="1200" kern="1200" dirty="0">
                <a:solidFill>
                  <a:schemeClr val="tx1"/>
                </a:solidFill>
                <a:effectLst/>
                <a:latin typeface="+mn-lt"/>
                <a:ea typeface="+mn-ea"/>
                <a:cs typeface="+mn-cs"/>
              </a:rPr>
              <a:t>Var vizuāli akcentēt dinamiku, piemēram ar bultiņām vai “+/-”  zīmēm.</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3</a:t>
            </a:fld>
            <a:endParaRPr lang="lv-LV" altLang="lv-LV"/>
          </a:p>
        </p:txBody>
      </p:sp>
    </p:spTree>
    <p:extLst>
      <p:ext uri="{BB962C8B-B14F-4D97-AF65-F5344CB8AC3E}">
        <p14:creationId xmlns:p14="http://schemas.microsoft.com/office/powerpoint/2010/main" val="259893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Sniedz informāciju par faktiskajiem izdevumiem iepriekšējā budžeta gadā (n-1), norādot Izdevumu sadalījumu pa politikas un darbības jomām </a:t>
            </a:r>
            <a:r>
              <a:rPr lang="lv-LV" sz="1200" i="1" kern="100" dirty="0">
                <a:effectLst/>
                <a:latin typeface="Aptos" panose="020B0004020202020204" pitchFamily="34" charset="0"/>
                <a:ea typeface="Aptos" panose="020B0004020202020204" pitchFamily="34" charset="0"/>
                <a:cs typeface="Times New Roman" panose="02020603050405020304" pitchFamily="18" charset="0"/>
              </a:rPr>
              <a:t>euro</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un procentos no ministrijas kopējiem izdevumiem.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Paskaidro kā izdevumu sadalījums saistīts ar politikas vai darbības jomu regulējošajiem attīstības plānošanas dokumentiem, finansējuma īpatsvariem. Var izmantot formulējumus “Šāds politikas (darbības) jomu sadalījums izriet no (min dokumentus vai citus apsvērumus, pēc kādiem ministrija ir definējusi jomas)…”  </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4</a:t>
            </a:fld>
            <a:endParaRPr lang="lv-LV" altLang="lv-LV"/>
          </a:p>
        </p:txBody>
      </p:sp>
    </p:spTree>
    <p:extLst>
      <p:ext uri="{BB962C8B-B14F-4D97-AF65-F5344CB8AC3E}">
        <p14:creationId xmlns:p14="http://schemas.microsoft.com/office/powerpoint/2010/main" val="85608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no valsts budžeta likuma un Valsts kases pārskatiem.</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Pēc nepieciešamības paskaidro būtiskākos izpildi/neizpildi noteicošos cēloņus, </a:t>
            </a:r>
            <a:r>
              <a:rPr lang="lv-LV" dirty="0"/>
              <a:t>uzsverot faktorus (piemēram, iepirkumu norise, projektu īstenošanas grafiki, ārējie apstākļi).</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Var sniegt skaidrojumu par to, kā finansējuma pārdales starp jomām ir palīdzējušās sasniegt izvirzīto mērķu sasniegšanu un radītāju izpildi.</a:t>
            </a:r>
          </a:p>
          <a:p>
            <a:pPr>
              <a:lnSpc>
                <a:spcPct val="107000"/>
              </a:lnSpc>
              <a:spcAft>
                <a:spcPts val="800"/>
              </a:spcAft>
              <a:tabLst>
                <a:tab pos="571500" algn="l"/>
              </a:tabLst>
            </a:pPr>
            <a:r>
              <a:rPr lang="lv-LV" dirty="0"/>
              <a:t>Skaidrojumos ieteicams lietot formulējumus “finansējums tika izmantots / ieguldīts / apgūts”, nevis “iztērēts”.</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5</a:t>
            </a:fld>
            <a:endParaRPr lang="lv-LV" altLang="lv-LV"/>
          </a:p>
        </p:txBody>
      </p:sp>
    </p:spTree>
    <p:extLst>
      <p:ext uri="{BB962C8B-B14F-4D97-AF65-F5344CB8AC3E}">
        <p14:creationId xmlns:p14="http://schemas.microsoft.com/office/powerpoint/2010/main" val="398722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lv-LV" sz="1200" kern="1200" dirty="0">
                <a:solidFill>
                  <a:schemeClr val="tx1"/>
                </a:solidFill>
                <a:effectLst/>
                <a:latin typeface="+mn-lt"/>
                <a:ea typeface="+mn-ea"/>
                <a:cs typeface="+mn-cs"/>
              </a:rPr>
              <a:t>Šeit sniedz informāciju par prioritāro pasākumu finansējumu kopumā. Detalizētu informāciju par PP ietvaros sasniegtajiem rezultātiem un turpmākām īstenošanas iecerēm sniedz pie konkrētajām politikas un darbības jomām.</a:t>
            </a:r>
          </a:p>
          <a:p>
            <a:r>
              <a:rPr lang="lv-LV" sz="1200" kern="1200" dirty="0">
                <a:solidFill>
                  <a:schemeClr val="tx1"/>
                </a:solidFill>
                <a:effectLst/>
                <a:latin typeface="+mn-lt"/>
                <a:ea typeface="+mn-ea"/>
                <a:cs typeface="+mn-cs"/>
              </a:rPr>
              <a:t>Izmanto informāciju no valsts budžeta likuma paskaidrojumiem, kura pirmais perioda gads ir n-1 gads </a:t>
            </a:r>
          </a:p>
          <a:p>
            <a:r>
              <a:rPr lang="lv-LV" sz="1200" kern="1200" dirty="0">
                <a:solidFill>
                  <a:schemeClr val="tx1"/>
                </a:solidFill>
                <a:effectLst/>
                <a:latin typeface="+mn-lt"/>
                <a:ea typeface="+mn-ea"/>
                <a:cs typeface="+mn-cs"/>
              </a:rPr>
              <a:t>Izmanto informāciju no valsts budžeta izpildes analīzes (t.sk. MK instrukcijas Nr. 2 «Instrukcija par valsts budžeta izpildes analīzi», 4.pielikuma)</a:t>
            </a:r>
          </a:p>
          <a:p>
            <a:r>
              <a:rPr lang="lv-LV" sz="1200" kern="1200" dirty="0">
                <a:solidFill>
                  <a:schemeClr val="tx1"/>
                </a:solidFill>
                <a:effectLst/>
                <a:latin typeface="+mn-lt"/>
                <a:ea typeface="+mn-ea"/>
                <a:cs typeface="+mn-cs"/>
              </a:rPr>
              <a:t>Var skaidrot, kādas situācijas izmaiņas izraisīja finansējuma pārbīdes no/uz PP īstenošanu un kā tas ietekmēja sasniedzamos rezultātus (detalizētāks skaidrojums sniedzams pie konkrētajām politikas un darbības jomām).</a:t>
            </a:r>
            <a:endParaRPr lang="lv-LV"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7</a:t>
            </a:fld>
            <a:endParaRPr lang="lv-LV" altLang="lv-LV"/>
          </a:p>
        </p:txBody>
      </p:sp>
    </p:spTree>
    <p:extLst>
      <p:ext uri="{BB962C8B-B14F-4D97-AF65-F5344CB8AC3E}">
        <p14:creationId xmlns:p14="http://schemas.microsoft.com/office/powerpoint/2010/main" val="370883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Iepazīstina ar jomas politikas/darbības mērķi, kuru plānots sasniegt, īstenojot noteiktas darbības noteiktā jomā. Izmantojot politikas rezultatīvos radītājus un komentējot to sasniegšanas dinamiku, raksturo sasniedzamo lietu stāvokli noteiktā jomā.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Vizuāli akcentē rādītāja sasniegšanas/nesasniegšanas/pārsniegšanas pakāpi, izmantojot, piemēram,  krāsas, bultiņas u.c. veidus.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informāciju par rezultatīvajiem rādītājiem: līdz </a:t>
            </a:r>
            <a:r>
              <a:rPr lang="pt-BR" dirty="0"/>
              <a:t>pārskata gada datiem (n</a:t>
            </a:r>
            <a:r>
              <a:rPr lang="lv-LV" dirty="0"/>
              <a:t>-</a:t>
            </a:r>
            <a:r>
              <a:rPr lang="pt-BR" dirty="0"/>
              <a:t>1)</a:t>
            </a:r>
            <a:r>
              <a:rPr lang="lv-LV" dirty="0"/>
              <a:t> </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no budžeta paskaidrojumiem; turpmākiem gadiem – no attīstības plānošanas dokumentiem, vai ministrijas prognozi/vēlamo tendenci.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Skaidrojot informāciju par rezultatīvo rādītāju plānotajām vērtībām nākamajos gados, komentē to sasniegšanas procesu (t.i. vai viss norit pēc plāna un problēmas to sasniegšanā nav saskatāmas, vai otrādi, būs kādi šķēršļi kas liegs sasniegt plānoto).</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Sniedz informāciju par izdevumu dinamiku konkrētajā jomā </a:t>
            </a:r>
            <a:r>
              <a:rPr lang="lv-LV" dirty="0"/>
              <a:t>vairāku gadu griezumā (ieteicams vismaz no n-2 līdz n+2 gadam)</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norādot sadalījumu pa blokiem un procentuālās izmaiņas pret iepriekšējo gadu (ja jomas tika pārstrukturētas, tad salīdzināmo informāciju iegūst analītiski, vai sāk laika rindu no tā gada, kad joma izveidota, to attiecīgi paskaidrojot). Var vizuāli akcentēt dinamiku, piemēram ar bultiņām vai “+/-”  zīmēm. Skaidro izdevumu dinamiku kopsakarā ar sasniedzamo mērķi un rezultatīvajiem rādītajiem. Izmanto informāciju no valsts budžeta izpildes analīzes atskaitēm.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Ja uzskata par nepieciešamu, atsevišķā slaidā analizē jomas izdevumus dinamiku dažādos griezumos – salīdzinot izdevumus pa gadiem, salīdzinot plānu ar faktu, vai izmantojot citas salīdzināšanas un analīzes metodes.</a:t>
            </a:r>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11</a:t>
            </a:fld>
            <a:endParaRPr lang="lv-LV" altLang="lv-LV"/>
          </a:p>
        </p:txBody>
      </p:sp>
    </p:spTree>
    <p:extLst>
      <p:ext uri="{BB962C8B-B14F-4D97-AF65-F5344CB8AC3E}">
        <p14:creationId xmlns:p14="http://schemas.microsoft.com/office/powerpoint/2010/main" val="348811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tabLst>
                <a:tab pos="571500" algn="l"/>
              </a:tabLs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Ministrija var atsevišķos slaidos attēlot vienu vai vairāku politikas rezultatīvo rādītāju analīzi padziļināti, vēlams aptverot periodu no n-3 gads līdz n+3 gads (7 gadi), norādot dinamiku par tiem gadiem, par kuriem ir pieejama informācija no attīstības plānošanas dokumentiem, budžeta paskaidrojumiem un valsts budžeta izpildes analīzes atskaitēm.  </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Izmanto korelācijas ar finansējuma apmēra izmaiņām, citiem saistītajiem rādītājiem, starptautiskajiem rādītajiem, utt.</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Vizuāli akcentē rādītāja dinamiku, tendences un sasniegšanas/nesasniegšanas/pārsniegšanas pakāpi, izmantojot, piemēram,  krāsas, bultiņas u.c. veidus. Skaidro rādītāju novirzes pozitīvo vai negatīvo aspektu, attiecībā pret ministrijas īstenotās politikas virzienu. Analizē snieguma radītāju izpildes pakāpi ietekmējošos faktorus (ārējie, iekšējie, paveiktais un priekšlikumi nākotnei).</a:t>
            </a:r>
          </a:p>
          <a:p>
            <a:pPr>
              <a:lnSpc>
                <a:spcPct val="107000"/>
              </a:lnSpc>
              <a:spcAft>
                <a:spcPts val="800"/>
              </a:spcAft>
              <a:tabLst>
                <a:tab pos="571500" algn="l"/>
              </a:tabLst>
            </a:pPr>
            <a:r>
              <a:rPr lang="lv-LV" sz="1200" kern="100" dirty="0">
                <a:effectLst/>
                <a:latin typeface="Aptos" panose="020B0004020202020204" pitchFamily="34" charset="0"/>
                <a:ea typeface="Aptos" panose="020B0004020202020204" pitchFamily="34" charset="0"/>
                <a:cs typeface="Times New Roman" panose="02020603050405020304" pitchFamily="18" charset="0"/>
              </a:rPr>
              <a:t>Šo pašu pieeju var piemērot raksturojošākiem darbības rezultatīvajiem rādītajiem un kvalitātes rādītājiem.</a:t>
            </a:r>
          </a:p>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12</a:t>
            </a:fld>
            <a:endParaRPr lang="lv-LV" altLang="lv-LV"/>
          </a:p>
        </p:txBody>
      </p:sp>
    </p:spTree>
    <p:extLst>
      <p:ext uri="{BB962C8B-B14F-4D97-AF65-F5344CB8AC3E}">
        <p14:creationId xmlns:p14="http://schemas.microsoft.com/office/powerpoint/2010/main" val="275892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pPr>
              <a:lnSpc>
                <a:spcPct val="107000"/>
              </a:lnSpc>
              <a:spcAft>
                <a:spcPts val="800"/>
              </a:spcAft>
            </a:pPr>
            <a:r>
              <a:rPr lang="lv-LV" sz="1200" b="1" u="sng" kern="100" dirty="0">
                <a:effectLst/>
                <a:latin typeface="Aptos" panose="020B0004020202020204" pitchFamily="34" charset="0"/>
                <a:ea typeface="Aptos" panose="020B0004020202020204" pitchFamily="34" charset="0"/>
                <a:cs typeface="Times New Roman" panose="02020603050405020304" pitchFamily="18" charset="0"/>
              </a:rPr>
              <a:t>Ieteikums informācijas sniegšanai</a:t>
            </a:r>
            <a:r>
              <a:rPr lang="lv-LV"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lv-LV" sz="1200" kern="1200" dirty="0">
                <a:solidFill>
                  <a:schemeClr val="tx1"/>
                </a:solidFill>
                <a:effectLst/>
                <a:latin typeface="+mn-lt"/>
                <a:ea typeface="+mn-ea"/>
                <a:cs typeface="+mn-cs"/>
              </a:rPr>
              <a:t>Izmanto informāciju no valsts budžeta likuma paskaidrojumiem (politikas un resursu vadības kartēm). </a:t>
            </a:r>
          </a:p>
          <a:p>
            <a:r>
              <a:rPr lang="lv-LV" sz="1200" kern="1200" dirty="0">
                <a:solidFill>
                  <a:schemeClr val="tx1"/>
                </a:solidFill>
                <a:effectLst/>
                <a:latin typeface="+mn-lt"/>
                <a:ea typeface="+mn-ea"/>
                <a:cs typeface="+mn-cs"/>
              </a:rPr>
              <a:t>Sniedz informāciju par rezultatīvo rādītāju izpildi n-2 gadā, pārskata gadā n-1  (īpaši izceļot plānoto un faktisko vērtību salīdzinājumu), kā arī norādot plānotās vērtības vidējā termiņā (n, n+1, n+2).</a:t>
            </a:r>
          </a:p>
          <a:p>
            <a:r>
              <a:rPr lang="lv-LV" sz="1200" kern="1200" dirty="0">
                <a:solidFill>
                  <a:schemeClr val="tx1"/>
                </a:solidFill>
                <a:effectLst/>
                <a:latin typeface="+mn-lt"/>
                <a:ea typeface="+mn-ea"/>
                <a:cs typeface="+mn-cs"/>
              </a:rPr>
              <a:t>Sniedz informāciju par galvenajiem paveiktajiem pasākumiem/aktivitātēm rezultatīvo rādītāju sasniegšanā, kā arī informāciju par galvenajiem mērķa nesasniegšanas iemesliem (ja nepieciešams vienu vai vairākus rezultatīvos rādītājus padziļināti analizē atsevišķā slaidā, izmantojot korelācijas ar finansējuma apmēra izmaiņām, citiem saistītajiem rādītājiem, starptautiskajiem rādītajiem). </a:t>
            </a:r>
          </a:p>
          <a:p>
            <a:r>
              <a:rPr lang="lv-LV" sz="1200" kern="1200" dirty="0">
                <a:solidFill>
                  <a:schemeClr val="tx1"/>
                </a:solidFill>
                <a:effectLst/>
                <a:latin typeface="+mn-lt"/>
                <a:ea typeface="+mn-ea"/>
                <a:cs typeface="+mn-cs"/>
              </a:rPr>
              <a:t>Sniedz informāciju par sasniegšanas procesu (t.i. vai viss norit pēc plāna un problēmas to sasniegšanā nav saskatāmas, vai otrādi, būs kādi šķēršļi kas liegs sasniegt plānoto).</a:t>
            </a:r>
          </a:p>
          <a:p>
            <a:r>
              <a:rPr lang="lv-LV" sz="1200" kern="1200" dirty="0">
                <a:solidFill>
                  <a:schemeClr val="tx1"/>
                </a:solidFill>
                <a:effectLst/>
                <a:latin typeface="+mn-lt"/>
                <a:ea typeface="+mn-ea"/>
                <a:cs typeface="+mn-cs"/>
              </a:rPr>
              <a:t>Var vizuāli akcentēt rādītāja sasniegšanas/nesasniegšanas/pārsniegšanas pakāpi, izmantojot, piemēram,  krāsas, bultiņas u.c. uzskatāmus risinājumus., kā arī attēlot rādītāja dinamiku grafiski.</a:t>
            </a:r>
            <a:endParaRPr lang="lv-LV" dirty="0">
              <a:effectLst/>
            </a:endParaRPr>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13</a:t>
            </a:fld>
            <a:endParaRPr lang="lv-LV" altLang="lv-LV"/>
          </a:p>
        </p:txBody>
      </p:sp>
    </p:spTree>
    <p:extLst>
      <p:ext uri="{BB962C8B-B14F-4D97-AF65-F5344CB8AC3E}">
        <p14:creationId xmlns:p14="http://schemas.microsoft.com/office/powerpoint/2010/main" val="41818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932"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68689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189293" y="6324600"/>
            <a:ext cx="596307"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212084" y="6324600"/>
            <a:ext cx="573517"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698288"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200690" y="6324600"/>
            <a:ext cx="584911"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78"/>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2"/>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2/2/2026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3505200"/>
            <a:ext cx="7772400" cy="960438"/>
          </a:xfrm>
        </p:spPr>
        <p:txBody>
          <a:bodyPr/>
          <a:lstStyle/>
          <a:p>
            <a:r>
              <a:rPr lang="lv-LV" dirty="0">
                <a:latin typeface="Times New Roman" panose="02020603050405020304" pitchFamily="18" charset="0"/>
                <a:cs typeface="Times New Roman" panose="02020603050405020304" pitchFamily="18" charset="0"/>
              </a:rPr>
              <a:t>_______ ministrija</a:t>
            </a:r>
            <a:endParaRPr lang="lv-LV" altLang="lv-LV" dirty="0"/>
          </a:p>
        </p:txBody>
      </p:sp>
      <p:sp>
        <p:nvSpPr>
          <p:cNvPr id="11267" name="Text Placeholder 2"/>
          <p:cNvSpPr>
            <a:spLocks noGrp="1"/>
          </p:cNvSpPr>
          <p:nvPr>
            <p:ph type="body" sz="quarter" idx="10"/>
          </p:nvPr>
        </p:nvSpPr>
        <p:spPr/>
        <p:txBody>
          <a:bodyPr/>
          <a:lstStyle/>
          <a:p>
            <a:r>
              <a:rPr lang="lv-LV" sz="1400" dirty="0">
                <a:latin typeface="Times New Roman" panose="02020603050405020304" pitchFamily="18" charset="0"/>
                <a:cs typeface="Times New Roman" panose="02020603050405020304" pitchFamily="18" charset="0"/>
              </a:rPr>
              <a:t>Informācija sagatavota, pamatojoties uz Likuma par budžetu un finanšu vadību 28.</a:t>
            </a:r>
            <a:r>
              <a:rPr lang="en-US" sz="1400" baseline="30000" dirty="0">
                <a:latin typeface="Times New Roman" panose="02020603050405020304" pitchFamily="18" charset="0"/>
                <a:cs typeface="Times New Roman" panose="02020603050405020304" pitchFamily="18" charset="0"/>
              </a:rPr>
              <a:t>1</a:t>
            </a:r>
            <a:r>
              <a:rPr lang="lv-LV" sz="1400" dirty="0">
                <a:latin typeface="Times New Roman" panose="02020603050405020304" pitchFamily="18" charset="0"/>
                <a:cs typeface="Times New Roman" panose="02020603050405020304" pitchFamily="18" charset="0"/>
              </a:rPr>
              <a:t> pa</a:t>
            </a:r>
            <a:r>
              <a:rPr lang="en-US" sz="1400" dirty="0">
                <a:latin typeface="Times New Roman" panose="02020603050405020304" pitchFamily="18" charset="0"/>
                <a:cs typeface="Times New Roman" panose="02020603050405020304" pitchFamily="18" charset="0"/>
              </a:rPr>
              <a:t>n</a:t>
            </a:r>
            <a:r>
              <a:rPr lang="lv-LV" sz="1400" dirty="0" err="1">
                <a:latin typeface="Times New Roman" panose="02020603050405020304" pitchFamily="18" charset="0"/>
                <a:cs typeface="Times New Roman" panose="02020603050405020304" pitchFamily="18" charset="0"/>
              </a:rPr>
              <a:t>ta</a:t>
            </a:r>
            <a:r>
              <a:rPr lang="lv-LV" sz="1400" dirty="0">
                <a:latin typeface="Times New Roman" panose="02020603050405020304" pitchFamily="18" charset="0"/>
                <a:cs typeface="Times New Roman" panose="02020603050405020304" pitchFamily="18" charset="0"/>
              </a:rPr>
              <a:t> otro daļu, lai sniegtu attiecīgajām Saeimas komisijām informāciju par darbības mērķiem un rezultātiem, iepriekšējā gada budžeta izpildi, sasniegtajiem rezultātiem atbilstoši izlietotajiem resursiem un ieguvumu sabiedrībai </a:t>
            </a:r>
            <a:r>
              <a:rPr lang="lv-LV" sz="1400">
                <a:latin typeface="Times New Roman" panose="02020603050405020304" pitchFamily="18" charset="0"/>
                <a:cs typeface="Times New Roman" panose="02020603050405020304" pitchFamily="18" charset="0"/>
              </a:rPr>
              <a:t>un ietekmi </a:t>
            </a:r>
            <a:r>
              <a:rPr lang="lv-LV" sz="1400" dirty="0">
                <a:latin typeface="Times New Roman" panose="02020603050405020304" pitchFamily="18" charset="0"/>
                <a:cs typeface="Times New Roman" panose="02020603050405020304" pitchFamily="18" charset="0"/>
              </a:rPr>
              <a:t>uz nozaru politiku turpmāko finansēšanu vidējā termiņā.</a:t>
            </a:r>
          </a:p>
        </p:txBody>
      </p:sp>
      <p:sp>
        <p:nvSpPr>
          <p:cNvPr id="11268" name="Text Placeholder 3"/>
          <p:cNvSpPr>
            <a:spLocks noGrp="1"/>
          </p:cNvSpPr>
          <p:nvPr>
            <p:ph type="body" sz="quarter" idx="11"/>
          </p:nvPr>
        </p:nvSpPr>
        <p:spPr/>
        <p:txBody>
          <a:bodyPr>
            <a:normAutofit fontScale="85000" lnSpcReduction="20000"/>
          </a:bodyPr>
          <a:lstStyle/>
          <a:p>
            <a:pPr algn="ct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Prezentācijas noformējums atbilstoši katras nozares ministrijas standartam!</a:t>
            </a:r>
          </a:p>
          <a:p>
            <a:pPr algn="ctr"/>
            <a:endParaRPr lang="lv-LV" dirty="0">
              <a:latin typeface="Times New Roman" panose="02020603050405020304" pitchFamily="18" charset="0"/>
              <a:cs typeface="Times New Roman" panose="02020603050405020304" pitchFamily="18" charset="0"/>
            </a:endParaRPr>
          </a:p>
          <a:p>
            <a:pPr algn="ctr"/>
            <a:r>
              <a:rPr lang="lv-LV" dirty="0">
                <a:solidFill>
                  <a:srgbClr val="C00000"/>
                </a:solidFill>
                <a:latin typeface="Times New Roman" panose="02020603050405020304" pitchFamily="18" charset="0"/>
                <a:cs typeface="Times New Roman" panose="02020603050405020304" pitchFamily="18" charset="0"/>
              </a:rPr>
              <a:t>Atainotajiem datiem ir ilustratīva nozīme.</a:t>
            </a:r>
          </a:p>
          <a:p>
            <a:endParaRPr lang="lv-LV" altLang="lv-LV"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6FF-405D-879B-F7E4-A028848BE2D1}"/>
              </a:ext>
            </a:extLst>
          </p:cNvPr>
          <p:cNvSpPr>
            <a:spLocks noGrp="1"/>
          </p:cNvSpPr>
          <p:nvPr>
            <p:ph type="title"/>
          </p:nvPr>
        </p:nvSpPr>
        <p:spPr>
          <a:xfrm>
            <a:off x="914400" y="2948779"/>
            <a:ext cx="10363200" cy="960442"/>
          </a:xfrm>
        </p:spPr>
        <p:txBody>
          <a:bodyPr>
            <a:normAutofit fontScale="90000"/>
          </a:bodyPr>
          <a:lstStyle/>
          <a:p>
            <a:r>
              <a:rPr lang="lv-LV" sz="3200" dirty="0">
                <a:latin typeface="Times New Roman" panose="02020603050405020304" pitchFamily="18" charset="0"/>
                <a:cs typeface="Times New Roman" panose="02020603050405020304" pitchFamily="18" charset="0"/>
              </a:rPr>
              <a:t>II sadaļa</a:t>
            </a:r>
            <a:br>
              <a:rPr lang="en-US" sz="3200" dirty="0">
                <a:latin typeface="Times New Roman" panose="02020603050405020304" pitchFamily="18" charset="0"/>
                <a:cs typeface="Times New Roman" panose="02020603050405020304" pitchFamily="18" charset="0"/>
              </a:rPr>
            </a:br>
            <a:r>
              <a:rPr lang="lv-LV" sz="3200" dirty="0">
                <a:latin typeface="Times New Roman" panose="02020603050405020304" pitchFamily="18" charset="0"/>
                <a:cs typeface="Times New Roman" panose="02020603050405020304" pitchFamily="18" charset="0"/>
              </a:rPr>
              <a:t>Informācija</a:t>
            </a:r>
            <a:r>
              <a:rPr lang="en-US" sz="3200" dirty="0">
                <a:latin typeface="Times New Roman" panose="02020603050405020304" pitchFamily="18" charset="0"/>
                <a:cs typeface="Times New Roman" panose="02020603050405020304" pitchFamily="18" charset="0"/>
              </a:rPr>
              <a:t> par </a:t>
            </a:r>
            <a:r>
              <a:rPr lang="lv-LV" sz="3200" dirty="0">
                <a:latin typeface="Times New Roman" panose="02020603050405020304" pitchFamily="18" charset="0"/>
                <a:cs typeface="Times New Roman" panose="02020603050405020304" pitchFamily="18" charset="0"/>
              </a:rPr>
              <a:t>politikas</a:t>
            </a:r>
            <a:r>
              <a:rPr lang="en-US" sz="3200" dirty="0">
                <a:latin typeface="Times New Roman" panose="02020603050405020304" pitchFamily="18" charset="0"/>
                <a:cs typeface="Times New Roman" panose="02020603050405020304" pitchFamily="18" charset="0"/>
              </a:rPr>
              <a:t> un </a:t>
            </a:r>
            <a:r>
              <a:rPr lang="lv-LV" sz="3200" dirty="0">
                <a:latin typeface="Times New Roman" panose="02020603050405020304" pitchFamily="18" charset="0"/>
                <a:cs typeface="Times New Roman" panose="02020603050405020304" pitchFamily="18" charset="0"/>
              </a:rPr>
              <a:t>darbības</a:t>
            </a:r>
            <a:r>
              <a:rPr lang="en-US" sz="3200" dirty="0">
                <a:latin typeface="Times New Roman" panose="02020603050405020304" pitchFamily="18" charset="0"/>
                <a:cs typeface="Times New Roman" panose="02020603050405020304" pitchFamily="18" charset="0"/>
              </a:rPr>
              <a:t> </a:t>
            </a:r>
            <a:r>
              <a:rPr lang="lv-LV" sz="3200" dirty="0">
                <a:latin typeface="Times New Roman" panose="02020603050405020304" pitchFamily="18" charset="0"/>
                <a:cs typeface="Times New Roman" panose="02020603050405020304" pitchFamily="18" charset="0"/>
              </a:rPr>
              <a:t>jomām</a:t>
            </a:r>
            <a:endParaRPr lang="lv-LV" dirty="0"/>
          </a:p>
        </p:txBody>
      </p:sp>
      <p:sp>
        <p:nvSpPr>
          <p:cNvPr id="3" name="Text Placeholder 2">
            <a:extLst>
              <a:ext uri="{FF2B5EF4-FFF2-40B4-BE49-F238E27FC236}">
                <a16:creationId xmlns:a16="http://schemas.microsoft.com/office/drawing/2014/main" id="{5A0DEEA3-BA7F-140E-AE87-F7B2C21F57CE}"/>
              </a:ext>
            </a:extLst>
          </p:cNvPr>
          <p:cNvSpPr>
            <a:spLocks noGrp="1"/>
          </p:cNvSpPr>
          <p:nvPr>
            <p:ph type="body" sz="quarter" idx="10"/>
          </p:nvPr>
        </p:nvSpPr>
        <p:spPr>
          <a:xfrm>
            <a:off x="914400" y="4098792"/>
            <a:ext cx="10708888" cy="2603091"/>
          </a:xfrm>
        </p:spPr>
        <p:txBody>
          <a:bodyPr>
            <a:noAutofit/>
          </a:bodyPr>
          <a:lstStyle/>
          <a:p>
            <a:pPr algn="l" fontAlgn="base">
              <a:lnSpc>
                <a:spcPct val="107000"/>
              </a:lnSpc>
              <a:spcBef>
                <a:spcPts val="335"/>
              </a:spcBef>
              <a:spcAft>
                <a:spcPts val="0"/>
              </a:spcAft>
            </a:pPr>
            <a:r>
              <a:rPr lang="lv-LV" i="1" kern="1200" dirty="0">
                <a:solidFill>
                  <a:srgbClr val="0070C0"/>
                </a:solidFill>
                <a:effectLst/>
                <a:latin typeface="+mj-lt"/>
                <a:cs typeface="Times New Roman" panose="02020603050405020304" pitchFamily="18" charset="0"/>
              </a:rPr>
              <a:t>Šajā sadaļā sniedz informāciju dalījumā pa ministrijas darbības jomām, kurās tiek īstenota noteikta politika vai darbības virziens. Iekļauj informāciju:</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par politikas rezultatīvajiem rādītājiem.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par raksturojošākiem darbības un kvalitātes rādītājiem.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dirty="0">
                <a:solidFill>
                  <a:srgbClr val="0070C0"/>
                </a:solidFill>
                <a:latin typeface="+mj-lt"/>
                <a:cs typeface="Times New Roman" panose="02020603050405020304" pitchFamily="18" charset="0"/>
              </a:rPr>
              <a:t>r</a:t>
            </a:r>
            <a:r>
              <a:rPr lang="lv-LV" i="1" kern="1200" dirty="0">
                <a:solidFill>
                  <a:srgbClr val="0070C0"/>
                </a:solidFill>
                <a:effectLst/>
                <a:latin typeface="+mj-lt"/>
                <a:cs typeface="Times New Roman" panose="02020603050405020304" pitchFamily="18" charset="0"/>
              </a:rPr>
              <a:t>adītāju un finansējuma dinamika vēlams par pēdējiem 3 gadiem un vidējām termiņam.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kern="1200" dirty="0">
                <a:solidFill>
                  <a:srgbClr val="0070C0"/>
                </a:solidFill>
                <a:effectLst/>
                <a:latin typeface="+mj-lt"/>
                <a:cs typeface="Times New Roman" panose="02020603050405020304" pitchFamily="18" charset="0"/>
              </a:rPr>
              <a:t>citiem rezultatīvajiem rādītājiem no budžeta paskaidrojumiem vai attīstības plānošanas dokumentiem, kuri iekļaujami pēc ministriju ieskatiem.</a:t>
            </a:r>
            <a:endParaRPr lang="lv-LV" kern="100" dirty="0">
              <a:effectLst/>
              <a:latin typeface="+mj-lt"/>
              <a:ea typeface="Aptos" panose="020B0004020202020204" pitchFamily="34" charset="0"/>
              <a:cs typeface="Times New Roman" panose="02020603050405020304" pitchFamily="18" charset="0"/>
            </a:endParaRPr>
          </a:p>
          <a:p>
            <a:pPr marL="342900" lvl="0" indent="-342900" algn="l" fontAlgn="base">
              <a:lnSpc>
                <a:spcPct val="107000"/>
              </a:lnSpc>
              <a:spcAft>
                <a:spcPts val="0"/>
              </a:spcAft>
              <a:buFont typeface="Arial" panose="020B0604020202020204" pitchFamily="34" charset="0"/>
              <a:buChar char="•"/>
              <a:tabLst>
                <a:tab pos="457200" algn="l"/>
              </a:tabLst>
            </a:pPr>
            <a:r>
              <a:rPr lang="lv-LV" i="1" dirty="0">
                <a:solidFill>
                  <a:srgbClr val="0070C0"/>
                </a:solidFill>
                <a:latin typeface="+mj-lt"/>
                <a:cs typeface="Times New Roman" panose="02020603050405020304" pitchFamily="18" charset="0"/>
              </a:rPr>
              <a:t>b</a:t>
            </a:r>
            <a:r>
              <a:rPr lang="lv-LV" i="1" kern="1200" dirty="0">
                <a:solidFill>
                  <a:srgbClr val="0070C0"/>
                </a:solidFill>
                <a:effectLst/>
                <a:latin typeface="+mj-lt"/>
                <a:cs typeface="Times New Roman" panose="02020603050405020304" pitchFamily="18" charset="0"/>
              </a:rPr>
              <a:t>ūtiskākajiem prioritārajiem pasākumiem un gaidāmajiem izaicinājumiem</a:t>
            </a:r>
            <a:endParaRPr lang="lv-LV" kern="100" dirty="0">
              <a:effectLst/>
              <a:latin typeface="+mj-lt"/>
              <a:ea typeface="Aptos" panose="020B0004020202020204" pitchFamily="34" charset="0"/>
              <a:cs typeface="Times New Roman" panose="02020603050405020304" pitchFamily="18" charset="0"/>
            </a:endParaRPr>
          </a:p>
          <a:p>
            <a:pPr algn="l" fontAlgn="base">
              <a:lnSpc>
                <a:spcPct val="107000"/>
              </a:lnSpc>
              <a:spcBef>
                <a:spcPts val="335"/>
              </a:spcBef>
              <a:spcAft>
                <a:spcPts val="0"/>
              </a:spcAft>
            </a:pPr>
            <a:r>
              <a:rPr lang="lv-LV" kern="1200" dirty="0">
                <a:solidFill>
                  <a:srgbClr val="FF0000"/>
                </a:solidFill>
                <a:effectLst/>
                <a:latin typeface="+mj-lt"/>
                <a:cs typeface="Times New Roman" panose="02020603050405020304" pitchFamily="18" charset="0"/>
              </a:rPr>
              <a:t>Turpmāk norādīti informācijas atainošanas piemēri, kam jāatkārtojas katrai politikas un darbības jomai!</a:t>
            </a:r>
            <a:endParaRPr lang="lv-LV" kern="100" dirty="0">
              <a:effectLst/>
              <a:latin typeface="+mj-lt"/>
              <a:ea typeface="Aptos" panose="020B0004020202020204" pitchFamily="34" charset="0"/>
              <a:cs typeface="Times New Roman" panose="02020603050405020304" pitchFamily="18" charset="0"/>
            </a:endParaRPr>
          </a:p>
          <a:p>
            <a:pPr marL="0" indent="0" algn="l">
              <a:spcAft>
                <a:spcPts val="0"/>
              </a:spcAft>
              <a:buNone/>
            </a:pPr>
            <a:endParaRPr lang="lv-LV" sz="110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12466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A361-1D9D-31ED-E440-28983BB38786}"/>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 1. Nozares </a:t>
            </a:r>
            <a:r>
              <a:rPr lang="lv-LV" sz="2400">
                <a:latin typeface="Times New Roman" panose="02020603050405020304" pitchFamily="18" charset="0"/>
                <a:cs typeface="Times New Roman" panose="02020603050405020304" pitchFamily="18" charset="0"/>
              </a:rPr>
              <a:t>vadība un </a:t>
            </a:r>
            <a:r>
              <a:rPr lang="lv-LV" sz="2400" u="sng">
                <a:latin typeface="Times New Roman" panose="02020603050405020304" pitchFamily="18" charset="0"/>
                <a:cs typeface="Times New Roman" panose="02020603050405020304" pitchFamily="18" charset="0"/>
              </a:rPr>
              <a:t>        </a:t>
            </a:r>
            <a:r>
              <a:rPr lang="lv-LV" sz="240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politikas plānošana </a:t>
            </a:r>
            <a:endParaRPr lang="lv-LV" dirty="0"/>
          </a:p>
        </p:txBody>
      </p:sp>
      <p:sp>
        <p:nvSpPr>
          <p:cNvPr id="4" name="Content Placeholder 3">
            <a:extLst>
              <a:ext uri="{FF2B5EF4-FFF2-40B4-BE49-F238E27FC236}">
                <a16:creationId xmlns:a16="http://schemas.microsoft.com/office/drawing/2014/main" id="{9D543BE3-E5CA-83E2-E64C-760ED477B4BC}"/>
              </a:ext>
            </a:extLst>
          </p:cNvPr>
          <p:cNvSpPr>
            <a:spLocks noGrp="1"/>
          </p:cNvSpPr>
          <p:nvPr>
            <p:ph sz="half" idx="2"/>
          </p:nvPr>
        </p:nvSpPr>
        <p:spPr>
          <a:xfrm>
            <a:off x="6590371" y="2890167"/>
            <a:ext cx="4780156" cy="3739233"/>
          </a:xfrm>
          <a:ln>
            <a:solidFill>
              <a:schemeClr val="accent1"/>
            </a:solidFill>
          </a:ln>
        </p:spPr>
        <p:txBody>
          <a:bodyPr>
            <a:normAutofit lnSpcReduction="10000"/>
          </a:bodyPr>
          <a:lstStyle/>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Sniedz ministrijas vērtējumu par galvenajiem paveiktajiem pasākumiem/aktivitātēm mērķa sasniegšanā, kā arī informāciju par galvenajiem mērķa nesasniegšanas iemesliem.</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Sniedz</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novērtējumu</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en-US" sz="2000" i="1">
                <a:solidFill>
                  <a:schemeClr val="tx2">
                    <a:lumMod val="75000"/>
                    <a:lumOff val="25000"/>
                  </a:schemeClr>
                </a:solidFill>
                <a:latin typeface="Times New Roman" panose="02020603050405020304" pitchFamily="18" charset="0"/>
                <a:cs typeface="Times New Roman" panose="02020603050405020304" pitchFamily="18" charset="0"/>
              </a:rPr>
              <a:t>par </a:t>
            </a:r>
            <a:r>
              <a:rPr lang="lv-LV" sz="2000" i="1">
                <a:solidFill>
                  <a:schemeClr val="tx2">
                    <a:lumMod val="75000"/>
                    <a:lumOff val="25000"/>
                  </a:schemeClr>
                </a:solidFill>
                <a:latin typeface="Times New Roman" panose="02020603050405020304" pitchFamily="18" charset="0"/>
                <a:cs typeface="Times New Roman" panose="02020603050405020304" pitchFamily="18" charset="0"/>
              </a:rPr>
              <a:t>politikas rezultatīvo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rādītāju plānotajām vērtībām vidējam termiņam</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un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komentē</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to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sasniegšanas procesu</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a:t>
            </a:r>
          </a:p>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Skaidro jomas</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izdevumu dinamiku kopsakarā ar sasniedzamo mērķi un rezultatīvajiem rādītajiem. </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5" name="Text Placeholder 4">
            <a:extLst>
              <a:ext uri="{FF2B5EF4-FFF2-40B4-BE49-F238E27FC236}">
                <a16:creationId xmlns:a16="http://schemas.microsoft.com/office/drawing/2014/main" id="{A6BB76F2-D1B4-79DD-A8F7-F21594E3EB6D}"/>
              </a:ext>
            </a:extLst>
          </p:cNvPr>
          <p:cNvSpPr>
            <a:spLocks noGrp="1"/>
          </p:cNvSpPr>
          <p:nvPr>
            <p:ph type="body" sz="quarter" idx="16"/>
          </p:nvPr>
        </p:nvSpPr>
        <p:spPr>
          <a:xfrm>
            <a:off x="2216614" y="1055521"/>
            <a:ext cx="6169102" cy="382279"/>
          </a:xfrm>
        </p:spPr>
        <p:txBody>
          <a:bodyPr>
            <a:normAutofit fontScale="85000" lnSpcReduction="10000"/>
          </a:bodyPr>
          <a:lstStyle/>
          <a:p>
            <a:r>
              <a:rPr lang="lv-LV" sz="2000" b="1" dirty="0">
                <a:latin typeface="Times New Roman" panose="02020603050405020304" pitchFamily="18" charset="0"/>
                <a:cs typeface="Times New Roman" panose="02020603050405020304" pitchFamily="18" charset="0"/>
              </a:rPr>
              <a:t>Politikas mērķis: ilgtspējīga </a:t>
            </a:r>
            <a:r>
              <a:rPr lang="lv-LV" b="0" u="sng" dirty="0">
                <a:latin typeface="Times New Roman" panose="02020603050405020304" pitchFamily="18" charset="0"/>
                <a:cs typeface="Times New Roman" panose="02020603050405020304" pitchFamily="18" charset="0"/>
              </a:rPr>
              <a:t>            </a:t>
            </a:r>
            <a:r>
              <a:rPr lang="lv-LV" b="0" dirty="0">
                <a:latin typeface="Times New Roman" panose="02020603050405020304" pitchFamily="18" charset="0"/>
                <a:cs typeface="Times New Roman" panose="02020603050405020304" pitchFamily="18" charset="0"/>
              </a:rPr>
              <a:t>  </a:t>
            </a:r>
            <a:r>
              <a:rPr lang="lv-LV" sz="2000" b="1" dirty="0">
                <a:latin typeface="Times New Roman" panose="02020603050405020304" pitchFamily="18" charset="0"/>
                <a:cs typeface="Times New Roman" panose="02020603050405020304" pitchFamily="18" charset="0"/>
              </a:rPr>
              <a:t>politikas nodrošināšana </a:t>
            </a:r>
          </a:p>
          <a:p>
            <a:endParaRPr lang="lv-LV" dirty="0"/>
          </a:p>
        </p:txBody>
      </p:sp>
      <p:sp>
        <p:nvSpPr>
          <p:cNvPr id="9" name="Slide Number Placeholder 8">
            <a:extLst>
              <a:ext uri="{FF2B5EF4-FFF2-40B4-BE49-F238E27FC236}">
                <a16:creationId xmlns:a16="http://schemas.microsoft.com/office/drawing/2014/main" id="{D04F5844-AD8E-950F-AB49-C60C10AE993F}"/>
              </a:ext>
            </a:extLst>
          </p:cNvPr>
          <p:cNvSpPr>
            <a:spLocks noGrp="1"/>
          </p:cNvSpPr>
          <p:nvPr>
            <p:ph type="sldNum" sz="quarter" idx="18"/>
          </p:nvPr>
        </p:nvSpPr>
        <p:spPr/>
        <p:txBody>
          <a:bodyPr/>
          <a:lstStyle/>
          <a:p>
            <a:fld id="{A4EC0522-D5CF-4FDD-85E3-6E22DB726A47}" type="slidenum">
              <a:rPr lang="en-US" altLang="lv-LV" smtClean="0"/>
              <a:pPr/>
              <a:t>11</a:t>
            </a:fld>
            <a:endParaRPr lang="en-US" altLang="lv-LV"/>
          </a:p>
        </p:txBody>
      </p:sp>
      <p:graphicFrame>
        <p:nvGraphicFramePr>
          <p:cNvPr id="10" name="Content Placeholder 5">
            <a:extLst>
              <a:ext uri="{FF2B5EF4-FFF2-40B4-BE49-F238E27FC236}">
                <a16:creationId xmlns:a16="http://schemas.microsoft.com/office/drawing/2014/main" id="{9051DC31-A497-164B-9E6E-195CBF7C8280}"/>
              </a:ext>
            </a:extLst>
          </p:cNvPr>
          <p:cNvGraphicFramePr>
            <a:graphicFrameLocks/>
          </p:cNvGraphicFramePr>
          <p:nvPr>
            <p:extLst>
              <p:ext uri="{D42A27DB-BD31-4B8C-83A1-F6EECF244321}">
                <p14:modId xmlns:p14="http://schemas.microsoft.com/office/powerpoint/2010/main" val="4106642381"/>
              </p:ext>
            </p:extLst>
          </p:nvPr>
        </p:nvGraphicFramePr>
        <p:xfrm>
          <a:off x="559418" y="1503997"/>
          <a:ext cx="10811109" cy="1230906"/>
        </p:xfrm>
        <a:graphic>
          <a:graphicData uri="http://schemas.openxmlformats.org/drawingml/2006/table">
            <a:tbl>
              <a:tblPr firstRow="1" bandRow="1">
                <a:tableStyleId>{5C22544A-7EE6-4342-B048-85BDC9FD1C3A}</a:tableStyleId>
              </a:tblPr>
              <a:tblGrid>
                <a:gridCol w="3777900">
                  <a:extLst>
                    <a:ext uri="{9D8B030D-6E8A-4147-A177-3AD203B41FA5}">
                      <a16:colId xmlns:a16="http://schemas.microsoft.com/office/drawing/2014/main" val="2549937459"/>
                    </a:ext>
                  </a:extLst>
                </a:gridCol>
                <a:gridCol w="1741971">
                  <a:extLst>
                    <a:ext uri="{9D8B030D-6E8A-4147-A177-3AD203B41FA5}">
                      <a16:colId xmlns:a16="http://schemas.microsoft.com/office/drawing/2014/main" val="832920660"/>
                    </a:ext>
                  </a:extLst>
                </a:gridCol>
                <a:gridCol w="1752859">
                  <a:extLst>
                    <a:ext uri="{9D8B030D-6E8A-4147-A177-3AD203B41FA5}">
                      <a16:colId xmlns:a16="http://schemas.microsoft.com/office/drawing/2014/main" val="2989601284"/>
                    </a:ext>
                  </a:extLst>
                </a:gridCol>
                <a:gridCol w="1720196">
                  <a:extLst>
                    <a:ext uri="{9D8B030D-6E8A-4147-A177-3AD203B41FA5}">
                      <a16:colId xmlns:a16="http://schemas.microsoft.com/office/drawing/2014/main" val="3079884379"/>
                    </a:ext>
                  </a:extLst>
                </a:gridCol>
                <a:gridCol w="1818183">
                  <a:extLst>
                    <a:ext uri="{9D8B030D-6E8A-4147-A177-3AD203B41FA5}">
                      <a16:colId xmlns:a16="http://schemas.microsoft.com/office/drawing/2014/main" val="273717677"/>
                    </a:ext>
                  </a:extLst>
                </a:gridCol>
              </a:tblGrid>
              <a:tr h="484731">
                <a:tc>
                  <a:txBody>
                    <a:bodyPr/>
                    <a:lstStyle/>
                    <a:p>
                      <a:pPr algn="l"/>
                      <a:r>
                        <a:rPr lang="lv-LV" sz="1400" dirty="0">
                          <a:solidFill>
                            <a:schemeClr val="tx1"/>
                          </a:solidFill>
                          <a:latin typeface="Times New Roman" panose="02020603050405020304" pitchFamily="18" charset="0"/>
                          <a:cs typeface="Times New Roman" panose="02020603050405020304" pitchFamily="18" charset="0"/>
                        </a:rPr>
                        <a:t>Politikas rezultatīvie rādītāji</a:t>
                      </a:r>
                    </a:p>
                  </a:txBody>
                  <a:tcPr anchor="ctr">
                    <a:solidFill>
                      <a:schemeClr val="bg1">
                        <a:lumMod val="95000"/>
                      </a:schemeClr>
                    </a:solidFill>
                  </a:tcPr>
                </a:tc>
                <a:tc>
                  <a:txBody>
                    <a:bodyPr/>
                    <a:lstStyle/>
                    <a:p>
                      <a:pPr algn="ctr"/>
                      <a:r>
                        <a:rPr lang="lv-LV" sz="1400" noProof="0" dirty="0">
                          <a:solidFill>
                            <a:schemeClr val="tx1"/>
                          </a:solidFill>
                          <a:latin typeface="Times New Roman" panose="02020603050405020304" pitchFamily="18" charset="0"/>
                          <a:cs typeface="Times New Roman" panose="02020603050405020304" pitchFamily="18" charset="0"/>
                        </a:rPr>
                        <a:t>Faktiskā</a:t>
                      </a:r>
                      <a:r>
                        <a:rPr lang="en-US" sz="1400" dirty="0">
                          <a:solidFill>
                            <a:schemeClr val="tx1"/>
                          </a:solidFill>
                          <a:latin typeface="Times New Roman" panose="02020603050405020304" pitchFamily="18" charset="0"/>
                          <a:cs typeface="Times New Roman" panose="02020603050405020304" pitchFamily="18" charset="0"/>
                        </a:rPr>
                        <a:t> </a:t>
                      </a:r>
                      <a:r>
                        <a:rPr lang="lv-LV" sz="1400" noProof="0" dirty="0">
                          <a:solidFill>
                            <a:schemeClr val="tx1"/>
                          </a:solidFill>
                          <a:latin typeface="Times New Roman" panose="02020603050405020304" pitchFamily="18" charset="0"/>
                          <a:cs typeface="Times New Roman" panose="02020603050405020304" pitchFamily="18" charset="0"/>
                        </a:rPr>
                        <a:t>vērtība</a:t>
                      </a:r>
                    </a:p>
                    <a:p>
                      <a:pPr algn="ctr"/>
                      <a:r>
                        <a:rPr lang="lv-LV" sz="1400" dirty="0">
                          <a:solidFill>
                            <a:schemeClr val="tx1"/>
                          </a:solidFill>
                          <a:latin typeface="Times New Roman" panose="02020603050405020304" pitchFamily="18" charset="0"/>
                          <a:cs typeface="Times New Roman" panose="02020603050405020304" pitchFamily="18" charset="0"/>
                        </a:rPr>
                        <a:t>n-2</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400" dirty="0">
                          <a:solidFill>
                            <a:schemeClr val="tx1"/>
                          </a:solidFill>
                          <a:latin typeface="Times New Roman" panose="02020603050405020304" pitchFamily="18" charset="0"/>
                          <a:cs typeface="Times New Roman" panose="02020603050405020304" pitchFamily="18" charset="0"/>
                        </a:rPr>
                        <a:t>n-1 </a:t>
                      </a:r>
                    </a:p>
                  </a:txBody>
                  <a:tcPr anchor="ctr">
                    <a:solidFill>
                      <a:schemeClr val="accent3">
                        <a:lumMod val="40000"/>
                        <a:lumOff val="6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400" dirty="0">
                          <a:solidFill>
                            <a:schemeClr val="tx1"/>
                          </a:solidFill>
                          <a:latin typeface="Times New Roman" panose="02020603050405020304" pitchFamily="18" charset="0"/>
                          <a:cs typeface="Times New Roman" panose="02020603050405020304" pitchFamily="18" charset="0"/>
                        </a:rPr>
                        <a:t>n-1 </a:t>
                      </a:r>
                    </a:p>
                  </a:txBody>
                  <a:tcPr anchor="ctr">
                    <a:solidFill>
                      <a:schemeClr val="accent3">
                        <a:lumMod val="40000"/>
                        <a:lumOff val="60000"/>
                      </a:schemeClr>
                    </a:solidFill>
                  </a:tcPr>
                </a:tc>
                <a:tc>
                  <a:txBody>
                    <a:bodyPr/>
                    <a:lstStyle/>
                    <a:p>
                      <a:pPr algn="ctr"/>
                      <a:r>
                        <a:rPr lang="lv-LV" sz="1400" noProof="0" dirty="0">
                          <a:solidFill>
                            <a:schemeClr val="tx1"/>
                          </a:solidFill>
                          <a:latin typeface="Times New Roman" panose="02020603050405020304" pitchFamily="18" charset="0"/>
                          <a:cs typeface="Times New Roman" panose="02020603050405020304" pitchFamily="18" charset="0"/>
                        </a:rPr>
                        <a:t>Prognoze</a:t>
                      </a:r>
                      <a:r>
                        <a:rPr lang="en-US" sz="1400" dirty="0">
                          <a:solidFill>
                            <a:schemeClr val="tx1"/>
                          </a:solidFill>
                          <a:latin typeface="Times New Roman" panose="02020603050405020304" pitchFamily="18" charset="0"/>
                          <a:cs typeface="Times New Roman" panose="02020603050405020304" pitchFamily="18" charset="0"/>
                        </a:rPr>
                        <a:t>/tendence </a:t>
                      </a:r>
                      <a:r>
                        <a:rPr lang="lv-LV" sz="1400" noProof="0" dirty="0">
                          <a:solidFill>
                            <a:schemeClr val="tx1"/>
                          </a:solidFill>
                          <a:latin typeface="Times New Roman" panose="02020603050405020304" pitchFamily="18" charset="0"/>
                          <a:cs typeface="Times New Roman" panose="02020603050405020304" pitchFamily="18" charset="0"/>
                        </a:rPr>
                        <a:t>vidējam</a:t>
                      </a:r>
                      <a:r>
                        <a:rPr lang="en-US" sz="1400" dirty="0">
                          <a:solidFill>
                            <a:schemeClr val="tx1"/>
                          </a:solidFill>
                          <a:latin typeface="Times New Roman" panose="02020603050405020304" pitchFamily="18" charset="0"/>
                          <a:cs typeface="Times New Roman" panose="02020603050405020304" pitchFamily="18" charset="0"/>
                        </a:rPr>
                        <a:t> termiņam</a:t>
                      </a:r>
                      <a:endParaRPr lang="lv-LV" sz="140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1037787996"/>
                  </a:ext>
                </a:extLst>
              </a:tr>
              <a:tr h="712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solidFill>
                            <a:schemeClr val="tx1"/>
                          </a:solidFill>
                          <a:latin typeface="Times New Roman" panose="02020603050405020304" pitchFamily="18" charset="0"/>
                          <a:cs typeface="Times New Roman" panose="02020603050405020304" pitchFamily="18" charset="0"/>
                        </a:rPr>
                        <a:t>Mājsaimniecību </a:t>
                      </a:r>
                      <a:r>
                        <a:rPr lang="lv-LV" sz="1400">
                          <a:solidFill>
                            <a:schemeClr val="tx1"/>
                          </a:solidFill>
                          <a:latin typeface="Times New Roman" panose="02020603050405020304" pitchFamily="18" charset="0"/>
                          <a:cs typeface="Times New Roman" panose="02020603050405020304" pitchFamily="18" charset="0"/>
                        </a:rPr>
                        <a:t>izdevumi ……....no </a:t>
                      </a:r>
                      <a:r>
                        <a:rPr lang="lv-LV" sz="1400" dirty="0">
                          <a:solidFill>
                            <a:schemeClr val="tx1"/>
                          </a:solidFill>
                          <a:latin typeface="Times New Roman" panose="02020603050405020304" pitchFamily="18" charset="0"/>
                          <a:cs typeface="Times New Roman" panose="02020603050405020304" pitchFamily="18" charset="0"/>
                        </a:rPr>
                        <a:t>patēriņa izdevumiem (%)</a:t>
                      </a:r>
                    </a:p>
                  </a:txBody>
                  <a:tcPr anchor="ctr">
                    <a:solidFill>
                      <a:schemeClr val="bg1">
                        <a:lumMod val="95000"/>
                      </a:schemeClr>
                    </a:solidFill>
                  </a:tcPr>
                </a:tc>
                <a:tc>
                  <a:txBody>
                    <a:bodyPr/>
                    <a:lstStyle/>
                    <a:p>
                      <a:pPr algn="ctr"/>
                      <a:r>
                        <a:rPr lang="en-US" sz="1400" dirty="0">
                          <a:solidFill>
                            <a:schemeClr val="tx1"/>
                          </a:solidFill>
                          <a:latin typeface="Times New Roman" panose="02020603050405020304" pitchFamily="18" charset="0"/>
                          <a:cs typeface="Times New Roman" panose="02020603050405020304" pitchFamily="18" charset="0"/>
                        </a:rPr>
                        <a:t>8,1</a:t>
                      </a:r>
                      <a:endParaRPr lang="lv-LV" sz="14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8,5</a:t>
                      </a:r>
                    </a:p>
                  </a:txBody>
                  <a:tcPr anchor="ctr">
                    <a:solidFill>
                      <a:schemeClr val="accent3">
                        <a:lumMod val="40000"/>
                        <a:lumOff val="60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8,0 </a:t>
                      </a:r>
                      <a:r>
                        <a:rPr lang="lv-LV"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r>
                        <a:rPr lang="en-US"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1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a:t>
                      </a:r>
                    </a:p>
                    <a:p>
                      <a:pPr algn="ctr"/>
                      <a:r>
                        <a:rPr lang="lv-LV" sz="1400" b="0" dirty="0">
                          <a:solidFill>
                            <a:schemeClr val="tx1"/>
                          </a:solidFill>
                          <a:latin typeface="Times New Roman" panose="02020603050405020304" pitchFamily="18" charset="0"/>
                          <a:cs typeface="Times New Roman" panose="02020603050405020304" pitchFamily="18" charset="0"/>
                        </a:rPr>
                        <a:t>8,9</a:t>
                      </a:r>
                      <a:r>
                        <a:rPr lang="lv-LV" sz="1400" b="0" dirty="0">
                          <a:solidFill>
                            <a:srgbClr val="C00000"/>
                          </a:solidFill>
                          <a:latin typeface="Times New Roman" panose="02020603050405020304" pitchFamily="18" charset="0"/>
                          <a:cs typeface="Times New Roman" panose="02020603050405020304" pitchFamily="18" charset="0"/>
                        </a:rPr>
                        <a:t> </a:t>
                      </a:r>
                      <a:r>
                        <a:rPr lang="lv-LV" sz="1400" b="1" dirty="0">
                          <a:solidFill>
                            <a:schemeClr val="accent3">
                              <a:lumMod val="60000"/>
                              <a:lumOff val="40000"/>
                            </a:schemeClr>
                          </a:solidFill>
                          <a:latin typeface="Times New Roman" panose="02020603050405020304" pitchFamily="18" charset="0"/>
                          <a:cs typeface="Times New Roman" panose="02020603050405020304" pitchFamily="18" charset="0"/>
                          <a:sym typeface="Symbol" panose="05050102010706020507" pitchFamily="18" charset="2"/>
                        </a:rPr>
                        <a:t></a:t>
                      </a:r>
                      <a:endParaRPr lang="lv-LV" sz="14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chemeClr val="accent3">
                        <a:lumMod val="40000"/>
                        <a:lumOff val="60000"/>
                      </a:schemeClr>
                    </a:solidFill>
                  </a:tcPr>
                </a:tc>
                <a:tc>
                  <a:txBody>
                    <a:bodyPr/>
                    <a:lstStyle/>
                    <a:p>
                      <a:pPr algn="ctr"/>
                      <a:r>
                        <a:rPr lang="en-US" sz="1400" b="0" dirty="0">
                          <a:solidFill>
                            <a:schemeClr val="tx1"/>
                          </a:solidFill>
                          <a:latin typeface="Times New Roman" panose="02020603050405020304" pitchFamily="18" charset="0"/>
                          <a:cs typeface="Times New Roman" panose="02020603050405020304" pitchFamily="18" charset="0"/>
                        </a:rPr>
                        <a:t>8,5 (</a:t>
                      </a:r>
                      <a:r>
                        <a:rPr lang="lv-LV" sz="1400" b="0" dirty="0">
                          <a:solidFill>
                            <a:schemeClr val="tx1"/>
                          </a:solidFill>
                          <a:latin typeface="Times New Roman" panose="02020603050405020304" pitchFamily="18" charset="0"/>
                          <a:cs typeface="Times New Roman" panose="02020603050405020304" pitchFamily="18" charset="0"/>
                        </a:rPr>
                        <a:t>n gads</a:t>
                      </a:r>
                      <a:r>
                        <a:rPr lang="en-US" sz="1400" b="0" dirty="0">
                          <a:solidFill>
                            <a:schemeClr val="tx1"/>
                          </a:solidFill>
                          <a:latin typeface="Times New Roman" panose="02020603050405020304" pitchFamily="18" charset="0"/>
                          <a:cs typeface="Times New Roman" panose="02020603050405020304" pitchFamily="18" charset="0"/>
                        </a:rPr>
                        <a:t>)</a:t>
                      </a:r>
                    </a:p>
                    <a:p>
                      <a:pPr algn="ctr"/>
                      <a:r>
                        <a:rPr lang="en-US" sz="1400" b="0" dirty="0">
                          <a:solidFill>
                            <a:schemeClr val="tx1"/>
                          </a:solidFill>
                          <a:latin typeface="Times New Roman" panose="02020603050405020304" pitchFamily="18" charset="0"/>
                          <a:cs typeface="Times New Roman" panose="02020603050405020304" pitchFamily="18" charset="0"/>
                        </a:rPr>
                        <a:t>8,7 (</a:t>
                      </a:r>
                      <a:r>
                        <a:rPr lang="lv-LV" sz="1400" b="0" dirty="0">
                          <a:solidFill>
                            <a:schemeClr val="tx1"/>
                          </a:solidFill>
                          <a:latin typeface="Times New Roman" panose="02020603050405020304" pitchFamily="18" charset="0"/>
                          <a:cs typeface="Times New Roman" panose="02020603050405020304" pitchFamily="18" charset="0"/>
                        </a:rPr>
                        <a:t>n+3 gads</a:t>
                      </a:r>
                      <a:r>
                        <a:rPr lang="en-US" sz="1400" b="0" dirty="0">
                          <a:solidFill>
                            <a:schemeClr val="tx1"/>
                          </a:solidFill>
                          <a:latin typeface="Times New Roman" panose="02020603050405020304" pitchFamily="18" charset="0"/>
                          <a:cs typeface="Times New Roman" panose="02020603050405020304" pitchFamily="18" charset="0"/>
                        </a:rPr>
                        <a:t>)</a:t>
                      </a:r>
                      <a:endParaRPr lang="lv-LV" sz="1400" b="0" dirty="0">
                        <a:solidFill>
                          <a:schemeClr val="tx1"/>
                        </a:solidFill>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3817396710"/>
                  </a:ext>
                </a:extLst>
              </a:tr>
            </a:tbl>
          </a:graphicData>
        </a:graphic>
      </p:graphicFrame>
      <p:sp>
        <p:nvSpPr>
          <p:cNvPr id="11" name="Title 1">
            <a:extLst>
              <a:ext uri="{FF2B5EF4-FFF2-40B4-BE49-F238E27FC236}">
                <a16:creationId xmlns:a16="http://schemas.microsoft.com/office/drawing/2014/main" id="{3390A4A3-D4F3-CC1A-2F2C-1839C3808A61}"/>
              </a:ext>
            </a:extLst>
          </p:cNvPr>
          <p:cNvSpPr txBox="1">
            <a:spLocks/>
          </p:cNvSpPr>
          <p:nvPr/>
        </p:nvSpPr>
        <p:spPr>
          <a:xfrm>
            <a:off x="972325" y="2987969"/>
            <a:ext cx="4964151" cy="882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1600" b="1" dirty="0">
                <a:latin typeface="Times New Roman" panose="02020603050405020304" pitchFamily="18" charset="0"/>
                <a:cs typeface="Times New Roman" panose="02020603050405020304" pitchFamily="18" charset="0"/>
              </a:rPr>
              <a:t> Nozares vadība </a:t>
            </a:r>
            <a:r>
              <a:rPr lang="lv-LV" sz="1600" b="1">
                <a:latin typeface="Times New Roman" panose="02020603050405020304" pitchFamily="18" charset="0"/>
                <a:cs typeface="Times New Roman" panose="02020603050405020304" pitchFamily="18" charset="0"/>
              </a:rPr>
              <a:t>un _____ </a:t>
            </a:r>
            <a:r>
              <a:rPr lang="lv-LV" sz="1600" b="1" dirty="0">
                <a:latin typeface="Times New Roman" panose="02020603050405020304" pitchFamily="18" charset="0"/>
                <a:cs typeface="Times New Roman" panose="02020603050405020304" pitchFamily="18" charset="0"/>
              </a:rPr>
              <a:t>politikas plānošana, miljoni eiro.</a:t>
            </a:r>
          </a:p>
        </p:txBody>
      </p:sp>
      <p:pic>
        <p:nvPicPr>
          <p:cNvPr id="6" name="Picture 5">
            <a:extLst>
              <a:ext uri="{FF2B5EF4-FFF2-40B4-BE49-F238E27FC236}">
                <a16:creationId xmlns:a16="http://schemas.microsoft.com/office/drawing/2014/main" id="{1B84E9D5-72C7-8205-2029-DAAFE26BA3D8}"/>
              </a:ext>
            </a:extLst>
          </p:cNvPr>
          <p:cNvPicPr>
            <a:picLocks noChangeAspect="1"/>
          </p:cNvPicPr>
          <p:nvPr/>
        </p:nvPicPr>
        <p:blipFill>
          <a:blip r:embed="rId3"/>
          <a:stretch>
            <a:fillRect/>
          </a:stretch>
        </p:blipFill>
        <p:spPr>
          <a:xfrm>
            <a:off x="1034712" y="3723912"/>
            <a:ext cx="4839375" cy="2600688"/>
          </a:xfrm>
          <a:prstGeom prst="rect">
            <a:avLst/>
          </a:prstGeom>
          <a:ln>
            <a:solidFill>
              <a:schemeClr val="tx1">
                <a:lumMod val="50000"/>
                <a:lumOff val="50000"/>
              </a:schemeClr>
            </a:solidFill>
          </a:ln>
        </p:spPr>
      </p:pic>
    </p:spTree>
    <p:extLst>
      <p:ext uri="{BB962C8B-B14F-4D97-AF65-F5344CB8AC3E}">
        <p14:creationId xmlns:p14="http://schemas.microsoft.com/office/powerpoint/2010/main" val="347341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7D0A-41DF-A692-A31B-BC6004466302}"/>
              </a:ext>
            </a:extLst>
          </p:cNvPr>
          <p:cNvSpPr>
            <a:spLocks noGrp="1"/>
          </p:cNvSpPr>
          <p:nvPr>
            <p:ph type="title"/>
          </p:nvPr>
        </p:nvSpPr>
        <p:spPr/>
        <p:txBody>
          <a:bodyPr/>
          <a:lstStyle/>
          <a:p>
            <a:r>
              <a:rPr lang="lv-LV" sz="4400" dirty="0">
                <a:latin typeface="Times New Roman" panose="02020603050405020304" pitchFamily="18" charset="0"/>
                <a:cs typeface="Times New Roman" panose="02020603050405020304" pitchFamily="18" charset="0"/>
              </a:rPr>
              <a:t> </a:t>
            </a:r>
            <a:r>
              <a:rPr lang="lv-LV" sz="2400">
                <a:solidFill>
                  <a:schemeClr val="tx1"/>
                </a:solidFill>
                <a:latin typeface="Times New Roman" panose="02020603050405020304" pitchFamily="18" charset="0"/>
                <a:cs typeface="Times New Roman" panose="02020603050405020304" pitchFamily="18" charset="0"/>
              </a:rPr>
              <a:t>Politikas rezultatīvā rādītājā/-u </a:t>
            </a:r>
            <a:r>
              <a:rPr lang="lv-LV" sz="2400" dirty="0">
                <a:solidFill>
                  <a:schemeClr val="tx1"/>
                </a:solidFill>
                <a:latin typeface="Times New Roman" panose="02020603050405020304" pitchFamily="18" charset="0"/>
                <a:cs typeface="Times New Roman" panose="02020603050405020304" pitchFamily="18" charset="0"/>
              </a:rPr>
              <a:t>padziļināta</a:t>
            </a:r>
            <a:r>
              <a:rPr lang="en-US" sz="2400" dirty="0">
                <a:solidFill>
                  <a:schemeClr val="tx1"/>
                </a:solidFill>
                <a:latin typeface="Times New Roman" panose="02020603050405020304" pitchFamily="18" charset="0"/>
                <a:cs typeface="Times New Roman" panose="02020603050405020304" pitchFamily="18" charset="0"/>
              </a:rPr>
              <a:t> </a:t>
            </a:r>
            <a:r>
              <a:rPr lang="lv-LV" sz="2400" dirty="0">
                <a:solidFill>
                  <a:schemeClr val="tx1"/>
                </a:solidFill>
                <a:latin typeface="Times New Roman" panose="02020603050405020304" pitchFamily="18" charset="0"/>
                <a:cs typeface="Times New Roman" panose="02020603050405020304" pitchFamily="18" charset="0"/>
              </a:rPr>
              <a:t>analīze</a:t>
            </a:r>
            <a:endParaRPr lang="lv-LV" dirty="0"/>
          </a:p>
        </p:txBody>
      </p:sp>
      <p:sp>
        <p:nvSpPr>
          <p:cNvPr id="3" name="Content Placeholder 2">
            <a:extLst>
              <a:ext uri="{FF2B5EF4-FFF2-40B4-BE49-F238E27FC236}">
                <a16:creationId xmlns:a16="http://schemas.microsoft.com/office/drawing/2014/main" id="{EF8C7F5C-D190-D9A0-2A32-0FC6357132E8}"/>
              </a:ext>
            </a:extLst>
          </p:cNvPr>
          <p:cNvSpPr>
            <a:spLocks noGrp="1"/>
          </p:cNvSpPr>
          <p:nvPr>
            <p:ph sz="half" idx="1"/>
          </p:nvPr>
        </p:nvSpPr>
        <p:spPr>
          <a:xfrm>
            <a:off x="5023625" y="1869653"/>
            <a:ext cx="2957551" cy="879087"/>
          </a:xfrm>
        </p:spPr>
        <p:txBody>
          <a:bodyPr/>
          <a:lstStyle/>
          <a:p>
            <a:pPr marL="0" indent="0" algn="ctr">
              <a:buNone/>
            </a:pPr>
            <a:r>
              <a:rPr lang="lv-LV" sz="2000" dirty="0">
                <a:solidFill>
                  <a:srgbClr val="C00000"/>
                </a:solidFill>
                <a:latin typeface="Times New Roman" panose="02020603050405020304" pitchFamily="18" charset="0"/>
                <a:cs typeface="Times New Roman" panose="02020603050405020304" pitchFamily="18" charset="0"/>
              </a:rPr>
              <a:t>Atainotajiem grafikiem </a:t>
            </a:r>
            <a:endParaRPr lang="en-US" sz="2000" dirty="0">
              <a:solidFill>
                <a:srgbClr val="C00000"/>
              </a:solidFill>
              <a:latin typeface="Times New Roman" panose="02020603050405020304" pitchFamily="18" charset="0"/>
              <a:cs typeface="Times New Roman" panose="02020603050405020304" pitchFamily="18" charset="0"/>
            </a:endParaRPr>
          </a:p>
          <a:p>
            <a:pPr marL="0" indent="0" algn="ctr">
              <a:buNone/>
            </a:pPr>
            <a:r>
              <a:rPr lang="lv-LV" sz="2000" dirty="0">
                <a:solidFill>
                  <a:srgbClr val="C00000"/>
                </a:solidFill>
                <a:latin typeface="Times New Roman" panose="02020603050405020304" pitchFamily="18" charset="0"/>
                <a:cs typeface="Times New Roman" panose="02020603050405020304" pitchFamily="18" charset="0"/>
              </a:rPr>
              <a:t>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4" name="Content Placeholder 3">
            <a:extLst>
              <a:ext uri="{FF2B5EF4-FFF2-40B4-BE49-F238E27FC236}">
                <a16:creationId xmlns:a16="http://schemas.microsoft.com/office/drawing/2014/main" id="{1D65C391-7B21-79C4-B38E-DABE074469C7}"/>
              </a:ext>
            </a:extLst>
          </p:cNvPr>
          <p:cNvSpPr>
            <a:spLocks noGrp="1"/>
          </p:cNvSpPr>
          <p:nvPr>
            <p:ph sz="half" idx="2"/>
          </p:nvPr>
        </p:nvSpPr>
        <p:spPr>
          <a:xfrm>
            <a:off x="5742878" y="3200400"/>
            <a:ext cx="5839522" cy="2925776"/>
          </a:xfrm>
          <a:ln>
            <a:solidFill>
              <a:schemeClr val="accent1"/>
            </a:solidFill>
          </a:ln>
        </p:spPr>
        <p:txBody>
          <a:bodyPr>
            <a:normAutofit/>
          </a:bodyPr>
          <a:lstStyle/>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Attēlo vienu vai vairāku politikas rezultatīvo rādītāju analīzi padziļināti</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izmantojot korelācijas ar finansējuma apmēra izmaiņām, citiem saistītajiem rādītājiem, starptautiskajiem rādītajiem, utt.</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Skaidro rādītāju novirzes pozitīvo vai negatīvo aspektu, attiecībā pret ministrijas īstenotās politikas virzienu. Analizē snieguma radītāju izpildes pakāpi ietekmējošos faktorus</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izdara secinājumus </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par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nepieciešamajām</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izmaiņām nākotnē</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a:t>
            </a:r>
            <a:endParaRPr lang="lv-LV"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1EFD899B-63AA-8ED2-A6F8-DE74D345B115}"/>
              </a:ext>
            </a:extLst>
          </p:cNvPr>
          <p:cNvSpPr>
            <a:spLocks noGrp="1"/>
          </p:cNvSpPr>
          <p:nvPr>
            <p:ph type="sldNum" sz="quarter" idx="13"/>
          </p:nvPr>
        </p:nvSpPr>
        <p:spPr/>
        <p:txBody>
          <a:bodyPr/>
          <a:lstStyle/>
          <a:p>
            <a:fld id="{D7664841-0D73-44CB-AE22-42FD73D83E02}" type="slidenum">
              <a:rPr lang="en-US" altLang="lv-LV" smtClean="0"/>
              <a:pPr/>
              <a:t>12</a:t>
            </a:fld>
            <a:endParaRPr lang="en-US" altLang="lv-LV"/>
          </a:p>
        </p:txBody>
      </p:sp>
      <p:pic>
        <p:nvPicPr>
          <p:cNvPr id="9" name="Picture 8">
            <a:extLst>
              <a:ext uri="{FF2B5EF4-FFF2-40B4-BE49-F238E27FC236}">
                <a16:creationId xmlns:a16="http://schemas.microsoft.com/office/drawing/2014/main" id="{A5614B1F-AA0D-F4F9-F417-33D40CB79413}"/>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8374738" y="1561380"/>
            <a:ext cx="3200847" cy="1495634"/>
          </a:xfrm>
          <a:prstGeom prst="rect">
            <a:avLst/>
          </a:prstGeom>
        </p:spPr>
      </p:pic>
      <p:pic>
        <p:nvPicPr>
          <p:cNvPr id="10" name="Picture 9">
            <a:extLst>
              <a:ext uri="{FF2B5EF4-FFF2-40B4-BE49-F238E27FC236}">
                <a16:creationId xmlns:a16="http://schemas.microsoft.com/office/drawing/2014/main" id="{4F8CC91D-8EE1-3060-C36D-C0F76978F8EF}"/>
              </a:ext>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579157" y="4022391"/>
            <a:ext cx="4620270" cy="2238687"/>
          </a:xfrm>
          <a:prstGeom prst="rect">
            <a:avLst/>
          </a:prstGeom>
        </p:spPr>
      </p:pic>
      <p:pic>
        <p:nvPicPr>
          <p:cNvPr id="11" name="Picture 10">
            <a:extLst>
              <a:ext uri="{FF2B5EF4-FFF2-40B4-BE49-F238E27FC236}">
                <a16:creationId xmlns:a16="http://schemas.microsoft.com/office/drawing/2014/main" id="{E6CB5265-1CA4-1F7F-85C8-4DAB99803DCB}"/>
              </a:ext>
            </a:extLst>
          </p:cNvPr>
          <p:cNvPicPr>
            <a:picLocks noChangeAspect="1"/>
          </p:cNvPicPr>
          <p:nvPr/>
        </p:nvPicPr>
        <p:blipFill>
          <a:blip r:embed="rId7"/>
          <a:stretch>
            <a:fillRect/>
          </a:stretch>
        </p:blipFill>
        <p:spPr>
          <a:xfrm>
            <a:off x="881769" y="1489077"/>
            <a:ext cx="4015045" cy="2312353"/>
          </a:xfrm>
          <a:prstGeom prst="rect">
            <a:avLst/>
          </a:prstGeom>
        </p:spPr>
      </p:pic>
    </p:spTree>
    <p:extLst>
      <p:ext uri="{BB962C8B-B14F-4D97-AF65-F5344CB8AC3E}">
        <p14:creationId xmlns:p14="http://schemas.microsoft.com/office/powerpoint/2010/main" val="33741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03F-E7FC-B6EF-9626-42E77D106360}"/>
              </a:ext>
            </a:extLst>
          </p:cNvPr>
          <p:cNvSpPr>
            <a:spLocks noGrp="1"/>
          </p:cNvSpPr>
          <p:nvPr>
            <p:ph type="title"/>
          </p:nvPr>
        </p:nvSpPr>
        <p:spPr>
          <a:xfrm>
            <a:off x="3454400" y="304804"/>
            <a:ext cx="8128000" cy="531537"/>
          </a:xfrm>
        </p:spPr>
        <p:txBody>
          <a:bodyPr/>
          <a:lstStyle/>
          <a:p>
            <a:r>
              <a:rPr lang="lv-LV" sz="2400" dirty="0">
                <a:latin typeface="Times New Roman" panose="02020603050405020304" pitchFamily="18" charset="0"/>
                <a:cs typeface="Times New Roman" panose="02020603050405020304" pitchFamily="18" charset="0"/>
              </a:rPr>
              <a:t>Raksturojošākie darbības rezultatīvie rādītāji </a:t>
            </a:r>
            <a:endParaRPr lang="lv-LV" dirty="0"/>
          </a:p>
        </p:txBody>
      </p:sp>
      <p:sp>
        <p:nvSpPr>
          <p:cNvPr id="3" name="Content Placeholder 2">
            <a:extLst>
              <a:ext uri="{FF2B5EF4-FFF2-40B4-BE49-F238E27FC236}">
                <a16:creationId xmlns:a16="http://schemas.microsoft.com/office/drawing/2014/main" id="{5889977B-C732-717A-C23B-393C43A947EF}"/>
              </a:ext>
            </a:extLst>
          </p:cNvPr>
          <p:cNvSpPr>
            <a:spLocks noGrp="1"/>
          </p:cNvSpPr>
          <p:nvPr>
            <p:ph sz="half" idx="1"/>
          </p:nvPr>
        </p:nvSpPr>
        <p:spPr>
          <a:xfrm>
            <a:off x="459058" y="5318705"/>
            <a:ext cx="11273883" cy="1005895"/>
          </a:xfrm>
          <a:ln>
            <a:solidFill>
              <a:schemeClr val="accent1"/>
            </a:solidFill>
          </a:ln>
        </p:spPr>
        <p:txBody>
          <a:bodyPr>
            <a:normAutofit/>
          </a:bodyPr>
          <a:lstStyle/>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Analizē rezultatīvā rādītāja sasniegšanas vai nesasniegšanas būtiskākos iemesl</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us,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akcentējot</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to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sasaisti</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par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politikas</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rādītāju sasniegšanu</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sabiedrības ieguvumu </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un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virzību uz turpmākajiem pilnveidojumiem</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Skaidro rādītāju novirzes pozitīvo vai negatīvo aspektu, attiecībā pret ministrijas īstenotās politikas virzienu.</a:t>
            </a:r>
          </a:p>
          <a:p>
            <a:pPr marL="0" indent="0">
              <a:buNone/>
            </a:pPr>
            <a:endParaRPr lang="lv-LV" sz="1800" dirty="0"/>
          </a:p>
        </p:txBody>
      </p:sp>
      <p:sp>
        <p:nvSpPr>
          <p:cNvPr id="4" name="Content Placeholder 3">
            <a:extLst>
              <a:ext uri="{FF2B5EF4-FFF2-40B4-BE49-F238E27FC236}">
                <a16:creationId xmlns:a16="http://schemas.microsoft.com/office/drawing/2014/main" id="{14286CD2-29AC-9F37-0D0B-E977A5251ABC}"/>
              </a:ext>
            </a:extLst>
          </p:cNvPr>
          <p:cNvSpPr>
            <a:spLocks noGrp="1"/>
          </p:cNvSpPr>
          <p:nvPr>
            <p:ph sz="half" idx="2"/>
          </p:nvPr>
        </p:nvSpPr>
        <p:spPr>
          <a:xfrm>
            <a:off x="3454400" y="6400795"/>
            <a:ext cx="5371171" cy="304801"/>
          </a:xfrm>
        </p:spPr>
        <p:txBody>
          <a:bodyPr>
            <a:normAutofit fontScale="85000" lnSpcReduction="20000"/>
          </a:bodyPr>
          <a:lstStyle/>
          <a:p>
            <a:pPr marL="0" indent="0">
              <a:buNone/>
            </a:pPr>
            <a:r>
              <a:rPr lang="lv-LV" sz="2000" i="1" dirty="0">
                <a:solidFill>
                  <a:srgbClr val="C00000"/>
                </a:solidFill>
                <a:latin typeface="Times New Roman" panose="02020603050405020304" pitchFamily="18" charset="0"/>
                <a:cs typeface="Times New Roman" panose="02020603050405020304" pitchFamily="18" charset="0"/>
              </a:rPr>
              <a:t>Atainotajai informācijai ilustratīva nozīme</a:t>
            </a:r>
            <a:r>
              <a:rPr lang="en-US" sz="2000" i="1" dirty="0">
                <a:solidFill>
                  <a:srgbClr val="C00000"/>
                </a:solidFill>
                <a:latin typeface="Times New Roman" panose="02020603050405020304" pitchFamily="18" charset="0"/>
                <a:cs typeface="Times New Roman" panose="02020603050405020304" pitchFamily="18" charset="0"/>
              </a:rPr>
              <a:t>!</a:t>
            </a:r>
            <a:endParaRPr lang="lv-LV" sz="2000" i="1"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416FA376-C97F-7637-E466-9634F46F57EF}"/>
              </a:ext>
            </a:extLst>
          </p:cNvPr>
          <p:cNvSpPr>
            <a:spLocks noGrp="1"/>
          </p:cNvSpPr>
          <p:nvPr>
            <p:ph type="sldNum" sz="quarter" idx="13"/>
          </p:nvPr>
        </p:nvSpPr>
        <p:spPr/>
        <p:txBody>
          <a:bodyPr/>
          <a:lstStyle/>
          <a:p>
            <a:fld id="{D7664841-0D73-44CB-AE22-42FD73D83E02}" type="slidenum">
              <a:rPr lang="en-US" altLang="lv-LV" smtClean="0"/>
              <a:pPr/>
              <a:t>13</a:t>
            </a:fld>
            <a:endParaRPr lang="en-US" altLang="lv-LV"/>
          </a:p>
        </p:txBody>
      </p:sp>
      <p:graphicFrame>
        <p:nvGraphicFramePr>
          <p:cNvPr id="8" name="Content Placeholder 5">
            <a:extLst>
              <a:ext uri="{FF2B5EF4-FFF2-40B4-BE49-F238E27FC236}">
                <a16:creationId xmlns:a16="http://schemas.microsoft.com/office/drawing/2014/main" id="{6AE64B47-4AFE-63E9-0428-AFBD8C67E483}"/>
              </a:ext>
            </a:extLst>
          </p:cNvPr>
          <p:cNvGraphicFramePr>
            <a:graphicFrameLocks/>
          </p:cNvGraphicFramePr>
          <p:nvPr>
            <p:extLst>
              <p:ext uri="{D42A27DB-BD31-4B8C-83A1-F6EECF244321}">
                <p14:modId xmlns:p14="http://schemas.microsoft.com/office/powerpoint/2010/main" val="3833421864"/>
              </p:ext>
            </p:extLst>
          </p:nvPr>
        </p:nvGraphicFramePr>
        <p:xfrm>
          <a:off x="1139430" y="1408343"/>
          <a:ext cx="10359412" cy="3799252"/>
        </p:xfrm>
        <a:graphic>
          <a:graphicData uri="http://schemas.openxmlformats.org/drawingml/2006/table">
            <a:tbl>
              <a:tblPr firstRow="1" bandRow="1">
                <a:tableStyleId>{5C22544A-7EE6-4342-B048-85BDC9FD1C3A}</a:tableStyleId>
              </a:tblPr>
              <a:tblGrid>
                <a:gridCol w="2725049">
                  <a:extLst>
                    <a:ext uri="{9D8B030D-6E8A-4147-A177-3AD203B41FA5}">
                      <a16:colId xmlns:a16="http://schemas.microsoft.com/office/drawing/2014/main" val="2549937459"/>
                    </a:ext>
                  </a:extLst>
                </a:gridCol>
                <a:gridCol w="659733">
                  <a:extLst>
                    <a:ext uri="{9D8B030D-6E8A-4147-A177-3AD203B41FA5}">
                      <a16:colId xmlns:a16="http://schemas.microsoft.com/office/drawing/2014/main" val="1665137574"/>
                    </a:ext>
                  </a:extLst>
                </a:gridCol>
                <a:gridCol w="1068561">
                  <a:extLst>
                    <a:ext uri="{9D8B030D-6E8A-4147-A177-3AD203B41FA5}">
                      <a16:colId xmlns:a16="http://schemas.microsoft.com/office/drawing/2014/main" val="2989601284"/>
                    </a:ext>
                  </a:extLst>
                </a:gridCol>
                <a:gridCol w="1152197">
                  <a:extLst>
                    <a:ext uri="{9D8B030D-6E8A-4147-A177-3AD203B41FA5}">
                      <a16:colId xmlns:a16="http://schemas.microsoft.com/office/drawing/2014/main" val="3079884379"/>
                    </a:ext>
                  </a:extLst>
                </a:gridCol>
                <a:gridCol w="686886">
                  <a:extLst>
                    <a:ext uri="{9D8B030D-6E8A-4147-A177-3AD203B41FA5}">
                      <a16:colId xmlns:a16="http://schemas.microsoft.com/office/drawing/2014/main" val="850693040"/>
                    </a:ext>
                  </a:extLst>
                </a:gridCol>
                <a:gridCol w="720123">
                  <a:extLst>
                    <a:ext uri="{9D8B030D-6E8A-4147-A177-3AD203B41FA5}">
                      <a16:colId xmlns:a16="http://schemas.microsoft.com/office/drawing/2014/main" val="1194912681"/>
                    </a:ext>
                  </a:extLst>
                </a:gridCol>
                <a:gridCol w="720123">
                  <a:extLst>
                    <a:ext uri="{9D8B030D-6E8A-4147-A177-3AD203B41FA5}">
                      <a16:colId xmlns:a16="http://schemas.microsoft.com/office/drawing/2014/main" val="2434907470"/>
                    </a:ext>
                  </a:extLst>
                </a:gridCol>
                <a:gridCol w="2626740">
                  <a:extLst>
                    <a:ext uri="{9D8B030D-6E8A-4147-A177-3AD203B41FA5}">
                      <a16:colId xmlns:a16="http://schemas.microsoft.com/office/drawing/2014/main" val="4056368796"/>
                    </a:ext>
                  </a:extLst>
                </a:gridCol>
              </a:tblGrid>
              <a:tr h="697575">
                <a:tc>
                  <a:txBody>
                    <a:bodyPr/>
                    <a:lstStyle/>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Izpilde </a:t>
                      </a:r>
                    </a:p>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n-2</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200" dirty="0">
                          <a:solidFill>
                            <a:schemeClr val="tx1"/>
                          </a:solidFill>
                          <a:latin typeface="Times New Roman" panose="02020603050405020304" pitchFamily="18" charset="0"/>
                          <a:cs typeface="Times New Roman" panose="02020603050405020304" pitchFamily="18" charset="0"/>
                        </a:rPr>
                        <a:t>n-1</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200" dirty="0">
                          <a:solidFill>
                            <a:schemeClr val="tx1"/>
                          </a:solidFill>
                          <a:latin typeface="Times New Roman" panose="02020603050405020304" pitchFamily="18" charset="0"/>
                          <a:cs typeface="Times New Roman" panose="02020603050405020304" pitchFamily="18" charset="0"/>
                        </a:rPr>
                        <a:t>n-1</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a:t>
                      </a:r>
                    </a:p>
                    <a:p>
                      <a:pPr algn="ctr"/>
                      <a:r>
                        <a:rPr lang="lv-LV" sz="1200" dirty="0">
                          <a:solidFill>
                            <a:schemeClr val="tx1"/>
                          </a:solidFill>
                          <a:latin typeface="Times New Roman" panose="02020603050405020304" pitchFamily="18" charset="0"/>
                          <a:cs typeface="Times New Roman" panose="02020603050405020304" pitchFamily="18" charset="0"/>
                        </a:rPr>
                        <a:t>n</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n+1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Plāns n+2</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Sasniegšanas/nesasniegšanas iemesli</a:t>
                      </a:r>
                    </a:p>
                  </a:txBody>
                  <a:tcPr anchor="ctr">
                    <a:solidFill>
                      <a:schemeClr val="bg1">
                        <a:lumMod val="95000"/>
                      </a:schemeClr>
                    </a:solidFill>
                  </a:tcPr>
                </a:tc>
                <a:extLst>
                  <a:ext uri="{0D108BD9-81ED-4DB2-BD59-A6C34878D82A}">
                    <a16:rowId xmlns:a16="http://schemas.microsoft.com/office/drawing/2014/main" val="1037787996"/>
                  </a:ext>
                </a:extLst>
              </a:tr>
              <a:tr h="542621">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Kohēzijas politikas programmas ietvaros …………….. mērķi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8</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5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rPr>
                        <a:t>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6</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6</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7</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817396710"/>
                  </a:ext>
                </a:extLst>
              </a:tr>
              <a:tr h="852690">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Iekšējās drošības un ……………aktivitātes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5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rPr>
                        <a:t>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9</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8</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393609501"/>
                  </a:ext>
                </a:extLst>
              </a:tr>
              <a:tr h="533143">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Atveseļošanas ………….projekti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5</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4</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2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8</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5</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5</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784963311"/>
                  </a:ext>
                </a:extLst>
              </a:tr>
              <a:tr h="586636">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Akreditētas ……….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155</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150</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115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15</a:t>
                      </a:r>
                      <a:r>
                        <a:rPr lang="lv-LV" sz="1200" b="0" dirty="0">
                          <a:solidFill>
                            <a:schemeClr val="tx1"/>
                          </a:solidFill>
                          <a:latin typeface="Times New Roman" panose="02020603050405020304" pitchFamily="18" charset="0"/>
                          <a:cs typeface="Times New Roman" panose="02020603050405020304" pitchFamily="18" charset="0"/>
                        </a:rPr>
                        <a:t>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145</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140</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165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972425956"/>
                  </a:ext>
                </a:extLst>
              </a:tr>
              <a:tr h="533143">
                <a:tc>
                  <a:txBody>
                    <a:bodyPr/>
                    <a:lstStyle/>
                    <a:p>
                      <a:pPr algn="l"/>
                      <a:r>
                        <a:rPr lang="lv-LV" sz="1200" dirty="0">
                          <a:solidFill>
                            <a:schemeClr val="tx1"/>
                          </a:solidFill>
                          <a:latin typeface="Times New Roman" panose="02020603050405020304" pitchFamily="18" charset="0"/>
                          <a:cs typeface="Times New Roman" panose="02020603050405020304" pitchFamily="18" charset="0"/>
                        </a:rPr>
                        <a:t>Akreditēti ……… (skaits)</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24</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23</a:t>
                      </a:r>
                    </a:p>
                  </a:txBody>
                  <a:tcPr anchor="ctr">
                    <a:solidFill>
                      <a:srgbClr val="D0DF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11 </a:t>
                      </a:r>
                      <a:r>
                        <a:rPr lang="lv-LV" sz="12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lv-LV" sz="105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  </a:t>
                      </a:r>
                      <a:r>
                        <a:rPr lang="lv-LV" sz="1200" b="0" dirty="0">
                          <a:solidFill>
                            <a:schemeClr val="tx1"/>
                          </a:solidFill>
                          <a:latin typeface="Times New Roman" panose="02020603050405020304" pitchFamily="18" charset="0"/>
                          <a:cs typeface="Times New Roman" panose="02020603050405020304" pitchFamily="18" charset="0"/>
                        </a:rPr>
                        <a:t>29</a:t>
                      </a:r>
                      <a:r>
                        <a:rPr lang="lv-LV" sz="12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200" b="1" dirty="0">
                        <a:solidFill>
                          <a:srgbClr val="00B050"/>
                        </a:solidFill>
                        <a:latin typeface="Times New Roman" panose="02020603050405020304" pitchFamily="18" charset="0"/>
                        <a:cs typeface="Times New Roman" panose="02020603050405020304" pitchFamily="18" charset="0"/>
                      </a:endParaRPr>
                    </a:p>
                    <a:p>
                      <a:pPr algn="ctr"/>
                      <a:endParaRPr lang="lv-LV" sz="1200" b="1" dirty="0">
                        <a:solidFill>
                          <a:schemeClr val="accent3">
                            <a:lumMod val="60000"/>
                            <a:lumOff val="40000"/>
                          </a:schemeClr>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23</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22</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996181724"/>
                  </a:ext>
                </a:extLst>
              </a:tr>
            </a:tbl>
          </a:graphicData>
        </a:graphic>
      </p:graphicFrame>
    </p:spTree>
    <p:extLst>
      <p:ext uri="{BB962C8B-B14F-4D97-AF65-F5344CB8AC3E}">
        <p14:creationId xmlns:p14="http://schemas.microsoft.com/office/powerpoint/2010/main" val="194604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9B30E-560F-41D2-F1AD-2814735E4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2F141-87DA-287B-7F09-A39C071D51CE}"/>
              </a:ext>
            </a:extLst>
          </p:cNvPr>
          <p:cNvSpPr>
            <a:spLocks noGrp="1"/>
          </p:cNvSpPr>
          <p:nvPr>
            <p:ph type="title"/>
          </p:nvPr>
        </p:nvSpPr>
        <p:spPr>
          <a:xfrm>
            <a:off x="3454400" y="702904"/>
            <a:ext cx="8128000" cy="531537"/>
          </a:xfrm>
        </p:spPr>
        <p:txBody>
          <a:bodyPr/>
          <a:lstStyle/>
          <a:p>
            <a:r>
              <a:rPr lang="lv-LV" dirty="0">
                <a:latin typeface="Times New Roman" panose="02020603050405020304" pitchFamily="18" charset="0"/>
                <a:cs typeface="Times New Roman" panose="02020603050405020304" pitchFamily="18" charset="0"/>
              </a:rPr>
              <a:t>Kvalitātes rādītāji</a:t>
            </a:r>
            <a:endParaRPr lang="lv-LV" dirty="0"/>
          </a:p>
        </p:txBody>
      </p:sp>
      <p:sp>
        <p:nvSpPr>
          <p:cNvPr id="3" name="Content Placeholder 2">
            <a:extLst>
              <a:ext uri="{FF2B5EF4-FFF2-40B4-BE49-F238E27FC236}">
                <a16:creationId xmlns:a16="http://schemas.microsoft.com/office/drawing/2014/main" id="{1E55C212-DD30-00FC-F739-5C41EB84A845}"/>
              </a:ext>
            </a:extLst>
          </p:cNvPr>
          <p:cNvSpPr>
            <a:spLocks noGrp="1"/>
          </p:cNvSpPr>
          <p:nvPr>
            <p:ph sz="half" idx="1"/>
          </p:nvPr>
        </p:nvSpPr>
        <p:spPr>
          <a:xfrm>
            <a:off x="459058" y="4710942"/>
            <a:ext cx="11273883" cy="1005895"/>
          </a:xfrm>
          <a:ln>
            <a:solidFill>
              <a:schemeClr val="accent1"/>
            </a:solidFill>
          </a:ln>
        </p:spPr>
        <p:txBody>
          <a:bodyPr>
            <a:normAutofit/>
          </a:bodyPr>
          <a:lstStyle/>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Analizē rezultatīvā rādītāja sasniegšanas vai nesasniegšanas būtiskākos iemesl</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us,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akcentējot</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to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sasaisti</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par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politikas</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rādītāju sasniegšanu</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sabiedrības ieguvumu </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un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virzību uz turpmākajiem pilnveidojumiem</a:t>
            </a:r>
            <a:r>
              <a:rPr lang="en-US" sz="1800" i="1" dirty="0">
                <a:solidFill>
                  <a:schemeClr val="tx2">
                    <a:lumMod val="75000"/>
                    <a:lumOff val="25000"/>
                  </a:schemeClr>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Skaidro rādītāju novirzes pozitīvo vai negatīvo aspektu, attiecībā pret ministrijas īstenotās politikas virzienu.</a:t>
            </a:r>
          </a:p>
          <a:p>
            <a:pPr marL="0" indent="0">
              <a:buNone/>
            </a:pPr>
            <a:endParaRPr lang="lv-LV" sz="1800" dirty="0"/>
          </a:p>
        </p:txBody>
      </p:sp>
      <p:sp>
        <p:nvSpPr>
          <p:cNvPr id="4" name="Content Placeholder 3">
            <a:extLst>
              <a:ext uri="{FF2B5EF4-FFF2-40B4-BE49-F238E27FC236}">
                <a16:creationId xmlns:a16="http://schemas.microsoft.com/office/drawing/2014/main" id="{DD66D4AE-D957-EFA9-9A0D-B2A75F6A9DCC}"/>
              </a:ext>
            </a:extLst>
          </p:cNvPr>
          <p:cNvSpPr>
            <a:spLocks noGrp="1"/>
          </p:cNvSpPr>
          <p:nvPr>
            <p:ph sz="half" idx="2"/>
          </p:nvPr>
        </p:nvSpPr>
        <p:spPr>
          <a:xfrm>
            <a:off x="3454400" y="5868318"/>
            <a:ext cx="5371171" cy="304801"/>
          </a:xfrm>
        </p:spPr>
        <p:txBody>
          <a:bodyPr>
            <a:normAutofit fontScale="85000" lnSpcReduction="20000"/>
          </a:bodyPr>
          <a:lstStyle/>
          <a:p>
            <a:pPr marL="0" indent="0">
              <a:buNone/>
            </a:pPr>
            <a:r>
              <a:rPr lang="lv-LV" sz="2000" i="1" dirty="0">
                <a:solidFill>
                  <a:srgbClr val="C00000"/>
                </a:solidFill>
                <a:latin typeface="Times New Roman" panose="02020603050405020304" pitchFamily="18" charset="0"/>
                <a:cs typeface="Times New Roman" panose="02020603050405020304" pitchFamily="18" charset="0"/>
              </a:rPr>
              <a:t>Atainotajai informācijai ilustratīva nozīme</a:t>
            </a:r>
            <a:r>
              <a:rPr lang="en-US" sz="2000" i="1" dirty="0">
                <a:solidFill>
                  <a:srgbClr val="C00000"/>
                </a:solidFill>
                <a:latin typeface="Times New Roman" panose="02020603050405020304" pitchFamily="18" charset="0"/>
                <a:cs typeface="Times New Roman" panose="02020603050405020304" pitchFamily="18" charset="0"/>
              </a:rPr>
              <a:t>!</a:t>
            </a:r>
            <a:endParaRPr lang="lv-LV" sz="2000" i="1"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DD4A0675-AA71-A6D1-B9B6-73152E8295C6}"/>
              </a:ext>
            </a:extLst>
          </p:cNvPr>
          <p:cNvSpPr>
            <a:spLocks noGrp="1"/>
          </p:cNvSpPr>
          <p:nvPr>
            <p:ph type="sldNum" sz="quarter" idx="13"/>
          </p:nvPr>
        </p:nvSpPr>
        <p:spPr/>
        <p:txBody>
          <a:bodyPr/>
          <a:lstStyle/>
          <a:p>
            <a:fld id="{D7664841-0D73-44CB-AE22-42FD73D83E02}" type="slidenum">
              <a:rPr lang="en-US" altLang="lv-LV" smtClean="0"/>
              <a:pPr/>
              <a:t>14</a:t>
            </a:fld>
            <a:endParaRPr lang="en-US" altLang="lv-LV"/>
          </a:p>
        </p:txBody>
      </p:sp>
      <p:graphicFrame>
        <p:nvGraphicFramePr>
          <p:cNvPr id="5" name="Content Placeholder 5">
            <a:extLst>
              <a:ext uri="{FF2B5EF4-FFF2-40B4-BE49-F238E27FC236}">
                <a16:creationId xmlns:a16="http://schemas.microsoft.com/office/drawing/2014/main" id="{4A8341CF-D42D-9356-34C4-0644C0866845}"/>
              </a:ext>
            </a:extLst>
          </p:cNvPr>
          <p:cNvGraphicFramePr>
            <a:graphicFrameLocks/>
          </p:cNvGraphicFramePr>
          <p:nvPr>
            <p:extLst>
              <p:ext uri="{D42A27DB-BD31-4B8C-83A1-F6EECF244321}">
                <p14:modId xmlns:p14="http://schemas.microsoft.com/office/powerpoint/2010/main" val="2319987532"/>
              </p:ext>
            </p:extLst>
          </p:nvPr>
        </p:nvGraphicFramePr>
        <p:xfrm>
          <a:off x="836067" y="1842236"/>
          <a:ext cx="10607836" cy="2337137"/>
        </p:xfrm>
        <a:graphic>
          <a:graphicData uri="http://schemas.openxmlformats.org/drawingml/2006/table">
            <a:tbl>
              <a:tblPr firstRow="1" bandRow="1">
                <a:tableStyleId>{5C22544A-7EE6-4342-B048-85BDC9FD1C3A}</a:tableStyleId>
              </a:tblPr>
              <a:tblGrid>
                <a:gridCol w="2719933">
                  <a:extLst>
                    <a:ext uri="{9D8B030D-6E8A-4147-A177-3AD203B41FA5}">
                      <a16:colId xmlns:a16="http://schemas.microsoft.com/office/drawing/2014/main" val="2549937459"/>
                    </a:ext>
                  </a:extLst>
                </a:gridCol>
                <a:gridCol w="694411">
                  <a:extLst>
                    <a:ext uri="{9D8B030D-6E8A-4147-A177-3AD203B41FA5}">
                      <a16:colId xmlns:a16="http://schemas.microsoft.com/office/drawing/2014/main" val="1665137574"/>
                    </a:ext>
                  </a:extLst>
                </a:gridCol>
                <a:gridCol w="1145793">
                  <a:extLst>
                    <a:ext uri="{9D8B030D-6E8A-4147-A177-3AD203B41FA5}">
                      <a16:colId xmlns:a16="http://schemas.microsoft.com/office/drawing/2014/main" val="2989601284"/>
                    </a:ext>
                  </a:extLst>
                </a:gridCol>
                <a:gridCol w="1179827">
                  <a:extLst>
                    <a:ext uri="{9D8B030D-6E8A-4147-A177-3AD203B41FA5}">
                      <a16:colId xmlns:a16="http://schemas.microsoft.com/office/drawing/2014/main" val="3079884379"/>
                    </a:ext>
                  </a:extLst>
                </a:gridCol>
                <a:gridCol w="703358">
                  <a:extLst>
                    <a:ext uri="{9D8B030D-6E8A-4147-A177-3AD203B41FA5}">
                      <a16:colId xmlns:a16="http://schemas.microsoft.com/office/drawing/2014/main" val="850693040"/>
                    </a:ext>
                  </a:extLst>
                </a:gridCol>
                <a:gridCol w="737392">
                  <a:extLst>
                    <a:ext uri="{9D8B030D-6E8A-4147-A177-3AD203B41FA5}">
                      <a16:colId xmlns:a16="http://schemas.microsoft.com/office/drawing/2014/main" val="1194912681"/>
                    </a:ext>
                  </a:extLst>
                </a:gridCol>
                <a:gridCol w="737392">
                  <a:extLst>
                    <a:ext uri="{9D8B030D-6E8A-4147-A177-3AD203B41FA5}">
                      <a16:colId xmlns:a16="http://schemas.microsoft.com/office/drawing/2014/main" val="3290958553"/>
                    </a:ext>
                  </a:extLst>
                </a:gridCol>
                <a:gridCol w="2689730">
                  <a:extLst>
                    <a:ext uri="{9D8B030D-6E8A-4147-A177-3AD203B41FA5}">
                      <a16:colId xmlns:a16="http://schemas.microsoft.com/office/drawing/2014/main" val="4056368796"/>
                    </a:ext>
                  </a:extLst>
                </a:gridCol>
              </a:tblGrid>
              <a:tr h="822864">
                <a:tc>
                  <a:txBody>
                    <a:bodyPr/>
                    <a:lstStyle/>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Izpilde n-2</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Plānotā vērtība</a:t>
                      </a:r>
                    </a:p>
                    <a:p>
                      <a:pPr algn="ctr"/>
                      <a:r>
                        <a:rPr lang="lv-LV" sz="1200" dirty="0">
                          <a:solidFill>
                            <a:schemeClr val="tx1"/>
                          </a:solidFill>
                          <a:latin typeface="Times New Roman" panose="02020603050405020304" pitchFamily="18" charset="0"/>
                          <a:cs typeface="Times New Roman" panose="02020603050405020304" pitchFamily="18" charset="0"/>
                        </a:rPr>
                        <a:t>n-1</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Faktiskā vērtība</a:t>
                      </a:r>
                    </a:p>
                    <a:p>
                      <a:pPr algn="ctr"/>
                      <a:r>
                        <a:rPr lang="lv-LV" sz="1200" dirty="0">
                          <a:solidFill>
                            <a:schemeClr val="tx1"/>
                          </a:solidFill>
                          <a:latin typeface="Times New Roman" panose="02020603050405020304" pitchFamily="18" charset="0"/>
                          <a:cs typeface="Times New Roman" panose="02020603050405020304" pitchFamily="18" charset="0"/>
                        </a:rPr>
                        <a:t>n-1</a:t>
                      </a:r>
                    </a:p>
                  </a:txBody>
                  <a:tcPr anchor="ctr">
                    <a:solidFill>
                      <a:srgbClr val="D0DFE8"/>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a:t>
                      </a:r>
                    </a:p>
                    <a:p>
                      <a:pPr algn="ctr"/>
                      <a:r>
                        <a:rPr lang="lv-LV" sz="1200" dirty="0">
                          <a:solidFill>
                            <a:schemeClr val="tx1"/>
                          </a:solidFill>
                          <a:latin typeface="Times New Roman" panose="02020603050405020304" pitchFamily="18" charset="0"/>
                          <a:cs typeface="Times New Roman" panose="02020603050405020304" pitchFamily="18" charset="0"/>
                        </a:rPr>
                        <a:t>n</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Plāns n+1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Times New Roman" panose="02020603050405020304" pitchFamily="18" charset="0"/>
                          <a:cs typeface="Times New Roman" panose="02020603050405020304" pitchFamily="18" charset="0"/>
                        </a:rPr>
                        <a:t>Plāns n+2</a:t>
                      </a: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Sasniegšanas/nesasniegšanas iemesli</a:t>
                      </a:r>
                    </a:p>
                  </a:txBody>
                  <a:tcPr anchor="ctr">
                    <a:solidFill>
                      <a:schemeClr val="bg1">
                        <a:lumMod val="95000"/>
                      </a:schemeClr>
                    </a:solidFill>
                  </a:tcPr>
                </a:tc>
                <a:extLst>
                  <a:ext uri="{0D108BD9-81ED-4DB2-BD59-A6C34878D82A}">
                    <a16:rowId xmlns:a16="http://schemas.microsoft.com/office/drawing/2014/main" val="1037787996"/>
                  </a:ext>
                </a:extLst>
              </a:tr>
              <a:tr h="628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Preču ………….. eksporta apjomā (%) </a:t>
                      </a:r>
                      <a:endParaRPr lang="lv-LV" sz="1200" dirty="0">
                        <a:solidFill>
                          <a:schemeClr val="tx1"/>
                        </a:solidFill>
                        <a:latin typeface="Times New Roman" panose="02020603050405020304" pitchFamily="18" charset="0"/>
                        <a:cs typeface="Times New Roman" panose="02020603050405020304" pitchFamily="18" charset="0"/>
                      </a:endParaRPr>
                    </a:p>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0,9</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1,0</a:t>
                      </a:r>
                    </a:p>
                  </a:txBody>
                  <a:tcPr anchor="ctr">
                    <a:solidFill>
                      <a:srgbClr val="D0DFE8"/>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0,9 </a:t>
                      </a:r>
                      <a:r>
                        <a:rPr lang="lv-LV"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p>
                    <a:p>
                      <a:pPr algn="ctr"/>
                      <a:r>
                        <a:rPr lang="lv-LV" sz="11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a:t>
                      </a:r>
                    </a:p>
                    <a:p>
                      <a:pPr algn="ctr"/>
                      <a:r>
                        <a:rPr lang="lv-LV" sz="1400" b="0" dirty="0">
                          <a:solidFill>
                            <a:schemeClr val="tx1"/>
                          </a:solidFill>
                          <a:latin typeface="Times New Roman" panose="02020603050405020304" pitchFamily="18" charset="0"/>
                          <a:cs typeface="Times New Roman" panose="02020603050405020304" pitchFamily="18" charset="0"/>
                        </a:rPr>
                        <a:t>1,5</a:t>
                      </a:r>
                      <a:r>
                        <a:rPr lang="lv-LV" sz="1400" b="0" dirty="0">
                          <a:solidFill>
                            <a:srgbClr val="C00000"/>
                          </a:solidFill>
                          <a:latin typeface="Times New Roman" panose="02020603050405020304" pitchFamily="18" charset="0"/>
                          <a:cs typeface="Times New Roman" panose="02020603050405020304" pitchFamily="18" charset="0"/>
                        </a:rPr>
                        <a:t> </a:t>
                      </a:r>
                      <a:r>
                        <a:rPr lang="lv-LV" sz="14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400" b="1" dirty="0">
                        <a:solidFill>
                          <a:srgbClr val="00B050"/>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1,1</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1,2</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1,4</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3817396710"/>
                  </a:ext>
                </a:extLst>
              </a:tr>
              <a:tr h="828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………….pienesums IKP kopējā pievienotajā vērtībā (%) </a:t>
                      </a:r>
                      <a:endParaRPr lang="lv-LV" sz="1200" dirty="0">
                        <a:solidFill>
                          <a:schemeClr val="tx1"/>
                        </a:solidFill>
                        <a:latin typeface="Times New Roman" panose="02020603050405020304" pitchFamily="18" charset="0"/>
                        <a:cs typeface="Times New Roman" panose="02020603050405020304" pitchFamily="18" charset="0"/>
                      </a:endParaRPr>
                    </a:p>
                    <a:p>
                      <a:pPr algn="l"/>
                      <a:endParaRPr lang="lv-LV"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2,0</a:t>
                      </a:r>
                    </a:p>
                  </a:txBody>
                  <a:tcPr anchor="ctr">
                    <a:solidFill>
                      <a:schemeClr val="bg1">
                        <a:lumMod val="95000"/>
                      </a:schemeClr>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1,7</a:t>
                      </a:r>
                    </a:p>
                  </a:txBody>
                  <a:tcPr anchor="ctr">
                    <a:solidFill>
                      <a:srgbClr val="D0DFE8"/>
                    </a:solidFill>
                  </a:tcPr>
                </a:tc>
                <a:tc>
                  <a:txBody>
                    <a:bodyPr/>
                    <a:lstStyle/>
                    <a:p>
                      <a:pPr algn="ctr"/>
                      <a:r>
                        <a:rPr lang="lv-LV" sz="1400" dirty="0">
                          <a:solidFill>
                            <a:schemeClr val="tx1"/>
                          </a:solidFill>
                          <a:latin typeface="Times New Roman" panose="02020603050405020304" pitchFamily="18" charset="0"/>
                          <a:cs typeface="Times New Roman" panose="02020603050405020304" pitchFamily="18" charset="0"/>
                        </a:rPr>
                        <a:t>1,6 </a:t>
                      </a:r>
                      <a:r>
                        <a:rPr lang="lv-LV" sz="1400" b="1"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a:t>
                      </a:r>
                    </a:p>
                    <a:p>
                      <a:pPr algn="ctr"/>
                      <a:r>
                        <a:rPr lang="lv-LV" sz="1100" b="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Vai</a:t>
                      </a:r>
                    </a:p>
                    <a:p>
                      <a:pPr algn="ctr"/>
                      <a:r>
                        <a:rPr lang="lv-LV" sz="1400" b="0" dirty="0">
                          <a:solidFill>
                            <a:schemeClr val="tx1"/>
                          </a:solidFill>
                          <a:latin typeface="Times New Roman" panose="02020603050405020304" pitchFamily="18" charset="0"/>
                          <a:cs typeface="Times New Roman" panose="02020603050405020304" pitchFamily="18" charset="0"/>
                        </a:rPr>
                        <a:t>2,5</a:t>
                      </a:r>
                      <a:r>
                        <a:rPr lang="lv-LV" sz="1400" b="0" dirty="0">
                          <a:solidFill>
                            <a:srgbClr val="C00000"/>
                          </a:solidFill>
                          <a:latin typeface="Times New Roman" panose="02020603050405020304" pitchFamily="18" charset="0"/>
                          <a:cs typeface="Times New Roman" panose="02020603050405020304" pitchFamily="18" charset="0"/>
                        </a:rPr>
                        <a:t> </a:t>
                      </a:r>
                      <a:r>
                        <a:rPr lang="lv-LV" sz="1400" b="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endParaRPr lang="lv-LV" sz="1400" b="1" dirty="0">
                        <a:solidFill>
                          <a:srgbClr val="00B050"/>
                        </a:solidFill>
                        <a:latin typeface="Times New Roman" panose="02020603050405020304" pitchFamily="18" charset="0"/>
                        <a:cs typeface="Times New Roman" panose="02020603050405020304" pitchFamily="18" charset="0"/>
                      </a:endParaRPr>
                    </a:p>
                  </a:txBody>
                  <a:tcPr anchor="ctr">
                    <a:solidFill>
                      <a:srgbClr val="D0DFE8"/>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1,9</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2,1</a:t>
                      </a:r>
                    </a:p>
                  </a:txBody>
                  <a:tcPr anchor="ctr">
                    <a:solidFill>
                      <a:schemeClr val="bg1">
                        <a:lumMod val="95000"/>
                      </a:schemeClr>
                    </a:solidFill>
                  </a:tcPr>
                </a:tc>
                <a:tc>
                  <a:txBody>
                    <a:bodyPr/>
                    <a:lstStyle/>
                    <a:p>
                      <a:pPr algn="ctr"/>
                      <a:r>
                        <a:rPr lang="lv-LV" sz="1200" b="0" dirty="0">
                          <a:solidFill>
                            <a:schemeClr val="tx1"/>
                          </a:solidFill>
                          <a:latin typeface="Times New Roman" panose="02020603050405020304" pitchFamily="18" charset="0"/>
                          <a:cs typeface="Times New Roman" panose="02020603050405020304" pitchFamily="18" charset="0"/>
                        </a:rPr>
                        <a:t>1,8</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b="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2393609501"/>
                  </a:ext>
                </a:extLst>
              </a:tr>
            </a:tbl>
          </a:graphicData>
        </a:graphic>
      </p:graphicFrame>
    </p:spTree>
    <p:extLst>
      <p:ext uri="{BB962C8B-B14F-4D97-AF65-F5344CB8AC3E}">
        <p14:creationId xmlns:p14="http://schemas.microsoft.com/office/powerpoint/2010/main" val="34281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7D57-15BD-A957-9317-250FAC3780CF}"/>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Raksturojošā/Kvalitātes rādītāja padziļināta analīze</a:t>
            </a:r>
            <a:endParaRPr lang="lv-LV" dirty="0"/>
          </a:p>
        </p:txBody>
      </p:sp>
      <p:sp>
        <p:nvSpPr>
          <p:cNvPr id="4" name="Content Placeholder 3">
            <a:extLst>
              <a:ext uri="{FF2B5EF4-FFF2-40B4-BE49-F238E27FC236}">
                <a16:creationId xmlns:a16="http://schemas.microsoft.com/office/drawing/2014/main" id="{F1E492D1-06CC-BE71-1719-F3F0413C523B}"/>
              </a:ext>
            </a:extLst>
          </p:cNvPr>
          <p:cNvSpPr>
            <a:spLocks noGrp="1"/>
          </p:cNvSpPr>
          <p:nvPr>
            <p:ph sz="half" idx="2"/>
          </p:nvPr>
        </p:nvSpPr>
        <p:spPr>
          <a:xfrm>
            <a:off x="6096001" y="1335522"/>
            <a:ext cx="5116084" cy="2204052"/>
          </a:xfrm>
          <a:ln>
            <a:solidFill>
              <a:schemeClr val="accent1"/>
            </a:solidFill>
          </a:ln>
        </p:spPr>
        <p:txBody>
          <a:bodyPr>
            <a:normAutofit lnSpcReduction="10000"/>
          </a:bodyPr>
          <a:lstStyle/>
          <a:p>
            <a:pPr marL="0" indent="0">
              <a:buNone/>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Pievieno informāciju par kvalitātes/raksturojošā rādītāja sasniegšanas vai nesasniegšanas būtiskākajiem iemesliem.</a:t>
            </a:r>
            <a:endParaRPr lang="lv-LV"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Attēlo dinamiku vairāku gadu griezumā un analizē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korelācijas ar finansējuma apmēra izmaiņām, citiem saistītajiem rādītājiem, starptautiskajiem rādītajiem, utt.</a:t>
            </a:r>
            <a:endParaRPr lang="en-US"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1B9F5B7B-2E57-9C52-CF8B-78783E9696ED}"/>
              </a:ext>
            </a:extLst>
          </p:cNvPr>
          <p:cNvSpPr>
            <a:spLocks noGrp="1"/>
          </p:cNvSpPr>
          <p:nvPr>
            <p:ph type="sldNum" sz="quarter" idx="13"/>
          </p:nvPr>
        </p:nvSpPr>
        <p:spPr/>
        <p:txBody>
          <a:bodyPr/>
          <a:lstStyle/>
          <a:p>
            <a:fld id="{D7664841-0D73-44CB-AE22-42FD73D83E02}" type="slidenum">
              <a:rPr lang="en-US" altLang="lv-LV" smtClean="0"/>
              <a:pPr/>
              <a:t>15</a:t>
            </a:fld>
            <a:endParaRPr lang="en-US" altLang="lv-LV"/>
          </a:p>
        </p:txBody>
      </p:sp>
      <p:pic>
        <p:nvPicPr>
          <p:cNvPr id="9" name="Picture 8">
            <a:extLst>
              <a:ext uri="{FF2B5EF4-FFF2-40B4-BE49-F238E27FC236}">
                <a16:creationId xmlns:a16="http://schemas.microsoft.com/office/drawing/2014/main" id="{F47C71FB-8338-E275-B1F7-747F3D4EBD62}"/>
              </a:ext>
            </a:extLst>
          </p:cNvPr>
          <p:cNvPicPr>
            <a:picLocks noChangeAspect="1"/>
          </p:cNvPicPr>
          <p:nvPr/>
        </p:nvPicPr>
        <p:blipFill>
          <a:blip r:embed="rId3"/>
          <a:stretch>
            <a:fillRect/>
          </a:stretch>
        </p:blipFill>
        <p:spPr>
          <a:xfrm>
            <a:off x="603212" y="3905250"/>
            <a:ext cx="2379961" cy="2204052"/>
          </a:xfrm>
          <a:prstGeom prst="rect">
            <a:avLst/>
          </a:prstGeom>
        </p:spPr>
      </p:pic>
      <p:sp>
        <p:nvSpPr>
          <p:cNvPr id="10" name="Content Placeholder 3">
            <a:extLst>
              <a:ext uri="{FF2B5EF4-FFF2-40B4-BE49-F238E27FC236}">
                <a16:creationId xmlns:a16="http://schemas.microsoft.com/office/drawing/2014/main" id="{D4F0C293-C2BB-0533-2A28-88B1340DB39C}"/>
              </a:ext>
            </a:extLst>
          </p:cNvPr>
          <p:cNvSpPr txBox="1">
            <a:spLocks/>
          </p:cNvSpPr>
          <p:nvPr/>
        </p:nvSpPr>
        <p:spPr bwMode="auto">
          <a:xfrm>
            <a:off x="4299414" y="6249308"/>
            <a:ext cx="5371171"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85000" lnSpcReduction="20000"/>
          </a:bodyPr>
          <a:lstStyle>
            <a:lvl1pPr marL="350838" indent="-350838"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Font typeface="Arial" panose="020B0604020202020204" pitchFamily="34" charset="0"/>
              <a:buNone/>
            </a:pPr>
            <a:r>
              <a:rPr lang="lv-LV" i="1">
                <a:solidFill>
                  <a:srgbClr val="C00000"/>
                </a:solidFill>
                <a:latin typeface="Times New Roman" panose="02020603050405020304" pitchFamily="18" charset="0"/>
                <a:cs typeface="Times New Roman" panose="02020603050405020304" pitchFamily="18" charset="0"/>
              </a:rPr>
              <a:t>Atainotajai informācijai ilustratīva nozīme</a:t>
            </a:r>
            <a:r>
              <a:rPr lang="en-US" i="1">
                <a:solidFill>
                  <a:srgbClr val="C00000"/>
                </a:solidFill>
                <a:latin typeface="Times New Roman" panose="02020603050405020304" pitchFamily="18" charset="0"/>
                <a:cs typeface="Times New Roman" panose="02020603050405020304" pitchFamily="18" charset="0"/>
              </a:rPr>
              <a:t>!</a:t>
            </a:r>
            <a:endParaRPr lang="lv-LV" i="1">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pic>
        <p:nvPicPr>
          <p:cNvPr id="12" name="Picture 11">
            <a:extLst>
              <a:ext uri="{FF2B5EF4-FFF2-40B4-BE49-F238E27FC236}">
                <a16:creationId xmlns:a16="http://schemas.microsoft.com/office/drawing/2014/main" id="{691CB45C-7FC3-CA38-7741-6CCE157EF7C2}"/>
              </a:ext>
            </a:extLst>
          </p:cNvPr>
          <p:cNvPicPr>
            <a:picLocks noChangeAspect="1"/>
          </p:cNvPicPr>
          <p:nvPr/>
        </p:nvPicPr>
        <p:blipFill>
          <a:blip r:embed="rId4"/>
          <a:stretch>
            <a:fillRect/>
          </a:stretch>
        </p:blipFill>
        <p:spPr>
          <a:xfrm>
            <a:off x="3647987" y="4081337"/>
            <a:ext cx="4073575" cy="1605424"/>
          </a:xfrm>
          <a:prstGeom prst="rect">
            <a:avLst/>
          </a:prstGeom>
        </p:spPr>
      </p:pic>
      <p:pic>
        <p:nvPicPr>
          <p:cNvPr id="14" name="Picture 13">
            <a:extLst>
              <a:ext uri="{FF2B5EF4-FFF2-40B4-BE49-F238E27FC236}">
                <a16:creationId xmlns:a16="http://schemas.microsoft.com/office/drawing/2014/main" id="{0CBC0F4E-E962-3978-4094-BBB38F2FCA21}"/>
              </a:ext>
            </a:extLst>
          </p:cNvPr>
          <p:cNvPicPr>
            <a:picLocks noChangeAspect="1"/>
          </p:cNvPicPr>
          <p:nvPr/>
        </p:nvPicPr>
        <p:blipFill>
          <a:blip r:embed="rId5"/>
          <a:stretch>
            <a:fillRect/>
          </a:stretch>
        </p:blipFill>
        <p:spPr>
          <a:xfrm>
            <a:off x="8386376" y="4081337"/>
            <a:ext cx="3460960" cy="1660889"/>
          </a:xfrm>
          <a:prstGeom prst="rect">
            <a:avLst/>
          </a:prstGeom>
        </p:spPr>
      </p:pic>
      <p:pic>
        <p:nvPicPr>
          <p:cNvPr id="5" name="Picture 4">
            <a:extLst>
              <a:ext uri="{FF2B5EF4-FFF2-40B4-BE49-F238E27FC236}">
                <a16:creationId xmlns:a16="http://schemas.microsoft.com/office/drawing/2014/main" id="{4A296F7C-6A90-110A-846E-B58E873C54F4}"/>
              </a:ext>
            </a:extLst>
          </p:cNvPr>
          <p:cNvPicPr>
            <a:picLocks noChangeAspect="1"/>
          </p:cNvPicPr>
          <p:nvPr/>
        </p:nvPicPr>
        <p:blipFill>
          <a:blip r:embed="rId6"/>
          <a:stretch>
            <a:fillRect/>
          </a:stretch>
        </p:blipFill>
        <p:spPr>
          <a:xfrm>
            <a:off x="1229578" y="1375147"/>
            <a:ext cx="4190147" cy="2346196"/>
          </a:xfrm>
          <a:prstGeom prst="rect">
            <a:avLst/>
          </a:prstGeom>
        </p:spPr>
      </p:pic>
    </p:spTree>
    <p:extLst>
      <p:ext uri="{BB962C8B-B14F-4D97-AF65-F5344CB8AC3E}">
        <p14:creationId xmlns:p14="http://schemas.microsoft.com/office/powerpoint/2010/main" val="314388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DCAF9B-173D-DD06-A76C-0C9DBF0096F8}"/>
              </a:ext>
            </a:extLst>
          </p:cNvPr>
          <p:cNvSpPr>
            <a:spLocks noGrp="1"/>
          </p:cNvSpPr>
          <p:nvPr>
            <p:ph type="body" idx="1"/>
          </p:nvPr>
        </p:nvSpPr>
        <p:spPr>
          <a:xfrm>
            <a:off x="2032000" y="2203295"/>
            <a:ext cx="8128000" cy="3276600"/>
          </a:xfrm>
        </p:spPr>
        <p:txBody>
          <a:bodyPr/>
          <a:lstStyle/>
          <a:p>
            <a:pPr marL="0" indent="0">
              <a:buNone/>
            </a:pPr>
            <a:r>
              <a:rPr lang="lv-LV" sz="2400" i="1" dirty="0">
                <a:solidFill>
                  <a:schemeClr val="tx2">
                    <a:lumMod val="75000"/>
                    <a:lumOff val="25000"/>
                  </a:schemeClr>
                </a:solidFill>
                <a:latin typeface="Times New Roman" panose="02020603050405020304" pitchFamily="18" charset="0"/>
                <a:cs typeface="Times New Roman" panose="02020603050405020304" pitchFamily="18" charset="0"/>
              </a:rPr>
              <a:t>Ja nepieciešams, sniedz papildus informāciju par citiem rādītājiem, kas raksturo nozares ministrijas politikas un darbības jom</a:t>
            </a:r>
            <a:r>
              <a:rPr lang="en-US" sz="2400" i="1" dirty="0">
                <a:solidFill>
                  <a:schemeClr val="tx2">
                    <a:lumMod val="75000"/>
                    <a:lumOff val="25000"/>
                  </a:schemeClr>
                </a:solidFill>
                <a:latin typeface="Times New Roman" panose="02020603050405020304" pitchFamily="18" charset="0"/>
                <a:cs typeface="Times New Roman" panose="02020603050405020304" pitchFamily="18" charset="0"/>
              </a:rPr>
              <a:t>u</a:t>
            </a:r>
            <a:r>
              <a:rPr lang="lv-LV" sz="2400" i="1" dirty="0">
                <a:solidFill>
                  <a:schemeClr val="tx2">
                    <a:lumMod val="75000"/>
                    <a:lumOff val="25000"/>
                  </a:schemeClr>
                </a:solidFill>
                <a:latin typeface="Times New Roman" panose="02020603050405020304" pitchFamily="18" charset="0"/>
                <a:cs typeface="Times New Roman" panose="02020603050405020304" pitchFamily="18" charset="0"/>
              </a:rPr>
              <a:t> kopumā. </a:t>
            </a:r>
          </a:p>
          <a:p>
            <a:pPr marL="0" indent="0">
              <a:buNone/>
            </a:pPr>
            <a:r>
              <a:rPr lang="lv-LV" sz="2400" i="1" dirty="0">
                <a:solidFill>
                  <a:schemeClr val="tx2">
                    <a:lumMod val="75000"/>
                    <a:lumOff val="25000"/>
                  </a:schemeClr>
                </a:solidFill>
                <a:latin typeface="Times New Roman" panose="02020603050405020304" pitchFamily="18" charset="0"/>
                <a:cs typeface="Times New Roman" panose="02020603050405020304" pitchFamily="18" charset="0"/>
              </a:rPr>
              <a:t>Piemēram:</a:t>
            </a:r>
          </a:p>
          <a:p>
            <a:pPr marL="342900" indent="-342900">
              <a:buFont typeface="Arial" panose="020B0604020202020204" pitchFamily="34" charset="0"/>
              <a:buChar char="•"/>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izpildi pret plānu (par pārskata gadu), skaidro būtiskākās neizpildes;</a:t>
            </a:r>
          </a:p>
          <a:p>
            <a:pPr marL="342900" indent="-342900">
              <a:buFont typeface="Arial" panose="020B0604020202020204" pitchFamily="34" charset="0"/>
              <a:buChar char="•"/>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būtiskākās izmaiņas plānotajā finansējumā pārskata gada laikā;</a:t>
            </a:r>
          </a:p>
          <a:p>
            <a:pPr marL="342900" indent="-342900">
              <a:buFont typeface="Arial" panose="020B0604020202020204" pitchFamily="34" charset="0"/>
              <a:buChar char="•"/>
            </a:pP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finansējuma</a:t>
            </a:r>
            <a:r>
              <a:rPr lang="es-E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dinamika</a:t>
            </a:r>
            <a:r>
              <a:rPr lang="es-ES" sz="2000" i="1" dirty="0">
                <a:solidFill>
                  <a:schemeClr val="tx2">
                    <a:lumMod val="75000"/>
                    <a:lumOff val="25000"/>
                  </a:schemeClr>
                </a:solidFill>
                <a:latin typeface="Times New Roman" panose="02020603050405020304" pitchFamily="18" charset="0"/>
                <a:cs typeface="Times New Roman" panose="02020603050405020304" pitchFamily="18" charset="0"/>
              </a:rPr>
              <a:t> par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pēdējiem</a:t>
            </a:r>
            <a:r>
              <a:rPr lang="es-ES" sz="2000" i="1" dirty="0">
                <a:solidFill>
                  <a:schemeClr val="tx2">
                    <a:lumMod val="75000"/>
                    <a:lumOff val="25000"/>
                  </a:schemeClr>
                </a:solidFill>
                <a:latin typeface="Times New Roman" panose="02020603050405020304" pitchFamily="18" charset="0"/>
                <a:cs typeface="Times New Roman" panose="02020603050405020304" pitchFamily="18" charset="0"/>
              </a:rPr>
              <a:t> 3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gadiem, prognozes vidējam termiņam.</a:t>
            </a:r>
          </a:p>
          <a:p>
            <a:endParaRPr lang="lv-LV" dirty="0"/>
          </a:p>
        </p:txBody>
      </p:sp>
      <p:sp>
        <p:nvSpPr>
          <p:cNvPr id="6" name="Slide Number Placeholder 5">
            <a:extLst>
              <a:ext uri="{FF2B5EF4-FFF2-40B4-BE49-F238E27FC236}">
                <a16:creationId xmlns:a16="http://schemas.microsoft.com/office/drawing/2014/main" id="{2BF191DF-EE20-5049-30ED-536E2167D21A}"/>
              </a:ext>
            </a:extLst>
          </p:cNvPr>
          <p:cNvSpPr>
            <a:spLocks noGrp="1"/>
          </p:cNvSpPr>
          <p:nvPr>
            <p:ph type="sldNum" sz="quarter" idx="13"/>
          </p:nvPr>
        </p:nvSpPr>
        <p:spPr/>
        <p:txBody>
          <a:bodyPr/>
          <a:lstStyle/>
          <a:p>
            <a:fld id="{515252D6-3622-483F-A7E8-9E60FEFE5E88}" type="slidenum">
              <a:rPr lang="en-US" altLang="lv-LV" smtClean="0"/>
              <a:pPr/>
              <a:t>16</a:t>
            </a:fld>
            <a:endParaRPr lang="en-US" altLang="lv-LV"/>
          </a:p>
        </p:txBody>
      </p:sp>
    </p:spTree>
    <p:extLst>
      <p:ext uri="{BB962C8B-B14F-4D97-AF65-F5344CB8AC3E}">
        <p14:creationId xmlns:p14="http://schemas.microsoft.com/office/powerpoint/2010/main" val="90534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215C-248B-6603-4E90-5F50622A20E9}"/>
              </a:ext>
            </a:extLst>
          </p:cNvPr>
          <p:cNvSpPr>
            <a:spLocks noGrp="1"/>
          </p:cNvSpPr>
          <p:nvPr>
            <p:ph type="title"/>
          </p:nvPr>
        </p:nvSpPr>
        <p:spPr/>
        <p:txBody>
          <a:bodyPr>
            <a:normAutofit fontScale="90000"/>
          </a:bodyPr>
          <a:lstStyle/>
          <a:p>
            <a:r>
              <a:rPr lang="lv-LV" sz="3200" dirty="0">
                <a:latin typeface="Times New Roman" panose="02020603050405020304" pitchFamily="18" charset="0"/>
                <a:cs typeface="Times New Roman" panose="02020603050405020304" pitchFamily="18" charset="0"/>
              </a:rPr>
              <a:t>Prioritārie pasākumi </a:t>
            </a:r>
            <a:r>
              <a:rPr lang="lv-LV" sz="2400" b="0" i="1" dirty="0">
                <a:solidFill>
                  <a:srgbClr val="0070C0"/>
                </a:solidFill>
                <a:latin typeface="Times New Roman" panose="02020603050405020304" pitchFamily="18" charset="0"/>
                <a:cs typeface="Times New Roman" panose="02020603050405020304" pitchFamily="18" charset="0"/>
              </a:rPr>
              <a:t>(papildu</a:t>
            </a:r>
            <a:r>
              <a:rPr lang="en-US" sz="2400" b="0" i="1" dirty="0">
                <a:solidFill>
                  <a:srgbClr val="0070C0"/>
                </a:solidFill>
                <a:latin typeface="Times New Roman" panose="02020603050405020304" pitchFamily="18" charset="0"/>
                <a:cs typeface="Times New Roman" panose="02020603050405020304" pitchFamily="18" charset="0"/>
              </a:rPr>
              <a:t> </a:t>
            </a:r>
            <a:r>
              <a:rPr lang="lv-LV" sz="2400" b="0" i="1" dirty="0">
                <a:solidFill>
                  <a:srgbClr val="0070C0"/>
                </a:solidFill>
                <a:latin typeface="Times New Roman" panose="02020603050405020304" pitchFamily="18" charset="0"/>
                <a:cs typeface="Times New Roman" panose="02020603050405020304" pitchFamily="18" charset="0"/>
              </a:rPr>
              <a:t>piešķirtais</a:t>
            </a:r>
            <a:r>
              <a:rPr lang="en-US" sz="2400" b="0" i="1" dirty="0">
                <a:solidFill>
                  <a:srgbClr val="0070C0"/>
                </a:solidFill>
                <a:latin typeface="Times New Roman" panose="02020603050405020304" pitchFamily="18" charset="0"/>
                <a:cs typeface="Times New Roman" panose="02020603050405020304" pitchFamily="18" charset="0"/>
              </a:rPr>
              <a:t> </a:t>
            </a:r>
            <a:r>
              <a:rPr lang="lv-LV" sz="2400" b="0" i="1" dirty="0">
                <a:solidFill>
                  <a:srgbClr val="0070C0"/>
                </a:solidFill>
                <a:latin typeface="Times New Roman" panose="02020603050405020304" pitchFamily="18" charset="0"/>
                <a:cs typeface="Times New Roman" panose="02020603050405020304" pitchFamily="18" charset="0"/>
              </a:rPr>
              <a:t>finansējums</a:t>
            </a:r>
            <a:r>
              <a:rPr lang="en-US" sz="2400" b="0" i="1" dirty="0">
                <a:solidFill>
                  <a:srgbClr val="0070C0"/>
                </a:solidFill>
                <a:latin typeface="Times New Roman" panose="02020603050405020304" pitchFamily="18" charset="0"/>
                <a:cs typeface="Times New Roman" panose="02020603050405020304" pitchFamily="18" charset="0"/>
              </a:rPr>
              <a:t> un </a:t>
            </a:r>
            <a:r>
              <a:rPr lang="lv-LV" sz="2400" b="0" i="1" dirty="0">
                <a:solidFill>
                  <a:srgbClr val="0070C0"/>
                </a:solidFill>
                <a:latin typeface="Times New Roman" panose="02020603050405020304" pitchFamily="18" charset="0"/>
                <a:cs typeface="Times New Roman" panose="02020603050405020304" pitchFamily="18" charset="0"/>
              </a:rPr>
              <a:t>rezultatīvie rādītāji)</a:t>
            </a:r>
            <a:br>
              <a:rPr lang="lv-LV" sz="3200" i="1" dirty="0">
                <a:solidFill>
                  <a:schemeClr val="tx2">
                    <a:lumMod val="75000"/>
                    <a:lumOff val="25000"/>
                  </a:schemeClr>
                </a:solidFill>
                <a:latin typeface="Times New Roman" panose="02020603050405020304" pitchFamily="18" charset="0"/>
                <a:cs typeface="Times New Roman" panose="02020603050405020304" pitchFamily="18" charset="0"/>
              </a:rPr>
            </a:br>
            <a:endParaRPr lang="lv-LV" dirty="0"/>
          </a:p>
        </p:txBody>
      </p:sp>
      <p:sp>
        <p:nvSpPr>
          <p:cNvPr id="6" name="Slide Number Placeholder 5">
            <a:extLst>
              <a:ext uri="{FF2B5EF4-FFF2-40B4-BE49-F238E27FC236}">
                <a16:creationId xmlns:a16="http://schemas.microsoft.com/office/drawing/2014/main" id="{362AC410-F2A9-9B33-FE85-1D4CA923E2EA}"/>
              </a:ext>
            </a:extLst>
          </p:cNvPr>
          <p:cNvSpPr>
            <a:spLocks noGrp="1"/>
          </p:cNvSpPr>
          <p:nvPr>
            <p:ph type="sldNum" sz="quarter" idx="13"/>
          </p:nvPr>
        </p:nvSpPr>
        <p:spPr/>
        <p:txBody>
          <a:bodyPr/>
          <a:lstStyle/>
          <a:p>
            <a:fld id="{0B582915-0310-4CDD-9A79-BDC3E59340E8}" type="slidenum">
              <a:rPr lang="en-US" altLang="lv-LV" smtClean="0"/>
              <a:pPr/>
              <a:t>17</a:t>
            </a:fld>
            <a:endParaRPr lang="en-US" altLang="lv-LV"/>
          </a:p>
        </p:txBody>
      </p:sp>
      <p:graphicFrame>
        <p:nvGraphicFramePr>
          <p:cNvPr id="8" name="Content Placeholder 8">
            <a:extLst>
              <a:ext uri="{FF2B5EF4-FFF2-40B4-BE49-F238E27FC236}">
                <a16:creationId xmlns:a16="http://schemas.microsoft.com/office/drawing/2014/main" id="{857D5233-C602-2D5C-774E-F2D527FA4512}"/>
              </a:ext>
            </a:extLst>
          </p:cNvPr>
          <p:cNvGraphicFramePr>
            <a:graphicFrameLocks noGrp="1"/>
          </p:cNvGraphicFramePr>
          <p:nvPr>
            <p:ph idx="1"/>
            <p:extLst>
              <p:ext uri="{D42A27DB-BD31-4B8C-83A1-F6EECF244321}">
                <p14:modId xmlns:p14="http://schemas.microsoft.com/office/powerpoint/2010/main" val="1269716465"/>
              </p:ext>
            </p:extLst>
          </p:nvPr>
        </p:nvGraphicFramePr>
        <p:xfrm>
          <a:off x="416932" y="1845179"/>
          <a:ext cx="11368669" cy="3809807"/>
        </p:xfrm>
        <a:graphic>
          <a:graphicData uri="http://schemas.openxmlformats.org/drawingml/2006/table">
            <a:tbl>
              <a:tblPr bandRow="1">
                <a:tableStyleId>{2D5ABB26-0587-4C30-8999-92F81FD0307C}</a:tableStyleId>
              </a:tblPr>
              <a:tblGrid>
                <a:gridCol w="419945">
                  <a:extLst>
                    <a:ext uri="{9D8B030D-6E8A-4147-A177-3AD203B41FA5}">
                      <a16:colId xmlns:a16="http://schemas.microsoft.com/office/drawing/2014/main" val="781394385"/>
                    </a:ext>
                  </a:extLst>
                </a:gridCol>
                <a:gridCol w="2828245">
                  <a:extLst>
                    <a:ext uri="{9D8B030D-6E8A-4147-A177-3AD203B41FA5}">
                      <a16:colId xmlns:a16="http://schemas.microsoft.com/office/drawing/2014/main" val="44105935"/>
                    </a:ext>
                  </a:extLst>
                </a:gridCol>
                <a:gridCol w="1229026">
                  <a:extLst>
                    <a:ext uri="{9D8B030D-6E8A-4147-A177-3AD203B41FA5}">
                      <a16:colId xmlns:a16="http://schemas.microsoft.com/office/drawing/2014/main" val="279440764"/>
                    </a:ext>
                  </a:extLst>
                </a:gridCol>
                <a:gridCol w="1293540">
                  <a:extLst>
                    <a:ext uri="{9D8B030D-6E8A-4147-A177-3AD203B41FA5}">
                      <a16:colId xmlns:a16="http://schemas.microsoft.com/office/drawing/2014/main" val="2892563918"/>
                    </a:ext>
                  </a:extLst>
                </a:gridCol>
                <a:gridCol w="1170879">
                  <a:extLst>
                    <a:ext uri="{9D8B030D-6E8A-4147-A177-3AD203B41FA5}">
                      <a16:colId xmlns:a16="http://schemas.microsoft.com/office/drawing/2014/main" val="3804610674"/>
                    </a:ext>
                  </a:extLst>
                </a:gridCol>
                <a:gridCol w="1204331">
                  <a:extLst>
                    <a:ext uri="{9D8B030D-6E8A-4147-A177-3AD203B41FA5}">
                      <a16:colId xmlns:a16="http://schemas.microsoft.com/office/drawing/2014/main" val="456257089"/>
                    </a:ext>
                  </a:extLst>
                </a:gridCol>
                <a:gridCol w="3222703">
                  <a:extLst>
                    <a:ext uri="{9D8B030D-6E8A-4147-A177-3AD203B41FA5}">
                      <a16:colId xmlns:a16="http://schemas.microsoft.com/office/drawing/2014/main" val="4293321884"/>
                    </a:ext>
                  </a:extLst>
                </a:gridCol>
              </a:tblGrid>
              <a:tr h="604951">
                <a:tc rowSpan="2">
                  <a:txBody>
                    <a:bodyPr/>
                    <a:lstStyle/>
                    <a:p>
                      <a:r>
                        <a:rPr lang="lv-LV" sz="1200" dirty="0">
                          <a:solidFill>
                            <a:schemeClr val="tx1"/>
                          </a:solidFill>
                          <a:latin typeface="Times New Roman" panose="02020603050405020304" pitchFamily="18" charset="0"/>
                          <a:cs typeface="Times New Roman" panose="02020603050405020304" pitchFamily="18" charset="0"/>
                        </a:rPr>
                        <a:t>Nr.p.k.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l"/>
                      <a:r>
                        <a:rPr lang="lv-LV" sz="1200" b="1">
                          <a:solidFill>
                            <a:schemeClr val="tx1"/>
                          </a:solidFill>
                          <a:latin typeface="Times New Roman" panose="02020603050405020304" pitchFamily="18" charset="0"/>
                          <a:cs typeface="Times New Roman" panose="02020603050405020304" pitchFamily="18" charset="0"/>
                        </a:rPr>
                        <a:t>Prioritārā pasākuma nosaukums</a:t>
                      </a:r>
                    </a:p>
                    <a:p>
                      <a:pPr algn="l"/>
                      <a:r>
                        <a:rPr lang="lv-LV" sz="1200">
                          <a:solidFill>
                            <a:schemeClr val="tx1"/>
                          </a:solidFill>
                          <a:latin typeface="Times New Roman" panose="02020603050405020304" pitchFamily="18" charset="0"/>
                          <a:cs typeface="Times New Roman" panose="02020603050405020304" pitchFamily="18" charset="0"/>
                        </a:rPr>
                        <a:t>Darbības rezultāts </a:t>
                      </a:r>
                    </a:p>
                    <a:p>
                      <a:pPr algn="l"/>
                      <a:r>
                        <a:rPr lang="lv-LV" sz="1200" i="1">
                          <a:solidFill>
                            <a:schemeClr val="tx1"/>
                          </a:solidFill>
                          <a:latin typeface="Times New Roman" panose="02020603050405020304" pitchFamily="18" charset="0"/>
                          <a:cs typeface="Times New Roman" panose="02020603050405020304" pitchFamily="18" charset="0"/>
                        </a:rPr>
                        <a:t>Rezultatīvais </a:t>
                      </a:r>
                      <a:r>
                        <a:rPr lang="lv-LV" sz="1200" i="1" dirty="0">
                          <a:solidFill>
                            <a:schemeClr val="tx1"/>
                          </a:solidFill>
                          <a:latin typeface="Times New Roman" panose="02020603050405020304" pitchFamily="18" charset="0"/>
                          <a:cs typeface="Times New Roman" panose="02020603050405020304" pitchFamily="18" charset="0"/>
                        </a:rPr>
                        <a:t>rādītājs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Rādītāja vērtības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rowSpan="2">
                  <a:txBody>
                    <a:bodyPr/>
                    <a:lstStyle/>
                    <a:p>
                      <a:pPr algn="ctr"/>
                      <a:r>
                        <a:rPr lang="lv-LV" sz="1200">
                          <a:solidFill>
                            <a:schemeClr val="tx1"/>
                          </a:solidFill>
                          <a:latin typeface="Times New Roman" panose="02020603050405020304" pitchFamily="18" charset="0"/>
                          <a:cs typeface="Times New Roman" panose="02020603050405020304" pitchFamily="18" charset="0"/>
                        </a:rPr>
                        <a:t>Sasniegtais un turpmakās gaitas</a:t>
                      </a:r>
                      <a:endParaRPr lang="lv-LV"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716736"/>
                  </a:ext>
                </a:extLst>
              </a:tr>
              <a:tr h="711083">
                <a:tc vMerge="1">
                  <a:txBody>
                    <a:bodyPr/>
                    <a:lstStyle/>
                    <a:p>
                      <a:endParaRPr lang="lv-LV" dirty="0"/>
                    </a:p>
                  </a:txBody>
                  <a:tcPr/>
                </a:tc>
                <a:tc vMerge="1">
                  <a:txBody>
                    <a:bodyPr/>
                    <a:lstStyle/>
                    <a:p>
                      <a:endParaRPr lang="lv-LV" dirty="0"/>
                    </a:p>
                  </a:txBody>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n-1</a:t>
                      </a:r>
                      <a:r>
                        <a:rPr lang="lv-LV" sz="1200" dirty="0">
                          <a:solidFill>
                            <a:schemeClr val="tx1"/>
                          </a:solidFill>
                          <a:latin typeface="Times New Roman" panose="02020603050405020304" pitchFamily="18" charset="0"/>
                          <a:cs typeface="Times New Roman" panose="02020603050405020304" pitchFamily="18" charset="0"/>
                        </a:rPr>
                        <a:t> gads (plānotā vērtība)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n-1</a:t>
                      </a:r>
                      <a:r>
                        <a:rPr lang="lv-LV" sz="1200" dirty="0">
                          <a:solidFill>
                            <a:schemeClr val="tx1"/>
                          </a:solidFill>
                          <a:latin typeface="Times New Roman" panose="02020603050405020304" pitchFamily="18" charset="0"/>
                          <a:cs typeface="Times New Roman" panose="02020603050405020304" pitchFamily="18" charset="0"/>
                        </a:rPr>
                        <a:t> gads (faktiskā vērtība)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n</a:t>
                      </a:r>
                      <a:r>
                        <a:rPr lang="lv-LV" sz="1200" dirty="0">
                          <a:solidFill>
                            <a:schemeClr val="tx1"/>
                          </a:solidFill>
                          <a:latin typeface="Times New Roman" panose="02020603050405020304" pitchFamily="18" charset="0"/>
                          <a:cs typeface="Times New Roman" panose="02020603050405020304" pitchFamily="18" charset="0"/>
                        </a:rPr>
                        <a:t> gads (plāns)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n+1</a:t>
                      </a:r>
                      <a:r>
                        <a:rPr lang="lv-LV" sz="1200" dirty="0">
                          <a:solidFill>
                            <a:schemeClr val="tx1"/>
                          </a:solidFill>
                          <a:latin typeface="Times New Roman" panose="02020603050405020304" pitchFamily="18" charset="0"/>
                          <a:cs typeface="Times New Roman" panose="02020603050405020304" pitchFamily="18" charset="0"/>
                        </a:rPr>
                        <a:t> gads (plāns)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266388"/>
                  </a:ext>
                </a:extLst>
              </a:tr>
              <a:tr h="266984">
                <a:tc rowSpan="3">
                  <a:txBody>
                    <a:bodyPr/>
                    <a:lstStyle/>
                    <a:p>
                      <a:r>
                        <a:rPr lang="lv-LV" sz="12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b="1" dirty="0">
                          <a:solidFill>
                            <a:schemeClr val="tx1"/>
                          </a:solidFill>
                          <a:latin typeface="Times New Roman" panose="02020603050405020304" pitchFamily="18" charset="0"/>
                          <a:cs typeface="Times New Roman" panose="02020603050405020304" pitchFamily="18" charset="0"/>
                        </a:rPr>
                        <a:t>Lai īstenotu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latin typeface="Times New Roman" panose="02020603050405020304" pitchFamily="18" charset="0"/>
                          <a:cs typeface="Times New Roman" panose="02020603050405020304" pitchFamily="18" charset="0"/>
                        </a:rPr>
                        <a:t>3 628</a:t>
                      </a:r>
                      <a:endParaRPr lang="lv-LV"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3 490</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latin typeface="Times New Roman" panose="02020603050405020304" pitchFamily="18" charset="0"/>
                          <a:cs typeface="Times New Roman" panose="02020603050405020304" pitchFamily="18" charset="0"/>
                        </a:rPr>
                        <a:t>3 937</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latin typeface="Times New Roman" panose="02020603050405020304" pitchFamily="18" charset="0"/>
                          <a:cs typeface="Times New Roman" panose="02020603050405020304" pitchFamily="18" charset="0"/>
                        </a:rPr>
                        <a:t>2 296</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endParaRPr lang="lv-LV"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6959547"/>
                  </a:ext>
                </a:extLst>
              </a:tr>
              <a:tr h="321103">
                <a:tc vMerge="1">
                  <a:txBody>
                    <a:bodyPr/>
                    <a:lstStyle/>
                    <a:p>
                      <a:endParaRPr lang="lv-LV"/>
                    </a:p>
                  </a:txBody>
                  <a:tcPr/>
                </a:tc>
                <a:tc gridSpan="5">
                  <a:txBody>
                    <a:bodyPr/>
                    <a:lstStyle/>
                    <a:p>
                      <a:r>
                        <a:rPr lang="lv-LV" sz="1200" dirty="0">
                          <a:solidFill>
                            <a:schemeClr val="tx1"/>
                          </a:solidFill>
                          <a:latin typeface="Times New Roman" panose="02020603050405020304" pitchFamily="18" charset="0"/>
                          <a:cs typeface="Times New Roman" panose="02020603050405020304" pitchFamily="18" charset="0"/>
                        </a:rPr>
                        <a:t>Īstenota sekmīga …………………………… trīs gadu laikā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lv-LV"/>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lv-LV"/>
                    </a:p>
                  </a:txBody>
                  <a:tcPr/>
                </a:tc>
                <a:extLst>
                  <a:ext uri="{0D108BD9-81ED-4DB2-BD59-A6C34878D82A}">
                    <a16:rowId xmlns:a16="http://schemas.microsoft.com/office/drawing/2014/main" val="3249280712"/>
                  </a:ext>
                </a:extLst>
              </a:tr>
              <a:tr h="343870">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i="1" dirty="0">
                          <a:solidFill>
                            <a:schemeClr val="tx1"/>
                          </a:solidFill>
                          <a:latin typeface="Times New Roman" panose="02020603050405020304" pitchFamily="18" charset="0"/>
                          <a:cs typeface="Times New Roman" panose="02020603050405020304" pitchFamily="18" charset="0"/>
                        </a:rPr>
                        <a:t>Mazākumtautību ….. (skaits)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713157"/>
                  </a:ext>
                </a:extLst>
              </a:tr>
              <a:tr h="371941">
                <a:tc rowSpan="3">
                  <a:txBody>
                    <a:bodyPr/>
                    <a:lstStyle/>
                    <a:p>
                      <a:r>
                        <a:rPr lang="lv-LV" sz="12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b="1" dirty="0">
                          <a:solidFill>
                            <a:schemeClr val="tx1"/>
                          </a:solidFill>
                          <a:latin typeface="Times New Roman" panose="02020603050405020304" pitchFamily="18" charset="0"/>
                          <a:cs typeface="Times New Roman" panose="02020603050405020304" pitchFamily="18" charset="0"/>
                        </a:rPr>
                        <a:t>Konkurētspējīga valsts ……… …………………darbinieku atalgojuma nodrošinājums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2 091 805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2 093 805</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2 091 805</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b="1" dirty="0">
                          <a:solidFill>
                            <a:schemeClr val="tx1"/>
                          </a:solidFill>
                          <a:latin typeface="Times New Roman" panose="02020603050405020304" pitchFamily="18" charset="0"/>
                          <a:cs typeface="Times New Roman" panose="02020603050405020304" pitchFamily="18" charset="0"/>
                        </a:rPr>
                        <a:t>2 091 805</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i="1" dirty="0">
                          <a:solidFill>
                            <a:schemeClr val="tx2">
                              <a:lumMod val="75000"/>
                              <a:lumOff val="25000"/>
                            </a:schemeClr>
                          </a:solidFill>
                          <a:latin typeface="Times New Roman" panose="02020603050405020304" pitchFamily="18" charset="0"/>
                          <a:cs typeface="Times New Roman" panose="02020603050405020304" pitchFamily="18" charset="0"/>
                        </a:rPr>
                        <a:t>(teksts)</a:t>
                      </a:r>
                    </a:p>
                    <a:p>
                      <a:pPr algn="ctr"/>
                      <a:endParaRPr lang="lv-LV" sz="1200" dirty="0">
                        <a:solidFill>
                          <a:schemeClr val="tx2">
                            <a:lumMod val="75000"/>
                            <a:lumOff val="2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974958"/>
                  </a:ext>
                </a:extLst>
              </a:tr>
              <a:tr h="320040">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lang="lv-LV" sz="1200" dirty="0">
                          <a:solidFill>
                            <a:schemeClr val="tx1"/>
                          </a:solidFill>
                          <a:latin typeface="Times New Roman" panose="02020603050405020304" pitchFamily="18" charset="0"/>
                          <a:cs typeface="Times New Roman" panose="02020603050405020304" pitchFamily="18" charset="0"/>
                        </a:rPr>
                        <a:t>Palielināts atalgojums …………………………darbiniekiem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hMerge="1">
                  <a:txBody>
                    <a:bodyPr/>
                    <a:lstStyle/>
                    <a:p>
                      <a:endParaRPr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vMerge="1">
                  <a:txBody>
                    <a:bodyPr/>
                    <a:lstStyle/>
                    <a:p>
                      <a:endParaRPr lang="lv-LV"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14497"/>
                  </a:ext>
                </a:extLst>
              </a:tr>
              <a:tr h="320040">
                <a:tc vMerge="1">
                  <a:txBody>
                    <a:bodyPr/>
                    <a:lstStyle/>
                    <a:p>
                      <a:endParaRPr lang="lv-LV"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lv-LV" sz="1200" i="1" dirty="0">
                          <a:solidFill>
                            <a:schemeClr val="tx1"/>
                          </a:solidFill>
                          <a:latin typeface="Times New Roman" panose="02020603050405020304" pitchFamily="18" charset="0"/>
                          <a:cs typeface="Times New Roman" panose="02020603050405020304" pitchFamily="18" charset="0"/>
                        </a:rPr>
                        <a:t>Vidējais atalgojuma pieaugums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sz="12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lv-LV"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795241"/>
                  </a:ext>
                </a:extLst>
              </a:tr>
              <a:tr h="238902">
                <a:tc>
                  <a:txBody>
                    <a:bodyPr/>
                    <a:lstStyle/>
                    <a:p>
                      <a:r>
                        <a:rPr lang="lv-LV" sz="12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lang="en-US" sz="1200" i="1" dirty="0">
                          <a:solidFill>
                            <a:schemeClr val="tx1"/>
                          </a:solidFill>
                          <a:latin typeface="Times New Roman" panose="02020603050405020304" pitchFamily="18" charset="0"/>
                          <a:cs typeface="Times New Roman" panose="02020603050405020304" pitchFamily="18" charset="0"/>
                        </a:rPr>
                        <a:t>Utt.</a:t>
                      </a:r>
                      <a:endParaRPr lang="lv-LV" sz="120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v-LV" sz="1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lv-LV" sz="1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256339"/>
                  </a:ext>
                </a:extLst>
              </a:tr>
            </a:tbl>
          </a:graphicData>
        </a:graphic>
      </p:graphicFrame>
      <p:sp>
        <p:nvSpPr>
          <p:cNvPr id="9" name="Oval 8">
            <a:extLst>
              <a:ext uri="{FF2B5EF4-FFF2-40B4-BE49-F238E27FC236}">
                <a16:creationId xmlns:a16="http://schemas.microsoft.com/office/drawing/2014/main" id="{81F4628C-0703-0B25-9BB3-BBEC9169FFAF}"/>
              </a:ext>
            </a:extLst>
          </p:cNvPr>
          <p:cNvSpPr/>
          <p:nvPr/>
        </p:nvSpPr>
        <p:spPr>
          <a:xfrm>
            <a:off x="5708808" y="5085441"/>
            <a:ext cx="223024" cy="200722"/>
          </a:xfrm>
          <a:prstGeom prst="ellipse">
            <a:avLst/>
          </a:prstGeom>
          <a:solidFill>
            <a:srgbClr val="92D050"/>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6712556-62F9-9C72-6F62-C357716A10DB}"/>
              </a:ext>
            </a:extLst>
          </p:cNvPr>
          <p:cNvSpPr/>
          <p:nvPr/>
        </p:nvSpPr>
        <p:spPr>
          <a:xfrm>
            <a:off x="5714692" y="3781476"/>
            <a:ext cx="223024" cy="200722"/>
          </a:xfrm>
          <a:prstGeom prst="ellipse">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Content Placeholder 3">
            <a:extLst>
              <a:ext uri="{FF2B5EF4-FFF2-40B4-BE49-F238E27FC236}">
                <a16:creationId xmlns:a16="http://schemas.microsoft.com/office/drawing/2014/main" id="{615E7C4D-DD7D-8804-C173-BF68C210DCA7}"/>
              </a:ext>
            </a:extLst>
          </p:cNvPr>
          <p:cNvSpPr txBox="1">
            <a:spLocks/>
          </p:cNvSpPr>
          <p:nvPr/>
        </p:nvSpPr>
        <p:spPr>
          <a:xfrm>
            <a:off x="3381763" y="5957202"/>
            <a:ext cx="5428474" cy="534177"/>
          </a:xfrm>
          <a:prstGeom prst="rect">
            <a:avLst/>
          </a:prstGeom>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Font typeface="Arial" panose="020B0604020202020204" pitchFamily="34" charset="0"/>
              <a:buNone/>
            </a:pPr>
            <a:r>
              <a:rPr lang="lv-LV" sz="2000">
                <a:solidFill>
                  <a:srgbClr val="C00000"/>
                </a:solidFill>
                <a:latin typeface="Times New Roman" panose="02020603050405020304" pitchFamily="18" charset="0"/>
                <a:cs typeface="Times New Roman" panose="02020603050405020304" pitchFamily="18" charset="0"/>
              </a:rPr>
              <a:t>Atainotajiem piemēriem </a:t>
            </a:r>
            <a:r>
              <a:rPr lang="lv-LV" sz="2000" dirty="0">
                <a:solidFill>
                  <a:srgbClr val="C00000"/>
                </a:solidFill>
                <a:latin typeface="Times New Roman" panose="02020603050405020304" pitchFamily="18" charset="0"/>
                <a:cs typeface="Times New Roman" panose="02020603050405020304" pitchFamily="18" charset="0"/>
              </a:rPr>
              <a:t>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1182986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8B49-35D7-5087-C22F-D115E86A0881}"/>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Būtiskāko</a:t>
            </a:r>
            <a:r>
              <a:rPr lang="en-US" sz="2400" dirty="0">
                <a:latin typeface="Times New Roman" panose="02020603050405020304" pitchFamily="18" charset="0"/>
                <a:cs typeface="Times New Roman" panose="02020603050405020304" pitchFamily="18" charset="0"/>
              </a:rPr>
              <a:t> </a:t>
            </a:r>
            <a:r>
              <a:rPr lang="lv-LV" sz="2400" dirty="0">
                <a:latin typeface="Times New Roman" panose="02020603050405020304" pitchFamily="18" charset="0"/>
                <a:cs typeface="Times New Roman" panose="02020603050405020304" pitchFamily="18" charset="0"/>
              </a:rPr>
              <a:t>prioritāro pasākumu padziļināta analīze</a:t>
            </a:r>
            <a:endParaRPr lang="lv-LV" dirty="0"/>
          </a:p>
        </p:txBody>
      </p:sp>
      <p:sp>
        <p:nvSpPr>
          <p:cNvPr id="3" name="Content Placeholder 2">
            <a:extLst>
              <a:ext uri="{FF2B5EF4-FFF2-40B4-BE49-F238E27FC236}">
                <a16:creationId xmlns:a16="http://schemas.microsoft.com/office/drawing/2014/main" id="{D456EAD4-3E32-803D-8F07-C26BD6BA20CA}"/>
              </a:ext>
            </a:extLst>
          </p:cNvPr>
          <p:cNvSpPr>
            <a:spLocks noGrp="1"/>
          </p:cNvSpPr>
          <p:nvPr>
            <p:ph idx="1"/>
          </p:nvPr>
        </p:nvSpPr>
        <p:spPr>
          <a:xfrm>
            <a:off x="702527" y="1669275"/>
            <a:ext cx="10879873" cy="1699628"/>
          </a:xfrm>
        </p:spPr>
        <p:txBody>
          <a:bodyPr>
            <a:normAutofit/>
          </a:bodyPr>
          <a:lstStyle/>
          <a:p>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Tabulas, diagrammas, teksta vai kādā citā uzskatāmā veidā padziļināti analizē būtiskākos prioritāros pasākumus gan  pārskata gadam (n-1), gan vidēja termiņa periodam, konkrētajai politikas un darbības jomai. Izmanto korelācijas ar finansējuma apmēra izmaiņām, citiem saistītajiem rādītājiem. Analizē snieguma radītāju izpildes pakāpi ietekmējošos faktorus, izdara secinājumus par nepieciešamajām izmaiņām nākotnē.</a:t>
            </a:r>
          </a:p>
          <a:p>
            <a:endParaRPr lang="lv-LV" sz="1800" dirty="0"/>
          </a:p>
        </p:txBody>
      </p:sp>
      <p:sp>
        <p:nvSpPr>
          <p:cNvPr id="6" name="Slide Number Placeholder 5">
            <a:extLst>
              <a:ext uri="{FF2B5EF4-FFF2-40B4-BE49-F238E27FC236}">
                <a16:creationId xmlns:a16="http://schemas.microsoft.com/office/drawing/2014/main" id="{B5CB2B08-A978-B858-35ED-B6D2FADD28C5}"/>
              </a:ext>
            </a:extLst>
          </p:cNvPr>
          <p:cNvSpPr>
            <a:spLocks noGrp="1"/>
          </p:cNvSpPr>
          <p:nvPr>
            <p:ph type="sldNum" sz="quarter" idx="13"/>
          </p:nvPr>
        </p:nvSpPr>
        <p:spPr/>
        <p:txBody>
          <a:bodyPr/>
          <a:lstStyle/>
          <a:p>
            <a:fld id="{0B582915-0310-4CDD-9A79-BDC3E59340E8}" type="slidenum">
              <a:rPr lang="en-US" altLang="lv-LV" smtClean="0"/>
              <a:pPr/>
              <a:t>18</a:t>
            </a:fld>
            <a:endParaRPr lang="en-US" altLang="lv-LV"/>
          </a:p>
        </p:txBody>
      </p:sp>
      <p:sp>
        <p:nvSpPr>
          <p:cNvPr id="7" name="Content Placeholder 3">
            <a:extLst>
              <a:ext uri="{FF2B5EF4-FFF2-40B4-BE49-F238E27FC236}">
                <a16:creationId xmlns:a16="http://schemas.microsoft.com/office/drawing/2014/main" id="{46915E86-95BB-5A95-5CC5-436CFB58CB9E}"/>
              </a:ext>
            </a:extLst>
          </p:cNvPr>
          <p:cNvSpPr txBox="1">
            <a:spLocks/>
          </p:cNvSpPr>
          <p:nvPr/>
        </p:nvSpPr>
        <p:spPr>
          <a:xfrm>
            <a:off x="8199528" y="3429000"/>
            <a:ext cx="2728332" cy="812177"/>
          </a:xfrm>
          <a:prstGeom prst="rect">
            <a:avLst/>
          </a:prstGeom>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Font typeface="Arial" panose="020B0604020202020204" pitchFamily="34" charset="0"/>
              <a:buNone/>
            </a:pPr>
            <a:r>
              <a:rPr lang="lv-LV" sz="2000" dirty="0">
                <a:solidFill>
                  <a:srgbClr val="C00000"/>
                </a:solidFill>
                <a:latin typeface="Times New Roman" panose="02020603050405020304" pitchFamily="18" charset="0"/>
                <a:cs typeface="Times New Roman" panose="02020603050405020304" pitchFamily="18" charset="0"/>
              </a:rPr>
              <a:t>Atainotajiem grafikiem 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pic>
        <p:nvPicPr>
          <p:cNvPr id="10" name="Picture 9">
            <a:extLst>
              <a:ext uri="{FF2B5EF4-FFF2-40B4-BE49-F238E27FC236}">
                <a16:creationId xmlns:a16="http://schemas.microsoft.com/office/drawing/2014/main" id="{FAED97CD-517D-7AD3-EFC2-13538F9F5C03}"/>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8015666" y="4492810"/>
            <a:ext cx="3096057" cy="1430706"/>
          </a:xfrm>
          <a:prstGeom prst="rect">
            <a:avLst/>
          </a:prstGeom>
        </p:spPr>
      </p:pic>
      <p:pic>
        <p:nvPicPr>
          <p:cNvPr id="4" name="Picture 3">
            <a:extLst>
              <a:ext uri="{FF2B5EF4-FFF2-40B4-BE49-F238E27FC236}">
                <a16:creationId xmlns:a16="http://schemas.microsoft.com/office/drawing/2014/main" id="{8CBB444A-DBC6-0911-5162-822C433C4F7A}"/>
              </a:ext>
            </a:extLst>
          </p:cNvPr>
          <p:cNvPicPr>
            <a:picLocks noChangeAspect="1"/>
          </p:cNvPicPr>
          <p:nvPr/>
        </p:nvPicPr>
        <p:blipFill>
          <a:blip r:embed="rId5"/>
          <a:stretch>
            <a:fillRect/>
          </a:stretch>
        </p:blipFill>
        <p:spPr>
          <a:xfrm>
            <a:off x="3123052" y="3620536"/>
            <a:ext cx="4647093" cy="2513564"/>
          </a:xfrm>
          <a:prstGeom prst="rect">
            <a:avLst/>
          </a:prstGeom>
        </p:spPr>
      </p:pic>
      <p:sp>
        <p:nvSpPr>
          <p:cNvPr id="5" name="Content Placeholder 3">
            <a:extLst>
              <a:ext uri="{FF2B5EF4-FFF2-40B4-BE49-F238E27FC236}">
                <a16:creationId xmlns:a16="http://schemas.microsoft.com/office/drawing/2014/main" id="{5DE78BB7-19D7-D6CE-C1EF-F61A5B2626E0}"/>
              </a:ext>
            </a:extLst>
          </p:cNvPr>
          <p:cNvSpPr txBox="1">
            <a:spLocks/>
          </p:cNvSpPr>
          <p:nvPr/>
        </p:nvSpPr>
        <p:spPr>
          <a:xfrm>
            <a:off x="781527" y="3664623"/>
            <a:ext cx="1912142" cy="2425389"/>
          </a:xfrm>
          <a:prstGeom prst="rect">
            <a:avLst/>
          </a:prstGeom>
          <a:solidFill>
            <a:schemeClr val="accent6">
              <a:lumMod val="20000"/>
              <a:lumOff val="80000"/>
            </a:schemeClr>
          </a:solidFill>
          <a:ln>
            <a:solidFill>
              <a:schemeClr val="accent6">
                <a:lumMod val="60000"/>
                <a:lumOff val="40000"/>
              </a:schemeClr>
            </a:solidFill>
          </a:ln>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ctr">
              <a:buFont typeface="Arial" panose="020B0604020202020204" pitchFamily="34" charset="0"/>
              <a:buNone/>
            </a:pPr>
            <a:r>
              <a:rPr lang="lv-LV" sz="1200" b="1" dirty="0">
                <a:latin typeface="Aptos Display" panose="020B0004020202020204" pitchFamily="34" charset="0"/>
              </a:rPr>
              <a:t>Būtiskākie prioritārie pasākumi n-1. – n+1. gadiem:</a:t>
            </a:r>
          </a:p>
          <a:p>
            <a:r>
              <a:rPr lang="lv-LV" sz="1200" dirty="0">
                <a:latin typeface="Aptos Display" panose="020B0004020202020204" pitchFamily="34" charset="0"/>
              </a:rPr>
              <a:t>Prioritārā pasākuma mērķis, finansējums;</a:t>
            </a:r>
          </a:p>
          <a:p>
            <a:r>
              <a:rPr lang="lv-LV" sz="1200" dirty="0">
                <a:latin typeface="Aptos Display" panose="020B0004020202020204" pitchFamily="34" charset="0"/>
              </a:rPr>
              <a:t>Prioritārā pasākuma mērķis, finansējums;</a:t>
            </a:r>
          </a:p>
          <a:p>
            <a:r>
              <a:rPr lang="lv-LV" sz="1200" dirty="0">
                <a:latin typeface="Aptos Display" panose="020B0004020202020204" pitchFamily="34" charset="0"/>
              </a:rPr>
              <a:t>Prioritārā pasākuma mērķis, finansējums;</a:t>
            </a:r>
          </a:p>
          <a:p>
            <a:r>
              <a:rPr lang="lv-LV" sz="1200" dirty="0">
                <a:latin typeface="Aptos Display" panose="020B0004020202020204" pitchFamily="34" charset="0"/>
              </a:rPr>
              <a:t>Utt.</a:t>
            </a:r>
          </a:p>
          <a:p>
            <a:endParaRPr lang="lv-LV" sz="1200" dirty="0">
              <a:latin typeface="Aptos Display" panose="020B0004020202020204" pitchFamily="34" charset="0"/>
            </a:endParaRPr>
          </a:p>
          <a:p>
            <a:endParaRPr lang="lv-LV" sz="1200" dirty="0">
              <a:latin typeface="Aptos Display" panose="020B0004020202020204" pitchFamily="34" charset="0"/>
            </a:endParaRPr>
          </a:p>
        </p:txBody>
      </p:sp>
    </p:spTree>
    <p:extLst>
      <p:ext uri="{BB962C8B-B14F-4D97-AF65-F5344CB8AC3E}">
        <p14:creationId xmlns:p14="http://schemas.microsoft.com/office/powerpoint/2010/main" val="31673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8A54-A3F8-9C89-581F-1B42CEB6A515}"/>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Nākotnes redzējums </a:t>
            </a:r>
            <a:r>
              <a:rPr lang="lv-LV" sz="2400" b="0" i="1" dirty="0">
                <a:solidFill>
                  <a:schemeClr val="tx2">
                    <a:lumMod val="75000"/>
                    <a:lumOff val="25000"/>
                  </a:schemeClr>
                </a:solidFill>
                <a:latin typeface="Times New Roman" panose="02020603050405020304" pitchFamily="18" charset="0"/>
                <a:cs typeface="Times New Roman" panose="02020603050405020304" pitchFamily="18" charset="0"/>
              </a:rPr>
              <a:t>(par katru politikas un darbības jomu)</a:t>
            </a:r>
            <a:endParaRPr lang="lv-LV" b="0" dirty="0"/>
          </a:p>
        </p:txBody>
      </p:sp>
      <p:sp>
        <p:nvSpPr>
          <p:cNvPr id="3" name="Content Placeholder 2">
            <a:extLst>
              <a:ext uri="{FF2B5EF4-FFF2-40B4-BE49-F238E27FC236}">
                <a16:creationId xmlns:a16="http://schemas.microsoft.com/office/drawing/2014/main" id="{CBFC75AD-9DBE-FBA2-BA89-F1124B3DBE23}"/>
              </a:ext>
            </a:extLst>
          </p:cNvPr>
          <p:cNvSpPr>
            <a:spLocks noGrp="1"/>
          </p:cNvSpPr>
          <p:nvPr>
            <p:ph idx="1"/>
          </p:nvPr>
        </p:nvSpPr>
        <p:spPr>
          <a:xfrm>
            <a:off x="4521200" y="1752603"/>
            <a:ext cx="7061200" cy="4373573"/>
          </a:xfrm>
        </p:spPr>
        <p:txBody>
          <a:bodyPr>
            <a:normAutofit lnSpcReduction="10000"/>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papildus informāciju par galvenajiem izaicinājumiem jomai nākotnē, veicamajām darbībām, lai panāktu lielāku ieguvumu sabiedrībai, iespējamām izmaiņām jomas ietvaros īstenojamās politikās un tā ietekmi uz šo politiku turpmāko finansēšanu vidējā termiņā.</a:t>
            </a:r>
          </a:p>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Akcentē:</a:t>
            </a:r>
          </a:p>
          <a:p>
            <a:pPr marL="342900" indent="-342900">
              <a:buFont typeface="Arial" panose="020B0604020202020204" pitchFamily="34" charset="0"/>
              <a:buChar char="•"/>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galvenos secinājumus no iepriekšējā perioda snieguma;</a:t>
            </a:r>
          </a:p>
          <a:p>
            <a:pPr marL="342900" indent="-342900">
              <a:buFont typeface="Arial" panose="020B0604020202020204" pitchFamily="34" charset="0"/>
              <a:buChar char="•"/>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plānotās darbības un prioritātes vidējā termiņā (n+1 un turpmāk);</a:t>
            </a:r>
          </a:p>
          <a:p>
            <a:pPr marL="342900" indent="-342900">
              <a:buFont typeface="Arial" panose="020B0604020202020204" pitchFamily="34" charset="0"/>
              <a:buChar char="•"/>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iespējamas izmaiņas politikas īstenošanas pieejā vai fokusa maiņas.</a:t>
            </a:r>
          </a:p>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Vēstījumā uzsver aspektu “ko plānojam sasniegt par piešķirtajiem resursiem” nevis “cik daudz būtu nepieciešami resursi, lai sasniegtu….” </a:t>
            </a:r>
          </a:p>
          <a:p>
            <a:endParaRPr lang="lv-LV" dirty="0"/>
          </a:p>
        </p:txBody>
      </p:sp>
      <p:sp>
        <p:nvSpPr>
          <p:cNvPr id="6" name="Slide Number Placeholder 5">
            <a:extLst>
              <a:ext uri="{FF2B5EF4-FFF2-40B4-BE49-F238E27FC236}">
                <a16:creationId xmlns:a16="http://schemas.microsoft.com/office/drawing/2014/main" id="{FA4B2AD8-E5BC-281A-3710-87AB1F16835A}"/>
              </a:ext>
            </a:extLst>
          </p:cNvPr>
          <p:cNvSpPr>
            <a:spLocks noGrp="1"/>
          </p:cNvSpPr>
          <p:nvPr>
            <p:ph type="sldNum" sz="quarter" idx="13"/>
          </p:nvPr>
        </p:nvSpPr>
        <p:spPr/>
        <p:txBody>
          <a:bodyPr/>
          <a:lstStyle/>
          <a:p>
            <a:fld id="{0B582915-0310-4CDD-9A79-BDC3E59340E8}" type="slidenum">
              <a:rPr lang="en-US" altLang="lv-LV" smtClean="0"/>
              <a:pPr/>
              <a:t>19</a:t>
            </a:fld>
            <a:endParaRPr lang="en-US" altLang="lv-LV"/>
          </a:p>
        </p:txBody>
      </p:sp>
      <p:pic>
        <p:nvPicPr>
          <p:cNvPr id="5" name="Picture 4">
            <a:extLst>
              <a:ext uri="{FF2B5EF4-FFF2-40B4-BE49-F238E27FC236}">
                <a16:creationId xmlns:a16="http://schemas.microsoft.com/office/drawing/2014/main" id="{0724951E-A3C1-E9A5-79E8-CF1718B35723}"/>
              </a:ext>
            </a:extLst>
          </p:cNvPr>
          <p:cNvPicPr>
            <a:picLocks noChangeAspect="1"/>
          </p:cNvPicPr>
          <p:nvPr/>
        </p:nvPicPr>
        <p:blipFill>
          <a:blip r:embed="rId2"/>
          <a:stretch>
            <a:fillRect/>
          </a:stretch>
        </p:blipFill>
        <p:spPr>
          <a:xfrm>
            <a:off x="331345" y="1826686"/>
            <a:ext cx="3542155" cy="2380724"/>
          </a:xfrm>
          <a:prstGeom prst="rect">
            <a:avLst/>
          </a:prstGeom>
        </p:spPr>
      </p:pic>
    </p:spTree>
    <p:extLst>
      <p:ext uri="{BB962C8B-B14F-4D97-AF65-F5344CB8AC3E}">
        <p14:creationId xmlns:p14="http://schemas.microsoft.com/office/powerpoint/2010/main" val="425714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E923-F30E-61AD-FDAE-B9D173D288CF}"/>
              </a:ext>
            </a:extLst>
          </p:cNvPr>
          <p:cNvSpPr>
            <a:spLocks noGrp="1"/>
          </p:cNvSpPr>
          <p:nvPr>
            <p:ph type="title"/>
          </p:nvPr>
        </p:nvSpPr>
        <p:spPr>
          <a:xfrm>
            <a:off x="914400" y="2948779"/>
            <a:ext cx="10363200" cy="960442"/>
          </a:xfrm>
        </p:spPr>
        <p:txBody>
          <a:bodyPr>
            <a:normAutofit fontScale="90000"/>
          </a:bodyPr>
          <a:lstStyle/>
          <a:p>
            <a:r>
              <a:rPr lang="lv-LV" sz="3200" kern="1200" dirty="0">
                <a:latin typeface="+mj-lt"/>
                <a:ea typeface="+mj-ea"/>
                <a:cs typeface="+mj-cs"/>
              </a:rPr>
              <a:t>I sadaļa</a:t>
            </a:r>
            <a:br>
              <a:rPr lang="lv-LV" sz="3200" kern="1200" dirty="0">
                <a:latin typeface="+mj-lt"/>
                <a:ea typeface="+mj-ea"/>
                <a:cs typeface="+mj-cs"/>
              </a:rPr>
            </a:br>
            <a:r>
              <a:rPr lang="lv-LV" sz="3200" kern="1200" dirty="0">
                <a:latin typeface="+mj-lt"/>
                <a:ea typeface="+mj-ea"/>
                <a:cs typeface="+mj-cs"/>
              </a:rPr>
              <a:t>Vispārīga informācija</a:t>
            </a:r>
            <a:endParaRPr lang="lv-LV" dirty="0"/>
          </a:p>
        </p:txBody>
      </p:sp>
      <p:sp>
        <p:nvSpPr>
          <p:cNvPr id="3" name="Text Placeholder 2">
            <a:extLst>
              <a:ext uri="{FF2B5EF4-FFF2-40B4-BE49-F238E27FC236}">
                <a16:creationId xmlns:a16="http://schemas.microsoft.com/office/drawing/2014/main" id="{C1EEAA54-CAE4-59BB-600D-C41221ABBDB3}"/>
              </a:ext>
            </a:extLst>
          </p:cNvPr>
          <p:cNvSpPr>
            <a:spLocks noGrp="1"/>
          </p:cNvSpPr>
          <p:nvPr>
            <p:ph type="body" sz="quarter" idx="10"/>
          </p:nvPr>
        </p:nvSpPr>
        <p:spPr>
          <a:xfrm>
            <a:off x="836340" y="4109224"/>
            <a:ext cx="10760927" cy="2209800"/>
          </a:xfrm>
        </p:spPr>
        <p:txBody>
          <a:bodyPr>
            <a:normAutofit/>
          </a:bodyPr>
          <a:lstStyle/>
          <a:p>
            <a:pPr marL="0" algn="l"/>
            <a:r>
              <a:rPr lang="lv-LV" sz="1800" i="1" dirty="0">
                <a:solidFill>
                  <a:schemeClr val="tx2">
                    <a:lumMod val="75000"/>
                    <a:lumOff val="25000"/>
                  </a:schemeClr>
                </a:solidFill>
                <a:latin typeface="+mj-lt"/>
                <a:cs typeface="Times New Roman" panose="02020603050405020304" pitchFamily="18" charset="0"/>
              </a:rPr>
              <a:t>Šajā sadaļā iekļauj:</a:t>
            </a:r>
          </a:p>
          <a:p>
            <a:pPr marL="755538" lvl="1" indent="-285750">
              <a:buFont typeface="Arial" panose="020B0604020202020204" pitchFamily="34" charset="0"/>
              <a:buChar char="•"/>
            </a:pPr>
            <a:r>
              <a:rPr lang="lv-LV" sz="1800" i="1" dirty="0">
                <a:solidFill>
                  <a:schemeClr val="tx2">
                    <a:lumMod val="75000"/>
                    <a:lumOff val="25000"/>
                  </a:schemeClr>
                </a:solidFill>
                <a:latin typeface="+mj-lt"/>
                <a:cs typeface="Times New Roman" panose="02020603050405020304" pitchFamily="18" charset="0"/>
              </a:rPr>
              <a:t>Būtiskāko informāciju kas saistīta ar nozares ministrijas darbību kopumā.</a:t>
            </a:r>
          </a:p>
          <a:p>
            <a:pPr marL="755538" lvl="1" indent="-285750">
              <a:buFont typeface="Arial" panose="020B0604020202020204" pitchFamily="34" charset="0"/>
              <a:buChar char="•"/>
            </a:pPr>
            <a:r>
              <a:rPr lang="lv-LV" sz="1800" i="1" dirty="0">
                <a:solidFill>
                  <a:schemeClr val="tx2">
                    <a:lumMod val="75000"/>
                    <a:lumOff val="25000"/>
                  </a:schemeClr>
                </a:solidFill>
                <a:latin typeface="+mj-lt"/>
                <a:cs typeface="Times New Roman" panose="02020603050405020304" pitchFamily="18" charset="0"/>
              </a:rPr>
              <a:t>Finansējuma un izdevumu sadali pa politikas un darbības jomām.</a:t>
            </a:r>
          </a:p>
          <a:p>
            <a:pPr marL="755538" lvl="1" indent="-285750">
              <a:buFont typeface="Arial" panose="020B0604020202020204" pitchFamily="34" charset="0"/>
              <a:buChar char="•"/>
            </a:pPr>
            <a:r>
              <a:rPr lang="lv-LV" sz="1800" i="1" dirty="0">
                <a:solidFill>
                  <a:srgbClr val="0070C0"/>
                </a:solidFill>
                <a:latin typeface="+mj-lt"/>
                <a:cs typeface="Times New Roman" panose="02020603050405020304" pitchFamily="18" charset="0"/>
              </a:rPr>
              <a:t>Cita informācija pēc ministrijas ieskatiem.</a:t>
            </a:r>
          </a:p>
          <a:p>
            <a:pPr marL="0"/>
            <a:endParaRPr lang="lv-LV" sz="1800" dirty="0">
              <a:latin typeface="+mj-lt"/>
            </a:endParaRPr>
          </a:p>
          <a:p>
            <a:pPr marL="0" indent="0">
              <a:buNone/>
            </a:pPr>
            <a:r>
              <a:rPr lang="lv-LV" sz="1800" dirty="0">
                <a:solidFill>
                  <a:srgbClr val="FF0000"/>
                </a:solidFill>
                <a:latin typeface="+mj-lt"/>
              </a:rPr>
              <a:t>Turpmāk norādīti informācijas atainošanas piemēri!</a:t>
            </a:r>
          </a:p>
          <a:p>
            <a:endParaRPr lang="lv-LV" sz="1600" dirty="0"/>
          </a:p>
        </p:txBody>
      </p:sp>
    </p:spTree>
    <p:extLst>
      <p:ext uri="{BB962C8B-B14F-4D97-AF65-F5344CB8AC3E}">
        <p14:creationId xmlns:p14="http://schemas.microsoft.com/office/powerpoint/2010/main" val="3812572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816B-8FC0-105C-1109-66C199AD5151}"/>
              </a:ext>
            </a:extLst>
          </p:cNvPr>
          <p:cNvSpPr>
            <a:spLocks noGrp="1"/>
          </p:cNvSpPr>
          <p:nvPr>
            <p:ph type="title"/>
          </p:nvPr>
        </p:nvSpPr>
        <p:spPr>
          <a:xfrm>
            <a:off x="2068761" y="629697"/>
            <a:ext cx="9599364" cy="635545"/>
          </a:xfrm>
        </p:spPr>
        <p:txBody>
          <a:bodyPr/>
          <a:lstStyle/>
          <a:p>
            <a:r>
              <a:rPr lang="lv-LV" dirty="0">
                <a:solidFill>
                  <a:schemeClr val="tx2">
                    <a:lumMod val="50000"/>
                  </a:schemeClr>
                </a:solidFill>
              </a:rPr>
              <a:t>Ko rāda analīze, un ko ar to darām tālāk?</a:t>
            </a:r>
          </a:p>
        </p:txBody>
      </p:sp>
      <p:sp>
        <p:nvSpPr>
          <p:cNvPr id="6" name="Slide Number Placeholder 5">
            <a:extLst>
              <a:ext uri="{FF2B5EF4-FFF2-40B4-BE49-F238E27FC236}">
                <a16:creationId xmlns:a16="http://schemas.microsoft.com/office/drawing/2014/main" id="{35C025EF-A912-FCB6-9186-EDCA5647A2D3}"/>
              </a:ext>
            </a:extLst>
          </p:cNvPr>
          <p:cNvSpPr>
            <a:spLocks noGrp="1"/>
          </p:cNvSpPr>
          <p:nvPr>
            <p:ph type="sldNum" sz="quarter" idx="13"/>
          </p:nvPr>
        </p:nvSpPr>
        <p:spPr/>
        <p:txBody>
          <a:bodyPr/>
          <a:lstStyle/>
          <a:p>
            <a:fld id="{0B582915-0310-4CDD-9A79-BDC3E59340E8}" type="slidenum">
              <a:rPr lang="en-US" altLang="lv-LV" smtClean="0"/>
              <a:pPr/>
              <a:t>20</a:t>
            </a:fld>
            <a:endParaRPr lang="en-US" altLang="lv-LV"/>
          </a:p>
        </p:txBody>
      </p:sp>
      <p:sp>
        <p:nvSpPr>
          <p:cNvPr id="7" name="Content Placeholder 2">
            <a:extLst>
              <a:ext uri="{FF2B5EF4-FFF2-40B4-BE49-F238E27FC236}">
                <a16:creationId xmlns:a16="http://schemas.microsoft.com/office/drawing/2014/main" id="{5DED4D99-2418-22D7-67A4-A1E5F07FF83E}"/>
              </a:ext>
            </a:extLst>
          </p:cNvPr>
          <p:cNvSpPr txBox="1">
            <a:spLocks/>
          </p:cNvSpPr>
          <p:nvPr/>
        </p:nvSpPr>
        <p:spPr bwMode="auto">
          <a:xfrm>
            <a:off x="616945" y="1552039"/>
            <a:ext cx="11358390" cy="114970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3957" tIns="46979" rIns="93957" bIns="46979" numCol="1" anchor="t" anchorCtr="0" compatLnSpc="1">
            <a:prstTxWarp prst="textNoShape">
              <a:avLst/>
            </a:prstTxWarp>
            <a:normAutofit lnSpcReduction="10000"/>
          </a:bodyPr>
          <a:lstStyle>
            <a:lvl1pPr marL="0" indent="0" algn="l" defTabSz="938213" rtl="0" eaLnBrk="1" fontAlgn="base" hangingPunct="1">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Ministrijas prezentācijā ne tikai atskatās uz sasniegtajiem rezultātiem, bet arī skaidri iezīmē nākamā perioda politikas un darbības jomu struktūru, to mērķus un plānotos sasniedzamos rādītājus.</a:t>
            </a:r>
          </a:p>
          <a:p>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Vienlaikus ministrijas aicinātas vērtēt budžeta līdzekļu izmantošanas efektivitāti un politikas izvēļu ietekmi uz vidēja un ilgtermiņa attīstības mērķiem, sniedzot informāciju, kas palīdz pieņemt pamatotus lēmumus nākamajā budžeta ciklā.  </a:t>
            </a:r>
            <a:endParaRPr lang="lv-LV" sz="1800" dirty="0"/>
          </a:p>
        </p:txBody>
      </p:sp>
      <p:sp>
        <p:nvSpPr>
          <p:cNvPr id="9" name="Content Placeholder 2">
            <a:extLst>
              <a:ext uri="{FF2B5EF4-FFF2-40B4-BE49-F238E27FC236}">
                <a16:creationId xmlns:a16="http://schemas.microsoft.com/office/drawing/2014/main" id="{C2201C83-4B82-8CFD-CAED-0427F7E04CA1}"/>
              </a:ext>
            </a:extLst>
          </p:cNvPr>
          <p:cNvSpPr txBox="1">
            <a:spLocks/>
          </p:cNvSpPr>
          <p:nvPr/>
        </p:nvSpPr>
        <p:spPr bwMode="auto">
          <a:xfrm>
            <a:off x="616945" y="2854146"/>
            <a:ext cx="11358390" cy="36228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3957" tIns="46979" rIns="93957" bIns="46979" numCol="1" anchor="t" anchorCtr="0" compatLnSpc="1">
            <a:prstTxWarp prst="textNoShape">
              <a:avLst/>
            </a:prstTxWarp>
            <a:normAutofit/>
          </a:bodyPr>
          <a:lstStyle>
            <a:lvl1pPr marL="0" indent="0" algn="l" defTabSz="938213" rtl="0" eaLnBrk="1" fontAlgn="base" hangingPunct="1">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Akcentē sekojošus aspektus: </a:t>
            </a:r>
          </a:p>
          <a:p>
            <a:pPr marL="285750" indent="-285750">
              <a:buFont typeface="Arial" panose="020B0604020202020204" pitchFamily="34" charset="0"/>
              <a:buChar char="•"/>
            </a:pPr>
            <a:r>
              <a:rPr lang="lv-LV" sz="1800" b="1" i="1" dirty="0">
                <a:solidFill>
                  <a:schemeClr val="tx2">
                    <a:lumMod val="75000"/>
                    <a:lumOff val="25000"/>
                  </a:schemeClr>
                </a:solidFill>
                <a:latin typeface="Times New Roman" panose="02020603050405020304" pitchFamily="18" charset="0"/>
                <a:cs typeface="Times New Roman" panose="02020603050405020304" pitchFamily="18" charset="0"/>
              </a:rPr>
              <a:t>Izmaksas rezultātu uzlabošanai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 kādas ir izmaksas politikas rezultātu uzlabošanai (piemēram, cik budžeta līdzekļu nepieciešams, lai palielinātu rezultatīvā rādītāja vērtību par 1 % vai vienu vienību).</a:t>
            </a:r>
          </a:p>
          <a:p>
            <a:pPr marL="285750" indent="-285750">
              <a:buFont typeface="Arial" panose="020B0604020202020204" pitchFamily="34" charset="0"/>
              <a:buChar char="•"/>
            </a:pPr>
            <a:r>
              <a:rPr lang="lv-LV" sz="1800" b="1" i="1" dirty="0">
                <a:solidFill>
                  <a:schemeClr val="tx2">
                    <a:lumMod val="75000"/>
                    <a:lumOff val="25000"/>
                  </a:schemeClr>
                </a:solidFill>
                <a:latin typeface="Times New Roman" panose="02020603050405020304" pitchFamily="18" charset="0"/>
                <a:cs typeface="Times New Roman" panose="02020603050405020304" pitchFamily="18" charset="0"/>
              </a:rPr>
              <a:t>Ietekme uz ekonomikas attīstību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 vai un kā īstenotās aktivitātes vai politikas pasākumi veicina ekonomikas izaugsmi, produktivitāti vai citus makroekonomiski nozīmīgus mērķus.</a:t>
            </a:r>
          </a:p>
          <a:p>
            <a:pPr marL="285750" indent="-285750">
              <a:buFont typeface="Arial" panose="020B0604020202020204" pitchFamily="34" charset="0"/>
              <a:buChar char="•"/>
            </a:pPr>
            <a:r>
              <a:rPr lang="lv-LV" sz="1800" b="1" i="1" dirty="0">
                <a:solidFill>
                  <a:schemeClr val="tx2">
                    <a:lumMod val="75000"/>
                    <a:lumOff val="25000"/>
                  </a:schemeClr>
                </a:solidFill>
                <a:latin typeface="Times New Roman" panose="02020603050405020304" pitchFamily="18" charset="0"/>
                <a:cs typeface="Times New Roman" panose="02020603050405020304" pitchFamily="18" charset="0"/>
              </a:rPr>
              <a:t>Ieguldījumu atdeve vidējā un ilgtermiņā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 kurās politikas vai darbības jomās ieguldījumi var nodrošināt lielāku atdevi nākotnē.</a:t>
            </a:r>
          </a:p>
          <a:p>
            <a:pPr marL="285750" indent="-285750">
              <a:buFont typeface="Arial" panose="020B0604020202020204" pitchFamily="34" charset="0"/>
              <a:buChar char="•"/>
            </a:pPr>
            <a:r>
              <a:rPr lang="lv-LV" sz="1800" b="1" i="1" dirty="0">
                <a:solidFill>
                  <a:schemeClr val="tx2">
                    <a:lumMod val="75000"/>
                    <a:lumOff val="25000"/>
                  </a:schemeClr>
                </a:solidFill>
                <a:latin typeface="Times New Roman" panose="02020603050405020304" pitchFamily="18" charset="0"/>
                <a:cs typeface="Times New Roman" panose="02020603050405020304" pitchFamily="18" charset="0"/>
              </a:rPr>
              <a:t>Efektivizācijas iespējas </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 kurās jomās identificējamas iespējas resursu optimizācijai vai politikas instrumentu maiņai.</a:t>
            </a:r>
          </a:p>
          <a:p>
            <a:pPr marL="285750" indent="-285750">
              <a:buFont typeface="Arial" panose="020B0604020202020204" pitchFamily="34" charset="0"/>
              <a:buChar char="•"/>
            </a:pPr>
            <a:r>
              <a:rPr lang="lv-LV" sz="1800" b="1" i="1" dirty="0">
                <a:solidFill>
                  <a:schemeClr val="tx2">
                    <a:lumMod val="75000"/>
                    <a:lumOff val="25000"/>
                  </a:schemeClr>
                </a:solidFill>
                <a:latin typeface="Times New Roman" panose="02020603050405020304" pitchFamily="18" charset="0"/>
                <a:cs typeface="Times New Roman" panose="02020603050405020304" pitchFamily="18" charset="0"/>
              </a:rPr>
              <a:t>Pareizie uzsvari</a:t>
            </a:r>
            <a:r>
              <a:rPr lang="lv-LV" sz="1800" i="1" dirty="0">
                <a:solidFill>
                  <a:schemeClr val="tx2">
                    <a:lumMod val="75000"/>
                    <a:lumOff val="25000"/>
                  </a:schemeClr>
                </a:solidFill>
                <a:latin typeface="Times New Roman" panose="02020603050405020304" pitchFamily="18" charset="0"/>
                <a:cs typeface="Times New Roman" panose="02020603050405020304" pitchFamily="18" charset="0"/>
              </a:rPr>
              <a:t>- raksturojot budžeta līdzekļus, uzsver to izmantošanu un ieguldījumu politikas mērķu sasniegšanā, lietojot formulējumus “izmantoti”, “ieguldīti”, “apgūti”.</a:t>
            </a:r>
          </a:p>
          <a:p>
            <a:endParaRPr lang="lv-LV" sz="1800" dirty="0"/>
          </a:p>
        </p:txBody>
      </p:sp>
    </p:spTree>
    <p:extLst>
      <p:ext uri="{BB962C8B-B14F-4D97-AF65-F5344CB8AC3E}">
        <p14:creationId xmlns:p14="http://schemas.microsoft.com/office/powerpoint/2010/main" val="54622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7CCE-F361-80BA-4114-96697064EBFE}"/>
              </a:ext>
            </a:extLst>
          </p:cNvPr>
          <p:cNvSpPr>
            <a:spLocks noGrp="1"/>
          </p:cNvSpPr>
          <p:nvPr>
            <p:ph type="title"/>
          </p:nvPr>
        </p:nvSpPr>
        <p:spPr>
          <a:xfrm>
            <a:off x="1449659" y="2895600"/>
            <a:ext cx="9841967" cy="1066799"/>
          </a:xfrm>
        </p:spPr>
        <p:txBody>
          <a:bodyPr>
            <a:normAutofit fontScale="90000"/>
          </a:bodyPr>
          <a:lstStyle/>
          <a:p>
            <a:pPr algn="ctr"/>
            <a:r>
              <a:rPr lang="lv-LV" b="0" i="1" dirty="0">
                <a:solidFill>
                  <a:srgbClr val="C00000"/>
                </a:solidFill>
                <a:latin typeface="Times New Roman" panose="02020603050405020304" pitchFamily="18" charset="0"/>
                <a:cs typeface="Times New Roman" panose="02020603050405020304" pitchFamily="18" charset="0"/>
              </a:rPr>
              <a:t>II sadaļā minētā informācija tālāk jāatkārto </a:t>
            </a:r>
            <a:r>
              <a:rPr lang="lv-LV" i="1" dirty="0">
                <a:solidFill>
                  <a:srgbClr val="C00000"/>
                </a:solidFill>
                <a:latin typeface="Times New Roman" panose="02020603050405020304" pitchFamily="18" charset="0"/>
                <a:cs typeface="Times New Roman" panose="02020603050405020304" pitchFamily="18" charset="0"/>
              </a:rPr>
              <a:t>katrai</a:t>
            </a:r>
            <a:r>
              <a:rPr lang="lv-LV" b="0" i="1" dirty="0">
                <a:solidFill>
                  <a:srgbClr val="C00000"/>
                </a:solidFill>
                <a:latin typeface="Times New Roman" panose="02020603050405020304" pitchFamily="18" charset="0"/>
                <a:cs typeface="Times New Roman" panose="02020603050405020304" pitchFamily="18" charset="0"/>
              </a:rPr>
              <a:t> ministrijas politikas un darbības jomai!</a:t>
            </a:r>
            <a:br>
              <a:rPr lang="lv-LV" b="0" i="1" dirty="0">
                <a:solidFill>
                  <a:srgbClr val="C00000"/>
                </a:solidFill>
                <a:latin typeface="Times New Roman" panose="02020603050405020304" pitchFamily="18" charset="0"/>
                <a:cs typeface="Times New Roman" panose="02020603050405020304" pitchFamily="18" charset="0"/>
              </a:rPr>
            </a:br>
            <a:endParaRPr lang="lv-LV" b="0" dirty="0"/>
          </a:p>
        </p:txBody>
      </p:sp>
      <p:sp>
        <p:nvSpPr>
          <p:cNvPr id="5" name="Slide Number Placeholder 4">
            <a:extLst>
              <a:ext uri="{FF2B5EF4-FFF2-40B4-BE49-F238E27FC236}">
                <a16:creationId xmlns:a16="http://schemas.microsoft.com/office/drawing/2014/main" id="{AE190B83-7D5B-C3D6-509B-A2D32E3A8423}"/>
              </a:ext>
            </a:extLst>
          </p:cNvPr>
          <p:cNvSpPr>
            <a:spLocks noGrp="1"/>
          </p:cNvSpPr>
          <p:nvPr>
            <p:ph type="sldNum" sz="quarter" idx="13"/>
          </p:nvPr>
        </p:nvSpPr>
        <p:spPr/>
        <p:txBody>
          <a:bodyPr/>
          <a:lstStyle/>
          <a:p>
            <a:fld id="{3B50DFDF-96B8-465A-918F-3FF13AAF5E12}" type="slidenum">
              <a:rPr lang="en-US" altLang="lv-LV" smtClean="0"/>
              <a:pPr/>
              <a:t>21</a:t>
            </a:fld>
            <a:endParaRPr lang="en-US" altLang="lv-LV"/>
          </a:p>
        </p:txBody>
      </p:sp>
    </p:spTree>
    <p:extLst>
      <p:ext uri="{BB962C8B-B14F-4D97-AF65-F5344CB8AC3E}">
        <p14:creationId xmlns:p14="http://schemas.microsoft.com/office/powerpoint/2010/main" val="1988725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2E37-4AF0-45D4-E646-425FCC015AA4}"/>
              </a:ext>
            </a:extLst>
          </p:cNvPr>
          <p:cNvSpPr>
            <a:spLocks noGrp="1"/>
          </p:cNvSpPr>
          <p:nvPr>
            <p:ph type="title"/>
          </p:nvPr>
        </p:nvSpPr>
        <p:spPr>
          <a:xfrm>
            <a:off x="914400" y="3862039"/>
            <a:ext cx="10363200" cy="960442"/>
          </a:xfrm>
        </p:spPr>
        <p:txBody>
          <a:bodyPr>
            <a:normAutofit fontScale="90000"/>
          </a:bodyPr>
          <a:lstStyle/>
          <a:p>
            <a:r>
              <a:rPr lang="lv-LV" sz="3200" dirty="0">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II</a:t>
            </a:r>
            <a:r>
              <a:rPr lang="lv-LV" sz="3200" dirty="0">
                <a:latin typeface="Times New Roman" panose="02020603050405020304" pitchFamily="18" charset="0"/>
                <a:cs typeface="Times New Roman" panose="02020603050405020304" pitchFamily="18" charset="0"/>
              </a:rPr>
              <a:t> sadaļa</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Cita </a:t>
            </a:r>
            <a:r>
              <a:rPr lang="lv-LV" sz="3200" dirty="0">
                <a:latin typeface="Times New Roman" panose="02020603050405020304" pitchFamily="18" charset="0"/>
                <a:cs typeface="Times New Roman" panose="02020603050405020304" pitchFamily="18" charset="0"/>
              </a:rPr>
              <a:t>informācija</a:t>
            </a:r>
            <a:endParaRPr lang="lv-LV" dirty="0"/>
          </a:p>
        </p:txBody>
      </p:sp>
    </p:spTree>
    <p:extLst>
      <p:ext uri="{BB962C8B-B14F-4D97-AF65-F5344CB8AC3E}">
        <p14:creationId xmlns:p14="http://schemas.microsoft.com/office/powerpoint/2010/main" val="168559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71590" y="426129"/>
            <a:ext cx="6096000" cy="832624"/>
          </a:xfrm>
        </p:spPr>
        <p:txBody>
          <a:bodyPr/>
          <a:lstStyle/>
          <a:p>
            <a:pPr algn="ctr"/>
            <a:r>
              <a:rPr lang="lv-LV" sz="2400" dirty="0">
                <a:latin typeface="Times New Roman" panose="02020603050405020304" pitchFamily="18" charset="0"/>
                <a:cs typeface="Times New Roman" panose="02020603050405020304" pitchFamily="18" charset="0"/>
              </a:rPr>
              <a:t>Būtiskākais paveiktais</a:t>
            </a:r>
            <a:endParaRPr lang="lv-LV" altLang="lv-LV" dirty="0">
              <a:highlight>
                <a:srgbClr val="FFFF00"/>
              </a:highlight>
            </a:endParaRPr>
          </a:p>
        </p:txBody>
      </p:sp>
      <p:sp>
        <p:nvSpPr>
          <p:cNvPr id="14339" name="Content Placeholder 2"/>
          <p:cNvSpPr>
            <a:spLocks noGrp="1"/>
          </p:cNvSpPr>
          <p:nvPr>
            <p:ph sz="half" idx="1"/>
          </p:nvPr>
        </p:nvSpPr>
        <p:spPr>
          <a:xfrm>
            <a:off x="7274463" y="1283471"/>
            <a:ext cx="3937621" cy="832625"/>
          </a:xfrm>
        </p:spPr>
        <p:txBody>
          <a:bodyPr>
            <a:normAutofit/>
          </a:bodyPr>
          <a:lstStyle/>
          <a:p>
            <a:pPr marL="0" indent="0">
              <a:buNone/>
            </a:pPr>
            <a:r>
              <a:rPr lang="lv-LV" sz="1600" b="1" dirty="0">
                <a:latin typeface="Times New Roman" panose="02020603050405020304" pitchFamily="18" charset="0"/>
                <a:cs typeface="Times New Roman" panose="02020603050405020304" pitchFamily="18" charset="0"/>
              </a:rPr>
              <a:t>Sasniegtais nozarē 20xx. gadā</a:t>
            </a:r>
          </a:p>
          <a:p>
            <a:endParaRPr lang="lv-LV" altLang="lv-LV" sz="1600" dirty="0"/>
          </a:p>
        </p:txBody>
      </p:sp>
      <p:sp>
        <p:nvSpPr>
          <p:cNvPr id="14340" name="Content Placeholder 3"/>
          <p:cNvSpPr>
            <a:spLocks noGrp="1"/>
          </p:cNvSpPr>
          <p:nvPr>
            <p:ph sz="half" idx="2"/>
          </p:nvPr>
        </p:nvSpPr>
        <p:spPr>
          <a:xfrm>
            <a:off x="7238999" y="1752603"/>
            <a:ext cx="4057185" cy="4373563"/>
          </a:xfrm>
          <a:ln>
            <a:solidFill>
              <a:schemeClr val="accent1"/>
            </a:solidFill>
          </a:ln>
        </p:spPr>
        <p:txBody>
          <a:bodyPr/>
          <a:lstStyle/>
          <a:p>
            <a:pPr marL="0" indent="0" algn="just">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Norāda informāciju par galvenajiem paveiktajiem pasākumiem/sasniegumiem pārskata periodā (trīs līdz pieci pasākumi), kuriem ir novirzīti budžeta resora izdevumi.</a:t>
            </a:r>
          </a:p>
          <a:p>
            <a:pPr algn="just"/>
            <a:endParaRPr lang="lv-LV"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lgn="just">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vispārīgo skaidrojumu par izdevumu izmaiņu dinamiku (padziļināts skaidrojums tiks sniegts pie katras Politikas un darbības jomas).</a:t>
            </a:r>
          </a:p>
          <a:p>
            <a:endParaRPr lang="lv-LV" altLang="lv-LV" dirty="0"/>
          </a:p>
        </p:txBody>
      </p:sp>
      <p:sp>
        <p:nvSpPr>
          <p:cNvPr id="7" name="Slide Number Placeholder 6"/>
          <p:cNvSpPr>
            <a:spLocks noGrp="1"/>
          </p:cNvSpPr>
          <p:nvPr>
            <p:ph type="sldNum" sz="quarter" idx="13"/>
          </p:nvPr>
        </p:nvSpPr>
        <p:spPr/>
        <p:txBody>
          <a:bodyPr/>
          <a:lstStyle/>
          <a:p>
            <a:fld id="{6764E850-D53B-45E6-B33E-E95A5E7B069A}" type="slidenum">
              <a:rPr lang="en-US" altLang="lv-LV"/>
              <a:pPr/>
              <a:t>3</a:t>
            </a:fld>
            <a:endParaRPr lang="en-US" altLang="lv-LV"/>
          </a:p>
        </p:txBody>
      </p:sp>
      <p:sp>
        <p:nvSpPr>
          <p:cNvPr id="2" name="Title 1">
            <a:extLst>
              <a:ext uri="{FF2B5EF4-FFF2-40B4-BE49-F238E27FC236}">
                <a16:creationId xmlns:a16="http://schemas.microsoft.com/office/drawing/2014/main" id="{341E5369-71AA-95DC-2EA6-FCA6E46CA8B6}"/>
              </a:ext>
            </a:extLst>
          </p:cNvPr>
          <p:cNvSpPr txBox="1">
            <a:spLocks/>
          </p:cNvSpPr>
          <p:nvPr/>
        </p:nvSpPr>
        <p:spPr>
          <a:xfrm>
            <a:off x="895816" y="1258753"/>
            <a:ext cx="5729867" cy="882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Times New Roman" panose="02020603050405020304" pitchFamily="18" charset="0"/>
                <a:cs typeface="Times New Roman" panose="02020603050405020304" pitchFamily="18" charset="0"/>
              </a:rPr>
              <a:t>_______ </a:t>
            </a:r>
            <a:r>
              <a:rPr lang="lv-LV" sz="1600" b="1" dirty="0">
                <a:latin typeface="Times New Roman" panose="02020603050405020304" pitchFamily="18" charset="0"/>
                <a:cs typeface="Times New Roman" panose="02020603050405020304" pitchFamily="18" charset="0"/>
              </a:rPr>
              <a:t>ministrijas kopēj</a:t>
            </a:r>
            <a:r>
              <a:rPr lang="en-US" sz="1600" b="1" dirty="0">
                <a:latin typeface="Times New Roman" panose="02020603050405020304" pitchFamily="18" charset="0"/>
                <a:cs typeface="Times New Roman" panose="02020603050405020304" pitchFamily="18" charset="0"/>
              </a:rPr>
              <a:t>ie</a:t>
            </a:r>
            <a:r>
              <a:rPr lang="lv-LV" sz="1600" b="1" dirty="0">
                <a:latin typeface="Times New Roman" panose="02020603050405020304" pitchFamily="18" charset="0"/>
                <a:cs typeface="Times New Roman" panose="02020603050405020304" pitchFamily="18" charset="0"/>
              </a:rPr>
              <a:t> izdevum</a:t>
            </a:r>
            <a:r>
              <a:rPr lang="en-US" sz="1600" b="1" dirty="0">
                <a:latin typeface="Times New Roman" panose="02020603050405020304" pitchFamily="18" charset="0"/>
                <a:cs typeface="Times New Roman" panose="02020603050405020304" pitchFamily="18" charset="0"/>
              </a:rPr>
              <a:t>i</a:t>
            </a:r>
            <a:r>
              <a:rPr lang="lv-LV" sz="1600" b="1" dirty="0">
                <a:latin typeface="Times New Roman" panose="02020603050405020304" pitchFamily="18" charset="0"/>
                <a:cs typeface="Times New Roman" panose="02020603050405020304" pitchFamily="18" charset="0"/>
              </a:rPr>
              <a:t> (milj. eiro) un izdevumu izmaiņas pret iepriekšējo gadu (%)</a:t>
            </a:r>
          </a:p>
        </p:txBody>
      </p:sp>
      <p:graphicFrame>
        <p:nvGraphicFramePr>
          <p:cNvPr id="4" name="Table 3">
            <a:extLst>
              <a:ext uri="{FF2B5EF4-FFF2-40B4-BE49-F238E27FC236}">
                <a16:creationId xmlns:a16="http://schemas.microsoft.com/office/drawing/2014/main" id="{BB008424-DC74-4748-2DA6-79899C8580F7}"/>
              </a:ext>
            </a:extLst>
          </p:cNvPr>
          <p:cNvGraphicFramePr>
            <a:graphicFrameLocks noGrp="1"/>
          </p:cNvGraphicFramePr>
          <p:nvPr>
            <p:extLst>
              <p:ext uri="{D42A27DB-BD31-4B8C-83A1-F6EECF244321}">
                <p14:modId xmlns:p14="http://schemas.microsoft.com/office/powerpoint/2010/main" val="1120810358"/>
              </p:ext>
            </p:extLst>
          </p:nvPr>
        </p:nvGraphicFramePr>
        <p:xfrm>
          <a:off x="1008572" y="4643555"/>
          <a:ext cx="5623560" cy="1909469"/>
        </p:xfrm>
        <a:graphic>
          <a:graphicData uri="http://schemas.openxmlformats.org/drawingml/2006/table">
            <a:tbl>
              <a:tblPr firstRow="1" bandRow="1">
                <a:tableStyleId>{C083E6E3-FA7D-4D7B-A595-EF9225AFEA82}</a:tableStyleId>
              </a:tblPr>
              <a:tblGrid>
                <a:gridCol w="1465263">
                  <a:extLst>
                    <a:ext uri="{9D8B030D-6E8A-4147-A177-3AD203B41FA5}">
                      <a16:colId xmlns:a16="http://schemas.microsoft.com/office/drawing/2014/main" val="3386235749"/>
                    </a:ext>
                  </a:extLst>
                </a:gridCol>
                <a:gridCol w="1346517">
                  <a:extLst>
                    <a:ext uri="{9D8B030D-6E8A-4147-A177-3AD203B41FA5}">
                      <a16:colId xmlns:a16="http://schemas.microsoft.com/office/drawing/2014/main" val="437883261"/>
                    </a:ext>
                  </a:extLst>
                </a:gridCol>
                <a:gridCol w="1405890">
                  <a:extLst>
                    <a:ext uri="{9D8B030D-6E8A-4147-A177-3AD203B41FA5}">
                      <a16:colId xmlns:a16="http://schemas.microsoft.com/office/drawing/2014/main" val="471072945"/>
                    </a:ext>
                  </a:extLst>
                </a:gridCol>
                <a:gridCol w="1405890">
                  <a:extLst>
                    <a:ext uri="{9D8B030D-6E8A-4147-A177-3AD203B41FA5}">
                      <a16:colId xmlns:a16="http://schemas.microsoft.com/office/drawing/2014/main" val="1489810906"/>
                    </a:ext>
                  </a:extLst>
                </a:gridCol>
              </a:tblGrid>
              <a:tr h="743601">
                <a:tc>
                  <a:txBody>
                    <a:bodyPr/>
                    <a:lstStyle/>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Pasākums/</a:t>
                      </a:r>
                    </a:p>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Sasniegums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1100">
                          <a:solidFill>
                            <a:schemeClr val="tx1">
                              <a:lumMod val="75000"/>
                              <a:lumOff val="25000"/>
                            </a:schemeClr>
                          </a:solidFill>
                          <a:latin typeface="Times New Roman" panose="02020603050405020304" pitchFamily="18" charset="0"/>
                          <a:cs typeface="Times New Roman" panose="02020603050405020304" pitchFamily="18" charset="0"/>
                        </a:rPr>
                        <a:t>Sasniegtais </a:t>
                      </a: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rezultāts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Izlietotais finansējums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Izlietotais finansējums pret kopējo finansējumu,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092403"/>
                  </a:ext>
                </a:extLst>
              </a:tr>
              <a:tr h="413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Pasākums/Sasniegums Nr.1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869335"/>
                  </a:ext>
                </a:extLst>
              </a:tr>
              <a:tr h="413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Pasākums/Sasniegums Nr.2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4724578"/>
                  </a:ext>
                </a:extLst>
              </a:tr>
              <a:tr h="294029">
                <a:tc>
                  <a:txBody>
                    <a:bodyPr/>
                    <a:lstStyle/>
                    <a:p>
                      <a:r>
                        <a:rPr lang="lv-LV" sz="1100" dirty="0">
                          <a:solidFill>
                            <a:schemeClr val="tx1">
                              <a:lumMod val="75000"/>
                              <a:lumOff val="25000"/>
                            </a:schemeClr>
                          </a:solidFill>
                          <a:latin typeface="Times New Roman" panose="02020603050405020304" pitchFamily="18" charset="0"/>
                          <a:cs typeface="Times New Roman" panose="02020603050405020304" pitchFamily="18" charset="0"/>
                        </a:rPr>
                        <a:t>Utt.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sz="1100"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91793"/>
                  </a:ext>
                </a:extLst>
              </a:tr>
            </a:tbl>
          </a:graphicData>
        </a:graphic>
      </p:graphicFrame>
      <p:pic>
        <p:nvPicPr>
          <p:cNvPr id="8" name="Picture 7">
            <a:extLst>
              <a:ext uri="{FF2B5EF4-FFF2-40B4-BE49-F238E27FC236}">
                <a16:creationId xmlns:a16="http://schemas.microsoft.com/office/drawing/2014/main" id="{B013CF72-A71C-CCB9-2CE1-C1ACCD3E42BC}"/>
              </a:ext>
            </a:extLst>
          </p:cNvPr>
          <p:cNvPicPr>
            <a:picLocks noChangeAspect="1"/>
          </p:cNvPicPr>
          <p:nvPr/>
        </p:nvPicPr>
        <p:blipFill>
          <a:blip r:embed="rId3"/>
          <a:stretch>
            <a:fillRect/>
          </a:stretch>
        </p:blipFill>
        <p:spPr>
          <a:xfrm>
            <a:off x="1383363" y="1981200"/>
            <a:ext cx="4762826" cy="2551727"/>
          </a:xfrm>
          <a:prstGeom prst="rect">
            <a:avLst/>
          </a:prstGeom>
          <a:ln>
            <a:solidFill>
              <a:schemeClr val="tx1">
                <a:lumMod val="50000"/>
                <a:lumOff val="5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14800" y="304800"/>
            <a:ext cx="7097284" cy="1066800"/>
          </a:xfrm>
        </p:spPr>
        <p:txBody>
          <a:bodyPr>
            <a:normAutofit fontScale="90000"/>
          </a:bodyPr>
          <a:lstStyle/>
          <a:p>
            <a:r>
              <a:rPr lang="lv-LV" sz="2400" dirty="0">
                <a:latin typeface="Times New Roman" panose="02020603050405020304" pitchFamily="18" charset="0"/>
                <a:cs typeface="Times New Roman" panose="02020603050405020304" pitchFamily="18" charset="0"/>
              </a:rPr>
              <a:t>Izdevumi </a:t>
            </a:r>
            <a:r>
              <a:rPr lang="lv-LV" dirty="0">
                <a:latin typeface="Times New Roman" panose="02020603050405020304" pitchFamily="18" charset="0"/>
                <a:cs typeface="Times New Roman" panose="02020603050405020304" pitchFamily="18" charset="0"/>
              </a:rPr>
              <a:t>20xx.</a:t>
            </a:r>
            <a:r>
              <a:rPr lang="lv-LV" sz="2400" dirty="0">
                <a:latin typeface="Times New Roman" panose="02020603050405020304" pitchFamily="18" charset="0"/>
                <a:cs typeface="Times New Roman" panose="02020603050405020304" pitchFamily="18" charset="0"/>
              </a:rPr>
              <a:t> gadā katrai politikas un darbības jomai, </a:t>
            </a:r>
            <a:br>
              <a:rPr lang="en-US" sz="2400" dirty="0">
                <a:latin typeface="Times New Roman" panose="02020603050405020304" pitchFamily="18" charset="0"/>
                <a:cs typeface="Times New Roman" panose="02020603050405020304" pitchFamily="18" charset="0"/>
              </a:rPr>
            </a:br>
            <a:r>
              <a:rPr lang="lv-LV" sz="2400" dirty="0">
                <a:latin typeface="Times New Roman" panose="02020603050405020304" pitchFamily="18" charset="0"/>
                <a:cs typeface="Times New Roman" panose="02020603050405020304" pitchFamily="18" charset="0"/>
              </a:rPr>
              <a:t>% un milj. eiro</a:t>
            </a:r>
            <a:endParaRPr lang="lv-LV" altLang="lv-LV" dirty="0"/>
          </a:p>
        </p:txBody>
      </p:sp>
      <p:sp>
        <p:nvSpPr>
          <p:cNvPr id="15364" name="Content Placeholder 3"/>
          <p:cNvSpPr>
            <a:spLocks noGrp="1"/>
          </p:cNvSpPr>
          <p:nvPr>
            <p:ph sz="half" idx="2"/>
          </p:nvPr>
        </p:nvSpPr>
        <p:spPr>
          <a:xfrm>
            <a:off x="7239000" y="1954306"/>
            <a:ext cx="3973084" cy="3738563"/>
          </a:xfrm>
          <a:ln>
            <a:solidFill>
              <a:schemeClr val="accent1"/>
            </a:solidFill>
          </a:ln>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vispārīgu raksturojumu par finansējuma struktūru, politikas vai darbības jomu regulējošajiem attīstības plānošanas dokumentiem, un citu vispārīgo skaidrojošo informāciju pēc ministrijas ieskatiem</a:t>
            </a:r>
          </a:p>
          <a:p>
            <a:endParaRPr lang="lv-LV" altLang="lv-LV" dirty="0"/>
          </a:p>
        </p:txBody>
      </p:sp>
      <p:sp>
        <p:nvSpPr>
          <p:cNvPr id="9" name="Slide Number Placeholder 8"/>
          <p:cNvSpPr>
            <a:spLocks noGrp="1"/>
          </p:cNvSpPr>
          <p:nvPr>
            <p:ph type="sldNum" sz="quarter" idx="18"/>
          </p:nvPr>
        </p:nvSpPr>
        <p:spPr/>
        <p:txBody>
          <a:bodyPr/>
          <a:lstStyle/>
          <a:p>
            <a:fld id="{BF11BBE9-CFE2-4B85-9E78-D6C1391818D1}" type="slidenum">
              <a:rPr lang="en-US" altLang="lv-LV"/>
              <a:pPr/>
              <a:t>4</a:t>
            </a:fld>
            <a:endParaRPr lang="en-US" altLang="lv-LV"/>
          </a:p>
        </p:txBody>
      </p:sp>
      <p:pic>
        <p:nvPicPr>
          <p:cNvPr id="2" name="Picture 1">
            <a:extLst>
              <a:ext uri="{FF2B5EF4-FFF2-40B4-BE49-F238E27FC236}">
                <a16:creationId xmlns:a16="http://schemas.microsoft.com/office/drawing/2014/main" id="{079873B7-4DD5-CA4E-A00C-F738E14F3CFD}"/>
              </a:ext>
            </a:extLst>
          </p:cNvPr>
          <p:cNvPicPr>
            <a:picLocks noChangeAspect="1"/>
          </p:cNvPicPr>
          <p:nvPr/>
        </p:nvPicPr>
        <p:blipFill>
          <a:blip r:embed="rId3"/>
          <a:stretch>
            <a:fillRect/>
          </a:stretch>
        </p:blipFill>
        <p:spPr>
          <a:xfrm>
            <a:off x="532067" y="1322577"/>
            <a:ext cx="5970334" cy="50020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96ADA-F1CA-18E6-B3EC-DA16D1CA1B93}"/>
              </a:ext>
            </a:extLst>
          </p:cNvPr>
          <p:cNvPicPr>
            <a:picLocks noChangeAspect="1"/>
          </p:cNvPicPr>
          <p:nvPr/>
        </p:nvPicPr>
        <p:blipFill>
          <a:blip r:embed="rId3"/>
          <a:stretch>
            <a:fillRect/>
          </a:stretch>
        </p:blipFill>
        <p:spPr>
          <a:xfrm>
            <a:off x="0" y="1557437"/>
            <a:ext cx="8541834" cy="4489316"/>
          </a:xfrm>
          <a:prstGeom prst="rect">
            <a:avLst/>
          </a:prstGeom>
        </p:spPr>
      </p:pic>
      <p:sp>
        <p:nvSpPr>
          <p:cNvPr id="2" name="Title 1">
            <a:extLst>
              <a:ext uri="{FF2B5EF4-FFF2-40B4-BE49-F238E27FC236}">
                <a16:creationId xmlns:a16="http://schemas.microsoft.com/office/drawing/2014/main" id="{D7B9EB7C-3319-5F75-2A5C-A339878FDBCF}"/>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Izdevumu </a:t>
            </a:r>
            <a:r>
              <a:rPr lang="en-US" sz="2400" dirty="0">
                <a:latin typeface="Times New Roman" panose="02020603050405020304" pitchFamily="18" charset="0"/>
                <a:cs typeface="Times New Roman" panose="02020603050405020304" pitchFamily="18" charset="0"/>
              </a:rPr>
              <a:t>pl</a:t>
            </a:r>
            <a:r>
              <a:rPr lang="lv-LV" sz="2400" dirty="0">
                <a:latin typeface="Times New Roman" panose="02020603050405020304" pitchFamily="18" charset="0"/>
                <a:cs typeface="Times New Roman" panose="02020603050405020304" pitchFamily="18" charset="0"/>
              </a:rPr>
              <a:t>ā</a:t>
            </a:r>
            <a:r>
              <a:rPr lang="en-US" sz="2400" dirty="0">
                <a:latin typeface="Times New Roman" panose="02020603050405020304" pitchFamily="18" charset="0"/>
                <a:cs typeface="Times New Roman" panose="02020603050405020304" pitchFamily="18" charset="0"/>
              </a:rPr>
              <a:t>ns un </a:t>
            </a:r>
            <a:r>
              <a:rPr lang="lv-LV" sz="2400" dirty="0">
                <a:latin typeface="Times New Roman" panose="02020603050405020304" pitchFamily="18" charset="0"/>
                <a:cs typeface="Times New Roman" panose="02020603050405020304" pitchFamily="18" charset="0"/>
              </a:rPr>
              <a:t>izpilde </a:t>
            </a:r>
            <a:r>
              <a:rPr lang="lv-LV" dirty="0">
                <a:latin typeface="Times New Roman" panose="02020603050405020304" pitchFamily="18" charset="0"/>
                <a:cs typeface="Times New Roman" panose="02020603050405020304" pitchFamily="18" charset="0"/>
              </a:rPr>
              <a:t>20xx. </a:t>
            </a:r>
            <a:r>
              <a:rPr lang="lv-LV" sz="2400" dirty="0">
                <a:latin typeface="Times New Roman" panose="02020603050405020304" pitchFamily="18" charset="0"/>
                <a:cs typeface="Times New Roman" panose="02020603050405020304" pitchFamily="18" charset="0"/>
              </a:rPr>
              <a:t>gadā, pa politikas un darbības jomām, milj. eiro</a:t>
            </a:r>
            <a:endParaRPr lang="lv-LV" dirty="0"/>
          </a:p>
        </p:txBody>
      </p:sp>
      <p:sp>
        <p:nvSpPr>
          <p:cNvPr id="5" name="Slide Number Placeholder 4">
            <a:extLst>
              <a:ext uri="{FF2B5EF4-FFF2-40B4-BE49-F238E27FC236}">
                <a16:creationId xmlns:a16="http://schemas.microsoft.com/office/drawing/2014/main" id="{8B3E6A60-F0B7-D29C-B9B1-CF9CA68091CA}"/>
              </a:ext>
            </a:extLst>
          </p:cNvPr>
          <p:cNvSpPr>
            <a:spLocks noGrp="1"/>
          </p:cNvSpPr>
          <p:nvPr>
            <p:ph type="sldNum" sz="quarter" idx="13"/>
          </p:nvPr>
        </p:nvSpPr>
        <p:spPr/>
        <p:txBody>
          <a:bodyPr/>
          <a:lstStyle/>
          <a:p>
            <a:fld id="{3B50DFDF-96B8-465A-918F-3FF13AAF5E12}" type="slidenum">
              <a:rPr lang="en-US" altLang="lv-LV" smtClean="0"/>
              <a:pPr/>
              <a:t>5</a:t>
            </a:fld>
            <a:endParaRPr lang="en-US" altLang="lv-LV"/>
          </a:p>
        </p:txBody>
      </p:sp>
      <p:sp>
        <p:nvSpPr>
          <p:cNvPr id="7" name="Speech Bubble: Rectangle 6">
            <a:extLst>
              <a:ext uri="{FF2B5EF4-FFF2-40B4-BE49-F238E27FC236}">
                <a16:creationId xmlns:a16="http://schemas.microsoft.com/office/drawing/2014/main" id="{558AF703-9004-4DEE-94A1-EA47354DEEB4}"/>
              </a:ext>
            </a:extLst>
          </p:cNvPr>
          <p:cNvSpPr/>
          <p:nvPr/>
        </p:nvSpPr>
        <p:spPr>
          <a:xfrm>
            <a:off x="8681273" y="1988336"/>
            <a:ext cx="3274740" cy="1035218"/>
          </a:xfrm>
          <a:prstGeom prst="wedgeRectCallout">
            <a:avLst>
              <a:gd name="adj1" fmla="val -105750"/>
              <a:gd name="adj2" fmla="val 20425"/>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i="1" dirty="0">
                <a:solidFill>
                  <a:schemeClr val="tx2">
                    <a:lumMod val="75000"/>
                    <a:lumOff val="25000"/>
                  </a:schemeClr>
                </a:solidFill>
                <a:latin typeface="Times New Roman" panose="02020603050405020304" pitchFamily="18" charset="0"/>
                <a:cs typeface="Times New Roman" panose="02020603050405020304" pitchFamily="18" charset="0"/>
              </a:rPr>
              <a:t>( Finansējums tika efektīvi ieguldīts</a:t>
            </a:r>
            <a:r>
              <a:rPr lang="en-US" sz="14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1400" i="1" dirty="0">
                <a:solidFill>
                  <a:schemeClr val="tx2">
                    <a:lumMod val="75000"/>
                    <a:lumOff val="25000"/>
                  </a:schemeClr>
                </a:solidFill>
                <a:latin typeface="Times New Roman" panose="02020603050405020304" pitchFamily="18" charset="0"/>
                <a:cs typeface="Times New Roman" panose="02020603050405020304" pitchFamily="18" charset="0"/>
              </a:rPr>
              <a:t>pateicoties…)</a:t>
            </a:r>
          </a:p>
        </p:txBody>
      </p:sp>
      <p:sp>
        <p:nvSpPr>
          <p:cNvPr id="8" name="Speech Bubble: Rectangle 7">
            <a:extLst>
              <a:ext uri="{FF2B5EF4-FFF2-40B4-BE49-F238E27FC236}">
                <a16:creationId xmlns:a16="http://schemas.microsoft.com/office/drawing/2014/main" id="{186209AA-4049-F655-B992-5F73524A2E05}"/>
              </a:ext>
            </a:extLst>
          </p:cNvPr>
          <p:cNvSpPr/>
          <p:nvPr/>
        </p:nvSpPr>
        <p:spPr>
          <a:xfrm>
            <a:off x="9155583" y="3640287"/>
            <a:ext cx="2800430" cy="1143568"/>
          </a:xfrm>
          <a:prstGeom prst="wedgeRectCallout">
            <a:avLst>
              <a:gd name="adj1" fmla="val -90793"/>
              <a:gd name="adj2" fmla="val -11434"/>
            </a:avLst>
          </a:prstGeom>
          <a:no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400" i="1" dirty="0">
                <a:solidFill>
                  <a:schemeClr val="tx2">
                    <a:lumMod val="75000"/>
                    <a:lumOff val="25000"/>
                  </a:schemeClr>
                </a:solidFill>
                <a:latin typeface="Times New Roman" panose="02020603050405020304" pitchFamily="18" charset="0"/>
                <a:cs typeface="Times New Roman" panose="02020603050405020304" pitchFamily="18" charset="0"/>
              </a:rPr>
              <a:t>( Neizpilde iestājusies jo…)</a:t>
            </a:r>
          </a:p>
        </p:txBody>
      </p:sp>
      <p:sp>
        <p:nvSpPr>
          <p:cNvPr id="3" name="Content Placeholder 3">
            <a:extLst>
              <a:ext uri="{FF2B5EF4-FFF2-40B4-BE49-F238E27FC236}">
                <a16:creationId xmlns:a16="http://schemas.microsoft.com/office/drawing/2014/main" id="{E750CA2D-88E9-1B1C-B6EF-8CC7388097AB}"/>
              </a:ext>
            </a:extLst>
          </p:cNvPr>
          <p:cNvSpPr txBox="1">
            <a:spLocks/>
          </p:cNvSpPr>
          <p:nvPr/>
        </p:nvSpPr>
        <p:spPr>
          <a:xfrm>
            <a:off x="3454400" y="6232587"/>
            <a:ext cx="5371171" cy="304801"/>
          </a:xfrm>
          <a:prstGeom prst="rect">
            <a:avLst/>
          </a:prstGeom>
        </p:spPr>
        <p:txBody>
          <a:bodyPr>
            <a:normAutofit fontScale="85000" lnSpcReduction="20000"/>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lv-LV" sz="2000" i="1">
                <a:solidFill>
                  <a:srgbClr val="C00000"/>
                </a:solidFill>
                <a:latin typeface="Times New Roman" panose="02020603050405020304" pitchFamily="18" charset="0"/>
                <a:cs typeface="Times New Roman" panose="02020603050405020304" pitchFamily="18" charset="0"/>
              </a:rPr>
              <a:t>Atainotajai informācijai ilustratīva nozīme</a:t>
            </a:r>
            <a:r>
              <a:rPr lang="en-US" sz="2000" i="1">
                <a:solidFill>
                  <a:srgbClr val="C00000"/>
                </a:solidFill>
                <a:latin typeface="Times New Roman" panose="02020603050405020304" pitchFamily="18" charset="0"/>
                <a:cs typeface="Times New Roman" panose="02020603050405020304" pitchFamily="18" charset="0"/>
              </a:rPr>
              <a:t>!</a:t>
            </a:r>
            <a:endParaRPr lang="lv-LV" sz="2000" i="1">
              <a:solidFill>
                <a:srgbClr val="C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lv-LV" dirty="0"/>
          </a:p>
        </p:txBody>
      </p:sp>
    </p:spTree>
    <p:extLst>
      <p:ext uri="{BB962C8B-B14F-4D97-AF65-F5344CB8AC3E}">
        <p14:creationId xmlns:p14="http://schemas.microsoft.com/office/powerpoint/2010/main" val="214033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A7CB-0BD9-5594-DBCA-A049CA8F46C6}"/>
              </a:ext>
            </a:extLst>
          </p:cNvPr>
          <p:cNvSpPr>
            <a:spLocks noGrp="1"/>
          </p:cNvSpPr>
          <p:nvPr>
            <p:ph type="title"/>
          </p:nvPr>
        </p:nvSpPr>
        <p:spPr/>
        <p:txBody>
          <a:bodyPr/>
          <a:lstStyle/>
          <a:p>
            <a:r>
              <a:rPr lang="lv-LV" dirty="0">
                <a:latin typeface="Times New Roman" panose="02020603050405020304" pitchFamily="18" charset="0"/>
                <a:cs typeface="Times New Roman" panose="02020603050405020304" pitchFamily="18" charset="0"/>
              </a:rPr>
              <a:t>Izdevumu izpilde 20xx. gadā, miljoni eiro.</a:t>
            </a:r>
            <a:endParaRPr lang="lv-LV" dirty="0"/>
          </a:p>
        </p:txBody>
      </p:sp>
      <p:sp>
        <p:nvSpPr>
          <p:cNvPr id="3" name="Content Placeholder 2">
            <a:extLst>
              <a:ext uri="{FF2B5EF4-FFF2-40B4-BE49-F238E27FC236}">
                <a16:creationId xmlns:a16="http://schemas.microsoft.com/office/drawing/2014/main" id="{F12D740E-54AF-5AC0-0600-7CAEC0E5EB61}"/>
              </a:ext>
            </a:extLst>
          </p:cNvPr>
          <p:cNvSpPr>
            <a:spLocks noGrp="1"/>
          </p:cNvSpPr>
          <p:nvPr>
            <p:ph sz="half" idx="1"/>
          </p:nvPr>
        </p:nvSpPr>
        <p:spPr>
          <a:xfrm>
            <a:off x="4669882" y="4360183"/>
            <a:ext cx="3046762" cy="1516510"/>
          </a:xfrm>
          <a:ln>
            <a:solidFill>
              <a:schemeClr val="accent1"/>
            </a:solidFill>
          </a:ln>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Analizē nozares finansējumu dažādos griezumos un dimensijās.</a:t>
            </a:r>
          </a:p>
          <a:p>
            <a:endParaRPr lang="lv-LV" dirty="0"/>
          </a:p>
        </p:txBody>
      </p:sp>
      <p:sp>
        <p:nvSpPr>
          <p:cNvPr id="4" name="Content Placeholder 3">
            <a:extLst>
              <a:ext uri="{FF2B5EF4-FFF2-40B4-BE49-F238E27FC236}">
                <a16:creationId xmlns:a16="http://schemas.microsoft.com/office/drawing/2014/main" id="{1A050D16-6B31-EDA5-2DF0-842D351C4A9E}"/>
              </a:ext>
            </a:extLst>
          </p:cNvPr>
          <p:cNvSpPr>
            <a:spLocks noGrp="1"/>
          </p:cNvSpPr>
          <p:nvPr>
            <p:ph sz="half" idx="2"/>
          </p:nvPr>
        </p:nvSpPr>
        <p:spPr>
          <a:xfrm>
            <a:off x="8483752" y="4790318"/>
            <a:ext cx="2728332" cy="812177"/>
          </a:xfrm>
        </p:spPr>
        <p:txBody>
          <a:bodyPr/>
          <a:lstStyle/>
          <a:p>
            <a:pPr marL="0" indent="0" algn="ctr">
              <a:buNone/>
            </a:pPr>
            <a:r>
              <a:rPr lang="lv-LV" sz="2000" dirty="0">
                <a:solidFill>
                  <a:srgbClr val="C00000"/>
                </a:solidFill>
                <a:latin typeface="Times New Roman" panose="02020603050405020304" pitchFamily="18" charset="0"/>
                <a:cs typeface="Times New Roman" panose="02020603050405020304" pitchFamily="18" charset="0"/>
              </a:rPr>
              <a:t>Atainotajiem grafikiem ir ilustratīva nozīme</a:t>
            </a:r>
            <a:r>
              <a:rPr lang="en-US" sz="2000" dirty="0">
                <a:solidFill>
                  <a:srgbClr val="C00000"/>
                </a:solidFill>
                <a:latin typeface="Times New Roman" panose="02020603050405020304" pitchFamily="18" charset="0"/>
                <a:cs typeface="Times New Roman" panose="02020603050405020304" pitchFamily="18" charset="0"/>
              </a:rPr>
              <a:t>!</a:t>
            </a:r>
            <a:endParaRPr lang="lv-LV" sz="2000" dirty="0">
              <a:solidFill>
                <a:srgbClr val="C00000"/>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7B6A905C-3F11-94DA-90E9-F3199FE6E5ED}"/>
              </a:ext>
            </a:extLst>
          </p:cNvPr>
          <p:cNvSpPr>
            <a:spLocks noGrp="1"/>
          </p:cNvSpPr>
          <p:nvPr>
            <p:ph type="sldNum" sz="quarter" idx="13"/>
          </p:nvPr>
        </p:nvSpPr>
        <p:spPr/>
        <p:txBody>
          <a:bodyPr/>
          <a:lstStyle/>
          <a:p>
            <a:fld id="{D7664841-0D73-44CB-AE22-42FD73D83E02}" type="slidenum">
              <a:rPr lang="en-US" altLang="lv-LV" smtClean="0"/>
              <a:pPr/>
              <a:t>6</a:t>
            </a:fld>
            <a:endParaRPr lang="en-US" altLang="lv-LV"/>
          </a:p>
        </p:txBody>
      </p:sp>
      <p:pic>
        <p:nvPicPr>
          <p:cNvPr id="8" name="Picture 7">
            <a:extLst>
              <a:ext uri="{FF2B5EF4-FFF2-40B4-BE49-F238E27FC236}">
                <a16:creationId xmlns:a16="http://schemas.microsoft.com/office/drawing/2014/main" id="{B89A40CE-7E58-C56E-17F5-2A51744FDE3C}"/>
              </a:ext>
            </a:extLst>
          </p:cNvPr>
          <p:cNvPicPr>
            <a:picLocks noChangeAspect="1"/>
          </p:cNvPicPr>
          <p:nvPr/>
        </p:nvPicPr>
        <p:blipFill>
          <a:blip r:embed="rId2"/>
          <a:stretch>
            <a:fillRect/>
          </a:stretch>
        </p:blipFill>
        <p:spPr>
          <a:xfrm>
            <a:off x="903378" y="3651576"/>
            <a:ext cx="3164286" cy="2474590"/>
          </a:xfrm>
          <a:prstGeom prst="rect">
            <a:avLst/>
          </a:prstGeom>
        </p:spPr>
      </p:pic>
      <p:pic>
        <p:nvPicPr>
          <p:cNvPr id="10" name="Picture 9">
            <a:extLst>
              <a:ext uri="{FF2B5EF4-FFF2-40B4-BE49-F238E27FC236}">
                <a16:creationId xmlns:a16="http://schemas.microsoft.com/office/drawing/2014/main" id="{C2413798-B7F8-4D9E-2CBD-A914E7A5E0BD}"/>
              </a:ext>
            </a:extLst>
          </p:cNvPr>
          <p:cNvPicPr>
            <a:picLocks noChangeAspect="1"/>
          </p:cNvPicPr>
          <p:nvPr/>
        </p:nvPicPr>
        <p:blipFill>
          <a:blip r:embed="rId3"/>
          <a:stretch>
            <a:fillRect/>
          </a:stretch>
        </p:blipFill>
        <p:spPr>
          <a:xfrm>
            <a:off x="6402565" y="1287819"/>
            <a:ext cx="5071305" cy="2796522"/>
          </a:xfrm>
          <a:prstGeom prst="rect">
            <a:avLst/>
          </a:prstGeom>
        </p:spPr>
      </p:pic>
      <p:pic>
        <p:nvPicPr>
          <p:cNvPr id="6" name="Picture 5">
            <a:extLst>
              <a:ext uri="{FF2B5EF4-FFF2-40B4-BE49-F238E27FC236}">
                <a16:creationId xmlns:a16="http://schemas.microsoft.com/office/drawing/2014/main" id="{64833E90-1D31-C9D8-4C15-37C6A1040FD5}"/>
              </a:ext>
            </a:extLst>
          </p:cNvPr>
          <p:cNvPicPr>
            <a:picLocks noChangeAspect="1"/>
          </p:cNvPicPr>
          <p:nvPr/>
        </p:nvPicPr>
        <p:blipFill>
          <a:blip r:embed="rId4"/>
          <a:stretch>
            <a:fillRect/>
          </a:stretch>
        </p:blipFill>
        <p:spPr>
          <a:xfrm>
            <a:off x="2641322" y="1171578"/>
            <a:ext cx="3307272" cy="2474590"/>
          </a:xfrm>
          <a:prstGeom prst="rect">
            <a:avLst/>
          </a:prstGeom>
        </p:spPr>
      </p:pic>
    </p:spTree>
    <p:extLst>
      <p:ext uri="{BB962C8B-B14F-4D97-AF65-F5344CB8AC3E}">
        <p14:creationId xmlns:p14="http://schemas.microsoft.com/office/powerpoint/2010/main" val="7447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DDE8-B514-1EC5-2218-CB96E86DFE04}"/>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Prioritārie pasākumi, milj. eiro, % no nozares kopējā finansējuma, </a:t>
            </a:r>
            <a:r>
              <a:rPr lang="lv-LV" dirty="0">
                <a:latin typeface="Times New Roman" panose="02020603050405020304" pitchFamily="18" charset="0"/>
                <a:cs typeface="Times New Roman" panose="02020603050405020304" pitchFamily="18" charset="0"/>
              </a:rPr>
              <a:t>20xx.</a:t>
            </a:r>
            <a:r>
              <a:rPr lang="lv-LV" sz="2400" dirty="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g</a:t>
            </a:r>
            <a:r>
              <a:rPr lang="lv-LV" sz="2400" dirty="0">
                <a:latin typeface="Times New Roman" panose="02020603050405020304" pitchFamily="18" charset="0"/>
                <a:cs typeface="Times New Roman" panose="02020603050405020304" pitchFamily="18" charset="0"/>
              </a:rPr>
              <a:t>ads </a:t>
            </a:r>
            <a:endParaRPr lang="lv-LV" b="0" i="1" dirty="0">
              <a:highlight>
                <a:srgbClr val="FFFF00"/>
              </a:highlight>
            </a:endParaRPr>
          </a:p>
        </p:txBody>
      </p:sp>
      <p:sp>
        <p:nvSpPr>
          <p:cNvPr id="4" name="Content Placeholder 3">
            <a:extLst>
              <a:ext uri="{FF2B5EF4-FFF2-40B4-BE49-F238E27FC236}">
                <a16:creationId xmlns:a16="http://schemas.microsoft.com/office/drawing/2014/main" id="{1D473DE8-BAE3-7164-2070-FC568DEA6DEE}"/>
              </a:ext>
            </a:extLst>
          </p:cNvPr>
          <p:cNvSpPr>
            <a:spLocks noGrp="1"/>
          </p:cNvSpPr>
          <p:nvPr>
            <p:ph sz="half" idx="2"/>
          </p:nvPr>
        </p:nvSpPr>
        <p:spPr>
          <a:xfrm>
            <a:off x="7620000" y="1752603"/>
            <a:ext cx="3592084" cy="3243143"/>
          </a:xfrm>
          <a:ln>
            <a:solidFill>
              <a:schemeClr val="accent1"/>
            </a:solidFill>
          </a:ln>
        </p:spPr>
        <p:txBody>
          <a:bodyPr/>
          <a:lstStyle/>
          <a:p>
            <a:pPr marL="0" indent="0">
              <a:buNone/>
            </a:pPr>
            <a:r>
              <a:rPr lang="lv-LV" i="1" dirty="0">
                <a:solidFill>
                  <a:schemeClr val="tx2">
                    <a:lumMod val="75000"/>
                    <a:lumOff val="25000"/>
                  </a:schemeClr>
                </a:solidFill>
                <a:latin typeface="Times New Roman" panose="02020603050405020304" pitchFamily="18" charset="0"/>
                <a:cs typeface="Times New Roman" panose="02020603050405020304" pitchFamily="18" charset="0"/>
              </a:rPr>
              <a:t>Sniedz skaidrojumu, kādas finansējuma pārdales bija nepieciešamas mērķu sasniegšanai …</a:t>
            </a:r>
            <a:endParaRPr lang="lv-LV" sz="2000" i="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buNone/>
            </a:pPr>
            <a:endParaRPr lang="lv-LV" dirty="0"/>
          </a:p>
        </p:txBody>
      </p:sp>
      <p:sp>
        <p:nvSpPr>
          <p:cNvPr id="7" name="Slide Number Placeholder 6">
            <a:extLst>
              <a:ext uri="{FF2B5EF4-FFF2-40B4-BE49-F238E27FC236}">
                <a16:creationId xmlns:a16="http://schemas.microsoft.com/office/drawing/2014/main" id="{30D6D8A4-F091-D6F8-B41B-8AA11CD3BAD2}"/>
              </a:ext>
            </a:extLst>
          </p:cNvPr>
          <p:cNvSpPr>
            <a:spLocks noGrp="1"/>
          </p:cNvSpPr>
          <p:nvPr>
            <p:ph type="sldNum" sz="quarter" idx="13"/>
          </p:nvPr>
        </p:nvSpPr>
        <p:spPr/>
        <p:txBody>
          <a:bodyPr/>
          <a:lstStyle/>
          <a:p>
            <a:fld id="{D7664841-0D73-44CB-AE22-42FD73D83E02}" type="slidenum">
              <a:rPr lang="en-US" altLang="lv-LV" smtClean="0"/>
              <a:pPr/>
              <a:t>7</a:t>
            </a:fld>
            <a:endParaRPr lang="en-US" altLang="lv-LV"/>
          </a:p>
        </p:txBody>
      </p:sp>
      <p:pic>
        <p:nvPicPr>
          <p:cNvPr id="8" name="Picture 7">
            <a:extLst>
              <a:ext uri="{FF2B5EF4-FFF2-40B4-BE49-F238E27FC236}">
                <a16:creationId xmlns:a16="http://schemas.microsoft.com/office/drawing/2014/main" id="{8990EF5D-4076-78AF-F8BE-2735EFD0BB5A}"/>
              </a:ext>
            </a:extLst>
          </p:cNvPr>
          <p:cNvPicPr>
            <a:picLocks noChangeAspect="1"/>
          </p:cNvPicPr>
          <p:nvPr/>
        </p:nvPicPr>
        <p:blipFill>
          <a:blip r:embed="rId3"/>
          <a:stretch>
            <a:fillRect/>
          </a:stretch>
        </p:blipFill>
        <p:spPr>
          <a:xfrm>
            <a:off x="535397" y="1752603"/>
            <a:ext cx="6716319" cy="3795853"/>
          </a:xfrm>
          <a:prstGeom prst="rect">
            <a:avLst/>
          </a:prstGeom>
        </p:spPr>
      </p:pic>
    </p:spTree>
    <p:extLst>
      <p:ext uri="{BB962C8B-B14F-4D97-AF65-F5344CB8AC3E}">
        <p14:creationId xmlns:p14="http://schemas.microsoft.com/office/powerpoint/2010/main" val="211892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3599-7D05-69EB-1A85-93065FF903EE}"/>
              </a:ext>
            </a:extLst>
          </p:cNvPr>
          <p:cNvSpPr>
            <a:spLocks noGrp="1"/>
          </p:cNvSpPr>
          <p:nvPr>
            <p:ph type="title"/>
          </p:nvPr>
        </p:nvSpPr>
        <p:spPr/>
        <p:txBody>
          <a:bodyPr/>
          <a:lstStyle/>
          <a:p>
            <a:r>
              <a:rPr lang="lv-LV" sz="2400" dirty="0">
                <a:latin typeface="Times New Roman" panose="02020603050405020304" pitchFamily="18" charset="0"/>
                <a:cs typeface="Times New Roman" panose="02020603050405020304" pitchFamily="18" charset="0"/>
              </a:rPr>
              <a:t>Prioritārie pasākumi, milj. eiro, (n-2) gads </a:t>
            </a:r>
            <a:r>
              <a:rPr lang="lv-LV" dirty="0">
                <a:latin typeface="Times New Roman" panose="02020603050405020304" pitchFamily="18" charset="0"/>
                <a:cs typeface="Times New Roman" panose="02020603050405020304" pitchFamily="18" charset="0"/>
              </a:rPr>
              <a:t>līdz</a:t>
            </a:r>
            <a:r>
              <a:rPr lang="lv-LV" sz="2400" dirty="0">
                <a:latin typeface="Times New Roman" panose="02020603050405020304" pitchFamily="18" charset="0"/>
                <a:cs typeface="Times New Roman" panose="02020603050405020304" pitchFamily="18" charset="0"/>
              </a:rPr>
              <a:t> (n+2) gads</a:t>
            </a:r>
            <a:endParaRPr lang="lv-LV" dirty="0"/>
          </a:p>
        </p:txBody>
      </p:sp>
      <p:sp>
        <p:nvSpPr>
          <p:cNvPr id="5" name="Slide Number Placeholder 4">
            <a:extLst>
              <a:ext uri="{FF2B5EF4-FFF2-40B4-BE49-F238E27FC236}">
                <a16:creationId xmlns:a16="http://schemas.microsoft.com/office/drawing/2014/main" id="{2CC08712-66CE-974A-4A23-54E831BBD349}"/>
              </a:ext>
            </a:extLst>
          </p:cNvPr>
          <p:cNvSpPr>
            <a:spLocks noGrp="1"/>
          </p:cNvSpPr>
          <p:nvPr>
            <p:ph type="sldNum" sz="quarter" idx="13"/>
          </p:nvPr>
        </p:nvSpPr>
        <p:spPr/>
        <p:txBody>
          <a:bodyPr/>
          <a:lstStyle/>
          <a:p>
            <a:fld id="{3B50DFDF-96B8-465A-918F-3FF13AAF5E12}" type="slidenum">
              <a:rPr lang="en-US" altLang="lv-LV" smtClean="0"/>
              <a:pPr/>
              <a:t>8</a:t>
            </a:fld>
            <a:endParaRPr lang="en-US" altLang="lv-LV"/>
          </a:p>
        </p:txBody>
      </p:sp>
      <p:sp>
        <p:nvSpPr>
          <p:cNvPr id="3" name="Content Placeholder 3">
            <a:extLst>
              <a:ext uri="{FF2B5EF4-FFF2-40B4-BE49-F238E27FC236}">
                <a16:creationId xmlns:a16="http://schemas.microsoft.com/office/drawing/2014/main" id="{D9EFC9DF-3CA9-3451-A5D6-6059806A64D3}"/>
              </a:ext>
            </a:extLst>
          </p:cNvPr>
          <p:cNvSpPr txBox="1">
            <a:spLocks/>
          </p:cNvSpPr>
          <p:nvPr/>
        </p:nvSpPr>
        <p:spPr>
          <a:xfrm>
            <a:off x="8494259" y="3989512"/>
            <a:ext cx="3335790" cy="2345847"/>
          </a:xfrm>
          <a:prstGeom prst="rect">
            <a:avLst/>
          </a:prstGeom>
          <a:ln>
            <a:solidFill>
              <a:schemeClr val="accent1"/>
            </a:solidFill>
          </a:ln>
        </p:spPr>
        <p:txBody>
          <a:bodyPr/>
          <a:lst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lv-LV" sz="1800" i="1">
                <a:solidFill>
                  <a:schemeClr val="tx2">
                    <a:lumMod val="75000"/>
                    <a:lumOff val="25000"/>
                  </a:schemeClr>
                </a:solidFill>
                <a:latin typeface="Times New Roman" panose="02020603050405020304" pitchFamily="18" charset="0"/>
                <a:cs typeface="Times New Roman" panose="02020603050405020304" pitchFamily="18" charset="0"/>
              </a:rPr>
              <a:t>Var sniegt komentārus par PP finansējuma piesķirumu un ta sadalījumu pa jomām aspektiem  </a:t>
            </a:r>
          </a:p>
          <a:p>
            <a:pPr marL="0" indent="0">
              <a:buFont typeface="Arial" panose="020B0604020202020204" pitchFamily="34" charset="0"/>
              <a:buNone/>
            </a:pPr>
            <a:endParaRPr lang="lv-LV" dirty="0"/>
          </a:p>
        </p:txBody>
      </p:sp>
      <p:pic>
        <p:nvPicPr>
          <p:cNvPr id="4" name="Picture 3">
            <a:extLst>
              <a:ext uri="{FF2B5EF4-FFF2-40B4-BE49-F238E27FC236}">
                <a16:creationId xmlns:a16="http://schemas.microsoft.com/office/drawing/2014/main" id="{0EDC679C-AF14-9481-0B8E-CCC3D68A97F4}"/>
              </a:ext>
            </a:extLst>
          </p:cNvPr>
          <p:cNvPicPr>
            <a:picLocks noChangeAspect="1"/>
          </p:cNvPicPr>
          <p:nvPr/>
        </p:nvPicPr>
        <p:blipFill>
          <a:blip r:embed="rId2"/>
          <a:stretch>
            <a:fillRect/>
          </a:stretch>
        </p:blipFill>
        <p:spPr>
          <a:xfrm>
            <a:off x="609600" y="1419107"/>
            <a:ext cx="3733853" cy="2345846"/>
          </a:xfrm>
          <a:prstGeom prst="rect">
            <a:avLst/>
          </a:prstGeom>
        </p:spPr>
      </p:pic>
      <p:pic>
        <p:nvPicPr>
          <p:cNvPr id="6" name="Picture 5">
            <a:extLst>
              <a:ext uri="{FF2B5EF4-FFF2-40B4-BE49-F238E27FC236}">
                <a16:creationId xmlns:a16="http://schemas.microsoft.com/office/drawing/2014/main" id="{6E976E56-FA90-369F-CAEB-E3401DA732E7}"/>
              </a:ext>
            </a:extLst>
          </p:cNvPr>
          <p:cNvPicPr>
            <a:picLocks noChangeAspect="1"/>
          </p:cNvPicPr>
          <p:nvPr/>
        </p:nvPicPr>
        <p:blipFill>
          <a:blip r:embed="rId3"/>
          <a:stretch>
            <a:fillRect/>
          </a:stretch>
        </p:blipFill>
        <p:spPr>
          <a:xfrm>
            <a:off x="4448959" y="1419107"/>
            <a:ext cx="3733853" cy="2345846"/>
          </a:xfrm>
          <a:prstGeom prst="rect">
            <a:avLst/>
          </a:prstGeom>
        </p:spPr>
      </p:pic>
      <p:pic>
        <p:nvPicPr>
          <p:cNvPr id="7" name="Picture 6">
            <a:extLst>
              <a:ext uri="{FF2B5EF4-FFF2-40B4-BE49-F238E27FC236}">
                <a16:creationId xmlns:a16="http://schemas.microsoft.com/office/drawing/2014/main" id="{F27F07A7-E8DF-CF5F-521C-2E4EF72B3B65}"/>
              </a:ext>
            </a:extLst>
          </p:cNvPr>
          <p:cNvPicPr>
            <a:picLocks noChangeAspect="1"/>
          </p:cNvPicPr>
          <p:nvPr/>
        </p:nvPicPr>
        <p:blipFill>
          <a:blip r:embed="rId4"/>
          <a:stretch>
            <a:fillRect/>
          </a:stretch>
        </p:blipFill>
        <p:spPr>
          <a:xfrm>
            <a:off x="8273314" y="1422481"/>
            <a:ext cx="3713674" cy="2342472"/>
          </a:xfrm>
          <a:prstGeom prst="rect">
            <a:avLst/>
          </a:prstGeom>
        </p:spPr>
      </p:pic>
      <p:pic>
        <p:nvPicPr>
          <p:cNvPr id="9" name="Picture 8">
            <a:extLst>
              <a:ext uri="{FF2B5EF4-FFF2-40B4-BE49-F238E27FC236}">
                <a16:creationId xmlns:a16="http://schemas.microsoft.com/office/drawing/2014/main" id="{18D69E6D-7AD7-C796-1BA1-9B81D55EE9EE}"/>
              </a:ext>
            </a:extLst>
          </p:cNvPr>
          <p:cNvPicPr>
            <a:picLocks noChangeAspect="1"/>
          </p:cNvPicPr>
          <p:nvPr/>
        </p:nvPicPr>
        <p:blipFill>
          <a:blip r:embed="rId5"/>
          <a:stretch>
            <a:fillRect/>
          </a:stretch>
        </p:blipFill>
        <p:spPr>
          <a:xfrm>
            <a:off x="609600" y="3978754"/>
            <a:ext cx="3733853" cy="2342248"/>
          </a:xfrm>
          <a:prstGeom prst="rect">
            <a:avLst/>
          </a:prstGeom>
        </p:spPr>
      </p:pic>
      <p:pic>
        <p:nvPicPr>
          <p:cNvPr id="10" name="Picture 9">
            <a:extLst>
              <a:ext uri="{FF2B5EF4-FFF2-40B4-BE49-F238E27FC236}">
                <a16:creationId xmlns:a16="http://schemas.microsoft.com/office/drawing/2014/main" id="{799B3136-3386-CEAE-8D76-32E97ED39F4C}"/>
              </a:ext>
            </a:extLst>
          </p:cNvPr>
          <p:cNvPicPr>
            <a:picLocks noChangeAspect="1"/>
          </p:cNvPicPr>
          <p:nvPr/>
        </p:nvPicPr>
        <p:blipFill>
          <a:blip r:embed="rId6"/>
          <a:stretch>
            <a:fillRect/>
          </a:stretch>
        </p:blipFill>
        <p:spPr>
          <a:xfrm>
            <a:off x="4448959" y="3991311"/>
            <a:ext cx="3728126" cy="2342248"/>
          </a:xfrm>
          <a:prstGeom prst="rect">
            <a:avLst/>
          </a:prstGeom>
        </p:spPr>
      </p:pic>
    </p:spTree>
    <p:extLst>
      <p:ext uri="{BB962C8B-B14F-4D97-AF65-F5344CB8AC3E}">
        <p14:creationId xmlns:p14="http://schemas.microsoft.com/office/powerpoint/2010/main" val="409493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48C54-5426-A59E-D438-DD63AF2EAEA5}"/>
              </a:ext>
            </a:extLst>
          </p:cNvPr>
          <p:cNvSpPr>
            <a:spLocks noGrp="1"/>
          </p:cNvSpPr>
          <p:nvPr>
            <p:ph type="body" idx="1"/>
          </p:nvPr>
        </p:nvSpPr>
        <p:spPr>
          <a:xfrm>
            <a:off x="1245704" y="2991779"/>
            <a:ext cx="9645320" cy="874441"/>
          </a:xfrm>
        </p:spPr>
        <p:txBody>
          <a:bodyPr>
            <a:normAutofit/>
          </a:bodyPr>
          <a:lstStyle/>
          <a:p>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(Iekļauj papildus informāciju par būtiskākajiem</a:t>
            </a:r>
            <a:r>
              <a:rPr lang="en-US" sz="2000" i="1" dirty="0">
                <a:solidFill>
                  <a:schemeClr val="tx2">
                    <a:lumMod val="75000"/>
                    <a:lumOff val="25000"/>
                  </a:schemeClr>
                </a:solidFill>
                <a:latin typeface="Times New Roman" panose="02020603050405020304" pitchFamily="18" charset="0"/>
                <a:cs typeface="Times New Roman" panose="02020603050405020304" pitchFamily="18" charset="0"/>
              </a:rPr>
              <a:t> </a:t>
            </a:r>
            <a:r>
              <a:rPr lang="lv-LV" sz="2000" i="1" dirty="0">
                <a:solidFill>
                  <a:schemeClr val="tx2">
                    <a:lumMod val="75000"/>
                    <a:lumOff val="25000"/>
                  </a:schemeClr>
                </a:solidFill>
                <a:latin typeface="Times New Roman" panose="02020603050405020304" pitchFamily="18" charset="0"/>
                <a:cs typeface="Times New Roman" panose="02020603050405020304" pitchFamily="18" charset="0"/>
              </a:rPr>
              <a:t>nozares rādītājiem, kas palīdz raksturot nozares attīstību, sasniegtos rezultātus un politikas ietekmi, pēc ministrijas ieskatiem.)</a:t>
            </a:r>
          </a:p>
          <a:p>
            <a:endParaRPr lang="lv-LV" dirty="0"/>
          </a:p>
        </p:txBody>
      </p:sp>
      <p:sp>
        <p:nvSpPr>
          <p:cNvPr id="6" name="Slide Number Placeholder 5">
            <a:extLst>
              <a:ext uri="{FF2B5EF4-FFF2-40B4-BE49-F238E27FC236}">
                <a16:creationId xmlns:a16="http://schemas.microsoft.com/office/drawing/2014/main" id="{CDD75EDC-04D4-01CB-E1A0-C01A47BDE527}"/>
              </a:ext>
            </a:extLst>
          </p:cNvPr>
          <p:cNvSpPr>
            <a:spLocks noGrp="1"/>
          </p:cNvSpPr>
          <p:nvPr>
            <p:ph type="sldNum" sz="quarter" idx="13"/>
          </p:nvPr>
        </p:nvSpPr>
        <p:spPr/>
        <p:txBody>
          <a:bodyPr/>
          <a:lstStyle/>
          <a:p>
            <a:fld id="{515252D6-3622-483F-A7E8-9E60FEFE5E88}" type="slidenum">
              <a:rPr lang="en-US" altLang="lv-LV" smtClean="0"/>
              <a:pPr/>
              <a:t>9</a:t>
            </a:fld>
            <a:endParaRPr lang="en-US" altLang="lv-LV"/>
          </a:p>
        </p:txBody>
      </p:sp>
    </p:spTree>
    <p:extLst>
      <p:ext uri="{BB962C8B-B14F-4D97-AF65-F5344CB8AC3E}">
        <p14:creationId xmlns:p14="http://schemas.microsoft.com/office/powerpoint/2010/main" val="101030230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A644DF08-55B1-441C-9C90-68DAAFBF52DD}" vid="{0BD70AD8-9966-43E4-A8AF-9A8830185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b8a7570-3ec8-4c4e-9532-5dbb2f157b31}" enabled="1" method="Standard" siteId="{fd50a0e4-c289-4266-b7ff-7d9cf5066e91}" removed="0"/>
</clbl:labelList>
</file>

<file path=docProps/app.xml><?xml version="1.0" encoding="utf-8"?>
<Properties xmlns="http://schemas.openxmlformats.org/officeDocument/2006/extended-properties" xmlns:vt="http://schemas.openxmlformats.org/officeDocument/2006/docPropsVTypes">
  <Template>22_prezentacija_LV</Template>
  <TotalTime>2052</TotalTime>
  <Words>3138</Words>
  <Application>Microsoft Office PowerPoint</Application>
  <PresentationFormat>Widescreen</PresentationFormat>
  <Paragraphs>336</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Calibri</vt:lpstr>
      <vt:lpstr>Times New Roman</vt:lpstr>
      <vt:lpstr>Verdana</vt:lpstr>
      <vt:lpstr>89_Prezentacija_templateLV</vt:lpstr>
      <vt:lpstr>_______ ministrija</vt:lpstr>
      <vt:lpstr>I sadaļa Vispārīga informācija</vt:lpstr>
      <vt:lpstr>Būtiskākais paveiktais</vt:lpstr>
      <vt:lpstr>Izdevumi 20xx. gadā katrai politikas un darbības jomai,  % un milj. eiro</vt:lpstr>
      <vt:lpstr>Izdevumu plāns un izpilde 20xx. gadā, pa politikas un darbības jomām, milj. eiro</vt:lpstr>
      <vt:lpstr>Izdevumu izpilde 20xx. gadā, miljoni eiro.</vt:lpstr>
      <vt:lpstr>Prioritārie pasākumi, milj. eiro, % no nozares kopējā finansējuma, 20xx. gads </vt:lpstr>
      <vt:lpstr>Prioritārie pasākumi, milj. eiro, (n-2) gads līdz (n+2) gads</vt:lpstr>
      <vt:lpstr>PowerPoint Presentation</vt:lpstr>
      <vt:lpstr>II sadaļa Informācija par politikas un darbības jomām</vt:lpstr>
      <vt:lpstr> 1. Nozares vadība un          politikas plānošana </vt:lpstr>
      <vt:lpstr> Politikas rezultatīvā rādītājā/-u padziļināta analīze</vt:lpstr>
      <vt:lpstr>Raksturojošākie darbības rezultatīvie rādītāji </vt:lpstr>
      <vt:lpstr>Kvalitātes rādītāji</vt:lpstr>
      <vt:lpstr>Raksturojošā/Kvalitātes rādītāja padziļināta analīze</vt:lpstr>
      <vt:lpstr>PowerPoint Presentation</vt:lpstr>
      <vt:lpstr>Prioritārie pasākumi (papildu piešķirtais finansējums un rezultatīvie rādītāji) </vt:lpstr>
      <vt:lpstr>Būtiskāko prioritāro pasākumu padziļināta analīze</vt:lpstr>
      <vt:lpstr>Nākotnes redzējums (par katru politikas un darbības jomu)</vt:lpstr>
      <vt:lpstr>Ko rāda analīze, un ko ar to darām tālāk?</vt:lpstr>
      <vt:lpstr>II sadaļā minētā informācija tālāk jāatkārto katrai ministrijas politikas un darbības jomai! </vt:lpstr>
      <vt:lpstr>III sadaļa Cita informācija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 Grīnvalde</dc:creator>
  <cp:lastModifiedBy>Marta Cinglere</cp:lastModifiedBy>
  <cp:revision>7</cp:revision>
  <dcterms:created xsi:type="dcterms:W3CDTF">2021-03-05T12:22:40Z</dcterms:created>
  <dcterms:modified xsi:type="dcterms:W3CDTF">2026-02-02T12:09:59Z</dcterms:modified>
</cp:coreProperties>
</file>