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8"/>
  </p:notesMasterIdLst>
  <p:handoutMasterIdLst>
    <p:handoutMasterId r:id="rId9"/>
  </p:handoutMasterIdLst>
  <p:sldIdLst>
    <p:sldId id="259" r:id="rId2"/>
    <p:sldId id="309" r:id="rId3"/>
    <p:sldId id="292" r:id="rId4"/>
    <p:sldId id="310" r:id="rId5"/>
    <p:sldId id="312" r:id="rId6"/>
    <p:sldId id="313" r:id="rId7"/>
  </p:sldIdLst>
  <p:sldSz cx="9144000" cy="6858000" type="screen4x3"/>
  <p:notesSz cx="6784975" cy="9856788"/>
  <p:defaultText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39001"/>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591" autoAdjust="0"/>
    <p:restoredTop sz="93564" autoAdjust="0"/>
  </p:normalViewPr>
  <p:slideViewPr>
    <p:cSldViewPr>
      <p:cViewPr varScale="1">
        <p:scale>
          <a:sx n="104" d="100"/>
          <a:sy n="104" d="100"/>
        </p:scale>
        <p:origin x="1218" y="102"/>
      </p:cViewPr>
      <p:guideLst>
        <p:guide orient="horz" pos="2160"/>
        <p:guide pos="2880"/>
      </p:guideLst>
    </p:cSldViewPr>
  </p:slideViewPr>
  <p:outlineViewPr>
    <p:cViewPr>
      <p:scale>
        <a:sx n="33" d="100"/>
        <a:sy n="33" d="100"/>
      </p:scale>
      <p:origin x="0" y="-17568"/>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0155" cy="494552"/>
          </a:xfrm>
          <a:prstGeom prst="rect">
            <a:avLst/>
          </a:prstGeom>
        </p:spPr>
        <p:txBody>
          <a:bodyPr vert="horz" lIns="91074" tIns="45537" rIns="91074" bIns="45537" rtlCol="0"/>
          <a:lstStyle>
            <a:lvl1pPr algn="l">
              <a:defRPr sz="1200"/>
            </a:lvl1pPr>
          </a:lstStyle>
          <a:p>
            <a:endParaRPr lang="lv-LV"/>
          </a:p>
        </p:txBody>
      </p:sp>
      <p:sp>
        <p:nvSpPr>
          <p:cNvPr id="3" name="Date Placeholder 2"/>
          <p:cNvSpPr>
            <a:spLocks noGrp="1"/>
          </p:cNvSpPr>
          <p:nvPr>
            <p:ph type="dt" sz="quarter" idx="1"/>
          </p:nvPr>
        </p:nvSpPr>
        <p:spPr>
          <a:xfrm>
            <a:off x="3843251" y="1"/>
            <a:ext cx="2940155" cy="494552"/>
          </a:xfrm>
          <a:prstGeom prst="rect">
            <a:avLst/>
          </a:prstGeom>
        </p:spPr>
        <p:txBody>
          <a:bodyPr vert="horz" lIns="91074" tIns="45537" rIns="91074" bIns="45537" rtlCol="0"/>
          <a:lstStyle>
            <a:lvl1pPr algn="r">
              <a:defRPr sz="1200"/>
            </a:lvl1pPr>
          </a:lstStyle>
          <a:p>
            <a:fld id="{1CCE47CB-FEC1-4231-902A-886A6C59D3C9}" type="datetimeFigureOut">
              <a:rPr lang="lv-LV" smtClean="0"/>
              <a:pPr/>
              <a:t>12.03.2019</a:t>
            </a:fld>
            <a:endParaRPr lang="lv-LV"/>
          </a:p>
        </p:txBody>
      </p:sp>
      <p:sp>
        <p:nvSpPr>
          <p:cNvPr id="4" name="Footer Placeholder 3"/>
          <p:cNvSpPr>
            <a:spLocks noGrp="1"/>
          </p:cNvSpPr>
          <p:nvPr>
            <p:ph type="ftr" sz="quarter" idx="2"/>
          </p:nvPr>
        </p:nvSpPr>
        <p:spPr>
          <a:xfrm>
            <a:off x="1" y="9362241"/>
            <a:ext cx="2940155" cy="494551"/>
          </a:xfrm>
          <a:prstGeom prst="rect">
            <a:avLst/>
          </a:prstGeom>
        </p:spPr>
        <p:txBody>
          <a:bodyPr vert="horz" lIns="91074" tIns="45537" rIns="91074" bIns="45537" rtlCol="0" anchor="b"/>
          <a:lstStyle>
            <a:lvl1pPr algn="l">
              <a:defRPr sz="1200"/>
            </a:lvl1pPr>
          </a:lstStyle>
          <a:p>
            <a:endParaRPr lang="lv-LV"/>
          </a:p>
        </p:txBody>
      </p:sp>
      <p:sp>
        <p:nvSpPr>
          <p:cNvPr id="5" name="Slide Number Placeholder 4"/>
          <p:cNvSpPr>
            <a:spLocks noGrp="1"/>
          </p:cNvSpPr>
          <p:nvPr>
            <p:ph type="sldNum" sz="quarter" idx="3"/>
          </p:nvPr>
        </p:nvSpPr>
        <p:spPr>
          <a:xfrm>
            <a:off x="3843251" y="9362241"/>
            <a:ext cx="2940155" cy="494551"/>
          </a:xfrm>
          <a:prstGeom prst="rect">
            <a:avLst/>
          </a:prstGeom>
        </p:spPr>
        <p:txBody>
          <a:bodyPr vert="horz" lIns="91074" tIns="45537" rIns="91074" bIns="45537" rtlCol="0" anchor="b"/>
          <a:lstStyle>
            <a:lvl1pPr algn="r">
              <a:defRPr sz="1200"/>
            </a:lvl1pPr>
          </a:lstStyle>
          <a:p>
            <a:fld id="{8208D5AA-ACC9-47A6-9D80-F6FE40E7017E}" type="slidenum">
              <a:rPr lang="lv-LV" smtClean="0"/>
              <a:pPr/>
              <a:t>‹#›</a:t>
            </a:fld>
            <a:endParaRPr lang="lv-LV"/>
          </a:p>
        </p:txBody>
      </p:sp>
    </p:spTree>
    <p:extLst>
      <p:ext uri="{BB962C8B-B14F-4D97-AF65-F5344CB8AC3E}">
        <p14:creationId xmlns:p14="http://schemas.microsoft.com/office/powerpoint/2010/main" val="129363374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2940155" cy="492839"/>
          </a:xfrm>
          <a:prstGeom prst="rect">
            <a:avLst/>
          </a:prstGeom>
        </p:spPr>
        <p:txBody>
          <a:bodyPr vert="horz" lIns="91074" tIns="45537" rIns="91074" bIns="45537" rtlCol="0"/>
          <a:lstStyle>
            <a:lvl1pPr algn="l">
              <a:defRPr sz="1200"/>
            </a:lvl1pPr>
          </a:lstStyle>
          <a:p>
            <a:endParaRPr lang="lv-LV"/>
          </a:p>
        </p:txBody>
      </p:sp>
      <p:sp>
        <p:nvSpPr>
          <p:cNvPr id="3" name="Date Placeholder 2"/>
          <p:cNvSpPr>
            <a:spLocks noGrp="1"/>
          </p:cNvSpPr>
          <p:nvPr>
            <p:ph type="dt" idx="1"/>
          </p:nvPr>
        </p:nvSpPr>
        <p:spPr>
          <a:xfrm>
            <a:off x="3843251" y="1"/>
            <a:ext cx="2940155" cy="492839"/>
          </a:xfrm>
          <a:prstGeom prst="rect">
            <a:avLst/>
          </a:prstGeom>
        </p:spPr>
        <p:txBody>
          <a:bodyPr vert="horz" lIns="91074" tIns="45537" rIns="91074" bIns="45537" rtlCol="0"/>
          <a:lstStyle>
            <a:lvl1pPr algn="r">
              <a:defRPr sz="1200"/>
            </a:lvl1pPr>
          </a:lstStyle>
          <a:p>
            <a:fld id="{30D7EF8A-8F42-45CC-9010-7ECE206F8CD5}" type="datetimeFigureOut">
              <a:rPr lang="lv-LV" smtClean="0"/>
              <a:pPr/>
              <a:t>12.03.2019</a:t>
            </a:fld>
            <a:endParaRPr lang="lv-LV"/>
          </a:p>
        </p:txBody>
      </p:sp>
      <p:sp>
        <p:nvSpPr>
          <p:cNvPr id="4" name="Slide Image Placeholder 3"/>
          <p:cNvSpPr>
            <a:spLocks noGrp="1" noRot="1" noChangeAspect="1"/>
          </p:cNvSpPr>
          <p:nvPr>
            <p:ph type="sldImg" idx="2"/>
          </p:nvPr>
        </p:nvSpPr>
        <p:spPr>
          <a:xfrm>
            <a:off x="928688" y="739775"/>
            <a:ext cx="4927600" cy="3695700"/>
          </a:xfrm>
          <a:prstGeom prst="rect">
            <a:avLst/>
          </a:prstGeom>
          <a:noFill/>
          <a:ln w="12700">
            <a:solidFill>
              <a:prstClr val="black"/>
            </a:solidFill>
          </a:ln>
        </p:spPr>
        <p:txBody>
          <a:bodyPr vert="horz" lIns="91074" tIns="45537" rIns="91074" bIns="45537" rtlCol="0" anchor="ctr"/>
          <a:lstStyle/>
          <a:p>
            <a:endParaRPr lang="lv-LV"/>
          </a:p>
        </p:txBody>
      </p:sp>
      <p:sp>
        <p:nvSpPr>
          <p:cNvPr id="5" name="Notes Placeholder 4"/>
          <p:cNvSpPr>
            <a:spLocks noGrp="1"/>
          </p:cNvSpPr>
          <p:nvPr>
            <p:ph type="body" sz="quarter" idx="3"/>
          </p:nvPr>
        </p:nvSpPr>
        <p:spPr>
          <a:xfrm>
            <a:off x="678498" y="4681976"/>
            <a:ext cx="5427980" cy="4435554"/>
          </a:xfrm>
          <a:prstGeom prst="rect">
            <a:avLst/>
          </a:prstGeom>
        </p:spPr>
        <p:txBody>
          <a:bodyPr vert="horz" lIns="91074" tIns="45537" rIns="91074" bIns="45537"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lv-LV"/>
          </a:p>
        </p:txBody>
      </p:sp>
      <p:sp>
        <p:nvSpPr>
          <p:cNvPr id="6" name="Footer Placeholder 5"/>
          <p:cNvSpPr>
            <a:spLocks noGrp="1"/>
          </p:cNvSpPr>
          <p:nvPr>
            <p:ph type="ftr" sz="quarter" idx="4"/>
          </p:nvPr>
        </p:nvSpPr>
        <p:spPr>
          <a:xfrm>
            <a:off x="1" y="9362239"/>
            <a:ext cx="2940155" cy="492839"/>
          </a:xfrm>
          <a:prstGeom prst="rect">
            <a:avLst/>
          </a:prstGeom>
        </p:spPr>
        <p:txBody>
          <a:bodyPr vert="horz" lIns="91074" tIns="45537" rIns="91074" bIns="45537" rtlCol="0" anchor="b"/>
          <a:lstStyle>
            <a:lvl1pPr algn="l">
              <a:defRPr sz="1200"/>
            </a:lvl1pPr>
          </a:lstStyle>
          <a:p>
            <a:endParaRPr lang="lv-LV"/>
          </a:p>
        </p:txBody>
      </p:sp>
      <p:sp>
        <p:nvSpPr>
          <p:cNvPr id="7" name="Slide Number Placeholder 6"/>
          <p:cNvSpPr>
            <a:spLocks noGrp="1"/>
          </p:cNvSpPr>
          <p:nvPr>
            <p:ph type="sldNum" sz="quarter" idx="5"/>
          </p:nvPr>
        </p:nvSpPr>
        <p:spPr>
          <a:xfrm>
            <a:off x="3843251" y="9362239"/>
            <a:ext cx="2940155" cy="492839"/>
          </a:xfrm>
          <a:prstGeom prst="rect">
            <a:avLst/>
          </a:prstGeom>
        </p:spPr>
        <p:txBody>
          <a:bodyPr vert="horz" lIns="91074" tIns="45537" rIns="91074" bIns="45537" rtlCol="0" anchor="b"/>
          <a:lstStyle>
            <a:lvl1pPr algn="r">
              <a:defRPr sz="1200"/>
            </a:lvl1pPr>
          </a:lstStyle>
          <a:p>
            <a:fld id="{56151646-2DFC-4BCA-ABE7-8C058D6330D0}" type="slidenum">
              <a:rPr lang="lv-LV" smtClean="0"/>
              <a:pPr/>
              <a:t>‹#›</a:t>
            </a:fld>
            <a:endParaRPr lang="lv-LV"/>
          </a:p>
        </p:txBody>
      </p:sp>
    </p:spTree>
    <p:extLst>
      <p:ext uri="{BB962C8B-B14F-4D97-AF65-F5344CB8AC3E}">
        <p14:creationId xmlns:p14="http://schemas.microsoft.com/office/powerpoint/2010/main" val="157982248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56151646-2DFC-4BCA-ABE7-8C058D6330D0}" type="slidenum">
              <a:rPr lang="lv-LV" smtClean="0"/>
              <a:pPr/>
              <a:t>3</a:t>
            </a:fld>
            <a:endParaRPr lang="lv-LV"/>
          </a:p>
        </p:txBody>
      </p:sp>
    </p:spTree>
    <p:extLst>
      <p:ext uri="{BB962C8B-B14F-4D97-AF65-F5344CB8AC3E}">
        <p14:creationId xmlns:p14="http://schemas.microsoft.com/office/powerpoint/2010/main" val="3629100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56151646-2DFC-4BCA-ABE7-8C058D6330D0}" type="slidenum">
              <a:rPr lang="lv-LV" smtClean="0"/>
              <a:pPr/>
              <a:t>4</a:t>
            </a:fld>
            <a:endParaRPr lang="lv-LV"/>
          </a:p>
        </p:txBody>
      </p:sp>
    </p:spTree>
    <p:extLst>
      <p:ext uri="{BB962C8B-B14F-4D97-AF65-F5344CB8AC3E}">
        <p14:creationId xmlns:p14="http://schemas.microsoft.com/office/powerpoint/2010/main" val="38986875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lv-LV" dirty="0"/>
          </a:p>
        </p:txBody>
      </p:sp>
      <p:sp>
        <p:nvSpPr>
          <p:cNvPr id="4" name="Slide Number Placeholder 3"/>
          <p:cNvSpPr>
            <a:spLocks noGrp="1"/>
          </p:cNvSpPr>
          <p:nvPr>
            <p:ph type="sldNum" sz="quarter" idx="10"/>
          </p:nvPr>
        </p:nvSpPr>
        <p:spPr/>
        <p:txBody>
          <a:bodyPr/>
          <a:lstStyle/>
          <a:p>
            <a:fld id="{56151646-2DFC-4BCA-ABE7-8C058D6330D0}" type="slidenum">
              <a:rPr lang="lv-LV" smtClean="0"/>
              <a:pPr/>
              <a:t>5</a:t>
            </a:fld>
            <a:endParaRPr lang="lv-LV"/>
          </a:p>
        </p:txBody>
      </p:sp>
    </p:spTree>
    <p:extLst>
      <p:ext uri="{BB962C8B-B14F-4D97-AF65-F5344CB8AC3E}">
        <p14:creationId xmlns:p14="http://schemas.microsoft.com/office/powerpoint/2010/main" val="24908835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and Content">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10" name="Title 9"/>
          <p:cNvSpPr>
            <a:spLocks noGrp="1"/>
          </p:cNvSpPr>
          <p:nvPr>
            <p:ph type="title" hasCustomPrompt="1"/>
          </p:nvPr>
        </p:nvSpPr>
        <p:spPr>
          <a:xfrm>
            <a:off x="2411760" y="4086200"/>
            <a:ext cx="5760640" cy="854968"/>
          </a:xfrm>
        </p:spPr>
        <p:txBody>
          <a:bodyPr/>
          <a:lstStyle>
            <a:lvl1pPr>
              <a:defRPr>
                <a:effectLst>
                  <a:innerShdw blurRad="63500" dist="50800" dir="13500000">
                    <a:prstClr val="black">
                      <a:alpha val="50000"/>
                    </a:prstClr>
                  </a:innerShdw>
                </a:effectLst>
              </a:defRPr>
            </a:lvl1pPr>
          </a:lstStyle>
          <a:p>
            <a:r>
              <a:rPr lang="en-US" dirty="0" smtClean="0"/>
              <a:t>PREZENTĀCIJAS NOSAUKUMS,</a:t>
            </a:r>
            <a:br>
              <a:rPr lang="en-US" dirty="0" smtClean="0"/>
            </a:br>
            <a:r>
              <a:rPr lang="en-US" dirty="0" smtClean="0"/>
              <a:t>JA NEPIECIEŠAMS OTRA RINDA</a:t>
            </a:r>
          </a:p>
        </p:txBody>
      </p:sp>
      <p:sp>
        <p:nvSpPr>
          <p:cNvPr id="15" name="Content Placeholder 14"/>
          <p:cNvSpPr>
            <a:spLocks noGrp="1"/>
          </p:cNvSpPr>
          <p:nvPr>
            <p:ph sz="quarter" idx="10" hasCustomPrompt="1"/>
          </p:nvPr>
        </p:nvSpPr>
        <p:spPr>
          <a:xfrm>
            <a:off x="2411759" y="5013176"/>
            <a:ext cx="5760641" cy="360363"/>
          </a:xfrm>
        </p:spPr>
        <p:txBody>
          <a:bodyPr>
            <a:noAutofit/>
          </a:bodyPr>
          <a:lstStyle>
            <a:lvl1pPr marL="0" indent="0" algn="ctr">
              <a:buNone/>
              <a:defRPr sz="1600">
                <a:effectLst>
                  <a:innerShdw blurRad="63500" dist="50800" dir="13500000">
                    <a:prstClr val="black">
                      <a:alpha val="50000"/>
                    </a:prstClr>
                  </a:innerShdw>
                </a:effectLst>
              </a:defRPr>
            </a:lvl1pPr>
          </a:lstStyle>
          <a:p>
            <a:pPr lvl="0"/>
            <a:r>
              <a:rPr lang="en-US" dirty="0" smtClean="0"/>
              <a:t>(IZSTRĀDĀTĀJS, GADS, CITA INFORMĀCIJA).</a:t>
            </a:r>
          </a:p>
        </p:txBody>
      </p:sp>
      <p:pic>
        <p:nvPicPr>
          <p:cNvPr id="1026"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539552" y="404664"/>
            <a:ext cx="4040775" cy="14400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51648547"/>
      </p:ext>
    </p:extLst>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blipFill dpi="0" rotWithShape="1">
          <a:blip r:embed="rId2" cstate="print">
            <a:lum/>
          </a:blip>
          <a:srcRect/>
          <a:stretch>
            <a:fillRect/>
          </a:stretch>
        </a:blip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5C77EA77-F9EB-4D3B-9C53-DA17819BC1D1}" type="datetime1">
              <a:rPr lang="lv-LV" smtClean="0"/>
              <a:pPr/>
              <a:t>12.03.2019</a:t>
            </a:fld>
            <a:endParaRPr lang="lv-LV" dirty="0"/>
          </a:p>
        </p:txBody>
      </p:sp>
      <p:sp>
        <p:nvSpPr>
          <p:cNvPr id="5" name="Footer Placeholder 4"/>
          <p:cNvSpPr>
            <a:spLocks noGrp="1"/>
          </p:cNvSpPr>
          <p:nvPr>
            <p:ph type="ftr" sz="quarter" idx="11"/>
          </p:nvPr>
        </p:nvSpPr>
        <p:spPr/>
        <p:txBody>
          <a:bodyPr/>
          <a:lstStyle/>
          <a:p>
            <a:endParaRPr lang="lv-LV"/>
          </a:p>
        </p:txBody>
      </p:sp>
      <p:sp>
        <p:nvSpPr>
          <p:cNvPr id="6" name="Slide Number Placeholder 5"/>
          <p:cNvSpPr>
            <a:spLocks noGrp="1"/>
          </p:cNvSpPr>
          <p:nvPr>
            <p:ph type="sldNum" sz="quarter" idx="12"/>
          </p:nvPr>
        </p:nvSpPr>
        <p:spPr/>
        <p:txBody>
          <a:bodyPr/>
          <a:lstStyle/>
          <a:p>
            <a:fld id="{952464FB-6FA6-4E80-ACB1-F4B9846AA373}" type="slidenum">
              <a:rPr lang="lv-LV" smtClean="0"/>
              <a:pPr/>
              <a:t>‹#›</a:t>
            </a:fld>
            <a:endParaRPr lang="lv-LV"/>
          </a:p>
        </p:txBody>
      </p:sp>
      <p:sp>
        <p:nvSpPr>
          <p:cNvPr id="9" name="Content Placeholder 2"/>
          <p:cNvSpPr>
            <a:spLocks noGrp="1"/>
          </p:cNvSpPr>
          <p:nvPr>
            <p:ph idx="1"/>
          </p:nvPr>
        </p:nvSpPr>
        <p:spPr>
          <a:xfrm>
            <a:off x="457200" y="1268760"/>
            <a:ext cx="8229600" cy="4857403"/>
          </a:xfrm>
        </p:spPr>
        <p:txBody>
          <a:bodyPr/>
          <a:lstStyle>
            <a:lvl1pPr>
              <a:defRPr sz="1800"/>
            </a:lvl1pPr>
            <a:lvl2pPr>
              <a:defRPr sz="1800"/>
            </a:lvl2pPr>
            <a:lvl3pPr>
              <a:defRPr sz="1600"/>
            </a:lvl3pPr>
            <a:lvl4pPr>
              <a:defRPr sz="1600"/>
            </a:lvl4pPr>
            <a:lvl5pPr>
              <a:defRPr sz="16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10" name="Title 9"/>
          <p:cNvSpPr>
            <a:spLocks noGrp="1"/>
          </p:cNvSpPr>
          <p:nvPr>
            <p:ph type="title"/>
          </p:nvPr>
        </p:nvSpPr>
        <p:spPr>
          <a:xfrm>
            <a:off x="467544" y="620736"/>
            <a:ext cx="5688632" cy="432000"/>
          </a:xfrm>
        </p:spPr>
        <p:txBody>
          <a:bodyPr>
            <a:normAutofit/>
          </a:bodyPr>
          <a:lstStyle>
            <a:lvl1pPr algn="l">
              <a:defRPr sz="2200" b="1">
                <a:effectLst>
                  <a:innerShdw blurRad="63500" dist="50800" dir="13500000">
                    <a:prstClr val="black">
                      <a:alpha val="50000"/>
                    </a:prstClr>
                  </a:innerShdw>
                </a:effectLst>
              </a:defRPr>
            </a:lvl1pPr>
          </a:lstStyle>
          <a:p>
            <a:r>
              <a:rPr lang="en-US" dirty="0" smtClean="0"/>
              <a:t>Click to edit Master title style</a:t>
            </a:r>
            <a:endParaRPr lang="lv-LV" dirty="0"/>
          </a:p>
        </p:txBody>
      </p:sp>
      <p:pic>
        <p:nvPicPr>
          <p:cNvPr id="11" name="Picture 2" descr="C:\Users\Nauris\Finanšu ministrija\FM (LV).jpg"/>
          <p:cNvPicPr>
            <a:picLocks noChangeAspect="1" noChangeArrowheads="1"/>
          </p:cNvPicPr>
          <p:nvPr userDrawn="1"/>
        </p:nvPicPr>
        <p:blipFill>
          <a:blip r:embed="rId3" cstate="print">
            <a:extLst>
              <a:ext uri="{28A0092B-C50C-407E-A947-70E740481C1C}">
                <a14:useLocalDpi xmlns:a14="http://schemas.microsoft.com/office/drawing/2010/main" val="0"/>
              </a:ext>
            </a:extLst>
          </a:blip>
          <a:srcRect/>
          <a:stretch>
            <a:fillRect/>
          </a:stretch>
        </p:blipFill>
        <p:spPr bwMode="auto">
          <a:xfrm>
            <a:off x="6579169" y="72480"/>
            <a:ext cx="2424467" cy="86400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591850192"/>
      </p:ext>
    </p:extLst>
  </p:cSld>
  <p:clrMapOvr>
    <a:masterClrMapping/>
  </p:clrMapOvr>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lv-LV"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lv-LV"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A52DFE-4AF1-43F9-BEFC-C56E8A5F6667}" type="datetime1">
              <a:rPr lang="lv-LV" smtClean="0"/>
              <a:pPr/>
              <a:t>12.03.2019</a:t>
            </a:fld>
            <a:endParaRPr lang="lv-LV"/>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lv-LV"/>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2464FB-6FA6-4E80-ACB1-F4B9846AA373}" type="slidenum">
              <a:rPr lang="lv-LV" smtClean="0"/>
              <a:pPr/>
              <a:t>‹#›</a:t>
            </a:fld>
            <a:endParaRPr lang="lv-LV"/>
          </a:p>
        </p:txBody>
      </p:sp>
    </p:spTree>
    <p:extLst>
      <p:ext uri="{BB962C8B-B14F-4D97-AF65-F5344CB8AC3E}">
        <p14:creationId xmlns:p14="http://schemas.microsoft.com/office/powerpoint/2010/main" val="2580775643"/>
      </p:ext>
    </p:extLst>
  </p:cSld>
  <p:clrMap bg1="lt1" tx1="dk1" bg2="lt2" tx2="dk2" accent1="accent1" accent2="accent2" accent3="accent3" accent4="accent4" accent5="accent5" accent6="accent6" hlink="hlink" folHlink="folHlink"/>
  <p:sldLayoutIdLst>
    <p:sldLayoutId id="2147483674" r:id="rId1"/>
    <p:sldLayoutId id="2147483673" r:id="rId2"/>
  </p:sldLayoutIdLst>
  <p:timing>
    <p:tnLst>
      <p:par>
        <p:cTn id="1" dur="indefinite" restart="never" nodeType="tmRoot"/>
      </p:par>
    </p:tnLst>
  </p:timing>
  <p:hf hdr="0" ftr="0"/>
  <p:txStyles>
    <p:titleStyle>
      <a:lvl1pPr algn="ctr" defTabSz="914400" rtl="0" eaLnBrk="1" latinLnBrk="0" hangingPunct="1">
        <a:spcBef>
          <a:spcPct val="0"/>
        </a:spcBef>
        <a:buNone/>
        <a:defRPr sz="2600" kern="1200">
          <a:solidFill>
            <a:srgbClr val="D39001"/>
          </a:solidFill>
          <a:latin typeface="+mn-lt"/>
          <a:ea typeface="+mj-ea"/>
          <a:cs typeface="+mj-cs"/>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1pPr>
      <a:lvl2pPr marL="742950" indent="-285750" algn="l" defTabSz="914400" rtl="0" eaLnBrk="1" latinLnBrk="0" hangingPunct="1">
        <a:spcBef>
          <a:spcPct val="20000"/>
        </a:spcBef>
        <a:buFont typeface="Arial" pitchFamily="34" charset="0"/>
        <a:buChar char="–"/>
        <a:defRPr sz="2000" kern="1200">
          <a:solidFill>
            <a:schemeClr val="tx1">
              <a:lumMod val="65000"/>
              <a:lumOff val="35000"/>
            </a:schemeClr>
          </a:solidFill>
          <a:latin typeface="+mn-lt"/>
          <a:ea typeface="+mn-ea"/>
          <a:cs typeface="+mn-cs"/>
        </a:defRPr>
      </a:lvl2pPr>
      <a:lvl3pPr marL="11430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3pPr>
      <a:lvl4pPr marL="16002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4pPr>
      <a:lvl5pPr marL="2057400" indent="-228600" algn="l" defTabSz="914400" rtl="0" eaLnBrk="1" latinLnBrk="0" hangingPunct="1">
        <a:spcBef>
          <a:spcPct val="20000"/>
        </a:spcBef>
        <a:buFont typeface="Arial" pitchFamily="34" charset="0"/>
        <a:buChar char="»"/>
        <a:defRPr sz="1800" kern="1200">
          <a:solidFill>
            <a:schemeClr val="tx1">
              <a:lumMod val="65000"/>
              <a:lumOff val="35000"/>
            </a:schemeClr>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lv-LV"/>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hyperlink" Target="http://eur-lex.europa.eu/legal-content/LV/TXT/HTML/?uri=CELEX:32014R0537&amp;from=EN"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11560" y="1653038"/>
            <a:ext cx="7992888" cy="2280018"/>
          </a:xfrm>
        </p:spPr>
        <p:txBody>
          <a:bodyPr>
            <a:normAutofit/>
          </a:bodyPr>
          <a:lstStyle/>
          <a:p>
            <a:r>
              <a:rPr lang="lv-LV" sz="2800" b="1" dirty="0" smtClean="0">
                <a:effectLst/>
                <a:latin typeface="Times New Roman" panose="02020603050405020304" pitchFamily="18" charset="0"/>
                <a:cs typeface="Times New Roman" panose="02020603050405020304" pitchFamily="18" charset="0"/>
              </a:rPr>
              <a:t>Informācija par grozījumiem normatīvajos aktos saistībā ar revīzijas jomas jautājumiem, kas stāsies spēkā ar </a:t>
            </a:r>
            <a:br>
              <a:rPr lang="lv-LV" sz="2800" b="1" dirty="0" smtClean="0">
                <a:effectLst/>
                <a:latin typeface="Times New Roman" panose="02020603050405020304" pitchFamily="18" charset="0"/>
                <a:cs typeface="Times New Roman" panose="02020603050405020304" pitchFamily="18" charset="0"/>
              </a:rPr>
            </a:br>
            <a:r>
              <a:rPr lang="lv-LV" sz="2800" b="1" dirty="0" smtClean="0">
                <a:effectLst/>
                <a:latin typeface="Times New Roman" panose="02020603050405020304" pitchFamily="18" charset="0"/>
                <a:cs typeface="Times New Roman" panose="02020603050405020304" pitchFamily="18" charset="0"/>
              </a:rPr>
              <a:t>2017.gada 1.janvāri</a:t>
            </a:r>
            <a:endParaRPr lang="lv-LV" sz="2800" b="1" dirty="0">
              <a:latin typeface="Times New Roman" panose="02020603050405020304" pitchFamily="18" charset="0"/>
              <a:cs typeface="Times New Roman" panose="02020603050405020304" pitchFamily="18" charset="0"/>
            </a:endParaRPr>
          </a:p>
        </p:txBody>
      </p:sp>
      <p:sp>
        <p:nvSpPr>
          <p:cNvPr id="5" name="Content Placeholder 4"/>
          <p:cNvSpPr>
            <a:spLocks noGrp="1"/>
          </p:cNvSpPr>
          <p:nvPr>
            <p:ph sz="quarter" idx="10"/>
          </p:nvPr>
        </p:nvSpPr>
        <p:spPr>
          <a:xfrm>
            <a:off x="1187624" y="3645024"/>
            <a:ext cx="7056784" cy="2016224"/>
          </a:xfrm>
        </p:spPr>
        <p:txBody>
          <a:bodyPr/>
          <a:lstStyle/>
          <a:p>
            <a:endParaRPr lang="lv-LV" dirty="0" smtClean="0">
              <a:solidFill>
                <a:schemeClr val="tx1"/>
              </a:solidFill>
              <a:latin typeface="Times New Roman" panose="02020603050405020304" pitchFamily="18" charset="0"/>
              <a:cs typeface="Times New Roman" panose="02020603050405020304" pitchFamily="18" charset="0"/>
            </a:endParaRPr>
          </a:p>
          <a:p>
            <a:endParaRPr lang="lv-LV" dirty="0">
              <a:latin typeface="Times New Roman" panose="02020603050405020304" pitchFamily="18" charset="0"/>
              <a:cs typeface="Times New Roman" panose="02020603050405020304" pitchFamily="18" charset="0"/>
            </a:endParaRPr>
          </a:p>
          <a:p>
            <a:pPr algn="r"/>
            <a:endParaRPr lang="lv-LV" dirty="0" smtClean="0">
              <a:latin typeface="Times New Roman" panose="02020603050405020304" pitchFamily="18" charset="0"/>
              <a:cs typeface="Times New Roman" panose="02020603050405020304" pitchFamily="18" charset="0"/>
            </a:endParaRPr>
          </a:p>
          <a:p>
            <a:pPr algn="r"/>
            <a:endParaRPr lang="lv-LV"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7186833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pPr/>
              <a:t>2</a:t>
            </a:fld>
            <a:endParaRPr lang="lv-LV" dirty="0"/>
          </a:p>
        </p:txBody>
      </p:sp>
      <p:sp>
        <p:nvSpPr>
          <p:cNvPr id="4" name="Content Placeholder 3"/>
          <p:cNvSpPr>
            <a:spLocks noGrp="1"/>
          </p:cNvSpPr>
          <p:nvPr>
            <p:ph idx="1"/>
          </p:nvPr>
        </p:nvSpPr>
        <p:spPr>
          <a:xfrm>
            <a:off x="457200" y="1268760"/>
            <a:ext cx="8229600" cy="5328592"/>
          </a:xfrm>
        </p:spPr>
        <p:txBody>
          <a:bodyPr>
            <a:normAutofit fontScale="92500" lnSpcReduction="20000"/>
          </a:bodyPr>
          <a:lstStyle/>
          <a:p>
            <a:pPr marL="0" indent="0" algn="just">
              <a:buNone/>
            </a:pPr>
            <a:r>
              <a:rPr lang="lv-LV" b="1" u="sng" dirty="0" smtClean="0">
                <a:solidFill>
                  <a:schemeClr val="tx1"/>
                </a:solidFill>
                <a:latin typeface="Times New Roman" panose="02020603050405020304" pitchFamily="18" charset="0"/>
                <a:cs typeface="Times New Roman" panose="02020603050405020304" pitchFamily="18" charset="0"/>
              </a:rPr>
              <a:t>Grozījumu likumā izstrādes pamatojums:</a:t>
            </a:r>
          </a:p>
          <a:p>
            <a:pPr algn="just">
              <a:buAutoNum type="arabicParenR"/>
            </a:pPr>
            <a:r>
              <a:rPr lang="lv-LV" dirty="0" smtClean="0">
                <a:solidFill>
                  <a:schemeClr val="tx1"/>
                </a:solidFill>
                <a:latin typeface="Times New Roman" panose="02020603050405020304" pitchFamily="18" charset="0"/>
                <a:cs typeface="Times New Roman" panose="02020603050405020304" pitchFamily="18" charset="0"/>
              </a:rPr>
              <a:t>pārņemt </a:t>
            </a:r>
            <a:r>
              <a:rPr lang="lv-LV" dirty="0">
                <a:solidFill>
                  <a:schemeClr val="tx1"/>
                </a:solidFill>
                <a:latin typeface="Times New Roman" panose="02020603050405020304" pitchFamily="18" charset="0"/>
                <a:cs typeface="Times New Roman" panose="02020603050405020304" pitchFamily="18" charset="0"/>
              </a:rPr>
              <a:t>likumā “Par zvērinātiem </a:t>
            </a:r>
            <a:r>
              <a:rPr lang="lv-LV" dirty="0" smtClean="0">
                <a:solidFill>
                  <a:schemeClr val="tx1"/>
                </a:solidFill>
                <a:latin typeface="Times New Roman" panose="02020603050405020304" pitchFamily="18" charset="0"/>
                <a:cs typeface="Times New Roman" panose="02020603050405020304" pitchFamily="18" charset="0"/>
              </a:rPr>
              <a:t>revidentiem” ar </a:t>
            </a:r>
            <a:r>
              <a:rPr lang="lv-LV" b="1" dirty="0" smtClean="0">
                <a:solidFill>
                  <a:schemeClr val="tx1"/>
                </a:solidFill>
                <a:latin typeface="Times New Roman" panose="02020603050405020304" pitchFamily="18" charset="0"/>
                <a:cs typeface="Times New Roman" panose="02020603050405020304" pitchFamily="18" charset="0"/>
              </a:rPr>
              <a:t>Direktīvu </a:t>
            </a:r>
            <a:r>
              <a:rPr lang="lv-LV" b="1" dirty="0">
                <a:solidFill>
                  <a:schemeClr val="tx1"/>
                </a:solidFill>
                <a:latin typeface="Times New Roman" panose="02020603050405020304" pitchFamily="18" charset="0"/>
                <a:cs typeface="Times New Roman" panose="02020603050405020304" pitchFamily="18" charset="0"/>
              </a:rPr>
              <a:t>2014/56/ES </a:t>
            </a:r>
            <a:r>
              <a:rPr lang="lv-LV" dirty="0">
                <a:solidFill>
                  <a:schemeClr val="tx1"/>
                </a:solidFill>
                <a:latin typeface="Times New Roman" panose="02020603050405020304" pitchFamily="18" charset="0"/>
                <a:cs typeface="Times New Roman" panose="02020603050405020304" pitchFamily="18" charset="0"/>
              </a:rPr>
              <a:t>izdarītos </a:t>
            </a:r>
            <a:r>
              <a:rPr lang="lv-LV" b="1" dirty="0">
                <a:solidFill>
                  <a:schemeClr val="tx1"/>
                </a:solidFill>
                <a:latin typeface="Times New Roman" panose="02020603050405020304" pitchFamily="18" charset="0"/>
                <a:cs typeface="Times New Roman" panose="02020603050405020304" pitchFamily="18" charset="0"/>
              </a:rPr>
              <a:t>Revīzijas direktīvas </a:t>
            </a:r>
            <a:r>
              <a:rPr lang="lv-LV" b="1" dirty="0" smtClean="0">
                <a:solidFill>
                  <a:schemeClr val="tx1"/>
                </a:solidFill>
                <a:latin typeface="Times New Roman" panose="02020603050405020304" pitchFamily="18" charset="0"/>
                <a:cs typeface="Times New Roman" panose="02020603050405020304" pitchFamily="18" charset="0"/>
              </a:rPr>
              <a:t>grozījumus </a:t>
            </a:r>
            <a:r>
              <a:rPr lang="lv-LV" dirty="0" smtClean="0">
                <a:solidFill>
                  <a:schemeClr val="tx1"/>
                </a:solidFill>
                <a:latin typeface="Times New Roman" panose="02020603050405020304" pitchFamily="18" charset="0"/>
                <a:cs typeface="Times New Roman" panose="02020603050405020304" pitchFamily="18" charset="0"/>
              </a:rPr>
              <a:t>(stājas spēkā 2016.gada 17.jūnijā);</a:t>
            </a:r>
          </a:p>
          <a:p>
            <a:pPr algn="just">
              <a:buAutoNum type="arabicParenR"/>
            </a:pPr>
            <a:r>
              <a:rPr lang="lv-LV" dirty="0" smtClean="0">
                <a:solidFill>
                  <a:schemeClr val="tx1"/>
                </a:solidFill>
                <a:latin typeface="Times New Roman" panose="02020603050405020304" pitchFamily="18" charset="0"/>
                <a:cs typeface="Times New Roman" panose="02020603050405020304" pitchFamily="18" charset="0"/>
              </a:rPr>
              <a:t>iekļaut </a:t>
            </a:r>
            <a:r>
              <a:rPr lang="lv-LV" dirty="0">
                <a:solidFill>
                  <a:schemeClr val="tx1"/>
                </a:solidFill>
                <a:latin typeface="Times New Roman" panose="02020603050405020304" pitchFamily="18" charset="0"/>
                <a:cs typeface="Times New Roman" panose="02020603050405020304" pitchFamily="18" charset="0"/>
              </a:rPr>
              <a:t>likumā normas, kas nepieciešamas </a:t>
            </a:r>
            <a:r>
              <a:rPr lang="lv-LV" b="1" dirty="0" smtClean="0">
                <a:solidFill>
                  <a:schemeClr val="tx1"/>
                </a:solidFill>
                <a:latin typeface="Times New Roman" panose="02020603050405020304" pitchFamily="18" charset="0"/>
                <a:cs typeface="Times New Roman" panose="02020603050405020304" pitchFamily="18" charset="0"/>
              </a:rPr>
              <a:t>SNS revīzijas </a:t>
            </a:r>
            <a:r>
              <a:rPr lang="lv-LV" b="1" dirty="0">
                <a:solidFill>
                  <a:schemeClr val="tx1"/>
                </a:solidFill>
                <a:latin typeface="Times New Roman" panose="02020603050405020304" pitchFamily="18" charset="0"/>
                <a:cs typeface="Times New Roman" panose="02020603050405020304" pitchFamily="18" charset="0"/>
              </a:rPr>
              <a:t>regulas </a:t>
            </a:r>
            <a:r>
              <a:rPr lang="lv-LV" dirty="0" smtClean="0">
                <a:solidFill>
                  <a:schemeClr val="tx1"/>
                </a:solidFill>
                <a:latin typeface="Times New Roman" panose="02020603050405020304" pitchFamily="18" charset="0"/>
                <a:cs typeface="Times New Roman" panose="02020603050405020304" pitchFamily="18" charset="0"/>
              </a:rPr>
              <a:t>(stājas spēkā 2016.gada 17.jūnijā) prasību piemērošanai;</a:t>
            </a:r>
          </a:p>
          <a:p>
            <a:pPr algn="just">
              <a:buAutoNum type="arabicParenR"/>
            </a:pPr>
            <a:r>
              <a:rPr lang="lv-LV" dirty="0" smtClean="0">
                <a:solidFill>
                  <a:schemeClr val="tx1"/>
                </a:solidFill>
                <a:latin typeface="Times New Roman" panose="02020603050405020304" pitchFamily="18" charset="0"/>
                <a:cs typeface="Times New Roman" panose="02020603050405020304" pitchFamily="18" charset="0"/>
              </a:rPr>
              <a:t>ieviest </a:t>
            </a:r>
            <a:r>
              <a:rPr lang="lv-LV" b="1" dirty="0">
                <a:solidFill>
                  <a:schemeClr val="tx1"/>
                </a:solidFill>
                <a:latin typeface="Times New Roman" panose="02020603050405020304" pitchFamily="18" charset="0"/>
                <a:cs typeface="Times New Roman" panose="02020603050405020304" pitchFamily="18" charset="0"/>
              </a:rPr>
              <a:t>OECD </a:t>
            </a:r>
            <a:r>
              <a:rPr lang="lv-LV" dirty="0">
                <a:solidFill>
                  <a:schemeClr val="tx1"/>
                </a:solidFill>
                <a:latin typeface="Times New Roman" panose="02020603050405020304" pitchFamily="18" charset="0"/>
                <a:cs typeface="Times New Roman" panose="02020603050405020304" pitchFamily="18" charset="0"/>
              </a:rPr>
              <a:t>Korporatīvās pārvaldības un Investīciju komitejas </a:t>
            </a:r>
            <a:r>
              <a:rPr lang="lv-LV" b="1" dirty="0" smtClean="0">
                <a:solidFill>
                  <a:schemeClr val="tx1"/>
                </a:solidFill>
                <a:latin typeface="Times New Roman" panose="02020603050405020304" pitchFamily="18" charset="0"/>
                <a:cs typeface="Times New Roman" panose="02020603050405020304" pitchFamily="18" charset="0"/>
              </a:rPr>
              <a:t>rekomendācijas</a:t>
            </a:r>
            <a:r>
              <a:rPr lang="lv-LV" dirty="0" smtClean="0">
                <a:solidFill>
                  <a:schemeClr val="tx1"/>
                </a:solidFill>
                <a:latin typeface="Times New Roman" panose="02020603050405020304" pitchFamily="18" charset="0"/>
                <a:cs typeface="Times New Roman" panose="02020603050405020304" pitchFamily="18" charset="0"/>
              </a:rPr>
              <a:t>;</a:t>
            </a:r>
          </a:p>
          <a:p>
            <a:pPr algn="just">
              <a:buAutoNum type="arabicParenR"/>
            </a:pPr>
            <a:r>
              <a:rPr lang="lv-LV" dirty="0" smtClean="0">
                <a:solidFill>
                  <a:schemeClr val="tx1"/>
                </a:solidFill>
                <a:latin typeface="Times New Roman" panose="02020603050405020304" pitchFamily="18" charset="0"/>
                <a:cs typeface="Times New Roman" panose="02020603050405020304" pitchFamily="18" charset="0"/>
              </a:rPr>
              <a:t>pārņemt </a:t>
            </a:r>
            <a:r>
              <a:rPr lang="lv-LV" dirty="0">
                <a:solidFill>
                  <a:schemeClr val="tx1"/>
                </a:solidFill>
                <a:latin typeface="Times New Roman" panose="02020603050405020304" pitchFamily="18" charset="0"/>
                <a:cs typeface="Times New Roman" panose="02020603050405020304" pitchFamily="18" charset="0"/>
              </a:rPr>
              <a:t>likumā “Par zvērinātiem revidentiem” </a:t>
            </a:r>
            <a:r>
              <a:rPr lang="lv-LV" dirty="0" smtClean="0">
                <a:solidFill>
                  <a:schemeClr val="tx1"/>
                </a:solidFill>
                <a:latin typeface="Times New Roman" panose="02020603050405020304" pitchFamily="18" charset="0"/>
                <a:cs typeface="Times New Roman" panose="02020603050405020304" pitchFamily="18" charset="0"/>
              </a:rPr>
              <a:t>ar </a:t>
            </a:r>
            <a:r>
              <a:rPr lang="lv-LV" b="1" dirty="0" err="1">
                <a:solidFill>
                  <a:schemeClr val="tx1"/>
                </a:solidFill>
                <a:latin typeface="Times New Roman" panose="02020603050405020304" pitchFamily="18" charset="0"/>
                <a:cs typeface="Times New Roman" panose="02020603050405020304" pitchFamily="18" charset="0"/>
              </a:rPr>
              <a:t>Nefinanšu</a:t>
            </a:r>
            <a:r>
              <a:rPr lang="lv-LV" b="1" dirty="0">
                <a:solidFill>
                  <a:schemeClr val="tx1"/>
                </a:solidFill>
                <a:latin typeface="Times New Roman" panose="02020603050405020304" pitchFamily="18" charset="0"/>
                <a:cs typeface="Times New Roman" panose="02020603050405020304" pitchFamily="18" charset="0"/>
              </a:rPr>
              <a:t> direktīvu </a:t>
            </a:r>
            <a:r>
              <a:rPr lang="lv-LV" dirty="0">
                <a:solidFill>
                  <a:schemeClr val="tx1"/>
                </a:solidFill>
                <a:latin typeface="Times New Roman" panose="02020603050405020304" pitchFamily="18" charset="0"/>
                <a:cs typeface="Times New Roman" panose="02020603050405020304" pitchFamily="18" charset="0"/>
              </a:rPr>
              <a:t>izdarītos Direktīvas 2013/34/ES (Grāmatvedības direktīva)  grozījumus</a:t>
            </a:r>
            <a:r>
              <a:rPr lang="lv-LV" dirty="0" smtClean="0">
                <a:solidFill>
                  <a:schemeClr val="tx1"/>
                </a:solidFill>
                <a:latin typeface="Times New Roman" panose="02020603050405020304" pitchFamily="18" charset="0"/>
                <a:cs typeface="Times New Roman" panose="02020603050405020304" pitchFamily="18" charset="0"/>
              </a:rPr>
              <a:t>;</a:t>
            </a:r>
          </a:p>
          <a:p>
            <a:pPr algn="just">
              <a:buAutoNum type="arabicParenR"/>
            </a:pPr>
            <a:r>
              <a:rPr lang="lv-LV" dirty="0" smtClean="0">
                <a:solidFill>
                  <a:schemeClr val="tx1"/>
                </a:solidFill>
                <a:latin typeface="Times New Roman" panose="02020603050405020304" pitchFamily="18" charset="0"/>
                <a:cs typeface="Times New Roman" panose="02020603050405020304" pitchFamily="18" charset="0"/>
              </a:rPr>
              <a:t>veikt </a:t>
            </a:r>
            <a:r>
              <a:rPr lang="lv-LV" dirty="0">
                <a:solidFill>
                  <a:schemeClr val="tx1"/>
                </a:solidFill>
                <a:latin typeface="Times New Roman" panose="02020603050405020304" pitchFamily="18" charset="0"/>
                <a:cs typeface="Times New Roman" panose="02020603050405020304" pitchFamily="18" charset="0"/>
              </a:rPr>
              <a:t>citus precizējumus un papildinājumus atbilstoši esošajai situācijai revīzijas pakalpojumu sniegšanas jomā, tajā skaitā tos, kuru pamats ir </a:t>
            </a:r>
            <a:r>
              <a:rPr lang="lv-LV" b="1" dirty="0">
                <a:solidFill>
                  <a:schemeClr val="tx1"/>
                </a:solidFill>
                <a:latin typeface="Times New Roman" panose="02020603050405020304" pitchFamily="18" charset="0"/>
                <a:cs typeface="Times New Roman" panose="02020603050405020304" pitchFamily="18" charset="0"/>
              </a:rPr>
              <a:t>Saeimas Publisko izdevumu un revīzijas komisijas priekšlikums </a:t>
            </a:r>
            <a:r>
              <a:rPr lang="lv-LV" dirty="0">
                <a:solidFill>
                  <a:schemeClr val="tx1"/>
                </a:solidFill>
                <a:latin typeface="Times New Roman" panose="02020603050405020304" pitchFamily="18" charset="0"/>
                <a:cs typeface="Times New Roman" panose="02020603050405020304" pitchFamily="18" charset="0"/>
              </a:rPr>
              <a:t>un </a:t>
            </a:r>
            <a:r>
              <a:rPr lang="lv-LV" dirty="0" smtClean="0">
                <a:solidFill>
                  <a:schemeClr val="tx1"/>
                </a:solidFill>
                <a:latin typeface="Times New Roman" panose="02020603050405020304" pitchFamily="18" charset="0"/>
                <a:cs typeface="Times New Roman" panose="02020603050405020304" pitchFamily="18" charset="0"/>
              </a:rPr>
              <a:t>pieņemtais likums </a:t>
            </a:r>
            <a:r>
              <a:rPr lang="lv-LV" dirty="0">
                <a:solidFill>
                  <a:schemeClr val="tx1"/>
                </a:solidFill>
                <a:latin typeface="Times New Roman" panose="02020603050405020304" pitchFamily="18" charset="0"/>
                <a:cs typeface="Times New Roman" panose="02020603050405020304" pitchFamily="18" charset="0"/>
              </a:rPr>
              <a:t>“Grozījumi Valsts kontroles likumā”. </a:t>
            </a:r>
            <a:endParaRPr lang="lv-LV"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lv-LV"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lv-LV" b="1" u="sng" dirty="0" smtClean="0">
                <a:solidFill>
                  <a:schemeClr val="tx1"/>
                </a:solidFill>
                <a:latin typeface="Times New Roman" panose="02020603050405020304" pitchFamily="18" charset="0"/>
                <a:cs typeface="Times New Roman" panose="02020603050405020304" pitchFamily="18" charset="0"/>
              </a:rPr>
              <a:t>Likuma </a:t>
            </a:r>
            <a:r>
              <a:rPr lang="lv-LV" b="1" u="sng" dirty="0" err="1" smtClean="0">
                <a:solidFill>
                  <a:schemeClr val="tx1"/>
                </a:solidFill>
                <a:latin typeface="Times New Roman" panose="02020603050405020304" pitchFamily="18" charset="0"/>
                <a:cs typeface="Times New Roman" panose="02020603050405020304" pitchFamily="18" charset="0"/>
              </a:rPr>
              <a:t>mērķgrupa</a:t>
            </a:r>
            <a:r>
              <a:rPr lang="lv-LV" dirty="0" smtClean="0">
                <a:solidFill>
                  <a:schemeClr val="tx1"/>
                </a:solidFill>
                <a:latin typeface="Times New Roman" panose="02020603050405020304" pitchFamily="18" charset="0"/>
                <a:cs typeface="Times New Roman" panose="02020603050405020304" pitchFamily="18" charset="0"/>
              </a:rPr>
              <a:t>:</a:t>
            </a:r>
          </a:p>
          <a:p>
            <a:pPr marL="0" indent="0" algn="just">
              <a:buNone/>
            </a:pPr>
            <a:r>
              <a:rPr lang="lv-LV" dirty="0" smtClean="0">
                <a:solidFill>
                  <a:schemeClr val="tx1"/>
                </a:solidFill>
                <a:latin typeface="Times New Roman" panose="02020603050405020304" pitchFamily="18" charset="0"/>
                <a:cs typeface="Times New Roman" panose="02020603050405020304" pitchFamily="18" charset="0"/>
              </a:rPr>
              <a:t>Zvērināti revidenti un zvērinātu revidentu komercsabiedrības, grupas revidenti, sabiedriskas nozīmes struktūras, uzraugi – Finanšu ministrija, Latvijas zvērinātu revidentu asociācija, Finanšu un kapitāla tirgus komisija,  kā arī revīzijas pakalpojumu saņēmēji (klienti).</a:t>
            </a:r>
          </a:p>
          <a:p>
            <a:pPr marL="0" indent="0" algn="just">
              <a:buNone/>
            </a:pPr>
            <a:endParaRPr lang="lv-LV" dirty="0" smtClean="0">
              <a:solidFill>
                <a:schemeClr val="tx1"/>
              </a:solidFill>
              <a:latin typeface="Times New Roman" panose="02020603050405020304" pitchFamily="18" charset="0"/>
              <a:cs typeface="Times New Roman" panose="02020603050405020304" pitchFamily="18" charset="0"/>
            </a:endParaRPr>
          </a:p>
          <a:p>
            <a:pPr marL="0" indent="0" algn="just">
              <a:buNone/>
            </a:pPr>
            <a:endParaRPr lang="lv-LV" dirty="0" smtClean="0">
              <a:solidFill>
                <a:schemeClr val="tx1"/>
              </a:solidFill>
              <a:latin typeface="Times New Roman" panose="02020603050405020304" pitchFamily="18" charset="0"/>
              <a:cs typeface="Times New Roman" panose="02020603050405020304" pitchFamily="18" charset="0"/>
            </a:endParaRPr>
          </a:p>
          <a:p>
            <a:pPr marL="0" indent="0" algn="just">
              <a:buNone/>
            </a:pPr>
            <a:r>
              <a:rPr lang="lv-LV" dirty="0" smtClean="0">
                <a:solidFill>
                  <a:schemeClr val="tx1"/>
                </a:solidFill>
                <a:latin typeface="Times New Roman" panose="02020603050405020304" pitchFamily="18" charset="0"/>
                <a:cs typeface="Times New Roman" panose="02020603050405020304" pitchFamily="18" charset="0"/>
              </a:rPr>
              <a:t>Saistībā </a:t>
            </a:r>
            <a:r>
              <a:rPr lang="lv-LV" dirty="0">
                <a:solidFill>
                  <a:schemeClr val="tx1"/>
                </a:solidFill>
                <a:latin typeface="Times New Roman" panose="02020603050405020304" pitchFamily="18" charset="0"/>
                <a:cs typeface="Times New Roman" panose="02020603050405020304" pitchFamily="18" charset="0"/>
              </a:rPr>
              <a:t>ar </a:t>
            </a:r>
            <a:r>
              <a:rPr lang="lv-LV" b="1" dirty="0">
                <a:solidFill>
                  <a:schemeClr val="tx1"/>
                </a:solidFill>
                <a:latin typeface="Times New Roman" panose="02020603050405020304" pitchFamily="18" charset="0"/>
                <a:cs typeface="Times New Roman" panose="02020603050405020304" pitchFamily="18" charset="0"/>
              </a:rPr>
              <a:t>Direktīvas 2014/56/ES </a:t>
            </a:r>
            <a:r>
              <a:rPr lang="lv-LV" dirty="0">
                <a:solidFill>
                  <a:schemeClr val="tx1"/>
                </a:solidFill>
                <a:latin typeface="Times New Roman" panose="02020603050405020304" pitchFamily="18" charset="0"/>
                <a:cs typeface="Times New Roman" panose="02020603050405020304" pitchFamily="18" charset="0"/>
              </a:rPr>
              <a:t>un </a:t>
            </a:r>
            <a:r>
              <a:rPr lang="lv-LV" b="1" dirty="0" err="1">
                <a:solidFill>
                  <a:schemeClr val="tx1"/>
                </a:solidFill>
                <a:latin typeface="Times New Roman" panose="02020603050405020304" pitchFamily="18" charset="0"/>
                <a:cs typeface="Times New Roman" panose="02020603050405020304" pitchFamily="18" charset="0"/>
              </a:rPr>
              <a:t>Nefinanšu</a:t>
            </a:r>
            <a:r>
              <a:rPr lang="lv-LV" b="1" dirty="0">
                <a:solidFill>
                  <a:schemeClr val="tx1"/>
                </a:solidFill>
                <a:latin typeface="Times New Roman" panose="02020603050405020304" pitchFamily="18" charset="0"/>
                <a:cs typeface="Times New Roman" panose="02020603050405020304" pitchFamily="18" charset="0"/>
              </a:rPr>
              <a:t> </a:t>
            </a:r>
            <a:r>
              <a:rPr lang="lv-LV" b="1" dirty="0" smtClean="0">
                <a:solidFill>
                  <a:schemeClr val="tx1"/>
                </a:solidFill>
                <a:latin typeface="Times New Roman" panose="02020603050405020304" pitchFamily="18" charset="0"/>
                <a:cs typeface="Times New Roman" panose="02020603050405020304" pitchFamily="18" charset="0"/>
              </a:rPr>
              <a:t>direktīvas </a:t>
            </a:r>
            <a:r>
              <a:rPr lang="lv-LV" dirty="0">
                <a:solidFill>
                  <a:schemeClr val="tx1"/>
                </a:solidFill>
                <a:latin typeface="Times New Roman" panose="02020603050405020304" pitchFamily="18" charset="0"/>
                <a:cs typeface="Times New Roman" panose="02020603050405020304" pitchFamily="18" charset="0"/>
              </a:rPr>
              <a:t>prasību pārņemšanu </a:t>
            </a:r>
            <a:r>
              <a:rPr lang="lv-LV" dirty="0" smtClean="0">
                <a:solidFill>
                  <a:schemeClr val="tx1"/>
                </a:solidFill>
                <a:latin typeface="Times New Roman" panose="02020603050405020304" pitchFamily="18" charset="0"/>
                <a:cs typeface="Times New Roman" panose="02020603050405020304" pitchFamily="18" charset="0"/>
              </a:rPr>
              <a:t>ir pieņemts arī likums </a:t>
            </a:r>
            <a:r>
              <a:rPr lang="lv-LV" dirty="0">
                <a:solidFill>
                  <a:schemeClr val="tx1"/>
                </a:solidFill>
                <a:latin typeface="Times New Roman" panose="02020603050405020304" pitchFamily="18" charset="0"/>
                <a:cs typeface="Times New Roman" panose="02020603050405020304" pitchFamily="18" charset="0"/>
              </a:rPr>
              <a:t>“Grozījumi Finanšu instrumentu tirgus likumā” </a:t>
            </a:r>
            <a:r>
              <a:rPr lang="lv-LV" dirty="0" smtClean="0">
                <a:solidFill>
                  <a:schemeClr val="tx1"/>
                </a:solidFill>
                <a:latin typeface="Times New Roman" panose="02020603050405020304" pitchFamily="18" charset="0"/>
                <a:cs typeface="Times New Roman" panose="02020603050405020304" pitchFamily="18" charset="0"/>
              </a:rPr>
              <a:t>.</a:t>
            </a:r>
            <a:endParaRPr lang="lv-LV" dirty="0">
              <a:solidFill>
                <a:schemeClr val="tx1"/>
              </a:solidFill>
              <a:latin typeface="Times New Roman" panose="02020603050405020304" pitchFamily="18" charset="0"/>
              <a:cs typeface="Times New Roman" panose="02020603050405020304" pitchFamily="18" charset="0"/>
            </a:endParaRPr>
          </a:p>
        </p:txBody>
      </p:sp>
      <p:sp>
        <p:nvSpPr>
          <p:cNvPr id="5" name="Title 4"/>
          <p:cNvSpPr>
            <a:spLocks noGrp="1"/>
          </p:cNvSpPr>
          <p:nvPr>
            <p:ph type="title"/>
          </p:nvPr>
        </p:nvSpPr>
        <p:spPr>
          <a:xfrm>
            <a:off x="179512" y="609567"/>
            <a:ext cx="7128792" cy="432000"/>
          </a:xfrm>
        </p:spPr>
        <p:txBody>
          <a:bodyPr>
            <a:noAutofit/>
          </a:bodyPr>
          <a:lstStyle/>
          <a:p>
            <a:pPr algn="ctr"/>
            <a:r>
              <a:rPr lang="lv-LV" sz="2000" dirty="0" smtClean="0">
                <a:latin typeface="Times New Roman" panose="02020603050405020304" pitchFamily="18" charset="0"/>
                <a:cs typeface="Times New Roman" panose="02020603050405020304" pitchFamily="18" charset="0"/>
              </a:rPr>
              <a:t>Grozījumi </a:t>
            </a:r>
            <a:r>
              <a:rPr lang="lv-LV" sz="2000" dirty="0">
                <a:latin typeface="Times New Roman" panose="02020603050405020304" pitchFamily="18" charset="0"/>
                <a:cs typeface="Times New Roman" panose="02020603050405020304" pitchFamily="18" charset="0"/>
              </a:rPr>
              <a:t>likumā «Par zvērinātiem revidentiem</a:t>
            </a:r>
            <a:r>
              <a:rPr lang="lv-LV" sz="2000" dirty="0" smtClean="0">
                <a:latin typeface="Times New Roman" panose="02020603050405020304" pitchFamily="18" charset="0"/>
                <a:cs typeface="Times New Roman" panose="02020603050405020304" pitchFamily="18" charset="0"/>
              </a:rPr>
              <a:t>»» </a:t>
            </a:r>
            <a:endParaRPr lang="lv-LV" sz="1800" dirty="0"/>
          </a:p>
        </p:txBody>
      </p:sp>
    </p:spTree>
    <p:extLst>
      <p:ext uri="{BB962C8B-B14F-4D97-AF65-F5344CB8AC3E}">
        <p14:creationId xmlns:p14="http://schemas.microsoft.com/office/powerpoint/2010/main" val="22940752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pPr/>
              <a:t>12.03.2019</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pPr/>
              <a:t>3</a:t>
            </a:fld>
            <a:endParaRPr lang="lv-LV"/>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623623347"/>
              </p:ext>
            </p:extLst>
          </p:nvPr>
        </p:nvGraphicFramePr>
        <p:xfrm>
          <a:off x="35496" y="909039"/>
          <a:ext cx="9108504" cy="5876107"/>
        </p:xfrm>
        <a:graphic>
          <a:graphicData uri="http://schemas.openxmlformats.org/drawingml/2006/table">
            <a:tbl>
              <a:tblPr firstRow="1" bandRow="1">
                <a:tableStyleId>{5C22544A-7EE6-4342-B048-85BDC9FD1C3A}</a:tableStyleId>
              </a:tblPr>
              <a:tblGrid>
                <a:gridCol w="1828570">
                  <a:extLst>
                    <a:ext uri="{9D8B030D-6E8A-4147-A177-3AD203B41FA5}">
                      <a16:colId xmlns:a16="http://schemas.microsoft.com/office/drawing/2014/main" val="20000"/>
                    </a:ext>
                  </a:extLst>
                </a:gridCol>
                <a:gridCol w="7279934">
                  <a:extLst>
                    <a:ext uri="{9D8B030D-6E8A-4147-A177-3AD203B41FA5}">
                      <a16:colId xmlns:a16="http://schemas.microsoft.com/office/drawing/2014/main" val="20001"/>
                    </a:ext>
                  </a:extLst>
                </a:gridCol>
              </a:tblGrid>
              <a:tr h="287713">
                <a:tc>
                  <a:txBody>
                    <a:bodyPr/>
                    <a:lstStyle/>
                    <a:p>
                      <a:r>
                        <a:rPr lang="lv-LV" sz="1200" dirty="0" smtClean="0">
                          <a:latin typeface="Times New Roman" pitchFamily="18" charset="0"/>
                          <a:cs typeface="Times New Roman" pitchFamily="18" charset="0"/>
                        </a:rPr>
                        <a:t>Prasība</a:t>
                      </a:r>
                      <a:r>
                        <a:rPr lang="lv-LV" sz="1200" baseline="0" dirty="0" smtClean="0">
                          <a:latin typeface="Times New Roman" pitchFamily="18" charset="0"/>
                          <a:cs typeface="Times New Roman" pitchFamily="18" charset="0"/>
                        </a:rPr>
                        <a:t> </a:t>
                      </a:r>
                      <a:endParaRPr lang="ru-RU" sz="1200" dirty="0">
                        <a:latin typeface="Times New Roman" pitchFamily="18" charset="0"/>
                        <a:cs typeface="Times New Roman" pitchFamily="18" charset="0"/>
                      </a:endParaRPr>
                    </a:p>
                  </a:txBody>
                  <a:tcPr/>
                </a:tc>
                <a:tc>
                  <a:txBody>
                    <a:bodyPr/>
                    <a:lstStyle/>
                    <a:p>
                      <a:r>
                        <a:rPr lang="lv-LV" sz="1400" dirty="0" smtClean="0">
                          <a:latin typeface="Times New Roman" pitchFamily="18" charset="0"/>
                          <a:cs typeface="Times New Roman" pitchFamily="18" charset="0"/>
                        </a:rPr>
                        <a:t>Skaidrojums </a:t>
                      </a:r>
                      <a:endParaRPr lang="ru-RU" sz="14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1830742">
                <a:tc>
                  <a:txBody>
                    <a:bodyPr/>
                    <a:lstStyle/>
                    <a:p>
                      <a:r>
                        <a:rPr lang="lv-LV" sz="1400" b="1" kern="1200" dirty="0" smtClean="0">
                          <a:solidFill>
                            <a:schemeClr val="dk1"/>
                          </a:solidFill>
                          <a:latin typeface="Times New Roman" pitchFamily="18" charset="0"/>
                          <a:ea typeface="+mn-ea"/>
                          <a:cs typeface="Times New Roman" pitchFamily="18" charset="0"/>
                        </a:rPr>
                        <a:t>Jaunas un precizētas jau esošās definīcijas</a:t>
                      </a:r>
                      <a:r>
                        <a:rPr lang="lv-LV" sz="1400" b="0" kern="1200" dirty="0" smtClean="0">
                          <a:solidFill>
                            <a:schemeClr val="dk1"/>
                          </a:solidFill>
                          <a:latin typeface="Times New Roman" pitchFamily="18" charset="0"/>
                          <a:ea typeface="+mn-ea"/>
                          <a:cs typeface="Times New Roman" pitchFamily="18" charset="0"/>
                        </a:rPr>
                        <a:t>.</a:t>
                      </a:r>
                    </a:p>
                    <a:p>
                      <a:endParaRPr lang="lv-LV" sz="1400" b="0" kern="1200" dirty="0" smtClean="0">
                        <a:solidFill>
                          <a:schemeClr val="dk1"/>
                        </a:solidFill>
                        <a:latin typeface="Times New Roman" pitchFamily="18" charset="0"/>
                        <a:ea typeface="+mn-ea"/>
                        <a:cs typeface="Times New Roman" pitchFamily="18" charset="0"/>
                      </a:endParaRPr>
                    </a:p>
                    <a:p>
                      <a:r>
                        <a:rPr lang="lv-LV" sz="1400" b="1" kern="1200" dirty="0" smtClean="0">
                          <a:solidFill>
                            <a:schemeClr val="dk1"/>
                          </a:solidFill>
                          <a:latin typeface="Times New Roman" pitchFamily="18" charset="0"/>
                          <a:ea typeface="+mn-ea"/>
                          <a:cs typeface="Times New Roman" pitchFamily="18" charset="0"/>
                        </a:rPr>
                        <a:t>Precizēts</a:t>
                      </a:r>
                      <a:r>
                        <a:rPr lang="lv-LV" sz="1400" b="1" kern="1200" baseline="0" dirty="0" smtClean="0">
                          <a:solidFill>
                            <a:schemeClr val="dk1"/>
                          </a:solidFill>
                          <a:latin typeface="Times New Roman" pitchFamily="18" charset="0"/>
                          <a:ea typeface="+mn-ea"/>
                          <a:cs typeface="Times New Roman" pitchFamily="18" charset="0"/>
                        </a:rPr>
                        <a:t> likuma mērķis un noteikta likuma darbības joma</a:t>
                      </a:r>
                      <a:endParaRPr lang="ru-RU" sz="1400" b="1" dirty="0">
                        <a:latin typeface="Times New Roman" pitchFamily="18" charset="0"/>
                        <a:cs typeface="Times New Roman" pitchFamily="18" charset="0"/>
                      </a:endParaRPr>
                    </a:p>
                  </a:txBody>
                  <a:tcPr/>
                </a:tc>
                <a:tc>
                  <a:txBody>
                    <a:bodyPr/>
                    <a:lstStyle/>
                    <a:p>
                      <a:pPr marL="285750" marR="0" indent="-285750" algn="just" defTabSz="914400" rtl="0" eaLnBrk="1" fontAlgn="auto" latinLnBrk="0" hangingPunct="1">
                        <a:lnSpc>
                          <a:spcPct val="100000"/>
                        </a:lnSpc>
                        <a:spcBef>
                          <a:spcPts val="0"/>
                        </a:spcBef>
                        <a:spcAft>
                          <a:spcPts val="0"/>
                        </a:spcAft>
                        <a:buClrTx/>
                        <a:buSzTx/>
                        <a:buFont typeface="Wingdings" pitchFamily="2" charset="2"/>
                        <a:buChar char="q"/>
                        <a:tabLst/>
                        <a:defRPr/>
                      </a:pPr>
                      <a:r>
                        <a:rPr lang="lv-LV" sz="1300" b="0" i="0" u="none" dirty="0" smtClean="0">
                          <a:solidFill>
                            <a:schemeClr val="tx1"/>
                          </a:solidFill>
                          <a:latin typeface="Times New Roman" panose="02020603050405020304" pitchFamily="18" charset="0"/>
                          <a:cs typeface="Times New Roman" panose="02020603050405020304" pitchFamily="18" charset="0"/>
                        </a:rPr>
                        <a:t>Likumā</a:t>
                      </a:r>
                      <a:r>
                        <a:rPr lang="lv-LV" sz="1300" b="0" i="0" u="none" baseline="0" dirty="0" smtClean="0">
                          <a:solidFill>
                            <a:schemeClr val="tx1"/>
                          </a:solidFill>
                          <a:latin typeface="Times New Roman" panose="02020603050405020304" pitchFamily="18" charset="0"/>
                          <a:cs typeface="Times New Roman" panose="02020603050405020304" pitchFamily="18" charset="0"/>
                        </a:rPr>
                        <a:t> </a:t>
                      </a:r>
                      <a:r>
                        <a:rPr lang="lv-LV" sz="1300" b="1" i="0" u="none" baseline="0" dirty="0" smtClean="0">
                          <a:solidFill>
                            <a:schemeClr val="tx1"/>
                          </a:solidFill>
                          <a:latin typeface="Times New Roman" panose="02020603050405020304" pitchFamily="18" charset="0"/>
                          <a:cs typeface="Times New Roman" panose="02020603050405020304" pitchFamily="18" charset="0"/>
                        </a:rPr>
                        <a:t>lietoti</a:t>
                      </a:r>
                      <a:r>
                        <a:rPr lang="lv-LV" sz="1300" b="0" i="0" u="none" baseline="0" dirty="0" smtClean="0">
                          <a:solidFill>
                            <a:schemeClr val="tx1"/>
                          </a:solidFill>
                          <a:latin typeface="Times New Roman" panose="02020603050405020304" pitchFamily="18" charset="0"/>
                          <a:cs typeface="Times New Roman" panose="02020603050405020304" pitchFamily="18" charset="0"/>
                        </a:rPr>
                        <a:t> </a:t>
                      </a:r>
                      <a:r>
                        <a:rPr lang="lv-LV" sz="1300" b="1" i="0" u="none" baseline="0" dirty="0" smtClean="0">
                          <a:solidFill>
                            <a:schemeClr val="tx1"/>
                          </a:solidFill>
                          <a:latin typeface="Times New Roman" panose="02020603050405020304" pitchFamily="18" charset="0"/>
                          <a:cs typeface="Times New Roman" panose="02020603050405020304" pitchFamily="18" charset="0"/>
                        </a:rPr>
                        <a:t>jauni termini</a:t>
                      </a:r>
                      <a:r>
                        <a:rPr lang="lv-LV" sz="1300" b="0" i="0" u="none" baseline="0" dirty="0" smtClean="0">
                          <a:solidFill>
                            <a:schemeClr val="tx1"/>
                          </a:solidFill>
                          <a:latin typeface="Times New Roman" panose="02020603050405020304" pitchFamily="18" charset="0"/>
                          <a:cs typeface="Times New Roman" panose="02020603050405020304" pitchFamily="18" charset="0"/>
                        </a:rPr>
                        <a:t>:</a:t>
                      </a:r>
                      <a:endParaRPr lang="lv-LV" sz="1300" b="0" i="0" u="none" dirty="0" smtClean="0">
                        <a:solidFill>
                          <a:schemeClr val="tx1"/>
                        </a:solidFill>
                        <a:latin typeface="Times New Roman" panose="02020603050405020304" pitchFamily="18" charset="0"/>
                        <a:cs typeface="Times New Roman" panose="02020603050405020304" pitchFamily="18" charset="0"/>
                      </a:endParaRPr>
                    </a:p>
                    <a:p>
                      <a:pPr marL="0" marR="0" indent="0" algn="just" defTabSz="914400" rtl="0" eaLnBrk="1" fontAlgn="auto" latinLnBrk="0" hangingPunct="1">
                        <a:lnSpc>
                          <a:spcPct val="100000"/>
                        </a:lnSpc>
                        <a:spcBef>
                          <a:spcPts val="0"/>
                        </a:spcBef>
                        <a:spcAft>
                          <a:spcPts val="0"/>
                        </a:spcAft>
                        <a:buClrTx/>
                        <a:buSzTx/>
                        <a:buFont typeface="Wingdings" pitchFamily="2" charset="2"/>
                        <a:buNone/>
                        <a:tabLst/>
                        <a:defRPr/>
                      </a:pPr>
                      <a:r>
                        <a:rPr lang="lv-LV" sz="1300" b="0" i="0" u="none" dirty="0" smtClean="0">
                          <a:solidFill>
                            <a:schemeClr val="tx1"/>
                          </a:solidFill>
                          <a:latin typeface="Times New Roman" panose="02020603050405020304" pitchFamily="18" charset="0"/>
                          <a:cs typeface="Times New Roman" panose="02020603050405020304" pitchFamily="18" charset="0"/>
                        </a:rPr>
                        <a:t>Latvijā atzītie starptautiskie publiskā sektora revīzijas standarti;</a:t>
                      </a:r>
                      <a:r>
                        <a:rPr lang="lv-LV" sz="1300" b="0" i="0" u="none" baseline="0" dirty="0" smtClean="0">
                          <a:solidFill>
                            <a:schemeClr val="tx1"/>
                          </a:solidFill>
                          <a:latin typeface="Times New Roman" panose="02020603050405020304" pitchFamily="18" charset="0"/>
                          <a:cs typeface="Times New Roman" panose="02020603050405020304" pitchFamily="18" charset="0"/>
                        </a:rPr>
                        <a:t> dalībvalsts; dalībvalsts kompetentā institūcija; dalībvalsts revidents; dalībvalsts revidentu komercsabiedrība; trešās valsts kompetentā institūcija; valsts vai pašvaldību institūcija; saistītās puses; zvērināts revidents un zvērinātu revidentu komercsabiedrības, kura sniedz revīzijas pakalpojumus sabiedriskas nozīmes struktūrām.</a:t>
                      </a:r>
                    </a:p>
                    <a:p>
                      <a:pPr marL="342900" marR="0" indent="-342900" algn="just"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lv-LV" sz="1300" b="0" i="0" u="none" baseline="0" dirty="0" smtClean="0">
                          <a:solidFill>
                            <a:schemeClr val="tx1"/>
                          </a:solidFill>
                          <a:latin typeface="Times New Roman" panose="02020603050405020304" pitchFamily="18" charset="0"/>
                          <a:cs typeface="Times New Roman" panose="02020603050405020304" pitchFamily="18" charset="0"/>
                        </a:rPr>
                        <a:t>Likumā </a:t>
                      </a:r>
                      <a:r>
                        <a:rPr lang="lv-LV" sz="1300" b="1" i="0" u="none" baseline="0" dirty="0" smtClean="0">
                          <a:solidFill>
                            <a:schemeClr val="tx1"/>
                          </a:solidFill>
                          <a:latin typeface="Times New Roman" panose="02020603050405020304" pitchFamily="18" charset="0"/>
                          <a:cs typeface="Times New Roman" panose="02020603050405020304" pitchFamily="18" charset="0"/>
                        </a:rPr>
                        <a:t>precizēti jau esošie termini un to skaidrojums</a:t>
                      </a:r>
                      <a:r>
                        <a:rPr lang="lv-LV" sz="1300" b="0" i="0" u="none" baseline="0" dirty="0" smtClean="0">
                          <a:solidFill>
                            <a:schemeClr val="tx1"/>
                          </a:solidFill>
                          <a:latin typeface="Times New Roman" panose="02020603050405020304" pitchFamily="18" charset="0"/>
                          <a:cs typeface="Times New Roman" panose="02020603050405020304" pitchFamily="18" charset="0"/>
                        </a:rPr>
                        <a:t>:</a:t>
                      </a:r>
                    </a:p>
                    <a:p>
                      <a:pPr marL="0" marR="0" indent="0" algn="just" defTabSz="914400" rtl="0" eaLnBrk="1" fontAlgn="auto" latinLnBrk="0" hangingPunct="1">
                        <a:lnSpc>
                          <a:spcPct val="100000"/>
                        </a:lnSpc>
                        <a:spcBef>
                          <a:spcPts val="0"/>
                        </a:spcBef>
                        <a:spcAft>
                          <a:spcPts val="0"/>
                        </a:spcAft>
                        <a:buClrTx/>
                        <a:buSzTx/>
                        <a:buFont typeface="Wingdings" panose="05000000000000000000" pitchFamily="2" charset="2"/>
                        <a:buNone/>
                        <a:tabLst/>
                        <a:defRPr/>
                      </a:pPr>
                      <a:r>
                        <a:rPr lang="lv-LV" sz="1300" b="0" i="0" u="none" baseline="0" dirty="0" smtClean="0">
                          <a:solidFill>
                            <a:schemeClr val="tx1"/>
                          </a:solidFill>
                          <a:latin typeface="Times New Roman" panose="02020603050405020304" pitchFamily="18" charset="0"/>
                          <a:cs typeface="Times New Roman" panose="02020603050405020304" pitchFamily="18" charset="0"/>
                        </a:rPr>
                        <a:t>Revīzijas darba dokumenti; revidenta ziņojums, trešās valsts revidents, trešās valsts revidentu komercsabiedrība;</a:t>
                      </a:r>
                    </a:p>
                    <a:p>
                      <a:pPr marL="171450" marR="0" indent="-171450" algn="just"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lv-LV" sz="1300" b="0" i="0" u="none" baseline="0" dirty="0" smtClean="0">
                          <a:solidFill>
                            <a:schemeClr val="tx1"/>
                          </a:solidFill>
                          <a:latin typeface="Times New Roman" panose="02020603050405020304" pitchFamily="18" charset="0"/>
                          <a:cs typeface="Times New Roman" panose="02020603050405020304" pitchFamily="18" charset="0"/>
                        </a:rPr>
                        <a:t>    Likuma </a:t>
                      </a:r>
                      <a:r>
                        <a:rPr lang="lv-LV" sz="1300" b="1" i="0" u="none" baseline="0" dirty="0" smtClean="0">
                          <a:solidFill>
                            <a:schemeClr val="tx1"/>
                          </a:solidFill>
                          <a:latin typeface="Times New Roman" panose="02020603050405020304" pitchFamily="18" charset="0"/>
                          <a:cs typeface="Times New Roman" panose="02020603050405020304" pitchFamily="18" charset="0"/>
                        </a:rPr>
                        <a:t>mērķis un darbības joma</a:t>
                      </a:r>
                      <a:r>
                        <a:rPr lang="lv-LV" sz="1300" b="0" i="0" u="none" baseline="0" dirty="0" smtClean="0">
                          <a:solidFill>
                            <a:schemeClr val="tx1"/>
                          </a:solidFill>
                          <a:latin typeface="Times New Roman" panose="02020603050405020304" pitchFamily="18" charset="0"/>
                          <a:cs typeface="Times New Roman" panose="02020603050405020304" pitchFamily="18" charset="0"/>
                        </a:rPr>
                        <a:t> nosaka revīzijas vērtību un nozīmi </a:t>
                      </a:r>
                    </a:p>
                  </a:txBody>
                  <a:tcPr/>
                </a:tc>
                <a:extLst>
                  <a:ext uri="{0D108BD9-81ED-4DB2-BD59-A6C34878D82A}">
                    <a16:rowId xmlns:a16="http://schemas.microsoft.com/office/drawing/2014/main" val="10001"/>
                  </a:ext>
                </a:extLst>
              </a:tr>
              <a:tr h="18965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400" b="1" kern="1200" baseline="0" dirty="0" smtClean="0">
                          <a:solidFill>
                            <a:schemeClr val="dk1"/>
                          </a:solidFill>
                          <a:latin typeface="Times New Roman" pitchFamily="18" charset="0"/>
                          <a:ea typeface="+mn-ea"/>
                          <a:cs typeface="Times New Roman" pitchFamily="18" charset="0"/>
                        </a:rPr>
                        <a:t>Z</a:t>
                      </a:r>
                      <a:r>
                        <a:rPr lang="lv-LV" sz="1400" b="1" kern="1200" dirty="0" smtClean="0">
                          <a:solidFill>
                            <a:schemeClr val="dk1"/>
                          </a:solidFill>
                          <a:latin typeface="Times New Roman" pitchFamily="18" charset="0"/>
                          <a:ea typeface="+mn-ea"/>
                          <a:cs typeface="Times New Roman" pitchFamily="18" charset="0"/>
                        </a:rPr>
                        <a:t>vērinātu</a:t>
                      </a:r>
                      <a:r>
                        <a:rPr lang="lv-LV" sz="1400" b="1" kern="1200" baseline="0" dirty="0" smtClean="0">
                          <a:solidFill>
                            <a:schemeClr val="dk1"/>
                          </a:solidFill>
                          <a:latin typeface="Times New Roman" pitchFamily="18" charset="0"/>
                          <a:ea typeface="+mn-ea"/>
                          <a:cs typeface="Times New Roman" pitchFamily="18" charset="0"/>
                        </a:rPr>
                        <a:t> revidentu un zvērinātu revidentu profesionālajā darbība</a:t>
                      </a:r>
                      <a:endParaRPr lang="ru-RU" sz="1400" b="1" kern="1200" dirty="0" smtClean="0">
                        <a:solidFill>
                          <a:schemeClr val="dk1"/>
                        </a:solidFill>
                        <a:latin typeface="Times New Roman" pitchFamily="18" charset="0"/>
                        <a:ea typeface="+mn-ea"/>
                        <a:cs typeface="Times New Roman" pitchFamily="18" charset="0"/>
                      </a:endParaRPr>
                    </a:p>
                  </a:txBody>
                  <a:tcPr/>
                </a:tc>
                <a:tc>
                  <a:txBody>
                    <a:bodyPr/>
                    <a:lstStyle/>
                    <a:p>
                      <a:pPr marL="285750" indent="-285750" algn="just">
                        <a:buFont typeface="Wingdings" panose="05000000000000000000" pitchFamily="2" charset="2"/>
                        <a:buChar char="q"/>
                      </a:pP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Paplašinātas zvērinātu revidentu ziņošanas</a:t>
                      </a:r>
                      <a:r>
                        <a:rPr lang="lv-LV" sz="1300" b="1" kern="1200" baseline="0" dirty="0" smtClean="0">
                          <a:solidFill>
                            <a:schemeClr val="dk1"/>
                          </a:solidFill>
                          <a:effectLst/>
                          <a:latin typeface="Times New Roman" panose="02020603050405020304" pitchFamily="18" charset="0"/>
                          <a:ea typeface="+mn-ea"/>
                          <a:cs typeface="Times New Roman" panose="02020603050405020304" pitchFamily="18" charset="0"/>
                        </a:rPr>
                        <a:t> prasības;</a:t>
                      </a:r>
                    </a:p>
                    <a:p>
                      <a:pPr marL="285750" indent="-285750" algn="just">
                        <a:buFont typeface="Wingdings" panose="05000000000000000000" pitchFamily="2" charset="2"/>
                        <a:buChar char="q"/>
                      </a:pP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aizliegums turpināt sniegt profesionālos pakalpojumus un slēgt jaunus līgumus sertifikāta vai licences darbības apturēšanas gadījumā</a:t>
                      </a:r>
                      <a:r>
                        <a:rPr lang="lv-LV" sz="1300" kern="1200" dirty="0" smtClean="0">
                          <a:solidFill>
                            <a:schemeClr val="dk1"/>
                          </a:solidFill>
                          <a:effectLst/>
                          <a:latin typeface="Times New Roman" panose="02020603050405020304" pitchFamily="18" charset="0"/>
                          <a:ea typeface="+mn-ea"/>
                          <a:cs typeface="Times New Roman" panose="02020603050405020304" pitchFamily="18" charset="0"/>
                        </a:rPr>
                        <a:t> (administratīvā pasākuma piemērošanas rezultātā);</a:t>
                      </a:r>
                      <a:endParaRPr lang="lv-LV" sz="1300" dirty="0" smtClean="0">
                        <a:effectLst/>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nosacījumi revidentu prakses iekšējā darba organizācijai </a:t>
                      </a:r>
                      <a:r>
                        <a:rPr lang="lv-LV" sz="1300" kern="1200" dirty="0" smtClean="0">
                          <a:solidFill>
                            <a:schemeClr val="dk1"/>
                          </a:solidFill>
                          <a:effectLst/>
                          <a:latin typeface="Times New Roman" panose="02020603050405020304" pitchFamily="18" charset="0"/>
                          <a:ea typeface="+mn-ea"/>
                          <a:cs typeface="Times New Roman" panose="02020603050405020304" pitchFamily="18" charset="0"/>
                        </a:rPr>
                        <a:t>(kvalitātes kontroles standarta prasību obligāta piemērošana);</a:t>
                      </a:r>
                      <a:endParaRPr lang="lv-LV" sz="1300" dirty="0" smtClean="0">
                        <a:effectLst/>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licences izsniegšanas nosacījumi </a:t>
                      </a:r>
                      <a:r>
                        <a:rPr lang="lv-LV" sz="1300" kern="1200" dirty="0" smtClean="0">
                          <a:solidFill>
                            <a:schemeClr val="dk1"/>
                          </a:solidFill>
                          <a:effectLst/>
                          <a:latin typeface="Times New Roman" panose="02020603050405020304" pitchFamily="18" charset="0"/>
                          <a:ea typeface="+mn-ea"/>
                          <a:cs typeface="Times New Roman" panose="02020603050405020304" pitchFamily="18" charset="0"/>
                        </a:rPr>
                        <a:t>attiecībā uz ārvalstu revīzijas uzņēmumu balsstiesīgajām kapitāla daļām zvērinātu revidentu komercsabiedrībā; </a:t>
                      </a:r>
                      <a:endParaRPr lang="lv-LV" sz="1300" dirty="0" smtClean="0">
                        <a:effectLst/>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lv-LV" sz="1300" kern="1200" dirty="0" smtClean="0">
                          <a:solidFill>
                            <a:schemeClr val="dk1"/>
                          </a:solidFill>
                          <a:effectLst/>
                          <a:latin typeface="Times New Roman" panose="02020603050405020304" pitchFamily="18" charset="0"/>
                          <a:ea typeface="+mn-ea"/>
                          <a:cs typeface="Times New Roman" panose="02020603050405020304" pitchFamily="18" charset="0"/>
                        </a:rPr>
                        <a:t>citas </a:t>
                      </a: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ES dalībvalsts revidenta un revīzijas uzņēmuma līdzvērtības atzīšana </a:t>
                      </a:r>
                      <a:r>
                        <a:rPr lang="lv-LV" sz="1300" kern="1200" dirty="0" smtClean="0">
                          <a:solidFill>
                            <a:schemeClr val="dk1"/>
                          </a:solidFill>
                          <a:effectLst/>
                          <a:latin typeface="Times New Roman" panose="02020603050405020304" pitchFamily="18" charset="0"/>
                          <a:ea typeface="+mn-ea"/>
                          <a:cs typeface="Times New Roman" panose="02020603050405020304" pitchFamily="18" charset="0"/>
                        </a:rPr>
                        <a:t>(pārrobežu pakalpojumu sniegšana ES vienotajā tirgū). </a:t>
                      </a:r>
                      <a:endParaRPr lang="lv-LV" sz="1300" dirty="0" smtClean="0">
                        <a:effectLst/>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1800200">
                <a:tc>
                  <a:txBody>
                    <a:bodyPr/>
                    <a:lstStyle/>
                    <a:p>
                      <a:pPr algn="just"/>
                      <a:r>
                        <a:rPr lang="lv-LV" sz="1400" b="1" dirty="0" smtClean="0">
                          <a:latin typeface="Times New Roman" panose="02020603050405020304" pitchFamily="18" charset="0"/>
                          <a:cs typeface="Times New Roman" panose="02020603050405020304" pitchFamily="18" charset="0"/>
                        </a:rPr>
                        <a:t>Valsts un pašvaldību institūciju finanšu revīzijas kvalitātes uzlabošanas</a:t>
                      </a:r>
                      <a:r>
                        <a:rPr lang="lv-LV" sz="1400" b="1" baseline="0" dirty="0" smtClean="0">
                          <a:latin typeface="Times New Roman" panose="02020603050405020304" pitchFamily="18" charset="0"/>
                          <a:cs typeface="Times New Roman" panose="02020603050405020304" pitchFamily="18" charset="0"/>
                        </a:rPr>
                        <a:t> noteikumi</a:t>
                      </a:r>
                      <a:endParaRPr lang="lv-LV" sz="1400" b="1" dirty="0">
                        <a:latin typeface="Times New Roman" panose="02020603050405020304" pitchFamily="18" charset="0"/>
                        <a:cs typeface="Times New Roman" panose="02020603050405020304"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Char char="q"/>
                        <a:tabLst/>
                        <a:defRPr/>
                      </a:pPr>
                      <a:r>
                        <a:rPr lang="lv-LV" sz="1200" b="1" u="none" kern="1200" baseline="0" dirty="0" smtClean="0">
                          <a:solidFill>
                            <a:schemeClr val="tx1"/>
                          </a:solidFill>
                          <a:latin typeface="Times New Roman" pitchFamily="18" charset="0"/>
                          <a:ea typeface="+mn-ea"/>
                          <a:cs typeface="Times New Roman" pitchFamily="18" charset="0"/>
                        </a:rPr>
                        <a:t> </a:t>
                      </a:r>
                      <a:r>
                        <a:rPr lang="lv-LV" sz="1300" b="1" dirty="0" smtClean="0">
                          <a:latin typeface="Times New Roman" panose="02020603050405020304" pitchFamily="18" charset="0"/>
                          <a:cs typeface="Times New Roman" panose="02020603050405020304" pitchFamily="18" charset="0"/>
                        </a:rPr>
                        <a:t>Publiskā</a:t>
                      </a:r>
                      <a:r>
                        <a:rPr lang="lv-LV" sz="1300" b="1" baseline="0" dirty="0" smtClean="0">
                          <a:latin typeface="Times New Roman" panose="02020603050405020304" pitchFamily="18" charset="0"/>
                          <a:cs typeface="Times New Roman" panose="02020603050405020304" pitchFamily="18" charset="0"/>
                        </a:rPr>
                        <a:t> sektora revīzijas standartu piemērošana;</a:t>
                      </a:r>
                    </a:p>
                    <a:p>
                      <a:pPr marL="0" marR="0" indent="0" algn="just" defTabSz="914400" rtl="0" eaLnBrk="1" fontAlgn="auto" latinLnBrk="0" hangingPunct="1">
                        <a:lnSpc>
                          <a:spcPct val="100000"/>
                        </a:lnSpc>
                        <a:spcBef>
                          <a:spcPts val="0"/>
                        </a:spcBef>
                        <a:spcAft>
                          <a:spcPts val="0"/>
                        </a:spcAft>
                        <a:buClrTx/>
                        <a:buSzTx/>
                        <a:buFont typeface="Wingdings" pitchFamily="2" charset="2"/>
                        <a:buChar char="q"/>
                        <a:tabLst/>
                        <a:defRPr/>
                      </a:pPr>
                      <a:r>
                        <a:rPr lang="lv-LV" sz="1300" b="1" baseline="0" dirty="0" smtClean="0">
                          <a:latin typeface="Times New Roman" panose="02020603050405020304" pitchFamily="18" charset="0"/>
                          <a:cs typeface="Times New Roman" panose="02020603050405020304" pitchFamily="18" charset="0"/>
                        </a:rPr>
                        <a:t> </a:t>
                      </a:r>
                      <a:r>
                        <a:rPr lang="lv-LV" sz="1300" b="1" dirty="0" smtClean="0">
                          <a:latin typeface="Times New Roman" panose="02020603050405020304" pitchFamily="18" charset="0"/>
                          <a:cs typeface="Times New Roman" panose="02020603050405020304" pitchFamily="18" charset="0"/>
                        </a:rPr>
                        <a:t>Zvērinātu</a:t>
                      </a:r>
                      <a:r>
                        <a:rPr lang="lv-LV" sz="1300" b="1" baseline="0" dirty="0" smtClean="0">
                          <a:latin typeface="Times New Roman" panose="02020603050405020304" pitchFamily="18" charset="0"/>
                          <a:cs typeface="Times New Roman" panose="02020603050405020304" pitchFamily="18" charset="0"/>
                        </a:rPr>
                        <a:t> revidentu un zvērinātu revidentu obligātā rotācija </a:t>
                      </a:r>
                      <a:r>
                        <a:rPr lang="lv-LV" sz="1300" b="0" baseline="0" dirty="0" smtClean="0">
                          <a:latin typeface="Times New Roman" panose="02020603050405020304" pitchFamily="18" charset="0"/>
                          <a:cs typeface="Times New Roman" panose="02020603050405020304" pitchFamily="18" charset="0"/>
                        </a:rPr>
                        <a:t>(</a:t>
                      </a:r>
                      <a:r>
                        <a:rPr lang="lv-LV" sz="1300" dirty="0" smtClean="0">
                          <a:solidFill>
                            <a:schemeClr val="tx1"/>
                          </a:solidFill>
                          <a:latin typeface="Times New Roman" panose="02020603050405020304" pitchFamily="18" charset="0"/>
                          <a:cs typeface="Times New Roman" panose="02020603050405020304" pitchFamily="18" charset="0"/>
                        </a:rPr>
                        <a:t>zvērināts revidents un zvērinātu revidentu komercsabiedrība </a:t>
                      </a:r>
                      <a:r>
                        <a:rPr lang="lv-LV" sz="1300" b="1" i="0" u="none" dirty="0" smtClean="0">
                          <a:solidFill>
                            <a:schemeClr val="tx1"/>
                          </a:solidFill>
                          <a:latin typeface="Times New Roman" panose="02020603050405020304" pitchFamily="18" charset="0"/>
                          <a:cs typeface="Times New Roman" panose="02020603050405020304" pitchFamily="18" charset="0"/>
                        </a:rPr>
                        <a:t>nav tiesīga ilgāk par 6 gadiem sniegt revīzijas pakalpojumus </a:t>
                      </a:r>
                      <a:r>
                        <a:rPr lang="lv-LV" sz="1300" i="0" u="none" dirty="0" smtClean="0">
                          <a:solidFill>
                            <a:schemeClr val="tx1"/>
                          </a:solidFill>
                          <a:latin typeface="Times New Roman" panose="02020603050405020304" pitchFamily="18" charset="0"/>
                          <a:cs typeface="Times New Roman" panose="02020603050405020304" pitchFamily="18" charset="0"/>
                        </a:rPr>
                        <a:t>(t.sk. finanšu revīziju) </a:t>
                      </a:r>
                      <a:r>
                        <a:rPr lang="lv-LV" sz="1300" b="1" i="0" u="none" dirty="0" smtClean="0">
                          <a:solidFill>
                            <a:schemeClr val="tx1"/>
                          </a:solidFill>
                          <a:latin typeface="Times New Roman" panose="02020603050405020304" pitchFamily="18" charset="0"/>
                          <a:cs typeface="Times New Roman" panose="02020603050405020304" pitchFamily="18" charset="0"/>
                        </a:rPr>
                        <a:t>vienai un tai pašai valsts un pašvaldību institūcijai)</a:t>
                      </a:r>
                      <a:r>
                        <a:rPr lang="lv-LV" sz="1300" b="1" u="none" dirty="0" smtClean="0">
                          <a:solidFill>
                            <a:schemeClr val="tx1"/>
                          </a:solidFill>
                          <a:latin typeface="Times New Roman" panose="02020603050405020304" pitchFamily="18" charset="0"/>
                          <a:cs typeface="Times New Roman" panose="02020603050405020304" pitchFamily="18" charset="0"/>
                        </a:rPr>
                        <a:t>.</a:t>
                      </a:r>
                      <a:endParaRPr lang="lv-LV" sz="1300" b="1" u="none" baseline="0" dirty="0" smtClean="0">
                        <a:latin typeface="Times New Roman" panose="02020603050405020304" pitchFamily="18" charset="0"/>
                        <a:cs typeface="Times New Roman" panose="02020603050405020304" pitchFamily="18" charset="0"/>
                      </a:endParaRPr>
                    </a:p>
                    <a:p>
                      <a:pPr marL="0" marR="0" indent="0" algn="just" defTabSz="914400" rtl="0" eaLnBrk="1" fontAlgn="auto" latinLnBrk="0" hangingPunct="1">
                        <a:lnSpc>
                          <a:spcPct val="100000"/>
                        </a:lnSpc>
                        <a:spcBef>
                          <a:spcPts val="0"/>
                        </a:spcBef>
                        <a:spcAft>
                          <a:spcPts val="0"/>
                        </a:spcAft>
                        <a:buClrTx/>
                        <a:buSzTx/>
                        <a:buFont typeface="Wingdings" pitchFamily="2" charset="2"/>
                        <a:buChar char="q"/>
                        <a:tabLst/>
                        <a:defRPr/>
                      </a:pPr>
                      <a:r>
                        <a:rPr lang="lv-LV" sz="1300" b="1" dirty="0" smtClean="0">
                          <a:latin typeface="Times New Roman" panose="02020603050405020304" pitchFamily="18" charset="0"/>
                          <a:cs typeface="Times New Roman" panose="02020603050405020304" pitchFamily="18" charset="0"/>
                        </a:rPr>
                        <a:t>Revīzijas pakalpojumu</a:t>
                      </a:r>
                      <a:r>
                        <a:rPr lang="lv-LV" sz="1300" b="1" baseline="0" dirty="0" smtClean="0">
                          <a:latin typeface="Times New Roman" panose="02020603050405020304" pitchFamily="18" charset="0"/>
                          <a:cs typeface="Times New Roman" panose="02020603050405020304" pitchFamily="18" charset="0"/>
                        </a:rPr>
                        <a:t> kvalitātes kontroles pārbaude</a:t>
                      </a:r>
                      <a:r>
                        <a:rPr lang="lv-LV" sz="1300" b="0" baseline="0" dirty="0" smtClean="0">
                          <a:latin typeface="Times New Roman" panose="02020603050405020304" pitchFamily="18" charset="0"/>
                          <a:cs typeface="Times New Roman" panose="02020603050405020304" pitchFamily="18" charset="0"/>
                        </a:rPr>
                        <a:t> (</a:t>
                      </a:r>
                      <a:r>
                        <a:rPr lang="lv-LV" sz="1300" dirty="0" smtClean="0">
                          <a:solidFill>
                            <a:schemeClr val="tx1"/>
                          </a:solidFill>
                          <a:latin typeface="Times New Roman" panose="02020603050405020304" pitchFamily="18" charset="0"/>
                          <a:cs typeface="Times New Roman" panose="02020603050405020304" pitchFamily="18" charset="0"/>
                        </a:rPr>
                        <a:t>zvērināti revidenti un zvērinātu revidentu komercsabiedrības, kas sniedz revīzijas pakalpojumus</a:t>
                      </a:r>
                      <a:r>
                        <a:rPr lang="lv-LV" sz="1300" baseline="0" dirty="0" smtClean="0">
                          <a:solidFill>
                            <a:schemeClr val="tx1"/>
                          </a:solidFill>
                          <a:latin typeface="Times New Roman" panose="02020603050405020304" pitchFamily="18" charset="0"/>
                          <a:cs typeface="Times New Roman" panose="02020603050405020304" pitchFamily="18" charset="0"/>
                        </a:rPr>
                        <a:t> </a:t>
                      </a:r>
                      <a:r>
                        <a:rPr lang="lv-LV" sz="1300" dirty="0" smtClean="0">
                          <a:solidFill>
                            <a:schemeClr val="tx1"/>
                          </a:solidFill>
                          <a:latin typeface="Times New Roman" panose="02020603050405020304" pitchFamily="18" charset="0"/>
                          <a:cs typeface="Times New Roman" panose="02020603050405020304" pitchFamily="18" charset="0"/>
                        </a:rPr>
                        <a:t>(t.sk. finanšu revīziju) valsts un pašvaldību institūcijām, </a:t>
                      </a:r>
                      <a:r>
                        <a:rPr lang="lv-LV" sz="1300" b="1" u="none" dirty="0" smtClean="0">
                          <a:solidFill>
                            <a:schemeClr val="tx1"/>
                          </a:solidFill>
                          <a:latin typeface="Times New Roman" panose="02020603050405020304" pitchFamily="18" charset="0"/>
                          <a:cs typeface="Times New Roman" panose="02020603050405020304" pitchFamily="18" charset="0"/>
                        </a:rPr>
                        <a:t>ir pakļautas kvalitātes kontroles pārbaudēm</a:t>
                      </a:r>
                      <a:r>
                        <a:rPr lang="lv-LV" sz="1300" u="none" dirty="0" smtClean="0">
                          <a:solidFill>
                            <a:schemeClr val="tx1"/>
                          </a:solidFill>
                          <a:latin typeface="Times New Roman" panose="02020603050405020304" pitchFamily="18" charset="0"/>
                          <a:cs typeface="Times New Roman" panose="02020603050405020304" pitchFamily="18" charset="0"/>
                        </a:rPr>
                        <a:t> </a:t>
                      </a:r>
                      <a:r>
                        <a:rPr lang="lv-LV" sz="1300" b="1" u="none" dirty="0" smtClean="0">
                          <a:solidFill>
                            <a:schemeClr val="tx1"/>
                          </a:solidFill>
                          <a:latin typeface="Times New Roman" panose="02020603050405020304" pitchFamily="18" charset="0"/>
                          <a:cs typeface="Times New Roman" panose="02020603050405020304" pitchFamily="18" charset="0"/>
                        </a:rPr>
                        <a:t>ne retāk kā reizi sešos gados</a:t>
                      </a:r>
                      <a:r>
                        <a:rPr lang="lv-LV" sz="1300" b="0" u="none" dirty="0" smtClean="0">
                          <a:solidFill>
                            <a:schemeClr val="tx1"/>
                          </a:solidFill>
                          <a:latin typeface="Times New Roman" panose="02020603050405020304" pitchFamily="18" charset="0"/>
                          <a:cs typeface="Times New Roman" panose="02020603050405020304" pitchFamily="18" charset="0"/>
                        </a:rPr>
                        <a:t>) </a:t>
                      </a:r>
                      <a:endParaRPr lang="lv-LV" sz="1300" b="0" u="none" dirty="0" smtClean="0">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bl>
          </a:graphicData>
        </a:graphic>
      </p:graphicFrame>
      <p:sp>
        <p:nvSpPr>
          <p:cNvPr id="5" name="Title 4"/>
          <p:cNvSpPr>
            <a:spLocks noGrp="1"/>
          </p:cNvSpPr>
          <p:nvPr>
            <p:ph type="title"/>
          </p:nvPr>
        </p:nvSpPr>
        <p:spPr>
          <a:xfrm>
            <a:off x="0" y="404664"/>
            <a:ext cx="6480720" cy="504008"/>
          </a:xfrm>
        </p:spPr>
        <p:txBody>
          <a:bodyPr>
            <a:noAutofit/>
          </a:bodyPr>
          <a:lstStyle/>
          <a:p>
            <a:pPr algn="ctr"/>
            <a:r>
              <a:rPr lang="lv-LV" sz="1800" dirty="0">
                <a:latin typeface="Times New Roman" panose="02020603050405020304" pitchFamily="18" charset="0"/>
                <a:cs typeface="Times New Roman" panose="02020603050405020304" pitchFamily="18" charset="0"/>
              </a:rPr>
              <a:t>Grozījumu likumā «Par zvērinātiem revidentiem»» </a:t>
            </a:r>
            <a:r>
              <a:rPr lang="lv-LV" sz="1800" dirty="0" smtClean="0">
                <a:latin typeface="Times New Roman" panose="02020603050405020304" pitchFamily="18" charset="0"/>
                <a:cs typeface="Times New Roman" panose="02020603050405020304" pitchFamily="18" charset="0"/>
              </a:rPr>
              <a:t>jaunie noteikumi (I)</a:t>
            </a:r>
            <a:endParaRPr lang="ru-RU" sz="1600" dirty="0">
              <a:latin typeface="Times New Roman" pitchFamily="18" charset="0"/>
              <a:cs typeface="Times New Roman" pitchFamily="18"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pPr/>
              <a:t>12.03.2019</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pPr/>
              <a:t>4</a:t>
            </a:fld>
            <a:endParaRPr lang="lv-LV"/>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1096758514"/>
              </p:ext>
            </p:extLst>
          </p:nvPr>
        </p:nvGraphicFramePr>
        <p:xfrm>
          <a:off x="0" y="895479"/>
          <a:ext cx="9144000" cy="5825996"/>
        </p:xfrm>
        <a:graphic>
          <a:graphicData uri="http://schemas.openxmlformats.org/drawingml/2006/table">
            <a:tbl>
              <a:tblPr firstRow="1" bandRow="1">
                <a:tableStyleId>{5C22544A-7EE6-4342-B048-85BDC9FD1C3A}</a:tableStyleId>
              </a:tblPr>
              <a:tblGrid>
                <a:gridCol w="1835696">
                  <a:extLst>
                    <a:ext uri="{9D8B030D-6E8A-4147-A177-3AD203B41FA5}">
                      <a16:colId xmlns:a16="http://schemas.microsoft.com/office/drawing/2014/main" val="20000"/>
                    </a:ext>
                  </a:extLst>
                </a:gridCol>
                <a:gridCol w="7308304">
                  <a:extLst>
                    <a:ext uri="{9D8B030D-6E8A-4147-A177-3AD203B41FA5}">
                      <a16:colId xmlns:a16="http://schemas.microsoft.com/office/drawing/2014/main" val="20001"/>
                    </a:ext>
                  </a:extLst>
                </a:gridCol>
              </a:tblGrid>
              <a:tr h="379753">
                <a:tc>
                  <a:txBody>
                    <a:bodyPr/>
                    <a:lstStyle/>
                    <a:p>
                      <a:r>
                        <a:rPr lang="lv-LV" sz="1200" dirty="0" smtClean="0">
                          <a:latin typeface="Times New Roman" pitchFamily="18" charset="0"/>
                          <a:cs typeface="Times New Roman" pitchFamily="18" charset="0"/>
                        </a:rPr>
                        <a:t>Prasība</a:t>
                      </a:r>
                      <a:r>
                        <a:rPr lang="lv-LV" sz="1200" baseline="0" dirty="0" smtClean="0">
                          <a:latin typeface="Times New Roman" pitchFamily="18" charset="0"/>
                          <a:cs typeface="Times New Roman" pitchFamily="18" charset="0"/>
                        </a:rPr>
                        <a:t> </a:t>
                      </a:r>
                      <a:endParaRPr lang="ru-RU" sz="1200" dirty="0">
                        <a:latin typeface="Times New Roman" pitchFamily="18" charset="0"/>
                        <a:cs typeface="Times New Roman" pitchFamily="18" charset="0"/>
                      </a:endParaRPr>
                    </a:p>
                  </a:txBody>
                  <a:tcPr/>
                </a:tc>
                <a:tc>
                  <a:txBody>
                    <a:bodyPr/>
                    <a:lstStyle/>
                    <a:p>
                      <a:r>
                        <a:rPr lang="lv-LV" sz="1400" dirty="0" smtClean="0">
                          <a:latin typeface="Times New Roman" pitchFamily="18" charset="0"/>
                          <a:cs typeface="Times New Roman" pitchFamily="18" charset="0"/>
                        </a:rPr>
                        <a:t>Skaidrojums </a:t>
                      </a:r>
                      <a:endParaRPr lang="ru-RU" sz="14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1977955">
                <a:tc>
                  <a:txBody>
                    <a:bodyPr/>
                    <a:lstStyle/>
                    <a:p>
                      <a:r>
                        <a:rPr lang="lv-LV" sz="1400" b="1" kern="1200" dirty="0" smtClean="0">
                          <a:solidFill>
                            <a:schemeClr val="dk1"/>
                          </a:solidFill>
                          <a:effectLst/>
                          <a:latin typeface="Times New Roman" panose="02020603050405020304" pitchFamily="18" charset="0"/>
                          <a:ea typeface="+mn-ea"/>
                          <a:cs typeface="Times New Roman" panose="02020603050405020304" pitchFamily="18" charset="0"/>
                        </a:rPr>
                        <a:t>Uzraudzība un kontrole</a:t>
                      </a:r>
                      <a:endParaRPr lang="lv-LV" sz="1100" dirty="0">
                        <a:effectLst/>
                        <a:latin typeface="Times New Roman" panose="02020603050405020304" pitchFamily="18" charset="0"/>
                        <a:cs typeface="Times New Roman" panose="02020603050405020304" pitchFamily="18" charset="0"/>
                      </a:endParaRPr>
                    </a:p>
                  </a:txBody>
                  <a:tcPr/>
                </a:tc>
                <a:tc>
                  <a:txBody>
                    <a:bodyPr/>
                    <a:lstStyle/>
                    <a:p>
                      <a:pPr marL="285750" indent="-285750" algn="just">
                        <a:buFont typeface="Wingdings" panose="05000000000000000000" pitchFamily="2" charset="2"/>
                        <a:buChar char="q"/>
                      </a:pP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Zvērinātu</a:t>
                      </a:r>
                      <a:r>
                        <a:rPr lang="lv-LV" sz="1300" b="1" kern="1200" baseline="0" dirty="0" smtClean="0">
                          <a:solidFill>
                            <a:schemeClr val="dk1"/>
                          </a:solidFill>
                          <a:effectLst/>
                          <a:latin typeface="Times New Roman" panose="02020603050405020304" pitchFamily="18" charset="0"/>
                          <a:ea typeface="+mn-ea"/>
                          <a:cs typeface="Times New Roman" panose="02020603050405020304" pitchFamily="18" charset="0"/>
                        </a:rPr>
                        <a:t> revidentu un to komercsabiedrību </a:t>
                      </a: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darbības uzraudzības iestāžu un to pilnvaru noteikšana </a:t>
                      </a:r>
                      <a:r>
                        <a:rPr lang="lv-LV" sz="1300" kern="1200" dirty="0" smtClean="0">
                          <a:solidFill>
                            <a:schemeClr val="dk1"/>
                          </a:solidFill>
                          <a:effectLst/>
                          <a:latin typeface="Times New Roman" panose="02020603050405020304" pitchFamily="18" charset="0"/>
                          <a:ea typeface="+mn-ea"/>
                          <a:cs typeface="Times New Roman" panose="02020603050405020304" pitchFamily="18" charset="0"/>
                        </a:rPr>
                        <a:t>– nacionālā kompetentā iestāde (FM)</a:t>
                      </a:r>
                      <a:r>
                        <a:rPr lang="lv-LV" sz="1300" kern="1200" baseline="0" dirty="0" smtClean="0">
                          <a:solidFill>
                            <a:schemeClr val="dk1"/>
                          </a:solidFill>
                          <a:effectLst/>
                          <a:latin typeface="Times New Roman" panose="02020603050405020304" pitchFamily="18" charset="0"/>
                          <a:ea typeface="+mn-ea"/>
                          <a:cs typeface="Times New Roman" panose="02020603050405020304" pitchFamily="18" charset="0"/>
                        </a:rPr>
                        <a:t> un</a:t>
                      </a:r>
                      <a:r>
                        <a:rPr lang="lv-LV" sz="1300" kern="1200" dirty="0" smtClean="0">
                          <a:solidFill>
                            <a:schemeClr val="dk1"/>
                          </a:solidFill>
                          <a:effectLst/>
                          <a:latin typeface="Times New Roman" panose="02020603050405020304" pitchFamily="18" charset="0"/>
                          <a:ea typeface="+mn-ea"/>
                          <a:cs typeface="Times New Roman" panose="02020603050405020304" pitchFamily="18" charset="0"/>
                        </a:rPr>
                        <a:t> tās pilnvaras, citu uzraudzībā iesaistīto institūciju (FKTK, Latvijas Zvērinātu revidentu asociācija) kompetenču sadale;</a:t>
                      </a:r>
                      <a:endParaRPr lang="lv-LV" sz="1300" dirty="0" smtClean="0">
                        <a:effectLst/>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riska pieejas ieviešana FM veiktajām kvalitātes kontroles</a:t>
                      </a:r>
                      <a:r>
                        <a:rPr lang="lv-LV" sz="1300" b="1" kern="1200" baseline="0" dirty="0" smtClean="0">
                          <a:solidFill>
                            <a:schemeClr val="dk1"/>
                          </a:solidFill>
                          <a:effectLst/>
                          <a:latin typeface="Times New Roman" panose="02020603050405020304" pitchFamily="18" charset="0"/>
                          <a:ea typeface="+mn-ea"/>
                          <a:cs typeface="Times New Roman" panose="02020603050405020304" pitchFamily="18" charset="0"/>
                        </a:rPr>
                        <a:t> pārbaudēs </a:t>
                      </a: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(inspekcijas) arī </a:t>
                      </a:r>
                      <a:r>
                        <a:rPr lang="lv-LV" sz="1300" kern="1200" dirty="0" smtClean="0">
                          <a:solidFill>
                            <a:schemeClr val="dk1"/>
                          </a:solidFill>
                          <a:effectLst/>
                          <a:latin typeface="Times New Roman" panose="02020603050405020304" pitchFamily="18" charset="0"/>
                          <a:ea typeface="+mn-ea"/>
                          <a:cs typeface="Times New Roman" panose="02020603050405020304" pitchFamily="18" charset="0"/>
                        </a:rPr>
                        <a:t>attiecībā uz sabiedriskas nozīmes struktūras ieceltiem zvērinātiem</a:t>
                      </a:r>
                      <a:r>
                        <a:rPr lang="lv-LV" sz="130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kern="1200" dirty="0" smtClean="0">
                          <a:solidFill>
                            <a:schemeClr val="dk1"/>
                          </a:solidFill>
                          <a:effectLst/>
                          <a:latin typeface="Times New Roman" panose="02020603050405020304" pitchFamily="18" charset="0"/>
                          <a:ea typeface="+mn-ea"/>
                          <a:cs typeface="Times New Roman" panose="02020603050405020304" pitchFamily="18" charset="0"/>
                        </a:rPr>
                        <a:t>revidentiem; </a:t>
                      </a:r>
                      <a:endParaRPr lang="lv-LV" sz="1300" dirty="0" smtClean="0">
                        <a:effectLst/>
                        <a:latin typeface="Times New Roman" panose="02020603050405020304" pitchFamily="18" charset="0"/>
                        <a:cs typeface="Times New Roman" panose="02020603050405020304" pitchFamily="18" charset="0"/>
                      </a:endParaRPr>
                    </a:p>
                    <a:p>
                      <a:pPr marL="285750" indent="-285750" algn="just">
                        <a:buFont typeface="Wingdings" panose="05000000000000000000" pitchFamily="2" charset="2"/>
                        <a:buChar char="q"/>
                      </a:pP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sūdzību izskatīšana un sankciju un uzraudzības pasākumu piemērošana </a:t>
                      </a:r>
                      <a:r>
                        <a:rPr lang="lv-LV" sz="1300" kern="1200" dirty="0" smtClean="0">
                          <a:solidFill>
                            <a:schemeClr val="dk1"/>
                          </a:solidFill>
                          <a:effectLst/>
                          <a:latin typeface="Times New Roman" panose="02020603050405020304" pitchFamily="18" charset="0"/>
                          <a:ea typeface="+mn-ea"/>
                          <a:cs typeface="Times New Roman" panose="02020603050405020304" pitchFamily="18" charset="0"/>
                        </a:rPr>
                        <a:t>zvērinātiem revidentiem un zvērinātu revidentu komercsabiedrībām, un atsevišķos gadījumos – sabiedriskas</a:t>
                      </a:r>
                      <a:r>
                        <a:rPr lang="lv-LV" sz="1300" kern="1200" baseline="0" dirty="0" smtClean="0">
                          <a:solidFill>
                            <a:schemeClr val="dk1"/>
                          </a:solidFill>
                          <a:effectLst/>
                          <a:latin typeface="Times New Roman" panose="02020603050405020304" pitchFamily="18" charset="0"/>
                          <a:ea typeface="+mn-ea"/>
                          <a:cs typeface="Times New Roman" panose="02020603050405020304" pitchFamily="18" charset="0"/>
                        </a:rPr>
                        <a:t> nozīmes struktūru ieceltajiem</a:t>
                      </a:r>
                      <a:r>
                        <a:rPr lang="lv-LV" sz="1300" kern="1200" dirty="0" smtClean="0">
                          <a:solidFill>
                            <a:schemeClr val="dk1"/>
                          </a:solidFill>
                          <a:effectLst/>
                          <a:latin typeface="Times New Roman" panose="02020603050405020304" pitchFamily="18" charset="0"/>
                          <a:ea typeface="+mn-ea"/>
                          <a:cs typeface="Times New Roman" panose="02020603050405020304" pitchFamily="18" charset="0"/>
                        </a:rPr>
                        <a:t> zvērinātiem</a:t>
                      </a:r>
                      <a:r>
                        <a:rPr lang="lv-LV" sz="130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kern="1200" dirty="0" smtClean="0">
                          <a:solidFill>
                            <a:schemeClr val="dk1"/>
                          </a:solidFill>
                          <a:effectLst/>
                          <a:latin typeface="Times New Roman" panose="02020603050405020304" pitchFamily="18" charset="0"/>
                          <a:ea typeface="+mn-ea"/>
                          <a:cs typeface="Times New Roman" panose="02020603050405020304" pitchFamily="18" charset="0"/>
                        </a:rPr>
                        <a:t>revidentiem un</a:t>
                      </a:r>
                      <a:r>
                        <a:rPr lang="lv-LV" sz="1300" kern="1200" baseline="0" dirty="0" smtClean="0">
                          <a:solidFill>
                            <a:schemeClr val="dk1"/>
                          </a:solidFill>
                          <a:effectLst/>
                          <a:latin typeface="Times New Roman" panose="02020603050405020304" pitchFamily="18" charset="0"/>
                          <a:ea typeface="+mn-ea"/>
                          <a:cs typeface="Times New Roman" panose="02020603050405020304" pitchFamily="18" charset="0"/>
                        </a:rPr>
                        <a:t> zvērinātu revidentu komercsabiedrībām</a:t>
                      </a:r>
                      <a:r>
                        <a:rPr lang="lv-LV" sz="1300" kern="1200" dirty="0" smtClean="0">
                          <a:solidFill>
                            <a:schemeClr val="dk1"/>
                          </a:solidFill>
                          <a:effectLst/>
                          <a:latin typeface="Times New Roman" panose="02020603050405020304" pitchFamily="18" charset="0"/>
                          <a:ea typeface="+mn-ea"/>
                          <a:cs typeface="Times New Roman" panose="02020603050405020304" pitchFamily="18" charset="0"/>
                        </a:rPr>
                        <a:t>. </a:t>
                      </a:r>
                    </a:p>
                  </a:txBody>
                  <a:tcPr/>
                </a:tc>
                <a:extLst>
                  <a:ext uri="{0D108BD9-81ED-4DB2-BD59-A6C34878D82A}">
                    <a16:rowId xmlns:a16="http://schemas.microsoft.com/office/drawing/2014/main" val="10001"/>
                  </a:ext>
                </a:extLst>
              </a:tr>
              <a:tr h="1223894">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400" b="1" kern="1200" dirty="0" smtClean="0">
                          <a:solidFill>
                            <a:schemeClr val="dk1"/>
                          </a:solidFill>
                          <a:effectLst/>
                          <a:latin typeface="Times New Roman" panose="02020603050405020304" pitchFamily="18" charset="0"/>
                          <a:ea typeface="+mn-ea"/>
                          <a:cs typeface="Times New Roman" panose="02020603050405020304" pitchFamily="18" charset="0"/>
                        </a:rPr>
                        <a:t>Sadarbība ar ārvalstu kompetentajām iestādēm uzraudzības jautājumos</a:t>
                      </a:r>
                      <a:endParaRPr lang="ru-RU" sz="1400" b="1" kern="1200" dirty="0" smtClean="0">
                        <a:solidFill>
                          <a:schemeClr val="dk1"/>
                        </a:solidFill>
                        <a:latin typeface="Times New Roman" pitchFamily="18" charset="0"/>
                        <a:ea typeface="+mn-ea"/>
                        <a:cs typeface="Times New Roman" pitchFamily="18" charset="0"/>
                      </a:endParaRPr>
                    </a:p>
                  </a:txBody>
                  <a:tcPr/>
                </a:tc>
                <a:tc>
                  <a:txBody>
                    <a:bodyPr/>
                    <a:lstStyle/>
                    <a:p>
                      <a:pPr marL="285750" indent="-285750" algn="just">
                        <a:buFont typeface="Wingdings" panose="05000000000000000000" pitchFamily="2" charset="2"/>
                        <a:buChar char="q"/>
                      </a:pPr>
                      <a:r>
                        <a:rPr lang="lv-LV" sz="1300" b="0" i="0" kern="1200" dirty="0" smtClean="0">
                          <a:solidFill>
                            <a:schemeClr val="dk1"/>
                          </a:solidFill>
                          <a:effectLst/>
                          <a:latin typeface="Times New Roman" panose="02020603050405020304" pitchFamily="18" charset="0"/>
                          <a:ea typeface="+mn-ea"/>
                          <a:cs typeface="Times New Roman" panose="02020603050405020304" pitchFamily="18" charset="0"/>
                        </a:rPr>
                        <a:t>Finanšu</a:t>
                      </a:r>
                      <a:r>
                        <a:rPr lang="lv-LV" sz="1300" b="0" i="0" kern="1200" baseline="0" dirty="0" smtClean="0">
                          <a:solidFill>
                            <a:schemeClr val="dk1"/>
                          </a:solidFill>
                          <a:effectLst/>
                          <a:latin typeface="Times New Roman" panose="02020603050405020304" pitchFamily="18" charset="0"/>
                          <a:ea typeface="+mn-ea"/>
                          <a:cs typeface="Times New Roman" panose="02020603050405020304" pitchFamily="18" charset="0"/>
                        </a:rPr>
                        <a:t> ministrija ir </a:t>
                      </a:r>
                      <a:r>
                        <a:rPr lang="lv-LV" sz="1300" b="1" i="0" kern="1200" baseline="0" dirty="0" smtClean="0">
                          <a:solidFill>
                            <a:schemeClr val="dk1"/>
                          </a:solidFill>
                          <a:effectLst/>
                          <a:latin typeface="Times New Roman" panose="02020603050405020304" pitchFamily="18" charset="0"/>
                          <a:ea typeface="+mn-ea"/>
                          <a:cs typeface="Times New Roman" panose="02020603050405020304" pitchFamily="18" charset="0"/>
                        </a:rPr>
                        <a:t>kompetentā iestāde sadarbības jautājumos ar citas valsts neatkarīgo uzraudzības iestādi (kompetento iestādi) </a:t>
                      </a:r>
                      <a:r>
                        <a:rPr lang="lv-LV" sz="1300" b="0" i="0" kern="1200" baseline="0" dirty="0" smtClean="0">
                          <a:solidFill>
                            <a:schemeClr val="dk1"/>
                          </a:solidFill>
                          <a:effectLst/>
                          <a:latin typeface="Times New Roman" panose="02020603050405020304" pitchFamily="18" charset="0"/>
                          <a:ea typeface="+mn-ea"/>
                          <a:cs typeface="Times New Roman" panose="02020603050405020304" pitchFamily="18" charset="0"/>
                        </a:rPr>
                        <a:t>revīzijas jautājumos. </a:t>
                      </a:r>
                    </a:p>
                    <a:p>
                      <a:pPr marL="285750" indent="-285750" algn="just">
                        <a:buFont typeface="Wingdings" panose="05000000000000000000" pitchFamily="2" charset="2"/>
                        <a:buChar char="q"/>
                      </a:pPr>
                      <a:r>
                        <a:rPr lang="lv-LV" sz="1300" b="1" i="0" kern="1200" dirty="0" smtClean="0">
                          <a:solidFill>
                            <a:schemeClr val="dk1"/>
                          </a:solidFill>
                          <a:effectLst/>
                          <a:latin typeface="Times New Roman" panose="02020603050405020304" pitchFamily="18" charset="0"/>
                          <a:ea typeface="+mn-ea"/>
                          <a:cs typeface="Times New Roman" panose="02020603050405020304" pitchFamily="18" charset="0"/>
                        </a:rPr>
                        <a:t>Sadarbības</a:t>
                      </a:r>
                      <a:r>
                        <a:rPr lang="lv-LV" sz="1300" b="1" i="0" kern="1200" baseline="0" dirty="0" smtClean="0">
                          <a:solidFill>
                            <a:schemeClr val="dk1"/>
                          </a:solidFill>
                          <a:effectLst/>
                          <a:latin typeface="Times New Roman" panose="02020603050405020304" pitchFamily="18" charset="0"/>
                          <a:ea typeface="+mn-ea"/>
                          <a:cs typeface="Times New Roman" panose="02020603050405020304" pitchFamily="18" charset="0"/>
                        </a:rPr>
                        <a:t> nosacījumi </a:t>
                      </a:r>
                      <a:r>
                        <a:rPr lang="lv-LV" sz="1300" i="0" kern="1200" dirty="0" smtClean="0">
                          <a:solidFill>
                            <a:schemeClr val="dk1"/>
                          </a:solidFill>
                          <a:effectLst/>
                          <a:latin typeface="Times New Roman" panose="02020603050405020304" pitchFamily="18" charset="0"/>
                          <a:ea typeface="+mn-ea"/>
                          <a:cs typeface="Times New Roman" panose="02020603050405020304" pitchFamily="18" charset="0"/>
                        </a:rPr>
                        <a:t>izmeklēšanas, kopīgu neatkarīgu inspekciju un revidentu darba dokumentu nodošanas</a:t>
                      </a:r>
                      <a:r>
                        <a:rPr lang="lv-LV" sz="1300" i="0" kern="1200" baseline="0" dirty="0" smtClean="0">
                          <a:solidFill>
                            <a:schemeClr val="dk1"/>
                          </a:solidFill>
                          <a:effectLst/>
                          <a:latin typeface="Times New Roman" panose="02020603050405020304" pitchFamily="18" charset="0"/>
                          <a:ea typeface="+mn-ea"/>
                          <a:cs typeface="Times New Roman" panose="02020603050405020304" pitchFamily="18" charset="0"/>
                        </a:rPr>
                        <a:t> gadījumā</a:t>
                      </a:r>
                      <a:endParaRPr lang="lv-LV" sz="1300" i="0" dirty="0" smtClean="0">
                        <a:effectLst/>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2244394">
                <a:tc>
                  <a:txBody>
                    <a:bodyPr/>
                    <a:lstStyle/>
                    <a:p>
                      <a:r>
                        <a:rPr lang="lv-LV" sz="1400" b="1" dirty="0" smtClean="0">
                          <a:effectLst/>
                          <a:latin typeface="Times New Roman" panose="02020603050405020304" pitchFamily="18" charset="0"/>
                          <a:cs typeface="Times New Roman" panose="02020603050405020304" pitchFamily="18" charset="0"/>
                        </a:rPr>
                        <a:t>Īpašas</a:t>
                      </a:r>
                      <a:r>
                        <a:rPr lang="lv-LV" sz="1400" b="1" baseline="0" dirty="0" smtClean="0">
                          <a:effectLst/>
                          <a:latin typeface="Times New Roman" panose="02020603050405020304" pitchFamily="18" charset="0"/>
                          <a:cs typeface="Times New Roman" panose="02020603050405020304" pitchFamily="18" charset="0"/>
                        </a:rPr>
                        <a:t> prasības attiecībā uz sabiedriskas nozīmes struktūru revīzijām</a:t>
                      </a:r>
                      <a:endParaRPr lang="lv-LV" sz="1400" b="1" dirty="0">
                        <a:effectLst/>
                        <a:latin typeface="Times New Roman" panose="02020603050405020304" pitchFamily="18" charset="0"/>
                        <a:cs typeface="Times New Roman" panose="02020603050405020304"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Char char="q"/>
                        <a:tabLst/>
                        <a:defRPr/>
                      </a:pPr>
                      <a:r>
                        <a:rPr lang="lv-LV" sz="1200" b="1"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b="0" kern="1200" dirty="0" smtClean="0">
                          <a:solidFill>
                            <a:schemeClr val="dk1"/>
                          </a:solidFill>
                          <a:effectLst/>
                          <a:latin typeface="Times New Roman" panose="02020603050405020304" pitchFamily="18" charset="0"/>
                          <a:ea typeface="+mn-ea"/>
                          <a:cs typeface="Times New Roman" panose="02020603050405020304" pitchFamily="18" charset="0"/>
                        </a:rPr>
                        <a:t>Noteiktas prasības attiecībā uz</a:t>
                      </a:r>
                      <a:r>
                        <a:rPr lang="lv-LV" sz="1300" b="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b="1" kern="1200" baseline="0" dirty="0" smtClean="0">
                          <a:solidFill>
                            <a:schemeClr val="dk1"/>
                          </a:solidFill>
                          <a:effectLst/>
                          <a:latin typeface="Times New Roman" panose="02020603050405020304" pitchFamily="18" charset="0"/>
                          <a:ea typeface="+mn-ea"/>
                          <a:cs typeface="Times New Roman" panose="02020603050405020304" pitchFamily="18" charset="0"/>
                        </a:rPr>
                        <a:t>sabiedriskas nozīmes struktūru</a:t>
                      </a: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 revīzijas komiteju</a:t>
                      </a:r>
                      <a:r>
                        <a:rPr lang="lv-LV" sz="1300" b="0" kern="1200" dirty="0" smtClean="0">
                          <a:solidFill>
                            <a:schemeClr val="dk1"/>
                          </a:solidFill>
                          <a:effectLst/>
                          <a:latin typeface="Times New Roman" panose="02020603050405020304" pitchFamily="18" charset="0"/>
                          <a:ea typeface="+mn-ea"/>
                          <a:cs typeface="Times New Roman" panose="02020603050405020304" pitchFamily="18" charset="0"/>
                        </a:rPr>
                        <a:t> izveidošanu</a:t>
                      </a:r>
                      <a:r>
                        <a:rPr lang="lv-LV" sz="1300" b="0" kern="1200" baseline="0" dirty="0" smtClean="0">
                          <a:solidFill>
                            <a:schemeClr val="dk1"/>
                          </a:solidFill>
                          <a:effectLst/>
                          <a:latin typeface="Times New Roman" panose="02020603050405020304" pitchFamily="18" charset="0"/>
                          <a:ea typeface="+mn-ea"/>
                          <a:cs typeface="Times New Roman" panose="02020603050405020304" pitchFamily="18" charset="0"/>
                        </a:rPr>
                        <a:t> un darbību</a:t>
                      </a:r>
                      <a:r>
                        <a:rPr lang="lv-LV" sz="1300" b="0" kern="1200" dirty="0" smtClean="0">
                          <a:solidFill>
                            <a:schemeClr val="dk1"/>
                          </a:solidFill>
                          <a:effectLst/>
                          <a:latin typeface="Times New Roman" panose="02020603050405020304" pitchFamily="18" charset="0"/>
                          <a:ea typeface="+mn-ea"/>
                          <a:cs typeface="Times New Roman" panose="02020603050405020304" pitchFamily="18" charset="0"/>
                        </a:rPr>
                        <a:t>, un </a:t>
                      </a:r>
                      <a:r>
                        <a:rPr lang="lv-LV" sz="1300" b="1" i="0" kern="1200" dirty="0" smtClean="0">
                          <a:solidFill>
                            <a:schemeClr val="dk1"/>
                          </a:solidFill>
                          <a:effectLst/>
                          <a:latin typeface="Times New Roman" panose="02020603050405020304" pitchFamily="18" charset="0"/>
                          <a:ea typeface="+mn-ea"/>
                          <a:cs typeface="Times New Roman" panose="02020603050405020304" pitchFamily="18" charset="0"/>
                        </a:rPr>
                        <a:t>sankciju un uzraudzības pasākumu</a:t>
                      </a:r>
                      <a:r>
                        <a:rPr lang="lv-LV" sz="1300" b="1"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b="1" i="0" kern="1200" dirty="0" smtClean="0">
                          <a:solidFill>
                            <a:schemeClr val="dk1"/>
                          </a:solidFill>
                          <a:effectLst/>
                          <a:latin typeface="Times New Roman" panose="02020603050405020304" pitchFamily="18" charset="0"/>
                          <a:ea typeface="+mn-ea"/>
                          <a:cs typeface="Times New Roman" panose="02020603050405020304" pitchFamily="18" charset="0"/>
                        </a:rPr>
                        <a:t>piemērošanu </a:t>
                      </a:r>
                      <a:r>
                        <a:rPr lang="lv-LV" sz="1300" b="0" kern="1200" dirty="0" smtClean="0">
                          <a:solidFill>
                            <a:schemeClr val="dk1"/>
                          </a:solidFill>
                          <a:effectLst/>
                          <a:latin typeface="Times New Roman" panose="02020603050405020304" pitchFamily="18" charset="0"/>
                          <a:ea typeface="+mn-ea"/>
                          <a:cs typeface="Times New Roman" panose="02020603050405020304" pitchFamily="18" charset="0"/>
                        </a:rPr>
                        <a:t>sabiedriskas nozīmes struktūru</a:t>
                      </a:r>
                      <a:r>
                        <a:rPr lang="lv-LV" sz="1300" b="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b="0" kern="1200" dirty="0" smtClean="0">
                          <a:solidFill>
                            <a:schemeClr val="dk1"/>
                          </a:solidFill>
                          <a:effectLst/>
                          <a:latin typeface="Times New Roman" panose="02020603050405020304" pitchFamily="18" charset="0"/>
                          <a:ea typeface="+mn-ea"/>
                          <a:cs typeface="Times New Roman" panose="02020603050405020304" pitchFamily="18" charset="0"/>
                        </a:rPr>
                        <a:t>pārkāpuma gadījumā.</a:t>
                      </a:r>
                      <a:endParaRPr lang="lv-LV" sz="1300" b="0" dirty="0" smtClean="0">
                        <a:effectLst/>
                        <a:latin typeface="Times New Roman" panose="02020603050405020304" pitchFamily="18" charset="0"/>
                        <a:cs typeface="Times New Roman" panose="02020603050405020304" pitchFamily="18" charset="0"/>
                      </a:endParaRPr>
                    </a:p>
                    <a:p>
                      <a:pPr marL="0" marR="0" indent="0" algn="just" defTabSz="914400" rtl="0" eaLnBrk="1" fontAlgn="auto" latinLnBrk="0" hangingPunct="1">
                        <a:lnSpc>
                          <a:spcPct val="100000"/>
                        </a:lnSpc>
                        <a:spcBef>
                          <a:spcPts val="0"/>
                        </a:spcBef>
                        <a:spcAft>
                          <a:spcPts val="0"/>
                        </a:spcAft>
                        <a:buClrTx/>
                        <a:buSzTx/>
                        <a:buFont typeface="Wingdings" pitchFamily="2" charset="2"/>
                        <a:buChar char="q"/>
                        <a:tabLst/>
                        <a:defRPr/>
                      </a:pPr>
                      <a:r>
                        <a:rPr lang="lv-LV" sz="1300" b="0" u="none" dirty="0" smtClean="0">
                          <a:solidFill>
                            <a:schemeClr val="tx1"/>
                          </a:solidFill>
                          <a:latin typeface="Times New Roman" panose="02020603050405020304" pitchFamily="18" charset="0"/>
                          <a:cs typeface="Times New Roman" panose="02020603050405020304" pitchFamily="18" charset="0"/>
                        </a:rPr>
                        <a:t> </a:t>
                      </a:r>
                      <a:r>
                        <a:rPr lang="lv-LV" sz="1300" i="0" kern="1200" dirty="0" smtClean="0">
                          <a:solidFill>
                            <a:schemeClr val="dk1"/>
                          </a:solidFill>
                          <a:effectLst/>
                          <a:latin typeface="Times New Roman" panose="02020603050405020304" pitchFamily="18" charset="0"/>
                          <a:ea typeface="+mn-ea"/>
                          <a:cs typeface="Times New Roman" panose="02020603050405020304" pitchFamily="18" charset="0"/>
                        </a:rPr>
                        <a:t>obligāta sabiedriskas nozīmes struktūru</a:t>
                      </a:r>
                      <a:r>
                        <a:rPr lang="lv-LV" sz="1300" i="0" kern="1200" baseline="0" dirty="0" smtClean="0">
                          <a:solidFill>
                            <a:schemeClr val="dk1"/>
                          </a:solidFill>
                          <a:effectLst/>
                          <a:latin typeface="Times New Roman" panose="02020603050405020304" pitchFamily="18" charset="0"/>
                          <a:ea typeface="+mn-ea"/>
                          <a:cs typeface="Times New Roman" panose="02020603050405020304" pitchFamily="18" charset="0"/>
                        </a:rPr>
                        <a:t> iecelto</a:t>
                      </a:r>
                      <a:r>
                        <a:rPr lang="lv-LV" sz="1300" i="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b="1" i="0" kern="1200" dirty="0" smtClean="0">
                          <a:solidFill>
                            <a:schemeClr val="dk1"/>
                          </a:solidFill>
                          <a:effectLst/>
                          <a:latin typeface="Times New Roman" panose="02020603050405020304" pitchFamily="18" charset="0"/>
                          <a:ea typeface="+mn-ea"/>
                          <a:cs typeface="Times New Roman" panose="02020603050405020304" pitchFamily="18" charset="0"/>
                        </a:rPr>
                        <a:t>revidentu un revīzijas uzņēmumu rotācija </a:t>
                      </a:r>
                      <a:r>
                        <a:rPr lang="lv-LV" sz="1300" i="0" kern="1200" dirty="0" smtClean="0">
                          <a:solidFill>
                            <a:schemeClr val="dk1"/>
                          </a:solidFill>
                          <a:effectLst/>
                          <a:latin typeface="Times New Roman" panose="02020603050405020304" pitchFamily="18" charset="0"/>
                          <a:ea typeface="+mn-ea"/>
                          <a:cs typeface="Times New Roman" panose="02020603050405020304" pitchFamily="18" charset="0"/>
                        </a:rPr>
                        <a:t>(līdz 10 gadiem ar iespēju pagarināt vēl par 10 gadiem revīzijas uzņēmumu</a:t>
                      </a:r>
                      <a:r>
                        <a:rPr lang="lv-LV" sz="1300" i="0" kern="1200" baseline="0" dirty="0" smtClean="0">
                          <a:solidFill>
                            <a:schemeClr val="dk1"/>
                          </a:solidFill>
                          <a:effectLst/>
                          <a:latin typeface="Times New Roman" panose="02020603050405020304" pitchFamily="18" charset="0"/>
                          <a:ea typeface="+mn-ea"/>
                          <a:cs typeface="Times New Roman" panose="02020603050405020304" pitchFamily="18" charset="0"/>
                        </a:rPr>
                        <a:t> gadījumā</a:t>
                      </a:r>
                      <a:r>
                        <a:rPr lang="lv-LV" sz="1300" i="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b="1" i="0" kern="1200" dirty="0" smtClean="0">
                          <a:solidFill>
                            <a:schemeClr val="dk1"/>
                          </a:solidFill>
                          <a:effectLst/>
                          <a:latin typeface="Times New Roman" panose="02020603050405020304" pitchFamily="18" charset="0"/>
                          <a:ea typeface="+mn-ea"/>
                          <a:cs typeface="Times New Roman" panose="02020603050405020304" pitchFamily="18" charset="0"/>
                        </a:rPr>
                        <a:t>atļauja sniegt noteikta veida ne-revīzijas pakalpojumu </a:t>
                      </a:r>
                      <a:r>
                        <a:rPr lang="lv-LV" sz="1300" i="0" kern="1200" dirty="0" smtClean="0">
                          <a:solidFill>
                            <a:schemeClr val="dk1"/>
                          </a:solidFill>
                          <a:effectLst/>
                          <a:latin typeface="Times New Roman" panose="02020603050405020304" pitchFamily="18" charset="0"/>
                          <a:ea typeface="+mn-ea"/>
                          <a:cs typeface="Times New Roman" panose="02020603050405020304" pitchFamily="18" charset="0"/>
                        </a:rPr>
                        <a:t>vienai un tam pašai revidējamai sabiedriskas nozīmes struktūrai, ja ir saņemta šīs sabiedriskas</a:t>
                      </a:r>
                      <a:r>
                        <a:rPr lang="lv-LV" sz="1300" i="0" kern="1200" baseline="0" dirty="0" smtClean="0">
                          <a:solidFill>
                            <a:schemeClr val="dk1"/>
                          </a:solidFill>
                          <a:effectLst/>
                          <a:latin typeface="Times New Roman" panose="02020603050405020304" pitchFamily="18" charset="0"/>
                          <a:ea typeface="+mn-ea"/>
                          <a:cs typeface="Times New Roman" panose="02020603050405020304" pitchFamily="18" charset="0"/>
                        </a:rPr>
                        <a:t> nozīmes struktūras</a:t>
                      </a:r>
                      <a:r>
                        <a:rPr lang="lv-LV" sz="1300" i="0" kern="1200" dirty="0" smtClean="0">
                          <a:solidFill>
                            <a:schemeClr val="dk1"/>
                          </a:solidFill>
                          <a:effectLst/>
                          <a:latin typeface="Times New Roman" panose="02020603050405020304" pitchFamily="18" charset="0"/>
                          <a:ea typeface="+mn-ea"/>
                          <a:cs typeface="Times New Roman" panose="02020603050405020304" pitchFamily="18" charset="0"/>
                        </a:rPr>
                        <a:t> revīzijas komitejas atļauja.</a:t>
                      </a:r>
                      <a:r>
                        <a:rPr lang="lv-LV" sz="130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p>
                    <a:p>
                      <a:pPr marL="0" marR="0" indent="0" algn="just" defTabSz="914400" rtl="0" eaLnBrk="1" fontAlgn="auto" latinLnBrk="0" hangingPunct="1">
                        <a:lnSpc>
                          <a:spcPct val="100000"/>
                        </a:lnSpc>
                        <a:spcBef>
                          <a:spcPts val="0"/>
                        </a:spcBef>
                        <a:spcAft>
                          <a:spcPts val="0"/>
                        </a:spcAft>
                        <a:buClrTx/>
                        <a:buSzTx/>
                        <a:buFont typeface="Wingdings" pitchFamily="2" charset="2"/>
                        <a:buChar char="q"/>
                        <a:tabLst/>
                        <a:defRPr/>
                      </a:pPr>
                      <a:r>
                        <a:rPr lang="lv-LV" sz="1300"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i="0" kern="1200" dirty="0" smtClean="0">
                          <a:solidFill>
                            <a:schemeClr val="dk1"/>
                          </a:solidFill>
                          <a:effectLst/>
                          <a:latin typeface="Times New Roman" panose="02020603050405020304" pitchFamily="18" charset="0"/>
                          <a:ea typeface="+mn-ea"/>
                          <a:cs typeface="Times New Roman" panose="02020603050405020304" pitchFamily="18" charset="0"/>
                        </a:rPr>
                        <a:t>Revīzijas regulas arī </a:t>
                      </a:r>
                      <a:r>
                        <a:rPr lang="lv-LV" sz="1300" b="1" i="0" kern="1200" dirty="0" smtClean="0">
                          <a:solidFill>
                            <a:schemeClr val="dk1"/>
                          </a:solidFill>
                          <a:effectLst/>
                          <a:latin typeface="Times New Roman" panose="02020603050405020304" pitchFamily="18" charset="0"/>
                          <a:ea typeface="+mn-ea"/>
                          <a:cs typeface="Times New Roman" panose="02020603050405020304" pitchFamily="18" charset="0"/>
                        </a:rPr>
                        <a:t>citu prasību piemērošanas</a:t>
                      </a:r>
                      <a:r>
                        <a:rPr lang="lv-LV" sz="1300" b="1" i="0" kern="1200" baseline="0" dirty="0" smtClean="0">
                          <a:solidFill>
                            <a:schemeClr val="dk1"/>
                          </a:solidFill>
                          <a:effectLst/>
                          <a:latin typeface="Times New Roman" panose="02020603050405020304" pitchFamily="18" charset="0"/>
                          <a:ea typeface="+mn-ea"/>
                          <a:cs typeface="Times New Roman" panose="02020603050405020304" pitchFamily="18" charset="0"/>
                        </a:rPr>
                        <a:t> regulējums</a:t>
                      </a:r>
                      <a:r>
                        <a:rPr lang="lv-LV" sz="1300" b="1" i="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i="0" kern="1200" dirty="0" smtClean="0">
                          <a:solidFill>
                            <a:schemeClr val="dk1"/>
                          </a:solidFill>
                          <a:effectLst/>
                          <a:latin typeface="Times New Roman" panose="02020603050405020304" pitchFamily="18" charset="0"/>
                          <a:ea typeface="+mn-ea"/>
                          <a:cs typeface="Times New Roman" panose="02020603050405020304" pitchFamily="18" charset="0"/>
                        </a:rPr>
                        <a:t>(piemēram, grupas</a:t>
                      </a:r>
                      <a:r>
                        <a:rPr lang="lv-LV" sz="1300" i="0" kern="1200" baseline="0" dirty="0" smtClean="0">
                          <a:solidFill>
                            <a:schemeClr val="dk1"/>
                          </a:solidFill>
                          <a:effectLst/>
                          <a:latin typeface="Times New Roman" panose="02020603050405020304" pitchFamily="18" charset="0"/>
                          <a:ea typeface="+mn-ea"/>
                          <a:cs typeface="Times New Roman" panose="02020603050405020304" pitchFamily="18" charset="0"/>
                        </a:rPr>
                        <a:t> revīziju gadījumā, revīzijas ziņojuma saturu, atklātības ziņojuma saturu, pienākumu ziņot par noslēgtajiem un lauztajiem revīzijas pakalpojumu līgumiem ar sabiedriskas nozīmes struktūrām)</a:t>
                      </a:r>
                      <a:r>
                        <a:rPr lang="lv-LV" sz="1300" i="0" kern="1200" dirty="0" smtClean="0">
                          <a:solidFill>
                            <a:schemeClr val="dk1"/>
                          </a:solidFill>
                          <a:effectLst/>
                          <a:latin typeface="Times New Roman" panose="02020603050405020304" pitchFamily="18" charset="0"/>
                          <a:ea typeface="+mn-ea"/>
                          <a:cs typeface="Times New Roman" panose="02020603050405020304" pitchFamily="18" charset="0"/>
                        </a:rPr>
                        <a:t>.</a:t>
                      </a:r>
                      <a:endParaRPr lang="lv-LV" sz="1300" i="0" dirty="0" smtClean="0">
                        <a:effectLst/>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bl>
          </a:graphicData>
        </a:graphic>
      </p:graphicFrame>
      <p:sp>
        <p:nvSpPr>
          <p:cNvPr id="5" name="Title 4"/>
          <p:cNvSpPr>
            <a:spLocks noGrp="1"/>
          </p:cNvSpPr>
          <p:nvPr>
            <p:ph type="title"/>
          </p:nvPr>
        </p:nvSpPr>
        <p:spPr>
          <a:xfrm>
            <a:off x="18320" y="404664"/>
            <a:ext cx="6480720" cy="432000"/>
          </a:xfrm>
        </p:spPr>
        <p:txBody>
          <a:bodyPr>
            <a:noAutofit/>
          </a:bodyPr>
          <a:lstStyle/>
          <a:p>
            <a:pPr algn="ctr"/>
            <a:r>
              <a:rPr lang="lv-LV" sz="1800" dirty="0">
                <a:latin typeface="Times New Roman" panose="02020603050405020304" pitchFamily="18" charset="0"/>
                <a:cs typeface="Times New Roman" panose="02020603050405020304" pitchFamily="18" charset="0"/>
              </a:rPr>
              <a:t>Grozījumu likumā «Par zvērinātiem revidentiem»» </a:t>
            </a:r>
            <a:r>
              <a:rPr lang="lv-LV" sz="1800" dirty="0" smtClean="0">
                <a:latin typeface="Times New Roman" panose="02020603050405020304" pitchFamily="18" charset="0"/>
                <a:cs typeface="Times New Roman" panose="02020603050405020304" pitchFamily="18" charset="0"/>
              </a:rPr>
              <a:t/>
            </a:r>
            <a:br>
              <a:rPr lang="lv-LV" sz="1800" dirty="0" smtClean="0">
                <a:latin typeface="Times New Roman" panose="02020603050405020304" pitchFamily="18" charset="0"/>
                <a:cs typeface="Times New Roman" panose="02020603050405020304" pitchFamily="18" charset="0"/>
              </a:rPr>
            </a:br>
            <a:r>
              <a:rPr lang="lv-LV" sz="1800" dirty="0" smtClean="0">
                <a:latin typeface="Times New Roman" panose="02020603050405020304" pitchFamily="18" charset="0"/>
                <a:cs typeface="Times New Roman" panose="02020603050405020304" pitchFamily="18" charset="0"/>
              </a:rPr>
              <a:t>jaunie noteikumi (II)</a:t>
            </a:r>
            <a:endParaRPr lang="ru-RU" sz="1600" dirty="0">
              <a:latin typeface="Times New Roman" pitchFamily="18" charset="0"/>
              <a:cs typeface="Times New Roman" pitchFamily="18" charset="0"/>
            </a:endParaRPr>
          </a:p>
        </p:txBody>
      </p:sp>
    </p:spTree>
    <p:extLst>
      <p:ext uri="{BB962C8B-B14F-4D97-AF65-F5344CB8AC3E}">
        <p14:creationId xmlns:p14="http://schemas.microsoft.com/office/powerpoint/2010/main" val="61546932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pPr/>
              <a:t>12.03.2019</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pPr/>
              <a:t>5</a:t>
            </a:fld>
            <a:endParaRPr lang="lv-LV"/>
          </a:p>
        </p:txBody>
      </p:sp>
      <p:graphicFrame>
        <p:nvGraphicFramePr>
          <p:cNvPr id="6" name="Content Placeholder 5"/>
          <p:cNvGraphicFramePr>
            <a:graphicFrameLocks noGrp="1"/>
          </p:cNvGraphicFramePr>
          <p:nvPr>
            <p:ph idx="1"/>
            <p:extLst>
              <p:ext uri="{D42A27DB-BD31-4B8C-83A1-F6EECF244321}">
                <p14:modId xmlns:p14="http://schemas.microsoft.com/office/powerpoint/2010/main" val="2750169729"/>
              </p:ext>
            </p:extLst>
          </p:nvPr>
        </p:nvGraphicFramePr>
        <p:xfrm>
          <a:off x="-5720" y="984678"/>
          <a:ext cx="9144000" cy="5873322"/>
        </p:xfrm>
        <a:graphic>
          <a:graphicData uri="http://schemas.openxmlformats.org/drawingml/2006/table">
            <a:tbl>
              <a:tblPr firstRow="1" bandRow="1">
                <a:tableStyleId>{5C22544A-7EE6-4342-B048-85BDC9FD1C3A}</a:tableStyleId>
              </a:tblPr>
              <a:tblGrid>
                <a:gridCol w="1409368">
                  <a:extLst>
                    <a:ext uri="{9D8B030D-6E8A-4147-A177-3AD203B41FA5}">
                      <a16:colId xmlns:a16="http://schemas.microsoft.com/office/drawing/2014/main" val="20000"/>
                    </a:ext>
                  </a:extLst>
                </a:gridCol>
                <a:gridCol w="7734632">
                  <a:extLst>
                    <a:ext uri="{9D8B030D-6E8A-4147-A177-3AD203B41FA5}">
                      <a16:colId xmlns:a16="http://schemas.microsoft.com/office/drawing/2014/main" val="20001"/>
                    </a:ext>
                  </a:extLst>
                </a:gridCol>
              </a:tblGrid>
              <a:tr h="307134">
                <a:tc>
                  <a:txBody>
                    <a:bodyPr/>
                    <a:lstStyle/>
                    <a:p>
                      <a:r>
                        <a:rPr lang="lv-LV" sz="1200" dirty="0" smtClean="0">
                          <a:latin typeface="Times New Roman" pitchFamily="18" charset="0"/>
                          <a:cs typeface="Times New Roman" pitchFamily="18" charset="0"/>
                        </a:rPr>
                        <a:t>Prasība</a:t>
                      </a:r>
                      <a:r>
                        <a:rPr lang="lv-LV" sz="1200" baseline="0" dirty="0" smtClean="0">
                          <a:latin typeface="Times New Roman" pitchFamily="18" charset="0"/>
                          <a:cs typeface="Times New Roman" pitchFamily="18" charset="0"/>
                        </a:rPr>
                        <a:t> </a:t>
                      </a:r>
                      <a:endParaRPr lang="ru-RU" sz="1200" dirty="0">
                        <a:latin typeface="Times New Roman" pitchFamily="18" charset="0"/>
                        <a:cs typeface="Times New Roman" pitchFamily="18" charset="0"/>
                      </a:endParaRPr>
                    </a:p>
                  </a:txBody>
                  <a:tcPr/>
                </a:tc>
                <a:tc>
                  <a:txBody>
                    <a:bodyPr/>
                    <a:lstStyle/>
                    <a:p>
                      <a:r>
                        <a:rPr lang="lv-LV" sz="1400" dirty="0" smtClean="0">
                          <a:latin typeface="Times New Roman" pitchFamily="18" charset="0"/>
                          <a:cs typeface="Times New Roman" pitchFamily="18" charset="0"/>
                        </a:rPr>
                        <a:t>Skaidrojums </a:t>
                      </a:r>
                      <a:endParaRPr lang="ru-RU" sz="1400" dirty="0">
                        <a:latin typeface="Times New Roman" pitchFamily="18" charset="0"/>
                        <a:cs typeface="Times New Roman" pitchFamily="18" charset="0"/>
                      </a:endParaRPr>
                    </a:p>
                  </a:txBody>
                  <a:tcPr/>
                </a:tc>
                <a:extLst>
                  <a:ext uri="{0D108BD9-81ED-4DB2-BD59-A6C34878D82A}">
                    <a16:rowId xmlns:a16="http://schemas.microsoft.com/office/drawing/2014/main" val="10000"/>
                  </a:ext>
                </a:extLst>
              </a:tr>
              <a:tr h="2203076">
                <a:tc>
                  <a:txBody>
                    <a:bodyPr/>
                    <a:lstStyle/>
                    <a:p>
                      <a:r>
                        <a:rPr lang="lv-LV" sz="1400" b="1" smtClean="0">
                          <a:effectLst/>
                          <a:latin typeface="Times New Roman" panose="02020603050405020304" pitchFamily="18" charset="0"/>
                          <a:cs typeface="Times New Roman" panose="02020603050405020304" pitchFamily="18" charset="0"/>
                        </a:rPr>
                        <a:t>Revīzijas komitejas</a:t>
                      </a:r>
                      <a:r>
                        <a:rPr lang="lv-LV" sz="1400" b="1" baseline="0" smtClean="0">
                          <a:effectLst/>
                          <a:latin typeface="Times New Roman" panose="02020603050405020304" pitchFamily="18" charset="0"/>
                          <a:cs typeface="Times New Roman" panose="02020603050405020304" pitchFamily="18" charset="0"/>
                        </a:rPr>
                        <a:t> lomas stirpināšana </a:t>
                      </a:r>
                      <a:endParaRPr lang="lv-LV" sz="1400" b="1" dirty="0">
                        <a:effectLst/>
                        <a:latin typeface="Times New Roman" panose="02020603050405020304" pitchFamily="18" charset="0"/>
                        <a:cs typeface="Times New Roman" panose="02020603050405020304" pitchFamily="18" charset="0"/>
                      </a:endParaRPr>
                    </a:p>
                  </a:txBody>
                  <a:tcPr/>
                </a:tc>
                <a:tc>
                  <a:txBody>
                    <a:bodyPr/>
                    <a:lstStyle/>
                    <a:p>
                      <a:pPr marL="285750" indent="-285750" algn="just">
                        <a:buFont typeface="Wingdings" panose="05000000000000000000" pitchFamily="2" charset="2"/>
                        <a:buChar char="q"/>
                      </a:pP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Kapitālsabiedrības</a:t>
                      </a:r>
                      <a:r>
                        <a:rPr lang="lv-LV" sz="1300" b="1"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padomes </a:t>
                      </a:r>
                      <a:r>
                        <a:rPr lang="lv-LV" sz="1300" b="0" kern="1200" dirty="0" smtClean="0">
                          <a:solidFill>
                            <a:schemeClr val="dk1"/>
                          </a:solidFill>
                          <a:effectLst/>
                          <a:latin typeface="Times New Roman" panose="02020603050405020304" pitchFamily="18" charset="0"/>
                          <a:ea typeface="+mn-ea"/>
                          <a:cs typeface="Times New Roman" panose="02020603050405020304" pitchFamily="18" charset="0"/>
                        </a:rPr>
                        <a:t>(ja</a:t>
                      </a:r>
                      <a:r>
                        <a:rPr lang="lv-LV" sz="1300" b="0" kern="1200" baseline="0" dirty="0" smtClean="0">
                          <a:solidFill>
                            <a:schemeClr val="dk1"/>
                          </a:solidFill>
                          <a:effectLst/>
                          <a:latin typeface="Times New Roman" panose="02020603050405020304" pitchFamily="18" charset="0"/>
                          <a:ea typeface="+mn-ea"/>
                          <a:cs typeface="Times New Roman" panose="02020603050405020304" pitchFamily="18" charset="0"/>
                        </a:rPr>
                        <a:t> tāda izveidota</a:t>
                      </a:r>
                      <a:r>
                        <a:rPr lang="lv-LV" sz="1300" b="1" kern="1200" baseline="0" dirty="0" smtClean="0">
                          <a:solidFill>
                            <a:schemeClr val="dk1"/>
                          </a:solidFill>
                          <a:effectLst/>
                          <a:latin typeface="Times New Roman" panose="02020603050405020304" pitchFamily="18" charset="0"/>
                          <a:ea typeface="+mn-ea"/>
                          <a:cs typeface="Times New Roman" panose="02020603050405020304" pitchFamily="18" charset="0"/>
                        </a:rPr>
                        <a:t>)</a:t>
                      </a:r>
                      <a:r>
                        <a:rPr lang="lv-LV" sz="1300" b="0" kern="1200" dirty="0" smtClean="0">
                          <a:solidFill>
                            <a:schemeClr val="dk1"/>
                          </a:solidFill>
                          <a:effectLst/>
                          <a:latin typeface="Times New Roman" panose="02020603050405020304" pitchFamily="18" charset="0"/>
                          <a:ea typeface="+mn-ea"/>
                          <a:cs typeface="Times New Roman" panose="02020603050405020304" pitchFamily="18" charset="0"/>
                        </a:rPr>
                        <a:t> lielāka iesaiste </a:t>
                      </a: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revīzijas komitejas darbībā</a:t>
                      </a:r>
                      <a:r>
                        <a:rPr lang="lv-LV" sz="1300" b="1"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un</a:t>
                      </a:r>
                      <a:r>
                        <a:rPr lang="lv-LV" sz="1300" b="1" kern="1200" baseline="0" dirty="0" smtClean="0">
                          <a:solidFill>
                            <a:schemeClr val="dk1"/>
                          </a:solidFill>
                          <a:effectLst/>
                          <a:latin typeface="Times New Roman" panose="02020603050405020304" pitchFamily="18" charset="0"/>
                          <a:ea typeface="+mn-ea"/>
                          <a:cs typeface="Times New Roman" panose="02020603050405020304" pitchFamily="18" charset="0"/>
                        </a:rPr>
                        <a:t> uzraudzībā</a:t>
                      </a:r>
                      <a:r>
                        <a:rPr lang="lv-LV" sz="1300" b="0" kern="1200" dirty="0" smtClean="0">
                          <a:solidFill>
                            <a:schemeClr val="dk1"/>
                          </a:solidFill>
                          <a:effectLst/>
                          <a:latin typeface="Times New Roman" panose="02020603050405020304" pitchFamily="18" charset="0"/>
                          <a:ea typeface="+mn-ea"/>
                          <a:cs typeface="Times New Roman" panose="02020603050405020304" pitchFamily="18" charset="0"/>
                        </a:rPr>
                        <a:t>; </a:t>
                      </a:r>
                    </a:p>
                    <a:p>
                      <a:pPr marL="285750" indent="-285750" algn="just">
                        <a:buFont typeface="Wingdings" panose="05000000000000000000" pitchFamily="2" charset="2"/>
                        <a:buChar char="q"/>
                      </a:pP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jaunas prasības revīzijas komiteju locekļu kandidātu nominēšanai un ievēlēšanai</a:t>
                      </a:r>
                      <a:r>
                        <a:rPr lang="lv-LV" sz="1300" b="0" kern="1200" dirty="0" smtClean="0">
                          <a:solidFill>
                            <a:schemeClr val="dk1"/>
                          </a:solidFill>
                          <a:effectLst/>
                          <a:latin typeface="Times New Roman" panose="02020603050405020304" pitchFamily="18" charset="0"/>
                          <a:ea typeface="+mn-ea"/>
                          <a:cs typeface="Times New Roman" panose="02020603050405020304" pitchFamily="18" charset="0"/>
                        </a:rPr>
                        <a:t>, lai tiktu </a:t>
                      </a:r>
                      <a:r>
                        <a:rPr lang="lv-LV" sz="1300" b="0" u="none" kern="1200" dirty="0" smtClean="0">
                          <a:solidFill>
                            <a:schemeClr val="dk1"/>
                          </a:solidFill>
                          <a:effectLst/>
                          <a:latin typeface="Times New Roman" panose="02020603050405020304" pitchFamily="18" charset="0"/>
                          <a:ea typeface="+mn-ea"/>
                          <a:cs typeface="Times New Roman" panose="02020603050405020304" pitchFamily="18" charset="0"/>
                        </a:rPr>
                        <a:t>nodrošināta vienlīdzīga attieksmi pret visiem akciju (vai daļu) īpašniekiem kapitālsabiedrībā, tai skaitā mazākuma akciju (vai daļu) īpašniekiem; </a:t>
                      </a:r>
                    </a:p>
                    <a:p>
                      <a:pPr marL="285750" indent="-285750" algn="just">
                        <a:buFont typeface="Wingdings" panose="05000000000000000000" pitchFamily="2" charset="2"/>
                        <a:buChar char="q"/>
                      </a:pP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Palielinātas revīzijas komitejas pilnvaras</a:t>
                      </a:r>
                      <a:r>
                        <a:rPr lang="lv-LV" sz="1300" b="0" kern="1200" dirty="0" smtClean="0">
                          <a:solidFill>
                            <a:schemeClr val="dk1"/>
                          </a:solidFill>
                          <a:effectLst/>
                          <a:latin typeface="Times New Roman" panose="02020603050405020304" pitchFamily="18" charset="0"/>
                          <a:ea typeface="+mn-ea"/>
                          <a:cs typeface="Times New Roman" panose="02020603050405020304" pitchFamily="18" charset="0"/>
                        </a:rPr>
                        <a:t>, lai revīzijas komiteja profesionāli un objektīvi varētu veikt savas funkcijas. Revīzijas komitejas norādījumiem jābūt savlaicīgiem, caurskatāmiem un pilnībā izskaidrotiem; </a:t>
                      </a:r>
                    </a:p>
                    <a:p>
                      <a:pPr marL="285750" indent="-285750" algn="just">
                        <a:buFont typeface="Wingdings" panose="05000000000000000000" pitchFamily="2" charset="2"/>
                        <a:buChar char="q"/>
                      </a:pPr>
                      <a:r>
                        <a:rPr lang="lv-LV" sz="1300" b="0" kern="1200" dirty="0" smtClean="0">
                          <a:solidFill>
                            <a:schemeClr val="dk1"/>
                          </a:solidFill>
                          <a:effectLst/>
                          <a:latin typeface="Times New Roman" panose="02020603050405020304" pitchFamily="18" charset="0"/>
                          <a:ea typeface="+mn-ea"/>
                          <a:cs typeface="Times New Roman" panose="02020603050405020304" pitchFamily="18" charset="0"/>
                        </a:rPr>
                        <a:t>Papildus</a:t>
                      </a:r>
                      <a:r>
                        <a:rPr lang="lv-LV" sz="1300" b="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b="1" kern="1200" baseline="0" dirty="0" smtClean="0">
                          <a:solidFill>
                            <a:schemeClr val="dk1"/>
                          </a:solidFill>
                          <a:effectLst/>
                          <a:latin typeface="Times New Roman" panose="02020603050405020304" pitchFamily="18" charset="0"/>
                          <a:ea typeface="+mn-ea"/>
                          <a:cs typeface="Times New Roman" panose="02020603050405020304" pitchFamily="18" charset="0"/>
                        </a:rPr>
                        <a:t>prasības</a:t>
                      </a: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 revīzijas komitejas neatkarībai un revīzijas</a:t>
                      </a:r>
                      <a:r>
                        <a:rPr lang="lv-LV" sz="1300" b="1" kern="1200" baseline="0" dirty="0" smtClean="0">
                          <a:solidFill>
                            <a:schemeClr val="dk1"/>
                          </a:solidFill>
                          <a:effectLst/>
                          <a:latin typeface="Times New Roman" panose="02020603050405020304" pitchFamily="18" charset="0"/>
                          <a:ea typeface="+mn-ea"/>
                          <a:cs typeface="Times New Roman" panose="02020603050405020304" pitchFamily="18" charset="0"/>
                        </a:rPr>
                        <a:t> komitejas locekļu </a:t>
                      </a: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kompetencei</a:t>
                      </a:r>
                      <a:r>
                        <a:rPr lang="lv-LV" sz="1300" b="0" kern="1200" dirty="0" smtClean="0">
                          <a:solidFill>
                            <a:schemeClr val="dk1"/>
                          </a:solidFill>
                          <a:effectLst/>
                          <a:latin typeface="Times New Roman" panose="02020603050405020304" pitchFamily="18" charset="0"/>
                          <a:ea typeface="+mn-ea"/>
                          <a:cs typeface="Times New Roman" panose="02020603050405020304" pitchFamily="18" charset="0"/>
                        </a:rPr>
                        <a:t>;</a:t>
                      </a:r>
                    </a:p>
                    <a:p>
                      <a:pPr marL="285750" indent="-285750" algn="just">
                        <a:buFont typeface="Wingdings" panose="05000000000000000000" pitchFamily="2" charset="2"/>
                        <a:buChar char="q"/>
                      </a:pPr>
                      <a:r>
                        <a:rPr lang="lv-LV" sz="1300" b="0" kern="1200" baseline="0" dirty="0" smtClean="0">
                          <a:solidFill>
                            <a:schemeClr val="dk1"/>
                          </a:solidFill>
                          <a:effectLst/>
                          <a:latin typeface="Times New Roman" panose="02020603050405020304" pitchFamily="18" charset="0"/>
                          <a:ea typeface="+mn-ea"/>
                          <a:cs typeface="Times New Roman" panose="02020603050405020304" pitchFamily="18" charset="0"/>
                        </a:rPr>
                        <a:t>Revīzijas komitejas loceklim </a:t>
                      </a: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noteikta</a:t>
                      </a:r>
                      <a:r>
                        <a:rPr lang="lv-LV" sz="1300" b="1" kern="1200" baseline="0" dirty="0" smtClean="0">
                          <a:solidFill>
                            <a:schemeClr val="dk1"/>
                          </a:solidFill>
                          <a:effectLst/>
                          <a:latin typeface="Times New Roman" panose="02020603050405020304" pitchFamily="18" charset="0"/>
                          <a:ea typeface="+mn-ea"/>
                          <a:cs typeface="Times New Roman" panose="02020603050405020304" pitchFamily="18" charset="0"/>
                        </a:rPr>
                        <a:t> atbildība par darbu komitejā</a:t>
                      </a:r>
                      <a:r>
                        <a:rPr lang="lv-LV" sz="1300" b="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p>
                    <a:p>
                      <a:pPr marL="285750" indent="-285750" algn="just">
                        <a:buFont typeface="Wingdings" panose="05000000000000000000" pitchFamily="2" charset="2"/>
                        <a:buChar char="q"/>
                      </a:pPr>
                      <a:r>
                        <a:rPr lang="lv-LV" sz="1300" b="1" kern="1200" baseline="0" dirty="0" smtClean="0">
                          <a:solidFill>
                            <a:schemeClr val="dk1"/>
                          </a:solidFill>
                          <a:effectLst/>
                          <a:latin typeface="Times New Roman" panose="02020603050405020304" pitchFamily="18" charset="0"/>
                          <a:ea typeface="+mn-ea"/>
                          <a:cs typeface="Times New Roman" panose="02020603050405020304" pitchFamily="18" charset="0"/>
                        </a:rPr>
                        <a:t>ES Regulā Nr.537/2014</a:t>
                      </a:r>
                      <a:r>
                        <a:rPr lang="lv-LV" sz="1300" b="0" kern="1200" baseline="0" dirty="0" smtClean="0">
                          <a:solidFill>
                            <a:schemeClr val="dk1"/>
                          </a:solidFill>
                          <a:effectLst/>
                          <a:latin typeface="Times New Roman" panose="02020603050405020304" pitchFamily="18" charset="0"/>
                          <a:ea typeface="+mn-ea"/>
                          <a:cs typeface="Times New Roman" panose="02020603050405020304" pitchFamily="18" charset="0"/>
                        </a:rPr>
                        <a:t> revīzijas komitejai noteikto </a:t>
                      </a:r>
                      <a:r>
                        <a:rPr lang="lv-LV" sz="1300" b="1" kern="1200" baseline="0" dirty="0" smtClean="0">
                          <a:solidFill>
                            <a:schemeClr val="dk1"/>
                          </a:solidFill>
                          <a:effectLst/>
                          <a:latin typeface="Times New Roman" panose="02020603050405020304" pitchFamily="18" charset="0"/>
                          <a:ea typeface="+mn-ea"/>
                          <a:cs typeface="Times New Roman" panose="02020603050405020304" pitchFamily="18" charset="0"/>
                        </a:rPr>
                        <a:t>prasību ievērošana</a:t>
                      </a:r>
                      <a:r>
                        <a:rPr lang="lv-LV" sz="1300" b="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endParaRPr lang="lv-LV" sz="1300" b="0" kern="1200" dirty="0" smtClean="0">
                        <a:solidFill>
                          <a:schemeClr val="dk1"/>
                        </a:solidFill>
                        <a:effectLst/>
                        <a:latin typeface="Times New Roman" panose="02020603050405020304" pitchFamily="18" charset="0"/>
                        <a:ea typeface="+mn-ea"/>
                        <a:cs typeface="Times New Roman" panose="02020603050405020304" pitchFamily="18" charset="0"/>
                      </a:endParaRPr>
                    </a:p>
                  </a:txBody>
                  <a:tcPr/>
                </a:tc>
                <a:extLst>
                  <a:ext uri="{0D108BD9-81ED-4DB2-BD59-A6C34878D82A}">
                    <a16:rowId xmlns:a16="http://schemas.microsoft.com/office/drawing/2014/main" val="10001"/>
                  </a:ext>
                </a:extLst>
              </a:tr>
              <a:tr h="116710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400" b="1" kern="1200" dirty="0" smtClean="0">
                          <a:solidFill>
                            <a:schemeClr val="dk1"/>
                          </a:solidFill>
                          <a:latin typeface="Times New Roman" pitchFamily="18" charset="0"/>
                          <a:ea typeface="+mn-ea"/>
                          <a:cs typeface="Times New Roman" pitchFamily="18" charset="0"/>
                        </a:rPr>
                        <a:t>Papildus prasības</a:t>
                      </a:r>
                      <a:r>
                        <a:rPr lang="lv-LV" sz="1400" b="1" kern="1200" baseline="0" dirty="0" smtClean="0">
                          <a:solidFill>
                            <a:schemeClr val="dk1"/>
                          </a:solidFill>
                          <a:latin typeface="Times New Roman" pitchFamily="18" charset="0"/>
                          <a:ea typeface="+mn-ea"/>
                          <a:cs typeface="Times New Roman" pitchFamily="18" charset="0"/>
                        </a:rPr>
                        <a:t> paziņojumā par korporatīvo pārvaldību</a:t>
                      </a:r>
                      <a:endParaRPr lang="ru-RU" sz="1400" b="1" kern="1200" dirty="0" smtClean="0">
                        <a:solidFill>
                          <a:schemeClr val="dk1"/>
                        </a:solidFill>
                        <a:latin typeface="Times New Roman" pitchFamily="18" charset="0"/>
                        <a:ea typeface="+mn-ea"/>
                        <a:cs typeface="Times New Roman" pitchFamily="18" charset="0"/>
                      </a:endParaRPr>
                    </a:p>
                  </a:txBody>
                  <a:tcPr/>
                </a:tc>
                <a:tc>
                  <a:txBody>
                    <a:bodyPr/>
                    <a:lstStyle/>
                    <a:p>
                      <a:pPr marL="285750" marR="0" indent="-285750" algn="just" defTabSz="914400" rtl="0" eaLnBrk="1" fontAlgn="auto" latinLnBrk="0" hangingPunct="1">
                        <a:lnSpc>
                          <a:spcPct val="100000"/>
                        </a:lnSpc>
                        <a:spcBef>
                          <a:spcPts val="0"/>
                        </a:spcBef>
                        <a:spcAft>
                          <a:spcPts val="0"/>
                        </a:spcAft>
                        <a:buClrTx/>
                        <a:buSzTx/>
                        <a:buFont typeface="Wingdings" panose="05000000000000000000" pitchFamily="2" charset="2"/>
                        <a:buChar char="q"/>
                        <a:tabLst/>
                        <a:defRPr/>
                      </a:pPr>
                      <a:r>
                        <a:rPr lang="lv-LV" sz="1300" kern="1200" dirty="0" smtClean="0">
                          <a:solidFill>
                            <a:schemeClr val="dk1"/>
                          </a:solidFill>
                          <a:effectLst/>
                          <a:latin typeface="Times New Roman" panose="02020603050405020304" pitchFamily="18" charset="0"/>
                          <a:ea typeface="+mn-ea"/>
                          <a:cs typeface="Times New Roman" panose="02020603050405020304" pitchFamily="18" charset="0"/>
                        </a:rPr>
                        <a:t>kapitālsabiedrība, kuras pārvedami vērtspapīri ir iekļauti regulētajā tirgū, un kura atbilst noteiktiem likumā minētiem kritērijiem, paziņojumā par korporatīvo pārvaldību </a:t>
                      </a: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papildus sniedz informāciju par tās īstenoto daudzveidības politiku</a:t>
                      </a:r>
                      <a:endParaRPr lang="lv-LV" sz="1300" b="1" i="0" dirty="0" smtClean="0">
                        <a:effectLst/>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2"/>
                  </a:ext>
                </a:extLst>
              </a:tr>
              <a:tr h="148959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lv-LV" sz="1400" b="1" kern="1200" smtClean="0">
                          <a:solidFill>
                            <a:schemeClr val="dk1"/>
                          </a:solidFill>
                          <a:effectLst/>
                          <a:latin typeface="Times New Roman" panose="02020603050405020304" pitchFamily="18" charset="0"/>
                          <a:ea typeface="+mn-ea"/>
                          <a:cs typeface="Times New Roman" panose="02020603050405020304" pitchFamily="18" charset="0"/>
                        </a:rPr>
                        <a:t>Nefinanšu </a:t>
                      </a:r>
                      <a:r>
                        <a:rPr lang="lv-LV" sz="1400" b="1" kern="1200" dirty="0" smtClean="0">
                          <a:solidFill>
                            <a:schemeClr val="dk1"/>
                          </a:solidFill>
                          <a:effectLst/>
                          <a:latin typeface="Times New Roman" panose="02020603050405020304" pitchFamily="18" charset="0"/>
                          <a:ea typeface="+mn-ea"/>
                          <a:cs typeface="Times New Roman" panose="02020603050405020304" pitchFamily="18" charset="0"/>
                        </a:rPr>
                        <a:t>paziņojuma</a:t>
                      </a:r>
                      <a:r>
                        <a:rPr lang="lv-LV" sz="1400" b="1" kern="1200" baseline="0" dirty="0" smtClean="0">
                          <a:solidFill>
                            <a:schemeClr val="dk1"/>
                          </a:solidFill>
                          <a:effectLst/>
                          <a:latin typeface="Times New Roman" panose="02020603050405020304" pitchFamily="18" charset="0"/>
                          <a:ea typeface="+mn-ea"/>
                          <a:cs typeface="Times New Roman" panose="02020603050405020304" pitchFamily="18" charset="0"/>
                        </a:rPr>
                        <a:t> sagatavošana</a:t>
                      </a:r>
                      <a:endParaRPr lang="ru-RU" sz="1400" b="1" kern="1200" dirty="0" smtClean="0">
                        <a:solidFill>
                          <a:schemeClr val="dk1"/>
                        </a:solidFill>
                        <a:latin typeface="Times New Roman" pitchFamily="18" charset="0"/>
                        <a:ea typeface="+mn-ea"/>
                        <a:cs typeface="Times New Roman" pitchFamily="18" charset="0"/>
                      </a:endParaRPr>
                    </a:p>
                  </a:txBody>
                  <a:tcPr/>
                </a:tc>
                <a:tc>
                  <a:txBody>
                    <a:bodyPr/>
                    <a:lstStyle/>
                    <a:p>
                      <a:pPr marL="285750" indent="-285750">
                        <a:buFont typeface="Wingdings" panose="05000000000000000000" pitchFamily="2" charset="2"/>
                        <a:buChar char="q"/>
                      </a:pPr>
                      <a:r>
                        <a:rPr lang="lv-LV" sz="1300" kern="1200" smtClean="0">
                          <a:solidFill>
                            <a:schemeClr val="dk1"/>
                          </a:solidFill>
                          <a:effectLst/>
                          <a:latin typeface="Times New Roman" panose="02020603050405020304" pitchFamily="18" charset="0"/>
                          <a:ea typeface="+mn-ea"/>
                          <a:cs typeface="Times New Roman" panose="02020603050405020304" pitchFamily="18" charset="0"/>
                        </a:rPr>
                        <a:t>kapitālsabiedrībai, kuras darbinieku skaits pārsniedz 500  un kuras pārvedami vērtspapīri ir iekļauti regulētajā tirgū, </a:t>
                      </a:r>
                      <a:r>
                        <a:rPr lang="lv-LV" sz="1300" b="1" kern="1200" smtClean="0">
                          <a:solidFill>
                            <a:schemeClr val="dk1"/>
                          </a:solidFill>
                          <a:effectLst/>
                          <a:latin typeface="Times New Roman" panose="02020603050405020304" pitchFamily="18" charset="0"/>
                          <a:ea typeface="+mn-ea"/>
                          <a:cs typeface="Times New Roman" panose="02020603050405020304" pitchFamily="18" charset="0"/>
                        </a:rPr>
                        <a:t>sniedz nefinanšu paziņojumu vadības ziņojumā vai atsevišķā dokumentā, paredzot arī attiecīgos izņēmumus un atbrīvojumus;</a:t>
                      </a:r>
                    </a:p>
                    <a:p>
                      <a:pPr marL="285750" indent="-285750">
                        <a:buFont typeface="Wingdings" panose="05000000000000000000" pitchFamily="2" charset="2"/>
                        <a:buChar char="q"/>
                      </a:pPr>
                      <a:r>
                        <a:rPr lang="lv-LV" sz="1300" kern="1200" smtClean="0">
                          <a:solidFill>
                            <a:schemeClr val="dk1"/>
                          </a:solidFill>
                          <a:effectLst/>
                          <a:latin typeface="Times New Roman" panose="02020603050405020304" pitchFamily="18" charset="0"/>
                          <a:ea typeface="+mn-ea"/>
                          <a:cs typeface="Times New Roman" panose="02020603050405020304" pitchFamily="18" charset="0"/>
                        </a:rPr>
                        <a:t>kapitālsabiedrībai,  kuras darbinieku skaits pārsniedz 500 un kuras pārvedami vērtspapīri ir iekļauti regulētajā tirgū, ja šī kapitālsabiedrība ir koncerna (konsolidācijas grupas) mātes sabiedrība</a:t>
                      </a:r>
                      <a:r>
                        <a:rPr lang="lv-LV" sz="1300" i="1" kern="1200" smtClean="0">
                          <a:solidFill>
                            <a:schemeClr val="dk1"/>
                          </a:solidFill>
                          <a:effectLst/>
                          <a:latin typeface="Times New Roman" panose="02020603050405020304" pitchFamily="18" charset="0"/>
                          <a:ea typeface="+mn-ea"/>
                          <a:cs typeface="Times New Roman" panose="02020603050405020304" pitchFamily="18" charset="0"/>
                        </a:rPr>
                        <a:t>, </a:t>
                      </a:r>
                      <a:r>
                        <a:rPr lang="lv-LV" sz="1300" b="1" kern="1200" smtClean="0">
                          <a:solidFill>
                            <a:schemeClr val="dk1"/>
                          </a:solidFill>
                          <a:effectLst/>
                          <a:latin typeface="Times New Roman" panose="02020603050405020304" pitchFamily="18" charset="0"/>
                          <a:ea typeface="+mn-ea"/>
                          <a:cs typeface="Times New Roman" panose="02020603050405020304" pitchFamily="18" charset="0"/>
                        </a:rPr>
                        <a:t>sniegt konsolidēto nefinanšu paziņojumu konsolidētajā vadības ziņojumā vai atsevišķā dokumentā,</a:t>
                      </a:r>
                      <a:r>
                        <a:rPr lang="lv-LV" sz="1300" kern="1200" smtClean="0">
                          <a:solidFill>
                            <a:schemeClr val="dk1"/>
                          </a:solidFill>
                          <a:effectLst/>
                          <a:latin typeface="Times New Roman" panose="02020603050405020304" pitchFamily="18" charset="0"/>
                          <a:ea typeface="+mn-ea"/>
                          <a:cs typeface="Times New Roman" panose="02020603050405020304" pitchFamily="18" charset="0"/>
                        </a:rPr>
                        <a:t> paredzot arī attiecīgos izņēmumus un atbrīvojumus.</a:t>
                      </a:r>
                      <a:endParaRPr lang="lv-LV" sz="1300" i="0" dirty="0" smtClean="0">
                        <a:effectLst/>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3"/>
                  </a:ext>
                </a:extLst>
              </a:tr>
              <a:tr h="706407">
                <a:tc>
                  <a:txBody>
                    <a:bodyPr/>
                    <a:lstStyle/>
                    <a:p>
                      <a:r>
                        <a:rPr lang="lv-LV" sz="1400" b="1" dirty="0" smtClean="0">
                          <a:effectLst/>
                          <a:latin typeface="Times New Roman" panose="02020603050405020304" pitchFamily="18" charset="0"/>
                          <a:cs typeface="Times New Roman" panose="02020603050405020304" pitchFamily="18" charset="0"/>
                        </a:rPr>
                        <a:t>Uzraudzība un kontrole</a:t>
                      </a:r>
                      <a:r>
                        <a:rPr lang="lv-LV" sz="1400" b="1" baseline="0" dirty="0" smtClean="0">
                          <a:effectLst/>
                          <a:latin typeface="Times New Roman" panose="02020603050405020304" pitchFamily="18" charset="0"/>
                          <a:cs typeface="Times New Roman" panose="02020603050405020304" pitchFamily="18" charset="0"/>
                        </a:rPr>
                        <a:t> </a:t>
                      </a:r>
                      <a:endParaRPr lang="lv-LV" sz="1400" b="1" dirty="0">
                        <a:effectLst/>
                        <a:latin typeface="Times New Roman" panose="02020603050405020304" pitchFamily="18" charset="0"/>
                        <a:cs typeface="Times New Roman" panose="02020603050405020304" pitchFamily="18" charset="0"/>
                      </a:endParaRPr>
                    </a:p>
                  </a:txBody>
                  <a:tcPr/>
                </a:tc>
                <a:tc>
                  <a:txBody>
                    <a:bodyPr/>
                    <a:lstStyle/>
                    <a:p>
                      <a:pPr marL="0" marR="0" indent="0" algn="just" defTabSz="914400" rtl="0" eaLnBrk="1" fontAlgn="auto" latinLnBrk="0" hangingPunct="1">
                        <a:lnSpc>
                          <a:spcPct val="100000"/>
                        </a:lnSpc>
                        <a:spcBef>
                          <a:spcPts val="0"/>
                        </a:spcBef>
                        <a:spcAft>
                          <a:spcPts val="0"/>
                        </a:spcAft>
                        <a:buClrTx/>
                        <a:buSzTx/>
                        <a:buFont typeface="Wingdings" pitchFamily="2" charset="2"/>
                        <a:buChar char="q"/>
                        <a:tabLst/>
                        <a:defRPr/>
                      </a:pPr>
                      <a:r>
                        <a:rPr lang="lv-LV" sz="1400" b="1"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b="1" i="0" kern="1200" dirty="0" smtClean="0">
                          <a:solidFill>
                            <a:schemeClr val="dk1"/>
                          </a:solidFill>
                          <a:effectLst/>
                          <a:latin typeface="Times New Roman" panose="02020603050405020304" pitchFamily="18" charset="0"/>
                          <a:ea typeface="+mn-ea"/>
                          <a:cs typeface="Times New Roman" panose="02020603050405020304" pitchFamily="18" charset="0"/>
                        </a:rPr>
                        <a:t>sankcijas un uzraudzības pasākuma</a:t>
                      </a:r>
                      <a:r>
                        <a:rPr lang="lv-LV" sz="1300" b="1" i="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b="1" i="0" kern="1200" dirty="0" smtClean="0">
                          <a:solidFill>
                            <a:schemeClr val="dk1"/>
                          </a:solidFill>
                          <a:effectLst/>
                          <a:latin typeface="Times New Roman" panose="02020603050405020304" pitchFamily="18" charset="0"/>
                          <a:ea typeface="+mn-ea"/>
                          <a:cs typeface="Times New Roman" panose="02020603050405020304" pitchFamily="18" charset="0"/>
                        </a:rPr>
                        <a:t>piemērošana par likumā un ES Regulā</a:t>
                      </a:r>
                      <a:r>
                        <a:rPr lang="lv-LV" sz="1300" b="1" i="0" kern="1200" baseline="0" dirty="0" smtClean="0">
                          <a:solidFill>
                            <a:schemeClr val="dk1"/>
                          </a:solidFill>
                          <a:effectLst/>
                          <a:latin typeface="Times New Roman" panose="02020603050405020304" pitchFamily="18" charset="0"/>
                          <a:ea typeface="+mn-ea"/>
                          <a:cs typeface="Times New Roman" panose="02020603050405020304" pitchFamily="18" charset="0"/>
                        </a:rPr>
                        <a:t> Nr.537/2014 noteikto </a:t>
                      </a:r>
                      <a:r>
                        <a:rPr lang="lv-LV" sz="1300" b="0" kern="1200" dirty="0" smtClean="0">
                          <a:solidFill>
                            <a:schemeClr val="dk1"/>
                          </a:solidFill>
                          <a:effectLst/>
                          <a:latin typeface="Times New Roman" panose="02020603050405020304" pitchFamily="18" charset="0"/>
                          <a:ea typeface="+mn-ea"/>
                          <a:cs typeface="Times New Roman" panose="02020603050405020304" pitchFamily="18" charset="0"/>
                        </a:rPr>
                        <a:t>prasību attiecībā uz</a:t>
                      </a:r>
                      <a:r>
                        <a:rPr lang="lv-LV" sz="1300" b="0"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b="1" kern="1200" baseline="0" dirty="0" smtClean="0">
                          <a:solidFill>
                            <a:schemeClr val="dk1"/>
                          </a:solidFill>
                          <a:effectLst/>
                          <a:latin typeface="Times New Roman" panose="02020603050405020304" pitchFamily="18" charset="0"/>
                          <a:ea typeface="+mn-ea"/>
                          <a:cs typeface="Times New Roman" panose="02020603050405020304" pitchFamily="18" charset="0"/>
                        </a:rPr>
                        <a:t>kapitālsabiedrības</a:t>
                      </a: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 revīzijas komitejas</a:t>
                      </a:r>
                      <a:r>
                        <a:rPr lang="lv-LV" sz="1300" b="0" kern="1200" dirty="0" smtClean="0">
                          <a:solidFill>
                            <a:schemeClr val="dk1"/>
                          </a:solidFill>
                          <a:effectLst/>
                          <a:latin typeface="Times New Roman" panose="02020603050405020304" pitchFamily="18" charset="0"/>
                          <a:ea typeface="+mn-ea"/>
                          <a:cs typeface="Times New Roman" panose="02020603050405020304" pitchFamily="18" charset="0"/>
                        </a:rPr>
                        <a:t> izveidošanu</a:t>
                      </a:r>
                      <a:r>
                        <a:rPr lang="lv-LV" sz="1300" b="0" kern="1200" baseline="0" dirty="0" smtClean="0">
                          <a:solidFill>
                            <a:schemeClr val="dk1"/>
                          </a:solidFill>
                          <a:effectLst/>
                          <a:latin typeface="Times New Roman" panose="02020603050405020304" pitchFamily="18" charset="0"/>
                          <a:ea typeface="+mn-ea"/>
                          <a:cs typeface="Times New Roman" panose="02020603050405020304" pitchFamily="18" charset="0"/>
                        </a:rPr>
                        <a:t> un darbību </a:t>
                      </a:r>
                      <a:r>
                        <a:rPr lang="lv-LV" sz="1300" b="0" kern="1200" dirty="0" smtClean="0">
                          <a:solidFill>
                            <a:schemeClr val="dk1"/>
                          </a:solidFill>
                          <a:effectLst/>
                          <a:latin typeface="Times New Roman" panose="02020603050405020304" pitchFamily="18" charset="0"/>
                          <a:ea typeface="+mn-ea"/>
                          <a:cs typeface="Times New Roman" panose="02020603050405020304" pitchFamily="18" charset="0"/>
                        </a:rPr>
                        <a:t>pārkāpuma gadījumā.</a:t>
                      </a:r>
                    </a:p>
                    <a:p>
                      <a:pPr marL="0" marR="0" indent="0" algn="just" defTabSz="914400" rtl="0" eaLnBrk="1" fontAlgn="auto" latinLnBrk="0" hangingPunct="1">
                        <a:lnSpc>
                          <a:spcPct val="100000"/>
                        </a:lnSpc>
                        <a:spcBef>
                          <a:spcPts val="0"/>
                        </a:spcBef>
                        <a:spcAft>
                          <a:spcPts val="0"/>
                        </a:spcAft>
                        <a:buClrTx/>
                        <a:buSzTx/>
                        <a:buFont typeface="Wingdings" pitchFamily="2" charset="2"/>
                        <a:buChar char="q"/>
                        <a:tabLst/>
                        <a:defRPr/>
                      </a:pPr>
                      <a:r>
                        <a:rPr lang="lv-LV" sz="13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noteikta</a:t>
                      </a:r>
                      <a:r>
                        <a:rPr lang="lv-LV" sz="1300" b="1" kern="1200" baseline="0" dirty="0" smtClean="0">
                          <a:solidFill>
                            <a:schemeClr val="dk1"/>
                          </a:solidFill>
                          <a:effectLst/>
                          <a:latin typeface="Times New Roman" panose="02020603050405020304" pitchFamily="18" charset="0"/>
                          <a:ea typeface="+mn-ea"/>
                          <a:cs typeface="Times New Roman" panose="02020603050405020304" pitchFamily="18" charset="0"/>
                        </a:rPr>
                        <a:t> </a:t>
                      </a: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atbildību par </a:t>
                      </a:r>
                      <a:r>
                        <a:rPr lang="lv-LV" sz="1300" b="1" kern="1200" dirty="0" err="1" smtClean="0">
                          <a:solidFill>
                            <a:schemeClr val="dk1"/>
                          </a:solidFill>
                          <a:effectLst/>
                          <a:latin typeface="Times New Roman" panose="02020603050405020304" pitchFamily="18" charset="0"/>
                          <a:ea typeface="+mn-ea"/>
                          <a:cs typeface="Times New Roman" panose="02020603050405020304" pitchFamily="18" charset="0"/>
                        </a:rPr>
                        <a:t>nefinanšu</a:t>
                      </a: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 paziņojuma vai konsolidētā </a:t>
                      </a:r>
                      <a:r>
                        <a:rPr lang="lv-LV" sz="1300" b="1" kern="1200" dirty="0" err="1" smtClean="0">
                          <a:solidFill>
                            <a:schemeClr val="dk1"/>
                          </a:solidFill>
                          <a:effectLst/>
                          <a:latin typeface="Times New Roman" panose="02020603050405020304" pitchFamily="18" charset="0"/>
                          <a:ea typeface="+mn-ea"/>
                          <a:cs typeface="Times New Roman" panose="02020603050405020304" pitchFamily="18" charset="0"/>
                        </a:rPr>
                        <a:t>nefinanšu</a:t>
                      </a:r>
                      <a:r>
                        <a:rPr lang="lv-LV" sz="1300" b="1" kern="1200" dirty="0" smtClean="0">
                          <a:solidFill>
                            <a:schemeClr val="dk1"/>
                          </a:solidFill>
                          <a:effectLst/>
                          <a:latin typeface="Times New Roman" panose="02020603050405020304" pitchFamily="18" charset="0"/>
                          <a:ea typeface="+mn-ea"/>
                          <a:cs typeface="Times New Roman" panose="02020603050405020304" pitchFamily="18" charset="0"/>
                        </a:rPr>
                        <a:t> paziņojuma nesniegšanu</a:t>
                      </a:r>
                      <a:endParaRPr lang="lv-LV" sz="1300" b="1" i="0" dirty="0" smtClean="0">
                        <a:effectLst/>
                        <a:latin typeface="Times New Roman" panose="02020603050405020304" pitchFamily="18" charset="0"/>
                        <a:cs typeface="Times New Roman" panose="02020603050405020304" pitchFamily="18" charset="0"/>
                      </a:endParaRPr>
                    </a:p>
                  </a:txBody>
                  <a:tcPr/>
                </a:tc>
                <a:extLst>
                  <a:ext uri="{0D108BD9-81ED-4DB2-BD59-A6C34878D82A}">
                    <a16:rowId xmlns:a16="http://schemas.microsoft.com/office/drawing/2014/main" val="10004"/>
                  </a:ext>
                </a:extLst>
              </a:tr>
            </a:tbl>
          </a:graphicData>
        </a:graphic>
      </p:graphicFrame>
      <p:sp>
        <p:nvSpPr>
          <p:cNvPr id="5" name="Title 4"/>
          <p:cNvSpPr>
            <a:spLocks noGrp="1"/>
          </p:cNvSpPr>
          <p:nvPr>
            <p:ph type="title"/>
          </p:nvPr>
        </p:nvSpPr>
        <p:spPr>
          <a:xfrm>
            <a:off x="251520" y="476672"/>
            <a:ext cx="6587752" cy="432000"/>
          </a:xfrm>
        </p:spPr>
        <p:txBody>
          <a:bodyPr>
            <a:normAutofit fontScale="90000"/>
          </a:bodyPr>
          <a:lstStyle/>
          <a:p>
            <a:pPr algn="ctr"/>
            <a:r>
              <a:rPr lang="lv-LV" dirty="0" smtClean="0"/>
              <a:t>Grozījumi Finanšu instrumentu tirgus likumā jaunie noteikumi</a:t>
            </a:r>
            <a:endParaRPr lang="lv-LV" dirty="0"/>
          </a:p>
        </p:txBody>
      </p:sp>
    </p:spTree>
    <p:extLst>
      <p:ext uri="{BB962C8B-B14F-4D97-AF65-F5344CB8AC3E}">
        <p14:creationId xmlns:p14="http://schemas.microsoft.com/office/powerpoint/2010/main" val="390276883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C77EA77-F9EB-4D3B-9C53-DA17819BC1D1}" type="datetime1">
              <a:rPr lang="lv-LV" smtClean="0"/>
              <a:pPr/>
              <a:t>12.03.2019</a:t>
            </a:fld>
            <a:endParaRPr lang="lv-LV" dirty="0"/>
          </a:p>
        </p:txBody>
      </p:sp>
      <p:sp>
        <p:nvSpPr>
          <p:cNvPr id="3" name="Slide Number Placeholder 2"/>
          <p:cNvSpPr>
            <a:spLocks noGrp="1"/>
          </p:cNvSpPr>
          <p:nvPr>
            <p:ph type="sldNum" sz="quarter" idx="12"/>
          </p:nvPr>
        </p:nvSpPr>
        <p:spPr/>
        <p:txBody>
          <a:bodyPr/>
          <a:lstStyle/>
          <a:p>
            <a:fld id="{952464FB-6FA6-4E80-ACB1-F4B9846AA373}" type="slidenum">
              <a:rPr lang="lv-LV" smtClean="0"/>
              <a:pPr/>
              <a:t>6</a:t>
            </a:fld>
            <a:endParaRPr lang="lv-LV"/>
          </a:p>
        </p:txBody>
      </p:sp>
      <p:sp>
        <p:nvSpPr>
          <p:cNvPr id="4" name="Content Placeholder 3"/>
          <p:cNvSpPr>
            <a:spLocks noGrp="1"/>
          </p:cNvSpPr>
          <p:nvPr>
            <p:ph idx="1"/>
          </p:nvPr>
        </p:nvSpPr>
        <p:spPr>
          <a:xfrm>
            <a:off x="251520" y="1268760"/>
            <a:ext cx="8435280" cy="5256584"/>
          </a:xfrm>
        </p:spPr>
        <p:txBody>
          <a:bodyPr>
            <a:normAutofit/>
          </a:bodyPr>
          <a:lstStyle/>
          <a:p>
            <a:pPr marL="0" indent="0">
              <a:buNone/>
            </a:pPr>
            <a:endParaRPr lang="lv-LV" dirty="0" smtClean="0">
              <a:solidFill>
                <a:schemeClr val="tx1"/>
              </a:solidFill>
              <a:latin typeface="Times New Roman" panose="02020603050405020304" pitchFamily="18" charset="0"/>
              <a:cs typeface="Times New Roman" panose="02020603050405020304" pitchFamily="18" charset="0"/>
            </a:endParaRPr>
          </a:p>
          <a:p>
            <a:endParaRPr lang="lv-LV" dirty="0">
              <a:solidFill>
                <a:schemeClr val="tx1"/>
              </a:solidFill>
              <a:latin typeface="Times New Roman" panose="02020603050405020304" pitchFamily="18" charset="0"/>
              <a:cs typeface="Times New Roman" panose="02020603050405020304" pitchFamily="18" charset="0"/>
            </a:endParaRPr>
          </a:p>
          <a:p>
            <a:endParaRPr lang="lv-LV" dirty="0" smtClean="0">
              <a:solidFill>
                <a:schemeClr val="tx1"/>
              </a:solidFill>
              <a:latin typeface="Times New Roman" panose="02020603050405020304" pitchFamily="18" charset="0"/>
              <a:cs typeface="Times New Roman" panose="02020603050405020304" pitchFamily="18" charset="0"/>
            </a:endParaRPr>
          </a:p>
          <a:p>
            <a:pPr marL="0" indent="0">
              <a:buNone/>
            </a:pPr>
            <a:endParaRPr lang="lv-LV" dirty="0">
              <a:solidFill>
                <a:schemeClr val="tx1"/>
              </a:solidFill>
              <a:latin typeface="Times New Roman" panose="02020603050405020304" pitchFamily="18" charset="0"/>
              <a:cs typeface="Times New Roman" panose="02020603050405020304" pitchFamily="18" charset="0"/>
            </a:endParaRPr>
          </a:p>
          <a:p>
            <a:pPr marL="0" indent="0">
              <a:buNone/>
            </a:pPr>
            <a:endParaRPr lang="lv-LV" sz="1600" dirty="0" smtClean="0">
              <a:solidFill>
                <a:schemeClr val="tx1"/>
              </a:solidFill>
            </a:endParaRPr>
          </a:p>
          <a:p>
            <a:pPr marL="0" indent="0">
              <a:buNone/>
            </a:pPr>
            <a:endParaRPr lang="lv-LV" sz="1600" dirty="0" smtClean="0">
              <a:solidFill>
                <a:schemeClr val="tx1"/>
              </a:solidFill>
            </a:endParaRPr>
          </a:p>
          <a:p>
            <a:pPr marL="0" indent="0">
              <a:buNone/>
            </a:pPr>
            <a:endParaRPr lang="lv-LV" sz="1600" dirty="0">
              <a:solidFill>
                <a:schemeClr val="tx1"/>
              </a:solidFill>
            </a:endParaRPr>
          </a:p>
          <a:p>
            <a:pPr marL="0" indent="0" algn="just">
              <a:buNone/>
            </a:pPr>
            <a:r>
              <a:rPr lang="lv-LV" sz="1300" dirty="0" smtClean="0">
                <a:latin typeface="Times New Roman" panose="02020603050405020304" pitchFamily="18" charset="0"/>
                <a:cs typeface="Times New Roman" panose="02020603050405020304" pitchFamily="18" charset="0"/>
              </a:rPr>
              <a:t>*</a:t>
            </a:r>
            <a:r>
              <a:rPr lang="lv-LV" sz="1300" dirty="0">
                <a:latin typeface="Times New Roman" panose="02020603050405020304" pitchFamily="18" charset="0"/>
                <a:cs typeface="Times New Roman" panose="02020603050405020304" pitchFamily="18" charset="0"/>
              </a:rPr>
              <a:t>Ar 2016.gada 1.janvāri stāsies spēkā grozījumi likumā "Par zvērinātiem revidentiem", kurā ir noteikta  “sabiedriskas nozīmes struktūru” definīcija.</a:t>
            </a:r>
          </a:p>
          <a:p>
            <a:pPr algn="just"/>
            <a:r>
              <a:rPr lang="lv-LV" sz="1300" b="1" dirty="0">
                <a:latin typeface="Times New Roman" panose="02020603050405020304" pitchFamily="18" charset="0"/>
                <a:cs typeface="Times New Roman" panose="02020603050405020304" pitchFamily="18" charset="0"/>
              </a:rPr>
              <a:t>Sabiedriskas nozīmes struktūra</a:t>
            </a:r>
            <a:r>
              <a:rPr lang="lv-LV" sz="1300" dirty="0">
                <a:latin typeface="Times New Roman" panose="02020603050405020304" pitchFamily="18" charset="0"/>
                <a:cs typeface="Times New Roman" panose="02020603050405020304" pitchFamily="18" charset="0"/>
              </a:rPr>
              <a:t> – finanšu institūcija (kredītiestāde, attīstības finanšu institūcija, ieguldījumu pārvaldes sabiedrība, alternatīvo ieguldījumu fondu pārvaldnieks, apdrošināšanas sabiedrība, pārapdrošināšanas sabiedrība, vai privātais pensiju fonds, kas sniedz finanšu, apdrošināšanas vai pārapdrošināšanas pakalpojumus) un komercsabiedrība, kuras pārvedami vērtspapīri ir iekļauti dalībvalstu regulētajā tirgū</a:t>
            </a:r>
          </a:p>
          <a:p>
            <a:pPr marL="0" indent="0">
              <a:buNone/>
            </a:pPr>
            <a:endParaRPr lang="lv-LV" sz="1600" dirty="0">
              <a:solidFill>
                <a:schemeClr val="tx1"/>
              </a:solidFill>
            </a:endParaRPr>
          </a:p>
        </p:txBody>
      </p:sp>
      <p:sp>
        <p:nvSpPr>
          <p:cNvPr id="5" name="Title 4"/>
          <p:cNvSpPr>
            <a:spLocks noGrp="1"/>
          </p:cNvSpPr>
          <p:nvPr>
            <p:ph type="title"/>
          </p:nvPr>
        </p:nvSpPr>
        <p:spPr>
          <a:xfrm>
            <a:off x="107504" y="620736"/>
            <a:ext cx="6552728" cy="432000"/>
          </a:xfrm>
        </p:spPr>
        <p:txBody>
          <a:bodyPr>
            <a:noAutofit/>
          </a:bodyPr>
          <a:lstStyle/>
          <a:p>
            <a:r>
              <a:rPr lang="lv-LV" sz="1800" dirty="0" smtClean="0"/>
              <a:t>Eiropas Parlamenta un Padomes Regula Nr.537/2014 par īpašām prasībām attiecībā uz obligātajām revīzijām sabiedriskas nozīmes struktūrās  (ES regula Nr.537/2014)</a:t>
            </a:r>
            <a:endParaRPr lang="lv-LV" sz="1800" dirty="0"/>
          </a:p>
        </p:txBody>
      </p:sp>
      <p:graphicFrame>
        <p:nvGraphicFramePr>
          <p:cNvPr id="8" name="Table 7"/>
          <p:cNvGraphicFramePr>
            <a:graphicFrameLocks noGrp="1"/>
          </p:cNvGraphicFramePr>
          <p:nvPr>
            <p:extLst>
              <p:ext uri="{D42A27DB-BD31-4B8C-83A1-F6EECF244321}">
                <p14:modId xmlns:p14="http://schemas.microsoft.com/office/powerpoint/2010/main" val="3864966263"/>
              </p:ext>
            </p:extLst>
          </p:nvPr>
        </p:nvGraphicFramePr>
        <p:xfrm>
          <a:off x="0" y="1361256"/>
          <a:ext cx="9144000" cy="5496744"/>
        </p:xfrm>
        <a:graphic>
          <a:graphicData uri="http://schemas.openxmlformats.org/drawingml/2006/table">
            <a:tbl>
              <a:tblPr firstRow="1" bandRow="1">
                <a:tableStyleId>{5C22544A-7EE6-4342-B048-85BDC9FD1C3A}</a:tableStyleId>
              </a:tblPr>
              <a:tblGrid>
                <a:gridCol w="2263682">
                  <a:extLst>
                    <a:ext uri="{9D8B030D-6E8A-4147-A177-3AD203B41FA5}">
                      <a16:colId xmlns:a16="http://schemas.microsoft.com/office/drawing/2014/main" val="20000"/>
                    </a:ext>
                  </a:extLst>
                </a:gridCol>
                <a:gridCol w="6880318">
                  <a:extLst>
                    <a:ext uri="{9D8B030D-6E8A-4147-A177-3AD203B41FA5}">
                      <a16:colId xmlns:a16="http://schemas.microsoft.com/office/drawing/2014/main" val="20001"/>
                    </a:ext>
                  </a:extLst>
                </a:gridCol>
              </a:tblGrid>
              <a:tr h="1359772">
                <a:tc rowSpan="2">
                  <a:txBody>
                    <a:bodyPr/>
                    <a:lstStyle/>
                    <a:p>
                      <a:pPr algn="just"/>
                      <a:endParaRPr lang="lv-LV" dirty="0" smtClean="0"/>
                    </a:p>
                    <a:p>
                      <a:pPr algn="just"/>
                      <a:endParaRPr lang="lv-LV" dirty="0" smtClean="0"/>
                    </a:p>
                    <a:p>
                      <a:pPr algn="just"/>
                      <a:endParaRPr lang="lv-LV" dirty="0"/>
                    </a:p>
                  </a:txBody>
                  <a:tcPr>
                    <a:lnL w="12700" cmpd="sng">
                      <a:noFill/>
                    </a:lnL>
                    <a:lnR w="12700" cmpd="sng">
                      <a:noFill/>
                    </a:lnR>
                    <a:lnT w="12700" cmpd="sng">
                      <a:noFill/>
                    </a:lnT>
                    <a:lnTlToBr w="12700" cmpd="sng">
                      <a:noFill/>
                      <a:prstDash val="solid"/>
                    </a:lnTlToBr>
                    <a:lnBlToTr w="12700" cmpd="sng">
                      <a:noFill/>
                      <a:prstDash val="solid"/>
                    </a:lnBlToTr>
                    <a:solidFill>
                      <a:schemeClr val="bg1"/>
                    </a:solidFill>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lv-LV" dirty="0" smtClean="0">
                          <a:solidFill>
                            <a:schemeClr val="tx1"/>
                          </a:solidFill>
                          <a:effectLst/>
                          <a:latin typeface="Times New Roman" panose="02020603050405020304" pitchFamily="18" charset="0"/>
                          <a:cs typeface="Times New Roman" panose="02020603050405020304" pitchFamily="18" charset="0"/>
                        </a:rPr>
                        <a:t>Regula Nr.537/2014 ir obligāti piemērojama </a:t>
                      </a:r>
                      <a:r>
                        <a:rPr lang="lv-LV" u="sng" dirty="0" smtClean="0">
                          <a:solidFill>
                            <a:schemeClr val="tx1"/>
                          </a:solidFill>
                          <a:effectLst/>
                          <a:latin typeface="Times New Roman" panose="02020603050405020304" pitchFamily="18" charset="0"/>
                          <a:cs typeface="Times New Roman" panose="02020603050405020304" pitchFamily="18" charset="0"/>
                        </a:rPr>
                        <a:t>no 2016.gada 17.jūnija</a:t>
                      </a:r>
                      <a:r>
                        <a:rPr lang="lv-LV" dirty="0" smtClean="0">
                          <a:solidFill>
                            <a:schemeClr val="tx1"/>
                          </a:solidFill>
                          <a:effectLst/>
                          <a:latin typeface="Times New Roman" panose="02020603050405020304" pitchFamily="18" charset="0"/>
                          <a:cs typeface="Times New Roman" panose="02020603050405020304" pitchFamily="18" charset="0"/>
                        </a:rPr>
                        <a:t>. </a:t>
                      </a:r>
                    </a:p>
                    <a:p>
                      <a:pPr marL="0" marR="0" indent="0" algn="ctr" defTabSz="914400" rtl="0" eaLnBrk="1" fontAlgn="auto" latinLnBrk="0" hangingPunct="1">
                        <a:lnSpc>
                          <a:spcPct val="100000"/>
                        </a:lnSpc>
                        <a:spcBef>
                          <a:spcPts val="0"/>
                        </a:spcBef>
                        <a:spcAft>
                          <a:spcPts val="0"/>
                        </a:spcAft>
                        <a:buClrTx/>
                        <a:buSzTx/>
                        <a:buFontTx/>
                        <a:buNone/>
                        <a:tabLst/>
                        <a:defRPr/>
                      </a:pPr>
                      <a:r>
                        <a:rPr lang="lv-LV" dirty="0" smtClean="0">
                          <a:solidFill>
                            <a:schemeClr val="tx1"/>
                          </a:solidFill>
                          <a:effectLst/>
                          <a:latin typeface="Times New Roman" panose="02020603050405020304" pitchFamily="18" charset="0"/>
                          <a:cs typeface="Times New Roman" panose="02020603050405020304" pitchFamily="18" charset="0"/>
                        </a:rPr>
                        <a:t>Regulas Nr.537/2014 16.panta 6.punktu piemēro no 2017.gada 17.jūnija.</a:t>
                      </a:r>
                    </a:p>
                    <a:p>
                      <a:pPr marL="0" marR="0" indent="0" algn="ctr" defTabSz="914400" rtl="0" eaLnBrk="1" fontAlgn="auto" latinLnBrk="0" hangingPunct="1">
                        <a:lnSpc>
                          <a:spcPct val="100000"/>
                        </a:lnSpc>
                        <a:spcBef>
                          <a:spcPts val="0"/>
                        </a:spcBef>
                        <a:spcAft>
                          <a:spcPts val="0"/>
                        </a:spcAft>
                        <a:buClrTx/>
                        <a:buSzTx/>
                        <a:buFontTx/>
                        <a:buNone/>
                        <a:tabLst/>
                        <a:defRPr/>
                      </a:pPr>
                      <a:r>
                        <a:rPr lang="lv-LV" sz="1400" dirty="0" smtClean="0">
                          <a:solidFill>
                            <a:schemeClr val="tx1"/>
                          </a:solidFill>
                          <a:latin typeface="Times New Roman" panose="02020603050405020304" pitchFamily="18" charset="0"/>
                          <a:cs typeface="Times New Roman" panose="02020603050405020304" pitchFamily="18" charset="0"/>
                          <a:hlinkClick r:id="rId2"/>
                        </a:rPr>
                        <a:t>(pieejama: http://eur-lex.europa.eu/legal-content/LV/TXT/HTML/?uri=CELEX:32014R0537&amp;from=EN</a:t>
                      </a:r>
                      <a:r>
                        <a:rPr lang="lv-LV" sz="1400" dirty="0" smtClean="0">
                          <a:solidFill>
                            <a:schemeClr val="tx1"/>
                          </a:solidFill>
                          <a:latin typeface="Times New Roman" panose="02020603050405020304" pitchFamily="18" charset="0"/>
                          <a:cs typeface="Times New Roman" panose="02020603050405020304" pitchFamily="18" charset="0"/>
                        </a:rPr>
                        <a:t>)</a:t>
                      </a:r>
                    </a:p>
                  </a:txBody>
                  <a:tcPr>
                    <a:lnL w="12700" cmpd="sng">
                      <a:noFill/>
                    </a:lnL>
                  </a:tcPr>
                </a:tc>
                <a:extLst>
                  <a:ext uri="{0D108BD9-81ED-4DB2-BD59-A6C34878D82A}">
                    <a16:rowId xmlns:a16="http://schemas.microsoft.com/office/drawing/2014/main" val="10000"/>
                  </a:ext>
                </a:extLst>
              </a:tr>
              <a:tr h="1028768">
                <a:tc vMerge="1">
                  <a:txBody>
                    <a:bodyPr/>
                    <a:lstStyle/>
                    <a:p>
                      <a:endParaRPr lang="lv-LV" dirty="0"/>
                    </a:p>
                  </a:txBody>
                  <a:tcPr>
                    <a:lnT w="38100" cmpd="sng">
                      <a:noFill/>
                    </a:lnT>
                  </a:tcPr>
                </a:tc>
                <a:tc>
                  <a:txBody>
                    <a:bodyPr/>
                    <a:lstStyle/>
                    <a:p>
                      <a:pPr marL="0" indent="0">
                        <a:buNone/>
                      </a:pPr>
                      <a:r>
                        <a:rPr lang="lv-LV" sz="1400" dirty="0" smtClean="0">
                          <a:solidFill>
                            <a:schemeClr val="tx1"/>
                          </a:solidFill>
                          <a:latin typeface="Times New Roman" panose="02020603050405020304" pitchFamily="18" charset="0"/>
                          <a:cs typeface="Times New Roman" panose="02020603050405020304" pitchFamily="18" charset="0"/>
                        </a:rPr>
                        <a:t>Regula Nr.537/2014* jāpiemēro:</a:t>
                      </a:r>
                    </a:p>
                    <a:p>
                      <a:pPr marL="285750" indent="-285750" algn="just">
                        <a:buFontTx/>
                        <a:buChar char="-"/>
                      </a:pPr>
                      <a:r>
                        <a:rPr lang="lv-LV" sz="1400" dirty="0" smtClean="0">
                          <a:solidFill>
                            <a:schemeClr val="tx1"/>
                          </a:solidFill>
                          <a:latin typeface="Times New Roman" panose="02020603050405020304" pitchFamily="18" charset="0"/>
                          <a:cs typeface="Times New Roman" panose="02020603050405020304" pitchFamily="18" charset="0"/>
                        </a:rPr>
                        <a:t>Zvērinātiem revidentiem un zvērinātu revidentu komercsabiedrībām, kas veic</a:t>
                      </a:r>
                      <a:r>
                        <a:rPr lang="lv-LV" sz="1400" baseline="0" dirty="0" smtClean="0">
                          <a:solidFill>
                            <a:schemeClr val="tx1"/>
                          </a:solidFill>
                          <a:latin typeface="Times New Roman" panose="02020603050405020304" pitchFamily="18" charset="0"/>
                          <a:cs typeface="Times New Roman" panose="02020603050405020304" pitchFamily="18" charset="0"/>
                        </a:rPr>
                        <a:t> </a:t>
                      </a:r>
                      <a:r>
                        <a:rPr lang="lv-LV" sz="1400" dirty="0" smtClean="0">
                          <a:solidFill>
                            <a:schemeClr val="tx1"/>
                          </a:solidFill>
                          <a:latin typeface="Times New Roman" panose="02020603050405020304" pitchFamily="18" charset="0"/>
                          <a:cs typeface="Times New Roman" panose="02020603050405020304" pitchFamily="18" charset="0"/>
                        </a:rPr>
                        <a:t>sabiedriskas nozīmes struktūru</a:t>
                      </a:r>
                      <a:r>
                        <a:rPr lang="lv-LV" sz="1400" baseline="0" dirty="0" smtClean="0">
                          <a:solidFill>
                            <a:schemeClr val="tx1"/>
                          </a:solidFill>
                          <a:latin typeface="Times New Roman" panose="02020603050405020304" pitchFamily="18" charset="0"/>
                          <a:cs typeface="Times New Roman" panose="02020603050405020304" pitchFamily="18" charset="0"/>
                        </a:rPr>
                        <a:t> gada pārskatu un konsolidēto gada pārskatu revīzijas</a:t>
                      </a:r>
                      <a:r>
                        <a:rPr lang="lv-LV" sz="1400" dirty="0" smtClean="0">
                          <a:solidFill>
                            <a:schemeClr val="tx1"/>
                          </a:solidFill>
                          <a:latin typeface="Times New Roman" panose="02020603050405020304" pitchFamily="18" charset="0"/>
                          <a:cs typeface="Times New Roman" panose="02020603050405020304" pitchFamily="18" charset="0"/>
                        </a:rPr>
                        <a:t>;</a:t>
                      </a:r>
                      <a:r>
                        <a:rPr lang="lv-LV" sz="1400" baseline="0" dirty="0" smtClean="0">
                          <a:solidFill>
                            <a:schemeClr val="tx1"/>
                          </a:solidFill>
                          <a:latin typeface="Times New Roman" panose="02020603050405020304" pitchFamily="18" charset="0"/>
                          <a:cs typeface="Times New Roman" panose="02020603050405020304" pitchFamily="18" charset="0"/>
                        </a:rPr>
                        <a:t> </a:t>
                      </a:r>
                    </a:p>
                    <a:p>
                      <a:pPr marL="285750" indent="-285750" algn="just">
                        <a:buFontTx/>
                        <a:buChar char="-"/>
                      </a:pPr>
                      <a:r>
                        <a:rPr lang="lv-LV" sz="1400" dirty="0" smtClean="0">
                          <a:solidFill>
                            <a:schemeClr val="tx1"/>
                          </a:solidFill>
                          <a:latin typeface="Times New Roman" panose="02020603050405020304" pitchFamily="18" charset="0"/>
                          <a:cs typeface="Times New Roman" panose="02020603050405020304" pitchFamily="18" charset="0"/>
                        </a:rPr>
                        <a:t>Sabiedriskas nozīmes struktūrām* </a:t>
                      </a:r>
                      <a:endParaRPr lang="lv-LV" sz="1400" dirty="0"/>
                    </a:p>
                  </a:txBody>
                  <a:tcPr/>
                </a:tc>
                <a:extLst>
                  <a:ext uri="{0D108BD9-81ED-4DB2-BD59-A6C34878D82A}">
                    <a16:rowId xmlns:a16="http://schemas.microsoft.com/office/drawing/2014/main" val="10001"/>
                  </a:ext>
                </a:extLst>
              </a:tr>
              <a:tr h="2061914">
                <a:tc gridSpan="2">
                  <a:txBody>
                    <a:bodyPr/>
                    <a:lstStyle/>
                    <a:p>
                      <a:pPr algn="just"/>
                      <a:r>
                        <a:rPr lang="lv-LV" sz="1400" b="1" dirty="0" smtClean="0">
                          <a:effectLst/>
                          <a:latin typeface="Times New Roman" panose="02020603050405020304" pitchFamily="18" charset="0"/>
                          <a:cs typeface="Times New Roman" panose="02020603050405020304" pitchFamily="18" charset="0"/>
                        </a:rPr>
                        <a:t>Regulā Nr.537/2014 ir noteiktas:</a:t>
                      </a:r>
                    </a:p>
                    <a:p>
                      <a:pPr marL="342900" indent="-342900" algn="just">
                        <a:buFont typeface="Arial" panose="020B0604020202020204" pitchFamily="34" charset="0"/>
                        <a:buChar char="•"/>
                      </a:pPr>
                      <a:r>
                        <a:rPr lang="lv-LV" sz="1400" dirty="0" smtClean="0">
                          <a:effectLst/>
                          <a:latin typeface="Times New Roman" panose="02020603050405020304" pitchFamily="18" charset="0"/>
                          <a:cs typeface="Times New Roman" panose="02020603050405020304" pitchFamily="18" charset="0"/>
                        </a:rPr>
                        <a:t>prasības gada un konsolidēto gada pārskatu revīzijas veikšanai sabiedriskas nozīmes struktūrās (iekšējā darba organizācija, obligātā rotācija,</a:t>
                      </a:r>
                      <a:r>
                        <a:rPr lang="lv-LV" sz="1400" baseline="0" dirty="0" smtClean="0">
                          <a:effectLst/>
                          <a:latin typeface="Times New Roman" panose="02020603050405020304" pitchFamily="18" charset="0"/>
                          <a:cs typeface="Times New Roman" panose="02020603050405020304" pitchFamily="18" charset="0"/>
                        </a:rPr>
                        <a:t> aizliegums sniegt noteikta veida ne-revīzijas pakalpojumus)</a:t>
                      </a:r>
                      <a:r>
                        <a:rPr lang="lv-LV" sz="1400" dirty="0" smtClean="0">
                          <a:effectLst/>
                          <a:latin typeface="Times New Roman" panose="02020603050405020304" pitchFamily="18" charset="0"/>
                          <a:cs typeface="Times New Roman" panose="02020603050405020304" pitchFamily="18" charset="0"/>
                        </a:rPr>
                        <a:t>;</a:t>
                      </a:r>
                    </a:p>
                    <a:p>
                      <a:pPr marL="342900" indent="-342900" algn="just">
                        <a:buFont typeface="Arial" panose="020B0604020202020204" pitchFamily="34" charset="0"/>
                        <a:buChar char="•"/>
                      </a:pPr>
                      <a:r>
                        <a:rPr lang="lv-LV" sz="1400" dirty="0" smtClean="0">
                          <a:effectLst/>
                          <a:latin typeface="Times New Roman" panose="02020603050405020304" pitchFamily="18" charset="0"/>
                          <a:cs typeface="Times New Roman" panose="02020603050405020304" pitchFamily="18" charset="0"/>
                        </a:rPr>
                        <a:t>noteikumi par sabiedriskas nozīmes struktūru revidentu un revīzijas uzņēmumu atlasi un iecelšanu, lai veicinātu to neatkarību un izvairītos no interešu konfliktiem;</a:t>
                      </a:r>
                    </a:p>
                    <a:p>
                      <a:pPr marL="342900" indent="-342900" algn="just">
                        <a:buFont typeface="Arial" panose="020B0604020202020204" pitchFamily="34" charset="0"/>
                        <a:buChar char="•"/>
                      </a:pPr>
                      <a:r>
                        <a:rPr lang="lv-LV" sz="1400" dirty="0" smtClean="0">
                          <a:effectLst/>
                          <a:latin typeface="Times New Roman" panose="02020603050405020304" pitchFamily="18" charset="0"/>
                          <a:cs typeface="Times New Roman" panose="02020603050405020304" pitchFamily="18" charset="0"/>
                        </a:rPr>
                        <a:t>noteikumi ar mērķi uzraudzīt revidentu un revīzijas uzņēmumu atbilstību šīs Regulas prasībām;</a:t>
                      </a:r>
                    </a:p>
                    <a:p>
                      <a:pPr marL="342900" indent="-342900" algn="just">
                        <a:buFont typeface="Arial" panose="020B0604020202020204" pitchFamily="34" charset="0"/>
                        <a:buChar char="•"/>
                      </a:pPr>
                      <a:r>
                        <a:rPr lang="lv-LV" sz="1400" dirty="0" smtClean="0">
                          <a:effectLst/>
                          <a:latin typeface="Times New Roman" panose="02020603050405020304" pitchFamily="18" charset="0"/>
                          <a:cs typeface="Times New Roman" panose="02020603050405020304" pitchFamily="18" charset="0"/>
                        </a:rPr>
                        <a:t>paplašinātas revidentu ziņošanas prasības</a:t>
                      </a:r>
                      <a:r>
                        <a:rPr lang="lv-LV" sz="1400" baseline="0" dirty="0" smtClean="0">
                          <a:effectLst/>
                          <a:latin typeface="Times New Roman" panose="02020603050405020304" pitchFamily="18" charset="0"/>
                          <a:cs typeface="Times New Roman" panose="02020603050405020304" pitchFamily="18" charset="0"/>
                        </a:rPr>
                        <a:t> (atklātības ziņojums, papildu ziņojums revīzijas komitejai, ziņošana kompetentajām iestādēm);</a:t>
                      </a:r>
                    </a:p>
                    <a:p>
                      <a:pPr marL="342900" indent="-342900" algn="just">
                        <a:buFont typeface="Arial" panose="020B0604020202020204" pitchFamily="34" charset="0"/>
                        <a:buChar char="•"/>
                      </a:pPr>
                      <a:r>
                        <a:rPr lang="lv-LV" sz="1400" baseline="0" dirty="0" smtClean="0">
                          <a:effectLst/>
                          <a:latin typeface="Times New Roman" panose="02020603050405020304" pitchFamily="18" charset="0"/>
                          <a:cs typeface="Times New Roman" panose="02020603050405020304" pitchFamily="18" charset="0"/>
                        </a:rPr>
                        <a:t>noteikta paplašināta revidenta ziņojuma forma</a:t>
                      </a:r>
                      <a:r>
                        <a:rPr lang="lv-LV" sz="1400" dirty="0" smtClean="0">
                          <a:effectLst/>
                          <a:latin typeface="Times New Roman" panose="02020603050405020304" pitchFamily="18" charset="0"/>
                          <a:cs typeface="Times New Roman" panose="02020603050405020304" pitchFamily="18" charset="0"/>
                        </a:rPr>
                        <a:t>.</a:t>
                      </a:r>
                      <a:endParaRPr lang="lv-LV" sz="1400" dirty="0">
                        <a:effectLst/>
                        <a:latin typeface="Times New Roman" panose="02020603050405020304" pitchFamily="18" charset="0"/>
                        <a:cs typeface="Times New Roman" panose="02020603050405020304" pitchFamily="18" charset="0"/>
                      </a:endParaRPr>
                    </a:p>
                  </a:txBody>
                  <a:tcPr/>
                </a:tc>
                <a:tc hMerge="1">
                  <a:txBody>
                    <a:bodyPr/>
                    <a:lstStyle/>
                    <a:p>
                      <a:endParaRPr lang="lv-LV" dirty="0"/>
                    </a:p>
                  </a:txBody>
                  <a:tcPr/>
                </a:tc>
                <a:extLst>
                  <a:ext uri="{0D108BD9-81ED-4DB2-BD59-A6C34878D82A}">
                    <a16:rowId xmlns:a16="http://schemas.microsoft.com/office/drawing/2014/main" val="10002"/>
                  </a:ext>
                </a:extLst>
              </a:tr>
              <a:tr h="1046290">
                <a:tc gridSpan="2">
                  <a:txBody>
                    <a:bodyPr/>
                    <a:lstStyle/>
                    <a:p>
                      <a:pPr algn="just"/>
                      <a:endParaRPr lang="lv-LV" sz="1100" dirty="0" smtClean="0">
                        <a:effectLst/>
                      </a:endParaRPr>
                    </a:p>
                    <a:p>
                      <a:pPr algn="just"/>
                      <a:r>
                        <a:rPr lang="lv-LV" sz="1100" i="1" dirty="0" smtClean="0">
                          <a:effectLst/>
                          <a:latin typeface="Times New Roman" panose="02020603050405020304" pitchFamily="18" charset="0"/>
                          <a:cs typeface="Times New Roman" panose="02020603050405020304" pitchFamily="18" charset="0"/>
                        </a:rPr>
                        <a:t>*</a:t>
                      </a:r>
                      <a:r>
                        <a:rPr lang="lv-LV" sz="1100" i="1" baseline="0" dirty="0" smtClean="0">
                          <a:effectLst/>
                          <a:latin typeface="Times New Roman" panose="02020603050405020304" pitchFamily="18" charset="0"/>
                          <a:cs typeface="Times New Roman" panose="02020603050405020304" pitchFamily="18" charset="0"/>
                        </a:rPr>
                        <a:t> </a:t>
                      </a:r>
                      <a:r>
                        <a:rPr lang="lv-LV" sz="1100" i="1" dirty="0" smtClean="0">
                          <a:effectLst/>
                          <a:latin typeface="Times New Roman" panose="02020603050405020304" pitchFamily="18" charset="0"/>
                          <a:cs typeface="Times New Roman" panose="02020603050405020304" pitchFamily="18" charset="0"/>
                        </a:rPr>
                        <a:t>Ar 2016.gada 1.janvāri stājās spēkā grozījumi likumā "Par zvērinātiem revidentiem</a:t>
                      </a:r>
                      <a:r>
                        <a:rPr lang="lv-LV" sz="1100" i="1" smtClean="0">
                          <a:effectLst/>
                          <a:latin typeface="Times New Roman" panose="02020603050405020304" pitchFamily="18" charset="0"/>
                          <a:cs typeface="Times New Roman" panose="02020603050405020304" pitchFamily="18" charset="0"/>
                        </a:rPr>
                        <a:t>", kuros </a:t>
                      </a:r>
                      <a:r>
                        <a:rPr lang="lv-LV" sz="1100" i="1" dirty="0" smtClean="0">
                          <a:effectLst/>
                          <a:latin typeface="Times New Roman" panose="02020603050405020304" pitchFamily="18" charset="0"/>
                          <a:cs typeface="Times New Roman" panose="02020603050405020304" pitchFamily="18" charset="0"/>
                        </a:rPr>
                        <a:t>ir noteikta  “sabiedriskas nozīmes struktūru” definīcija.</a:t>
                      </a:r>
                    </a:p>
                    <a:p>
                      <a:pPr algn="just"/>
                      <a:r>
                        <a:rPr lang="lv-LV" sz="1100" b="1" i="1" dirty="0" smtClean="0">
                          <a:effectLst/>
                          <a:latin typeface="Times New Roman" panose="02020603050405020304" pitchFamily="18" charset="0"/>
                          <a:cs typeface="Times New Roman" panose="02020603050405020304" pitchFamily="18" charset="0"/>
                        </a:rPr>
                        <a:t>Sabiedriskas nozīmes struktūra</a:t>
                      </a:r>
                      <a:r>
                        <a:rPr lang="lv-LV" sz="1100" i="1" dirty="0" smtClean="0">
                          <a:effectLst/>
                          <a:latin typeface="Times New Roman" panose="02020603050405020304" pitchFamily="18" charset="0"/>
                          <a:cs typeface="Times New Roman" panose="02020603050405020304" pitchFamily="18" charset="0"/>
                        </a:rPr>
                        <a:t> – finanšu institūcija (kredītiestāde, attīstības finanšu institūcija, ieguldījumu pārvaldes sabiedrība, alternatīvo ieguldījumu fondu pārvaldnieks, apdrošināšanas sabiedrība, pārapdrošināšanas sabiedrība, vai privātais pensiju fonds, kas sniedz finanšu, apdrošināšanas vai pārapdrošināšanas pakalpojumus) un komercsabiedrība, kuras pārvedami vērtspapīri ir iekļauti dalībvalstu regulētajā tirgū</a:t>
                      </a:r>
                    </a:p>
                  </a:txBody>
                  <a:tcPr/>
                </a:tc>
                <a:tc hMerge="1">
                  <a:txBody>
                    <a:bodyPr/>
                    <a:lstStyle/>
                    <a:p>
                      <a:endParaRPr lang="lv-LV" dirty="0"/>
                    </a:p>
                  </a:txBody>
                  <a:tcPr/>
                </a:tc>
                <a:extLst>
                  <a:ext uri="{0D108BD9-81ED-4DB2-BD59-A6C34878D82A}">
                    <a16:rowId xmlns:a16="http://schemas.microsoft.com/office/drawing/2014/main" val="10003"/>
                  </a:ext>
                </a:extLst>
              </a:tr>
            </a:tbl>
          </a:graphicData>
        </a:graphic>
      </p:graphicFrame>
      <p:pic>
        <p:nvPicPr>
          <p:cNvPr id="9" name="Picture 8"/>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51520" y="1484784"/>
            <a:ext cx="1728192" cy="1800200"/>
          </a:xfrm>
          <a:prstGeom prst="rect">
            <a:avLst/>
          </a:prstGeom>
          <a:ln>
            <a:noFill/>
          </a:ln>
          <a:effectLst>
            <a:softEdge rad="112500"/>
          </a:effectLst>
        </p:spPr>
      </p:pic>
    </p:spTree>
    <p:extLst>
      <p:ext uri="{BB962C8B-B14F-4D97-AF65-F5344CB8AC3E}">
        <p14:creationId xmlns:p14="http://schemas.microsoft.com/office/powerpoint/2010/main" val="1086643264"/>
      </p:ext>
    </p:extLst>
  </p:cSld>
  <p:clrMapOvr>
    <a:masterClrMapping/>
  </p:clrMapOvr>
</p:sld>
</file>

<file path=ppt/theme/theme1.xml><?xml version="1.0" encoding="utf-8"?>
<a:theme xmlns:a="http://schemas.openxmlformats.org/drawingml/2006/main" name="1_Custom Design">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ngles">
      <a:majorFont>
        <a:latin typeface="Franklin Gothic Medium"/>
        <a:ea typeface=""/>
        <a:cs typeface=""/>
        <a:font script="Jpan" typeface="HG創英角ｺﾞｼｯｸUB"/>
        <a:font script="Hang" typeface="돋움"/>
        <a:font script="Hans" typeface="微软雅黑"/>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Franklin Gothic Book"/>
        <a:ea typeface=""/>
        <a:cs typeface=""/>
        <a:font script="Jpan" typeface="ＭＳ Ｐゴシック"/>
        <a:font script="Hang" typeface="맑은 고딕"/>
        <a:font script="Hans" typeface="隶书"/>
        <a:font script="Hant" typeface="新細明體"/>
        <a:font script="Arab" typeface="Arial"/>
        <a:font script="Hebr" typeface="Arial"/>
        <a:font script="Thai" typeface="Cord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4130</TotalTime>
  <Words>1235</Words>
  <Application>Microsoft Office PowerPoint</Application>
  <PresentationFormat>On-screen Show (4:3)</PresentationFormat>
  <Paragraphs>107</Paragraphs>
  <Slides>6</Slides>
  <Notes>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6</vt:i4>
      </vt:variant>
    </vt:vector>
  </HeadingPairs>
  <TitlesOfParts>
    <vt:vector size="12" baseType="lpstr">
      <vt:lpstr>Arial</vt:lpstr>
      <vt:lpstr>Calibri</vt:lpstr>
      <vt:lpstr>Franklin Gothic Book</vt:lpstr>
      <vt:lpstr>Times New Roman</vt:lpstr>
      <vt:lpstr>Wingdings</vt:lpstr>
      <vt:lpstr>1_Custom Design</vt:lpstr>
      <vt:lpstr>Informācija par grozījumiem normatīvajos aktos saistībā ar revīzijas jomas jautājumiem, kas stāsies spēkā ar  2017.gada 1.janvāri</vt:lpstr>
      <vt:lpstr>Grozījumi likumā «Par zvērinātiem revidentiem»» </vt:lpstr>
      <vt:lpstr>Grozījumu likumā «Par zvērinātiem revidentiem»» jaunie noteikumi (I)</vt:lpstr>
      <vt:lpstr>Grozījumu likumā «Par zvērinātiem revidentiem»»  jaunie noteikumi (II)</vt:lpstr>
      <vt:lpstr>Grozījumi Finanšu instrumentu tirgus likumā jaunie noteikumi</vt:lpstr>
      <vt:lpstr>Eiropas Parlamenta un Padomes Regula Nr.537/2014 par īpašām prasībām attiecībā uz obligātajām revīzijām sabiedriskas nozīmes struktūrās  (ES regula Nr.537/2014)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Nauris Dobelis</dc:creator>
  <cp:lastModifiedBy>Anna Mileika</cp:lastModifiedBy>
  <cp:revision>294</cp:revision>
  <cp:lastPrinted>2014-11-19T17:46:21Z</cp:lastPrinted>
  <dcterms:created xsi:type="dcterms:W3CDTF">2014-02-26T10:57:02Z</dcterms:created>
  <dcterms:modified xsi:type="dcterms:W3CDTF">2019-03-12T08:32:13Z</dcterms:modified>
</cp:coreProperties>
</file>