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handoutMasterIdLst>
    <p:handoutMasterId r:id="rId18"/>
  </p:handoutMasterIdLst>
  <p:sldIdLst>
    <p:sldId id="259" r:id="rId2"/>
    <p:sldId id="408" r:id="rId3"/>
    <p:sldId id="378" r:id="rId4"/>
    <p:sldId id="407" r:id="rId5"/>
    <p:sldId id="397" r:id="rId6"/>
    <p:sldId id="399" r:id="rId7"/>
    <p:sldId id="375" r:id="rId8"/>
    <p:sldId id="402" r:id="rId9"/>
    <p:sldId id="403" r:id="rId10"/>
    <p:sldId id="401" r:id="rId11"/>
    <p:sldId id="398" r:id="rId12"/>
    <p:sldId id="400" r:id="rId13"/>
    <p:sldId id="404" r:id="rId14"/>
    <p:sldId id="409" r:id="rId15"/>
    <p:sldId id="387" r:id="rId16"/>
  </p:sldIdLst>
  <p:sldSz cx="9144000" cy="6858000" type="screen4x3"/>
  <p:notesSz cx="6662738" cy="9906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9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69" d="100"/>
          <a:sy n="69" d="100"/>
        </p:scale>
        <p:origin x="78" y="10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7187" cy="49702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774009" y="1"/>
            <a:ext cx="2887187" cy="497020"/>
          </a:xfrm>
          <a:prstGeom prst="rect">
            <a:avLst/>
          </a:prstGeom>
        </p:spPr>
        <p:txBody>
          <a:bodyPr vert="horz" lIns="91440" tIns="45720" rIns="91440" bIns="45720" rtlCol="0"/>
          <a:lstStyle>
            <a:lvl1pPr algn="r">
              <a:defRPr sz="1200"/>
            </a:lvl1pPr>
          </a:lstStyle>
          <a:p>
            <a:fld id="{F28CD672-87EA-49F8-9DF4-17C58E0676D3}" type="datetimeFigureOut">
              <a:rPr lang="lv-LV" smtClean="0"/>
              <a:t>11.01.2019</a:t>
            </a:fld>
            <a:endParaRPr lang="lv-LV"/>
          </a:p>
        </p:txBody>
      </p:sp>
      <p:sp>
        <p:nvSpPr>
          <p:cNvPr id="4" name="Footer Placeholder 3"/>
          <p:cNvSpPr>
            <a:spLocks noGrp="1"/>
          </p:cNvSpPr>
          <p:nvPr>
            <p:ph type="ftr" sz="quarter" idx="2"/>
          </p:nvPr>
        </p:nvSpPr>
        <p:spPr>
          <a:xfrm>
            <a:off x="0" y="9408982"/>
            <a:ext cx="2887187" cy="497019"/>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774009" y="9408982"/>
            <a:ext cx="2887187" cy="497019"/>
          </a:xfrm>
          <a:prstGeom prst="rect">
            <a:avLst/>
          </a:prstGeom>
        </p:spPr>
        <p:txBody>
          <a:bodyPr vert="horz" lIns="91440" tIns="45720" rIns="91440" bIns="45720" rtlCol="0" anchor="b"/>
          <a:lstStyle>
            <a:lvl1pPr algn="r">
              <a:defRPr sz="1200"/>
            </a:lvl1pPr>
          </a:lstStyle>
          <a:p>
            <a:fld id="{CBC78BB1-4BC5-45E1-A714-CA179271A393}" type="slidenum">
              <a:rPr lang="lv-LV" smtClean="0"/>
              <a:t>‹#›</a:t>
            </a:fld>
            <a:endParaRPr lang="lv-LV"/>
          </a:p>
        </p:txBody>
      </p:sp>
    </p:spTree>
    <p:extLst>
      <p:ext uri="{BB962C8B-B14F-4D97-AF65-F5344CB8AC3E}">
        <p14:creationId xmlns:p14="http://schemas.microsoft.com/office/powerpoint/2010/main" val="26111792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7" cy="4953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774009" y="0"/>
            <a:ext cx="2887187" cy="495300"/>
          </a:xfrm>
          <a:prstGeom prst="rect">
            <a:avLst/>
          </a:prstGeom>
        </p:spPr>
        <p:txBody>
          <a:bodyPr vert="horz" lIns="91440" tIns="45720" rIns="91440" bIns="45720" rtlCol="0"/>
          <a:lstStyle>
            <a:lvl1pPr algn="r">
              <a:defRPr sz="1200"/>
            </a:lvl1pPr>
          </a:lstStyle>
          <a:p>
            <a:fld id="{30D7EF8A-8F42-45CC-9010-7ECE206F8CD5}" type="datetimeFigureOut">
              <a:rPr lang="lv-LV" smtClean="0"/>
              <a:t>11.01.2019</a:t>
            </a:fld>
            <a:endParaRPr lang="lv-LV"/>
          </a:p>
        </p:txBody>
      </p:sp>
      <p:sp>
        <p:nvSpPr>
          <p:cNvPr id="4" name="Slide Image Placeholder 3"/>
          <p:cNvSpPr>
            <a:spLocks noGrp="1" noRot="1" noChangeAspect="1"/>
          </p:cNvSpPr>
          <p:nvPr>
            <p:ph type="sldImg" idx="2"/>
          </p:nvPr>
        </p:nvSpPr>
        <p:spPr>
          <a:xfrm>
            <a:off x="855663" y="742950"/>
            <a:ext cx="4951412" cy="371475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66274" y="4705351"/>
            <a:ext cx="533019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9408981"/>
            <a:ext cx="2887187" cy="495300"/>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774009" y="9408981"/>
            <a:ext cx="2887187" cy="495300"/>
          </a:xfrm>
          <a:prstGeom prst="rect">
            <a:avLst/>
          </a:prstGeom>
        </p:spPr>
        <p:txBody>
          <a:bodyPr vert="horz" lIns="91440" tIns="45720" rIns="91440" bIns="45720" rtlCol="0" anchor="b"/>
          <a:lstStyle>
            <a:lvl1pPr algn="r">
              <a:defRPr sz="1200"/>
            </a:lvl1pPr>
          </a:lstStyle>
          <a:p>
            <a:fld id="{56151646-2DFC-4BCA-ABE7-8C058D6330D0}" type="slidenum">
              <a:rPr lang="lv-LV" smtClean="0"/>
              <a:t>‹#›</a:t>
            </a:fld>
            <a:endParaRPr lang="lv-LV"/>
          </a:p>
        </p:txBody>
      </p:sp>
    </p:spTree>
    <p:extLst>
      <p:ext uri="{BB962C8B-B14F-4D97-AF65-F5344CB8AC3E}">
        <p14:creationId xmlns:p14="http://schemas.microsoft.com/office/powerpoint/2010/main" val="1579822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1</a:t>
            </a:fld>
            <a:endParaRPr lang="lv-LV"/>
          </a:p>
        </p:txBody>
      </p:sp>
    </p:spTree>
    <p:extLst>
      <p:ext uri="{BB962C8B-B14F-4D97-AF65-F5344CB8AC3E}">
        <p14:creationId xmlns:p14="http://schemas.microsoft.com/office/powerpoint/2010/main" val="29763962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PREZENTĀCIJAS NOSAUKUMS,</a:t>
            </a:r>
            <a:br>
              <a:rPr lang="en-US" dirty="0" smtClean="0"/>
            </a:br>
            <a:r>
              <a:rPr lang="en-US" dirty="0" smtClean="0"/>
              <a:t>JA NEPIECIEŠAMS OTRA RINDA</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(IZSTRĀDĀTĀJS, GADS, CITA INFORMĀCIJA).</a:t>
            </a:r>
          </a:p>
        </p:txBody>
      </p:sp>
      <p:pic>
        <p:nvPicPr>
          <p:cNvPr id="5" name="Picture 2" descr="C:\Users\Nauris\Desktop\divkrāsu versija-1.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7"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648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8C055D1-9475-42AD-9F24-78C48DC7E3B5}" type="datetime1">
              <a:rPr lang="lv-LV" smtClean="0"/>
              <a:t>11.01.2019</a:t>
            </a:fld>
            <a:endParaRPr lang="lv-LV" dirty="0"/>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a:t>
            </a:fld>
            <a:endParaRPr lang="lv-LV"/>
          </a:p>
        </p:txBody>
      </p:sp>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dirty="0" smtClean="0"/>
              <a:t>Click to edit Master title style</a:t>
            </a:r>
            <a:endParaRPr lang="lv-LV" dirty="0"/>
          </a:p>
        </p:txBody>
      </p:sp>
      <p:pic>
        <p:nvPicPr>
          <p:cNvPr id="8" name="Picture 2" descr="C:\Users\Nauris\Desktop\divkrāsu versija-1.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79170" y="72480"/>
            <a:ext cx="2424467" cy="86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8501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6E9EFD-FCF8-477D-997A-0DE9EB37B0E3}" type="datetime1">
              <a:rPr lang="lv-LV" smtClean="0"/>
              <a:t>11.01.2019</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t>‹#›</a:t>
            </a:fld>
            <a:endParaRPr lang="lv-LV"/>
          </a:p>
        </p:txBody>
      </p:sp>
    </p:spTree>
    <p:extLst>
      <p:ext uri="{BB962C8B-B14F-4D97-AF65-F5344CB8AC3E}">
        <p14:creationId xmlns:p14="http://schemas.microsoft.com/office/powerpoint/2010/main" val="2580775643"/>
      </p:ext>
    </p:extLst>
  </p:cSld>
  <p:clrMap bg1="lt1" tx1="dk1" bg2="lt2" tx2="dk2" accent1="accent1" accent2="accent2" accent3="accent3" accent4="accent4" accent5="accent5" accent6="accent6" hlink="hlink" folHlink="folHlink"/>
  <p:sldLayoutIdLst>
    <p:sldLayoutId id="2147483674" r:id="rId1"/>
    <p:sldLayoutId id="2147483673" r:id="rId2"/>
  </p:sldLayoutIdLst>
  <p:hf hdr="0" ftr="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ec.europa.eu/competition/state_aid/overview/index_en.html" TargetMode="External"/><Relationship Id="rId2" Type="http://schemas.openxmlformats.org/officeDocument/2006/relationships/hyperlink" Target="http://www.fm.gov.lv/lv/sadalas/komercdarbibas_atbalsta_kontrole/" TargetMode="External"/><Relationship Id="rId1" Type="http://schemas.openxmlformats.org/officeDocument/2006/relationships/slideLayout" Target="../slideLayouts/slideLayout2.xml"/><Relationship Id="rId5" Type="http://schemas.openxmlformats.org/officeDocument/2006/relationships/hyperlink" Target="mailto:Gunita.Galauska@fm.gov.lv" TargetMode="External"/><Relationship Id="rId4" Type="http://schemas.openxmlformats.org/officeDocument/2006/relationships/hyperlink" Target="mailto:Ilze.Kreicberga@fm.gov.l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ebgate.ec.europa.eu/competition/transparency/" TargetMode="External"/><Relationship Id="rId2" Type="http://schemas.openxmlformats.org/officeDocument/2006/relationships/hyperlink" Target="https://webgate.acceptance.ec.europa.eu/competition/transparency/" TargetMode="External"/><Relationship Id="rId1" Type="http://schemas.openxmlformats.org/officeDocument/2006/relationships/slideLayout" Target="../slideLayouts/slideLayout2.xml"/><Relationship Id="rId4" Type="http://schemas.openxmlformats.org/officeDocument/2006/relationships/hyperlink" Target="https://webgate.ec.europa.eu/competition/transparency/public/search/hom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67744" y="3762646"/>
            <a:ext cx="6192688" cy="1215008"/>
          </a:xfrm>
        </p:spPr>
        <p:txBody>
          <a:bodyPr>
            <a:normAutofit/>
          </a:bodyPr>
          <a:lstStyle/>
          <a:p>
            <a:r>
              <a:rPr lang="lv-LV" b="1" dirty="0" err="1" smtClean="0"/>
              <a:t>Pārredzamības</a:t>
            </a:r>
            <a:r>
              <a:rPr lang="lv-LV" b="1" dirty="0" smtClean="0"/>
              <a:t> prasības ievērošana, piešķirot komercdarbības atbalstu </a:t>
            </a:r>
            <a:endParaRPr lang="lv-LV" i="1" dirty="0"/>
          </a:p>
        </p:txBody>
      </p:sp>
      <p:sp>
        <p:nvSpPr>
          <p:cNvPr id="5" name="Content Placeholder 4"/>
          <p:cNvSpPr>
            <a:spLocks noGrp="1"/>
          </p:cNvSpPr>
          <p:nvPr>
            <p:ph sz="quarter" idx="10"/>
          </p:nvPr>
        </p:nvSpPr>
        <p:spPr>
          <a:xfrm>
            <a:off x="2267745" y="5027239"/>
            <a:ext cx="5904656" cy="360363"/>
          </a:xfrm>
        </p:spPr>
        <p:txBody>
          <a:bodyPr/>
          <a:lstStyle/>
          <a:p>
            <a:r>
              <a:rPr lang="lv-LV" smtClean="0"/>
              <a:t>30/11/2018</a:t>
            </a:r>
            <a:r>
              <a:rPr lang="lv-LV" dirty="0" smtClean="0"/>
              <a:t>, Rīga</a:t>
            </a:r>
            <a:endParaRPr lang="lv-LV" dirty="0"/>
          </a:p>
        </p:txBody>
      </p:sp>
    </p:spTree>
    <p:extLst>
      <p:ext uri="{BB962C8B-B14F-4D97-AF65-F5344CB8AC3E}">
        <p14:creationId xmlns:p14="http://schemas.microsoft.com/office/powerpoint/2010/main" val="1571868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055D1-9475-42AD-9F24-78C48DC7E3B5}" type="datetime1">
              <a:rPr lang="lv-LV" smtClean="0"/>
              <a:t>11.01.2019</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10</a:t>
            </a:fld>
            <a:endParaRPr lang="lv-LV"/>
          </a:p>
        </p:txBody>
      </p:sp>
      <p:sp>
        <p:nvSpPr>
          <p:cNvPr id="4" name="Content Placeholder 3"/>
          <p:cNvSpPr>
            <a:spLocks noGrp="1"/>
          </p:cNvSpPr>
          <p:nvPr>
            <p:ph idx="1"/>
          </p:nvPr>
        </p:nvSpPr>
        <p:spPr/>
        <p:txBody>
          <a:bodyPr/>
          <a:lstStyle/>
          <a:p>
            <a:r>
              <a:rPr lang="lv-LV" dirty="0" smtClean="0"/>
              <a:t>Informāciju sistēmā publicē:</a:t>
            </a:r>
          </a:p>
          <a:p>
            <a:pPr lvl="1"/>
            <a:r>
              <a:rPr lang="lv-LV" dirty="0"/>
              <a:t>j</a:t>
            </a:r>
            <a:r>
              <a:rPr lang="lv-LV" dirty="0" smtClean="0"/>
              <a:t>a tiek sniegts atbalsts, kura atbalsta summa </a:t>
            </a:r>
            <a:r>
              <a:rPr lang="lv-LV" dirty="0"/>
              <a:t>pārsniedz </a:t>
            </a:r>
            <a:r>
              <a:rPr lang="lv-LV" dirty="0" smtClean="0"/>
              <a:t>EUR 500 000* slieksni un</a:t>
            </a:r>
          </a:p>
          <a:p>
            <a:pPr lvl="1"/>
            <a:r>
              <a:rPr lang="lv-LV" dirty="0" smtClean="0"/>
              <a:t>atbalsts tiek piešķirts pēc 2016. gada 1. jūlija</a:t>
            </a:r>
          </a:p>
          <a:p>
            <a:endParaRPr lang="lv-LV" dirty="0"/>
          </a:p>
          <a:p>
            <a:endParaRPr lang="lv-LV" dirty="0" smtClean="0"/>
          </a:p>
          <a:p>
            <a:r>
              <a:rPr lang="lv-LV" u="sng" dirty="0" smtClean="0"/>
              <a:t>Atbalsta piešķiršanas brīdis </a:t>
            </a:r>
            <a:r>
              <a:rPr lang="lv-LV" dirty="0" smtClean="0"/>
              <a:t>– brīdis, kad atbalsta saņēmējam rodas likumīgā tiesība saņemt komercdarbības atbalstu</a:t>
            </a:r>
            <a:endParaRPr lang="lv-LV" dirty="0"/>
          </a:p>
          <a:p>
            <a:r>
              <a:rPr lang="lv-LV" u="sng" dirty="0" smtClean="0"/>
              <a:t>Atbalsta summu aprēķina</a:t>
            </a:r>
            <a:r>
              <a:rPr lang="lv-LV" dirty="0" smtClean="0"/>
              <a:t>, ņemot vērā visus piešķirtos finansējumus vienam un tam pašam atbalsta saņēmējam vienām un tām pašām attiecināmajām izmaksām vienam un tam pašam mērķim attiecīgā </a:t>
            </a:r>
            <a:r>
              <a:rPr lang="lv-LV" dirty="0"/>
              <a:t>atbalsta projekta </a:t>
            </a:r>
            <a:r>
              <a:rPr lang="lv-LV" dirty="0" smtClean="0"/>
              <a:t>ietvaros, neatkarīgi no iesaistīto atbalsta sniedzēju </a:t>
            </a:r>
            <a:r>
              <a:rPr lang="lv-LV" dirty="0"/>
              <a:t>skaita un neatkarīgi no tā, vai atbalsti piešķirti vienas un tās pašas vai dažādu </a:t>
            </a:r>
            <a:r>
              <a:rPr lang="lv-LV" dirty="0" smtClean="0"/>
              <a:t>atbalsta programmu </a:t>
            </a:r>
            <a:r>
              <a:rPr lang="lv-LV" dirty="0"/>
              <a:t>ietvaros</a:t>
            </a:r>
          </a:p>
        </p:txBody>
      </p:sp>
      <p:sp>
        <p:nvSpPr>
          <p:cNvPr id="5" name="Title 4"/>
          <p:cNvSpPr>
            <a:spLocks noGrp="1"/>
          </p:cNvSpPr>
          <p:nvPr>
            <p:ph type="title"/>
          </p:nvPr>
        </p:nvSpPr>
        <p:spPr/>
        <p:txBody>
          <a:bodyPr/>
          <a:lstStyle/>
          <a:p>
            <a:r>
              <a:rPr lang="lv-LV" dirty="0" smtClean="0"/>
              <a:t>Atbalsta summa</a:t>
            </a:r>
            <a:endParaRPr lang="lv-LV" dirty="0"/>
          </a:p>
        </p:txBody>
      </p:sp>
    </p:spTree>
    <p:extLst>
      <p:ext uri="{BB962C8B-B14F-4D97-AF65-F5344CB8AC3E}">
        <p14:creationId xmlns:p14="http://schemas.microsoft.com/office/powerpoint/2010/main" val="34445692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055D1-9475-42AD-9F24-78C48DC7E3B5}" type="datetime1">
              <a:rPr lang="lv-LV" smtClean="0"/>
              <a:t>11.01.2019</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11</a:t>
            </a:fld>
            <a:endParaRPr lang="lv-LV"/>
          </a:p>
        </p:txBody>
      </p:sp>
      <p:sp>
        <p:nvSpPr>
          <p:cNvPr id="4" name="Content Placeholder 3"/>
          <p:cNvSpPr>
            <a:spLocks noGrp="1"/>
          </p:cNvSpPr>
          <p:nvPr>
            <p:ph idx="1"/>
          </p:nvPr>
        </p:nvSpPr>
        <p:spPr/>
        <p:txBody>
          <a:bodyPr/>
          <a:lstStyle/>
          <a:p>
            <a:r>
              <a:rPr lang="lv-LV" dirty="0" err="1" smtClean="0"/>
              <a:t>Pārredzamības</a:t>
            </a:r>
            <a:r>
              <a:rPr lang="lv-LV" dirty="0" smtClean="0"/>
              <a:t> prasības </a:t>
            </a:r>
            <a:r>
              <a:rPr lang="lv-LV" dirty="0"/>
              <a:t>izpildes </a:t>
            </a:r>
            <a:r>
              <a:rPr lang="lv-LV" dirty="0" smtClean="0"/>
              <a:t>pienākums:</a:t>
            </a:r>
          </a:p>
          <a:p>
            <a:endParaRPr lang="lv-LV" dirty="0" smtClean="0"/>
          </a:p>
          <a:p>
            <a:pPr lvl="1"/>
            <a:r>
              <a:rPr lang="lv-LV" sz="1600" dirty="0" smtClean="0"/>
              <a:t>valsts </a:t>
            </a:r>
            <a:r>
              <a:rPr lang="lv-LV" sz="1600" dirty="0"/>
              <a:t>vai pašvaldības </a:t>
            </a:r>
            <a:r>
              <a:rPr lang="lv-LV" sz="1600" dirty="0" smtClean="0"/>
              <a:t>institūcijai </a:t>
            </a:r>
            <a:r>
              <a:rPr lang="lv-LV" sz="1600" dirty="0"/>
              <a:t>vai šo institūciju </a:t>
            </a:r>
            <a:r>
              <a:rPr lang="lv-LV" sz="1600" dirty="0" smtClean="0"/>
              <a:t>pilnvarotai juridiskai personai, kura noteikta attiecīgajā Eiropas </a:t>
            </a:r>
            <a:r>
              <a:rPr lang="lv-LV" sz="1600" dirty="0"/>
              <a:t>Komisijas lēmumā, atbalsta programmā vai individuālajā atbalsta </a:t>
            </a:r>
            <a:r>
              <a:rPr lang="lv-LV" sz="1600" dirty="0" smtClean="0"/>
              <a:t>projektā</a:t>
            </a:r>
          </a:p>
          <a:p>
            <a:pPr lvl="1"/>
            <a:endParaRPr lang="lv-LV" sz="1600" dirty="0" smtClean="0"/>
          </a:p>
          <a:p>
            <a:pPr lvl="1"/>
            <a:r>
              <a:rPr lang="lv-LV" sz="1600" dirty="0" smtClean="0"/>
              <a:t>Valsts ieņēmumu dienestam</a:t>
            </a:r>
            <a:r>
              <a:rPr lang="lv-LV" sz="1600" dirty="0"/>
              <a:t>, </a:t>
            </a:r>
            <a:r>
              <a:rPr lang="lv-LV" sz="1600" dirty="0" smtClean="0"/>
              <a:t>ja </a:t>
            </a:r>
            <a:r>
              <a:rPr lang="lv-LV" sz="1600" dirty="0"/>
              <a:t>komercdarbības atbalstu piešķir </a:t>
            </a:r>
            <a:r>
              <a:rPr lang="lv-LV" sz="1600" u="sng" dirty="0"/>
              <a:t>nodokļu atvieglojumu veidā</a:t>
            </a:r>
            <a:r>
              <a:rPr lang="lv-LV" sz="1600" dirty="0"/>
              <a:t> un </a:t>
            </a:r>
            <a:r>
              <a:rPr lang="lv-LV" sz="1600" u="sng" dirty="0"/>
              <a:t>atbalsta programmā atbalsta sniedzējs nav </a:t>
            </a:r>
            <a:r>
              <a:rPr lang="lv-LV" sz="1600" u="sng" dirty="0" smtClean="0"/>
              <a:t>noteikts</a:t>
            </a:r>
          </a:p>
          <a:p>
            <a:pPr lvl="1"/>
            <a:endParaRPr lang="lv-LV" u="sng" dirty="0" smtClean="0"/>
          </a:p>
          <a:p>
            <a:r>
              <a:rPr lang="lv-LV" dirty="0" smtClean="0"/>
              <a:t>Informāciju publicē:</a:t>
            </a:r>
          </a:p>
          <a:p>
            <a:endParaRPr lang="lv-LV" dirty="0" smtClean="0"/>
          </a:p>
          <a:p>
            <a:pPr lvl="1"/>
            <a:r>
              <a:rPr lang="lv-LV" sz="1600" dirty="0" smtClean="0"/>
              <a:t>katru </a:t>
            </a:r>
            <a:r>
              <a:rPr lang="lv-LV" sz="1600" dirty="0"/>
              <a:t>gadu līdz 1. janvārim, 1. aprīlim, 1. jūlijam un 1. oktobrim pēc attiecīgā individuālā atbalsta </a:t>
            </a:r>
            <a:r>
              <a:rPr lang="lv-LV" sz="1600" dirty="0" smtClean="0"/>
              <a:t>piešķiršanas (</a:t>
            </a:r>
            <a:r>
              <a:rPr lang="lv-LV" sz="1600" i="1" dirty="0" smtClean="0"/>
              <a:t>pirmo reizi </a:t>
            </a:r>
            <a:r>
              <a:rPr lang="pt-BR" sz="1600" i="1" dirty="0"/>
              <a:t>līdz 2017. gada 1. janvārim</a:t>
            </a:r>
            <a:r>
              <a:rPr lang="lv-LV" sz="1600" dirty="0" smtClean="0"/>
              <a:t>)</a:t>
            </a:r>
          </a:p>
          <a:p>
            <a:pPr lvl="1"/>
            <a:endParaRPr lang="lv-LV" sz="1600" dirty="0" smtClean="0"/>
          </a:p>
          <a:p>
            <a:pPr lvl="1"/>
            <a:r>
              <a:rPr lang="lv-LV" sz="1600" dirty="0"/>
              <a:t>ne vēlāk kā gada laikā no dienas, kad konkrētajai komercsabiedrībai ir jāiesniedz nodokļu </a:t>
            </a:r>
            <a:r>
              <a:rPr lang="lv-LV" sz="1600" dirty="0" smtClean="0"/>
              <a:t>deklarācija</a:t>
            </a:r>
            <a:endParaRPr lang="lv-LV" sz="1600" dirty="0"/>
          </a:p>
        </p:txBody>
      </p:sp>
      <p:sp>
        <p:nvSpPr>
          <p:cNvPr id="5" name="Title 4"/>
          <p:cNvSpPr>
            <a:spLocks noGrp="1"/>
          </p:cNvSpPr>
          <p:nvPr>
            <p:ph type="title"/>
          </p:nvPr>
        </p:nvSpPr>
        <p:spPr/>
        <p:txBody>
          <a:bodyPr/>
          <a:lstStyle/>
          <a:p>
            <a:r>
              <a:rPr lang="lv-LV" dirty="0" smtClean="0"/>
              <a:t>Informācijas publicēšanas kārtība</a:t>
            </a:r>
            <a:endParaRPr lang="lv-LV" dirty="0"/>
          </a:p>
        </p:txBody>
      </p:sp>
    </p:spTree>
    <p:extLst>
      <p:ext uri="{BB962C8B-B14F-4D97-AF65-F5344CB8AC3E}">
        <p14:creationId xmlns:p14="http://schemas.microsoft.com/office/powerpoint/2010/main" val="28281342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055D1-9475-42AD-9F24-78C48DC7E3B5}" type="datetime1">
              <a:rPr lang="lv-LV" smtClean="0"/>
              <a:t>11.01.2019</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12</a:t>
            </a:fld>
            <a:endParaRPr lang="lv-LV"/>
          </a:p>
        </p:txBody>
      </p:sp>
      <p:sp>
        <p:nvSpPr>
          <p:cNvPr id="4" name="Content Placeholder 3"/>
          <p:cNvSpPr>
            <a:spLocks noGrp="1"/>
          </p:cNvSpPr>
          <p:nvPr>
            <p:ph idx="1"/>
          </p:nvPr>
        </p:nvSpPr>
        <p:spPr/>
        <p:txBody>
          <a:bodyPr/>
          <a:lstStyle/>
          <a:p>
            <a:r>
              <a:rPr lang="lv-LV" dirty="0"/>
              <a:t>Sistēmas lietošanas tiesības </a:t>
            </a:r>
            <a:r>
              <a:rPr lang="lv-LV" dirty="0" smtClean="0"/>
              <a:t>piešķir, pamatojoties uz </a:t>
            </a:r>
            <a:r>
              <a:rPr lang="lv-LV" dirty="0"/>
              <a:t>iesniegumu </a:t>
            </a:r>
            <a:r>
              <a:rPr lang="lv-LV" dirty="0" smtClean="0"/>
              <a:t>(MK noteikumu Nr.386 pielikums):</a:t>
            </a:r>
          </a:p>
          <a:p>
            <a:endParaRPr lang="lv-LV" dirty="0" smtClean="0"/>
          </a:p>
          <a:p>
            <a:pPr lvl="1"/>
            <a:r>
              <a:rPr lang="lv-LV" b="1" dirty="0" smtClean="0"/>
              <a:t>Zemkopības ministrija </a:t>
            </a:r>
            <a:r>
              <a:rPr lang="lv-LV" dirty="0" smtClean="0"/>
              <a:t>saistībā ar atbalsta pasākumiem, </a:t>
            </a:r>
            <a:r>
              <a:rPr lang="lv-LV" dirty="0"/>
              <a:t>kuru ietvaros tiek plānots sniegt atbalstu darbībām ar lauksaimniecības produktiem, kas minēti Līguma par Eiropas Savienības darbību I pielikumā, kā arī zvejniecības, akvakultūras un mežsaimniecības nozarē</a:t>
            </a:r>
            <a:endParaRPr lang="lv-LV" dirty="0" smtClean="0"/>
          </a:p>
          <a:p>
            <a:pPr lvl="1"/>
            <a:r>
              <a:rPr lang="lv-LV" b="1" dirty="0" smtClean="0"/>
              <a:t>Finanšu ministrija</a:t>
            </a:r>
            <a:r>
              <a:rPr lang="lv-LV" dirty="0" smtClean="0"/>
              <a:t> visos pārējos gadījumos</a:t>
            </a:r>
            <a:endParaRPr lang="lv-LV" b="1" dirty="0"/>
          </a:p>
          <a:p>
            <a:pPr lvl="1"/>
            <a:endParaRPr lang="lv-LV" dirty="0" smtClean="0"/>
          </a:p>
          <a:p>
            <a:r>
              <a:rPr lang="lv-LV" dirty="0" smtClean="0"/>
              <a:t>Sistēmā pieejamās lietotāju kategorijas;</a:t>
            </a:r>
          </a:p>
          <a:p>
            <a:pPr lvl="1"/>
            <a:r>
              <a:rPr lang="lv-LV" dirty="0"/>
              <a:t>vietējais administrators (</a:t>
            </a:r>
            <a:r>
              <a:rPr lang="lv-LV" dirty="0" err="1"/>
              <a:t>Local</a:t>
            </a:r>
            <a:r>
              <a:rPr lang="lv-LV" dirty="0"/>
              <a:t> Administrator</a:t>
            </a:r>
            <a:r>
              <a:rPr lang="lv-LV" dirty="0" smtClean="0"/>
              <a:t>)</a:t>
            </a:r>
            <a:endParaRPr lang="lv-LV" dirty="0"/>
          </a:p>
          <a:p>
            <a:pPr lvl="1"/>
            <a:r>
              <a:rPr lang="lv-LV" dirty="0" smtClean="0"/>
              <a:t>lietotājs </a:t>
            </a:r>
            <a:r>
              <a:rPr lang="lv-LV" dirty="0"/>
              <a:t>(</a:t>
            </a:r>
            <a:r>
              <a:rPr lang="lv-LV" dirty="0" err="1"/>
              <a:t>Encoder</a:t>
            </a:r>
            <a:r>
              <a:rPr lang="lv-LV" dirty="0" smtClean="0"/>
              <a:t>)</a:t>
            </a:r>
            <a:endParaRPr lang="lv-LV" dirty="0"/>
          </a:p>
          <a:p>
            <a:pPr lvl="1"/>
            <a:r>
              <a:rPr lang="lv-LV" dirty="0" smtClean="0"/>
              <a:t>skatītājs </a:t>
            </a:r>
            <a:r>
              <a:rPr lang="lv-LV" dirty="0"/>
              <a:t>(</a:t>
            </a:r>
            <a:r>
              <a:rPr lang="lv-LV" dirty="0" err="1"/>
              <a:t>Viewer</a:t>
            </a:r>
            <a:r>
              <a:rPr lang="lv-LV" dirty="0" smtClean="0"/>
              <a:t>)*</a:t>
            </a:r>
            <a:endParaRPr lang="lv-LV" dirty="0"/>
          </a:p>
          <a:p>
            <a:pPr lvl="1"/>
            <a:r>
              <a:rPr lang="lv-LV" dirty="0" smtClean="0"/>
              <a:t>apstiprinātājs </a:t>
            </a:r>
            <a:r>
              <a:rPr lang="lv-LV" dirty="0"/>
              <a:t>(</a:t>
            </a:r>
            <a:r>
              <a:rPr lang="lv-LV" dirty="0" err="1"/>
              <a:t>Approver</a:t>
            </a:r>
            <a:r>
              <a:rPr lang="lv-LV" dirty="0" smtClean="0"/>
              <a:t>)</a:t>
            </a:r>
            <a:endParaRPr lang="lv-LV" dirty="0"/>
          </a:p>
        </p:txBody>
      </p:sp>
      <p:sp>
        <p:nvSpPr>
          <p:cNvPr id="5" name="Title 4"/>
          <p:cNvSpPr>
            <a:spLocks noGrp="1"/>
          </p:cNvSpPr>
          <p:nvPr>
            <p:ph type="title"/>
          </p:nvPr>
        </p:nvSpPr>
        <p:spPr/>
        <p:txBody>
          <a:bodyPr/>
          <a:lstStyle/>
          <a:p>
            <a:r>
              <a:rPr lang="lv-LV" dirty="0" smtClean="0"/>
              <a:t>Sistēmas lietotāju tiesību piešķiršana</a:t>
            </a:r>
            <a:endParaRPr lang="lv-LV" dirty="0"/>
          </a:p>
        </p:txBody>
      </p:sp>
    </p:spTree>
    <p:extLst>
      <p:ext uri="{BB962C8B-B14F-4D97-AF65-F5344CB8AC3E}">
        <p14:creationId xmlns:p14="http://schemas.microsoft.com/office/powerpoint/2010/main" val="13905167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055D1-9475-42AD-9F24-78C48DC7E3B5}" type="datetime1">
              <a:rPr lang="lv-LV" smtClean="0"/>
              <a:t>11.01.2019</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13</a:t>
            </a:fld>
            <a:endParaRPr lang="lv-LV"/>
          </a:p>
        </p:txBody>
      </p:sp>
      <p:sp>
        <p:nvSpPr>
          <p:cNvPr id="4" name="Content Placeholder 3"/>
          <p:cNvSpPr>
            <a:spLocks noGrp="1"/>
          </p:cNvSpPr>
          <p:nvPr>
            <p:ph idx="1"/>
          </p:nvPr>
        </p:nvSpPr>
        <p:spPr/>
        <p:txBody>
          <a:bodyPr/>
          <a:lstStyle/>
          <a:p>
            <a:r>
              <a:rPr lang="lv-LV" b="1" dirty="0" smtClean="0"/>
              <a:t>Reģions</a:t>
            </a:r>
            <a:r>
              <a:rPr lang="lv-LV" dirty="0" smtClean="0"/>
              <a:t>: «</a:t>
            </a:r>
            <a:r>
              <a:rPr lang="fi-FI" dirty="0" smtClean="0"/>
              <a:t>LV-</a:t>
            </a:r>
            <a:r>
              <a:rPr lang="lv-LV" dirty="0" smtClean="0"/>
              <a:t>Latvija»</a:t>
            </a:r>
            <a:r>
              <a:rPr lang="fi-FI" dirty="0" smtClean="0"/>
              <a:t>, </a:t>
            </a:r>
            <a:r>
              <a:rPr lang="lv-LV" dirty="0" smtClean="0"/>
              <a:t>«</a:t>
            </a:r>
            <a:r>
              <a:rPr lang="fi-FI" dirty="0" smtClean="0"/>
              <a:t>LV0-Latvija</a:t>
            </a:r>
            <a:r>
              <a:rPr lang="lv-LV" dirty="0" smtClean="0"/>
              <a:t>»</a:t>
            </a:r>
            <a:r>
              <a:rPr lang="fi-FI" dirty="0" smtClean="0"/>
              <a:t>, </a:t>
            </a:r>
            <a:r>
              <a:rPr lang="lv-LV" u="sng" dirty="0" smtClean="0"/>
              <a:t>«</a:t>
            </a:r>
            <a:r>
              <a:rPr lang="fi-FI" u="sng" dirty="0" smtClean="0"/>
              <a:t>LV00-Latvija</a:t>
            </a:r>
            <a:r>
              <a:rPr lang="lv-LV" u="sng" dirty="0" smtClean="0"/>
              <a:t>» (NUTS 2. līmenis)</a:t>
            </a:r>
            <a:endParaRPr lang="lv-LV" dirty="0" smtClean="0"/>
          </a:p>
          <a:p>
            <a:endParaRPr lang="lv-LV" dirty="0"/>
          </a:p>
          <a:p>
            <a:r>
              <a:rPr lang="lv-LV" b="1" dirty="0" smtClean="0"/>
              <a:t>Nav «Piešķīrēja iestāde»</a:t>
            </a:r>
            <a:r>
              <a:rPr lang="lv-LV" dirty="0" smtClean="0"/>
              <a:t>: ziņot Finanšu ministrijai vai Zemkopības ministrijai</a:t>
            </a:r>
          </a:p>
          <a:p>
            <a:endParaRPr lang="lv-LV" dirty="0"/>
          </a:p>
          <a:p>
            <a:r>
              <a:rPr lang="lv-LV" b="1" dirty="0" smtClean="0"/>
              <a:t>Atbalsta summas publicēšana diapazonā</a:t>
            </a:r>
            <a:r>
              <a:rPr lang="lv-LV" dirty="0" smtClean="0"/>
              <a:t>: tikai fiskālā atbalsta gadījumā</a:t>
            </a:r>
          </a:p>
          <a:p>
            <a:endParaRPr lang="lv-LV" dirty="0"/>
          </a:p>
          <a:p>
            <a:r>
              <a:rPr lang="lv-LV" b="1" dirty="0" smtClean="0"/>
              <a:t>Nominālā summa</a:t>
            </a:r>
            <a:r>
              <a:rPr lang="lv-LV" dirty="0" smtClean="0"/>
              <a:t>: </a:t>
            </a:r>
            <a:r>
              <a:rPr lang="lv-LV" u="sng" dirty="0" smtClean="0"/>
              <a:t>var</a:t>
            </a:r>
            <a:r>
              <a:rPr lang="lv-LV" dirty="0" smtClean="0"/>
              <a:t> aizpildīt par atbalstu finanšu krīzes gadījumā un aizdevumu un garantiju atbalsta gadījumā</a:t>
            </a:r>
          </a:p>
          <a:p>
            <a:endParaRPr lang="lv-LV" dirty="0"/>
          </a:p>
          <a:p>
            <a:r>
              <a:rPr lang="lv-LV" b="1" dirty="0" smtClean="0"/>
              <a:t>Atbalsta apvienošana (kumulācija) ar </a:t>
            </a:r>
            <a:r>
              <a:rPr lang="lv-LV" b="1" i="1" dirty="0" err="1" smtClean="0"/>
              <a:t>de</a:t>
            </a:r>
            <a:r>
              <a:rPr lang="lv-LV" b="1" i="1" dirty="0" smtClean="0"/>
              <a:t> </a:t>
            </a:r>
            <a:r>
              <a:rPr lang="lv-LV" b="1" i="1" dirty="0" err="1" smtClean="0"/>
              <a:t>minimis</a:t>
            </a:r>
            <a:r>
              <a:rPr lang="lv-LV" b="1" dirty="0" smtClean="0"/>
              <a:t> atbalstu</a:t>
            </a:r>
            <a:r>
              <a:rPr lang="lv-LV" dirty="0" smtClean="0"/>
              <a:t>: </a:t>
            </a:r>
            <a:r>
              <a:rPr lang="lv-LV" i="1" dirty="0" err="1"/>
              <a:t>de</a:t>
            </a:r>
            <a:r>
              <a:rPr lang="lv-LV" i="1" dirty="0"/>
              <a:t> </a:t>
            </a:r>
            <a:r>
              <a:rPr lang="lv-LV" i="1" dirty="0" err="1"/>
              <a:t>minimis</a:t>
            </a:r>
            <a:r>
              <a:rPr lang="lv-LV" i="1" dirty="0"/>
              <a:t> </a:t>
            </a:r>
            <a:r>
              <a:rPr lang="lv-LV" dirty="0" smtClean="0"/>
              <a:t>atbalsts zaudē savu </a:t>
            </a:r>
            <a:r>
              <a:rPr lang="lv-LV" i="1" dirty="0" err="1"/>
              <a:t>de</a:t>
            </a:r>
            <a:r>
              <a:rPr lang="lv-LV" i="1" dirty="0"/>
              <a:t> </a:t>
            </a:r>
            <a:r>
              <a:rPr lang="lv-LV" i="1" dirty="0" err="1"/>
              <a:t>minimis</a:t>
            </a:r>
            <a:r>
              <a:rPr lang="lv-LV" i="1" dirty="0"/>
              <a:t> </a:t>
            </a:r>
            <a:r>
              <a:rPr lang="lv-LV" dirty="0"/>
              <a:t>būtību </a:t>
            </a:r>
            <a:r>
              <a:rPr lang="lv-LV" dirty="0" smtClean="0"/>
              <a:t>un atbalsti ir jāsummē kopā</a:t>
            </a:r>
            <a:endParaRPr lang="lv-LV" dirty="0"/>
          </a:p>
        </p:txBody>
      </p:sp>
      <p:sp>
        <p:nvSpPr>
          <p:cNvPr id="5" name="Title 4"/>
          <p:cNvSpPr>
            <a:spLocks noGrp="1"/>
          </p:cNvSpPr>
          <p:nvPr>
            <p:ph type="title"/>
          </p:nvPr>
        </p:nvSpPr>
        <p:spPr/>
        <p:txBody>
          <a:bodyPr/>
          <a:lstStyle/>
          <a:p>
            <a:r>
              <a:rPr lang="lv-LV" dirty="0" smtClean="0"/>
              <a:t>Biežāk uzdotie jautājumi</a:t>
            </a:r>
            <a:endParaRPr lang="lv-LV" dirty="0"/>
          </a:p>
        </p:txBody>
      </p:sp>
    </p:spTree>
    <p:extLst>
      <p:ext uri="{BB962C8B-B14F-4D97-AF65-F5344CB8AC3E}">
        <p14:creationId xmlns:p14="http://schemas.microsoft.com/office/powerpoint/2010/main" val="37676512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055D1-9475-42AD-9F24-78C48DC7E3B5}" type="datetime1">
              <a:rPr lang="lv-LV" smtClean="0"/>
              <a:t>11.01.2019</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14</a:t>
            </a:fld>
            <a:endParaRPr lang="lv-LV"/>
          </a:p>
        </p:txBody>
      </p:sp>
      <p:sp>
        <p:nvSpPr>
          <p:cNvPr id="4" name="Content Placeholder 3"/>
          <p:cNvSpPr>
            <a:spLocks noGrp="1"/>
          </p:cNvSpPr>
          <p:nvPr>
            <p:ph idx="1"/>
          </p:nvPr>
        </p:nvSpPr>
        <p:spPr/>
        <p:txBody>
          <a:bodyPr>
            <a:normAutofit lnSpcReduction="10000"/>
          </a:bodyPr>
          <a:lstStyle/>
          <a:p>
            <a:r>
              <a:rPr lang="lv-LV" dirty="0"/>
              <a:t>J</a:t>
            </a:r>
            <a:r>
              <a:rPr lang="lv-LV" dirty="0" smtClean="0"/>
              <a:t>a </a:t>
            </a:r>
            <a:r>
              <a:rPr lang="lv-LV" dirty="0"/>
              <a:t>atbalsts </a:t>
            </a:r>
            <a:r>
              <a:rPr lang="lv-LV" dirty="0" smtClean="0"/>
              <a:t>tiek piešķirts </a:t>
            </a:r>
            <a:r>
              <a:rPr lang="lv-LV" dirty="0"/>
              <a:t>vairākos </a:t>
            </a:r>
            <a:r>
              <a:rPr lang="lv-LV" dirty="0" smtClean="0"/>
              <a:t>maksājumos un </a:t>
            </a:r>
            <a:r>
              <a:rPr lang="lv-LV" dirty="0"/>
              <a:t>atbalsta summa sākotnēji </a:t>
            </a:r>
            <a:r>
              <a:rPr lang="lv-LV" dirty="0" smtClean="0"/>
              <a:t>nav precīzi </a:t>
            </a:r>
            <a:r>
              <a:rPr lang="lv-LV" dirty="0"/>
              <a:t>nosakāma, tad </a:t>
            </a:r>
            <a:r>
              <a:rPr lang="lv-LV" dirty="0" smtClean="0"/>
              <a:t>sistēmā jāpublicē informācija tuvākajā MK noteikumu Nr. 386 12. punktā noteiktajā termiņā pēc tam, </a:t>
            </a:r>
            <a:r>
              <a:rPr lang="lv-LV" dirty="0"/>
              <a:t>kad </a:t>
            </a:r>
            <a:r>
              <a:rPr lang="lv-LV" dirty="0" smtClean="0"/>
              <a:t>atbalsta summa kļuva zināma, piešķirta </a:t>
            </a:r>
            <a:r>
              <a:rPr lang="lv-LV" dirty="0"/>
              <a:t>un tā </a:t>
            </a:r>
            <a:r>
              <a:rPr lang="lv-LV" dirty="0" smtClean="0"/>
              <a:t>pārsniedza slieksni</a:t>
            </a:r>
          </a:p>
          <a:p>
            <a:r>
              <a:rPr lang="lv-LV" dirty="0" smtClean="0"/>
              <a:t>ja </a:t>
            </a:r>
            <a:r>
              <a:rPr lang="lv-LV" dirty="0"/>
              <a:t>pēc </a:t>
            </a:r>
            <a:r>
              <a:rPr lang="lv-LV" dirty="0" smtClean="0"/>
              <a:t>summas publicēšanas atbalsta saņēmējam tiek vēl piešķirts atbalsts tam pašam projektam, </a:t>
            </a:r>
            <a:r>
              <a:rPr lang="lv-LV" dirty="0"/>
              <a:t>tad </a:t>
            </a:r>
            <a:r>
              <a:rPr lang="lv-LV" dirty="0" smtClean="0"/>
              <a:t>piešķirtā summa </a:t>
            </a:r>
            <a:r>
              <a:rPr lang="lv-LV" dirty="0"/>
              <a:t>arī </a:t>
            </a:r>
            <a:r>
              <a:rPr lang="lv-LV" dirty="0" smtClean="0"/>
              <a:t>jāpublicē sistēmā, neskatoties </a:t>
            </a:r>
            <a:r>
              <a:rPr lang="lv-LV" dirty="0"/>
              <a:t>uz to, ka papildus piešķirtā summa būs zem </a:t>
            </a:r>
            <a:r>
              <a:rPr lang="lv-LV" dirty="0" smtClean="0"/>
              <a:t>EUR 500 000*</a:t>
            </a:r>
          </a:p>
          <a:p>
            <a:endParaRPr lang="lv-LV" dirty="0"/>
          </a:p>
          <a:p>
            <a:r>
              <a:rPr lang="lv-LV" dirty="0" smtClean="0"/>
              <a:t>Ja atbalsta </a:t>
            </a:r>
            <a:r>
              <a:rPr lang="lv-LV" dirty="0"/>
              <a:t>sniedzējs atbalsta programmā </a:t>
            </a:r>
            <a:r>
              <a:rPr lang="lv-LV" dirty="0" smtClean="0"/>
              <a:t>nav </a:t>
            </a:r>
            <a:r>
              <a:rPr lang="lv-LV" dirty="0"/>
              <a:t>noteikts vai atbalsti piešķirti dažādu atbalsta programmu ietvaros un vairāku atbalsta sniedzēju atbalsti piešķirti vienam atbalsta saņēmējam, </a:t>
            </a:r>
            <a:r>
              <a:rPr lang="lv-LV" dirty="0" smtClean="0"/>
              <a:t>vienam projektam, </a:t>
            </a:r>
            <a:r>
              <a:rPr lang="lv-LV" dirty="0"/>
              <a:t>tad, ja:</a:t>
            </a:r>
          </a:p>
          <a:p>
            <a:pPr lvl="2"/>
            <a:r>
              <a:rPr lang="lv-LV" b="1" u="sng" dirty="0"/>
              <a:t>atbalsts piešķirts ar vienu atbalsta lēmumu</a:t>
            </a:r>
            <a:r>
              <a:rPr lang="lv-LV" b="1" dirty="0"/>
              <a:t> </a:t>
            </a:r>
            <a:r>
              <a:rPr lang="lv-LV" dirty="0"/>
              <a:t>(kas aptvertu vairāku atbalsta sniedzēju piešķirtos atbalstus) – informāciju sistēmā būtu </a:t>
            </a:r>
            <a:r>
              <a:rPr lang="lv-LV" b="1" dirty="0"/>
              <a:t>jāpublicē tam atbalsta sniedzējam, kurš pieņēmis kopējo atbalsta lēmumu</a:t>
            </a:r>
            <a:endParaRPr lang="lv-LV" dirty="0"/>
          </a:p>
          <a:p>
            <a:pPr lvl="2"/>
            <a:r>
              <a:rPr lang="lv-LV" b="1" u="sng" dirty="0"/>
              <a:t>atbalsts ar vairākiem atbalsta lēmumiem</a:t>
            </a:r>
            <a:r>
              <a:rPr lang="lv-LV" b="1" dirty="0"/>
              <a:t> </a:t>
            </a:r>
            <a:r>
              <a:rPr lang="lv-LV" dirty="0"/>
              <a:t>(katrs atbalsta sniedzējs pieņem savu lēmumu) – informāciju sistēmā būtu </a:t>
            </a:r>
            <a:r>
              <a:rPr lang="lv-LV" b="1" dirty="0"/>
              <a:t>jāpublicē tam atbalsta sniedzējam, kurš piešķirot komercdarbības atbalstu, pārsniegtu kopējā piešķirtā atbalsta </a:t>
            </a:r>
            <a:r>
              <a:rPr lang="lv-LV" b="1" dirty="0" smtClean="0"/>
              <a:t>slieksni EUR </a:t>
            </a:r>
            <a:r>
              <a:rPr lang="lv-LV" b="1" dirty="0"/>
              <a:t>500 </a:t>
            </a:r>
            <a:r>
              <a:rPr lang="lv-LV" b="1" dirty="0" smtClean="0"/>
              <a:t>000*</a:t>
            </a:r>
            <a:endParaRPr lang="lv-LV" dirty="0"/>
          </a:p>
          <a:p>
            <a:endParaRPr lang="lv-LV" dirty="0"/>
          </a:p>
        </p:txBody>
      </p:sp>
      <p:sp>
        <p:nvSpPr>
          <p:cNvPr id="5" name="Title 4"/>
          <p:cNvSpPr>
            <a:spLocks noGrp="1"/>
          </p:cNvSpPr>
          <p:nvPr>
            <p:ph type="title"/>
          </p:nvPr>
        </p:nvSpPr>
        <p:spPr/>
        <p:txBody>
          <a:bodyPr/>
          <a:lstStyle/>
          <a:p>
            <a:r>
              <a:rPr lang="lv-LV" dirty="0"/>
              <a:t>Biežāk uzdotie jautājumi</a:t>
            </a:r>
          </a:p>
        </p:txBody>
      </p:sp>
    </p:spTree>
    <p:extLst>
      <p:ext uri="{BB962C8B-B14F-4D97-AF65-F5344CB8AC3E}">
        <p14:creationId xmlns:p14="http://schemas.microsoft.com/office/powerpoint/2010/main" val="2279375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11.01.2019</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15</a:t>
            </a:fld>
            <a:endParaRPr lang="lv-LV"/>
          </a:p>
        </p:txBody>
      </p:sp>
      <p:sp>
        <p:nvSpPr>
          <p:cNvPr id="4" name="Content Placeholder 3"/>
          <p:cNvSpPr>
            <a:spLocks noGrp="1"/>
          </p:cNvSpPr>
          <p:nvPr>
            <p:ph idx="1"/>
          </p:nvPr>
        </p:nvSpPr>
        <p:spPr/>
        <p:txBody>
          <a:bodyPr/>
          <a:lstStyle/>
          <a:p>
            <a:r>
              <a:rPr lang="lv-LV" altLang="lv-LV" b="1" i="1" dirty="0"/>
              <a:t>Papildus informācija FM mājas lapā:</a:t>
            </a:r>
            <a:br>
              <a:rPr lang="lv-LV" altLang="lv-LV" b="1" i="1" dirty="0"/>
            </a:br>
            <a:r>
              <a:rPr lang="lv-LV" altLang="lv-LV" i="1" dirty="0">
                <a:hlinkClick r:id="rId2"/>
              </a:rPr>
              <a:t>http://</a:t>
            </a:r>
            <a:r>
              <a:rPr lang="lv-LV" altLang="lv-LV" i="1" dirty="0" smtClean="0">
                <a:hlinkClick r:id="rId2"/>
              </a:rPr>
              <a:t>www.fm.gov.lv/lv/sadalas/komercdarbibas_atbalsta_kontrole/</a:t>
            </a:r>
            <a:endParaRPr lang="lv-LV" altLang="lv-LV" i="1" dirty="0" smtClean="0"/>
          </a:p>
          <a:p>
            <a:endParaRPr lang="lv-LV" altLang="lv-LV" b="1" i="1" dirty="0" smtClean="0"/>
          </a:p>
          <a:p>
            <a:r>
              <a:rPr lang="lv-LV" altLang="lv-LV" b="1" i="1" dirty="0" smtClean="0"/>
              <a:t>Papildus informācija EK mājas lapā:</a:t>
            </a:r>
            <a:br>
              <a:rPr lang="lv-LV" altLang="lv-LV" b="1" i="1" dirty="0" smtClean="0"/>
            </a:br>
            <a:r>
              <a:rPr lang="lv-LV" altLang="lv-LV" i="1" dirty="0">
                <a:hlinkClick r:id="rId3"/>
              </a:rPr>
              <a:t>http://</a:t>
            </a:r>
            <a:r>
              <a:rPr lang="lv-LV" altLang="lv-LV" i="1" dirty="0" smtClean="0">
                <a:hlinkClick r:id="rId3"/>
              </a:rPr>
              <a:t>ec.europa.eu/competition/state_aid/overview/index_en.html</a:t>
            </a:r>
            <a:r>
              <a:rPr lang="lv-LV" altLang="lv-LV" i="1" dirty="0" smtClean="0"/>
              <a:t> </a:t>
            </a:r>
          </a:p>
          <a:p>
            <a:endParaRPr lang="lv-LV" altLang="lv-LV" b="1" i="1" dirty="0"/>
          </a:p>
          <a:p>
            <a:pPr fontAlgn="t"/>
            <a:r>
              <a:rPr lang="lv-LV" altLang="lv-LV" b="1" i="1" dirty="0" smtClean="0"/>
              <a:t>Kontaktinformācija:</a:t>
            </a:r>
          </a:p>
          <a:p>
            <a:pPr marL="0" indent="0" fontAlgn="t">
              <a:buNone/>
            </a:pPr>
            <a:r>
              <a:rPr lang="lv-LV" altLang="lv-LV" i="1" dirty="0" smtClean="0"/>
              <a:t>FM </a:t>
            </a:r>
            <a:r>
              <a:rPr lang="lv-LV" altLang="lv-LV" i="1" dirty="0"/>
              <a:t>Komercdarbības atbalsta kontroles </a:t>
            </a:r>
            <a:r>
              <a:rPr lang="lv-LV" altLang="lv-LV" i="1" dirty="0" smtClean="0"/>
              <a:t>departaments</a:t>
            </a:r>
          </a:p>
          <a:p>
            <a:pPr marL="0" indent="0" fontAlgn="t">
              <a:buNone/>
            </a:pPr>
            <a:r>
              <a:rPr lang="lv-LV" dirty="0" smtClean="0"/>
              <a:t>Jurijs Jenuševskis, konsultants, </a:t>
            </a:r>
            <a:r>
              <a:rPr lang="lv-LV" dirty="0" smtClean="0">
                <a:hlinkClick r:id="rId4"/>
              </a:rPr>
              <a:t>Jurijs.Jenusevskis@fm.gov.lv</a:t>
            </a:r>
            <a:r>
              <a:rPr lang="lv-LV" dirty="0" smtClean="0"/>
              <a:t>, 67095 478</a:t>
            </a:r>
          </a:p>
          <a:p>
            <a:pPr marL="0" indent="0" fontAlgn="t">
              <a:buNone/>
            </a:pPr>
            <a:r>
              <a:rPr lang="lv-LV" dirty="0" smtClean="0"/>
              <a:t>Gunita Galauska, vecākā eksperte </a:t>
            </a:r>
            <a:r>
              <a:rPr lang="lv-LV" dirty="0" smtClean="0">
                <a:hlinkClick r:id="rId5"/>
              </a:rPr>
              <a:t>Gunita.Galauska@fm.gov.lv</a:t>
            </a:r>
            <a:r>
              <a:rPr lang="lv-LV" dirty="0" smtClean="0"/>
              <a:t>, 67083 854</a:t>
            </a:r>
            <a:endParaRPr lang="lv-LV" dirty="0"/>
          </a:p>
          <a:p>
            <a:endParaRPr lang="lv-LV" dirty="0"/>
          </a:p>
        </p:txBody>
      </p:sp>
      <p:sp>
        <p:nvSpPr>
          <p:cNvPr id="5" name="Title 4"/>
          <p:cNvSpPr>
            <a:spLocks noGrp="1"/>
          </p:cNvSpPr>
          <p:nvPr>
            <p:ph type="title"/>
          </p:nvPr>
        </p:nvSpPr>
        <p:spPr/>
        <p:txBody>
          <a:bodyPr>
            <a:noAutofit/>
          </a:bodyPr>
          <a:lstStyle/>
          <a:p>
            <a:r>
              <a:rPr lang="lv-LV" sz="2800" dirty="0" smtClean="0"/>
              <a:t>Papildus informācijas avoti</a:t>
            </a:r>
            <a:endParaRPr lang="lv-LV" sz="2800" dirty="0"/>
          </a:p>
        </p:txBody>
      </p:sp>
    </p:spTree>
    <p:extLst>
      <p:ext uri="{BB962C8B-B14F-4D97-AF65-F5344CB8AC3E}">
        <p14:creationId xmlns:p14="http://schemas.microsoft.com/office/powerpoint/2010/main" val="130261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055D1-9475-42AD-9F24-78C48DC7E3B5}" type="datetime1">
              <a:rPr lang="lv-LV" smtClean="0"/>
              <a:t>11.01.2019</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a:t>
            </a:fld>
            <a:endParaRPr lang="lv-LV"/>
          </a:p>
        </p:txBody>
      </p:sp>
      <p:sp>
        <p:nvSpPr>
          <p:cNvPr id="4" name="Content Placeholder 3"/>
          <p:cNvSpPr>
            <a:spLocks noGrp="1"/>
          </p:cNvSpPr>
          <p:nvPr>
            <p:ph idx="1"/>
          </p:nvPr>
        </p:nvSpPr>
        <p:spPr/>
        <p:txBody>
          <a:bodyPr/>
          <a:lstStyle/>
          <a:p>
            <a:endParaRPr lang="lv-LV" b="1" dirty="0" smtClean="0"/>
          </a:p>
          <a:p>
            <a:endParaRPr lang="lv-LV" b="1" dirty="0"/>
          </a:p>
          <a:p>
            <a:endParaRPr lang="lv-LV" b="1" dirty="0" smtClean="0"/>
          </a:p>
          <a:p>
            <a:endParaRPr lang="lv-LV" b="1" dirty="0" smtClean="0"/>
          </a:p>
          <a:p>
            <a:endParaRPr lang="lv-LV" b="1" dirty="0" smtClean="0"/>
          </a:p>
          <a:p>
            <a:r>
              <a:rPr lang="lv-LV" b="1" u="sng" dirty="0" err="1" smtClean="0"/>
              <a:t>Pārredzamības</a:t>
            </a:r>
            <a:r>
              <a:rPr lang="lv-LV" b="1" u="sng" dirty="0" smtClean="0"/>
              <a:t> prasība </a:t>
            </a:r>
            <a:r>
              <a:rPr lang="lv-LV" dirty="0" smtClean="0"/>
              <a:t>– Eiropas </a:t>
            </a:r>
            <a:r>
              <a:rPr lang="lv-LV" dirty="0"/>
              <a:t>Savienības tiesību aktos komercdarbības atbalsta jomā </a:t>
            </a:r>
            <a:r>
              <a:rPr lang="lv-LV" dirty="0" smtClean="0"/>
              <a:t>noteiktā </a:t>
            </a:r>
            <a:r>
              <a:rPr lang="lv-LV" u="sng" dirty="0" smtClean="0"/>
              <a:t>prasība dalībvalstīm </a:t>
            </a:r>
            <a:r>
              <a:rPr lang="lv-LV" u="sng" dirty="0"/>
              <a:t>publicēt informāciju par katru piešķirto </a:t>
            </a:r>
            <a:r>
              <a:rPr lang="lv-LV" u="sng" dirty="0" smtClean="0"/>
              <a:t>atbalstu</a:t>
            </a:r>
            <a:r>
              <a:rPr lang="lv-LV" u="sng" dirty="0"/>
              <a:t>, kas pārsniedz </a:t>
            </a:r>
            <a:r>
              <a:rPr lang="lv-LV" dirty="0"/>
              <a:t>konkrētajā Eiropas Savienības tiesību aktā komercdarbības atbalsta jomā </a:t>
            </a:r>
            <a:r>
              <a:rPr lang="lv-LV" u="sng" dirty="0"/>
              <a:t>noteikto piešķirtā atbalsta </a:t>
            </a:r>
            <a:r>
              <a:rPr lang="lv-LV" u="sng" dirty="0" smtClean="0"/>
              <a:t>slieksni</a:t>
            </a:r>
            <a:endParaRPr lang="lv-LV" u="sng" dirty="0"/>
          </a:p>
        </p:txBody>
      </p:sp>
      <p:sp>
        <p:nvSpPr>
          <p:cNvPr id="5" name="Title 4"/>
          <p:cNvSpPr>
            <a:spLocks noGrp="1"/>
          </p:cNvSpPr>
          <p:nvPr>
            <p:ph type="title"/>
          </p:nvPr>
        </p:nvSpPr>
        <p:spPr/>
        <p:txBody>
          <a:bodyPr/>
          <a:lstStyle/>
          <a:p>
            <a:r>
              <a:rPr lang="lv-LV" dirty="0" err="1" smtClean="0"/>
              <a:t>Pārredzamības</a:t>
            </a:r>
            <a:r>
              <a:rPr lang="lv-LV" dirty="0" smtClean="0"/>
              <a:t> prasība</a:t>
            </a:r>
            <a:endParaRPr lang="lv-LV" dirty="0"/>
          </a:p>
        </p:txBody>
      </p:sp>
    </p:spTree>
    <p:extLst>
      <p:ext uri="{BB962C8B-B14F-4D97-AF65-F5344CB8AC3E}">
        <p14:creationId xmlns:p14="http://schemas.microsoft.com/office/powerpoint/2010/main" val="3420938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055D1-9475-42AD-9F24-78C48DC7E3B5}" type="datetime1">
              <a:rPr lang="lv-LV" smtClean="0"/>
              <a:t>11.01.2019</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3</a:t>
            </a:fld>
            <a:endParaRPr lang="lv-LV"/>
          </a:p>
        </p:txBody>
      </p:sp>
      <p:sp>
        <p:nvSpPr>
          <p:cNvPr id="4" name="Content Placeholder 3"/>
          <p:cNvSpPr>
            <a:spLocks noGrp="1"/>
          </p:cNvSpPr>
          <p:nvPr>
            <p:ph idx="1"/>
          </p:nvPr>
        </p:nvSpPr>
        <p:spPr>
          <a:xfrm>
            <a:off x="457200" y="1268760"/>
            <a:ext cx="8229600" cy="5087590"/>
          </a:xfrm>
        </p:spPr>
        <p:txBody>
          <a:bodyPr>
            <a:normAutofit fontScale="77500" lnSpcReduction="20000"/>
          </a:bodyPr>
          <a:lstStyle/>
          <a:p>
            <a:pPr fontAlgn="base"/>
            <a:r>
              <a:rPr lang="lv-LV" dirty="0"/>
              <a:t>Komisijas 2014. gada 17. jūnija Regulas (ES) Nr. </a:t>
            </a:r>
            <a:r>
              <a:rPr lang="lv-LV" dirty="0" smtClean="0"/>
              <a:t>651/2014, ar ko noteiktas atbalsta kategorijas atzīst par saderīgām ar iekšējo tirgu, piemērojot Līguma 107. un 108. pantu, 9</a:t>
            </a:r>
            <a:r>
              <a:rPr lang="lv-LV" dirty="0"/>
              <a:t>. </a:t>
            </a:r>
            <a:r>
              <a:rPr lang="lv-LV" dirty="0" smtClean="0"/>
              <a:t>pants</a:t>
            </a:r>
          </a:p>
          <a:p>
            <a:pPr fontAlgn="base"/>
            <a:endParaRPr lang="lv-LV" dirty="0"/>
          </a:p>
          <a:p>
            <a:pPr fontAlgn="base"/>
            <a:r>
              <a:rPr lang="lv-LV" dirty="0"/>
              <a:t>Komisijas 2014. gada 16. decembra Regulas (ES) Nr. </a:t>
            </a:r>
            <a:r>
              <a:rPr lang="lv-LV" dirty="0" smtClean="0"/>
              <a:t>1388/2014, ar ko konkrētas atbalsta kategorijas uzņēmumiem, kuri nodarbojas ar zvejas un akvakultūras produktu ražošanu, apstrādi un tirdzniecību, atzīst par saderīgām ar iekšējo tirgu, piemērojot Līguma par Eiropas Savienības darbību 107. un 108. pantu, 9</a:t>
            </a:r>
            <a:r>
              <a:rPr lang="lv-LV" dirty="0"/>
              <a:t>. </a:t>
            </a:r>
            <a:r>
              <a:rPr lang="lv-LV" dirty="0" smtClean="0"/>
              <a:t>pants</a:t>
            </a:r>
          </a:p>
          <a:p>
            <a:pPr fontAlgn="base"/>
            <a:endParaRPr lang="lv-LV" dirty="0"/>
          </a:p>
          <a:p>
            <a:pPr fontAlgn="base"/>
            <a:r>
              <a:rPr lang="lv-LV" dirty="0"/>
              <a:t>Komisijas 2014. gada 25. jūnija Regulas (ES) Nr. </a:t>
            </a:r>
            <a:r>
              <a:rPr lang="lv-LV" dirty="0" smtClean="0"/>
              <a:t>702/2014, ar kuru konkrētas atbalsta kategorijas lauksaimniecības un mežsaimniecības nozarē un lauku apvidos atzīst par saderīgām ar iekšējo tirgu, piemērojot Līguma par Eiropas Savienības darbību 107. un 108. pantu, 9</a:t>
            </a:r>
            <a:r>
              <a:rPr lang="lv-LV" dirty="0"/>
              <a:t>. </a:t>
            </a:r>
            <a:r>
              <a:rPr lang="lv-LV" dirty="0" smtClean="0"/>
              <a:t>pants</a:t>
            </a:r>
          </a:p>
          <a:p>
            <a:pPr fontAlgn="base"/>
            <a:endParaRPr lang="lv-LV" dirty="0"/>
          </a:p>
          <a:p>
            <a:pPr fontAlgn="base"/>
            <a:r>
              <a:rPr lang="lv-LV" dirty="0"/>
              <a:t>EK Reģionālā atbalsta pamatnostādņu 2014.–2020. gadam (2013/C 209/01) </a:t>
            </a:r>
            <a:r>
              <a:rPr lang="lv-LV" dirty="0" smtClean="0"/>
              <a:t>141.punkts</a:t>
            </a:r>
          </a:p>
          <a:p>
            <a:pPr fontAlgn="base"/>
            <a:endParaRPr lang="lv-LV" dirty="0"/>
          </a:p>
          <a:p>
            <a:pPr fontAlgn="base"/>
            <a:r>
              <a:rPr lang="lv-LV" dirty="0"/>
              <a:t>EK Pamatnostādņu par valsts atbalstu vides aizsardzībai un enerģētikai 2014.–2020. gadam (2014/C 200/01) 104.-</a:t>
            </a:r>
            <a:r>
              <a:rPr lang="lv-LV" dirty="0" smtClean="0"/>
              <a:t>106.punkts</a:t>
            </a:r>
          </a:p>
          <a:p>
            <a:pPr fontAlgn="base"/>
            <a:endParaRPr lang="lv-LV" dirty="0"/>
          </a:p>
          <a:p>
            <a:pPr fontAlgn="base"/>
            <a:r>
              <a:rPr lang="lv-LV" dirty="0"/>
              <a:t>EK Pamatnostādņu par valsts atbalstu lidostām un aviokompānijām (2014/C 99/03) 161.-</a:t>
            </a:r>
            <a:r>
              <a:rPr lang="lv-LV" dirty="0" smtClean="0"/>
              <a:t>163.punkts</a:t>
            </a:r>
          </a:p>
          <a:p>
            <a:pPr fontAlgn="base"/>
            <a:endParaRPr lang="lv-LV" dirty="0"/>
          </a:p>
          <a:p>
            <a:pPr fontAlgn="base"/>
            <a:r>
              <a:rPr lang="lv-LV" dirty="0"/>
              <a:t>EK Pamatnostādņu par valsts atbalstu grūtībās nonākušu </a:t>
            </a:r>
            <a:r>
              <a:rPr lang="lv-LV" dirty="0" err="1"/>
              <a:t>nefinanšu</a:t>
            </a:r>
            <a:r>
              <a:rPr lang="lv-LV" dirty="0"/>
              <a:t> uzņēmumu glābšanai un pārstrukturēšanai (2014/C 249/01) </a:t>
            </a:r>
            <a:r>
              <a:rPr lang="lv-LV" dirty="0" smtClean="0"/>
              <a:t>96.punkts</a:t>
            </a:r>
          </a:p>
          <a:p>
            <a:pPr fontAlgn="base"/>
            <a:endParaRPr lang="lv-LV" dirty="0"/>
          </a:p>
          <a:p>
            <a:pPr fontAlgn="base"/>
            <a:r>
              <a:rPr lang="lv-LV" dirty="0"/>
              <a:t>EK Nostādņu par valsts atbalstu pētniecībai, izstrādei un inovācijai (2014/C 198/01) </a:t>
            </a:r>
            <a:r>
              <a:rPr lang="lv-LV" dirty="0" smtClean="0"/>
              <a:t>119.punkts</a:t>
            </a:r>
          </a:p>
        </p:txBody>
      </p:sp>
      <p:sp>
        <p:nvSpPr>
          <p:cNvPr id="5" name="Title 4"/>
          <p:cNvSpPr>
            <a:spLocks noGrp="1"/>
          </p:cNvSpPr>
          <p:nvPr>
            <p:ph type="title"/>
          </p:nvPr>
        </p:nvSpPr>
        <p:spPr>
          <a:xfrm>
            <a:off x="467544" y="620736"/>
            <a:ext cx="6264696" cy="432000"/>
          </a:xfrm>
        </p:spPr>
        <p:txBody>
          <a:bodyPr>
            <a:noAutofit/>
          </a:bodyPr>
          <a:lstStyle/>
          <a:p>
            <a:r>
              <a:rPr lang="lv-LV" sz="2400" dirty="0" smtClean="0">
                <a:effectLst/>
              </a:rPr>
              <a:t>Eiropas Savienības komercdarbības atbalsta regulējums</a:t>
            </a:r>
            <a:endParaRPr lang="lv-LV" sz="2400" dirty="0"/>
          </a:p>
        </p:txBody>
      </p:sp>
    </p:spTree>
    <p:extLst>
      <p:ext uri="{BB962C8B-B14F-4D97-AF65-F5344CB8AC3E}">
        <p14:creationId xmlns:p14="http://schemas.microsoft.com/office/powerpoint/2010/main" val="2956020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055D1-9475-42AD-9F24-78C48DC7E3B5}" type="datetime1">
              <a:rPr lang="lv-LV" smtClean="0"/>
              <a:t>11.01.2019</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4</a:t>
            </a:fld>
            <a:endParaRPr lang="lv-LV"/>
          </a:p>
        </p:txBody>
      </p:sp>
      <p:sp>
        <p:nvSpPr>
          <p:cNvPr id="4" name="Content Placeholder 3"/>
          <p:cNvSpPr>
            <a:spLocks noGrp="1"/>
          </p:cNvSpPr>
          <p:nvPr>
            <p:ph idx="1"/>
          </p:nvPr>
        </p:nvSpPr>
        <p:spPr>
          <a:xfrm>
            <a:off x="457200" y="1268760"/>
            <a:ext cx="8229600" cy="5087590"/>
          </a:xfrm>
        </p:spPr>
        <p:txBody>
          <a:bodyPr>
            <a:normAutofit fontScale="85000" lnSpcReduction="20000"/>
          </a:bodyPr>
          <a:lstStyle/>
          <a:p>
            <a:pPr fontAlgn="base"/>
            <a:r>
              <a:rPr lang="lv-LV" dirty="0" smtClean="0"/>
              <a:t>EK </a:t>
            </a:r>
            <a:r>
              <a:rPr lang="lv-LV" dirty="0"/>
              <a:t>Pamatnostādņu par valsts atbalstu, lai veicinātu riska finansējuma ieguldījumus (2014/C 19/04) </a:t>
            </a:r>
            <a:r>
              <a:rPr lang="lv-LV" dirty="0" smtClean="0"/>
              <a:t>166.punkts</a:t>
            </a:r>
          </a:p>
          <a:p>
            <a:pPr fontAlgn="base"/>
            <a:endParaRPr lang="lv-LV" dirty="0"/>
          </a:p>
          <a:p>
            <a:pPr fontAlgn="base"/>
            <a:r>
              <a:rPr lang="lv-LV" dirty="0"/>
              <a:t>ES pamatnostādņu valsts atbalsta noteikumu piemērošanai attiecībā uz platjoslas tīklu ātru izvēršanu (2013/C 25/01) 78.punkta j) </a:t>
            </a:r>
            <a:r>
              <a:rPr lang="lv-LV" dirty="0" smtClean="0"/>
              <a:t>apakšpunkts</a:t>
            </a:r>
          </a:p>
          <a:p>
            <a:pPr fontAlgn="base"/>
            <a:endParaRPr lang="lv-LV" dirty="0" smtClean="0"/>
          </a:p>
          <a:p>
            <a:pPr fontAlgn="base"/>
            <a:r>
              <a:rPr lang="lv-LV" dirty="0" smtClean="0"/>
              <a:t>Komisijas paziņojuma </a:t>
            </a:r>
            <a:r>
              <a:rPr lang="lv-LV" dirty="0"/>
              <a:t>par valsts atbalstu filmām un citiem audiovizuālajiem </a:t>
            </a:r>
            <a:r>
              <a:rPr lang="lv-LV" dirty="0" smtClean="0"/>
              <a:t>darbiem (</a:t>
            </a:r>
            <a:r>
              <a:rPr lang="lv-LV" dirty="0"/>
              <a:t>2013/C 332/01</a:t>
            </a:r>
            <a:r>
              <a:rPr lang="lv-LV" dirty="0" smtClean="0"/>
              <a:t>) 52. punkta 7. apakšpunkts</a:t>
            </a:r>
          </a:p>
          <a:p>
            <a:pPr fontAlgn="base"/>
            <a:endParaRPr lang="lv-LV" dirty="0"/>
          </a:p>
          <a:p>
            <a:pPr fontAlgn="base"/>
            <a:r>
              <a:rPr lang="lv-LV" dirty="0" smtClean="0"/>
              <a:t>Eiropas Savienības </a:t>
            </a:r>
            <a:r>
              <a:rPr lang="lv-LV" dirty="0"/>
              <a:t>Pamatnostādņu par valsts atbalstu </a:t>
            </a:r>
            <a:r>
              <a:rPr lang="lv-LV" dirty="0" smtClean="0"/>
              <a:t>lauksaimniecības </a:t>
            </a:r>
            <a:r>
              <a:rPr lang="lv-LV" dirty="0"/>
              <a:t>un mežsaimniecības nozarē un lauku apvidos 2014.–2020.gadam (2014/C 204/01) 128.-</a:t>
            </a:r>
            <a:r>
              <a:rPr lang="lv-LV" dirty="0" smtClean="0"/>
              <a:t>132.punkts</a:t>
            </a:r>
          </a:p>
          <a:p>
            <a:pPr fontAlgn="base"/>
            <a:endParaRPr lang="lv-LV" dirty="0"/>
          </a:p>
          <a:p>
            <a:pPr fontAlgn="base"/>
            <a:r>
              <a:rPr lang="lv-LV" dirty="0"/>
              <a:t>EK Pamatnostādņu valsts atbalsta vērtēšanai zvejniecības un akvakultūras nozarē (2015/C 217/01) 69.-</a:t>
            </a:r>
            <a:r>
              <a:rPr lang="lv-LV" dirty="0" smtClean="0"/>
              <a:t>71.punkts</a:t>
            </a:r>
          </a:p>
          <a:p>
            <a:pPr fontAlgn="base"/>
            <a:endParaRPr lang="lv-LV" dirty="0" smtClean="0"/>
          </a:p>
          <a:p>
            <a:pPr fontAlgn="base"/>
            <a:r>
              <a:rPr lang="lv-LV" dirty="0" smtClean="0"/>
              <a:t>Līguma par Eiropas Savienības darbību 93. un 107. pants</a:t>
            </a:r>
          </a:p>
          <a:p>
            <a:pPr fontAlgn="base"/>
            <a:endParaRPr lang="lv-LV" dirty="0"/>
          </a:p>
          <a:p>
            <a:pPr fontAlgn="base"/>
            <a:r>
              <a:rPr lang="lv-LV" dirty="0" smtClean="0"/>
              <a:t>Komisijas paziņojuma, ar ko groza Komisijas paziņojumus par ES pamatnostādnēm valsts atbalsta noteikumu piemērošanai attiecībā uz platjoslas tīklu ātru izvēršanu, Reģionālā atbalsta pamatnostādnēm 2014.–2020. gadam, valsts atbalstu filmām un citiem audiovizuālajiem darbiem, Pamatnostādnēm par valsts atbalstu, lai veicinātu riska finansējuma ieguldījumus, un Pamatnostādnēm par valsts atbalstu lidostām un aviokompānijām (2014/C 198/02) II.2. iedaļas a) punkts</a:t>
            </a:r>
            <a:endParaRPr lang="lv-LV" dirty="0"/>
          </a:p>
        </p:txBody>
      </p:sp>
      <p:sp>
        <p:nvSpPr>
          <p:cNvPr id="5" name="Title 4"/>
          <p:cNvSpPr>
            <a:spLocks noGrp="1"/>
          </p:cNvSpPr>
          <p:nvPr>
            <p:ph type="title"/>
          </p:nvPr>
        </p:nvSpPr>
        <p:spPr>
          <a:xfrm>
            <a:off x="467544" y="620736"/>
            <a:ext cx="6336704" cy="432000"/>
          </a:xfrm>
        </p:spPr>
        <p:txBody>
          <a:bodyPr>
            <a:noAutofit/>
          </a:bodyPr>
          <a:lstStyle/>
          <a:p>
            <a:r>
              <a:rPr lang="lv-LV" sz="2400" dirty="0" smtClean="0">
                <a:effectLst/>
              </a:rPr>
              <a:t>Eiropas Savienības komercdarbības atbalsta regulējums</a:t>
            </a:r>
            <a:endParaRPr lang="lv-LV" sz="2400" dirty="0"/>
          </a:p>
        </p:txBody>
      </p:sp>
    </p:spTree>
    <p:extLst>
      <p:ext uri="{BB962C8B-B14F-4D97-AF65-F5344CB8AC3E}">
        <p14:creationId xmlns:p14="http://schemas.microsoft.com/office/powerpoint/2010/main" val="2954436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055D1-9475-42AD-9F24-78C48DC7E3B5}" type="datetime1">
              <a:rPr lang="lv-LV" smtClean="0"/>
              <a:t>11.01.2019</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5</a:t>
            </a:fld>
            <a:endParaRPr lang="lv-LV"/>
          </a:p>
        </p:txBody>
      </p:sp>
      <p:sp>
        <p:nvSpPr>
          <p:cNvPr id="4" name="Content Placeholder 3"/>
          <p:cNvSpPr>
            <a:spLocks noGrp="1"/>
          </p:cNvSpPr>
          <p:nvPr>
            <p:ph idx="1"/>
          </p:nvPr>
        </p:nvSpPr>
        <p:spPr/>
        <p:txBody>
          <a:bodyPr/>
          <a:lstStyle/>
          <a:p>
            <a:r>
              <a:rPr lang="lv-LV" dirty="0"/>
              <a:t>Ministru kabineta 2016. gada 21. jūnija </a:t>
            </a:r>
            <a:r>
              <a:rPr lang="lv-LV" dirty="0" smtClean="0"/>
              <a:t>noteikumi </a:t>
            </a:r>
            <a:r>
              <a:rPr lang="lv-LV" dirty="0"/>
              <a:t>Nr. 386 “Kārtība, kādā publicē informāciju par sniegto komercdarbības atbalstu un piešķir un anulē elektroniskās sistēmas lietošanas tiesības” (spēkā ar 2016. gada 1. jūliju</a:t>
            </a:r>
            <a:r>
              <a:rPr lang="lv-LV" dirty="0" smtClean="0"/>
              <a:t>), kuri nosaka:</a:t>
            </a:r>
          </a:p>
          <a:p>
            <a:endParaRPr lang="lv-LV" dirty="0"/>
          </a:p>
          <a:p>
            <a:pPr lvl="1"/>
            <a:r>
              <a:rPr lang="lv-LV" dirty="0"/>
              <a:t>s</a:t>
            </a:r>
            <a:r>
              <a:rPr lang="lv-LV" dirty="0" smtClean="0"/>
              <a:t>istēmas lietotāju kategorijas un funkcijas</a:t>
            </a:r>
          </a:p>
          <a:p>
            <a:pPr lvl="1"/>
            <a:endParaRPr lang="lv-LV" dirty="0"/>
          </a:p>
          <a:p>
            <a:pPr lvl="1"/>
            <a:r>
              <a:rPr lang="lv-LV" dirty="0" smtClean="0"/>
              <a:t>informācijas publicēšanas </a:t>
            </a:r>
            <a:r>
              <a:rPr lang="lv-LV" dirty="0"/>
              <a:t>par sniegto komercdarbības </a:t>
            </a:r>
            <a:r>
              <a:rPr lang="lv-LV" dirty="0" smtClean="0"/>
              <a:t>atbalstu kārtību</a:t>
            </a:r>
          </a:p>
          <a:p>
            <a:pPr lvl="1"/>
            <a:endParaRPr lang="lv-LV" dirty="0"/>
          </a:p>
          <a:p>
            <a:pPr lvl="1"/>
            <a:r>
              <a:rPr lang="lv-LV" dirty="0" smtClean="0"/>
              <a:t>sistēmas </a:t>
            </a:r>
            <a:r>
              <a:rPr lang="lv-LV" dirty="0"/>
              <a:t>lietošanas tiesību </a:t>
            </a:r>
            <a:r>
              <a:rPr lang="lv-LV" dirty="0" smtClean="0"/>
              <a:t>piešķiršanas </a:t>
            </a:r>
            <a:r>
              <a:rPr lang="lv-LV" dirty="0"/>
              <a:t>un </a:t>
            </a:r>
            <a:r>
              <a:rPr lang="lv-LV" dirty="0" smtClean="0"/>
              <a:t>anulēšanas kārtību</a:t>
            </a:r>
          </a:p>
        </p:txBody>
      </p:sp>
      <p:sp>
        <p:nvSpPr>
          <p:cNvPr id="5" name="Title 4"/>
          <p:cNvSpPr>
            <a:spLocks noGrp="1"/>
          </p:cNvSpPr>
          <p:nvPr>
            <p:ph type="title"/>
          </p:nvPr>
        </p:nvSpPr>
        <p:spPr>
          <a:xfrm>
            <a:off x="467544" y="620736"/>
            <a:ext cx="6408712" cy="432000"/>
          </a:xfrm>
        </p:spPr>
        <p:txBody>
          <a:bodyPr>
            <a:normAutofit fontScale="90000"/>
          </a:bodyPr>
          <a:lstStyle/>
          <a:p>
            <a:r>
              <a:rPr lang="lv-LV" dirty="0" smtClean="0"/>
              <a:t>Latvijas nacionālais regulējums </a:t>
            </a:r>
            <a:r>
              <a:rPr lang="lv-LV" dirty="0" err="1" smtClean="0"/>
              <a:t>pārredzamības</a:t>
            </a:r>
            <a:r>
              <a:rPr lang="lv-LV" dirty="0" smtClean="0"/>
              <a:t> prasības nodrošināšanai</a:t>
            </a:r>
            <a:endParaRPr lang="lv-LV" dirty="0"/>
          </a:p>
        </p:txBody>
      </p:sp>
    </p:spTree>
    <p:extLst>
      <p:ext uri="{BB962C8B-B14F-4D97-AF65-F5344CB8AC3E}">
        <p14:creationId xmlns:p14="http://schemas.microsoft.com/office/powerpoint/2010/main" val="873632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055D1-9475-42AD-9F24-78C48DC7E3B5}" type="datetime1">
              <a:rPr lang="lv-LV" smtClean="0"/>
              <a:t>11.01.2019</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6</a:t>
            </a:fld>
            <a:endParaRPr lang="lv-LV"/>
          </a:p>
        </p:txBody>
      </p:sp>
      <p:sp>
        <p:nvSpPr>
          <p:cNvPr id="4" name="Content Placeholder 3"/>
          <p:cNvSpPr>
            <a:spLocks noGrp="1"/>
          </p:cNvSpPr>
          <p:nvPr>
            <p:ph idx="1"/>
          </p:nvPr>
        </p:nvSpPr>
        <p:spPr/>
        <p:txBody>
          <a:bodyPr/>
          <a:lstStyle/>
          <a:p>
            <a:r>
              <a:rPr lang="lv-LV" dirty="0" smtClean="0"/>
              <a:t>Informāciju </a:t>
            </a:r>
            <a:r>
              <a:rPr lang="lv-LV" dirty="0"/>
              <a:t>publicē Eiropas Komisijas pārziņā </a:t>
            </a:r>
            <a:r>
              <a:rPr lang="lv-LV" dirty="0" smtClean="0"/>
              <a:t>esošajā elektroniskajā sistēmā </a:t>
            </a:r>
            <a:r>
              <a:rPr lang="lv-LV" i="1" dirty="0" smtClean="0"/>
              <a:t>Aid </a:t>
            </a:r>
            <a:r>
              <a:rPr lang="lv-LV" i="1" dirty="0" err="1"/>
              <a:t>Award</a:t>
            </a:r>
            <a:r>
              <a:rPr lang="lv-LV" i="1" dirty="0"/>
              <a:t> </a:t>
            </a:r>
            <a:r>
              <a:rPr lang="lv-LV" i="1" dirty="0" err="1"/>
              <a:t>System</a:t>
            </a:r>
            <a:r>
              <a:rPr lang="lv-LV" i="1" dirty="0"/>
              <a:t> </a:t>
            </a:r>
            <a:r>
              <a:rPr lang="lv-LV" i="1" dirty="0" err="1" smtClean="0"/>
              <a:t>Application</a:t>
            </a:r>
            <a:r>
              <a:rPr lang="lv-LV" i="1" dirty="0" smtClean="0"/>
              <a:t> </a:t>
            </a:r>
            <a:r>
              <a:rPr lang="lv-LV" dirty="0" smtClean="0"/>
              <a:t>(turpmāk - sistēma)</a:t>
            </a:r>
            <a:endParaRPr lang="lv-LV" i="1" dirty="0" smtClean="0"/>
          </a:p>
          <a:p>
            <a:endParaRPr lang="lv-LV" i="1" dirty="0" smtClean="0"/>
          </a:p>
          <a:p>
            <a:pPr lvl="1"/>
            <a:r>
              <a:rPr lang="lv-LV" dirty="0" smtClean="0"/>
              <a:t>testa </a:t>
            </a:r>
            <a:r>
              <a:rPr lang="lv-LV" dirty="0">
                <a:latin typeface="+mj-lt"/>
              </a:rPr>
              <a:t>versija pieejama: </a:t>
            </a:r>
            <a:r>
              <a:rPr lang="lv-LV" i="1" dirty="0" smtClean="0">
                <a:latin typeface="+mj-lt"/>
                <a:hlinkClick r:id="rId2"/>
              </a:rPr>
              <a:t>https://webgate.acceptance.ec.europa.eu/competition/transparency/</a:t>
            </a:r>
            <a:endParaRPr lang="lv-LV" i="1" dirty="0" smtClean="0">
              <a:latin typeface="+mj-lt"/>
            </a:endParaRPr>
          </a:p>
          <a:p>
            <a:pPr lvl="1"/>
            <a:endParaRPr lang="lv-LV" dirty="0" smtClean="0">
              <a:latin typeface="+mj-lt"/>
            </a:endParaRPr>
          </a:p>
          <a:p>
            <a:pPr lvl="1"/>
            <a:r>
              <a:rPr lang="lv-LV" dirty="0" smtClean="0">
                <a:latin typeface="+mj-lt"/>
              </a:rPr>
              <a:t>produkcijas versija pieejama: </a:t>
            </a:r>
            <a:r>
              <a:rPr lang="en-GB" i="1" u="sng" dirty="0">
                <a:solidFill>
                  <a:srgbClr val="0563C1"/>
                </a:solidFill>
                <a:latin typeface="+mj-lt"/>
                <a:ea typeface="Calibri" panose="020F0502020204030204" pitchFamily="34" charset="0"/>
                <a:cs typeface="Times New Roman" panose="02020603050405020304" pitchFamily="18" charset="0"/>
                <a:hlinkClick r:id="rId3"/>
              </a:rPr>
              <a:t>https://</a:t>
            </a:r>
            <a:r>
              <a:rPr lang="en-GB" i="1" u="sng" dirty="0" smtClean="0">
                <a:solidFill>
                  <a:srgbClr val="0563C1"/>
                </a:solidFill>
                <a:latin typeface="+mj-lt"/>
                <a:ea typeface="Calibri" panose="020F0502020204030204" pitchFamily="34" charset="0"/>
                <a:cs typeface="Times New Roman" panose="02020603050405020304" pitchFamily="18" charset="0"/>
                <a:hlinkClick r:id="rId3"/>
              </a:rPr>
              <a:t>webgate.ec.europa.eu/competition/transparency/</a:t>
            </a:r>
            <a:endParaRPr lang="lv-LV" i="1" u="sng" dirty="0" smtClean="0">
              <a:solidFill>
                <a:srgbClr val="0563C1"/>
              </a:solidFill>
              <a:latin typeface="+mj-lt"/>
              <a:ea typeface="Calibri" panose="020F0502020204030204" pitchFamily="34" charset="0"/>
              <a:cs typeface="Times New Roman" panose="02020603050405020304" pitchFamily="18" charset="0"/>
            </a:endParaRPr>
          </a:p>
          <a:p>
            <a:pPr lvl="1"/>
            <a:endParaRPr lang="lv-LV" dirty="0" smtClean="0">
              <a:solidFill>
                <a:srgbClr val="0563C1"/>
              </a:solidFill>
              <a:latin typeface="+mj-lt"/>
              <a:ea typeface="Calibri" panose="020F0502020204030204" pitchFamily="34" charset="0"/>
              <a:cs typeface="Times New Roman" panose="02020603050405020304" pitchFamily="18" charset="0"/>
            </a:endParaRPr>
          </a:p>
          <a:p>
            <a:pPr lvl="1"/>
            <a:r>
              <a:rPr lang="lv-LV" dirty="0" smtClean="0">
                <a:latin typeface="+mj-lt"/>
              </a:rPr>
              <a:t>Visu dalībvalstu publicētās </a:t>
            </a:r>
            <a:r>
              <a:rPr lang="lv-LV" dirty="0">
                <a:latin typeface="+mj-lt"/>
              </a:rPr>
              <a:t>informācijas meklēšanas rīks pieejams: </a:t>
            </a:r>
            <a:r>
              <a:rPr lang="en-GB" i="1" u="sng" dirty="0">
                <a:solidFill>
                  <a:srgbClr val="0563C1"/>
                </a:solidFill>
                <a:latin typeface="+mj-lt"/>
                <a:ea typeface="Calibri" panose="020F0502020204030204" pitchFamily="34" charset="0"/>
                <a:cs typeface="Times New Roman" panose="02020603050405020304" pitchFamily="18" charset="0"/>
                <a:hlinkClick r:id="rId4"/>
              </a:rPr>
              <a:t>https://webgate.ec.europa.eu/competition/transparency/public/search/home/</a:t>
            </a:r>
            <a:endParaRPr lang="lv-LV" i="1" dirty="0">
              <a:latin typeface="+mj-lt"/>
            </a:endParaRPr>
          </a:p>
        </p:txBody>
      </p:sp>
      <p:sp>
        <p:nvSpPr>
          <p:cNvPr id="5" name="Title 4"/>
          <p:cNvSpPr>
            <a:spLocks noGrp="1"/>
          </p:cNvSpPr>
          <p:nvPr>
            <p:ph type="title"/>
          </p:nvPr>
        </p:nvSpPr>
        <p:spPr/>
        <p:txBody>
          <a:bodyPr>
            <a:normAutofit/>
          </a:bodyPr>
          <a:lstStyle/>
          <a:p>
            <a:r>
              <a:rPr lang="en-US" i="1" dirty="0"/>
              <a:t>Aid Award System </a:t>
            </a:r>
            <a:r>
              <a:rPr lang="en-US" i="1" dirty="0" smtClean="0"/>
              <a:t>Application</a:t>
            </a:r>
            <a:endParaRPr lang="lv-LV" i="1" dirty="0"/>
          </a:p>
        </p:txBody>
      </p:sp>
    </p:spTree>
    <p:extLst>
      <p:ext uri="{BB962C8B-B14F-4D97-AF65-F5344CB8AC3E}">
        <p14:creationId xmlns:p14="http://schemas.microsoft.com/office/powerpoint/2010/main" val="39563932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055D1-9475-42AD-9F24-78C48DC7E3B5}" type="datetime1">
              <a:rPr lang="lv-LV" smtClean="0"/>
              <a:t>11.01.2019</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7</a:t>
            </a:fld>
            <a:endParaRPr lang="lv-LV"/>
          </a:p>
        </p:txBody>
      </p:sp>
      <p:sp>
        <p:nvSpPr>
          <p:cNvPr id="4" name="Content Placeholder 3"/>
          <p:cNvSpPr>
            <a:spLocks noGrp="1"/>
          </p:cNvSpPr>
          <p:nvPr>
            <p:ph idx="1"/>
          </p:nvPr>
        </p:nvSpPr>
        <p:spPr/>
        <p:txBody>
          <a:bodyPr>
            <a:normAutofit fontScale="92500" lnSpcReduction="10000"/>
          </a:bodyPr>
          <a:lstStyle/>
          <a:p>
            <a:pPr marL="0" indent="0">
              <a:buNone/>
            </a:pPr>
            <a:r>
              <a:rPr lang="lv-LV" dirty="0" smtClean="0"/>
              <a:t>Saskaņā ar Komisijas regulas Nr. 651/2014 III pielikumu jāpublicē šādu informāciju:</a:t>
            </a:r>
          </a:p>
          <a:p>
            <a:r>
              <a:rPr lang="lv-LV" dirty="0" smtClean="0"/>
              <a:t>atbalsta saņēmēja nosaukums,</a:t>
            </a:r>
          </a:p>
          <a:p>
            <a:r>
              <a:rPr lang="lv-LV" dirty="0" smtClean="0"/>
              <a:t>atbalsta </a:t>
            </a:r>
            <a:r>
              <a:rPr lang="lv-LV" dirty="0"/>
              <a:t>saņēmēja identifikators,</a:t>
            </a:r>
          </a:p>
          <a:p>
            <a:r>
              <a:rPr lang="lv-LV" dirty="0" smtClean="0"/>
              <a:t>uzņēmuma </a:t>
            </a:r>
            <a:r>
              <a:rPr lang="lv-LV" dirty="0"/>
              <a:t>veids (MVU/liels uzņēmums) piešķiršanas laikā</a:t>
            </a:r>
            <a:r>
              <a:rPr lang="lv-LV" dirty="0" smtClean="0"/>
              <a:t>,</a:t>
            </a:r>
          </a:p>
          <a:p>
            <a:r>
              <a:rPr lang="lv-LV" dirty="0" smtClean="0"/>
              <a:t>atbalsta </a:t>
            </a:r>
            <a:r>
              <a:rPr lang="lv-LV" dirty="0"/>
              <a:t>saņēmēja atrašanās vietas reģions NUTS II </a:t>
            </a:r>
            <a:r>
              <a:rPr lang="lv-LV" dirty="0" smtClean="0"/>
              <a:t>līmenī,</a:t>
            </a:r>
            <a:endParaRPr lang="lv-LV" dirty="0"/>
          </a:p>
          <a:p>
            <a:r>
              <a:rPr lang="lv-LV" dirty="0" smtClean="0"/>
              <a:t>darbības </a:t>
            </a:r>
            <a:r>
              <a:rPr lang="lv-LV" dirty="0"/>
              <a:t>nozare NACE grupas </a:t>
            </a:r>
            <a:r>
              <a:rPr lang="lv-LV" dirty="0" smtClean="0"/>
              <a:t>līmenī,</a:t>
            </a:r>
            <a:endParaRPr lang="lv-LV" dirty="0"/>
          </a:p>
          <a:p>
            <a:r>
              <a:rPr lang="lv-LV" dirty="0" smtClean="0"/>
              <a:t>atbalsta </a:t>
            </a:r>
            <a:r>
              <a:rPr lang="lv-LV" dirty="0"/>
              <a:t>elements, kas izteikts kā pilna summa valsts </a:t>
            </a:r>
            <a:r>
              <a:rPr lang="lv-LV" dirty="0" smtClean="0"/>
              <a:t>valūtā,</a:t>
            </a:r>
            <a:endParaRPr lang="lv-LV" dirty="0"/>
          </a:p>
          <a:p>
            <a:r>
              <a:rPr lang="lv-LV" dirty="0" smtClean="0"/>
              <a:t>atbalsta </a:t>
            </a:r>
            <a:r>
              <a:rPr lang="lv-LV" dirty="0"/>
              <a:t>instruments </a:t>
            </a:r>
            <a:r>
              <a:rPr lang="lv-LV" dirty="0" smtClean="0"/>
              <a:t>(dotācija/procentu </a:t>
            </a:r>
            <a:r>
              <a:rPr lang="lv-LV" dirty="0"/>
              <a:t>likmju subsīdija, aizdevums/atmaksājams avanss/atmaksājama </a:t>
            </a:r>
            <a:r>
              <a:rPr lang="lv-LV" dirty="0" smtClean="0"/>
              <a:t>dotācija, garantija</a:t>
            </a:r>
            <a:r>
              <a:rPr lang="lv-LV" dirty="0"/>
              <a:t>, nodokļu atvieglojums vai atbrīvojums no nodokļiem, riska finansējums, </a:t>
            </a:r>
            <a:r>
              <a:rPr lang="lv-LV" dirty="0" smtClean="0"/>
              <a:t>cits),</a:t>
            </a:r>
            <a:endParaRPr lang="lv-LV" dirty="0"/>
          </a:p>
          <a:p>
            <a:r>
              <a:rPr lang="lv-LV" dirty="0" smtClean="0"/>
              <a:t>piešķiršanas </a:t>
            </a:r>
            <a:r>
              <a:rPr lang="lv-LV" dirty="0"/>
              <a:t>datums,</a:t>
            </a:r>
          </a:p>
          <a:p>
            <a:r>
              <a:rPr lang="lv-LV" dirty="0" smtClean="0"/>
              <a:t>atbalsta </a:t>
            </a:r>
            <a:r>
              <a:rPr lang="lv-LV" dirty="0"/>
              <a:t>mērķis,</a:t>
            </a:r>
          </a:p>
          <a:p>
            <a:r>
              <a:rPr lang="lv-LV" dirty="0" smtClean="0"/>
              <a:t>piešķīrēja </a:t>
            </a:r>
            <a:r>
              <a:rPr lang="lv-LV" dirty="0"/>
              <a:t>iestāde,</a:t>
            </a:r>
          </a:p>
          <a:p>
            <a:r>
              <a:rPr lang="lv-LV" dirty="0" smtClean="0"/>
              <a:t>shēmām </a:t>
            </a:r>
            <a:r>
              <a:rPr lang="lv-LV" dirty="0"/>
              <a:t>saskaņā ar 16. un 21. pantu – pilnvarotā subjekta nosaukums un izraudzīto finanšu starpnieku nosaukumi,</a:t>
            </a:r>
          </a:p>
          <a:p>
            <a:r>
              <a:rPr lang="lv-LV" dirty="0" smtClean="0"/>
              <a:t>atbalsta </a:t>
            </a:r>
            <a:r>
              <a:rPr lang="lv-LV" dirty="0"/>
              <a:t>pasākuma atsauces </a:t>
            </a:r>
            <a:r>
              <a:rPr lang="lv-LV" dirty="0" smtClean="0"/>
              <a:t>numurs.</a:t>
            </a:r>
            <a:endParaRPr lang="lv-LV" dirty="0"/>
          </a:p>
        </p:txBody>
      </p:sp>
      <p:sp>
        <p:nvSpPr>
          <p:cNvPr id="5" name="Title 4"/>
          <p:cNvSpPr>
            <a:spLocks noGrp="1"/>
          </p:cNvSpPr>
          <p:nvPr>
            <p:ph type="title"/>
          </p:nvPr>
        </p:nvSpPr>
        <p:spPr>
          <a:xfrm>
            <a:off x="467544" y="620736"/>
            <a:ext cx="7992888" cy="432000"/>
          </a:xfrm>
        </p:spPr>
        <p:txBody>
          <a:bodyPr>
            <a:noAutofit/>
          </a:bodyPr>
          <a:lstStyle/>
          <a:p>
            <a:r>
              <a:rPr lang="lv-LV" sz="2800" dirty="0" smtClean="0">
                <a:effectLst/>
              </a:rPr>
              <a:t>Publicējamā informācija</a:t>
            </a:r>
            <a:endParaRPr lang="lv-LV" sz="2800" dirty="0"/>
          </a:p>
        </p:txBody>
      </p:sp>
    </p:spTree>
    <p:extLst>
      <p:ext uri="{BB962C8B-B14F-4D97-AF65-F5344CB8AC3E}">
        <p14:creationId xmlns:p14="http://schemas.microsoft.com/office/powerpoint/2010/main" val="3359713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055D1-9475-42AD-9F24-78C48DC7E3B5}" type="datetime1">
              <a:rPr lang="lv-LV" smtClean="0"/>
              <a:t>11.01.2019</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8</a:t>
            </a:fld>
            <a:endParaRPr lang="lv-LV"/>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573613"/>
            <a:ext cx="8229600" cy="4247349"/>
          </a:xfrm>
        </p:spPr>
      </p:pic>
      <p:sp>
        <p:nvSpPr>
          <p:cNvPr id="5" name="Title 4"/>
          <p:cNvSpPr>
            <a:spLocks noGrp="1"/>
          </p:cNvSpPr>
          <p:nvPr>
            <p:ph type="title"/>
          </p:nvPr>
        </p:nvSpPr>
        <p:spPr/>
        <p:txBody>
          <a:bodyPr>
            <a:normAutofit fontScale="90000"/>
          </a:bodyPr>
          <a:lstStyle/>
          <a:p>
            <a:r>
              <a:rPr lang="lv-LV" sz="2400" dirty="0">
                <a:effectLst/>
              </a:rPr>
              <a:t>Publicējamā informācija</a:t>
            </a:r>
            <a:endParaRPr lang="lv-LV" dirty="0"/>
          </a:p>
        </p:txBody>
      </p:sp>
    </p:spTree>
    <p:extLst>
      <p:ext uri="{BB962C8B-B14F-4D97-AF65-F5344CB8AC3E}">
        <p14:creationId xmlns:p14="http://schemas.microsoft.com/office/powerpoint/2010/main" val="33981287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055D1-9475-42AD-9F24-78C48DC7E3B5}" type="datetime1">
              <a:rPr lang="lv-LV" smtClean="0"/>
              <a:t>11.01.2019</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9</a:t>
            </a:fld>
            <a:endParaRPr lang="lv-LV"/>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2716752"/>
            <a:ext cx="8229600" cy="1961071"/>
          </a:xfrm>
        </p:spPr>
      </p:pic>
      <p:sp>
        <p:nvSpPr>
          <p:cNvPr id="5" name="Title 4"/>
          <p:cNvSpPr>
            <a:spLocks noGrp="1"/>
          </p:cNvSpPr>
          <p:nvPr>
            <p:ph type="title"/>
          </p:nvPr>
        </p:nvSpPr>
        <p:spPr/>
        <p:txBody>
          <a:bodyPr>
            <a:normAutofit fontScale="90000"/>
          </a:bodyPr>
          <a:lstStyle/>
          <a:p>
            <a:r>
              <a:rPr lang="lv-LV" sz="2400" dirty="0">
                <a:effectLst/>
              </a:rPr>
              <a:t>Publicējamā informācija</a:t>
            </a:r>
            <a:endParaRPr lang="lv-LV" dirty="0"/>
          </a:p>
        </p:txBody>
      </p:sp>
    </p:spTree>
    <p:extLst>
      <p:ext uri="{BB962C8B-B14F-4D97-AF65-F5344CB8AC3E}">
        <p14:creationId xmlns:p14="http://schemas.microsoft.com/office/powerpoint/2010/main" val="424915421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4024</TotalTime>
  <Words>1278</Words>
  <Application>Microsoft Office PowerPoint</Application>
  <PresentationFormat>On-screen Show (4:3)</PresentationFormat>
  <Paragraphs>157</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Franklin Gothic Book</vt:lpstr>
      <vt:lpstr>Franklin Gothic Medium</vt:lpstr>
      <vt:lpstr>Times New Roman</vt:lpstr>
      <vt:lpstr>1_Custom Design</vt:lpstr>
      <vt:lpstr>Pārredzamības prasības ievērošana, piešķirot komercdarbības atbalstu </vt:lpstr>
      <vt:lpstr>Pārredzamības prasība</vt:lpstr>
      <vt:lpstr>Eiropas Savienības komercdarbības atbalsta regulējums</vt:lpstr>
      <vt:lpstr>Eiropas Savienības komercdarbības atbalsta regulējums</vt:lpstr>
      <vt:lpstr>Latvijas nacionālais regulējums pārredzamības prasības nodrošināšanai</vt:lpstr>
      <vt:lpstr>Aid Award System Application</vt:lpstr>
      <vt:lpstr>Publicējamā informācija</vt:lpstr>
      <vt:lpstr>Publicējamā informācija</vt:lpstr>
      <vt:lpstr>Publicējamā informācija</vt:lpstr>
      <vt:lpstr>Atbalsta summa</vt:lpstr>
      <vt:lpstr>Informācijas publicēšanas kārtība</vt:lpstr>
      <vt:lpstr>Sistēmas lietotāju tiesību piešķiršana</vt:lpstr>
      <vt:lpstr>Biežāk uzdotie jautājumi</vt:lpstr>
      <vt:lpstr>Biežāk uzdotie jautājumi</vt:lpstr>
      <vt:lpstr>Papildus informācijas avoti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Jurijs Jenuševskis</dc:creator>
  <cp:lastModifiedBy>FM KAKD</cp:lastModifiedBy>
  <cp:revision>420</cp:revision>
  <cp:lastPrinted>2015-12-01T06:46:50Z</cp:lastPrinted>
  <dcterms:created xsi:type="dcterms:W3CDTF">2014-02-26T10:57:02Z</dcterms:created>
  <dcterms:modified xsi:type="dcterms:W3CDTF">2019-01-11T09:49:08Z</dcterms:modified>
</cp:coreProperties>
</file>