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9" r:id="rId2"/>
    <p:sldId id="260" r:id="rId3"/>
    <p:sldId id="269" r:id="rId4"/>
    <p:sldId id="268" r:id="rId5"/>
    <p:sldId id="264" r:id="rId6"/>
    <p:sldId id="270" r:id="rId7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>
      <p:cViewPr varScale="1">
        <p:scale>
          <a:sx n="112" d="100"/>
          <a:sy n="112" d="100"/>
        </p:scale>
        <p:origin x="8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t>04.11.2016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6186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1026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5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04.11.2016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lv-LV" dirty="0"/>
          </a:p>
        </p:txBody>
      </p:sp>
      <p:pic>
        <p:nvPicPr>
          <p:cNvPr id="11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69" y="72480"/>
            <a:ext cx="2424467" cy="8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t>04.11.2016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71600" y="2348880"/>
            <a:ext cx="7200800" cy="1872208"/>
          </a:xfrm>
        </p:spPr>
        <p:txBody>
          <a:bodyPr>
            <a:normAutofit/>
          </a:bodyPr>
          <a:lstStyle/>
          <a:p>
            <a:r>
              <a:rPr lang="lv-LV" sz="2800" dirty="0" smtClean="0"/>
              <a:t>Analīze </a:t>
            </a:r>
            <a:br>
              <a:rPr lang="lv-LV" sz="2800" dirty="0" smtClean="0"/>
            </a:br>
            <a:r>
              <a:rPr lang="lv-LV" sz="2800" dirty="0" smtClean="0"/>
              <a:t>«Latvijas </a:t>
            </a:r>
            <a:r>
              <a:rPr lang="lv-LV" sz="2800" dirty="0"/>
              <a:t>intereses Ekonomikas un monetārās savienības </a:t>
            </a:r>
            <a:r>
              <a:rPr lang="lv-LV" sz="2800" dirty="0" smtClean="0"/>
              <a:t>pabeigšanā»</a:t>
            </a:r>
            <a:endParaRPr lang="lv-LV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411759" y="5013176"/>
            <a:ext cx="5760641" cy="648072"/>
          </a:xfrm>
        </p:spPr>
        <p:txBody>
          <a:bodyPr/>
          <a:lstStyle/>
          <a:p>
            <a:r>
              <a:rPr lang="en-GB" dirty="0" err="1" smtClean="0"/>
              <a:t>Finan</a:t>
            </a:r>
            <a:r>
              <a:rPr lang="lv-LV" dirty="0" smtClean="0"/>
              <a:t>š</a:t>
            </a:r>
            <a:r>
              <a:rPr lang="en-GB" dirty="0" smtClean="0"/>
              <a:t>u </a:t>
            </a:r>
            <a:r>
              <a:rPr lang="en-GB" dirty="0" err="1" smtClean="0"/>
              <a:t>ministrija</a:t>
            </a:r>
            <a:r>
              <a:rPr lang="lv-LV" dirty="0" smtClean="0"/>
              <a:t>s Fiskālās politikas departaments</a:t>
            </a:r>
            <a:r>
              <a:rPr lang="en-GB" dirty="0" smtClean="0"/>
              <a:t>, </a:t>
            </a:r>
            <a:r>
              <a:rPr lang="lv-LV" dirty="0" smtClean="0"/>
              <a:t>04.11.2016.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85000" lnSpcReduction="20000"/>
          </a:bodyPr>
          <a:lstStyle/>
          <a:p>
            <a:r>
              <a:rPr lang="lv-LV" b="1" dirty="0" smtClean="0"/>
              <a:t>Par</a:t>
            </a:r>
            <a:r>
              <a:rPr lang="lv-LV" dirty="0" smtClean="0"/>
              <a:t> Piecu </a:t>
            </a:r>
            <a:r>
              <a:rPr lang="lv-LV" dirty="0"/>
              <a:t>prezidentu z</a:t>
            </a:r>
            <a:r>
              <a:rPr lang="lv-LV" dirty="0" smtClean="0"/>
              <a:t>iņojuma (22.06.2015.) "Par </a:t>
            </a:r>
            <a:r>
              <a:rPr lang="lv-LV" dirty="0"/>
              <a:t>Ekonomiskās un monetārās savienības </a:t>
            </a:r>
            <a:r>
              <a:rPr lang="lv-LV" dirty="0" smtClean="0"/>
              <a:t>izveides pabeigšanu» otro posmu</a:t>
            </a:r>
          </a:p>
          <a:p>
            <a:pPr lvl="1"/>
            <a:r>
              <a:rPr lang="lv-LV" dirty="0" smtClean="0"/>
              <a:t>ekonomiski-institucionālajām izmaiņām</a:t>
            </a:r>
          </a:p>
          <a:p>
            <a:pPr lvl="1"/>
            <a:r>
              <a:rPr lang="lv-LV" dirty="0" smtClean="0"/>
              <a:t>no 2017. gada 1. jūlija</a:t>
            </a:r>
            <a:endParaRPr lang="lv-LV" dirty="0"/>
          </a:p>
          <a:p>
            <a:endParaRPr lang="lv-LV" dirty="0"/>
          </a:p>
          <a:p>
            <a:r>
              <a:rPr lang="lv-LV" b="1" dirty="0" smtClean="0"/>
              <a:t>Balstīts</a:t>
            </a:r>
            <a:r>
              <a:rPr lang="lv-LV" dirty="0" smtClean="0"/>
              <a:t> Latvijas līdzšinējās pozīcijās un tradicionālajā politiskajā argumentācijā</a:t>
            </a:r>
          </a:p>
          <a:p>
            <a:pPr lvl="1"/>
            <a:r>
              <a:rPr lang="lv-LV" dirty="0" smtClean="0"/>
              <a:t>t.s. Ārlietu ministrijas pozīcija </a:t>
            </a:r>
            <a:r>
              <a:rPr lang="lv-LV" dirty="0"/>
              <a:t>Nr. 3 “Par Ekonomiskās un monetārās savienības </a:t>
            </a:r>
            <a:r>
              <a:rPr lang="lv-LV" dirty="0" smtClean="0"/>
              <a:t>(EMS) pilnveidi”</a:t>
            </a:r>
          </a:p>
          <a:p>
            <a:endParaRPr lang="lv-LV" dirty="0"/>
          </a:p>
          <a:p>
            <a:r>
              <a:rPr lang="lv-LV" dirty="0"/>
              <a:t>D</a:t>
            </a:r>
            <a:r>
              <a:rPr lang="lv-LV" dirty="0" smtClean="0"/>
              <a:t>ati no ekspertu un sabiedrības viedokļiem paustiem </a:t>
            </a:r>
            <a:r>
              <a:rPr lang="lv-LV" b="1" dirty="0" smtClean="0"/>
              <a:t>nacionālajās</a:t>
            </a:r>
            <a:r>
              <a:rPr lang="lv-LV" dirty="0" smtClean="0"/>
              <a:t> </a:t>
            </a:r>
            <a:r>
              <a:rPr lang="lv-LV" b="1" dirty="0" smtClean="0"/>
              <a:t>publiskajās diskusijās</a:t>
            </a:r>
            <a:r>
              <a:rPr lang="lv-LV" dirty="0" smtClean="0"/>
              <a:t>:</a:t>
            </a:r>
          </a:p>
          <a:p>
            <a:pPr lvl="1">
              <a:buFont typeface="+mj-lt"/>
              <a:buAutoNum type="arabicPeriod"/>
            </a:pPr>
            <a:r>
              <a:rPr lang="lv-LV" dirty="0" smtClean="0"/>
              <a:t>Rīgā</a:t>
            </a:r>
            <a:r>
              <a:rPr lang="lv-LV" dirty="0"/>
              <a:t>, 2016. gada 7. martā publiskā paneļdiskusija ar nosaukumu “Kāda Eiropas Savienības ekonomiskā pārvaldība nepieciešama Latvijai?”; </a:t>
            </a:r>
            <a:endParaRPr lang="lv-LV" dirty="0" smtClean="0"/>
          </a:p>
          <a:p>
            <a:pPr lvl="1">
              <a:buFont typeface="+mj-lt"/>
              <a:buAutoNum type="arabicPeriod"/>
            </a:pPr>
            <a:r>
              <a:rPr lang="lv-LV" dirty="0" smtClean="0"/>
              <a:t>Rīgā, </a:t>
            </a:r>
            <a:r>
              <a:rPr lang="lv-LV" dirty="0"/>
              <a:t>2016. gada 4. aprīlī publiskā paneļdiskusija ar nosaukumu “Latvijas politiskā un ekonomiskā konverģence Eiropas Savienībā – ko un cik tas maksā?”; </a:t>
            </a:r>
            <a:endParaRPr lang="lv-LV" dirty="0" smtClean="0"/>
          </a:p>
          <a:p>
            <a:pPr lvl="1">
              <a:buFont typeface="+mj-lt"/>
              <a:buAutoNum type="arabicPeriod"/>
            </a:pPr>
            <a:r>
              <a:rPr lang="lv-LV" dirty="0" smtClean="0"/>
              <a:t>Daugavpilī</a:t>
            </a:r>
            <a:r>
              <a:rPr lang="lv-LV" dirty="0"/>
              <a:t>, 2016. gada 23. maijā publiskā paneļdiskusija ar nosaukumu “Latvijas reģionu izvēle pārmaiņām </a:t>
            </a:r>
            <a:r>
              <a:rPr lang="lv-LV" dirty="0" err="1"/>
              <a:t>Eirozonā</a:t>
            </a:r>
            <a:r>
              <a:rPr lang="lv-LV" dirty="0"/>
              <a:t>”; </a:t>
            </a:r>
            <a:endParaRPr lang="lv-LV" dirty="0" smtClean="0"/>
          </a:p>
          <a:p>
            <a:pPr lvl="1">
              <a:buFont typeface="+mj-lt"/>
              <a:buAutoNum type="arabicPeriod"/>
            </a:pPr>
            <a:r>
              <a:rPr lang="lv-LV" dirty="0" smtClean="0"/>
              <a:t>Ventspilī</a:t>
            </a:r>
            <a:r>
              <a:rPr lang="lv-LV" dirty="0"/>
              <a:t>, 2016. gada 24. maijā publiskā paneļdiskusija ar nosaukumu “Latvijas reģionu izvēle pārmaiņām </a:t>
            </a:r>
            <a:r>
              <a:rPr lang="lv-LV" dirty="0" err="1"/>
              <a:t>Eirozonā</a:t>
            </a:r>
            <a:r>
              <a:rPr lang="lv-LV" dirty="0"/>
              <a:t>”; </a:t>
            </a:r>
            <a:endParaRPr lang="lv-LV" dirty="0" smtClean="0"/>
          </a:p>
          <a:p>
            <a:pPr lvl="1">
              <a:buFont typeface="+mj-lt"/>
              <a:buAutoNum type="arabicPeriod"/>
            </a:pPr>
            <a:r>
              <a:rPr lang="lv-LV" dirty="0" smtClean="0"/>
              <a:t>Liepājā</a:t>
            </a:r>
            <a:r>
              <a:rPr lang="lv-LV" dirty="0"/>
              <a:t>, 2016. gada 24. maijā publiskā paneļdiskusija ar nosaukumu “Latvijas reģionu izvēle pārmaiņām </a:t>
            </a:r>
            <a:r>
              <a:rPr lang="lv-LV" dirty="0" err="1"/>
              <a:t>Eirozonā</a:t>
            </a:r>
            <a:r>
              <a:rPr lang="lv-LV" dirty="0"/>
              <a:t>”; un </a:t>
            </a:r>
            <a:endParaRPr lang="lv-LV" dirty="0" smtClean="0"/>
          </a:p>
          <a:p>
            <a:pPr lvl="1">
              <a:buFont typeface="+mj-lt"/>
              <a:buAutoNum type="arabicPeriod"/>
            </a:pPr>
            <a:r>
              <a:rPr lang="lv-LV" dirty="0" smtClean="0"/>
              <a:t>Rīgā</a:t>
            </a:r>
            <a:r>
              <a:rPr lang="lv-LV" dirty="0"/>
              <a:t>, 2016. gada 26. septembrī publiskā diskusija ar Eiropas Komisijas vice-prezidentu Valdi Dombrovski un Latvijas Republikas finanšu ministri Danu Reiznieci-Ozolu ar nosaukumu “</a:t>
            </a:r>
            <a:r>
              <a:rPr lang="lv-LV" dirty="0" err="1"/>
              <a:t>Eirozona</a:t>
            </a:r>
            <a:r>
              <a:rPr lang="lv-LV" dirty="0"/>
              <a:t> kā kodols Eiropas Savienībai: Latvijas iespējas un ierobežojumi”.</a:t>
            </a:r>
            <a:endParaRPr lang="lv-LV" dirty="0" smtClean="0"/>
          </a:p>
          <a:p>
            <a:endParaRPr lang="lv-LV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Uzstādījums</a:t>
            </a:r>
            <a:endParaRPr lang="lv-LV" dirty="0">
              <a:solidFill>
                <a:srgbClr val="FF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2840F-BED3-41E0-8DE7-AB943BEB4820}" type="datetime1">
              <a:rPr lang="lv-LV" smtClean="0"/>
              <a:t>04.11.2016</a:t>
            </a:fld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5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04.11.2016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3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Nesamazināt ietekmi </a:t>
            </a:r>
            <a:r>
              <a:rPr lang="lv-LV" dirty="0"/>
              <a:t>un klātbūtni lēmumu pieņemšanas </a:t>
            </a:r>
            <a:r>
              <a:rPr lang="lv-LV" dirty="0" smtClean="0"/>
              <a:t>procesos, «Divu ātrumu Eiropā»</a:t>
            </a:r>
          </a:p>
          <a:p>
            <a:r>
              <a:rPr lang="lv-LV" dirty="0" smtClean="0"/>
              <a:t>Latvijas </a:t>
            </a:r>
            <a:r>
              <a:rPr lang="lv-LV" dirty="0"/>
              <a:t>pieeja tālākai </a:t>
            </a:r>
            <a:r>
              <a:rPr lang="lv-LV" dirty="0" smtClean="0"/>
              <a:t>EMS integrācijai </a:t>
            </a:r>
            <a:r>
              <a:rPr lang="lv-LV" dirty="0"/>
              <a:t>ir bijusi balstīta četros pīlāros: </a:t>
            </a:r>
          </a:p>
          <a:p>
            <a:pPr marL="800100" lvl="2" indent="0">
              <a:buNone/>
            </a:pPr>
            <a:r>
              <a:rPr lang="lv-LV" dirty="0"/>
              <a:t>1) produktivitātes rādītājos balstīta darbaspēka atalgojuma </a:t>
            </a:r>
            <a:r>
              <a:rPr lang="lv-LV" dirty="0" smtClean="0"/>
              <a:t>politikā</a:t>
            </a:r>
            <a:r>
              <a:rPr lang="lv-LV" dirty="0"/>
              <a:t>;</a:t>
            </a:r>
            <a:endParaRPr lang="lv-LV" dirty="0"/>
          </a:p>
          <a:p>
            <a:pPr marL="800100" lvl="2" indent="0">
              <a:buNone/>
            </a:pPr>
            <a:r>
              <a:rPr lang="lv-LV" dirty="0"/>
              <a:t>2) Latvijas ekonomikas kapitalizācijā un kapitāla piesaistīšanā no </a:t>
            </a:r>
            <a:r>
              <a:rPr lang="lv-LV" dirty="0" smtClean="0"/>
              <a:t>ārvalstīm;</a:t>
            </a:r>
            <a:endParaRPr lang="lv-LV" dirty="0"/>
          </a:p>
          <a:p>
            <a:pPr marL="800100" lvl="2" indent="0">
              <a:buNone/>
            </a:pPr>
            <a:r>
              <a:rPr lang="lv-LV" dirty="0"/>
              <a:t>3) stabilā, paredzamā un disciplinētā fiskālajā </a:t>
            </a:r>
            <a:r>
              <a:rPr lang="lv-LV" dirty="0" smtClean="0"/>
              <a:t>politikā;</a:t>
            </a:r>
            <a:endParaRPr lang="lv-LV" dirty="0"/>
          </a:p>
          <a:p>
            <a:pPr marL="800100" lvl="2" indent="0">
              <a:buNone/>
            </a:pPr>
            <a:r>
              <a:rPr lang="lv-LV" dirty="0"/>
              <a:t>4) arvien lielākā Latvijas uzņēmēju integrācijā Vienotajā </a:t>
            </a:r>
            <a:r>
              <a:rPr lang="lv-LV" dirty="0" smtClean="0"/>
              <a:t>tirgū</a:t>
            </a:r>
          </a:p>
          <a:p>
            <a:pPr marL="342900" lvl="2" indent="-342900"/>
            <a:r>
              <a:rPr lang="lv-LV" sz="1800" dirty="0"/>
              <a:t>Konverģence ar Eiropas Savienības (un </a:t>
            </a:r>
            <a:r>
              <a:rPr lang="lv-LV" sz="1800" dirty="0" err="1"/>
              <a:t>Eirozonas</a:t>
            </a:r>
            <a:r>
              <a:rPr lang="lv-LV" sz="1800" dirty="0"/>
              <a:t>) vidējo līmeni </a:t>
            </a:r>
          </a:p>
          <a:p>
            <a:r>
              <a:rPr lang="lv-LV" dirty="0" smtClean="0"/>
              <a:t>«Sarkanās līnijas»</a:t>
            </a:r>
          </a:p>
          <a:p>
            <a:pPr lvl="1"/>
            <a:r>
              <a:rPr lang="lv-LV" dirty="0"/>
              <a:t>Eiropas Savienības daudzgadu budžets </a:t>
            </a:r>
            <a:endParaRPr lang="lv-LV" dirty="0" smtClean="0"/>
          </a:p>
          <a:p>
            <a:pPr lvl="1"/>
            <a:r>
              <a:rPr lang="lv-LV" dirty="0" smtClean="0"/>
              <a:t>darbaspēka </a:t>
            </a:r>
            <a:r>
              <a:rPr lang="lv-LV" dirty="0"/>
              <a:t>izmaksas un nodokļu politika </a:t>
            </a:r>
            <a:endParaRPr lang="lv-LV" dirty="0" smtClean="0"/>
          </a:p>
          <a:p>
            <a:pPr lvl="1"/>
            <a:r>
              <a:rPr lang="lv-LV" dirty="0"/>
              <a:t>i</a:t>
            </a:r>
            <a:r>
              <a:rPr lang="lv-LV" dirty="0" smtClean="0"/>
              <a:t>zmaiņas </a:t>
            </a:r>
            <a:r>
              <a:rPr lang="lv-LV" dirty="0"/>
              <a:t>sociālajā </a:t>
            </a:r>
            <a:r>
              <a:rPr lang="lv-LV" dirty="0" smtClean="0"/>
              <a:t>jomā</a:t>
            </a:r>
          </a:p>
          <a:p>
            <a:pPr lvl="1"/>
            <a:r>
              <a:rPr lang="lv-LV" dirty="0"/>
              <a:t>latviešu valodas lomas saglabāšana un </a:t>
            </a:r>
            <a:r>
              <a:rPr lang="lv-LV" dirty="0" smtClean="0"/>
              <a:t>ES kā </a:t>
            </a:r>
            <a:r>
              <a:rPr lang="lv-LV" dirty="0"/>
              <a:t>nacionālu valstu </a:t>
            </a:r>
            <a:r>
              <a:rPr lang="lv-LV" dirty="0" smtClean="0"/>
              <a:t>savienība</a:t>
            </a:r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Latvijas intereses un “sarkanās </a:t>
            </a:r>
            <a:r>
              <a:rPr lang="lv-LV" dirty="0"/>
              <a:t>līnijas</a:t>
            </a:r>
            <a:r>
              <a:rPr lang="lv-LV" dirty="0" smtClean="0"/>
              <a:t>”</a:t>
            </a:r>
            <a:endParaRPr lang="lv-LV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224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04.11.2016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87590"/>
          </a:xfrm>
        </p:spPr>
        <p:txBody>
          <a:bodyPr>
            <a:normAutofit/>
          </a:bodyPr>
          <a:lstStyle/>
          <a:p>
            <a:r>
              <a:rPr lang="lv-LV" dirty="0"/>
              <a:t>Latvijas </a:t>
            </a:r>
            <a:r>
              <a:rPr lang="lv-LV" dirty="0" smtClean="0"/>
              <a:t>uzdevums</a:t>
            </a:r>
            <a:r>
              <a:rPr lang="lv-LV" dirty="0"/>
              <a:t> </a:t>
            </a:r>
            <a:r>
              <a:rPr lang="lv-LV" dirty="0" smtClean="0"/>
              <a:t>- </a:t>
            </a:r>
            <a:r>
              <a:rPr lang="lv-LV" dirty="0"/>
              <a:t>darīt iespējamo, lai EMS integrācijas process netiktu </a:t>
            </a:r>
            <a:r>
              <a:rPr lang="lv-LV" dirty="0" smtClean="0"/>
              <a:t>grauts</a:t>
            </a:r>
          </a:p>
          <a:p>
            <a:r>
              <a:rPr lang="lv-LV" dirty="0"/>
              <a:t>Latvijai </a:t>
            </a:r>
            <a:r>
              <a:rPr lang="lv-LV" dirty="0" smtClean="0"/>
              <a:t>jāpaveic </a:t>
            </a:r>
            <a:r>
              <a:rPr lang="lv-LV" dirty="0"/>
              <a:t>neizpildītie </a:t>
            </a:r>
            <a:r>
              <a:rPr lang="lv-LV" dirty="0" smtClean="0"/>
              <a:t>mājasdarbi</a:t>
            </a:r>
          </a:p>
          <a:p>
            <a:r>
              <a:rPr lang="lv-LV" dirty="0" smtClean="0"/>
              <a:t>Konverģences </a:t>
            </a:r>
            <a:r>
              <a:rPr lang="lv-LV" dirty="0"/>
              <a:t>process vēl nav </a:t>
            </a:r>
            <a:r>
              <a:rPr lang="lv-LV" dirty="0" smtClean="0"/>
              <a:t>pabeigts</a:t>
            </a:r>
          </a:p>
          <a:p>
            <a:r>
              <a:rPr lang="lv-LV" dirty="0" smtClean="0"/>
              <a:t>Eiropas </a:t>
            </a:r>
            <a:r>
              <a:rPr lang="lv-LV" dirty="0"/>
              <a:t>Komisijas darbībai ir pozitīva pievienotā vērtība </a:t>
            </a:r>
            <a:r>
              <a:rPr lang="lv-LV" dirty="0" smtClean="0"/>
              <a:t>arī iedzīvotāju </a:t>
            </a:r>
            <a:r>
              <a:rPr lang="lv-LV" dirty="0"/>
              <a:t>dzīves kvalitātes </a:t>
            </a:r>
            <a:r>
              <a:rPr lang="lv-LV" dirty="0" smtClean="0"/>
              <a:t>uzlabošanā</a:t>
            </a:r>
          </a:p>
          <a:p>
            <a:r>
              <a:rPr lang="lv-LV" dirty="0" smtClean="0"/>
              <a:t>Sarūkot </a:t>
            </a:r>
            <a:r>
              <a:rPr lang="lv-LV" dirty="0"/>
              <a:t>Latvijas reģionu iedzīvotāju skaitam, vienīgais drošais risinājums ir dziļāka </a:t>
            </a:r>
            <a:r>
              <a:rPr lang="lv-LV" dirty="0" smtClean="0"/>
              <a:t>integrācija</a:t>
            </a:r>
          </a:p>
          <a:p>
            <a:r>
              <a:rPr lang="lv-LV" dirty="0"/>
              <a:t>ES nav jāregulē identitātes, kultūrvēsturiskais, tradīciju un valodas </a:t>
            </a:r>
            <a:r>
              <a:rPr lang="lv-LV" dirty="0" smtClean="0"/>
              <a:t>mantojums</a:t>
            </a:r>
          </a:p>
          <a:p>
            <a:r>
              <a:rPr lang="lv-LV" dirty="0" smtClean="0"/>
              <a:t>Nepieņemama </a:t>
            </a:r>
            <a:r>
              <a:rPr lang="lv-LV" dirty="0" smtClean="0"/>
              <a:t>ir atteikšanās </a:t>
            </a:r>
            <a:r>
              <a:rPr lang="lv-LV" dirty="0"/>
              <a:t>no fiskālās disciplīnas un labas budžeta pārvaldības </a:t>
            </a:r>
            <a:r>
              <a:rPr lang="lv-LV" dirty="0" smtClean="0"/>
              <a:t>principiem</a:t>
            </a:r>
          </a:p>
          <a:p>
            <a:r>
              <a:rPr lang="lv-LV" dirty="0"/>
              <a:t>Latvijas iedzīvotāji nedrīkst nonākt objektīvi sliktākā situācijā kā </a:t>
            </a:r>
            <a:r>
              <a:rPr lang="lv-LV" dirty="0" smtClean="0"/>
              <a:t>tie, kam tiek </a:t>
            </a:r>
            <a:r>
              <a:rPr lang="lv-LV" dirty="0"/>
              <a:t>sniegta </a:t>
            </a:r>
            <a:r>
              <a:rPr lang="lv-LV" dirty="0" smtClean="0"/>
              <a:t>solidaritāte</a:t>
            </a:r>
          </a:p>
          <a:p>
            <a:r>
              <a:rPr lang="lv-LV" dirty="0" smtClean="0"/>
              <a:t>Neatdot nacionālā </a:t>
            </a:r>
            <a:r>
              <a:rPr lang="lv-LV" dirty="0"/>
              <a:t>budžeta veidošanu </a:t>
            </a:r>
            <a:r>
              <a:rPr lang="lv-LV" dirty="0" smtClean="0"/>
              <a:t>ES līmenim</a:t>
            </a:r>
            <a:r>
              <a:rPr lang="lv-LV" dirty="0"/>
              <a:t>, lai arī politiku koordinēšana un kopīgošana ES un </a:t>
            </a:r>
            <a:r>
              <a:rPr lang="lv-LV" dirty="0" err="1"/>
              <a:t>Eirozonas</a:t>
            </a:r>
            <a:r>
              <a:rPr lang="lv-LV" dirty="0"/>
              <a:t> līmenī ir </a:t>
            </a:r>
            <a:r>
              <a:rPr lang="lv-LV" dirty="0" smtClean="0"/>
              <a:t>jāturpina</a:t>
            </a:r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Diskusiju secinājumi</a:t>
            </a:r>
            <a:endParaRPr lang="lv-LV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24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04.11.2016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5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087590"/>
          </a:xfrm>
        </p:spPr>
        <p:txBody>
          <a:bodyPr>
            <a:normAutofit/>
          </a:bodyPr>
          <a:lstStyle/>
          <a:p>
            <a:r>
              <a:rPr lang="pt-BR" dirty="0"/>
              <a:t>Eirozonas finanšu </a:t>
            </a:r>
            <a:r>
              <a:rPr lang="pt-BR" dirty="0" smtClean="0"/>
              <a:t>ministr</a:t>
            </a:r>
            <a:r>
              <a:rPr lang="lv-LV" dirty="0" smtClean="0"/>
              <a:t>s</a:t>
            </a:r>
            <a:r>
              <a:rPr lang="pt-BR" dirty="0" smtClean="0"/>
              <a:t> </a:t>
            </a:r>
            <a:r>
              <a:rPr lang="pt-BR" dirty="0"/>
              <a:t>jeb Eirogrupas </a:t>
            </a:r>
            <a:r>
              <a:rPr lang="pt-BR" dirty="0" smtClean="0"/>
              <a:t>pastāvīg</a:t>
            </a:r>
            <a:r>
              <a:rPr lang="lv-LV" dirty="0" smtClean="0"/>
              <a:t>s prezidents</a:t>
            </a:r>
          </a:p>
          <a:p>
            <a:pPr lvl="1"/>
            <a:r>
              <a:rPr lang="lv-LV" dirty="0"/>
              <a:t>tiešs ekonomisks ieguvums vai zaudējums </a:t>
            </a:r>
            <a:r>
              <a:rPr lang="lv-LV" dirty="0" smtClean="0"/>
              <a:t>Latvijai nav </a:t>
            </a:r>
            <a:r>
              <a:rPr lang="lv-LV" dirty="0"/>
              <a:t>saskatāms </a:t>
            </a:r>
            <a:endParaRPr lang="lv-LV" dirty="0" smtClean="0"/>
          </a:p>
          <a:p>
            <a:r>
              <a:rPr lang="lv-LV" dirty="0" err="1"/>
              <a:t>Eirozonas</a:t>
            </a:r>
            <a:r>
              <a:rPr lang="lv-LV" dirty="0"/>
              <a:t> makroekonomiskās stabilizācijas </a:t>
            </a:r>
            <a:r>
              <a:rPr lang="lv-LV" dirty="0" smtClean="0"/>
              <a:t>funkcija</a:t>
            </a:r>
          </a:p>
          <a:p>
            <a:pPr lvl="1"/>
            <a:r>
              <a:rPr lang="lv-LV" dirty="0" smtClean="0"/>
              <a:t>Latvija atbalstījusi</a:t>
            </a:r>
          </a:p>
          <a:p>
            <a:pPr lvl="1"/>
            <a:r>
              <a:rPr lang="lv-LV" dirty="0"/>
              <a:t>iemaksas </a:t>
            </a:r>
            <a:r>
              <a:rPr lang="lv-LV" dirty="0" err="1"/>
              <a:t>Eirozonas</a:t>
            </a:r>
            <a:r>
              <a:rPr lang="lv-LV" dirty="0"/>
              <a:t> budžetā izaugsmes </a:t>
            </a:r>
            <a:r>
              <a:rPr lang="lv-LV" dirty="0" smtClean="0"/>
              <a:t>gados tiktu </a:t>
            </a:r>
            <a:r>
              <a:rPr lang="lv-LV" dirty="0"/>
              <a:t>izlietotas </a:t>
            </a:r>
            <a:r>
              <a:rPr lang="lv-LV" dirty="0" smtClean="0"/>
              <a:t>kritumā </a:t>
            </a:r>
            <a:r>
              <a:rPr lang="lv-LV" dirty="0"/>
              <a:t>esošajās dalībvalstīs </a:t>
            </a:r>
            <a:r>
              <a:rPr lang="lv-LV" dirty="0" smtClean="0"/>
              <a:t>un Latvijā ekonomiskās </a:t>
            </a:r>
            <a:r>
              <a:rPr lang="lv-LV" dirty="0"/>
              <a:t>recesijas </a:t>
            </a:r>
            <a:r>
              <a:rPr lang="lv-LV" dirty="0" smtClean="0"/>
              <a:t>gados</a:t>
            </a:r>
          </a:p>
          <a:p>
            <a:pPr lvl="1"/>
            <a:r>
              <a:rPr lang="lv-LV" dirty="0"/>
              <a:t>fiskāli neitrāls </a:t>
            </a:r>
            <a:r>
              <a:rPr lang="lv-LV" dirty="0" smtClean="0"/>
              <a:t>ilgtermiņā</a:t>
            </a:r>
          </a:p>
          <a:p>
            <a:r>
              <a:rPr lang="lv-LV" dirty="0"/>
              <a:t>Eiropas Parlamenta un nacionālo parlamentu lomas </a:t>
            </a:r>
            <a:r>
              <a:rPr lang="lv-LV" dirty="0" smtClean="0"/>
              <a:t>spēcināšana</a:t>
            </a:r>
          </a:p>
          <a:p>
            <a:pPr lvl="1"/>
            <a:r>
              <a:rPr lang="lv-LV" dirty="0"/>
              <a:t>Eiropas Komisijas </a:t>
            </a:r>
            <a:r>
              <a:rPr lang="lv-LV" dirty="0" smtClean="0"/>
              <a:t>sistemātiska sadarbība rekomendāciju </a:t>
            </a:r>
            <a:r>
              <a:rPr lang="lv-LV" dirty="0" smtClean="0"/>
              <a:t>izstrādē un konsultācijas </a:t>
            </a:r>
            <a:r>
              <a:rPr lang="lv-LV" dirty="0" smtClean="0"/>
              <a:t>Eiropas lietu komisijā un Budžeta komisijā budžeta apspriešanā</a:t>
            </a:r>
          </a:p>
          <a:p>
            <a:pPr lvl="1"/>
            <a:r>
              <a:rPr lang="lv-LV" dirty="0" smtClean="0"/>
              <a:t>ES institucionālā balansa saglabāšana</a:t>
            </a:r>
          </a:p>
          <a:p>
            <a:r>
              <a:rPr lang="lv-LV" dirty="0"/>
              <a:t>Ekonomiskā savienības </a:t>
            </a:r>
            <a:r>
              <a:rPr lang="lv-LV" dirty="0" smtClean="0"/>
              <a:t>pabeigšana </a:t>
            </a:r>
            <a:r>
              <a:rPr lang="lv-LV" dirty="0"/>
              <a:t>un konverģences procesa </a:t>
            </a:r>
            <a:r>
              <a:rPr lang="lv-LV" dirty="0" smtClean="0"/>
              <a:t>formalizēšana</a:t>
            </a:r>
          </a:p>
          <a:p>
            <a:pPr lvl="1"/>
            <a:r>
              <a:rPr lang="lv-LV" dirty="0" smtClean="0"/>
              <a:t>primāro ES tiesību aktu pārskatīšana</a:t>
            </a:r>
          </a:p>
          <a:p>
            <a:pPr lvl="1"/>
            <a:r>
              <a:rPr lang="lv-LV" dirty="0" smtClean="0"/>
              <a:t>ļautu </a:t>
            </a:r>
            <a:r>
              <a:rPr lang="lv-LV" dirty="0"/>
              <a:t>nodrošināt papildus metodoloģiski pamatotus </a:t>
            </a:r>
            <a:r>
              <a:rPr lang="lv-LV" dirty="0" smtClean="0"/>
              <a:t>argumentus </a:t>
            </a:r>
            <a:r>
              <a:rPr lang="lv-LV" dirty="0"/>
              <a:t>nepieciešamībai pēc investīcijām </a:t>
            </a:r>
            <a:r>
              <a:rPr lang="lv-LV" dirty="0" smtClean="0"/>
              <a:t>strukturālu </a:t>
            </a:r>
            <a:r>
              <a:rPr lang="lv-LV" dirty="0"/>
              <a:t>reformu veikšanai </a:t>
            </a:r>
            <a:r>
              <a:rPr lang="lv-LV" dirty="0" smtClean="0"/>
              <a:t>Latvijā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51520" y="620736"/>
            <a:ext cx="5904656" cy="432000"/>
          </a:xfrm>
        </p:spPr>
        <p:txBody>
          <a:bodyPr>
            <a:normAutofit/>
          </a:bodyPr>
          <a:lstStyle/>
          <a:p>
            <a:r>
              <a:rPr lang="lv-LV" dirty="0" smtClean="0"/>
              <a:t>Secinājumi par EMS pabeigšanas </a:t>
            </a:r>
            <a:r>
              <a:rPr lang="lv-LV" smtClean="0"/>
              <a:t>otro posmu</a:t>
            </a:r>
            <a:endParaRPr lang="lv-LV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40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PALDIES!</a:t>
            </a:r>
            <a:endParaRPr lang="lv-LV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lv-LV" dirty="0" smtClean="0"/>
              <a:t>Labprāt atbildēsim uz Jūsu jautājumiem!</a:t>
            </a:r>
            <a:endParaRPr lang="lv-LV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C77EA77-F9EB-4D3B-9C53-DA17819BC1D1}" type="datetime1">
              <a:rPr lang="lv-LV" smtClean="0"/>
              <a:t>04.11.2016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52464FB-6FA6-4E80-ACB1-F4B9846AA373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564115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nšu Ministrijas prezentācija (LV) Pilnkrāsu" id="{8166D8D0-79EE-4552-B5B1-D80C0B313494}" vid="{06F2145E-CC91-4DA0-A1D2-3AC52F2EA5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Finanšu Ministrijas prezentācija (LV) Pilnkrāsu</Template>
  <TotalTime>322</TotalTime>
  <Words>547</Words>
  <Application>Microsoft Office PowerPoint</Application>
  <PresentationFormat>On-screen Show (4:3)</PresentationFormat>
  <Paragraphs>66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Franklin Gothic Book</vt:lpstr>
      <vt:lpstr>1_Custom Design</vt:lpstr>
      <vt:lpstr>Analīze  «Latvijas intereses Ekonomikas un monetārās savienības pabeigšanā»</vt:lpstr>
      <vt:lpstr>Uzstādījums</vt:lpstr>
      <vt:lpstr>Latvijas intereses un “sarkanās līnijas”</vt:lpstr>
      <vt:lpstr>Diskusiju secinājumi</vt:lpstr>
      <vt:lpstr>Secinājumi par EMS pabeigšanas otro posmu</vt:lpstr>
      <vt:lpstr>PALDIES!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Piecu prezidentu ziņojums</dc:title>
  <dc:creator>Kārlis Bukovskis</dc:creator>
  <cp:lastModifiedBy>Kārlis Bukovskis</cp:lastModifiedBy>
  <cp:revision>45</cp:revision>
  <dcterms:created xsi:type="dcterms:W3CDTF">2015-12-07T12:38:38Z</dcterms:created>
  <dcterms:modified xsi:type="dcterms:W3CDTF">2016-11-04T11:17:39Z</dcterms:modified>
</cp:coreProperties>
</file>