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handoutMasterIdLst>
    <p:handoutMasterId r:id="rId39"/>
  </p:handoutMasterIdLst>
  <p:sldIdLst>
    <p:sldId id="259" r:id="rId2"/>
    <p:sldId id="471" r:id="rId3"/>
    <p:sldId id="492" r:id="rId4"/>
    <p:sldId id="491" r:id="rId5"/>
    <p:sldId id="463" r:id="rId6"/>
    <p:sldId id="462" r:id="rId7"/>
    <p:sldId id="464" r:id="rId8"/>
    <p:sldId id="487" r:id="rId9"/>
    <p:sldId id="488" r:id="rId10"/>
    <p:sldId id="489" r:id="rId11"/>
    <p:sldId id="490" r:id="rId12"/>
    <p:sldId id="493" r:id="rId13"/>
    <p:sldId id="498" r:id="rId14"/>
    <p:sldId id="470" r:id="rId15"/>
    <p:sldId id="465" r:id="rId16"/>
    <p:sldId id="466" r:id="rId17"/>
    <p:sldId id="467" r:id="rId18"/>
    <p:sldId id="468" r:id="rId19"/>
    <p:sldId id="472" r:id="rId20"/>
    <p:sldId id="473" r:id="rId21"/>
    <p:sldId id="494" r:id="rId22"/>
    <p:sldId id="499" r:id="rId23"/>
    <p:sldId id="474" r:id="rId24"/>
    <p:sldId id="495" r:id="rId25"/>
    <p:sldId id="477" r:id="rId26"/>
    <p:sldId id="478" r:id="rId27"/>
    <p:sldId id="479" r:id="rId28"/>
    <p:sldId id="482" r:id="rId29"/>
    <p:sldId id="483" r:id="rId30"/>
    <p:sldId id="484" r:id="rId31"/>
    <p:sldId id="485" r:id="rId32"/>
    <p:sldId id="486" r:id="rId33"/>
    <p:sldId id="475" r:id="rId34"/>
    <p:sldId id="476" r:id="rId35"/>
    <p:sldId id="481" r:id="rId36"/>
    <p:sldId id="500" r:id="rId37"/>
  </p:sldIdLst>
  <p:sldSz cx="9144000" cy="6858000" type="screen4x3"/>
  <p:notesSz cx="6735763" cy="98663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9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00" autoAdjust="0"/>
    <p:restoredTop sz="94699" autoAdjust="0"/>
  </p:normalViewPr>
  <p:slideViewPr>
    <p:cSldViewPr>
      <p:cViewPr varScale="1">
        <p:scale>
          <a:sx n="70" d="100"/>
          <a:sy n="70" d="100"/>
        </p:scale>
        <p:origin x="121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d-jursa\AppData\Roaming\Microsoft\Excel\Book1%20(version%201).xlsb"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Apstiprinātie MKN</c:v>
                </c:pt>
              </c:strCache>
            </c:strRef>
          </c:tx>
          <c:spPr>
            <a:ln w="28575" cap="rnd">
              <a:solidFill>
                <a:schemeClr val="accent1"/>
              </a:solidFill>
              <a:round/>
            </a:ln>
            <a:effectLst/>
          </c:spPr>
          <c:marker>
            <c:symbol val="none"/>
          </c:marker>
          <c:cat>
            <c:strRef>
              <c:f>Sheet1!$A$2:$A$4</c:f>
              <c:strCache>
                <c:ptCount val="3"/>
                <c:pt idx="0">
                  <c:v>2014-2016</c:v>
                </c:pt>
                <c:pt idx="1">
                  <c:v>2017</c:v>
                </c:pt>
                <c:pt idx="2">
                  <c:v>2018</c:v>
                </c:pt>
              </c:strCache>
            </c:strRef>
          </c:cat>
          <c:val>
            <c:numRef>
              <c:f>Sheet1!$B$2:$B$4</c:f>
              <c:numCache>
                <c:formatCode>0.0</c:formatCode>
                <c:ptCount val="3"/>
                <c:pt idx="0">
                  <c:v>3.8</c:v>
                </c:pt>
                <c:pt idx="1">
                  <c:v>4.3</c:v>
                </c:pt>
                <c:pt idx="2">
                  <c:v>4.5</c:v>
                </c:pt>
              </c:numCache>
            </c:numRef>
          </c:val>
          <c:smooth val="0"/>
          <c:extLst>
            <c:ext xmlns:c16="http://schemas.microsoft.com/office/drawing/2014/chart" uri="{C3380CC4-5D6E-409C-BE32-E72D297353CC}">
              <c16:uniqueId val="{00000000-9770-40D8-BF8B-6199157A5064}"/>
            </c:ext>
          </c:extLst>
        </c:ser>
        <c:ser>
          <c:idx val="1"/>
          <c:order val="1"/>
          <c:tx>
            <c:strRef>
              <c:f>Sheet1!$C$1</c:f>
              <c:strCache>
                <c:ptCount val="1"/>
                <c:pt idx="0">
                  <c:v>Apstiprinātie MKN VRP mērķis</c:v>
                </c:pt>
              </c:strCache>
            </c:strRef>
          </c:tx>
          <c:spPr>
            <a:ln w="0" cap="rnd">
              <a:noFill/>
              <a:round/>
            </a:ln>
            <a:effectLst/>
          </c:spPr>
          <c:marker>
            <c:symbol val="circle"/>
            <c:size val="14"/>
            <c:spPr>
              <a:solidFill>
                <a:schemeClr val="accent2"/>
              </a:solidFill>
              <a:ln w="9525">
                <a:solidFill>
                  <a:schemeClr val="accent2"/>
                </a:solidFill>
              </a:ln>
              <a:effectLst/>
            </c:spPr>
          </c:marker>
          <c:dPt>
            <c:idx val="1"/>
            <c:marker>
              <c:symbol val="circle"/>
              <c:size val="11"/>
              <c:spPr>
                <a:solidFill>
                  <a:schemeClr val="accent2"/>
                </a:solidFill>
                <a:ln w="9525">
                  <a:solidFill>
                    <a:schemeClr val="accent2"/>
                  </a:solidFill>
                </a:ln>
                <a:effectLst/>
              </c:spPr>
            </c:marker>
            <c:bubble3D val="0"/>
            <c:extLst>
              <c:ext xmlns:c16="http://schemas.microsoft.com/office/drawing/2014/chart" uri="{C3380CC4-5D6E-409C-BE32-E72D297353CC}">
                <c16:uniqueId val="{00000001-9770-40D8-BF8B-6199157A5064}"/>
              </c:ext>
            </c:extLst>
          </c:dPt>
          <c:cat>
            <c:strRef>
              <c:f>Sheet1!$A$2:$A$4</c:f>
              <c:strCache>
                <c:ptCount val="3"/>
                <c:pt idx="0">
                  <c:v>2014-2016</c:v>
                </c:pt>
                <c:pt idx="1">
                  <c:v>2017</c:v>
                </c:pt>
                <c:pt idx="2">
                  <c:v>2018</c:v>
                </c:pt>
              </c:strCache>
            </c:strRef>
          </c:cat>
          <c:val>
            <c:numRef>
              <c:f>Sheet1!$C$2:$C$4</c:f>
              <c:numCache>
                <c:formatCode>0.0</c:formatCode>
                <c:ptCount val="3"/>
                <c:pt idx="1">
                  <c:v>4</c:v>
                </c:pt>
              </c:numCache>
            </c:numRef>
          </c:val>
          <c:smooth val="0"/>
          <c:extLst>
            <c:ext xmlns:c16="http://schemas.microsoft.com/office/drawing/2014/chart" uri="{C3380CC4-5D6E-409C-BE32-E72D297353CC}">
              <c16:uniqueId val="{00000002-9770-40D8-BF8B-6199157A5064}"/>
            </c:ext>
          </c:extLst>
        </c:ser>
        <c:ser>
          <c:idx val="2"/>
          <c:order val="2"/>
          <c:tx>
            <c:strRef>
              <c:f>Sheet1!$D$1</c:f>
              <c:strCache>
                <c:ptCount val="1"/>
                <c:pt idx="0">
                  <c:v>Noslēgtie līgumi</c:v>
                </c:pt>
              </c:strCache>
            </c:strRef>
          </c:tx>
          <c:spPr>
            <a:ln w="28575" cap="rnd">
              <a:solidFill>
                <a:schemeClr val="accent3"/>
              </a:solidFill>
              <a:round/>
            </a:ln>
            <a:effectLst/>
          </c:spPr>
          <c:marker>
            <c:symbol val="none"/>
          </c:marker>
          <c:cat>
            <c:strRef>
              <c:f>Sheet1!$A$2:$A$4</c:f>
              <c:strCache>
                <c:ptCount val="3"/>
                <c:pt idx="0">
                  <c:v>2014-2016</c:v>
                </c:pt>
                <c:pt idx="1">
                  <c:v>2017</c:v>
                </c:pt>
                <c:pt idx="2">
                  <c:v>2018</c:v>
                </c:pt>
              </c:strCache>
            </c:strRef>
          </c:cat>
          <c:val>
            <c:numRef>
              <c:f>Sheet1!$D$2:$D$4</c:f>
              <c:numCache>
                <c:formatCode>0.0</c:formatCode>
                <c:ptCount val="3"/>
                <c:pt idx="0">
                  <c:v>1.4</c:v>
                </c:pt>
                <c:pt idx="1">
                  <c:v>2.35</c:v>
                </c:pt>
                <c:pt idx="2">
                  <c:v>3.9</c:v>
                </c:pt>
              </c:numCache>
            </c:numRef>
          </c:val>
          <c:smooth val="0"/>
          <c:extLst>
            <c:ext xmlns:c16="http://schemas.microsoft.com/office/drawing/2014/chart" uri="{C3380CC4-5D6E-409C-BE32-E72D297353CC}">
              <c16:uniqueId val="{00000003-9770-40D8-BF8B-6199157A5064}"/>
            </c:ext>
          </c:extLst>
        </c:ser>
        <c:ser>
          <c:idx val="3"/>
          <c:order val="3"/>
          <c:tx>
            <c:strRef>
              <c:f>Sheet1!$E$1</c:f>
              <c:strCache>
                <c:ptCount val="1"/>
                <c:pt idx="0">
                  <c:v>Noslēgtie līgumi VRP mērķis (oktobris)</c:v>
                </c:pt>
              </c:strCache>
            </c:strRef>
          </c:tx>
          <c:spPr>
            <a:ln w="57150" cap="rnd">
              <a:noFill/>
              <a:round/>
            </a:ln>
            <a:effectLst/>
          </c:spPr>
          <c:marker>
            <c:symbol val="circle"/>
            <c:size val="14"/>
            <c:spPr>
              <a:solidFill>
                <a:schemeClr val="accent4"/>
              </a:solidFill>
              <a:ln w="9525">
                <a:solidFill>
                  <a:schemeClr val="accent4"/>
                </a:solidFill>
              </a:ln>
              <a:effectLst/>
            </c:spPr>
          </c:marker>
          <c:cat>
            <c:strRef>
              <c:f>Sheet1!$A$2:$A$4</c:f>
              <c:strCache>
                <c:ptCount val="3"/>
                <c:pt idx="0">
                  <c:v>2014-2016</c:v>
                </c:pt>
                <c:pt idx="1">
                  <c:v>2017</c:v>
                </c:pt>
                <c:pt idx="2">
                  <c:v>2018</c:v>
                </c:pt>
              </c:strCache>
            </c:strRef>
          </c:cat>
          <c:val>
            <c:numRef>
              <c:f>Sheet1!$E$2:$E$4</c:f>
              <c:numCache>
                <c:formatCode>General</c:formatCode>
                <c:ptCount val="3"/>
                <c:pt idx="2" formatCode="0.0">
                  <c:v>2.4</c:v>
                </c:pt>
              </c:numCache>
            </c:numRef>
          </c:val>
          <c:smooth val="0"/>
          <c:extLst>
            <c:ext xmlns:c16="http://schemas.microsoft.com/office/drawing/2014/chart" uri="{C3380CC4-5D6E-409C-BE32-E72D297353CC}">
              <c16:uniqueId val="{00000004-9770-40D8-BF8B-6199157A5064}"/>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245810720"/>
        <c:axId val="293513384"/>
      </c:lineChart>
      <c:catAx>
        <c:axId val="24581072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lv-LV" dirty="0" smtClean="0"/>
                  <a:t>gads</a:t>
                </a:r>
                <a:endParaRPr lang="lv-LV"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lv-LV"/>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293513384"/>
        <c:crosses val="autoZero"/>
        <c:auto val="1"/>
        <c:lblAlgn val="ctr"/>
        <c:lblOffset val="100"/>
        <c:noMultiLvlLbl val="0"/>
      </c:catAx>
      <c:valAx>
        <c:axId val="293513384"/>
        <c:scaling>
          <c:orientation val="minMax"/>
          <c:max val="4.5"/>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lv-LV" dirty="0" smtClean="0"/>
                  <a:t>Miljardi</a:t>
                </a:r>
                <a:r>
                  <a:rPr lang="lv-LV" baseline="0" dirty="0" smtClean="0"/>
                  <a:t> EUR</a:t>
                </a:r>
                <a:endParaRPr lang="lv-LV"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lv-LV"/>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2458107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Sheet2!$B$5</c:f>
              <c:strCache>
                <c:ptCount val="1"/>
                <c:pt idx="0">
                  <c:v>Real GDP, mln euro</c:v>
                </c:pt>
              </c:strCache>
            </c:strRef>
          </c:tx>
          <c:spPr>
            <a:solidFill>
              <a:schemeClr val="accent1"/>
            </a:solidFill>
            <a:ln>
              <a:noFill/>
            </a:ln>
            <a:effectLst/>
          </c:spPr>
          <c:cat>
            <c:numRef>
              <c:f>Sheet2!$A$12:$A$32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Sheet2!$B$12:$B$32</c:f>
              <c:numCache>
                <c:formatCode>#,##0</c:formatCode>
                <c:ptCount val="21"/>
                <c:pt idx="0">
                  <c:v>12396.558000000001</c:v>
                </c:pt>
                <c:pt idx="1">
                  <c:v>13197.535</c:v>
                </c:pt>
                <c:pt idx="2">
                  <c:v>14134.958000000001</c:v>
                </c:pt>
                <c:pt idx="3">
                  <c:v>15326.633</c:v>
                </c:pt>
                <c:pt idx="4">
                  <c:v>16604.192999999999</c:v>
                </c:pt>
                <c:pt idx="5">
                  <c:v>18380.350999999999</c:v>
                </c:pt>
                <c:pt idx="6">
                  <c:v>20565.660999999996</c:v>
                </c:pt>
                <c:pt idx="7">
                  <c:v>22617.967000000001</c:v>
                </c:pt>
                <c:pt idx="8">
                  <c:v>21815.560999999998</c:v>
                </c:pt>
                <c:pt idx="9">
                  <c:v>18673.752</c:v>
                </c:pt>
                <c:pt idx="10">
                  <c:v>17937.881999999998</c:v>
                </c:pt>
                <c:pt idx="11">
                  <c:v>19082.501</c:v>
                </c:pt>
                <c:pt idx="12">
                  <c:v>19852.406999999999</c:v>
                </c:pt>
                <c:pt idx="13">
                  <c:v>20364.538</c:v>
                </c:pt>
                <c:pt idx="14">
                  <c:v>20754.018</c:v>
                </c:pt>
                <c:pt idx="15">
                  <c:v>21342.744999999999</c:v>
                </c:pt>
                <c:pt idx="16">
                  <c:v>21785.745999999999</c:v>
                </c:pt>
                <c:pt idx="17">
                  <c:v>22590.525849849098</c:v>
                </c:pt>
                <c:pt idx="18">
                  <c:v>23363.087249374596</c:v>
                </c:pt>
                <c:pt idx="19">
                  <c:v>24113.555741661887</c:v>
                </c:pt>
                <c:pt idx="20">
                  <c:v>24885.848886284613</c:v>
                </c:pt>
              </c:numCache>
            </c:numRef>
          </c:val>
          <c:extLst>
            <c:ext xmlns:c16="http://schemas.microsoft.com/office/drawing/2014/chart" uri="{C3380CC4-5D6E-409C-BE32-E72D297353CC}">
              <c16:uniqueId val="{00000000-F874-4A62-A224-EED6214D4BA8}"/>
            </c:ext>
          </c:extLst>
        </c:ser>
        <c:ser>
          <c:idx val="1"/>
          <c:order val="1"/>
          <c:tx>
            <c:strRef>
              <c:f>Sheet2!$C$5</c:f>
              <c:strCache>
                <c:ptCount val="1"/>
                <c:pt idx="0">
                  <c:v>Real GDP, scenario without EU funds, mln euro</c:v>
                </c:pt>
              </c:strCache>
            </c:strRef>
          </c:tx>
          <c:spPr>
            <a:solidFill>
              <a:schemeClr val="accent2"/>
            </a:solidFill>
            <a:ln>
              <a:noFill/>
            </a:ln>
            <a:effectLst/>
          </c:spPr>
          <c:cat>
            <c:numRef>
              <c:f>Sheet2!$A$12:$A$32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Sheet2!$C$12:$C$32</c:f>
              <c:numCache>
                <c:formatCode>#,##0</c:formatCode>
                <c:ptCount val="21"/>
                <c:pt idx="0">
                  <c:v>12396.558000000001</c:v>
                </c:pt>
                <c:pt idx="1">
                  <c:v>13197.816362560434</c:v>
                </c:pt>
                <c:pt idx="2">
                  <c:v>14133.469791124995</c:v>
                </c:pt>
                <c:pt idx="3">
                  <c:v>15314.165478705963</c:v>
                </c:pt>
                <c:pt idx="4">
                  <c:v>16569.009992841591</c:v>
                </c:pt>
                <c:pt idx="5">
                  <c:v>18304.898584764451</c:v>
                </c:pt>
                <c:pt idx="6">
                  <c:v>20396.61916846814</c:v>
                </c:pt>
                <c:pt idx="7">
                  <c:v>22311.83856194836</c:v>
                </c:pt>
                <c:pt idx="8">
                  <c:v>21377.296132197524</c:v>
                </c:pt>
                <c:pt idx="9">
                  <c:v>18190.702739188764</c:v>
                </c:pt>
                <c:pt idx="10">
                  <c:v>17363.760506813487</c:v>
                </c:pt>
                <c:pt idx="11">
                  <c:v>18302.146268818535</c:v>
                </c:pt>
                <c:pt idx="12">
                  <c:v>18815.811643716399</c:v>
                </c:pt>
                <c:pt idx="13">
                  <c:v>19076.700768394894</c:v>
                </c:pt>
                <c:pt idx="14">
                  <c:v>19199.186166777006</c:v>
                </c:pt>
                <c:pt idx="15">
                  <c:v>19477.774850657916</c:v>
                </c:pt>
                <c:pt idx="16">
                  <c:v>19779.680360843115</c:v>
                </c:pt>
                <c:pt idx="17">
                  <c:v>20250.737608711257</c:v>
                </c:pt>
                <c:pt idx="18">
                  <c:v>20716.839644493717</c:v>
                </c:pt>
                <c:pt idx="19">
                  <c:v>21142.703056199731</c:v>
                </c:pt>
                <c:pt idx="20">
                  <c:v>21556.769815329237</c:v>
                </c:pt>
              </c:numCache>
            </c:numRef>
          </c:val>
          <c:extLst>
            <c:ext xmlns:c16="http://schemas.microsoft.com/office/drawing/2014/chart" uri="{C3380CC4-5D6E-409C-BE32-E72D297353CC}">
              <c16:uniqueId val="{00000001-F874-4A62-A224-EED6214D4BA8}"/>
            </c:ext>
          </c:extLst>
        </c:ser>
        <c:dLbls>
          <c:showLegendKey val="0"/>
          <c:showVal val="0"/>
          <c:showCatName val="0"/>
          <c:showSerName val="0"/>
          <c:showPercent val="0"/>
          <c:showBubbleSize val="0"/>
        </c:dLbls>
        <c:axId val="3460992"/>
        <c:axId val="3464520"/>
      </c:areaChart>
      <c:catAx>
        <c:axId val="346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v-LV"/>
          </a:p>
        </c:txPr>
        <c:crossAx val="3464520"/>
        <c:crosses val="autoZero"/>
        <c:auto val="1"/>
        <c:lblAlgn val="ctr"/>
        <c:lblOffset val="100"/>
        <c:tickLblSkip val="2"/>
        <c:noMultiLvlLbl val="0"/>
      </c:catAx>
      <c:valAx>
        <c:axId val="3464520"/>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lv-LV"/>
          </a:p>
        </c:txPr>
        <c:crossAx val="346099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762503645377661"/>
          <c:y val="2.7457100982185904E-2"/>
          <c:w val="0.58406483911733253"/>
          <c:h val="0.85478534816763652"/>
        </c:manualLayout>
      </c:layout>
      <c:barChart>
        <c:barDir val="bar"/>
        <c:grouping val="clustered"/>
        <c:varyColors val="0"/>
        <c:ser>
          <c:idx val="0"/>
          <c:order val="0"/>
          <c:tx>
            <c:strRef>
              <c:f>Sheet1!$B$1</c:f>
              <c:strCache>
                <c:ptCount val="1"/>
                <c:pt idx="0">
                  <c:v>2019</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Zemākās prioritātes administratīvo izdevumu pārskatīšana</c:v>
                </c:pt>
                <c:pt idx="1">
                  <c:v>Iekšējie resursi no ilgstošām vajancēm</c:v>
                </c:pt>
                <c:pt idx="2">
                  <c:v>Maksas pakalpojumu cenrāžu aktualizācija</c:v>
                </c:pt>
                <c:pt idx="3">
                  <c:v>Pārvaldes funkciju un finanšu vadības pilnveidošana</c:v>
                </c:pt>
                <c:pt idx="4">
                  <c:v>Pašu ieņēmumu atlikumu izmantošana</c:v>
                </c:pt>
                <c:pt idx="5">
                  <c:v>Apstākļu aktualizācija</c:v>
                </c:pt>
                <c:pt idx="6">
                  <c:v>Iepriekšējo periodu prioritāro pasākumu pārskatīšana</c:v>
                </c:pt>
              </c:strCache>
            </c:strRef>
          </c:cat>
          <c:val>
            <c:numRef>
              <c:f>Sheet1!$B$2:$B$8</c:f>
              <c:numCache>
                <c:formatCode>General</c:formatCode>
                <c:ptCount val="7"/>
                <c:pt idx="0">
                  <c:v>1.4</c:v>
                </c:pt>
                <c:pt idx="1">
                  <c:v>3.5</c:v>
                </c:pt>
                <c:pt idx="2">
                  <c:v>3.5</c:v>
                </c:pt>
                <c:pt idx="3" formatCode="0.0">
                  <c:v>9.5301960000000001</c:v>
                </c:pt>
                <c:pt idx="4">
                  <c:v>5.6</c:v>
                </c:pt>
                <c:pt idx="5">
                  <c:v>20</c:v>
                </c:pt>
                <c:pt idx="6">
                  <c:v>29.5</c:v>
                </c:pt>
              </c:numCache>
            </c:numRef>
          </c:val>
          <c:extLst>
            <c:ext xmlns:c16="http://schemas.microsoft.com/office/drawing/2014/chart" uri="{C3380CC4-5D6E-409C-BE32-E72D297353CC}">
              <c16:uniqueId val="{00000000-FBDB-4FE0-A7E3-16E4856AEE3D}"/>
            </c:ext>
          </c:extLst>
        </c:ser>
        <c:ser>
          <c:idx val="1"/>
          <c:order val="1"/>
          <c:tx>
            <c:strRef>
              <c:f>Sheet1!$C$1</c:f>
              <c:strCache>
                <c:ptCount val="1"/>
                <c:pt idx="0">
                  <c:v>2018</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Zemākās prioritātes administratīvo izdevumu pārskatīšana</c:v>
                </c:pt>
                <c:pt idx="1">
                  <c:v>Iekšējie resursi no ilgstošām vajancēm</c:v>
                </c:pt>
                <c:pt idx="2">
                  <c:v>Maksas pakalpojumu cenrāžu aktualizācija</c:v>
                </c:pt>
                <c:pt idx="3">
                  <c:v>Pārvaldes funkciju un finanšu vadības pilnveidošana</c:v>
                </c:pt>
                <c:pt idx="4">
                  <c:v>Pašu ieņēmumu atlikumu izmantošana</c:v>
                </c:pt>
                <c:pt idx="5">
                  <c:v>Apstākļu aktualizācija</c:v>
                </c:pt>
                <c:pt idx="6">
                  <c:v>Iepriekšējo periodu prioritāro pasākumu pārskatīšana</c:v>
                </c:pt>
              </c:strCache>
            </c:strRef>
          </c:cat>
          <c:val>
            <c:numRef>
              <c:f>Sheet1!$C$2:$C$8</c:f>
              <c:numCache>
                <c:formatCode>General</c:formatCode>
                <c:ptCount val="7"/>
                <c:pt idx="0">
                  <c:v>1.4</c:v>
                </c:pt>
                <c:pt idx="1">
                  <c:v>3.5</c:v>
                </c:pt>
                <c:pt idx="2">
                  <c:v>3.5</c:v>
                </c:pt>
                <c:pt idx="3" formatCode="0.0">
                  <c:v>5.4751050000000001</c:v>
                </c:pt>
                <c:pt idx="4">
                  <c:v>11</c:v>
                </c:pt>
                <c:pt idx="5">
                  <c:v>26.1</c:v>
                </c:pt>
                <c:pt idx="6">
                  <c:v>30.2</c:v>
                </c:pt>
              </c:numCache>
            </c:numRef>
          </c:val>
          <c:extLst>
            <c:ext xmlns:c16="http://schemas.microsoft.com/office/drawing/2014/chart" uri="{C3380CC4-5D6E-409C-BE32-E72D297353CC}">
              <c16:uniqueId val="{00000001-FBDB-4FE0-A7E3-16E4856AEE3D}"/>
            </c:ext>
          </c:extLst>
        </c:ser>
        <c:dLbls>
          <c:showLegendKey val="0"/>
          <c:showVal val="0"/>
          <c:showCatName val="0"/>
          <c:showSerName val="0"/>
          <c:showPercent val="0"/>
          <c:showBubbleSize val="0"/>
        </c:dLbls>
        <c:gapWidth val="182"/>
        <c:axId val="199520168"/>
        <c:axId val="199520952"/>
      </c:barChart>
      <c:catAx>
        <c:axId val="199520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lv-LV"/>
          </a:p>
        </c:txPr>
        <c:crossAx val="199520952"/>
        <c:crosses val="autoZero"/>
        <c:auto val="1"/>
        <c:lblAlgn val="ctr"/>
        <c:lblOffset val="100"/>
        <c:noMultiLvlLbl val="0"/>
      </c:catAx>
      <c:valAx>
        <c:axId val="199520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lv-LV"/>
          </a:p>
        </c:txPr>
        <c:crossAx val="199520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lv-LV"/>
        </a:p>
      </c:txPr>
    </c:legend>
    <c:plotVisOnly val="1"/>
    <c:dispBlanksAs val="gap"/>
    <c:showDLblsOverMax val="0"/>
  </c:chart>
  <c:spPr>
    <a:noFill/>
    <a:ln>
      <a:noFill/>
    </a:ln>
    <a:effectLst/>
  </c:spPr>
  <c:txPr>
    <a:bodyPr/>
    <a:lstStyle/>
    <a:p>
      <a:pPr>
        <a:defRPr sz="1000">
          <a:solidFill>
            <a:schemeClr val="tx1"/>
          </a:solidFill>
          <a:latin typeface="+mn-lt"/>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131389441577195E-2"/>
          <c:y val="4.9446081142488475E-2"/>
          <c:w val="0.91921560148230896"/>
          <c:h val="0.64619240250540322"/>
        </c:manualLayout>
      </c:layout>
      <c:barChart>
        <c:barDir val="col"/>
        <c:grouping val="clustered"/>
        <c:varyColors val="0"/>
        <c:ser>
          <c:idx val="0"/>
          <c:order val="0"/>
          <c:tx>
            <c:strRef>
              <c:f>Grafiks!$A$2</c:f>
              <c:strCache>
                <c:ptCount val="1"/>
                <c:pt idx="0">
                  <c:v>Pašvaldību nodokļu ieņēmumu faktiskā izpilde</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Grafiks!$B$1:$K$1</c:f>
              <c:numCache>
                <c:formatCode>General</c:formatCode>
                <c:ptCount val="7"/>
                <c:pt idx="0">
                  <c:v>2014</c:v>
                </c:pt>
                <c:pt idx="1">
                  <c:v>2015</c:v>
                </c:pt>
                <c:pt idx="2">
                  <c:v>2016</c:v>
                </c:pt>
                <c:pt idx="3">
                  <c:v>2017</c:v>
                </c:pt>
                <c:pt idx="4">
                  <c:v>2018</c:v>
                </c:pt>
                <c:pt idx="5">
                  <c:v>2019</c:v>
                </c:pt>
                <c:pt idx="6">
                  <c:v>2020</c:v>
                </c:pt>
              </c:numCache>
            </c:numRef>
          </c:cat>
          <c:val>
            <c:numRef>
              <c:f>Grafiks!$B$2:$K$2</c:f>
              <c:numCache>
                <c:formatCode>#\ ##0.0</c:formatCode>
                <c:ptCount val="7"/>
                <c:pt idx="0">
                  <c:v>1316.4272440000002</c:v>
                </c:pt>
                <c:pt idx="1">
                  <c:v>1362.7750979999998</c:v>
                </c:pt>
                <c:pt idx="2">
                  <c:v>1468.975684</c:v>
                </c:pt>
              </c:numCache>
            </c:numRef>
          </c:val>
          <c:extLst>
            <c:ext xmlns:c16="http://schemas.microsoft.com/office/drawing/2014/chart" uri="{C3380CC4-5D6E-409C-BE32-E72D297353CC}">
              <c16:uniqueId val="{00000000-5778-4CD8-B1C4-56EC6DC83C71}"/>
            </c:ext>
          </c:extLst>
        </c:ser>
        <c:ser>
          <c:idx val="1"/>
          <c:order val="1"/>
          <c:tx>
            <c:strRef>
              <c:f>Grafiks!$A$3</c:f>
              <c:strCache>
                <c:ptCount val="1"/>
                <c:pt idx="0">
                  <c:v>Pašvaldību nodokļu ieņēmumu plāns</c:v>
                </c:pt>
              </c:strCache>
              <c:extLst xmlns:c15="http://schemas.microsoft.com/office/drawing/2012/chart"/>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lv-LV"/>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Grafiks!$B$1:$K$1</c:f>
              <c:numCache>
                <c:formatCode>General</c:formatCode>
                <c:ptCount val="7"/>
                <c:pt idx="0">
                  <c:v>2014</c:v>
                </c:pt>
                <c:pt idx="1">
                  <c:v>2015</c:v>
                </c:pt>
                <c:pt idx="2">
                  <c:v>2016</c:v>
                </c:pt>
                <c:pt idx="3">
                  <c:v>2017</c:v>
                </c:pt>
                <c:pt idx="4">
                  <c:v>2018</c:v>
                </c:pt>
                <c:pt idx="5">
                  <c:v>2019</c:v>
                </c:pt>
                <c:pt idx="6">
                  <c:v>2020</c:v>
                </c:pt>
              </c:numCache>
            </c:numRef>
          </c:cat>
          <c:val>
            <c:numRef>
              <c:f>Grafiks!$B$3:$K$3</c:f>
              <c:numCache>
                <c:formatCode>General</c:formatCode>
                <c:ptCount val="7"/>
              </c:numCache>
            </c:numRef>
          </c:val>
          <c:extLst xmlns:c15="http://schemas.microsoft.com/office/drawing/2012/chart">
            <c:ext xmlns:c16="http://schemas.microsoft.com/office/drawing/2014/chart" uri="{C3380CC4-5D6E-409C-BE32-E72D297353CC}">
              <c16:uniqueId val="{00000004-5778-4CD8-B1C4-56EC6DC83C71}"/>
            </c:ext>
          </c:extLst>
        </c:ser>
        <c:dLbls>
          <c:showLegendKey val="0"/>
          <c:showVal val="0"/>
          <c:showCatName val="0"/>
          <c:showSerName val="0"/>
          <c:showPercent val="0"/>
          <c:showBubbleSize val="0"/>
        </c:dLbls>
        <c:gapWidth val="59"/>
        <c:axId val="353897824"/>
        <c:axId val="141914736"/>
        <c:extLst>
          <c:ext xmlns:c15="http://schemas.microsoft.com/office/drawing/2012/chart" uri="{02D57815-91ED-43cb-92C2-25804820EDAC}">
            <c15:filteredBarSeries>
              <c15:ser>
                <c:idx val="2"/>
                <c:order val="2"/>
                <c:tx>
                  <c:strRef>
                    <c:extLst>
                      <c:ext uri="{02D57815-91ED-43cb-92C2-25804820EDAC}">
                        <c15:formulaRef>
                          <c15:sqref>Grafiks!$A$4</c15:sqref>
                        </c15:formulaRef>
                      </c:ext>
                    </c:extLst>
                    <c:strCache>
                      <c:ptCount val="1"/>
                      <c:pt idx="0">
                        <c:v>Pašvaldību nodokļu ieņēmumu prognoze (SP 2017-2020)</c:v>
                      </c:pt>
                    </c:strCache>
                  </c:strRef>
                </c:tx>
                <c:spPr>
                  <a:solidFill>
                    <a:schemeClr val="accent6">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lv-LV"/>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Grafiks!$B$1:$K$1</c15:sqref>
                        </c15:formulaRef>
                      </c:ext>
                    </c:extLst>
                    <c:numCache>
                      <c:formatCode>General</c:formatCode>
                      <c:ptCount val="7"/>
                      <c:pt idx="0">
                        <c:v>2014</c:v>
                      </c:pt>
                      <c:pt idx="1">
                        <c:v>2015</c:v>
                      </c:pt>
                      <c:pt idx="2">
                        <c:v>2016</c:v>
                      </c:pt>
                      <c:pt idx="3">
                        <c:v>2017</c:v>
                      </c:pt>
                      <c:pt idx="4">
                        <c:v>2018</c:v>
                      </c:pt>
                      <c:pt idx="5">
                        <c:v>2019</c:v>
                      </c:pt>
                      <c:pt idx="6">
                        <c:v>2020</c:v>
                      </c:pt>
                    </c:numCache>
                  </c:numRef>
                </c:cat>
                <c:val>
                  <c:numRef>
                    <c:extLst>
                      <c:ext uri="{02D57815-91ED-43cb-92C2-25804820EDAC}">
                        <c15:formulaRef>
                          <c15:sqref>Grafiks!$B$4:$K$4</c15:sqref>
                        </c15:formulaRef>
                      </c:ext>
                    </c:extLst>
                    <c:numCache>
                      <c:formatCode>General</c:formatCode>
                      <c:ptCount val="7"/>
                      <c:pt idx="4" formatCode="#\ ##0.0">
                        <c:v>1627.3822499999999</c:v>
                      </c:pt>
                      <c:pt idx="5" formatCode="#\ ##0.0">
                        <c:v>1720.04225</c:v>
                      </c:pt>
                      <c:pt idx="6" formatCode="#\ ##0.0">
                        <c:v>1810.9147499999999</c:v>
                      </c:pt>
                    </c:numCache>
                  </c:numRef>
                </c:val>
                <c:extLst>
                  <c:ext xmlns:c16="http://schemas.microsoft.com/office/drawing/2014/chart" uri="{C3380CC4-5D6E-409C-BE32-E72D297353CC}">
                    <c16:uniqueId val="{00000005-5778-4CD8-B1C4-56EC6DC83C71}"/>
                  </c:ext>
                </c:extLst>
              </c15:ser>
            </c15:filteredBarSeries>
          </c:ext>
        </c:extLst>
      </c:barChart>
      <c:barChart>
        <c:barDir val="col"/>
        <c:grouping val="stacked"/>
        <c:varyColors val="0"/>
        <c:ser>
          <c:idx val="3"/>
          <c:order val="3"/>
          <c:tx>
            <c:strRef>
              <c:f>Grafiks!$A$5</c:f>
              <c:strCache>
                <c:ptCount val="1"/>
                <c:pt idx="0">
                  <c:v>Jaunās pašvaldību nodokļu ieņēmumu prognozes 2018-2020</c:v>
                </c:pt>
              </c:strCache>
            </c:strRef>
          </c:tx>
          <c:spPr>
            <a:solidFill>
              <a:srgbClr val="92D050"/>
            </a:solidFill>
            <a:ln>
              <a:noFill/>
            </a:ln>
            <a:effectLst/>
          </c:spPr>
          <c:invertIfNegative val="0"/>
          <c:dPt>
            <c:idx val="1"/>
            <c:invertIfNegative val="0"/>
            <c:bubble3D val="0"/>
            <c:spPr>
              <a:solidFill>
                <a:srgbClr val="FF9900"/>
              </a:solidFill>
              <a:ln>
                <a:noFill/>
              </a:ln>
              <a:effectLst/>
            </c:spPr>
            <c:extLst>
              <c:ext xmlns:c16="http://schemas.microsoft.com/office/drawing/2014/chart" uri="{C3380CC4-5D6E-409C-BE32-E72D297353CC}">
                <c16:uniqueId val="{00000000-7070-46E6-A382-DAD6D47E92D6}"/>
              </c:ext>
            </c:extLst>
          </c:dPt>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Grafiks!$B$1:$K$1</c:f>
              <c:numCache>
                <c:formatCode>General</c:formatCode>
                <c:ptCount val="7"/>
                <c:pt idx="0">
                  <c:v>2014</c:v>
                </c:pt>
                <c:pt idx="1">
                  <c:v>2015</c:v>
                </c:pt>
                <c:pt idx="2">
                  <c:v>2016</c:v>
                </c:pt>
                <c:pt idx="3">
                  <c:v>2017</c:v>
                </c:pt>
                <c:pt idx="4">
                  <c:v>2018</c:v>
                </c:pt>
                <c:pt idx="5">
                  <c:v>2019</c:v>
                </c:pt>
                <c:pt idx="6">
                  <c:v>2020</c:v>
                </c:pt>
              </c:numCache>
            </c:numRef>
          </c:cat>
          <c:val>
            <c:numRef>
              <c:f>Grafiks!$B$5:$K$5</c:f>
              <c:numCache>
                <c:formatCode>General</c:formatCode>
                <c:ptCount val="7"/>
                <c:pt idx="3" formatCode="0.0">
                  <c:v>1582</c:v>
                </c:pt>
                <c:pt idx="4" formatCode="#\ ##0.0">
                  <c:v>1643.3377499999999</c:v>
                </c:pt>
                <c:pt idx="5" formatCode="#\ ##0.0">
                  <c:v>1578.0687499999999</c:v>
                </c:pt>
                <c:pt idx="6" formatCode="#\ ##0.0">
                  <c:v>1610.99</c:v>
                </c:pt>
              </c:numCache>
            </c:numRef>
          </c:val>
          <c:extLst>
            <c:ext xmlns:c16="http://schemas.microsoft.com/office/drawing/2014/chart" uri="{C3380CC4-5D6E-409C-BE32-E72D297353CC}">
              <c16:uniqueId val="{00000001-5778-4CD8-B1C4-56EC6DC83C71}"/>
            </c:ext>
          </c:extLst>
        </c:ser>
        <c:ser>
          <c:idx val="4"/>
          <c:order val="4"/>
          <c:tx>
            <c:strRef>
              <c:f>Grafiks!$A$6</c:f>
              <c:strCache>
                <c:ptCount val="1"/>
                <c:pt idx="0">
                  <c:v>Speciālā dotācija pašvaldībām</c:v>
                </c:pt>
              </c:strCache>
            </c:strRef>
          </c:tx>
          <c:spPr>
            <a:solidFill>
              <a:srgbClr val="FF0000"/>
            </a:solidFill>
            <a:ln>
              <a:noFill/>
            </a:ln>
            <a:effectLst/>
          </c:spPr>
          <c:invertIfNegative val="0"/>
          <c:dLbls>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78-4CD8-B1C4-56EC6DC83C71}"/>
                </c:ext>
              </c:extLst>
            </c:dLbl>
            <c:dLbl>
              <c:idx val="4"/>
              <c:layout>
                <c:manualLayout>
                  <c:x val="3.3917171596317113E-3"/>
                  <c:y val="9.58998382895724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2D-4A49-9A9E-E0FFF9D71F7E}"/>
                </c:ext>
              </c:extLst>
            </c:dLbl>
            <c:dLbl>
              <c:idx val="5"/>
              <c:layout>
                <c:manualLayout>
                  <c:x val="-1.4184030057266363E-3"/>
                  <c:y val="-4.129237111493985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2D-4A49-9A9E-E0FFF9D71F7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Grafiks!$B$1:$K$1</c:f>
              <c:numCache>
                <c:formatCode>General</c:formatCode>
                <c:ptCount val="7"/>
                <c:pt idx="0">
                  <c:v>2014</c:v>
                </c:pt>
                <c:pt idx="1">
                  <c:v>2015</c:v>
                </c:pt>
                <c:pt idx="2">
                  <c:v>2016</c:v>
                </c:pt>
                <c:pt idx="3">
                  <c:v>2017</c:v>
                </c:pt>
                <c:pt idx="4">
                  <c:v>2018</c:v>
                </c:pt>
                <c:pt idx="5">
                  <c:v>2019</c:v>
                </c:pt>
                <c:pt idx="6">
                  <c:v>2020</c:v>
                </c:pt>
              </c:numCache>
            </c:numRef>
          </c:cat>
          <c:val>
            <c:numRef>
              <c:f>Grafiks!$B$6:$K$6</c:f>
              <c:numCache>
                <c:formatCode>General</c:formatCode>
                <c:ptCount val="7"/>
                <c:pt idx="4" formatCode="#\ ##0.0">
                  <c:v>21.826199456000268</c:v>
                </c:pt>
                <c:pt idx="5" formatCode="#\ ##0.0">
                  <c:v>145.6624639600002</c:v>
                </c:pt>
                <c:pt idx="6" formatCode="#\ ##0.0">
                  <c:v>239.8529611112001</c:v>
                </c:pt>
              </c:numCache>
            </c:numRef>
          </c:val>
          <c:extLst>
            <c:ext xmlns:c16="http://schemas.microsoft.com/office/drawing/2014/chart" uri="{C3380CC4-5D6E-409C-BE32-E72D297353CC}">
              <c16:uniqueId val="{00000003-5778-4CD8-B1C4-56EC6DC83C71}"/>
            </c:ext>
          </c:extLst>
        </c:ser>
        <c:dLbls>
          <c:showLegendKey val="0"/>
          <c:showVal val="0"/>
          <c:showCatName val="0"/>
          <c:showSerName val="0"/>
          <c:showPercent val="0"/>
          <c:showBubbleSize val="0"/>
        </c:dLbls>
        <c:gapWidth val="137"/>
        <c:overlap val="100"/>
        <c:axId val="353896512"/>
        <c:axId val="472370024"/>
      </c:barChart>
      <c:catAx>
        <c:axId val="353897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crossAx val="141914736"/>
        <c:crosses val="autoZero"/>
        <c:auto val="1"/>
        <c:lblAlgn val="ctr"/>
        <c:lblOffset val="100"/>
        <c:noMultiLvlLbl val="0"/>
      </c:catAx>
      <c:valAx>
        <c:axId val="141914736"/>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 ##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353897824"/>
        <c:crosses val="autoZero"/>
        <c:crossBetween val="between"/>
      </c:valAx>
      <c:valAx>
        <c:axId val="472370024"/>
        <c:scaling>
          <c:orientation val="minMax"/>
        </c:scaling>
        <c:delete val="1"/>
        <c:axPos val="r"/>
        <c:numFmt formatCode="General" sourceLinked="1"/>
        <c:majorTickMark val="out"/>
        <c:minorTickMark val="none"/>
        <c:tickLblPos val="nextTo"/>
        <c:crossAx val="353896512"/>
        <c:crosses val="max"/>
        <c:crossBetween val="between"/>
      </c:valAx>
      <c:catAx>
        <c:axId val="353896512"/>
        <c:scaling>
          <c:orientation val="minMax"/>
        </c:scaling>
        <c:delete val="1"/>
        <c:axPos val="b"/>
        <c:numFmt formatCode="General" sourceLinked="1"/>
        <c:majorTickMark val="out"/>
        <c:minorTickMark val="none"/>
        <c:tickLblPos val="nextTo"/>
        <c:crossAx val="472370024"/>
        <c:crosses val="autoZero"/>
        <c:auto val="1"/>
        <c:lblAlgn val="ctr"/>
        <c:lblOffset val="100"/>
        <c:noMultiLvlLbl val="0"/>
      </c:catAx>
      <c:spPr>
        <a:noFill/>
        <a:ln>
          <a:noFill/>
        </a:ln>
        <a:effectLst/>
      </c:spPr>
    </c:plotArea>
    <c:legend>
      <c:legendPos val="b"/>
      <c:layout>
        <c:manualLayout>
          <c:xMode val="edge"/>
          <c:yMode val="edge"/>
          <c:x val="0.11760592305983096"/>
          <c:y val="0.79221444530854601"/>
          <c:w val="0.67679350613467415"/>
          <c:h val="0.1825859023285542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151650215739737E-2"/>
          <c:y val="2.711028432614157E-2"/>
          <c:w val="0.91560075838541233"/>
          <c:h val="0.50708243932204322"/>
        </c:manualLayout>
      </c:layout>
      <c:lineChart>
        <c:grouping val="standard"/>
        <c:varyColors val="0"/>
        <c:ser>
          <c:idx val="0"/>
          <c:order val="0"/>
          <c:tx>
            <c:strRef>
              <c:f>'Grafiks 2'!$A$12</c:f>
              <c:strCache>
                <c:ptCount val="1"/>
                <c:pt idx="0">
                  <c:v>Kopējo pašvaldību nodokļu ieņēmumu īpatsvars kopbudžeta* nodokļu ieņēmumus</c:v>
                </c:pt>
              </c:strCache>
            </c:strRef>
          </c:tx>
          <c:spPr>
            <a:ln w="57150" cap="rnd">
              <a:solidFill>
                <a:schemeClr val="accent1"/>
              </a:solidFill>
              <a:round/>
            </a:ln>
            <a:effectLst/>
          </c:spPr>
          <c:marker>
            <c:symbol val="square"/>
            <c:size val="5"/>
            <c:spPr>
              <a:solidFill>
                <a:schemeClr val="accent1"/>
              </a:solidFill>
              <a:ln w="57150" cmpd="sng">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'Grafiks 2'!$B$11:$J$11</c:f>
              <c:strCache>
                <c:ptCount val="9"/>
                <c:pt idx="0">
                  <c:v>2012</c:v>
                </c:pt>
                <c:pt idx="1">
                  <c:v>2013</c:v>
                </c:pt>
                <c:pt idx="2">
                  <c:v>2014</c:v>
                </c:pt>
                <c:pt idx="3">
                  <c:v>2015</c:v>
                </c:pt>
                <c:pt idx="4">
                  <c:v>2016</c:v>
                </c:pt>
                <c:pt idx="5">
                  <c:v>2017.gads (plāns)</c:v>
                </c:pt>
                <c:pt idx="6">
                  <c:v>2018 (prognoze)
</c:v>
                </c:pt>
                <c:pt idx="7">
                  <c:v>2019 (prognoze)</c:v>
                </c:pt>
                <c:pt idx="8">
                  <c:v>2020 (prognoze)</c:v>
                </c:pt>
              </c:strCache>
            </c:strRef>
          </c:cat>
          <c:val>
            <c:numRef>
              <c:f>'Grafiks 2'!$B$12:$J$12</c:f>
              <c:numCache>
                <c:formatCode>0.0%</c:formatCode>
                <c:ptCount val="9"/>
                <c:pt idx="0">
                  <c:v>0.19242853492238837</c:v>
                </c:pt>
                <c:pt idx="1">
                  <c:v>0.19547802383042584</c:v>
                </c:pt>
                <c:pt idx="2">
                  <c:v>0.19717744991585517</c:v>
                </c:pt>
                <c:pt idx="3">
                  <c:v>0.19460948168879505</c:v>
                </c:pt>
                <c:pt idx="4">
                  <c:v>0.19798719692347699</c:v>
                </c:pt>
                <c:pt idx="5">
                  <c:v>0.19623378145048978</c:v>
                </c:pt>
                <c:pt idx="6">
                  <c:v>0.19600000000000001</c:v>
                </c:pt>
                <c:pt idx="7">
                  <c:v>0.19600000000000001</c:v>
                </c:pt>
                <c:pt idx="8">
                  <c:v>0.19600000000000001</c:v>
                </c:pt>
              </c:numCache>
            </c:numRef>
          </c:val>
          <c:smooth val="0"/>
          <c:extLst>
            <c:ext xmlns:c16="http://schemas.microsoft.com/office/drawing/2014/chart" uri="{C3380CC4-5D6E-409C-BE32-E72D297353CC}">
              <c16:uniqueId val="{00000000-D8AE-43F5-B8F9-CFAAFA091B77}"/>
            </c:ext>
          </c:extLst>
        </c:ser>
        <c:ser>
          <c:idx val="1"/>
          <c:order val="1"/>
          <c:tx>
            <c:strRef>
              <c:f>'Grafiks 2'!$A$13</c:f>
              <c:strCache>
                <c:ptCount val="1"/>
                <c:pt idx="0">
                  <c:v>Kopējo pašvaldību nodokļu ieņēmumu īpatsvars ar speciālo dotāciju</c:v>
                </c:pt>
              </c:strCache>
            </c:strRef>
          </c:tx>
          <c:spPr>
            <a:ln w="28575" cap="rnd">
              <a:solidFill>
                <a:schemeClr val="accent2"/>
              </a:solidFill>
              <a:round/>
            </a:ln>
            <a:effectLst/>
          </c:spPr>
          <c:marker>
            <c:symbol val="none"/>
          </c:marker>
          <c:cat>
            <c:strRef>
              <c:f>'Grafiks 2'!$B$11:$J$11</c:f>
              <c:strCache>
                <c:ptCount val="9"/>
                <c:pt idx="0">
                  <c:v>2012</c:v>
                </c:pt>
                <c:pt idx="1">
                  <c:v>2013</c:v>
                </c:pt>
                <c:pt idx="2">
                  <c:v>2014</c:v>
                </c:pt>
                <c:pt idx="3">
                  <c:v>2015</c:v>
                </c:pt>
                <c:pt idx="4">
                  <c:v>2016</c:v>
                </c:pt>
                <c:pt idx="5">
                  <c:v>2017.gads (plāns)</c:v>
                </c:pt>
                <c:pt idx="6">
                  <c:v>2018 (prognoze)
</c:v>
                </c:pt>
                <c:pt idx="7">
                  <c:v>2019 (prognoze)</c:v>
                </c:pt>
                <c:pt idx="8">
                  <c:v>2020 (prognoze)</c:v>
                </c:pt>
              </c:strCache>
            </c:strRef>
          </c:cat>
          <c:val>
            <c:numRef>
              <c:f>'Grafiks 2'!$B$13:$J$13</c:f>
              <c:numCache>
                <c:formatCode>General</c:formatCode>
                <c:ptCount val="9"/>
              </c:numCache>
            </c:numRef>
          </c:val>
          <c:smooth val="0"/>
          <c:extLst>
            <c:ext xmlns:c16="http://schemas.microsoft.com/office/drawing/2014/chart" uri="{C3380CC4-5D6E-409C-BE32-E72D297353CC}">
              <c16:uniqueId val="{00000001-D8AE-43F5-B8F9-CFAAFA091B77}"/>
            </c:ext>
          </c:extLst>
        </c:ser>
        <c:ser>
          <c:idx val="2"/>
          <c:order val="2"/>
          <c:tx>
            <c:strRef>
              <c:f>'Grafiks 2'!$A$14</c:f>
              <c:strCache>
                <c:ptCount val="1"/>
                <c:pt idx="0">
                  <c:v>IIN īpatsvars</c:v>
                </c:pt>
              </c:strCache>
            </c:strRef>
          </c:tx>
          <c:spPr>
            <a:ln w="38100" cap="rnd">
              <a:solidFill>
                <a:srgbClr val="FFC000"/>
              </a:solidFill>
              <a:round/>
            </a:ln>
            <a:effectLst/>
          </c:spPr>
          <c:marker>
            <c:symbol val="triangle"/>
            <c:size val="5"/>
            <c:spPr>
              <a:solidFill>
                <a:schemeClr val="accent4"/>
              </a:solidFill>
              <a:ln w="38100">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v-L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'Grafiks 2'!$B$11:$J$11</c:f>
              <c:strCache>
                <c:ptCount val="9"/>
                <c:pt idx="0">
                  <c:v>2012</c:v>
                </c:pt>
                <c:pt idx="1">
                  <c:v>2013</c:v>
                </c:pt>
                <c:pt idx="2">
                  <c:v>2014</c:v>
                </c:pt>
                <c:pt idx="3">
                  <c:v>2015</c:v>
                </c:pt>
                <c:pt idx="4">
                  <c:v>2016</c:v>
                </c:pt>
                <c:pt idx="5">
                  <c:v>2017.gads (plāns)</c:v>
                </c:pt>
                <c:pt idx="6">
                  <c:v>2018 (prognoze)
</c:v>
                </c:pt>
                <c:pt idx="7">
                  <c:v>2019 (prognoze)</c:v>
                </c:pt>
                <c:pt idx="8">
                  <c:v>2020 (prognoze)</c:v>
                </c:pt>
              </c:strCache>
            </c:strRef>
          </c:cat>
          <c:val>
            <c:numRef>
              <c:f>'Grafiks 2'!$B$14:$J$14</c:f>
              <c:numCache>
                <c:formatCode>0.0%</c:formatCode>
                <c:ptCount val="9"/>
                <c:pt idx="0">
                  <c:v>0.16255411381717505</c:v>
                </c:pt>
                <c:pt idx="1">
                  <c:v>0.16604188275447504</c:v>
                </c:pt>
                <c:pt idx="2">
                  <c:v>0.16597191462484398</c:v>
                </c:pt>
                <c:pt idx="3">
                  <c:v>0.16395837035757718</c:v>
                </c:pt>
                <c:pt idx="4">
                  <c:v>0.16620868733966102</c:v>
                </c:pt>
                <c:pt idx="5">
                  <c:v>0.16634034116811433</c:v>
                </c:pt>
                <c:pt idx="6">
                  <c:v>0.16279228245876867</c:v>
                </c:pt>
                <c:pt idx="7">
                  <c:v>0.14881039336214771</c:v>
                </c:pt>
                <c:pt idx="8">
                  <c:v>0.1414708462585057</c:v>
                </c:pt>
              </c:numCache>
            </c:numRef>
          </c:val>
          <c:smooth val="0"/>
          <c:extLst>
            <c:ext xmlns:c16="http://schemas.microsoft.com/office/drawing/2014/chart" uri="{C3380CC4-5D6E-409C-BE32-E72D297353CC}">
              <c16:uniqueId val="{00000002-D8AE-43F5-B8F9-CFAAFA091B77}"/>
            </c:ext>
          </c:extLst>
        </c:ser>
        <c:ser>
          <c:idx val="3"/>
          <c:order val="3"/>
          <c:tx>
            <c:strRef>
              <c:f>'Grafiks 2'!$A$15</c:f>
              <c:strCache>
                <c:ptCount val="1"/>
                <c:pt idx="0">
                  <c:v>IIN īpatsvars ar speciālo dotāciju</c:v>
                </c:pt>
              </c:strCache>
            </c:strRef>
          </c:tx>
          <c:spPr>
            <a:ln w="38100" cap="rnd">
              <a:solidFill>
                <a:schemeClr val="accent4"/>
              </a:solidFill>
              <a:prstDash val="dash"/>
              <a:round/>
            </a:ln>
            <a:effectLst/>
          </c:spPr>
          <c:marker>
            <c:symbol val="none"/>
          </c:marker>
          <c:dPt>
            <c:idx val="7"/>
            <c:marker>
              <c:symbol val="triangle"/>
              <c:size val="5"/>
              <c:spPr>
                <a:solidFill>
                  <a:schemeClr val="accent4"/>
                </a:solidFill>
                <a:ln w="38100">
                  <a:solidFill>
                    <a:schemeClr val="accent4"/>
                  </a:solidFill>
                  <a:prstDash val="dash"/>
                </a:ln>
                <a:effectLst/>
              </c:spPr>
            </c:marker>
            <c:bubble3D val="0"/>
            <c:extLst>
              <c:ext xmlns:c16="http://schemas.microsoft.com/office/drawing/2014/chart" uri="{C3380CC4-5D6E-409C-BE32-E72D297353CC}">
                <c16:uniqueId val="{00000003-D8AE-43F5-B8F9-CFAAFA091B77}"/>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'Grafiks 2'!$B$11:$J$11</c:f>
              <c:strCache>
                <c:ptCount val="9"/>
                <c:pt idx="0">
                  <c:v>2012</c:v>
                </c:pt>
                <c:pt idx="1">
                  <c:v>2013</c:v>
                </c:pt>
                <c:pt idx="2">
                  <c:v>2014</c:v>
                </c:pt>
                <c:pt idx="3">
                  <c:v>2015</c:v>
                </c:pt>
                <c:pt idx="4">
                  <c:v>2016</c:v>
                </c:pt>
                <c:pt idx="5">
                  <c:v>2017.gads (plāns)</c:v>
                </c:pt>
                <c:pt idx="6">
                  <c:v>2018 (prognoze)
</c:v>
                </c:pt>
                <c:pt idx="7">
                  <c:v>2019 (prognoze)</c:v>
                </c:pt>
                <c:pt idx="8">
                  <c:v>2020 (prognoze)</c:v>
                </c:pt>
              </c:strCache>
            </c:strRef>
          </c:cat>
          <c:val>
            <c:numRef>
              <c:f>'Grafiks 2'!$B$15:$J$15</c:f>
              <c:numCache>
                <c:formatCode>General</c:formatCode>
                <c:ptCount val="9"/>
                <c:pt idx="6" formatCode="0.0%">
                  <c:v>0.16536135987290176</c:v>
                </c:pt>
                <c:pt idx="7" formatCode="0.0%">
                  <c:v>0.16537320936556119</c:v>
                </c:pt>
                <c:pt idx="8" formatCode="0.0%">
                  <c:v>0.1668707215399671</c:v>
                </c:pt>
              </c:numCache>
            </c:numRef>
          </c:val>
          <c:smooth val="0"/>
          <c:extLst>
            <c:ext xmlns:c16="http://schemas.microsoft.com/office/drawing/2014/chart" uri="{C3380CC4-5D6E-409C-BE32-E72D297353CC}">
              <c16:uniqueId val="{00000004-D8AE-43F5-B8F9-CFAAFA091B77}"/>
            </c:ext>
          </c:extLst>
        </c:ser>
        <c:ser>
          <c:idx val="4"/>
          <c:order val="4"/>
          <c:tx>
            <c:strRef>
              <c:f>'Grafiks 2'!$A$16</c:f>
              <c:strCache>
                <c:ptCount val="1"/>
                <c:pt idx="0">
                  <c:v>NĪN īpatsvars</c:v>
                </c:pt>
              </c:strCache>
            </c:strRef>
          </c:tx>
          <c:spPr>
            <a:ln w="38100" cap="rnd">
              <a:solidFill>
                <a:srgbClr val="00B050"/>
              </a:solidFill>
              <a:round/>
            </a:ln>
            <a:effectLst/>
          </c:spPr>
          <c:marker>
            <c:symbol val="triangle"/>
            <c:size val="5"/>
            <c:spPr>
              <a:solidFill>
                <a:srgbClr val="00B050"/>
              </a:solidFill>
              <a:ln w="38100">
                <a:solidFill>
                  <a:srgbClr val="00B05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'Grafiks 2'!$B$11:$J$11</c:f>
              <c:strCache>
                <c:ptCount val="9"/>
                <c:pt idx="0">
                  <c:v>2012</c:v>
                </c:pt>
                <c:pt idx="1">
                  <c:v>2013</c:v>
                </c:pt>
                <c:pt idx="2">
                  <c:v>2014</c:v>
                </c:pt>
                <c:pt idx="3">
                  <c:v>2015</c:v>
                </c:pt>
                <c:pt idx="4">
                  <c:v>2016</c:v>
                </c:pt>
                <c:pt idx="5">
                  <c:v>2017.gads (plāns)</c:v>
                </c:pt>
                <c:pt idx="6">
                  <c:v>2018 (prognoze)
</c:v>
                </c:pt>
                <c:pt idx="7">
                  <c:v>2019 (prognoze)</c:v>
                </c:pt>
                <c:pt idx="8">
                  <c:v>2020 (prognoze)</c:v>
                </c:pt>
              </c:strCache>
            </c:strRef>
          </c:cat>
          <c:val>
            <c:numRef>
              <c:f>'Grafiks 2'!$B$16:$J$16</c:f>
              <c:numCache>
                <c:formatCode>0.0%</c:formatCode>
                <c:ptCount val="9"/>
                <c:pt idx="0">
                  <c:v>2.7364250262902266E-2</c:v>
                </c:pt>
                <c:pt idx="1">
                  <c:v>2.6874455771505757E-2</c:v>
                </c:pt>
                <c:pt idx="2">
                  <c:v>2.8645888846778021E-2</c:v>
                </c:pt>
                <c:pt idx="3">
                  <c:v>2.8137873306025563E-2</c:v>
                </c:pt>
                <c:pt idx="4">
                  <c:v>2.9630816608055676E-2</c:v>
                </c:pt>
                <c:pt idx="5">
                  <c:v>2.7088532116958306E-2</c:v>
                </c:pt>
                <c:pt idx="6">
                  <c:v>2.7886347176306673E-2</c:v>
                </c:pt>
                <c:pt idx="7">
                  <c:v>2.7801318217070967E-2</c:v>
                </c:pt>
                <c:pt idx="8">
                  <c:v>2.6409825699449618E-2</c:v>
                </c:pt>
              </c:numCache>
            </c:numRef>
          </c:val>
          <c:smooth val="0"/>
          <c:extLst>
            <c:ext xmlns:c16="http://schemas.microsoft.com/office/drawing/2014/chart" uri="{C3380CC4-5D6E-409C-BE32-E72D297353CC}">
              <c16:uniqueId val="{00000005-D8AE-43F5-B8F9-CFAAFA091B77}"/>
            </c:ext>
          </c:extLst>
        </c:ser>
        <c:dLbls>
          <c:showLegendKey val="0"/>
          <c:showVal val="0"/>
          <c:showCatName val="0"/>
          <c:showSerName val="0"/>
          <c:showPercent val="0"/>
          <c:showBubbleSize val="0"/>
        </c:dLbls>
        <c:marker val="1"/>
        <c:smooth val="0"/>
        <c:axId val="420064888"/>
        <c:axId val="420065216"/>
      </c:lineChart>
      <c:catAx>
        <c:axId val="420064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420065216"/>
        <c:crosses val="autoZero"/>
        <c:auto val="1"/>
        <c:lblAlgn val="ctr"/>
        <c:lblOffset val="100"/>
        <c:noMultiLvlLbl val="0"/>
      </c:catAx>
      <c:valAx>
        <c:axId val="420065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420064888"/>
        <c:crosses val="autoZero"/>
        <c:crossBetween val="between"/>
      </c:valAx>
      <c:spPr>
        <a:noFill/>
        <a:ln>
          <a:noFill/>
        </a:ln>
        <a:effectLst/>
      </c:spPr>
    </c:plotArea>
    <c:legend>
      <c:legendPos val="b"/>
      <c:legendEntry>
        <c:idx val="1"/>
        <c:delete val="1"/>
      </c:legendEntry>
      <c:layout>
        <c:manualLayout>
          <c:xMode val="edge"/>
          <c:yMode val="edge"/>
          <c:x val="0.12060194298629338"/>
          <c:y val="0.62161390743161749"/>
          <c:w val="0.47993392752989211"/>
          <c:h val="0.230300072026600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7F87E9-D24B-497E-865B-591DD6CF331E}" type="doc">
      <dgm:prSet loTypeId="urn:microsoft.com/office/officeart/2005/8/layout/radial3" loCatId="cycle" qsTypeId="urn:microsoft.com/office/officeart/2005/8/quickstyle/simple1" qsCatId="simple" csTypeId="urn:microsoft.com/office/officeart/2005/8/colors/accent3_2" csCatId="accent3" phldr="1"/>
      <dgm:spPr/>
      <dgm:t>
        <a:bodyPr/>
        <a:lstStyle/>
        <a:p>
          <a:endParaRPr lang="en-US"/>
        </a:p>
      </dgm:t>
    </dgm:pt>
    <dgm:pt modelId="{C33D4744-D10B-4131-A01C-0D7FD29DA75F}">
      <dgm:prSet phldrT="[Text]" custT="1"/>
      <dgm:spPr>
        <a:effectLst>
          <a:outerShdw blurRad="50800" dist="38100" dir="5400000" algn="t" rotWithShape="0">
            <a:prstClr val="black">
              <a:alpha val="40000"/>
            </a:prstClr>
          </a:outerShdw>
        </a:effectLst>
      </dgm:spPr>
      <dgm:t>
        <a:bodyPr/>
        <a:lstStyle/>
        <a:p>
          <a:r>
            <a:rPr lang="lv-LV" sz="1600" b="1" noProof="0" dirty="0" smtClean="0"/>
            <a:t>Darbaspēka nodokļu </a:t>
          </a:r>
          <a:r>
            <a:rPr lang="en-US" sz="1600" b="1" noProof="0" dirty="0" smtClean="0"/>
            <a:t>reform</a:t>
          </a:r>
          <a:r>
            <a:rPr lang="lv-LV" sz="1600" b="1" noProof="0" dirty="0" smtClean="0"/>
            <a:t>a</a:t>
          </a:r>
        </a:p>
        <a:p>
          <a:r>
            <a:rPr lang="lv-LV" sz="1200" b="0" noProof="0" dirty="0" smtClean="0"/>
            <a:t>(IIN, VSAOI un solidaritātes nodoklis)</a:t>
          </a:r>
          <a:endParaRPr lang="en-US" sz="1200" b="1" dirty="0"/>
        </a:p>
      </dgm:t>
    </dgm:pt>
    <dgm:pt modelId="{A3AA3527-7A70-45F6-93E7-C3C2FE8DA88E}" type="parTrans" cxnId="{CDD5C5E4-BED9-428B-B55E-89A35B1D6361}">
      <dgm:prSet/>
      <dgm:spPr/>
      <dgm:t>
        <a:bodyPr/>
        <a:lstStyle/>
        <a:p>
          <a:endParaRPr lang="en-US"/>
        </a:p>
      </dgm:t>
    </dgm:pt>
    <dgm:pt modelId="{21C07A15-378C-4579-8E98-6FF3E453C049}" type="sibTrans" cxnId="{CDD5C5E4-BED9-428B-B55E-89A35B1D6361}">
      <dgm:prSet/>
      <dgm:spPr/>
      <dgm:t>
        <a:bodyPr/>
        <a:lstStyle/>
        <a:p>
          <a:endParaRPr lang="en-US"/>
        </a:p>
      </dgm:t>
    </dgm:pt>
    <dgm:pt modelId="{C69EE9D0-97DE-4A00-B24F-3187B7E2D4AB}">
      <dgm:prSet custT="1"/>
      <dgm:spPr>
        <a:effectLst>
          <a:outerShdw blurRad="50800" dist="38100" dir="2700000" algn="tl" rotWithShape="0">
            <a:prstClr val="black">
              <a:alpha val="40000"/>
            </a:prstClr>
          </a:outerShdw>
        </a:effectLst>
      </dgm:spPr>
      <dgm:t>
        <a:bodyPr/>
        <a:lstStyle/>
        <a:p>
          <a:r>
            <a:rPr lang="lv-LV" sz="1600" b="1" noProof="0" dirty="0" smtClean="0"/>
            <a:t>Uzņēmumu ienākuma nodokļa </a:t>
          </a:r>
          <a:r>
            <a:rPr lang="en-US" sz="1600" b="1" noProof="0" dirty="0" smtClean="0"/>
            <a:t>reform</a:t>
          </a:r>
          <a:r>
            <a:rPr lang="lv-LV" sz="1600" b="1" noProof="0" dirty="0" smtClean="0"/>
            <a:t>a</a:t>
          </a:r>
          <a:endParaRPr lang="lv-LV" sz="1600" b="1" dirty="0"/>
        </a:p>
      </dgm:t>
    </dgm:pt>
    <dgm:pt modelId="{25DC6A8C-CB5F-48CF-8247-A4210D91646D}" type="parTrans" cxnId="{FF03506D-DF36-443A-8C19-C13D35452F68}">
      <dgm:prSet/>
      <dgm:spPr/>
      <dgm:t>
        <a:bodyPr/>
        <a:lstStyle/>
        <a:p>
          <a:endParaRPr lang="en-US"/>
        </a:p>
      </dgm:t>
    </dgm:pt>
    <dgm:pt modelId="{2CE3048F-B6D5-4221-A4E2-0A16E8C8471E}" type="sibTrans" cxnId="{FF03506D-DF36-443A-8C19-C13D35452F68}">
      <dgm:prSet/>
      <dgm:spPr/>
      <dgm:t>
        <a:bodyPr/>
        <a:lstStyle/>
        <a:p>
          <a:endParaRPr lang="en-US"/>
        </a:p>
      </dgm:t>
    </dgm:pt>
    <dgm:pt modelId="{EA70BC38-B6B7-41D4-A46A-0E820ACB6830}">
      <dgm:prSet custT="1"/>
      <dgm:spPr>
        <a:effectLst>
          <a:outerShdw blurRad="50800" dist="38100" dir="2700000" algn="tl" rotWithShape="0">
            <a:prstClr val="black">
              <a:alpha val="40000"/>
            </a:prstClr>
          </a:outerShdw>
        </a:effectLst>
      </dgm:spPr>
      <dgm:t>
        <a:bodyPr/>
        <a:lstStyle/>
        <a:p>
          <a:r>
            <a:rPr lang="lv-LV" sz="1600" b="1" dirty="0" smtClean="0"/>
            <a:t>Ēnu ekonomikas apkarošanas pasākumi</a:t>
          </a:r>
          <a:endParaRPr lang="lv-LV" sz="1600" b="1" dirty="0"/>
        </a:p>
      </dgm:t>
    </dgm:pt>
    <dgm:pt modelId="{DAEF6D3A-165F-4A5F-9316-9FB1D0F247EE}" type="parTrans" cxnId="{295FB4F7-9837-43DC-95C6-F17C7C56F1C0}">
      <dgm:prSet/>
      <dgm:spPr/>
      <dgm:t>
        <a:bodyPr/>
        <a:lstStyle/>
        <a:p>
          <a:endParaRPr lang="en-US"/>
        </a:p>
      </dgm:t>
    </dgm:pt>
    <dgm:pt modelId="{2B0B5F3F-66DB-493C-BBB7-933D2C2B86F7}" type="sibTrans" cxnId="{295FB4F7-9837-43DC-95C6-F17C7C56F1C0}">
      <dgm:prSet/>
      <dgm:spPr/>
      <dgm:t>
        <a:bodyPr/>
        <a:lstStyle/>
        <a:p>
          <a:endParaRPr lang="en-US"/>
        </a:p>
      </dgm:t>
    </dgm:pt>
    <dgm:pt modelId="{13E4E76A-D3E7-4372-91A6-87833DF5BD35}">
      <dgm:prSet custT="1"/>
      <dgm:spPr>
        <a:effectLst>
          <a:outerShdw blurRad="50800" dist="38100" dir="2700000" algn="tl" rotWithShape="0">
            <a:prstClr val="black">
              <a:alpha val="40000"/>
            </a:prstClr>
          </a:outerShdw>
        </a:effectLst>
      </dgm:spPr>
      <dgm:t>
        <a:bodyPr/>
        <a:lstStyle/>
        <a:p>
          <a:r>
            <a:rPr lang="lv-LV" sz="1600" b="1" dirty="0" smtClean="0"/>
            <a:t>Kompensē-jošie pasākumi</a:t>
          </a:r>
          <a:endParaRPr lang="lv-LV" sz="1600" b="1" dirty="0"/>
        </a:p>
      </dgm:t>
    </dgm:pt>
    <dgm:pt modelId="{B055B569-AD42-441D-88D2-08526308DD7E}" type="parTrans" cxnId="{6EE9D022-8FC5-44DC-A5D7-D016C28F78BC}">
      <dgm:prSet/>
      <dgm:spPr/>
      <dgm:t>
        <a:bodyPr/>
        <a:lstStyle/>
        <a:p>
          <a:endParaRPr lang="en-US"/>
        </a:p>
      </dgm:t>
    </dgm:pt>
    <dgm:pt modelId="{F5F3164E-F6DF-45FF-ADA0-C45BE1508F6F}" type="sibTrans" cxnId="{6EE9D022-8FC5-44DC-A5D7-D016C28F78BC}">
      <dgm:prSet/>
      <dgm:spPr/>
      <dgm:t>
        <a:bodyPr/>
        <a:lstStyle/>
        <a:p>
          <a:endParaRPr lang="en-US"/>
        </a:p>
      </dgm:t>
    </dgm:pt>
    <dgm:pt modelId="{E08214AC-BDAB-4957-93AB-703CCE4DDF48}">
      <dgm:prSet custT="1"/>
      <dgm:spPr>
        <a:effectLst>
          <a:outerShdw blurRad="50800" dist="38100" dir="2700000" algn="tl" rotWithShape="0">
            <a:prstClr val="black">
              <a:alpha val="40000"/>
            </a:prstClr>
          </a:outerShdw>
        </a:effectLst>
      </dgm:spPr>
      <dgm:t>
        <a:bodyPr/>
        <a:lstStyle/>
        <a:p>
          <a:r>
            <a:rPr lang="lv-LV" sz="1600" b="1" dirty="0" smtClean="0"/>
            <a:t>Nodokļu administrē-šanas pilnveidošana</a:t>
          </a:r>
          <a:endParaRPr lang="lv-LV" sz="1600" b="1" dirty="0"/>
        </a:p>
      </dgm:t>
    </dgm:pt>
    <dgm:pt modelId="{F23CDCED-13D0-46B6-86D0-27FB006BC881}" type="parTrans" cxnId="{E156653F-CB03-4C30-8D3F-B63A8917C16A}">
      <dgm:prSet/>
      <dgm:spPr/>
      <dgm:t>
        <a:bodyPr/>
        <a:lstStyle/>
        <a:p>
          <a:endParaRPr lang="en-US"/>
        </a:p>
      </dgm:t>
    </dgm:pt>
    <dgm:pt modelId="{44074B1F-6807-450B-B676-E76C3E410BE5}" type="sibTrans" cxnId="{E156653F-CB03-4C30-8D3F-B63A8917C16A}">
      <dgm:prSet/>
      <dgm:spPr/>
      <dgm:t>
        <a:bodyPr/>
        <a:lstStyle/>
        <a:p>
          <a:endParaRPr lang="en-US"/>
        </a:p>
      </dgm:t>
    </dgm:pt>
    <dgm:pt modelId="{A85EA12D-F0D1-4A83-BAD2-981E80F53BAF}">
      <dgm:prSet phldrT="[Text]" custT="1"/>
      <dgm:spPr/>
      <dgm:t>
        <a:bodyPr/>
        <a:lstStyle/>
        <a:p>
          <a:r>
            <a:rPr lang="lv-LV" sz="3200" b="1" dirty="0" smtClean="0">
              <a:solidFill>
                <a:srgbClr val="FF0000"/>
              </a:solidFill>
            </a:rPr>
            <a:t>Nodokļu reforma</a:t>
          </a:r>
          <a:endParaRPr lang="en-US" sz="3200" b="1" dirty="0">
            <a:solidFill>
              <a:srgbClr val="FF0000"/>
            </a:solidFill>
          </a:endParaRPr>
        </a:p>
      </dgm:t>
    </dgm:pt>
    <dgm:pt modelId="{9B1F507B-9AB9-4FDC-A5E3-26850B9A3115}" type="parTrans" cxnId="{8512D0D8-DC78-42D8-8AC0-070DAC2036AC}">
      <dgm:prSet/>
      <dgm:spPr/>
      <dgm:t>
        <a:bodyPr/>
        <a:lstStyle/>
        <a:p>
          <a:endParaRPr lang="en-US"/>
        </a:p>
      </dgm:t>
    </dgm:pt>
    <dgm:pt modelId="{EC1833C2-54D6-47AD-B16C-412396218448}" type="sibTrans" cxnId="{8512D0D8-DC78-42D8-8AC0-070DAC2036AC}">
      <dgm:prSet/>
      <dgm:spPr/>
      <dgm:t>
        <a:bodyPr/>
        <a:lstStyle/>
        <a:p>
          <a:endParaRPr lang="en-US"/>
        </a:p>
      </dgm:t>
    </dgm:pt>
    <dgm:pt modelId="{0BC8863D-F583-4425-BD30-848966A669B4}" type="pres">
      <dgm:prSet presAssocID="{B17F87E9-D24B-497E-865B-591DD6CF331E}" presName="composite" presStyleCnt="0">
        <dgm:presLayoutVars>
          <dgm:chMax val="1"/>
          <dgm:dir/>
          <dgm:resizeHandles val="exact"/>
        </dgm:presLayoutVars>
      </dgm:prSet>
      <dgm:spPr/>
      <dgm:t>
        <a:bodyPr/>
        <a:lstStyle/>
        <a:p>
          <a:endParaRPr lang="en-US"/>
        </a:p>
      </dgm:t>
    </dgm:pt>
    <dgm:pt modelId="{E10B6AF9-BA81-43B8-A2B4-7D0173B74365}" type="pres">
      <dgm:prSet presAssocID="{B17F87E9-D24B-497E-865B-591DD6CF331E}" presName="radial" presStyleCnt="0">
        <dgm:presLayoutVars>
          <dgm:animLvl val="ctr"/>
        </dgm:presLayoutVars>
      </dgm:prSet>
      <dgm:spPr/>
      <dgm:t>
        <a:bodyPr/>
        <a:lstStyle/>
        <a:p>
          <a:endParaRPr lang="en-US"/>
        </a:p>
      </dgm:t>
    </dgm:pt>
    <dgm:pt modelId="{4DFA8924-DD9C-401D-BBF3-0D2A752557E2}" type="pres">
      <dgm:prSet presAssocID="{A85EA12D-F0D1-4A83-BAD2-981E80F53BAF}" presName="centerShape" presStyleLbl="vennNode1" presStyleIdx="0" presStyleCnt="6" custScaleX="94892" custScaleY="87606" custLinFactNeighborX="-448" custLinFactNeighborY="-1990"/>
      <dgm:spPr/>
      <dgm:t>
        <a:bodyPr/>
        <a:lstStyle/>
        <a:p>
          <a:endParaRPr lang="en-US"/>
        </a:p>
      </dgm:t>
    </dgm:pt>
    <dgm:pt modelId="{C3781C73-9B53-4322-B640-91EDCF4E1448}" type="pres">
      <dgm:prSet presAssocID="{C33D4744-D10B-4131-A01C-0D7FD29DA75F}" presName="node" presStyleLbl="vennNode1" presStyleIdx="1" presStyleCnt="6" custScaleX="129692" custScaleY="128073" custRadScaleRad="92830" custRadScaleInc="136">
        <dgm:presLayoutVars>
          <dgm:bulletEnabled val="1"/>
        </dgm:presLayoutVars>
      </dgm:prSet>
      <dgm:spPr/>
      <dgm:t>
        <a:bodyPr/>
        <a:lstStyle/>
        <a:p>
          <a:endParaRPr lang="en-US"/>
        </a:p>
      </dgm:t>
    </dgm:pt>
    <dgm:pt modelId="{2A7257FB-78A2-44C6-9696-82DF74D92573}" type="pres">
      <dgm:prSet presAssocID="{C69EE9D0-97DE-4A00-B24F-3187B7E2D4AB}" presName="node" presStyleLbl="vennNode1" presStyleIdx="2" presStyleCnt="6" custScaleX="127872" custScaleY="119354" custRadScaleRad="92347" custRadScaleInc="-131">
        <dgm:presLayoutVars>
          <dgm:bulletEnabled val="1"/>
        </dgm:presLayoutVars>
      </dgm:prSet>
      <dgm:spPr/>
      <dgm:t>
        <a:bodyPr/>
        <a:lstStyle/>
        <a:p>
          <a:endParaRPr lang="en-US"/>
        </a:p>
      </dgm:t>
    </dgm:pt>
    <dgm:pt modelId="{C59171C6-1F36-4CFE-BEE9-0A91AC30AB52}" type="pres">
      <dgm:prSet presAssocID="{EA70BC38-B6B7-41D4-A46A-0E820ACB6830}" presName="node" presStyleLbl="vennNode1" presStyleIdx="3" presStyleCnt="6" custScaleX="132210" custScaleY="133926" custRadScaleRad="90253" custRadScaleInc="107359">
        <dgm:presLayoutVars>
          <dgm:bulletEnabled val="1"/>
        </dgm:presLayoutVars>
      </dgm:prSet>
      <dgm:spPr/>
      <dgm:t>
        <a:bodyPr/>
        <a:lstStyle/>
        <a:p>
          <a:endParaRPr lang="en-US"/>
        </a:p>
      </dgm:t>
    </dgm:pt>
    <dgm:pt modelId="{A431D8CF-8C55-4CD5-ADF0-57264B25744C}" type="pres">
      <dgm:prSet presAssocID="{13E4E76A-D3E7-4372-91A6-87833DF5BD35}" presName="node" presStyleLbl="vennNode1" presStyleIdx="4" presStyleCnt="6" custScaleX="126502" custScaleY="121586" custRadScaleRad="83503" custRadScaleInc="-97874">
        <dgm:presLayoutVars>
          <dgm:bulletEnabled val="1"/>
        </dgm:presLayoutVars>
      </dgm:prSet>
      <dgm:spPr/>
      <dgm:t>
        <a:bodyPr/>
        <a:lstStyle/>
        <a:p>
          <a:endParaRPr lang="en-US"/>
        </a:p>
      </dgm:t>
    </dgm:pt>
    <dgm:pt modelId="{C7E9D53C-3B03-4EE1-8412-818021FD1F71}" type="pres">
      <dgm:prSet presAssocID="{E08214AC-BDAB-4957-93AB-703CCE4DDF48}" presName="node" presStyleLbl="vennNode1" presStyleIdx="5" presStyleCnt="6" custScaleX="150423" custScaleY="124951" custRadScaleRad="113900" custRadScaleInc="-3587">
        <dgm:presLayoutVars>
          <dgm:bulletEnabled val="1"/>
        </dgm:presLayoutVars>
      </dgm:prSet>
      <dgm:spPr/>
      <dgm:t>
        <a:bodyPr/>
        <a:lstStyle/>
        <a:p>
          <a:endParaRPr lang="en-US"/>
        </a:p>
      </dgm:t>
    </dgm:pt>
  </dgm:ptLst>
  <dgm:cxnLst>
    <dgm:cxn modelId="{649A856A-1F29-484D-9721-54E1613A9024}" type="presOf" srcId="{C33D4744-D10B-4131-A01C-0D7FD29DA75F}" destId="{C3781C73-9B53-4322-B640-91EDCF4E1448}" srcOrd="0" destOrd="0" presId="urn:microsoft.com/office/officeart/2005/8/layout/radial3"/>
    <dgm:cxn modelId="{E01AFDD9-1553-4182-A229-19DE8F313638}" type="presOf" srcId="{13E4E76A-D3E7-4372-91A6-87833DF5BD35}" destId="{A431D8CF-8C55-4CD5-ADF0-57264B25744C}" srcOrd="0" destOrd="0" presId="urn:microsoft.com/office/officeart/2005/8/layout/radial3"/>
    <dgm:cxn modelId="{8512D0D8-DC78-42D8-8AC0-070DAC2036AC}" srcId="{B17F87E9-D24B-497E-865B-591DD6CF331E}" destId="{A85EA12D-F0D1-4A83-BAD2-981E80F53BAF}" srcOrd="0" destOrd="0" parTransId="{9B1F507B-9AB9-4FDC-A5E3-26850B9A3115}" sibTransId="{EC1833C2-54D6-47AD-B16C-412396218448}"/>
    <dgm:cxn modelId="{6EE9D022-8FC5-44DC-A5D7-D016C28F78BC}" srcId="{A85EA12D-F0D1-4A83-BAD2-981E80F53BAF}" destId="{13E4E76A-D3E7-4372-91A6-87833DF5BD35}" srcOrd="3" destOrd="0" parTransId="{B055B569-AD42-441D-88D2-08526308DD7E}" sibTransId="{F5F3164E-F6DF-45FF-ADA0-C45BE1508F6F}"/>
    <dgm:cxn modelId="{AD0D42BC-994E-4CA9-9FBC-92FA4EDCF43A}" type="presOf" srcId="{EA70BC38-B6B7-41D4-A46A-0E820ACB6830}" destId="{C59171C6-1F36-4CFE-BEE9-0A91AC30AB52}" srcOrd="0" destOrd="0" presId="urn:microsoft.com/office/officeart/2005/8/layout/radial3"/>
    <dgm:cxn modelId="{295FB4F7-9837-43DC-95C6-F17C7C56F1C0}" srcId="{A85EA12D-F0D1-4A83-BAD2-981E80F53BAF}" destId="{EA70BC38-B6B7-41D4-A46A-0E820ACB6830}" srcOrd="2" destOrd="0" parTransId="{DAEF6D3A-165F-4A5F-9316-9FB1D0F247EE}" sibTransId="{2B0B5F3F-66DB-493C-BBB7-933D2C2B86F7}"/>
    <dgm:cxn modelId="{FF03506D-DF36-443A-8C19-C13D35452F68}" srcId="{A85EA12D-F0D1-4A83-BAD2-981E80F53BAF}" destId="{C69EE9D0-97DE-4A00-B24F-3187B7E2D4AB}" srcOrd="1" destOrd="0" parTransId="{25DC6A8C-CB5F-48CF-8247-A4210D91646D}" sibTransId="{2CE3048F-B6D5-4221-A4E2-0A16E8C8471E}"/>
    <dgm:cxn modelId="{D2B9C574-36D9-4D68-B142-84484EBA3D51}" type="presOf" srcId="{A85EA12D-F0D1-4A83-BAD2-981E80F53BAF}" destId="{4DFA8924-DD9C-401D-BBF3-0D2A752557E2}" srcOrd="0" destOrd="0" presId="urn:microsoft.com/office/officeart/2005/8/layout/radial3"/>
    <dgm:cxn modelId="{0300E04C-A860-4F04-8660-29BB926746FE}" type="presOf" srcId="{E08214AC-BDAB-4957-93AB-703CCE4DDF48}" destId="{C7E9D53C-3B03-4EE1-8412-818021FD1F71}" srcOrd="0" destOrd="0" presId="urn:microsoft.com/office/officeart/2005/8/layout/radial3"/>
    <dgm:cxn modelId="{06674747-4B1D-46A7-A490-8DE307C593C4}" type="presOf" srcId="{C69EE9D0-97DE-4A00-B24F-3187B7E2D4AB}" destId="{2A7257FB-78A2-44C6-9696-82DF74D92573}" srcOrd="0" destOrd="0" presId="urn:microsoft.com/office/officeart/2005/8/layout/radial3"/>
    <dgm:cxn modelId="{CDD5C5E4-BED9-428B-B55E-89A35B1D6361}" srcId="{A85EA12D-F0D1-4A83-BAD2-981E80F53BAF}" destId="{C33D4744-D10B-4131-A01C-0D7FD29DA75F}" srcOrd="0" destOrd="0" parTransId="{A3AA3527-7A70-45F6-93E7-C3C2FE8DA88E}" sibTransId="{21C07A15-378C-4579-8E98-6FF3E453C049}"/>
    <dgm:cxn modelId="{E156653F-CB03-4C30-8D3F-B63A8917C16A}" srcId="{A85EA12D-F0D1-4A83-BAD2-981E80F53BAF}" destId="{E08214AC-BDAB-4957-93AB-703CCE4DDF48}" srcOrd="4" destOrd="0" parTransId="{F23CDCED-13D0-46B6-86D0-27FB006BC881}" sibTransId="{44074B1F-6807-450B-B676-E76C3E410BE5}"/>
    <dgm:cxn modelId="{10C2C150-B4AE-48EF-9D9B-3C2F375B9FE3}" type="presOf" srcId="{B17F87E9-D24B-497E-865B-591DD6CF331E}" destId="{0BC8863D-F583-4425-BD30-848966A669B4}" srcOrd="0" destOrd="0" presId="urn:microsoft.com/office/officeart/2005/8/layout/radial3"/>
    <dgm:cxn modelId="{4878E9C9-71FE-4F1E-B5C5-256A09D1E4F0}" type="presParOf" srcId="{0BC8863D-F583-4425-BD30-848966A669B4}" destId="{E10B6AF9-BA81-43B8-A2B4-7D0173B74365}" srcOrd="0" destOrd="0" presId="urn:microsoft.com/office/officeart/2005/8/layout/radial3"/>
    <dgm:cxn modelId="{E67A5087-68A8-4598-9F30-FEF0B06499C4}" type="presParOf" srcId="{E10B6AF9-BA81-43B8-A2B4-7D0173B74365}" destId="{4DFA8924-DD9C-401D-BBF3-0D2A752557E2}" srcOrd="0" destOrd="0" presId="urn:microsoft.com/office/officeart/2005/8/layout/radial3"/>
    <dgm:cxn modelId="{3493B1E7-4F01-412C-826F-461DCD62E072}" type="presParOf" srcId="{E10B6AF9-BA81-43B8-A2B4-7D0173B74365}" destId="{C3781C73-9B53-4322-B640-91EDCF4E1448}" srcOrd="1" destOrd="0" presId="urn:microsoft.com/office/officeart/2005/8/layout/radial3"/>
    <dgm:cxn modelId="{422C71B6-F78A-477C-93D0-37F3311AE557}" type="presParOf" srcId="{E10B6AF9-BA81-43B8-A2B4-7D0173B74365}" destId="{2A7257FB-78A2-44C6-9696-82DF74D92573}" srcOrd="2" destOrd="0" presId="urn:microsoft.com/office/officeart/2005/8/layout/radial3"/>
    <dgm:cxn modelId="{E42DD8D2-55EB-4998-AAF0-00CC846818CE}" type="presParOf" srcId="{E10B6AF9-BA81-43B8-A2B4-7D0173B74365}" destId="{C59171C6-1F36-4CFE-BEE9-0A91AC30AB52}" srcOrd="3" destOrd="0" presId="urn:microsoft.com/office/officeart/2005/8/layout/radial3"/>
    <dgm:cxn modelId="{A7CBFC9F-387B-46EB-9B6D-7B12A998DBED}" type="presParOf" srcId="{E10B6AF9-BA81-43B8-A2B4-7D0173B74365}" destId="{A431D8CF-8C55-4CD5-ADF0-57264B25744C}" srcOrd="4" destOrd="0" presId="urn:microsoft.com/office/officeart/2005/8/layout/radial3"/>
    <dgm:cxn modelId="{C51DBD2F-1B5A-4529-AFBD-732A17EBCE47}" type="presParOf" srcId="{E10B6AF9-BA81-43B8-A2B4-7D0173B74365}" destId="{C7E9D53C-3B03-4EE1-8412-818021FD1F71}"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CB2A81-FC00-4B9B-8950-60AC0B3BF0AF}" type="doc">
      <dgm:prSet loTypeId="urn:diagrams.loki3.com/VaryingWidthList" loCatId="list" qsTypeId="urn:microsoft.com/office/officeart/2005/8/quickstyle/simple1" qsCatId="simple" csTypeId="urn:microsoft.com/office/officeart/2005/8/colors/accent1_2" csCatId="accent1" phldr="1"/>
      <dgm:spPr/>
    </dgm:pt>
    <dgm:pt modelId="{78D13221-334F-4202-96AE-A5000B4B2724}">
      <dgm:prSet phldrT="[Text]" custT="1"/>
      <dgm:spPr>
        <a:solidFill>
          <a:schemeClr val="accent2">
            <a:lumMod val="60000"/>
            <a:lumOff val="40000"/>
          </a:schemeClr>
        </a:solidFill>
      </dgm:spPr>
      <dgm:t>
        <a:bodyPr/>
        <a:lstStyle/>
        <a:p>
          <a:r>
            <a:rPr lang="lv-LV" sz="1400" b="1" dirty="0" smtClean="0">
              <a:solidFill>
                <a:schemeClr val="tx1"/>
              </a:solidFill>
            </a:rPr>
            <a:t>Cieša sadarbība ar sociālajiem partneriem (LDDK, LBAS), uzņēmēju organizācijām (LTRK u.c.), pētniekiem (Certus u.c.)</a:t>
          </a:r>
          <a:endParaRPr lang="en-US" sz="1400" b="1" dirty="0">
            <a:solidFill>
              <a:schemeClr val="tx1"/>
            </a:solidFill>
          </a:endParaRPr>
        </a:p>
      </dgm:t>
    </dgm:pt>
    <dgm:pt modelId="{6FE52623-1D0C-47DD-B8C1-F9FCC1FA9990}" type="parTrans" cxnId="{CF83BC8C-341C-4B29-8F5C-14D251D7F1E7}">
      <dgm:prSet/>
      <dgm:spPr/>
      <dgm:t>
        <a:bodyPr/>
        <a:lstStyle/>
        <a:p>
          <a:endParaRPr lang="en-US" sz="1400"/>
        </a:p>
      </dgm:t>
    </dgm:pt>
    <dgm:pt modelId="{A6537224-BEBC-4C18-A4AC-8C9E45498017}" type="sibTrans" cxnId="{CF83BC8C-341C-4B29-8F5C-14D251D7F1E7}">
      <dgm:prSet/>
      <dgm:spPr/>
      <dgm:t>
        <a:bodyPr/>
        <a:lstStyle/>
        <a:p>
          <a:endParaRPr lang="en-US" sz="1400"/>
        </a:p>
      </dgm:t>
    </dgm:pt>
    <dgm:pt modelId="{C8981ECA-67F3-4798-9578-A75E449FB37C}">
      <dgm:prSet phldrT="[Text]" custT="1"/>
      <dgm:spPr>
        <a:solidFill>
          <a:schemeClr val="accent2">
            <a:lumMod val="60000"/>
            <a:lumOff val="40000"/>
          </a:schemeClr>
        </a:solidFill>
      </dgm:spPr>
      <dgm:t>
        <a:bodyPr/>
        <a:lstStyle/>
        <a:p>
          <a:r>
            <a:rPr lang="lv-LV" sz="1400" b="1" dirty="0" smtClean="0">
              <a:solidFill>
                <a:schemeClr val="tx1"/>
              </a:solidFill>
            </a:rPr>
            <a:t>Starptautiskā ekspertīze – Pasaules Bankas pētījums, OECD, EK rekomendācijas</a:t>
          </a:r>
          <a:endParaRPr lang="en-US" sz="1400" b="1" dirty="0">
            <a:solidFill>
              <a:schemeClr val="tx1"/>
            </a:solidFill>
          </a:endParaRPr>
        </a:p>
      </dgm:t>
    </dgm:pt>
    <dgm:pt modelId="{8782124E-87AC-4493-92A3-5FC855909594}" type="parTrans" cxnId="{210CCF7F-DD98-438B-A92F-E3E66F2BC8AF}">
      <dgm:prSet/>
      <dgm:spPr/>
      <dgm:t>
        <a:bodyPr/>
        <a:lstStyle/>
        <a:p>
          <a:endParaRPr lang="en-US" sz="1400"/>
        </a:p>
      </dgm:t>
    </dgm:pt>
    <dgm:pt modelId="{C2182825-64A8-41DF-9AF5-E573B018C527}" type="sibTrans" cxnId="{210CCF7F-DD98-438B-A92F-E3E66F2BC8AF}">
      <dgm:prSet/>
      <dgm:spPr/>
      <dgm:t>
        <a:bodyPr/>
        <a:lstStyle/>
        <a:p>
          <a:endParaRPr lang="en-US" sz="1400"/>
        </a:p>
      </dgm:t>
    </dgm:pt>
    <dgm:pt modelId="{AC6E6712-9838-4A6F-9182-BA61AA4735CD}">
      <dgm:prSet phldrT="[Text]" custT="1"/>
      <dgm:spPr>
        <a:solidFill>
          <a:schemeClr val="accent2">
            <a:lumMod val="60000"/>
            <a:lumOff val="40000"/>
          </a:schemeClr>
        </a:solidFill>
      </dgm:spPr>
      <dgm:t>
        <a:bodyPr/>
        <a:lstStyle/>
        <a:p>
          <a:r>
            <a:rPr lang="lv-LV" sz="1400" b="1" dirty="0" smtClean="0">
              <a:solidFill>
                <a:schemeClr val="tx1"/>
              </a:solidFill>
            </a:rPr>
            <a:t>Detalizētas politiskas debates un reformas apstiprināšana MK un Saeimā</a:t>
          </a:r>
          <a:endParaRPr lang="en-US" sz="1400" b="1" dirty="0">
            <a:solidFill>
              <a:schemeClr val="tx1"/>
            </a:solidFill>
          </a:endParaRPr>
        </a:p>
      </dgm:t>
    </dgm:pt>
    <dgm:pt modelId="{CFFFDD47-C97B-4764-9C00-D597C615C07D}" type="parTrans" cxnId="{F91AFF48-86AE-45D5-8897-E6B269DF15CB}">
      <dgm:prSet/>
      <dgm:spPr/>
      <dgm:t>
        <a:bodyPr/>
        <a:lstStyle/>
        <a:p>
          <a:endParaRPr lang="en-US" sz="1400"/>
        </a:p>
      </dgm:t>
    </dgm:pt>
    <dgm:pt modelId="{8DE157DB-00C2-4680-BB33-1DE662DA3F39}" type="sibTrans" cxnId="{F91AFF48-86AE-45D5-8897-E6B269DF15CB}">
      <dgm:prSet/>
      <dgm:spPr/>
      <dgm:t>
        <a:bodyPr/>
        <a:lstStyle/>
        <a:p>
          <a:endParaRPr lang="en-US" sz="1400"/>
        </a:p>
      </dgm:t>
    </dgm:pt>
    <dgm:pt modelId="{B766F950-2378-45B5-A858-8D9E131A0740}" type="pres">
      <dgm:prSet presAssocID="{A8CB2A81-FC00-4B9B-8950-60AC0B3BF0AF}" presName="Name0" presStyleCnt="0">
        <dgm:presLayoutVars>
          <dgm:resizeHandles/>
        </dgm:presLayoutVars>
      </dgm:prSet>
      <dgm:spPr/>
    </dgm:pt>
    <dgm:pt modelId="{DAC04EAF-9816-4017-89B0-E5F062F5135D}" type="pres">
      <dgm:prSet presAssocID="{78D13221-334F-4202-96AE-A5000B4B2724}" presName="text" presStyleLbl="node1" presStyleIdx="0" presStyleCnt="3" custScaleX="177046">
        <dgm:presLayoutVars>
          <dgm:bulletEnabled val="1"/>
        </dgm:presLayoutVars>
      </dgm:prSet>
      <dgm:spPr/>
      <dgm:t>
        <a:bodyPr/>
        <a:lstStyle/>
        <a:p>
          <a:endParaRPr lang="en-US"/>
        </a:p>
      </dgm:t>
    </dgm:pt>
    <dgm:pt modelId="{F1657068-AB9E-45F9-B943-CC32BBF3EDD7}" type="pres">
      <dgm:prSet presAssocID="{A6537224-BEBC-4C18-A4AC-8C9E45498017}" presName="space" presStyleCnt="0"/>
      <dgm:spPr/>
    </dgm:pt>
    <dgm:pt modelId="{F7BC408F-43AC-48C9-A4D9-37F2F6C41ECB}" type="pres">
      <dgm:prSet presAssocID="{C8981ECA-67F3-4798-9578-A75E449FB37C}" presName="text" presStyleLbl="node1" presStyleIdx="1" presStyleCnt="3" custScaleX="210635" custLinFactNeighborX="1488" custLinFactNeighborY="-13750">
        <dgm:presLayoutVars>
          <dgm:bulletEnabled val="1"/>
        </dgm:presLayoutVars>
      </dgm:prSet>
      <dgm:spPr/>
      <dgm:t>
        <a:bodyPr/>
        <a:lstStyle/>
        <a:p>
          <a:endParaRPr lang="en-US"/>
        </a:p>
      </dgm:t>
    </dgm:pt>
    <dgm:pt modelId="{8C81E25D-90EB-4E22-9EB4-AB798EFC96EA}" type="pres">
      <dgm:prSet presAssocID="{C2182825-64A8-41DF-9AF5-E573B018C527}" presName="space" presStyleCnt="0"/>
      <dgm:spPr/>
    </dgm:pt>
    <dgm:pt modelId="{34087BB8-5E65-4049-8A53-B48A94D34D41}" type="pres">
      <dgm:prSet presAssocID="{AC6E6712-9838-4A6F-9182-BA61AA4735CD}" presName="text" presStyleLbl="node1" presStyleIdx="2" presStyleCnt="3" custScaleX="219383">
        <dgm:presLayoutVars>
          <dgm:bulletEnabled val="1"/>
        </dgm:presLayoutVars>
      </dgm:prSet>
      <dgm:spPr/>
      <dgm:t>
        <a:bodyPr/>
        <a:lstStyle/>
        <a:p>
          <a:endParaRPr lang="en-US"/>
        </a:p>
      </dgm:t>
    </dgm:pt>
  </dgm:ptLst>
  <dgm:cxnLst>
    <dgm:cxn modelId="{CF83BC8C-341C-4B29-8F5C-14D251D7F1E7}" srcId="{A8CB2A81-FC00-4B9B-8950-60AC0B3BF0AF}" destId="{78D13221-334F-4202-96AE-A5000B4B2724}" srcOrd="0" destOrd="0" parTransId="{6FE52623-1D0C-47DD-B8C1-F9FCC1FA9990}" sibTransId="{A6537224-BEBC-4C18-A4AC-8C9E45498017}"/>
    <dgm:cxn modelId="{C6B9AABB-E91D-4BB5-A312-CF36DAF3320E}" type="presOf" srcId="{AC6E6712-9838-4A6F-9182-BA61AA4735CD}" destId="{34087BB8-5E65-4049-8A53-B48A94D34D41}" srcOrd="0" destOrd="0" presId="urn:diagrams.loki3.com/VaryingWidthList"/>
    <dgm:cxn modelId="{C81542CA-9A4A-4A86-A8F7-05616320E1CA}" type="presOf" srcId="{A8CB2A81-FC00-4B9B-8950-60AC0B3BF0AF}" destId="{B766F950-2378-45B5-A858-8D9E131A0740}" srcOrd="0" destOrd="0" presId="urn:diagrams.loki3.com/VaryingWidthList"/>
    <dgm:cxn modelId="{F91AFF48-86AE-45D5-8897-E6B269DF15CB}" srcId="{A8CB2A81-FC00-4B9B-8950-60AC0B3BF0AF}" destId="{AC6E6712-9838-4A6F-9182-BA61AA4735CD}" srcOrd="2" destOrd="0" parTransId="{CFFFDD47-C97B-4764-9C00-D597C615C07D}" sibTransId="{8DE157DB-00C2-4680-BB33-1DE662DA3F39}"/>
    <dgm:cxn modelId="{CCC67133-83E1-494F-ABED-28FC20509B98}" type="presOf" srcId="{78D13221-334F-4202-96AE-A5000B4B2724}" destId="{DAC04EAF-9816-4017-89B0-E5F062F5135D}" srcOrd="0" destOrd="0" presId="urn:diagrams.loki3.com/VaryingWidthList"/>
    <dgm:cxn modelId="{210CCF7F-DD98-438B-A92F-E3E66F2BC8AF}" srcId="{A8CB2A81-FC00-4B9B-8950-60AC0B3BF0AF}" destId="{C8981ECA-67F3-4798-9578-A75E449FB37C}" srcOrd="1" destOrd="0" parTransId="{8782124E-87AC-4493-92A3-5FC855909594}" sibTransId="{C2182825-64A8-41DF-9AF5-E573B018C527}"/>
    <dgm:cxn modelId="{64B53D9E-1057-435E-BC38-96AFB3568BD4}" type="presOf" srcId="{C8981ECA-67F3-4798-9578-A75E449FB37C}" destId="{F7BC408F-43AC-48C9-A4D9-37F2F6C41ECB}" srcOrd="0" destOrd="0" presId="urn:diagrams.loki3.com/VaryingWidthList"/>
    <dgm:cxn modelId="{F7CC9379-8D16-4EF8-A897-875C6E6AC072}" type="presParOf" srcId="{B766F950-2378-45B5-A858-8D9E131A0740}" destId="{DAC04EAF-9816-4017-89B0-E5F062F5135D}" srcOrd="0" destOrd="0" presId="urn:diagrams.loki3.com/VaryingWidthList"/>
    <dgm:cxn modelId="{7F12C5CC-284D-4F37-A66F-24A869E72C6E}" type="presParOf" srcId="{B766F950-2378-45B5-A858-8D9E131A0740}" destId="{F1657068-AB9E-45F9-B943-CC32BBF3EDD7}" srcOrd="1" destOrd="0" presId="urn:diagrams.loki3.com/VaryingWidthList"/>
    <dgm:cxn modelId="{670E85F9-3174-4ECF-B99B-F22FBBB8C413}" type="presParOf" srcId="{B766F950-2378-45B5-A858-8D9E131A0740}" destId="{F7BC408F-43AC-48C9-A4D9-37F2F6C41ECB}" srcOrd="2" destOrd="0" presId="urn:diagrams.loki3.com/VaryingWidthList"/>
    <dgm:cxn modelId="{3E900528-41BA-4D0F-BA7D-8324B323F6A3}" type="presParOf" srcId="{B766F950-2378-45B5-A858-8D9E131A0740}" destId="{8C81E25D-90EB-4E22-9EB4-AB798EFC96EA}" srcOrd="3" destOrd="0" presId="urn:diagrams.loki3.com/VaryingWidthList"/>
    <dgm:cxn modelId="{501B9E4E-2FA3-4B2D-B60C-92059958CB19}" type="presParOf" srcId="{B766F950-2378-45B5-A858-8D9E131A0740}" destId="{34087BB8-5E65-4049-8A53-B48A94D34D41}" srcOrd="4" destOrd="0" presId="urn:diagrams.loki3.com/VaryingWidth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034429-AD10-49CA-B5BF-11492916B6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56F5C7-3C44-48D1-B625-8D4E99200E0A}">
      <dgm:prSet phldrT="[Text]" custT="1"/>
      <dgm:spPr/>
      <dgm:t>
        <a:bodyPr/>
        <a:lstStyle/>
        <a:p>
          <a:r>
            <a:rPr lang="lv-LV" sz="1400" dirty="0" smtClean="0"/>
            <a:t>Tautsaimniecības produktivitātes paaugstināšana</a:t>
          </a:r>
          <a:r>
            <a:rPr lang="en-US" sz="1400" dirty="0" smtClean="0"/>
            <a:t>, </a:t>
          </a:r>
          <a:r>
            <a:rPr lang="lv-LV" sz="1400" dirty="0" smtClean="0"/>
            <a:t>inovācijas kvalitāte</a:t>
          </a:r>
          <a:r>
            <a:rPr lang="en-US" sz="1400" dirty="0" smtClean="0"/>
            <a:t>, </a:t>
          </a:r>
          <a:r>
            <a:rPr lang="lv-LV" sz="1400" dirty="0" smtClean="0"/>
            <a:t>pētniecība un zinātne.</a:t>
          </a:r>
          <a:endParaRPr lang="en-US" sz="1400" dirty="0"/>
        </a:p>
      </dgm:t>
    </dgm:pt>
    <dgm:pt modelId="{6D5CBBFC-1397-4870-B35B-E21CF95393AA}" type="parTrans" cxnId="{DD72CBBA-4504-4493-98AC-BCC45609A683}">
      <dgm:prSet/>
      <dgm:spPr/>
      <dgm:t>
        <a:bodyPr/>
        <a:lstStyle/>
        <a:p>
          <a:endParaRPr lang="en-US" sz="1500"/>
        </a:p>
      </dgm:t>
    </dgm:pt>
    <dgm:pt modelId="{0F44184F-2809-4868-AADA-03E2787FA7E3}" type="sibTrans" cxnId="{DD72CBBA-4504-4493-98AC-BCC45609A683}">
      <dgm:prSet/>
      <dgm:spPr/>
      <dgm:t>
        <a:bodyPr/>
        <a:lstStyle/>
        <a:p>
          <a:endParaRPr lang="en-US" sz="1500"/>
        </a:p>
      </dgm:t>
    </dgm:pt>
    <dgm:pt modelId="{6A5FDDD7-141D-492E-965B-0AD880CFE9F3}">
      <dgm:prSet custT="1"/>
      <dgm:spPr/>
      <dgm:t>
        <a:bodyPr/>
        <a:lstStyle/>
        <a:p>
          <a:r>
            <a:rPr lang="lv-LV" sz="1400" dirty="0" smtClean="0"/>
            <a:t>Ilgtspējīga un konkurētspējīga transporta sistēma.</a:t>
          </a:r>
          <a:endParaRPr lang="lv-LV" sz="1400" dirty="0"/>
        </a:p>
      </dgm:t>
    </dgm:pt>
    <dgm:pt modelId="{56F80934-578D-4180-95FF-7D21F178FB6C}" type="parTrans" cxnId="{063ACC13-F5DA-4F44-B064-D74ACF7C67A8}">
      <dgm:prSet/>
      <dgm:spPr/>
      <dgm:t>
        <a:bodyPr/>
        <a:lstStyle/>
        <a:p>
          <a:endParaRPr lang="en-US" sz="1500"/>
        </a:p>
      </dgm:t>
    </dgm:pt>
    <dgm:pt modelId="{6C7154D9-CBC7-46DA-938B-EA3DD3C06E9F}" type="sibTrans" cxnId="{063ACC13-F5DA-4F44-B064-D74ACF7C67A8}">
      <dgm:prSet/>
      <dgm:spPr/>
      <dgm:t>
        <a:bodyPr/>
        <a:lstStyle/>
        <a:p>
          <a:endParaRPr lang="en-US" sz="1500"/>
        </a:p>
      </dgm:t>
    </dgm:pt>
    <dgm:pt modelId="{C137BB8F-A58D-47D6-AE26-26C95D6BD115}">
      <dgm:prSet custT="1"/>
      <dgm:spPr/>
      <dgm:t>
        <a:bodyPr/>
        <a:lstStyle/>
        <a:p>
          <a:r>
            <a:rPr lang="lv-LV" sz="1500" dirty="0" smtClean="0"/>
            <a:t>Ilgtspējīga resursu izmantošana.</a:t>
          </a:r>
          <a:endParaRPr lang="lv-LV" sz="1500" dirty="0"/>
        </a:p>
      </dgm:t>
    </dgm:pt>
    <dgm:pt modelId="{909E25FD-B3D5-4A83-931B-B2E9BB664566}" type="parTrans" cxnId="{4A71C85C-5B1D-41D6-ABFD-76B0B2C5086B}">
      <dgm:prSet/>
      <dgm:spPr/>
      <dgm:t>
        <a:bodyPr/>
        <a:lstStyle/>
        <a:p>
          <a:endParaRPr lang="en-US" sz="1500"/>
        </a:p>
      </dgm:t>
    </dgm:pt>
    <dgm:pt modelId="{DB8BC770-822F-4321-B400-250B7362C8F7}" type="sibTrans" cxnId="{4A71C85C-5B1D-41D6-ABFD-76B0B2C5086B}">
      <dgm:prSet/>
      <dgm:spPr/>
      <dgm:t>
        <a:bodyPr/>
        <a:lstStyle/>
        <a:p>
          <a:endParaRPr lang="en-US" sz="1500"/>
        </a:p>
      </dgm:t>
    </dgm:pt>
    <dgm:pt modelId="{1FA17908-A858-4C12-9983-CECEB74FC814}">
      <dgm:prSet custT="1"/>
      <dgm:spPr/>
      <dgm:t>
        <a:bodyPr/>
        <a:lstStyle/>
        <a:p>
          <a:r>
            <a:rPr lang="lv-LV" sz="1500" dirty="0" smtClean="0"/>
            <a:t>Vesels un konkurētspējīgs darba spēks. </a:t>
          </a:r>
          <a:endParaRPr lang="lv-LV" sz="1500" dirty="0"/>
        </a:p>
      </dgm:t>
    </dgm:pt>
    <dgm:pt modelId="{16B7CFAD-EB47-432B-BBC8-64A2727006B5}" type="parTrans" cxnId="{42284DB8-42EB-4CCD-9DD0-58C98A62AD75}">
      <dgm:prSet/>
      <dgm:spPr/>
      <dgm:t>
        <a:bodyPr/>
        <a:lstStyle/>
        <a:p>
          <a:endParaRPr lang="en-US" sz="1500"/>
        </a:p>
      </dgm:t>
    </dgm:pt>
    <dgm:pt modelId="{5ADB7708-821D-4146-AF02-24ED5C1F43FF}" type="sibTrans" cxnId="{42284DB8-42EB-4CCD-9DD0-58C98A62AD75}">
      <dgm:prSet/>
      <dgm:spPr/>
      <dgm:t>
        <a:bodyPr/>
        <a:lstStyle/>
        <a:p>
          <a:endParaRPr lang="en-US" sz="1500"/>
        </a:p>
      </dgm:t>
    </dgm:pt>
    <dgm:pt modelId="{C80BEAC0-7BCE-4B58-972B-6C9BD9BD7ECC}">
      <dgm:prSet custT="1"/>
      <dgm:spPr/>
      <dgm:t>
        <a:bodyPr/>
        <a:lstStyle/>
        <a:p>
          <a:r>
            <a:rPr lang="lv-LV" sz="1500" dirty="0" smtClean="0"/>
            <a:t>Kvalitatīva un efektīva izglītības sistēma.</a:t>
          </a:r>
          <a:endParaRPr lang="lv-LV" sz="1500" dirty="0"/>
        </a:p>
      </dgm:t>
    </dgm:pt>
    <dgm:pt modelId="{21DD67FB-0BC9-41F1-A2E4-ADFD4BA541A0}" type="parTrans" cxnId="{BC888FB8-1C27-47A7-99F4-965726A4D6D8}">
      <dgm:prSet/>
      <dgm:spPr/>
      <dgm:t>
        <a:bodyPr/>
        <a:lstStyle/>
        <a:p>
          <a:endParaRPr lang="en-US" sz="1500"/>
        </a:p>
      </dgm:t>
    </dgm:pt>
    <dgm:pt modelId="{7048D72D-BC8E-4FD9-A6BB-1E704A1BC629}" type="sibTrans" cxnId="{BC888FB8-1C27-47A7-99F4-965726A4D6D8}">
      <dgm:prSet/>
      <dgm:spPr/>
      <dgm:t>
        <a:bodyPr/>
        <a:lstStyle/>
        <a:p>
          <a:endParaRPr lang="en-US" sz="1500"/>
        </a:p>
      </dgm:t>
    </dgm:pt>
    <dgm:pt modelId="{052938D8-562D-477F-9126-31FD7A4B8E19}">
      <dgm:prSet custT="1"/>
      <dgm:spPr/>
      <dgm:t>
        <a:bodyPr/>
        <a:lstStyle/>
        <a:p>
          <a:r>
            <a:rPr lang="lv-LV" sz="1500" dirty="0" smtClean="0"/>
            <a:t>Sabalansēta un ilgtspējīga teritoriālā attīstība.</a:t>
          </a:r>
          <a:endParaRPr lang="lv-LV" sz="1500" dirty="0"/>
        </a:p>
      </dgm:t>
    </dgm:pt>
    <dgm:pt modelId="{C07F7161-EE67-4D27-A996-BF43F747B887}" type="parTrans" cxnId="{94F87DAA-CB55-4826-877B-5C3E8272AF0E}">
      <dgm:prSet/>
      <dgm:spPr/>
      <dgm:t>
        <a:bodyPr/>
        <a:lstStyle/>
        <a:p>
          <a:endParaRPr lang="en-US" sz="1500"/>
        </a:p>
      </dgm:t>
    </dgm:pt>
    <dgm:pt modelId="{96CC8110-F6C1-4DC4-A320-6F0B4A0C0D4A}" type="sibTrans" cxnId="{94F87DAA-CB55-4826-877B-5C3E8272AF0E}">
      <dgm:prSet/>
      <dgm:spPr/>
      <dgm:t>
        <a:bodyPr/>
        <a:lstStyle/>
        <a:p>
          <a:endParaRPr lang="en-US" sz="1500"/>
        </a:p>
      </dgm:t>
    </dgm:pt>
    <dgm:pt modelId="{CE4B92E1-3841-4B49-889D-B1E2C373B7FC}" type="pres">
      <dgm:prSet presAssocID="{E3034429-AD10-49CA-B5BF-11492916B6B1}" presName="linear" presStyleCnt="0">
        <dgm:presLayoutVars>
          <dgm:animLvl val="lvl"/>
          <dgm:resizeHandles val="exact"/>
        </dgm:presLayoutVars>
      </dgm:prSet>
      <dgm:spPr/>
      <dgm:t>
        <a:bodyPr/>
        <a:lstStyle/>
        <a:p>
          <a:endParaRPr lang="en-US"/>
        </a:p>
      </dgm:t>
    </dgm:pt>
    <dgm:pt modelId="{05EE90C3-BFFB-4EA5-8098-E42915CA4E2B}" type="pres">
      <dgm:prSet presAssocID="{3856F5C7-3C44-48D1-B625-8D4E99200E0A}" presName="parentText" presStyleLbl="node1" presStyleIdx="0" presStyleCnt="6">
        <dgm:presLayoutVars>
          <dgm:chMax val="0"/>
          <dgm:bulletEnabled val="1"/>
        </dgm:presLayoutVars>
      </dgm:prSet>
      <dgm:spPr/>
      <dgm:t>
        <a:bodyPr/>
        <a:lstStyle/>
        <a:p>
          <a:endParaRPr lang="en-US"/>
        </a:p>
      </dgm:t>
    </dgm:pt>
    <dgm:pt modelId="{1023A1AA-A540-4B24-A554-C5D01A82CD58}" type="pres">
      <dgm:prSet presAssocID="{0F44184F-2809-4868-AADA-03E2787FA7E3}" presName="spacer" presStyleCnt="0"/>
      <dgm:spPr/>
    </dgm:pt>
    <dgm:pt modelId="{5B11EC7C-3C4B-4820-BA47-FF5E9D0FC631}" type="pres">
      <dgm:prSet presAssocID="{6A5FDDD7-141D-492E-965B-0AD880CFE9F3}" presName="parentText" presStyleLbl="node1" presStyleIdx="1" presStyleCnt="6" custLinFactNeighborX="1575" custLinFactNeighborY="18264">
        <dgm:presLayoutVars>
          <dgm:chMax val="0"/>
          <dgm:bulletEnabled val="1"/>
        </dgm:presLayoutVars>
      </dgm:prSet>
      <dgm:spPr/>
      <dgm:t>
        <a:bodyPr/>
        <a:lstStyle/>
        <a:p>
          <a:endParaRPr lang="en-US"/>
        </a:p>
      </dgm:t>
    </dgm:pt>
    <dgm:pt modelId="{4BDB7956-CBB0-40A7-A553-4DF7E0E25AE1}" type="pres">
      <dgm:prSet presAssocID="{6C7154D9-CBC7-46DA-938B-EA3DD3C06E9F}" presName="spacer" presStyleCnt="0"/>
      <dgm:spPr/>
    </dgm:pt>
    <dgm:pt modelId="{C96F951F-FBCF-48A3-B45D-F99AE47B78D9}" type="pres">
      <dgm:prSet presAssocID="{C137BB8F-A58D-47D6-AE26-26C95D6BD115}" presName="parentText" presStyleLbl="node1" presStyleIdx="2" presStyleCnt="6">
        <dgm:presLayoutVars>
          <dgm:chMax val="0"/>
          <dgm:bulletEnabled val="1"/>
        </dgm:presLayoutVars>
      </dgm:prSet>
      <dgm:spPr/>
      <dgm:t>
        <a:bodyPr/>
        <a:lstStyle/>
        <a:p>
          <a:endParaRPr lang="en-US"/>
        </a:p>
      </dgm:t>
    </dgm:pt>
    <dgm:pt modelId="{5BA4AAFE-CC2F-4CF7-A787-60C6694D9272}" type="pres">
      <dgm:prSet presAssocID="{DB8BC770-822F-4321-B400-250B7362C8F7}" presName="spacer" presStyleCnt="0"/>
      <dgm:spPr/>
    </dgm:pt>
    <dgm:pt modelId="{28A813F6-525F-4F82-81EB-256614DCF3C3}" type="pres">
      <dgm:prSet presAssocID="{1FA17908-A858-4C12-9983-CECEB74FC814}" presName="parentText" presStyleLbl="node1" presStyleIdx="3" presStyleCnt="6">
        <dgm:presLayoutVars>
          <dgm:chMax val="0"/>
          <dgm:bulletEnabled val="1"/>
        </dgm:presLayoutVars>
      </dgm:prSet>
      <dgm:spPr/>
      <dgm:t>
        <a:bodyPr/>
        <a:lstStyle/>
        <a:p>
          <a:endParaRPr lang="en-US"/>
        </a:p>
      </dgm:t>
    </dgm:pt>
    <dgm:pt modelId="{1150FDCE-1816-4CE7-91EC-C5D06A390133}" type="pres">
      <dgm:prSet presAssocID="{5ADB7708-821D-4146-AF02-24ED5C1F43FF}" presName="spacer" presStyleCnt="0"/>
      <dgm:spPr/>
    </dgm:pt>
    <dgm:pt modelId="{A9FD79E5-D8C3-4605-9F17-298C62404205}" type="pres">
      <dgm:prSet presAssocID="{C80BEAC0-7BCE-4B58-972B-6C9BD9BD7ECC}" presName="parentText" presStyleLbl="node1" presStyleIdx="4" presStyleCnt="6">
        <dgm:presLayoutVars>
          <dgm:chMax val="0"/>
          <dgm:bulletEnabled val="1"/>
        </dgm:presLayoutVars>
      </dgm:prSet>
      <dgm:spPr/>
      <dgm:t>
        <a:bodyPr/>
        <a:lstStyle/>
        <a:p>
          <a:endParaRPr lang="en-US"/>
        </a:p>
      </dgm:t>
    </dgm:pt>
    <dgm:pt modelId="{E372715F-2B70-42FE-9866-E0177B7411C2}" type="pres">
      <dgm:prSet presAssocID="{7048D72D-BC8E-4FD9-A6BB-1E704A1BC629}" presName="spacer" presStyleCnt="0"/>
      <dgm:spPr/>
    </dgm:pt>
    <dgm:pt modelId="{D991B1B1-A49C-4CD5-8182-E4E33BF33AF7}" type="pres">
      <dgm:prSet presAssocID="{052938D8-562D-477F-9126-31FD7A4B8E19}" presName="parentText" presStyleLbl="node1" presStyleIdx="5" presStyleCnt="6">
        <dgm:presLayoutVars>
          <dgm:chMax val="0"/>
          <dgm:bulletEnabled val="1"/>
        </dgm:presLayoutVars>
      </dgm:prSet>
      <dgm:spPr/>
      <dgm:t>
        <a:bodyPr/>
        <a:lstStyle/>
        <a:p>
          <a:endParaRPr lang="en-US"/>
        </a:p>
      </dgm:t>
    </dgm:pt>
  </dgm:ptLst>
  <dgm:cxnLst>
    <dgm:cxn modelId="{574F74B8-D04E-4B9A-A1B1-BD3F899CAE5B}" type="presOf" srcId="{6A5FDDD7-141D-492E-965B-0AD880CFE9F3}" destId="{5B11EC7C-3C4B-4820-BA47-FF5E9D0FC631}" srcOrd="0" destOrd="0" presId="urn:microsoft.com/office/officeart/2005/8/layout/vList2"/>
    <dgm:cxn modelId="{42284DB8-42EB-4CCD-9DD0-58C98A62AD75}" srcId="{E3034429-AD10-49CA-B5BF-11492916B6B1}" destId="{1FA17908-A858-4C12-9983-CECEB74FC814}" srcOrd="3" destOrd="0" parTransId="{16B7CFAD-EB47-432B-BBC8-64A2727006B5}" sibTransId="{5ADB7708-821D-4146-AF02-24ED5C1F43FF}"/>
    <dgm:cxn modelId="{C1FCF401-3493-4EB0-8687-4946B30A79A1}" type="presOf" srcId="{052938D8-562D-477F-9126-31FD7A4B8E19}" destId="{D991B1B1-A49C-4CD5-8182-E4E33BF33AF7}" srcOrd="0" destOrd="0" presId="urn:microsoft.com/office/officeart/2005/8/layout/vList2"/>
    <dgm:cxn modelId="{494AC4D8-4140-48EB-9F42-6B1559355D38}" type="presOf" srcId="{E3034429-AD10-49CA-B5BF-11492916B6B1}" destId="{CE4B92E1-3841-4B49-889D-B1E2C373B7FC}" srcOrd="0" destOrd="0" presId="urn:microsoft.com/office/officeart/2005/8/layout/vList2"/>
    <dgm:cxn modelId="{BD8388EE-FE43-4823-AE8D-E3DDF52C6460}" type="presOf" srcId="{1FA17908-A858-4C12-9983-CECEB74FC814}" destId="{28A813F6-525F-4F82-81EB-256614DCF3C3}" srcOrd="0" destOrd="0" presId="urn:microsoft.com/office/officeart/2005/8/layout/vList2"/>
    <dgm:cxn modelId="{063ACC13-F5DA-4F44-B064-D74ACF7C67A8}" srcId="{E3034429-AD10-49CA-B5BF-11492916B6B1}" destId="{6A5FDDD7-141D-492E-965B-0AD880CFE9F3}" srcOrd="1" destOrd="0" parTransId="{56F80934-578D-4180-95FF-7D21F178FB6C}" sibTransId="{6C7154D9-CBC7-46DA-938B-EA3DD3C06E9F}"/>
    <dgm:cxn modelId="{BC888FB8-1C27-47A7-99F4-965726A4D6D8}" srcId="{E3034429-AD10-49CA-B5BF-11492916B6B1}" destId="{C80BEAC0-7BCE-4B58-972B-6C9BD9BD7ECC}" srcOrd="4" destOrd="0" parTransId="{21DD67FB-0BC9-41F1-A2E4-ADFD4BA541A0}" sibTransId="{7048D72D-BC8E-4FD9-A6BB-1E704A1BC629}"/>
    <dgm:cxn modelId="{DD72CBBA-4504-4493-98AC-BCC45609A683}" srcId="{E3034429-AD10-49CA-B5BF-11492916B6B1}" destId="{3856F5C7-3C44-48D1-B625-8D4E99200E0A}" srcOrd="0" destOrd="0" parTransId="{6D5CBBFC-1397-4870-B35B-E21CF95393AA}" sibTransId="{0F44184F-2809-4868-AADA-03E2787FA7E3}"/>
    <dgm:cxn modelId="{D5B710FA-73C4-496E-9940-62CEC5BC82D6}" type="presOf" srcId="{3856F5C7-3C44-48D1-B625-8D4E99200E0A}" destId="{05EE90C3-BFFB-4EA5-8098-E42915CA4E2B}" srcOrd="0" destOrd="0" presId="urn:microsoft.com/office/officeart/2005/8/layout/vList2"/>
    <dgm:cxn modelId="{4A71C85C-5B1D-41D6-ABFD-76B0B2C5086B}" srcId="{E3034429-AD10-49CA-B5BF-11492916B6B1}" destId="{C137BB8F-A58D-47D6-AE26-26C95D6BD115}" srcOrd="2" destOrd="0" parTransId="{909E25FD-B3D5-4A83-931B-B2E9BB664566}" sibTransId="{DB8BC770-822F-4321-B400-250B7362C8F7}"/>
    <dgm:cxn modelId="{94F87DAA-CB55-4826-877B-5C3E8272AF0E}" srcId="{E3034429-AD10-49CA-B5BF-11492916B6B1}" destId="{052938D8-562D-477F-9126-31FD7A4B8E19}" srcOrd="5" destOrd="0" parTransId="{C07F7161-EE67-4D27-A996-BF43F747B887}" sibTransId="{96CC8110-F6C1-4DC4-A320-6F0B4A0C0D4A}"/>
    <dgm:cxn modelId="{817D9502-E939-4F07-B51F-F9F43AEFBFC1}" type="presOf" srcId="{C80BEAC0-7BCE-4B58-972B-6C9BD9BD7ECC}" destId="{A9FD79E5-D8C3-4605-9F17-298C62404205}" srcOrd="0" destOrd="0" presId="urn:microsoft.com/office/officeart/2005/8/layout/vList2"/>
    <dgm:cxn modelId="{FC47076C-699B-4866-B3F3-1550B91F4548}" type="presOf" srcId="{C137BB8F-A58D-47D6-AE26-26C95D6BD115}" destId="{C96F951F-FBCF-48A3-B45D-F99AE47B78D9}" srcOrd="0" destOrd="0" presId="urn:microsoft.com/office/officeart/2005/8/layout/vList2"/>
    <dgm:cxn modelId="{266AFFC4-D66D-4DD9-A833-91860C6E3092}" type="presParOf" srcId="{CE4B92E1-3841-4B49-889D-B1E2C373B7FC}" destId="{05EE90C3-BFFB-4EA5-8098-E42915CA4E2B}" srcOrd="0" destOrd="0" presId="urn:microsoft.com/office/officeart/2005/8/layout/vList2"/>
    <dgm:cxn modelId="{D5C32736-B9FE-45B3-93D3-6C3BBE1C6667}" type="presParOf" srcId="{CE4B92E1-3841-4B49-889D-B1E2C373B7FC}" destId="{1023A1AA-A540-4B24-A554-C5D01A82CD58}" srcOrd="1" destOrd="0" presId="urn:microsoft.com/office/officeart/2005/8/layout/vList2"/>
    <dgm:cxn modelId="{5A2A5E12-1E4E-4CC5-9696-6C413FCC117A}" type="presParOf" srcId="{CE4B92E1-3841-4B49-889D-B1E2C373B7FC}" destId="{5B11EC7C-3C4B-4820-BA47-FF5E9D0FC631}" srcOrd="2" destOrd="0" presId="urn:microsoft.com/office/officeart/2005/8/layout/vList2"/>
    <dgm:cxn modelId="{08D6FEB2-BBFB-4833-9DCE-50FE772B609C}" type="presParOf" srcId="{CE4B92E1-3841-4B49-889D-B1E2C373B7FC}" destId="{4BDB7956-CBB0-40A7-A553-4DF7E0E25AE1}" srcOrd="3" destOrd="0" presId="urn:microsoft.com/office/officeart/2005/8/layout/vList2"/>
    <dgm:cxn modelId="{F6963FDB-40ED-4553-B4EE-6AD01D956D98}" type="presParOf" srcId="{CE4B92E1-3841-4B49-889D-B1E2C373B7FC}" destId="{C96F951F-FBCF-48A3-B45D-F99AE47B78D9}" srcOrd="4" destOrd="0" presId="urn:microsoft.com/office/officeart/2005/8/layout/vList2"/>
    <dgm:cxn modelId="{B18CF0ED-4018-41D2-809D-CFD7E17681E3}" type="presParOf" srcId="{CE4B92E1-3841-4B49-889D-B1E2C373B7FC}" destId="{5BA4AAFE-CC2F-4CF7-A787-60C6694D9272}" srcOrd="5" destOrd="0" presId="urn:microsoft.com/office/officeart/2005/8/layout/vList2"/>
    <dgm:cxn modelId="{78006430-28A4-4414-8452-37CEFDBFB60F}" type="presParOf" srcId="{CE4B92E1-3841-4B49-889D-B1E2C373B7FC}" destId="{28A813F6-525F-4F82-81EB-256614DCF3C3}" srcOrd="6" destOrd="0" presId="urn:microsoft.com/office/officeart/2005/8/layout/vList2"/>
    <dgm:cxn modelId="{51B65180-2E16-4CDB-ADDB-A49B7B8404ED}" type="presParOf" srcId="{CE4B92E1-3841-4B49-889D-B1E2C373B7FC}" destId="{1150FDCE-1816-4CE7-91EC-C5D06A390133}" srcOrd="7" destOrd="0" presId="urn:microsoft.com/office/officeart/2005/8/layout/vList2"/>
    <dgm:cxn modelId="{19D231F1-61C6-4FB2-8041-BF547D12DB75}" type="presParOf" srcId="{CE4B92E1-3841-4B49-889D-B1E2C373B7FC}" destId="{A9FD79E5-D8C3-4605-9F17-298C62404205}" srcOrd="8" destOrd="0" presId="urn:microsoft.com/office/officeart/2005/8/layout/vList2"/>
    <dgm:cxn modelId="{9B609E64-797D-45E7-A652-D30D2E3E1F1C}" type="presParOf" srcId="{CE4B92E1-3841-4B49-889D-B1E2C373B7FC}" destId="{E372715F-2B70-42FE-9866-E0177B7411C2}" srcOrd="9" destOrd="0" presId="urn:microsoft.com/office/officeart/2005/8/layout/vList2"/>
    <dgm:cxn modelId="{C3BCF03C-05AB-4A80-8B6A-C201D6F8F0AA}" type="presParOf" srcId="{CE4B92E1-3841-4B49-889D-B1E2C373B7FC}" destId="{D991B1B1-A49C-4CD5-8182-E4E33BF33AF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2D0942-ED5D-47E2-ADC7-491EB6A3172D}" type="doc">
      <dgm:prSet loTypeId="urn:microsoft.com/office/officeart/2005/8/layout/lProcess1" loCatId="process" qsTypeId="urn:microsoft.com/office/officeart/2005/8/quickstyle/simple1" qsCatId="simple" csTypeId="urn:microsoft.com/office/officeart/2005/8/colors/accent3_2" csCatId="accent3" phldr="1"/>
      <dgm:spPr/>
      <dgm:t>
        <a:bodyPr/>
        <a:lstStyle/>
        <a:p>
          <a:endParaRPr lang="en-GB"/>
        </a:p>
      </dgm:t>
    </dgm:pt>
    <dgm:pt modelId="{50039F12-84F3-493F-9975-706A0F0B220E}">
      <dgm:prSet phldrT="[Text]"/>
      <dgm:spPr/>
      <dgm:t>
        <a:bodyPr/>
        <a:lstStyle/>
        <a:p>
          <a:r>
            <a:rPr lang="lv-LV" b="1" dirty="0" smtClean="0"/>
            <a:t>Izmaiņas valsts budžeta politikā </a:t>
          </a:r>
          <a:endParaRPr lang="en-GB" b="1" dirty="0"/>
        </a:p>
      </dgm:t>
    </dgm:pt>
    <dgm:pt modelId="{8852C454-0072-4078-9BE1-5A9E04BAF076}" type="parTrans" cxnId="{AE908E06-1AA5-487C-BDD9-2A8472C714CA}">
      <dgm:prSet/>
      <dgm:spPr/>
      <dgm:t>
        <a:bodyPr/>
        <a:lstStyle/>
        <a:p>
          <a:endParaRPr lang="en-GB"/>
        </a:p>
      </dgm:t>
    </dgm:pt>
    <dgm:pt modelId="{05197C4E-20A6-4381-B3F3-8B54303499BD}" type="sibTrans" cxnId="{AE908E06-1AA5-487C-BDD9-2A8472C714CA}">
      <dgm:prSet/>
      <dgm:spPr/>
      <dgm:t>
        <a:bodyPr/>
        <a:lstStyle/>
        <a:p>
          <a:endParaRPr lang="en-GB"/>
        </a:p>
      </dgm:t>
    </dgm:pt>
    <dgm:pt modelId="{07C7A77B-3362-4A96-9D30-C56121AD23F5}">
      <dgm:prSet phldrT="[Text]"/>
      <dgm:spPr>
        <a:ln>
          <a:solidFill>
            <a:srgbClr val="7030A0">
              <a:alpha val="90000"/>
            </a:srgbClr>
          </a:solidFill>
        </a:ln>
      </dgm:spPr>
      <dgm:t>
        <a:bodyPr/>
        <a:lstStyle/>
        <a:p>
          <a:r>
            <a:rPr lang="lv-LV" dirty="0" smtClean="0"/>
            <a:t>Jauna kārtība finansējuma piešķiršanai prioritārajiem nozaru pasākumiem. </a:t>
          </a:r>
          <a:r>
            <a:rPr lang="lv-LV" b="1" dirty="0" smtClean="0"/>
            <a:t>Pamata kritēriji:</a:t>
          </a:r>
          <a:endParaRPr lang="en-GB" b="1" dirty="0"/>
        </a:p>
      </dgm:t>
    </dgm:pt>
    <dgm:pt modelId="{E113777A-9BE5-43B5-A8B8-D18138AB570A}" type="parTrans" cxnId="{8D483DAA-925E-4C5F-B7C9-21C2E1BA31B3}">
      <dgm:prSet/>
      <dgm:spPr/>
      <dgm:t>
        <a:bodyPr/>
        <a:lstStyle/>
        <a:p>
          <a:endParaRPr lang="en-GB"/>
        </a:p>
      </dgm:t>
    </dgm:pt>
    <dgm:pt modelId="{A90C1D3B-6AAB-4B52-BD2D-EEC51463746E}" type="sibTrans" cxnId="{8D483DAA-925E-4C5F-B7C9-21C2E1BA31B3}">
      <dgm:prSet/>
      <dgm:spPr/>
      <dgm:t>
        <a:bodyPr/>
        <a:lstStyle/>
        <a:p>
          <a:endParaRPr lang="en-GB"/>
        </a:p>
      </dgm:t>
    </dgm:pt>
    <dgm:pt modelId="{3C354522-96D2-4B42-8781-C963448B74B5}">
      <dgm:prSet phldrT="[Text]">
        <dgm:style>
          <a:lnRef idx="2">
            <a:schemeClr val="accent4"/>
          </a:lnRef>
          <a:fillRef idx="1">
            <a:schemeClr val="lt1"/>
          </a:fillRef>
          <a:effectRef idx="0">
            <a:schemeClr val="accent4"/>
          </a:effectRef>
          <a:fontRef idx="minor">
            <a:schemeClr val="dk1"/>
          </a:fontRef>
        </dgm:style>
      </dgm:prSet>
      <dgm:spPr>
        <a:solidFill>
          <a:schemeClr val="accent3">
            <a:lumMod val="20000"/>
            <a:lumOff val="80000"/>
          </a:schemeClr>
        </a:solidFill>
        <a:ln/>
      </dgm:spPr>
      <dgm:t>
        <a:bodyPr/>
        <a:lstStyle/>
        <a:p>
          <a:r>
            <a:rPr lang="lv-LV" noProof="0" dirty="0" smtClean="0"/>
            <a:t>Bāzes izdevumi – novecojušās kārtības atjaunošana atbilstoši praktiskajai budžeta pārvaldības realitātei</a:t>
          </a:r>
          <a:endParaRPr lang="lv-LV" noProof="0" dirty="0"/>
        </a:p>
      </dgm:t>
    </dgm:pt>
    <dgm:pt modelId="{AD8323B3-5D66-4E1E-82FB-B9CC4DF6F296}" type="parTrans" cxnId="{A2B6F8EF-B359-4D76-BCE7-0367F6BD587A}">
      <dgm:prSet/>
      <dgm:spPr/>
      <dgm:t>
        <a:bodyPr/>
        <a:lstStyle/>
        <a:p>
          <a:endParaRPr lang="en-GB"/>
        </a:p>
      </dgm:t>
    </dgm:pt>
    <dgm:pt modelId="{F76050C9-93BE-46D4-8A8C-9D095BEB9F72}" type="sibTrans" cxnId="{A2B6F8EF-B359-4D76-BCE7-0367F6BD587A}">
      <dgm:prSet/>
      <dgm:spPr/>
      <dgm:t>
        <a:bodyPr/>
        <a:lstStyle/>
        <a:p>
          <a:endParaRPr lang="en-GB"/>
        </a:p>
      </dgm:t>
    </dgm:pt>
    <dgm:pt modelId="{3D4BC735-0FDD-4913-9648-016B77335B1D}">
      <dgm:prSet phldrT="[Text]"/>
      <dgm:spPr/>
      <dgm:t>
        <a:bodyPr/>
        <a:lstStyle/>
        <a:p>
          <a:r>
            <a:rPr lang="lv-LV" b="1" dirty="0" smtClean="0"/>
            <a:t>Izmaiņas nozaru finansēšanas politikā </a:t>
          </a:r>
          <a:endParaRPr lang="en-GB" b="1" dirty="0"/>
        </a:p>
      </dgm:t>
    </dgm:pt>
    <dgm:pt modelId="{B031EFAC-9A2E-47CC-8C62-B04DAC504B66}" type="parTrans" cxnId="{0C098597-100A-4625-9DC1-7B3F641A4626}">
      <dgm:prSet/>
      <dgm:spPr/>
      <dgm:t>
        <a:bodyPr/>
        <a:lstStyle/>
        <a:p>
          <a:endParaRPr lang="en-GB"/>
        </a:p>
      </dgm:t>
    </dgm:pt>
    <dgm:pt modelId="{85C250C4-28FB-4DC2-9B24-1D77E7843965}" type="sibTrans" cxnId="{0C098597-100A-4625-9DC1-7B3F641A4626}">
      <dgm:prSet/>
      <dgm:spPr/>
      <dgm:t>
        <a:bodyPr/>
        <a:lstStyle/>
        <a:p>
          <a:endParaRPr lang="en-GB"/>
        </a:p>
      </dgm:t>
    </dgm:pt>
    <dgm:pt modelId="{901581CC-529B-4CBC-8103-BC9CEE4253AC}">
      <dgm:prSet phldrT="[Text]"/>
      <dgm:spPr>
        <a:ln>
          <a:solidFill>
            <a:srgbClr val="7030A0">
              <a:alpha val="90000"/>
            </a:srgbClr>
          </a:solidFill>
        </a:ln>
      </dgm:spPr>
      <dgm:t>
        <a:bodyPr/>
        <a:lstStyle/>
        <a:p>
          <a:r>
            <a:rPr lang="lv-LV" noProof="0" dirty="0" smtClean="0"/>
            <a:t>Līdzšinēji izstrādāto priekšlikumu aktualizācija, ieviešanas progress, izvērtējums</a:t>
          </a:r>
          <a:endParaRPr lang="lv-LV" noProof="0" dirty="0"/>
        </a:p>
      </dgm:t>
    </dgm:pt>
    <dgm:pt modelId="{BB1276E9-D4E4-421C-A1FA-94F93D78DC20}" type="parTrans" cxnId="{7C652A77-8021-4F29-9F35-9216912C9A75}">
      <dgm:prSet/>
      <dgm:spPr/>
      <dgm:t>
        <a:bodyPr/>
        <a:lstStyle/>
        <a:p>
          <a:endParaRPr lang="en-GB"/>
        </a:p>
      </dgm:t>
    </dgm:pt>
    <dgm:pt modelId="{12E30695-AAA2-40B5-B186-37966E204577}" type="sibTrans" cxnId="{7C652A77-8021-4F29-9F35-9216912C9A75}">
      <dgm:prSet/>
      <dgm:spPr/>
      <dgm:t>
        <a:bodyPr/>
        <a:lstStyle/>
        <a:p>
          <a:endParaRPr lang="en-GB"/>
        </a:p>
      </dgm:t>
    </dgm:pt>
    <dgm:pt modelId="{858AAA65-5F56-4F48-90BF-05AAD1DE94DA}">
      <dgm:prSet phldrT="[Text]"/>
      <dgm:spPr>
        <a:ln>
          <a:solidFill>
            <a:srgbClr val="7030A0">
              <a:alpha val="90000"/>
            </a:srgbClr>
          </a:solidFill>
        </a:ln>
      </dgm:spPr>
      <dgm:t>
        <a:bodyPr/>
        <a:lstStyle/>
        <a:p>
          <a:r>
            <a:rPr lang="lv-LV" dirty="0" smtClean="0"/>
            <a:t>Nulles budžeta pilotprojekta ieviešana– VM un KM, iesaistot LB ekspertīzi</a:t>
          </a:r>
          <a:endParaRPr lang="en-GB" dirty="0"/>
        </a:p>
      </dgm:t>
    </dgm:pt>
    <dgm:pt modelId="{AC024B35-FCB6-4D4C-9251-30C532B75224}" type="parTrans" cxnId="{937B33B6-EF2E-4820-A0F7-7AD862520312}">
      <dgm:prSet/>
      <dgm:spPr/>
      <dgm:t>
        <a:bodyPr/>
        <a:lstStyle/>
        <a:p>
          <a:endParaRPr lang="en-GB"/>
        </a:p>
      </dgm:t>
    </dgm:pt>
    <dgm:pt modelId="{1B846157-C46A-4AAE-BF92-097142E61A98}" type="sibTrans" cxnId="{937B33B6-EF2E-4820-A0F7-7AD862520312}">
      <dgm:prSet/>
      <dgm:spPr/>
      <dgm:t>
        <a:bodyPr/>
        <a:lstStyle/>
        <a:p>
          <a:endParaRPr lang="en-GB"/>
        </a:p>
      </dgm:t>
    </dgm:pt>
    <dgm:pt modelId="{855FF627-ABC1-442F-B2CC-22E6D7D180FD}">
      <dgm:prSet/>
      <dgm:spPr>
        <a:ln>
          <a:solidFill>
            <a:srgbClr val="7030A0">
              <a:alpha val="90000"/>
            </a:srgbClr>
          </a:solidFill>
        </a:ln>
      </dgm:spPr>
      <dgm:t>
        <a:bodyPr/>
        <a:lstStyle/>
        <a:p>
          <a:r>
            <a:rPr lang="lv-LV" dirty="0" smtClean="0"/>
            <a:t>Vispārēja budžeta procesu optimizēšana – pārskati, atskaites, informācijas apmaiņa</a:t>
          </a:r>
          <a:endParaRPr lang="en-GB" dirty="0"/>
        </a:p>
      </dgm:t>
    </dgm:pt>
    <dgm:pt modelId="{D038A7BC-42C7-4C73-9AA8-FD7E0FD15734}" type="parTrans" cxnId="{13C5B933-F595-4465-8E69-9ADF99EF932E}">
      <dgm:prSet/>
      <dgm:spPr/>
      <dgm:t>
        <a:bodyPr/>
        <a:lstStyle/>
        <a:p>
          <a:endParaRPr lang="en-GB"/>
        </a:p>
      </dgm:t>
    </dgm:pt>
    <dgm:pt modelId="{603B6C58-E661-40A5-B5D6-957950EE21DA}" type="sibTrans" cxnId="{13C5B933-F595-4465-8E69-9ADF99EF932E}">
      <dgm:prSet/>
      <dgm:spPr/>
      <dgm:t>
        <a:bodyPr/>
        <a:lstStyle/>
        <a:p>
          <a:endParaRPr lang="en-GB"/>
        </a:p>
      </dgm:t>
    </dgm:pt>
    <dgm:pt modelId="{910837BA-8FF9-4942-B11C-7877573C4B70}">
      <dgm:prSet/>
      <dgm:spPr>
        <a:ln>
          <a:solidFill>
            <a:srgbClr val="7030A0">
              <a:alpha val="90000"/>
            </a:srgbClr>
          </a:solidFill>
        </a:ln>
      </dgm:spPr>
      <dgm:t>
        <a:bodyPr/>
        <a:lstStyle/>
        <a:p>
          <a:r>
            <a:rPr lang="lv-LV" dirty="0" smtClean="0"/>
            <a:t>Horizontālie pasākumi finanšu resursu pārdalei par labu aktuālajām prioritātēm, potenciālo iekšējo resursu identificēšana</a:t>
          </a:r>
          <a:endParaRPr lang="en-GB" dirty="0"/>
        </a:p>
      </dgm:t>
    </dgm:pt>
    <dgm:pt modelId="{430BB8A9-654D-4E8D-A222-A4A4422F82D9}" type="parTrans" cxnId="{5D68A19E-2997-4790-82EB-8A7BA2F93135}">
      <dgm:prSet/>
      <dgm:spPr/>
      <dgm:t>
        <a:bodyPr/>
        <a:lstStyle/>
        <a:p>
          <a:endParaRPr lang="en-GB"/>
        </a:p>
      </dgm:t>
    </dgm:pt>
    <dgm:pt modelId="{E93DBD5D-BF7E-4E2C-90C0-CB93364ADBFC}" type="sibTrans" cxnId="{5D68A19E-2997-4790-82EB-8A7BA2F93135}">
      <dgm:prSet/>
      <dgm:spPr/>
      <dgm:t>
        <a:bodyPr/>
        <a:lstStyle/>
        <a:p>
          <a:endParaRPr lang="en-GB"/>
        </a:p>
      </dgm:t>
    </dgm:pt>
    <dgm:pt modelId="{753BAD8E-CBC6-4FCE-A340-C722CAB567AA}">
      <dgm:prSet/>
      <dgm:spPr>
        <a:ln>
          <a:solidFill>
            <a:srgbClr val="7030A0">
              <a:alpha val="90000"/>
            </a:srgbClr>
          </a:solidFill>
        </a:ln>
      </dgm:spPr>
      <dgm:t>
        <a:bodyPr/>
        <a:lstStyle/>
        <a:p>
          <a:r>
            <a:rPr lang="lv-LV" dirty="0" smtClean="0"/>
            <a:t>Ilgstoši vakanto amata vietu pārskatīšana, atbalsta funkciju analīze</a:t>
          </a:r>
          <a:endParaRPr lang="en-GB" dirty="0"/>
        </a:p>
      </dgm:t>
    </dgm:pt>
    <dgm:pt modelId="{8CDE1C56-4E45-4CDC-98B8-59796219581D}" type="parTrans" cxnId="{8928D564-4ACB-4C65-AB51-57FDF19DFD92}">
      <dgm:prSet/>
      <dgm:spPr/>
      <dgm:t>
        <a:bodyPr/>
        <a:lstStyle/>
        <a:p>
          <a:endParaRPr lang="en-GB"/>
        </a:p>
      </dgm:t>
    </dgm:pt>
    <dgm:pt modelId="{BF7B000C-ED70-45F9-9FA8-CEC998415A55}" type="sibTrans" cxnId="{8928D564-4ACB-4C65-AB51-57FDF19DFD92}">
      <dgm:prSet/>
      <dgm:spPr/>
      <dgm:t>
        <a:bodyPr/>
        <a:lstStyle/>
        <a:p>
          <a:endParaRPr lang="en-GB"/>
        </a:p>
      </dgm:t>
    </dgm:pt>
    <dgm:pt modelId="{D8E4D796-896A-4CE0-915A-E9A5BB28B370}">
      <dgm:prSet/>
      <dgm:spPr>
        <a:ln>
          <a:solidFill>
            <a:srgbClr val="7030A0">
              <a:alpha val="90000"/>
            </a:srgbClr>
          </a:solidFill>
        </a:ln>
      </dgm:spPr>
      <dgm:t>
        <a:bodyPr/>
        <a:lstStyle/>
        <a:p>
          <a:r>
            <a:rPr lang="lv-LV" dirty="0" smtClean="0"/>
            <a:t>Nozaru sniegtā info par funkciju optimizāciju u.c. papildus priekšlikumi </a:t>
          </a:r>
          <a:endParaRPr lang="en-GB" dirty="0"/>
        </a:p>
      </dgm:t>
    </dgm:pt>
    <dgm:pt modelId="{02008558-1A04-4F61-BDF0-45B62D379D8C}" type="parTrans" cxnId="{533A79D9-2B38-43B7-A984-5483DC69C847}">
      <dgm:prSet/>
      <dgm:spPr/>
      <dgm:t>
        <a:bodyPr/>
        <a:lstStyle/>
        <a:p>
          <a:endParaRPr lang="en-GB"/>
        </a:p>
      </dgm:t>
    </dgm:pt>
    <dgm:pt modelId="{FF1BFBEE-2605-47EA-9C15-A3D2F09608C0}" type="sibTrans" cxnId="{533A79D9-2B38-43B7-A984-5483DC69C847}">
      <dgm:prSet/>
      <dgm:spPr/>
      <dgm:t>
        <a:bodyPr/>
        <a:lstStyle/>
        <a:p>
          <a:endParaRPr lang="en-GB"/>
        </a:p>
      </dgm:t>
    </dgm:pt>
    <dgm:pt modelId="{04988FC1-42B0-4177-8BA6-3040BC6A8C5F}" type="pres">
      <dgm:prSet presAssocID="{8A2D0942-ED5D-47E2-ADC7-491EB6A3172D}" presName="Name0" presStyleCnt="0">
        <dgm:presLayoutVars>
          <dgm:dir/>
          <dgm:animLvl val="lvl"/>
          <dgm:resizeHandles val="exact"/>
        </dgm:presLayoutVars>
      </dgm:prSet>
      <dgm:spPr/>
      <dgm:t>
        <a:bodyPr/>
        <a:lstStyle/>
        <a:p>
          <a:endParaRPr lang="en-GB"/>
        </a:p>
      </dgm:t>
    </dgm:pt>
    <dgm:pt modelId="{8266BF4B-E213-456A-94F3-BBD6A6D6E384}" type="pres">
      <dgm:prSet presAssocID="{50039F12-84F3-493F-9975-706A0F0B220E}" presName="vertFlow" presStyleCnt="0"/>
      <dgm:spPr/>
    </dgm:pt>
    <dgm:pt modelId="{A2821174-CC49-4BF2-BFC6-2C3EC855E96A}" type="pres">
      <dgm:prSet presAssocID="{50039F12-84F3-493F-9975-706A0F0B220E}" presName="header" presStyleLbl="node1" presStyleIdx="0" presStyleCnt="2" custLinFactNeighborX="7365" custLinFactNeighborY="125"/>
      <dgm:spPr/>
      <dgm:t>
        <a:bodyPr/>
        <a:lstStyle/>
        <a:p>
          <a:endParaRPr lang="en-GB"/>
        </a:p>
      </dgm:t>
    </dgm:pt>
    <dgm:pt modelId="{7710E2B4-EACD-47BD-A0D0-53A9477E69C1}" type="pres">
      <dgm:prSet presAssocID="{E113777A-9BE5-43B5-A8B8-D18138AB570A}" presName="parTrans" presStyleLbl="sibTrans2D1" presStyleIdx="0" presStyleCnt="8"/>
      <dgm:spPr/>
      <dgm:t>
        <a:bodyPr/>
        <a:lstStyle/>
        <a:p>
          <a:endParaRPr lang="en-GB"/>
        </a:p>
      </dgm:t>
    </dgm:pt>
    <dgm:pt modelId="{C5FB0BB3-EB46-4676-9B85-A348B8D8801A}" type="pres">
      <dgm:prSet presAssocID="{07C7A77B-3362-4A96-9D30-C56121AD23F5}" presName="child" presStyleLbl="alignAccFollowNode1" presStyleIdx="0" presStyleCnt="8" custScaleX="153616" custScaleY="63040" custLinFactNeighborX="-26601" custLinFactNeighborY="-49160">
        <dgm:presLayoutVars>
          <dgm:chMax val="0"/>
          <dgm:bulletEnabled val="1"/>
        </dgm:presLayoutVars>
      </dgm:prSet>
      <dgm:spPr/>
      <dgm:t>
        <a:bodyPr/>
        <a:lstStyle/>
        <a:p>
          <a:endParaRPr lang="en-GB"/>
        </a:p>
      </dgm:t>
    </dgm:pt>
    <dgm:pt modelId="{4E1543BF-45E9-4080-9084-14E88335F7AE}" type="pres">
      <dgm:prSet presAssocID="{A90C1D3B-6AAB-4B52-BD2D-EEC51463746E}" presName="sibTrans" presStyleLbl="sibTrans2D1" presStyleIdx="1" presStyleCnt="8" custLinFactNeighborX="-68070" custLinFactNeighborY="-6028"/>
      <dgm:spPr/>
      <dgm:t>
        <a:bodyPr/>
        <a:lstStyle/>
        <a:p>
          <a:endParaRPr lang="en-GB"/>
        </a:p>
      </dgm:t>
    </dgm:pt>
    <dgm:pt modelId="{B08C5B87-393C-4269-BB99-365FD1815066}" type="pres">
      <dgm:prSet presAssocID="{3C354522-96D2-4B42-8781-C963448B74B5}" presName="child" presStyleLbl="alignAccFollowNode1" presStyleIdx="1" presStyleCnt="8" custLinFactY="12793" custLinFactNeighborX="572" custLinFactNeighborY="100000">
        <dgm:presLayoutVars>
          <dgm:chMax val="0"/>
          <dgm:bulletEnabled val="1"/>
        </dgm:presLayoutVars>
      </dgm:prSet>
      <dgm:spPr/>
      <dgm:t>
        <a:bodyPr/>
        <a:lstStyle/>
        <a:p>
          <a:endParaRPr lang="en-GB"/>
        </a:p>
      </dgm:t>
    </dgm:pt>
    <dgm:pt modelId="{974023A4-2250-44C4-8942-C41EBD938EBC}" type="pres">
      <dgm:prSet presAssocID="{F76050C9-93BE-46D4-8A8C-9D095BEB9F72}" presName="sibTrans" presStyleLbl="sibTrans2D1" presStyleIdx="2" presStyleCnt="8"/>
      <dgm:spPr/>
      <dgm:t>
        <a:bodyPr/>
        <a:lstStyle/>
        <a:p>
          <a:endParaRPr lang="en-GB"/>
        </a:p>
      </dgm:t>
    </dgm:pt>
    <dgm:pt modelId="{2D9EB75C-F528-48C4-89FC-8B5FC05182D0}" type="pres">
      <dgm:prSet presAssocID="{855FF627-ABC1-442F-B2CC-22E6D7D180FD}" presName="child" presStyleLbl="alignAccFollowNode1" presStyleIdx="2" presStyleCnt="8" custLinFactY="4601" custLinFactNeighborX="572" custLinFactNeighborY="100000">
        <dgm:presLayoutVars>
          <dgm:chMax val="0"/>
          <dgm:bulletEnabled val="1"/>
        </dgm:presLayoutVars>
      </dgm:prSet>
      <dgm:spPr/>
      <dgm:t>
        <a:bodyPr/>
        <a:lstStyle/>
        <a:p>
          <a:endParaRPr lang="en-GB"/>
        </a:p>
      </dgm:t>
    </dgm:pt>
    <dgm:pt modelId="{D07578ED-7855-4D3A-8B35-F0CB90ECE4E1}" type="pres">
      <dgm:prSet presAssocID="{603B6C58-E661-40A5-B5D6-957950EE21DA}" presName="sibTrans" presStyleLbl="sibTrans2D1" presStyleIdx="3" presStyleCnt="8"/>
      <dgm:spPr/>
      <dgm:t>
        <a:bodyPr/>
        <a:lstStyle/>
        <a:p>
          <a:endParaRPr lang="en-GB"/>
        </a:p>
      </dgm:t>
    </dgm:pt>
    <dgm:pt modelId="{3FE65A9E-FFE1-463E-9353-B3B5540D7799}" type="pres">
      <dgm:prSet presAssocID="{753BAD8E-CBC6-4FCE-A340-C722CAB567AA}" presName="child" presStyleLbl="alignAccFollowNode1" presStyleIdx="3" presStyleCnt="8" custLinFactNeighborX="572" custLinFactNeighborY="99471">
        <dgm:presLayoutVars>
          <dgm:chMax val="0"/>
          <dgm:bulletEnabled val="1"/>
        </dgm:presLayoutVars>
      </dgm:prSet>
      <dgm:spPr/>
      <dgm:t>
        <a:bodyPr/>
        <a:lstStyle/>
        <a:p>
          <a:endParaRPr lang="en-GB"/>
        </a:p>
      </dgm:t>
    </dgm:pt>
    <dgm:pt modelId="{84349819-9550-43A1-B764-3307885D516B}" type="pres">
      <dgm:prSet presAssocID="{50039F12-84F3-493F-9975-706A0F0B220E}" presName="hSp" presStyleCnt="0"/>
      <dgm:spPr/>
    </dgm:pt>
    <dgm:pt modelId="{D20E6B25-A65B-4981-B4D8-140B989DBDD4}" type="pres">
      <dgm:prSet presAssocID="{3D4BC735-0FDD-4913-9648-016B77335B1D}" presName="vertFlow" presStyleCnt="0"/>
      <dgm:spPr/>
    </dgm:pt>
    <dgm:pt modelId="{D07AC57A-0F1B-450E-98ED-30D923E46F60}" type="pres">
      <dgm:prSet presAssocID="{3D4BC735-0FDD-4913-9648-016B77335B1D}" presName="header" presStyleLbl="node1" presStyleIdx="1" presStyleCnt="2" custLinFactNeighborX="-13428" custLinFactNeighborY="125"/>
      <dgm:spPr/>
      <dgm:t>
        <a:bodyPr/>
        <a:lstStyle/>
        <a:p>
          <a:endParaRPr lang="en-GB"/>
        </a:p>
      </dgm:t>
    </dgm:pt>
    <dgm:pt modelId="{C11B4048-F5D2-4116-AFC4-E653801423A6}" type="pres">
      <dgm:prSet presAssocID="{BB1276E9-D4E4-421C-A1FA-94F93D78DC20}" presName="parTrans" presStyleLbl="sibTrans2D1" presStyleIdx="4" presStyleCnt="8"/>
      <dgm:spPr/>
      <dgm:t>
        <a:bodyPr/>
        <a:lstStyle/>
        <a:p>
          <a:endParaRPr lang="en-GB"/>
        </a:p>
      </dgm:t>
    </dgm:pt>
    <dgm:pt modelId="{A01C73BC-730D-4A67-8414-C6BB1F3B409D}" type="pres">
      <dgm:prSet presAssocID="{901581CC-529B-4CBC-8103-BC9CEE4253AC}" presName="child" presStyleLbl="alignAccFollowNode1" presStyleIdx="4" presStyleCnt="8">
        <dgm:presLayoutVars>
          <dgm:chMax val="0"/>
          <dgm:bulletEnabled val="1"/>
        </dgm:presLayoutVars>
      </dgm:prSet>
      <dgm:spPr/>
      <dgm:t>
        <a:bodyPr/>
        <a:lstStyle/>
        <a:p>
          <a:endParaRPr lang="en-GB"/>
        </a:p>
      </dgm:t>
    </dgm:pt>
    <dgm:pt modelId="{F95FA425-43FD-42BE-83CB-71DC7BC550B8}" type="pres">
      <dgm:prSet presAssocID="{12E30695-AAA2-40B5-B186-37966E204577}" presName="sibTrans" presStyleLbl="sibTrans2D1" presStyleIdx="5" presStyleCnt="8"/>
      <dgm:spPr/>
      <dgm:t>
        <a:bodyPr/>
        <a:lstStyle/>
        <a:p>
          <a:endParaRPr lang="en-GB"/>
        </a:p>
      </dgm:t>
    </dgm:pt>
    <dgm:pt modelId="{23801C0E-91C2-47E2-B557-7D1AAC277067}" type="pres">
      <dgm:prSet presAssocID="{858AAA65-5F56-4F48-90BF-05AAD1DE94DA}" presName="child" presStyleLbl="alignAccFollowNode1" presStyleIdx="5" presStyleCnt="8">
        <dgm:presLayoutVars>
          <dgm:chMax val="0"/>
          <dgm:bulletEnabled val="1"/>
        </dgm:presLayoutVars>
      </dgm:prSet>
      <dgm:spPr/>
      <dgm:t>
        <a:bodyPr/>
        <a:lstStyle/>
        <a:p>
          <a:endParaRPr lang="en-GB"/>
        </a:p>
      </dgm:t>
    </dgm:pt>
    <dgm:pt modelId="{FA4F31B5-019F-4F7A-ACFE-9FFCE1433683}" type="pres">
      <dgm:prSet presAssocID="{1B846157-C46A-4AAE-BF92-097142E61A98}" presName="sibTrans" presStyleLbl="sibTrans2D1" presStyleIdx="6" presStyleCnt="8"/>
      <dgm:spPr/>
      <dgm:t>
        <a:bodyPr/>
        <a:lstStyle/>
        <a:p>
          <a:endParaRPr lang="en-GB"/>
        </a:p>
      </dgm:t>
    </dgm:pt>
    <dgm:pt modelId="{36D0FE89-FE1A-4FB9-B072-ADE33DF85989}" type="pres">
      <dgm:prSet presAssocID="{910837BA-8FF9-4942-B11C-7877573C4B70}" presName="child" presStyleLbl="alignAccFollowNode1" presStyleIdx="6" presStyleCnt="8">
        <dgm:presLayoutVars>
          <dgm:chMax val="0"/>
          <dgm:bulletEnabled val="1"/>
        </dgm:presLayoutVars>
      </dgm:prSet>
      <dgm:spPr/>
      <dgm:t>
        <a:bodyPr/>
        <a:lstStyle/>
        <a:p>
          <a:endParaRPr lang="en-GB"/>
        </a:p>
      </dgm:t>
    </dgm:pt>
    <dgm:pt modelId="{B73382E0-5B85-4E03-86E8-911967C49A0C}" type="pres">
      <dgm:prSet presAssocID="{E93DBD5D-BF7E-4E2C-90C0-CB93364ADBFC}" presName="sibTrans" presStyleLbl="sibTrans2D1" presStyleIdx="7" presStyleCnt="8"/>
      <dgm:spPr/>
      <dgm:t>
        <a:bodyPr/>
        <a:lstStyle/>
        <a:p>
          <a:endParaRPr lang="en-GB"/>
        </a:p>
      </dgm:t>
    </dgm:pt>
    <dgm:pt modelId="{3DC8D231-8A0C-44F7-8C2D-82A912FA111F}" type="pres">
      <dgm:prSet presAssocID="{D8E4D796-896A-4CE0-915A-E9A5BB28B370}" presName="child" presStyleLbl="alignAccFollowNode1" presStyleIdx="7" presStyleCnt="8">
        <dgm:presLayoutVars>
          <dgm:chMax val="0"/>
          <dgm:bulletEnabled val="1"/>
        </dgm:presLayoutVars>
      </dgm:prSet>
      <dgm:spPr/>
      <dgm:t>
        <a:bodyPr/>
        <a:lstStyle/>
        <a:p>
          <a:endParaRPr lang="en-GB"/>
        </a:p>
      </dgm:t>
    </dgm:pt>
  </dgm:ptLst>
  <dgm:cxnLst>
    <dgm:cxn modelId="{8928D564-4ACB-4C65-AB51-57FDF19DFD92}" srcId="{50039F12-84F3-493F-9975-706A0F0B220E}" destId="{753BAD8E-CBC6-4FCE-A340-C722CAB567AA}" srcOrd="3" destOrd="0" parTransId="{8CDE1C56-4E45-4CDC-98B8-59796219581D}" sibTransId="{BF7B000C-ED70-45F9-9FA8-CEC998415A55}"/>
    <dgm:cxn modelId="{3A69538A-D08E-4CAA-BBBE-042840CE3532}" type="presOf" srcId="{858AAA65-5F56-4F48-90BF-05AAD1DE94DA}" destId="{23801C0E-91C2-47E2-B557-7D1AAC277067}" srcOrd="0" destOrd="0" presId="urn:microsoft.com/office/officeart/2005/8/layout/lProcess1"/>
    <dgm:cxn modelId="{5D68A19E-2997-4790-82EB-8A7BA2F93135}" srcId="{3D4BC735-0FDD-4913-9648-016B77335B1D}" destId="{910837BA-8FF9-4942-B11C-7877573C4B70}" srcOrd="2" destOrd="0" parTransId="{430BB8A9-654D-4E8D-A222-A4A4422F82D9}" sibTransId="{E93DBD5D-BF7E-4E2C-90C0-CB93364ADBFC}"/>
    <dgm:cxn modelId="{614CC48C-4D13-4C41-BD83-364558F3D5C3}" type="presOf" srcId="{D8E4D796-896A-4CE0-915A-E9A5BB28B370}" destId="{3DC8D231-8A0C-44F7-8C2D-82A912FA111F}" srcOrd="0" destOrd="0" presId="urn:microsoft.com/office/officeart/2005/8/layout/lProcess1"/>
    <dgm:cxn modelId="{2CE7258F-7A26-4976-94BF-41E5D483228A}" type="presOf" srcId="{603B6C58-E661-40A5-B5D6-957950EE21DA}" destId="{D07578ED-7855-4D3A-8B35-F0CB90ECE4E1}" srcOrd="0" destOrd="0" presId="urn:microsoft.com/office/officeart/2005/8/layout/lProcess1"/>
    <dgm:cxn modelId="{093C1FF8-4952-4A56-9EF4-EF2DBC6FF87E}" type="presOf" srcId="{07C7A77B-3362-4A96-9D30-C56121AD23F5}" destId="{C5FB0BB3-EB46-4676-9B85-A348B8D8801A}" srcOrd="0" destOrd="0" presId="urn:microsoft.com/office/officeart/2005/8/layout/lProcess1"/>
    <dgm:cxn modelId="{34C363B1-2DB8-49DE-96BE-1DC20D5EA6BC}" type="presOf" srcId="{E113777A-9BE5-43B5-A8B8-D18138AB570A}" destId="{7710E2B4-EACD-47BD-A0D0-53A9477E69C1}" srcOrd="0" destOrd="0" presId="urn:microsoft.com/office/officeart/2005/8/layout/lProcess1"/>
    <dgm:cxn modelId="{04D9F0AB-5C38-4584-A4AA-29CB4F01B0F0}" type="presOf" srcId="{910837BA-8FF9-4942-B11C-7877573C4B70}" destId="{36D0FE89-FE1A-4FB9-B072-ADE33DF85989}" srcOrd="0" destOrd="0" presId="urn:microsoft.com/office/officeart/2005/8/layout/lProcess1"/>
    <dgm:cxn modelId="{1EF551A3-13D2-4990-B0BD-8E0993FBFA50}" type="presOf" srcId="{E93DBD5D-BF7E-4E2C-90C0-CB93364ADBFC}" destId="{B73382E0-5B85-4E03-86E8-911967C49A0C}" srcOrd="0" destOrd="0" presId="urn:microsoft.com/office/officeart/2005/8/layout/lProcess1"/>
    <dgm:cxn modelId="{E594548F-49BD-455A-AAB7-1757E1AB182A}" type="presOf" srcId="{3C354522-96D2-4B42-8781-C963448B74B5}" destId="{B08C5B87-393C-4269-BB99-365FD1815066}" srcOrd="0" destOrd="0" presId="urn:microsoft.com/office/officeart/2005/8/layout/lProcess1"/>
    <dgm:cxn modelId="{21C6E59D-389E-412C-B09C-2FB76F0330D0}" type="presOf" srcId="{855FF627-ABC1-442F-B2CC-22E6D7D180FD}" destId="{2D9EB75C-F528-48C4-89FC-8B5FC05182D0}" srcOrd="0" destOrd="0" presId="urn:microsoft.com/office/officeart/2005/8/layout/lProcess1"/>
    <dgm:cxn modelId="{161A0F94-DABD-43BA-A016-17362D1C06D4}" type="presOf" srcId="{50039F12-84F3-493F-9975-706A0F0B220E}" destId="{A2821174-CC49-4BF2-BFC6-2C3EC855E96A}" srcOrd="0" destOrd="0" presId="urn:microsoft.com/office/officeart/2005/8/layout/lProcess1"/>
    <dgm:cxn modelId="{AE908E06-1AA5-487C-BDD9-2A8472C714CA}" srcId="{8A2D0942-ED5D-47E2-ADC7-491EB6A3172D}" destId="{50039F12-84F3-493F-9975-706A0F0B220E}" srcOrd="0" destOrd="0" parTransId="{8852C454-0072-4078-9BE1-5A9E04BAF076}" sibTransId="{05197C4E-20A6-4381-B3F3-8B54303499BD}"/>
    <dgm:cxn modelId="{BCFCEED2-F29C-429A-873C-7D27EE5642BF}" type="presOf" srcId="{901581CC-529B-4CBC-8103-BC9CEE4253AC}" destId="{A01C73BC-730D-4A67-8414-C6BB1F3B409D}" srcOrd="0" destOrd="0" presId="urn:microsoft.com/office/officeart/2005/8/layout/lProcess1"/>
    <dgm:cxn modelId="{E32D95C4-C428-4FDD-B4DD-8B93D3380D15}" type="presOf" srcId="{BB1276E9-D4E4-421C-A1FA-94F93D78DC20}" destId="{C11B4048-F5D2-4116-AFC4-E653801423A6}" srcOrd="0" destOrd="0" presId="urn:microsoft.com/office/officeart/2005/8/layout/lProcess1"/>
    <dgm:cxn modelId="{B1A31598-7392-4A66-BCB2-367ACA72B45D}" type="presOf" srcId="{753BAD8E-CBC6-4FCE-A340-C722CAB567AA}" destId="{3FE65A9E-FFE1-463E-9353-B3B5540D7799}" srcOrd="0" destOrd="0" presId="urn:microsoft.com/office/officeart/2005/8/layout/lProcess1"/>
    <dgm:cxn modelId="{51211DA3-8F11-491C-9EA4-A88616FB8B3B}" type="presOf" srcId="{1B846157-C46A-4AAE-BF92-097142E61A98}" destId="{FA4F31B5-019F-4F7A-ACFE-9FFCE1433683}" srcOrd="0" destOrd="0" presId="urn:microsoft.com/office/officeart/2005/8/layout/lProcess1"/>
    <dgm:cxn modelId="{F8803062-D2F2-4C37-9EEC-A7ED3517EFC0}" type="presOf" srcId="{8A2D0942-ED5D-47E2-ADC7-491EB6A3172D}" destId="{04988FC1-42B0-4177-8BA6-3040BC6A8C5F}" srcOrd="0" destOrd="0" presId="urn:microsoft.com/office/officeart/2005/8/layout/lProcess1"/>
    <dgm:cxn modelId="{45C5C5B5-E070-4784-B4FA-60CA5B90C832}" type="presOf" srcId="{F76050C9-93BE-46D4-8A8C-9D095BEB9F72}" destId="{974023A4-2250-44C4-8942-C41EBD938EBC}" srcOrd="0" destOrd="0" presId="urn:microsoft.com/office/officeart/2005/8/layout/lProcess1"/>
    <dgm:cxn modelId="{8D483DAA-925E-4C5F-B7C9-21C2E1BA31B3}" srcId="{50039F12-84F3-493F-9975-706A0F0B220E}" destId="{07C7A77B-3362-4A96-9D30-C56121AD23F5}" srcOrd="0" destOrd="0" parTransId="{E113777A-9BE5-43B5-A8B8-D18138AB570A}" sibTransId="{A90C1D3B-6AAB-4B52-BD2D-EEC51463746E}"/>
    <dgm:cxn modelId="{533A79D9-2B38-43B7-A984-5483DC69C847}" srcId="{3D4BC735-0FDD-4913-9648-016B77335B1D}" destId="{D8E4D796-896A-4CE0-915A-E9A5BB28B370}" srcOrd="3" destOrd="0" parTransId="{02008558-1A04-4F61-BDF0-45B62D379D8C}" sibTransId="{FF1BFBEE-2605-47EA-9C15-A3D2F09608C0}"/>
    <dgm:cxn modelId="{A2B6F8EF-B359-4D76-BCE7-0367F6BD587A}" srcId="{50039F12-84F3-493F-9975-706A0F0B220E}" destId="{3C354522-96D2-4B42-8781-C963448B74B5}" srcOrd="1" destOrd="0" parTransId="{AD8323B3-5D66-4E1E-82FB-B9CC4DF6F296}" sibTransId="{F76050C9-93BE-46D4-8A8C-9D095BEB9F72}"/>
    <dgm:cxn modelId="{13C5B933-F595-4465-8E69-9ADF99EF932E}" srcId="{50039F12-84F3-493F-9975-706A0F0B220E}" destId="{855FF627-ABC1-442F-B2CC-22E6D7D180FD}" srcOrd="2" destOrd="0" parTransId="{D038A7BC-42C7-4C73-9AA8-FD7E0FD15734}" sibTransId="{603B6C58-E661-40A5-B5D6-957950EE21DA}"/>
    <dgm:cxn modelId="{7C652A77-8021-4F29-9F35-9216912C9A75}" srcId="{3D4BC735-0FDD-4913-9648-016B77335B1D}" destId="{901581CC-529B-4CBC-8103-BC9CEE4253AC}" srcOrd="0" destOrd="0" parTransId="{BB1276E9-D4E4-421C-A1FA-94F93D78DC20}" sibTransId="{12E30695-AAA2-40B5-B186-37966E204577}"/>
    <dgm:cxn modelId="{F0D89014-5235-4D4B-847E-38F0FC263157}" type="presOf" srcId="{3D4BC735-0FDD-4913-9648-016B77335B1D}" destId="{D07AC57A-0F1B-450E-98ED-30D923E46F60}" srcOrd="0" destOrd="0" presId="urn:microsoft.com/office/officeart/2005/8/layout/lProcess1"/>
    <dgm:cxn modelId="{937B33B6-EF2E-4820-A0F7-7AD862520312}" srcId="{3D4BC735-0FDD-4913-9648-016B77335B1D}" destId="{858AAA65-5F56-4F48-90BF-05AAD1DE94DA}" srcOrd="1" destOrd="0" parTransId="{AC024B35-FCB6-4D4C-9251-30C532B75224}" sibTransId="{1B846157-C46A-4AAE-BF92-097142E61A98}"/>
    <dgm:cxn modelId="{525D3BE4-7164-4FE8-8679-706AD984344F}" type="presOf" srcId="{12E30695-AAA2-40B5-B186-37966E204577}" destId="{F95FA425-43FD-42BE-83CB-71DC7BC550B8}" srcOrd="0" destOrd="0" presId="urn:microsoft.com/office/officeart/2005/8/layout/lProcess1"/>
    <dgm:cxn modelId="{0C098597-100A-4625-9DC1-7B3F641A4626}" srcId="{8A2D0942-ED5D-47E2-ADC7-491EB6A3172D}" destId="{3D4BC735-0FDD-4913-9648-016B77335B1D}" srcOrd="1" destOrd="0" parTransId="{B031EFAC-9A2E-47CC-8C62-B04DAC504B66}" sibTransId="{85C250C4-28FB-4DC2-9B24-1D77E7843965}"/>
    <dgm:cxn modelId="{5C3D54A2-90AE-4C78-A78E-07C31EF74BE0}" type="presOf" srcId="{A90C1D3B-6AAB-4B52-BD2D-EEC51463746E}" destId="{4E1543BF-45E9-4080-9084-14E88335F7AE}" srcOrd="0" destOrd="0" presId="urn:microsoft.com/office/officeart/2005/8/layout/lProcess1"/>
    <dgm:cxn modelId="{576E76A6-4790-4E4F-B037-A38C39EB8FB6}" type="presParOf" srcId="{04988FC1-42B0-4177-8BA6-3040BC6A8C5F}" destId="{8266BF4B-E213-456A-94F3-BBD6A6D6E384}" srcOrd="0" destOrd="0" presId="urn:microsoft.com/office/officeart/2005/8/layout/lProcess1"/>
    <dgm:cxn modelId="{48329009-715F-4F7E-8A19-E548DCBECED6}" type="presParOf" srcId="{8266BF4B-E213-456A-94F3-BBD6A6D6E384}" destId="{A2821174-CC49-4BF2-BFC6-2C3EC855E96A}" srcOrd="0" destOrd="0" presId="urn:microsoft.com/office/officeart/2005/8/layout/lProcess1"/>
    <dgm:cxn modelId="{CEBB42E1-4E2B-4617-AA90-AEC463B948EA}" type="presParOf" srcId="{8266BF4B-E213-456A-94F3-BBD6A6D6E384}" destId="{7710E2B4-EACD-47BD-A0D0-53A9477E69C1}" srcOrd="1" destOrd="0" presId="urn:microsoft.com/office/officeart/2005/8/layout/lProcess1"/>
    <dgm:cxn modelId="{4B57C1BD-E366-4417-BF8D-A9517CB23674}" type="presParOf" srcId="{8266BF4B-E213-456A-94F3-BBD6A6D6E384}" destId="{C5FB0BB3-EB46-4676-9B85-A348B8D8801A}" srcOrd="2" destOrd="0" presId="urn:microsoft.com/office/officeart/2005/8/layout/lProcess1"/>
    <dgm:cxn modelId="{D1279367-241C-447E-998A-70EACA32CF46}" type="presParOf" srcId="{8266BF4B-E213-456A-94F3-BBD6A6D6E384}" destId="{4E1543BF-45E9-4080-9084-14E88335F7AE}" srcOrd="3" destOrd="0" presId="urn:microsoft.com/office/officeart/2005/8/layout/lProcess1"/>
    <dgm:cxn modelId="{30A41D26-33EC-4C31-BDF4-15B2AFBE3720}" type="presParOf" srcId="{8266BF4B-E213-456A-94F3-BBD6A6D6E384}" destId="{B08C5B87-393C-4269-BB99-365FD1815066}" srcOrd="4" destOrd="0" presId="urn:microsoft.com/office/officeart/2005/8/layout/lProcess1"/>
    <dgm:cxn modelId="{71E8ADC8-6DC5-4471-BBF9-BD1362D7FB8D}" type="presParOf" srcId="{8266BF4B-E213-456A-94F3-BBD6A6D6E384}" destId="{974023A4-2250-44C4-8942-C41EBD938EBC}" srcOrd="5" destOrd="0" presId="urn:microsoft.com/office/officeart/2005/8/layout/lProcess1"/>
    <dgm:cxn modelId="{C216B135-7820-4D5B-B686-832C8ABF114C}" type="presParOf" srcId="{8266BF4B-E213-456A-94F3-BBD6A6D6E384}" destId="{2D9EB75C-F528-48C4-89FC-8B5FC05182D0}" srcOrd="6" destOrd="0" presId="urn:microsoft.com/office/officeart/2005/8/layout/lProcess1"/>
    <dgm:cxn modelId="{4ED233BB-BEE5-4DAD-B60C-175B2DC428E5}" type="presParOf" srcId="{8266BF4B-E213-456A-94F3-BBD6A6D6E384}" destId="{D07578ED-7855-4D3A-8B35-F0CB90ECE4E1}" srcOrd="7" destOrd="0" presId="urn:microsoft.com/office/officeart/2005/8/layout/lProcess1"/>
    <dgm:cxn modelId="{99EAB028-A12D-4155-9B97-5C51B37579CD}" type="presParOf" srcId="{8266BF4B-E213-456A-94F3-BBD6A6D6E384}" destId="{3FE65A9E-FFE1-463E-9353-B3B5540D7799}" srcOrd="8" destOrd="0" presId="urn:microsoft.com/office/officeart/2005/8/layout/lProcess1"/>
    <dgm:cxn modelId="{0FC2C35D-1504-418A-898E-A6F6AF25986C}" type="presParOf" srcId="{04988FC1-42B0-4177-8BA6-3040BC6A8C5F}" destId="{84349819-9550-43A1-B764-3307885D516B}" srcOrd="1" destOrd="0" presId="urn:microsoft.com/office/officeart/2005/8/layout/lProcess1"/>
    <dgm:cxn modelId="{34C3C265-4CFD-4908-93EF-1D51BA29FB3A}" type="presParOf" srcId="{04988FC1-42B0-4177-8BA6-3040BC6A8C5F}" destId="{D20E6B25-A65B-4981-B4D8-140B989DBDD4}" srcOrd="2" destOrd="0" presId="urn:microsoft.com/office/officeart/2005/8/layout/lProcess1"/>
    <dgm:cxn modelId="{02623685-52B2-4AC6-97D2-97A2A2374C56}" type="presParOf" srcId="{D20E6B25-A65B-4981-B4D8-140B989DBDD4}" destId="{D07AC57A-0F1B-450E-98ED-30D923E46F60}" srcOrd="0" destOrd="0" presId="urn:microsoft.com/office/officeart/2005/8/layout/lProcess1"/>
    <dgm:cxn modelId="{ADAA356A-31B6-46D0-A9AC-EA57B411FAAA}" type="presParOf" srcId="{D20E6B25-A65B-4981-B4D8-140B989DBDD4}" destId="{C11B4048-F5D2-4116-AFC4-E653801423A6}" srcOrd="1" destOrd="0" presId="urn:microsoft.com/office/officeart/2005/8/layout/lProcess1"/>
    <dgm:cxn modelId="{1F47FF10-4442-4D63-9DCD-DA04F668E90C}" type="presParOf" srcId="{D20E6B25-A65B-4981-B4D8-140B989DBDD4}" destId="{A01C73BC-730D-4A67-8414-C6BB1F3B409D}" srcOrd="2" destOrd="0" presId="urn:microsoft.com/office/officeart/2005/8/layout/lProcess1"/>
    <dgm:cxn modelId="{E2123B56-EFE3-4A1C-BF70-A0918E07AF41}" type="presParOf" srcId="{D20E6B25-A65B-4981-B4D8-140B989DBDD4}" destId="{F95FA425-43FD-42BE-83CB-71DC7BC550B8}" srcOrd="3" destOrd="0" presId="urn:microsoft.com/office/officeart/2005/8/layout/lProcess1"/>
    <dgm:cxn modelId="{CC562781-1DAA-4124-8BD6-545654B97991}" type="presParOf" srcId="{D20E6B25-A65B-4981-B4D8-140B989DBDD4}" destId="{23801C0E-91C2-47E2-B557-7D1AAC277067}" srcOrd="4" destOrd="0" presId="urn:microsoft.com/office/officeart/2005/8/layout/lProcess1"/>
    <dgm:cxn modelId="{733BA7D6-29EA-489D-9EF1-1FC0DE8C1E26}" type="presParOf" srcId="{D20E6B25-A65B-4981-B4D8-140B989DBDD4}" destId="{FA4F31B5-019F-4F7A-ACFE-9FFCE1433683}" srcOrd="5" destOrd="0" presId="urn:microsoft.com/office/officeart/2005/8/layout/lProcess1"/>
    <dgm:cxn modelId="{27892736-81F5-44CC-AAAE-5772E365469D}" type="presParOf" srcId="{D20E6B25-A65B-4981-B4D8-140B989DBDD4}" destId="{36D0FE89-FE1A-4FB9-B072-ADE33DF85989}" srcOrd="6" destOrd="0" presId="urn:microsoft.com/office/officeart/2005/8/layout/lProcess1"/>
    <dgm:cxn modelId="{30B84923-9F64-4753-99FB-99B1F6DEBD5A}" type="presParOf" srcId="{D20E6B25-A65B-4981-B4D8-140B989DBDD4}" destId="{B73382E0-5B85-4E03-86E8-911967C49A0C}" srcOrd="7" destOrd="0" presId="urn:microsoft.com/office/officeart/2005/8/layout/lProcess1"/>
    <dgm:cxn modelId="{317F1ACD-E379-4854-9679-4DE36C631DE0}" type="presParOf" srcId="{D20E6B25-A65B-4981-B4D8-140B989DBDD4}" destId="{3DC8D231-8A0C-44F7-8C2D-82A912FA111F}"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A8924-DD9C-401D-BBF3-0D2A752557E2}">
      <dsp:nvSpPr>
        <dsp:cNvPr id="0" name=""/>
        <dsp:cNvSpPr/>
      </dsp:nvSpPr>
      <dsp:spPr>
        <a:xfrm>
          <a:off x="1944795" y="1358261"/>
          <a:ext cx="2800982" cy="258591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lv-LV" sz="3200" b="1" kern="1200" dirty="0" smtClean="0">
              <a:solidFill>
                <a:srgbClr val="FF0000"/>
              </a:solidFill>
            </a:rPr>
            <a:t>Nodokļu reforma</a:t>
          </a:r>
          <a:endParaRPr lang="en-US" sz="3200" b="1" kern="1200" dirty="0">
            <a:solidFill>
              <a:srgbClr val="FF0000"/>
            </a:solidFill>
          </a:endParaRPr>
        </a:p>
      </dsp:txBody>
      <dsp:txXfrm>
        <a:off x="2354989" y="1736960"/>
        <a:ext cx="1980594" cy="1828519"/>
      </dsp:txXfrm>
    </dsp:sp>
    <dsp:sp modelId="{C3781C73-9B53-4322-B640-91EDCF4E1448}">
      <dsp:nvSpPr>
        <dsp:cNvPr id="0" name=""/>
        <dsp:cNvSpPr/>
      </dsp:nvSpPr>
      <dsp:spPr>
        <a:xfrm>
          <a:off x="2408489" y="-5"/>
          <a:ext cx="1914097" cy="189020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lv-LV" sz="1600" b="1" kern="1200" noProof="0" dirty="0" smtClean="0"/>
            <a:t>Darbaspēka nodokļu </a:t>
          </a:r>
          <a:r>
            <a:rPr lang="en-US" sz="1600" b="1" kern="1200" noProof="0" dirty="0" smtClean="0"/>
            <a:t>reform</a:t>
          </a:r>
          <a:r>
            <a:rPr lang="lv-LV" sz="1600" b="1" kern="1200" noProof="0" dirty="0" smtClean="0"/>
            <a:t>a</a:t>
          </a:r>
        </a:p>
        <a:p>
          <a:pPr lvl="0" algn="ctr" defTabSz="711200">
            <a:lnSpc>
              <a:spcPct val="90000"/>
            </a:lnSpc>
            <a:spcBef>
              <a:spcPct val="0"/>
            </a:spcBef>
            <a:spcAft>
              <a:spcPct val="35000"/>
            </a:spcAft>
          </a:pPr>
          <a:r>
            <a:rPr lang="lv-LV" sz="1200" b="0" kern="1200" noProof="0" dirty="0" smtClean="0"/>
            <a:t>(IIN, VSAOI un solidaritātes nodoklis)</a:t>
          </a:r>
          <a:endParaRPr lang="en-US" sz="1200" b="1" kern="1200" dirty="0"/>
        </a:p>
      </dsp:txBody>
      <dsp:txXfrm>
        <a:off x="2688802" y="276809"/>
        <a:ext cx="1353471" cy="1336574"/>
      </dsp:txXfrm>
    </dsp:sp>
    <dsp:sp modelId="{2A7257FB-78A2-44C6-9696-82DF74D92573}">
      <dsp:nvSpPr>
        <dsp:cNvPr id="0" name=""/>
        <dsp:cNvSpPr/>
      </dsp:nvSpPr>
      <dsp:spPr>
        <a:xfrm>
          <a:off x="4104456" y="1296136"/>
          <a:ext cx="1887236" cy="176152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lv-LV" sz="1600" b="1" kern="1200" noProof="0" dirty="0" smtClean="0"/>
            <a:t>Uzņēmumu ienākuma nodokļa </a:t>
          </a:r>
          <a:r>
            <a:rPr lang="en-US" sz="1600" b="1" kern="1200" noProof="0" dirty="0" smtClean="0"/>
            <a:t>reform</a:t>
          </a:r>
          <a:r>
            <a:rPr lang="lv-LV" sz="1600" b="1" kern="1200" noProof="0" dirty="0" smtClean="0"/>
            <a:t>a</a:t>
          </a:r>
          <a:endParaRPr lang="lv-LV" sz="1600" b="1" kern="1200" dirty="0"/>
        </a:p>
      </dsp:txBody>
      <dsp:txXfrm>
        <a:off x="4380835" y="1554105"/>
        <a:ext cx="1334478" cy="1245582"/>
      </dsp:txXfrm>
    </dsp:sp>
    <dsp:sp modelId="{C59171C6-1F36-4CFE-BEE9-0A91AC30AB52}">
      <dsp:nvSpPr>
        <dsp:cNvPr id="0" name=""/>
        <dsp:cNvSpPr/>
      </dsp:nvSpPr>
      <dsp:spPr>
        <a:xfrm>
          <a:off x="1243069" y="3041373"/>
          <a:ext cx="1951259" cy="197658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lv-LV" sz="1600" b="1" kern="1200" dirty="0" smtClean="0"/>
            <a:t>Ēnu ekonomikas apkarošanas pasākumi</a:t>
          </a:r>
          <a:endParaRPr lang="lv-LV" sz="1600" b="1" kern="1200" dirty="0"/>
        </a:p>
      </dsp:txBody>
      <dsp:txXfrm>
        <a:off x="1528824" y="3330837"/>
        <a:ext cx="1379749" cy="1397658"/>
      </dsp:txXfrm>
    </dsp:sp>
    <dsp:sp modelId="{A431D8CF-8C55-4CD5-ADF0-57264B25744C}">
      <dsp:nvSpPr>
        <dsp:cNvPr id="0" name=""/>
        <dsp:cNvSpPr/>
      </dsp:nvSpPr>
      <dsp:spPr>
        <a:xfrm>
          <a:off x="3336479" y="3152347"/>
          <a:ext cx="1867016" cy="179446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lv-LV" sz="1600" b="1" kern="1200" dirty="0" smtClean="0"/>
            <a:t>Kompensē-jošie pasākumi</a:t>
          </a:r>
          <a:endParaRPr lang="lv-LV" sz="1600" b="1" kern="1200" dirty="0"/>
        </a:p>
      </dsp:txBody>
      <dsp:txXfrm>
        <a:off x="3609897" y="3415140"/>
        <a:ext cx="1320180" cy="1268876"/>
      </dsp:txXfrm>
    </dsp:sp>
    <dsp:sp modelId="{C7E9D53C-3B03-4EE1-8412-818021FD1F71}">
      <dsp:nvSpPr>
        <dsp:cNvPr id="0" name=""/>
        <dsp:cNvSpPr/>
      </dsp:nvSpPr>
      <dsp:spPr>
        <a:xfrm>
          <a:off x="144020" y="1224133"/>
          <a:ext cx="2220061" cy="184412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lv-LV" sz="1600" b="1" kern="1200" dirty="0" smtClean="0"/>
            <a:t>Nodokļu administrē-šanas pilnveidošana</a:t>
          </a:r>
          <a:endParaRPr lang="lv-LV" sz="1600" b="1" kern="1200" dirty="0"/>
        </a:p>
      </dsp:txBody>
      <dsp:txXfrm>
        <a:off x="469140" y="1494199"/>
        <a:ext cx="1569821" cy="1303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04EAF-9816-4017-89B0-E5F062F5135D}">
      <dsp:nvSpPr>
        <dsp:cNvPr id="0" name=""/>
        <dsp:cNvSpPr/>
      </dsp:nvSpPr>
      <dsp:spPr>
        <a:xfrm>
          <a:off x="0" y="1984"/>
          <a:ext cx="2520280" cy="1309687"/>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lv-LV" sz="1400" b="1" kern="1200" dirty="0" smtClean="0">
              <a:solidFill>
                <a:schemeClr val="tx1"/>
              </a:solidFill>
            </a:rPr>
            <a:t>Cieša sadarbība ar sociālajiem partneriem (LDDK, LBAS), uzņēmēju organizācijām (LTRK u.c.), pētniekiem (Certus u.c.)</a:t>
          </a:r>
          <a:endParaRPr lang="en-US" sz="1400" b="1" kern="1200" dirty="0">
            <a:solidFill>
              <a:schemeClr val="tx1"/>
            </a:solidFill>
          </a:endParaRPr>
        </a:p>
      </dsp:txBody>
      <dsp:txXfrm>
        <a:off x="0" y="1984"/>
        <a:ext cx="2520280" cy="1309687"/>
      </dsp:txXfrm>
    </dsp:sp>
    <dsp:sp modelId="{F7BC408F-43AC-48C9-A4D9-37F2F6C41ECB}">
      <dsp:nvSpPr>
        <dsp:cNvPr id="0" name=""/>
        <dsp:cNvSpPr/>
      </dsp:nvSpPr>
      <dsp:spPr>
        <a:xfrm>
          <a:off x="0" y="1368152"/>
          <a:ext cx="2520280" cy="1309687"/>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lv-LV" sz="1400" b="1" kern="1200" dirty="0" smtClean="0">
              <a:solidFill>
                <a:schemeClr val="tx1"/>
              </a:solidFill>
            </a:rPr>
            <a:t>Starptautiskā ekspertīze – Pasaules Bankas pētījums, OECD, EK rekomendācijas</a:t>
          </a:r>
          <a:endParaRPr lang="en-US" sz="1400" b="1" kern="1200" dirty="0">
            <a:solidFill>
              <a:schemeClr val="tx1"/>
            </a:solidFill>
          </a:endParaRPr>
        </a:p>
      </dsp:txBody>
      <dsp:txXfrm>
        <a:off x="0" y="1368152"/>
        <a:ext cx="2520280" cy="1309687"/>
      </dsp:txXfrm>
    </dsp:sp>
    <dsp:sp modelId="{34087BB8-5E65-4049-8A53-B48A94D34D41}">
      <dsp:nvSpPr>
        <dsp:cNvPr id="0" name=""/>
        <dsp:cNvSpPr/>
      </dsp:nvSpPr>
      <dsp:spPr>
        <a:xfrm>
          <a:off x="0" y="2752328"/>
          <a:ext cx="2520280" cy="1309687"/>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lv-LV" sz="1400" b="1" kern="1200" dirty="0" smtClean="0">
              <a:solidFill>
                <a:schemeClr val="tx1"/>
              </a:solidFill>
            </a:rPr>
            <a:t>Detalizētas politiskas debates un reformas apstiprināšana MK un Saeimā</a:t>
          </a:r>
          <a:endParaRPr lang="en-US" sz="1400" b="1" kern="1200" dirty="0">
            <a:solidFill>
              <a:schemeClr val="tx1"/>
            </a:solidFill>
          </a:endParaRPr>
        </a:p>
      </dsp:txBody>
      <dsp:txXfrm>
        <a:off x="0" y="2752328"/>
        <a:ext cx="2520280" cy="1309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E90C3-BFFB-4EA5-8098-E42915CA4E2B}">
      <dsp:nvSpPr>
        <dsp:cNvPr id="0" name=""/>
        <dsp:cNvSpPr/>
      </dsp:nvSpPr>
      <dsp:spPr>
        <a:xfrm>
          <a:off x="0" y="1943"/>
          <a:ext cx="3960440" cy="636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lv-LV" sz="1400" kern="1200" dirty="0" smtClean="0"/>
            <a:t>Tautsaimniecības produktivitātes paaugstināšana</a:t>
          </a:r>
          <a:r>
            <a:rPr lang="en-US" sz="1400" kern="1200" dirty="0" smtClean="0"/>
            <a:t>, </a:t>
          </a:r>
          <a:r>
            <a:rPr lang="lv-LV" sz="1400" kern="1200" dirty="0" smtClean="0"/>
            <a:t>inovācijas kvalitāte</a:t>
          </a:r>
          <a:r>
            <a:rPr lang="en-US" sz="1400" kern="1200" dirty="0" smtClean="0"/>
            <a:t>, </a:t>
          </a:r>
          <a:r>
            <a:rPr lang="lv-LV" sz="1400" kern="1200" dirty="0" smtClean="0"/>
            <a:t>pētniecība un zinātne.</a:t>
          </a:r>
          <a:endParaRPr lang="en-US" sz="1400" kern="1200" dirty="0"/>
        </a:p>
      </dsp:txBody>
      <dsp:txXfrm>
        <a:off x="31063" y="33006"/>
        <a:ext cx="3898314" cy="574198"/>
      </dsp:txXfrm>
    </dsp:sp>
    <dsp:sp modelId="{5B11EC7C-3C4B-4820-BA47-FF5E9D0FC631}">
      <dsp:nvSpPr>
        <dsp:cNvPr id="0" name=""/>
        <dsp:cNvSpPr/>
      </dsp:nvSpPr>
      <dsp:spPr>
        <a:xfrm>
          <a:off x="0" y="652969"/>
          <a:ext cx="3960440" cy="636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lv-LV" sz="1400" kern="1200" dirty="0" smtClean="0"/>
            <a:t>Ilgtspējīga un konkurētspējīga transporta sistēma.</a:t>
          </a:r>
          <a:endParaRPr lang="lv-LV" sz="1400" kern="1200" dirty="0"/>
        </a:p>
      </dsp:txBody>
      <dsp:txXfrm>
        <a:off x="31063" y="684032"/>
        <a:ext cx="3898314" cy="574198"/>
      </dsp:txXfrm>
    </dsp:sp>
    <dsp:sp modelId="{C96F951F-FBCF-48A3-B45D-F99AE47B78D9}">
      <dsp:nvSpPr>
        <dsp:cNvPr id="0" name=""/>
        <dsp:cNvSpPr/>
      </dsp:nvSpPr>
      <dsp:spPr>
        <a:xfrm>
          <a:off x="0" y="1299455"/>
          <a:ext cx="3960440" cy="636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lv-LV" sz="1500" kern="1200" dirty="0" smtClean="0"/>
            <a:t>Ilgtspējīga resursu izmantošana.</a:t>
          </a:r>
          <a:endParaRPr lang="lv-LV" sz="1500" kern="1200" dirty="0"/>
        </a:p>
      </dsp:txBody>
      <dsp:txXfrm>
        <a:off x="31063" y="1330518"/>
        <a:ext cx="3898314" cy="574198"/>
      </dsp:txXfrm>
    </dsp:sp>
    <dsp:sp modelId="{28A813F6-525F-4F82-81EB-256614DCF3C3}">
      <dsp:nvSpPr>
        <dsp:cNvPr id="0" name=""/>
        <dsp:cNvSpPr/>
      </dsp:nvSpPr>
      <dsp:spPr>
        <a:xfrm>
          <a:off x="0" y="1948211"/>
          <a:ext cx="3960440" cy="636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lv-LV" sz="1500" kern="1200" dirty="0" smtClean="0"/>
            <a:t>Vesels un konkurētspējīgs darba spēks. </a:t>
          </a:r>
          <a:endParaRPr lang="lv-LV" sz="1500" kern="1200" dirty="0"/>
        </a:p>
      </dsp:txBody>
      <dsp:txXfrm>
        <a:off x="31063" y="1979274"/>
        <a:ext cx="3898314" cy="574198"/>
      </dsp:txXfrm>
    </dsp:sp>
    <dsp:sp modelId="{A9FD79E5-D8C3-4605-9F17-298C62404205}">
      <dsp:nvSpPr>
        <dsp:cNvPr id="0" name=""/>
        <dsp:cNvSpPr/>
      </dsp:nvSpPr>
      <dsp:spPr>
        <a:xfrm>
          <a:off x="0" y="2596966"/>
          <a:ext cx="3960440" cy="636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lv-LV" sz="1500" kern="1200" dirty="0" smtClean="0"/>
            <a:t>Kvalitatīva un efektīva izglītības sistēma.</a:t>
          </a:r>
          <a:endParaRPr lang="lv-LV" sz="1500" kern="1200" dirty="0"/>
        </a:p>
      </dsp:txBody>
      <dsp:txXfrm>
        <a:off x="31063" y="2628029"/>
        <a:ext cx="3898314" cy="574198"/>
      </dsp:txXfrm>
    </dsp:sp>
    <dsp:sp modelId="{D991B1B1-A49C-4CD5-8182-E4E33BF33AF7}">
      <dsp:nvSpPr>
        <dsp:cNvPr id="0" name=""/>
        <dsp:cNvSpPr/>
      </dsp:nvSpPr>
      <dsp:spPr>
        <a:xfrm>
          <a:off x="0" y="3245722"/>
          <a:ext cx="3960440" cy="636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lv-LV" sz="1500" kern="1200" dirty="0" smtClean="0"/>
            <a:t>Sabalansēta un ilgtspējīga teritoriālā attīstība.</a:t>
          </a:r>
          <a:endParaRPr lang="lv-LV" sz="1500" kern="1200" dirty="0"/>
        </a:p>
      </dsp:txBody>
      <dsp:txXfrm>
        <a:off x="31063" y="3276785"/>
        <a:ext cx="3898314" cy="5741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21174-CC49-4BF2-BFC6-2C3EC855E96A}">
      <dsp:nvSpPr>
        <dsp:cNvPr id="0" name=""/>
        <dsp:cNvSpPr/>
      </dsp:nvSpPr>
      <dsp:spPr>
        <a:xfrm>
          <a:off x="1286864" y="333"/>
          <a:ext cx="3044728" cy="7611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lv-LV" sz="2200" b="1" kern="1200" dirty="0" smtClean="0"/>
            <a:t>Izmaiņas valsts budžeta politikā </a:t>
          </a:r>
          <a:endParaRPr lang="en-GB" sz="2200" b="1" kern="1200" dirty="0"/>
        </a:p>
      </dsp:txBody>
      <dsp:txXfrm>
        <a:off x="1309158" y="22627"/>
        <a:ext cx="3000140" cy="716594"/>
      </dsp:txXfrm>
    </dsp:sp>
    <dsp:sp modelId="{7710E2B4-EACD-47BD-A0D0-53A9477E69C1}">
      <dsp:nvSpPr>
        <dsp:cNvPr id="0" name=""/>
        <dsp:cNvSpPr/>
      </dsp:nvSpPr>
      <dsp:spPr>
        <a:xfrm rot="7314974">
          <a:off x="2490311" y="762467"/>
          <a:ext cx="79587" cy="133206"/>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FB0BB3-EB46-4676-9B85-A348B8D8801A}">
      <dsp:nvSpPr>
        <dsp:cNvPr id="0" name=""/>
        <dsp:cNvSpPr/>
      </dsp:nvSpPr>
      <dsp:spPr>
        <a:xfrm>
          <a:off x="0" y="896626"/>
          <a:ext cx="4677190" cy="479849"/>
        </a:xfrm>
        <a:prstGeom prst="roundRect">
          <a:avLst>
            <a:gd name="adj" fmla="val 10000"/>
          </a:avLst>
        </a:prstGeom>
        <a:solidFill>
          <a:schemeClr val="accent3">
            <a:alpha val="90000"/>
            <a:tint val="40000"/>
            <a:hueOff val="0"/>
            <a:satOff val="0"/>
            <a:lumOff val="0"/>
            <a:alphaOff val="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lv-LV" sz="1300" kern="1200" dirty="0" smtClean="0"/>
            <a:t>Jauna kārtība finansējuma piešķiršanai prioritārajiem nozaru pasākumiem. </a:t>
          </a:r>
          <a:r>
            <a:rPr lang="lv-LV" sz="1300" b="1" kern="1200" dirty="0" smtClean="0"/>
            <a:t>Pamata kritēriji:</a:t>
          </a:r>
          <a:endParaRPr lang="en-GB" sz="1300" b="1" kern="1200" dirty="0"/>
        </a:p>
      </dsp:txBody>
      <dsp:txXfrm>
        <a:off x="14054" y="910680"/>
        <a:ext cx="4649082" cy="451741"/>
      </dsp:txXfrm>
    </dsp:sp>
    <dsp:sp modelId="{4E1543BF-45E9-4080-9084-14E88335F7AE}">
      <dsp:nvSpPr>
        <dsp:cNvPr id="0" name=""/>
        <dsp:cNvSpPr/>
      </dsp:nvSpPr>
      <dsp:spPr>
        <a:xfrm rot="4751439">
          <a:off x="1699393" y="1682430"/>
          <a:ext cx="641717" cy="133206"/>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8C5B87-393C-4269-BB99-365FD1815066}">
      <dsp:nvSpPr>
        <dsp:cNvPr id="0" name=""/>
        <dsp:cNvSpPr/>
      </dsp:nvSpPr>
      <dsp:spPr>
        <a:xfrm>
          <a:off x="1080036" y="2137650"/>
          <a:ext cx="3044728" cy="761182"/>
        </a:xfrm>
        <a:prstGeom prst="roundRect">
          <a:avLst>
            <a:gd name="adj" fmla="val 10000"/>
          </a:avLst>
        </a:prstGeom>
        <a:solidFill>
          <a:schemeClr val="accent3">
            <a:lumMod val="20000"/>
            <a:lumOff val="80000"/>
          </a:schemeClr>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lv-LV" sz="1300" kern="1200" noProof="0" dirty="0" smtClean="0"/>
            <a:t>Bāzes izdevumi – novecojušās kārtības atjaunošana atbilstoši praktiskajai budžeta pārvaldības realitātei</a:t>
          </a:r>
          <a:endParaRPr lang="lv-LV" sz="1300" kern="1200" noProof="0" dirty="0"/>
        </a:p>
      </dsp:txBody>
      <dsp:txXfrm>
        <a:off x="1102330" y="2159944"/>
        <a:ext cx="3000140" cy="716594"/>
      </dsp:txXfrm>
    </dsp:sp>
    <dsp:sp modelId="{974023A4-2250-44C4-8942-C41EBD938EBC}">
      <dsp:nvSpPr>
        <dsp:cNvPr id="0" name=""/>
        <dsp:cNvSpPr/>
      </dsp:nvSpPr>
      <dsp:spPr>
        <a:xfrm rot="5400000">
          <a:off x="2566975" y="2934258"/>
          <a:ext cx="70850" cy="133206"/>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9EB75C-F528-48C4-89FC-8B5FC05182D0}">
      <dsp:nvSpPr>
        <dsp:cNvPr id="0" name=""/>
        <dsp:cNvSpPr/>
      </dsp:nvSpPr>
      <dsp:spPr>
        <a:xfrm>
          <a:off x="1080036" y="3102890"/>
          <a:ext cx="3044728" cy="761182"/>
        </a:xfrm>
        <a:prstGeom prst="roundRect">
          <a:avLst>
            <a:gd name="adj" fmla="val 10000"/>
          </a:avLst>
        </a:prstGeom>
        <a:solidFill>
          <a:schemeClr val="accent3">
            <a:alpha val="90000"/>
            <a:tint val="40000"/>
            <a:hueOff val="0"/>
            <a:satOff val="0"/>
            <a:lumOff val="0"/>
            <a:alphaOff val="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lv-LV" sz="1300" kern="1200" dirty="0" smtClean="0"/>
            <a:t>Vispārēja budžeta procesu optimizēšana – pārskati, atskaites, informācijas apmaiņa</a:t>
          </a:r>
          <a:endParaRPr lang="en-GB" sz="1300" kern="1200" dirty="0"/>
        </a:p>
      </dsp:txBody>
      <dsp:txXfrm>
        <a:off x="1102330" y="3125184"/>
        <a:ext cx="3000140" cy="716594"/>
      </dsp:txXfrm>
    </dsp:sp>
    <dsp:sp modelId="{D07578ED-7855-4D3A-8B35-F0CB90ECE4E1}">
      <dsp:nvSpPr>
        <dsp:cNvPr id="0" name=""/>
        <dsp:cNvSpPr/>
      </dsp:nvSpPr>
      <dsp:spPr>
        <a:xfrm rot="5400000">
          <a:off x="2554012" y="3912460"/>
          <a:ext cx="96775" cy="133206"/>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E65A9E-FFE1-463E-9353-B3B5540D7799}">
      <dsp:nvSpPr>
        <dsp:cNvPr id="0" name=""/>
        <dsp:cNvSpPr/>
      </dsp:nvSpPr>
      <dsp:spPr>
        <a:xfrm>
          <a:off x="1080036" y="4094055"/>
          <a:ext cx="3044728" cy="761182"/>
        </a:xfrm>
        <a:prstGeom prst="roundRect">
          <a:avLst>
            <a:gd name="adj" fmla="val 10000"/>
          </a:avLst>
        </a:prstGeom>
        <a:solidFill>
          <a:schemeClr val="accent3">
            <a:alpha val="90000"/>
            <a:tint val="40000"/>
            <a:hueOff val="0"/>
            <a:satOff val="0"/>
            <a:lumOff val="0"/>
            <a:alphaOff val="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lv-LV" sz="1300" kern="1200" dirty="0" smtClean="0"/>
            <a:t>Ilgstoši vakanto amata vietu pārskatīšana, atbalsta funkciju analīze</a:t>
          </a:r>
          <a:endParaRPr lang="en-GB" sz="1300" kern="1200" dirty="0"/>
        </a:p>
      </dsp:txBody>
      <dsp:txXfrm>
        <a:off x="1102330" y="4116349"/>
        <a:ext cx="3000140" cy="716594"/>
      </dsp:txXfrm>
    </dsp:sp>
    <dsp:sp modelId="{D07AC57A-0F1B-450E-98ED-30D923E46F60}">
      <dsp:nvSpPr>
        <dsp:cNvPr id="0" name=""/>
        <dsp:cNvSpPr/>
      </dsp:nvSpPr>
      <dsp:spPr>
        <a:xfrm>
          <a:off x="4940995" y="333"/>
          <a:ext cx="3044728" cy="76118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lv-LV" sz="2200" b="1" kern="1200" dirty="0" smtClean="0"/>
            <a:t>Izmaiņas nozaru finansēšanas politikā </a:t>
          </a:r>
          <a:endParaRPr lang="en-GB" sz="2200" b="1" kern="1200" dirty="0"/>
        </a:p>
      </dsp:txBody>
      <dsp:txXfrm>
        <a:off x="4963289" y="22627"/>
        <a:ext cx="3000140" cy="716594"/>
      </dsp:txXfrm>
    </dsp:sp>
    <dsp:sp modelId="{C11B4048-F5D2-4116-AFC4-E653801423A6}">
      <dsp:nvSpPr>
        <dsp:cNvPr id="0" name=""/>
        <dsp:cNvSpPr/>
      </dsp:nvSpPr>
      <dsp:spPr>
        <a:xfrm rot="4097860">
          <a:off x="6596188" y="827952"/>
          <a:ext cx="143190" cy="133206"/>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1C73BC-730D-4A67-8414-C6BB1F3B409D}">
      <dsp:nvSpPr>
        <dsp:cNvPr id="0" name=""/>
        <dsp:cNvSpPr/>
      </dsp:nvSpPr>
      <dsp:spPr>
        <a:xfrm>
          <a:off x="5349841" y="1027595"/>
          <a:ext cx="3044728" cy="761182"/>
        </a:xfrm>
        <a:prstGeom prst="roundRect">
          <a:avLst>
            <a:gd name="adj" fmla="val 10000"/>
          </a:avLst>
        </a:prstGeom>
        <a:solidFill>
          <a:schemeClr val="accent3">
            <a:alpha val="90000"/>
            <a:tint val="40000"/>
            <a:hueOff val="0"/>
            <a:satOff val="0"/>
            <a:lumOff val="0"/>
            <a:alphaOff val="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lv-LV" sz="1300" kern="1200" noProof="0" dirty="0" smtClean="0"/>
            <a:t>Līdzšinēji izstrādāto priekšlikumu aktualizācija, ieviešanas progress, izvērtējums</a:t>
          </a:r>
          <a:endParaRPr lang="lv-LV" sz="1300" kern="1200" noProof="0" dirty="0"/>
        </a:p>
      </dsp:txBody>
      <dsp:txXfrm>
        <a:off x="5372135" y="1049889"/>
        <a:ext cx="3000140" cy="716594"/>
      </dsp:txXfrm>
    </dsp:sp>
    <dsp:sp modelId="{F95FA425-43FD-42BE-83CB-71DC7BC550B8}">
      <dsp:nvSpPr>
        <dsp:cNvPr id="0" name=""/>
        <dsp:cNvSpPr/>
      </dsp:nvSpPr>
      <dsp:spPr>
        <a:xfrm rot="5400000">
          <a:off x="6805602" y="1855381"/>
          <a:ext cx="133206" cy="133206"/>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801C0E-91C2-47E2-B557-7D1AAC277067}">
      <dsp:nvSpPr>
        <dsp:cNvPr id="0" name=""/>
        <dsp:cNvSpPr/>
      </dsp:nvSpPr>
      <dsp:spPr>
        <a:xfrm>
          <a:off x="5349841" y="2055191"/>
          <a:ext cx="3044728" cy="761182"/>
        </a:xfrm>
        <a:prstGeom prst="roundRect">
          <a:avLst>
            <a:gd name="adj" fmla="val 10000"/>
          </a:avLst>
        </a:prstGeom>
        <a:solidFill>
          <a:schemeClr val="accent3">
            <a:alpha val="90000"/>
            <a:tint val="40000"/>
            <a:hueOff val="0"/>
            <a:satOff val="0"/>
            <a:lumOff val="0"/>
            <a:alphaOff val="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lv-LV" sz="1300" kern="1200" dirty="0" smtClean="0"/>
            <a:t>Nulles budžeta pilotprojekta ieviešana– VM un KM, iesaistot LB ekspertīzi</a:t>
          </a:r>
          <a:endParaRPr lang="en-GB" sz="1300" kern="1200" dirty="0"/>
        </a:p>
      </dsp:txBody>
      <dsp:txXfrm>
        <a:off x="5372135" y="2077485"/>
        <a:ext cx="3000140" cy="716594"/>
      </dsp:txXfrm>
    </dsp:sp>
    <dsp:sp modelId="{FA4F31B5-019F-4F7A-ACFE-9FFCE1433683}">
      <dsp:nvSpPr>
        <dsp:cNvPr id="0" name=""/>
        <dsp:cNvSpPr/>
      </dsp:nvSpPr>
      <dsp:spPr>
        <a:xfrm rot="5400000">
          <a:off x="6805602" y="2882977"/>
          <a:ext cx="133206" cy="133206"/>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D0FE89-FE1A-4FB9-B072-ADE33DF85989}">
      <dsp:nvSpPr>
        <dsp:cNvPr id="0" name=""/>
        <dsp:cNvSpPr/>
      </dsp:nvSpPr>
      <dsp:spPr>
        <a:xfrm>
          <a:off x="5349841" y="3082787"/>
          <a:ext cx="3044728" cy="761182"/>
        </a:xfrm>
        <a:prstGeom prst="roundRect">
          <a:avLst>
            <a:gd name="adj" fmla="val 10000"/>
          </a:avLst>
        </a:prstGeom>
        <a:solidFill>
          <a:schemeClr val="accent3">
            <a:alpha val="90000"/>
            <a:tint val="40000"/>
            <a:hueOff val="0"/>
            <a:satOff val="0"/>
            <a:lumOff val="0"/>
            <a:alphaOff val="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lv-LV" sz="1300" kern="1200" dirty="0" smtClean="0"/>
            <a:t>Horizontālie pasākumi finanšu resursu pārdalei par labu aktuālajām prioritātēm, potenciālo iekšējo resursu identificēšana</a:t>
          </a:r>
          <a:endParaRPr lang="en-GB" sz="1300" kern="1200" dirty="0"/>
        </a:p>
      </dsp:txBody>
      <dsp:txXfrm>
        <a:off x="5372135" y="3105081"/>
        <a:ext cx="3000140" cy="716594"/>
      </dsp:txXfrm>
    </dsp:sp>
    <dsp:sp modelId="{B73382E0-5B85-4E03-86E8-911967C49A0C}">
      <dsp:nvSpPr>
        <dsp:cNvPr id="0" name=""/>
        <dsp:cNvSpPr/>
      </dsp:nvSpPr>
      <dsp:spPr>
        <a:xfrm rot="5400000">
          <a:off x="6805602" y="3910573"/>
          <a:ext cx="133206" cy="133206"/>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C8D231-8A0C-44F7-8C2D-82A912FA111F}">
      <dsp:nvSpPr>
        <dsp:cNvPr id="0" name=""/>
        <dsp:cNvSpPr/>
      </dsp:nvSpPr>
      <dsp:spPr>
        <a:xfrm>
          <a:off x="5349841" y="4110383"/>
          <a:ext cx="3044728" cy="761182"/>
        </a:xfrm>
        <a:prstGeom prst="roundRect">
          <a:avLst>
            <a:gd name="adj" fmla="val 10000"/>
          </a:avLst>
        </a:prstGeom>
        <a:solidFill>
          <a:schemeClr val="accent3">
            <a:alpha val="90000"/>
            <a:tint val="40000"/>
            <a:hueOff val="0"/>
            <a:satOff val="0"/>
            <a:lumOff val="0"/>
            <a:alphaOff val="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lv-LV" sz="1300" kern="1200" dirty="0" smtClean="0"/>
            <a:t>Nozaru sniegtā info par funkciju optimizāciju u.c. papildus priekšlikumi </a:t>
          </a:r>
          <a:endParaRPr lang="en-GB" sz="1300" kern="1200" dirty="0"/>
        </a:p>
      </dsp:txBody>
      <dsp:txXfrm>
        <a:off x="5372135" y="4132677"/>
        <a:ext cx="3000140" cy="71659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0.83086</cdr:x>
      <cdr:y>0.03243</cdr:y>
    </cdr:from>
    <cdr:to>
      <cdr:x>0.83086</cdr:x>
      <cdr:y>0.86667</cdr:y>
    </cdr:to>
    <cdr:cxnSp macro="">
      <cdr:nvCxnSpPr>
        <cdr:cNvPr id="3" name="Straight Connector 2"/>
        <cdr:cNvCxnSpPr/>
      </cdr:nvCxnSpPr>
      <cdr:spPr>
        <a:xfrm xmlns:a="http://schemas.openxmlformats.org/drawingml/2006/main">
          <a:off x="8534400" y="149628"/>
          <a:ext cx="0" cy="3848793"/>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0.67003</cdr:x>
      <cdr:y>0.04051</cdr:y>
    </cdr:from>
    <cdr:to>
      <cdr:x>0.87614</cdr:x>
      <cdr:y>0.15223</cdr:y>
    </cdr:to>
    <cdr:sp macro="" textlink="">
      <cdr:nvSpPr>
        <cdr:cNvPr id="4" name="TextBox 3"/>
        <cdr:cNvSpPr txBox="1"/>
      </cdr:nvSpPr>
      <cdr:spPr>
        <a:xfrm xmlns:a="http://schemas.openxmlformats.org/drawingml/2006/main">
          <a:off x="3080224" y="140159"/>
          <a:ext cx="947489" cy="3865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smtClean="0"/>
            <a:t>Forecast</a:t>
          </a:r>
          <a:endParaRPr lang="lv-LV"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0.67374</cdr:x>
      <cdr:y>0.22235</cdr:y>
    </cdr:from>
    <cdr:to>
      <cdr:x>0.75249</cdr:x>
      <cdr:y>0.29647</cdr:y>
    </cdr:to>
    <cdr:sp macro="" textlink="">
      <cdr:nvSpPr>
        <cdr:cNvPr id="2" name="TextBox 1"/>
        <cdr:cNvSpPr txBox="1"/>
      </cdr:nvSpPr>
      <cdr:spPr>
        <a:xfrm xmlns:a="http://schemas.openxmlformats.org/drawingml/2006/main">
          <a:off x="5544616" y="1080120"/>
          <a:ext cx="648072"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0.68051</cdr:x>
      <cdr:y>0.31745</cdr:y>
    </cdr:from>
    <cdr:to>
      <cdr:x>0.75494</cdr:x>
      <cdr:y>0.37072</cdr:y>
    </cdr:to>
    <cdr:sp macro="" textlink="">
      <cdr:nvSpPr>
        <cdr:cNvPr id="3" name="TextBox 2"/>
        <cdr:cNvSpPr txBox="1"/>
      </cdr:nvSpPr>
      <cdr:spPr>
        <a:xfrm xmlns:a="http://schemas.openxmlformats.org/drawingml/2006/main">
          <a:off x="5390256" y="1454454"/>
          <a:ext cx="589533" cy="244080"/>
        </a:xfrm>
        <a:prstGeom xmlns:a="http://schemas.openxmlformats.org/drawingml/2006/main" prst="rect">
          <a:avLst/>
        </a:prstGeom>
        <a:ln xmlns:a="http://schemas.openxmlformats.org/drawingml/2006/main">
          <a:solidFill>
            <a:srgbClr val="FF0000"/>
          </a:solidFill>
          <a:prstDash val="dash"/>
        </a:ln>
      </cdr:spPr>
      <cdr:txBody>
        <a:bodyPr xmlns:a="http://schemas.openxmlformats.org/drawingml/2006/main" vertOverflow="clip" wrap="square" rtlCol="0"/>
        <a:lstStyle xmlns:a="http://schemas.openxmlformats.org/drawingml/2006/main"/>
        <a:p xmlns:a="http://schemas.openxmlformats.org/drawingml/2006/main">
          <a:r>
            <a:rPr lang="lv-LV" sz="1100" b="1" dirty="0" smtClean="0">
              <a:solidFill>
                <a:srgbClr val="FF0000"/>
              </a:solidFill>
              <a:latin typeface="Franklin Gothic Book" panose="020B0503020102020204" pitchFamily="34" charset="0"/>
            </a:rPr>
            <a:t>+3,5%</a:t>
          </a:r>
          <a:endParaRPr lang="en-GB" sz="1100" b="1" dirty="0">
            <a:solidFill>
              <a:srgbClr val="FF0000"/>
            </a:solidFill>
            <a:latin typeface="Franklin Gothic Book" panose="020B0503020102020204" pitchFamily="34" charset="0"/>
          </a:endParaRPr>
        </a:p>
      </cdr:txBody>
    </cdr:sp>
  </cdr:relSizeAnchor>
  <cdr:relSizeAnchor xmlns:cdr="http://schemas.openxmlformats.org/drawingml/2006/chartDrawing">
    <cdr:from>
      <cdr:x>0.80778</cdr:x>
      <cdr:y>0.27821</cdr:y>
    </cdr:from>
    <cdr:to>
      <cdr:x>0.88471</cdr:x>
      <cdr:y>0.34756</cdr:y>
    </cdr:to>
    <cdr:sp macro="" textlink="">
      <cdr:nvSpPr>
        <cdr:cNvPr id="4" name="TextBox 3"/>
        <cdr:cNvSpPr txBox="1"/>
      </cdr:nvSpPr>
      <cdr:spPr>
        <a:xfrm xmlns:a="http://schemas.openxmlformats.org/drawingml/2006/main">
          <a:off x="6398368" y="1274676"/>
          <a:ext cx="609353" cy="317742"/>
        </a:xfrm>
        <a:prstGeom xmlns:a="http://schemas.openxmlformats.org/drawingml/2006/main" prst="rect">
          <a:avLst/>
        </a:prstGeom>
        <a:ln xmlns:a="http://schemas.openxmlformats.org/drawingml/2006/main">
          <a:solidFill>
            <a:srgbClr val="FF0000"/>
          </a:solidFill>
          <a:prstDash val="dash"/>
        </a:ln>
      </cdr:spPr>
      <cdr:txBody>
        <a:bodyPr xmlns:a="http://schemas.openxmlformats.org/drawingml/2006/main" vertOverflow="clip" wrap="square" rtlCol="0"/>
        <a:lstStyle xmlns:a="http://schemas.openxmlformats.org/drawingml/2006/main"/>
        <a:p xmlns:a="http://schemas.openxmlformats.org/drawingml/2006/main">
          <a:r>
            <a:rPr lang="lv-LV" sz="1100" b="1" dirty="0" smtClean="0">
              <a:solidFill>
                <a:srgbClr val="FF0000"/>
              </a:solidFill>
              <a:latin typeface="Franklin Gothic Book" panose="020B0503020102020204" pitchFamily="34" charset="0"/>
            </a:rPr>
            <a:t>+7,4%</a:t>
          </a:r>
          <a:endParaRPr lang="en-GB" sz="1100" b="1" dirty="0">
            <a:solidFill>
              <a:srgbClr val="FF0000"/>
            </a:solidFill>
            <a:latin typeface="Franklin Gothic Book" panose="020B0503020102020204" pitchFamily="34" charset="0"/>
          </a:endParaRPr>
        </a:p>
      </cdr:txBody>
    </cdr:sp>
  </cdr:relSizeAnchor>
  <cdr:relSizeAnchor xmlns:cdr="http://schemas.openxmlformats.org/drawingml/2006/chartDrawing">
    <cdr:from>
      <cdr:x>0.17551</cdr:x>
      <cdr:y>0.20864</cdr:y>
    </cdr:from>
    <cdr:to>
      <cdr:x>0.29541</cdr:x>
      <cdr:y>0.26707</cdr:y>
    </cdr:to>
    <cdr:sp macro="" textlink="">
      <cdr:nvSpPr>
        <cdr:cNvPr id="5" name="TextBox 4"/>
        <cdr:cNvSpPr txBox="1"/>
      </cdr:nvSpPr>
      <cdr:spPr>
        <a:xfrm xmlns:a="http://schemas.openxmlformats.org/drawingml/2006/main">
          <a:off x="1314383" y="946480"/>
          <a:ext cx="897886" cy="265079"/>
        </a:xfrm>
        <a:prstGeom xmlns:a="http://schemas.openxmlformats.org/drawingml/2006/main" prst="rect">
          <a:avLst/>
        </a:prstGeom>
        <a:ln xmlns:a="http://schemas.openxmlformats.org/drawingml/2006/main">
          <a:noFill/>
          <a:prstDash val="dash"/>
        </a:ln>
      </cdr:spPr>
      <cdr:txBody>
        <a:bodyPr xmlns:a="http://schemas.openxmlformats.org/drawingml/2006/main" vertOverflow="clip" wrap="square" rtlCol="0"/>
        <a:lstStyle xmlns:a="http://schemas.openxmlformats.org/drawingml/2006/main"/>
        <a:p xmlns:a="http://schemas.openxmlformats.org/drawingml/2006/main">
          <a:r>
            <a:rPr lang="lv-LV" sz="1100" b="1" dirty="0" smtClean="0">
              <a:solidFill>
                <a:srgbClr val="00B050"/>
              </a:solidFill>
              <a:latin typeface="Franklin Gothic Book" panose="020B0503020102020204" pitchFamily="34" charset="0"/>
            </a:rPr>
            <a:t>+46,4 milj</a:t>
          </a:r>
          <a:r>
            <a:rPr lang="lv-LV" sz="1100" dirty="0" smtClean="0">
              <a:solidFill>
                <a:srgbClr val="00B050"/>
              </a:solidFill>
              <a:latin typeface="Franklin Gothic Book" panose="020B0503020102020204" pitchFamily="34" charset="0"/>
            </a:rPr>
            <a:t>.</a:t>
          </a:r>
          <a:endParaRPr lang="en-GB" sz="1100" dirty="0">
            <a:solidFill>
              <a:srgbClr val="00B050"/>
            </a:solidFill>
            <a:latin typeface="Franklin Gothic Book" panose="020B0503020102020204" pitchFamily="34" charset="0"/>
          </a:endParaRPr>
        </a:p>
      </cdr:txBody>
    </cdr:sp>
  </cdr:relSizeAnchor>
  <cdr:relSizeAnchor xmlns:cdr="http://schemas.openxmlformats.org/drawingml/2006/chartDrawing">
    <cdr:from>
      <cdr:x>0.73173</cdr:x>
      <cdr:y>0.08433</cdr:y>
    </cdr:from>
    <cdr:to>
      <cdr:x>0.85201</cdr:x>
      <cdr:y>0.1587</cdr:y>
    </cdr:to>
    <cdr:sp macro="" textlink="">
      <cdr:nvSpPr>
        <cdr:cNvPr id="6" name="TextBox 1"/>
        <cdr:cNvSpPr txBox="1"/>
      </cdr:nvSpPr>
      <cdr:spPr>
        <a:xfrm xmlns:a="http://schemas.openxmlformats.org/drawingml/2006/main">
          <a:off x="5795970" y="386378"/>
          <a:ext cx="952724" cy="340742"/>
        </a:xfrm>
        <a:prstGeom xmlns:a="http://schemas.openxmlformats.org/drawingml/2006/main" prst="rect">
          <a:avLst/>
        </a:prstGeom>
        <a:ln xmlns:a="http://schemas.openxmlformats.org/drawingml/2006/main">
          <a:no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b="1" dirty="0" smtClean="0">
              <a:solidFill>
                <a:srgbClr val="00B050"/>
              </a:solidFill>
              <a:latin typeface="Franklin Gothic Book" panose="020B0503020102020204" pitchFamily="34" charset="0"/>
            </a:rPr>
            <a:t>+58,7 milj.</a:t>
          </a:r>
          <a:endParaRPr lang="en-GB" b="1" dirty="0">
            <a:solidFill>
              <a:srgbClr val="00B050"/>
            </a:solidFill>
            <a:latin typeface="Franklin Gothic Book" panose="020B0503020102020204" pitchFamily="34" charset="0"/>
          </a:endParaRPr>
        </a:p>
      </cdr:txBody>
    </cdr:sp>
  </cdr:relSizeAnchor>
  <cdr:relSizeAnchor xmlns:cdr="http://schemas.openxmlformats.org/drawingml/2006/chartDrawing">
    <cdr:from>
      <cdr:x>0.85965</cdr:x>
      <cdr:y>0.05505</cdr:y>
    </cdr:from>
    <cdr:to>
      <cdr:x>1</cdr:x>
      <cdr:y>0.12148</cdr:y>
    </cdr:to>
    <cdr:sp macro="" textlink="">
      <cdr:nvSpPr>
        <cdr:cNvPr id="7" name="TextBox 1"/>
        <cdr:cNvSpPr txBox="1"/>
      </cdr:nvSpPr>
      <cdr:spPr>
        <a:xfrm xmlns:a="http://schemas.openxmlformats.org/drawingml/2006/main">
          <a:off x="6437774" y="249740"/>
          <a:ext cx="1051058" cy="301375"/>
        </a:xfrm>
        <a:prstGeom xmlns:a="http://schemas.openxmlformats.org/drawingml/2006/main" prst="rect">
          <a:avLst/>
        </a:prstGeom>
        <a:ln xmlns:a="http://schemas.openxmlformats.org/drawingml/2006/main">
          <a:no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100" b="1" dirty="0" smtClean="0">
              <a:solidFill>
                <a:srgbClr val="00B050"/>
              </a:solidFill>
              <a:latin typeface="Franklin Gothic Book" panose="020B0503020102020204" pitchFamily="34" charset="0"/>
            </a:rPr>
            <a:t>+</a:t>
          </a:r>
          <a:r>
            <a:rPr lang="lv-LV" b="1" dirty="0" smtClean="0">
              <a:solidFill>
                <a:srgbClr val="00B050"/>
              </a:solidFill>
              <a:latin typeface="Franklin Gothic Book" panose="020B0503020102020204" pitchFamily="34" charset="0"/>
            </a:rPr>
            <a:t>127</a:t>
          </a:r>
          <a:r>
            <a:rPr lang="lv-LV" sz="1100" b="1" dirty="0" smtClean="0">
              <a:solidFill>
                <a:srgbClr val="00B050"/>
              </a:solidFill>
              <a:latin typeface="Franklin Gothic Book" panose="020B0503020102020204" pitchFamily="34" charset="0"/>
            </a:rPr>
            <a:t>,1 milj</a:t>
          </a:r>
          <a:r>
            <a:rPr lang="lv-LV" sz="1100" b="1" dirty="0" smtClean="0">
              <a:solidFill>
                <a:srgbClr val="00B050"/>
              </a:solidFill>
            </a:rPr>
            <a:t>.</a:t>
          </a:r>
          <a:endParaRPr lang="en-GB" sz="1100" b="1" dirty="0">
            <a:solidFill>
              <a:srgbClr val="00B050"/>
            </a:solidFill>
          </a:endParaRPr>
        </a:p>
      </cdr:txBody>
    </cdr:sp>
  </cdr:relSizeAnchor>
  <cdr:relSizeAnchor xmlns:cdr="http://schemas.openxmlformats.org/drawingml/2006/chartDrawing">
    <cdr:from>
      <cdr:x>0.80404</cdr:x>
      <cdr:y>0.18324</cdr:y>
    </cdr:from>
    <cdr:to>
      <cdr:x>0.88586</cdr:x>
      <cdr:y>0.25612</cdr:y>
    </cdr:to>
    <cdr:cxnSp macro="">
      <cdr:nvCxnSpPr>
        <cdr:cNvPr id="8" name="Straight Arrow Connector 7"/>
        <cdr:cNvCxnSpPr/>
      </cdr:nvCxnSpPr>
      <cdr:spPr>
        <a:xfrm xmlns:a="http://schemas.openxmlformats.org/drawingml/2006/main" flipV="1">
          <a:off x="6368688" y="839567"/>
          <a:ext cx="648072" cy="333908"/>
        </a:xfrm>
        <a:prstGeom xmlns:a="http://schemas.openxmlformats.org/drawingml/2006/main" prst="straightConnector1">
          <a:avLst/>
        </a:prstGeom>
        <a:ln xmlns:a="http://schemas.openxmlformats.org/drawingml/2006/main" w="38100">
          <a:solidFill>
            <a:srgbClr val="92D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cdr:x>
      <cdr:y>0.92775</cdr:y>
    </cdr:from>
    <cdr:to>
      <cdr:x>0.78903</cdr:x>
      <cdr:y>0.96847</cdr:y>
    </cdr:to>
    <cdr:sp macro="" textlink="">
      <cdr:nvSpPr>
        <cdr:cNvPr id="2" name="TextBox 11"/>
        <cdr:cNvSpPr txBox="1"/>
      </cdr:nvSpPr>
      <cdr:spPr>
        <a:xfrm xmlns:a="http://schemas.openxmlformats.org/drawingml/2006/main">
          <a:off x="0" y="5259173"/>
          <a:ext cx="8657868"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lv-LV" sz="900" i="1" dirty="0" smtClean="0"/>
            <a:t>* neieskaitot valsts sociālās apdrošināšanas obligātās iemaksas valsts pamatbudžetā veselības aprūpes finansēšanai </a:t>
          </a:r>
          <a:endParaRPr lang="en-GB" sz="900" i="1" dirty="0"/>
        </a:p>
      </cdr:txBody>
    </cdr:sp>
  </cdr:relSizeAnchor>
  <cdr:relSizeAnchor xmlns:cdr="http://schemas.openxmlformats.org/drawingml/2006/chartDrawing">
    <cdr:from>
      <cdr:x>0.04149</cdr:x>
      <cdr:y>0.84746</cdr:y>
    </cdr:from>
    <cdr:to>
      <cdr:x>0.78938</cdr:x>
      <cdr:y>0.90872</cdr:y>
    </cdr:to>
    <cdr:sp macro="" textlink="">
      <cdr:nvSpPr>
        <cdr:cNvPr id="3" name="TextBox 2"/>
        <cdr:cNvSpPr txBox="1"/>
      </cdr:nvSpPr>
      <cdr:spPr>
        <a:xfrm xmlns:a="http://schemas.openxmlformats.org/drawingml/2006/main">
          <a:off x="455271" y="4804054"/>
          <a:ext cx="8206451" cy="3472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0.05696</cdr:x>
      <cdr:y>0.8393</cdr:y>
    </cdr:from>
    <cdr:to>
      <cdr:x>0.28692</cdr:x>
      <cdr:y>0.90055</cdr:y>
    </cdr:to>
    <cdr:sp macro="" textlink="">
      <cdr:nvSpPr>
        <cdr:cNvPr id="5" name="TextBox 4"/>
        <cdr:cNvSpPr txBox="1"/>
      </cdr:nvSpPr>
      <cdr:spPr>
        <a:xfrm xmlns:a="http://schemas.openxmlformats.org/drawingml/2006/main">
          <a:off x="625031" y="4757755"/>
          <a:ext cx="2523281" cy="3472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0.05274</cdr:x>
      <cdr:y>0.86992</cdr:y>
    </cdr:from>
    <cdr:to>
      <cdr:x>0.81329</cdr:x>
      <cdr:y>0.92097</cdr:y>
    </cdr:to>
    <cdr:sp macro="" textlink="">
      <cdr:nvSpPr>
        <cdr:cNvPr id="6" name="TextBox 5"/>
        <cdr:cNvSpPr txBox="1"/>
      </cdr:nvSpPr>
      <cdr:spPr>
        <a:xfrm xmlns:a="http://schemas.openxmlformats.org/drawingml/2006/main">
          <a:off x="578733" y="4931375"/>
          <a:ext cx="8345347" cy="2893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0.61017</cdr:x>
      <cdr:y>0.59603</cdr:y>
    </cdr:from>
    <cdr:to>
      <cdr:x>0.95833</cdr:x>
      <cdr:y>0.92383</cdr:y>
    </cdr:to>
    <cdr:sp macro="" textlink="">
      <cdr:nvSpPr>
        <cdr:cNvPr id="8" name="TextBox 7"/>
        <cdr:cNvSpPr txBox="1"/>
      </cdr:nvSpPr>
      <cdr:spPr>
        <a:xfrm xmlns:a="http://schemas.openxmlformats.org/drawingml/2006/main">
          <a:off x="6695310" y="3378756"/>
          <a:ext cx="3820290" cy="1858183"/>
        </a:xfrm>
        <a:prstGeom xmlns:a="http://schemas.openxmlformats.org/drawingml/2006/main" prst="rect">
          <a:avLst/>
        </a:prstGeom>
        <a:ln xmlns:a="http://schemas.openxmlformats.org/drawingml/2006/main" w="28575">
          <a:solidFill>
            <a:srgbClr val="FF0000"/>
          </a:solidFill>
          <a:prstDash val="dash"/>
        </a:ln>
      </cdr:spPr>
      <cdr:txBody>
        <a:bodyPr xmlns:a="http://schemas.openxmlformats.org/drawingml/2006/main" vertOverflow="clip" wrap="square" rtlCol="0"/>
        <a:lstStyle xmlns:a="http://schemas.openxmlformats.org/drawingml/2006/main"/>
        <a:p xmlns:a="http://schemas.openxmlformats.org/drawingml/2006/main">
          <a:r>
            <a:rPr lang="lv-LV" sz="1400" b="1" u="sng" dirty="0" smtClean="0"/>
            <a:t>Pašvaldībām tiek nodrošināti IIN ieņēmumi no plānotās prognozes šādā apmērā: </a:t>
          </a:r>
        </a:p>
        <a:p xmlns:a="http://schemas.openxmlformats.org/drawingml/2006/main">
          <a:r>
            <a:rPr lang="lv-LV" sz="1400" b="1" dirty="0" smtClean="0"/>
            <a:t>I ceturksnī – 22%,</a:t>
          </a:r>
        </a:p>
        <a:p xmlns:a="http://schemas.openxmlformats.org/drawingml/2006/main">
          <a:r>
            <a:rPr lang="lv-LV" sz="1400" b="1" dirty="0" smtClean="0"/>
            <a:t>II ceturksnī – 24%</a:t>
          </a:r>
        </a:p>
        <a:p xmlns:a="http://schemas.openxmlformats.org/drawingml/2006/main">
          <a:r>
            <a:rPr lang="lv-LV" sz="1400" b="1" dirty="0" smtClean="0"/>
            <a:t>III ceturksnī – 26%</a:t>
          </a:r>
        </a:p>
        <a:p xmlns:a="http://schemas.openxmlformats.org/drawingml/2006/main">
          <a:r>
            <a:rPr lang="lv-LV" sz="1400" b="1" dirty="0" smtClean="0"/>
            <a:t>IV ceturksnī – atbilstoši faktiskajai valsts un pašvaldību nodokļu ieņēmumu izpildei, nepārsniedzot IIN prognozi.</a:t>
          </a:r>
          <a:endParaRPr lang="en-GB"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4"/>
            <a:ext cx="2919413" cy="495141"/>
          </a:xfrm>
          <a:prstGeom prst="rect">
            <a:avLst/>
          </a:prstGeom>
        </p:spPr>
        <p:txBody>
          <a:bodyPr vert="horz" lIns="91413" tIns="45706" rIns="91413" bIns="45706" rtlCol="0"/>
          <a:lstStyle>
            <a:lvl1pPr algn="l">
              <a:defRPr sz="1200"/>
            </a:lvl1pPr>
          </a:lstStyle>
          <a:p>
            <a:endParaRPr lang="lv-LV"/>
          </a:p>
        </p:txBody>
      </p:sp>
      <p:sp>
        <p:nvSpPr>
          <p:cNvPr id="3" name="Date Placeholder 2"/>
          <p:cNvSpPr>
            <a:spLocks noGrp="1"/>
          </p:cNvSpPr>
          <p:nvPr>
            <p:ph type="dt" sz="quarter" idx="1"/>
          </p:nvPr>
        </p:nvSpPr>
        <p:spPr>
          <a:xfrm>
            <a:off x="3814763" y="4"/>
            <a:ext cx="2919412" cy="495141"/>
          </a:xfrm>
          <a:prstGeom prst="rect">
            <a:avLst/>
          </a:prstGeom>
        </p:spPr>
        <p:txBody>
          <a:bodyPr vert="horz" lIns="91413" tIns="45706" rIns="91413" bIns="45706" rtlCol="0"/>
          <a:lstStyle>
            <a:lvl1pPr algn="r">
              <a:defRPr sz="1200"/>
            </a:lvl1pPr>
          </a:lstStyle>
          <a:p>
            <a:fld id="{FC0B763F-F7D4-48E8-9DFF-8D72839D0427}" type="datetimeFigureOut">
              <a:rPr lang="lv-LV" smtClean="0"/>
              <a:t>22.01.2018</a:t>
            </a:fld>
            <a:endParaRPr lang="lv-LV"/>
          </a:p>
        </p:txBody>
      </p:sp>
      <p:sp>
        <p:nvSpPr>
          <p:cNvPr id="4" name="Footer Placeholder 3"/>
          <p:cNvSpPr>
            <a:spLocks noGrp="1"/>
          </p:cNvSpPr>
          <p:nvPr>
            <p:ph type="ftr" sz="quarter" idx="2"/>
          </p:nvPr>
        </p:nvSpPr>
        <p:spPr>
          <a:xfrm>
            <a:off x="7" y="9371174"/>
            <a:ext cx="2919413" cy="495141"/>
          </a:xfrm>
          <a:prstGeom prst="rect">
            <a:avLst/>
          </a:prstGeom>
        </p:spPr>
        <p:txBody>
          <a:bodyPr vert="horz" lIns="91413" tIns="45706" rIns="91413" bIns="45706" rtlCol="0" anchor="b"/>
          <a:lstStyle>
            <a:lvl1pPr algn="l">
              <a:defRPr sz="1200"/>
            </a:lvl1pPr>
          </a:lstStyle>
          <a:p>
            <a:endParaRPr lang="lv-LV"/>
          </a:p>
        </p:txBody>
      </p:sp>
      <p:sp>
        <p:nvSpPr>
          <p:cNvPr id="5" name="Slide Number Placeholder 4"/>
          <p:cNvSpPr>
            <a:spLocks noGrp="1"/>
          </p:cNvSpPr>
          <p:nvPr>
            <p:ph type="sldNum" sz="quarter" idx="3"/>
          </p:nvPr>
        </p:nvSpPr>
        <p:spPr>
          <a:xfrm>
            <a:off x="3814763" y="9371174"/>
            <a:ext cx="2919412" cy="495141"/>
          </a:xfrm>
          <a:prstGeom prst="rect">
            <a:avLst/>
          </a:prstGeom>
        </p:spPr>
        <p:txBody>
          <a:bodyPr vert="horz" lIns="91413" tIns="45706" rIns="91413" bIns="45706" rtlCol="0" anchor="b"/>
          <a:lstStyle>
            <a:lvl1pPr algn="r">
              <a:defRPr sz="1200"/>
            </a:lvl1pPr>
          </a:lstStyle>
          <a:p>
            <a:fld id="{5FBDCBE3-6270-4677-B814-8FA8D5242C06}" type="slidenum">
              <a:rPr lang="lv-LV" smtClean="0"/>
              <a:t>‹#›</a:t>
            </a:fld>
            <a:endParaRPr lang="lv-LV"/>
          </a:p>
        </p:txBody>
      </p:sp>
    </p:spTree>
    <p:extLst>
      <p:ext uri="{BB962C8B-B14F-4D97-AF65-F5344CB8AC3E}">
        <p14:creationId xmlns:p14="http://schemas.microsoft.com/office/powerpoint/2010/main" val="3242952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6"/>
            <a:ext cx="2918831" cy="493316"/>
          </a:xfrm>
          <a:prstGeom prst="rect">
            <a:avLst/>
          </a:prstGeom>
        </p:spPr>
        <p:txBody>
          <a:bodyPr vert="horz" lIns="91413" tIns="45706" rIns="91413" bIns="45706" rtlCol="0"/>
          <a:lstStyle>
            <a:lvl1pPr algn="l">
              <a:defRPr sz="1200"/>
            </a:lvl1pPr>
          </a:lstStyle>
          <a:p>
            <a:endParaRPr lang="lv-LV"/>
          </a:p>
        </p:txBody>
      </p:sp>
      <p:sp>
        <p:nvSpPr>
          <p:cNvPr id="3" name="Date Placeholder 2"/>
          <p:cNvSpPr>
            <a:spLocks noGrp="1"/>
          </p:cNvSpPr>
          <p:nvPr>
            <p:ph type="dt" idx="1"/>
          </p:nvPr>
        </p:nvSpPr>
        <p:spPr>
          <a:xfrm>
            <a:off x="3815381" y="6"/>
            <a:ext cx="2918831" cy="493316"/>
          </a:xfrm>
          <a:prstGeom prst="rect">
            <a:avLst/>
          </a:prstGeom>
        </p:spPr>
        <p:txBody>
          <a:bodyPr vert="horz" lIns="91413" tIns="45706" rIns="91413" bIns="45706" rtlCol="0"/>
          <a:lstStyle>
            <a:lvl1pPr algn="r">
              <a:defRPr sz="1200"/>
            </a:lvl1pPr>
          </a:lstStyle>
          <a:p>
            <a:fld id="{30D7EF8A-8F42-45CC-9010-7ECE206F8CD5}" type="datetimeFigureOut">
              <a:rPr lang="lv-LV" smtClean="0"/>
              <a:t>22.01.2018</a:t>
            </a:fld>
            <a:endParaRPr lang="lv-LV"/>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13" tIns="45706" rIns="91413" bIns="45706" rtlCol="0" anchor="ctr"/>
          <a:lstStyle/>
          <a:p>
            <a:endParaRPr lang="lv-LV"/>
          </a:p>
        </p:txBody>
      </p:sp>
      <p:sp>
        <p:nvSpPr>
          <p:cNvPr id="5" name="Notes Placeholder 4"/>
          <p:cNvSpPr>
            <a:spLocks noGrp="1"/>
          </p:cNvSpPr>
          <p:nvPr>
            <p:ph type="body" sz="quarter" idx="3"/>
          </p:nvPr>
        </p:nvSpPr>
        <p:spPr>
          <a:xfrm>
            <a:off x="673577" y="4686505"/>
            <a:ext cx="5388610" cy="4439841"/>
          </a:xfrm>
          <a:prstGeom prst="rect">
            <a:avLst/>
          </a:prstGeom>
        </p:spPr>
        <p:txBody>
          <a:bodyPr vert="horz" lIns="91413" tIns="45706" rIns="91413" bIns="4570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8" y="9371291"/>
            <a:ext cx="2918831" cy="493316"/>
          </a:xfrm>
          <a:prstGeom prst="rect">
            <a:avLst/>
          </a:prstGeom>
        </p:spPr>
        <p:txBody>
          <a:bodyPr vert="horz" lIns="91413" tIns="45706" rIns="91413" bIns="45706" rtlCol="0" anchor="b"/>
          <a:lstStyle>
            <a:lvl1pPr algn="l">
              <a:defRPr sz="1200"/>
            </a:lvl1pPr>
          </a:lstStyle>
          <a:p>
            <a:endParaRPr lang="lv-LV"/>
          </a:p>
        </p:txBody>
      </p:sp>
      <p:sp>
        <p:nvSpPr>
          <p:cNvPr id="7" name="Slide Number Placeholder 6"/>
          <p:cNvSpPr>
            <a:spLocks noGrp="1"/>
          </p:cNvSpPr>
          <p:nvPr>
            <p:ph type="sldNum" sz="quarter" idx="5"/>
          </p:nvPr>
        </p:nvSpPr>
        <p:spPr>
          <a:xfrm>
            <a:off x="3815381" y="9371291"/>
            <a:ext cx="2918831" cy="493316"/>
          </a:xfrm>
          <a:prstGeom prst="rect">
            <a:avLst/>
          </a:prstGeom>
        </p:spPr>
        <p:txBody>
          <a:bodyPr vert="horz" lIns="91413" tIns="45706" rIns="91413" bIns="45706" rtlCol="0" anchor="b"/>
          <a:lstStyle>
            <a:lvl1pPr algn="r">
              <a:defRPr sz="1200"/>
            </a:lvl1pPr>
          </a:lstStyle>
          <a:p>
            <a:fld id="{56151646-2DFC-4BCA-ABE7-8C058D6330D0}" type="slidenum">
              <a:rPr lang="lv-LV" smtClean="0"/>
              <a:t>‹#›</a:t>
            </a:fld>
            <a:endParaRPr lang="lv-LV"/>
          </a:p>
        </p:txBody>
      </p:sp>
    </p:spTree>
    <p:extLst>
      <p:ext uri="{BB962C8B-B14F-4D97-AF65-F5344CB8AC3E}">
        <p14:creationId xmlns:p14="http://schemas.microsoft.com/office/powerpoint/2010/main" val="157982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6151646-2DFC-4BCA-ABE7-8C058D6330D0}" type="slidenum">
              <a:rPr lang="lv-LV" smtClean="0"/>
              <a:t>5</a:t>
            </a:fld>
            <a:endParaRPr lang="lv-LV"/>
          </a:p>
        </p:txBody>
      </p:sp>
    </p:spTree>
    <p:extLst>
      <p:ext uri="{BB962C8B-B14F-4D97-AF65-F5344CB8AC3E}">
        <p14:creationId xmlns:p14="http://schemas.microsoft.com/office/powerpoint/2010/main" val="2414571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6151646-2DFC-4BCA-ABE7-8C058D6330D0}" type="slidenum">
              <a:rPr lang="lv-LV" smtClean="0"/>
              <a:t>6</a:t>
            </a:fld>
            <a:endParaRPr lang="lv-LV" dirty="0"/>
          </a:p>
        </p:txBody>
      </p:sp>
    </p:spTree>
    <p:extLst>
      <p:ext uri="{BB962C8B-B14F-4D97-AF65-F5344CB8AC3E}">
        <p14:creationId xmlns:p14="http://schemas.microsoft.com/office/powerpoint/2010/main" val="402633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56151646-2DFC-4BCA-ABE7-8C058D6330D0}" type="slidenum">
              <a:rPr lang="lv-LV" smtClean="0"/>
              <a:t>26</a:t>
            </a:fld>
            <a:endParaRPr lang="lv-LV"/>
          </a:p>
        </p:txBody>
      </p:sp>
    </p:spTree>
    <p:extLst>
      <p:ext uri="{BB962C8B-B14F-4D97-AF65-F5344CB8AC3E}">
        <p14:creationId xmlns:p14="http://schemas.microsoft.com/office/powerpoint/2010/main" val="2294062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6151646-2DFC-4BCA-ABE7-8C058D6330D0}" type="slidenum">
              <a:rPr lang="lv-LV" smtClean="0"/>
              <a:t>28</a:t>
            </a:fld>
            <a:endParaRPr lang="lv-LV"/>
          </a:p>
        </p:txBody>
      </p:sp>
    </p:spTree>
    <p:extLst>
      <p:ext uri="{BB962C8B-B14F-4D97-AF65-F5344CB8AC3E}">
        <p14:creationId xmlns:p14="http://schemas.microsoft.com/office/powerpoint/2010/main" val="600568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EEEF31-A9D2-4578-85B6-18105B9F9046}" type="slidenum">
              <a:rPr lang="lv-LV" smtClean="0"/>
              <a:t>30</a:t>
            </a:fld>
            <a:endParaRPr lang="lv-LV"/>
          </a:p>
        </p:txBody>
      </p:sp>
    </p:spTree>
    <p:extLst>
      <p:ext uri="{BB962C8B-B14F-4D97-AF65-F5344CB8AC3E}">
        <p14:creationId xmlns:p14="http://schemas.microsoft.com/office/powerpoint/2010/main" val="2233263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2411760" y="4086200"/>
            <a:ext cx="5760640" cy="854968"/>
          </a:xfrm>
        </p:spPr>
        <p:txBody>
          <a:bodyPr/>
          <a:lstStyle>
            <a:lvl1pPr>
              <a:defRPr>
                <a:effectLst>
                  <a:innerShdw blurRad="63500" dist="50800" dir="13500000">
                    <a:prstClr val="black">
                      <a:alpha val="50000"/>
                    </a:prstClr>
                  </a:innerShdw>
                </a:effectLst>
              </a:defRPr>
            </a:lvl1pPr>
          </a:lstStyle>
          <a:p>
            <a:r>
              <a:rPr lang="en-US" dirty="0" smtClean="0"/>
              <a:t>PREZENTĀCIJAS NOSAUKUMS,</a:t>
            </a:r>
            <a:br>
              <a:rPr lang="en-US" dirty="0" smtClean="0"/>
            </a:br>
            <a:r>
              <a:rPr lang="en-US" dirty="0" smtClean="0"/>
              <a:t>JA NEPIECIEŠAMS OTRA RINDA</a:t>
            </a:r>
          </a:p>
        </p:txBody>
      </p:sp>
      <p:sp>
        <p:nvSpPr>
          <p:cNvPr id="15" name="Content Placeholder 14"/>
          <p:cNvSpPr>
            <a:spLocks noGrp="1"/>
          </p:cNvSpPr>
          <p:nvPr>
            <p:ph sz="quarter" idx="10" hasCustomPrompt="1"/>
          </p:nvPr>
        </p:nvSpPr>
        <p:spPr>
          <a:xfrm>
            <a:off x="2411759" y="5013176"/>
            <a:ext cx="5760641" cy="360363"/>
          </a:xfrm>
        </p:spPr>
        <p:txBody>
          <a:bodyPr>
            <a:noAutofit/>
          </a:bodyPr>
          <a:lstStyle>
            <a:lvl1pPr marL="0" indent="0" algn="ctr">
              <a:buNone/>
              <a:defRPr sz="1600">
                <a:effectLst>
                  <a:innerShdw blurRad="63500" dist="50800" dir="13500000">
                    <a:prstClr val="black">
                      <a:alpha val="50000"/>
                    </a:prstClr>
                  </a:innerShdw>
                </a:effectLst>
              </a:defRPr>
            </a:lvl1pPr>
          </a:lstStyle>
          <a:p>
            <a:pPr lvl="0"/>
            <a:r>
              <a:rPr lang="en-US" dirty="0" smtClean="0"/>
              <a:t>(IZSTRĀDĀTĀJS, GADS, CITA INFORMĀCIJA).</a:t>
            </a:r>
          </a:p>
        </p:txBody>
      </p:sp>
      <p:pic>
        <p:nvPicPr>
          <p:cNvPr id="5" name="Picture 2" descr="C:\Users\Nauris\Desktop\divkrāsu versija-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552" y="404664"/>
            <a:ext cx="4040777"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6485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3CA0AA-EBCE-41CC-B1E5-DBABD152EBBD}" type="datetime1">
              <a:rPr lang="lv-LV" smtClean="0"/>
              <a:t>22.01.2018</a:t>
            </a:fld>
            <a:endParaRPr lang="lv-LV" dirty="0"/>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952464FB-6FA6-4E80-ACB1-F4B9846AA373}" type="slidenum">
              <a:rPr lang="lv-LV" smtClean="0"/>
              <a:t>‹#›</a:t>
            </a:fld>
            <a:endParaRPr lang="lv-LV"/>
          </a:p>
        </p:txBody>
      </p:sp>
      <p:sp>
        <p:nvSpPr>
          <p:cNvPr id="9" name="Content Placeholder 2"/>
          <p:cNvSpPr>
            <a:spLocks noGrp="1"/>
          </p:cNvSpPr>
          <p:nvPr>
            <p:ph idx="1"/>
          </p:nvPr>
        </p:nvSpPr>
        <p:spPr>
          <a:xfrm>
            <a:off x="457200" y="1268760"/>
            <a:ext cx="8229600" cy="4857403"/>
          </a:xfrm>
        </p:spPr>
        <p:txBody>
          <a:bodyPr/>
          <a:lstStyle>
            <a:lvl1pPr>
              <a:defRPr sz="18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dirty="0"/>
          </a:p>
        </p:txBody>
      </p:sp>
      <p:sp>
        <p:nvSpPr>
          <p:cNvPr id="10" name="Title 9"/>
          <p:cNvSpPr>
            <a:spLocks noGrp="1"/>
          </p:cNvSpPr>
          <p:nvPr>
            <p:ph type="title"/>
          </p:nvPr>
        </p:nvSpPr>
        <p:spPr>
          <a:xfrm>
            <a:off x="467544" y="620736"/>
            <a:ext cx="5688632" cy="432000"/>
          </a:xfrm>
        </p:spPr>
        <p:txBody>
          <a:bodyPr>
            <a:normAutofit/>
          </a:bodyPr>
          <a:lstStyle>
            <a:lvl1pPr algn="l">
              <a:defRPr sz="2200" b="1">
                <a:effectLst>
                  <a:innerShdw blurRad="63500" dist="50800" dir="13500000">
                    <a:prstClr val="black">
                      <a:alpha val="50000"/>
                    </a:prstClr>
                  </a:innerShdw>
                </a:effectLst>
              </a:defRPr>
            </a:lvl1pPr>
          </a:lstStyle>
          <a:p>
            <a:r>
              <a:rPr lang="en-US" smtClean="0"/>
              <a:t>Click to edit Master title style</a:t>
            </a:r>
            <a:endParaRPr lang="lv-LV" dirty="0"/>
          </a:p>
        </p:txBody>
      </p:sp>
      <p:pic>
        <p:nvPicPr>
          <p:cNvPr id="8" name="Picture 2" descr="C:\Users\Nauris\Desktop\divkrāsu versija-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79170" y="72480"/>
            <a:ext cx="2424467" cy="8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8501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4B8FF-D09C-45FF-8563-F5E9C8078519}" type="datetime1">
              <a:rPr lang="lv-LV" smtClean="0"/>
              <a:t>22.01.2018</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464FB-6FA6-4E80-ACB1-F4B9846AA373}" type="slidenum">
              <a:rPr lang="lv-LV" smtClean="0"/>
              <a:t>‹#›</a:t>
            </a:fld>
            <a:endParaRPr lang="lv-LV"/>
          </a:p>
        </p:txBody>
      </p:sp>
    </p:spTree>
    <p:extLst>
      <p:ext uri="{BB962C8B-B14F-4D97-AF65-F5344CB8AC3E}">
        <p14:creationId xmlns:p14="http://schemas.microsoft.com/office/powerpoint/2010/main" val="2580775643"/>
      </p:ext>
    </p:extLst>
  </p:cSld>
  <p:clrMap bg1="lt1" tx1="dk1" bg2="lt2" tx2="dk2" accent1="accent1" accent2="accent2" accent3="accent3" accent4="accent4" accent5="accent5" accent6="accent6" hlink="hlink" folHlink="folHlink"/>
  <p:sldLayoutIdLst>
    <p:sldLayoutId id="2147483674" r:id="rId1"/>
    <p:sldLayoutId id="2147483673" r:id="rId2"/>
  </p:sldLayoutIdLst>
  <p:timing>
    <p:tnLst>
      <p:par>
        <p:cTn id="1" dur="indefinite" restart="never" nodeType="tmRoot"/>
      </p:par>
    </p:tnLst>
  </p:timing>
  <p:hf hdr="0" ftr="0"/>
  <p:txStyles>
    <p:titleStyle>
      <a:lvl1pPr algn="ctr" defTabSz="914400" rtl="0" eaLnBrk="1" latinLnBrk="0" hangingPunct="1">
        <a:spcBef>
          <a:spcPct val="0"/>
        </a:spcBef>
        <a:buNone/>
        <a:defRPr sz="2600" kern="1200">
          <a:solidFill>
            <a:srgbClr val="D3900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fm.gov.lv/valstsbudzets/" TargetMode="External"/><Relationship Id="rId5" Type="http://schemas.openxmlformats.org/officeDocument/2006/relationships/hyperlink" Target="http://www.fm.gov.lv/lv/sadalas/valsts_budzets/valsts_budzeta_vizualizacija/" TargetMode="Externa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lv-LV" b="1" dirty="0" smtClean="0">
                <a:effectLst/>
              </a:rPr>
              <a:t>Finanšu ministrijas būtiskākie paveiktie darbi  2017.gadā un prioritātes 2018.gadam.</a:t>
            </a:r>
            <a:endParaRPr lang="lv-LV" dirty="0">
              <a:effectLst/>
            </a:endParaRPr>
          </a:p>
        </p:txBody>
      </p:sp>
    </p:spTree>
    <p:extLst>
      <p:ext uri="{BB962C8B-B14F-4D97-AF65-F5344CB8AC3E}">
        <p14:creationId xmlns:p14="http://schemas.microsoft.com/office/powerpoint/2010/main" val="1571868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CA0AA-EBCE-41CC-B1E5-DBABD152EBBD}" type="datetime1">
              <a:rPr lang="lv-LV" smtClean="0"/>
              <a:t>22.01.2018</a:t>
            </a:fld>
            <a:endParaRPr lang="lv-LV" dirty="0"/>
          </a:p>
        </p:txBody>
      </p:sp>
      <p:sp>
        <p:nvSpPr>
          <p:cNvPr id="3" name="Slide Number Placeholder 2"/>
          <p:cNvSpPr>
            <a:spLocks noGrp="1"/>
          </p:cNvSpPr>
          <p:nvPr>
            <p:ph type="sldNum" sz="quarter" idx="12"/>
          </p:nvPr>
        </p:nvSpPr>
        <p:spPr/>
        <p:txBody>
          <a:bodyPr/>
          <a:lstStyle/>
          <a:p>
            <a:fld id="{952464FB-6FA6-4E80-ACB1-F4B9846AA373}" type="slidenum">
              <a:rPr lang="lv-LV" smtClean="0"/>
              <a:t>10</a:t>
            </a:fld>
            <a:endParaRPr lang="lv-LV"/>
          </a:p>
        </p:txBody>
      </p:sp>
      <p:sp>
        <p:nvSpPr>
          <p:cNvPr id="4" name="Content Placeholder 3"/>
          <p:cNvSpPr>
            <a:spLocks noGrp="1"/>
          </p:cNvSpPr>
          <p:nvPr>
            <p:ph idx="1"/>
          </p:nvPr>
        </p:nvSpPr>
        <p:spPr/>
        <p:txBody>
          <a:bodyPr>
            <a:normAutofit/>
          </a:bodyPr>
          <a:lstStyle/>
          <a:p>
            <a:pPr algn="just"/>
            <a:r>
              <a:rPr lang="lv-LV" b="1" dirty="0">
                <a:solidFill>
                  <a:schemeClr val="tx1"/>
                </a:solidFill>
              </a:rPr>
              <a:t>Azartspēļu iekārtu saslēgšanas vienotā tīklā tehniskā risinājuma </a:t>
            </a:r>
            <a:r>
              <a:rPr lang="lv-LV" b="1" dirty="0" smtClean="0">
                <a:solidFill>
                  <a:schemeClr val="tx1"/>
                </a:solidFill>
              </a:rPr>
              <a:t>izstrāde, </a:t>
            </a:r>
            <a:r>
              <a:rPr lang="lv-LV" dirty="0" smtClean="0">
                <a:solidFill>
                  <a:schemeClr val="tx1"/>
                </a:solidFill>
              </a:rPr>
              <a:t>lai 2019.gadā IAUI varētu operatīvi sekot azartspēļu automātu darbībai un naudas plūsmai spēlēs.</a:t>
            </a:r>
          </a:p>
          <a:p>
            <a:pPr marL="0" indent="0" algn="just">
              <a:buNone/>
            </a:pPr>
            <a:endParaRPr lang="lv-LV" dirty="0">
              <a:solidFill>
                <a:schemeClr val="tx1"/>
              </a:solidFill>
            </a:endParaRPr>
          </a:p>
          <a:p>
            <a:pPr algn="just"/>
            <a:r>
              <a:rPr lang="lv-LV" b="1" dirty="0" smtClean="0">
                <a:solidFill>
                  <a:schemeClr val="tx1"/>
                </a:solidFill>
              </a:rPr>
              <a:t>Izložu un azartspēļu organizēšanas pamatnostādņu izstrāde, dokumentā iekļaujot šādus virzienus</a:t>
            </a:r>
            <a:r>
              <a:rPr lang="lv-LV" dirty="0" smtClean="0">
                <a:solidFill>
                  <a:schemeClr val="tx1"/>
                </a:solidFill>
              </a:rPr>
              <a:t>:</a:t>
            </a:r>
          </a:p>
          <a:p>
            <a:pPr lvl="1">
              <a:lnSpc>
                <a:spcPct val="90000"/>
              </a:lnSpc>
            </a:pPr>
            <a:r>
              <a:rPr lang="lv-LV" dirty="0" smtClean="0">
                <a:solidFill>
                  <a:schemeClr val="tx1"/>
                </a:solidFill>
              </a:rPr>
              <a:t>Patērētāju izglītošana un atkarības novēršana;</a:t>
            </a:r>
            <a:endParaRPr lang="lv-LV" dirty="0">
              <a:solidFill>
                <a:schemeClr val="tx1"/>
              </a:solidFill>
            </a:endParaRPr>
          </a:p>
          <a:p>
            <a:pPr lvl="1">
              <a:lnSpc>
                <a:spcPct val="90000"/>
              </a:lnSpc>
            </a:pPr>
            <a:r>
              <a:rPr lang="lv-LV" dirty="0" smtClean="0">
                <a:solidFill>
                  <a:schemeClr val="tx1"/>
                </a:solidFill>
              </a:rPr>
              <a:t>Tirgus piesātinātība un teritorijas plānojums (pašvaldību tiesības </a:t>
            </a:r>
            <a:r>
              <a:rPr lang="lv-LV" dirty="0" err="1" smtClean="0">
                <a:solidFill>
                  <a:schemeClr val="tx1"/>
                </a:solidFill>
              </a:rPr>
              <a:t>vs</a:t>
            </a:r>
            <a:r>
              <a:rPr lang="lv-LV" dirty="0" smtClean="0">
                <a:solidFill>
                  <a:schemeClr val="tx1"/>
                </a:solidFill>
              </a:rPr>
              <a:t> valsts noteiktais regulējums).</a:t>
            </a:r>
            <a:endParaRPr lang="lv-LV" dirty="0">
              <a:solidFill>
                <a:schemeClr val="tx1"/>
              </a:solidFill>
            </a:endParaRPr>
          </a:p>
          <a:p>
            <a:pPr lvl="1">
              <a:lnSpc>
                <a:spcPct val="90000"/>
              </a:lnSpc>
            </a:pPr>
            <a:endParaRPr lang="lv-LV" sz="1700" dirty="0">
              <a:solidFill>
                <a:schemeClr val="tx1"/>
              </a:solidFill>
            </a:endParaRPr>
          </a:p>
          <a:p>
            <a:pPr algn="just"/>
            <a:r>
              <a:rPr lang="lv-LV" b="1" dirty="0" smtClean="0">
                <a:solidFill>
                  <a:schemeClr val="tx1"/>
                </a:solidFill>
              </a:rPr>
              <a:t>Sabiedriskā labuma organizāciju regulējuma pārskatīšana </a:t>
            </a:r>
            <a:r>
              <a:rPr lang="lv-LV" dirty="0" smtClean="0">
                <a:solidFill>
                  <a:schemeClr val="tx1"/>
                </a:solidFill>
              </a:rPr>
              <a:t>ar mērķi novērst «trubas» efektu ziedojumu naudas plūsmā un </a:t>
            </a:r>
            <a:r>
              <a:rPr lang="lv-LV" dirty="0" err="1" smtClean="0">
                <a:solidFill>
                  <a:schemeClr val="tx1"/>
                </a:solidFill>
              </a:rPr>
              <a:t>efektivizēt</a:t>
            </a:r>
            <a:r>
              <a:rPr lang="lv-LV" dirty="0" smtClean="0">
                <a:solidFill>
                  <a:schemeClr val="tx1"/>
                </a:solidFill>
              </a:rPr>
              <a:t> administrēšanas procesu (elektroniskās vides izmantošana saziņā starp SLO un VID).</a:t>
            </a:r>
          </a:p>
          <a:p>
            <a:pPr algn="just"/>
            <a:endParaRPr lang="lv-LV" dirty="0">
              <a:solidFill>
                <a:schemeClr val="tx1"/>
              </a:solidFill>
            </a:endParaRPr>
          </a:p>
          <a:p>
            <a:pPr algn="just"/>
            <a:endParaRPr lang="lv-LV" dirty="0" smtClean="0">
              <a:solidFill>
                <a:schemeClr val="tx1"/>
              </a:solidFill>
            </a:endParaRPr>
          </a:p>
          <a:p>
            <a:pPr algn="just"/>
            <a:endParaRPr lang="lv-LV" b="1" dirty="0">
              <a:solidFill>
                <a:schemeClr val="tx1"/>
              </a:solidFill>
            </a:endParaRPr>
          </a:p>
          <a:p>
            <a:pPr algn="just"/>
            <a:endParaRPr lang="lv-LV" dirty="0" smtClean="0">
              <a:solidFill>
                <a:schemeClr val="tx1"/>
              </a:solidFill>
            </a:endParaRPr>
          </a:p>
        </p:txBody>
      </p:sp>
      <p:sp>
        <p:nvSpPr>
          <p:cNvPr id="5" name="Title 4"/>
          <p:cNvSpPr>
            <a:spLocks noGrp="1"/>
          </p:cNvSpPr>
          <p:nvPr>
            <p:ph type="title"/>
          </p:nvPr>
        </p:nvSpPr>
        <p:spPr/>
        <p:txBody>
          <a:bodyPr/>
          <a:lstStyle/>
          <a:p>
            <a:r>
              <a:rPr lang="lv-LV" dirty="0" smtClean="0"/>
              <a:t>Sabiedrības interešu politika</a:t>
            </a:r>
            <a:endParaRPr lang="lv-LV" dirty="0"/>
          </a:p>
        </p:txBody>
      </p:sp>
    </p:spTree>
    <p:extLst>
      <p:ext uri="{BB962C8B-B14F-4D97-AF65-F5344CB8AC3E}">
        <p14:creationId xmlns:p14="http://schemas.microsoft.com/office/powerpoint/2010/main" val="3772812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CA0AA-EBCE-41CC-B1E5-DBABD152EBBD}" type="datetime1">
              <a:rPr lang="lv-LV" smtClean="0"/>
              <a:t>22.01.2018</a:t>
            </a:fld>
            <a:endParaRPr lang="lv-LV" dirty="0"/>
          </a:p>
        </p:txBody>
      </p:sp>
      <p:sp>
        <p:nvSpPr>
          <p:cNvPr id="3" name="Slide Number Placeholder 2"/>
          <p:cNvSpPr>
            <a:spLocks noGrp="1"/>
          </p:cNvSpPr>
          <p:nvPr>
            <p:ph type="sldNum" sz="quarter" idx="12"/>
          </p:nvPr>
        </p:nvSpPr>
        <p:spPr/>
        <p:txBody>
          <a:bodyPr/>
          <a:lstStyle/>
          <a:p>
            <a:fld id="{952464FB-6FA6-4E80-ACB1-F4B9846AA373}" type="slidenum">
              <a:rPr lang="lv-LV" smtClean="0"/>
              <a:t>11</a:t>
            </a:fld>
            <a:endParaRPr lang="lv-LV"/>
          </a:p>
        </p:txBody>
      </p:sp>
      <p:sp>
        <p:nvSpPr>
          <p:cNvPr id="4" name="Content Placeholder 3"/>
          <p:cNvSpPr>
            <a:spLocks noGrp="1"/>
          </p:cNvSpPr>
          <p:nvPr>
            <p:ph idx="1"/>
          </p:nvPr>
        </p:nvSpPr>
        <p:spPr/>
        <p:txBody>
          <a:bodyPr>
            <a:normAutofit/>
          </a:bodyPr>
          <a:lstStyle/>
          <a:p>
            <a:r>
              <a:rPr lang="lv-LV" b="1" dirty="0" smtClean="0">
                <a:solidFill>
                  <a:schemeClr val="tx1"/>
                </a:solidFill>
              </a:rPr>
              <a:t>Veikta </a:t>
            </a:r>
            <a:r>
              <a:rPr lang="lv-LV" b="1" dirty="0">
                <a:solidFill>
                  <a:schemeClr val="tx1"/>
                </a:solidFill>
              </a:rPr>
              <a:t>analīze </a:t>
            </a:r>
            <a:r>
              <a:rPr lang="lv-LV" b="1" dirty="0" smtClean="0">
                <a:solidFill>
                  <a:schemeClr val="tx1"/>
                </a:solidFill>
              </a:rPr>
              <a:t>par:</a:t>
            </a:r>
          </a:p>
          <a:p>
            <a:pPr lvl="1">
              <a:lnSpc>
                <a:spcPct val="90000"/>
              </a:lnSpc>
            </a:pPr>
            <a:r>
              <a:rPr lang="lv-LV" dirty="0">
                <a:solidFill>
                  <a:schemeClr val="tx1"/>
                </a:solidFill>
              </a:rPr>
              <a:t>ēnu ekonomikas faktoru un ietekmes </a:t>
            </a:r>
            <a:r>
              <a:rPr lang="lv-LV" dirty="0" smtClean="0">
                <a:solidFill>
                  <a:schemeClr val="tx1"/>
                </a:solidFill>
              </a:rPr>
              <a:t>analīzi;</a:t>
            </a:r>
            <a:endParaRPr lang="lv-LV" dirty="0">
              <a:solidFill>
                <a:schemeClr val="tx1"/>
              </a:solidFill>
            </a:endParaRPr>
          </a:p>
          <a:p>
            <a:pPr lvl="1">
              <a:lnSpc>
                <a:spcPct val="90000"/>
              </a:lnSpc>
            </a:pPr>
            <a:r>
              <a:rPr lang="lv-LV" dirty="0">
                <a:solidFill>
                  <a:schemeClr val="tx1"/>
                </a:solidFill>
              </a:rPr>
              <a:t>ēnu ekonomikas ierobežošanas pasākumu un normatīvajos aktos noteikto normu </a:t>
            </a:r>
            <a:r>
              <a:rPr lang="lv-LV" dirty="0" smtClean="0">
                <a:solidFill>
                  <a:schemeClr val="tx1"/>
                </a:solidFill>
              </a:rPr>
              <a:t>piemērošanas efektivitāti.</a:t>
            </a:r>
          </a:p>
          <a:p>
            <a:pPr marL="457200" lvl="1" indent="0">
              <a:lnSpc>
                <a:spcPct val="90000"/>
              </a:lnSpc>
              <a:buNone/>
            </a:pPr>
            <a:endParaRPr lang="lv-LV" dirty="0" smtClean="0">
              <a:solidFill>
                <a:schemeClr val="tx1"/>
              </a:solidFill>
            </a:endParaRPr>
          </a:p>
          <a:p>
            <a:r>
              <a:rPr lang="lv-LV" b="1" dirty="0" smtClean="0">
                <a:solidFill>
                  <a:schemeClr val="tx1"/>
                </a:solidFill>
              </a:rPr>
              <a:t>Ēnu ekonomikas ierobežošanas plāns pārstrukturēts un iekļauti aktuāli uzdevumi</a:t>
            </a:r>
            <a:r>
              <a:rPr lang="lv-LV" dirty="0" smtClean="0">
                <a:solidFill>
                  <a:schemeClr val="tx1"/>
                </a:solidFill>
              </a:rPr>
              <a:t>, t.sk.:</a:t>
            </a:r>
          </a:p>
          <a:p>
            <a:pPr lvl="1">
              <a:lnSpc>
                <a:spcPct val="90000"/>
              </a:lnSpc>
            </a:pPr>
            <a:r>
              <a:rPr lang="lv-LV" dirty="0" smtClean="0">
                <a:solidFill>
                  <a:schemeClr val="tx1"/>
                </a:solidFill>
              </a:rPr>
              <a:t>Turpinās darbs ar nozarēm – būvniecība, </a:t>
            </a:r>
            <a:r>
              <a:rPr lang="lv-LV" dirty="0" err="1" smtClean="0">
                <a:solidFill>
                  <a:schemeClr val="tx1"/>
                </a:solidFill>
              </a:rPr>
              <a:t>minerālresursu</a:t>
            </a:r>
            <a:r>
              <a:rPr lang="lv-LV" dirty="0" smtClean="0">
                <a:solidFill>
                  <a:schemeClr val="tx1"/>
                </a:solidFill>
              </a:rPr>
              <a:t> ieguve, apsardze, sabiedriskā ēdināšana, mazumtirdzniecība;</a:t>
            </a:r>
            <a:endParaRPr lang="lv-LV" dirty="0">
              <a:solidFill>
                <a:schemeClr val="tx1"/>
              </a:solidFill>
            </a:endParaRPr>
          </a:p>
          <a:p>
            <a:pPr lvl="1">
              <a:lnSpc>
                <a:spcPct val="90000"/>
              </a:lnSpc>
            </a:pPr>
            <a:r>
              <a:rPr lang="lv-LV" dirty="0" smtClean="0">
                <a:solidFill>
                  <a:schemeClr val="tx1"/>
                </a:solidFill>
              </a:rPr>
              <a:t>izstrādāts pilotprojekts preču pārvietošanas uzraudzības sistēmai tiešsaistes režīmā.</a:t>
            </a:r>
            <a:endParaRPr lang="lv-LV" dirty="0">
              <a:solidFill>
                <a:schemeClr val="tx1"/>
              </a:solidFill>
            </a:endParaRPr>
          </a:p>
          <a:p>
            <a:pPr marL="0" indent="0">
              <a:buNone/>
            </a:pPr>
            <a:endParaRPr lang="lv-LV" sz="1700" dirty="0">
              <a:solidFill>
                <a:schemeClr val="tx1"/>
              </a:solidFill>
            </a:endParaRPr>
          </a:p>
          <a:p>
            <a:endParaRPr lang="lv-LV" sz="1700" dirty="0">
              <a:solidFill>
                <a:schemeClr val="tx1"/>
              </a:solidFill>
            </a:endParaRPr>
          </a:p>
          <a:p>
            <a:pPr lvl="1">
              <a:lnSpc>
                <a:spcPct val="90000"/>
              </a:lnSpc>
            </a:pPr>
            <a:endParaRPr lang="lv-LV" dirty="0" smtClean="0"/>
          </a:p>
        </p:txBody>
      </p:sp>
      <p:sp>
        <p:nvSpPr>
          <p:cNvPr id="5" name="Title 4"/>
          <p:cNvSpPr>
            <a:spLocks noGrp="1"/>
          </p:cNvSpPr>
          <p:nvPr>
            <p:ph type="title"/>
          </p:nvPr>
        </p:nvSpPr>
        <p:spPr/>
        <p:txBody>
          <a:bodyPr/>
          <a:lstStyle/>
          <a:p>
            <a:r>
              <a:rPr lang="lv-LV" dirty="0" smtClean="0"/>
              <a:t>Ēnu ekonomikas ierobežošana</a:t>
            </a:r>
            <a:endParaRPr lang="lv-LV" dirty="0"/>
          </a:p>
        </p:txBody>
      </p:sp>
    </p:spTree>
    <p:extLst>
      <p:ext uri="{BB962C8B-B14F-4D97-AF65-F5344CB8AC3E}">
        <p14:creationId xmlns:p14="http://schemas.microsoft.com/office/powerpoint/2010/main" val="1352755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CA0AA-EBCE-41CC-B1E5-DBABD152EBBD}" type="datetime1">
              <a:rPr lang="lv-LV" smtClean="0"/>
              <a:t>22.01.2018</a:t>
            </a:fld>
            <a:endParaRPr lang="lv-LV" dirty="0"/>
          </a:p>
        </p:txBody>
      </p:sp>
      <p:sp>
        <p:nvSpPr>
          <p:cNvPr id="3" name="Slide Number Placeholder 2"/>
          <p:cNvSpPr>
            <a:spLocks noGrp="1"/>
          </p:cNvSpPr>
          <p:nvPr>
            <p:ph type="sldNum" sz="quarter" idx="12"/>
          </p:nvPr>
        </p:nvSpPr>
        <p:spPr/>
        <p:txBody>
          <a:bodyPr/>
          <a:lstStyle/>
          <a:p>
            <a:fld id="{952464FB-6FA6-4E80-ACB1-F4B9846AA373}" type="slidenum">
              <a:rPr lang="lv-LV" smtClean="0"/>
              <a:t>12</a:t>
            </a:fld>
            <a:endParaRPr lang="lv-LV"/>
          </a:p>
        </p:txBody>
      </p:sp>
      <p:sp>
        <p:nvSpPr>
          <p:cNvPr id="4" name="Content Placeholder 3"/>
          <p:cNvSpPr>
            <a:spLocks noGrp="1"/>
          </p:cNvSpPr>
          <p:nvPr>
            <p:ph idx="1"/>
          </p:nvPr>
        </p:nvSpPr>
        <p:spPr/>
        <p:txBody>
          <a:bodyPr>
            <a:normAutofit/>
          </a:bodyPr>
          <a:lstStyle/>
          <a:p>
            <a:r>
              <a:rPr lang="lv-LV" b="1" dirty="0" smtClean="0">
                <a:solidFill>
                  <a:schemeClr val="tx1"/>
                </a:solidFill>
              </a:rPr>
              <a:t>Valsts ieņēmumu dienestā</a:t>
            </a:r>
            <a:r>
              <a:rPr lang="lv-LV" dirty="0" smtClean="0">
                <a:solidFill>
                  <a:schemeClr val="tx1"/>
                </a:solidFill>
              </a:rPr>
              <a:t>:</a:t>
            </a:r>
          </a:p>
          <a:p>
            <a:pPr lvl="1">
              <a:lnSpc>
                <a:spcPct val="90000"/>
              </a:lnSpc>
            </a:pPr>
            <a:r>
              <a:rPr lang="lv-LV" dirty="0" smtClean="0">
                <a:solidFill>
                  <a:schemeClr val="tx1"/>
                </a:solidFill>
              </a:rPr>
              <a:t>Pārskatītas nodokļu aprēķināšanas un nomaksas kontroles metodes (audita procesu pārskatīšana);</a:t>
            </a:r>
            <a:endParaRPr lang="lv-LV" dirty="0">
              <a:solidFill>
                <a:schemeClr val="tx1"/>
              </a:solidFill>
            </a:endParaRPr>
          </a:p>
          <a:p>
            <a:pPr lvl="1">
              <a:lnSpc>
                <a:spcPct val="90000"/>
              </a:lnSpc>
            </a:pPr>
            <a:r>
              <a:rPr lang="lv-LV" dirty="0" smtClean="0">
                <a:solidFill>
                  <a:schemeClr val="tx1"/>
                </a:solidFill>
              </a:rPr>
              <a:t>Stiprinātas analītiskās spējas.</a:t>
            </a:r>
            <a:endParaRPr lang="lv-LV" dirty="0">
              <a:solidFill>
                <a:schemeClr val="tx1"/>
              </a:solidFill>
            </a:endParaRPr>
          </a:p>
          <a:p>
            <a:pPr lvl="1">
              <a:lnSpc>
                <a:spcPct val="90000"/>
              </a:lnSpc>
            </a:pPr>
            <a:r>
              <a:rPr lang="lv-LV" dirty="0" smtClean="0">
                <a:solidFill>
                  <a:schemeClr val="tx1"/>
                </a:solidFill>
              </a:rPr>
              <a:t>Pieslēgšanās NKIM;</a:t>
            </a:r>
            <a:endParaRPr lang="lv-LV" dirty="0">
              <a:solidFill>
                <a:schemeClr val="tx1"/>
              </a:solidFill>
            </a:endParaRPr>
          </a:p>
          <a:p>
            <a:pPr lvl="1">
              <a:lnSpc>
                <a:spcPct val="90000"/>
              </a:lnSpc>
            </a:pPr>
            <a:r>
              <a:rPr lang="lv-LV" dirty="0" err="1" smtClean="0">
                <a:solidFill>
                  <a:schemeClr val="tx1"/>
                </a:solidFill>
              </a:rPr>
              <a:t>Starpreģionu</a:t>
            </a:r>
            <a:r>
              <a:rPr lang="lv-LV" dirty="0" smtClean="0">
                <a:solidFill>
                  <a:schemeClr val="tx1"/>
                </a:solidFill>
              </a:rPr>
              <a:t> muitas darbinieku pieredzes apmaiņa</a:t>
            </a:r>
          </a:p>
          <a:p>
            <a:pPr lvl="1">
              <a:lnSpc>
                <a:spcPct val="90000"/>
              </a:lnSpc>
            </a:pPr>
            <a:endParaRPr lang="lv-LV" dirty="0">
              <a:solidFill>
                <a:schemeClr val="tx1"/>
              </a:solidFill>
            </a:endParaRPr>
          </a:p>
          <a:p>
            <a:endParaRPr lang="lv-LV" sz="1700" dirty="0">
              <a:solidFill>
                <a:schemeClr val="tx1"/>
              </a:solidFill>
            </a:endParaRPr>
          </a:p>
          <a:p>
            <a:pPr lvl="1">
              <a:lnSpc>
                <a:spcPct val="90000"/>
              </a:lnSpc>
            </a:pPr>
            <a:endParaRPr lang="lv-LV" dirty="0" smtClean="0"/>
          </a:p>
        </p:txBody>
      </p:sp>
      <p:sp>
        <p:nvSpPr>
          <p:cNvPr id="5" name="Title 4"/>
          <p:cNvSpPr>
            <a:spLocks noGrp="1"/>
          </p:cNvSpPr>
          <p:nvPr>
            <p:ph type="title"/>
          </p:nvPr>
        </p:nvSpPr>
        <p:spPr/>
        <p:txBody>
          <a:bodyPr/>
          <a:lstStyle/>
          <a:p>
            <a:r>
              <a:rPr lang="lv-LV" dirty="0" smtClean="0"/>
              <a:t>Ēnu ekonomikas ierobežošana (2)</a:t>
            </a:r>
            <a:endParaRPr lang="lv-LV" dirty="0"/>
          </a:p>
        </p:txBody>
      </p:sp>
    </p:spTree>
    <p:extLst>
      <p:ext uri="{BB962C8B-B14F-4D97-AF65-F5344CB8AC3E}">
        <p14:creationId xmlns:p14="http://schemas.microsoft.com/office/powerpoint/2010/main" val="2277675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CA0AA-EBCE-41CC-B1E5-DBABD152EBBD}" type="datetime1">
              <a:rPr lang="lv-LV" smtClean="0"/>
              <a:t>22.01.2018</a:t>
            </a:fld>
            <a:endParaRPr lang="lv-LV" dirty="0"/>
          </a:p>
        </p:txBody>
      </p:sp>
      <p:sp>
        <p:nvSpPr>
          <p:cNvPr id="3" name="Slide Number Placeholder 2"/>
          <p:cNvSpPr>
            <a:spLocks noGrp="1"/>
          </p:cNvSpPr>
          <p:nvPr>
            <p:ph type="sldNum" sz="quarter" idx="12"/>
          </p:nvPr>
        </p:nvSpPr>
        <p:spPr/>
        <p:txBody>
          <a:bodyPr/>
          <a:lstStyle/>
          <a:p>
            <a:fld id="{952464FB-6FA6-4E80-ACB1-F4B9846AA373}" type="slidenum">
              <a:rPr lang="lv-LV" smtClean="0"/>
              <a:t>13</a:t>
            </a:fld>
            <a:endParaRPr lang="lv-LV" dirty="0"/>
          </a:p>
        </p:txBody>
      </p:sp>
      <p:sp>
        <p:nvSpPr>
          <p:cNvPr id="5" name="Title 4"/>
          <p:cNvSpPr>
            <a:spLocks noGrp="1"/>
          </p:cNvSpPr>
          <p:nvPr>
            <p:ph type="title"/>
          </p:nvPr>
        </p:nvSpPr>
        <p:spPr/>
        <p:txBody>
          <a:bodyPr>
            <a:normAutofit fontScale="90000"/>
          </a:bodyPr>
          <a:lstStyle/>
          <a:p>
            <a:r>
              <a:rPr lang="lv-LV" sz="2400" dirty="0"/>
              <a:t>Komunikācija par #</a:t>
            </a:r>
            <a:r>
              <a:rPr lang="lv-LV" sz="2400" dirty="0" err="1"/>
              <a:t>NodokļuReforma</a:t>
            </a:r>
            <a:r>
              <a:rPr lang="lv-LV" sz="2400" dirty="0"/>
              <a:t> 2018</a:t>
            </a:r>
            <a:endParaRPr lang="lv-LV"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08304" y="2636912"/>
            <a:ext cx="1224136" cy="1224136"/>
          </a:xfrm>
          <a:prstGeom prst="rect">
            <a:avLst/>
          </a:prstGeom>
        </p:spPr>
      </p:pic>
      <p:sp>
        <p:nvSpPr>
          <p:cNvPr id="7" name="Rectangle 6"/>
          <p:cNvSpPr/>
          <p:nvPr/>
        </p:nvSpPr>
        <p:spPr>
          <a:xfrm>
            <a:off x="457200" y="1310074"/>
            <a:ext cx="8064896" cy="4770537"/>
          </a:xfrm>
          <a:prstGeom prst="rect">
            <a:avLst/>
          </a:prstGeom>
        </p:spPr>
        <p:txBody>
          <a:bodyPr wrap="square">
            <a:spAutoFit/>
          </a:bodyPr>
          <a:lstStyle/>
          <a:p>
            <a:r>
              <a:rPr lang="lv-LV" sz="1600" dirty="0"/>
              <a:t>FM 2018. gada stratēģiskās komunikācijas 3 tēmas (Valsts kancelejā apstiprinātas):</a:t>
            </a:r>
          </a:p>
          <a:p>
            <a:pPr lvl="1"/>
            <a:r>
              <a:rPr lang="lv-LV" sz="1600" u="sng" dirty="0"/>
              <a:t>Jaunā nodokļu reforma. Izmaiņas un ieguvumi</a:t>
            </a:r>
            <a:r>
              <a:rPr lang="lv-LV" sz="1600" dirty="0"/>
              <a:t>;</a:t>
            </a:r>
          </a:p>
          <a:p>
            <a:pPr lvl="1"/>
            <a:r>
              <a:rPr lang="lv-LV" sz="1600" u="sng" dirty="0"/>
              <a:t>Ēnu ekonomikas ierobežošana. Sekmēt godīgu uzņēmējdarbības vidi</a:t>
            </a:r>
            <a:r>
              <a:rPr lang="lv-LV" sz="1600" dirty="0"/>
              <a:t>;</a:t>
            </a:r>
          </a:p>
          <a:p>
            <a:pPr lvl="1"/>
            <a:r>
              <a:rPr lang="lv-LV" sz="1600" dirty="0"/>
              <a:t>Tautsaimniecības</a:t>
            </a:r>
            <a:r>
              <a:rPr lang="en-US" sz="1600" dirty="0"/>
              <a:t> </a:t>
            </a:r>
            <a:r>
              <a:rPr lang="lv-LV" sz="1600" dirty="0"/>
              <a:t>stiprināšana. </a:t>
            </a:r>
            <a:r>
              <a:rPr lang="en-US" sz="1600" dirty="0"/>
              <a:t>ES fond</a:t>
            </a:r>
            <a:r>
              <a:rPr lang="lv-LV" sz="1600" dirty="0"/>
              <a:t>u investīcijas Latvijai. </a:t>
            </a:r>
          </a:p>
          <a:p>
            <a:r>
              <a:rPr lang="lv-LV" sz="1600" dirty="0"/>
              <a:t>02.2018. noslēgsies publiskais iepirkums «</a:t>
            </a:r>
            <a:r>
              <a:rPr lang="lv-LV" sz="1600" b="1" dirty="0"/>
              <a:t>Sociāli informatīvās un izglītojošās komunikācijas kampaņas izstrāde un realizācija» </a:t>
            </a:r>
            <a:r>
              <a:rPr lang="lv-LV" sz="1600" dirty="0"/>
              <a:t>par Nodokļu reformu un ēnu ekonomikas ierobežošanu un sāksies aktīvā realizācija.  </a:t>
            </a:r>
          </a:p>
          <a:p>
            <a:r>
              <a:rPr lang="lv-LV" sz="1600" u="sng" dirty="0"/>
              <a:t>Bez maksas FM turpinās</a:t>
            </a:r>
            <a:r>
              <a:rPr lang="lv-LV" sz="1600" dirty="0"/>
              <a:t>: </a:t>
            </a:r>
          </a:p>
          <a:p>
            <a:pPr lvl="1"/>
            <a:r>
              <a:rPr lang="lv-LV" sz="1600" dirty="0"/>
              <a:t>Attīstīt un pilnveidot FM WEB sadaļu par #</a:t>
            </a:r>
            <a:r>
              <a:rPr lang="lv-LV" sz="1600" dirty="0" err="1"/>
              <a:t>NodokļuReforma</a:t>
            </a:r>
            <a:r>
              <a:rPr lang="lv-LV" sz="1600" dirty="0"/>
              <a:t> u.c.</a:t>
            </a:r>
          </a:p>
          <a:p>
            <a:pPr lvl="1"/>
            <a:r>
              <a:rPr lang="lv-LV" sz="1600" dirty="0"/>
              <a:t>Nodrošināt komentārus, intervijas un publiskos paziņojumus par #</a:t>
            </a:r>
            <a:r>
              <a:rPr lang="lv-LV" sz="1600" dirty="0" err="1"/>
              <a:t>NodokļuReforma</a:t>
            </a:r>
            <a:r>
              <a:rPr lang="lv-LV" sz="1600" dirty="0"/>
              <a:t> u.c.</a:t>
            </a:r>
          </a:p>
          <a:p>
            <a:pPr lvl="1"/>
            <a:r>
              <a:rPr lang="lv-LV" sz="1600" dirty="0"/>
              <a:t>Sagatavot ekspertu komentārus un viedokļus par #</a:t>
            </a:r>
            <a:r>
              <a:rPr lang="lv-LV" sz="1600" dirty="0" err="1"/>
              <a:t>NodokļuReforma</a:t>
            </a:r>
            <a:r>
              <a:rPr lang="lv-LV" sz="1600" dirty="0"/>
              <a:t> u.c.</a:t>
            </a:r>
          </a:p>
          <a:p>
            <a:pPr lvl="1"/>
            <a:r>
              <a:rPr lang="lv-LV" sz="1600" dirty="0"/>
              <a:t>Aktīvi nodrošināt komunikāciju sociālajos tīklos par #</a:t>
            </a:r>
            <a:r>
              <a:rPr lang="lv-LV" sz="1600" dirty="0" err="1"/>
              <a:t>NodokļuReforma</a:t>
            </a:r>
            <a:r>
              <a:rPr lang="lv-LV" sz="1600" dirty="0"/>
              <a:t> u.c.</a:t>
            </a:r>
          </a:p>
          <a:p>
            <a:pPr lvl="1"/>
            <a:r>
              <a:rPr lang="lv-LV" sz="1600" dirty="0"/>
              <a:t>Izstrādāt vizuāli informatīvos materiālus par #</a:t>
            </a:r>
            <a:r>
              <a:rPr lang="lv-LV" sz="1600" dirty="0" err="1"/>
              <a:t>NodokļuReforma</a:t>
            </a:r>
            <a:r>
              <a:rPr lang="lv-LV" sz="1600" dirty="0"/>
              <a:t> u.c.</a:t>
            </a:r>
          </a:p>
          <a:p>
            <a:pPr lvl="1"/>
            <a:r>
              <a:rPr lang="lv-LV" sz="1600" dirty="0"/>
              <a:t>Piedalīties konferencēs un semināros par #</a:t>
            </a:r>
            <a:r>
              <a:rPr lang="lv-LV" sz="1600" dirty="0" err="1"/>
              <a:t>NodokļuReforma</a:t>
            </a:r>
            <a:r>
              <a:rPr lang="lv-LV" sz="1600" dirty="0"/>
              <a:t> u.c.</a:t>
            </a:r>
          </a:p>
          <a:p>
            <a:pPr lvl="1"/>
            <a:r>
              <a:rPr lang="lv-LV" sz="1600" dirty="0"/>
              <a:t>Sadarboties ar valdības sociālajiem partneriem jautājumos par #</a:t>
            </a:r>
            <a:r>
              <a:rPr lang="lv-LV" sz="1600" dirty="0" err="1"/>
              <a:t>NodokļuReforma</a:t>
            </a:r>
            <a:r>
              <a:rPr lang="lv-LV" sz="1600" dirty="0"/>
              <a:t> u.c.</a:t>
            </a:r>
          </a:p>
          <a:p>
            <a:pPr lvl="1"/>
            <a:r>
              <a:rPr lang="lv-LV" sz="1600" dirty="0"/>
              <a:t>Uzrunāt dažādas mērķauditorijas (ekonomiski aktīvie, pensionāri, mājsaimniecības, viedokļu līderi u.c.) par #</a:t>
            </a:r>
            <a:r>
              <a:rPr lang="lv-LV" sz="1600" dirty="0" err="1"/>
              <a:t>NodokļuReforma</a:t>
            </a:r>
            <a:r>
              <a:rPr lang="lv-LV" sz="1600" dirty="0"/>
              <a:t> u.c. </a:t>
            </a:r>
          </a:p>
        </p:txBody>
      </p:sp>
    </p:spTree>
    <p:extLst>
      <p:ext uri="{BB962C8B-B14F-4D97-AF65-F5344CB8AC3E}">
        <p14:creationId xmlns:p14="http://schemas.microsoft.com/office/powerpoint/2010/main" val="1104793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t>14</a:t>
            </a:fld>
            <a:endParaRPr lang="lv-LV"/>
          </a:p>
        </p:txBody>
      </p:sp>
      <p:sp>
        <p:nvSpPr>
          <p:cNvPr id="5" name="Title 4"/>
          <p:cNvSpPr>
            <a:spLocks noGrp="1"/>
          </p:cNvSpPr>
          <p:nvPr>
            <p:ph type="title"/>
          </p:nvPr>
        </p:nvSpPr>
        <p:spPr/>
        <p:txBody>
          <a:bodyPr>
            <a:normAutofit fontScale="90000"/>
          </a:bodyPr>
          <a:lstStyle/>
          <a:p>
            <a:r>
              <a:rPr lang="lv-LV" dirty="0">
                <a:effectLst/>
              </a:rPr>
              <a:t/>
            </a:r>
            <a:br>
              <a:rPr lang="lv-LV" dirty="0">
                <a:effectLst/>
              </a:rPr>
            </a:br>
            <a:endParaRPr lang="lv-LV" dirty="0"/>
          </a:p>
        </p:txBody>
      </p:sp>
      <p:sp>
        <p:nvSpPr>
          <p:cNvPr id="4" name="Content Placeholder 3"/>
          <p:cNvSpPr>
            <a:spLocks noGrp="1"/>
          </p:cNvSpPr>
          <p:nvPr>
            <p:ph idx="1"/>
          </p:nvPr>
        </p:nvSpPr>
        <p:spPr>
          <a:xfrm>
            <a:off x="1691680" y="2996952"/>
            <a:ext cx="5832648" cy="576064"/>
          </a:xfrm>
        </p:spPr>
        <p:txBody>
          <a:bodyPr>
            <a:normAutofit fontScale="92500"/>
          </a:bodyPr>
          <a:lstStyle/>
          <a:p>
            <a:pPr marL="0" indent="0" algn="just">
              <a:buNone/>
            </a:pPr>
            <a:r>
              <a:rPr lang="lv-LV" sz="2400" b="1" dirty="0" smtClean="0"/>
              <a:t>ES fondi </a:t>
            </a:r>
            <a:r>
              <a:rPr lang="lv-LV" sz="2400" b="1" dirty="0"/>
              <a:t>un NOR/EEZ finanšu instrumenti</a:t>
            </a:r>
          </a:p>
        </p:txBody>
      </p:sp>
      <p:sp>
        <p:nvSpPr>
          <p:cNvPr id="6" name="Date Placeholder 5"/>
          <p:cNvSpPr>
            <a:spLocks noGrp="1"/>
          </p:cNvSpPr>
          <p:nvPr>
            <p:ph type="dt" sz="half" idx="10"/>
          </p:nvPr>
        </p:nvSpPr>
        <p:spPr/>
        <p:txBody>
          <a:bodyPr/>
          <a:lstStyle/>
          <a:p>
            <a:fld id="{6F062E94-3148-4D52-A522-509EA88300F0}" type="datetime1">
              <a:rPr lang="lv-LV" smtClean="0"/>
              <a:t>22.01.2018</a:t>
            </a:fld>
            <a:endParaRPr lang="lv-LV" dirty="0"/>
          </a:p>
        </p:txBody>
      </p:sp>
    </p:spTree>
    <p:extLst>
      <p:ext uri="{BB962C8B-B14F-4D97-AF65-F5344CB8AC3E}">
        <p14:creationId xmlns:p14="http://schemas.microsoft.com/office/powerpoint/2010/main" val="2574606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EC06CD-37B1-4412-967F-6EDE16C03223}" type="slidenum">
              <a:rPr lang="lv-LV" smtClean="0"/>
              <a:pPr/>
              <a:t>15</a:t>
            </a:fld>
            <a:endParaRPr lang="lv-LV"/>
          </a:p>
        </p:txBody>
      </p:sp>
      <p:sp>
        <p:nvSpPr>
          <p:cNvPr id="5" name="Content Placeholder 4"/>
          <p:cNvSpPr>
            <a:spLocks noGrp="1"/>
          </p:cNvSpPr>
          <p:nvPr>
            <p:ph idx="1"/>
          </p:nvPr>
        </p:nvSpPr>
        <p:spPr>
          <a:xfrm>
            <a:off x="539552" y="1052736"/>
            <a:ext cx="8330668" cy="5616624"/>
          </a:xfrm>
        </p:spPr>
        <p:txBody>
          <a:bodyPr>
            <a:normAutofit/>
          </a:bodyPr>
          <a:lstStyle/>
          <a:p>
            <a:pPr algn="just"/>
            <a:r>
              <a:rPr lang="lv-LV" sz="1700" dirty="0"/>
              <a:t>Finanšu ministrijas </a:t>
            </a:r>
            <a:r>
              <a:rPr lang="lv-LV" sz="1700" u="sng" dirty="0" smtClean="0"/>
              <a:t>operatīva un efektīva rīcība </a:t>
            </a:r>
            <a:r>
              <a:rPr lang="lv-LV" sz="1700" dirty="0" smtClean="0"/>
              <a:t>Kohēzijas politikas ES fondu ieviešanas intensificēšanai un risku pārvaldībai </a:t>
            </a:r>
            <a:r>
              <a:rPr lang="lv-LV" sz="1700" u="sng" dirty="0" smtClean="0"/>
              <a:t>sekmēja </a:t>
            </a:r>
            <a:r>
              <a:rPr lang="lv-LV" sz="1700" u="sng" dirty="0"/>
              <a:t>VRP </a:t>
            </a:r>
            <a:r>
              <a:rPr lang="lv-LV" sz="1700" u="sng" dirty="0" smtClean="0"/>
              <a:t>mērķu sasniegšanu ievērojami ātrāk:</a:t>
            </a:r>
          </a:p>
          <a:p>
            <a:pPr marL="457200" lvl="1" indent="0" algn="just">
              <a:buNone/>
            </a:pPr>
            <a:r>
              <a:rPr lang="lv-LV" sz="1700" b="1" dirty="0" smtClean="0"/>
              <a:t>- apstiprināti investīciju noteikumi </a:t>
            </a:r>
            <a:r>
              <a:rPr lang="lv-LV" sz="1700" b="1" dirty="0"/>
              <a:t>par </a:t>
            </a:r>
            <a:r>
              <a:rPr lang="lv-LV" sz="1700" b="1" dirty="0" smtClean="0"/>
              <a:t>4,3 mljrd. EUR -</a:t>
            </a:r>
            <a:r>
              <a:rPr lang="lv-LV" sz="1700" dirty="0" smtClean="0"/>
              <a:t> </a:t>
            </a:r>
            <a:r>
              <a:rPr lang="lv-LV" sz="1700" u="sng" dirty="0" smtClean="0"/>
              <a:t>pārsniedz</a:t>
            </a:r>
            <a:r>
              <a:rPr lang="lv-LV" sz="1700" b="1" dirty="0" smtClean="0"/>
              <a:t> </a:t>
            </a:r>
            <a:r>
              <a:rPr lang="lv-LV" sz="1700" dirty="0"/>
              <a:t>VRP </a:t>
            </a:r>
            <a:r>
              <a:rPr lang="lv-LV" sz="1700" dirty="0" smtClean="0"/>
              <a:t>mērķi 4 mljrd. EUR līdz 2017.gada 31.decembrim;</a:t>
            </a:r>
          </a:p>
          <a:p>
            <a:pPr marL="457200" lvl="1" indent="0" algn="just">
              <a:buNone/>
            </a:pPr>
            <a:r>
              <a:rPr lang="lv-LV" sz="1700" b="1" dirty="0" smtClean="0"/>
              <a:t>- uzsākti investīciju projekti par 2,4 mljrd. EUR -</a:t>
            </a:r>
            <a:r>
              <a:rPr lang="lv-LV" sz="1700" dirty="0" smtClean="0"/>
              <a:t> </a:t>
            </a:r>
            <a:r>
              <a:rPr lang="lv-LV" sz="1700" u="sng" dirty="0" smtClean="0"/>
              <a:t>gadu ātrāk sasniegts </a:t>
            </a:r>
            <a:r>
              <a:rPr lang="lv-LV" sz="1700" dirty="0" smtClean="0"/>
              <a:t>VRP </a:t>
            </a:r>
            <a:r>
              <a:rPr lang="lv-LV" sz="1700" dirty="0"/>
              <a:t>mērķis </a:t>
            </a:r>
            <a:r>
              <a:rPr lang="lv-LV" sz="1700" dirty="0" smtClean="0"/>
              <a:t>2018.gada 30.oktobrim (2,4 mljrd</a:t>
            </a:r>
            <a:r>
              <a:rPr lang="lv-LV" sz="1700" dirty="0"/>
              <a:t>. </a:t>
            </a:r>
            <a:r>
              <a:rPr lang="lv-LV" sz="1700" dirty="0" smtClean="0"/>
              <a:t>EUR)</a:t>
            </a:r>
          </a:p>
          <a:p>
            <a:pPr>
              <a:buAutoNum type="arabicPeriod"/>
            </a:pPr>
            <a:endParaRPr lang="lv-LV" dirty="0"/>
          </a:p>
          <a:p>
            <a:pPr>
              <a:buAutoNum type="arabicPeriod"/>
            </a:pPr>
            <a:endParaRPr lang="lv-LV" dirty="0" smtClean="0"/>
          </a:p>
          <a:p>
            <a:endParaRPr lang="lv-LV" dirty="0"/>
          </a:p>
        </p:txBody>
      </p:sp>
      <p:graphicFrame>
        <p:nvGraphicFramePr>
          <p:cNvPr id="12" name="Chart 11"/>
          <p:cNvGraphicFramePr/>
          <p:nvPr>
            <p:extLst/>
          </p:nvPr>
        </p:nvGraphicFramePr>
        <p:xfrm>
          <a:off x="440112" y="3212976"/>
          <a:ext cx="8219256" cy="362737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3"/>
          <p:cNvSpPr>
            <a:spLocks noGrp="1"/>
          </p:cNvSpPr>
          <p:nvPr>
            <p:ph type="title"/>
          </p:nvPr>
        </p:nvSpPr>
        <p:spPr>
          <a:xfrm>
            <a:off x="467544" y="620736"/>
            <a:ext cx="5688632" cy="417837"/>
          </a:xfrm>
        </p:spPr>
        <p:txBody>
          <a:bodyPr>
            <a:normAutofit fontScale="90000"/>
          </a:bodyPr>
          <a:lstStyle/>
          <a:p>
            <a:r>
              <a:rPr lang="lv-LV" dirty="0" smtClean="0"/>
              <a:t>Būtiskākie paveiktie darbi 2017 (I)</a:t>
            </a:r>
            <a:endParaRPr lang="lv-LV" dirty="0"/>
          </a:p>
        </p:txBody>
      </p:sp>
    </p:spTree>
    <p:extLst>
      <p:ext uri="{BB962C8B-B14F-4D97-AF65-F5344CB8AC3E}">
        <p14:creationId xmlns:p14="http://schemas.microsoft.com/office/powerpoint/2010/main" val="3527297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EC06CD-37B1-4412-967F-6EDE16C03223}" type="slidenum">
              <a:rPr lang="lv-LV" smtClean="0"/>
              <a:pPr/>
              <a:t>16</a:t>
            </a:fld>
            <a:endParaRPr lang="lv-LV"/>
          </a:p>
        </p:txBody>
      </p:sp>
      <p:sp>
        <p:nvSpPr>
          <p:cNvPr id="5" name="Content Placeholder 4"/>
          <p:cNvSpPr>
            <a:spLocks noGrp="1"/>
          </p:cNvSpPr>
          <p:nvPr>
            <p:ph idx="1"/>
          </p:nvPr>
        </p:nvSpPr>
        <p:spPr>
          <a:xfrm>
            <a:off x="457200" y="1052736"/>
            <a:ext cx="8229600" cy="5073427"/>
          </a:xfrm>
        </p:spPr>
        <p:txBody>
          <a:bodyPr>
            <a:normAutofit/>
          </a:bodyPr>
          <a:lstStyle/>
          <a:p>
            <a:pPr algn="just">
              <a:buFont typeface="Wingdings" panose="05000000000000000000" pitchFamily="2" charset="2"/>
              <a:buChar char="§"/>
            </a:pPr>
            <a:r>
              <a:rPr lang="lv-LV" dirty="0" smtClean="0"/>
              <a:t>2017.gada 14.decembrī </a:t>
            </a:r>
            <a:r>
              <a:rPr lang="lv-LV" b="1" dirty="0" smtClean="0"/>
              <a:t>parakstīti Saprašanās memorandi </a:t>
            </a:r>
            <a:r>
              <a:rPr lang="lv-LV" b="1" dirty="0"/>
              <a:t>par Norvēģijas </a:t>
            </a:r>
            <a:r>
              <a:rPr lang="lv-LV" b="1" dirty="0" smtClean="0"/>
              <a:t>un par Eiropas </a:t>
            </a:r>
            <a:r>
              <a:rPr lang="lv-LV" b="1" dirty="0"/>
              <a:t>Ekonomikas zonas (</a:t>
            </a:r>
            <a:r>
              <a:rPr lang="lv-LV" b="1" dirty="0" smtClean="0"/>
              <a:t>EEZ) finanšu instrumentu </a:t>
            </a:r>
            <a:r>
              <a:rPr lang="lv-LV" b="1" dirty="0"/>
              <a:t>ieviešanu 2014.–</a:t>
            </a:r>
            <a:r>
              <a:rPr lang="lv-LV" b="1" dirty="0" smtClean="0"/>
              <a:t>2021.gadā</a:t>
            </a:r>
            <a:r>
              <a:rPr lang="lv-LV" dirty="0" smtClean="0"/>
              <a:t>, </a:t>
            </a:r>
            <a:r>
              <a:rPr lang="lv-LV" dirty="0"/>
              <a:t>tādējādi nodrošinot </a:t>
            </a:r>
            <a:r>
              <a:rPr lang="lv-LV" b="1" dirty="0"/>
              <a:t>102,1 milj. EUR </a:t>
            </a:r>
            <a:r>
              <a:rPr lang="lv-LV" dirty="0"/>
              <a:t>finansējuma piesaisti </a:t>
            </a:r>
            <a:r>
              <a:rPr lang="lv-LV" dirty="0" smtClean="0"/>
              <a:t>investīcijām Latvijā. </a:t>
            </a:r>
          </a:p>
          <a:p>
            <a:pPr>
              <a:buAutoNum type="arabicPeriod" startAt="2"/>
            </a:pPr>
            <a:endParaRPr lang="lv-LV" dirty="0" smtClean="0"/>
          </a:p>
          <a:p>
            <a:endParaRPr lang="lv-LV" dirty="0"/>
          </a:p>
        </p:txBody>
      </p:sp>
      <p:pic>
        <p:nvPicPr>
          <p:cNvPr id="7" name="Picture 6"/>
          <p:cNvPicPr/>
          <p:nvPr/>
        </p:nvPicPr>
        <p:blipFill rotWithShape="1">
          <a:blip r:embed="rId2"/>
          <a:srcRect l="9652" t="16775" r="24543" b="5801"/>
          <a:stretch/>
        </p:blipFill>
        <p:spPr bwMode="auto">
          <a:xfrm>
            <a:off x="1082068" y="2269108"/>
            <a:ext cx="6979865" cy="4304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Title 3"/>
          <p:cNvSpPr>
            <a:spLocks noGrp="1"/>
          </p:cNvSpPr>
          <p:nvPr>
            <p:ph type="title"/>
          </p:nvPr>
        </p:nvSpPr>
        <p:spPr>
          <a:xfrm>
            <a:off x="467544" y="620736"/>
            <a:ext cx="5688632" cy="417837"/>
          </a:xfrm>
        </p:spPr>
        <p:txBody>
          <a:bodyPr>
            <a:normAutofit fontScale="90000"/>
          </a:bodyPr>
          <a:lstStyle/>
          <a:p>
            <a:r>
              <a:rPr lang="lv-LV" dirty="0" smtClean="0"/>
              <a:t>Būtiskākie paveiktie darbi 2017 (II)</a:t>
            </a:r>
            <a:endParaRPr lang="lv-LV" dirty="0"/>
          </a:p>
        </p:txBody>
      </p:sp>
    </p:spTree>
    <p:extLst>
      <p:ext uri="{BB962C8B-B14F-4D97-AF65-F5344CB8AC3E}">
        <p14:creationId xmlns:p14="http://schemas.microsoft.com/office/powerpoint/2010/main" val="3636623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76672"/>
            <a:ext cx="5688632" cy="432000"/>
          </a:xfrm>
        </p:spPr>
        <p:txBody>
          <a:bodyPr>
            <a:normAutofit/>
          </a:bodyPr>
          <a:lstStyle/>
          <a:p>
            <a:r>
              <a:rPr lang="lv-LV" dirty="0" smtClean="0"/>
              <a:t>Prioritātes 2018.gadam I</a:t>
            </a:r>
            <a:endParaRPr lang="lv-LV" dirty="0"/>
          </a:p>
        </p:txBody>
      </p:sp>
      <p:sp>
        <p:nvSpPr>
          <p:cNvPr id="2" name="Content Placeholder 1"/>
          <p:cNvSpPr>
            <a:spLocks noGrp="1"/>
          </p:cNvSpPr>
          <p:nvPr>
            <p:ph idx="1"/>
          </p:nvPr>
        </p:nvSpPr>
        <p:spPr/>
        <p:txBody>
          <a:bodyPr>
            <a:normAutofit fontScale="85000" lnSpcReduction="20000"/>
          </a:bodyPr>
          <a:lstStyle/>
          <a:p>
            <a:pPr lvl="0" algn="just"/>
            <a:r>
              <a:rPr lang="lv-LV" sz="1600" b="1" dirty="0">
                <a:solidFill>
                  <a:prstClr val="black">
                    <a:lumMod val="65000"/>
                    <a:lumOff val="35000"/>
                  </a:prstClr>
                </a:solidFill>
              </a:rPr>
              <a:t>ES fondi: Veikt mērķtiecīgus pasākumus, lai sekmētu ES fondu darbības programmas "Izaugsme un nodarbinātība" starpposma rādītāju sasniegšanu vismaz 85% apmērā līdz 2018. gada beigām un tādējādi nozarēs varētu izmantot snieguma rezerves 6% finansējumu: </a:t>
            </a:r>
          </a:p>
          <a:p>
            <a:pPr lvl="1"/>
            <a:r>
              <a:rPr lang="lv-LV" sz="1600" dirty="0">
                <a:solidFill>
                  <a:prstClr val="black"/>
                </a:solidFill>
              </a:rPr>
              <a:t>Paredzams, ka līdz 2018. gada 30. oktobrim projektu līgumi </a:t>
            </a:r>
            <a:r>
              <a:rPr lang="lv-LV" sz="1600" b="1" dirty="0">
                <a:solidFill>
                  <a:prstClr val="black"/>
                </a:solidFill>
              </a:rPr>
              <a:t>pieaugs par 1 miljardu EUR</a:t>
            </a:r>
            <a:r>
              <a:rPr lang="lv-LV" sz="1600" dirty="0">
                <a:solidFill>
                  <a:prstClr val="black"/>
                </a:solidFill>
              </a:rPr>
              <a:t> – kopumā investīcijas īstenošanā būs jau par </a:t>
            </a:r>
            <a:r>
              <a:rPr lang="lv-LV" sz="1600" b="1" dirty="0">
                <a:solidFill>
                  <a:prstClr val="black"/>
                </a:solidFill>
              </a:rPr>
              <a:t>3,5 miljardiem, jeb 80% </a:t>
            </a:r>
            <a:r>
              <a:rPr lang="lv-LV" sz="1600" dirty="0">
                <a:solidFill>
                  <a:prstClr val="black"/>
                </a:solidFill>
              </a:rPr>
              <a:t>EUR no ES fondu piešķīruma. </a:t>
            </a:r>
          </a:p>
          <a:p>
            <a:pPr lvl="1"/>
            <a:r>
              <a:rPr lang="lv-LV" sz="1600" dirty="0">
                <a:solidFill>
                  <a:prstClr val="black"/>
                </a:solidFill>
              </a:rPr>
              <a:t>Tiks turpinātas intensīvas </a:t>
            </a:r>
            <a:r>
              <a:rPr lang="lv-LV" sz="1600" b="1" dirty="0">
                <a:solidFill>
                  <a:prstClr val="black"/>
                </a:solidFill>
              </a:rPr>
              <a:t>sarunas ar Eiropas Komisiju par nepieciešamām izmaiņām Darbības programmā</a:t>
            </a:r>
            <a:r>
              <a:rPr lang="lv-LV" sz="1600" dirty="0">
                <a:solidFill>
                  <a:prstClr val="black"/>
                </a:solidFill>
              </a:rPr>
              <a:t>, tai skaitā samazinot noteiktos snieguma mērķus 2018.gadam īpaši veselības un sociālās iekļaušanas, izglītības un energoefektivitātes jomās.</a:t>
            </a:r>
          </a:p>
          <a:p>
            <a:pPr lvl="1"/>
            <a:r>
              <a:rPr lang="lv-LV" sz="1600" b="1" dirty="0">
                <a:solidFill>
                  <a:prstClr val="black"/>
                </a:solidFill>
              </a:rPr>
              <a:t>Uzlabot investīciju finanšu prognozēšanas kvalitāti visos līmeņos</a:t>
            </a:r>
            <a:r>
              <a:rPr lang="lv-LV" sz="1600" dirty="0">
                <a:solidFill>
                  <a:prstClr val="black"/>
                </a:solidFill>
              </a:rPr>
              <a:t> – gan projektu ieviesēju plāni, gan kopējā Finanšu ministrijas prognoze, ievērtējot papildus iespējamos riskus - t.sk. notiks tiešs darbs ar projektu īstenotājiem, lai panāktu maksimāli reālistiskas naudas plūsmas prognozes.  </a:t>
            </a:r>
          </a:p>
          <a:p>
            <a:pPr lvl="1"/>
            <a:r>
              <a:rPr lang="lv-LV" sz="1600" dirty="0">
                <a:solidFill>
                  <a:prstClr val="black"/>
                </a:solidFill>
              </a:rPr>
              <a:t>Stingrāki un fokusēti projektu ieviešanas operatīvās </a:t>
            </a:r>
            <a:r>
              <a:rPr lang="lv-LV" sz="1600" b="1" dirty="0">
                <a:solidFill>
                  <a:prstClr val="black"/>
                </a:solidFill>
              </a:rPr>
              <a:t>uzraudzības, konsultatīvi un risku vadības atbalsta un finanšu disciplīnas pasākumi</a:t>
            </a:r>
            <a:r>
              <a:rPr lang="lv-LV" sz="1600" dirty="0">
                <a:solidFill>
                  <a:prstClr val="black"/>
                </a:solidFill>
              </a:rPr>
              <a:t>.</a:t>
            </a:r>
          </a:p>
          <a:p>
            <a:pPr marL="457200" lvl="1" indent="0" algn="just">
              <a:buNone/>
            </a:pPr>
            <a:endParaRPr lang="lv-LV" sz="1600" i="1" dirty="0">
              <a:solidFill>
                <a:prstClr val="black">
                  <a:lumMod val="65000"/>
                  <a:lumOff val="35000"/>
                </a:prstClr>
              </a:solidFill>
            </a:endParaRPr>
          </a:p>
          <a:p>
            <a:pPr marL="358775" lvl="1" indent="-358775" algn="just">
              <a:buFont typeface="Wingdings" panose="05000000000000000000" pitchFamily="2" charset="2"/>
              <a:buChar char="§"/>
              <a:tabLst>
                <a:tab pos="715963" algn="l"/>
              </a:tabLst>
            </a:pPr>
            <a:r>
              <a:rPr lang="lv-LV" sz="1600" dirty="0">
                <a:solidFill>
                  <a:prstClr val="black">
                    <a:lumMod val="65000"/>
                    <a:lumOff val="35000"/>
                  </a:prstClr>
                </a:solidFill>
              </a:rPr>
              <a:t> </a:t>
            </a:r>
            <a:r>
              <a:rPr lang="lv-LV" sz="1600" b="1" dirty="0">
                <a:solidFill>
                  <a:prstClr val="black">
                    <a:lumMod val="65000"/>
                    <a:lumOff val="35000"/>
                  </a:prstClr>
                </a:solidFill>
              </a:rPr>
              <a:t>Mērķtiecīgi un koordinēti veikt nepieciešamās darbības Norvēģijas un EEZ programmu apstiprināšanai un to ieviešanas uzsākšanai -</a:t>
            </a:r>
          </a:p>
          <a:p>
            <a:pPr marL="0" lvl="1" indent="0" algn="just">
              <a:buNone/>
              <a:tabLst>
                <a:tab pos="715963" algn="l"/>
              </a:tabLst>
            </a:pPr>
            <a:r>
              <a:rPr lang="lv-LV" sz="1600" dirty="0">
                <a:solidFill>
                  <a:prstClr val="black"/>
                </a:solidFill>
              </a:rPr>
              <a:t>	</a:t>
            </a:r>
            <a:r>
              <a:rPr lang="lv-LV" sz="1600" b="1" dirty="0">
                <a:solidFill>
                  <a:prstClr val="black"/>
                </a:solidFill>
              </a:rPr>
              <a:t>ar mērķi panākt efektīvu investīciju uzsākšanos, sākot ar 2019.gadu:</a:t>
            </a:r>
            <a:endParaRPr lang="lv-LV" sz="1600" b="1" dirty="0">
              <a:solidFill>
                <a:prstClr val="black">
                  <a:lumMod val="65000"/>
                  <a:lumOff val="35000"/>
                </a:prstClr>
              </a:solidFill>
            </a:endParaRPr>
          </a:p>
          <a:p>
            <a:pPr lvl="1">
              <a:tabLst>
                <a:tab pos="715963" algn="l"/>
              </a:tabLst>
            </a:pPr>
            <a:r>
              <a:rPr lang="lv-LV" sz="1600" dirty="0">
                <a:solidFill>
                  <a:prstClr val="black"/>
                </a:solidFill>
              </a:rPr>
              <a:t> Sadarbībā ar programmu </a:t>
            </a:r>
            <a:r>
              <a:rPr lang="lv-LV" sz="1600" dirty="0" err="1">
                <a:solidFill>
                  <a:prstClr val="black"/>
                </a:solidFill>
              </a:rPr>
              <a:t>apsaimniekotājiem</a:t>
            </a:r>
            <a:r>
              <a:rPr lang="lv-LV" sz="1600" dirty="0">
                <a:solidFill>
                  <a:prstClr val="black"/>
                </a:solidFill>
              </a:rPr>
              <a:t> izstrādāt veicamo uzdevumu laika grafikus, uzraudzīt un sekmēt to izpildi, efektīvi vadīt riskus.</a:t>
            </a:r>
          </a:p>
          <a:p>
            <a:pPr lvl="1">
              <a:tabLst>
                <a:tab pos="715963" algn="l"/>
              </a:tabLst>
            </a:pPr>
            <a:r>
              <a:rPr lang="lv-LV" sz="1600" dirty="0">
                <a:solidFill>
                  <a:prstClr val="black"/>
                </a:solidFill>
              </a:rPr>
              <a:t>Savlaicīgi izstrādāt efektīvu investīciju ieviešanas normatīvo bāzi un vadības un kontroles sistēmu.</a:t>
            </a:r>
          </a:p>
          <a:p>
            <a:pPr marL="457200" lvl="1" indent="0" algn="just">
              <a:buNone/>
            </a:pPr>
            <a:endParaRPr lang="lv-LV" dirty="0" smtClean="0"/>
          </a:p>
          <a:p>
            <a:pPr lvl="1" algn="just">
              <a:buFont typeface="Wingdings" panose="05000000000000000000" pitchFamily="2" charset="2"/>
              <a:buChar char="Ø"/>
            </a:pPr>
            <a:endParaRPr lang="lv-LV" dirty="0" smtClean="0"/>
          </a:p>
          <a:p>
            <a:pPr algn="just">
              <a:buAutoNum type="arabicPeriod"/>
            </a:pPr>
            <a:endParaRPr lang="lv-LV" dirty="0" smtClean="0"/>
          </a:p>
          <a:p>
            <a:endParaRPr lang="lv-LV" dirty="0"/>
          </a:p>
        </p:txBody>
      </p:sp>
      <p:sp>
        <p:nvSpPr>
          <p:cNvPr id="4" name="Slide Number Placeholder 3"/>
          <p:cNvSpPr>
            <a:spLocks noGrp="1"/>
          </p:cNvSpPr>
          <p:nvPr>
            <p:ph type="sldNum" sz="quarter" idx="12"/>
          </p:nvPr>
        </p:nvSpPr>
        <p:spPr/>
        <p:txBody>
          <a:bodyPr/>
          <a:lstStyle/>
          <a:p>
            <a:fld id="{952464FB-6FA6-4E80-ACB1-F4B9846AA373}" type="slidenum">
              <a:rPr lang="lv-LV" smtClean="0"/>
              <a:t>17</a:t>
            </a:fld>
            <a:endParaRPr lang="lv-LV" dirty="0"/>
          </a:p>
        </p:txBody>
      </p:sp>
    </p:spTree>
    <p:extLst>
      <p:ext uri="{BB962C8B-B14F-4D97-AF65-F5344CB8AC3E}">
        <p14:creationId xmlns:p14="http://schemas.microsoft.com/office/powerpoint/2010/main" val="3400309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76672"/>
            <a:ext cx="5688632" cy="432000"/>
          </a:xfrm>
        </p:spPr>
        <p:txBody>
          <a:bodyPr>
            <a:normAutofit/>
          </a:bodyPr>
          <a:lstStyle/>
          <a:p>
            <a:r>
              <a:rPr lang="lv-LV" dirty="0" smtClean="0"/>
              <a:t>Prioritātes 2018.gadam II</a:t>
            </a:r>
            <a:endParaRPr lang="lv-LV" dirty="0"/>
          </a:p>
        </p:txBody>
      </p:sp>
      <p:sp>
        <p:nvSpPr>
          <p:cNvPr id="2" name="Content Placeholder 1"/>
          <p:cNvSpPr>
            <a:spLocks noGrp="1"/>
          </p:cNvSpPr>
          <p:nvPr>
            <p:ph idx="1"/>
          </p:nvPr>
        </p:nvSpPr>
        <p:spPr>
          <a:xfrm>
            <a:off x="457200" y="1052736"/>
            <a:ext cx="8229600" cy="4857403"/>
          </a:xfrm>
        </p:spPr>
        <p:txBody>
          <a:bodyPr/>
          <a:lstStyle/>
          <a:p>
            <a:pPr algn="just">
              <a:buFont typeface="Wingdings" panose="05000000000000000000" pitchFamily="2" charset="2"/>
              <a:buChar char="§"/>
            </a:pPr>
            <a:r>
              <a:rPr lang="lv-LV" b="1" dirty="0"/>
              <a:t>Izstrādāt un MK apstiprināt Latvijas Republikas nacionālo pozīciju par Kohēzijas politikas regulām plānošanas periodam pēc 2020.gada un Latvijas interešu pārstāvību</a:t>
            </a:r>
            <a:r>
              <a:rPr lang="lv-LV" dirty="0"/>
              <a:t> </a:t>
            </a:r>
          </a:p>
          <a:p>
            <a:pPr algn="just">
              <a:buFont typeface="Wingdings" panose="05000000000000000000" pitchFamily="2" charset="2"/>
              <a:buChar char="§"/>
            </a:pPr>
            <a:r>
              <a:rPr lang="lv-LV" b="1" dirty="0"/>
              <a:t>Organizēt augsta līmeņa konferenci par Latvijas interesēm Kohēzijas politikai pēc 2020. gada</a:t>
            </a:r>
          </a:p>
          <a:p>
            <a:pPr marL="0" indent="0" algn="just">
              <a:buNone/>
            </a:pPr>
            <a:endParaRPr lang="lv-LV" dirty="0"/>
          </a:p>
        </p:txBody>
      </p:sp>
      <p:grpSp>
        <p:nvGrpSpPr>
          <p:cNvPr id="4" name="Group 3"/>
          <p:cNvGrpSpPr/>
          <p:nvPr/>
        </p:nvGrpSpPr>
        <p:grpSpPr>
          <a:xfrm>
            <a:off x="107504" y="2564904"/>
            <a:ext cx="4612322" cy="4104456"/>
            <a:chOff x="1474313" y="1760180"/>
            <a:chExt cx="4612322" cy="3027608"/>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721" y="1760180"/>
              <a:ext cx="939914" cy="3027608"/>
            </a:xfrm>
            <a:prstGeom prst="rect">
              <a:avLst/>
            </a:prstGeom>
          </p:spPr>
        </p:pic>
        <p:graphicFrame>
          <p:nvGraphicFramePr>
            <p:cNvPr id="6" name="Diagram 5"/>
            <p:cNvGraphicFramePr/>
            <p:nvPr>
              <p:extLst>
                <p:ext uri="{D42A27DB-BD31-4B8C-83A1-F6EECF244321}">
                  <p14:modId xmlns:p14="http://schemas.microsoft.com/office/powerpoint/2010/main" val="1908776086"/>
                </p:ext>
              </p:extLst>
            </p:nvPr>
          </p:nvGraphicFramePr>
          <p:xfrm>
            <a:off x="1474313" y="1841492"/>
            <a:ext cx="3960440" cy="286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aphicFrame>
        <p:nvGraphicFramePr>
          <p:cNvPr id="7" name="Chart 6"/>
          <p:cNvGraphicFramePr>
            <a:graphicFrameLocks/>
          </p:cNvGraphicFramePr>
          <p:nvPr>
            <p:extLst/>
          </p:nvPr>
        </p:nvGraphicFramePr>
        <p:xfrm>
          <a:off x="4630057" y="3252730"/>
          <a:ext cx="4597132" cy="3460172"/>
        </p:xfrm>
        <a:graphic>
          <a:graphicData uri="http://schemas.openxmlformats.org/drawingml/2006/chart">
            <c:chart xmlns:c="http://schemas.openxmlformats.org/drawingml/2006/chart" xmlns:r="http://schemas.openxmlformats.org/officeDocument/2006/relationships" r:id="rId8"/>
          </a:graphicData>
        </a:graphic>
      </p:graphicFrame>
      <p:sp>
        <p:nvSpPr>
          <p:cNvPr id="8" name="Slide Number Placeholder 7"/>
          <p:cNvSpPr>
            <a:spLocks noGrp="1"/>
          </p:cNvSpPr>
          <p:nvPr>
            <p:ph type="sldNum" sz="quarter" idx="12"/>
          </p:nvPr>
        </p:nvSpPr>
        <p:spPr/>
        <p:txBody>
          <a:bodyPr/>
          <a:lstStyle/>
          <a:p>
            <a:fld id="{952464FB-6FA6-4E80-ACB1-F4B9846AA373}" type="slidenum">
              <a:rPr lang="lv-LV" smtClean="0"/>
              <a:t>18</a:t>
            </a:fld>
            <a:endParaRPr lang="lv-LV"/>
          </a:p>
        </p:txBody>
      </p:sp>
    </p:spTree>
    <p:extLst>
      <p:ext uri="{BB962C8B-B14F-4D97-AF65-F5344CB8AC3E}">
        <p14:creationId xmlns:p14="http://schemas.microsoft.com/office/powerpoint/2010/main" val="1564247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t>19</a:t>
            </a:fld>
            <a:endParaRPr lang="lv-LV"/>
          </a:p>
        </p:txBody>
      </p:sp>
      <p:sp>
        <p:nvSpPr>
          <p:cNvPr id="5" name="Title 4"/>
          <p:cNvSpPr>
            <a:spLocks noGrp="1"/>
          </p:cNvSpPr>
          <p:nvPr>
            <p:ph type="title"/>
          </p:nvPr>
        </p:nvSpPr>
        <p:spPr/>
        <p:txBody>
          <a:bodyPr>
            <a:normAutofit fontScale="90000"/>
          </a:bodyPr>
          <a:lstStyle/>
          <a:p>
            <a:r>
              <a:rPr lang="lv-LV" dirty="0">
                <a:effectLst/>
              </a:rPr>
              <a:t/>
            </a:r>
            <a:br>
              <a:rPr lang="lv-LV" dirty="0">
                <a:effectLst/>
              </a:rPr>
            </a:br>
            <a:endParaRPr lang="lv-LV" dirty="0"/>
          </a:p>
        </p:txBody>
      </p:sp>
      <p:sp>
        <p:nvSpPr>
          <p:cNvPr id="4" name="Content Placeholder 3"/>
          <p:cNvSpPr>
            <a:spLocks noGrp="1"/>
          </p:cNvSpPr>
          <p:nvPr>
            <p:ph idx="1"/>
          </p:nvPr>
        </p:nvSpPr>
        <p:spPr>
          <a:xfrm>
            <a:off x="1691680" y="2996952"/>
            <a:ext cx="5832648" cy="576064"/>
          </a:xfrm>
        </p:spPr>
        <p:txBody>
          <a:bodyPr>
            <a:normAutofit/>
          </a:bodyPr>
          <a:lstStyle/>
          <a:p>
            <a:pPr marL="0" indent="0" algn="ctr">
              <a:buNone/>
            </a:pPr>
            <a:r>
              <a:rPr lang="lv-LV" sz="2400" dirty="0" smtClean="0"/>
              <a:t>Fiskālās politikas un finanšu sektora joma</a:t>
            </a:r>
            <a:endParaRPr lang="lv-LV" sz="2400" dirty="0"/>
          </a:p>
        </p:txBody>
      </p:sp>
      <p:sp>
        <p:nvSpPr>
          <p:cNvPr id="6" name="Date Placeholder 5"/>
          <p:cNvSpPr>
            <a:spLocks noGrp="1"/>
          </p:cNvSpPr>
          <p:nvPr>
            <p:ph type="dt" sz="half" idx="10"/>
          </p:nvPr>
        </p:nvSpPr>
        <p:spPr/>
        <p:txBody>
          <a:bodyPr/>
          <a:lstStyle/>
          <a:p>
            <a:fld id="{6F062E94-3148-4D52-A522-509EA88300F0}" type="datetime1">
              <a:rPr lang="lv-LV" smtClean="0"/>
              <a:t>22.01.2018</a:t>
            </a:fld>
            <a:endParaRPr lang="lv-LV" dirty="0"/>
          </a:p>
        </p:txBody>
      </p:sp>
    </p:spTree>
    <p:extLst>
      <p:ext uri="{BB962C8B-B14F-4D97-AF65-F5344CB8AC3E}">
        <p14:creationId xmlns:p14="http://schemas.microsoft.com/office/powerpoint/2010/main" val="476385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t>2</a:t>
            </a:fld>
            <a:endParaRPr lang="lv-LV" dirty="0"/>
          </a:p>
        </p:txBody>
      </p:sp>
      <p:sp>
        <p:nvSpPr>
          <p:cNvPr id="5" name="Title 4"/>
          <p:cNvSpPr>
            <a:spLocks noGrp="1"/>
          </p:cNvSpPr>
          <p:nvPr>
            <p:ph type="title"/>
          </p:nvPr>
        </p:nvSpPr>
        <p:spPr/>
        <p:txBody>
          <a:bodyPr>
            <a:normAutofit fontScale="90000"/>
          </a:bodyPr>
          <a:lstStyle/>
          <a:p>
            <a:r>
              <a:rPr lang="lv-LV" dirty="0">
                <a:effectLst/>
              </a:rPr>
              <a:t/>
            </a:r>
            <a:br>
              <a:rPr lang="lv-LV" dirty="0">
                <a:effectLst/>
              </a:rPr>
            </a:br>
            <a:endParaRPr lang="lv-LV" dirty="0"/>
          </a:p>
        </p:txBody>
      </p:sp>
      <p:sp>
        <p:nvSpPr>
          <p:cNvPr id="4" name="Content Placeholder 3"/>
          <p:cNvSpPr>
            <a:spLocks noGrp="1"/>
          </p:cNvSpPr>
          <p:nvPr>
            <p:ph idx="1"/>
          </p:nvPr>
        </p:nvSpPr>
        <p:spPr>
          <a:xfrm>
            <a:off x="1691680" y="2996952"/>
            <a:ext cx="5832648" cy="576064"/>
          </a:xfrm>
        </p:spPr>
        <p:txBody>
          <a:bodyPr>
            <a:normAutofit/>
          </a:bodyPr>
          <a:lstStyle/>
          <a:p>
            <a:pPr marL="0" indent="0" algn="ctr">
              <a:buNone/>
            </a:pPr>
            <a:r>
              <a:rPr lang="lv-LV" sz="2400" b="1" dirty="0" smtClean="0"/>
              <a:t>Nodokļu politika </a:t>
            </a:r>
            <a:endParaRPr lang="lv-LV" sz="2400" b="1" dirty="0"/>
          </a:p>
        </p:txBody>
      </p:sp>
      <p:sp>
        <p:nvSpPr>
          <p:cNvPr id="6" name="Date Placeholder 5"/>
          <p:cNvSpPr>
            <a:spLocks noGrp="1"/>
          </p:cNvSpPr>
          <p:nvPr>
            <p:ph type="dt" sz="half" idx="10"/>
          </p:nvPr>
        </p:nvSpPr>
        <p:spPr/>
        <p:txBody>
          <a:bodyPr/>
          <a:lstStyle/>
          <a:p>
            <a:fld id="{234A9DB4-9EC2-42A2-ADEF-3B6C57117848}" type="datetime1">
              <a:rPr lang="lv-LV" smtClean="0"/>
              <a:t>22.01.2018</a:t>
            </a:fld>
            <a:endParaRPr lang="lv-LV" dirty="0"/>
          </a:p>
        </p:txBody>
      </p:sp>
    </p:spTree>
    <p:extLst>
      <p:ext uri="{BB962C8B-B14F-4D97-AF65-F5344CB8AC3E}">
        <p14:creationId xmlns:p14="http://schemas.microsoft.com/office/powerpoint/2010/main" val="1525433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EC06CD-37B1-4412-967F-6EDE16C03223}" type="slidenum">
              <a:rPr lang="lv-LV" smtClean="0"/>
              <a:pPr/>
              <a:t>20</a:t>
            </a:fld>
            <a:endParaRPr lang="lv-LV"/>
          </a:p>
        </p:txBody>
      </p:sp>
      <p:sp>
        <p:nvSpPr>
          <p:cNvPr id="4" name="Title 3"/>
          <p:cNvSpPr>
            <a:spLocks noGrp="1"/>
          </p:cNvSpPr>
          <p:nvPr>
            <p:ph type="title"/>
          </p:nvPr>
        </p:nvSpPr>
        <p:spPr>
          <a:xfrm>
            <a:off x="467544" y="620736"/>
            <a:ext cx="5688632" cy="417837"/>
          </a:xfrm>
        </p:spPr>
        <p:txBody>
          <a:bodyPr>
            <a:normAutofit fontScale="90000"/>
          </a:bodyPr>
          <a:lstStyle/>
          <a:p>
            <a:r>
              <a:rPr lang="lv-LV" dirty="0" smtClean="0"/>
              <a:t>Būtiskākie paveiktie darbi 2017 – fiskālā politika</a:t>
            </a:r>
            <a:endParaRPr lang="lv-LV" dirty="0"/>
          </a:p>
        </p:txBody>
      </p:sp>
      <p:sp>
        <p:nvSpPr>
          <p:cNvPr id="3" name="Date Placeholder 2"/>
          <p:cNvSpPr>
            <a:spLocks noGrp="1"/>
          </p:cNvSpPr>
          <p:nvPr>
            <p:ph type="dt" sz="half" idx="10"/>
          </p:nvPr>
        </p:nvSpPr>
        <p:spPr/>
        <p:txBody>
          <a:bodyPr/>
          <a:lstStyle/>
          <a:p>
            <a:fld id="{C15F9CAC-E770-4ED6-AAFA-79FC4538DA1C}" type="datetime1">
              <a:rPr lang="lv-LV" smtClean="0"/>
              <a:t>22.01.2018</a:t>
            </a:fld>
            <a:endParaRPr lang="lv-LV" dirty="0"/>
          </a:p>
        </p:txBody>
      </p:sp>
      <p:sp>
        <p:nvSpPr>
          <p:cNvPr id="5" name="Content Placeholder 4"/>
          <p:cNvSpPr>
            <a:spLocks noGrp="1"/>
          </p:cNvSpPr>
          <p:nvPr>
            <p:ph idx="1"/>
          </p:nvPr>
        </p:nvSpPr>
        <p:spPr/>
        <p:txBody>
          <a:bodyPr>
            <a:normAutofit/>
          </a:bodyPr>
          <a:lstStyle/>
          <a:p>
            <a:pPr>
              <a:buFont typeface="Wingdings" panose="05000000000000000000" pitchFamily="2" charset="2"/>
              <a:buChar char="§"/>
            </a:pPr>
            <a:endParaRPr lang="lv-LV" sz="2000" dirty="0" smtClean="0"/>
          </a:p>
          <a:p>
            <a:pPr algn="just">
              <a:buFont typeface="Wingdings" panose="05000000000000000000" pitchFamily="2" charset="2"/>
              <a:buChar char="§"/>
            </a:pPr>
            <a:r>
              <a:rPr lang="lv-LV" sz="2000" b="1" dirty="0"/>
              <a:t>Izstrādāts un apstiprināts "Par vidēja termiņa budžeta ietvaru 2018., 2019. un 2020. </a:t>
            </a:r>
            <a:r>
              <a:rPr lang="lv-LV" sz="2000" b="1" dirty="0" smtClean="0"/>
              <a:t>gadam«. </a:t>
            </a:r>
            <a:endParaRPr lang="lv-LV" sz="2000" b="1" dirty="0"/>
          </a:p>
          <a:p>
            <a:pPr algn="just">
              <a:buFont typeface="Wingdings" panose="05000000000000000000" pitchFamily="2" charset="2"/>
              <a:buChar char="§"/>
            </a:pPr>
            <a:r>
              <a:rPr lang="lv-LV" sz="2000" b="1" dirty="0"/>
              <a:t>Vidēja termiņa ietvara, nākamā gada budžeta un vispārējas valdības budžeta plāna sagatavošana tika balstīta uz Fiskālās disciplīnas padomes apstiprinātās makroekonomisko un fiskālo rādītāju prognozēm </a:t>
            </a:r>
            <a:r>
              <a:rPr lang="lv-LV" sz="2000" b="1" dirty="0" smtClean="0"/>
              <a:t>2018-2020.gadam.</a:t>
            </a:r>
            <a:endParaRPr lang="lv-LV" sz="2000" b="1" dirty="0"/>
          </a:p>
          <a:p>
            <a:pPr algn="just">
              <a:buFont typeface="Wingdings" panose="05000000000000000000" pitchFamily="2" charset="2"/>
              <a:buChar char="§"/>
            </a:pPr>
            <a:r>
              <a:rPr lang="lv-LV" sz="2000" b="1" dirty="0"/>
              <a:t>Vidēja termiņa budžeta ietvara likums izstrādāts atbilstoši Fiskālās disciplīnas likuma </a:t>
            </a:r>
            <a:r>
              <a:rPr lang="lv-LV" sz="2000" b="1" dirty="0" smtClean="0"/>
              <a:t>nosacījumiem.</a:t>
            </a:r>
            <a:endParaRPr lang="lv-LV" sz="2000" b="1" dirty="0"/>
          </a:p>
          <a:p>
            <a:pPr algn="just">
              <a:buFont typeface="Wingdings" panose="05000000000000000000" pitchFamily="2" charset="2"/>
              <a:buChar char="§"/>
            </a:pPr>
            <a:r>
              <a:rPr lang="lv-LV" sz="2000" b="1" dirty="0"/>
              <a:t>Eiropas Komisija </a:t>
            </a:r>
            <a:r>
              <a:rPr lang="lv-LV" sz="2000" b="1" dirty="0" smtClean="0"/>
              <a:t>pirmo reizi atzinusi </a:t>
            </a:r>
            <a:r>
              <a:rPr lang="lv-LV" sz="2000" b="1" dirty="0"/>
              <a:t>vispārējās valdības budžeta plānu par pilnībā atbilstošu  Stabilitātes un izaugsmes </a:t>
            </a:r>
            <a:r>
              <a:rPr lang="lv-LV" sz="2000" b="1" dirty="0" err="1"/>
              <a:t>pakta</a:t>
            </a:r>
            <a:r>
              <a:rPr lang="lv-LV" sz="2000" b="1" dirty="0"/>
              <a:t> </a:t>
            </a:r>
            <a:r>
              <a:rPr lang="lv-LV" sz="2000" b="1" dirty="0" smtClean="0"/>
              <a:t>prasībām.</a:t>
            </a:r>
            <a:endParaRPr lang="lv-LV" sz="2000" b="1" dirty="0"/>
          </a:p>
          <a:p>
            <a:pPr marL="0" indent="0" algn="just">
              <a:buNone/>
            </a:pPr>
            <a:endParaRPr lang="lv-LV" sz="2000" dirty="0" smtClean="0"/>
          </a:p>
        </p:txBody>
      </p:sp>
    </p:spTree>
    <p:extLst>
      <p:ext uri="{BB962C8B-B14F-4D97-AF65-F5344CB8AC3E}">
        <p14:creationId xmlns:p14="http://schemas.microsoft.com/office/powerpoint/2010/main" val="3035761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CA0AA-EBCE-41CC-B1E5-DBABD152EBBD}" type="datetime1">
              <a:rPr lang="lv-LV" smtClean="0"/>
              <a:t>22.01.2018</a:t>
            </a:fld>
            <a:endParaRPr lang="lv-LV" dirty="0"/>
          </a:p>
        </p:txBody>
      </p:sp>
      <p:sp>
        <p:nvSpPr>
          <p:cNvPr id="3" name="Slide Number Placeholder 2"/>
          <p:cNvSpPr>
            <a:spLocks noGrp="1"/>
          </p:cNvSpPr>
          <p:nvPr>
            <p:ph type="sldNum" sz="quarter" idx="12"/>
          </p:nvPr>
        </p:nvSpPr>
        <p:spPr/>
        <p:txBody>
          <a:bodyPr/>
          <a:lstStyle/>
          <a:p>
            <a:fld id="{952464FB-6FA6-4E80-ACB1-F4B9846AA373}" type="slidenum">
              <a:rPr lang="lv-LV" smtClean="0"/>
              <a:t>21</a:t>
            </a:fld>
            <a:endParaRPr lang="lv-LV"/>
          </a:p>
        </p:txBody>
      </p:sp>
      <p:sp>
        <p:nvSpPr>
          <p:cNvPr id="4" name="Content Placeholder 3"/>
          <p:cNvSpPr>
            <a:spLocks noGrp="1"/>
          </p:cNvSpPr>
          <p:nvPr>
            <p:ph idx="1"/>
          </p:nvPr>
        </p:nvSpPr>
        <p:spPr/>
        <p:txBody>
          <a:bodyPr>
            <a:normAutofit/>
          </a:bodyPr>
          <a:lstStyle/>
          <a:p>
            <a:pPr algn="just">
              <a:buFont typeface="Wingdings" panose="05000000000000000000" pitchFamily="2" charset="2"/>
              <a:buChar char="§"/>
            </a:pPr>
            <a:r>
              <a:rPr lang="lv-LV" sz="1600" b="1" dirty="0"/>
              <a:t>Izstrādāts un apstiprināts ar nozari saskaņots Finanšu sektora attīstības </a:t>
            </a:r>
            <a:r>
              <a:rPr lang="lv-LV" sz="1600" b="1" dirty="0" smtClean="0"/>
              <a:t>plāns </a:t>
            </a:r>
            <a:r>
              <a:rPr lang="lv-LV" sz="1600" b="1" dirty="0"/>
              <a:t>2017.-2019.gadam. </a:t>
            </a:r>
          </a:p>
          <a:p>
            <a:pPr algn="just">
              <a:buFont typeface="Wingdings" panose="05000000000000000000" pitchFamily="2" charset="2"/>
              <a:buChar char="§"/>
            </a:pPr>
            <a:r>
              <a:rPr lang="lv-LV" sz="1600" b="1" dirty="0" smtClean="0"/>
              <a:t>Sagatavots  Otrs nacionālais </a:t>
            </a:r>
            <a:r>
              <a:rPr lang="lv-LV" sz="1600" b="1" dirty="0"/>
              <a:t>noziedzīgi iegūtu līdzekļu un terorisma finansēšanas risku </a:t>
            </a:r>
            <a:r>
              <a:rPr lang="lv-LV" sz="1600" b="1" dirty="0" smtClean="0"/>
              <a:t>novērtējums un </a:t>
            </a:r>
            <a:r>
              <a:rPr lang="lv-LV" sz="1600" b="1" dirty="0"/>
              <a:t>izstrādāts pasākumu plāns identificēto risku mazināšanai.</a:t>
            </a:r>
          </a:p>
          <a:p>
            <a:pPr algn="just">
              <a:buFont typeface="Wingdings" panose="05000000000000000000" pitchFamily="2" charset="2"/>
              <a:buChar char="§"/>
            </a:pPr>
            <a:r>
              <a:rPr lang="lv-LV" sz="1600" b="1" dirty="0"/>
              <a:t>Būtiski pilnveidots regulējums, lai novērstu to, ka finanšu sistēma tiek izmantota nelegāli iegūtu līdzekļu legalizācijai un terorisma finansēšanai</a:t>
            </a:r>
            <a:r>
              <a:rPr lang="lv-LV" sz="1600" b="1" dirty="0" smtClean="0"/>
              <a:t>.</a:t>
            </a:r>
          </a:p>
          <a:p>
            <a:pPr lvl="1" algn="just">
              <a:buFont typeface="Wingdings" panose="05000000000000000000" pitchFamily="2" charset="2"/>
              <a:buChar char="§"/>
            </a:pPr>
            <a:r>
              <a:rPr lang="lv-LV" sz="1600" b="1" dirty="0" smtClean="0">
                <a:solidFill>
                  <a:srgbClr val="FF0000"/>
                </a:solidFill>
              </a:rPr>
              <a:t>Rezultāts </a:t>
            </a:r>
            <a:r>
              <a:rPr lang="lv-LV" sz="1600" b="1" dirty="0" smtClean="0"/>
              <a:t>korespondējošo attiecību atjaunošana dolāru pārskaitījumu veikšanai Citadeles bankai</a:t>
            </a:r>
          </a:p>
          <a:p>
            <a:pPr algn="just">
              <a:buFont typeface="Wingdings" panose="05000000000000000000" pitchFamily="2" charset="2"/>
              <a:buChar char="§"/>
            </a:pPr>
            <a:r>
              <a:rPr lang="lv-LV" sz="1600" b="1" dirty="0" smtClean="0"/>
              <a:t>Kapitāla tirgus attīstība, vienlaikus virzoties uz reģionāla Baltijas kapitāla tirgus attīstību</a:t>
            </a:r>
          </a:p>
          <a:p>
            <a:pPr lvl="1" algn="just">
              <a:buFont typeface="Wingdings" panose="05000000000000000000" pitchFamily="2" charset="2"/>
              <a:buChar char="§"/>
            </a:pPr>
            <a:r>
              <a:rPr lang="lv-LV" sz="1600" b="1" dirty="0" smtClean="0">
                <a:solidFill>
                  <a:srgbClr val="FF0000"/>
                </a:solidFill>
              </a:rPr>
              <a:t>Rezultāts</a:t>
            </a:r>
            <a:r>
              <a:rPr lang="lv-LV" sz="1600" b="1" dirty="0" smtClean="0"/>
              <a:t> vienota centrālā depozitārija izveide, apvienojot Baltijas valstu depozitārijus ar mītnes vietu – Rīga</a:t>
            </a:r>
          </a:p>
          <a:p>
            <a:pPr lvl="1" algn="just">
              <a:buFont typeface="Wingdings" panose="05000000000000000000" pitchFamily="2" charset="2"/>
              <a:buChar char="§"/>
            </a:pPr>
            <a:r>
              <a:rPr lang="lv-LV" sz="1600" b="1" dirty="0" smtClean="0">
                <a:solidFill>
                  <a:srgbClr val="FF0000"/>
                </a:solidFill>
              </a:rPr>
              <a:t>Rezultāts </a:t>
            </a:r>
            <a:r>
              <a:rPr lang="lv-LV" sz="1600" b="1" dirty="0" smtClean="0"/>
              <a:t>noslēgts saprašanās memorands starp Latviju, Igauniju un Lietuvu par reģionālā kapitāla tirgus attīstību Baltijā, vērtējot iespējas harmonizēt regulējumu un veidot kopēju finanšu instrumentu – segtās obligācijas </a:t>
            </a:r>
            <a:r>
              <a:rPr lang="lv-LV" sz="1600" b="1" dirty="0" smtClean="0">
                <a:solidFill>
                  <a:srgbClr val="FF0000"/>
                </a:solidFill>
              </a:rPr>
              <a:t>Rezultāts </a:t>
            </a:r>
            <a:r>
              <a:rPr lang="lv-LV" sz="1600" b="1" dirty="0" smtClean="0"/>
              <a:t>ALTUM emitētas zaļās obligācijas 20 miljonu </a:t>
            </a:r>
            <a:r>
              <a:rPr lang="lv-LV" sz="1600" b="1" dirty="0" err="1" smtClean="0"/>
              <a:t>euro</a:t>
            </a:r>
            <a:r>
              <a:rPr lang="lv-LV" sz="1600" b="1" dirty="0" smtClean="0"/>
              <a:t> apmērā, lai piesaistītu finansējumu ESKO instrumenta ieviešanai</a:t>
            </a:r>
          </a:p>
          <a:p>
            <a:pPr algn="just">
              <a:buFont typeface="Wingdings" panose="05000000000000000000" pitchFamily="2" charset="2"/>
              <a:buChar char="§"/>
            </a:pPr>
            <a:endParaRPr lang="lv-LV" sz="1600" b="1" dirty="0"/>
          </a:p>
          <a:p>
            <a:endParaRPr lang="lv-LV" dirty="0"/>
          </a:p>
        </p:txBody>
      </p:sp>
      <p:sp>
        <p:nvSpPr>
          <p:cNvPr id="5" name="Title 4"/>
          <p:cNvSpPr>
            <a:spLocks noGrp="1"/>
          </p:cNvSpPr>
          <p:nvPr>
            <p:ph type="title"/>
          </p:nvPr>
        </p:nvSpPr>
        <p:spPr/>
        <p:txBody>
          <a:bodyPr>
            <a:normAutofit fontScale="90000"/>
          </a:bodyPr>
          <a:lstStyle/>
          <a:p>
            <a:r>
              <a:rPr lang="lv-LV" dirty="0"/>
              <a:t>Būtiskākie paveiktie darbi 2017 – </a:t>
            </a:r>
            <a:r>
              <a:rPr lang="lv-LV" dirty="0" smtClean="0"/>
              <a:t>finanšu sektors</a:t>
            </a:r>
            <a:endParaRPr lang="lv-LV" dirty="0"/>
          </a:p>
        </p:txBody>
      </p:sp>
    </p:spTree>
    <p:extLst>
      <p:ext uri="{BB962C8B-B14F-4D97-AF65-F5344CB8AC3E}">
        <p14:creationId xmlns:p14="http://schemas.microsoft.com/office/powerpoint/2010/main" val="3955307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EC06CD-37B1-4412-967F-6EDE16C03223}" type="slidenum">
              <a:rPr lang="lv-LV" smtClean="0">
                <a:solidFill>
                  <a:prstClr val="black">
                    <a:tint val="75000"/>
                  </a:prstClr>
                </a:solidFill>
              </a:rPr>
              <a:pPr/>
              <a:t>22</a:t>
            </a:fld>
            <a:endParaRPr lang="lv-LV">
              <a:solidFill>
                <a:prstClr val="black">
                  <a:tint val="75000"/>
                </a:prstClr>
              </a:solidFill>
            </a:endParaRPr>
          </a:p>
        </p:txBody>
      </p:sp>
      <p:sp>
        <p:nvSpPr>
          <p:cNvPr id="4" name="Title 3"/>
          <p:cNvSpPr>
            <a:spLocks noGrp="1"/>
          </p:cNvSpPr>
          <p:nvPr>
            <p:ph type="title"/>
          </p:nvPr>
        </p:nvSpPr>
        <p:spPr>
          <a:xfrm>
            <a:off x="323528" y="620688"/>
            <a:ext cx="5688632" cy="720032"/>
          </a:xfrm>
        </p:spPr>
        <p:txBody>
          <a:bodyPr>
            <a:normAutofit fontScale="90000"/>
          </a:bodyPr>
          <a:lstStyle/>
          <a:p>
            <a:r>
              <a:rPr lang="lv-LV" dirty="0" smtClean="0"/>
              <a:t>Būtiskākie paveiktie darbi 2017.gadā</a:t>
            </a:r>
            <a:br>
              <a:rPr lang="lv-LV" dirty="0" smtClean="0"/>
            </a:br>
            <a:r>
              <a:rPr lang="lv-LV" dirty="0" smtClean="0"/>
              <a:t>valsts parāda vadības jomā</a:t>
            </a:r>
            <a:endParaRPr lang="lv-LV" dirty="0"/>
          </a:p>
        </p:txBody>
      </p:sp>
      <p:sp>
        <p:nvSpPr>
          <p:cNvPr id="3" name="Date Placeholder 2"/>
          <p:cNvSpPr>
            <a:spLocks noGrp="1"/>
          </p:cNvSpPr>
          <p:nvPr>
            <p:ph type="dt" sz="half" idx="10"/>
          </p:nvPr>
        </p:nvSpPr>
        <p:spPr>
          <a:xfrm>
            <a:off x="467544" y="6342007"/>
            <a:ext cx="2133600" cy="365125"/>
          </a:xfrm>
        </p:spPr>
        <p:txBody>
          <a:bodyPr/>
          <a:lstStyle/>
          <a:p>
            <a:fld id="{C15F9CAC-E770-4ED6-AAFA-79FC4538DA1C}" type="datetime1">
              <a:rPr lang="lv-LV" smtClean="0">
                <a:solidFill>
                  <a:prstClr val="black">
                    <a:tint val="75000"/>
                  </a:prstClr>
                </a:solidFill>
              </a:rPr>
              <a:pPr/>
              <a:t>22.01.2018</a:t>
            </a:fld>
            <a:endParaRPr lang="lv-LV" dirty="0">
              <a:solidFill>
                <a:prstClr val="black">
                  <a:tint val="75000"/>
                </a:prstClr>
              </a:solidFill>
            </a:endParaRPr>
          </a:p>
        </p:txBody>
      </p:sp>
      <p:sp>
        <p:nvSpPr>
          <p:cNvPr id="7" name="Rectangle 6"/>
          <p:cNvSpPr/>
          <p:nvPr/>
        </p:nvSpPr>
        <p:spPr>
          <a:xfrm>
            <a:off x="251520" y="1485071"/>
            <a:ext cx="8712968" cy="907941"/>
          </a:xfrm>
          <a:prstGeom prst="rect">
            <a:avLst/>
          </a:prstGeom>
        </p:spPr>
        <p:txBody>
          <a:bodyPr wrap="square">
            <a:spAutoFit/>
          </a:bodyPr>
          <a:lstStyle/>
          <a:p>
            <a:pPr>
              <a:spcBef>
                <a:spcPts val="600"/>
              </a:spcBef>
              <a:spcAft>
                <a:spcPts val="600"/>
              </a:spcAft>
            </a:pPr>
            <a:r>
              <a:rPr lang="lv-LV" sz="1600" b="1" dirty="0">
                <a:solidFill>
                  <a:prstClr val="black"/>
                </a:solidFill>
              </a:rPr>
              <a:t>Ar labvēlīgiem nosacījumiem finanšu tirgos veikta aizņemšanās 1 </a:t>
            </a:r>
            <a:r>
              <a:rPr lang="lv-LV" sz="1600" b="1" dirty="0" err="1">
                <a:solidFill>
                  <a:prstClr val="black"/>
                </a:solidFill>
              </a:rPr>
              <a:t>mljrd.EUR</a:t>
            </a:r>
            <a:r>
              <a:rPr lang="lv-LV" sz="1600" b="1" dirty="0">
                <a:solidFill>
                  <a:prstClr val="black"/>
                </a:solidFill>
              </a:rPr>
              <a:t> apmērā:</a:t>
            </a:r>
          </a:p>
          <a:p>
            <a:pPr marL="442913" indent="-285750">
              <a:buFont typeface="Arial" panose="020B0604020202020204" pitchFamily="34" charset="0"/>
              <a:buChar char="•"/>
            </a:pPr>
            <a:r>
              <a:rPr lang="lv-LV" sz="1600" b="1" dirty="0">
                <a:solidFill>
                  <a:prstClr val="black"/>
                </a:solidFill>
              </a:rPr>
              <a:t>pirmo reizi </a:t>
            </a:r>
            <a:r>
              <a:rPr lang="lv-LV" sz="1600" dirty="0">
                <a:solidFill>
                  <a:prstClr val="black"/>
                </a:solidFill>
              </a:rPr>
              <a:t>emitētas eiroobligācijas ar līdz šim garāko dzēšanas </a:t>
            </a:r>
            <a:r>
              <a:rPr lang="lv-LV" sz="1600" b="1" dirty="0">
                <a:solidFill>
                  <a:prstClr val="black"/>
                </a:solidFill>
              </a:rPr>
              <a:t>termiņu - 30 gadi</a:t>
            </a:r>
          </a:p>
          <a:p>
            <a:pPr marL="442913" indent="-285750">
              <a:buFont typeface="Arial" panose="020B0604020202020204" pitchFamily="34" charset="0"/>
              <a:buChar char="•"/>
            </a:pPr>
            <a:r>
              <a:rPr lang="lv-LV" sz="1600" dirty="0">
                <a:solidFill>
                  <a:prstClr val="black"/>
                </a:solidFill>
              </a:rPr>
              <a:t>emitēti </a:t>
            </a:r>
            <a:r>
              <a:rPr lang="lv-LV" sz="1600" b="1" dirty="0">
                <a:solidFill>
                  <a:prstClr val="black"/>
                </a:solidFill>
              </a:rPr>
              <a:t>papildu laidieni 10 un 20 gadu </a:t>
            </a:r>
            <a:r>
              <a:rPr lang="lv-LV" sz="1600" dirty="0">
                <a:solidFill>
                  <a:prstClr val="black"/>
                </a:solidFill>
              </a:rPr>
              <a:t>eiroobligācijām</a:t>
            </a:r>
            <a:endParaRPr lang="lv-LV" sz="1600" b="1" dirty="0">
              <a:solidFill>
                <a:prstClr val="black"/>
              </a:solidFill>
            </a:endParaRPr>
          </a:p>
        </p:txBody>
      </p:sp>
      <p:pic>
        <p:nvPicPr>
          <p:cNvPr id="6" name="Picture 5"/>
          <p:cNvPicPr>
            <a:picLocks noChangeAspect="1"/>
          </p:cNvPicPr>
          <p:nvPr/>
        </p:nvPicPr>
        <p:blipFill>
          <a:blip r:embed="rId2"/>
          <a:stretch>
            <a:fillRect/>
          </a:stretch>
        </p:blipFill>
        <p:spPr>
          <a:xfrm>
            <a:off x="4139952" y="2807566"/>
            <a:ext cx="4264402" cy="3195884"/>
          </a:xfrm>
          <a:prstGeom prst="rect">
            <a:avLst/>
          </a:prstGeom>
        </p:spPr>
      </p:pic>
      <p:sp>
        <p:nvSpPr>
          <p:cNvPr id="9" name="Rectangle 8"/>
          <p:cNvSpPr/>
          <p:nvPr/>
        </p:nvSpPr>
        <p:spPr>
          <a:xfrm>
            <a:off x="3563888" y="2564904"/>
            <a:ext cx="5112568" cy="307777"/>
          </a:xfrm>
          <a:prstGeom prst="rect">
            <a:avLst/>
          </a:prstGeom>
        </p:spPr>
        <p:txBody>
          <a:bodyPr wrap="square">
            <a:spAutoFit/>
          </a:bodyPr>
          <a:lstStyle/>
          <a:p>
            <a:pPr algn="ctr">
              <a:spcBef>
                <a:spcPts val="600"/>
              </a:spcBef>
              <a:spcAft>
                <a:spcPts val="600"/>
              </a:spcAft>
            </a:pPr>
            <a:r>
              <a:rPr lang="lv-LV" sz="1400" b="1" dirty="0">
                <a:solidFill>
                  <a:prstClr val="black"/>
                </a:solidFill>
              </a:rPr>
              <a:t>Latvijas eiroobligāciju emisijas laiks 2017.gadā</a:t>
            </a:r>
            <a:endParaRPr lang="en-GB" sz="1400" b="1" dirty="0">
              <a:solidFill>
                <a:prstClr val="black"/>
              </a:solidFill>
            </a:endParaRPr>
          </a:p>
        </p:txBody>
      </p:sp>
      <p:sp>
        <p:nvSpPr>
          <p:cNvPr id="11" name="Rectangle 10"/>
          <p:cNvSpPr/>
          <p:nvPr/>
        </p:nvSpPr>
        <p:spPr>
          <a:xfrm>
            <a:off x="107503" y="3159013"/>
            <a:ext cx="4057667" cy="2862322"/>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ü"/>
            </a:pPr>
            <a:r>
              <a:rPr lang="lv-LV" sz="1400" dirty="0">
                <a:solidFill>
                  <a:prstClr val="black"/>
                </a:solidFill>
              </a:rPr>
              <a:t>2017.gada finansēšanas nepieciešamības segšana </a:t>
            </a:r>
          </a:p>
          <a:p>
            <a:pPr marL="285750" indent="-285750">
              <a:spcBef>
                <a:spcPts val="600"/>
              </a:spcBef>
              <a:spcAft>
                <a:spcPts val="600"/>
              </a:spcAft>
              <a:buFont typeface="Wingdings" panose="05000000000000000000" pitchFamily="2" charset="2"/>
              <a:buChar char="ü"/>
            </a:pPr>
            <a:r>
              <a:rPr lang="lv-LV" sz="1400" dirty="0">
                <a:solidFill>
                  <a:prstClr val="black"/>
                </a:solidFill>
              </a:rPr>
              <a:t>Finanšu resursi 2018.gada sākumā plānotajai valsts parāda atmaksai</a:t>
            </a:r>
          </a:p>
          <a:p>
            <a:pPr marL="285750" indent="-285750">
              <a:spcBef>
                <a:spcPts val="600"/>
              </a:spcBef>
              <a:spcAft>
                <a:spcPts val="600"/>
              </a:spcAft>
              <a:buFont typeface="Wingdings" panose="05000000000000000000" pitchFamily="2" charset="2"/>
              <a:buChar char="ü"/>
            </a:pPr>
            <a:r>
              <a:rPr lang="lv-LV" sz="1400" dirty="0">
                <a:solidFill>
                  <a:prstClr val="black"/>
                </a:solidFill>
              </a:rPr>
              <a:t>Kapitalizēti ilgtermiņa ieguvumi no zemiem EUR procentu likmju līmeņiem </a:t>
            </a:r>
          </a:p>
          <a:p>
            <a:pPr marL="285750" indent="-285750">
              <a:spcBef>
                <a:spcPts val="600"/>
              </a:spcBef>
              <a:spcAft>
                <a:spcPts val="600"/>
              </a:spcAft>
              <a:buFont typeface="Wingdings" panose="05000000000000000000" pitchFamily="2" charset="2"/>
              <a:buChar char="ü"/>
            </a:pPr>
            <a:r>
              <a:rPr lang="lv-LV" sz="1400" dirty="0">
                <a:solidFill>
                  <a:prstClr val="black"/>
                </a:solidFill>
              </a:rPr>
              <a:t>Uzturēta kvalitatīva EUR vērtspapīru peļņas līkne kā reference jauniem aizņēmumiem 2018.gadā</a:t>
            </a:r>
          </a:p>
          <a:p>
            <a:pPr marL="285750" indent="-285750">
              <a:spcBef>
                <a:spcPts val="600"/>
              </a:spcBef>
              <a:spcAft>
                <a:spcPts val="600"/>
              </a:spcAft>
              <a:buFont typeface="Wingdings" panose="05000000000000000000" pitchFamily="2" charset="2"/>
              <a:buChar char="ü"/>
            </a:pPr>
            <a:r>
              <a:rPr lang="lv-LV" sz="1400" dirty="0">
                <a:solidFill>
                  <a:prstClr val="black"/>
                </a:solidFill>
              </a:rPr>
              <a:t>Piesaistīti 20 jauni investori</a:t>
            </a:r>
          </a:p>
        </p:txBody>
      </p:sp>
      <p:sp>
        <p:nvSpPr>
          <p:cNvPr id="12" name="Rectangle 11"/>
          <p:cNvSpPr/>
          <p:nvPr/>
        </p:nvSpPr>
        <p:spPr>
          <a:xfrm>
            <a:off x="360040" y="2564904"/>
            <a:ext cx="4860032" cy="307777"/>
          </a:xfrm>
          <a:prstGeom prst="rect">
            <a:avLst/>
          </a:prstGeom>
        </p:spPr>
        <p:txBody>
          <a:bodyPr wrap="square">
            <a:spAutoFit/>
          </a:bodyPr>
          <a:lstStyle/>
          <a:p>
            <a:pPr>
              <a:spcBef>
                <a:spcPts val="600"/>
              </a:spcBef>
              <a:spcAft>
                <a:spcPts val="600"/>
              </a:spcAft>
            </a:pPr>
            <a:r>
              <a:rPr lang="lv-LV" sz="1400" b="1" dirty="0">
                <a:solidFill>
                  <a:prstClr val="black"/>
                </a:solidFill>
              </a:rPr>
              <a:t>Rezultātā nodrošināts:</a:t>
            </a:r>
          </a:p>
        </p:txBody>
      </p:sp>
      <p:sp>
        <p:nvSpPr>
          <p:cNvPr id="13" name="Rectangle 12"/>
          <p:cNvSpPr/>
          <p:nvPr/>
        </p:nvSpPr>
        <p:spPr>
          <a:xfrm>
            <a:off x="3275856" y="5948263"/>
            <a:ext cx="5832648" cy="577081"/>
          </a:xfrm>
          <a:prstGeom prst="rect">
            <a:avLst/>
          </a:prstGeom>
        </p:spPr>
        <p:txBody>
          <a:bodyPr wrap="square">
            <a:spAutoFit/>
          </a:bodyPr>
          <a:lstStyle/>
          <a:p>
            <a:pPr algn="ctr"/>
            <a:r>
              <a:rPr lang="lv-LV" sz="1050" dirty="0">
                <a:solidFill>
                  <a:prstClr val="black"/>
                </a:solidFill>
              </a:rPr>
              <a:t>30 gadu emisijas, 500 </a:t>
            </a:r>
            <a:r>
              <a:rPr lang="lv-LV" sz="1050" dirty="0" err="1">
                <a:solidFill>
                  <a:prstClr val="black"/>
                </a:solidFill>
              </a:rPr>
              <a:t>milj.EUR</a:t>
            </a:r>
            <a:r>
              <a:rPr lang="lv-LV" sz="1050" dirty="0">
                <a:solidFill>
                  <a:prstClr val="black"/>
                </a:solidFill>
              </a:rPr>
              <a:t>, kupona likme 2,250% </a:t>
            </a:r>
          </a:p>
          <a:p>
            <a:pPr algn="ctr"/>
            <a:r>
              <a:rPr lang="lv-LV" sz="1050" dirty="0">
                <a:solidFill>
                  <a:prstClr val="black"/>
                </a:solidFill>
              </a:rPr>
              <a:t>10 gadu papildu laidieni, kopā 300 </a:t>
            </a:r>
            <a:r>
              <a:rPr lang="lv-LV" sz="1050" dirty="0" err="1">
                <a:solidFill>
                  <a:prstClr val="black"/>
                </a:solidFill>
              </a:rPr>
              <a:t>milj.EUR</a:t>
            </a:r>
            <a:r>
              <a:rPr lang="lv-LV" sz="1050" dirty="0">
                <a:solidFill>
                  <a:prstClr val="black"/>
                </a:solidFill>
              </a:rPr>
              <a:t>, iepriekš fiksēta kupona likme 0,375% </a:t>
            </a:r>
          </a:p>
          <a:p>
            <a:pPr algn="ctr"/>
            <a:r>
              <a:rPr lang="lv-LV" sz="1050" dirty="0">
                <a:solidFill>
                  <a:prstClr val="black"/>
                </a:solidFill>
              </a:rPr>
              <a:t>20 gadu papildu laidiens 200 </a:t>
            </a:r>
            <a:r>
              <a:rPr lang="lv-LV" sz="1050" dirty="0" err="1">
                <a:solidFill>
                  <a:prstClr val="black"/>
                </a:solidFill>
              </a:rPr>
              <a:t>milj.EUR</a:t>
            </a:r>
            <a:r>
              <a:rPr lang="lv-LV" sz="1050" dirty="0">
                <a:solidFill>
                  <a:prstClr val="black"/>
                </a:solidFill>
              </a:rPr>
              <a:t>, iepriekš fiksēta kupona likme 1,375% </a:t>
            </a:r>
          </a:p>
        </p:txBody>
      </p:sp>
    </p:spTree>
    <p:extLst>
      <p:ext uri="{BB962C8B-B14F-4D97-AF65-F5344CB8AC3E}">
        <p14:creationId xmlns:p14="http://schemas.microsoft.com/office/powerpoint/2010/main" val="3117637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dirty="0" smtClean="0"/>
              <a:t>Prioritātes 2018.gadam – finanšu sektors</a:t>
            </a:r>
            <a:endParaRPr lang="lv-LV" dirty="0"/>
          </a:p>
        </p:txBody>
      </p:sp>
      <p:sp>
        <p:nvSpPr>
          <p:cNvPr id="2" name="Content Placeholder 1"/>
          <p:cNvSpPr>
            <a:spLocks noGrp="1"/>
          </p:cNvSpPr>
          <p:nvPr>
            <p:ph idx="1"/>
          </p:nvPr>
        </p:nvSpPr>
        <p:spPr/>
        <p:txBody>
          <a:bodyPr anchor="t">
            <a:normAutofit/>
          </a:bodyPr>
          <a:lstStyle/>
          <a:p>
            <a:pPr algn="just"/>
            <a:endParaRPr lang="lv-LV" dirty="0" smtClean="0"/>
          </a:p>
          <a:p>
            <a:pPr lvl="0" algn="just">
              <a:buFont typeface="Wingdings" panose="05000000000000000000" pitchFamily="2" charset="2"/>
              <a:buChar char="§"/>
              <a:tabLst>
                <a:tab pos="457200" algn="l"/>
              </a:tabLst>
            </a:pPr>
            <a:r>
              <a:rPr lang="lv-LV" sz="1700" b="1" dirty="0">
                <a:solidFill>
                  <a:srgbClr val="595959"/>
                </a:solidFill>
                <a:latin typeface="Franklin Gothic Book" panose="020B0503020102020204" pitchFamily="34" charset="0"/>
                <a:ea typeface="Calibri" panose="020F0502020204030204" pitchFamily="34" charset="0"/>
                <a:cs typeface="Times New Roman" panose="02020603050405020304" pitchFamily="18" charset="0"/>
              </a:rPr>
              <a:t>Turpināt</a:t>
            </a:r>
            <a:r>
              <a:rPr lang="lv-LV" sz="1700" b="1" dirty="0">
                <a:solidFill>
                  <a:srgbClr val="595959"/>
                </a:solidFill>
                <a:ea typeface="Calibri" panose="020F0502020204030204" pitchFamily="34" charset="0"/>
                <a:cs typeface="Times New Roman" panose="02020603050405020304" pitchFamily="18" charset="0"/>
              </a:rPr>
              <a:t> darbu pie Finanšu sektora attīstības plānā 2017.-2019. definēto pasākumu ieviešanas</a:t>
            </a:r>
            <a:r>
              <a:rPr lang="lv-LV" sz="1700" b="1" dirty="0" smtClean="0">
                <a:solidFill>
                  <a:srgbClr val="595959"/>
                </a:solidFill>
                <a:ea typeface="Calibri" panose="020F0502020204030204" pitchFamily="34" charset="0"/>
                <a:cs typeface="Times New Roman" panose="02020603050405020304" pitchFamily="18" charset="0"/>
              </a:rPr>
              <a:t>:</a:t>
            </a:r>
          </a:p>
          <a:p>
            <a:pPr lvl="1" algn="just">
              <a:buFont typeface="Wingdings" panose="05000000000000000000" pitchFamily="2" charset="2"/>
              <a:buChar char="§"/>
              <a:tabLst>
                <a:tab pos="457200" algn="l"/>
              </a:tabLst>
            </a:pPr>
            <a:r>
              <a:rPr lang="lv-LV" sz="1600" b="1" dirty="0" smtClean="0">
                <a:solidFill>
                  <a:srgbClr val="595959"/>
                </a:solidFill>
                <a:latin typeface="Franklin Gothic Book" panose="020B0503020102020204" pitchFamily="34" charset="0"/>
                <a:ea typeface="Calibri" panose="020F0502020204030204" pitchFamily="34" charset="0"/>
                <a:cs typeface="Times New Roman" panose="02020603050405020304" pitchFamily="18" charset="0"/>
              </a:rPr>
              <a:t>Savstarpējo aizdevumu platformu regulējuma un licencēšanas sistēmas ieviešana, izstrādājot konkurētspējīgu regulējumu atbilstoši nozares darbībai raksturīgiem riskiem </a:t>
            </a:r>
          </a:p>
          <a:p>
            <a:pPr lvl="1" algn="just">
              <a:buFont typeface="Wingdings" panose="05000000000000000000" pitchFamily="2" charset="2"/>
              <a:buChar char="§"/>
              <a:tabLst>
                <a:tab pos="457200" algn="l"/>
              </a:tabLst>
            </a:pPr>
            <a:r>
              <a:rPr lang="lv-LV" sz="1600" b="1" dirty="0" smtClean="0">
                <a:latin typeface="Franklin Gothic Book" panose="020B0503020102020204" pitchFamily="34" charset="0"/>
                <a:ea typeface="Calibri" panose="020F0502020204030204" pitchFamily="34" charset="0"/>
                <a:cs typeface="Times New Roman" panose="02020603050405020304" pitchFamily="18" charset="0"/>
              </a:rPr>
              <a:t>Otrā līmeņa </a:t>
            </a:r>
            <a:r>
              <a:rPr lang="lv-LV" sz="1600" b="1" dirty="0" err="1" smtClean="0">
                <a:latin typeface="Franklin Gothic Book" panose="020B0503020102020204" pitchFamily="34" charset="0"/>
                <a:ea typeface="Calibri" panose="020F0502020204030204" pitchFamily="34" charset="0"/>
                <a:cs typeface="Times New Roman" panose="02020603050405020304" pitchFamily="18" charset="0"/>
              </a:rPr>
              <a:t>krājaizdevu</a:t>
            </a:r>
            <a:r>
              <a:rPr lang="lv-LV" sz="1600" b="1" dirty="0" smtClean="0">
                <a:latin typeface="Franklin Gothic Book" panose="020B0503020102020204" pitchFamily="34" charset="0"/>
                <a:ea typeface="Calibri" panose="020F0502020204030204" pitchFamily="34" charset="0"/>
                <a:cs typeface="Times New Roman" panose="02020603050405020304" pitchFamily="18" charset="0"/>
              </a:rPr>
              <a:t> sabiedrību regulējuma sistēmas ieviešana (pirmais solis apstiprināts MK 04.01.2018, otrā daļa 01.07.2018.)</a:t>
            </a:r>
          </a:p>
          <a:p>
            <a:pPr lvl="1" algn="just">
              <a:buFont typeface="Wingdings" panose="05000000000000000000" pitchFamily="2" charset="2"/>
              <a:buChar char="§"/>
              <a:tabLst>
                <a:tab pos="457200" algn="l"/>
              </a:tabLst>
            </a:pPr>
            <a:r>
              <a:rPr lang="lv-LV" sz="1600" b="1" dirty="0" smtClean="0">
                <a:latin typeface="Franklin Gothic Book" panose="020B0503020102020204" pitchFamily="34" charset="0"/>
                <a:ea typeface="Calibri" panose="020F0502020204030204" pitchFamily="34" charset="0"/>
                <a:cs typeface="Times New Roman" panose="02020603050405020304" pitchFamily="18" charset="0"/>
              </a:rPr>
              <a:t>Kopā ar Latvijas Komercbanku asociāciju, FKTK, Latvijas banku un starptautiskajiem ekspertiem izstrādāt priekšlikumu par risku un ieguvumu ziņā pieņemamu starptautisko finanšu pakalpojumu tālāko attīstību.</a:t>
            </a:r>
          </a:p>
          <a:p>
            <a:pPr marL="0" indent="0">
              <a:spcAft>
                <a:spcPts val="0"/>
              </a:spcAft>
              <a:buNone/>
            </a:pPr>
            <a:r>
              <a:rPr lang="lv-LV" sz="1100" dirty="0">
                <a:solidFill>
                  <a:srgbClr val="1F497D"/>
                </a:solidFill>
                <a:latin typeface="Calibri" panose="020F0502020204030204" pitchFamily="34" charset="0"/>
                <a:ea typeface="Calibri" panose="020F0502020204030204" pitchFamily="34" charset="0"/>
              </a:rPr>
              <a:t> </a:t>
            </a:r>
            <a:endParaRPr lang="lv-LV" sz="1100" dirty="0">
              <a:latin typeface="Calibri" panose="020F0502020204030204" pitchFamily="34" charset="0"/>
              <a:ea typeface="Calibri" panose="020F0502020204030204" pitchFamily="34" charset="0"/>
            </a:endParaRPr>
          </a:p>
          <a:p>
            <a:pPr marL="0" indent="0" algn="just">
              <a:buNone/>
            </a:pPr>
            <a:endParaRPr lang="lv-LV" sz="1700" b="1" dirty="0"/>
          </a:p>
          <a:p>
            <a:pPr algn="just"/>
            <a:endParaRPr lang="lv-LV" sz="1700" b="1" dirty="0" smtClean="0"/>
          </a:p>
          <a:p>
            <a:pPr algn="just"/>
            <a:endParaRPr lang="lv-LV" dirty="0"/>
          </a:p>
        </p:txBody>
      </p:sp>
    </p:spTree>
    <p:extLst>
      <p:ext uri="{BB962C8B-B14F-4D97-AF65-F5344CB8AC3E}">
        <p14:creationId xmlns:p14="http://schemas.microsoft.com/office/powerpoint/2010/main" val="3315820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CA0AA-EBCE-41CC-B1E5-DBABD152EBBD}" type="datetime1">
              <a:rPr lang="lv-LV" smtClean="0"/>
              <a:t>22.01.2018</a:t>
            </a:fld>
            <a:endParaRPr lang="lv-LV" dirty="0"/>
          </a:p>
        </p:txBody>
      </p:sp>
      <p:sp>
        <p:nvSpPr>
          <p:cNvPr id="3" name="Slide Number Placeholder 2"/>
          <p:cNvSpPr>
            <a:spLocks noGrp="1"/>
          </p:cNvSpPr>
          <p:nvPr>
            <p:ph type="sldNum" sz="quarter" idx="12"/>
          </p:nvPr>
        </p:nvSpPr>
        <p:spPr/>
        <p:txBody>
          <a:bodyPr/>
          <a:lstStyle/>
          <a:p>
            <a:fld id="{952464FB-6FA6-4E80-ACB1-F4B9846AA373}" type="slidenum">
              <a:rPr lang="lv-LV" smtClean="0"/>
              <a:t>24</a:t>
            </a:fld>
            <a:endParaRPr lang="lv-LV"/>
          </a:p>
        </p:txBody>
      </p:sp>
      <p:sp>
        <p:nvSpPr>
          <p:cNvPr id="4" name="Content Placeholder 3"/>
          <p:cNvSpPr>
            <a:spLocks noGrp="1"/>
          </p:cNvSpPr>
          <p:nvPr>
            <p:ph idx="1"/>
          </p:nvPr>
        </p:nvSpPr>
        <p:spPr/>
        <p:txBody>
          <a:bodyPr/>
          <a:lstStyle/>
          <a:p>
            <a:pPr algn="just">
              <a:buFont typeface="Wingdings" panose="05000000000000000000" pitchFamily="2" charset="2"/>
              <a:buChar char="§"/>
            </a:pPr>
            <a:r>
              <a:rPr lang="lv-LV" b="1" dirty="0"/>
              <a:t>Fiskālās disciplīnas likumam un Stabilitātes un izaugsmes </a:t>
            </a:r>
            <a:r>
              <a:rPr lang="lv-LV" b="1" dirty="0" err="1"/>
              <a:t>paktam</a:t>
            </a:r>
            <a:r>
              <a:rPr lang="lv-LV" b="1" dirty="0"/>
              <a:t> atbilstošas fiskālās politikas </a:t>
            </a:r>
            <a:r>
              <a:rPr lang="lv-LV" b="1" dirty="0" smtClean="0"/>
              <a:t>ieviešana</a:t>
            </a:r>
          </a:p>
          <a:p>
            <a:pPr marL="0" indent="0" algn="just">
              <a:buNone/>
            </a:pPr>
            <a:r>
              <a:rPr lang="lv-LV" b="1" dirty="0" smtClean="0"/>
              <a:t>	</a:t>
            </a:r>
            <a:r>
              <a:rPr lang="lv-LV" b="1" dirty="0" smtClean="0">
                <a:solidFill>
                  <a:srgbClr val="FF0000"/>
                </a:solidFill>
              </a:rPr>
              <a:t>[Tālākā virzība uz bezdeficīta budžeta ieviešanu]</a:t>
            </a:r>
            <a:endParaRPr lang="lv-LV" b="1" dirty="0">
              <a:solidFill>
                <a:srgbClr val="FF0000"/>
              </a:solidFill>
            </a:endParaRPr>
          </a:p>
          <a:p>
            <a:pPr algn="just">
              <a:buFont typeface="Wingdings" panose="05000000000000000000" pitchFamily="2" charset="2"/>
              <a:buChar char="§"/>
            </a:pPr>
            <a:r>
              <a:rPr lang="lv-LV" b="1" dirty="0"/>
              <a:t>Nodrošināt aizņemšanos valsts parāda pārfinansēšanai un valsts budžeta izpildei ar iespējami izdevīgiem nosacījumiem</a:t>
            </a:r>
            <a:r>
              <a:rPr lang="en-GB" b="1" dirty="0"/>
              <a:t> </a:t>
            </a:r>
            <a:r>
              <a:rPr lang="lv-LV" b="1" dirty="0" smtClean="0"/>
              <a:t>vēsturiski zemāko procentu likmju periodā.</a:t>
            </a:r>
          </a:p>
          <a:p>
            <a:endParaRPr lang="lv-LV" dirty="0"/>
          </a:p>
        </p:txBody>
      </p:sp>
      <p:sp>
        <p:nvSpPr>
          <p:cNvPr id="5" name="Title 4"/>
          <p:cNvSpPr>
            <a:spLocks noGrp="1"/>
          </p:cNvSpPr>
          <p:nvPr>
            <p:ph type="title"/>
          </p:nvPr>
        </p:nvSpPr>
        <p:spPr/>
        <p:txBody>
          <a:bodyPr/>
          <a:lstStyle/>
          <a:p>
            <a:r>
              <a:rPr lang="lv-LV" dirty="0"/>
              <a:t>Prioritātes 2018.gadam – </a:t>
            </a:r>
            <a:r>
              <a:rPr lang="lv-LV" dirty="0" smtClean="0"/>
              <a:t>fiskālā politika</a:t>
            </a:r>
            <a:endParaRPr lang="lv-LV" dirty="0"/>
          </a:p>
        </p:txBody>
      </p:sp>
    </p:spTree>
    <p:extLst>
      <p:ext uri="{BB962C8B-B14F-4D97-AF65-F5344CB8AC3E}">
        <p14:creationId xmlns:p14="http://schemas.microsoft.com/office/powerpoint/2010/main" val="1614636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t>25</a:t>
            </a:fld>
            <a:endParaRPr lang="lv-LV"/>
          </a:p>
        </p:txBody>
      </p:sp>
      <p:sp>
        <p:nvSpPr>
          <p:cNvPr id="4" name="Content Placeholder 3"/>
          <p:cNvSpPr>
            <a:spLocks noGrp="1"/>
          </p:cNvSpPr>
          <p:nvPr>
            <p:ph idx="1"/>
          </p:nvPr>
        </p:nvSpPr>
        <p:spPr>
          <a:xfrm>
            <a:off x="486136" y="2708920"/>
            <a:ext cx="8229600" cy="576064"/>
          </a:xfrm>
        </p:spPr>
        <p:txBody>
          <a:bodyPr>
            <a:normAutofit/>
          </a:bodyPr>
          <a:lstStyle/>
          <a:p>
            <a:pPr marL="0" indent="0" algn="ctr">
              <a:buNone/>
            </a:pPr>
            <a:r>
              <a:rPr lang="lv-LV" sz="2200" dirty="0" smtClean="0">
                <a:solidFill>
                  <a:schemeClr val="tx1"/>
                </a:solidFill>
              </a:rPr>
              <a:t>Valsts budžets</a:t>
            </a:r>
          </a:p>
          <a:p>
            <a:pPr marL="0" indent="0" algn="ctr">
              <a:buNone/>
            </a:pPr>
            <a:endParaRPr lang="lv-LV" sz="2200" dirty="0">
              <a:solidFill>
                <a:schemeClr val="tx1"/>
              </a:solidFill>
            </a:endParaRPr>
          </a:p>
        </p:txBody>
      </p:sp>
    </p:spTree>
    <p:extLst>
      <p:ext uri="{BB962C8B-B14F-4D97-AF65-F5344CB8AC3E}">
        <p14:creationId xmlns:p14="http://schemas.microsoft.com/office/powerpoint/2010/main" val="1350707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t>26</a:t>
            </a:fld>
            <a:endParaRPr lang="lv-LV"/>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97583697"/>
              </p:ext>
            </p:extLst>
          </p:nvPr>
        </p:nvGraphicFramePr>
        <p:xfrm>
          <a:off x="107504" y="1556792"/>
          <a:ext cx="8640960" cy="4871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107504" y="647493"/>
            <a:ext cx="6552728" cy="378439"/>
          </a:xfrm>
        </p:spPr>
        <p:txBody>
          <a:bodyPr>
            <a:noAutofit/>
          </a:bodyPr>
          <a:lstStyle/>
          <a:p>
            <a:r>
              <a:rPr lang="lv-LV" sz="1800" dirty="0" smtClean="0"/>
              <a:t>Noteikts visaptverošs </a:t>
            </a:r>
            <a:r>
              <a:rPr lang="lv-LV" sz="1800" dirty="0"/>
              <a:t>izdevumu pārskatīšanas </a:t>
            </a:r>
            <a:r>
              <a:rPr lang="lv-LV" sz="1800" dirty="0" smtClean="0"/>
              <a:t>tvērums 2018., 2019. un 2020.gada budžeta ietvara sagatavošanai, kā arī uzdots sakārtot IKT jomu</a:t>
            </a:r>
            <a:endParaRPr lang="lv-LV" sz="1800" dirty="0"/>
          </a:p>
        </p:txBody>
      </p:sp>
      <p:sp>
        <p:nvSpPr>
          <p:cNvPr id="4" name="Rounded Rectangle 3"/>
          <p:cNvSpPr/>
          <p:nvPr/>
        </p:nvSpPr>
        <p:spPr>
          <a:xfrm>
            <a:off x="2411760" y="2996952"/>
            <a:ext cx="2952328" cy="613009"/>
          </a:xfrm>
          <a:prstGeom prst="roundRect">
            <a:avLst/>
          </a:prstGeom>
          <a:solidFill>
            <a:srgbClr val="FFC000"/>
          </a:solid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sz="1000" b="1" dirty="0">
                <a:solidFill>
                  <a:schemeClr val="tx1"/>
                </a:solidFill>
              </a:rPr>
              <a:t>Pozitīva ietekme uz tautsaimniecību</a:t>
            </a:r>
          </a:p>
          <a:p>
            <a:pPr marL="285750" indent="-285750">
              <a:buFont typeface="Arial" panose="020B0604020202020204" pitchFamily="34" charset="0"/>
              <a:buChar char="•"/>
            </a:pPr>
            <a:r>
              <a:rPr lang="lv-LV" sz="1000" b="1" dirty="0">
                <a:solidFill>
                  <a:schemeClr val="tx1"/>
                </a:solidFill>
              </a:rPr>
              <a:t>Ekonomiskās izaugsmes veicināšana</a:t>
            </a:r>
          </a:p>
          <a:p>
            <a:pPr marL="285750" indent="-285750">
              <a:buFont typeface="Arial" panose="020B0604020202020204" pitchFamily="34" charset="0"/>
              <a:buChar char="•"/>
            </a:pPr>
            <a:r>
              <a:rPr lang="lv-LV" sz="1000" b="1" dirty="0">
                <a:solidFill>
                  <a:schemeClr val="tx1"/>
                </a:solidFill>
              </a:rPr>
              <a:t>Strukturālās </a:t>
            </a:r>
            <a:r>
              <a:rPr lang="lv-LV" sz="1000" b="1" dirty="0" smtClean="0">
                <a:solidFill>
                  <a:schemeClr val="tx1"/>
                </a:solidFill>
              </a:rPr>
              <a:t>reformas</a:t>
            </a:r>
            <a:endParaRPr lang="lv-LV" sz="1000" b="1" dirty="0">
              <a:solidFill>
                <a:schemeClr val="tx1"/>
              </a:solidFill>
            </a:endParaRPr>
          </a:p>
        </p:txBody>
      </p:sp>
    </p:spTree>
    <p:extLst>
      <p:ext uri="{BB962C8B-B14F-4D97-AF65-F5344CB8AC3E}">
        <p14:creationId xmlns:p14="http://schemas.microsoft.com/office/powerpoint/2010/main" val="1313178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t>27</a:t>
            </a:fld>
            <a:endParaRPr lang="lv-LV"/>
          </a:p>
        </p:txBody>
      </p:sp>
      <p:graphicFrame>
        <p:nvGraphicFramePr>
          <p:cNvPr id="8" name="Content Placeholder 7"/>
          <p:cNvGraphicFramePr>
            <a:graphicFrameLocks noGrp="1"/>
          </p:cNvGraphicFramePr>
          <p:nvPr>
            <p:ph idx="1"/>
            <p:extLst/>
          </p:nvPr>
        </p:nvGraphicFramePr>
        <p:xfrm>
          <a:off x="179512" y="1450975"/>
          <a:ext cx="8712968" cy="508793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4"/>
          <p:cNvSpPr>
            <a:spLocks noGrp="1"/>
          </p:cNvSpPr>
          <p:nvPr>
            <p:ph type="title"/>
          </p:nvPr>
        </p:nvSpPr>
        <p:spPr>
          <a:xfrm>
            <a:off x="179512" y="558919"/>
            <a:ext cx="6048672" cy="432000"/>
          </a:xfrm>
        </p:spPr>
        <p:txBody>
          <a:bodyPr>
            <a:noAutofit/>
          </a:bodyPr>
          <a:lstStyle/>
          <a:p>
            <a:r>
              <a:rPr lang="lv-LV" sz="1800" dirty="0" smtClean="0"/>
              <a:t>Kopējie izdevumu pārskatīšanas rezultāti 2018.gadam 81,1 milj.</a:t>
            </a:r>
            <a:r>
              <a:rPr lang="lv-LV" sz="1800" i="1" dirty="0" smtClean="0"/>
              <a:t>euro</a:t>
            </a:r>
            <a:r>
              <a:rPr lang="lv-LV" sz="1800" dirty="0" smtClean="0"/>
              <a:t>, bet 2019.gadam 73,1 milj.</a:t>
            </a:r>
            <a:r>
              <a:rPr lang="lv-LV" sz="1800" i="1" dirty="0" smtClean="0"/>
              <a:t>euro</a:t>
            </a:r>
            <a:endParaRPr lang="lv-LV" sz="1800" dirty="0"/>
          </a:p>
        </p:txBody>
      </p:sp>
      <p:sp>
        <p:nvSpPr>
          <p:cNvPr id="10" name="Up Arrow Callout 9"/>
          <p:cNvSpPr/>
          <p:nvPr/>
        </p:nvSpPr>
        <p:spPr>
          <a:xfrm>
            <a:off x="7020272" y="2060848"/>
            <a:ext cx="2088232" cy="1944216"/>
          </a:xfrm>
          <a:prstGeom prst="upArrowCallout">
            <a:avLst>
              <a:gd name="adj1" fmla="val 12754"/>
              <a:gd name="adj2" fmla="val 25000"/>
              <a:gd name="adj3" fmla="val 11911"/>
              <a:gd name="adj4" fmla="val 556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lv-LV" sz="1200" b="1" dirty="0" err="1"/>
              <a:t>Pamatmetodes</a:t>
            </a:r>
            <a:r>
              <a:rPr lang="lv-LV" sz="1200" b="1" dirty="0"/>
              <a:t>:</a:t>
            </a:r>
          </a:p>
          <a:p>
            <a:pPr marL="285750" indent="-285750">
              <a:buFont typeface="Arial" panose="020B0604020202020204" pitchFamily="34" charset="0"/>
              <a:buChar char="•"/>
            </a:pPr>
            <a:r>
              <a:rPr lang="lv-LV" sz="1200" dirty="0"/>
              <a:t>Vēsturiskās attīstības daļas pārskatīšana</a:t>
            </a:r>
          </a:p>
          <a:p>
            <a:pPr marL="285750" indent="-285750">
              <a:buFont typeface="Arial" panose="020B0604020202020204" pitchFamily="34" charset="0"/>
              <a:buChar char="•"/>
            </a:pPr>
            <a:r>
              <a:rPr lang="lv-LV" sz="1200" dirty="0"/>
              <a:t>Nulles budžeta principa piemērošana</a:t>
            </a:r>
          </a:p>
        </p:txBody>
      </p:sp>
      <p:sp>
        <p:nvSpPr>
          <p:cNvPr id="11" name="Up Arrow Callout 10"/>
          <p:cNvSpPr/>
          <p:nvPr/>
        </p:nvSpPr>
        <p:spPr>
          <a:xfrm>
            <a:off x="5220072" y="2780929"/>
            <a:ext cx="2160240" cy="2376264"/>
          </a:xfrm>
          <a:prstGeom prst="upArrowCallout">
            <a:avLst>
              <a:gd name="adj1" fmla="val 12667"/>
              <a:gd name="adj2" fmla="val 25000"/>
              <a:gd name="adj3" fmla="val 10588"/>
              <a:gd name="adj4" fmla="val 43680"/>
            </a:avLst>
          </a:prstGeom>
        </p:spPr>
        <p:style>
          <a:lnRef idx="1">
            <a:schemeClr val="accent1"/>
          </a:lnRef>
          <a:fillRef idx="2">
            <a:schemeClr val="accent1"/>
          </a:fillRef>
          <a:effectRef idx="1">
            <a:schemeClr val="accent1"/>
          </a:effectRef>
          <a:fontRef idx="minor">
            <a:schemeClr val="dk1"/>
          </a:fontRef>
        </p:style>
        <p:txBody>
          <a:bodyPr rtlCol="0" anchor="ctr"/>
          <a:lstStyle/>
          <a:p>
            <a:r>
              <a:rPr lang="lv-LV" sz="1200" b="1" dirty="0"/>
              <a:t>tai skaitā uz fiskālo telpu:</a:t>
            </a:r>
          </a:p>
          <a:p>
            <a:pPr marL="285750" indent="-285750">
              <a:buFont typeface="Arial" panose="020B0604020202020204" pitchFamily="34" charset="0"/>
              <a:buChar char="•"/>
            </a:pPr>
            <a:r>
              <a:rPr lang="lv-LV" sz="1200" dirty="0"/>
              <a:t>valsts parāda vadības izdevumi</a:t>
            </a:r>
          </a:p>
          <a:p>
            <a:pPr marL="285750" indent="-285750">
              <a:buFont typeface="Arial" panose="020B0604020202020204" pitchFamily="34" charset="0"/>
              <a:buChar char="•"/>
            </a:pPr>
            <a:r>
              <a:rPr lang="lv-LV" sz="1200" dirty="0"/>
              <a:t>kārtējie maksājumi EK budžetā  </a:t>
            </a:r>
          </a:p>
        </p:txBody>
      </p:sp>
      <p:sp>
        <p:nvSpPr>
          <p:cNvPr id="12" name="TextBox 11"/>
          <p:cNvSpPr txBox="1"/>
          <p:nvPr/>
        </p:nvSpPr>
        <p:spPr>
          <a:xfrm>
            <a:off x="7730008" y="1110832"/>
            <a:ext cx="1162472" cy="369332"/>
          </a:xfrm>
          <a:prstGeom prst="rect">
            <a:avLst/>
          </a:prstGeom>
          <a:noFill/>
        </p:spPr>
        <p:txBody>
          <a:bodyPr wrap="square" rtlCol="0">
            <a:spAutoFit/>
          </a:bodyPr>
          <a:lstStyle/>
          <a:p>
            <a:r>
              <a:rPr lang="lv-LV" dirty="0">
                <a:solidFill>
                  <a:schemeClr val="accent6">
                    <a:lumMod val="75000"/>
                  </a:schemeClr>
                </a:solidFill>
              </a:rPr>
              <a:t>m</a:t>
            </a:r>
            <a:r>
              <a:rPr lang="lv-LV" dirty="0" smtClean="0">
                <a:solidFill>
                  <a:schemeClr val="accent6">
                    <a:lumMod val="75000"/>
                  </a:schemeClr>
                </a:solidFill>
              </a:rPr>
              <a:t>ilj. </a:t>
            </a:r>
            <a:r>
              <a:rPr lang="lv-LV" i="1" dirty="0" err="1" smtClean="0">
                <a:solidFill>
                  <a:schemeClr val="accent6">
                    <a:lumMod val="75000"/>
                  </a:schemeClr>
                </a:solidFill>
              </a:rPr>
              <a:t>euro</a:t>
            </a:r>
            <a:endParaRPr lang="lv-LV" i="1" dirty="0">
              <a:solidFill>
                <a:schemeClr val="accent6">
                  <a:lumMod val="75000"/>
                </a:schemeClr>
              </a:solidFill>
            </a:endParaRPr>
          </a:p>
        </p:txBody>
      </p:sp>
    </p:spTree>
    <p:extLst>
      <p:ext uri="{BB962C8B-B14F-4D97-AF65-F5344CB8AC3E}">
        <p14:creationId xmlns:p14="http://schemas.microsoft.com/office/powerpoint/2010/main" val="741087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t>28</a:t>
            </a:fld>
            <a:endParaRPr lang="lv-LV"/>
          </a:p>
        </p:txBody>
      </p:sp>
      <p:sp>
        <p:nvSpPr>
          <p:cNvPr id="5" name="Title 4"/>
          <p:cNvSpPr>
            <a:spLocks noGrp="1"/>
          </p:cNvSpPr>
          <p:nvPr>
            <p:ph type="title"/>
          </p:nvPr>
        </p:nvSpPr>
        <p:spPr>
          <a:xfrm>
            <a:off x="467544" y="476672"/>
            <a:ext cx="5688632" cy="576064"/>
          </a:xfrm>
        </p:spPr>
        <p:txBody>
          <a:bodyPr>
            <a:normAutofit fontScale="90000"/>
          </a:bodyPr>
          <a:lstStyle/>
          <a:p>
            <a:r>
              <a:rPr lang="lv-LV" dirty="0" smtClean="0"/>
              <a:t>Izstrādāti vizuālie rīki budžeta informācijas pieejamības un uztveramības pilnveidošanai</a:t>
            </a:r>
            <a:endParaRPr lang="lv-LV" dirty="0"/>
          </a:p>
        </p:txBody>
      </p:sp>
      <p:sp>
        <p:nvSpPr>
          <p:cNvPr id="6" name="Title 4"/>
          <p:cNvSpPr txBox="1">
            <a:spLocks/>
          </p:cNvSpPr>
          <p:nvPr/>
        </p:nvSpPr>
        <p:spPr>
          <a:xfrm>
            <a:off x="179512" y="1052736"/>
            <a:ext cx="2952328" cy="576064"/>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2200" b="1" kern="1200">
                <a:solidFill>
                  <a:srgbClr val="D39001"/>
                </a:solidFill>
                <a:effectLst>
                  <a:innerShdw blurRad="63500" dist="50800" dir="13500000">
                    <a:prstClr val="black">
                      <a:alpha val="50000"/>
                    </a:prstClr>
                  </a:innerShdw>
                </a:effectLst>
                <a:latin typeface="+mn-lt"/>
                <a:ea typeface="+mj-ea"/>
                <a:cs typeface="+mj-cs"/>
              </a:defRPr>
            </a:lvl1pPr>
          </a:lstStyle>
          <a:p>
            <a:r>
              <a:rPr lang="lv-LV" sz="2000" dirty="0" smtClean="0"/>
              <a:t>Interaktīvais budžets</a:t>
            </a:r>
            <a:endParaRPr lang="lv-LV" sz="2000" dirty="0"/>
          </a:p>
        </p:txBody>
      </p:sp>
      <p:sp>
        <p:nvSpPr>
          <p:cNvPr id="7" name="Title 4"/>
          <p:cNvSpPr txBox="1">
            <a:spLocks/>
          </p:cNvSpPr>
          <p:nvPr/>
        </p:nvSpPr>
        <p:spPr>
          <a:xfrm>
            <a:off x="4716016" y="1124744"/>
            <a:ext cx="3024336" cy="576064"/>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2200" b="1" kern="1200">
                <a:solidFill>
                  <a:srgbClr val="D39001"/>
                </a:solidFill>
                <a:effectLst>
                  <a:innerShdw blurRad="63500" dist="50800" dir="13500000">
                    <a:prstClr val="black">
                      <a:alpha val="50000"/>
                    </a:prstClr>
                  </a:innerShdw>
                </a:effectLst>
                <a:latin typeface="+mn-lt"/>
                <a:ea typeface="+mj-ea"/>
                <a:cs typeface="+mj-cs"/>
              </a:defRPr>
            </a:lvl1pPr>
          </a:lstStyle>
          <a:p>
            <a:r>
              <a:rPr lang="lv-LV" dirty="0" smtClean="0"/>
              <a:t>Valsts budžeta paskaidrojumu </a:t>
            </a:r>
            <a:r>
              <a:rPr lang="lv-LV" dirty="0" err="1" smtClean="0"/>
              <a:t>vizualizācija</a:t>
            </a:r>
            <a:endParaRPr lang="lv-LV"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59" y="1484784"/>
            <a:ext cx="3827693" cy="45112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1772816"/>
            <a:ext cx="4131973" cy="4223225"/>
          </a:xfrm>
          <a:prstGeom prst="rect">
            <a:avLst/>
          </a:prstGeom>
        </p:spPr>
      </p:pic>
      <p:sp>
        <p:nvSpPr>
          <p:cNvPr id="9" name="TextBox 8"/>
          <p:cNvSpPr txBox="1"/>
          <p:nvPr/>
        </p:nvSpPr>
        <p:spPr>
          <a:xfrm>
            <a:off x="4716016" y="6165304"/>
            <a:ext cx="4159121" cy="400110"/>
          </a:xfrm>
          <a:prstGeom prst="rect">
            <a:avLst/>
          </a:prstGeom>
          <a:noFill/>
        </p:spPr>
        <p:txBody>
          <a:bodyPr wrap="square" rtlCol="0">
            <a:spAutoFit/>
          </a:bodyPr>
          <a:lstStyle/>
          <a:p>
            <a:r>
              <a:rPr lang="lv-LV" sz="1000" dirty="0">
                <a:hlinkClick r:id="rId5"/>
              </a:rPr>
              <a:t>http://www.fm.gov.lv/lv/sadalas/valsts_budzets/valsts_budzeta_vizualizacija</a:t>
            </a:r>
            <a:r>
              <a:rPr lang="lv-LV" sz="1000" dirty="0" smtClean="0">
                <a:hlinkClick r:id="rId5"/>
              </a:rPr>
              <a:t>/</a:t>
            </a:r>
            <a:r>
              <a:rPr lang="lv-LV" sz="1000" dirty="0" smtClean="0"/>
              <a:t> </a:t>
            </a:r>
            <a:endParaRPr lang="lv-LV" sz="1000" dirty="0"/>
          </a:p>
        </p:txBody>
      </p:sp>
      <p:sp>
        <p:nvSpPr>
          <p:cNvPr id="10" name="TextBox 9"/>
          <p:cNvSpPr txBox="1"/>
          <p:nvPr/>
        </p:nvSpPr>
        <p:spPr>
          <a:xfrm>
            <a:off x="311533" y="6207115"/>
            <a:ext cx="4159121" cy="246221"/>
          </a:xfrm>
          <a:prstGeom prst="rect">
            <a:avLst/>
          </a:prstGeom>
          <a:noFill/>
        </p:spPr>
        <p:txBody>
          <a:bodyPr wrap="square" rtlCol="0">
            <a:spAutoFit/>
          </a:bodyPr>
          <a:lstStyle/>
          <a:p>
            <a:r>
              <a:rPr lang="lv-LV" sz="1000" dirty="0">
                <a:hlinkClick r:id="rId6"/>
              </a:rPr>
              <a:t>http://www.fm.gov.lv/valstsbudzets</a:t>
            </a:r>
            <a:r>
              <a:rPr lang="lv-LV" sz="1000" dirty="0" smtClean="0">
                <a:hlinkClick r:id="rId6"/>
              </a:rPr>
              <a:t>/</a:t>
            </a:r>
            <a:r>
              <a:rPr lang="lv-LV" sz="1000" dirty="0" smtClean="0"/>
              <a:t>  </a:t>
            </a:r>
            <a:endParaRPr lang="lv-LV" sz="1000" dirty="0"/>
          </a:p>
        </p:txBody>
      </p:sp>
    </p:spTree>
    <p:extLst>
      <p:ext uri="{BB962C8B-B14F-4D97-AF65-F5344CB8AC3E}">
        <p14:creationId xmlns:p14="http://schemas.microsoft.com/office/powerpoint/2010/main" val="242622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9512" y="1052736"/>
            <a:ext cx="8496944" cy="5184576"/>
          </a:xfrm>
        </p:spPr>
        <p:txBody>
          <a:bodyPr>
            <a:noAutofit/>
          </a:bodyPr>
          <a:lstStyle/>
          <a:p>
            <a:pPr marL="0" indent="0" algn="just">
              <a:buNone/>
            </a:pPr>
            <a:r>
              <a:rPr lang="lv-LV" b="1" dirty="0" smtClean="0">
                <a:solidFill>
                  <a:schemeClr val="tx1"/>
                </a:solidFill>
              </a:rPr>
              <a:t>2017.gada 5.oktobrī parakstīts MK un LPS vienošanās </a:t>
            </a:r>
            <a:r>
              <a:rPr lang="lv-LV" b="1" dirty="0">
                <a:solidFill>
                  <a:schemeClr val="tx1"/>
                </a:solidFill>
              </a:rPr>
              <a:t>un domstarpību </a:t>
            </a:r>
            <a:r>
              <a:rPr lang="lv-LV" b="1" dirty="0" smtClean="0">
                <a:solidFill>
                  <a:schemeClr val="tx1"/>
                </a:solidFill>
              </a:rPr>
              <a:t>protokols par </a:t>
            </a:r>
            <a:r>
              <a:rPr lang="lv-LV" b="1" dirty="0">
                <a:solidFill>
                  <a:schemeClr val="tx1"/>
                </a:solidFill>
              </a:rPr>
              <a:t>vidējā termiņa 2018.- 2020.gadam </a:t>
            </a:r>
            <a:r>
              <a:rPr lang="lv-LV" b="1" dirty="0" smtClean="0">
                <a:solidFill>
                  <a:schemeClr val="tx1"/>
                </a:solidFill>
              </a:rPr>
              <a:t>budžeta </a:t>
            </a:r>
            <a:r>
              <a:rPr lang="lv-LV" b="1" dirty="0">
                <a:solidFill>
                  <a:schemeClr val="tx1"/>
                </a:solidFill>
              </a:rPr>
              <a:t>ietvaru </a:t>
            </a:r>
            <a:r>
              <a:rPr lang="lv-LV" b="1" dirty="0" smtClean="0">
                <a:solidFill>
                  <a:schemeClr val="tx1"/>
                </a:solidFill>
              </a:rPr>
              <a:t>un 2018.gada budžetu, saglabājot </a:t>
            </a:r>
            <a:r>
              <a:rPr lang="lv-LV" b="1" dirty="0">
                <a:solidFill>
                  <a:schemeClr val="tx1"/>
                </a:solidFill>
              </a:rPr>
              <a:t>nevienošanos tikai vienā </a:t>
            </a:r>
            <a:r>
              <a:rPr lang="lv-LV" b="1" dirty="0" smtClean="0">
                <a:solidFill>
                  <a:schemeClr val="tx1"/>
                </a:solidFill>
              </a:rPr>
              <a:t>jautājumā. </a:t>
            </a:r>
          </a:p>
          <a:p>
            <a:pPr marL="0" indent="0" algn="just">
              <a:buNone/>
            </a:pPr>
            <a:r>
              <a:rPr lang="lv-LV" b="1" dirty="0" smtClean="0">
                <a:solidFill>
                  <a:schemeClr val="tx1"/>
                </a:solidFill>
              </a:rPr>
              <a:t>Būtiskākas vienošanās: </a:t>
            </a:r>
          </a:p>
          <a:p>
            <a:pPr algn="just"/>
            <a:r>
              <a:rPr lang="lv-LV" b="1" dirty="0" smtClean="0">
                <a:solidFill>
                  <a:schemeClr val="tx1"/>
                </a:solidFill>
              </a:rPr>
              <a:t>Pašvaldībām nodrošināti stabili nodokļu ieņēmumi: </a:t>
            </a:r>
          </a:p>
          <a:p>
            <a:pPr lvl="1" algn="just"/>
            <a:r>
              <a:rPr lang="lv-LV" dirty="0">
                <a:solidFill>
                  <a:schemeClr val="tx1"/>
                </a:solidFill>
              </a:rPr>
              <a:t>piešķirta speciāla dotācija, kuras apmērs aprēķināts tādā apmērā, lai pašvaldību kopējie nodokļu ieņēmumi kopā ar speciālo dotāciju veidotu 19,6% no kopbudžeta nodokļu </a:t>
            </a:r>
            <a:r>
              <a:rPr lang="lv-LV" dirty="0" smtClean="0">
                <a:solidFill>
                  <a:schemeClr val="tx1"/>
                </a:solidFill>
              </a:rPr>
              <a:t>ieņēmumiem </a:t>
            </a:r>
            <a:r>
              <a:rPr lang="lv-LV" i="1" dirty="0" smtClean="0">
                <a:solidFill>
                  <a:schemeClr val="tx1"/>
                </a:solidFill>
              </a:rPr>
              <a:t>(neieskaitot </a:t>
            </a:r>
            <a:r>
              <a:rPr lang="lv-LV" i="1" dirty="0">
                <a:solidFill>
                  <a:schemeClr val="tx1"/>
                </a:solidFill>
              </a:rPr>
              <a:t>valsts sociālās apdrošināšanas obligātās iemaksas valsts pamatbudžetā veselības aprūpes </a:t>
            </a:r>
            <a:r>
              <a:rPr lang="lv-LV" i="1" dirty="0" smtClean="0">
                <a:solidFill>
                  <a:schemeClr val="tx1"/>
                </a:solidFill>
              </a:rPr>
              <a:t>finansēšanai). </a:t>
            </a:r>
          </a:p>
          <a:p>
            <a:pPr lvl="0" algn="just"/>
            <a:r>
              <a:rPr lang="lv-LV" b="1" dirty="0" smtClean="0">
                <a:solidFill>
                  <a:schemeClr val="tx1"/>
                </a:solidFill>
              </a:rPr>
              <a:t> </a:t>
            </a:r>
            <a:r>
              <a:rPr lang="lv-LV" b="1" dirty="0">
                <a:solidFill>
                  <a:schemeClr val="tx1"/>
                </a:solidFill>
              </a:rPr>
              <a:t>P</a:t>
            </a:r>
            <a:r>
              <a:rPr lang="lv-LV" b="1" dirty="0" smtClean="0">
                <a:solidFill>
                  <a:schemeClr val="tx1"/>
                </a:solidFill>
              </a:rPr>
              <a:t>aplašinātas aizņemšanās iespējas ar  2 jauniem mērķiem: </a:t>
            </a:r>
          </a:p>
          <a:p>
            <a:pPr lvl="1" algn="just"/>
            <a:r>
              <a:rPr lang="lv-LV" dirty="0" smtClean="0">
                <a:solidFill>
                  <a:schemeClr val="tx1"/>
                </a:solidFill>
              </a:rPr>
              <a:t>ES fondu ierobežotās projektu iesniegumu atlases projektu </a:t>
            </a:r>
            <a:r>
              <a:rPr lang="lv-LV" dirty="0" err="1" smtClean="0">
                <a:solidFill>
                  <a:schemeClr val="tx1"/>
                </a:solidFill>
              </a:rPr>
              <a:t>priekšfinansēšana</a:t>
            </a:r>
            <a:r>
              <a:rPr lang="lv-LV" dirty="0">
                <a:solidFill>
                  <a:schemeClr val="tx1"/>
                </a:solidFill>
              </a:rPr>
              <a:t> </a:t>
            </a:r>
            <a:r>
              <a:rPr lang="lv-LV" dirty="0" smtClean="0">
                <a:solidFill>
                  <a:schemeClr val="tx1"/>
                </a:solidFill>
              </a:rPr>
              <a:t>- projekta uzsākšana līdz līguma noslēgšanai ar sadarbības iestādi</a:t>
            </a:r>
            <a:r>
              <a:rPr lang="lv-LV" dirty="0">
                <a:solidFill>
                  <a:schemeClr val="tx1"/>
                </a:solidFill>
              </a:rPr>
              <a:t>.</a:t>
            </a:r>
            <a:endParaRPr lang="lv-LV" dirty="0" smtClean="0">
              <a:solidFill>
                <a:schemeClr val="tx1"/>
              </a:solidFill>
            </a:endParaRPr>
          </a:p>
          <a:p>
            <a:pPr lvl="1" algn="just"/>
            <a:r>
              <a:rPr lang="lv-LV" dirty="0" smtClean="0">
                <a:solidFill>
                  <a:schemeClr val="tx1"/>
                </a:solidFill>
              </a:rPr>
              <a:t>Valsts budžeta līdzfinansētu kultūras iestāžu investīciju projektu pabeigšana ar pašvaldības budžeta faktisko līdzfinansējumu 25%.</a:t>
            </a:r>
          </a:p>
        </p:txBody>
      </p:sp>
      <p:sp>
        <p:nvSpPr>
          <p:cNvPr id="5" name="Title 4"/>
          <p:cNvSpPr>
            <a:spLocks noGrp="1"/>
          </p:cNvSpPr>
          <p:nvPr>
            <p:ph type="title"/>
          </p:nvPr>
        </p:nvSpPr>
        <p:spPr>
          <a:xfrm>
            <a:off x="107504" y="468712"/>
            <a:ext cx="6048672" cy="576064"/>
          </a:xfrm>
        </p:spPr>
        <p:txBody>
          <a:bodyPr>
            <a:normAutofit fontScale="90000"/>
          </a:bodyPr>
          <a:lstStyle/>
          <a:p>
            <a:r>
              <a:rPr lang="lv-LV" dirty="0" smtClean="0"/>
              <a:t>Pašvaldību 2018.gada un vidējā termiņa finansēšanas politikas izstrāde </a:t>
            </a:r>
            <a:endParaRPr lang="lv-LV" dirty="0"/>
          </a:p>
        </p:txBody>
      </p:sp>
    </p:spTree>
    <p:extLst>
      <p:ext uri="{BB962C8B-B14F-4D97-AF65-F5344CB8AC3E}">
        <p14:creationId xmlns:p14="http://schemas.microsoft.com/office/powerpoint/2010/main" val="77673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6C9C6C-1BA7-48A7-9399-B8BFFF6F031D}" type="slidenum">
              <a:rPr lang="en-US" altLang="lv-LV" smtClean="0"/>
              <a:pPr/>
              <a:t>3</a:t>
            </a:fld>
            <a:endParaRPr lang="en-US" altLang="lv-LV" dirty="0"/>
          </a:p>
        </p:txBody>
      </p:sp>
      <p:graphicFrame>
        <p:nvGraphicFramePr>
          <p:cNvPr id="4" name="Content Placeholder 3"/>
          <p:cNvGraphicFramePr>
            <a:graphicFrameLocks noGrp="1"/>
          </p:cNvGraphicFramePr>
          <p:nvPr>
            <p:ph idx="1"/>
            <p:extLst/>
          </p:nvPr>
        </p:nvGraphicFramePr>
        <p:xfrm>
          <a:off x="467544" y="1268760"/>
          <a:ext cx="6558571" cy="513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67544" y="404664"/>
            <a:ext cx="5688632" cy="648072"/>
          </a:xfrm>
          <a:solidFill>
            <a:schemeClr val="bg1"/>
          </a:solidFill>
        </p:spPr>
        <p:txBody>
          <a:bodyPr>
            <a:noAutofit/>
          </a:bodyPr>
          <a:lstStyle/>
          <a:p>
            <a:pPr algn="ctr"/>
            <a:r>
              <a:rPr lang="lv-LV" sz="2400" dirty="0"/>
              <a:t>Nodokļu politikas </a:t>
            </a:r>
            <a:r>
              <a:rPr lang="lv-LV" sz="2400" dirty="0" smtClean="0"/>
              <a:t>reforma – 2017.gada notikums</a:t>
            </a:r>
            <a:endParaRPr lang="lv-LV" sz="2400" dirty="0"/>
          </a:p>
        </p:txBody>
      </p:sp>
      <p:graphicFrame>
        <p:nvGraphicFramePr>
          <p:cNvPr id="6" name="Diagram 5"/>
          <p:cNvGraphicFramePr/>
          <p:nvPr>
            <p:extLst/>
          </p:nvPr>
        </p:nvGraphicFramePr>
        <p:xfrm>
          <a:off x="6553200" y="1700808"/>
          <a:ext cx="252028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21678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7EA77-F9EB-4D3B-9C53-DA17819BC1D1}" type="datetime1">
              <a:rPr lang="lv-LV" smtClean="0"/>
              <a:t>22.01.2018</a:t>
            </a:fld>
            <a:endParaRPr lang="lv-LV" dirty="0"/>
          </a:p>
        </p:txBody>
      </p:sp>
      <p:sp>
        <p:nvSpPr>
          <p:cNvPr id="3" name="Slide Number Placeholder 2"/>
          <p:cNvSpPr>
            <a:spLocks noGrp="1"/>
          </p:cNvSpPr>
          <p:nvPr>
            <p:ph type="sldNum" sz="quarter" idx="12"/>
          </p:nvPr>
        </p:nvSpPr>
        <p:spPr/>
        <p:txBody>
          <a:bodyPr/>
          <a:lstStyle/>
          <a:p>
            <a:fld id="{952464FB-6FA6-4E80-ACB1-F4B9846AA373}" type="slidenum">
              <a:rPr lang="lv-LV" smtClean="0"/>
              <a:t>30</a:t>
            </a:fld>
            <a:endParaRPr lang="lv-LV"/>
          </a:p>
        </p:txBody>
      </p:sp>
      <p:sp>
        <p:nvSpPr>
          <p:cNvPr id="5" name="Title 4"/>
          <p:cNvSpPr>
            <a:spLocks noGrp="1"/>
          </p:cNvSpPr>
          <p:nvPr>
            <p:ph type="title"/>
          </p:nvPr>
        </p:nvSpPr>
        <p:spPr>
          <a:xfrm>
            <a:off x="265709" y="583146"/>
            <a:ext cx="5963855" cy="376556"/>
          </a:xfrm>
        </p:spPr>
        <p:txBody>
          <a:bodyPr>
            <a:normAutofit fontScale="90000"/>
          </a:bodyPr>
          <a:lstStyle/>
          <a:p>
            <a:r>
              <a:rPr lang="lv-LV" dirty="0" smtClean="0"/>
              <a:t>Pašvaldībām tiek nodrošināts būtisks ieņēmumu pieaugums 2018.gadā un vidējā termiņā</a:t>
            </a:r>
            <a:endParaRPr lang="en-GB" dirty="0"/>
          </a:p>
        </p:txBody>
      </p:sp>
      <p:graphicFrame>
        <p:nvGraphicFramePr>
          <p:cNvPr id="6" name="Content Placeholder 5"/>
          <p:cNvGraphicFramePr>
            <a:graphicFrameLocks noGrp="1"/>
          </p:cNvGraphicFramePr>
          <p:nvPr>
            <p:ph idx="1"/>
            <p:extLst/>
          </p:nvPr>
        </p:nvGraphicFramePr>
        <p:xfrm>
          <a:off x="795600" y="1332526"/>
          <a:ext cx="7920880" cy="4581718"/>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p:cNvCxnSpPr/>
          <p:nvPr/>
        </p:nvCxnSpPr>
        <p:spPr>
          <a:xfrm flipV="1">
            <a:off x="1755855" y="3649423"/>
            <a:ext cx="647835" cy="2902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811144" y="3408143"/>
            <a:ext cx="577600" cy="2504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790518" y="3123943"/>
            <a:ext cx="781482" cy="284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087095" y="2740612"/>
            <a:ext cx="574408" cy="24641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031610" y="2506001"/>
            <a:ext cx="680996" cy="234868"/>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55855" y="3939703"/>
            <a:ext cx="679200" cy="261610"/>
          </a:xfrm>
          <a:prstGeom prst="rect">
            <a:avLst/>
          </a:prstGeom>
          <a:noFill/>
          <a:ln>
            <a:solidFill>
              <a:srgbClr val="FF0000"/>
            </a:solidFill>
            <a:prstDash val="dash"/>
          </a:ln>
        </p:spPr>
        <p:txBody>
          <a:bodyPr wrap="square" rtlCol="0">
            <a:spAutoFit/>
          </a:bodyPr>
          <a:lstStyle/>
          <a:p>
            <a:r>
              <a:rPr lang="lv-LV" sz="1100" b="1" dirty="0">
                <a:solidFill>
                  <a:srgbClr val="FF0000"/>
                </a:solidFill>
              </a:rPr>
              <a:t>+3,5%</a:t>
            </a:r>
            <a:endParaRPr lang="en-GB" sz="1100" b="1" dirty="0">
              <a:solidFill>
                <a:srgbClr val="FF0000"/>
              </a:solidFill>
            </a:endParaRPr>
          </a:p>
        </p:txBody>
      </p:sp>
      <p:sp>
        <p:nvSpPr>
          <p:cNvPr id="20" name="TextBox 19"/>
          <p:cNvSpPr txBox="1"/>
          <p:nvPr/>
        </p:nvSpPr>
        <p:spPr>
          <a:xfrm>
            <a:off x="2811144" y="3738206"/>
            <a:ext cx="577600" cy="261610"/>
          </a:xfrm>
          <a:prstGeom prst="rect">
            <a:avLst/>
          </a:prstGeom>
          <a:noFill/>
          <a:ln>
            <a:solidFill>
              <a:srgbClr val="FF0000"/>
            </a:solidFill>
            <a:prstDash val="dash"/>
          </a:ln>
        </p:spPr>
        <p:txBody>
          <a:bodyPr wrap="square" rtlCol="0">
            <a:spAutoFit/>
          </a:bodyPr>
          <a:lstStyle/>
          <a:p>
            <a:r>
              <a:rPr lang="lv-LV" sz="1100" b="1" dirty="0">
                <a:solidFill>
                  <a:srgbClr val="FF0000"/>
                </a:solidFill>
              </a:rPr>
              <a:t>+7,8%</a:t>
            </a:r>
            <a:endParaRPr lang="en-GB" sz="1100" b="1" dirty="0">
              <a:solidFill>
                <a:srgbClr val="FF0000"/>
              </a:solidFill>
            </a:endParaRPr>
          </a:p>
        </p:txBody>
      </p:sp>
      <p:sp>
        <p:nvSpPr>
          <p:cNvPr id="21" name="TextBox 20"/>
          <p:cNvSpPr txBox="1"/>
          <p:nvPr/>
        </p:nvSpPr>
        <p:spPr>
          <a:xfrm>
            <a:off x="3886760" y="3492580"/>
            <a:ext cx="685240" cy="261610"/>
          </a:xfrm>
          <a:prstGeom prst="rect">
            <a:avLst/>
          </a:prstGeom>
          <a:noFill/>
          <a:ln>
            <a:solidFill>
              <a:srgbClr val="FF0000"/>
            </a:solidFill>
            <a:prstDash val="dash"/>
          </a:ln>
        </p:spPr>
        <p:txBody>
          <a:bodyPr wrap="square" rtlCol="0">
            <a:spAutoFit/>
          </a:bodyPr>
          <a:lstStyle/>
          <a:p>
            <a:r>
              <a:rPr lang="lv-LV" sz="1100" b="1" dirty="0">
                <a:solidFill>
                  <a:srgbClr val="FF0000"/>
                </a:solidFill>
              </a:rPr>
              <a:t>+7,7%</a:t>
            </a:r>
            <a:endParaRPr lang="en-GB" sz="1100" b="1" dirty="0">
              <a:solidFill>
                <a:srgbClr val="FF0000"/>
              </a:solidFill>
            </a:endParaRPr>
          </a:p>
        </p:txBody>
      </p:sp>
      <p:sp>
        <p:nvSpPr>
          <p:cNvPr id="22" name="TextBox 21"/>
          <p:cNvSpPr txBox="1"/>
          <p:nvPr/>
        </p:nvSpPr>
        <p:spPr>
          <a:xfrm>
            <a:off x="5090126" y="3113497"/>
            <a:ext cx="646416" cy="261610"/>
          </a:xfrm>
          <a:prstGeom prst="rect">
            <a:avLst/>
          </a:prstGeom>
          <a:noFill/>
          <a:ln>
            <a:solidFill>
              <a:srgbClr val="FF0000"/>
            </a:solidFill>
            <a:prstDash val="dash"/>
          </a:ln>
        </p:spPr>
        <p:txBody>
          <a:bodyPr wrap="square" rtlCol="0">
            <a:spAutoFit/>
          </a:bodyPr>
          <a:lstStyle/>
          <a:p>
            <a:r>
              <a:rPr lang="lv-LV" sz="1100" b="1" dirty="0">
                <a:solidFill>
                  <a:srgbClr val="FF0000"/>
                </a:solidFill>
              </a:rPr>
              <a:t>+5,3%</a:t>
            </a:r>
            <a:endParaRPr lang="en-GB" sz="1100" b="1" dirty="0">
              <a:solidFill>
                <a:srgbClr val="FF0000"/>
              </a:solidFill>
            </a:endParaRPr>
          </a:p>
        </p:txBody>
      </p:sp>
      <p:sp>
        <p:nvSpPr>
          <p:cNvPr id="23" name="TextBox 1"/>
          <p:cNvSpPr txBox="1"/>
          <p:nvPr/>
        </p:nvSpPr>
        <p:spPr>
          <a:xfrm>
            <a:off x="3207770" y="2172093"/>
            <a:ext cx="925368" cy="221426"/>
          </a:xfrm>
          <a:prstGeom prst="rect">
            <a:avLst/>
          </a:prstGeom>
          <a:ln>
            <a:noFill/>
            <a:prstDash val="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v-LV" b="1" dirty="0">
                <a:solidFill>
                  <a:srgbClr val="00B050"/>
                </a:solidFill>
              </a:rPr>
              <a:t>+106,2 milj</a:t>
            </a:r>
            <a:r>
              <a:rPr lang="lv-LV" sz="825" b="1" dirty="0">
                <a:solidFill>
                  <a:srgbClr val="00B050"/>
                </a:solidFill>
              </a:rPr>
              <a:t>.</a:t>
            </a:r>
            <a:endParaRPr lang="en-GB" sz="825" b="1" dirty="0">
              <a:solidFill>
                <a:srgbClr val="00B050"/>
              </a:solidFill>
            </a:endParaRPr>
          </a:p>
        </p:txBody>
      </p:sp>
      <p:sp>
        <p:nvSpPr>
          <p:cNvPr id="24" name="TextBox 1"/>
          <p:cNvSpPr txBox="1"/>
          <p:nvPr/>
        </p:nvSpPr>
        <p:spPr>
          <a:xfrm>
            <a:off x="4358365" y="1997879"/>
            <a:ext cx="979930" cy="296735"/>
          </a:xfrm>
          <a:prstGeom prst="rect">
            <a:avLst/>
          </a:prstGeom>
          <a:ln>
            <a:noFill/>
            <a:prstDash val="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v-LV" b="1" dirty="0">
                <a:solidFill>
                  <a:srgbClr val="00B050"/>
                </a:solidFill>
              </a:rPr>
              <a:t>+113,0 milj.</a:t>
            </a:r>
            <a:endParaRPr lang="en-GB" b="1" dirty="0">
              <a:solidFill>
                <a:srgbClr val="00B050"/>
              </a:solidFill>
            </a:endParaRPr>
          </a:p>
        </p:txBody>
      </p:sp>
      <p:sp>
        <p:nvSpPr>
          <p:cNvPr id="25" name="TextBox 1"/>
          <p:cNvSpPr txBox="1"/>
          <p:nvPr/>
        </p:nvSpPr>
        <p:spPr>
          <a:xfrm>
            <a:off x="5450837" y="1834724"/>
            <a:ext cx="921271" cy="224922"/>
          </a:xfrm>
          <a:prstGeom prst="rect">
            <a:avLst/>
          </a:prstGeom>
          <a:ln>
            <a:noFill/>
            <a:prstDash val="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v-LV" b="1" dirty="0">
                <a:solidFill>
                  <a:srgbClr val="00B050"/>
                </a:solidFill>
              </a:rPr>
              <a:t>+83,1 milj.</a:t>
            </a:r>
            <a:endParaRPr lang="en-GB" b="1" dirty="0">
              <a:solidFill>
                <a:srgbClr val="00B050"/>
              </a:solidFill>
            </a:endParaRPr>
          </a:p>
        </p:txBody>
      </p:sp>
    </p:spTree>
    <p:extLst>
      <p:ext uri="{BB962C8B-B14F-4D97-AF65-F5344CB8AC3E}">
        <p14:creationId xmlns:p14="http://schemas.microsoft.com/office/powerpoint/2010/main" val="3877708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2464FB-6FA6-4E80-ACB1-F4B9846AA373}" type="slidenum">
              <a:rPr lang="lv-LV" smtClean="0"/>
              <a:pPr/>
              <a:t>31</a:t>
            </a:fld>
            <a:endParaRPr lang="lv-LV"/>
          </a:p>
        </p:txBody>
      </p:sp>
      <p:sp>
        <p:nvSpPr>
          <p:cNvPr id="4" name="Title 3"/>
          <p:cNvSpPr>
            <a:spLocks noGrp="1"/>
          </p:cNvSpPr>
          <p:nvPr>
            <p:ph type="title"/>
          </p:nvPr>
        </p:nvSpPr>
        <p:spPr>
          <a:xfrm>
            <a:off x="395536" y="548680"/>
            <a:ext cx="5817617" cy="459674"/>
          </a:xfrm>
        </p:spPr>
        <p:txBody>
          <a:bodyPr>
            <a:normAutofit fontScale="90000"/>
          </a:bodyPr>
          <a:lstStyle/>
          <a:p>
            <a:r>
              <a:rPr lang="lv-LV" dirty="0" smtClean="0"/>
              <a:t>Valdības politika nodrošina proporcionālus ieņēmumus visos valdības līmeņos</a:t>
            </a:r>
            <a:endParaRPr lang="en-GB" dirty="0"/>
          </a:p>
        </p:txBody>
      </p:sp>
      <p:graphicFrame>
        <p:nvGraphicFramePr>
          <p:cNvPr id="5" name="Content Placeholder 4"/>
          <p:cNvGraphicFramePr>
            <a:graphicFrameLocks noGrp="1"/>
          </p:cNvGraphicFramePr>
          <p:nvPr>
            <p:ph idx="1"/>
            <p:extLst/>
          </p:nvPr>
        </p:nvGraphicFramePr>
        <p:xfrm>
          <a:off x="338560" y="1268760"/>
          <a:ext cx="8348240"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5710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pPr marL="0" indent="0">
              <a:buNone/>
            </a:pPr>
            <a:r>
              <a:rPr lang="lv-LV" b="1" dirty="0">
                <a:solidFill>
                  <a:schemeClr val="tx1"/>
                </a:solidFill>
              </a:rPr>
              <a:t>Valsts budžeta izdevumu pārskatīšana 2018.gadā, tai skaitā:</a:t>
            </a:r>
          </a:p>
          <a:p>
            <a:pPr lvl="1"/>
            <a:r>
              <a:rPr lang="lv-LV" b="1" dirty="0" smtClean="0">
                <a:solidFill>
                  <a:schemeClr val="tx1"/>
                </a:solidFill>
              </a:rPr>
              <a:t>atbalstīt </a:t>
            </a:r>
            <a:r>
              <a:rPr lang="lv-LV" b="1" dirty="0">
                <a:solidFill>
                  <a:schemeClr val="tx1"/>
                </a:solidFill>
              </a:rPr>
              <a:t>VARAM IKT un publisko pakalpojumu jomas pārskaitīšanā;</a:t>
            </a:r>
          </a:p>
          <a:p>
            <a:pPr lvl="1"/>
            <a:r>
              <a:rPr lang="lv-LV" b="1" dirty="0">
                <a:solidFill>
                  <a:schemeClr val="tx1"/>
                </a:solidFill>
              </a:rPr>
              <a:t>valsts iestāžu nekustamā īpašuma  apsaimniekošanas izdevumu pārskatīšana;</a:t>
            </a:r>
          </a:p>
          <a:p>
            <a:pPr lvl="1"/>
            <a:r>
              <a:rPr lang="lv-LV" b="1" dirty="0">
                <a:solidFill>
                  <a:schemeClr val="tx1"/>
                </a:solidFill>
              </a:rPr>
              <a:t>valsts dibināto fondu un tiem funkcionāli pielīdzināmo organizāciju izdevumu pārskatīšana. </a:t>
            </a:r>
          </a:p>
          <a:p>
            <a:pPr marL="0" indent="0">
              <a:buNone/>
            </a:pPr>
            <a:endParaRPr lang="lv-LV" b="1" dirty="0" smtClean="0">
              <a:solidFill>
                <a:schemeClr val="tx1"/>
              </a:solidFill>
            </a:endParaRPr>
          </a:p>
          <a:p>
            <a:pPr marL="0" indent="0" algn="just">
              <a:buNone/>
            </a:pPr>
            <a:r>
              <a:rPr lang="lv-LV" b="1" dirty="0" smtClean="0">
                <a:solidFill>
                  <a:schemeClr val="tx1"/>
                </a:solidFill>
              </a:rPr>
              <a:t>Līdz </a:t>
            </a:r>
            <a:r>
              <a:rPr lang="lv-LV" b="1" dirty="0">
                <a:solidFill>
                  <a:schemeClr val="tx1"/>
                </a:solidFill>
              </a:rPr>
              <a:t>2020.gadam, kad saistībā ar nodokļu reformu būtiski mainīsies iedzīvotāju ienākuma nodokļa sadalījums pa pašvaldībām, pilnveidot Pašvaldību finanšu izlīdzināšanas mehānismu. Izmaiņām jānodrošina gan pašvaldību budžetu ieņēmumu stabilitāte un prognozējamība, gan jāmotivē pašvaldības meklēt risinājumus ilgtspējīgai </a:t>
            </a:r>
            <a:r>
              <a:rPr lang="lv-LV" b="1">
                <a:solidFill>
                  <a:schemeClr val="tx1"/>
                </a:solidFill>
              </a:rPr>
              <a:t>attīstībai</a:t>
            </a:r>
            <a:r>
              <a:rPr lang="lv-LV" b="1" smtClean="0">
                <a:solidFill>
                  <a:schemeClr val="tx1"/>
                </a:solidFill>
              </a:rPr>
              <a:t>.</a:t>
            </a:r>
          </a:p>
          <a:p>
            <a:pPr marL="0" indent="0" algn="just">
              <a:buNone/>
            </a:pPr>
            <a:r>
              <a:rPr lang="lv-LV" smtClean="0"/>
              <a:t> </a:t>
            </a:r>
            <a:r>
              <a:rPr lang="lv-LV" b="1" dirty="0">
                <a:solidFill>
                  <a:schemeClr val="tx1"/>
                </a:solidFill>
              </a:rPr>
              <a:t>Atbilstoši 9 mēnešu faktiskajam iedzīvotāju ienākuma nodokļa izpildei analizēt nodokļu reformas ietekmi uz nodokļa sadalījumu pa pašvaldībām un pašvaldību vērtētajiem ieņēmumiem (IIN+ NĪN pirms izlīdzināšanas), izvērtēt iespējamās alternatīvas izvirzīto mērķu sasniegšanai un gada nogalē (vai 2019.gada sākumā) uzsākt diskusijas ar pašvaldībām un to apvienībām par izmaiņām pašvaldību izlīdzināšanas sistēmā.  </a:t>
            </a:r>
          </a:p>
          <a:p>
            <a:pPr marL="0" indent="0" algn="just">
              <a:buNone/>
            </a:pPr>
            <a:endParaRPr lang="lv-LV" b="1" dirty="0">
              <a:solidFill>
                <a:schemeClr val="tx1"/>
              </a:solidFill>
            </a:endParaRPr>
          </a:p>
          <a:p>
            <a:pPr marL="0" indent="0">
              <a:buNone/>
            </a:pPr>
            <a:endParaRPr lang="lv-LV" b="1" dirty="0" smtClean="0">
              <a:solidFill>
                <a:schemeClr val="tx1"/>
              </a:solidFill>
            </a:endParaRPr>
          </a:p>
        </p:txBody>
      </p:sp>
      <p:sp>
        <p:nvSpPr>
          <p:cNvPr id="5" name="Title 4"/>
          <p:cNvSpPr>
            <a:spLocks noGrp="1"/>
          </p:cNvSpPr>
          <p:nvPr>
            <p:ph type="title"/>
          </p:nvPr>
        </p:nvSpPr>
        <p:spPr/>
        <p:txBody>
          <a:bodyPr/>
          <a:lstStyle/>
          <a:p>
            <a:r>
              <a:rPr lang="lv-LV" dirty="0"/>
              <a:t>Prioritātes </a:t>
            </a:r>
            <a:r>
              <a:rPr lang="lv-LV" dirty="0" smtClean="0"/>
              <a:t>2018.gadam</a:t>
            </a:r>
            <a:endParaRPr lang="lv-LV" dirty="0"/>
          </a:p>
        </p:txBody>
      </p:sp>
    </p:spTree>
    <p:extLst>
      <p:ext uri="{BB962C8B-B14F-4D97-AF65-F5344CB8AC3E}">
        <p14:creationId xmlns:p14="http://schemas.microsoft.com/office/powerpoint/2010/main" val="1020195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t>33</a:t>
            </a:fld>
            <a:endParaRPr lang="lv-LV"/>
          </a:p>
        </p:txBody>
      </p:sp>
      <p:sp>
        <p:nvSpPr>
          <p:cNvPr id="5" name="Title 4"/>
          <p:cNvSpPr>
            <a:spLocks noGrp="1"/>
          </p:cNvSpPr>
          <p:nvPr>
            <p:ph type="title"/>
          </p:nvPr>
        </p:nvSpPr>
        <p:spPr/>
        <p:txBody>
          <a:bodyPr>
            <a:normAutofit fontScale="90000"/>
          </a:bodyPr>
          <a:lstStyle/>
          <a:p>
            <a:r>
              <a:rPr lang="lv-LV" dirty="0">
                <a:effectLst/>
              </a:rPr>
              <a:t/>
            </a:r>
            <a:br>
              <a:rPr lang="lv-LV" dirty="0">
                <a:effectLst/>
              </a:rPr>
            </a:br>
            <a:endParaRPr lang="lv-LV" dirty="0"/>
          </a:p>
        </p:txBody>
      </p:sp>
      <p:sp>
        <p:nvSpPr>
          <p:cNvPr id="4" name="Content Placeholder 3"/>
          <p:cNvSpPr>
            <a:spLocks noGrp="1"/>
          </p:cNvSpPr>
          <p:nvPr>
            <p:ph idx="1"/>
          </p:nvPr>
        </p:nvSpPr>
        <p:spPr>
          <a:xfrm>
            <a:off x="2123728" y="2996952"/>
            <a:ext cx="5400600" cy="576064"/>
          </a:xfrm>
        </p:spPr>
        <p:txBody>
          <a:bodyPr>
            <a:normAutofit/>
          </a:bodyPr>
          <a:lstStyle/>
          <a:p>
            <a:pPr marL="0" indent="0" algn="just">
              <a:buNone/>
            </a:pPr>
            <a:r>
              <a:rPr lang="lv-LV" sz="2400" dirty="0" smtClean="0"/>
              <a:t>Nekustamo īpašumu joma</a:t>
            </a:r>
            <a:endParaRPr lang="lv-LV" sz="2400" b="1" dirty="0"/>
          </a:p>
        </p:txBody>
      </p:sp>
      <p:sp>
        <p:nvSpPr>
          <p:cNvPr id="6" name="Date Placeholder 5"/>
          <p:cNvSpPr>
            <a:spLocks noGrp="1"/>
          </p:cNvSpPr>
          <p:nvPr>
            <p:ph type="dt" sz="half" idx="10"/>
          </p:nvPr>
        </p:nvSpPr>
        <p:spPr/>
        <p:txBody>
          <a:bodyPr/>
          <a:lstStyle/>
          <a:p>
            <a:fld id="{6F062E94-3148-4D52-A522-509EA88300F0}" type="datetime1">
              <a:rPr lang="lv-LV" smtClean="0"/>
              <a:t>22.01.2018</a:t>
            </a:fld>
            <a:endParaRPr lang="lv-LV" dirty="0"/>
          </a:p>
        </p:txBody>
      </p:sp>
    </p:spTree>
    <p:extLst>
      <p:ext uri="{BB962C8B-B14F-4D97-AF65-F5344CB8AC3E}">
        <p14:creationId xmlns:p14="http://schemas.microsoft.com/office/powerpoint/2010/main" val="954709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EC06CD-37B1-4412-967F-6EDE16C03223}" type="slidenum">
              <a:rPr lang="lv-LV" smtClean="0"/>
              <a:pPr/>
              <a:t>34</a:t>
            </a:fld>
            <a:endParaRPr lang="lv-LV"/>
          </a:p>
        </p:txBody>
      </p:sp>
      <p:sp>
        <p:nvSpPr>
          <p:cNvPr id="4" name="Title 3"/>
          <p:cNvSpPr>
            <a:spLocks noGrp="1"/>
          </p:cNvSpPr>
          <p:nvPr>
            <p:ph type="title"/>
          </p:nvPr>
        </p:nvSpPr>
        <p:spPr>
          <a:xfrm>
            <a:off x="467544" y="620736"/>
            <a:ext cx="5688632" cy="417837"/>
          </a:xfrm>
        </p:spPr>
        <p:txBody>
          <a:bodyPr>
            <a:normAutofit fontScale="90000"/>
          </a:bodyPr>
          <a:lstStyle/>
          <a:p>
            <a:r>
              <a:rPr lang="lv-LV" dirty="0" smtClean="0"/>
              <a:t>Būtiskākie paveiktie darbi 2017</a:t>
            </a:r>
            <a:endParaRPr lang="lv-LV" dirty="0"/>
          </a:p>
        </p:txBody>
      </p:sp>
      <p:sp>
        <p:nvSpPr>
          <p:cNvPr id="3" name="Date Placeholder 2"/>
          <p:cNvSpPr>
            <a:spLocks noGrp="1"/>
          </p:cNvSpPr>
          <p:nvPr>
            <p:ph type="dt" sz="half" idx="10"/>
          </p:nvPr>
        </p:nvSpPr>
        <p:spPr/>
        <p:txBody>
          <a:bodyPr/>
          <a:lstStyle/>
          <a:p>
            <a:fld id="{C15F9CAC-E770-4ED6-AAFA-79FC4538DA1C}" type="datetime1">
              <a:rPr lang="lv-LV" smtClean="0"/>
              <a:t>22.01.2018</a:t>
            </a:fld>
            <a:endParaRPr lang="lv-LV" dirty="0"/>
          </a:p>
        </p:txBody>
      </p:sp>
      <p:sp>
        <p:nvSpPr>
          <p:cNvPr id="5" name="Content Placeholder 4"/>
          <p:cNvSpPr>
            <a:spLocks noGrp="1"/>
          </p:cNvSpPr>
          <p:nvPr>
            <p:ph idx="1"/>
          </p:nvPr>
        </p:nvSpPr>
        <p:spPr/>
        <p:txBody>
          <a:bodyPr>
            <a:normAutofit/>
          </a:bodyPr>
          <a:lstStyle/>
          <a:p>
            <a:pPr>
              <a:buFont typeface="Wingdings" panose="05000000000000000000" pitchFamily="2" charset="2"/>
              <a:buChar char="§"/>
            </a:pPr>
            <a:endParaRPr lang="lv-LV" sz="2000" dirty="0" smtClean="0"/>
          </a:p>
          <a:p>
            <a:pPr algn="just"/>
            <a:r>
              <a:rPr lang="lv-LV" sz="2000" b="1" dirty="0" smtClean="0"/>
              <a:t>Pārsniegts izvirzītais mērķis -  samazināt Finanšu ministrijas valdījumā esošo vidi degradējošo būvju skaitu par 10%. No 203 būvēm 75 būvēm izvērtēta un veikta piemērotākā rīcība </a:t>
            </a:r>
            <a:r>
              <a:rPr lang="lv-LV" sz="2000" b="1" dirty="0"/>
              <a:t>(61 </a:t>
            </a:r>
            <a:r>
              <a:rPr lang="lv-LV" sz="2000" b="1" dirty="0" smtClean="0"/>
              <a:t>būve </a:t>
            </a:r>
            <a:r>
              <a:rPr lang="lv-LV" sz="2000" b="1" dirty="0"/>
              <a:t>atsavināta,  13 </a:t>
            </a:r>
            <a:r>
              <a:rPr lang="lv-LV" sz="2000" b="1" dirty="0" smtClean="0"/>
              <a:t>būves </a:t>
            </a:r>
            <a:r>
              <a:rPr lang="lv-LV" sz="2000" b="1" dirty="0"/>
              <a:t>nojauktas un </a:t>
            </a:r>
            <a:r>
              <a:rPr lang="lv-LV" sz="2000" b="1" dirty="0" smtClean="0"/>
              <a:t> viena </a:t>
            </a:r>
            <a:r>
              <a:rPr lang="lv-LV" sz="2000" b="1" dirty="0"/>
              <a:t>atjaunota </a:t>
            </a:r>
            <a:r>
              <a:rPr lang="lv-LV" sz="2000" b="1" dirty="0" smtClean="0"/>
              <a:t>būve).</a:t>
            </a:r>
          </a:p>
          <a:p>
            <a:pPr algn="just"/>
            <a:r>
              <a:rPr lang="lv-LV" sz="2000" b="1" dirty="0" smtClean="0"/>
              <a:t>No valsts nekustamo īpašumu atsavināšanas valsts </a:t>
            </a:r>
            <a:r>
              <a:rPr lang="lv-LV" sz="2000" b="1" dirty="0"/>
              <a:t>budžetā </a:t>
            </a:r>
            <a:r>
              <a:rPr lang="lv-LV" sz="2000" b="1" dirty="0" smtClean="0"/>
              <a:t>laika </a:t>
            </a:r>
            <a:r>
              <a:rPr lang="lv-LV" sz="2000" b="1" dirty="0"/>
              <a:t>periodā 2016.gada 1.janvāris - 2017.gada </a:t>
            </a:r>
            <a:r>
              <a:rPr lang="lv-LV" sz="2000" b="1" dirty="0" smtClean="0"/>
              <a:t>20.decembris</a:t>
            </a:r>
            <a:r>
              <a:rPr lang="lv-LV" sz="2000" b="1" dirty="0"/>
              <a:t> ieskaitīts</a:t>
            </a:r>
            <a:r>
              <a:rPr lang="lv-LV" sz="2000" b="1" dirty="0" smtClean="0"/>
              <a:t> 6 </a:t>
            </a:r>
            <a:r>
              <a:rPr lang="lv-LV" sz="2000" b="1" dirty="0"/>
              <a:t>040 352,07 t.sk.:</a:t>
            </a:r>
          </a:p>
          <a:p>
            <a:pPr lvl="1" algn="just"/>
            <a:r>
              <a:rPr lang="lv-LV" sz="2000" b="1" dirty="0"/>
              <a:t>2016.gadā - 3 279 736,98 EUR;   </a:t>
            </a:r>
          </a:p>
          <a:p>
            <a:pPr lvl="1" algn="just"/>
            <a:r>
              <a:rPr lang="lv-LV" sz="2000" b="1" dirty="0" smtClean="0"/>
              <a:t>2017.gadā - </a:t>
            </a:r>
            <a:r>
              <a:rPr lang="lv-LV" sz="2000" b="1" dirty="0"/>
              <a:t>2 760 </a:t>
            </a:r>
            <a:r>
              <a:rPr lang="lv-LV" sz="2000" b="1" dirty="0" smtClean="0"/>
              <a:t>615,09 EUR. </a:t>
            </a:r>
          </a:p>
          <a:p>
            <a:pPr algn="just">
              <a:buFont typeface="Wingdings" panose="05000000000000000000" pitchFamily="2" charset="2"/>
              <a:buChar char="§"/>
            </a:pPr>
            <a:endParaRPr lang="lv-LV" sz="2000" b="1" dirty="0"/>
          </a:p>
          <a:p>
            <a:pPr algn="just">
              <a:buFont typeface="Wingdings" panose="05000000000000000000" pitchFamily="2" charset="2"/>
              <a:buChar char="§"/>
            </a:pPr>
            <a:endParaRPr lang="lv-LV" sz="2000" dirty="0" smtClean="0"/>
          </a:p>
        </p:txBody>
      </p:sp>
    </p:spTree>
    <p:extLst>
      <p:ext uri="{BB962C8B-B14F-4D97-AF65-F5344CB8AC3E}">
        <p14:creationId xmlns:p14="http://schemas.microsoft.com/office/powerpoint/2010/main" val="1372276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EC06CD-37B1-4412-967F-6EDE16C03223}" type="slidenum">
              <a:rPr lang="lv-LV" smtClean="0"/>
              <a:pPr/>
              <a:t>35</a:t>
            </a:fld>
            <a:endParaRPr lang="lv-LV"/>
          </a:p>
        </p:txBody>
      </p:sp>
      <p:sp>
        <p:nvSpPr>
          <p:cNvPr id="4" name="Title 3"/>
          <p:cNvSpPr>
            <a:spLocks noGrp="1"/>
          </p:cNvSpPr>
          <p:nvPr>
            <p:ph type="title"/>
          </p:nvPr>
        </p:nvSpPr>
        <p:spPr>
          <a:xfrm>
            <a:off x="467544" y="620736"/>
            <a:ext cx="5688632" cy="417837"/>
          </a:xfrm>
        </p:spPr>
        <p:txBody>
          <a:bodyPr>
            <a:normAutofit fontScale="90000"/>
          </a:bodyPr>
          <a:lstStyle/>
          <a:p>
            <a:r>
              <a:rPr lang="lv-LV" dirty="0"/>
              <a:t>Prioritātes 2018.gadam</a:t>
            </a:r>
          </a:p>
        </p:txBody>
      </p:sp>
      <p:sp>
        <p:nvSpPr>
          <p:cNvPr id="3" name="Date Placeholder 2"/>
          <p:cNvSpPr>
            <a:spLocks noGrp="1"/>
          </p:cNvSpPr>
          <p:nvPr>
            <p:ph type="dt" sz="half" idx="10"/>
          </p:nvPr>
        </p:nvSpPr>
        <p:spPr/>
        <p:txBody>
          <a:bodyPr/>
          <a:lstStyle/>
          <a:p>
            <a:fld id="{C15F9CAC-E770-4ED6-AAFA-79FC4538DA1C}" type="datetime1">
              <a:rPr lang="lv-LV" smtClean="0"/>
              <a:t>22.01.2018</a:t>
            </a:fld>
            <a:endParaRPr lang="lv-LV" dirty="0"/>
          </a:p>
        </p:txBody>
      </p:sp>
      <p:sp>
        <p:nvSpPr>
          <p:cNvPr id="5" name="Content Placeholder 4"/>
          <p:cNvSpPr>
            <a:spLocks noGrp="1"/>
          </p:cNvSpPr>
          <p:nvPr>
            <p:ph idx="1"/>
          </p:nvPr>
        </p:nvSpPr>
        <p:spPr/>
        <p:txBody>
          <a:bodyPr>
            <a:normAutofit fontScale="85000" lnSpcReduction="20000"/>
          </a:bodyPr>
          <a:lstStyle/>
          <a:p>
            <a:pPr algn="just"/>
            <a:r>
              <a:rPr lang="lv-LV" b="1" dirty="0" smtClean="0"/>
              <a:t>Turpināt Finanšu ministrijas valdījumā esošo vidi degradējošo objektu skaita samazināšanu.</a:t>
            </a:r>
          </a:p>
          <a:p>
            <a:pPr algn="just"/>
            <a:r>
              <a:rPr lang="lv-LV" b="1" dirty="0" smtClean="0"/>
              <a:t>Nodrošināt vienota standartizēta līguma izstrādi būvniecībā.</a:t>
            </a:r>
          </a:p>
          <a:p>
            <a:pPr lvl="0" algn="just"/>
            <a:r>
              <a:rPr lang="lv-LV" b="1" dirty="0" smtClean="0"/>
              <a:t>Īstenot </a:t>
            </a:r>
            <a:r>
              <a:rPr lang="lv-LV" b="1" dirty="0"/>
              <a:t>termiņā </a:t>
            </a:r>
            <a:r>
              <a:rPr lang="lv-LV" b="1" dirty="0" smtClean="0"/>
              <a:t>un plānotajā </a:t>
            </a:r>
            <a:r>
              <a:rPr lang="lv-LV" b="1" dirty="0"/>
              <a:t>budžetā 26 NĪ attīstības projektus, tai skaitā:</a:t>
            </a:r>
            <a:endParaRPr lang="lv-LV" dirty="0"/>
          </a:p>
          <a:p>
            <a:pPr lvl="1" algn="just"/>
            <a:r>
              <a:rPr lang="lv-LV" dirty="0" err="1" smtClean="0"/>
              <a:t>Nod</a:t>
            </a:r>
            <a:r>
              <a:rPr lang="lv-LV" dirty="0" smtClean="0"/>
              <a:t> </a:t>
            </a:r>
            <a:r>
              <a:rPr lang="lv-LV" dirty="0"/>
              <a:t>ekspluatācijā 4 objektus par kopējo investīciju apjomu 10,78 </a:t>
            </a:r>
            <a:r>
              <a:rPr lang="lv-LV" dirty="0" err="1"/>
              <a:t>milj</a:t>
            </a:r>
            <a:r>
              <a:rPr lang="lv-LV" dirty="0"/>
              <a:t> EUR;</a:t>
            </a:r>
          </a:p>
          <a:p>
            <a:pPr lvl="1" algn="just"/>
            <a:r>
              <a:rPr lang="lv-LV" dirty="0" smtClean="0"/>
              <a:t>Turpināt </a:t>
            </a:r>
            <a:r>
              <a:rPr lang="lv-LV" dirty="0"/>
              <a:t>8 NĪ attīstības projektus par kopējo investīciju apjomu 85,55 </a:t>
            </a:r>
            <a:r>
              <a:rPr lang="lv-LV" dirty="0" err="1"/>
              <a:t>milj</a:t>
            </a:r>
            <a:r>
              <a:rPr lang="lv-LV" dirty="0"/>
              <a:t> EUR;</a:t>
            </a:r>
          </a:p>
          <a:p>
            <a:pPr lvl="1" algn="just"/>
            <a:r>
              <a:rPr lang="lv-LV" dirty="0" smtClean="0"/>
              <a:t>Noslēgt </a:t>
            </a:r>
            <a:r>
              <a:rPr lang="lv-LV" dirty="0"/>
              <a:t>līgumus ar CFLA par  ES fondu piesaisti 12 NĪ attīstības projektiem 32,8 </a:t>
            </a:r>
            <a:r>
              <a:rPr lang="lv-LV" dirty="0" err="1"/>
              <a:t>milj</a:t>
            </a:r>
            <a:r>
              <a:rPr lang="lv-LV" dirty="0"/>
              <a:t> EUR apmērā;</a:t>
            </a:r>
          </a:p>
          <a:p>
            <a:pPr lvl="1" algn="just"/>
            <a:r>
              <a:rPr lang="lv-LV" dirty="0"/>
              <a:t>Uzsākt un CFLA iesniegt projektu pieteikumus par ES fondu piesaisti 4 NĪ attīstības projektiem 6,8 </a:t>
            </a:r>
            <a:r>
              <a:rPr lang="lv-LV" dirty="0" err="1"/>
              <a:t>milj</a:t>
            </a:r>
            <a:r>
              <a:rPr lang="lv-LV" dirty="0"/>
              <a:t> EUR apmērā.</a:t>
            </a:r>
          </a:p>
          <a:p>
            <a:pPr lvl="0" algn="just"/>
            <a:r>
              <a:rPr lang="lv-LV" b="1" dirty="0"/>
              <a:t>Nomas maksas noteikšanas principu pārskatīšana, tai skaitā izdalot faktiskās apsaimniekošanas izmaksas:</a:t>
            </a:r>
            <a:endParaRPr lang="lv-LV" dirty="0"/>
          </a:p>
          <a:p>
            <a:pPr lvl="1" algn="just"/>
            <a:r>
              <a:rPr lang="lv-LV" dirty="0"/>
              <a:t>VNĪ privātā sektora klientiem nomas maksas principus jaunajām līgumattiecībām piemērot ar 01.01.2018.</a:t>
            </a:r>
          </a:p>
          <a:p>
            <a:pPr lvl="1" algn="just"/>
            <a:r>
              <a:rPr lang="lv-LV" dirty="0"/>
              <a:t>Līdz 31.03.2018. sagatavojot informatīvo ziņojumu par pāreju no lietošanas/apsaimniekošanas līgumiem uz nomas līgumiem.</a:t>
            </a:r>
          </a:p>
          <a:p>
            <a:pPr lvl="1" algn="just"/>
            <a:r>
              <a:rPr lang="lv-LV" dirty="0" err="1"/>
              <a:t>Izvērtējums</a:t>
            </a:r>
            <a:r>
              <a:rPr lang="lv-LV" dirty="0"/>
              <a:t> par valsts pārvaldes funkciju īstenošanai nepieciešamo nekustamo īpašumu faktiskajām pārvaldīšanas izmaksām.</a:t>
            </a:r>
          </a:p>
          <a:p>
            <a:pPr lvl="1" algn="just"/>
            <a:r>
              <a:rPr lang="lv-LV" dirty="0"/>
              <a:t>Aprēķins papildus nepieciešamam finansējumam, lai nodrošinātu pāreju no lietošanas/apsaimniekošanas līgumiem uz nomas līgumiem pēc jaunajiem nomas maksas </a:t>
            </a:r>
            <a:r>
              <a:rPr lang="lv-LV" dirty="0" smtClean="0"/>
              <a:t>principiem</a:t>
            </a:r>
            <a:endParaRPr lang="lv-LV" dirty="0"/>
          </a:p>
          <a:p>
            <a:pPr algn="just"/>
            <a:endParaRPr lang="lv-LV" sz="2000" b="1" dirty="0" smtClean="0"/>
          </a:p>
          <a:p>
            <a:pPr algn="just"/>
            <a:endParaRPr lang="lv-LV" sz="2000" b="1" dirty="0"/>
          </a:p>
          <a:p>
            <a:pPr algn="just">
              <a:buFont typeface="Wingdings" panose="05000000000000000000" pitchFamily="2" charset="2"/>
              <a:buChar char="§"/>
            </a:pPr>
            <a:endParaRPr lang="lv-LV" sz="2000" dirty="0" smtClean="0"/>
          </a:p>
        </p:txBody>
      </p:sp>
    </p:spTree>
    <p:extLst>
      <p:ext uri="{BB962C8B-B14F-4D97-AF65-F5344CB8AC3E}">
        <p14:creationId xmlns:p14="http://schemas.microsoft.com/office/powerpoint/2010/main" val="2607651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CA0AA-EBCE-41CC-B1E5-DBABD152EBBD}" type="datetime1">
              <a:rPr lang="lv-LV" smtClean="0"/>
              <a:t>22.01.2018</a:t>
            </a:fld>
            <a:endParaRPr lang="lv-LV" dirty="0"/>
          </a:p>
        </p:txBody>
      </p:sp>
      <p:sp>
        <p:nvSpPr>
          <p:cNvPr id="3" name="Slide Number Placeholder 2"/>
          <p:cNvSpPr>
            <a:spLocks noGrp="1"/>
          </p:cNvSpPr>
          <p:nvPr>
            <p:ph type="sldNum" sz="quarter" idx="12"/>
          </p:nvPr>
        </p:nvSpPr>
        <p:spPr/>
        <p:txBody>
          <a:bodyPr/>
          <a:lstStyle/>
          <a:p>
            <a:fld id="{952464FB-6FA6-4E80-ACB1-F4B9846AA373}" type="slidenum">
              <a:rPr lang="lv-LV" smtClean="0"/>
              <a:t>36</a:t>
            </a:fld>
            <a:endParaRPr lang="lv-LV"/>
          </a:p>
        </p:txBody>
      </p:sp>
      <p:sp>
        <p:nvSpPr>
          <p:cNvPr id="4" name="Content Placeholder 3"/>
          <p:cNvSpPr>
            <a:spLocks noGrp="1"/>
          </p:cNvSpPr>
          <p:nvPr>
            <p:ph idx="1"/>
          </p:nvPr>
        </p:nvSpPr>
        <p:spPr/>
        <p:txBody>
          <a:bodyPr/>
          <a:lstStyle/>
          <a:p>
            <a:pPr marL="0" indent="0" algn="ctr">
              <a:buNone/>
            </a:pPr>
            <a:endParaRPr lang="lv-LV" dirty="0" smtClean="0"/>
          </a:p>
          <a:p>
            <a:pPr marL="0" indent="0" algn="ctr">
              <a:buNone/>
            </a:pPr>
            <a:endParaRPr lang="lv-LV" dirty="0"/>
          </a:p>
          <a:p>
            <a:pPr marL="0" indent="0" algn="ctr">
              <a:buNone/>
            </a:pPr>
            <a:endParaRPr lang="lv-LV" dirty="0" smtClean="0"/>
          </a:p>
          <a:p>
            <a:pPr marL="0" indent="0" algn="ctr">
              <a:buNone/>
            </a:pPr>
            <a:endParaRPr lang="lv-LV" dirty="0"/>
          </a:p>
          <a:p>
            <a:pPr marL="0" indent="0" algn="ctr">
              <a:buNone/>
            </a:pPr>
            <a:r>
              <a:rPr lang="lv-LV" dirty="0" smtClean="0"/>
              <a:t>.</a:t>
            </a:r>
            <a:endParaRPr lang="lv-LV" dirty="0"/>
          </a:p>
        </p:txBody>
      </p:sp>
      <p:sp>
        <p:nvSpPr>
          <p:cNvPr id="5" name="Title 4"/>
          <p:cNvSpPr>
            <a:spLocks noGrp="1"/>
          </p:cNvSpPr>
          <p:nvPr>
            <p:ph type="title"/>
          </p:nvPr>
        </p:nvSpPr>
        <p:spPr>
          <a:xfrm>
            <a:off x="3563888" y="2348928"/>
            <a:ext cx="1440160" cy="432000"/>
          </a:xfrm>
        </p:spPr>
        <p:txBody>
          <a:bodyPr/>
          <a:lstStyle/>
          <a:p>
            <a:r>
              <a:rPr lang="lv-LV" dirty="0" smtClean="0">
                <a:solidFill>
                  <a:schemeClr val="tx2">
                    <a:lumMod val="75000"/>
                  </a:schemeClr>
                </a:solidFill>
              </a:rPr>
              <a:t>PALDIES</a:t>
            </a:r>
            <a:endParaRPr lang="lv-LV" dirty="0">
              <a:solidFill>
                <a:schemeClr val="tx2">
                  <a:lumMod val="7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612" y="2780928"/>
            <a:ext cx="6410776" cy="2761565"/>
          </a:xfrm>
          <a:prstGeom prst="rect">
            <a:avLst/>
          </a:prstGeom>
        </p:spPr>
      </p:pic>
    </p:spTree>
    <p:extLst>
      <p:ext uri="{BB962C8B-B14F-4D97-AF65-F5344CB8AC3E}">
        <p14:creationId xmlns:p14="http://schemas.microsoft.com/office/powerpoint/2010/main" val="351831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2464FB-6FA6-4E80-ACB1-F4B9846AA373}" type="slidenum">
              <a:rPr lang="lv-LV" smtClean="0"/>
              <a:t>4</a:t>
            </a:fld>
            <a:endParaRPr lang="lv-LV"/>
          </a:p>
        </p:txBody>
      </p:sp>
      <p:sp>
        <p:nvSpPr>
          <p:cNvPr id="5" name="Title 4"/>
          <p:cNvSpPr>
            <a:spLocks noGrp="1"/>
          </p:cNvSpPr>
          <p:nvPr>
            <p:ph type="title"/>
          </p:nvPr>
        </p:nvSpPr>
        <p:spPr/>
        <p:txBody>
          <a:bodyPr/>
          <a:lstStyle/>
          <a:p>
            <a:r>
              <a:rPr lang="lv-LV" dirty="0" smtClean="0"/>
              <a:t>Svarīgākie nodokļu reformas elementi</a:t>
            </a:r>
            <a:endParaRPr lang="lv-LV"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1196752"/>
            <a:ext cx="5327282" cy="5287905"/>
          </a:xfrm>
        </p:spPr>
      </p:pic>
    </p:spTree>
    <p:extLst>
      <p:ext uri="{BB962C8B-B14F-4D97-AF65-F5344CB8AC3E}">
        <p14:creationId xmlns:p14="http://schemas.microsoft.com/office/powerpoint/2010/main" val="228738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9" descr="© INSCALE GmbH, 26.05.2010&#10;http://www.presentationload.com/"/>
          <p:cNvSpPr>
            <a:spLocks noChangeArrowheads="1"/>
          </p:cNvSpPr>
          <p:nvPr/>
        </p:nvSpPr>
        <p:spPr bwMode="gray">
          <a:xfrm>
            <a:off x="611560" y="1340768"/>
            <a:ext cx="8532440" cy="4896544"/>
          </a:xfrm>
          <a:prstGeom prst="rect">
            <a:avLst/>
          </a:prstGeom>
          <a:noFill/>
          <a:ln w="12700">
            <a:noFill/>
            <a:miter lim="800000"/>
            <a:headEnd/>
            <a:tailEnd/>
          </a:ln>
          <a:effectLst/>
        </p:spPr>
        <p:txBody>
          <a:bodyPr wrap="none" lIns="0" tIns="0" rIns="0" bIns="0" anchor="t" anchorCtr="0"/>
          <a:lstStyle/>
          <a:p>
            <a:pPr marL="285750" indent="-285750">
              <a:lnSpc>
                <a:spcPct val="90000"/>
              </a:lnSpc>
              <a:buFont typeface="Arial" panose="020B0604020202020204" pitchFamily="34" charset="0"/>
              <a:buChar char="•"/>
            </a:pPr>
            <a:r>
              <a:rPr lang="lv-LV" sz="1700" b="1" noProof="1"/>
              <a:t>Pieņemts vienotā nodokļu konta regulējums</a:t>
            </a:r>
          </a:p>
          <a:p>
            <a:pPr>
              <a:lnSpc>
                <a:spcPct val="90000"/>
              </a:lnSpc>
            </a:pPr>
            <a:r>
              <a:rPr lang="lv-LV" sz="1500" noProof="1" smtClean="0"/>
              <a:t>	Likums </a:t>
            </a:r>
            <a:r>
              <a:rPr lang="lv-LV" sz="1500" noProof="1"/>
              <a:t>«Par nodokļiem un nodevām»</a:t>
            </a:r>
          </a:p>
          <a:p>
            <a:pPr marL="285750" indent="-285750">
              <a:lnSpc>
                <a:spcPct val="90000"/>
              </a:lnSpc>
              <a:buFont typeface="Arial" panose="020B0604020202020204" pitchFamily="34" charset="0"/>
              <a:buChar char="•"/>
            </a:pPr>
            <a:r>
              <a:rPr lang="lv-LV" sz="1700" b="1" noProof="1"/>
              <a:t>Pieņemts regulējums, kas nosaka, ka VID no 2021.gada nodrošinās tā </a:t>
            </a:r>
            <a:endParaRPr lang="lv-LV" sz="1700" b="1" noProof="1" smtClean="0"/>
          </a:p>
          <a:p>
            <a:pPr>
              <a:lnSpc>
                <a:spcPct val="90000"/>
              </a:lnSpc>
            </a:pPr>
            <a:r>
              <a:rPr lang="lv-LV" sz="1700" b="1" noProof="1" smtClean="0"/>
              <a:t>administrēto valsts </a:t>
            </a:r>
            <a:r>
              <a:rPr lang="lv-LV" sz="1700" b="1" noProof="1"/>
              <a:t>budžeta ieņēmumu uzskaiti pēc uzkrājuma principa</a:t>
            </a:r>
          </a:p>
          <a:p>
            <a:pPr>
              <a:lnSpc>
                <a:spcPct val="90000"/>
              </a:lnSpc>
            </a:pPr>
            <a:r>
              <a:rPr lang="lv-LV" sz="1500" noProof="1" smtClean="0"/>
              <a:t>	Likums </a:t>
            </a:r>
            <a:r>
              <a:rPr lang="lv-LV" sz="1500" noProof="1"/>
              <a:t>par budžetu un finanšu vadību</a:t>
            </a:r>
          </a:p>
          <a:p>
            <a:pPr marL="285750" indent="-285750">
              <a:lnSpc>
                <a:spcPct val="90000"/>
              </a:lnSpc>
              <a:buFont typeface="Arial" panose="020B0604020202020204" pitchFamily="34" charset="0"/>
              <a:buChar char="•"/>
            </a:pPr>
            <a:r>
              <a:rPr lang="lv-LV" sz="1700" b="1" noProof="1"/>
              <a:t>No 2017.gada 1.oktobra būvniecībā ieviesta elektroniskā darba laika uzskaite</a:t>
            </a:r>
          </a:p>
          <a:p>
            <a:pPr>
              <a:lnSpc>
                <a:spcPct val="90000"/>
              </a:lnSpc>
            </a:pPr>
            <a:r>
              <a:rPr lang="lv-LV" sz="1500" noProof="1" smtClean="0"/>
              <a:t>	Likums </a:t>
            </a:r>
            <a:r>
              <a:rPr lang="lv-LV" sz="1500" noProof="1"/>
              <a:t>«Par nodokļiem un nodevām»</a:t>
            </a:r>
          </a:p>
          <a:p>
            <a:pPr marL="285750" indent="-285750">
              <a:lnSpc>
                <a:spcPct val="90000"/>
              </a:lnSpc>
              <a:buFont typeface="Arial" panose="020B0604020202020204" pitchFamily="34" charset="0"/>
              <a:buChar char="•"/>
            </a:pPr>
            <a:r>
              <a:rPr lang="lv-LV" sz="1700" b="1" noProof="1" smtClean="0"/>
              <a:t>-Informācijas </a:t>
            </a:r>
            <a:r>
              <a:rPr lang="lv-LV" sz="1700" b="1" noProof="1"/>
              <a:t>atklātības un sabiedrības līdzdalības veicināšana, </a:t>
            </a:r>
            <a:endParaRPr lang="lv-LV" sz="1700" b="1" noProof="1" smtClean="0"/>
          </a:p>
          <a:p>
            <a:pPr>
              <a:lnSpc>
                <a:spcPct val="90000"/>
              </a:lnSpc>
            </a:pPr>
            <a:r>
              <a:rPr lang="lv-LV" sz="1700" b="1" noProof="1" smtClean="0"/>
              <a:t>paredzot  </a:t>
            </a:r>
            <a:r>
              <a:rPr lang="lv-LV" sz="1700" b="1" noProof="1"/>
              <a:t>publicēt:</a:t>
            </a:r>
          </a:p>
          <a:p>
            <a:pPr>
              <a:lnSpc>
                <a:spcPct val="90000"/>
              </a:lnSpc>
            </a:pPr>
            <a:r>
              <a:rPr lang="lv-LV" sz="1700" b="1" noProof="1"/>
              <a:t>	- </a:t>
            </a:r>
            <a:r>
              <a:rPr lang="lv-LV" sz="1700" noProof="1"/>
              <a:t>informāciju par darba devējiem, kuru darbinieku vidējais mēneša </a:t>
            </a:r>
            <a:endParaRPr lang="lv-LV" sz="1700" noProof="1" smtClean="0"/>
          </a:p>
          <a:p>
            <a:pPr>
              <a:lnSpc>
                <a:spcPct val="90000"/>
              </a:lnSpc>
            </a:pPr>
            <a:r>
              <a:rPr lang="lv-LV" sz="1700" noProof="1" smtClean="0"/>
              <a:t>	atalgojums </a:t>
            </a:r>
            <a:r>
              <a:rPr lang="lv-LV" sz="1700" noProof="1"/>
              <a:t>ir </a:t>
            </a:r>
            <a:r>
              <a:rPr lang="lv-LV" sz="1700" noProof="1" smtClean="0"/>
              <a:t>valstī </a:t>
            </a:r>
            <a:r>
              <a:rPr lang="lv-LV" sz="1700" noProof="1"/>
              <a:t>noteiktās minimālās mēnešalgas apmērā vai mazāks;</a:t>
            </a:r>
          </a:p>
          <a:p>
            <a:pPr>
              <a:lnSpc>
                <a:spcPct val="90000"/>
              </a:lnSpc>
            </a:pPr>
            <a:r>
              <a:rPr lang="lv-LV" sz="1700" noProof="1"/>
              <a:t>	- personas, kuras administratīvi sodītas par darba samaksas noteikumu </a:t>
            </a:r>
            <a:endParaRPr lang="lv-LV" sz="1700" noProof="1" smtClean="0"/>
          </a:p>
          <a:p>
            <a:pPr>
              <a:lnSpc>
                <a:spcPct val="90000"/>
              </a:lnSpc>
            </a:pPr>
            <a:r>
              <a:rPr lang="lv-LV" sz="1700" noProof="1"/>
              <a:t>	</a:t>
            </a:r>
            <a:r>
              <a:rPr lang="lv-LV" sz="1700" noProof="1" smtClean="0"/>
              <a:t>pārkāpšanu</a:t>
            </a:r>
            <a:r>
              <a:rPr lang="lv-LV" sz="1700" noProof="1"/>
              <a:t>;</a:t>
            </a:r>
          </a:p>
          <a:p>
            <a:pPr>
              <a:lnSpc>
                <a:spcPct val="90000"/>
              </a:lnSpc>
            </a:pPr>
            <a:r>
              <a:rPr lang="lv-LV" sz="1700" noProof="1"/>
              <a:t>	-  nodokļu maksātājus, kuri nav iesnieguši likumos paredzētās nodokļu </a:t>
            </a:r>
            <a:endParaRPr lang="lv-LV" sz="1700" noProof="1" smtClean="0"/>
          </a:p>
          <a:p>
            <a:pPr>
              <a:lnSpc>
                <a:spcPct val="90000"/>
              </a:lnSpc>
            </a:pPr>
            <a:r>
              <a:rPr lang="lv-LV" sz="1700" noProof="1"/>
              <a:t>	</a:t>
            </a:r>
            <a:r>
              <a:rPr lang="lv-LV" sz="1700" noProof="1" smtClean="0"/>
              <a:t>deklarācijas</a:t>
            </a:r>
            <a:r>
              <a:rPr lang="lv-LV" sz="1700" noProof="1"/>
              <a:t>;</a:t>
            </a:r>
          </a:p>
          <a:p>
            <a:pPr>
              <a:lnSpc>
                <a:spcPct val="90000"/>
              </a:lnSpc>
            </a:pPr>
            <a:r>
              <a:rPr lang="lv-LV" sz="1700" noProof="1"/>
              <a:t>	-  informāciju par riska personām</a:t>
            </a:r>
            <a:r>
              <a:rPr lang="lv-LV" sz="1700" noProof="1" smtClean="0"/>
              <a:t>.</a:t>
            </a:r>
          </a:p>
          <a:p>
            <a:pPr>
              <a:lnSpc>
                <a:spcPct val="90000"/>
              </a:lnSpc>
            </a:pPr>
            <a:endParaRPr lang="lv-LV" sz="1700" noProof="1"/>
          </a:p>
          <a:p>
            <a:pPr>
              <a:lnSpc>
                <a:spcPct val="90000"/>
              </a:lnSpc>
            </a:pPr>
            <a:r>
              <a:rPr lang="lv-LV" sz="1500" noProof="1" smtClean="0"/>
              <a:t>	Likums </a:t>
            </a:r>
            <a:r>
              <a:rPr lang="lv-LV" sz="1500" noProof="1"/>
              <a:t>«Par nodokļiem un nodevām»</a:t>
            </a:r>
          </a:p>
          <a:p>
            <a:pPr marL="285750" indent="-285750">
              <a:lnSpc>
                <a:spcPct val="90000"/>
              </a:lnSpc>
              <a:buFont typeface="Arial" panose="020B0604020202020204" pitchFamily="34" charset="0"/>
              <a:buChar char="•"/>
            </a:pPr>
            <a:r>
              <a:rPr lang="lv-LV" sz="1700" b="1" noProof="1"/>
              <a:t>Regulējums par informācijas sniegšanu par fiziskās personas konta </a:t>
            </a:r>
          </a:p>
          <a:p>
            <a:pPr>
              <a:lnSpc>
                <a:spcPct val="90000"/>
              </a:lnSpc>
            </a:pPr>
            <a:r>
              <a:rPr lang="lv-LV" sz="1700" b="1" noProof="1"/>
              <a:t>apgrozījumu virs 15 000 euro</a:t>
            </a:r>
          </a:p>
          <a:p>
            <a:pPr>
              <a:lnSpc>
                <a:spcPct val="90000"/>
              </a:lnSpc>
            </a:pPr>
            <a:r>
              <a:rPr lang="lv-LV" sz="1500" noProof="1" smtClean="0"/>
              <a:t>	Likums </a:t>
            </a:r>
            <a:r>
              <a:rPr lang="lv-LV" sz="1500" noProof="1"/>
              <a:t>«Par nodokļiem un nodevām»</a:t>
            </a:r>
          </a:p>
          <a:p>
            <a:pPr algn="just" eaLnBrk="0" hangingPunct="0"/>
            <a:endParaRPr lang="lv-LV" sz="1600" i="1" noProof="1" smtClean="0">
              <a:solidFill>
                <a:schemeClr val="accent1">
                  <a:lumMod val="50000"/>
                </a:schemeClr>
              </a:solidFill>
              <a:latin typeface="Calibri" panose="020F0502020204030204" pitchFamily="34" charset="0"/>
            </a:endParaRPr>
          </a:p>
          <a:p>
            <a:pPr algn="just" eaLnBrk="0" hangingPunct="0"/>
            <a:endParaRPr lang="lv-LV" sz="1600" i="1" noProof="1">
              <a:solidFill>
                <a:schemeClr val="accent1">
                  <a:lumMod val="50000"/>
                </a:schemeClr>
              </a:solidFill>
              <a:latin typeface="Calibri" panose="020F0502020204030204" pitchFamily="34" charset="0"/>
            </a:endParaRPr>
          </a:p>
          <a:p>
            <a:pPr algn="just" eaLnBrk="0" hangingPunct="0"/>
            <a:endParaRPr lang="lv-LV" sz="1600" b="1" noProof="1">
              <a:solidFill>
                <a:schemeClr val="accent1">
                  <a:lumMod val="50000"/>
                </a:schemeClr>
              </a:solidFill>
              <a:latin typeface="Calibri" panose="020F0502020204030204" pitchFamily="34" charset="0"/>
            </a:endParaRPr>
          </a:p>
          <a:p>
            <a:pPr algn="just" eaLnBrk="0" hangingPunct="0"/>
            <a:endParaRPr lang="lv-LV" sz="1400" i="1" noProof="1">
              <a:solidFill>
                <a:schemeClr val="accent1">
                  <a:lumMod val="50000"/>
                </a:schemeClr>
              </a:solidFill>
              <a:latin typeface="Calibri" panose="020F0502020204030204" pitchFamily="34" charset="0"/>
            </a:endParaRPr>
          </a:p>
          <a:p>
            <a:pPr algn="just" eaLnBrk="0" hangingPunct="0"/>
            <a:endParaRPr lang="en-US" sz="1600" b="1" noProof="1">
              <a:solidFill>
                <a:schemeClr val="accent1">
                  <a:lumMod val="50000"/>
                </a:schemeClr>
              </a:solidFill>
              <a:latin typeface="Calibri" panose="020F0502020204030204" pitchFamily="34" charset="0"/>
            </a:endParaRPr>
          </a:p>
        </p:txBody>
      </p:sp>
      <p:sp>
        <p:nvSpPr>
          <p:cNvPr id="3" name="Title 4"/>
          <p:cNvSpPr>
            <a:spLocks noGrp="1"/>
          </p:cNvSpPr>
          <p:nvPr>
            <p:ph type="title"/>
          </p:nvPr>
        </p:nvSpPr>
        <p:spPr>
          <a:xfrm>
            <a:off x="467544" y="620736"/>
            <a:ext cx="5688632" cy="432000"/>
          </a:xfrm>
        </p:spPr>
        <p:txBody>
          <a:bodyPr>
            <a:normAutofit fontScale="90000"/>
          </a:bodyPr>
          <a:lstStyle/>
          <a:p>
            <a:r>
              <a:rPr lang="lv-LV" dirty="0" smtClean="0"/>
              <a:t>Ēnu ekonomikas ierobežošanas pasākumi</a:t>
            </a:r>
            <a:endParaRPr lang="lv-LV" dirty="0"/>
          </a:p>
        </p:txBody>
      </p:sp>
    </p:spTree>
    <p:extLst>
      <p:ext uri="{BB962C8B-B14F-4D97-AF65-F5344CB8AC3E}">
        <p14:creationId xmlns:p14="http://schemas.microsoft.com/office/powerpoint/2010/main" val="1687279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dirty="0" smtClean="0"/>
              <a:t>Nodokļu politikas prioritātes 2018.gadam</a:t>
            </a:r>
            <a:endParaRPr lang="lv-LV" dirty="0"/>
          </a:p>
        </p:txBody>
      </p:sp>
      <p:sp>
        <p:nvSpPr>
          <p:cNvPr id="2" name="Content Placeholder 1"/>
          <p:cNvSpPr>
            <a:spLocks noGrp="1"/>
          </p:cNvSpPr>
          <p:nvPr>
            <p:ph idx="1"/>
          </p:nvPr>
        </p:nvSpPr>
        <p:spPr/>
        <p:txBody>
          <a:bodyPr>
            <a:normAutofit fontScale="92500" lnSpcReduction="10000"/>
          </a:bodyPr>
          <a:lstStyle/>
          <a:p>
            <a:pPr marL="0" indent="0">
              <a:buNone/>
            </a:pPr>
            <a:r>
              <a:rPr lang="lv-LV" b="1" dirty="0">
                <a:solidFill>
                  <a:schemeClr val="tx1"/>
                </a:solidFill>
              </a:rPr>
              <a:t>Sasniegt Nodokļu reformas </a:t>
            </a:r>
            <a:r>
              <a:rPr lang="lv-LV" b="1" dirty="0" smtClean="0">
                <a:solidFill>
                  <a:schemeClr val="tx1"/>
                </a:solidFill>
              </a:rPr>
              <a:t>mērķus</a:t>
            </a:r>
            <a:endParaRPr lang="lv-LV" b="1" dirty="0">
              <a:solidFill>
                <a:schemeClr val="tx1"/>
              </a:solidFill>
            </a:endParaRPr>
          </a:p>
          <a:p>
            <a:pPr lvl="1">
              <a:buFont typeface="Wingdings" panose="05000000000000000000" pitchFamily="2" charset="2"/>
              <a:buChar char="q"/>
            </a:pPr>
            <a:r>
              <a:rPr lang="lv-LV" dirty="0">
                <a:solidFill>
                  <a:schemeClr val="tx1"/>
                </a:solidFill>
              </a:rPr>
              <a:t>Nodokļu politika saskan ar Nodokļu politikas pamatnostādnēm </a:t>
            </a:r>
          </a:p>
          <a:p>
            <a:pPr lvl="2">
              <a:buFont typeface="Wingdings" panose="05000000000000000000" pitchFamily="2" charset="2"/>
              <a:buChar char="ü"/>
            </a:pPr>
            <a:r>
              <a:rPr lang="lv-LV" dirty="0" smtClean="0">
                <a:solidFill>
                  <a:schemeClr val="tx1"/>
                </a:solidFill>
              </a:rPr>
              <a:t>tiek </a:t>
            </a:r>
            <a:r>
              <a:rPr lang="lv-LV" dirty="0">
                <a:solidFill>
                  <a:schemeClr val="tx1"/>
                </a:solidFill>
              </a:rPr>
              <a:t>īstenoti pamatnostādnēs noteiktie uzdevumi; </a:t>
            </a:r>
          </a:p>
          <a:p>
            <a:pPr lvl="2">
              <a:buFont typeface="Wingdings" panose="05000000000000000000" pitchFamily="2" charset="2"/>
              <a:buChar char="ü"/>
            </a:pPr>
            <a:r>
              <a:rPr lang="lv-LV" dirty="0" smtClean="0">
                <a:solidFill>
                  <a:schemeClr val="tx1"/>
                </a:solidFill>
              </a:rPr>
              <a:t>izmaiņas </a:t>
            </a:r>
            <a:r>
              <a:rPr lang="lv-LV" dirty="0">
                <a:solidFill>
                  <a:schemeClr val="tx1"/>
                </a:solidFill>
              </a:rPr>
              <a:t>(piem., atvieglojumi</a:t>
            </a:r>
            <a:r>
              <a:rPr lang="lv-LV" dirty="0" smtClean="0">
                <a:solidFill>
                  <a:schemeClr val="tx1"/>
                </a:solidFill>
              </a:rPr>
              <a:t>) saskan </a:t>
            </a:r>
            <a:r>
              <a:rPr lang="lv-LV" dirty="0">
                <a:solidFill>
                  <a:schemeClr val="tx1"/>
                </a:solidFill>
              </a:rPr>
              <a:t>ar </a:t>
            </a:r>
            <a:r>
              <a:rPr lang="lv-LV" dirty="0" smtClean="0">
                <a:solidFill>
                  <a:schemeClr val="tx1"/>
                </a:solidFill>
              </a:rPr>
              <a:t>principiem, </a:t>
            </a:r>
            <a:r>
              <a:rPr lang="lv-LV" dirty="0">
                <a:solidFill>
                  <a:schemeClr val="tx1"/>
                </a:solidFill>
              </a:rPr>
              <a:t>kas noteikti pamatnostādnēs </a:t>
            </a:r>
            <a:r>
              <a:rPr lang="lv-LV" dirty="0" smtClean="0">
                <a:solidFill>
                  <a:schemeClr val="tx1"/>
                </a:solidFill>
              </a:rPr>
              <a:t>(</a:t>
            </a:r>
            <a:r>
              <a:rPr lang="lv-LV" dirty="0">
                <a:solidFill>
                  <a:schemeClr val="tx1"/>
                </a:solidFill>
              </a:rPr>
              <a:t>efektivitāte, </a:t>
            </a:r>
            <a:r>
              <a:rPr lang="lv-LV" dirty="0" smtClean="0">
                <a:solidFill>
                  <a:schemeClr val="tx1"/>
                </a:solidFill>
              </a:rPr>
              <a:t>taisnīgums, u.c.). </a:t>
            </a:r>
            <a:endParaRPr lang="lv-LV" dirty="0">
              <a:solidFill>
                <a:schemeClr val="tx1"/>
              </a:solidFill>
            </a:endParaRPr>
          </a:p>
          <a:p>
            <a:pPr marL="914400" lvl="2" indent="0">
              <a:buNone/>
            </a:pPr>
            <a:r>
              <a:rPr lang="lv-LV" sz="1800" i="1" dirty="0" smtClean="0">
                <a:solidFill>
                  <a:schemeClr val="tx1"/>
                </a:solidFill>
              </a:rPr>
              <a:t>Rezultāts - </a:t>
            </a:r>
            <a:r>
              <a:rPr lang="lv-LV" sz="1800" b="1" i="1" dirty="0" smtClean="0">
                <a:solidFill>
                  <a:schemeClr val="tx1"/>
                </a:solidFill>
              </a:rPr>
              <a:t>Nodokļu </a:t>
            </a:r>
            <a:r>
              <a:rPr lang="lv-LV" sz="1800" b="1" i="1" dirty="0">
                <a:solidFill>
                  <a:schemeClr val="tx1"/>
                </a:solidFill>
              </a:rPr>
              <a:t>sistēmas </a:t>
            </a:r>
            <a:r>
              <a:rPr lang="lv-LV" sz="1800" b="1" i="1" dirty="0" smtClean="0">
                <a:solidFill>
                  <a:schemeClr val="tx1"/>
                </a:solidFill>
              </a:rPr>
              <a:t>stabilitāte. Uzticamība.</a:t>
            </a:r>
          </a:p>
          <a:p>
            <a:pPr marL="0" indent="0">
              <a:buNone/>
            </a:pPr>
            <a:r>
              <a:rPr lang="lv-LV" b="1" dirty="0" smtClean="0">
                <a:solidFill>
                  <a:schemeClr val="tx1"/>
                </a:solidFill>
              </a:rPr>
              <a:t>Nodokļu </a:t>
            </a:r>
            <a:r>
              <a:rPr lang="lv-LV" b="1" dirty="0">
                <a:solidFill>
                  <a:schemeClr val="tx1"/>
                </a:solidFill>
              </a:rPr>
              <a:t>sistēma saprotama nodokļu </a:t>
            </a:r>
            <a:r>
              <a:rPr lang="lv-LV" b="1" dirty="0" smtClean="0">
                <a:solidFill>
                  <a:schemeClr val="tx1"/>
                </a:solidFill>
              </a:rPr>
              <a:t>maksātājiem </a:t>
            </a:r>
            <a:endParaRPr lang="lv-LV" b="1" dirty="0">
              <a:solidFill>
                <a:schemeClr val="tx1"/>
              </a:solidFill>
            </a:endParaRPr>
          </a:p>
          <a:p>
            <a:pPr lvl="1">
              <a:buFont typeface="Wingdings" panose="05000000000000000000" pitchFamily="2" charset="2"/>
              <a:buChar char="q"/>
            </a:pPr>
            <a:r>
              <a:rPr lang="lv-LV" dirty="0" smtClean="0">
                <a:solidFill>
                  <a:schemeClr val="tx1"/>
                </a:solidFill>
              </a:rPr>
              <a:t>Normatīvo </a:t>
            </a:r>
            <a:r>
              <a:rPr lang="lv-LV" dirty="0">
                <a:solidFill>
                  <a:schemeClr val="tx1"/>
                </a:solidFill>
              </a:rPr>
              <a:t>aktu struktūra, </a:t>
            </a:r>
            <a:r>
              <a:rPr lang="lv-LV" dirty="0" smtClean="0">
                <a:solidFill>
                  <a:schemeClr val="tx1"/>
                </a:solidFill>
              </a:rPr>
              <a:t>tvērums, valoda</a:t>
            </a:r>
            <a:r>
              <a:rPr lang="lv-LV" dirty="0">
                <a:solidFill>
                  <a:schemeClr val="tx1"/>
                </a:solidFill>
              </a:rPr>
              <a:t>, juridiskā tehnika – loģiska, kvalitatīva, pārskatāma </a:t>
            </a:r>
            <a:r>
              <a:rPr lang="lv-LV" sz="2100" dirty="0">
                <a:solidFill>
                  <a:schemeClr val="tx1"/>
                </a:solidFill>
              </a:rPr>
              <a:t>	</a:t>
            </a:r>
            <a:endParaRPr lang="lv-LV" sz="2100" dirty="0" smtClean="0">
              <a:solidFill>
                <a:schemeClr val="tx1"/>
              </a:solidFill>
            </a:endParaRPr>
          </a:p>
          <a:p>
            <a:pPr lvl="2">
              <a:lnSpc>
                <a:spcPct val="110000"/>
              </a:lnSpc>
              <a:spcBef>
                <a:spcPts val="0"/>
              </a:spcBef>
              <a:buFont typeface="Wingdings" panose="05000000000000000000" pitchFamily="2" charset="2"/>
              <a:buChar char="ü"/>
            </a:pPr>
            <a:r>
              <a:rPr lang="lv-LV" sz="1700" dirty="0" smtClean="0">
                <a:solidFill>
                  <a:schemeClr val="tx1"/>
                </a:solidFill>
              </a:rPr>
              <a:t>sākts </a:t>
            </a:r>
            <a:r>
              <a:rPr lang="lv-LV" sz="1700" dirty="0">
                <a:solidFill>
                  <a:schemeClr val="tx1"/>
                </a:solidFill>
              </a:rPr>
              <a:t>darbs pie «veco» likumu </a:t>
            </a:r>
            <a:r>
              <a:rPr lang="lv-LV" sz="1700" dirty="0" smtClean="0">
                <a:solidFill>
                  <a:schemeClr val="tx1"/>
                </a:solidFill>
              </a:rPr>
              <a:t>pārstrādes (likums </a:t>
            </a:r>
            <a:r>
              <a:rPr lang="lv-LV" sz="1700" dirty="0">
                <a:solidFill>
                  <a:schemeClr val="tx1"/>
                </a:solidFill>
              </a:rPr>
              <a:t>«Par grāmatvedību» (pieņemts </a:t>
            </a:r>
            <a:r>
              <a:rPr lang="lv-LV" sz="1700" dirty="0" smtClean="0">
                <a:solidFill>
                  <a:schemeClr val="tx1"/>
                </a:solidFill>
              </a:rPr>
              <a:t>1992.gadā - 20 grozījumi); </a:t>
            </a:r>
            <a:r>
              <a:rPr lang="lv-LV" sz="1700" dirty="0" err="1" smtClean="0">
                <a:solidFill>
                  <a:schemeClr val="tx1"/>
                </a:solidFill>
              </a:rPr>
              <a:t>Iikums</a:t>
            </a:r>
            <a:r>
              <a:rPr lang="lv-LV" sz="1700" dirty="0" smtClean="0">
                <a:solidFill>
                  <a:schemeClr val="tx1"/>
                </a:solidFill>
              </a:rPr>
              <a:t> </a:t>
            </a:r>
            <a:r>
              <a:rPr lang="lv-LV" sz="1700" dirty="0">
                <a:solidFill>
                  <a:schemeClr val="tx1"/>
                </a:solidFill>
              </a:rPr>
              <a:t>«Par iedzīvotāju ienākuma nodokli» (pieņemts </a:t>
            </a:r>
            <a:r>
              <a:rPr lang="lv-LV" sz="1700" dirty="0" smtClean="0">
                <a:solidFill>
                  <a:schemeClr val="tx1"/>
                </a:solidFill>
              </a:rPr>
              <a:t>1993.gadā - 59 grozījumi))</a:t>
            </a:r>
            <a:endParaRPr lang="lv-LV" sz="1700" dirty="0">
              <a:solidFill>
                <a:schemeClr val="tx1"/>
              </a:solidFill>
            </a:endParaRPr>
          </a:p>
          <a:p>
            <a:pPr lvl="2">
              <a:buFont typeface="Wingdings" panose="05000000000000000000" pitchFamily="2" charset="2"/>
              <a:buChar char="ü"/>
            </a:pPr>
            <a:r>
              <a:rPr lang="lv-LV" dirty="0">
                <a:solidFill>
                  <a:schemeClr val="tx1"/>
                </a:solidFill>
              </a:rPr>
              <a:t>Likuma piemērošana atbilst mūsdienu prasībām (</a:t>
            </a:r>
            <a:r>
              <a:rPr lang="lv-LV" dirty="0" smtClean="0">
                <a:solidFill>
                  <a:schemeClr val="tx1"/>
                </a:solidFill>
              </a:rPr>
              <a:t>elektroniski utt.)</a:t>
            </a:r>
            <a:endParaRPr lang="lv-LV" dirty="0">
              <a:solidFill>
                <a:schemeClr val="tx1"/>
              </a:solidFill>
            </a:endParaRPr>
          </a:p>
          <a:p>
            <a:pPr marL="914400" lvl="2" indent="0">
              <a:buNone/>
            </a:pPr>
            <a:r>
              <a:rPr lang="lv-LV" sz="1800" i="1" dirty="0" smtClean="0">
                <a:solidFill>
                  <a:schemeClr val="tx1"/>
                </a:solidFill>
              </a:rPr>
              <a:t>Rezultāts -  </a:t>
            </a:r>
            <a:r>
              <a:rPr lang="lv-LV" sz="1800" b="1" i="1" dirty="0" smtClean="0">
                <a:solidFill>
                  <a:schemeClr val="tx1"/>
                </a:solidFill>
              </a:rPr>
              <a:t>Vieglāka saistību izpratne un izpilde</a:t>
            </a:r>
            <a:endParaRPr lang="lv-LV" sz="1800" b="1" i="1" dirty="0">
              <a:solidFill>
                <a:schemeClr val="tx1"/>
              </a:solidFill>
            </a:endParaRPr>
          </a:p>
          <a:p>
            <a:pPr marL="0" indent="0">
              <a:buNone/>
            </a:pPr>
            <a:r>
              <a:rPr lang="lv-LV" b="1" dirty="0">
                <a:solidFill>
                  <a:schemeClr val="tx1"/>
                </a:solidFill>
              </a:rPr>
              <a:t>Mūsdienīga nodokļu </a:t>
            </a:r>
            <a:r>
              <a:rPr lang="lv-LV" b="1" dirty="0" smtClean="0">
                <a:solidFill>
                  <a:schemeClr val="tx1"/>
                </a:solidFill>
              </a:rPr>
              <a:t>sistēma, jauni globāli risinājumi (ES un OECD iniciatīvas) tiek vērtēti  to izstrādes stadijā.</a:t>
            </a:r>
          </a:p>
          <a:p>
            <a:pPr lvl="1">
              <a:buFont typeface="Wingdings" panose="05000000000000000000" pitchFamily="2" charset="2"/>
              <a:buChar char="q"/>
            </a:pPr>
            <a:r>
              <a:rPr lang="lv-LV" dirty="0" smtClean="0">
                <a:solidFill>
                  <a:schemeClr val="tx1"/>
                </a:solidFill>
              </a:rPr>
              <a:t>Digitālās ekonomikas un globalizācijas izaicinājumi – apzināti un risināti;</a:t>
            </a:r>
          </a:p>
          <a:p>
            <a:pPr lvl="1">
              <a:buFont typeface="Wingdings" panose="05000000000000000000" pitchFamily="2" charset="2"/>
              <a:buChar char="q"/>
            </a:pPr>
            <a:r>
              <a:rPr lang="lv-LV" dirty="0" smtClean="0">
                <a:solidFill>
                  <a:schemeClr val="tx1"/>
                </a:solidFill>
              </a:rPr>
              <a:t>Globāli </a:t>
            </a:r>
            <a:r>
              <a:rPr lang="lv-LV" dirty="0">
                <a:solidFill>
                  <a:schemeClr val="tx1"/>
                </a:solidFill>
              </a:rPr>
              <a:t>risinājumi </a:t>
            </a:r>
            <a:r>
              <a:rPr lang="lv-LV" dirty="0" smtClean="0">
                <a:solidFill>
                  <a:schemeClr val="tx1"/>
                </a:solidFill>
              </a:rPr>
              <a:t>globālām </a:t>
            </a:r>
            <a:r>
              <a:rPr lang="lv-LV" dirty="0">
                <a:solidFill>
                  <a:schemeClr val="tx1"/>
                </a:solidFill>
              </a:rPr>
              <a:t>problēmām – </a:t>
            </a:r>
            <a:r>
              <a:rPr lang="lv-LV" dirty="0" smtClean="0">
                <a:solidFill>
                  <a:schemeClr val="tx1"/>
                </a:solidFill>
              </a:rPr>
              <a:t>Latvija </a:t>
            </a:r>
            <a:r>
              <a:rPr lang="lv-LV" dirty="0">
                <a:solidFill>
                  <a:schemeClr val="tx1"/>
                </a:solidFill>
              </a:rPr>
              <a:t>aktīva </a:t>
            </a:r>
            <a:r>
              <a:rPr lang="lv-LV" dirty="0" smtClean="0">
                <a:solidFill>
                  <a:schemeClr val="tx1"/>
                </a:solidFill>
              </a:rPr>
              <a:t>OECD/ES.</a:t>
            </a:r>
            <a:endParaRPr lang="lv-LV" dirty="0">
              <a:solidFill>
                <a:schemeClr val="tx1"/>
              </a:solidFill>
            </a:endParaRPr>
          </a:p>
          <a:p>
            <a:endParaRPr lang="lv-LV" dirty="0">
              <a:solidFill>
                <a:schemeClr val="tx1"/>
              </a:solidFill>
            </a:endParaRPr>
          </a:p>
        </p:txBody>
      </p:sp>
    </p:spTree>
    <p:extLst>
      <p:ext uri="{BB962C8B-B14F-4D97-AF65-F5344CB8AC3E}">
        <p14:creationId xmlns:p14="http://schemas.microsoft.com/office/powerpoint/2010/main" val="4190383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lv-LV" dirty="0"/>
              <a:t>Nodokļu administrēšanas politikas prioritātes 2018.gadam</a:t>
            </a:r>
          </a:p>
        </p:txBody>
      </p:sp>
      <p:sp>
        <p:nvSpPr>
          <p:cNvPr id="2" name="Content Placeholder 1"/>
          <p:cNvSpPr>
            <a:spLocks noGrp="1"/>
          </p:cNvSpPr>
          <p:nvPr>
            <p:ph idx="1"/>
          </p:nvPr>
        </p:nvSpPr>
        <p:spPr/>
        <p:txBody>
          <a:bodyPr>
            <a:normAutofit lnSpcReduction="10000"/>
          </a:bodyPr>
          <a:lstStyle/>
          <a:p>
            <a:pPr>
              <a:lnSpc>
                <a:spcPct val="90000"/>
              </a:lnSpc>
            </a:pPr>
            <a:r>
              <a:rPr lang="lv-LV" sz="1700" b="1" dirty="0">
                <a:solidFill>
                  <a:schemeClr val="tx1"/>
                </a:solidFill>
              </a:rPr>
              <a:t>Vienotā nodokļu konta detalizēta regulējuma izstrāde, nosakot:</a:t>
            </a:r>
          </a:p>
          <a:p>
            <a:pPr lvl="1">
              <a:lnSpc>
                <a:spcPct val="90000"/>
              </a:lnSpc>
            </a:pPr>
            <a:r>
              <a:rPr lang="lv-LV" sz="1700" dirty="0">
                <a:solidFill>
                  <a:schemeClr val="tx1"/>
                </a:solidFill>
              </a:rPr>
              <a:t>vienotajā nodokļu kontā ieskaitītos maksājumus rindošanas kārtību;</a:t>
            </a:r>
          </a:p>
          <a:p>
            <a:pPr lvl="1">
              <a:lnSpc>
                <a:spcPct val="90000"/>
              </a:lnSpc>
            </a:pPr>
            <a:r>
              <a:rPr lang="lv-LV" sz="1700" dirty="0">
                <a:solidFill>
                  <a:schemeClr val="tx1"/>
                </a:solidFill>
              </a:rPr>
              <a:t>izņēmuma gadījumus no vispārējās kārtības, kādā vienotajā nodokļu kontā saņemtie maksājumi tiek novirzīti nodokļu maksājumu saistību segšanai;</a:t>
            </a:r>
          </a:p>
          <a:p>
            <a:pPr lvl="1">
              <a:lnSpc>
                <a:spcPct val="90000"/>
              </a:lnSpc>
            </a:pPr>
            <a:r>
              <a:rPr lang="lv-LV" sz="1700" dirty="0">
                <a:solidFill>
                  <a:schemeClr val="tx1"/>
                </a:solidFill>
              </a:rPr>
              <a:t>kārtību, kādā tos novirza konkrēta nodokļa, nodevas, citu valsts noteikto maksājumu vai ar tiem saistīto maksājumu saistību segšanai.</a:t>
            </a:r>
          </a:p>
          <a:p>
            <a:pPr marL="0" indent="0">
              <a:lnSpc>
                <a:spcPct val="90000"/>
              </a:lnSpc>
              <a:buNone/>
            </a:pPr>
            <a:endParaRPr lang="lv-LV" sz="1700" b="1" dirty="0">
              <a:solidFill>
                <a:schemeClr val="tx1"/>
              </a:solidFill>
            </a:endParaRPr>
          </a:p>
          <a:p>
            <a:pPr>
              <a:lnSpc>
                <a:spcPct val="90000"/>
              </a:lnSpc>
            </a:pPr>
            <a:r>
              <a:rPr lang="lv-LV" sz="1700" b="1" dirty="0">
                <a:solidFill>
                  <a:schemeClr val="tx1"/>
                </a:solidFill>
              </a:rPr>
              <a:t>Transfertcenu regulējuma pārskatīšana</a:t>
            </a:r>
          </a:p>
          <a:p>
            <a:pPr lvl="1">
              <a:lnSpc>
                <a:spcPct val="90000"/>
              </a:lnSpc>
            </a:pPr>
            <a:r>
              <a:rPr lang="lv-LV" sz="1700" dirty="0">
                <a:solidFill>
                  <a:schemeClr val="tx1"/>
                </a:solidFill>
              </a:rPr>
              <a:t>noteikts transfertcenu dokumentācijas saturs, ievērojot jaunās OECD Transfertcenu vadlīniju prasības, kas tika pārskatītas atbilstoši BEPS plāna 13.aktivitātei. Ievērojot minēto, atkarībā no darījumu apjoma, nodokļu maksātājiem būs pienākums sagatavot Globālo dokumentāciju (</a:t>
            </a:r>
            <a:r>
              <a:rPr lang="lv-LV" sz="1700" dirty="0" err="1">
                <a:solidFill>
                  <a:schemeClr val="tx1"/>
                </a:solidFill>
              </a:rPr>
              <a:t>Master</a:t>
            </a:r>
            <a:r>
              <a:rPr lang="lv-LV" sz="1700" dirty="0">
                <a:solidFill>
                  <a:schemeClr val="tx1"/>
                </a:solidFill>
              </a:rPr>
              <a:t> </a:t>
            </a:r>
            <a:r>
              <a:rPr lang="lv-LV" sz="1700" dirty="0" err="1">
                <a:solidFill>
                  <a:schemeClr val="tx1"/>
                </a:solidFill>
              </a:rPr>
              <a:t>File</a:t>
            </a:r>
            <a:r>
              <a:rPr lang="lv-LV" sz="1700" dirty="0">
                <a:solidFill>
                  <a:schemeClr val="tx1"/>
                </a:solidFill>
              </a:rPr>
              <a:t>) un/vai Vietējo dokumentāciju (</a:t>
            </a:r>
            <a:r>
              <a:rPr lang="lv-LV" sz="1700" dirty="0" err="1">
                <a:solidFill>
                  <a:schemeClr val="tx1"/>
                </a:solidFill>
              </a:rPr>
              <a:t>Local</a:t>
            </a:r>
            <a:r>
              <a:rPr lang="lv-LV" sz="1700" dirty="0">
                <a:solidFill>
                  <a:schemeClr val="tx1"/>
                </a:solidFill>
              </a:rPr>
              <a:t> </a:t>
            </a:r>
            <a:r>
              <a:rPr lang="lv-LV" sz="1700" dirty="0" err="1">
                <a:solidFill>
                  <a:schemeClr val="tx1"/>
                </a:solidFill>
              </a:rPr>
              <a:t>File</a:t>
            </a:r>
            <a:r>
              <a:rPr lang="lv-LV" sz="1700" dirty="0">
                <a:solidFill>
                  <a:schemeClr val="tx1"/>
                </a:solidFill>
              </a:rPr>
              <a:t>);</a:t>
            </a:r>
          </a:p>
          <a:p>
            <a:pPr lvl="1">
              <a:lnSpc>
                <a:spcPct val="90000"/>
              </a:lnSpc>
            </a:pPr>
            <a:r>
              <a:rPr lang="lv-LV" sz="1700" dirty="0">
                <a:solidFill>
                  <a:schemeClr val="tx1"/>
                </a:solidFill>
              </a:rPr>
              <a:t>pārskatītas (samazinātas) robežvērtības, kurām iestājoties, nodokļu maksātājiem iestāsies pienākums sagatavot transfertcenu dokumentāciju;</a:t>
            </a:r>
          </a:p>
          <a:p>
            <a:pPr marL="0" lvl="0" indent="0" algn="just">
              <a:buNone/>
            </a:pPr>
            <a:r>
              <a:rPr lang="lv-LV" sz="1700" dirty="0">
                <a:solidFill>
                  <a:schemeClr val="tx1"/>
                </a:solidFill>
              </a:rPr>
              <a:t>Rezultātā transfertcenu dokumentācija vairāk fokusēsies uz visas starptautiskas uzņēmumu grupas (nevis tikai uz Latvijas uzņēmuma) saimniecisko darbību, kas ļaus labāk identificēt UIN novirzīšanas uz citu valsti riskus, vienlaikus samazinot to subjektu skaitu, uz kuriem tiks attiecinātas transfertcenu dokumentācijas prasības.</a:t>
            </a:r>
          </a:p>
          <a:p>
            <a:pPr marL="0" lvl="0" indent="0" algn="just">
              <a:buNone/>
            </a:pPr>
            <a:endParaRPr lang="lv-LV" sz="1700" dirty="0">
              <a:solidFill>
                <a:schemeClr val="tx1"/>
              </a:solidFill>
            </a:endParaRPr>
          </a:p>
        </p:txBody>
      </p:sp>
    </p:spTree>
    <p:extLst>
      <p:ext uri="{BB962C8B-B14F-4D97-AF65-F5344CB8AC3E}">
        <p14:creationId xmlns:p14="http://schemas.microsoft.com/office/powerpoint/2010/main" val="324599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32656"/>
            <a:ext cx="5688632" cy="864096"/>
          </a:xfrm>
        </p:spPr>
        <p:txBody>
          <a:bodyPr>
            <a:normAutofit/>
          </a:bodyPr>
          <a:lstStyle/>
          <a:p>
            <a:r>
              <a:rPr lang="lv-LV" dirty="0"/>
              <a:t>Nodokļu </a:t>
            </a:r>
            <a:r>
              <a:rPr lang="lv-LV" dirty="0" smtClean="0"/>
              <a:t>administrēšanas politikas </a:t>
            </a:r>
            <a:r>
              <a:rPr lang="lv-LV"/>
              <a:t>prioritātes </a:t>
            </a:r>
            <a:r>
              <a:rPr lang="lv-LV" smtClean="0"/>
              <a:t>2018.gadam (2)</a:t>
            </a:r>
            <a:endParaRPr lang="lv-LV" dirty="0"/>
          </a:p>
        </p:txBody>
      </p:sp>
      <p:sp>
        <p:nvSpPr>
          <p:cNvPr id="2" name="Content Placeholder 1"/>
          <p:cNvSpPr>
            <a:spLocks noGrp="1"/>
          </p:cNvSpPr>
          <p:nvPr>
            <p:ph idx="1"/>
          </p:nvPr>
        </p:nvSpPr>
        <p:spPr>
          <a:xfrm>
            <a:off x="107504" y="1196752"/>
            <a:ext cx="8229600" cy="4857403"/>
          </a:xfrm>
        </p:spPr>
        <p:txBody>
          <a:bodyPr>
            <a:normAutofit/>
          </a:bodyPr>
          <a:lstStyle/>
          <a:p>
            <a:r>
              <a:rPr lang="lv-LV" b="1" dirty="0" smtClean="0">
                <a:solidFill>
                  <a:schemeClr val="tx1"/>
                </a:solidFill>
              </a:rPr>
              <a:t>Valsts </a:t>
            </a:r>
            <a:r>
              <a:rPr lang="lv-LV" b="1" dirty="0">
                <a:solidFill>
                  <a:schemeClr val="tx1"/>
                </a:solidFill>
              </a:rPr>
              <a:t>nodevu uzskaites regulējuma izstrāde</a:t>
            </a:r>
            <a:r>
              <a:rPr lang="lv-LV" dirty="0">
                <a:solidFill>
                  <a:schemeClr val="tx1"/>
                </a:solidFill>
              </a:rPr>
              <a:t>, nosakot kārtību un apjomu, kādā valsts nodevas administrācija veic valsts budžetā ieskaitāmo valsts nodevu uzskaiti, tajā skaitā nosakot pārskata formu valsts nodevas administrācijas apkopojamajai informācijai par valsts nodevu administrēšanas rezultātu.</a:t>
            </a:r>
          </a:p>
          <a:p>
            <a:pPr>
              <a:lnSpc>
                <a:spcPct val="90000"/>
              </a:lnSpc>
            </a:pPr>
            <a:endParaRPr lang="lv-LV" b="1" dirty="0" smtClean="0">
              <a:solidFill>
                <a:schemeClr val="tx1"/>
              </a:solidFill>
            </a:endParaRPr>
          </a:p>
          <a:p>
            <a:pPr>
              <a:lnSpc>
                <a:spcPct val="90000"/>
              </a:lnSpc>
            </a:pPr>
            <a:r>
              <a:rPr lang="lv-LV" b="1" dirty="0" smtClean="0">
                <a:solidFill>
                  <a:schemeClr val="tx1"/>
                </a:solidFill>
              </a:rPr>
              <a:t>Regulējuma izstrāde fizisko personu piesaistei EDS izmantošanā, </a:t>
            </a:r>
            <a:r>
              <a:rPr lang="lv-LV" dirty="0" smtClean="0">
                <a:solidFill>
                  <a:schemeClr val="tx1"/>
                </a:solidFill>
              </a:rPr>
              <a:t>tādejādi mazinot administratīvo slogu valsts pārvaldē un nodrošinot ātrāku iesniegto dokumentu apstrādi.</a:t>
            </a:r>
          </a:p>
          <a:p>
            <a:pPr>
              <a:lnSpc>
                <a:spcPct val="90000"/>
              </a:lnSpc>
            </a:pPr>
            <a:endParaRPr lang="lv-LV" dirty="0" smtClean="0">
              <a:solidFill>
                <a:schemeClr val="tx1"/>
              </a:solidFill>
            </a:endParaRPr>
          </a:p>
          <a:p>
            <a:pPr marL="0" indent="0" algn="ctr">
              <a:lnSpc>
                <a:spcPct val="90000"/>
              </a:lnSpc>
              <a:buNone/>
            </a:pPr>
            <a:r>
              <a:rPr lang="lv-LV" sz="1600" b="1" dirty="0">
                <a:solidFill>
                  <a:srgbClr val="FF0000"/>
                </a:solidFill>
              </a:rPr>
              <a:t>Atteikšanās no papīra deklarācijas</a:t>
            </a:r>
          </a:p>
          <a:p>
            <a:pPr>
              <a:lnSpc>
                <a:spcPct val="90000"/>
              </a:lnSpc>
            </a:pPr>
            <a:endParaRPr lang="lv-LV" dirty="0">
              <a:solidFill>
                <a:schemeClr val="tx1"/>
              </a:solidFill>
            </a:endParaRPr>
          </a:p>
        </p:txBody>
      </p:sp>
    </p:spTree>
    <p:extLst>
      <p:ext uri="{BB962C8B-B14F-4D97-AF65-F5344CB8AC3E}">
        <p14:creationId xmlns:p14="http://schemas.microsoft.com/office/powerpoint/2010/main" val="118917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CA0AA-EBCE-41CC-B1E5-DBABD152EBBD}" type="datetime1">
              <a:rPr lang="lv-LV" smtClean="0"/>
              <a:t>22.01.2018</a:t>
            </a:fld>
            <a:endParaRPr lang="lv-LV" dirty="0"/>
          </a:p>
        </p:txBody>
      </p:sp>
      <p:sp>
        <p:nvSpPr>
          <p:cNvPr id="3" name="Slide Number Placeholder 2"/>
          <p:cNvSpPr>
            <a:spLocks noGrp="1"/>
          </p:cNvSpPr>
          <p:nvPr>
            <p:ph type="sldNum" sz="quarter" idx="12"/>
          </p:nvPr>
        </p:nvSpPr>
        <p:spPr/>
        <p:txBody>
          <a:bodyPr/>
          <a:lstStyle/>
          <a:p>
            <a:fld id="{952464FB-6FA6-4E80-ACB1-F4B9846AA373}" type="slidenum">
              <a:rPr lang="lv-LV" smtClean="0"/>
              <a:t>9</a:t>
            </a:fld>
            <a:endParaRPr lang="lv-LV"/>
          </a:p>
        </p:txBody>
      </p:sp>
      <p:sp>
        <p:nvSpPr>
          <p:cNvPr id="4" name="Content Placeholder 3"/>
          <p:cNvSpPr>
            <a:spLocks noGrp="1"/>
          </p:cNvSpPr>
          <p:nvPr>
            <p:ph idx="1"/>
          </p:nvPr>
        </p:nvSpPr>
        <p:spPr/>
        <p:txBody>
          <a:bodyPr>
            <a:normAutofit/>
          </a:bodyPr>
          <a:lstStyle/>
          <a:p>
            <a:pPr marL="0" indent="0" algn="just">
              <a:buNone/>
            </a:pPr>
            <a:r>
              <a:rPr lang="lv-LV" dirty="0" smtClean="0">
                <a:solidFill>
                  <a:schemeClr val="tx1"/>
                </a:solidFill>
              </a:rPr>
              <a:t>Finanšu ministrija sadarbībā ar Valsts ieņēmumu dienestu un Ekonomikas ministriju izstrādā Konceptuālo ziņojumu Par Padziļinātās sadarbības programmas darbību un tās attīstības modeli.</a:t>
            </a:r>
          </a:p>
          <a:p>
            <a:pPr algn="just"/>
            <a:endParaRPr lang="lv-LV" dirty="0">
              <a:solidFill>
                <a:schemeClr val="tx1"/>
              </a:solidFill>
            </a:endParaRPr>
          </a:p>
          <a:p>
            <a:pPr marL="0" indent="0" algn="just">
              <a:buNone/>
            </a:pPr>
            <a:r>
              <a:rPr lang="lv-LV" b="1" dirty="0" smtClean="0">
                <a:solidFill>
                  <a:schemeClr val="tx1"/>
                </a:solidFill>
              </a:rPr>
              <a:t>Programmas attīstības mērķis</a:t>
            </a:r>
            <a:r>
              <a:rPr lang="lv-LV" dirty="0" smtClean="0">
                <a:solidFill>
                  <a:schemeClr val="tx1"/>
                </a:solidFill>
              </a:rPr>
              <a:t> – paplašināt </a:t>
            </a:r>
            <a:r>
              <a:rPr lang="lv-LV" dirty="0">
                <a:solidFill>
                  <a:schemeClr val="tx1"/>
                </a:solidFill>
              </a:rPr>
              <a:t>atbalsta programmu, kas vērsta arī uz mazajiem un vidējiem uzņēmumiem. Papildus </a:t>
            </a:r>
            <a:r>
              <a:rPr lang="lv-LV" dirty="0" smtClean="0">
                <a:solidFill>
                  <a:schemeClr val="tx1"/>
                </a:solidFill>
              </a:rPr>
              <a:t>mainot </a:t>
            </a:r>
            <a:r>
              <a:rPr lang="lv-LV" dirty="0">
                <a:solidFill>
                  <a:schemeClr val="tx1"/>
                </a:solidFill>
              </a:rPr>
              <a:t>gan administratīvo procesu, kā iekļauj programmā, gan piemērojamos kritērijus, gan pārskatot piedāvātās priekšrocības</a:t>
            </a:r>
            <a:r>
              <a:rPr lang="lv-LV" dirty="0" smtClean="0">
                <a:solidFill>
                  <a:schemeClr val="tx1"/>
                </a:solidFill>
              </a:rPr>
              <a:t>.</a:t>
            </a:r>
          </a:p>
          <a:p>
            <a:pPr algn="just"/>
            <a:endParaRPr lang="lv-LV" dirty="0">
              <a:solidFill>
                <a:schemeClr val="tx1"/>
              </a:solidFill>
            </a:endParaRPr>
          </a:p>
          <a:p>
            <a:pPr marL="0" indent="0" algn="just">
              <a:buNone/>
            </a:pPr>
            <a:r>
              <a:rPr lang="lv-LV" b="1" dirty="0" smtClean="0">
                <a:solidFill>
                  <a:schemeClr val="tx1"/>
                </a:solidFill>
              </a:rPr>
              <a:t>Sagaidāmais rezultāts</a:t>
            </a:r>
            <a:r>
              <a:rPr lang="lv-LV" dirty="0" smtClean="0">
                <a:solidFill>
                  <a:schemeClr val="tx1"/>
                </a:solidFill>
              </a:rPr>
              <a:t> – atbalsta programmā iekļauti 2000 dalībnieku (šobrīd 76).</a:t>
            </a:r>
          </a:p>
          <a:p>
            <a:pPr algn="just"/>
            <a:endParaRPr lang="lv-LV" dirty="0">
              <a:solidFill>
                <a:schemeClr val="tx1"/>
              </a:solidFill>
            </a:endParaRPr>
          </a:p>
        </p:txBody>
      </p:sp>
      <p:sp>
        <p:nvSpPr>
          <p:cNvPr id="5" name="Title 4"/>
          <p:cNvSpPr>
            <a:spLocks noGrp="1"/>
          </p:cNvSpPr>
          <p:nvPr>
            <p:ph type="title"/>
          </p:nvPr>
        </p:nvSpPr>
        <p:spPr/>
        <p:txBody>
          <a:bodyPr>
            <a:normAutofit fontScale="90000"/>
          </a:bodyPr>
          <a:lstStyle/>
          <a:p>
            <a:r>
              <a:rPr lang="lv-LV" dirty="0" smtClean="0"/>
              <a:t>Padziļinātās sadarbības programmas attīstība</a:t>
            </a:r>
            <a:endParaRPr lang="lv-LV" dirty="0"/>
          </a:p>
        </p:txBody>
      </p:sp>
    </p:spTree>
    <p:extLst>
      <p:ext uri="{BB962C8B-B14F-4D97-AF65-F5344CB8AC3E}">
        <p14:creationId xmlns:p14="http://schemas.microsoft.com/office/powerpoint/2010/main" val="194383269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nanšu Ministrijas prezentācija (LV)" id="{348D13DF-00DA-4B6F-9E95-1B645005F5DA}" vid="{DBFF84FB-C635-4EAB-91D6-C078679E63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Finanšu Ministrijas prezentācija (LV)</Template>
  <TotalTime>3495</TotalTime>
  <Words>2325</Words>
  <Application>Microsoft Office PowerPoint</Application>
  <PresentationFormat>On-screen Show (4:3)</PresentationFormat>
  <Paragraphs>335</Paragraphs>
  <Slides>36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Franklin Gothic Book</vt:lpstr>
      <vt:lpstr>Times New Roman</vt:lpstr>
      <vt:lpstr>Wingdings</vt:lpstr>
      <vt:lpstr>1_Custom Design</vt:lpstr>
      <vt:lpstr>Finanšu ministrijas būtiskākie paveiktie darbi  2017.gadā un prioritātes 2018.gadam.</vt:lpstr>
      <vt:lpstr> </vt:lpstr>
      <vt:lpstr>Nodokļu politikas reforma – 2017.gada notikums</vt:lpstr>
      <vt:lpstr>Svarīgākie nodokļu reformas elementi</vt:lpstr>
      <vt:lpstr>Ēnu ekonomikas ierobežošanas pasākumi</vt:lpstr>
      <vt:lpstr>Nodokļu politikas prioritātes 2018.gadam</vt:lpstr>
      <vt:lpstr>Nodokļu administrēšanas politikas prioritātes 2018.gadam</vt:lpstr>
      <vt:lpstr>Nodokļu administrēšanas politikas prioritātes 2018.gadam (2)</vt:lpstr>
      <vt:lpstr>Padziļinātās sadarbības programmas attīstība</vt:lpstr>
      <vt:lpstr>Sabiedrības interešu politika</vt:lpstr>
      <vt:lpstr>Ēnu ekonomikas ierobežošana</vt:lpstr>
      <vt:lpstr>Ēnu ekonomikas ierobežošana (2)</vt:lpstr>
      <vt:lpstr>Komunikācija par #NodokļuReforma 2018</vt:lpstr>
      <vt:lpstr> </vt:lpstr>
      <vt:lpstr>Būtiskākie paveiktie darbi 2017 (I)</vt:lpstr>
      <vt:lpstr>Būtiskākie paveiktie darbi 2017 (II)</vt:lpstr>
      <vt:lpstr>Prioritātes 2018.gadam I</vt:lpstr>
      <vt:lpstr>Prioritātes 2018.gadam II</vt:lpstr>
      <vt:lpstr> </vt:lpstr>
      <vt:lpstr>Būtiskākie paveiktie darbi 2017 – fiskālā politika</vt:lpstr>
      <vt:lpstr>Būtiskākie paveiktie darbi 2017 – finanšu sektors</vt:lpstr>
      <vt:lpstr>Būtiskākie paveiktie darbi 2017.gadā valsts parāda vadības jomā</vt:lpstr>
      <vt:lpstr>Prioritātes 2018.gadam – finanšu sektors</vt:lpstr>
      <vt:lpstr>Prioritātes 2018.gadam – fiskālā politika</vt:lpstr>
      <vt:lpstr>PowerPoint Presentation</vt:lpstr>
      <vt:lpstr>Noteikts visaptverošs izdevumu pārskatīšanas tvērums 2018., 2019. un 2020.gada budžeta ietvara sagatavošanai, kā arī uzdots sakārtot IKT jomu</vt:lpstr>
      <vt:lpstr>Kopējie izdevumu pārskatīšanas rezultāti 2018.gadam 81,1 milj.euro, bet 2019.gadam 73,1 milj.euro</vt:lpstr>
      <vt:lpstr>Izstrādāti vizuālie rīki budžeta informācijas pieejamības un uztveramības pilnveidošanai</vt:lpstr>
      <vt:lpstr>Pašvaldību 2018.gada un vidējā termiņa finansēšanas politikas izstrāde </vt:lpstr>
      <vt:lpstr>Pašvaldībām tiek nodrošināts būtisks ieņēmumu pieaugums 2018.gadā un vidējā termiņā</vt:lpstr>
      <vt:lpstr>Valdības politika nodrošina proporcionālus ieņēmumus visos valdības līmeņos</vt:lpstr>
      <vt:lpstr>Prioritātes 2018.gadam</vt:lpstr>
      <vt:lpstr> </vt:lpstr>
      <vt:lpstr>Būtiskākie paveiktie darbi 2017</vt:lpstr>
      <vt:lpstr>Prioritātes 2018.gadam</vt:lpstr>
      <vt:lpstr>PALDIES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FM</dc:creator>
  <cp:lastModifiedBy>Finanšu ministrija</cp:lastModifiedBy>
  <cp:revision>192</cp:revision>
  <cp:lastPrinted>2018-01-22T09:25:10Z</cp:lastPrinted>
  <dcterms:created xsi:type="dcterms:W3CDTF">2016-09-16T12:59:43Z</dcterms:created>
  <dcterms:modified xsi:type="dcterms:W3CDTF">2018-01-22T10:09:01Z</dcterms:modified>
</cp:coreProperties>
</file>